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6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298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4" r:id="rId22"/>
    <p:sldId id="272" r:id="rId23"/>
    <p:sldId id="273" r:id="rId24"/>
    <p:sldId id="274" r:id="rId25"/>
    <p:sldId id="299" r:id="rId26"/>
    <p:sldId id="295" r:id="rId27"/>
    <p:sldId id="292" r:id="rId28"/>
    <p:sldId id="275" r:id="rId29"/>
    <p:sldId id="290" r:id="rId30"/>
    <p:sldId id="291" r:id="rId31"/>
    <p:sldId id="276" r:id="rId32"/>
    <p:sldId id="277" r:id="rId33"/>
    <p:sldId id="278" r:id="rId34"/>
    <p:sldId id="296" r:id="rId35"/>
    <p:sldId id="279" r:id="rId36"/>
    <p:sldId id="280" r:id="rId37"/>
    <p:sldId id="281" r:id="rId38"/>
    <p:sldId id="282" r:id="rId39"/>
    <p:sldId id="283" r:id="rId40"/>
    <p:sldId id="297" r:id="rId41"/>
    <p:sldId id="284" r:id="rId42"/>
    <p:sldId id="286" r:id="rId43"/>
    <p:sldId id="301" r:id="rId44"/>
    <p:sldId id="294" r:id="rId45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112" d="100"/>
          <a:sy n="11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2409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047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Electricity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Diagram from the </a:t>
            </a:r>
            <a:r>
              <a:rPr lang="sv-SE" dirty="0" err="1" smtClean="0"/>
              <a:t>publication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1356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Number of supplier switches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625"/>
          <a:stretch/>
        </p:blipFill>
        <p:spPr bwMode="auto">
          <a:xfrm>
            <a:off x="2246101" y="1484630"/>
            <a:ext cx="4667977" cy="401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mobility</a:t>
            </a:r>
            <a:r>
              <a:rPr lang="sv-SE" dirty="0" smtClean="0"/>
              <a:t>, </a:t>
            </a:r>
            <a:r>
              <a:rPr lang="sv-SE" dirty="0" err="1" smtClean="0"/>
              <a:t>January</a:t>
            </a:r>
            <a:r>
              <a:rPr lang="sv-SE" dirty="0" smtClean="0"/>
              <a:t> 2001–2013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403"/>
          <a:stretch/>
        </p:blipFill>
        <p:spPr bwMode="auto">
          <a:xfrm>
            <a:off x="2267744" y="1477198"/>
            <a:ext cx="4524942" cy="40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Breakdown of total electricity price for a single-</a:t>
            </a:r>
            <a:br>
              <a:rPr lang="en-US" dirty="0" smtClean="0"/>
            </a:br>
            <a:r>
              <a:rPr lang="en-US" dirty="0" smtClean="0"/>
              <a:t>family home with electrical heating and a variable rate contract, current prices, in January of each year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Swedish Energy Agency, Statistics Sweden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133" y="1542856"/>
            <a:ext cx="4395524" cy="419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Total energy supply in Sweden</a:t>
            </a:r>
            <a:r>
              <a:rPr lang="sv-SE" dirty="0" smtClean="0"/>
              <a:t> 1973–2012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3"/>
          <a:stretch/>
        </p:blipFill>
        <p:spPr bwMode="auto">
          <a:xfrm>
            <a:off x="2339752" y="1492148"/>
            <a:ext cx="4357139" cy="417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Total supplied energy in relation to GNP </a:t>
            </a:r>
            <a:br>
              <a:rPr lang="en-US" dirty="0" smtClean="0"/>
            </a:br>
            <a:r>
              <a:rPr lang="en-US" dirty="0" smtClean="0"/>
              <a:t>1973–2012 (1995 prices)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7"/>
          <a:stretch/>
        </p:blipFill>
        <p:spPr bwMode="auto">
          <a:xfrm>
            <a:off x="2411760" y="1639421"/>
            <a:ext cx="4180629" cy="41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Electricity usage per GNP SEK </a:t>
            </a:r>
            <a:br>
              <a:rPr lang="en-US" dirty="0" smtClean="0"/>
            </a:br>
            <a:r>
              <a:rPr lang="en-US" dirty="0" smtClean="0"/>
              <a:t>1970–2012 (1995 prices)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0"/>
          <a:stretch/>
        </p:blipFill>
        <p:spPr bwMode="auto">
          <a:xfrm>
            <a:off x="2339752" y="1709233"/>
            <a:ext cx="4357139" cy="412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Breakdown of electricity usage </a:t>
            </a:r>
            <a:br>
              <a:rPr lang="en-US" dirty="0" smtClean="0"/>
            </a:br>
            <a:r>
              <a:rPr lang="en-US" dirty="0" smtClean="0"/>
              <a:t>by sector 1970–2012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556792"/>
            <a:ext cx="4418699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Industrial electricity usage in relation to value </a:t>
            </a:r>
            <a:br>
              <a:rPr lang="en-US" dirty="0" smtClean="0"/>
            </a:br>
            <a:r>
              <a:rPr lang="en-US" dirty="0" smtClean="0"/>
              <a:t>added 1970–2012 (1991 prices)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4939" y="1556792"/>
            <a:ext cx="451389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Household electricity usage by application </a:t>
            </a:r>
            <a:br>
              <a:rPr lang="en-US" dirty="0" smtClean="0"/>
            </a:br>
            <a:r>
              <a:rPr lang="en-US" dirty="0" smtClean="0"/>
              <a:t>(results for 2007)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Swedish Energy Agency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9"/>
          <a:stretch/>
        </p:blipFill>
        <p:spPr bwMode="auto">
          <a:xfrm>
            <a:off x="2145836" y="1680840"/>
            <a:ext cx="4814751" cy="39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02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Total electricity supply in Sweden 1950–2012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Swedenergy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3" t="-333" r="1163" b="333"/>
          <a:stretch/>
        </p:blipFill>
        <p:spPr bwMode="auto">
          <a:xfrm>
            <a:off x="2360639" y="1398840"/>
            <a:ext cx="4395524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Trading on the spot and forward markets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24909" y="1484784"/>
            <a:ext cx="4664317" cy="41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Normalized electricity production mix in </a:t>
            </a:r>
            <a:br>
              <a:rPr lang="en-US" dirty="0" smtClean="0"/>
            </a:br>
            <a:r>
              <a:rPr lang="en-US" dirty="0" smtClean="0"/>
              <a:t>the Nordic region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9672" y="1628800"/>
            <a:ext cx="6048672" cy="38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Breakdown of installed power capacity and annual electricity </a:t>
            </a:r>
            <a:r>
              <a:rPr lang="en-US" dirty="0" smtClean="0"/>
              <a:t>production</a:t>
            </a:r>
            <a:r>
              <a:rPr lang="en-US" dirty="0" smtClean="0"/>
              <a:t> </a:t>
            </a:r>
            <a:r>
              <a:rPr lang="en-US" dirty="0" smtClean="0"/>
              <a:t>for different power </a:t>
            </a:r>
            <a:r>
              <a:rPr lang="en-US" dirty="0" smtClean="0"/>
              <a:t>types </a:t>
            </a:r>
            <a:r>
              <a:rPr lang="en-US" dirty="0" smtClean="0"/>
              <a:t>2012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1882334"/>
            <a:ext cx="5125553" cy="36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055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Runoff variations in relation to median value </a:t>
            </a:r>
            <a:br>
              <a:rPr lang="en-US" dirty="0" smtClean="0"/>
            </a:br>
            <a:r>
              <a:rPr lang="en-US" dirty="0" smtClean="0"/>
              <a:t>1960–2012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4"/>
          <a:stretch/>
        </p:blipFill>
        <p:spPr bwMode="auto">
          <a:xfrm>
            <a:off x="2491697" y="1594651"/>
            <a:ext cx="4126817" cy="405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Runoff variations in the power-generating rivers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2"/>
          <a:stretch/>
        </p:blipFill>
        <p:spPr bwMode="auto">
          <a:xfrm>
            <a:off x="2483768" y="1361969"/>
            <a:ext cx="4169581" cy="41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Storage levels in the regulating reservoirs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58"/>
          <a:stretch/>
        </p:blipFill>
        <p:spPr bwMode="auto">
          <a:xfrm>
            <a:off x="2269811" y="1584412"/>
            <a:ext cx="4557709" cy="4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4"/>
          <a:stretch/>
        </p:blipFill>
        <p:spPr bwMode="auto">
          <a:xfrm>
            <a:off x="2339752" y="1608558"/>
            <a:ext cx="4468011" cy="39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Storage levels in the regulating reservoirs in 2012 </a:t>
            </a:r>
            <a:br>
              <a:rPr lang="en-US" dirty="0" smtClean="0"/>
            </a:br>
            <a:r>
              <a:rPr lang="en-US" dirty="0" smtClean="0"/>
              <a:t>by bidding areas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Energy industry gross investment in current prices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59" y="1441138"/>
            <a:ext cx="4254213" cy="41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Installed wind power capacity in MW for </a:t>
            </a:r>
            <a:br>
              <a:rPr lang="en-US" dirty="0" smtClean="0"/>
            </a:br>
            <a:r>
              <a:rPr lang="en-US" dirty="0" smtClean="0"/>
              <a:t>the past 11 years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1"/>
          <a:stretch/>
        </p:blipFill>
        <p:spPr bwMode="auto">
          <a:xfrm>
            <a:off x="2411760" y="1674273"/>
            <a:ext cx="4347402" cy="40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smtClean="0"/>
              <a:t>Average monthly generation of wind power </a:t>
            </a:r>
            <a:br>
              <a:rPr lang="en-US" dirty="0" smtClean="0"/>
            </a:br>
            <a:r>
              <a:rPr lang="en-US" dirty="0" smtClean="0"/>
              <a:t>for the past ten years in relation to the </a:t>
            </a:r>
            <a:br>
              <a:rPr lang="en-US" dirty="0" smtClean="0"/>
            </a:br>
            <a:r>
              <a:rPr lang="en-US" dirty="0" smtClean="0"/>
              <a:t>annual electricity usage profile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22631" y="1844824"/>
            <a:ext cx="4176329" cy="39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smtClean="0"/>
              <a:t>Installed power generation capacity in </a:t>
            </a:r>
            <a:br>
              <a:rPr lang="en-US" dirty="0" smtClean="0"/>
            </a:br>
            <a:r>
              <a:rPr lang="en-US" dirty="0" smtClean="0"/>
              <a:t>cogeneration district heating (at left) and </a:t>
            </a:r>
            <a:br>
              <a:rPr lang="en-US" dirty="0" smtClean="0"/>
            </a:br>
            <a:r>
              <a:rPr lang="en-US" dirty="0" smtClean="0"/>
              <a:t>industrial back-pressure plants 2002–2012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018602"/>
            <a:ext cx="7002737" cy="307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 smtClean="0"/>
              <a:t>Electricity usage i</a:t>
            </a:r>
            <a:r>
              <a:rPr lang="en-US" dirty="0" smtClean="0"/>
              <a:t>n </a:t>
            </a:r>
            <a:r>
              <a:rPr lang="en-US" dirty="0" smtClean="0"/>
              <a:t>the Nordic region since 1996, </a:t>
            </a:r>
            <a:r>
              <a:rPr lang="en-US" dirty="0" err="1" smtClean="0"/>
              <a:t>TWh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Pool Spot</a:t>
            </a:r>
          </a:p>
          <a:p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7"/>
          <a:stretch/>
        </p:blipFill>
        <p:spPr bwMode="auto">
          <a:xfrm>
            <a:off x="2339752" y="1412776"/>
            <a:ext cx="4464496" cy="42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smtClean="0"/>
              <a:t>Power production by fuel type in </a:t>
            </a:r>
            <a:br>
              <a:rPr lang="en-US" dirty="0" smtClean="0"/>
            </a:br>
            <a:r>
              <a:rPr lang="en-US" dirty="0" smtClean="0"/>
              <a:t>cogeneration district heating and </a:t>
            </a:r>
            <a:br>
              <a:rPr lang="en-US" dirty="0" smtClean="0"/>
            </a:br>
            <a:r>
              <a:rPr lang="en-US" dirty="0" smtClean="0"/>
              <a:t>industrial back-pressure plants 2002–2012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029077"/>
            <a:ext cx="7025967" cy="32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Development of renewable </a:t>
            </a:r>
            <a:br>
              <a:rPr lang="en-US" dirty="0" smtClean="0"/>
            </a:br>
            <a:r>
              <a:rPr lang="en-US" dirty="0" smtClean="0"/>
              <a:t>electricity generation 2006–2012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2"/>
          <a:stretch/>
        </p:blipFill>
        <p:spPr bwMode="auto">
          <a:xfrm>
            <a:off x="2367630" y="1700808"/>
            <a:ext cx="44163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Ownership of generation capacity, values for 2012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69258" y="1478599"/>
            <a:ext cx="4388167" cy="38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Changes in ownership of </a:t>
            </a:r>
            <a:br>
              <a:rPr lang="en-US" dirty="0" smtClean="0"/>
            </a:br>
            <a:r>
              <a:rPr lang="en-US" dirty="0" smtClean="0"/>
              <a:t>electricity generation 1996–2012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73545" y="1611969"/>
            <a:ext cx="4124902" cy="4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Five largest electricity producers in Sweden – </a:t>
            </a:r>
            <a:br>
              <a:rPr lang="en-US" dirty="0" smtClean="0"/>
            </a:br>
            <a:r>
              <a:rPr lang="en-US" dirty="0" smtClean="0"/>
              <a:t>production in Nordic region in 2012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681428"/>
            <a:ext cx="4378661" cy="3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smtClean="0"/>
              <a:t>Electricity generation and usage in Sweden </a:t>
            </a:r>
            <a:br>
              <a:rPr lang="en-US" dirty="0" smtClean="0"/>
            </a:br>
            <a:r>
              <a:rPr lang="en-US" dirty="0" smtClean="0"/>
              <a:t>2010–2012, </a:t>
            </a:r>
            <a:r>
              <a:rPr lang="en-US" dirty="0" err="1" smtClean="0"/>
              <a:t>TWh</a:t>
            </a:r>
            <a:r>
              <a:rPr lang="en-US" dirty="0" smtClean="0"/>
              <a:t> per week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7784" y="1736713"/>
            <a:ext cx="3940278" cy="39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Electricity generation and usage in Nordic region 2010–2012, </a:t>
            </a:r>
            <a:r>
              <a:rPr lang="en-US" dirty="0" err="1" smtClean="0"/>
              <a:t>TWh</a:t>
            </a:r>
            <a:r>
              <a:rPr lang="en-US" dirty="0" smtClean="0"/>
              <a:t> per week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</a:t>
            </a:r>
            <a:r>
              <a:rPr lang="sv-SE" dirty="0" smtClean="0"/>
              <a:t>Pool</a:t>
            </a:r>
            <a:endParaRPr lang="sv-SE" dirty="0"/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5776" y="1707650"/>
            <a:ext cx="4043608" cy="40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Hourly load profile for electricity usage with </a:t>
            </a:r>
            <a:br>
              <a:rPr lang="en-US" dirty="0" smtClean="0"/>
            </a:br>
            <a:r>
              <a:rPr lang="en-US" dirty="0" smtClean="0"/>
              <a:t>peak demand in 2012 and typical 24-hour period </a:t>
            </a:r>
            <a:br>
              <a:rPr lang="en-US" dirty="0" smtClean="0"/>
            </a:br>
            <a:r>
              <a:rPr lang="en-US" dirty="0" smtClean="0"/>
              <a:t>in winter and summer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Sources</a:t>
            </a:r>
            <a:r>
              <a:rPr lang="sv-SE" dirty="0"/>
              <a:t>: Svenska Kraftnät,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88623" y="1862966"/>
            <a:ext cx="4354211" cy="412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Net flow of electricity to and from Sweden per country in 2012, </a:t>
            </a:r>
            <a:r>
              <a:rPr lang="en-US" dirty="0" err="1" smtClean="0"/>
              <a:t>GWh</a:t>
            </a:r>
            <a:r>
              <a:rPr lang="en-US" dirty="0" smtClean="0"/>
              <a:t> 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700808"/>
            <a:ext cx="4445259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Airborne emissions of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and SO</a:t>
            </a:r>
            <a:r>
              <a:rPr lang="en-US" baseline="-25000" dirty="0" smtClean="0"/>
              <a:t>2</a:t>
            </a:r>
            <a:r>
              <a:rPr lang="en-US" dirty="0" smtClean="0"/>
              <a:t> from electricity production 2000–2011, </a:t>
            </a:r>
            <a:r>
              <a:rPr lang="en-US" dirty="0" err="1" smtClean="0"/>
              <a:t>tonnes</a:t>
            </a:r>
            <a:r>
              <a:rPr lang="en-US" dirty="0" smtClean="0"/>
              <a:t>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r>
              <a:rPr lang="en-US" dirty="0"/>
              <a:t> 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51629" y="1556792"/>
            <a:ext cx="444998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smtClean="0"/>
              <a:t>Electricity spot prices on Nord Pool Spot and EEX (German </a:t>
            </a:r>
            <a:r>
              <a:rPr lang="en-US" dirty="0"/>
              <a:t>electricity price)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Sources: </a:t>
            </a:r>
            <a:r>
              <a:rPr lang="nl-NL" dirty="0"/>
              <a:t>Nord Pool Spot, EEX</a:t>
            </a:r>
          </a:p>
          <a:p>
            <a:endParaRPr lang="sv-SE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7450" y="1484784"/>
            <a:ext cx="4759072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 smtClean="0"/>
              <a:t>Electricity production in CHP plants, </a:t>
            </a:r>
            <a:r>
              <a:rPr lang="en-US" dirty="0" err="1"/>
              <a:t>TWh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22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60135" y="1398840"/>
            <a:ext cx="4148910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Airborne emissions of CO</a:t>
            </a:r>
            <a:r>
              <a:rPr lang="en-US" baseline="-25000" dirty="0" smtClean="0"/>
              <a:t>2</a:t>
            </a:r>
            <a:r>
              <a:rPr lang="en-US" dirty="0" smtClean="0"/>
              <a:t> from electricity </a:t>
            </a:r>
            <a:br>
              <a:rPr lang="en-US" dirty="0" smtClean="0"/>
            </a:br>
            <a:r>
              <a:rPr lang="en-US" dirty="0" smtClean="0"/>
              <a:t>production in 2000–2011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4"/>
          <a:stretch/>
        </p:blipFill>
        <p:spPr bwMode="auto">
          <a:xfrm>
            <a:off x="2487223" y="1499375"/>
            <a:ext cx="4105166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SF6 leakage (% of total usage in production and transmission operations)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872" y="1700808"/>
            <a:ext cx="4312590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1143000"/>
          </a:xfrm>
        </p:spPr>
        <p:txBody>
          <a:bodyPr/>
          <a:lstStyle/>
          <a:p>
            <a:pPr algn="ctr"/>
            <a:r>
              <a:rPr lang="en-US" dirty="0" smtClean="0"/>
              <a:t>Development of electricity tax* </a:t>
            </a:r>
            <a:br>
              <a:rPr lang="en-US" dirty="0" smtClean="0"/>
            </a:br>
            <a:r>
              <a:rPr lang="en-US" dirty="0" smtClean="0"/>
              <a:t>(energy tax on electricity) since 1951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Energy Agency 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" t="105" r="1185" b="-105"/>
          <a:stretch/>
        </p:blipFill>
        <p:spPr bwMode="auto">
          <a:xfrm>
            <a:off x="2555776" y="1551631"/>
            <a:ext cx="4032448" cy="41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Delivery reliability in the </a:t>
            </a:r>
            <a:br>
              <a:rPr lang="en-US" dirty="0" smtClean="0"/>
            </a:br>
            <a:r>
              <a:rPr lang="en-US" dirty="0" smtClean="0"/>
              <a:t>Swedish electricity networks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4904" y="1505665"/>
            <a:ext cx="4592333" cy="40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Electricity spot price, forward price and price of </a:t>
            </a:r>
            <a:br>
              <a:rPr lang="en-US" dirty="0" smtClean="0"/>
            </a:br>
            <a:r>
              <a:rPr lang="en-US" dirty="0" smtClean="0"/>
              <a:t>emission allowances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87853" y="1665606"/>
            <a:ext cx="4986612" cy="403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Price of emission allowances on </a:t>
            </a:r>
            <a:br>
              <a:rPr lang="en-US" dirty="0" smtClean="0"/>
            </a:br>
            <a:r>
              <a:rPr lang="en-US" dirty="0" smtClean="0"/>
              <a:t>NASDAQ OMX 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6"/>
          <a:stretch/>
        </p:blipFill>
        <p:spPr bwMode="auto">
          <a:xfrm>
            <a:off x="2555777" y="1699311"/>
            <a:ext cx="3966944" cy="404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Price of emission allowances and price differences between the Nordic region and Germany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Sources: </a:t>
            </a:r>
            <a:r>
              <a:rPr lang="nl-NL" dirty="0"/>
              <a:t>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582796"/>
            <a:ext cx="4457872" cy="41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 smtClean="0"/>
              <a:t>Hourly area prices in Sweden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/>
              <a:t>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0" b="1528"/>
          <a:stretch/>
        </p:blipFill>
        <p:spPr bwMode="auto">
          <a:xfrm>
            <a:off x="2640941" y="1516794"/>
            <a:ext cx="3759860" cy="41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Swedenergy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990309"/>
              </p:ext>
            </p:extLst>
          </p:nvPr>
        </p:nvGraphicFramePr>
        <p:xfrm>
          <a:off x="1187624" y="980728"/>
          <a:ext cx="6768001" cy="3752169"/>
        </p:xfrm>
        <a:graphic>
          <a:graphicData uri="http://schemas.openxmlformats.org/drawingml/2006/table">
            <a:tbl>
              <a:tblPr/>
              <a:tblGrid>
                <a:gridCol w="75527"/>
                <a:gridCol w="2764587"/>
                <a:gridCol w="770472"/>
                <a:gridCol w="770472"/>
                <a:gridCol w="770472"/>
                <a:gridCol w="770472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Installed capacity by bidding area on 1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january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2013,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SE3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SE4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Hydropower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5,255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8,014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2,593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16,203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Nuclear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9,363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9,363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Wind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665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1,563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1,154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3,745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thermal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579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4,306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2,846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8,013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district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heating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system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263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2,219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929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3,571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industrial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Condensing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1,005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1,498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Gas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turbines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992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1,569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Solar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smtClean="0">
                          <a:effectLst/>
                          <a:latin typeface="+mj-lt"/>
                        </a:rPr>
                        <a:t>n.d.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smtClean="0">
                          <a:effectLst/>
                          <a:latin typeface="+mj-lt"/>
                        </a:rPr>
                        <a:t>n.d.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Entire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country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5,900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9,258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17,825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4,341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37,353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797152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>
                <a:latin typeface="+mj-lt"/>
                <a:ea typeface="Verdana" pitchFamily="34" charset="0"/>
                <a:cs typeface="Verdana" pitchFamily="34" charset="0"/>
              </a:rPr>
              <a:t>n.d</a:t>
            </a:r>
            <a:r>
              <a:rPr lang="sv-SE" sz="1000" dirty="0">
                <a:latin typeface="+mj-lt"/>
                <a:ea typeface="Verdana" pitchFamily="34" charset="0"/>
                <a:cs typeface="Verdana" pitchFamily="34" charset="0"/>
              </a:rPr>
              <a:t>.= no data </a:t>
            </a:r>
            <a:r>
              <a:rPr lang="sv-SE" sz="1000" dirty="0" err="1">
                <a:latin typeface="+mj-lt"/>
                <a:ea typeface="Verdana" pitchFamily="34" charset="0"/>
                <a:cs typeface="Verdana" pitchFamily="34" charset="0"/>
              </a:rPr>
              <a:t>available</a:t>
            </a:r>
            <a:endParaRPr lang="sv-SE" sz="1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1139</TotalTime>
  <Words>604</Words>
  <Application>Microsoft Office PowerPoint</Application>
  <PresentationFormat>Bildspel på skärmen (4:3)</PresentationFormat>
  <Paragraphs>158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5" baseType="lpstr">
      <vt:lpstr>Svensk Energi_mall_v14</vt:lpstr>
      <vt:lpstr>The Electricity Year 2012</vt:lpstr>
      <vt:lpstr>Trading on the spot and forward markets</vt:lpstr>
      <vt:lpstr>Electricity usage in the Nordic region since 1996, TWh</vt:lpstr>
      <vt:lpstr>Electricity spot prices on Nord Pool Spot and EEX (German electricity price)</vt:lpstr>
      <vt:lpstr>Electricity spot price, forward price and price of  emission allowances</vt:lpstr>
      <vt:lpstr>Price of emission allowances on  NASDAQ OMX commodities</vt:lpstr>
      <vt:lpstr>Price of emission allowances and price differences between the Nordic region and Germany</vt:lpstr>
      <vt:lpstr>Hourly area prices in Sweden</vt:lpstr>
      <vt:lpstr>Bild 9</vt:lpstr>
      <vt:lpstr>Number of supplier switches per year</vt:lpstr>
      <vt:lpstr>Customer mobility, January 2001–2013</vt:lpstr>
      <vt:lpstr>Breakdown of total electricity price for a single- family home with electrical heating and a variable rate contract, current prices, in January of each year</vt:lpstr>
      <vt:lpstr>Total energy supply in Sweden 1973–2012</vt:lpstr>
      <vt:lpstr>Total supplied energy in relation to GNP  1973–2012 (1995 prices)</vt:lpstr>
      <vt:lpstr>Electricity usage per GNP SEK  1970–2012 (1995 prices)</vt:lpstr>
      <vt:lpstr>Breakdown of electricity usage  by sector 1970–2012</vt:lpstr>
      <vt:lpstr>Industrial electricity usage in relation to value  added 1970–2012 (1991 prices)</vt:lpstr>
      <vt:lpstr>Household electricity usage by application  (results for 2007)</vt:lpstr>
      <vt:lpstr>Total electricity supply in Sweden 1950–2012</vt:lpstr>
      <vt:lpstr>Normalized electricity production mix in  the Nordic region</vt:lpstr>
      <vt:lpstr>Breakdown of installed power capacity and annual electricity production for different power types 2012</vt:lpstr>
      <vt:lpstr>Runoff variations in relation to median value  1960–2012</vt:lpstr>
      <vt:lpstr>Runoff variations in the power-generating rivers</vt:lpstr>
      <vt:lpstr>Storage levels in the regulating reservoirs</vt:lpstr>
      <vt:lpstr>Storage levels in the regulating reservoirs in 2012  by bidding areas</vt:lpstr>
      <vt:lpstr>Energy industry gross investment in current prices</vt:lpstr>
      <vt:lpstr>Installed wind power capacity in MW for  the past 11 years</vt:lpstr>
      <vt:lpstr>Average monthly generation of wind power  for the past ten years in relation to the  annual electricity usage profile </vt:lpstr>
      <vt:lpstr>Installed power generation capacity in  cogeneration district heating (at left) and  industrial back-pressure plants 2002–2012</vt:lpstr>
      <vt:lpstr>Power production by fuel type in  cogeneration district heating and  industrial back-pressure plants 2002–2012</vt:lpstr>
      <vt:lpstr>Development of renewable  electricity generation 2006–2012</vt:lpstr>
      <vt:lpstr>Ownership of generation capacity, values for 2012</vt:lpstr>
      <vt:lpstr>Changes in ownership of  electricity generation 1996–2012</vt:lpstr>
      <vt:lpstr>Five largest electricity producers in Sweden –  production in Nordic region in 2012</vt:lpstr>
      <vt:lpstr>Electricity generation and usage in Sweden  2010–2012, TWh per week</vt:lpstr>
      <vt:lpstr>Electricity generation and usage in Nordic region 2010–2012, TWh per week</vt:lpstr>
      <vt:lpstr>Hourly load profile for electricity usage with  peak demand in 2012 and typical 24-hour period  in winter and summer</vt:lpstr>
      <vt:lpstr>Net flow of electricity to and from Sweden per country in 2012, GWh per week</vt:lpstr>
      <vt:lpstr>Airborne emissions of NOx and SO2 from electricity production 2000–2011, tonnes per year</vt:lpstr>
      <vt:lpstr>Electricity production in CHP plants, TWh</vt:lpstr>
      <vt:lpstr>Airborne emissions of CO2 from electricity  production in 2000–2011</vt:lpstr>
      <vt:lpstr>SF6 leakage (% of total usage in production and transmission operations)</vt:lpstr>
      <vt:lpstr>Development of electricity tax*  (energy tax on electricity) since 1951</vt:lpstr>
      <vt:lpstr>Delivery reliability in the  Swedish electricity networks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211</cp:revision>
  <dcterms:created xsi:type="dcterms:W3CDTF">2006-04-19T11:54:42Z</dcterms:created>
  <dcterms:modified xsi:type="dcterms:W3CDTF">2013-11-12T09:44:16Z</dcterms:modified>
</cp:coreProperties>
</file>