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5"/>
  </p:notesMasterIdLst>
  <p:handoutMasterIdLst>
    <p:handoutMasterId r:id="rId106"/>
  </p:handoutMasterIdLst>
  <p:sldIdLst>
    <p:sldId id="459" r:id="rId2"/>
    <p:sldId id="462" r:id="rId3"/>
    <p:sldId id="463" r:id="rId4"/>
    <p:sldId id="464" r:id="rId5"/>
    <p:sldId id="359" r:id="rId6"/>
    <p:sldId id="360" r:id="rId7"/>
    <p:sldId id="361" r:id="rId8"/>
    <p:sldId id="362" r:id="rId9"/>
    <p:sldId id="363" r:id="rId10"/>
    <p:sldId id="364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458" r:id="rId22"/>
    <p:sldId id="377" r:id="rId23"/>
    <p:sldId id="378" r:id="rId24"/>
    <p:sldId id="379" r:id="rId25"/>
    <p:sldId id="380" r:id="rId26"/>
    <p:sldId id="381" r:id="rId27"/>
    <p:sldId id="382" r:id="rId28"/>
    <p:sldId id="460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456" r:id="rId45"/>
    <p:sldId id="398" r:id="rId46"/>
    <p:sldId id="399" r:id="rId47"/>
    <p:sldId id="400" r:id="rId48"/>
    <p:sldId id="461" r:id="rId49"/>
    <p:sldId id="401" r:id="rId50"/>
    <p:sldId id="402" r:id="rId51"/>
    <p:sldId id="403" r:id="rId52"/>
    <p:sldId id="404" r:id="rId53"/>
    <p:sldId id="405" r:id="rId54"/>
    <p:sldId id="406" r:id="rId55"/>
    <p:sldId id="407" r:id="rId56"/>
    <p:sldId id="408" r:id="rId57"/>
    <p:sldId id="409" r:id="rId58"/>
    <p:sldId id="410" r:id="rId59"/>
    <p:sldId id="411" r:id="rId60"/>
    <p:sldId id="412" r:id="rId61"/>
    <p:sldId id="413" r:id="rId62"/>
    <p:sldId id="414" r:id="rId63"/>
    <p:sldId id="415" r:id="rId64"/>
    <p:sldId id="416" r:id="rId65"/>
    <p:sldId id="417" r:id="rId66"/>
    <p:sldId id="418" r:id="rId67"/>
    <p:sldId id="419" r:id="rId68"/>
    <p:sldId id="420" r:id="rId69"/>
    <p:sldId id="421" r:id="rId70"/>
    <p:sldId id="422" r:id="rId71"/>
    <p:sldId id="423" r:id="rId72"/>
    <p:sldId id="424" r:id="rId73"/>
    <p:sldId id="457" r:id="rId74"/>
    <p:sldId id="425" r:id="rId75"/>
    <p:sldId id="426" r:id="rId76"/>
    <p:sldId id="427" r:id="rId77"/>
    <p:sldId id="428" r:id="rId78"/>
    <p:sldId id="429" r:id="rId79"/>
    <p:sldId id="430" r:id="rId80"/>
    <p:sldId id="431" r:id="rId81"/>
    <p:sldId id="432" r:id="rId82"/>
    <p:sldId id="433" r:id="rId83"/>
    <p:sldId id="434" r:id="rId84"/>
    <p:sldId id="435" r:id="rId85"/>
    <p:sldId id="436" r:id="rId86"/>
    <p:sldId id="437" r:id="rId87"/>
    <p:sldId id="438" r:id="rId88"/>
    <p:sldId id="439" r:id="rId89"/>
    <p:sldId id="440" r:id="rId90"/>
    <p:sldId id="441" r:id="rId91"/>
    <p:sldId id="442" r:id="rId92"/>
    <p:sldId id="443" r:id="rId93"/>
    <p:sldId id="444" r:id="rId94"/>
    <p:sldId id="445" r:id="rId95"/>
    <p:sldId id="446" r:id="rId96"/>
    <p:sldId id="447" r:id="rId97"/>
    <p:sldId id="448" r:id="rId98"/>
    <p:sldId id="449" r:id="rId99"/>
    <p:sldId id="450" r:id="rId100"/>
    <p:sldId id="451" r:id="rId101"/>
    <p:sldId id="452" r:id="rId102"/>
    <p:sldId id="453" r:id="rId103"/>
    <p:sldId id="454" r:id="rId104"/>
  </p:sldIdLst>
  <p:sldSz cx="12192000" cy="6858000"/>
  <p:notesSz cx="6794500" cy="9906000"/>
  <p:custDataLst>
    <p:tags r:id="rId107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5033" autoAdjust="0"/>
  </p:normalViewPr>
  <p:slideViewPr>
    <p:cSldViewPr snapToGrid="0">
      <p:cViewPr varScale="1">
        <p:scale>
          <a:sx n="71" d="100"/>
          <a:sy n="71" d="100"/>
        </p:scale>
        <p:origin x="974" y="28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9488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gs" Target="tags/tag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17079679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2" Type="http://schemas.openxmlformats.org/officeDocument/2006/relationships/image" Target="../media/image133.emf"/><Relationship Id="rId1" Type="http://schemas.openxmlformats.org/officeDocument/2006/relationships/slideLayout" Target="../slideLayouts/slideLayout1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1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2" Type="http://schemas.openxmlformats.org/officeDocument/2006/relationships/image" Target="../media/image135.emf"/><Relationship Id="rId1" Type="http://schemas.openxmlformats.org/officeDocument/2006/relationships/slideLayout" Target="../slideLayouts/slideLayout1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2" Type="http://schemas.openxmlformats.org/officeDocument/2006/relationships/image" Target="../media/image136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43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12" Type="http://schemas.openxmlformats.org/officeDocument/2006/relationships/image" Target="../media/image42.emf"/><Relationship Id="rId17" Type="http://schemas.openxmlformats.org/officeDocument/2006/relationships/image" Target="../media/image47.emf"/><Relationship Id="rId2" Type="http://schemas.openxmlformats.org/officeDocument/2006/relationships/image" Target="../media/image32.png"/><Relationship Id="rId16" Type="http://schemas.openxmlformats.org/officeDocument/2006/relationships/image" Target="../media/image46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emf"/><Relationship Id="rId11" Type="http://schemas.openxmlformats.org/officeDocument/2006/relationships/image" Target="../media/image41.emf"/><Relationship Id="rId5" Type="http://schemas.openxmlformats.org/officeDocument/2006/relationships/image" Target="../media/image35.emf"/><Relationship Id="rId15" Type="http://schemas.openxmlformats.org/officeDocument/2006/relationships/image" Target="../media/image45.emf"/><Relationship Id="rId10" Type="http://schemas.openxmlformats.org/officeDocument/2006/relationships/image" Target="../media/image40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Relationship Id="rId14" Type="http://schemas.openxmlformats.org/officeDocument/2006/relationships/image" Target="../media/image4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1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4C2FA2C-F6C9-EE89-1197-C3176B61E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2" y="1043492"/>
            <a:ext cx="10196008" cy="482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BCC5628-608E-6F4F-285D-FD11CE16B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933450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1E669CBC-0F03-86AC-1E40-2248AD1B7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158875"/>
            <a:ext cx="10236200" cy="48863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285CA98-7EC7-4F87-B84E-DC8F521E422B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3EFAAD7-F997-FBB2-F542-4EF3D9A9A76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10787" y="862012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16708"/>
      </p:ext>
    </p:extLst>
  </p:cSld>
  <p:clrMapOvr>
    <a:masterClrMapping/>
  </p:clrMapOvr>
  <p:transition spd="med">
    <p:fade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67BEF3-24D2-4692-9803-A85D7BE2ECE8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7B5DD79-F66D-1B05-A1FD-C161F90A9A02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1020763"/>
            <a:ext cx="10221913" cy="504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82C7DD3-5FAD-30AF-1D23-9B7DCC1CFAC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72700" y="642143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18885"/>
      </p:ext>
    </p:extLst>
  </p:cSld>
  <p:clrMapOvr>
    <a:masterClrMapping/>
  </p:clrMapOvr>
  <p:transition spd="med">
    <p:fade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3DF75CB5-2541-E04A-DC8B-38B706CA0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096963"/>
            <a:ext cx="1023620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1828D1-61FD-4984-B282-E5BE84A6FFD8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svensk industri 1975-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607686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C901E5C-191C-445A-0A39-C5202137B90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63163" y="714420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6721"/>
      </p:ext>
    </p:extLst>
  </p:cSld>
  <p:clrMapOvr>
    <a:masterClrMapping/>
  </p:clrMapOvr>
  <p:transition spd="med">
    <p:fade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85DC3F1F-2AEF-E5DA-C57A-F989EBEEF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058863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8CC942-AC1F-4791-9182-6BD35EE7BF1A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svensk industri 1975-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060E3B7-831C-2E6A-34B5-40980BBFF3F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72700" y="714420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654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B9D1BEEE-5A84-5E03-A439-CD0034F8E4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68388" y="365125"/>
            <a:ext cx="8588375" cy="5354638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725774C-3B77-77C0-1CAB-9655BFEBA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925513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0A47763-4F5A-7B75-4B83-1CD723985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6433184-115E-6050-8FF9-5AD00132A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EDFF769-8F33-0B5B-2638-5E36BA460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74B9619-96BB-9752-2211-4313C5234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89D9050-0C18-9386-D3BE-F6E5EDF79A68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655E6F9-76A6-4698-3E81-D1014C2D9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465D6FF-D623-F034-86E3-8CD2FABEB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22DDF8C-C9DF-AC7B-0FC3-595858381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D663-3C0D-C27F-ABF7-252D3F48D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3C29927-72E6-5991-9470-469C83D222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811192E-193F-4D42-2408-5684EAAA7C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5E6BA4D1-1EDE-9F59-01B2-645DB28096E0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Elproduktion i Norden 2020- (vecka)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D717F959-4AEB-B94C-CB4F-DD785AE1672E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ENTSO-e,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BE45879-FB6A-0D9E-BA37-4C2AAF6825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96950" y="977900"/>
            <a:ext cx="1067435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6330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DE4F83C-1F2E-9859-0634-05E4EEB2FA2B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BD8CE2C-8129-39DC-BE58-34A41182B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A0445E3-11D7-C264-B81D-4852481C1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08B2728-CBE3-77CA-C1E3-70EB8B1E8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C3D2EFA2-B943-C83F-8394-B4565B0F8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4AFBE07D-4BC8-1D78-01DB-32EB60B20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365AF53C-DF47-32D6-9F2A-4680E527D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C9FEBCD9-CD85-404E-9CE7-32D29101D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6CB88413-83ED-AC27-2642-638F91E8E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19C7843B-6572-870F-D888-2FD44F676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68463"/>
            <a:ext cx="76358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A84CCDE4-61E7-0AF5-F21F-C9311971A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35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38BB7FD5-3C73-CEBA-5CE4-17D5E318A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CDFB2B99-048A-0CF2-ACF6-5399E92F7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2AF5E461-F54B-5183-8F27-7C24C8BCE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3411AD06-EC63-6871-3A6A-0D0D8482C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1AED0441-327E-907E-DFF4-40EAB9D1F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8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34147A03-10A7-AB6E-CB1E-AEBE3EC61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CBE36920-C855-F4CA-56A7-4B25C34F0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1888" y="5322888"/>
            <a:ext cx="5683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501C52BA-D0FD-3F68-ADA9-12E6DF7C8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727200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6" name="Platshållare för text 20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154B51E-9334-6428-F74D-C668BCC49C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82650" y="1177925"/>
            <a:ext cx="9918700" cy="462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56767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9EFC4-ED6B-30FB-CB62-0EFB084FE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2A64BC5-A26B-CC8E-65BC-D705524BBC2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3DE798C-7DFE-85E8-03BA-78EF3B5667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5" name="Rubrik 6">
            <a:extLst>
              <a:ext uri="{FF2B5EF4-FFF2-40B4-BE49-F238E27FC236}">
                <a16:creationId xmlns:a16="http://schemas.microsoft.com/office/drawing/2014/main" id="{FABE7D8E-A575-F928-80FB-81C28D6F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6" name="Platshållare för text 20">
            <a:extLst>
              <a:ext uri="{FF2B5EF4-FFF2-40B4-BE49-F238E27FC236}">
                <a16:creationId xmlns:a16="http://schemas.microsoft.com/office/drawing/2014/main" id="{E0524C7E-6557-2E38-0EF9-2B382C370B2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BB9A13D-7F32-B8C8-C539-CA2DC8F7AF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9913" y="1176338"/>
            <a:ext cx="10233025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5644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3354513-3526-84F8-3073-C021673C3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C955D7E-F6C3-3396-44F8-A41D83B2B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20738"/>
            <a:ext cx="96139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23158-803B-BE90-E61B-138668BE3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176F5FD-E0D3-50A6-6BDA-D80F59376BC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30EFC5-BF1B-AF2B-1869-415B707014D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BE3A53D7-BCDD-4110-58D7-01FB6F6DC647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Tillrinningsenergi i Norden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1B99FFB0-BE57-A7C8-89E6-5B4132B8715B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F0E549A-095E-4B90-3E52-793E4A6EDD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27075" y="935038"/>
            <a:ext cx="1101725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9804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041BC5E-25D3-9C38-BDB4-B5D25839B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AE73DBA-C067-85E1-4C19-86DA625F8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488" y="223838"/>
            <a:ext cx="24495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82F66F3-B736-F4DB-7C0C-B7F64D6E7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DDA4819-56A7-4DA0-467D-EA84B8671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606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EBD79F1-84DF-4701-62E6-3A8BCE946A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74713" y="488950"/>
            <a:ext cx="10052050" cy="533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09DD5CB-AFD1-C823-AC35-29D675EC3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213" y="925513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5ECDD60-EBD9-1D18-0CBD-CE00BE7DF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925513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6E056E7-277B-ABA6-BFC1-BAD968286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925513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B1488E8-AFC0-7F35-A109-59A4C4873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854075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34196AA-7232-4204-CC1B-3E0FCB186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703263"/>
            <a:ext cx="10461625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DA9DBFE-A7B1-E50C-A112-AF1FC13BE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996950"/>
            <a:ext cx="10237788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B80ECAA-A21E-5552-4DAD-4535CFE2B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957263"/>
            <a:ext cx="10237788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88153-F249-4B43-BFAB-ECB91720B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D8471F2-4847-B8C1-5068-B0680BCEEF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621984D-F11D-1C1D-5BB2-8D66421D2CB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60070213-5547-D4DD-B819-B7E16BAD9D14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Fyllnadsgrad i nordiska vattenmagasin 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(100% = 127,0 TWh)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B283EAFE-75B8-9732-88C0-C1335C8B6F64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9E68303-0C8A-A77A-62D7-239BE7F162BB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695325" y="1223963"/>
            <a:ext cx="10974388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01986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79DF6A7-7FBF-5F41-AE22-981609832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854075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9A1FDE7-0FBF-59FC-CE69-D6E86E487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068388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55C6104-887A-7033-CB68-C46795648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996950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A8E4BE6-DA68-DF33-2826-976AA22D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50" y="639763"/>
            <a:ext cx="11228388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31973D2-176E-FEEC-86DF-EBCF5174CCA5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661988"/>
            <a:ext cx="11229975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FDD51C1-528C-4181-9FE7-C242CDD14B11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C0D4BEA-E076-884F-5C1F-1DDABDD05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971550"/>
            <a:ext cx="10237788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883208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29217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B11C636C-BC68-2FB2-305C-511CF653C6E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1840" y="52188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76305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EFFF87B-0801-4DA2-B571-6CEDAA7473F1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C298D12-9DEC-E513-BCE3-B0E5F1059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663" y="1030288"/>
            <a:ext cx="10239375" cy="504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901496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47505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E3D6D6F-BDB8-A76A-9285-C28EA1CCB89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21938" y="571817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4371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99F8768-B144-0630-DAE7-7F1B2C67B1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1377950"/>
            <a:ext cx="12192001" cy="340201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47</a:t>
            </a:fld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Elkundernas fördelning per avtalstyp, procent</a:t>
            </a:r>
          </a:p>
        </p:txBody>
      </p:sp>
      <p:sp>
        <p:nvSpPr>
          <p:cNvPr id="6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3DAB373-1A63-BD42-35BE-3E9F5F81058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55250" y="1287442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8059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BECFA-79E6-52FD-4B1E-13091EF6B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CB1989A-0D72-E7E3-DE25-996F24DE71F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8E9D6B5-8441-F7B1-6B6C-79FA0AAFA6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48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A0FDC6F5-0B7E-A605-B681-153F06ADA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Fördelning av </a:t>
            </a:r>
            <a:r>
              <a:rPr lang="sv-SE" dirty="0" err="1"/>
              <a:t>elvolym</a:t>
            </a:r>
            <a:r>
              <a:rPr lang="sv-SE" dirty="0"/>
              <a:t>, andel (procent) efter elområde, avtalstyp och månad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F0DF13DC-9EB7-C03B-56DD-113021B7C195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FE18F4A-656D-237F-5098-4293ED3A05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255250" y="1287442"/>
            <a:ext cx="1409700" cy="29686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ACEB8CAB-0EB4-A1B3-B84F-740E8DF6144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63241" y="1663430"/>
            <a:ext cx="11282088" cy="279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13237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541DA58-715A-4B03-AB8C-0F72E58BFC92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5BA2681-E42A-89AD-9036-F1F652944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8" y="1122363"/>
            <a:ext cx="11136312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Systempris (månadsmedel) samt fördelning av avtalstyper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4F4D172-F101-0096-D7D1-DFD3A9975C0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94975" y="117991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04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900D8E1-6856-ECF5-6356-641889DA0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8" y="1100138"/>
            <a:ext cx="11231562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2765E0D-9FB8-402B-A151-2C18B7D516F6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BA26D03-6C33-9A36-B743-02D483F35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103313"/>
            <a:ext cx="102393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hushåll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8BA3D6D-CE9C-9D6A-3C70-0EA7D84513D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07899" y="77107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5940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8D65684-E4DE-46AD-479E-34539B6A9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068388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1E73F7-8879-4ADE-A745-F3BC48776FE4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485611"/>
          </a:xfrm>
        </p:spPr>
        <p:txBody>
          <a:bodyPr/>
          <a:lstStyle/>
          <a:p>
            <a:r>
              <a:rPr lang="sv-SE" dirty="0"/>
              <a:t>Elhandelsbyte per månad – hushåll (volym)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914AAE6-3523-7B7A-CD0A-E379C15AB60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55250" y="782805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87590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DEA0FF-BEF6-40CD-A670-A0FFAA76BB90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C0F4762-BC73-CC3A-912C-E398DA5EF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068388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övriga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6BF9EA8-9BE6-F8DC-4D8B-CE822F76CB5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17626" y="72027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9278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C23EDB0-7EFD-4766-A65A-AFEBD39A9A5B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BBAD52D-19F0-41EF-0EB0-2D7B9A7A5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103313"/>
            <a:ext cx="10236200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510324"/>
          </a:xfrm>
        </p:spPr>
        <p:txBody>
          <a:bodyPr/>
          <a:lstStyle/>
          <a:p>
            <a:r>
              <a:rPr lang="sv-SE" dirty="0"/>
              <a:t>Elhandelsbyte per månad – övriga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51CA28F-78D7-3EE8-95A7-24C169C903A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21938" y="753462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1380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ABE2929-F1D8-4B4A-A11E-AC7E706E46DE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EB28304-12C0-F7F5-CED5-DD9DCDE03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138238"/>
            <a:ext cx="10236200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473254"/>
          </a:xfrm>
        </p:spPr>
        <p:txBody>
          <a:bodyPr/>
          <a:lstStyle/>
          <a:p>
            <a:r>
              <a:rPr lang="sv-SE" dirty="0"/>
              <a:t>Elhandelsbyte per månad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150D6F0-BF7B-68A6-ED85-72B792B7BC7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55250" y="715168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0701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90C4582-5066-4866-B918-6FC788F7321A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C762A65-EAED-FC54-1EEE-4E7467A4A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068388"/>
            <a:ext cx="1023778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84465"/>
          </a:xfrm>
        </p:spPr>
        <p:txBody>
          <a:bodyPr/>
          <a:lstStyle/>
          <a:p>
            <a:r>
              <a:rPr lang="sv-SE" dirty="0"/>
              <a:t>Elhandelsbyte per månad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FFF6DFC-BEEC-9A79-5BE5-3D88E8CEB3F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771525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453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EE213B-045C-45EE-9FE7-22FE14F000CE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04AA966-9CC4-DE51-F281-D634ABC1A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600" y="887413"/>
            <a:ext cx="11317288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EE40C73-2618-3195-3593-F0432008C30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17627" y="567467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7064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F391E9-B301-4990-AFAA-3960237FD59E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9E8EB49-3761-669B-71AF-DE2874B5D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874713"/>
            <a:ext cx="115617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636D51C-3ACD-54E8-9E25-1A5807D9854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32801" y="577850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70344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56C6BB2-CE3F-4A0F-936D-A0E4F7736F8B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0AAA264-7F32-EC3C-5475-0B3F63ACF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996950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9768"/>
            <a:ext cx="10972800" cy="740277"/>
          </a:xfrm>
        </p:spPr>
        <p:txBody>
          <a:bodyPr/>
          <a:lstStyle/>
          <a:p>
            <a:r>
              <a:rPr lang="sv-SE" sz="3200" dirty="0"/>
              <a:t>Elhandelsbyte per månad hushållskunder – genomsnittlig volym 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F5DDEDF-E316-2EAD-B2DB-94F378C0464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94975" y="75506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1673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1DD1767-9DCB-3D06-A56A-96B5F6858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171575"/>
            <a:ext cx="102362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7E4170E-59FF-2818-7971-947E359FF41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86975" y="813697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7914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9D6ADD8-111B-4F40-D2E6-917104CAE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919163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24E53D-7760-43DD-A2E4-6CABD61EF072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60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exkl. nätavgift</a:t>
            </a:r>
          </a:p>
        </p:txBody>
      </p:sp>
      <p:sp>
        <p:nvSpPr>
          <p:cNvPr id="8" name="Platshållare för text 2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18255" y="4687515"/>
            <a:ext cx="22325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050" dirty="0"/>
              <a:t>(</a:t>
            </a:r>
            <a:r>
              <a:rPr lang="sv-SE" sz="1050" dirty="0" err="1"/>
              <a:t>Elcert</a:t>
            </a:r>
            <a:r>
              <a:rPr lang="sv-SE" sz="1050" dirty="0"/>
              <a:t>: 1,0 öre/kWh </a:t>
            </a:r>
            <a:r>
              <a:rPr lang="sv-SE" sz="1050" dirty="0" err="1"/>
              <a:t>exkl</a:t>
            </a:r>
            <a:r>
              <a:rPr lang="sv-SE" sz="1050" dirty="0"/>
              <a:t> moms)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FC63645-B6F8-8DBB-CEC2-E0DDB58A1C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04925" y="1593850"/>
            <a:ext cx="4541838" cy="2865438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FB236826-1AC9-6FA8-B33C-09BA163F222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35725" y="1684338"/>
            <a:ext cx="3703638" cy="287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43650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CEAFA5D-7871-4FAF-8808-138FD76484E2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D99DEBC-C7D7-FB0F-DFA1-D17C4A47E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0125"/>
            <a:ext cx="10207625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0624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2000" dirty="0"/>
              <a:t>(systempris exkl. nätavgift)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692756345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8F287C2-6F98-46BC-B659-C95CFBFF969B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B459235-3154-E325-3899-D9A2CF4C5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857250"/>
            <a:ext cx="117697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1800" dirty="0"/>
              <a:t>exkl. nätavgift och lägre energiskatt i SE1 och SE2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78013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58495788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FF934E-AB4B-4718-AFC8-D648578E82E2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C455A23-F5C3-8B64-B95E-6721E9370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213" y="971550"/>
            <a:ext cx="1023778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0624"/>
            <a:ext cx="10972800" cy="1143000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20 000 kWh/år, rörligt pris, löpande priser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AD5DAB2-D12A-CF7D-DC1A-7BD6B02787D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46532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78562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8EBC93B-B3A7-4777-8D43-237487B507B3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FEA91B7-2C9A-1B41-B553-0480603D0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047750"/>
            <a:ext cx="1023778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06344"/>
            <a:ext cx="10972800" cy="1143000"/>
          </a:xfrm>
        </p:spPr>
        <p:txBody>
          <a:bodyPr/>
          <a:lstStyle/>
          <a:p>
            <a:r>
              <a:rPr lang="sv-SE"/>
              <a:t>Konsumentprisets fördelning</a:t>
            </a:r>
            <a:br>
              <a:rPr lang="sv-SE"/>
            </a:br>
            <a:r>
              <a:rPr lang="sv-SE"/>
              <a:t>20 000 kWh/år, rörligt pris, löpande priser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D6F88B1-11E1-8431-0AE3-68D34C010CB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7784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61441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B7AB37-DC0C-4CFC-B59E-787713E45E41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69F8C40-A83F-D4FD-40F1-5442EF1A6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260475"/>
            <a:ext cx="10236200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70611" y="379362"/>
            <a:ext cx="8677275" cy="981075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555F464-B863-FB7D-6573-26BA4A10441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17627" y="757925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96166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07BBE39-110A-40D8-B20A-ADC2C0439184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7E46B5F-5B4F-CB63-929F-5F550A9D8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300" y="1068388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-49104"/>
            <a:ext cx="10972800" cy="1143000"/>
          </a:xfrm>
        </p:spPr>
        <p:txBody>
          <a:bodyPr/>
          <a:lstStyle/>
          <a:p>
            <a:r>
              <a:rPr lang="sv-SE" dirty="0"/>
              <a:t>Konsumentprisets sammansättning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F6FDDA4-A9E5-8B6A-1B15-DE706F234B2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63163" y="741362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36825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08FA64E-9AE4-4BB5-992E-BB1F0F36FFD4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9D86462-35EC-0E0E-0AC5-2B4E5D9128FE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1231900"/>
            <a:ext cx="11655425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0864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CA4FE9C-1F70-8DF8-1F6F-73BAB183C8A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859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11304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A87A0A-7EEA-4713-AE00-127DC2B1CB1C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1024B13-EDCD-3B73-8FD8-47357163C3F4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1047750"/>
            <a:ext cx="1142682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2010-års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4DC5123-10FB-4976-8AE9-12248687C2B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72700" y="689319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72900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668C635-53EF-410B-88D4-AE1A08A3D8AC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749E2B7-BB48-5B44-40B9-EC6869424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8" y="969963"/>
            <a:ext cx="1084103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9891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E664272-9771-1F66-63B4-587AB9CE971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58809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256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9CEC770-F5FD-E495-2773-C1F48184F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050" y="1050925"/>
            <a:ext cx="10847388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1AD9529-8767-8D3B-F2D9-35CED2E3C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9AA3E5-AC8D-457C-A1D4-6BFCB6E1C173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7698D24-5CE2-C0C8-B509-D9A2FCB40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976313"/>
            <a:ext cx="10237788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4463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1E51692-C634-59A3-2DCC-1E936C97C44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72700" y="59967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8221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5CC99B0-0834-4BDC-904B-9751AE1EFCF4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F15B4B5-A964-1A92-F7D8-326961604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031875"/>
            <a:ext cx="10237788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7206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villa med elvärme, löpande elpriser, inkl.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B6662D0-15F9-0CC0-33A1-F5B0DDDC8BA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776287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54015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7F45532-3582-520E-28E7-EDA49034B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103313"/>
            <a:ext cx="10237788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922B157-1A65-F146-5BF7-CCFEFC71039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63163" y="709612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94722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FF2EDF6-2168-F142-0499-68C29878D208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" y="990600"/>
            <a:ext cx="1101725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73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22BA54C-4D6D-8EF9-DFD1-54AE3D2789C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55250" y="675107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65901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A4343A2-E7B7-49CF-99DB-E95CEAAAE531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41A215C-786A-139F-3C64-F2E6AD7E5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550" y="1163638"/>
            <a:ext cx="10237788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lägenhet,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57BFDE1-DCAB-7BFA-5834-F378A8679E2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55250" y="81073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28313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A5698D-20BC-4805-89DB-6591A117FA11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2FF240D-BBA6-C60B-352A-228377CD3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004888"/>
            <a:ext cx="102393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63504"/>
          </a:xfrm>
        </p:spPr>
        <p:txBody>
          <a:bodyPr/>
          <a:lstStyle/>
          <a:p>
            <a:r>
              <a:rPr lang="sv-SE" dirty="0"/>
              <a:t>Prisutveckling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7B31216-A479-5A1A-A022-B7556387D1D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72700" y="62502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05907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517EC7-CCF3-4D2C-A8F3-A4CE891215CA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A815874-68CD-C3E1-2F18-0DDFAB891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050" y="958850"/>
            <a:ext cx="10237788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/>
              <a:t>Rörligt prisavtal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4B6C7A4-D244-F19D-5AC7-B509F8A77A1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555969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18527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28032" y="5805488"/>
            <a:ext cx="6411504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för vissa kommuner i norra Sverige är energiskatten lägre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20EBF8-38C8-4F98-92CB-07A0D456629B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EC3BCA7-9BA3-CAE6-73F3-7F5F4593E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3" y="1060450"/>
            <a:ext cx="10487025" cy="483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1385884" cy="737792"/>
          </a:xfrm>
        </p:spPr>
        <p:txBody>
          <a:bodyPr/>
          <a:lstStyle/>
          <a:p>
            <a:r>
              <a:rPr lang="sv-SE" dirty="0"/>
              <a:t>Elskattens utveckling från år 1951 för hushållskunder*</a:t>
            </a:r>
          </a:p>
        </p:txBody>
      </p:sp>
      <p:sp>
        <p:nvSpPr>
          <p:cNvPr id="7" name="Platshållare för text 2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0533" y="973034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58006" y="4437064"/>
            <a:ext cx="485778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Grön skatteväxling (2001-2006)</a:t>
            </a:r>
          </a:p>
          <a:p>
            <a:r>
              <a:rPr lang="sv-SE" b="1" dirty="0">
                <a:solidFill>
                  <a:srgbClr val="0000FF"/>
                </a:solidFill>
              </a:rPr>
              <a:t>Inflationsuppräkning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78518" y="2571750"/>
            <a:ext cx="3744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1990 infördes moms på energiskatten</a:t>
            </a:r>
          </a:p>
        </p:txBody>
      </p:sp>
    </p:spTree>
    <p:extLst>
      <p:ext uri="{BB962C8B-B14F-4D97-AF65-F5344CB8AC3E}">
        <p14:creationId xmlns:p14="http://schemas.microsoft.com/office/powerpoint/2010/main" val="2211987914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CA7322-1C47-4184-AFF8-C26ABAFFD41F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9068564-44D4-23BC-773D-E9A392F16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84288"/>
            <a:ext cx="105727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17200"/>
          </a:xfrm>
        </p:spPr>
        <p:txBody>
          <a:bodyPr/>
          <a:lstStyle/>
          <a:p>
            <a:r>
              <a:rPr lang="sv-SE" dirty="0"/>
              <a:t>Elkostnadernas utveckling från 1996</a:t>
            </a:r>
            <a:br>
              <a:rPr lang="sv-SE" dirty="0"/>
            </a:br>
            <a:r>
              <a:rPr lang="sv-SE" sz="2000" dirty="0"/>
              <a:t>rörligt avtal*, inkl. nätavgift, elcertifikat, </a:t>
            </a:r>
            <a:r>
              <a:rPr lang="sv-SE" sz="2000" dirty="0" err="1"/>
              <a:t>skatter&amp;moms</a:t>
            </a:r>
            <a:r>
              <a:rPr lang="sv-SE" sz="2000" dirty="0"/>
              <a:t> (löpande priser)</a:t>
            </a:r>
            <a:endParaRPr lang="sv-SE" dirty="0"/>
          </a:p>
        </p:txBody>
      </p:sp>
      <p:sp>
        <p:nvSpPr>
          <p:cNvPr id="7" name="Platshållare för text 2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0533" y="1125538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88225" y="5929330"/>
            <a:ext cx="326026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koncessionspris 1996-1999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C975A0F-57C2-8D7B-1D6F-650AAE5EB4A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53650" y="750260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44805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6A08A2B-98BA-402C-B52C-DC6F6636AF92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3EC10B1-3839-5F0C-AD65-02BEA77D3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212850"/>
            <a:ext cx="10237787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79359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9E96BD6-456C-E541-9D77-1C25DF235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8282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102445E-1883-7FCB-76BC-86DCD00B3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069975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F7200F9-1F38-48C4-90B4-E599E6254131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ABA094D-C5CF-F740-6515-E814B2521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212850"/>
            <a:ext cx="10237787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441144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D5888D9-C63E-E095-F4D6-207644C63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061450254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34E1000-0B70-4C28-817A-36066F41A44E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8916E82-AA21-1057-8504-37F82AC89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5B92F91C-1AB7-B577-B70A-772D5DE1F1CE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213" y="1204913"/>
            <a:ext cx="1023620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688513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2435C0A-BEBA-4763-861A-BB4AA2FC1F35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82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42288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640309D-D053-AA37-F908-073CFA64C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85ABF4D-2C36-2A94-C275-40B22A652E26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213" y="1204913"/>
            <a:ext cx="1023620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46071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984C89-EC1F-49B3-99EC-161E2F58B1E2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3868777-7AC0-3D0C-9150-FB15990B4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212850"/>
            <a:ext cx="10236200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17574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C9AE805-3348-E13A-ACCC-B4B5DAE46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93871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174E2A-0A1F-46D7-A132-6EF70E34D221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DE71588-B791-C682-2EE1-581775BBC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212850"/>
            <a:ext cx="10236200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76BD7B0-9C00-11AD-6FAD-6ADF44DAC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524533136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74E08F-708B-4C19-9699-A8DA42099928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5CF093C-EAB0-1930-F954-808F60FB2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300" y="1212850"/>
            <a:ext cx="10236200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C985DE1-0B04-7E85-0466-4CE0D8DA2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95421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6E957E2-08AB-4BCE-940D-D15FDAEF7300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17AB0BB-BBEF-1E16-2D23-44AADF912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300" y="1212850"/>
            <a:ext cx="10236200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D09E20C-5C21-EFE3-903D-6D02BB7A1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912277898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0BA6DA4-9072-4BC9-B9CE-CEBB09199B99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626BD67-CA39-7F8D-87D4-E0418416F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103313"/>
            <a:ext cx="10236200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43432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D9F3270-2052-1D59-549D-16B35B3C3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26678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D12ABC6-7CBB-487D-B9CB-772AFB01E0B9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425D5B4-52F6-1C7F-9568-CA7BD32B8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103313"/>
            <a:ext cx="10236200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4645BD8-F861-2F62-ECC0-3C537DEEF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49196945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4C39A0D-FD00-4673-881C-9BCE717010AE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CB873DB-F44E-B813-B1D7-DDF5E4C04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171575"/>
            <a:ext cx="1023778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57DB9A-96D7-93FD-B72E-B02AA24F3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66393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F089B3C-39DC-07C0-1AE3-DF48B702C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42416"/>
            <a:ext cx="10763250" cy="482438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63B824C-088E-4BBC-9396-4CDC17083741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FB12072-235A-BA15-CDE3-63C194FB4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171575"/>
            <a:ext cx="1023778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92860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3B06336-3F9E-DDCA-CDDE-0DF81EAC5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991660381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9CE563-EB01-4D14-B516-71F81D2FD9A7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A402537-88E6-F6CF-5E67-141CD3187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068388"/>
            <a:ext cx="10237788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3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 i Norden och systempris</a:t>
            </a:r>
            <a:br>
              <a:rPr lang="sv-SE" dirty="0"/>
            </a:br>
            <a:r>
              <a:rPr lang="sv-SE" dirty="0"/>
              <a:t>(rullande 52-veckorsvärde)</a:t>
            </a:r>
          </a:p>
        </p:txBody>
      </p:sp>
      <p:sp>
        <p:nvSpPr>
          <p:cNvPr id="7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50608"/>
      </p:ext>
    </p:extLst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CADBFD-2B73-4C5F-BD07-9DF8183AA72E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87EE4E4-C1D3-F574-E053-6011D1071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636588"/>
            <a:ext cx="11752263" cy="545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579456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69754"/>
      </p:ext>
    </p:extLst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855F8F-D7DF-45E8-B7E5-E352B525DAB1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BEADEA5-A023-AB3A-6992-16652337B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722313"/>
            <a:ext cx="10877550" cy="536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616032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151635298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8847AD-214D-48A5-9C1A-4A15328DF39C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341376" y="142920"/>
            <a:ext cx="11241024" cy="689184"/>
          </a:xfrm>
        </p:spPr>
        <p:txBody>
          <a:bodyPr/>
          <a:lstStyle/>
          <a:p>
            <a:r>
              <a:rPr lang="sv-SE" dirty="0"/>
              <a:t>20 i topp veckovis elförbrukning i Norden </a:t>
            </a:r>
            <a:r>
              <a:rPr lang="sv-SE" sz="2400" dirty="0"/>
              <a:t>1984-</a:t>
            </a:r>
            <a:endParaRPr lang="sv-SE" dirty="0"/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5A2DDE4-B532-85CD-3134-02D714448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825500"/>
            <a:ext cx="11595100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374454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1087654-06B7-4CE8-A48C-15B736130F42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8FA0553-B22E-45D6-D628-A6970B793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120775"/>
            <a:ext cx="1023778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 och systempris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7" name="Platshållare för text 11"/>
          <p:cNvSpPr txBox="1">
            <a:spLocks/>
          </p:cNvSpPr>
          <p:nvPr/>
        </p:nvSpPr>
        <p:spPr>
          <a:xfrm>
            <a:off x="632086" y="599037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98154"/>
      </p:ext>
    </p:extLst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50138C2-4D8A-A973-C5B1-28B7E485D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154113"/>
            <a:ext cx="1023778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C1D077-0A28-47FB-BC71-F9ED77B48D80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96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805126"/>
      </p:ext>
    </p:extLst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CBC73E-7BB7-4DA5-80FE-C587E985550D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och systempris i Norden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6064512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D30C88D-1430-7898-2A6B-27656022C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550" y="1096963"/>
            <a:ext cx="1023620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66462"/>
      </p:ext>
    </p:extLst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84D2119-9811-4B9E-B87F-3722856A8413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C8D7C2C-8172-0B0C-B8C1-9C44C1B56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277938"/>
            <a:ext cx="10236200" cy="4838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Sverige 1990-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AFC4AEF-75DE-4685-608F-7E55A9AD707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93338" y="78139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51402"/>
      </p:ext>
    </p:extLst>
  </p:cSld>
  <p:clrMapOvr>
    <a:masterClrMapping/>
  </p:clrMapOvr>
  <p:transition spd="med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AC2DB3F2-DB40-6949-CF38-1D6563173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343025"/>
            <a:ext cx="10237787" cy="47021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2BB6803-3E9B-40AF-A838-DD5286BA916D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sz="2800" dirty="0"/>
              <a:t>(rullande 12-månadersvärde, index dec 1990=100)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8185D72-DEE7-62C7-3F2C-CD64C959E3A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63163" y="812800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72644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3222</TotalTime>
  <Words>1892</Words>
  <Application>Microsoft Office PowerPoint</Application>
  <PresentationFormat>Bredbild</PresentationFormat>
  <Paragraphs>455</Paragraphs>
  <Slides>103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103</vt:i4>
      </vt:variant>
    </vt:vector>
  </HeadingPairs>
  <TitlesOfParts>
    <vt:vector size="108" baseType="lpstr">
      <vt:lpstr>Arial</vt:lpstr>
      <vt:lpstr>Calibri</vt:lpstr>
      <vt:lpstr>Calibri Light</vt:lpstr>
      <vt:lpstr>Verdana</vt:lpstr>
      <vt:lpstr>Energiföretagen_mall_v2</vt:lpstr>
      <vt:lpstr>PowerPoint-presentation</vt:lpstr>
      <vt:lpstr>PowerPoint-presentation</vt:lpstr>
      <vt:lpstr>PowerPoint-presentation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  <vt:lpstr>Elkundernas fördelning per avtalstyp</vt:lpstr>
      <vt:lpstr>Elkundernas fördelning per avtalstyp</vt:lpstr>
      <vt:lpstr>Elkundernas fördelning per avtalstyp, procent</vt:lpstr>
      <vt:lpstr>Fördelning av elvolym, andel (procent) efter elområde, avtalstyp och månad</vt:lpstr>
      <vt:lpstr>Systempris (månadsmedel) samt fördelning av avtalstyper</vt:lpstr>
      <vt:lpstr>Elhandelsbyte per månad – hushåll (antal)</vt:lpstr>
      <vt:lpstr>Elhandelsbyte per månad – hushåll (volym)</vt:lpstr>
      <vt:lpstr>Elhandelsbyte per månad – övriga (antal)</vt:lpstr>
      <vt:lpstr>Elhandelsbyte per månad – övriga (volym)</vt:lpstr>
      <vt:lpstr>Elhandelsbyte per månad (antal)</vt:lpstr>
      <vt:lpstr>Elhandelsbyte per månad (volym)</vt:lpstr>
      <vt:lpstr>Elhandelsbyte summa 12 månader (antal)</vt:lpstr>
      <vt:lpstr>Elhandelsbyte summa 12 månader (volym)</vt:lpstr>
      <vt:lpstr>Elhandelsbyte per månad hushållskunder – genomsnittlig volym </vt:lpstr>
      <vt:lpstr>Omförhandlade avtal per månad</vt:lpstr>
      <vt:lpstr>Underlag för ”Konsumentpriset” exkl. nätavgift</vt:lpstr>
      <vt:lpstr>Underlag för ”konsumentpriset” (systempris exkl. nätavgift)</vt:lpstr>
      <vt:lpstr>Underlag för ”konsumentpriset” exkl. nätavgift och lägre energiskatt i SE1 och SE2</vt:lpstr>
      <vt:lpstr>Konsumentprisets fördelning 20 000 kWh/år, rörligt pris, löpande priser</vt:lpstr>
      <vt:lpstr>Konsumentprisets fördelning 20 000 kWh/år, rörligt pris, löpande priser</vt:lpstr>
      <vt:lpstr>Konsumentprisets fördelning Avtal om rörligt pris (löpande priser)</vt:lpstr>
      <vt:lpstr>Konsumentprisets sammansättning Avtal om rörligt pris (löpande priser)</vt:lpstr>
      <vt:lpstr>Konsumentpriset på el fördelat 1970- Villa med elvärme (20 000 kWh/år, rörligt pris, löpande priser)</vt:lpstr>
      <vt:lpstr>Konsumentpriset på el fördelat 1970- Villa med elvärme (20 000 kWh/år, rörligt pris, 2010-års priser)</vt:lpstr>
      <vt:lpstr>Konsumentpriset på el fördelat 1970- Villa med elvärme (20 000 kWh/år, rörligt pris, löpande priser)</vt:lpstr>
      <vt:lpstr>Konsumentpriset på el fördelat 1970- Villa med elvärme (20 000 kWh/år, rörligt pris, löpande priser)</vt:lpstr>
      <vt:lpstr>Prisutveckling för olika avtalsformer villa med elvärme, löpande elpriser, inkl. nätavgifter och skatter</vt:lpstr>
      <vt:lpstr>Prisutveckling för olika avtalsformer villa med elvärme, löpande elenergipriser, exkl. nätavgifter och skatter</vt:lpstr>
      <vt:lpstr>Prisutveckling för olika avtalsformer villa med elvärme, löpande elenergipriser, exkl. nätavgifter och skatter</vt:lpstr>
      <vt:lpstr>Prisutveckling för olika avtalsformer lägenhet, löpande elenergipriser, exkl. nätavgifter och skatter</vt:lpstr>
      <vt:lpstr>Prisutveckling i relation till KPI villa med elvärme (löpande priser)</vt:lpstr>
      <vt:lpstr>Rörligt prisavtal i relation till KPI villa med elvärme (löpande priser)</vt:lpstr>
      <vt:lpstr>Elskattens utveckling från år 1951 för hushållskunder*</vt:lpstr>
      <vt:lpstr>Elkostnadernas utveckling från 1996 rörligt avtal*, inkl. nätavgift, elcertifikat, skatter&amp;moms (löpande priser)</vt:lpstr>
      <vt:lpstr>Elkostnader i Europa hushållskunder 2 500-5 000 kWh/år</vt:lpstr>
      <vt:lpstr>Elkostnader i Europa (PPP*) hushållskunder 2 500-5 000 kWh/år</vt:lpstr>
      <vt:lpstr>Elkostnader i Europa hushållskunder 5 000-15 000 kWh/år</vt:lpstr>
      <vt:lpstr>Elkostnader i Europa hushållskunder 5 000-15 000 kWh/år</vt:lpstr>
      <vt:lpstr>Elkostnader i Europa hushållskunder &gt;15 000 kWh/år</vt:lpstr>
      <vt:lpstr>Elkostnader i Europa (PPP*) hushållskunder &gt;15 000 kWh/år</vt:lpstr>
      <vt:lpstr>Elkostnader för industrin i Europa 20-500 MWh/år, inkl nät och skatter</vt:lpstr>
      <vt:lpstr>Elkostnader för industrin i Europa (PPP*) 20-500 MWh/år, inkl nät och skatter</vt:lpstr>
      <vt:lpstr>Elkostnader för industrin i Europa 500 – 2 000 MWh/år, inkl nät och skatter</vt:lpstr>
      <vt:lpstr>Elkostnader för industrin i Europa (PPP*) 500 – 2 000 MWh/år, inkl nät och skatter</vt:lpstr>
      <vt:lpstr>Elkostnader för industrin i Europa 70-150 GWh/år, inkl nät och skatter</vt:lpstr>
      <vt:lpstr>Elkostnader för industrin i Europa (PPP*) 70-150 GWh/år, inkl nät och skatter</vt:lpstr>
      <vt:lpstr>Elanvändning i Norden och systempris (rullande 52-veckorsvärde)</vt:lpstr>
      <vt:lpstr>Veckovis elanvändning i Norden</vt:lpstr>
      <vt:lpstr>Veckovis elanvändning i Norden</vt:lpstr>
      <vt:lpstr>20 i topp veckovis elförbrukning i Norden 1984-</vt:lpstr>
      <vt:lpstr>Elanvändning i Sverige och systempris (rullande 52-veckorsvärde)</vt:lpstr>
      <vt:lpstr>Elanvändning i Sverige (rullande 52-veckorsvärde)</vt:lpstr>
      <vt:lpstr>Elanvändning och systempris i Norden (rullande 52-veckorsvärde)</vt:lpstr>
      <vt:lpstr>Elanvändningen i Sverige 1990- (rullande 12-månadersvärde)</vt:lpstr>
      <vt:lpstr>Elanvändningen i Sverige 1990- (rullande 12-månadersvärde, index dec 1990=100)</vt:lpstr>
      <vt:lpstr>Elanvändningen i Sverige 1990- (rullande 12-månadersvärde)</vt:lpstr>
      <vt:lpstr>Elanvändningen i Sverige 1990- (rullande 12-månadersvärde)</vt:lpstr>
      <vt:lpstr>Elanvändningen i svensk industri 1975- (rullande 12-månadersvärde)</vt:lpstr>
      <vt:lpstr>Elanvändningen i svensk industri 1975- (rullande 12-månadersvärde)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1056</cp:revision>
  <cp:lastPrinted>2016-09-19T08:50:12Z</cp:lastPrinted>
  <dcterms:created xsi:type="dcterms:W3CDTF">2018-12-07T10:14:31Z</dcterms:created>
  <dcterms:modified xsi:type="dcterms:W3CDTF">2026-01-18T12:35:13Z</dcterms:modified>
</cp:coreProperties>
</file>