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60" r:id="rId5"/>
    <p:sldId id="349" r:id="rId6"/>
    <p:sldId id="347" r:id="rId7"/>
    <p:sldId id="491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5" r:id="rId17"/>
    <p:sldId id="488" r:id="rId18"/>
    <p:sldId id="489" r:id="rId19"/>
    <p:sldId id="490" r:id="rId20"/>
  </p:sldIdLst>
  <p:sldSz cx="12192000" cy="6858000"/>
  <p:notesSz cx="7099300" cy="10236200"/>
  <p:custDataLst>
    <p:tags r:id="rId2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159" d="100"/>
          <a:sy n="159" d="100"/>
        </p:scale>
        <p:origin x="33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Slutkunds-marknad 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 för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 för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Slutkunds-marknad 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2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77" r="3677"/>
          <a:stretch>
            <a:fillRect/>
          </a:stretch>
        </p:blipFill>
        <p:spPr>
          <a:xfrm>
            <a:off x="0" y="-1588"/>
            <a:ext cx="12192000" cy="6859588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r>
              <a:rPr lang="sv-SE" sz="5400" dirty="0"/>
              <a:t>Råd och arbetsgrupper på Energiföretagen Sverige</a:t>
            </a:r>
            <a:endParaRPr lang="en-GB" sz="5400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DD4236D-D2A6-46C3-A2B2-164ADDF61E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33225" y="6516688"/>
            <a:ext cx="358775" cy="179387"/>
          </a:xfrm>
        </p:spPr>
        <p:txBody>
          <a:bodyPr/>
          <a:lstStyle/>
          <a:p>
            <a:fld id="{9BE3BFEF-D0F0-5947-84C4-ED8DA18B5127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49309" y="6390368"/>
            <a:ext cx="3293382" cy="252639"/>
          </a:xfrm>
        </p:spPr>
        <p:txBody>
          <a:bodyPr/>
          <a:lstStyle/>
          <a:p>
            <a:pPr algn="ctr"/>
            <a:r>
              <a:rPr lang="sv-SE" dirty="0"/>
              <a:t>Arbetsgrupper Energiföretagen Sverige - version 2020-10-01</a:t>
            </a:r>
          </a:p>
        </p:txBody>
      </p:sp>
    </p:spTree>
    <p:extLst>
      <p:ext uri="{BB962C8B-B14F-4D97-AF65-F5344CB8AC3E}">
        <p14:creationId xmlns:p14="http://schemas.microsoft.com/office/powerpoint/2010/main" val="6856152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 dirty="0"/>
              <a:t>Råd för produktion och marknad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Daniel Lundqvist och Lina Enskog Broman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24991" y="2060978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(Daniel Lundqvist, Lina Enskog Broman)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29411" y="207395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3160242" y="2060979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Kraftvärme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(Lina Enskog Broman,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D2A58911-66FD-4FB5-8302-0EC9F0809567}"/>
              </a:ext>
            </a:extLst>
          </p:cNvPr>
          <p:cNvSpPr/>
          <p:nvPr/>
        </p:nvSpPr>
        <p:spPr>
          <a:xfrm>
            <a:off x="1022118" y="3180257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A15F4F53-7987-45FE-A1FB-5AF9F6184F88}"/>
              </a:ext>
            </a:extLst>
          </p:cNvPr>
          <p:cNvSpPr/>
          <p:nvPr/>
        </p:nvSpPr>
        <p:spPr>
          <a:xfrm>
            <a:off x="3160242" y="4182877"/>
            <a:ext cx="1842581" cy="85547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Miljöbyggnad/ certifieringssystem byggnader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71BEADE2-6165-49DE-B3D5-45F0F1DD7FDD}"/>
              </a:ext>
            </a:extLst>
          </p:cNvPr>
          <p:cNvSpPr/>
          <p:nvPr/>
        </p:nvSpPr>
        <p:spPr>
          <a:xfrm>
            <a:off x="1039623" y="4171714"/>
            <a:ext cx="1842581" cy="877801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Hållbarhetskriterier för biobränslen*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30521" y="2061679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  <a:endParaRPr lang="sv-SE" sz="12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7469268" y="2067057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Effektiv slutanvändning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(Gunilla Andrée,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09D6A603-0DF8-49D3-842A-B3EABCF589A3}"/>
              </a:ext>
            </a:extLst>
          </p:cNvPr>
          <p:cNvSpPr/>
          <p:nvPr/>
        </p:nvSpPr>
        <p:spPr>
          <a:xfrm>
            <a:off x="3160242" y="3176912"/>
            <a:ext cx="1884721" cy="87779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F91C0089-44FF-44DF-AC2B-37D9128D9399}"/>
              </a:ext>
            </a:extLst>
          </p:cNvPr>
          <p:cNvSpPr/>
          <p:nvPr/>
        </p:nvSpPr>
        <p:spPr>
          <a:xfrm>
            <a:off x="5394078" y="3185207"/>
            <a:ext cx="1842581" cy="8471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-62155" y="5349117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366D0E4E-74AD-3269-FFAD-3903DE47DFF0}"/>
              </a:ext>
            </a:extLst>
          </p:cNvPr>
          <p:cNvSpPr/>
          <p:nvPr/>
        </p:nvSpPr>
        <p:spPr>
          <a:xfrm>
            <a:off x="1229360" y="5295455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Väst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(Efwa Nilsson)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813195D-53C2-6FD8-7164-1B78BBAD6BF0}"/>
              </a:ext>
            </a:extLst>
          </p:cNvPr>
          <p:cNvSpPr/>
          <p:nvPr/>
        </p:nvSpPr>
        <p:spPr>
          <a:xfrm>
            <a:off x="2958699" y="5294163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Mitt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(Catherine Lillo)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C1667A5C-846F-E97A-EE57-E0BE36BB12FE}"/>
              </a:ext>
            </a:extLst>
          </p:cNvPr>
          <p:cNvSpPr/>
          <p:nvPr/>
        </p:nvSpPr>
        <p:spPr>
          <a:xfrm>
            <a:off x="4693860" y="5292071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6397572" y="5292071"/>
            <a:ext cx="1635339" cy="6964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dirty="0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296C4C-D320-468D-B366-FB248127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40761" cy="981075"/>
          </a:xfrm>
        </p:spPr>
        <p:txBody>
          <a:bodyPr/>
          <a:lstStyle/>
          <a:p>
            <a:r>
              <a:rPr lang="sv-SE" dirty="0"/>
              <a:t>Råd för kompetensförsörjning och kompetensutveckling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9A2D7C-7DF0-4E47-9E60-D537BE3217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Andreas Lepa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95321" y="2305452"/>
            <a:ext cx="1851179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Strukturpåverkan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(Greta Hjortzberg)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360132" y="2313680"/>
            <a:ext cx="1851179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Attraktion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(Greta Hjortzberg)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524942" y="2313680"/>
            <a:ext cx="1851179" cy="936005"/>
          </a:xfrm>
          <a:prstGeom prst="round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Kompetensutveckling (under uppbyggnad)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(Kristian Öhrn)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0330" y="243308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6A639A3-420D-4CE9-AD8A-E9574F5C6D0F}"/>
              </a:ext>
            </a:extLst>
          </p:cNvPr>
          <p:cNvSpPr txBox="1"/>
          <p:nvPr/>
        </p:nvSpPr>
        <p:spPr>
          <a:xfrm>
            <a:off x="170330" y="4860063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EDF321DD-63EE-4514-8A00-8E85F823AA5B}"/>
              </a:ext>
            </a:extLst>
          </p:cNvPr>
          <p:cNvSpPr/>
          <p:nvPr/>
        </p:nvSpPr>
        <p:spPr>
          <a:xfrm>
            <a:off x="1195320" y="4668342"/>
            <a:ext cx="1851179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Nord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D20C1641-1E48-4737-985E-922E838D6E03}"/>
              </a:ext>
            </a:extLst>
          </p:cNvPr>
          <p:cNvSpPr/>
          <p:nvPr/>
        </p:nvSpPr>
        <p:spPr>
          <a:xfrm>
            <a:off x="3360132" y="4668342"/>
            <a:ext cx="1851178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för kompetensförsörjningsfrågor, Mitt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DECE05B4-9A5C-4D17-B2B6-B873A61DC115}"/>
              </a:ext>
            </a:extLst>
          </p:cNvPr>
          <p:cNvSpPr/>
          <p:nvPr/>
        </p:nvSpPr>
        <p:spPr>
          <a:xfrm>
            <a:off x="5524943" y="4700530"/>
            <a:ext cx="1851179" cy="982204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Väst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8" name="Rektangel med rundade hörn 11">
            <a:extLst>
              <a:ext uri="{FF2B5EF4-FFF2-40B4-BE49-F238E27FC236}">
                <a16:creationId xmlns:a16="http://schemas.microsoft.com/office/drawing/2014/main" id="{AFFE7C50-1CFC-4494-AB44-B4DDDFFD760E}"/>
              </a:ext>
            </a:extLst>
          </p:cNvPr>
          <p:cNvSpPr/>
          <p:nvPr/>
        </p:nvSpPr>
        <p:spPr>
          <a:xfrm>
            <a:off x="7689754" y="4668342"/>
            <a:ext cx="1851180" cy="101439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Regionalt nätverk </a:t>
            </a:r>
            <a:r>
              <a:rPr lang="sv-SE" sz="1400" dirty="0" err="1">
                <a:solidFill>
                  <a:schemeClr val="tx1"/>
                </a:solidFill>
              </a:rPr>
              <a:t>kompetensförsörj-ningsfrågor</a:t>
            </a:r>
            <a:r>
              <a:rPr lang="sv-SE" sz="1400" dirty="0">
                <a:solidFill>
                  <a:schemeClr val="tx1"/>
                </a:solidFill>
              </a:rPr>
              <a:t>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F7347CDB-5991-4817-A372-16F7DC176041}"/>
              </a:ext>
            </a:extLst>
          </p:cNvPr>
          <p:cNvSpPr/>
          <p:nvPr/>
        </p:nvSpPr>
        <p:spPr>
          <a:xfrm>
            <a:off x="1195321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AG </a:t>
            </a:r>
            <a:r>
              <a:rPr lang="sv-SE" sz="1400" dirty="0" err="1">
                <a:solidFill>
                  <a:schemeClr val="tx1"/>
                </a:solidFill>
              </a:rPr>
              <a:t>SeQF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76EBE22-8E26-40C3-A489-0AF88F6C34CC}"/>
              </a:ext>
            </a:extLst>
          </p:cNvPr>
          <p:cNvSpPr txBox="1"/>
          <p:nvPr/>
        </p:nvSpPr>
        <p:spPr>
          <a:xfrm>
            <a:off x="80682" y="3822447"/>
            <a:ext cx="1224765" cy="37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590E2154-04E2-422C-86BC-1AD4FE72E8D6}"/>
              </a:ext>
            </a:extLst>
          </p:cNvPr>
          <p:cNvSpPr/>
          <p:nvPr/>
        </p:nvSpPr>
        <p:spPr>
          <a:xfrm>
            <a:off x="3360132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HING Elkraft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(Greta Hjortzberg)</a:t>
            </a:r>
          </a:p>
        </p:txBody>
      </p:sp>
      <p:sp>
        <p:nvSpPr>
          <p:cNvPr id="32" name="Rektangel med rundade hörn 11">
            <a:extLst>
              <a:ext uri="{FF2B5EF4-FFF2-40B4-BE49-F238E27FC236}">
                <a16:creationId xmlns:a16="http://schemas.microsoft.com/office/drawing/2014/main" id="{DEACA589-E87E-4E36-9D58-A84539BDB426}"/>
              </a:ext>
            </a:extLst>
          </p:cNvPr>
          <p:cNvSpPr/>
          <p:nvPr/>
        </p:nvSpPr>
        <p:spPr>
          <a:xfrm>
            <a:off x="5524943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Vilande?</a:t>
            </a:r>
          </a:p>
          <a:p>
            <a:pPr algn="ctr"/>
            <a:r>
              <a:rPr lang="sv-SE" sz="1400" dirty="0" err="1">
                <a:solidFill>
                  <a:schemeClr val="tx1"/>
                </a:solidFill>
              </a:rPr>
              <a:t>Qraftsamling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(Vakant)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8CFDC62D-C218-49A7-A32B-B4EDC59A9F5A}"/>
              </a:ext>
            </a:extLst>
          </p:cNvPr>
          <p:cNvSpPr/>
          <p:nvPr/>
        </p:nvSpPr>
        <p:spPr>
          <a:xfrm>
            <a:off x="7689754" y="3528200"/>
            <a:ext cx="1851179" cy="9360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Referensgrupp arbete nyanlända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(Elin Fellers)</a:t>
            </a:r>
          </a:p>
        </p:txBody>
      </p:sp>
    </p:spTree>
    <p:extLst>
      <p:ext uri="{BB962C8B-B14F-4D97-AF65-F5344CB8AC3E}">
        <p14:creationId xmlns:p14="http://schemas.microsoft.com/office/powerpoint/2010/main" val="30349357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4BFDE97-FBF6-4862-8EA7-F3DE9CE2B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A26B13-680E-4924-9CA6-5FCEA8AAB4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BE1B7A1-CF35-44AB-AB14-6AAEDBF7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Fristående/övriga grupperingar (dock ej samtliga)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54B005C7-AC7D-4725-B015-4D400469B352}"/>
              </a:ext>
            </a:extLst>
          </p:cNvPr>
          <p:cNvSpPr/>
          <p:nvPr/>
        </p:nvSpPr>
        <p:spPr>
          <a:xfrm>
            <a:off x="1024990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Juristgruppen 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(Helena Laurell)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FA1D4796-5292-4326-B832-1992D9C51BFB}"/>
              </a:ext>
            </a:extLst>
          </p:cNvPr>
          <p:cNvSpPr/>
          <p:nvPr/>
        </p:nvSpPr>
        <p:spPr>
          <a:xfrm>
            <a:off x="3173194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Verkställighets-gruppen</a:t>
            </a:r>
            <a:r>
              <a:rPr lang="sv-SE" sz="1400" dirty="0">
                <a:solidFill>
                  <a:schemeClr val="tx1"/>
                </a:solidFill>
              </a:rPr>
              <a:t> för Elmarknadsutveckling </a:t>
            </a:r>
            <a:r>
              <a:rPr lang="sv-SE" sz="900" dirty="0">
                <a:solidFill>
                  <a:schemeClr val="tx1"/>
                </a:solidFill>
              </a:rPr>
              <a:t>(Lena Odenholm)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6A6250D3-B35B-4D3E-B1DA-57BEB66D2C20}"/>
              </a:ext>
            </a:extLst>
          </p:cNvPr>
          <p:cNvSpPr/>
          <p:nvPr/>
        </p:nvSpPr>
        <p:spPr>
          <a:xfrm>
            <a:off x="5321398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Beslutsgruppen för Elmarknads-utveckling 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(Louise Marcelius)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8FDF49EB-E0F0-4543-926C-65E9040D6D5F}"/>
              </a:ext>
            </a:extLst>
          </p:cNvPr>
          <p:cNvSpPr/>
          <p:nvPr/>
        </p:nvSpPr>
        <p:spPr>
          <a:xfrm>
            <a:off x="7469602" y="1885834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(Energibranschens säkerhetsgrupp)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900" dirty="0">
                <a:solidFill>
                  <a:schemeClr val="tx1"/>
                </a:solidFill>
              </a:rPr>
              <a:t>(Emma Johansson</a:t>
            </a:r>
            <a:br>
              <a:rPr lang="sv-SE" sz="900" dirty="0">
                <a:solidFill>
                  <a:schemeClr val="tx1"/>
                </a:solidFill>
              </a:rPr>
            </a:br>
            <a:r>
              <a:rPr lang="sv-SE" sz="900" dirty="0">
                <a:solidFill>
                  <a:schemeClr val="tx1"/>
                </a:solidFill>
              </a:rPr>
              <a:t>och Matz Tapper)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0BD59F9-65C7-4E7C-BED9-09B8AF6CD92E}"/>
              </a:ext>
            </a:extLst>
          </p:cNvPr>
          <p:cNvSpPr/>
          <p:nvPr/>
        </p:nvSpPr>
        <p:spPr>
          <a:xfrm>
            <a:off x="1042575" y="457357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586047AC-F347-4DA3-B172-9CF780FE33C6}"/>
              </a:ext>
            </a:extLst>
          </p:cNvPr>
          <p:cNvSpPr/>
          <p:nvPr/>
        </p:nvSpPr>
        <p:spPr>
          <a:xfrm>
            <a:off x="1042575" y="3082537"/>
            <a:ext cx="1872000" cy="93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VMK (Värmemarknads-kommittén)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(Daniel Lundqvist)</a:t>
            </a:r>
          </a:p>
        </p:txBody>
      </p:sp>
    </p:spTree>
    <p:extLst>
      <p:ext uri="{BB962C8B-B14F-4D97-AF65-F5344CB8AC3E}">
        <p14:creationId xmlns:p14="http://schemas.microsoft.com/office/powerpoint/2010/main" val="36456381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81" y="534486"/>
            <a:ext cx="8677275" cy="981075"/>
          </a:xfrm>
        </p:spPr>
        <p:txBody>
          <a:bodyPr/>
          <a:lstStyle/>
          <a:p>
            <a:r>
              <a:rPr lang="sv-SE" dirty="0"/>
              <a:t>EBR-kommittén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756CB3-C8B7-4EBB-A359-1D1B11880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4151116" y="2436081"/>
            <a:ext cx="1985845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HMS-Utskottet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(Per-Olov Engman)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4151117" y="3504077"/>
            <a:ext cx="1985856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HMS-ESA - Elsäkerhetsanvisningarna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HMS-U9 – Arbete med spänning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HMS-U11 – Elektromagnetiska fält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HMS-U33 – Minimikrav för tillträde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HMS-U35 – Energibranschens samordningsvägledning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HMS-U40 – Ledningsvisning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HMS-U41 – Nödlarmshantering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HMS-U42 – Säkerhet i arbete med vägbelysning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HMS-U43 – Säkerhet vis entreprenadarbeten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0EF5F2BE-B10D-4E70-9FB8-5BC2135F22E5}"/>
              </a:ext>
            </a:extLst>
          </p:cNvPr>
          <p:cNvSpPr/>
          <p:nvPr/>
        </p:nvSpPr>
        <p:spPr>
          <a:xfrm>
            <a:off x="6332561" y="2436081"/>
            <a:ext cx="1944140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Ekonomi 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(Peter Silverhjärta)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955DF4A-65C3-4798-B346-B7608FC63F93}"/>
              </a:ext>
            </a:extLst>
          </p:cNvPr>
          <p:cNvSpPr/>
          <p:nvPr/>
        </p:nvSpPr>
        <p:spPr>
          <a:xfrm>
            <a:off x="6332561" y="3504078"/>
            <a:ext cx="194414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Översyn trafikavstängningar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Översyn EBR-index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Rivning av betongstationer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Grundläggning nätstation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byte av kabelskåp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Tidsstudie alternativ metod vid </a:t>
            </a:r>
            <a:r>
              <a:rPr lang="sv-SE" sz="800" dirty="0" err="1">
                <a:solidFill>
                  <a:schemeClr val="tx1"/>
                </a:solidFill>
              </a:rPr>
              <a:t>linbyte</a:t>
            </a:r>
            <a:r>
              <a:rPr lang="sv-SE" sz="800" dirty="0">
                <a:solidFill>
                  <a:schemeClr val="tx1"/>
                </a:solidFill>
              </a:rPr>
              <a:t>, shuntkabel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Tids-/metodstudie byggnation ALUS-D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5E9724F4-5D3C-4461-9029-B68B861088BD}"/>
              </a:ext>
            </a:extLst>
          </p:cNvPr>
          <p:cNvSpPr/>
          <p:nvPr/>
        </p:nvSpPr>
        <p:spPr>
          <a:xfrm>
            <a:off x="8472301" y="2436081"/>
            <a:ext cx="2056947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Teknik 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(Christer Gruber)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0728FDDE-CAD9-41A3-B2A1-98535EB5F8C6}"/>
              </a:ext>
            </a:extLst>
          </p:cNvPr>
          <p:cNvSpPr/>
          <p:nvPr/>
        </p:nvSpPr>
        <p:spPr>
          <a:xfrm>
            <a:off x="8472289" y="3504078"/>
            <a:ext cx="2056947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TU-LL Luftledningskonstruktioner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TU-JK Jordkabelkonstruktioner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TU-MG Materielrelaterade frågor för elnätbranschen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TU-UH Underhållsrelaterade frågor för elnätbranschen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Revidering av beredningshandboken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Kabeldiagnostik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Idrifttagningsbevis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Mekanisk provning av stolpar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Revidering av jordningsrelaterade underhållsdokument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6F16864-79B0-4CD3-B21B-99990B0B890B}"/>
              </a:ext>
            </a:extLst>
          </p:cNvPr>
          <p:cNvSpPr txBox="1"/>
          <p:nvPr/>
        </p:nvSpPr>
        <p:spPr>
          <a:xfrm>
            <a:off x="667224" y="278866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Utskott: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A8EFDFF-C4CF-4549-A7C6-4298BE520C28}"/>
              </a:ext>
            </a:extLst>
          </p:cNvPr>
          <p:cNvSpPr txBox="1"/>
          <p:nvPr/>
        </p:nvSpPr>
        <p:spPr>
          <a:xfrm>
            <a:off x="552171" y="376583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7BD01B53-DB7C-4215-9667-4E74D3D487C4}"/>
              </a:ext>
            </a:extLst>
          </p:cNvPr>
          <p:cNvSpPr/>
          <p:nvPr/>
        </p:nvSpPr>
        <p:spPr>
          <a:xfrm>
            <a:off x="4353900" y="1046277"/>
            <a:ext cx="3781887" cy="109508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EBR-kommittén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(Peter Silverhjärta, Christer Gruber, Per-Olov Engman)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C932638C-47E6-442C-A176-B2CB4848F970}"/>
              </a:ext>
            </a:extLst>
          </p:cNvPr>
          <p:cNvSpPr/>
          <p:nvPr/>
        </p:nvSpPr>
        <p:spPr>
          <a:xfrm>
            <a:off x="1973417" y="2436081"/>
            <a:ext cx="1945933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Kompetensutskottet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</a:t>
            </a:r>
            <a:r>
              <a:rPr lang="sv-SE" sz="1400" dirty="0" err="1">
                <a:solidFill>
                  <a:schemeClr val="bg1"/>
                </a:solidFill>
              </a:rPr>
              <a:t>nn</a:t>
            </a:r>
            <a:r>
              <a:rPr lang="sv-SE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1B10ECFF-F097-4F03-9AA0-59D309E8AD72}"/>
              </a:ext>
            </a:extLst>
          </p:cNvPr>
          <p:cNvSpPr/>
          <p:nvPr/>
        </p:nvSpPr>
        <p:spPr>
          <a:xfrm>
            <a:off x="2015999" y="3509958"/>
            <a:ext cx="1901557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Fyll i.</a:t>
            </a:r>
          </a:p>
        </p:txBody>
      </p:sp>
    </p:spTree>
    <p:extLst>
      <p:ext uri="{BB962C8B-B14F-4D97-AF65-F5344CB8AC3E}">
        <p14:creationId xmlns:p14="http://schemas.microsoft.com/office/powerpoint/2010/main" val="36735184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Projektgrupper under AG Nätteknik och AG M&amp;I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756CB3-C8B7-4EBB-A359-1D1B11880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2684149" y="2436082"/>
            <a:ext cx="2700000" cy="93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(Matz Tapper)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2684149" y="3485278"/>
            <a:ext cx="270000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PG DAL/DAJ (ny nätplaneringshandbok)</a:t>
            </a:r>
          </a:p>
          <a:p>
            <a:pPr lvl="0"/>
            <a:r>
              <a:rPr lang="sv-SE" sz="800" dirty="0" err="1">
                <a:solidFill>
                  <a:schemeClr val="tx1"/>
                </a:solidFill>
              </a:rPr>
              <a:t>DARWin</a:t>
            </a:r>
            <a:r>
              <a:rPr lang="sv-SE" sz="800" dirty="0">
                <a:solidFill>
                  <a:schemeClr val="tx1"/>
                </a:solidFill>
              </a:rPr>
              <a:t> (ev. återstart </a:t>
            </a:r>
            <a:r>
              <a:rPr lang="sv-SE" sz="800">
                <a:solidFill>
                  <a:schemeClr val="tx1"/>
                </a:solidFill>
              </a:rPr>
              <a:t>av nätverksgrupp)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0EF5F2BE-B10D-4E70-9FB8-5BC2135F22E5}"/>
              </a:ext>
            </a:extLst>
          </p:cNvPr>
          <p:cNvSpPr/>
          <p:nvPr/>
        </p:nvSpPr>
        <p:spPr>
          <a:xfrm>
            <a:off x="5576701" y="2436081"/>
            <a:ext cx="2700000" cy="93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M&amp;I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(Matz Tapper)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955DF4A-65C3-4798-B346-B7608FC63F93}"/>
              </a:ext>
            </a:extLst>
          </p:cNvPr>
          <p:cNvSpPr/>
          <p:nvPr/>
        </p:nvSpPr>
        <p:spPr>
          <a:xfrm>
            <a:off x="5576700" y="3485278"/>
            <a:ext cx="2700000" cy="165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dirty="0">
                <a:solidFill>
                  <a:schemeClr val="tx1"/>
                </a:solidFill>
              </a:rPr>
              <a:t>PG AMI (underhåll av AMI-handboken)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Stickprov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Mikro (tillfällig grupp)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KRR (mäthandbok) (start i höst?)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PG AMP (start i höst?)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A8EFDFF-C4CF-4549-A7C6-4298BE520C28}"/>
              </a:ext>
            </a:extLst>
          </p:cNvPr>
          <p:cNvSpPr txBox="1"/>
          <p:nvPr/>
        </p:nvSpPr>
        <p:spPr>
          <a:xfrm>
            <a:off x="765024" y="377490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Projektgrupper:</a:t>
            </a:r>
          </a:p>
        </p:txBody>
      </p:sp>
    </p:spTree>
    <p:extLst>
      <p:ext uri="{BB962C8B-B14F-4D97-AF65-F5344CB8AC3E}">
        <p14:creationId xmlns:p14="http://schemas.microsoft.com/office/powerpoint/2010/main" val="384431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A52DB25-35FC-4CDE-8709-40BCC031B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4FA0C4-7035-4729-92C6-102ECC0CE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A951ACD-38AA-47D5-BE91-20747C5B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Elsamverkan</a:t>
            </a:r>
            <a:endParaRPr lang="sv-SE" dirty="0"/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C8C4A01F-AC18-4799-B837-0BC5E7BD24BA}"/>
              </a:ext>
            </a:extLst>
          </p:cNvPr>
          <p:cNvSpPr/>
          <p:nvPr/>
        </p:nvSpPr>
        <p:spPr>
          <a:xfrm>
            <a:off x="2684150" y="2436082"/>
            <a:ext cx="2389127" cy="93600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Ordförandegruppen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(Regionchefer alternerar)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0B72E8C4-07B2-4921-9D22-61B6CE033F98}"/>
              </a:ext>
            </a:extLst>
          </p:cNvPr>
          <p:cNvSpPr/>
          <p:nvPr/>
        </p:nvSpPr>
        <p:spPr>
          <a:xfrm>
            <a:off x="2684150" y="3466806"/>
            <a:ext cx="2389127" cy="166297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v-SE" sz="800" b="1" dirty="0" err="1">
                <a:solidFill>
                  <a:schemeClr val="tx1"/>
                </a:solidFill>
              </a:rPr>
              <a:t>Elsamverkansledningar</a:t>
            </a:r>
            <a:endParaRPr lang="sv-SE" sz="800" b="1" dirty="0">
              <a:solidFill>
                <a:schemeClr val="tx1"/>
              </a:solidFill>
            </a:endParaRPr>
          </a:p>
          <a:p>
            <a:pPr lvl="0"/>
            <a:endParaRPr lang="sv-SE" sz="800" dirty="0">
              <a:solidFill>
                <a:schemeClr val="tx1"/>
              </a:solidFill>
            </a:endParaRP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ÖNL (Övre Norrland)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NNL (Nedre Norrland)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GDE (Gävle Dala)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MLN (Mellan)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ÖST (Öst)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VST (Väst)</a:t>
            </a:r>
          </a:p>
          <a:p>
            <a:pPr lvl="0"/>
            <a:r>
              <a:rPr lang="sv-SE" sz="800" dirty="0">
                <a:solidFill>
                  <a:schemeClr val="tx1"/>
                </a:solidFill>
              </a:rPr>
              <a:t>ESL SYD (Syd)</a:t>
            </a:r>
          </a:p>
          <a:p>
            <a:pPr lvl="0"/>
            <a:endParaRPr lang="sv-S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18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 dirty="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/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8 råd</a:t>
            </a:r>
          </a:p>
          <a:p>
            <a:r>
              <a:rPr lang="sv-SE" dirty="0"/>
              <a:t>Ca 60 arbetsgrupper/ad hoc-grupper/övriga grupperingar</a:t>
            </a:r>
          </a:p>
          <a:p>
            <a:r>
              <a:rPr lang="sv-SE" dirty="0"/>
              <a:t>EBR-kommittén – ett partssammansatt organ med arbetstagar- och arbetsgivarrepresentanter utöver energibranschen</a:t>
            </a:r>
          </a:p>
          <a:p>
            <a:pPr lvl="1"/>
            <a:r>
              <a:rPr lang="sv-SE" dirty="0"/>
              <a:t>4 Utskott (TU, EU, HMSU, KU) med ca 40 arbetsgrupper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Arbetsgrupper Energiföretagen Sverige - version 2020-10-01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 dirty="0"/>
              <a:t>Råd och arbetsgrupper på Energiföretagen Sverige</a:t>
            </a:r>
            <a:endParaRPr lang="en-GB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 dirty="0"/>
              <a:t>För både råd och AG finns arbetsordningar och alla ska ha en aktuell uppdragsbeskrivning.</a:t>
            </a:r>
          </a:p>
          <a:p>
            <a:r>
              <a:rPr lang="sv-SE" sz="2200" dirty="0"/>
              <a:t>Medlemmar som vill delta i en AG är välkomna att göra det. </a:t>
            </a:r>
          </a:p>
          <a:p>
            <a:r>
              <a:rPr lang="sv-SE" sz="2200" dirty="0"/>
              <a:t>AG är relativt fasta men nya (ofta ad hoc) tillsätts och då och då läggs AG ner.</a:t>
            </a:r>
          </a:p>
          <a:p>
            <a:r>
              <a:rPr lang="sv-SE" sz="2200" dirty="0"/>
              <a:t>Platserna i råden utlyses på tre år i taget. Nuvarande period är 2020-2022. Omfattande arbete ligger bakom att besätta råden med en bra blandning av stora, små, från olika regioner, jämn könsfördelning mm. </a:t>
            </a:r>
          </a:p>
          <a:p>
            <a:r>
              <a:rPr lang="sv-SE" sz="2200" dirty="0"/>
              <a:t> Alla råd och AG arbetar enligt systemsynen men Rådet för klimat- och energipolitik, energisystem och energiförsörjning har </a:t>
            </a:r>
            <a:r>
              <a:rPr lang="sv-SE" sz="2200" u="sng" dirty="0"/>
              <a:t>enligt stadgarna </a:t>
            </a:r>
            <a:r>
              <a:rPr lang="sv-SE" sz="2200" dirty="0"/>
              <a:t>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 dirty="0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Hannes Borg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86355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  <a:endParaRPr lang="sv-SE" sz="12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325102" y="23884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Effektiv slutanvändning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(Gunilla Andrée,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5A0B4530-B1D6-4218-8594-923C5A2670EB}"/>
              </a:ext>
            </a:extLst>
          </p:cNvPr>
          <p:cNvSpPr/>
          <p:nvPr/>
        </p:nvSpPr>
        <p:spPr>
          <a:xfrm>
            <a:off x="1186355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7BD1C1A8-1F54-4753-8F08-25E35BA51A31}"/>
              </a:ext>
            </a:extLst>
          </p:cNvPr>
          <p:cNvSpPr/>
          <p:nvPr/>
        </p:nvSpPr>
        <p:spPr>
          <a:xfrm>
            <a:off x="3325101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0E5234CE-F59E-48E4-A426-193B213348CA}"/>
              </a:ext>
            </a:extLst>
          </p:cNvPr>
          <p:cNvSpPr/>
          <p:nvPr/>
        </p:nvSpPr>
        <p:spPr>
          <a:xfrm>
            <a:off x="5463849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A8E955F7-DBD8-4CBE-B033-6FCC856DE113}"/>
              </a:ext>
            </a:extLst>
          </p:cNvPr>
          <p:cNvSpPr/>
          <p:nvPr/>
        </p:nvSpPr>
        <p:spPr>
          <a:xfrm>
            <a:off x="5463847" y="340339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F5D587C-F495-4034-A288-3694F65C4F5F}"/>
              </a:ext>
            </a:extLst>
          </p:cNvPr>
          <p:cNvSpPr/>
          <p:nvPr/>
        </p:nvSpPr>
        <p:spPr>
          <a:xfrm>
            <a:off x="7602593" y="33922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(Carl Berglöf)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75762" y="4977112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480856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2371CEDE-6140-4702-9EA5-99A83D8C7FFC}"/>
              </a:ext>
            </a:extLst>
          </p:cNvPr>
          <p:cNvSpPr/>
          <p:nvPr/>
        </p:nvSpPr>
        <p:spPr>
          <a:xfrm>
            <a:off x="7602592" y="2383070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Thornström, Sara Emanuelsson)</a:t>
            </a: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955BDE1F-3604-4AB7-9814-DD0CF11F3941}"/>
              </a:ext>
            </a:extLst>
          </p:cNvPr>
          <p:cNvCxnSpPr>
            <a:cxnSpLocks/>
          </p:cNvCxnSpPr>
          <p:nvPr/>
        </p:nvCxnSpPr>
        <p:spPr>
          <a:xfrm>
            <a:off x="2037209" y="2977890"/>
            <a:ext cx="15458" cy="1024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D077E9CF-1778-42C4-97E0-EF2B2A02510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197736" y="2725178"/>
            <a:ext cx="1169" cy="1276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58B233-AEEC-4632-9C11-6DC48DEC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A4F2B0-E5E9-4F06-A864-7EB152A50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Carl Berglöf </a:t>
            </a:r>
            <a:r>
              <a:rPr lang="sv-SE" dirty="0" err="1"/>
              <a:t>pch</a:t>
            </a:r>
            <a:r>
              <a:rPr lang="sv-SE" dirty="0"/>
              <a:t> Magnus Thorstensson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41536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9573788" y="193096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7458126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Kraftvärme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(Lina Enskog Broman, 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D22F5E9-6AFA-4869-84C9-7C512F721BC6}"/>
              </a:ext>
            </a:extLst>
          </p:cNvPr>
          <p:cNvSpPr/>
          <p:nvPr/>
        </p:nvSpPr>
        <p:spPr>
          <a:xfrm>
            <a:off x="5397067" y="4013363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Hållbarhetskriterier för biobränslen*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(Raziyeh Khodayari)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73B25D8-C8C0-4F2A-B14A-2DC8A7FDCC44}"/>
              </a:ext>
            </a:extLst>
          </p:cNvPr>
          <p:cNvSpPr txBox="1"/>
          <p:nvPr/>
        </p:nvSpPr>
        <p:spPr>
          <a:xfrm>
            <a:off x="46400" y="4147446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3D3446F-3FE7-41A0-A617-FCFB1F30CEF8}"/>
              </a:ext>
            </a:extLst>
          </p:cNvPr>
          <p:cNvSpPr/>
          <p:nvPr/>
        </p:nvSpPr>
        <p:spPr>
          <a:xfrm>
            <a:off x="3277614" y="4002117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AG RIDAS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(Johan Bladh)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16545" y="20817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D34770C-EFAB-42C9-A1E2-731570CE49EF}"/>
              </a:ext>
            </a:extLst>
          </p:cNvPr>
          <p:cNvSpPr txBox="1"/>
          <p:nvPr/>
        </p:nvSpPr>
        <p:spPr>
          <a:xfrm>
            <a:off x="116545" y="5297279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5EDD937D-ADD2-4671-A150-048CA8B98AB8}"/>
              </a:ext>
            </a:extLst>
          </p:cNvPr>
          <p:cNvSpPr/>
          <p:nvPr/>
        </p:nvSpPr>
        <p:spPr>
          <a:xfrm>
            <a:off x="1141536" y="5019453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Nätverket för fysisk o finansiell elhandel o regelverk*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(Louise Marcelius))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0C7B2A01-DB89-4051-87B5-200EEA90CC07}"/>
              </a:ext>
            </a:extLst>
          </p:cNvPr>
          <p:cNvSpPr/>
          <p:nvPr/>
        </p:nvSpPr>
        <p:spPr>
          <a:xfrm>
            <a:off x="3277615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0A03938A-D308-49DA-861A-3C46708F5C8D}"/>
              </a:ext>
            </a:extLst>
          </p:cNvPr>
          <p:cNvCxnSpPr>
            <a:cxnSpLocks/>
          </p:cNvCxnSpPr>
          <p:nvPr/>
        </p:nvCxnSpPr>
        <p:spPr>
          <a:xfrm flipH="1">
            <a:off x="2920121" y="2673962"/>
            <a:ext cx="434655" cy="353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med rundade hörn 11">
            <a:extLst>
              <a:ext uri="{FF2B5EF4-FFF2-40B4-BE49-F238E27FC236}">
                <a16:creationId xmlns:a16="http://schemas.microsoft.com/office/drawing/2014/main" id="{096C90DE-DB63-45F4-8B15-DA68E775D332}"/>
              </a:ext>
            </a:extLst>
          </p:cNvPr>
          <p:cNvSpPr/>
          <p:nvPr/>
        </p:nvSpPr>
        <p:spPr>
          <a:xfrm>
            <a:off x="1141535" y="29807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Vattenförvaltning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30" name="Rektangel med rundade hörn 11">
            <a:extLst>
              <a:ext uri="{FF2B5EF4-FFF2-40B4-BE49-F238E27FC236}">
                <a16:creationId xmlns:a16="http://schemas.microsoft.com/office/drawing/2014/main" id="{71089456-C8BB-46D0-B4E4-6929923B7386}"/>
              </a:ext>
            </a:extLst>
          </p:cNvPr>
          <p:cNvSpPr/>
          <p:nvPr/>
        </p:nvSpPr>
        <p:spPr>
          <a:xfrm>
            <a:off x="9563655" y="298376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B537B861-44DA-4E41-9B67-CE832F1D5966}"/>
              </a:ext>
            </a:extLst>
          </p:cNvPr>
          <p:cNvSpPr/>
          <p:nvPr/>
        </p:nvSpPr>
        <p:spPr>
          <a:xfrm>
            <a:off x="3262175" y="5018606"/>
            <a:ext cx="1842581" cy="90942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CIGRÉ Svenska Nationalkommitté*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(Susanne Olausson, </a:t>
            </a:r>
            <a:r>
              <a:rPr lang="sv-SE" sz="900" dirty="0" err="1">
                <a:solidFill>
                  <a:schemeClr val="tx1"/>
                </a:solidFill>
              </a:rPr>
              <a:t>Energiforsk</a:t>
            </a:r>
            <a:r>
              <a:rPr lang="sv-SE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65E59C-5461-4B7A-B5B4-190B14E32A01}"/>
              </a:ext>
            </a:extLst>
          </p:cNvPr>
          <p:cNvSpPr/>
          <p:nvPr/>
        </p:nvSpPr>
        <p:spPr>
          <a:xfrm>
            <a:off x="9577664" y="6192989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32" name="Rektangel med rundade hörn 11">
            <a:extLst>
              <a:ext uri="{FF2B5EF4-FFF2-40B4-BE49-F238E27FC236}">
                <a16:creationId xmlns:a16="http://schemas.microsoft.com/office/drawing/2014/main" id="{D29E90BB-9C7A-4453-B02A-2BB396F32485}"/>
              </a:ext>
            </a:extLst>
          </p:cNvPr>
          <p:cNvSpPr/>
          <p:nvPr/>
        </p:nvSpPr>
        <p:spPr>
          <a:xfrm>
            <a:off x="3277613" y="29807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Dammsäkerhet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3" name="Rektangel med rundade hörn 11">
            <a:extLst>
              <a:ext uri="{FF2B5EF4-FFF2-40B4-BE49-F238E27FC236}">
                <a16:creationId xmlns:a16="http://schemas.microsoft.com/office/drawing/2014/main" id="{D5D10EE3-8D36-447A-95CF-124942B89362}"/>
              </a:ext>
            </a:extLst>
          </p:cNvPr>
          <p:cNvSpPr/>
          <p:nvPr/>
        </p:nvSpPr>
        <p:spPr>
          <a:xfrm>
            <a:off x="7453168" y="298709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ALLMA 8*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4" name="Rektangel med rundade hörn 11">
            <a:extLst>
              <a:ext uri="{FF2B5EF4-FFF2-40B4-BE49-F238E27FC236}">
                <a16:creationId xmlns:a16="http://schemas.microsoft.com/office/drawing/2014/main" id="{2B153C12-EFED-42A9-8761-0E8B7A542DE9}"/>
              </a:ext>
            </a:extLst>
          </p:cNvPr>
          <p:cNvSpPr/>
          <p:nvPr/>
        </p:nvSpPr>
        <p:spPr>
          <a:xfrm>
            <a:off x="9573789" y="400271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5" name="Rektangel med rundade hörn 11">
            <a:extLst>
              <a:ext uri="{FF2B5EF4-FFF2-40B4-BE49-F238E27FC236}">
                <a16:creationId xmlns:a16="http://schemas.microsoft.com/office/drawing/2014/main" id="{7441DB6D-2B47-471C-82A1-A99FC7619F43}"/>
              </a:ext>
            </a:extLst>
          </p:cNvPr>
          <p:cNvSpPr/>
          <p:nvPr/>
        </p:nvSpPr>
        <p:spPr>
          <a:xfrm>
            <a:off x="9563654" y="506275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Energiaskor*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6" name="Rektangel med rundade hörn 11">
            <a:extLst>
              <a:ext uri="{FF2B5EF4-FFF2-40B4-BE49-F238E27FC236}">
                <a16:creationId xmlns:a16="http://schemas.microsoft.com/office/drawing/2014/main" id="{F83CA646-3287-4A7F-A2DB-A77A2754AF89}"/>
              </a:ext>
            </a:extLst>
          </p:cNvPr>
          <p:cNvSpPr/>
          <p:nvPr/>
        </p:nvSpPr>
        <p:spPr>
          <a:xfrm>
            <a:off x="5383145" y="19633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(Carl Berglöf)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7" name="Rektangel med rundade hörn 11">
            <a:extLst>
              <a:ext uri="{FF2B5EF4-FFF2-40B4-BE49-F238E27FC236}">
                <a16:creationId xmlns:a16="http://schemas.microsoft.com/office/drawing/2014/main" id="{A6BE7C66-AF7C-4F89-BBCD-46CF172B8FE8}"/>
              </a:ext>
            </a:extLst>
          </p:cNvPr>
          <p:cNvSpPr/>
          <p:nvPr/>
        </p:nvSpPr>
        <p:spPr>
          <a:xfrm>
            <a:off x="5403899" y="298692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Vind/Sol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</a:t>
            </a:r>
            <a:r>
              <a:rPr lang="sv-SE" sz="900">
                <a:solidFill>
                  <a:schemeClr val="bg1"/>
                </a:solidFill>
              </a:rPr>
              <a:t>Lars Andersson)</a:t>
            </a:r>
            <a:endParaRPr lang="sv-SE" sz="900" dirty="0">
              <a:solidFill>
                <a:schemeClr val="bg1"/>
              </a:solidFill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C2FBDE55-BF19-4C4A-B743-2F66D18B4C4C}"/>
              </a:ext>
            </a:extLst>
          </p:cNvPr>
          <p:cNvSpPr/>
          <p:nvPr/>
        </p:nvSpPr>
        <p:spPr>
          <a:xfrm>
            <a:off x="1156993" y="4004929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Special Ops, Fiskodling, Egenkontroll, Ref-grupper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(Johan Bladh)</a:t>
            </a:r>
          </a:p>
        </p:txBody>
      </p:sp>
      <p:sp>
        <p:nvSpPr>
          <p:cNvPr id="39" name="Rektangel med rundade hörn 11">
            <a:extLst>
              <a:ext uri="{FF2B5EF4-FFF2-40B4-BE49-F238E27FC236}">
                <a16:creationId xmlns:a16="http://schemas.microsoft.com/office/drawing/2014/main" id="{D2F1372E-9D84-4608-802A-1FE18DC9A2AC}"/>
              </a:ext>
            </a:extLst>
          </p:cNvPr>
          <p:cNvSpPr/>
          <p:nvPr/>
        </p:nvSpPr>
        <p:spPr>
          <a:xfrm>
            <a:off x="7516520" y="400211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ESG*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(Emma Johansson, Matz Tapper)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63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6896FB-67B8-4F3F-92DB-76B7F35D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eldistribution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B29B81F-61D2-4EB8-9F59-B09C33EFD1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Tomas Malmström och Jonna Söderberg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50500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(Malena Swanson Falk)</a:t>
            </a:r>
            <a:endParaRPr lang="sv-SE" sz="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3301482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5449090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Mätning &amp; Installation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66483892-5F0E-4672-8904-55038DAC03E2}"/>
              </a:ext>
            </a:extLst>
          </p:cNvPr>
          <p:cNvSpPr/>
          <p:nvPr/>
        </p:nvSpPr>
        <p:spPr>
          <a:xfrm>
            <a:off x="5449082" y="408313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D34770C-EFAB-42C9-A1E2-731570CE49EF}"/>
              </a:ext>
            </a:extLst>
          </p:cNvPr>
          <p:cNvSpPr txBox="1"/>
          <p:nvPr/>
        </p:nvSpPr>
        <p:spPr>
          <a:xfrm>
            <a:off x="181434" y="5380680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5EDD937D-ADD2-4671-A150-048CA8B98AB8}"/>
              </a:ext>
            </a:extLst>
          </p:cNvPr>
          <p:cNvSpPr/>
          <p:nvPr/>
        </p:nvSpPr>
        <p:spPr>
          <a:xfrm>
            <a:off x="1150499" y="5168237"/>
            <a:ext cx="1842581" cy="79421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CIRED Svenska Nationalkommitté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(Matz Tapper)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38C5EFCC-D1E6-4905-BA54-555E33425196}"/>
              </a:ext>
            </a:extLst>
          </p:cNvPr>
          <p:cNvSpPr/>
          <p:nvPr/>
        </p:nvSpPr>
        <p:spPr>
          <a:xfrm>
            <a:off x="3289245" y="5169231"/>
            <a:ext cx="1842581" cy="79421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CIGRÉ Svenska Nationalkommitté*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</a:t>
            </a:r>
            <a:r>
              <a:rPr lang="sv-SE" sz="900">
                <a:solidFill>
                  <a:schemeClr val="tx1"/>
                </a:solidFill>
              </a:rPr>
              <a:t>Susanne Stjernfeldt)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E97DC82B-19CA-4E44-8F83-9914943F458E}"/>
              </a:ext>
            </a:extLst>
          </p:cNvPr>
          <p:cNvSpPr/>
          <p:nvPr/>
        </p:nvSpPr>
        <p:spPr>
          <a:xfrm>
            <a:off x="1150498" y="297586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681B9F94-F570-48A0-BD8F-430272A97318}"/>
              </a:ext>
            </a:extLst>
          </p:cNvPr>
          <p:cNvSpPr/>
          <p:nvPr/>
        </p:nvSpPr>
        <p:spPr>
          <a:xfrm>
            <a:off x="7541093" y="198422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Nätreglering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(Tomas </a:t>
            </a:r>
            <a:r>
              <a:rPr lang="sv-SE" sz="900">
                <a:solidFill>
                  <a:schemeClr val="bg1"/>
                </a:solidFill>
              </a:rPr>
              <a:t>Malmström</a:t>
            </a:r>
            <a:r>
              <a:rPr lang="sv-SE" sz="900" dirty="0">
                <a:solidFill>
                  <a:schemeClr val="bg1"/>
                </a:solidFill>
              </a:rPr>
              <a:t>)</a:t>
            </a:r>
            <a:endParaRPr lang="sv-SE" sz="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D9BCB3E5-52BF-48A9-804B-50D529EA8E07}"/>
              </a:ext>
            </a:extLst>
          </p:cNvPr>
          <p:cNvSpPr/>
          <p:nvPr/>
        </p:nvSpPr>
        <p:spPr>
          <a:xfrm>
            <a:off x="9633339" y="198646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 9**</a:t>
            </a:r>
            <a:endParaRPr lang="sv-SE" sz="1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650371F-555B-4B14-941A-F0BCC4AD9D22}"/>
              </a:ext>
            </a:extLst>
          </p:cNvPr>
          <p:cNvSpPr/>
          <p:nvPr/>
        </p:nvSpPr>
        <p:spPr>
          <a:xfrm>
            <a:off x="9559809" y="5420884"/>
            <a:ext cx="2348803" cy="66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Calibri"/>
                <a:cs typeface="Calibri"/>
              </a:rPr>
              <a:t>* gruppen hör till flera råd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Calibri"/>
                <a:cs typeface="Calibri"/>
              </a:rPr>
              <a:t>** beslut 1 mars 2023 avser denna arbetsgrupp</a:t>
            </a:r>
            <a:endParaRPr lang="sv-SE" sz="1200" dirty="0">
              <a:cs typeface="Calibri"/>
            </a:endParaRPr>
          </a:p>
        </p:txBody>
      </p:sp>
      <p:sp>
        <p:nvSpPr>
          <p:cNvPr id="30" name="Rektangel med rundade hörn 11">
            <a:extLst>
              <a:ext uri="{FF2B5EF4-FFF2-40B4-BE49-F238E27FC236}">
                <a16:creationId xmlns:a16="http://schemas.microsoft.com/office/drawing/2014/main" id="{84085B91-D27F-468E-8C67-B8478A3C6136}"/>
              </a:ext>
            </a:extLst>
          </p:cNvPr>
          <p:cNvSpPr/>
          <p:nvPr/>
        </p:nvSpPr>
        <p:spPr>
          <a:xfrm>
            <a:off x="3301482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F1FFBDFE-B2A8-41D7-8920-1A92B008972B}"/>
              </a:ext>
            </a:extLst>
          </p:cNvPr>
          <p:cNvSpPr/>
          <p:nvPr/>
        </p:nvSpPr>
        <p:spPr>
          <a:xfrm>
            <a:off x="5449090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Miljö*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(Raziyeh Khodayari)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2BB5A46C-F966-460F-BEA5-6FA7834F1B7B}"/>
              </a:ext>
            </a:extLst>
          </p:cNvPr>
          <p:cNvSpPr/>
          <p:nvPr/>
        </p:nvSpPr>
        <p:spPr>
          <a:xfrm>
            <a:off x="7532232" y="295469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  <a:cs typeface="Calibri"/>
              </a:rPr>
              <a:t>AG </a:t>
            </a:r>
            <a:r>
              <a:rPr lang="sv-SE" sz="1400" dirty="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 dirty="0">
                <a:solidFill>
                  <a:schemeClr val="bg1"/>
                </a:solidFill>
                <a:cs typeface="Calibri"/>
              </a:rPr>
              <a:t>- och stödtjänster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(Elin Krona)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5B96D2C7-2EE7-4C40-97FF-A90737CDB44A}"/>
              </a:ext>
            </a:extLst>
          </p:cNvPr>
          <p:cNvSpPr/>
          <p:nvPr/>
        </p:nvSpPr>
        <p:spPr>
          <a:xfrm>
            <a:off x="3301482" y="408313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 err="1">
                <a:solidFill>
                  <a:schemeClr val="bg1"/>
                </a:solidFill>
                <a:ea typeface="+mn-lt"/>
                <a:cs typeface="+mn-lt"/>
              </a:rPr>
              <a:t>Energisäkerhets-gruppen</a:t>
            </a:r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(Emma Johansson)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7D3ED018-D696-FBB5-49C1-D14CF496C0AA}"/>
              </a:ext>
            </a:extLst>
          </p:cNvPr>
          <p:cNvSpPr/>
          <p:nvPr/>
        </p:nvSpPr>
        <p:spPr>
          <a:xfrm>
            <a:off x="1137284" y="409414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Nätutvecklings-planer</a:t>
            </a:r>
            <a:endParaRPr lang="sv-SE" sz="1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(Elin </a:t>
            </a:r>
            <a:r>
              <a:rPr lang="sv-SE" sz="900" dirty="0" err="1">
                <a:solidFill>
                  <a:schemeClr val="bg1"/>
                </a:solidFill>
              </a:rPr>
              <a:t>Kronai</a:t>
            </a:r>
            <a:r>
              <a:rPr lang="sv-SE" sz="900" dirty="0">
                <a:solidFill>
                  <a:schemeClr val="bg1"/>
                </a:solidFill>
              </a:rPr>
              <a:t>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8E6BFD16-3405-6338-BD88-75C008D7C46A}"/>
              </a:ext>
            </a:extLst>
          </p:cNvPr>
          <p:cNvSpPr/>
          <p:nvPr/>
        </p:nvSpPr>
        <p:spPr>
          <a:xfrm>
            <a:off x="9629237" y="296843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E-</a:t>
            </a:r>
            <a:r>
              <a:rPr lang="sv-SE" sz="1400" dirty="0" err="1">
                <a:solidFill>
                  <a:schemeClr val="bg1"/>
                </a:solidFill>
              </a:rPr>
              <a:t>mobility</a:t>
            </a:r>
            <a:r>
              <a:rPr lang="sv-SE" sz="1400" dirty="0">
                <a:solidFill>
                  <a:schemeClr val="bg1"/>
                </a:solidFill>
              </a:rPr>
              <a:t>**</a:t>
            </a:r>
            <a:endParaRPr lang="sv-SE" sz="1400" dirty="0" err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(Martin Olin)</a:t>
            </a:r>
            <a:endParaRPr lang="sv-SE" sz="9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F7848DED-1CE9-C698-4083-799789CEE934}"/>
              </a:ext>
            </a:extLst>
          </p:cNvPr>
          <p:cNvSpPr/>
          <p:nvPr/>
        </p:nvSpPr>
        <p:spPr>
          <a:xfrm>
            <a:off x="7541093" y="409414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ea typeface="+mn-lt"/>
                <a:cs typeface="+mn-lt"/>
              </a:rPr>
              <a:t>AG Nättariffer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</p:spTree>
    <p:extLst>
      <p:ext uri="{BB962C8B-B14F-4D97-AF65-F5344CB8AC3E}">
        <p14:creationId xmlns:p14="http://schemas.microsoft.com/office/powerpoint/2010/main" val="293253212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fjärrvärme-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Leif Lagergren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89585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(Matz Tapper)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98F772B8-0CC6-4587-9009-C2BCA1E3ED99}"/>
              </a:ext>
            </a:extLst>
          </p:cNvPr>
          <p:cNvSpPr/>
          <p:nvPr/>
        </p:nvSpPr>
        <p:spPr>
          <a:xfrm>
            <a:off x="7510557" y="2890479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(Malena Swanson Falk)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0" y="302172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8D11B5C-0374-4D60-811F-71D31100760C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F86C32D-B4BE-4E39-B646-F1C0EA207F80}"/>
              </a:ext>
            </a:extLst>
          </p:cNvPr>
          <p:cNvSpPr txBox="1"/>
          <p:nvPr/>
        </p:nvSpPr>
        <p:spPr>
          <a:xfrm>
            <a:off x="52627" y="4156609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”Ad-</a:t>
            </a:r>
            <a:r>
              <a:rPr lang="sv-SE" sz="1000" dirty="0" err="1">
                <a:latin typeface="+mn-lt"/>
              </a:rPr>
              <a:t>hocgrupper</a:t>
            </a:r>
            <a:r>
              <a:rPr lang="sv-SE" sz="1000" dirty="0">
                <a:latin typeface="+mn-lt"/>
              </a:rPr>
              <a:t>” (tidsbegränsade):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C0FB2B86-1A83-4F85-8FC8-51AF4CDB58B8}"/>
              </a:ext>
            </a:extLst>
          </p:cNvPr>
          <p:cNvSpPr/>
          <p:nvPr/>
        </p:nvSpPr>
        <p:spPr>
          <a:xfrm>
            <a:off x="1094316" y="4012380"/>
            <a:ext cx="1842581" cy="79421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Tolkning AFS 2017:3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(Leif Nordengren)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för </a:t>
            </a:r>
            <a:r>
              <a:rPr lang="sv-SE" dirty="0" err="1"/>
              <a:t>slutkundmarknad</a:t>
            </a:r>
            <a:r>
              <a:rPr lang="sv-SE" dirty="0"/>
              <a:t> 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Catherine Lillo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41536" y="2884712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AG Säljförtroende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(Marie Lindh)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0" y="3021727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Arbetsgrupper: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/>
              <a:t>*= gruppen hör till flera råd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5D06A10A-0A65-4BCB-BBEC-875EBA6EE064}"/>
              </a:ext>
            </a:extLst>
          </p:cNvPr>
          <p:cNvSpPr/>
          <p:nvPr/>
        </p:nvSpPr>
        <p:spPr>
          <a:xfrm>
            <a:off x="3253527" y="2894099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EB45B65-09D8-452A-A8B4-0FA76A1FFBCE}"/>
              </a:ext>
            </a:extLst>
          </p:cNvPr>
          <p:cNvSpPr/>
          <p:nvPr/>
        </p:nvSpPr>
        <p:spPr>
          <a:xfrm>
            <a:off x="5374511" y="2894099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9EDF806-72B2-4336-888C-E83F40016F5B}"/>
              </a:ext>
            </a:extLst>
          </p:cNvPr>
          <p:cNvSpPr txBox="1"/>
          <p:nvPr/>
        </p:nvSpPr>
        <p:spPr>
          <a:xfrm>
            <a:off x="116545" y="4285325"/>
            <a:ext cx="11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 dirty="0">
                <a:latin typeface="+mn-lt"/>
              </a:rPr>
              <a:t>Övriga grupperingar:</a:t>
            </a: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8D1FF267-9581-4EFF-B4F2-C5FFF318D747}"/>
              </a:ext>
            </a:extLst>
          </p:cNvPr>
          <p:cNvSpPr/>
          <p:nvPr/>
        </p:nvSpPr>
        <p:spPr>
          <a:xfrm>
            <a:off x="1141536" y="4007499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Nätverket för fysisk o finansiell elhandel o regelverk*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(David Wästljung)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8CBE8D36-832A-2320-C6D1-A4215AA9AC04}"/>
              </a:ext>
            </a:extLst>
          </p:cNvPr>
          <p:cNvSpPr/>
          <p:nvPr/>
        </p:nvSpPr>
        <p:spPr>
          <a:xfrm>
            <a:off x="3253527" y="4007499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Andvändarråd Schysst elhandel</a:t>
            </a:r>
          </a:p>
          <a:p>
            <a:pPr algn="ctr"/>
            <a:r>
              <a:rPr lang="sv-SE" sz="900" dirty="0">
                <a:solidFill>
                  <a:schemeClr val="tx1"/>
                </a:solidFill>
              </a:rPr>
              <a:t>(Marie Lindh)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7495495" y="2884712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Aggregering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916E67-E01C-4E76-A938-59FC957561D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7411230-3823-4796-a5f9-8ce21fcea64b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b0fbaf21-b765-4414-ac46-d158e54a1f5b"/>
  </ds:schemaRefs>
</ds:datastoreItem>
</file>

<file path=customXml/itemProps2.xml><?xml version="1.0" encoding="utf-8"?>
<ds:datastoreItem xmlns:ds="http://schemas.openxmlformats.org/officeDocument/2006/customXml" ds:itemID="{00A407D3-8392-431D-AAC5-DFD0193CA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baf21-b765-4414-ac46-d158e54a1f5b"/>
    <ds:schemaRef ds:uri="47411230-3823-4796-a5f9-8ce21fcea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14451</TotalTime>
  <Words>1401</Words>
  <Application>Microsoft Office PowerPoint</Application>
  <PresentationFormat>Bredbild</PresentationFormat>
  <Paragraphs>370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Energiföretagen_mall_v2</vt:lpstr>
      <vt:lpstr>       Råd och arbetsgrupper på Energiföretagen Sverige</vt:lpstr>
      <vt:lpstr>Dialog med bredd och djup</vt:lpstr>
      <vt:lpstr>Råd och arbetsgrupper på Energiföretagen Sverige</vt:lpstr>
      <vt:lpstr>Hur styrs råd och AG?</vt:lpstr>
      <vt:lpstr>Råd för klimat- och energipolitik, energisystem och energiförsörjning</vt:lpstr>
      <vt:lpstr>Råd för elproduktion</vt:lpstr>
      <vt:lpstr>Råd för eldistribution</vt:lpstr>
      <vt:lpstr>Råd för fjärrvärme- och kyldistribution</vt:lpstr>
      <vt:lpstr>Råd för slutkundmarknad el</vt:lpstr>
      <vt:lpstr>Råd för produktion och marknad värme och kyla</vt:lpstr>
      <vt:lpstr>Råd för Strategisk kommunikation</vt:lpstr>
      <vt:lpstr>Råd för kompetensförsörjning och kompetensutveckling</vt:lpstr>
      <vt:lpstr>Fristående/övriga grupperingar (dock ej samtliga)</vt:lpstr>
      <vt:lpstr>EBR-kommittén</vt:lpstr>
      <vt:lpstr>Projektgrupper under AG Nätteknik och AG M&amp;I</vt:lpstr>
      <vt:lpstr>Elsamverkan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Eva Rydegran</cp:lastModifiedBy>
  <cp:revision>367</cp:revision>
  <cp:lastPrinted>2021-11-26T10:35:48Z</cp:lastPrinted>
  <dcterms:created xsi:type="dcterms:W3CDTF">2016-09-16T07:52:52Z</dcterms:created>
  <dcterms:modified xsi:type="dcterms:W3CDTF">2025-02-24T12:37:01Z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