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4" r:id="rId5"/>
    <p:sldId id="349" r:id="rId6"/>
    <p:sldId id="347" r:id="rId7"/>
    <p:sldId id="491" r:id="rId8"/>
    <p:sldId id="493" r:id="rId9"/>
    <p:sldId id="500" r:id="rId10"/>
    <p:sldId id="501" r:id="rId11"/>
    <p:sldId id="475" r:id="rId12"/>
    <p:sldId id="496" r:id="rId13"/>
    <p:sldId id="495" r:id="rId14"/>
    <p:sldId id="478" r:id="rId15"/>
    <p:sldId id="479" r:id="rId16"/>
    <p:sldId id="480" r:id="rId17"/>
    <p:sldId id="481" r:id="rId18"/>
    <p:sldId id="498" r:id="rId19"/>
  </p:sldIdLst>
  <p:sldSz cx="12192000" cy="6858000"/>
  <p:notesSz cx="7099300" cy="102362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6664F63A-F1EA-4A8B-8628-BC0D87251B49}"/>
    <pc:docChg chg="custSel modSld">
      <pc:chgData name="Julia Hörnell" userId="e3cb9558-4e66-4f4f-9e4a-8d4affd3b1f3" providerId="ADAL" clId="{6664F63A-F1EA-4A8B-8628-BC0D87251B49}" dt="2026-02-26T16:14:30.131" v="1" actId="478"/>
      <pc:docMkLst>
        <pc:docMk/>
      </pc:docMkLst>
      <pc:sldChg chg="delSp mod">
        <pc:chgData name="Julia Hörnell" userId="e3cb9558-4e66-4f4f-9e4a-8d4affd3b1f3" providerId="ADAL" clId="{6664F63A-F1EA-4A8B-8628-BC0D87251B49}" dt="2026-02-26T16:14:30.131" v="1" actId="478"/>
        <pc:sldMkLst>
          <pc:docMk/>
          <pc:sldMk cId="759831115" sldId="504"/>
        </pc:sldMkLst>
        <pc:spChg chg="del">
          <ac:chgData name="Julia Hörnell" userId="e3cb9558-4e66-4f4f-9e4a-8d4affd3b1f3" providerId="ADAL" clId="{6664F63A-F1EA-4A8B-8628-BC0D87251B49}" dt="2026-02-26T16:14:26.599" v="0" actId="478"/>
          <ac:spMkLst>
            <pc:docMk/>
            <pc:sldMk cId="759831115" sldId="504"/>
            <ac:spMk id="2" creationId="{02966AEB-8371-4485-99FE-EB2A7FF62DCC}"/>
          </ac:spMkLst>
        </pc:spChg>
        <pc:spChg chg="del">
          <ac:chgData name="Julia Hörnell" userId="e3cb9558-4e66-4f4f-9e4a-8d4affd3b1f3" providerId="ADAL" clId="{6664F63A-F1EA-4A8B-8628-BC0D87251B49}" dt="2026-02-26T16:14:30.131" v="1" actId="478"/>
          <ac:spMkLst>
            <pc:docMk/>
            <pc:sldMk cId="759831115" sldId="504"/>
            <ac:spMk id="3" creationId="{094F964A-D0D7-0046-B78D-E179EDAC640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Elhandel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marknad,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marknad,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Elhandel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2026-02-26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rutan och </a:t>
            </a:r>
            <a:br>
              <a:rPr lang="sv-SE"/>
            </a:br>
            <a:r>
              <a:rPr lang="sv-SE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för att ändra text</a:t>
            </a:r>
            <a:endParaRPr lang="sv-SE" noProof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Infoga eget foto enlig foto </a:t>
            </a:r>
            <a:r>
              <a:rPr lang="sv-SE" sz="1600" err="1">
                <a:solidFill>
                  <a:schemeClr val="tx1"/>
                </a:solidFill>
              </a:rPr>
              <a:t>guidelines</a:t>
            </a:r>
            <a:r>
              <a:rPr lang="sv-SE" sz="1600">
                <a:solidFill>
                  <a:schemeClr val="tx1"/>
                </a:solidFill>
              </a:rPr>
              <a:t>. Klicka på ikonen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>
                <a:solidFill>
                  <a:schemeClr val="tx1"/>
                </a:solidFill>
              </a:rPr>
              <a:t>-33% </a:t>
            </a:r>
            <a:r>
              <a:rPr lang="sv-SE" sz="160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text</a:t>
            </a:r>
            <a:endParaRPr lang="sv-SE" alt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text</a:t>
            </a:r>
          </a:p>
          <a:p>
            <a:pPr lvl="1"/>
            <a:r>
              <a:rPr lang="sv-SE" altLang="sv-SE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e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mil.berggren@energiforetagen.se" TargetMode="External"/><Relationship Id="rId3" Type="http://schemas.openxmlformats.org/officeDocument/2006/relationships/hyperlink" Target="mailto:anna.lejestrand@energiforetagen.se" TargetMode="External"/><Relationship Id="rId7" Type="http://schemas.openxmlformats.org/officeDocument/2006/relationships/hyperlink" Target="mailto:david.wastljung@energiforetagen.se" TargetMode="External"/><Relationship Id="rId2" Type="http://schemas.openxmlformats.org/officeDocument/2006/relationships/hyperlink" Target="mailto:anna.engstrom.meyer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avid.freed@energiforetagen.se" TargetMode="External"/><Relationship Id="rId5" Type="http://schemas.openxmlformats.org/officeDocument/2006/relationships/hyperlink" Target="mailto:daniel.lundqvist@energiforetagen.se" TargetMode="External"/><Relationship Id="rId10" Type="http://schemas.openxmlformats.org/officeDocument/2006/relationships/hyperlink" Target="mailto:emmy.harlid-westholm@energiforetagen.se" TargetMode="External"/><Relationship Id="rId4" Type="http://schemas.openxmlformats.org/officeDocument/2006/relationships/hyperlink" Target="mailto:anna.wolf@energiforetagen.se" TargetMode="External"/><Relationship Id="rId9" Type="http://schemas.openxmlformats.org/officeDocument/2006/relationships/hyperlink" Target="mailto:emma.johansson@energiforetagen.s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gnus.thorstensson@energiforetagen.se" TargetMode="External"/><Relationship Id="rId3" Type="http://schemas.openxmlformats.org/officeDocument/2006/relationships/hyperlink" Target="mailto:greta.hjortzberg@energiforetagen.se" TargetMode="External"/><Relationship Id="rId7" Type="http://schemas.openxmlformats.org/officeDocument/2006/relationships/hyperlink" Target="mailto:louise.marcelius@energiforetagen.se" TargetMode="External"/><Relationship Id="rId2" Type="http://schemas.openxmlformats.org/officeDocument/2006/relationships/hyperlink" Target="mailto:erik.thornstrom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lena.odenholm@energiforetagen.se" TargetMode="External"/><Relationship Id="rId5" Type="http://schemas.openxmlformats.org/officeDocument/2006/relationships/hyperlink" Target="mailto:leif.nordengren@energiforetagen.se" TargetMode="External"/><Relationship Id="rId10" Type="http://schemas.openxmlformats.org/officeDocument/2006/relationships/hyperlink" Target="mailto:marie.lindh@energiforetagen.se" TargetMode="External"/><Relationship Id="rId4" Type="http://schemas.openxmlformats.org/officeDocument/2006/relationships/hyperlink" Target="mailto:johan.bladh@energiforetagen.se" TargetMode="External"/><Relationship Id="rId9" Type="http://schemas.openxmlformats.org/officeDocument/2006/relationships/hyperlink" Target="mailto:malena.swanson.falk@energiforetag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d.lind@energiforetagen.se" TargetMode="External"/><Relationship Id="rId2" Type="http://schemas.openxmlformats.org/officeDocument/2006/relationships/hyperlink" Target="mailto:martin.olin@energiforetage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tomas.malmstrom@energiforetagen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CECFA179-EED6-C5DF-34B5-5C56DAE3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5732" r="4175" b="24763"/>
          <a:stretch>
            <a:fillRect/>
          </a:stretch>
        </p:blipFill>
        <p:spPr>
          <a:xfrm>
            <a:off x="-1060" y="0"/>
            <a:ext cx="12195464" cy="68595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75D60B-B4D5-352A-B08D-3A2514BAFE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err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47189AC-0962-14E3-DD42-E3D9DF67EF9F}"/>
              </a:ext>
            </a:extLst>
          </p:cNvPr>
          <p:cNvSpPr txBox="1">
            <a:spLocks/>
          </p:cNvSpPr>
          <p:nvPr/>
        </p:nvSpPr>
        <p:spPr bwMode="auto">
          <a:xfrm>
            <a:off x="1641079" y="3429794"/>
            <a:ext cx="8928100" cy="16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pPr algn="ctr"/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r>
              <a:rPr lang="sv-SE" sz="5400">
                <a:solidFill>
                  <a:schemeClr val="bg1"/>
                </a:solidFill>
              </a:rPr>
              <a:t>Råd och arbetsgrupper hos Energiföretagen Sverige</a:t>
            </a:r>
            <a:endParaRPr lang="en-GB" sz="5400">
              <a:solidFill>
                <a:schemeClr val="bg1"/>
              </a:solidFill>
            </a:endParaRPr>
          </a:p>
        </p:txBody>
      </p:sp>
      <p:pic>
        <p:nvPicPr>
          <p:cNvPr id="13" name="Bildobjekt 12" descr="En bild som visar Teckensnitt, Grafik, logotyp, text&#10;&#10;AI-genererat innehåll kan vara felaktigt.">
            <a:extLst>
              <a:ext uri="{FF2B5EF4-FFF2-40B4-BE49-F238E27FC236}">
                <a16:creationId xmlns:a16="http://schemas.microsoft.com/office/drawing/2014/main" id="{003359A0-CBC4-672C-C770-2C1509DA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4" y="5758413"/>
            <a:ext cx="1449999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11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FAB2-C67A-5583-2F0C-30FFE8A8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D8E942-2B5E-5BB2-14E6-B496C219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66DEB8-ABA3-DDDD-E5E1-613523B22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85E5E8-D6AB-22AC-D1BD-6C0F8B8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eldistribution och </a:t>
            </a:r>
            <a:r>
              <a:rPr lang="sv-SE" err="1"/>
              <a:t>nätmarknad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68AF79-C667-1168-76E9-77853BD1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ABA64F12-1435-9F61-5D0D-F2BE68FC1779}"/>
              </a:ext>
            </a:extLst>
          </p:cNvPr>
          <p:cNvSpPr/>
          <p:nvPr/>
        </p:nvSpPr>
        <p:spPr>
          <a:xfrm>
            <a:off x="9482575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(Charlotte </a:t>
            </a:r>
            <a:r>
              <a:rPr lang="sv-SE" sz="900" err="1">
                <a:solidFill>
                  <a:schemeClr val="bg1"/>
                </a:solidFill>
              </a:rPr>
              <a:t>Rehbäck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F576BFD3-5E07-58B8-53F3-95B1C22AEF84}"/>
              </a:ext>
            </a:extLst>
          </p:cNvPr>
          <p:cNvSpPr/>
          <p:nvPr/>
        </p:nvSpPr>
        <p:spPr>
          <a:xfrm>
            <a:off x="9482576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C42852B-B1B3-FF4B-25C7-D878BF36C23D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D43FB711-1F6A-8423-7E78-EEE23AAB244C}"/>
              </a:ext>
            </a:extLst>
          </p:cNvPr>
          <p:cNvSpPr/>
          <p:nvPr/>
        </p:nvSpPr>
        <p:spPr>
          <a:xfrm>
            <a:off x="740580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(Peter Silverhjärta)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E0174FE3-A943-C8A7-EC52-8926BB1EB235}"/>
              </a:ext>
            </a:extLst>
          </p:cNvPr>
          <p:cNvSpPr/>
          <p:nvPr/>
        </p:nvSpPr>
        <p:spPr>
          <a:xfrm>
            <a:off x="3200358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A33C46B3-78EF-59D0-FFD8-34FAEE7921DB}"/>
              </a:ext>
            </a:extLst>
          </p:cNvPr>
          <p:cNvSpPr/>
          <p:nvPr/>
        </p:nvSpPr>
        <p:spPr>
          <a:xfrm>
            <a:off x="1155057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58EABF-25EB-E96A-E56F-4BB008041985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820E92D3-984B-743C-8B72-BFD46DE78A99}"/>
              </a:ext>
            </a:extLst>
          </p:cNvPr>
          <p:cNvSpPr/>
          <p:nvPr/>
        </p:nvSpPr>
        <p:spPr>
          <a:xfrm>
            <a:off x="5297466" y="195739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896C328E-D5A6-330F-185A-E18D69E64614}"/>
              </a:ext>
            </a:extLst>
          </p:cNvPr>
          <p:cNvSpPr/>
          <p:nvPr/>
        </p:nvSpPr>
        <p:spPr>
          <a:xfrm>
            <a:off x="1155057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C7704731-BEFF-5E38-24FA-7119A6CD120B}"/>
              </a:ext>
            </a:extLst>
          </p:cNvPr>
          <p:cNvSpPr/>
          <p:nvPr/>
        </p:nvSpPr>
        <p:spPr>
          <a:xfrm>
            <a:off x="1134740" y="29970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E-mobilitet </a:t>
            </a:r>
            <a:r>
              <a:rPr lang="sv-SE" sz="1400" err="1">
                <a:solidFill>
                  <a:schemeClr val="bg1"/>
                </a:solidFill>
                <a:ea typeface="+mn-lt"/>
                <a:cs typeface="+mn-lt"/>
              </a:rPr>
              <a:t>Laddinfra</a:t>
            </a:r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D56E8EF-A004-C3E1-F60A-667B2A6B7A33}"/>
              </a:ext>
            </a:extLst>
          </p:cNvPr>
          <p:cNvSpPr/>
          <p:nvPr/>
        </p:nvSpPr>
        <p:spPr>
          <a:xfrm>
            <a:off x="9482576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5248C26-E060-1CCA-53F7-44DB2CD26A94}"/>
              </a:ext>
            </a:extLst>
          </p:cNvPr>
          <p:cNvSpPr/>
          <p:nvPr/>
        </p:nvSpPr>
        <p:spPr>
          <a:xfrm>
            <a:off x="5302458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2FF7DEF6-1E71-C5CE-F604-36E77CB36C17}"/>
              </a:ext>
            </a:extLst>
          </p:cNvPr>
          <p:cNvSpPr/>
          <p:nvPr/>
        </p:nvSpPr>
        <p:spPr>
          <a:xfrm>
            <a:off x="7373972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00A952BC-FFE1-90A1-0DBE-602AB60DD792}"/>
              </a:ext>
            </a:extLst>
          </p:cNvPr>
          <p:cNvSpPr/>
          <p:nvPr/>
        </p:nvSpPr>
        <p:spPr>
          <a:xfrm>
            <a:off x="3216083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Informationsutbyte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C3B5E707-8774-1776-C842-A5EC898FA07C}"/>
              </a:ext>
            </a:extLst>
          </p:cNvPr>
          <p:cNvSpPr/>
          <p:nvPr/>
        </p:nvSpPr>
        <p:spPr>
          <a:xfrm>
            <a:off x="5293139" y="396878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D388D63B-3BB8-7489-B1BD-BB29116D8C4C}"/>
              </a:ext>
            </a:extLst>
          </p:cNvPr>
          <p:cNvSpPr/>
          <p:nvPr/>
        </p:nvSpPr>
        <p:spPr>
          <a:xfrm>
            <a:off x="1139331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Mätning &amp; Installation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24C58F8C-CE04-8264-2700-51884ACDB4AB}"/>
              </a:ext>
            </a:extLst>
          </p:cNvPr>
          <p:cNvSpPr/>
          <p:nvPr/>
        </p:nvSpPr>
        <p:spPr>
          <a:xfrm>
            <a:off x="7373972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300">
                <a:solidFill>
                  <a:schemeClr val="bg1"/>
                </a:solidFill>
              </a:rPr>
              <a:t>Elmarknadsutveckling*</a:t>
            </a:r>
            <a:endParaRPr lang="sv-SE" sz="13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DC57513-71CB-D70E-9D36-F6905A349E68}"/>
              </a:ext>
            </a:extLst>
          </p:cNvPr>
          <p:cNvSpPr/>
          <p:nvPr/>
        </p:nvSpPr>
        <p:spPr>
          <a:xfrm>
            <a:off x="3241214" y="1957398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Anslutningskoder* EFS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6D4EA68D-C286-7CFB-577C-B8C4E204DE6F}"/>
              </a:ext>
            </a:extLst>
          </p:cNvPr>
          <p:cNvCxnSpPr>
            <a:cxnSpLocks/>
          </p:cNvCxnSpPr>
          <p:nvPr/>
        </p:nvCxnSpPr>
        <p:spPr>
          <a:xfrm>
            <a:off x="4156561" y="2717666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7A5AE0C-E01F-23C5-B44E-A04B5A48BF18}"/>
              </a:ext>
            </a:extLst>
          </p:cNvPr>
          <p:cNvSpPr/>
          <p:nvPr/>
        </p:nvSpPr>
        <p:spPr>
          <a:xfrm>
            <a:off x="3236440" y="2973190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elnät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(Mattias </a:t>
            </a:r>
            <a:r>
              <a:rPr lang="sv-SE" sz="900" err="1">
                <a:solidFill>
                  <a:schemeClr val="accent1"/>
                </a:solidFill>
              </a:rPr>
              <a:t>Wondollek</a:t>
            </a:r>
            <a:r>
              <a:rPr lang="sv-SE" sz="900">
                <a:solidFill>
                  <a:schemeClr val="accent1"/>
                </a:solidFill>
              </a:rPr>
              <a:t>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67B82E2-29C1-B5FB-031D-944780888A0E}"/>
              </a:ext>
            </a:extLst>
          </p:cNvPr>
          <p:cNvSpPr/>
          <p:nvPr/>
        </p:nvSpPr>
        <p:spPr>
          <a:xfrm>
            <a:off x="5268478" y="499240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212B52A-0CA0-2266-2773-1A656ABB3C70}"/>
              </a:ext>
            </a:extLst>
          </p:cNvPr>
          <p:cNvSpPr/>
          <p:nvPr/>
        </p:nvSpPr>
        <p:spPr>
          <a:xfrm>
            <a:off x="7365197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E3E7FCD7-A9CA-BD3C-7CD5-017B2E7B86BB}"/>
              </a:ext>
            </a:extLst>
          </p:cNvPr>
          <p:cNvSpPr/>
          <p:nvPr/>
        </p:nvSpPr>
        <p:spPr>
          <a:xfrm>
            <a:off x="9482574" y="49922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Nätutvecklings-plan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Leif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01277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81420" y="217367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elhandel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Marie Lindh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5325196" y="2284535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>
                <a:solidFill>
                  <a:schemeClr val="bg1"/>
                </a:solidFill>
              </a:rPr>
              <a:t>Elmarknads-utveckling*</a:t>
            </a:r>
            <a:br>
              <a:rPr lang="sv-SE" sz="1400">
                <a:solidFill>
                  <a:schemeClr val="bg1"/>
                </a:solidFill>
              </a:rPr>
            </a:b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(Louise Marcelius)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398DEF4A-58DB-E337-D247-9C6721835F92}"/>
              </a:ext>
            </a:extLst>
          </p:cNvPr>
          <p:cNvSpPr/>
          <p:nvPr/>
        </p:nvSpPr>
        <p:spPr>
          <a:xfrm>
            <a:off x="7401294" y="2270357"/>
            <a:ext cx="1842581" cy="906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8591F611-90CA-B4CB-3FEA-3170355834C8}"/>
              </a:ext>
            </a:extLst>
          </p:cNvPr>
          <p:cNvSpPr/>
          <p:nvPr/>
        </p:nvSpPr>
        <p:spPr>
          <a:xfrm>
            <a:off x="9484792" y="2284535"/>
            <a:ext cx="1842581" cy="8953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8616AEA1-B019-4675-D9E9-C027DC43287F}"/>
              </a:ext>
            </a:extLst>
          </p:cNvPr>
          <p:cNvSpPr/>
          <p:nvPr/>
        </p:nvSpPr>
        <p:spPr>
          <a:xfrm>
            <a:off x="3262452" y="2270357"/>
            <a:ext cx="1821827" cy="89986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96BFA-6053-C6C0-012F-6BAF0EEBE877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03905324-460B-8998-2CEF-8C8D5735A466}"/>
              </a:ext>
            </a:extLst>
          </p:cNvPr>
          <p:cNvSpPr/>
          <p:nvPr/>
        </p:nvSpPr>
        <p:spPr>
          <a:xfrm>
            <a:off x="1182653" y="3380163"/>
            <a:ext cx="1842581" cy="88894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01315980-837E-5A01-B3A2-B5E9ED190F7D}"/>
              </a:ext>
            </a:extLst>
          </p:cNvPr>
          <p:cNvSpPr/>
          <p:nvPr/>
        </p:nvSpPr>
        <p:spPr>
          <a:xfrm>
            <a:off x="1186354" y="4936564"/>
            <a:ext cx="1835181" cy="895386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Slutkundsmarknad el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3F3FB6-9FDD-684A-D3E4-A48144C35571}"/>
              </a:ext>
            </a:extLst>
          </p:cNvPr>
          <p:cNvSpPr txBox="1"/>
          <p:nvPr/>
        </p:nvSpPr>
        <p:spPr>
          <a:xfrm>
            <a:off x="161364" y="5057253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3C5862E2-9A75-52C9-7629-62031A3B73E6}"/>
              </a:ext>
            </a:extLst>
          </p:cNvPr>
          <p:cNvSpPr/>
          <p:nvPr/>
        </p:nvSpPr>
        <p:spPr>
          <a:xfrm>
            <a:off x="1186354" y="2270357"/>
            <a:ext cx="1842581" cy="9060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A8A4E3AC-EEE0-9E47-EAEF-BB1E1D7F5AC1}"/>
              </a:ext>
            </a:extLst>
          </p:cNvPr>
          <p:cNvSpPr/>
          <p:nvPr/>
        </p:nvSpPr>
        <p:spPr>
          <a:xfrm>
            <a:off x="1172211" y="2069069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Bio-CCS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/>
              <a:t>Råd för produktion och marknad,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Daniel Lundqvist &amp; Emil Berggren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72211" y="3156364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(Daniel Lundqvist)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6631" y="238446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9416696" y="2061328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15485" y="3156364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fjärrvärme*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3222816" y="2061328"/>
            <a:ext cx="1884721" cy="885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176631" y="5098627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5183814" y="4764637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E3228B6E-A371-A9F3-6CD1-4DEDF339F3B8}"/>
              </a:ext>
            </a:extLst>
          </p:cNvPr>
          <p:cNvSpPr/>
          <p:nvPr/>
        </p:nvSpPr>
        <p:spPr>
          <a:xfrm>
            <a:off x="5315486" y="2061329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Energiaskor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7C47A69-417D-7B2E-58F2-2341EA97F486}"/>
              </a:ext>
            </a:extLst>
          </p:cNvPr>
          <p:cNvSpPr/>
          <p:nvPr/>
        </p:nvSpPr>
        <p:spPr>
          <a:xfrm>
            <a:off x="7366091" y="2052545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Hållbarhetskriterier för biobränslen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CA44AC32-66FA-C7C1-DC0D-5D0836E52C05}"/>
              </a:ext>
            </a:extLst>
          </p:cNvPr>
          <p:cNvSpPr/>
          <p:nvPr/>
        </p:nvSpPr>
        <p:spPr>
          <a:xfrm>
            <a:off x="3222816" y="3156364"/>
            <a:ext cx="1884720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Miljöbyggnad / Certifieringssystem för byggnader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971634B9-F858-5F3B-3043-F2569BC8F77F}"/>
              </a:ext>
            </a:extLst>
          </p:cNvPr>
          <p:cNvSpPr/>
          <p:nvPr/>
        </p:nvSpPr>
        <p:spPr>
          <a:xfrm>
            <a:off x="7192860" y="4764636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Miljöprodukter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A8791931-D116-6A29-72CD-F14D7660EC5B}"/>
              </a:ext>
            </a:extLst>
          </p:cNvPr>
          <p:cNvSpPr/>
          <p:nvPr/>
        </p:nvSpPr>
        <p:spPr>
          <a:xfrm>
            <a:off x="1152155" y="4797487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Väst/Mitt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(Efwa Nilsson &amp; Catherine Lillo)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C1F93219-2145-9565-0F91-E8B80203EC54}"/>
              </a:ext>
            </a:extLst>
          </p:cNvPr>
          <p:cNvSpPr/>
          <p:nvPr/>
        </p:nvSpPr>
        <p:spPr>
          <a:xfrm>
            <a:off x="3174765" y="4764638"/>
            <a:ext cx="1824374" cy="77700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F4BA6B9-4380-E89D-EA28-BD67EE047567}"/>
              </a:ext>
            </a:extLst>
          </p:cNvPr>
          <p:cNvSpPr/>
          <p:nvPr/>
        </p:nvSpPr>
        <p:spPr>
          <a:xfrm>
            <a:off x="9201906" y="4783791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ADV - kraftvärmenätverk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(Lena Odenholm)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34D-2BFF-AE1C-EF7E-5E2122C8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8AD79A-1F2A-7163-76B4-0401F8124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EB89-2F80-5277-6855-D5C6EBCDE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14661C-E3A6-DDEC-CACF-12EB593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2841"/>
            <a:ext cx="8677275" cy="981075"/>
          </a:xfrm>
        </p:spPr>
        <p:txBody>
          <a:bodyPr/>
          <a:lstStyle/>
          <a:p>
            <a:r>
              <a:rPr lang="sv-SE"/>
              <a:t>Råd för kompetensförsörjning och kompetensutveckling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B19BD8-88CD-8A1F-7D29-12133CBFB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Greta Hjortzberg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A387357-3D8A-A1FB-A772-6C06170AAC7F}"/>
              </a:ext>
            </a:extLst>
          </p:cNvPr>
          <p:cNvSpPr txBox="1"/>
          <p:nvPr/>
        </p:nvSpPr>
        <p:spPr>
          <a:xfrm>
            <a:off x="176631" y="2681104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7176B05-A39C-1723-6C06-7CD7D42AFA78}"/>
              </a:ext>
            </a:extLst>
          </p:cNvPr>
          <p:cNvSpPr/>
          <p:nvPr/>
        </p:nvSpPr>
        <p:spPr>
          <a:xfrm>
            <a:off x="1152155" y="2379964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Energibranschens kompetensnätverk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(Greta Hjortzberg)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404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06659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306BC9E-C117-20BF-212D-BDEAF370C7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72F366-1882-AE30-EDA7-3437AE91EF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8 råd.</a:t>
            </a:r>
          </a:p>
          <a:p>
            <a:r>
              <a:rPr lang="sv-SE" dirty="0"/>
              <a:t>60 arbetsgrupper.</a:t>
            </a:r>
          </a:p>
          <a:p>
            <a:r>
              <a:rPr lang="sv-SE" dirty="0"/>
              <a:t>EBR-kommittén.</a:t>
            </a:r>
          </a:p>
          <a:p>
            <a:pPr lvl="1"/>
            <a:r>
              <a:rPr lang="sv-SE" dirty="0"/>
              <a:t>Separat från </a:t>
            </a:r>
            <a:r>
              <a:rPr lang="sv-SE" dirty="0" err="1"/>
              <a:t>sakrådens</a:t>
            </a:r>
            <a:r>
              <a:rPr lang="sv-SE" dirty="0"/>
              <a:t> struktur finns även EBR-kommittén. Läs mer om </a:t>
            </a:r>
            <a:r>
              <a:rPr lang="sv-SE" dirty="0">
                <a:hlinkClick r:id="rId3"/>
              </a:rPr>
              <a:t>EBR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Ett partssammansatt organ med såväl arbetstagar- som arbetsgivarrepresentanter.</a:t>
            </a:r>
          </a:p>
          <a:p>
            <a:pPr lvl="1"/>
            <a:r>
              <a:rPr lang="sv-SE" dirty="0"/>
              <a:t>Omfattar fyra utskott (TU, EU, HMSU och KU) med cirka 50 arbetsgrupper.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/>
              <a:t>Råd och arbetsgrupper på Energiföretagen Sverige</a:t>
            </a:r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/>
              <a:t>För både råd och AG finns arbetsordningar och alla ska ha en aktuell uppdragsbeskrivning.</a:t>
            </a:r>
          </a:p>
          <a:p>
            <a:r>
              <a:rPr lang="sv-SE" sz="2200"/>
              <a:t>Medlemmar som vill delta i en AG är välkomna att anmäla sitt intresse. 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AG är relativt fasta men nya kan tillkomma och vissa AG kan läggas ner.</a:t>
            </a:r>
          </a:p>
          <a:p>
            <a:r>
              <a:rPr lang="sv-SE" sz="2200"/>
              <a:t>Platserna i råden utlyses på tre år i taget. Nuvarande period är 2026-2028. Omfattande arbete ligger bakom att säkerställa en väl sammansatt representation med hänsyn till företagsstorlek, region, könsfördelning och andra relevanta perspektiv. </a:t>
            </a:r>
          </a:p>
          <a:p>
            <a:r>
              <a:rPr lang="sv-SE" sz="2200"/>
              <a:t>Alla råd och AG arbetar enligt systemsynen. Rådet för klimat- och energipolitik, energisystem och energiförsörjning har dock enligt stadgarna 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34505A-0841-03AB-D488-BA0D4A5C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10585484" cy="4371975"/>
          </a:xfrm>
        </p:spPr>
        <p:txBody>
          <a:bodyPr/>
          <a:lstStyle/>
          <a:p>
            <a:r>
              <a:rPr lang="sv-SE"/>
              <a:t>Anna Engström Meyer | </a:t>
            </a:r>
            <a:r>
              <a:rPr lang="sv-SE">
                <a:hlinkClick r:id="rId2"/>
              </a:rPr>
              <a:t>anna.engstrom.meyer@energiforetagen.se</a:t>
            </a:r>
            <a:endParaRPr lang="sv-SE"/>
          </a:p>
          <a:p>
            <a:r>
              <a:rPr lang="sv-SE"/>
              <a:t>Anna Lejestrand | </a:t>
            </a:r>
            <a:r>
              <a:rPr lang="sv-SE">
                <a:hlinkClick r:id="rId3"/>
              </a:rPr>
              <a:t>anna.lejestrand@energiforetagen.se</a:t>
            </a:r>
            <a:r>
              <a:rPr lang="sv-SE"/>
              <a:t> </a:t>
            </a:r>
          </a:p>
          <a:p>
            <a:r>
              <a:rPr lang="sv-SE"/>
              <a:t>Anna Wolf | </a:t>
            </a:r>
            <a:r>
              <a:rPr lang="sv-SE">
                <a:hlinkClick r:id="rId4"/>
              </a:rPr>
              <a:t>anna.wolf@energiforetagen.se</a:t>
            </a:r>
            <a:r>
              <a:rPr lang="sv-SE"/>
              <a:t> </a:t>
            </a:r>
          </a:p>
          <a:p>
            <a:r>
              <a:rPr lang="sv-SE"/>
              <a:t>Daniel Lundqvist | </a:t>
            </a:r>
            <a:r>
              <a:rPr lang="sv-SE">
                <a:hlinkClick r:id="rId5"/>
              </a:rPr>
              <a:t>daniel.lundqvist@energiforetagen.se</a:t>
            </a:r>
            <a:r>
              <a:rPr lang="sv-SE"/>
              <a:t> </a:t>
            </a:r>
          </a:p>
          <a:p>
            <a:r>
              <a:rPr lang="sv-SE"/>
              <a:t>David </a:t>
            </a:r>
            <a:r>
              <a:rPr lang="sv-SE" err="1"/>
              <a:t>Freed</a:t>
            </a:r>
            <a:r>
              <a:rPr lang="sv-SE"/>
              <a:t> | </a:t>
            </a:r>
            <a:r>
              <a:rPr lang="sv-SE">
                <a:hlinkClick r:id="rId6"/>
              </a:rPr>
              <a:t>david.freed@energiforetagen.se</a:t>
            </a:r>
            <a:r>
              <a:rPr lang="sv-SE"/>
              <a:t> </a:t>
            </a:r>
          </a:p>
          <a:p>
            <a:r>
              <a:rPr lang="sv-SE"/>
              <a:t>David Wästljung | </a:t>
            </a:r>
            <a:r>
              <a:rPr lang="sv-SE">
                <a:hlinkClick r:id="rId7"/>
              </a:rPr>
              <a:t>david.wastljung@energiforetagen.se</a:t>
            </a:r>
            <a:r>
              <a:rPr lang="sv-SE"/>
              <a:t> </a:t>
            </a:r>
          </a:p>
          <a:p>
            <a:r>
              <a:rPr lang="sv-SE"/>
              <a:t>Emil Berggren | </a:t>
            </a:r>
            <a:r>
              <a:rPr lang="sv-SE">
                <a:hlinkClick r:id="rId8"/>
              </a:rPr>
              <a:t>emil.berggren@energiforetagen.se</a:t>
            </a:r>
            <a:r>
              <a:rPr lang="sv-SE"/>
              <a:t> </a:t>
            </a:r>
          </a:p>
          <a:p>
            <a:r>
              <a:rPr lang="sv-SE"/>
              <a:t>Emma Johansson | </a:t>
            </a:r>
            <a:r>
              <a:rPr lang="sv-SE">
                <a:hlinkClick r:id="rId9"/>
              </a:rPr>
              <a:t>emma.johansson@energiforetagen.se</a:t>
            </a:r>
            <a:r>
              <a:rPr lang="sv-SE"/>
              <a:t> </a:t>
            </a:r>
          </a:p>
          <a:p>
            <a:r>
              <a:rPr lang="sv-SE"/>
              <a:t>Emmy Harlid Westholm| </a:t>
            </a:r>
            <a:r>
              <a:rPr lang="sv-SE">
                <a:hlinkClick r:id="rId10"/>
              </a:rPr>
              <a:t>emmy.harlidwestholm@energiforetagen.se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703986-F621-F58E-82A0-BBE99A6D5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4E1CBE-8F45-F71A-78EF-6DFF66DF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FC03A9D-6923-0856-4694-742C3D52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4279599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0FFA-9613-1DEE-70F8-CD25A1E4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0A077B-AABF-E680-1FAE-43EC75FEC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Erik Thornström | </a:t>
            </a:r>
            <a:r>
              <a:rPr lang="sv-SE">
                <a:hlinkClick r:id="rId2"/>
              </a:rPr>
              <a:t>erik.thornstrom@energiforetagen.se</a:t>
            </a:r>
            <a:r>
              <a:rPr lang="sv-SE"/>
              <a:t> </a:t>
            </a:r>
          </a:p>
          <a:p>
            <a:r>
              <a:rPr lang="sv-SE"/>
              <a:t>Greta Hjortzberg | </a:t>
            </a:r>
            <a:r>
              <a:rPr lang="sv-SE">
                <a:hlinkClick r:id="rId3"/>
              </a:rPr>
              <a:t>greta.hjortzberg@energiforetagen.se</a:t>
            </a:r>
            <a:r>
              <a:rPr lang="sv-SE"/>
              <a:t> </a:t>
            </a:r>
          </a:p>
          <a:p>
            <a:r>
              <a:rPr lang="sv-SE"/>
              <a:t>Johan Bladh | </a:t>
            </a:r>
            <a:r>
              <a:rPr lang="sv-SE">
                <a:hlinkClick r:id="rId4"/>
              </a:rPr>
              <a:t>johan.bladh@energiforetagen.se</a:t>
            </a:r>
            <a:r>
              <a:rPr lang="sv-SE"/>
              <a:t> </a:t>
            </a:r>
          </a:p>
          <a:p>
            <a:r>
              <a:rPr lang="sv-SE"/>
              <a:t>Leif Nordengren | </a:t>
            </a:r>
            <a:r>
              <a:rPr lang="sv-SE">
                <a:hlinkClick r:id="rId5"/>
              </a:rPr>
              <a:t>leif.nordengren@energiforetagen.se</a:t>
            </a:r>
            <a:r>
              <a:rPr lang="sv-SE"/>
              <a:t> </a:t>
            </a:r>
          </a:p>
          <a:p>
            <a:r>
              <a:rPr lang="sv-SE"/>
              <a:t>Lena Odenholm | </a:t>
            </a:r>
            <a:r>
              <a:rPr lang="sv-SE">
                <a:hlinkClick r:id="rId6"/>
              </a:rPr>
              <a:t>lena.odenholm@energiforetagen.se</a:t>
            </a:r>
            <a:r>
              <a:rPr lang="sv-SE"/>
              <a:t> </a:t>
            </a:r>
          </a:p>
          <a:p>
            <a:r>
              <a:rPr lang="sv-SE"/>
              <a:t>Louise Marcelius | </a:t>
            </a:r>
            <a:r>
              <a:rPr lang="sv-SE">
                <a:hlinkClick r:id="rId7"/>
              </a:rPr>
              <a:t>louise.marcelius@energiforetagen.se</a:t>
            </a:r>
            <a:r>
              <a:rPr lang="sv-SE"/>
              <a:t> </a:t>
            </a:r>
          </a:p>
          <a:p>
            <a:r>
              <a:rPr lang="sv-SE"/>
              <a:t>Magnus Thorstensson | </a:t>
            </a:r>
            <a:r>
              <a:rPr lang="sv-SE">
                <a:hlinkClick r:id="rId8"/>
              </a:rPr>
              <a:t>magnus.thorstensson@energiforetagen.se</a:t>
            </a:r>
            <a:endParaRPr lang="sv-SE"/>
          </a:p>
          <a:p>
            <a:r>
              <a:rPr lang="sv-SE"/>
              <a:t>Malena Svensson Falk | </a:t>
            </a:r>
            <a:r>
              <a:rPr lang="sv-SE">
                <a:hlinkClick r:id="rId9"/>
              </a:rPr>
              <a:t>malena.swanson.falk@energiforetagen.se</a:t>
            </a:r>
            <a:r>
              <a:rPr lang="sv-SE"/>
              <a:t> </a:t>
            </a:r>
          </a:p>
          <a:p>
            <a:r>
              <a:rPr lang="sv-SE"/>
              <a:t>Marie Lindh | </a:t>
            </a:r>
            <a:r>
              <a:rPr lang="sv-SE">
                <a:hlinkClick r:id="rId10"/>
              </a:rPr>
              <a:t>marie.lindh@energiforetagen.se</a:t>
            </a:r>
            <a:r>
              <a:rPr lang="sv-SE"/>
              <a:t> </a:t>
            </a:r>
          </a:p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D0201-8C0E-BFA3-06AB-E072355F6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716B2-1853-8589-1B96-0EEE78C28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4CBFD2DF-FCB9-B41C-22A8-B9D6D18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1985043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FD43-4042-177E-1218-7A6854FB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7EC5BA-8063-02E1-45A5-123065245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Martin Olin | </a:t>
            </a:r>
            <a:r>
              <a:rPr lang="sv-SE">
                <a:hlinkClick r:id="rId2"/>
              </a:rPr>
              <a:t>martin.olin@energiforetagen.se</a:t>
            </a:r>
            <a:r>
              <a:rPr lang="sv-SE"/>
              <a:t> </a:t>
            </a:r>
          </a:p>
          <a:p>
            <a:r>
              <a:rPr lang="sv-SE"/>
              <a:t>Ted Lind | </a:t>
            </a:r>
            <a:r>
              <a:rPr lang="sv-SE">
                <a:hlinkClick r:id="rId3"/>
              </a:rPr>
              <a:t>ted.lind@energiforetagen.se</a:t>
            </a:r>
            <a:r>
              <a:rPr lang="sv-SE"/>
              <a:t> </a:t>
            </a:r>
          </a:p>
          <a:p>
            <a:r>
              <a:rPr lang="sv-SE"/>
              <a:t>Tomas Malmström | </a:t>
            </a:r>
            <a:r>
              <a:rPr lang="sv-SE">
                <a:hlinkClick r:id="rId4"/>
              </a:rPr>
              <a:t>tomas.malmstrom@energiforetagen.se</a:t>
            </a:r>
            <a:r>
              <a:rPr lang="sv-SE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F89B3E-2992-BFFA-05A6-27673CAF5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2094EF-DEA2-6C83-9AFD-5151076259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B009C367-FC70-674D-BAAD-8EB132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1098298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Emmy Harlid Westholm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1186354" y="192640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079417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161363" y="521198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504343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F9A5399-A545-C8FF-3CCA-CA01798AB65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164858" y="2596437"/>
            <a:ext cx="1" cy="34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45A667AB-029D-FCA6-5ACE-2FB1F3BEF2EF}"/>
              </a:ext>
            </a:extLst>
          </p:cNvPr>
          <p:cNvSpPr/>
          <p:nvPr/>
        </p:nvSpPr>
        <p:spPr>
          <a:xfrm>
            <a:off x="3253945" y="2939661"/>
            <a:ext cx="1821827" cy="776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Cybersäkerhet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3CF97DD-393A-26BA-889D-4326179F3621}"/>
              </a:ext>
            </a:extLst>
          </p:cNvPr>
          <p:cNvSpPr/>
          <p:nvPr/>
        </p:nvSpPr>
        <p:spPr>
          <a:xfrm>
            <a:off x="5315256" y="2926848"/>
            <a:ext cx="1821827" cy="785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Säkerhetsskydd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A3D2C7-38DB-83C9-0EC3-42B0CC59B407}"/>
              </a:ext>
            </a:extLst>
          </p:cNvPr>
          <p:cNvCxnSpPr>
            <a:cxnSpLocks/>
          </p:cNvCxnSpPr>
          <p:nvPr/>
        </p:nvCxnSpPr>
        <p:spPr>
          <a:xfrm flipH="1">
            <a:off x="2968780" y="2617682"/>
            <a:ext cx="404275" cy="341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9397B0D-F7C6-4F03-2C15-A7A54C69B8FB}"/>
              </a:ext>
            </a:extLst>
          </p:cNvPr>
          <p:cNvCxnSpPr>
            <a:cxnSpLocks/>
          </p:cNvCxnSpPr>
          <p:nvPr/>
        </p:nvCxnSpPr>
        <p:spPr>
          <a:xfrm>
            <a:off x="4956662" y="2579224"/>
            <a:ext cx="410741" cy="35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D7B32D8C-3EDC-4729-BCCF-D8A47F28028C}"/>
              </a:ext>
            </a:extLst>
          </p:cNvPr>
          <p:cNvSpPr/>
          <p:nvPr/>
        </p:nvSpPr>
        <p:spPr>
          <a:xfrm>
            <a:off x="3253944" y="1913881"/>
            <a:ext cx="1821828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err="1">
                <a:solidFill>
                  <a:schemeClr val="bg1"/>
                </a:solidFill>
              </a:rPr>
              <a:t>Energisäkerhets-gruppen</a:t>
            </a:r>
            <a:r>
              <a:rPr lang="sv-SE" sz="1400">
                <a:solidFill>
                  <a:schemeClr val="bg1"/>
                </a:solidFill>
              </a:rPr>
              <a:t> (ESG) styrgrupp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(Emma Johansson)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997F9FAA-36FC-B805-C218-A0DC05F2DD32}"/>
              </a:ext>
            </a:extLst>
          </p:cNvPr>
          <p:cNvSpPr/>
          <p:nvPr/>
        </p:nvSpPr>
        <p:spPr>
          <a:xfrm>
            <a:off x="1180073" y="2937099"/>
            <a:ext cx="1834388" cy="781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Beredskap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467E17DC-C389-2432-1AA7-4B78459FDF14}"/>
              </a:ext>
            </a:extLst>
          </p:cNvPr>
          <p:cNvSpPr/>
          <p:nvPr/>
        </p:nvSpPr>
        <p:spPr>
          <a:xfrm>
            <a:off x="7390542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801426AA-276F-222A-27E8-63C7A6234DEC}"/>
              </a:ext>
            </a:extLst>
          </p:cNvPr>
          <p:cNvSpPr/>
          <p:nvPr/>
        </p:nvSpPr>
        <p:spPr>
          <a:xfrm>
            <a:off x="5321535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7" name="Rektangel med rundade hörn 11">
            <a:extLst>
              <a:ext uri="{FF2B5EF4-FFF2-40B4-BE49-F238E27FC236}">
                <a16:creationId xmlns:a16="http://schemas.microsoft.com/office/drawing/2014/main" id="{DAE0B551-281D-6371-4B80-F78EB5E98497}"/>
              </a:ext>
            </a:extLst>
          </p:cNvPr>
          <p:cNvSpPr/>
          <p:nvPr/>
        </p:nvSpPr>
        <p:spPr>
          <a:xfrm>
            <a:off x="9459549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6" name="Rektangel med rundade hörn 11">
            <a:extLst>
              <a:ext uri="{FF2B5EF4-FFF2-40B4-BE49-F238E27FC236}">
                <a16:creationId xmlns:a16="http://schemas.microsoft.com/office/drawing/2014/main" id="{027B74EF-FD01-9E9F-4960-80FF8E49F68F}"/>
              </a:ext>
            </a:extLst>
          </p:cNvPr>
          <p:cNvSpPr/>
          <p:nvPr/>
        </p:nvSpPr>
        <p:spPr>
          <a:xfrm>
            <a:off x="9459548" y="29268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7" name="Rektangel med rundade hörn 11">
            <a:extLst>
              <a:ext uri="{FF2B5EF4-FFF2-40B4-BE49-F238E27FC236}">
                <a16:creationId xmlns:a16="http://schemas.microsoft.com/office/drawing/2014/main" id="{FAAAE309-29FD-E398-9E13-B883B49612DA}"/>
              </a:ext>
            </a:extLst>
          </p:cNvPr>
          <p:cNvSpPr/>
          <p:nvPr/>
        </p:nvSpPr>
        <p:spPr>
          <a:xfrm>
            <a:off x="7389125" y="293083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9D1A0F6B-F4C3-38B3-CE1F-FA25FEA94F97}"/>
              </a:ext>
            </a:extLst>
          </p:cNvPr>
          <p:cNvSpPr/>
          <p:nvPr/>
        </p:nvSpPr>
        <p:spPr>
          <a:xfrm>
            <a:off x="1180073" y="3939646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45B6-9ECB-1359-85DF-7581E2E7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F6A01F-2315-C70D-78BF-BC3CA16B4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BF4733-011D-F523-2DD2-0503439333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7187DF-5939-EE01-BA54-75B4A10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B02205-C89D-EF5B-9216-6FEE34734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Magnus Thorstensson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BE1613-ADFA-5816-FA03-CBE09A4B3797}"/>
              </a:ext>
            </a:extLst>
          </p:cNvPr>
          <p:cNvSpPr/>
          <p:nvPr/>
        </p:nvSpPr>
        <p:spPr>
          <a:xfrm>
            <a:off x="9577664" y="6023455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91C29A8-300D-35F0-794D-4AA1B66FFDB5}"/>
              </a:ext>
            </a:extLst>
          </p:cNvPr>
          <p:cNvSpPr/>
          <p:nvPr/>
        </p:nvSpPr>
        <p:spPr>
          <a:xfrm>
            <a:off x="1258017" y="2120166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 EFS*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1CFB1A1-69E8-9E80-E160-F88CA38C8EC5}"/>
              </a:ext>
            </a:extLst>
          </p:cNvPr>
          <p:cNvCxnSpPr>
            <a:cxnSpLocks/>
          </p:cNvCxnSpPr>
          <p:nvPr/>
        </p:nvCxnSpPr>
        <p:spPr>
          <a:xfrm>
            <a:off x="2173364" y="288043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6C0D2D7-395C-6102-99B1-FD16CF2025A2}"/>
              </a:ext>
            </a:extLst>
          </p:cNvPr>
          <p:cNvSpPr/>
          <p:nvPr/>
        </p:nvSpPr>
        <p:spPr>
          <a:xfrm>
            <a:off x="1253243" y="313595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elproducenter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(TBD)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9CF7F3-5939-6ABF-AE56-1A6C8FB71973}"/>
              </a:ext>
            </a:extLst>
          </p:cNvPr>
          <p:cNvSpPr txBox="1"/>
          <p:nvPr/>
        </p:nvSpPr>
        <p:spPr>
          <a:xfrm>
            <a:off x="268945" y="22341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50A5CA77-514B-EFF1-16F0-F15B32971261}"/>
              </a:ext>
            </a:extLst>
          </p:cNvPr>
          <p:cNvSpPr/>
          <p:nvPr/>
        </p:nvSpPr>
        <p:spPr>
          <a:xfrm>
            <a:off x="3389321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7F67567C-967D-C650-D2CC-605F516EFCF9}"/>
              </a:ext>
            </a:extLst>
          </p:cNvPr>
          <p:cNvSpPr/>
          <p:nvPr/>
        </p:nvSpPr>
        <p:spPr>
          <a:xfrm>
            <a:off x="5486668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5BA293E-A8F6-7CA3-767B-F596F7629C0D}"/>
              </a:ext>
            </a:extLst>
          </p:cNvPr>
          <p:cNvSpPr/>
          <p:nvPr/>
        </p:nvSpPr>
        <p:spPr>
          <a:xfrm>
            <a:off x="7584015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0" name="Rektangel med rundade hörn 11">
            <a:extLst>
              <a:ext uri="{FF2B5EF4-FFF2-40B4-BE49-F238E27FC236}">
                <a16:creationId xmlns:a16="http://schemas.microsoft.com/office/drawing/2014/main" id="{00FE4EAA-2FB2-1CA8-9E71-7E5CF8A75C20}"/>
              </a:ext>
            </a:extLst>
          </p:cNvPr>
          <p:cNvSpPr/>
          <p:nvPr/>
        </p:nvSpPr>
        <p:spPr>
          <a:xfrm>
            <a:off x="9751226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1070F727-C00F-F6F9-D663-153C99AAC563}"/>
              </a:ext>
            </a:extLst>
          </p:cNvPr>
          <p:cNvSpPr/>
          <p:nvPr/>
        </p:nvSpPr>
        <p:spPr>
          <a:xfrm>
            <a:off x="550137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909598A5-4DF9-C468-0362-E03202D638EF}"/>
              </a:ext>
            </a:extLst>
          </p:cNvPr>
          <p:cNvSpPr/>
          <p:nvPr/>
        </p:nvSpPr>
        <p:spPr>
          <a:xfrm>
            <a:off x="338872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3" name="Rektangel med rundade hörn 11">
            <a:extLst>
              <a:ext uri="{FF2B5EF4-FFF2-40B4-BE49-F238E27FC236}">
                <a16:creationId xmlns:a16="http://schemas.microsoft.com/office/drawing/2014/main" id="{54C8CA05-C008-2F57-B64D-21745FB6986C}"/>
              </a:ext>
            </a:extLst>
          </p:cNvPr>
          <p:cNvSpPr/>
          <p:nvPr/>
        </p:nvSpPr>
        <p:spPr>
          <a:xfrm>
            <a:off x="7642904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4" name="Rektangel med rundade hörn 11">
            <a:extLst>
              <a:ext uri="{FF2B5EF4-FFF2-40B4-BE49-F238E27FC236}">
                <a16:creationId xmlns:a16="http://schemas.microsoft.com/office/drawing/2014/main" id="{DFD7BB07-4C3D-EBB9-55B2-601CF2777DD4}"/>
              </a:ext>
            </a:extLst>
          </p:cNvPr>
          <p:cNvSpPr/>
          <p:nvPr/>
        </p:nvSpPr>
        <p:spPr>
          <a:xfrm>
            <a:off x="9751226" y="313595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6" name="Rektangel med rundade hörn 11">
            <a:extLst>
              <a:ext uri="{FF2B5EF4-FFF2-40B4-BE49-F238E27FC236}">
                <a16:creationId xmlns:a16="http://schemas.microsoft.com/office/drawing/2014/main" id="{A91ED733-2539-71F1-E85C-3236CB58DA4C}"/>
              </a:ext>
            </a:extLst>
          </p:cNvPr>
          <p:cNvSpPr/>
          <p:nvPr/>
        </p:nvSpPr>
        <p:spPr>
          <a:xfrm>
            <a:off x="1253243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9" name="Rektangel med rundade hörn 11">
            <a:extLst>
              <a:ext uri="{FF2B5EF4-FFF2-40B4-BE49-F238E27FC236}">
                <a16:creationId xmlns:a16="http://schemas.microsoft.com/office/drawing/2014/main" id="{52107248-085F-9756-E120-2D7EEDA5AA9D}"/>
              </a:ext>
            </a:extLst>
          </p:cNvPr>
          <p:cNvSpPr/>
          <p:nvPr/>
        </p:nvSpPr>
        <p:spPr>
          <a:xfrm>
            <a:off x="3340555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4375185B-2E19-759A-14DC-BB2969DA95FD}"/>
              </a:ext>
            </a:extLst>
          </p:cNvPr>
          <p:cNvCxnSpPr>
            <a:cxnSpLocks/>
          </p:cNvCxnSpPr>
          <p:nvPr/>
        </p:nvCxnSpPr>
        <p:spPr>
          <a:xfrm>
            <a:off x="6407961" y="490115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med rundade hörn 11">
            <a:extLst>
              <a:ext uri="{FF2B5EF4-FFF2-40B4-BE49-F238E27FC236}">
                <a16:creationId xmlns:a16="http://schemas.microsoft.com/office/drawing/2014/main" id="{7987AD29-CC9E-A3B5-4C41-8EA8DA360964}"/>
              </a:ext>
            </a:extLst>
          </p:cNvPr>
          <p:cNvSpPr/>
          <p:nvPr/>
        </p:nvSpPr>
        <p:spPr>
          <a:xfrm>
            <a:off x="5487839" y="413934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C2CFBE32-0D69-728E-606F-992C46DBE6EC}"/>
              </a:ext>
            </a:extLst>
          </p:cNvPr>
          <p:cNvCxnSpPr>
            <a:cxnSpLocks/>
          </p:cNvCxnSpPr>
          <p:nvPr/>
        </p:nvCxnSpPr>
        <p:spPr>
          <a:xfrm flipH="1">
            <a:off x="5151551" y="4901154"/>
            <a:ext cx="383287" cy="322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med rundade hörn 11">
            <a:extLst>
              <a:ext uri="{FF2B5EF4-FFF2-40B4-BE49-F238E27FC236}">
                <a16:creationId xmlns:a16="http://schemas.microsoft.com/office/drawing/2014/main" id="{DAF60FED-68CC-1429-AEDD-35BDEBCD218E}"/>
              </a:ext>
            </a:extLst>
          </p:cNvPr>
          <p:cNvSpPr/>
          <p:nvPr/>
        </p:nvSpPr>
        <p:spPr>
          <a:xfrm>
            <a:off x="5487840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Vattenförvaltning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(Johan Bladh)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54" name="Rektangel med rundade hörn 11">
            <a:extLst>
              <a:ext uri="{FF2B5EF4-FFF2-40B4-BE49-F238E27FC236}">
                <a16:creationId xmlns:a16="http://schemas.microsoft.com/office/drawing/2014/main" id="{95448097-B52B-D38A-E42E-9CE236ED996B}"/>
              </a:ext>
            </a:extLst>
          </p:cNvPr>
          <p:cNvSpPr/>
          <p:nvPr/>
        </p:nvSpPr>
        <p:spPr>
          <a:xfrm>
            <a:off x="3345139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AG Dammsäkerhet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(Anna Engström Meyer)</a:t>
            </a:r>
          </a:p>
          <a:p>
            <a:pPr algn="ctr"/>
            <a:endParaRPr lang="sv-SE" sz="1400">
              <a:solidFill>
                <a:schemeClr val="accent1"/>
              </a:solidFill>
            </a:endParaRP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691C6718-551F-9B4C-8200-77E41A8595C8}"/>
              </a:ext>
            </a:extLst>
          </p:cNvPr>
          <p:cNvSpPr/>
          <p:nvPr/>
        </p:nvSpPr>
        <p:spPr>
          <a:xfrm>
            <a:off x="7643160" y="413934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Vind &amp; Sol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9" name="Rektangel med rundade hörn 11">
            <a:extLst>
              <a:ext uri="{FF2B5EF4-FFF2-40B4-BE49-F238E27FC236}">
                <a16:creationId xmlns:a16="http://schemas.microsoft.com/office/drawing/2014/main" id="{71DBAC77-A688-CBEF-8773-CD593289CA2A}"/>
              </a:ext>
            </a:extLst>
          </p:cNvPr>
          <p:cNvSpPr/>
          <p:nvPr/>
        </p:nvSpPr>
        <p:spPr>
          <a:xfrm>
            <a:off x="9751226" y="4139342"/>
            <a:ext cx="1857541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Vätgas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2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407D3-8392-431D-AAC5-DFD0193CAAB4}">
  <ds:schemaRefs>
    <ds:schemaRef ds:uri="47411230-3823-4796-a5f9-8ce21fcea64b"/>
    <ds:schemaRef ds:uri="b0fbaf21-b765-4414-ac46-d158e54a1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916E67-E01C-4E76-A938-59FC957561D8}">
  <ds:schemaRefs>
    <ds:schemaRef ds:uri="47411230-3823-4796-a5f9-8ce21fcea64b"/>
    <ds:schemaRef ds:uri="b0fbaf21-b765-4414-ac46-d158e54a1f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0</TotalTime>
  <Words>1245</Words>
  <Application>Microsoft Office PowerPoint</Application>
  <PresentationFormat>Bredbild</PresentationFormat>
  <Paragraphs>300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Energiföretagen_mall_v2</vt:lpstr>
      <vt:lpstr>PowerPoint-presentation</vt:lpstr>
      <vt:lpstr>Dialog med bredd och djup</vt:lpstr>
      <vt:lpstr>Råd och arbetsgrupper på Energiföretagen Sverige</vt:lpstr>
      <vt:lpstr>Hur styrs råd och AG?</vt:lpstr>
      <vt:lpstr>Kontaktuppgifter till ansvariga för råd och arbetsgrupper</vt:lpstr>
      <vt:lpstr>Kontaktuppgifter till ansvariga för råd och arbetsgrupper</vt:lpstr>
      <vt:lpstr>Kontaktuppgifter till ansvariga för råd och arbetsgrupper</vt:lpstr>
      <vt:lpstr>Råd för klimat- och energipolitik, energisystem och energiförsörjning</vt:lpstr>
      <vt:lpstr>Råd för elproduktion</vt:lpstr>
      <vt:lpstr>Råd för eldistribution och nätmarknad</vt:lpstr>
      <vt:lpstr>Råd för värme- och kyldistribution</vt:lpstr>
      <vt:lpstr>Råd för elhandel</vt:lpstr>
      <vt:lpstr>Råd för produktion och marknad, värme och kyla</vt:lpstr>
      <vt:lpstr>Råd för Strategisk kommunikation</vt:lpstr>
      <vt:lpstr>Råd för kompetensförsörjning och kompetensutveckling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2</cp:revision>
  <cp:lastPrinted>2021-11-26T10:35:48Z</cp:lastPrinted>
  <dcterms:created xsi:type="dcterms:W3CDTF">2016-09-16T07:52:52Z</dcterms:created>
  <dcterms:modified xsi:type="dcterms:W3CDTF">2026-02-26T16:14:31Z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