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60" r:id="rId5"/>
    <p:sldId id="259" r:id="rId6"/>
    <p:sldId id="262"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261485-0BA3-4CFB-8C65-18B0A98C3782}" v="6" dt="2025-02-25T09:50:33.4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2/25/2025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17779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2/25/2025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06389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2/25/2025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478791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2/25/2025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93396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2/25/2025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73787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2/25/2025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91955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2/25/2025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929837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2/25/2025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506317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2/25/2025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7869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2/25/2025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9394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2/25/2025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8099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2/25/2025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628447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eople working on ideas">
            <a:extLst>
              <a:ext uri="{FF2B5EF4-FFF2-40B4-BE49-F238E27FC236}">
                <a16:creationId xmlns:a16="http://schemas.microsoft.com/office/drawing/2014/main" id="{A889FF62-C535-A93F-3942-A733033801CB}"/>
              </a:ext>
            </a:extLst>
          </p:cNvPr>
          <p:cNvPicPr>
            <a:picLocks noChangeAspect="1"/>
          </p:cNvPicPr>
          <p:nvPr/>
        </p:nvPicPr>
        <p:blipFill>
          <a:blip r:embed="rId2"/>
          <a:srcRect l="19085" r="26696" b="2"/>
          <a:stretch/>
        </p:blipFill>
        <p:spPr>
          <a:xfrm>
            <a:off x="6515100" y="10"/>
            <a:ext cx="5676900" cy="6857990"/>
          </a:xfrm>
          <a:prstGeom prst="rect">
            <a:avLst/>
          </a:prstGeom>
        </p:spPr>
      </p:pic>
      <p:sp>
        <p:nvSpPr>
          <p:cNvPr id="2" name="Rubrik 1">
            <a:extLst>
              <a:ext uri="{FF2B5EF4-FFF2-40B4-BE49-F238E27FC236}">
                <a16:creationId xmlns:a16="http://schemas.microsoft.com/office/drawing/2014/main" id="{FD587D09-D2AF-3469-8C9C-37E639F9D40E}"/>
              </a:ext>
            </a:extLst>
          </p:cNvPr>
          <p:cNvSpPr>
            <a:spLocks noGrp="1"/>
          </p:cNvSpPr>
          <p:nvPr>
            <p:ph type="ctrTitle"/>
          </p:nvPr>
        </p:nvSpPr>
        <p:spPr>
          <a:xfrm>
            <a:off x="703400" y="871758"/>
            <a:ext cx="5227171" cy="3871143"/>
          </a:xfrm>
        </p:spPr>
        <p:txBody>
          <a:bodyPr>
            <a:normAutofit/>
          </a:bodyPr>
          <a:lstStyle/>
          <a:p>
            <a:r>
              <a:rPr lang="sv-SE"/>
              <a:t>Utvärdering Energy Buddies</a:t>
            </a:r>
          </a:p>
        </p:txBody>
      </p:sp>
      <p:sp>
        <p:nvSpPr>
          <p:cNvPr id="3" name="Underrubrik 2">
            <a:extLst>
              <a:ext uri="{FF2B5EF4-FFF2-40B4-BE49-F238E27FC236}">
                <a16:creationId xmlns:a16="http://schemas.microsoft.com/office/drawing/2014/main" id="{82F8B941-20FA-CC1E-0863-527F53E936B8}"/>
              </a:ext>
            </a:extLst>
          </p:cNvPr>
          <p:cNvSpPr>
            <a:spLocks noGrp="1"/>
          </p:cNvSpPr>
          <p:nvPr>
            <p:ph type="subTitle" idx="1"/>
          </p:nvPr>
        </p:nvSpPr>
        <p:spPr>
          <a:xfrm>
            <a:off x="721688" y="4785543"/>
            <a:ext cx="4857857" cy="1005657"/>
          </a:xfrm>
        </p:spPr>
        <p:txBody>
          <a:bodyPr>
            <a:normAutofit/>
          </a:bodyPr>
          <a:lstStyle/>
          <a:p>
            <a:r>
              <a:rPr lang="sv-SE" dirty="0"/>
              <a:t>Energiföretagen Sveriges mentorprogram 2024/2025</a:t>
            </a:r>
          </a:p>
        </p:txBody>
      </p:sp>
      <p:cxnSp>
        <p:nvCxnSpPr>
          <p:cNvPr id="33" name="Straight Connector 32">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49149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7CC41EB-2D81-4303-9171-6401B388BA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4914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74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CE34A9-C185-6583-45B1-E5EFC8E686BA}"/>
              </a:ext>
            </a:extLst>
          </p:cNvPr>
          <p:cNvSpPr>
            <a:spLocks noGrp="1"/>
          </p:cNvSpPr>
          <p:nvPr>
            <p:ph type="title"/>
          </p:nvPr>
        </p:nvSpPr>
        <p:spPr/>
        <p:txBody>
          <a:bodyPr>
            <a:normAutofit fontScale="90000"/>
          </a:bodyPr>
          <a:lstStyle/>
          <a:p>
            <a:r>
              <a:rPr lang="sv-SE" dirty="0"/>
              <a:t>I Energy Buddies får en utrikesfödd ingenjör möjlighet att lära känna branschen tillsammans med en yrkesverksam mentor</a:t>
            </a:r>
          </a:p>
        </p:txBody>
      </p:sp>
      <p:pic>
        <p:nvPicPr>
          <p:cNvPr id="5" name="Platshållare för innehåll 4" descr="Grupp med människor kontur">
            <a:extLst>
              <a:ext uri="{FF2B5EF4-FFF2-40B4-BE49-F238E27FC236}">
                <a16:creationId xmlns:a16="http://schemas.microsoft.com/office/drawing/2014/main" id="{548572CA-7785-EA6D-1CCD-6A992058EF4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918419" y="3853090"/>
            <a:ext cx="914400" cy="914400"/>
          </a:xfrm>
        </p:spPr>
      </p:pic>
      <p:sp>
        <p:nvSpPr>
          <p:cNvPr id="6" name="textruta 5">
            <a:extLst>
              <a:ext uri="{FF2B5EF4-FFF2-40B4-BE49-F238E27FC236}">
                <a16:creationId xmlns:a16="http://schemas.microsoft.com/office/drawing/2014/main" id="{420AD40E-44B0-9D9B-1094-0AD6FA720580}"/>
              </a:ext>
            </a:extLst>
          </p:cNvPr>
          <p:cNvSpPr txBox="1"/>
          <p:nvPr/>
        </p:nvSpPr>
        <p:spPr>
          <a:xfrm>
            <a:off x="1734754" y="4952103"/>
            <a:ext cx="1817915" cy="369332"/>
          </a:xfrm>
          <a:prstGeom prst="rect">
            <a:avLst/>
          </a:prstGeom>
          <a:noFill/>
        </p:spPr>
        <p:txBody>
          <a:bodyPr wrap="square" rtlCol="0">
            <a:spAutoFit/>
          </a:bodyPr>
          <a:lstStyle/>
          <a:p>
            <a:r>
              <a:rPr lang="sv-SE" dirty="0"/>
              <a:t>24 deltagare</a:t>
            </a:r>
          </a:p>
        </p:txBody>
      </p:sp>
      <p:pic>
        <p:nvPicPr>
          <p:cNvPr id="8" name="Bild 7" descr="Jordglob kontur">
            <a:extLst>
              <a:ext uri="{FF2B5EF4-FFF2-40B4-BE49-F238E27FC236}">
                <a16:creationId xmlns:a16="http://schemas.microsoft.com/office/drawing/2014/main" id="{519DC5DC-D8C0-E179-9466-E10E17C7D75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41470" y="3846561"/>
            <a:ext cx="914400" cy="914400"/>
          </a:xfrm>
          <a:prstGeom prst="rect">
            <a:avLst/>
          </a:prstGeom>
        </p:spPr>
      </p:pic>
      <p:sp>
        <p:nvSpPr>
          <p:cNvPr id="9" name="textruta 8">
            <a:extLst>
              <a:ext uri="{FF2B5EF4-FFF2-40B4-BE49-F238E27FC236}">
                <a16:creationId xmlns:a16="http://schemas.microsoft.com/office/drawing/2014/main" id="{E8B4F826-304A-40DA-A2F2-61E0B0DBF1B4}"/>
              </a:ext>
            </a:extLst>
          </p:cNvPr>
          <p:cNvSpPr txBox="1"/>
          <p:nvPr/>
        </p:nvSpPr>
        <p:spPr>
          <a:xfrm>
            <a:off x="4550736" y="4952103"/>
            <a:ext cx="2654848" cy="369332"/>
          </a:xfrm>
          <a:prstGeom prst="rect">
            <a:avLst/>
          </a:prstGeom>
          <a:noFill/>
        </p:spPr>
        <p:txBody>
          <a:bodyPr wrap="square" rtlCol="0">
            <a:spAutoFit/>
          </a:bodyPr>
          <a:lstStyle/>
          <a:p>
            <a:r>
              <a:rPr lang="sv-SE" dirty="0"/>
              <a:t>Bosatta i hela Sverige</a:t>
            </a:r>
          </a:p>
        </p:txBody>
      </p:sp>
      <p:pic>
        <p:nvPicPr>
          <p:cNvPr id="11" name="Bild 10" descr="Väg (två stift med en stig) kontur">
            <a:extLst>
              <a:ext uri="{FF2B5EF4-FFF2-40B4-BE49-F238E27FC236}">
                <a16:creationId xmlns:a16="http://schemas.microsoft.com/office/drawing/2014/main" id="{724FB059-8F6D-7916-C1C0-1B46EEE5391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44781" y="3853090"/>
            <a:ext cx="914400" cy="914400"/>
          </a:xfrm>
          <a:prstGeom prst="rect">
            <a:avLst/>
          </a:prstGeom>
        </p:spPr>
      </p:pic>
      <p:sp>
        <p:nvSpPr>
          <p:cNvPr id="12" name="textruta 11">
            <a:extLst>
              <a:ext uri="{FF2B5EF4-FFF2-40B4-BE49-F238E27FC236}">
                <a16:creationId xmlns:a16="http://schemas.microsoft.com/office/drawing/2014/main" id="{9C074CD2-EEFD-9B83-5B05-BA19CA4ECE9B}"/>
              </a:ext>
            </a:extLst>
          </p:cNvPr>
          <p:cNvSpPr txBox="1"/>
          <p:nvPr/>
        </p:nvSpPr>
        <p:spPr>
          <a:xfrm>
            <a:off x="7920875" y="4952103"/>
            <a:ext cx="2536371" cy="369332"/>
          </a:xfrm>
          <a:prstGeom prst="rect">
            <a:avLst/>
          </a:prstGeom>
          <a:noFill/>
        </p:spPr>
        <p:txBody>
          <a:bodyPr wrap="square" rtlCol="0">
            <a:spAutoFit/>
          </a:bodyPr>
          <a:lstStyle/>
          <a:p>
            <a:r>
              <a:rPr lang="sv-SE" dirty="0"/>
              <a:t>10 digitala träffar</a:t>
            </a:r>
          </a:p>
        </p:txBody>
      </p:sp>
    </p:spTree>
    <p:extLst>
      <p:ext uri="{BB962C8B-B14F-4D97-AF65-F5344CB8AC3E}">
        <p14:creationId xmlns:p14="http://schemas.microsoft.com/office/powerpoint/2010/main" val="62790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6A3210D-FC60-A3B9-5B19-1349D5D24823}"/>
              </a:ext>
            </a:extLst>
          </p:cNvPr>
          <p:cNvSpPr>
            <a:spLocks noGrp="1"/>
          </p:cNvSpPr>
          <p:nvPr>
            <p:ph sz="half" idx="1"/>
          </p:nvPr>
        </p:nvSpPr>
        <p:spPr>
          <a:xfrm>
            <a:off x="704087" y="924820"/>
            <a:ext cx="5212080" cy="1690790"/>
          </a:xfrm>
        </p:spPr>
        <p:txBody>
          <a:bodyPr>
            <a:normAutofit/>
          </a:bodyPr>
          <a:lstStyle/>
          <a:p>
            <a:pPr marL="0" indent="0">
              <a:buNone/>
            </a:pPr>
            <a:r>
              <a:rPr lang="sv-SE" dirty="0">
                <a:latin typeface="Bauhaus 93" panose="04030905020B02020C02" pitchFamily="82" charset="0"/>
              </a:rPr>
              <a:t>90% adepter </a:t>
            </a:r>
          </a:p>
          <a:p>
            <a:pPr marL="0" indent="0">
              <a:buNone/>
            </a:pPr>
            <a:r>
              <a:rPr lang="sv-SE" dirty="0"/>
              <a:t>upplever att programmet ökat motivationen att komma in på arbetsmarknaden </a:t>
            </a:r>
          </a:p>
          <a:p>
            <a:pPr marL="0" indent="0">
              <a:buNone/>
            </a:pPr>
            <a:r>
              <a:rPr lang="sv-SE" dirty="0"/>
              <a:t>		</a:t>
            </a:r>
          </a:p>
        </p:txBody>
      </p:sp>
      <p:sp>
        <p:nvSpPr>
          <p:cNvPr id="6" name="Platshållare för innehåll 5">
            <a:extLst>
              <a:ext uri="{FF2B5EF4-FFF2-40B4-BE49-F238E27FC236}">
                <a16:creationId xmlns:a16="http://schemas.microsoft.com/office/drawing/2014/main" id="{FF608AD1-235D-10BA-6697-63F8465AE5C7}"/>
              </a:ext>
            </a:extLst>
          </p:cNvPr>
          <p:cNvSpPr>
            <a:spLocks noGrp="1"/>
          </p:cNvSpPr>
          <p:nvPr>
            <p:ph sz="half" idx="2"/>
          </p:nvPr>
        </p:nvSpPr>
        <p:spPr>
          <a:xfrm>
            <a:off x="6096000" y="924819"/>
            <a:ext cx="5212080" cy="1690789"/>
          </a:xfrm>
        </p:spPr>
        <p:txBody>
          <a:bodyPr>
            <a:normAutofit/>
          </a:bodyPr>
          <a:lstStyle/>
          <a:p>
            <a:pPr marL="0" indent="0">
              <a:buNone/>
            </a:pPr>
            <a:r>
              <a:rPr lang="sv-SE" dirty="0">
                <a:latin typeface="Bauhaus 93" panose="04030905020B02020C02" pitchFamily="82" charset="0"/>
              </a:rPr>
              <a:t>100% adepter</a:t>
            </a:r>
          </a:p>
          <a:p>
            <a:pPr marL="0" indent="0">
              <a:buNone/>
            </a:pPr>
            <a:r>
              <a:rPr lang="sv-SE" dirty="0"/>
              <a:t>menar att programmet utökat det professionella nätverket</a:t>
            </a:r>
          </a:p>
          <a:p>
            <a:pPr marL="0" indent="0">
              <a:buNone/>
            </a:pPr>
            <a:endParaRPr lang="sv-SE" dirty="0"/>
          </a:p>
        </p:txBody>
      </p:sp>
      <p:sp>
        <p:nvSpPr>
          <p:cNvPr id="9" name="Platshållare för innehåll 2">
            <a:extLst>
              <a:ext uri="{FF2B5EF4-FFF2-40B4-BE49-F238E27FC236}">
                <a16:creationId xmlns:a16="http://schemas.microsoft.com/office/drawing/2014/main" id="{585DF952-654A-14BD-B5DE-73DA814570AF}"/>
              </a:ext>
            </a:extLst>
          </p:cNvPr>
          <p:cNvSpPr txBox="1">
            <a:spLocks/>
          </p:cNvSpPr>
          <p:nvPr/>
        </p:nvSpPr>
        <p:spPr>
          <a:xfrm>
            <a:off x="883920" y="2615610"/>
            <a:ext cx="10503550" cy="3402418"/>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dirty="0"/>
              <a:t> </a:t>
            </a:r>
          </a:p>
          <a:p>
            <a:pPr marL="0" indent="0">
              <a:buFont typeface="Arial" panose="020B0604020202020204" pitchFamily="34" charset="0"/>
              <a:buNone/>
            </a:pPr>
            <a:r>
              <a:rPr lang="sv-SE" dirty="0"/>
              <a:t>		</a:t>
            </a:r>
          </a:p>
        </p:txBody>
      </p:sp>
      <p:sp>
        <p:nvSpPr>
          <p:cNvPr id="10" name="Platshållare för innehåll 2">
            <a:extLst>
              <a:ext uri="{FF2B5EF4-FFF2-40B4-BE49-F238E27FC236}">
                <a16:creationId xmlns:a16="http://schemas.microsoft.com/office/drawing/2014/main" id="{4134C10D-1182-F961-873D-1AE2441A694C}"/>
              </a:ext>
            </a:extLst>
          </p:cNvPr>
          <p:cNvSpPr txBox="1">
            <a:spLocks/>
          </p:cNvSpPr>
          <p:nvPr/>
        </p:nvSpPr>
        <p:spPr>
          <a:xfrm>
            <a:off x="704086" y="3054876"/>
            <a:ext cx="10683383" cy="296315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a:latin typeface="Bauhaus 93" panose="04030905020B02020C02" pitchFamily="82" charset="0"/>
              </a:rPr>
              <a:t>Samtliga adepter är nöjda med sin mentor:</a:t>
            </a:r>
          </a:p>
          <a:p>
            <a:pPr marL="0" indent="0">
              <a:buFont typeface="Arial" panose="020B0604020202020204" pitchFamily="34" charset="0"/>
              <a:buNone/>
            </a:pPr>
            <a:endParaRPr lang="sv-SE" dirty="0"/>
          </a:p>
          <a:p>
            <a:pPr marL="0" indent="0">
              <a:buFont typeface="Arial" panose="020B0604020202020204" pitchFamily="34" charset="0"/>
              <a:buNone/>
            </a:pPr>
            <a:r>
              <a:rPr lang="sv-SE" dirty="0"/>
              <a:t>”Min mentor har varit väldigt stödjande och hjälpsam.”</a:t>
            </a:r>
          </a:p>
          <a:p>
            <a:pPr marL="0" indent="0">
              <a:buFont typeface="Arial" panose="020B0604020202020204" pitchFamily="34" charset="0"/>
              <a:buNone/>
            </a:pPr>
            <a:r>
              <a:rPr lang="sv-SE" dirty="0"/>
              <a:t>”Jag är jättenöjd med min mentor. Han var omtänksam, uppmuntrande och gav mig många karriär- och </a:t>
            </a:r>
            <a:r>
              <a:rPr lang="sv-SE" dirty="0" err="1"/>
              <a:t>livsråd</a:t>
            </a:r>
            <a:r>
              <a:rPr lang="sv-SE" dirty="0"/>
              <a:t>.”</a:t>
            </a:r>
          </a:p>
          <a:p>
            <a:pPr marL="0" indent="0">
              <a:buFont typeface="Arial" panose="020B0604020202020204" pitchFamily="34" charset="0"/>
              <a:buNone/>
            </a:pPr>
            <a:r>
              <a:rPr lang="sv-SE" dirty="0"/>
              <a:t>”Min mentor kunde inte hjälpa mig så mycket med det specifika området av energi som jag är intresserad av, men hon var en person som lyssnade på mig och pratade ärligt om sin arbetsmiljö.” </a:t>
            </a:r>
          </a:p>
          <a:p>
            <a:pPr marL="0" indent="0">
              <a:buFont typeface="Arial" panose="020B0604020202020204" pitchFamily="34" charset="0"/>
              <a:buNone/>
            </a:pPr>
            <a:r>
              <a:rPr lang="sv-SE" dirty="0"/>
              <a:t>		</a:t>
            </a:r>
          </a:p>
        </p:txBody>
      </p:sp>
    </p:spTree>
    <p:extLst>
      <p:ext uri="{BB962C8B-B14F-4D97-AF65-F5344CB8AC3E}">
        <p14:creationId xmlns:p14="http://schemas.microsoft.com/office/powerpoint/2010/main" val="796053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A7FF44-CF5A-6520-4787-0DEE312D5A65}"/>
            </a:ext>
          </a:extLst>
        </p:cNvPr>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760C132-3DAF-00A4-3732-1F205C1BB923}"/>
              </a:ext>
            </a:extLst>
          </p:cNvPr>
          <p:cNvSpPr>
            <a:spLocks noGrp="1"/>
          </p:cNvSpPr>
          <p:nvPr>
            <p:ph sz="half" idx="1"/>
          </p:nvPr>
        </p:nvSpPr>
        <p:spPr>
          <a:xfrm>
            <a:off x="704087" y="924820"/>
            <a:ext cx="4994964" cy="1690790"/>
          </a:xfrm>
        </p:spPr>
        <p:txBody>
          <a:bodyPr>
            <a:normAutofit/>
          </a:bodyPr>
          <a:lstStyle/>
          <a:p>
            <a:pPr marL="0" indent="0">
              <a:buNone/>
            </a:pPr>
            <a:r>
              <a:rPr lang="sv-SE" dirty="0">
                <a:latin typeface="Bauhaus 93" panose="04030905020B02020C02" pitchFamily="82" charset="0"/>
              </a:rPr>
              <a:t>100 % mentorer</a:t>
            </a:r>
          </a:p>
          <a:p>
            <a:pPr marL="0" indent="0">
              <a:buNone/>
            </a:pPr>
            <a:r>
              <a:rPr lang="sv-SE" dirty="0"/>
              <a:t>tycker att information och stöttning varit bra</a:t>
            </a:r>
            <a:endParaRPr lang="sv-SE" dirty="0">
              <a:latin typeface="Bauhaus 93" panose="04030905020B02020C02" pitchFamily="82" charset="0"/>
            </a:endParaRPr>
          </a:p>
          <a:p>
            <a:pPr marL="0" indent="0">
              <a:buNone/>
            </a:pPr>
            <a:r>
              <a:rPr lang="sv-SE" dirty="0"/>
              <a:t>		</a:t>
            </a:r>
          </a:p>
        </p:txBody>
      </p:sp>
      <p:sp>
        <p:nvSpPr>
          <p:cNvPr id="6" name="Platshållare för innehåll 5">
            <a:extLst>
              <a:ext uri="{FF2B5EF4-FFF2-40B4-BE49-F238E27FC236}">
                <a16:creationId xmlns:a16="http://schemas.microsoft.com/office/drawing/2014/main" id="{A3E3757B-F268-17FA-B578-031FD7EEE6DE}"/>
              </a:ext>
            </a:extLst>
          </p:cNvPr>
          <p:cNvSpPr>
            <a:spLocks noGrp="1"/>
          </p:cNvSpPr>
          <p:nvPr>
            <p:ph sz="half" idx="2"/>
          </p:nvPr>
        </p:nvSpPr>
        <p:spPr>
          <a:xfrm>
            <a:off x="6096000" y="924819"/>
            <a:ext cx="5212080" cy="1690789"/>
          </a:xfrm>
        </p:spPr>
        <p:txBody>
          <a:bodyPr>
            <a:normAutofit/>
          </a:bodyPr>
          <a:lstStyle/>
          <a:p>
            <a:pPr marL="0" indent="0">
              <a:buNone/>
            </a:pPr>
            <a:r>
              <a:rPr lang="sv-SE" dirty="0">
                <a:latin typeface="Bauhaus 93" panose="04030905020B02020C02" pitchFamily="82" charset="0"/>
              </a:rPr>
              <a:t>90% mentorer </a:t>
            </a:r>
          </a:p>
          <a:p>
            <a:pPr marL="0" indent="0">
              <a:buNone/>
            </a:pPr>
            <a:r>
              <a:rPr lang="sv-SE" dirty="0"/>
              <a:t>har genom programmet fått nya perspektiv</a:t>
            </a:r>
          </a:p>
          <a:p>
            <a:pPr marL="0" indent="0">
              <a:buNone/>
            </a:pPr>
            <a:endParaRPr lang="sv-SE" dirty="0"/>
          </a:p>
        </p:txBody>
      </p:sp>
      <p:sp>
        <p:nvSpPr>
          <p:cNvPr id="9" name="Platshållare för innehåll 2">
            <a:extLst>
              <a:ext uri="{FF2B5EF4-FFF2-40B4-BE49-F238E27FC236}">
                <a16:creationId xmlns:a16="http://schemas.microsoft.com/office/drawing/2014/main" id="{27192F1D-D74E-16CD-E3FE-F5BD286D95BE}"/>
              </a:ext>
            </a:extLst>
          </p:cNvPr>
          <p:cNvSpPr txBox="1">
            <a:spLocks/>
          </p:cNvSpPr>
          <p:nvPr/>
        </p:nvSpPr>
        <p:spPr>
          <a:xfrm>
            <a:off x="883920" y="2615610"/>
            <a:ext cx="10503550" cy="3402418"/>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dirty="0"/>
              <a:t> </a:t>
            </a:r>
          </a:p>
          <a:p>
            <a:pPr marL="0" indent="0">
              <a:buFont typeface="Arial" panose="020B0604020202020204" pitchFamily="34" charset="0"/>
              <a:buNone/>
            </a:pPr>
            <a:r>
              <a:rPr lang="sv-SE" dirty="0"/>
              <a:t>		</a:t>
            </a:r>
          </a:p>
        </p:txBody>
      </p:sp>
      <p:sp>
        <p:nvSpPr>
          <p:cNvPr id="10" name="Platshållare för innehåll 2">
            <a:extLst>
              <a:ext uri="{FF2B5EF4-FFF2-40B4-BE49-F238E27FC236}">
                <a16:creationId xmlns:a16="http://schemas.microsoft.com/office/drawing/2014/main" id="{8D74B5A7-F21A-4421-A298-7C0A91C338BE}"/>
              </a:ext>
            </a:extLst>
          </p:cNvPr>
          <p:cNvSpPr txBox="1">
            <a:spLocks/>
          </p:cNvSpPr>
          <p:nvPr/>
        </p:nvSpPr>
        <p:spPr>
          <a:xfrm>
            <a:off x="704087" y="2824822"/>
            <a:ext cx="10683383" cy="2963152"/>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a:latin typeface="Bauhaus 93" panose="04030905020B02020C02" pitchFamily="82" charset="0"/>
              </a:rPr>
              <a:t>Om att vara mentor:</a:t>
            </a:r>
          </a:p>
          <a:p>
            <a:pPr marL="0" indent="0">
              <a:buNone/>
            </a:pPr>
            <a:endParaRPr lang="sv-SE" dirty="0"/>
          </a:p>
          <a:p>
            <a:pPr marL="0" indent="0">
              <a:buNone/>
            </a:pPr>
            <a:r>
              <a:rPr lang="sv-SE" dirty="0"/>
              <a:t>”Man lär sig något nytt i varje möte och i detta fall jämförelse mellan olika kulturer.”</a:t>
            </a:r>
          </a:p>
          <a:p>
            <a:pPr marL="0" indent="0">
              <a:buNone/>
            </a:pPr>
            <a:r>
              <a:rPr lang="sv-SE" dirty="0"/>
              <a:t>”Jag inser hur svårt det kan var för personer som kommer från andra länder att ta sig in i branschen.”</a:t>
            </a:r>
          </a:p>
          <a:p>
            <a:pPr marL="0" indent="0">
              <a:buFont typeface="Arial" panose="020B0604020202020204" pitchFamily="34" charset="0"/>
              <a:buNone/>
            </a:pPr>
            <a:r>
              <a:rPr lang="sv-SE" dirty="0"/>
              <a:t>”Adepten har frågat väldigt mycket om min bransch. Jag har förklarat olika yrkesroller och vad det krävs för erfarenheter och kompetenser för att lyckas i de olika rollerna.”		</a:t>
            </a:r>
          </a:p>
        </p:txBody>
      </p:sp>
    </p:spTree>
    <p:extLst>
      <p:ext uri="{BB962C8B-B14F-4D97-AF65-F5344CB8AC3E}">
        <p14:creationId xmlns:p14="http://schemas.microsoft.com/office/powerpoint/2010/main" val="78788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B844B33-45DD-5AF0-2969-797DFC6A0F1D}"/>
              </a:ext>
            </a:extLst>
          </p:cNvPr>
          <p:cNvSpPr>
            <a:spLocks noGrp="1"/>
          </p:cNvSpPr>
          <p:nvPr>
            <p:ph idx="1"/>
          </p:nvPr>
        </p:nvSpPr>
        <p:spPr>
          <a:xfrm>
            <a:off x="700635" y="1477926"/>
            <a:ext cx="10691265" cy="4483962"/>
          </a:xfrm>
        </p:spPr>
        <p:txBody>
          <a:bodyPr/>
          <a:lstStyle/>
          <a:p>
            <a:pPr marL="0" indent="0">
              <a:buNone/>
            </a:pPr>
            <a:endParaRPr lang="sv-SE" dirty="0"/>
          </a:p>
          <a:p>
            <a:pPr marL="0" indent="0">
              <a:buNone/>
            </a:pPr>
            <a:endParaRPr lang="sv-SE" dirty="0"/>
          </a:p>
          <a:p>
            <a:pPr marL="0" indent="0">
              <a:buNone/>
            </a:pPr>
            <a:endParaRPr lang="sv-SE" dirty="0"/>
          </a:p>
        </p:txBody>
      </p:sp>
      <p:sp>
        <p:nvSpPr>
          <p:cNvPr id="2" name="textruta 1">
            <a:extLst>
              <a:ext uri="{FF2B5EF4-FFF2-40B4-BE49-F238E27FC236}">
                <a16:creationId xmlns:a16="http://schemas.microsoft.com/office/drawing/2014/main" id="{8E31FBD7-3656-29A4-AAA4-A9C3EA22E76B}"/>
              </a:ext>
            </a:extLst>
          </p:cNvPr>
          <p:cNvSpPr txBox="1"/>
          <p:nvPr/>
        </p:nvSpPr>
        <p:spPr>
          <a:xfrm>
            <a:off x="3211033" y="896112"/>
            <a:ext cx="5156790" cy="1138773"/>
          </a:xfrm>
          <a:prstGeom prst="rect">
            <a:avLst/>
          </a:prstGeom>
          <a:noFill/>
        </p:spPr>
        <p:txBody>
          <a:bodyPr wrap="square" rtlCol="0">
            <a:spAutoFit/>
          </a:bodyPr>
          <a:lstStyle/>
          <a:p>
            <a:pPr algn="ctr"/>
            <a:r>
              <a:rPr lang="sv-SE" sz="2000" dirty="0"/>
              <a:t>Adepternas betyg</a:t>
            </a:r>
          </a:p>
          <a:p>
            <a:pPr algn="ctr"/>
            <a:r>
              <a:rPr lang="sv-SE" sz="4800" dirty="0">
                <a:latin typeface="Agency FB" panose="020B0503020202020204" pitchFamily="34" charset="0"/>
              </a:rPr>
              <a:t>4,7 av 5</a:t>
            </a:r>
          </a:p>
        </p:txBody>
      </p:sp>
      <p:sp>
        <p:nvSpPr>
          <p:cNvPr id="4" name="Platshållare för innehåll 2">
            <a:extLst>
              <a:ext uri="{FF2B5EF4-FFF2-40B4-BE49-F238E27FC236}">
                <a16:creationId xmlns:a16="http://schemas.microsoft.com/office/drawing/2014/main" id="{ED7B5086-EE21-DA95-3FD4-34A42B6DB602}"/>
              </a:ext>
            </a:extLst>
          </p:cNvPr>
          <p:cNvSpPr txBox="1">
            <a:spLocks/>
          </p:cNvSpPr>
          <p:nvPr/>
        </p:nvSpPr>
        <p:spPr>
          <a:xfrm>
            <a:off x="754308" y="2616699"/>
            <a:ext cx="10683383" cy="296315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a:latin typeface="Bauhaus 93" panose="04030905020B02020C02" pitchFamily="82" charset="0"/>
              </a:rPr>
              <a:t>Det bästa med programmet:</a:t>
            </a:r>
          </a:p>
          <a:p>
            <a:pPr marL="0" indent="0">
              <a:buNone/>
            </a:pPr>
            <a:endParaRPr lang="sv-SE" dirty="0"/>
          </a:p>
          <a:p>
            <a:pPr marL="0" indent="0">
              <a:buNone/>
            </a:pPr>
            <a:r>
              <a:rPr lang="sv-SE" dirty="0"/>
              <a:t>”Känna att andra vill göra sitt bästa för dig.”</a:t>
            </a:r>
          </a:p>
          <a:p>
            <a:pPr marL="0" indent="0">
              <a:buNone/>
            </a:pPr>
            <a:r>
              <a:rPr lang="sv-SE" dirty="0"/>
              <a:t>”Att skaffa nya kontakter och träffa nya människor.”</a:t>
            </a:r>
          </a:p>
          <a:p>
            <a:pPr marL="0" indent="0">
              <a:buFont typeface="Arial" panose="020B0604020202020204" pitchFamily="34" charset="0"/>
              <a:buNone/>
            </a:pPr>
            <a:r>
              <a:rPr lang="sv-SE" dirty="0"/>
              <a:t>”Nätverk och Energiskolan-utbildning.”</a:t>
            </a:r>
          </a:p>
          <a:p>
            <a:pPr marL="0" indent="0">
              <a:buFont typeface="Arial" panose="020B0604020202020204" pitchFamily="34" charset="0"/>
              <a:buNone/>
            </a:pPr>
            <a:r>
              <a:rPr lang="sv-SE" dirty="0"/>
              <a:t>”Det bästa med Energy Buddies var att jag fick träffa min mentor och hans kamrater. Det var inspirerande och lärorikt att ta del av deras erfarenheter och perspektiv.”	</a:t>
            </a:r>
          </a:p>
        </p:txBody>
      </p:sp>
    </p:spTree>
    <p:extLst>
      <p:ext uri="{BB962C8B-B14F-4D97-AF65-F5344CB8AC3E}">
        <p14:creationId xmlns:p14="http://schemas.microsoft.com/office/powerpoint/2010/main" val="340459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8EF33-843B-4128-12B3-FE36DE44790A}"/>
            </a:ext>
          </a:extLst>
        </p:cNvPr>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446A782-FCB0-847D-E538-D11D631678CE}"/>
              </a:ext>
            </a:extLst>
          </p:cNvPr>
          <p:cNvSpPr>
            <a:spLocks noGrp="1"/>
          </p:cNvSpPr>
          <p:nvPr>
            <p:ph idx="1"/>
          </p:nvPr>
        </p:nvSpPr>
        <p:spPr>
          <a:xfrm>
            <a:off x="700635" y="1477926"/>
            <a:ext cx="10691265" cy="3668232"/>
          </a:xfrm>
        </p:spPr>
        <p:txBody>
          <a:bodyPr/>
          <a:lstStyle/>
          <a:p>
            <a:pPr marL="0" indent="0">
              <a:buNone/>
            </a:pPr>
            <a:endParaRPr lang="sv-SE" dirty="0"/>
          </a:p>
          <a:p>
            <a:pPr marL="0" indent="0">
              <a:buNone/>
            </a:pPr>
            <a:endParaRPr lang="sv-SE" dirty="0"/>
          </a:p>
        </p:txBody>
      </p:sp>
      <p:sp>
        <p:nvSpPr>
          <p:cNvPr id="2" name="textruta 1">
            <a:extLst>
              <a:ext uri="{FF2B5EF4-FFF2-40B4-BE49-F238E27FC236}">
                <a16:creationId xmlns:a16="http://schemas.microsoft.com/office/drawing/2014/main" id="{3997B8F9-246F-B93B-8D93-D58C14D80611}"/>
              </a:ext>
            </a:extLst>
          </p:cNvPr>
          <p:cNvSpPr txBox="1"/>
          <p:nvPr/>
        </p:nvSpPr>
        <p:spPr>
          <a:xfrm>
            <a:off x="3211033" y="896112"/>
            <a:ext cx="5156790" cy="1138773"/>
          </a:xfrm>
          <a:prstGeom prst="rect">
            <a:avLst/>
          </a:prstGeom>
          <a:noFill/>
        </p:spPr>
        <p:txBody>
          <a:bodyPr wrap="square" rtlCol="0">
            <a:spAutoFit/>
          </a:bodyPr>
          <a:lstStyle/>
          <a:p>
            <a:pPr algn="ctr"/>
            <a:r>
              <a:rPr lang="sv-SE" sz="2000" dirty="0"/>
              <a:t>Mentorernas betyg</a:t>
            </a:r>
          </a:p>
          <a:p>
            <a:pPr algn="ctr"/>
            <a:r>
              <a:rPr lang="sv-SE" sz="4800" dirty="0">
                <a:latin typeface="Agency FB" panose="020B0503020202020204" pitchFamily="34" charset="0"/>
              </a:rPr>
              <a:t>4,4 av 5</a:t>
            </a:r>
          </a:p>
        </p:txBody>
      </p:sp>
      <p:sp>
        <p:nvSpPr>
          <p:cNvPr id="4" name="Platshållare för innehåll 2">
            <a:extLst>
              <a:ext uri="{FF2B5EF4-FFF2-40B4-BE49-F238E27FC236}">
                <a16:creationId xmlns:a16="http://schemas.microsoft.com/office/drawing/2014/main" id="{6815CD2F-8BD2-41C1-C94C-A6B3E648BF9C}"/>
              </a:ext>
            </a:extLst>
          </p:cNvPr>
          <p:cNvSpPr txBox="1">
            <a:spLocks/>
          </p:cNvSpPr>
          <p:nvPr/>
        </p:nvSpPr>
        <p:spPr>
          <a:xfrm>
            <a:off x="754308" y="2616699"/>
            <a:ext cx="10683383" cy="2963152"/>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a:latin typeface="Bauhaus 93" panose="04030905020B02020C02" pitchFamily="82" charset="0"/>
              </a:rPr>
              <a:t>Det bästa med programmet:</a:t>
            </a:r>
            <a:endParaRPr lang="sv-SE" dirty="0"/>
          </a:p>
          <a:p>
            <a:pPr marL="0" indent="0">
              <a:buNone/>
            </a:pPr>
            <a:r>
              <a:rPr lang="sv-SE" dirty="0"/>
              <a:t>”Få möjligheten att öppna dörrar och se en annan person både växa och se nya infallsvinklar.”</a:t>
            </a:r>
          </a:p>
          <a:p>
            <a:pPr marL="0" indent="0">
              <a:buNone/>
            </a:pPr>
            <a:r>
              <a:rPr lang="sv-SE" dirty="0"/>
              <a:t>”Att stötta en fantastisk person, min adept. Nu ska jag följa hennes resa att hitta rätt jobb!”</a:t>
            </a:r>
          </a:p>
          <a:p>
            <a:pPr marL="0" indent="0">
              <a:buFont typeface="Arial" panose="020B0604020202020204" pitchFamily="34" charset="0"/>
              <a:buNone/>
            </a:pPr>
            <a:r>
              <a:rPr lang="sv-SE" dirty="0"/>
              <a:t>”Glädje att hjälpa någon annan.”	</a:t>
            </a:r>
          </a:p>
          <a:p>
            <a:pPr marL="0" indent="0">
              <a:buFont typeface="Arial" panose="020B0604020202020204" pitchFamily="34" charset="0"/>
              <a:buNone/>
            </a:pPr>
            <a:r>
              <a:rPr lang="sv-SE" dirty="0"/>
              <a:t>”Att kunna inspirera och motivera människor att följa sina drömmar och ambitioner.”</a:t>
            </a:r>
          </a:p>
        </p:txBody>
      </p:sp>
      <p:sp>
        <p:nvSpPr>
          <p:cNvPr id="5" name="textruta 4">
            <a:extLst>
              <a:ext uri="{FF2B5EF4-FFF2-40B4-BE49-F238E27FC236}">
                <a16:creationId xmlns:a16="http://schemas.microsoft.com/office/drawing/2014/main" id="{98898345-1BF4-3DB6-D0B9-A0B76893FF45}"/>
              </a:ext>
            </a:extLst>
          </p:cNvPr>
          <p:cNvSpPr txBox="1"/>
          <p:nvPr/>
        </p:nvSpPr>
        <p:spPr>
          <a:xfrm>
            <a:off x="3175476" y="5188688"/>
            <a:ext cx="5741581" cy="769441"/>
          </a:xfrm>
          <a:prstGeom prst="rect">
            <a:avLst/>
          </a:prstGeom>
          <a:noFill/>
        </p:spPr>
        <p:txBody>
          <a:bodyPr wrap="square" rtlCol="0">
            <a:spAutoFit/>
          </a:bodyPr>
          <a:lstStyle/>
          <a:p>
            <a:pPr algn="ctr"/>
            <a:r>
              <a:rPr lang="sv-SE" sz="2400" dirty="0">
                <a:latin typeface="Agency FB" panose="020B0503020202020204" pitchFamily="34" charset="0"/>
              </a:rPr>
              <a:t>100 % </a:t>
            </a:r>
          </a:p>
          <a:p>
            <a:pPr algn="ctr"/>
            <a:r>
              <a:rPr lang="sv-SE" sz="2000" dirty="0"/>
              <a:t>kan tänka sig att tipsa en kollega att bli mentor</a:t>
            </a:r>
            <a:endParaRPr lang="sv-SE" sz="4800" dirty="0"/>
          </a:p>
        </p:txBody>
      </p:sp>
    </p:spTree>
    <p:extLst>
      <p:ext uri="{BB962C8B-B14F-4D97-AF65-F5344CB8AC3E}">
        <p14:creationId xmlns:p14="http://schemas.microsoft.com/office/powerpoint/2010/main" val="16518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267</TotalTime>
  <Words>392</Words>
  <Application>Microsoft Office PowerPoint</Application>
  <PresentationFormat>Bredbild</PresentationFormat>
  <Paragraphs>49</Paragraphs>
  <Slides>6</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6</vt:i4>
      </vt:variant>
    </vt:vector>
  </HeadingPairs>
  <TitlesOfParts>
    <vt:vector size="12" baseType="lpstr">
      <vt:lpstr>Agency FB</vt:lpstr>
      <vt:lpstr>Arial</vt:lpstr>
      <vt:lpstr>Bauhaus 93</vt:lpstr>
      <vt:lpstr>Calisto MT</vt:lpstr>
      <vt:lpstr>Univers Condensed</vt:lpstr>
      <vt:lpstr>ChronicleVTI</vt:lpstr>
      <vt:lpstr>Utvärdering Energy Buddies</vt:lpstr>
      <vt:lpstr>I Energy Buddies får en utrikesfödd ingenjör möjlighet att lära känna branschen tillsammans med en yrkesverksam mentor</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Elin Fellers</dc:creator>
  <cp:lastModifiedBy>Elin Fellers</cp:lastModifiedBy>
  <cp:revision>7</cp:revision>
  <dcterms:created xsi:type="dcterms:W3CDTF">2025-02-24T10:05:36Z</dcterms:created>
  <dcterms:modified xsi:type="dcterms:W3CDTF">2025-02-25T10:27:49Z</dcterms:modified>
</cp:coreProperties>
</file>