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61" r:id="rId7"/>
    <p:sldId id="266" r:id="rId8"/>
    <p:sldId id="265" r:id="rId9"/>
    <p:sldId id="262" r:id="rId10"/>
    <p:sldId id="263" r:id="rId11"/>
    <p:sldId id="268" r:id="rId12"/>
    <p:sldId id="267" r:id="rId13"/>
    <p:sldId id="2134805346" r:id="rId14"/>
    <p:sldId id="2134805342" r:id="rId15"/>
    <p:sldId id="257" r:id="rId16"/>
    <p:sldId id="2134805344" r:id="rId17"/>
    <p:sldId id="2134805345" r:id="rId18"/>
    <p:sldId id="2134805341" r:id="rId19"/>
    <p:sldId id="259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543"/>
    <a:srgbClr val="260C06"/>
    <a:srgbClr val="262555"/>
    <a:srgbClr val="E7EAE4"/>
    <a:srgbClr val="715E7A"/>
    <a:srgbClr val="1C226C"/>
    <a:srgbClr val="E6007E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BBABC-5815-559F-CE0E-276E40E1F854}" v="1" dt="2026-03-16T17:17:08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CB4F4-ED50-4092-8068-00B0CB384B9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07282-2E49-4CBB-920F-385B5AFAAF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4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/>
              <a:t>Talepunkter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Fjärr- och kraftvärmen är i dag en central men ofta underskattad del av det svenska energisystemet.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Den bidrar samtidigt till elektrifiering, försörjningstrygghet och klimatomställning.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Problemet är att dagens styrmedel inte speglar dessa nyttor fullt ut – tvärtom riskerar de att försvaga fjärrvärmens roll.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Det är därför detta inte är en branschfråga, utan en politisk systemfråga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16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Fjärr- och kraftvärmens samhällsnytta värderas inte fullt ut. Kunderna betalar för nyttan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krävs politiska reformer som snabbt stärker konkurrenskraften och underlättar för fjärrvärmekunderna.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handlar bland annat om att genomföra Energimyndighetens fjärr- och kraftvärmestrategi och se till att förslagen i Energimyndighetens nuvarande regeringsuppdrag snabbt kan genomföras.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följande </a:t>
            </a:r>
            <a:r>
              <a:rPr lang="sv-S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går vi igenom några av de konkreta reformer som Energibranschen ser behövs framåt.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15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levererar betydande samhällsnytta som i dag inte ersätts fullt ut.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praktiken är det fjärrvärmekunderna som finansierar nyttor som hela samhället drar nytta av.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som nu behövs är bland annat att politiken tar ett helhetsgrepp i genomförandet av Energimyndighetens fjärr- och kraftvärmestrategi.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konkret fråga är att den befintliga modellen för nätnyttoersättning </a:t>
            </a:r>
            <a:r>
              <a:rPr lang="sv-SE"/>
              <a:t>inte 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utvecklas utifrån samhällsekonomisk nytta.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66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Elskattesänkningen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positiv i ett bredare perspektiv, men slår snett mot fjärr- och kraftvärmen.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systemet ska fungera effektivt krävs teknikneutrala skatter, styrmedel och byggregler.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EU‑regelverk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EED och EPBD måste utformas så att fjärrvärmen inte missgynnas jämfört med </a:t>
            </a:r>
            <a:r>
              <a:rPr lang="sv-S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elbaserade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Samtidigt kan sänkt elskatt för elpannor och värmepumpar öka flexibiliteten i fjärrvärmesystemen.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35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är redan i dag central för den cirkulära ekonomin.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CCS och CCU finns potential att göra sektorn klimatneutral eller till och med klimatnegativ.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detta krävs långsiktiga och förutsägbara politiska ramverk.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handlar bland annat om EU ETS, taxonomin, styrmedel för CCS/CCU och ett tydligare producentansvar.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12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är samhällskritisk för totalförsvaret.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Samtidigt är dagens beredskapskrav och finansiering otillräckliga.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behövs tydliga mål, ansvarsfördelning och statlig finansiering för åtgärder som inte är kommersiellt motiverade.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fontAlgn="t">
              <a:buFont typeface="Arial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Annars riskerar beredskapen att urholkas över tid.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5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är systemkritisk – inte ett särintresse.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Dagens styrmedel motverkar en effektiv användning av hela energisystemet.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rätt politiska reformer och branschens investeringar kan stora nyttor uppnås snabbt och till låg samhällskostnad.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 är inte gårdagens lösning, utan en förutsättning för framtidens energisystem.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590BA-8648-4C6B-903E-95F38E65B4F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394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00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Fjärrvärmen står för drygt hälften av all uppvärmning i Sverige och försörjer cirka 90 procent av flerbostadshusen.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är helt avgörande för samhällskritiska verksamheter som sjukhus, äldreboenden och annan offentlig service.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lokal produktion av värme och el avlastar fjärrvärmen elsystemet där belastningen är som störst – i våra städer.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 fjärrvärme skulle elsystemet behöva dimensioneras för betydligt högre effekttoppar.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98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befinner sig i ett mycket ansträngt ekonomiskt läge.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Kraftigt ökade bränsle- och investeringskostnader har pressat lönsamheten till nära nollresultat under 2023–2024.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Samtidigt minskar både värme- och elproduktionen, trots att systemnyttan ökar.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utvecklingen fortsätter riskerar vi mer </a:t>
            </a:r>
            <a:r>
              <a:rPr lang="sv-S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elbaserad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uppvärmning och därmed ökad effektbrist.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praktiken bär fjärrvärmekunderna i dag kostnaden för nyttor som hela samhället drar nytta av.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67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generella </a:t>
            </a:r>
            <a:r>
              <a:rPr lang="sv-S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elskattesänkningen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</a:t>
            </a:r>
            <a:r>
              <a:rPr lang="sv-SE"/>
              <a:t>1 januari 2026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positiv för elsystemet i stort, men försämrar fjärrvärmens konkurrenskraft med cirka 2,5 procent.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illustrerar ett bredare problem: styrmedlen är ofta otydliga och inte teknikneutrala.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Resultatet blir att fjärrvärmen tappar mark just när den behövs som mest – vid höga laster och i tätorter.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ett exempel på hur välmenande reformer kan få negativa systemeffekter om helheten inte beaktas.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57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kraftvärmens bidrag syns sällan i debatten, men är avgörande i praktiken.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Systemnyttan kan sammanfattas i fyra delar: planerbarhet, avlastning av elsystemet, resurseffektivitet och beredskap.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Dessa nyttor är centrala både för energiomställningen och för Sveriges säkerhet.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Utmaningen är att de i dag inte värderas eller ersätts på ett systematiskt sätt.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58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är en planerbar energiresurs som kan leverera el när efterfrågan är som högst.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gäller särskilt kalla vinterdagar och under höglasttimmar.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Produktionen sker lokalt i städer där el och effektbehovet är som störst.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Samtidigt levererar fjärrvärmen trygg, stabil och resurseffektiv uppvärmning till fjärrvärmekunderna - hushåll och verksamheter.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bidrar med upp till 10 GW eleffekt till elsystemet. (Källa: Energimyndighetens fjärr- och kraftvärmestrategi)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mer än Sveriges samlade kärnkraft och ska </a:t>
            </a:r>
            <a:r>
              <a:rPr lang="sv-SE"/>
              <a:t>är mer än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/>
              <a:t>en tredjedel av topplastbehovet i elsystemet 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cirka 27 GW.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Denna avlastning är avgörande för elektrifieringen av industri och transporter.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flexibilitet kan kraftvärmen producera el när priserna är höga och använda överskottsel för värme när priserna är låga.</a:t>
            </a:r>
          </a:p>
          <a:p>
            <a:pPr rtl="0" fontAlgn="base"/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123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är en hörnsten i ett resurseffektivt samhälle.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tar tillvara spillvärme från industrin, restprodukter från skogen och restavfall från hushållen.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 som annars hade gått förlorad omvandlas till värme och el.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gör fjärrvärmen till en praktisk tillämpning av cirkulär ekonomi här och nu.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2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Talepunkter: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Fjärr- och kraftvärmen stärker Sveriges beredskap genom lokal och regional självförsörjning</a:t>
            </a:r>
            <a:r>
              <a:rPr lang="sv-SE"/>
              <a:t> och utgör en egen infrastruktur vid sidan av elsystemet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sz="1200" b="0" i="0" kern="120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Möjligheten till ö‑drift gör att både el- och värmeförsörjning kan säkras vid kriser och störningar.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Användningen av lokala resurser minskar importberoendet och sårbarheten i globala leveranskedjor.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Därmed är fjärrvärmen en viktig del av totalförsvaret.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07282-2E49-4CBB-920F-385B5AFAAFB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62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7FA6B-BECA-65E7-DD67-143DA8D08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28EF0F3-FC68-4873-C18C-9E507E676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4F50EF-04BE-2CEF-1F59-39676445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9D1FF4-E18C-9D6D-323C-4A5D11BA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B2961C-D8B9-1FBA-1952-50252055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49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1F1FD-33D4-3CE1-EF43-CEB34CAF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9DCAB35-3770-96F9-99B9-FAC1CB95A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A808FA-037B-BE35-AB8A-C90C7EBF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EE0484-2321-5CA2-54B0-3CA50056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9ACDFA-E602-5F79-29FB-2AA4183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92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70506EB-E529-3AA5-A3DD-503E60D8A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D1BD495-962D-774C-26D8-740396A1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60BBD5-D157-1527-86D7-331263F2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49613E-EC20-23D6-30F8-F21EEDAC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2D4210-0C3F-D968-628E-357D68FA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2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F7E99-1052-895F-8A55-36CB7227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AFCDDF-2CBC-ED4A-BBD5-A0F7EFE0B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DAE5A9-509A-772C-19F4-632F0056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539F01-A801-1CC9-FC12-90A924AA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0EDAA4-194F-A3DF-AB3C-15F74FC6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42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947BF-D78F-4E5B-195B-075589E2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2FE94F-32EE-67D1-0062-2C4C24AE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C13E95-503A-3668-3939-33BDB91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CC8DC8-6E19-0B7B-6640-3D6F20BD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AD8035-40CA-0206-5662-1DCE0F9A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03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14FC2-0BAE-860B-CECD-8DDA2E58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7A7448-EC1D-C7FC-985E-3FB26D29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56AC5D-D409-3C55-4DA8-9F8A5A054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134F41-B654-BF80-9B55-2F3BBAC3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AD7802-2901-397F-8894-6FE3BD6B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E189CE-5003-E50C-5162-948CD4C0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F6A159-5843-883A-C3AC-D261FFAB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9AD062-BFD9-67E6-FB09-222580BA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37BEC1-3D9F-C5DC-D249-207BB08D5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92F1C34-7184-01EF-F1DA-CC45A72A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28EB1FC-B6CC-FFC7-BB50-2C8492CEC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61B741-693A-0E42-668F-FF7C85F0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306E0E4-D306-CE2B-6A46-D194B04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3596089-4F98-12B1-12D6-E7516BE7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02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A245BF-8EC5-6948-7539-71A64601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22E60B-DCCC-B76C-03BA-ED2349E3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1F21D9-9DD0-D519-5744-73DDB61A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1B62D-672D-AF26-011F-5C416642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06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3F30368-3419-EA1F-2088-F6A4B020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D78CC-244B-1557-E324-187ACD1E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7AF2F12-E46C-391C-FAE7-4F94074E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1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75BBC-C817-4ED4-9AA4-3716391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B8E121-A369-0632-D650-89CDBD14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DB96B2-7695-AAC2-F5B7-99073060E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B334CF-6298-AB4F-5BCE-C46B72F6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7EBD2-0E7C-8B8C-0038-6BA97F40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D5C93E-F007-53A6-B681-014992A1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16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10AC5-016F-2C94-0008-CD45571F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3029BC9-E4F8-4623-EF18-88BCD8166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822E1E-46E6-CFF9-890A-01B6A5C29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05D823-5842-95A5-9D69-1D9477CA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36054-ED0C-17BA-FDD2-92C2B988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DEA556-FA1A-8618-5557-89969907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0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3DC5DC5-E6F2-DF39-7F52-C27467F7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7304FD-6653-6225-8FBB-6FACADD0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0CC038-010F-F291-218B-61084189D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3C94C-4441-4D36-9086-14A7C2C844B4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ACD5B4-D6FB-FDAD-6DC3-1EB825BDA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CB5799-84D7-BAE8-5DB1-8834B16CC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040E5-5144-49EB-97AD-3A063BB18F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7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E7780ADE-E962-8195-6F00-4AE34D88BA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ECB774-28E1-E607-E343-B505FBEBA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348"/>
            <a:ext cx="9144000" cy="1434783"/>
          </a:xfrm>
        </p:spPr>
        <p:txBody>
          <a:bodyPr>
            <a:normAutofit fontScale="90000"/>
          </a:bodyPr>
          <a:lstStyle/>
          <a:p>
            <a:pPr>
              <a:lnSpc>
                <a:spcPts val="6850"/>
              </a:lnSpc>
            </a:pPr>
            <a:r>
              <a:rPr lang="sv-SE" sz="6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Fjärr- och kraftvärmen</a:t>
            </a:r>
            <a:r>
              <a:rPr lang="sv-SE" sz="6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sv-SE"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grundpelare i ett robust energisystem</a:t>
            </a:r>
            <a:endParaRPr lang="sv-SE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353CEE-0C73-928A-A740-554152C1E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1360"/>
            <a:ext cx="9144000" cy="1434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Fjärr- och kraftvärmen är avgörande för elektrifiering, försörjningstrygghet och klimatomställning – men dess roll försvagas av dagens styrmedel. </a:t>
            </a:r>
          </a:p>
        </p:txBody>
      </p:sp>
      <p:pic>
        <p:nvPicPr>
          <p:cNvPr id="15" name="Bildobjekt 1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FB3E6CE3-FD55-3BA9-6A73-9A1236D53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56" y="4936142"/>
            <a:ext cx="1511888" cy="5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person, tillbehör, bandage, handled&#10;&#10;Automatiskt genererad beskrivning">
            <a:extLst>
              <a:ext uri="{FF2B5EF4-FFF2-40B4-BE49-F238E27FC236}">
                <a16:creationId xmlns:a16="http://schemas.microsoft.com/office/drawing/2014/main" id="{548847C3-9AEE-7A0E-3005-2C55377CBB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1A0391-5500-F5BB-E87F-3C83B67E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4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6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 behövs från politiken?</a:t>
            </a:r>
          </a:p>
        </p:txBody>
      </p:sp>
      <p:pic>
        <p:nvPicPr>
          <p:cNvPr id="7" name="Bildobjekt 6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1074EE83-8EF9-3A9F-D2E3-B3BD6A3B3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0E2FDC8C-55D5-AE6B-430A-093A96116E1B}"/>
              </a:ext>
            </a:extLst>
          </p:cNvPr>
          <p:cNvSpPr txBox="1">
            <a:spLocks/>
          </p:cNvSpPr>
          <p:nvPr/>
        </p:nvSpPr>
        <p:spPr>
          <a:xfrm>
            <a:off x="2916898" y="1585064"/>
            <a:ext cx="6358204" cy="1434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v-SE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Reformer för en konkurrenskraftig fjärr- och kraftvärme</a:t>
            </a:r>
          </a:p>
        </p:txBody>
      </p:sp>
    </p:spTree>
    <p:extLst>
      <p:ext uri="{BB962C8B-B14F-4D97-AF65-F5344CB8AC3E}">
        <p14:creationId xmlns:p14="http://schemas.microsoft.com/office/powerpoint/2010/main" val="216835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>
            <a:extLst>
              <a:ext uri="{FF2B5EF4-FFF2-40B4-BE49-F238E27FC236}">
                <a16:creationId xmlns:a16="http://schemas.microsoft.com/office/drawing/2014/main" id="{408E152F-6E22-0204-DC7C-140F8A275FB7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1B723A-0C9D-0264-F193-1DB196B7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249013"/>
            <a:ext cx="11709400" cy="1325563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Ersätt fjärr- och kraftvärmens systemnyttor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C0797674-D053-B8A2-AA37-6BF9252245CA}"/>
              </a:ext>
            </a:extLst>
          </p:cNvPr>
          <p:cNvGrpSpPr/>
          <p:nvPr/>
        </p:nvGrpSpPr>
        <p:grpSpPr>
          <a:xfrm>
            <a:off x="6756400" y="1690688"/>
            <a:ext cx="4358640" cy="4801326"/>
            <a:chOff x="6096000" y="1589314"/>
            <a:chExt cx="4358640" cy="4801326"/>
          </a:xfrm>
        </p:grpSpPr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6B3D9052-BFF6-2027-440D-B1E77E4F4888}"/>
                </a:ext>
              </a:extLst>
            </p:cNvPr>
            <p:cNvSpPr/>
            <p:nvPr/>
          </p:nvSpPr>
          <p:spPr>
            <a:xfrm>
              <a:off x="6096000" y="1589314"/>
              <a:ext cx="4027714" cy="4801326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508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4" name="Bild 43" descr="Bock med hel fyllning">
              <a:extLst>
                <a:ext uri="{FF2B5EF4-FFF2-40B4-BE49-F238E27FC236}">
                  <a16:creationId xmlns:a16="http://schemas.microsoft.com/office/drawing/2014/main" id="{8C5A5F88-714F-8542-656E-FAFCAC4642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84687" y="2066460"/>
              <a:ext cx="707570" cy="795973"/>
            </a:xfrm>
            <a:prstGeom prst="rect">
              <a:avLst/>
            </a:prstGeom>
          </p:spPr>
        </p:pic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2C941EDF-6CC4-E7F7-5A90-33DEA109CED4}"/>
                </a:ext>
              </a:extLst>
            </p:cNvPr>
            <p:cNvSpPr txBox="1"/>
            <p:nvPr/>
          </p:nvSpPr>
          <p:spPr>
            <a:xfrm>
              <a:off x="7088051" y="2103439"/>
              <a:ext cx="29398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Genomför Energi-myndighetens </a:t>
              </a:r>
              <a:r>
                <a:rPr lang="sv-SE" sz="2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fjärr- </a:t>
              </a:r>
            </a:p>
            <a:p>
              <a:r>
                <a:rPr lang="sv-SE" sz="2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och kraftvärme-strategi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EF0D1451-4737-B079-98EE-2E48A2D0DFB1}"/>
                </a:ext>
              </a:extLst>
            </p:cNvPr>
            <p:cNvSpPr txBox="1"/>
            <p:nvPr/>
          </p:nvSpPr>
          <p:spPr>
            <a:xfrm>
              <a:off x="7074263" y="4060706"/>
              <a:ext cx="338037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Utveckla </a:t>
              </a:r>
              <a:r>
                <a:rPr lang="sv-SE" sz="220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nätnytto</a:t>
              </a:r>
              <a:r>
                <a:rPr lang="sv-SE" sz="2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-ersättningen med utgångspunkt i </a:t>
              </a:r>
              <a:r>
                <a:rPr lang="sv-SE" sz="2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samhällsekonomisk nytta</a:t>
              </a:r>
            </a:p>
          </p:txBody>
        </p:sp>
        <p:pic>
          <p:nvPicPr>
            <p:cNvPr id="47" name="Bild 46" descr="Bock med hel fyllning">
              <a:extLst>
                <a:ext uri="{FF2B5EF4-FFF2-40B4-BE49-F238E27FC236}">
                  <a16:creationId xmlns:a16="http://schemas.microsoft.com/office/drawing/2014/main" id="{89A7AD76-418D-1043-7FF1-B0A304904C0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84687" y="3998277"/>
              <a:ext cx="707570" cy="795973"/>
            </a:xfrm>
            <a:prstGeom prst="rect">
              <a:avLst/>
            </a:prstGeom>
          </p:spPr>
        </p:pic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83624B0B-06F1-9E37-C3CB-271A34892140}"/>
              </a:ext>
            </a:extLst>
          </p:cNvPr>
          <p:cNvSpPr txBox="1"/>
          <p:nvPr/>
        </p:nvSpPr>
        <p:spPr>
          <a:xfrm>
            <a:off x="1184276" y="2187204"/>
            <a:ext cx="494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Fjärr- och kraftvärmens samhällsnytta värderas inte fullt ut. Kunderna betalar för nyttan.</a:t>
            </a:r>
            <a:endParaRPr lang="sv-SE" sz="40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33C17694-A389-761A-8D6C-213951D83F6E}"/>
              </a:ext>
            </a:extLst>
          </p:cNvPr>
          <p:cNvSpPr txBox="1"/>
          <p:nvPr/>
        </p:nvSpPr>
        <p:spPr>
          <a:xfrm>
            <a:off x="1184277" y="4110721"/>
            <a:ext cx="454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bg1"/>
                </a:solidFill>
              </a:rPr>
              <a:t>Politiken behöver skyndsamt säkerställa konkreta reformer för fjärrvärmen och dess kunder.</a:t>
            </a:r>
            <a:endParaRPr lang="sv-SE" sz="4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" name="Bildobjekt 50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A273CFBF-A415-AA8D-7AF6-50D3D24AC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B61DE53B-334D-1C8A-85D6-7BC16277E304}"/>
              </a:ext>
            </a:extLst>
          </p:cNvPr>
          <p:cNvSpPr/>
          <p:nvPr/>
        </p:nvSpPr>
        <p:spPr>
          <a:xfrm rot="5400000">
            <a:off x="2716222" y="-2716222"/>
            <a:ext cx="6858003" cy="12290448"/>
          </a:xfrm>
          <a:prstGeom prst="rect">
            <a:avLst/>
          </a:prstGeom>
          <a:gradFill>
            <a:gsLst>
              <a:gs pos="34000">
                <a:schemeClr val="accent1">
                  <a:lumMod val="5000"/>
                  <a:lumOff val="95000"/>
                  <a:alpha val="0"/>
                </a:schemeClr>
              </a:gs>
              <a:gs pos="60000">
                <a:srgbClr val="260C06">
                  <a:alpha val="24000"/>
                </a:srgbClr>
              </a:gs>
              <a:gs pos="100000">
                <a:srgbClr val="260C06">
                  <a:alpha val="59000"/>
                </a:srgbClr>
              </a:gs>
              <a:gs pos="86000">
                <a:srgbClr val="260C06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40B00C-46CA-6D34-D3B4-FF88F8EC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Säkerställ teknikneutrala styrmedel och skatter </a:t>
            </a:r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C4C679CD-AF2D-8799-631D-A81204097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grpSp>
        <p:nvGrpSpPr>
          <p:cNvPr id="28" name="Grupp 27">
            <a:extLst>
              <a:ext uri="{FF2B5EF4-FFF2-40B4-BE49-F238E27FC236}">
                <a16:creationId xmlns:a16="http://schemas.microsoft.com/office/drawing/2014/main" id="{236B0ED2-C3CD-F2AF-3158-0E03E98F3793}"/>
              </a:ext>
            </a:extLst>
          </p:cNvPr>
          <p:cNvGrpSpPr/>
          <p:nvPr/>
        </p:nvGrpSpPr>
        <p:grpSpPr>
          <a:xfrm>
            <a:off x="6892105" y="1308691"/>
            <a:ext cx="4378237" cy="5234094"/>
            <a:chOff x="6892105" y="1374004"/>
            <a:chExt cx="4378237" cy="5234094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7E89F024-FA5D-E031-4D7A-A0F061D0EC70}"/>
                </a:ext>
              </a:extLst>
            </p:cNvPr>
            <p:cNvGrpSpPr/>
            <p:nvPr/>
          </p:nvGrpSpPr>
          <p:grpSpPr>
            <a:xfrm>
              <a:off x="6892105" y="1374004"/>
              <a:ext cx="4281714" cy="5234094"/>
              <a:chOff x="6231705" y="1589314"/>
              <a:chExt cx="4281714" cy="4801326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28C35DE4-4E57-6D08-6CDF-B35D3CD9975D}"/>
                  </a:ext>
                </a:extLst>
              </p:cNvPr>
              <p:cNvSpPr/>
              <p:nvPr/>
            </p:nvSpPr>
            <p:spPr>
              <a:xfrm>
                <a:off x="6231705" y="1589314"/>
                <a:ext cx="4281714" cy="4801326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 w="508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2" name="Bild 11" descr="Bock med hel fyllning">
                <a:extLst>
                  <a:ext uri="{FF2B5EF4-FFF2-40B4-BE49-F238E27FC236}">
                    <a16:creationId xmlns:a16="http://schemas.microsoft.com/office/drawing/2014/main" id="{AC18D488-5EFC-7368-FFE0-3D39F3874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89916" y="1779736"/>
                <a:ext cx="602341" cy="606914"/>
              </a:xfrm>
              <a:prstGeom prst="rect">
                <a:avLst/>
              </a:prstGeom>
            </p:spPr>
          </p:pic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9119DA66-AE94-BF60-F227-2275E530EEF2}"/>
                  </a:ext>
                </a:extLst>
              </p:cNvPr>
              <p:cNvSpPr txBox="1"/>
              <p:nvPr/>
            </p:nvSpPr>
            <p:spPr>
              <a:xfrm>
                <a:off x="7088051" y="1779736"/>
                <a:ext cx="3425368" cy="592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Temporärt </a:t>
                </a:r>
                <a:r>
                  <a:rPr lang="sv-SE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sänkt elskatt </a:t>
                </a:r>
                <a:r>
                  <a:rPr lang="sv-SE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för elpannor och värmepumpar</a:t>
                </a:r>
              </a:p>
            </p:txBody>
          </p:sp>
        </p:grpSp>
        <p:pic>
          <p:nvPicPr>
            <p:cNvPr id="18" name="Bild 17" descr="Bock med hel fyllning">
              <a:extLst>
                <a:ext uri="{FF2B5EF4-FFF2-40B4-BE49-F238E27FC236}">
                  <a16:creationId xmlns:a16="http://schemas.microsoft.com/office/drawing/2014/main" id="{10386604-EDD4-BBBE-FFB9-5A5828F9FF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0316" y="2425913"/>
              <a:ext cx="602341" cy="646331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483CB45-C501-1D0E-9736-77652937AAA0}"/>
                </a:ext>
              </a:extLst>
            </p:cNvPr>
            <p:cNvSpPr txBox="1"/>
            <p:nvPr/>
          </p:nvSpPr>
          <p:spPr>
            <a:xfrm>
              <a:off x="7748451" y="2425913"/>
              <a:ext cx="32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Teknikneutrala</a:t>
              </a:r>
              <a:r>
                <a:rPr lang="sv-SE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byggregler (EED, EPDB)</a:t>
              </a:r>
            </a:p>
          </p:txBody>
        </p:sp>
        <p:pic>
          <p:nvPicPr>
            <p:cNvPr id="20" name="Bild 19" descr="Bock med hel fyllning">
              <a:extLst>
                <a:ext uri="{FF2B5EF4-FFF2-40B4-BE49-F238E27FC236}">
                  <a16:creationId xmlns:a16="http://schemas.microsoft.com/office/drawing/2014/main" id="{42B9A5A5-86AB-A9AA-BE05-82B8A3A5D2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0316" y="3376564"/>
              <a:ext cx="602341" cy="646331"/>
            </a:xfrm>
            <a:prstGeom prst="rect">
              <a:avLst/>
            </a:prstGeom>
          </p:spPr>
        </p:pic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2241A402-6FFD-DE63-7EF5-2E57F050777C}"/>
                </a:ext>
              </a:extLst>
            </p:cNvPr>
            <p:cNvSpPr txBox="1"/>
            <p:nvPr/>
          </p:nvSpPr>
          <p:spPr>
            <a:xfrm>
              <a:off x="7748451" y="3376564"/>
              <a:ext cx="32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Slopa biooljeskatten </a:t>
              </a:r>
              <a:r>
                <a:rPr lang="sv-SE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enligt Tidöavtalet</a:t>
              </a:r>
            </a:p>
          </p:txBody>
        </p:sp>
        <p:pic>
          <p:nvPicPr>
            <p:cNvPr id="22" name="Bild 21" descr="Bock med hel fyllning">
              <a:extLst>
                <a:ext uri="{FF2B5EF4-FFF2-40B4-BE49-F238E27FC236}">
                  <a16:creationId xmlns:a16="http://schemas.microsoft.com/office/drawing/2014/main" id="{B389741E-E738-7DE8-A580-A1FE4EC3BA0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15629" y="4285531"/>
              <a:ext cx="602341" cy="646331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BE55FA87-FB87-7EF8-9F02-A815FB00A2FD}"/>
                </a:ext>
              </a:extLst>
            </p:cNvPr>
            <p:cNvSpPr txBox="1"/>
            <p:nvPr/>
          </p:nvSpPr>
          <p:spPr>
            <a:xfrm>
              <a:off x="7813763" y="4285531"/>
              <a:ext cx="3456579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Fastighetsbeskatta inte kraft-värmeanläggningar </a:t>
              </a:r>
              <a:r>
                <a:rPr lang="sv-SE" i="1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både</a:t>
              </a:r>
              <a:r>
                <a:rPr lang="sv-SE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som värme- och elproducenter</a:t>
              </a:r>
            </a:p>
          </p:txBody>
        </p:sp>
        <p:pic>
          <p:nvPicPr>
            <p:cNvPr id="24" name="Bild 23" descr="Bock med hel fyllning">
              <a:extLst>
                <a:ext uri="{FF2B5EF4-FFF2-40B4-BE49-F238E27FC236}">
                  <a16:creationId xmlns:a16="http://schemas.microsoft.com/office/drawing/2014/main" id="{4BF2CD79-43FF-6901-3C59-8E65C06248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5716" y="5343921"/>
              <a:ext cx="602341" cy="646331"/>
            </a:xfrm>
            <a:prstGeom prst="rect">
              <a:avLst/>
            </a:prstGeom>
          </p:spPr>
        </p:pic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A12DD1AC-66A8-44C9-96E0-508201969039}"/>
                </a:ext>
              </a:extLst>
            </p:cNvPr>
            <p:cNvSpPr txBox="1"/>
            <p:nvPr/>
          </p:nvSpPr>
          <p:spPr>
            <a:xfrm>
              <a:off x="7773851" y="5343921"/>
              <a:ext cx="3224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Avskaffa koldioxidskatten </a:t>
              </a:r>
              <a:r>
                <a:rPr lang="sv-SE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för anläggningar inom ETS2 för byggnadsuppvärmning och vägtransporter</a:t>
              </a:r>
            </a:p>
          </p:txBody>
        </p:sp>
      </p:grpSp>
      <p:sp>
        <p:nvSpPr>
          <p:cNvPr id="29" name="textruta 28">
            <a:extLst>
              <a:ext uri="{FF2B5EF4-FFF2-40B4-BE49-F238E27FC236}">
                <a16:creationId xmlns:a16="http://schemas.microsoft.com/office/drawing/2014/main" id="{A9530E74-0EE8-C578-2178-BF1CBD3CC835}"/>
              </a:ext>
            </a:extLst>
          </p:cNvPr>
          <p:cNvSpPr txBox="1"/>
          <p:nvPr/>
        </p:nvSpPr>
        <p:spPr>
          <a:xfrm>
            <a:off x="838200" y="2232624"/>
            <a:ext cx="4948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Elskattesänkningen är positiv för elsystemet i stort, men försämrar fjärrvärmens konkurrenskraft.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2A2DE16-DD64-6066-787B-54FC8F4B69BF}"/>
              </a:ext>
            </a:extLst>
          </p:cNvPr>
          <p:cNvSpPr txBox="1"/>
          <p:nvPr/>
        </p:nvSpPr>
        <p:spPr>
          <a:xfrm>
            <a:off x="879929" y="3955169"/>
            <a:ext cx="51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Skatter, styrmedel, byggregler och EU‑regler måste utformas så att fjärr- och kraftvärme inte missgynnas jämfört med </a:t>
            </a:r>
            <a:r>
              <a:rPr lang="sv-SE" sz="20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elbaserade</a:t>
            </a:r>
            <a:r>
              <a:rPr lang="sv-SE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alternativ.</a:t>
            </a:r>
          </a:p>
        </p:txBody>
      </p:sp>
    </p:spTree>
    <p:extLst>
      <p:ext uri="{BB962C8B-B14F-4D97-AF65-F5344CB8AC3E}">
        <p14:creationId xmlns:p14="http://schemas.microsoft.com/office/powerpoint/2010/main" val="25266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F852DB1-EE66-77A7-360F-A6429D979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944412-E9EA-C9E8-7329-DF2CB02B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2" y="370808"/>
            <a:ext cx="10515600" cy="1325563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Möjliggör ännu mer </a:t>
            </a:r>
            <a:r>
              <a:rPr lang="sv-SE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cirkularitet</a:t>
            </a:r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b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 klimatnytta</a:t>
            </a:r>
          </a:p>
        </p:txBody>
      </p:sp>
      <p:pic>
        <p:nvPicPr>
          <p:cNvPr id="11" name="Bildobjekt 10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C9A8B927-0C3C-B3AC-0B02-799F5D912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3B2D2537-BE4D-B41B-1992-EC2D5D8885FC}"/>
              </a:ext>
            </a:extLst>
          </p:cNvPr>
          <p:cNvGrpSpPr/>
          <p:nvPr/>
        </p:nvGrpSpPr>
        <p:grpSpPr>
          <a:xfrm>
            <a:off x="6892105" y="1388620"/>
            <a:ext cx="4378237" cy="4910680"/>
            <a:chOff x="6892105" y="1374004"/>
            <a:chExt cx="4378237" cy="4910680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3E2B671A-30B0-666A-95E5-581493516DD1}"/>
                </a:ext>
              </a:extLst>
            </p:cNvPr>
            <p:cNvGrpSpPr/>
            <p:nvPr/>
          </p:nvGrpSpPr>
          <p:grpSpPr>
            <a:xfrm>
              <a:off x="6892105" y="1374004"/>
              <a:ext cx="4281714" cy="4910680"/>
              <a:chOff x="6231705" y="1589314"/>
              <a:chExt cx="4281714" cy="4504653"/>
            </a:xfrm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2B3E7ED-8260-D48E-75F2-3E0EE9D2AEA6}"/>
                  </a:ext>
                </a:extLst>
              </p:cNvPr>
              <p:cNvSpPr/>
              <p:nvPr/>
            </p:nvSpPr>
            <p:spPr>
              <a:xfrm>
                <a:off x="6231705" y="1589314"/>
                <a:ext cx="4281714" cy="4504653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 w="508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3" name="Bild 22" descr="Bock med hel fyllning">
                <a:extLst>
                  <a:ext uri="{FF2B5EF4-FFF2-40B4-BE49-F238E27FC236}">
                    <a16:creationId xmlns:a16="http://schemas.microsoft.com/office/drawing/2014/main" id="{C92987F9-5D14-229D-400C-7F2ECBC98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89916" y="1779736"/>
                <a:ext cx="602341" cy="606914"/>
              </a:xfrm>
              <a:prstGeom prst="rect">
                <a:avLst/>
              </a:prstGeom>
            </p:spPr>
          </p:pic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84B93115-0CB7-DEB2-CD55-DB97365D2B91}"/>
                  </a:ext>
                </a:extLst>
              </p:cNvPr>
              <p:cNvSpPr txBox="1"/>
              <p:nvPr/>
            </p:nvSpPr>
            <p:spPr>
              <a:xfrm>
                <a:off x="7088051" y="1779736"/>
                <a:ext cx="3425368" cy="592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All </a:t>
                </a:r>
                <a:r>
                  <a:rPr lang="sv-SE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avfallsförbränning i EU </a:t>
                </a:r>
                <a:r>
                  <a:rPr lang="sv-SE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bör inkluderas i EU ETS</a:t>
                </a:r>
              </a:p>
            </p:txBody>
          </p:sp>
        </p:grpSp>
        <p:pic>
          <p:nvPicPr>
            <p:cNvPr id="14" name="Bild 13" descr="Bock med hel fyllning">
              <a:extLst>
                <a:ext uri="{FF2B5EF4-FFF2-40B4-BE49-F238E27FC236}">
                  <a16:creationId xmlns:a16="http://schemas.microsoft.com/office/drawing/2014/main" id="{B20AA698-6633-1C13-AEC2-7B9588FFA3C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0316" y="2425913"/>
              <a:ext cx="602341" cy="646331"/>
            </a:xfrm>
            <a:prstGeom prst="rect">
              <a:avLst/>
            </a:prstGeom>
          </p:spPr>
        </p:pic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E0DEB9C-24CA-164F-62FA-608F00E7D2A0}"/>
                </a:ext>
              </a:extLst>
            </p:cNvPr>
            <p:cNvSpPr txBox="1"/>
            <p:nvPr/>
          </p:nvSpPr>
          <p:spPr>
            <a:xfrm>
              <a:off x="7748451" y="2425913"/>
              <a:ext cx="32243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Erkänn </a:t>
              </a:r>
              <a:r>
                <a:rPr lang="sv-SE" b="1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avfallsförbränning med CCUS</a:t>
              </a:r>
              <a:r>
                <a:rPr lang="sv-SE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som övergångs-aktivitet i taxonomin</a:t>
              </a:r>
              <a:endPara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6" name="Bild 15" descr="Bock med hel fyllning">
              <a:extLst>
                <a:ext uri="{FF2B5EF4-FFF2-40B4-BE49-F238E27FC236}">
                  <a16:creationId xmlns:a16="http://schemas.microsoft.com/office/drawing/2014/main" id="{997100BE-66DE-0550-744A-A0ADFFA92E3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0316" y="3376564"/>
              <a:ext cx="602341" cy="646331"/>
            </a:xfrm>
            <a:prstGeom prst="rect">
              <a:avLst/>
            </a:prstGeom>
          </p:spPr>
        </p:pic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AD47E9C9-1058-354D-BB10-A4E711001B0C}"/>
                </a:ext>
              </a:extLst>
            </p:cNvPr>
            <p:cNvSpPr txBox="1"/>
            <p:nvPr/>
          </p:nvSpPr>
          <p:spPr>
            <a:xfrm>
              <a:off x="7748451" y="3376564"/>
              <a:ext cx="32243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Skapa </a:t>
              </a:r>
              <a:r>
                <a:rPr lang="sv-SE" b="1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styrmedel</a:t>
              </a:r>
              <a:r>
                <a:rPr lang="sv-SE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för CCS/CCU (inkl. Bio-CCS)</a:t>
              </a:r>
            </a:p>
          </p:txBody>
        </p:sp>
        <p:pic>
          <p:nvPicPr>
            <p:cNvPr id="18" name="Bild 17" descr="Bock med hel fyllning">
              <a:extLst>
                <a:ext uri="{FF2B5EF4-FFF2-40B4-BE49-F238E27FC236}">
                  <a16:creationId xmlns:a16="http://schemas.microsoft.com/office/drawing/2014/main" id="{6F05DEE1-BDD1-F9BE-AC6A-55CF3BF5295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15629" y="4285531"/>
              <a:ext cx="602341" cy="646331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5BFCC630-4F08-F3EA-80EF-CE2F523AA964}"/>
                </a:ext>
              </a:extLst>
            </p:cNvPr>
            <p:cNvSpPr txBox="1"/>
            <p:nvPr/>
          </p:nvSpPr>
          <p:spPr>
            <a:xfrm>
              <a:off x="7813763" y="4285531"/>
              <a:ext cx="345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Tillämpa principen </a:t>
              </a:r>
              <a:r>
                <a:rPr lang="sv-SE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”förorenaren betalar”</a:t>
              </a:r>
            </a:p>
          </p:txBody>
        </p:sp>
        <p:pic>
          <p:nvPicPr>
            <p:cNvPr id="20" name="Bild 19" descr="Bock med hel fyllning">
              <a:extLst>
                <a:ext uri="{FF2B5EF4-FFF2-40B4-BE49-F238E27FC236}">
                  <a16:creationId xmlns:a16="http://schemas.microsoft.com/office/drawing/2014/main" id="{C412A5C1-D1F9-5B23-5F47-E74AF66647D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5716" y="5343921"/>
              <a:ext cx="602341" cy="646331"/>
            </a:xfrm>
            <a:prstGeom prst="rect">
              <a:avLst/>
            </a:prstGeom>
          </p:spPr>
        </p:pic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CBAF0C3E-3E8C-622B-CDC6-95E1DC680553}"/>
                </a:ext>
              </a:extLst>
            </p:cNvPr>
            <p:cNvSpPr txBox="1"/>
            <p:nvPr/>
          </p:nvSpPr>
          <p:spPr>
            <a:xfrm>
              <a:off x="7773851" y="5343921"/>
              <a:ext cx="32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Utvidga </a:t>
              </a:r>
              <a:r>
                <a:rPr lang="sv-SE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producentansvar</a:t>
              </a:r>
              <a:r>
                <a:rPr lang="sv-SE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för plast</a:t>
              </a:r>
            </a:p>
          </p:txBody>
        </p:sp>
      </p:grpSp>
      <p:sp>
        <p:nvSpPr>
          <p:cNvPr id="25" name="textruta 24">
            <a:extLst>
              <a:ext uri="{FF2B5EF4-FFF2-40B4-BE49-F238E27FC236}">
                <a16:creationId xmlns:a16="http://schemas.microsoft.com/office/drawing/2014/main" id="{7D25259A-D962-436C-4A57-73B020DC768E}"/>
              </a:ext>
            </a:extLst>
          </p:cNvPr>
          <p:cNvSpPr txBox="1"/>
          <p:nvPr/>
        </p:nvSpPr>
        <p:spPr>
          <a:xfrm>
            <a:off x="838200" y="2232624"/>
            <a:ext cx="494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Fjärr- och kraftvärmen är en central </a:t>
            </a:r>
          </a:p>
          <a:p>
            <a:r>
              <a:rPr lang="sv-SE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av den cirkulära ekonomin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0717BC1-2CD0-E50F-40F6-242418A08DBC}"/>
              </a:ext>
            </a:extLst>
          </p:cNvPr>
          <p:cNvSpPr txBox="1"/>
          <p:nvPr/>
        </p:nvSpPr>
        <p:spPr>
          <a:xfrm>
            <a:off x="838199" y="3391180"/>
            <a:ext cx="529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CCS och CCU gör fjärrvärmen klimatneutral </a:t>
            </a:r>
            <a:r>
              <a:rPr lang="sv-SE" sz="2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och potentiellt klimatnegativ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73992E8-15FD-2118-6380-6ED1969BAFEA}"/>
              </a:ext>
            </a:extLst>
          </p:cNvPr>
          <p:cNvSpPr txBox="1"/>
          <p:nvPr/>
        </p:nvSpPr>
        <p:spPr>
          <a:xfrm>
            <a:off x="838199" y="4549668"/>
            <a:ext cx="529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Rätt politiska ramverk krävs för att möjliggöra investeringar och efterfrågan </a:t>
            </a:r>
          </a:p>
        </p:txBody>
      </p:sp>
    </p:spTree>
    <p:extLst>
      <p:ext uri="{BB962C8B-B14F-4D97-AF65-F5344CB8AC3E}">
        <p14:creationId xmlns:p14="http://schemas.microsoft.com/office/powerpoint/2010/main" val="8571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C787E16-5EA4-D1EA-DAE6-F08DEA3841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61EB84-6037-70DD-C2EC-EC8702D0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Finansiera och tydliggör fjärrvärmens roll i totalförsvaret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73B8EB-F3B3-7CB1-A24D-06C89E4654AF}"/>
              </a:ext>
            </a:extLst>
          </p:cNvPr>
          <p:cNvGrpSpPr/>
          <p:nvPr/>
        </p:nvGrpSpPr>
        <p:grpSpPr>
          <a:xfrm>
            <a:off x="6705145" y="1820207"/>
            <a:ext cx="3439886" cy="3948112"/>
            <a:chOff x="6291941" y="1589314"/>
            <a:chExt cx="3439886" cy="394811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B0305D7-1F82-16BB-C9C6-272F43FCE9BC}"/>
                </a:ext>
              </a:extLst>
            </p:cNvPr>
            <p:cNvSpPr/>
            <p:nvPr/>
          </p:nvSpPr>
          <p:spPr>
            <a:xfrm>
              <a:off x="6291941" y="1589314"/>
              <a:ext cx="3439886" cy="3948112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508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" name="Bild 7" descr="Bock med hel fyllning">
              <a:extLst>
                <a:ext uri="{FF2B5EF4-FFF2-40B4-BE49-F238E27FC236}">
                  <a16:creationId xmlns:a16="http://schemas.microsoft.com/office/drawing/2014/main" id="{1F3A90DD-1F9D-70F8-5A87-853AE309D88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51600" y="2103439"/>
              <a:ext cx="556623" cy="699578"/>
            </a:xfrm>
            <a:prstGeom prst="rect">
              <a:avLst/>
            </a:prstGeom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384B005D-3B20-88A3-74A3-91A9B7CF218A}"/>
                </a:ext>
              </a:extLst>
            </p:cNvPr>
            <p:cNvSpPr txBox="1"/>
            <p:nvPr/>
          </p:nvSpPr>
          <p:spPr>
            <a:xfrm>
              <a:off x="7088051" y="2103439"/>
              <a:ext cx="26292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Inför ökad statlig finansiering av energiberedskaps-åtgärder inom fjärrvärmen som inte är kommersiellt motiverade. </a:t>
              </a:r>
            </a:p>
          </p:txBody>
        </p:sp>
      </p:grpSp>
      <p:pic>
        <p:nvPicPr>
          <p:cNvPr id="12" name="Bildobjekt 11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8C0830FF-AF7F-8B46-94F4-CEDAF74A0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2E4F7F9B-9AFF-7811-B55D-00C27743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Inför ökad statlig finansiering av energiberedskapsåtgärder inom fjärrvärmen som inte är kommersiellt motiverade. </a:t>
            </a: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kumimoji="0" lang="sv-SE" altLang="sv-SE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sv-SE" altLang="sv-SE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Form">
            <a:extLst>
              <a:ext uri="{FF2B5EF4-FFF2-40B4-BE49-F238E27FC236}">
                <a16:creationId xmlns:a16="http://schemas.microsoft.com/office/drawing/2014/main" id="{4A3794E0-4748-C0F6-2B62-87C4EBCD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5C9515E7-58F0-194E-BAB7-C3473D9BF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Inför ökad statlig finansiering av energiberedskapsåtgärder inom fjärrvärmen som inte är kommersiellt motiverade. </a:t>
            </a: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kumimoji="0" lang="sv-SE" altLang="sv-SE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sv-SE" altLang="sv-SE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Form">
            <a:extLst>
              <a:ext uri="{FF2B5EF4-FFF2-40B4-BE49-F238E27FC236}">
                <a16:creationId xmlns:a16="http://schemas.microsoft.com/office/drawing/2014/main" id="{F9257622-B0A3-B7A2-F63C-170DFC87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E704B6E5-6BAE-7268-731F-CC42EC589098}"/>
              </a:ext>
            </a:extLst>
          </p:cNvPr>
          <p:cNvSpPr txBox="1"/>
          <p:nvPr/>
        </p:nvSpPr>
        <p:spPr>
          <a:xfrm>
            <a:off x="838200" y="2209214"/>
            <a:ext cx="49480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Fjärr- och kraftvärmen är samhällskritisk för totalförsvaret </a:t>
            </a:r>
          </a:p>
          <a:p>
            <a:endParaRPr lang="sv-SE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Dagens beredskapskrav och finansiering är otillräckliga </a:t>
            </a:r>
          </a:p>
          <a:p>
            <a:endParaRPr lang="sv-SE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Tydliga mål och ökad statlig finansiering krävs för att stärka beredskapen</a:t>
            </a:r>
          </a:p>
        </p:txBody>
      </p:sp>
    </p:spTree>
    <p:extLst>
      <p:ext uri="{BB962C8B-B14F-4D97-AF65-F5344CB8AC3E}">
        <p14:creationId xmlns:p14="http://schemas.microsoft.com/office/powerpoint/2010/main" val="16737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DFB28-7829-8284-7872-BDAF4C4F7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A8B93645-3518-91E8-5CE5-960F4ABAE7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481887D-BA22-3268-E8CF-50B217C28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6" y="6176392"/>
            <a:ext cx="1485900" cy="536410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1F2CD564-7CEC-36D6-9F74-A5FC2C671EBD}"/>
              </a:ext>
            </a:extLst>
          </p:cNvPr>
          <p:cNvGrpSpPr/>
          <p:nvPr/>
        </p:nvGrpSpPr>
        <p:grpSpPr>
          <a:xfrm>
            <a:off x="789448" y="1656726"/>
            <a:ext cx="10320907" cy="3652224"/>
            <a:chOff x="-2561458" y="1503378"/>
            <a:chExt cx="10320907" cy="3652224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64124372-4806-FF34-CB4A-479B54A938DB}"/>
                </a:ext>
              </a:extLst>
            </p:cNvPr>
            <p:cNvGrpSpPr/>
            <p:nvPr/>
          </p:nvGrpSpPr>
          <p:grpSpPr>
            <a:xfrm>
              <a:off x="-2561458" y="1503378"/>
              <a:ext cx="10320907" cy="3652224"/>
              <a:chOff x="-2553828" y="1992241"/>
              <a:chExt cx="10320907" cy="3652224"/>
            </a:xfrm>
          </p:grpSpPr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A565F279-16C6-5E60-1EB0-611CF73BB4CA}"/>
                  </a:ext>
                </a:extLst>
              </p:cNvPr>
              <p:cNvSpPr txBox="1"/>
              <p:nvPr/>
            </p:nvSpPr>
            <p:spPr>
              <a:xfrm>
                <a:off x="-2553828" y="3252271"/>
                <a:ext cx="68065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55000"/>
                        </a:prstClr>
                      </a:outerShdw>
                    </a:effectLst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Dagens styrmedel motverkar en effektiv användning av hela systemet där fjärrvärmen bidrar fullt ut</a:t>
                </a:r>
                <a:endParaRPr lang="sv-SE" sz="7200" b="1" spc="-3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55000"/>
                      </a:prstClr>
                    </a:outerShdw>
                  </a:effectLst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56EB84A8-C351-C28B-07F6-F82889FE9B3D}"/>
                  </a:ext>
                </a:extLst>
              </p:cNvPr>
              <p:cNvSpPr txBox="1"/>
              <p:nvPr/>
            </p:nvSpPr>
            <p:spPr>
              <a:xfrm>
                <a:off x="-2553828" y="1992241"/>
                <a:ext cx="57786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>
                    <a:solidFill>
                      <a:schemeClr val="bg1"/>
                    </a:solidFill>
                    <a:effectLst>
                      <a:outerShdw blurRad="889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Fjärr- och kraftvärmen är systemkritisk </a:t>
                </a:r>
              </a:p>
              <a:p>
                <a:r>
                  <a:rPr lang="sv-SE" sz="2400" i="1">
                    <a:solidFill>
                      <a:schemeClr val="bg1"/>
                    </a:solidFill>
                    <a:effectLst>
                      <a:outerShdw blurRad="889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– inte ett särintresse </a:t>
                </a:r>
                <a:endParaRPr lang="sv-SE" sz="5400" i="1" spc="-300">
                  <a:solidFill>
                    <a:schemeClr val="bg1"/>
                  </a:solidFill>
                  <a:effectLst>
                    <a:outerShdw blurRad="88900" dist="38100" dir="2700000" algn="tl" rotWithShape="0">
                      <a:prstClr val="black">
                        <a:alpha val="70000"/>
                      </a:prstClr>
                    </a:outerShdw>
                  </a:effectLst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DED06EAE-CF95-D946-0D6A-62737D67E91A}"/>
                  </a:ext>
                </a:extLst>
              </p:cNvPr>
              <p:cNvSpPr txBox="1"/>
              <p:nvPr/>
            </p:nvSpPr>
            <p:spPr>
              <a:xfrm>
                <a:off x="-2553828" y="4444136"/>
                <a:ext cx="62884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50000"/>
                        </a:prstClr>
                      </a:outerShdw>
                    </a:effectLst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Rätt satsningar från branschen tillsammans med politiska reformer kan ge snabb effekt till låg samhällskostnad – det är dags att agera! </a:t>
                </a:r>
                <a:endParaRPr lang="sv-SE" sz="7200" b="1" spc="-3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" name="Title 5">
                <a:extLst>
                  <a:ext uri="{FF2B5EF4-FFF2-40B4-BE49-F238E27FC236}">
                    <a16:creationId xmlns:a16="http://schemas.microsoft.com/office/drawing/2014/main" id="{3DB251ED-95BA-D2AF-0F2E-6B73DFFA5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3426" y="3783129"/>
                <a:ext cx="3213653" cy="111424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sv-SE" b="1" spc="-8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Budskap att ta med sig</a:t>
                </a:r>
                <a:endParaRPr lang="sv-SE" spc="-8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2" name="Rak koppling 1">
                <a:extLst>
                  <a:ext uri="{FF2B5EF4-FFF2-40B4-BE49-F238E27FC236}">
                    <a16:creationId xmlns:a16="http://schemas.microsoft.com/office/drawing/2014/main" id="{3A695531-EDCF-74A8-9F88-E4843DAC63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3598" y="2311013"/>
                <a:ext cx="0" cy="300012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Bild 23" descr="Produktion med hel fyllning">
              <a:extLst>
                <a:ext uri="{FF2B5EF4-FFF2-40B4-BE49-F238E27FC236}">
                  <a16:creationId xmlns:a16="http://schemas.microsoft.com/office/drawing/2014/main" id="{0117A6AE-5142-8FF2-FB8E-AE095D92429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34707" y="1822150"/>
              <a:ext cx="1435830" cy="1435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01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C2CC54-CC20-0AF2-64D5-CE53DC7E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0" y="1826577"/>
            <a:ext cx="76581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Fjärr- och kraftvärme är inte gårdagens lösning – utan en </a:t>
            </a:r>
            <a:r>
              <a:rPr lang="sv-SE" sz="28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förutsättning för framtidens energisystem</a:t>
            </a:r>
            <a:r>
              <a:rPr lang="sv-SE"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C90F2396-E3A4-8E91-A20B-4E1581337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8C8FD35-2EED-1C74-4418-053EC1EEA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B5F7AF9-D37E-FEB5-120F-5B0A714C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0" y="357488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Fjärr- och kraftvärmens roll idag</a:t>
            </a:r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C187EADA-4CB9-062E-E1DC-9B0359D9E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sp>
        <p:nvSpPr>
          <p:cNvPr id="5" name="Båge 4">
            <a:extLst>
              <a:ext uri="{FF2B5EF4-FFF2-40B4-BE49-F238E27FC236}">
                <a16:creationId xmlns:a16="http://schemas.microsoft.com/office/drawing/2014/main" id="{7E7E8A4A-AEF3-B206-8B1D-05EEDA8B09AB}"/>
              </a:ext>
            </a:extLst>
          </p:cNvPr>
          <p:cNvSpPr/>
          <p:nvPr/>
        </p:nvSpPr>
        <p:spPr>
          <a:xfrm rot="2653942">
            <a:off x="2525711" y="3289993"/>
            <a:ext cx="1246147" cy="974912"/>
          </a:xfrm>
          <a:prstGeom prst="arc">
            <a:avLst>
              <a:gd name="adj1" fmla="val 13531156"/>
              <a:gd name="adj2" fmla="val 0"/>
            </a:avLst>
          </a:prstGeom>
          <a:ln w="38100">
            <a:solidFill>
              <a:schemeClr val="bg1"/>
            </a:solidFill>
            <a:prstDash val="sysDot"/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8C907C-D0EA-3D08-0D01-CCF192DB60E0}"/>
              </a:ext>
            </a:extLst>
          </p:cNvPr>
          <p:cNvSpPr txBox="1"/>
          <p:nvPr/>
        </p:nvSpPr>
        <p:spPr>
          <a:xfrm>
            <a:off x="9002419" y="2469896"/>
            <a:ext cx="242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Avgörande för </a:t>
            </a:r>
            <a:r>
              <a:rPr lang="sv-SE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samhällskritiska </a:t>
            </a:r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verksamheter</a:t>
            </a:r>
            <a:r>
              <a:rPr lang="sv-SE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v-SE" sz="2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Båge 7">
            <a:extLst>
              <a:ext uri="{FF2B5EF4-FFF2-40B4-BE49-F238E27FC236}">
                <a16:creationId xmlns:a16="http://schemas.microsoft.com/office/drawing/2014/main" id="{882123B4-9D9E-9740-CC29-C6FA72205761}"/>
              </a:ext>
            </a:extLst>
          </p:cNvPr>
          <p:cNvSpPr/>
          <p:nvPr/>
        </p:nvSpPr>
        <p:spPr>
          <a:xfrm rot="18067544">
            <a:off x="7938020" y="3508758"/>
            <a:ext cx="1679612" cy="974912"/>
          </a:xfrm>
          <a:prstGeom prst="arc">
            <a:avLst>
              <a:gd name="adj1" fmla="val 13092542"/>
              <a:gd name="adj2" fmla="val 20458675"/>
            </a:avLst>
          </a:prstGeom>
          <a:ln w="38100">
            <a:solidFill>
              <a:schemeClr val="bg1"/>
            </a:solidFill>
            <a:prstDash val="sysDot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33C8484-D1DC-D94F-025C-9317ABDD9AE9}"/>
              </a:ext>
            </a:extLst>
          </p:cNvPr>
          <p:cNvSpPr txBox="1"/>
          <p:nvPr/>
        </p:nvSpPr>
        <p:spPr>
          <a:xfrm>
            <a:off x="1134591" y="2516418"/>
            <a:ext cx="291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Drygt </a:t>
            </a:r>
            <a:r>
              <a:rPr lang="sv-SE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hälften</a:t>
            </a:r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all uppvärmning i Sverige </a:t>
            </a:r>
            <a:endParaRPr lang="sv-SE" sz="24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F5341BB-075A-4F74-A351-CC1C322A1302}"/>
              </a:ext>
            </a:extLst>
          </p:cNvPr>
          <p:cNvSpPr txBox="1"/>
          <p:nvPr/>
        </p:nvSpPr>
        <p:spPr>
          <a:xfrm>
            <a:off x="615148" y="3301536"/>
            <a:ext cx="29180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r>
              <a:rPr lang="sv-SE" sz="8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 flerbostadshusen </a:t>
            </a:r>
            <a:endParaRPr lang="sv-SE" sz="2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43A198D-B9EF-3EC7-2E83-779E223E71CD}"/>
              </a:ext>
            </a:extLst>
          </p:cNvPr>
          <p:cNvSpPr txBox="1"/>
          <p:nvPr/>
        </p:nvSpPr>
        <p:spPr>
          <a:xfrm>
            <a:off x="4672149" y="1914224"/>
            <a:ext cx="2937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Avlastar</a:t>
            </a:r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elsystemet lokalt i städer, när behovet är som störst. </a:t>
            </a:r>
            <a:endParaRPr lang="sv-SE" sz="2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åge 14">
            <a:extLst>
              <a:ext uri="{FF2B5EF4-FFF2-40B4-BE49-F238E27FC236}">
                <a16:creationId xmlns:a16="http://schemas.microsoft.com/office/drawing/2014/main" id="{FDC2A8F1-4FDB-7B75-F644-08563833A44B}"/>
              </a:ext>
            </a:extLst>
          </p:cNvPr>
          <p:cNvSpPr/>
          <p:nvPr/>
        </p:nvSpPr>
        <p:spPr>
          <a:xfrm rot="15787721">
            <a:off x="5553957" y="2941543"/>
            <a:ext cx="1679612" cy="974912"/>
          </a:xfrm>
          <a:prstGeom prst="arc">
            <a:avLst>
              <a:gd name="adj1" fmla="val 13699883"/>
              <a:gd name="adj2" fmla="val 19410445"/>
            </a:avLst>
          </a:prstGeom>
          <a:ln w="38100">
            <a:solidFill>
              <a:schemeClr val="bg1"/>
            </a:solidFill>
            <a:prstDash val="sysDot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ratbubbla: rektangel med rundade hörn 16">
            <a:extLst>
              <a:ext uri="{FF2B5EF4-FFF2-40B4-BE49-F238E27FC236}">
                <a16:creationId xmlns:a16="http://schemas.microsoft.com/office/drawing/2014/main" id="{9A9DAADC-9544-116D-C4A7-8EA0A27A76B9}"/>
              </a:ext>
            </a:extLst>
          </p:cNvPr>
          <p:cNvSpPr/>
          <p:nvPr/>
        </p:nvSpPr>
        <p:spPr>
          <a:xfrm>
            <a:off x="6096000" y="4776295"/>
            <a:ext cx="2965991" cy="1489590"/>
          </a:xfrm>
          <a:prstGeom prst="wedgeRoundRectCallout">
            <a:avLst/>
          </a:prstGeom>
          <a:solidFill>
            <a:srgbClr val="E6007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2D12213-1F2C-23D1-278D-493D1F3007D1}"/>
              </a:ext>
            </a:extLst>
          </p:cNvPr>
          <p:cNvSpPr txBox="1"/>
          <p:nvPr/>
        </p:nvSpPr>
        <p:spPr>
          <a:xfrm>
            <a:off x="6140230" y="4967092"/>
            <a:ext cx="2877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Utan fjärrvärme </a:t>
            </a:r>
            <a:r>
              <a:rPr lang="sv-SE" sz="2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inget fungerande energisystem </a:t>
            </a:r>
            <a:endParaRPr lang="sv-SE" sz="2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5" grpId="0" animBg="1"/>
      <p:bldP spid="1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3CEA2BE-F476-16C5-D1A8-4B7B58AD27C9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694871-B3D8-F6C9-9EAA-419AFD56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system under hård press</a:t>
            </a:r>
          </a:p>
        </p:txBody>
      </p:sp>
      <p:pic>
        <p:nvPicPr>
          <p:cNvPr id="8" name="Bildobjekt 7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F9430723-0458-EAAC-8343-8640109D8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pic>
        <p:nvPicPr>
          <p:cNvPr id="10" name="Bild 9" descr="Flygande pengar med hel fyllning">
            <a:extLst>
              <a:ext uri="{FF2B5EF4-FFF2-40B4-BE49-F238E27FC236}">
                <a16:creationId xmlns:a16="http://schemas.microsoft.com/office/drawing/2014/main" id="{FE956EB6-0D5E-8258-F2CB-F79410EEEA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8760" y="2018939"/>
            <a:ext cx="914400" cy="914400"/>
          </a:xfrm>
          <a:prstGeom prst="rect">
            <a:avLst/>
          </a:prstGeom>
        </p:spPr>
      </p:pic>
      <p:pic>
        <p:nvPicPr>
          <p:cNvPr id="12" name="Bild 11" descr="Spargris med hel fyllning">
            <a:extLst>
              <a:ext uri="{FF2B5EF4-FFF2-40B4-BE49-F238E27FC236}">
                <a16:creationId xmlns:a16="http://schemas.microsoft.com/office/drawing/2014/main" id="{91D67F92-85ED-21DA-DE49-771E36F5B9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8760" y="3341916"/>
            <a:ext cx="914400" cy="914400"/>
          </a:xfrm>
          <a:prstGeom prst="rect">
            <a:avLst/>
          </a:prstGeom>
        </p:spPr>
      </p:pic>
      <p:pic>
        <p:nvPicPr>
          <p:cNvPr id="16" name="Bild 15" descr="Blixt med hel fyllning">
            <a:extLst>
              <a:ext uri="{FF2B5EF4-FFF2-40B4-BE49-F238E27FC236}">
                <a16:creationId xmlns:a16="http://schemas.microsoft.com/office/drawing/2014/main" id="{DD4B74FF-C308-EB36-B82F-0C786C15D4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4020" y="4254849"/>
            <a:ext cx="914400" cy="914400"/>
          </a:xfrm>
          <a:prstGeom prst="rect">
            <a:avLst/>
          </a:prstGeom>
        </p:spPr>
      </p:pic>
      <p:pic>
        <p:nvPicPr>
          <p:cNvPr id="18" name="Bild 17" descr="Vantar med hel fyllning">
            <a:extLst>
              <a:ext uri="{FF2B5EF4-FFF2-40B4-BE49-F238E27FC236}">
                <a16:creationId xmlns:a16="http://schemas.microsoft.com/office/drawing/2014/main" id="{138DD4EA-F8E8-10B4-ECFE-E9229BF0D4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4020" y="2613660"/>
            <a:ext cx="914400" cy="91440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19A05FEA-EF61-6736-E5B3-E679E8CA4797}"/>
              </a:ext>
            </a:extLst>
          </p:cNvPr>
          <p:cNvSpPr txBox="1"/>
          <p:nvPr/>
        </p:nvSpPr>
        <p:spPr>
          <a:xfrm>
            <a:off x="2690580" y="2112893"/>
            <a:ext cx="340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Kraftigt ökade bränsle- och investeringskostnader </a:t>
            </a:r>
            <a:endParaRPr lang="sv-SE" sz="2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A9953F6-167E-099A-1C8D-87DA9A3C7687}"/>
              </a:ext>
            </a:extLst>
          </p:cNvPr>
          <p:cNvSpPr txBox="1"/>
          <p:nvPr/>
        </p:nvSpPr>
        <p:spPr>
          <a:xfrm>
            <a:off x="2666025" y="3506063"/>
            <a:ext cx="340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Pressad lönsamhet – nära nollresultat 2023–2024 </a:t>
            </a:r>
            <a:endParaRPr lang="sv-SE" sz="3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AC516B6-FA4F-7F49-314D-D31B211F070A}"/>
              </a:ext>
            </a:extLst>
          </p:cNvPr>
          <p:cNvSpPr txBox="1"/>
          <p:nvPr/>
        </p:nvSpPr>
        <p:spPr>
          <a:xfrm>
            <a:off x="6899327" y="2716917"/>
            <a:ext cx="277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Minskande värme- och elproduktion </a:t>
            </a:r>
            <a:endParaRPr lang="sv-SE" sz="3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C884C01-32CB-0863-F800-9A209C1ED18E}"/>
              </a:ext>
            </a:extLst>
          </p:cNvPr>
          <p:cNvSpPr txBox="1"/>
          <p:nvPr/>
        </p:nvSpPr>
        <p:spPr>
          <a:xfrm>
            <a:off x="6049470" y="4358106"/>
            <a:ext cx="362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för ökad </a:t>
            </a:r>
            <a:r>
              <a:rPr lang="sv-SE" sz="2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elbaserad</a:t>
            </a:r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uppvärmning och effektbrist</a:t>
            </a:r>
            <a:endParaRPr lang="sv-SE" sz="2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73841081-4924-58FA-D0BF-9977AE1A69B9}"/>
              </a:ext>
            </a:extLst>
          </p:cNvPr>
          <p:cNvGrpSpPr/>
          <p:nvPr/>
        </p:nvGrpSpPr>
        <p:grpSpPr>
          <a:xfrm>
            <a:off x="1252080" y="4505985"/>
            <a:ext cx="3333810" cy="1484713"/>
            <a:chOff x="1770789" y="4510425"/>
            <a:chExt cx="2779605" cy="1163572"/>
          </a:xfrm>
        </p:grpSpPr>
        <p:sp>
          <p:nvSpPr>
            <p:cNvPr id="24" name="Pratbubbla: rektangel med rundade hörn 23">
              <a:extLst>
                <a:ext uri="{FF2B5EF4-FFF2-40B4-BE49-F238E27FC236}">
                  <a16:creationId xmlns:a16="http://schemas.microsoft.com/office/drawing/2014/main" id="{F8C35DD8-32B2-B3AD-2777-014747D95B96}"/>
                </a:ext>
              </a:extLst>
            </p:cNvPr>
            <p:cNvSpPr/>
            <p:nvPr/>
          </p:nvSpPr>
          <p:spPr>
            <a:xfrm>
              <a:off x="1770789" y="4510425"/>
              <a:ext cx="2779605" cy="1163572"/>
            </a:xfrm>
            <a:prstGeom prst="wedgeRoundRectCallout">
              <a:avLst/>
            </a:prstGeom>
            <a:solidFill>
              <a:srgbClr val="E6007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714E5279-9DD3-6CA8-AEE1-1BAC54E7D054}"/>
                </a:ext>
              </a:extLst>
            </p:cNvPr>
            <p:cNvSpPr txBox="1"/>
            <p:nvPr/>
          </p:nvSpPr>
          <p:spPr>
            <a:xfrm>
              <a:off x="1815059" y="4519528"/>
              <a:ext cx="2581034" cy="1133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sv-SE" sz="22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Elsystemnytta levereras </a:t>
              </a:r>
              <a:r>
                <a:rPr lang="sv-SE" sz="2200" i="1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– men bärs av fjärr-värmekunderna</a:t>
              </a:r>
              <a:endParaRPr lang="sv-SE" sz="2200">
                <a:solidFill>
                  <a:schemeClr val="bg1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4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9F91B7-40BD-ED5E-BCD3-1199F01C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357505"/>
            <a:ext cx="12222480" cy="1325563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 styrsignaler riskerar att försvaga systemet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2A285DC-19E1-F3C3-A904-F66517078A75}"/>
              </a:ext>
            </a:extLst>
          </p:cNvPr>
          <p:cNvSpPr txBox="1"/>
          <p:nvPr/>
        </p:nvSpPr>
        <p:spPr>
          <a:xfrm>
            <a:off x="732240" y="1981209"/>
            <a:ext cx="395406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Elskattesänkningen 2026 är positiv för elsystemet i sin helhet </a:t>
            </a:r>
            <a:r>
              <a:rPr lang="sv-SE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men försämrar fjärrvärmens konkurrenskraft </a:t>
            </a:r>
            <a:r>
              <a:rPr lang="sv-S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(~2,5 %) </a:t>
            </a:r>
            <a:endParaRPr lang="sv-SE" sz="28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Båge 8">
            <a:extLst>
              <a:ext uri="{FF2B5EF4-FFF2-40B4-BE49-F238E27FC236}">
                <a16:creationId xmlns:a16="http://schemas.microsoft.com/office/drawing/2014/main" id="{6C334FA7-45DE-4F75-202F-0BD43CC7CB89}"/>
              </a:ext>
            </a:extLst>
          </p:cNvPr>
          <p:cNvSpPr/>
          <p:nvPr/>
        </p:nvSpPr>
        <p:spPr>
          <a:xfrm rot="1599155">
            <a:off x="3139248" y="2992222"/>
            <a:ext cx="1246147" cy="974912"/>
          </a:xfrm>
          <a:prstGeom prst="arc">
            <a:avLst>
              <a:gd name="adj1" fmla="val 14558235"/>
              <a:gd name="adj2" fmla="val 0"/>
            </a:avLst>
          </a:prstGeom>
          <a:ln w="38100">
            <a:solidFill>
              <a:schemeClr val="bg1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Båge 9">
            <a:extLst>
              <a:ext uri="{FF2B5EF4-FFF2-40B4-BE49-F238E27FC236}">
                <a16:creationId xmlns:a16="http://schemas.microsoft.com/office/drawing/2014/main" id="{EDB42977-3691-8175-CFB7-EB266D5AEA50}"/>
              </a:ext>
            </a:extLst>
          </p:cNvPr>
          <p:cNvSpPr/>
          <p:nvPr/>
        </p:nvSpPr>
        <p:spPr>
          <a:xfrm rot="18408423">
            <a:off x="6902555" y="3476721"/>
            <a:ext cx="974912" cy="766468"/>
          </a:xfrm>
          <a:prstGeom prst="arc">
            <a:avLst>
              <a:gd name="adj1" fmla="val 12487544"/>
              <a:gd name="adj2" fmla="val 21041654"/>
            </a:avLst>
          </a:prstGeom>
          <a:ln w="38100">
            <a:solidFill>
              <a:schemeClr val="bg1"/>
            </a:solidFill>
            <a:prstDash val="sysDot"/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Båge 10">
            <a:extLst>
              <a:ext uri="{FF2B5EF4-FFF2-40B4-BE49-F238E27FC236}">
                <a16:creationId xmlns:a16="http://schemas.microsoft.com/office/drawing/2014/main" id="{17C8F051-B1DB-CECA-73D2-E6844B59C2AC}"/>
              </a:ext>
            </a:extLst>
          </p:cNvPr>
          <p:cNvSpPr/>
          <p:nvPr/>
        </p:nvSpPr>
        <p:spPr>
          <a:xfrm rot="17162919">
            <a:off x="5275975" y="2681579"/>
            <a:ext cx="1977040" cy="1116971"/>
          </a:xfrm>
          <a:prstGeom prst="arc">
            <a:avLst>
              <a:gd name="adj1" fmla="val 12150605"/>
              <a:gd name="adj2" fmla="val 18761230"/>
            </a:avLst>
          </a:prstGeom>
          <a:ln w="38100">
            <a:solidFill>
              <a:schemeClr val="bg1"/>
            </a:solidFill>
            <a:prstDash val="sysDot"/>
            <a:headEnd type="triangle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3E99FB0-F55F-51D9-7EEE-AF8EF76806B0}"/>
              </a:ext>
            </a:extLst>
          </p:cNvPr>
          <p:cNvSpPr txBox="1"/>
          <p:nvPr/>
        </p:nvSpPr>
        <p:spPr>
          <a:xfrm>
            <a:off x="4971376" y="1951933"/>
            <a:ext cx="3357284" cy="707886"/>
          </a:xfrm>
          <a:prstGeom prst="rect">
            <a:avLst/>
          </a:prstGeom>
          <a:noFill/>
          <a:effectLst>
            <a:outerShdw blurRad="63500" dist="25400" dir="600000" sx="102000" sy="102000" algn="ctr" rotWithShape="0">
              <a:prstClr val="black">
                <a:alpha val="4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Otydliga och icke teknikneutrala </a:t>
            </a:r>
            <a:r>
              <a:rPr lang="sv-SE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styrmedel</a:t>
            </a:r>
            <a:r>
              <a:rPr lang="sv-SE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v-SE" sz="3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F91D69E-A77B-5B1A-2CC1-4A6E240A9DBE}"/>
              </a:ext>
            </a:extLst>
          </p:cNvPr>
          <p:cNvSpPr txBox="1"/>
          <p:nvPr/>
        </p:nvSpPr>
        <p:spPr>
          <a:xfrm>
            <a:off x="7638595" y="2982503"/>
            <a:ext cx="427763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för att fjärrvärme tappar mark </a:t>
            </a:r>
            <a:r>
              <a:rPr lang="sv-SE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 den behövs som mest </a:t>
            </a:r>
            <a:r>
              <a:rPr lang="sv-SE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v-SE" sz="3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objekt 1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BA92D9B1-01F2-3C7D-4FCB-DFED3AD26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77E0631B-0067-F9C9-4D04-123A77CE98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663D06-E97E-1143-3318-66156516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44904"/>
            <a:ext cx="13522897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osynlig men avgörande effekt på energisystemetet</a:t>
            </a:r>
            <a:endParaRPr lang="sv-SE" sz="4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A19A3285-C019-53EB-0B29-5617242E8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BEBCF21-E51C-0374-19D4-7F929732B6C4}"/>
              </a:ext>
            </a:extLst>
          </p:cNvPr>
          <p:cNvSpPr txBox="1"/>
          <p:nvPr/>
        </p:nvSpPr>
        <p:spPr>
          <a:xfrm>
            <a:off x="1292021" y="2485908"/>
            <a:ext cx="33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bg1"/>
                </a:solidFill>
              </a:rPr>
              <a:t>Fjärr- och kraftvärmens fyra huvudsakliga nyttor är att den… </a:t>
            </a:r>
            <a:endParaRPr lang="sv-SE" sz="4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151254A-D064-8F94-9131-E335803B9A53}"/>
              </a:ext>
            </a:extLst>
          </p:cNvPr>
          <p:cNvGrpSpPr/>
          <p:nvPr/>
        </p:nvGrpSpPr>
        <p:grpSpPr>
          <a:xfrm>
            <a:off x="5574381" y="2079179"/>
            <a:ext cx="5892496" cy="3952508"/>
            <a:chOff x="5560364" y="1985507"/>
            <a:chExt cx="5892496" cy="3952508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AE167538-8F79-89E9-C41D-165B1F800E5C}"/>
                </a:ext>
              </a:extLst>
            </p:cNvPr>
            <p:cNvSpPr/>
            <p:nvPr/>
          </p:nvSpPr>
          <p:spPr>
            <a:xfrm>
              <a:off x="5573158" y="2023144"/>
              <a:ext cx="848056" cy="84805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0CF691D1-3FC3-05A2-A76B-E83EC1980EE4}"/>
                </a:ext>
              </a:extLst>
            </p:cNvPr>
            <p:cNvSpPr/>
            <p:nvPr/>
          </p:nvSpPr>
          <p:spPr>
            <a:xfrm>
              <a:off x="5560364" y="3038807"/>
              <a:ext cx="848056" cy="84805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3890C899-DA5E-74EF-5826-5CD2117E3B6D}"/>
                </a:ext>
              </a:extLst>
            </p:cNvPr>
            <p:cNvSpPr/>
            <p:nvPr/>
          </p:nvSpPr>
          <p:spPr>
            <a:xfrm>
              <a:off x="5588398" y="5044702"/>
              <a:ext cx="848056" cy="84805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C26E66C2-9C98-A84B-6142-8AE997781C7E}"/>
                </a:ext>
              </a:extLst>
            </p:cNvPr>
            <p:cNvSpPr/>
            <p:nvPr/>
          </p:nvSpPr>
          <p:spPr>
            <a:xfrm>
              <a:off x="5588398" y="4046098"/>
              <a:ext cx="848056" cy="84805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1C2BFAC-8AC2-5AF9-9CD4-EB0028CD69C8}"/>
                </a:ext>
              </a:extLst>
            </p:cNvPr>
            <p:cNvSpPr txBox="1"/>
            <p:nvPr/>
          </p:nvSpPr>
          <p:spPr>
            <a:xfrm>
              <a:off x="5694868" y="3009857"/>
              <a:ext cx="604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5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ABD8354C-B551-3D17-FF18-1D1C278406CB}"/>
                </a:ext>
              </a:extLst>
            </p:cNvPr>
            <p:cNvSpPr txBox="1"/>
            <p:nvPr/>
          </p:nvSpPr>
          <p:spPr>
            <a:xfrm>
              <a:off x="5727794" y="4008461"/>
              <a:ext cx="604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5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8271C575-5621-E374-7426-4590B951C2C1}"/>
                </a:ext>
              </a:extLst>
            </p:cNvPr>
            <p:cNvSpPr txBox="1"/>
            <p:nvPr/>
          </p:nvSpPr>
          <p:spPr>
            <a:xfrm>
              <a:off x="5689694" y="5014685"/>
              <a:ext cx="604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5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C6096DDE-4883-04DA-62CD-8A16568D6945}"/>
                </a:ext>
              </a:extLst>
            </p:cNvPr>
            <p:cNvSpPr txBox="1"/>
            <p:nvPr/>
          </p:nvSpPr>
          <p:spPr>
            <a:xfrm>
              <a:off x="6733424" y="2185562"/>
              <a:ext cx="4358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>
                  <a:solidFill>
                    <a:schemeClr val="bg1"/>
                  </a:solidFill>
                </a:rPr>
                <a:t>Är </a:t>
              </a:r>
              <a:r>
                <a:rPr lang="sv-SE" sz="2800" b="1" err="1">
                  <a:solidFill>
                    <a:schemeClr val="bg1"/>
                  </a:solidFill>
                </a:rPr>
                <a:t>planerbar</a:t>
              </a:r>
              <a:endParaRPr lang="sv-SE"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7516C541-6257-8030-F420-4802720F6A76}"/>
                </a:ext>
              </a:extLst>
            </p:cNvPr>
            <p:cNvSpPr txBox="1"/>
            <p:nvPr/>
          </p:nvSpPr>
          <p:spPr>
            <a:xfrm>
              <a:off x="6733424" y="3217549"/>
              <a:ext cx="4358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Avlastar</a:t>
              </a:r>
              <a:r>
                <a:rPr lang="sv-SE" sz="2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elsystemet  </a:t>
              </a:r>
              <a:endParaRPr lang="sv-SE"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FE018AF9-2DDD-9B29-9C47-63C4D12D5E34}"/>
                </a:ext>
              </a:extLst>
            </p:cNvPr>
            <p:cNvSpPr txBox="1"/>
            <p:nvPr/>
          </p:nvSpPr>
          <p:spPr>
            <a:xfrm>
              <a:off x="6733424" y="4239293"/>
              <a:ext cx="471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Är </a:t>
              </a:r>
              <a:r>
                <a:rPr lang="sv-SE"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resurseffektiv och cirkulär</a:t>
              </a:r>
              <a:endParaRPr lang="sv-SE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E00DDEBF-9581-3A33-AD2F-551B87824A83}"/>
                </a:ext>
              </a:extLst>
            </p:cNvPr>
            <p:cNvSpPr txBox="1"/>
            <p:nvPr/>
          </p:nvSpPr>
          <p:spPr>
            <a:xfrm>
              <a:off x="6733424" y="5107018"/>
              <a:ext cx="4719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Bidrar till </a:t>
              </a:r>
              <a:r>
                <a:rPr lang="sv-SE"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beredskap och motståndskraft</a:t>
              </a:r>
              <a:endParaRPr lang="sv-SE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D6DEE3BB-B383-696F-987F-B85B2123EFF3}"/>
                </a:ext>
              </a:extLst>
            </p:cNvPr>
            <p:cNvSpPr txBox="1"/>
            <p:nvPr/>
          </p:nvSpPr>
          <p:spPr>
            <a:xfrm>
              <a:off x="5694868" y="1985507"/>
              <a:ext cx="604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5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1EDC200A-D287-AB4F-B90A-694B37DB83F4}"/>
              </a:ext>
            </a:extLst>
          </p:cNvPr>
          <p:cNvGrpSpPr/>
          <p:nvPr/>
        </p:nvGrpSpPr>
        <p:grpSpPr>
          <a:xfrm>
            <a:off x="1017038" y="4139770"/>
            <a:ext cx="3388238" cy="1744767"/>
            <a:chOff x="1533315" y="4566439"/>
            <a:chExt cx="2897894" cy="1163572"/>
          </a:xfrm>
        </p:grpSpPr>
        <p:sp>
          <p:nvSpPr>
            <p:cNvPr id="30" name="Pratbubbla: rektangel med rundade hörn 29">
              <a:extLst>
                <a:ext uri="{FF2B5EF4-FFF2-40B4-BE49-F238E27FC236}">
                  <a16:creationId xmlns:a16="http://schemas.microsoft.com/office/drawing/2014/main" id="{4A646A5A-CBDD-63C6-35CF-0FF096765B61}"/>
                </a:ext>
              </a:extLst>
            </p:cNvPr>
            <p:cNvSpPr/>
            <p:nvPr/>
          </p:nvSpPr>
          <p:spPr>
            <a:xfrm>
              <a:off x="1533315" y="4566439"/>
              <a:ext cx="2897894" cy="1163572"/>
            </a:xfrm>
            <a:prstGeom prst="wedgeRoundRectCallout">
              <a:avLst/>
            </a:prstGeom>
            <a:solidFill>
              <a:srgbClr val="E6007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4894A128-9DC8-EA6B-11D5-7AC3E948F953}"/>
                </a:ext>
              </a:extLst>
            </p:cNvPr>
            <p:cNvSpPr txBox="1"/>
            <p:nvPr/>
          </p:nvSpPr>
          <p:spPr>
            <a:xfrm>
              <a:off x="1643620" y="4661878"/>
              <a:ext cx="2678805" cy="96469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sv-SE" sz="22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Fjärrvärmens nyttor är stora för hela energisystemet och för vår säkerhet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5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017B8E92-5B20-9555-A9FA-E49F480370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3937E8-BF9A-AA94-E5ED-834E55BD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Planerbarhet</a:t>
            </a:r>
            <a:r>
              <a:rPr lang="sv-S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el och värme när det behövs som mest</a:t>
            </a:r>
          </a:p>
        </p:txBody>
      </p:sp>
      <p:pic>
        <p:nvPicPr>
          <p:cNvPr id="20" name="Bildobjekt 19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0FEA7493-0ACA-F506-C7FF-E35D020B0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grpSp>
        <p:nvGrpSpPr>
          <p:cNvPr id="34" name="Grupp 33">
            <a:extLst>
              <a:ext uri="{FF2B5EF4-FFF2-40B4-BE49-F238E27FC236}">
                <a16:creationId xmlns:a16="http://schemas.microsoft.com/office/drawing/2014/main" id="{B2C880BA-15BB-0F55-CCF7-C06707210294}"/>
              </a:ext>
            </a:extLst>
          </p:cNvPr>
          <p:cNvGrpSpPr/>
          <p:nvPr/>
        </p:nvGrpSpPr>
        <p:grpSpPr>
          <a:xfrm>
            <a:off x="2468636" y="3388602"/>
            <a:ext cx="3721856" cy="1269781"/>
            <a:chOff x="838200" y="2532212"/>
            <a:chExt cx="3721856" cy="1269781"/>
          </a:xfrm>
        </p:grpSpPr>
        <p:pic>
          <p:nvPicPr>
            <p:cNvPr id="29" name="Bild 28" descr="Snögubbe med hel fyllning">
              <a:extLst>
                <a:ext uri="{FF2B5EF4-FFF2-40B4-BE49-F238E27FC236}">
                  <a16:creationId xmlns:a16="http://schemas.microsoft.com/office/drawing/2014/main" id="{07508A38-B6BA-8A4E-7DF5-3DABDAF92C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200" y="2532212"/>
              <a:ext cx="1264579" cy="1264579"/>
            </a:xfrm>
            <a:prstGeom prst="rect">
              <a:avLst/>
            </a:prstGeom>
          </p:spPr>
        </p:pic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A587A381-34D2-B306-0663-D8017C69EF13}"/>
                </a:ext>
              </a:extLst>
            </p:cNvPr>
            <p:cNvSpPr txBox="1"/>
            <p:nvPr/>
          </p:nvSpPr>
          <p:spPr>
            <a:xfrm>
              <a:off x="2102779" y="2601664"/>
              <a:ext cx="2457277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Producerar el vid </a:t>
              </a:r>
              <a:r>
                <a:rPr lang="sv-SE" sz="240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höglast</a:t>
              </a:r>
              <a:r>
                <a:rPr lang="sv-SE" sz="24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 och kalla dagar </a:t>
              </a:r>
              <a:endParaRPr lang="sv-SE" sz="5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EEA86A67-3A2F-2651-2E7F-D6476D7EE3FB}"/>
              </a:ext>
            </a:extLst>
          </p:cNvPr>
          <p:cNvGrpSpPr/>
          <p:nvPr/>
        </p:nvGrpSpPr>
        <p:grpSpPr>
          <a:xfrm>
            <a:off x="6049270" y="4441904"/>
            <a:ext cx="4705282" cy="1264579"/>
            <a:chOff x="4638521" y="3928623"/>
            <a:chExt cx="4705282" cy="1264579"/>
          </a:xfrm>
        </p:grpSpPr>
        <p:pic>
          <p:nvPicPr>
            <p:cNvPr id="27" name="Bild 26" descr="Karta med markör med hel fyllning">
              <a:extLst>
                <a:ext uri="{FF2B5EF4-FFF2-40B4-BE49-F238E27FC236}">
                  <a16:creationId xmlns:a16="http://schemas.microsoft.com/office/drawing/2014/main" id="{7CEB62E3-15AD-034D-7C52-5BED98920ED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38521" y="3928623"/>
              <a:ext cx="1264579" cy="1264579"/>
            </a:xfrm>
            <a:prstGeom prst="rect">
              <a:avLst/>
            </a:prstGeom>
          </p:spPr>
        </p:pic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6BC0066A-D5CE-86C6-99D0-A8A9BAB6AE0F}"/>
                </a:ext>
              </a:extLst>
            </p:cNvPr>
            <p:cNvSpPr txBox="1"/>
            <p:nvPr/>
          </p:nvSpPr>
          <p:spPr>
            <a:xfrm>
              <a:off x="5949830" y="4207744"/>
              <a:ext cx="3393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Lokal effekt i städer där elen behövs mest </a:t>
              </a:r>
              <a:endParaRPr lang="sv-SE"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1F51165-3BCB-8DE9-D654-E47833EE0262}"/>
              </a:ext>
            </a:extLst>
          </p:cNvPr>
          <p:cNvGrpSpPr/>
          <p:nvPr/>
        </p:nvGrpSpPr>
        <p:grpSpPr>
          <a:xfrm>
            <a:off x="6096000" y="2296001"/>
            <a:ext cx="5584982" cy="1267977"/>
            <a:chOff x="6923399" y="2464564"/>
            <a:chExt cx="5584982" cy="1267977"/>
          </a:xfrm>
        </p:grpSpPr>
        <p:pic>
          <p:nvPicPr>
            <p:cNvPr id="25" name="Bild 24" descr="Kontinuerlig förbättring med hel fyllning">
              <a:extLst>
                <a:ext uri="{FF2B5EF4-FFF2-40B4-BE49-F238E27FC236}">
                  <a16:creationId xmlns:a16="http://schemas.microsoft.com/office/drawing/2014/main" id="{1DE07705-A9EC-460D-B5FD-8077EB5007B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23399" y="2464564"/>
              <a:ext cx="1264579" cy="1264579"/>
            </a:xfrm>
            <a:prstGeom prst="rect">
              <a:avLst/>
            </a:prstGeom>
          </p:spPr>
        </p:pic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B2E12F00-F3AE-DAE8-B99F-B373818957E9}"/>
                </a:ext>
              </a:extLst>
            </p:cNvPr>
            <p:cNvSpPr txBox="1"/>
            <p:nvPr/>
          </p:nvSpPr>
          <p:spPr>
            <a:xfrm>
              <a:off x="8191500" y="2532212"/>
              <a:ext cx="43168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Trygg, pålitlig och resurseffektiv uppvärmning för kunderna  </a:t>
              </a:r>
              <a:endParaRPr lang="sv-SE" sz="6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25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AF351AE-C5B7-A191-EDEB-FCBFBB6C84A9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0CE7727-438B-D40B-F0F0-EC172473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Systemeffekt – 10 GW till elsystemet</a:t>
            </a:r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C98B38C3-5D3D-CA0F-BA0E-CABFFF827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pic>
        <p:nvPicPr>
          <p:cNvPr id="7" name="Bild 6" descr="Pil: rak med hel fyllning">
            <a:extLst>
              <a:ext uri="{FF2B5EF4-FFF2-40B4-BE49-F238E27FC236}">
                <a16:creationId xmlns:a16="http://schemas.microsoft.com/office/drawing/2014/main" id="{503763C3-03C4-5B16-1EE2-36F22EB3E0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28700" y="2077584"/>
            <a:ext cx="914400" cy="914400"/>
          </a:xfrm>
          <a:prstGeom prst="rect">
            <a:avLst/>
          </a:prstGeom>
        </p:spPr>
      </p:pic>
      <p:pic>
        <p:nvPicPr>
          <p:cNvPr id="8" name="Bild 7" descr="Pil: rak med hel fyllning">
            <a:extLst>
              <a:ext uri="{FF2B5EF4-FFF2-40B4-BE49-F238E27FC236}">
                <a16:creationId xmlns:a16="http://schemas.microsoft.com/office/drawing/2014/main" id="{AC2BC7FF-1535-B054-A294-D9D2D6044E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28700" y="2983798"/>
            <a:ext cx="914400" cy="914400"/>
          </a:xfrm>
          <a:prstGeom prst="rect">
            <a:avLst/>
          </a:prstGeom>
        </p:spPr>
      </p:pic>
      <p:pic>
        <p:nvPicPr>
          <p:cNvPr id="9" name="Bild 8" descr="Pil: rak med hel fyllning">
            <a:extLst>
              <a:ext uri="{FF2B5EF4-FFF2-40B4-BE49-F238E27FC236}">
                <a16:creationId xmlns:a16="http://schemas.microsoft.com/office/drawing/2014/main" id="{B194F233-F4F3-8917-0020-279AEADAD5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05292" y="3909559"/>
            <a:ext cx="914400" cy="9144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3CC1403-F6F8-8609-E721-DC3A3DD384D6}"/>
              </a:ext>
            </a:extLst>
          </p:cNvPr>
          <p:cNvSpPr txBox="1"/>
          <p:nvPr/>
        </p:nvSpPr>
        <p:spPr>
          <a:xfrm>
            <a:off x="2152580" y="2287789"/>
            <a:ext cx="638181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Avlastar elsystemet med </a:t>
            </a:r>
            <a:r>
              <a:rPr lang="sv-SE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GW eleffekt</a:t>
            </a:r>
            <a:endParaRPr lang="sv-SE" sz="54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BE2F5ED-5DC4-F2D7-AC17-1CE9ADD641CA}"/>
              </a:ext>
            </a:extLst>
          </p:cNvPr>
          <p:cNvSpPr txBox="1"/>
          <p:nvPr/>
        </p:nvSpPr>
        <p:spPr>
          <a:xfrm>
            <a:off x="9342120" y="1856676"/>
            <a:ext cx="174498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 än Sveriges samlade kärnkraft!</a:t>
            </a:r>
            <a:endParaRPr lang="sv-SE" i="1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85B1D72-B04B-FEBE-3D71-C861CA43638A}"/>
              </a:ext>
            </a:extLst>
          </p:cNvPr>
          <p:cNvSpPr txBox="1"/>
          <p:nvPr/>
        </p:nvSpPr>
        <p:spPr>
          <a:xfrm>
            <a:off x="2152580" y="3250716"/>
            <a:ext cx="976509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Möjliggör elektrifiering av industri och transporter </a:t>
            </a:r>
            <a:endParaRPr lang="sv-SE" sz="6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BA9922B-B0D4-CA9C-8B89-EBA72AE75B19}"/>
              </a:ext>
            </a:extLst>
          </p:cNvPr>
          <p:cNvSpPr txBox="1"/>
          <p:nvPr/>
        </p:nvSpPr>
        <p:spPr>
          <a:xfrm>
            <a:off x="2223296" y="4213643"/>
            <a:ext cx="976509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Flexibel produktion och användning av el  </a:t>
            </a:r>
            <a:endParaRPr lang="sv-SE" sz="6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åge 14">
            <a:extLst>
              <a:ext uri="{FF2B5EF4-FFF2-40B4-BE49-F238E27FC236}">
                <a16:creationId xmlns:a16="http://schemas.microsoft.com/office/drawing/2014/main" id="{035591B8-8B3C-6F11-6DC2-B7E010D54314}"/>
              </a:ext>
            </a:extLst>
          </p:cNvPr>
          <p:cNvSpPr/>
          <p:nvPr/>
        </p:nvSpPr>
        <p:spPr>
          <a:xfrm rot="21074089">
            <a:off x="7916410" y="1856572"/>
            <a:ext cx="1977040" cy="1116971"/>
          </a:xfrm>
          <a:prstGeom prst="arc">
            <a:avLst>
              <a:gd name="adj1" fmla="val 12150605"/>
              <a:gd name="adj2" fmla="val 19645216"/>
            </a:avLst>
          </a:prstGeom>
          <a:ln w="31750">
            <a:solidFill>
              <a:schemeClr val="bg1"/>
            </a:solidFill>
            <a:prstDash val="sysDot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9CD4F63C-0770-7C20-CD24-24BE380C4203}"/>
              </a:ext>
            </a:extLst>
          </p:cNvPr>
          <p:cNvSpPr/>
          <p:nvPr/>
        </p:nvSpPr>
        <p:spPr>
          <a:xfrm>
            <a:off x="9403079" y="1650234"/>
            <a:ext cx="1645919" cy="16459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CEAF1024-A565-8CCF-B5E6-12BDB423999B}"/>
              </a:ext>
            </a:extLst>
          </p:cNvPr>
          <p:cNvSpPr/>
          <p:nvPr/>
        </p:nvSpPr>
        <p:spPr>
          <a:xfrm rot="5400000">
            <a:off x="2716222" y="-2716222"/>
            <a:ext cx="6858003" cy="12290448"/>
          </a:xfrm>
          <a:prstGeom prst="rect">
            <a:avLst/>
          </a:prstGeom>
          <a:gradFill>
            <a:gsLst>
              <a:gs pos="34000">
                <a:schemeClr val="accent1">
                  <a:lumMod val="5000"/>
                  <a:lumOff val="95000"/>
                  <a:alpha val="0"/>
                </a:schemeClr>
              </a:gs>
              <a:gs pos="69000">
                <a:srgbClr val="715E7A">
                  <a:alpha val="25000"/>
                </a:srgbClr>
              </a:gs>
              <a:gs pos="100000">
                <a:srgbClr val="715E7A">
                  <a:alpha val="66000"/>
                </a:srgbClr>
              </a:gs>
              <a:gs pos="86000">
                <a:srgbClr val="715E7A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90A438-A30B-1058-15CB-FF24C5DF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76" y="357794"/>
            <a:ext cx="10515600" cy="1325563"/>
          </a:xfrm>
        </p:spPr>
        <p:txBody>
          <a:bodyPr/>
          <a:lstStyle/>
          <a:p>
            <a:r>
              <a:rPr lang="sv-SE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Resurseffektivitet</a:t>
            </a:r>
            <a:r>
              <a:rPr lang="sv-S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tar vara på det som annars går förlorat</a:t>
            </a:r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AD4C6B3E-59A5-E437-CAC9-BA46B4EFB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1F9099CC-E8D4-C396-13DF-513168D6FDD5}"/>
              </a:ext>
            </a:extLst>
          </p:cNvPr>
          <p:cNvGrpSpPr/>
          <p:nvPr/>
        </p:nvGrpSpPr>
        <p:grpSpPr>
          <a:xfrm>
            <a:off x="4388211" y="1687518"/>
            <a:ext cx="7666629" cy="4647614"/>
            <a:chOff x="3891823" y="1192119"/>
            <a:chExt cx="7666629" cy="4647614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2F1D4C2-D1C6-66AA-8537-E510C26E7E9A}"/>
                </a:ext>
              </a:extLst>
            </p:cNvPr>
            <p:cNvSpPr txBox="1"/>
            <p:nvPr/>
          </p:nvSpPr>
          <p:spPr>
            <a:xfrm>
              <a:off x="3891823" y="3231018"/>
              <a:ext cx="29199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Spillvärme från industri </a:t>
              </a:r>
              <a:endParaRPr lang="sv-SE" sz="3600" b="1" spc="-5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AC30D21B-92D9-EC21-9170-2C20B095F010}"/>
                </a:ext>
              </a:extLst>
            </p:cNvPr>
            <p:cNvSpPr txBox="1"/>
            <p:nvPr/>
          </p:nvSpPr>
          <p:spPr>
            <a:xfrm>
              <a:off x="8377337" y="4263745"/>
              <a:ext cx="2813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Restavfall från hushåll </a:t>
              </a:r>
              <a:endParaRPr lang="sv-SE" sz="3600" b="1" spc="-5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68A4C923-5472-894B-5AEB-2B739006B62C}"/>
                </a:ext>
              </a:extLst>
            </p:cNvPr>
            <p:cNvSpPr txBox="1"/>
            <p:nvPr/>
          </p:nvSpPr>
          <p:spPr>
            <a:xfrm>
              <a:off x="7752806" y="1799227"/>
              <a:ext cx="3805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Restprodukter från skogen </a:t>
              </a:r>
              <a:endParaRPr lang="sv-SE" sz="3600" b="1" spc="-5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Båge 12">
              <a:extLst>
                <a:ext uri="{FF2B5EF4-FFF2-40B4-BE49-F238E27FC236}">
                  <a16:creationId xmlns:a16="http://schemas.microsoft.com/office/drawing/2014/main" id="{B3A3A113-C09E-C0E7-BAE1-A0FDAA6A83B2}"/>
                </a:ext>
              </a:extLst>
            </p:cNvPr>
            <p:cNvSpPr/>
            <p:nvPr/>
          </p:nvSpPr>
          <p:spPr>
            <a:xfrm rot="15854168">
              <a:off x="5552033" y="917435"/>
              <a:ext cx="3778706" cy="4328074"/>
            </a:xfrm>
            <a:prstGeom prst="arc">
              <a:avLst>
                <a:gd name="adj1" fmla="val 16588442"/>
                <a:gd name="adj2" fmla="val 3359877"/>
              </a:avLst>
            </a:prstGeom>
            <a:ln w="31750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Båge 14">
              <a:extLst>
                <a:ext uri="{FF2B5EF4-FFF2-40B4-BE49-F238E27FC236}">
                  <a16:creationId xmlns:a16="http://schemas.microsoft.com/office/drawing/2014/main" id="{323C897B-66C3-1ABA-D4CC-011A8686D8CB}"/>
                </a:ext>
              </a:extLst>
            </p:cNvPr>
            <p:cNvSpPr/>
            <p:nvPr/>
          </p:nvSpPr>
          <p:spPr>
            <a:xfrm rot="336893">
              <a:off x="6223405" y="1503947"/>
              <a:ext cx="3724322" cy="4122075"/>
            </a:xfrm>
            <a:prstGeom prst="arc">
              <a:avLst>
                <a:gd name="adj1" fmla="val 20067154"/>
                <a:gd name="adj2" fmla="val 733561"/>
              </a:avLst>
            </a:prstGeom>
            <a:ln w="31750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Båge 15">
              <a:extLst>
                <a:ext uri="{FF2B5EF4-FFF2-40B4-BE49-F238E27FC236}">
                  <a16:creationId xmlns:a16="http://schemas.microsoft.com/office/drawing/2014/main" id="{4E58596E-A730-0048-79DA-7FA5FC165C46}"/>
                </a:ext>
              </a:extLst>
            </p:cNvPr>
            <p:cNvSpPr/>
            <p:nvPr/>
          </p:nvSpPr>
          <p:spPr>
            <a:xfrm rot="7376759">
              <a:off x="5445618" y="1786343"/>
              <a:ext cx="3778706" cy="4328074"/>
            </a:xfrm>
            <a:prstGeom prst="arc">
              <a:avLst>
                <a:gd name="adj1" fmla="val 16300109"/>
                <a:gd name="adj2" fmla="val 3042340"/>
              </a:avLst>
            </a:prstGeom>
            <a:ln w="31750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23965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AFB4F36-A500-6BA8-890D-51E47A4A3B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4A3E29-FD97-1276-2A4C-742351B1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325212"/>
            <a:ext cx="10515600" cy="1325563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 och motståndskraft</a:t>
            </a:r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E4AF7226-9D2A-B537-7EBE-246F6661F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" y="6062167"/>
            <a:ext cx="1511888" cy="545931"/>
          </a:xfrm>
          <a:prstGeom prst="rect">
            <a:avLst/>
          </a:prstGeom>
        </p:spPr>
      </p:pic>
      <p:pic>
        <p:nvPicPr>
          <p:cNvPr id="12" name="Bild 11" descr="Sköld bockmärke med hel fyllning">
            <a:extLst>
              <a:ext uri="{FF2B5EF4-FFF2-40B4-BE49-F238E27FC236}">
                <a16:creationId xmlns:a16="http://schemas.microsoft.com/office/drawing/2014/main" id="{70997E6E-0180-59EC-3400-AF215744D4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042" y="2685143"/>
            <a:ext cx="2325915" cy="2325915"/>
          </a:xfrm>
          <a:prstGeom prst="rect">
            <a:avLst/>
          </a:prstGeo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DD43A568-6E4C-8DC2-8FBE-AEA18F4D3931}"/>
              </a:ext>
            </a:extLst>
          </p:cNvPr>
          <p:cNvCxnSpPr>
            <a:cxnSpLocks/>
          </p:cNvCxnSpPr>
          <p:nvPr/>
        </p:nvCxnSpPr>
        <p:spPr>
          <a:xfrm>
            <a:off x="4037636" y="2685143"/>
            <a:ext cx="1056085" cy="42647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6595AF37-90BF-A31C-F30E-3829C31E3F10}"/>
              </a:ext>
            </a:extLst>
          </p:cNvPr>
          <p:cNvSpPr txBox="1"/>
          <p:nvPr/>
        </p:nvSpPr>
        <p:spPr>
          <a:xfrm>
            <a:off x="1266906" y="2067381"/>
            <a:ext cx="291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 och regional självförsörjning</a:t>
            </a:r>
            <a:endParaRPr lang="sv-SE" sz="3600" spc="-5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4A1C790-57FD-F34D-1314-DB6F8557AB2D}"/>
              </a:ext>
            </a:extLst>
          </p:cNvPr>
          <p:cNvCxnSpPr>
            <a:cxnSpLocks/>
          </p:cNvCxnSpPr>
          <p:nvPr/>
        </p:nvCxnSpPr>
        <p:spPr>
          <a:xfrm flipV="1">
            <a:off x="3864544" y="4104141"/>
            <a:ext cx="1229178" cy="53317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C0202ED5-1F73-D90E-699B-0F46265FF989}"/>
              </a:ext>
            </a:extLst>
          </p:cNvPr>
          <p:cNvSpPr txBox="1"/>
          <p:nvPr/>
        </p:nvSpPr>
        <p:spPr>
          <a:xfrm>
            <a:off x="1612155" y="4533873"/>
            <a:ext cx="291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Minskat importberoende</a:t>
            </a:r>
            <a:endParaRPr lang="sv-SE" sz="3600" spc="-5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6D9AADC-CB6A-D470-C0F6-87CD8D41F3CC}"/>
              </a:ext>
            </a:extLst>
          </p:cNvPr>
          <p:cNvCxnSpPr>
            <a:cxnSpLocks/>
          </p:cNvCxnSpPr>
          <p:nvPr/>
        </p:nvCxnSpPr>
        <p:spPr>
          <a:xfrm flipV="1">
            <a:off x="7080020" y="2685143"/>
            <a:ext cx="852037" cy="48248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36B9A92E-1A8D-714F-3EF0-5EAE3BEAA912}"/>
              </a:ext>
            </a:extLst>
          </p:cNvPr>
          <p:cNvSpPr txBox="1"/>
          <p:nvPr/>
        </p:nvSpPr>
        <p:spPr>
          <a:xfrm>
            <a:off x="7359334" y="2067381"/>
            <a:ext cx="291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Möjlighet till </a:t>
            </a:r>
            <a:r>
              <a:rPr lang="sv-SE" sz="24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ödrift</a:t>
            </a:r>
            <a:r>
              <a:rPr lang="sv-SE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vid kris</a:t>
            </a:r>
            <a:endParaRPr lang="sv-SE" sz="3600" spc="-5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00D97BCF-EEDA-4D56-ABB7-731E40113E6C}"/>
              </a:ext>
            </a:extLst>
          </p:cNvPr>
          <p:cNvCxnSpPr>
            <a:cxnSpLocks/>
          </p:cNvCxnSpPr>
          <p:nvPr/>
        </p:nvCxnSpPr>
        <p:spPr>
          <a:xfrm>
            <a:off x="7071801" y="4104140"/>
            <a:ext cx="1176224" cy="53317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225649C0-6129-6A95-E582-6127B39661F5}"/>
              </a:ext>
            </a:extLst>
          </p:cNvPr>
          <p:cNvSpPr txBox="1"/>
          <p:nvPr/>
        </p:nvSpPr>
        <p:spPr>
          <a:xfrm>
            <a:off x="8005162" y="4501161"/>
            <a:ext cx="291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Avgörande för totalförsvaret</a:t>
            </a:r>
            <a:endParaRPr lang="sv-SE" sz="3600" spc="-5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3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8daa4b-b821-497e-95ea-d14e2f4a4ac4">
      <Terms xmlns="http://schemas.microsoft.com/office/infopath/2007/PartnerControls"/>
    </lcf76f155ced4ddcb4097134ff3c332f>
    <TaxCatchAll xmlns="f142e54f-f6e8-4a46-81ed-f38905130c03" xsi:nil="true"/>
    <Projektnummer xmlns="538daa4b-b821-497e-95ea-d14e2f4a4ac4">0</Projektnumm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8A40BA7853D4685827D953A6F72D1" ma:contentTypeVersion="24" ma:contentTypeDescription="Create a new document." ma:contentTypeScope="" ma:versionID="59d54a1972ac7c8c2df9d4485a670650">
  <xsd:schema xmlns:xsd="http://www.w3.org/2001/XMLSchema" xmlns:xs="http://www.w3.org/2001/XMLSchema" xmlns:p="http://schemas.microsoft.com/office/2006/metadata/properties" xmlns:ns2="538daa4b-b821-497e-95ea-d14e2f4a4ac4" xmlns:ns3="f142e54f-f6e8-4a46-81ed-f38905130c03" targetNamespace="http://schemas.microsoft.com/office/2006/metadata/properties" ma:root="true" ma:fieldsID="41e9466fca7afdcbf74b0946be24bf12" ns2:_="" ns3:_="">
    <xsd:import namespace="538daa4b-b821-497e-95ea-d14e2f4a4ac4"/>
    <xsd:import namespace="f142e54f-f6e8-4a46-81ed-f38905130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Projektnumm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daa4b-b821-497e-95ea-d14e2f4a4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1c78a39-2e26-456b-8d83-71bd635e1d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Projektnummer" ma:index="26" nillable="true" ma:displayName="Projektnummer" ma:default="0" ma:format="Dropdown" ma:internalName="Projektnummer">
      <xsd:simpleType>
        <xsd:restriction base="dms:Text">
          <xsd:maxLength value="20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2e54f-f6e8-4a46-81ed-f38905130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394afd1-2e06-4df4-a320-98c343434534}" ma:internalName="TaxCatchAll" ma:showField="CatchAllData" ma:web="f142e54f-f6e8-4a46-81ed-f38905130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095FAE-95D6-4BAA-AC7B-A4B38B237803}">
  <ds:schemaRefs>
    <ds:schemaRef ds:uri="538daa4b-b821-497e-95ea-d14e2f4a4ac4"/>
    <ds:schemaRef ds:uri="f142e54f-f6e8-4a46-81ed-f38905130c0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2E4F8F-6946-4ABC-8487-E2EA70D76AC0}">
  <ds:schemaRefs>
    <ds:schemaRef ds:uri="538daa4b-b821-497e-95ea-d14e2f4a4ac4"/>
    <ds:schemaRef ds:uri="f142e54f-f6e8-4a46-81ed-f38905130c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9EDA80-F024-44DE-8578-DC06E158EE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16</Slides>
  <Notes>16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Fjärr- och kraftvärmen – en grundpelare i ett robust energisystem</vt:lpstr>
      <vt:lpstr>Fjärr- och kraftvärmens roll idag</vt:lpstr>
      <vt:lpstr>Ett system under hård press</vt:lpstr>
      <vt:lpstr>Fel styrsignaler riskerar att försvaga systemet</vt:lpstr>
      <vt:lpstr>En osynlig men avgörande effekt på energisystemetet</vt:lpstr>
      <vt:lpstr>Planerbarhet – el och värme när det behövs som mest</vt:lpstr>
      <vt:lpstr>Systemeffekt – 10 GW till elsystemet</vt:lpstr>
      <vt:lpstr>Resurseffektivitet – tar vara på det som annars går förlorat</vt:lpstr>
      <vt:lpstr>Beredskap och motståndskraft</vt:lpstr>
      <vt:lpstr>Vad behövs från politiken?</vt:lpstr>
      <vt:lpstr>Ersätt fjärr- och kraftvärmens systemnyttor</vt:lpstr>
      <vt:lpstr>Säkerställ teknikneutrala styrmedel och skatter </vt:lpstr>
      <vt:lpstr>Möjliggör ännu mer cirkularitet  och klimatnytta</vt:lpstr>
      <vt:lpstr>Finansiera och tydliggör fjärrvärmens roll i totalförsvaret</vt:lpstr>
      <vt:lpstr>PowerPoint-presentation</vt:lpstr>
      <vt:lpstr>Fjärr- och kraftvärme är inte gårdagens lösning – utan en förutsättning för framtidens energisystem.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Hepworth</dc:creator>
  <cp:revision>2</cp:revision>
  <dcterms:created xsi:type="dcterms:W3CDTF">2026-03-04T12:02:20Z</dcterms:created>
  <dcterms:modified xsi:type="dcterms:W3CDTF">2026-03-18T15:39:51Z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0x010100CB88A40BA7853D4685827D953A6F72D1</vt:lpwstr>
  </property>
  <property fmtid="{D5CDD505-2E9C-101B-9397-08002B2CF9AE}" pid="3" name="MediaServiceImageTags">
    <vt:lpwstr/>
  </property>
</Properties>
</file>