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504" r:id="rId5"/>
    <p:sldId id="349" r:id="rId6"/>
    <p:sldId id="347" r:id="rId7"/>
    <p:sldId id="491" r:id="rId8"/>
    <p:sldId id="493" r:id="rId9"/>
    <p:sldId id="500" r:id="rId10"/>
    <p:sldId id="501" r:id="rId11"/>
    <p:sldId id="475" r:id="rId12"/>
    <p:sldId id="496" r:id="rId13"/>
    <p:sldId id="495" r:id="rId14"/>
    <p:sldId id="478" r:id="rId15"/>
    <p:sldId id="479" r:id="rId16"/>
    <p:sldId id="480" r:id="rId17"/>
    <p:sldId id="481" r:id="rId18"/>
    <p:sldId id="498" r:id="rId19"/>
  </p:sldIdLst>
  <p:sldSz cx="12192000" cy="6858000"/>
  <p:notesSz cx="7099300" cy="10236200"/>
  <p:custDataLst>
    <p:tags r:id="rId22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5A7D11-6AEB-474C-AC91-89EAE8CBD933}" v="4" dt="2026-05-08T08:50:12.7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8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Hörnell" userId="e3cb9558-4e66-4f4f-9e4a-8d4affd3b1f3" providerId="ADAL" clId="{6664F63A-F1EA-4A8B-8628-BC0D87251B49}"/>
    <pc:docChg chg="custSel modSld">
      <pc:chgData name="Julia Hörnell" userId="e3cb9558-4e66-4f4f-9e4a-8d4affd3b1f3" providerId="ADAL" clId="{6664F63A-F1EA-4A8B-8628-BC0D87251B49}" dt="2026-05-08T08:49:58.764" v="30" actId="20577"/>
      <pc:docMkLst>
        <pc:docMk/>
      </pc:docMkLst>
      <pc:sldChg chg="addSp modSp mod">
        <pc:chgData name="Julia Hörnell" userId="e3cb9558-4e66-4f4f-9e4a-8d4affd3b1f3" providerId="ADAL" clId="{6664F63A-F1EA-4A8B-8628-BC0D87251B49}" dt="2026-05-08T08:49:58.764" v="30" actId="20577"/>
        <pc:sldMkLst>
          <pc:docMk/>
          <pc:sldMk cId="3530769229" sldId="475"/>
        </pc:sldMkLst>
        <pc:spChg chg="mod">
          <ac:chgData name="Julia Hörnell" userId="e3cb9558-4e66-4f4f-9e4a-8d4affd3b1f3" providerId="ADAL" clId="{6664F63A-F1EA-4A8B-8628-BC0D87251B49}" dt="2026-05-08T08:49:58.764" v="30" actId="20577"/>
          <ac:spMkLst>
            <pc:docMk/>
            <pc:sldMk cId="3530769229" sldId="475"/>
            <ac:spMk id="3" creationId="{AFF67A5A-96B1-433A-936B-85B052989FE4}"/>
          </ac:spMkLst>
        </pc:spChg>
        <pc:spChg chg="add mod">
          <ac:chgData name="Julia Hörnell" userId="e3cb9558-4e66-4f4f-9e4a-8d4affd3b1f3" providerId="ADAL" clId="{6664F63A-F1EA-4A8B-8628-BC0D87251B49}" dt="2026-05-08T08:49:32.070" v="20" actId="20577"/>
          <ac:spMkLst>
            <pc:docMk/>
            <pc:sldMk cId="3530769229" sldId="475"/>
            <ac:spMk id="6" creationId="{4AEC5F17-B4DF-B6CC-62DD-F9F909D8BFBA}"/>
          </ac:spMkLst>
        </pc:spChg>
        <pc:spChg chg="mod">
          <ac:chgData name="Julia Hörnell" userId="e3cb9558-4e66-4f4f-9e4a-8d4affd3b1f3" providerId="ADAL" clId="{6664F63A-F1EA-4A8B-8628-BC0D87251B49}" dt="2026-05-08T08:49:03.918" v="2"/>
          <ac:spMkLst>
            <pc:docMk/>
            <pc:sldMk cId="3530769229" sldId="475"/>
            <ac:spMk id="58" creationId="{9D1A0F6B-F4C3-38B3-CE1F-FA25FEA94F97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D38602-6763-4FAC-B035-2ECC4C790C60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288B285A-9F7E-4D56-93C2-2924B2B8F4F6}">
      <dgm:prSet phldrT="[Text]" custT="1"/>
      <dgm:spPr/>
      <dgm:t>
        <a:bodyPr/>
        <a:lstStyle/>
        <a:p>
          <a:r>
            <a:rPr lang="sv-SE" sz="1400"/>
            <a:t>Klimat- och energipolitik, energisystem och energiförsörjning</a:t>
          </a:r>
        </a:p>
      </dgm:t>
    </dgm:pt>
    <dgm:pt modelId="{09559C7B-176C-4215-95F0-C073A3C0CBE9}" type="parTrans" cxnId="{D91D89AE-852A-430D-8B3C-3FBF1264E8F1}">
      <dgm:prSet/>
      <dgm:spPr/>
      <dgm:t>
        <a:bodyPr/>
        <a:lstStyle/>
        <a:p>
          <a:endParaRPr lang="sv-SE" sz="2400"/>
        </a:p>
      </dgm:t>
    </dgm:pt>
    <dgm:pt modelId="{8DE445C1-12D9-4AF8-8863-7719942D3DC6}" type="sibTrans" cxnId="{D91D89AE-852A-430D-8B3C-3FBF1264E8F1}">
      <dgm:prSet/>
      <dgm:spPr/>
      <dgm:t>
        <a:bodyPr/>
        <a:lstStyle/>
        <a:p>
          <a:endParaRPr lang="sv-SE" sz="2400"/>
        </a:p>
      </dgm:t>
    </dgm:pt>
    <dgm:pt modelId="{CE348C71-F6D5-43B1-AD0D-D9DF0BF9D1D8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Elproduktion</a:t>
          </a:r>
        </a:p>
      </dgm:t>
    </dgm:pt>
    <dgm:pt modelId="{EF237945-68A2-4282-9495-935289755F95}" type="parTrans" cxnId="{7FEED897-D2F6-4241-8411-49E32A051BF1}">
      <dgm:prSet/>
      <dgm:spPr/>
      <dgm:t>
        <a:bodyPr/>
        <a:lstStyle/>
        <a:p>
          <a:endParaRPr lang="sv-SE" sz="2400"/>
        </a:p>
      </dgm:t>
    </dgm:pt>
    <dgm:pt modelId="{B521587F-E7BA-4F98-A2F6-4C990A04B19C}" type="sibTrans" cxnId="{7FEED897-D2F6-4241-8411-49E32A051BF1}">
      <dgm:prSet/>
      <dgm:spPr/>
      <dgm:t>
        <a:bodyPr/>
        <a:lstStyle/>
        <a:p>
          <a:endParaRPr lang="sv-SE" sz="2400"/>
        </a:p>
      </dgm:t>
    </dgm:pt>
    <dgm:pt modelId="{1B43B72B-2D1A-43DB-B8CA-ECCD89B4092A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Eldistribution och nätmarknad</a:t>
          </a:r>
        </a:p>
      </dgm:t>
    </dgm:pt>
    <dgm:pt modelId="{E2B77951-85E0-42E9-AEF5-6D802B769C2C}" type="parTrans" cxnId="{472AF24C-7612-4A88-99E9-F897402A321D}">
      <dgm:prSet/>
      <dgm:spPr/>
      <dgm:t>
        <a:bodyPr/>
        <a:lstStyle/>
        <a:p>
          <a:endParaRPr lang="sv-SE" sz="2400"/>
        </a:p>
      </dgm:t>
    </dgm:pt>
    <dgm:pt modelId="{78A9A7CD-1BB7-4D53-B452-9262944A3193}" type="sibTrans" cxnId="{472AF24C-7612-4A88-99E9-F897402A321D}">
      <dgm:prSet/>
      <dgm:spPr/>
      <dgm:t>
        <a:bodyPr/>
        <a:lstStyle/>
        <a:p>
          <a:endParaRPr lang="sv-SE" sz="2400"/>
        </a:p>
      </dgm:t>
    </dgm:pt>
    <dgm:pt modelId="{61B68008-1BA3-4889-9162-303E493B2A98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Värme- och kyldistribution</a:t>
          </a:r>
        </a:p>
      </dgm:t>
    </dgm:pt>
    <dgm:pt modelId="{3DEFDA6C-83D8-48BB-97AB-4255A60852CB}" type="parTrans" cxnId="{83A63CF7-9216-4020-9674-C4CC8D491238}">
      <dgm:prSet/>
      <dgm:spPr/>
      <dgm:t>
        <a:bodyPr/>
        <a:lstStyle/>
        <a:p>
          <a:endParaRPr lang="sv-SE" sz="2400"/>
        </a:p>
      </dgm:t>
    </dgm:pt>
    <dgm:pt modelId="{1AB4EC8E-C10E-48E8-BFF2-7C7162821DEB}" type="sibTrans" cxnId="{83A63CF7-9216-4020-9674-C4CC8D491238}">
      <dgm:prSet/>
      <dgm:spPr/>
      <dgm:t>
        <a:bodyPr/>
        <a:lstStyle/>
        <a:p>
          <a:endParaRPr lang="sv-SE" sz="2400"/>
        </a:p>
      </dgm:t>
    </dgm:pt>
    <dgm:pt modelId="{6E164113-06C9-4814-B7BA-C8BC6B0780A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Kompetens-försörjning och kompetens-utveckling</a:t>
          </a:r>
        </a:p>
      </dgm:t>
    </dgm:pt>
    <dgm:pt modelId="{660A6412-5F46-4800-9294-AD022D961097}" type="parTrans" cxnId="{66C3F806-0CB9-4833-A506-ECA159316347}">
      <dgm:prSet/>
      <dgm:spPr/>
      <dgm:t>
        <a:bodyPr/>
        <a:lstStyle/>
        <a:p>
          <a:endParaRPr lang="sv-SE" sz="2400"/>
        </a:p>
      </dgm:t>
    </dgm:pt>
    <dgm:pt modelId="{F080184E-D8A7-43ED-852E-C4EDAD22CCC4}" type="sibTrans" cxnId="{66C3F806-0CB9-4833-A506-ECA159316347}">
      <dgm:prSet/>
      <dgm:spPr/>
      <dgm:t>
        <a:bodyPr/>
        <a:lstStyle/>
        <a:p>
          <a:endParaRPr lang="sv-SE" sz="2400"/>
        </a:p>
      </dgm:t>
    </dgm:pt>
    <dgm:pt modelId="{673C9CC1-33EA-40FA-B400-0337FE26031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Strategisk kommunikation</a:t>
          </a:r>
        </a:p>
      </dgm:t>
    </dgm:pt>
    <dgm:pt modelId="{E15F5C67-8F4A-4383-A647-44429D184180}" type="parTrans" cxnId="{2979CFC4-1E0B-4F66-A816-70D9BA3533F4}">
      <dgm:prSet/>
      <dgm:spPr/>
      <dgm:t>
        <a:bodyPr/>
        <a:lstStyle/>
        <a:p>
          <a:endParaRPr lang="sv-SE" sz="2400"/>
        </a:p>
      </dgm:t>
    </dgm:pt>
    <dgm:pt modelId="{C1C0BF69-63C3-4287-A09C-BC4040AD3A2E}" type="sibTrans" cxnId="{2979CFC4-1E0B-4F66-A816-70D9BA3533F4}">
      <dgm:prSet/>
      <dgm:spPr/>
      <dgm:t>
        <a:bodyPr/>
        <a:lstStyle/>
        <a:p>
          <a:endParaRPr lang="sv-SE" sz="2400"/>
        </a:p>
      </dgm:t>
    </dgm:pt>
    <dgm:pt modelId="{BBCC3CB0-ADB7-4BE5-B22B-AE2BF6F37EA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Elhandel</a:t>
          </a:r>
        </a:p>
      </dgm:t>
    </dgm:pt>
    <dgm:pt modelId="{4B9629AF-233C-42E1-ADBD-3C7906A8542E}" type="parTrans" cxnId="{6EC0ACAC-5173-4130-8A88-160A694B5FDE}">
      <dgm:prSet/>
      <dgm:spPr/>
      <dgm:t>
        <a:bodyPr/>
        <a:lstStyle/>
        <a:p>
          <a:endParaRPr lang="sv-SE" sz="2400"/>
        </a:p>
      </dgm:t>
    </dgm:pt>
    <dgm:pt modelId="{31288D33-B694-4E4E-B512-12F770E15F94}" type="sibTrans" cxnId="{6EC0ACAC-5173-4130-8A88-160A694B5FDE}">
      <dgm:prSet/>
      <dgm:spPr/>
      <dgm:t>
        <a:bodyPr/>
        <a:lstStyle/>
        <a:p>
          <a:endParaRPr lang="sv-SE" sz="2400"/>
        </a:p>
      </dgm:t>
    </dgm:pt>
    <dgm:pt modelId="{4A12477D-D623-4775-98CC-33B63CF9CC0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Produktion och marknad, värme och kyla</a:t>
          </a:r>
        </a:p>
      </dgm:t>
    </dgm:pt>
    <dgm:pt modelId="{4BDB204C-4D6A-47CD-B1DB-C8F18AB52AC2}" type="parTrans" cxnId="{3E0C0F1F-C7D9-46EB-90FA-374A200525EA}">
      <dgm:prSet/>
      <dgm:spPr/>
      <dgm:t>
        <a:bodyPr/>
        <a:lstStyle/>
        <a:p>
          <a:endParaRPr lang="sv-SE" sz="2400"/>
        </a:p>
      </dgm:t>
    </dgm:pt>
    <dgm:pt modelId="{BF4C8BB9-1655-4854-BA7C-381638BE61DF}" type="sibTrans" cxnId="{3E0C0F1F-C7D9-46EB-90FA-374A200525EA}">
      <dgm:prSet/>
      <dgm:spPr/>
      <dgm:t>
        <a:bodyPr/>
        <a:lstStyle/>
        <a:p>
          <a:endParaRPr lang="sv-SE" sz="2400"/>
        </a:p>
      </dgm:t>
    </dgm:pt>
    <dgm:pt modelId="{F2244BA6-D33B-486A-BF3F-20E91AA77051}" type="pres">
      <dgm:prSet presAssocID="{A0D38602-6763-4FAC-B035-2ECC4C790C60}" presName="Name0" presStyleCnt="0">
        <dgm:presLayoutVars>
          <dgm:dir/>
          <dgm:resizeHandles val="exact"/>
        </dgm:presLayoutVars>
      </dgm:prSet>
      <dgm:spPr/>
    </dgm:pt>
    <dgm:pt modelId="{81039964-10C5-4CDA-9978-E5355E62DC13}" type="pres">
      <dgm:prSet presAssocID="{A0D38602-6763-4FAC-B035-2ECC4C790C60}" presName="fgShape" presStyleLbl="fgShp" presStyleIdx="0" presStyleCnt="1" custScaleY="148274" custLinFactNeighborY="-12120"/>
      <dgm:spPr>
        <a:ln>
          <a:solidFill>
            <a:schemeClr val="bg1"/>
          </a:solidFill>
        </a:ln>
      </dgm:spPr>
    </dgm:pt>
    <dgm:pt modelId="{E8E76436-598F-4916-AD83-A6040AEB06C8}" type="pres">
      <dgm:prSet presAssocID="{A0D38602-6763-4FAC-B035-2ECC4C790C60}" presName="linComp" presStyleCnt="0"/>
      <dgm:spPr/>
    </dgm:pt>
    <dgm:pt modelId="{0F85EFC6-0D85-491D-9CCF-6F6E63B7BEF2}" type="pres">
      <dgm:prSet presAssocID="{288B285A-9F7E-4D56-93C2-2924B2B8F4F6}" presName="compNode" presStyleCnt="0"/>
      <dgm:spPr/>
    </dgm:pt>
    <dgm:pt modelId="{8C2E2711-F999-48C9-8846-8278F97C7371}" type="pres">
      <dgm:prSet presAssocID="{288B285A-9F7E-4D56-93C2-2924B2B8F4F6}" presName="bkgdShape" presStyleLbl="node1" presStyleIdx="0" presStyleCnt="8"/>
      <dgm:spPr/>
    </dgm:pt>
    <dgm:pt modelId="{BF569CBA-FA5A-40A6-8EFA-1B2F768C5405}" type="pres">
      <dgm:prSet presAssocID="{288B285A-9F7E-4D56-93C2-2924B2B8F4F6}" presName="nodeTx" presStyleLbl="node1" presStyleIdx="0" presStyleCnt="8">
        <dgm:presLayoutVars>
          <dgm:bulletEnabled val="1"/>
        </dgm:presLayoutVars>
      </dgm:prSet>
      <dgm:spPr/>
    </dgm:pt>
    <dgm:pt modelId="{B3A300F6-FA3D-4CB9-B352-5B229F7641E4}" type="pres">
      <dgm:prSet presAssocID="{288B285A-9F7E-4D56-93C2-2924B2B8F4F6}" presName="invisiNode" presStyleLbl="node1" presStyleIdx="0" presStyleCnt="8"/>
      <dgm:spPr/>
    </dgm:pt>
    <dgm:pt modelId="{04CCAC79-BA82-42C7-97A5-6EA0490F7297}" type="pres">
      <dgm:prSet presAssocID="{288B285A-9F7E-4D56-93C2-2924B2B8F4F6}" presName="imagNode" presStyleLbl="fgImgPlace1" presStyleIdx="0" presStyleCnt="8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975" t="16214" r="6820" b="9044"/>
          </a:stretch>
        </a:blipFill>
      </dgm:spPr>
    </dgm:pt>
    <dgm:pt modelId="{3CC784BA-7109-4195-94E4-37327A6A113B}" type="pres">
      <dgm:prSet presAssocID="{8DE445C1-12D9-4AF8-8863-7719942D3DC6}" presName="sibTrans" presStyleLbl="sibTrans2D1" presStyleIdx="0" presStyleCnt="0"/>
      <dgm:spPr/>
    </dgm:pt>
    <dgm:pt modelId="{113219E1-C993-4D67-A8AC-5BC3337111F6}" type="pres">
      <dgm:prSet presAssocID="{4A12477D-D623-4775-98CC-33B63CF9CC02}" presName="compNode" presStyleCnt="0"/>
      <dgm:spPr/>
    </dgm:pt>
    <dgm:pt modelId="{4E6D9855-D8E1-4325-89D3-4F79ABE72ADD}" type="pres">
      <dgm:prSet presAssocID="{4A12477D-D623-4775-98CC-33B63CF9CC02}" presName="bkgdShape" presStyleLbl="node1" presStyleIdx="1" presStyleCnt="8"/>
      <dgm:spPr/>
    </dgm:pt>
    <dgm:pt modelId="{D5EF3518-6F8F-4E64-81C6-95239A979682}" type="pres">
      <dgm:prSet presAssocID="{4A12477D-D623-4775-98CC-33B63CF9CC02}" presName="nodeTx" presStyleLbl="node1" presStyleIdx="1" presStyleCnt="8">
        <dgm:presLayoutVars>
          <dgm:bulletEnabled val="1"/>
        </dgm:presLayoutVars>
      </dgm:prSet>
      <dgm:spPr/>
    </dgm:pt>
    <dgm:pt modelId="{AC4B3EA6-FDA0-420A-B2FD-F76414331B30}" type="pres">
      <dgm:prSet presAssocID="{4A12477D-D623-4775-98CC-33B63CF9CC02}" presName="invisiNode" presStyleLbl="node1" presStyleIdx="1" presStyleCnt="8"/>
      <dgm:spPr/>
    </dgm:pt>
    <dgm:pt modelId="{B8C9E186-997D-4362-AF52-D307A04CF3DB}" type="pres">
      <dgm:prSet presAssocID="{4A12477D-D623-4775-98CC-33B63CF9CC02}" presName="imagNode" presStyleLbl="fgImgPlace1" presStyleIdx="1" presStyleCnt="8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223" t="17724" r="13061" b="23788"/>
          </a:stretch>
        </a:blipFill>
      </dgm:spPr>
    </dgm:pt>
    <dgm:pt modelId="{F71595B7-0F5B-40BA-B2C1-D9BF9B09BE23}" type="pres">
      <dgm:prSet presAssocID="{BF4C8BB9-1655-4854-BA7C-381638BE61DF}" presName="sibTrans" presStyleLbl="sibTrans2D1" presStyleIdx="0" presStyleCnt="0"/>
      <dgm:spPr/>
    </dgm:pt>
    <dgm:pt modelId="{B82DFBF9-459B-4E24-A24B-E7FCE02BFC12}" type="pres">
      <dgm:prSet presAssocID="{61B68008-1BA3-4889-9162-303E493B2A98}" presName="compNode" presStyleCnt="0"/>
      <dgm:spPr/>
    </dgm:pt>
    <dgm:pt modelId="{3A1E2450-2F5C-4683-A6C5-46CBC857E598}" type="pres">
      <dgm:prSet presAssocID="{61B68008-1BA3-4889-9162-303E493B2A98}" presName="bkgdShape" presStyleLbl="node1" presStyleIdx="2" presStyleCnt="8"/>
      <dgm:spPr/>
    </dgm:pt>
    <dgm:pt modelId="{D74F1DB6-8C97-444E-A422-617F7E89F2A6}" type="pres">
      <dgm:prSet presAssocID="{61B68008-1BA3-4889-9162-303E493B2A98}" presName="nodeTx" presStyleLbl="node1" presStyleIdx="2" presStyleCnt="8">
        <dgm:presLayoutVars>
          <dgm:bulletEnabled val="1"/>
        </dgm:presLayoutVars>
      </dgm:prSet>
      <dgm:spPr/>
    </dgm:pt>
    <dgm:pt modelId="{09FEB1CA-43C7-46BA-ADD7-9D273023DCDD}" type="pres">
      <dgm:prSet presAssocID="{61B68008-1BA3-4889-9162-303E493B2A98}" presName="invisiNode" presStyleLbl="node1" presStyleIdx="2" presStyleCnt="8"/>
      <dgm:spPr/>
    </dgm:pt>
    <dgm:pt modelId="{7C1EA2F0-5B20-465C-848B-7DBBAFC373B2}" type="pres">
      <dgm:prSet presAssocID="{61B68008-1BA3-4889-9162-303E493B2A98}" presName="imagNode" presStyleLbl="fgImgPlace1" presStyleIdx="2" presStyleCnt="8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8165" t="17487" r="6860" b="17879"/>
          </a:stretch>
        </a:blipFill>
      </dgm:spPr>
    </dgm:pt>
    <dgm:pt modelId="{B678AA73-BB19-4BC1-8140-479390506F79}" type="pres">
      <dgm:prSet presAssocID="{1AB4EC8E-C10E-48E8-BFF2-7C7162821DEB}" presName="sibTrans" presStyleLbl="sibTrans2D1" presStyleIdx="0" presStyleCnt="0"/>
      <dgm:spPr/>
    </dgm:pt>
    <dgm:pt modelId="{F094A2D3-1C50-448A-A967-BC1B60346BEC}" type="pres">
      <dgm:prSet presAssocID="{CE348C71-F6D5-43B1-AD0D-D9DF0BF9D1D8}" presName="compNode" presStyleCnt="0"/>
      <dgm:spPr/>
    </dgm:pt>
    <dgm:pt modelId="{2B7E8DE6-BF24-4F28-B5ED-4FA5DED81A09}" type="pres">
      <dgm:prSet presAssocID="{CE348C71-F6D5-43B1-AD0D-D9DF0BF9D1D8}" presName="bkgdShape" presStyleLbl="node1" presStyleIdx="3" presStyleCnt="8"/>
      <dgm:spPr/>
    </dgm:pt>
    <dgm:pt modelId="{E3623F20-E046-41B4-B6BD-80AF22F5F5DA}" type="pres">
      <dgm:prSet presAssocID="{CE348C71-F6D5-43B1-AD0D-D9DF0BF9D1D8}" presName="nodeTx" presStyleLbl="node1" presStyleIdx="3" presStyleCnt="8">
        <dgm:presLayoutVars>
          <dgm:bulletEnabled val="1"/>
        </dgm:presLayoutVars>
      </dgm:prSet>
      <dgm:spPr/>
    </dgm:pt>
    <dgm:pt modelId="{254ACBF9-8627-4698-A5F1-8A4CD67B664D}" type="pres">
      <dgm:prSet presAssocID="{CE348C71-F6D5-43B1-AD0D-D9DF0BF9D1D8}" presName="invisiNode" presStyleLbl="node1" presStyleIdx="3" presStyleCnt="8"/>
      <dgm:spPr/>
    </dgm:pt>
    <dgm:pt modelId="{56C0EDDC-4BAD-46AF-8A39-FF7CB2A9AE26}" type="pres">
      <dgm:prSet presAssocID="{CE348C71-F6D5-43B1-AD0D-D9DF0BF9D1D8}" presName="imagNode" presStyleLbl="fgImgPlace1" presStyleIdx="3" presStyleCnt="8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9459" t="4747" r="9769" b="12866"/>
          </a:stretch>
        </a:blipFill>
      </dgm:spPr>
    </dgm:pt>
    <dgm:pt modelId="{BD62D723-6F05-43E9-951C-DF37752FE52D}" type="pres">
      <dgm:prSet presAssocID="{B521587F-E7BA-4F98-A2F6-4C990A04B19C}" presName="sibTrans" presStyleLbl="sibTrans2D1" presStyleIdx="0" presStyleCnt="0"/>
      <dgm:spPr/>
    </dgm:pt>
    <dgm:pt modelId="{B65727C4-63C1-47EB-AF25-2AA8A5A55570}" type="pres">
      <dgm:prSet presAssocID="{1B43B72B-2D1A-43DB-B8CA-ECCD89B4092A}" presName="compNode" presStyleCnt="0"/>
      <dgm:spPr/>
    </dgm:pt>
    <dgm:pt modelId="{C71D1FA6-AF8D-4275-93CE-2CD285A2CC91}" type="pres">
      <dgm:prSet presAssocID="{1B43B72B-2D1A-43DB-B8CA-ECCD89B4092A}" presName="bkgdShape" presStyleLbl="node1" presStyleIdx="4" presStyleCnt="8"/>
      <dgm:spPr/>
    </dgm:pt>
    <dgm:pt modelId="{A59DD8AB-0EBF-407A-9AD9-61713580310F}" type="pres">
      <dgm:prSet presAssocID="{1B43B72B-2D1A-43DB-B8CA-ECCD89B4092A}" presName="nodeTx" presStyleLbl="node1" presStyleIdx="4" presStyleCnt="8">
        <dgm:presLayoutVars>
          <dgm:bulletEnabled val="1"/>
        </dgm:presLayoutVars>
      </dgm:prSet>
      <dgm:spPr/>
    </dgm:pt>
    <dgm:pt modelId="{6B3B36D1-EE2B-4BC3-91E3-FDDC3676C9BD}" type="pres">
      <dgm:prSet presAssocID="{1B43B72B-2D1A-43DB-B8CA-ECCD89B4092A}" presName="invisiNode" presStyleLbl="node1" presStyleIdx="4" presStyleCnt="8"/>
      <dgm:spPr/>
    </dgm:pt>
    <dgm:pt modelId="{729FC178-9675-4BA2-B0D3-B6764BB6421F}" type="pres">
      <dgm:prSet presAssocID="{1B43B72B-2D1A-43DB-B8CA-ECCD89B4092A}" presName="imagNode" presStyleLbl="fgImgPlace1" presStyleIdx="4" presStyleCnt="8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3752" t="11228" r="9381" b="12542"/>
          </a:stretch>
        </a:blipFill>
      </dgm:spPr>
    </dgm:pt>
    <dgm:pt modelId="{CCA67164-1186-4094-B299-674ADF81D36A}" type="pres">
      <dgm:prSet presAssocID="{78A9A7CD-1BB7-4D53-B452-9262944A3193}" presName="sibTrans" presStyleLbl="sibTrans2D1" presStyleIdx="0" presStyleCnt="0"/>
      <dgm:spPr/>
    </dgm:pt>
    <dgm:pt modelId="{AC61B677-969A-491E-852B-64CF1BDA6600}" type="pres">
      <dgm:prSet presAssocID="{BBCC3CB0-ADB7-4BE5-B22B-AE2BF6F37EA6}" presName="compNode" presStyleCnt="0"/>
      <dgm:spPr/>
    </dgm:pt>
    <dgm:pt modelId="{E52B2687-41FF-4779-AFE6-D661B9CA9E28}" type="pres">
      <dgm:prSet presAssocID="{BBCC3CB0-ADB7-4BE5-B22B-AE2BF6F37EA6}" presName="bkgdShape" presStyleLbl="node1" presStyleIdx="5" presStyleCnt="8"/>
      <dgm:spPr/>
    </dgm:pt>
    <dgm:pt modelId="{E778B876-0EF9-4190-9C2B-66D1257BAB70}" type="pres">
      <dgm:prSet presAssocID="{BBCC3CB0-ADB7-4BE5-B22B-AE2BF6F37EA6}" presName="nodeTx" presStyleLbl="node1" presStyleIdx="5" presStyleCnt="8">
        <dgm:presLayoutVars>
          <dgm:bulletEnabled val="1"/>
        </dgm:presLayoutVars>
      </dgm:prSet>
      <dgm:spPr/>
    </dgm:pt>
    <dgm:pt modelId="{C3370C8F-3EB0-4A48-9CF1-17B4F614592A}" type="pres">
      <dgm:prSet presAssocID="{BBCC3CB0-ADB7-4BE5-B22B-AE2BF6F37EA6}" presName="invisiNode" presStyleLbl="node1" presStyleIdx="5" presStyleCnt="8"/>
      <dgm:spPr/>
    </dgm:pt>
    <dgm:pt modelId="{D5D2808B-E394-44FD-97A9-E411ADA6C132}" type="pres">
      <dgm:prSet presAssocID="{BBCC3CB0-ADB7-4BE5-B22B-AE2BF6F37EA6}" presName="imagNode" presStyleLbl="fgImgPlace1" presStyleIdx="5" presStyleCnt="8"/>
      <dgm:spPr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9668" t="10163" r="16802" b="11061"/>
          </a:stretch>
        </a:blipFill>
      </dgm:spPr>
    </dgm:pt>
    <dgm:pt modelId="{D10D02E7-43C3-41E9-8413-28B03C1FCD2C}" type="pres">
      <dgm:prSet presAssocID="{31288D33-B694-4E4E-B512-12F770E15F94}" presName="sibTrans" presStyleLbl="sibTrans2D1" presStyleIdx="0" presStyleCnt="0"/>
      <dgm:spPr/>
    </dgm:pt>
    <dgm:pt modelId="{16BF8C34-C9CA-410B-8EAA-8E9CA5B7BC77}" type="pres">
      <dgm:prSet presAssocID="{6E164113-06C9-4814-B7BA-C8BC6B0780AE}" presName="compNode" presStyleCnt="0"/>
      <dgm:spPr/>
    </dgm:pt>
    <dgm:pt modelId="{75E21C90-994C-471B-9092-AF72E29E1D53}" type="pres">
      <dgm:prSet presAssocID="{6E164113-06C9-4814-B7BA-C8BC6B0780AE}" presName="bkgdShape" presStyleLbl="node1" presStyleIdx="6" presStyleCnt="8"/>
      <dgm:spPr/>
    </dgm:pt>
    <dgm:pt modelId="{76D5ECA5-3D54-45F5-8BB9-C59F66960E8D}" type="pres">
      <dgm:prSet presAssocID="{6E164113-06C9-4814-B7BA-C8BC6B0780AE}" presName="nodeTx" presStyleLbl="node1" presStyleIdx="6" presStyleCnt="8">
        <dgm:presLayoutVars>
          <dgm:bulletEnabled val="1"/>
        </dgm:presLayoutVars>
      </dgm:prSet>
      <dgm:spPr/>
    </dgm:pt>
    <dgm:pt modelId="{3600ED63-8EB2-4965-89C3-952E7D3A5F0E}" type="pres">
      <dgm:prSet presAssocID="{6E164113-06C9-4814-B7BA-C8BC6B0780AE}" presName="invisiNode" presStyleLbl="node1" presStyleIdx="6" presStyleCnt="8"/>
      <dgm:spPr/>
    </dgm:pt>
    <dgm:pt modelId="{290207F6-F09A-4104-9B6A-1DA3D63D88C3}" type="pres">
      <dgm:prSet presAssocID="{6E164113-06C9-4814-B7BA-C8BC6B0780AE}" presName="imagNode" presStyleLbl="fgImgPlace1" presStyleIdx="6" presStyleCnt="8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740" t="12534" r="12772" b="15308"/>
          </a:stretch>
        </a:blipFill>
      </dgm:spPr>
    </dgm:pt>
    <dgm:pt modelId="{17BA0699-851D-4F1C-A782-D76662303F15}" type="pres">
      <dgm:prSet presAssocID="{F080184E-D8A7-43ED-852E-C4EDAD22CCC4}" presName="sibTrans" presStyleLbl="sibTrans2D1" presStyleIdx="0" presStyleCnt="0"/>
      <dgm:spPr/>
    </dgm:pt>
    <dgm:pt modelId="{8B8C4392-5194-4D4B-A1E2-EA341EDF160C}" type="pres">
      <dgm:prSet presAssocID="{673C9CC1-33EA-40FA-B400-0337FE26031E}" presName="compNode" presStyleCnt="0"/>
      <dgm:spPr/>
    </dgm:pt>
    <dgm:pt modelId="{1107E3F1-6873-41AA-A947-6867803BA5CB}" type="pres">
      <dgm:prSet presAssocID="{673C9CC1-33EA-40FA-B400-0337FE26031E}" presName="bkgdShape" presStyleLbl="node1" presStyleIdx="7" presStyleCnt="8"/>
      <dgm:spPr/>
    </dgm:pt>
    <dgm:pt modelId="{4F51D3C8-1CF0-4687-AB68-AC1D05153159}" type="pres">
      <dgm:prSet presAssocID="{673C9CC1-33EA-40FA-B400-0337FE26031E}" presName="nodeTx" presStyleLbl="node1" presStyleIdx="7" presStyleCnt="8">
        <dgm:presLayoutVars>
          <dgm:bulletEnabled val="1"/>
        </dgm:presLayoutVars>
      </dgm:prSet>
      <dgm:spPr/>
    </dgm:pt>
    <dgm:pt modelId="{C38C8B57-9E51-4A7D-AAD2-12C338BC7B6C}" type="pres">
      <dgm:prSet presAssocID="{673C9CC1-33EA-40FA-B400-0337FE26031E}" presName="invisiNode" presStyleLbl="node1" presStyleIdx="7" presStyleCnt="8"/>
      <dgm:spPr/>
    </dgm:pt>
    <dgm:pt modelId="{D9EE6570-5B5D-4145-82E6-B814BAC0301E}" type="pres">
      <dgm:prSet presAssocID="{673C9CC1-33EA-40FA-B400-0337FE26031E}" presName="imagNode" presStyleLbl="fgImgPlace1" presStyleIdx="7" presStyleCnt="8"/>
      <dgm:spPr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2917" t="12553" r="12475" b="20833"/>
          </a:stretch>
        </a:blipFill>
      </dgm:spPr>
    </dgm:pt>
  </dgm:ptLst>
  <dgm:cxnLst>
    <dgm:cxn modelId="{66C3F806-0CB9-4833-A506-ECA159316347}" srcId="{A0D38602-6763-4FAC-B035-2ECC4C790C60}" destId="{6E164113-06C9-4814-B7BA-C8BC6B0780AE}" srcOrd="6" destOrd="0" parTransId="{660A6412-5F46-4800-9294-AD022D961097}" sibTransId="{F080184E-D8A7-43ED-852E-C4EDAD22CCC4}"/>
    <dgm:cxn modelId="{B1EC1C19-32EA-434A-97EA-23ADAD13AEDD}" type="presOf" srcId="{BBCC3CB0-ADB7-4BE5-B22B-AE2BF6F37EA6}" destId="{E778B876-0EF9-4190-9C2B-66D1257BAB70}" srcOrd="1" destOrd="0" presId="urn:microsoft.com/office/officeart/2005/8/layout/hList7"/>
    <dgm:cxn modelId="{0A0F611B-D9C9-4EB0-995D-7400C715FC1E}" type="presOf" srcId="{A0D38602-6763-4FAC-B035-2ECC4C790C60}" destId="{F2244BA6-D33B-486A-BF3F-20E91AA77051}" srcOrd="0" destOrd="0" presId="urn:microsoft.com/office/officeart/2005/8/layout/hList7"/>
    <dgm:cxn modelId="{3E0C0F1F-C7D9-46EB-90FA-374A200525EA}" srcId="{A0D38602-6763-4FAC-B035-2ECC4C790C60}" destId="{4A12477D-D623-4775-98CC-33B63CF9CC02}" srcOrd="1" destOrd="0" parTransId="{4BDB204C-4D6A-47CD-B1DB-C8F18AB52AC2}" sibTransId="{BF4C8BB9-1655-4854-BA7C-381638BE61DF}"/>
    <dgm:cxn modelId="{B06D4329-1843-4399-822B-7E8E8D2CE148}" type="presOf" srcId="{673C9CC1-33EA-40FA-B400-0337FE26031E}" destId="{4F51D3C8-1CF0-4687-AB68-AC1D05153159}" srcOrd="1" destOrd="0" presId="urn:microsoft.com/office/officeart/2005/8/layout/hList7"/>
    <dgm:cxn modelId="{501F912F-7691-4FE8-A955-209A2F7EA9AA}" type="presOf" srcId="{61B68008-1BA3-4889-9162-303E493B2A98}" destId="{D74F1DB6-8C97-444E-A422-617F7E89F2A6}" srcOrd="1" destOrd="0" presId="urn:microsoft.com/office/officeart/2005/8/layout/hList7"/>
    <dgm:cxn modelId="{472AF24C-7612-4A88-99E9-F897402A321D}" srcId="{A0D38602-6763-4FAC-B035-2ECC4C790C60}" destId="{1B43B72B-2D1A-43DB-B8CA-ECCD89B4092A}" srcOrd="4" destOrd="0" parTransId="{E2B77951-85E0-42E9-AEF5-6D802B769C2C}" sibTransId="{78A9A7CD-1BB7-4D53-B452-9262944A3193}"/>
    <dgm:cxn modelId="{04B10253-CB47-4A83-87B5-191914B6EA5F}" type="presOf" srcId="{1AB4EC8E-C10E-48E8-BFF2-7C7162821DEB}" destId="{B678AA73-BB19-4BC1-8140-479390506F79}" srcOrd="0" destOrd="0" presId="urn:microsoft.com/office/officeart/2005/8/layout/hList7"/>
    <dgm:cxn modelId="{2D8EA255-E907-423E-8415-9AEC9BE41A35}" type="presOf" srcId="{F080184E-D8A7-43ED-852E-C4EDAD22CCC4}" destId="{17BA0699-851D-4F1C-A782-D76662303F15}" srcOrd="0" destOrd="0" presId="urn:microsoft.com/office/officeart/2005/8/layout/hList7"/>
    <dgm:cxn modelId="{5C906F76-0361-4D81-9581-A1EA035FB45A}" type="presOf" srcId="{288B285A-9F7E-4D56-93C2-2924B2B8F4F6}" destId="{8C2E2711-F999-48C9-8846-8278F97C7371}" srcOrd="0" destOrd="0" presId="urn:microsoft.com/office/officeart/2005/8/layout/hList7"/>
    <dgm:cxn modelId="{35FEF856-24D3-4652-BB52-81191DC7C011}" type="presOf" srcId="{4A12477D-D623-4775-98CC-33B63CF9CC02}" destId="{4E6D9855-D8E1-4325-89D3-4F79ABE72ADD}" srcOrd="0" destOrd="0" presId="urn:microsoft.com/office/officeart/2005/8/layout/hList7"/>
    <dgm:cxn modelId="{28472778-C0C3-44F7-BB4B-2189E70F8EC4}" type="presOf" srcId="{1B43B72B-2D1A-43DB-B8CA-ECCD89B4092A}" destId="{A59DD8AB-0EBF-407A-9AD9-61713580310F}" srcOrd="1" destOrd="0" presId="urn:microsoft.com/office/officeart/2005/8/layout/hList7"/>
    <dgm:cxn modelId="{9E250A8A-1482-455F-AB2D-5DB859F209DF}" type="presOf" srcId="{6E164113-06C9-4814-B7BA-C8BC6B0780AE}" destId="{75E21C90-994C-471B-9092-AF72E29E1D53}" srcOrd="0" destOrd="0" presId="urn:microsoft.com/office/officeart/2005/8/layout/hList7"/>
    <dgm:cxn modelId="{FCC8DA8A-B610-4FD0-BF3D-FF651106DA00}" type="presOf" srcId="{BF4C8BB9-1655-4854-BA7C-381638BE61DF}" destId="{F71595B7-0F5B-40BA-B2C1-D9BF9B09BE23}" srcOrd="0" destOrd="0" presId="urn:microsoft.com/office/officeart/2005/8/layout/hList7"/>
    <dgm:cxn modelId="{7FEED897-D2F6-4241-8411-49E32A051BF1}" srcId="{A0D38602-6763-4FAC-B035-2ECC4C790C60}" destId="{CE348C71-F6D5-43B1-AD0D-D9DF0BF9D1D8}" srcOrd="3" destOrd="0" parTransId="{EF237945-68A2-4282-9495-935289755F95}" sibTransId="{B521587F-E7BA-4F98-A2F6-4C990A04B19C}"/>
    <dgm:cxn modelId="{4773E097-9BEC-4CD1-913B-F1F5C5F3380B}" type="presOf" srcId="{BBCC3CB0-ADB7-4BE5-B22B-AE2BF6F37EA6}" destId="{E52B2687-41FF-4779-AFE6-D661B9CA9E28}" srcOrd="0" destOrd="0" presId="urn:microsoft.com/office/officeart/2005/8/layout/hList7"/>
    <dgm:cxn modelId="{329A05A0-71B6-4B1D-AA7C-BFD7C25F67D7}" type="presOf" srcId="{8DE445C1-12D9-4AF8-8863-7719942D3DC6}" destId="{3CC784BA-7109-4195-94E4-37327A6A113B}" srcOrd="0" destOrd="0" presId="urn:microsoft.com/office/officeart/2005/8/layout/hList7"/>
    <dgm:cxn modelId="{80E513A3-7999-423F-AC1F-787EE8ED58D5}" type="presOf" srcId="{673C9CC1-33EA-40FA-B400-0337FE26031E}" destId="{1107E3F1-6873-41AA-A947-6867803BA5CB}" srcOrd="0" destOrd="0" presId="urn:microsoft.com/office/officeart/2005/8/layout/hList7"/>
    <dgm:cxn modelId="{B7B704AA-367C-4DC8-A565-1FDB829A0D80}" type="presOf" srcId="{B521587F-E7BA-4F98-A2F6-4C990A04B19C}" destId="{BD62D723-6F05-43E9-951C-DF37752FE52D}" srcOrd="0" destOrd="0" presId="urn:microsoft.com/office/officeart/2005/8/layout/hList7"/>
    <dgm:cxn modelId="{591724AA-2C0E-41B5-A187-57EEBBE39240}" type="presOf" srcId="{CE348C71-F6D5-43B1-AD0D-D9DF0BF9D1D8}" destId="{E3623F20-E046-41B4-B6BD-80AF22F5F5DA}" srcOrd="1" destOrd="0" presId="urn:microsoft.com/office/officeart/2005/8/layout/hList7"/>
    <dgm:cxn modelId="{6EC0ACAC-5173-4130-8A88-160A694B5FDE}" srcId="{A0D38602-6763-4FAC-B035-2ECC4C790C60}" destId="{BBCC3CB0-ADB7-4BE5-B22B-AE2BF6F37EA6}" srcOrd="5" destOrd="0" parTransId="{4B9629AF-233C-42E1-ADBD-3C7906A8542E}" sibTransId="{31288D33-B694-4E4E-B512-12F770E15F94}"/>
    <dgm:cxn modelId="{D91D89AE-852A-430D-8B3C-3FBF1264E8F1}" srcId="{A0D38602-6763-4FAC-B035-2ECC4C790C60}" destId="{288B285A-9F7E-4D56-93C2-2924B2B8F4F6}" srcOrd="0" destOrd="0" parTransId="{09559C7B-176C-4215-95F0-C073A3C0CBE9}" sibTransId="{8DE445C1-12D9-4AF8-8863-7719942D3DC6}"/>
    <dgm:cxn modelId="{2979CFC4-1E0B-4F66-A816-70D9BA3533F4}" srcId="{A0D38602-6763-4FAC-B035-2ECC4C790C60}" destId="{673C9CC1-33EA-40FA-B400-0337FE26031E}" srcOrd="7" destOrd="0" parTransId="{E15F5C67-8F4A-4383-A647-44429D184180}" sibTransId="{C1C0BF69-63C3-4287-A09C-BC4040AD3A2E}"/>
    <dgm:cxn modelId="{8F8643C8-97F4-4F94-AB13-CE36BC21E55C}" type="presOf" srcId="{31288D33-B694-4E4E-B512-12F770E15F94}" destId="{D10D02E7-43C3-41E9-8413-28B03C1FCD2C}" srcOrd="0" destOrd="0" presId="urn:microsoft.com/office/officeart/2005/8/layout/hList7"/>
    <dgm:cxn modelId="{CA34DEC9-843D-41DF-BBD0-36ACC998FB39}" type="presOf" srcId="{78A9A7CD-1BB7-4D53-B452-9262944A3193}" destId="{CCA67164-1186-4094-B299-674ADF81D36A}" srcOrd="0" destOrd="0" presId="urn:microsoft.com/office/officeart/2005/8/layout/hList7"/>
    <dgm:cxn modelId="{096C29CA-5F90-4FED-BBF7-83232108BED5}" type="presOf" srcId="{6E164113-06C9-4814-B7BA-C8BC6B0780AE}" destId="{76D5ECA5-3D54-45F5-8BB9-C59F66960E8D}" srcOrd="1" destOrd="0" presId="urn:microsoft.com/office/officeart/2005/8/layout/hList7"/>
    <dgm:cxn modelId="{9B2CBADD-A8FF-4AA8-9824-42F4865323F8}" type="presOf" srcId="{288B285A-9F7E-4D56-93C2-2924B2B8F4F6}" destId="{BF569CBA-FA5A-40A6-8EFA-1B2F768C5405}" srcOrd="1" destOrd="0" presId="urn:microsoft.com/office/officeart/2005/8/layout/hList7"/>
    <dgm:cxn modelId="{77C676E0-3697-4CAC-845C-96F3285868E4}" type="presOf" srcId="{61B68008-1BA3-4889-9162-303E493B2A98}" destId="{3A1E2450-2F5C-4683-A6C5-46CBC857E598}" srcOrd="0" destOrd="0" presId="urn:microsoft.com/office/officeart/2005/8/layout/hList7"/>
    <dgm:cxn modelId="{353553EB-851E-49E8-AF2C-67BF4519D464}" type="presOf" srcId="{CE348C71-F6D5-43B1-AD0D-D9DF0BF9D1D8}" destId="{2B7E8DE6-BF24-4F28-B5ED-4FA5DED81A09}" srcOrd="0" destOrd="0" presId="urn:microsoft.com/office/officeart/2005/8/layout/hList7"/>
    <dgm:cxn modelId="{954BE8F5-5737-4499-8DB3-6B4F5239AF5B}" type="presOf" srcId="{1B43B72B-2D1A-43DB-B8CA-ECCD89B4092A}" destId="{C71D1FA6-AF8D-4275-93CE-2CD285A2CC91}" srcOrd="0" destOrd="0" presId="urn:microsoft.com/office/officeart/2005/8/layout/hList7"/>
    <dgm:cxn modelId="{77A4EEF5-BFE5-4010-BEF4-B239FC82313D}" type="presOf" srcId="{4A12477D-D623-4775-98CC-33B63CF9CC02}" destId="{D5EF3518-6F8F-4E64-81C6-95239A979682}" srcOrd="1" destOrd="0" presId="urn:microsoft.com/office/officeart/2005/8/layout/hList7"/>
    <dgm:cxn modelId="{83A63CF7-9216-4020-9674-C4CC8D491238}" srcId="{A0D38602-6763-4FAC-B035-2ECC4C790C60}" destId="{61B68008-1BA3-4889-9162-303E493B2A98}" srcOrd="2" destOrd="0" parTransId="{3DEFDA6C-83D8-48BB-97AB-4255A60852CB}" sibTransId="{1AB4EC8E-C10E-48E8-BFF2-7C7162821DEB}"/>
    <dgm:cxn modelId="{BF61C815-DC5E-4F65-BAB9-C73AA1463D86}" type="presParOf" srcId="{F2244BA6-D33B-486A-BF3F-20E91AA77051}" destId="{81039964-10C5-4CDA-9978-E5355E62DC13}" srcOrd="0" destOrd="0" presId="urn:microsoft.com/office/officeart/2005/8/layout/hList7"/>
    <dgm:cxn modelId="{CCA2B4B0-4BE3-4EB4-A4CF-793C52DBBF20}" type="presParOf" srcId="{F2244BA6-D33B-486A-BF3F-20E91AA77051}" destId="{E8E76436-598F-4916-AD83-A6040AEB06C8}" srcOrd="1" destOrd="0" presId="urn:microsoft.com/office/officeart/2005/8/layout/hList7"/>
    <dgm:cxn modelId="{435B8AC3-F143-420D-A378-10C6B69244C8}" type="presParOf" srcId="{E8E76436-598F-4916-AD83-A6040AEB06C8}" destId="{0F85EFC6-0D85-491D-9CCF-6F6E63B7BEF2}" srcOrd="0" destOrd="0" presId="urn:microsoft.com/office/officeart/2005/8/layout/hList7"/>
    <dgm:cxn modelId="{3F9E5DC1-A096-4E78-9D2C-A38A7BBCC5B5}" type="presParOf" srcId="{0F85EFC6-0D85-491D-9CCF-6F6E63B7BEF2}" destId="{8C2E2711-F999-48C9-8846-8278F97C7371}" srcOrd="0" destOrd="0" presId="urn:microsoft.com/office/officeart/2005/8/layout/hList7"/>
    <dgm:cxn modelId="{666AEBB0-035E-4497-8D56-3831C56B6479}" type="presParOf" srcId="{0F85EFC6-0D85-491D-9CCF-6F6E63B7BEF2}" destId="{BF569CBA-FA5A-40A6-8EFA-1B2F768C5405}" srcOrd="1" destOrd="0" presId="urn:microsoft.com/office/officeart/2005/8/layout/hList7"/>
    <dgm:cxn modelId="{6B206F7D-4BF5-45E2-8A84-B25064CE5862}" type="presParOf" srcId="{0F85EFC6-0D85-491D-9CCF-6F6E63B7BEF2}" destId="{B3A300F6-FA3D-4CB9-B352-5B229F7641E4}" srcOrd="2" destOrd="0" presId="urn:microsoft.com/office/officeart/2005/8/layout/hList7"/>
    <dgm:cxn modelId="{BAE16B95-CE07-4AF2-A362-9C95228E97E3}" type="presParOf" srcId="{0F85EFC6-0D85-491D-9CCF-6F6E63B7BEF2}" destId="{04CCAC79-BA82-42C7-97A5-6EA0490F7297}" srcOrd="3" destOrd="0" presId="urn:microsoft.com/office/officeart/2005/8/layout/hList7"/>
    <dgm:cxn modelId="{D3CAD155-630A-47E5-BF71-0DA6D1892256}" type="presParOf" srcId="{E8E76436-598F-4916-AD83-A6040AEB06C8}" destId="{3CC784BA-7109-4195-94E4-37327A6A113B}" srcOrd="1" destOrd="0" presId="urn:microsoft.com/office/officeart/2005/8/layout/hList7"/>
    <dgm:cxn modelId="{0CBE2A83-2DC6-4E0B-84F0-90F368640584}" type="presParOf" srcId="{E8E76436-598F-4916-AD83-A6040AEB06C8}" destId="{113219E1-C993-4D67-A8AC-5BC3337111F6}" srcOrd="2" destOrd="0" presId="urn:microsoft.com/office/officeart/2005/8/layout/hList7"/>
    <dgm:cxn modelId="{43A39192-4582-4575-ACAD-AF6089C165BE}" type="presParOf" srcId="{113219E1-C993-4D67-A8AC-5BC3337111F6}" destId="{4E6D9855-D8E1-4325-89D3-4F79ABE72ADD}" srcOrd="0" destOrd="0" presId="urn:microsoft.com/office/officeart/2005/8/layout/hList7"/>
    <dgm:cxn modelId="{85C8FC1A-F69B-4823-A46C-12162E7BBCAD}" type="presParOf" srcId="{113219E1-C993-4D67-A8AC-5BC3337111F6}" destId="{D5EF3518-6F8F-4E64-81C6-95239A979682}" srcOrd="1" destOrd="0" presId="urn:microsoft.com/office/officeart/2005/8/layout/hList7"/>
    <dgm:cxn modelId="{830874F6-4580-461F-B3A7-76481112EFD9}" type="presParOf" srcId="{113219E1-C993-4D67-A8AC-5BC3337111F6}" destId="{AC4B3EA6-FDA0-420A-B2FD-F76414331B30}" srcOrd="2" destOrd="0" presId="urn:microsoft.com/office/officeart/2005/8/layout/hList7"/>
    <dgm:cxn modelId="{20471B70-60D5-40B7-B60E-69FE7CB4C14F}" type="presParOf" srcId="{113219E1-C993-4D67-A8AC-5BC3337111F6}" destId="{B8C9E186-997D-4362-AF52-D307A04CF3DB}" srcOrd="3" destOrd="0" presId="urn:microsoft.com/office/officeart/2005/8/layout/hList7"/>
    <dgm:cxn modelId="{6A81E97A-DD08-4500-B87F-30D6304E46C9}" type="presParOf" srcId="{E8E76436-598F-4916-AD83-A6040AEB06C8}" destId="{F71595B7-0F5B-40BA-B2C1-D9BF9B09BE23}" srcOrd="3" destOrd="0" presId="urn:microsoft.com/office/officeart/2005/8/layout/hList7"/>
    <dgm:cxn modelId="{731C160E-A2C8-4262-ADE3-913BB6CC2EE3}" type="presParOf" srcId="{E8E76436-598F-4916-AD83-A6040AEB06C8}" destId="{B82DFBF9-459B-4E24-A24B-E7FCE02BFC12}" srcOrd="4" destOrd="0" presId="urn:microsoft.com/office/officeart/2005/8/layout/hList7"/>
    <dgm:cxn modelId="{487676D7-65B8-4FFB-86F9-9F7116D7CB62}" type="presParOf" srcId="{B82DFBF9-459B-4E24-A24B-E7FCE02BFC12}" destId="{3A1E2450-2F5C-4683-A6C5-46CBC857E598}" srcOrd="0" destOrd="0" presId="urn:microsoft.com/office/officeart/2005/8/layout/hList7"/>
    <dgm:cxn modelId="{E754DD54-EB1A-48CA-B17D-B4119458B8AD}" type="presParOf" srcId="{B82DFBF9-459B-4E24-A24B-E7FCE02BFC12}" destId="{D74F1DB6-8C97-444E-A422-617F7E89F2A6}" srcOrd="1" destOrd="0" presId="urn:microsoft.com/office/officeart/2005/8/layout/hList7"/>
    <dgm:cxn modelId="{9CE18479-47E1-46F2-A201-82842ECED8A3}" type="presParOf" srcId="{B82DFBF9-459B-4E24-A24B-E7FCE02BFC12}" destId="{09FEB1CA-43C7-46BA-ADD7-9D273023DCDD}" srcOrd="2" destOrd="0" presId="urn:microsoft.com/office/officeart/2005/8/layout/hList7"/>
    <dgm:cxn modelId="{D560FC17-9004-4C4F-99EC-5F806D72740C}" type="presParOf" srcId="{B82DFBF9-459B-4E24-A24B-E7FCE02BFC12}" destId="{7C1EA2F0-5B20-465C-848B-7DBBAFC373B2}" srcOrd="3" destOrd="0" presId="urn:microsoft.com/office/officeart/2005/8/layout/hList7"/>
    <dgm:cxn modelId="{0473CA23-148A-4BD3-B014-D53842B374A3}" type="presParOf" srcId="{E8E76436-598F-4916-AD83-A6040AEB06C8}" destId="{B678AA73-BB19-4BC1-8140-479390506F79}" srcOrd="5" destOrd="0" presId="urn:microsoft.com/office/officeart/2005/8/layout/hList7"/>
    <dgm:cxn modelId="{C4BE18F2-8C2D-404D-BC76-AA9956077714}" type="presParOf" srcId="{E8E76436-598F-4916-AD83-A6040AEB06C8}" destId="{F094A2D3-1C50-448A-A967-BC1B60346BEC}" srcOrd="6" destOrd="0" presId="urn:microsoft.com/office/officeart/2005/8/layout/hList7"/>
    <dgm:cxn modelId="{2178B908-2A0B-497D-B70C-E455C4E83314}" type="presParOf" srcId="{F094A2D3-1C50-448A-A967-BC1B60346BEC}" destId="{2B7E8DE6-BF24-4F28-B5ED-4FA5DED81A09}" srcOrd="0" destOrd="0" presId="urn:microsoft.com/office/officeart/2005/8/layout/hList7"/>
    <dgm:cxn modelId="{41E42314-8F42-449B-8034-808266532ADE}" type="presParOf" srcId="{F094A2D3-1C50-448A-A967-BC1B60346BEC}" destId="{E3623F20-E046-41B4-B6BD-80AF22F5F5DA}" srcOrd="1" destOrd="0" presId="urn:microsoft.com/office/officeart/2005/8/layout/hList7"/>
    <dgm:cxn modelId="{1E2254E1-DCDB-4D01-AF66-0469880AF6EE}" type="presParOf" srcId="{F094A2D3-1C50-448A-A967-BC1B60346BEC}" destId="{254ACBF9-8627-4698-A5F1-8A4CD67B664D}" srcOrd="2" destOrd="0" presId="urn:microsoft.com/office/officeart/2005/8/layout/hList7"/>
    <dgm:cxn modelId="{710279F1-85AE-4E94-8E6A-CFF27F827BCC}" type="presParOf" srcId="{F094A2D3-1C50-448A-A967-BC1B60346BEC}" destId="{56C0EDDC-4BAD-46AF-8A39-FF7CB2A9AE26}" srcOrd="3" destOrd="0" presId="urn:microsoft.com/office/officeart/2005/8/layout/hList7"/>
    <dgm:cxn modelId="{EA12B401-3282-422F-B330-E87349AF10FF}" type="presParOf" srcId="{E8E76436-598F-4916-AD83-A6040AEB06C8}" destId="{BD62D723-6F05-43E9-951C-DF37752FE52D}" srcOrd="7" destOrd="0" presId="urn:microsoft.com/office/officeart/2005/8/layout/hList7"/>
    <dgm:cxn modelId="{DD598698-EC55-456F-AD68-4908BA6B1CD1}" type="presParOf" srcId="{E8E76436-598F-4916-AD83-A6040AEB06C8}" destId="{B65727C4-63C1-47EB-AF25-2AA8A5A55570}" srcOrd="8" destOrd="0" presId="urn:microsoft.com/office/officeart/2005/8/layout/hList7"/>
    <dgm:cxn modelId="{87688571-45AC-4F6C-8030-44190A4C9AB6}" type="presParOf" srcId="{B65727C4-63C1-47EB-AF25-2AA8A5A55570}" destId="{C71D1FA6-AF8D-4275-93CE-2CD285A2CC91}" srcOrd="0" destOrd="0" presId="urn:microsoft.com/office/officeart/2005/8/layout/hList7"/>
    <dgm:cxn modelId="{88C746B4-D33F-441E-84BC-B38E5DB50795}" type="presParOf" srcId="{B65727C4-63C1-47EB-AF25-2AA8A5A55570}" destId="{A59DD8AB-0EBF-407A-9AD9-61713580310F}" srcOrd="1" destOrd="0" presId="urn:microsoft.com/office/officeart/2005/8/layout/hList7"/>
    <dgm:cxn modelId="{62F49F42-BCE1-4102-988E-B30C2C151E8C}" type="presParOf" srcId="{B65727C4-63C1-47EB-AF25-2AA8A5A55570}" destId="{6B3B36D1-EE2B-4BC3-91E3-FDDC3676C9BD}" srcOrd="2" destOrd="0" presId="urn:microsoft.com/office/officeart/2005/8/layout/hList7"/>
    <dgm:cxn modelId="{95D92F3D-C7A1-40D2-B036-4A13BD196DA3}" type="presParOf" srcId="{B65727C4-63C1-47EB-AF25-2AA8A5A55570}" destId="{729FC178-9675-4BA2-B0D3-B6764BB6421F}" srcOrd="3" destOrd="0" presId="urn:microsoft.com/office/officeart/2005/8/layout/hList7"/>
    <dgm:cxn modelId="{744B4099-ECE4-4AD0-B3E5-5D6B1DA97AC4}" type="presParOf" srcId="{E8E76436-598F-4916-AD83-A6040AEB06C8}" destId="{CCA67164-1186-4094-B299-674ADF81D36A}" srcOrd="9" destOrd="0" presId="urn:microsoft.com/office/officeart/2005/8/layout/hList7"/>
    <dgm:cxn modelId="{7DAD6B72-2A42-488C-803A-54B0512936FE}" type="presParOf" srcId="{E8E76436-598F-4916-AD83-A6040AEB06C8}" destId="{AC61B677-969A-491E-852B-64CF1BDA6600}" srcOrd="10" destOrd="0" presId="urn:microsoft.com/office/officeart/2005/8/layout/hList7"/>
    <dgm:cxn modelId="{FF646494-2E93-4F6C-8A28-2990DAE08D20}" type="presParOf" srcId="{AC61B677-969A-491E-852B-64CF1BDA6600}" destId="{E52B2687-41FF-4779-AFE6-D661B9CA9E28}" srcOrd="0" destOrd="0" presId="urn:microsoft.com/office/officeart/2005/8/layout/hList7"/>
    <dgm:cxn modelId="{69C152BF-93C1-495A-93DF-D2257C67B1B6}" type="presParOf" srcId="{AC61B677-969A-491E-852B-64CF1BDA6600}" destId="{E778B876-0EF9-4190-9C2B-66D1257BAB70}" srcOrd="1" destOrd="0" presId="urn:microsoft.com/office/officeart/2005/8/layout/hList7"/>
    <dgm:cxn modelId="{091B9F77-D2CD-4A3C-B981-E03D1C1BCC92}" type="presParOf" srcId="{AC61B677-969A-491E-852B-64CF1BDA6600}" destId="{C3370C8F-3EB0-4A48-9CF1-17B4F614592A}" srcOrd="2" destOrd="0" presId="urn:microsoft.com/office/officeart/2005/8/layout/hList7"/>
    <dgm:cxn modelId="{531B8D60-F757-46DC-B093-566532909B71}" type="presParOf" srcId="{AC61B677-969A-491E-852B-64CF1BDA6600}" destId="{D5D2808B-E394-44FD-97A9-E411ADA6C132}" srcOrd="3" destOrd="0" presId="urn:microsoft.com/office/officeart/2005/8/layout/hList7"/>
    <dgm:cxn modelId="{03A0D823-78E0-49DC-BE75-B85A0738B4C4}" type="presParOf" srcId="{E8E76436-598F-4916-AD83-A6040AEB06C8}" destId="{D10D02E7-43C3-41E9-8413-28B03C1FCD2C}" srcOrd="11" destOrd="0" presId="urn:microsoft.com/office/officeart/2005/8/layout/hList7"/>
    <dgm:cxn modelId="{BB704F22-B653-44C5-BF40-47ABB8BBC353}" type="presParOf" srcId="{E8E76436-598F-4916-AD83-A6040AEB06C8}" destId="{16BF8C34-C9CA-410B-8EAA-8E9CA5B7BC77}" srcOrd="12" destOrd="0" presId="urn:microsoft.com/office/officeart/2005/8/layout/hList7"/>
    <dgm:cxn modelId="{5FEE0E6C-7F2A-4BED-B7FB-45107DA0E0E1}" type="presParOf" srcId="{16BF8C34-C9CA-410B-8EAA-8E9CA5B7BC77}" destId="{75E21C90-994C-471B-9092-AF72E29E1D53}" srcOrd="0" destOrd="0" presId="urn:microsoft.com/office/officeart/2005/8/layout/hList7"/>
    <dgm:cxn modelId="{CDCDF656-6E49-4272-9911-63EB46447099}" type="presParOf" srcId="{16BF8C34-C9CA-410B-8EAA-8E9CA5B7BC77}" destId="{76D5ECA5-3D54-45F5-8BB9-C59F66960E8D}" srcOrd="1" destOrd="0" presId="urn:microsoft.com/office/officeart/2005/8/layout/hList7"/>
    <dgm:cxn modelId="{EB9CC8CF-76D4-45FA-A5EC-A159855DAB13}" type="presParOf" srcId="{16BF8C34-C9CA-410B-8EAA-8E9CA5B7BC77}" destId="{3600ED63-8EB2-4965-89C3-952E7D3A5F0E}" srcOrd="2" destOrd="0" presId="urn:microsoft.com/office/officeart/2005/8/layout/hList7"/>
    <dgm:cxn modelId="{2EC666C5-F455-4D02-AEAB-A76B9BBA0750}" type="presParOf" srcId="{16BF8C34-C9CA-410B-8EAA-8E9CA5B7BC77}" destId="{290207F6-F09A-4104-9B6A-1DA3D63D88C3}" srcOrd="3" destOrd="0" presId="urn:microsoft.com/office/officeart/2005/8/layout/hList7"/>
    <dgm:cxn modelId="{8349863E-4556-40E1-94F9-70F388435103}" type="presParOf" srcId="{E8E76436-598F-4916-AD83-A6040AEB06C8}" destId="{17BA0699-851D-4F1C-A782-D76662303F15}" srcOrd="13" destOrd="0" presId="urn:microsoft.com/office/officeart/2005/8/layout/hList7"/>
    <dgm:cxn modelId="{A6F575DB-8E57-4D60-8992-BE022B4D5EF3}" type="presParOf" srcId="{E8E76436-598F-4916-AD83-A6040AEB06C8}" destId="{8B8C4392-5194-4D4B-A1E2-EA341EDF160C}" srcOrd="14" destOrd="0" presId="urn:microsoft.com/office/officeart/2005/8/layout/hList7"/>
    <dgm:cxn modelId="{AF7F7D59-EAC5-4317-9070-27CD0C554F8C}" type="presParOf" srcId="{8B8C4392-5194-4D4B-A1E2-EA341EDF160C}" destId="{1107E3F1-6873-41AA-A947-6867803BA5CB}" srcOrd="0" destOrd="0" presId="urn:microsoft.com/office/officeart/2005/8/layout/hList7"/>
    <dgm:cxn modelId="{1873BF59-5C12-4D5A-840E-5A9181CE0F10}" type="presParOf" srcId="{8B8C4392-5194-4D4B-A1E2-EA341EDF160C}" destId="{4F51D3C8-1CF0-4687-AB68-AC1D05153159}" srcOrd="1" destOrd="0" presId="urn:microsoft.com/office/officeart/2005/8/layout/hList7"/>
    <dgm:cxn modelId="{B8FD343A-E70A-45B6-BB9C-3B09557509FC}" type="presParOf" srcId="{8B8C4392-5194-4D4B-A1E2-EA341EDF160C}" destId="{C38C8B57-9E51-4A7D-AAD2-12C338BC7B6C}" srcOrd="2" destOrd="0" presId="urn:microsoft.com/office/officeart/2005/8/layout/hList7"/>
    <dgm:cxn modelId="{8A1D4FF8-B9E3-41EB-8DCC-66BF4C6E52A6}" type="presParOf" srcId="{8B8C4392-5194-4D4B-A1E2-EA341EDF160C}" destId="{D9EE6570-5B5D-4145-82E6-B814BAC0301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E2711-F999-48C9-8846-8278F97C7371}">
      <dsp:nvSpPr>
        <dsp:cNvPr id="0" name=""/>
        <dsp:cNvSpPr/>
      </dsp:nvSpPr>
      <dsp:spPr>
        <a:xfrm>
          <a:off x="4831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/>
            <a:t>Klimat- och energipolitik, energisystem och energiförsörjning</a:t>
          </a:r>
        </a:p>
      </dsp:txBody>
      <dsp:txXfrm>
        <a:off x="4831" y="1697317"/>
        <a:ext cx="1453132" cy="1697317"/>
      </dsp:txXfrm>
    </dsp:sp>
    <dsp:sp modelId="{04CCAC79-BA82-42C7-97A5-6EA0490F7297}">
      <dsp:nvSpPr>
        <dsp:cNvPr id="0" name=""/>
        <dsp:cNvSpPr/>
      </dsp:nvSpPr>
      <dsp:spPr>
        <a:xfrm>
          <a:off x="48425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975" t="16214" r="6820" b="904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D9855-D8E1-4325-89D3-4F79ABE72ADD}">
      <dsp:nvSpPr>
        <dsp:cNvPr id="0" name=""/>
        <dsp:cNvSpPr/>
      </dsp:nvSpPr>
      <dsp:spPr>
        <a:xfrm>
          <a:off x="1501558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Produktion och marknad, värme och kyla</a:t>
          </a:r>
        </a:p>
      </dsp:txBody>
      <dsp:txXfrm>
        <a:off x="1501558" y="1697317"/>
        <a:ext cx="1453132" cy="1697317"/>
      </dsp:txXfrm>
    </dsp:sp>
    <dsp:sp modelId="{B8C9E186-997D-4362-AF52-D307A04CF3DB}">
      <dsp:nvSpPr>
        <dsp:cNvPr id="0" name=""/>
        <dsp:cNvSpPr/>
      </dsp:nvSpPr>
      <dsp:spPr>
        <a:xfrm>
          <a:off x="1545152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223" t="17724" r="13061" b="23788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1E2450-2F5C-4683-A6C5-46CBC857E598}">
      <dsp:nvSpPr>
        <dsp:cNvPr id="0" name=""/>
        <dsp:cNvSpPr/>
      </dsp:nvSpPr>
      <dsp:spPr>
        <a:xfrm>
          <a:off x="2998285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Värme- och kyldistribution</a:t>
          </a:r>
        </a:p>
      </dsp:txBody>
      <dsp:txXfrm>
        <a:off x="2998285" y="1697317"/>
        <a:ext cx="1453132" cy="1697317"/>
      </dsp:txXfrm>
    </dsp:sp>
    <dsp:sp modelId="{7C1EA2F0-5B20-465C-848B-7DBBAFC373B2}">
      <dsp:nvSpPr>
        <dsp:cNvPr id="0" name=""/>
        <dsp:cNvSpPr/>
      </dsp:nvSpPr>
      <dsp:spPr>
        <a:xfrm>
          <a:off x="3041879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8165" t="17487" r="6860" b="17879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E8DE6-BF24-4F28-B5ED-4FA5DED81A09}">
      <dsp:nvSpPr>
        <dsp:cNvPr id="0" name=""/>
        <dsp:cNvSpPr/>
      </dsp:nvSpPr>
      <dsp:spPr>
        <a:xfrm>
          <a:off x="4495011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Elproduktion</a:t>
          </a:r>
        </a:p>
      </dsp:txBody>
      <dsp:txXfrm>
        <a:off x="4495011" y="1697317"/>
        <a:ext cx="1453132" cy="1697317"/>
      </dsp:txXfrm>
    </dsp:sp>
    <dsp:sp modelId="{56C0EDDC-4BAD-46AF-8A39-FF7CB2A9AE26}">
      <dsp:nvSpPr>
        <dsp:cNvPr id="0" name=""/>
        <dsp:cNvSpPr/>
      </dsp:nvSpPr>
      <dsp:spPr>
        <a:xfrm>
          <a:off x="4538605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9459" t="4747" r="9769" b="12866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D1FA6-AF8D-4275-93CE-2CD285A2CC91}">
      <dsp:nvSpPr>
        <dsp:cNvPr id="0" name=""/>
        <dsp:cNvSpPr/>
      </dsp:nvSpPr>
      <dsp:spPr>
        <a:xfrm>
          <a:off x="5991738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Eldistribution och nätmarknad</a:t>
          </a:r>
        </a:p>
      </dsp:txBody>
      <dsp:txXfrm>
        <a:off x="5991738" y="1697317"/>
        <a:ext cx="1453132" cy="1697317"/>
      </dsp:txXfrm>
    </dsp:sp>
    <dsp:sp modelId="{729FC178-9675-4BA2-B0D3-B6764BB6421F}">
      <dsp:nvSpPr>
        <dsp:cNvPr id="0" name=""/>
        <dsp:cNvSpPr/>
      </dsp:nvSpPr>
      <dsp:spPr>
        <a:xfrm>
          <a:off x="6035332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3752" t="11228" r="9381" b="12542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2B2687-41FF-4779-AFE6-D661B9CA9E28}">
      <dsp:nvSpPr>
        <dsp:cNvPr id="0" name=""/>
        <dsp:cNvSpPr/>
      </dsp:nvSpPr>
      <dsp:spPr>
        <a:xfrm>
          <a:off x="7488465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Elhandel</a:t>
          </a:r>
        </a:p>
      </dsp:txBody>
      <dsp:txXfrm>
        <a:off x="7488465" y="1697317"/>
        <a:ext cx="1453132" cy="1697317"/>
      </dsp:txXfrm>
    </dsp:sp>
    <dsp:sp modelId="{D5D2808B-E394-44FD-97A9-E411ADA6C132}">
      <dsp:nvSpPr>
        <dsp:cNvPr id="0" name=""/>
        <dsp:cNvSpPr/>
      </dsp:nvSpPr>
      <dsp:spPr>
        <a:xfrm>
          <a:off x="7532059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9668" t="10163" r="16802" b="11061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E21C90-994C-471B-9092-AF72E29E1D53}">
      <dsp:nvSpPr>
        <dsp:cNvPr id="0" name=""/>
        <dsp:cNvSpPr/>
      </dsp:nvSpPr>
      <dsp:spPr>
        <a:xfrm>
          <a:off x="8985191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Kompetens-försörjning och kompetens-utveckling</a:t>
          </a:r>
        </a:p>
      </dsp:txBody>
      <dsp:txXfrm>
        <a:off x="8985191" y="1697317"/>
        <a:ext cx="1453132" cy="1697317"/>
      </dsp:txXfrm>
    </dsp:sp>
    <dsp:sp modelId="{290207F6-F09A-4104-9B6A-1DA3D63D88C3}">
      <dsp:nvSpPr>
        <dsp:cNvPr id="0" name=""/>
        <dsp:cNvSpPr/>
      </dsp:nvSpPr>
      <dsp:spPr>
        <a:xfrm>
          <a:off x="9028785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740" t="12534" r="12772" b="15308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07E3F1-6873-41AA-A947-6867803BA5CB}">
      <dsp:nvSpPr>
        <dsp:cNvPr id="0" name=""/>
        <dsp:cNvSpPr/>
      </dsp:nvSpPr>
      <dsp:spPr>
        <a:xfrm>
          <a:off x="10481918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Strategisk kommunikation</a:t>
          </a:r>
        </a:p>
      </dsp:txBody>
      <dsp:txXfrm>
        <a:off x="10481918" y="1697317"/>
        <a:ext cx="1453132" cy="1697317"/>
      </dsp:txXfrm>
    </dsp:sp>
    <dsp:sp modelId="{D9EE6570-5B5D-4145-82E6-B814BAC0301E}">
      <dsp:nvSpPr>
        <dsp:cNvPr id="0" name=""/>
        <dsp:cNvSpPr/>
      </dsp:nvSpPr>
      <dsp:spPr>
        <a:xfrm>
          <a:off x="10525512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2917" t="12553" r="12475" b="20833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039964-10C5-4CDA-9978-E5355E62DC13}">
      <dsp:nvSpPr>
        <dsp:cNvPr id="0" name=""/>
        <dsp:cNvSpPr/>
      </dsp:nvSpPr>
      <dsp:spPr>
        <a:xfrm>
          <a:off x="477595" y="3163861"/>
          <a:ext cx="10984692" cy="94375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917" cy="511810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726" y="0"/>
            <a:ext cx="3076917" cy="511810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2026-05-08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2750"/>
            <a:ext cx="3076917" cy="511810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726" y="9722750"/>
            <a:ext cx="3076917" cy="511810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513" y="420688"/>
            <a:ext cx="2820987" cy="1587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6531" y="2103015"/>
            <a:ext cx="6346243" cy="7365471"/>
          </a:xfrm>
          <a:prstGeom prst="rect">
            <a:avLst/>
          </a:prstGeom>
        </p:spPr>
        <p:txBody>
          <a:bodyPr vert="horz" lIns="0" tIns="47384" rIns="94768" bIns="47384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67809" y="9660414"/>
            <a:ext cx="353306" cy="1968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29" y="9486531"/>
            <a:ext cx="1041673" cy="37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420688" y="379413"/>
            <a:ext cx="6261100" cy="3522662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Generella frågor i styrelse och regionala styrgrupper stöttas av mer specialiserade råd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06DAB-DBF3-084E-A276-8ED6AA7FE883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079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06DAB-DBF3-084E-A276-8ED6AA7FE883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711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-3825" y="4717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905"/>
            <a:ext cx="12192000" cy="6355080"/>
          </a:xfrm>
          <a:prstGeom prst="rect">
            <a:avLst/>
          </a:prstGeom>
        </p:spPr>
      </p:pic>
      <p:sp>
        <p:nvSpPr>
          <p:cNvPr id="9" name="Rektangel 2"/>
          <p:cNvSpPr/>
          <p:nvPr userDrawn="1"/>
        </p:nvSpPr>
        <p:spPr>
          <a:xfrm>
            <a:off x="0" y="0"/>
            <a:ext cx="12191999" cy="635400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2026-05-08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914336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2026-05-08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609511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2026-05-08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45625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905"/>
            <a:ext cx="12192000" cy="635508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2026-05-08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30678484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2026-05-08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995563398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2026-05-08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text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2813907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text</a:t>
            </a:r>
          </a:p>
          <a:p>
            <a:pPr lvl="1"/>
            <a:r>
              <a:rPr lang="sv-SE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2026-05-08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2026-05-08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/>
              <a:t>Klicka på rutan och </a:t>
            </a:r>
            <a:br>
              <a:rPr lang="sv-SE"/>
            </a:br>
            <a:r>
              <a:rPr lang="sv-SE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2026-05-08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text</a:t>
            </a:r>
          </a:p>
          <a:p>
            <a:pPr lvl="1"/>
            <a:r>
              <a:rPr lang="sv-SE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2026-05-08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text</a:t>
            </a:r>
          </a:p>
          <a:p>
            <a:pPr lvl="1"/>
            <a:r>
              <a:rPr lang="sv-SE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467205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2026-05-08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279591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text</a:t>
            </a:r>
          </a:p>
          <a:p>
            <a:pPr lvl="1"/>
            <a:r>
              <a:rPr lang="sv-SE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text</a:t>
            </a:r>
          </a:p>
          <a:p>
            <a:pPr lvl="1"/>
            <a:r>
              <a:rPr lang="sv-SE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2026-05-08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text</a:t>
            </a:r>
          </a:p>
          <a:p>
            <a:pPr lvl="1"/>
            <a:r>
              <a:rPr lang="sv-SE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text</a:t>
            </a:r>
          </a:p>
          <a:p>
            <a:pPr lvl="1"/>
            <a:r>
              <a:rPr lang="sv-SE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2026-05-08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/>
              <a:t>Klicka här för att ändra text</a:t>
            </a:r>
            <a:endParaRPr lang="sv-SE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/>
              <a:t>Klicka här för att ändra text</a:t>
            </a:r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2026-05-08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Klicka här för </a:t>
            </a:r>
            <a:br>
              <a:rPr lang="sv-SE"/>
            </a:br>
            <a:r>
              <a:rPr lang="sv-SE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2026-05-08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2026-05-08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Klicka här för </a:t>
            </a:r>
            <a:br>
              <a:rPr lang="sv-SE"/>
            </a:br>
            <a:r>
              <a:rPr lang="sv-SE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786033403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2026-05-08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Klicka här för </a:t>
            </a:r>
            <a:br>
              <a:rPr lang="sv-SE"/>
            </a:br>
            <a:r>
              <a:rPr lang="sv-SE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Version 2017-12-01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Arbetsgrupper Energiföretagen Sverige - version 2026-05-08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657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pic>
        <p:nvPicPr>
          <p:cNvPr id="11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5540203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11848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61052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flera avsänd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för att ändra text</a:t>
            </a:r>
          </a:p>
        </p:txBody>
      </p:sp>
      <p:grpSp>
        <p:nvGrpSpPr>
          <p:cNvPr id="7" name="Grupp 1"/>
          <p:cNvGrpSpPr/>
          <p:nvPr userDrawn="1"/>
        </p:nvGrpSpPr>
        <p:grpSpPr>
          <a:xfrm>
            <a:off x="3132000" y="5580000"/>
            <a:ext cx="5928192" cy="701938"/>
            <a:chOff x="2969424" y="5295959"/>
            <a:chExt cx="5928192" cy="701938"/>
          </a:xfrm>
        </p:grpSpPr>
        <p:pic>
          <p:nvPicPr>
            <p:cNvPr id="9" name="Bildobjekt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9424" y="5475960"/>
              <a:ext cx="1443600" cy="52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Bildobjekt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33023" y="5475960"/>
              <a:ext cx="1732054" cy="50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Bildobjekt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85076" y="5295959"/>
              <a:ext cx="1312540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905736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för att ändra text</a:t>
            </a:r>
            <a:endParaRPr lang="sv-SE" noProof="0"/>
          </a:p>
        </p:txBody>
      </p:sp>
      <p:pic>
        <p:nvPicPr>
          <p:cNvPr id="9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0245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>
                <a:solidFill>
                  <a:schemeClr val="tx1"/>
                </a:solidFill>
              </a:rPr>
              <a:t>Infoga eget foto enlig foto </a:t>
            </a:r>
            <a:r>
              <a:rPr lang="sv-SE" sz="1600" err="1">
                <a:solidFill>
                  <a:schemeClr val="tx1"/>
                </a:solidFill>
              </a:rPr>
              <a:t>guidelines</a:t>
            </a:r>
            <a:r>
              <a:rPr lang="sv-SE" sz="1600">
                <a:solidFill>
                  <a:schemeClr val="tx1"/>
                </a:solidFill>
              </a:rPr>
              <a:t>. Klicka på ikonen </a:t>
            </a:r>
            <a:br>
              <a:rPr lang="sv-SE" sz="1600">
                <a:solidFill>
                  <a:schemeClr val="tx1"/>
                </a:solidFill>
              </a:rPr>
            </a:br>
            <a:r>
              <a:rPr lang="sv-SE" sz="160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>
                <a:solidFill>
                  <a:schemeClr val="tx1"/>
                </a:solidFill>
              </a:rPr>
            </a:br>
            <a:r>
              <a:rPr lang="sv-SE" sz="160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>
                <a:solidFill>
                  <a:schemeClr val="tx1"/>
                </a:solidFill>
              </a:rPr>
              <a:t>-33% </a:t>
            </a:r>
            <a:r>
              <a:rPr lang="sv-SE" sz="160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413513430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53175"/>
          </a:xfrm>
          <a:prstGeom prst="rect">
            <a:avLst/>
          </a:prstGeom>
        </p:spPr>
      </p:pic>
      <p:sp>
        <p:nvSpPr>
          <p:cNvPr id="9" name="Rektangel 2"/>
          <p:cNvSpPr/>
          <p:nvPr userDrawn="1"/>
        </p:nvSpPr>
        <p:spPr>
          <a:xfrm>
            <a:off x="0" y="0"/>
            <a:ext cx="12191999" cy="635400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2026-05-08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066210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text</a:t>
            </a:r>
            <a:endParaRPr lang="sv-SE" altLang="sv-SE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text</a:t>
            </a:r>
          </a:p>
          <a:p>
            <a:pPr lvl="1"/>
            <a:r>
              <a:rPr lang="sv-SE" altLang="sv-SE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/>
              <a:t>Version 2017-12-01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/>
              <a:t>Arbetsgrupper Energiföretagen Sverige - version 2026-05-08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0" name="Bildobjekt 7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0" r:id="rId2"/>
    <p:sldLayoutId id="2147483806" r:id="rId3"/>
    <p:sldLayoutId id="2147483807" r:id="rId4"/>
    <p:sldLayoutId id="2147483828" r:id="rId5"/>
    <p:sldLayoutId id="2147483825" r:id="rId6"/>
    <p:sldLayoutId id="2147483809" r:id="rId7"/>
    <p:sldLayoutId id="2147483823" r:id="rId8"/>
    <p:sldLayoutId id="2147483802" r:id="rId9"/>
    <p:sldLayoutId id="2147483810" r:id="rId10"/>
    <p:sldLayoutId id="2147483821" r:id="rId11"/>
    <p:sldLayoutId id="2147483822" r:id="rId12"/>
    <p:sldLayoutId id="2147483811" r:id="rId13"/>
    <p:sldLayoutId id="2147483812" r:id="rId14"/>
    <p:sldLayoutId id="2147483814" r:id="rId15"/>
    <p:sldLayoutId id="2147483791" r:id="rId16"/>
    <p:sldLayoutId id="2147483816" r:id="rId17"/>
    <p:sldLayoutId id="2147483815" r:id="rId18"/>
    <p:sldLayoutId id="2147483826" r:id="rId19"/>
    <p:sldLayoutId id="2147483817" r:id="rId20"/>
    <p:sldLayoutId id="2147483794" r:id="rId21"/>
    <p:sldLayoutId id="2147483824" r:id="rId22"/>
    <p:sldLayoutId id="2147483813" r:id="rId23"/>
    <p:sldLayoutId id="2147483818" r:id="rId24"/>
    <p:sldLayoutId id="2147483804" r:id="rId25"/>
    <p:sldLayoutId id="2147483819" r:id="rId26"/>
    <p:sldLayoutId id="2147483829" r:id="rId27"/>
  </p:sldLayoutIdLst>
  <p:transition spd="med">
    <p:fade/>
  </p:transition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0" fontAlgn="base" hangingPunct="0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0" fontAlgn="base" hangingPunct="0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iforetagen.se/eb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emil.berggren@energiforetagen.se" TargetMode="External"/><Relationship Id="rId3" Type="http://schemas.openxmlformats.org/officeDocument/2006/relationships/hyperlink" Target="mailto:anna.lejestrand@energiforetagen.se" TargetMode="External"/><Relationship Id="rId7" Type="http://schemas.openxmlformats.org/officeDocument/2006/relationships/hyperlink" Target="mailto:david.wastljung@energiforetagen.se" TargetMode="External"/><Relationship Id="rId2" Type="http://schemas.openxmlformats.org/officeDocument/2006/relationships/hyperlink" Target="mailto:anna.engstrom.meyer@energiforetagen.se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mailto:david.freed@energiforetagen.se" TargetMode="External"/><Relationship Id="rId5" Type="http://schemas.openxmlformats.org/officeDocument/2006/relationships/hyperlink" Target="mailto:daniel.lundqvist@energiforetagen.se" TargetMode="External"/><Relationship Id="rId10" Type="http://schemas.openxmlformats.org/officeDocument/2006/relationships/hyperlink" Target="mailto:emmy.harlid-westholm@energiforetagen.se" TargetMode="External"/><Relationship Id="rId4" Type="http://schemas.openxmlformats.org/officeDocument/2006/relationships/hyperlink" Target="mailto:anna.wolf@energiforetagen.se" TargetMode="External"/><Relationship Id="rId9" Type="http://schemas.openxmlformats.org/officeDocument/2006/relationships/hyperlink" Target="mailto:emma.johansson@energiforetagen.se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magnus.thorstensson@energiforetagen.se" TargetMode="External"/><Relationship Id="rId3" Type="http://schemas.openxmlformats.org/officeDocument/2006/relationships/hyperlink" Target="mailto:greta.hjortzberg@energiforetagen.se" TargetMode="External"/><Relationship Id="rId7" Type="http://schemas.openxmlformats.org/officeDocument/2006/relationships/hyperlink" Target="mailto:louise.marcelius@energiforetagen.se" TargetMode="External"/><Relationship Id="rId2" Type="http://schemas.openxmlformats.org/officeDocument/2006/relationships/hyperlink" Target="mailto:erik.thornstrom@energiforetagen.se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mailto:lena.odenholm@energiforetagen.se" TargetMode="External"/><Relationship Id="rId5" Type="http://schemas.openxmlformats.org/officeDocument/2006/relationships/hyperlink" Target="mailto:leif.nordengren@energiforetagen.se" TargetMode="External"/><Relationship Id="rId10" Type="http://schemas.openxmlformats.org/officeDocument/2006/relationships/hyperlink" Target="mailto:marie.lindh@energiforetagen.se" TargetMode="External"/><Relationship Id="rId4" Type="http://schemas.openxmlformats.org/officeDocument/2006/relationships/hyperlink" Target="mailto:johan.bladh@energiforetagen.se" TargetMode="External"/><Relationship Id="rId9" Type="http://schemas.openxmlformats.org/officeDocument/2006/relationships/hyperlink" Target="mailto:malena.swanson.falk@energiforetagen.s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ted.lind@energiforetagen.se" TargetMode="External"/><Relationship Id="rId2" Type="http://schemas.openxmlformats.org/officeDocument/2006/relationships/hyperlink" Target="mailto:martin.olin@energiforetagen.se" TargetMode="External"/><Relationship Id="rId1" Type="http://schemas.openxmlformats.org/officeDocument/2006/relationships/slideLayout" Target="../slideLayouts/slideLayout16.xml"/><Relationship Id="rId4" Type="http://schemas.openxmlformats.org/officeDocument/2006/relationships/hyperlink" Target="mailto:tomas.malmstrom@energiforetagen.s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änniskoansikte, person, klädsel, person&#10;&#10;AI-genererat innehåll kan vara felaktigt.">
            <a:extLst>
              <a:ext uri="{FF2B5EF4-FFF2-40B4-BE49-F238E27FC236}">
                <a16:creationId xmlns:a16="http://schemas.microsoft.com/office/drawing/2014/main" id="{CECFA179-EED6-C5DF-34B5-5C56DAE363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6" t="5732" r="4175" b="24763"/>
          <a:stretch>
            <a:fillRect/>
          </a:stretch>
        </p:blipFill>
        <p:spPr>
          <a:xfrm>
            <a:off x="-1060" y="0"/>
            <a:ext cx="12195464" cy="685958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B375D60B-B4D5-352A-B08D-3A2514BAFE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err="1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747189AC-0962-14E3-DD42-E3D9DF67EF9F}"/>
              </a:ext>
            </a:extLst>
          </p:cNvPr>
          <p:cNvSpPr txBox="1">
            <a:spLocks/>
          </p:cNvSpPr>
          <p:nvPr/>
        </p:nvSpPr>
        <p:spPr bwMode="auto">
          <a:xfrm>
            <a:off x="1641079" y="3429794"/>
            <a:ext cx="8928100" cy="164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charset="0"/>
              </a:defRPr>
            </a:lvl9pPr>
          </a:lstStyle>
          <a:p>
            <a:pPr algn="ctr"/>
            <a:br>
              <a:rPr lang="sv-SE" sz="5400">
                <a:solidFill>
                  <a:schemeClr val="bg1"/>
                </a:solidFill>
              </a:rPr>
            </a:br>
            <a:br>
              <a:rPr lang="sv-SE" sz="5400">
                <a:solidFill>
                  <a:schemeClr val="bg1"/>
                </a:solidFill>
              </a:rPr>
            </a:br>
            <a:br>
              <a:rPr lang="sv-SE" sz="5400">
                <a:solidFill>
                  <a:schemeClr val="bg1"/>
                </a:solidFill>
              </a:rPr>
            </a:br>
            <a:br>
              <a:rPr lang="sv-SE" sz="5400">
                <a:solidFill>
                  <a:schemeClr val="bg1"/>
                </a:solidFill>
              </a:rPr>
            </a:br>
            <a:br>
              <a:rPr lang="sv-SE" sz="5400">
                <a:solidFill>
                  <a:schemeClr val="bg1"/>
                </a:solidFill>
              </a:rPr>
            </a:br>
            <a:br>
              <a:rPr lang="sv-SE" sz="5400">
                <a:solidFill>
                  <a:schemeClr val="bg1"/>
                </a:solidFill>
              </a:rPr>
            </a:br>
            <a:br>
              <a:rPr lang="sv-SE" sz="5400">
                <a:solidFill>
                  <a:schemeClr val="bg1"/>
                </a:solidFill>
              </a:rPr>
            </a:br>
            <a:r>
              <a:rPr lang="sv-SE" sz="5400">
                <a:solidFill>
                  <a:schemeClr val="bg1"/>
                </a:solidFill>
              </a:rPr>
              <a:t>Råd och arbetsgrupper hos Energiföretagen Sverige</a:t>
            </a:r>
            <a:endParaRPr lang="en-GB" sz="5400">
              <a:solidFill>
                <a:schemeClr val="bg1"/>
              </a:solidFill>
            </a:endParaRPr>
          </a:p>
        </p:txBody>
      </p:sp>
      <p:pic>
        <p:nvPicPr>
          <p:cNvPr id="13" name="Bildobjekt 12" descr="En bild som visar Teckensnitt, Grafik, logotyp, text&#10;&#10;AI-genererat innehåll kan vara felaktigt.">
            <a:extLst>
              <a:ext uri="{FF2B5EF4-FFF2-40B4-BE49-F238E27FC236}">
                <a16:creationId xmlns:a16="http://schemas.microsoft.com/office/drawing/2014/main" id="{003359A0-CBC4-672C-C770-2C1509DAB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374" y="5758413"/>
            <a:ext cx="1449999" cy="522000"/>
          </a:xfrm>
          <a:prstGeom prst="rect">
            <a:avLst/>
          </a:prstGeom>
        </p:spPr>
      </p:pic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88E2E072-67DF-292F-B62C-9089BE5A1F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Arbetsgrupper Energiföretagen Sverige - version 2026-05-08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31B20BBE-35A2-EF9A-C191-E70BB1E3FA4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983111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7FAB2-C67A-5583-2F0C-30FFE8A87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4D8E942-2B5E-5BB2-14E6-B496C2195A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2026-05-08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266DEB8-ABA3-DDDD-E5E1-613523B2254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B85E5E8-D6AB-22AC-D1BD-6C0F8B858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Råd för eldistribution och </a:t>
            </a:r>
            <a:r>
              <a:rPr lang="sv-SE" err="1"/>
              <a:t>nätmarknad</a:t>
            </a:r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8568AF79-C667-1168-76E9-77853BD146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Sekreterare: Tomas Malmström</a:t>
            </a:r>
          </a:p>
        </p:txBody>
      </p:sp>
      <p:sp>
        <p:nvSpPr>
          <p:cNvPr id="6" name="Rektangel med rundade hörn 11">
            <a:extLst>
              <a:ext uri="{FF2B5EF4-FFF2-40B4-BE49-F238E27FC236}">
                <a16:creationId xmlns:a16="http://schemas.microsoft.com/office/drawing/2014/main" id="{ABA64F12-1435-9F61-5D0D-F2BE68FC1779}"/>
              </a:ext>
            </a:extLst>
          </p:cNvPr>
          <p:cNvSpPr/>
          <p:nvPr/>
        </p:nvSpPr>
        <p:spPr>
          <a:xfrm>
            <a:off x="9482575" y="3976902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Markgruppen*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(Charlotte </a:t>
            </a:r>
            <a:r>
              <a:rPr lang="sv-SE" sz="900" err="1">
                <a:solidFill>
                  <a:schemeClr val="bg1"/>
                </a:solidFill>
              </a:rPr>
              <a:t>Rehbäck</a:t>
            </a:r>
            <a:r>
              <a:rPr lang="sv-SE" sz="900">
                <a:solidFill>
                  <a:schemeClr val="bg1"/>
                </a:solidFill>
              </a:rPr>
              <a:t>)</a:t>
            </a:r>
            <a:endParaRPr lang="sv-SE" sz="900">
              <a:solidFill>
                <a:schemeClr val="bg1"/>
              </a:solidFill>
              <a:cs typeface="Calibri"/>
            </a:endParaRPr>
          </a:p>
        </p:txBody>
      </p:sp>
      <p:sp>
        <p:nvSpPr>
          <p:cNvPr id="14" name="Rektangel med rundade hörn 11">
            <a:extLst>
              <a:ext uri="{FF2B5EF4-FFF2-40B4-BE49-F238E27FC236}">
                <a16:creationId xmlns:a16="http://schemas.microsoft.com/office/drawing/2014/main" id="{F576BFD3-5E07-58B8-53F3-95B1C22AEF84}"/>
              </a:ext>
            </a:extLst>
          </p:cNvPr>
          <p:cNvSpPr/>
          <p:nvPr/>
        </p:nvSpPr>
        <p:spPr>
          <a:xfrm>
            <a:off x="9482576" y="2965073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  <a:ea typeface="+mn-lt"/>
                <a:cs typeface="+mn-lt"/>
              </a:rPr>
              <a:t>Framtida nätreglering</a:t>
            </a:r>
          </a:p>
          <a:p>
            <a:pPr algn="ctr"/>
            <a:r>
              <a:rPr lang="sv-SE" sz="900">
                <a:solidFill>
                  <a:schemeClr val="bg1"/>
                </a:solidFill>
                <a:ea typeface="+mn-lt"/>
                <a:cs typeface="+mn-lt"/>
              </a:rPr>
              <a:t>(Tomas Malmström)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AC42852B-B1B3-FF4B-25C7-D878BF36C23D}"/>
              </a:ext>
            </a:extLst>
          </p:cNvPr>
          <p:cNvSpPr txBox="1"/>
          <p:nvPr/>
        </p:nvSpPr>
        <p:spPr>
          <a:xfrm>
            <a:off x="125509" y="2178079"/>
            <a:ext cx="1110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>
                <a:latin typeface="+mn-lt"/>
              </a:rPr>
              <a:t>Arbetsgrupper:</a:t>
            </a:r>
          </a:p>
        </p:txBody>
      </p:sp>
      <p:sp>
        <p:nvSpPr>
          <p:cNvPr id="25" name="Rektangel med rundade hörn 11">
            <a:extLst>
              <a:ext uri="{FF2B5EF4-FFF2-40B4-BE49-F238E27FC236}">
                <a16:creationId xmlns:a16="http://schemas.microsoft.com/office/drawing/2014/main" id="{D43FB711-1F6A-8423-7E78-EEE23AAB244C}"/>
              </a:ext>
            </a:extLst>
          </p:cNvPr>
          <p:cNvSpPr/>
          <p:nvPr/>
        </p:nvSpPr>
        <p:spPr>
          <a:xfrm>
            <a:off x="7405800" y="3976902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Landsbygdsgruppen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(Peter Silverhjärta)</a:t>
            </a:r>
          </a:p>
        </p:txBody>
      </p:sp>
      <p:sp>
        <p:nvSpPr>
          <p:cNvPr id="27" name="Rektangel med rundade hörn 11">
            <a:extLst>
              <a:ext uri="{FF2B5EF4-FFF2-40B4-BE49-F238E27FC236}">
                <a16:creationId xmlns:a16="http://schemas.microsoft.com/office/drawing/2014/main" id="{E0174FE3-A943-C8A7-EC52-8926BB1EB235}"/>
              </a:ext>
            </a:extLst>
          </p:cNvPr>
          <p:cNvSpPr/>
          <p:nvPr/>
        </p:nvSpPr>
        <p:spPr>
          <a:xfrm>
            <a:off x="3200358" y="4988731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AG Nätreglering*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(Tomas Malmström)</a:t>
            </a:r>
            <a:endParaRPr lang="sv-SE" sz="900">
              <a:solidFill>
                <a:schemeClr val="bg1"/>
              </a:solidFill>
              <a:cs typeface="Calibri"/>
            </a:endParaRPr>
          </a:p>
        </p:txBody>
      </p:sp>
      <p:sp>
        <p:nvSpPr>
          <p:cNvPr id="26" name="Rektangel med rundade hörn 11">
            <a:extLst>
              <a:ext uri="{FF2B5EF4-FFF2-40B4-BE49-F238E27FC236}">
                <a16:creationId xmlns:a16="http://schemas.microsoft.com/office/drawing/2014/main" id="{A33C46B3-78EF-59D0-FFD8-34FAEE7921DB}"/>
              </a:ext>
            </a:extLst>
          </p:cNvPr>
          <p:cNvSpPr/>
          <p:nvPr/>
        </p:nvSpPr>
        <p:spPr>
          <a:xfrm>
            <a:off x="1155057" y="1973484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ALLMA 9*</a:t>
            </a:r>
            <a:endParaRPr lang="sv-SE" sz="140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sv-SE" sz="900">
                <a:solidFill>
                  <a:schemeClr val="bg1"/>
                </a:solidFill>
              </a:rPr>
              <a:t>(Louise Marcelius)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858EABF-25EB-E96A-E56F-4BB008041985}"/>
              </a:ext>
            </a:extLst>
          </p:cNvPr>
          <p:cNvSpPr/>
          <p:nvPr/>
        </p:nvSpPr>
        <p:spPr>
          <a:xfrm>
            <a:off x="9559809" y="6070399"/>
            <a:ext cx="2348803" cy="2585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200">
                <a:latin typeface="Calibri"/>
                <a:cs typeface="Calibri"/>
              </a:rPr>
              <a:t>* gruppen hör till flera råd</a:t>
            </a:r>
          </a:p>
        </p:txBody>
      </p:sp>
      <p:sp>
        <p:nvSpPr>
          <p:cNvPr id="22" name="Rektangel med rundade hörn 11">
            <a:extLst>
              <a:ext uri="{FF2B5EF4-FFF2-40B4-BE49-F238E27FC236}">
                <a16:creationId xmlns:a16="http://schemas.microsoft.com/office/drawing/2014/main" id="{820E92D3-984B-743C-8B72-BFD46DE78A99}"/>
              </a:ext>
            </a:extLst>
          </p:cNvPr>
          <p:cNvSpPr/>
          <p:nvPr/>
        </p:nvSpPr>
        <p:spPr>
          <a:xfrm>
            <a:off x="5297466" y="1957398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Datahantering*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(Marie Lindh)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23" name="Rektangel med rundade hörn 11">
            <a:extLst>
              <a:ext uri="{FF2B5EF4-FFF2-40B4-BE49-F238E27FC236}">
                <a16:creationId xmlns:a16="http://schemas.microsoft.com/office/drawing/2014/main" id="{896C328E-D5A6-330F-185A-E18D69E64614}"/>
              </a:ext>
            </a:extLst>
          </p:cNvPr>
          <p:cNvSpPr/>
          <p:nvPr/>
        </p:nvSpPr>
        <p:spPr>
          <a:xfrm>
            <a:off x="1155057" y="3976902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  <a:cs typeface="Calibri"/>
              </a:rPr>
              <a:t>AG Helhet </a:t>
            </a:r>
            <a:r>
              <a:rPr lang="sv-SE" sz="1400" err="1">
                <a:solidFill>
                  <a:schemeClr val="bg1"/>
                </a:solidFill>
                <a:cs typeface="Calibri"/>
              </a:rPr>
              <a:t>Flex</a:t>
            </a:r>
            <a:r>
              <a:rPr lang="sv-SE" sz="1400">
                <a:solidFill>
                  <a:schemeClr val="bg1"/>
                </a:solidFill>
                <a:cs typeface="Calibri"/>
              </a:rPr>
              <a:t>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(David </a:t>
            </a:r>
            <a:r>
              <a:rPr lang="sv-SE" sz="900" err="1">
                <a:solidFill>
                  <a:schemeClr val="bg1"/>
                </a:solidFill>
              </a:rPr>
              <a:t>Freed</a:t>
            </a:r>
            <a:r>
              <a:rPr lang="sv-SE" sz="900">
                <a:solidFill>
                  <a:schemeClr val="bg1"/>
                </a:solidFill>
              </a:rPr>
              <a:t>)</a:t>
            </a:r>
            <a:endParaRPr lang="sv-SE" sz="900">
              <a:solidFill>
                <a:schemeClr val="bg1"/>
              </a:solidFill>
              <a:cs typeface="Calibri"/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24" name="Rektangel med rundade hörn 11">
            <a:extLst>
              <a:ext uri="{FF2B5EF4-FFF2-40B4-BE49-F238E27FC236}">
                <a16:creationId xmlns:a16="http://schemas.microsoft.com/office/drawing/2014/main" id="{C7704731-BEFF-5E38-24FA-7119A6CD120B}"/>
              </a:ext>
            </a:extLst>
          </p:cNvPr>
          <p:cNvSpPr/>
          <p:nvPr/>
        </p:nvSpPr>
        <p:spPr>
          <a:xfrm>
            <a:off x="1134740" y="2997084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  <a:ea typeface="+mn-lt"/>
                <a:cs typeface="+mn-lt"/>
              </a:rPr>
              <a:t>AG E-mobilitet </a:t>
            </a:r>
            <a:r>
              <a:rPr lang="sv-SE" sz="1400" err="1">
                <a:solidFill>
                  <a:schemeClr val="bg1"/>
                </a:solidFill>
                <a:ea typeface="+mn-lt"/>
                <a:cs typeface="+mn-lt"/>
              </a:rPr>
              <a:t>Laddinfra</a:t>
            </a:r>
            <a:r>
              <a:rPr lang="sv-SE" sz="1400">
                <a:solidFill>
                  <a:schemeClr val="bg1"/>
                </a:solidFill>
                <a:ea typeface="+mn-lt"/>
                <a:cs typeface="+mn-lt"/>
              </a:rPr>
              <a:t>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(Martin Olin)</a:t>
            </a:r>
            <a:endParaRPr lang="sv-SE" sz="900">
              <a:solidFill>
                <a:schemeClr val="bg1"/>
              </a:solidFill>
              <a:cs typeface="Calibri"/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5" name="Rektangel med rundade hörn 11">
            <a:extLst>
              <a:ext uri="{FF2B5EF4-FFF2-40B4-BE49-F238E27FC236}">
                <a16:creationId xmlns:a16="http://schemas.microsoft.com/office/drawing/2014/main" id="{7D56E8EF-A004-C3E1-F60A-667B2A6B7A33}"/>
              </a:ext>
            </a:extLst>
          </p:cNvPr>
          <p:cNvSpPr/>
          <p:nvPr/>
        </p:nvSpPr>
        <p:spPr>
          <a:xfrm>
            <a:off x="9482576" y="1973484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E-mobilitet Elnät*</a:t>
            </a:r>
            <a:endParaRPr lang="sv-SE" sz="140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sv-SE" sz="900">
                <a:solidFill>
                  <a:schemeClr val="bg1"/>
                </a:solidFill>
              </a:rPr>
              <a:t>(Martin Olin)</a:t>
            </a:r>
            <a:endParaRPr lang="sv-SE" sz="900">
              <a:solidFill>
                <a:schemeClr val="bg1"/>
              </a:solidFill>
              <a:cs typeface="Calibri"/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11" name="Rektangel med rundade hörn 11">
            <a:extLst>
              <a:ext uri="{FF2B5EF4-FFF2-40B4-BE49-F238E27FC236}">
                <a16:creationId xmlns:a16="http://schemas.microsoft.com/office/drawing/2014/main" id="{75248C26-E060-1CCA-53F7-44DB2CD26A94}"/>
              </a:ext>
            </a:extLst>
          </p:cNvPr>
          <p:cNvSpPr/>
          <p:nvPr/>
        </p:nvSpPr>
        <p:spPr>
          <a:xfrm>
            <a:off x="5302458" y="2973190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Energidelning-, gemenskaper </a:t>
            </a:r>
            <a:br>
              <a:rPr lang="sv-SE" sz="1400">
                <a:solidFill>
                  <a:schemeClr val="bg1"/>
                </a:solidFill>
              </a:rPr>
            </a:br>
            <a:r>
              <a:rPr lang="sv-SE" sz="1400">
                <a:solidFill>
                  <a:schemeClr val="bg1"/>
                </a:solidFill>
              </a:rPr>
              <a:t>&amp; IKN-nät*</a:t>
            </a:r>
            <a:endParaRPr lang="sv-SE" sz="140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sv-SE" sz="800">
                <a:solidFill>
                  <a:schemeClr val="bg1"/>
                </a:solidFill>
              </a:rPr>
              <a:t>(Marie Lindh &amp; Tomas Malmström)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12" name="Rektangel med rundade hörn 11">
            <a:extLst>
              <a:ext uri="{FF2B5EF4-FFF2-40B4-BE49-F238E27FC236}">
                <a16:creationId xmlns:a16="http://schemas.microsoft.com/office/drawing/2014/main" id="{2FF7DEF6-1E71-C5CE-F604-36E77CB36C17}"/>
              </a:ext>
            </a:extLst>
          </p:cNvPr>
          <p:cNvSpPr/>
          <p:nvPr/>
        </p:nvSpPr>
        <p:spPr>
          <a:xfrm>
            <a:off x="7373972" y="2965073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  <a:ea typeface="+mn-lt"/>
                <a:cs typeface="+mn-lt"/>
              </a:rPr>
              <a:t>AG Energilagring*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(Martin Olin &amp; David </a:t>
            </a:r>
            <a:r>
              <a:rPr lang="sv-SE" sz="900" err="1">
                <a:solidFill>
                  <a:schemeClr val="bg1"/>
                </a:solidFill>
              </a:rPr>
              <a:t>Freed</a:t>
            </a:r>
            <a:r>
              <a:rPr lang="sv-SE" sz="900">
                <a:solidFill>
                  <a:schemeClr val="bg1"/>
                </a:solidFill>
              </a:rPr>
              <a:t>)</a:t>
            </a:r>
            <a:endParaRPr lang="sv-SE" sz="900">
              <a:solidFill>
                <a:schemeClr val="bg1"/>
              </a:solidFill>
              <a:cs typeface="Calibri"/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16" name="Rektangel med rundade hörn 11">
            <a:extLst>
              <a:ext uri="{FF2B5EF4-FFF2-40B4-BE49-F238E27FC236}">
                <a16:creationId xmlns:a16="http://schemas.microsoft.com/office/drawing/2014/main" id="{00A952BC-FFE1-90A1-0DBE-602AB60DD792}"/>
              </a:ext>
            </a:extLst>
          </p:cNvPr>
          <p:cNvSpPr/>
          <p:nvPr/>
        </p:nvSpPr>
        <p:spPr>
          <a:xfrm>
            <a:off x="3216083" y="3976902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  <a:cs typeface="Calibri"/>
              </a:rPr>
              <a:t>AG Informationsutbyte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(Martin Olin)</a:t>
            </a:r>
            <a:endParaRPr lang="sv-SE" sz="900">
              <a:solidFill>
                <a:schemeClr val="bg1"/>
              </a:solidFill>
              <a:cs typeface="Calibri"/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18" name="Rektangel med rundade hörn 11">
            <a:extLst>
              <a:ext uri="{FF2B5EF4-FFF2-40B4-BE49-F238E27FC236}">
                <a16:creationId xmlns:a16="http://schemas.microsoft.com/office/drawing/2014/main" id="{C3B5E707-8774-1776-C842-A5EC898FA07C}"/>
              </a:ext>
            </a:extLst>
          </p:cNvPr>
          <p:cNvSpPr/>
          <p:nvPr/>
        </p:nvSpPr>
        <p:spPr>
          <a:xfrm>
            <a:off x="5293139" y="3968785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  <a:cs typeface="Calibri"/>
              </a:rPr>
              <a:t>AG Kapacitetsprognoser*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(Mattias </a:t>
            </a:r>
            <a:r>
              <a:rPr lang="sv-SE" sz="900" err="1">
                <a:solidFill>
                  <a:schemeClr val="bg1"/>
                </a:solidFill>
              </a:rPr>
              <a:t>Wondollek</a:t>
            </a:r>
            <a:r>
              <a:rPr lang="sv-SE" sz="900">
                <a:solidFill>
                  <a:schemeClr val="bg1"/>
                </a:solidFill>
              </a:rPr>
              <a:t>)</a:t>
            </a:r>
            <a:endParaRPr lang="sv-SE" sz="900">
              <a:solidFill>
                <a:schemeClr val="bg1"/>
              </a:solidFill>
              <a:cs typeface="Calibri"/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19" name="Rektangel med rundade hörn 11">
            <a:extLst>
              <a:ext uri="{FF2B5EF4-FFF2-40B4-BE49-F238E27FC236}">
                <a16:creationId xmlns:a16="http://schemas.microsoft.com/office/drawing/2014/main" id="{D388D63B-3BB8-7489-B1BD-BB29116D8C4C}"/>
              </a:ext>
            </a:extLst>
          </p:cNvPr>
          <p:cNvSpPr/>
          <p:nvPr/>
        </p:nvSpPr>
        <p:spPr>
          <a:xfrm>
            <a:off x="1139331" y="4988731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  <a:cs typeface="Calibri"/>
              </a:rPr>
              <a:t>AG Mätning &amp; Installation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(TBD)</a:t>
            </a:r>
            <a:endParaRPr lang="sv-SE" sz="900">
              <a:solidFill>
                <a:schemeClr val="bg1"/>
              </a:solidFill>
              <a:cs typeface="Calibri"/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9" name="Rektangel med rundade hörn 11">
            <a:extLst>
              <a:ext uri="{FF2B5EF4-FFF2-40B4-BE49-F238E27FC236}">
                <a16:creationId xmlns:a16="http://schemas.microsoft.com/office/drawing/2014/main" id="{24C58F8C-CE04-8264-2700-51884ACDB4AB}"/>
              </a:ext>
            </a:extLst>
          </p:cNvPr>
          <p:cNvSpPr/>
          <p:nvPr/>
        </p:nvSpPr>
        <p:spPr>
          <a:xfrm>
            <a:off x="7373972" y="1973484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300">
                <a:solidFill>
                  <a:schemeClr val="bg1"/>
                </a:solidFill>
              </a:rPr>
              <a:t>Elmarknadsutveckling*</a:t>
            </a:r>
            <a:endParaRPr lang="sv-SE" sz="130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sv-SE" sz="900">
                <a:solidFill>
                  <a:schemeClr val="bg1"/>
                </a:solidFill>
              </a:rPr>
              <a:t>(Louise Marcelius)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20" name="Rektangel med rundade hörn 11">
            <a:extLst>
              <a:ext uri="{FF2B5EF4-FFF2-40B4-BE49-F238E27FC236}">
                <a16:creationId xmlns:a16="http://schemas.microsoft.com/office/drawing/2014/main" id="{0DC57513-71CB-D70E-9D36-F6905A349E68}"/>
              </a:ext>
            </a:extLst>
          </p:cNvPr>
          <p:cNvSpPr/>
          <p:nvPr/>
        </p:nvSpPr>
        <p:spPr>
          <a:xfrm>
            <a:off x="3241214" y="1957398"/>
            <a:ext cx="1841413" cy="78177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00">
                <a:solidFill>
                  <a:schemeClr val="bg1"/>
                </a:solidFill>
              </a:rPr>
              <a:t>AG Anslutningskoder* EFS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(Mattias </a:t>
            </a:r>
            <a:r>
              <a:rPr lang="sv-SE" sz="900" err="1">
                <a:solidFill>
                  <a:schemeClr val="bg1"/>
                </a:solidFill>
              </a:rPr>
              <a:t>Wondollek</a:t>
            </a:r>
            <a:r>
              <a:rPr lang="sv-SE" sz="90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21" name="Rak koppling 20">
            <a:extLst>
              <a:ext uri="{FF2B5EF4-FFF2-40B4-BE49-F238E27FC236}">
                <a16:creationId xmlns:a16="http://schemas.microsoft.com/office/drawing/2014/main" id="{6D4EA68D-C286-7CFB-577C-B8C4E204DE6F}"/>
              </a:ext>
            </a:extLst>
          </p:cNvPr>
          <p:cNvCxnSpPr>
            <a:cxnSpLocks/>
          </p:cNvCxnSpPr>
          <p:nvPr/>
        </p:nvCxnSpPr>
        <p:spPr>
          <a:xfrm>
            <a:off x="4156561" y="2717666"/>
            <a:ext cx="1168" cy="10497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ktangel med rundade hörn 11">
            <a:extLst>
              <a:ext uri="{FF2B5EF4-FFF2-40B4-BE49-F238E27FC236}">
                <a16:creationId xmlns:a16="http://schemas.microsoft.com/office/drawing/2014/main" id="{97A5AE0C-E01F-23C5-B44E-A04B5A48BF18}"/>
              </a:ext>
            </a:extLst>
          </p:cNvPr>
          <p:cNvSpPr/>
          <p:nvPr/>
        </p:nvSpPr>
        <p:spPr>
          <a:xfrm>
            <a:off x="3236440" y="2973190"/>
            <a:ext cx="1842581" cy="7942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sv-SE" sz="1400">
                <a:solidFill>
                  <a:schemeClr val="accent1"/>
                </a:solidFill>
              </a:rPr>
            </a:br>
            <a:r>
              <a:rPr lang="sv-SE" sz="1400">
                <a:solidFill>
                  <a:schemeClr val="accent1"/>
                </a:solidFill>
              </a:rPr>
              <a:t>Anslutningsgruppen elnät</a:t>
            </a:r>
          </a:p>
          <a:p>
            <a:pPr algn="ctr"/>
            <a:r>
              <a:rPr lang="sv-SE" sz="900">
                <a:solidFill>
                  <a:schemeClr val="accent1"/>
                </a:solidFill>
              </a:rPr>
              <a:t>(Mattias </a:t>
            </a:r>
            <a:r>
              <a:rPr lang="sv-SE" sz="900" err="1">
                <a:solidFill>
                  <a:schemeClr val="accent1"/>
                </a:solidFill>
              </a:rPr>
              <a:t>Wondollek</a:t>
            </a:r>
            <a:r>
              <a:rPr lang="sv-SE" sz="900">
                <a:solidFill>
                  <a:schemeClr val="accent1"/>
                </a:solidFill>
              </a:rPr>
              <a:t>)</a:t>
            </a:r>
          </a:p>
          <a:p>
            <a:pPr algn="ctr"/>
            <a:endParaRPr lang="sv-SE" sz="900">
              <a:solidFill>
                <a:schemeClr val="accent1"/>
              </a:solidFill>
            </a:endParaRPr>
          </a:p>
        </p:txBody>
      </p:sp>
      <p:sp>
        <p:nvSpPr>
          <p:cNvPr id="7" name="Rektangel med rundade hörn 11">
            <a:extLst>
              <a:ext uri="{FF2B5EF4-FFF2-40B4-BE49-F238E27FC236}">
                <a16:creationId xmlns:a16="http://schemas.microsoft.com/office/drawing/2014/main" id="{767B82E2-29C1-B5FB-031D-944780888A0E}"/>
              </a:ext>
            </a:extLst>
          </p:cNvPr>
          <p:cNvSpPr/>
          <p:nvPr/>
        </p:nvSpPr>
        <p:spPr>
          <a:xfrm>
            <a:off x="5268478" y="4992407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AG Nättariffer*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(Tomas Malmström)</a:t>
            </a:r>
            <a:endParaRPr lang="sv-SE" sz="900">
              <a:solidFill>
                <a:schemeClr val="bg1"/>
              </a:solidFill>
              <a:cs typeface="Calibri"/>
            </a:endParaRPr>
          </a:p>
        </p:txBody>
      </p:sp>
      <p:sp>
        <p:nvSpPr>
          <p:cNvPr id="8" name="Rektangel med rundade hörn 11">
            <a:extLst>
              <a:ext uri="{FF2B5EF4-FFF2-40B4-BE49-F238E27FC236}">
                <a16:creationId xmlns:a16="http://schemas.microsoft.com/office/drawing/2014/main" id="{9212B52A-0CA0-2266-2773-1A656ABB3C70}"/>
              </a:ext>
            </a:extLst>
          </p:cNvPr>
          <p:cNvSpPr/>
          <p:nvPr/>
        </p:nvSpPr>
        <p:spPr>
          <a:xfrm>
            <a:off x="7365197" y="4988731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400">
                <a:solidFill>
                  <a:schemeClr val="bg1"/>
                </a:solidFill>
              </a:rPr>
              <a:t>AG Nätteknik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(TBD)</a:t>
            </a:r>
          </a:p>
        </p:txBody>
      </p:sp>
      <p:sp>
        <p:nvSpPr>
          <p:cNvPr id="13" name="Rektangel med rundade hörn 11">
            <a:extLst>
              <a:ext uri="{FF2B5EF4-FFF2-40B4-BE49-F238E27FC236}">
                <a16:creationId xmlns:a16="http://schemas.microsoft.com/office/drawing/2014/main" id="{E3E7FCD7-A9CA-BD3C-7CD5-017B2E7B86BB}"/>
              </a:ext>
            </a:extLst>
          </p:cNvPr>
          <p:cNvSpPr/>
          <p:nvPr/>
        </p:nvSpPr>
        <p:spPr>
          <a:xfrm>
            <a:off x="9482574" y="4992290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Nätutvecklings-plan</a:t>
            </a:r>
            <a:endParaRPr lang="sv-SE" sz="140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sv-SE" sz="900">
                <a:solidFill>
                  <a:schemeClr val="bg1"/>
                </a:solidFill>
              </a:rPr>
              <a:t>(Mattias </a:t>
            </a:r>
            <a:r>
              <a:rPr lang="sv-SE" sz="900" err="1">
                <a:solidFill>
                  <a:schemeClr val="bg1"/>
                </a:solidFill>
              </a:rPr>
              <a:t>Wondollek</a:t>
            </a:r>
            <a:r>
              <a:rPr lang="sv-SE" sz="900">
                <a:solidFill>
                  <a:schemeClr val="bg1"/>
                </a:solidFill>
              </a:rPr>
              <a:t>)</a:t>
            </a:r>
            <a:endParaRPr lang="sv-SE" sz="900">
              <a:solidFill>
                <a:schemeClr val="bg1"/>
              </a:solidFill>
              <a:cs typeface="Calibri"/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21950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FF67A5A-96B1-433A-936B-85B052989F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2026-05-08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35CAE7-3ACA-471C-90E4-A3BF02FE0C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410484A-AEA9-45CB-BE27-9FD3B9BA3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Råd för värme- och kyldistribution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742D6C5B-4B9F-49F6-81A3-91A4FD5E93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Sekreterare: Leif Nordengren </a:t>
            </a:r>
          </a:p>
        </p:txBody>
      </p:sp>
      <p:sp>
        <p:nvSpPr>
          <p:cNvPr id="6" name="Rektangel med rundade hörn 11">
            <a:extLst>
              <a:ext uri="{FF2B5EF4-FFF2-40B4-BE49-F238E27FC236}">
                <a16:creationId xmlns:a16="http://schemas.microsoft.com/office/drawing/2014/main" id="{F3215421-5B2E-49B5-85A1-38FCB5CC5C45}"/>
              </a:ext>
            </a:extLst>
          </p:cNvPr>
          <p:cNvSpPr/>
          <p:nvPr/>
        </p:nvSpPr>
        <p:spPr>
          <a:xfrm>
            <a:off x="1094316" y="2007394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Distributionsgruppen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(Leif Nordengren)</a:t>
            </a:r>
          </a:p>
        </p:txBody>
      </p:sp>
      <p:sp>
        <p:nvSpPr>
          <p:cNvPr id="7" name="Rektangel med rundade hörn 11">
            <a:extLst>
              <a:ext uri="{FF2B5EF4-FFF2-40B4-BE49-F238E27FC236}">
                <a16:creationId xmlns:a16="http://schemas.microsoft.com/office/drawing/2014/main" id="{440AB453-99EE-4F79-BD10-D9B29E8EC758}"/>
              </a:ext>
            </a:extLst>
          </p:cNvPr>
          <p:cNvSpPr/>
          <p:nvPr/>
        </p:nvSpPr>
        <p:spPr>
          <a:xfrm>
            <a:off x="3233063" y="2012772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Fjärrvärmecentral-gruppen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(Leif Nordengren)</a:t>
            </a:r>
          </a:p>
        </p:txBody>
      </p:sp>
      <p:sp>
        <p:nvSpPr>
          <p:cNvPr id="8" name="Rektangel med rundade hörn 11">
            <a:extLst>
              <a:ext uri="{FF2B5EF4-FFF2-40B4-BE49-F238E27FC236}">
                <a16:creationId xmlns:a16="http://schemas.microsoft.com/office/drawing/2014/main" id="{AD1D5CEA-83A6-4E29-9400-37EC897BA156}"/>
              </a:ext>
            </a:extLst>
          </p:cNvPr>
          <p:cNvSpPr/>
          <p:nvPr/>
        </p:nvSpPr>
        <p:spPr>
          <a:xfrm>
            <a:off x="5371810" y="2007394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Mätargruppen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(Leif Nordengren)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0F539842-5A08-499C-8DB8-E5E9BCA43DD8}"/>
              </a:ext>
            </a:extLst>
          </p:cNvPr>
          <p:cNvSpPr txBox="1"/>
          <p:nvPr/>
        </p:nvSpPr>
        <p:spPr>
          <a:xfrm>
            <a:off x="81420" y="2173671"/>
            <a:ext cx="1110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>
                <a:latin typeface="+mn-lt"/>
              </a:rPr>
              <a:t>Arbetsgrupper:</a:t>
            </a:r>
          </a:p>
        </p:txBody>
      </p:sp>
    </p:spTree>
    <p:extLst>
      <p:ext uri="{BB962C8B-B14F-4D97-AF65-F5344CB8AC3E}">
        <p14:creationId xmlns:p14="http://schemas.microsoft.com/office/powerpoint/2010/main" val="182065293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FF67A5A-96B1-433A-936B-85B052989F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2026-05-08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35CAE7-3ACA-471C-90E4-A3BF02FE0C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B4AA93E-89A7-44B2-9039-97B7055ED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Råd för elhandel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94CC4F0-8A86-4C37-B4C3-6549A261D5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Sekreterare: Marie Lindh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2159963-E97F-453C-AE5F-914C278A9CD7}"/>
              </a:ext>
            </a:extLst>
          </p:cNvPr>
          <p:cNvSpPr/>
          <p:nvPr/>
        </p:nvSpPr>
        <p:spPr>
          <a:xfrm>
            <a:off x="9594056" y="6047974"/>
            <a:ext cx="1895199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200"/>
              <a:t>*= gruppen hör till flera råd</a:t>
            </a:r>
          </a:p>
        </p:txBody>
      </p:sp>
      <p:sp>
        <p:nvSpPr>
          <p:cNvPr id="9" name="Rektangel med rundade hörn 11">
            <a:extLst>
              <a:ext uri="{FF2B5EF4-FFF2-40B4-BE49-F238E27FC236}">
                <a16:creationId xmlns:a16="http://schemas.microsoft.com/office/drawing/2014/main" id="{D4C6FC55-A9B1-E1E4-1D3A-B23267F39954}"/>
              </a:ext>
            </a:extLst>
          </p:cNvPr>
          <p:cNvSpPr/>
          <p:nvPr/>
        </p:nvSpPr>
        <p:spPr>
          <a:xfrm>
            <a:off x="5325196" y="2284535"/>
            <a:ext cx="1835181" cy="89538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400">
                <a:solidFill>
                  <a:schemeClr val="bg1"/>
                </a:solidFill>
              </a:rPr>
              <a:t>Elmarknads-utveckling*</a:t>
            </a:r>
            <a:br>
              <a:rPr lang="sv-SE" sz="1400">
                <a:solidFill>
                  <a:schemeClr val="bg1"/>
                </a:solidFill>
              </a:rPr>
            </a:br>
            <a:r>
              <a:rPr kumimoji="0" lang="sv-SE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(Louise Marcelius)</a:t>
            </a: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ktangel med rundade hörn 11">
            <a:extLst>
              <a:ext uri="{FF2B5EF4-FFF2-40B4-BE49-F238E27FC236}">
                <a16:creationId xmlns:a16="http://schemas.microsoft.com/office/drawing/2014/main" id="{398DEF4A-58DB-E337-D247-9C6721835F92}"/>
              </a:ext>
            </a:extLst>
          </p:cNvPr>
          <p:cNvSpPr/>
          <p:nvPr/>
        </p:nvSpPr>
        <p:spPr>
          <a:xfrm>
            <a:off x="7401294" y="2270357"/>
            <a:ext cx="1842581" cy="90608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Energidelning-, gemenskaper </a:t>
            </a:r>
            <a:br>
              <a:rPr lang="sv-SE" sz="1400">
                <a:solidFill>
                  <a:schemeClr val="bg1"/>
                </a:solidFill>
              </a:rPr>
            </a:br>
            <a:r>
              <a:rPr lang="sv-SE" sz="1400">
                <a:solidFill>
                  <a:schemeClr val="bg1"/>
                </a:solidFill>
              </a:rPr>
              <a:t>&amp; IKN-nät*</a:t>
            </a:r>
            <a:endParaRPr lang="sv-SE" sz="140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sv-SE" sz="800">
                <a:solidFill>
                  <a:schemeClr val="bg1"/>
                </a:solidFill>
              </a:rPr>
              <a:t>(Marie Lindh &amp; Tomas Malmström)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15" name="Rektangel med rundade hörn 11">
            <a:extLst>
              <a:ext uri="{FF2B5EF4-FFF2-40B4-BE49-F238E27FC236}">
                <a16:creationId xmlns:a16="http://schemas.microsoft.com/office/drawing/2014/main" id="{8591F611-90CA-B4CB-3FEA-3170355834C8}"/>
              </a:ext>
            </a:extLst>
          </p:cNvPr>
          <p:cNvSpPr/>
          <p:nvPr/>
        </p:nvSpPr>
        <p:spPr>
          <a:xfrm>
            <a:off x="9484792" y="2284535"/>
            <a:ext cx="1842581" cy="89538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  <a:cs typeface="Calibri"/>
              </a:rPr>
              <a:t>AG Helhet </a:t>
            </a:r>
            <a:r>
              <a:rPr lang="sv-SE" sz="1400" err="1">
                <a:solidFill>
                  <a:schemeClr val="bg1"/>
                </a:solidFill>
                <a:cs typeface="Calibri"/>
              </a:rPr>
              <a:t>Flex</a:t>
            </a:r>
            <a:r>
              <a:rPr lang="sv-SE" sz="1400">
                <a:solidFill>
                  <a:schemeClr val="bg1"/>
                </a:solidFill>
                <a:cs typeface="Calibri"/>
              </a:rPr>
              <a:t>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(David </a:t>
            </a:r>
            <a:r>
              <a:rPr lang="sv-SE" sz="900" err="1">
                <a:solidFill>
                  <a:schemeClr val="bg1"/>
                </a:solidFill>
              </a:rPr>
              <a:t>Freed</a:t>
            </a:r>
            <a:r>
              <a:rPr lang="sv-SE" sz="900">
                <a:solidFill>
                  <a:schemeClr val="bg1"/>
                </a:solidFill>
              </a:rPr>
              <a:t>)</a:t>
            </a:r>
            <a:endParaRPr lang="sv-SE" sz="900">
              <a:solidFill>
                <a:schemeClr val="bg1"/>
              </a:solidFill>
              <a:cs typeface="Calibri"/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20" name="Rektangel med rundade hörn 11">
            <a:extLst>
              <a:ext uri="{FF2B5EF4-FFF2-40B4-BE49-F238E27FC236}">
                <a16:creationId xmlns:a16="http://schemas.microsoft.com/office/drawing/2014/main" id="{8616AEA1-B019-4675-D9E9-C027DC43287F}"/>
              </a:ext>
            </a:extLst>
          </p:cNvPr>
          <p:cNvSpPr/>
          <p:nvPr/>
        </p:nvSpPr>
        <p:spPr>
          <a:xfrm>
            <a:off x="3262452" y="2270357"/>
            <a:ext cx="1821827" cy="89986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Datahantering*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(Marie Lindh)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52396BFA-6053-C6C0-012F-6BAF0EEBE877}"/>
              </a:ext>
            </a:extLst>
          </p:cNvPr>
          <p:cNvSpPr txBox="1"/>
          <p:nvPr/>
        </p:nvSpPr>
        <p:spPr>
          <a:xfrm>
            <a:off x="161364" y="2541458"/>
            <a:ext cx="1110593" cy="190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>
                <a:latin typeface="+mn-lt"/>
              </a:rPr>
              <a:t>Arbetsgrupper:</a:t>
            </a:r>
          </a:p>
        </p:txBody>
      </p:sp>
      <p:sp>
        <p:nvSpPr>
          <p:cNvPr id="5" name="Rektangel med rundade hörn 11">
            <a:extLst>
              <a:ext uri="{FF2B5EF4-FFF2-40B4-BE49-F238E27FC236}">
                <a16:creationId xmlns:a16="http://schemas.microsoft.com/office/drawing/2014/main" id="{03905324-460B-8998-2CEF-8C8D5735A466}"/>
              </a:ext>
            </a:extLst>
          </p:cNvPr>
          <p:cNvSpPr/>
          <p:nvPr/>
        </p:nvSpPr>
        <p:spPr>
          <a:xfrm>
            <a:off x="1182653" y="3380163"/>
            <a:ext cx="1842581" cy="88894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Fysisk &amp; finansiell handel*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(David Wästljung)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6" name="Rektangel med rundade hörn 11">
            <a:extLst>
              <a:ext uri="{FF2B5EF4-FFF2-40B4-BE49-F238E27FC236}">
                <a16:creationId xmlns:a16="http://schemas.microsoft.com/office/drawing/2014/main" id="{01315980-837E-5A01-B3A2-B5E9ED190F7D}"/>
              </a:ext>
            </a:extLst>
          </p:cNvPr>
          <p:cNvSpPr/>
          <p:nvPr/>
        </p:nvSpPr>
        <p:spPr>
          <a:xfrm>
            <a:off x="1186354" y="4936564"/>
            <a:ext cx="1835181" cy="895386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tx1"/>
              </a:solidFill>
            </a:endParaRPr>
          </a:p>
          <a:p>
            <a:pPr algn="ctr"/>
            <a:r>
              <a:rPr lang="sv-SE" sz="1400">
                <a:solidFill>
                  <a:schemeClr val="tx1"/>
                </a:solidFill>
              </a:rPr>
              <a:t>Nätverk Slutkundsmarknad el Syd</a:t>
            </a:r>
          </a:p>
          <a:p>
            <a:pPr algn="ctr"/>
            <a:r>
              <a:rPr lang="sv-SE" sz="900">
                <a:solidFill>
                  <a:schemeClr val="tx1"/>
                </a:solidFill>
              </a:rPr>
              <a:t>(Anders Karmehed)</a:t>
            </a:r>
          </a:p>
          <a:p>
            <a:pPr algn="ctr"/>
            <a:endParaRPr lang="sv-SE" sz="1400">
              <a:solidFill>
                <a:schemeClr val="tx1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0D3F3FB6-9FDD-684A-D3E4-A48144C35571}"/>
              </a:ext>
            </a:extLst>
          </p:cNvPr>
          <p:cNvSpPr txBox="1"/>
          <p:nvPr/>
        </p:nvSpPr>
        <p:spPr>
          <a:xfrm>
            <a:off x="161364" y="5057253"/>
            <a:ext cx="12915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>
                <a:latin typeface="+mn-lt"/>
              </a:rPr>
              <a:t>Nätverk:</a:t>
            </a:r>
          </a:p>
        </p:txBody>
      </p:sp>
      <p:sp>
        <p:nvSpPr>
          <p:cNvPr id="12" name="Rektangel med rundade hörn 11">
            <a:extLst>
              <a:ext uri="{FF2B5EF4-FFF2-40B4-BE49-F238E27FC236}">
                <a16:creationId xmlns:a16="http://schemas.microsoft.com/office/drawing/2014/main" id="{3C5862E2-9A75-52C9-7629-62031A3B73E6}"/>
              </a:ext>
            </a:extLst>
          </p:cNvPr>
          <p:cNvSpPr/>
          <p:nvPr/>
        </p:nvSpPr>
        <p:spPr>
          <a:xfrm>
            <a:off x="1186354" y="2270357"/>
            <a:ext cx="1842581" cy="90608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ALLMA 9*</a:t>
            </a:r>
            <a:endParaRPr lang="sv-SE" sz="140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sv-SE" sz="900">
                <a:solidFill>
                  <a:schemeClr val="bg1"/>
                </a:solidFill>
              </a:rPr>
              <a:t>(Louise Marcelius)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749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med rundade hörn 11">
            <a:extLst>
              <a:ext uri="{FF2B5EF4-FFF2-40B4-BE49-F238E27FC236}">
                <a16:creationId xmlns:a16="http://schemas.microsoft.com/office/drawing/2014/main" id="{A8A4E3AC-EEE0-9E47-EAEF-BB1E1D7F5AC1}"/>
              </a:ext>
            </a:extLst>
          </p:cNvPr>
          <p:cNvSpPr/>
          <p:nvPr/>
        </p:nvSpPr>
        <p:spPr>
          <a:xfrm>
            <a:off x="1172211" y="2069069"/>
            <a:ext cx="1842656" cy="87780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400">
                <a:solidFill>
                  <a:schemeClr val="bg1"/>
                </a:solidFill>
              </a:rPr>
              <a:t>AG Bio-CCS</a:t>
            </a:r>
            <a:br>
              <a:rPr lang="sv-SE" sz="1400">
                <a:solidFill>
                  <a:schemeClr val="bg1"/>
                </a:solidFill>
              </a:rPr>
            </a:br>
            <a:r>
              <a:rPr lang="sv-SE" sz="900">
                <a:solidFill>
                  <a:schemeClr val="bg1"/>
                </a:solidFill>
              </a:rPr>
              <a:t>(Jenny Ivner)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FF67A5A-96B1-433A-936B-85B052989F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2026-05-08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35CAE7-3ACA-471C-90E4-A3BF02FE0C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F1AB418-09D7-4492-9234-570C6CA0D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8960304" cy="981075"/>
          </a:xfrm>
        </p:spPr>
        <p:txBody>
          <a:bodyPr/>
          <a:lstStyle/>
          <a:p>
            <a:r>
              <a:rPr lang="sv-SE"/>
              <a:t>Råd för produktion och marknad, värme och kyla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AD311F7-3C6E-45EB-8D66-290B673022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Sekreterare: Daniel Lundqvist &amp; Emil Berggren</a:t>
            </a:r>
          </a:p>
        </p:txBody>
      </p:sp>
      <p:sp>
        <p:nvSpPr>
          <p:cNvPr id="6" name="Rektangel med rundade hörn 11">
            <a:extLst>
              <a:ext uri="{FF2B5EF4-FFF2-40B4-BE49-F238E27FC236}">
                <a16:creationId xmlns:a16="http://schemas.microsoft.com/office/drawing/2014/main" id="{F3215421-5B2E-49B5-85A1-38FCB5CC5C45}"/>
              </a:ext>
            </a:extLst>
          </p:cNvPr>
          <p:cNvSpPr/>
          <p:nvPr/>
        </p:nvSpPr>
        <p:spPr>
          <a:xfrm>
            <a:off x="1172211" y="3156364"/>
            <a:ext cx="1842656" cy="87780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AG Kyla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(Daniel Lundqvist)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0F539842-5A08-499C-8DB8-E5E9BCA43DD8}"/>
              </a:ext>
            </a:extLst>
          </p:cNvPr>
          <p:cNvSpPr txBox="1"/>
          <p:nvPr/>
        </p:nvSpPr>
        <p:spPr>
          <a:xfrm>
            <a:off x="176631" y="2384462"/>
            <a:ext cx="1110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>
                <a:latin typeface="+mn-lt"/>
              </a:rPr>
              <a:t>Arbetsgrupper: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046E9DD-78D5-415D-BE7E-14EB9371A4AD}"/>
              </a:ext>
            </a:extLst>
          </p:cNvPr>
          <p:cNvSpPr/>
          <p:nvPr/>
        </p:nvSpPr>
        <p:spPr>
          <a:xfrm>
            <a:off x="9594056" y="6047974"/>
            <a:ext cx="1895199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200"/>
              <a:t>*= gruppen hör till flera råd</a:t>
            </a:r>
          </a:p>
        </p:txBody>
      </p:sp>
      <p:sp>
        <p:nvSpPr>
          <p:cNvPr id="11" name="Rektangel med rundade hörn 11">
            <a:extLst>
              <a:ext uri="{FF2B5EF4-FFF2-40B4-BE49-F238E27FC236}">
                <a16:creationId xmlns:a16="http://schemas.microsoft.com/office/drawing/2014/main" id="{C9B35264-25C6-460A-B810-AB4A13072724}"/>
              </a:ext>
            </a:extLst>
          </p:cNvPr>
          <p:cNvSpPr/>
          <p:nvPr/>
        </p:nvSpPr>
        <p:spPr>
          <a:xfrm>
            <a:off x="9416696" y="2061328"/>
            <a:ext cx="1842581" cy="8778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Kraftvärme*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(Emil Berggren)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16" name="Rektangel med rundade hörn 11">
            <a:extLst>
              <a:ext uri="{FF2B5EF4-FFF2-40B4-BE49-F238E27FC236}">
                <a16:creationId xmlns:a16="http://schemas.microsoft.com/office/drawing/2014/main" id="{3B6D69FD-2FD2-41D5-A97F-AEAE5347D8EF}"/>
              </a:ext>
            </a:extLst>
          </p:cNvPr>
          <p:cNvSpPr/>
          <p:nvPr/>
        </p:nvSpPr>
        <p:spPr>
          <a:xfrm>
            <a:off x="5315485" y="3156364"/>
            <a:ext cx="1884721" cy="8771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Styrmedel fjärrvärme* 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(Erik Thornström)</a:t>
            </a:r>
            <a:endParaRPr lang="sv-SE" sz="1200">
              <a:solidFill>
                <a:schemeClr val="bg1"/>
              </a:solidFill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18" name="Rektangel med rundade hörn 11">
            <a:extLst>
              <a:ext uri="{FF2B5EF4-FFF2-40B4-BE49-F238E27FC236}">
                <a16:creationId xmlns:a16="http://schemas.microsoft.com/office/drawing/2014/main" id="{B46BBF0F-2E7C-4807-9773-DFB6D6117B29}"/>
              </a:ext>
            </a:extLst>
          </p:cNvPr>
          <p:cNvSpPr/>
          <p:nvPr/>
        </p:nvSpPr>
        <p:spPr>
          <a:xfrm>
            <a:off x="3222816" y="2061328"/>
            <a:ext cx="1884721" cy="88554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Effektiv slutanvändning*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(Erik Thornström)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EBA5AF1-295C-03A7-5050-94392C3049B1}"/>
              </a:ext>
            </a:extLst>
          </p:cNvPr>
          <p:cNvSpPr txBox="1"/>
          <p:nvPr/>
        </p:nvSpPr>
        <p:spPr>
          <a:xfrm>
            <a:off x="176631" y="5098627"/>
            <a:ext cx="1291515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900">
                <a:latin typeface="+mn-lt"/>
              </a:rPr>
              <a:t>Nätverk:</a:t>
            </a:r>
          </a:p>
        </p:txBody>
      </p:sp>
      <p:sp>
        <p:nvSpPr>
          <p:cNvPr id="21" name="Rektangel med rundade hörn 11">
            <a:extLst>
              <a:ext uri="{FF2B5EF4-FFF2-40B4-BE49-F238E27FC236}">
                <a16:creationId xmlns:a16="http://schemas.microsoft.com/office/drawing/2014/main" id="{76B3BE49-CE10-EE56-31D5-8E3A08668A86}"/>
              </a:ext>
            </a:extLst>
          </p:cNvPr>
          <p:cNvSpPr/>
          <p:nvPr/>
        </p:nvSpPr>
        <p:spPr>
          <a:xfrm>
            <a:off x="5183814" y="4764637"/>
            <a:ext cx="1824371" cy="777001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tx1"/>
              </a:solidFill>
            </a:endParaRPr>
          </a:p>
          <a:p>
            <a:pPr algn="ctr"/>
            <a:r>
              <a:rPr lang="sv-SE" sz="1400">
                <a:solidFill>
                  <a:schemeClr val="tx1"/>
                </a:solidFill>
              </a:rPr>
              <a:t>Fjärrvärmenätverk Region Nord</a:t>
            </a:r>
          </a:p>
          <a:p>
            <a:pPr algn="ctr"/>
            <a:r>
              <a:rPr lang="sv-SE" sz="900">
                <a:solidFill>
                  <a:schemeClr val="tx1"/>
                </a:solidFill>
              </a:rPr>
              <a:t>(Mats Andersson)</a:t>
            </a:r>
          </a:p>
          <a:p>
            <a:pPr algn="ctr"/>
            <a:endParaRPr lang="sv-SE" sz="1400">
              <a:solidFill>
                <a:schemeClr val="tx1"/>
              </a:solidFill>
            </a:endParaRPr>
          </a:p>
        </p:txBody>
      </p:sp>
      <p:sp>
        <p:nvSpPr>
          <p:cNvPr id="12" name="Rektangel med rundade hörn 11">
            <a:extLst>
              <a:ext uri="{FF2B5EF4-FFF2-40B4-BE49-F238E27FC236}">
                <a16:creationId xmlns:a16="http://schemas.microsoft.com/office/drawing/2014/main" id="{E3228B6E-A371-A9F3-6CD1-4DEDF339F3B8}"/>
              </a:ext>
            </a:extLst>
          </p:cNvPr>
          <p:cNvSpPr/>
          <p:nvPr/>
        </p:nvSpPr>
        <p:spPr>
          <a:xfrm>
            <a:off x="5315486" y="2061329"/>
            <a:ext cx="1842656" cy="88608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Energiaskor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(Jenny Ivner)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14" name="Rektangel med rundade hörn 11">
            <a:extLst>
              <a:ext uri="{FF2B5EF4-FFF2-40B4-BE49-F238E27FC236}">
                <a16:creationId xmlns:a16="http://schemas.microsoft.com/office/drawing/2014/main" id="{37C47A69-417D-7B2E-58F2-2341EA97F486}"/>
              </a:ext>
            </a:extLst>
          </p:cNvPr>
          <p:cNvSpPr/>
          <p:nvPr/>
        </p:nvSpPr>
        <p:spPr>
          <a:xfrm>
            <a:off x="7366091" y="2052545"/>
            <a:ext cx="1842656" cy="88608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400">
                <a:solidFill>
                  <a:schemeClr val="bg1"/>
                </a:solidFill>
              </a:rPr>
              <a:t>AG Hållbarhetskriterier för biobränslen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(Jenny Ivner)</a:t>
            </a:r>
          </a:p>
        </p:txBody>
      </p:sp>
      <p:sp>
        <p:nvSpPr>
          <p:cNvPr id="19" name="Rektangel med rundade hörn 11">
            <a:extLst>
              <a:ext uri="{FF2B5EF4-FFF2-40B4-BE49-F238E27FC236}">
                <a16:creationId xmlns:a16="http://schemas.microsoft.com/office/drawing/2014/main" id="{CA44AC32-66FA-C7C1-DC0D-5D0836E52C05}"/>
              </a:ext>
            </a:extLst>
          </p:cNvPr>
          <p:cNvSpPr/>
          <p:nvPr/>
        </p:nvSpPr>
        <p:spPr>
          <a:xfrm>
            <a:off x="3222816" y="3156364"/>
            <a:ext cx="1884720" cy="8771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400">
                <a:solidFill>
                  <a:schemeClr val="bg1"/>
                </a:solidFill>
              </a:rPr>
              <a:t>AG Miljöbyggnad / Certifieringssystem för byggnader</a:t>
            </a:r>
            <a:br>
              <a:rPr lang="sv-SE" sz="1400">
                <a:solidFill>
                  <a:schemeClr val="bg1"/>
                </a:solidFill>
              </a:rPr>
            </a:br>
            <a:r>
              <a:rPr lang="sv-SE" sz="900">
                <a:solidFill>
                  <a:schemeClr val="bg1"/>
                </a:solidFill>
              </a:rPr>
              <a:t>(Jenny Ivner)</a:t>
            </a:r>
          </a:p>
        </p:txBody>
      </p:sp>
      <p:sp>
        <p:nvSpPr>
          <p:cNvPr id="20" name="Rektangel med rundade hörn 11">
            <a:extLst>
              <a:ext uri="{FF2B5EF4-FFF2-40B4-BE49-F238E27FC236}">
                <a16:creationId xmlns:a16="http://schemas.microsoft.com/office/drawing/2014/main" id="{971634B9-F858-5F3B-3043-F2569BC8F77F}"/>
              </a:ext>
            </a:extLst>
          </p:cNvPr>
          <p:cNvSpPr/>
          <p:nvPr/>
        </p:nvSpPr>
        <p:spPr>
          <a:xfrm>
            <a:off x="7192860" y="4764636"/>
            <a:ext cx="1824371" cy="777001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1400">
              <a:solidFill>
                <a:schemeClr val="tx1"/>
              </a:solidFill>
            </a:endParaRPr>
          </a:p>
          <a:p>
            <a:pPr algn="ctr"/>
            <a:r>
              <a:rPr lang="sv-SE" sz="1400">
                <a:solidFill>
                  <a:schemeClr val="tx1"/>
                </a:solidFill>
              </a:rPr>
              <a:t>Nätverk</a:t>
            </a:r>
          </a:p>
          <a:p>
            <a:pPr algn="ctr"/>
            <a:r>
              <a:rPr lang="sv-SE" sz="1400">
                <a:solidFill>
                  <a:schemeClr val="tx1"/>
                </a:solidFill>
              </a:rPr>
              <a:t>Miljöprodukter</a:t>
            </a:r>
          </a:p>
          <a:p>
            <a:pPr algn="ctr"/>
            <a:r>
              <a:rPr lang="sv-SE" sz="900">
                <a:solidFill>
                  <a:schemeClr val="tx1"/>
                </a:solidFill>
              </a:rPr>
              <a:t>(Jenny Ivner)</a:t>
            </a:r>
          </a:p>
          <a:p>
            <a:pPr algn="ctr"/>
            <a:endParaRPr lang="sv-SE" sz="1400">
              <a:solidFill>
                <a:schemeClr val="tx1"/>
              </a:solidFill>
            </a:endParaRPr>
          </a:p>
        </p:txBody>
      </p:sp>
      <p:sp>
        <p:nvSpPr>
          <p:cNvPr id="22" name="Rektangel med rundade hörn 11">
            <a:extLst>
              <a:ext uri="{FF2B5EF4-FFF2-40B4-BE49-F238E27FC236}">
                <a16:creationId xmlns:a16="http://schemas.microsoft.com/office/drawing/2014/main" id="{A8791931-D116-6A29-72CD-F14D7660EC5B}"/>
              </a:ext>
            </a:extLst>
          </p:cNvPr>
          <p:cNvSpPr/>
          <p:nvPr/>
        </p:nvSpPr>
        <p:spPr>
          <a:xfrm>
            <a:off x="1152155" y="4797487"/>
            <a:ext cx="1837935" cy="782778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tx1"/>
              </a:solidFill>
            </a:endParaRPr>
          </a:p>
          <a:p>
            <a:pPr algn="ctr"/>
            <a:r>
              <a:rPr lang="sv-SE" sz="1400">
                <a:solidFill>
                  <a:schemeClr val="tx1"/>
                </a:solidFill>
              </a:rPr>
              <a:t>Fjärrvärmenätverk Region Väst/Mitt</a:t>
            </a:r>
          </a:p>
          <a:p>
            <a:pPr algn="ctr"/>
            <a:r>
              <a:rPr lang="sv-SE" sz="800">
                <a:solidFill>
                  <a:schemeClr val="tx1"/>
                </a:solidFill>
              </a:rPr>
              <a:t>(Efwa Nilsson &amp; Catherine Lillo)</a:t>
            </a:r>
          </a:p>
          <a:p>
            <a:pPr algn="ctr"/>
            <a:endParaRPr lang="sv-SE" sz="1400">
              <a:solidFill>
                <a:schemeClr val="tx1"/>
              </a:solidFill>
            </a:endParaRPr>
          </a:p>
        </p:txBody>
      </p:sp>
      <p:sp>
        <p:nvSpPr>
          <p:cNvPr id="23" name="Rektangel med rundade hörn 11">
            <a:extLst>
              <a:ext uri="{FF2B5EF4-FFF2-40B4-BE49-F238E27FC236}">
                <a16:creationId xmlns:a16="http://schemas.microsoft.com/office/drawing/2014/main" id="{C1F93219-2145-9565-0F91-E8B80203EC54}"/>
              </a:ext>
            </a:extLst>
          </p:cNvPr>
          <p:cNvSpPr/>
          <p:nvPr/>
        </p:nvSpPr>
        <p:spPr>
          <a:xfrm>
            <a:off x="3174765" y="4764638"/>
            <a:ext cx="1824374" cy="777002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tx1"/>
              </a:solidFill>
            </a:endParaRPr>
          </a:p>
          <a:p>
            <a:pPr algn="ctr"/>
            <a:r>
              <a:rPr lang="sv-SE" sz="1400">
                <a:solidFill>
                  <a:schemeClr val="tx1"/>
                </a:solidFill>
              </a:rPr>
              <a:t>Fjärrvärmenätverk Region Syd</a:t>
            </a:r>
          </a:p>
          <a:p>
            <a:pPr algn="ctr"/>
            <a:r>
              <a:rPr lang="sv-SE" sz="900">
                <a:solidFill>
                  <a:schemeClr val="tx1"/>
                </a:solidFill>
              </a:rPr>
              <a:t>(Anders Karmehed)</a:t>
            </a:r>
          </a:p>
          <a:p>
            <a:pPr algn="ctr"/>
            <a:endParaRPr lang="sv-SE" sz="1400">
              <a:solidFill>
                <a:schemeClr val="tx1"/>
              </a:solidFill>
            </a:endParaRPr>
          </a:p>
        </p:txBody>
      </p:sp>
      <p:sp>
        <p:nvSpPr>
          <p:cNvPr id="8" name="Rektangel med rundade hörn 11">
            <a:extLst>
              <a:ext uri="{FF2B5EF4-FFF2-40B4-BE49-F238E27FC236}">
                <a16:creationId xmlns:a16="http://schemas.microsoft.com/office/drawing/2014/main" id="{9F4BA6B9-4380-E89D-EA28-BD67EE047567}"/>
              </a:ext>
            </a:extLst>
          </p:cNvPr>
          <p:cNvSpPr/>
          <p:nvPr/>
        </p:nvSpPr>
        <p:spPr>
          <a:xfrm>
            <a:off x="9201906" y="4783791"/>
            <a:ext cx="1824371" cy="777001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1400">
              <a:solidFill>
                <a:schemeClr val="tx1"/>
              </a:solidFill>
            </a:endParaRPr>
          </a:p>
          <a:p>
            <a:pPr algn="ctr"/>
            <a:r>
              <a:rPr lang="sv-SE" sz="1400">
                <a:solidFill>
                  <a:schemeClr val="tx1"/>
                </a:solidFill>
              </a:rPr>
              <a:t>ADV - kraftvärmenätverk</a:t>
            </a:r>
          </a:p>
          <a:p>
            <a:pPr algn="ctr"/>
            <a:r>
              <a:rPr lang="sv-SE" sz="900">
                <a:solidFill>
                  <a:schemeClr val="tx1"/>
                </a:solidFill>
              </a:rPr>
              <a:t>(Lena Odenholm)</a:t>
            </a:r>
          </a:p>
          <a:p>
            <a:pPr algn="ctr"/>
            <a:endParaRPr lang="sv-SE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7897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FF67A5A-96B1-433A-936B-85B052989F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2026-05-08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35CAE7-3ACA-471C-90E4-A3BF02FE0C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A6F1D6-11CF-490F-985E-D27F9CDCA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Råd för Strategisk kommunikation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61F30E2-DA07-437E-98FB-CA2CE4869F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Sekreterare: Anna Lejestrand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3DE244A-EE48-4DDD-8CCF-0142E36954B8}"/>
              </a:ext>
            </a:extLst>
          </p:cNvPr>
          <p:cNvSpPr txBox="1"/>
          <p:nvPr/>
        </p:nvSpPr>
        <p:spPr>
          <a:xfrm>
            <a:off x="3491865" y="3000375"/>
            <a:ext cx="431482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sv-SE">
                <a:latin typeface="+mn-lt"/>
              </a:rPr>
              <a:t>Inga arbetsgrupper</a:t>
            </a:r>
          </a:p>
        </p:txBody>
      </p:sp>
    </p:spTree>
    <p:extLst>
      <p:ext uri="{BB962C8B-B14F-4D97-AF65-F5344CB8AC3E}">
        <p14:creationId xmlns:p14="http://schemas.microsoft.com/office/powerpoint/2010/main" val="2866369805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5234D-2BFF-AE1C-EF7E-5E2122C83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F8AD79A-1F2A-7163-76B4-0401F812427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2026-05-08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C86EB89-2F80-5277-6855-D5C6EBCDE29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214661C-E3A6-DDEC-CACF-12EB59347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922841"/>
            <a:ext cx="8677275" cy="981075"/>
          </a:xfrm>
        </p:spPr>
        <p:txBody>
          <a:bodyPr/>
          <a:lstStyle/>
          <a:p>
            <a:r>
              <a:rPr lang="sv-SE"/>
              <a:t>Råd för kompetensförsörjning och kompetensutveckling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BB19BD8-88CD-8A1F-7D29-12133CBFB0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Sekreterare: Greta Hjortzberg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A387357-3D8A-A1FB-A772-6C06170AAC7F}"/>
              </a:ext>
            </a:extLst>
          </p:cNvPr>
          <p:cNvSpPr txBox="1"/>
          <p:nvPr/>
        </p:nvSpPr>
        <p:spPr>
          <a:xfrm>
            <a:off x="176631" y="2681104"/>
            <a:ext cx="1291515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900">
                <a:latin typeface="+mn-lt"/>
              </a:rPr>
              <a:t>Nätverk:</a:t>
            </a:r>
          </a:p>
        </p:txBody>
      </p:sp>
      <p:sp>
        <p:nvSpPr>
          <p:cNvPr id="7" name="Rektangel med rundade hörn 11">
            <a:extLst>
              <a:ext uri="{FF2B5EF4-FFF2-40B4-BE49-F238E27FC236}">
                <a16:creationId xmlns:a16="http://schemas.microsoft.com/office/drawing/2014/main" id="{77176B05-A39C-1723-6C06-7CD7D42AFA78}"/>
              </a:ext>
            </a:extLst>
          </p:cNvPr>
          <p:cNvSpPr/>
          <p:nvPr/>
        </p:nvSpPr>
        <p:spPr>
          <a:xfrm>
            <a:off x="1152155" y="2379964"/>
            <a:ext cx="1837935" cy="782778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tx1"/>
                </a:solidFill>
              </a:rPr>
              <a:t>Energibranschens kompetensnätverk</a:t>
            </a:r>
          </a:p>
          <a:p>
            <a:pPr algn="ctr"/>
            <a:r>
              <a:rPr lang="sv-SE" sz="800">
                <a:solidFill>
                  <a:schemeClr val="tx1"/>
                </a:solidFill>
              </a:rPr>
              <a:t>(Greta Hjortzberg)</a:t>
            </a:r>
          </a:p>
          <a:p>
            <a:pPr algn="ctr"/>
            <a:endParaRPr lang="sv-SE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64044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714B381D-EC0D-4442-98A2-B19B80CC0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9" y="416941"/>
            <a:ext cx="10666463" cy="1056857"/>
          </a:xfrm>
        </p:spPr>
        <p:txBody>
          <a:bodyPr/>
          <a:lstStyle/>
          <a:p>
            <a:r>
              <a:rPr lang="sv-SE" sz="4800"/>
              <a:t>Dialog med bredd och djup</a:t>
            </a:r>
          </a:p>
        </p:txBody>
      </p:sp>
      <p:graphicFrame>
        <p:nvGraphicFramePr>
          <p:cNvPr id="9" name="Platshållare för innehåll 7">
            <a:extLst>
              <a:ext uri="{FF2B5EF4-FFF2-40B4-BE49-F238E27FC236}">
                <a16:creationId xmlns:a16="http://schemas.microsoft.com/office/drawing/2014/main" id="{3708B143-6F6F-4C40-B69E-C3A07E9B65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7506659"/>
              </p:ext>
            </p:extLst>
          </p:nvPr>
        </p:nvGraphicFramePr>
        <p:xfrm>
          <a:off x="127819" y="1810871"/>
          <a:ext cx="11939883" cy="4243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ruta 9">
            <a:extLst>
              <a:ext uri="{FF2B5EF4-FFF2-40B4-BE49-F238E27FC236}">
                <a16:creationId xmlns:a16="http://schemas.microsoft.com/office/drawing/2014/main" id="{87C11AE0-7EA4-4BE0-9DDF-918F4BABBE40}"/>
              </a:ext>
            </a:extLst>
          </p:cNvPr>
          <p:cNvSpPr txBox="1"/>
          <p:nvPr/>
        </p:nvSpPr>
        <p:spPr>
          <a:xfrm>
            <a:off x="939468" y="5263138"/>
            <a:ext cx="10316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sv-SE" sz="2000"/>
              <a:t>Styrelsen och fyra regionala styrgrupper</a:t>
            </a:r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B306BC9E-C117-20BF-212D-BDEAF370C7F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Arbetsgrupper Energiföretagen Sverige - version 2026-05-08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F72F366-1882-AE30-EDA7-3437AE91EF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556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8 råd.</a:t>
            </a:r>
          </a:p>
          <a:p>
            <a:r>
              <a:rPr lang="sv-SE" dirty="0"/>
              <a:t>60 arbetsgrupper.</a:t>
            </a:r>
          </a:p>
          <a:p>
            <a:r>
              <a:rPr lang="sv-SE" dirty="0"/>
              <a:t>EBR-kommittén.</a:t>
            </a:r>
          </a:p>
          <a:p>
            <a:pPr lvl="1"/>
            <a:r>
              <a:rPr lang="sv-SE" dirty="0"/>
              <a:t>Separat från </a:t>
            </a:r>
            <a:r>
              <a:rPr lang="sv-SE" dirty="0" err="1"/>
              <a:t>sakrådens</a:t>
            </a:r>
            <a:r>
              <a:rPr lang="sv-SE" dirty="0"/>
              <a:t> struktur finns även EBR-kommittén. Läs mer om </a:t>
            </a:r>
            <a:r>
              <a:rPr lang="sv-SE" dirty="0">
                <a:hlinkClick r:id="rId3"/>
              </a:rPr>
              <a:t>EBR</a:t>
            </a:r>
            <a:r>
              <a:rPr lang="sv-SE" dirty="0"/>
              <a:t>.</a:t>
            </a:r>
          </a:p>
          <a:p>
            <a:pPr lvl="1"/>
            <a:r>
              <a:rPr lang="sv-SE" dirty="0"/>
              <a:t>Ett partssammansatt organ med såväl arbetstagar- som arbetsgivarrepresentanter.</a:t>
            </a:r>
          </a:p>
          <a:p>
            <a:pPr lvl="1"/>
            <a:r>
              <a:rPr lang="sv-SE" dirty="0"/>
              <a:t>Omfattar fyra utskott (TU, EU, HMSU och KU) med cirka 50 arbetsgrupper.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6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2026-05-08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31AD331-E8AD-3748-9848-A1461552F4F4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95325" y="540000"/>
            <a:ext cx="9341304" cy="981075"/>
          </a:xfrm>
        </p:spPr>
        <p:txBody>
          <a:bodyPr/>
          <a:lstStyle/>
          <a:p>
            <a:r>
              <a:rPr lang="sv-SE"/>
              <a:t>Råd och arbetsgrupper på Energiföretagen Sverige</a:t>
            </a:r>
            <a:endParaRPr lang="en-GB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868EFD51-6D18-4B27-AF30-2B70A23602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D093AC03-D79E-48CB-8246-C44CC940B3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4" y="1720850"/>
            <a:ext cx="9850756" cy="4371975"/>
          </a:xfrm>
        </p:spPr>
        <p:txBody>
          <a:bodyPr/>
          <a:lstStyle/>
          <a:p>
            <a:r>
              <a:rPr lang="sv-SE" sz="2200"/>
              <a:t>För både råd och AG finns arbetsordningar och alla ska ha en aktuell uppdragsbeskrivning.</a:t>
            </a:r>
          </a:p>
          <a:p>
            <a:r>
              <a:rPr lang="sv-SE" sz="2200"/>
              <a:t>Medlemmar som vill delta i en AG är välkomna att anmäla sitt intresse. </a:t>
            </a:r>
            <a:endParaRPr lang="sv-SE" sz="2200">
              <a:ea typeface="Calibri"/>
              <a:cs typeface="Calibri"/>
            </a:endParaRPr>
          </a:p>
          <a:p>
            <a:r>
              <a:rPr lang="sv-SE" sz="2200"/>
              <a:t>AG är relativt fasta men nya kan tillkomma och vissa AG kan läggas ner.</a:t>
            </a:r>
          </a:p>
          <a:p>
            <a:r>
              <a:rPr lang="sv-SE" sz="2200"/>
              <a:t>Platserna i råden utlyses på tre år i taget. Nuvarande period är 2026-2028. Omfattande arbete ligger bakom att säkerställa en väl sammansatt representation med hänsyn till företagsstorlek, region, könsfördelning och andra relevanta perspektiv. </a:t>
            </a:r>
          </a:p>
          <a:p>
            <a:r>
              <a:rPr lang="sv-SE" sz="2200"/>
              <a:t>Alla råd och AG arbetar enligt systemsynen. Rådet för klimat- och energipolitik, energisystem och energiförsörjning har dock enligt stadgarna ett särskilt ansvar för att följa det perspektivet.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AF73894-7B6B-4C63-BA4E-C2288DD081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2026-05-08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76CAFBD-5329-4239-BEDE-AEAA6CDD038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646DBBD5-2721-48B7-966A-8DA338144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Hur styrs råd och AG?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CE38B190-D337-4C2E-86E4-533B1C1291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817332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A34505A-0841-03AB-D488-BA0D4A5C70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4" y="1720850"/>
            <a:ext cx="10585484" cy="4371975"/>
          </a:xfrm>
        </p:spPr>
        <p:txBody>
          <a:bodyPr/>
          <a:lstStyle/>
          <a:p>
            <a:r>
              <a:rPr lang="sv-SE"/>
              <a:t>Anna Engström Meyer | </a:t>
            </a:r>
            <a:r>
              <a:rPr lang="sv-SE">
                <a:hlinkClick r:id="rId2"/>
              </a:rPr>
              <a:t>anna.engstrom.meyer@energiforetagen.se</a:t>
            </a:r>
            <a:endParaRPr lang="sv-SE"/>
          </a:p>
          <a:p>
            <a:r>
              <a:rPr lang="sv-SE"/>
              <a:t>Anna Lejestrand | </a:t>
            </a:r>
            <a:r>
              <a:rPr lang="sv-SE">
                <a:hlinkClick r:id="rId3"/>
              </a:rPr>
              <a:t>anna.lejestrand@energiforetagen.se</a:t>
            </a:r>
            <a:r>
              <a:rPr lang="sv-SE"/>
              <a:t> </a:t>
            </a:r>
          </a:p>
          <a:p>
            <a:r>
              <a:rPr lang="sv-SE"/>
              <a:t>Anna Wolf | </a:t>
            </a:r>
            <a:r>
              <a:rPr lang="sv-SE">
                <a:hlinkClick r:id="rId4"/>
              </a:rPr>
              <a:t>anna.wolf@energiforetagen.se</a:t>
            </a:r>
            <a:r>
              <a:rPr lang="sv-SE"/>
              <a:t> </a:t>
            </a:r>
          </a:p>
          <a:p>
            <a:r>
              <a:rPr lang="sv-SE"/>
              <a:t>Daniel Lundqvist | </a:t>
            </a:r>
            <a:r>
              <a:rPr lang="sv-SE">
                <a:hlinkClick r:id="rId5"/>
              </a:rPr>
              <a:t>daniel.lundqvist@energiforetagen.se</a:t>
            </a:r>
            <a:r>
              <a:rPr lang="sv-SE"/>
              <a:t> </a:t>
            </a:r>
          </a:p>
          <a:p>
            <a:r>
              <a:rPr lang="sv-SE"/>
              <a:t>David </a:t>
            </a:r>
            <a:r>
              <a:rPr lang="sv-SE" err="1"/>
              <a:t>Freed</a:t>
            </a:r>
            <a:r>
              <a:rPr lang="sv-SE"/>
              <a:t> | </a:t>
            </a:r>
            <a:r>
              <a:rPr lang="sv-SE">
                <a:hlinkClick r:id="rId6"/>
              </a:rPr>
              <a:t>david.freed@energiforetagen.se</a:t>
            </a:r>
            <a:r>
              <a:rPr lang="sv-SE"/>
              <a:t> </a:t>
            </a:r>
          </a:p>
          <a:p>
            <a:r>
              <a:rPr lang="sv-SE"/>
              <a:t>David Wästljung | </a:t>
            </a:r>
            <a:r>
              <a:rPr lang="sv-SE">
                <a:hlinkClick r:id="rId7"/>
              </a:rPr>
              <a:t>david.wastljung@energiforetagen.se</a:t>
            </a:r>
            <a:r>
              <a:rPr lang="sv-SE"/>
              <a:t> </a:t>
            </a:r>
          </a:p>
          <a:p>
            <a:r>
              <a:rPr lang="sv-SE"/>
              <a:t>Emil Berggren | </a:t>
            </a:r>
            <a:r>
              <a:rPr lang="sv-SE">
                <a:hlinkClick r:id="rId8"/>
              </a:rPr>
              <a:t>emil.berggren@energiforetagen.se</a:t>
            </a:r>
            <a:r>
              <a:rPr lang="sv-SE"/>
              <a:t> </a:t>
            </a:r>
          </a:p>
          <a:p>
            <a:r>
              <a:rPr lang="sv-SE"/>
              <a:t>Emma Johansson | </a:t>
            </a:r>
            <a:r>
              <a:rPr lang="sv-SE">
                <a:hlinkClick r:id="rId9"/>
              </a:rPr>
              <a:t>emma.johansson@energiforetagen.se</a:t>
            </a:r>
            <a:r>
              <a:rPr lang="sv-SE"/>
              <a:t> </a:t>
            </a:r>
          </a:p>
          <a:p>
            <a:r>
              <a:rPr lang="sv-SE"/>
              <a:t>Emmy Harlid Westholm| </a:t>
            </a:r>
            <a:r>
              <a:rPr lang="sv-SE">
                <a:hlinkClick r:id="rId10"/>
              </a:rPr>
              <a:t>emmy.harlidwestholm@energiforetagen.se</a:t>
            </a:r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7703986-F621-F58E-82A0-BBE99A6D503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2026-05-08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F4E1CBE-8F45-F71A-78EF-6DFF66DF7B8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CFC03A9D-6923-0856-4694-742C3D524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10483663" cy="981075"/>
          </a:xfrm>
        </p:spPr>
        <p:txBody>
          <a:bodyPr/>
          <a:lstStyle/>
          <a:p>
            <a:r>
              <a:rPr lang="sv-SE"/>
              <a:t>Kontaktuppgifter till ansvariga för råd och arbetsgrupper</a:t>
            </a:r>
          </a:p>
        </p:txBody>
      </p:sp>
    </p:spTree>
    <p:extLst>
      <p:ext uri="{BB962C8B-B14F-4D97-AF65-F5344CB8AC3E}">
        <p14:creationId xmlns:p14="http://schemas.microsoft.com/office/powerpoint/2010/main" val="427959926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20FFA-9613-1DEE-70F8-CD25A1E42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BF0A077B-AABF-E680-1FAE-43EC75FECE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4" y="1720850"/>
            <a:ext cx="9147176" cy="4371975"/>
          </a:xfrm>
        </p:spPr>
        <p:txBody>
          <a:bodyPr/>
          <a:lstStyle/>
          <a:p>
            <a:r>
              <a:rPr lang="sv-SE"/>
              <a:t>Erik Thornström | </a:t>
            </a:r>
            <a:r>
              <a:rPr lang="sv-SE">
                <a:hlinkClick r:id="rId2"/>
              </a:rPr>
              <a:t>erik.thornstrom@energiforetagen.se</a:t>
            </a:r>
            <a:r>
              <a:rPr lang="sv-SE"/>
              <a:t> </a:t>
            </a:r>
          </a:p>
          <a:p>
            <a:r>
              <a:rPr lang="sv-SE"/>
              <a:t>Greta Hjortzberg | </a:t>
            </a:r>
            <a:r>
              <a:rPr lang="sv-SE">
                <a:hlinkClick r:id="rId3"/>
              </a:rPr>
              <a:t>greta.hjortzberg@energiforetagen.se</a:t>
            </a:r>
            <a:r>
              <a:rPr lang="sv-SE"/>
              <a:t> </a:t>
            </a:r>
          </a:p>
          <a:p>
            <a:r>
              <a:rPr lang="sv-SE"/>
              <a:t>Johan Bladh | </a:t>
            </a:r>
            <a:r>
              <a:rPr lang="sv-SE">
                <a:hlinkClick r:id="rId4"/>
              </a:rPr>
              <a:t>johan.bladh@energiforetagen.se</a:t>
            </a:r>
            <a:r>
              <a:rPr lang="sv-SE"/>
              <a:t> </a:t>
            </a:r>
          </a:p>
          <a:p>
            <a:r>
              <a:rPr lang="sv-SE"/>
              <a:t>Leif Nordengren | </a:t>
            </a:r>
            <a:r>
              <a:rPr lang="sv-SE">
                <a:hlinkClick r:id="rId5"/>
              </a:rPr>
              <a:t>leif.nordengren@energiforetagen.se</a:t>
            </a:r>
            <a:r>
              <a:rPr lang="sv-SE"/>
              <a:t> </a:t>
            </a:r>
          </a:p>
          <a:p>
            <a:r>
              <a:rPr lang="sv-SE"/>
              <a:t>Lena Odenholm | </a:t>
            </a:r>
            <a:r>
              <a:rPr lang="sv-SE">
                <a:hlinkClick r:id="rId6"/>
              </a:rPr>
              <a:t>lena.odenholm@energiforetagen.se</a:t>
            </a:r>
            <a:r>
              <a:rPr lang="sv-SE"/>
              <a:t> </a:t>
            </a:r>
          </a:p>
          <a:p>
            <a:r>
              <a:rPr lang="sv-SE"/>
              <a:t>Louise Marcelius | </a:t>
            </a:r>
            <a:r>
              <a:rPr lang="sv-SE">
                <a:hlinkClick r:id="rId7"/>
              </a:rPr>
              <a:t>louise.marcelius@energiforetagen.se</a:t>
            </a:r>
            <a:r>
              <a:rPr lang="sv-SE"/>
              <a:t> </a:t>
            </a:r>
          </a:p>
          <a:p>
            <a:r>
              <a:rPr lang="sv-SE"/>
              <a:t>Magnus Thorstensson | </a:t>
            </a:r>
            <a:r>
              <a:rPr lang="sv-SE">
                <a:hlinkClick r:id="rId8"/>
              </a:rPr>
              <a:t>magnus.thorstensson@energiforetagen.se</a:t>
            </a:r>
            <a:endParaRPr lang="sv-SE"/>
          </a:p>
          <a:p>
            <a:r>
              <a:rPr lang="sv-SE"/>
              <a:t>Malena Svensson Falk | </a:t>
            </a:r>
            <a:r>
              <a:rPr lang="sv-SE">
                <a:hlinkClick r:id="rId9"/>
              </a:rPr>
              <a:t>malena.swanson.falk@energiforetagen.se</a:t>
            </a:r>
            <a:r>
              <a:rPr lang="sv-SE"/>
              <a:t> </a:t>
            </a:r>
          </a:p>
          <a:p>
            <a:r>
              <a:rPr lang="sv-SE"/>
              <a:t>Marie Lindh | </a:t>
            </a:r>
            <a:r>
              <a:rPr lang="sv-SE">
                <a:hlinkClick r:id="rId10"/>
              </a:rPr>
              <a:t>marie.lindh@energiforetagen.se</a:t>
            </a:r>
            <a:r>
              <a:rPr lang="sv-SE"/>
              <a:t> </a:t>
            </a:r>
          </a:p>
          <a:p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85D0201-8C0E-BFA3-06AB-E072355F6B6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2026-05-08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38716B2-1853-8589-1B96-0EEE78C28C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  <p:sp>
        <p:nvSpPr>
          <p:cNvPr id="7" name="Rubrik 4">
            <a:extLst>
              <a:ext uri="{FF2B5EF4-FFF2-40B4-BE49-F238E27FC236}">
                <a16:creationId xmlns:a16="http://schemas.microsoft.com/office/drawing/2014/main" id="{4CBFD2DF-FCB9-B41C-22A8-B9D6D18D1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10483663" cy="981075"/>
          </a:xfrm>
        </p:spPr>
        <p:txBody>
          <a:bodyPr/>
          <a:lstStyle/>
          <a:p>
            <a:r>
              <a:rPr lang="sv-SE"/>
              <a:t>Kontaktuppgifter till ansvariga för råd och arbetsgrupper</a:t>
            </a:r>
          </a:p>
        </p:txBody>
      </p:sp>
    </p:spTree>
    <p:extLst>
      <p:ext uri="{BB962C8B-B14F-4D97-AF65-F5344CB8AC3E}">
        <p14:creationId xmlns:p14="http://schemas.microsoft.com/office/powerpoint/2010/main" val="219850436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3FD43-4042-177E-1218-7A6854FB5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77EC5BA-8063-02E1-45A5-1230652452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4" y="1720850"/>
            <a:ext cx="9147176" cy="4371975"/>
          </a:xfrm>
        </p:spPr>
        <p:txBody>
          <a:bodyPr/>
          <a:lstStyle/>
          <a:p>
            <a:r>
              <a:rPr lang="sv-SE"/>
              <a:t>Martin Olin | </a:t>
            </a:r>
            <a:r>
              <a:rPr lang="sv-SE">
                <a:hlinkClick r:id="rId2"/>
              </a:rPr>
              <a:t>martin.olin@energiforetagen.se</a:t>
            </a:r>
            <a:r>
              <a:rPr lang="sv-SE"/>
              <a:t> </a:t>
            </a:r>
          </a:p>
          <a:p>
            <a:r>
              <a:rPr lang="sv-SE"/>
              <a:t>Ted Lind | </a:t>
            </a:r>
            <a:r>
              <a:rPr lang="sv-SE">
                <a:hlinkClick r:id="rId3"/>
              </a:rPr>
              <a:t>ted.lind@energiforetagen.se</a:t>
            </a:r>
            <a:r>
              <a:rPr lang="sv-SE"/>
              <a:t> </a:t>
            </a:r>
          </a:p>
          <a:p>
            <a:r>
              <a:rPr lang="sv-SE"/>
              <a:t>Tomas Malmström | </a:t>
            </a:r>
            <a:r>
              <a:rPr lang="sv-SE">
                <a:hlinkClick r:id="rId4"/>
              </a:rPr>
              <a:t>tomas.malmstrom@energiforetagen.se</a:t>
            </a:r>
            <a:r>
              <a:rPr lang="sv-SE"/>
              <a:t> 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FF89B3E-2992-BFFA-05A6-27673CAF5AF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2026-05-08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92094EF-DEA2-6C83-9AFD-5151076259A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  <p:sp>
        <p:nvSpPr>
          <p:cNvPr id="7" name="Rubrik 4">
            <a:extLst>
              <a:ext uri="{FF2B5EF4-FFF2-40B4-BE49-F238E27FC236}">
                <a16:creationId xmlns:a16="http://schemas.microsoft.com/office/drawing/2014/main" id="{B009C367-FC70-674D-BAAD-8EB132F41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10483663" cy="981075"/>
          </a:xfrm>
        </p:spPr>
        <p:txBody>
          <a:bodyPr/>
          <a:lstStyle/>
          <a:p>
            <a:r>
              <a:rPr lang="sv-SE"/>
              <a:t>Kontaktuppgifter till ansvariga för råd och arbetsgrupper</a:t>
            </a:r>
          </a:p>
        </p:txBody>
      </p:sp>
    </p:spTree>
    <p:extLst>
      <p:ext uri="{BB962C8B-B14F-4D97-AF65-F5344CB8AC3E}">
        <p14:creationId xmlns:p14="http://schemas.microsoft.com/office/powerpoint/2010/main" val="109829863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FF67A5A-96B1-433A-936B-85B052989F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dirty="0"/>
              <a:t>Arbetsgrupper Energiföretagen Sverige - version 2026-05-08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35CAE7-3ACA-471C-90E4-A3BF02FE0C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6C5D960-D7DD-4D0F-BF4D-CC29F4364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660" y="514674"/>
            <a:ext cx="8677275" cy="981075"/>
          </a:xfrm>
        </p:spPr>
        <p:txBody>
          <a:bodyPr/>
          <a:lstStyle/>
          <a:p>
            <a:r>
              <a:rPr lang="sv-SE"/>
              <a:t>Råd för klimat- och energipolitik, energisystem och energiförsörjning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B2D4B60-304F-4945-89C0-B543E1CF86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Sekreterare: Emmy Harlid Westholm</a:t>
            </a:r>
          </a:p>
        </p:txBody>
      </p:sp>
      <p:sp>
        <p:nvSpPr>
          <p:cNvPr id="7" name="Rektangel med rundade hörn 11">
            <a:extLst>
              <a:ext uri="{FF2B5EF4-FFF2-40B4-BE49-F238E27FC236}">
                <a16:creationId xmlns:a16="http://schemas.microsoft.com/office/drawing/2014/main" id="{440AB453-99EE-4F79-BD10-D9B29E8EC758}"/>
              </a:ext>
            </a:extLst>
          </p:cNvPr>
          <p:cNvSpPr/>
          <p:nvPr/>
        </p:nvSpPr>
        <p:spPr>
          <a:xfrm>
            <a:off x="1186354" y="1926407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Effektiv slutanvändning*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(Erik Thornström)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0F539842-5A08-499C-8DB8-E5E9BCA43DD8}"/>
              </a:ext>
            </a:extLst>
          </p:cNvPr>
          <p:cNvSpPr txBox="1"/>
          <p:nvPr/>
        </p:nvSpPr>
        <p:spPr>
          <a:xfrm>
            <a:off x="161364" y="2079417"/>
            <a:ext cx="1110593" cy="190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>
                <a:latin typeface="+mn-lt"/>
              </a:rPr>
              <a:t>Arbetsgrupper: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FB148232-B503-4246-BAC3-DA2A48D65A02}"/>
              </a:ext>
            </a:extLst>
          </p:cNvPr>
          <p:cNvSpPr/>
          <p:nvPr/>
        </p:nvSpPr>
        <p:spPr>
          <a:xfrm>
            <a:off x="9594056" y="5784214"/>
            <a:ext cx="1895199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200"/>
              <a:t>*= gruppen hör till flera råd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27A0B50-40F0-BB8A-3632-035A250F39D4}"/>
              </a:ext>
            </a:extLst>
          </p:cNvPr>
          <p:cNvSpPr txBox="1"/>
          <p:nvPr/>
        </p:nvSpPr>
        <p:spPr>
          <a:xfrm>
            <a:off x="161363" y="5211982"/>
            <a:ext cx="1110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>
                <a:latin typeface="+mn-lt"/>
              </a:rPr>
              <a:t>Nätverk:</a:t>
            </a:r>
          </a:p>
        </p:txBody>
      </p:sp>
      <p:sp>
        <p:nvSpPr>
          <p:cNvPr id="10" name="Rektangel med rundade hörn 11">
            <a:extLst>
              <a:ext uri="{FF2B5EF4-FFF2-40B4-BE49-F238E27FC236}">
                <a16:creationId xmlns:a16="http://schemas.microsoft.com/office/drawing/2014/main" id="{EBEDB317-0BBF-2D4F-6381-DE1D7ECF7D01}"/>
              </a:ext>
            </a:extLst>
          </p:cNvPr>
          <p:cNvSpPr/>
          <p:nvPr/>
        </p:nvSpPr>
        <p:spPr>
          <a:xfrm>
            <a:off x="1186355" y="5043435"/>
            <a:ext cx="1842581" cy="911069"/>
          </a:xfrm>
          <a:prstGeom prst="roundRect">
            <a:avLst/>
          </a:prstGeom>
          <a:noFill/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tx1"/>
              </a:solidFill>
            </a:endParaRPr>
          </a:p>
          <a:p>
            <a:pPr algn="ctr"/>
            <a:r>
              <a:rPr lang="sv-SE" sz="1400">
                <a:solidFill>
                  <a:schemeClr val="tx1"/>
                </a:solidFill>
              </a:rPr>
              <a:t>Nätverk PA </a:t>
            </a:r>
          </a:p>
          <a:p>
            <a:pPr algn="ctr"/>
            <a:r>
              <a:rPr lang="sv-SE" sz="1400">
                <a:solidFill>
                  <a:schemeClr val="tx1"/>
                </a:solidFill>
              </a:rPr>
              <a:t>Region Syd</a:t>
            </a:r>
          </a:p>
          <a:p>
            <a:pPr algn="ctr"/>
            <a:r>
              <a:rPr lang="sv-SE" sz="900">
                <a:solidFill>
                  <a:schemeClr val="tx1"/>
                </a:solidFill>
              </a:rPr>
              <a:t>(Anders Karmehed)</a:t>
            </a:r>
          </a:p>
          <a:p>
            <a:pPr algn="ctr"/>
            <a:endParaRPr lang="sv-SE" sz="1400">
              <a:solidFill>
                <a:schemeClr val="tx1"/>
              </a:solidFill>
            </a:endParaRPr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5F9A5399-A545-C8FF-3CCA-CA01798AB65A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4164858" y="2596437"/>
            <a:ext cx="1" cy="3432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med rundade hörn 11">
            <a:extLst>
              <a:ext uri="{FF2B5EF4-FFF2-40B4-BE49-F238E27FC236}">
                <a16:creationId xmlns:a16="http://schemas.microsoft.com/office/drawing/2014/main" id="{45A667AB-029D-FCA6-5ACE-2FB1F3BEF2EF}"/>
              </a:ext>
            </a:extLst>
          </p:cNvPr>
          <p:cNvSpPr/>
          <p:nvPr/>
        </p:nvSpPr>
        <p:spPr>
          <a:xfrm>
            <a:off x="3253945" y="2939661"/>
            <a:ext cx="1821827" cy="77665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accent1"/>
                </a:solidFill>
              </a:rPr>
              <a:t>AG Cybersäkerhet</a:t>
            </a:r>
          </a:p>
          <a:p>
            <a:pPr algn="ctr"/>
            <a:r>
              <a:rPr lang="sv-SE" sz="900">
                <a:solidFill>
                  <a:schemeClr val="accent1"/>
                </a:solidFill>
              </a:rPr>
              <a:t>(Emma Johansson)</a:t>
            </a:r>
          </a:p>
        </p:txBody>
      </p:sp>
      <p:sp>
        <p:nvSpPr>
          <p:cNvPr id="21" name="Rektangel med rundade hörn 11">
            <a:extLst>
              <a:ext uri="{FF2B5EF4-FFF2-40B4-BE49-F238E27FC236}">
                <a16:creationId xmlns:a16="http://schemas.microsoft.com/office/drawing/2014/main" id="{73CF97DD-393A-26BA-889D-4326179F3621}"/>
              </a:ext>
            </a:extLst>
          </p:cNvPr>
          <p:cNvSpPr/>
          <p:nvPr/>
        </p:nvSpPr>
        <p:spPr>
          <a:xfrm>
            <a:off x="5315256" y="2926848"/>
            <a:ext cx="1821827" cy="78576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accent1"/>
                </a:solidFill>
              </a:rPr>
              <a:t>AG Säkerhetsskydd</a:t>
            </a:r>
          </a:p>
          <a:p>
            <a:pPr algn="ctr"/>
            <a:r>
              <a:rPr lang="sv-SE" sz="900">
                <a:solidFill>
                  <a:schemeClr val="accent1"/>
                </a:solidFill>
              </a:rPr>
              <a:t>(Emma Johansson)</a:t>
            </a:r>
          </a:p>
        </p:txBody>
      </p:sp>
      <p:cxnSp>
        <p:nvCxnSpPr>
          <p:cNvPr id="22" name="Rak koppling 21">
            <a:extLst>
              <a:ext uri="{FF2B5EF4-FFF2-40B4-BE49-F238E27FC236}">
                <a16:creationId xmlns:a16="http://schemas.microsoft.com/office/drawing/2014/main" id="{58A3D2C7-38DB-83C9-0EC3-42B0CC59B407}"/>
              </a:ext>
            </a:extLst>
          </p:cNvPr>
          <p:cNvCxnSpPr>
            <a:cxnSpLocks/>
          </p:cNvCxnSpPr>
          <p:nvPr/>
        </p:nvCxnSpPr>
        <p:spPr>
          <a:xfrm flipH="1">
            <a:off x="2968780" y="2617682"/>
            <a:ext cx="404275" cy="3410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koppling 22">
            <a:extLst>
              <a:ext uri="{FF2B5EF4-FFF2-40B4-BE49-F238E27FC236}">
                <a16:creationId xmlns:a16="http://schemas.microsoft.com/office/drawing/2014/main" id="{C9397B0D-F7C6-4F03-2C15-A7A54C69B8FB}"/>
              </a:ext>
            </a:extLst>
          </p:cNvPr>
          <p:cNvCxnSpPr>
            <a:cxnSpLocks/>
          </p:cNvCxnSpPr>
          <p:nvPr/>
        </p:nvCxnSpPr>
        <p:spPr>
          <a:xfrm>
            <a:off x="4956662" y="2579224"/>
            <a:ext cx="410741" cy="3578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ktangel med rundade hörn 11">
            <a:extLst>
              <a:ext uri="{FF2B5EF4-FFF2-40B4-BE49-F238E27FC236}">
                <a16:creationId xmlns:a16="http://schemas.microsoft.com/office/drawing/2014/main" id="{D7B32D8C-3EDC-4729-BCCF-D8A47F28028C}"/>
              </a:ext>
            </a:extLst>
          </p:cNvPr>
          <p:cNvSpPr/>
          <p:nvPr/>
        </p:nvSpPr>
        <p:spPr>
          <a:xfrm>
            <a:off x="3253944" y="1913881"/>
            <a:ext cx="1821828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err="1">
                <a:solidFill>
                  <a:schemeClr val="bg1"/>
                </a:solidFill>
              </a:rPr>
              <a:t>Energisäkerhets-gruppen</a:t>
            </a:r>
            <a:r>
              <a:rPr lang="sv-SE" sz="1400">
                <a:solidFill>
                  <a:schemeClr val="bg1"/>
                </a:solidFill>
              </a:rPr>
              <a:t> (ESG) styrgrupp</a:t>
            </a:r>
            <a:br>
              <a:rPr lang="sv-SE" sz="1400">
                <a:solidFill>
                  <a:schemeClr val="bg1"/>
                </a:solidFill>
              </a:rPr>
            </a:br>
            <a:r>
              <a:rPr lang="sv-SE" sz="900">
                <a:solidFill>
                  <a:schemeClr val="bg1"/>
                </a:solidFill>
              </a:rPr>
              <a:t>(Emma Johansson)</a:t>
            </a:r>
          </a:p>
        </p:txBody>
      </p:sp>
      <p:sp>
        <p:nvSpPr>
          <p:cNvPr id="25" name="Rektangel med rundade hörn 11">
            <a:extLst>
              <a:ext uri="{FF2B5EF4-FFF2-40B4-BE49-F238E27FC236}">
                <a16:creationId xmlns:a16="http://schemas.microsoft.com/office/drawing/2014/main" id="{997F9FAA-36FC-B805-C218-A0DC05F2DD32}"/>
              </a:ext>
            </a:extLst>
          </p:cNvPr>
          <p:cNvSpPr/>
          <p:nvPr/>
        </p:nvSpPr>
        <p:spPr>
          <a:xfrm>
            <a:off x="1180073" y="2937099"/>
            <a:ext cx="1834388" cy="781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accent1"/>
                </a:solidFill>
              </a:rPr>
              <a:t>AG Beredskap</a:t>
            </a:r>
          </a:p>
          <a:p>
            <a:pPr algn="ctr"/>
            <a:r>
              <a:rPr lang="sv-SE" sz="900">
                <a:solidFill>
                  <a:schemeClr val="accent1"/>
                </a:solidFill>
              </a:rPr>
              <a:t>(Emma Johansson)</a:t>
            </a:r>
          </a:p>
        </p:txBody>
      </p:sp>
      <p:sp>
        <p:nvSpPr>
          <p:cNvPr id="41" name="Rektangel med rundade hörn 11">
            <a:extLst>
              <a:ext uri="{FF2B5EF4-FFF2-40B4-BE49-F238E27FC236}">
                <a16:creationId xmlns:a16="http://schemas.microsoft.com/office/drawing/2014/main" id="{467E17DC-C389-2432-1AA7-4B78459FDF14}"/>
              </a:ext>
            </a:extLst>
          </p:cNvPr>
          <p:cNvSpPr/>
          <p:nvPr/>
        </p:nvSpPr>
        <p:spPr>
          <a:xfrm>
            <a:off x="7390542" y="1908503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Kraftsystem*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(Magnus Thorstensson)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42" name="Rektangel med rundade hörn 11">
            <a:extLst>
              <a:ext uri="{FF2B5EF4-FFF2-40B4-BE49-F238E27FC236}">
                <a16:creationId xmlns:a16="http://schemas.microsoft.com/office/drawing/2014/main" id="{801426AA-276F-222A-27E8-63C7A6234DEC}"/>
              </a:ext>
            </a:extLst>
          </p:cNvPr>
          <p:cNvSpPr/>
          <p:nvPr/>
        </p:nvSpPr>
        <p:spPr>
          <a:xfrm>
            <a:off x="5321535" y="1908503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Fastighetstaxering*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(Erik Thornström)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47" name="Rektangel med rundade hörn 11">
            <a:extLst>
              <a:ext uri="{FF2B5EF4-FFF2-40B4-BE49-F238E27FC236}">
                <a16:creationId xmlns:a16="http://schemas.microsoft.com/office/drawing/2014/main" id="{DAE0B551-281D-6371-4B80-F78EB5E98497}"/>
              </a:ext>
            </a:extLst>
          </p:cNvPr>
          <p:cNvSpPr/>
          <p:nvPr/>
        </p:nvSpPr>
        <p:spPr>
          <a:xfrm>
            <a:off x="9459549" y="1908503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Kärnkraft*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(Ted Lind)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56" name="Rektangel med rundade hörn 11">
            <a:extLst>
              <a:ext uri="{FF2B5EF4-FFF2-40B4-BE49-F238E27FC236}">
                <a16:creationId xmlns:a16="http://schemas.microsoft.com/office/drawing/2014/main" id="{027B74EF-FD01-9E9F-4960-80FF8E49F68F}"/>
              </a:ext>
            </a:extLst>
          </p:cNvPr>
          <p:cNvSpPr/>
          <p:nvPr/>
        </p:nvSpPr>
        <p:spPr>
          <a:xfrm>
            <a:off x="9459548" y="2926848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Styrmedel fjärrvärme 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(Erik Thornström)</a:t>
            </a:r>
            <a:endParaRPr lang="sv-SE" sz="1200">
              <a:solidFill>
                <a:schemeClr val="bg1"/>
              </a:solidFill>
            </a:endParaRP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57" name="Rektangel med rundade hörn 11">
            <a:extLst>
              <a:ext uri="{FF2B5EF4-FFF2-40B4-BE49-F238E27FC236}">
                <a16:creationId xmlns:a16="http://schemas.microsoft.com/office/drawing/2014/main" id="{FAAAE309-29FD-E398-9E13-B883B49612DA}"/>
              </a:ext>
            </a:extLst>
          </p:cNvPr>
          <p:cNvSpPr/>
          <p:nvPr/>
        </p:nvSpPr>
        <p:spPr>
          <a:xfrm>
            <a:off x="7389125" y="2930837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bg1"/>
                </a:solidFill>
              </a:rPr>
              <a:t>AG Skatter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(Erik Thornström)</a:t>
            </a:r>
          </a:p>
        </p:txBody>
      </p:sp>
      <p:sp>
        <p:nvSpPr>
          <p:cNvPr id="58" name="Rektangel med rundade hörn 11">
            <a:extLst>
              <a:ext uri="{FF2B5EF4-FFF2-40B4-BE49-F238E27FC236}">
                <a16:creationId xmlns:a16="http://schemas.microsoft.com/office/drawing/2014/main" id="{9D1A0F6B-F4C3-38B3-CE1F-FA25FEA94F97}"/>
              </a:ext>
            </a:extLst>
          </p:cNvPr>
          <p:cNvSpPr/>
          <p:nvPr/>
        </p:nvSpPr>
        <p:spPr>
          <a:xfrm>
            <a:off x="1180073" y="3939646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AG Vattenkraft*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(Johan Bladh)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6" name="Rektangel med rundade hörn 11">
            <a:extLst>
              <a:ext uri="{FF2B5EF4-FFF2-40B4-BE49-F238E27FC236}">
                <a16:creationId xmlns:a16="http://schemas.microsoft.com/office/drawing/2014/main" id="{4AEC5F17-B4DF-B6CC-62DD-F9F909D8BFBA}"/>
              </a:ext>
            </a:extLst>
          </p:cNvPr>
          <p:cNvSpPr/>
          <p:nvPr/>
        </p:nvSpPr>
        <p:spPr>
          <a:xfrm>
            <a:off x="3253945" y="3944772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  <a:p>
            <a:pPr algn="ctr"/>
            <a:r>
              <a:rPr lang="sv-SE" sz="1400" dirty="0">
                <a:solidFill>
                  <a:schemeClr val="bg1"/>
                </a:solidFill>
              </a:rPr>
              <a:t>AG Vind</a:t>
            </a:r>
          </a:p>
          <a:p>
            <a:pPr algn="ctr"/>
            <a:r>
              <a:rPr lang="sv-SE" sz="900" dirty="0">
                <a:solidFill>
                  <a:schemeClr val="bg1"/>
                </a:solidFill>
              </a:rPr>
              <a:t>(Anna Wolf)</a:t>
            </a:r>
          </a:p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76922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E45B6-9ECB-1359-85DF-7581E2E76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5F6A01F-2315-C70D-78BF-BC3CA16B40C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Arbetsgrupper Energiföretagen Sverige - version 2026-05-08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2BF4733-011D-F523-2DD2-0503439333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17187DF-5939-EE01-BA54-75B4A1023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Råd för elproduktion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7B02205-C89D-EF5B-9216-6FEE347343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Sekreterare: Magnus Thorstensson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2BE1613-ADFA-5816-FA03-CBE09A4B3797}"/>
              </a:ext>
            </a:extLst>
          </p:cNvPr>
          <p:cNvSpPr/>
          <p:nvPr/>
        </p:nvSpPr>
        <p:spPr>
          <a:xfrm>
            <a:off x="9577664" y="6023455"/>
            <a:ext cx="1895199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200"/>
              <a:t>*= gruppen hör till flera råd</a:t>
            </a:r>
          </a:p>
        </p:txBody>
      </p:sp>
      <p:sp>
        <p:nvSpPr>
          <p:cNvPr id="5" name="Rektangel med rundade hörn 11">
            <a:extLst>
              <a:ext uri="{FF2B5EF4-FFF2-40B4-BE49-F238E27FC236}">
                <a16:creationId xmlns:a16="http://schemas.microsoft.com/office/drawing/2014/main" id="{791C29A8-300D-35F0-794D-4AA1B66FFDB5}"/>
              </a:ext>
            </a:extLst>
          </p:cNvPr>
          <p:cNvSpPr/>
          <p:nvPr/>
        </p:nvSpPr>
        <p:spPr>
          <a:xfrm>
            <a:off x="1258017" y="2120166"/>
            <a:ext cx="1841413" cy="78177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00">
                <a:solidFill>
                  <a:schemeClr val="bg1"/>
                </a:solidFill>
              </a:rPr>
              <a:t>AG Anslutningskoder EFS*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(Mattias </a:t>
            </a:r>
            <a:r>
              <a:rPr lang="sv-SE" sz="900" err="1">
                <a:solidFill>
                  <a:schemeClr val="bg1"/>
                </a:solidFill>
              </a:rPr>
              <a:t>Wondollek</a:t>
            </a:r>
            <a:r>
              <a:rPr lang="sv-SE" sz="90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31CFB1A1-69E8-9E80-E160-F88CA38C8EC5}"/>
              </a:ext>
            </a:extLst>
          </p:cNvPr>
          <p:cNvCxnSpPr>
            <a:cxnSpLocks/>
          </p:cNvCxnSpPr>
          <p:nvPr/>
        </p:nvCxnSpPr>
        <p:spPr>
          <a:xfrm>
            <a:off x="2173364" y="2880434"/>
            <a:ext cx="1168" cy="10497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el med rundade hörn 11">
            <a:extLst>
              <a:ext uri="{FF2B5EF4-FFF2-40B4-BE49-F238E27FC236}">
                <a16:creationId xmlns:a16="http://schemas.microsoft.com/office/drawing/2014/main" id="{16C0D2D7-395C-6102-99B1-FD16CF2025A2}"/>
              </a:ext>
            </a:extLst>
          </p:cNvPr>
          <p:cNvSpPr/>
          <p:nvPr/>
        </p:nvSpPr>
        <p:spPr>
          <a:xfrm>
            <a:off x="1253243" y="3135958"/>
            <a:ext cx="1842581" cy="7942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sv-SE" sz="1400">
                <a:solidFill>
                  <a:schemeClr val="accent1"/>
                </a:solidFill>
              </a:rPr>
            </a:br>
            <a:r>
              <a:rPr lang="sv-SE" sz="1400">
                <a:solidFill>
                  <a:schemeClr val="accent1"/>
                </a:solidFill>
              </a:rPr>
              <a:t>Anslutningsgruppen elproducenter</a:t>
            </a:r>
          </a:p>
          <a:p>
            <a:pPr algn="ctr"/>
            <a:r>
              <a:rPr lang="sv-SE" sz="900">
                <a:solidFill>
                  <a:schemeClr val="accent1"/>
                </a:solidFill>
              </a:rPr>
              <a:t>(TBD)</a:t>
            </a:r>
          </a:p>
          <a:p>
            <a:pPr algn="ctr"/>
            <a:endParaRPr lang="sv-SE" sz="900">
              <a:solidFill>
                <a:schemeClr val="accent1"/>
              </a:solidFill>
            </a:endParaRP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989CF7F3-5939-6ABF-AE56-1A6C8FB71973}"/>
              </a:ext>
            </a:extLst>
          </p:cNvPr>
          <p:cNvSpPr txBox="1"/>
          <p:nvPr/>
        </p:nvSpPr>
        <p:spPr>
          <a:xfrm>
            <a:off x="268945" y="2234186"/>
            <a:ext cx="1110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000">
                <a:latin typeface="+mn-lt"/>
              </a:rPr>
              <a:t>Arbetsgrupper:</a:t>
            </a:r>
          </a:p>
        </p:txBody>
      </p:sp>
      <p:sp>
        <p:nvSpPr>
          <p:cNvPr id="26" name="Rektangel med rundade hörn 11">
            <a:extLst>
              <a:ext uri="{FF2B5EF4-FFF2-40B4-BE49-F238E27FC236}">
                <a16:creationId xmlns:a16="http://schemas.microsoft.com/office/drawing/2014/main" id="{50A5CA77-514B-EFF1-16F0-F15B32971261}"/>
              </a:ext>
            </a:extLst>
          </p:cNvPr>
          <p:cNvSpPr/>
          <p:nvPr/>
        </p:nvSpPr>
        <p:spPr>
          <a:xfrm>
            <a:off x="3389321" y="2132574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E-mobilitet Elnät*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(Martin Olin)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27" name="Rektangel med rundade hörn 11">
            <a:extLst>
              <a:ext uri="{FF2B5EF4-FFF2-40B4-BE49-F238E27FC236}">
                <a16:creationId xmlns:a16="http://schemas.microsoft.com/office/drawing/2014/main" id="{7F67567C-967D-C650-D2CC-605F516EFCF9}"/>
              </a:ext>
            </a:extLst>
          </p:cNvPr>
          <p:cNvSpPr/>
          <p:nvPr/>
        </p:nvSpPr>
        <p:spPr>
          <a:xfrm>
            <a:off x="5486668" y="2132574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Energilagring*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(Martin Olin &amp; David </a:t>
            </a:r>
            <a:r>
              <a:rPr lang="sv-SE" sz="900" err="1">
                <a:solidFill>
                  <a:schemeClr val="bg1"/>
                </a:solidFill>
              </a:rPr>
              <a:t>Freed</a:t>
            </a:r>
            <a:r>
              <a:rPr lang="sv-SE" sz="900">
                <a:solidFill>
                  <a:schemeClr val="bg1"/>
                </a:solidFill>
              </a:rPr>
              <a:t>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31" name="Rektangel med rundade hörn 11">
            <a:extLst>
              <a:ext uri="{FF2B5EF4-FFF2-40B4-BE49-F238E27FC236}">
                <a16:creationId xmlns:a16="http://schemas.microsoft.com/office/drawing/2014/main" id="{95BA293E-A8F6-7CA3-767B-F596F7629C0D}"/>
              </a:ext>
            </a:extLst>
          </p:cNvPr>
          <p:cNvSpPr/>
          <p:nvPr/>
        </p:nvSpPr>
        <p:spPr>
          <a:xfrm>
            <a:off x="7584015" y="2120166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sv-SE" sz="1400">
                <a:solidFill>
                  <a:schemeClr val="bg1"/>
                </a:solidFill>
              </a:rPr>
            </a:br>
            <a:r>
              <a:rPr lang="sv-SE" sz="1400">
                <a:solidFill>
                  <a:schemeClr val="bg1"/>
                </a:solidFill>
              </a:rPr>
              <a:t>AG Fastighetstaxering*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(Erik Thornström)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40" name="Rektangel med rundade hörn 11">
            <a:extLst>
              <a:ext uri="{FF2B5EF4-FFF2-40B4-BE49-F238E27FC236}">
                <a16:creationId xmlns:a16="http://schemas.microsoft.com/office/drawing/2014/main" id="{00FE4EAA-2FB2-1CA8-9E71-7E5CF8A75C20}"/>
              </a:ext>
            </a:extLst>
          </p:cNvPr>
          <p:cNvSpPr/>
          <p:nvPr/>
        </p:nvSpPr>
        <p:spPr>
          <a:xfrm>
            <a:off x="9751226" y="2120166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Fysisk &amp; finansiell handel*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(David Wästljung)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41" name="Rektangel med rundade hörn 11">
            <a:extLst>
              <a:ext uri="{FF2B5EF4-FFF2-40B4-BE49-F238E27FC236}">
                <a16:creationId xmlns:a16="http://schemas.microsoft.com/office/drawing/2014/main" id="{1070F727-C00F-F6F9-D663-153C99AAC563}"/>
              </a:ext>
            </a:extLst>
          </p:cNvPr>
          <p:cNvSpPr/>
          <p:nvPr/>
        </p:nvSpPr>
        <p:spPr>
          <a:xfrm>
            <a:off x="5501373" y="3123878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Kraftsystem*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(Magnus Torstensson)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42" name="Rektangel med rundade hörn 11">
            <a:extLst>
              <a:ext uri="{FF2B5EF4-FFF2-40B4-BE49-F238E27FC236}">
                <a16:creationId xmlns:a16="http://schemas.microsoft.com/office/drawing/2014/main" id="{909598A5-4DF9-C468-0362-E03202D638EF}"/>
              </a:ext>
            </a:extLst>
          </p:cNvPr>
          <p:cNvSpPr/>
          <p:nvPr/>
        </p:nvSpPr>
        <p:spPr>
          <a:xfrm>
            <a:off x="3388723" y="3123878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sv-SE" sz="1400">
                <a:solidFill>
                  <a:schemeClr val="bg1"/>
                </a:solidFill>
              </a:rPr>
            </a:br>
            <a:r>
              <a:rPr lang="sv-SE" sz="1400">
                <a:solidFill>
                  <a:schemeClr val="bg1"/>
                </a:solidFill>
              </a:rPr>
              <a:t>AG Kapacitetsprognoser*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(Mattias </a:t>
            </a:r>
            <a:r>
              <a:rPr lang="sv-SE" sz="900" err="1">
                <a:solidFill>
                  <a:schemeClr val="bg1"/>
                </a:solidFill>
              </a:rPr>
              <a:t>Wondollek</a:t>
            </a:r>
            <a:r>
              <a:rPr lang="sv-SE" sz="900">
                <a:solidFill>
                  <a:schemeClr val="bg1"/>
                </a:solidFill>
              </a:rPr>
              <a:t>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43" name="Rektangel med rundade hörn 11">
            <a:extLst>
              <a:ext uri="{FF2B5EF4-FFF2-40B4-BE49-F238E27FC236}">
                <a16:creationId xmlns:a16="http://schemas.microsoft.com/office/drawing/2014/main" id="{54C8CA05-C008-2F57-B64D-21745FB6986C}"/>
              </a:ext>
            </a:extLst>
          </p:cNvPr>
          <p:cNvSpPr/>
          <p:nvPr/>
        </p:nvSpPr>
        <p:spPr>
          <a:xfrm>
            <a:off x="7642904" y="3123878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Kraftvärme*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(Emil Berggren)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44" name="Rektangel med rundade hörn 11">
            <a:extLst>
              <a:ext uri="{FF2B5EF4-FFF2-40B4-BE49-F238E27FC236}">
                <a16:creationId xmlns:a16="http://schemas.microsoft.com/office/drawing/2014/main" id="{DFD7BB07-4C3D-EBB9-55B2-601CF2777DD4}"/>
              </a:ext>
            </a:extLst>
          </p:cNvPr>
          <p:cNvSpPr/>
          <p:nvPr/>
        </p:nvSpPr>
        <p:spPr>
          <a:xfrm>
            <a:off x="9751226" y="3135958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sv-SE" sz="1400">
                <a:solidFill>
                  <a:schemeClr val="bg1"/>
                </a:solidFill>
              </a:rPr>
            </a:br>
            <a:r>
              <a:rPr lang="sv-SE" sz="1400">
                <a:solidFill>
                  <a:schemeClr val="bg1"/>
                </a:solidFill>
              </a:rPr>
              <a:t>AG Kärnkraft*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(Ted Lind)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46" name="Rektangel med rundade hörn 11">
            <a:extLst>
              <a:ext uri="{FF2B5EF4-FFF2-40B4-BE49-F238E27FC236}">
                <a16:creationId xmlns:a16="http://schemas.microsoft.com/office/drawing/2014/main" id="{A91ED733-2539-71F1-E85C-3236CB58DA4C}"/>
              </a:ext>
            </a:extLst>
          </p:cNvPr>
          <p:cNvSpPr/>
          <p:nvPr/>
        </p:nvSpPr>
        <p:spPr>
          <a:xfrm>
            <a:off x="1253243" y="4145562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Nätreglering*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(Tomas Malmström)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49" name="Rektangel med rundade hörn 11">
            <a:extLst>
              <a:ext uri="{FF2B5EF4-FFF2-40B4-BE49-F238E27FC236}">
                <a16:creationId xmlns:a16="http://schemas.microsoft.com/office/drawing/2014/main" id="{52107248-085F-9756-E120-2D7EEDA5AA9D}"/>
              </a:ext>
            </a:extLst>
          </p:cNvPr>
          <p:cNvSpPr/>
          <p:nvPr/>
        </p:nvSpPr>
        <p:spPr>
          <a:xfrm>
            <a:off x="3340555" y="4145562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Nättariffer*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(Tomas Malmström)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cxnSp>
        <p:nvCxnSpPr>
          <p:cNvPr id="50" name="Rak koppling 49">
            <a:extLst>
              <a:ext uri="{FF2B5EF4-FFF2-40B4-BE49-F238E27FC236}">
                <a16:creationId xmlns:a16="http://schemas.microsoft.com/office/drawing/2014/main" id="{4375185B-2E19-759A-14DC-BB2969DA95FD}"/>
              </a:ext>
            </a:extLst>
          </p:cNvPr>
          <p:cNvCxnSpPr>
            <a:cxnSpLocks/>
          </p:cNvCxnSpPr>
          <p:nvPr/>
        </p:nvCxnSpPr>
        <p:spPr>
          <a:xfrm>
            <a:off x="6407961" y="4901154"/>
            <a:ext cx="1168" cy="10497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ktangel med rundade hörn 11">
            <a:extLst>
              <a:ext uri="{FF2B5EF4-FFF2-40B4-BE49-F238E27FC236}">
                <a16:creationId xmlns:a16="http://schemas.microsoft.com/office/drawing/2014/main" id="{7987AD29-CC9E-A3B5-4C41-8EA8DA360964}"/>
              </a:ext>
            </a:extLst>
          </p:cNvPr>
          <p:cNvSpPr/>
          <p:nvPr/>
        </p:nvSpPr>
        <p:spPr>
          <a:xfrm>
            <a:off x="5487839" y="4139342"/>
            <a:ext cx="1842581" cy="79421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Vattenkraft*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(Johan Bladh)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cxnSp>
        <p:nvCxnSpPr>
          <p:cNvPr id="52" name="Rak koppling 51">
            <a:extLst>
              <a:ext uri="{FF2B5EF4-FFF2-40B4-BE49-F238E27FC236}">
                <a16:creationId xmlns:a16="http://schemas.microsoft.com/office/drawing/2014/main" id="{C2CFBE32-0D69-728E-606F-992C46DBE6EC}"/>
              </a:ext>
            </a:extLst>
          </p:cNvPr>
          <p:cNvCxnSpPr>
            <a:cxnSpLocks/>
          </p:cNvCxnSpPr>
          <p:nvPr/>
        </p:nvCxnSpPr>
        <p:spPr>
          <a:xfrm flipH="1">
            <a:off x="5151551" y="4901154"/>
            <a:ext cx="383287" cy="3221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ktangel med rundade hörn 11">
            <a:extLst>
              <a:ext uri="{FF2B5EF4-FFF2-40B4-BE49-F238E27FC236}">
                <a16:creationId xmlns:a16="http://schemas.microsoft.com/office/drawing/2014/main" id="{DAF60FED-68CC-1429-AEDD-35BDEBCD218E}"/>
              </a:ext>
            </a:extLst>
          </p:cNvPr>
          <p:cNvSpPr/>
          <p:nvPr/>
        </p:nvSpPr>
        <p:spPr>
          <a:xfrm>
            <a:off x="5487840" y="5156678"/>
            <a:ext cx="1842581" cy="7942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>
                <a:solidFill>
                  <a:schemeClr val="accent1"/>
                </a:solidFill>
              </a:rPr>
              <a:t>AG Vattenförvaltning</a:t>
            </a:r>
          </a:p>
          <a:p>
            <a:pPr algn="ctr"/>
            <a:r>
              <a:rPr lang="sv-SE" sz="900">
                <a:solidFill>
                  <a:schemeClr val="accent1"/>
                </a:solidFill>
              </a:rPr>
              <a:t>(Johan Bladh)</a:t>
            </a:r>
          </a:p>
          <a:p>
            <a:pPr algn="ctr"/>
            <a:endParaRPr lang="sv-SE" sz="900">
              <a:solidFill>
                <a:schemeClr val="accent1"/>
              </a:solidFill>
            </a:endParaRPr>
          </a:p>
        </p:txBody>
      </p:sp>
      <p:sp>
        <p:nvSpPr>
          <p:cNvPr id="54" name="Rektangel med rundade hörn 11">
            <a:extLst>
              <a:ext uri="{FF2B5EF4-FFF2-40B4-BE49-F238E27FC236}">
                <a16:creationId xmlns:a16="http://schemas.microsoft.com/office/drawing/2014/main" id="{95448097-B52B-D38A-E42E-9CE236ED996B}"/>
              </a:ext>
            </a:extLst>
          </p:cNvPr>
          <p:cNvSpPr/>
          <p:nvPr/>
        </p:nvSpPr>
        <p:spPr>
          <a:xfrm>
            <a:off x="3345139" y="5156678"/>
            <a:ext cx="1842581" cy="7942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sv-SE" sz="1400">
                <a:solidFill>
                  <a:schemeClr val="accent1"/>
                </a:solidFill>
              </a:rPr>
            </a:br>
            <a:r>
              <a:rPr lang="sv-SE" sz="1400">
                <a:solidFill>
                  <a:schemeClr val="accent1"/>
                </a:solidFill>
              </a:rPr>
              <a:t>AG Dammsäkerhet</a:t>
            </a:r>
          </a:p>
          <a:p>
            <a:pPr algn="ctr"/>
            <a:r>
              <a:rPr lang="sv-SE" sz="900">
                <a:solidFill>
                  <a:schemeClr val="accent1"/>
                </a:solidFill>
              </a:rPr>
              <a:t>(Anna Engström Meyer)</a:t>
            </a:r>
          </a:p>
          <a:p>
            <a:pPr algn="ctr"/>
            <a:endParaRPr lang="sv-SE" sz="1400">
              <a:solidFill>
                <a:schemeClr val="accent1"/>
              </a:solidFill>
            </a:endParaRPr>
          </a:p>
        </p:txBody>
      </p:sp>
      <p:sp>
        <p:nvSpPr>
          <p:cNvPr id="58" name="Rektangel med rundade hörn 11">
            <a:extLst>
              <a:ext uri="{FF2B5EF4-FFF2-40B4-BE49-F238E27FC236}">
                <a16:creationId xmlns:a16="http://schemas.microsoft.com/office/drawing/2014/main" id="{691C6718-551F-9B4C-8200-77E41A8595C8}"/>
              </a:ext>
            </a:extLst>
          </p:cNvPr>
          <p:cNvSpPr/>
          <p:nvPr/>
        </p:nvSpPr>
        <p:spPr>
          <a:xfrm>
            <a:off x="7643160" y="4139342"/>
            <a:ext cx="1821827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Vind &amp; Sol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(Anna Wolf)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  <p:sp>
        <p:nvSpPr>
          <p:cNvPr id="59" name="Rektangel med rundade hörn 11">
            <a:extLst>
              <a:ext uri="{FF2B5EF4-FFF2-40B4-BE49-F238E27FC236}">
                <a16:creationId xmlns:a16="http://schemas.microsoft.com/office/drawing/2014/main" id="{71DBAC77-A688-CBEF-8773-CD593289CA2A}"/>
              </a:ext>
            </a:extLst>
          </p:cNvPr>
          <p:cNvSpPr/>
          <p:nvPr/>
        </p:nvSpPr>
        <p:spPr>
          <a:xfrm>
            <a:off x="9751226" y="4139342"/>
            <a:ext cx="1857541" cy="7817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solidFill>
                <a:schemeClr val="bg1"/>
              </a:solidFill>
            </a:endParaRPr>
          </a:p>
          <a:p>
            <a:pPr algn="ctr"/>
            <a:r>
              <a:rPr lang="sv-SE" sz="1400">
                <a:solidFill>
                  <a:schemeClr val="bg1"/>
                </a:solidFill>
              </a:rPr>
              <a:t>AG Vätgas</a:t>
            </a:r>
          </a:p>
          <a:p>
            <a:pPr algn="ctr"/>
            <a:r>
              <a:rPr lang="sv-SE" sz="900">
                <a:solidFill>
                  <a:schemeClr val="bg1"/>
                </a:solidFill>
              </a:rPr>
              <a:t>(Anna Wolf)</a:t>
            </a:r>
          </a:p>
          <a:p>
            <a:pPr algn="ctr"/>
            <a:endParaRPr lang="sv-SE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43216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 FÄRGER">
      <a:dk1>
        <a:srgbClr val="000000"/>
      </a:dk1>
      <a:lt1>
        <a:sysClr val="window" lastClr="FFFFFF"/>
      </a:lt1>
      <a:dk2>
        <a:srgbClr val="FFCC00"/>
      </a:dk2>
      <a:lt2>
        <a:srgbClr val="FFFFFF"/>
      </a:lt2>
      <a:accent1>
        <a:srgbClr val="E6007E"/>
      </a:accent1>
      <a:accent2>
        <a:srgbClr val="777777"/>
      </a:accent2>
      <a:accent3>
        <a:srgbClr val="66CC33"/>
      </a:accent3>
      <a:accent4>
        <a:srgbClr val="8B33B7"/>
      </a:accent4>
      <a:accent5>
        <a:srgbClr val="FF671F"/>
      </a:accent5>
      <a:accent6>
        <a:srgbClr val="009FE3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773D03C442E14F9062F915CB34A4B2" ma:contentTypeVersion="11" ma:contentTypeDescription="Create a new document." ma:contentTypeScope="" ma:versionID="99a087145db09d4d05f2073c6668518b">
  <xsd:schema xmlns:xsd="http://www.w3.org/2001/XMLSchema" xmlns:xs="http://www.w3.org/2001/XMLSchema" xmlns:p="http://schemas.microsoft.com/office/2006/metadata/properties" xmlns:ns3="b0fbaf21-b765-4414-ac46-d158e54a1f5b" xmlns:ns4="47411230-3823-4796-a5f9-8ce21fcea64b" targetNamespace="http://schemas.microsoft.com/office/2006/metadata/properties" ma:root="true" ma:fieldsID="d5421eef31416ea5505e6508b6878702" ns3:_="" ns4:_="">
    <xsd:import namespace="b0fbaf21-b765-4414-ac46-d158e54a1f5b"/>
    <xsd:import namespace="47411230-3823-4796-a5f9-8ce21fcea64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fbaf21-b765-4414-ac46-d158e54a1f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411230-3823-4796-a5f9-8ce21fcea64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A407D3-8392-431D-AAC5-DFD0193CAAB4}">
  <ds:schemaRefs>
    <ds:schemaRef ds:uri="47411230-3823-4796-a5f9-8ce21fcea64b"/>
    <ds:schemaRef ds:uri="b0fbaf21-b765-4414-ac46-d158e54a1f5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96F9DC5-9498-479E-A7B0-C0546B30AD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916E67-E01C-4E76-A938-59FC957561D8}">
  <ds:schemaRefs>
    <ds:schemaRef ds:uri="47411230-3823-4796-a5f9-8ce21fcea64b"/>
    <ds:schemaRef ds:uri="b0fbaf21-b765-4414-ac46-d158e54a1f5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Svensk Energi_mall_v14</Template>
  <TotalTime>2</TotalTime>
  <Words>1258</Words>
  <Application>Microsoft Office PowerPoint</Application>
  <PresentationFormat>Bredbild</PresentationFormat>
  <Paragraphs>305</Paragraphs>
  <Slides>15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Energiföretagen_mall_v2</vt:lpstr>
      <vt:lpstr>PowerPoint-presentation</vt:lpstr>
      <vt:lpstr>Dialog med bredd och djup</vt:lpstr>
      <vt:lpstr>Råd och arbetsgrupper på Energiföretagen Sverige</vt:lpstr>
      <vt:lpstr>Hur styrs råd och AG?</vt:lpstr>
      <vt:lpstr>Kontaktuppgifter till ansvariga för råd och arbetsgrupper</vt:lpstr>
      <vt:lpstr>Kontaktuppgifter till ansvariga för råd och arbetsgrupper</vt:lpstr>
      <vt:lpstr>Kontaktuppgifter till ansvariga för råd och arbetsgrupper</vt:lpstr>
      <vt:lpstr>Råd för klimat- och energipolitik, energisystem och energiförsörjning</vt:lpstr>
      <vt:lpstr>Råd för elproduktion</vt:lpstr>
      <vt:lpstr>Råd för eldistribution och nätmarknad</vt:lpstr>
      <vt:lpstr>Råd för värme- och kyldistribution</vt:lpstr>
      <vt:lpstr>Råd för elhandel</vt:lpstr>
      <vt:lpstr>Råd för produktion och marknad, värme och kyla</vt:lpstr>
      <vt:lpstr>Råd för Strategisk kommunikation</vt:lpstr>
      <vt:lpstr>Råd för kompetensförsörjning och kompetensutveckling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Belin Stenbeck AB</dc:creator>
  <cp:lastModifiedBy>Julia Hörnell</cp:lastModifiedBy>
  <cp:revision>2</cp:revision>
  <cp:lastPrinted>2021-11-26T10:35:48Z</cp:lastPrinted>
  <dcterms:created xsi:type="dcterms:W3CDTF">2016-09-16T07:52:52Z</dcterms:created>
  <dcterms:modified xsi:type="dcterms:W3CDTF">2026-05-08T08:50:13Z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0x01010007773D03C442E14F9062F915CB34A4B2</vt:lpwstr>
  </property>
</Properties>
</file>