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4" r:id="rId5"/>
  </p:sldMasterIdLst>
  <p:notesMasterIdLst>
    <p:notesMasterId r:id="rId57"/>
  </p:notesMasterIdLst>
  <p:sldIdLst>
    <p:sldId id="256" r:id="rId6"/>
    <p:sldId id="2147482714" r:id="rId7"/>
    <p:sldId id="2147482715" r:id="rId8"/>
    <p:sldId id="259" r:id="rId9"/>
    <p:sldId id="260" r:id="rId10"/>
    <p:sldId id="261" r:id="rId11"/>
    <p:sldId id="2147482712" r:id="rId12"/>
    <p:sldId id="265" r:id="rId13"/>
    <p:sldId id="2147482713" r:id="rId14"/>
    <p:sldId id="2147482611" r:id="rId15"/>
    <p:sldId id="2147479246" r:id="rId16"/>
    <p:sldId id="2147482698" r:id="rId17"/>
    <p:sldId id="2147482676" r:id="rId18"/>
    <p:sldId id="2147482701" r:id="rId19"/>
    <p:sldId id="2147482702" r:id="rId20"/>
    <p:sldId id="2147482620" r:id="rId21"/>
    <p:sldId id="2147482622" r:id="rId22"/>
    <p:sldId id="2147482703" r:id="rId23"/>
    <p:sldId id="2147482704" r:id="rId24"/>
    <p:sldId id="2147482621" r:id="rId25"/>
    <p:sldId id="2147482623" r:id="rId26"/>
    <p:sldId id="2147482637" r:id="rId27"/>
    <p:sldId id="2147482636" r:id="rId28"/>
    <p:sldId id="2147482639" r:id="rId29"/>
    <p:sldId id="2147482638" r:id="rId30"/>
    <p:sldId id="2147482632" r:id="rId31"/>
    <p:sldId id="2147482633" r:id="rId32"/>
    <p:sldId id="2147482630" r:id="rId33"/>
    <p:sldId id="2147482631" r:id="rId34"/>
    <p:sldId id="2147482665" r:id="rId35"/>
    <p:sldId id="2147482666" r:id="rId36"/>
    <p:sldId id="2147482628" r:id="rId37"/>
    <p:sldId id="2147482629" r:id="rId38"/>
    <p:sldId id="2147482634" r:id="rId39"/>
    <p:sldId id="2147482635" r:id="rId40"/>
    <p:sldId id="2147482643" r:id="rId41"/>
    <p:sldId id="2147482668" r:id="rId42"/>
    <p:sldId id="2147482646" r:id="rId43"/>
    <p:sldId id="2147482645" r:id="rId44"/>
    <p:sldId id="2147482673" r:id="rId45"/>
    <p:sldId id="2147482672" r:id="rId46"/>
    <p:sldId id="2147482671" r:id="rId47"/>
    <p:sldId id="2147482670" r:id="rId48"/>
    <p:sldId id="2147482675" r:id="rId49"/>
    <p:sldId id="2147482674" r:id="rId50"/>
    <p:sldId id="2147482699" r:id="rId51"/>
    <p:sldId id="2147482707" r:id="rId52"/>
    <p:sldId id="2147482706" r:id="rId53"/>
    <p:sldId id="2147482716" r:id="rId54"/>
    <p:sldId id="2147482717" r:id="rId55"/>
    <p:sldId id="2147482718" r:id="rId5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5B21DD-5280-A886-54C7-99B405E58623}" v="2" dt="2025-05-25T16:03:42.866"/>
    <p1510:client id="{49880348-1FAF-73A5-0051-234A0E01BB67}" v="48" dt="2025-05-25T13:44:31.305"/>
    <p1510:client id="{73AA89A1-FB6F-4A99-8693-F7B00314049C}" v="4" dt="2025-05-26T07:17:28.077"/>
    <p1510:client id="{7A10A8B6-1D83-DB94-58F8-27B7D05417DF}" v="4" dt="2025-05-26T05:57:28.928"/>
    <p1510:client id="{D4EFE50A-058D-429E-8D4D-EFAE48E77D0E}" v="257" dt="2025-05-26T05:54:39.330"/>
    <p1510:client id="{F76A3EBB-C601-2F54-EF6F-3DFD2CC79074}" v="6" dt="2025-05-26T12:36:57.1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821" y="10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5559ED-25F0-4940-B7FE-34EEAF9D272A}" type="datetimeFigureOut">
              <a:t>2025-06-10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0A62C8-8EAC-4400-8B4C-6D373245EF26}" type="slidenum">
              <a:t>‹#›</a:t>
            </a:fld>
            <a:endParaRPr lang="en-US"/>
          </a:p>
        </p:txBody>
      </p:sp>
    </p:spTree>
    <p:extLst>
      <p:ext uri="{BB962C8B-B14F-4D97-AF65-F5344CB8AC3E}">
        <p14:creationId xmlns:p14="http://schemas.microsoft.com/office/powerpoint/2010/main" val="1828416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0128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Underrubriker: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FFFFFF"/>
                </a:solidFill>
                <a:effectLst/>
                <a:uLnTx/>
                <a:uFillTx/>
                <a:latin typeface="Calibri"/>
                <a:ea typeface="+mn-ea"/>
                <a:cs typeface="+mn-cs"/>
              </a:rPr>
              <a:t>Byte av flexibilitetsleverantör för kvalificerade resurser</a:t>
            </a:r>
          </a:p>
          <a:p>
            <a:endParaRPr lang="sv-SE"/>
          </a:p>
        </p:txBody>
      </p:sp>
      <p:sp>
        <p:nvSpPr>
          <p:cNvPr id="4" name="Platshållare för bildnummer 3"/>
          <p:cNvSpPr>
            <a:spLocks noGrp="1"/>
          </p:cNvSpPr>
          <p:nvPr>
            <p:ph type="sldNum" sz="quarter" idx="5"/>
          </p:nvPr>
        </p:nvSpPr>
        <p:spPr/>
        <p:txBody>
          <a:bodyPr/>
          <a:lstStyle/>
          <a:p>
            <a:fld id="{4AD9B7F7-BAFA-46AE-A413-4200DF666B35}" type="slidenum">
              <a:rPr lang="sv-SE" smtClean="0"/>
              <a:t>10</a:t>
            </a:fld>
            <a:endParaRPr lang="sv-SE"/>
          </a:p>
        </p:txBody>
      </p:sp>
    </p:spTree>
    <p:extLst>
      <p:ext uri="{BB962C8B-B14F-4D97-AF65-F5344CB8AC3E}">
        <p14:creationId xmlns:p14="http://schemas.microsoft.com/office/powerpoint/2010/main" val="3713483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041B4C-2057-475C-8004-D4668215E4AB}" type="slidenum">
              <a:rPr lang="es-ES" smtClean="0"/>
              <a:t>12</a:t>
            </a:fld>
            <a:endParaRPr lang="es-ES"/>
          </a:p>
        </p:txBody>
      </p:sp>
    </p:spTree>
    <p:extLst>
      <p:ext uri="{BB962C8B-B14F-4D97-AF65-F5344CB8AC3E}">
        <p14:creationId xmlns:p14="http://schemas.microsoft.com/office/powerpoint/2010/main" val="3696309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041B4C-2057-475C-8004-D4668215E4AB}" type="slidenum">
              <a:rPr lang="es-ES" smtClean="0"/>
              <a:t>13</a:t>
            </a:fld>
            <a:endParaRPr lang="es-ES"/>
          </a:p>
        </p:txBody>
      </p:sp>
    </p:spTree>
    <p:extLst>
      <p:ext uri="{BB962C8B-B14F-4D97-AF65-F5344CB8AC3E}">
        <p14:creationId xmlns:p14="http://schemas.microsoft.com/office/powerpoint/2010/main" val="751259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AD9B7F7-BAFA-46AE-A413-4200DF666B35}" type="slidenum">
              <a:rPr lang="sv-SE" smtClean="0"/>
              <a:t>15</a:t>
            </a:fld>
            <a:endParaRPr lang="sv-SE"/>
          </a:p>
        </p:txBody>
      </p:sp>
    </p:spTree>
    <p:extLst>
      <p:ext uri="{BB962C8B-B14F-4D97-AF65-F5344CB8AC3E}">
        <p14:creationId xmlns:p14="http://schemas.microsoft.com/office/powerpoint/2010/main" val="4153244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AD9B7F7-BAFA-46AE-A413-4200DF666B35}" type="slidenum">
              <a:rPr lang="sv-SE" smtClean="0"/>
              <a:t>17</a:t>
            </a:fld>
            <a:endParaRPr lang="sv-SE"/>
          </a:p>
        </p:txBody>
      </p:sp>
    </p:spTree>
    <p:extLst>
      <p:ext uri="{BB962C8B-B14F-4D97-AF65-F5344CB8AC3E}">
        <p14:creationId xmlns:p14="http://schemas.microsoft.com/office/powerpoint/2010/main" val="1022144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D9B7F7-BAFA-46AE-A413-4200DF666B3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6816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AD9B7F7-BAFA-46AE-A413-4200DF666B35}" type="slidenum">
              <a:rPr lang="sv-SE" smtClean="0"/>
              <a:t>21</a:t>
            </a:fld>
            <a:endParaRPr lang="sv-SE"/>
          </a:p>
        </p:txBody>
      </p:sp>
    </p:spTree>
    <p:extLst>
      <p:ext uri="{BB962C8B-B14F-4D97-AF65-F5344CB8AC3E}">
        <p14:creationId xmlns:p14="http://schemas.microsoft.com/office/powerpoint/2010/main" val="288987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D9B7F7-BAFA-46AE-A413-4200DF666B3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8488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D9B7F7-BAFA-46AE-A413-4200DF666B3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0275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D9B7F7-BAFA-46AE-A413-4200DF666B3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2924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72AE0-04A1-665C-97C1-88CB1188D8F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4937AC4-55A9-DAD8-5A47-F28345F3BD97}"/>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F6281642-8D5B-6E3E-F429-B50BD4814A6F}"/>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33DBB468-26DC-1C6B-1746-D0C748C2D4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72821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D9B7F7-BAFA-46AE-A413-4200DF666B3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773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D9B7F7-BAFA-46AE-A413-4200DF666B3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41348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D9B7F7-BAFA-46AE-A413-4200DF666B3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0740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D9B7F7-BAFA-46AE-A413-4200DF666B3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90857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D9B7F7-BAFA-46AE-A413-4200DF666B3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35617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D9B7F7-BAFA-46AE-A413-4200DF666B3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5541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D9B7F7-BAFA-46AE-A413-4200DF666B3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4220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D9B7F7-BAFA-46AE-A413-4200DF666B3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96632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D9B7F7-BAFA-46AE-A413-4200DF666B3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3650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3DAAE-13A1-B181-BA24-F0BEB68E514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366FF72-FA86-82BD-B4A0-53A578AB0D3A}"/>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34B07AD-155F-76A8-F4AE-6A849CAB02CB}"/>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CE65DBC9-54D8-8A13-0A05-E965AF975A7C}"/>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14A0D25-13C3-41D0-88C2-F7AC7415048E}"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48</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85870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8EC22-72F3-91CE-C060-4DA84A250D8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6447C8A-7840-4284-AAE8-976DF2E32734}"/>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DCEB3B61-41E5-ADAA-4814-B1F32EE767DF}"/>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31683758-44B0-BCB5-16E3-6571E13A7D7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57898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893FB-21FA-7391-A562-15D833BF4A6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48EF677-F204-7BB2-6774-E6200ADAF64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F7E440BB-D1E9-8795-7973-477F888BE339}"/>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888E8959-5D8A-0A36-DC03-7B5CC1CB896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37325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E4354-87AE-D7DF-DBDC-E47A6D51418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D2646091-17B8-190F-F440-1EC5089D59F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3F24BAC5-C380-F806-2A23-E786678DE4C8}"/>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D529EFEC-ABC9-5FD7-621D-A7FCF04690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1291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5405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9130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tab pos="457200" algn="l"/>
              </a:tabLst>
              <a:defRPr/>
            </a:pPr>
            <a:endParaRPr kumimoji="0" lang="sv-SE"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ts val="600"/>
              </a:spcBef>
              <a:spcAft>
                <a:spcPct val="0"/>
              </a:spcAft>
              <a:buClrTx/>
              <a:buSzTx/>
              <a:buFontTx/>
              <a:buNone/>
              <a:tabLst>
                <a:tab pos="457200" algn="l"/>
              </a:tabLst>
              <a:defRPr/>
            </a:pPr>
            <a:endParaRPr kumimoji="0" lang="sv-SE"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ts val="600"/>
              </a:spcBef>
              <a:spcAft>
                <a:spcPct val="0"/>
              </a:spcAft>
              <a:buClrTx/>
              <a:buSzTx/>
              <a:buFontTx/>
              <a:buNone/>
              <a:tabLst>
                <a:tab pos="457200" algn="l"/>
              </a:tabLst>
              <a:defRPr/>
            </a:pPr>
            <a:endParaRPr kumimoji="0" lang="sv-SE"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457200" marR="0" lvl="1" indent="0" algn="l" defTabSz="914400" rtl="0" eaLnBrk="0" fontAlgn="base" latinLnBrk="0" hangingPunct="0">
              <a:lnSpc>
                <a:spcPct val="100000"/>
              </a:lnSpc>
              <a:spcBef>
                <a:spcPts val="600"/>
              </a:spcBef>
              <a:spcAft>
                <a:spcPct val="0"/>
              </a:spcAft>
              <a:buClrTx/>
              <a:buSzTx/>
              <a:buFontTx/>
              <a:buNone/>
              <a:tabLst/>
              <a:defRPr/>
            </a:pPr>
            <a:endParaRPr lang="sv-SE" sz="1200"/>
          </a:p>
          <a:p>
            <a:pPr marL="457200" marR="0" lvl="1" indent="0" algn="l" defTabSz="914400" rtl="0" eaLnBrk="0" fontAlgn="base" latinLnBrk="0" hangingPunct="0">
              <a:lnSpc>
                <a:spcPct val="100000"/>
              </a:lnSpc>
              <a:spcBef>
                <a:spcPts val="600"/>
              </a:spcBef>
              <a:spcAft>
                <a:spcPct val="0"/>
              </a:spcAft>
              <a:buClrTx/>
              <a:buSzTx/>
              <a:buFontTx/>
              <a:buNone/>
              <a:tabLst/>
              <a:defRPr/>
            </a:pPr>
            <a:endParaRPr kumimoji="0" lang="sv-SE"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ts val="600"/>
              </a:spcBef>
              <a:spcAft>
                <a:spcPct val="0"/>
              </a:spcAft>
              <a:buClrTx/>
              <a:buSzTx/>
              <a:buFontTx/>
              <a:buNone/>
              <a:tabLst/>
              <a:defRPr/>
            </a:pPr>
            <a:endParaRPr kumimoji="0" lang="sv-SE"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ts val="600"/>
              </a:spcBef>
              <a:spcAft>
                <a:spcPct val="0"/>
              </a:spcAft>
              <a:buClrTx/>
              <a:buSzTx/>
              <a:buFontTx/>
              <a:buNone/>
              <a:tabLst/>
              <a:defRPr/>
            </a:pPr>
            <a:endParaRPr kumimoji="0" lang="sv-SE"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ts val="600"/>
              </a:spcBef>
              <a:spcAft>
                <a:spcPct val="0"/>
              </a:spcAft>
              <a:buClrTx/>
              <a:buSzTx/>
              <a:buFontTx/>
              <a:buNone/>
              <a:tabLst/>
              <a:defRPr/>
            </a:pPr>
            <a:endParaRPr lang="sv-SE" sz="1400"/>
          </a:p>
          <a:p>
            <a:pPr marL="0" marR="0" lvl="0" indent="0" algn="l" defTabSz="914400" rtl="0" eaLnBrk="0" fontAlgn="base" latinLnBrk="0" hangingPunct="0">
              <a:lnSpc>
                <a:spcPct val="100000"/>
              </a:lnSpc>
              <a:spcBef>
                <a:spcPts val="600"/>
              </a:spcBef>
              <a:spcAft>
                <a:spcPct val="0"/>
              </a:spcAft>
              <a:buClrTx/>
              <a:buSzTx/>
              <a:buFontTx/>
              <a:buNone/>
              <a:tabLst/>
              <a:defRPr/>
            </a:pPr>
            <a:endParaRPr kumimoji="0" lang="sv-SE"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ts val="600"/>
              </a:spcBef>
              <a:spcAft>
                <a:spcPct val="0"/>
              </a:spcAft>
              <a:buClrTx/>
              <a:buSzTx/>
              <a:buFontTx/>
              <a:buNone/>
              <a:tabLst/>
              <a:defRPr/>
            </a:pPr>
            <a:endParaRPr lang="sv-SE" sz="1200"/>
          </a:p>
          <a:p>
            <a:pPr marL="0" marR="0" lvl="0" indent="0" algn="l" defTabSz="914400" rtl="0" eaLnBrk="0" fontAlgn="base" latinLnBrk="0" hangingPunct="0">
              <a:lnSpc>
                <a:spcPct val="100000"/>
              </a:lnSpc>
              <a:spcBef>
                <a:spcPts val="600"/>
              </a:spcBef>
              <a:spcAft>
                <a:spcPct val="0"/>
              </a:spcAft>
              <a:buClrTx/>
              <a:buSzTx/>
              <a:buFontTx/>
              <a:buNone/>
              <a:tabLst/>
              <a:defRPr/>
            </a:pPr>
            <a:endParaRPr lang="sv-SE" sz="1200"/>
          </a:p>
          <a:p>
            <a:pPr marL="0" marR="0" lvl="0" indent="0" algn="l" defTabSz="914400" rtl="0" eaLnBrk="0" fontAlgn="base" latinLnBrk="0" hangingPunct="0">
              <a:lnSpc>
                <a:spcPct val="100000"/>
              </a:lnSpc>
              <a:spcBef>
                <a:spcPts val="600"/>
              </a:spcBef>
              <a:spcAft>
                <a:spcPct val="0"/>
              </a:spcAft>
              <a:buClrTx/>
              <a:buSzTx/>
              <a:buFontTx/>
              <a:buNone/>
              <a:tabLst/>
              <a:defRPr/>
            </a:pPr>
            <a:endParaRPr lang="sv-SE" sz="1200"/>
          </a:p>
          <a:p>
            <a:pPr>
              <a:spcBef>
                <a:spcPts val="600"/>
              </a:spcBef>
            </a:pPr>
            <a:endParaRPr lang="sv-SE" sz="1200"/>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sz="1200"/>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sz="1200"/>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sz="1200"/>
          </a:p>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7181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4017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2739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E32AE-0E6E-01E8-CEA2-89D3C324E3C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ADAFC75-10BB-1785-045D-5FAD863BB90A}"/>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162FB2BF-6CEB-859E-9C32-D25A625A48CE}"/>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B00242BC-96B5-F3AD-C62E-FA8CD54122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6637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fld id="{1560A13A-DB3F-4AD5-B6AF-BDA0278A0A39}" type="datetimeFigureOut">
              <a:rPr lang="sv-SE" smtClean="0"/>
              <a:t>2025-06-10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3784422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1560A13A-DB3F-4AD5-B6AF-BDA0278A0A39}" type="datetimeFigureOut">
              <a:rPr lang="sv-SE" smtClean="0"/>
              <a:t>2025-06-10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2623719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1560A13A-DB3F-4AD5-B6AF-BDA0278A0A39}" type="datetimeFigureOut">
              <a:rPr lang="sv-SE" smtClean="0"/>
              <a:t>2025-06-10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371644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Rubrik och text">
    <p:spTree>
      <p:nvGrpSpPr>
        <p:cNvPr id="1" name=""/>
        <p:cNvGrpSpPr/>
        <p:nvPr/>
      </p:nvGrpSpPr>
      <p:grpSpPr>
        <a:xfrm>
          <a:off x="0" y="0"/>
          <a:ext cx="0" cy="0"/>
          <a:chOff x="0" y="0"/>
          <a:chExt cx="0" cy="0"/>
        </a:xfrm>
      </p:grpSpPr>
      <p:sp>
        <p:nvSpPr>
          <p:cNvPr id="6" name="Date Placeholder 3"/>
          <p:cNvSpPr>
            <a:spLocks noGrp="1"/>
          </p:cNvSpPr>
          <p:nvPr>
            <p:ph type="dt" sz="half" idx="11"/>
          </p:nvPr>
        </p:nvSpPr>
        <p:spPr/>
        <p:txBody>
          <a:bodyPr/>
          <a:lstStyle>
            <a:lvl1pPr>
              <a:defRPr/>
            </a:lvl1pPr>
          </a:lstStyle>
          <a:p>
            <a:pPr>
              <a:defRPr/>
            </a:pPr>
            <a:fld id="{DB39DE6A-55C0-4C4F-9889-E916206BDB1A}" type="datetime1">
              <a:rPr lang="sv-SE" smtClean="0"/>
              <a:t>2025-06-10</a:t>
            </a:fld>
            <a:endParaRPr lang="sv-SE"/>
          </a:p>
        </p:txBody>
      </p:sp>
      <p:sp>
        <p:nvSpPr>
          <p:cNvPr id="7" name="Footer Placeholder 4"/>
          <p:cNvSpPr>
            <a:spLocks noGrp="1"/>
          </p:cNvSpPr>
          <p:nvPr>
            <p:ph type="ftr" sz="quarter" idx="12"/>
          </p:nvPr>
        </p:nvSpPr>
        <p:spPr/>
        <p:txBody>
          <a:bodyPr/>
          <a:lstStyle>
            <a:lvl1pPr>
              <a:defRPr/>
            </a:lvl1pPr>
          </a:lstStyle>
          <a:p>
            <a:pPr>
              <a:defRPr/>
            </a:pPr>
            <a:r>
              <a:rPr lang="sv-SE"/>
              <a:t>Presentation</a:t>
            </a:r>
          </a:p>
        </p:txBody>
      </p:sp>
      <p:sp>
        <p:nvSpPr>
          <p:cNvPr id="8" name="Slide Number Placeholder 5"/>
          <p:cNvSpPr>
            <a:spLocks noGrp="1"/>
          </p:cNvSpPr>
          <p:nvPr>
            <p:ph type="sldNum" sz="quarter" idx="13"/>
          </p:nvPr>
        </p:nvSpPr>
        <p:spPr/>
        <p:txBody>
          <a:bodyPr/>
          <a:lstStyle>
            <a:lvl1pPr>
              <a:defRPr/>
            </a:lvl1pPr>
          </a:lstStyle>
          <a:p>
            <a:pPr>
              <a:defRPr/>
            </a:pPr>
            <a:fld id="{5BCA53D8-D7BF-ED48-A5DE-B35EC4CD5AE9}" type="slidenum">
              <a:rPr lang="sv-SE"/>
              <a:pPr>
                <a:defRPr/>
              </a:pPr>
              <a:t>‹#›</a:t>
            </a:fld>
            <a:endParaRPr lang="sv-SE"/>
          </a:p>
        </p:txBody>
      </p:sp>
      <p:sp>
        <p:nvSpPr>
          <p:cNvPr id="4" name="Title 3"/>
          <p:cNvSpPr>
            <a:spLocks noGrp="1"/>
          </p:cNvSpPr>
          <p:nvPr>
            <p:ph type="title" hasCustomPrompt="1"/>
          </p:nvPr>
        </p:nvSpPr>
        <p:spPr/>
        <p:txBody>
          <a:bodyPr/>
          <a:lstStyle>
            <a:lvl1pPr>
              <a:defRPr/>
            </a:lvl1pPr>
          </a:lstStyle>
          <a:p>
            <a:r>
              <a:rPr lang="sv-SE"/>
              <a:t>Klicka här för att ändra text</a:t>
            </a:r>
          </a:p>
        </p:txBody>
      </p:sp>
      <p:sp>
        <p:nvSpPr>
          <p:cNvPr id="9" name="Text Placeholder 4"/>
          <p:cNvSpPr>
            <a:spLocks noGrp="1"/>
          </p:cNvSpPr>
          <p:nvPr>
            <p:ph type="body" sz="quarter" idx="14" hasCustomPrompt="1"/>
          </p:nvPr>
        </p:nvSpPr>
        <p:spPr>
          <a:xfrm>
            <a:off x="695324" y="1720850"/>
            <a:ext cx="8677275" cy="4371975"/>
          </a:xfrm>
        </p:spPr>
        <p:txBody>
          <a:bodyPr/>
          <a:lstStyle>
            <a:lvl1pPr marL="0" indent="0">
              <a:buFontTx/>
              <a:buNone/>
              <a:defRPr/>
            </a:lvl1pPr>
            <a:lvl2pPr>
              <a:defRPr/>
            </a:lvl2pPr>
          </a:lstStyle>
          <a:p>
            <a:pPr lvl="0"/>
            <a:r>
              <a:rPr lang="sv-SE"/>
              <a:t>Klicka här för att ändra text</a:t>
            </a:r>
          </a:p>
        </p:txBody>
      </p:sp>
      <p:sp>
        <p:nvSpPr>
          <p:cNvPr id="10" name="Text Placeholder 2"/>
          <p:cNvSpPr>
            <a:spLocks noGrp="1"/>
          </p:cNvSpPr>
          <p:nvPr>
            <p:ph type="body" sz="quarter" idx="18"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a:t>Källa in här</a:t>
            </a:r>
          </a:p>
        </p:txBody>
      </p:sp>
    </p:spTree>
    <p:extLst>
      <p:ext uri="{BB962C8B-B14F-4D97-AF65-F5344CB8AC3E}">
        <p14:creationId xmlns:p14="http://schemas.microsoft.com/office/powerpoint/2010/main" val="36242667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 Headline only">
    <p:bg>
      <p:bgPr>
        <a:solidFill>
          <a:schemeClr val="bg2"/>
        </a:solidFill>
        <a:effectLst/>
      </p:bgPr>
    </p:bg>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29C1BAB5-302C-E24B-AF46-F5810100CE40}"/>
              </a:ext>
            </a:extLst>
          </p:cNvPr>
          <p:cNvSpPr>
            <a:spLocks noGrp="1"/>
          </p:cNvSpPr>
          <p:nvPr>
            <p:ph type="title" hasCustomPrompt="1"/>
          </p:nvPr>
        </p:nvSpPr>
        <p:spPr>
          <a:xfrm>
            <a:off x="431801" y="727102"/>
            <a:ext cx="11328399" cy="1576893"/>
          </a:xfrm>
        </p:spPr>
        <p:txBody>
          <a:bodyPr/>
          <a:lstStyle>
            <a:lvl1pPr>
              <a:defRPr spc="-67" baseline="0"/>
            </a:lvl1pPr>
          </a:lstStyle>
          <a:p>
            <a:r>
              <a:rPr lang="en-GB" noProof="0"/>
              <a:t>Click to add a headline of maximum three lines</a:t>
            </a:r>
          </a:p>
        </p:txBody>
      </p:sp>
      <p:sp>
        <p:nvSpPr>
          <p:cNvPr id="9" name="Navigation">
            <a:extLst>
              <a:ext uri="{FF2B5EF4-FFF2-40B4-BE49-F238E27FC236}">
                <a16:creationId xmlns:a16="http://schemas.microsoft.com/office/drawing/2014/main" id="{03424855-B277-8744-9C85-9975925B8200}"/>
              </a:ext>
            </a:extLst>
          </p:cNvPr>
          <p:cNvSpPr>
            <a:spLocks noGrp="1"/>
          </p:cNvSpPr>
          <p:nvPr>
            <p:ph type="body" sz="quarter" idx="14" hasCustomPrompt="1"/>
          </p:nvPr>
        </p:nvSpPr>
        <p:spPr>
          <a:xfrm>
            <a:off x="431800" y="368302"/>
            <a:ext cx="7224000" cy="369332"/>
          </a:xfrm>
        </p:spPr>
        <p:txBody>
          <a:bodyPr lIns="111600" anchor="t"/>
          <a:lstStyle>
            <a:lvl1pPr marL="4233" indent="-4233">
              <a:buNone/>
              <a:tabLst/>
              <a:defRPr sz="1600" b="1"/>
            </a:lvl1pPr>
            <a:lvl2pPr>
              <a:buNone/>
              <a:defRPr/>
            </a:lvl2pPr>
            <a:lvl3pPr>
              <a:buNone/>
              <a:defRPr/>
            </a:lvl3pPr>
            <a:lvl4pPr>
              <a:buNone/>
              <a:defRPr/>
            </a:lvl4pPr>
            <a:lvl5pPr>
              <a:buNone/>
              <a:defRPr/>
            </a:lvl5pPr>
          </a:lstStyle>
          <a:p>
            <a:pPr lvl="0"/>
            <a:r>
              <a:rPr lang="en-GB" noProof="0"/>
              <a:t>Click to add navigation/</a:t>
            </a:r>
            <a:r>
              <a:rPr lang="en-GB" noProof="0" err="1"/>
              <a:t>subheader</a:t>
            </a:r>
            <a:endParaRPr lang="en-GB" noProof="0"/>
          </a:p>
        </p:txBody>
      </p:sp>
      <p:sp>
        <p:nvSpPr>
          <p:cNvPr id="2" name="Notes">
            <a:extLst>
              <a:ext uri="{FF2B5EF4-FFF2-40B4-BE49-F238E27FC236}">
                <a16:creationId xmlns:a16="http://schemas.microsoft.com/office/drawing/2014/main" id="{0BE2A6D9-173C-0B33-E722-5D10DC11E6B5}"/>
              </a:ext>
            </a:extLst>
          </p:cNvPr>
          <p:cNvSpPr>
            <a:spLocks noGrp="1"/>
          </p:cNvSpPr>
          <p:nvPr>
            <p:ph type="body" sz="quarter" idx="19" hasCustomPrompt="1"/>
          </p:nvPr>
        </p:nvSpPr>
        <p:spPr>
          <a:xfrm>
            <a:off x="431801" y="6261101"/>
            <a:ext cx="5568953" cy="192617"/>
          </a:xfrm>
        </p:spPr>
        <p:txBody>
          <a:bodyPr lIns="111600" tIns="0" rIns="216000" bIns="18000" anchor="b"/>
          <a:lstStyle>
            <a:lvl1pPr marL="0" indent="0">
              <a:spcBef>
                <a:spcPts val="0"/>
              </a:spcBef>
              <a:buNone/>
              <a:tabLst/>
              <a:defRPr sz="800"/>
            </a:lvl1pPr>
            <a:lvl2pPr>
              <a:buNone/>
              <a:defRPr sz="1067"/>
            </a:lvl2pPr>
            <a:lvl3pPr>
              <a:buNone/>
              <a:defRPr sz="1067"/>
            </a:lvl3pPr>
            <a:lvl4pPr>
              <a:buNone/>
              <a:defRPr sz="1067"/>
            </a:lvl4pPr>
            <a:lvl5pPr>
              <a:buNone/>
              <a:defRPr sz="1067"/>
            </a:lvl5pPr>
          </a:lstStyle>
          <a:p>
            <a:pPr lvl="0"/>
            <a:r>
              <a:rPr lang="en-GB" noProof="0"/>
              <a:t>*Click to add footnotes</a:t>
            </a:r>
          </a:p>
        </p:txBody>
      </p:sp>
      <p:sp>
        <p:nvSpPr>
          <p:cNvPr id="3" name="Date">
            <a:extLst>
              <a:ext uri="{FF2B5EF4-FFF2-40B4-BE49-F238E27FC236}">
                <a16:creationId xmlns:a16="http://schemas.microsoft.com/office/drawing/2014/main" id="{C57FF860-80C4-F544-9349-277B28F447FB}"/>
              </a:ext>
            </a:extLst>
          </p:cNvPr>
          <p:cNvSpPr>
            <a:spLocks noGrp="1"/>
          </p:cNvSpPr>
          <p:nvPr>
            <p:ph type="dt" sz="half" idx="10"/>
          </p:nvPr>
        </p:nvSpPr>
        <p:spPr/>
        <p:txBody>
          <a:bodyPr/>
          <a:lstStyle/>
          <a:p>
            <a:fld id="{052F182B-4B8D-174F-885E-A608A7741C7F}" type="datetime1">
              <a:rPr lang="sv-SE" noProof="0" smtClean="0"/>
              <a:t>2025-06-10</a:t>
            </a:fld>
            <a:endParaRPr lang="en-GB" noProof="0"/>
          </a:p>
        </p:txBody>
      </p:sp>
      <p:sp>
        <p:nvSpPr>
          <p:cNvPr id="4" name="Number">
            <a:extLst>
              <a:ext uri="{FF2B5EF4-FFF2-40B4-BE49-F238E27FC236}">
                <a16:creationId xmlns:a16="http://schemas.microsoft.com/office/drawing/2014/main" id="{61938E86-6CF5-9C42-AB2F-96E9B547A11F}"/>
              </a:ext>
            </a:extLst>
          </p:cNvPr>
          <p:cNvSpPr>
            <a:spLocks noGrp="1"/>
          </p:cNvSpPr>
          <p:nvPr>
            <p:ph type="sldNum" sz="quarter" idx="11"/>
          </p:nvPr>
        </p:nvSpPr>
        <p:spPr/>
        <p:txBody>
          <a:bodyPr/>
          <a:lstStyle/>
          <a:p>
            <a:fld id="{17CD396C-6A52-4D5A-BAE3-92A1CC3BBDE0}" type="slidenum">
              <a:rPr lang="en-GB" noProof="0" smtClean="0"/>
              <a:pPr/>
              <a:t>‹#›</a:t>
            </a:fld>
            <a:endParaRPr lang="en-GB" noProof="0"/>
          </a:p>
        </p:txBody>
      </p:sp>
      <p:sp>
        <p:nvSpPr>
          <p:cNvPr id="11" name="Footer">
            <a:extLst>
              <a:ext uri="{FF2B5EF4-FFF2-40B4-BE49-F238E27FC236}">
                <a16:creationId xmlns:a16="http://schemas.microsoft.com/office/drawing/2014/main" id="{A552DAA9-741B-4541-B739-5E18BB32D240}"/>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2111984090"/>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5 Headline only">
    <p:bg>
      <p:bgPr>
        <a:solidFill>
          <a:schemeClr val="bg2"/>
        </a:solidFill>
        <a:effectLst/>
      </p:bgPr>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4F9BFEED-0E03-904F-9847-3F79E60C9524}"/>
              </a:ext>
            </a:extLst>
          </p:cNvPr>
          <p:cNvSpPr>
            <a:spLocks noGrp="1"/>
          </p:cNvSpPr>
          <p:nvPr>
            <p:ph type="title" hasCustomPrompt="1"/>
          </p:nvPr>
        </p:nvSpPr>
        <p:spPr>
          <a:xfrm>
            <a:off x="431797" y="700800"/>
            <a:ext cx="9408587" cy="1997752"/>
          </a:xfrm>
        </p:spPr>
        <p:txBody>
          <a:bodyPr rIns="144000"/>
          <a:lstStyle>
            <a:lvl1pPr>
              <a:defRPr sz="4000" spc="-67" baseline="0"/>
            </a:lvl1pPr>
          </a:lstStyle>
          <a:p>
            <a:r>
              <a:rPr lang="en-GB" noProof="0"/>
              <a:t>Click to add a headline of maximum three lines</a:t>
            </a:r>
          </a:p>
        </p:txBody>
      </p:sp>
      <p:sp>
        <p:nvSpPr>
          <p:cNvPr id="16" name="Navigation">
            <a:extLst>
              <a:ext uri="{FF2B5EF4-FFF2-40B4-BE49-F238E27FC236}">
                <a16:creationId xmlns:a16="http://schemas.microsoft.com/office/drawing/2014/main" id="{CF7D2E26-08D8-5949-87B2-516D214C08AD}"/>
              </a:ext>
            </a:extLst>
          </p:cNvPr>
          <p:cNvSpPr>
            <a:spLocks noGrp="1"/>
          </p:cNvSpPr>
          <p:nvPr>
            <p:ph type="body" sz="quarter" idx="14" hasCustomPrompt="1"/>
          </p:nvPr>
        </p:nvSpPr>
        <p:spPr>
          <a:xfrm>
            <a:off x="431801" y="368302"/>
            <a:ext cx="5568951" cy="369332"/>
          </a:xfrm>
        </p:spPr>
        <p:txBody>
          <a:bodyPr lIns="111600" rIns="144000" anchor="t"/>
          <a:lstStyle>
            <a:lvl1pPr marL="4233" indent="-4233">
              <a:buNone/>
              <a:tabLst/>
              <a:defRPr sz="1600" b="1"/>
            </a:lvl1pPr>
            <a:lvl2pPr>
              <a:buNone/>
              <a:defRPr/>
            </a:lvl2pPr>
            <a:lvl3pPr>
              <a:buNone/>
              <a:defRPr/>
            </a:lvl3pPr>
            <a:lvl4pPr>
              <a:buNone/>
              <a:defRPr/>
            </a:lvl4pPr>
            <a:lvl5pPr>
              <a:buNone/>
              <a:defRPr/>
            </a:lvl5pPr>
          </a:lstStyle>
          <a:p>
            <a:pPr lvl="0"/>
            <a:r>
              <a:rPr lang="en-GB" noProof="0"/>
              <a:t>Click to add navigation/chapter tracker</a:t>
            </a:r>
          </a:p>
        </p:txBody>
      </p:sp>
      <p:sp>
        <p:nvSpPr>
          <p:cNvPr id="35" name="Date">
            <a:extLst>
              <a:ext uri="{FF2B5EF4-FFF2-40B4-BE49-F238E27FC236}">
                <a16:creationId xmlns:a16="http://schemas.microsoft.com/office/drawing/2014/main" id="{EBF909F0-CE1B-3D46-83B7-E4DA279DC19B}"/>
              </a:ext>
            </a:extLst>
          </p:cNvPr>
          <p:cNvSpPr>
            <a:spLocks noGrp="1"/>
          </p:cNvSpPr>
          <p:nvPr>
            <p:ph type="dt" sz="half" idx="2"/>
          </p:nvPr>
        </p:nvSpPr>
        <p:spPr>
          <a:xfrm>
            <a:off x="147049" y="6535061"/>
            <a:ext cx="3931768" cy="153600"/>
          </a:xfrm>
          <a:prstGeom prst="rect">
            <a:avLst/>
          </a:prstGeom>
        </p:spPr>
        <p:txBody>
          <a:bodyPr vert="horz" lIns="0" tIns="0" rIns="0" bIns="0" rtlCol="0" anchor="t"/>
          <a:lstStyle>
            <a:lvl1pPr algn="l">
              <a:defRPr sz="800" b="0">
                <a:solidFill>
                  <a:srgbClr val="737373"/>
                </a:solidFill>
              </a:defRPr>
            </a:lvl1pPr>
          </a:lstStyle>
          <a:p>
            <a:fld id="{26DA92D1-7070-C747-8A62-71428CEA4859}" type="datetime1">
              <a:rPr lang="sv-SE" noProof="0" smtClean="0"/>
              <a:t>2025-06-10</a:t>
            </a:fld>
            <a:endParaRPr lang="en-GB" noProof="0"/>
          </a:p>
        </p:txBody>
      </p:sp>
      <p:sp>
        <p:nvSpPr>
          <p:cNvPr id="36" name="Number">
            <a:extLst>
              <a:ext uri="{FF2B5EF4-FFF2-40B4-BE49-F238E27FC236}">
                <a16:creationId xmlns:a16="http://schemas.microsoft.com/office/drawing/2014/main" id="{EB2FF840-5D29-6845-91DA-E82490F28637}"/>
              </a:ext>
            </a:extLst>
          </p:cNvPr>
          <p:cNvSpPr>
            <a:spLocks noGrp="1"/>
          </p:cNvSpPr>
          <p:nvPr>
            <p:ph type="sldNum" sz="quarter" idx="4"/>
          </p:nvPr>
        </p:nvSpPr>
        <p:spPr>
          <a:xfrm>
            <a:off x="11520557" y="6671299"/>
            <a:ext cx="432392" cy="109941"/>
          </a:xfrm>
          <a:prstGeom prst="rect">
            <a:avLst/>
          </a:prstGeom>
        </p:spPr>
        <p:txBody>
          <a:bodyPr vert="horz" lIns="0" tIns="0" rIns="0" bIns="0" rtlCol="0" anchor="t"/>
          <a:lstStyle>
            <a:lvl1pPr algn="r">
              <a:defRPr sz="800" b="0">
                <a:solidFill>
                  <a:srgbClr val="737373"/>
                </a:solidFill>
              </a:defRPr>
            </a:lvl1pPr>
          </a:lstStyle>
          <a:p>
            <a:fld id="{17CD396C-6A52-4D5A-BAE3-92A1CC3BBDE0}" type="slidenum">
              <a:rPr lang="en-GB" noProof="0" smtClean="0"/>
              <a:pPr/>
              <a:t>‹#›</a:t>
            </a:fld>
            <a:endParaRPr lang="en-GB" noProof="0"/>
          </a:p>
        </p:txBody>
      </p:sp>
      <p:sp>
        <p:nvSpPr>
          <p:cNvPr id="9" name="Footer">
            <a:extLst>
              <a:ext uri="{FF2B5EF4-FFF2-40B4-BE49-F238E27FC236}">
                <a16:creationId xmlns:a16="http://schemas.microsoft.com/office/drawing/2014/main" id="{616B5AAB-F6E7-9147-98E7-3D0B31E4B4D8}"/>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3702081404"/>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sida">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E460F58-54AA-43E1-8905-DA792CE536B5}"/>
              </a:ext>
            </a:extLst>
          </p:cNvPr>
          <p:cNvSpPr>
            <a:spLocks noGrp="1"/>
          </p:cNvSpPr>
          <p:nvPr>
            <p:ph type="ctrTitle" hasCustomPrompt="1"/>
          </p:nvPr>
        </p:nvSpPr>
        <p:spPr>
          <a:xfrm>
            <a:off x="1631951" y="1671251"/>
            <a:ext cx="8928100" cy="1643010"/>
          </a:xfrm>
          <a:noFill/>
        </p:spPr>
        <p:txBody>
          <a:bodyPr lIns="0" rIns="0" anchor="b">
            <a:noAutofit/>
          </a:bodyPr>
          <a:lstStyle>
            <a:lvl1pPr algn="ctr">
              <a:lnSpc>
                <a:spcPct val="80000"/>
              </a:lnSpc>
              <a:spcBef>
                <a:spcPts val="600"/>
              </a:spcBef>
              <a:defRPr sz="6000" b="0" i="0">
                <a:solidFill>
                  <a:schemeClr val="tx1"/>
                </a:solidFill>
                <a:latin typeface="+mj-lt"/>
                <a:ea typeface="Calibri Light" charset="0"/>
                <a:cs typeface="Calibri Light" charset="0"/>
              </a:defRPr>
            </a:lvl1pPr>
          </a:lstStyle>
          <a:p>
            <a:r>
              <a:rPr lang="sv-SE" noProof="0"/>
              <a:t>Klicka för att ändra text</a:t>
            </a:r>
          </a:p>
        </p:txBody>
      </p:sp>
      <p:sp>
        <p:nvSpPr>
          <p:cNvPr id="14" name="Subtitle 2">
            <a:extLst>
              <a:ext uri="{FF2B5EF4-FFF2-40B4-BE49-F238E27FC236}">
                <a16:creationId xmlns:a16="http://schemas.microsoft.com/office/drawing/2014/main" id="{26E1D636-C9B9-42DF-AE27-057DDD9799E7}"/>
              </a:ext>
            </a:extLst>
          </p:cNvPr>
          <p:cNvSpPr>
            <a:spLocks noGrp="1"/>
          </p:cNvSpPr>
          <p:nvPr>
            <p:ph type="subTitle" idx="1" hasCustomPrompt="1"/>
          </p:nvPr>
        </p:nvSpPr>
        <p:spPr>
          <a:xfrm>
            <a:off x="1631951" y="3343049"/>
            <a:ext cx="8928100" cy="745153"/>
          </a:xfrm>
          <a:noFill/>
        </p:spPr>
        <p:txBody>
          <a:bodyPr lIns="0" rIns="0">
            <a:noAutofit/>
          </a:bodyPr>
          <a:lstStyle>
            <a:lvl1pPr marL="0" indent="0" algn="ctr">
              <a:lnSpc>
                <a:spcPct val="90000"/>
              </a:lnSpc>
              <a:spcBef>
                <a:spcPts val="60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för att ändra text</a:t>
            </a:r>
          </a:p>
        </p:txBody>
      </p:sp>
    </p:spTree>
    <p:extLst>
      <p:ext uri="{BB962C8B-B14F-4D97-AF65-F5344CB8AC3E}">
        <p14:creationId xmlns:p14="http://schemas.microsoft.com/office/powerpoint/2010/main" val="4290826374"/>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sida">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E460F58-54AA-43E1-8905-DA792CE536B5}"/>
              </a:ext>
            </a:extLst>
          </p:cNvPr>
          <p:cNvSpPr>
            <a:spLocks noGrp="1"/>
          </p:cNvSpPr>
          <p:nvPr>
            <p:ph type="ctrTitle" hasCustomPrompt="1"/>
          </p:nvPr>
        </p:nvSpPr>
        <p:spPr>
          <a:xfrm>
            <a:off x="1631951" y="1671251"/>
            <a:ext cx="8928100" cy="1643010"/>
          </a:xfrm>
          <a:noFill/>
        </p:spPr>
        <p:txBody>
          <a:bodyPr lIns="0" rIns="0" anchor="b">
            <a:noAutofit/>
          </a:bodyPr>
          <a:lstStyle>
            <a:lvl1pPr algn="ctr">
              <a:lnSpc>
                <a:spcPct val="80000"/>
              </a:lnSpc>
              <a:spcBef>
                <a:spcPts val="600"/>
              </a:spcBef>
              <a:defRPr sz="6000" b="0" i="0">
                <a:solidFill>
                  <a:schemeClr val="tx1"/>
                </a:solidFill>
                <a:latin typeface="+mj-lt"/>
                <a:ea typeface="Calibri Light" charset="0"/>
                <a:cs typeface="Calibri Light" charset="0"/>
              </a:defRPr>
            </a:lvl1pPr>
          </a:lstStyle>
          <a:p>
            <a:r>
              <a:rPr lang="sv-SE" noProof="0"/>
              <a:t>Klicka för att ändra text</a:t>
            </a:r>
          </a:p>
        </p:txBody>
      </p:sp>
      <p:sp>
        <p:nvSpPr>
          <p:cNvPr id="14" name="Subtitle 2">
            <a:extLst>
              <a:ext uri="{FF2B5EF4-FFF2-40B4-BE49-F238E27FC236}">
                <a16:creationId xmlns:a16="http://schemas.microsoft.com/office/drawing/2014/main" id="{26E1D636-C9B9-42DF-AE27-057DDD9799E7}"/>
              </a:ext>
            </a:extLst>
          </p:cNvPr>
          <p:cNvSpPr>
            <a:spLocks noGrp="1"/>
          </p:cNvSpPr>
          <p:nvPr>
            <p:ph type="subTitle" idx="1" hasCustomPrompt="1"/>
          </p:nvPr>
        </p:nvSpPr>
        <p:spPr>
          <a:xfrm>
            <a:off x="1631951" y="3343049"/>
            <a:ext cx="8928100" cy="745153"/>
          </a:xfrm>
          <a:noFill/>
        </p:spPr>
        <p:txBody>
          <a:bodyPr lIns="0" rIns="0">
            <a:noAutofit/>
          </a:bodyPr>
          <a:lstStyle>
            <a:lvl1pPr marL="0" indent="0" algn="ctr">
              <a:lnSpc>
                <a:spcPct val="90000"/>
              </a:lnSpc>
              <a:spcBef>
                <a:spcPts val="60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för att ändra text</a:t>
            </a:r>
          </a:p>
        </p:txBody>
      </p:sp>
    </p:spTree>
    <p:extLst>
      <p:ext uri="{BB962C8B-B14F-4D97-AF65-F5344CB8AC3E}">
        <p14:creationId xmlns:p14="http://schemas.microsoft.com/office/powerpoint/2010/main" val="4064064323"/>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Rubrik och bullet text">
    <p:spTree>
      <p:nvGrpSpPr>
        <p:cNvPr id="1" name=""/>
        <p:cNvGrpSpPr/>
        <p:nvPr/>
      </p:nvGrpSpPr>
      <p:grpSpPr>
        <a:xfrm>
          <a:off x="0" y="0"/>
          <a:ext cx="0" cy="0"/>
          <a:chOff x="0" y="0"/>
          <a:chExt cx="0" cy="0"/>
        </a:xfrm>
      </p:grpSpPr>
      <p:sp>
        <p:nvSpPr>
          <p:cNvPr id="5" name="Text Placeholder 4"/>
          <p:cNvSpPr>
            <a:spLocks noGrp="1"/>
          </p:cNvSpPr>
          <p:nvPr>
            <p:ph type="body" sz="quarter" idx="14" hasCustomPrompt="1"/>
          </p:nvPr>
        </p:nvSpPr>
        <p:spPr>
          <a:xfrm>
            <a:off x="695324" y="1598614"/>
            <a:ext cx="8677275" cy="4494212"/>
          </a:xfrm>
        </p:spPr>
        <p:txBody>
          <a:bodyPr/>
          <a:lstStyle>
            <a:lvl1pPr>
              <a:defRPr/>
            </a:lvl1pPr>
            <a:lvl2pPr>
              <a:defRPr/>
            </a:lvl2pPr>
          </a:lstStyle>
          <a:p>
            <a:pPr lvl="0"/>
            <a:r>
              <a:rPr lang="sv-SE"/>
              <a:t>Klicka här för att ändra text</a:t>
            </a:r>
          </a:p>
          <a:p>
            <a:pPr lvl="1"/>
            <a:r>
              <a:rPr lang="sv-SE"/>
              <a:t>Andra nivå</a:t>
            </a:r>
          </a:p>
        </p:txBody>
      </p:sp>
      <p:sp>
        <p:nvSpPr>
          <p:cNvPr id="4" name="Title 3"/>
          <p:cNvSpPr>
            <a:spLocks noGrp="1"/>
          </p:cNvSpPr>
          <p:nvPr>
            <p:ph type="title" hasCustomPrompt="1"/>
          </p:nvPr>
        </p:nvSpPr>
        <p:spPr/>
        <p:txBody>
          <a:bodyPr/>
          <a:lstStyle>
            <a:lvl1pPr>
              <a:defRPr/>
            </a:lvl1pPr>
          </a:lstStyle>
          <a:p>
            <a:r>
              <a:rPr lang="sv-SE"/>
              <a:t>Klicka här för att ändra text</a:t>
            </a:r>
          </a:p>
        </p:txBody>
      </p:sp>
      <p:sp>
        <p:nvSpPr>
          <p:cNvPr id="9"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a:t>Klicka här för att ändra format på bakgrundstexten</a:t>
            </a:r>
          </a:p>
        </p:txBody>
      </p:sp>
      <p:sp>
        <p:nvSpPr>
          <p:cNvPr id="6" name="Date Placeholder 3">
            <a:extLst>
              <a:ext uri="{FF2B5EF4-FFF2-40B4-BE49-F238E27FC236}">
                <a16:creationId xmlns:a16="http://schemas.microsoft.com/office/drawing/2014/main" id="{7DD96FED-8CA5-480B-AD3E-C652C05CFF81}"/>
              </a:ext>
            </a:extLst>
          </p:cNvPr>
          <p:cNvSpPr>
            <a:spLocks noGrp="1"/>
          </p:cNvSpPr>
          <p:nvPr>
            <p:ph type="dt" sz="half" idx="19"/>
          </p:nvPr>
        </p:nvSpPr>
        <p:spPr/>
        <p:txBody>
          <a:bodyPr/>
          <a:lstStyle>
            <a:lvl1pPr>
              <a:defRPr/>
            </a:lvl1pPr>
          </a:lstStyle>
          <a:p>
            <a:pPr>
              <a:defRPr/>
            </a:pPr>
            <a:fld id="{A5169863-6BDD-41BF-8111-5DEE5D9F55CF}" type="datetime1">
              <a:rPr lang="sv-SE"/>
              <a:pPr>
                <a:defRPr/>
              </a:pPr>
              <a:t>2025-06-10</a:t>
            </a:fld>
            <a:endParaRPr lang="sv-SE"/>
          </a:p>
        </p:txBody>
      </p:sp>
      <p:sp>
        <p:nvSpPr>
          <p:cNvPr id="7" name="Footer Placeholder 4">
            <a:extLst>
              <a:ext uri="{FF2B5EF4-FFF2-40B4-BE49-F238E27FC236}">
                <a16:creationId xmlns:a16="http://schemas.microsoft.com/office/drawing/2014/main" id="{96B89E34-9E6A-4149-A657-BE347E6BCF68}"/>
              </a:ext>
            </a:extLst>
          </p:cNvPr>
          <p:cNvSpPr>
            <a:spLocks noGrp="1"/>
          </p:cNvSpPr>
          <p:nvPr>
            <p:ph type="ftr" sz="quarter" idx="20"/>
          </p:nvPr>
        </p:nvSpPr>
        <p:spPr/>
        <p:txBody>
          <a:bodyPr/>
          <a:lstStyle>
            <a:lvl1pPr>
              <a:defRPr/>
            </a:lvl1pPr>
          </a:lstStyle>
          <a:p>
            <a:pPr>
              <a:defRPr/>
            </a:pPr>
            <a:endParaRPr lang="sv-SE"/>
          </a:p>
        </p:txBody>
      </p:sp>
      <p:sp>
        <p:nvSpPr>
          <p:cNvPr id="8" name="Slide Number Placeholder 5">
            <a:extLst>
              <a:ext uri="{FF2B5EF4-FFF2-40B4-BE49-F238E27FC236}">
                <a16:creationId xmlns:a16="http://schemas.microsoft.com/office/drawing/2014/main" id="{A21E55B5-4D66-42EA-9B97-FCBEA7FD6B03}"/>
              </a:ext>
            </a:extLst>
          </p:cNvPr>
          <p:cNvSpPr>
            <a:spLocks noGrp="1"/>
          </p:cNvSpPr>
          <p:nvPr>
            <p:ph type="sldNum" sz="quarter" idx="21"/>
          </p:nvPr>
        </p:nvSpPr>
        <p:spPr/>
        <p:txBody>
          <a:bodyPr/>
          <a:lstStyle>
            <a:lvl1pPr>
              <a:defRPr/>
            </a:lvl1pPr>
          </a:lstStyle>
          <a:p>
            <a:pPr>
              <a:defRPr/>
            </a:pPr>
            <a:fld id="{B0D1CA95-30C8-47DA-AC16-685FD1F93F27}" type="slidenum">
              <a:rPr lang="sv-SE"/>
              <a:pPr>
                <a:defRPr/>
              </a:pPr>
              <a:t>‹#›</a:t>
            </a:fld>
            <a:endParaRPr lang="sv-SE"/>
          </a:p>
        </p:txBody>
      </p:sp>
    </p:spTree>
    <p:extLst>
      <p:ext uri="{BB962C8B-B14F-4D97-AF65-F5344CB8AC3E}">
        <p14:creationId xmlns:p14="http://schemas.microsoft.com/office/powerpoint/2010/main" val="565915868"/>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elsida magent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845197-0585-4B0B-BD3F-BBC03A4D6837}"/>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pic>
        <p:nvPicPr>
          <p:cNvPr id="5" name="Bildobjekt 7">
            <a:extLst>
              <a:ext uri="{FF2B5EF4-FFF2-40B4-BE49-F238E27FC236}">
                <a16:creationId xmlns:a16="http://schemas.microsoft.com/office/drawing/2014/main" id="{FD5EB921-8525-4D56-8143-E7B8386F9D7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BCBDEE0-857A-4BC8-A189-47CF635F2CA8}"/>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pic>
        <p:nvPicPr>
          <p:cNvPr id="7" name="Bildobjekt 7">
            <a:extLst>
              <a:ext uri="{FF2B5EF4-FFF2-40B4-BE49-F238E27FC236}">
                <a16:creationId xmlns:a16="http://schemas.microsoft.com/office/drawing/2014/main" id="{B42C5073-DF03-4070-B9BC-B69BD41C9F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CC75C01B-CF3D-435A-AA56-D51922EE032F}"/>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pic>
        <p:nvPicPr>
          <p:cNvPr id="9" name="Bildobjekt 7">
            <a:extLst>
              <a:ext uri="{FF2B5EF4-FFF2-40B4-BE49-F238E27FC236}">
                <a16:creationId xmlns:a16="http://schemas.microsoft.com/office/drawing/2014/main" id="{E849BD4A-309A-482C-855E-C4B6D753E2D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hasCustomPrompt="1"/>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a:t>Klicka för att ändra text</a:t>
            </a:r>
          </a:p>
        </p:txBody>
      </p:sp>
      <p:sp>
        <p:nvSpPr>
          <p:cNvPr id="18" name="Subtitle 2"/>
          <p:cNvSpPr>
            <a:spLocks noGrp="1"/>
          </p:cNvSpPr>
          <p:nvPr>
            <p:ph type="subTitle" idx="1" hasCustomPrompt="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för att ändra text</a:t>
            </a:r>
          </a:p>
        </p:txBody>
      </p:sp>
    </p:spTree>
    <p:extLst>
      <p:ext uri="{BB962C8B-B14F-4D97-AF65-F5344CB8AC3E}">
        <p14:creationId xmlns:p14="http://schemas.microsoft.com/office/powerpoint/2010/main" val="3859073348"/>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itelsida eget foto">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DC7545-B0F0-4730-9482-0963DB6E467E}"/>
              </a:ext>
            </a:extLst>
          </p:cNvPr>
          <p:cNvSpPr/>
          <p:nvPr/>
        </p:nvSpPr>
        <p:spPr>
          <a:xfrm>
            <a:off x="0" y="-1588"/>
            <a:ext cx="12192000" cy="6859588"/>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sz="2400"/>
          </a:p>
        </p:txBody>
      </p:sp>
      <p:sp>
        <p:nvSpPr>
          <p:cNvPr id="7" name="Rectangle 6">
            <a:extLst>
              <a:ext uri="{FF2B5EF4-FFF2-40B4-BE49-F238E27FC236}">
                <a16:creationId xmlns:a16="http://schemas.microsoft.com/office/drawing/2014/main" id="{2AD75974-1FE6-4A3F-BBF4-273029A9237E}"/>
              </a:ext>
            </a:extLst>
          </p:cNvPr>
          <p:cNvSpPr/>
          <p:nvPr/>
        </p:nvSpPr>
        <p:spPr>
          <a:xfrm>
            <a:off x="12433300" y="0"/>
            <a:ext cx="2781300" cy="261778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anchor="ctr"/>
          <a:lstStyle/>
          <a:p>
            <a:pPr>
              <a:lnSpc>
                <a:spcPct val="90000"/>
              </a:lnSpc>
              <a:spcBef>
                <a:spcPts val="600"/>
              </a:spcBef>
              <a:defRPr/>
            </a:pPr>
            <a:r>
              <a:rPr lang="sv-SE" b="1">
                <a:solidFill>
                  <a:schemeClr val="tx1"/>
                </a:solidFill>
              </a:rPr>
              <a:t>Instruktioner för foto</a:t>
            </a:r>
          </a:p>
          <a:p>
            <a:pPr>
              <a:lnSpc>
                <a:spcPct val="90000"/>
              </a:lnSpc>
              <a:spcBef>
                <a:spcPts val="600"/>
              </a:spcBef>
              <a:defRPr/>
            </a:pPr>
            <a:r>
              <a:rPr lang="sv-SE" sz="1600">
                <a:solidFill>
                  <a:schemeClr val="tx1"/>
                </a:solidFill>
              </a:rPr>
              <a:t>Infoga eget foto enlig foto </a:t>
            </a:r>
            <a:r>
              <a:rPr lang="sv-SE" sz="1600" err="1">
                <a:solidFill>
                  <a:schemeClr val="tx1"/>
                </a:solidFill>
              </a:rPr>
              <a:t>guidelines</a:t>
            </a:r>
            <a:r>
              <a:rPr lang="sv-SE" sz="1600">
                <a:solidFill>
                  <a:schemeClr val="tx1"/>
                </a:solidFill>
              </a:rPr>
              <a:t>. Klicka på ikonen </a:t>
            </a:r>
            <a:br>
              <a:rPr lang="sv-SE" sz="1600">
                <a:solidFill>
                  <a:schemeClr val="tx1"/>
                </a:solidFill>
              </a:rPr>
            </a:br>
            <a:r>
              <a:rPr lang="sv-SE" sz="1600">
                <a:solidFill>
                  <a:schemeClr val="tx1"/>
                </a:solidFill>
              </a:rPr>
              <a:t>i mitten för att infoga fotot.</a:t>
            </a:r>
          </a:p>
          <a:p>
            <a:pPr>
              <a:lnSpc>
                <a:spcPct val="90000"/>
              </a:lnSpc>
              <a:spcBef>
                <a:spcPts val="600"/>
              </a:spcBef>
              <a:defRPr/>
            </a:pPr>
            <a:r>
              <a:rPr lang="sv-SE" sz="1600">
                <a:solidFill>
                  <a:schemeClr val="tx1"/>
                </a:solidFill>
              </a:rPr>
              <a:t>Högerklicka på det infogade fotot och välj formatera foto </a:t>
            </a:r>
            <a:br>
              <a:rPr lang="sv-SE" sz="1600">
                <a:solidFill>
                  <a:schemeClr val="tx1"/>
                </a:solidFill>
              </a:rPr>
            </a:br>
            <a:r>
              <a:rPr lang="sv-SE" sz="1600">
                <a:solidFill>
                  <a:schemeClr val="tx1"/>
                </a:solidFill>
              </a:rPr>
              <a:t>i menyn. Till höger i menyn sänks ljusstyrkan till -33% på foto för att få rätt kontrast.</a:t>
            </a:r>
          </a:p>
        </p:txBody>
      </p:sp>
      <p:grpSp>
        <p:nvGrpSpPr>
          <p:cNvPr id="8" name="Group 11">
            <a:extLst>
              <a:ext uri="{FF2B5EF4-FFF2-40B4-BE49-F238E27FC236}">
                <a16:creationId xmlns:a16="http://schemas.microsoft.com/office/drawing/2014/main" id="{433B1036-CF04-4000-9BF7-9B56EA10CBCF}"/>
              </a:ext>
            </a:extLst>
          </p:cNvPr>
          <p:cNvGrpSpPr>
            <a:grpSpLocks/>
          </p:cNvGrpSpPr>
          <p:nvPr/>
        </p:nvGrpSpPr>
        <p:grpSpPr bwMode="auto">
          <a:xfrm>
            <a:off x="12433300" y="2728913"/>
            <a:ext cx="2781300" cy="2851150"/>
            <a:chOff x="-3021837" y="2324314"/>
            <a:chExt cx="2779776" cy="2850462"/>
          </a:xfrm>
        </p:grpSpPr>
        <p:pic>
          <p:nvPicPr>
            <p:cNvPr id="9" name="Picture 12">
              <a:extLst>
                <a:ext uri="{FF2B5EF4-FFF2-40B4-BE49-F238E27FC236}">
                  <a16:creationId xmlns:a16="http://schemas.microsoft.com/office/drawing/2014/main" id="{8FD9409A-0689-49E8-A38A-4B0C5FA0F907}"/>
                </a:ext>
              </a:extLst>
            </p:cNvPr>
            <p:cNvPicPr>
              <a:picLocks noChangeAspect="1"/>
            </p:cNvPicPr>
            <p:nvPr/>
          </p:nvPicPr>
          <p:blipFill>
            <a:blip r:embed="rId2">
              <a:extLst>
                <a:ext uri="{28A0092B-C50C-407E-A947-70E740481C1C}">
                  <a14:useLocalDpi xmlns:a14="http://schemas.microsoft.com/office/drawing/2010/main" val="0"/>
                </a:ext>
              </a:extLst>
            </a:blip>
            <a:srcRect l="82965" t="17065" b="54295"/>
            <a:stretch>
              <a:fillRect/>
            </a:stretch>
          </p:blipFill>
          <p:spPr bwMode="auto">
            <a:xfrm>
              <a:off x="-3021837" y="2324314"/>
              <a:ext cx="2779776" cy="28504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E1E9584-3CB2-4B01-B2F3-C70F21F88B5E}"/>
                </a:ext>
              </a:extLst>
            </p:cNvPr>
            <p:cNvSpPr/>
            <p:nvPr/>
          </p:nvSpPr>
          <p:spPr>
            <a:xfrm>
              <a:off x="-2779082" y="4435180"/>
              <a:ext cx="2194309" cy="198389"/>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grpSp>
      <p:sp>
        <p:nvSpPr>
          <p:cNvPr id="11" name="TextBox 10">
            <a:extLst>
              <a:ext uri="{FF2B5EF4-FFF2-40B4-BE49-F238E27FC236}">
                <a16:creationId xmlns:a16="http://schemas.microsoft.com/office/drawing/2014/main" id="{458459C5-2E2C-4AD5-A290-1EE0D564349B}"/>
              </a:ext>
            </a:extLst>
          </p:cNvPr>
          <p:cNvSpPr txBox="1"/>
          <p:nvPr/>
        </p:nvSpPr>
        <p:spPr>
          <a:xfrm>
            <a:off x="14266863" y="4886325"/>
            <a:ext cx="281094"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-33%</a:t>
            </a:r>
          </a:p>
        </p:txBody>
      </p:sp>
      <p:sp>
        <p:nvSpPr>
          <p:cNvPr id="12" name="TextBox 11">
            <a:extLst>
              <a:ext uri="{FF2B5EF4-FFF2-40B4-BE49-F238E27FC236}">
                <a16:creationId xmlns:a16="http://schemas.microsoft.com/office/drawing/2014/main" id="{C1A5F41A-C5E2-4941-BBE0-85B388A7AF92}"/>
              </a:ext>
            </a:extLst>
          </p:cNvPr>
          <p:cNvSpPr txBox="1"/>
          <p:nvPr/>
        </p:nvSpPr>
        <p:spPr>
          <a:xfrm>
            <a:off x="14266863" y="41910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0%</a:t>
            </a:r>
          </a:p>
        </p:txBody>
      </p:sp>
      <p:sp>
        <p:nvSpPr>
          <p:cNvPr id="13" name="TextBox 12">
            <a:extLst>
              <a:ext uri="{FF2B5EF4-FFF2-40B4-BE49-F238E27FC236}">
                <a16:creationId xmlns:a16="http://schemas.microsoft.com/office/drawing/2014/main" id="{CEEC0C55-C5FF-44CE-9D9A-B46092A71C08}"/>
              </a:ext>
            </a:extLst>
          </p:cNvPr>
          <p:cNvSpPr txBox="1"/>
          <p:nvPr/>
        </p:nvSpPr>
        <p:spPr>
          <a:xfrm>
            <a:off x="14266863" y="51181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0%</a:t>
            </a:r>
          </a:p>
        </p:txBody>
      </p:sp>
      <p:sp>
        <p:nvSpPr>
          <p:cNvPr id="15" name="Rectangle 14">
            <a:extLst>
              <a:ext uri="{FF2B5EF4-FFF2-40B4-BE49-F238E27FC236}">
                <a16:creationId xmlns:a16="http://schemas.microsoft.com/office/drawing/2014/main" id="{740F3CE4-67E1-49D2-A044-F6185BF46F90}"/>
              </a:ext>
            </a:extLst>
          </p:cNvPr>
          <p:cNvSpPr/>
          <p:nvPr/>
        </p:nvSpPr>
        <p:spPr>
          <a:xfrm>
            <a:off x="0" y="-1588"/>
            <a:ext cx="12192000" cy="6859588"/>
          </a:xfrm>
          <a:prstGeom prst="rect">
            <a:avLst/>
          </a:prstGeom>
          <a:solidFill>
            <a:schemeClr val="bg1">
              <a:lumMod val="9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sz="2400"/>
          </a:p>
        </p:txBody>
      </p:sp>
      <p:sp>
        <p:nvSpPr>
          <p:cNvPr id="16" name="Rectangle 15">
            <a:extLst>
              <a:ext uri="{FF2B5EF4-FFF2-40B4-BE49-F238E27FC236}">
                <a16:creationId xmlns:a16="http://schemas.microsoft.com/office/drawing/2014/main" id="{4CB07B9B-090D-4BF3-A00C-E21B43C23E61}"/>
              </a:ext>
            </a:extLst>
          </p:cNvPr>
          <p:cNvSpPr/>
          <p:nvPr/>
        </p:nvSpPr>
        <p:spPr>
          <a:xfrm>
            <a:off x="12433300" y="0"/>
            <a:ext cx="2781300" cy="261778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anchor="ctr"/>
          <a:lstStyle/>
          <a:p>
            <a:pPr>
              <a:lnSpc>
                <a:spcPct val="90000"/>
              </a:lnSpc>
              <a:spcBef>
                <a:spcPts val="600"/>
              </a:spcBef>
              <a:defRPr/>
            </a:pPr>
            <a:r>
              <a:rPr lang="sv-SE" b="1">
                <a:solidFill>
                  <a:schemeClr val="tx1"/>
                </a:solidFill>
              </a:rPr>
              <a:t>Instruktioner för foto</a:t>
            </a:r>
          </a:p>
          <a:p>
            <a:pPr>
              <a:lnSpc>
                <a:spcPct val="90000"/>
              </a:lnSpc>
              <a:spcBef>
                <a:spcPts val="600"/>
              </a:spcBef>
              <a:defRPr/>
            </a:pPr>
            <a:r>
              <a:rPr lang="sv-SE" sz="1600">
                <a:solidFill>
                  <a:schemeClr val="tx1"/>
                </a:solidFill>
              </a:rPr>
              <a:t>Infoga eget foto enlig foto </a:t>
            </a:r>
            <a:r>
              <a:rPr lang="sv-SE" sz="1600" err="1">
                <a:solidFill>
                  <a:schemeClr val="tx1"/>
                </a:solidFill>
              </a:rPr>
              <a:t>guidelines</a:t>
            </a:r>
            <a:r>
              <a:rPr lang="sv-SE" sz="1600">
                <a:solidFill>
                  <a:schemeClr val="tx1"/>
                </a:solidFill>
              </a:rPr>
              <a:t>. Klicka på ikonen </a:t>
            </a:r>
            <a:br>
              <a:rPr lang="sv-SE" sz="1600">
                <a:solidFill>
                  <a:schemeClr val="tx1"/>
                </a:solidFill>
              </a:rPr>
            </a:br>
            <a:r>
              <a:rPr lang="sv-SE" sz="1600">
                <a:solidFill>
                  <a:schemeClr val="tx1"/>
                </a:solidFill>
              </a:rPr>
              <a:t>i mitten för att infoga fotot.</a:t>
            </a:r>
          </a:p>
          <a:p>
            <a:pPr>
              <a:lnSpc>
                <a:spcPct val="90000"/>
              </a:lnSpc>
              <a:spcBef>
                <a:spcPts val="600"/>
              </a:spcBef>
              <a:defRPr/>
            </a:pPr>
            <a:r>
              <a:rPr lang="sv-SE" sz="1600">
                <a:solidFill>
                  <a:schemeClr val="tx1"/>
                </a:solidFill>
              </a:rPr>
              <a:t>Högerklicka på det infogade fotot och välj formatera foto </a:t>
            </a:r>
            <a:br>
              <a:rPr lang="sv-SE" sz="1600">
                <a:solidFill>
                  <a:schemeClr val="tx1"/>
                </a:solidFill>
              </a:rPr>
            </a:br>
            <a:r>
              <a:rPr lang="sv-SE" sz="1600">
                <a:solidFill>
                  <a:schemeClr val="tx1"/>
                </a:solidFill>
              </a:rPr>
              <a:t>i menyn. Till höger i menyn sänks ljusstyrkan till -33% på foto för att få rätt kontrast.</a:t>
            </a:r>
          </a:p>
        </p:txBody>
      </p:sp>
      <p:grpSp>
        <p:nvGrpSpPr>
          <p:cNvPr id="19" name="Group 19">
            <a:extLst>
              <a:ext uri="{FF2B5EF4-FFF2-40B4-BE49-F238E27FC236}">
                <a16:creationId xmlns:a16="http://schemas.microsoft.com/office/drawing/2014/main" id="{50A8EEF0-145D-4556-B9E3-A4A201D7891D}"/>
              </a:ext>
            </a:extLst>
          </p:cNvPr>
          <p:cNvGrpSpPr>
            <a:grpSpLocks/>
          </p:cNvGrpSpPr>
          <p:nvPr/>
        </p:nvGrpSpPr>
        <p:grpSpPr bwMode="auto">
          <a:xfrm>
            <a:off x="12433300" y="2728913"/>
            <a:ext cx="2781300" cy="2851150"/>
            <a:chOff x="-3021837" y="2324314"/>
            <a:chExt cx="2779776" cy="2850462"/>
          </a:xfrm>
        </p:grpSpPr>
        <p:pic>
          <p:nvPicPr>
            <p:cNvPr id="20" name="Picture 20">
              <a:extLst>
                <a:ext uri="{FF2B5EF4-FFF2-40B4-BE49-F238E27FC236}">
                  <a16:creationId xmlns:a16="http://schemas.microsoft.com/office/drawing/2014/main" id="{3DC39B75-C540-4FF8-AD99-9EC3DC91065D}"/>
                </a:ext>
              </a:extLst>
            </p:cNvPr>
            <p:cNvPicPr>
              <a:picLocks noChangeAspect="1"/>
            </p:cNvPicPr>
            <p:nvPr/>
          </p:nvPicPr>
          <p:blipFill>
            <a:blip r:embed="rId2">
              <a:extLst>
                <a:ext uri="{28A0092B-C50C-407E-A947-70E740481C1C}">
                  <a14:useLocalDpi xmlns:a14="http://schemas.microsoft.com/office/drawing/2010/main" val="0"/>
                </a:ext>
              </a:extLst>
            </a:blip>
            <a:srcRect l="82965" t="17065" b="54295"/>
            <a:stretch>
              <a:fillRect/>
            </a:stretch>
          </p:blipFill>
          <p:spPr bwMode="auto">
            <a:xfrm>
              <a:off x="-3021837" y="2324314"/>
              <a:ext cx="2779776" cy="28504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FA106C7F-039D-44E3-BF94-1A352448D573}"/>
                </a:ext>
              </a:extLst>
            </p:cNvPr>
            <p:cNvSpPr/>
            <p:nvPr/>
          </p:nvSpPr>
          <p:spPr>
            <a:xfrm>
              <a:off x="-2779082" y="4435180"/>
              <a:ext cx="2194309" cy="198389"/>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grpSp>
      <p:sp>
        <p:nvSpPr>
          <p:cNvPr id="22" name="TextBox 21">
            <a:extLst>
              <a:ext uri="{FF2B5EF4-FFF2-40B4-BE49-F238E27FC236}">
                <a16:creationId xmlns:a16="http://schemas.microsoft.com/office/drawing/2014/main" id="{D9C6D0C2-BC6A-4F3D-962C-470DADDF4CAB}"/>
              </a:ext>
            </a:extLst>
          </p:cNvPr>
          <p:cNvSpPr txBox="1"/>
          <p:nvPr/>
        </p:nvSpPr>
        <p:spPr>
          <a:xfrm>
            <a:off x="14266863" y="4886325"/>
            <a:ext cx="281094"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-33%</a:t>
            </a:r>
          </a:p>
        </p:txBody>
      </p:sp>
      <p:sp>
        <p:nvSpPr>
          <p:cNvPr id="23" name="TextBox 22">
            <a:extLst>
              <a:ext uri="{FF2B5EF4-FFF2-40B4-BE49-F238E27FC236}">
                <a16:creationId xmlns:a16="http://schemas.microsoft.com/office/drawing/2014/main" id="{979FE04B-F645-42EE-85E5-E9A4D510B0FF}"/>
              </a:ext>
            </a:extLst>
          </p:cNvPr>
          <p:cNvSpPr txBox="1"/>
          <p:nvPr/>
        </p:nvSpPr>
        <p:spPr>
          <a:xfrm>
            <a:off x="14266863" y="41910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0%</a:t>
            </a:r>
          </a:p>
        </p:txBody>
      </p:sp>
      <p:sp>
        <p:nvSpPr>
          <p:cNvPr id="24" name="TextBox 23">
            <a:extLst>
              <a:ext uri="{FF2B5EF4-FFF2-40B4-BE49-F238E27FC236}">
                <a16:creationId xmlns:a16="http://schemas.microsoft.com/office/drawing/2014/main" id="{749ACCF9-11DD-466B-8FF8-EABF2FBAA997}"/>
              </a:ext>
            </a:extLst>
          </p:cNvPr>
          <p:cNvSpPr txBox="1"/>
          <p:nvPr/>
        </p:nvSpPr>
        <p:spPr>
          <a:xfrm>
            <a:off x="14266863" y="51181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0%</a:t>
            </a:r>
          </a:p>
        </p:txBody>
      </p:sp>
      <p:sp>
        <p:nvSpPr>
          <p:cNvPr id="25" name="Rectangle 24">
            <a:extLst>
              <a:ext uri="{FF2B5EF4-FFF2-40B4-BE49-F238E27FC236}">
                <a16:creationId xmlns:a16="http://schemas.microsoft.com/office/drawing/2014/main" id="{CE1D72FE-DD5F-4205-A218-16B4221A3435}"/>
              </a:ext>
            </a:extLst>
          </p:cNvPr>
          <p:cNvSpPr/>
          <p:nvPr/>
        </p:nvSpPr>
        <p:spPr>
          <a:xfrm>
            <a:off x="12433300" y="0"/>
            <a:ext cx="2781300" cy="261778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anchor="ctr"/>
          <a:lstStyle/>
          <a:p>
            <a:pPr>
              <a:lnSpc>
                <a:spcPct val="90000"/>
              </a:lnSpc>
              <a:spcBef>
                <a:spcPts val="600"/>
              </a:spcBef>
              <a:defRPr/>
            </a:pPr>
            <a:r>
              <a:rPr lang="sv-SE" b="1">
                <a:solidFill>
                  <a:schemeClr val="tx1"/>
                </a:solidFill>
              </a:rPr>
              <a:t>Instruktioner för foto</a:t>
            </a:r>
          </a:p>
          <a:p>
            <a:pPr>
              <a:lnSpc>
                <a:spcPct val="90000"/>
              </a:lnSpc>
              <a:spcBef>
                <a:spcPts val="600"/>
              </a:spcBef>
              <a:defRPr/>
            </a:pPr>
            <a:r>
              <a:rPr lang="sv-SE" sz="1600">
                <a:solidFill>
                  <a:schemeClr val="tx1"/>
                </a:solidFill>
              </a:rPr>
              <a:t>Infoga eget foto enlig foto </a:t>
            </a:r>
            <a:r>
              <a:rPr lang="sv-SE" sz="1600" err="1">
                <a:solidFill>
                  <a:schemeClr val="tx1"/>
                </a:solidFill>
              </a:rPr>
              <a:t>guidelines</a:t>
            </a:r>
            <a:r>
              <a:rPr lang="sv-SE" sz="1600">
                <a:solidFill>
                  <a:schemeClr val="tx1"/>
                </a:solidFill>
              </a:rPr>
              <a:t>. Klicka på ikonen </a:t>
            </a:r>
            <a:br>
              <a:rPr lang="sv-SE" sz="1600">
                <a:solidFill>
                  <a:schemeClr val="tx1"/>
                </a:solidFill>
              </a:rPr>
            </a:br>
            <a:r>
              <a:rPr lang="sv-SE" sz="1600">
                <a:solidFill>
                  <a:schemeClr val="tx1"/>
                </a:solidFill>
              </a:rPr>
              <a:t>i mitten för att infoga fotot.</a:t>
            </a:r>
          </a:p>
          <a:p>
            <a:pPr>
              <a:lnSpc>
                <a:spcPct val="90000"/>
              </a:lnSpc>
              <a:spcBef>
                <a:spcPts val="600"/>
              </a:spcBef>
              <a:defRPr/>
            </a:pPr>
            <a:r>
              <a:rPr lang="sv-SE" sz="1600">
                <a:solidFill>
                  <a:schemeClr val="tx1"/>
                </a:solidFill>
              </a:rPr>
              <a:t>Högerklicka på det infogade fotot och välj formatera foto </a:t>
            </a:r>
            <a:br>
              <a:rPr lang="sv-SE" sz="1600">
                <a:solidFill>
                  <a:schemeClr val="tx1"/>
                </a:solidFill>
              </a:rPr>
            </a:br>
            <a:r>
              <a:rPr lang="sv-SE" sz="1600">
                <a:solidFill>
                  <a:schemeClr val="tx1"/>
                </a:solidFill>
              </a:rPr>
              <a:t>i menyn. Till höger i menyn sänks ljusstyrkan till -33% på foto för att få rätt kontrast.</a:t>
            </a:r>
          </a:p>
        </p:txBody>
      </p:sp>
      <p:grpSp>
        <p:nvGrpSpPr>
          <p:cNvPr id="26" name="Group 26">
            <a:extLst>
              <a:ext uri="{FF2B5EF4-FFF2-40B4-BE49-F238E27FC236}">
                <a16:creationId xmlns:a16="http://schemas.microsoft.com/office/drawing/2014/main" id="{DC7E9F7E-2191-40DB-9C5F-25604701341B}"/>
              </a:ext>
            </a:extLst>
          </p:cNvPr>
          <p:cNvGrpSpPr>
            <a:grpSpLocks/>
          </p:cNvGrpSpPr>
          <p:nvPr/>
        </p:nvGrpSpPr>
        <p:grpSpPr bwMode="auto">
          <a:xfrm>
            <a:off x="12433300" y="2728913"/>
            <a:ext cx="2781300" cy="2851150"/>
            <a:chOff x="-3021837" y="2324314"/>
            <a:chExt cx="2779776" cy="2850462"/>
          </a:xfrm>
        </p:grpSpPr>
        <p:pic>
          <p:nvPicPr>
            <p:cNvPr id="27" name="Picture 27">
              <a:extLst>
                <a:ext uri="{FF2B5EF4-FFF2-40B4-BE49-F238E27FC236}">
                  <a16:creationId xmlns:a16="http://schemas.microsoft.com/office/drawing/2014/main" id="{7DB5D63A-AE0C-4D14-AB63-38F6955EA834}"/>
                </a:ext>
              </a:extLst>
            </p:cNvPr>
            <p:cNvPicPr>
              <a:picLocks noChangeAspect="1"/>
            </p:cNvPicPr>
            <p:nvPr/>
          </p:nvPicPr>
          <p:blipFill>
            <a:blip r:embed="rId2">
              <a:extLst>
                <a:ext uri="{28A0092B-C50C-407E-A947-70E740481C1C}">
                  <a14:useLocalDpi xmlns:a14="http://schemas.microsoft.com/office/drawing/2010/main" val="0"/>
                </a:ext>
              </a:extLst>
            </a:blip>
            <a:srcRect l="82965" t="17065" b="54295"/>
            <a:stretch>
              <a:fillRect/>
            </a:stretch>
          </p:blipFill>
          <p:spPr bwMode="auto">
            <a:xfrm>
              <a:off x="-3021837" y="2324314"/>
              <a:ext cx="2779776" cy="28504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E8ACF64E-EA16-4751-9F55-65A35C6D97CD}"/>
                </a:ext>
              </a:extLst>
            </p:cNvPr>
            <p:cNvSpPr/>
            <p:nvPr/>
          </p:nvSpPr>
          <p:spPr>
            <a:xfrm>
              <a:off x="-2779082" y="4435180"/>
              <a:ext cx="2194309" cy="198389"/>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grpSp>
      <p:sp>
        <p:nvSpPr>
          <p:cNvPr id="29" name="TextBox 28">
            <a:extLst>
              <a:ext uri="{FF2B5EF4-FFF2-40B4-BE49-F238E27FC236}">
                <a16:creationId xmlns:a16="http://schemas.microsoft.com/office/drawing/2014/main" id="{0F708EBC-A220-418A-9624-74A8A2E0BD79}"/>
              </a:ext>
            </a:extLst>
          </p:cNvPr>
          <p:cNvSpPr txBox="1"/>
          <p:nvPr/>
        </p:nvSpPr>
        <p:spPr>
          <a:xfrm>
            <a:off x="14266863" y="4886325"/>
            <a:ext cx="281094"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-33%</a:t>
            </a:r>
          </a:p>
        </p:txBody>
      </p:sp>
      <p:sp>
        <p:nvSpPr>
          <p:cNvPr id="30" name="TextBox 29">
            <a:extLst>
              <a:ext uri="{FF2B5EF4-FFF2-40B4-BE49-F238E27FC236}">
                <a16:creationId xmlns:a16="http://schemas.microsoft.com/office/drawing/2014/main" id="{A52122C0-BB64-48C2-B12F-ED6160976338}"/>
              </a:ext>
            </a:extLst>
          </p:cNvPr>
          <p:cNvSpPr txBox="1"/>
          <p:nvPr/>
        </p:nvSpPr>
        <p:spPr>
          <a:xfrm>
            <a:off x="14266863" y="41910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0%</a:t>
            </a:r>
          </a:p>
        </p:txBody>
      </p:sp>
      <p:sp>
        <p:nvSpPr>
          <p:cNvPr id="31" name="TextBox 30">
            <a:extLst>
              <a:ext uri="{FF2B5EF4-FFF2-40B4-BE49-F238E27FC236}">
                <a16:creationId xmlns:a16="http://schemas.microsoft.com/office/drawing/2014/main" id="{3259EF57-6BB7-4EA1-9397-EF30BF105FAC}"/>
              </a:ext>
            </a:extLst>
          </p:cNvPr>
          <p:cNvSpPr txBox="1"/>
          <p:nvPr/>
        </p:nvSpPr>
        <p:spPr>
          <a:xfrm>
            <a:off x="14266863" y="51181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0%</a:t>
            </a:r>
          </a:p>
        </p:txBody>
      </p:sp>
      <p:sp>
        <p:nvSpPr>
          <p:cNvPr id="14" name="Picture Placeholder 3"/>
          <p:cNvSpPr>
            <a:spLocks noGrp="1"/>
          </p:cNvSpPr>
          <p:nvPr>
            <p:ph type="pic" sz="quarter" idx="17" hasCustomPrompt="1"/>
          </p:nvPr>
        </p:nvSpPr>
        <p:spPr>
          <a:xfrm>
            <a:off x="0" y="-1588"/>
            <a:ext cx="12192000" cy="6859588"/>
          </a:xfrm>
          <a:solidFill>
            <a:schemeClr val="tx1"/>
          </a:solidFill>
        </p:spPr>
        <p:txBody>
          <a:bodyPr rIns="2880000" anchor="ctr"/>
          <a:lstStyle>
            <a:lvl1pPr marL="0" indent="0" algn="r">
              <a:buFontTx/>
              <a:buNone/>
              <a:defRPr sz="1800">
                <a:solidFill>
                  <a:schemeClr val="bg1"/>
                </a:solidFill>
              </a:defRPr>
            </a:lvl1pPr>
          </a:lstStyle>
          <a:p>
            <a:pPr lvl="0"/>
            <a:r>
              <a:rPr lang="sv-SE" noProof="0"/>
              <a:t>Klicka på ikonen för att välja bild</a:t>
            </a:r>
          </a:p>
        </p:txBody>
      </p:sp>
      <p:sp>
        <p:nvSpPr>
          <p:cNvPr id="17" name="Title 1"/>
          <p:cNvSpPr>
            <a:spLocks noGrp="1"/>
          </p:cNvSpPr>
          <p:nvPr>
            <p:ph type="ctrTitle" hasCustomPrompt="1"/>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a:t>Klicka för att ändra text</a:t>
            </a:r>
          </a:p>
        </p:txBody>
      </p:sp>
      <p:sp>
        <p:nvSpPr>
          <p:cNvPr id="18" name="Subtitle 2"/>
          <p:cNvSpPr>
            <a:spLocks noGrp="1"/>
          </p:cNvSpPr>
          <p:nvPr>
            <p:ph type="subTitle" idx="1" hasCustomPrompt="1"/>
          </p:nvPr>
        </p:nvSpPr>
        <p:spPr>
          <a:xfrm>
            <a:off x="1631951" y="3549783"/>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för att ändra text</a:t>
            </a:r>
          </a:p>
        </p:txBody>
      </p:sp>
      <p:sp>
        <p:nvSpPr>
          <p:cNvPr id="4" name="Picture Placeholder 3"/>
          <p:cNvSpPr>
            <a:spLocks noGrp="1"/>
          </p:cNvSpPr>
          <p:nvPr>
            <p:ph type="pic" sz="quarter" idx="18"/>
          </p:nvPr>
        </p:nvSpPr>
        <p:spPr>
          <a:xfrm>
            <a:off x="5370375" y="5760001"/>
            <a:ext cx="1443600" cy="522000"/>
          </a:xfrm>
          <a:blipFill>
            <a:blip r:embed="rId3"/>
            <a:stretch>
              <a:fillRect/>
            </a:stretch>
          </a:blipFill>
        </p:spPr>
        <p:txBody>
          <a:bodyPr/>
          <a:lstStyle>
            <a:lvl1pPr>
              <a:defRPr sz="100"/>
            </a:lvl1pPr>
          </a:lstStyle>
          <a:p>
            <a:pPr lvl="0"/>
            <a:r>
              <a:rPr lang="sv-SE" noProof="0"/>
              <a:t>Klicka på ikonen för att lägga till en bild</a:t>
            </a:r>
          </a:p>
        </p:txBody>
      </p:sp>
    </p:spTree>
    <p:extLst>
      <p:ext uri="{BB962C8B-B14F-4D97-AF65-F5344CB8AC3E}">
        <p14:creationId xmlns:p14="http://schemas.microsoft.com/office/powerpoint/2010/main" val="2811127008"/>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1560A13A-DB3F-4AD5-B6AF-BDA0278A0A39}" type="datetimeFigureOut">
              <a:rPr lang="sv-SE" smtClean="0"/>
              <a:t>2025-06-10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13227205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Kapitelindelning grå">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370F59-11F5-4DE5-A7E1-F73100A31448}"/>
              </a:ext>
            </a:extLst>
          </p:cNvPr>
          <p:cNvSpPr/>
          <p:nvPr/>
        </p:nvSpPr>
        <p:spPr>
          <a:xfrm>
            <a:off x="0" y="0"/>
            <a:ext cx="12192000" cy="6353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4" name="Rectangle 3">
            <a:extLst>
              <a:ext uri="{FF2B5EF4-FFF2-40B4-BE49-F238E27FC236}">
                <a16:creationId xmlns:a16="http://schemas.microsoft.com/office/drawing/2014/main" id="{DAD1A256-64E0-467C-A8DF-CC30D24E87A6}"/>
              </a:ext>
            </a:extLst>
          </p:cNvPr>
          <p:cNvSpPr/>
          <p:nvPr/>
        </p:nvSpPr>
        <p:spPr>
          <a:xfrm>
            <a:off x="0" y="0"/>
            <a:ext cx="12192000" cy="6353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5" name="Rectangle 4">
            <a:extLst>
              <a:ext uri="{FF2B5EF4-FFF2-40B4-BE49-F238E27FC236}">
                <a16:creationId xmlns:a16="http://schemas.microsoft.com/office/drawing/2014/main" id="{95F1F213-2AB7-4ABE-B881-460A9157BDD7}"/>
              </a:ext>
            </a:extLst>
          </p:cNvPr>
          <p:cNvSpPr/>
          <p:nvPr/>
        </p:nvSpPr>
        <p:spPr>
          <a:xfrm>
            <a:off x="0" y="0"/>
            <a:ext cx="12192000" cy="6353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2" name="Title 1"/>
          <p:cNvSpPr>
            <a:spLocks noGrp="1"/>
          </p:cNvSpPr>
          <p:nvPr>
            <p:ph type="title" hasCustomPrompt="1"/>
          </p:nvPr>
        </p:nvSpPr>
        <p:spPr>
          <a:xfrm>
            <a:off x="878303" y="892771"/>
            <a:ext cx="8587241" cy="1248849"/>
          </a:xfrm>
        </p:spPr>
        <p:txBody>
          <a:bodyPr anchor="t"/>
          <a:lstStyle>
            <a:lvl1pPr algn="l">
              <a:defRPr sz="4800" b="0" cap="none">
                <a:solidFill>
                  <a:schemeClr val="bg1"/>
                </a:solidFill>
                <a:latin typeface="+mj-lt"/>
              </a:defRPr>
            </a:lvl1pPr>
          </a:lstStyle>
          <a:p>
            <a:r>
              <a:rPr lang="sv-SE" noProof="0"/>
              <a:t>Klicka för att ändra text</a:t>
            </a:r>
          </a:p>
        </p:txBody>
      </p:sp>
      <p:sp>
        <p:nvSpPr>
          <p:cNvPr id="6" name="Date Placeholder 3">
            <a:extLst>
              <a:ext uri="{FF2B5EF4-FFF2-40B4-BE49-F238E27FC236}">
                <a16:creationId xmlns:a16="http://schemas.microsoft.com/office/drawing/2014/main" id="{EDBC3DB4-21FE-480F-89A3-62624FAA0756}"/>
              </a:ext>
            </a:extLst>
          </p:cNvPr>
          <p:cNvSpPr>
            <a:spLocks noGrp="1"/>
          </p:cNvSpPr>
          <p:nvPr>
            <p:ph type="dt" sz="half" idx="10"/>
          </p:nvPr>
        </p:nvSpPr>
        <p:spPr/>
        <p:txBody>
          <a:bodyPr/>
          <a:lstStyle>
            <a:lvl1pPr>
              <a:defRPr/>
            </a:lvl1pPr>
          </a:lstStyle>
          <a:p>
            <a:pPr>
              <a:defRPr/>
            </a:pPr>
            <a:fld id="{F91490AD-1612-4E80-AF61-56FA15551CF4}" type="datetime1">
              <a:rPr lang="sv-SE"/>
              <a:pPr>
                <a:defRPr/>
              </a:pPr>
              <a:t>2025-06-10</a:t>
            </a:fld>
            <a:endParaRPr lang="sv-SE"/>
          </a:p>
        </p:txBody>
      </p:sp>
      <p:sp>
        <p:nvSpPr>
          <p:cNvPr id="7" name="Footer Placeholder 4">
            <a:extLst>
              <a:ext uri="{FF2B5EF4-FFF2-40B4-BE49-F238E27FC236}">
                <a16:creationId xmlns:a16="http://schemas.microsoft.com/office/drawing/2014/main" id="{0FCA66FE-88C6-4AE5-A899-273F0D8F7735}"/>
              </a:ext>
            </a:extLst>
          </p:cNvPr>
          <p:cNvSpPr>
            <a:spLocks noGrp="1"/>
          </p:cNvSpPr>
          <p:nvPr>
            <p:ph type="ftr" sz="quarter" idx="11"/>
          </p:nvPr>
        </p:nvSpPr>
        <p:spPr/>
        <p:txBody>
          <a:bodyPr/>
          <a:lstStyle>
            <a:lvl1pPr>
              <a:defRPr/>
            </a:lvl1pPr>
          </a:lstStyle>
          <a:p>
            <a:pPr>
              <a:defRPr/>
            </a:pPr>
            <a:endParaRPr lang="sv-SE"/>
          </a:p>
        </p:txBody>
      </p:sp>
      <p:sp>
        <p:nvSpPr>
          <p:cNvPr id="8" name="Slide Number Placeholder 5">
            <a:extLst>
              <a:ext uri="{FF2B5EF4-FFF2-40B4-BE49-F238E27FC236}">
                <a16:creationId xmlns:a16="http://schemas.microsoft.com/office/drawing/2014/main" id="{189A42C6-1954-4223-B794-393D58486715}"/>
              </a:ext>
            </a:extLst>
          </p:cNvPr>
          <p:cNvSpPr>
            <a:spLocks noGrp="1"/>
          </p:cNvSpPr>
          <p:nvPr>
            <p:ph type="sldNum" sz="quarter" idx="12"/>
          </p:nvPr>
        </p:nvSpPr>
        <p:spPr/>
        <p:txBody>
          <a:bodyPr/>
          <a:lstStyle>
            <a:lvl1pPr>
              <a:defRPr/>
            </a:lvl1pPr>
          </a:lstStyle>
          <a:p>
            <a:pPr>
              <a:defRPr/>
            </a:pPr>
            <a:fld id="{086CCCB0-1D1D-4B0B-9202-99463525EA54}" type="slidenum">
              <a:rPr lang="sv-SE"/>
              <a:pPr>
                <a:defRPr/>
              </a:pPr>
              <a:t>‹#›</a:t>
            </a:fld>
            <a:endParaRPr lang="sv-SE"/>
          </a:p>
        </p:txBody>
      </p:sp>
    </p:spTree>
    <p:extLst>
      <p:ext uri="{BB962C8B-B14F-4D97-AF65-F5344CB8AC3E}">
        <p14:creationId xmlns:p14="http://schemas.microsoft.com/office/powerpoint/2010/main" val="2961996718"/>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Kapitelindelning magent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2104A4-1885-4557-80CB-768E8F2F87D1}"/>
              </a:ext>
            </a:extLst>
          </p:cNvPr>
          <p:cNvSpPr/>
          <p:nvPr/>
        </p:nvSpPr>
        <p:spPr>
          <a:xfrm>
            <a:off x="0" y="0"/>
            <a:ext cx="12192000" cy="63531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4" name="Rectangle 3">
            <a:extLst>
              <a:ext uri="{FF2B5EF4-FFF2-40B4-BE49-F238E27FC236}">
                <a16:creationId xmlns:a16="http://schemas.microsoft.com/office/drawing/2014/main" id="{8EFCE046-5713-4CAF-8576-A023E0BA8A3A}"/>
              </a:ext>
            </a:extLst>
          </p:cNvPr>
          <p:cNvSpPr/>
          <p:nvPr/>
        </p:nvSpPr>
        <p:spPr>
          <a:xfrm>
            <a:off x="0" y="0"/>
            <a:ext cx="12192000" cy="63531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5" name="Rectangle 4">
            <a:extLst>
              <a:ext uri="{FF2B5EF4-FFF2-40B4-BE49-F238E27FC236}">
                <a16:creationId xmlns:a16="http://schemas.microsoft.com/office/drawing/2014/main" id="{B2AC7091-8462-4108-862F-9E3AC1CEEC76}"/>
              </a:ext>
            </a:extLst>
          </p:cNvPr>
          <p:cNvSpPr/>
          <p:nvPr/>
        </p:nvSpPr>
        <p:spPr>
          <a:xfrm>
            <a:off x="0" y="0"/>
            <a:ext cx="12192000" cy="63531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2" name="Title 1"/>
          <p:cNvSpPr>
            <a:spLocks noGrp="1"/>
          </p:cNvSpPr>
          <p:nvPr>
            <p:ph type="title" hasCustomPrompt="1"/>
          </p:nvPr>
        </p:nvSpPr>
        <p:spPr>
          <a:xfrm>
            <a:off x="878303" y="892771"/>
            <a:ext cx="8587241" cy="1248849"/>
          </a:xfrm>
        </p:spPr>
        <p:txBody>
          <a:bodyPr anchor="t"/>
          <a:lstStyle>
            <a:lvl1pPr algn="l">
              <a:defRPr sz="4800" b="0" cap="none">
                <a:solidFill>
                  <a:schemeClr val="bg1"/>
                </a:solidFill>
                <a:latin typeface="+mj-lt"/>
              </a:defRPr>
            </a:lvl1pPr>
          </a:lstStyle>
          <a:p>
            <a:r>
              <a:rPr lang="sv-SE" noProof="0"/>
              <a:t>Klicka för att ändra text</a:t>
            </a:r>
          </a:p>
        </p:txBody>
      </p:sp>
      <p:sp>
        <p:nvSpPr>
          <p:cNvPr id="6" name="Date Placeholder 3">
            <a:extLst>
              <a:ext uri="{FF2B5EF4-FFF2-40B4-BE49-F238E27FC236}">
                <a16:creationId xmlns:a16="http://schemas.microsoft.com/office/drawing/2014/main" id="{52B57AFE-0583-4A3B-A85D-ADCA3BC99ABE}"/>
              </a:ext>
            </a:extLst>
          </p:cNvPr>
          <p:cNvSpPr>
            <a:spLocks noGrp="1"/>
          </p:cNvSpPr>
          <p:nvPr>
            <p:ph type="dt" sz="half" idx="10"/>
          </p:nvPr>
        </p:nvSpPr>
        <p:spPr/>
        <p:txBody>
          <a:bodyPr/>
          <a:lstStyle>
            <a:lvl1pPr>
              <a:defRPr/>
            </a:lvl1pPr>
          </a:lstStyle>
          <a:p>
            <a:pPr>
              <a:defRPr/>
            </a:pPr>
            <a:fld id="{024A0475-20BA-40C3-BF9A-A1AC19F42AE8}" type="datetime1">
              <a:rPr lang="sv-SE"/>
              <a:pPr>
                <a:defRPr/>
              </a:pPr>
              <a:t>2025-06-10</a:t>
            </a:fld>
            <a:endParaRPr lang="sv-SE"/>
          </a:p>
        </p:txBody>
      </p:sp>
      <p:sp>
        <p:nvSpPr>
          <p:cNvPr id="7" name="Footer Placeholder 4">
            <a:extLst>
              <a:ext uri="{FF2B5EF4-FFF2-40B4-BE49-F238E27FC236}">
                <a16:creationId xmlns:a16="http://schemas.microsoft.com/office/drawing/2014/main" id="{E351B5C7-DA01-4435-B41A-626F126F4D25}"/>
              </a:ext>
            </a:extLst>
          </p:cNvPr>
          <p:cNvSpPr>
            <a:spLocks noGrp="1"/>
          </p:cNvSpPr>
          <p:nvPr>
            <p:ph type="ftr" sz="quarter" idx="11"/>
          </p:nvPr>
        </p:nvSpPr>
        <p:spPr/>
        <p:txBody>
          <a:bodyPr/>
          <a:lstStyle>
            <a:lvl1pPr>
              <a:defRPr/>
            </a:lvl1pPr>
          </a:lstStyle>
          <a:p>
            <a:pPr>
              <a:defRPr/>
            </a:pPr>
            <a:endParaRPr lang="sv-SE"/>
          </a:p>
        </p:txBody>
      </p:sp>
      <p:sp>
        <p:nvSpPr>
          <p:cNvPr id="8" name="Slide Number Placeholder 5">
            <a:extLst>
              <a:ext uri="{FF2B5EF4-FFF2-40B4-BE49-F238E27FC236}">
                <a16:creationId xmlns:a16="http://schemas.microsoft.com/office/drawing/2014/main" id="{739B1D6F-3FB9-4E4B-BF48-42F5F61D1C8B}"/>
              </a:ext>
            </a:extLst>
          </p:cNvPr>
          <p:cNvSpPr>
            <a:spLocks noGrp="1"/>
          </p:cNvSpPr>
          <p:nvPr>
            <p:ph type="sldNum" sz="quarter" idx="12"/>
          </p:nvPr>
        </p:nvSpPr>
        <p:spPr/>
        <p:txBody>
          <a:bodyPr/>
          <a:lstStyle>
            <a:lvl1pPr>
              <a:defRPr/>
            </a:lvl1pPr>
          </a:lstStyle>
          <a:p>
            <a:pPr>
              <a:defRPr/>
            </a:pPr>
            <a:fld id="{8CD89FE5-1CEC-4F01-8AB1-941C891C7F03}" type="slidenum">
              <a:rPr lang="sv-SE"/>
              <a:pPr>
                <a:defRPr/>
              </a:pPr>
              <a:t>‹#›</a:t>
            </a:fld>
            <a:endParaRPr lang="sv-SE"/>
          </a:p>
        </p:txBody>
      </p:sp>
    </p:spTree>
    <p:extLst>
      <p:ext uri="{BB962C8B-B14F-4D97-AF65-F5344CB8AC3E}">
        <p14:creationId xmlns:p14="http://schemas.microsoft.com/office/powerpoint/2010/main" val="190562480"/>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ildsida eget foto">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0" y="-1588"/>
            <a:ext cx="12192000" cy="6354763"/>
          </a:xfrm>
          <a:solidFill>
            <a:schemeClr val="bg1">
              <a:lumMod val="85000"/>
            </a:schemeClr>
          </a:solidFill>
        </p:spPr>
        <p:txBody>
          <a:bodyPr tIns="936000" anchor="ctr"/>
          <a:lstStyle>
            <a:lvl1pPr marL="0" indent="0" algn="ctr">
              <a:buFontTx/>
              <a:buNone/>
              <a:defRPr sz="1800"/>
            </a:lvl1pPr>
          </a:lstStyle>
          <a:p>
            <a:pPr lvl="0"/>
            <a:r>
              <a:rPr lang="sv-SE" noProof="0"/>
              <a:t>Klicka på ikonen för att välja bild</a:t>
            </a:r>
          </a:p>
        </p:txBody>
      </p:sp>
      <p:sp>
        <p:nvSpPr>
          <p:cNvPr id="3" name="Text Placeholder 2"/>
          <p:cNvSpPr>
            <a:spLocks noGrp="1"/>
          </p:cNvSpPr>
          <p:nvPr>
            <p:ph type="body" sz="quarter" idx="18"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5" name="Date Placeholder 3">
            <a:extLst>
              <a:ext uri="{FF2B5EF4-FFF2-40B4-BE49-F238E27FC236}">
                <a16:creationId xmlns:a16="http://schemas.microsoft.com/office/drawing/2014/main" id="{CCC316D5-54B1-4BCC-9A01-9F48ECE71621}"/>
              </a:ext>
            </a:extLst>
          </p:cNvPr>
          <p:cNvSpPr>
            <a:spLocks noGrp="1"/>
          </p:cNvSpPr>
          <p:nvPr>
            <p:ph type="dt" sz="half" idx="19"/>
          </p:nvPr>
        </p:nvSpPr>
        <p:spPr/>
        <p:txBody>
          <a:bodyPr/>
          <a:lstStyle>
            <a:lvl1pPr>
              <a:defRPr/>
            </a:lvl1pPr>
          </a:lstStyle>
          <a:p>
            <a:pPr>
              <a:defRPr/>
            </a:pPr>
            <a:fld id="{4A3C9888-AAB5-4107-81CE-0EF4AD9F6DFF}" type="datetime1">
              <a:rPr lang="sv-SE"/>
              <a:pPr>
                <a:defRPr/>
              </a:pPr>
              <a:t>2025-06-10</a:t>
            </a:fld>
            <a:endParaRPr lang="sv-SE"/>
          </a:p>
        </p:txBody>
      </p:sp>
      <p:sp>
        <p:nvSpPr>
          <p:cNvPr id="6" name="Footer Placeholder 4">
            <a:extLst>
              <a:ext uri="{FF2B5EF4-FFF2-40B4-BE49-F238E27FC236}">
                <a16:creationId xmlns:a16="http://schemas.microsoft.com/office/drawing/2014/main" id="{173C5604-A267-43EC-BAE9-DBD59A11DB8F}"/>
              </a:ext>
            </a:extLst>
          </p:cNvPr>
          <p:cNvSpPr>
            <a:spLocks noGrp="1"/>
          </p:cNvSpPr>
          <p:nvPr>
            <p:ph type="ftr" sz="quarter" idx="20"/>
          </p:nvPr>
        </p:nvSpPr>
        <p:spPr/>
        <p:txBody>
          <a:bodyPr/>
          <a:lstStyle>
            <a:lvl1pPr>
              <a:defRPr/>
            </a:lvl1pPr>
          </a:lstStyle>
          <a:p>
            <a:pPr>
              <a:defRPr/>
            </a:pPr>
            <a:endParaRPr lang="sv-SE"/>
          </a:p>
        </p:txBody>
      </p:sp>
      <p:sp>
        <p:nvSpPr>
          <p:cNvPr id="7" name="Slide Number Placeholder 5">
            <a:extLst>
              <a:ext uri="{FF2B5EF4-FFF2-40B4-BE49-F238E27FC236}">
                <a16:creationId xmlns:a16="http://schemas.microsoft.com/office/drawing/2014/main" id="{5D353738-0454-4DAB-9166-E14FF470DE98}"/>
              </a:ext>
            </a:extLst>
          </p:cNvPr>
          <p:cNvSpPr>
            <a:spLocks noGrp="1"/>
          </p:cNvSpPr>
          <p:nvPr>
            <p:ph type="sldNum" sz="quarter" idx="21"/>
          </p:nvPr>
        </p:nvSpPr>
        <p:spPr/>
        <p:txBody>
          <a:bodyPr/>
          <a:lstStyle>
            <a:lvl1pPr>
              <a:defRPr/>
            </a:lvl1pPr>
          </a:lstStyle>
          <a:p>
            <a:pPr>
              <a:defRPr/>
            </a:pPr>
            <a:fld id="{D4CFB972-BC3A-4DFA-B12A-19207B4011B9}" type="slidenum">
              <a:rPr lang="sv-SE"/>
              <a:pPr>
                <a:defRPr/>
              </a:pPr>
              <a:t>‹#›</a:t>
            </a:fld>
            <a:endParaRPr lang="sv-SE"/>
          </a:p>
        </p:txBody>
      </p:sp>
    </p:spTree>
    <p:extLst>
      <p:ext uri="{BB962C8B-B14F-4D97-AF65-F5344CB8AC3E}">
        <p14:creationId xmlns:p14="http://schemas.microsoft.com/office/powerpoint/2010/main" val="1151025249"/>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ildsida med rubrik">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0" y="-1588"/>
            <a:ext cx="12192000" cy="6354763"/>
          </a:xfrm>
          <a:solidFill>
            <a:schemeClr val="bg1">
              <a:lumMod val="85000"/>
            </a:schemeClr>
          </a:solidFill>
        </p:spPr>
        <p:txBody>
          <a:bodyPr tIns="936000" anchor="ctr"/>
          <a:lstStyle>
            <a:lvl1pPr marL="0" indent="0" algn="ctr">
              <a:buFontTx/>
              <a:buNone/>
              <a:defRPr sz="1800"/>
            </a:lvl1pPr>
          </a:lstStyle>
          <a:p>
            <a:pPr lvl="0"/>
            <a:r>
              <a:rPr lang="sv-SE" noProof="0"/>
              <a:t>Klicka på ikonen för att välja bild</a:t>
            </a:r>
          </a:p>
        </p:txBody>
      </p:sp>
      <p:sp>
        <p:nvSpPr>
          <p:cNvPr id="2" name="Title 1"/>
          <p:cNvSpPr>
            <a:spLocks noGrp="1"/>
          </p:cNvSpPr>
          <p:nvPr>
            <p:ph type="title" hasCustomPrompt="1"/>
          </p:nvPr>
        </p:nvSpPr>
        <p:spPr/>
        <p:txBody>
          <a:bodyPr/>
          <a:lstStyle>
            <a:lvl1pPr>
              <a:defRPr>
                <a:solidFill>
                  <a:schemeClr val="bg1"/>
                </a:solidFill>
              </a:defRPr>
            </a:lvl1pPr>
          </a:lstStyle>
          <a:p>
            <a:r>
              <a:rPr lang="sv-SE" noProof="0"/>
              <a:t>Klicka för att ändra text</a:t>
            </a:r>
            <a:endParaRPr lang="sv-SE"/>
          </a:p>
        </p:txBody>
      </p:sp>
      <p:sp>
        <p:nvSpPr>
          <p:cNvPr id="7" name="Text Placeholder 2"/>
          <p:cNvSpPr>
            <a:spLocks noGrp="1"/>
          </p:cNvSpPr>
          <p:nvPr>
            <p:ph type="body" sz="quarter" idx="18"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5" name="Date Placeholder 3">
            <a:extLst>
              <a:ext uri="{FF2B5EF4-FFF2-40B4-BE49-F238E27FC236}">
                <a16:creationId xmlns:a16="http://schemas.microsoft.com/office/drawing/2014/main" id="{C4E7510A-5707-4438-A0B4-9C70B65596C5}"/>
              </a:ext>
            </a:extLst>
          </p:cNvPr>
          <p:cNvSpPr>
            <a:spLocks noGrp="1"/>
          </p:cNvSpPr>
          <p:nvPr>
            <p:ph type="dt" sz="half" idx="19"/>
          </p:nvPr>
        </p:nvSpPr>
        <p:spPr/>
        <p:txBody>
          <a:bodyPr/>
          <a:lstStyle>
            <a:lvl1pPr>
              <a:defRPr/>
            </a:lvl1pPr>
          </a:lstStyle>
          <a:p>
            <a:pPr>
              <a:defRPr/>
            </a:pPr>
            <a:fld id="{A72D2315-38E5-431C-A956-3238922F094E}" type="datetime1">
              <a:rPr lang="sv-SE"/>
              <a:pPr>
                <a:defRPr/>
              </a:pPr>
              <a:t>2025-06-10</a:t>
            </a:fld>
            <a:endParaRPr lang="sv-SE"/>
          </a:p>
        </p:txBody>
      </p:sp>
      <p:sp>
        <p:nvSpPr>
          <p:cNvPr id="6" name="Footer Placeholder 4">
            <a:extLst>
              <a:ext uri="{FF2B5EF4-FFF2-40B4-BE49-F238E27FC236}">
                <a16:creationId xmlns:a16="http://schemas.microsoft.com/office/drawing/2014/main" id="{B8529480-FE82-492E-B33E-7D8862BA95DE}"/>
              </a:ext>
            </a:extLst>
          </p:cNvPr>
          <p:cNvSpPr>
            <a:spLocks noGrp="1"/>
          </p:cNvSpPr>
          <p:nvPr>
            <p:ph type="ftr" sz="quarter" idx="20"/>
          </p:nvPr>
        </p:nvSpPr>
        <p:spPr/>
        <p:txBody>
          <a:bodyPr/>
          <a:lstStyle>
            <a:lvl1pPr>
              <a:defRPr/>
            </a:lvl1pPr>
          </a:lstStyle>
          <a:p>
            <a:pPr>
              <a:defRPr/>
            </a:pPr>
            <a:endParaRPr lang="sv-SE"/>
          </a:p>
        </p:txBody>
      </p:sp>
      <p:sp>
        <p:nvSpPr>
          <p:cNvPr id="8" name="Slide Number Placeholder 5">
            <a:extLst>
              <a:ext uri="{FF2B5EF4-FFF2-40B4-BE49-F238E27FC236}">
                <a16:creationId xmlns:a16="http://schemas.microsoft.com/office/drawing/2014/main" id="{5509CCB5-CEE6-4CF4-9BF8-80D2FACE9F60}"/>
              </a:ext>
            </a:extLst>
          </p:cNvPr>
          <p:cNvSpPr>
            <a:spLocks noGrp="1"/>
          </p:cNvSpPr>
          <p:nvPr>
            <p:ph type="sldNum" sz="quarter" idx="21"/>
          </p:nvPr>
        </p:nvSpPr>
        <p:spPr/>
        <p:txBody>
          <a:bodyPr/>
          <a:lstStyle>
            <a:lvl1pPr>
              <a:defRPr/>
            </a:lvl1pPr>
          </a:lstStyle>
          <a:p>
            <a:pPr>
              <a:defRPr/>
            </a:pPr>
            <a:fld id="{DE2EAC43-3C7D-4CB9-83EB-233A2DA33A4B}" type="slidenum">
              <a:rPr lang="sv-SE"/>
              <a:pPr>
                <a:defRPr/>
              </a:pPr>
              <a:t>‹#›</a:t>
            </a:fld>
            <a:endParaRPr lang="sv-SE"/>
          </a:p>
        </p:txBody>
      </p:sp>
    </p:spTree>
    <p:extLst>
      <p:ext uri="{BB962C8B-B14F-4D97-AF65-F5344CB8AC3E}">
        <p14:creationId xmlns:p14="http://schemas.microsoft.com/office/powerpoint/2010/main" val="3726872694"/>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Rubrik och tex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sv-SE" noProof="0"/>
              <a:t>Klicka för att ändra text</a:t>
            </a:r>
            <a:endParaRPr lang="sv-SE"/>
          </a:p>
        </p:txBody>
      </p:sp>
      <p:sp>
        <p:nvSpPr>
          <p:cNvPr id="9" name="Text Placeholder 4"/>
          <p:cNvSpPr>
            <a:spLocks noGrp="1"/>
          </p:cNvSpPr>
          <p:nvPr>
            <p:ph type="body" sz="quarter" idx="14" hasCustomPrompt="1"/>
          </p:nvPr>
        </p:nvSpPr>
        <p:spPr>
          <a:xfrm>
            <a:off x="695324" y="1598614"/>
            <a:ext cx="8677275" cy="4494212"/>
          </a:xfrm>
        </p:spPr>
        <p:txBody>
          <a:bodyPr/>
          <a:lstStyle>
            <a:lvl1pPr marL="0" indent="0">
              <a:buFontTx/>
              <a:buNone/>
              <a:defRPr/>
            </a:lvl1pPr>
            <a:lvl2pPr>
              <a:defRPr/>
            </a:lvl2pPr>
          </a:lstStyle>
          <a:p>
            <a:pPr lvl="0"/>
            <a:r>
              <a:rPr lang="sv-SE" noProof="0"/>
              <a:t>Klicka för att ändra text</a:t>
            </a:r>
            <a:endParaRPr lang="sv-SE"/>
          </a:p>
        </p:txBody>
      </p:sp>
      <p:sp>
        <p:nvSpPr>
          <p:cNvPr id="10" name="Text Placeholder 2"/>
          <p:cNvSpPr>
            <a:spLocks noGrp="1"/>
          </p:cNvSpPr>
          <p:nvPr>
            <p:ph type="body" sz="quarter" idx="18"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5" name="Date Placeholder 3">
            <a:extLst>
              <a:ext uri="{FF2B5EF4-FFF2-40B4-BE49-F238E27FC236}">
                <a16:creationId xmlns:a16="http://schemas.microsoft.com/office/drawing/2014/main" id="{F0DC6906-C292-47A6-B8E8-B4AB78B80389}"/>
              </a:ext>
            </a:extLst>
          </p:cNvPr>
          <p:cNvSpPr>
            <a:spLocks noGrp="1"/>
          </p:cNvSpPr>
          <p:nvPr>
            <p:ph type="dt" sz="half" idx="19"/>
          </p:nvPr>
        </p:nvSpPr>
        <p:spPr/>
        <p:txBody>
          <a:bodyPr/>
          <a:lstStyle>
            <a:lvl1pPr>
              <a:defRPr/>
            </a:lvl1pPr>
          </a:lstStyle>
          <a:p>
            <a:pPr>
              <a:defRPr/>
            </a:pPr>
            <a:fld id="{8F32F415-BB05-44E9-A65B-CEEC1498DB19}" type="datetime1">
              <a:rPr lang="sv-SE"/>
              <a:pPr>
                <a:defRPr/>
              </a:pPr>
              <a:t>2025-06-10</a:t>
            </a:fld>
            <a:endParaRPr lang="sv-SE"/>
          </a:p>
        </p:txBody>
      </p:sp>
      <p:sp>
        <p:nvSpPr>
          <p:cNvPr id="6" name="Footer Placeholder 4">
            <a:extLst>
              <a:ext uri="{FF2B5EF4-FFF2-40B4-BE49-F238E27FC236}">
                <a16:creationId xmlns:a16="http://schemas.microsoft.com/office/drawing/2014/main" id="{A3E80281-2E88-4F79-AEEE-193EA03C0D70}"/>
              </a:ext>
            </a:extLst>
          </p:cNvPr>
          <p:cNvSpPr>
            <a:spLocks noGrp="1"/>
          </p:cNvSpPr>
          <p:nvPr>
            <p:ph type="ftr" sz="quarter" idx="20"/>
          </p:nvPr>
        </p:nvSpPr>
        <p:spPr/>
        <p:txBody>
          <a:bodyPr/>
          <a:lstStyle>
            <a:lvl1pPr>
              <a:defRPr/>
            </a:lvl1pPr>
          </a:lstStyle>
          <a:p>
            <a:pPr>
              <a:defRPr/>
            </a:pPr>
            <a:endParaRPr lang="sv-SE"/>
          </a:p>
        </p:txBody>
      </p:sp>
      <p:sp>
        <p:nvSpPr>
          <p:cNvPr id="7" name="Slide Number Placeholder 5">
            <a:extLst>
              <a:ext uri="{FF2B5EF4-FFF2-40B4-BE49-F238E27FC236}">
                <a16:creationId xmlns:a16="http://schemas.microsoft.com/office/drawing/2014/main" id="{6A8B4528-03E2-4ACB-893C-EFBA1DA14919}"/>
              </a:ext>
            </a:extLst>
          </p:cNvPr>
          <p:cNvSpPr>
            <a:spLocks noGrp="1"/>
          </p:cNvSpPr>
          <p:nvPr>
            <p:ph type="sldNum" sz="quarter" idx="21"/>
          </p:nvPr>
        </p:nvSpPr>
        <p:spPr/>
        <p:txBody>
          <a:bodyPr/>
          <a:lstStyle>
            <a:lvl1pPr>
              <a:defRPr/>
            </a:lvl1pPr>
          </a:lstStyle>
          <a:p>
            <a:pPr>
              <a:defRPr/>
            </a:pPr>
            <a:fld id="{C944D9E5-107F-4E59-849D-6C75459837F9}" type="slidenum">
              <a:rPr lang="sv-SE"/>
              <a:pPr>
                <a:defRPr/>
              </a:pPr>
              <a:t>‹#›</a:t>
            </a:fld>
            <a:endParaRPr lang="sv-SE"/>
          </a:p>
        </p:txBody>
      </p:sp>
    </p:spTree>
    <p:extLst>
      <p:ext uri="{BB962C8B-B14F-4D97-AF65-F5344CB8AC3E}">
        <p14:creationId xmlns:p14="http://schemas.microsoft.com/office/powerpoint/2010/main" val="121462056"/>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ubrik, bullettext med ikon">
    <p:spTree>
      <p:nvGrpSpPr>
        <p:cNvPr id="1" name=""/>
        <p:cNvGrpSpPr/>
        <p:nvPr/>
      </p:nvGrpSpPr>
      <p:grpSpPr>
        <a:xfrm>
          <a:off x="0" y="0"/>
          <a:ext cx="0" cy="0"/>
          <a:chOff x="0" y="0"/>
          <a:chExt cx="0" cy="0"/>
        </a:xfrm>
      </p:grpSpPr>
      <p:sp>
        <p:nvSpPr>
          <p:cNvPr id="10" name="Picture Placeholder 3"/>
          <p:cNvSpPr>
            <a:spLocks noGrp="1"/>
          </p:cNvSpPr>
          <p:nvPr>
            <p:ph type="pic" sz="quarter" idx="17" hasCustomPrompt="1"/>
          </p:nvPr>
        </p:nvSpPr>
        <p:spPr>
          <a:xfrm>
            <a:off x="7932600" y="1878841"/>
            <a:ext cx="2880000" cy="2880000"/>
          </a:xfrm>
          <a:noFill/>
        </p:spPr>
        <p:txBody>
          <a:bodyPr tIns="936000" anchor="ctr"/>
          <a:lstStyle>
            <a:lvl1pPr marL="0" indent="0" algn="ctr">
              <a:buFontTx/>
              <a:buNone/>
              <a:defRPr sz="1800"/>
            </a:lvl1pPr>
          </a:lstStyle>
          <a:p>
            <a:pPr lvl="0"/>
            <a:r>
              <a:rPr lang="sv-SE" noProof="0"/>
              <a:t>Klicka på ikonen för att välja bild</a:t>
            </a:r>
          </a:p>
        </p:txBody>
      </p:sp>
      <p:sp>
        <p:nvSpPr>
          <p:cNvPr id="11" name="Text Placeholder 4"/>
          <p:cNvSpPr>
            <a:spLocks noGrp="1"/>
          </p:cNvSpPr>
          <p:nvPr>
            <p:ph type="body" sz="quarter" idx="14" hasCustomPrompt="1"/>
          </p:nvPr>
        </p:nvSpPr>
        <p:spPr>
          <a:xfrm>
            <a:off x="695325" y="1598614"/>
            <a:ext cx="5400676" cy="4494212"/>
          </a:xfrm>
        </p:spPr>
        <p:txBody>
          <a:bodyPr/>
          <a:lstStyle>
            <a:lvl1pPr>
              <a:defRPr/>
            </a:lvl1pPr>
            <a:lvl2pPr>
              <a:defRPr/>
            </a:lvl2pPr>
          </a:lstStyle>
          <a:p>
            <a:pPr lvl="0"/>
            <a:r>
              <a:rPr lang="sv-SE" noProof="0"/>
              <a:t>Klicka för att ändra text</a:t>
            </a:r>
            <a:endParaRPr lang="sv-SE"/>
          </a:p>
          <a:p>
            <a:pPr lvl="1"/>
            <a:r>
              <a:rPr lang="sv-SE"/>
              <a:t>Andra nivå</a:t>
            </a:r>
          </a:p>
        </p:txBody>
      </p:sp>
      <p:sp>
        <p:nvSpPr>
          <p:cNvPr id="9" name="Text Placeholder 2"/>
          <p:cNvSpPr>
            <a:spLocks noGrp="1"/>
          </p:cNvSpPr>
          <p:nvPr>
            <p:ph type="body" sz="quarter" idx="18"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3" name="Title 2"/>
          <p:cNvSpPr>
            <a:spLocks noGrp="1"/>
          </p:cNvSpPr>
          <p:nvPr>
            <p:ph type="title" hasCustomPrompt="1"/>
          </p:nvPr>
        </p:nvSpPr>
        <p:spPr>
          <a:xfrm>
            <a:off x="695325" y="340967"/>
            <a:ext cx="5400675" cy="981075"/>
          </a:xfrm>
        </p:spPr>
        <p:txBody>
          <a:bodyPr/>
          <a:lstStyle/>
          <a:p>
            <a:r>
              <a:rPr lang="sv-SE" noProof="0"/>
              <a:t>Klicka för att ändra text</a:t>
            </a:r>
            <a:endParaRPr lang="sv-SE"/>
          </a:p>
        </p:txBody>
      </p:sp>
      <p:sp>
        <p:nvSpPr>
          <p:cNvPr id="6" name="Date Placeholder 3">
            <a:extLst>
              <a:ext uri="{FF2B5EF4-FFF2-40B4-BE49-F238E27FC236}">
                <a16:creationId xmlns:a16="http://schemas.microsoft.com/office/drawing/2014/main" id="{82A31C59-3E13-42C4-9611-83D7C7C5EBCC}"/>
              </a:ext>
            </a:extLst>
          </p:cNvPr>
          <p:cNvSpPr>
            <a:spLocks noGrp="1"/>
          </p:cNvSpPr>
          <p:nvPr>
            <p:ph type="dt" sz="half" idx="19"/>
          </p:nvPr>
        </p:nvSpPr>
        <p:spPr/>
        <p:txBody>
          <a:bodyPr/>
          <a:lstStyle>
            <a:lvl1pPr>
              <a:defRPr/>
            </a:lvl1pPr>
          </a:lstStyle>
          <a:p>
            <a:pPr>
              <a:defRPr/>
            </a:pPr>
            <a:fld id="{41FC444F-35B6-4465-9DD2-4082D7A156FA}" type="datetime1">
              <a:rPr lang="sv-SE"/>
              <a:pPr>
                <a:defRPr/>
              </a:pPr>
              <a:t>2025-06-10</a:t>
            </a:fld>
            <a:endParaRPr lang="sv-SE"/>
          </a:p>
        </p:txBody>
      </p:sp>
      <p:sp>
        <p:nvSpPr>
          <p:cNvPr id="7" name="Footer Placeholder 4">
            <a:extLst>
              <a:ext uri="{FF2B5EF4-FFF2-40B4-BE49-F238E27FC236}">
                <a16:creationId xmlns:a16="http://schemas.microsoft.com/office/drawing/2014/main" id="{7E18057C-AFA9-4993-9169-92D1E33D2ACB}"/>
              </a:ext>
            </a:extLst>
          </p:cNvPr>
          <p:cNvSpPr>
            <a:spLocks noGrp="1"/>
          </p:cNvSpPr>
          <p:nvPr>
            <p:ph type="ftr" sz="quarter" idx="20"/>
          </p:nvPr>
        </p:nvSpPr>
        <p:spPr/>
        <p:txBody>
          <a:bodyPr/>
          <a:lstStyle>
            <a:lvl1pPr>
              <a:defRPr/>
            </a:lvl1pPr>
          </a:lstStyle>
          <a:p>
            <a:pPr>
              <a:defRPr/>
            </a:pPr>
            <a:endParaRPr lang="sv-SE"/>
          </a:p>
        </p:txBody>
      </p:sp>
      <p:sp>
        <p:nvSpPr>
          <p:cNvPr id="8" name="Slide Number Placeholder 5">
            <a:extLst>
              <a:ext uri="{FF2B5EF4-FFF2-40B4-BE49-F238E27FC236}">
                <a16:creationId xmlns:a16="http://schemas.microsoft.com/office/drawing/2014/main" id="{3B62F4EE-5AB1-4E0B-8855-24866E249C76}"/>
              </a:ext>
            </a:extLst>
          </p:cNvPr>
          <p:cNvSpPr>
            <a:spLocks noGrp="1"/>
          </p:cNvSpPr>
          <p:nvPr>
            <p:ph type="sldNum" sz="quarter" idx="21"/>
          </p:nvPr>
        </p:nvSpPr>
        <p:spPr/>
        <p:txBody>
          <a:bodyPr/>
          <a:lstStyle>
            <a:lvl1pPr>
              <a:defRPr/>
            </a:lvl1pPr>
          </a:lstStyle>
          <a:p>
            <a:pPr>
              <a:defRPr/>
            </a:pPr>
            <a:fld id="{B1B90D10-9E53-40D0-9915-AEA536FBB375}" type="slidenum">
              <a:rPr lang="sv-SE"/>
              <a:pPr>
                <a:defRPr/>
              </a:pPr>
              <a:t>‹#›</a:t>
            </a:fld>
            <a:endParaRPr lang="sv-SE"/>
          </a:p>
        </p:txBody>
      </p:sp>
    </p:spTree>
    <p:extLst>
      <p:ext uri="{BB962C8B-B14F-4D97-AF65-F5344CB8AC3E}">
        <p14:creationId xmlns:p14="http://schemas.microsoft.com/office/powerpoint/2010/main" val="2402517866"/>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ubrik, bullettext med foto">
    <p:spTree>
      <p:nvGrpSpPr>
        <p:cNvPr id="1" name=""/>
        <p:cNvGrpSpPr/>
        <p:nvPr/>
      </p:nvGrpSpPr>
      <p:grpSpPr>
        <a:xfrm>
          <a:off x="0" y="0"/>
          <a:ext cx="0" cy="0"/>
          <a:chOff x="0" y="0"/>
          <a:chExt cx="0" cy="0"/>
        </a:xfrm>
      </p:grpSpPr>
      <p:sp>
        <p:nvSpPr>
          <p:cNvPr id="10" name="Picture Placeholder 3"/>
          <p:cNvSpPr>
            <a:spLocks noGrp="1"/>
          </p:cNvSpPr>
          <p:nvPr>
            <p:ph type="pic" sz="quarter" idx="17" hasCustomPrompt="1"/>
          </p:nvPr>
        </p:nvSpPr>
        <p:spPr>
          <a:xfrm>
            <a:off x="6480000" y="612000"/>
            <a:ext cx="5040000" cy="5130000"/>
          </a:xfrm>
          <a:solidFill>
            <a:schemeClr val="bg1">
              <a:lumMod val="85000"/>
            </a:schemeClr>
          </a:solidFill>
        </p:spPr>
        <p:txBody>
          <a:bodyPr tIns="936000" anchor="ctr"/>
          <a:lstStyle>
            <a:lvl1pPr marL="0" indent="0" algn="ctr">
              <a:buFontTx/>
              <a:buNone/>
              <a:defRPr sz="1800"/>
            </a:lvl1pPr>
          </a:lstStyle>
          <a:p>
            <a:pPr lvl="0"/>
            <a:r>
              <a:rPr lang="sv-SE" noProof="0"/>
              <a:t>Klicka på ikonen för att välja bild</a:t>
            </a:r>
          </a:p>
        </p:txBody>
      </p:sp>
      <p:sp>
        <p:nvSpPr>
          <p:cNvPr id="11" name="Text Placeholder 4"/>
          <p:cNvSpPr>
            <a:spLocks noGrp="1"/>
          </p:cNvSpPr>
          <p:nvPr>
            <p:ph type="body" sz="quarter" idx="18" hasCustomPrompt="1"/>
          </p:nvPr>
        </p:nvSpPr>
        <p:spPr>
          <a:xfrm>
            <a:off x="695324" y="1598614"/>
            <a:ext cx="5400676" cy="4494212"/>
          </a:xfrm>
        </p:spPr>
        <p:txBody>
          <a:bodyPr/>
          <a:lstStyle>
            <a:lvl1pPr>
              <a:defRPr/>
            </a:lvl1pPr>
            <a:lvl2pPr>
              <a:defRPr/>
            </a:lvl2pPr>
          </a:lstStyle>
          <a:p>
            <a:pPr lvl="0"/>
            <a:r>
              <a:rPr lang="sv-SE" noProof="0"/>
              <a:t>Klicka för att ändra text</a:t>
            </a:r>
            <a:endParaRPr lang="sv-SE"/>
          </a:p>
          <a:p>
            <a:pPr lvl="1"/>
            <a:r>
              <a:rPr lang="sv-SE"/>
              <a:t>Andra nivå</a:t>
            </a:r>
          </a:p>
        </p:txBody>
      </p:sp>
      <p:sp>
        <p:nvSpPr>
          <p:cNvPr id="9" name="Text Placeholder 2"/>
          <p:cNvSpPr>
            <a:spLocks noGrp="1"/>
          </p:cNvSpPr>
          <p:nvPr>
            <p:ph type="body" sz="quarter" idx="19"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3" name="Title 2"/>
          <p:cNvSpPr>
            <a:spLocks noGrp="1"/>
          </p:cNvSpPr>
          <p:nvPr>
            <p:ph type="title" hasCustomPrompt="1"/>
          </p:nvPr>
        </p:nvSpPr>
        <p:spPr>
          <a:xfrm>
            <a:off x="695325" y="340967"/>
            <a:ext cx="5400675" cy="981075"/>
          </a:xfrm>
        </p:spPr>
        <p:txBody>
          <a:bodyPr/>
          <a:lstStyle/>
          <a:p>
            <a:r>
              <a:rPr lang="sv-SE" noProof="0"/>
              <a:t>Klicka för att ändra text</a:t>
            </a:r>
            <a:endParaRPr lang="sv-SE"/>
          </a:p>
        </p:txBody>
      </p:sp>
      <p:sp>
        <p:nvSpPr>
          <p:cNvPr id="6" name="Date Placeholder 3">
            <a:extLst>
              <a:ext uri="{FF2B5EF4-FFF2-40B4-BE49-F238E27FC236}">
                <a16:creationId xmlns:a16="http://schemas.microsoft.com/office/drawing/2014/main" id="{707E780F-66AD-45F2-B851-4E7B69C4CE87}"/>
              </a:ext>
            </a:extLst>
          </p:cNvPr>
          <p:cNvSpPr>
            <a:spLocks noGrp="1"/>
          </p:cNvSpPr>
          <p:nvPr>
            <p:ph type="dt" sz="half" idx="20"/>
          </p:nvPr>
        </p:nvSpPr>
        <p:spPr/>
        <p:txBody>
          <a:bodyPr/>
          <a:lstStyle>
            <a:lvl1pPr>
              <a:defRPr/>
            </a:lvl1pPr>
          </a:lstStyle>
          <a:p>
            <a:pPr>
              <a:defRPr/>
            </a:pPr>
            <a:fld id="{3C8ED306-3E45-4826-B389-B0A23E1DB852}" type="datetime1">
              <a:rPr lang="sv-SE"/>
              <a:pPr>
                <a:defRPr/>
              </a:pPr>
              <a:t>2025-06-10</a:t>
            </a:fld>
            <a:endParaRPr lang="sv-SE"/>
          </a:p>
        </p:txBody>
      </p:sp>
      <p:sp>
        <p:nvSpPr>
          <p:cNvPr id="7" name="Footer Placeholder 4">
            <a:extLst>
              <a:ext uri="{FF2B5EF4-FFF2-40B4-BE49-F238E27FC236}">
                <a16:creationId xmlns:a16="http://schemas.microsoft.com/office/drawing/2014/main" id="{B38EB869-52B0-40BE-A397-BFC6A107226D}"/>
              </a:ext>
            </a:extLst>
          </p:cNvPr>
          <p:cNvSpPr>
            <a:spLocks noGrp="1"/>
          </p:cNvSpPr>
          <p:nvPr>
            <p:ph type="ftr" sz="quarter" idx="21"/>
          </p:nvPr>
        </p:nvSpPr>
        <p:spPr/>
        <p:txBody>
          <a:bodyPr/>
          <a:lstStyle>
            <a:lvl1pPr>
              <a:defRPr/>
            </a:lvl1pPr>
          </a:lstStyle>
          <a:p>
            <a:pPr>
              <a:defRPr/>
            </a:pPr>
            <a:endParaRPr lang="sv-SE"/>
          </a:p>
        </p:txBody>
      </p:sp>
      <p:sp>
        <p:nvSpPr>
          <p:cNvPr id="8" name="Slide Number Placeholder 5">
            <a:extLst>
              <a:ext uri="{FF2B5EF4-FFF2-40B4-BE49-F238E27FC236}">
                <a16:creationId xmlns:a16="http://schemas.microsoft.com/office/drawing/2014/main" id="{ED709DDA-FD5C-475A-AE84-DBA5292FE67E}"/>
              </a:ext>
            </a:extLst>
          </p:cNvPr>
          <p:cNvSpPr>
            <a:spLocks noGrp="1"/>
          </p:cNvSpPr>
          <p:nvPr>
            <p:ph type="sldNum" sz="quarter" idx="22"/>
          </p:nvPr>
        </p:nvSpPr>
        <p:spPr/>
        <p:txBody>
          <a:bodyPr/>
          <a:lstStyle>
            <a:lvl1pPr>
              <a:defRPr/>
            </a:lvl1pPr>
          </a:lstStyle>
          <a:p>
            <a:pPr>
              <a:defRPr/>
            </a:pPr>
            <a:fld id="{8DEE44C0-3CB2-4AB0-BBDD-2DB5AE519960}" type="slidenum">
              <a:rPr lang="sv-SE"/>
              <a:pPr>
                <a:defRPr/>
              </a:pPr>
              <a:t>‹#›</a:t>
            </a:fld>
            <a:endParaRPr lang="sv-SE"/>
          </a:p>
        </p:txBody>
      </p:sp>
    </p:spTree>
    <p:extLst>
      <p:ext uri="{BB962C8B-B14F-4D97-AF65-F5344CB8AC3E}">
        <p14:creationId xmlns:p14="http://schemas.microsoft.com/office/powerpoint/2010/main" val="862621668"/>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ubrik, text med foto">
    <p:spTree>
      <p:nvGrpSpPr>
        <p:cNvPr id="1" name=""/>
        <p:cNvGrpSpPr/>
        <p:nvPr/>
      </p:nvGrpSpPr>
      <p:grpSpPr>
        <a:xfrm>
          <a:off x="0" y="0"/>
          <a:ext cx="0" cy="0"/>
          <a:chOff x="0" y="0"/>
          <a:chExt cx="0" cy="0"/>
        </a:xfrm>
      </p:grpSpPr>
      <p:sp>
        <p:nvSpPr>
          <p:cNvPr id="10" name="Picture Placeholder 3"/>
          <p:cNvSpPr>
            <a:spLocks noGrp="1"/>
          </p:cNvSpPr>
          <p:nvPr>
            <p:ph type="pic" sz="quarter" idx="17" hasCustomPrompt="1"/>
          </p:nvPr>
        </p:nvSpPr>
        <p:spPr>
          <a:xfrm>
            <a:off x="6480000" y="612000"/>
            <a:ext cx="5040000" cy="5130000"/>
          </a:xfrm>
          <a:solidFill>
            <a:schemeClr val="bg1">
              <a:lumMod val="85000"/>
            </a:schemeClr>
          </a:solidFill>
        </p:spPr>
        <p:txBody>
          <a:bodyPr tIns="936000" anchor="ctr"/>
          <a:lstStyle>
            <a:lvl1pPr marL="0" indent="0" algn="ctr">
              <a:buFontTx/>
              <a:buNone/>
              <a:defRPr sz="1800"/>
            </a:lvl1pPr>
          </a:lstStyle>
          <a:p>
            <a:pPr lvl="0"/>
            <a:r>
              <a:rPr lang="sv-SE" noProof="0"/>
              <a:t>Klicka på ikonen för att välja bild</a:t>
            </a:r>
          </a:p>
        </p:txBody>
      </p:sp>
      <p:sp>
        <p:nvSpPr>
          <p:cNvPr id="9" name="Text Placeholder 4"/>
          <p:cNvSpPr>
            <a:spLocks noGrp="1"/>
          </p:cNvSpPr>
          <p:nvPr>
            <p:ph type="body" sz="quarter" idx="14" hasCustomPrompt="1"/>
          </p:nvPr>
        </p:nvSpPr>
        <p:spPr>
          <a:xfrm>
            <a:off x="695324" y="1598614"/>
            <a:ext cx="5279591" cy="4494212"/>
          </a:xfrm>
        </p:spPr>
        <p:txBody>
          <a:bodyPr/>
          <a:lstStyle>
            <a:lvl1pPr marL="0" indent="0">
              <a:buFontTx/>
              <a:buNone/>
              <a:defRPr/>
            </a:lvl1pPr>
            <a:lvl2pPr>
              <a:defRPr/>
            </a:lvl2pPr>
          </a:lstStyle>
          <a:p>
            <a:pPr lvl="0"/>
            <a:r>
              <a:rPr lang="sv-SE" noProof="0"/>
              <a:t>Klicka för att ändra text</a:t>
            </a:r>
            <a:endParaRPr lang="sv-SE"/>
          </a:p>
        </p:txBody>
      </p:sp>
      <p:sp>
        <p:nvSpPr>
          <p:cNvPr id="11" name="Text Placeholder 2"/>
          <p:cNvSpPr>
            <a:spLocks noGrp="1"/>
          </p:cNvSpPr>
          <p:nvPr>
            <p:ph type="body" sz="quarter" idx="18"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3" name="Title 2"/>
          <p:cNvSpPr>
            <a:spLocks noGrp="1"/>
          </p:cNvSpPr>
          <p:nvPr>
            <p:ph type="title" hasCustomPrompt="1"/>
          </p:nvPr>
        </p:nvSpPr>
        <p:spPr>
          <a:xfrm>
            <a:off x="695325" y="340967"/>
            <a:ext cx="5400675" cy="981075"/>
          </a:xfrm>
        </p:spPr>
        <p:txBody>
          <a:bodyPr/>
          <a:lstStyle/>
          <a:p>
            <a:r>
              <a:rPr lang="sv-SE" noProof="0"/>
              <a:t>Klicka för att ändra text</a:t>
            </a:r>
            <a:endParaRPr lang="sv-SE"/>
          </a:p>
        </p:txBody>
      </p:sp>
      <p:sp>
        <p:nvSpPr>
          <p:cNvPr id="6" name="Date Placeholder 3">
            <a:extLst>
              <a:ext uri="{FF2B5EF4-FFF2-40B4-BE49-F238E27FC236}">
                <a16:creationId xmlns:a16="http://schemas.microsoft.com/office/drawing/2014/main" id="{F60E185C-8238-431A-88DD-491474AAF65A}"/>
              </a:ext>
            </a:extLst>
          </p:cNvPr>
          <p:cNvSpPr>
            <a:spLocks noGrp="1"/>
          </p:cNvSpPr>
          <p:nvPr>
            <p:ph type="dt" sz="half" idx="19"/>
          </p:nvPr>
        </p:nvSpPr>
        <p:spPr/>
        <p:txBody>
          <a:bodyPr/>
          <a:lstStyle>
            <a:lvl1pPr>
              <a:defRPr/>
            </a:lvl1pPr>
          </a:lstStyle>
          <a:p>
            <a:pPr>
              <a:defRPr/>
            </a:pPr>
            <a:fld id="{4C134C49-CC14-4E36-975D-B7EBE9FC43B8}" type="datetime1">
              <a:rPr lang="sv-SE"/>
              <a:pPr>
                <a:defRPr/>
              </a:pPr>
              <a:t>2025-06-10</a:t>
            </a:fld>
            <a:endParaRPr lang="sv-SE"/>
          </a:p>
        </p:txBody>
      </p:sp>
      <p:sp>
        <p:nvSpPr>
          <p:cNvPr id="7" name="Footer Placeholder 4">
            <a:extLst>
              <a:ext uri="{FF2B5EF4-FFF2-40B4-BE49-F238E27FC236}">
                <a16:creationId xmlns:a16="http://schemas.microsoft.com/office/drawing/2014/main" id="{ACDAAF0B-5BD8-4E4A-859B-7831725E397E}"/>
              </a:ext>
            </a:extLst>
          </p:cNvPr>
          <p:cNvSpPr>
            <a:spLocks noGrp="1"/>
          </p:cNvSpPr>
          <p:nvPr>
            <p:ph type="ftr" sz="quarter" idx="20"/>
          </p:nvPr>
        </p:nvSpPr>
        <p:spPr/>
        <p:txBody>
          <a:bodyPr/>
          <a:lstStyle>
            <a:lvl1pPr>
              <a:defRPr/>
            </a:lvl1pPr>
          </a:lstStyle>
          <a:p>
            <a:pPr>
              <a:defRPr/>
            </a:pPr>
            <a:endParaRPr lang="sv-SE"/>
          </a:p>
        </p:txBody>
      </p:sp>
      <p:sp>
        <p:nvSpPr>
          <p:cNvPr id="8" name="Slide Number Placeholder 5">
            <a:extLst>
              <a:ext uri="{FF2B5EF4-FFF2-40B4-BE49-F238E27FC236}">
                <a16:creationId xmlns:a16="http://schemas.microsoft.com/office/drawing/2014/main" id="{D5DC4F81-1493-48BE-9811-348C5DB08972}"/>
              </a:ext>
            </a:extLst>
          </p:cNvPr>
          <p:cNvSpPr>
            <a:spLocks noGrp="1"/>
          </p:cNvSpPr>
          <p:nvPr>
            <p:ph type="sldNum" sz="quarter" idx="21"/>
          </p:nvPr>
        </p:nvSpPr>
        <p:spPr/>
        <p:txBody>
          <a:bodyPr/>
          <a:lstStyle>
            <a:lvl1pPr>
              <a:defRPr/>
            </a:lvl1pPr>
          </a:lstStyle>
          <a:p>
            <a:pPr>
              <a:defRPr/>
            </a:pPr>
            <a:fld id="{42E307B9-2A5F-446B-AB11-204E969EFF52}" type="slidenum">
              <a:rPr lang="sv-SE"/>
              <a:pPr>
                <a:defRPr/>
              </a:pPr>
              <a:t>‹#›</a:t>
            </a:fld>
            <a:endParaRPr lang="sv-SE"/>
          </a:p>
        </p:txBody>
      </p:sp>
    </p:spTree>
    <p:extLst>
      <p:ext uri="{BB962C8B-B14F-4D97-AF65-F5344CB8AC3E}">
        <p14:creationId xmlns:p14="http://schemas.microsoft.com/office/powerpoint/2010/main" val="1172527980"/>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Rubrik och bullettext två kolumner">
    <p:spTree>
      <p:nvGrpSpPr>
        <p:cNvPr id="1" name=""/>
        <p:cNvGrpSpPr/>
        <p:nvPr/>
      </p:nvGrpSpPr>
      <p:grpSpPr>
        <a:xfrm>
          <a:off x="0" y="0"/>
          <a:ext cx="0" cy="0"/>
          <a:chOff x="0" y="0"/>
          <a:chExt cx="0" cy="0"/>
        </a:xfrm>
      </p:grpSpPr>
      <p:sp>
        <p:nvSpPr>
          <p:cNvPr id="8" name="Text Placeholder 4"/>
          <p:cNvSpPr>
            <a:spLocks noGrp="1"/>
          </p:cNvSpPr>
          <p:nvPr>
            <p:ph type="body" sz="quarter" idx="17" hasCustomPrompt="1"/>
          </p:nvPr>
        </p:nvSpPr>
        <p:spPr>
          <a:xfrm>
            <a:off x="695324" y="1598614"/>
            <a:ext cx="4926275" cy="4494212"/>
          </a:xfrm>
        </p:spPr>
        <p:txBody>
          <a:bodyPr/>
          <a:lstStyle>
            <a:lvl1pPr>
              <a:defRPr/>
            </a:lvl1pPr>
            <a:lvl2pPr>
              <a:defRPr/>
            </a:lvl2pPr>
          </a:lstStyle>
          <a:p>
            <a:pPr lvl="0"/>
            <a:r>
              <a:rPr lang="sv-SE" noProof="0"/>
              <a:t>Klicka för att ändra text</a:t>
            </a:r>
            <a:endParaRPr lang="sv-SE"/>
          </a:p>
          <a:p>
            <a:pPr lvl="1"/>
            <a:r>
              <a:rPr lang="sv-SE"/>
              <a:t>Andra nivå</a:t>
            </a:r>
          </a:p>
        </p:txBody>
      </p:sp>
      <p:sp>
        <p:nvSpPr>
          <p:cNvPr id="10" name="Text Placeholder 4"/>
          <p:cNvSpPr>
            <a:spLocks noGrp="1"/>
          </p:cNvSpPr>
          <p:nvPr>
            <p:ph type="body" sz="quarter" idx="18" hasCustomPrompt="1"/>
          </p:nvPr>
        </p:nvSpPr>
        <p:spPr>
          <a:xfrm>
            <a:off x="6332036" y="1598614"/>
            <a:ext cx="4926275" cy="4494212"/>
          </a:xfrm>
        </p:spPr>
        <p:txBody>
          <a:bodyPr/>
          <a:lstStyle>
            <a:lvl1pPr>
              <a:defRPr/>
            </a:lvl1pPr>
            <a:lvl2pPr>
              <a:defRPr/>
            </a:lvl2pPr>
          </a:lstStyle>
          <a:p>
            <a:pPr lvl="0"/>
            <a:r>
              <a:rPr lang="sv-SE" noProof="0"/>
              <a:t>Klicka för att ändra text</a:t>
            </a:r>
            <a:endParaRPr lang="sv-SE"/>
          </a:p>
          <a:p>
            <a:pPr lvl="1"/>
            <a:r>
              <a:rPr lang="sv-SE"/>
              <a:t>Andra nivå</a:t>
            </a:r>
          </a:p>
        </p:txBody>
      </p:sp>
      <p:sp>
        <p:nvSpPr>
          <p:cNvPr id="5" name="Title 4"/>
          <p:cNvSpPr>
            <a:spLocks noGrp="1"/>
          </p:cNvSpPr>
          <p:nvPr>
            <p:ph type="title" hasCustomPrompt="1"/>
          </p:nvPr>
        </p:nvSpPr>
        <p:spPr/>
        <p:txBody>
          <a:bodyPr/>
          <a:lstStyle>
            <a:lvl1pPr>
              <a:defRPr/>
            </a:lvl1pPr>
          </a:lstStyle>
          <a:p>
            <a:r>
              <a:rPr lang="sv-SE" noProof="0"/>
              <a:t>Klicka för att ändra text</a:t>
            </a:r>
            <a:endParaRPr lang="sv-SE"/>
          </a:p>
        </p:txBody>
      </p:sp>
      <p:sp>
        <p:nvSpPr>
          <p:cNvPr id="11" name="Text Placeholder 2"/>
          <p:cNvSpPr>
            <a:spLocks noGrp="1"/>
          </p:cNvSpPr>
          <p:nvPr>
            <p:ph type="body" sz="quarter" idx="19"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6" name="Date Placeholder 3">
            <a:extLst>
              <a:ext uri="{FF2B5EF4-FFF2-40B4-BE49-F238E27FC236}">
                <a16:creationId xmlns:a16="http://schemas.microsoft.com/office/drawing/2014/main" id="{733AECDE-2B8B-4670-A6DB-5805C25F62E3}"/>
              </a:ext>
            </a:extLst>
          </p:cNvPr>
          <p:cNvSpPr>
            <a:spLocks noGrp="1"/>
          </p:cNvSpPr>
          <p:nvPr>
            <p:ph type="dt" sz="half" idx="20"/>
          </p:nvPr>
        </p:nvSpPr>
        <p:spPr/>
        <p:txBody>
          <a:bodyPr/>
          <a:lstStyle>
            <a:lvl1pPr>
              <a:defRPr/>
            </a:lvl1pPr>
          </a:lstStyle>
          <a:p>
            <a:pPr>
              <a:defRPr/>
            </a:pPr>
            <a:fld id="{A9AED747-00D9-4CBC-9707-4AF9912CBE0A}" type="datetime1">
              <a:rPr lang="sv-SE"/>
              <a:pPr>
                <a:defRPr/>
              </a:pPr>
              <a:t>2025-06-10</a:t>
            </a:fld>
            <a:endParaRPr lang="sv-SE"/>
          </a:p>
        </p:txBody>
      </p:sp>
      <p:sp>
        <p:nvSpPr>
          <p:cNvPr id="7" name="Footer Placeholder 4">
            <a:extLst>
              <a:ext uri="{FF2B5EF4-FFF2-40B4-BE49-F238E27FC236}">
                <a16:creationId xmlns:a16="http://schemas.microsoft.com/office/drawing/2014/main" id="{8759FD6C-C2CA-4FE5-9C2F-CC4AB2AF6D43}"/>
              </a:ext>
            </a:extLst>
          </p:cNvPr>
          <p:cNvSpPr>
            <a:spLocks noGrp="1"/>
          </p:cNvSpPr>
          <p:nvPr>
            <p:ph type="ftr" sz="quarter" idx="21"/>
          </p:nvPr>
        </p:nvSpPr>
        <p:spPr/>
        <p:txBody>
          <a:bodyPr/>
          <a:lstStyle>
            <a:lvl1pPr>
              <a:defRPr/>
            </a:lvl1pPr>
          </a:lstStyle>
          <a:p>
            <a:pPr>
              <a:defRPr/>
            </a:pPr>
            <a:endParaRPr lang="sv-SE"/>
          </a:p>
        </p:txBody>
      </p:sp>
      <p:sp>
        <p:nvSpPr>
          <p:cNvPr id="9" name="Slide Number Placeholder 5">
            <a:extLst>
              <a:ext uri="{FF2B5EF4-FFF2-40B4-BE49-F238E27FC236}">
                <a16:creationId xmlns:a16="http://schemas.microsoft.com/office/drawing/2014/main" id="{33C1FF08-534B-4201-8A8A-AE7EE0799342}"/>
              </a:ext>
            </a:extLst>
          </p:cNvPr>
          <p:cNvSpPr>
            <a:spLocks noGrp="1"/>
          </p:cNvSpPr>
          <p:nvPr>
            <p:ph type="sldNum" sz="quarter" idx="22"/>
          </p:nvPr>
        </p:nvSpPr>
        <p:spPr/>
        <p:txBody>
          <a:bodyPr/>
          <a:lstStyle>
            <a:lvl1pPr>
              <a:defRPr/>
            </a:lvl1pPr>
          </a:lstStyle>
          <a:p>
            <a:pPr>
              <a:defRPr/>
            </a:pPr>
            <a:fld id="{C9F691D0-B3BA-4805-A432-9DB537064A57}" type="slidenum">
              <a:rPr lang="sv-SE"/>
              <a:pPr>
                <a:defRPr/>
              </a:pPr>
              <a:t>‹#›</a:t>
            </a:fld>
            <a:endParaRPr lang="sv-SE"/>
          </a:p>
        </p:txBody>
      </p:sp>
    </p:spTree>
    <p:extLst>
      <p:ext uri="{BB962C8B-B14F-4D97-AF65-F5344CB8AC3E}">
        <p14:creationId xmlns:p14="http://schemas.microsoft.com/office/powerpoint/2010/main" val="304744101"/>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Rubrik och under rubrik med bullettext två kolumner">
    <p:spTree>
      <p:nvGrpSpPr>
        <p:cNvPr id="1" name=""/>
        <p:cNvGrpSpPr/>
        <p:nvPr/>
      </p:nvGrpSpPr>
      <p:grpSpPr>
        <a:xfrm>
          <a:off x="0" y="0"/>
          <a:ext cx="0" cy="0"/>
          <a:chOff x="0" y="0"/>
          <a:chExt cx="0" cy="0"/>
        </a:xfrm>
      </p:grpSpPr>
      <p:sp>
        <p:nvSpPr>
          <p:cNvPr id="10" name="Text Placeholder 4"/>
          <p:cNvSpPr>
            <a:spLocks noGrp="1"/>
          </p:cNvSpPr>
          <p:nvPr>
            <p:ph type="body" sz="quarter" idx="19" hasCustomPrompt="1"/>
          </p:nvPr>
        </p:nvSpPr>
        <p:spPr>
          <a:xfrm>
            <a:off x="695325" y="2083242"/>
            <a:ext cx="4926014" cy="4009583"/>
          </a:xfrm>
        </p:spPr>
        <p:txBody>
          <a:bodyPr/>
          <a:lstStyle>
            <a:lvl1pPr>
              <a:defRPr/>
            </a:lvl1pPr>
            <a:lvl2pPr>
              <a:defRPr/>
            </a:lvl2pPr>
          </a:lstStyle>
          <a:p>
            <a:pPr lvl="0"/>
            <a:r>
              <a:rPr lang="sv-SE" noProof="0"/>
              <a:t>Klicka för att ändra text</a:t>
            </a:r>
            <a:endParaRPr lang="sv-SE"/>
          </a:p>
          <a:p>
            <a:pPr lvl="1"/>
            <a:r>
              <a:rPr lang="sv-SE"/>
              <a:t>Andra nivå</a:t>
            </a:r>
          </a:p>
        </p:txBody>
      </p:sp>
      <p:sp>
        <p:nvSpPr>
          <p:cNvPr id="13" name="Text Placeholder 4"/>
          <p:cNvSpPr>
            <a:spLocks noGrp="1"/>
          </p:cNvSpPr>
          <p:nvPr>
            <p:ph type="body" sz="quarter" idx="20" hasCustomPrompt="1"/>
          </p:nvPr>
        </p:nvSpPr>
        <p:spPr>
          <a:xfrm>
            <a:off x="6332037" y="2083242"/>
            <a:ext cx="4967788" cy="4009583"/>
          </a:xfrm>
        </p:spPr>
        <p:txBody>
          <a:bodyPr/>
          <a:lstStyle>
            <a:lvl1pPr>
              <a:defRPr/>
            </a:lvl1pPr>
            <a:lvl2pPr>
              <a:defRPr/>
            </a:lvl2pPr>
          </a:lstStyle>
          <a:p>
            <a:pPr lvl="0"/>
            <a:r>
              <a:rPr lang="sv-SE" noProof="0"/>
              <a:t>Klicka för att ändra text</a:t>
            </a:r>
            <a:endParaRPr lang="sv-SE"/>
          </a:p>
          <a:p>
            <a:pPr lvl="1"/>
            <a:r>
              <a:rPr lang="sv-SE"/>
              <a:t>Andra nivå</a:t>
            </a:r>
          </a:p>
        </p:txBody>
      </p:sp>
      <p:sp>
        <p:nvSpPr>
          <p:cNvPr id="11" name="Text Placeholder 10"/>
          <p:cNvSpPr>
            <a:spLocks noGrp="1"/>
          </p:cNvSpPr>
          <p:nvPr>
            <p:ph type="body" sz="quarter" idx="17" hasCustomPrompt="1"/>
          </p:nvPr>
        </p:nvSpPr>
        <p:spPr>
          <a:xfrm>
            <a:off x="695325" y="1617536"/>
            <a:ext cx="4926013" cy="372311"/>
          </a:xfrm>
        </p:spPr>
        <p:txBody>
          <a:bodyPr/>
          <a:lstStyle>
            <a:lvl1pPr marL="0" indent="0">
              <a:buFontTx/>
              <a:buNone/>
              <a:defRPr b="0" i="1"/>
            </a:lvl1pPr>
          </a:lstStyle>
          <a:p>
            <a:pPr lvl="0"/>
            <a:r>
              <a:rPr lang="sv-SE" noProof="0"/>
              <a:t>Klicka för att ändra text</a:t>
            </a:r>
          </a:p>
        </p:txBody>
      </p:sp>
      <p:sp>
        <p:nvSpPr>
          <p:cNvPr id="12" name="Text Placeholder 10"/>
          <p:cNvSpPr>
            <a:spLocks noGrp="1"/>
          </p:cNvSpPr>
          <p:nvPr>
            <p:ph type="body" sz="quarter" idx="18" hasCustomPrompt="1"/>
          </p:nvPr>
        </p:nvSpPr>
        <p:spPr>
          <a:xfrm>
            <a:off x="6332037" y="1617536"/>
            <a:ext cx="4967788" cy="372311"/>
          </a:xfrm>
        </p:spPr>
        <p:txBody>
          <a:bodyPr/>
          <a:lstStyle>
            <a:lvl1pPr marL="0" indent="0">
              <a:buFontTx/>
              <a:buNone/>
              <a:defRPr b="0" i="1"/>
            </a:lvl1pPr>
          </a:lstStyle>
          <a:p>
            <a:pPr lvl="0"/>
            <a:r>
              <a:rPr lang="sv-SE" noProof="0"/>
              <a:t>Klicka för att ändra text</a:t>
            </a:r>
          </a:p>
        </p:txBody>
      </p:sp>
      <p:sp>
        <p:nvSpPr>
          <p:cNvPr id="2" name="Title 1"/>
          <p:cNvSpPr>
            <a:spLocks noGrp="1"/>
          </p:cNvSpPr>
          <p:nvPr>
            <p:ph type="title" hasCustomPrompt="1"/>
          </p:nvPr>
        </p:nvSpPr>
        <p:spPr/>
        <p:txBody>
          <a:bodyPr/>
          <a:lstStyle>
            <a:lvl1pPr>
              <a:defRPr/>
            </a:lvl1pPr>
          </a:lstStyle>
          <a:p>
            <a:r>
              <a:rPr lang="sv-SE" noProof="0"/>
              <a:t>Klicka för att ändra text</a:t>
            </a:r>
            <a:endParaRPr lang="sv-SE"/>
          </a:p>
        </p:txBody>
      </p:sp>
      <p:sp>
        <p:nvSpPr>
          <p:cNvPr id="14" name="Text Placeholder 2"/>
          <p:cNvSpPr>
            <a:spLocks noGrp="1"/>
          </p:cNvSpPr>
          <p:nvPr>
            <p:ph type="body" sz="quarter" idx="21"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8" name="Date Placeholder 3">
            <a:extLst>
              <a:ext uri="{FF2B5EF4-FFF2-40B4-BE49-F238E27FC236}">
                <a16:creationId xmlns:a16="http://schemas.microsoft.com/office/drawing/2014/main" id="{F7DDF24B-4BFA-43F7-BEEA-501B6DD999DA}"/>
              </a:ext>
            </a:extLst>
          </p:cNvPr>
          <p:cNvSpPr>
            <a:spLocks noGrp="1"/>
          </p:cNvSpPr>
          <p:nvPr>
            <p:ph type="dt" sz="half" idx="22"/>
          </p:nvPr>
        </p:nvSpPr>
        <p:spPr/>
        <p:txBody>
          <a:bodyPr/>
          <a:lstStyle>
            <a:lvl1pPr>
              <a:defRPr/>
            </a:lvl1pPr>
          </a:lstStyle>
          <a:p>
            <a:pPr>
              <a:defRPr/>
            </a:pPr>
            <a:fld id="{B540DB37-051E-4091-9EA5-3D8B90188CA4}" type="datetime1">
              <a:rPr lang="sv-SE"/>
              <a:pPr>
                <a:defRPr/>
              </a:pPr>
              <a:t>2025-06-10</a:t>
            </a:fld>
            <a:endParaRPr lang="sv-SE"/>
          </a:p>
        </p:txBody>
      </p:sp>
      <p:sp>
        <p:nvSpPr>
          <p:cNvPr id="9" name="Footer Placeholder 4">
            <a:extLst>
              <a:ext uri="{FF2B5EF4-FFF2-40B4-BE49-F238E27FC236}">
                <a16:creationId xmlns:a16="http://schemas.microsoft.com/office/drawing/2014/main" id="{BB240EEC-E49E-4F6A-9C5A-A07F960744E8}"/>
              </a:ext>
            </a:extLst>
          </p:cNvPr>
          <p:cNvSpPr>
            <a:spLocks noGrp="1"/>
          </p:cNvSpPr>
          <p:nvPr>
            <p:ph type="ftr" sz="quarter" idx="23"/>
          </p:nvPr>
        </p:nvSpPr>
        <p:spPr/>
        <p:txBody>
          <a:bodyPr/>
          <a:lstStyle>
            <a:lvl1pPr>
              <a:defRPr/>
            </a:lvl1pPr>
          </a:lstStyle>
          <a:p>
            <a:pPr>
              <a:defRPr/>
            </a:pPr>
            <a:endParaRPr lang="sv-SE"/>
          </a:p>
        </p:txBody>
      </p:sp>
      <p:sp>
        <p:nvSpPr>
          <p:cNvPr id="15" name="Slide Number Placeholder 5">
            <a:extLst>
              <a:ext uri="{FF2B5EF4-FFF2-40B4-BE49-F238E27FC236}">
                <a16:creationId xmlns:a16="http://schemas.microsoft.com/office/drawing/2014/main" id="{F7652D9E-9BCC-47EB-8B60-10AA7B1D98D1}"/>
              </a:ext>
            </a:extLst>
          </p:cNvPr>
          <p:cNvSpPr>
            <a:spLocks noGrp="1"/>
          </p:cNvSpPr>
          <p:nvPr>
            <p:ph type="sldNum" sz="quarter" idx="24"/>
          </p:nvPr>
        </p:nvSpPr>
        <p:spPr/>
        <p:txBody>
          <a:bodyPr/>
          <a:lstStyle>
            <a:lvl1pPr>
              <a:defRPr/>
            </a:lvl1pPr>
          </a:lstStyle>
          <a:p>
            <a:pPr>
              <a:defRPr/>
            </a:pPr>
            <a:fld id="{5789AF41-854B-4467-9D81-FB3B5DFCA578}" type="slidenum">
              <a:rPr lang="sv-SE"/>
              <a:pPr>
                <a:defRPr/>
              </a:pPr>
              <a:t>‹#›</a:t>
            </a:fld>
            <a:endParaRPr lang="sv-SE"/>
          </a:p>
        </p:txBody>
      </p:sp>
    </p:spTree>
    <p:extLst>
      <p:ext uri="{BB962C8B-B14F-4D97-AF65-F5344CB8AC3E}">
        <p14:creationId xmlns:p14="http://schemas.microsoft.com/office/powerpoint/2010/main" val="50220396"/>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1560A13A-DB3F-4AD5-B6AF-BDA0278A0A39}" type="datetimeFigureOut">
              <a:rPr lang="sv-SE" smtClean="0"/>
              <a:t>2025-06-10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41867282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Endast rubrik">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sv-SE" noProof="0"/>
              <a:t>Klicka för att ändra text</a:t>
            </a:r>
            <a:endParaRPr lang="sv-SE"/>
          </a:p>
        </p:txBody>
      </p:sp>
      <p:sp>
        <p:nvSpPr>
          <p:cNvPr id="9" name="Text Placeholder 2"/>
          <p:cNvSpPr>
            <a:spLocks noGrp="1"/>
          </p:cNvSpPr>
          <p:nvPr>
            <p:ph type="body" sz="quarter" idx="18"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5" name="Date Placeholder 3">
            <a:extLst>
              <a:ext uri="{FF2B5EF4-FFF2-40B4-BE49-F238E27FC236}">
                <a16:creationId xmlns:a16="http://schemas.microsoft.com/office/drawing/2014/main" id="{ABACBDF8-5972-46D0-B86B-B5C0E250C449}"/>
              </a:ext>
            </a:extLst>
          </p:cNvPr>
          <p:cNvSpPr>
            <a:spLocks noGrp="1"/>
          </p:cNvSpPr>
          <p:nvPr>
            <p:ph type="dt" sz="half" idx="19"/>
          </p:nvPr>
        </p:nvSpPr>
        <p:spPr/>
        <p:txBody>
          <a:bodyPr/>
          <a:lstStyle>
            <a:lvl1pPr>
              <a:defRPr/>
            </a:lvl1pPr>
          </a:lstStyle>
          <a:p>
            <a:pPr>
              <a:defRPr/>
            </a:pPr>
            <a:fld id="{85DF223B-7B6D-407F-9376-6755640920F6}" type="datetime1">
              <a:rPr lang="sv-SE"/>
              <a:pPr>
                <a:defRPr/>
              </a:pPr>
              <a:t>2025-06-10</a:t>
            </a:fld>
            <a:endParaRPr lang="sv-SE"/>
          </a:p>
        </p:txBody>
      </p:sp>
      <p:sp>
        <p:nvSpPr>
          <p:cNvPr id="6" name="Footer Placeholder 4">
            <a:extLst>
              <a:ext uri="{FF2B5EF4-FFF2-40B4-BE49-F238E27FC236}">
                <a16:creationId xmlns:a16="http://schemas.microsoft.com/office/drawing/2014/main" id="{4239EB42-9095-4CD9-ADAE-5BA9D2959432}"/>
              </a:ext>
            </a:extLst>
          </p:cNvPr>
          <p:cNvSpPr>
            <a:spLocks noGrp="1"/>
          </p:cNvSpPr>
          <p:nvPr>
            <p:ph type="ftr" sz="quarter" idx="20"/>
          </p:nvPr>
        </p:nvSpPr>
        <p:spPr/>
        <p:txBody>
          <a:bodyPr/>
          <a:lstStyle>
            <a:lvl1pPr>
              <a:defRPr/>
            </a:lvl1pPr>
          </a:lstStyle>
          <a:p>
            <a:pPr>
              <a:defRPr/>
            </a:pPr>
            <a:endParaRPr lang="sv-SE"/>
          </a:p>
        </p:txBody>
      </p:sp>
      <p:sp>
        <p:nvSpPr>
          <p:cNvPr id="7" name="Slide Number Placeholder 5">
            <a:extLst>
              <a:ext uri="{FF2B5EF4-FFF2-40B4-BE49-F238E27FC236}">
                <a16:creationId xmlns:a16="http://schemas.microsoft.com/office/drawing/2014/main" id="{FF02B797-3AF3-4647-9EA1-CFC0F14FA5C3}"/>
              </a:ext>
            </a:extLst>
          </p:cNvPr>
          <p:cNvSpPr>
            <a:spLocks noGrp="1"/>
          </p:cNvSpPr>
          <p:nvPr>
            <p:ph type="sldNum" sz="quarter" idx="21"/>
          </p:nvPr>
        </p:nvSpPr>
        <p:spPr/>
        <p:txBody>
          <a:bodyPr/>
          <a:lstStyle>
            <a:lvl1pPr>
              <a:defRPr/>
            </a:lvl1pPr>
          </a:lstStyle>
          <a:p>
            <a:pPr>
              <a:defRPr/>
            </a:pPr>
            <a:fld id="{30D2372E-50D1-4AC7-942F-EA3CFDEB5908}" type="slidenum">
              <a:rPr lang="sv-SE"/>
              <a:pPr>
                <a:defRPr/>
              </a:pPr>
              <a:t>‹#›</a:t>
            </a:fld>
            <a:endParaRPr lang="sv-SE"/>
          </a:p>
        </p:txBody>
      </p:sp>
    </p:spTree>
    <p:extLst>
      <p:ext uri="{BB962C8B-B14F-4D97-AF65-F5344CB8AC3E}">
        <p14:creationId xmlns:p14="http://schemas.microsoft.com/office/powerpoint/2010/main" val="3655669376"/>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Avslutningsbild 1">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A71EDE8D-C483-483F-9869-C5563E8572FC}"/>
              </a:ext>
            </a:extLst>
          </p:cNvPr>
          <p:cNvSpPr/>
          <p:nvPr/>
        </p:nvSpPr>
        <p:spPr>
          <a:xfrm>
            <a:off x="0" y="0"/>
            <a:ext cx="12192000" cy="635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5" name="Rectangle 4">
            <a:extLst>
              <a:ext uri="{FF2B5EF4-FFF2-40B4-BE49-F238E27FC236}">
                <a16:creationId xmlns:a16="http://schemas.microsoft.com/office/drawing/2014/main" id="{0FFB2BD6-FFFF-40D7-A520-AD83D5613CC4}"/>
              </a:ext>
            </a:extLst>
          </p:cNvPr>
          <p:cNvSpPr/>
          <p:nvPr/>
        </p:nvSpPr>
        <p:spPr>
          <a:xfrm>
            <a:off x="0" y="0"/>
            <a:ext cx="12192000" cy="635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6" name="Rectangle 4">
            <a:extLst>
              <a:ext uri="{FF2B5EF4-FFF2-40B4-BE49-F238E27FC236}">
                <a16:creationId xmlns:a16="http://schemas.microsoft.com/office/drawing/2014/main" id="{92121825-BE7D-48BF-AB0B-77D2D39D999F}"/>
              </a:ext>
            </a:extLst>
          </p:cNvPr>
          <p:cNvSpPr/>
          <p:nvPr/>
        </p:nvSpPr>
        <p:spPr>
          <a:xfrm>
            <a:off x="0" y="0"/>
            <a:ext cx="12192000" cy="635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8" name="Text Placeholder 7"/>
          <p:cNvSpPr>
            <a:spLocks noGrp="1"/>
          </p:cNvSpPr>
          <p:nvPr>
            <p:ph type="body" sz="quarter" idx="14" hasCustomPrompt="1"/>
          </p:nvPr>
        </p:nvSpPr>
        <p:spPr>
          <a:xfrm>
            <a:off x="1631950" y="1528010"/>
            <a:ext cx="8928099" cy="1917151"/>
          </a:xfrm>
        </p:spPr>
        <p:txBody>
          <a:bodyPr/>
          <a:lstStyle>
            <a:lvl1pPr marL="0" indent="0" algn="ctr">
              <a:buFontTx/>
              <a:buNone/>
              <a:defRPr sz="6000">
                <a:solidFill>
                  <a:schemeClr val="accent1"/>
                </a:solidFill>
                <a:latin typeface="+mj-lt"/>
              </a:defRPr>
            </a:lvl1pPr>
            <a:lvl2pPr marL="266700" indent="0">
              <a:buNone/>
              <a:defRPr/>
            </a:lvl2pPr>
          </a:lstStyle>
          <a:p>
            <a:pPr lvl="0"/>
            <a:r>
              <a:rPr lang="sv-SE" noProof="0"/>
              <a:t>Klicka för att ändra text</a:t>
            </a:r>
            <a:endParaRPr lang="sv-SE"/>
          </a:p>
        </p:txBody>
      </p:sp>
      <p:sp>
        <p:nvSpPr>
          <p:cNvPr id="9" name="Text Placeholder 8"/>
          <p:cNvSpPr>
            <a:spLocks noGrp="1"/>
          </p:cNvSpPr>
          <p:nvPr>
            <p:ph type="body" sz="quarter" idx="13" hasCustomPrompt="1"/>
          </p:nvPr>
        </p:nvSpPr>
        <p:spPr>
          <a:xfrm>
            <a:off x="2823369" y="3918093"/>
            <a:ext cx="6545262" cy="1962150"/>
          </a:xfrm>
        </p:spPr>
        <p:txBody>
          <a:bodyPr/>
          <a:lstStyle>
            <a:lvl1pPr marL="0" indent="0" algn="ctr">
              <a:buFontTx/>
              <a:buNone/>
              <a:defRPr/>
            </a:lvl1pPr>
            <a:lvl3pPr marL="914400" indent="0">
              <a:buNone/>
              <a:defRPr/>
            </a:lvl3pPr>
          </a:lstStyle>
          <a:p>
            <a:pPr lvl="0"/>
            <a:r>
              <a:rPr lang="sv-SE" noProof="0"/>
              <a:t>Klicka för att ändra text</a:t>
            </a:r>
            <a:endParaRPr lang="sv-SE"/>
          </a:p>
        </p:txBody>
      </p:sp>
      <p:sp>
        <p:nvSpPr>
          <p:cNvPr id="7" name="Date Placeholder 1">
            <a:extLst>
              <a:ext uri="{FF2B5EF4-FFF2-40B4-BE49-F238E27FC236}">
                <a16:creationId xmlns:a16="http://schemas.microsoft.com/office/drawing/2014/main" id="{B6CB141A-4A0F-40CD-A59E-4E3F438CE630}"/>
              </a:ext>
            </a:extLst>
          </p:cNvPr>
          <p:cNvSpPr>
            <a:spLocks noGrp="1"/>
          </p:cNvSpPr>
          <p:nvPr>
            <p:ph type="dt" sz="half" idx="15"/>
          </p:nvPr>
        </p:nvSpPr>
        <p:spPr/>
        <p:txBody>
          <a:bodyPr/>
          <a:lstStyle>
            <a:lvl1pPr>
              <a:defRPr/>
            </a:lvl1pPr>
          </a:lstStyle>
          <a:p>
            <a:pPr>
              <a:defRPr/>
            </a:pPr>
            <a:fld id="{91612DD6-8FCF-4995-9D04-3A8B3E69F50E}" type="datetime1">
              <a:rPr lang="sv-SE"/>
              <a:pPr>
                <a:defRPr/>
              </a:pPr>
              <a:t>2025-06-10</a:t>
            </a:fld>
            <a:endParaRPr lang="sv-SE"/>
          </a:p>
        </p:txBody>
      </p:sp>
      <p:sp>
        <p:nvSpPr>
          <p:cNvPr id="10" name="Footer Placeholder 2">
            <a:extLst>
              <a:ext uri="{FF2B5EF4-FFF2-40B4-BE49-F238E27FC236}">
                <a16:creationId xmlns:a16="http://schemas.microsoft.com/office/drawing/2014/main" id="{19EAE1BF-45E0-4514-96F0-2805D6FFD1C3}"/>
              </a:ext>
            </a:extLst>
          </p:cNvPr>
          <p:cNvSpPr>
            <a:spLocks noGrp="1"/>
          </p:cNvSpPr>
          <p:nvPr>
            <p:ph type="ftr" sz="quarter" idx="16"/>
          </p:nvPr>
        </p:nvSpPr>
        <p:spPr/>
        <p:txBody>
          <a:bodyPr/>
          <a:lstStyle>
            <a:lvl1pPr>
              <a:defRPr/>
            </a:lvl1pPr>
          </a:lstStyle>
          <a:p>
            <a:pPr>
              <a:defRPr/>
            </a:pPr>
            <a:endParaRPr lang="sv-SE"/>
          </a:p>
        </p:txBody>
      </p:sp>
      <p:sp>
        <p:nvSpPr>
          <p:cNvPr id="11" name="Slide Number Placeholder 3">
            <a:extLst>
              <a:ext uri="{FF2B5EF4-FFF2-40B4-BE49-F238E27FC236}">
                <a16:creationId xmlns:a16="http://schemas.microsoft.com/office/drawing/2014/main" id="{D2E6295F-45CB-4DD3-87B1-206074891AFE}"/>
              </a:ext>
            </a:extLst>
          </p:cNvPr>
          <p:cNvSpPr>
            <a:spLocks noGrp="1"/>
          </p:cNvSpPr>
          <p:nvPr>
            <p:ph type="sldNum" sz="quarter" idx="17"/>
          </p:nvPr>
        </p:nvSpPr>
        <p:spPr/>
        <p:txBody>
          <a:bodyPr/>
          <a:lstStyle>
            <a:lvl1pPr>
              <a:defRPr/>
            </a:lvl1pPr>
          </a:lstStyle>
          <a:p>
            <a:pPr>
              <a:defRPr/>
            </a:pPr>
            <a:fld id="{F08480C0-2BF1-42EF-9108-0FD892C1A1E3}" type="slidenum">
              <a:rPr lang="sv-SE"/>
              <a:pPr>
                <a:defRPr/>
              </a:pPr>
              <a:t>‹#›</a:t>
            </a:fld>
            <a:endParaRPr lang="sv-SE"/>
          </a:p>
        </p:txBody>
      </p:sp>
    </p:spTree>
    <p:extLst>
      <p:ext uri="{BB962C8B-B14F-4D97-AF65-F5344CB8AC3E}">
        <p14:creationId xmlns:p14="http://schemas.microsoft.com/office/powerpoint/2010/main" val="2481692917"/>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Avslutningsbild 2">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0EDD2256-4D47-48B4-B470-C75ECAD537B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5" name="Rectangle 4">
            <a:extLst>
              <a:ext uri="{FF2B5EF4-FFF2-40B4-BE49-F238E27FC236}">
                <a16:creationId xmlns:a16="http://schemas.microsoft.com/office/drawing/2014/main" id="{F6EC7F63-C926-4B7A-88B1-31A893F83ABC}"/>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6" name="Rectangle 4">
            <a:extLst>
              <a:ext uri="{FF2B5EF4-FFF2-40B4-BE49-F238E27FC236}">
                <a16:creationId xmlns:a16="http://schemas.microsoft.com/office/drawing/2014/main" id="{02CBFF2A-F04F-4164-80DD-FBF3D04BB85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9" name="Text Placeholder 8"/>
          <p:cNvSpPr>
            <a:spLocks noGrp="1"/>
          </p:cNvSpPr>
          <p:nvPr>
            <p:ph type="body" sz="quarter" idx="13" hasCustomPrompt="1"/>
          </p:nvPr>
        </p:nvSpPr>
        <p:spPr>
          <a:xfrm>
            <a:off x="2823369" y="3918093"/>
            <a:ext cx="6545262" cy="1962150"/>
          </a:xfrm>
        </p:spPr>
        <p:txBody>
          <a:bodyPr/>
          <a:lstStyle>
            <a:lvl1pPr marL="0" indent="0" algn="ctr">
              <a:buFontTx/>
              <a:buNone/>
              <a:defRPr/>
            </a:lvl1pPr>
            <a:lvl3pPr marL="914400" indent="0">
              <a:buNone/>
              <a:defRPr/>
            </a:lvl3pPr>
          </a:lstStyle>
          <a:p>
            <a:pPr lvl="0"/>
            <a:r>
              <a:rPr lang="sv-SE" noProof="0"/>
              <a:t>Klicka för att ändra text</a:t>
            </a:r>
            <a:endParaRPr lang="sv-SE"/>
          </a:p>
        </p:txBody>
      </p:sp>
      <p:sp>
        <p:nvSpPr>
          <p:cNvPr id="8" name="Text Placeholder 7"/>
          <p:cNvSpPr>
            <a:spLocks noGrp="1"/>
          </p:cNvSpPr>
          <p:nvPr>
            <p:ph type="body" sz="quarter" idx="14" hasCustomPrompt="1"/>
          </p:nvPr>
        </p:nvSpPr>
        <p:spPr>
          <a:xfrm>
            <a:off x="1631950" y="1528010"/>
            <a:ext cx="8928099" cy="1917151"/>
          </a:xfrm>
        </p:spPr>
        <p:txBody>
          <a:bodyPr/>
          <a:lstStyle>
            <a:lvl1pPr marL="0" indent="0" algn="ctr">
              <a:buFontTx/>
              <a:buNone/>
              <a:defRPr sz="6000">
                <a:solidFill>
                  <a:schemeClr val="accent1"/>
                </a:solidFill>
                <a:latin typeface="+mj-lt"/>
              </a:defRPr>
            </a:lvl1pPr>
            <a:lvl2pPr marL="266700" indent="0">
              <a:buNone/>
              <a:defRPr/>
            </a:lvl2pPr>
          </a:lstStyle>
          <a:p>
            <a:pPr lvl="0"/>
            <a:r>
              <a:rPr lang="sv-SE" noProof="0"/>
              <a:t>Klicka för att ändra text</a:t>
            </a:r>
            <a:endParaRPr lang="sv-SE"/>
          </a:p>
        </p:txBody>
      </p:sp>
      <p:sp>
        <p:nvSpPr>
          <p:cNvPr id="7" name="Date Placeholder 1">
            <a:extLst>
              <a:ext uri="{FF2B5EF4-FFF2-40B4-BE49-F238E27FC236}">
                <a16:creationId xmlns:a16="http://schemas.microsoft.com/office/drawing/2014/main" id="{19080C35-FB60-404C-88D9-A7053B3B508B}"/>
              </a:ext>
            </a:extLst>
          </p:cNvPr>
          <p:cNvSpPr>
            <a:spLocks noGrp="1"/>
          </p:cNvSpPr>
          <p:nvPr>
            <p:ph type="dt" sz="half" idx="15"/>
          </p:nvPr>
        </p:nvSpPr>
        <p:spPr/>
        <p:txBody>
          <a:bodyPr/>
          <a:lstStyle>
            <a:lvl1pPr>
              <a:defRPr/>
            </a:lvl1pPr>
          </a:lstStyle>
          <a:p>
            <a:pPr>
              <a:defRPr/>
            </a:pPr>
            <a:fld id="{A19E52AD-3C4F-4F02-907F-06BF7A1BBFBE}" type="datetime1">
              <a:rPr lang="sv-SE"/>
              <a:pPr>
                <a:defRPr/>
              </a:pPr>
              <a:t>2025-06-10</a:t>
            </a:fld>
            <a:endParaRPr lang="sv-SE"/>
          </a:p>
        </p:txBody>
      </p:sp>
      <p:sp>
        <p:nvSpPr>
          <p:cNvPr id="10" name="Footer Placeholder 2">
            <a:extLst>
              <a:ext uri="{FF2B5EF4-FFF2-40B4-BE49-F238E27FC236}">
                <a16:creationId xmlns:a16="http://schemas.microsoft.com/office/drawing/2014/main" id="{1F682DB0-49DF-42EC-8A95-CA0D27F9B6EE}"/>
              </a:ext>
            </a:extLst>
          </p:cNvPr>
          <p:cNvSpPr>
            <a:spLocks noGrp="1"/>
          </p:cNvSpPr>
          <p:nvPr>
            <p:ph type="ftr" sz="quarter" idx="16"/>
          </p:nvPr>
        </p:nvSpPr>
        <p:spPr/>
        <p:txBody>
          <a:bodyPr/>
          <a:lstStyle>
            <a:lvl1pPr>
              <a:defRPr/>
            </a:lvl1pPr>
          </a:lstStyle>
          <a:p>
            <a:pPr>
              <a:defRPr/>
            </a:pPr>
            <a:endParaRPr lang="sv-SE"/>
          </a:p>
        </p:txBody>
      </p:sp>
      <p:sp>
        <p:nvSpPr>
          <p:cNvPr id="11" name="Slide Number Placeholder 3">
            <a:extLst>
              <a:ext uri="{FF2B5EF4-FFF2-40B4-BE49-F238E27FC236}">
                <a16:creationId xmlns:a16="http://schemas.microsoft.com/office/drawing/2014/main" id="{1E248A40-4281-48CE-9549-ABCC56F652FB}"/>
              </a:ext>
            </a:extLst>
          </p:cNvPr>
          <p:cNvSpPr>
            <a:spLocks noGrp="1"/>
          </p:cNvSpPr>
          <p:nvPr>
            <p:ph type="sldNum" sz="quarter" idx="17"/>
          </p:nvPr>
        </p:nvSpPr>
        <p:spPr/>
        <p:txBody>
          <a:bodyPr/>
          <a:lstStyle>
            <a:lvl1pPr>
              <a:defRPr/>
            </a:lvl1pPr>
          </a:lstStyle>
          <a:p>
            <a:pPr>
              <a:defRPr/>
            </a:pPr>
            <a:fld id="{0E58F44E-C4E4-4155-9A26-0F2D0E5AEB81}" type="slidenum">
              <a:rPr lang="sv-SE"/>
              <a:pPr>
                <a:defRPr/>
              </a:pPr>
              <a:t>‹#›</a:t>
            </a:fld>
            <a:endParaRPr lang="sv-SE"/>
          </a:p>
        </p:txBody>
      </p:sp>
    </p:spTree>
    <p:extLst>
      <p:ext uri="{BB962C8B-B14F-4D97-AF65-F5344CB8AC3E}">
        <p14:creationId xmlns:p14="http://schemas.microsoft.com/office/powerpoint/2010/main" val="1186364040"/>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Avslutningsbild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7FB0D8-B0C3-4934-BE7F-1895487542BD}"/>
              </a:ext>
            </a:extLst>
          </p:cNvPr>
          <p:cNvSpPr/>
          <p:nvPr/>
        </p:nvSpPr>
        <p:spPr>
          <a:xfrm>
            <a:off x="0" y="0"/>
            <a:ext cx="12192000" cy="6353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5" name="Rectangle 4">
            <a:extLst>
              <a:ext uri="{FF2B5EF4-FFF2-40B4-BE49-F238E27FC236}">
                <a16:creationId xmlns:a16="http://schemas.microsoft.com/office/drawing/2014/main" id="{72FA0CCC-F7FB-4042-9170-0FAC35FBCCDA}"/>
              </a:ext>
            </a:extLst>
          </p:cNvPr>
          <p:cNvSpPr/>
          <p:nvPr/>
        </p:nvSpPr>
        <p:spPr>
          <a:xfrm>
            <a:off x="0" y="0"/>
            <a:ext cx="12192000" cy="6353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6" name="Rectangle 5">
            <a:extLst>
              <a:ext uri="{FF2B5EF4-FFF2-40B4-BE49-F238E27FC236}">
                <a16:creationId xmlns:a16="http://schemas.microsoft.com/office/drawing/2014/main" id="{41ADD075-F28E-41C0-9DC9-EB03E41D3A7E}"/>
              </a:ext>
            </a:extLst>
          </p:cNvPr>
          <p:cNvSpPr/>
          <p:nvPr/>
        </p:nvSpPr>
        <p:spPr>
          <a:xfrm>
            <a:off x="0" y="0"/>
            <a:ext cx="12192000" cy="6353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9" name="Text Placeholder 8"/>
          <p:cNvSpPr>
            <a:spLocks noGrp="1"/>
          </p:cNvSpPr>
          <p:nvPr>
            <p:ph type="body" sz="quarter" idx="13" hasCustomPrompt="1"/>
          </p:nvPr>
        </p:nvSpPr>
        <p:spPr>
          <a:xfrm>
            <a:off x="2823369" y="3918093"/>
            <a:ext cx="6545262" cy="1962150"/>
          </a:xfrm>
        </p:spPr>
        <p:txBody>
          <a:bodyPr/>
          <a:lstStyle>
            <a:lvl1pPr marL="0" indent="0" algn="ctr">
              <a:buFontTx/>
              <a:buNone/>
              <a:defRPr>
                <a:solidFill>
                  <a:schemeClr val="bg1"/>
                </a:solidFill>
              </a:defRPr>
            </a:lvl1pPr>
            <a:lvl3pPr marL="914400" indent="0">
              <a:buNone/>
              <a:defRPr/>
            </a:lvl3pPr>
          </a:lstStyle>
          <a:p>
            <a:pPr lvl="0"/>
            <a:r>
              <a:rPr lang="sv-SE" noProof="0"/>
              <a:t>Klicka för att ändra text</a:t>
            </a:r>
            <a:endParaRPr lang="sv-SE"/>
          </a:p>
        </p:txBody>
      </p:sp>
      <p:sp>
        <p:nvSpPr>
          <p:cNvPr id="8" name="Text Placeholder 7"/>
          <p:cNvSpPr>
            <a:spLocks noGrp="1"/>
          </p:cNvSpPr>
          <p:nvPr>
            <p:ph type="body" sz="quarter" idx="14" hasCustomPrompt="1"/>
          </p:nvPr>
        </p:nvSpPr>
        <p:spPr>
          <a:xfrm>
            <a:off x="1631950" y="1528010"/>
            <a:ext cx="8928099" cy="1917151"/>
          </a:xfrm>
        </p:spPr>
        <p:txBody>
          <a:bodyPr/>
          <a:lstStyle>
            <a:lvl1pPr marL="0" indent="0" algn="ctr">
              <a:buFontTx/>
              <a:buNone/>
              <a:defRPr sz="6000">
                <a:solidFill>
                  <a:schemeClr val="bg1"/>
                </a:solidFill>
                <a:latin typeface="+mj-lt"/>
              </a:defRPr>
            </a:lvl1pPr>
            <a:lvl2pPr marL="266700" indent="0">
              <a:buNone/>
              <a:defRPr/>
            </a:lvl2pPr>
          </a:lstStyle>
          <a:p>
            <a:pPr lvl="0"/>
            <a:r>
              <a:rPr lang="sv-SE" noProof="0"/>
              <a:t>Klicka för att ändra text</a:t>
            </a:r>
            <a:endParaRPr lang="sv-SE"/>
          </a:p>
        </p:txBody>
      </p:sp>
      <p:sp>
        <p:nvSpPr>
          <p:cNvPr id="7" name="Date Placeholder 1">
            <a:extLst>
              <a:ext uri="{FF2B5EF4-FFF2-40B4-BE49-F238E27FC236}">
                <a16:creationId xmlns:a16="http://schemas.microsoft.com/office/drawing/2014/main" id="{17F2C74E-2CF2-4317-861B-9DCF10A8DF16}"/>
              </a:ext>
            </a:extLst>
          </p:cNvPr>
          <p:cNvSpPr>
            <a:spLocks noGrp="1"/>
          </p:cNvSpPr>
          <p:nvPr>
            <p:ph type="dt" sz="half" idx="15"/>
          </p:nvPr>
        </p:nvSpPr>
        <p:spPr/>
        <p:txBody>
          <a:bodyPr/>
          <a:lstStyle>
            <a:lvl1pPr>
              <a:defRPr/>
            </a:lvl1pPr>
          </a:lstStyle>
          <a:p>
            <a:pPr>
              <a:defRPr/>
            </a:pPr>
            <a:fld id="{D0BAF2BC-1F6D-4C06-B612-00D42D8A92C1}" type="datetime1">
              <a:rPr lang="sv-SE"/>
              <a:pPr>
                <a:defRPr/>
              </a:pPr>
              <a:t>2025-06-10</a:t>
            </a:fld>
            <a:endParaRPr lang="sv-SE"/>
          </a:p>
        </p:txBody>
      </p:sp>
      <p:sp>
        <p:nvSpPr>
          <p:cNvPr id="10" name="Footer Placeholder 2">
            <a:extLst>
              <a:ext uri="{FF2B5EF4-FFF2-40B4-BE49-F238E27FC236}">
                <a16:creationId xmlns:a16="http://schemas.microsoft.com/office/drawing/2014/main" id="{895BCDAA-7DAA-4C74-A264-2178D04B0C0F}"/>
              </a:ext>
            </a:extLst>
          </p:cNvPr>
          <p:cNvSpPr>
            <a:spLocks noGrp="1"/>
          </p:cNvSpPr>
          <p:nvPr>
            <p:ph type="ftr" sz="quarter" idx="16"/>
          </p:nvPr>
        </p:nvSpPr>
        <p:spPr/>
        <p:txBody>
          <a:bodyPr/>
          <a:lstStyle>
            <a:lvl1pPr>
              <a:defRPr/>
            </a:lvl1pPr>
          </a:lstStyle>
          <a:p>
            <a:pPr>
              <a:defRPr/>
            </a:pPr>
            <a:endParaRPr lang="sv-SE"/>
          </a:p>
        </p:txBody>
      </p:sp>
      <p:sp>
        <p:nvSpPr>
          <p:cNvPr id="11" name="Slide Number Placeholder 3">
            <a:extLst>
              <a:ext uri="{FF2B5EF4-FFF2-40B4-BE49-F238E27FC236}">
                <a16:creationId xmlns:a16="http://schemas.microsoft.com/office/drawing/2014/main" id="{66C7F071-3EC3-4CDC-8700-1AC3968C0ED4}"/>
              </a:ext>
            </a:extLst>
          </p:cNvPr>
          <p:cNvSpPr>
            <a:spLocks noGrp="1"/>
          </p:cNvSpPr>
          <p:nvPr>
            <p:ph type="sldNum" sz="quarter" idx="17"/>
          </p:nvPr>
        </p:nvSpPr>
        <p:spPr/>
        <p:txBody>
          <a:bodyPr/>
          <a:lstStyle>
            <a:lvl1pPr>
              <a:defRPr/>
            </a:lvl1pPr>
          </a:lstStyle>
          <a:p>
            <a:pPr>
              <a:defRPr/>
            </a:pPr>
            <a:fld id="{901E7093-E811-4DE9-ABF4-9BB337DD4CC4}" type="slidenum">
              <a:rPr lang="sv-SE"/>
              <a:pPr>
                <a:defRPr/>
              </a:pPr>
              <a:t>‹#›</a:t>
            </a:fld>
            <a:endParaRPr lang="sv-SE"/>
          </a:p>
        </p:txBody>
      </p:sp>
    </p:spTree>
    <p:extLst>
      <p:ext uri="{BB962C8B-B14F-4D97-AF65-F5344CB8AC3E}">
        <p14:creationId xmlns:p14="http://schemas.microsoft.com/office/powerpoint/2010/main" val="2513009905"/>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1560A13A-DB3F-4AD5-B6AF-BDA0278A0A39}" type="datetimeFigureOut">
              <a:rPr lang="sv-SE" smtClean="0"/>
              <a:t>2025-06-10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3592360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1560A13A-DB3F-4AD5-B6AF-BDA0278A0A39}" type="datetimeFigureOut">
              <a:rPr lang="sv-SE" smtClean="0"/>
              <a:t>2025-06-10</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3277650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1560A13A-DB3F-4AD5-B6AF-BDA0278A0A39}" type="datetimeFigureOut">
              <a:rPr lang="sv-SE" smtClean="0"/>
              <a:t>2025-06-10</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3256609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1560A13A-DB3F-4AD5-B6AF-BDA0278A0A39}" type="datetimeFigureOut">
              <a:rPr lang="sv-SE" smtClean="0"/>
              <a:t>2025-06-10</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3311076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1560A13A-DB3F-4AD5-B6AF-BDA0278A0A39}" type="datetimeFigureOut">
              <a:rPr lang="sv-SE" smtClean="0"/>
              <a:t>2025-06-10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1548965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1560A13A-DB3F-4AD5-B6AF-BDA0278A0A39}" type="datetimeFigureOut">
              <a:rPr lang="sv-SE" smtClean="0"/>
              <a:t>2025-06-10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4171453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image" Target="../media/image1.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560A13A-DB3F-4AD5-B6AF-BDA0278A0A39}" type="datetimeFigureOut">
              <a:rPr lang="sv-SE" smtClean="0"/>
              <a:t>2025-06-10</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7C2F05B-BAF9-488D-83DE-20A7CCFAC190}" type="slidenum">
              <a:rPr lang="sv-SE" smtClean="0"/>
              <a:t>‹#›</a:t>
            </a:fld>
            <a:endParaRPr lang="sv-SE"/>
          </a:p>
        </p:txBody>
      </p:sp>
      <p:sp>
        <p:nvSpPr>
          <p:cNvPr id="8" name="textruta 7">
            <a:extLst>
              <a:ext uri="{FF2B5EF4-FFF2-40B4-BE49-F238E27FC236}">
                <a16:creationId xmlns:a16="http://schemas.microsoft.com/office/drawing/2014/main" id="{A19C1B81-4628-B28C-6B9E-705B1765A1A9}"/>
              </a:ext>
            </a:extLst>
          </p:cNvPr>
          <p:cNvSpPr txBox="1"/>
          <p:nvPr userDrawn="1">
            <p:extLst>
              <p:ext uri="{1162E1C5-73C7-4A58-AE30-91384D911F3F}">
                <p184:classification xmlns:p184="http://schemas.microsoft.com/office/powerpoint/2018/4/main" val="ftr"/>
              </p:ext>
            </p:extLst>
          </p:nvPr>
        </p:nvSpPr>
        <p:spPr>
          <a:xfrm>
            <a:off x="190500" y="6576060"/>
            <a:ext cx="965200" cy="91440"/>
          </a:xfrm>
          <a:prstGeom prst="rect">
            <a:avLst/>
          </a:prstGeom>
        </p:spPr>
        <p:txBody>
          <a:bodyPr horzOverflow="overflow" lIns="0" tIns="0" rIns="0" bIns="0">
            <a:spAutoFit/>
          </a:bodyPr>
          <a:lstStyle/>
          <a:p>
            <a:pPr algn="l"/>
            <a:r>
              <a:rPr lang="sv-SE" sz="600">
                <a:solidFill>
                  <a:srgbClr val="737373">
                    <a:alpha val="50000"/>
                  </a:srgbClr>
                </a:solidFill>
                <a:latin typeface="Arial" panose="020B0604020202020204" pitchFamily="34" charset="0"/>
                <a:cs typeface="Arial" panose="020B0604020202020204" pitchFamily="34" charset="0"/>
              </a:rPr>
              <a:t>Confidentiality: C2 - Internal</a:t>
            </a:r>
          </a:p>
        </p:txBody>
      </p:sp>
    </p:spTree>
    <p:extLst>
      <p:ext uri="{BB962C8B-B14F-4D97-AF65-F5344CB8AC3E}">
        <p14:creationId xmlns:p14="http://schemas.microsoft.com/office/powerpoint/2010/main" val="3707285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70B0A0A-D4BA-4280-8570-64C1C454A8DC}"/>
              </a:ext>
            </a:extLst>
          </p:cNvPr>
          <p:cNvSpPr/>
          <p:nvPr/>
        </p:nvSpPr>
        <p:spPr>
          <a:xfrm>
            <a:off x="0" y="6353175"/>
            <a:ext cx="12192000" cy="504825"/>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noProof="0"/>
          </a:p>
        </p:txBody>
      </p:sp>
      <p:sp>
        <p:nvSpPr>
          <p:cNvPr id="1027" name="Title Placeholder 1">
            <a:extLst>
              <a:ext uri="{FF2B5EF4-FFF2-40B4-BE49-F238E27FC236}">
                <a16:creationId xmlns:a16="http://schemas.microsoft.com/office/drawing/2014/main" id="{1DD37A7B-76EB-4783-BD99-85B876286F87}"/>
              </a:ext>
            </a:extLst>
          </p:cNvPr>
          <p:cNvSpPr>
            <a:spLocks noGrp="1"/>
          </p:cNvSpPr>
          <p:nvPr>
            <p:ph type="title"/>
          </p:nvPr>
        </p:nvSpPr>
        <p:spPr bwMode="auto">
          <a:xfrm>
            <a:off x="695325" y="341313"/>
            <a:ext cx="86772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sv-SE" altLang="en-US" noProof="0"/>
              <a:t>Klicka här för att ändra text</a:t>
            </a:r>
            <a:endParaRPr lang="sv-SE" altLang="sv-SE" noProof="0"/>
          </a:p>
        </p:txBody>
      </p:sp>
      <p:sp>
        <p:nvSpPr>
          <p:cNvPr id="1028" name="Text Placeholder 2">
            <a:extLst>
              <a:ext uri="{FF2B5EF4-FFF2-40B4-BE49-F238E27FC236}">
                <a16:creationId xmlns:a16="http://schemas.microsoft.com/office/drawing/2014/main" id="{DF6287A2-7100-4A92-B0F0-473C03FC15B2}"/>
              </a:ext>
            </a:extLst>
          </p:cNvPr>
          <p:cNvSpPr>
            <a:spLocks noGrp="1"/>
          </p:cNvSpPr>
          <p:nvPr>
            <p:ph type="body" idx="1"/>
          </p:nvPr>
        </p:nvSpPr>
        <p:spPr bwMode="auto">
          <a:xfrm>
            <a:off x="695325" y="1598613"/>
            <a:ext cx="8677275" cy="449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sv-SE" altLang="sv-SE" noProof="0"/>
              <a:t>Klicka här för att ändra text</a:t>
            </a:r>
          </a:p>
          <a:p>
            <a:pPr lvl="1"/>
            <a:r>
              <a:rPr lang="sv-SE" altLang="sv-SE" noProof="0"/>
              <a:t>Andra nivå</a:t>
            </a:r>
          </a:p>
        </p:txBody>
      </p:sp>
      <p:sp>
        <p:nvSpPr>
          <p:cNvPr id="4" name="Date Placeholder 3">
            <a:extLst>
              <a:ext uri="{FF2B5EF4-FFF2-40B4-BE49-F238E27FC236}">
                <a16:creationId xmlns:a16="http://schemas.microsoft.com/office/drawing/2014/main" id="{8358902E-9099-4F32-8CE1-53EC1C7C38BE}"/>
              </a:ext>
            </a:extLst>
          </p:cNvPr>
          <p:cNvSpPr>
            <a:spLocks noGrp="1"/>
          </p:cNvSpPr>
          <p:nvPr>
            <p:ph type="dt" sz="half" idx="2"/>
          </p:nvPr>
        </p:nvSpPr>
        <p:spPr>
          <a:xfrm>
            <a:off x="10620375" y="6516688"/>
            <a:ext cx="679450" cy="177800"/>
          </a:xfrm>
          <a:prstGeom prst="rect">
            <a:avLst/>
          </a:prstGeom>
        </p:spPr>
        <p:txBody>
          <a:bodyPr vert="horz" lIns="0" tIns="0" rIns="0" bIns="0" rtlCol="0" anchor="t" anchorCtr="0"/>
          <a:lstStyle>
            <a:lvl1pPr algn="l" eaLnBrk="1" fontAlgn="auto" hangingPunct="1">
              <a:spcBef>
                <a:spcPts val="0"/>
              </a:spcBef>
              <a:spcAft>
                <a:spcPts val="0"/>
              </a:spcAft>
              <a:defRPr sz="1000">
                <a:solidFill>
                  <a:schemeClr val="tx1">
                    <a:lumMod val="50000"/>
                    <a:lumOff val="50000"/>
                  </a:schemeClr>
                </a:solidFill>
                <a:latin typeface="+mn-lt"/>
              </a:defRPr>
            </a:lvl1pPr>
          </a:lstStyle>
          <a:p>
            <a:pPr>
              <a:defRPr/>
            </a:pPr>
            <a:fld id="{1BE97DFD-D4CF-44E1-B1C1-9C6D94E29F61}" type="datetime1">
              <a:rPr lang="sv-SE" noProof="0"/>
              <a:pPr>
                <a:defRPr/>
              </a:pPr>
              <a:t>2025-06-10</a:t>
            </a:fld>
            <a:endParaRPr lang="sv-SE" noProof="0"/>
          </a:p>
        </p:txBody>
      </p:sp>
      <p:sp>
        <p:nvSpPr>
          <p:cNvPr id="5" name="Footer Placeholder 4">
            <a:extLst>
              <a:ext uri="{FF2B5EF4-FFF2-40B4-BE49-F238E27FC236}">
                <a16:creationId xmlns:a16="http://schemas.microsoft.com/office/drawing/2014/main" id="{92E702F9-E957-46D9-BD71-65E02FFCF421}"/>
              </a:ext>
            </a:extLst>
          </p:cNvPr>
          <p:cNvSpPr>
            <a:spLocks noGrp="1"/>
          </p:cNvSpPr>
          <p:nvPr>
            <p:ph type="ftr" sz="quarter" idx="3"/>
          </p:nvPr>
        </p:nvSpPr>
        <p:spPr>
          <a:xfrm>
            <a:off x="2016125" y="6516688"/>
            <a:ext cx="8099425" cy="177800"/>
          </a:xfrm>
          <a:prstGeom prst="rect">
            <a:avLst/>
          </a:prstGeom>
        </p:spPr>
        <p:txBody>
          <a:bodyPr vert="horz" lIns="0" tIns="0" rIns="0" bIns="0" rtlCol="0" anchor="t" anchorCtr="0"/>
          <a:lstStyle>
            <a:lvl1pPr algn="r" eaLnBrk="1" fontAlgn="auto" hangingPunct="1">
              <a:spcBef>
                <a:spcPts val="0"/>
              </a:spcBef>
              <a:spcAft>
                <a:spcPts val="0"/>
              </a:spcAft>
              <a:defRPr sz="1000">
                <a:solidFill>
                  <a:schemeClr val="tx1">
                    <a:lumMod val="50000"/>
                    <a:lumOff val="50000"/>
                  </a:schemeClr>
                </a:solidFill>
                <a:latin typeface="+mn-lt"/>
              </a:defRPr>
            </a:lvl1pPr>
          </a:lstStyle>
          <a:p>
            <a:pPr>
              <a:defRPr/>
            </a:pPr>
            <a:endParaRPr lang="sv-SE" noProof="0"/>
          </a:p>
        </p:txBody>
      </p:sp>
      <p:sp>
        <p:nvSpPr>
          <p:cNvPr id="6" name="Slide Number Placeholder 5">
            <a:extLst>
              <a:ext uri="{FF2B5EF4-FFF2-40B4-BE49-F238E27FC236}">
                <a16:creationId xmlns:a16="http://schemas.microsoft.com/office/drawing/2014/main" id="{B3C28B79-7C6F-4596-8B0A-C028B3E532F0}"/>
              </a:ext>
            </a:extLst>
          </p:cNvPr>
          <p:cNvSpPr>
            <a:spLocks noGrp="1"/>
          </p:cNvSpPr>
          <p:nvPr>
            <p:ph type="sldNum" sz="quarter" idx="4"/>
          </p:nvPr>
        </p:nvSpPr>
        <p:spPr>
          <a:xfrm>
            <a:off x="11472863" y="6516688"/>
            <a:ext cx="358775" cy="179387"/>
          </a:xfrm>
          <a:prstGeom prst="rect">
            <a:avLst/>
          </a:prstGeom>
        </p:spPr>
        <p:txBody>
          <a:bodyPr vert="horz" lIns="0" tIns="0" rIns="0" bIns="0" rtlCol="0" anchor="t" anchorCtr="0"/>
          <a:lstStyle>
            <a:lvl1pPr algn="r" eaLnBrk="1" fontAlgn="auto" hangingPunct="1">
              <a:spcBef>
                <a:spcPts val="0"/>
              </a:spcBef>
              <a:spcAft>
                <a:spcPts val="0"/>
              </a:spcAft>
              <a:defRPr sz="1000">
                <a:solidFill>
                  <a:schemeClr val="tx1">
                    <a:lumMod val="50000"/>
                    <a:lumOff val="50000"/>
                  </a:schemeClr>
                </a:solidFill>
                <a:latin typeface="+mn-lt"/>
              </a:defRPr>
            </a:lvl1pPr>
          </a:lstStyle>
          <a:p>
            <a:pPr>
              <a:defRPr/>
            </a:pPr>
            <a:fld id="{D3B0B049-D236-4E9C-BFA2-D924979AFA23}" type="slidenum">
              <a:rPr lang="sv-SE" noProof="0"/>
              <a:pPr>
                <a:defRPr/>
              </a:pPr>
              <a:t>‹#›</a:t>
            </a:fld>
            <a:endParaRPr lang="sv-SE" noProof="0"/>
          </a:p>
        </p:txBody>
      </p:sp>
      <p:pic>
        <p:nvPicPr>
          <p:cNvPr id="1032" name="Bildobjekt 7">
            <a:extLst>
              <a:ext uri="{FF2B5EF4-FFF2-40B4-BE49-F238E27FC236}">
                <a16:creationId xmlns:a16="http://schemas.microsoft.com/office/drawing/2014/main" id="{585F4FB4-BC46-41D2-8EDA-C0F3054A721A}"/>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360363" y="6426200"/>
            <a:ext cx="90011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ruta 6">
            <a:extLst>
              <a:ext uri="{FF2B5EF4-FFF2-40B4-BE49-F238E27FC236}">
                <a16:creationId xmlns:a16="http://schemas.microsoft.com/office/drawing/2014/main" id="{6A433D26-742D-2898-F826-23E6B667AC16}"/>
              </a:ext>
            </a:extLst>
          </p:cNvPr>
          <p:cNvSpPr txBox="1"/>
          <p:nvPr userDrawn="1">
            <p:extLst>
              <p:ext uri="{1162E1C5-73C7-4A58-AE30-91384D911F3F}">
                <p184:classification xmlns:p184="http://schemas.microsoft.com/office/powerpoint/2018/4/main" val="ftr"/>
              </p:ext>
            </p:extLst>
          </p:nvPr>
        </p:nvSpPr>
        <p:spPr>
          <a:xfrm>
            <a:off x="190500" y="6576060"/>
            <a:ext cx="965200" cy="91440"/>
          </a:xfrm>
          <a:prstGeom prst="rect">
            <a:avLst/>
          </a:prstGeom>
        </p:spPr>
        <p:txBody>
          <a:bodyPr horzOverflow="overflow" lIns="0" tIns="0" rIns="0" bIns="0">
            <a:spAutoFit/>
          </a:bodyPr>
          <a:lstStyle/>
          <a:p>
            <a:pPr algn="l"/>
            <a:r>
              <a:rPr lang="sv-SE" sz="600">
                <a:solidFill>
                  <a:srgbClr val="737373">
                    <a:alpha val="50000"/>
                  </a:srgbClr>
                </a:solidFill>
                <a:latin typeface="Arial" panose="020B0604020202020204" pitchFamily="34" charset="0"/>
                <a:cs typeface="Arial" panose="020B0604020202020204" pitchFamily="34" charset="0"/>
              </a:rPr>
              <a:t>Confidentiality: C2 - Internal</a:t>
            </a:r>
          </a:p>
        </p:txBody>
      </p:sp>
    </p:spTree>
    <p:extLst>
      <p:ext uri="{BB962C8B-B14F-4D97-AF65-F5344CB8AC3E}">
        <p14:creationId xmlns:p14="http://schemas.microsoft.com/office/powerpoint/2010/main" val="350985507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Lst>
  <p:transition spd="med">
    <p:fade/>
  </p:transition>
  <p:hf hdr="0" ftr="0"/>
  <p:txStyles>
    <p:titleStyle>
      <a:lvl1pPr algn="l" rtl="0" eaLnBrk="1" fontAlgn="base" hangingPunct="1">
        <a:lnSpc>
          <a:spcPct val="85000"/>
        </a:lnSpc>
        <a:spcBef>
          <a:spcPct val="0"/>
        </a:spcBef>
        <a:spcAft>
          <a:spcPct val="0"/>
        </a:spcAft>
        <a:defRPr sz="3600" kern="1200">
          <a:solidFill>
            <a:schemeClr val="tx1"/>
          </a:solidFill>
          <a:latin typeface="+mj-lt"/>
          <a:ea typeface="+mj-ea"/>
          <a:cs typeface="+mj-cs"/>
        </a:defRPr>
      </a:lvl1pPr>
      <a:lvl2pPr algn="l" rtl="0" eaLnBrk="1" fontAlgn="base" hangingPunct="1">
        <a:lnSpc>
          <a:spcPct val="85000"/>
        </a:lnSpc>
        <a:spcBef>
          <a:spcPct val="0"/>
        </a:spcBef>
        <a:spcAft>
          <a:spcPct val="0"/>
        </a:spcAft>
        <a:defRPr sz="3600">
          <a:solidFill>
            <a:schemeClr val="tx1"/>
          </a:solidFill>
          <a:latin typeface="Calibri Light" panose="020F0302020204030204" pitchFamily="34" charset="0"/>
        </a:defRPr>
      </a:lvl2pPr>
      <a:lvl3pPr algn="l" rtl="0" eaLnBrk="1" fontAlgn="base" hangingPunct="1">
        <a:lnSpc>
          <a:spcPct val="85000"/>
        </a:lnSpc>
        <a:spcBef>
          <a:spcPct val="0"/>
        </a:spcBef>
        <a:spcAft>
          <a:spcPct val="0"/>
        </a:spcAft>
        <a:defRPr sz="3600">
          <a:solidFill>
            <a:schemeClr val="tx1"/>
          </a:solidFill>
          <a:latin typeface="Calibri Light" panose="020F0302020204030204" pitchFamily="34" charset="0"/>
        </a:defRPr>
      </a:lvl3pPr>
      <a:lvl4pPr algn="l" rtl="0" eaLnBrk="1" fontAlgn="base" hangingPunct="1">
        <a:lnSpc>
          <a:spcPct val="85000"/>
        </a:lnSpc>
        <a:spcBef>
          <a:spcPct val="0"/>
        </a:spcBef>
        <a:spcAft>
          <a:spcPct val="0"/>
        </a:spcAft>
        <a:defRPr sz="3600">
          <a:solidFill>
            <a:schemeClr val="tx1"/>
          </a:solidFill>
          <a:latin typeface="Calibri Light" panose="020F0302020204030204" pitchFamily="34" charset="0"/>
        </a:defRPr>
      </a:lvl4pPr>
      <a:lvl5pPr algn="l" rtl="0" eaLnBrk="1" fontAlgn="base" hangingPunct="1">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p:titleStyle>
    <p:bodyStyle>
      <a:lvl1pPr marL="266700" indent="-266700" algn="l" rtl="0" eaLnBrk="1" fontAlgn="base" hangingPunct="1">
        <a:lnSpc>
          <a:spcPct val="90000"/>
        </a:lnSpc>
        <a:spcBef>
          <a:spcPts val="1200"/>
        </a:spcBef>
        <a:spcAft>
          <a:spcPct val="0"/>
        </a:spcAft>
        <a:buClr>
          <a:schemeClr val="accent1"/>
        </a:buClr>
        <a:buFont typeface="Arial" panose="020B0604020202020204" pitchFamily="34" charset="0"/>
        <a:buChar char="•"/>
        <a:defRPr sz="2400" kern="1200">
          <a:solidFill>
            <a:schemeClr val="tx1"/>
          </a:solidFill>
          <a:latin typeface="+mn-lt"/>
          <a:ea typeface="+mn-ea"/>
          <a:cs typeface="+mn-cs"/>
        </a:defRPr>
      </a:lvl1pPr>
      <a:lvl2pPr marL="542925" indent="-276225" algn="l" rtl="0" eaLnBrk="1" fontAlgn="base" hangingPunct="1">
        <a:lnSpc>
          <a:spcPct val="90000"/>
        </a:lnSpc>
        <a:spcBef>
          <a:spcPts val="12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2pPr>
      <a:lvl3pPr marL="1143000" indent="-228600" algn="l" rtl="0" eaLnBrk="1" fontAlgn="base" hangingPunct="1">
        <a:lnSpc>
          <a:spcPct val="90000"/>
        </a:lnSpc>
        <a:spcBef>
          <a:spcPts val="6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3pPr>
      <a:lvl4pPr marL="1600200" indent="-228600" algn="l" rtl="0" eaLnBrk="1" fontAlgn="base" hangingPunct="1">
        <a:lnSpc>
          <a:spcPct val="90000"/>
        </a:lnSpc>
        <a:spcBef>
          <a:spcPts val="6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6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34">
          <p15:clr>
            <a:srgbClr val="F26B43"/>
          </p15:clr>
        </p15:guide>
        <p15:guide id="2" orient="horz" pos="100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1.xml"/><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EFCE000-E841-E48A-FAFF-04C96BEDCE02}"/>
              </a:ext>
            </a:extLst>
          </p:cNvPr>
          <p:cNvPicPr>
            <a:picLocks noChangeAspect="1"/>
          </p:cNvPicPr>
          <p:nvPr/>
        </p:nvPicPr>
        <p:blipFill>
          <a:blip r:embed="rId3"/>
          <a:srcRect l="3424"/>
          <a:stretch/>
        </p:blipFill>
        <p:spPr>
          <a:xfrm>
            <a:off x="0" y="0"/>
            <a:ext cx="9211085" cy="6351814"/>
          </a:xfrm>
          <a:prstGeom prst="rect">
            <a:avLst/>
          </a:prstGeom>
        </p:spPr>
      </p:pic>
      <p:sp>
        <p:nvSpPr>
          <p:cNvPr id="20482" name="Title 1">
            <a:extLst>
              <a:ext uri="{FF2B5EF4-FFF2-40B4-BE49-F238E27FC236}">
                <a16:creationId xmlns:a16="http://schemas.microsoft.com/office/drawing/2014/main" id="{FA61A585-3C52-424D-B266-1D3F308072E0}"/>
              </a:ext>
            </a:extLst>
          </p:cNvPr>
          <p:cNvSpPr>
            <a:spLocks noGrp="1"/>
          </p:cNvSpPr>
          <p:nvPr>
            <p:ph type="ctrTitle"/>
          </p:nvPr>
        </p:nvSpPr>
        <p:spPr>
          <a:xfrm>
            <a:off x="0" y="498440"/>
            <a:ext cx="7119258" cy="1643062"/>
          </a:xfrm>
        </p:spPr>
        <p:txBody>
          <a:bodyPr/>
          <a:lstStyle/>
          <a:p>
            <a:pPr eaLnBrk="1" hangingPunct="1"/>
            <a:r>
              <a:rPr lang="sv-SE" altLang="en-US" sz="4800" b="1">
                <a:solidFill>
                  <a:schemeClr val="bg2"/>
                </a:solidFill>
                <a:cs typeface="Calibri Light" panose="020F0302020204030204" pitchFamily="34" charset="0"/>
              </a:rPr>
              <a:t>Webbinarium om nätkoden för </a:t>
            </a:r>
            <a:r>
              <a:rPr lang="sv-SE" altLang="en-US" sz="4800" b="1" err="1">
                <a:solidFill>
                  <a:schemeClr val="bg2"/>
                </a:solidFill>
                <a:cs typeface="Calibri Light" panose="020F0302020204030204" pitchFamily="34" charset="0"/>
              </a:rPr>
              <a:t>Demand</a:t>
            </a:r>
            <a:r>
              <a:rPr lang="sv-SE" altLang="en-US" sz="4800" b="1">
                <a:solidFill>
                  <a:schemeClr val="bg2"/>
                </a:solidFill>
                <a:cs typeface="Calibri Light" panose="020F0302020204030204" pitchFamily="34" charset="0"/>
              </a:rPr>
              <a:t> </a:t>
            </a:r>
            <a:r>
              <a:rPr lang="sv-SE" altLang="en-US" sz="4800" b="1" err="1">
                <a:solidFill>
                  <a:schemeClr val="bg2"/>
                </a:solidFill>
                <a:cs typeface="Calibri Light" panose="020F0302020204030204" pitchFamily="34" charset="0"/>
              </a:rPr>
              <a:t>Response</a:t>
            </a:r>
            <a:endParaRPr lang="sv-SE" altLang="en-US" sz="4800">
              <a:solidFill>
                <a:schemeClr val="bg2"/>
              </a:solidFill>
              <a:cs typeface="Calibri Light" panose="020F0302020204030204" pitchFamily="34" charset="0"/>
            </a:endParaRPr>
          </a:p>
        </p:txBody>
      </p:sp>
      <p:pic>
        <p:nvPicPr>
          <p:cNvPr id="2" name="Bildobjekt 1">
            <a:extLst>
              <a:ext uri="{FF2B5EF4-FFF2-40B4-BE49-F238E27FC236}">
                <a16:creationId xmlns:a16="http://schemas.microsoft.com/office/drawing/2014/main" id="{95130CB7-D4D3-ACC9-D2E0-F3C7A9F018F9}"/>
              </a:ext>
            </a:extLst>
          </p:cNvPr>
          <p:cNvPicPr>
            <a:picLocks noChangeAspect="1"/>
          </p:cNvPicPr>
          <p:nvPr/>
        </p:nvPicPr>
        <p:blipFill>
          <a:blip r:embed="rId4"/>
          <a:srcRect l="32992" t="-15980" r="18944" b="23721"/>
          <a:stretch/>
        </p:blipFill>
        <p:spPr>
          <a:xfrm>
            <a:off x="8188779" y="-1333054"/>
            <a:ext cx="4003221" cy="7684102"/>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2AA6D3-FF3C-835E-DFDE-9F840941A4AF}"/>
            </a:ext>
          </a:extLst>
        </p:cNvPr>
        <p:cNvGrpSpPr/>
        <p:nvPr/>
      </p:nvGrpSpPr>
      <p:grpSpPr>
        <a:xfrm>
          <a:off x="0" y="0"/>
          <a:ext cx="0" cy="0"/>
          <a:chOff x="0" y="0"/>
          <a:chExt cx="0" cy="0"/>
        </a:xfrm>
      </p:grpSpPr>
      <p:sp>
        <p:nvSpPr>
          <p:cNvPr id="7" name="Rubrik 6">
            <a:extLst>
              <a:ext uri="{FF2B5EF4-FFF2-40B4-BE49-F238E27FC236}">
                <a16:creationId xmlns:a16="http://schemas.microsoft.com/office/drawing/2014/main" id="{970CA4B3-9E24-FA6F-70F7-85DE3B2D0CE0}"/>
              </a:ext>
            </a:extLst>
          </p:cNvPr>
          <p:cNvSpPr>
            <a:spLocks noGrp="1"/>
          </p:cNvSpPr>
          <p:nvPr>
            <p:ph type="title"/>
          </p:nvPr>
        </p:nvSpPr>
        <p:spPr>
          <a:xfrm>
            <a:off x="674159" y="341313"/>
            <a:ext cx="11206691" cy="1023408"/>
          </a:xfrm>
        </p:spPr>
        <p:txBody>
          <a:bodyPr>
            <a:normAutofit fontScale="90000"/>
          </a:bodyPr>
          <a:lstStyle/>
          <a:p>
            <a:br>
              <a:rPr lang="sv-SE"/>
            </a:br>
            <a:br>
              <a:rPr lang="sv-SE"/>
            </a:br>
            <a:br>
              <a:rPr lang="sv-SE"/>
            </a:br>
            <a:r>
              <a:rPr lang="sv-SE" sz="4000">
                <a:solidFill>
                  <a:schemeClr val="accent1"/>
                </a:solidFill>
              </a:rPr>
              <a:t>Temaområden</a:t>
            </a:r>
            <a:r>
              <a:rPr lang="sv-SE" sz="3600"/>
              <a:t> </a:t>
            </a:r>
            <a:r>
              <a:rPr lang="sv-SE" sz="4000">
                <a:solidFill>
                  <a:schemeClr val="accent1"/>
                </a:solidFill>
              </a:rPr>
              <a:t>utifrån </a:t>
            </a:r>
            <a:r>
              <a:rPr lang="sv-SE" sz="4000" err="1">
                <a:solidFill>
                  <a:schemeClr val="accent1"/>
                </a:solidFill>
              </a:rPr>
              <a:t>ACER:s</a:t>
            </a:r>
            <a:r>
              <a:rPr lang="sv-SE" sz="4000">
                <a:solidFill>
                  <a:schemeClr val="accent1"/>
                </a:solidFill>
              </a:rPr>
              <a:t> förslag NC DR per 2025-03-07</a:t>
            </a:r>
            <a:br>
              <a:rPr lang="sv-SE" sz="4000">
                <a:solidFill>
                  <a:schemeClr val="accent1"/>
                </a:solidFill>
              </a:rPr>
            </a:br>
            <a:endParaRPr lang="sv-SE" sz="4000">
              <a:solidFill>
                <a:schemeClr val="accent1"/>
              </a:solidFill>
            </a:endParaRPr>
          </a:p>
        </p:txBody>
      </p:sp>
      <p:sp>
        <p:nvSpPr>
          <p:cNvPr id="5" name="Platshållare för bildnummer 4">
            <a:extLst>
              <a:ext uri="{FF2B5EF4-FFF2-40B4-BE49-F238E27FC236}">
                <a16:creationId xmlns:a16="http://schemas.microsoft.com/office/drawing/2014/main" id="{9B2D22AC-0903-E601-6F92-F7DC5E7721DC}"/>
              </a:ext>
            </a:extLst>
          </p:cNvPr>
          <p:cNvSpPr>
            <a:spLocks noGrp="1"/>
          </p:cNvSpPr>
          <p:nvPr>
            <p:ph type="sldNum" sz="quarter" idx="21"/>
          </p:nvPr>
        </p:nvSpPr>
        <p:spPr>
          <a:xfrm>
            <a:off x="11578696" y="6199188"/>
            <a:ext cx="358775" cy="179387"/>
          </a:xfrm>
          <a:prstGeom prst="rect">
            <a:avLst/>
          </a:prstGeom>
        </p:spPr>
        <p:txBody>
          <a:bodyPr vert="horz" lIns="0" tIns="0" rIns="0" bIns="0" rtlCol="0" anchor="t" anchorCtr="0"/>
          <a:lstStyle>
            <a:defPPr>
              <a:defRPr lang="sv-SE"/>
            </a:defPPr>
            <a:lvl1pPr marL="0" algn="r" defTabSz="914400" rtl="0" eaLnBrk="1" fontAlgn="auto" latinLnBrk="0" hangingPunct="1">
              <a:spcBef>
                <a:spcPts val="0"/>
              </a:spcBef>
              <a:spcAft>
                <a:spcPts val="0"/>
              </a:spcAft>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BCA53D8-D7BF-ED48-A5DE-B35EC4CD5AE9}" type="slidenum">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sv-SE" sz="1400" b="0" i="0" u="none" strike="noStrike" kern="1200" cap="none" spc="0" normalizeH="0" baseline="0" noProof="0">
              <a:ln>
                <a:noFill/>
              </a:ln>
              <a:solidFill>
                <a:prstClr val="black">
                  <a:tint val="82000"/>
                </a:prstClr>
              </a:solidFill>
              <a:effectLst/>
              <a:uLnTx/>
              <a:uFillTx/>
              <a:latin typeface="Aptos" panose="020B0004020202020204"/>
              <a:ea typeface="+mn-ea"/>
              <a:cs typeface="+mn-cs"/>
            </a:endParaRPr>
          </a:p>
        </p:txBody>
      </p:sp>
      <p:sp>
        <p:nvSpPr>
          <p:cNvPr id="11" name="Rektangel 10">
            <a:extLst>
              <a:ext uri="{FF2B5EF4-FFF2-40B4-BE49-F238E27FC236}">
                <a16:creationId xmlns:a16="http://schemas.microsoft.com/office/drawing/2014/main" id="{9BA6DBF7-B5CE-D2AA-A730-3FE0CDB15953}"/>
              </a:ext>
            </a:extLst>
          </p:cNvPr>
          <p:cNvSpPr/>
          <p:nvPr/>
        </p:nvSpPr>
        <p:spPr>
          <a:xfrm>
            <a:off x="3527414" y="2622949"/>
            <a:ext cx="2356022" cy="7661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sv-SE" sz="1400">
                <a:solidFill>
                  <a:srgbClr val="FFFFFF"/>
                </a:solidFill>
                <a:latin typeface="Calibri"/>
              </a:rPr>
              <a:t>Regler för </a:t>
            </a:r>
            <a:r>
              <a:rPr lang="sv-SE" sz="1400" err="1">
                <a:solidFill>
                  <a:srgbClr val="FFFFFF"/>
                </a:solidFill>
                <a:latin typeface="Calibri"/>
              </a:rPr>
              <a:t>baseline</a:t>
            </a:r>
            <a:r>
              <a:rPr lang="sv-SE" sz="1400">
                <a:solidFill>
                  <a:srgbClr val="FFFFFF"/>
                </a:solidFill>
                <a:latin typeface="Calibri"/>
              </a:rPr>
              <a:t>-metod</a:t>
            </a:r>
            <a:endParaRPr kumimoji="0" lang="sv-SE" sz="1400" b="0" i="0" u="none" strike="noStrike" kern="1200" cap="none" spc="0" normalizeH="0" baseline="0" noProof="0">
              <a:ln>
                <a:noFill/>
              </a:ln>
              <a:solidFill>
                <a:srgbClr val="FFFFFF"/>
              </a:solidFill>
              <a:effectLst/>
              <a:uLnTx/>
              <a:uFillTx/>
              <a:latin typeface="Calibri"/>
              <a:ea typeface="+mn-ea"/>
              <a:cs typeface="+mn-cs"/>
            </a:endParaRPr>
          </a:p>
        </p:txBody>
      </p:sp>
      <p:sp>
        <p:nvSpPr>
          <p:cNvPr id="15" name="Rektangel 14">
            <a:extLst>
              <a:ext uri="{FF2B5EF4-FFF2-40B4-BE49-F238E27FC236}">
                <a16:creationId xmlns:a16="http://schemas.microsoft.com/office/drawing/2014/main" id="{5A0BC575-E755-79D9-808C-691513B760D3}"/>
              </a:ext>
            </a:extLst>
          </p:cNvPr>
          <p:cNvSpPr/>
          <p:nvPr/>
        </p:nvSpPr>
        <p:spPr>
          <a:xfrm>
            <a:off x="6270614" y="1764423"/>
            <a:ext cx="2356022" cy="7661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400" b="0" i="0" u="none" strike="noStrike" kern="1200" cap="none" spc="0" normalizeH="0" baseline="0" noProof="0">
                <a:ln>
                  <a:noFill/>
                </a:ln>
                <a:solidFill>
                  <a:srgbClr val="FFFFFF"/>
                </a:solidFill>
                <a:effectLst/>
                <a:uLnTx/>
                <a:uFillTx/>
                <a:latin typeface="Calibri"/>
                <a:ea typeface="+mn-ea"/>
                <a:cs typeface="+mn-cs"/>
              </a:rPr>
              <a:t>Jämförelse- och rankningstabell för produkter</a:t>
            </a:r>
          </a:p>
        </p:txBody>
      </p:sp>
      <p:sp>
        <p:nvSpPr>
          <p:cNvPr id="16" name="Rektangel 15">
            <a:extLst>
              <a:ext uri="{FF2B5EF4-FFF2-40B4-BE49-F238E27FC236}">
                <a16:creationId xmlns:a16="http://schemas.microsoft.com/office/drawing/2014/main" id="{D6DCCA88-E4D5-AD44-CBDE-9E21F7F8E4EA}"/>
              </a:ext>
            </a:extLst>
          </p:cNvPr>
          <p:cNvSpPr/>
          <p:nvPr/>
        </p:nvSpPr>
        <p:spPr>
          <a:xfrm>
            <a:off x="6270614" y="2622949"/>
            <a:ext cx="2356022" cy="7661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sv-SE" sz="1400">
                <a:solidFill>
                  <a:srgbClr val="FFFFFF"/>
                </a:solidFill>
                <a:latin typeface="Calibri"/>
              </a:rPr>
              <a:t>Flexibilitetsleverantörs- och produktkvalificering</a:t>
            </a:r>
            <a:endParaRPr kumimoji="0" lang="sv-SE" sz="1400" b="0" i="0" u="none" strike="noStrike" kern="1200" cap="none" spc="0" normalizeH="0" baseline="0" noProof="0">
              <a:ln>
                <a:noFill/>
              </a:ln>
              <a:solidFill>
                <a:srgbClr val="FFFFFF"/>
              </a:solidFill>
              <a:effectLst/>
              <a:uLnTx/>
              <a:uFillTx/>
              <a:latin typeface="Calibri"/>
              <a:ea typeface="+mn-ea"/>
              <a:cs typeface="+mn-cs"/>
            </a:endParaRPr>
          </a:p>
        </p:txBody>
      </p:sp>
      <p:sp>
        <p:nvSpPr>
          <p:cNvPr id="17" name="Rektangel 16">
            <a:extLst>
              <a:ext uri="{FF2B5EF4-FFF2-40B4-BE49-F238E27FC236}">
                <a16:creationId xmlns:a16="http://schemas.microsoft.com/office/drawing/2014/main" id="{A091EF5F-B395-85E5-09CF-57EC55AE38F8}"/>
              </a:ext>
            </a:extLst>
          </p:cNvPr>
          <p:cNvSpPr/>
          <p:nvPr/>
        </p:nvSpPr>
        <p:spPr>
          <a:xfrm>
            <a:off x="6270614" y="3481475"/>
            <a:ext cx="2356022" cy="7661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eaLnBrk="0" fontAlgn="base" hangingPunct="0">
              <a:spcBef>
                <a:spcPct val="0"/>
              </a:spcBef>
              <a:spcAft>
                <a:spcPct val="0"/>
              </a:spcAft>
              <a:defRPr/>
            </a:pPr>
            <a:r>
              <a:rPr kumimoji="0" lang="sv-SE" sz="1400" b="0" i="0" u="none" strike="noStrike" kern="1200" cap="none" spc="0" normalizeH="0" baseline="0" noProof="0" err="1">
                <a:ln>
                  <a:noFill/>
                </a:ln>
                <a:solidFill>
                  <a:srgbClr val="FFFFFF"/>
                </a:solidFill>
                <a:effectLst/>
                <a:uLnTx/>
                <a:uFillTx/>
                <a:latin typeface="Calibri"/>
                <a:ea typeface="+mn-ea"/>
                <a:cs typeface="+mn-cs"/>
              </a:rPr>
              <a:t>Flexibility</a:t>
            </a:r>
            <a:r>
              <a:rPr kumimoji="0" lang="sv-SE" sz="1400" b="0" i="0" u="none" strike="noStrike" kern="1200" cap="none" spc="0" normalizeH="0" baseline="0" noProof="0">
                <a:ln>
                  <a:noFill/>
                </a:ln>
                <a:solidFill>
                  <a:srgbClr val="FFFFFF"/>
                </a:solidFill>
                <a:effectLst/>
                <a:uLnTx/>
                <a:uFillTx/>
                <a:latin typeface="Calibri"/>
                <a:ea typeface="+mn-ea"/>
                <a:cs typeface="+mn-cs"/>
              </a:rPr>
              <a:t> information system </a:t>
            </a:r>
            <a:endParaRPr lang="sv-SE" sz="1400" b="0" i="0" u="none" strike="noStrike" kern="1200" cap="none" spc="0" normalizeH="0" baseline="0" noProof="0">
              <a:ln>
                <a:noFill/>
              </a:ln>
              <a:solidFill>
                <a:srgbClr val="FFFFFF"/>
              </a:solidFill>
              <a:effectLst/>
              <a:uLnTx/>
              <a:uFillTx/>
              <a:latin typeface="Calibri"/>
              <a:ea typeface="Calibri"/>
              <a:cs typeface="Calibri"/>
            </a:endParaRPr>
          </a:p>
        </p:txBody>
      </p:sp>
      <p:sp>
        <p:nvSpPr>
          <p:cNvPr id="25" name="Rektangel 24">
            <a:extLst>
              <a:ext uri="{FF2B5EF4-FFF2-40B4-BE49-F238E27FC236}">
                <a16:creationId xmlns:a16="http://schemas.microsoft.com/office/drawing/2014/main" id="{940C45AF-5A5D-1B89-3ACE-B9D3F4676669}"/>
              </a:ext>
            </a:extLst>
          </p:cNvPr>
          <p:cNvSpPr/>
          <p:nvPr/>
        </p:nvSpPr>
        <p:spPr>
          <a:xfrm>
            <a:off x="8976209" y="1631650"/>
            <a:ext cx="2356022" cy="94754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eaLnBrk="0" fontAlgn="base" hangingPunct="0">
              <a:spcBef>
                <a:spcPct val="0"/>
              </a:spcBef>
              <a:spcAft>
                <a:spcPct val="0"/>
              </a:spcAft>
              <a:defRPr/>
            </a:pPr>
            <a:r>
              <a:rPr lang="sv-SE" sz="1400">
                <a:solidFill>
                  <a:schemeClr val="bg1"/>
                </a:solidFill>
                <a:latin typeface="Calibri"/>
              </a:rPr>
              <a:t>Reglerna för när "</a:t>
            </a:r>
            <a:r>
              <a:rPr lang="sv-SE" sz="1400" err="1">
                <a:solidFill>
                  <a:schemeClr val="bg1"/>
                </a:solidFill>
                <a:latin typeface="Calibri"/>
              </a:rPr>
              <a:t>local</a:t>
            </a:r>
            <a:r>
              <a:rPr lang="sv-SE" sz="1400">
                <a:solidFill>
                  <a:schemeClr val="bg1"/>
                </a:solidFill>
                <a:latin typeface="Calibri"/>
              </a:rPr>
              <a:t> services" för</a:t>
            </a:r>
            <a:r>
              <a:rPr kumimoji="0" lang="sv-SE" sz="1400" b="0" i="0" u="none" strike="noStrike" kern="1200" cap="none" spc="0" normalizeH="0" baseline="0" noProof="0">
                <a:ln>
                  <a:noFill/>
                </a:ln>
                <a:solidFill>
                  <a:schemeClr val="bg1"/>
                </a:solidFill>
                <a:effectLst/>
                <a:uLnTx/>
                <a:uFillTx/>
                <a:latin typeface="Calibri"/>
                <a:ea typeface="+mn-ea"/>
                <a:cs typeface="+mn-cs"/>
              </a:rPr>
              <a:t> TSO/DSO </a:t>
            </a:r>
            <a:r>
              <a:rPr lang="sv-SE" sz="1400">
                <a:solidFill>
                  <a:schemeClr val="bg1"/>
                </a:solidFill>
                <a:latin typeface="Calibri"/>
              </a:rPr>
              <a:t>för aktiv och reaktiv effekt ska anskaffas</a:t>
            </a:r>
            <a:endParaRPr lang="sv-SE" sz="1400" b="0" i="0" u="none" strike="noStrike" kern="1200" cap="none" spc="0" normalizeH="0" baseline="0" noProof="0">
              <a:ln>
                <a:noFill/>
              </a:ln>
              <a:solidFill>
                <a:schemeClr val="bg1"/>
              </a:solidFill>
              <a:effectLst/>
              <a:uLnTx/>
              <a:uFillTx/>
              <a:latin typeface="Calibri"/>
              <a:ea typeface="Calibri"/>
              <a:cs typeface="Calibri"/>
            </a:endParaRPr>
          </a:p>
        </p:txBody>
      </p:sp>
      <p:sp>
        <p:nvSpPr>
          <p:cNvPr id="26" name="Rektangel 25">
            <a:extLst>
              <a:ext uri="{FF2B5EF4-FFF2-40B4-BE49-F238E27FC236}">
                <a16:creationId xmlns:a16="http://schemas.microsoft.com/office/drawing/2014/main" id="{25120FF9-21DD-2750-28CE-CC9D277015ED}"/>
              </a:ext>
            </a:extLst>
          </p:cNvPr>
          <p:cNvSpPr/>
          <p:nvPr/>
        </p:nvSpPr>
        <p:spPr>
          <a:xfrm>
            <a:off x="8976209" y="2632845"/>
            <a:ext cx="2356022" cy="7661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eaLnBrk="0" fontAlgn="base" hangingPunct="0">
              <a:spcBef>
                <a:spcPct val="0"/>
              </a:spcBef>
              <a:spcAft>
                <a:spcPct val="0"/>
              </a:spcAft>
              <a:defRPr/>
            </a:pPr>
            <a:r>
              <a:rPr lang="sv-SE" sz="1400">
                <a:solidFill>
                  <a:srgbClr val="FFFFFF"/>
                </a:solidFill>
                <a:latin typeface="Calibri"/>
              </a:rPr>
              <a:t>Regler för villkorade</a:t>
            </a:r>
            <a:r>
              <a:rPr kumimoji="0" lang="sv-SE" sz="1400" b="0" i="0" u="none" strike="noStrike" kern="1200" cap="none" spc="0" normalizeH="0" baseline="0" noProof="0">
                <a:ln>
                  <a:noFill/>
                </a:ln>
                <a:solidFill>
                  <a:srgbClr val="FFFFFF"/>
                </a:solidFill>
                <a:effectLst/>
                <a:uLnTx/>
                <a:uFillTx/>
                <a:latin typeface="Calibri"/>
                <a:ea typeface="+mn-ea"/>
                <a:cs typeface="+mn-cs"/>
              </a:rPr>
              <a:t> avtal </a:t>
            </a:r>
          </a:p>
        </p:txBody>
      </p:sp>
      <p:sp>
        <p:nvSpPr>
          <p:cNvPr id="28" name="Rektangel 27">
            <a:extLst>
              <a:ext uri="{FF2B5EF4-FFF2-40B4-BE49-F238E27FC236}">
                <a16:creationId xmlns:a16="http://schemas.microsoft.com/office/drawing/2014/main" id="{7B17AF75-3F16-D89F-97C5-9EA92A8B9407}"/>
              </a:ext>
            </a:extLst>
          </p:cNvPr>
          <p:cNvSpPr/>
          <p:nvPr/>
        </p:nvSpPr>
        <p:spPr>
          <a:xfrm>
            <a:off x="8976209" y="3480651"/>
            <a:ext cx="2356022" cy="80240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eaLnBrk="0" fontAlgn="base" hangingPunct="0">
              <a:spcBef>
                <a:spcPct val="0"/>
              </a:spcBef>
              <a:spcAft>
                <a:spcPct val="0"/>
              </a:spcAft>
              <a:defRPr/>
            </a:pPr>
            <a:r>
              <a:rPr lang="sv-SE" sz="1400">
                <a:solidFill>
                  <a:srgbClr val="FFFFFF"/>
                </a:solidFill>
                <a:latin typeface="Calibri"/>
              </a:rPr>
              <a:t>Reglerna för hur "</a:t>
            </a:r>
            <a:r>
              <a:rPr lang="sv-SE" sz="1400" err="1">
                <a:solidFill>
                  <a:srgbClr val="FFFFFF"/>
                </a:solidFill>
                <a:latin typeface="Calibri"/>
              </a:rPr>
              <a:t>local</a:t>
            </a:r>
            <a:r>
              <a:rPr lang="sv-SE" sz="1400">
                <a:solidFill>
                  <a:srgbClr val="FFFFFF"/>
                </a:solidFill>
                <a:latin typeface="Calibri"/>
              </a:rPr>
              <a:t> services" för</a:t>
            </a:r>
            <a:r>
              <a:rPr kumimoji="0" lang="sv-SE" sz="1400" b="0" i="0" u="none" strike="noStrike" kern="1200" cap="none" spc="0" normalizeH="0" baseline="0" noProof="0">
                <a:ln>
                  <a:noFill/>
                </a:ln>
                <a:solidFill>
                  <a:srgbClr val="FFFFFF"/>
                </a:solidFill>
                <a:effectLst/>
                <a:uLnTx/>
                <a:uFillTx/>
                <a:latin typeface="Calibri"/>
                <a:ea typeface="+mn-ea"/>
                <a:cs typeface="+mn-cs"/>
              </a:rPr>
              <a:t> TSO/DSO </a:t>
            </a:r>
            <a:r>
              <a:rPr lang="sv-SE" sz="1400">
                <a:solidFill>
                  <a:srgbClr val="FFFFFF"/>
                </a:solidFill>
                <a:latin typeface="Calibri"/>
              </a:rPr>
              <a:t>för aktiv och reaktiv effekt ska anskaffas</a:t>
            </a:r>
            <a:endParaRPr kumimoji="0" lang="sv-SE" sz="1400" b="0" i="0" u="none" strike="noStrike" kern="1200" cap="none" spc="0" normalizeH="0" baseline="0" noProof="0">
              <a:ln>
                <a:noFill/>
              </a:ln>
              <a:solidFill>
                <a:srgbClr val="FFFFFF"/>
              </a:solidFill>
              <a:effectLst/>
              <a:uLnTx/>
              <a:uFillTx/>
              <a:latin typeface="Calibri"/>
              <a:ea typeface="+mn-ea"/>
              <a:cs typeface="+mn-cs"/>
            </a:endParaRPr>
          </a:p>
        </p:txBody>
      </p:sp>
      <p:sp>
        <p:nvSpPr>
          <p:cNvPr id="29" name="Rektangel 28">
            <a:extLst>
              <a:ext uri="{FF2B5EF4-FFF2-40B4-BE49-F238E27FC236}">
                <a16:creationId xmlns:a16="http://schemas.microsoft.com/office/drawing/2014/main" id="{5734C82D-F0BB-A6A8-5F68-7944DE4FCE73}"/>
              </a:ext>
            </a:extLst>
          </p:cNvPr>
          <p:cNvSpPr/>
          <p:nvPr/>
        </p:nvSpPr>
        <p:spPr>
          <a:xfrm>
            <a:off x="8976209" y="4330105"/>
            <a:ext cx="2356022" cy="7661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400" b="0" i="0" u="none" strike="noStrike" kern="1200" cap="none" spc="0" normalizeH="0" baseline="0" noProof="0">
                <a:ln>
                  <a:noFill/>
                </a:ln>
                <a:solidFill>
                  <a:srgbClr val="FFFFFF"/>
                </a:solidFill>
                <a:effectLst/>
                <a:uLnTx/>
                <a:uFillTx/>
                <a:latin typeface="Calibri"/>
                <a:ea typeface="+mn-ea"/>
                <a:cs typeface="+mn-cs"/>
              </a:rPr>
              <a:t>Produkter och produktattribut</a:t>
            </a:r>
          </a:p>
        </p:txBody>
      </p:sp>
      <p:sp>
        <p:nvSpPr>
          <p:cNvPr id="30" name="Rektangel 29">
            <a:extLst>
              <a:ext uri="{FF2B5EF4-FFF2-40B4-BE49-F238E27FC236}">
                <a16:creationId xmlns:a16="http://schemas.microsoft.com/office/drawing/2014/main" id="{E5994EBF-B82D-F007-1877-C08FA5FC6E2A}"/>
              </a:ext>
            </a:extLst>
          </p:cNvPr>
          <p:cNvSpPr/>
          <p:nvPr/>
        </p:nvSpPr>
        <p:spPr>
          <a:xfrm>
            <a:off x="3397668" y="1653534"/>
            <a:ext cx="2629243" cy="1821726"/>
          </a:xfrm>
          <a:prstGeom prst="rect">
            <a:avLst/>
          </a:prstGeom>
          <a:noFill/>
          <a:ln w="38100">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srgbClr val="777777"/>
              </a:solidFill>
              <a:effectLst/>
              <a:uLnTx/>
              <a:uFillTx/>
              <a:latin typeface="Calibri"/>
              <a:ea typeface="+mn-ea"/>
              <a:cs typeface="+mn-cs"/>
            </a:endParaRPr>
          </a:p>
        </p:txBody>
      </p:sp>
      <p:sp>
        <p:nvSpPr>
          <p:cNvPr id="43" name="textruta 42">
            <a:extLst>
              <a:ext uri="{FF2B5EF4-FFF2-40B4-BE49-F238E27FC236}">
                <a16:creationId xmlns:a16="http://schemas.microsoft.com/office/drawing/2014/main" id="{4D889DFD-A047-CA19-B335-3FA8C344DDA8}"/>
              </a:ext>
            </a:extLst>
          </p:cNvPr>
          <p:cNvSpPr txBox="1"/>
          <p:nvPr/>
        </p:nvSpPr>
        <p:spPr>
          <a:xfrm>
            <a:off x="3397668" y="1103720"/>
            <a:ext cx="3083535"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sv-SE" sz="1400" b="1">
                <a:solidFill>
                  <a:srgbClr val="000000"/>
                </a:solidFill>
                <a:latin typeface="Calibri" panose="020F0502020204030204" pitchFamily="34" charset="0"/>
              </a:rPr>
              <a:t>DSO-anslutna resursers m</a:t>
            </a:r>
            <a:r>
              <a:rPr kumimoji="0" lang="sv-SE" sz="14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arknadstillgång</a:t>
            </a:r>
          </a:p>
        </p:txBody>
      </p:sp>
      <p:sp>
        <p:nvSpPr>
          <p:cNvPr id="3" name="Rektangel 2">
            <a:extLst>
              <a:ext uri="{FF2B5EF4-FFF2-40B4-BE49-F238E27FC236}">
                <a16:creationId xmlns:a16="http://schemas.microsoft.com/office/drawing/2014/main" id="{C711DC4C-9382-4FF2-9E4C-F18ED1C8DA79}"/>
              </a:ext>
            </a:extLst>
          </p:cNvPr>
          <p:cNvSpPr/>
          <p:nvPr/>
        </p:nvSpPr>
        <p:spPr>
          <a:xfrm>
            <a:off x="8869117" y="1560024"/>
            <a:ext cx="2564027" cy="4445217"/>
          </a:xfrm>
          <a:prstGeom prst="rect">
            <a:avLst/>
          </a:prstGeom>
          <a:noFill/>
          <a:ln w="3810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srgbClr val="777777"/>
              </a:solidFill>
              <a:effectLst/>
              <a:uLnTx/>
              <a:uFillTx/>
              <a:latin typeface="Calibri"/>
              <a:ea typeface="+mn-ea"/>
              <a:cs typeface="+mn-cs"/>
            </a:endParaRPr>
          </a:p>
        </p:txBody>
      </p:sp>
      <p:sp>
        <p:nvSpPr>
          <p:cNvPr id="8" name="textruta 7">
            <a:extLst>
              <a:ext uri="{FF2B5EF4-FFF2-40B4-BE49-F238E27FC236}">
                <a16:creationId xmlns:a16="http://schemas.microsoft.com/office/drawing/2014/main" id="{5E2B5A23-CDCE-1E98-3373-EACAAD05D737}"/>
              </a:ext>
            </a:extLst>
          </p:cNvPr>
          <p:cNvSpPr txBox="1"/>
          <p:nvPr/>
        </p:nvSpPr>
        <p:spPr>
          <a:xfrm>
            <a:off x="8871371" y="1054614"/>
            <a:ext cx="2733858" cy="523220"/>
          </a:xfrm>
          <a:prstGeom prst="rect">
            <a:avLst/>
          </a:prstGeom>
          <a:noFill/>
        </p:spPr>
        <p:txBody>
          <a:bodyPr wrap="square" lIns="91440" tIns="45720" rIns="91440" bIns="45720" rtlCol="0" anchor="t">
            <a:spAutoFit/>
          </a:bodyPr>
          <a:lstStyle/>
          <a:p>
            <a:pPr eaLnBrk="0" fontAlgn="base" hangingPunct="0">
              <a:spcBef>
                <a:spcPct val="0"/>
              </a:spcBef>
              <a:spcAft>
                <a:spcPct val="0"/>
              </a:spcAft>
              <a:defRPr/>
            </a:pPr>
            <a:r>
              <a:rPr kumimoji="0" lang="sv-SE" sz="1400" b="1" i="0" u="none" strike="noStrike" kern="1200" cap="none" spc="0" normalizeH="0" baseline="0" noProof="0">
                <a:ln>
                  <a:noFill/>
                </a:ln>
                <a:solidFill>
                  <a:srgbClr val="000000"/>
                </a:solidFill>
                <a:effectLst/>
                <a:uLnTx/>
                <a:uFillTx/>
                <a:latin typeface="Calibri"/>
                <a:ea typeface="Calibri"/>
                <a:cs typeface="Calibri"/>
              </a:rPr>
              <a:t>Marknadsmässig anskaffning</a:t>
            </a:r>
            <a:r>
              <a:rPr lang="sv-SE" sz="1400" b="1">
                <a:solidFill>
                  <a:srgbClr val="000000"/>
                </a:solidFill>
                <a:latin typeface="Calibri"/>
                <a:ea typeface="Calibri"/>
                <a:cs typeface="Calibri"/>
              </a:rPr>
              <a:t> av </a:t>
            </a:r>
            <a:endParaRPr lang="sv-SE" sz="1400" b="1">
              <a:solidFill>
                <a:srgbClr val="000000"/>
              </a:solidFill>
              <a:latin typeface="Calibri" panose="020F0502020204030204" pitchFamily="34" charset="0"/>
              <a:ea typeface="Calibri" panose="020F0502020204030204" pitchFamily="34" charset="0"/>
              <a:cs typeface="Calibri" panose="020F0502020204030204" pitchFamily="34" charset="0"/>
            </a:endParaRPr>
          </a:p>
          <a:p>
            <a:pPr>
              <a:spcBef>
                <a:spcPct val="0"/>
              </a:spcBef>
              <a:spcAft>
                <a:spcPct val="0"/>
              </a:spcAft>
              <a:defRPr/>
            </a:pPr>
            <a:r>
              <a:rPr lang="sv-SE" sz="1400" b="1">
                <a:solidFill>
                  <a:srgbClr val="000000"/>
                </a:solidFill>
                <a:latin typeface="Calibri"/>
                <a:ea typeface="Calibri"/>
                <a:cs typeface="Calibri"/>
              </a:rPr>
              <a:t>"</a:t>
            </a:r>
            <a:r>
              <a:rPr lang="sv-SE" sz="1400" b="1" err="1">
                <a:solidFill>
                  <a:srgbClr val="000000"/>
                </a:solidFill>
                <a:latin typeface="Calibri"/>
                <a:ea typeface="Calibri"/>
                <a:cs typeface="Calibri"/>
              </a:rPr>
              <a:t>local</a:t>
            </a:r>
            <a:r>
              <a:rPr lang="sv-SE" sz="1400" b="1">
                <a:solidFill>
                  <a:srgbClr val="000000"/>
                </a:solidFill>
                <a:latin typeface="Calibri"/>
                <a:ea typeface="Calibri"/>
                <a:cs typeface="Calibri"/>
              </a:rPr>
              <a:t> services"</a:t>
            </a:r>
            <a:endParaRPr lang="sv-SE" sz="1400" b="1" i="0" u="none" strike="noStrike" kern="1200" cap="none" spc="0" normalizeH="0" baseline="0" noProof="0">
              <a:ln>
                <a:noFill/>
              </a:ln>
              <a:solidFill>
                <a:srgbClr val="000000"/>
              </a:solidFill>
              <a:effectLst/>
              <a:uLnTx/>
              <a:uFillTx/>
              <a:latin typeface="Calibri" panose="020F0502020204030204" pitchFamily="34" charset="0"/>
              <a:ea typeface="Calibri"/>
              <a:cs typeface="Calibri"/>
            </a:endParaRPr>
          </a:p>
        </p:txBody>
      </p:sp>
      <p:sp>
        <p:nvSpPr>
          <p:cNvPr id="9" name="Rektangel 8">
            <a:extLst>
              <a:ext uri="{FF2B5EF4-FFF2-40B4-BE49-F238E27FC236}">
                <a16:creationId xmlns:a16="http://schemas.microsoft.com/office/drawing/2014/main" id="{E1092100-7DE7-4B13-41BE-BEC985CACFE3}"/>
              </a:ext>
            </a:extLst>
          </p:cNvPr>
          <p:cNvSpPr/>
          <p:nvPr/>
        </p:nvSpPr>
        <p:spPr>
          <a:xfrm>
            <a:off x="746268" y="5243189"/>
            <a:ext cx="2356022" cy="7661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400" b="0" i="0" u="none" strike="noStrike" kern="1200" cap="none" spc="0" normalizeH="0" baseline="0" noProof="0" err="1">
                <a:ln>
                  <a:noFill/>
                </a:ln>
                <a:solidFill>
                  <a:srgbClr val="FFFFFF"/>
                </a:solidFill>
                <a:effectLst/>
                <a:uLnTx/>
                <a:uFillTx/>
                <a:latin typeface="Calibri"/>
                <a:ea typeface="+mn-ea"/>
                <a:cs typeface="+mn-cs"/>
              </a:rPr>
              <a:t>Interoperabilitet</a:t>
            </a:r>
            <a:r>
              <a:rPr kumimoji="0" lang="sv-SE" sz="1400" b="0" i="0" u="none" strike="noStrike" kern="1200" cap="none" spc="0" normalizeH="0" baseline="0" noProof="0">
                <a:ln>
                  <a:noFill/>
                </a:ln>
                <a:solidFill>
                  <a:srgbClr val="FFFFFF"/>
                </a:solidFill>
                <a:effectLst/>
                <a:uLnTx/>
                <a:uFillTx/>
                <a:latin typeface="Calibri"/>
                <a:ea typeface="+mn-ea"/>
                <a:cs typeface="+mn-cs"/>
              </a:rPr>
              <a:t> och informationsutbyte för alla tre områden</a:t>
            </a:r>
          </a:p>
        </p:txBody>
      </p:sp>
      <p:sp>
        <p:nvSpPr>
          <p:cNvPr id="38" name="Rektangel 19">
            <a:extLst>
              <a:ext uri="{FF2B5EF4-FFF2-40B4-BE49-F238E27FC236}">
                <a16:creationId xmlns:a16="http://schemas.microsoft.com/office/drawing/2014/main" id="{4FA1290F-C217-D517-EA59-BFE8AAF1C6A8}"/>
              </a:ext>
            </a:extLst>
          </p:cNvPr>
          <p:cNvSpPr/>
          <p:nvPr/>
        </p:nvSpPr>
        <p:spPr>
          <a:xfrm>
            <a:off x="774689" y="1768753"/>
            <a:ext cx="2356022" cy="7661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sv-SE" sz="1400">
                <a:solidFill>
                  <a:srgbClr val="FFFFFF"/>
                </a:solidFill>
                <a:latin typeface="Calibri"/>
              </a:rPr>
              <a:t>Koordinering mellan TSO-DSO</a:t>
            </a:r>
            <a:r>
              <a:rPr kumimoji="0" lang="sv-SE" sz="1400" b="0" i="0" u="none" strike="noStrike" kern="1200" cap="none" spc="0" normalizeH="0" baseline="0" noProof="0">
                <a:ln>
                  <a:noFill/>
                </a:ln>
                <a:solidFill>
                  <a:srgbClr val="FFFFFF"/>
                </a:solidFill>
                <a:effectLst/>
                <a:uLnTx/>
                <a:uFillTx/>
                <a:latin typeface="Calibri"/>
                <a:ea typeface="+mn-ea"/>
                <a:cs typeface="+mn-cs"/>
              </a:rPr>
              <a:t> </a:t>
            </a:r>
            <a:r>
              <a:rPr lang="sv-SE" sz="1400">
                <a:solidFill>
                  <a:srgbClr val="FFFFFF"/>
                </a:solidFill>
                <a:latin typeface="Calibri"/>
              </a:rPr>
              <a:t>och DSO-DSO </a:t>
            </a:r>
            <a:r>
              <a:rPr kumimoji="0" lang="sv-SE" sz="1400" b="0" i="0" u="none" strike="noStrike" kern="1200" cap="none" spc="0" normalizeH="0" baseline="0" noProof="0">
                <a:ln>
                  <a:noFill/>
                </a:ln>
                <a:solidFill>
                  <a:srgbClr val="FFFFFF"/>
                </a:solidFill>
                <a:effectLst/>
                <a:uLnTx/>
                <a:uFillTx/>
                <a:latin typeface="Calibri"/>
                <a:ea typeface="+mn-ea"/>
                <a:cs typeface="+mn-cs"/>
              </a:rPr>
              <a:t> </a:t>
            </a:r>
            <a:endParaRPr lang="sv-SE">
              <a:ea typeface="+mn-ea"/>
              <a:cs typeface="+mn-cs"/>
            </a:endParaRPr>
          </a:p>
        </p:txBody>
      </p:sp>
      <p:sp>
        <p:nvSpPr>
          <p:cNvPr id="39" name="Rektangel 20">
            <a:extLst>
              <a:ext uri="{FF2B5EF4-FFF2-40B4-BE49-F238E27FC236}">
                <a16:creationId xmlns:a16="http://schemas.microsoft.com/office/drawing/2014/main" id="{DCDB6A03-9BA1-562E-4179-781357991A94}"/>
              </a:ext>
            </a:extLst>
          </p:cNvPr>
          <p:cNvSpPr/>
          <p:nvPr/>
        </p:nvSpPr>
        <p:spPr>
          <a:xfrm>
            <a:off x="774689" y="2636694"/>
            <a:ext cx="2356022" cy="7661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400" b="0" i="0" u="none" strike="noStrike" kern="1200" cap="none" spc="0" normalizeH="0" baseline="0" noProof="0">
                <a:ln>
                  <a:noFill/>
                </a:ln>
                <a:solidFill>
                  <a:srgbClr val="FFFFFF"/>
                </a:solidFill>
                <a:effectLst/>
                <a:uLnTx/>
                <a:uFillTx/>
                <a:latin typeface="Calibri"/>
                <a:ea typeface="+mn-ea"/>
                <a:cs typeface="+mn-cs"/>
              </a:rPr>
              <a:t>Informationsutbyte TSO/DSO/DSO</a:t>
            </a:r>
          </a:p>
        </p:txBody>
      </p:sp>
      <p:sp>
        <p:nvSpPr>
          <p:cNvPr id="40" name="Rektangel 21">
            <a:extLst>
              <a:ext uri="{FF2B5EF4-FFF2-40B4-BE49-F238E27FC236}">
                <a16:creationId xmlns:a16="http://schemas.microsoft.com/office/drawing/2014/main" id="{5254F1CC-97BC-5AA4-D14D-8716CA6C5E31}"/>
              </a:ext>
            </a:extLst>
          </p:cNvPr>
          <p:cNvSpPr/>
          <p:nvPr/>
        </p:nvSpPr>
        <p:spPr>
          <a:xfrm>
            <a:off x="774689" y="3504635"/>
            <a:ext cx="2356022" cy="7661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400" b="0" i="0" u="none" strike="noStrike" kern="1200" cap="none" spc="0" normalizeH="0" baseline="0" noProof="0">
                <a:ln>
                  <a:noFill/>
                </a:ln>
                <a:solidFill>
                  <a:srgbClr val="FFFFFF"/>
                </a:solidFill>
                <a:effectLst/>
                <a:uLnTx/>
                <a:uFillTx/>
                <a:latin typeface="Calibri"/>
                <a:ea typeface="+mn-ea"/>
                <a:cs typeface="+mn-cs"/>
              </a:rPr>
              <a:t>Nätutvecklingsplaner</a:t>
            </a:r>
          </a:p>
        </p:txBody>
      </p:sp>
      <p:sp>
        <p:nvSpPr>
          <p:cNvPr id="42" name="Rektangel 1">
            <a:extLst>
              <a:ext uri="{FF2B5EF4-FFF2-40B4-BE49-F238E27FC236}">
                <a16:creationId xmlns:a16="http://schemas.microsoft.com/office/drawing/2014/main" id="{197A8BF5-705C-C564-A3DB-125F7F980F5B}"/>
              </a:ext>
            </a:extLst>
          </p:cNvPr>
          <p:cNvSpPr/>
          <p:nvPr/>
        </p:nvSpPr>
        <p:spPr>
          <a:xfrm>
            <a:off x="667597" y="1649302"/>
            <a:ext cx="2564027" cy="2690699"/>
          </a:xfrm>
          <a:prstGeom prst="rect">
            <a:avLst/>
          </a:prstGeom>
          <a:noFill/>
          <a:ln w="38100">
            <a:solidFill>
              <a:schemeClr val="accent1">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srgbClr val="777777"/>
              </a:solidFill>
              <a:effectLst/>
              <a:uLnTx/>
              <a:uFillTx/>
              <a:latin typeface="Calibri"/>
              <a:ea typeface="+mn-ea"/>
              <a:cs typeface="+mn-cs"/>
            </a:endParaRPr>
          </a:p>
        </p:txBody>
      </p:sp>
      <p:sp>
        <p:nvSpPr>
          <p:cNvPr id="44" name="textruta 3">
            <a:extLst>
              <a:ext uri="{FF2B5EF4-FFF2-40B4-BE49-F238E27FC236}">
                <a16:creationId xmlns:a16="http://schemas.microsoft.com/office/drawing/2014/main" id="{22F8DBD5-DC42-4FB1-AB16-24B454EEBE44}"/>
              </a:ext>
            </a:extLst>
          </p:cNvPr>
          <p:cNvSpPr txBox="1"/>
          <p:nvPr/>
        </p:nvSpPr>
        <p:spPr>
          <a:xfrm>
            <a:off x="746268" y="1284087"/>
            <a:ext cx="1151021" cy="307777"/>
          </a:xfrm>
          <a:prstGeom prst="rect">
            <a:avLst/>
          </a:prstGeom>
          <a:noFill/>
        </p:spPr>
        <p:txBody>
          <a:bodyPr wrap="none" lIns="91440" tIns="45720" rIns="91440" bIns="45720" rtlCol="0" anchor="t">
            <a:spAutoFit/>
          </a:bodyPr>
          <a:lstStyle>
            <a:defPPr>
              <a:defRPr lang="sv-SE"/>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sv-SE" sz="1400" b="1">
                <a:solidFill>
                  <a:srgbClr val="000000"/>
                </a:solidFill>
                <a:latin typeface="Calibri"/>
                <a:ea typeface="Calibri"/>
                <a:cs typeface="Calibri"/>
              </a:rPr>
              <a:t>Koordinering</a:t>
            </a:r>
            <a:endParaRPr kumimoji="0" lang="sv-SE" sz="1400" b="1"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2" name="Rektangel 1">
            <a:extLst>
              <a:ext uri="{FF2B5EF4-FFF2-40B4-BE49-F238E27FC236}">
                <a16:creationId xmlns:a16="http://schemas.microsoft.com/office/drawing/2014/main" id="{3EA71DC8-7532-07FB-A474-5F923E034920}"/>
              </a:ext>
            </a:extLst>
          </p:cNvPr>
          <p:cNvSpPr/>
          <p:nvPr/>
        </p:nvSpPr>
        <p:spPr>
          <a:xfrm>
            <a:off x="8972057" y="5143404"/>
            <a:ext cx="2356022" cy="7661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400" b="0" i="0" u="none" strike="noStrike" kern="1200" cap="none" spc="0" normalizeH="0" baseline="0" noProof="0">
                <a:ln>
                  <a:noFill/>
                </a:ln>
                <a:solidFill>
                  <a:srgbClr val="FFFFFF"/>
                </a:solidFill>
                <a:effectLst/>
                <a:uLnTx/>
                <a:uFillTx/>
                <a:latin typeface="Calibri"/>
                <a:ea typeface="+mn-ea"/>
                <a:cs typeface="+mn-cs"/>
              </a:rPr>
              <a:t>Särskilda regler för </a:t>
            </a:r>
            <a:r>
              <a:rPr kumimoji="0" lang="sv-SE" sz="1400" b="0" i="0" u="none" strike="noStrike" kern="1200" cap="none" spc="0" normalizeH="0" baseline="0" noProof="0" err="1">
                <a:ln>
                  <a:noFill/>
                </a:ln>
                <a:solidFill>
                  <a:srgbClr val="FFFFFF"/>
                </a:solidFill>
                <a:effectLst/>
                <a:uLnTx/>
                <a:uFillTx/>
                <a:latin typeface="Calibri"/>
                <a:ea typeface="+mn-ea"/>
                <a:cs typeface="+mn-cs"/>
              </a:rPr>
              <a:t>energilager</a:t>
            </a:r>
          </a:p>
        </p:txBody>
      </p:sp>
      <p:sp>
        <p:nvSpPr>
          <p:cNvPr id="20" name="textruta 19">
            <a:extLst>
              <a:ext uri="{FF2B5EF4-FFF2-40B4-BE49-F238E27FC236}">
                <a16:creationId xmlns:a16="http://schemas.microsoft.com/office/drawing/2014/main" id="{3C0ECAEC-4F8B-BDED-0CA7-2BD5A9E243F9}"/>
              </a:ext>
            </a:extLst>
          </p:cNvPr>
          <p:cNvSpPr txBox="1"/>
          <p:nvPr/>
        </p:nvSpPr>
        <p:spPr>
          <a:xfrm>
            <a:off x="6280012" y="1099544"/>
            <a:ext cx="2461751" cy="523220"/>
          </a:xfrm>
          <a:prstGeom prst="rect">
            <a:avLst/>
          </a:prstGeom>
          <a:noFill/>
        </p:spPr>
        <p:txBody>
          <a:bodyPr wrap="square" lIns="91440" tIns="45720" rIns="91440" bIns="45720" rtlCol="0" anchor="t">
            <a:spAutoFit/>
          </a:bodyPr>
          <a:lstStyle/>
          <a:p>
            <a:pPr eaLnBrk="0" fontAlgn="base" hangingPunct="0">
              <a:spcBef>
                <a:spcPct val="0"/>
              </a:spcBef>
              <a:spcAft>
                <a:spcPct val="0"/>
              </a:spcAft>
              <a:defRPr/>
            </a:pPr>
            <a:r>
              <a:rPr lang="sv-SE" sz="1400" b="1">
                <a:solidFill>
                  <a:srgbClr val="000000"/>
                </a:solidFill>
                <a:latin typeface="Calibri"/>
                <a:ea typeface="Calibri"/>
                <a:cs typeface="Calibri"/>
              </a:rPr>
              <a:t>Kvalificering för marknadsdeltagande och nät</a:t>
            </a:r>
            <a:endParaRPr kumimoji="0" lang="sv-SE" sz="1400" b="1"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21" name="Rektangel 20">
            <a:extLst>
              <a:ext uri="{FF2B5EF4-FFF2-40B4-BE49-F238E27FC236}">
                <a16:creationId xmlns:a16="http://schemas.microsoft.com/office/drawing/2014/main" id="{BC5F5819-C23E-9C40-4112-ACD8F76AA395}"/>
              </a:ext>
            </a:extLst>
          </p:cNvPr>
          <p:cNvSpPr/>
          <p:nvPr/>
        </p:nvSpPr>
        <p:spPr>
          <a:xfrm>
            <a:off x="3497118" y="1764423"/>
            <a:ext cx="2356022" cy="766119"/>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eaLnBrk="0" fontAlgn="base" hangingPunct="0">
              <a:spcBef>
                <a:spcPct val="0"/>
              </a:spcBef>
              <a:spcAft>
                <a:spcPct val="0"/>
              </a:spcAft>
              <a:defRPr/>
            </a:pPr>
            <a:r>
              <a:rPr lang="sv-SE" sz="1400">
                <a:solidFill>
                  <a:srgbClr val="FFFFFF"/>
                </a:solidFill>
                <a:latin typeface="Calibri"/>
              </a:rPr>
              <a:t>Valideringsmetoder </a:t>
            </a:r>
            <a:r>
              <a:rPr lang="sv-SE" sz="1400" err="1">
                <a:solidFill>
                  <a:srgbClr val="FFFFFF"/>
                </a:solidFill>
                <a:latin typeface="Calibri"/>
              </a:rPr>
              <a:t>inkl</a:t>
            </a:r>
            <a:r>
              <a:rPr lang="sv-SE" sz="1400">
                <a:solidFill>
                  <a:srgbClr val="FFFFFF"/>
                </a:solidFill>
                <a:latin typeface="Calibri"/>
              </a:rPr>
              <a:t> </a:t>
            </a:r>
            <a:r>
              <a:rPr lang="sv-SE" sz="1400" err="1">
                <a:solidFill>
                  <a:srgbClr val="FFFFFF"/>
                </a:solidFill>
                <a:latin typeface="Calibri"/>
              </a:rPr>
              <a:t>dedicated</a:t>
            </a:r>
            <a:r>
              <a:rPr lang="sv-SE" sz="1400">
                <a:solidFill>
                  <a:srgbClr val="FFFFFF"/>
                </a:solidFill>
                <a:latin typeface="Calibri"/>
              </a:rPr>
              <a:t> </a:t>
            </a:r>
            <a:r>
              <a:rPr lang="sv-SE" sz="1400" err="1">
                <a:solidFill>
                  <a:srgbClr val="FFFFFF"/>
                </a:solidFill>
                <a:latin typeface="Calibri"/>
              </a:rPr>
              <a:t>measurement</a:t>
            </a:r>
            <a:r>
              <a:rPr lang="sv-SE" sz="1400">
                <a:solidFill>
                  <a:srgbClr val="FFFFFF"/>
                </a:solidFill>
                <a:latin typeface="Calibri"/>
              </a:rPr>
              <a:t> </a:t>
            </a:r>
            <a:r>
              <a:rPr lang="sv-SE" sz="1400" err="1">
                <a:solidFill>
                  <a:srgbClr val="FFFFFF"/>
                </a:solidFill>
                <a:latin typeface="Calibri"/>
              </a:rPr>
              <a:t>device</a:t>
            </a:r>
            <a:endParaRPr kumimoji="0" lang="sv-SE" sz="1400" b="0" i="0" u="none" strike="noStrike" kern="1200" cap="none" spc="0" normalizeH="0" baseline="0" noProof="0" err="1">
              <a:ln>
                <a:noFill/>
              </a:ln>
              <a:solidFill>
                <a:srgbClr val="FFFFFF"/>
              </a:solidFill>
              <a:effectLst/>
              <a:uLnTx/>
              <a:uFillTx/>
              <a:latin typeface="Calibri"/>
              <a:ea typeface="+mn-ea"/>
              <a:cs typeface="+mn-cs"/>
            </a:endParaRPr>
          </a:p>
        </p:txBody>
      </p:sp>
      <p:sp>
        <p:nvSpPr>
          <p:cNvPr id="23" name="Rektangel 22">
            <a:extLst>
              <a:ext uri="{FF2B5EF4-FFF2-40B4-BE49-F238E27FC236}">
                <a16:creationId xmlns:a16="http://schemas.microsoft.com/office/drawing/2014/main" id="{CE6A02CF-03B4-2EB7-DE42-8A8764B259B0}"/>
              </a:ext>
            </a:extLst>
          </p:cNvPr>
          <p:cNvSpPr/>
          <p:nvPr/>
        </p:nvSpPr>
        <p:spPr>
          <a:xfrm>
            <a:off x="6118633" y="1674886"/>
            <a:ext cx="2619598" cy="3461375"/>
          </a:xfrm>
          <a:prstGeom prst="rect">
            <a:avLst/>
          </a:prstGeom>
          <a:noFill/>
          <a:ln w="38100">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srgbClr val="777777"/>
              </a:solidFill>
              <a:effectLst/>
              <a:uLnTx/>
              <a:uFillTx/>
              <a:latin typeface="Calibri"/>
              <a:ea typeface="+mn-ea"/>
              <a:cs typeface="+mn-cs"/>
            </a:endParaRPr>
          </a:p>
        </p:txBody>
      </p:sp>
      <p:sp>
        <p:nvSpPr>
          <p:cNvPr id="24" name="Rektangel 23">
            <a:extLst>
              <a:ext uri="{FF2B5EF4-FFF2-40B4-BE49-F238E27FC236}">
                <a16:creationId xmlns:a16="http://schemas.microsoft.com/office/drawing/2014/main" id="{2EB1B983-3C00-A30D-A654-9B0299A7DD0A}"/>
              </a:ext>
            </a:extLst>
          </p:cNvPr>
          <p:cNvSpPr/>
          <p:nvPr/>
        </p:nvSpPr>
        <p:spPr>
          <a:xfrm>
            <a:off x="6255243" y="4320296"/>
            <a:ext cx="2356022" cy="7661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400" b="0" i="0" u="none" strike="noStrike" kern="1200" cap="none" spc="0" normalizeH="0" baseline="0" noProof="0">
                <a:ln>
                  <a:noFill/>
                </a:ln>
                <a:solidFill>
                  <a:srgbClr val="FFFFFF"/>
                </a:solidFill>
                <a:effectLst/>
                <a:uLnTx/>
                <a:uFillTx/>
                <a:latin typeface="Calibri"/>
                <a:ea typeface="+mn-ea"/>
                <a:cs typeface="+mn-cs"/>
              </a:rPr>
              <a:t>Nätkvalificering</a:t>
            </a:r>
          </a:p>
        </p:txBody>
      </p:sp>
    </p:spTree>
    <p:extLst>
      <p:ext uri="{BB962C8B-B14F-4D97-AF65-F5344CB8AC3E}">
        <p14:creationId xmlns:p14="http://schemas.microsoft.com/office/powerpoint/2010/main" val="3052909909"/>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1F924-282D-B924-9742-3762B4AE2C2E}"/>
              </a:ext>
            </a:extLst>
          </p:cNvPr>
          <p:cNvSpPr>
            <a:spLocks noGrp="1"/>
          </p:cNvSpPr>
          <p:nvPr>
            <p:ph type="title"/>
          </p:nvPr>
        </p:nvSpPr>
        <p:spPr>
          <a:xfrm>
            <a:off x="695325" y="341313"/>
            <a:ext cx="10264775" cy="981075"/>
          </a:xfrm>
        </p:spPr>
        <p:txBody>
          <a:bodyPr>
            <a:normAutofit/>
          </a:bodyPr>
          <a:lstStyle/>
          <a:p>
            <a:r>
              <a:rPr lang="es-ES" err="1">
                <a:solidFill>
                  <a:schemeClr val="accent1"/>
                </a:solidFill>
              </a:rPr>
              <a:t>Överblick</a:t>
            </a:r>
            <a:r>
              <a:rPr lang="es-ES">
                <a:solidFill>
                  <a:schemeClr val="accent1"/>
                </a:solidFill>
              </a:rPr>
              <a:t> </a:t>
            </a:r>
            <a:r>
              <a:rPr lang="es-ES" err="1">
                <a:solidFill>
                  <a:schemeClr val="accent1"/>
                </a:solidFill>
              </a:rPr>
              <a:t>över</a:t>
            </a:r>
            <a:r>
              <a:rPr lang="es-ES">
                <a:solidFill>
                  <a:schemeClr val="accent1"/>
                </a:solidFill>
              </a:rPr>
              <a:t> </a:t>
            </a:r>
            <a:r>
              <a:rPr lang="es-ES" err="1">
                <a:solidFill>
                  <a:schemeClr val="accent1"/>
                </a:solidFill>
              </a:rPr>
              <a:t>nationella</a:t>
            </a:r>
            <a:r>
              <a:rPr lang="es-ES">
                <a:solidFill>
                  <a:schemeClr val="accent1"/>
                </a:solidFill>
              </a:rPr>
              <a:t> </a:t>
            </a:r>
            <a:r>
              <a:rPr lang="es-ES" err="1">
                <a:solidFill>
                  <a:schemeClr val="accent1"/>
                </a:solidFill>
              </a:rPr>
              <a:t>villkor</a:t>
            </a:r>
            <a:r>
              <a:rPr lang="es-ES">
                <a:solidFill>
                  <a:schemeClr val="accent1"/>
                </a:solidFill>
              </a:rPr>
              <a:t> </a:t>
            </a:r>
            <a:r>
              <a:rPr lang="es-ES" err="1">
                <a:solidFill>
                  <a:schemeClr val="accent1"/>
                </a:solidFill>
              </a:rPr>
              <a:t>och</a:t>
            </a:r>
            <a:r>
              <a:rPr lang="es-ES">
                <a:solidFill>
                  <a:schemeClr val="accent1"/>
                </a:solidFill>
              </a:rPr>
              <a:t> EU-</a:t>
            </a:r>
            <a:r>
              <a:rPr lang="es-ES" err="1">
                <a:solidFill>
                  <a:schemeClr val="accent1"/>
                </a:solidFill>
              </a:rPr>
              <a:t>metoder</a:t>
            </a:r>
            <a:br>
              <a:rPr lang="es-ES">
                <a:solidFill>
                  <a:schemeClr val="accent1"/>
                </a:solidFill>
              </a:rPr>
            </a:br>
            <a:endParaRPr lang="en-GB">
              <a:solidFill>
                <a:schemeClr val="accent1"/>
              </a:solidFill>
            </a:endParaRPr>
          </a:p>
        </p:txBody>
      </p:sp>
      <p:sp>
        <p:nvSpPr>
          <p:cNvPr id="4" name="Slide Number Placeholder 3">
            <a:extLst>
              <a:ext uri="{FF2B5EF4-FFF2-40B4-BE49-F238E27FC236}">
                <a16:creationId xmlns:a16="http://schemas.microsoft.com/office/drawing/2014/main" id="{B9AC782E-67CA-8105-706F-D501DAC8B6F1}"/>
              </a:ext>
            </a:extLst>
          </p:cNvPr>
          <p:cNvSpPr>
            <a:spLocks noGrp="1"/>
          </p:cNvSpPr>
          <p:nvPr>
            <p:ph type="sldNum" sz="quarter" idx="2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8E16D21-2873-7F4D-BC1C-4DCC7B7156B8}" type="slidenum">
              <a:rPr kumimoji="0" lang="en-SI" sz="15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11</a:t>
            </a:fld>
            <a:endParaRPr kumimoji="0" lang="en-SI" sz="15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5" name="Table 4">
            <a:extLst>
              <a:ext uri="{FF2B5EF4-FFF2-40B4-BE49-F238E27FC236}">
                <a16:creationId xmlns:a16="http://schemas.microsoft.com/office/drawing/2014/main" id="{035A9762-99E2-870A-70B3-2651F1D5B18E}"/>
              </a:ext>
            </a:extLst>
          </p:cNvPr>
          <p:cNvGraphicFramePr>
            <a:graphicFrameLocks noGrp="1"/>
          </p:cNvGraphicFramePr>
          <p:nvPr>
            <p:extLst>
              <p:ext uri="{D42A27DB-BD31-4B8C-83A1-F6EECF244321}">
                <p14:modId xmlns:p14="http://schemas.microsoft.com/office/powerpoint/2010/main" val="1957279118"/>
              </p:ext>
            </p:extLst>
          </p:nvPr>
        </p:nvGraphicFramePr>
        <p:xfrm>
          <a:off x="838593" y="1159693"/>
          <a:ext cx="10635934" cy="4917861"/>
        </p:xfrm>
        <a:graphic>
          <a:graphicData uri="http://schemas.openxmlformats.org/drawingml/2006/table">
            <a:tbl>
              <a:tblPr bandRow="1">
                <a:tableStyleId>{5C22544A-7EE6-4342-B048-85BDC9FD1C3A}</a:tableStyleId>
              </a:tblPr>
              <a:tblGrid>
                <a:gridCol w="1651481">
                  <a:extLst>
                    <a:ext uri="{9D8B030D-6E8A-4147-A177-3AD203B41FA5}">
                      <a16:colId xmlns:a16="http://schemas.microsoft.com/office/drawing/2014/main" val="4220683569"/>
                    </a:ext>
                  </a:extLst>
                </a:gridCol>
                <a:gridCol w="1150383">
                  <a:extLst>
                    <a:ext uri="{9D8B030D-6E8A-4147-A177-3AD203B41FA5}">
                      <a16:colId xmlns:a16="http://schemas.microsoft.com/office/drawing/2014/main" val="1386189412"/>
                    </a:ext>
                  </a:extLst>
                </a:gridCol>
                <a:gridCol w="1699991">
                  <a:extLst>
                    <a:ext uri="{9D8B030D-6E8A-4147-A177-3AD203B41FA5}">
                      <a16:colId xmlns:a16="http://schemas.microsoft.com/office/drawing/2014/main" val="970711724"/>
                    </a:ext>
                  </a:extLst>
                </a:gridCol>
                <a:gridCol w="3861485">
                  <a:extLst>
                    <a:ext uri="{9D8B030D-6E8A-4147-A177-3AD203B41FA5}">
                      <a16:colId xmlns:a16="http://schemas.microsoft.com/office/drawing/2014/main" val="3686203522"/>
                    </a:ext>
                  </a:extLst>
                </a:gridCol>
                <a:gridCol w="2272594">
                  <a:extLst>
                    <a:ext uri="{9D8B030D-6E8A-4147-A177-3AD203B41FA5}">
                      <a16:colId xmlns:a16="http://schemas.microsoft.com/office/drawing/2014/main" val="2846360168"/>
                    </a:ext>
                  </a:extLst>
                </a:gridCol>
              </a:tblGrid>
              <a:tr h="354377">
                <a:tc>
                  <a:txBody>
                    <a:bodyPr/>
                    <a:lstStyle/>
                    <a:p>
                      <a:pPr algn="ctr">
                        <a:lnSpc>
                          <a:spcPct val="120000"/>
                        </a:lnSpc>
                        <a:spcAft>
                          <a:spcPts val="600"/>
                        </a:spcAft>
                      </a:pPr>
                      <a:r>
                        <a:rPr lang="en-GB" sz="1600" b="1"/>
                        <a:t>Proposal by</a:t>
                      </a:r>
                    </a:p>
                  </a:txBody>
                  <a:tcPr anchor="ctr">
                    <a:lnR w="28575" cap="flat" cmpd="sng" algn="ctr">
                      <a:solidFill>
                        <a:schemeClr val="tx2"/>
                      </a:solidFill>
                      <a:prstDash val="solid"/>
                      <a:round/>
                      <a:headEnd type="none" w="med" len="med"/>
                      <a:tailEnd type="none" w="med" len="med"/>
                    </a:lnR>
                    <a:lnB w="12700" cmpd="sng">
                      <a:noFill/>
                    </a:lnB>
                    <a:noFill/>
                  </a:tcPr>
                </a:tc>
                <a:tc gridSpan="2">
                  <a:txBody>
                    <a:bodyPr/>
                    <a:lstStyle/>
                    <a:p>
                      <a:pPr algn="ctr">
                        <a:lnSpc>
                          <a:spcPct val="120000"/>
                        </a:lnSpc>
                        <a:spcAft>
                          <a:spcPts val="600"/>
                        </a:spcAft>
                      </a:pPr>
                      <a:r>
                        <a:rPr lang="en-GB" sz="1600" b="1">
                          <a:solidFill>
                            <a:schemeClr val="tx2"/>
                          </a:solidFill>
                        </a:rPr>
                        <a:t>National TCs</a:t>
                      </a:r>
                    </a:p>
                  </a:txBody>
                  <a:tcPr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a:p>
                  </a:txBody>
                  <a:tcPr/>
                </a:tc>
                <a:tc>
                  <a:txBody>
                    <a:bodyPr/>
                    <a:lstStyle/>
                    <a:p>
                      <a:pPr algn="ctr">
                        <a:lnSpc>
                          <a:spcPct val="120000"/>
                        </a:lnSpc>
                        <a:spcAft>
                          <a:spcPts val="600"/>
                        </a:spcAft>
                      </a:pPr>
                      <a:r>
                        <a:rPr lang="en-GB" sz="1600" b="1">
                          <a:solidFill>
                            <a:schemeClr val="tx2"/>
                          </a:solidFill>
                        </a:rPr>
                        <a:t>EU Methodologies </a:t>
                      </a:r>
                    </a:p>
                  </a:txBody>
                  <a:tcPr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20000"/>
                        </a:lnSpc>
                        <a:spcAft>
                          <a:spcPts val="600"/>
                        </a:spcAft>
                      </a:pPr>
                      <a:r>
                        <a:rPr lang="en-GB" sz="1600" b="1">
                          <a:solidFill>
                            <a:schemeClr val="tx1"/>
                          </a:solidFill>
                        </a:rPr>
                        <a:t>Other EU documents</a:t>
                      </a:r>
                    </a:p>
                  </a:txBody>
                  <a:tcPr anchor="ctr">
                    <a:lnL w="285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3177625"/>
                  </a:ext>
                </a:extLst>
              </a:tr>
              <a:tr h="889879">
                <a:tc>
                  <a:txBody>
                    <a:bodyPr/>
                    <a:lstStyle/>
                    <a:p>
                      <a:pPr algn="ctr">
                        <a:lnSpc>
                          <a:spcPct val="120000"/>
                        </a:lnSpc>
                        <a:spcAft>
                          <a:spcPts val="600"/>
                        </a:spcAft>
                      </a:pPr>
                      <a:r>
                        <a:rPr lang="en-GB" sz="1600" b="1"/>
                        <a:t>TSOs in cooperation with DSOs</a:t>
                      </a:r>
                    </a:p>
                  </a:txBody>
                  <a:tcPr anchor="ctr">
                    <a:lnL w="12700" cmpd="sng">
                      <a:noFill/>
                    </a:lnL>
                    <a:lnR w="28575" cap="flat" cmpd="sng" algn="ctr">
                      <a:solidFill>
                        <a:schemeClr val="tx2"/>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gridSpan="2">
                  <a:txBody>
                    <a:bodyPr/>
                    <a:lstStyle/>
                    <a:p>
                      <a:pPr algn="l">
                        <a:lnSpc>
                          <a:spcPct val="120000"/>
                        </a:lnSpc>
                        <a:spcAft>
                          <a:spcPts val="600"/>
                        </a:spcAft>
                      </a:pPr>
                      <a:r>
                        <a:rPr lang="en-GB" sz="1600"/>
                        <a:t>Balance responsible parties (aggregation models)</a:t>
                      </a:r>
                    </a:p>
                  </a:txBody>
                  <a:tcPr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hMerge="1">
                  <a:txBody>
                    <a:bodyPr/>
                    <a:lstStyle/>
                    <a:p>
                      <a:endParaRPr/>
                    </a:p>
                  </a:txBody>
                  <a:tcPr/>
                </a:tc>
                <a:tc>
                  <a:txBody>
                    <a:bodyPr/>
                    <a:lstStyle/>
                    <a:p>
                      <a:pPr algn="l">
                        <a:lnSpc>
                          <a:spcPct val="120000"/>
                        </a:lnSpc>
                        <a:spcAft>
                          <a:spcPts val="600"/>
                        </a:spcAft>
                      </a:pPr>
                      <a:r>
                        <a:rPr lang="en-GB" sz="1600"/>
                        <a:t>Imbalance settlement harmonisation (aggregation models)</a:t>
                      </a:r>
                    </a:p>
                  </a:txBody>
                  <a:tcPr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l">
                        <a:lnSpc>
                          <a:spcPct val="120000"/>
                        </a:lnSpc>
                        <a:spcAft>
                          <a:spcPts val="600"/>
                        </a:spcAft>
                      </a:pPr>
                      <a:endParaRPr lang="en-GB" sz="1600"/>
                    </a:p>
                  </a:txBody>
                  <a:tcPr anchor="ctr">
                    <a:lnL w="285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6523316"/>
                  </a:ext>
                </a:extLst>
              </a:tr>
              <a:tr h="622128">
                <a:tc>
                  <a:txBody>
                    <a:bodyPr/>
                    <a:lstStyle/>
                    <a:p>
                      <a:pPr algn="ctr">
                        <a:lnSpc>
                          <a:spcPct val="120000"/>
                        </a:lnSpc>
                        <a:spcAft>
                          <a:spcPts val="600"/>
                        </a:spcAft>
                      </a:pPr>
                      <a:r>
                        <a:rPr lang="en-GB" sz="1600" b="1"/>
                        <a:t>TSOs</a:t>
                      </a:r>
                    </a:p>
                  </a:txBody>
                  <a:tcPr anchor="ctr">
                    <a:lnL w="12700" cmpd="sng">
                      <a:noFill/>
                    </a:lnL>
                    <a:lnR w="28575"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rowSpan="3">
                  <a:txBody>
                    <a:bodyPr/>
                    <a:lstStyle/>
                    <a:p>
                      <a:pPr algn="l">
                        <a:lnSpc>
                          <a:spcPct val="120000"/>
                        </a:lnSpc>
                        <a:spcAft>
                          <a:spcPts val="600"/>
                        </a:spcAft>
                      </a:pPr>
                      <a:r>
                        <a:rPr lang="en-GB" sz="1600"/>
                        <a:t>Service providers</a:t>
                      </a:r>
                    </a:p>
                  </a:txBody>
                  <a:tcPr anchor="ctr">
                    <a:lnL w="28575" cap="flat" cmpd="sng" algn="ctr">
                      <a:solidFill>
                        <a:schemeClr val="tx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a:lnSpc>
                          <a:spcPct val="120000"/>
                        </a:lnSpc>
                        <a:spcAft>
                          <a:spcPts val="600"/>
                        </a:spcAft>
                      </a:pPr>
                      <a:r>
                        <a:rPr lang="en-GB" sz="1600"/>
                        <a:t>Balancing service providers</a:t>
                      </a:r>
                    </a:p>
                  </a:txBody>
                  <a:tcPr anchor="ctr">
                    <a:lnL w="12700" cap="flat" cmpd="sng" algn="ctr">
                      <a:solidFill>
                        <a:schemeClr val="bg1"/>
                      </a:solid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a:lnSpc>
                          <a:spcPct val="120000"/>
                        </a:lnSpc>
                        <a:spcAft>
                          <a:spcPts val="600"/>
                        </a:spcAft>
                      </a:pPr>
                      <a:r>
                        <a:rPr lang="en-GB" sz="1600"/>
                        <a:t>Harmonised EU prequalification for standard balancing products (IFs)</a:t>
                      </a:r>
                    </a:p>
                  </a:txBody>
                  <a:tcPr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a:lnSpc>
                          <a:spcPct val="120000"/>
                        </a:lnSpc>
                        <a:spcAft>
                          <a:spcPts val="600"/>
                        </a:spcAft>
                      </a:pPr>
                      <a:endParaRPr lang="en-GB" sz="1600"/>
                    </a:p>
                  </a:txBody>
                  <a:tcPr anchor="ctr">
                    <a:lnL w="285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73872097"/>
                  </a:ext>
                </a:extLst>
              </a:tr>
              <a:tr h="378002">
                <a:tc rowSpan="5">
                  <a:txBody>
                    <a:bodyPr/>
                    <a:lstStyle/>
                    <a:p>
                      <a:pPr algn="ctr">
                        <a:lnSpc>
                          <a:spcPct val="120000"/>
                        </a:lnSpc>
                        <a:spcAft>
                          <a:spcPts val="600"/>
                        </a:spcAft>
                      </a:pPr>
                      <a:r>
                        <a:rPr lang="en-GB" sz="1600" b="1"/>
                        <a:t>SOs </a:t>
                      </a:r>
                    </a:p>
                    <a:p>
                      <a:pPr algn="ctr">
                        <a:lnSpc>
                          <a:spcPct val="120000"/>
                        </a:lnSpc>
                        <a:spcAft>
                          <a:spcPts val="600"/>
                        </a:spcAft>
                      </a:pPr>
                      <a:r>
                        <a:rPr lang="en-GB" sz="1600" b="1"/>
                        <a:t>(EU DSO entity and ENTSO-E at EU level)</a:t>
                      </a:r>
                      <a:endParaRPr lang="en-GB"/>
                    </a:p>
                  </a:txBody>
                  <a:tcPr anchor="ctr">
                    <a:lnL w="12700" cmpd="sng">
                      <a:noFill/>
                    </a:lnL>
                    <a:lnR w="28575"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TlToBr w="12700" cmpd="sng">
                      <a:noFill/>
                      <a:prstDash val="solid"/>
                    </a:lnTlToBr>
                    <a:lnBlToTr w="12700" cmpd="sng">
                      <a:noFill/>
                      <a:prstDash val="solid"/>
                    </a:lnBlToTr>
                    <a:solidFill>
                      <a:schemeClr val="accent1">
                        <a:lumMod val="20000"/>
                        <a:lumOff val="80000"/>
                      </a:schemeClr>
                    </a:solidFill>
                  </a:tcPr>
                </a:tc>
                <a:tc vMerge="1">
                  <a:txBody>
                    <a:bodyPr/>
                    <a:lstStyle/>
                    <a:p>
                      <a:endParaRPr lang="en-GB"/>
                    </a:p>
                  </a:txBody>
                  <a:tcPr/>
                </a:tc>
                <a:tc rowSpan="2">
                  <a:txBody>
                    <a:bodyPr/>
                    <a:lstStyle/>
                    <a:p>
                      <a:pPr algn="l">
                        <a:lnSpc>
                          <a:spcPct val="120000"/>
                        </a:lnSpc>
                        <a:spcAft>
                          <a:spcPts val="600"/>
                        </a:spcAft>
                      </a:pPr>
                      <a:r>
                        <a:rPr lang="en-GB" sz="1600"/>
                        <a:t>Local service providers</a:t>
                      </a:r>
                    </a:p>
                  </a:txBody>
                  <a:tcPr anchor="ctr">
                    <a:lnL w="12700" cap="flat" cmpd="sng" algn="ctr">
                      <a:solidFill>
                        <a:schemeClr val="bg1"/>
                      </a:solid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14400" rtl="0" eaLnBrk="1" fontAlgn="auto" latinLnBrk="0" hangingPunct="1">
                        <a:lnSpc>
                          <a:spcPct val="120000"/>
                        </a:lnSpc>
                        <a:spcBef>
                          <a:spcPts val="0"/>
                        </a:spcBef>
                        <a:spcAft>
                          <a:spcPts val="600"/>
                        </a:spcAft>
                        <a:buClrTx/>
                        <a:buSzTx/>
                        <a:buFontTx/>
                        <a:buNone/>
                        <a:tabLst/>
                        <a:defRPr/>
                      </a:pPr>
                      <a:r>
                        <a:rPr lang="en-GB" sz="1600"/>
                        <a:t>Simplified prequalification</a:t>
                      </a:r>
                    </a:p>
                  </a:txBody>
                  <a:tcPr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14400" rtl="0" eaLnBrk="1" fontAlgn="auto" latinLnBrk="0" hangingPunct="1">
                        <a:lnSpc>
                          <a:spcPct val="120000"/>
                        </a:lnSpc>
                        <a:spcBef>
                          <a:spcPts val="0"/>
                        </a:spcBef>
                        <a:spcAft>
                          <a:spcPts val="600"/>
                        </a:spcAft>
                        <a:buClrTx/>
                        <a:buSzTx/>
                        <a:buFontTx/>
                        <a:buNone/>
                        <a:tabLst/>
                        <a:defRPr/>
                      </a:pPr>
                      <a:endParaRPr lang="en-GB" sz="1600"/>
                    </a:p>
                  </a:txBody>
                  <a:tcPr anchor="ctr">
                    <a:lnL w="285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5245216"/>
                  </a:ext>
                </a:extLst>
              </a:tr>
              <a:tr h="622128">
                <a:tc vMerge="1">
                  <a:txBody>
                    <a:bodyPr/>
                    <a:lstStyle/>
                    <a:p>
                      <a:endParaRPr/>
                    </a:p>
                  </a:txBody>
                  <a:tcPr anchor="ctr">
                    <a:lnL w="12700" cmpd="sng">
                      <a:noFill/>
                    </a:lnL>
                    <a:lnR w="12700" cap="flat" cmpd="sng" algn="ctr">
                      <a:solidFill>
                        <a:schemeClr val="tx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vMerge="1">
                  <a:txBody>
                    <a:bodyPr/>
                    <a:lstStyle/>
                    <a:p>
                      <a:endParaRPr lang="en-GB"/>
                    </a:p>
                  </a:txBody>
                  <a:tcPr>
                    <a:lnL w="12700" cap="flat" cmpd="sng" algn="ctr">
                      <a:solidFill>
                        <a:schemeClr val="tx2"/>
                      </a:solidFill>
                      <a:prstDash val="solid"/>
                      <a:round/>
                      <a:headEnd type="none" w="med" len="med"/>
                      <a:tailEnd type="none" w="med" len="med"/>
                    </a:lnL>
                    <a:lnT w="12700" cmpd="sng">
                      <a:noFill/>
                    </a:lnT>
                  </a:tcPr>
                </a:tc>
                <a:tc vMerge="1">
                  <a:txBody>
                    <a:bodyPr/>
                    <a:lstStyle/>
                    <a:p>
                      <a:endParaRPr/>
                    </a:p>
                  </a:txBody>
                  <a:tcPr anchor="ctr">
                    <a:lnL w="12700" cmpd="sng">
                      <a:noFill/>
                    </a:lnL>
                    <a:lnR w="12700" cap="flat" cmpd="sng" algn="ctr">
                      <a:solidFill>
                        <a:schemeClr val="tx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l">
                        <a:lnSpc>
                          <a:spcPct val="120000"/>
                        </a:lnSpc>
                        <a:spcAft>
                          <a:spcPts val="600"/>
                        </a:spcAft>
                      </a:pPr>
                      <a:r>
                        <a:rPr lang="en-GB" sz="1600"/>
                        <a:t>Market based congestion management and product attributes for EU </a:t>
                      </a:r>
                      <a:r>
                        <a:rPr lang="en-GB" sz="1600" err="1"/>
                        <a:t>ToEq</a:t>
                      </a:r>
                      <a:endParaRPr lang="en-US"/>
                    </a:p>
                  </a:txBody>
                  <a:tcPr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a:lnSpc>
                          <a:spcPct val="120000"/>
                        </a:lnSpc>
                        <a:spcAft>
                          <a:spcPts val="600"/>
                        </a:spcAft>
                      </a:pPr>
                      <a:endParaRPr lang="en-GB" sz="1600"/>
                    </a:p>
                  </a:txBody>
                  <a:tcPr anchor="ctr">
                    <a:lnL w="285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2439978"/>
                  </a:ext>
                </a:extLst>
              </a:tr>
              <a:tr h="889879">
                <a:tc vMerge="1">
                  <a:txBody>
                    <a:bodyPr/>
                    <a:lstStyle/>
                    <a:p>
                      <a:endParaRPr lang="en-GB"/>
                    </a:p>
                  </a:txBody>
                  <a:tcPr>
                    <a:lnT w="12700" cmpd="sng">
                      <a:noFill/>
                    </a:lnT>
                  </a:tcPr>
                </a:tc>
                <a:tc gridSpan="2">
                  <a:txBody>
                    <a:bodyPr/>
                    <a:lstStyle/>
                    <a:p>
                      <a:pPr algn="l">
                        <a:lnSpc>
                          <a:spcPct val="120000"/>
                        </a:lnSpc>
                        <a:spcAft>
                          <a:spcPts val="600"/>
                        </a:spcAft>
                      </a:pPr>
                      <a:r>
                        <a:rPr lang="en-GB" sz="1600"/>
                        <a:t>Baselining</a:t>
                      </a:r>
                    </a:p>
                  </a:txBody>
                  <a:tcPr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a:p>
                  </a:txBody>
                  <a:tcPr/>
                </a:tc>
                <a:tc>
                  <a:txBody>
                    <a:bodyPr/>
                    <a:lstStyle/>
                    <a:p>
                      <a:pPr algn="l">
                        <a:lnSpc>
                          <a:spcPct val="120000"/>
                        </a:lnSpc>
                        <a:spcAft>
                          <a:spcPts val="600"/>
                        </a:spcAft>
                      </a:pPr>
                      <a:endParaRPr lang="en-GB" sz="1600"/>
                    </a:p>
                  </a:txBody>
                  <a:tcPr anchor="ctr">
                    <a:lnL w="285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600"/>
                        </a:spcAft>
                        <a:buClrTx/>
                        <a:buSzTx/>
                        <a:buFontTx/>
                        <a:buNone/>
                        <a:tabLst/>
                        <a:defRPr/>
                      </a:pPr>
                      <a:r>
                        <a:rPr lang="en-GB" sz="1600"/>
                        <a:t>EU registry for baselining methodologies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154960140"/>
                  </a:ext>
                </a:extLst>
              </a:tr>
              <a:tr h="354377">
                <a:tc vMerge="1">
                  <a:txBody>
                    <a:bodyPr/>
                    <a:lstStyle/>
                    <a:p>
                      <a:endParaRPr lang="en-GB"/>
                    </a:p>
                  </a:txBody>
                  <a:tcPr/>
                </a:tc>
                <a:tc gridSpan="2">
                  <a:txBody>
                    <a:bodyPr/>
                    <a:lstStyle/>
                    <a:p>
                      <a:pPr algn="l">
                        <a:lnSpc>
                          <a:spcPct val="120000"/>
                        </a:lnSpc>
                        <a:spcAft>
                          <a:spcPts val="600"/>
                        </a:spcAft>
                      </a:pPr>
                      <a:r>
                        <a:rPr lang="en-GB" sz="1600"/>
                        <a:t>Flexibility information system</a:t>
                      </a:r>
                    </a:p>
                  </a:txBody>
                  <a:tcPr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a:p>
                  </a:txBody>
                  <a:tcPr/>
                </a:tc>
                <a:tc rowSpan="2" gridSpan="2">
                  <a:txBody>
                    <a:bodyPr/>
                    <a:lstStyle/>
                    <a:p>
                      <a:pPr algn="l">
                        <a:lnSpc>
                          <a:spcPct val="120000"/>
                        </a:lnSpc>
                        <a:spcAft>
                          <a:spcPts val="600"/>
                        </a:spcAft>
                      </a:pPr>
                      <a:endParaRPr lang="en-GB" sz="1600"/>
                    </a:p>
                  </a:txBody>
                  <a:tcPr anchor="ctr">
                    <a:lnL w="285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pPr algn="l">
                        <a:lnSpc>
                          <a:spcPct val="120000"/>
                        </a:lnSpc>
                        <a:spcAft>
                          <a:spcPts val="600"/>
                        </a:spcAft>
                      </a:pPr>
                      <a:endParaRPr lang="en-GB" sz="1600"/>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0932918"/>
                  </a:ext>
                </a:extLst>
              </a:tr>
              <a:tr h="622128">
                <a:tc vMerge="1">
                  <a:txBody>
                    <a:bodyPr/>
                    <a:lstStyle/>
                    <a:p>
                      <a:endParaRPr lang="en-GB"/>
                    </a:p>
                  </a:txBody>
                  <a:tcPr/>
                </a:tc>
                <a:tc gridSpan="2">
                  <a:txBody>
                    <a:bodyPr/>
                    <a:lstStyle/>
                    <a:p>
                      <a:pPr algn="l">
                        <a:lnSpc>
                          <a:spcPct val="120000"/>
                        </a:lnSpc>
                        <a:spcAft>
                          <a:spcPts val="600"/>
                        </a:spcAft>
                      </a:pPr>
                      <a:r>
                        <a:rPr lang="en-GB" sz="1600"/>
                        <a:t>TSO-DSO and DSO-DSO coordination</a:t>
                      </a:r>
                    </a:p>
                  </a:txBody>
                  <a:tcPr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a:p>
                  </a:txBody>
                  <a:tcPr/>
                </a:tc>
                <a:tc gridSpan="2" vMerge="1">
                  <a:txBody>
                    <a:bodyPr/>
                    <a:lstStyle/>
                    <a:p>
                      <a:pPr algn="l">
                        <a:lnSpc>
                          <a:spcPct val="120000"/>
                        </a:lnSpc>
                        <a:spcAft>
                          <a:spcPts val="600"/>
                        </a:spcAft>
                      </a:pPr>
                      <a:endParaRPr lang="en-GB" sz="1600"/>
                    </a:p>
                  </a:txBody>
                  <a:tcPr anchor="ctr">
                    <a:lnL w="12700" cap="flat" cmpd="sng" algn="ctr">
                      <a:solidFill>
                        <a:schemeClr val="tx2"/>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pPr algn="l">
                        <a:lnSpc>
                          <a:spcPct val="120000"/>
                        </a:lnSpc>
                        <a:spcAft>
                          <a:spcPts val="600"/>
                        </a:spcAft>
                      </a:pPr>
                      <a:endParaRPr lang="en-GB" sz="1600"/>
                    </a:p>
                  </a:txBody>
                  <a:tcPr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6650870"/>
                  </a:ext>
                </a:extLst>
              </a:tr>
            </a:tbl>
          </a:graphicData>
        </a:graphic>
      </p:graphicFrame>
      <p:sp>
        <p:nvSpPr>
          <p:cNvPr id="3" name="Rektangel 2">
            <a:extLst>
              <a:ext uri="{FF2B5EF4-FFF2-40B4-BE49-F238E27FC236}">
                <a16:creationId xmlns:a16="http://schemas.microsoft.com/office/drawing/2014/main" id="{070D0CA7-EFAD-7623-13A7-1895573FE6D1}"/>
              </a:ext>
            </a:extLst>
          </p:cNvPr>
          <p:cNvSpPr/>
          <p:nvPr/>
        </p:nvSpPr>
        <p:spPr>
          <a:xfrm>
            <a:off x="9226193" y="5119294"/>
            <a:ext cx="2246670" cy="8733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r>
              <a:rPr lang="sv-SE" sz="1600" err="1"/>
              <a:t>Implementing</a:t>
            </a:r>
            <a:r>
              <a:rPr lang="sv-SE" sz="1600"/>
              <a:t> </a:t>
            </a:r>
            <a:r>
              <a:rPr lang="sv-SE" sz="1600" err="1"/>
              <a:t>Act</a:t>
            </a:r>
            <a:r>
              <a:rPr lang="sv-SE" sz="1600"/>
              <a:t> </a:t>
            </a:r>
            <a:r>
              <a:rPr lang="sv-SE" sz="1600" err="1"/>
              <a:t>Demand</a:t>
            </a:r>
            <a:r>
              <a:rPr lang="sv-SE" sz="1600"/>
              <a:t> </a:t>
            </a:r>
            <a:r>
              <a:rPr lang="sv-SE" sz="1600" err="1"/>
              <a:t>Response</a:t>
            </a:r>
            <a:endParaRPr lang="sv-SE" sz="1600"/>
          </a:p>
        </p:txBody>
      </p:sp>
    </p:spTree>
    <p:extLst>
      <p:ext uri="{BB962C8B-B14F-4D97-AF65-F5344CB8AC3E}">
        <p14:creationId xmlns:p14="http://schemas.microsoft.com/office/powerpoint/2010/main" val="2580426964"/>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C578200-14D7-6BBA-DE58-2B0FA334B7F9}"/>
              </a:ext>
            </a:extLst>
          </p:cNvPr>
          <p:cNvSpPr txBox="1">
            <a:spLocks/>
          </p:cNvSpPr>
          <p:nvPr/>
        </p:nvSpPr>
        <p:spPr>
          <a:xfrm>
            <a:off x="479073" y="228370"/>
            <a:ext cx="10781947" cy="611775"/>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000" b="1" i="0" kern="1200">
                <a:solidFill>
                  <a:srgbClr val="D86533"/>
                </a:solidFill>
                <a:latin typeface="Avenir Black" panose="02000503020000020003" pitchFamily="2" charset="0"/>
                <a:ea typeface="+mj-ea"/>
                <a:cs typeface="+mj-cs"/>
              </a:defRPr>
            </a:lvl1pPr>
          </a:lstStyle>
          <a:p>
            <a:r>
              <a:rPr lang="en-US" sz="3200">
                <a:solidFill>
                  <a:schemeClr val="tx1"/>
                </a:solidFill>
                <a:latin typeface="Calibri"/>
                <a:ea typeface="+mn-ea"/>
                <a:cs typeface="+mn-cs"/>
              </a:rPr>
              <a:t>Definition Technical resources/CU/SPU/SPG</a:t>
            </a:r>
            <a:endParaRPr lang="en-GB" sz="3200">
              <a:solidFill>
                <a:schemeClr val="tx1"/>
              </a:solidFill>
              <a:latin typeface="Calibri"/>
              <a:ea typeface="+mn-ea"/>
              <a:cs typeface="+mn-cs"/>
            </a:endParaRPr>
          </a:p>
        </p:txBody>
      </p:sp>
      <p:sp>
        <p:nvSpPr>
          <p:cNvPr id="5" name="Marcador de contenido 1">
            <a:extLst>
              <a:ext uri="{FF2B5EF4-FFF2-40B4-BE49-F238E27FC236}">
                <a16:creationId xmlns:a16="http://schemas.microsoft.com/office/drawing/2014/main" id="{E8DB2EFA-43AD-6DC5-F13F-568CC51B8306}"/>
              </a:ext>
            </a:extLst>
          </p:cNvPr>
          <p:cNvSpPr txBox="1">
            <a:spLocks/>
          </p:cNvSpPr>
          <p:nvPr/>
        </p:nvSpPr>
        <p:spPr>
          <a:xfrm>
            <a:off x="702126" y="1705364"/>
            <a:ext cx="10165911" cy="197400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en-GB" sz="1800"/>
          </a:p>
        </p:txBody>
      </p:sp>
      <p:graphicFrame>
        <p:nvGraphicFramePr>
          <p:cNvPr id="6" name="Table 5">
            <a:extLst>
              <a:ext uri="{FF2B5EF4-FFF2-40B4-BE49-F238E27FC236}">
                <a16:creationId xmlns:a16="http://schemas.microsoft.com/office/drawing/2014/main" id="{D321E4DD-8340-9946-C032-35CD836B16DA}"/>
              </a:ext>
            </a:extLst>
          </p:cNvPr>
          <p:cNvGraphicFramePr>
            <a:graphicFrameLocks noGrp="1"/>
          </p:cNvGraphicFramePr>
          <p:nvPr>
            <p:extLst>
              <p:ext uri="{D42A27DB-BD31-4B8C-83A1-F6EECF244321}">
                <p14:modId xmlns:p14="http://schemas.microsoft.com/office/powerpoint/2010/main" val="3056139446"/>
              </p:ext>
            </p:extLst>
          </p:nvPr>
        </p:nvGraphicFramePr>
        <p:xfrm>
          <a:off x="610865" y="1843933"/>
          <a:ext cx="11197282" cy="2217849"/>
        </p:xfrm>
        <a:graphic>
          <a:graphicData uri="http://schemas.openxmlformats.org/drawingml/2006/table">
            <a:tbl>
              <a:tblPr firstRow="1" bandRow="1">
                <a:tableStyleId>{5C22544A-7EE6-4342-B048-85BDC9FD1C3A}</a:tableStyleId>
              </a:tblPr>
              <a:tblGrid>
                <a:gridCol w="388917">
                  <a:extLst>
                    <a:ext uri="{9D8B030D-6E8A-4147-A177-3AD203B41FA5}">
                      <a16:colId xmlns:a16="http://schemas.microsoft.com/office/drawing/2014/main" val="3561316128"/>
                    </a:ext>
                  </a:extLst>
                </a:gridCol>
                <a:gridCol w="2616354">
                  <a:extLst>
                    <a:ext uri="{9D8B030D-6E8A-4147-A177-3AD203B41FA5}">
                      <a16:colId xmlns:a16="http://schemas.microsoft.com/office/drawing/2014/main" val="2755267989"/>
                    </a:ext>
                  </a:extLst>
                </a:gridCol>
                <a:gridCol w="8192011">
                  <a:extLst>
                    <a:ext uri="{9D8B030D-6E8A-4147-A177-3AD203B41FA5}">
                      <a16:colId xmlns:a16="http://schemas.microsoft.com/office/drawing/2014/main" val="3865717627"/>
                    </a:ext>
                  </a:extLst>
                </a:gridCol>
              </a:tblGrid>
              <a:tr h="292860">
                <a:tc>
                  <a:txBody>
                    <a:bodyPr/>
                    <a:lstStyle/>
                    <a:p>
                      <a:pPr algn="ctr"/>
                      <a:r>
                        <a:rPr lang="en-GB" sz="1000" b="0"/>
                        <a:t>Art</a:t>
                      </a:r>
                      <a:endParaRPr lang="en-US" sz="1100" b="0"/>
                    </a:p>
                  </a:txBody>
                  <a:tcPr anchor="ctr"/>
                </a:tc>
                <a:tc>
                  <a:txBody>
                    <a:bodyPr/>
                    <a:lstStyle/>
                    <a:p>
                      <a:pPr lvl="0">
                        <a:buNone/>
                      </a:pPr>
                      <a:endParaRPr lang="en-US" sz="1400"/>
                    </a:p>
                  </a:txBody>
                  <a:tcPr/>
                </a:tc>
                <a:tc>
                  <a:txBody>
                    <a:bodyPr/>
                    <a:lstStyle/>
                    <a:p>
                      <a:r>
                        <a:rPr lang="en-GB" sz="1100" b="0"/>
                        <a:t>Highlights</a:t>
                      </a:r>
                      <a:endParaRPr lang="en-US" sz="1100" b="0"/>
                    </a:p>
                  </a:txBody>
                  <a:tcPr/>
                </a:tc>
                <a:extLst>
                  <a:ext uri="{0D108BD9-81ED-4DB2-BD59-A6C34878D82A}">
                    <a16:rowId xmlns:a16="http://schemas.microsoft.com/office/drawing/2014/main" val="2447944447"/>
                  </a:ext>
                </a:extLst>
              </a:tr>
              <a:tr h="1913049">
                <a:tc>
                  <a:txBody>
                    <a:bodyPr/>
                    <a:lstStyle/>
                    <a:p>
                      <a:pPr algn="ctr" fontAlgn="t"/>
                      <a:r>
                        <a:rPr lang="en-US" sz="1200" b="0" i="0" u="none" strike="noStrike">
                          <a:solidFill>
                            <a:srgbClr val="000000"/>
                          </a:solidFill>
                          <a:effectLst/>
                          <a:latin typeface="Calibri"/>
                        </a:rPr>
                        <a:t>2</a:t>
                      </a:r>
                    </a:p>
                  </a:txBody>
                  <a:tcPr marL="6350" marR="6350" marT="6350"/>
                </a:tc>
                <a:tc>
                  <a:txBody>
                    <a:bodyPr/>
                    <a:lstStyle/>
                    <a:p>
                      <a:pPr lvl="0" algn="l">
                        <a:buNone/>
                      </a:pPr>
                      <a:r>
                        <a:rPr lang="en-US" sz="1200" b="0" i="0" u="none" strike="noStrike">
                          <a:solidFill>
                            <a:srgbClr val="000000"/>
                          </a:solidFill>
                          <a:effectLst/>
                          <a:latin typeface="Calibri"/>
                        </a:rPr>
                        <a:t>Definitions of Technical Resource, Controllable Units, Service Providing Unit/Group are vital for the understanding of the code</a:t>
                      </a:r>
                    </a:p>
                  </a:txBody>
                  <a:tcPr marL="6350" marR="6350" marT="6350"/>
                </a:tc>
                <a:tc>
                  <a:txBody>
                    <a:bodyPr/>
                    <a:lstStyle/>
                    <a:p>
                      <a:pPr marL="171450" indent="-171450" algn="l" fontAlgn="t">
                        <a:buFont typeface="Arial" panose="020B0604020202020204" pitchFamily="34" charset="0"/>
                        <a:buChar char="•"/>
                      </a:pPr>
                      <a:r>
                        <a:rPr lang="en-US" sz="1200" b="0" i="0" u="none" strike="noStrike">
                          <a:solidFill>
                            <a:srgbClr val="000000"/>
                          </a:solidFill>
                          <a:effectLst/>
                          <a:latin typeface="+mn-lt"/>
                        </a:rPr>
                        <a:t>‘</a:t>
                      </a:r>
                      <a:r>
                        <a:rPr lang="en-US" sz="1200" b="1" i="0" u="none" strike="noStrike">
                          <a:solidFill>
                            <a:srgbClr val="000000"/>
                          </a:solidFill>
                          <a:effectLst/>
                          <a:latin typeface="+mn-lt"/>
                        </a:rPr>
                        <a:t>Technical resource</a:t>
                      </a:r>
                      <a:r>
                        <a:rPr lang="en-US" sz="1200" b="0" i="0" u="none" strike="noStrike">
                          <a:solidFill>
                            <a:srgbClr val="000000"/>
                          </a:solidFill>
                          <a:effectLst/>
                          <a:latin typeface="+mn-lt"/>
                        </a:rPr>
                        <a:t>’ means an individual power generating module of type A, B, or C as defined according to Regulation (EU) 2016/631 connected to the distribution system, individual energy storage unit, demand units according to Commission Regulation (EU) 2016/1388 or any other consumption device.</a:t>
                      </a:r>
                      <a:endParaRPr lang="en-US" sz="1200" i="0">
                        <a:latin typeface="+mn-lt"/>
                      </a:endParaRPr>
                    </a:p>
                    <a:p>
                      <a:pPr marL="171450" lvl="0" indent="-171450" algn="l">
                        <a:buFont typeface="Arial" panose="020B0604020202020204" pitchFamily="34" charset="0"/>
                        <a:buChar char="•"/>
                      </a:pPr>
                      <a:r>
                        <a:rPr lang="en-US" sz="1200" b="0" i="0" u="none" strike="noStrike">
                          <a:solidFill>
                            <a:srgbClr val="000000"/>
                          </a:solidFill>
                          <a:effectLst/>
                          <a:latin typeface="+mn-lt"/>
                        </a:rPr>
                        <a:t>‘</a:t>
                      </a:r>
                      <a:r>
                        <a:rPr lang="en-US" sz="1200" b="1" i="0" u="none" strike="noStrike">
                          <a:solidFill>
                            <a:srgbClr val="000000"/>
                          </a:solidFill>
                          <a:effectLst/>
                          <a:latin typeface="+mn-lt"/>
                        </a:rPr>
                        <a:t>Controllable unit</a:t>
                      </a:r>
                      <a:r>
                        <a:rPr lang="en-US" sz="1200" b="0" i="0" u="none" strike="noStrike">
                          <a:solidFill>
                            <a:srgbClr val="000000"/>
                          </a:solidFill>
                          <a:effectLst/>
                          <a:latin typeface="+mn-lt"/>
                        </a:rPr>
                        <a:t>’ or ‘</a:t>
                      </a:r>
                      <a:r>
                        <a:rPr lang="en-US" sz="1200" b="1" i="0" u="none" strike="noStrike">
                          <a:solidFill>
                            <a:srgbClr val="000000"/>
                          </a:solidFill>
                          <a:effectLst/>
                          <a:latin typeface="+mn-lt"/>
                        </a:rPr>
                        <a:t>CU</a:t>
                      </a:r>
                      <a:r>
                        <a:rPr lang="en-US" sz="1200" b="0" i="0" u="none" strike="noStrike">
                          <a:solidFill>
                            <a:srgbClr val="000000"/>
                          </a:solidFill>
                          <a:effectLst/>
                          <a:latin typeface="+mn-lt"/>
                        </a:rPr>
                        <a:t>’, means a single technical resource or an ensemble of technical resources behind the same single connection point, if these technical resources are commonly controlled.</a:t>
                      </a:r>
                    </a:p>
                    <a:p>
                      <a:pPr marL="171450" lvl="0" indent="-171450" algn="l">
                        <a:buFont typeface="Arial" panose="020B0604020202020204" pitchFamily="34" charset="0"/>
                        <a:buChar char="•"/>
                      </a:pPr>
                      <a:r>
                        <a:rPr lang="en-US" sz="1200" b="0" i="0" u="none" strike="noStrike">
                          <a:solidFill>
                            <a:srgbClr val="000000"/>
                          </a:solidFill>
                          <a:effectLst/>
                          <a:latin typeface="+mn-lt"/>
                        </a:rPr>
                        <a:t>‘</a:t>
                      </a:r>
                      <a:r>
                        <a:rPr lang="en-US" sz="1200" b="1" i="0" u="none" strike="noStrike">
                          <a:solidFill>
                            <a:srgbClr val="000000"/>
                          </a:solidFill>
                          <a:effectLst/>
                          <a:latin typeface="+mn-lt"/>
                        </a:rPr>
                        <a:t>Service providing unit</a:t>
                      </a:r>
                      <a:r>
                        <a:rPr lang="en-US" sz="1200" b="0" i="0" u="none" strike="noStrike">
                          <a:solidFill>
                            <a:srgbClr val="000000"/>
                          </a:solidFill>
                          <a:effectLst/>
                          <a:latin typeface="+mn-lt"/>
                        </a:rPr>
                        <a:t>’ or ‘</a:t>
                      </a:r>
                      <a:r>
                        <a:rPr lang="en-US" sz="1200" b="1" i="0" u="none" strike="noStrike">
                          <a:solidFill>
                            <a:srgbClr val="000000"/>
                          </a:solidFill>
                          <a:effectLst/>
                          <a:latin typeface="+mn-lt"/>
                        </a:rPr>
                        <a:t>SPU</a:t>
                      </a:r>
                      <a:r>
                        <a:rPr lang="en-US" sz="1200" b="0" i="0" u="none" strike="noStrike">
                          <a:solidFill>
                            <a:srgbClr val="000000"/>
                          </a:solidFill>
                          <a:effectLst/>
                          <a:latin typeface="+mn-lt"/>
                        </a:rPr>
                        <a:t>’, means a single controllable unit or an ensemble of controllable units connected to the same single connection point. SPU is defined by the service provider to provide balancing, congestion management and voltage control services. </a:t>
                      </a:r>
                      <a:endParaRPr lang="en-US" sz="1200" i="0"/>
                    </a:p>
                    <a:p>
                      <a:pPr marL="171450" lvl="0" indent="-171450" algn="l">
                        <a:buFont typeface="Arial" panose="020B0604020202020204" pitchFamily="34" charset="0"/>
                        <a:buChar char="•"/>
                      </a:pPr>
                      <a:r>
                        <a:rPr lang="en-US" sz="1200" b="0" i="0" u="none" strike="noStrike">
                          <a:solidFill>
                            <a:srgbClr val="000000"/>
                          </a:solidFill>
                          <a:effectLst/>
                          <a:latin typeface="+mn-lt"/>
                        </a:rPr>
                        <a:t>‘</a:t>
                      </a:r>
                      <a:r>
                        <a:rPr lang="en-US" sz="1200" b="1" i="0" u="none" strike="noStrike">
                          <a:solidFill>
                            <a:srgbClr val="000000"/>
                          </a:solidFill>
                          <a:effectLst/>
                          <a:latin typeface="+mn-lt"/>
                        </a:rPr>
                        <a:t>Service providing group</a:t>
                      </a:r>
                      <a:r>
                        <a:rPr lang="en-US" sz="1200" b="0" i="0" u="none" strike="noStrike">
                          <a:solidFill>
                            <a:srgbClr val="000000"/>
                          </a:solidFill>
                          <a:effectLst/>
                          <a:latin typeface="+mn-lt"/>
                        </a:rPr>
                        <a:t>’ or ‘</a:t>
                      </a:r>
                      <a:r>
                        <a:rPr lang="en-US" sz="1200" b="1" i="0" u="none" strike="noStrike">
                          <a:solidFill>
                            <a:srgbClr val="000000"/>
                          </a:solidFill>
                          <a:effectLst/>
                          <a:latin typeface="+mn-lt"/>
                        </a:rPr>
                        <a:t>SPG</a:t>
                      </a:r>
                      <a:r>
                        <a:rPr lang="en-US" sz="1200" b="0" i="0" u="none" strike="noStrike">
                          <a:solidFill>
                            <a:srgbClr val="000000"/>
                          </a:solidFill>
                          <a:effectLst/>
                          <a:latin typeface="+mn-lt"/>
                        </a:rPr>
                        <a:t>’, means an aggregation of controllable units connected to more than one connection point. SPG is defined by the service provider to provide balancing, congestion management and voltage control services. </a:t>
                      </a:r>
                    </a:p>
                  </a:txBody>
                  <a:tcPr marL="6350" marR="6350" marT="6350"/>
                </a:tc>
                <a:extLst>
                  <a:ext uri="{0D108BD9-81ED-4DB2-BD59-A6C34878D82A}">
                    <a16:rowId xmlns:a16="http://schemas.microsoft.com/office/drawing/2014/main" val="1081466487"/>
                  </a:ext>
                </a:extLst>
              </a:tr>
            </a:tbl>
          </a:graphicData>
        </a:graphic>
      </p:graphicFrame>
      <p:grpSp>
        <p:nvGrpSpPr>
          <p:cNvPr id="2" name="Group 1">
            <a:extLst>
              <a:ext uri="{FF2B5EF4-FFF2-40B4-BE49-F238E27FC236}">
                <a16:creationId xmlns:a16="http://schemas.microsoft.com/office/drawing/2014/main" id="{C83FC7AB-C998-23F7-E815-E7661FF400A6}"/>
              </a:ext>
            </a:extLst>
          </p:cNvPr>
          <p:cNvGrpSpPr/>
          <p:nvPr/>
        </p:nvGrpSpPr>
        <p:grpSpPr>
          <a:xfrm>
            <a:off x="610865" y="4231476"/>
            <a:ext cx="5160883" cy="2521045"/>
            <a:chOff x="2183526" y="1645793"/>
            <a:chExt cx="9850767" cy="5257037"/>
          </a:xfrm>
        </p:grpSpPr>
        <p:cxnSp>
          <p:nvCxnSpPr>
            <p:cNvPr id="7" name="Straight Connector 1">
              <a:extLst>
                <a:ext uri="{FF2B5EF4-FFF2-40B4-BE49-F238E27FC236}">
                  <a16:creationId xmlns:a16="http://schemas.microsoft.com/office/drawing/2014/main" id="{A43643BA-30A3-F552-183D-EC08834CD04A}"/>
                </a:ext>
              </a:extLst>
            </p:cNvPr>
            <p:cNvCxnSpPr>
              <a:cxnSpLocks/>
            </p:cNvCxnSpPr>
            <p:nvPr/>
          </p:nvCxnSpPr>
          <p:spPr bwMode="auto">
            <a:xfrm flipV="1">
              <a:off x="2183526" y="2507930"/>
              <a:ext cx="5265226" cy="2826782"/>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8" name="Ellipse 7">
              <a:extLst>
                <a:ext uri="{FF2B5EF4-FFF2-40B4-BE49-F238E27FC236}">
                  <a16:creationId xmlns:a16="http://schemas.microsoft.com/office/drawing/2014/main" id="{CE87BBF6-10F5-EB9C-B2AD-3BD6C27BA837}"/>
                </a:ext>
              </a:extLst>
            </p:cNvPr>
            <p:cNvSpPr/>
            <p:nvPr/>
          </p:nvSpPr>
          <p:spPr>
            <a:xfrm>
              <a:off x="5343528" y="3413707"/>
              <a:ext cx="288000" cy="28800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sz="1400"/>
            </a:p>
          </p:txBody>
        </p:sp>
        <p:sp>
          <p:nvSpPr>
            <p:cNvPr id="9" name="Textfeld 1059">
              <a:extLst>
                <a:ext uri="{FF2B5EF4-FFF2-40B4-BE49-F238E27FC236}">
                  <a16:creationId xmlns:a16="http://schemas.microsoft.com/office/drawing/2014/main" id="{F79C9F50-962E-1352-677C-09BF7E2F938A}"/>
                </a:ext>
              </a:extLst>
            </p:cNvPr>
            <p:cNvSpPr txBox="1"/>
            <p:nvPr/>
          </p:nvSpPr>
          <p:spPr>
            <a:xfrm>
              <a:off x="5260676" y="2869122"/>
              <a:ext cx="825905" cy="64179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400" b="1"/>
                <a:t>CP</a:t>
              </a:r>
            </a:p>
          </p:txBody>
        </p:sp>
        <p:cxnSp>
          <p:nvCxnSpPr>
            <p:cNvPr id="10" name="Straight Connector 1">
              <a:extLst>
                <a:ext uri="{FF2B5EF4-FFF2-40B4-BE49-F238E27FC236}">
                  <a16:creationId xmlns:a16="http://schemas.microsoft.com/office/drawing/2014/main" id="{52C01388-3506-0064-D864-A7A1E6D4E2E7}"/>
                </a:ext>
              </a:extLst>
            </p:cNvPr>
            <p:cNvCxnSpPr>
              <a:cxnSpLocks/>
              <a:endCxn id="26" idx="5"/>
            </p:cNvCxnSpPr>
            <p:nvPr/>
          </p:nvCxnSpPr>
          <p:spPr bwMode="auto">
            <a:xfrm flipH="1" flipV="1">
              <a:off x="5589351" y="3659530"/>
              <a:ext cx="829890" cy="294389"/>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grpSp>
          <p:nvGrpSpPr>
            <p:cNvPr id="11" name="Gruppieren 10">
              <a:extLst>
                <a:ext uri="{FF2B5EF4-FFF2-40B4-BE49-F238E27FC236}">
                  <a16:creationId xmlns:a16="http://schemas.microsoft.com/office/drawing/2014/main" id="{D0CFA434-A670-DB2C-FC8C-5751721FDCF3}"/>
                </a:ext>
              </a:extLst>
            </p:cNvPr>
            <p:cNvGrpSpPr/>
            <p:nvPr/>
          </p:nvGrpSpPr>
          <p:grpSpPr>
            <a:xfrm>
              <a:off x="10212316" y="2517309"/>
              <a:ext cx="1172606" cy="2020823"/>
              <a:chOff x="10212316" y="2517309"/>
              <a:chExt cx="1172606" cy="2020823"/>
            </a:xfrm>
          </p:grpSpPr>
          <p:pic>
            <p:nvPicPr>
              <p:cNvPr id="70" name="Grafik 69">
                <a:extLst>
                  <a:ext uri="{FF2B5EF4-FFF2-40B4-BE49-F238E27FC236}">
                    <a16:creationId xmlns:a16="http://schemas.microsoft.com/office/drawing/2014/main" id="{895EBD51-30BA-7EE3-4F3F-8263C1A214FD}"/>
                  </a:ext>
                </a:extLst>
              </p:cNvPr>
              <p:cNvPicPr>
                <a:picLocks noChangeAspect="1"/>
              </p:cNvPicPr>
              <p:nvPr/>
            </p:nvPicPr>
            <p:blipFill>
              <a:blip r:embed="rId3"/>
              <a:stretch>
                <a:fillRect/>
              </a:stretch>
            </p:blipFill>
            <p:spPr>
              <a:xfrm>
                <a:off x="10340061" y="2687478"/>
                <a:ext cx="959635" cy="1685111"/>
              </a:xfrm>
              <a:prstGeom prst="rect">
                <a:avLst/>
              </a:prstGeom>
            </p:spPr>
          </p:pic>
          <p:sp>
            <p:nvSpPr>
              <p:cNvPr id="71" name="Rechteck: abgerundete Ecken 70">
                <a:extLst>
                  <a:ext uri="{FF2B5EF4-FFF2-40B4-BE49-F238E27FC236}">
                    <a16:creationId xmlns:a16="http://schemas.microsoft.com/office/drawing/2014/main" id="{D75FEAC0-A6B3-42F7-62F0-3114C7ECFFBE}"/>
                  </a:ext>
                </a:extLst>
              </p:cNvPr>
              <p:cNvSpPr/>
              <p:nvPr/>
            </p:nvSpPr>
            <p:spPr>
              <a:xfrm>
                <a:off x="10212316" y="2517309"/>
                <a:ext cx="1172606" cy="2020823"/>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sz="1400"/>
              </a:p>
            </p:txBody>
          </p:sp>
        </p:grpSp>
        <p:grpSp>
          <p:nvGrpSpPr>
            <p:cNvPr id="12" name="Gruppieren 11">
              <a:extLst>
                <a:ext uri="{FF2B5EF4-FFF2-40B4-BE49-F238E27FC236}">
                  <a16:creationId xmlns:a16="http://schemas.microsoft.com/office/drawing/2014/main" id="{948EB093-2426-3F6C-2464-0B8DE43BE78A}"/>
                </a:ext>
              </a:extLst>
            </p:cNvPr>
            <p:cNvGrpSpPr/>
            <p:nvPr/>
          </p:nvGrpSpPr>
          <p:grpSpPr>
            <a:xfrm>
              <a:off x="8345944" y="3765478"/>
              <a:ext cx="1172606" cy="2020823"/>
              <a:chOff x="10212316" y="2517309"/>
              <a:chExt cx="1172606" cy="2020823"/>
            </a:xfrm>
          </p:grpSpPr>
          <p:pic>
            <p:nvPicPr>
              <p:cNvPr id="66" name="Grafik 65">
                <a:extLst>
                  <a:ext uri="{FF2B5EF4-FFF2-40B4-BE49-F238E27FC236}">
                    <a16:creationId xmlns:a16="http://schemas.microsoft.com/office/drawing/2014/main" id="{9FCA2671-F0E1-62F9-4C11-208CA8BB867F}"/>
                  </a:ext>
                </a:extLst>
              </p:cNvPr>
              <p:cNvPicPr>
                <a:picLocks noChangeAspect="1"/>
              </p:cNvPicPr>
              <p:nvPr/>
            </p:nvPicPr>
            <p:blipFill>
              <a:blip r:embed="rId3"/>
              <a:stretch>
                <a:fillRect/>
              </a:stretch>
            </p:blipFill>
            <p:spPr>
              <a:xfrm>
                <a:off x="10340061" y="2687478"/>
                <a:ext cx="959635" cy="1685111"/>
              </a:xfrm>
              <a:prstGeom prst="rect">
                <a:avLst/>
              </a:prstGeom>
            </p:spPr>
          </p:pic>
          <p:sp>
            <p:nvSpPr>
              <p:cNvPr id="68" name="Rechteck: abgerundete Ecken 67">
                <a:extLst>
                  <a:ext uri="{FF2B5EF4-FFF2-40B4-BE49-F238E27FC236}">
                    <a16:creationId xmlns:a16="http://schemas.microsoft.com/office/drawing/2014/main" id="{30252302-9D21-9132-466B-FF8DC51E5401}"/>
                  </a:ext>
                </a:extLst>
              </p:cNvPr>
              <p:cNvSpPr/>
              <p:nvPr/>
            </p:nvSpPr>
            <p:spPr>
              <a:xfrm>
                <a:off x="10212316" y="2517309"/>
                <a:ext cx="1172606" cy="2020823"/>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sz="1400"/>
              </a:p>
            </p:txBody>
          </p:sp>
        </p:grpSp>
        <p:grpSp>
          <p:nvGrpSpPr>
            <p:cNvPr id="13" name="Gruppieren 12">
              <a:extLst>
                <a:ext uri="{FF2B5EF4-FFF2-40B4-BE49-F238E27FC236}">
                  <a16:creationId xmlns:a16="http://schemas.microsoft.com/office/drawing/2014/main" id="{478712B8-FFA3-DB0F-8055-09BCD95B06F8}"/>
                </a:ext>
              </a:extLst>
            </p:cNvPr>
            <p:cNvGrpSpPr/>
            <p:nvPr/>
          </p:nvGrpSpPr>
          <p:grpSpPr>
            <a:xfrm>
              <a:off x="6370583" y="4512518"/>
              <a:ext cx="1172606" cy="2020823"/>
              <a:chOff x="10212316" y="2517309"/>
              <a:chExt cx="1172606" cy="2020823"/>
            </a:xfrm>
          </p:grpSpPr>
          <p:pic>
            <p:nvPicPr>
              <p:cNvPr id="64" name="Grafik 63">
                <a:extLst>
                  <a:ext uri="{FF2B5EF4-FFF2-40B4-BE49-F238E27FC236}">
                    <a16:creationId xmlns:a16="http://schemas.microsoft.com/office/drawing/2014/main" id="{996DF7EC-6AD2-5FF9-A4D8-D84B9BB2B62D}"/>
                  </a:ext>
                </a:extLst>
              </p:cNvPr>
              <p:cNvPicPr>
                <a:picLocks noChangeAspect="1"/>
              </p:cNvPicPr>
              <p:nvPr/>
            </p:nvPicPr>
            <p:blipFill>
              <a:blip r:embed="rId3"/>
              <a:stretch>
                <a:fillRect/>
              </a:stretch>
            </p:blipFill>
            <p:spPr>
              <a:xfrm>
                <a:off x="10340061" y="2687478"/>
                <a:ext cx="959635" cy="1685111"/>
              </a:xfrm>
              <a:prstGeom prst="rect">
                <a:avLst/>
              </a:prstGeom>
            </p:spPr>
          </p:pic>
          <p:sp>
            <p:nvSpPr>
              <p:cNvPr id="65" name="Rechteck: abgerundete Ecken 64">
                <a:extLst>
                  <a:ext uri="{FF2B5EF4-FFF2-40B4-BE49-F238E27FC236}">
                    <a16:creationId xmlns:a16="http://schemas.microsoft.com/office/drawing/2014/main" id="{B96D320F-3E4E-4007-59A2-9FADD5ECD26A}"/>
                  </a:ext>
                </a:extLst>
              </p:cNvPr>
              <p:cNvSpPr/>
              <p:nvPr/>
            </p:nvSpPr>
            <p:spPr>
              <a:xfrm>
                <a:off x="10212316" y="2517309"/>
                <a:ext cx="1172606" cy="2020823"/>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sz="1400"/>
              </a:p>
            </p:txBody>
          </p:sp>
        </p:grpSp>
        <p:cxnSp>
          <p:nvCxnSpPr>
            <p:cNvPr id="14" name="Straight Connector 1">
              <a:extLst>
                <a:ext uri="{FF2B5EF4-FFF2-40B4-BE49-F238E27FC236}">
                  <a16:creationId xmlns:a16="http://schemas.microsoft.com/office/drawing/2014/main" id="{AC014612-D789-CE31-B67F-F5239D515CF7}"/>
                </a:ext>
              </a:extLst>
            </p:cNvPr>
            <p:cNvCxnSpPr>
              <a:cxnSpLocks/>
            </p:cNvCxnSpPr>
            <p:nvPr/>
          </p:nvCxnSpPr>
          <p:spPr bwMode="auto">
            <a:xfrm flipH="1" flipV="1">
              <a:off x="6560474" y="3953919"/>
              <a:ext cx="4099059" cy="338036"/>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5" name="Straight Connector 1">
              <a:extLst>
                <a:ext uri="{FF2B5EF4-FFF2-40B4-BE49-F238E27FC236}">
                  <a16:creationId xmlns:a16="http://schemas.microsoft.com/office/drawing/2014/main" id="{A77FA07A-E0E9-DB7A-D146-6A40C01C6DE2}"/>
                </a:ext>
              </a:extLst>
            </p:cNvPr>
            <p:cNvCxnSpPr>
              <a:cxnSpLocks/>
            </p:cNvCxnSpPr>
            <p:nvPr/>
          </p:nvCxnSpPr>
          <p:spPr bwMode="auto">
            <a:xfrm flipH="1" flipV="1">
              <a:off x="6539791" y="4000327"/>
              <a:ext cx="2246375" cy="1558069"/>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6" name="Ellipse 15">
              <a:extLst>
                <a:ext uri="{FF2B5EF4-FFF2-40B4-BE49-F238E27FC236}">
                  <a16:creationId xmlns:a16="http://schemas.microsoft.com/office/drawing/2014/main" id="{565513D9-8F4C-67FE-B65F-650CABF23BA1}"/>
                </a:ext>
              </a:extLst>
            </p:cNvPr>
            <p:cNvSpPr/>
            <p:nvPr/>
          </p:nvSpPr>
          <p:spPr>
            <a:xfrm>
              <a:off x="6419241" y="3888288"/>
              <a:ext cx="141233" cy="131262"/>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sz="1400"/>
            </a:p>
          </p:txBody>
        </p:sp>
        <p:cxnSp>
          <p:nvCxnSpPr>
            <p:cNvPr id="17" name="Straight Connector 1">
              <a:extLst>
                <a:ext uri="{FF2B5EF4-FFF2-40B4-BE49-F238E27FC236}">
                  <a16:creationId xmlns:a16="http://schemas.microsoft.com/office/drawing/2014/main" id="{F2953BA2-A170-B583-2E05-DDA3F86E7EE8}"/>
                </a:ext>
              </a:extLst>
            </p:cNvPr>
            <p:cNvCxnSpPr>
              <a:cxnSpLocks/>
            </p:cNvCxnSpPr>
            <p:nvPr/>
          </p:nvCxnSpPr>
          <p:spPr bwMode="auto">
            <a:xfrm flipH="1" flipV="1">
              <a:off x="6439924" y="4000327"/>
              <a:ext cx="405376" cy="2303106"/>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8" name="Rechteck: abgerundete Ecken 17">
              <a:extLst>
                <a:ext uri="{FF2B5EF4-FFF2-40B4-BE49-F238E27FC236}">
                  <a16:creationId xmlns:a16="http://schemas.microsoft.com/office/drawing/2014/main" id="{1C644A6E-DFEB-A709-61C8-63074E805AA6}"/>
                </a:ext>
              </a:extLst>
            </p:cNvPr>
            <p:cNvSpPr/>
            <p:nvPr/>
          </p:nvSpPr>
          <p:spPr>
            <a:xfrm>
              <a:off x="9831998" y="5311657"/>
              <a:ext cx="1846224" cy="1162154"/>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sz="1200">
                  <a:solidFill>
                    <a:schemeClr val="accent6"/>
                  </a:solidFill>
                </a:rPr>
                <a:t>Wind-Park Controller</a:t>
              </a:r>
            </a:p>
          </p:txBody>
        </p:sp>
        <p:sp>
          <p:nvSpPr>
            <p:cNvPr id="19" name="Freihandform: Form 18">
              <a:extLst>
                <a:ext uri="{FF2B5EF4-FFF2-40B4-BE49-F238E27FC236}">
                  <a16:creationId xmlns:a16="http://schemas.microsoft.com/office/drawing/2014/main" id="{A5DCA150-1FB9-8741-7BB3-16D910C0DE7D}"/>
                </a:ext>
              </a:extLst>
            </p:cNvPr>
            <p:cNvSpPr/>
            <p:nvPr/>
          </p:nvSpPr>
          <p:spPr>
            <a:xfrm>
              <a:off x="6891867" y="6265333"/>
              <a:ext cx="2929466" cy="194734"/>
            </a:xfrm>
            <a:custGeom>
              <a:avLst/>
              <a:gdLst>
                <a:gd name="connsiteX0" fmla="*/ 2929466 w 2929466"/>
                <a:gd name="connsiteY0" fmla="*/ 16934 h 194734"/>
                <a:gd name="connsiteX1" fmla="*/ 2768600 w 2929466"/>
                <a:gd name="connsiteY1" fmla="*/ 84667 h 194734"/>
                <a:gd name="connsiteX2" fmla="*/ 2616200 w 2929466"/>
                <a:gd name="connsiteY2" fmla="*/ 135467 h 194734"/>
                <a:gd name="connsiteX3" fmla="*/ 2311400 w 2929466"/>
                <a:gd name="connsiteY3" fmla="*/ 143934 h 194734"/>
                <a:gd name="connsiteX4" fmla="*/ 1718733 w 2929466"/>
                <a:gd name="connsiteY4" fmla="*/ 169334 h 194734"/>
                <a:gd name="connsiteX5" fmla="*/ 1278466 w 2929466"/>
                <a:gd name="connsiteY5" fmla="*/ 194734 h 194734"/>
                <a:gd name="connsiteX6" fmla="*/ 550333 w 2929466"/>
                <a:gd name="connsiteY6" fmla="*/ 186267 h 194734"/>
                <a:gd name="connsiteX7" fmla="*/ 423333 w 2929466"/>
                <a:gd name="connsiteY7" fmla="*/ 177800 h 194734"/>
                <a:gd name="connsiteX8" fmla="*/ 364066 w 2929466"/>
                <a:gd name="connsiteY8" fmla="*/ 160867 h 194734"/>
                <a:gd name="connsiteX9" fmla="*/ 313266 w 2929466"/>
                <a:gd name="connsiteY9" fmla="*/ 152400 h 194734"/>
                <a:gd name="connsiteX10" fmla="*/ 160866 w 2929466"/>
                <a:gd name="connsiteY10" fmla="*/ 84667 h 194734"/>
                <a:gd name="connsiteX11" fmla="*/ 76200 w 2929466"/>
                <a:gd name="connsiteY11" fmla="*/ 33867 h 194734"/>
                <a:gd name="connsiteX12" fmla="*/ 50800 w 2929466"/>
                <a:gd name="connsiteY12" fmla="*/ 16934 h 194734"/>
                <a:gd name="connsiteX13" fmla="*/ 0 w 2929466"/>
                <a:gd name="connsiteY13" fmla="*/ 0 h 19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29466" h="194734">
                  <a:moveTo>
                    <a:pt x="2929466" y="16934"/>
                  </a:moveTo>
                  <a:cubicBezTo>
                    <a:pt x="2856127" y="53604"/>
                    <a:pt x="2870134" y="48639"/>
                    <a:pt x="2768600" y="84667"/>
                  </a:cubicBezTo>
                  <a:cubicBezTo>
                    <a:pt x="2718135" y="102574"/>
                    <a:pt x="2669304" y="128583"/>
                    <a:pt x="2616200" y="135467"/>
                  </a:cubicBezTo>
                  <a:cubicBezTo>
                    <a:pt x="2515404" y="148533"/>
                    <a:pt x="2413000" y="141112"/>
                    <a:pt x="2311400" y="143934"/>
                  </a:cubicBezTo>
                  <a:cubicBezTo>
                    <a:pt x="1926498" y="174725"/>
                    <a:pt x="2254144" y="152603"/>
                    <a:pt x="1718733" y="169334"/>
                  </a:cubicBezTo>
                  <a:cubicBezTo>
                    <a:pt x="1649673" y="171492"/>
                    <a:pt x="1290035" y="194033"/>
                    <a:pt x="1278466" y="194734"/>
                  </a:cubicBezTo>
                  <a:lnTo>
                    <a:pt x="550333" y="186267"/>
                  </a:lnTo>
                  <a:cubicBezTo>
                    <a:pt x="507914" y="185427"/>
                    <a:pt x="465371" y="183532"/>
                    <a:pt x="423333" y="177800"/>
                  </a:cubicBezTo>
                  <a:cubicBezTo>
                    <a:pt x="402975" y="175024"/>
                    <a:pt x="384086" y="165487"/>
                    <a:pt x="364066" y="160867"/>
                  </a:cubicBezTo>
                  <a:cubicBezTo>
                    <a:pt x="347339" y="157007"/>
                    <a:pt x="330199" y="155222"/>
                    <a:pt x="313266" y="152400"/>
                  </a:cubicBezTo>
                  <a:cubicBezTo>
                    <a:pt x="306306" y="149417"/>
                    <a:pt x="197016" y="105324"/>
                    <a:pt x="160866" y="84667"/>
                  </a:cubicBezTo>
                  <a:cubicBezTo>
                    <a:pt x="132290" y="68338"/>
                    <a:pt x="103585" y="52123"/>
                    <a:pt x="76200" y="33867"/>
                  </a:cubicBezTo>
                  <a:cubicBezTo>
                    <a:pt x="67733" y="28223"/>
                    <a:pt x="60099" y="21067"/>
                    <a:pt x="50800" y="16934"/>
                  </a:cubicBezTo>
                  <a:cubicBezTo>
                    <a:pt x="34489" y="9685"/>
                    <a:pt x="0" y="0"/>
                    <a:pt x="0" y="0"/>
                  </a:cubicBezTo>
                </a:path>
              </a:pathLst>
            </a:custGeom>
            <a:noFill/>
            <a:ln>
              <a:solidFill>
                <a:schemeClr val="accent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sz="1400"/>
            </a:p>
          </p:txBody>
        </p:sp>
        <p:sp>
          <p:nvSpPr>
            <p:cNvPr id="20" name="Freihandform: Form 19">
              <a:extLst>
                <a:ext uri="{FF2B5EF4-FFF2-40B4-BE49-F238E27FC236}">
                  <a16:creationId xmlns:a16="http://schemas.microsoft.com/office/drawing/2014/main" id="{439E8C5C-2C05-1563-CA66-78601C909247}"/>
                </a:ext>
              </a:extLst>
            </p:cNvPr>
            <p:cNvSpPr/>
            <p:nvPr/>
          </p:nvSpPr>
          <p:spPr>
            <a:xfrm>
              <a:off x="8873067" y="5528733"/>
              <a:ext cx="931333" cy="694267"/>
            </a:xfrm>
            <a:custGeom>
              <a:avLst/>
              <a:gdLst>
                <a:gd name="connsiteX0" fmla="*/ 931333 w 931333"/>
                <a:gd name="connsiteY0" fmla="*/ 694267 h 694267"/>
                <a:gd name="connsiteX1" fmla="*/ 736600 w 931333"/>
                <a:gd name="connsiteY1" fmla="*/ 567267 h 694267"/>
                <a:gd name="connsiteX2" fmla="*/ 626533 w 931333"/>
                <a:gd name="connsiteY2" fmla="*/ 482600 h 694267"/>
                <a:gd name="connsiteX3" fmla="*/ 508000 w 931333"/>
                <a:gd name="connsiteY3" fmla="*/ 423334 h 694267"/>
                <a:gd name="connsiteX4" fmla="*/ 406400 w 931333"/>
                <a:gd name="connsiteY4" fmla="*/ 347134 h 694267"/>
                <a:gd name="connsiteX5" fmla="*/ 270933 w 931333"/>
                <a:gd name="connsiteY5" fmla="*/ 262467 h 694267"/>
                <a:gd name="connsiteX6" fmla="*/ 143933 w 931333"/>
                <a:gd name="connsiteY6" fmla="*/ 152400 h 694267"/>
                <a:gd name="connsiteX7" fmla="*/ 127000 w 931333"/>
                <a:gd name="connsiteY7" fmla="*/ 127000 h 694267"/>
                <a:gd name="connsiteX8" fmla="*/ 76200 w 931333"/>
                <a:gd name="connsiteY8" fmla="*/ 84667 h 694267"/>
                <a:gd name="connsiteX9" fmla="*/ 50800 w 931333"/>
                <a:gd name="connsiteY9" fmla="*/ 42334 h 694267"/>
                <a:gd name="connsiteX10" fmla="*/ 33866 w 931333"/>
                <a:gd name="connsiteY10" fmla="*/ 16934 h 694267"/>
                <a:gd name="connsiteX11" fmla="*/ 0 w 931333"/>
                <a:gd name="connsiteY11" fmla="*/ 0 h 69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1333" h="694267">
                  <a:moveTo>
                    <a:pt x="931333" y="694267"/>
                  </a:moveTo>
                  <a:cubicBezTo>
                    <a:pt x="854203" y="647989"/>
                    <a:pt x="837555" y="638912"/>
                    <a:pt x="736600" y="567267"/>
                  </a:cubicBezTo>
                  <a:cubicBezTo>
                    <a:pt x="698852" y="540478"/>
                    <a:pt x="665703" y="507263"/>
                    <a:pt x="626533" y="482600"/>
                  </a:cubicBezTo>
                  <a:cubicBezTo>
                    <a:pt x="589151" y="459063"/>
                    <a:pt x="545622" y="446486"/>
                    <a:pt x="508000" y="423334"/>
                  </a:cubicBezTo>
                  <a:cubicBezTo>
                    <a:pt x="471946" y="401147"/>
                    <a:pt x="441430" y="370904"/>
                    <a:pt x="406400" y="347134"/>
                  </a:cubicBezTo>
                  <a:cubicBezTo>
                    <a:pt x="362337" y="317234"/>
                    <a:pt x="311173" y="297342"/>
                    <a:pt x="270933" y="262467"/>
                  </a:cubicBezTo>
                  <a:cubicBezTo>
                    <a:pt x="228600" y="225778"/>
                    <a:pt x="175007" y="199011"/>
                    <a:pt x="143933" y="152400"/>
                  </a:cubicBezTo>
                  <a:cubicBezTo>
                    <a:pt x="138289" y="143933"/>
                    <a:pt x="134195" y="134195"/>
                    <a:pt x="127000" y="127000"/>
                  </a:cubicBezTo>
                  <a:cubicBezTo>
                    <a:pt x="83973" y="83973"/>
                    <a:pt x="117814" y="140152"/>
                    <a:pt x="76200" y="84667"/>
                  </a:cubicBezTo>
                  <a:cubicBezTo>
                    <a:pt x="66326" y="71502"/>
                    <a:pt x="59522" y="56289"/>
                    <a:pt x="50800" y="42334"/>
                  </a:cubicBezTo>
                  <a:cubicBezTo>
                    <a:pt x="45407" y="33705"/>
                    <a:pt x="41683" y="23448"/>
                    <a:pt x="33866" y="16934"/>
                  </a:cubicBezTo>
                  <a:cubicBezTo>
                    <a:pt x="24170" y="8854"/>
                    <a:pt x="11289" y="5645"/>
                    <a:pt x="0" y="0"/>
                  </a:cubicBezTo>
                </a:path>
              </a:pathLst>
            </a:custGeom>
            <a:noFill/>
            <a:ln>
              <a:solidFill>
                <a:schemeClr val="accent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sz="1400"/>
            </a:p>
          </p:txBody>
        </p:sp>
        <p:sp>
          <p:nvSpPr>
            <p:cNvPr id="21" name="Freihandform: Form 20">
              <a:extLst>
                <a:ext uri="{FF2B5EF4-FFF2-40B4-BE49-F238E27FC236}">
                  <a16:creationId xmlns:a16="http://schemas.microsoft.com/office/drawing/2014/main" id="{D1FF7DBA-5E0E-4DFB-5248-353CA7A5A12D}"/>
                </a:ext>
              </a:extLst>
            </p:cNvPr>
            <p:cNvSpPr/>
            <p:nvPr/>
          </p:nvSpPr>
          <p:spPr>
            <a:xfrm>
              <a:off x="9719733" y="4334933"/>
              <a:ext cx="982134" cy="1854200"/>
            </a:xfrm>
            <a:custGeom>
              <a:avLst/>
              <a:gdLst>
                <a:gd name="connsiteX0" fmla="*/ 118534 w 982134"/>
                <a:gd name="connsiteY0" fmla="*/ 1854200 h 1854200"/>
                <a:gd name="connsiteX1" fmla="*/ 33867 w 982134"/>
                <a:gd name="connsiteY1" fmla="*/ 1684867 h 1854200"/>
                <a:gd name="connsiteX2" fmla="*/ 0 w 982134"/>
                <a:gd name="connsiteY2" fmla="*/ 1507067 h 1854200"/>
                <a:gd name="connsiteX3" fmla="*/ 33867 w 982134"/>
                <a:gd name="connsiteY3" fmla="*/ 1134534 h 1854200"/>
                <a:gd name="connsiteX4" fmla="*/ 118534 w 982134"/>
                <a:gd name="connsiteY4" fmla="*/ 982134 h 1854200"/>
                <a:gd name="connsiteX5" fmla="*/ 296334 w 982134"/>
                <a:gd name="connsiteY5" fmla="*/ 694267 h 1854200"/>
                <a:gd name="connsiteX6" fmla="*/ 381000 w 982134"/>
                <a:gd name="connsiteY6" fmla="*/ 558800 h 1854200"/>
                <a:gd name="connsiteX7" fmla="*/ 524934 w 982134"/>
                <a:gd name="connsiteY7" fmla="*/ 381000 h 1854200"/>
                <a:gd name="connsiteX8" fmla="*/ 575734 w 982134"/>
                <a:gd name="connsiteY8" fmla="*/ 321734 h 1854200"/>
                <a:gd name="connsiteX9" fmla="*/ 651934 w 982134"/>
                <a:gd name="connsiteY9" fmla="*/ 245534 h 1854200"/>
                <a:gd name="connsiteX10" fmla="*/ 685800 w 982134"/>
                <a:gd name="connsiteY10" fmla="*/ 211667 h 1854200"/>
                <a:gd name="connsiteX11" fmla="*/ 728134 w 982134"/>
                <a:gd name="connsiteY11" fmla="*/ 160867 h 1854200"/>
                <a:gd name="connsiteX12" fmla="*/ 838200 w 982134"/>
                <a:gd name="connsiteY12" fmla="*/ 84667 h 1854200"/>
                <a:gd name="connsiteX13" fmla="*/ 889000 w 982134"/>
                <a:gd name="connsiteY13" fmla="*/ 42334 h 1854200"/>
                <a:gd name="connsiteX14" fmla="*/ 914400 w 982134"/>
                <a:gd name="connsiteY14" fmla="*/ 33867 h 1854200"/>
                <a:gd name="connsiteX15" fmla="*/ 982134 w 982134"/>
                <a:gd name="connsiteY15" fmla="*/ 0 h 185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2134" h="1854200">
                  <a:moveTo>
                    <a:pt x="118534" y="1854200"/>
                  </a:moveTo>
                  <a:cubicBezTo>
                    <a:pt x="81319" y="1792175"/>
                    <a:pt x="65403" y="1768963"/>
                    <a:pt x="33867" y="1684867"/>
                  </a:cubicBezTo>
                  <a:cubicBezTo>
                    <a:pt x="22897" y="1655614"/>
                    <a:pt x="3515" y="1528158"/>
                    <a:pt x="0" y="1507067"/>
                  </a:cubicBezTo>
                  <a:cubicBezTo>
                    <a:pt x="11289" y="1382889"/>
                    <a:pt x="6403" y="1256161"/>
                    <a:pt x="33867" y="1134534"/>
                  </a:cubicBezTo>
                  <a:cubicBezTo>
                    <a:pt x="46667" y="1077848"/>
                    <a:pt x="92545" y="1034112"/>
                    <a:pt x="118534" y="982134"/>
                  </a:cubicBezTo>
                  <a:cubicBezTo>
                    <a:pt x="283995" y="651213"/>
                    <a:pt x="73661" y="1004074"/>
                    <a:pt x="296334" y="694267"/>
                  </a:cubicBezTo>
                  <a:cubicBezTo>
                    <a:pt x="327412" y="651027"/>
                    <a:pt x="349611" y="601815"/>
                    <a:pt x="381000" y="558800"/>
                  </a:cubicBezTo>
                  <a:cubicBezTo>
                    <a:pt x="425948" y="497204"/>
                    <a:pt x="476533" y="439922"/>
                    <a:pt x="524934" y="381000"/>
                  </a:cubicBezTo>
                  <a:cubicBezTo>
                    <a:pt x="541450" y="360894"/>
                    <a:pt x="557335" y="340133"/>
                    <a:pt x="575734" y="321734"/>
                  </a:cubicBezTo>
                  <a:lnTo>
                    <a:pt x="651934" y="245534"/>
                  </a:lnTo>
                  <a:cubicBezTo>
                    <a:pt x="663223" y="234245"/>
                    <a:pt x="675579" y="223931"/>
                    <a:pt x="685800" y="211667"/>
                  </a:cubicBezTo>
                  <a:cubicBezTo>
                    <a:pt x="699911" y="194734"/>
                    <a:pt x="712548" y="176453"/>
                    <a:pt x="728134" y="160867"/>
                  </a:cubicBezTo>
                  <a:cubicBezTo>
                    <a:pt x="821116" y="67885"/>
                    <a:pt x="750054" y="143431"/>
                    <a:pt x="838200" y="84667"/>
                  </a:cubicBezTo>
                  <a:cubicBezTo>
                    <a:pt x="856540" y="72440"/>
                    <a:pt x="870660" y="54561"/>
                    <a:pt x="889000" y="42334"/>
                  </a:cubicBezTo>
                  <a:cubicBezTo>
                    <a:pt x="896426" y="37383"/>
                    <a:pt x="906114" y="37182"/>
                    <a:pt x="914400" y="33867"/>
                  </a:cubicBezTo>
                  <a:cubicBezTo>
                    <a:pt x="974339" y="9891"/>
                    <a:pt x="959025" y="23109"/>
                    <a:pt x="982134" y="0"/>
                  </a:cubicBezTo>
                </a:path>
              </a:pathLst>
            </a:custGeom>
            <a:noFill/>
            <a:ln>
              <a:solidFill>
                <a:schemeClr val="accent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sz="1400"/>
            </a:p>
          </p:txBody>
        </p:sp>
        <p:pic>
          <p:nvPicPr>
            <p:cNvPr id="22" name="Grafik 21">
              <a:extLst>
                <a:ext uri="{FF2B5EF4-FFF2-40B4-BE49-F238E27FC236}">
                  <a16:creationId xmlns:a16="http://schemas.microsoft.com/office/drawing/2014/main" id="{9F47C63F-B8D2-48BB-86C7-DFC66C7B2251}"/>
                </a:ext>
              </a:extLst>
            </p:cNvPr>
            <p:cNvPicPr>
              <a:picLocks noChangeAspect="1"/>
            </p:cNvPicPr>
            <p:nvPr/>
          </p:nvPicPr>
          <p:blipFill>
            <a:blip r:embed="rId4"/>
            <a:stretch>
              <a:fillRect/>
            </a:stretch>
          </p:blipFill>
          <p:spPr>
            <a:xfrm>
              <a:off x="3208882" y="5022821"/>
              <a:ext cx="1918724" cy="1437246"/>
            </a:xfrm>
            <a:prstGeom prst="rect">
              <a:avLst/>
            </a:prstGeom>
          </p:spPr>
        </p:pic>
        <p:sp>
          <p:nvSpPr>
            <p:cNvPr id="23" name="Rechteck: abgerundete Ecken 22">
              <a:extLst>
                <a:ext uri="{FF2B5EF4-FFF2-40B4-BE49-F238E27FC236}">
                  <a16:creationId xmlns:a16="http://schemas.microsoft.com/office/drawing/2014/main" id="{7CD633FA-4FFF-8BF6-E18B-582802A57162}"/>
                </a:ext>
              </a:extLst>
            </p:cNvPr>
            <p:cNvSpPr/>
            <p:nvPr/>
          </p:nvSpPr>
          <p:spPr>
            <a:xfrm>
              <a:off x="3242320" y="5022821"/>
              <a:ext cx="1885286" cy="151052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sz="1400"/>
            </a:p>
          </p:txBody>
        </p:sp>
        <p:sp>
          <p:nvSpPr>
            <p:cNvPr id="24" name="Rechteck: abgerundete Ecken 23">
              <a:extLst>
                <a:ext uri="{FF2B5EF4-FFF2-40B4-BE49-F238E27FC236}">
                  <a16:creationId xmlns:a16="http://schemas.microsoft.com/office/drawing/2014/main" id="{1D396265-68B8-42CC-627A-2016DCB17366}"/>
                </a:ext>
              </a:extLst>
            </p:cNvPr>
            <p:cNvSpPr/>
            <p:nvPr/>
          </p:nvSpPr>
          <p:spPr>
            <a:xfrm>
              <a:off x="3155418" y="4949546"/>
              <a:ext cx="2079161" cy="1679853"/>
            </a:xfrm>
            <a:prstGeom prst="roundRect">
              <a:avLst/>
            </a:prstGeom>
            <a:noFill/>
            <a:ln w="3810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sz="1400"/>
            </a:p>
          </p:txBody>
        </p:sp>
        <p:sp>
          <p:nvSpPr>
            <p:cNvPr id="25" name="Rechteck: abgerundete Ecken 24">
              <a:extLst>
                <a:ext uri="{FF2B5EF4-FFF2-40B4-BE49-F238E27FC236}">
                  <a16:creationId xmlns:a16="http://schemas.microsoft.com/office/drawing/2014/main" id="{06171725-AACE-0021-369E-9A8711A242A6}"/>
                </a:ext>
              </a:extLst>
            </p:cNvPr>
            <p:cNvSpPr/>
            <p:nvPr/>
          </p:nvSpPr>
          <p:spPr>
            <a:xfrm>
              <a:off x="3079704" y="4872642"/>
              <a:ext cx="2225324" cy="1836167"/>
            </a:xfrm>
            <a:prstGeom prst="roundRect">
              <a:avLst/>
            </a:prstGeom>
            <a:noFill/>
            <a:ln w="381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sz="1400"/>
            </a:p>
          </p:txBody>
        </p:sp>
        <p:sp>
          <p:nvSpPr>
            <p:cNvPr id="26" name="Ellipse 25">
              <a:extLst>
                <a:ext uri="{FF2B5EF4-FFF2-40B4-BE49-F238E27FC236}">
                  <a16:creationId xmlns:a16="http://schemas.microsoft.com/office/drawing/2014/main" id="{19609818-7C8D-F5C8-CD04-BC93D1F45320}"/>
                </a:ext>
              </a:extLst>
            </p:cNvPr>
            <p:cNvSpPr/>
            <p:nvPr/>
          </p:nvSpPr>
          <p:spPr>
            <a:xfrm>
              <a:off x="4040963" y="4063038"/>
              <a:ext cx="288000" cy="28800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sz="1400"/>
            </a:p>
          </p:txBody>
        </p:sp>
        <p:sp>
          <p:nvSpPr>
            <p:cNvPr id="27" name="Textfeld 13">
              <a:extLst>
                <a:ext uri="{FF2B5EF4-FFF2-40B4-BE49-F238E27FC236}">
                  <a16:creationId xmlns:a16="http://schemas.microsoft.com/office/drawing/2014/main" id="{C4308789-1A9C-18FF-6DF2-FB045F34CDDA}"/>
                </a:ext>
              </a:extLst>
            </p:cNvPr>
            <p:cNvSpPr txBox="1"/>
            <p:nvPr/>
          </p:nvSpPr>
          <p:spPr>
            <a:xfrm>
              <a:off x="3875097" y="3499148"/>
              <a:ext cx="825905" cy="64179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400" b="1"/>
                <a:t>CP</a:t>
              </a:r>
            </a:p>
          </p:txBody>
        </p:sp>
        <p:cxnSp>
          <p:nvCxnSpPr>
            <p:cNvPr id="28" name="Straight Connector 1">
              <a:extLst>
                <a:ext uri="{FF2B5EF4-FFF2-40B4-BE49-F238E27FC236}">
                  <a16:creationId xmlns:a16="http://schemas.microsoft.com/office/drawing/2014/main" id="{13E0DC36-FD20-608F-3CB7-98126C119CDE}"/>
                </a:ext>
              </a:extLst>
            </p:cNvPr>
            <p:cNvCxnSpPr>
              <a:cxnSpLocks/>
              <a:stCxn id="10" idx="0"/>
              <a:endCxn id="16" idx="4"/>
            </p:cNvCxnSpPr>
            <p:nvPr/>
          </p:nvCxnSpPr>
          <p:spPr bwMode="auto">
            <a:xfrm flipV="1">
              <a:off x="4168244" y="4351038"/>
              <a:ext cx="16719" cy="671783"/>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29" name="Freihandform: Form 28">
              <a:extLst>
                <a:ext uri="{FF2B5EF4-FFF2-40B4-BE49-F238E27FC236}">
                  <a16:creationId xmlns:a16="http://schemas.microsoft.com/office/drawing/2014/main" id="{236A867B-59F4-FAD7-5C15-38F6AB74FA18}"/>
                </a:ext>
              </a:extLst>
            </p:cNvPr>
            <p:cNvSpPr/>
            <p:nvPr/>
          </p:nvSpPr>
          <p:spPr>
            <a:xfrm>
              <a:off x="2743200" y="2126751"/>
              <a:ext cx="9257016" cy="4776079"/>
            </a:xfrm>
            <a:custGeom>
              <a:avLst/>
              <a:gdLst>
                <a:gd name="connsiteX0" fmla="*/ 8280971 w 9257016"/>
                <a:gd name="connsiteY0" fmla="*/ 143838 h 4776079"/>
                <a:gd name="connsiteX1" fmla="*/ 8229600 w 9257016"/>
                <a:gd name="connsiteY1" fmla="*/ 102741 h 4776079"/>
                <a:gd name="connsiteX2" fmla="*/ 8024117 w 9257016"/>
                <a:gd name="connsiteY2" fmla="*/ 71919 h 4776079"/>
                <a:gd name="connsiteX3" fmla="*/ 7376845 w 9257016"/>
                <a:gd name="connsiteY3" fmla="*/ 0 h 4776079"/>
                <a:gd name="connsiteX4" fmla="*/ 6801492 w 9257016"/>
                <a:gd name="connsiteY4" fmla="*/ 61645 h 4776079"/>
                <a:gd name="connsiteX5" fmla="*/ 6431622 w 9257016"/>
                <a:gd name="connsiteY5" fmla="*/ 184934 h 4776079"/>
                <a:gd name="connsiteX6" fmla="*/ 6308333 w 9257016"/>
                <a:gd name="connsiteY6" fmla="*/ 256853 h 4776079"/>
                <a:gd name="connsiteX7" fmla="*/ 6092575 w 9257016"/>
                <a:gd name="connsiteY7" fmla="*/ 328773 h 4776079"/>
                <a:gd name="connsiteX8" fmla="*/ 5815173 w 9257016"/>
                <a:gd name="connsiteY8" fmla="*/ 472611 h 4776079"/>
                <a:gd name="connsiteX9" fmla="*/ 5712431 w 9257016"/>
                <a:gd name="connsiteY9" fmla="*/ 523982 h 4776079"/>
                <a:gd name="connsiteX10" fmla="*/ 5640512 w 9257016"/>
                <a:gd name="connsiteY10" fmla="*/ 554804 h 4776079"/>
                <a:gd name="connsiteX11" fmla="*/ 5578867 w 9257016"/>
                <a:gd name="connsiteY11" fmla="*/ 595901 h 4776079"/>
                <a:gd name="connsiteX12" fmla="*/ 5198724 w 9257016"/>
                <a:gd name="connsiteY12" fmla="*/ 760287 h 4776079"/>
                <a:gd name="connsiteX13" fmla="*/ 4869951 w 9257016"/>
                <a:gd name="connsiteY13" fmla="*/ 955496 h 4776079"/>
                <a:gd name="connsiteX14" fmla="*/ 4654193 w 9257016"/>
                <a:gd name="connsiteY14" fmla="*/ 1109609 h 4776079"/>
                <a:gd name="connsiteX15" fmla="*/ 4397339 w 9257016"/>
                <a:gd name="connsiteY15" fmla="*/ 1263721 h 4776079"/>
                <a:gd name="connsiteX16" fmla="*/ 4315146 w 9257016"/>
                <a:gd name="connsiteY16" fmla="*/ 1325366 h 4776079"/>
                <a:gd name="connsiteX17" fmla="*/ 4284324 w 9257016"/>
                <a:gd name="connsiteY17" fmla="*/ 1356188 h 4776079"/>
                <a:gd name="connsiteX18" fmla="*/ 4140485 w 9257016"/>
                <a:gd name="connsiteY18" fmla="*/ 1428107 h 4776079"/>
                <a:gd name="connsiteX19" fmla="*/ 3811712 w 9257016"/>
                <a:gd name="connsiteY19" fmla="*/ 1561671 h 4776079"/>
                <a:gd name="connsiteX20" fmla="*/ 3729519 w 9257016"/>
                <a:gd name="connsiteY20" fmla="*/ 1613042 h 4776079"/>
                <a:gd name="connsiteX21" fmla="*/ 3318553 w 9257016"/>
                <a:gd name="connsiteY21" fmla="*/ 1828800 h 4776079"/>
                <a:gd name="connsiteX22" fmla="*/ 3154166 w 9257016"/>
                <a:gd name="connsiteY22" fmla="*/ 1982912 h 4776079"/>
                <a:gd name="connsiteX23" fmla="*/ 2753474 w 9257016"/>
                <a:gd name="connsiteY23" fmla="*/ 2167847 h 4776079"/>
                <a:gd name="connsiteX24" fmla="*/ 2661007 w 9257016"/>
                <a:gd name="connsiteY24" fmla="*/ 2219218 h 4776079"/>
                <a:gd name="connsiteX25" fmla="*/ 2414427 w 9257016"/>
                <a:gd name="connsiteY25" fmla="*/ 2301411 h 4776079"/>
                <a:gd name="connsiteX26" fmla="*/ 2250040 w 9257016"/>
                <a:gd name="connsiteY26" fmla="*/ 2352782 h 4776079"/>
                <a:gd name="connsiteX27" fmla="*/ 1839074 w 9257016"/>
                <a:gd name="connsiteY27" fmla="*/ 2383604 h 4776079"/>
                <a:gd name="connsiteX28" fmla="*/ 1458930 w 9257016"/>
                <a:gd name="connsiteY28" fmla="*/ 2414427 h 4776079"/>
                <a:gd name="connsiteX29" fmla="*/ 1263721 w 9257016"/>
                <a:gd name="connsiteY29" fmla="*/ 2434975 h 4776079"/>
                <a:gd name="connsiteX30" fmla="*/ 1027416 w 9257016"/>
                <a:gd name="connsiteY30" fmla="*/ 2445249 h 4776079"/>
                <a:gd name="connsiteX31" fmla="*/ 513708 w 9257016"/>
                <a:gd name="connsiteY31" fmla="*/ 2527442 h 4776079"/>
                <a:gd name="connsiteX32" fmla="*/ 277402 w 9257016"/>
                <a:gd name="connsiteY32" fmla="*/ 2609636 h 4776079"/>
                <a:gd name="connsiteX33" fmla="*/ 164387 w 9257016"/>
                <a:gd name="connsiteY33" fmla="*/ 2743200 h 4776079"/>
                <a:gd name="connsiteX34" fmla="*/ 113016 w 9257016"/>
                <a:gd name="connsiteY34" fmla="*/ 2825393 h 4776079"/>
                <a:gd name="connsiteX35" fmla="*/ 41097 w 9257016"/>
                <a:gd name="connsiteY35" fmla="*/ 3123343 h 4776079"/>
                <a:gd name="connsiteX36" fmla="*/ 20548 w 9257016"/>
                <a:gd name="connsiteY36" fmla="*/ 3431568 h 4776079"/>
                <a:gd name="connsiteX37" fmla="*/ 0 w 9257016"/>
                <a:gd name="connsiteY37" fmla="*/ 3544584 h 4776079"/>
                <a:gd name="connsiteX38" fmla="*/ 10274 w 9257016"/>
                <a:gd name="connsiteY38" fmla="*/ 4315146 h 4776079"/>
                <a:gd name="connsiteX39" fmla="*/ 20548 w 9257016"/>
                <a:gd name="connsiteY39" fmla="*/ 4407613 h 4776079"/>
                <a:gd name="connsiteX40" fmla="*/ 61645 w 9257016"/>
                <a:gd name="connsiteY40" fmla="*/ 4541177 h 4776079"/>
                <a:gd name="connsiteX41" fmla="*/ 174661 w 9257016"/>
                <a:gd name="connsiteY41" fmla="*/ 4613096 h 4776079"/>
                <a:gd name="connsiteX42" fmla="*/ 287676 w 9257016"/>
                <a:gd name="connsiteY42" fmla="*/ 4685015 h 4776079"/>
                <a:gd name="connsiteX43" fmla="*/ 359596 w 9257016"/>
                <a:gd name="connsiteY43" fmla="*/ 4695289 h 4776079"/>
                <a:gd name="connsiteX44" fmla="*/ 1808252 w 9257016"/>
                <a:gd name="connsiteY44" fmla="*/ 4705564 h 4776079"/>
                <a:gd name="connsiteX45" fmla="*/ 2157573 w 9257016"/>
                <a:gd name="connsiteY45" fmla="*/ 4695289 h 4776079"/>
                <a:gd name="connsiteX46" fmla="*/ 5907640 w 9257016"/>
                <a:gd name="connsiteY46" fmla="*/ 4633645 h 4776079"/>
                <a:gd name="connsiteX47" fmla="*/ 6503542 w 9257016"/>
                <a:gd name="connsiteY47" fmla="*/ 4623370 h 4776079"/>
                <a:gd name="connsiteX48" fmla="*/ 6709025 w 9257016"/>
                <a:gd name="connsiteY48" fmla="*/ 4602822 h 4776079"/>
                <a:gd name="connsiteX49" fmla="*/ 6791218 w 9257016"/>
                <a:gd name="connsiteY49" fmla="*/ 4592548 h 4776079"/>
                <a:gd name="connsiteX50" fmla="*/ 6863137 w 9257016"/>
                <a:gd name="connsiteY50" fmla="*/ 4582274 h 4776079"/>
                <a:gd name="connsiteX51" fmla="*/ 7356297 w 9257016"/>
                <a:gd name="connsiteY51" fmla="*/ 4572000 h 4776079"/>
                <a:gd name="connsiteX52" fmla="*/ 7623425 w 9257016"/>
                <a:gd name="connsiteY52" fmla="*/ 4561725 h 4776079"/>
                <a:gd name="connsiteX53" fmla="*/ 7685070 w 9257016"/>
                <a:gd name="connsiteY53" fmla="*/ 4541177 h 4776079"/>
                <a:gd name="connsiteX54" fmla="*/ 7767263 w 9257016"/>
                <a:gd name="connsiteY54" fmla="*/ 4530903 h 4776079"/>
                <a:gd name="connsiteX55" fmla="*/ 7880279 w 9257016"/>
                <a:gd name="connsiteY55" fmla="*/ 4448710 h 4776079"/>
                <a:gd name="connsiteX56" fmla="*/ 8239874 w 9257016"/>
                <a:gd name="connsiteY56" fmla="*/ 4263775 h 4776079"/>
                <a:gd name="connsiteX57" fmla="*/ 8332342 w 9257016"/>
                <a:gd name="connsiteY57" fmla="*/ 4171307 h 4776079"/>
                <a:gd name="connsiteX58" fmla="*/ 8609744 w 9257016"/>
                <a:gd name="connsiteY58" fmla="*/ 3935002 h 4776079"/>
                <a:gd name="connsiteX59" fmla="*/ 8969339 w 9257016"/>
                <a:gd name="connsiteY59" fmla="*/ 3390471 h 4776079"/>
                <a:gd name="connsiteX60" fmla="*/ 9092629 w 9257016"/>
                <a:gd name="connsiteY60" fmla="*/ 3133618 h 4776079"/>
                <a:gd name="connsiteX61" fmla="*/ 9195371 w 9257016"/>
                <a:gd name="connsiteY61" fmla="*/ 2804845 h 4776079"/>
                <a:gd name="connsiteX62" fmla="*/ 9236467 w 9257016"/>
                <a:gd name="connsiteY62" fmla="*/ 2434975 h 4776079"/>
                <a:gd name="connsiteX63" fmla="*/ 9257016 w 9257016"/>
                <a:gd name="connsiteY63" fmla="*/ 2095928 h 4776079"/>
                <a:gd name="connsiteX64" fmla="*/ 9236467 w 9257016"/>
                <a:gd name="connsiteY64" fmla="*/ 1140431 h 4776079"/>
                <a:gd name="connsiteX65" fmla="*/ 9195371 w 9257016"/>
                <a:gd name="connsiteY65" fmla="*/ 1006867 h 4776079"/>
                <a:gd name="connsiteX66" fmla="*/ 9164548 w 9257016"/>
                <a:gd name="connsiteY66" fmla="*/ 893851 h 4776079"/>
                <a:gd name="connsiteX67" fmla="*/ 9072081 w 9257016"/>
                <a:gd name="connsiteY67" fmla="*/ 698642 h 4776079"/>
                <a:gd name="connsiteX68" fmla="*/ 9010436 w 9257016"/>
                <a:gd name="connsiteY68" fmla="*/ 606175 h 4776079"/>
                <a:gd name="connsiteX69" fmla="*/ 8979613 w 9257016"/>
                <a:gd name="connsiteY69" fmla="*/ 534256 h 4776079"/>
                <a:gd name="connsiteX70" fmla="*/ 8917969 w 9257016"/>
                <a:gd name="connsiteY70" fmla="*/ 472611 h 4776079"/>
                <a:gd name="connsiteX71" fmla="*/ 8733034 w 9257016"/>
                <a:gd name="connsiteY71" fmla="*/ 256853 h 4776079"/>
                <a:gd name="connsiteX72" fmla="*/ 8681663 w 9257016"/>
                <a:gd name="connsiteY72" fmla="*/ 236305 h 4776079"/>
                <a:gd name="connsiteX73" fmla="*/ 8578921 w 9257016"/>
                <a:gd name="connsiteY73" fmla="*/ 174660 h 4776079"/>
                <a:gd name="connsiteX74" fmla="*/ 8517276 w 9257016"/>
                <a:gd name="connsiteY74" fmla="*/ 164386 h 4776079"/>
                <a:gd name="connsiteX75" fmla="*/ 8270697 w 9257016"/>
                <a:gd name="connsiteY75" fmla="*/ 143838 h 4776079"/>
                <a:gd name="connsiteX76" fmla="*/ 8198778 w 9257016"/>
                <a:gd name="connsiteY76" fmla="*/ 92467 h 4776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257016" h="4776079">
                  <a:moveTo>
                    <a:pt x="8280971" y="143838"/>
                  </a:moveTo>
                  <a:cubicBezTo>
                    <a:pt x="8263847" y="130139"/>
                    <a:pt x="8249961" y="110885"/>
                    <a:pt x="8229600" y="102741"/>
                  </a:cubicBezTo>
                  <a:cubicBezTo>
                    <a:pt x="8178786" y="82415"/>
                    <a:pt x="8077178" y="78797"/>
                    <a:pt x="8024117" y="71919"/>
                  </a:cubicBezTo>
                  <a:cubicBezTo>
                    <a:pt x="7462309" y="-908"/>
                    <a:pt x="7743285" y="19286"/>
                    <a:pt x="7376845" y="0"/>
                  </a:cubicBezTo>
                  <a:cubicBezTo>
                    <a:pt x="7259213" y="8822"/>
                    <a:pt x="6959293" y="16126"/>
                    <a:pt x="6801492" y="61645"/>
                  </a:cubicBezTo>
                  <a:cubicBezTo>
                    <a:pt x="6676624" y="97664"/>
                    <a:pt x="6543878" y="119451"/>
                    <a:pt x="6431622" y="184934"/>
                  </a:cubicBezTo>
                  <a:cubicBezTo>
                    <a:pt x="6390526" y="208907"/>
                    <a:pt x="6352132" y="238272"/>
                    <a:pt x="6308333" y="256853"/>
                  </a:cubicBezTo>
                  <a:cubicBezTo>
                    <a:pt x="6238544" y="286461"/>
                    <a:pt x="6162029" y="298387"/>
                    <a:pt x="6092575" y="328773"/>
                  </a:cubicBezTo>
                  <a:cubicBezTo>
                    <a:pt x="5997149" y="370522"/>
                    <a:pt x="5907829" y="425031"/>
                    <a:pt x="5815173" y="472611"/>
                  </a:cubicBezTo>
                  <a:cubicBezTo>
                    <a:pt x="5781112" y="490102"/>
                    <a:pt x="5747625" y="508899"/>
                    <a:pt x="5712431" y="523982"/>
                  </a:cubicBezTo>
                  <a:cubicBezTo>
                    <a:pt x="5688458" y="534256"/>
                    <a:pt x="5663476" y="542439"/>
                    <a:pt x="5640512" y="554804"/>
                  </a:cubicBezTo>
                  <a:cubicBezTo>
                    <a:pt x="5618768" y="566512"/>
                    <a:pt x="5600803" y="584555"/>
                    <a:pt x="5578867" y="595901"/>
                  </a:cubicBezTo>
                  <a:cubicBezTo>
                    <a:pt x="5365354" y="706339"/>
                    <a:pt x="5384717" y="693861"/>
                    <a:pt x="5198724" y="760287"/>
                  </a:cubicBezTo>
                  <a:cubicBezTo>
                    <a:pt x="4889975" y="986703"/>
                    <a:pt x="5206033" y="770072"/>
                    <a:pt x="4869951" y="955496"/>
                  </a:cubicBezTo>
                  <a:cubicBezTo>
                    <a:pt x="4673987" y="1063614"/>
                    <a:pt x="4817417" y="1003993"/>
                    <a:pt x="4654193" y="1109609"/>
                  </a:cubicBezTo>
                  <a:cubicBezTo>
                    <a:pt x="4570365" y="1163851"/>
                    <a:pt x="4477216" y="1203813"/>
                    <a:pt x="4397339" y="1263721"/>
                  </a:cubicBezTo>
                  <a:cubicBezTo>
                    <a:pt x="4369941" y="1284269"/>
                    <a:pt x="4341652" y="1303679"/>
                    <a:pt x="4315146" y="1325366"/>
                  </a:cubicBezTo>
                  <a:cubicBezTo>
                    <a:pt x="4303901" y="1334567"/>
                    <a:pt x="4295948" y="1347470"/>
                    <a:pt x="4284324" y="1356188"/>
                  </a:cubicBezTo>
                  <a:cubicBezTo>
                    <a:pt x="4237636" y="1391204"/>
                    <a:pt x="4194440" y="1401130"/>
                    <a:pt x="4140485" y="1428107"/>
                  </a:cubicBezTo>
                  <a:cubicBezTo>
                    <a:pt x="3872124" y="1562287"/>
                    <a:pt x="4013419" y="1524998"/>
                    <a:pt x="3811712" y="1561671"/>
                  </a:cubicBezTo>
                  <a:cubicBezTo>
                    <a:pt x="3784314" y="1578795"/>
                    <a:pt x="3758417" y="1598593"/>
                    <a:pt x="3729519" y="1613042"/>
                  </a:cubicBezTo>
                  <a:cubicBezTo>
                    <a:pt x="3593769" y="1680917"/>
                    <a:pt x="3432540" y="1721938"/>
                    <a:pt x="3318553" y="1828800"/>
                  </a:cubicBezTo>
                  <a:cubicBezTo>
                    <a:pt x="3263757" y="1880171"/>
                    <a:pt x="3216155" y="1940499"/>
                    <a:pt x="3154166" y="1982912"/>
                  </a:cubicBezTo>
                  <a:cubicBezTo>
                    <a:pt x="3029864" y="2067961"/>
                    <a:pt x="2887897" y="2105806"/>
                    <a:pt x="2753474" y="2167847"/>
                  </a:cubicBezTo>
                  <a:cubicBezTo>
                    <a:pt x="2721460" y="2182623"/>
                    <a:pt x="2692841" y="2204059"/>
                    <a:pt x="2661007" y="2219218"/>
                  </a:cubicBezTo>
                  <a:cubicBezTo>
                    <a:pt x="2516561" y="2288001"/>
                    <a:pt x="2563832" y="2258723"/>
                    <a:pt x="2414427" y="2301411"/>
                  </a:cubicBezTo>
                  <a:cubicBezTo>
                    <a:pt x="2359227" y="2317183"/>
                    <a:pt x="2306393" y="2341824"/>
                    <a:pt x="2250040" y="2352782"/>
                  </a:cubicBezTo>
                  <a:cubicBezTo>
                    <a:pt x="2139658" y="2374245"/>
                    <a:pt x="1950574" y="2375779"/>
                    <a:pt x="1839074" y="2383604"/>
                  </a:cubicBezTo>
                  <a:cubicBezTo>
                    <a:pt x="1712255" y="2392504"/>
                    <a:pt x="1585557" y="2403121"/>
                    <a:pt x="1458930" y="2414427"/>
                  </a:cubicBezTo>
                  <a:cubicBezTo>
                    <a:pt x="1393760" y="2420246"/>
                    <a:pt x="1328984" y="2430313"/>
                    <a:pt x="1263721" y="2434975"/>
                  </a:cubicBezTo>
                  <a:cubicBezTo>
                    <a:pt x="1185079" y="2440592"/>
                    <a:pt x="1106184" y="2441824"/>
                    <a:pt x="1027416" y="2445249"/>
                  </a:cubicBezTo>
                  <a:cubicBezTo>
                    <a:pt x="935302" y="2459066"/>
                    <a:pt x="564851" y="2513494"/>
                    <a:pt x="513708" y="2527442"/>
                  </a:cubicBezTo>
                  <a:cubicBezTo>
                    <a:pt x="100840" y="2640042"/>
                    <a:pt x="562742" y="2577929"/>
                    <a:pt x="277402" y="2609636"/>
                  </a:cubicBezTo>
                  <a:cubicBezTo>
                    <a:pt x="206051" y="2663149"/>
                    <a:pt x="238342" y="2632268"/>
                    <a:pt x="164387" y="2743200"/>
                  </a:cubicBezTo>
                  <a:cubicBezTo>
                    <a:pt x="146465" y="2770082"/>
                    <a:pt x="113016" y="2825393"/>
                    <a:pt x="113016" y="2825393"/>
                  </a:cubicBezTo>
                  <a:cubicBezTo>
                    <a:pt x="89043" y="2924710"/>
                    <a:pt x="46199" y="3021301"/>
                    <a:pt x="41097" y="3123343"/>
                  </a:cubicBezTo>
                  <a:cubicBezTo>
                    <a:pt x="36966" y="3205953"/>
                    <a:pt x="33700" y="3339504"/>
                    <a:pt x="20548" y="3431568"/>
                  </a:cubicBezTo>
                  <a:cubicBezTo>
                    <a:pt x="15133" y="3469473"/>
                    <a:pt x="6849" y="3506912"/>
                    <a:pt x="0" y="3544584"/>
                  </a:cubicBezTo>
                  <a:cubicBezTo>
                    <a:pt x="3425" y="3801438"/>
                    <a:pt x="4160" y="4058342"/>
                    <a:pt x="10274" y="4315146"/>
                  </a:cubicBezTo>
                  <a:cubicBezTo>
                    <a:pt x="11012" y="4346149"/>
                    <a:pt x="15450" y="4377023"/>
                    <a:pt x="20548" y="4407613"/>
                  </a:cubicBezTo>
                  <a:cubicBezTo>
                    <a:pt x="26535" y="4443536"/>
                    <a:pt x="35652" y="4506519"/>
                    <a:pt x="61645" y="4541177"/>
                  </a:cubicBezTo>
                  <a:cubicBezTo>
                    <a:pt x="107632" y="4602494"/>
                    <a:pt x="103180" y="4572250"/>
                    <a:pt x="174661" y="4613096"/>
                  </a:cubicBezTo>
                  <a:cubicBezTo>
                    <a:pt x="200686" y="4627967"/>
                    <a:pt x="250567" y="4674895"/>
                    <a:pt x="287676" y="4685015"/>
                  </a:cubicBezTo>
                  <a:cubicBezTo>
                    <a:pt x="311039" y="4691387"/>
                    <a:pt x="335623" y="4691864"/>
                    <a:pt x="359596" y="4695289"/>
                  </a:cubicBezTo>
                  <a:cubicBezTo>
                    <a:pt x="859015" y="4861770"/>
                    <a:pt x="417649" y="4722021"/>
                    <a:pt x="1808252" y="4705564"/>
                  </a:cubicBezTo>
                  <a:cubicBezTo>
                    <a:pt x="1924735" y="4704185"/>
                    <a:pt x="2041133" y="4698714"/>
                    <a:pt x="2157573" y="4695289"/>
                  </a:cubicBezTo>
                  <a:cubicBezTo>
                    <a:pt x="3477747" y="4412399"/>
                    <a:pt x="2230337" y="4669609"/>
                    <a:pt x="5907640" y="4633645"/>
                  </a:cubicBezTo>
                  <a:lnTo>
                    <a:pt x="6503542" y="4623370"/>
                  </a:lnTo>
                  <a:lnTo>
                    <a:pt x="6709025" y="4602822"/>
                  </a:lnTo>
                  <a:cubicBezTo>
                    <a:pt x="6736479" y="4599881"/>
                    <a:pt x="6763849" y="4596197"/>
                    <a:pt x="6791218" y="4592548"/>
                  </a:cubicBezTo>
                  <a:cubicBezTo>
                    <a:pt x="6815222" y="4589348"/>
                    <a:pt x="6838937" y="4583154"/>
                    <a:pt x="6863137" y="4582274"/>
                  </a:cubicBezTo>
                  <a:cubicBezTo>
                    <a:pt x="7027451" y="4576299"/>
                    <a:pt x="7191935" y="4576442"/>
                    <a:pt x="7356297" y="4572000"/>
                  </a:cubicBezTo>
                  <a:cubicBezTo>
                    <a:pt x="7445373" y="4569592"/>
                    <a:pt x="7534382" y="4565150"/>
                    <a:pt x="7623425" y="4561725"/>
                  </a:cubicBezTo>
                  <a:cubicBezTo>
                    <a:pt x="7643973" y="4554876"/>
                    <a:pt x="7663891" y="4545715"/>
                    <a:pt x="7685070" y="4541177"/>
                  </a:cubicBezTo>
                  <a:cubicBezTo>
                    <a:pt x="7712068" y="4535392"/>
                    <a:pt x="7742310" y="4542723"/>
                    <a:pt x="7767263" y="4530903"/>
                  </a:cubicBezTo>
                  <a:cubicBezTo>
                    <a:pt x="7809360" y="4510962"/>
                    <a:pt x="7839727" y="4471631"/>
                    <a:pt x="7880279" y="4448710"/>
                  </a:cubicBezTo>
                  <a:cubicBezTo>
                    <a:pt x="7997620" y="4382387"/>
                    <a:pt x="8144565" y="4359084"/>
                    <a:pt x="8239874" y="4263775"/>
                  </a:cubicBezTo>
                  <a:cubicBezTo>
                    <a:pt x="8270697" y="4232952"/>
                    <a:pt x="8299763" y="4200266"/>
                    <a:pt x="8332342" y="4171307"/>
                  </a:cubicBezTo>
                  <a:cubicBezTo>
                    <a:pt x="8423129" y="4090608"/>
                    <a:pt x="8535683" y="4031281"/>
                    <a:pt x="8609744" y="3935002"/>
                  </a:cubicBezTo>
                  <a:cubicBezTo>
                    <a:pt x="8749487" y="3753335"/>
                    <a:pt x="8859568" y="3619160"/>
                    <a:pt x="8969339" y="3390471"/>
                  </a:cubicBezTo>
                  <a:cubicBezTo>
                    <a:pt x="9010436" y="3304853"/>
                    <a:pt x="9071274" y="3226156"/>
                    <a:pt x="9092629" y="3133618"/>
                  </a:cubicBezTo>
                  <a:cubicBezTo>
                    <a:pt x="9139045" y="2932484"/>
                    <a:pt x="9107656" y="3042928"/>
                    <a:pt x="9195371" y="2804845"/>
                  </a:cubicBezTo>
                  <a:cubicBezTo>
                    <a:pt x="9217494" y="2627854"/>
                    <a:pt x="9219103" y="2625973"/>
                    <a:pt x="9236467" y="2434975"/>
                  </a:cubicBezTo>
                  <a:cubicBezTo>
                    <a:pt x="9248552" y="2302046"/>
                    <a:pt x="9249812" y="2240015"/>
                    <a:pt x="9257016" y="2095928"/>
                  </a:cubicBezTo>
                  <a:cubicBezTo>
                    <a:pt x="9250166" y="1777429"/>
                    <a:pt x="9254471" y="1458495"/>
                    <a:pt x="9236467" y="1140431"/>
                  </a:cubicBezTo>
                  <a:cubicBezTo>
                    <a:pt x="9233835" y="1093924"/>
                    <a:pt x="9208414" y="1051585"/>
                    <a:pt x="9195371" y="1006867"/>
                  </a:cubicBezTo>
                  <a:cubicBezTo>
                    <a:pt x="9184438" y="969381"/>
                    <a:pt x="9176896" y="930895"/>
                    <a:pt x="9164548" y="893851"/>
                  </a:cubicBezTo>
                  <a:cubicBezTo>
                    <a:pt x="9150039" y="850325"/>
                    <a:pt x="9084766" y="720841"/>
                    <a:pt x="9072081" y="698642"/>
                  </a:cubicBezTo>
                  <a:cubicBezTo>
                    <a:pt x="9053702" y="666479"/>
                    <a:pt x="9028597" y="638461"/>
                    <a:pt x="9010436" y="606175"/>
                  </a:cubicBezTo>
                  <a:cubicBezTo>
                    <a:pt x="8997649" y="583443"/>
                    <a:pt x="8994459" y="555700"/>
                    <a:pt x="8979613" y="534256"/>
                  </a:cubicBezTo>
                  <a:cubicBezTo>
                    <a:pt x="8963072" y="510363"/>
                    <a:pt x="8936687" y="494839"/>
                    <a:pt x="8917969" y="472611"/>
                  </a:cubicBezTo>
                  <a:cubicBezTo>
                    <a:pt x="8908207" y="461018"/>
                    <a:pt x="8774510" y="273443"/>
                    <a:pt x="8733034" y="256853"/>
                  </a:cubicBezTo>
                  <a:cubicBezTo>
                    <a:pt x="8715910" y="250004"/>
                    <a:pt x="8697854" y="245136"/>
                    <a:pt x="8681663" y="236305"/>
                  </a:cubicBezTo>
                  <a:cubicBezTo>
                    <a:pt x="8653560" y="220976"/>
                    <a:pt x="8613401" y="185004"/>
                    <a:pt x="8578921" y="174660"/>
                  </a:cubicBezTo>
                  <a:cubicBezTo>
                    <a:pt x="8558968" y="168674"/>
                    <a:pt x="8538004" y="166459"/>
                    <a:pt x="8517276" y="164386"/>
                  </a:cubicBezTo>
                  <a:cubicBezTo>
                    <a:pt x="8435207" y="156179"/>
                    <a:pt x="8352890" y="150687"/>
                    <a:pt x="8270697" y="143838"/>
                  </a:cubicBezTo>
                  <a:cubicBezTo>
                    <a:pt x="8206421" y="90275"/>
                    <a:pt x="8235800" y="92467"/>
                    <a:pt x="8198778" y="92467"/>
                  </a:cubicBezTo>
                </a:path>
              </a:pathLst>
            </a:custGeom>
            <a:noFill/>
            <a:ln w="381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sz="1400"/>
            </a:p>
          </p:txBody>
        </p:sp>
        <p:sp>
          <p:nvSpPr>
            <p:cNvPr id="30" name="Textfeld 18">
              <a:extLst>
                <a:ext uri="{FF2B5EF4-FFF2-40B4-BE49-F238E27FC236}">
                  <a16:creationId xmlns:a16="http://schemas.microsoft.com/office/drawing/2014/main" id="{D5F3143B-3673-9C30-5C2D-0EE78202E86B}"/>
                </a:ext>
              </a:extLst>
            </p:cNvPr>
            <p:cNvSpPr txBox="1"/>
            <p:nvPr/>
          </p:nvSpPr>
          <p:spPr>
            <a:xfrm>
              <a:off x="10853634" y="1645793"/>
              <a:ext cx="1180659" cy="70597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600" b="1">
                  <a:solidFill>
                    <a:srgbClr val="7030A0"/>
                  </a:solidFill>
                </a:rPr>
                <a:t>SPG</a:t>
              </a:r>
              <a:endParaRPr lang="de-DE" sz="1400" b="1">
                <a:solidFill>
                  <a:srgbClr val="7030A0"/>
                </a:solidFill>
              </a:endParaRPr>
            </a:p>
          </p:txBody>
        </p:sp>
        <p:sp>
          <p:nvSpPr>
            <p:cNvPr id="31" name="Textfeld 19">
              <a:extLst>
                <a:ext uri="{FF2B5EF4-FFF2-40B4-BE49-F238E27FC236}">
                  <a16:creationId xmlns:a16="http://schemas.microsoft.com/office/drawing/2014/main" id="{C56AFB93-A5B3-6960-060C-CDDE67D7F9B8}"/>
                </a:ext>
              </a:extLst>
            </p:cNvPr>
            <p:cNvSpPr txBox="1"/>
            <p:nvPr/>
          </p:nvSpPr>
          <p:spPr>
            <a:xfrm>
              <a:off x="5126050" y="4605684"/>
              <a:ext cx="1180659" cy="70597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600" b="1">
                  <a:solidFill>
                    <a:srgbClr val="00B050"/>
                  </a:solidFill>
                </a:rPr>
                <a:t>SPU</a:t>
              </a:r>
              <a:endParaRPr lang="de-DE" sz="1400" b="1">
                <a:solidFill>
                  <a:srgbClr val="00B050"/>
                </a:solidFill>
              </a:endParaRPr>
            </a:p>
          </p:txBody>
        </p:sp>
      </p:grpSp>
      <p:grpSp>
        <p:nvGrpSpPr>
          <p:cNvPr id="74" name="Group 1">
            <a:extLst>
              <a:ext uri="{FF2B5EF4-FFF2-40B4-BE49-F238E27FC236}">
                <a16:creationId xmlns:a16="http://schemas.microsoft.com/office/drawing/2014/main" id="{9DDB2C97-1CE1-B8B2-DA08-5F6BDE342FAC}"/>
              </a:ext>
            </a:extLst>
          </p:cNvPr>
          <p:cNvGrpSpPr/>
          <p:nvPr/>
        </p:nvGrpSpPr>
        <p:grpSpPr>
          <a:xfrm>
            <a:off x="5958859" y="4061782"/>
            <a:ext cx="5412363" cy="2675167"/>
            <a:chOff x="659285" y="474918"/>
            <a:chExt cx="11071276" cy="5685732"/>
          </a:xfrm>
        </p:grpSpPr>
        <p:sp>
          <p:nvSpPr>
            <p:cNvPr id="75" name="Rechteck: abgerundete Ecken 74">
              <a:extLst>
                <a:ext uri="{FF2B5EF4-FFF2-40B4-BE49-F238E27FC236}">
                  <a16:creationId xmlns:a16="http://schemas.microsoft.com/office/drawing/2014/main" id="{96128470-3BBF-3654-F8F8-96EC532F7F8D}"/>
                </a:ext>
              </a:extLst>
            </p:cNvPr>
            <p:cNvSpPr/>
            <p:nvPr/>
          </p:nvSpPr>
          <p:spPr>
            <a:xfrm rot="19882923">
              <a:off x="6883927" y="3058721"/>
              <a:ext cx="4481483" cy="1793905"/>
            </a:xfrm>
            <a:prstGeom prst="roundRect">
              <a:avLst>
                <a:gd name="adj" fmla="val 46159"/>
              </a:avLst>
            </a:prstGeom>
            <a:noFill/>
            <a:ln w="381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pic>
          <p:nvPicPr>
            <p:cNvPr id="76" name="Picture 2">
              <a:extLst>
                <a:ext uri="{FF2B5EF4-FFF2-40B4-BE49-F238E27FC236}">
                  <a16:creationId xmlns:a16="http://schemas.microsoft.com/office/drawing/2014/main" id="{E33E6D6B-ABB5-6C6A-3C26-0F56DDA09A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7449" y="596815"/>
              <a:ext cx="2807768" cy="2801062"/>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a:extLst>
                <a:ext uri="{FF2B5EF4-FFF2-40B4-BE49-F238E27FC236}">
                  <a16:creationId xmlns:a16="http://schemas.microsoft.com/office/drawing/2014/main" id="{D31C5F60-71F1-121A-F662-8E1140E084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9513" y="1832656"/>
              <a:ext cx="2801063" cy="2801063"/>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78" name="Picture 3">
              <a:extLst>
                <a:ext uri="{FF2B5EF4-FFF2-40B4-BE49-F238E27FC236}">
                  <a16:creationId xmlns:a16="http://schemas.microsoft.com/office/drawing/2014/main" id="{C4E92BCE-C0A5-5D96-0A38-F11A4ACB46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1269" y="3641617"/>
              <a:ext cx="1508820" cy="1508820"/>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Straight Connector 1">
              <a:extLst>
                <a:ext uri="{FF2B5EF4-FFF2-40B4-BE49-F238E27FC236}">
                  <a16:creationId xmlns:a16="http://schemas.microsoft.com/office/drawing/2014/main" id="{53F9E29D-13BA-80D1-93DC-E608B994A86D}"/>
                </a:ext>
              </a:extLst>
            </p:cNvPr>
            <p:cNvCxnSpPr>
              <a:cxnSpLocks/>
            </p:cNvCxnSpPr>
            <p:nvPr/>
          </p:nvCxnSpPr>
          <p:spPr bwMode="auto">
            <a:xfrm flipV="1">
              <a:off x="1179099" y="728810"/>
              <a:ext cx="6679701" cy="3673181"/>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pic>
          <p:nvPicPr>
            <p:cNvPr id="80" name="Picture 2">
              <a:extLst>
                <a:ext uri="{FF2B5EF4-FFF2-40B4-BE49-F238E27FC236}">
                  <a16:creationId xmlns:a16="http://schemas.microsoft.com/office/drawing/2014/main" id="{3BE93C90-A4C6-82BF-7B7C-7809A053D8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3143" y="2997140"/>
              <a:ext cx="2801063" cy="2801063"/>
            </a:xfrm>
            <a:prstGeom prst="rect">
              <a:avLst/>
            </a:prstGeom>
            <a:noFill/>
            <a:extLst>
              <a:ext uri="{909E8E84-426E-40DD-AFC4-6F175D3DCCD1}">
                <a14:hiddenFill xmlns:a14="http://schemas.microsoft.com/office/drawing/2010/main">
                  <a:solidFill>
                    <a:srgbClr val="FFFFFF"/>
                  </a:solidFill>
                </a14:hiddenFill>
              </a:ext>
            </a:extLst>
          </p:spPr>
        </p:pic>
        <p:sp>
          <p:nvSpPr>
            <p:cNvPr id="81" name="Ellipse 80">
              <a:extLst>
                <a:ext uri="{FF2B5EF4-FFF2-40B4-BE49-F238E27FC236}">
                  <a16:creationId xmlns:a16="http://schemas.microsoft.com/office/drawing/2014/main" id="{0C783B62-A067-5B94-2DD1-F72D58747E40}"/>
                </a:ext>
              </a:extLst>
            </p:cNvPr>
            <p:cNvSpPr/>
            <p:nvPr/>
          </p:nvSpPr>
          <p:spPr>
            <a:xfrm>
              <a:off x="1914185" y="3750438"/>
              <a:ext cx="288000" cy="28800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82" name="Ellipse 81">
              <a:extLst>
                <a:ext uri="{FF2B5EF4-FFF2-40B4-BE49-F238E27FC236}">
                  <a16:creationId xmlns:a16="http://schemas.microsoft.com/office/drawing/2014/main" id="{D9D32E3F-C340-8D99-16B9-4D6869404074}"/>
                </a:ext>
              </a:extLst>
            </p:cNvPr>
            <p:cNvSpPr/>
            <p:nvPr/>
          </p:nvSpPr>
          <p:spPr>
            <a:xfrm>
              <a:off x="4125513" y="2501218"/>
              <a:ext cx="288000" cy="28800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83" name="Ellipse 82">
              <a:extLst>
                <a:ext uri="{FF2B5EF4-FFF2-40B4-BE49-F238E27FC236}">
                  <a16:creationId xmlns:a16="http://schemas.microsoft.com/office/drawing/2014/main" id="{B9FA270E-5DCF-8FDD-B1C4-D9070EEDF8A8}"/>
                </a:ext>
              </a:extLst>
            </p:cNvPr>
            <p:cNvSpPr/>
            <p:nvPr/>
          </p:nvSpPr>
          <p:spPr>
            <a:xfrm>
              <a:off x="6263651" y="1327275"/>
              <a:ext cx="288000" cy="28800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cxnSp>
          <p:nvCxnSpPr>
            <p:cNvPr id="84" name="Verbinder: gewinkelt 83">
              <a:extLst>
                <a:ext uri="{FF2B5EF4-FFF2-40B4-BE49-F238E27FC236}">
                  <a16:creationId xmlns:a16="http://schemas.microsoft.com/office/drawing/2014/main" id="{2E6377B7-A5DF-57A5-AF94-2B3618E9DA2A}"/>
                </a:ext>
              </a:extLst>
            </p:cNvPr>
            <p:cNvCxnSpPr>
              <a:cxnSpLocks/>
            </p:cNvCxnSpPr>
            <p:nvPr/>
          </p:nvCxnSpPr>
          <p:spPr>
            <a:xfrm rot="16200000" flipH="1">
              <a:off x="2114227" y="3982395"/>
              <a:ext cx="746390" cy="858475"/>
            </a:xfrm>
            <a:prstGeom prst="bentConnector2">
              <a:avLst/>
            </a:prstGeom>
            <a:ln w="19050"/>
          </p:spPr>
          <p:style>
            <a:lnRef idx="1">
              <a:schemeClr val="dk1"/>
            </a:lnRef>
            <a:fillRef idx="0">
              <a:schemeClr val="dk1"/>
            </a:fillRef>
            <a:effectRef idx="0">
              <a:schemeClr val="dk1"/>
            </a:effectRef>
            <a:fontRef idx="minor">
              <a:schemeClr val="tx1"/>
            </a:fontRef>
          </p:style>
        </p:cxnSp>
        <p:cxnSp>
          <p:nvCxnSpPr>
            <p:cNvPr id="85" name="Verbinder: gewinkelt 84">
              <a:extLst>
                <a:ext uri="{FF2B5EF4-FFF2-40B4-BE49-F238E27FC236}">
                  <a16:creationId xmlns:a16="http://schemas.microsoft.com/office/drawing/2014/main" id="{E5E5F273-05DF-FC2B-A092-7ACB5D9FD780}"/>
                </a:ext>
              </a:extLst>
            </p:cNvPr>
            <p:cNvCxnSpPr>
              <a:cxnSpLocks/>
            </p:cNvCxnSpPr>
            <p:nvPr/>
          </p:nvCxnSpPr>
          <p:spPr>
            <a:xfrm rot="16200000" flipH="1">
              <a:off x="3982372" y="3076359"/>
              <a:ext cx="1138962" cy="564680"/>
            </a:xfrm>
            <a:prstGeom prst="bentConnector3">
              <a:avLst>
                <a:gd name="adj1" fmla="val 94201"/>
              </a:avLst>
            </a:prstGeom>
            <a:ln w="19050"/>
          </p:spPr>
          <p:style>
            <a:lnRef idx="1">
              <a:schemeClr val="dk1"/>
            </a:lnRef>
            <a:fillRef idx="0">
              <a:schemeClr val="dk1"/>
            </a:fillRef>
            <a:effectRef idx="0">
              <a:schemeClr val="dk1"/>
            </a:effectRef>
            <a:fontRef idx="minor">
              <a:schemeClr val="tx1"/>
            </a:fontRef>
          </p:style>
        </p:cxnSp>
        <p:cxnSp>
          <p:nvCxnSpPr>
            <p:cNvPr id="86" name="Verbinder: gewinkelt 85">
              <a:extLst>
                <a:ext uri="{FF2B5EF4-FFF2-40B4-BE49-F238E27FC236}">
                  <a16:creationId xmlns:a16="http://schemas.microsoft.com/office/drawing/2014/main" id="{E13B96C0-FC06-D288-BFBB-C7C6D7B3F7DB}"/>
                </a:ext>
              </a:extLst>
            </p:cNvPr>
            <p:cNvCxnSpPr>
              <a:cxnSpLocks/>
            </p:cNvCxnSpPr>
            <p:nvPr/>
          </p:nvCxnSpPr>
          <p:spPr>
            <a:xfrm rot="16200000" flipH="1">
              <a:off x="6129163" y="1878846"/>
              <a:ext cx="1138962" cy="564680"/>
            </a:xfrm>
            <a:prstGeom prst="bentConnector3">
              <a:avLst>
                <a:gd name="adj1" fmla="val 99613"/>
              </a:avLst>
            </a:prstGeom>
            <a:ln w="19050"/>
          </p:spPr>
          <p:style>
            <a:lnRef idx="1">
              <a:schemeClr val="dk1"/>
            </a:lnRef>
            <a:fillRef idx="0">
              <a:schemeClr val="dk1"/>
            </a:fillRef>
            <a:effectRef idx="0">
              <a:schemeClr val="dk1"/>
            </a:effectRef>
            <a:fontRef idx="minor">
              <a:schemeClr val="tx1"/>
            </a:fontRef>
          </p:style>
        </p:cxnSp>
        <p:pic>
          <p:nvPicPr>
            <p:cNvPr id="87" name="Picture 3">
              <a:extLst>
                <a:ext uri="{FF2B5EF4-FFF2-40B4-BE49-F238E27FC236}">
                  <a16:creationId xmlns:a16="http://schemas.microsoft.com/office/drawing/2014/main" id="{A2EEC424-807D-EACF-9663-B9AA25FEAB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5878" y="4651830"/>
              <a:ext cx="1508820" cy="150882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3">
              <a:extLst>
                <a:ext uri="{FF2B5EF4-FFF2-40B4-BE49-F238E27FC236}">
                  <a16:creationId xmlns:a16="http://schemas.microsoft.com/office/drawing/2014/main" id="{FC54899C-EC3F-9336-0EA6-4BB65C6A9A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00271" y="2846919"/>
              <a:ext cx="1508820" cy="1508820"/>
            </a:xfrm>
            <a:prstGeom prst="rect">
              <a:avLst/>
            </a:prstGeom>
            <a:noFill/>
            <a:extLst>
              <a:ext uri="{909E8E84-426E-40DD-AFC4-6F175D3DCCD1}">
                <a14:hiddenFill xmlns:a14="http://schemas.microsoft.com/office/drawing/2010/main">
                  <a:solidFill>
                    <a:srgbClr val="FFFFFF"/>
                  </a:solidFill>
                </a14:hiddenFill>
              </a:ext>
            </a:extLst>
          </p:spPr>
        </p:pic>
        <p:pic>
          <p:nvPicPr>
            <p:cNvPr id="89" name="Grafik 88">
              <a:extLst>
                <a:ext uri="{FF2B5EF4-FFF2-40B4-BE49-F238E27FC236}">
                  <a16:creationId xmlns:a16="http://schemas.microsoft.com/office/drawing/2014/main" id="{A3315C5C-EBB4-597C-DFB6-961609AD002F}"/>
                </a:ext>
              </a:extLst>
            </p:cNvPr>
            <p:cNvPicPr>
              <a:picLocks noChangeAspect="1"/>
            </p:cNvPicPr>
            <p:nvPr/>
          </p:nvPicPr>
          <p:blipFill>
            <a:blip r:embed="rId7"/>
            <a:stretch>
              <a:fillRect/>
            </a:stretch>
          </p:blipFill>
          <p:spPr>
            <a:xfrm>
              <a:off x="2556780" y="4965908"/>
              <a:ext cx="564680" cy="465132"/>
            </a:xfrm>
            <a:prstGeom prst="rect">
              <a:avLst/>
            </a:prstGeom>
          </p:spPr>
        </p:pic>
        <p:pic>
          <p:nvPicPr>
            <p:cNvPr id="90" name="Grafik 89">
              <a:extLst>
                <a:ext uri="{FF2B5EF4-FFF2-40B4-BE49-F238E27FC236}">
                  <a16:creationId xmlns:a16="http://schemas.microsoft.com/office/drawing/2014/main" id="{FCA7A2D8-023F-49D5-491F-8CF82FEEA2F0}"/>
                </a:ext>
              </a:extLst>
            </p:cNvPr>
            <p:cNvPicPr>
              <a:picLocks noChangeAspect="1"/>
            </p:cNvPicPr>
            <p:nvPr/>
          </p:nvPicPr>
          <p:blipFill>
            <a:blip r:embed="rId7"/>
            <a:stretch>
              <a:fillRect/>
            </a:stretch>
          </p:blipFill>
          <p:spPr>
            <a:xfrm>
              <a:off x="4887122" y="3803673"/>
              <a:ext cx="564680" cy="465132"/>
            </a:xfrm>
            <a:prstGeom prst="rect">
              <a:avLst/>
            </a:prstGeom>
          </p:spPr>
        </p:pic>
        <p:pic>
          <p:nvPicPr>
            <p:cNvPr id="91" name="Grafik 90">
              <a:extLst>
                <a:ext uri="{FF2B5EF4-FFF2-40B4-BE49-F238E27FC236}">
                  <a16:creationId xmlns:a16="http://schemas.microsoft.com/office/drawing/2014/main" id="{3C3517A1-0CBC-852A-42D7-296CB52CB1BE}"/>
                </a:ext>
              </a:extLst>
            </p:cNvPr>
            <p:cNvPicPr>
              <a:picLocks noChangeAspect="1"/>
            </p:cNvPicPr>
            <p:nvPr/>
          </p:nvPicPr>
          <p:blipFill>
            <a:blip r:embed="rId7"/>
            <a:stretch>
              <a:fillRect/>
            </a:stretch>
          </p:blipFill>
          <p:spPr>
            <a:xfrm>
              <a:off x="7056121" y="2573779"/>
              <a:ext cx="564680" cy="465132"/>
            </a:xfrm>
            <a:prstGeom prst="rect">
              <a:avLst/>
            </a:prstGeom>
          </p:spPr>
        </p:pic>
        <p:pic>
          <p:nvPicPr>
            <p:cNvPr id="92" name="Grafik 91">
              <a:extLst>
                <a:ext uri="{FF2B5EF4-FFF2-40B4-BE49-F238E27FC236}">
                  <a16:creationId xmlns:a16="http://schemas.microsoft.com/office/drawing/2014/main" id="{AF71DC16-F9E4-1076-45E7-5E03C4017045}"/>
                </a:ext>
              </a:extLst>
            </p:cNvPr>
            <p:cNvPicPr>
              <a:picLocks noChangeAspect="1"/>
            </p:cNvPicPr>
            <p:nvPr/>
          </p:nvPicPr>
          <p:blipFill>
            <a:blip r:embed="rId8"/>
            <a:stretch>
              <a:fillRect/>
            </a:stretch>
          </p:blipFill>
          <p:spPr>
            <a:xfrm>
              <a:off x="5513487" y="2711293"/>
              <a:ext cx="420229" cy="748829"/>
            </a:xfrm>
            <a:prstGeom prst="rect">
              <a:avLst/>
            </a:prstGeom>
          </p:spPr>
        </p:pic>
        <p:pic>
          <p:nvPicPr>
            <p:cNvPr id="93" name="Grafik 92">
              <a:extLst>
                <a:ext uri="{FF2B5EF4-FFF2-40B4-BE49-F238E27FC236}">
                  <a16:creationId xmlns:a16="http://schemas.microsoft.com/office/drawing/2014/main" id="{E5E0372D-745C-34B1-7712-618C9D2A313D}"/>
                </a:ext>
              </a:extLst>
            </p:cNvPr>
            <p:cNvPicPr>
              <a:picLocks noChangeAspect="1"/>
            </p:cNvPicPr>
            <p:nvPr/>
          </p:nvPicPr>
          <p:blipFill>
            <a:blip r:embed="rId8"/>
            <a:stretch>
              <a:fillRect/>
            </a:stretch>
          </p:blipFill>
          <p:spPr>
            <a:xfrm>
              <a:off x="3643875" y="4655096"/>
              <a:ext cx="420229" cy="748829"/>
            </a:xfrm>
            <a:prstGeom prst="rect">
              <a:avLst/>
            </a:prstGeom>
          </p:spPr>
        </p:pic>
        <p:pic>
          <p:nvPicPr>
            <p:cNvPr id="94" name="Grafik 93">
              <a:extLst>
                <a:ext uri="{FF2B5EF4-FFF2-40B4-BE49-F238E27FC236}">
                  <a16:creationId xmlns:a16="http://schemas.microsoft.com/office/drawing/2014/main" id="{793B8C5D-E594-D8C3-4A74-4AD6FE9D1014}"/>
                </a:ext>
              </a:extLst>
            </p:cNvPr>
            <p:cNvPicPr>
              <a:picLocks noChangeAspect="1"/>
            </p:cNvPicPr>
            <p:nvPr/>
          </p:nvPicPr>
          <p:blipFill>
            <a:blip r:embed="rId8"/>
            <a:stretch>
              <a:fillRect/>
            </a:stretch>
          </p:blipFill>
          <p:spPr>
            <a:xfrm>
              <a:off x="8133313" y="2286352"/>
              <a:ext cx="420229" cy="748829"/>
            </a:xfrm>
            <a:prstGeom prst="rect">
              <a:avLst/>
            </a:prstGeom>
          </p:spPr>
        </p:pic>
        <p:sp>
          <p:nvSpPr>
            <p:cNvPr id="96" name="Rechteck 95">
              <a:extLst>
                <a:ext uri="{FF2B5EF4-FFF2-40B4-BE49-F238E27FC236}">
                  <a16:creationId xmlns:a16="http://schemas.microsoft.com/office/drawing/2014/main" id="{6FC7BCDB-A969-B3B7-36CC-9DF7E7E2B1DE}"/>
                </a:ext>
              </a:extLst>
            </p:cNvPr>
            <p:cNvSpPr/>
            <p:nvPr/>
          </p:nvSpPr>
          <p:spPr>
            <a:xfrm>
              <a:off x="7393878" y="1829185"/>
              <a:ext cx="888024" cy="317499"/>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sz="800" b="1">
                  <a:solidFill>
                    <a:schemeClr val="accent6"/>
                  </a:solidFill>
                </a:rPr>
                <a:t>EMS</a:t>
              </a:r>
              <a:endParaRPr lang="de-DE" sz="500" b="1">
                <a:solidFill>
                  <a:schemeClr val="accent6"/>
                </a:solidFill>
              </a:endParaRPr>
            </a:p>
          </p:txBody>
        </p:sp>
        <p:cxnSp>
          <p:nvCxnSpPr>
            <p:cNvPr id="97" name="Gerader Verbinder 96">
              <a:extLst>
                <a:ext uri="{FF2B5EF4-FFF2-40B4-BE49-F238E27FC236}">
                  <a16:creationId xmlns:a16="http://schemas.microsoft.com/office/drawing/2014/main" id="{81F50641-40D6-3031-FA40-E67D1502A592}"/>
                </a:ext>
              </a:extLst>
            </p:cNvPr>
            <p:cNvCxnSpPr>
              <a:cxnSpLocks/>
            </p:cNvCxnSpPr>
            <p:nvPr/>
          </p:nvCxnSpPr>
          <p:spPr>
            <a:xfrm flipH="1">
              <a:off x="7321830" y="2011356"/>
              <a:ext cx="170178" cy="576293"/>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98" name="Gerader Verbinder 97">
              <a:extLst>
                <a:ext uri="{FF2B5EF4-FFF2-40B4-BE49-F238E27FC236}">
                  <a16:creationId xmlns:a16="http://schemas.microsoft.com/office/drawing/2014/main" id="{FDD67F8C-F998-62FB-8AF3-D12CC4D8A5FC}"/>
                </a:ext>
              </a:extLst>
            </p:cNvPr>
            <p:cNvCxnSpPr>
              <a:cxnSpLocks/>
            </p:cNvCxnSpPr>
            <p:nvPr/>
          </p:nvCxnSpPr>
          <p:spPr>
            <a:xfrm>
              <a:off x="8143187" y="2011356"/>
              <a:ext cx="184728" cy="272188"/>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99" name="Gerader Verbinder 98">
              <a:extLst>
                <a:ext uri="{FF2B5EF4-FFF2-40B4-BE49-F238E27FC236}">
                  <a16:creationId xmlns:a16="http://schemas.microsoft.com/office/drawing/2014/main" id="{57DAAF6B-485B-C36A-29EE-633F5F766A60}"/>
                </a:ext>
              </a:extLst>
            </p:cNvPr>
            <p:cNvCxnSpPr>
              <a:cxnSpLocks/>
            </p:cNvCxnSpPr>
            <p:nvPr/>
          </p:nvCxnSpPr>
          <p:spPr>
            <a:xfrm flipH="1">
              <a:off x="2877933" y="4382908"/>
              <a:ext cx="170178" cy="576293"/>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100" name="Gerader Verbinder 99">
              <a:extLst>
                <a:ext uri="{FF2B5EF4-FFF2-40B4-BE49-F238E27FC236}">
                  <a16:creationId xmlns:a16="http://schemas.microsoft.com/office/drawing/2014/main" id="{FF4F63C7-8F99-BDD6-1127-ACC7134763CE}"/>
                </a:ext>
              </a:extLst>
            </p:cNvPr>
            <p:cNvCxnSpPr>
              <a:cxnSpLocks/>
            </p:cNvCxnSpPr>
            <p:nvPr/>
          </p:nvCxnSpPr>
          <p:spPr>
            <a:xfrm>
              <a:off x="3699290" y="4382908"/>
              <a:ext cx="184728" cy="272188"/>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sp>
          <p:nvSpPr>
            <p:cNvPr id="101" name="Textfeld 1058">
              <a:extLst>
                <a:ext uri="{FF2B5EF4-FFF2-40B4-BE49-F238E27FC236}">
                  <a16:creationId xmlns:a16="http://schemas.microsoft.com/office/drawing/2014/main" id="{0B47F9BD-F9A2-3704-DB5E-314E42E2E918}"/>
                </a:ext>
              </a:extLst>
            </p:cNvPr>
            <p:cNvSpPr txBox="1"/>
            <p:nvPr/>
          </p:nvSpPr>
          <p:spPr>
            <a:xfrm>
              <a:off x="6154793" y="650919"/>
              <a:ext cx="825905" cy="6541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400" b="1"/>
                <a:t>CP</a:t>
              </a:r>
              <a:endParaRPr lang="de-DE" b="1"/>
            </a:p>
          </p:txBody>
        </p:sp>
        <p:sp>
          <p:nvSpPr>
            <p:cNvPr id="102" name="Textfeld 1059">
              <a:extLst>
                <a:ext uri="{FF2B5EF4-FFF2-40B4-BE49-F238E27FC236}">
                  <a16:creationId xmlns:a16="http://schemas.microsoft.com/office/drawing/2014/main" id="{CB434BAB-C1EB-1514-9B83-A98C96657F9A}"/>
                </a:ext>
              </a:extLst>
            </p:cNvPr>
            <p:cNvSpPr txBox="1"/>
            <p:nvPr/>
          </p:nvSpPr>
          <p:spPr>
            <a:xfrm>
              <a:off x="4041878" y="1939618"/>
              <a:ext cx="825905" cy="6541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400" b="1"/>
                <a:t>CP</a:t>
              </a:r>
              <a:endParaRPr lang="de-DE" sz="1600" b="1"/>
            </a:p>
          </p:txBody>
        </p:sp>
        <p:sp>
          <p:nvSpPr>
            <p:cNvPr id="103" name="Rechteck: abgerundete Ecken 102">
              <a:extLst>
                <a:ext uri="{FF2B5EF4-FFF2-40B4-BE49-F238E27FC236}">
                  <a16:creationId xmlns:a16="http://schemas.microsoft.com/office/drawing/2014/main" id="{5903A01C-E55C-B120-01C3-5998764530D3}"/>
                </a:ext>
              </a:extLst>
            </p:cNvPr>
            <p:cNvSpPr/>
            <p:nvPr/>
          </p:nvSpPr>
          <p:spPr>
            <a:xfrm>
              <a:off x="2499255" y="4940829"/>
              <a:ext cx="676275" cy="503237"/>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104" name="Rechteck: abgerundete Ecken 103">
              <a:extLst>
                <a:ext uri="{FF2B5EF4-FFF2-40B4-BE49-F238E27FC236}">
                  <a16:creationId xmlns:a16="http://schemas.microsoft.com/office/drawing/2014/main" id="{EE819574-CE5D-2F94-F217-341D257AC92E}"/>
                </a:ext>
              </a:extLst>
            </p:cNvPr>
            <p:cNvSpPr/>
            <p:nvPr/>
          </p:nvSpPr>
          <p:spPr>
            <a:xfrm>
              <a:off x="3635973" y="4650314"/>
              <a:ext cx="463589" cy="780723"/>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105" name="Rechteck: abgerundete Ecken 104">
              <a:extLst>
                <a:ext uri="{FF2B5EF4-FFF2-40B4-BE49-F238E27FC236}">
                  <a16:creationId xmlns:a16="http://schemas.microsoft.com/office/drawing/2014/main" id="{F64DF14B-8C72-5D1A-44B7-2DCDFEB41182}"/>
                </a:ext>
              </a:extLst>
            </p:cNvPr>
            <p:cNvSpPr/>
            <p:nvPr/>
          </p:nvSpPr>
          <p:spPr>
            <a:xfrm>
              <a:off x="4806926" y="3790082"/>
              <a:ext cx="676275" cy="503237"/>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106" name="Rechteck: abgerundete Ecken 105">
              <a:extLst>
                <a:ext uri="{FF2B5EF4-FFF2-40B4-BE49-F238E27FC236}">
                  <a16:creationId xmlns:a16="http://schemas.microsoft.com/office/drawing/2014/main" id="{BF570C92-0636-DFD1-6A4A-3D99FA6F260D}"/>
                </a:ext>
              </a:extLst>
            </p:cNvPr>
            <p:cNvSpPr/>
            <p:nvPr/>
          </p:nvSpPr>
          <p:spPr>
            <a:xfrm>
              <a:off x="5491699" y="2711292"/>
              <a:ext cx="463589" cy="780723"/>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107" name="Rechteck: abgerundete Ecken 106">
              <a:extLst>
                <a:ext uri="{FF2B5EF4-FFF2-40B4-BE49-F238E27FC236}">
                  <a16:creationId xmlns:a16="http://schemas.microsoft.com/office/drawing/2014/main" id="{1007210E-C9D7-75DE-C9A1-3C041FC3F9F6}"/>
                </a:ext>
              </a:extLst>
            </p:cNvPr>
            <p:cNvSpPr/>
            <p:nvPr/>
          </p:nvSpPr>
          <p:spPr>
            <a:xfrm>
              <a:off x="7001058" y="2553788"/>
              <a:ext cx="676275" cy="503237"/>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108" name="Rechteck: abgerundete Ecken 107">
              <a:extLst>
                <a:ext uri="{FF2B5EF4-FFF2-40B4-BE49-F238E27FC236}">
                  <a16:creationId xmlns:a16="http://schemas.microsoft.com/office/drawing/2014/main" id="{CAA75575-4ECB-22CF-5074-BC78523AD566}"/>
                </a:ext>
              </a:extLst>
            </p:cNvPr>
            <p:cNvSpPr/>
            <p:nvPr/>
          </p:nvSpPr>
          <p:spPr>
            <a:xfrm>
              <a:off x="8137776" y="2263273"/>
              <a:ext cx="463589" cy="780723"/>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109" name="Rechteck: abgerundete Ecken 108">
              <a:extLst>
                <a:ext uri="{FF2B5EF4-FFF2-40B4-BE49-F238E27FC236}">
                  <a16:creationId xmlns:a16="http://schemas.microsoft.com/office/drawing/2014/main" id="{D2C6597D-2B8C-9F53-C244-8DA6AF70541D}"/>
                </a:ext>
              </a:extLst>
            </p:cNvPr>
            <p:cNvSpPr/>
            <p:nvPr/>
          </p:nvSpPr>
          <p:spPr>
            <a:xfrm>
              <a:off x="2364400" y="4152596"/>
              <a:ext cx="1893258" cy="1439637"/>
            </a:xfrm>
            <a:prstGeom prst="roundRect">
              <a:avLst/>
            </a:prstGeom>
            <a:noFill/>
            <a:ln w="3810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110" name="Rechteck: abgerundete Ecken 109">
              <a:extLst>
                <a:ext uri="{FF2B5EF4-FFF2-40B4-BE49-F238E27FC236}">
                  <a16:creationId xmlns:a16="http://schemas.microsoft.com/office/drawing/2014/main" id="{3C65AC96-D124-9119-4808-F576C6F1A5ED}"/>
                </a:ext>
              </a:extLst>
            </p:cNvPr>
            <p:cNvSpPr/>
            <p:nvPr/>
          </p:nvSpPr>
          <p:spPr>
            <a:xfrm>
              <a:off x="4717646" y="3734075"/>
              <a:ext cx="848494" cy="663598"/>
            </a:xfrm>
            <a:prstGeom prst="roundRect">
              <a:avLst/>
            </a:prstGeom>
            <a:noFill/>
            <a:ln w="3810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111" name="Rechteck: abgerundete Ecken 110">
              <a:extLst>
                <a:ext uri="{FF2B5EF4-FFF2-40B4-BE49-F238E27FC236}">
                  <a16:creationId xmlns:a16="http://schemas.microsoft.com/office/drawing/2014/main" id="{75C13F3E-DBCB-58DA-C0E9-C50E4DE72419}"/>
                </a:ext>
              </a:extLst>
            </p:cNvPr>
            <p:cNvSpPr/>
            <p:nvPr/>
          </p:nvSpPr>
          <p:spPr>
            <a:xfrm>
              <a:off x="6899120" y="1703756"/>
              <a:ext cx="1850311" cy="1463430"/>
            </a:xfrm>
            <a:prstGeom prst="roundRect">
              <a:avLst/>
            </a:prstGeom>
            <a:noFill/>
            <a:ln w="3810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112" name="Rechteck: abgerundete Ecken 111">
              <a:extLst>
                <a:ext uri="{FF2B5EF4-FFF2-40B4-BE49-F238E27FC236}">
                  <a16:creationId xmlns:a16="http://schemas.microsoft.com/office/drawing/2014/main" id="{195052AA-0EB4-3865-67AD-EF5C2F36EA60}"/>
                </a:ext>
              </a:extLst>
            </p:cNvPr>
            <p:cNvSpPr/>
            <p:nvPr/>
          </p:nvSpPr>
          <p:spPr>
            <a:xfrm>
              <a:off x="7388998" y="3856434"/>
              <a:ext cx="1575767" cy="1110382"/>
            </a:xfrm>
            <a:prstGeom prst="roundRect">
              <a:avLst/>
            </a:prstGeom>
            <a:noFill/>
            <a:ln w="3810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113" name="Rechteck: abgerundete Ecken 112">
              <a:extLst>
                <a:ext uri="{FF2B5EF4-FFF2-40B4-BE49-F238E27FC236}">
                  <a16:creationId xmlns:a16="http://schemas.microsoft.com/office/drawing/2014/main" id="{BDF34805-95A2-59CC-6BDD-2A5C1B436F4B}"/>
                </a:ext>
              </a:extLst>
            </p:cNvPr>
            <p:cNvSpPr/>
            <p:nvPr/>
          </p:nvSpPr>
          <p:spPr>
            <a:xfrm>
              <a:off x="5499054" y="4869014"/>
              <a:ext cx="1575767" cy="1110382"/>
            </a:xfrm>
            <a:prstGeom prst="roundRect">
              <a:avLst/>
            </a:prstGeom>
            <a:noFill/>
            <a:ln w="3810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114" name="Rechteck: abgerundete Ecken 113">
              <a:extLst>
                <a:ext uri="{FF2B5EF4-FFF2-40B4-BE49-F238E27FC236}">
                  <a16:creationId xmlns:a16="http://schemas.microsoft.com/office/drawing/2014/main" id="{63F6D6EA-2399-703D-FC7F-82B890B885D9}"/>
                </a:ext>
              </a:extLst>
            </p:cNvPr>
            <p:cNvSpPr/>
            <p:nvPr/>
          </p:nvSpPr>
          <p:spPr>
            <a:xfrm>
              <a:off x="5570705" y="4948377"/>
              <a:ext cx="1449867" cy="939294"/>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115" name="Rechteck: abgerundete Ecken 114">
              <a:extLst>
                <a:ext uri="{FF2B5EF4-FFF2-40B4-BE49-F238E27FC236}">
                  <a16:creationId xmlns:a16="http://schemas.microsoft.com/office/drawing/2014/main" id="{7583B3CA-71E8-F4D9-A34D-F27DA2BDF711}"/>
                </a:ext>
              </a:extLst>
            </p:cNvPr>
            <p:cNvSpPr/>
            <p:nvPr/>
          </p:nvSpPr>
          <p:spPr>
            <a:xfrm>
              <a:off x="7461401" y="3941978"/>
              <a:ext cx="1449867" cy="939294"/>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grpSp>
          <p:nvGrpSpPr>
            <p:cNvPr id="116" name="Group 43">
              <a:extLst>
                <a:ext uri="{FF2B5EF4-FFF2-40B4-BE49-F238E27FC236}">
                  <a16:creationId xmlns:a16="http://schemas.microsoft.com/office/drawing/2014/main" id="{56957611-44B7-CD79-CA35-00847D758D06}"/>
                </a:ext>
              </a:extLst>
            </p:cNvPr>
            <p:cNvGrpSpPr/>
            <p:nvPr/>
          </p:nvGrpSpPr>
          <p:grpSpPr>
            <a:xfrm>
              <a:off x="9150072" y="3056170"/>
              <a:ext cx="1612971" cy="1110989"/>
              <a:chOff x="10002030" y="3479504"/>
              <a:chExt cx="1612971" cy="1110989"/>
            </a:xfrm>
          </p:grpSpPr>
          <p:sp>
            <p:nvSpPr>
              <p:cNvPr id="133" name="Rechteck: abgerundete Ecken 132">
                <a:extLst>
                  <a:ext uri="{FF2B5EF4-FFF2-40B4-BE49-F238E27FC236}">
                    <a16:creationId xmlns:a16="http://schemas.microsoft.com/office/drawing/2014/main" id="{A656B284-C311-70E2-24E6-26C58B849384}"/>
                  </a:ext>
                </a:extLst>
              </p:cNvPr>
              <p:cNvSpPr/>
              <p:nvPr/>
            </p:nvSpPr>
            <p:spPr>
              <a:xfrm>
                <a:off x="10002030" y="3479504"/>
                <a:ext cx="1612971" cy="1110989"/>
              </a:xfrm>
              <a:prstGeom prst="roundRect">
                <a:avLst/>
              </a:prstGeom>
              <a:noFill/>
              <a:ln w="3810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134" name="Rechteck: abgerundete Ecken 133">
                <a:extLst>
                  <a:ext uri="{FF2B5EF4-FFF2-40B4-BE49-F238E27FC236}">
                    <a16:creationId xmlns:a16="http://schemas.microsoft.com/office/drawing/2014/main" id="{63FC3E54-EC66-5035-6AAC-92C1BBA1784A}"/>
                  </a:ext>
                </a:extLst>
              </p:cNvPr>
              <p:cNvSpPr/>
              <p:nvPr/>
            </p:nvSpPr>
            <p:spPr>
              <a:xfrm>
                <a:off x="10111182" y="3555016"/>
                <a:ext cx="1449867" cy="939294"/>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grpSp>
        <p:sp>
          <p:nvSpPr>
            <p:cNvPr id="117" name="Rechteck: abgerundete Ecken 116">
              <a:extLst>
                <a:ext uri="{FF2B5EF4-FFF2-40B4-BE49-F238E27FC236}">
                  <a16:creationId xmlns:a16="http://schemas.microsoft.com/office/drawing/2014/main" id="{06F7E7E0-334D-40C1-2D01-7071B895AA0C}"/>
                </a:ext>
              </a:extLst>
            </p:cNvPr>
            <p:cNvSpPr/>
            <p:nvPr/>
          </p:nvSpPr>
          <p:spPr>
            <a:xfrm rot="19876547">
              <a:off x="5225194" y="1581874"/>
              <a:ext cx="4373033" cy="2032899"/>
            </a:xfrm>
            <a:prstGeom prst="roundRect">
              <a:avLst>
                <a:gd name="adj" fmla="val 46159"/>
              </a:avLst>
            </a:prstGeom>
            <a:noFill/>
            <a:ln w="381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118" name="Textfeld 1089">
              <a:extLst>
                <a:ext uri="{FF2B5EF4-FFF2-40B4-BE49-F238E27FC236}">
                  <a16:creationId xmlns:a16="http://schemas.microsoft.com/office/drawing/2014/main" id="{006EFFAA-B9F9-B002-8178-DBFE57047E04}"/>
                </a:ext>
              </a:extLst>
            </p:cNvPr>
            <p:cNvSpPr txBox="1"/>
            <p:nvPr/>
          </p:nvSpPr>
          <p:spPr>
            <a:xfrm>
              <a:off x="1838129" y="3114662"/>
              <a:ext cx="825905" cy="6541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400" b="1"/>
                <a:t>CP</a:t>
              </a:r>
            </a:p>
          </p:txBody>
        </p:sp>
        <p:sp>
          <p:nvSpPr>
            <p:cNvPr id="119" name="Textfeld 1090">
              <a:extLst>
                <a:ext uri="{FF2B5EF4-FFF2-40B4-BE49-F238E27FC236}">
                  <a16:creationId xmlns:a16="http://schemas.microsoft.com/office/drawing/2014/main" id="{42780C2D-6EE4-C604-5148-4D1F6AA11FAE}"/>
                </a:ext>
              </a:extLst>
            </p:cNvPr>
            <p:cNvSpPr txBox="1"/>
            <p:nvPr/>
          </p:nvSpPr>
          <p:spPr>
            <a:xfrm>
              <a:off x="8989486" y="474918"/>
              <a:ext cx="1699902" cy="85038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2000" b="1">
                  <a:solidFill>
                    <a:srgbClr val="7030A0"/>
                  </a:solidFill>
                </a:rPr>
                <a:t>SPG2</a:t>
              </a:r>
              <a:endParaRPr lang="de-DE" b="1">
                <a:solidFill>
                  <a:srgbClr val="7030A0"/>
                </a:solidFill>
              </a:endParaRPr>
            </a:p>
          </p:txBody>
        </p:sp>
        <p:sp>
          <p:nvSpPr>
            <p:cNvPr id="120" name="Textfeld 1091">
              <a:extLst>
                <a:ext uri="{FF2B5EF4-FFF2-40B4-BE49-F238E27FC236}">
                  <a16:creationId xmlns:a16="http://schemas.microsoft.com/office/drawing/2014/main" id="{364FBA46-532C-EF2D-8FED-8173F70DC88E}"/>
                </a:ext>
              </a:extLst>
            </p:cNvPr>
            <p:cNvSpPr txBox="1"/>
            <p:nvPr/>
          </p:nvSpPr>
          <p:spPr>
            <a:xfrm>
              <a:off x="10030659" y="1627985"/>
              <a:ext cx="1699902" cy="85038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2000" b="1">
                  <a:solidFill>
                    <a:srgbClr val="7030A0"/>
                  </a:solidFill>
                </a:rPr>
                <a:t>SPG3</a:t>
              </a:r>
              <a:endParaRPr lang="de-DE" b="1">
                <a:solidFill>
                  <a:srgbClr val="7030A0"/>
                </a:solidFill>
              </a:endParaRPr>
            </a:p>
          </p:txBody>
        </p:sp>
        <p:grpSp>
          <p:nvGrpSpPr>
            <p:cNvPr id="121" name="Group 48">
              <a:extLst>
                <a:ext uri="{FF2B5EF4-FFF2-40B4-BE49-F238E27FC236}">
                  <a16:creationId xmlns:a16="http://schemas.microsoft.com/office/drawing/2014/main" id="{C47A964F-6696-0416-8730-3111E644D588}"/>
                </a:ext>
              </a:extLst>
            </p:cNvPr>
            <p:cNvGrpSpPr/>
            <p:nvPr/>
          </p:nvGrpSpPr>
          <p:grpSpPr>
            <a:xfrm>
              <a:off x="2056883" y="4784608"/>
              <a:ext cx="3433930" cy="999703"/>
              <a:chOff x="2918867" y="5207942"/>
              <a:chExt cx="3433930" cy="999703"/>
            </a:xfrm>
          </p:grpSpPr>
          <p:cxnSp>
            <p:nvCxnSpPr>
              <p:cNvPr id="131" name="Straight Connector 1">
                <a:extLst>
                  <a:ext uri="{FF2B5EF4-FFF2-40B4-BE49-F238E27FC236}">
                    <a16:creationId xmlns:a16="http://schemas.microsoft.com/office/drawing/2014/main" id="{C1DCBC0E-BAA0-99B1-82F3-2B99FC2313C3}"/>
                  </a:ext>
                </a:extLst>
              </p:cNvPr>
              <p:cNvCxnSpPr>
                <a:cxnSpLocks/>
              </p:cNvCxnSpPr>
              <p:nvPr/>
            </p:nvCxnSpPr>
            <p:spPr bwMode="auto">
              <a:xfrm flipH="1">
                <a:off x="2918867" y="6150416"/>
                <a:ext cx="3433930" cy="52215"/>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32" name="Straight Connector 1">
                <a:extLst>
                  <a:ext uri="{FF2B5EF4-FFF2-40B4-BE49-F238E27FC236}">
                    <a16:creationId xmlns:a16="http://schemas.microsoft.com/office/drawing/2014/main" id="{BC6F34A8-3336-3826-11E0-188D2848A1E9}"/>
                  </a:ext>
                </a:extLst>
              </p:cNvPr>
              <p:cNvCxnSpPr>
                <a:cxnSpLocks/>
              </p:cNvCxnSpPr>
              <p:nvPr/>
            </p:nvCxnSpPr>
            <p:spPr bwMode="auto">
              <a:xfrm flipH="1">
                <a:off x="2923881" y="5207942"/>
                <a:ext cx="4929" cy="999703"/>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grpSp>
        <p:grpSp>
          <p:nvGrpSpPr>
            <p:cNvPr id="122" name="Group 49">
              <a:extLst>
                <a:ext uri="{FF2B5EF4-FFF2-40B4-BE49-F238E27FC236}">
                  <a16:creationId xmlns:a16="http://schemas.microsoft.com/office/drawing/2014/main" id="{975A8B9D-EA8D-95CF-0F37-B79948C00F2F}"/>
                </a:ext>
              </a:extLst>
            </p:cNvPr>
            <p:cNvGrpSpPr/>
            <p:nvPr/>
          </p:nvGrpSpPr>
          <p:grpSpPr>
            <a:xfrm>
              <a:off x="4603566" y="3867221"/>
              <a:ext cx="2777206" cy="1009733"/>
              <a:chOff x="2923858" y="5207942"/>
              <a:chExt cx="3079548" cy="999703"/>
            </a:xfrm>
          </p:grpSpPr>
          <p:cxnSp>
            <p:nvCxnSpPr>
              <p:cNvPr id="129" name="Straight Connector 1">
                <a:extLst>
                  <a:ext uri="{FF2B5EF4-FFF2-40B4-BE49-F238E27FC236}">
                    <a16:creationId xmlns:a16="http://schemas.microsoft.com/office/drawing/2014/main" id="{22F975A3-9FA3-D16A-45E8-FA720D5E91E9}"/>
                  </a:ext>
                </a:extLst>
              </p:cNvPr>
              <p:cNvCxnSpPr>
                <a:cxnSpLocks/>
              </p:cNvCxnSpPr>
              <p:nvPr/>
            </p:nvCxnSpPr>
            <p:spPr bwMode="auto">
              <a:xfrm flipH="1">
                <a:off x="2923858" y="6160442"/>
                <a:ext cx="3079548" cy="3717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30" name="Straight Connector 1">
                <a:extLst>
                  <a:ext uri="{FF2B5EF4-FFF2-40B4-BE49-F238E27FC236}">
                    <a16:creationId xmlns:a16="http://schemas.microsoft.com/office/drawing/2014/main" id="{0DF77952-EF5B-E606-C298-AC0C845F72A3}"/>
                  </a:ext>
                </a:extLst>
              </p:cNvPr>
              <p:cNvCxnSpPr>
                <a:cxnSpLocks/>
              </p:cNvCxnSpPr>
              <p:nvPr/>
            </p:nvCxnSpPr>
            <p:spPr bwMode="auto">
              <a:xfrm flipH="1">
                <a:off x="2923881" y="5207942"/>
                <a:ext cx="4929" cy="999703"/>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grpSp>
        <p:grpSp>
          <p:nvGrpSpPr>
            <p:cNvPr id="123" name="Group 50">
              <a:extLst>
                <a:ext uri="{FF2B5EF4-FFF2-40B4-BE49-F238E27FC236}">
                  <a16:creationId xmlns:a16="http://schemas.microsoft.com/office/drawing/2014/main" id="{49EEF219-D148-44D9-B536-3898F3173329}"/>
                </a:ext>
              </a:extLst>
            </p:cNvPr>
            <p:cNvGrpSpPr/>
            <p:nvPr/>
          </p:nvGrpSpPr>
          <p:grpSpPr>
            <a:xfrm>
              <a:off x="6894578" y="2724183"/>
              <a:ext cx="2250827" cy="1024765"/>
              <a:chOff x="2923858" y="5207942"/>
              <a:chExt cx="3079548" cy="999703"/>
            </a:xfrm>
          </p:grpSpPr>
          <p:cxnSp>
            <p:nvCxnSpPr>
              <p:cNvPr id="127" name="Straight Connector 1">
                <a:extLst>
                  <a:ext uri="{FF2B5EF4-FFF2-40B4-BE49-F238E27FC236}">
                    <a16:creationId xmlns:a16="http://schemas.microsoft.com/office/drawing/2014/main" id="{37068172-529B-C670-9B4B-344BEDFD2E4D}"/>
                  </a:ext>
                </a:extLst>
              </p:cNvPr>
              <p:cNvCxnSpPr>
                <a:cxnSpLocks/>
              </p:cNvCxnSpPr>
              <p:nvPr/>
            </p:nvCxnSpPr>
            <p:spPr bwMode="auto">
              <a:xfrm flipH="1">
                <a:off x="2923858" y="6160442"/>
                <a:ext cx="3079548" cy="3717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28" name="Straight Connector 1">
                <a:extLst>
                  <a:ext uri="{FF2B5EF4-FFF2-40B4-BE49-F238E27FC236}">
                    <a16:creationId xmlns:a16="http://schemas.microsoft.com/office/drawing/2014/main" id="{C623DD32-190A-FF7D-CF18-88B38F075A8C}"/>
                  </a:ext>
                </a:extLst>
              </p:cNvPr>
              <p:cNvCxnSpPr>
                <a:cxnSpLocks/>
              </p:cNvCxnSpPr>
              <p:nvPr/>
            </p:nvCxnSpPr>
            <p:spPr bwMode="auto">
              <a:xfrm flipH="1">
                <a:off x="2923881" y="5207942"/>
                <a:ext cx="4929" cy="999703"/>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grpSp>
        <p:sp>
          <p:nvSpPr>
            <p:cNvPr id="124" name="Rechteck: abgerundete Ecken 123">
              <a:extLst>
                <a:ext uri="{FF2B5EF4-FFF2-40B4-BE49-F238E27FC236}">
                  <a16:creationId xmlns:a16="http://schemas.microsoft.com/office/drawing/2014/main" id="{535A051C-70CA-EF0D-CB29-81795ADCECE2}"/>
                </a:ext>
              </a:extLst>
            </p:cNvPr>
            <p:cNvSpPr/>
            <p:nvPr/>
          </p:nvSpPr>
          <p:spPr>
            <a:xfrm>
              <a:off x="5418726" y="2680101"/>
              <a:ext cx="632929" cy="844071"/>
            </a:xfrm>
            <a:prstGeom prst="roundRect">
              <a:avLst/>
            </a:prstGeom>
            <a:noFill/>
            <a:ln w="3810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125" name="Rechteck: abgerundete Ecken 124">
              <a:extLst>
                <a:ext uri="{FF2B5EF4-FFF2-40B4-BE49-F238E27FC236}">
                  <a16:creationId xmlns:a16="http://schemas.microsoft.com/office/drawing/2014/main" id="{4C5E86D7-AEC4-4411-A1ED-C47F8A569D9E}"/>
                </a:ext>
              </a:extLst>
            </p:cNvPr>
            <p:cNvSpPr/>
            <p:nvPr/>
          </p:nvSpPr>
          <p:spPr>
            <a:xfrm rot="5400000">
              <a:off x="3484062" y="2187460"/>
              <a:ext cx="2398404" cy="5342517"/>
            </a:xfrm>
            <a:prstGeom prst="roundRect">
              <a:avLst>
                <a:gd name="adj" fmla="val 46159"/>
              </a:avLst>
            </a:prstGeom>
            <a:noFill/>
            <a:ln w="381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126" name="Textfeld 1090">
              <a:extLst>
                <a:ext uri="{FF2B5EF4-FFF2-40B4-BE49-F238E27FC236}">
                  <a16:creationId xmlns:a16="http://schemas.microsoft.com/office/drawing/2014/main" id="{95C0E4A1-D67D-F994-C0A4-E0741165CE94}"/>
                </a:ext>
              </a:extLst>
            </p:cNvPr>
            <p:cNvSpPr txBox="1"/>
            <p:nvPr/>
          </p:nvSpPr>
          <p:spPr>
            <a:xfrm>
              <a:off x="659285" y="4804744"/>
              <a:ext cx="1638233" cy="85038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2000" b="1">
                  <a:solidFill>
                    <a:srgbClr val="7030A0"/>
                  </a:solidFill>
                </a:rPr>
                <a:t>SPG1</a:t>
              </a:r>
              <a:endParaRPr lang="de-DE" b="1">
                <a:solidFill>
                  <a:srgbClr val="7030A0"/>
                </a:solidFill>
              </a:endParaRPr>
            </a:p>
          </p:txBody>
        </p:sp>
      </p:grpSp>
      <p:sp>
        <p:nvSpPr>
          <p:cNvPr id="135" name="Rechteck 134">
            <a:extLst>
              <a:ext uri="{FF2B5EF4-FFF2-40B4-BE49-F238E27FC236}">
                <a16:creationId xmlns:a16="http://schemas.microsoft.com/office/drawing/2014/main" id="{440544A9-5525-6344-C4B4-7DF791AA8C27}"/>
              </a:ext>
            </a:extLst>
          </p:cNvPr>
          <p:cNvSpPr/>
          <p:nvPr/>
        </p:nvSpPr>
        <p:spPr>
          <a:xfrm>
            <a:off x="7051457" y="5687953"/>
            <a:ext cx="434124" cy="149385"/>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sz="800" b="1">
                <a:solidFill>
                  <a:schemeClr val="accent6"/>
                </a:solidFill>
              </a:rPr>
              <a:t>EMS</a:t>
            </a:r>
            <a:endParaRPr lang="de-DE" sz="500" b="1">
              <a:solidFill>
                <a:schemeClr val="accent6"/>
              </a:solidFill>
            </a:endParaRPr>
          </a:p>
        </p:txBody>
      </p:sp>
      <p:sp>
        <p:nvSpPr>
          <p:cNvPr id="136" name="Textfeld 135">
            <a:extLst>
              <a:ext uri="{FF2B5EF4-FFF2-40B4-BE49-F238E27FC236}">
                <a16:creationId xmlns:a16="http://schemas.microsoft.com/office/drawing/2014/main" id="{952E6200-3E01-3117-603B-A8B45EE72C0A}"/>
              </a:ext>
            </a:extLst>
          </p:cNvPr>
          <p:cNvSpPr txBox="1"/>
          <p:nvPr/>
        </p:nvSpPr>
        <p:spPr>
          <a:xfrm>
            <a:off x="497359" y="4084904"/>
            <a:ext cx="1897840" cy="369332"/>
          </a:xfrm>
          <a:prstGeom prst="rect">
            <a:avLst/>
          </a:prstGeom>
          <a:noFill/>
        </p:spPr>
        <p:txBody>
          <a:bodyPr wrap="square" rtlCol="0">
            <a:spAutoFit/>
          </a:bodyPr>
          <a:lstStyle/>
          <a:p>
            <a:r>
              <a:rPr lang="de-DE" b="1" i="1" err="1"/>
              <a:t>Examples</a:t>
            </a:r>
            <a:r>
              <a:rPr lang="de-DE"/>
              <a:t>:</a:t>
            </a:r>
          </a:p>
        </p:txBody>
      </p:sp>
      <p:sp>
        <p:nvSpPr>
          <p:cNvPr id="32" name="TextBox 31">
            <a:extLst>
              <a:ext uri="{FF2B5EF4-FFF2-40B4-BE49-F238E27FC236}">
                <a16:creationId xmlns:a16="http://schemas.microsoft.com/office/drawing/2014/main" id="{9822D022-9360-3989-1E57-129E084A84C5}"/>
              </a:ext>
            </a:extLst>
          </p:cNvPr>
          <p:cNvSpPr txBox="1"/>
          <p:nvPr/>
        </p:nvSpPr>
        <p:spPr>
          <a:xfrm>
            <a:off x="507773" y="662070"/>
            <a:ext cx="11300374" cy="1169551"/>
          </a:xfrm>
          <a:prstGeom prst="rect">
            <a:avLst/>
          </a:prstGeom>
          <a:noFill/>
        </p:spPr>
        <p:txBody>
          <a:bodyPr wrap="square" rtlCol="0">
            <a:spAutoFit/>
          </a:bodyPr>
          <a:lstStyle/>
          <a:p>
            <a:r>
              <a:rPr lang="sv-SE" sz="1400"/>
              <a:t>Inom ramarna för koden beskrivs olika sätt att gruppera ihop resurser för deltagande på de olika marknaderna. En gruppering kan bestå av en eller flera resurser, styrda genom samma styrsystem, under en eller flera anslutningspunkter. Varje gruppering av resurser behöver en tjänsteleverantör för deltagande på lokala eller balansmarknader, vilket kan vara resursägaren själv eller en tredje part. Dessa EU gemensamma definitioner av resursgrupperingar skall bidra till lägre hinder för aktörer att ta sig in på marknaderna, med harmoniserade processer för resurshantering och kvalificering inom marknader för lokala och balanseringstjänster.   </a:t>
            </a:r>
          </a:p>
        </p:txBody>
      </p:sp>
    </p:spTree>
    <p:extLst>
      <p:ext uri="{BB962C8B-B14F-4D97-AF65-F5344CB8AC3E}">
        <p14:creationId xmlns:p14="http://schemas.microsoft.com/office/powerpoint/2010/main" val="423627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C578200-14D7-6BBA-DE58-2B0FA334B7F9}"/>
              </a:ext>
            </a:extLst>
          </p:cNvPr>
          <p:cNvSpPr txBox="1">
            <a:spLocks/>
          </p:cNvSpPr>
          <p:nvPr/>
        </p:nvSpPr>
        <p:spPr>
          <a:xfrm>
            <a:off x="479073" y="228370"/>
            <a:ext cx="10781947" cy="611775"/>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000" b="1" i="0" kern="1200">
                <a:solidFill>
                  <a:srgbClr val="D86533"/>
                </a:solidFill>
                <a:latin typeface="Avenir Black" panose="02000503020000020003" pitchFamily="2" charset="0"/>
                <a:ea typeface="+mj-ea"/>
                <a:cs typeface="+mj-cs"/>
              </a:defRPr>
            </a:lvl1pPr>
          </a:lstStyle>
          <a:p>
            <a:r>
              <a:rPr lang="en-US" sz="3200">
                <a:solidFill>
                  <a:schemeClr val="tx1"/>
                </a:solidFill>
                <a:latin typeface="Calibri"/>
                <a:ea typeface="+mn-ea"/>
                <a:cs typeface="+mn-cs"/>
              </a:rPr>
              <a:t>"Temporary limits" </a:t>
            </a:r>
            <a:r>
              <a:rPr lang="en-US" sz="3200" err="1">
                <a:solidFill>
                  <a:schemeClr val="tx1"/>
                </a:solidFill>
                <a:latin typeface="Calibri"/>
                <a:ea typeface="+mn-ea"/>
                <a:cs typeface="+mn-cs"/>
              </a:rPr>
              <a:t>och</a:t>
            </a:r>
            <a:r>
              <a:rPr lang="en-US" sz="3200">
                <a:solidFill>
                  <a:schemeClr val="tx1"/>
                </a:solidFill>
                <a:latin typeface="Calibri"/>
                <a:ea typeface="+mn-ea"/>
                <a:cs typeface="+mn-cs"/>
              </a:rPr>
              <a:t> </a:t>
            </a:r>
            <a:r>
              <a:rPr lang="en-US" sz="3200" err="1">
                <a:solidFill>
                  <a:schemeClr val="tx1"/>
                </a:solidFill>
                <a:latin typeface="Calibri"/>
                <a:ea typeface="+mn-ea"/>
                <a:cs typeface="+mn-cs"/>
              </a:rPr>
              <a:t>nätkvalificering</a:t>
            </a:r>
            <a:r>
              <a:rPr lang="en-US" sz="3200">
                <a:solidFill>
                  <a:schemeClr val="tx1"/>
                </a:solidFill>
                <a:latin typeface="Calibri"/>
                <a:ea typeface="+mn-ea"/>
                <a:cs typeface="+mn-cs"/>
              </a:rPr>
              <a:t> </a:t>
            </a:r>
            <a:endParaRPr lang="sv-SE">
              <a:solidFill>
                <a:schemeClr val="tx1"/>
              </a:solidFill>
              <a:ea typeface="+mn-ea"/>
              <a:cs typeface="+mn-cs"/>
            </a:endParaRPr>
          </a:p>
        </p:txBody>
      </p:sp>
      <p:sp>
        <p:nvSpPr>
          <p:cNvPr id="5" name="Marcador de contenido 1">
            <a:extLst>
              <a:ext uri="{FF2B5EF4-FFF2-40B4-BE49-F238E27FC236}">
                <a16:creationId xmlns:a16="http://schemas.microsoft.com/office/drawing/2014/main" id="{E8DB2EFA-43AD-6DC5-F13F-568CC51B8306}"/>
              </a:ext>
            </a:extLst>
          </p:cNvPr>
          <p:cNvSpPr txBox="1">
            <a:spLocks/>
          </p:cNvSpPr>
          <p:nvPr/>
        </p:nvSpPr>
        <p:spPr>
          <a:xfrm>
            <a:off x="702126" y="1705364"/>
            <a:ext cx="10165911" cy="197400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en-GB" sz="1800"/>
          </a:p>
        </p:txBody>
      </p:sp>
      <p:graphicFrame>
        <p:nvGraphicFramePr>
          <p:cNvPr id="6" name="Table 5">
            <a:extLst>
              <a:ext uri="{FF2B5EF4-FFF2-40B4-BE49-F238E27FC236}">
                <a16:creationId xmlns:a16="http://schemas.microsoft.com/office/drawing/2014/main" id="{D321E4DD-8340-9946-C032-35CD836B16DA}"/>
              </a:ext>
            </a:extLst>
          </p:cNvPr>
          <p:cNvGraphicFramePr>
            <a:graphicFrameLocks noGrp="1"/>
          </p:cNvGraphicFramePr>
          <p:nvPr>
            <p:extLst>
              <p:ext uri="{D42A27DB-BD31-4B8C-83A1-F6EECF244321}">
                <p14:modId xmlns:p14="http://schemas.microsoft.com/office/powerpoint/2010/main" val="2281202750"/>
              </p:ext>
            </p:extLst>
          </p:nvPr>
        </p:nvGraphicFramePr>
        <p:xfrm>
          <a:off x="479430" y="2556315"/>
          <a:ext cx="10909957" cy="4005580"/>
        </p:xfrm>
        <a:graphic>
          <a:graphicData uri="http://schemas.openxmlformats.org/drawingml/2006/table">
            <a:tbl>
              <a:tblPr firstRow="1" bandRow="1">
                <a:tableStyleId>{5C22544A-7EE6-4342-B048-85BDC9FD1C3A}</a:tableStyleId>
              </a:tblPr>
              <a:tblGrid>
                <a:gridCol w="378936">
                  <a:extLst>
                    <a:ext uri="{9D8B030D-6E8A-4147-A177-3AD203B41FA5}">
                      <a16:colId xmlns:a16="http://schemas.microsoft.com/office/drawing/2014/main" val="3561316128"/>
                    </a:ext>
                  </a:extLst>
                </a:gridCol>
                <a:gridCol w="1766047">
                  <a:extLst>
                    <a:ext uri="{9D8B030D-6E8A-4147-A177-3AD203B41FA5}">
                      <a16:colId xmlns:a16="http://schemas.microsoft.com/office/drawing/2014/main" val="2755267989"/>
                    </a:ext>
                  </a:extLst>
                </a:gridCol>
                <a:gridCol w="8764974">
                  <a:extLst>
                    <a:ext uri="{9D8B030D-6E8A-4147-A177-3AD203B41FA5}">
                      <a16:colId xmlns:a16="http://schemas.microsoft.com/office/drawing/2014/main" val="3865717627"/>
                    </a:ext>
                  </a:extLst>
                </a:gridCol>
              </a:tblGrid>
              <a:tr h="224253">
                <a:tc>
                  <a:txBody>
                    <a:bodyPr/>
                    <a:lstStyle/>
                    <a:p>
                      <a:pPr algn="ctr"/>
                      <a:r>
                        <a:rPr lang="en-GB" sz="1200" b="0"/>
                        <a:t>Art</a:t>
                      </a:r>
                      <a:endParaRPr lang="en-US" sz="1200" b="0"/>
                    </a:p>
                  </a:txBody>
                  <a:tcPr anchor="ctr"/>
                </a:tc>
                <a:tc>
                  <a:txBody>
                    <a:bodyPr/>
                    <a:lstStyle/>
                    <a:p>
                      <a:pPr lvl="0">
                        <a:buNone/>
                      </a:pPr>
                      <a:endParaRPr lang="en-US" sz="1200"/>
                    </a:p>
                  </a:txBody>
                  <a:tcPr/>
                </a:tc>
                <a:tc>
                  <a:txBody>
                    <a:bodyPr/>
                    <a:lstStyle/>
                    <a:p>
                      <a:r>
                        <a:rPr lang="en-GB" sz="1200" b="0"/>
                        <a:t>Highlights</a:t>
                      </a:r>
                      <a:endParaRPr lang="en-US" sz="1200" b="0"/>
                    </a:p>
                  </a:txBody>
                  <a:tcPr/>
                </a:tc>
                <a:extLst>
                  <a:ext uri="{0D108BD9-81ED-4DB2-BD59-A6C34878D82A}">
                    <a16:rowId xmlns:a16="http://schemas.microsoft.com/office/drawing/2014/main" val="2447944447"/>
                  </a:ext>
                </a:extLst>
              </a:tr>
              <a:tr h="1689371">
                <a:tc>
                  <a:txBody>
                    <a:bodyPr/>
                    <a:lstStyle/>
                    <a:p>
                      <a:pPr algn="ctr" fontAlgn="t"/>
                      <a:r>
                        <a:rPr lang="en-US" sz="1400" b="0" i="0" u="none" strike="noStrike">
                          <a:solidFill>
                            <a:srgbClr val="000000"/>
                          </a:solidFill>
                          <a:effectLst/>
                          <a:latin typeface="Calibri"/>
                        </a:rPr>
                        <a:t>58</a:t>
                      </a:r>
                    </a:p>
                  </a:txBody>
                  <a:tcPr marL="6350" marR="6350" marT="6350"/>
                </a:tc>
                <a:tc>
                  <a:txBody>
                    <a:bodyPr/>
                    <a:lstStyle/>
                    <a:p>
                      <a:pPr lvl="0" algn="l">
                        <a:buNone/>
                      </a:pPr>
                      <a:r>
                        <a:rPr lang="en-US" sz="1400" b="0" i="0" u="none" strike="noStrike">
                          <a:solidFill>
                            <a:srgbClr val="000000"/>
                          </a:solidFill>
                          <a:effectLst/>
                          <a:latin typeface="Calibri"/>
                        </a:rPr>
                        <a:t>Temporary limit</a:t>
                      </a:r>
                    </a:p>
                  </a:txBody>
                  <a:tcPr marL="6350" marR="6350" marT="6350"/>
                </a:tc>
                <a:tc>
                  <a:txBody>
                    <a:bodyPr/>
                    <a:lstStyle/>
                    <a:p>
                      <a:pPr marL="285750" indent="-285750" algn="l" fontAlgn="t">
                        <a:buFont typeface="Arial" panose="020B0604020202020204" pitchFamily="34" charset="0"/>
                        <a:buChar char="•"/>
                      </a:pPr>
                      <a:r>
                        <a:rPr lang="en-GB" sz="1400" b="0" i="0" u="none" strike="noStrike" noProof="0">
                          <a:solidFill>
                            <a:srgbClr val="000000"/>
                          </a:solidFill>
                          <a:effectLst/>
                        </a:rPr>
                        <a:t>The connecting system operators and impacted system operators shall have the </a:t>
                      </a:r>
                      <a:r>
                        <a:rPr lang="en-GB" sz="1400" b="1" i="0" u="none" strike="noStrike" noProof="0">
                          <a:solidFill>
                            <a:srgbClr val="000000"/>
                          </a:solidFill>
                          <a:effectLst/>
                        </a:rPr>
                        <a:t>right to set or update temporary limits on grid elements, bids, SPUs, SPGs or parts of SPGs </a:t>
                      </a:r>
                      <a:r>
                        <a:rPr lang="en-GB" sz="1400" b="0" i="1" u="none" strike="noStrike" noProof="0">
                          <a:solidFill>
                            <a:srgbClr val="000000"/>
                          </a:solidFill>
                          <a:effectLst/>
                        </a:rPr>
                        <a:t>(that participate in the balancing or local markets)</a:t>
                      </a:r>
                      <a:r>
                        <a:rPr lang="en-GB" sz="1400" b="1" i="0" u="none" strike="noStrike" noProof="0">
                          <a:solidFill>
                            <a:srgbClr val="000000"/>
                          </a:solidFill>
                          <a:effectLst/>
                        </a:rPr>
                        <a:t> in the operational planning </a:t>
                      </a:r>
                      <a:r>
                        <a:rPr lang="en-GB" sz="1400" b="0" i="0" u="none" strike="noStrike" noProof="0">
                          <a:solidFill>
                            <a:srgbClr val="000000"/>
                          </a:solidFill>
                          <a:effectLst/>
                        </a:rPr>
                        <a:t>to ensure that the delivery of the balancing or local services does </a:t>
                      </a:r>
                      <a:r>
                        <a:rPr lang="en-GB" sz="1400" b="1" i="0" u="none" strike="noStrike" noProof="0">
                          <a:solidFill>
                            <a:srgbClr val="000000"/>
                          </a:solidFill>
                          <a:effectLst/>
                        </a:rPr>
                        <a:t>not compromise the safe operation</a:t>
                      </a:r>
                      <a:r>
                        <a:rPr lang="en-GB" sz="1400" b="0" i="0" u="none" strike="noStrike" noProof="0">
                          <a:solidFill>
                            <a:srgbClr val="000000"/>
                          </a:solidFill>
                          <a:effectLst/>
                        </a:rPr>
                        <a:t> of the transmission and distribution systems...</a:t>
                      </a:r>
                      <a:r>
                        <a:rPr lang="en-GB" sz="1400" b="1" i="0" u="none" strike="noStrike" noProof="0">
                          <a:solidFill>
                            <a:srgbClr val="000000"/>
                          </a:solidFill>
                          <a:effectLst/>
                        </a:rPr>
                        <a:t>when a grid prequalification is approved or conditionally approved...</a:t>
                      </a:r>
                    </a:p>
                    <a:p>
                      <a:pPr marL="285750" lvl="0" indent="-285750" algn="l">
                        <a:buFont typeface="Arial" panose="020B0604020202020204" pitchFamily="34" charset="0"/>
                        <a:buChar char="•"/>
                      </a:pPr>
                      <a:r>
                        <a:rPr lang="en-GB" sz="1400" b="0" i="0" u="none" strike="noStrike" noProof="0">
                          <a:solidFill>
                            <a:srgbClr val="000000"/>
                          </a:solidFill>
                          <a:effectLst/>
                          <a:latin typeface="Calibri"/>
                        </a:rPr>
                        <a:t>following </a:t>
                      </a:r>
                      <a:r>
                        <a:rPr lang="en-GB" sz="1400" b="1" i="0" u="none" strike="noStrike" noProof="0">
                          <a:solidFill>
                            <a:srgbClr val="000000"/>
                          </a:solidFill>
                          <a:effectLst/>
                          <a:latin typeface="Calibri"/>
                        </a:rPr>
                        <a:t>process to set or update temporary limits</a:t>
                      </a:r>
                      <a:r>
                        <a:rPr lang="en-GB" sz="1400" b="0" i="0" u="none" strike="noStrike" noProof="0">
                          <a:solidFill>
                            <a:srgbClr val="000000"/>
                          </a:solidFill>
                          <a:effectLst/>
                          <a:latin typeface="Calibri"/>
                        </a:rPr>
                        <a:t> for all relevant timeframes: </a:t>
                      </a:r>
                      <a:r>
                        <a:rPr lang="en-GB" sz="1400" b="1" i="0" u="none" strike="noStrike" noProof="0">
                          <a:solidFill>
                            <a:srgbClr val="000000"/>
                          </a:solidFill>
                          <a:effectLst/>
                          <a:latin typeface="Calibri"/>
                        </a:rPr>
                        <a:t>each system operator shall forecast its future grid statuses and identify situations where the provision of balancing or local services from SPU(s), SPG(s) or parts of SPG(s) may compromise the safe operation of the connecting grid or may create or aggravate congestion or voltage issues in the impacted grids</a:t>
                      </a:r>
                      <a:r>
                        <a:rPr lang="en-GB" sz="1400" b="0" i="0" u="none" strike="noStrike" noProof="0">
                          <a:solidFill>
                            <a:srgbClr val="000000"/>
                          </a:solidFill>
                          <a:effectLst/>
                          <a:latin typeface="Calibri"/>
                        </a:rPr>
                        <a:t>. This analysis shall at least consider: </a:t>
                      </a:r>
                      <a:r>
                        <a:rPr lang="en-US" sz="1400" b="1" i="0" u="none" strike="noStrike" noProof="0">
                          <a:solidFill>
                            <a:srgbClr val="000000"/>
                          </a:solidFill>
                          <a:effectLst/>
                          <a:latin typeface="Calibri"/>
                        </a:rPr>
                        <a:t>one or several different actual or planned network topologies; voltage levels; forecasted generation and consumption; scheduled generation and consumption</a:t>
                      </a:r>
                      <a:r>
                        <a:rPr lang="en-US" sz="1400" b="0" i="0" u="none" strike="noStrike" noProof="0">
                          <a:solidFill>
                            <a:srgbClr val="000000"/>
                          </a:solidFill>
                          <a:effectLst/>
                          <a:latin typeface="Calibri"/>
                        </a:rPr>
                        <a:t>; if applicable, previously awarded bids; and the delivery power if the awarded bids from SPU(s), SPG(s) or parts of SPG(s) are activated alone or i</a:t>
                      </a:r>
                      <a:r>
                        <a:rPr lang="en-US" sz="1400" b="0" i="0" u="none" strike="noStrike" kern="1200" noProof="0">
                          <a:solidFill>
                            <a:srgbClr val="000000"/>
                          </a:solidFill>
                          <a:effectLst/>
                          <a:latin typeface="Calibri"/>
                          <a:ea typeface="+mn-ea"/>
                          <a:cs typeface="+mn-cs"/>
                        </a:rPr>
                        <a:t>n combination.</a:t>
                      </a:r>
                    </a:p>
                    <a:p>
                      <a:pPr marL="285750" lvl="0" indent="-285750" algn="l">
                        <a:buFont typeface="Arial" panose="020B0604020202020204" pitchFamily="34" charset="0"/>
                        <a:buChar char="•"/>
                      </a:pPr>
                      <a:r>
                        <a:rPr lang="en-GB" sz="1400" b="0" i="0" u="none" strike="noStrike" kern="1200" noProof="0">
                          <a:solidFill>
                            <a:srgbClr val="000000"/>
                          </a:solidFill>
                          <a:effectLst/>
                          <a:latin typeface="Calibri"/>
                          <a:ea typeface="+mn-ea"/>
                          <a:cs typeface="+mn-cs"/>
                        </a:rPr>
                        <a:t>System operator shall </a:t>
                      </a:r>
                      <a:r>
                        <a:rPr lang="en-GB" sz="1400" b="1" i="0" u="none" strike="noStrike" kern="1200" noProof="0">
                          <a:solidFill>
                            <a:srgbClr val="000000"/>
                          </a:solidFill>
                          <a:effectLst/>
                          <a:latin typeface="Calibri"/>
                          <a:ea typeface="+mn-ea"/>
                          <a:cs typeface="+mn-cs"/>
                        </a:rPr>
                        <a:t>minimise </a:t>
                      </a:r>
                      <a:r>
                        <a:rPr lang="en-GB" sz="1400" b="0" i="0" u="none" strike="noStrike" kern="1200" noProof="0">
                          <a:solidFill>
                            <a:srgbClr val="000000"/>
                          </a:solidFill>
                          <a:effectLst/>
                          <a:latin typeface="Calibri"/>
                          <a:ea typeface="+mn-ea"/>
                          <a:cs typeface="+mn-cs"/>
                        </a:rPr>
                        <a:t>its temporary limits </a:t>
                      </a:r>
                      <a:r>
                        <a:rPr lang="en-GB" sz="1400" b="1" i="0" u="none" strike="noStrike" kern="1200" noProof="0">
                          <a:solidFill>
                            <a:srgbClr val="000000"/>
                          </a:solidFill>
                          <a:effectLst/>
                          <a:latin typeface="Calibri"/>
                          <a:ea typeface="+mn-ea"/>
                          <a:cs typeface="+mn-cs"/>
                        </a:rPr>
                        <a:t>by implementing efficient national criteria, </a:t>
                      </a:r>
                      <a:endParaRPr lang="en-US" sz="1400" b="1" i="0" u="none" strike="noStrike" kern="1200" noProof="0">
                        <a:solidFill>
                          <a:srgbClr val="000000"/>
                        </a:solidFill>
                        <a:effectLst/>
                        <a:latin typeface="Calibri"/>
                        <a:ea typeface="+mn-ea"/>
                        <a:cs typeface="+mn-cs"/>
                      </a:endParaRPr>
                    </a:p>
                  </a:txBody>
                  <a:tcPr marL="6350" marR="6350" marT="6350"/>
                </a:tc>
                <a:extLst>
                  <a:ext uri="{0D108BD9-81ED-4DB2-BD59-A6C34878D82A}">
                    <a16:rowId xmlns:a16="http://schemas.microsoft.com/office/drawing/2014/main" val="1081466487"/>
                  </a:ext>
                </a:extLst>
              </a:tr>
              <a:tr h="784886">
                <a:tc>
                  <a:txBody>
                    <a:bodyPr/>
                    <a:lstStyle/>
                    <a:p>
                      <a:pPr lvl="0" algn="ctr">
                        <a:buNone/>
                      </a:pPr>
                      <a:r>
                        <a:rPr lang="en-US" sz="1400" b="0" i="0" u="none" strike="noStrike">
                          <a:solidFill>
                            <a:srgbClr val="000000"/>
                          </a:solidFill>
                          <a:effectLst/>
                          <a:latin typeface="Calibri"/>
                        </a:rPr>
                        <a:t>31</a:t>
                      </a:r>
                      <a:endParaRPr lang="en-US"/>
                    </a:p>
                  </a:txBody>
                  <a:tcPr marL="6350" marR="6350" marT="6350"/>
                </a:tc>
                <a:tc>
                  <a:txBody>
                    <a:bodyPr/>
                    <a:lstStyle/>
                    <a:p>
                      <a:pPr lvl="0" algn="l">
                        <a:buNone/>
                      </a:pPr>
                      <a:r>
                        <a:rPr lang="en-US" sz="1400" b="0" i="0" u="none" strike="noStrike">
                          <a:solidFill>
                            <a:srgbClr val="000000"/>
                          </a:solidFill>
                          <a:effectLst/>
                          <a:latin typeface="Calibri"/>
                        </a:rPr>
                        <a:t>Grid Prequalification</a:t>
                      </a:r>
                    </a:p>
                  </a:txBody>
                  <a:tcPr marL="6350" marR="6350" marT="6350"/>
                </a:tc>
                <a:tc>
                  <a:txBody>
                    <a:bodyPr/>
                    <a:lstStyle/>
                    <a:p>
                      <a:pPr marL="285750" lvl="0" indent="-285750" algn="l">
                        <a:buFont typeface="Arial"/>
                        <a:buChar char="•"/>
                      </a:pPr>
                      <a:r>
                        <a:rPr lang="en-GB" sz="1400" b="0" i="0" u="none" strike="noStrike" kern="1200" noProof="0">
                          <a:solidFill>
                            <a:srgbClr val="000000"/>
                          </a:solidFill>
                          <a:effectLst/>
                          <a:latin typeface="Calibri"/>
                          <a:ea typeface="+mn-ea"/>
                          <a:cs typeface="+mn-cs"/>
                        </a:rPr>
                        <a:t>The connecting system operators and impacted system operators shall have the right to perform a grid prequalification of SPU(s), SPG(s) or parts of SPG(s) before or in parallel to the product prequalification or product verification processes to ensure that the delivery of the balancing or local services does not compromise the safe operation of the transmission and distribution grids. (same analysis as above)</a:t>
                      </a:r>
                      <a:endParaRPr lang="en-US" sz="1400" b="0" i="0" u="none" strike="noStrike" kern="1200" noProof="0">
                        <a:solidFill>
                          <a:srgbClr val="000000"/>
                        </a:solidFill>
                        <a:effectLst/>
                        <a:latin typeface="Calibri"/>
                        <a:ea typeface="+mn-ea"/>
                        <a:cs typeface="+mn-cs"/>
                      </a:endParaRPr>
                    </a:p>
                  </a:txBody>
                  <a:tcPr marL="6350" marR="6350" marT="6350"/>
                </a:tc>
                <a:extLst>
                  <a:ext uri="{0D108BD9-81ED-4DB2-BD59-A6C34878D82A}">
                    <a16:rowId xmlns:a16="http://schemas.microsoft.com/office/drawing/2014/main" val="1122522275"/>
                  </a:ext>
                </a:extLst>
              </a:tr>
            </a:tbl>
          </a:graphicData>
        </a:graphic>
      </p:graphicFrame>
      <p:sp>
        <p:nvSpPr>
          <p:cNvPr id="2" name="Textfeld 135">
            <a:extLst>
              <a:ext uri="{FF2B5EF4-FFF2-40B4-BE49-F238E27FC236}">
                <a16:creationId xmlns:a16="http://schemas.microsoft.com/office/drawing/2014/main" id="{952E6200-3E01-3117-603B-A8B45EE72C0A}"/>
              </a:ext>
            </a:extLst>
          </p:cNvPr>
          <p:cNvSpPr txBox="1"/>
          <p:nvPr/>
        </p:nvSpPr>
        <p:spPr>
          <a:xfrm>
            <a:off x="472561" y="837186"/>
            <a:ext cx="10907951" cy="1708160"/>
          </a:xfrm>
          <a:prstGeom prst="rect">
            <a:avLst/>
          </a:prstGeom>
          <a:noFill/>
        </p:spPr>
        <p:txBody>
          <a:bodyPr wrap="square" lIns="91440" tIns="45720" rIns="91440" bIns="45720" rtlCol="0" anchor="t">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500">
                <a:solidFill>
                  <a:srgbClr val="000000"/>
                </a:solidFill>
                <a:latin typeface="Calibri"/>
              </a:rPr>
              <a:t>Alla </a:t>
            </a:r>
            <a:r>
              <a:rPr lang="de-DE" sz="1500" err="1">
                <a:solidFill>
                  <a:srgbClr val="000000"/>
                </a:solidFill>
                <a:latin typeface="Calibri"/>
              </a:rPr>
              <a:t>slutkunder</a:t>
            </a:r>
            <a:r>
              <a:rPr lang="de-DE" sz="1500">
                <a:solidFill>
                  <a:srgbClr val="000000"/>
                </a:solidFill>
                <a:latin typeface="Calibri"/>
              </a:rPr>
              <a:t> har </a:t>
            </a:r>
            <a:r>
              <a:rPr lang="de-DE" sz="1500" err="1">
                <a:solidFill>
                  <a:srgbClr val="000000"/>
                </a:solidFill>
                <a:latin typeface="Calibri"/>
              </a:rPr>
              <a:t>rätt</a:t>
            </a:r>
            <a:r>
              <a:rPr lang="de-DE" sz="1500">
                <a:solidFill>
                  <a:srgbClr val="000000"/>
                </a:solidFill>
                <a:latin typeface="Calibri"/>
              </a:rPr>
              <a:t> </a:t>
            </a:r>
            <a:r>
              <a:rPr lang="de-DE" sz="1500" err="1">
                <a:solidFill>
                  <a:srgbClr val="000000"/>
                </a:solidFill>
                <a:latin typeface="Calibri"/>
              </a:rPr>
              <a:t>att</a:t>
            </a:r>
            <a:r>
              <a:rPr lang="de-DE" sz="1500">
                <a:solidFill>
                  <a:srgbClr val="000000"/>
                </a:solidFill>
                <a:latin typeface="Calibri"/>
              </a:rPr>
              <a:t> direkt </a:t>
            </a:r>
            <a:r>
              <a:rPr lang="de-DE" sz="1500" err="1">
                <a:solidFill>
                  <a:srgbClr val="000000"/>
                </a:solidFill>
                <a:latin typeface="Calibri"/>
              </a:rPr>
              <a:t>eller</a:t>
            </a:r>
            <a:r>
              <a:rPr lang="de-DE" sz="1500">
                <a:solidFill>
                  <a:srgbClr val="000000"/>
                </a:solidFill>
                <a:latin typeface="Calibri"/>
              </a:rPr>
              <a:t> indirekt </a:t>
            </a:r>
            <a:r>
              <a:rPr lang="de-DE" sz="1500" err="1">
                <a:solidFill>
                  <a:srgbClr val="000000"/>
                </a:solidFill>
                <a:latin typeface="Calibri"/>
              </a:rPr>
              <a:t>delta</a:t>
            </a:r>
            <a:r>
              <a:rPr lang="de-DE" sz="1500">
                <a:solidFill>
                  <a:srgbClr val="000000"/>
                </a:solidFill>
                <a:latin typeface="Calibri"/>
              </a:rPr>
              <a:t> </a:t>
            </a:r>
            <a:r>
              <a:rPr lang="de-DE" sz="1500" err="1">
                <a:solidFill>
                  <a:srgbClr val="000000"/>
                </a:solidFill>
                <a:latin typeface="Calibri"/>
              </a:rPr>
              <a:t>på</a:t>
            </a:r>
            <a:r>
              <a:rPr lang="de-DE" sz="1500">
                <a:solidFill>
                  <a:srgbClr val="000000"/>
                </a:solidFill>
                <a:latin typeface="Calibri"/>
              </a:rPr>
              <a:t> alla </a:t>
            </a:r>
            <a:r>
              <a:rPr lang="de-DE" sz="1500" err="1">
                <a:solidFill>
                  <a:srgbClr val="000000"/>
                </a:solidFill>
                <a:latin typeface="Calibri"/>
              </a:rPr>
              <a:t>marknader</a:t>
            </a:r>
            <a:r>
              <a:rPr lang="de-DE" sz="1500">
                <a:solidFill>
                  <a:srgbClr val="000000"/>
                </a:solidFill>
                <a:latin typeface="Calibri"/>
              </a:rPr>
              <a:t>. System </a:t>
            </a:r>
            <a:r>
              <a:rPr lang="de-DE" sz="1500" err="1">
                <a:solidFill>
                  <a:srgbClr val="000000"/>
                </a:solidFill>
                <a:latin typeface="Calibri"/>
              </a:rPr>
              <a:t>operators</a:t>
            </a:r>
            <a:r>
              <a:rPr lang="de-DE" sz="1500">
                <a:solidFill>
                  <a:srgbClr val="000000"/>
                </a:solidFill>
                <a:latin typeface="Calibri"/>
              </a:rPr>
              <a:t> </a:t>
            </a:r>
            <a:r>
              <a:rPr lang="de-DE" sz="1500" err="1">
                <a:solidFill>
                  <a:srgbClr val="000000"/>
                </a:solidFill>
                <a:latin typeface="Calibri"/>
              </a:rPr>
              <a:t>ska</a:t>
            </a:r>
            <a:r>
              <a:rPr lang="de-DE" sz="1500">
                <a:solidFill>
                  <a:srgbClr val="000000"/>
                </a:solidFill>
                <a:latin typeface="Calibri"/>
              </a:rPr>
              <a:t> </a:t>
            </a:r>
            <a:r>
              <a:rPr lang="de-DE" sz="1500" err="1">
                <a:solidFill>
                  <a:srgbClr val="000000"/>
                </a:solidFill>
                <a:latin typeface="Calibri"/>
              </a:rPr>
              <a:t>inte</a:t>
            </a:r>
            <a:r>
              <a:rPr lang="de-DE" sz="1500">
                <a:solidFill>
                  <a:srgbClr val="000000"/>
                </a:solidFill>
                <a:latin typeface="Calibri"/>
              </a:rPr>
              <a:t> </a:t>
            </a:r>
            <a:r>
              <a:rPr lang="de-DE" sz="1500" err="1">
                <a:solidFill>
                  <a:srgbClr val="000000"/>
                </a:solidFill>
                <a:latin typeface="Calibri"/>
              </a:rPr>
              <a:t>kravställa</a:t>
            </a:r>
            <a:r>
              <a:rPr lang="de-DE" sz="1500">
                <a:solidFill>
                  <a:srgbClr val="000000"/>
                </a:solidFill>
                <a:latin typeface="Calibri"/>
              </a:rPr>
              <a:t> </a:t>
            </a:r>
            <a:r>
              <a:rPr lang="de-DE" sz="1500" err="1">
                <a:solidFill>
                  <a:srgbClr val="000000"/>
                </a:solidFill>
                <a:latin typeface="Calibri"/>
              </a:rPr>
              <a:t>på</a:t>
            </a:r>
            <a:r>
              <a:rPr lang="de-DE" sz="1500">
                <a:solidFill>
                  <a:srgbClr val="000000"/>
                </a:solidFill>
                <a:latin typeface="Calibri"/>
              </a:rPr>
              <a:t> </a:t>
            </a:r>
            <a:r>
              <a:rPr lang="de-DE" sz="1500" err="1">
                <a:solidFill>
                  <a:srgbClr val="000000"/>
                </a:solidFill>
                <a:latin typeface="Calibri"/>
              </a:rPr>
              <a:t>deltagandet</a:t>
            </a:r>
            <a:r>
              <a:rPr lang="de-DE" sz="1500">
                <a:solidFill>
                  <a:srgbClr val="000000"/>
                </a:solidFill>
                <a:latin typeface="Calibri"/>
              </a:rPr>
              <a:t> </a:t>
            </a:r>
            <a:r>
              <a:rPr lang="de-DE" sz="1500" err="1">
                <a:solidFill>
                  <a:srgbClr val="000000"/>
                </a:solidFill>
                <a:latin typeface="Calibri"/>
              </a:rPr>
              <a:t>genom</a:t>
            </a:r>
            <a:r>
              <a:rPr lang="de-DE" sz="1500">
                <a:solidFill>
                  <a:srgbClr val="000000"/>
                </a:solidFill>
                <a:latin typeface="Calibri"/>
              </a:rPr>
              <a:t> </a:t>
            </a:r>
            <a:r>
              <a:rPr lang="de-DE" sz="1500" err="1">
                <a:solidFill>
                  <a:srgbClr val="000000"/>
                </a:solidFill>
                <a:latin typeface="Calibri"/>
              </a:rPr>
              <a:t>avtalsvillkor</a:t>
            </a:r>
            <a:r>
              <a:rPr lang="de-DE" sz="1500">
                <a:solidFill>
                  <a:srgbClr val="000000"/>
                </a:solidFill>
                <a:latin typeface="Calibri"/>
              </a:rPr>
              <a:t>. </a:t>
            </a:r>
            <a:r>
              <a:rPr lang="de-DE" sz="1500" err="1">
                <a:solidFill>
                  <a:srgbClr val="000000"/>
                </a:solidFill>
                <a:latin typeface="Calibri"/>
              </a:rPr>
              <a:t>Kunders</a:t>
            </a:r>
            <a:r>
              <a:rPr lang="de-DE" sz="1500">
                <a:solidFill>
                  <a:srgbClr val="000000"/>
                </a:solidFill>
                <a:latin typeface="Calibri"/>
              </a:rPr>
              <a:t> </a:t>
            </a:r>
            <a:r>
              <a:rPr lang="de-DE" sz="1500" err="1">
                <a:solidFill>
                  <a:srgbClr val="000000"/>
                </a:solidFill>
                <a:latin typeface="Calibri"/>
              </a:rPr>
              <a:t>beteende</a:t>
            </a:r>
            <a:r>
              <a:rPr lang="de-DE" sz="1500">
                <a:solidFill>
                  <a:srgbClr val="000000"/>
                </a:solidFill>
                <a:latin typeface="Calibri"/>
              </a:rPr>
              <a:t> </a:t>
            </a:r>
            <a:r>
              <a:rPr lang="de-DE" sz="1500" err="1">
                <a:solidFill>
                  <a:srgbClr val="000000"/>
                </a:solidFill>
                <a:latin typeface="Calibri"/>
              </a:rPr>
              <a:t>på</a:t>
            </a:r>
            <a:r>
              <a:rPr lang="de-DE" sz="1500">
                <a:solidFill>
                  <a:srgbClr val="000000"/>
                </a:solidFill>
                <a:latin typeface="Calibri"/>
              </a:rPr>
              <a:t> </a:t>
            </a:r>
            <a:r>
              <a:rPr lang="de-DE" sz="1500" err="1">
                <a:solidFill>
                  <a:srgbClr val="000000"/>
                </a:solidFill>
                <a:latin typeface="Calibri"/>
              </a:rPr>
              <a:t>balansmarknaderna</a:t>
            </a:r>
            <a:r>
              <a:rPr lang="de-DE" sz="1500">
                <a:solidFill>
                  <a:srgbClr val="000000"/>
                </a:solidFill>
                <a:latin typeface="Calibri"/>
              </a:rPr>
              <a:t> och </a:t>
            </a:r>
            <a:r>
              <a:rPr lang="de-DE" sz="1500" err="1">
                <a:solidFill>
                  <a:srgbClr val="000000"/>
                </a:solidFill>
                <a:latin typeface="Calibri"/>
              </a:rPr>
              <a:t>lokala</a:t>
            </a:r>
            <a:r>
              <a:rPr lang="de-DE" sz="1500">
                <a:solidFill>
                  <a:srgbClr val="000000"/>
                </a:solidFill>
                <a:latin typeface="Calibri"/>
              </a:rPr>
              <a:t> </a:t>
            </a:r>
            <a:r>
              <a:rPr lang="de-DE" sz="1500" err="1">
                <a:solidFill>
                  <a:srgbClr val="000000"/>
                </a:solidFill>
                <a:latin typeface="Calibri"/>
              </a:rPr>
              <a:t>marknader</a:t>
            </a:r>
            <a:r>
              <a:rPr lang="de-DE" sz="1500">
                <a:solidFill>
                  <a:srgbClr val="000000"/>
                </a:solidFill>
                <a:latin typeface="Calibri"/>
              </a:rPr>
              <a:t> </a:t>
            </a:r>
            <a:r>
              <a:rPr lang="de-DE" sz="1500" err="1">
                <a:solidFill>
                  <a:srgbClr val="000000"/>
                </a:solidFill>
                <a:latin typeface="Calibri"/>
              </a:rPr>
              <a:t>ska</a:t>
            </a:r>
            <a:r>
              <a:rPr lang="de-DE" sz="1500">
                <a:solidFill>
                  <a:srgbClr val="000000"/>
                </a:solidFill>
                <a:latin typeface="Calibri"/>
              </a:rPr>
              <a:t> dock </a:t>
            </a:r>
            <a:r>
              <a:rPr lang="de-DE" sz="1500" err="1">
                <a:solidFill>
                  <a:srgbClr val="000000"/>
                </a:solidFill>
                <a:latin typeface="Calibri"/>
              </a:rPr>
              <a:t>inte</a:t>
            </a:r>
            <a:r>
              <a:rPr lang="de-DE" sz="1500">
                <a:solidFill>
                  <a:srgbClr val="000000"/>
                </a:solidFill>
                <a:latin typeface="Calibri"/>
              </a:rPr>
              <a:t> </a:t>
            </a:r>
            <a:r>
              <a:rPr lang="de-DE" sz="1500" err="1">
                <a:solidFill>
                  <a:srgbClr val="000000"/>
                </a:solidFill>
                <a:latin typeface="Calibri"/>
              </a:rPr>
              <a:t>försämra</a:t>
            </a:r>
            <a:r>
              <a:rPr lang="de-DE" sz="1500">
                <a:solidFill>
                  <a:srgbClr val="000000"/>
                </a:solidFill>
                <a:latin typeface="Calibri"/>
              </a:rPr>
              <a:t> </a:t>
            </a:r>
            <a:r>
              <a:rPr lang="de-DE" sz="1500" err="1">
                <a:solidFill>
                  <a:srgbClr val="000000"/>
                </a:solidFill>
                <a:latin typeface="Calibri"/>
              </a:rPr>
              <a:t>nätsituationen</a:t>
            </a:r>
            <a:r>
              <a:rPr lang="de-DE" sz="1500">
                <a:solidFill>
                  <a:srgbClr val="000000"/>
                </a:solidFill>
                <a:latin typeface="Calibri"/>
              </a:rPr>
              <a:t> </a:t>
            </a:r>
            <a:r>
              <a:rPr lang="de-DE" sz="1500" err="1">
                <a:solidFill>
                  <a:srgbClr val="000000"/>
                </a:solidFill>
                <a:latin typeface="Calibri"/>
              </a:rPr>
              <a:t>för</a:t>
            </a:r>
            <a:r>
              <a:rPr lang="de-DE" sz="1500">
                <a:solidFill>
                  <a:srgbClr val="000000"/>
                </a:solidFill>
                <a:latin typeface="Calibri"/>
              </a:rPr>
              <a:t> </a:t>
            </a:r>
            <a:r>
              <a:rPr lang="de-DE" sz="1500" err="1">
                <a:solidFill>
                  <a:srgbClr val="000000"/>
                </a:solidFill>
                <a:latin typeface="Calibri"/>
              </a:rPr>
              <a:t>system</a:t>
            </a:r>
            <a:r>
              <a:rPr lang="de-DE" sz="1500">
                <a:solidFill>
                  <a:srgbClr val="000000"/>
                </a:solidFill>
                <a:latin typeface="Calibri"/>
              </a:rPr>
              <a:t> </a:t>
            </a:r>
            <a:r>
              <a:rPr lang="de-DE" sz="1500" err="1">
                <a:solidFill>
                  <a:srgbClr val="000000"/>
                </a:solidFill>
                <a:latin typeface="Calibri"/>
              </a:rPr>
              <a:t>operators</a:t>
            </a:r>
            <a:r>
              <a:rPr lang="de-DE" sz="1500">
                <a:solidFill>
                  <a:srgbClr val="000000"/>
                </a:solidFill>
                <a:latin typeface="Calibri"/>
              </a:rPr>
              <a:t>. System </a:t>
            </a:r>
            <a:r>
              <a:rPr lang="de-DE" sz="1500" err="1">
                <a:solidFill>
                  <a:srgbClr val="000000"/>
                </a:solidFill>
                <a:latin typeface="Calibri"/>
              </a:rPr>
              <a:t>operatörer</a:t>
            </a:r>
            <a:r>
              <a:rPr lang="de-DE" sz="1500">
                <a:solidFill>
                  <a:srgbClr val="000000"/>
                </a:solidFill>
                <a:latin typeface="Calibri"/>
              </a:rPr>
              <a:t> </a:t>
            </a:r>
            <a:r>
              <a:rPr lang="de-DE" sz="1500" err="1">
                <a:solidFill>
                  <a:srgbClr val="000000"/>
                </a:solidFill>
                <a:latin typeface="Calibri"/>
              </a:rPr>
              <a:t>kan</a:t>
            </a:r>
            <a:r>
              <a:rPr lang="de-DE" sz="1500">
                <a:solidFill>
                  <a:srgbClr val="000000"/>
                </a:solidFill>
                <a:latin typeface="Calibri"/>
              </a:rPr>
              <a:t> </a:t>
            </a:r>
            <a:r>
              <a:rPr lang="de-DE" sz="1500" err="1">
                <a:solidFill>
                  <a:srgbClr val="000000"/>
                </a:solidFill>
                <a:latin typeface="Calibri"/>
              </a:rPr>
              <a:t>neka</a:t>
            </a:r>
            <a:r>
              <a:rPr lang="de-DE" sz="1500">
                <a:solidFill>
                  <a:srgbClr val="000000"/>
                </a:solidFill>
                <a:latin typeface="Calibri"/>
              </a:rPr>
              <a:t> en kund </a:t>
            </a:r>
            <a:r>
              <a:rPr lang="de-DE" sz="1500" err="1">
                <a:solidFill>
                  <a:srgbClr val="000000"/>
                </a:solidFill>
                <a:latin typeface="Calibri"/>
              </a:rPr>
              <a:t>helt</a:t>
            </a:r>
            <a:r>
              <a:rPr lang="de-DE" sz="1500">
                <a:solidFill>
                  <a:srgbClr val="000000"/>
                </a:solidFill>
                <a:latin typeface="Calibri"/>
              </a:rPr>
              <a:t> </a:t>
            </a:r>
            <a:r>
              <a:rPr lang="de-DE" sz="1500" err="1">
                <a:solidFill>
                  <a:srgbClr val="000000"/>
                </a:solidFill>
                <a:latin typeface="Calibri"/>
              </a:rPr>
              <a:t>eller</a:t>
            </a:r>
            <a:r>
              <a:rPr lang="de-DE" sz="1500">
                <a:solidFill>
                  <a:srgbClr val="000000"/>
                </a:solidFill>
                <a:latin typeface="Calibri"/>
              </a:rPr>
              <a:t> </a:t>
            </a:r>
            <a:r>
              <a:rPr lang="de-DE" sz="1500" err="1">
                <a:solidFill>
                  <a:srgbClr val="000000"/>
                </a:solidFill>
                <a:latin typeface="Calibri"/>
              </a:rPr>
              <a:t>delvis</a:t>
            </a:r>
            <a:r>
              <a:rPr lang="de-DE" sz="1500">
                <a:solidFill>
                  <a:srgbClr val="000000"/>
                </a:solidFill>
                <a:latin typeface="Calibri"/>
              </a:rPr>
              <a:t> i </a:t>
            </a:r>
            <a:r>
              <a:rPr lang="de-DE" sz="1500" err="1">
                <a:solidFill>
                  <a:srgbClr val="000000"/>
                </a:solidFill>
                <a:latin typeface="Calibri"/>
              </a:rPr>
              <a:t>delta</a:t>
            </a:r>
            <a:r>
              <a:rPr lang="de-DE" sz="1500">
                <a:solidFill>
                  <a:srgbClr val="000000"/>
                </a:solidFill>
                <a:latin typeface="Calibri"/>
              </a:rPr>
              <a:t> </a:t>
            </a:r>
            <a:r>
              <a:rPr lang="de-DE" sz="1500" err="1">
                <a:solidFill>
                  <a:srgbClr val="000000"/>
                </a:solidFill>
                <a:latin typeface="Calibri"/>
              </a:rPr>
              <a:t>på</a:t>
            </a:r>
            <a:r>
              <a:rPr lang="de-DE" sz="1500">
                <a:solidFill>
                  <a:srgbClr val="000000"/>
                </a:solidFill>
                <a:latin typeface="Calibri"/>
              </a:rPr>
              <a:t> </a:t>
            </a:r>
            <a:r>
              <a:rPr lang="de-DE" sz="1500" err="1">
                <a:solidFill>
                  <a:srgbClr val="000000"/>
                </a:solidFill>
                <a:latin typeface="Calibri"/>
              </a:rPr>
              <a:t>balansmarknaderna</a:t>
            </a:r>
            <a:r>
              <a:rPr lang="de-DE" sz="1500">
                <a:solidFill>
                  <a:srgbClr val="000000"/>
                </a:solidFill>
                <a:latin typeface="Calibri"/>
              </a:rPr>
              <a:t> och </a:t>
            </a:r>
            <a:r>
              <a:rPr lang="de-DE" sz="1500" err="1">
                <a:solidFill>
                  <a:srgbClr val="000000"/>
                </a:solidFill>
                <a:latin typeface="Calibri"/>
              </a:rPr>
              <a:t>lokala</a:t>
            </a:r>
            <a:r>
              <a:rPr lang="de-DE" sz="1500">
                <a:solidFill>
                  <a:srgbClr val="000000"/>
                </a:solidFill>
                <a:latin typeface="Calibri"/>
              </a:rPr>
              <a:t> </a:t>
            </a:r>
            <a:r>
              <a:rPr lang="de-DE" sz="1500" err="1">
                <a:solidFill>
                  <a:srgbClr val="000000"/>
                </a:solidFill>
                <a:latin typeface="Calibri"/>
              </a:rPr>
              <a:t>marknader</a:t>
            </a:r>
            <a:r>
              <a:rPr lang="de-DE" sz="1500">
                <a:solidFill>
                  <a:srgbClr val="000000"/>
                </a:solidFill>
                <a:latin typeface="Calibri"/>
              </a:rPr>
              <a:t> </a:t>
            </a:r>
            <a:r>
              <a:rPr lang="de-DE" sz="1500" err="1">
                <a:solidFill>
                  <a:srgbClr val="000000"/>
                </a:solidFill>
                <a:latin typeface="Calibri"/>
              </a:rPr>
              <a:t>genom</a:t>
            </a:r>
            <a:r>
              <a:rPr lang="de-DE" sz="1500">
                <a:solidFill>
                  <a:srgbClr val="000000"/>
                </a:solidFill>
                <a:latin typeface="Calibri"/>
              </a:rPr>
              <a:t> </a:t>
            </a:r>
            <a:r>
              <a:rPr lang="de-DE" sz="1500" err="1">
                <a:solidFill>
                  <a:srgbClr val="000000"/>
                </a:solidFill>
                <a:latin typeface="Calibri"/>
              </a:rPr>
              <a:t>att</a:t>
            </a:r>
            <a:r>
              <a:rPr lang="de-DE" sz="1500">
                <a:solidFill>
                  <a:srgbClr val="000000"/>
                </a:solidFill>
                <a:latin typeface="Calibri"/>
              </a:rPr>
              <a:t> </a:t>
            </a:r>
            <a:r>
              <a:rPr lang="de-DE" sz="1500" err="1">
                <a:solidFill>
                  <a:srgbClr val="000000"/>
                </a:solidFill>
                <a:latin typeface="Calibri"/>
              </a:rPr>
              <a:t>sätta</a:t>
            </a:r>
            <a:r>
              <a:rPr lang="de-DE" sz="1500">
                <a:solidFill>
                  <a:srgbClr val="000000"/>
                </a:solidFill>
                <a:latin typeface="Calibri"/>
              </a:rPr>
              <a:t> </a:t>
            </a:r>
            <a:r>
              <a:rPr lang="de-DE" sz="1500" err="1">
                <a:solidFill>
                  <a:srgbClr val="000000"/>
                </a:solidFill>
                <a:latin typeface="Calibri"/>
              </a:rPr>
              <a:t>temporary</a:t>
            </a:r>
            <a:r>
              <a:rPr lang="de-DE" sz="1500">
                <a:solidFill>
                  <a:srgbClr val="000000"/>
                </a:solidFill>
                <a:latin typeface="Calibri"/>
              </a:rPr>
              <a:t> </a:t>
            </a:r>
            <a:r>
              <a:rPr lang="de-DE" sz="1500" err="1">
                <a:solidFill>
                  <a:srgbClr val="000000"/>
                </a:solidFill>
                <a:latin typeface="Calibri"/>
              </a:rPr>
              <a:t>limits</a:t>
            </a:r>
            <a:r>
              <a:rPr lang="de-DE" sz="1500">
                <a:solidFill>
                  <a:srgbClr val="000000"/>
                </a:solidFill>
                <a:latin typeface="Calibri"/>
              </a:rPr>
              <a:t> samt </a:t>
            </a:r>
            <a:r>
              <a:rPr lang="de-DE" sz="1500" err="1">
                <a:solidFill>
                  <a:srgbClr val="000000"/>
                </a:solidFill>
                <a:latin typeface="Calibri"/>
              </a:rPr>
              <a:t>genom</a:t>
            </a:r>
            <a:r>
              <a:rPr lang="de-DE" sz="1500">
                <a:solidFill>
                  <a:srgbClr val="000000"/>
                </a:solidFill>
                <a:latin typeface="Calibri"/>
              </a:rPr>
              <a:t> </a:t>
            </a:r>
            <a:r>
              <a:rPr lang="de-DE" sz="1500" err="1">
                <a:solidFill>
                  <a:srgbClr val="000000"/>
                </a:solidFill>
                <a:latin typeface="Calibri"/>
              </a:rPr>
              <a:t>prekvalificeringsprocessen</a:t>
            </a:r>
            <a:r>
              <a:rPr lang="de-DE" sz="1500">
                <a:solidFill>
                  <a:srgbClr val="000000"/>
                </a:solidFill>
                <a:latin typeface="Calibri"/>
              </a:rPr>
              <a:t>. </a:t>
            </a:r>
          </a:p>
          <a:p>
            <a:endParaRPr lang="de-DE" sz="1500">
              <a:solidFill>
                <a:srgbClr val="000000"/>
              </a:solidFill>
              <a:latin typeface="Calibri"/>
            </a:endParaRPr>
          </a:p>
          <a:p>
            <a:r>
              <a:rPr lang="en-US" sz="1500">
                <a:solidFill>
                  <a:srgbClr val="000000"/>
                </a:solidFill>
                <a:latin typeface="Calibri"/>
              </a:rPr>
              <a:t>"Temporary limits"</a:t>
            </a:r>
            <a:r>
              <a:rPr lang="de-DE" sz="1500">
                <a:solidFill>
                  <a:srgbClr val="000000"/>
                </a:solidFill>
                <a:latin typeface="Calibri"/>
              </a:rPr>
              <a:t> </a:t>
            </a:r>
            <a:r>
              <a:rPr lang="de-DE" sz="1500" err="1">
                <a:solidFill>
                  <a:srgbClr val="000000"/>
                </a:solidFill>
                <a:latin typeface="Calibri"/>
              </a:rPr>
              <a:t>är</a:t>
            </a:r>
            <a:r>
              <a:rPr lang="de-DE" sz="1500">
                <a:solidFill>
                  <a:srgbClr val="000000"/>
                </a:solidFill>
                <a:latin typeface="Calibri"/>
              </a:rPr>
              <a:t> </a:t>
            </a:r>
            <a:r>
              <a:rPr lang="de-DE" sz="1500" err="1">
                <a:solidFill>
                  <a:srgbClr val="000000"/>
                </a:solidFill>
                <a:latin typeface="Calibri"/>
              </a:rPr>
              <a:t>inte</a:t>
            </a:r>
            <a:r>
              <a:rPr lang="de-DE" sz="1500">
                <a:solidFill>
                  <a:srgbClr val="000000"/>
                </a:solidFill>
                <a:latin typeface="Calibri"/>
              </a:rPr>
              <a:t> heller </a:t>
            </a:r>
            <a:r>
              <a:rPr lang="de-DE" sz="1500" err="1">
                <a:solidFill>
                  <a:srgbClr val="000000"/>
                </a:solidFill>
                <a:latin typeface="Calibri"/>
              </a:rPr>
              <a:t>något</a:t>
            </a:r>
            <a:r>
              <a:rPr lang="de-DE" sz="1500">
                <a:solidFill>
                  <a:srgbClr val="000000"/>
                </a:solidFill>
                <a:latin typeface="Calibri"/>
              </a:rPr>
              <a:t> </a:t>
            </a:r>
            <a:r>
              <a:rPr lang="de-DE" sz="1500" err="1">
                <a:solidFill>
                  <a:srgbClr val="000000"/>
                </a:solidFill>
                <a:latin typeface="Calibri"/>
              </a:rPr>
              <a:t>som</a:t>
            </a:r>
            <a:r>
              <a:rPr lang="de-DE" sz="1500">
                <a:solidFill>
                  <a:srgbClr val="000000"/>
                </a:solidFill>
                <a:latin typeface="Calibri"/>
              </a:rPr>
              <a:t> </a:t>
            </a:r>
            <a:r>
              <a:rPr lang="de-DE" sz="1500" err="1">
                <a:solidFill>
                  <a:srgbClr val="000000"/>
                </a:solidFill>
                <a:latin typeface="Calibri"/>
              </a:rPr>
              <a:t>inte</a:t>
            </a:r>
            <a:r>
              <a:rPr lang="de-DE" sz="1500">
                <a:solidFill>
                  <a:srgbClr val="000000"/>
                </a:solidFill>
                <a:latin typeface="Calibri"/>
              </a:rPr>
              <a:t> </a:t>
            </a:r>
            <a:r>
              <a:rPr lang="de-DE" sz="1500" err="1">
                <a:solidFill>
                  <a:srgbClr val="000000"/>
                </a:solidFill>
                <a:latin typeface="Calibri"/>
              </a:rPr>
              <a:t>ingår</a:t>
            </a:r>
            <a:r>
              <a:rPr lang="de-DE" sz="1500">
                <a:solidFill>
                  <a:srgbClr val="000000"/>
                </a:solidFill>
                <a:latin typeface="Calibri"/>
              </a:rPr>
              <a:t> i </a:t>
            </a:r>
            <a:r>
              <a:rPr lang="de-DE" sz="1500" err="1">
                <a:solidFill>
                  <a:srgbClr val="000000"/>
                </a:solidFill>
                <a:latin typeface="Calibri"/>
              </a:rPr>
              <a:t>system</a:t>
            </a:r>
            <a:r>
              <a:rPr lang="de-DE" sz="1500">
                <a:solidFill>
                  <a:srgbClr val="000000"/>
                </a:solidFill>
                <a:latin typeface="Calibri"/>
              </a:rPr>
              <a:t> </a:t>
            </a:r>
            <a:r>
              <a:rPr lang="de-DE" sz="1500" err="1">
                <a:solidFill>
                  <a:srgbClr val="000000"/>
                </a:solidFill>
                <a:latin typeface="Calibri"/>
              </a:rPr>
              <a:t>operators</a:t>
            </a:r>
            <a:r>
              <a:rPr lang="de-DE" sz="1500">
                <a:solidFill>
                  <a:srgbClr val="000000"/>
                </a:solidFill>
                <a:latin typeface="Calibri"/>
              </a:rPr>
              <a:t> </a:t>
            </a:r>
            <a:r>
              <a:rPr lang="de-DE" sz="1500" err="1">
                <a:solidFill>
                  <a:srgbClr val="000000"/>
                </a:solidFill>
                <a:latin typeface="Calibri"/>
              </a:rPr>
              <a:t>flexibilitetsbehov</a:t>
            </a:r>
            <a:r>
              <a:rPr lang="de-DE" sz="1500">
                <a:solidFill>
                  <a:srgbClr val="000000"/>
                </a:solidFill>
                <a:latin typeface="Calibri"/>
              </a:rPr>
              <a:t> </a:t>
            </a:r>
            <a:r>
              <a:rPr lang="de-DE" sz="1500" err="1">
                <a:solidFill>
                  <a:srgbClr val="000000"/>
                </a:solidFill>
                <a:latin typeface="Calibri"/>
              </a:rPr>
              <a:t>för</a:t>
            </a:r>
            <a:r>
              <a:rPr lang="de-DE" sz="1500">
                <a:solidFill>
                  <a:srgbClr val="000000"/>
                </a:solidFill>
                <a:latin typeface="Calibri"/>
              </a:rPr>
              <a:t> </a:t>
            </a:r>
            <a:r>
              <a:rPr lang="de-DE" sz="1500" err="1">
                <a:solidFill>
                  <a:srgbClr val="000000"/>
                </a:solidFill>
                <a:latin typeface="Calibri"/>
              </a:rPr>
              <a:t>marknadsmässig</a:t>
            </a:r>
            <a:r>
              <a:rPr lang="de-DE" sz="1500">
                <a:solidFill>
                  <a:srgbClr val="000000"/>
                </a:solidFill>
                <a:latin typeface="Calibri"/>
              </a:rPr>
              <a:t> </a:t>
            </a:r>
            <a:r>
              <a:rPr lang="de-DE" sz="1500" err="1">
                <a:solidFill>
                  <a:srgbClr val="000000"/>
                </a:solidFill>
                <a:latin typeface="Calibri"/>
              </a:rPr>
              <a:t>anskaffning</a:t>
            </a:r>
            <a:r>
              <a:rPr lang="de-DE" sz="1500">
                <a:solidFill>
                  <a:srgbClr val="000000"/>
                </a:solidFill>
                <a:latin typeface="Calibri"/>
              </a:rPr>
              <a:t>, </a:t>
            </a:r>
            <a:r>
              <a:rPr lang="de-DE" sz="1500" err="1">
                <a:solidFill>
                  <a:srgbClr val="000000"/>
                </a:solidFill>
                <a:latin typeface="Calibri"/>
              </a:rPr>
              <a:t>utan</a:t>
            </a:r>
            <a:r>
              <a:rPr lang="de-DE" sz="1500">
                <a:solidFill>
                  <a:srgbClr val="000000"/>
                </a:solidFill>
                <a:latin typeface="Calibri"/>
              </a:rPr>
              <a:t> </a:t>
            </a:r>
            <a:r>
              <a:rPr lang="de-DE" sz="1500" err="1">
                <a:solidFill>
                  <a:srgbClr val="000000"/>
                </a:solidFill>
                <a:latin typeface="Calibri"/>
              </a:rPr>
              <a:t>är</a:t>
            </a:r>
            <a:r>
              <a:rPr lang="de-DE" sz="1500">
                <a:solidFill>
                  <a:srgbClr val="000000"/>
                </a:solidFill>
                <a:latin typeface="Calibri"/>
              </a:rPr>
              <a:t> </a:t>
            </a:r>
            <a:r>
              <a:rPr lang="de-DE" sz="1500" err="1">
                <a:solidFill>
                  <a:srgbClr val="000000"/>
                </a:solidFill>
                <a:latin typeface="Calibri"/>
              </a:rPr>
              <a:t>ett</a:t>
            </a:r>
            <a:r>
              <a:rPr lang="de-DE" sz="1500">
                <a:solidFill>
                  <a:srgbClr val="000000"/>
                </a:solidFill>
                <a:latin typeface="Calibri"/>
              </a:rPr>
              <a:t> </a:t>
            </a:r>
            <a:r>
              <a:rPr lang="de-DE" sz="1500" err="1">
                <a:solidFill>
                  <a:srgbClr val="000000"/>
                </a:solidFill>
                <a:latin typeface="Calibri"/>
              </a:rPr>
              <a:t>eget</a:t>
            </a:r>
            <a:r>
              <a:rPr lang="de-DE" sz="1500">
                <a:solidFill>
                  <a:srgbClr val="000000"/>
                </a:solidFill>
                <a:latin typeface="Calibri"/>
              </a:rPr>
              <a:t> </a:t>
            </a:r>
            <a:r>
              <a:rPr lang="de-DE" sz="1500" err="1">
                <a:solidFill>
                  <a:srgbClr val="000000"/>
                </a:solidFill>
                <a:latin typeface="Calibri"/>
              </a:rPr>
              <a:t>verktyg</a:t>
            </a:r>
            <a:r>
              <a:rPr lang="de-DE" sz="1500">
                <a:solidFill>
                  <a:srgbClr val="000000"/>
                </a:solidFill>
                <a:latin typeface="Calibri"/>
              </a:rPr>
              <a:t>. </a:t>
            </a:r>
            <a:endParaRPr lang="de-DE" sz="1500">
              <a:solidFill>
                <a:srgbClr val="000000"/>
              </a:solidFill>
              <a:latin typeface="Calibri"/>
              <a:ea typeface="Calibri"/>
              <a:cs typeface="Calibri"/>
            </a:endParaRPr>
          </a:p>
        </p:txBody>
      </p:sp>
    </p:spTree>
    <p:extLst>
      <p:ext uri="{BB962C8B-B14F-4D97-AF65-F5344CB8AC3E}">
        <p14:creationId xmlns:p14="http://schemas.microsoft.com/office/powerpoint/2010/main" val="187956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B06C2517-E5C6-33DB-ACD3-F01526099719}"/>
              </a:ext>
            </a:extLst>
          </p:cNvPr>
          <p:cNvSpPr>
            <a:spLocks noGrp="1"/>
          </p:cNvSpPr>
          <p:nvPr>
            <p:ph type="ftr" sz="quarter" idx="12"/>
          </p:nvPr>
        </p:nvSpPr>
        <p:spPr/>
        <p:txBody>
          <a:bodyPr/>
          <a:lstStyle/>
          <a:p>
            <a:pPr>
              <a:defRPr/>
            </a:pPr>
            <a:r>
              <a:rPr lang="sv-SE"/>
              <a:t>Presentation</a:t>
            </a:r>
          </a:p>
        </p:txBody>
      </p:sp>
      <p:sp>
        <p:nvSpPr>
          <p:cNvPr id="4" name="Platshållare för bildnummer 3">
            <a:extLst>
              <a:ext uri="{FF2B5EF4-FFF2-40B4-BE49-F238E27FC236}">
                <a16:creationId xmlns:a16="http://schemas.microsoft.com/office/drawing/2014/main" id="{D75D07A6-7062-5980-81AC-6E9EF48FCB19}"/>
              </a:ext>
            </a:extLst>
          </p:cNvPr>
          <p:cNvSpPr>
            <a:spLocks noGrp="1"/>
          </p:cNvSpPr>
          <p:nvPr>
            <p:ph type="sldNum" sz="quarter" idx="13"/>
          </p:nvPr>
        </p:nvSpPr>
        <p:spPr/>
        <p:txBody>
          <a:bodyPr/>
          <a:lstStyle/>
          <a:p>
            <a:pPr>
              <a:defRPr/>
            </a:pPr>
            <a:fld id="{5BCA53D8-D7BF-ED48-A5DE-B35EC4CD5AE9}" type="slidenum">
              <a:rPr lang="sv-SE" smtClean="0"/>
              <a:pPr>
                <a:defRPr/>
              </a:pPr>
              <a:t>14</a:t>
            </a:fld>
            <a:endParaRPr lang="sv-SE"/>
          </a:p>
        </p:txBody>
      </p:sp>
      <p:sp>
        <p:nvSpPr>
          <p:cNvPr id="5" name="Rubrik 4">
            <a:extLst>
              <a:ext uri="{FF2B5EF4-FFF2-40B4-BE49-F238E27FC236}">
                <a16:creationId xmlns:a16="http://schemas.microsoft.com/office/drawing/2014/main" id="{282AE15E-3DA5-9768-0C61-7559BEEE3B87}"/>
              </a:ext>
            </a:extLst>
          </p:cNvPr>
          <p:cNvSpPr>
            <a:spLocks noGrp="1"/>
          </p:cNvSpPr>
          <p:nvPr>
            <p:ph type="title"/>
          </p:nvPr>
        </p:nvSpPr>
        <p:spPr>
          <a:xfrm>
            <a:off x="509104" y="-1960"/>
            <a:ext cx="10515600" cy="1325563"/>
          </a:xfrm>
        </p:spPr>
        <p:txBody>
          <a:bodyPr>
            <a:normAutofit fontScale="90000"/>
          </a:bodyPr>
          <a:lstStyle/>
          <a:p>
            <a:pPr>
              <a:lnSpc>
                <a:spcPct val="100000"/>
              </a:lnSpc>
              <a:spcAft>
                <a:spcPct val="0"/>
              </a:spcAft>
              <a:defRPr/>
            </a:pPr>
            <a:r>
              <a:rPr lang="sv-SE" sz="4000">
                <a:latin typeface="Calibri"/>
                <a:ea typeface="+mn-ea"/>
                <a:cs typeface="+mn-cs"/>
              </a:rPr>
              <a:t>Tema: Koordinering mellan </a:t>
            </a:r>
            <a:r>
              <a:rPr lang="sv-SE">
                <a:latin typeface="Calibri"/>
                <a:ea typeface="+mn-ea"/>
                <a:cs typeface="+mn-cs"/>
              </a:rPr>
              <a:t>TSO-DSO och DSO-DSO </a:t>
            </a:r>
            <a:r>
              <a:rPr kumimoji="0" lang="sv-SE" sz="4400" b="0" i="0" u="none" strike="noStrike" kern="1200" cap="none" spc="0" normalizeH="0" baseline="0" noProof="0">
                <a:ln>
                  <a:noFill/>
                </a:ln>
                <a:effectLst/>
                <a:uLnTx/>
                <a:uFillTx/>
                <a:latin typeface="Calibri"/>
                <a:ea typeface="+mn-ea"/>
                <a:cs typeface="+mn-cs"/>
              </a:rPr>
              <a:t> </a:t>
            </a:r>
            <a:endParaRPr lang="sv-SE">
              <a:ea typeface="+mn-ea"/>
              <a:cs typeface="+mn-cs"/>
            </a:endParaRPr>
          </a:p>
        </p:txBody>
      </p:sp>
      <p:sp>
        <p:nvSpPr>
          <p:cNvPr id="6" name="Platshållare för text 5">
            <a:extLst>
              <a:ext uri="{FF2B5EF4-FFF2-40B4-BE49-F238E27FC236}">
                <a16:creationId xmlns:a16="http://schemas.microsoft.com/office/drawing/2014/main" id="{4A082B72-0AA8-A516-8E98-EC624FAA85D6}"/>
              </a:ext>
            </a:extLst>
          </p:cNvPr>
          <p:cNvSpPr>
            <a:spLocks noGrp="1"/>
          </p:cNvSpPr>
          <p:nvPr>
            <p:ph type="body" sz="quarter" idx="14"/>
          </p:nvPr>
        </p:nvSpPr>
        <p:spPr>
          <a:xfrm>
            <a:off x="442207" y="1321934"/>
            <a:ext cx="8174327" cy="4371975"/>
          </a:xfrm>
        </p:spPr>
        <p:txBody>
          <a:bodyPr vert="horz" lIns="91440" tIns="45720" rIns="91440" bIns="45720" rtlCol="0" anchor="t">
            <a:noAutofit/>
          </a:bodyPr>
          <a:lstStyle/>
          <a:p>
            <a:pPr marL="285750" indent="-285750">
              <a:lnSpc>
                <a:spcPct val="150000"/>
              </a:lnSpc>
              <a:spcBef>
                <a:spcPts val="0"/>
              </a:spcBef>
              <a:buFont typeface="Arial"/>
              <a:buChar char="•"/>
              <a:defRPr/>
            </a:pPr>
            <a:r>
              <a:rPr lang="sv-SE" sz="1600" b="1">
                <a:latin typeface="Calibri"/>
                <a:ea typeface="Calibri"/>
                <a:cs typeface="Calibri"/>
              </a:rPr>
              <a:t>Syftet är att koordinera TSO/DSO och DSO/DSO</a:t>
            </a:r>
            <a:r>
              <a:rPr lang="sv-SE" sz="1600">
                <a:latin typeface="Calibri"/>
                <a:ea typeface="Calibri"/>
                <a:cs typeface="Calibri"/>
              </a:rPr>
              <a:t> spänningsproblem, överlastproblem och frekvensproblem "vertikalt”, samt även horisontellt TSO/TSO</a:t>
            </a:r>
            <a:endParaRPr lang="sv-SE" sz="1600">
              <a:ea typeface="Calibri" panose="020F0502020204030204"/>
              <a:cs typeface="Calibri" panose="020F0502020204030204"/>
            </a:endParaRPr>
          </a:p>
          <a:p>
            <a:pPr marL="285750" indent="-285750">
              <a:lnSpc>
                <a:spcPct val="150000"/>
              </a:lnSpc>
              <a:spcBef>
                <a:spcPts val="0"/>
              </a:spcBef>
              <a:buFont typeface="Arial"/>
              <a:buChar char="•"/>
              <a:defRPr/>
            </a:pPr>
            <a:r>
              <a:rPr lang="sv-SE" sz="1600">
                <a:latin typeface="Calibri"/>
                <a:ea typeface="Calibri"/>
                <a:cs typeface="Calibri"/>
              </a:rPr>
              <a:t>V</a:t>
            </a:r>
            <a:r>
              <a:rPr lang="sv-SE" sz="1600" b="1">
                <a:latin typeface="Calibri"/>
                <a:ea typeface="Calibri"/>
                <a:cs typeface="Calibri"/>
              </a:rPr>
              <a:t>arken problem eller lösningar på problem* får flyttas </a:t>
            </a:r>
            <a:r>
              <a:rPr lang="sv-SE" sz="1600">
                <a:latin typeface="Calibri"/>
                <a:ea typeface="Calibri"/>
                <a:cs typeface="Calibri"/>
              </a:rPr>
              <a:t>till andra delsystem och störa säkerhets- och affärsprocesser där. </a:t>
            </a:r>
          </a:p>
          <a:p>
            <a:pPr marL="285750" indent="-285750">
              <a:lnSpc>
                <a:spcPct val="150000"/>
              </a:lnSpc>
              <a:spcBef>
                <a:spcPts val="0"/>
              </a:spcBef>
              <a:buFont typeface="Arial"/>
              <a:buChar char="•"/>
              <a:defRPr/>
            </a:pPr>
            <a:r>
              <a:rPr lang="sv-SE" sz="1600" b="1">
                <a:latin typeface="Calibri"/>
                <a:ea typeface="Calibri"/>
                <a:cs typeface="Calibri"/>
              </a:rPr>
              <a:t>Krav på framförhållning i alla tidsfönster,</a:t>
            </a:r>
            <a:r>
              <a:rPr lang="sv-SE" sz="1600">
                <a:latin typeface="Calibri"/>
                <a:ea typeface="Calibri"/>
                <a:cs typeface="Calibri"/>
              </a:rPr>
              <a:t> det finns en logik som går från NUP, avbrotts/driftplaneringen och fram till driftfönstret. Prognoser för problem, </a:t>
            </a:r>
            <a:r>
              <a:rPr lang="sv-SE" sz="1600" err="1">
                <a:latin typeface="Calibri"/>
                <a:ea typeface="Calibri"/>
                <a:cs typeface="Calibri"/>
              </a:rPr>
              <a:t>temporary</a:t>
            </a:r>
            <a:r>
              <a:rPr lang="sv-SE" sz="1600">
                <a:latin typeface="Calibri"/>
                <a:ea typeface="Calibri"/>
                <a:cs typeface="Calibri"/>
              </a:rPr>
              <a:t> limits och lösningar ska delas. </a:t>
            </a:r>
          </a:p>
          <a:p>
            <a:pPr marL="285750" indent="-285750">
              <a:lnSpc>
                <a:spcPct val="150000"/>
              </a:lnSpc>
              <a:spcBef>
                <a:spcPts val="0"/>
              </a:spcBef>
              <a:buFont typeface="Arial"/>
              <a:buChar char="•"/>
              <a:defRPr/>
            </a:pPr>
            <a:r>
              <a:rPr lang="sv-SE" sz="1600" b="1">
                <a:latin typeface="Calibri"/>
                <a:ea typeface="Calibri"/>
                <a:cs typeface="Calibri"/>
              </a:rPr>
              <a:t>Eventuella "</a:t>
            </a:r>
            <a:r>
              <a:rPr lang="sv-SE" sz="1600" b="1" err="1">
                <a:latin typeface="Calibri"/>
                <a:ea typeface="Calibri"/>
                <a:cs typeface="Calibri"/>
              </a:rPr>
              <a:t>temporary</a:t>
            </a:r>
            <a:r>
              <a:rPr lang="sv-SE" sz="1600" b="1">
                <a:latin typeface="Calibri"/>
                <a:ea typeface="Calibri"/>
                <a:cs typeface="Calibri"/>
              </a:rPr>
              <a:t> limits" </a:t>
            </a:r>
            <a:r>
              <a:rPr lang="sv-SE" sz="1600">
                <a:latin typeface="Calibri"/>
                <a:ea typeface="Calibri"/>
                <a:cs typeface="Calibri"/>
              </a:rPr>
              <a:t>ska kommuniceras till alla berörda. </a:t>
            </a:r>
          </a:p>
          <a:p>
            <a:pPr marL="285750" indent="-285750">
              <a:lnSpc>
                <a:spcPct val="150000"/>
              </a:lnSpc>
              <a:spcBef>
                <a:spcPts val="0"/>
              </a:spcBef>
              <a:buFont typeface="Arial"/>
              <a:buChar char="•"/>
              <a:defRPr/>
            </a:pPr>
            <a:r>
              <a:rPr lang="sv-SE" sz="1600">
                <a:latin typeface="Calibri"/>
                <a:ea typeface="Calibri"/>
                <a:cs typeface="Calibri"/>
              </a:rPr>
              <a:t>I</a:t>
            </a:r>
            <a:r>
              <a:rPr lang="sv-SE" sz="1600" b="1">
                <a:latin typeface="Calibri"/>
                <a:ea typeface="Calibri"/>
                <a:cs typeface="Calibri"/>
              </a:rPr>
              <a:t>nförande av observerbarhetsområde för DSO</a:t>
            </a:r>
            <a:r>
              <a:rPr lang="sv-SE" sz="1600">
                <a:latin typeface="Calibri"/>
                <a:ea typeface="Calibri"/>
                <a:cs typeface="Calibri"/>
              </a:rPr>
              <a:t> för att förutse problem och för att hantera lösningar på problem i samarbete mellan systems operators </a:t>
            </a:r>
          </a:p>
          <a:p>
            <a:pPr marL="285750" indent="-285750">
              <a:lnSpc>
                <a:spcPct val="150000"/>
              </a:lnSpc>
              <a:spcBef>
                <a:spcPts val="0"/>
              </a:spcBef>
              <a:buFont typeface="Arial"/>
              <a:buChar char="•"/>
              <a:defRPr/>
            </a:pPr>
            <a:r>
              <a:rPr lang="sv-SE" sz="1600" b="1">
                <a:latin typeface="Calibri"/>
                <a:ea typeface="Calibri"/>
                <a:cs typeface="Calibri"/>
              </a:rPr>
              <a:t>Det förutsätts att medlemsstaten har en grund</a:t>
            </a:r>
            <a:r>
              <a:rPr lang="sv-SE" sz="1600">
                <a:latin typeface="Calibri"/>
                <a:ea typeface="Calibri"/>
                <a:cs typeface="Calibri"/>
              </a:rPr>
              <a:t> för ovanstående på plats </a:t>
            </a:r>
          </a:p>
          <a:p>
            <a:pPr marL="285750" indent="-285750">
              <a:lnSpc>
                <a:spcPct val="150000"/>
              </a:lnSpc>
              <a:spcBef>
                <a:spcPts val="0"/>
              </a:spcBef>
              <a:buFont typeface="Arial" panose="020B0604020202020204" pitchFamily="34" charset="0"/>
              <a:buChar char="•"/>
              <a:defRPr/>
            </a:pPr>
            <a:endParaRPr lang="sv-SE" sz="1600">
              <a:latin typeface="Calibri"/>
              <a:ea typeface="Calibri"/>
              <a:cs typeface="Calibri"/>
            </a:endParaRPr>
          </a:p>
          <a:p>
            <a:pPr>
              <a:lnSpc>
                <a:spcPct val="100000"/>
              </a:lnSpc>
              <a:spcBef>
                <a:spcPts val="0"/>
              </a:spcBef>
              <a:defRPr/>
            </a:pPr>
            <a:r>
              <a:rPr lang="sv-SE" sz="1200" i="1">
                <a:latin typeface="Calibri"/>
                <a:ea typeface="Calibri"/>
                <a:cs typeface="Calibri"/>
              </a:rPr>
              <a:t>*I föreliggande skrivningar av NC DR anges begreppet "problem", detta ska förstås som "</a:t>
            </a:r>
            <a:r>
              <a:rPr lang="sv-SE" sz="1200" i="1" err="1">
                <a:latin typeface="Calibri"/>
                <a:ea typeface="Calibri"/>
                <a:cs typeface="Calibri"/>
              </a:rPr>
              <a:t>congestion</a:t>
            </a:r>
            <a:r>
              <a:rPr lang="sv-SE" sz="1200" i="1">
                <a:latin typeface="Calibri"/>
                <a:ea typeface="Calibri"/>
                <a:cs typeface="Calibri"/>
              </a:rPr>
              <a:t> and </a:t>
            </a:r>
            <a:r>
              <a:rPr lang="sv-SE" sz="1200" i="1" err="1">
                <a:latin typeface="Calibri"/>
                <a:ea typeface="Calibri"/>
                <a:cs typeface="Calibri"/>
              </a:rPr>
              <a:t>voltage</a:t>
            </a:r>
            <a:r>
              <a:rPr lang="sv-SE" sz="1200" i="1">
                <a:latin typeface="Calibri"/>
                <a:ea typeface="Calibri"/>
                <a:cs typeface="Calibri"/>
              </a:rPr>
              <a:t> </a:t>
            </a:r>
            <a:r>
              <a:rPr lang="sv-SE" sz="1200" i="1" err="1">
                <a:latin typeface="Calibri"/>
                <a:ea typeface="Calibri"/>
                <a:cs typeface="Calibri"/>
              </a:rPr>
              <a:t>issues</a:t>
            </a:r>
            <a:r>
              <a:rPr lang="sv-SE" sz="1200" i="1">
                <a:latin typeface="Calibri"/>
                <a:ea typeface="Calibri"/>
                <a:cs typeface="Calibri"/>
              </a:rPr>
              <a:t>” som bygger på fysiska begränsningar</a:t>
            </a:r>
          </a:p>
          <a:p>
            <a:pPr>
              <a:lnSpc>
                <a:spcPct val="100000"/>
              </a:lnSpc>
              <a:spcBef>
                <a:spcPts val="0"/>
              </a:spcBef>
              <a:defRPr/>
            </a:pPr>
            <a:r>
              <a:rPr lang="sv-SE" sz="1200" i="1">
                <a:latin typeface="Calibri"/>
                <a:ea typeface="Calibri"/>
                <a:cs typeface="Calibri"/>
              </a:rPr>
              <a:t>** </a:t>
            </a:r>
            <a:r>
              <a:rPr lang="sv-SE" sz="1200" i="1" err="1">
                <a:latin typeface="Calibri"/>
                <a:ea typeface="Calibri"/>
                <a:cs typeface="Calibri"/>
              </a:rPr>
              <a:t>Temporary</a:t>
            </a:r>
            <a:r>
              <a:rPr lang="sv-SE" sz="1200" i="1">
                <a:latin typeface="Calibri"/>
                <a:ea typeface="Calibri"/>
                <a:cs typeface="Calibri"/>
              </a:rPr>
              <a:t> limits ska förstås som tillfälliga begränsningar som </a:t>
            </a:r>
            <a:r>
              <a:rPr lang="sv-SE" sz="1200" i="1" err="1">
                <a:latin typeface="Calibri"/>
                <a:ea typeface="Calibri"/>
                <a:cs typeface="Calibri"/>
              </a:rPr>
              <a:t>DSO:n</a:t>
            </a:r>
            <a:r>
              <a:rPr lang="sv-SE" sz="1200" i="1">
                <a:latin typeface="Calibri"/>
                <a:ea typeface="Calibri"/>
                <a:cs typeface="Calibri"/>
              </a:rPr>
              <a:t> har</a:t>
            </a:r>
            <a:endParaRPr lang="sv-SE" sz="1200" i="1">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9" name="Tabell 8">
            <a:extLst>
              <a:ext uri="{FF2B5EF4-FFF2-40B4-BE49-F238E27FC236}">
                <a16:creationId xmlns:a16="http://schemas.microsoft.com/office/drawing/2014/main" id="{E181B2C3-8C04-8242-2820-4D842E786752}"/>
              </a:ext>
            </a:extLst>
          </p:cNvPr>
          <p:cNvGraphicFramePr>
            <a:graphicFrameLocks noGrp="1"/>
          </p:cNvGraphicFramePr>
          <p:nvPr>
            <p:extLst>
              <p:ext uri="{D42A27DB-BD31-4B8C-83A1-F6EECF244321}">
                <p14:modId xmlns:p14="http://schemas.microsoft.com/office/powerpoint/2010/main" val="3523740382"/>
              </p:ext>
            </p:extLst>
          </p:nvPr>
        </p:nvGraphicFramePr>
        <p:xfrm>
          <a:off x="8998179" y="1319781"/>
          <a:ext cx="3006119" cy="2678111"/>
        </p:xfrm>
        <a:graphic>
          <a:graphicData uri="http://schemas.openxmlformats.org/drawingml/2006/table">
            <a:tbl>
              <a:tblPr firstRow="1" bandRow="1">
                <a:tableStyleId>{3B4B98B0-60AC-42C2-AFA5-B58CD77FA1E5}</a:tableStyleId>
              </a:tblPr>
              <a:tblGrid>
                <a:gridCol w="391693">
                  <a:extLst>
                    <a:ext uri="{9D8B030D-6E8A-4147-A177-3AD203B41FA5}">
                      <a16:colId xmlns:a16="http://schemas.microsoft.com/office/drawing/2014/main" val="2186583178"/>
                    </a:ext>
                  </a:extLst>
                </a:gridCol>
                <a:gridCol w="2614426">
                  <a:extLst>
                    <a:ext uri="{9D8B030D-6E8A-4147-A177-3AD203B41FA5}">
                      <a16:colId xmlns:a16="http://schemas.microsoft.com/office/drawing/2014/main" val="897010070"/>
                    </a:ext>
                  </a:extLst>
                </a:gridCol>
              </a:tblGrid>
              <a:tr h="225562">
                <a:tc>
                  <a:txBody>
                    <a:bodyPr/>
                    <a:lstStyle/>
                    <a:p>
                      <a:pPr algn="ctr"/>
                      <a:r>
                        <a:rPr lang="en-GB" sz="1000" b="0"/>
                        <a:t>Art</a:t>
                      </a:r>
                      <a:endParaRPr lang="en-US" sz="1000" b="0"/>
                    </a:p>
                  </a:txBody>
                  <a:tcPr anchor="ctr"/>
                </a:tc>
                <a:tc>
                  <a:txBody>
                    <a:bodyPr/>
                    <a:lstStyle/>
                    <a:p>
                      <a:r>
                        <a:rPr lang="en-GB" sz="1000" b="0"/>
                        <a:t>Chapter</a:t>
                      </a:r>
                      <a:endParaRPr lang="en-US" sz="1000"/>
                    </a:p>
                  </a:txBody>
                  <a:tcPr/>
                </a:tc>
                <a:extLst>
                  <a:ext uri="{0D108BD9-81ED-4DB2-BD59-A6C34878D82A}">
                    <a16:rowId xmlns:a16="http://schemas.microsoft.com/office/drawing/2014/main" val="4182902333"/>
                  </a:ext>
                </a:extLst>
              </a:tr>
              <a:tr h="284403">
                <a:tc>
                  <a:txBody>
                    <a:bodyPr/>
                    <a:lstStyle/>
                    <a:p>
                      <a:pPr lvl="0" algn="ctr">
                        <a:buNone/>
                      </a:pPr>
                      <a:r>
                        <a:rPr lang="en-US" sz="1200" b="0" i="0" u="none" strike="noStrike">
                          <a:solidFill>
                            <a:srgbClr val="000000"/>
                          </a:solidFill>
                          <a:effectLst/>
                          <a:latin typeface="Calibri"/>
                        </a:rPr>
                        <a:t>54</a:t>
                      </a:r>
                      <a:endParaRPr lang="en-US"/>
                    </a:p>
                  </a:txBody>
                  <a:tcPr marL="6350" marR="6350" marT="635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a:solidFill>
                            <a:schemeClr val="tx1"/>
                          </a:solidFill>
                          <a:effectLst/>
                          <a:latin typeface="+mn-lt"/>
                          <a:ea typeface="+mn-ea"/>
                          <a:cs typeface="+mn-cs"/>
                        </a:rPr>
                        <a:t>National terms and conditions for TSO-DSO and DSO-DSO coordination</a:t>
                      </a:r>
                      <a:endParaRPr lang="sv-SE" sz="1200" b="0" kern="1200">
                        <a:solidFill>
                          <a:schemeClr val="tx1"/>
                        </a:solidFill>
                        <a:effectLst/>
                        <a:latin typeface="+mn-lt"/>
                        <a:ea typeface="+mn-ea"/>
                        <a:cs typeface="+mn-cs"/>
                      </a:endParaRPr>
                    </a:p>
                  </a:txBody>
                  <a:tcPr marL="6350" marR="6350" marT="6350"/>
                </a:tc>
                <a:extLst>
                  <a:ext uri="{0D108BD9-81ED-4DB2-BD59-A6C34878D82A}">
                    <a16:rowId xmlns:a16="http://schemas.microsoft.com/office/drawing/2014/main" val="1284450989"/>
                  </a:ext>
                </a:extLst>
              </a:tr>
              <a:tr h="471096">
                <a:tc>
                  <a:txBody>
                    <a:bodyPr/>
                    <a:lstStyle/>
                    <a:p>
                      <a:pPr lvl="0" algn="ctr">
                        <a:buNone/>
                      </a:pPr>
                      <a:r>
                        <a:rPr lang="en-US" sz="1200" b="0" i="0" u="none" strike="noStrike">
                          <a:solidFill>
                            <a:srgbClr val="000000"/>
                          </a:solidFill>
                          <a:effectLst/>
                          <a:latin typeface="Calibri"/>
                        </a:rPr>
                        <a:t>55</a:t>
                      </a:r>
                      <a:endParaRPr lang="en-US"/>
                    </a:p>
                  </a:txBody>
                  <a:tcPr marL="6350" marR="6350" marT="635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a:solidFill>
                            <a:schemeClr val="tx1"/>
                          </a:solidFill>
                          <a:effectLst/>
                          <a:latin typeface="+mn-lt"/>
                          <a:ea typeface="+mn-ea"/>
                          <a:cs typeface="+mn-cs"/>
                        </a:rPr>
                        <a:t>DSO observability area</a:t>
                      </a:r>
                      <a:endParaRPr lang="sv-SE" sz="1200" b="0" kern="1200">
                        <a:solidFill>
                          <a:schemeClr val="tx1"/>
                        </a:solidFill>
                        <a:effectLst/>
                        <a:latin typeface="+mn-lt"/>
                        <a:ea typeface="+mn-ea"/>
                        <a:cs typeface="+mn-cs"/>
                      </a:endParaRPr>
                    </a:p>
                  </a:txBody>
                  <a:tcPr marL="6350" marR="6350" marT="6350">
                    <a:solidFill>
                      <a:schemeClr val="bg1"/>
                    </a:solidFill>
                  </a:tcPr>
                </a:tc>
                <a:extLst>
                  <a:ext uri="{0D108BD9-81ED-4DB2-BD59-A6C34878D82A}">
                    <a16:rowId xmlns:a16="http://schemas.microsoft.com/office/drawing/2014/main" val="4245607200"/>
                  </a:ext>
                </a:extLst>
              </a:tr>
              <a:tr h="471096">
                <a:tc>
                  <a:txBody>
                    <a:bodyPr/>
                    <a:lstStyle/>
                    <a:p>
                      <a:pPr lvl="0" algn="ctr">
                        <a:buNone/>
                      </a:pPr>
                      <a:r>
                        <a:rPr lang="en-US" sz="1200" b="0" i="0" u="none" strike="noStrike">
                          <a:solidFill>
                            <a:srgbClr val="000000"/>
                          </a:solidFill>
                          <a:effectLst/>
                          <a:latin typeface="Calibri"/>
                        </a:rPr>
                        <a:t>56</a:t>
                      </a:r>
                      <a:endParaRPr lang="en-US"/>
                    </a:p>
                  </a:txBody>
                  <a:tcPr marL="6350" marR="6350" marT="635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a:solidFill>
                            <a:schemeClr val="tx1"/>
                          </a:solidFill>
                          <a:effectLst/>
                          <a:latin typeface="+mn-lt"/>
                          <a:ea typeface="+mn-ea"/>
                          <a:cs typeface="+mn-cs"/>
                        </a:rPr>
                        <a:t>Forecasting and detecting congestion and voltage issues </a:t>
                      </a:r>
                      <a:endParaRPr lang="sv-SE" sz="1200" b="0" kern="1200">
                        <a:solidFill>
                          <a:schemeClr val="tx1"/>
                        </a:solidFill>
                        <a:effectLst/>
                        <a:latin typeface="+mn-lt"/>
                        <a:ea typeface="+mn-ea"/>
                        <a:cs typeface="+mn-cs"/>
                      </a:endParaRPr>
                    </a:p>
                  </a:txBody>
                  <a:tcPr marL="6350" marR="6350" marT="6350"/>
                </a:tc>
                <a:extLst>
                  <a:ext uri="{0D108BD9-81ED-4DB2-BD59-A6C34878D82A}">
                    <a16:rowId xmlns:a16="http://schemas.microsoft.com/office/drawing/2014/main" val="1184726803"/>
                  </a:ext>
                </a:extLst>
              </a:tr>
              <a:tr h="189143">
                <a:tc>
                  <a:txBody>
                    <a:bodyPr/>
                    <a:lstStyle/>
                    <a:p>
                      <a:pPr lvl="0" algn="ctr">
                        <a:buNone/>
                      </a:pPr>
                      <a:r>
                        <a:rPr lang="en-US" sz="1200" b="0" i="0" u="none" strike="noStrike">
                          <a:solidFill>
                            <a:srgbClr val="000000"/>
                          </a:solidFill>
                          <a:effectLst/>
                          <a:latin typeface="Calibri"/>
                        </a:rPr>
                        <a:t>57</a:t>
                      </a:r>
                      <a:endParaRPr lang="en-US"/>
                    </a:p>
                  </a:txBody>
                  <a:tcPr marL="6350" marR="6350" marT="635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a:solidFill>
                            <a:schemeClr val="tx1"/>
                          </a:solidFill>
                          <a:effectLst/>
                          <a:latin typeface="+mn-lt"/>
                          <a:ea typeface="+mn-ea"/>
                          <a:cs typeface="+mn-cs"/>
                        </a:rPr>
                        <a:t>Solving congestion and voltage issues</a:t>
                      </a:r>
                      <a:endParaRPr lang="sv-SE" sz="1200" b="0" kern="1200">
                        <a:solidFill>
                          <a:schemeClr val="tx1"/>
                        </a:solidFill>
                        <a:effectLst/>
                        <a:latin typeface="+mn-lt"/>
                        <a:ea typeface="+mn-ea"/>
                        <a:cs typeface="+mn-cs"/>
                      </a:endParaRPr>
                    </a:p>
                  </a:txBody>
                  <a:tcPr marL="6350" marR="6350" marT="6350"/>
                </a:tc>
                <a:extLst>
                  <a:ext uri="{0D108BD9-81ED-4DB2-BD59-A6C34878D82A}">
                    <a16:rowId xmlns:a16="http://schemas.microsoft.com/office/drawing/2014/main" val="2347174613"/>
                  </a:ext>
                </a:extLst>
              </a:tr>
              <a:tr h="330120">
                <a:tc>
                  <a:txBody>
                    <a:bodyPr/>
                    <a:lstStyle/>
                    <a:p>
                      <a:pPr lvl="0" algn="ctr">
                        <a:buNone/>
                      </a:pPr>
                      <a:r>
                        <a:rPr lang="en-US" sz="1200" b="0" i="0" u="none" strike="noStrike">
                          <a:solidFill>
                            <a:srgbClr val="000000"/>
                          </a:solidFill>
                          <a:effectLst/>
                          <a:latin typeface="Calibri"/>
                        </a:rPr>
                        <a:t>58</a:t>
                      </a:r>
                      <a:endParaRPr lang="en-US"/>
                    </a:p>
                  </a:txBody>
                  <a:tcPr marL="6350" marR="6350" marT="635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a:solidFill>
                            <a:schemeClr val="tx1"/>
                          </a:solidFill>
                          <a:effectLst/>
                          <a:latin typeface="+mn-lt"/>
                          <a:ea typeface="+mn-ea"/>
                          <a:cs typeface="+mn-cs"/>
                        </a:rPr>
                        <a:t>Short-term procedures to account for temporary limits</a:t>
                      </a:r>
                      <a:endParaRPr lang="sv-SE" sz="1200" b="0" kern="1200">
                        <a:solidFill>
                          <a:schemeClr val="tx1"/>
                        </a:solidFill>
                        <a:effectLst/>
                        <a:latin typeface="+mn-lt"/>
                        <a:ea typeface="+mn-ea"/>
                        <a:cs typeface="+mn-cs"/>
                      </a:endParaRPr>
                    </a:p>
                  </a:txBody>
                  <a:tcPr marL="6350" marR="6350" marT="6350"/>
                </a:tc>
                <a:extLst>
                  <a:ext uri="{0D108BD9-81ED-4DB2-BD59-A6C34878D82A}">
                    <a16:rowId xmlns:a16="http://schemas.microsoft.com/office/drawing/2014/main" val="3130077740"/>
                  </a:ext>
                </a:extLst>
              </a:tr>
              <a:tr h="421469">
                <a:tc gridSpan="2">
                  <a:txBody>
                    <a:bodyPr/>
                    <a:lstStyle/>
                    <a:p>
                      <a:pPr lvl="0" algn="ctr">
                        <a:buNone/>
                      </a:pPr>
                      <a:endParaRPr lang="en-US" sz="1200" b="0" i="1" u="none" strike="noStrike">
                        <a:solidFill>
                          <a:srgbClr val="000000"/>
                        </a:solidFill>
                        <a:effectLst/>
                        <a:latin typeface="Calibri"/>
                      </a:endParaRPr>
                    </a:p>
                  </a:txBody>
                  <a:tcPr marL="6350" marR="6350" marT="6350"/>
                </a:tc>
                <a:tc hMerge="1">
                  <a:txBody>
                    <a:bodyPr/>
                    <a:lstStyle/>
                    <a:p>
                      <a:endParaRPr lang="en-US"/>
                    </a:p>
                  </a:txBody>
                  <a:tcPr marL="6350" marR="6350" marT="6350"/>
                </a:tc>
                <a:extLst>
                  <a:ext uri="{0D108BD9-81ED-4DB2-BD59-A6C34878D82A}">
                    <a16:rowId xmlns:a16="http://schemas.microsoft.com/office/drawing/2014/main" val="970325221"/>
                  </a:ext>
                </a:extLst>
              </a:tr>
            </a:tbl>
          </a:graphicData>
        </a:graphic>
      </p:graphicFrame>
      <p:sp>
        <p:nvSpPr>
          <p:cNvPr id="11" name="textruta 10">
            <a:extLst>
              <a:ext uri="{FF2B5EF4-FFF2-40B4-BE49-F238E27FC236}">
                <a16:creationId xmlns:a16="http://schemas.microsoft.com/office/drawing/2014/main" id="{1F851187-0012-9329-CCBA-7A170D286342}"/>
              </a:ext>
            </a:extLst>
          </p:cNvPr>
          <p:cNvSpPr txBox="1"/>
          <p:nvPr/>
        </p:nvSpPr>
        <p:spPr>
          <a:xfrm>
            <a:off x="8869651" y="1010567"/>
            <a:ext cx="3647767" cy="313932"/>
          </a:xfrm>
          <a:prstGeom prst="rect">
            <a:avLst/>
          </a:prstGeom>
          <a:noFill/>
        </p:spPr>
        <p:txBody>
          <a:bodyPr wrap="square" rtlCol="0">
            <a:spAutoFit/>
          </a:bodyPr>
          <a:lstStyle/>
          <a:p>
            <a:pPr>
              <a:lnSpc>
                <a:spcPct val="90000"/>
              </a:lnSpc>
              <a:spcBef>
                <a:spcPts val="600"/>
              </a:spcBef>
            </a:pPr>
            <a:r>
              <a:rPr lang="sv-SE" sz="1600"/>
              <a:t>Relaterade</a:t>
            </a:r>
            <a:r>
              <a:rPr lang="sv-SE" sz="1600">
                <a:latin typeface="+mn-lt"/>
              </a:rPr>
              <a:t> artiklar </a:t>
            </a:r>
          </a:p>
        </p:txBody>
      </p:sp>
      <p:graphicFrame>
        <p:nvGraphicFramePr>
          <p:cNvPr id="7" name="Tabell 6">
            <a:extLst>
              <a:ext uri="{FF2B5EF4-FFF2-40B4-BE49-F238E27FC236}">
                <a16:creationId xmlns:a16="http://schemas.microsoft.com/office/drawing/2014/main" id="{354026B3-76C8-D7BD-F72C-CDBB73196D1D}"/>
              </a:ext>
            </a:extLst>
          </p:cNvPr>
          <p:cNvGraphicFramePr>
            <a:graphicFrameLocks noGrp="1"/>
          </p:cNvGraphicFramePr>
          <p:nvPr>
            <p:extLst>
              <p:ext uri="{D42A27DB-BD31-4B8C-83A1-F6EECF244321}">
                <p14:modId xmlns:p14="http://schemas.microsoft.com/office/powerpoint/2010/main" val="3287411929"/>
              </p:ext>
            </p:extLst>
          </p:nvPr>
        </p:nvGraphicFramePr>
        <p:xfrm>
          <a:off x="8998176" y="4181601"/>
          <a:ext cx="3006119" cy="888926"/>
        </p:xfrm>
        <a:graphic>
          <a:graphicData uri="http://schemas.openxmlformats.org/drawingml/2006/table">
            <a:tbl>
              <a:tblPr firstRow="1" bandRow="1">
                <a:tableStyleId>{3B4B98B0-60AC-42C2-AFA5-B58CD77FA1E5}</a:tableStyleId>
              </a:tblPr>
              <a:tblGrid>
                <a:gridCol w="3006119">
                  <a:extLst>
                    <a:ext uri="{9D8B030D-6E8A-4147-A177-3AD203B41FA5}">
                      <a16:colId xmlns:a16="http://schemas.microsoft.com/office/drawing/2014/main" val="510879607"/>
                    </a:ext>
                  </a:extLst>
                </a:gridCol>
              </a:tblGrid>
              <a:tr h="2844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a:solidFill>
                            <a:schemeClr val="tx1"/>
                          </a:solidFill>
                          <a:effectLst/>
                          <a:latin typeface="+mn-lt"/>
                          <a:ea typeface="+mn-ea"/>
                          <a:cs typeface="+mn-cs"/>
                        </a:rPr>
                        <a:t>National terms and conditions for TSO-DSO and DSO-DSO coordination</a:t>
                      </a:r>
                      <a:endParaRPr lang="sv-SE" sz="1200" b="0" kern="1200">
                        <a:solidFill>
                          <a:schemeClr val="tx1"/>
                        </a:solidFill>
                        <a:effectLst/>
                        <a:latin typeface="+mn-lt"/>
                        <a:ea typeface="+mn-ea"/>
                        <a:cs typeface="+mn-cs"/>
                      </a:endParaRPr>
                    </a:p>
                  </a:txBody>
                  <a:tcPr marL="6350" marR="6350" marT="6350"/>
                </a:tc>
                <a:extLst>
                  <a:ext uri="{0D108BD9-81ED-4DB2-BD59-A6C34878D82A}">
                    <a16:rowId xmlns:a16="http://schemas.microsoft.com/office/drawing/2014/main" val="563928668"/>
                  </a:ext>
                </a:extLst>
              </a:tr>
              <a:tr h="4710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kern="1200">
                        <a:solidFill>
                          <a:schemeClr val="tx1"/>
                        </a:solidFill>
                        <a:effectLst/>
                        <a:latin typeface="+mn-lt"/>
                        <a:ea typeface="+mn-ea"/>
                        <a:cs typeface="+mn-cs"/>
                      </a:endParaRPr>
                    </a:p>
                  </a:txBody>
                  <a:tcPr marL="6350" marR="6350" marT="6350">
                    <a:solidFill>
                      <a:schemeClr val="bg1"/>
                    </a:solidFill>
                  </a:tcPr>
                </a:tc>
                <a:extLst>
                  <a:ext uri="{0D108BD9-81ED-4DB2-BD59-A6C34878D82A}">
                    <a16:rowId xmlns:a16="http://schemas.microsoft.com/office/drawing/2014/main" val="3897900675"/>
                  </a:ext>
                </a:extLst>
              </a:tr>
            </a:tbl>
          </a:graphicData>
        </a:graphic>
      </p:graphicFrame>
      <p:sp>
        <p:nvSpPr>
          <p:cNvPr id="8" name="textruta 7">
            <a:extLst>
              <a:ext uri="{FF2B5EF4-FFF2-40B4-BE49-F238E27FC236}">
                <a16:creationId xmlns:a16="http://schemas.microsoft.com/office/drawing/2014/main" id="{6A58CDE6-CF77-1823-89C4-EFCE963AFF88}"/>
              </a:ext>
            </a:extLst>
          </p:cNvPr>
          <p:cNvSpPr txBox="1"/>
          <p:nvPr/>
        </p:nvSpPr>
        <p:spPr>
          <a:xfrm>
            <a:off x="8929595" y="3941161"/>
            <a:ext cx="3647767" cy="313932"/>
          </a:xfrm>
          <a:prstGeom prst="rect">
            <a:avLst/>
          </a:prstGeom>
          <a:noFill/>
        </p:spPr>
        <p:txBody>
          <a:bodyPr wrap="square" lIns="91440" tIns="45720" rIns="91440" bIns="45720" rtlCol="0" anchor="t">
            <a:spAutoFit/>
          </a:bodyPr>
          <a:lstStyle/>
          <a:p>
            <a:pPr>
              <a:lnSpc>
                <a:spcPct val="90000"/>
              </a:lnSpc>
              <a:spcBef>
                <a:spcPts val="600"/>
              </a:spcBef>
            </a:pPr>
            <a:r>
              <a:rPr lang="sv-SE" sz="1600"/>
              <a:t>Relaterade</a:t>
            </a:r>
            <a:r>
              <a:rPr lang="sv-SE" sz="1600">
                <a:latin typeface="+mn-lt"/>
              </a:rPr>
              <a:t> nationella villkor</a:t>
            </a:r>
          </a:p>
        </p:txBody>
      </p:sp>
      <p:graphicFrame>
        <p:nvGraphicFramePr>
          <p:cNvPr id="10" name="Tabell 9">
            <a:extLst>
              <a:ext uri="{FF2B5EF4-FFF2-40B4-BE49-F238E27FC236}">
                <a16:creationId xmlns:a16="http://schemas.microsoft.com/office/drawing/2014/main" id="{A2D5CAA2-F40E-C5C3-1626-20B7EDEA8D54}"/>
              </a:ext>
            </a:extLst>
          </p:cNvPr>
          <p:cNvGraphicFramePr>
            <a:graphicFrameLocks noGrp="1"/>
          </p:cNvGraphicFramePr>
          <p:nvPr>
            <p:extLst>
              <p:ext uri="{D42A27DB-BD31-4B8C-83A1-F6EECF244321}">
                <p14:modId xmlns:p14="http://schemas.microsoft.com/office/powerpoint/2010/main" val="2089309242"/>
              </p:ext>
            </p:extLst>
          </p:nvPr>
        </p:nvGraphicFramePr>
        <p:xfrm>
          <a:off x="8998178" y="5695075"/>
          <a:ext cx="3006119" cy="755499"/>
        </p:xfrm>
        <a:graphic>
          <a:graphicData uri="http://schemas.openxmlformats.org/drawingml/2006/table">
            <a:tbl>
              <a:tblPr firstRow="1" bandRow="1">
                <a:tableStyleId>{3B4B98B0-60AC-42C2-AFA5-B58CD77FA1E5}</a:tableStyleId>
              </a:tblPr>
              <a:tblGrid>
                <a:gridCol w="3006119">
                  <a:extLst>
                    <a:ext uri="{9D8B030D-6E8A-4147-A177-3AD203B41FA5}">
                      <a16:colId xmlns:a16="http://schemas.microsoft.com/office/drawing/2014/main" val="510879607"/>
                    </a:ext>
                  </a:extLst>
                </a:gridCol>
              </a:tblGrid>
              <a:tr h="2844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a:solidFill>
                            <a:schemeClr val="tx1"/>
                          </a:solidFill>
                          <a:effectLst/>
                          <a:latin typeface="+mn-lt"/>
                          <a:ea typeface="+mn-ea"/>
                          <a:cs typeface="+mn-cs"/>
                        </a:rPr>
                        <a:t>-</a:t>
                      </a:r>
                    </a:p>
                  </a:txBody>
                  <a:tcPr marL="6350" marR="6350" marT="6350"/>
                </a:tc>
                <a:extLst>
                  <a:ext uri="{0D108BD9-81ED-4DB2-BD59-A6C34878D82A}">
                    <a16:rowId xmlns:a16="http://schemas.microsoft.com/office/drawing/2014/main" val="563928668"/>
                  </a:ext>
                </a:extLst>
              </a:tr>
              <a:tr h="4710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kern="1200">
                        <a:solidFill>
                          <a:schemeClr val="tx1"/>
                        </a:solidFill>
                        <a:effectLst/>
                        <a:latin typeface="+mn-lt"/>
                        <a:ea typeface="+mn-ea"/>
                        <a:cs typeface="+mn-cs"/>
                      </a:endParaRPr>
                    </a:p>
                  </a:txBody>
                  <a:tcPr marL="6350" marR="6350" marT="6350">
                    <a:solidFill>
                      <a:schemeClr val="bg1"/>
                    </a:solidFill>
                  </a:tcPr>
                </a:tc>
                <a:extLst>
                  <a:ext uri="{0D108BD9-81ED-4DB2-BD59-A6C34878D82A}">
                    <a16:rowId xmlns:a16="http://schemas.microsoft.com/office/drawing/2014/main" val="3897900675"/>
                  </a:ext>
                </a:extLst>
              </a:tr>
            </a:tbl>
          </a:graphicData>
        </a:graphic>
      </p:graphicFrame>
      <p:sp>
        <p:nvSpPr>
          <p:cNvPr id="12" name="textruta 11">
            <a:extLst>
              <a:ext uri="{FF2B5EF4-FFF2-40B4-BE49-F238E27FC236}">
                <a16:creationId xmlns:a16="http://schemas.microsoft.com/office/drawing/2014/main" id="{CA187E1D-43AC-F992-B9F7-0C95D6AFA459}"/>
              </a:ext>
            </a:extLst>
          </p:cNvPr>
          <p:cNvSpPr txBox="1"/>
          <p:nvPr/>
        </p:nvSpPr>
        <p:spPr>
          <a:xfrm>
            <a:off x="8869650" y="5156408"/>
            <a:ext cx="3647767" cy="313932"/>
          </a:xfrm>
          <a:prstGeom prst="rect">
            <a:avLst/>
          </a:prstGeom>
          <a:noFill/>
        </p:spPr>
        <p:txBody>
          <a:bodyPr wrap="square" lIns="91440" tIns="45720" rIns="91440" bIns="45720" rtlCol="0" anchor="t">
            <a:spAutoFit/>
          </a:bodyPr>
          <a:lstStyle/>
          <a:p>
            <a:pPr>
              <a:lnSpc>
                <a:spcPct val="90000"/>
              </a:lnSpc>
              <a:spcBef>
                <a:spcPts val="600"/>
              </a:spcBef>
            </a:pPr>
            <a:r>
              <a:rPr lang="sv-SE" sz="1600"/>
              <a:t>Relaterade EU-metoder</a:t>
            </a:r>
            <a:endParaRPr lang="sv-SE" sz="1600">
              <a:latin typeface="+mn-lt"/>
              <a:ea typeface="Calibri"/>
              <a:cs typeface="Calibri"/>
            </a:endParaRPr>
          </a:p>
        </p:txBody>
      </p:sp>
    </p:spTree>
    <p:extLst>
      <p:ext uri="{BB962C8B-B14F-4D97-AF65-F5344CB8AC3E}">
        <p14:creationId xmlns:p14="http://schemas.microsoft.com/office/powerpoint/2010/main" val="1897670543"/>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4980321-E05C-EA4E-A1B8-81B5C798C9A0}"/>
              </a:ext>
            </a:extLst>
          </p:cNvPr>
          <p:cNvSpPr>
            <a:spLocks noGrp="1"/>
          </p:cNvSpPr>
          <p:nvPr>
            <p:ph type="dt" sz="half" idx="11"/>
          </p:nvPr>
        </p:nvSpPr>
        <p:spPr/>
        <p:txBody>
          <a:bodyPr/>
          <a:lstStyle/>
          <a:p>
            <a:pPr>
              <a:defRPr/>
            </a:pPr>
            <a:fld id="{DB39DE6A-55C0-4C4F-9889-E916206BDB1A}" type="datetime1">
              <a:rPr lang="sv-SE" smtClean="0"/>
              <a:t>2025-06-10</a:t>
            </a:fld>
            <a:endParaRPr lang="sv-SE"/>
          </a:p>
        </p:txBody>
      </p:sp>
      <p:sp>
        <p:nvSpPr>
          <p:cNvPr id="5" name="Rubrik 4">
            <a:extLst>
              <a:ext uri="{FF2B5EF4-FFF2-40B4-BE49-F238E27FC236}">
                <a16:creationId xmlns:a16="http://schemas.microsoft.com/office/drawing/2014/main" id="{282AE15E-3DA5-9768-0C61-7559BEEE3B87}"/>
              </a:ext>
            </a:extLst>
          </p:cNvPr>
          <p:cNvSpPr>
            <a:spLocks noGrp="1"/>
          </p:cNvSpPr>
          <p:nvPr>
            <p:ph type="title"/>
          </p:nvPr>
        </p:nvSpPr>
        <p:spPr>
          <a:xfrm>
            <a:off x="381994" y="235875"/>
            <a:ext cx="11438054" cy="1325563"/>
          </a:xfrm>
        </p:spPr>
        <p:txBody>
          <a:bodyPr>
            <a:normAutofit fontScale="90000"/>
          </a:bodyPr>
          <a:lstStyle/>
          <a:p>
            <a:pPr>
              <a:lnSpc>
                <a:spcPct val="100000"/>
              </a:lnSpc>
              <a:spcAft>
                <a:spcPct val="0"/>
              </a:spcAft>
              <a:defRPr/>
            </a:pPr>
            <a:r>
              <a:rPr lang="sv-SE">
                <a:latin typeface="Calibri"/>
                <a:ea typeface="+mn-ea"/>
                <a:cs typeface="+mn-cs"/>
              </a:rPr>
              <a:t>Tema: Koordinering mellan TSO-DSO och DSO-DSO </a:t>
            </a:r>
          </a:p>
        </p:txBody>
      </p:sp>
      <p:sp>
        <p:nvSpPr>
          <p:cNvPr id="6" name="Platshållare för text 5">
            <a:extLst>
              <a:ext uri="{FF2B5EF4-FFF2-40B4-BE49-F238E27FC236}">
                <a16:creationId xmlns:a16="http://schemas.microsoft.com/office/drawing/2014/main" id="{4A082B72-0AA8-A516-8E98-EC624FAA85D6}"/>
              </a:ext>
            </a:extLst>
          </p:cNvPr>
          <p:cNvSpPr>
            <a:spLocks noGrp="1"/>
          </p:cNvSpPr>
          <p:nvPr>
            <p:ph type="body" sz="quarter" idx="14"/>
          </p:nvPr>
        </p:nvSpPr>
        <p:spPr>
          <a:xfrm>
            <a:off x="695324" y="1711990"/>
            <a:ext cx="8049283" cy="1062955"/>
          </a:xfrm>
        </p:spPr>
        <p:txBody>
          <a:bodyPr vert="horz" lIns="91440" tIns="45720" rIns="91440" bIns="45720" rtlCol="0" anchor="t">
            <a:normAutofit/>
          </a:bodyPr>
          <a:lstStyle/>
          <a:p>
            <a:pPr marR="0" lvl="0" algn="l" defTabSz="914400" rtl="0" eaLnBrk="1" fontAlgn="auto" latinLnBrk="0" hangingPunct="1">
              <a:lnSpc>
                <a:spcPct val="100000"/>
              </a:lnSpc>
              <a:spcBef>
                <a:spcPts val="0"/>
              </a:spcBef>
              <a:spcAft>
                <a:spcPts val="0"/>
              </a:spcAft>
              <a:buClrTx/>
              <a:buSzTx/>
              <a:tabLst/>
              <a:defRPr/>
            </a:pPr>
            <a:endParaRPr lang="sv-SE" sz="1600" i="1">
              <a:latin typeface="Calibri" panose="020F0502020204030204" pitchFamily="34" charset="0"/>
              <a:ea typeface="Calibri"/>
              <a:cs typeface="Calibri"/>
            </a:endParaRPr>
          </a:p>
          <a:p>
            <a:pPr marL="285750" indent="-285750">
              <a:lnSpc>
                <a:spcPct val="100000"/>
              </a:lnSpc>
              <a:spcBef>
                <a:spcPts val="0"/>
              </a:spcBef>
              <a:buFont typeface="Arial" panose="020B0604020202020204" pitchFamily="34" charset="0"/>
              <a:buChar char="•"/>
              <a:defRPr/>
            </a:pPr>
            <a:endParaRPr lang="sv-SE" sz="1600">
              <a:highlight>
                <a:srgbClr val="FFFF00"/>
              </a:highlight>
              <a:latin typeface="Calibri"/>
              <a:ea typeface="Calibri"/>
              <a:cs typeface="Calibri"/>
            </a:endParaRPr>
          </a:p>
        </p:txBody>
      </p:sp>
      <p:sp>
        <p:nvSpPr>
          <p:cNvPr id="15" name="Platshållare för text 5">
            <a:extLst>
              <a:ext uri="{FF2B5EF4-FFF2-40B4-BE49-F238E27FC236}">
                <a16:creationId xmlns:a16="http://schemas.microsoft.com/office/drawing/2014/main" id="{1C949403-79BE-8EB7-3E06-268B65E3DC0B}"/>
              </a:ext>
            </a:extLst>
          </p:cNvPr>
          <p:cNvSpPr txBox="1">
            <a:spLocks/>
          </p:cNvSpPr>
          <p:nvPr/>
        </p:nvSpPr>
        <p:spPr>
          <a:xfrm>
            <a:off x="483623" y="1449691"/>
            <a:ext cx="8814489" cy="290893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defRPr/>
            </a:pPr>
            <a:r>
              <a:rPr lang="sv-SE" sz="1600" b="1">
                <a:latin typeface="Calibri"/>
                <a:cs typeface="Calibri"/>
              </a:rPr>
              <a:t>Information om tidsram</a:t>
            </a:r>
            <a:endParaRPr lang="en-US" sz="1600" b="1">
              <a:latin typeface="Calibri"/>
              <a:ea typeface="Calibri"/>
              <a:cs typeface="Calibri"/>
            </a:endParaRPr>
          </a:p>
          <a:p>
            <a:pPr marL="285750" indent="-285750">
              <a:lnSpc>
                <a:spcPct val="100000"/>
              </a:lnSpc>
              <a:spcBef>
                <a:spcPts val="0"/>
              </a:spcBef>
              <a:buFont typeface="Arial" panose="020B0604020202020204" pitchFamily="34" charset="0"/>
              <a:buChar char="•"/>
              <a:defRPr/>
            </a:pPr>
            <a:r>
              <a:rPr lang="sv-SE" sz="1600">
                <a:latin typeface="Calibri"/>
                <a:cs typeface="Calibri"/>
              </a:rPr>
              <a:t>Förslag till nationella villkor för koordinering ska tas fram senast 6 månader efter godkännandet av nationella villkoren avseende beslutsprocessen är framtagen</a:t>
            </a:r>
            <a:endParaRPr lang="en-US" sz="1600">
              <a:latin typeface="Calibri"/>
              <a:ea typeface="Calibri"/>
              <a:cs typeface="Calibri"/>
            </a:endParaRPr>
          </a:p>
          <a:p>
            <a:pPr marL="285750" indent="-285750">
              <a:lnSpc>
                <a:spcPct val="100000"/>
              </a:lnSpc>
              <a:spcBef>
                <a:spcPts val="0"/>
              </a:spcBef>
              <a:buFont typeface="Arial" panose="020B0604020202020204" pitchFamily="34" charset="0"/>
              <a:buChar char="•"/>
              <a:defRPr/>
            </a:pPr>
            <a:r>
              <a:rPr lang="sv-SE" sz="1600">
                <a:latin typeface="Calibri"/>
                <a:cs typeface="Calibri"/>
              </a:rPr>
              <a:t>Ingen implementeringstid av nationella villkor i NC DR, osäkert vad det betyder (kan även innebära vissa delar av datautbytet)</a:t>
            </a:r>
            <a:endParaRPr lang="en-US" sz="1600">
              <a:latin typeface="Calibri"/>
              <a:ea typeface="Calibri"/>
              <a:cs typeface="Calibri"/>
            </a:endParaRPr>
          </a:p>
          <a:p>
            <a:pPr marL="285750" indent="-285750">
              <a:lnSpc>
                <a:spcPct val="100000"/>
              </a:lnSpc>
              <a:spcBef>
                <a:spcPts val="0"/>
              </a:spcBef>
              <a:buFont typeface="Arial" panose="020B0604020202020204" pitchFamily="34" charset="0"/>
              <a:buChar char="•"/>
              <a:defRPr/>
            </a:pPr>
            <a:endParaRPr lang="sv-SE" sz="1600">
              <a:latin typeface="Calibri"/>
              <a:ea typeface="Calibri"/>
              <a:cs typeface="Calibri"/>
            </a:endParaRPr>
          </a:p>
          <a:p>
            <a:pPr>
              <a:lnSpc>
                <a:spcPct val="100000"/>
              </a:lnSpc>
              <a:spcBef>
                <a:spcPts val="0"/>
              </a:spcBef>
              <a:defRPr/>
            </a:pPr>
            <a:r>
              <a:rPr lang="sv-SE" sz="1600" b="1">
                <a:latin typeface="Calibri"/>
                <a:cs typeface="Calibri"/>
              </a:rPr>
              <a:t>Kommentar om bestämmelsernas innebörd och vad som behöver genomföras</a:t>
            </a:r>
            <a:endParaRPr lang="sv-SE" sz="1600" b="1">
              <a:latin typeface="Calibri"/>
              <a:ea typeface="Calibri"/>
              <a:cs typeface="Calibri"/>
            </a:endParaRPr>
          </a:p>
          <a:p>
            <a:pPr marL="285750" indent="-285750">
              <a:lnSpc>
                <a:spcPct val="100000"/>
              </a:lnSpc>
              <a:spcBef>
                <a:spcPts val="0"/>
              </a:spcBef>
              <a:buFont typeface="Arial"/>
              <a:buChar char="•"/>
              <a:defRPr/>
            </a:pPr>
            <a:r>
              <a:rPr lang="sv-SE" sz="1600">
                <a:latin typeface="Calibri"/>
                <a:cs typeface="Calibri"/>
              </a:rPr>
              <a:t>En förutsättning för hela koden. Förnuftigt men utmanade! Våra vertikala processer präglas inte av proaktivitet och framförhållning utan vi agerar reaktivt och saknar principer mm. för den koordinering som stipuleras i koden. Koden refererar nu till hel SO GL dvs även art 75 som bland annat avser vertikal analys.</a:t>
            </a:r>
            <a:endParaRPr lang="sv-SE" sz="1600">
              <a:latin typeface="Calibri"/>
              <a:ea typeface="Calibri"/>
              <a:cs typeface="Calibri"/>
            </a:endParaRPr>
          </a:p>
          <a:p>
            <a:pPr marL="285750" indent="-285750">
              <a:lnSpc>
                <a:spcPct val="100000"/>
              </a:lnSpc>
              <a:spcBef>
                <a:spcPts val="0"/>
              </a:spcBef>
              <a:buFont typeface="Arial"/>
              <a:buChar char="•"/>
              <a:defRPr/>
            </a:pPr>
            <a:r>
              <a:rPr lang="sv-SE" sz="1600">
                <a:latin typeface="Calibri"/>
                <a:cs typeface="Calibri"/>
              </a:rPr>
              <a:t>Nytt men mer logiskt </a:t>
            </a:r>
            <a:r>
              <a:rPr lang="sv-SE" sz="1600" err="1">
                <a:latin typeface="Calibri"/>
                <a:cs typeface="Calibri"/>
              </a:rPr>
              <a:t>scope</a:t>
            </a:r>
            <a:r>
              <a:rPr lang="sv-SE" sz="1600">
                <a:latin typeface="Calibri"/>
                <a:cs typeface="Calibri"/>
              </a:rPr>
              <a:t> för observerbarhetsområdet för DSO. Inte mindre utmanade dock. Införande av observerbarhetsområde tolkas som KORRR 2.0 som till skillnad från KORRR 1.0 utgår från DSO och involverar slutkunder.</a:t>
            </a:r>
            <a:endParaRPr lang="sv-SE" sz="1600">
              <a:latin typeface="Calibri"/>
              <a:ea typeface="Calibri"/>
              <a:cs typeface="Calibri"/>
            </a:endParaRPr>
          </a:p>
          <a:p>
            <a:pPr marL="285750" indent="-285750">
              <a:lnSpc>
                <a:spcPct val="100000"/>
              </a:lnSpc>
              <a:spcBef>
                <a:spcPts val="0"/>
              </a:spcBef>
              <a:buFont typeface="Arial"/>
              <a:buChar char="•"/>
              <a:defRPr/>
            </a:pPr>
            <a:r>
              <a:rPr lang="sv-SE" sz="1600">
                <a:latin typeface="Calibri"/>
                <a:cs typeface="Calibri"/>
              </a:rPr>
              <a:t>Koden utgår ifrån att det finns koordinering på plats. Implementeringstiden är därför kort. </a:t>
            </a:r>
            <a:endParaRPr lang="sv-SE" sz="1600">
              <a:latin typeface="Calibri"/>
              <a:ea typeface="Calibri"/>
              <a:cs typeface="Calibri"/>
            </a:endParaRPr>
          </a:p>
          <a:p>
            <a:pPr marL="285750" indent="-285750">
              <a:lnSpc>
                <a:spcPct val="100000"/>
              </a:lnSpc>
              <a:spcBef>
                <a:spcPts val="0"/>
              </a:spcBef>
              <a:buFont typeface="Arial,Sans-Serif"/>
              <a:buChar char="•"/>
              <a:defRPr/>
            </a:pPr>
            <a:r>
              <a:rPr lang="sv-SE" sz="1600">
                <a:latin typeface="Calibri"/>
                <a:ea typeface="Calibri"/>
                <a:cs typeface="Calibri"/>
              </a:rPr>
              <a:t>Behov av framtagande och implementering i relation till existerande ordning (vad kräver nätkoden för nya saker)</a:t>
            </a:r>
          </a:p>
          <a:p>
            <a:pPr marL="285750" indent="-285750">
              <a:buFont typeface="Arial"/>
              <a:buChar char="•"/>
              <a:defRPr/>
            </a:pPr>
            <a:r>
              <a:rPr lang="sv-SE" sz="1600" b="1">
                <a:latin typeface="Calibri"/>
                <a:cs typeface="Calibri"/>
              </a:rPr>
              <a:t>Bedömning om prioritet</a:t>
            </a:r>
            <a:br>
              <a:rPr lang="sv-SE" sz="1600">
                <a:latin typeface="Calibri"/>
                <a:cs typeface="Calibri"/>
              </a:rPr>
            </a:br>
            <a:r>
              <a:rPr lang="sv-SE" sz="1600">
                <a:latin typeface="Calibri"/>
                <a:cs typeface="Calibri"/>
              </a:rPr>
              <a:t>Mycket hög. </a:t>
            </a:r>
            <a:endParaRPr lang="sv-SE" sz="1600">
              <a:latin typeface="Calibri"/>
              <a:ea typeface="Calibri"/>
              <a:cs typeface="Calibri"/>
            </a:endParaRPr>
          </a:p>
          <a:p>
            <a:pPr>
              <a:defRPr/>
            </a:pPr>
            <a:endParaRPr lang="sv-SE" sz="1600">
              <a:latin typeface="Calibri"/>
              <a:ea typeface="Calibri"/>
              <a:cs typeface="Calibri"/>
            </a:endParaRPr>
          </a:p>
          <a:p>
            <a:pPr marL="285750" indent="-285750">
              <a:lnSpc>
                <a:spcPct val="100000"/>
              </a:lnSpc>
              <a:spcBef>
                <a:spcPts val="0"/>
              </a:spcBef>
              <a:buFont typeface="Arial"/>
              <a:buChar char="•"/>
              <a:defRPr/>
            </a:pPr>
            <a:endParaRPr lang="sv-SE" sz="1600">
              <a:latin typeface="Calibri"/>
              <a:ea typeface="Calibri"/>
              <a:cs typeface="Calibri"/>
            </a:endParaRPr>
          </a:p>
          <a:p>
            <a:pPr>
              <a:lnSpc>
                <a:spcPct val="100000"/>
              </a:lnSpc>
              <a:spcBef>
                <a:spcPts val="0"/>
              </a:spcBef>
              <a:defRPr/>
            </a:pPr>
            <a:endParaRPr lang="sv-SE" sz="1600">
              <a:latin typeface="Calibri" panose="020F0502020204030204" pitchFamily="34" charset="0"/>
              <a:ea typeface="Calibri" panose="020F0502020204030204" pitchFamily="34" charset="0"/>
              <a:cs typeface="Calibri"/>
            </a:endParaRPr>
          </a:p>
          <a:p>
            <a:pPr>
              <a:lnSpc>
                <a:spcPct val="100000"/>
              </a:lnSpc>
              <a:spcBef>
                <a:spcPts val="0"/>
              </a:spcBef>
              <a:defRPr/>
            </a:pPr>
            <a:endParaRPr lang="sv-SE" sz="1600">
              <a:latin typeface="Calibri" panose="020F0502020204030204" pitchFamily="34" charset="0"/>
              <a:ea typeface="Calibri" panose="020F0502020204030204" pitchFamily="34" charset="0"/>
              <a:cs typeface="Calibri"/>
            </a:endParaRPr>
          </a:p>
          <a:p>
            <a:pPr marL="285750" indent="-285750">
              <a:lnSpc>
                <a:spcPct val="100000"/>
              </a:lnSpc>
              <a:spcBef>
                <a:spcPts val="0"/>
              </a:spcBef>
              <a:buFont typeface="Arial" panose="020B0604020202020204" pitchFamily="34" charset="0"/>
              <a:buChar char="•"/>
              <a:defRPr/>
            </a:pPr>
            <a:endParaRPr lang="sv-SE" sz="1600" i="1">
              <a:latin typeface="Calibri" panose="020F0502020204030204" pitchFamily="34" charset="0"/>
              <a:ea typeface="Calibri"/>
              <a:cs typeface="Calibri"/>
            </a:endParaRPr>
          </a:p>
        </p:txBody>
      </p:sp>
      <p:graphicFrame>
        <p:nvGraphicFramePr>
          <p:cNvPr id="3" name="Tabell 9">
            <a:extLst>
              <a:ext uri="{FF2B5EF4-FFF2-40B4-BE49-F238E27FC236}">
                <a16:creationId xmlns:a16="http://schemas.microsoft.com/office/drawing/2014/main" id="{62F1EB01-4715-8A71-115D-7B2AAE908111}"/>
              </a:ext>
            </a:extLst>
          </p:cNvPr>
          <p:cNvGraphicFramePr>
            <a:graphicFrameLocks noGrp="1"/>
          </p:cNvGraphicFramePr>
          <p:nvPr/>
        </p:nvGraphicFramePr>
        <p:xfrm>
          <a:off x="9298112" y="5693595"/>
          <a:ext cx="2706443" cy="755499"/>
        </p:xfrm>
        <a:graphic>
          <a:graphicData uri="http://schemas.openxmlformats.org/drawingml/2006/table">
            <a:tbl>
              <a:tblPr firstRow="1" bandRow="1">
                <a:tableStyleId>{3B4B98B0-60AC-42C2-AFA5-B58CD77FA1E5}</a:tableStyleId>
              </a:tblPr>
              <a:tblGrid>
                <a:gridCol w="2706443">
                  <a:extLst>
                    <a:ext uri="{9D8B030D-6E8A-4147-A177-3AD203B41FA5}">
                      <a16:colId xmlns:a16="http://schemas.microsoft.com/office/drawing/2014/main" val="510879607"/>
                    </a:ext>
                  </a:extLst>
                </a:gridCol>
              </a:tblGrid>
              <a:tr h="2844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kern="1200">
                        <a:solidFill>
                          <a:schemeClr val="tx1"/>
                        </a:solidFill>
                        <a:effectLst/>
                        <a:latin typeface="+mn-lt"/>
                        <a:ea typeface="+mn-ea"/>
                        <a:cs typeface="+mn-cs"/>
                      </a:endParaRPr>
                    </a:p>
                  </a:txBody>
                  <a:tcPr marL="6350" marR="6350" marT="6350"/>
                </a:tc>
                <a:extLst>
                  <a:ext uri="{0D108BD9-81ED-4DB2-BD59-A6C34878D82A}">
                    <a16:rowId xmlns:a16="http://schemas.microsoft.com/office/drawing/2014/main" val="563928668"/>
                  </a:ext>
                </a:extLst>
              </a:tr>
              <a:tr h="4710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kern="1200">
                        <a:solidFill>
                          <a:schemeClr val="tx1"/>
                        </a:solidFill>
                        <a:effectLst/>
                        <a:latin typeface="+mn-lt"/>
                        <a:ea typeface="+mn-ea"/>
                        <a:cs typeface="+mn-cs"/>
                      </a:endParaRPr>
                    </a:p>
                  </a:txBody>
                  <a:tcPr marL="6350" marR="6350" marT="6350">
                    <a:solidFill>
                      <a:schemeClr val="bg1"/>
                    </a:solidFill>
                  </a:tcPr>
                </a:tc>
                <a:extLst>
                  <a:ext uri="{0D108BD9-81ED-4DB2-BD59-A6C34878D82A}">
                    <a16:rowId xmlns:a16="http://schemas.microsoft.com/office/drawing/2014/main" val="3897900675"/>
                  </a:ext>
                </a:extLst>
              </a:tr>
            </a:tbl>
          </a:graphicData>
        </a:graphic>
      </p:graphicFrame>
      <p:sp>
        <p:nvSpPr>
          <p:cNvPr id="4" name="textruta 11">
            <a:extLst>
              <a:ext uri="{FF2B5EF4-FFF2-40B4-BE49-F238E27FC236}">
                <a16:creationId xmlns:a16="http://schemas.microsoft.com/office/drawing/2014/main" id="{0F129154-7261-5976-9762-59FD8F4582A8}"/>
              </a:ext>
            </a:extLst>
          </p:cNvPr>
          <p:cNvSpPr txBox="1"/>
          <p:nvPr/>
        </p:nvSpPr>
        <p:spPr>
          <a:xfrm>
            <a:off x="9186437" y="5387590"/>
            <a:ext cx="3330981" cy="313932"/>
          </a:xfrm>
          <a:prstGeom prst="rect">
            <a:avLst/>
          </a:prstGeom>
          <a:noFill/>
        </p:spPr>
        <p:txBody>
          <a:bodyPr wrap="square" rtlCol="0">
            <a:spAutoFit/>
          </a:bodyPr>
          <a:lstStyle/>
          <a:p>
            <a:pPr>
              <a:lnSpc>
                <a:spcPct val="90000"/>
              </a:lnSpc>
              <a:spcBef>
                <a:spcPts val="600"/>
              </a:spcBef>
            </a:pPr>
            <a:r>
              <a:rPr lang="sv-SE" sz="1600"/>
              <a:t>Beroenden för framtagandet</a:t>
            </a:r>
            <a:endParaRPr lang="sv-SE" sz="1600">
              <a:latin typeface="+mn-lt"/>
            </a:endParaRPr>
          </a:p>
        </p:txBody>
      </p:sp>
    </p:spTree>
    <p:extLst>
      <p:ext uri="{BB962C8B-B14F-4D97-AF65-F5344CB8AC3E}">
        <p14:creationId xmlns:p14="http://schemas.microsoft.com/office/powerpoint/2010/main" val="2955627346"/>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4980321-E05C-EA4E-A1B8-81B5C798C9A0}"/>
              </a:ext>
            </a:extLst>
          </p:cNvPr>
          <p:cNvSpPr>
            <a:spLocks noGrp="1"/>
          </p:cNvSpPr>
          <p:nvPr>
            <p:ph type="dt" sz="half" idx="11"/>
          </p:nvPr>
        </p:nvSpPr>
        <p:spPr/>
        <p:txBody>
          <a:bodyPr/>
          <a:lstStyle/>
          <a:p>
            <a:pPr>
              <a:defRPr/>
            </a:pPr>
            <a:fld id="{DB39DE6A-55C0-4C4F-9889-E916206BDB1A}" type="datetime1">
              <a:rPr lang="sv-SE" smtClean="0"/>
              <a:t>2025-06-10</a:t>
            </a:fld>
            <a:endParaRPr lang="sv-SE"/>
          </a:p>
        </p:txBody>
      </p:sp>
      <p:sp>
        <p:nvSpPr>
          <p:cNvPr id="4" name="Platshållare för bildnummer 3">
            <a:extLst>
              <a:ext uri="{FF2B5EF4-FFF2-40B4-BE49-F238E27FC236}">
                <a16:creationId xmlns:a16="http://schemas.microsoft.com/office/drawing/2014/main" id="{D75D07A6-7062-5980-81AC-6E9EF48FCB19}"/>
              </a:ext>
            </a:extLst>
          </p:cNvPr>
          <p:cNvSpPr>
            <a:spLocks noGrp="1"/>
          </p:cNvSpPr>
          <p:nvPr>
            <p:ph type="sldNum" sz="quarter" idx="13"/>
          </p:nvPr>
        </p:nvSpPr>
        <p:spPr/>
        <p:txBody>
          <a:bodyPr/>
          <a:lstStyle/>
          <a:p>
            <a:pPr>
              <a:defRPr/>
            </a:pPr>
            <a:fld id="{5BCA53D8-D7BF-ED48-A5DE-B35EC4CD5AE9}" type="slidenum">
              <a:rPr lang="sv-SE" smtClean="0"/>
              <a:pPr>
                <a:defRPr/>
              </a:pPr>
              <a:t>16</a:t>
            </a:fld>
            <a:endParaRPr lang="sv-SE"/>
          </a:p>
        </p:txBody>
      </p:sp>
      <p:sp>
        <p:nvSpPr>
          <p:cNvPr id="5" name="Rubrik 4">
            <a:extLst>
              <a:ext uri="{FF2B5EF4-FFF2-40B4-BE49-F238E27FC236}">
                <a16:creationId xmlns:a16="http://schemas.microsoft.com/office/drawing/2014/main" id="{282AE15E-3DA5-9768-0C61-7559BEEE3B87}"/>
              </a:ext>
            </a:extLst>
          </p:cNvPr>
          <p:cNvSpPr>
            <a:spLocks noGrp="1"/>
          </p:cNvSpPr>
          <p:nvPr>
            <p:ph type="title"/>
          </p:nvPr>
        </p:nvSpPr>
        <p:spPr>
          <a:xfrm>
            <a:off x="195943" y="147411"/>
            <a:ext cx="11386457" cy="1325563"/>
          </a:xfrm>
        </p:spPr>
        <p:txBody>
          <a:bodyPr>
            <a:normAutofit/>
          </a:bodyPr>
          <a:lstStyle/>
          <a:p>
            <a:pPr eaLnBrk="0" fontAlgn="base" hangingPunct="0">
              <a:lnSpc>
                <a:spcPct val="100000"/>
              </a:lnSpc>
              <a:spcAft>
                <a:spcPct val="0"/>
              </a:spcAft>
              <a:defRPr/>
            </a:pPr>
            <a:r>
              <a:rPr lang="sv-SE">
                <a:latin typeface="Calibri"/>
                <a:ea typeface="+mn-ea"/>
                <a:cs typeface="+mn-cs"/>
              </a:rPr>
              <a:t>Tema: Informationsutbyte</a:t>
            </a:r>
            <a:r>
              <a:rPr kumimoji="0" lang="sv-SE" sz="4400" b="0" i="0" u="none" strike="noStrike" kern="1200" cap="none" spc="0" normalizeH="0" baseline="0" noProof="0">
                <a:ln>
                  <a:noFill/>
                </a:ln>
                <a:effectLst/>
                <a:uLnTx/>
                <a:uFillTx/>
                <a:latin typeface="Calibri"/>
                <a:ea typeface="+mn-ea"/>
                <a:cs typeface="+mn-cs"/>
              </a:rPr>
              <a:t> TSO/DSO/DSO</a:t>
            </a:r>
          </a:p>
        </p:txBody>
      </p:sp>
      <p:sp>
        <p:nvSpPr>
          <p:cNvPr id="6" name="Platshållare för text 5">
            <a:extLst>
              <a:ext uri="{FF2B5EF4-FFF2-40B4-BE49-F238E27FC236}">
                <a16:creationId xmlns:a16="http://schemas.microsoft.com/office/drawing/2014/main" id="{4A082B72-0AA8-A516-8E98-EC624FAA85D6}"/>
              </a:ext>
            </a:extLst>
          </p:cNvPr>
          <p:cNvSpPr>
            <a:spLocks noGrp="1"/>
          </p:cNvSpPr>
          <p:nvPr>
            <p:ph type="body" sz="quarter" idx="14"/>
          </p:nvPr>
        </p:nvSpPr>
        <p:spPr>
          <a:xfrm>
            <a:off x="293226" y="1223083"/>
            <a:ext cx="8668597" cy="4759178"/>
          </a:xfrm>
        </p:spPr>
        <p:txBody>
          <a:bodyPr vert="horz" lIns="91440" tIns="45720" rIns="91440" bIns="45720" rtlCol="0" anchor="t">
            <a:noAutofit/>
          </a:bodyPr>
          <a:lstStyle/>
          <a:p>
            <a:pPr>
              <a:defRPr/>
            </a:pPr>
            <a:r>
              <a:rPr lang="sv-SE" sz="1300" b="1">
                <a:ea typeface="+mn-lt"/>
                <a:cs typeface="+mn-lt"/>
              </a:rPr>
              <a:t>Syfte med datadelning mellan systemoperatörer</a:t>
            </a:r>
            <a:r>
              <a:rPr lang="sv-SE" sz="1300">
                <a:ea typeface="+mn-lt"/>
                <a:cs typeface="+mn-lt"/>
              </a:rPr>
              <a:t>: Säkerställa att varje operatör har tillgång till nödvändig data för att bedöma sitt eget systems status, förutse och upptäcka flaskhalsar och spänningsproblem samt identifiera lösningar. Koordinerad tillgång för alla systemansvariga till resurser för lokala och balanseringstjänster samt optimal val och aktivering av dessa resurser. Tillhandahålla data för att bedöma påverkan av problem eller åtgärder på andra system och säkerställa säker drift.</a:t>
            </a:r>
            <a:endParaRPr lang="sv-SE" sz="1300">
              <a:ea typeface="Calibri"/>
              <a:cs typeface="Calibri"/>
            </a:endParaRPr>
          </a:p>
          <a:p>
            <a:pPr>
              <a:defRPr/>
            </a:pPr>
            <a:r>
              <a:rPr lang="sv-SE" sz="1300" b="1">
                <a:ea typeface="+mn-lt"/>
                <a:cs typeface="+mn-lt"/>
              </a:rPr>
              <a:t>Ansvar för datahantering</a:t>
            </a:r>
            <a:r>
              <a:rPr lang="sv-SE" sz="1300">
                <a:ea typeface="+mn-lt"/>
                <a:cs typeface="+mn-lt"/>
              </a:rPr>
              <a:t>:  Varje DSO (distributionssystemoperatör) ansvarar för att tillhandahålla och använda högkvalitativ data. </a:t>
            </a:r>
            <a:r>
              <a:rPr lang="sv-SE" sz="1300" err="1">
                <a:ea typeface="+mn-lt"/>
                <a:cs typeface="+mn-lt"/>
              </a:rPr>
              <a:t>DSOs</a:t>
            </a:r>
            <a:r>
              <a:rPr lang="sv-SE" sz="1300">
                <a:ea typeface="+mn-lt"/>
                <a:cs typeface="+mn-lt"/>
              </a:rPr>
              <a:t> ska få relevant information från berörda systemoperatörer inom deras "</a:t>
            </a:r>
            <a:r>
              <a:rPr lang="sv-SE" sz="1300" err="1">
                <a:ea typeface="+mn-lt"/>
                <a:cs typeface="+mn-lt"/>
              </a:rPr>
              <a:t>observability</a:t>
            </a:r>
            <a:r>
              <a:rPr lang="sv-SE" sz="1300">
                <a:ea typeface="+mn-lt"/>
                <a:cs typeface="+mn-lt"/>
              </a:rPr>
              <a:t> area", inklusive strukturella data, planer och prognoser samt realtidsdata.</a:t>
            </a:r>
            <a:endParaRPr lang="sv-SE" sz="1300">
              <a:ea typeface="Calibri"/>
              <a:cs typeface="Calibri"/>
            </a:endParaRPr>
          </a:p>
          <a:p>
            <a:pPr>
              <a:defRPr/>
            </a:pPr>
            <a:r>
              <a:rPr lang="sv-SE" sz="1300" b="1">
                <a:ea typeface="+mn-lt"/>
                <a:cs typeface="+mn-lt"/>
              </a:rPr>
              <a:t>Kategorier av data som ska utbytas</a:t>
            </a:r>
            <a:r>
              <a:rPr lang="sv-SE" sz="1300">
                <a:ea typeface="+mn-lt"/>
                <a:cs typeface="+mn-lt"/>
              </a:rPr>
              <a:t>: </a:t>
            </a:r>
            <a:r>
              <a:rPr lang="sv-SE" sz="1300" b="1">
                <a:ea typeface="+mn-lt"/>
                <a:cs typeface="+mn-lt"/>
              </a:rPr>
              <a:t>Strukturella data</a:t>
            </a:r>
            <a:r>
              <a:rPr lang="sv-SE" sz="1300">
                <a:ea typeface="+mn-lt"/>
                <a:cs typeface="+mn-lt"/>
              </a:rPr>
              <a:t>: Teknisk information om stationer, transformatorer, linjer, styrbara enheter och komponenter. </a:t>
            </a:r>
          </a:p>
          <a:p>
            <a:pPr>
              <a:defRPr/>
            </a:pPr>
            <a:r>
              <a:rPr lang="sv-SE" sz="1300" b="1">
                <a:ea typeface="+mn-lt"/>
                <a:cs typeface="+mn-lt"/>
              </a:rPr>
              <a:t>Planer och prognoser</a:t>
            </a:r>
            <a:r>
              <a:rPr lang="sv-SE" sz="1300">
                <a:ea typeface="+mn-lt"/>
                <a:cs typeface="+mn-lt"/>
              </a:rPr>
              <a:t>: Data om planerade avbrott, prognoser för flaskhalsar och spänningsproblem, samt planerade åtgärder. </a:t>
            </a:r>
          </a:p>
          <a:p>
            <a:pPr>
              <a:defRPr/>
            </a:pPr>
            <a:r>
              <a:rPr lang="sv-SE" sz="1300" b="1">
                <a:ea typeface="+mn-lt"/>
                <a:cs typeface="+mn-lt"/>
              </a:rPr>
              <a:t>Realtidsdata</a:t>
            </a:r>
            <a:r>
              <a:rPr lang="sv-SE" sz="1300">
                <a:ea typeface="+mn-lt"/>
                <a:cs typeface="+mn-lt"/>
              </a:rPr>
              <a:t>: Information om topologi, spänningar, aktiv och reaktiv effekt samt mätningar från olika enheter och system.</a:t>
            </a:r>
            <a:endParaRPr lang="sv-SE" sz="1300">
              <a:ea typeface="Calibri"/>
              <a:cs typeface="Calibri"/>
            </a:endParaRPr>
          </a:p>
          <a:p>
            <a:pPr>
              <a:defRPr/>
            </a:pPr>
            <a:r>
              <a:rPr lang="sv-SE" sz="1300" b="1">
                <a:ea typeface="+mn-lt"/>
                <a:cs typeface="+mn-lt"/>
              </a:rPr>
              <a:t>Delning av information om tjänster</a:t>
            </a:r>
            <a:r>
              <a:rPr lang="sv-SE" sz="1300">
                <a:ea typeface="+mn-lt"/>
                <a:cs typeface="+mn-lt"/>
              </a:rPr>
              <a:t>: Alla SO  ska dela information om kontrakterade, upphandlade och aktiverade tjänster i tid med berörda parter.</a:t>
            </a:r>
            <a:endParaRPr lang="sv-SE" sz="1300">
              <a:ea typeface="Calibri"/>
              <a:cs typeface="Calibri"/>
            </a:endParaRPr>
          </a:p>
          <a:p>
            <a:pPr>
              <a:defRPr/>
            </a:pPr>
            <a:r>
              <a:rPr lang="sv-SE" sz="1300" b="1">
                <a:ea typeface="+mn-lt"/>
                <a:cs typeface="+mn-lt"/>
              </a:rPr>
              <a:t>Nationella villkor för datautbyte</a:t>
            </a:r>
            <a:r>
              <a:rPr lang="sv-SE" sz="1300">
                <a:ea typeface="+mn-lt"/>
                <a:cs typeface="+mn-lt"/>
              </a:rPr>
              <a:t>: Nationella TSO-DSO och DSO-DSO samordningsvillkor ska fastställa vilken data som ska delas, omfattningen, </a:t>
            </a:r>
            <a:r>
              <a:rPr lang="sv-SE" sz="1300" err="1">
                <a:ea typeface="+mn-lt"/>
                <a:cs typeface="+mn-lt"/>
              </a:rPr>
              <a:t>granularitet</a:t>
            </a:r>
            <a:r>
              <a:rPr lang="sv-SE" sz="1300">
                <a:ea typeface="+mn-lt"/>
                <a:cs typeface="+mn-lt"/>
              </a:rPr>
              <a:t>, periodiciteten och tidpunkten för utbytet. Dessa villkor ska vara proportionella och anpassade efter operatörernas behov och användningsförmåga.</a:t>
            </a:r>
            <a:endParaRPr lang="sv-SE" sz="1300">
              <a:ea typeface="Calibri"/>
              <a:cs typeface="Calibri"/>
            </a:endParaRPr>
          </a:p>
          <a:p>
            <a:pPr>
              <a:defRPr/>
            </a:pPr>
            <a:r>
              <a:rPr lang="sv-SE" sz="1300" b="1">
                <a:ea typeface="+mn-lt"/>
                <a:cs typeface="+mn-lt"/>
              </a:rPr>
              <a:t>Uppdatering av datakrav</a:t>
            </a:r>
            <a:r>
              <a:rPr lang="sv-SE" sz="1300">
                <a:ea typeface="+mn-lt"/>
                <a:cs typeface="+mn-lt"/>
              </a:rPr>
              <a:t>: En process ska finnas för att regelbundet granska krav på datautbyte för att säkerställa att dessa krav är aktuella och anpassade till tekniska framsteg.</a:t>
            </a:r>
            <a:endParaRPr lang="sv-SE" sz="1300">
              <a:ea typeface="Calibri"/>
              <a:cs typeface="Calibri"/>
            </a:endParaRPr>
          </a:p>
          <a:p>
            <a:pPr>
              <a:defRPr/>
            </a:pPr>
            <a:r>
              <a:rPr lang="sv-SE" sz="1300" b="1">
                <a:ea typeface="+mn-lt"/>
                <a:cs typeface="+mn-lt"/>
              </a:rPr>
              <a:t>Begäran om ytterligare data</a:t>
            </a:r>
            <a:r>
              <a:rPr lang="sv-SE" sz="1300">
                <a:ea typeface="+mn-lt"/>
                <a:cs typeface="+mn-lt"/>
              </a:rPr>
              <a:t>: Operatörer kan begära relevant data från andra operatörer med nödvändig detaljnivå om det krävs för specifika behov.</a:t>
            </a:r>
            <a:endParaRPr lang="sv-SE" sz="1300">
              <a:ea typeface="Calibri"/>
              <a:cs typeface="Calibri"/>
            </a:endParaRPr>
          </a:p>
        </p:txBody>
      </p:sp>
      <p:graphicFrame>
        <p:nvGraphicFramePr>
          <p:cNvPr id="9" name="Tabell 8">
            <a:extLst>
              <a:ext uri="{FF2B5EF4-FFF2-40B4-BE49-F238E27FC236}">
                <a16:creationId xmlns:a16="http://schemas.microsoft.com/office/drawing/2014/main" id="{E181B2C3-8C04-8242-2820-4D842E786752}"/>
              </a:ext>
            </a:extLst>
          </p:cNvPr>
          <p:cNvGraphicFramePr>
            <a:graphicFrameLocks noGrp="1"/>
          </p:cNvGraphicFramePr>
          <p:nvPr/>
        </p:nvGraphicFramePr>
        <p:xfrm>
          <a:off x="9109482" y="1916161"/>
          <a:ext cx="3006119" cy="661670"/>
        </p:xfrm>
        <a:graphic>
          <a:graphicData uri="http://schemas.openxmlformats.org/drawingml/2006/table">
            <a:tbl>
              <a:tblPr firstRow="1" bandRow="1">
                <a:tableStyleId>{3B4B98B0-60AC-42C2-AFA5-B58CD77FA1E5}</a:tableStyleId>
              </a:tblPr>
              <a:tblGrid>
                <a:gridCol w="391693">
                  <a:extLst>
                    <a:ext uri="{9D8B030D-6E8A-4147-A177-3AD203B41FA5}">
                      <a16:colId xmlns:a16="http://schemas.microsoft.com/office/drawing/2014/main" val="2186583178"/>
                    </a:ext>
                  </a:extLst>
                </a:gridCol>
                <a:gridCol w="2614426">
                  <a:extLst>
                    <a:ext uri="{9D8B030D-6E8A-4147-A177-3AD203B41FA5}">
                      <a16:colId xmlns:a16="http://schemas.microsoft.com/office/drawing/2014/main" val="897010070"/>
                    </a:ext>
                  </a:extLst>
                </a:gridCol>
              </a:tblGrid>
              <a:tr h="225562">
                <a:tc>
                  <a:txBody>
                    <a:bodyPr/>
                    <a:lstStyle/>
                    <a:p>
                      <a:pPr algn="ctr"/>
                      <a:r>
                        <a:rPr lang="en-GB" sz="1000" b="0"/>
                        <a:t>Art</a:t>
                      </a:r>
                      <a:endParaRPr lang="en-US"/>
                    </a:p>
                  </a:txBody>
                  <a:tcPr anchor="ctr"/>
                </a:tc>
                <a:tc>
                  <a:txBody>
                    <a:bodyPr/>
                    <a:lstStyle/>
                    <a:p>
                      <a:r>
                        <a:rPr lang="en-GB" sz="1000" b="0"/>
                        <a:t>Chapter</a:t>
                      </a:r>
                      <a:endParaRPr lang="en-US"/>
                    </a:p>
                  </a:txBody>
                  <a:tcPr/>
                </a:tc>
                <a:extLst>
                  <a:ext uri="{0D108BD9-81ED-4DB2-BD59-A6C34878D82A}">
                    <a16:rowId xmlns:a16="http://schemas.microsoft.com/office/drawing/2014/main" val="4182902333"/>
                  </a:ext>
                </a:extLst>
              </a:tr>
              <a:tr h="284403">
                <a:tc>
                  <a:txBody>
                    <a:bodyPr/>
                    <a:lstStyle/>
                    <a:p>
                      <a:pPr lvl="0" algn="ctr">
                        <a:buNone/>
                      </a:pPr>
                      <a:r>
                        <a:rPr lang="en-US" sz="1200" b="0" i="0" u="none" strike="noStrike">
                          <a:solidFill>
                            <a:srgbClr val="000000"/>
                          </a:solidFill>
                          <a:effectLst/>
                          <a:latin typeface="Calibri"/>
                        </a:rPr>
                        <a:t>45</a:t>
                      </a:r>
                    </a:p>
                  </a:txBody>
                  <a:tcPr marL="6350" marR="6350" marT="635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a:solidFill>
                            <a:schemeClr val="tx1"/>
                          </a:solidFill>
                          <a:effectLst/>
                          <a:latin typeface="+mn-lt"/>
                          <a:ea typeface="+mn-ea"/>
                          <a:cs typeface="+mn-cs"/>
                        </a:rPr>
                        <a:t>Data exchange between DSOs and between DSOs and TSO</a:t>
                      </a:r>
                      <a:endParaRPr lang="en-US"/>
                    </a:p>
                  </a:txBody>
                  <a:tcPr marL="6350" marR="6350" marT="6350"/>
                </a:tc>
                <a:extLst>
                  <a:ext uri="{0D108BD9-81ED-4DB2-BD59-A6C34878D82A}">
                    <a16:rowId xmlns:a16="http://schemas.microsoft.com/office/drawing/2014/main" val="1284450989"/>
                  </a:ext>
                </a:extLst>
              </a:tr>
            </a:tbl>
          </a:graphicData>
        </a:graphic>
      </p:graphicFrame>
      <p:sp>
        <p:nvSpPr>
          <p:cNvPr id="11" name="textruta 10">
            <a:extLst>
              <a:ext uri="{FF2B5EF4-FFF2-40B4-BE49-F238E27FC236}">
                <a16:creationId xmlns:a16="http://schemas.microsoft.com/office/drawing/2014/main" id="{1F851187-0012-9329-CCBA-7A170D286342}"/>
              </a:ext>
            </a:extLst>
          </p:cNvPr>
          <p:cNvSpPr txBox="1"/>
          <p:nvPr/>
        </p:nvSpPr>
        <p:spPr>
          <a:xfrm>
            <a:off x="9000402" y="1605495"/>
            <a:ext cx="3647767" cy="313932"/>
          </a:xfrm>
          <a:prstGeom prst="rect">
            <a:avLst/>
          </a:prstGeom>
          <a:noFill/>
        </p:spPr>
        <p:txBody>
          <a:bodyPr wrap="square" rtlCol="0">
            <a:spAutoFit/>
          </a:bodyPr>
          <a:lstStyle/>
          <a:p>
            <a:pPr>
              <a:lnSpc>
                <a:spcPct val="90000"/>
              </a:lnSpc>
              <a:spcBef>
                <a:spcPts val="600"/>
              </a:spcBef>
            </a:pPr>
            <a:r>
              <a:rPr lang="sv-SE" sz="1600"/>
              <a:t>Relaterade</a:t>
            </a:r>
            <a:r>
              <a:rPr lang="sv-SE" sz="1600">
                <a:latin typeface="+mn-lt"/>
              </a:rPr>
              <a:t> artiklar </a:t>
            </a:r>
          </a:p>
        </p:txBody>
      </p:sp>
      <p:graphicFrame>
        <p:nvGraphicFramePr>
          <p:cNvPr id="7" name="Tabell 6">
            <a:extLst>
              <a:ext uri="{FF2B5EF4-FFF2-40B4-BE49-F238E27FC236}">
                <a16:creationId xmlns:a16="http://schemas.microsoft.com/office/drawing/2014/main" id="{354026B3-76C8-D7BD-F72C-CDBB73196D1D}"/>
              </a:ext>
            </a:extLst>
          </p:cNvPr>
          <p:cNvGraphicFramePr>
            <a:graphicFrameLocks noGrp="1"/>
          </p:cNvGraphicFramePr>
          <p:nvPr/>
        </p:nvGraphicFramePr>
        <p:xfrm>
          <a:off x="9186538" y="3910157"/>
          <a:ext cx="3006119" cy="888926"/>
        </p:xfrm>
        <a:graphic>
          <a:graphicData uri="http://schemas.openxmlformats.org/drawingml/2006/table">
            <a:tbl>
              <a:tblPr firstRow="1" bandRow="1">
                <a:tableStyleId>{3B4B98B0-60AC-42C2-AFA5-B58CD77FA1E5}</a:tableStyleId>
              </a:tblPr>
              <a:tblGrid>
                <a:gridCol w="3006119">
                  <a:extLst>
                    <a:ext uri="{9D8B030D-6E8A-4147-A177-3AD203B41FA5}">
                      <a16:colId xmlns:a16="http://schemas.microsoft.com/office/drawing/2014/main" val="510879607"/>
                    </a:ext>
                  </a:extLst>
                </a:gridCol>
              </a:tblGrid>
              <a:tr h="2844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a:solidFill>
                            <a:schemeClr val="tx1"/>
                          </a:solidFill>
                          <a:effectLst/>
                          <a:latin typeface="+mn-lt"/>
                          <a:ea typeface="+mn-ea"/>
                          <a:cs typeface="+mn-cs"/>
                        </a:rPr>
                        <a:t>National terms and conditions for TSO-DSO and DSO-DSO coordination</a:t>
                      </a:r>
                      <a:endParaRPr lang="en-US"/>
                    </a:p>
                  </a:txBody>
                  <a:tcPr marL="6350" marR="6350" marT="6350"/>
                </a:tc>
                <a:extLst>
                  <a:ext uri="{0D108BD9-81ED-4DB2-BD59-A6C34878D82A}">
                    <a16:rowId xmlns:a16="http://schemas.microsoft.com/office/drawing/2014/main" val="563928668"/>
                  </a:ext>
                </a:extLst>
              </a:tr>
              <a:tr h="4710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kern="1200">
                        <a:solidFill>
                          <a:schemeClr val="tx1"/>
                        </a:solidFill>
                        <a:effectLst/>
                        <a:latin typeface="+mn-lt"/>
                        <a:ea typeface="+mn-ea"/>
                        <a:cs typeface="+mn-cs"/>
                      </a:endParaRPr>
                    </a:p>
                  </a:txBody>
                  <a:tcPr marL="6350" marR="6350" marT="6350">
                    <a:solidFill>
                      <a:schemeClr val="bg1"/>
                    </a:solidFill>
                  </a:tcPr>
                </a:tc>
                <a:extLst>
                  <a:ext uri="{0D108BD9-81ED-4DB2-BD59-A6C34878D82A}">
                    <a16:rowId xmlns:a16="http://schemas.microsoft.com/office/drawing/2014/main" val="3897900675"/>
                  </a:ext>
                </a:extLst>
              </a:tr>
            </a:tbl>
          </a:graphicData>
        </a:graphic>
      </p:graphicFrame>
      <p:sp>
        <p:nvSpPr>
          <p:cNvPr id="8" name="textruta 7">
            <a:extLst>
              <a:ext uri="{FF2B5EF4-FFF2-40B4-BE49-F238E27FC236}">
                <a16:creationId xmlns:a16="http://schemas.microsoft.com/office/drawing/2014/main" id="{6A58CDE6-CF77-1823-89C4-EFCE963AFF88}"/>
              </a:ext>
            </a:extLst>
          </p:cNvPr>
          <p:cNvSpPr txBox="1"/>
          <p:nvPr/>
        </p:nvSpPr>
        <p:spPr>
          <a:xfrm>
            <a:off x="9109381" y="3602672"/>
            <a:ext cx="3647767" cy="313932"/>
          </a:xfrm>
          <a:prstGeom prst="rect">
            <a:avLst/>
          </a:prstGeom>
          <a:noFill/>
        </p:spPr>
        <p:txBody>
          <a:bodyPr wrap="square" rtlCol="0">
            <a:spAutoFit/>
          </a:bodyPr>
          <a:lstStyle/>
          <a:p>
            <a:pPr>
              <a:lnSpc>
                <a:spcPct val="90000"/>
              </a:lnSpc>
              <a:spcBef>
                <a:spcPts val="600"/>
              </a:spcBef>
            </a:pPr>
            <a:r>
              <a:rPr lang="sv-SE" sz="1600">
                <a:latin typeface="+mn-lt"/>
              </a:rPr>
              <a:t>Relaterad nationella villkor</a:t>
            </a:r>
          </a:p>
        </p:txBody>
      </p:sp>
      <p:graphicFrame>
        <p:nvGraphicFramePr>
          <p:cNvPr id="10" name="Tabell 9">
            <a:extLst>
              <a:ext uri="{FF2B5EF4-FFF2-40B4-BE49-F238E27FC236}">
                <a16:creationId xmlns:a16="http://schemas.microsoft.com/office/drawing/2014/main" id="{A2D5CAA2-F40E-C5C3-1626-20B7EDEA8D54}"/>
              </a:ext>
            </a:extLst>
          </p:cNvPr>
          <p:cNvGraphicFramePr>
            <a:graphicFrameLocks noGrp="1"/>
          </p:cNvGraphicFramePr>
          <p:nvPr/>
        </p:nvGraphicFramePr>
        <p:xfrm>
          <a:off x="9298112" y="5693595"/>
          <a:ext cx="2706443" cy="755499"/>
        </p:xfrm>
        <a:graphic>
          <a:graphicData uri="http://schemas.openxmlformats.org/drawingml/2006/table">
            <a:tbl>
              <a:tblPr firstRow="1" bandRow="1">
                <a:tableStyleId>{3B4B98B0-60AC-42C2-AFA5-B58CD77FA1E5}</a:tableStyleId>
              </a:tblPr>
              <a:tblGrid>
                <a:gridCol w="2706443">
                  <a:extLst>
                    <a:ext uri="{9D8B030D-6E8A-4147-A177-3AD203B41FA5}">
                      <a16:colId xmlns:a16="http://schemas.microsoft.com/office/drawing/2014/main" val="510879607"/>
                    </a:ext>
                  </a:extLst>
                </a:gridCol>
              </a:tblGrid>
              <a:tr h="2844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kern="1200">
                        <a:solidFill>
                          <a:schemeClr val="tx1"/>
                        </a:solidFill>
                        <a:effectLst/>
                        <a:latin typeface="+mn-lt"/>
                        <a:ea typeface="+mn-ea"/>
                        <a:cs typeface="+mn-cs"/>
                      </a:endParaRPr>
                    </a:p>
                  </a:txBody>
                  <a:tcPr marL="6350" marR="6350" marT="6350"/>
                </a:tc>
                <a:extLst>
                  <a:ext uri="{0D108BD9-81ED-4DB2-BD59-A6C34878D82A}">
                    <a16:rowId xmlns:a16="http://schemas.microsoft.com/office/drawing/2014/main" val="563928668"/>
                  </a:ext>
                </a:extLst>
              </a:tr>
              <a:tr h="4710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kern="1200">
                        <a:solidFill>
                          <a:schemeClr val="tx1"/>
                        </a:solidFill>
                        <a:effectLst/>
                        <a:latin typeface="+mn-lt"/>
                        <a:ea typeface="+mn-ea"/>
                        <a:cs typeface="+mn-cs"/>
                      </a:endParaRPr>
                    </a:p>
                  </a:txBody>
                  <a:tcPr marL="6350" marR="6350" marT="6350">
                    <a:solidFill>
                      <a:schemeClr val="bg1"/>
                    </a:solidFill>
                  </a:tcPr>
                </a:tc>
                <a:extLst>
                  <a:ext uri="{0D108BD9-81ED-4DB2-BD59-A6C34878D82A}">
                    <a16:rowId xmlns:a16="http://schemas.microsoft.com/office/drawing/2014/main" val="3897900675"/>
                  </a:ext>
                </a:extLst>
              </a:tr>
            </a:tbl>
          </a:graphicData>
        </a:graphic>
      </p:graphicFrame>
      <p:sp>
        <p:nvSpPr>
          <p:cNvPr id="12" name="textruta 11">
            <a:extLst>
              <a:ext uri="{FF2B5EF4-FFF2-40B4-BE49-F238E27FC236}">
                <a16:creationId xmlns:a16="http://schemas.microsoft.com/office/drawing/2014/main" id="{CA187E1D-43AC-F992-B9F7-0C95D6AFA459}"/>
              </a:ext>
            </a:extLst>
          </p:cNvPr>
          <p:cNvSpPr txBox="1"/>
          <p:nvPr/>
        </p:nvSpPr>
        <p:spPr>
          <a:xfrm>
            <a:off x="9186437" y="5387590"/>
            <a:ext cx="3330981" cy="313932"/>
          </a:xfrm>
          <a:prstGeom prst="rect">
            <a:avLst/>
          </a:prstGeom>
          <a:noFill/>
        </p:spPr>
        <p:txBody>
          <a:bodyPr wrap="square" rtlCol="0">
            <a:spAutoFit/>
          </a:bodyPr>
          <a:lstStyle/>
          <a:p>
            <a:pPr>
              <a:lnSpc>
                <a:spcPct val="90000"/>
              </a:lnSpc>
              <a:spcBef>
                <a:spcPts val="600"/>
              </a:spcBef>
            </a:pPr>
            <a:r>
              <a:rPr lang="sv-SE" sz="1600"/>
              <a:t>Relaterade EU-metoder</a:t>
            </a:r>
            <a:endParaRPr lang="sv-SE" sz="1600">
              <a:latin typeface="+mn-lt"/>
              <a:ea typeface="Calibri"/>
              <a:cs typeface="Calibri"/>
            </a:endParaRPr>
          </a:p>
        </p:txBody>
      </p:sp>
    </p:spTree>
    <p:extLst>
      <p:ext uri="{BB962C8B-B14F-4D97-AF65-F5344CB8AC3E}">
        <p14:creationId xmlns:p14="http://schemas.microsoft.com/office/powerpoint/2010/main" val="744163171"/>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4980321-E05C-EA4E-A1B8-81B5C798C9A0}"/>
              </a:ext>
            </a:extLst>
          </p:cNvPr>
          <p:cNvSpPr>
            <a:spLocks noGrp="1"/>
          </p:cNvSpPr>
          <p:nvPr>
            <p:ph type="dt" sz="half" idx="11"/>
          </p:nvPr>
        </p:nvSpPr>
        <p:spPr/>
        <p:txBody>
          <a:bodyPr/>
          <a:lstStyle/>
          <a:p>
            <a:pPr>
              <a:defRPr/>
            </a:pPr>
            <a:fld id="{DB39DE6A-55C0-4C4F-9889-E916206BDB1A}" type="datetime1">
              <a:rPr lang="sv-SE" smtClean="0"/>
              <a:t>2025-06-10</a:t>
            </a:fld>
            <a:endParaRPr lang="sv-SE"/>
          </a:p>
        </p:txBody>
      </p:sp>
      <p:sp>
        <p:nvSpPr>
          <p:cNvPr id="5" name="Rubrik 4">
            <a:extLst>
              <a:ext uri="{FF2B5EF4-FFF2-40B4-BE49-F238E27FC236}">
                <a16:creationId xmlns:a16="http://schemas.microsoft.com/office/drawing/2014/main" id="{282AE15E-3DA5-9768-0C61-7559BEEE3B87}"/>
              </a:ext>
            </a:extLst>
          </p:cNvPr>
          <p:cNvSpPr>
            <a:spLocks noGrp="1"/>
          </p:cNvSpPr>
          <p:nvPr>
            <p:ph type="title"/>
          </p:nvPr>
        </p:nvSpPr>
        <p:spPr/>
        <p:txBody>
          <a:bodyPr>
            <a:normAutofit/>
          </a:bodyPr>
          <a:lstStyle/>
          <a:p>
            <a:pPr>
              <a:lnSpc>
                <a:spcPct val="100000"/>
              </a:lnSpc>
              <a:spcAft>
                <a:spcPct val="0"/>
              </a:spcAft>
              <a:defRPr/>
            </a:pPr>
            <a:r>
              <a:rPr lang="sv-SE">
                <a:latin typeface="Calibri"/>
                <a:ea typeface="+mn-ea"/>
                <a:cs typeface="+mn-cs"/>
              </a:rPr>
              <a:t>Tema: </a:t>
            </a:r>
            <a:r>
              <a:rPr kumimoji="0" lang="sv-SE" sz="4400" b="0" i="0" u="none" strike="noStrike" kern="1200" cap="none" spc="0" normalizeH="0" baseline="0" noProof="0">
                <a:ln>
                  <a:noFill/>
                </a:ln>
                <a:effectLst/>
                <a:uLnTx/>
                <a:uFillTx/>
                <a:latin typeface="Calibri"/>
                <a:ea typeface="+mn-ea"/>
                <a:cs typeface="+mn-cs"/>
              </a:rPr>
              <a:t>Informationsutbyte TSO/</a:t>
            </a:r>
            <a:r>
              <a:rPr lang="sv-SE">
                <a:latin typeface="Calibri"/>
                <a:ea typeface="+mn-ea"/>
                <a:cs typeface="+mn-cs"/>
              </a:rPr>
              <a:t>DSO/DSO</a:t>
            </a:r>
            <a:endParaRPr lang="sv-SE">
              <a:ea typeface="+mn-ea"/>
              <a:cs typeface="+mn-cs"/>
            </a:endParaRPr>
          </a:p>
        </p:txBody>
      </p:sp>
      <p:sp>
        <p:nvSpPr>
          <p:cNvPr id="6" name="Platshållare för text 5">
            <a:extLst>
              <a:ext uri="{FF2B5EF4-FFF2-40B4-BE49-F238E27FC236}">
                <a16:creationId xmlns:a16="http://schemas.microsoft.com/office/drawing/2014/main" id="{4A082B72-0AA8-A516-8E98-EC624FAA85D6}"/>
              </a:ext>
            </a:extLst>
          </p:cNvPr>
          <p:cNvSpPr>
            <a:spLocks noGrp="1"/>
          </p:cNvSpPr>
          <p:nvPr>
            <p:ph type="body" sz="quarter" idx="14"/>
          </p:nvPr>
        </p:nvSpPr>
        <p:spPr>
          <a:xfrm>
            <a:off x="993219" y="1689904"/>
            <a:ext cx="9783108" cy="3908378"/>
          </a:xfrm>
        </p:spPr>
        <p:txBody>
          <a:bodyPr vert="horz" lIns="91440" tIns="45720" rIns="91440" bIns="45720" rtlCol="0" anchor="t">
            <a:normAutofit lnSpcReduction="10000"/>
          </a:bodyPr>
          <a:lstStyle/>
          <a:p>
            <a:pPr marR="0" lvl="0" algn="l" defTabSz="914400" rtl="0" eaLnBrk="1" fontAlgn="auto" latinLnBrk="0" hangingPunct="1">
              <a:lnSpc>
                <a:spcPct val="100000"/>
              </a:lnSpc>
              <a:spcBef>
                <a:spcPts val="0"/>
              </a:spcBef>
              <a:spcAft>
                <a:spcPts val="0"/>
              </a:spcAft>
              <a:buClrTx/>
              <a:buSzTx/>
              <a:tabLst/>
              <a:defRPr/>
            </a:pPr>
            <a:r>
              <a:rPr lang="sv-SE" sz="1600" b="1">
                <a:latin typeface="Calibri"/>
                <a:cs typeface="Calibri"/>
              </a:rPr>
              <a:t>Information om tidsram</a:t>
            </a:r>
            <a:endParaRPr lang="sv-SE"/>
          </a:p>
          <a:p>
            <a:pPr marL="171450" indent="-171450">
              <a:lnSpc>
                <a:spcPct val="100000"/>
              </a:lnSpc>
              <a:spcBef>
                <a:spcPts val="0"/>
              </a:spcBef>
              <a:buFont typeface="Arial,Sans-Serif"/>
              <a:buChar char="•"/>
              <a:defRPr/>
            </a:pPr>
            <a:r>
              <a:rPr lang="sv-SE" sz="1600">
                <a:latin typeface="Calibri"/>
                <a:ea typeface="Calibri"/>
                <a:cs typeface="Calibri"/>
              </a:rPr>
              <a:t>Senast 6 månader för </a:t>
            </a:r>
            <a:r>
              <a:rPr lang="sv-SE" sz="1500">
                <a:latin typeface="Calibri"/>
                <a:ea typeface="Calibri"/>
                <a:cs typeface="Calibri"/>
              </a:rPr>
              <a:t>efter godkänd nationell process för framtagande av nationella villkor skall förslag för nationella villkor för koordinering överlämnas till </a:t>
            </a:r>
            <a:r>
              <a:rPr lang="sv-SE" sz="1500" err="1">
                <a:latin typeface="Calibri"/>
                <a:ea typeface="Calibri"/>
                <a:cs typeface="Calibri"/>
              </a:rPr>
              <a:t>Ei</a:t>
            </a:r>
            <a:r>
              <a:rPr lang="sv-SE" sz="1500">
                <a:latin typeface="Calibri"/>
                <a:ea typeface="Calibri"/>
                <a:cs typeface="Calibri"/>
              </a:rPr>
              <a:t> för deras godkännande</a:t>
            </a:r>
            <a:endParaRPr lang="en-US" sz="1500">
              <a:latin typeface="Calibri"/>
              <a:ea typeface="Calibri"/>
              <a:cs typeface="Calibri"/>
            </a:endParaRPr>
          </a:p>
          <a:p>
            <a:pPr marL="171450" indent="-171450">
              <a:lnSpc>
                <a:spcPct val="100000"/>
              </a:lnSpc>
              <a:spcBef>
                <a:spcPts val="0"/>
              </a:spcBef>
              <a:buFont typeface="Arial,Sans-Serif"/>
              <a:buChar char="•"/>
              <a:defRPr/>
            </a:pPr>
            <a:r>
              <a:rPr lang="sv-SE" sz="1600">
                <a:latin typeface="Calibri"/>
                <a:ea typeface="Calibri"/>
                <a:cs typeface="Calibri"/>
              </a:rPr>
              <a:t>NRA har därefter 6 månader på sig att godkänna nationella villkor </a:t>
            </a:r>
            <a:endParaRPr lang="sv-SE">
              <a:latin typeface="Calibri"/>
              <a:ea typeface="Calibri"/>
              <a:cs typeface="Calibri"/>
            </a:endParaRPr>
          </a:p>
          <a:p>
            <a:pPr marL="171450" indent="-171450">
              <a:lnSpc>
                <a:spcPct val="100000"/>
              </a:lnSpc>
              <a:spcBef>
                <a:spcPts val="0"/>
              </a:spcBef>
              <a:buFont typeface="Arial,Sans-Serif"/>
              <a:buChar char="•"/>
              <a:defRPr/>
            </a:pPr>
            <a:r>
              <a:rPr lang="sv-SE" sz="1600">
                <a:latin typeface="Calibri"/>
                <a:ea typeface="Calibri"/>
                <a:cs typeface="Calibri"/>
              </a:rPr>
              <a:t>observerbarhetsområdet. Koordineringsarbetet mellan systemoperatörer kräver i sig datautbyte men det har ingen egen tidplan. </a:t>
            </a:r>
            <a:endParaRPr lang="sv-SE">
              <a:ea typeface="Calibri"/>
              <a:cs typeface="Calibri"/>
            </a:endParaRPr>
          </a:p>
          <a:p>
            <a:pPr>
              <a:lnSpc>
                <a:spcPct val="100000"/>
              </a:lnSpc>
              <a:spcBef>
                <a:spcPts val="0"/>
              </a:spcBef>
              <a:defRPr/>
            </a:pPr>
            <a:endParaRPr lang="sv-SE" sz="1600" b="1">
              <a:latin typeface="Calibri"/>
              <a:ea typeface="Calibri"/>
              <a:cs typeface="Calibri"/>
            </a:endParaRPr>
          </a:p>
          <a:p>
            <a:pPr>
              <a:lnSpc>
                <a:spcPct val="100000"/>
              </a:lnSpc>
              <a:spcBef>
                <a:spcPts val="0"/>
              </a:spcBef>
              <a:defRPr/>
            </a:pPr>
            <a:endParaRPr lang="sv-SE" sz="1600" b="1">
              <a:latin typeface="Calibri"/>
              <a:ea typeface="Calibri"/>
              <a:cs typeface="Calibri"/>
            </a:endParaRPr>
          </a:p>
          <a:p>
            <a:pPr>
              <a:lnSpc>
                <a:spcPct val="100000"/>
              </a:lnSpc>
              <a:spcBef>
                <a:spcPts val="0"/>
              </a:spcBef>
              <a:defRPr/>
            </a:pPr>
            <a:r>
              <a:rPr lang="sv-SE" sz="1600" b="1">
                <a:latin typeface="Calibri"/>
                <a:ea typeface="Calibri"/>
                <a:cs typeface="Calibri"/>
              </a:rPr>
              <a:t>Kommentar om bestämmelsernas innebörd och vad som behöver genomföras</a:t>
            </a:r>
            <a:endParaRPr lang="sv-SE"/>
          </a:p>
          <a:p>
            <a:pPr marL="285750" indent="-285750">
              <a:lnSpc>
                <a:spcPct val="100000"/>
              </a:lnSpc>
              <a:spcBef>
                <a:spcPts val="0"/>
              </a:spcBef>
              <a:buFont typeface="Arial"/>
              <a:buChar char="•"/>
              <a:defRPr/>
            </a:pPr>
            <a:r>
              <a:rPr lang="sv-SE" sz="1600">
                <a:latin typeface="Calibri"/>
                <a:ea typeface="Calibri"/>
                <a:cs typeface="Calibri"/>
              </a:rPr>
              <a:t>Modeller för hur datautbytet ska ske behöver analyseras tidigt - berör roller och ansvar. </a:t>
            </a:r>
            <a:endParaRPr lang="sv-SE">
              <a:latin typeface="Calibri"/>
              <a:ea typeface="Calibri"/>
              <a:cs typeface="Calibri"/>
            </a:endParaRPr>
          </a:p>
          <a:p>
            <a:pPr marL="285750" indent="-285750">
              <a:lnSpc>
                <a:spcPct val="100000"/>
              </a:lnSpc>
              <a:spcBef>
                <a:spcPts val="0"/>
              </a:spcBef>
              <a:buFont typeface="Arial"/>
              <a:buChar char="•"/>
              <a:defRPr/>
            </a:pPr>
            <a:r>
              <a:rPr lang="sv-SE" sz="1600">
                <a:latin typeface="Calibri"/>
                <a:ea typeface="Calibri"/>
                <a:cs typeface="Calibri"/>
              </a:rPr>
              <a:t>På detta område kommer förslag till harmonisering och standardisering komma via EU-metoder och </a:t>
            </a:r>
            <a:r>
              <a:rPr lang="sv-SE" sz="1600" err="1">
                <a:latin typeface="Calibri"/>
                <a:ea typeface="Calibri"/>
                <a:cs typeface="Calibri"/>
              </a:rPr>
              <a:t>Implementing</a:t>
            </a:r>
            <a:r>
              <a:rPr lang="sv-SE" sz="1600">
                <a:latin typeface="Calibri"/>
                <a:ea typeface="Calibri"/>
                <a:cs typeface="Calibri"/>
              </a:rPr>
              <a:t> </a:t>
            </a:r>
            <a:r>
              <a:rPr lang="sv-SE" sz="1600" err="1">
                <a:latin typeface="Calibri"/>
                <a:ea typeface="Calibri"/>
                <a:cs typeface="Calibri"/>
              </a:rPr>
              <a:t>Acts</a:t>
            </a:r>
            <a:r>
              <a:rPr lang="sv-SE" sz="1600">
                <a:latin typeface="Calibri"/>
                <a:ea typeface="Calibri"/>
                <a:cs typeface="Calibri"/>
              </a:rPr>
              <a:t> komma successivt och parallellt – viktigt att hålla koll på</a:t>
            </a:r>
          </a:p>
          <a:p>
            <a:pPr>
              <a:lnSpc>
                <a:spcPct val="100000"/>
              </a:lnSpc>
              <a:spcBef>
                <a:spcPts val="0"/>
              </a:spcBef>
              <a:defRPr/>
            </a:pPr>
            <a:endParaRPr lang="sv-SE" sz="1600">
              <a:latin typeface="Calibri"/>
              <a:ea typeface="Calibri"/>
              <a:cs typeface="Calibri"/>
            </a:endParaRPr>
          </a:p>
          <a:p>
            <a:pPr>
              <a:lnSpc>
                <a:spcPct val="100000"/>
              </a:lnSpc>
              <a:spcBef>
                <a:spcPts val="0"/>
              </a:spcBef>
              <a:defRPr/>
            </a:pPr>
            <a:endParaRPr lang="sv-SE" sz="1600">
              <a:latin typeface="Calibri"/>
              <a:ea typeface="Calibri"/>
              <a:cs typeface="Calibri"/>
            </a:endParaRPr>
          </a:p>
          <a:p>
            <a:pPr>
              <a:lnSpc>
                <a:spcPct val="100000"/>
              </a:lnSpc>
              <a:spcBef>
                <a:spcPts val="0"/>
              </a:spcBef>
              <a:defRPr/>
            </a:pPr>
            <a:r>
              <a:rPr lang="sv-SE" sz="1600" b="1">
                <a:latin typeface="Calibri"/>
                <a:ea typeface="Calibri"/>
                <a:cs typeface="Calibri"/>
              </a:rPr>
              <a:t>Bedömning om prioritet</a:t>
            </a:r>
            <a:endParaRPr lang="sv-SE" sz="1600">
              <a:latin typeface="Calibri"/>
              <a:ea typeface="Calibri"/>
              <a:cs typeface="Calibri"/>
            </a:endParaRPr>
          </a:p>
          <a:p>
            <a:pPr marL="285750" indent="-285750">
              <a:lnSpc>
                <a:spcPct val="100000"/>
              </a:lnSpc>
              <a:spcBef>
                <a:spcPts val="0"/>
              </a:spcBef>
              <a:buFont typeface="Arial"/>
              <a:buChar char="•"/>
              <a:defRPr/>
            </a:pPr>
            <a:r>
              <a:rPr lang="sv-SE" sz="1600">
                <a:latin typeface="Calibri"/>
                <a:ea typeface="Calibri"/>
                <a:cs typeface="Calibri"/>
              </a:rPr>
              <a:t>Hög</a:t>
            </a:r>
          </a:p>
          <a:p>
            <a:pPr>
              <a:lnSpc>
                <a:spcPct val="100000"/>
              </a:lnSpc>
              <a:spcBef>
                <a:spcPts val="0"/>
              </a:spcBef>
              <a:defRPr/>
            </a:pPr>
            <a:endParaRPr lang="sv-SE" sz="1600" i="1">
              <a:latin typeface="Calibri" panose="020F0502020204030204" pitchFamily="34" charset="0"/>
              <a:ea typeface="Calibri"/>
              <a:cs typeface="Calibri"/>
            </a:endParaRPr>
          </a:p>
          <a:p>
            <a:pPr>
              <a:lnSpc>
                <a:spcPct val="100000"/>
              </a:lnSpc>
              <a:spcBef>
                <a:spcPts val="0"/>
              </a:spcBef>
              <a:defRPr/>
            </a:pPr>
            <a:endParaRPr lang="sv-SE" sz="1600" i="1">
              <a:latin typeface="Calibri" panose="020F0502020204030204" pitchFamily="34" charset="0"/>
              <a:ea typeface="Calibri"/>
              <a:cs typeface="Calibri"/>
            </a:endParaRPr>
          </a:p>
          <a:p>
            <a:pPr>
              <a:lnSpc>
                <a:spcPct val="100000"/>
              </a:lnSpc>
              <a:spcBef>
                <a:spcPts val="0"/>
              </a:spcBef>
              <a:defRPr/>
            </a:pPr>
            <a:endParaRPr lang="sv-SE" sz="1600" i="1">
              <a:latin typeface="Calibri" panose="020F0502020204030204" pitchFamily="34" charset="0"/>
              <a:ea typeface="Calibri"/>
              <a:cs typeface="Calibri"/>
            </a:endParaRPr>
          </a:p>
          <a:p>
            <a:pPr>
              <a:lnSpc>
                <a:spcPct val="100000"/>
              </a:lnSpc>
              <a:spcBef>
                <a:spcPts val="0"/>
              </a:spcBef>
              <a:defRPr/>
            </a:pPr>
            <a:endParaRPr lang="sv-SE" sz="1600" i="1">
              <a:latin typeface="Calibri" panose="020F0502020204030204" pitchFamily="34" charset="0"/>
              <a:ea typeface="Calibri"/>
              <a:cs typeface="Calibri"/>
            </a:endParaRPr>
          </a:p>
        </p:txBody>
      </p:sp>
      <p:graphicFrame>
        <p:nvGraphicFramePr>
          <p:cNvPr id="3" name="Tabell 9">
            <a:extLst>
              <a:ext uri="{FF2B5EF4-FFF2-40B4-BE49-F238E27FC236}">
                <a16:creationId xmlns:a16="http://schemas.microsoft.com/office/drawing/2014/main" id="{467E90CF-017C-C110-2BC0-B8CF332C23D7}"/>
              </a:ext>
            </a:extLst>
          </p:cNvPr>
          <p:cNvGraphicFramePr>
            <a:graphicFrameLocks noGrp="1"/>
          </p:cNvGraphicFramePr>
          <p:nvPr/>
        </p:nvGraphicFramePr>
        <p:xfrm>
          <a:off x="9298112" y="5693595"/>
          <a:ext cx="2706443" cy="1018540"/>
        </p:xfrm>
        <a:graphic>
          <a:graphicData uri="http://schemas.openxmlformats.org/drawingml/2006/table">
            <a:tbl>
              <a:tblPr firstRow="1" bandRow="1">
                <a:tableStyleId>{3B4B98B0-60AC-42C2-AFA5-B58CD77FA1E5}</a:tableStyleId>
              </a:tblPr>
              <a:tblGrid>
                <a:gridCol w="2706443">
                  <a:extLst>
                    <a:ext uri="{9D8B030D-6E8A-4147-A177-3AD203B41FA5}">
                      <a16:colId xmlns:a16="http://schemas.microsoft.com/office/drawing/2014/main" val="510879607"/>
                    </a:ext>
                  </a:extLst>
                </a:gridCol>
              </a:tblGrid>
              <a:tr h="2844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a:solidFill>
                            <a:schemeClr val="tx1"/>
                          </a:solidFill>
                          <a:effectLst/>
                          <a:latin typeface="+mn-lt"/>
                          <a:ea typeface="+mn-ea"/>
                          <a:cs typeface="+mn-cs"/>
                        </a:rPr>
                        <a:t>SOGL 40.1</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a:solidFill>
                            <a:schemeClr val="tx1"/>
                          </a:solidFill>
                          <a:effectLst/>
                          <a:latin typeface="+mn-lt"/>
                          <a:ea typeface="+mn-ea"/>
                          <a:cs typeface="+mn-cs"/>
                        </a:rPr>
                        <a:t>SOGL 182</a:t>
                      </a:r>
                      <a:endParaRPr lang="sv-SE"/>
                    </a:p>
                  </a:txBody>
                  <a:tcPr marL="6350" marR="6350" marT="6350"/>
                </a:tc>
                <a:extLst>
                  <a:ext uri="{0D108BD9-81ED-4DB2-BD59-A6C34878D82A}">
                    <a16:rowId xmlns:a16="http://schemas.microsoft.com/office/drawing/2014/main" val="563928668"/>
                  </a:ext>
                </a:extLst>
              </a:tr>
              <a:tr h="471096">
                <a:tc>
                  <a:txBody>
                    <a:bodyPr/>
                    <a:lstStyle/>
                    <a:p>
                      <a:pPr marL="0" marR="0" lvl="0" indent="0" algn="l" rtl="0" eaLnBrk="1" fontAlgn="auto" latinLnBrk="0" hangingPunct="1">
                        <a:lnSpc>
                          <a:spcPct val="100000"/>
                        </a:lnSpc>
                        <a:spcBef>
                          <a:spcPts val="0"/>
                        </a:spcBef>
                        <a:spcAft>
                          <a:spcPts val="0"/>
                        </a:spcAft>
                        <a:buClrTx/>
                        <a:buSzTx/>
                        <a:buFontTx/>
                        <a:buNone/>
                      </a:pPr>
                      <a:r>
                        <a:rPr lang="sv-SE" sz="1200" b="0" kern="1200" err="1">
                          <a:solidFill>
                            <a:schemeClr val="tx1"/>
                          </a:solidFill>
                          <a:effectLst/>
                          <a:latin typeface="+mn-lt"/>
                          <a:ea typeface="+mn-ea"/>
                          <a:cs typeface="+mn-cs"/>
                        </a:rPr>
                        <a:t>Flexibility</a:t>
                      </a:r>
                      <a:r>
                        <a:rPr lang="sv-SE" sz="1200" b="0" kern="1200">
                          <a:solidFill>
                            <a:schemeClr val="tx1"/>
                          </a:solidFill>
                          <a:effectLst/>
                          <a:latin typeface="+mn-lt"/>
                          <a:ea typeface="+mn-ea"/>
                          <a:cs typeface="+mn-cs"/>
                        </a:rPr>
                        <a:t> Information System</a:t>
                      </a:r>
                    </a:p>
                    <a:p>
                      <a:pPr marL="0" marR="0" lvl="0" indent="0" algn="l">
                        <a:lnSpc>
                          <a:spcPct val="100000"/>
                        </a:lnSpc>
                        <a:spcBef>
                          <a:spcPts val="0"/>
                        </a:spcBef>
                        <a:spcAft>
                          <a:spcPts val="0"/>
                        </a:spcAft>
                        <a:buNone/>
                      </a:pPr>
                      <a:r>
                        <a:rPr lang="sv-SE" sz="1200" b="0" i="0" u="none" strike="noStrike" kern="1200" noProof="0">
                          <a:solidFill>
                            <a:schemeClr val="tx1"/>
                          </a:solidFill>
                          <a:effectLst/>
                          <a:latin typeface="Aptos"/>
                        </a:rPr>
                        <a:t>Kommande regler för "</a:t>
                      </a:r>
                      <a:r>
                        <a:rPr lang="sv-SE" sz="1200" b="0" i="0" u="none" strike="noStrike" kern="1200" noProof="0" err="1">
                          <a:solidFill>
                            <a:schemeClr val="tx1"/>
                          </a:solidFill>
                          <a:effectLst/>
                          <a:latin typeface="Aptos"/>
                        </a:rPr>
                        <a:t>Prequalification</a:t>
                      </a:r>
                      <a:r>
                        <a:rPr lang="sv-SE" sz="1200" b="0" i="0" u="none" strike="noStrike" kern="1200" noProof="0">
                          <a:solidFill>
                            <a:schemeClr val="tx1"/>
                          </a:solidFill>
                          <a:effectLst/>
                          <a:latin typeface="Aptos"/>
                        </a:rPr>
                        <a:t>, </a:t>
                      </a:r>
                      <a:r>
                        <a:rPr lang="sv-SE" sz="1200" b="0" i="0" u="none" strike="noStrike" kern="1200" noProof="0" err="1">
                          <a:solidFill>
                            <a:schemeClr val="tx1"/>
                          </a:solidFill>
                          <a:effectLst/>
                          <a:latin typeface="Aptos"/>
                        </a:rPr>
                        <a:t>qualification</a:t>
                      </a:r>
                      <a:r>
                        <a:rPr lang="sv-SE" sz="1200" b="0" i="0" u="none" strike="noStrike" kern="1200" noProof="0">
                          <a:solidFill>
                            <a:schemeClr val="tx1"/>
                          </a:solidFill>
                          <a:effectLst/>
                          <a:latin typeface="Aptos"/>
                        </a:rPr>
                        <a:t> and </a:t>
                      </a:r>
                      <a:r>
                        <a:rPr lang="sv-SE" sz="1200" b="0" i="0" u="none" strike="noStrike" kern="1200" noProof="0" err="1">
                          <a:solidFill>
                            <a:schemeClr val="tx1"/>
                          </a:solidFill>
                          <a:effectLst/>
                          <a:latin typeface="Aptos"/>
                        </a:rPr>
                        <a:t>verification</a:t>
                      </a:r>
                      <a:r>
                        <a:rPr lang="sv-SE" sz="1200" b="0" i="0" u="none" strike="noStrike" kern="1200" noProof="0">
                          <a:solidFill>
                            <a:schemeClr val="tx1"/>
                          </a:solidFill>
                          <a:effectLst/>
                          <a:latin typeface="Aptos"/>
                        </a:rPr>
                        <a:t>"</a:t>
                      </a:r>
                    </a:p>
                  </a:txBody>
                  <a:tcPr marL="6350" marR="6350" marT="6350">
                    <a:solidFill>
                      <a:schemeClr val="bg1"/>
                    </a:solidFill>
                  </a:tcPr>
                </a:tc>
                <a:extLst>
                  <a:ext uri="{0D108BD9-81ED-4DB2-BD59-A6C34878D82A}">
                    <a16:rowId xmlns:a16="http://schemas.microsoft.com/office/drawing/2014/main" val="3897900675"/>
                  </a:ext>
                </a:extLst>
              </a:tr>
            </a:tbl>
          </a:graphicData>
        </a:graphic>
      </p:graphicFrame>
      <p:sp>
        <p:nvSpPr>
          <p:cNvPr id="4" name="textruta 11">
            <a:extLst>
              <a:ext uri="{FF2B5EF4-FFF2-40B4-BE49-F238E27FC236}">
                <a16:creationId xmlns:a16="http://schemas.microsoft.com/office/drawing/2014/main" id="{8DF212C5-4265-0937-CB62-670D2B32C426}"/>
              </a:ext>
            </a:extLst>
          </p:cNvPr>
          <p:cNvSpPr txBox="1"/>
          <p:nvPr/>
        </p:nvSpPr>
        <p:spPr>
          <a:xfrm>
            <a:off x="9186437" y="5387590"/>
            <a:ext cx="3330981" cy="313932"/>
          </a:xfrm>
          <a:prstGeom prst="rect">
            <a:avLst/>
          </a:prstGeom>
          <a:noFill/>
        </p:spPr>
        <p:txBody>
          <a:bodyPr wrap="square" rtlCol="0">
            <a:spAutoFit/>
          </a:bodyPr>
          <a:lstStyle/>
          <a:p>
            <a:pPr>
              <a:lnSpc>
                <a:spcPct val="90000"/>
              </a:lnSpc>
              <a:spcBef>
                <a:spcPts val="600"/>
              </a:spcBef>
            </a:pPr>
            <a:r>
              <a:rPr lang="sv-SE" sz="1600"/>
              <a:t>Beroenden för framtagandet</a:t>
            </a:r>
            <a:endParaRPr lang="sv-SE" sz="1600">
              <a:latin typeface="+mn-lt"/>
            </a:endParaRPr>
          </a:p>
        </p:txBody>
      </p:sp>
    </p:spTree>
    <p:extLst>
      <p:ext uri="{BB962C8B-B14F-4D97-AF65-F5344CB8AC3E}">
        <p14:creationId xmlns:p14="http://schemas.microsoft.com/office/powerpoint/2010/main" val="2179414862"/>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4980321-E05C-EA4E-A1B8-81B5C798C9A0}"/>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39DE6A-55C0-4C4F-9889-E916206BDB1A}" type="datetime1">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2025-06-10</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Rubrik 4">
            <a:extLst>
              <a:ext uri="{FF2B5EF4-FFF2-40B4-BE49-F238E27FC236}">
                <a16:creationId xmlns:a16="http://schemas.microsoft.com/office/drawing/2014/main" id="{282AE15E-3DA5-9768-0C61-7559BEEE3B87}"/>
              </a:ext>
            </a:extLst>
          </p:cNvPr>
          <p:cNvSpPr>
            <a:spLocks noGrp="1"/>
          </p:cNvSpPr>
          <p:nvPr>
            <p:ph type="title"/>
          </p:nvPr>
        </p:nvSpPr>
        <p:spPr>
          <a:xfrm>
            <a:off x="374374" y="243647"/>
            <a:ext cx="10515600" cy="1325563"/>
          </a:xfrm>
        </p:spPr>
        <p:txBody>
          <a:bodyPr>
            <a:normAutofit/>
          </a:bodyPr>
          <a:lstStyle/>
          <a:p>
            <a:pPr>
              <a:lnSpc>
                <a:spcPct val="100000"/>
              </a:lnSpc>
              <a:defRPr/>
            </a:pPr>
            <a:r>
              <a:rPr lang="sv-SE">
                <a:latin typeface="Calibri"/>
                <a:ea typeface="+mn-ea"/>
                <a:cs typeface="+mn-cs"/>
              </a:rPr>
              <a:t>Tema:</a:t>
            </a:r>
            <a:r>
              <a:rPr lang="sv-SE">
                <a:solidFill>
                  <a:srgbClr val="000000"/>
                </a:solidFill>
                <a:latin typeface="Calibri"/>
                <a:ea typeface="+mn-ea"/>
                <a:cs typeface="+mn-cs"/>
              </a:rPr>
              <a:t> </a:t>
            </a:r>
            <a:r>
              <a:rPr lang="sv-SE" err="1">
                <a:solidFill>
                  <a:srgbClr val="000000"/>
                </a:solidFill>
                <a:latin typeface="Calibri"/>
                <a:ea typeface="+mn-ea"/>
                <a:cs typeface="+mn-cs"/>
              </a:rPr>
              <a:t>Flexibility</a:t>
            </a:r>
            <a:r>
              <a:rPr lang="sv-SE">
                <a:solidFill>
                  <a:srgbClr val="000000"/>
                </a:solidFill>
                <a:latin typeface="Calibri"/>
                <a:ea typeface="+mn-ea"/>
                <a:cs typeface="+mn-cs"/>
              </a:rPr>
              <a:t> Information System </a:t>
            </a:r>
            <a:endParaRPr lang="sv-SE">
              <a:solidFill>
                <a:srgbClr val="000000"/>
              </a:solidFill>
              <a:latin typeface="Calibri"/>
              <a:ea typeface="Calibri"/>
              <a:cs typeface="Calibri"/>
            </a:endParaRPr>
          </a:p>
        </p:txBody>
      </p:sp>
      <p:sp>
        <p:nvSpPr>
          <p:cNvPr id="6" name="Platshållare för text 5">
            <a:extLst>
              <a:ext uri="{FF2B5EF4-FFF2-40B4-BE49-F238E27FC236}">
                <a16:creationId xmlns:a16="http://schemas.microsoft.com/office/drawing/2014/main" id="{4A082B72-0AA8-A516-8E98-EC624FAA85D6}"/>
              </a:ext>
            </a:extLst>
          </p:cNvPr>
          <p:cNvSpPr>
            <a:spLocks noGrp="1"/>
          </p:cNvSpPr>
          <p:nvPr>
            <p:ph type="body" sz="quarter" idx="14"/>
          </p:nvPr>
        </p:nvSpPr>
        <p:spPr>
          <a:xfrm>
            <a:off x="361871" y="1777052"/>
            <a:ext cx="7290921" cy="4823459"/>
          </a:xfrm>
        </p:spPr>
        <p:txBody>
          <a:bodyPr vert="horz" lIns="91440" tIns="45720" rIns="91440" bIns="45720" rtlCol="0" anchor="t">
            <a:normAutofit/>
          </a:bodyPr>
          <a:lstStyle/>
          <a:p>
            <a:pPr>
              <a:lnSpc>
                <a:spcPct val="100000"/>
              </a:lnSpc>
              <a:spcBef>
                <a:spcPts val="0"/>
              </a:spcBef>
              <a:defRPr/>
            </a:pPr>
            <a:r>
              <a:rPr lang="sv-SE" sz="1600">
                <a:latin typeface="Calibri"/>
                <a:cs typeface="Calibri"/>
              </a:rPr>
              <a:t>Bestämmelserna anger krav om att: </a:t>
            </a:r>
            <a:endParaRPr lang="en-US" sz="1600">
              <a:latin typeface="Calibri"/>
              <a:ea typeface="Calibri"/>
              <a:cs typeface="Calibri"/>
            </a:endParaRPr>
          </a:p>
          <a:p>
            <a:pPr marL="342900" indent="-342900">
              <a:lnSpc>
                <a:spcPct val="100000"/>
              </a:lnSpc>
              <a:spcBef>
                <a:spcPts val="0"/>
              </a:spcBef>
              <a:buFont typeface="Calibri"/>
              <a:buChar char="-"/>
              <a:defRPr/>
            </a:pPr>
            <a:r>
              <a:rPr lang="sv-SE" sz="1600" b="1">
                <a:latin typeface="Calibri"/>
                <a:cs typeface="Calibri"/>
              </a:rPr>
              <a:t>Varje medlemsstat ska ha ett informationssystem för flexibilitet </a:t>
            </a:r>
            <a:r>
              <a:rPr lang="sv-SE" sz="1600">
                <a:latin typeface="Calibri"/>
                <a:cs typeface="Calibri"/>
              </a:rPr>
              <a:t>med en enda och gemensam åtkomstpunkt för service providers för att förenkla och effektivisera processer för att tillhandahålla datautbyte rörande CUs, </a:t>
            </a:r>
            <a:r>
              <a:rPr lang="sv-SE" sz="1600" err="1">
                <a:latin typeface="Calibri"/>
                <a:cs typeface="Calibri"/>
              </a:rPr>
              <a:t>SPUs</a:t>
            </a:r>
            <a:r>
              <a:rPr lang="sv-SE" sz="1600">
                <a:latin typeface="Calibri"/>
                <a:cs typeface="Calibri"/>
              </a:rPr>
              <a:t> och </a:t>
            </a:r>
            <a:r>
              <a:rPr lang="sv-SE" sz="1600" err="1">
                <a:latin typeface="Calibri"/>
                <a:cs typeface="Calibri"/>
              </a:rPr>
              <a:t>SPGs</a:t>
            </a:r>
            <a:r>
              <a:rPr lang="sv-SE" sz="1600">
                <a:latin typeface="Calibri"/>
                <a:cs typeface="Calibri"/>
              </a:rPr>
              <a:t> deltagande på  balansmarknaden och lokala marknaden, kvalificering av tjänsteleverantörer, produktförkvalificering och produktverifiering av </a:t>
            </a:r>
            <a:r>
              <a:rPr lang="sv-SE" sz="1600" err="1">
                <a:latin typeface="Calibri"/>
                <a:cs typeface="Calibri"/>
              </a:rPr>
              <a:t>SPU:er</a:t>
            </a:r>
            <a:r>
              <a:rPr lang="sv-SE" sz="1600">
                <a:latin typeface="Calibri"/>
                <a:cs typeface="Calibri"/>
              </a:rPr>
              <a:t> och SPG:er, nätförkvalificering av </a:t>
            </a:r>
            <a:r>
              <a:rPr lang="sv-SE" sz="1600" err="1">
                <a:latin typeface="Calibri"/>
                <a:cs typeface="Calibri"/>
              </a:rPr>
              <a:t>SPU:er</a:t>
            </a:r>
            <a:r>
              <a:rPr lang="sv-SE" sz="1600">
                <a:latin typeface="Calibri"/>
                <a:cs typeface="Calibri"/>
              </a:rPr>
              <a:t>, SPG:er eller delar av SPG:er. </a:t>
            </a:r>
            <a:endParaRPr lang="en-US" sz="1600">
              <a:latin typeface="Calibri"/>
              <a:ea typeface="Calibri"/>
              <a:cs typeface="Calibri"/>
            </a:endParaRPr>
          </a:p>
          <a:p>
            <a:pPr marL="342900" indent="-342900">
              <a:lnSpc>
                <a:spcPct val="100000"/>
              </a:lnSpc>
              <a:spcBef>
                <a:spcPts val="0"/>
              </a:spcBef>
              <a:buFont typeface="Calibri"/>
              <a:buChar char="-"/>
              <a:defRPr/>
            </a:pPr>
            <a:r>
              <a:rPr lang="en-US" sz="1600" err="1">
                <a:latin typeface="Calibri"/>
                <a:cs typeface="Calibri"/>
              </a:rPr>
              <a:t>Nationella</a:t>
            </a:r>
            <a:r>
              <a:rPr lang="en-US" sz="1600">
                <a:latin typeface="Calibri"/>
                <a:cs typeface="Calibri"/>
              </a:rPr>
              <a:t> </a:t>
            </a:r>
            <a:r>
              <a:rPr lang="en-US" sz="1600" err="1">
                <a:latin typeface="Calibri"/>
                <a:cs typeface="Calibri"/>
              </a:rPr>
              <a:t>villkor</a:t>
            </a:r>
            <a:r>
              <a:rPr lang="en-US" sz="1600">
                <a:latin typeface="Calibri"/>
                <a:cs typeface="Calibri"/>
              </a:rPr>
              <a:t> för </a:t>
            </a:r>
            <a:r>
              <a:rPr lang="en-US" sz="1600" err="1">
                <a:latin typeface="Calibri"/>
                <a:cs typeface="Calibri"/>
              </a:rPr>
              <a:t>vad</a:t>
            </a:r>
            <a:r>
              <a:rPr lang="en-US" sz="1600">
                <a:latin typeface="Calibri"/>
                <a:cs typeface="Calibri"/>
              </a:rPr>
              <a:t> </a:t>
            </a:r>
            <a:r>
              <a:rPr lang="sv-SE" sz="1600">
                <a:latin typeface="Calibri"/>
                <a:cs typeface="Calibri"/>
              </a:rPr>
              <a:t>Informationssystemet </a:t>
            </a:r>
            <a:r>
              <a:rPr lang="en-US" sz="1600">
                <a:latin typeface="Calibri"/>
                <a:cs typeface="Calibri"/>
              </a:rPr>
              <a:t>ska </a:t>
            </a:r>
            <a:r>
              <a:rPr lang="en-US" sz="1600" err="1">
                <a:latin typeface="Calibri"/>
                <a:cs typeface="Calibri"/>
              </a:rPr>
              <a:t>omfatta</a:t>
            </a:r>
            <a:r>
              <a:rPr lang="en-US" sz="1600">
                <a:latin typeface="Calibri"/>
                <a:cs typeface="Calibri"/>
              </a:rPr>
              <a:t> ska </a:t>
            </a:r>
            <a:r>
              <a:rPr lang="en-US" sz="1600" err="1">
                <a:latin typeface="Calibri"/>
                <a:cs typeface="Calibri"/>
              </a:rPr>
              <a:t>tas</a:t>
            </a:r>
            <a:r>
              <a:rPr lang="en-US" sz="1600">
                <a:latin typeface="Calibri"/>
                <a:cs typeface="Calibri"/>
              </a:rPr>
              <a:t> </a:t>
            </a:r>
            <a:r>
              <a:rPr lang="en-US" sz="1600" err="1">
                <a:latin typeface="Calibri"/>
                <a:cs typeface="Calibri"/>
              </a:rPr>
              <a:t>fram</a:t>
            </a:r>
            <a:r>
              <a:rPr lang="en-US" sz="1600">
                <a:latin typeface="Calibri"/>
                <a:cs typeface="Calibri"/>
              </a:rPr>
              <a:t>.</a:t>
            </a:r>
            <a:endParaRPr lang="en-US" sz="1600">
              <a:latin typeface="Calibri"/>
              <a:ea typeface="Calibri"/>
              <a:cs typeface="Calibri"/>
            </a:endParaRPr>
          </a:p>
          <a:p>
            <a:pPr marL="342900" indent="-342900">
              <a:lnSpc>
                <a:spcPct val="100000"/>
              </a:lnSpc>
              <a:spcBef>
                <a:spcPts val="0"/>
              </a:spcBef>
              <a:buFont typeface="Calibri"/>
              <a:buChar char="-"/>
              <a:defRPr/>
            </a:pPr>
            <a:r>
              <a:rPr lang="en-US" sz="1600" b="1" err="1">
                <a:latin typeface="Calibri"/>
                <a:ea typeface="Calibri"/>
                <a:cs typeface="Calibri"/>
              </a:rPr>
              <a:t>Utformning</a:t>
            </a:r>
            <a:r>
              <a:rPr lang="en-US" sz="1600" b="1">
                <a:latin typeface="Calibri"/>
                <a:ea typeface="Calibri"/>
                <a:cs typeface="Calibri"/>
              </a:rPr>
              <a:t> av design och </a:t>
            </a:r>
            <a:r>
              <a:rPr lang="en-US" sz="1600" b="1" err="1">
                <a:latin typeface="Calibri"/>
                <a:ea typeface="Calibri"/>
                <a:cs typeface="Calibri"/>
              </a:rPr>
              <a:t>kravspecificering</a:t>
            </a:r>
            <a:r>
              <a:rPr lang="en-US" sz="1600" b="1">
                <a:latin typeface="Calibri"/>
                <a:ea typeface="Calibri"/>
                <a:cs typeface="Calibri"/>
              </a:rPr>
              <a:t> av </a:t>
            </a:r>
            <a:r>
              <a:rPr lang="en-US" sz="1600" b="1" err="1">
                <a:latin typeface="Calibri"/>
                <a:ea typeface="Calibri"/>
                <a:cs typeface="Calibri"/>
              </a:rPr>
              <a:t>systemet</a:t>
            </a:r>
            <a:r>
              <a:rPr lang="en-US" sz="1600" b="1">
                <a:latin typeface="Calibri"/>
                <a:ea typeface="Calibri"/>
                <a:cs typeface="Calibri"/>
              </a:rPr>
              <a:t> ska </a:t>
            </a:r>
            <a:r>
              <a:rPr lang="en-US" sz="1600" b="1" err="1">
                <a:latin typeface="Calibri"/>
                <a:ea typeface="Calibri"/>
                <a:cs typeface="Calibri"/>
              </a:rPr>
              <a:t>fastställas</a:t>
            </a:r>
            <a:r>
              <a:rPr lang="en-US" sz="1600">
                <a:latin typeface="Calibri"/>
                <a:ea typeface="Calibri"/>
                <a:cs typeface="Calibri"/>
              </a:rPr>
              <a:t>. </a:t>
            </a:r>
          </a:p>
          <a:p>
            <a:pPr marL="342900" indent="-342900">
              <a:lnSpc>
                <a:spcPct val="100000"/>
              </a:lnSpc>
              <a:spcBef>
                <a:spcPts val="0"/>
              </a:spcBef>
              <a:buFont typeface="Calibri"/>
              <a:buChar char="-"/>
              <a:defRPr/>
            </a:pPr>
            <a:r>
              <a:rPr lang="en-US" sz="1600" b="1" err="1">
                <a:latin typeface="Calibri"/>
                <a:ea typeface="Calibri"/>
                <a:cs typeface="Calibri"/>
              </a:rPr>
              <a:t>Designen</a:t>
            </a:r>
            <a:r>
              <a:rPr lang="en-US" sz="1600" b="1">
                <a:latin typeface="Calibri"/>
                <a:ea typeface="Calibri"/>
                <a:cs typeface="Calibri"/>
              </a:rPr>
              <a:t> ska </a:t>
            </a:r>
            <a:r>
              <a:rPr lang="en-US" sz="1600" b="1" err="1">
                <a:latin typeface="Calibri"/>
                <a:ea typeface="Calibri"/>
                <a:cs typeface="Calibri"/>
              </a:rPr>
              <a:t>bygga</a:t>
            </a:r>
            <a:r>
              <a:rPr lang="en-US" sz="1600" b="1">
                <a:latin typeface="Calibri"/>
                <a:ea typeface="Calibri"/>
                <a:cs typeface="Calibri"/>
              </a:rPr>
              <a:t> </a:t>
            </a:r>
            <a:r>
              <a:rPr lang="en-US" sz="1600" b="1" err="1">
                <a:latin typeface="Calibri"/>
                <a:ea typeface="Calibri"/>
                <a:cs typeface="Calibri"/>
              </a:rPr>
              <a:t>på</a:t>
            </a:r>
            <a:r>
              <a:rPr lang="en-US" sz="1600" b="1">
                <a:latin typeface="Calibri"/>
                <a:ea typeface="Calibri"/>
                <a:cs typeface="Calibri"/>
              </a:rPr>
              <a:t> </a:t>
            </a:r>
            <a:r>
              <a:rPr lang="en-US" sz="1600" b="1" err="1">
                <a:latin typeface="Calibri"/>
                <a:ea typeface="Calibri"/>
                <a:cs typeface="Calibri"/>
              </a:rPr>
              <a:t>standardiserat</a:t>
            </a:r>
            <a:r>
              <a:rPr lang="en-US" sz="1600" b="1">
                <a:latin typeface="Calibri"/>
                <a:ea typeface="Calibri"/>
                <a:cs typeface="Calibri"/>
              </a:rPr>
              <a:t> </a:t>
            </a:r>
            <a:r>
              <a:rPr lang="en-US" sz="1600" b="1" err="1">
                <a:latin typeface="Calibri"/>
                <a:ea typeface="Calibri"/>
                <a:cs typeface="Calibri"/>
              </a:rPr>
              <a:t>informationsutbyte</a:t>
            </a:r>
            <a:r>
              <a:rPr lang="en-US" sz="1600" b="1">
                <a:latin typeface="Calibri"/>
                <a:ea typeface="Calibri"/>
                <a:cs typeface="Calibri"/>
              </a:rPr>
              <a:t> och interoperabilitet.</a:t>
            </a:r>
            <a:r>
              <a:rPr lang="en-US" sz="1600">
                <a:latin typeface="Calibri"/>
                <a:ea typeface="Calibri"/>
                <a:cs typeface="Calibri"/>
              </a:rPr>
              <a:t> </a:t>
            </a:r>
            <a:r>
              <a:rPr lang="en-US" sz="1600" err="1">
                <a:latin typeface="Calibri"/>
                <a:ea typeface="Calibri"/>
                <a:cs typeface="Calibri"/>
              </a:rPr>
              <a:t>Här</a:t>
            </a:r>
            <a:r>
              <a:rPr lang="en-US" sz="1600">
                <a:latin typeface="Calibri"/>
                <a:ea typeface="Calibri"/>
                <a:cs typeface="Calibri"/>
              </a:rPr>
              <a:t> </a:t>
            </a:r>
            <a:r>
              <a:rPr lang="en-US" sz="1600" err="1">
                <a:latin typeface="Calibri"/>
                <a:ea typeface="Calibri"/>
                <a:cs typeface="Calibri"/>
              </a:rPr>
              <a:t>kommer</a:t>
            </a:r>
            <a:r>
              <a:rPr lang="en-US" sz="1600">
                <a:latin typeface="Calibri"/>
                <a:ea typeface="Calibri"/>
                <a:cs typeface="Calibri"/>
              </a:rPr>
              <a:t> </a:t>
            </a:r>
            <a:r>
              <a:rPr lang="en-US" sz="1600" err="1">
                <a:latin typeface="Calibri"/>
                <a:ea typeface="Calibri"/>
                <a:cs typeface="Calibri"/>
              </a:rPr>
              <a:t>koden</a:t>
            </a:r>
            <a:r>
              <a:rPr lang="en-US" sz="1600">
                <a:latin typeface="Calibri"/>
                <a:ea typeface="Calibri"/>
                <a:cs typeface="Calibri"/>
              </a:rPr>
              <a:t> </a:t>
            </a:r>
            <a:r>
              <a:rPr lang="en-US" sz="1600" err="1">
                <a:latin typeface="Calibri"/>
                <a:ea typeface="Calibri"/>
                <a:cs typeface="Calibri"/>
              </a:rPr>
              <a:t>kompletteras</a:t>
            </a:r>
            <a:r>
              <a:rPr lang="en-US" sz="1600">
                <a:latin typeface="Calibri"/>
                <a:ea typeface="Calibri"/>
                <a:cs typeface="Calibri"/>
              </a:rPr>
              <a:t> med </a:t>
            </a:r>
            <a:r>
              <a:rPr lang="en-US" sz="1600" err="1">
                <a:latin typeface="Calibri"/>
                <a:ea typeface="Calibri"/>
                <a:cs typeface="Calibri"/>
              </a:rPr>
              <a:t>en</a:t>
            </a:r>
            <a:r>
              <a:rPr lang="en-US" sz="1600">
                <a:latin typeface="Calibri"/>
                <a:ea typeface="Calibri"/>
                <a:cs typeface="Calibri"/>
              </a:rPr>
              <a:t> </a:t>
            </a:r>
            <a:r>
              <a:rPr lang="en-US" sz="1600" err="1">
                <a:latin typeface="Calibri"/>
                <a:ea typeface="Calibri"/>
                <a:cs typeface="Calibri"/>
              </a:rPr>
              <a:t>genomförandeförordning</a:t>
            </a:r>
            <a:r>
              <a:rPr lang="en-US" sz="1600">
                <a:latin typeface="Calibri"/>
                <a:ea typeface="Calibri"/>
                <a:cs typeface="Calibri"/>
              </a:rPr>
              <a:t> för demand response </a:t>
            </a:r>
            <a:r>
              <a:rPr lang="en-US" sz="1600" err="1">
                <a:latin typeface="Calibri"/>
                <a:ea typeface="Calibri"/>
                <a:cs typeface="Calibri"/>
              </a:rPr>
              <a:t>som</a:t>
            </a:r>
            <a:r>
              <a:rPr lang="en-US" sz="1600">
                <a:latin typeface="Calibri"/>
                <a:ea typeface="Calibri"/>
                <a:cs typeface="Calibri"/>
              </a:rPr>
              <a:t> </a:t>
            </a:r>
            <a:r>
              <a:rPr lang="en-US" sz="1600" err="1">
                <a:latin typeface="Calibri"/>
                <a:ea typeface="Calibri"/>
                <a:cs typeface="Calibri"/>
              </a:rPr>
              <a:t>rör</a:t>
            </a:r>
            <a:r>
              <a:rPr lang="en-US" sz="1600">
                <a:latin typeface="Calibri"/>
                <a:ea typeface="Calibri"/>
                <a:cs typeface="Calibri"/>
              </a:rPr>
              <a:t> </a:t>
            </a:r>
            <a:r>
              <a:rPr lang="en-US" sz="1600" err="1">
                <a:latin typeface="Calibri"/>
                <a:ea typeface="Calibri"/>
                <a:cs typeface="Calibri"/>
              </a:rPr>
              <a:t>informationsobjekt</a:t>
            </a:r>
            <a:r>
              <a:rPr lang="en-US" sz="1600">
                <a:latin typeface="Calibri"/>
                <a:ea typeface="Calibri"/>
                <a:cs typeface="Calibri"/>
              </a:rPr>
              <a:t>, roller och processer, </a:t>
            </a:r>
            <a:r>
              <a:rPr lang="en-US" sz="1600" err="1">
                <a:latin typeface="Calibri"/>
                <a:ea typeface="Calibri"/>
                <a:cs typeface="Calibri"/>
              </a:rPr>
              <a:t>som</a:t>
            </a:r>
            <a:r>
              <a:rPr lang="en-US" sz="1600">
                <a:latin typeface="Calibri"/>
                <a:ea typeface="Calibri"/>
                <a:cs typeface="Calibri"/>
              </a:rPr>
              <a:t> </a:t>
            </a:r>
            <a:r>
              <a:rPr lang="en-US" sz="1600" err="1">
                <a:latin typeface="Calibri"/>
                <a:ea typeface="Calibri"/>
                <a:cs typeface="Calibri"/>
              </a:rPr>
              <a:t>kommer</a:t>
            </a:r>
            <a:r>
              <a:rPr lang="en-US" sz="1600">
                <a:latin typeface="Calibri"/>
                <a:ea typeface="Calibri"/>
                <a:cs typeface="Calibri"/>
              </a:rPr>
              <a:t> </a:t>
            </a:r>
            <a:r>
              <a:rPr lang="en-US" sz="1600" err="1">
                <a:latin typeface="Calibri"/>
                <a:ea typeface="Calibri"/>
                <a:cs typeface="Calibri"/>
              </a:rPr>
              <a:t>behöva</a:t>
            </a:r>
            <a:r>
              <a:rPr lang="en-US" sz="1600">
                <a:latin typeface="Calibri"/>
                <a:ea typeface="Calibri"/>
                <a:cs typeface="Calibri"/>
              </a:rPr>
              <a:t> </a:t>
            </a:r>
            <a:r>
              <a:rPr lang="en-US" sz="1600" err="1">
                <a:latin typeface="Calibri"/>
                <a:ea typeface="Calibri"/>
                <a:cs typeface="Calibri"/>
              </a:rPr>
              <a:t>kompletteras</a:t>
            </a:r>
            <a:r>
              <a:rPr lang="en-US" sz="1600">
                <a:latin typeface="Calibri"/>
                <a:ea typeface="Calibri"/>
                <a:cs typeface="Calibri"/>
              </a:rPr>
              <a:t> </a:t>
            </a:r>
            <a:r>
              <a:rPr lang="en-US" sz="1600" err="1">
                <a:latin typeface="Calibri"/>
                <a:ea typeface="Calibri"/>
                <a:cs typeface="Calibri"/>
              </a:rPr>
              <a:t>nationellt</a:t>
            </a:r>
            <a:r>
              <a:rPr lang="en-US" sz="1600">
                <a:latin typeface="Calibri"/>
                <a:ea typeface="Calibri"/>
                <a:cs typeface="Calibri"/>
              </a:rPr>
              <a:t> med </a:t>
            </a:r>
            <a:r>
              <a:rPr lang="en-US" sz="1600" err="1">
                <a:latin typeface="Calibri"/>
                <a:ea typeface="Calibri"/>
                <a:cs typeface="Calibri"/>
              </a:rPr>
              <a:t>informationsmodeller</a:t>
            </a:r>
            <a:r>
              <a:rPr lang="en-US" sz="1600">
                <a:latin typeface="Calibri"/>
                <a:ea typeface="Calibri"/>
                <a:cs typeface="Calibri"/>
              </a:rPr>
              <a:t>. </a:t>
            </a:r>
            <a:endParaRPr lang="en-US"/>
          </a:p>
          <a:p>
            <a:pPr marL="400050" indent="-342900">
              <a:lnSpc>
                <a:spcPct val="100000"/>
              </a:lnSpc>
              <a:spcBef>
                <a:spcPts val="0"/>
              </a:spcBef>
              <a:spcAft>
                <a:spcPts val="500"/>
              </a:spcAft>
              <a:buFont typeface="Calibri"/>
              <a:buChar char="-"/>
              <a:defRPr/>
            </a:pPr>
            <a:r>
              <a:rPr lang="en-US" sz="1600" b="1" err="1">
                <a:latin typeface="Calibri"/>
                <a:cs typeface="Calibri"/>
              </a:rPr>
              <a:t>Varje</a:t>
            </a:r>
            <a:r>
              <a:rPr lang="en-US" sz="1600" b="1">
                <a:latin typeface="Calibri"/>
                <a:cs typeface="Calibri"/>
              </a:rPr>
              <a:t> </a:t>
            </a:r>
            <a:r>
              <a:rPr lang="en-US" sz="1600" b="1" err="1">
                <a:latin typeface="Calibri"/>
                <a:cs typeface="Calibri"/>
              </a:rPr>
              <a:t>anskaffande</a:t>
            </a:r>
            <a:r>
              <a:rPr lang="en-US" sz="1600" b="1">
                <a:latin typeface="Calibri"/>
                <a:cs typeface="Calibri"/>
              </a:rPr>
              <a:t> </a:t>
            </a:r>
            <a:r>
              <a:rPr lang="en-US" sz="1600" b="1" err="1">
                <a:latin typeface="Calibri"/>
                <a:cs typeface="Calibri"/>
              </a:rPr>
              <a:t>systemoperatör</a:t>
            </a:r>
            <a:r>
              <a:rPr lang="en-US" sz="1600" b="1">
                <a:latin typeface="Calibri"/>
                <a:cs typeface="Calibri"/>
              </a:rPr>
              <a:t> ska </a:t>
            </a:r>
            <a:r>
              <a:rPr lang="en-US" sz="1600" b="1" err="1">
                <a:latin typeface="Calibri"/>
                <a:cs typeface="Calibri"/>
              </a:rPr>
              <a:t>ansvara</a:t>
            </a:r>
            <a:r>
              <a:rPr lang="en-US" sz="1600" b="1">
                <a:latin typeface="Calibri"/>
                <a:cs typeface="Calibri"/>
              </a:rPr>
              <a:t> </a:t>
            </a:r>
            <a:r>
              <a:rPr lang="en-US" sz="1600">
                <a:latin typeface="Calibri"/>
                <a:cs typeface="Calibri"/>
              </a:rPr>
              <a:t>för drift och </a:t>
            </a:r>
            <a:r>
              <a:rPr lang="en-US" sz="1600" err="1">
                <a:latin typeface="Calibri"/>
                <a:cs typeface="Calibri"/>
              </a:rPr>
              <a:t>underhåll</a:t>
            </a:r>
            <a:r>
              <a:rPr lang="en-US" sz="1600">
                <a:latin typeface="Calibri"/>
                <a:cs typeface="Calibri"/>
              </a:rPr>
              <a:t> av SP och CU-</a:t>
            </a:r>
            <a:r>
              <a:rPr lang="en-US" sz="1600" err="1">
                <a:latin typeface="Calibri"/>
                <a:cs typeface="Calibri"/>
              </a:rPr>
              <a:t>moduler</a:t>
            </a:r>
            <a:endParaRPr lang="en-US" sz="1600" err="1">
              <a:latin typeface="Calibri"/>
              <a:ea typeface="Calibri"/>
              <a:cs typeface="Calibri"/>
            </a:endParaRPr>
          </a:p>
          <a:p>
            <a:pPr marL="971550" lvl="1">
              <a:defRPr/>
            </a:pPr>
            <a:endParaRPr lang="en-US" sz="1600" err="1">
              <a:ea typeface="Calibri"/>
              <a:cs typeface="Calibri"/>
            </a:endParaRPr>
          </a:p>
        </p:txBody>
      </p:sp>
      <p:graphicFrame>
        <p:nvGraphicFramePr>
          <p:cNvPr id="9" name="Tabell 8">
            <a:extLst>
              <a:ext uri="{FF2B5EF4-FFF2-40B4-BE49-F238E27FC236}">
                <a16:creationId xmlns:a16="http://schemas.microsoft.com/office/drawing/2014/main" id="{E181B2C3-8C04-8242-2820-4D842E786752}"/>
              </a:ext>
            </a:extLst>
          </p:cNvPr>
          <p:cNvGraphicFramePr>
            <a:graphicFrameLocks noGrp="1"/>
          </p:cNvGraphicFramePr>
          <p:nvPr>
            <p:extLst>
              <p:ext uri="{D42A27DB-BD31-4B8C-83A1-F6EECF244321}">
                <p14:modId xmlns:p14="http://schemas.microsoft.com/office/powerpoint/2010/main" val="2992265517"/>
              </p:ext>
            </p:extLst>
          </p:nvPr>
        </p:nvGraphicFramePr>
        <p:xfrm>
          <a:off x="8187781" y="2523928"/>
          <a:ext cx="3846233" cy="2249015"/>
        </p:xfrm>
        <a:graphic>
          <a:graphicData uri="http://schemas.openxmlformats.org/drawingml/2006/table">
            <a:tbl>
              <a:tblPr firstRow="1" bandRow="1">
                <a:tableStyleId>{3B4B98B0-60AC-42C2-AFA5-B58CD77FA1E5}</a:tableStyleId>
              </a:tblPr>
              <a:tblGrid>
                <a:gridCol w="501156">
                  <a:extLst>
                    <a:ext uri="{9D8B030D-6E8A-4147-A177-3AD203B41FA5}">
                      <a16:colId xmlns:a16="http://schemas.microsoft.com/office/drawing/2014/main" val="2186583178"/>
                    </a:ext>
                  </a:extLst>
                </a:gridCol>
                <a:gridCol w="3345077">
                  <a:extLst>
                    <a:ext uri="{9D8B030D-6E8A-4147-A177-3AD203B41FA5}">
                      <a16:colId xmlns:a16="http://schemas.microsoft.com/office/drawing/2014/main" val="897010070"/>
                    </a:ext>
                  </a:extLst>
                </a:gridCol>
              </a:tblGrid>
              <a:tr h="225562">
                <a:tc>
                  <a:txBody>
                    <a:bodyPr/>
                    <a:lstStyle/>
                    <a:p>
                      <a:pPr algn="ctr"/>
                      <a:r>
                        <a:rPr lang="en-GB" sz="1000" b="0"/>
                        <a:t>Art</a:t>
                      </a:r>
                      <a:endParaRPr lang="en-US"/>
                    </a:p>
                  </a:txBody>
                  <a:tcPr anchor="ctr"/>
                </a:tc>
                <a:tc>
                  <a:txBody>
                    <a:bodyPr/>
                    <a:lstStyle/>
                    <a:p>
                      <a:r>
                        <a:rPr lang="en-GB" sz="1000" b="0"/>
                        <a:t>Chapter</a:t>
                      </a:r>
                      <a:endParaRPr lang="en-US"/>
                    </a:p>
                  </a:txBody>
                  <a:tcPr/>
                </a:tc>
                <a:extLst>
                  <a:ext uri="{0D108BD9-81ED-4DB2-BD59-A6C34878D82A}">
                    <a16:rowId xmlns:a16="http://schemas.microsoft.com/office/drawing/2014/main" val="4182902333"/>
                  </a:ext>
                </a:extLst>
              </a:tr>
              <a:tr h="284402">
                <a:tc>
                  <a:txBody>
                    <a:bodyPr/>
                    <a:lstStyle/>
                    <a:p>
                      <a:pPr lvl="0" algn="ctr">
                        <a:buNone/>
                      </a:pPr>
                      <a:r>
                        <a:rPr lang="en-US" sz="1200" b="0"/>
                        <a:t>24</a:t>
                      </a:r>
                      <a:endParaRPr lang="en-US"/>
                    </a:p>
                  </a:txBody>
                  <a:tcPr marL="6350" marR="6350" marT="6350"/>
                </a:tc>
                <a:tc>
                  <a:txBody>
                    <a:bodyPr/>
                    <a:lstStyle/>
                    <a:p>
                      <a:pPr marL="0" lvl="0" indent="0" algn="l">
                        <a:lnSpc>
                          <a:spcPct val="100000"/>
                        </a:lnSpc>
                        <a:spcBef>
                          <a:spcPts val="0"/>
                        </a:spcBef>
                        <a:spcAft>
                          <a:spcPts val="0"/>
                        </a:spcAft>
                        <a:buNone/>
                      </a:pPr>
                      <a:r>
                        <a:rPr lang="en-US" sz="1200" b="0" kern="1200">
                          <a:solidFill>
                            <a:schemeClr val="tx1"/>
                          </a:solidFill>
                          <a:effectLst/>
                          <a:latin typeface="+mn-lt"/>
                          <a:ea typeface="+mn-ea"/>
                          <a:cs typeface="+mn-cs"/>
                        </a:rPr>
                        <a:t>National terms and conditions for a flexibility information system</a:t>
                      </a:r>
                      <a:endParaRPr lang="en-US"/>
                    </a:p>
                  </a:txBody>
                  <a:tcPr marL="6350" marR="6350" marT="6350"/>
                </a:tc>
                <a:extLst>
                  <a:ext uri="{0D108BD9-81ED-4DB2-BD59-A6C34878D82A}">
                    <a16:rowId xmlns:a16="http://schemas.microsoft.com/office/drawing/2014/main" val="3275626832"/>
                  </a:ext>
                </a:extLst>
              </a:tr>
              <a:tr h="284402">
                <a:tc>
                  <a:txBody>
                    <a:bodyPr/>
                    <a:lstStyle/>
                    <a:p>
                      <a:pPr lvl="0" algn="ctr">
                        <a:buNone/>
                      </a:pPr>
                      <a:r>
                        <a:rPr lang="en-US" sz="1200" b="0" i="0" u="none" strike="noStrike">
                          <a:solidFill>
                            <a:srgbClr val="000000"/>
                          </a:solidFill>
                          <a:effectLst/>
                          <a:latin typeface="Calibri"/>
                        </a:rPr>
                        <a:t>25</a:t>
                      </a:r>
                    </a:p>
                  </a:txBody>
                  <a:tcPr marL="6350" marR="6350" marT="6350"/>
                </a:tc>
                <a:tc>
                  <a:txBody>
                    <a:bodyPr/>
                    <a:lstStyle/>
                    <a:p>
                      <a:pPr marL="0" lvl="0" indent="0" algn="l">
                        <a:lnSpc>
                          <a:spcPct val="100000"/>
                        </a:lnSpc>
                        <a:buNone/>
                      </a:pPr>
                      <a:r>
                        <a:rPr lang="en-GB" sz="1200" b="0" i="0" u="none" strike="noStrike" kern="1200" baseline="0" noProof="0">
                          <a:solidFill>
                            <a:srgbClr val="000000"/>
                          </a:solidFill>
                          <a:effectLst/>
                          <a:latin typeface="Calibri"/>
                        </a:rPr>
                        <a:t>Principles for Governance, Accessibility and Interoperability</a:t>
                      </a:r>
                      <a:endParaRPr lang="en-US"/>
                    </a:p>
                  </a:txBody>
                  <a:tcPr marL="6350" marR="6350" marT="6350"/>
                </a:tc>
                <a:extLst>
                  <a:ext uri="{0D108BD9-81ED-4DB2-BD59-A6C34878D82A}">
                    <a16:rowId xmlns:a16="http://schemas.microsoft.com/office/drawing/2014/main" val="3142353575"/>
                  </a:ext>
                </a:extLst>
              </a:tr>
              <a:tr h="284402">
                <a:tc>
                  <a:txBody>
                    <a:bodyPr/>
                    <a:lstStyle/>
                    <a:p>
                      <a:pPr lvl="0" algn="ctr">
                        <a:buNone/>
                      </a:pPr>
                      <a:r>
                        <a:rPr lang="en-US" sz="1200" b="0" i="0" u="none" strike="noStrike">
                          <a:solidFill>
                            <a:srgbClr val="000000"/>
                          </a:solidFill>
                          <a:effectLst/>
                          <a:latin typeface="Calibri"/>
                        </a:rPr>
                        <a:t>26</a:t>
                      </a:r>
                    </a:p>
                  </a:txBody>
                  <a:tcPr marL="6350" marR="6350" marT="6350"/>
                </a:tc>
                <a:tc>
                  <a:txBody>
                    <a:bodyPr/>
                    <a:lstStyle/>
                    <a:p>
                      <a:pPr marL="0" lvl="0" indent="0" algn="l">
                        <a:lnSpc>
                          <a:spcPct val="100000"/>
                        </a:lnSpc>
                        <a:buNone/>
                      </a:pPr>
                      <a:r>
                        <a:rPr lang="en-GB" sz="1200" b="0" i="0" u="none" strike="noStrike" kern="1200" baseline="0" noProof="0">
                          <a:solidFill>
                            <a:srgbClr val="000000"/>
                          </a:solidFill>
                          <a:effectLst/>
                          <a:latin typeface="Calibri"/>
                        </a:rPr>
                        <a:t>Principles and requirements for system operators responsible for one or more modules of the flexibility information system</a:t>
                      </a:r>
                      <a:endParaRPr lang="en-US"/>
                    </a:p>
                  </a:txBody>
                  <a:tcPr marL="6350" marR="6350" marT="6350"/>
                </a:tc>
                <a:extLst>
                  <a:ext uri="{0D108BD9-81ED-4DB2-BD59-A6C34878D82A}">
                    <a16:rowId xmlns:a16="http://schemas.microsoft.com/office/drawing/2014/main" val="2107381266"/>
                  </a:ext>
                </a:extLst>
              </a:tr>
              <a:tr h="284403">
                <a:tc>
                  <a:txBody>
                    <a:bodyPr/>
                    <a:lstStyle/>
                    <a:p>
                      <a:pPr lvl="0" algn="ctr">
                        <a:buNone/>
                      </a:pPr>
                      <a:r>
                        <a:rPr lang="en-US" sz="1200" b="0"/>
                        <a:t>27</a:t>
                      </a:r>
                    </a:p>
                  </a:txBody>
                  <a:tcPr marL="6350" marR="6350" marT="6350"/>
                </a:tc>
                <a:tc>
                  <a:txBody>
                    <a:bodyPr/>
                    <a:lstStyle/>
                    <a:p>
                      <a:pPr marL="0" marR="0" lvl="0" indent="0" algn="l" rtl="0" eaLnBrk="1" fontAlgn="auto" latinLnBrk="0" hangingPunct="1">
                        <a:lnSpc>
                          <a:spcPct val="100000"/>
                        </a:lnSpc>
                        <a:spcBef>
                          <a:spcPts val="0"/>
                        </a:spcBef>
                        <a:spcAft>
                          <a:spcPts val="0"/>
                        </a:spcAft>
                        <a:buClrTx/>
                        <a:buSzTx/>
                        <a:buFontTx/>
                        <a:buNone/>
                      </a:pPr>
                      <a:r>
                        <a:rPr lang="en-US" sz="1200" b="0" kern="1200">
                          <a:solidFill>
                            <a:schemeClr val="tx1"/>
                          </a:solidFill>
                          <a:effectLst/>
                          <a:latin typeface="+mn-lt"/>
                          <a:ea typeface="+mn-ea"/>
                          <a:cs typeface="+mn-cs"/>
                        </a:rPr>
                        <a:t> Service Provider module procedures</a:t>
                      </a:r>
                      <a:endParaRPr lang="en-US"/>
                    </a:p>
                  </a:txBody>
                  <a:tcPr marL="6350" marR="6350" marT="6350"/>
                </a:tc>
                <a:extLst>
                  <a:ext uri="{0D108BD9-81ED-4DB2-BD59-A6C34878D82A}">
                    <a16:rowId xmlns:a16="http://schemas.microsoft.com/office/drawing/2014/main" val="2016575742"/>
                  </a:ext>
                </a:extLst>
              </a:tr>
              <a:tr h="284402">
                <a:tc>
                  <a:txBody>
                    <a:bodyPr/>
                    <a:lstStyle/>
                    <a:p>
                      <a:pPr lvl="0" algn="ctr">
                        <a:buNone/>
                      </a:pPr>
                      <a:r>
                        <a:rPr lang="en-US" sz="1200" b="0"/>
                        <a:t>28</a:t>
                      </a:r>
                    </a:p>
                  </a:txBody>
                  <a:tcPr marL="6350" marR="6350" marT="6350"/>
                </a:tc>
                <a:tc>
                  <a:txBody>
                    <a:bodyPr/>
                    <a:lstStyle/>
                    <a:p>
                      <a:pPr marL="0" lvl="0" indent="0" algn="l">
                        <a:lnSpc>
                          <a:spcPct val="100000"/>
                        </a:lnSpc>
                        <a:spcBef>
                          <a:spcPts val="0"/>
                        </a:spcBef>
                        <a:spcAft>
                          <a:spcPts val="0"/>
                        </a:spcAft>
                        <a:buNone/>
                      </a:pPr>
                      <a:r>
                        <a:rPr lang="en-US" sz="1200" b="0" kern="1200">
                          <a:solidFill>
                            <a:schemeClr val="tx1"/>
                          </a:solidFill>
                          <a:effectLst/>
                          <a:latin typeface="+mn-lt"/>
                          <a:ea typeface="+mn-ea"/>
                          <a:cs typeface="+mn-cs"/>
                        </a:rPr>
                        <a:t>Controllable Unit module procedures</a:t>
                      </a:r>
                    </a:p>
                  </a:txBody>
                  <a:tcPr marL="6350" marR="6350" marT="6350"/>
                </a:tc>
                <a:extLst>
                  <a:ext uri="{0D108BD9-81ED-4DB2-BD59-A6C34878D82A}">
                    <a16:rowId xmlns:a16="http://schemas.microsoft.com/office/drawing/2014/main" val="1826958656"/>
                  </a:ext>
                </a:extLst>
              </a:tr>
            </a:tbl>
          </a:graphicData>
        </a:graphic>
      </p:graphicFrame>
      <p:sp>
        <p:nvSpPr>
          <p:cNvPr id="11" name="textruta 10">
            <a:extLst>
              <a:ext uri="{FF2B5EF4-FFF2-40B4-BE49-F238E27FC236}">
                <a16:creationId xmlns:a16="http://schemas.microsoft.com/office/drawing/2014/main" id="{1F851187-0012-9329-CCBA-7A170D286342}"/>
              </a:ext>
            </a:extLst>
          </p:cNvPr>
          <p:cNvSpPr txBox="1"/>
          <p:nvPr/>
        </p:nvSpPr>
        <p:spPr>
          <a:xfrm>
            <a:off x="8142221" y="2212906"/>
            <a:ext cx="3647767"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Calibri" panose="020F0502020204030204"/>
                <a:ea typeface="+mn-ea"/>
                <a:cs typeface="+mn-cs"/>
              </a:rPr>
              <a:t>Relaterade artiklar </a:t>
            </a:r>
          </a:p>
        </p:txBody>
      </p:sp>
      <p:graphicFrame>
        <p:nvGraphicFramePr>
          <p:cNvPr id="7" name="Tabell 6">
            <a:extLst>
              <a:ext uri="{FF2B5EF4-FFF2-40B4-BE49-F238E27FC236}">
                <a16:creationId xmlns:a16="http://schemas.microsoft.com/office/drawing/2014/main" id="{354026B3-76C8-D7BD-F72C-CDBB73196D1D}"/>
              </a:ext>
            </a:extLst>
          </p:cNvPr>
          <p:cNvGraphicFramePr>
            <a:graphicFrameLocks noGrp="1"/>
          </p:cNvGraphicFramePr>
          <p:nvPr>
            <p:extLst>
              <p:ext uri="{D42A27DB-BD31-4B8C-83A1-F6EECF244321}">
                <p14:modId xmlns:p14="http://schemas.microsoft.com/office/powerpoint/2010/main" val="3907101741"/>
              </p:ext>
            </p:extLst>
          </p:nvPr>
        </p:nvGraphicFramePr>
        <p:xfrm>
          <a:off x="8286329" y="5304803"/>
          <a:ext cx="3648686" cy="417830"/>
        </p:xfrm>
        <a:graphic>
          <a:graphicData uri="http://schemas.openxmlformats.org/drawingml/2006/table">
            <a:tbl>
              <a:tblPr firstRow="1" bandRow="1">
                <a:tableStyleId>{3B4B98B0-60AC-42C2-AFA5-B58CD77FA1E5}</a:tableStyleId>
              </a:tblPr>
              <a:tblGrid>
                <a:gridCol w="3648686">
                  <a:extLst>
                    <a:ext uri="{9D8B030D-6E8A-4147-A177-3AD203B41FA5}">
                      <a16:colId xmlns:a16="http://schemas.microsoft.com/office/drawing/2014/main" val="510879607"/>
                    </a:ext>
                  </a:extLst>
                </a:gridCol>
              </a:tblGrid>
              <a:tr h="230465">
                <a:tc>
                  <a:txBody>
                    <a:bodyPr/>
                    <a:lstStyle/>
                    <a:p>
                      <a:pPr marL="0" marR="0" lvl="0" indent="0" algn="l" rtl="0" eaLnBrk="1" latinLnBrk="0" hangingPunct="1">
                        <a:lnSpc>
                          <a:spcPct val="100000"/>
                        </a:lnSpc>
                        <a:spcBef>
                          <a:spcPts val="0"/>
                        </a:spcBef>
                        <a:spcAft>
                          <a:spcPts val="0"/>
                        </a:spcAft>
                        <a:buNone/>
                      </a:pPr>
                      <a:r>
                        <a:rPr lang="en-US" sz="1200" b="0" i="0" u="none" strike="noStrike" kern="1200" noProof="0">
                          <a:solidFill>
                            <a:srgbClr val="000000"/>
                          </a:solidFill>
                          <a:effectLst/>
                          <a:latin typeface="Calibri"/>
                          <a:ea typeface="+mn-ea"/>
                          <a:cs typeface="+mn-cs"/>
                        </a:rPr>
                        <a:t>National terms and conditions for service providers of local services and Flexibility Information System</a:t>
                      </a:r>
                      <a:endParaRPr lang="en-US"/>
                    </a:p>
                  </a:txBody>
                  <a:tcPr marL="6350" marR="6350" marT="6350"/>
                </a:tc>
                <a:extLst>
                  <a:ext uri="{0D108BD9-81ED-4DB2-BD59-A6C34878D82A}">
                    <a16:rowId xmlns:a16="http://schemas.microsoft.com/office/drawing/2014/main" val="563928668"/>
                  </a:ext>
                </a:extLst>
              </a:tr>
            </a:tbl>
          </a:graphicData>
        </a:graphic>
      </p:graphicFrame>
      <p:sp>
        <p:nvSpPr>
          <p:cNvPr id="8" name="textruta 7">
            <a:extLst>
              <a:ext uri="{FF2B5EF4-FFF2-40B4-BE49-F238E27FC236}">
                <a16:creationId xmlns:a16="http://schemas.microsoft.com/office/drawing/2014/main" id="{6A58CDE6-CF77-1823-89C4-EFCE963AFF88}"/>
              </a:ext>
            </a:extLst>
          </p:cNvPr>
          <p:cNvSpPr txBox="1"/>
          <p:nvPr/>
        </p:nvSpPr>
        <p:spPr>
          <a:xfrm>
            <a:off x="8142390" y="4991344"/>
            <a:ext cx="3647767" cy="313932"/>
          </a:xfrm>
          <a:prstGeom prst="rect">
            <a:avLst/>
          </a:prstGeom>
          <a:noFill/>
        </p:spPr>
        <p:txBody>
          <a:bodyPr wrap="square" lIns="91440" tIns="45720" rIns="91440" bIns="45720" rtlCol="0" anchor="t">
            <a:spAutoFit/>
          </a:bodyPr>
          <a:lstStyle/>
          <a:p>
            <a:pPr>
              <a:lnSpc>
                <a:spcPct val="90000"/>
              </a:lnSpc>
              <a:spcBef>
                <a:spcPts val="600"/>
              </a:spcBef>
              <a:defRPr/>
            </a:pPr>
            <a:r>
              <a:rPr lang="sv-SE" sz="1600">
                <a:solidFill>
                  <a:prstClr val="black"/>
                </a:solidFill>
                <a:latin typeface="Calibri" panose="020F0502020204030204"/>
              </a:rPr>
              <a:t>Relaterad </a:t>
            </a:r>
            <a:r>
              <a:rPr kumimoji="0" lang="sv-SE" sz="1600" b="0" i="0" u="none" strike="noStrike" kern="1200" cap="none" spc="0" normalizeH="0" baseline="0" noProof="0">
                <a:ln>
                  <a:noFill/>
                </a:ln>
                <a:solidFill>
                  <a:prstClr val="black"/>
                </a:solidFill>
                <a:effectLst/>
                <a:uLnTx/>
                <a:uFillTx/>
                <a:latin typeface="Calibri" panose="020F0502020204030204"/>
                <a:ea typeface="+mn-ea"/>
                <a:cs typeface="+mn-cs"/>
              </a:rPr>
              <a:t>nationella villkor</a:t>
            </a:r>
          </a:p>
        </p:txBody>
      </p:sp>
      <p:sp>
        <p:nvSpPr>
          <p:cNvPr id="15" name="textruta 14">
            <a:extLst>
              <a:ext uri="{FF2B5EF4-FFF2-40B4-BE49-F238E27FC236}">
                <a16:creationId xmlns:a16="http://schemas.microsoft.com/office/drawing/2014/main" id="{82BDD215-55AD-0FD7-DBCB-87E4CF58C19E}"/>
              </a:ext>
            </a:extLst>
          </p:cNvPr>
          <p:cNvSpPr txBox="1"/>
          <p:nvPr/>
        </p:nvSpPr>
        <p:spPr>
          <a:xfrm>
            <a:off x="8139739" y="5856598"/>
            <a:ext cx="3920936" cy="313932"/>
          </a:xfrm>
          <a:prstGeom prst="rect">
            <a:avLst/>
          </a:prstGeom>
          <a:noFill/>
        </p:spPr>
        <p:txBody>
          <a:bodyPr wrap="square" lIns="91440" tIns="45720" rIns="91440" bIns="45720" rtlCol="0" anchor="t">
            <a:spAutoFit/>
          </a:bodyPr>
          <a:lstStyle/>
          <a:p>
            <a:pPr>
              <a:lnSpc>
                <a:spcPct val="90000"/>
              </a:lnSpc>
              <a:spcBef>
                <a:spcPts val="600"/>
              </a:spcBef>
            </a:pPr>
            <a:r>
              <a:rPr lang="sv-SE" sz="1600"/>
              <a:t>Relaterade EU-metoder</a:t>
            </a:r>
            <a:endParaRPr lang="sv-SE" sz="1600">
              <a:latin typeface="+mn-lt"/>
              <a:ea typeface="Calibri"/>
              <a:cs typeface="Calibri"/>
            </a:endParaRPr>
          </a:p>
        </p:txBody>
      </p:sp>
      <p:graphicFrame>
        <p:nvGraphicFramePr>
          <p:cNvPr id="18" name="Tabell 17">
            <a:extLst>
              <a:ext uri="{FF2B5EF4-FFF2-40B4-BE49-F238E27FC236}">
                <a16:creationId xmlns:a16="http://schemas.microsoft.com/office/drawing/2014/main" id="{19AEEFC9-7104-6E16-BB25-F864CD5A8551}"/>
              </a:ext>
            </a:extLst>
          </p:cNvPr>
          <p:cNvGraphicFramePr>
            <a:graphicFrameLocks noGrp="1"/>
          </p:cNvGraphicFramePr>
          <p:nvPr>
            <p:extLst>
              <p:ext uri="{D42A27DB-BD31-4B8C-83A1-F6EECF244321}">
                <p14:modId xmlns:p14="http://schemas.microsoft.com/office/powerpoint/2010/main" val="3378493759"/>
              </p:ext>
            </p:extLst>
          </p:nvPr>
        </p:nvGraphicFramePr>
        <p:xfrm>
          <a:off x="8284692" y="6172679"/>
          <a:ext cx="3289036" cy="427832"/>
        </p:xfrm>
        <a:graphic>
          <a:graphicData uri="http://schemas.openxmlformats.org/drawingml/2006/table">
            <a:tbl>
              <a:tblPr firstRow="1" bandRow="1">
                <a:tableStyleId>{3B4B98B0-60AC-42C2-AFA5-B58CD77FA1E5}</a:tableStyleId>
              </a:tblPr>
              <a:tblGrid>
                <a:gridCol w="3289036">
                  <a:extLst>
                    <a:ext uri="{9D8B030D-6E8A-4147-A177-3AD203B41FA5}">
                      <a16:colId xmlns:a16="http://schemas.microsoft.com/office/drawing/2014/main" val="510879607"/>
                    </a:ext>
                  </a:extLst>
                </a:gridCol>
              </a:tblGrid>
              <a:tr h="427832">
                <a:tc>
                  <a:txBody>
                    <a:bodyPr/>
                    <a:lstStyle/>
                    <a:p>
                      <a:pPr marL="0" marR="0" lvl="0" indent="0" algn="l">
                        <a:lnSpc>
                          <a:spcPct val="100000"/>
                        </a:lnSpc>
                        <a:spcBef>
                          <a:spcPts val="0"/>
                        </a:spcBef>
                        <a:spcAft>
                          <a:spcPts val="0"/>
                        </a:spcAft>
                        <a:buNone/>
                      </a:pPr>
                      <a:r>
                        <a:rPr lang="sv-SE" sz="1200" b="0" i="0" u="none" strike="noStrike" kern="1200">
                          <a:solidFill>
                            <a:schemeClr val="tx1"/>
                          </a:solidFill>
                          <a:effectLst/>
                          <a:latin typeface="Calibri"/>
                          <a:ea typeface="+mn-ea"/>
                          <a:cs typeface="+mn-cs"/>
                        </a:rPr>
                        <a:t>-</a:t>
                      </a:r>
                    </a:p>
                  </a:txBody>
                  <a:tcPr marL="6350" marR="6350" marT="6350"/>
                </a:tc>
                <a:extLst>
                  <a:ext uri="{0D108BD9-81ED-4DB2-BD59-A6C34878D82A}">
                    <a16:rowId xmlns:a16="http://schemas.microsoft.com/office/drawing/2014/main" val="563928668"/>
                  </a:ext>
                </a:extLst>
              </a:tr>
            </a:tbl>
          </a:graphicData>
        </a:graphic>
      </p:graphicFrame>
    </p:spTree>
    <p:extLst>
      <p:ext uri="{BB962C8B-B14F-4D97-AF65-F5344CB8AC3E}">
        <p14:creationId xmlns:p14="http://schemas.microsoft.com/office/powerpoint/2010/main" val="2280540318"/>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4980321-E05C-EA4E-A1B8-81B5C798C9A0}"/>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39DE6A-55C0-4C4F-9889-E916206BDB1A}" type="datetime1">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2025-06-10</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Rubrik 4">
            <a:extLst>
              <a:ext uri="{FF2B5EF4-FFF2-40B4-BE49-F238E27FC236}">
                <a16:creationId xmlns:a16="http://schemas.microsoft.com/office/drawing/2014/main" id="{282AE15E-3DA5-9768-0C61-7559BEEE3B87}"/>
              </a:ext>
            </a:extLst>
          </p:cNvPr>
          <p:cNvSpPr>
            <a:spLocks noGrp="1"/>
          </p:cNvSpPr>
          <p:nvPr>
            <p:ph type="title"/>
          </p:nvPr>
        </p:nvSpPr>
        <p:spPr>
          <a:xfrm>
            <a:off x="646636" y="276903"/>
            <a:ext cx="10515600" cy="1325563"/>
          </a:xfrm>
        </p:spPr>
        <p:txBody>
          <a:bodyPr>
            <a:normAutofit/>
          </a:bodyPr>
          <a:lstStyle/>
          <a:p>
            <a:pPr>
              <a:lnSpc>
                <a:spcPct val="100000"/>
              </a:lnSpc>
              <a:spcAft>
                <a:spcPct val="0"/>
              </a:spcAft>
              <a:defRPr/>
            </a:pPr>
            <a:r>
              <a:rPr lang="sv-SE">
                <a:latin typeface="Calibri"/>
                <a:ea typeface="+mn-ea"/>
                <a:cs typeface="+mn-cs"/>
              </a:rPr>
              <a:t>Tema: </a:t>
            </a:r>
            <a:r>
              <a:rPr lang="sv-SE" err="1">
                <a:latin typeface="Calibri"/>
                <a:ea typeface="+mn-ea"/>
                <a:cs typeface="+mn-cs"/>
              </a:rPr>
              <a:t>Flexibility</a:t>
            </a:r>
            <a:r>
              <a:rPr lang="sv-SE">
                <a:latin typeface="Calibri"/>
                <a:ea typeface="+mn-ea"/>
                <a:cs typeface="+mn-cs"/>
              </a:rPr>
              <a:t> Information System </a:t>
            </a:r>
            <a:endParaRPr lang="sv-SE">
              <a:ea typeface="Calibri Light"/>
              <a:cs typeface="Calibri Light"/>
            </a:endParaRPr>
          </a:p>
        </p:txBody>
      </p:sp>
      <p:sp>
        <p:nvSpPr>
          <p:cNvPr id="6" name="Platshållare för text 5">
            <a:extLst>
              <a:ext uri="{FF2B5EF4-FFF2-40B4-BE49-F238E27FC236}">
                <a16:creationId xmlns:a16="http://schemas.microsoft.com/office/drawing/2014/main" id="{4A082B72-0AA8-A516-8E98-EC624FAA85D6}"/>
              </a:ext>
            </a:extLst>
          </p:cNvPr>
          <p:cNvSpPr>
            <a:spLocks noGrp="1"/>
          </p:cNvSpPr>
          <p:nvPr>
            <p:ph type="body" sz="quarter" idx="14"/>
          </p:nvPr>
        </p:nvSpPr>
        <p:spPr>
          <a:xfrm>
            <a:off x="646636" y="1475195"/>
            <a:ext cx="8138613" cy="4345645"/>
          </a:xfrm>
        </p:spPr>
        <p:txBody>
          <a:bodyPr vert="horz" lIns="91440" tIns="45720" rIns="91440" bIns="45720" rtlCol="0" anchor="t">
            <a:normAutofit fontScale="92500" lnSpcReduction="20000"/>
          </a:bodyPr>
          <a:lstStyle/>
          <a:p>
            <a:pPr>
              <a:defRPr/>
            </a:pPr>
            <a:r>
              <a:rPr lang="sv-SE" sz="1700" b="1">
                <a:solidFill>
                  <a:prstClr val="black"/>
                </a:solidFill>
                <a:cs typeface="Calibri"/>
              </a:rPr>
              <a:t>Information om tidsram</a:t>
            </a:r>
            <a:endParaRPr lang="sv-SE" b="1">
              <a:solidFill>
                <a:prstClr val="black"/>
              </a:solidFill>
            </a:endParaRPr>
          </a:p>
          <a:p>
            <a:pPr marL="342900" indent="-342900">
              <a:lnSpc>
                <a:spcPct val="100000"/>
              </a:lnSpc>
              <a:spcBef>
                <a:spcPts val="0"/>
              </a:spcBef>
              <a:buFont typeface="Arial"/>
              <a:buChar char="•"/>
              <a:defRPr/>
            </a:pPr>
            <a:r>
              <a:rPr lang="sv-SE" sz="1700">
                <a:latin typeface="Calibri"/>
                <a:ea typeface="Calibri"/>
                <a:cs typeface="Calibri"/>
              </a:rPr>
              <a:t>Senast 30 månader efter ikraftträdandet av NC DR, skall förslag till nationella villkor  för informationssystemet överlämnas till Ei för deras godkännande.</a:t>
            </a:r>
            <a:endParaRPr lang="en-US" sz="1700">
              <a:latin typeface="Calibri"/>
              <a:ea typeface="Calibri"/>
              <a:cs typeface="Calibri"/>
            </a:endParaRPr>
          </a:p>
          <a:p>
            <a:pPr marL="57150" indent="-342900">
              <a:buFont typeface="Arial"/>
              <a:buChar char="•"/>
              <a:defRPr/>
            </a:pPr>
            <a:r>
              <a:rPr lang="sv-SE" sz="1700">
                <a:latin typeface="Calibri"/>
                <a:ea typeface="Calibri"/>
                <a:cs typeface="Calibri"/>
              </a:rPr>
              <a:t>NRA har 6 månader på sig att godkänna nationella villkor efter överlämnandet därav.</a:t>
            </a:r>
          </a:p>
          <a:p>
            <a:pPr marL="57150" indent="-342900">
              <a:buFont typeface="Arial"/>
              <a:buChar char="•"/>
              <a:defRPr/>
            </a:pPr>
            <a:r>
              <a:rPr lang="sv-SE" sz="1700">
                <a:latin typeface="Calibri"/>
                <a:ea typeface="Calibri"/>
                <a:cs typeface="Calibri"/>
              </a:rPr>
              <a:t>Befintliga system skall senast vara uppdaterade inom 24 mån och nya system implementerade inom 36mån efter </a:t>
            </a:r>
            <a:r>
              <a:rPr lang="sv-SE" sz="1700" err="1">
                <a:latin typeface="Calibri"/>
                <a:ea typeface="Calibri"/>
                <a:cs typeface="Calibri"/>
              </a:rPr>
              <a:t>NRA:ns</a:t>
            </a:r>
            <a:r>
              <a:rPr lang="sv-SE" sz="1700">
                <a:latin typeface="Calibri"/>
                <a:ea typeface="Calibri"/>
                <a:cs typeface="Calibri"/>
              </a:rPr>
              <a:t> godkännande. </a:t>
            </a:r>
            <a:endParaRPr lang="sv-SE" sz="1700">
              <a:solidFill>
                <a:prstClr val="black"/>
              </a:solidFill>
              <a:ea typeface="Calibri" panose="020F0502020204030204"/>
              <a:cs typeface="Calibri"/>
            </a:endParaRPr>
          </a:p>
          <a:p>
            <a:pPr marL="57150" indent="-342900">
              <a:buFont typeface="Arial"/>
              <a:buChar char="•"/>
              <a:defRPr/>
            </a:pPr>
            <a:endParaRPr lang="sv-SE" sz="1700">
              <a:solidFill>
                <a:prstClr val="black"/>
              </a:solidFill>
              <a:cs typeface="Calibri"/>
            </a:endParaRPr>
          </a:p>
          <a:p>
            <a:pPr>
              <a:defRPr/>
            </a:pPr>
            <a:r>
              <a:rPr lang="sv-SE" sz="1700" b="1">
                <a:solidFill>
                  <a:prstClr val="black"/>
                </a:solidFill>
                <a:cs typeface="Calibri"/>
              </a:rPr>
              <a:t>Kommentar om bestämmelsernas innebörd och vad som behöver genomföras: </a:t>
            </a:r>
            <a:endParaRPr lang="sv-SE" sz="1700" b="1">
              <a:solidFill>
                <a:prstClr val="black"/>
              </a:solidFill>
              <a:ea typeface="Calibri"/>
              <a:cs typeface="Calibri"/>
            </a:endParaRPr>
          </a:p>
          <a:p>
            <a:pPr marL="285750" indent="-285750">
              <a:buFont typeface="Arial"/>
              <a:buChar char="•"/>
              <a:defRPr/>
            </a:pPr>
            <a:r>
              <a:rPr lang="sv-SE" sz="1700">
                <a:latin typeface="Calibri"/>
                <a:ea typeface="Calibri"/>
                <a:cs typeface="Calibri"/>
              </a:rPr>
              <a:t>Bärande tanke är att samla och tillgängliggöra all tänkbar data på ett ställa med online </a:t>
            </a:r>
            <a:r>
              <a:rPr lang="sv-SE" sz="1700" err="1">
                <a:latin typeface="Calibri"/>
                <a:ea typeface="Calibri"/>
                <a:cs typeface="Calibri"/>
              </a:rPr>
              <a:t>application</a:t>
            </a:r>
            <a:r>
              <a:rPr lang="sv-SE" sz="1700">
                <a:latin typeface="Calibri"/>
                <a:ea typeface="Calibri"/>
                <a:cs typeface="Calibri"/>
              </a:rPr>
              <a:t> och som kan interagera med andra system </a:t>
            </a:r>
            <a:endParaRPr lang="en-US" sz="1700">
              <a:latin typeface="Calibri"/>
              <a:ea typeface="Calibri"/>
              <a:cs typeface="Calibri"/>
            </a:endParaRPr>
          </a:p>
          <a:p>
            <a:pPr marL="285750" indent="-285750">
              <a:buFont typeface="Arial"/>
              <a:buChar char="•"/>
              <a:defRPr/>
            </a:pPr>
            <a:r>
              <a:rPr lang="sv-SE" sz="1700">
                <a:latin typeface="Calibri"/>
                <a:ea typeface="Calibri"/>
                <a:cs typeface="Calibri"/>
              </a:rPr>
              <a:t>Grad av komplexitet för införande och genomförbarhet är mycket hög då många parter med olika roller och ansvar samt många olika kategorier av data/information från olika källor som omfattas. </a:t>
            </a:r>
            <a:endParaRPr lang="en-US" sz="1700">
              <a:latin typeface="Calibri"/>
              <a:ea typeface="Calibri"/>
              <a:cs typeface="Calibri"/>
            </a:endParaRPr>
          </a:p>
          <a:p>
            <a:pPr marL="285750" indent="-285750">
              <a:buFont typeface="Arial"/>
              <a:buChar char="•"/>
              <a:defRPr/>
            </a:pPr>
            <a:r>
              <a:rPr lang="sv-SE" sz="1700">
                <a:latin typeface="Calibri"/>
                <a:ea typeface="Calibri"/>
                <a:cs typeface="Calibri"/>
              </a:rPr>
              <a:t>Detta är helt nytt. Ingen motsvarande ordning finns idag. </a:t>
            </a:r>
            <a:r>
              <a:rPr lang="en-US" sz="1700">
                <a:latin typeface="Calibri"/>
                <a:ea typeface="Calibri"/>
                <a:cs typeface="Calibri"/>
              </a:rPr>
              <a:t> </a:t>
            </a:r>
          </a:p>
          <a:p>
            <a:pPr marL="285750" indent="-285750">
              <a:buFont typeface="Arial"/>
              <a:buChar char="•"/>
              <a:defRPr/>
            </a:pPr>
            <a:endParaRPr lang="en-US" sz="1700">
              <a:solidFill>
                <a:prstClr val="black"/>
              </a:solidFill>
              <a:ea typeface="Calibri" panose="020F0502020204030204"/>
              <a:cs typeface="Calibri"/>
            </a:endParaRPr>
          </a:p>
          <a:p>
            <a:pPr>
              <a:defRPr/>
            </a:pPr>
            <a:r>
              <a:rPr lang="sv-SE" sz="1600" b="1">
                <a:solidFill>
                  <a:prstClr val="black"/>
                </a:solidFill>
                <a:ea typeface="Calibri" panose="020F0502020204030204"/>
                <a:cs typeface="Calibri"/>
              </a:rPr>
              <a:t>Bedömning om prioritet</a:t>
            </a:r>
            <a:endParaRPr lang="sv-SE" sz="1600">
              <a:solidFill>
                <a:prstClr val="black"/>
              </a:solidFill>
              <a:ea typeface="Calibri" panose="020F0502020204030204"/>
              <a:cs typeface="Calibri"/>
            </a:endParaRPr>
          </a:p>
          <a:p>
            <a:pPr marL="171450" indent="-171450">
              <a:buFont typeface="Arial"/>
              <a:buChar char="•"/>
              <a:defRPr/>
            </a:pPr>
            <a:r>
              <a:rPr lang="sv-SE" sz="1700">
                <a:latin typeface="Calibri"/>
                <a:ea typeface="Calibri"/>
                <a:cs typeface="Calibri"/>
              </a:rPr>
              <a:t>Mycket hög</a:t>
            </a:r>
            <a:endParaRPr lang="en-US" sz="1700">
              <a:latin typeface="Calibri"/>
              <a:ea typeface="Calibri"/>
              <a:cs typeface="Calibri"/>
            </a:endParaRPr>
          </a:p>
          <a:p>
            <a:pPr marL="971550" lvl="1">
              <a:lnSpc>
                <a:spcPct val="100000"/>
              </a:lnSpc>
              <a:spcBef>
                <a:spcPts val="0"/>
              </a:spcBef>
              <a:buFont typeface="Arial"/>
              <a:buChar char="•"/>
              <a:defRPr/>
            </a:pPr>
            <a:endParaRPr lang="en-US" sz="1200">
              <a:solidFill>
                <a:prstClr val="black"/>
              </a:solidFill>
              <a:ea typeface="Calibri" panose="020F0502020204030204"/>
              <a:cs typeface="Calibri"/>
            </a:endParaRPr>
          </a:p>
          <a:p>
            <a:pPr marL="971550" lvl="1">
              <a:lnSpc>
                <a:spcPct val="100000"/>
              </a:lnSpc>
              <a:spcBef>
                <a:spcPts val="0"/>
              </a:spcBef>
              <a:buFont typeface="Arial"/>
              <a:buChar char="•"/>
              <a:defRPr/>
            </a:pPr>
            <a:endParaRPr lang="en-US" sz="1200">
              <a:solidFill>
                <a:prstClr val="black"/>
              </a:solidFill>
              <a:ea typeface="Calibri" panose="020F0502020204030204"/>
              <a:cs typeface="Calibri"/>
            </a:endParaRPr>
          </a:p>
          <a:p>
            <a:pPr marL="971550" lvl="1">
              <a:lnSpc>
                <a:spcPct val="100000"/>
              </a:lnSpc>
              <a:spcBef>
                <a:spcPts val="0"/>
              </a:spcBef>
              <a:buFont typeface="Arial"/>
              <a:buChar char="•"/>
              <a:defRPr/>
            </a:pPr>
            <a:endParaRPr lang="en-US" sz="1200">
              <a:solidFill>
                <a:prstClr val="black"/>
              </a:solidFill>
              <a:ea typeface="Calibri" panose="020F0502020204030204"/>
              <a:cs typeface="Calibri"/>
            </a:endParaRPr>
          </a:p>
          <a:p>
            <a:pPr marL="971550" lvl="1">
              <a:lnSpc>
                <a:spcPct val="100000"/>
              </a:lnSpc>
              <a:spcBef>
                <a:spcPts val="0"/>
              </a:spcBef>
              <a:buFont typeface="Arial"/>
              <a:buChar char="•"/>
              <a:defRPr/>
            </a:pPr>
            <a:endParaRPr lang="en-US" sz="1200">
              <a:solidFill>
                <a:prstClr val="black"/>
              </a:solidFill>
              <a:ea typeface="Calibri" panose="020F0502020204030204"/>
              <a:cs typeface="Calibri"/>
            </a:endParaRPr>
          </a:p>
          <a:p>
            <a:pPr marL="971550" lvl="1">
              <a:lnSpc>
                <a:spcPct val="100000"/>
              </a:lnSpc>
              <a:spcBef>
                <a:spcPts val="0"/>
              </a:spcBef>
              <a:buFont typeface="Arial"/>
              <a:buChar char="•"/>
              <a:defRPr/>
            </a:pPr>
            <a:endParaRPr lang="en-US" sz="1200">
              <a:solidFill>
                <a:prstClr val="black"/>
              </a:solidFill>
              <a:ea typeface="Calibri" panose="020F0502020204030204"/>
              <a:cs typeface="Calibri"/>
            </a:endParaRPr>
          </a:p>
          <a:p>
            <a:pPr marL="971550" lvl="1">
              <a:lnSpc>
                <a:spcPct val="100000"/>
              </a:lnSpc>
              <a:spcBef>
                <a:spcPts val="0"/>
              </a:spcBef>
              <a:buFont typeface="Arial"/>
              <a:buChar char="•"/>
              <a:defRPr/>
            </a:pPr>
            <a:endParaRPr lang="en-US" sz="1200">
              <a:solidFill>
                <a:prstClr val="black"/>
              </a:solidFill>
              <a:ea typeface="Calibri" panose="020F0502020204030204"/>
              <a:cs typeface="Calibri"/>
            </a:endParaRPr>
          </a:p>
          <a:p>
            <a:pPr marL="971550" lvl="1">
              <a:lnSpc>
                <a:spcPct val="100000"/>
              </a:lnSpc>
              <a:spcBef>
                <a:spcPts val="0"/>
              </a:spcBef>
              <a:buFont typeface="Arial"/>
              <a:buChar char="•"/>
              <a:defRPr/>
            </a:pPr>
            <a:endParaRPr lang="en-US" sz="1200">
              <a:solidFill>
                <a:prstClr val="black"/>
              </a:solidFill>
              <a:ea typeface="Calibri" panose="020F0502020204030204"/>
              <a:cs typeface="Calibri"/>
            </a:endParaRPr>
          </a:p>
          <a:p>
            <a:pPr marL="285750" indent="-285750">
              <a:buFont typeface="Arial"/>
              <a:buChar char="•"/>
              <a:defRPr/>
            </a:pPr>
            <a:endParaRPr lang="sv-SE" sz="1700" i="1">
              <a:solidFill>
                <a:prstClr val="black"/>
              </a:solidFill>
              <a:ea typeface="Calibri" panose="020F0502020204030204"/>
              <a:cs typeface="Calibri"/>
            </a:endParaRPr>
          </a:p>
        </p:txBody>
      </p:sp>
      <p:sp>
        <p:nvSpPr>
          <p:cNvPr id="7" name="textruta 14">
            <a:extLst>
              <a:ext uri="{FF2B5EF4-FFF2-40B4-BE49-F238E27FC236}">
                <a16:creationId xmlns:a16="http://schemas.microsoft.com/office/drawing/2014/main" id="{17C40636-AEEE-07E0-4763-76C2141C9FEC}"/>
              </a:ext>
            </a:extLst>
          </p:cNvPr>
          <p:cNvSpPr txBox="1"/>
          <p:nvPr/>
        </p:nvSpPr>
        <p:spPr>
          <a:xfrm>
            <a:off x="8139739" y="5856598"/>
            <a:ext cx="3920936" cy="313932"/>
          </a:xfrm>
          <a:prstGeom prst="rect">
            <a:avLst/>
          </a:prstGeom>
          <a:noFill/>
        </p:spPr>
        <p:txBody>
          <a:bodyPr wrap="square" lIns="91440" tIns="45720" rIns="91440" bIns="45720" rtlCol="0" anchor="t">
            <a:spAutoFit/>
          </a:bodyPr>
          <a:lstStyle/>
          <a:p>
            <a:pPr>
              <a:lnSpc>
                <a:spcPct val="90000"/>
              </a:lnSpc>
              <a:spcBef>
                <a:spcPts val="600"/>
              </a:spcBef>
              <a:defRPr/>
            </a:pPr>
            <a:r>
              <a:rPr lang="sv-SE" sz="1600">
                <a:solidFill>
                  <a:prstClr val="black"/>
                </a:solidFill>
                <a:latin typeface="Calibri" panose="020F0502020204030204"/>
                <a:cs typeface="Calibri"/>
              </a:rPr>
              <a:t>Beroenden för att ta fram nationella villkor</a:t>
            </a:r>
            <a:endParaRPr lang="sv-SE" sz="1600" b="0" i="0" u="none" strike="noStrike" kern="1200" cap="none" spc="0" normalizeH="0" baseline="0" noProof="0">
              <a:ln>
                <a:noFill/>
              </a:ln>
              <a:solidFill>
                <a:prstClr val="black"/>
              </a:solidFill>
              <a:effectLst/>
              <a:uLnTx/>
              <a:uFillTx/>
              <a:latin typeface="Calibri" panose="020F0502020204030204"/>
              <a:cs typeface="Calibri"/>
            </a:endParaRPr>
          </a:p>
        </p:txBody>
      </p:sp>
      <p:graphicFrame>
        <p:nvGraphicFramePr>
          <p:cNvPr id="8" name="Tabell 17">
            <a:extLst>
              <a:ext uri="{FF2B5EF4-FFF2-40B4-BE49-F238E27FC236}">
                <a16:creationId xmlns:a16="http://schemas.microsoft.com/office/drawing/2014/main" id="{1FC05781-468C-E4E9-8F94-83DDDBBCB654}"/>
              </a:ext>
            </a:extLst>
          </p:cNvPr>
          <p:cNvGraphicFramePr>
            <a:graphicFrameLocks noGrp="1"/>
          </p:cNvGraphicFramePr>
          <p:nvPr>
            <p:extLst>
              <p:ext uri="{D42A27DB-BD31-4B8C-83A1-F6EECF244321}">
                <p14:modId xmlns:p14="http://schemas.microsoft.com/office/powerpoint/2010/main" val="1903320869"/>
              </p:ext>
            </p:extLst>
          </p:nvPr>
        </p:nvGraphicFramePr>
        <p:xfrm>
          <a:off x="8284692" y="6172679"/>
          <a:ext cx="3289036" cy="427832"/>
        </p:xfrm>
        <a:graphic>
          <a:graphicData uri="http://schemas.openxmlformats.org/drawingml/2006/table">
            <a:tbl>
              <a:tblPr firstRow="1" bandRow="1">
                <a:tableStyleId>{3B4B98B0-60AC-42C2-AFA5-B58CD77FA1E5}</a:tableStyleId>
              </a:tblPr>
              <a:tblGrid>
                <a:gridCol w="3289036">
                  <a:extLst>
                    <a:ext uri="{9D8B030D-6E8A-4147-A177-3AD203B41FA5}">
                      <a16:colId xmlns:a16="http://schemas.microsoft.com/office/drawing/2014/main" val="510879607"/>
                    </a:ext>
                  </a:extLst>
                </a:gridCol>
              </a:tblGrid>
              <a:tr h="427832">
                <a:tc>
                  <a:txBody>
                    <a:bodyPr/>
                    <a:lstStyle/>
                    <a:p>
                      <a:pPr marL="0" marR="0" lvl="0" indent="0" algn="l">
                        <a:lnSpc>
                          <a:spcPct val="100000"/>
                        </a:lnSpc>
                        <a:spcBef>
                          <a:spcPts val="0"/>
                        </a:spcBef>
                        <a:spcAft>
                          <a:spcPts val="0"/>
                        </a:spcAft>
                        <a:buNone/>
                      </a:pPr>
                      <a:r>
                        <a:rPr lang="en-US" sz="1200" b="0" i="0" u="none" strike="noStrike" kern="1200" noProof="0">
                          <a:solidFill>
                            <a:schemeClr val="tx1"/>
                          </a:solidFill>
                          <a:effectLst/>
                          <a:latin typeface="Calibri"/>
                        </a:rPr>
                        <a:t>National terms and c</a:t>
                      </a:r>
                      <a:r>
                        <a:rPr lang="en-US" sz="1200" b="0" i="0" u="none" strike="noStrike" kern="1200" noProof="0">
                          <a:solidFill>
                            <a:schemeClr val="tx1"/>
                          </a:solidFill>
                          <a:effectLst/>
                          <a:latin typeface="Calibri"/>
                          <a:ea typeface="+mn-ea"/>
                          <a:cs typeface="+mn-cs"/>
                        </a:rPr>
                        <a:t>onditions for service providers</a:t>
                      </a:r>
                      <a:endParaRPr lang="en-US"/>
                    </a:p>
                    <a:p>
                      <a:pPr marL="0" marR="0" lvl="0" indent="0" algn="l">
                        <a:lnSpc>
                          <a:spcPct val="100000"/>
                        </a:lnSpc>
                        <a:spcBef>
                          <a:spcPts val="0"/>
                        </a:spcBef>
                        <a:spcAft>
                          <a:spcPts val="0"/>
                        </a:spcAft>
                        <a:buNone/>
                      </a:pPr>
                      <a:r>
                        <a:rPr lang="sv-SE" sz="1200" b="0" i="0" u="none" strike="noStrike" kern="1200">
                          <a:solidFill>
                            <a:schemeClr val="tx1"/>
                          </a:solidFill>
                          <a:effectLst/>
                          <a:latin typeface="Calibri"/>
                          <a:ea typeface="+mn-ea"/>
                          <a:cs typeface="+mn-cs"/>
                        </a:rPr>
                        <a:t>Nationellt regelverk och praxis </a:t>
                      </a:r>
                      <a:endParaRPr lang="sv-SE"/>
                    </a:p>
                  </a:txBody>
                  <a:tcPr marL="6350" marR="6350" marT="6350"/>
                </a:tc>
                <a:extLst>
                  <a:ext uri="{0D108BD9-81ED-4DB2-BD59-A6C34878D82A}">
                    <a16:rowId xmlns:a16="http://schemas.microsoft.com/office/drawing/2014/main" val="563928668"/>
                  </a:ext>
                </a:extLst>
              </a:tr>
            </a:tbl>
          </a:graphicData>
        </a:graphic>
      </p:graphicFrame>
    </p:spTree>
    <p:extLst>
      <p:ext uri="{BB962C8B-B14F-4D97-AF65-F5344CB8AC3E}">
        <p14:creationId xmlns:p14="http://schemas.microsoft.com/office/powerpoint/2010/main" val="3578204402"/>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7C0EE-1989-206C-D512-80CE6F42CA29}"/>
            </a:ext>
          </a:extLst>
        </p:cNvPr>
        <p:cNvGrpSpPr/>
        <p:nvPr/>
      </p:nvGrpSpPr>
      <p:grpSpPr>
        <a:xfrm>
          <a:off x="0" y="0"/>
          <a:ext cx="0" cy="0"/>
          <a:chOff x="0" y="0"/>
          <a:chExt cx="0" cy="0"/>
        </a:xfrm>
      </p:grpSpPr>
      <p:pic>
        <p:nvPicPr>
          <p:cNvPr id="21" name="Platshållare för bild 8" descr="Brandmän i en samling">
            <a:extLst>
              <a:ext uri="{FF2B5EF4-FFF2-40B4-BE49-F238E27FC236}">
                <a16:creationId xmlns:a16="http://schemas.microsoft.com/office/drawing/2014/main" id="{F8E317EE-2290-3B45-76CA-6382504DB236}"/>
              </a:ext>
            </a:extLst>
          </p:cNvPr>
          <p:cNvPicPr>
            <a:picLocks noChangeAspect="1"/>
          </p:cNvPicPr>
          <p:nvPr/>
        </p:nvPicPr>
        <p:blipFill rotWithShape="1">
          <a:blip r:embed="rId3" cstate="print">
            <a:alphaModFix amt="50000"/>
            <a:extLst>
              <a:ext uri="{28A0092B-C50C-407E-A947-70E740481C1C}">
                <a14:useLocalDpi xmlns:a14="http://schemas.microsoft.com/office/drawing/2010/main" val="0"/>
              </a:ext>
            </a:extLst>
          </a:blip>
          <a:srcRect l="27484" t="6555" r="47872" b="15301"/>
          <a:stretch/>
        </p:blipFill>
        <p:spPr>
          <a:xfrm>
            <a:off x="9187542" y="0"/>
            <a:ext cx="3004458" cy="6354763"/>
          </a:xfrm>
          <a:prstGeom prst="rect">
            <a:avLst/>
          </a:prstGeom>
        </p:spPr>
      </p:pic>
      <p:sp>
        <p:nvSpPr>
          <p:cNvPr id="3" name="Rubrik 2">
            <a:extLst>
              <a:ext uri="{FF2B5EF4-FFF2-40B4-BE49-F238E27FC236}">
                <a16:creationId xmlns:a16="http://schemas.microsoft.com/office/drawing/2014/main" id="{210DA24F-4371-336A-9017-048DFDE80165}"/>
              </a:ext>
            </a:extLst>
          </p:cNvPr>
          <p:cNvSpPr>
            <a:spLocks noGrp="1"/>
          </p:cNvSpPr>
          <p:nvPr>
            <p:ph type="title"/>
          </p:nvPr>
        </p:nvSpPr>
        <p:spPr>
          <a:xfrm>
            <a:off x="821914" y="354638"/>
            <a:ext cx="7643660" cy="981075"/>
          </a:xfrm>
        </p:spPr>
        <p:txBody>
          <a:bodyPr anchor="t"/>
          <a:lstStyle/>
          <a:p>
            <a:r>
              <a:rPr lang="sv-SE">
                <a:solidFill>
                  <a:schemeClr val="accent1"/>
                </a:solidFill>
              </a:rPr>
              <a:t>Vilka är vi?</a:t>
            </a:r>
            <a:endParaRPr lang="en-US"/>
          </a:p>
        </p:txBody>
      </p:sp>
      <p:sp>
        <p:nvSpPr>
          <p:cNvPr id="5" name="Platshållare för datum 4">
            <a:extLst>
              <a:ext uri="{FF2B5EF4-FFF2-40B4-BE49-F238E27FC236}">
                <a16:creationId xmlns:a16="http://schemas.microsoft.com/office/drawing/2014/main" id="{57B7AD17-2DE6-31AA-E13C-B22BB9539C97}"/>
              </a:ext>
            </a:extLst>
          </p:cNvPr>
          <p:cNvSpPr>
            <a:spLocks noGrp="1"/>
          </p:cNvSpPr>
          <p:nvPr>
            <p:ph type="dt" sz="half"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169863-6BDD-41BF-8111-5DEE5D9F55CF}" type="datetime1">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2025-06-10</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6" name="Platshållare för bildnummer 5">
            <a:extLst>
              <a:ext uri="{FF2B5EF4-FFF2-40B4-BE49-F238E27FC236}">
                <a16:creationId xmlns:a16="http://schemas.microsoft.com/office/drawing/2014/main" id="{02A29567-A56C-4876-6185-57C2ED8BAA1D}"/>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1CA95-30C8-47DA-AC16-685FD1F93F27}" type="slidenum">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15" name="Text Placeholder 1">
            <a:extLst>
              <a:ext uri="{FF2B5EF4-FFF2-40B4-BE49-F238E27FC236}">
                <a16:creationId xmlns:a16="http://schemas.microsoft.com/office/drawing/2014/main" id="{C6709E48-CBD3-9C49-C8A8-0D407EDA1923}"/>
              </a:ext>
            </a:extLst>
          </p:cNvPr>
          <p:cNvSpPr>
            <a:spLocks noGrp="1"/>
          </p:cNvSpPr>
          <p:nvPr>
            <p:ph type="body" sz="quarter" idx="14"/>
          </p:nvPr>
        </p:nvSpPr>
        <p:spPr>
          <a:xfrm>
            <a:off x="695324" y="1662114"/>
            <a:ext cx="8518525" cy="4430712"/>
          </a:xfrm>
        </p:spPr>
        <p:txBody>
          <a:bodyPr/>
          <a:lstStyle/>
          <a:p>
            <a:pPr marL="0" indent="0">
              <a:lnSpc>
                <a:spcPct val="120000"/>
              </a:lnSpc>
              <a:spcBef>
                <a:spcPts val="1000"/>
              </a:spcBef>
              <a:spcAft>
                <a:spcPts val="0"/>
              </a:spcAft>
              <a:buNone/>
            </a:pPr>
            <a:r>
              <a:rPr lang="sv-SE" b="1">
                <a:latin typeface="Aptos"/>
              </a:rPr>
              <a:t>Therese Caesar,</a:t>
            </a:r>
            <a:r>
              <a:rPr lang="sv-SE">
                <a:latin typeface="Aptos"/>
              </a:rPr>
              <a:t> AG </a:t>
            </a:r>
            <a:r>
              <a:rPr lang="sv-SE" err="1">
                <a:latin typeface="Aptos"/>
              </a:rPr>
              <a:t>Flex</a:t>
            </a:r>
            <a:r>
              <a:rPr lang="sv-SE">
                <a:latin typeface="Aptos"/>
              </a:rPr>
              <a:t> elnät och Göteborg Energi</a:t>
            </a:r>
          </a:p>
          <a:p>
            <a:pPr marL="0" indent="0">
              <a:lnSpc>
                <a:spcPct val="120000"/>
              </a:lnSpc>
              <a:spcBef>
                <a:spcPts val="1000"/>
              </a:spcBef>
              <a:spcAft>
                <a:spcPts val="0"/>
              </a:spcAft>
              <a:buNone/>
            </a:pPr>
            <a:r>
              <a:rPr lang="sv-SE" b="1">
                <a:latin typeface="Aptos"/>
                <a:ea typeface="Calibri"/>
                <a:cs typeface="Calibri"/>
              </a:rPr>
              <a:t>Erik </a:t>
            </a:r>
            <a:r>
              <a:rPr lang="sv-SE" b="1" err="1">
                <a:latin typeface="Aptos"/>
                <a:ea typeface="Calibri"/>
                <a:cs typeface="Calibri"/>
              </a:rPr>
              <a:t>Lejerskog</a:t>
            </a:r>
            <a:r>
              <a:rPr lang="sv-SE" b="1">
                <a:latin typeface="Aptos"/>
                <a:ea typeface="Calibri"/>
                <a:cs typeface="Calibri"/>
              </a:rPr>
              <a:t>,</a:t>
            </a:r>
            <a:r>
              <a:rPr lang="sv-SE">
                <a:latin typeface="Aptos"/>
                <a:ea typeface="Calibri"/>
                <a:cs typeface="Calibri"/>
              </a:rPr>
              <a:t> Energiföretagen</a:t>
            </a:r>
          </a:p>
          <a:p>
            <a:pPr marL="0" indent="0">
              <a:lnSpc>
                <a:spcPct val="120000"/>
              </a:lnSpc>
              <a:spcBef>
                <a:spcPts val="1000"/>
              </a:spcBef>
              <a:spcAft>
                <a:spcPts val="0"/>
              </a:spcAft>
              <a:buNone/>
            </a:pPr>
            <a:r>
              <a:rPr lang="sv-SE" b="1">
                <a:latin typeface="Aptos"/>
                <a:ea typeface="Calibri"/>
                <a:cs typeface="Calibri"/>
              </a:rPr>
              <a:t>Per Wikström, </a:t>
            </a:r>
            <a:r>
              <a:rPr lang="sv-SE">
                <a:latin typeface="Aptos"/>
                <a:ea typeface="Calibri"/>
                <a:cs typeface="Calibri"/>
              </a:rPr>
              <a:t>AG </a:t>
            </a:r>
            <a:r>
              <a:rPr lang="sv-SE" err="1">
                <a:latin typeface="Aptos"/>
                <a:ea typeface="Calibri"/>
                <a:cs typeface="Calibri"/>
              </a:rPr>
              <a:t>Flex</a:t>
            </a:r>
            <a:r>
              <a:rPr lang="sv-SE">
                <a:latin typeface="Aptos"/>
                <a:ea typeface="Calibri"/>
                <a:cs typeface="Calibri"/>
              </a:rPr>
              <a:t> Helhet och </a:t>
            </a:r>
            <a:r>
              <a:rPr lang="sv-SE" err="1">
                <a:latin typeface="Aptos"/>
                <a:ea typeface="Calibri"/>
                <a:cs typeface="Calibri"/>
              </a:rPr>
              <a:t>Ellevio</a:t>
            </a:r>
            <a:endParaRPr lang="sv-SE">
              <a:latin typeface="Aptos"/>
              <a:ea typeface="Calibri"/>
              <a:cs typeface="Calibri"/>
            </a:endParaRPr>
          </a:p>
          <a:p>
            <a:pPr marL="0" indent="0">
              <a:lnSpc>
                <a:spcPct val="120000"/>
              </a:lnSpc>
              <a:spcBef>
                <a:spcPts val="1000"/>
              </a:spcBef>
              <a:spcAft>
                <a:spcPts val="0"/>
              </a:spcAft>
              <a:buNone/>
            </a:pPr>
            <a:r>
              <a:rPr lang="sv-SE" b="1">
                <a:latin typeface="Aptos"/>
                <a:ea typeface="Calibri"/>
                <a:cs typeface="Calibri"/>
              </a:rPr>
              <a:t>Rebecca Samuelsson, </a:t>
            </a:r>
            <a:r>
              <a:rPr lang="sv-SE">
                <a:latin typeface="Aptos"/>
                <a:ea typeface="Calibri"/>
                <a:cs typeface="Calibri"/>
              </a:rPr>
              <a:t>AG </a:t>
            </a:r>
            <a:r>
              <a:rPr lang="sv-SE" err="1">
                <a:latin typeface="Aptos"/>
                <a:ea typeface="Calibri"/>
                <a:cs typeface="Calibri"/>
              </a:rPr>
              <a:t>Flex</a:t>
            </a:r>
            <a:r>
              <a:rPr lang="sv-SE">
                <a:latin typeface="Aptos"/>
                <a:ea typeface="Calibri"/>
                <a:cs typeface="Calibri"/>
              </a:rPr>
              <a:t> elnät och E.ON</a:t>
            </a:r>
          </a:p>
          <a:p>
            <a:pPr marL="0" indent="0">
              <a:lnSpc>
                <a:spcPct val="120000"/>
              </a:lnSpc>
              <a:spcBef>
                <a:spcPts val="1000"/>
              </a:spcBef>
              <a:spcAft>
                <a:spcPts val="0"/>
              </a:spcAft>
              <a:buNone/>
            </a:pPr>
            <a:r>
              <a:rPr lang="sv-SE" b="1">
                <a:latin typeface="Aptos"/>
                <a:ea typeface="Calibri"/>
                <a:cs typeface="Calibri"/>
              </a:rPr>
              <a:t>Yvonne </a:t>
            </a:r>
            <a:r>
              <a:rPr lang="sv-SE" b="1" err="1">
                <a:latin typeface="Aptos"/>
                <a:ea typeface="Calibri"/>
                <a:cs typeface="Calibri"/>
              </a:rPr>
              <a:t>Ruwaida</a:t>
            </a:r>
            <a:r>
              <a:rPr lang="sv-SE" b="1">
                <a:latin typeface="Aptos"/>
                <a:ea typeface="Calibri"/>
                <a:cs typeface="Calibri"/>
              </a:rPr>
              <a:t>, </a:t>
            </a:r>
            <a:r>
              <a:rPr lang="sv-SE">
                <a:latin typeface="Aptos"/>
                <a:ea typeface="Calibri"/>
                <a:cs typeface="Calibri"/>
              </a:rPr>
              <a:t>AG </a:t>
            </a:r>
            <a:r>
              <a:rPr lang="sv-SE" err="1">
                <a:latin typeface="Aptos"/>
                <a:ea typeface="Calibri"/>
                <a:cs typeface="Calibri"/>
              </a:rPr>
              <a:t>Flex</a:t>
            </a:r>
            <a:r>
              <a:rPr lang="sv-SE">
                <a:latin typeface="Aptos"/>
                <a:ea typeface="Calibri"/>
                <a:cs typeface="Calibri"/>
              </a:rPr>
              <a:t> elnät och Vattenfall Eldistribution</a:t>
            </a:r>
          </a:p>
          <a:p>
            <a:pPr>
              <a:spcBef>
                <a:spcPts val="1000"/>
              </a:spcBef>
              <a:spcAft>
                <a:spcPts val="0"/>
              </a:spcAft>
            </a:pPr>
            <a:endParaRPr lang="sv-SE" sz="2300">
              <a:latin typeface="Aptos"/>
              <a:ea typeface="Calibri"/>
              <a:cs typeface="Calibri"/>
            </a:endParaRPr>
          </a:p>
          <a:p>
            <a:endParaRPr lang="en-US">
              <a:latin typeface="Calibri"/>
              <a:ea typeface="Calibri"/>
              <a:cs typeface="Calibri"/>
            </a:endParaRPr>
          </a:p>
        </p:txBody>
      </p:sp>
    </p:spTree>
    <p:extLst>
      <p:ext uri="{BB962C8B-B14F-4D97-AF65-F5344CB8AC3E}">
        <p14:creationId xmlns:p14="http://schemas.microsoft.com/office/powerpoint/2010/main" val="2936002634"/>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4980321-E05C-EA4E-A1B8-81B5C798C9A0}"/>
              </a:ext>
            </a:extLst>
          </p:cNvPr>
          <p:cNvSpPr>
            <a:spLocks noGrp="1"/>
          </p:cNvSpPr>
          <p:nvPr>
            <p:ph type="dt" sz="half" idx="11"/>
          </p:nvPr>
        </p:nvSpPr>
        <p:spPr/>
        <p:txBody>
          <a:bodyPr/>
          <a:lstStyle/>
          <a:p>
            <a:pPr>
              <a:defRPr/>
            </a:pPr>
            <a:fld id="{DB39DE6A-55C0-4C4F-9889-E916206BDB1A}" type="datetime1">
              <a:rPr lang="sv-SE" smtClean="0"/>
              <a:t>2025-06-10</a:t>
            </a:fld>
            <a:endParaRPr lang="sv-SE"/>
          </a:p>
        </p:txBody>
      </p:sp>
      <p:sp>
        <p:nvSpPr>
          <p:cNvPr id="4" name="Platshållare för bildnummer 3">
            <a:extLst>
              <a:ext uri="{FF2B5EF4-FFF2-40B4-BE49-F238E27FC236}">
                <a16:creationId xmlns:a16="http://schemas.microsoft.com/office/drawing/2014/main" id="{D75D07A6-7062-5980-81AC-6E9EF48FCB19}"/>
              </a:ext>
            </a:extLst>
          </p:cNvPr>
          <p:cNvSpPr>
            <a:spLocks noGrp="1"/>
          </p:cNvSpPr>
          <p:nvPr>
            <p:ph type="sldNum" sz="quarter" idx="13"/>
          </p:nvPr>
        </p:nvSpPr>
        <p:spPr/>
        <p:txBody>
          <a:bodyPr/>
          <a:lstStyle/>
          <a:p>
            <a:pPr>
              <a:defRPr/>
            </a:pPr>
            <a:fld id="{5BCA53D8-D7BF-ED48-A5DE-B35EC4CD5AE9}" type="slidenum">
              <a:rPr lang="sv-SE" smtClean="0"/>
              <a:pPr>
                <a:defRPr/>
              </a:pPr>
              <a:t>20</a:t>
            </a:fld>
            <a:endParaRPr lang="sv-SE"/>
          </a:p>
        </p:txBody>
      </p:sp>
      <p:sp>
        <p:nvSpPr>
          <p:cNvPr id="5" name="Rubrik 4">
            <a:extLst>
              <a:ext uri="{FF2B5EF4-FFF2-40B4-BE49-F238E27FC236}">
                <a16:creationId xmlns:a16="http://schemas.microsoft.com/office/drawing/2014/main" id="{282AE15E-3DA5-9768-0C61-7559BEEE3B87}"/>
              </a:ext>
            </a:extLst>
          </p:cNvPr>
          <p:cNvSpPr>
            <a:spLocks noGrp="1"/>
          </p:cNvSpPr>
          <p:nvPr>
            <p:ph type="title"/>
          </p:nvPr>
        </p:nvSpPr>
        <p:spPr>
          <a:xfrm>
            <a:off x="692649" y="390810"/>
            <a:ext cx="10515600" cy="1325563"/>
          </a:xfrm>
        </p:spPr>
        <p:txBody>
          <a:bodyPr>
            <a:normAutofit/>
          </a:bodyPr>
          <a:lstStyle/>
          <a:p>
            <a:pPr>
              <a:lnSpc>
                <a:spcPct val="100000"/>
              </a:lnSpc>
              <a:spcAft>
                <a:spcPct val="0"/>
              </a:spcAft>
              <a:defRPr/>
            </a:pPr>
            <a:r>
              <a:rPr lang="sv-SE">
                <a:latin typeface="Calibri"/>
                <a:ea typeface="+mn-ea"/>
                <a:cs typeface="+mn-cs"/>
              </a:rPr>
              <a:t>Tema: Nätutvecklingsplaner</a:t>
            </a:r>
            <a:endParaRPr lang="sv-SE">
              <a:ea typeface="+mn-ea"/>
              <a:cs typeface="+mn-cs"/>
            </a:endParaRPr>
          </a:p>
        </p:txBody>
      </p:sp>
      <p:sp>
        <p:nvSpPr>
          <p:cNvPr id="6" name="Platshållare för text 5">
            <a:extLst>
              <a:ext uri="{FF2B5EF4-FFF2-40B4-BE49-F238E27FC236}">
                <a16:creationId xmlns:a16="http://schemas.microsoft.com/office/drawing/2014/main" id="{4A082B72-0AA8-A516-8E98-EC624FAA85D6}"/>
              </a:ext>
            </a:extLst>
          </p:cNvPr>
          <p:cNvSpPr>
            <a:spLocks noGrp="1"/>
          </p:cNvSpPr>
          <p:nvPr>
            <p:ph type="body" sz="quarter" idx="14"/>
          </p:nvPr>
        </p:nvSpPr>
        <p:spPr>
          <a:xfrm>
            <a:off x="695324" y="1711990"/>
            <a:ext cx="7831856" cy="4371975"/>
          </a:xfrm>
        </p:spPr>
        <p:txBody>
          <a:bodyPr vert="horz" lIns="91440" tIns="45720" rIns="91440" bIns="45720" rtlCol="0" anchor="t">
            <a:normAutofit fontScale="92500" lnSpcReduction="10000"/>
          </a:bodyPr>
          <a:lstStyle/>
          <a:p>
            <a:pPr>
              <a:defRPr/>
            </a:pPr>
            <a:r>
              <a:rPr lang="sv-SE" sz="1500" b="1">
                <a:latin typeface="Calibri"/>
                <a:ea typeface="Calibri"/>
                <a:cs typeface="Calibri"/>
              </a:rPr>
              <a:t>NC DR innehåller specifika riktlinjer </a:t>
            </a:r>
            <a:r>
              <a:rPr lang="sv-SE" sz="1500">
                <a:latin typeface="Calibri"/>
                <a:ea typeface="Calibri"/>
                <a:cs typeface="Calibri"/>
              </a:rPr>
              <a:t>för distributionsnätsutvecklingsplaner (</a:t>
            </a:r>
            <a:r>
              <a:rPr lang="sv-SE" sz="1500" b="1">
                <a:latin typeface="Calibri"/>
                <a:ea typeface="Calibri"/>
                <a:cs typeface="Calibri"/>
              </a:rPr>
              <a:t>DNDP</a:t>
            </a:r>
            <a:r>
              <a:rPr lang="sv-SE" sz="1500">
                <a:latin typeface="Calibri"/>
                <a:ea typeface="Calibri"/>
                <a:cs typeface="Calibri"/>
              </a:rPr>
              <a:t>) som syftar till att främja transparens och effektivitet i utvecklingen av distributionsnät. De centrala punkterna är:</a:t>
            </a:r>
          </a:p>
          <a:p>
            <a:pPr>
              <a:defRPr/>
            </a:pPr>
            <a:r>
              <a:rPr lang="sv-SE" sz="1500" b="1">
                <a:latin typeface="Calibri"/>
                <a:ea typeface="Calibri"/>
                <a:cs typeface="Calibri"/>
              </a:rPr>
              <a:t>Utveckling och offentliggörande av DNDP</a:t>
            </a:r>
            <a:r>
              <a:rPr lang="sv-SE" sz="1500">
                <a:latin typeface="Calibri"/>
                <a:ea typeface="Calibri"/>
                <a:cs typeface="Calibri"/>
              </a:rPr>
              <a:t>: Varje distributionssystemoperatör (DSO) ska, i enlighet med artikel 32 i direktiv 2019/944, utveckla och offentliggöra en nätutvecklingsplan minst vartannat år. Den första publiceringen ska ske senast tre år efter ikraftträdandet av denna förordning.</a:t>
            </a:r>
          </a:p>
          <a:p>
            <a:pPr>
              <a:defRPr/>
            </a:pPr>
            <a:r>
              <a:rPr lang="sv-SE" sz="1500" b="1">
                <a:latin typeface="Calibri"/>
                <a:ea typeface="Calibri"/>
                <a:cs typeface="Calibri"/>
              </a:rPr>
              <a:t>Innehåll i DNDP</a:t>
            </a:r>
            <a:r>
              <a:rPr lang="sv-SE" sz="1500">
                <a:latin typeface="Calibri"/>
                <a:ea typeface="Calibri"/>
                <a:cs typeface="Calibri"/>
              </a:rPr>
              <a:t>: Planen ska inkludera en metodik för nätplanering, en beskrivning av planerade investeringar för de kommande 5–10 åren med fokus på anslutning av ny produktionskapacitet och nya förbrukare, samt en beskrivning av hur DSO:er avser att integrera "local services" och hantera (analyser av) </a:t>
            </a:r>
            <a:r>
              <a:rPr lang="sv-SE" sz="1500" err="1">
                <a:latin typeface="Calibri"/>
                <a:ea typeface="Calibri"/>
                <a:cs typeface="Calibri"/>
              </a:rPr>
              <a:t>begränsingar</a:t>
            </a:r>
            <a:r>
              <a:rPr lang="sv-SE" sz="1500">
                <a:latin typeface="Calibri"/>
                <a:ea typeface="Calibri"/>
                <a:cs typeface="Calibri"/>
              </a:rPr>
              <a:t>. </a:t>
            </a:r>
          </a:p>
          <a:p>
            <a:pPr>
              <a:defRPr/>
            </a:pPr>
            <a:r>
              <a:rPr lang="sv-SE" sz="1500" b="1">
                <a:latin typeface="Calibri"/>
                <a:ea typeface="Calibri"/>
                <a:cs typeface="Calibri"/>
              </a:rPr>
              <a:t>Flexibilitetstjänster</a:t>
            </a:r>
            <a:r>
              <a:rPr lang="sv-SE" sz="1500">
                <a:latin typeface="Calibri"/>
                <a:ea typeface="Calibri"/>
                <a:cs typeface="Calibri"/>
              </a:rPr>
              <a:t>: DSO:er ska i sina planer beakta användningen av demand response, energieffektivitet, energilagringsanläggningar och andra resurser för att hantera ”congestion and voltage issues” samt för att skjuta upp och för att ersätta nätinvesteringar. Vartannat år ska SO rapportera sitt behov av flexibilitetstjänster som ska ta hänsyn till flexibilitetsbehovsbedömningen.</a:t>
            </a:r>
          </a:p>
          <a:p>
            <a:pPr>
              <a:defRPr/>
            </a:pPr>
            <a:r>
              <a:rPr lang="sv-SE" sz="1500" b="1">
                <a:latin typeface="Calibri"/>
                <a:ea typeface="Calibri"/>
                <a:cs typeface="Calibri"/>
              </a:rPr>
              <a:t>Samråd och samordning</a:t>
            </a:r>
            <a:r>
              <a:rPr lang="sv-SE" sz="1500">
                <a:latin typeface="Calibri"/>
                <a:ea typeface="Calibri"/>
                <a:cs typeface="Calibri"/>
              </a:rPr>
              <a:t>: Innan fastställandet av DNDP ska DSO:er samråda med relevanta intressenter och säkerställa att planerna är samordnade med andra systemoperatörer för att optimera nätutvecklingen.</a:t>
            </a:r>
          </a:p>
          <a:p>
            <a:pPr>
              <a:defRPr/>
            </a:pPr>
            <a:r>
              <a:rPr lang="sv-SE" sz="1500" b="1">
                <a:latin typeface="Calibri"/>
                <a:ea typeface="Calibri"/>
                <a:cs typeface="Calibri"/>
              </a:rPr>
              <a:t>Riktlinjerna syftar till att säkerställa en transparent och effektiv utveckling av distributionsnäten,</a:t>
            </a:r>
            <a:r>
              <a:rPr lang="sv-SE" sz="1500">
                <a:latin typeface="Calibri"/>
                <a:ea typeface="Calibri"/>
                <a:cs typeface="Calibri"/>
              </a:rPr>
              <a:t> främja integrationen av förnybar energi och nya laster, samt underlätta användningen av flexibilitetslösningar för att möta framtida utmaningar i elsystemet.</a:t>
            </a:r>
          </a:p>
          <a:p>
            <a:pPr marL="285750" indent="-285750">
              <a:lnSpc>
                <a:spcPct val="100000"/>
              </a:lnSpc>
              <a:spcBef>
                <a:spcPts val="0"/>
              </a:spcBef>
              <a:buFont typeface="Arial,Sans-Serif" panose="020B0604020202020204" pitchFamily="34" charset="0"/>
              <a:buChar char="•"/>
              <a:defRPr/>
            </a:pPr>
            <a:endParaRPr lang="sv-SE" sz="1500">
              <a:latin typeface="Calibri" panose="020F0502020204030204" pitchFamily="34" charset="0"/>
              <a:ea typeface="Calibri"/>
              <a:cs typeface="Calibri"/>
            </a:endParaRPr>
          </a:p>
        </p:txBody>
      </p:sp>
      <p:graphicFrame>
        <p:nvGraphicFramePr>
          <p:cNvPr id="9" name="Tabell 8">
            <a:extLst>
              <a:ext uri="{FF2B5EF4-FFF2-40B4-BE49-F238E27FC236}">
                <a16:creationId xmlns:a16="http://schemas.microsoft.com/office/drawing/2014/main" id="{E181B2C3-8C04-8242-2820-4D842E786752}"/>
              </a:ext>
            </a:extLst>
          </p:cNvPr>
          <p:cNvGraphicFramePr>
            <a:graphicFrameLocks noGrp="1"/>
          </p:cNvGraphicFramePr>
          <p:nvPr>
            <p:extLst>
              <p:ext uri="{D42A27DB-BD31-4B8C-83A1-F6EECF244321}">
                <p14:modId xmlns:p14="http://schemas.microsoft.com/office/powerpoint/2010/main" val="751054442"/>
              </p:ext>
            </p:extLst>
          </p:nvPr>
        </p:nvGraphicFramePr>
        <p:xfrm>
          <a:off x="8998179" y="2155883"/>
          <a:ext cx="3006119" cy="1484630"/>
        </p:xfrm>
        <a:graphic>
          <a:graphicData uri="http://schemas.openxmlformats.org/drawingml/2006/table">
            <a:tbl>
              <a:tblPr firstRow="1" bandRow="1">
                <a:tableStyleId>{3B4B98B0-60AC-42C2-AFA5-B58CD77FA1E5}</a:tableStyleId>
              </a:tblPr>
              <a:tblGrid>
                <a:gridCol w="391693">
                  <a:extLst>
                    <a:ext uri="{9D8B030D-6E8A-4147-A177-3AD203B41FA5}">
                      <a16:colId xmlns:a16="http://schemas.microsoft.com/office/drawing/2014/main" val="2186583178"/>
                    </a:ext>
                  </a:extLst>
                </a:gridCol>
                <a:gridCol w="2614426">
                  <a:extLst>
                    <a:ext uri="{9D8B030D-6E8A-4147-A177-3AD203B41FA5}">
                      <a16:colId xmlns:a16="http://schemas.microsoft.com/office/drawing/2014/main" val="897010070"/>
                    </a:ext>
                  </a:extLst>
                </a:gridCol>
              </a:tblGrid>
              <a:tr h="225562">
                <a:tc>
                  <a:txBody>
                    <a:bodyPr/>
                    <a:lstStyle/>
                    <a:p>
                      <a:pPr algn="ctr"/>
                      <a:r>
                        <a:rPr lang="en-GB" sz="1000" b="0"/>
                        <a:t>Art</a:t>
                      </a:r>
                      <a:endParaRPr lang="en-US"/>
                    </a:p>
                  </a:txBody>
                  <a:tcPr anchor="ctr"/>
                </a:tc>
                <a:tc>
                  <a:txBody>
                    <a:bodyPr/>
                    <a:lstStyle/>
                    <a:p>
                      <a:r>
                        <a:rPr lang="en-GB" sz="1000" b="0"/>
                        <a:t>Chapter</a:t>
                      </a:r>
                      <a:endParaRPr lang="en-US"/>
                    </a:p>
                  </a:txBody>
                  <a:tcPr/>
                </a:tc>
                <a:extLst>
                  <a:ext uri="{0D108BD9-81ED-4DB2-BD59-A6C34878D82A}">
                    <a16:rowId xmlns:a16="http://schemas.microsoft.com/office/drawing/2014/main" val="4182902333"/>
                  </a:ext>
                </a:extLst>
              </a:tr>
              <a:tr h="284403">
                <a:tc>
                  <a:txBody>
                    <a:bodyPr/>
                    <a:lstStyle/>
                    <a:p>
                      <a:pPr lvl="0" algn="ctr">
                        <a:buNone/>
                      </a:pPr>
                      <a:r>
                        <a:rPr lang="en-US" sz="1200" b="0" i="0" u="none" strike="noStrike">
                          <a:solidFill>
                            <a:srgbClr val="000000"/>
                          </a:solidFill>
                          <a:effectLst/>
                          <a:latin typeface="Calibri"/>
                        </a:rPr>
                        <a:t>52</a:t>
                      </a:r>
                    </a:p>
                    <a:p>
                      <a:pPr lvl="0" algn="ctr">
                        <a:buNone/>
                      </a:pPr>
                      <a:endParaRPr lang="en-US"/>
                    </a:p>
                    <a:p>
                      <a:pPr lvl="0" algn="ctr">
                        <a:buNone/>
                      </a:pPr>
                      <a:endParaRPr lang="en-US"/>
                    </a:p>
                    <a:p>
                      <a:pPr lvl="0" algn="ctr">
                        <a:buNone/>
                      </a:pPr>
                      <a:endParaRPr lang="en-US"/>
                    </a:p>
                    <a:p>
                      <a:pPr lvl="0" algn="ctr">
                        <a:buNone/>
                      </a:pPr>
                      <a:r>
                        <a:rPr lang="en-US" sz="1200" b="0" i="0" u="none" strike="noStrike">
                          <a:solidFill>
                            <a:srgbClr val="000000"/>
                          </a:solidFill>
                          <a:effectLst/>
                          <a:latin typeface="Calibri"/>
                        </a:rPr>
                        <a:t>59</a:t>
                      </a:r>
                    </a:p>
                  </a:txBody>
                  <a:tcPr marL="6350" marR="6350" marT="6350"/>
                </a:tc>
                <a:tc>
                  <a:txBody>
                    <a:bodyPr/>
                    <a:lstStyle/>
                    <a:p>
                      <a:pPr lvl="0" algn="l">
                        <a:lnSpc>
                          <a:spcPct val="100000"/>
                        </a:lnSpc>
                        <a:spcBef>
                          <a:spcPts val="0"/>
                        </a:spcBef>
                        <a:spcAft>
                          <a:spcPts val="0"/>
                        </a:spcAft>
                        <a:buNone/>
                      </a:pPr>
                      <a:r>
                        <a:rPr lang="en-GB" sz="1200" b="0" i="0" u="none" strike="noStrike" kern="1200" noProof="0">
                          <a:solidFill>
                            <a:schemeClr val="tx1"/>
                          </a:solidFill>
                          <a:effectLst/>
                        </a:rPr>
                        <a:t>Content and requirements of the Distribution Network Development Plan (DNDP)</a:t>
                      </a:r>
                      <a:endParaRPr lang="en-US"/>
                    </a:p>
                    <a:p>
                      <a:pPr marL="0" marR="0" lvl="0" indent="0" algn="l">
                        <a:lnSpc>
                          <a:spcPct val="100000"/>
                        </a:lnSpc>
                        <a:spcBef>
                          <a:spcPts val="0"/>
                        </a:spcBef>
                        <a:spcAft>
                          <a:spcPts val="0"/>
                        </a:spcAft>
                        <a:buClrTx/>
                        <a:buSzTx/>
                        <a:buFontTx/>
                        <a:buNone/>
                      </a:pPr>
                      <a:endParaRPr lang="en-US"/>
                    </a:p>
                    <a:p>
                      <a:pPr marL="0" marR="0" lvl="0" indent="0" algn="l" defTabSz="914400">
                        <a:lnSpc>
                          <a:spcPct val="100000"/>
                        </a:lnSpc>
                        <a:spcBef>
                          <a:spcPts val="0"/>
                        </a:spcBef>
                        <a:spcAft>
                          <a:spcPts val="0"/>
                        </a:spcAft>
                        <a:buClrTx/>
                        <a:buSzTx/>
                        <a:buFontTx/>
                        <a:buNone/>
                        <a:tabLst/>
                        <a:defRPr/>
                      </a:pPr>
                      <a:r>
                        <a:rPr lang="en-GB" sz="1200" b="0" kern="1200">
                          <a:solidFill>
                            <a:schemeClr val="tx1"/>
                          </a:solidFill>
                          <a:effectLst/>
                          <a:latin typeface="+mn-lt"/>
                          <a:ea typeface="+mn-ea"/>
                          <a:cs typeface="+mn-cs"/>
                        </a:rPr>
                        <a:t>Data exchange between DSOs and between DSOs and TSO</a:t>
                      </a:r>
                    </a:p>
                  </a:txBody>
                  <a:tcPr marL="6350" marR="6350" marT="6350"/>
                </a:tc>
                <a:extLst>
                  <a:ext uri="{0D108BD9-81ED-4DB2-BD59-A6C34878D82A}">
                    <a16:rowId xmlns:a16="http://schemas.microsoft.com/office/drawing/2014/main" val="1284450989"/>
                  </a:ext>
                </a:extLst>
              </a:tr>
            </a:tbl>
          </a:graphicData>
        </a:graphic>
      </p:graphicFrame>
      <p:sp>
        <p:nvSpPr>
          <p:cNvPr id="11" name="textruta 10">
            <a:extLst>
              <a:ext uri="{FF2B5EF4-FFF2-40B4-BE49-F238E27FC236}">
                <a16:creationId xmlns:a16="http://schemas.microsoft.com/office/drawing/2014/main" id="{1F851187-0012-9329-CCBA-7A170D286342}"/>
              </a:ext>
            </a:extLst>
          </p:cNvPr>
          <p:cNvSpPr txBox="1"/>
          <p:nvPr/>
        </p:nvSpPr>
        <p:spPr>
          <a:xfrm>
            <a:off x="9002173" y="1706859"/>
            <a:ext cx="3647767" cy="313932"/>
          </a:xfrm>
          <a:prstGeom prst="rect">
            <a:avLst/>
          </a:prstGeom>
          <a:noFill/>
        </p:spPr>
        <p:txBody>
          <a:bodyPr wrap="square" rtlCol="0">
            <a:spAutoFit/>
          </a:bodyPr>
          <a:lstStyle/>
          <a:p>
            <a:pPr>
              <a:lnSpc>
                <a:spcPct val="90000"/>
              </a:lnSpc>
              <a:spcBef>
                <a:spcPts val="600"/>
              </a:spcBef>
            </a:pPr>
            <a:r>
              <a:rPr lang="sv-SE" sz="1600"/>
              <a:t>Relaterade</a:t>
            </a:r>
            <a:r>
              <a:rPr lang="sv-SE" sz="1600">
                <a:latin typeface="+mn-lt"/>
              </a:rPr>
              <a:t> artiklar </a:t>
            </a:r>
          </a:p>
        </p:txBody>
      </p:sp>
      <p:graphicFrame>
        <p:nvGraphicFramePr>
          <p:cNvPr id="7" name="Tabell 6">
            <a:extLst>
              <a:ext uri="{FF2B5EF4-FFF2-40B4-BE49-F238E27FC236}">
                <a16:creationId xmlns:a16="http://schemas.microsoft.com/office/drawing/2014/main" id="{354026B3-76C8-D7BD-F72C-CDBB73196D1D}"/>
              </a:ext>
            </a:extLst>
          </p:cNvPr>
          <p:cNvGraphicFramePr>
            <a:graphicFrameLocks noGrp="1"/>
          </p:cNvGraphicFramePr>
          <p:nvPr>
            <p:extLst>
              <p:ext uri="{D42A27DB-BD31-4B8C-83A1-F6EECF244321}">
                <p14:modId xmlns:p14="http://schemas.microsoft.com/office/powerpoint/2010/main" val="2826788076"/>
              </p:ext>
            </p:extLst>
          </p:nvPr>
        </p:nvGraphicFramePr>
        <p:xfrm>
          <a:off x="8998178" y="3910157"/>
          <a:ext cx="3006119" cy="888926"/>
        </p:xfrm>
        <a:graphic>
          <a:graphicData uri="http://schemas.openxmlformats.org/drawingml/2006/table">
            <a:tbl>
              <a:tblPr firstRow="1" bandRow="1">
                <a:tableStyleId>{3B4B98B0-60AC-42C2-AFA5-B58CD77FA1E5}</a:tableStyleId>
              </a:tblPr>
              <a:tblGrid>
                <a:gridCol w="3006119">
                  <a:extLst>
                    <a:ext uri="{9D8B030D-6E8A-4147-A177-3AD203B41FA5}">
                      <a16:colId xmlns:a16="http://schemas.microsoft.com/office/drawing/2014/main" val="510879607"/>
                    </a:ext>
                  </a:extLst>
                </a:gridCol>
              </a:tblGrid>
              <a:tr h="2844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a:solidFill>
                            <a:schemeClr val="tx1"/>
                          </a:solidFill>
                          <a:effectLst/>
                          <a:latin typeface="+mn-lt"/>
                          <a:ea typeface="+mn-ea"/>
                          <a:cs typeface="+mn-cs"/>
                        </a:rPr>
                        <a:t>National terms and conditions for TSO-DSO and DSO-DSO coordination</a:t>
                      </a:r>
                      <a:endParaRPr lang="en-US"/>
                    </a:p>
                  </a:txBody>
                  <a:tcPr marL="6350" marR="6350" marT="6350"/>
                </a:tc>
                <a:extLst>
                  <a:ext uri="{0D108BD9-81ED-4DB2-BD59-A6C34878D82A}">
                    <a16:rowId xmlns:a16="http://schemas.microsoft.com/office/drawing/2014/main" val="563928668"/>
                  </a:ext>
                </a:extLst>
              </a:tr>
              <a:tr h="471096">
                <a:tc>
                  <a:txBody>
                    <a:bodyPr/>
                    <a:lstStyle/>
                    <a:p>
                      <a:pPr marL="0" marR="0" lvl="0" indent="0" algn="l" rtl="0" eaLnBrk="1" fontAlgn="auto" latinLnBrk="0" hangingPunct="1">
                        <a:lnSpc>
                          <a:spcPct val="100000"/>
                        </a:lnSpc>
                        <a:spcBef>
                          <a:spcPts val="0"/>
                        </a:spcBef>
                        <a:spcAft>
                          <a:spcPts val="0"/>
                        </a:spcAft>
                        <a:buClrTx/>
                        <a:buSzTx/>
                        <a:buFontTx/>
                        <a:buNone/>
                      </a:pPr>
                      <a:r>
                        <a:rPr lang="sv-SE" sz="1200" b="0" kern="1200">
                          <a:solidFill>
                            <a:schemeClr val="tx1"/>
                          </a:solidFill>
                          <a:effectLst/>
                          <a:latin typeface="+mn-lt"/>
                          <a:ea typeface="+mn-ea"/>
                          <a:cs typeface="+mn-cs"/>
                        </a:rPr>
                        <a:t>Koppling till Art 29 om marknadsbaserad anskaffning</a:t>
                      </a:r>
                    </a:p>
                  </a:txBody>
                  <a:tcPr marL="6350" marR="6350" marT="6350">
                    <a:solidFill>
                      <a:schemeClr val="bg1"/>
                    </a:solidFill>
                  </a:tcPr>
                </a:tc>
                <a:extLst>
                  <a:ext uri="{0D108BD9-81ED-4DB2-BD59-A6C34878D82A}">
                    <a16:rowId xmlns:a16="http://schemas.microsoft.com/office/drawing/2014/main" val="3897900675"/>
                  </a:ext>
                </a:extLst>
              </a:tr>
            </a:tbl>
          </a:graphicData>
        </a:graphic>
      </p:graphicFrame>
      <p:sp>
        <p:nvSpPr>
          <p:cNvPr id="8" name="textruta 7">
            <a:extLst>
              <a:ext uri="{FF2B5EF4-FFF2-40B4-BE49-F238E27FC236}">
                <a16:creationId xmlns:a16="http://schemas.microsoft.com/office/drawing/2014/main" id="{6A58CDE6-CF77-1823-89C4-EFCE963AFF88}"/>
              </a:ext>
            </a:extLst>
          </p:cNvPr>
          <p:cNvSpPr txBox="1"/>
          <p:nvPr/>
        </p:nvSpPr>
        <p:spPr>
          <a:xfrm>
            <a:off x="8869651" y="3602672"/>
            <a:ext cx="3647767" cy="313932"/>
          </a:xfrm>
          <a:prstGeom prst="rect">
            <a:avLst/>
          </a:prstGeom>
          <a:noFill/>
        </p:spPr>
        <p:txBody>
          <a:bodyPr wrap="square" rtlCol="0">
            <a:spAutoFit/>
          </a:bodyPr>
          <a:lstStyle/>
          <a:p>
            <a:pPr>
              <a:lnSpc>
                <a:spcPct val="90000"/>
              </a:lnSpc>
              <a:spcBef>
                <a:spcPts val="600"/>
              </a:spcBef>
            </a:pPr>
            <a:r>
              <a:rPr lang="sv-SE" sz="1600">
                <a:latin typeface="+mn-lt"/>
              </a:rPr>
              <a:t>Relaterad nationella villkor</a:t>
            </a:r>
          </a:p>
        </p:txBody>
      </p:sp>
      <p:graphicFrame>
        <p:nvGraphicFramePr>
          <p:cNvPr id="10" name="Tabell 9">
            <a:extLst>
              <a:ext uri="{FF2B5EF4-FFF2-40B4-BE49-F238E27FC236}">
                <a16:creationId xmlns:a16="http://schemas.microsoft.com/office/drawing/2014/main" id="{A2D5CAA2-F40E-C5C3-1626-20B7EDEA8D54}"/>
              </a:ext>
            </a:extLst>
          </p:cNvPr>
          <p:cNvGraphicFramePr>
            <a:graphicFrameLocks noGrp="1"/>
          </p:cNvGraphicFramePr>
          <p:nvPr>
            <p:extLst>
              <p:ext uri="{D42A27DB-BD31-4B8C-83A1-F6EECF244321}">
                <p14:modId xmlns:p14="http://schemas.microsoft.com/office/powerpoint/2010/main" val="3838658583"/>
              </p:ext>
            </p:extLst>
          </p:nvPr>
        </p:nvGraphicFramePr>
        <p:xfrm>
          <a:off x="8998178" y="5562553"/>
          <a:ext cx="3006119" cy="755499"/>
        </p:xfrm>
        <a:graphic>
          <a:graphicData uri="http://schemas.openxmlformats.org/drawingml/2006/table">
            <a:tbl>
              <a:tblPr firstRow="1" bandRow="1">
                <a:tableStyleId>{3B4B98B0-60AC-42C2-AFA5-B58CD77FA1E5}</a:tableStyleId>
              </a:tblPr>
              <a:tblGrid>
                <a:gridCol w="3006119">
                  <a:extLst>
                    <a:ext uri="{9D8B030D-6E8A-4147-A177-3AD203B41FA5}">
                      <a16:colId xmlns:a16="http://schemas.microsoft.com/office/drawing/2014/main" val="510879607"/>
                    </a:ext>
                  </a:extLst>
                </a:gridCol>
              </a:tblGrid>
              <a:tr h="284403">
                <a:tc>
                  <a:txBody>
                    <a:bodyPr/>
                    <a:lstStyle/>
                    <a:p>
                      <a:pPr marL="0" marR="0" lvl="0" indent="0" algn="l" rtl="0" eaLnBrk="1" fontAlgn="auto" latinLnBrk="0" hangingPunct="1">
                        <a:lnSpc>
                          <a:spcPct val="100000"/>
                        </a:lnSpc>
                        <a:spcBef>
                          <a:spcPts val="0"/>
                        </a:spcBef>
                        <a:spcAft>
                          <a:spcPts val="0"/>
                        </a:spcAft>
                        <a:buClrTx/>
                        <a:buSzTx/>
                        <a:buFontTx/>
                        <a:buNone/>
                      </a:pPr>
                      <a:r>
                        <a:rPr lang="sv-SE" sz="1200" b="0" kern="1200" err="1">
                          <a:solidFill>
                            <a:schemeClr val="tx1"/>
                          </a:solidFill>
                          <a:effectLst/>
                          <a:latin typeface="+mn-lt"/>
                          <a:ea typeface="+mn-ea"/>
                          <a:cs typeface="+mn-cs"/>
                        </a:rPr>
                        <a:t>Flexibility</a:t>
                      </a:r>
                      <a:r>
                        <a:rPr lang="sv-SE" sz="1200" b="0" kern="1200">
                          <a:solidFill>
                            <a:schemeClr val="tx1"/>
                          </a:solidFill>
                          <a:effectLst/>
                          <a:latin typeface="+mn-lt"/>
                          <a:ea typeface="+mn-ea"/>
                          <a:cs typeface="+mn-cs"/>
                        </a:rPr>
                        <a:t> </a:t>
                      </a:r>
                      <a:r>
                        <a:rPr lang="sv-SE" sz="1200" b="0" kern="1200" err="1">
                          <a:solidFill>
                            <a:schemeClr val="tx1"/>
                          </a:solidFill>
                          <a:effectLst/>
                          <a:latin typeface="+mn-lt"/>
                          <a:ea typeface="+mn-ea"/>
                          <a:cs typeface="+mn-cs"/>
                        </a:rPr>
                        <a:t>Need</a:t>
                      </a:r>
                      <a:r>
                        <a:rPr lang="sv-SE" sz="1200" b="0" kern="1200">
                          <a:solidFill>
                            <a:schemeClr val="tx1"/>
                          </a:solidFill>
                          <a:effectLst/>
                          <a:latin typeface="+mn-lt"/>
                          <a:ea typeface="+mn-ea"/>
                          <a:cs typeface="+mn-cs"/>
                        </a:rPr>
                        <a:t> </a:t>
                      </a:r>
                      <a:r>
                        <a:rPr lang="sv-SE" sz="1200" b="0" kern="1200" err="1">
                          <a:solidFill>
                            <a:schemeClr val="tx1"/>
                          </a:solidFill>
                          <a:effectLst/>
                          <a:latin typeface="+mn-lt"/>
                          <a:ea typeface="+mn-ea"/>
                          <a:cs typeface="+mn-cs"/>
                        </a:rPr>
                        <a:t>Assessment</a:t>
                      </a:r>
                      <a:endParaRPr lang="en-US" err="1"/>
                    </a:p>
                  </a:txBody>
                  <a:tcPr marL="6350" marR="6350" marT="6350"/>
                </a:tc>
                <a:extLst>
                  <a:ext uri="{0D108BD9-81ED-4DB2-BD59-A6C34878D82A}">
                    <a16:rowId xmlns:a16="http://schemas.microsoft.com/office/drawing/2014/main" val="563928668"/>
                  </a:ext>
                </a:extLst>
              </a:tr>
              <a:tr h="4710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kern="1200">
                        <a:solidFill>
                          <a:schemeClr val="tx1"/>
                        </a:solidFill>
                        <a:effectLst/>
                        <a:latin typeface="+mn-lt"/>
                        <a:ea typeface="+mn-ea"/>
                        <a:cs typeface="+mn-cs"/>
                      </a:endParaRPr>
                    </a:p>
                  </a:txBody>
                  <a:tcPr marL="6350" marR="6350" marT="6350">
                    <a:solidFill>
                      <a:schemeClr val="bg1"/>
                    </a:solidFill>
                  </a:tcPr>
                </a:tc>
                <a:extLst>
                  <a:ext uri="{0D108BD9-81ED-4DB2-BD59-A6C34878D82A}">
                    <a16:rowId xmlns:a16="http://schemas.microsoft.com/office/drawing/2014/main" val="3897900675"/>
                  </a:ext>
                </a:extLst>
              </a:tr>
            </a:tbl>
          </a:graphicData>
        </a:graphic>
      </p:graphicFrame>
      <p:sp>
        <p:nvSpPr>
          <p:cNvPr id="12" name="textruta 11">
            <a:extLst>
              <a:ext uri="{FF2B5EF4-FFF2-40B4-BE49-F238E27FC236}">
                <a16:creationId xmlns:a16="http://schemas.microsoft.com/office/drawing/2014/main" id="{CA187E1D-43AC-F992-B9F7-0C95D6AFA459}"/>
              </a:ext>
            </a:extLst>
          </p:cNvPr>
          <p:cNvSpPr txBox="1"/>
          <p:nvPr/>
        </p:nvSpPr>
        <p:spPr>
          <a:xfrm>
            <a:off x="8869651" y="5122547"/>
            <a:ext cx="3647767" cy="313932"/>
          </a:xfrm>
          <a:prstGeom prst="rect">
            <a:avLst/>
          </a:prstGeom>
          <a:noFill/>
        </p:spPr>
        <p:txBody>
          <a:bodyPr wrap="square" rtlCol="0">
            <a:spAutoFit/>
          </a:bodyPr>
          <a:lstStyle/>
          <a:p>
            <a:pPr>
              <a:lnSpc>
                <a:spcPct val="90000"/>
              </a:lnSpc>
              <a:spcBef>
                <a:spcPts val="600"/>
              </a:spcBef>
            </a:pPr>
            <a:r>
              <a:rPr lang="sv-SE" sz="1600"/>
              <a:t>Relaterade EU-metoder</a:t>
            </a:r>
            <a:endParaRPr lang="sv-SE" sz="1600">
              <a:latin typeface="+mn-lt"/>
            </a:endParaRPr>
          </a:p>
        </p:txBody>
      </p:sp>
    </p:spTree>
    <p:extLst>
      <p:ext uri="{BB962C8B-B14F-4D97-AF65-F5344CB8AC3E}">
        <p14:creationId xmlns:p14="http://schemas.microsoft.com/office/powerpoint/2010/main" val="2362890397"/>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4980321-E05C-EA4E-A1B8-81B5C798C9A0}"/>
              </a:ext>
            </a:extLst>
          </p:cNvPr>
          <p:cNvSpPr>
            <a:spLocks noGrp="1"/>
          </p:cNvSpPr>
          <p:nvPr>
            <p:ph type="dt" sz="half" idx="11"/>
          </p:nvPr>
        </p:nvSpPr>
        <p:spPr/>
        <p:txBody>
          <a:bodyPr/>
          <a:lstStyle/>
          <a:p>
            <a:pPr>
              <a:defRPr/>
            </a:pPr>
            <a:fld id="{DB39DE6A-55C0-4C4F-9889-E916206BDB1A}" type="datetime1">
              <a:rPr lang="sv-SE" smtClean="0"/>
              <a:t>2025-06-10</a:t>
            </a:fld>
            <a:endParaRPr lang="sv-SE"/>
          </a:p>
        </p:txBody>
      </p:sp>
      <p:sp>
        <p:nvSpPr>
          <p:cNvPr id="3" name="Platshållare för sidfot 2">
            <a:extLst>
              <a:ext uri="{FF2B5EF4-FFF2-40B4-BE49-F238E27FC236}">
                <a16:creationId xmlns:a16="http://schemas.microsoft.com/office/drawing/2014/main" id="{B06C2517-E5C6-33DB-ACD3-F01526099719}"/>
              </a:ext>
            </a:extLst>
          </p:cNvPr>
          <p:cNvSpPr>
            <a:spLocks noGrp="1"/>
          </p:cNvSpPr>
          <p:nvPr>
            <p:ph type="ftr" sz="quarter" idx="12"/>
          </p:nvPr>
        </p:nvSpPr>
        <p:spPr/>
        <p:txBody>
          <a:bodyPr/>
          <a:lstStyle/>
          <a:p>
            <a:pPr>
              <a:defRPr/>
            </a:pPr>
            <a:r>
              <a:rPr lang="sv-SE"/>
              <a:t>Presentation</a:t>
            </a:r>
          </a:p>
        </p:txBody>
      </p:sp>
      <p:sp>
        <p:nvSpPr>
          <p:cNvPr id="5" name="Rubrik 4">
            <a:extLst>
              <a:ext uri="{FF2B5EF4-FFF2-40B4-BE49-F238E27FC236}">
                <a16:creationId xmlns:a16="http://schemas.microsoft.com/office/drawing/2014/main" id="{282AE15E-3DA5-9768-0C61-7559BEEE3B87}"/>
              </a:ext>
            </a:extLst>
          </p:cNvPr>
          <p:cNvSpPr>
            <a:spLocks noGrp="1"/>
          </p:cNvSpPr>
          <p:nvPr>
            <p:ph type="title"/>
          </p:nvPr>
        </p:nvSpPr>
        <p:spPr/>
        <p:txBody>
          <a:bodyPr>
            <a:normAutofit/>
          </a:bodyPr>
          <a:lstStyle/>
          <a:p>
            <a:pPr>
              <a:lnSpc>
                <a:spcPct val="100000"/>
              </a:lnSpc>
              <a:spcAft>
                <a:spcPct val="0"/>
              </a:spcAft>
              <a:defRPr/>
            </a:pPr>
            <a:r>
              <a:rPr lang="sv-SE">
                <a:latin typeface="Calibri"/>
                <a:ea typeface="+mn-ea"/>
                <a:cs typeface="+mn-cs"/>
              </a:rPr>
              <a:t>Tema: </a:t>
            </a:r>
            <a:r>
              <a:rPr kumimoji="0" lang="sv-SE" sz="4400" b="0" i="0" u="none" strike="noStrike" kern="1200" cap="none" spc="0" normalizeH="0" baseline="0" noProof="0">
                <a:ln>
                  <a:noFill/>
                </a:ln>
                <a:effectLst/>
                <a:uLnTx/>
                <a:uFillTx/>
                <a:latin typeface="Calibri"/>
                <a:ea typeface="+mn-ea"/>
                <a:cs typeface="+mn-cs"/>
              </a:rPr>
              <a:t>Nätutvecklingsplaner</a:t>
            </a:r>
            <a:endParaRPr lang="sv-SE">
              <a:ea typeface="+mn-ea"/>
              <a:cs typeface="+mn-cs"/>
            </a:endParaRPr>
          </a:p>
        </p:txBody>
      </p:sp>
      <p:sp>
        <p:nvSpPr>
          <p:cNvPr id="6" name="Platshållare för text 5">
            <a:extLst>
              <a:ext uri="{FF2B5EF4-FFF2-40B4-BE49-F238E27FC236}">
                <a16:creationId xmlns:a16="http://schemas.microsoft.com/office/drawing/2014/main" id="{4A082B72-0AA8-A516-8E98-EC624FAA85D6}"/>
              </a:ext>
            </a:extLst>
          </p:cNvPr>
          <p:cNvSpPr>
            <a:spLocks noGrp="1"/>
          </p:cNvSpPr>
          <p:nvPr>
            <p:ph type="body" sz="quarter" idx="14"/>
          </p:nvPr>
        </p:nvSpPr>
        <p:spPr>
          <a:xfrm>
            <a:off x="933069" y="1686622"/>
            <a:ext cx="8722147" cy="3539005"/>
          </a:xfrm>
        </p:spPr>
        <p:txBody>
          <a:bodyPr vert="horz" lIns="91440" tIns="45720" rIns="91440" bIns="45720" rtlCol="0" anchor="t">
            <a:normAutofit/>
          </a:bodyPr>
          <a:lstStyle/>
          <a:p>
            <a:pPr marR="0" lvl="0" algn="l" defTabSz="914400" rtl="0" eaLnBrk="1" fontAlgn="auto" latinLnBrk="0" hangingPunct="1">
              <a:lnSpc>
                <a:spcPct val="100000"/>
              </a:lnSpc>
              <a:spcBef>
                <a:spcPts val="0"/>
              </a:spcBef>
              <a:spcAft>
                <a:spcPts val="0"/>
              </a:spcAft>
              <a:buClrTx/>
              <a:buSzTx/>
              <a:tabLst/>
              <a:defRPr/>
            </a:pPr>
            <a:r>
              <a:rPr lang="sv-SE" sz="1600" b="1">
                <a:latin typeface="Calibri"/>
                <a:ea typeface="Calibri"/>
                <a:cs typeface="Calibri"/>
              </a:rPr>
              <a:t>Information om tidsram</a:t>
            </a:r>
            <a:endParaRPr lang="sv-SE" b="1">
              <a:ea typeface="Calibri" panose="020F0502020204030204"/>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600">
                <a:latin typeface="Calibri"/>
                <a:ea typeface="Calibri"/>
                <a:cs typeface="Calibri"/>
              </a:rPr>
              <a:t>Processen igång. Första NUP levererad. </a:t>
            </a:r>
          </a:p>
          <a:p>
            <a:pPr>
              <a:lnSpc>
                <a:spcPct val="100000"/>
              </a:lnSpc>
              <a:spcBef>
                <a:spcPts val="0"/>
              </a:spcBef>
              <a:defRPr/>
            </a:pPr>
            <a:endParaRPr lang="sv-SE" sz="1600" i="1">
              <a:latin typeface="Calibri" panose="020F0502020204030204" pitchFamily="34" charset="0"/>
              <a:ea typeface="Calibri" panose="020F0502020204030204" pitchFamily="34" charset="0"/>
              <a:cs typeface="Calibri" panose="020F0502020204030204" pitchFamily="34" charset="0"/>
            </a:endParaRPr>
          </a:p>
          <a:p>
            <a:pPr>
              <a:lnSpc>
                <a:spcPct val="100000"/>
              </a:lnSpc>
              <a:spcBef>
                <a:spcPts val="0"/>
              </a:spcBef>
              <a:defRPr/>
            </a:pPr>
            <a:r>
              <a:rPr lang="sv-SE" sz="1600" b="1">
                <a:latin typeface="Calibri"/>
                <a:ea typeface="Calibri"/>
                <a:cs typeface="Calibri"/>
              </a:rPr>
              <a:t>Kommentar om bestämmelsernas innebörd och vad som behöver genomföras</a:t>
            </a:r>
          </a:p>
          <a:p>
            <a:pPr marL="285750" indent="-285750">
              <a:lnSpc>
                <a:spcPct val="100000"/>
              </a:lnSpc>
              <a:spcBef>
                <a:spcPts val="0"/>
              </a:spcBef>
              <a:buFont typeface="Arial" panose="020B0604020202020204" pitchFamily="34" charset="0"/>
              <a:buChar char="•"/>
              <a:defRPr/>
            </a:pPr>
            <a:r>
              <a:rPr lang="sv-SE" sz="1600">
                <a:latin typeface="Calibri"/>
                <a:ea typeface="Calibri"/>
                <a:cs typeface="Calibri"/>
              </a:rPr>
              <a:t>Reglerna för nätutvecklingsplanen i NC DR fokusera på att hantera och möjliggöra att resurser i DSO elnät kan delta på relevanta marknader</a:t>
            </a:r>
          </a:p>
          <a:p>
            <a:pPr marL="285750" indent="-285750">
              <a:lnSpc>
                <a:spcPct val="100000"/>
              </a:lnSpc>
              <a:spcBef>
                <a:spcPts val="0"/>
              </a:spcBef>
              <a:buFont typeface="Arial" panose="020B0604020202020204" pitchFamily="34" charset="0"/>
              <a:buChar char="•"/>
              <a:defRPr/>
            </a:pPr>
            <a:r>
              <a:rPr lang="sv-SE" sz="1600">
                <a:latin typeface="Calibri"/>
                <a:ea typeface="Calibri"/>
                <a:cs typeface="Calibri"/>
              </a:rPr>
              <a:t>Här sker omfattande förtydliganden som kan höja ribban för nätutvecklingsplanerna</a:t>
            </a:r>
          </a:p>
          <a:p>
            <a:pPr marL="285750" indent="-285750">
              <a:lnSpc>
                <a:spcPct val="100000"/>
              </a:lnSpc>
              <a:spcBef>
                <a:spcPts val="0"/>
              </a:spcBef>
              <a:buFont typeface="Arial" panose="020B0604020202020204" pitchFamily="34" charset="0"/>
              <a:buChar char="•"/>
              <a:defRPr/>
            </a:pPr>
            <a:r>
              <a:rPr lang="sv-SE" sz="1600">
                <a:latin typeface="Calibri"/>
                <a:ea typeface="Calibri"/>
                <a:cs typeface="Calibri"/>
              </a:rPr>
              <a:t>Dagens intäktsreglering motverkar ambitionen i NC DR rörande </a:t>
            </a:r>
            <a:r>
              <a:rPr lang="sv-SE" sz="1600" err="1">
                <a:latin typeface="Calibri"/>
                <a:ea typeface="Calibri"/>
                <a:cs typeface="Calibri"/>
              </a:rPr>
              <a:t>demand</a:t>
            </a:r>
            <a:r>
              <a:rPr lang="sv-SE" sz="1600">
                <a:latin typeface="Calibri"/>
                <a:ea typeface="Calibri"/>
                <a:cs typeface="Calibri"/>
              </a:rPr>
              <a:t> </a:t>
            </a:r>
            <a:r>
              <a:rPr lang="sv-SE" sz="1600" err="1">
                <a:latin typeface="Calibri"/>
                <a:ea typeface="Calibri"/>
                <a:cs typeface="Calibri"/>
              </a:rPr>
              <a:t>response</a:t>
            </a:r>
            <a:endParaRPr lang="sv-SE" sz="1600">
              <a:latin typeface="Calibri"/>
              <a:ea typeface="Calibri"/>
              <a:cs typeface="Calibri"/>
            </a:endParaRPr>
          </a:p>
          <a:p>
            <a:pPr>
              <a:lnSpc>
                <a:spcPct val="100000"/>
              </a:lnSpc>
              <a:spcBef>
                <a:spcPts val="0"/>
              </a:spcBef>
              <a:defRPr/>
            </a:pPr>
            <a:endParaRPr lang="sv-SE" sz="1600" i="1">
              <a:latin typeface="Calibri" panose="020F0502020204030204" pitchFamily="34" charset="0"/>
            </a:endParaRPr>
          </a:p>
          <a:p>
            <a:pPr>
              <a:lnSpc>
                <a:spcPct val="100000"/>
              </a:lnSpc>
              <a:spcBef>
                <a:spcPts val="0"/>
              </a:spcBef>
              <a:defRPr/>
            </a:pPr>
            <a:r>
              <a:rPr lang="sv-SE" sz="1600" b="1">
                <a:latin typeface="Calibri" panose="020F0502020204030204" pitchFamily="34" charset="0"/>
                <a:ea typeface="Calibri"/>
                <a:cs typeface="Calibri"/>
              </a:rPr>
              <a:t>Bedömning om prioritet</a:t>
            </a:r>
            <a:endParaRPr lang="en-US" sz="1600">
              <a:latin typeface="Calibri" panose="020F0502020204030204" pitchFamily="34" charset="0"/>
              <a:ea typeface="Calibri"/>
              <a:cs typeface="Calibri"/>
            </a:endParaRPr>
          </a:p>
          <a:p>
            <a:pPr marL="285750" indent="-285750">
              <a:lnSpc>
                <a:spcPct val="100000"/>
              </a:lnSpc>
              <a:spcBef>
                <a:spcPts val="0"/>
              </a:spcBef>
              <a:buFont typeface="Arial,Sans-Serif"/>
              <a:buChar char="•"/>
              <a:defRPr/>
            </a:pPr>
            <a:r>
              <a:rPr lang="sv-SE" sz="1600">
                <a:latin typeface="Calibri" panose="020F0502020204030204" pitchFamily="34" charset="0"/>
                <a:ea typeface="Calibri"/>
                <a:cs typeface="Calibri"/>
              </a:rPr>
              <a:t>Medel</a:t>
            </a:r>
            <a:endParaRPr lang="sv-SE"/>
          </a:p>
          <a:p>
            <a:pPr>
              <a:lnSpc>
                <a:spcPct val="100000"/>
              </a:lnSpc>
              <a:spcBef>
                <a:spcPts val="0"/>
              </a:spcBef>
              <a:defRPr/>
            </a:pPr>
            <a:endParaRPr lang="sv-SE" sz="1600" i="1">
              <a:latin typeface="Calibri" panose="020F0502020204030204" pitchFamily="34" charset="0"/>
              <a:ea typeface="Calibri"/>
              <a:cs typeface="Calibri"/>
            </a:endParaRPr>
          </a:p>
        </p:txBody>
      </p:sp>
      <p:graphicFrame>
        <p:nvGraphicFramePr>
          <p:cNvPr id="4" name="Tabell 9">
            <a:extLst>
              <a:ext uri="{FF2B5EF4-FFF2-40B4-BE49-F238E27FC236}">
                <a16:creationId xmlns:a16="http://schemas.microsoft.com/office/drawing/2014/main" id="{7125AB0B-CD83-B499-18C1-C36E3D4F2469}"/>
              </a:ext>
            </a:extLst>
          </p:cNvPr>
          <p:cNvGraphicFramePr>
            <a:graphicFrameLocks noGrp="1"/>
          </p:cNvGraphicFramePr>
          <p:nvPr>
            <p:extLst>
              <p:ext uri="{D42A27DB-BD31-4B8C-83A1-F6EECF244321}">
                <p14:modId xmlns:p14="http://schemas.microsoft.com/office/powerpoint/2010/main" val="4195301549"/>
              </p:ext>
            </p:extLst>
          </p:nvPr>
        </p:nvGraphicFramePr>
        <p:xfrm>
          <a:off x="8998178" y="5562553"/>
          <a:ext cx="3006119" cy="1159433"/>
        </p:xfrm>
        <a:graphic>
          <a:graphicData uri="http://schemas.openxmlformats.org/drawingml/2006/table">
            <a:tbl>
              <a:tblPr firstRow="1" bandRow="1">
                <a:tableStyleId>{3B4B98B0-60AC-42C2-AFA5-B58CD77FA1E5}</a:tableStyleId>
              </a:tblPr>
              <a:tblGrid>
                <a:gridCol w="3006119">
                  <a:extLst>
                    <a:ext uri="{9D8B030D-6E8A-4147-A177-3AD203B41FA5}">
                      <a16:colId xmlns:a16="http://schemas.microsoft.com/office/drawing/2014/main" val="510879607"/>
                    </a:ext>
                  </a:extLst>
                </a:gridCol>
              </a:tblGrid>
              <a:tr h="2844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kern="1200">
                        <a:solidFill>
                          <a:schemeClr val="tx1"/>
                        </a:solidFill>
                        <a:effectLst/>
                        <a:latin typeface="+mn-lt"/>
                        <a:ea typeface="+mn-ea"/>
                        <a:cs typeface="+mn-cs"/>
                      </a:endParaRPr>
                    </a:p>
                  </a:txBody>
                  <a:tcPr marL="6350" marR="6350" marT="6350"/>
                </a:tc>
                <a:extLst>
                  <a:ext uri="{0D108BD9-81ED-4DB2-BD59-A6C34878D82A}">
                    <a16:rowId xmlns:a16="http://schemas.microsoft.com/office/drawing/2014/main" val="563928668"/>
                  </a:ext>
                </a:extLst>
              </a:tr>
              <a:tr h="4710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err="1">
                          <a:solidFill>
                            <a:schemeClr val="tx1"/>
                          </a:solidFill>
                          <a:effectLst/>
                          <a:latin typeface="+mn-lt"/>
                          <a:ea typeface="+mn-ea"/>
                          <a:cs typeface="+mn-cs"/>
                        </a:rPr>
                        <a:t>European</a:t>
                      </a:r>
                      <a:r>
                        <a:rPr lang="sv-SE" sz="1200" b="0" kern="1200">
                          <a:solidFill>
                            <a:schemeClr val="tx1"/>
                          </a:solidFill>
                          <a:effectLst/>
                          <a:latin typeface="+mn-lt"/>
                          <a:ea typeface="+mn-ea"/>
                          <a:cs typeface="+mn-cs"/>
                        </a:rPr>
                        <a:t> </a:t>
                      </a:r>
                      <a:r>
                        <a:rPr lang="sv-SE" sz="1200" b="0" kern="1200" err="1">
                          <a:solidFill>
                            <a:schemeClr val="tx1"/>
                          </a:solidFill>
                          <a:effectLst/>
                          <a:latin typeface="+mn-lt"/>
                          <a:ea typeface="+mn-ea"/>
                          <a:cs typeface="+mn-cs"/>
                        </a:rPr>
                        <a:t>Flex</a:t>
                      </a:r>
                      <a:r>
                        <a:rPr lang="sv-SE" sz="1200" b="0" kern="1200">
                          <a:solidFill>
                            <a:schemeClr val="tx1"/>
                          </a:solidFill>
                          <a:effectLst/>
                          <a:latin typeface="+mn-lt"/>
                          <a:ea typeface="+mn-ea"/>
                          <a:cs typeface="+mn-cs"/>
                        </a:rPr>
                        <a:t> </a:t>
                      </a:r>
                      <a:r>
                        <a:rPr lang="sv-SE" sz="1200" b="0" kern="1200" err="1">
                          <a:solidFill>
                            <a:schemeClr val="tx1"/>
                          </a:solidFill>
                          <a:effectLst/>
                          <a:latin typeface="+mn-lt"/>
                          <a:ea typeface="+mn-ea"/>
                          <a:cs typeface="+mn-cs"/>
                        </a:rPr>
                        <a:t>Assessment</a:t>
                      </a:r>
                      <a:r>
                        <a:rPr lang="sv-SE" sz="1200" b="0" kern="1200">
                          <a:solidFill>
                            <a:schemeClr val="tx1"/>
                          </a:solidFill>
                          <a:effectLst/>
                          <a:latin typeface="+mn-lt"/>
                          <a:ea typeface="+mn-ea"/>
                          <a:cs typeface="+mn-cs"/>
                        </a:rPr>
                        <a:t> </a:t>
                      </a:r>
                      <a:r>
                        <a:rPr lang="sv-SE" sz="1200" b="0" kern="1200" err="1">
                          <a:solidFill>
                            <a:schemeClr val="tx1"/>
                          </a:solidFill>
                          <a:effectLst/>
                          <a:latin typeface="+mn-lt"/>
                          <a:ea typeface="+mn-ea"/>
                          <a:cs typeface="+mn-cs"/>
                        </a:rPr>
                        <a:t>Methodology</a:t>
                      </a:r>
                      <a:r>
                        <a:rPr lang="sv-SE" sz="1200" b="0" kern="1200">
                          <a:solidFill>
                            <a:schemeClr val="tx1"/>
                          </a:solidFill>
                          <a:effectLst/>
                          <a:latin typeface="+mn-lt"/>
                          <a:ea typeface="+mn-ea"/>
                          <a:cs typeface="+mn-cs"/>
                        </a:rPr>
                        <a:t> under framtagande</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a:solidFill>
                            <a:schemeClr val="tx1"/>
                          </a:solidFill>
                          <a:effectLst/>
                          <a:latin typeface="+mn-lt"/>
                          <a:ea typeface="+mn-ea"/>
                          <a:cs typeface="+mn-cs"/>
                        </a:rPr>
                        <a:t>Föreskrift nätutvecklingsplan</a:t>
                      </a: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txBody>
                  <a:tcPr marL="6350" marR="6350" marT="6350">
                    <a:solidFill>
                      <a:schemeClr val="bg1"/>
                    </a:solidFill>
                  </a:tcPr>
                </a:tc>
                <a:extLst>
                  <a:ext uri="{0D108BD9-81ED-4DB2-BD59-A6C34878D82A}">
                    <a16:rowId xmlns:a16="http://schemas.microsoft.com/office/drawing/2014/main" val="3897900675"/>
                  </a:ext>
                </a:extLst>
              </a:tr>
            </a:tbl>
          </a:graphicData>
        </a:graphic>
      </p:graphicFrame>
      <p:sp>
        <p:nvSpPr>
          <p:cNvPr id="7" name="textruta 11">
            <a:extLst>
              <a:ext uri="{FF2B5EF4-FFF2-40B4-BE49-F238E27FC236}">
                <a16:creationId xmlns:a16="http://schemas.microsoft.com/office/drawing/2014/main" id="{E60C7815-2809-757A-25C3-587BB4545917}"/>
              </a:ext>
            </a:extLst>
          </p:cNvPr>
          <p:cNvSpPr txBox="1"/>
          <p:nvPr/>
        </p:nvSpPr>
        <p:spPr>
          <a:xfrm>
            <a:off x="8869651" y="5122547"/>
            <a:ext cx="3647767" cy="313932"/>
          </a:xfrm>
          <a:prstGeom prst="rect">
            <a:avLst/>
          </a:prstGeom>
          <a:noFill/>
        </p:spPr>
        <p:txBody>
          <a:bodyPr wrap="square" rtlCol="0">
            <a:spAutoFit/>
          </a:bodyPr>
          <a:lstStyle/>
          <a:p>
            <a:pPr>
              <a:lnSpc>
                <a:spcPct val="90000"/>
              </a:lnSpc>
              <a:spcBef>
                <a:spcPts val="600"/>
              </a:spcBef>
            </a:pPr>
            <a:r>
              <a:rPr lang="sv-SE" sz="1600"/>
              <a:t>Beroenden för framtagandet</a:t>
            </a:r>
            <a:endParaRPr lang="sv-SE" sz="1600">
              <a:latin typeface="+mn-lt"/>
            </a:endParaRPr>
          </a:p>
        </p:txBody>
      </p:sp>
    </p:spTree>
    <p:extLst>
      <p:ext uri="{BB962C8B-B14F-4D97-AF65-F5344CB8AC3E}">
        <p14:creationId xmlns:p14="http://schemas.microsoft.com/office/powerpoint/2010/main" val="2785546408"/>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4980321-E05C-EA4E-A1B8-81B5C798C9A0}"/>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39DE6A-55C0-4C4F-9889-E916206BDB1A}" type="datetime1">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2025-06-10</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Platshållare för bildnummer 3">
            <a:extLst>
              <a:ext uri="{FF2B5EF4-FFF2-40B4-BE49-F238E27FC236}">
                <a16:creationId xmlns:a16="http://schemas.microsoft.com/office/drawing/2014/main" id="{D75D07A6-7062-5980-81AC-6E9EF48FCB19}"/>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A53D8-D7BF-ED48-A5DE-B35EC4CD5AE9}" type="slidenum">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Rubrik 4">
            <a:extLst>
              <a:ext uri="{FF2B5EF4-FFF2-40B4-BE49-F238E27FC236}">
                <a16:creationId xmlns:a16="http://schemas.microsoft.com/office/drawing/2014/main" id="{282AE15E-3DA5-9768-0C61-7559BEEE3B87}"/>
              </a:ext>
            </a:extLst>
          </p:cNvPr>
          <p:cNvSpPr>
            <a:spLocks noGrp="1"/>
          </p:cNvSpPr>
          <p:nvPr>
            <p:ph type="title"/>
          </p:nvPr>
        </p:nvSpPr>
        <p:spPr>
          <a:xfrm>
            <a:off x="694635" y="287821"/>
            <a:ext cx="8159978" cy="1325563"/>
          </a:xfrm>
        </p:spPr>
        <p:txBody>
          <a:bodyPr vert="horz" lIns="91440" tIns="45720" rIns="91440" bIns="45720" rtlCol="0" anchor="ctr">
            <a:noAutofit/>
          </a:bodyPr>
          <a:lstStyle/>
          <a:p>
            <a:pPr>
              <a:lnSpc>
                <a:spcPct val="100000"/>
              </a:lnSpc>
              <a:spcAft>
                <a:spcPct val="0"/>
              </a:spcAft>
              <a:defRPr/>
            </a:pPr>
            <a:r>
              <a:rPr lang="sv-SE" sz="3600">
                <a:latin typeface="Calibri"/>
                <a:ea typeface="+mn-ea"/>
                <a:cs typeface="+mn-cs"/>
              </a:rPr>
              <a:t>Tema: Valideringsmetoder </a:t>
            </a:r>
            <a:r>
              <a:rPr lang="sv-SE" sz="3600" err="1">
                <a:latin typeface="Calibri"/>
                <a:ea typeface="+mn-ea"/>
                <a:cs typeface="+mn-cs"/>
              </a:rPr>
              <a:t>inkl</a:t>
            </a:r>
            <a:r>
              <a:rPr lang="sv-SE" sz="3600">
                <a:latin typeface="Calibri"/>
                <a:ea typeface="+mn-ea"/>
                <a:cs typeface="+mn-cs"/>
              </a:rPr>
              <a:t> dedicated measurement devices</a:t>
            </a:r>
            <a:endParaRPr lang="sv-SE" sz="3600" b="0" i="0" u="none" strike="noStrike" kern="1200" cap="none" spc="0" normalizeH="0" baseline="0" noProof="0">
              <a:ln>
                <a:noFill/>
              </a:ln>
              <a:effectLst/>
              <a:uLnTx/>
              <a:uFillTx/>
              <a:latin typeface="Calibri"/>
              <a:ea typeface="Calibri"/>
              <a:cs typeface="Calibri"/>
            </a:endParaRPr>
          </a:p>
        </p:txBody>
      </p:sp>
      <p:sp>
        <p:nvSpPr>
          <p:cNvPr id="6" name="Platshållare för text 5">
            <a:extLst>
              <a:ext uri="{FF2B5EF4-FFF2-40B4-BE49-F238E27FC236}">
                <a16:creationId xmlns:a16="http://schemas.microsoft.com/office/drawing/2014/main" id="{4A082B72-0AA8-A516-8E98-EC624FAA85D6}"/>
              </a:ext>
            </a:extLst>
          </p:cNvPr>
          <p:cNvSpPr>
            <a:spLocks noGrp="1"/>
          </p:cNvSpPr>
          <p:nvPr>
            <p:ph type="body" sz="quarter" idx="14"/>
          </p:nvPr>
        </p:nvSpPr>
        <p:spPr>
          <a:xfrm>
            <a:off x="695324" y="1711990"/>
            <a:ext cx="8174327" cy="4371975"/>
          </a:xfrm>
        </p:spPr>
        <p:txBody>
          <a:bodyPr vert="horz" lIns="91440" tIns="45720" rIns="91440" bIns="45720" rtlCol="0" anchor="t">
            <a:normAutofit fontScale="92500" lnSpcReduction="20000"/>
          </a:bodyPr>
          <a:lstStyle/>
          <a:p>
            <a:pPr>
              <a:lnSpc>
                <a:spcPct val="100000"/>
              </a:lnSpc>
              <a:spcBef>
                <a:spcPts val="0"/>
              </a:spcBef>
              <a:defRPr/>
            </a:pPr>
            <a:r>
              <a:rPr lang="sv-SE" sz="1600">
                <a:ea typeface="+mn-lt"/>
                <a:cs typeface="+mn-lt"/>
              </a:rPr>
              <a:t>Syftet är att klargöra metoderna för att beräkna energi som inmatas (</a:t>
            </a:r>
            <a:r>
              <a:rPr lang="sv-SE" sz="1600" err="1">
                <a:ea typeface="+mn-lt"/>
                <a:cs typeface="+mn-lt"/>
              </a:rPr>
              <a:t>injections</a:t>
            </a:r>
            <a:r>
              <a:rPr lang="sv-SE" sz="1600">
                <a:ea typeface="+mn-lt"/>
                <a:cs typeface="+mn-lt"/>
              </a:rPr>
              <a:t>) och utmatas (</a:t>
            </a:r>
            <a:r>
              <a:rPr lang="sv-SE" sz="1600" err="1">
                <a:ea typeface="+mn-lt"/>
                <a:cs typeface="+mn-lt"/>
              </a:rPr>
              <a:t>withdrawals</a:t>
            </a:r>
            <a:r>
              <a:rPr lang="sv-SE" sz="1600">
                <a:ea typeface="+mn-lt"/>
                <a:cs typeface="+mn-lt"/>
              </a:rPr>
              <a:t>) från elnätet i samband med driftstjänster (system operation services) och balansavräkning. I korthet:</a:t>
            </a:r>
            <a:endParaRPr lang="sv-SE">
              <a:ea typeface="Calibri" panose="020F0502020204030204"/>
              <a:cs typeface="Calibri" panose="020F0502020204030204"/>
            </a:endParaRPr>
          </a:p>
          <a:p>
            <a:pPr marL="285750" indent="-285750">
              <a:lnSpc>
                <a:spcPct val="100000"/>
              </a:lnSpc>
              <a:spcBef>
                <a:spcPts val="0"/>
              </a:spcBef>
              <a:buFont typeface="Arial"/>
              <a:buChar char="•"/>
              <a:defRPr/>
            </a:pPr>
            <a:endParaRPr lang="sv-SE" sz="1600" b="1">
              <a:ea typeface="+mn-lt"/>
              <a:cs typeface="+mn-lt"/>
            </a:endParaRPr>
          </a:p>
          <a:p>
            <a:pPr marL="285750" indent="-285750">
              <a:lnSpc>
                <a:spcPct val="100000"/>
              </a:lnSpc>
              <a:spcBef>
                <a:spcPts val="0"/>
              </a:spcBef>
              <a:buFont typeface="Arial"/>
              <a:buChar char="•"/>
              <a:defRPr/>
            </a:pPr>
            <a:r>
              <a:rPr lang="sv-SE" sz="1600" b="1">
                <a:ea typeface="+mn-lt"/>
                <a:cs typeface="+mn-lt"/>
              </a:rPr>
              <a:t>Standardmetod för mätning:</a:t>
            </a:r>
            <a:r>
              <a:rPr lang="sv-SE" sz="1600">
                <a:ea typeface="+mn-lt"/>
                <a:cs typeface="+mn-lt"/>
              </a:rPr>
              <a:t> In- och utmatning ska i regel mätas vid anslutningspunkten, vilket skapar enhetliga data för drift- och balansavräkning.</a:t>
            </a:r>
            <a:endParaRPr lang="sv-SE" sz="1600">
              <a:ea typeface="Calibri" panose="020F0502020204030204"/>
              <a:cs typeface="Calibri"/>
            </a:endParaRPr>
          </a:p>
          <a:p>
            <a:pPr marL="285750" indent="-285750">
              <a:buFont typeface="Arial"/>
              <a:buChar char="•"/>
              <a:defRPr/>
            </a:pPr>
            <a:r>
              <a:rPr lang="sv-SE" sz="1600" b="1">
                <a:ea typeface="+mn-lt"/>
                <a:cs typeface="+mn-lt"/>
              </a:rPr>
              <a:t>Alternativa metoder för kontrollerbara enheter:</a:t>
            </a:r>
            <a:r>
              <a:rPr lang="sv-SE" sz="1600">
                <a:ea typeface="+mn-lt"/>
                <a:cs typeface="+mn-lt"/>
              </a:rPr>
              <a:t> Om en enhet har "</a:t>
            </a:r>
            <a:r>
              <a:rPr lang="sv-SE" sz="1600" err="1">
                <a:ea typeface="+mn-lt"/>
                <a:cs typeface="+mn-lt"/>
              </a:rPr>
              <a:t>dedicated</a:t>
            </a:r>
            <a:r>
              <a:rPr lang="sv-SE" sz="1600">
                <a:ea typeface="+mn-lt"/>
                <a:cs typeface="+mn-lt"/>
              </a:rPr>
              <a:t> </a:t>
            </a:r>
            <a:r>
              <a:rPr lang="sv-SE" sz="1600" err="1">
                <a:ea typeface="+mn-lt"/>
                <a:cs typeface="+mn-lt"/>
              </a:rPr>
              <a:t>measurement</a:t>
            </a:r>
            <a:r>
              <a:rPr lang="sv-SE" sz="1600">
                <a:ea typeface="+mn-lt"/>
                <a:cs typeface="+mn-lt"/>
              </a:rPr>
              <a:t> </a:t>
            </a:r>
            <a:r>
              <a:rPr lang="sv-SE" sz="1600" err="1">
                <a:ea typeface="+mn-lt"/>
                <a:cs typeface="+mn-lt"/>
              </a:rPr>
              <a:t>device</a:t>
            </a:r>
            <a:r>
              <a:rPr lang="sv-SE" sz="1600">
                <a:ea typeface="+mn-lt"/>
                <a:cs typeface="+mn-lt"/>
              </a:rPr>
              <a:t>" kan den användas istället, under förutsättning att </a:t>
            </a:r>
            <a:r>
              <a:rPr lang="sv-SE" sz="1600" err="1">
                <a:ea typeface="+mn-lt"/>
                <a:cs typeface="+mn-lt"/>
              </a:rPr>
              <a:t>datan</a:t>
            </a:r>
            <a:r>
              <a:rPr lang="sv-SE" sz="1600">
                <a:ea typeface="+mn-lt"/>
                <a:cs typeface="+mn-lt"/>
              </a:rPr>
              <a:t> har tillräcklig precision och upplösning.</a:t>
            </a:r>
            <a:endParaRPr lang="sv-SE" sz="1600">
              <a:ea typeface="Calibri" panose="020F0502020204030204"/>
              <a:cs typeface="Calibri"/>
            </a:endParaRPr>
          </a:p>
          <a:p>
            <a:pPr marL="285750" indent="-285750">
              <a:buFont typeface="Arial"/>
              <a:buChar char="•"/>
              <a:defRPr/>
            </a:pPr>
            <a:r>
              <a:rPr lang="sv-SE" sz="1600" b="1">
                <a:ea typeface="+mn-lt"/>
                <a:cs typeface="+mn-lt"/>
              </a:rPr>
              <a:t>Regler för traditionella mätare:</a:t>
            </a:r>
            <a:r>
              <a:rPr lang="sv-SE" sz="1600">
                <a:ea typeface="+mn-lt"/>
                <a:cs typeface="+mn-lt"/>
              </a:rPr>
              <a:t> Enheter kopplade till konventionella mätare får bara ingå i specifika  SPU och/eller </a:t>
            </a:r>
            <a:r>
              <a:rPr lang="sv-SE" sz="1600" err="1">
                <a:ea typeface="+mn-lt"/>
                <a:cs typeface="+mn-lt"/>
              </a:rPr>
              <a:t>SPG:er</a:t>
            </a:r>
            <a:r>
              <a:rPr lang="sv-SE" sz="1600">
                <a:ea typeface="+mn-lt"/>
                <a:cs typeface="+mn-lt"/>
              </a:rPr>
              <a:t> om de använder sin "</a:t>
            </a:r>
            <a:r>
              <a:rPr lang="sv-SE" sz="1600" err="1">
                <a:ea typeface="+mn-lt"/>
                <a:cs typeface="+mn-lt"/>
              </a:rPr>
              <a:t>dedicated</a:t>
            </a:r>
            <a:r>
              <a:rPr lang="sv-SE" sz="1600">
                <a:ea typeface="+mn-lt"/>
                <a:cs typeface="+mn-lt"/>
              </a:rPr>
              <a:t> </a:t>
            </a:r>
            <a:r>
              <a:rPr lang="sv-SE" sz="1600" err="1">
                <a:ea typeface="+mn-lt"/>
                <a:cs typeface="+mn-lt"/>
              </a:rPr>
              <a:t>measurement</a:t>
            </a:r>
            <a:r>
              <a:rPr lang="sv-SE" sz="1600">
                <a:ea typeface="+mn-lt"/>
                <a:cs typeface="+mn-lt"/>
              </a:rPr>
              <a:t> </a:t>
            </a:r>
            <a:r>
              <a:rPr lang="sv-SE" sz="1600" err="1">
                <a:ea typeface="+mn-lt"/>
                <a:cs typeface="+mn-lt"/>
              </a:rPr>
              <a:t>device</a:t>
            </a:r>
            <a:r>
              <a:rPr lang="sv-SE" sz="1600">
                <a:ea typeface="+mn-lt"/>
                <a:cs typeface="+mn-lt"/>
              </a:rPr>
              <a:t>".</a:t>
            </a:r>
            <a:endParaRPr lang="sv-SE" sz="1600">
              <a:ea typeface="Calibri" panose="020F0502020204030204"/>
              <a:cs typeface="Calibri"/>
            </a:endParaRPr>
          </a:p>
          <a:p>
            <a:pPr marL="285750" indent="-285750">
              <a:buFont typeface="Arial"/>
              <a:buChar char="•"/>
              <a:defRPr/>
            </a:pPr>
            <a:r>
              <a:rPr lang="sv-SE" sz="1600" b="1">
                <a:ea typeface="+mn-lt"/>
                <a:cs typeface="+mn-lt"/>
              </a:rPr>
              <a:t>Nationella villkor:</a:t>
            </a:r>
            <a:r>
              <a:rPr lang="sv-SE" sz="1600">
                <a:ea typeface="+mn-lt"/>
                <a:cs typeface="+mn-lt"/>
              </a:rPr>
              <a:t> Nationella villkoren ska säkerställa att det finns regler för datakvalitet, validering och avräkning av data från "</a:t>
            </a:r>
            <a:r>
              <a:rPr lang="sv-SE" sz="1600" err="1">
                <a:ea typeface="+mn-lt"/>
                <a:cs typeface="+mn-lt"/>
              </a:rPr>
              <a:t>dedicated</a:t>
            </a:r>
            <a:r>
              <a:rPr lang="sv-SE" sz="1600">
                <a:ea typeface="+mn-lt"/>
                <a:cs typeface="+mn-lt"/>
              </a:rPr>
              <a:t> </a:t>
            </a:r>
            <a:r>
              <a:rPr lang="sv-SE" sz="1600" err="1">
                <a:ea typeface="+mn-lt"/>
                <a:cs typeface="+mn-lt"/>
              </a:rPr>
              <a:t>measurement</a:t>
            </a:r>
            <a:r>
              <a:rPr lang="sv-SE" sz="1600">
                <a:ea typeface="+mn-lt"/>
                <a:cs typeface="+mn-lt"/>
              </a:rPr>
              <a:t> </a:t>
            </a:r>
            <a:r>
              <a:rPr lang="sv-SE" sz="1600" err="1">
                <a:ea typeface="+mn-lt"/>
                <a:cs typeface="+mn-lt"/>
              </a:rPr>
              <a:t>devices</a:t>
            </a:r>
            <a:r>
              <a:rPr lang="sv-SE" sz="1600">
                <a:ea typeface="+mn-lt"/>
                <a:cs typeface="+mn-lt"/>
              </a:rPr>
              <a:t>", roller och ansvar, samt krav för hantering, överföring, och </a:t>
            </a:r>
            <a:r>
              <a:rPr lang="sv-SE" sz="1600" err="1">
                <a:ea typeface="+mn-lt"/>
                <a:cs typeface="+mn-lt"/>
              </a:rPr>
              <a:t>larging</a:t>
            </a:r>
            <a:r>
              <a:rPr lang="sv-SE" sz="1600">
                <a:ea typeface="+mn-lt"/>
                <a:cs typeface="+mn-lt"/>
              </a:rPr>
              <a:t> av data.</a:t>
            </a:r>
            <a:endParaRPr lang="sv-SE">
              <a:ea typeface="Calibri" panose="020F0502020204030204"/>
              <a:cs typeface="Calibri" panose="020F0502020204030204"/>
            </a:endParaRPr>
          </a:p>
          <a:p>
            <a:pPr marL="285750" indent="-285750">
              <a:buFont typeface="Arial"/>
              <a:buChar char="•"/>
              <a:defRPr/>
            </a:pPr>
            <a:r>
              <a:rPr lang="sv-SE" sz="1600" b="1">
                <a:ea typeface="+mn-lt"/>
                <a:cs typeface="+mn-lt"/>
              </a:rPr>
              <a:t>Service </a:t>
            </a:r>
            <a:r>
              <a:rPr lang="sv-SE" sz="1600" b="1" err="1">
                <a:ea typeface="+mn-lt"/>
                <a:cs typeface="+mn-lt"/>
              </a:rPr>
              <a:t>providers</a:t>
            </a:r>
            <a:r>
              <a:rPr lang="sv-SE" sz="1600" b="1">
                <a:ea typeface="+mn-lt"/>
                <a:cs typeface="+mn-lt"/>
              </a:rPr>
              <a:t> ansvar:</a:t>
            </a:r>
            <a:r>
              <a:rPr lang="sv-SE" sz="1600">
                <a:ea typeface="+mn-lt"/>
                <a:cs typeface="+mn-lt"/>
              </a:rPr>
              <a:t> Service </a:t>
            </a:r>
            <a:r>
              <a:rPr lang="sv-SE" sz="1600" err="1">
                <a:ea typeface="+mn-lt"/>
                <a:cs typeface="+mn-lt"/>
              </a:rPr>
              <a:t>provider</a:t>
            </a:r>
            <a:r>
              <a:rPr lang="sv-SE" sz="1600">
                <a:ea typeface="+mn-lt"/>
                <a:cs typeface="+mn-lt"/>
              </a:rPr>
              <a:t> ansvarar för att inhämta och dela mätdata från "</a:t>
            </a:r>
            <a:r>
              <a:rPr lang="sv-SE" sz="1600" err="1">
                <a:ea typeface="+mn-lt"/>
                <a:cs typeface="+mn-lt"/>
              </a:rPr>
              <a:t>dedicated</a:t>
            </a:r>
            <a:r>
              <a:rPr lang="sv-SE" sz="1600">
                <a:ea typeface="+mn-lt"/>
                <a:cs typeface="+mn-lt"/>
              </a:rPr>
              <a:t> </a:t>
            </a:r>
            <a:r>
              <a:rPr lang="sv-SE" sz="1600" err="1">
                <a:ea typeface="+mn-lt"/>
                <a:cs typeface="+mn-lt"/>
              </a:rPr>
              <a:t>measurement</a:t>
            </a:r>
            <a:r>
              <a:rPr lang="sv-SE" sz="1600">
                <a:ea typeface="+mn-lt"/>
                <a:cs typeface="+mn-lt"/>
              </a:rPr>
              <a:t> </a:t>
            </a:r>
            <a:r>
              <a:rPr lang="sv-SE" sz="1600" err="1">
                <a:ea typeface="+mn-lt"/>
                <a:cs typeface="+mn-lt"/>
              </a:rPr>
              <a:t>devices</a:t>
            </a:r>
            <a:r>
              <a:rPr lang="sv-SE" sz="1600">
                <a:ea typeface="+mn-lt"/>
                <a:cs typeface="+mn-lt"/>
              </a:rPr>
              <a:t>" med systemoperatören.</a:t>
            </a:r>
            <a:endParaRPr lang="sv-SE">
              <a:ea typeface="Calibri" panose="020F0502020204030204"/>
              <a:cs typeface="Calibri" panose="020F0502020204030204"/>
            </a:endParaRPr>
          </a:p>
          <a:p>
            <a:pPr marL="285750" indent="-285750">
              <a:buFont typeface="Arial"/>
              <a:buChar char="•"/>
              <a:defRPr/>
            </a:pPr>
            <a:r>
              <a:rPr lang="sv-SE" sz="1600" b="1">
                <a:ea typeface="+mn-lt"/>
                <a:cs typeface="+mn-lt"/>
              </a:rPr>
              <a:t>Rättigheter för systemoperatörer:</a:t>
            </a:r>
            <a:r>
              <a:rPr lang="sv-SE" sz="1600">
                <a:ea typeface="+mn-lt"/>
                <a:cs typeface="+mn-lt"/>
              </a:rPr>
              <a:t> System operators får kontrollera mätkvalitén från "</a:t>
            </a:r>
            <a:r>
              <a:rPr lang="sv-SE" sz="1600" err="1">
                <a:ea typeface="+mn-lt"/>
                <a:cs typeface="+mn-lt"/>
              </a:rPr>
              <a:t>dedicated</a:t>
            </a:r>
            <a:r>
              <a:rPr lang="sv-SE" sz="1600">
                <a:ea typeface="+mn-lt"/>
                <a:cs typeface="+mn-lt"/>
              </a:rPr>
              <a:t> </a:t>
            </a:r>
            <a:r>
              <a:rPr lang="sv-SE" sz="1600" err="1">
                <a:ea typeface="+mn-lt"/>
                <a:cs typeface="+mn-lt"/>
              </a:rPr>
              <a:t>measurement</a:t>
            </a:r>
            <a:r>
              <a:rPr lang="sv-SE" sz="1600">
                <a:ea typeface="+mn-lt"/>
                <a:cs typeface="+mn-lt"/>
              </a:rPr>
              <a:t> </a:t>
            </a:r>
            <a:r>
              <a:rPr lang="sv-SE" sz="1600" err="1">
                <a:ea typeface="+mn-lt"/>
                <a:cs typeface="+mn-lt"/>
              </a:rPr>
              <a:t>devices</a:t>
            </a:r>
            <a:r>
              <a:rPr lang="sv-SE" sz="1600">
                <a:ea typeface="+mn-lt"/>
                <a:cs typeface="+mn-lt"/>
              </a:rPr>
              <a:t>" för att säkerställa korrekt data.</a:t>
            </a:r>
            <a:endParaRPr lang="sv-SE">
              <a:ea typeface="+mn-lt"/>
              <a:cs typeface="+mn-lt"/>
            </a:endParaRPr>
          </a:p>
          <a:p>
            <a:pPr marL="285750" indent="-285750">
              <a:buFont typeface="Arial"/>
              <a:buChar char="•"/>
              <a:defRPr/>
            </a:pPr>
            <a:r>
              <a:rPr lang="sv-SE" sz="1600" b="1">
                <a:ea typeface="+mn-lt"/>
                <a:cs typeface="+mn-lt"/>
              </a:rPr>
              <a:t>Metoder för kvalitetssäkring:</a:t>
            </a:r>
            <a:r>
              <a:rPr lang="sv-SE" sz="1600">
                <a:ea typeface="+mn-lt"/>
                <a:cs typeface="+mn-lt"/>
              </a:rPr>
              <a:t> System operators får använda standardiserade gränssnitt eller beräkningar från andra källor, under vissa villkor, för att kontrollera datakvaliteten.</a:t>
            </a:r>
            <a:endParaRPr lang="sv-SE">
              <a:ea typeface="Calibri" panose="020F0502020204030204"/>
              <a:cs typeface="Calibri"/>
            </a:endParaRPr>
          </a:p>
          <a:p>
            <a:pPr>
              <a:defRPr/>
            </a:pPr>
            <a:endParaRPr lang="sv-SE">
              <a:cs typeface="Calibri"/>
            </a:endParaRPr>
          </a:p>
          <a:p>
            <a:pPr>
              <a:defRPr/>
            </a:pPr>
            <a:endParaRPr lang="sv-SE" sz="1600">
              <a:ea typeface="+mn-lt"/>
              <a:cs typeface="+mn-lt"/>
            </a:endParaRPr>
          </a:p>
          <a:p>
            <a:pPr marL="285750" indent="-285750">
              <a:lnSpc>
                <a:spcPct val="100000"/>
              </a:lnSpc>
              <a:spcBef>
                <a:spcPts val="0"/>
              </a:spcBef>
              <a:buFont typeface="Arial" panose="020B0604020202020204" pitchFamily="34" charset="0"/>
              <a:buChar char="•"/>
              <a:defRPr/>
            </a:pPr>
            <a:endParaRPr lang="sv-SE" sz="1600">
              <a:latin typeface="Calibri" panose="020F0502020204030204" pitchFamily="34" charset="0"/>
              <a:ea typeface="Calibri"/>
              <a:cs typeface="Calibri"/>
            </a:endParaRPr>
          </a:p>
          <a:p>
            <a:pPr marL="285750" indent="-285750">
              <a:lnSpc>
                <a:spcPct val="100000"/>
              </a:lnSpc>
              <a:spcBef>
                <a:spcPts val="0"/>
              </a:spcBef>
              <a:buFont typeface="Arial" panose="020B0604020202020204" pitchFamily="34" charset="0"/>
              <a:buChar char="•"/>
              <a:defRPr/>
            </a:pPr>
            <a:endParaRPr lang="sv-SE" sz="1600">
              <a:latin typeface="Calibri" panose="020F0502020204030204" pitchFamily="34" charset="0"/>
              <a:ea typeface="Calibri"/>
              <a:cs typeface="Calibri"/>
            </a:endParaRPr>
          </a:p>
          <a:p>
            <a:pPr marL="285750" indent="-285750">
              <a:lnSpc>
                <a:spcPct val="100000"/>
              </a:lnSpc>
              <a:spcBef>
                <a:spcPts val="0"/>
              </a:spcBef>
              <a:buFont typeface="Arial" panose="020B0604020202020204" pitchFamily="34" charset="0"/>
              <a:buChar char="•"/>
              <a:defRPr/>
            </a:pPr>
            <a:endParaRPr lang="sv-SE" sz="1600">
              <a:latin typeface="Calibri" panose="020F0502020204030204" pitchFamily="34" charset="0"/>
              <a:ea typeface="Calibri"/>
              <a:cs typeface="Calibri"/>
            </a:endParaRPr>
          </a:p>
        </p:txBody>
      </p:sp>
      <p:graphicFrame>
        <p:nvGraphicFramePr>
          <p:cNvPr id="9" name="Tabell 8">
            <a:extLst>
              <a:ext uri="{FF2B5EF4-FFF2-40B4-BE49-F238E27FC236}">
                <a16:creationId xmlns:a16="http://schemas.microsoft.com/office/drawing/2014/main" id="{E181B2C3-8C04-8242-2820-4D842E786752}"/>
              </a:ext>
            </a:extLst>
          </p:cNvPr>
          <p:cNvGraphicFramePr>
            <a:graphicFrameLocks noGrp="1"/>
          </p:cNvGraphicFramePr>
          <p:nvPr>
            <p:extLst>
              <p:ext uri="{D42A27DB-BD31-4B8C-83A1-F6EECF244321}">
                <p14:modId xmlns:p14="http://schemas.microsoft.com/office/powerpoint/2010/main" val="872421645"/>
              </p:ext>
            </p:extLst>
          </p:nvPr>
        </p:nvGraphicFramePr>
        <p:xfrm>
          <a:off x="8865657" y="2178522"/>
          <a:ext cx="3006119" cy="1128953"/>
        </p:xfrm>
        <a:graphic>
          <a:graphicData uri="http://schemas.openxmlformats.org/drawingml/2006/table">
            <a:tbl>
              <a:tblPr firstRow="1" bandRow="1">
                <a:tableStyleId>{3B4B98B0-60AC-42C2-AFA5-B58CD77FA1E5}</a:tableStyleId>
              </a:tblPr>
              <a:tblGrid>
                <a:gridCol w="391693">
                  <a:extLst>
                    <a:ext uri="{9D8B030D-6E8A-4147-A177-3AD203B41FA5}">
                      <a16:colId xmlns:a16="http://schemas.microsoft.com/office/drawing/2014/main" val="2186583178"/>
                    </a:ext>
                  </a:extLst>
                </a:gridCol>
                <a:gridCol w="2614426">
                  <a:extLst>
                    <a:ext uri="{9D8B030D-6E8A-4147-A177-3AD203B41FA5}">
                      <a16:colId xmlns:a16="http://schemas.microsoft.com/office/drawing/2014/main" val="897010070"/>
                    </a:ext>
                  </a:extLst>
                </a:gridCol>
              </a:tblGrid>
              <a:tr h="225561">
                <a:tc>
                  <a:txBody>
                    <a:bodyPr/>
                    <a:lstStyle/>
                    <a:p>
                      <a:pPr algn="ctr"/>
                      <a:r>
                        <a:rPr lang="en-GB" sz="1000" b="0"/>
                        <a:t>Art</a:t>
                      </a:r>
                      <a:endParaRPr lang="en-US"/>
                    </a:p>
                  </a:txBody>
                  <a:tcPr anchor="ctr"/>
                </a:tc>
                <a:tc>
                  <a:txBody>
                    <a:bodyPr/>
                    <a:lstStyle/>
                    <a:p>
                      <a:r>
                        <a:rPr lang="en-GB" sz="1000" b="0"/>
                        <a:t>Chapter</a:t>
                      </a:r>
                      <a:endParaRPr lang="en-US"/>
                    </a:p>
                  </a:txBody>
                  <a:tcPr/>
                </a:tc>
                <a:extLst>
                  <a:ext uri="{0D108BD9-81ED-4DB2-BD59-A6C34878D82A}">
                    <a16:rowId xmlns:a16="http://schemas.microsoft.com/office/drawing/2014/main" val="4182902333"/>
                  </a:ext>
                </a:extLst>
              </a:tr>
              <a:tr h="284403">
                <a:tc>
                  <a:txBody>
                    <a:bodyPr/>
                    <a:lstStyle/>
                    <a:p>
                      <a:pPr lvl="0" algn="ctr">
                        <a:buNone/>
                      </a:pPr>
                      <a:r>
                        <a:rPr lang="en-US" sz="1200" b="0" i="0" u="none" strike="noStrike">
                          <a:solidFill>
                            <a:srgbClr val="000000"/>
                          </a:solidFill>
                          <a:effectLst/>
                          <a:latin typeface="Calibri"/>
                        </a:rPr>
                        <a:t>12</a:t>
                      </a:r>
                    </a:p>
                  </a:txBody>
                  <a:tcPr marL="6350" marR="6350" marT="6350"/>
                </a:tc>
                <a:tc>
                  <a:txBody>
                    <a:bodyPr/>
                    <a:lstStyle/>
                    <a:p>
                      <a:pPr marL="0" marR="0" lvl="0" indent="0" algn="l">
                        <a:lnSpc>
                          <a:spcPct val="100000"/>
                        </a:lnSpc>
                        <a:spcBef>
                          <a:spcPts val="0"/>
                        </a:spcBef>
                        <a:spcAft>
                          <a:spcPts val="0"/>
                        </a:spcAft>
                        <a:buNone/>
                      </a:pPr>
                      <a:r>
                        <a:rPr lang="en-GB" sz="1200" b="0" kern="1200">
                          <a:solidFill>
                            <a:schemeClr val="tx1"/>
                          </a:solidFill>
                          <a:effectLst/>
                          <a:latin typeface="+mn-lt"/>
                          <a:ea typeface="+mn-ea"/>
                          <a:cs typeface="+mn-cs"/>
                        </a:rPr>
                        <a:t>Settlement volumes determination</a:t>
                      </a:r>
                    </a:p>
                  </a:txBody>
                  <a:tcPr marL="6350" marR="6350" marT="6350"/>
                </a:tc>
                <a:extLst>
                  <a:ext uri="{0D108BD9-81ED-4DB2-BD59-A6C34878D82A}">
                    <a16:rowId xmlns:a16="http://schemas.microsoft.com/office/drawing/2014/main" val="1284450989"/>
                  </a:ext>
                </a:extLst>
              </a:tr>
              <a:tr h="284402">
                <a:tc>
                  <a:txBody>
                    <a:bodyPr/>
                    <a:lstStyle/>
                    <a:p>
                      <a:pPr lvl="0" algn="ctr">
                        <a:buNone/>
                      </a:pPr>
                      <a:r>
                        <a:rPr lang="en-US" sz="1200" b="0" i="0" u="none" strike="noStrike">
                          <a:solidFill>
                            <a:srgbClr val="000000"/>
                          </a:solidFill>
                          <a:effectLst/>
                          <a:latin typeface="Calibri"/>
                        </a:rPr>
                        <a:t>13</a:t>
                      </a:r>
                    </a:p>
                  </a:txBody>
                  <a:tcPr marL="6350" marR="6350" marT="6350"/>
                </a:tc>
                <a:tc>
                  <a:txBody>
                    <a:bodyPr/>
                    <a:lstStyle/>
                    <a:p>
                      <a:pPr marL="0" lvl="0" indent="0" algn="l">
                        <a:lnSpc>
                          <a:spcPct val="100000"/>
                        </a:lnSpc>
                        <a:spcBef>
                          <a:spcPts val="0"/>
                        </a:spcBef>
                        <a:spcAft>
                          <a:spcPts val="0"/>
                        </a:spcAft>
                        <a:buNone/>
                      </a:pPr>
                      <a:r>
                        <a:rPr lang="en-GB" sz="1200" b="0" kern="1200">
                          <a:solidFill>
                            <a:schemeClr val="tx1"/>
                          </a:solidFill>
                          <a:effectLst/>
                          <a:latin typeface="+mn-lt"/>
                          <a:ea typeface="+mn-ea"/>
                          <a:cs typeface="+mn-cs"/>
                        </a:rPr>
                        <a:t>Framework for the validation and quality of data from dedicated measurement devices</a:t>
                      </a:r>
                    </a:p>
                  </a:txBody>
                  <a:tcPr marL="6350" marR="6350" marT="6350"/>
                </a:tc>
                <a:extLst>
                  <a:ext uri="{0D108BD9-81ED-4DB2-BD59-A6C34878D82A}">
                    <a16:rowId xmlns:a16="http://schemas.microsoft.com/office/drawing/2014/main" val="1164741052"/>
                  </a:ext>
                </a:extLst>
              </a:tr>
            </a:tbl>
          </a:graphicData>
        </a:graphic>
      </p:graphicFrame>
      <p:sp>
        <p:nvSpPr>
          <p:cNvPr id="11" name="textruta 10">
            <a:extLst>
              <a:ext uri="{FF2B5EF4-FFF2-40B4-BE49-F238E27FC236}">
                <a16:creationId xmlns:a16="http://schemas.microsoft.com/office/drawing/2014/main" id="{1F851187-0012-9329-CCBA-7A170D286342}"/>
              </a:ext>
            </a:extLst>
          </p:cNvPr>
          <p:cNvSpPr txBox="1"/>
          <p:nvPr/>
        </p:nvSpPr>
        <p:spPr>
          <a:xfrm>
            <a:off x="8858607" y="1712933"/>
            <a:ext cx="3647767"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Calibri" panose="020F0502020204030204"/>
                <a:ea typeface="+mn-ea"/>
                <a:cs typeface="+mn-cs"/>
              </a:rPr>
              <a:t>Relaterade artiklar </a:t>
            </a:r>
          </a:p>
        </p:txBody>
      </p:sp>
      <p:graphicFrame>
        <p:nvGraphicFramePr>
          <p:cNvPr id="7" name="Tabell 6">
            <a:extLst>
              <a:ext uri="{FF2B5EF4-FFF2-40B4-BE49-F238E27FC236}">
                <a16:creationId xmlns:a16="http://schemas.microsoft.com/office/drawing/2014/main" id="{354026B3-76C8-D7BD-F72C-CDBB73196D1D}"/>
              </a:ext>
            </a:extLst>
          </p:cNvPr>
          <p:cNvGraphicFramePr>
            <a:graphicFrameLocks noGrp="1"/>
          </p:cNvGraphicFramePr>
          <p:nvPr>
            <p:extLst>
              <p:ext uri="{D42A27DB-BD31-4B8C-83A1-F6EECF244321}">
                <p14:modId xmlns:p14="http://schemas.microsoft.com/office/powerpoint/2010/main" val="3694005949"/>
              </p:ext>
            </p:extLst>
          </p:nvPr>
        </p:nvGraphicFramePr>
        <p:xfrm>
          <a:off x="8998178" y="4208331"/>
          <a:ext cx="3006119" cy="888926"/>
        </p:xfrm>
        <a:graphic>
          <a:graphicData uri="http://schemas.openxmlformats.org/drawingml/2006/table">
            <a:tbl>
              <a:tblPr firstRow="1" bandRow="1">
                <a:tableStyleId>{3B4B98B0-60AC-42C2-AFA5-B58CD77FA1E5}</a:tableStyleId>
              </a:tblPr>
              <a:tblGrid>
                <a:gridCol w="3006119">
                  <a:extLst>
                    <a:ext uri="{9D8B030D-6E8A-4147-A177-3AD203B41FA5}">
                      <a16:colId xmlns:a16="http://schemas.microsoft.com/office/drawing/2014/main" val="510879607"/>
                    </a:ext>
                  </a:extLst>
                </a:gridCol>
              </a:tblGrid>
              <a:tr h="284403">
                <a:tc>
                  <a:txBody>
                    <a:bodyPr/>
                    <a:lstStyle/>
                    <a:p>
                      <a:pPr marL="0" marR="0" lvl="0" indent="0" algn="l" rtl="0" eaLnBrk="1" fontAlgn="auto" latinLnBrk="0" hangingPunct="1">
                        <a:lnSpc>
                          <a:spcPct val="100000"/>
                        </a:lnSpc>
                        <a:spcBef>
                          <a:spcPts val="0"/>
                        </a:spcBef>
                        <a:spcAft>
                          <a:spcPts val="0"/>
                        </a:spcAft>
                        <a:buClrTx/>
                        <a:buSzTx/>
                        <a:buFontTx/>
                        <a:buNone/>
                      </a:pPr>
                      <a:r>
                        <a:rPr lang="en-US" sz="1200" b="0" kern="1200">
                          <a:solidFill>
                            <a:schemeClr val="tx1"/>
                          </a:solidFill>
                          <a:effectLst/>
                          <a:latin typeface="+mn-lt"/>
                          <a:ea typeface="+mn-ea"/>
                          <a:cs typeface="+mn-cs"/>
                        </a:rPr>
                        <a:t>National terms and conditions for service providers</a:t>
                      </a:r>
                    </a:p>
                  </a:txBody>
                  <a:tcPr marL="6350" marR="6350" marT="6350"/>
                </a:tc>
                <a:extLst>
                  <a:ext uri="{0D108BD9-81ED-4DB2-BD59-A6C34878D82A}">
                    <a16:rowId xmlns:a16="http://schemas.microsoft.com/office/drawing/2014/main" val="563928668"/>
                  </a:ext>
                </a:extLst>
              </a:tr>
              <a:tr h="4710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effectLst/>
                        <a:latin typeface="+mn-lt"/>
                        <a:ea typeface="+mn-ea"/>
                        <a:cs typeface="+mn-cs"/>
                      </a:endParaRPr>
                    </a:p>
                  </a:txBody>
                  <a:tcPr marL="6350" marR="6350" marT="6350">
                    <a:solidFill>
                      <a:schemeClr val="bg1"/>
                    </a:solidFill>
                  </a:tcPr>
                </a:tc>
                <a:extLst>
                  <a:ext uri="{0D108BD9-81ED-4DB2-BD59-A6C34878D82A}">
                    <a16:rowId xmlns:a16="http://schemas.microsoft.com/office/drawing/2014/main" val="3897900675"/>
                  </a:ext>
                </a:extLst>
              </a:tr>
            </a:tbl>
          </a:graphicData>
        </a:graphic>
      </p:graphicFrame>
      <p:sp>
        <p:nvSpPr>
          <p:cNvPr id="8" name="textruta 7">
            <a:extLst>
              <a:ext uri="{FF2B5EF4-FFF2-40B4-BE49-F238E27FC236}">
                <a16:creationId xmlns:a16="http://schemas.microsoft.com/office/drawing/2014/main" id="{6A58CDE6-CF77-1823-89C4-EFCE963AFF88}"/>
              </a:ext>
            </a:extLst>
          </p:cNvPr>
          <p:cNvSpPr txBox="1"/>
          <p:nvPr/>
        </p:nvSpPr>
        <p:spPr>
          <a:xfrm>
            <a:off x="8869651" y="3735194"/>
            <a:ext cx="3647767"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Calibri" panose="020F0502020204030204"/>
                <a:ea typeface="+mn-ea"/>
                <a:cs typeface="+mn-cs"/>
              </a:rPr>
              <a:t>Relaterad nationella villkor</a:t>
            </a:r>
          </a:p>
        </p:txBody>
      </p:sp>
      <p:graphicFrame>
        <p:nvGraphicFramePr>
          <p:cNvPr id="10" name="Tabell 9">
            <a:extLst>
              <a:ext uri="{FF2B5EF4-FFF2-40B4-BE49-F238E27FC236}">
                <a16:creationId xmlns:a16="http://schemas.microsoft.com/office/drawing/2014/main" id="{A2D5CAA2-F40E-C5C3-1626-20B7EDEA8D54}"/>
              </a:ext>
            </a:extLst>
          </p:cNvPr>
          <p:cNvGraphicFramePr>
            <a:graphicFrameLocks noGrp="1"/>
          </p:cNvGraphicFramePr>
          <p:nvPr>
            <p:extLst>
              <p:ext uri="{D42A27DB-BD31-4B8C-83A1-F6EECF244321}">
                <p14:modId xmlns:p14="http://schemas.microsoft.com/office/powerpoint/2010/main" val="624821411"/>
              </p:ext>
            </p:extLst>
          </p:nvPr>
        </p:nvGraphicFramePr>
        <p:xfrm>
          <a:off x="9004300" y="5638800"/>
          <a:ext cx="3006119" cy="1071806"/>
        </p:xfrm>
        <a:graphic>
          <a:graphicData uri="http://schemas.openxmlformats.org/drawingml/2006/table">
            <a:tbl>
              <a:tblPr firstRow="1" bandRow="1">
                <a:tableStyleId>{3B4B98B0-60AC-42C2-AFA5-B58CD77FA1E5}</a:tableStyleId>
              </a:tblPr>
              <a:tblGrid>
                <a:gridCol w="3006119">
                  <a:extLst>
                    <a:ext uri="{9D8B030D-6E8A-4147-A177-3AD203B41FA5}">
                      <a16:colId xmlns:a16="http://schemas.microsoft.com/office/drawing/2014/main" val="510879607"/>
                    </a:ext>
                  </a:extLst>
                </a:gridCol>
              </a:tblGrid>
              <a:tr h="476250">
                <a:tc>
                  <a:txBody>
                    <a:bodyPr/>
                    <a:lstStyle/>
                    <a:p>
                      <a:pPr marL="0" marR="0" lvl="0" indent="0" algn="l" rtl="0" eaLnBrk="1" fontAlgn="auto" latinLnBrk="0" hangingPunct="1">
                        <a:lnSpc>
                          <a:spcPct val="100000"/>
                        </a:lnSpc>
                        <a:spcBef>
                          <a:spcPts val="0"/>
                        </a:spcBef>
                        <a:spcAft>
                          <a:spcPts val="0"/>
                        </a:spcAft>
                        <a:buClrTx/>
                        <a:buSzTx/>
                        <a:buFontTx/>
                        <a:buNone/>
                      </a:pPr>
                      <a:r>
                        <a:rPr lang="en-GB" sz="1200" b="0" i="0" u="none" strike="noStrike" kern="1200" noProof="0">
                          <a:solidFill>
                            <a:schemeClr val="tx1"/>
                          </a:solidFill>
                          <a:effectLst/>
                        </a:rPr>
                        <a:t>Union-wide methodology for further simplification of the product prequalification processes</a:t>
                      </a:r>
                      <a:endParaRPr lang="en-US"/>
                    </a:p>
                  </a:txBody>
                  <a:tcPr marL="6350" marR="6350" marT="6350"/>
                </a:tc>
                <a:extLst>
                  <a:ext uri="{0D108BD9-81ED-4DB2-BD59-A6C34878D82A}">
                    <a16:rowId xmlns:a16="http://schemas.microsoft.com/office/drawing/2014/main" val="563928668"/>
                  </a:ext>
                </a:extLst>
              </a:tr>
              <a:tr h="4710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kern="1200">
                        <a:solidFill>
                          <a:schemeClr val="tx1"/>
                        </a:solidFill>
                        <a:effectLst/>
                        <a:latin typeface="+mn-lt"/>
                        <a:ea typeface="+mn-ea"/>
                        <a:cs typeface="+mn-cs"/>
                      </a:endParaRPr>
                    </a:p>
                  </a:txBody>
                  <a:tcPr marL="6350" marR="6350" marT="6350">
                    <a:solidFill>
                      <a:schemeClr val="bg1"/>
                    </a:solidFill>
                  </a:tcPr>
                </a:tc>
                <a:extLst>
                  <a:ext uri="{0D108BD9-81ED-4DB2-BD59-A6C34878D82A}">
                    <a16:rowId xmlns:a16="http://schemas.microsoft.com/office/drawing/2014/main" val="3897900675"/>
                  </a:ext>
                </a:extLst>
              </a:tr>
            </a:tbl>
          </a:graphicData>
        </a:graphic>
      </p:graphicFrame>
      <p:sp>
        <p:nvSpPr>
          <p:cNvPr id="12" name="textruta 11">
            <a:extLst>
              <a:ext uri="{FF2B5EF4-FFF2-40B4-BE49-F238E27FC236}">
                <a16:creationId xmlns:a16="http://schemas.microsoft.com/office/drawing/2014/main" id="{CA187E1D-43AC-F992-B9F7-0C95D6AFA459}"/>
              </a:ext>
            </a:extLst>
          </p:cNvPr>
          <p:cNvSpPr txBox="1"/>
          <p:nvPr/>
        </p:nvSpPr>
        <p:spPr>
          <a:xfrm>
            <a:off x="8869651" y="5387590"/>
            <a:ext cx="3647767"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Calibri" panose="020F0502020204030204"/>
                <a:ea typeface="+mn-ea"/>
                <a:cs typeface="+mn-cs"/>
              </a:rPr>
              <a:t>Relaterade EU-metoder</a:t>
            </a:r>
          </a:p>
        </p:txBody>
      </p:sp>
    </p:spTree>
    <p:extLst>
      <p:ext uri="{BB962C8B-B14F-4D97-AF65-F5344CB8AC3E}">
        <p14:creationId xmlns:p14="http://schemas.microsoft.com/office/powerpoint/2010/main" val="2217175168"/>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4980321-E05C-EA4E-A1B8-81B5C798C9A0}"/>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39DE6A-55C0-4C4F-9889-E916206BDB1A}" type="datetime1">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2025-06-10</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Rubrik 4">
            <a:extLst>
              <a:ext uri="{FF2B5EF4-FFF2-40B4-BE49-F238E27FC236}">
                <a16:creationId xmlns:a16="http://schemas.microsoft.com/office/drawing/2014/main" id="{282AE15E-3DA5-9768-0C61-7559BEEE3B87}"/>
              </a:ext>
            </a:extLst>
          </p:cNvPr>
          <p:cNvSpPr>
            <a:spLocks noGrp="1"/>
          </p:cNvSpPr>
          <p:nvPr>
            <p:ph type="title"/>
          </p:nvPr>
        </p:nvSpPr>
        <p:spPr>
          <a:xfrm>
            <a:off x="952129" y="394062"/>
            <a:ext cx="9201912" cy="1325563"/>
          </a:xfrm>
        </p:spPr>
        <p:txBody>
          <a:bodyPr>
            <a:normAutofit/>
          </a:bodyPr>
          <a:lstStyle/>
          <a:p>
            <a:pPr>
              <a:lnSpc>
                <a:spcPct val="100000"/>
              </a:lnSpc>
              <a:spcAft>
                <a:spcPct val="0"/>
              </a:spcAft>
              <a:defRPr/>
            </a:pPr>
            <a:r>
              <a:rPr lang="sv-SE" sz="3600">
                <a:latin typeface="Calibri"/>
                <a:ea typeface="+mn-ea"/>
                <a:cs typeface="+mn-cs"/>
              </a:rPr>
              <a:t>Tema: Valideringsmetoder </a:t>
            </a:r>
            <a:r>
              <a:rPr lang="sv-SE" sz="3600" err="1">
                <a:latin typeface="Calibri"/>
                <a:ea typeface="+mn-ea"/>
                <a:cs typeface="+mn-cs"/>
              </a:rPr>
              <a:t>inkl</a:t>
            </a:r>
            <a:r>
              <a:rPr lang="sv-SE" sz="3600">
                <a:latin typeface="Calibri"/>
                <a:ea typeface="+mn-ea"/>
                <a:cs typeface="+mn-cs"/>
              </a:rPr>
              <a:t> </a:t>
            </a:r>
            <a:r>
              <a:rPr lang="sv-SE" sz="3600">
                <a:latin typeface="Calibri"/>
                <a:ea typeface="Calibri"/>
                <a:cs typeface="Calibri"/>
              </a:rPr>
              <a:t>dedicated measurement devices</a:t>
            </a:r>
            <a:endParaRPr lang="en-US" sz="1200">
              <a:latin typeface="Times New Roman"/>
              <a:cs typeface="Times New Roman"/>
            </a:endParaRPr>
          </a:p>
        </p:txBody>
      </p:sp>
      <p:sp>
        <p:nvSpPr>
          <p:cNvPr id="6" name="Platshållare för text 5">
            <a:extLst>
              <a:ext uri="{FF2B5EF4-FFF2-40B4-BE49-F238E27FC236}">
                <a16:creationId xmlns:a16="http://schemas.microsoft.com/office/drawing/2014/main" id="{4A082B72-0AA8-A516-8E98-EC624FAA85D6}"/>
              </a:ext>
            </a:extLst>
          </p:cNvPr>
          <p:cNvSpPr>
            <a:spLocks noGrp="1"/>
          </p:cNvSpPr>
          <p:nvPr>
            <p:ph type="body" sz="quarter" idx="14"/>
          </p:nvPr>
        </p:nvSpPr>
        <p:spPr>
          <a:xfrm>
            <a:off x="1081147" y="1689905"/>
            <a:ext cx="8464042" cy="4429377"/>
          </a:xfrm>
        </p:spPr>
        <p:txBody>
          <a:bodyPr vert="horz" lIns="91440" tIns="45720" rIns="91440" bIns="45720" rtlCol="0" anchor="t">
            <a:normAutofit fontScale="92500" lnSpcReduction="10000"/>
          </a:bodyPr>
          <a:lstStyle/>
          <a:p>
            <a:pPr marR="0" lvl="0" algn="l" defTabSz="914400" rtl="0" eaLnBrk="1" fontAlgn="auto" latinLnBrk="0" hangingPunct="1">
              <a:lnSpc>
                <a:spcPct val="100000"/>
              </a:lnSpc>
              <a:spcBef>
                <a:spcPts val="0"/>
              </a:spcBef>
              <a:spcAft>
                <a:spcPts val="0"/>
              </a:spcAft>
              <a:buClrTx/>
              <a:buSzTx/>
              <a:tabLst/>
              <a:defRPr/>
            </a:pPr>
            <a:r>
              <a:rPr lang="sv-SE" sz="1600" b="1">
                <a:latin typeface="Calibri"/>
                <a:ea typeface="Calibri"/>
                <a:cs typeface="Calibri"/>
              </a:rPr>
              <a:t>Information om tidsram</a:t>
            </a:r>
          </a:p>
          <a:p>
            <a:pPr marL="171450" indent="-171450">
              <a:lnSpc>
                <a:spcPct val="100000"/>
              </a:lnSpc>
              <a:spcBef>
                <a:spcPts val="0"/>
              </a:spcBef>
              <a:buFont typeface="Arial" panose="020B0604020202020204" pitchFamily="34" charset="0"/>
              <a:buChar char="•"/>
              <a:defRPr/>
            </a:pPr>
            <a:r>
              <a:rPr lang="sv-SE" sz="1600">
                <a:latin typeface="Calibri"/>
                <a:ea typeface="+mn-lt"/>
                <a:cs typeface="+mn-lt"/>
              </a:rPr>
              <a:t>Senast 12 månader efter godkänd nationell process för framtagande av nationella villkor skall förslag för nationella villkor för service providers överlämnad till Ei för godkännande</a:t>
            </a:r>
          </a:p>
          <a:p>
            <a:pPr marL="171450" indent="-171450">
              <a:lnSpc>
                <a:spcPct val="100000"/>
              </a:lnSpc>
              <a:spcBef>
                <a:spcPts val="0"/>
              </a:spcBef>
              <a:buFont typeface="Arial" panose="020B0604020202020204" pitchFamily="34" charset="0"/>
              <a:buChar char="•"/>
              <a:defRPr/>
            </a:pPr>
            <a:r>
              <a:rPr lang="sv-SE" sz="1600">
                <a:latin typeface="Calibri"/>
                <a:ea typeface="+mn-lt"/>
                <a:cs typeface="+mn-lt"/>
              </a:rPr>
              <a:t>NRA har 6 månader på sig att godkänna nationella villkor efter överlämnandet därav</a:t>
            </a:r>
          </a:p>
          <a:p>
            <a:pPr marL="171450" indent="-171450">
              <a:lnSpc>
                <a:spcPct val="100000"/>
              </a:lnSpc>
              <a:spcBef>
                <a:spcPts val="0"/>
              </a:spcBef>
              <a:buFont typeface="Arial" panose="020B0604020202020204" pitchFamily="34" charset="0"/>
              <a:buChar char="•"/>
              <a:defRPr/>
            </a:pPr>
            <a:r>
              <a:rPr lang="sv-SE" sz="1600">
                <a:latin typeface="Calibri"/>
                <a:ea typeface="+mn-lt"/>
                <a:cs typeface="+mn-lt"/>
              </a:rPr>
              <a:t>Implementeringstid framgår av utkast till NC DR </a:t>
            </a:r>
          </a:p>
          <a:p>
            <a:pPr marL="171450" indent="-171450">
              <a:lnSpc>
                <a:spcPct val="100000"/>
              </a:lnSpc>
              <a:spcBef>
                <a:spcPts val="0"/>
              </a:spcBef>
              <a:buFont typeface="Arial" panose="020B0604020202020204" pitchFamily="34" charset="0"/>
              <a:buChar char="•"/>
              <a:defRPr/>
            </a:pPr>
            <a:endParaRPr lang="sv-SE" sz="1600" i="1">
              <a:latin typeface="Calibri" panose="020F0502020204030204" pitchFamily="34" charset="0"/>
              <a:ea typeface="Calibri"/>
              <a:cs typeface="Calibri"/>
            </a:endParaRPr>
          </a:p>
          <a:p>
            <a:pPr>
              <a:lnSpc>
                <a:spcPct val="100000"/>
              </a:lnSpc>
              <a:spcBef>
                <a:spcPts val="0"/>
              </a:spcBef>
              <a:defRPr/>
            </a:pPr>
            <a:endParaRPr lang="sv-SE" sz="1600" i="1">
              <a:latin typeface="Calibri" panose="020F0502020204030204" pitchFamily="34" charset="0"/>
              <a:ea typeface="Calibri"/>
              <a:cs typeface="Calibri"/>
            </a:endParaRPr>
          </a:p>
          <a:p>
            <a:pPr>
              <a:lnSpc>
                <a:spcPct val="100000"/>
              </a:lnSpc>
              <a:spcBef>
                <a:spcPts val="0"/>
              </a:spcBef>
              <a:defRPr/>
            </a:pPr>
            <a:r>
              <a:rPr lang="sv-SE" sz="1600" b="1">
                <a:latin typeface="Calibri"/>
                <a:ea typeface="Calibri"/>
                <a:cs typeface="Calibri"/>
              </a:rPr>
              <a:t>Kommentarer om bestämmelsernas innebörd och vad som behöver genomföras </a:t>
            </a:r>
            <a:endParaRPr lang="en-US" sz="1600" b="1">
              <a:latin typeface="Calibri"/>
              <a:ea typeface="Calibri"/>
              <a:cs typeface="Calibri"/>
            </a:endParaRPr>
          </a:p>
          <a:p>
            <a:pPr marL="285750" indent="-285750">
              <a:lnSpc>
                <a:spcPct val="100000"/>
              </a:lnSpc>
              <a:spcBef>
                <a:spcPts val="0"/>
              </a:spcBef>
              <a:buFont typeface="Arial"/>
              <a:buChar char="•"/>
              <a:defRPr/>
            </a:pPr>
            <a:r>
              <a:rPr lang="sv-SE" sz="1600">
                <a:latin typeface="Calibri"/>
                <a:ea typeface="+mn-lt"/>
                <a:cs typeface="+mn-lt"/>
              </a:rPr>
              <a:t>Med kommande reglering om DMD och uppkomsten av affärsmodeller som aggregering och energy-sharing vill vi ha reglerna för DMD på plats.</a:t>
            </a:r>
            <a:endParaRPr lang="en-US" sz="1600">
              <a:latin typeface="Calibri"/>
              <a:ea typeface="+mn-lt"/>
              <a:cs typeface="+mn-lt"/>
            </a:endParaRPr>
          </a:p>
          <a:p>
            <a:pPr marL="285750" indent="-285750">
              <a:lnSpc>
                <a:spcPct val="100000"/>
              </a:lnSpc>
              <a:spcBef>
                <a:spcPts val="0"/>
              </a:spcBef>
              <a:buFont typeface="Arial"/>
              <a:buChar char="•"/>
              <a:defRPr/>
            </a:pPr>
            <a:endParaRPr lang="sv-SE" sz="1600">
              <a:latin typeface="Calibri"/>
              <a:ea typeface="+mn-lt"/>
              <a:cs typeface="+mn-lt"/>
            </a:endParaRPr>
          </a:p>
          <a:p>
            <a:pPr marL="285750" indent="-285750">
              <a:lnSpc>
                <a:spcPct val="100000"/>
              </a:lnSpc>
              <a:spcBef>
                <a:spcPts val="0"/>
              </a:spcBef>
              <a:buFont typeface="Arial"/>
              <a:buChar char="•"/>
              <a:defRPr/>
            </a:pPr>
            <a:r>
              <a:rPr lang="sv-SE" sz="1600">
                <a:latin typeface="Calibri"/>
                <a:ea typeface="+mn-lt"/>
                <a:cs typeface="+mn-lt"/>
              </a:rPr>
              <a:t>Bestämmelserna skall bidra till bättre datakvalitet och effektivare balans- och driftsäkerhet i elnätet genom att säkerställa att in- och utmatning av energi beräknas korrekt, pålitligt samt med standardiserade metoder för att stödja avräkning och balans i systemet, samtidigt som den ger flexibilitet för enheter med egna mätmetoder. Ansvarsroller och rättigheter för både tjänsteleverantörer och system operators tydliggörs.</a:t>
            </a:r>
            <a:endParaRPr lang="en-US" sz="1600">
              <a:latin typeface="Calibri"/>
              <a:ea typeface="+mn-lt"/>
              <a:cs typeface="+mn-lt"/>
            </a:endParaRPr>
          </a:p>
          <a:p>
            <a:pPr>
              <a:lnSpc>
                <a:spcPct val="100000"/>
              </a:lnSpc>
              <a:spcBef>
                <a:spcPts val="0"/>
              </a:spcBef>
              <a:defRPr/>
            </a:pPr>
            <a:endParaRPr lang="sv-SE" sz="1600" i="1">
              <a:latin typeface="Calibri" panose="020F0502020204030204" pitchFamily="34" charset="0"/>
              <a:ea typeface="Calibri"/>
              <a:cs typeface="Calibri"/>
            </a:endParaRPr>
          </a:p>
          <a:p>
            <a:pPr>
              <a:lnSpc>
                <a:spcPct val="100000"/>
              </a:lnSpc>
              <a:spcBef>
                <a:spcPts val="0"/>
              </a:spcBef>
              <a:defRPr/>
            </a:pPr>
            <a:r>
              <a:rPr lang="sv-SE" sz="1600" b="1">
                <a:latin typeface="Calibri"/>
                <a:ea typeface="Calibri"/>
                <a:cs typeface="Calibri"/>
              </a:rPr>
              <a:t>Bedömning om prioritet</a:t>
            </a:r>
          </a:p>
          <a:p>
            <a:pPr marL="285750" indent="-285750">
              <a:lnSpc>
                <a:spcPct val="100000"/>
              </a:lnSpc>
              <a:spcBef>
                <a:spcPts val="0"/>
              </a:spcBef>
              <a:buFont typeface="Arial"/>
              <a:buChar char="•"/>
              <a:defRPr/>
            </a:pPr>
            <a:r>
              <a:rPr lang="sv-SE" sz="1600">
                <a:latin typeface="Calibri"/>
                <a:ea typeface="+mn-lt"/>
                <a:cs typeface="+mn-lt"/>
              </a:rPr>
              <a:t>Hög</a:t>
            </a:r>
          </a:p>
        </p:txBody>
      </p:sp>
      <p:graphicFrame>
        <p:nvGraphicFramePr>
          <p:cNvPr id="3" name="Tabell 9">
            <a:extLst>
              <a:ext uri="{FF2B5EF4-FFF2-40B4-BE49-F238E27FC236}">
                <a16:creationId xmlns:a16="http://schemas.microsoft.com/office/drawing/2014/main" id="{F843547D-1CDF-5871-BBA1-67B3FAE38B59}"/>
              </a:ext>
            </a:extLst>
          </p:cNvPr>
          <p:cNvGraphicFramePr>
            <a:graphicFrameLocks noGrp="1"/>
          </p:cNvGraphicFramePr>
          <p:nvPr>
            <p:extLst>
              <p:ext uri="{D42A27DB-BD31-4B8C-83A1-F6EECF244321}">
                <p14:modId xmlns:p14="http://schemas.microsoft.com/office/powerpoint/2010/main" val="3440306342"/>
              </p:ext>
            </p:extLst>
          </p:nvPr>
        </p:nvGraphicFramePr>
        <p:xfrm>
          <a:off x="9004300" y="5638800"/>
          <a:ext cx="3006119" cy="1071806"/>
        </p:xfrm>
        <a:graphic>
          <a:graphicData uri="http://schemas.openxmlformats.org/drawingml/2006/table">
            <a:tbl>
              <a:tblPr firstRow="1" bandRow="1">
                <a:tableStyleId>{3B4B98B0-60AC-42C2-AFA5-B58CD77FA1E5}</a:tableStyleId>
              </a:tblPr>
              <a:tblGrid>
                <a:gridCol w="3006119">
                  <a:extLst>
                    <a:ext uri="{9D8B030D-6E8A-4147-A177-3AD203B41FA5}">
                      <a16:colId xmlns:a16="http://schemas.microsoft.com/office/drawing/2014/main" val="510879607"/>
                    </a:ext>
                  </a:extLst>
                </a:gridCol>
              </a:tblGrid>
              <a:tr h="4762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a:solidFill>
                            <a:schemeClr val="tx1"/>
                          </a:solidFill>
                          <a:effectLst/>
                          <a:latin typeface="+mn-lt"/>
                          <a:ea typeface="+mn-ea"/>
                          <a:cs typeface="+mn-cs"/>
                        </a:rPr>
                        <a:t>Kommande regler för "</a:t>
                      </a:r>
                      <a:r>
                        <a:rPr lang="sv-SE" sz="1200" b="0" kern="1200" err="1">
                          <a:solidFill>
                            <a:schemeClr val="tx1"/>
                          </a:solidFill>
                          <a:effectLst/>
                          <a:latin typeface="+mn-lt"/>
                          <a:ea typeface="+mn-ea"/>
                          <a:cs typeface="+mn-cs"/>
                        </a:rPr>
                        <a:t>Dedicated</a:t>
                      </a:r>
                      <a:r>
                        <a:rPr lang="sv-SE" sz="1200" b="0" kern="1200">
                          <a:solidFill>
                            <a:schemeClr val="tx1"/>
                          </a:solidFill>
                          <a:effectLst/>
                          <a:latin typeface="+mn-lt"/>
                          <a:ea typeface="+mn-ea"/>
                          <a:cs typeface="+mn-cs"/>
                        </a:rPr>
                        <a:t> </a:t>
                      </a:r>
                      <a:r>
                        <a:rPr lang="sv-SE" sz="1200" b="0" kern="1200" err="1">
                          <a:solidFill>
                            <a:schemeClr val="tx1"/>
                          </a:solidFill>
                          <a:effectLst/>
                          <a:latin typeface="+mn-lt"/>
                          <a:ea typeface="+mn-ea"/>
                          <a:cs typeface="+mn-cs"/>
                        </a:rPr>
                        <a:t>Measuremet</a:t>
                      </a:r>
                      <a:r>
                        <a:rPr lang="sv-SE" sz="1200" b="0" kern="1200">
                          <a:solidFill>
                            <a:schemeClr val="tx1"/>
                          </a:solidFill>
                          <a:effectLst/>
                          <a:latin typeface="+mn-lt"/>
                          <a:ea typeface="+mn-ea"/>
                          <a:cs typeface="+mn-cs"/>
                        </a:rPr>
                        <a:t> </a:t>
                      </a:r>
                      <a:r>
                        <a:rPr lang="sv-SE" sz="1200" b="0" kern="1200" err="1">
                          <a:solidFill>
                            <a:schemeClr val="tx1"/>
                          </a:solidFill>
                          <a:effectLst/>
                          <a:latin typeface="+mn-lt"/>
                          <a:ea typeface="+mn-ea"/>
                          <a:cs typeface="+mn-cs"/>
                        </a:rPr>
                        <a:t>Device</a:t>
                      </a:r>
                      <a:r>
                        <a:rPr lang="sv-SE" sz="1200" b="0" kern="1200">
                          <a:solidFill>
                            <a:schemeClr val="tx1"/>
                          </a:solidFill>
                          <a:effectLst/>
                          <a:latin typeface="+mn-lt"/>
                          <a:ea typeface="+mn-ea"/>
                          <a:cs typeface="+mn-cs"/>
                        </a:rPr>
                        <a:t>" nationellt och på EU-nivå </a:t>
                      </a:r>
                    </a:p>
                  </a:txBody>
                  <a:tcPr marL="6350" marR="6350" marT="6350"/>
                </a:tc>
                <a:extLst>
                  <a:ext uri="{0D108BD9-81ED-4DB2-BD59-A6C34878D82A}">
                    <a16:rowId xmlns:a16="http://schemas.microsoft.com/office/drawing/2014/main" val="563928668"/>
                  </a:ext>
                </a:extLst>
              </a:tr>
              <a:tr h="471096">
                <a:tc>
                  <a:txBody>
                    <a:bodyPr/>
                    <a:lstStyle/>
                    <a:p>
                      <a:pPr marL="0" marR="0" lvl="0" indent="0" algn="l" rtl="0" eaLnBrk="1" fontAlgn="auto" latinLnBrk="0" hangingPunct="1">
                        <a:lnSpc>
                          <a:spcPct val="100000"/>
                        </a:lnSpc>
                        <a:spcBef>
                          <a:spcPts val="0"/>
                        </a:spcBef>
                        <a:spcAft>
                          <a:spcPts val="0"/>
                        </a:spcAft>
                        <a:buClrTx/>
                        <a:buSzTx/>
                        <a:buFontTx/>
                        <a:buNone/>
                      </a:pPr>
                      <a:r>
                        <a:rPr lang="sv-SE" sz="1200" b="0" kern="1200">
                          <a:solidFill>
                            <a:schemeClr val="tx1"/>
                          </a:solidFill>
                          <a:effectLst/>
                          <a:latin typeface="+mn-lt"/>
                          <a:ea typeface="+mn-ea"/>
                          <a:cs typeface="+mn-cs"/>
                        </a:rPr>
                        <a:t>Kommande regler för "</a:t>
                      </a:r>
                      <a:r>
                        <a:rPr lang="sv-SE" sz="1200" b="0" kern="1200" err="1">
                          <a:solidFill>
                            <a:schemeClr val="tx1"/>
                          </a:solidFill>
                          <a:effectLst/>
                          <a:latin typeface="+mn-lt"/>
                          <a:ea typeface="+mn-ea"/>
                          <a:cs typeface="+mn-cs"/>
                        </a:rPr>
                        <a:t>Prequalification</a:t>
                      </a:r>
                      <a:r>
                        <a:rPr lang="sv-SE" sz="1200" b="0" kern="1200">
                          <a:solidFill>
                            <a:schemeClr val="tx1"/>
                          </a:solidFill>
                          <a:effectLst/>
                          <a:latin typeface="+mn-lt"/>
                          <a:ea typeface="+mn-ea"/>
                          <a:cs typeface="+mn-cs"/>
                        </a:rPr>
                        <a:t>, </a:t>
                      </a:r>
                      <a:r>
                        <a:rPr lang="sv-SE" sz="1200" b="0" kern="1200" err="1">
                          <a:solidFill>
                            <a:schemeClr val="tx1"/>
                          </a:solidFill>
                          <a:effectLst/>
                          <a:latin typeface="+mn-lt"/>
                          <a:ea typeface="+mn-ea"/>
                          <a:cs typeface="+mn-cs"/>
                        </a:rPr>
                        <a:t>qualification</a:t>
                      </a:r>
                      <a:r>
                        <a:rPr lang="sv-SE" sz="1200" b="0" kern="1200">
                          <a:solidFill>
                            <a:schemeClr val="tx1"/>
                          </a:solidFill>
                          <a:effectLst/>
                          <a:latin typeface="+mn-lt"/>
                          <a:ea typeface="+mn-ea"/>
                          <a:cs typeface="+mn-cs"/>
                        </a:rPr>
                        <a:t> and </a:t>
                      </a:r>
                      <a:r>
                        <a:rPr lang="sv-SE" sz="1200" b="0" kern="1200" err="1">
                          <a:solidFill>
                            <a:schemeClr val="tx1"/>
                          </a:solidFill>
                          <a:effectLst/>
                          <a:latin typeface="+mn-lt"/>
                          <a:ea typeface="+mn-ea"/>
                          <a:cs typeface="+mn-cs"/>
                        </a:rPr>
                        <a:t>verification</a:t>
                      </a:r>
                      <a:r>
                        <a:rPr lang="sv-SE" sz="1200" b="0" kern="1200">
                          <a:solidFill>
                            <a:schemeClr val="tx1"/>
                          </a:solidFill>
                          <a:effectLst/>
                          <a:latin typeface="+mn-lt"/>
                          <a:ea typeface="+mn-ea"/>
                          <a:cs typeface="+mn-cs"/>
                        </a:rPr>
                        <a:t>"</a:t>
                      </a:r>
                    </a:p>
                  </a:txBody>
                  <a:tcPr marL="6350" marR="6350" marT="6350">
                    <a:solidFill>
                      <a:schemeClr val="bg1"/>
                    </a:solidFill>
                  </a:tcPr>
                </a:tc>
                <a:extLst>
                  <a:ext uri="{0D108BD9-81ED-4DB2-BD59-A6C34878D82A}">
                    <a16:rowId xmlns:a16="http://schemas.microsoft.com/office/drawing/2014/main" val="3897900675"/>
                  </a:ext>
                </a:extLst>
              </a:tr>
            </a:tbl>
          </a:graphicData>
        </a:graphic>
      </p:graphicFrame>
      <p:sp>
        <p:nvSpPr>
          <p:cNvPr id="4" name="textruta 11">
            <a:extLst>
              <a:ext uri="{FF2B5EF4-FFF2-40B4-BE49-F238E27FC236}">
                <a16:creationId xmlns:a16="http://schemas.microsoft.com/office/drawing/2014/main" id="{25B5B24B-7F1C-08CE-4C2A-7384DBB5272B}"/>
              </a:ext>
            </a:extLst>
          </p:cNvPr>
          <p:cNvSpPr txBox="1"/>
          <p:nvPr/>
        </p:nvSpPr>
        <p:spPr>
          <a:xfrm>
            <a:off x="8869651" y="5387590"/>
            <a:ext cx="3647767"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Calibri" panose="020F0502020204030204"/>
                <a:ea typeface="+mn-ea"/>
                <a:cs typeface="+mn-cs"/>
              </a:rPr>
              <a:t>Beroenden för framtagandet</a:t>
            </a:r>
          </a:p>
        </p:txBody>
      </p:sp>
    </p:spTree>
    <p:extLst>
      <p:ext uri="{BB962C8B-B14F-4D97-AF65-F5344CB8AC3E}">
        <p14:creationId xmlns:p14="http://schemas.microsoft.com/office/powerpoint/2010/main" val="972644192"/>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4980321-E05C-EA4E-A1B8-81B5C798C9A0}"/>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39DE6A-55C0-4C4F-9889-E916206BDB1A}" type="datetime1">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2025-06-10</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Platshållare för sidfot 2">
            <a:extLst>
              <a:ext uri="{FF2B5EF4-FFF2-40B4-BE49-F238E27FC236}">
                <a16:creationId xmlns:a16="http://schemas.microsoft.com/office/drawing/2014/main" id="{B06C2517-E5C6-33DB-ACD3-F01526099719}"/>
              </a:ext>
            </a:extLst>
          </p:cNvPr>
          <p:cNvSpPr>
            <a:spLocks noGrp="1"/>
          </p:cNvSpPr>
          <p:nvPr>
            <p:ph type="ftr"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Presentation</a:t>
            </a:r>
          </a:p>
        </p:txBody>
      </p:sp>
      <p:sp>
        <p:nvSpPr>
          <p:cNvPr id="4" name="Platshållare för bildnummer 3">
            <a:extLst>
              <a:ext uri="{FF2B5EF4-FFF2-40B4-BE49-F238E27FC236}">
                <a16:creationId xmlns:a16="http://schemas.microsoft.com/office/drawing/2014/main" id="{D75D07A6-7062-5980-81AC-6E9EF48FCB19}"/>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A53D8-D7BF-ED48-A5DE-B35EC4CD5AE9}" type="slidenum">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Rubrik 4">
            <a:extLst>
              <a:ext uri="{FF2B5EF4-FFF2-40B4-BE49-F238E27FC236}">
                <a16:creationId xmlns:a16="http://schemas.microsoft.com/office/drawing/2014/main" id="{282AE15E-3DA5-9768-0C61-7559BEEE3B87}"/>
              </a:ext>
            </a:extLst>
          </p:cNvPr>
          <p:cNvSpPr>
            <a:spLocks noGrp="1"/>
          </p:cNvSpPr>
          <p:nvPr>
            <p:ph type="title"/>
          </p:nvPr>
        </p:nvSpPr>
        <p:spPr>
          <a:xfrm>
            <a:off x="838200" y="365125"/>
            <a:ext cx="8159978" cy="1325563"/>
          </a:xfrm>
        </p:spPr>
        <p:txBody>
          <a:bodyPr>
            <a:normAutofit/>
          </a:bodyPr>
          <a:lstStyle/>
          <a:p>
            <a:pPr>
              <a:lnSpc>
                <a:spcPct val="100000"/>
              </a:lnSpc>
              <a:spcAft>
                <a:spcPct val="0"/>
              </a:spcAft>
              <a:defRPr/>
            </a:pPr>
            <a:r>
              <a:rPr lang="sv-SE">
                <a:latin typeface="Calibri"/>
                <a:ea typeface="+mn-ea"/>
                <a:cs typeface="+mn-cs"/>
              </a:rPr>
              <a:t>Tema: </a:t>
            </a:r>
            <a:r>
              <a:rPr lang="sv-SE">
                <a:solidFill>
                  <a:srgbClr val="000000"/>
                </a:solidFill>
                <a:latin typeface="Calibri"/>
                <a:ea typeface="+mn-ea"/>
                <a:cs typeface="+mn-cs"/>
              </a:rPr>
              <a:t>Regler för </a:t>
            </a:r>
            <a:r>
              <a:rPr lang="sv-SE" err="1">
                <a:solidFill>
                  <a:srgbClr val="000000"/>
                </a:solidFill>
                <a:latin typeface="Calibri"/>
                <a:ea typeface="+mn-ea"/>
                <a:cs typeface="+mn-cs"/>
              </a:rPr>
              <a:t>baseline</a:t>
            </a:r>
            <a:r>
              <a:rPr lang="sv-SE">
                <a:solidFill>
                  <a:srgbClr val="000000"/>
                </a:solidFill>
                <a:latin typeface="Calibri"/>
                <a:ea typeface="+mn-ea"/>
                <a:cs typeface="+mn-cs"/>
              </a:rPr>
              <a:t>-metod</a:t>
            </a:r>
            <a:endParaRPr lang="sv-SE">
              <a:ea typeface="Calibri Light"/>
              <a:cs typeface="Calibri Light"/>
            </a:endParaRPr>
          </a:p>
        </p:txBody>
      </p:sp>
      <p:sp>
        <p:nvSpPr>
          <p:cNvPr id="6" name="Platshållare för text 5">
            <a:extLst>
              <a:ext uri="{FF2B5EF4-FFF2-40B4-BE49-F238E27FC236}">
                <a16:creationId xmlns:a16="http://schemas.microsoft.com/office/drawing/2014/main" id="{4A082B72-0AA8-A516-8E98-EC624FAA85D6}"/>
              </a:ext>
            </a:extLst>
          </p:cNvPr>
          <p:cNvSpPr>
            <a:spLocks noGrp="1"/>
          </p:cNvSpPr>
          <p:nvPr>
            <p:ph type="body" sz="quarter" idx="14"/>
          </p:nvPr>
        </p:nvSpPr>
        <p:spPr>
          <a:xfrm>
            <a:off x="695324" y="1711990"/>
            <a:ext cx="7617811" cy="4354852"/>
          </a:xfrm>
        </p:spPr>
        <p:txBody>
          <a:bodyPr vert="horz" lIns="91440" tIns="45720" rIns="91440" bIns="45720" rtlCol="0" anchor="t">
            <a:noAutofit/>
          </a:bodyPr>
          <a:lstStyle/>
          <a:p>
            <a:pPr>
              <a:lnSpc>
                <a:spcPct val="100000"/>
              </a:lnSpc>
              <a:spcBef>
                <a:spcPts val="0"/>
              </a:spcBef>
              <a:defRPr/>
            </a:pPr>
            <a:r>
              <a:rPr lang="sv-SE" sz="1600" b="1">
                <a:latin typeface="Calibri"/>
                <a:ea typeface="Calibri"/>
                <a:cs typeface="Calibri"/>
              </a:rPr>
              <a:t>Nationella villkor för </a:t>
            </a:r>
            <a:r>
              <a:rPr lang="sv-SE" sz="1600" b="1" err="1">
                <a:latin typeface="Calibri"/>
                <a:ea typeface="Calibri"/>
                <a:cs typeface="Calibri"/>
              </a:rPr>
              <a:t>baseline</a:t>
            </a:r>
            <a:r>
              <a:rPr lang="sv-SE" sz="1600" b="1">
                <a:latin typeface="Calibri"/>
                <a:ea typeface="Calibri"/>
                <a:cs typeface="Calibri"/>
              </a:rPr>
              <a:t>-metoder</a:t>
            </a:r>
            <a:r>
              <a:rPr lang="sv-SE" sz="1600">
                <a:latin typeface="Calibri"/>
                <a:ea typeface="Calibri"/>
                <a:cs typeface="Calibri"/>
              </a:rPr>
              <a:t> skall tas fram. Villkoren skall innehålla kravställning för hur metoderna ska definieras, beräknas och valideras, tydliggöra roller och ansvar för aktörer, samt föreskriver delning av nödvändig data. Metoderna ska vara transparenta, exakta och robusta. Föreskrifterna i korthet:</a:t>
            </a:r>
            <a:endParaRPr lang="en-US"/>
          </a:p>
          <a:p>
            <a:pPr lvl="1">
              <a:defRPr/>
            </a:pPr>
            <a:r>
              <a:rPr lang="sv-SE" sz="1600">
                <a:latin typeface="Calibri"/>
                <a:ea typeface="+mn-lt"/>
                <a:cs typeface="+mn-lt"/>
              </a:rPr>
              <a:t>Utveckling av gemensamma nationella processer</a:t>
            </a:r>
            <a:endParaRPr lang="sv-SE" sz="1600">
              <a:latin typeface="Calibri"/>
              <a:ea typeface="+mn-lt"/>
              <a:cs typeface="Calibri"/>
            </a:endParaRPr>
          </a:p>
          <a:p>
            <a:pPr lvl="1">
              <a:defRPr/>
            </a:pPr>
            <a:r>
              <a:rPr lang="sv-SE" sz="1600">
                <a:latin typeface="Calibri"/>
                <a:ea typeface="+mn-lt"/>
                <a:cs typeface="+mn-lt"/>
              </a:rPr>
              <a:t>Standardiserade roller, data och datadelning.</a:t>
            </a:r>
            <a:endParaRPr lang="sv-SE" sz="1600">
              <a:latin typeface="Calibri"/>
              <a:ea typeface="Calibri"/>
              <a:cs typeface="Calibri" panose="020F0502020204030204"/>
            </a:endParaRPr>
          </a:p>
          <a:p>
            <a:pPr lvl="1">
              <a:defRPr/>
            </a:pPr>
            <a:r>
              <a:rPr lang="sv-SE" sz="1600">
                <a:latin typeface="Calibri"/>
                <a:ea typeface="+mn-lt"/>
                <a:cs typeface="+mn-lt"/>
              </a:rPr>
              <a:t>Kvalitetskrav för </a:t>
            </a:r>
            <a:r>
              <a:rPr lang="sv-SE" sz="1600" err="1">
                <a:latin typeface="Calibri"/>
                <a:ea typeface="+mn-lt"/>
                <a:cs typeface="+mn-lt"/>
              </a:rPr>
              <a:t>baselinemetoder</a:t>
            </a:r>
            <a:endParaRPr lang="sv-SE" sz="1600" err="1">
              <a:latin typeface="Calibri"/>
              <a:ea typeface="Calibri"/>
              <a:cs typeface="Calibri"/>
            </a:endParaRPr>
          </a:p>
          <a:p>
            <a:pPr lvl="1">
              <a:defRPr/>
            </a:pPr>
            <a:r>
              <a:rPr lang="sv-SE" sz="1600">
                <a:latin typeface="Calibri"/>
                <a:ea typeface="+mn-lt"/>
                <a:cs typeface="+mn-lt"/>
              </a:rPr>
              <a:t>Europeiskt register för </a:t>
            </a:r>
            <a:r>
              <a:rPr lang="sv-SE" sz="1600" err="1">
                <a:latin typeface="Calibri"/>
                <a:ea typeface="+mn-lt"/>
                <a:cs typeface="+mn-lt"/>
              </a:rPr>
              <a:t>baselinemetoder</a:t>
            </a:r>
            <a:endParaRPr lang="sv-SE" sz="1600" err="1">
              <a:latin typeface="Calibri"/>
              <a:ea typeface="Calibri"/>
              <a:cs typeface="Calibri"/>
            </a:endParaRPr>
          </a:p>
          <a:p>
            <a:pPr>
              <a:defRPr/>
            </a:pPr>
            <a:r>
              <a:rPr lang="sv-SE" sz="1600" b="1">
                <a:latin typeface="Calibri"/>
                <a:ea typeface="+mn-lt"/>
                <a:cs typeface="+mn-lt"/>
              </a:rPr>
              <a:t>Validering av </a:t>
            </a:r>
            <a:r>
              <a:rPr lang="sv-SE" sz="1600" b="1" err="1">
                <a:latin typeface="Calibri"/>
                <a:ea typeface="+mn-lt"/>
                <a:cs typeface="+mn-lt"/>
              </a:rPr>
              <a:t>baseline</a:t>
            </a:r>
            <a:r>
              <a:rPr lang="sv-SE" sz="1600" b="1">
                <a:latin typeface="Calibri"/>
                <a:ea typeface="+mn-lt"/>
                <a:cs typeface="+mn-lt"/>
              </a:rPr>
              <a:t>-metoder</a:t>
            </a:r>
            <a:r>
              <a:rPr lang="sv-SE" sz="1600">
                <a:latin typeface="Calibri"/>
                <a:ea typeface="+mn-lt"/>
                <a:cs typeface="+mn-lt"/>
              </a:rPr>
              <a:t> möjliggörs genom gemensamma regler för datakvalitet och tillförlitlighet: </a:t>
            </a:r>
            <a:endParaRPr lang="sv-SE" sz="1600">
              <a:latin typeface="Calibri"/>
              <a:ea typeface="Calibri" panose="020F0502020204030204"/>
              <a:cs typeface="Calibri"/>
            </a:endParaRPr>
          </a:p>
          <a:p>
            <a:pPr lvl="1">
              <a:defRPr/>
            </a:pPr>
            <a:r>
              <a:rPr lang="sv-SE" sz="1600" b="1">
                <a:latin typeface="Calibri"/>
                <a:ea typeface="+mn-lt"/>
                <a:cs typeface="+mn-lt"/>
              </a:rPr>
              <a:t>Datakrav för tjänstevalidering:</a:t>
            </a:r>
            <a:r>
              <a:rPr lang="sv-SE" sz="1600">
                <a:latin typeface="Calibri"/>
                <a:ea typeface="+mn-lt"/>
                <a:cs typeface="+mn-lt"/>
              </a:rPr>
              <a:t> </a:t>
            </a:r>
            <a:r>
              <a:rPr lang="sv-SE" sz="1600" err="1">
                <a:latin typeface="Calibri"/>
                <a:ea typeface="+mn-lt"/>
                <a:cs typeface="+mn-lt"/>
              </a:rPr>
              <a:t>Datan</a:t>
            </a:r>
            <a:r>
              <a:rPr lang="sv-SE" sz="1600">
                <a:latin typeface="Calibri"/>
                <a:ea typeface="+mn-lt"/>
                <a:cs typeface="+mn-lt"/>
              </a:rPr>
              <a:t> som används för att validera tjänster ska ha en detaljnivå som motsvarar balansavräkningsperioden, eller högre om tjänstens aktivering kräver det.</a:t>
            </a:r>
            <a:endParaRPr lang="sv-SE" sz="1600">
              <a:latin typeface="Calibri"/>
              <a:ea typeface="Calibri"/>
              <a:cs typeface="Calibri"/>
            </a:endParaRPr>
          </a:p>
          <a:p>
            <a:pPr lvl="1">
              <a:defRPr/>
            </a:pPr>
            <a:r>
              <a:rPr lang="sv-SE" sz="1600" b="1">
                <a:latin typeface="Calibri"/>
                <a:ea typeface="+mn-lt"/>
                <a:cs typeface="+mn-lt"/>
              </a:rPr>
              <a:t>Systemoperatörens rättigheter:</a:t>
            </a:r>
            <a:r>
              <a:rPr lang="sv-SE" sz="1600">
                <a:latin typeface="Calibri"/>
                <a:ea typeface="+mn-lt"/>
                <a:cs typeface="+mn-lt"/>
              </a:rPr>
              <a:t> Systemoperatören har rätt att begära nödvändig data från tjänsteleverantören för att validera att tjänsterna utförts korrekt.</a:t>
            </a:r>
            <a:endParaRPr lang="sv-SE" sz="1600">
              <a:latin typeface="Calibri"/>
              <a:ea typeface="Calibri"/>
              <a:cs typeface="Calibri"/>
            </a:endParaRPr>
          </a:p>
          <a:p>
            <a:pPr lvl="1">
              <a:defRPr/>
            </a:pPr>
            <a:r>
              <a:rPr lang="sv-SE" sz="1600" b="1">
                <a:latin typeface="Calibri"/>
                <a:ea typeface="+mn-lt"/>
                <a:cs typeface="+mn-lt"/>
              </a:rPr>
              <a:t>Dataåtkomst för intressenter:</a:t>
            </a:r>
            <a:r>
              <a:rPr lang="sv-SE" sz="1600">
                <a:latin typeface="Calibri"/>
                <a:ea typeface="+mn-lt"/>
                <a:cs typeface="+mn-lt"/>
              </a:rPr>
              <a:t> Identifierade intressenter inom medlemsstaten får, med kundens samtycke och i linje med sekretesslagar, tillgång till relevant kunddata för att kunna validera de tjänster som levererats.</a:t>
            </a:r>
            <a:endParaRPr lang="sv-SE" sz="1600">
              <a:latin typeface="Calibri"/>
              <a:cs typeface="Calibri"/>
            </a:endParaRPr>
          </a:p>
          <a:p>
            <a:pPr indent="-285750">
              <a:buFont typeface="Arial" panose="020B0604020202020204" pitchFamily="34" charset="0"/>
              <a:buChar char="•"/>
              <a:defRPr/>
            </a:pPr>
            <a:endParaRPr lang="sv-SE" sz="1600">
              <a:latin typeface="Calibri"/>
              <a:ea typeface="Calibri"/>
              <a:cs typeface="Calibri"/>
            </a:endParaRPr>
          </a:p>
          <a:p>
            <a:pPr marL="285750" indent="-285750">
              <a:lnSpc>
                <a:spcPct val="100000"/>
              </a:lnSpc>
              <a:spcBef>
                <a:spcPts val="0"/>
              </a:spcBef>
              <a:buFont typeface="Arial" panose="020B0604020202020204" pitchFamily="34" charset="0"/>
              <a:buChar char="•"/>
              <a:defRPr/>
            </a:pPr>
            <a:endParaRPr lang="sv-SE" sz="1600">
              <a:ea typeface="Calibri"/>
              <a:cs typeface="Calibri"/>
            </a:endParaRPr>
          </a:p>
          <a:p>
            <a:pPr marL="285750" indent="-285750">
              <a:lnSpc>
                <a:spcPct val="100000"/>
              </a:lnSpc>
              <a:spcBef>
                <a:spcPts val="0"/>
              </a:spcBef>
              <a:buFont typeface="Arial" panose="020B0604020202020204" pitchFamily="34" charset="0"/>
              <a:buChar char="•"/>
              <a:defRPr/>
            </a:pPr>
            <a:endParaRPr lang="sv-SE" sz="1600">
              <a:ea typeface="Calibri"/>
              <a:cs typeface="Calibri"/>
            </a:endParaRPr>
          </a:p>
          <a:p>
            <a:pPr marL="285750" indent="-285750">
              <a:lnSpc>
                <a:spcPct val="100000"/>
              </a:lnSpc>
              <a:spcBef>
                <a:spcPts val="0"/>
              </a:spcBef>
              <a:buFont typeface="Arial" panose="020B0604020202020204" pitchFamily="34" charset="0"/>
              <a:buChar char="•"/>
              <a:defRPr/>
            </a:pPr>
            <a:endParaRPr lang="sv-SE" sz="1600">
              <a:ea typeface="Calibri"/>
              <a:cs typeface="Calibri"/>
            </a:endParaRPr>
          </a:p>
          <a:p>
            <a:pPr marL="285750" indent="-285750">
              <a:lnSpc>
                <a:spcPct val="100000"/>
              </a:lnSpc>
              <a:spcBef>
                <a:spcPts val="0"/>
              </a:spcBef>
              <a:buFont typeface="Arial" panose="020B0604020202020204" pitchFamily="34" charset="0"/>
              <a:buChar char="•"/>
              <a:defRPr/>
            </a:pPr>
            <a:endParaRPr lang="sv-SE" sz="1600">
              <a:ea typeface="Calibri"/>
              <a:cs typeface="Calibri"/>
            </a:endParaRPr>
          </a:p>
          <a:p>
            <a:pPr>
              <a:lnSpc>
                <a:spcPct val="100000"/>
              </a:lnSpc>
              <a:spcBef>
                <a:spcPts val="0"/>
              </a:spcBef>
              <a:defRPr/>
            </a:pPr>
            <a:endParaRPr lang="sv-SE" sz="1600">
              <a:ea typeface="Calibri"/>
              <a:cs typeface="Calibri"/>
            </a:endParaRPr>
          </a:p>
          <a:p>
            <a:pPr marL="285750" indent="-285750">
              <a:lnSpc>
                <a:spcPct val="100000"/>
              </a:lnSpc>
              <a:spcBef>
                <a:spcPts val="0"/>
              </a:spcBef>
              <a:buFont typeface="Arial" panose="020B0604020202020204" pitchFamily="34" charset="0"/>
              <a:buChar char="•"/>
              <a:defRPr/>
            </a:pPr>
            <a:endParaRPr lang="sv-SE" sz="1600">
              <a:ea typeface="Calibri"/>
              <a:cs typeface="Calibri"/>
            </a:endParaRPr>
          </a:p>
        </p:txBody>
      </p:sp>
      <p:graphicFrame>
        <p:nvGraphicFramePr>
          <p:cNvPr id="9" name="Tabell 8">
            <a:extLst>
              <a:ext uri="{FF2B5EF4-FFF2-40B4-BE49-F238E27FC236}">
                <a16:creationId xmlns:a16="http://schemas.microsoft.com/office/drawing/2014/main" id="{E181B2C3-8C04-8242-2820-4D842E786752}"/>
              </a:ext>
            </a:extLst>
          </p:cNvPr>
          <p:cNvGraphicFramePr>
            <a:graphicFrameLocks noGrp="1"/>
          </p:cNvGraphicFramePr>
          <p:nvPr>
            <p:extLst>
              <p:ext uri="{D42A27DB-BD31-4B8C-83A1-F6EECF244321}">
                <p14:modId xmlns:p14="http://schemas.microsoft.com/office/powerpoint/2010/main" val="3553342268"/>
              </p:ext>
            </p:extLst>
          </p:nvPr>
        </p:nvGraphicFramePr>
        <p:xfrm>
          <a:off x="8998179" y="2344175"/>
          <a:ext cx="3006119" cy="946072"/>
        </p:xfrm>
        <a:graphic>
          <a:graphicData uri="http://schemas.openxmlformats.org/drawingml/2006/table">
            <a:tbl>
              <a:tblPr firstRow="1" bandRow="1">
                <a:tableStyleId>{3B4B98B0-60AC-42C2-AFA5-B58CD77FA1E5}</a:tableStyleId>
              </a:tblPr>
              <a:tblGrid>
                <a:gridCol w="391693">
                  <a:extLst>
                    <a:ext uri="{9D8B030D-6E8A-4147-A177-3AD203B41FA5}">
                      <a16:colId xmlns:a16="http://schemas.microsoft.com/office/drawing/2014/main" val="2186583178"/>
                    </a:ext>
                  </a:extLst>
                </a:gridCol>
                <a:gridCol w="2614426">
                  <a:extLst>
                    <a:ext uri="{9D8B030D-6E8A-4147-A177-3AD203B41FA5}">
                      <a16:colId xmlns:a16="http://schemas.microsoft.com/office/drawing/2014/main" val="897010070"/>
                    </a:ext>
                  </a:extLst>
                </a:gridCol>
              </a:tblGrid>
              <a:tr h="225562">
                <a:tc>
                  <a:txBody>
                    <a:bodyPr/>
                    <a:lstStyle/>
                    <a:p>
                      <a:pPr algn="ctr"/>
                      <a:r>
                        <a:rPr lang="en-GB" sz="1000" b="0"/>
                        <a:t>Art</a:t>
                      </a:r>
                      <a:endParaRPr lang="en-US"/>
                    </a:p>
                  </a:txBody>
                  <a:tcPr anchor="ctr"/>
                </a:tc>
                <a:tc>
                  <a:txBody>
                    <a:bodyPr/>
                    <a:lstStyle/>
                    <a:p>
                      <a:r>
                        <a:rPr lang="en-GB" sz="1000" b="0"/>
                        <a:t>Chapter</a:t>
                      </a:r>
                      <a:endParaRPr lang="en-US"/>
                    </a:p>
                  </a:txBody>
                  <a:tcPr/>
                </a:tc>
                <a:extLst>
                  <a:ext uri="{0D108BD9-81ED-4DB2-BD59-A6C34878D82A}">
                    <a16:rowId xmlns:a16="http://schemas.microsoft.com/office/drawing/2014/main" val="4182902333"/>
                  </a:ext>
                </a:extLst>
              </a:tr>
              <a:tr h="284403">
                <a:tc>
                  <a:txBody>
                    <a:bodyPr/>
                    <a:lstStyle/>
                    <a:p>
                      <a:pPr lvl="0" algn="ctr">
                        <a:buNone/>
                      </a:pPr>
                      <a:r>
                        <a:rPr lang="en-US" sz="1200" b="0" i="0" u="none" strike="noStrike">
                          <a:solidFill>
                            <a:srgbClr val="000000"/>
                          </a:solidFill>
                          <a:effectLst/>
                          <a:latin typeface="Calibri"/>
                        </a:rPr>
                        <a:t>14</a:t>
                      </a:r>
                    </a:p>
                  </a:txBody>
                  <a:tcPr marL="6350" marR="6350" marT="6350"/>
                </a:tc>
                <a:tc>
                  <a:txBody>
                    <a:bodyPr/>
                    <a:lstStyle/>
                    <a:p>
                      <a:pPr marL="0" marR="0" lvl="0" indent="0" algn="l" rtl="0" eaLnBrk="1" fontAlgn="auto" latinLnBrk="0" hangingPunct="1">
                        <a:lnSpc>
                          <a:spcPct val="100000"/>
                        </a:lnSpc>
                        <a:spcBef>
                          <a:spcPts val="0"/>
                        </a:spcBef>
                        <a:spcAft>
                          <a:spcPts val="0"/>
                        </a:spcAft>
                        <a:buClrTx/>
                        <a:buSzTx/>
                        <a:buFontTx/>
                        <a:buNone/>
                      </a:pPr>
                      <a:r>
                        <a:rPr lang="en-GB" sz="1200" b="0" kern="1200">
                          <a:solidFill>
                            <a:schemeClr val="tx1"/>
                          </a:solidFill>
                          <a:effectLst/>
                          <a:latin typeface="+mn-lt"/>
                          <a:ea typeface="+mn-ea"/>
                          <a:cs typeface="+mn-cs"/>
                        </a:rPr>
                        <a:t>National terms and conditions for baselining methods</a:t>
                      </a:r>
                      <a:endParaRPr lang="en-US"/>
                    </a:p>
                  </a:txBody>
                  <a:tcPr marL="6350" marR="6350" marT="6350"/>
                </a:tc>
                <a:extLst>
                  <a:ext uri="{0D108BD9-81ED-4DB2-BD59-A6C34878D82A}">
                    <a16:rowId xmlns:a16="http://schemas.microsoft.com/office/drawing/2014/main" val="1284450989"/>
                  </a:ext>
                </a:extLst>
              </a:tr>
              <a:tr h="284402">
                <a:tc>
                  <a:txBody>
                    <a:bodyPr/>
                    <a:lstStyle/>
                    <a:p>
                      <a:pPr lvl="0" algn="ctr">
                        <a:buNone/>
                      </a:pPr>
                      <a:r>
                        <a:rPr lang="en-US" sz="1200" b="0" i="0" u="none" strike="noStrike">
                          <a:solidFill>
                            <a:srgbClr val="000000"/>
                          </a:solidFill>
                          <a:effectLst/>
                          <a:latin typeface="Calibri"/>
                        </a:rPr>
                        <a:t>15</a:t>
                      </a:r>
                    </a:p>
                  </a:txBody>
                  <a:tcPr marL="6350" marR="6350" marT="6350"/>
                </a:tc>
                <a:tc>
                  <a:txBody>
                    <a:bodyPr/>
                    <a:lstStyle/>
                    <a:p>
                      <a:pPr marL="0" lvl="0" indent="0" algn="l">
                        <a:lnSpc>
                          <a:spcPct val="100000"/>
                        </a:lnSpc>
                        <a:spcBef>
                          <a:spcPts val="0"/>
                        </a:spcBef>
                        <a:spcAft>
                          <a:spcPts val="0"/>
                        </a:spcAft>
                        <a:buNone/>
                      </a:pPr>
                      <a:r>
                        <a:rPr lang="en-GB" sz="1200" b="0" kern="1200">
                          <a:solidFill>
                            <a:schemeClr val="tx1"/>
                          </a:solidFill>
                          <a:effectLst/>
                          <a:latin typeface="+mn-lt"/>
                          <a:ea typeface="+mn-ea"/>
                          <a:cs typeface="+mn-cs"/>
                        </a:rPr>
                        <a:t>Validation of the baselining method</a:t>
                      </a:r>
                    </a:p>
                  </a:txBody>
                  <a:tcPr marL="6350" marR="6350" marT="6350"/>
                </a:tc>
                <a:extLst>
                  <a:ext uri="{0D108BD9-81ED-4DB2-BD59-A6C34878D82A}">
                    <a16:rowId xmlns:a16="http://schemas.microsoft.com/office/drawing/2014/main" val="152196332"/>
                  </a:ext>
                </a:extLst>
              </a:tr>
            </a:tbl>
          </a:graphicData>
        </a:graphic>
      </p:graphicFrame>
      <p:sp>
        <p:nvSpPr>
          <p:cNvPr id="11" name="textruta 10">
            <a:extLst>
              <a:ext uri="{FF2B5EF4-FFF2-40B4-BE49-F238E27FC236}">
                <a16:creationId xmlns:a16="http://schemas.microsoft.com/office/drawing/2014/main" id="{1F851187-0012-9329-CCBA-7A170D286342}"/>
              </a:ext>
            </a:extLst>
          </p:cNvPr>
          <p:cNvSpPr txBox="1"/>
          <p:nvPr/>
        </p:nvSpPr>
        <p:spPr>
          <a:xfrm>
            <a:off x="8869651" y="1834411"/>
            <a:ext cx="3647767"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Calibri" panose="020F0502020204030204"/>
                <a:ea typeface="+mn-ea"/>
                <a:cs typeface="+mn-cs"/>
              </a:rPr>
              <a:t>Relaterade artiklar </a:t>
            </a:r>
          </a:p>
        </p:txBody>
      </p:sp>
      <p:graphicFrame>
        <p:nvGraphicFramePr>
          <p:cNvPr id="7" name="Tabell 6">
            <a:extLst>
              <a:ext uri="{FF2B5EF4-FFF2-40B4-BE49-F238E27FC236}">
                <a16:creationId xmlns:a16="http://schemas.microsoft.com/office/drawing/2014/main" id="{354026B3-76C8-D7BD-F72C-CDBB73196D1D}"/>
              </a:ext>
            </a:extLst>
          </p:cNvPr>
          <p:cNvGraphicFramePr>
            <a:graphicFrameLocks noGrp="1"/>
          </p:cNvGraphicFramePr>
          <p:nvPr>
            <p:extLst>
              <p:ext uri="{D42A27DB-BD31-4B8C-83A1-F6EECF244321}">
                <p14:modId xmlns:p14="http://schemas.microsoft.com/office/powerpoint/2010/main" val="705721757"/>
              </p:ext>
            </p:extLst>
          </p:nvPr>
        </p:nvGraphicFramePr>
        <p:xfrm>
          <a:off x="8998178" y="3910157"/>
          <a:ext cx="3006119" cy="888926"/>
        </p:xfrm>
        <a:graphic>
          <a:graphicData uri="http://schemas.openxmlformats.org/drawingml/2006/table">
            <a:tbl>
              <a:tblPr firstRow="1" bandRow="1">
                <a:tableStyleId>{3B4B98B0-60AC-42C2-AFA5-B58CD77FA1E5}</a:tableStyleId>
              </a:tblPr>
              <a:tblGrid>
                <a:gridCol w="3006119">
                  <a:extLst>
                    <a:ext uri="{9D8B030D-6E8A-4147-A177-3AD203B41FA5}">
                      <a16:colId xmlns:a16="http://schemas.microsoft.com/office/drawing/2014/main" val="510879607"/>
                    </a:ext>
                  </a:extLst>
                </a:gridCol>
              </a:tblGrid>
              <a:tr h="284403">
                <a:tc>
                  <a:txBody>
                    <a:bodyPr/>
                    <a:lstStyle/>
                    <a:p>
                      <a:pPr marL="0" marR="0" lvl="0" indent="0" algn="l" rtl="0" eaLnBrk="1" fontAlgn="auto" latinLnBrk="0" hangingPunct="1">
                        <a:lnSpc>
                          <a:spcPct val="100000"/>
                        </a:lnSpc>
                        <a:spcBef>
                          <a:spcPts val="0"/>
                        </a:spcBef>
                        <a:spcAft>
                          <a:spcPts val="0"/>
                        </a:spcAft>
                        <a:buClrTx/>
                        <a:buSzTx/>
                        <a:buFontTx/>
                        <a:buNone/>
                      </a:pPr>
                      <a:r>
                        <a:rPr lang="en-US" sz="1200" b="0" kern="1200">
                          <a:solidFill>
                            <a:schemeClr val="tx1"/>
                          </a:solidFill>
                          <a:effectLst/>
                          <a:latin typeface="+mn-lt"/>
                          <a:ea typeface="+mn-ea"/>
                          <a:cs typeface="+mn-cs"/>
                        </a:rPr>
                        <a:t>National terms and conditions for baselining methods</a:t>
                      </a:r>
                    </a:p>
                  </a:txBody>
                  <a:tcPr marL="6350" marR="6350" marT="6350"/>
                </a:tc>
                <a:extLst>
                  <a:ext uri="{0D108BD9-81ED-4DB2-BD59-A6C34878D82A}">
                    <a16:rowId xmlns:a16="http://schemas.microsoft.com/office/drawing/2014/main" val="563928668"/>
                  </a:ext>
                </a:extLst>
              </a:tr>
              <a:tr h="471096">
                <a:tc>
                  <a:txBody>
                    <a:bodyPr/>
                    <a:lstStyle/>
                    <a:p>
                      <a:pPr marL="0" marR="0" lvl="0" indent="0" algn="l" rtl="0" eaLnBrk="1" fontAlgn="auto" latinLnBrk="0" hangingPunct="1">
                        <a:lnSpc>
                          <a:spcPct val="100000"/>
                        </a:lnSpc>
                        <a:spcBef>
                          <a:spcPts val="0"/>
                        </a:spcBef>
                        <a:spcAft>
                          <a:spcPts val="0"/>
                        </a:spcAft>
                        <a:buClrTx/>
                        <a:buSzTx/>
                        <a:buFontTx/>
                        <a:buNone/>
                      </a:pPr>
                      <a:r>
                        <a:rPr lang="en-US" sz="1200" b="0" kern="1200">
                          <a:solidFill>
                            <a:schemeClr val="tx1"/>
                          </a:solidFill>
                          <a:effectLst/>
                          <a:latin typeface="+mn-lt"/>
                          <a:ea typeface="+mn-ea"/>
                          <a:cs typeface="+mn-cs"/>
                        </a:rPr>
                        <a:t>National terms and conditions for service providers</a:t>
                      </a:r>
                    </a:p>
                  </a:txBody>
                  <a:tcPr marL="6350" marR="6350" marT="6350">
                    <a:solidFill>
                      <a:schemeClr val="bg1"/>
                    </a:solidFill>
                  </a:tcPr>
                </a:tc>
                <a:extLst>
                  <a:ext uri="{0D108BD9-81ED-4DB2-BD59-A6C34878D82A}">
                    <a16:rowId xmlns:a16="http://schemas.microsoft.com/office/drawing/2014/main" val="3897900675"/>
                  </a:ext>
                </a:extLst>
              </a:tr>
            </a:tbl>
          </a:graphicData>
        </a:graphic>
      </p:graphicFrame>
      <p:sp>
        <p:nvSpPr>
          <p:cNvPr id="8" name="textruta 7">
            <a:extLst>
              <a:ext uri="{FF2B5EF4-FFF2-40B4-BE49-F238E27FC236}">
                <a16:creationId xmlns:a16="http://schemas.microsoft.com/office/drawing/2014/main" id="{6A58CDE6-CF77-1823-89C4-EFCE963AFF88}"/>
              </a:ext>
            </a:extLst>
          </p:cNvPr>
          <p:cNvSpPr txBox="1"/>
          <p:nvPr/>
        </p:nvSpPr>
        <p:spPr>
          <a:xfrm>
            <a:off x="8869651" y="3602672"/>
            <a:ext cx="3647767"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Calibri" panose="020F0502020204030204"/>
                <a:ea typeface="+mn-ea"/>
                <a:cs typeface="+mn-cs"/>
              </a:rPr>
              <a:t>Relaterad nationella villkor</a:t>
            </a:r>
          </a:p>
        </p:txBody>
      </p:sp>
      <p:graphicFrame>
        <p:nvGraphicFramePr>
          <p:cNvPr id="10" name="Tabell 9">
            <a:extLst>
              <a:ext uri="{FF2B5EF4-FFF2-40B4-BE49-F238E27FC236}">
                <a16:creationId xmlns:a16="http://schemas.microsoft.com/office/drawing/2014/main" id="{A2D5CAA2-F40E-C5C3-1626-20B7EDEA8D54}"/>
              </a:ext>
            </a:extLst>
          </p:cNvPr>
          <p:cNvGraphicFramePr>
            <a:graphicFrameLocks noGrp="1"/>
          </p:cNvGraphicFramePr>
          <p:nvPr>
            <p:extLst>
              <p:ext uri="{D42A27DB-BD31-4B8C-83A1-F6EECF244321}">
                <p14:modId xmlns:p14="http://schemas.microsoft.com/office/powerpoint/2010/main" val="3533285509"/>
              </p:ext>
            </p:extLst>
          </p:nvPr>
        </p:nvGraphicFramePr>
        <p:xfrm>
          <a:off x="8998178" y="5695075"/>
          <a:ext cx="3006119" cy="755499"/>
        </p:xfrm>
        <a:graphic>
          <a:graphicData uri="http://schemas.openxmlformats.org/drawingml/2006/table">
            <a:tbl>
              <a:tblPr firstRow="1" bandRow="1">
                <a:tableStyleId>{3B4B98B0-60AC-42C2-AFA5-B58CD77FA1E5}</a:tableStyleId>
              </a:tblPr>
              <a:tblGrid>
                <a:gridCol w="3006119">
                  <a:extLst>
                    <a:ext uri="{9D8B030D-6E8A-4147-A177-3AD203B41FA5}">
                      <a16:colId xmlns:a16="http://schemas.microsoft.com/office/drawing/2014/main" val="510879607"/>
                    </a:ext>
                  </a:extLst>
                </a:gridCol>
              </a:tblGrid>
              <a:tr h="2844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a:solidFill>
                            <a:schemeClr val="tx1"/>
                          </a:solidFill>
                          <a:effectLst/>
                          <a:latin typeface="+mn-lt"/>
                          <a:ea typeface="+mn-ea"/>
                          <a:cs typeface="+mn-cs"/>
                        </a:rPr>
                        <a:t>-</a:t>
                      </a:r>
                    </a:p>
                  </a:txBody>
                  <a:tcPr marL="6350" marR="6350" marT="6350"/>
                </a:tc>
                <a:extLst>
                  <a:ext uri="{0D108BD9-81ED-4DB2-BD59-A6C34878D82A}">
                    <a16:rowId xmlns:a16="http://schemas.microsoft.com/office/drawing/2014/main" val="563928668"/>
                  </a:ext>
                </a:extLst>
              </a:tr>
              <a:tr h="4710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kern="1200">
                        <a:solidFill>
                          <a:schemeClr val="tx1"/>
                        </a:solidFill>
                        <a:effectLst/>
                        <a:latin typeface="+mn-lt"/>
                        <a:ea typeface="+mn-ea"/>
                        <a:cs typeface="+mn-cs"/>
                      </a:endParaRPr>
                    </a:p>
                  </a:txBody>
                  <a:tcPr marL="6350" marR="6350" marT="6350">
                    <a:solidFill>
                      <a:schemeClr val="bg1"/>
                    </a:solidFill>
                  </a:tcPr>
                </a:tc>
                <a:extLst>
                  <a:ext uri="{0D108BD9-81ED-4DB2-BD59-A6C34878D82A}">
                    <a16:rowId xmlns:a16="http://schemas.microsoft.com/office/drawing/2014/main" val="3897900675"/>
                  </a:ext>
                </a:extLst>
              </a:tr>
            </a:tbl>
          </a:graphicData>
        </a:graphic>
      </p:graphicFrame>
      <p:sp>
        <p:nvSpPr>
          <p:cNvPr id="12" name="textruta 11">
            <a:extLst>
              <a:ext uri="{FF2B5EF4-FFF2-40B4-BE49-F238E27FC236}">
                <a16:creationId xmlns:a16="http://schemas.microsoft.com/office/drawing/2014/main" id="{CA187E1D-43AC-F992-B9F7-0C95D6AFA459}"/>
              </a:ext>
            </a:extLst>
          </p:cNvPr>
          <p:cNvSpPr txBox="1"/>
          <p:nvPr/>
        </p:nvSpPr>
        <p:spPr>
          <a:xfrm>
            <a:off x="8869651" y="5387590"/>
            <a:ext cx="3647767"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Calibri" panose="020F0502020204030204"/>
                <a:ea typeface="+mn-ea"/>
                <a:cs typeface="+mn-cs"/>
              </a:rPr>
              <a:t>Relaterade EU-metoder</a:t>
            </a:r>
          </a:p>
        </p:txBody>
      </p:sp>
    </p:spTree>
    <p:extLst>
      <p:ext uri="{BB962C8B-B14F-4D97-AF65-F5344CB8AC3E}">
        <p14:creationId xmlns:p14="http://schemas.microsoft.com/office/powerpoint/2010/main" val="806652436"/>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4980321-E05C-EA4E-A1B8-81B5C798C9A0}"/>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39DE6A-55C0-4C4F-9889-E916206BDB1A}" type="datetime1">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2025-06-10</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Platshållare för sidfot 2">
            <a:extLst>
              <a:ext uri="{FF2B5EF4-FFF2-40B4-BE49-F238E27FC236}">
                <a16:creationId xmlns:a16="http://schemas.microsoft.com/office/drawing/2014/main" id="{B06C2517-E5C6-33DB-ACD3-F01526099719}"/>
              </a:ext>
            </a:extLst>
          </p:cNvPr>
          <p:cNvSpPr>
            <a:spLocks noGrp="1"/>
          </p:cNvSpPr>
          <p:nvPr>
            <p:ph type="ftr"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Presentation</a:t>
            </a:r>
          </a:p>
        </p:txBody>
      </p:sp>
      <p:sp>
        <p:nvSpPr>
          <p:cNvPr id="5" name="Rubrik 4">
            <a:extLst>
              <a:ext uri="{FF2B5EF4-FFF2-40B4-BE49-F238E27FC236}">
                <a16:creationId xmlns:a16="http://schemas.microsoft.com/office/drawing/2014/main" id="{282AE15E-3DA5-9768-0C61-7559BEEE3B87}"/>
              </a:ext>
            </a:extLst>
          </p:cNvPr>
          <p:cNvSpPr>
            <a:spLocks noGrp="1"/>
          </p:cNvSpPr>
          <p:nvPr>
            <p:ph type="title"/>
          </p:nvPr>
        </p:nvSpPr>
        <p:spPr>
          <a:xfrm>
            <a:off x="838200" y="365125"/>
            <a:ext cx="9201912" cy="1325563"/>
          </a:xfrm>
        </p:spPr>
        <p:txBody>
          <a:bodyPr>
            <a:normAutofit/>
          </a:bodyPr>
          <a:lstStyle/>
          <a:p>
            <a:pPr>
              <a:lnSpc>
                <a:spcPct val="100000"/>
              </a:lnSpc>
              <a:spcAft>
                <a:spcPct val="0"/>
              </a:spcAft>
              <a:defRPr/>
            </a:pPr>
            <a:r>
              <a:rPr lang="sv-SE">
                <a:latin typeface="Calibri"/>
                <a:ea typeface="+mn-ea"/>
                <a:cs typeface="+mn-cs"/>
              </a:rPr>
              <a:t>Tema: Regler för </a:t>
            </a:r>
            <a:r>
              <a:rPr lang="sv-SE" err="1">
                <a:latin typeface="Calibri"/>
                <a:ea typeface="+mn-ea"/>
                <a:cs typeface="+mn-cs"/>
              </a:rPr>
              <a:t>baseline</a:t>
            </a:r>
            <a:r>
              <a:rPr lang="sv-SE">
                <a:latin typeface="Calibri"/>
                <a:ea typeface="+mn-ea"/>
                <a:cs typeface="+mn-cs"/>
              </a:rPr>
              <a:t>-metod</a:t>
            </a:r>
            <a:endParaRPr lang="sv-SE">
              <a:ea typeface="Calibri Light"/>
              <a:cs typeface="Calibri Light"/>
            </a:endParaRPr>
          </a:p>
        </p:txBody>
      </p:sp>
      <p:sp>
        <p:nvSpPr>
          <p:cNvPr id="6" name="Platshållare för text 5">
            <a:extLst>
              <a:ext uri="{FF2B5EF4-FFF2-40B4-BE49-F238E27FC236}">
                <a16:creationId xmlns:a16="http://schemas.microsoft.com/office/drawing/2014/main" id="{4A082B72-0AA8-A516-8E98-EC624FAA85D6}"/>
              </a:ext>
            </a:extLst>
          </p:cNvPr>
          <p:cNvSpPr>
            <a:spLocks noGrp="1"/>
          </p:cNvSpPr>
          <p:nvPr>
            <p:ph type="body" sz="quarter" idx="14"/>
          </p:nvPr>
        </p:nvSpPr>
        <p:spPr>
          <a:xfrm>
            <a:off x="960367" y="1689905"/>
            <a:ext cx="8049283" cy="4206551"/>
          </a:xfrm>
        </p:spPr>
        <p:txBody>
          <a:bodyPr vert="horz" lIns="91440" tIns="45720" rIns="91440" bIns="45720" rtlCol="0" anchor="t">
            <a:normAutofit/>
          </a:bodyPr>
          <a:lstStyle/>
          <a:p>
            <a:pPr marR="0" lvl="0" algn="l" defTabSz="914400" rtl="0" eaLnBrk="1" fontAlgn="auto" latinLnBrk="0" hangingPunct="1">
              <a:lnSpc>
                <a:spcPct val="100000"/>
              </a:lnSpc>
              <a:spcBef>
                <a:spcPts val="0"/>
              </a:spcBef>
              <a:spcAft>
                <a:spcPts val="0"/>
              </a:spcAft>
              <a:buClrTx/>
              <a:buSzTx/>
              <a:tabLst/>
              <a:defRPr/>
            </a:pPr>
            <a:r>
              <a:rPr lang="sv-SE" sz="1700" b="1">
                <a:latin typeface="Calibri"/>
                <a:ea typeface="Calibri"/>
                <a:cs typeface="Calibri"/>
              </a:rPr>
              <a:t>Information om tidsram</a:t>
            </a:r>
            <a:endParaRPr lang="sv-SE" sz="1700"/>
          </a:p>
          <a:p>
            <a:pPr marL="285750" indent="-285750">
              <a:lnSpc>
                <a:spcPct val="100000"/>
              </a:lnSpc>
              <a:spcBef>
                <a:spcPts val="0"/>
              </a:spcBef>
              <a:buFont typeface="Arial"/>
              <a:buChar char="•"/>
              <a:defRPr/>
            </a:pPr>
            <a:r>
              <a:rPr lang="sv-SE" sz="1700">
                <a:ea typeface="Calibri"/>
                <a:cs typeface="Calibri"/>
              </a:rPr>
              <a:t>Senast 12 månader efter godkänd nationell beslutsprocess för framtagande av nationella villkor skall samtliga systemoperatörer ta fram ett gemensamt förslag för nationella villkor gällande processen för att definiera, beräkna, och validera </a:t>
            </a:r>
            <a:r>
              <a:rPr lang="sv-SE" sz="1700" err="1">
                <a:ea typeface="Calibri"/>
                <a:cs typeface="Calibri"/>
              </a:rPr>
              <a:t>baseline</a:t>
            </a:r>
            <a:r>
              <a:rPr lang="sv-SE" sz="1700">
                <a:ea typeface="Calibri"/>
                <a:cs typeface="Calibri"/>
              </a:rPr>
              <a:t>-metoder.</a:t>
            </a:r>
          </a:p>
          <a:p>
            <a:pPr marL="285750" indent="-285750">
              <a:lnSpc>
                <a:spcPct val="100000"/>
              </a:lnSpc>
              <a:spcBef>
                <a:spcPts val="0"/>
              </a:spcBef>
              <a:buFont typeface="Arial"/>
              <a:buChar char="•"/>
              <a:defRPr/>
            </a:pPr>
            <a:r>
              <a:rPr lang="sv-SE" sz="1700">
                <a:ea typeface="Calibri"/>
                <a:cs typeface="Calibri"/>
              </a:rPr>
              <a:t>Senast 24 månader efter NC DR ikraftträdande ska EU DSO </a:t>
            </a:r>
            <a:r>
              <a:rPr lang="sv-SE" sz="1700" err="1">
                <a:ea typeface="Calibri"/>
                <a:cs typeface="Calibri"/>
              </a:rPr>
              <a:t>Entity</a:t>
            </a:r>
            <a:r>
              <a:rPr lang="sv-SE" sz="1700">
                <a:ea typeface="Calibri"/>
                <a:cs typeface="Calibri"/>
              </a:rPr>
              <a:t> och ENTSO-E ska publicera information om </a:t>
            </a:r>
            <a:r>
              <a:rPr lang="sv-SE" sz="1700" err="1">
                <a:ea typeface="Calibri"/>
                <a:cs typeface="Calibri"/>
              </a:rPr>
              <a:t>baseline</a:t>
            </a:r>
            <a:r>
              <a:rPr lang="sv-SE" sz="1700">
                <a:ea typeface="Calibri"/>
                <a:cs typeface="Calibri"/>
              </a:rPr>
              <a:t>-metoden. </a:t>
            </a:r>
            <a:endParaRPr lang="sv-SE" sz="1700">
              <a:latin typeface="Calibri"/>
              <a:ea typeface="Calibri"/>
              <a:cs typeface="Calibri"/>
            </a:endParaRPr>
          </a:p>
          <a:p>
            <a:pPr marL="285750" indent="-285750">
              <a:lnSpc>
                <a:spcPct val="100000"/>
              </a:lnSpc>
              <a:spcBef>
                <a:spcPts val="0"/>
              </a:spcBef>
              <a:buFont typeface="Arial"/>
              <a:buChar char="•"/>
              <a:defRPr/>
            </a:pPr>
            <a:endParaRPr lang="sv-SE" sz="1700">
              <a:latin typeface="Calibri"/>
              <a:ea typeface="Calibri"/>
              <a:cs typeface="Calibri"/>
            </a:endParaRPr>
          </a:p>
          <a:p>
            <a:pPr>
              <a:lnSpc>
                <a:spcPct val="100000"/>
              </a:lnSpc>
              <a:spcBef>
                <a:spcPts val="0"/>
              </a:spcBef>
              <a:defRPr/>
            </a:pPr>
            <a:r>
              <a:rPr lang="sv-SE" sz="1600" b="1">
                <a:latin typeface="Calibri"/>
                <a:ea typeface="Calibri"/>
                <a:cs typeface="Calibri"/>
              </a:rPr>
              <a:t>Kommentarer om bestämmelsernas innebörd och vad som behöver genomföras</a:t>
            </a:r>
            <a:endParaRPr lang="en-US" sz="1600">
              <a:latin typeface="Calibri"/>
              <a:ea typeface="Calibri"/>
              <a:cs typeface="Calibri"/>
            </a:endParaRPr>
          </a:p>
          <a:p>
            <a:pPr marL="285750" indent="-285750">
              <a:lnSpc>
                <a:spcPct val="100000"/>
              </a:lnSpc>
              <a:spcBef>
                <a:spcPts val="0"/>
              </a:spcBef>
              <a:buFont typeface="Arial"/>
              <a:buChar char="•"/>
              <a:defRPr/>
            </a:pPr>
            <a:r>
              <a:rPr lang="sv-SE" sz="1700">
                <a:ea typeface="Calibri"/>
                <a:cs typeface="Calibri"/>
              </a:rPr>
              <a:t>Standardiserade och rättvisa regler för </a:t>
            </a:r>
            <a:r>
              <a:rPr lang="sv-SE" sz="1700" err="1">
                <a:ea typeface="Calibri"/>
                <a:cs typeface="Calibri"/>
              </a:rPr>
              <a:t>baseline</a:t>
            </a:r>
            <a:r>
              <a:rPr lang="sv-SE" sz="1700">
                <a:ea typeface="Calibri"/>
                <a:cs typeface="Calibri"/>
              </a:rPr>
              <a:t>-metoder främjar tillförlitligheten och underlättar samarbete och transparens.</a:t>
            </a:r>
            <a:endParaRPr lang="en-US" sz="1700">
              <a:ea typeface="Calibri"/>
              <a:cs typeface="Calibri"/>
            </a:endParaRPr>
          </a:p>
          <a:p>
            <a:pPr marL="285750" indent="-285750">
              <a:lnSpc>
                <a:spcPct val="100000"/>
              </a:lnSpc>
              <a:spcBef>
                <a:spcPts val="0"/>
              </a:spcBef>
              <a:buFont typeface="Arial"/>
              <a:buChar char="•"/>
              <a:defRPr/>
            </a:pPr>
            <a:r>
              <a:rPr lang="sv-SE" sz="1700">
                <a:latin typeface="Aptos"/>
                <a:ea typeface="Calibri"/>
                <a:cs typeface="Calibri"/>
              </a:rPr>
              <a:t>Kompensationseffekter och </a:t>
            </a:r>
            <a:r>
              <a:rPr lang="sv-SE" sz="1700" err="1">
                <a:latin typeface="Aptos"/>
                <a:ea typeface="Calibri"/>
                <a:cs typeface="Calibri"/>
              </a:rPr>
              <a:t>rebound</a:t>
            </a:r>
            <a:r>
              <a:rPr lang="sv-SE" sz="1700">
                <a:latin typeface="Aptos"/>
                <a:ea typeface="Calibri"/>
                <a:cs typeface="Calibri"/>
              </a:rPr>
              <a:t>-effekter ska beaktas.</a:t>
            </a:r>
          </a:p>
          <a:p>
            <a:pPr>
              <a:lnSpc>
                <a:spcPct val="100000"/>
              </a:lnSpc>
              <a:spcBef>
                <a:spcPts val="0"/>
              </a:spcBef>
              <a:defRPr/>
            </a:pPr>
            <a:endParaRPr lang="sv-SE" sz="1600" i="1">
              <a:latin typeface="Calibri"/>
              <a:ea typeface="Calibri"/>
              <a:cs typeface="Calibri"/>
            </a:endParaRPr>
          </a:p>
          <a:p>
            <a:pPr>
              <a:lnSpc>
                <a:spcPct val="100000"/>
              </a:lnSpc>
              <a:spcBef>
                <a:spcPts val="0"/>
              </a:spcBef>
              <a:defRPr/>
            </a:pPr>
            <a:r>
              <a:rPr lang="sv-SE" sz="1600" b="1">
                <a:latin typeface="Calibri"/>
                <a:ea typeface="Calibri"/>
                <a:cs typeface="Calibri"/>
              </a:rPr>
              <a:t>Bedömning om prioritet</a:t>
            </a:r>
          </a:p>
          <a:p>
            <a:pPr marL="342900" indent="-342900">
              <a:lnSpc>
                <a:spcPct val="100000"/>
              </a:lnSpc>
              <a:spcBef>
                <a:spcPts val="0"/>
              </a:spcBef>
              <a:buFont typeface="Arial"/>
              <a:buChar char="•"/>
              <a:defRPr/>
            </a:pPr>
            <a:r>
              <a:rPr lang="sv-SE" sz="1600">
                <a:latin typeface="Calibri"/>
                <a:ea typeface="Calibri"/>
                <a:cs typeface="Calibri"/>
              </a:rPr>
              <a:t>Hög</a:t>
            </a:r>
            <a:endParaRPr lang="en-US" sz="1600">
              <a:latin typeface="Calibri"/>
              <a:ea typeface="Calibri"/>
              <a:cs typeface="Calibri"/>
            </a:endParaRPr>
          </a:p>
          <a:p>
            <a:pPr>
              <a:lnSpc>
                <a:spcPct val="100000"/>
              </a:lnSpc>
              <a:spcBef>
                <a:spcPts val="0"/>
              </a:spcBef>
              <a:defRPr/>
            </a:pPr>
            <a:endParaRPr lang="sv-SE" sz="1600" i="1">
              <a:latin typeface="Calibri"/>
              <a:ea typeface="Calibri"/>
              <a:cs typeface="Calibri"/>
            </a:endParaRPr>
          </a:p>
          <a:p>
            <a:pPr>
              <a:lnSpc>
                <a:spcPct val="100000"/>
              </a:lnSpc>
              <a:spcBef>
                <a:spcPts val="0"/>
              </a:spcBef>
              <a:defRPr/>
            </a:pPr>
            <a:endParaRPr lang="sv-SE" sz="1600" i="1">
              <a:latin typeface="Calibri"/>
              <a:ea typeface="Calibri"/>
              <a:cs typeface="Calibri"/>
            </a:endParaRPr>
          </a:p>
        </p:txBody>
      </p:sp>
      <p:graphicFrame>
        <p:nvGraphicFramePr>
          <p:cNvPr id="4" name="Tabell 9">
            <a:extLst>
              <a:ext uri="{FF2B5EF4-FFF2-40B4-BE49-F238E27FC236}">
                <a16:creationId xmlns:a16="http://schemas.microsoft.com/office/drawing/2014/main" id="{A967D186-7884-D3F9-5AFF-07D00F6DA5D3}"/>
              </a:ext>
            </a:extLst>
          </p:cNvPr>
          <p:cNvGraphicFramePr>
            <a:graphicFrameLocks noGrp="1"/>
          </p:cNvGraphicFramePr>
          <p:nvPr>
            <p:extLst>
              <p:ext uri="{D42A27DB-BD31-4B8C-83A1-F6EECF244321}">
                <p14:modId xmlns:p14="http://schemas.microsoft.com/office/powerpoint/2010/main" val="468912264"/>
              </p:ext>
            </p:extLst>
          </p:nvPr>
        </p:nvGraphicFramePr>
        <p:xfrm>
          <a:off x="8998178" y="5695075"/>
          <a:ext cx="3006119" cy="755499"/>
        </p:xfrm>
        <a:graphic>
          <a:graphicData uri="http://schemas.openxmlformats.org/drawingml/2006/table">
            <a:tbl>
              <a:tblPr firstRow="1" bandRow="1">
                <a:tableStyleId>{3B4B98B0-60AC-42C2-AFA5-B58CD77FA1E5}</a:tableStyleId>
              </a:tblPr>
              <a:tblGrid>
                <a:gridCol w="3006119">
                  <a:extLst>
                    <a:ext uri="{9D8B030D-6E8A-4147-A177-3AD203B41FA5}">
                      <a16:colId xmlns:a16="http://schemas.microsoft.com/office/drawing/2014/main" val="510879607"/>
                    </a:ext>
                  </a:extLst>
                </a:gridCol>
              </a:tblGrid>
              <a:tr h="284403">
                <a:tc>
                  <a:txBody>
                    <a:bodyPr/>
                    <a:lstStyle/>
                    <a:p>
                      <a:pPr marL="0" marR="0" lvl="0" indent="0" algn="l" rtl="0" eaLnBrk="1" fontAlgn="auto" latinLnBrk="0" hangingPunct="1">
                        <a:lnSpc>
                          <a:spcPct val="100000"/>
                        </a:lnSpc>
                        <a:spcBef>
                          <a:spcPts val="0"/>
                        </a:spcBef>
                        <a:spcAft>
                          <a:spcPts val="0"/>
                        </a:spcAft>
                        <a:buClrTx/>
                        <a:buSzTx/>
                        <a:buFontTx/>
                        <a:buNone/>
                      </a:pPr>
                      <a:r>
                        <a:rPr lang="sv-SE" sz="1200" b="0" u="sng" kern="1200" err="1">
                          <a:solidFill>
                            <a:schemeClr val="tx1"/>
                          </a:solidFill>
                          <a:effectLst/>
                          <a:latin typeface="+mn-lt"/>
                          <a:ea typeface="+mn-ea"/>
                          <a:cs typeface="+mn-cs"/>
                        </a:rPr>
                        <a:t>Flexibility</a:t>
                      </a:r>
                      <a:r>
                        <a:rPr lang="sv-SE" sz="1200" b="0" kern="1200">
                          <a:solidFill>
                            <a:schemeClr val="tx1"/>
                          </a:solidFill>
                          <a:effectLst/>
                          <a:latin typeface="+mn-lt"/>
                          <a:ea typeface="+mn-ea"/>
                          <a:cs typeface="+mn-cs"/>
                        </a:rPr>
                        <a:t> Information System</a:t>
                      </a:r>
                    </a:p>
                  </a:txBody>
                  <a:tcPr marL="6350" marR="6350" marT="6350"/>
                </a:tc>
                <a:extLst>
                  <a:ext uri="{0D108BD9-81ED-4DB2-BD59-A6C34878D82A}">
                    <a16:rowId xmlns:a16="http://schemas.microsoft.com/office/drawing/2014/main" val="563928668"/>
                  </a:ext>
                </a:extLst>
              </a:tr>
              <a:tr h="4710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kern="1200">
                        <a:solidFill>
                          <a:schemeClr val="tx1"/>
                        </a:solidFill>
                        <a:effectLst/>
                        <a:latin typeface="+mn-lt"/>
                        <a:ea typeface="+mn-ea"/>
                        <a:cs typeface="+mn-cs"/>
                      </a:endParaRPr>
                    </a:p>
                  </a:txBody>
                  <a:tcPr marL="6350" marR="6350" marT="6350">
                    <a:solidFill>
                      <a:schemeClr val="bg1"/>
                    </a:solidFill>
                  </a:tcPr>
                </a:tc>
                <a:extLst>
                  <a:ext uri="{0D108BD9-81ED-4DB2-BD59-A6C34878D82A}">
                    <a16:rowId xmlns:a16="http://schemas.microsoft.com/office/drawing/2014/main" val="3897900675"/>
                  </a:ext>
                </a:extLst>
              </a:tr>
            </a:tbl>
          </a:graphicData>
        </a:graphic>
      </p:graphicFrame>
      <p:sp>
        <p:nvSpPr>
          <p:cNvPr id="7" name="textruta 11">
            <a:extLst>
              <a:ext uri="{FF2B5EF4-FFF2-40B4-BE49-F238E27FC236}">
                <a16:creationId xmlns:a16="http://schemas.microsoft.com/office/drawing/2014/main" id="{5760A8E4-4C45-EFB7-CA05-F2AB3C8F150D}"/>
              </a:ext>
            </a:extLst>
          </p:cNvPr>
          <p:cNvSpPr txBox="1"/>
          <p:nvPr/>
        </p:nvSpPr>
        <p:spPr>
          <a:xfrm>
            <a:off x="8869651" y="5387590"/>
            <a:ext cx="3647767"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Calibri" panose="020F0502020204030204"/>
                <a:ea typeface="+mn-ea"/>
                <a:cs typeface="+mn-cs"/>
              </a:rPr>
              <a:t>Beroenden för framtagandet</a:t>
            </a:r>
          </a:p>
        </p:txBody>
      </p:sp>
    </p:spTree>
    <p:extLst>
      <p:ext uri="{BB962C8B-B14F-4D97-AF65-F5344CB8AC3E}">
        <p14:creationId xmlns:p14="http://schemas.microsoft.com/office/powerpoint/2010/main" val="870578884"/>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4980321-E05C-EA4E-A1B8-81B5C798C9A0}"/>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39DE6A-55C0-4C4F-9889-E916206BDB1A}" type="datetime1">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2025-06-10</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Platshållare för sidfot 2">
            <a:extLst>
              <a:ext uri="{FF2B5EF4-FFF2-40B4-BE49-F238E27FC236}">
                <a16:creationId xmlns:a16="http://schemas.microsoft.com/office/drawing/2014/main" id="{B06C2517-E5C6-33DB-ACD3-F01526099719}"/>
              </a:ext>
            </a:extLst>
          </p:cNvPr>
          <p:cNvSpPr>
            <a:spLocks noGrp="1"/>
          </p:cNvSpPr>
          <p:nvPr>
            <p:ph type="ftr"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Presentation</a:t>
            </a:r>
          </a:p>
        </p:txBody>
      </p:sp>
      <p:sp>
        <p:nvSpPr>
          <p:cNvPr id="4" name="Platshållare för bildnummer 3">
            <a:extLst>
              <a:ext uri="{FF2B5EF4-FFF2-40B4-BE49-F238E27FC236}">
                <a16:creationId xmlns:a16="http://schemas.microsoft.com/office/drawing/2014/main" id="{D75D07A6-7062-5980-81AC-6E9EF48FCB19}"/>
              </a:ext>
            </a:extLst>
          </p:cNvPr>
          <p:cNvSpPr>
            <a:spLocks noGrp="1"/>
          </p:cNvSpPr>
          <p:nvPr>
            <p:ph type="sldNum" sz="quarter" idx="13"/>
          </p:nvPr>
        </p:nvSpPr>
        <p:spPr>
          <a:xfrm>
            <a:off x="8610600" y="621812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A53D8-D7BF-ED48-A5DE-B35EC4CD5AE9}" type="slidenum">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Rubrik 4">
            <a:extLst>
              <a:ext uri="{FF2B5EF4-FFF2-40B4-BE49-F238E27FC236}">
                <a16:creationId xmlns:a16="http://schemas.microsoft.com/office/drawing/2014/main" id="{282AE15E-3DA5-9768-0C61-7559BEEE3B87}"/>
              </a:ext>
            </a:extLst>
          </p:cNvPr>
          <p:cNvSpPr>
            <a:spLocks noGrp="1"/>
          </p:cNvSpPr>
          <p:nvPr>
            <p:ph type="title"/>
          </p:nvPr>
        </p:nvSpPr>
        <p:spPr>
          <a:xfrm>
            <a:off x="692848" y="145394"/>
            <a:ext cx="11368269" cy="1414883"/>
          </a:xfrm>
        </p:spPr>
        <p:txBody>
          <a:bodyPr>
            <a:normAutofit fontScale="90000"/>
          </a:bodyPr>
          <a:lstStyle/>
          <a:p>
            <a:pPr>
              <a:lnSpc>
                <a:spcPct val="100000"/>
              </a:lnSpc>
              <a:spcAft>
                <a:spcPct val="0"/>
              </a:spcAft>
              <a:defRPr/>
            </a:pPr>
            <a:r>
              <a:rPr lang="sv-SE">
                <a:latin typeface="Calibri"/>
                <a:ea typeface="+mn-ea"/>
                <a:cs typeface="+mn-cs"/>
              </a:rPr>
              <a:t>Tema: </a:t>
            </a:r>
            <a:r>
              <a:rPr kumimoji="0" lang="sv-SE" sz="4400" b="0" i="0" u="none" strike="noStrike" kern="1200" cap="none" spc="0" normalizeH="0" baseline="0" noProof="0">
                <a:ln>
                  <a:noFill/>
                </a:ln>
                <a:effectLst/>
                <a:uLnTx/>
                <a:uFillTx/>
                <a:latin typeface="Calibri"/>
                <a:ea typeface="+mn-ea"/>
                <a:cs typeface="+mn-cs"/>
              </a:rPr>
              <a:t>Jämförelse- och rankningstabell för produkter</a:t>
            </a:r>
            <a:endParaRPr lang="sv-SE">
              <a:ea typeface="+mn-ea"/>
              <a:cs typeface="+mn-cs"/>
            </a:endParaRPr>
          </a:p>
        </p:txBody>
      </p:sp>
      <p:sp>
        <p:nvSpPr>
          <p:cNvPr id="6" name="Platshållare för text 5">
            <a:extLst>
              <a:ext uri="{FF2B5EF4-FFF2-40B4-BE49-F238E27FC236}">
                <a16:creationId xmlns:a16="http://schemas.microsoft.com/office/drawing/2014/main" id="{4A082B72-0AA8-A516-8E98-EC624FAA85D6}"/>
              </a:ext>
            </a:extLst>
          </p:cNvPr>
          <p:cNvSpPr>
            <a:spLocks noGrp="1"/>
          </p:cNvSpPr>
          <p:nvPr>
            <p:ph type="body" sz="quarter" idx="14"/>
          </p:nvPr>
        </p:nvSpPr>
        <p:spPr>
          <a:xfrm>
            <a:off x="815189" y="1711990"/>
            <a:ext cx="7645888" cy="4371975"/>
          </a:xfrm>
        </p:spPr>
        <p:txBody>
          <a:bodyPr vert="horz" lIns="91440" tIns="45720" rIns="91440" bIns="45720" rtlCol="0" anchor="t">
            <a:normAutofit fontScale="92500" lnSpcReduction="10000"/>
          </a:bodyPr>
          <a:lstStyle/>
          <a:p>
            <a:pPr marL="285750" indent="-285750">
              <a:lnSpc>
                <a:spcPct val="100000"/>
              </a:lnSpc>
              <a:spcBef>
                <a:spcPts val="0"/>
              </a:spcBef>
              <a:buFont typeface="Arial"/>
              <a:buChar char="•"/>
              <a:defRPr/>
            </a:pPr>
            <a:r>
              <a:rPr lang="sv-SE" sz="1600">
                <a:latin typeface="Calibri"/>
                <a:cs typeface="Calibri"/>
              </a:rPr>
              <a:t>Syftet är att ge och samla information om produkternas likheter och skillnader med avsikt att förenkla produktkvalificering till olika marknader för både balans och local services.</a:t>
            </a:r>
            <a:endParaRPr lang="sv-SE"/>
          </a:p>
          <a:p>
            <a:pPr marL="285750" indent="-285750">
              <a:lnSpc>
                <a:spcPct val="100000"/>
              </a:lnSpc>
              <a:spcBef>
                <a:spcPts val="0"/>
              </a:spcBef>
              <a:buFont typeface="Arial"/>
              <a:buChar char="•"/>
              <a:defRPr/>
            </a:pPr>
            <a:endParaRPr lang="sv-SE" sz="1600">
              <a:latin typeface="Calibri"/>
              <a:ea typeface="Calibri"/>
              <a:cs typeface="Calibri"/>
            </a:endParaRPr>
          </a:p>
          <a:p>
            <a:pPr marL="285750" indent="-285750">
              <a:lnSpc>
                <a:spcPct val="100000"/>
              </a:lnSpc>
              <a:spcBef>
                <a:spcPts val="0"/>
              </a:spcBef>
              <a:buFont typeface="Arial"/>
              <a:buChar char="•"/>
              <a:defRPr/>
            </a:pPr>
            <a:r>
              <a:rPr lang="sv-SE" sz="1600">
                <a:latin typeface="Calibri"/>
                <a:cs typeface="Calibri"/>
              </a:rPr>
              <a:t>Ta fram en ”Table </a:t>
            </a:r>
            <a:r>
              <a:rPr lang="sv-SE" sz="1600" err="1">
                <a:latin typeface="Calibri"/>
                <a:cs typeface="Calibri"/>
              </a:rPr>
              <a:t>of</a:t>
            </a:r>
            <a:r>
              <a:rPr lang="sv-SE" sz="1600">
                <a:latin typeface="Calibri"/>
                <a:cs typeface="Calibri"/>
              </a:rPr>
              <a:t> </a:t>
            </a:r>
            <a:r>
              <a:rPr lang="sv-SE" sz="1600" err="1">
                <a:latin typeface="Calibri"/>
                <a:cs typeface="Calibri"/>
              </a:rPr>
              <a:t>equivalences</a:t>
            </a:r>
            <a:r>
              <a:rPr lang="sv-SE" sz="1600">
                <a:latin typeface="Calibri"/>
                <a:cs typeface="Calibri"/>
              </a:rPr>
              <a:t>” – en översikts- och jämförelsetabell mellan produktkrav per attribut. Likheter mellan attribut och om möjligt produkter skall etableras för att förenkla kvalificeringsprocessen.</a:t>
            </a:r>
            <a:endParaRPr lang="sv-SE" sz="1600" strike="sngStrike">
              <a:latin typeface="Calibri"/>
              <a:ea typeface="Calibri"/>
              <a:cs typeface="Calibri"/>
            </a:endParaRPr>
          </a:p>
          <a:p>
            <a:pPr marL="285750" indent="-285750">
              <a:lnSpc>
                <a:spcPct val="100000"/>
              </a:lnSpc>
              <a:spcBef>
                <a:spcPts val="0"/>
              </a:spcBef>
              <a:buFont typeface="Arial"/>
              <a:buChar char="•"/>
              <a:defRPr/>
            </a:pPr>
            <a:endParaRPr lang="sv-SE" sz="1600">
              <a:latin typeface="Calibri"/>
              <a:ea typeface="Calibri"/>
              <a:cs typeface="Calibri"/>
            </a:endParaRPr>
          </a:p>
          <a:p>
            <a:pPr marL="285750" indent="-285750">
              <a:lnSpc>
                <a:spcPct val="100000"/>
              </a:lnSpc>
              <a:spcBef>
                <a:spcPts val="0"/>
              </a:spcBef>
              <a:buFont typeface="Arial"/>
              <a:buChar char="•"/>
              <a:defRPr/>
            </a:pPr>
            <a:r>
              <a:rPr lang="sv-SE" sz="1600">
                <a:latin typeface="Calibri"/>
                <a:cs typeface="Calibri"/>
              </a:rPr>
              <a:t>Tabellen ska struktureras utifrån spänningsnivåer där produkterna kan levereras av SPG, SPU (enligt bild 11). </a:t>
            </a:r>
          </a:p>
          <a:p>
            <a:pPr>
              <a:lnSpc>
                <a:spcPct val="100000"/>
              </a:lnSpc>
              <a:spcBef>
                <a:spcPts val="0"/>
              </a:spcBef>
              <a:defRPr/>
            </a:pPr>
            <a:endParaRPr lang="sv-SE" sz="1600">
              <a:latin typeface="Calibri"/>
              <a:ea typeface="Calibri"/>
              <a:cs typeface="Calibri"/>
            </a:endParaRPr>
          </a:p>
          <a:p>
            <a:pPr marL="285750" indent="-285750">
              <a:lnSpc>
                <a:spcPct val="100000"/>
              </a:lnSpc>
              <a:spcBef>
                <a:spcPts val="0"/>
              </a:spcBef>
              <a:buFont typeface="Arial"/>
              <a:buChar char="•"/>
              <a:defRPr/>
            </a:pPr>
            <a:r>
              <a:rPr lang="sv-SE" sz="1600">
                <a:latin typeface="Calibri"/>
                <a:cs typeface="Calibri"/>
              </a:rPr>
              <a:t>Informationsutbyte och datalagring ska ske via </a:t>
            </a:r>
            <a:r>
              <a:rPr lang="sv-SE" sz="1600" err="1">
                <a:latin typeface="Calibri"/>
                <a:cs typeface="Calibri"/>
              </a:rPr>
              <a:t>Flexibility</a:t>
            </a:r>
            <a:r>
              <a:rPr lang="sv-SE" sz="1600">
                <a:latin typeface="Calibri"/>
                <a:cs typeface="Calibri"/>
              </a:rPr>
              <a:t> Information System (tidigare beteckning flexibilitetsregistret)</a:t>
            </a:r>
            <a:endParaRPr lang="sv-SE" sz="1600">
              <a:latin typeface="Calibri"/>
              <a:ea typeface="Calibri"/>
              <a:cs typeface="Calibri"/>
            </a:endParaRPr>
          </a:p>
          <a:p>
            <a:pPr marL="285750" indent="-285750">
              <a:lnSpc>
                <a:spcPct val="100000"/>
              </a:lnSpc>
              <a:spcBef>
                <a:spcPts val="0"/>
              </a:spcBef>
              <a:buFont typeface="Arial"/>
              <a:buChar char="•"/>
              <a:defRPr/>
            </a:pPr>
            <a:endParaRPr lang="sv-SE" sz="1600">
              <a:latin typeface="Calibri"/>
              <a:ea typeface="Calibri"/>
              <a:cs typeface="Calibri"/>
            </a:endParaRPr>
          </a:p>
          <a:p>
            <a:pPr marL="285750" indent="-285750">
              <a:lnSpc>
                <a:spcPct val="100000"/>
              </a:lnSpc>
              <a:spcBef>
                <a:spcPts val="0"/>
              </a:spcBef>
              <a:buFont typeface="Arial"/>
              <a:buChar char="•"/>
              <a:defRPr/>
            </a:pPr>
            <a:r>
              <a:rPr lang="sv-SE" sz="1600">
                <a:latin typeface="Calibri"/>
                <a:cs typeface="Calibri"/>
              </a:rPr>
              <a:t>Vid skapandet av nya produkter eller ändringar av befintliga, skall dessa läggas till i tabellen.</a:t>
            </a:r>
            <a:endParaRPr lang="sv-SE" sz="1600">
              <a:latin typeface="Calibri"/>
              <a:ea typeface="Calibri"/>
              <a:cs typeface="Calibri"/>
            </a:endParaRPr>
          </a:p>
          <a:p>
            <a:pPr marL="285750" indent="-285750">
              <a:lnSpc>
                <a:spcPct val="100000"/>
              </a:lnSpc>
              <a:spcBef>
                <a:spcPts val="0"/>
              </a:spcBef>
              <a:buFont typeface="Arial"/>
              <a:buChar char="•"/>
              <a:defRPr/>
            </a:pPr>
            <a:endParaRPr lang="sv-SE" sz="1600">
              <a:latin typeface="Calibri"/>
              <a:cs typeface="Calibri"/>
            </a:endParaRPr>
          </a:p>
          <a:p>
            <a:pPr marL="285750" indent="-285750">
              <a:lnSpc>
                <a:spcPct val="100000"/>
              </a:lnSpc>
              <a:spcBef>
                <a:spcPts val="0"/>
              </a:spcBef>
              <a:buFont typeface="Arial"/>
              <a:buChar char="•"/>
              <a:defRPr/>
            </a:pPr>
            <a:r>
              <a:rPr lang="sv-SE" sz="1600">
                <a:latin typeface="Calibri"/>
                <a:cs typeface="Calibri"/>
              </a:rPr>
              <a:t>Ska vara publikt</a:t>
            </a:r>
            <a:endParaRPr lang="sv-SE" sz="1600">
              <a:latin typeface="Calibri"/>
              <a:ea typeface="Calibri"/>
              <a:cs typeface="Calibri"/>
            </a:endParaRPr>
          </a:p>
          <a:p>
            <a:pPr marL="285750" indent="-285750">
              <a:lnSpc>
                <a:spcPct val="100000"/>
              </a:lnSpc>
              <a:spcBef>
                <a:spcPts val="0"/>
              </a:spcBef>
              <a:buFont typeface="Arial"/>
              <a:buChar char="•"/>
              <a:defRPr/>
            </a:pPr>
            <a:endParaRPr lang="sv-SE" sz="1600" b="0" i="0" u="none" strike="noStrike" kern="1200" cap="none" spc="0" normalizeH="0" baseline="0" noProof="0">
              <a:ln>
                <a:noFill/>
              </a:ln>
              <a:effectLst/>
              <a:uLnTx/>
              <a:uFillTx/>
              <a:latin typeface="Calibri"/>
              <a:ea typeface="Calibri"/>
              <a:cs typeface="Calibri"/>
            </a:endParaRPr>
          </a:p>
          <a:p>
            <a:pPr marL="285750" indent="-285750">
              <a:lnSpc>
                <a:spcPct val="100000"/>
              </a:lnSpc>
              <a:spcBef>
                <a:spcPts val="0"/>
              </a:spcBef>
              <a:buFont typeface="Arial"/>
              <a:buChar char="•"/>
              <a:defRPr/>
            </a:pPr>
            <a:r>
              <a:rPr lang="sv-SE" sz="1600" b="0" i="0" u="none" strike="noStrike" kern="1200" cap="none" spc="0" normalizeH="0" baseline="0" noProof="0">
                <a:ln>
                  <a:noFill/>
                </a:ln>
                <a:effectLst/>
                <a:uLnTx/>
                <a:uFillTx/>
                <a:latin typeface="Calibri"/>
                <a:cs typeface="Calibri"/>
              </a:rPr>
              <a:t>Nationella villkor skall definiera den nationella jämförelsetabellen, samt processen för att förenkla produktkvalificeringen till olika marknader </a:t>
            </a:r>
            <a:endParaRPr lang="sv-SE" sz="1600" b="0"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a:endParaRPr>
          </a:p>
        </p:txBody>
      </p:sp>
      <p:graphicFrame>
        <p:nvGraphicFramePr>
          <p:cNvPr id="9" name="Tabell 8">
            <a:extLst>
              <a:ext uri="{FF2B5EF4-FFF2-40B4-BE49-F238E27FC236}">
                <a16:creationId xmlns:a16="http://schemas.microsoft.com/office/drawing/2014/main" id="{E181B2C3-8C04-8242-2820-4D842E786752}"/>
              </a:ext>
            </a:extLst>
          </p:cNvPr>
          <p:cNvGraphicFramePr>
            <a:graphicFrameLocks noGrp="1"/>
          </p:cNvGraphicFramePr>
          <p:nvPr>
            <p:extLst>
              <p:ext uri="{D42A27DB-BD31-4B8C-83A1-F6EECF244321}">
                <p14:modId xmlns:p14="http://schemas.microsoft.com/office/powerpoint/2010/main" val="1019492345"/>
              </p:ext>
            </p:extLst>
          </p:nvPr>
        </p:nvGraphicFramePr>
        <p:xfrm>
          <a:off x="8998179" y="2719653"/>
          <a:ext cx="3006119" cy="528243"/>
        </p:xfrm>
        <a:graphic>
          <a:graphicData uri="http://schemas.openxmlformats.org/drawingml/2006/table">
            <a:tbl>
              <a:tblPr firstRow="1" bandRow="1">
                <a:tableStyleId>{3B4B98B0-60AC-42C2-AFA5-B58CD77FA1E5}</a:tableStyleId>
              </a:tblPr>
              <a:tblGrid>
                <a:gridCol w="391693">
                  <a:extLst>
                    <a:ext uri="{9D8B030D-6E8A-4147-A177-3AD203B41FA5}">
                      <a16:colId xmlns:a16="http://schemas.microsoft.com/office/drawing/2014/main" val="2186583178"/>
                    </a:ext>
                  </a:extLst>
                </a:gridCol>
                <a:gridCol w="2614426">
                  <a:extLst>
                    <a:ext uri="{9D8B030D-6E8A-4147-A177-3AD203B41FA5}">
                      <a16:colId xmlns:a16="http://schemas.microsoft.com/office/drawing/2014/main" val="897010070"/>
                    </a:ext>
                  </a:extLst>
                </a:gridCol>
              </a:tblGrid>
              <a:tr h="225562">
                <a:tc>
                  <a:txBody>
                    <a:bodyPr/>
                    <a:lstStyle/>
                    <a:p>
                      <a:pPr algn="ctr"/>
                      <a:r>
                        <a:rPr lang="en-GB" sz="1000" b="0"/>
                        <a:t>Art</a:t>
                      </a:r>
                      <a:endParaRPr lang="en-US"/>
                    </a:p>
                  </a:txBody>
                  <a:tcPr anchor="ctr"/>
                </a:tc>
                <a:tc>
                  <a:txBody>
                    <a:bodyPr/>
                    <a:lstStyle/>
                    <a:p>
                      <a:r>
                        <a:rPr lang="en-GB" sz="1000" b="0"/>
                        <a:t>Chapter</a:t>
                      </a:r>
                      <a:endParaRPr lang="en-US"/>
                    </a:p>
                  </a:txBody>
                  <a:tcPr/>
                </a:tc>
                <a:extLst>
                  <a:ext uri="{0D108BD9-81ED-4DB2-BD59-A6C34878D82A}">
                    <a16:rowId xmlns:a16="http://schemas.microsoft.com/office/drawing/2014/main" val="4182902333"/>
                  </a:ext>
                </a:extLst>
              </a:tr>
              <a:tr h="284403">
                <a:tc>
                  <a:txBody>
                    <a:bodyPr/>
                    <a:lstStyle/>
                    <a:p>
                      <a:pPr lvl="0" algn="ctr">
                        <a:buNone/>
                      </a:pPr>
                      <a:r>
                        <a:rPr lang="en-US" sz="1200" b="0" i="0" u="none" strike="noStrike">
                          <a:solidFill>
                            <a:srgbClr val="000000"/>
                          </a:solidFill>
                          <a:effectLst/>
                          <a:latin typeface="Calibri"/>
                        </a:rPr>
                        <a:t>16</a:t>
                      </a:r>
                      <a:endParaRPr lang="en-US" sz="1200" b="0"/>
                    </a:p>
                  </a:txBody>
                  <a:tcPr marL="6350" marR="6350" marT="635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a:solidFill>
                            <a:schemeClr val="tx1"/>
                          </a:solidFill>
                          <a:effectLst/>
                          <a:latin typeface="+mn-lt"/>
                          <a:ea typeface="+mn-ea"/>
                          <a:cs typeface="+mn-cs"/>
                        </a:rPr>
                        <a:t>Table of Equivalences</a:t>
                      </a:r>
                      <a:endParaRPr lang="sv-SE" sz="1200" b="0" kern="1200">
                        <a:solidFill>
                          <a:schemeClr val="tx1"/>
                        </a:solidFill>
                        <a:effectLst/>
                        <a:latin typeface="+mn-lt"/>
                        <a:ea typeface="+mn-ea"/>
                        <a:cs typeface="+mn-cs"/>
                      </a:endParaRPr>
                    </a:p>
                  </a:txBody>
                  <a:tcPr marL="6350" marR="6350" marT="6350"/>
                </a:tc>
                <a:extLst>
                  <a:ext uri="{0D108BD9-81ED-4DB2-BD59-A6C34878D82A}">
                    <a16:rowId xmlns:a16="http://schemas.microsoft.com/office/drawing/2014/main" val="1284450989"/>
                  </a:ext>
                </a:extLst>
              </a:tr>
            </a:tbl>
          </a:graphicData>
        </a:graphic>
      </p:graphicFrame>
      <p:sp>
        <p:nvSpPr>
          <p:cNvPr id="11" name="textruta 10">
            <a:extLst>
              <a:ext uri="{FF2B5EF4-FFF2-40B4-BE49-F238E27FC236}">
                <a16:creationId xmlns:a16="http://schemas.microsoft.com/office/drawing/2014/main" id="{1F851187-0012-9329-CCBA-7A170D286342}"/>
              </a:ext>
            </a:extLst>
          </p:cNvPr>
          <p:cNvSpPr txBox="1"/>
          <p:nvPr/>
        </p:nvSpPr>
        <p:spPr>
          <a:xfrm>
            <a:off x="8869651" y="2287194"/>
            <a:ext cx="3647767"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Calibri" panose="020F0502020204030204"/>
                <a:ea typeface="+mn-ea"/>
                <a:cs typeface="+mn-cs"/>
              </a:rPr>
              <a:t>Relaterade artiklar </a:t>
            </a:r>
          </a:p>
        </p:txBody>
      </p:sp>
      <p:graphicFrame>
        <p:nvGraphicFramePr>
          <p:cNvPr id="7" name="Tabell 6">
            <a:extLst>
              <a:ext uri="{FF2B5EF4-FFF2-40B4-BE49-F238E27FC236}">
                <a16:creationId xmlns:a16="http://schemas.microsoft.com/office/drawing/2014/main" id="{354026B3-76C8-D7BD-F72C-CDBB73196D1D}"/>
              </a:ext>
            </a:extLst>
          </p:cNvPr>
          <p:cNvGraphicFramePr>
            <a:graphicFrameLocks noGrp="1"/>
          </p:cNvGraphicFramePr>
          <p:nvPr>
            <p:extLst>
              <p:ext uri="{D42A27DB-BD31-4B8C-83A1-F6EECF244321}">
                <p14:modId xmlns:p14="http://schemas.microsoft.com/office/powerpoint/2010/main" val="3677791078"/>
              </p:ext>
            </p:extLst>
          </p:nvPr>
        </p:nvGraphicFramePr>
        <p:xfrm>
          <a:off x="8998178" y="3910157"/>
          <a:ext cx="3006119" cy="888926"/>
        </p:xfrm>
        <a:graphic>
          <a:graphicData uri="http://schemas.openxmlformats.org/drawingml/2006/table">
            <a:tbl>
              <a:tblPr firstRow="1" bandRow="1">
                <a:tableStyleId>{3B4B98B0-60AC-42C2-AFA5-B58CD77FA1E5}</a:tableStyleId>
              </a:tblPr>
              <a:tblGrid>
                <a:gridCol w="3006119">
                  <a:extLst>
                    <a:ext uri="{9D8B030D-6E8A-4147-A177-3AD203B41FA5}">
                      <a16:colId xmlns:a16="http://schemas.microsoft.com/office/drawing/2014/main" val="510879607"/>
                    </a:ext>
                  </a:extLst>
                </a:gridCol>
              </a:tblGrid>
              <a:tr h="2844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National terms and conditions for balancing service providers (amendment art. 18 EB GL)</a:t>
                      </a:r>
                      <a:endParaRPr lang="en-US"/>
                    </a:p>
                  </a:txBody>
                  <a:tcPr marL="6350" marR="6350" marT="6350"/>
                </a:tc>
                <a:extLst>
                  <a:ext uri="{0D108BD9-81ED-4DB2-BD59-A6C34878D82A}">
                    <a16:rowId xmlns:a16="http://schemas.microsoft.com/office/drawing/2014/main" val="563928668"/>
                  </a:ext>
                </a:extLst>
              </a:tr>
              <a:tr h="4710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National terms and conditions for service providers of local services </a:t>
                      </a:r>
                      <a:endParaRPr lang="en-US"/>
                    </a:p>
                  </a:txBody>
                  <a:tcPr marL="6350" marR="6350" marT="6350">
                    <a:solidFill>
                      <a:schemeClr val="bg1"/>
                    </a:solidFill>
                  </a:tcPr>
                </a:tc>
                <a:extLst>
                  <a:ext uri="{0D108BD9-81ED-4DB2-BD59-A6C34878D82A}">
                    <a16:rowId xmlns:a16="http://schemas.microsoft.com/office/drawing/2014/main" val="3897900675"/>
                  </a:ext>
                </a:extLst>
              </a:tr>
            </a:tbl>
          </a:graphicData>
        </a:graphic>
      </p:graphicFrame>
      <p:sp>
        <p:nvSpPr>
          <p:cNvPr id="8" name="textruta 7">
            <a:extLst>
              <a:ext uri="{FF2B5EF4-FFF2-40B4-BE49-F238E27FC236}">
                <a16:creationId xmlns:a16="http://schemas.microsoft.com/office/drawing/2014/main" id="{6A58CDE6-CF77-1823-89C4-EFCE963AFF88}"/>
              </a:ext>
            </a:extLst>
          </p:cNvPr>
          <p:cNvSpPr txBox="1"/>
          <p:nvPr/>
        </p:nvSpPr>
        <p:spPr>
          <a:xfrm>
            <a:off x="8869651" y="3602672"/>
            <a:ext cx="3647767"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Calibri" panose="020F0502020204030204"/>
                <a:ea typeface="+mn-ea"/>
                <a:cs typeface="+mn-cs"/>
              </a:rPr>
              <a:t>Relaterad nationella villkor</a:t>
            </a:r>
          </a:p>
        </p:txBody>
      </p:sp>
      <p:graphicFrame>
        <p:nvGraphicFramePr>
          <p:cNvPr id="17" name="Tabell 9">
            <a:extLst>
              <a:ext uri="{FF2B5EF4-FFF2-40B4-BE49-F238E27FC236}">
                <a16:creationId xmlns:a16="http://schemas.microsoft.com/office/drawing/2014/main" id="{96EDE552-AE93-469B-F37E-81DCB2028D6B}"/>
              </a:ext>
            </a:extLst>
          </p:cNvPr>
          <p:cNvGraphicFramePr>
            <a:graphicFrameLocks noGrp="1"/>
          </p:cNvGraphicFramePr>
          <p:nvPr>
            <p:extLst>
              <p:ext uri="{D42A27DB-BD31-4B8C-83A1-F6EECF244321}">
                <p14:modId xmlns:p14="http://schemas.microsoft.com/office/powerpoint/2010/main" val="1597253027"/>
              </p:ext>
            </p:extLst>
          </p:nvPr>
        </p:nvGraphicFramePr>
        <p:xfrm>
          <a:off x="8998178" y="5556846"/>
          <a:ext cx="3006119" cy="1071806"/>
        </p:xfrm>
        <a:graphic>
          <a:graphicData uri="http://schemas.openxmlformats.org/drawingml/2006/table">
            <a:tbl>
              <a:tblPr firstRow="1" bandRow="1">
                <a:tableStyleId>{3B4B98B0-60AC-42C2-AFA5-B58CD77FA1E5}</a:tableStyleId>
              </a:tblPr>
              <a:tblGrid>
                <a:gridCol w="3006119">
                  <a:extLst>
                    <a:ext uri="{9D8B030D-6E8A-4147-A177-3AD203B41FA5}">
                      <a16:colId xmlns:a16="http://schemas.microsoft.com/office/drawing/2014/main" val="510879607"/>
                    </a:ext>
                  </a:extLst>
                </a:gridCol>
              </a:tblGrid>
              <a:tr h="2844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market-based procurement of congestion management and the product attributes for a European Table of Equivalences.</a:t>
                      </a:r>
                      <a:endParaRPr lang="en-US"/>
                    </a:p>
                  </a:txBody>
                  <a:tcPr marL="6350" marR="6350" marT="6350"/>
                </a:tc>
                <a:extLst>
                  <a:ext uri="{0D108BD9-81ED-4DB2-BD59-A6C34878D82A}">
                    <a16:rowId xmlns:a16="http://schemas.microsoft.com/office/drawing/2014/main" val="563928668"/>
                  </a:ext>
                </a:extLst>
              </a:tr>
              <a:tr h="4710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kern="1200">
                        <a:solidFill>
                          <a:schemeClr val="tx1"/>
                        </a:solidFill>
                        <a:effectLst/>
                        <a:latin typeface="+mn-lt"/>
                        <a:ea typeface="+mn-ea"/>
                        <a:cs typeface="+mn-cs"/>
                      </a:endParaRPr>
                    </a:p>
                  </a:txBody>
                  <a:tcPr marL="6350" marR="6350" marT="6350">
                    <a:solidFill>
                      <a:schemeClr val="bg1"/>
                    </a:solidFill>
                  </a:tcPr>
                </a:tc>
                <a:extLst>
                  <a:ext uri="{0D108BD9-81ED-4DB2-BD59-A6C34878D82A}">
                    <a16:rowId xmlns:a16="http://schemas.microsoft.com/office/drawing/2014/main" val="3897900675"/>
                  </a:ext>
                </a:extLst>
              </a:tr>
            </a:tbl>
          </a:graphicData>
        </a:graphic>
      </p:graphicFrame>
      <p:sp>
        <p:nvSpPr>
          <p:cNvPr id="18" name="textruta 11">
            <a:extLst>
              <a:ext uri="{FF2B5EF4-FFF2-40B4-BE49-F238E27FC236}">
                <a16:creationId xmlns:a16="http://schemas.microsoft.com/office/drawing/2014/main" id="{D5532190-718E-5D31-06E5-96D50AC39F82}"/>
              </a:ext>
            </a:extLst>
          </p:cNvPr>
          <p:cNvSpPr txBox="1"/>
          <p:nvPr/>
        </p:nvSpPr>
        <p:spPr>
          <a:xfrm>
            <a:off x="8869650" y="5242857"/>
            <a:ext cx="3647767" cy="313932"/>
          </a:xfrm>
          <a:prstGeom prst="rect">
            <a:avLst/>
          </a:prstGeom>
          <a:noFill/>
        </p:spPr>
        <p:txBody>
          <a:bodyPr wrap="square" lIns="91440" tIns="45720" rIns="91440" bIns="45720" rtlCol="0" anchor="t">
            <a:spAutoFit/>
          </a:bodyPr>
          <a:lstStyle/>
          <a:p>
            <a:pPr>
              <a:lnSpc>
                <a:spcPct val="90000"/>
              </a:lnSpc>
              <a:spcBef>
                <a:spcPts val="600"/>
              </a:spcBef>
            </a:pPr>
            <a:r>
              <a:rPr lang="sv-SE" sz="1600"/>
              <a:t>Relaterade EU-metoder</a:t>
            </a:r>
            <a:endParaRPr lang="sv-SE" sz="1600">
              <a:latin typeface="+mn-lt"/>
            </a:endParaRPr>
          </a:p>
        </p:txBody>
      </p:sp>
    </p:spTree>
    <p:extLst>
      <p:ext uri="{BB962C8B-B14F-4D97-AF65-F5344CB8AC3E}">
        <p14:creationId xmlns:p14="http://schemas.microsoft.com/office/powerpoint/2010/main" val="1049780465"/>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4980321-E05C-EA4E-A1B8-81B5C798C9A0}"/>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39DE6A-55C0-4C4F-9889-E916206BDB1A}" type="datetime1">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2025-06-10</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Rubrik 4">
            <a:extLst>
              <a:ext uri="{FF2B5EF4-FFF2-40B4-BE49-F238E27FC236}">
                <a16:creationId xmlns:a16="http://schemas.microsoft.com/office/drawing/2014/main" id="{282AE15E-3DA5-9768-0C61-7559BEEE3B87}"/>
              </a:ext>
            </a:extLst>
          </p:cNvPr>
          <p:cNvSpPr>
            <a:spLocks noGrp="1"/>
          </p:cNvSpPr>
          <p:nvPr>
            <p:ph type="title"/>
          </p:nvPr>
        </p:nvSpPr>
        <p:spPr>
          <a:xfrm>
            <a:off x="584200" y="254690"/>
            <a:ext cx="10990955" cy="1347649"/>
          </a:xfrm>
        </p:spPr>
        <p:txBody>
          <a:bodyPr>
            <a:normAutofit fontScale="90000"/>
          </a:bodyPr>
          <a:lstStyle/>
          <a:p>
            <a:pPr>
              <a:lnSpc>
                <a:spcPct val="100000"/>
              </a:lnSpc>
              <a:spcAft>
                <a:spcPct val="0"/>
              </a:spcAft>
              <a:defRPr/>
            </a:pPr>
            <a:r>
              <a:rPr lang="sv-SE">
                <a:latin typeface="Calibri"/>
                <a:ea typeface="+mn-ea"/>
                <a:cs typeface="+mn-cs"/>
              </a:rPr>
              <a:t>Tema: </a:t>
            </a:r>
            <a:r>
              <a:rPr kumimoji="0" lang="sv-SE" sz="4000" b="0" i="0" u="none" strike="noStrike" kern="1200" cap="none" spc="0" normalizeH="0" baseline="0" noProof="0">
                <a:ln>
                  <a:noFill/>
                </a:ln>
                <a:effectLst/>
                <a:uLnTx/>
                <a:uFillTx/>
                <a:latin typeface="Calibri"/>
                <a:ea typeface="+mn-ea"/>
                <a:cs typeface="+mn-cs"/>
              </a:rPr>
              <a:t>Jämförelse- och rankningstabell för produkter</a:t>
            </a:r>
            <a:endParaRPr lang="sv-SE">
              <a:ea typeface="+mn-ea"/>
              <a:cs typeface="+mn-cs"/>
            </a:endParaRPr>
          </a:p>
        </p:txBody>
      </p:sp>
      <p:sp>
        <p:nvSpPr>
          <p:cNvPr id="6" name="Platshållare för text 5">
            <a:extLst>
              <a:ext uri="{FF2B5EF4-FFF2-40B4-BE49-F238E27FC236}">
                <a16:creationId xmlns:a16="http://schemas.microsoft.com/office/drawing/2014/main" id="{4A082B72-0AA8-A516-8E98-EC624FAA85D6}"/>
              </a:ext>
            </a:extLst>
          </p:cNvPr>
          <p:cNvSpPr>
            <a:spLocks noGrp="1"/>
          </p:cNvSpPr>
          <p:nvPr>
            <p:ph type="body" sz="quarter" idx="14"/>
          </p:nvPr>
        </p:nvSpPr>
        <p:spPr>
          <a:xfrm>
            <a:off x="698221" y="1750382"/>
            <a:ext cx="7573420" cy="4529321"/>
          </a:xfrm>
        </p:spPr>
        <p:txBody>
          <a:bodyPr vert="horz" lIns="91440" tIns="45720" rIns="91440" bIns="45720" rtlCol="0" anchor="t">
            <a:normAutofit/>
          </a:bodyPr>
          <a:lstStyle/>
          <a:p>
            <a:pPr marR="0" lvl="0" algn="l" defTabSz="914400" rtl="0" eaLnBrk="1" fontAlgn="auto" latinLnBrk="0" hangingPunct="1">
              <a:lnSpc>
                <a:spcPct val="100000"/>
              </a:lnSpc>
              <a:spcBef>
                <a:spcPts val="0"/>
              </a:spcBef>
              <a:spcAft>
                <a:spcPts val="0"/>
              </a:spcAft>
              <a:buClrTx/>
              <a:buSzTx/>
              <a:tabLst/>
              <a:defRPr/>
            </a:pPr>
            <a:r>
              <a:rPr lang="sv-SE" sz="1600" b="1">
                <a:latin typeface="Calibri"/>
                <a:ea typeface="Calibri"/>
                <a:cs typeface="Calibri"/>
              </a:rPr>
              <a:t>Information om tidsram</a:t>
            </a:r>
          </a:p>
          <a:p>
            <a:pPr marL="57150" indent="-342900">
              <a:buFont typeface="Arial"/>
              <a:buChar char="•"/>
              <a:defRPr/>
            </a:pPr>
            <a:r>
              <a:rPr lang="sv-SE" sz="1600">
                <a:latin typeface="Calibri"/>
                <a:ea typeface="Calibri"/>
                <a:cs typeface="Calibri"/>
              </a:rPr>
              <a:t>Senast 12 månader efter godkänd nationell process för framtagande av nationella villkor skall ett förslag för nationella villkor för SP lämnas över till Ei.</a:t>
            </a:r>
          </a:p>
          <a:p>
            <a:pPr marL="57150" indent="-342900">
              <a:buFont typeface="Arial"/>
              <a:buChar char="•"/>
              <a:defRPr/>
            </a:pPr>
            <a:r>
              <a:rPr lang="sv-SE" sz="1600">
                <a:latin typeface="Calibri"/>
                <a:ea typeface="Calibri"/>
                <a:cs typeface="Calibri"/>
              </a:rPr>
              <a:t>Förslaget skall innehålla föreslagen tidslinje för implementering.</a:t>
            </a:r>
          </a:p>
          <a:p>
            <a:pPr marL="57150" indent="-342900">
              <a:buFont typeface="Arial"/>
              <a:buChar char="•"/>
              <a:defRPr/>
            </a:pPr>
            <a:r>
              <a:rPr lang="sv-SE" sz="1600">
                <a:latin typeface="Calibri"/>
                <a:ea typeface="Calibri"/>
                <a:cs typeface="Calibri"/>
              </a:rPr>
              <a:t>NRA har 6 månader på sig att godkänna nationella villkor efter överlämnandet därav.</a:t>
            </a:r>
          </a:p>
          <a:p>
            <a:pPr marL="57150" indent="-342900">
              <a:buFont typeface="Arial"/>
              <a:buChar char="•"/>
              <a:defRPr/>
            </a:pPr>
            <a:r>
              <a:rPr lang="sv-SE" sz="1600">
                <a:latin typeface="Calibri"/>
                <a:ea typeface="Calibri"/>
                <a:cs typeface="Calibri"/>
              </a:rPr>
              <a:t>Inom 3 år efter ikraftträdandet skall ENTSO-E och EU DSO Entity ta fram EU-metod med produktattribut för en europeisk table </a:t>
            </a:r>
            <a:r>
              <a:rPr lang="sv-SE" sz="1600" err="1">
                <a:latin typeface="Calibri"/>
                <a:ea typeface="Calibri"/>
                <a:cs typeface="Calibri"/>
              </a:rPr>
              <a:t>of</a:t>
            </a:r>
            <a:r>
              <a:rPr lang="sv-SE" sz="1600">
                <a:latin typeface="Calibri"/>
                <a:ea typeface="Calibri"/>
                <a:cs typeface="Calibri"/>
              </a:rPr>
              <a:t> </a:t>
            </a:r>
            <a:r>
              <a:rPr lang="sv-SE" sz="1600" err="1">
                <a:latin typeface="Calibri"/>
                <a:ea typeface="Calibri"/>
                <a:cs typeface="Calibri"/>
              </a:rPr>
              <a:t>equivalences</a:t>
            </a:r>
            <a:r>
              <a:rPr lang="sv-SE" sz="1600">
                <a:latin typeface="Calibri"/>
                <a:ea typeface="Calibri"/>
                <a:cs typeface="Calibri"/>
              </a:rPr>
              <a:t>. </a:t>
            </a:r>
          </a:p>
          <a:p>
            <a:pPr marR="0" lvl="0" algn="l" defTabSz="914400" rtl="0" eaLnBrk="1" fontAlgn="auto" latinLnBrk="0" hangingPunct="1">
              <a:lnSpc>
                <a:spcPct val="100000"/>
              </a:lnSpc>
              <a:spcBef>
                <a:spcPts val="0"/>
              </a:spcBef>
              <a:spcAft>
                <a:spcPts val="0"/>
              </a:spcAft>
              <a:buClrTx/>
              <a:buSzTx/>
              <a:tabLst/>
              <a:defRPr/>
            </a:pPr>
            <a:endParaRPr lang="sv-SE" sz="1600">
              <a:latin typeface="Calibri" panose="020F0502020204030204" pitchFamily="34" charset="0"/>
              <a:ea typeface="Calibri"/>
              <a:cs typeface="Calibri"/>
            </a:endParaRPr>
          </a:p>
          <a:p>
            <a:pPr>
              <a:lnSpc>
                <a:spcPct val="120000"/>
              </a:lnSpc>
              <a:spcBef>
                <a:spcPts val="0"/>
              </a:spcBef>
              <a:defRPr/>
            </a:pPr>
            <a:r>
              <a:rPr lang="sv-SE" sz="1600" b="1">
                <a:latin typeface="Calibri"/>
                <a:ea typeface="Calibri"/>
                <a:cs typeface="Calibri"/>
              </a:rPr>
              <a:t>Kommentar om bestämmelsernas innebörd och vad som behöver genomföras</a:t>
            </a:r>
          </a:p>
          <a:p>
            <a:pPr marL="285750" indent="-285750">
              <a:lnSpc>
                <a:spcPct val="100000"/>
              </a:lnSpc>
              <a:spcBef>
                <a:spcPts val="0"/>
              </a:spcBef>
              <a:buFont typeface="Arial"/>
              <a:buChar char="•"/>
              <a:defRPr/>
            </a:pPr>
            <a:r>
              <a:rPr lang="sv-SE" sz="1600">
                <a:latin typeface="Calibri"/>
                <a:ea typeface="Calibri"/>
                <a:cs typeface="Calibri"/>
              </a:rPr>
              <a:t>Det svåra med denna bestämmelse är att ta fram en rankning mellan produktkrav, då de olika produkterna har olika syften och därmed även olika produktattribut som inte alltid går att jämföra.</a:t>
            </a:r>
            <a:endParaRPr lang="sv-SE" sz="1600">
              <a:effectLst/>
              <a:latin typeface="Calibri"/>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lang="sv-SE" sz="1600" i="1">
              <a:latin typeface="Calibri" panose="020F0502020204030204" pitchFamily="34" charset="0"/>
              <a:ea typeface="Calibri" panose="020F0502020204030204" pitchFamily="34" charset="0"/>
              <a:cs typeface="Calibri" panose="020F0502020204030204" pitchFamily="34" charset="0"/>
            </a:endParaRPr>
          </a:p>
          <a:p>
            <a:pPr>
              <a:lnSpc>
                <a:spcPct val="120000"/>
              </a:lnSpc>
              <a:spcBef>
                <a:spcPts val="0"/>
              </a:spcBef>
              <a:defRPr/>
            </a:pPr>
            <a:r>
              <a:rPr lang="sv-SE" sz="1600" b="1">
                <a:latin typeface="Calibri"/>
                <a:ea typeface="Calibri"/>
                <a:cs typeface="Calibri"/>
              </a:rPr>
              <a:t>Bedömning om prioritet</a:t>
            </a:r>
            <a:endParaRPr lang="en-US" sz="1600" b="1">
              <a:latin typeface="Calibri"/>
              <a:ea typeface="Calibri"/>
              <a:cs typeface="Calibri"/>
            </a:endParaRPr>
          </a:p>
          <a:p>
            <a:pPr marL="285750" indent="-285750">
              <a:lnSpc>
                <a:spcPct val="100000"/>
              </a:lnSpc>
              <a:spcBef>
                <a:spcPts val="0"/>
              </a:spcBef>
              <a:buFont typeface="Arial"/>
              <a:buChar char="•"/>
              <a:defRPr/>
            </a:pPr>
            <a:r>
              <a:rPr lang="sv-SE" sz="1600">
                <a:latin typeface="Calibri"/>
                <a:ea typeface="Calibri"/>
                <a:cs typeface="Calibri"/>
              </a:rPr>
              <a:t>Låg</a:t>
            </a:r>
            <a:endParaRPr lang="sv-SE">
              <a:latin typeface="Calibri"/>
            </a:endParaRPr>
          </a:p>
        </p:txBody>
      </p:sp>
      <p:sp>
        <p:nvSpPr>
          <p:cNvPr id="15" name="Platshållare för text 5">
            <a:extLst>
              <a:ext uri="{FF2B5EF4-FFF2-40B4-BE49-F238E27FC236}">
                <a16:creationId xmlns:a16="http://schemas.microsoft.com/office/drawing/2014/main" id="{1C949403-79BE-8EB7-3E06-268B65E3DC0B}"/>
              </a:ext>
            </a:extLst>
          </p:cNvPr>
          <p:cNvSpPr txBox="1">
            <a:spLocks/>
          </p:cNvSpPr>
          <p:nvPr/>
        </p:nvSpPr>
        <p:spPr>
          <a:xfrm>
            <a:off x="695324" y="2935072"/>
            <a:ext cx="8049283" cy="330624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ct val="100000"/>
              </a:lnSpc>
              <a:spcBef>
                <a:spcPts val="0"/>
              </a:spcBef>
              <a:spcAft>
                <a:spcPts val="0"/>
              </a:spcAft>
              <a:buClrTx/>
              <a:buSzTx/>
              <a:tabLst/>
              <a:defRPr/>
            </a:pPr>
            <a:endParaRPr kumimoji="0" lang="sv-SE" sz="1600" b="0" i="1"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aphicFrame>
        <p:nvGraphicFramePr>
          <p:cNvPr id="10" name="Tabell 9">
            <a:extLst>
              <a:ext uri="{FF2B5EF4-FFF2-40B4-BE49-F238E27FC236}">
                <a16:creationId xmlns:a16="http://schemas.microsoft.com/office/drawing/2014/main" id="{A2D5CAA2-F40E-C5C3-1626-20B7EDEA8D54}"/>
              </a:ext>
            </a:extLst>
          </p:cNvPr>
          <p:cNvGraphicFramePr>
            <a:graphicFrameLocks noGrp="1"/>
          </p:cNvGraphicFramePr>
          <p:nvPr>
            <p:extLst>
              <p:ext uri="{D42A27DB-BD31-4B8C-83A1-F6EECF244321}">
                <p14:modId xmlns:p14="http://schemas.microsoft.com/office/powerpoint/2010/main" val="3747084032"/>
              </p:ext>
            </p:extLst>
          </p:nvPr>
        </p:nvGraphicFramePr>
        <p:xfrm>
          <a:off x="8753901" y="5175727"/>
          <a:ext cx="3006119" cy="1159433"/>
        </p:xfrm>
        <a:graphic>
          <a:graphicData uri="http://schemas.openxmlformats.org/drawingml/2006/table">
            <a:tbl>
              <a:tblPr firstRow="1" bandRow="1">
                <a:tableStyleId>{3B4B98B0-60AC-42C2-AFA5-B58CD77FA1E5}</a:tableStyleId>
              </a:tblPr>
              <a:tblGrid>
                <a:gridCol w="3006119">
                  <a:extLst>
                    <a:ext uri="{9D8B030D-6E8A-4147-A177-3AD203B41FA5}">
                      <a16:colId xmlns:a16="http://schemas.microsoft.com/office/drawing/2014/main" val="510879607"/>
                    </a:ext>
                  </a:extLst>
                </a:gridCol>
              </a:tblGrid>
              <a:tr h="2844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a:solidFill>
                            <a:schemeClr val="tx1"/>
                          </a:solidFill>
                          <a:effectLst/>
                          <a:latin typeface="+mn-lt"/>
                          <a:ea typeface="+mn-ea"/>
                          <a:cs typeface="+mn-cs"/>
                        </a:rPr>
                        <a:t>SOGL §25 (</a:t>
                      </a:r>
                      <a:r>
                        <a:rPr lang="sv-SE" sz="1200" b="0" kern="1200" err="1">
                          <a:solidFill>
                            <a:schemeClr val="tx1"/>
                          </a:solidFill>
                          <a:effectLst/>
                          <a:latin typeface="+mn-lt"/>
                          <a:ea typeface="+mn-ea"/>
                          <a:cs typeface="+mn-cs"/>
                        </a:rPr>
                        <a:t>attributes</a:t>
                      </a:r>
                      <a:r>
                        <a:rPr lang="sv-SE" sz="1200" b="0" kern="1200">
                          <a:solidFill>
                            <a:schemeClr val="tx1"/>
                          </a:solidFill>
                          <a:effectLst/>
                          <a:latin typeface="+mn-lt"/>
                          <a:ea typeface="+mn-ea"/>
                          <a:cs typeface="+mn-cs"/>
                        </a:rPr>
                        <a:t> bal. Products) </a:t>
                      </a:r>
                    </a:p>
                  </a:txBody>
                  <a:tcPr marL="6350" marR="6350" marT="6350"/>
                </a:tc>
                <a:extLst>
                  <a:ext uri="{0D108BD9-81ED-4DB2-BD59-A6C34878D82A}">
                    <a16:rowId xmlns:a16="http://schemas.microsoft.com/office/drawing/2014/main" val="563928668"/>
                  </a:ext>
                </a:extLst>
              </a:tr>
              <a:tr h="471096">
                <a:tc>
                  <a:txBody>
                    <a:bodyPr/>
                    <a:lstStyle/>
                    <a:p>
                      <a:pPr marL="0" marR="0" lvl="0" indent="0" algn="l" rtl="0" eaLnBrk="1" fontAlgn="auto" latinLnBrk="0" hangingPunct="1">
                        <a:lnSpc>
                          <a:spcPct val="100000"/>
                        </a:lnSpc>
                        <a:spcBef>
                          <a:spcPts val="0"/>
                        </a:spcBef>
                        <a:spcAft>
                          <a:spcPts val="0"/>
                        </a:spcAft>
                        <a:buClrTx/>
                        <a:buSzTx/>
                        <a:buFontTx/>
                        <a:buNone/>
                      </a:pPr>
                      <a:r>
                        <a:rPr lang="sv-SE" sz="1200" b="0" kern="1200" err="1">
                          <a:solidFill>
                            <a:schemeClr val="tx1"/>
                          </a:solidFill>
                          <a:effectLst/>
                          <a:latin typeface="+mn-lt"/>
                          <a:ea typeface="+mn-ea"/>
                          <a:cs typeface="+mn-cs"/>
                        </a:rPr>
                        <a:t>Flexibility</a:t>
                      </a:r>
                      <a:r>
                        <a:rPr lang="sv-SE" sz="1200" b="0" kern="1200">
                          <a:solidFill>
                            <a:schemeClr val="tx1"/>
                          </a:solidFill>
                          <a:effectLst/>
                          <a:latin typeface="+mn-lt"/>
                          <a:ea typeface="+mn-ea"/>
                          <a:cs typeface="+mn-cs"/>
                        </a:rPr>
                        <a:t> Information System </a:t>
                      </a:r>
                    </a:p>
                    <a:p>
                      <a:pPr marL="0" marR="0" lvl="0" indent="0" algn="l">
                        <a:lnSpc>
                          <a:spcPct val="100000"/>
                        </a:lnSpc>
                        <a:spcBef>
                          <a:spcPts val="0"/>
                        </a:spcBef>
                        <a:spcAft>
                          <a:spcPts val="0"/>
                        </a:spcAft>
                        <a:buClrTx/>
                        <a:buSzTx/>
                        <a:buFontTx/>
                        <a:buNone/>
                      </a:pPr>
                      <a:r>
                        <a:rPr lang="sv-SE" sz="1200" b="0" kern="1200">
                          <a:solidFill>
                            <a:schemeClr val="tx1"/>
                          </a:solidFill>
                          <a:effectLst/>
                          <a:latin typeface="+mn-lt"/>
                          <a:ea typeface="+mn-ea"/>
                          <a:cs typeface="+mn-cs"/>
                        </a:rPr>
                        <a:t>Harmoniserade marknadsprodukter (DSO) - Föreskrift</a:t>
                      </a:r>
                      <a:endParaRPr lang="sv-SE"/>
                    </a:p>
                    <a:p>
                      <a:pPr marL="0" marR="0" lvl="0" indent="0" algn="l">
                        <a:lnSpc>
                          <a:spcPct val="100000"/>
                        </a:lnSpc>
                        <a:spcBef>
                          <a:spcPts val="0"/>
                        </a:spcBef>
                        <a:spcAft>
                          <a:spcPts val="0"/>
                        </a:spcAft>
                        <a:buClrTx/>
                        <a:buSzTx/>
                        <a:buFontTx/>
                        <a:buNone/>
                      </a:pPr>
                      <a:endParaRPr lang="sv-SE"/>
                    </a:p>
                  </a:txBody>
                  <a:tcPr marL="6350" marR="6350" marT="6350">
                    <a:solidFill>
                      <a:schemeClr val="bg1"/>
                    </a:solidFill>
                  </a:tcPr>
                </a:tc>
                <a:extLst>
                  <a:ext uri="{0D108BD9-81ED-4DB2-BD59-A6C34878D82A}">
                    <a16:rowId xmlns:a16="http://schemas.microsoft.com/office/drawing/2014/main" val="3897900675"/>
                  </a:ext>
                </a:extLst>
              </a:tr>
            </a:tbl>
          </a:graphicData>
        </a:graphic>
      </p:graphicFrame>
      <p:sp>
        <p:nvSpPr>
          <p:cNvPr id="12" name="textruta 11">
            <a:extLst>
              <a:ext uri="{FF2B5EF4-FFF2-40B4-BE49-F238E27FC236}">
                <a16:creationId xmlns:a16="http://schemas.microsoft.com/office/drawing/2014/main" id="{CA187E1D-43AC-F992-B9F7-0C95D6AFA459}"/>
              </a:ext>
            </a:extLst>
          </p:cNvPr>
          <p:cNvSpPr txBox="1"/>
          <p:nvPr/>
        </p:nvSpPr>
        <p:spPr>
          <a:xfrm>
            <a:off x="8683922" y="4862073"/>
            <a:ext cx="3647767"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Calibri" panose="020F0502020204030204"/>
                <a:ea typeface="+mn-ea"/>
                <a:cs typeface="+mn-cs"/>
              </a:rPr>
              <a:t>Beroenden för framtagandet</a:t>
            </a:r>
          </a:p>
        </p:txBody>
      </p:sp>
    </p:spTree>
    <p:extLst>
      <p:ext uri="{BB962C8B-B14F-4D97-AF65-F5344CB8AC3E}">
        <p14:creationId xmlns:p14="http://schemas.microsoft.com/office/powerpoint/2010/main" val="1191131871"/>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4980321-E05C-EA4E-A1B8-81B5C798C9A0}"/>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39DE6A-55C0-4C4F-9889-E916206BDB1A}" type="datetime1">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2025-06-10</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Platshållare för sidfot 2">
            <a:extLst>
              <a:ext uri="{FF2B5EF4-FFF2-40B4-BE49-F238E27FC236}">
                <a16:creationId xmlns:a16="http://schemas.microsoft.com/office/drawing/2014/main" id="{B06C2517-E5C6-33DB-ACD3-F01526099719}"/>
              </a:ext>
            </a:extLst>
          </p:cNvPr>
          <p:cNvSpPr>
            <a:spLocks noGrp="1"/>
          </p:cNvSpPr>
          <p:nvPr>
            <p:ph type="ftr" sz="quarter" idx="12"/>
          </p:nvPr>
        </p:nvSpPr>
        <p:spPr>
          <a:xfrm>
            <a:off x="4038600" y="6338705"/>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Presentation</a:t>
            </a:r>
          </a:p>
        </p:txBody>
      </p:sp>
      <p:sp>
        <p:nvSpPr>
          <p:cNvPr id="4" name="Platshållare för bildnummer 3">
            <a:extLst>
              <a:ext uri="{FF2B5EF4-FFF2-40B4-BE49-F238E27FC236}">
                <a16:creationId xmlns:a16="http://schemas.microsoft.com/office/drawing/2014/main" id="{D75D07A6-7062-5980-81AC-6E9EF48FCB19}"/>
              </a:ext>
            </a:extLst>
          </p:cNvPr>
          <p:cNvSpPr>
            <a:spLocks noGrp="1"/>
          </p:cNvSpPr>
          <p:nvPr>
            <p:ph type="sldNum" sz="quarter" idx="13"/>
          </p:nvPr>
        </p:nvSpPr>
        <p:spPr>
          <a:xfrm>
            <a:off x="8610600" y="631031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A53D8-D7BF-ED48-A5DE-B35EC4CD5AE9}" type="slidenum">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Rubrik 4">
            <a:extLst>
              <a:ext uri="{FF2B5EF4-FFF2-40B4-BE49-F238E27FC236}">
                <a16:creationId xmlns:a16="http://schemas.microsoft.com/office/drawing/2014/main" id="{282AE15E-3DA5-9768-0C61-7559BEEE3B87}"/>
              </a:ext>
            </a:extLst>
          </p:cNvPr>
          <p:cNvSpPr>
            <a:spLocks noGrp="1"/>
          </p:cNvSpPr>
          <p:nvPr>
            <p:ph type="title"/>
          </p:nvPr>
        </p:nvSpPr>
        <p:spPr>
          <a:xfrm>
            <a:off x="585787" y="355434"/>
            <a:ext cx="9393756" cy="1347974"/>
          </a:xfrm>
        </p:spPr>
        <p:txBody>
          <a:bodyPr>
            <a:normAutofit/>
          </a:bodyPr>
          <a:lstStyle/>
          <a:p>
            <a:pPr>
              <a:lnSpc>
                <a:spcPct val="100000"/>
              </a:lnSpc>
              <a:spcAft>
                <a:spcPct val="0"/>
              </a:spcAft>
              <a:defRPr/>
            </a:pPr>
            <a:r>
              <a:rPr lang="sv-SE" sz="4000">
                <a:latin typeface="Calibri"/>
                <a:ea typeface="+mn-ea"/>
                <a:cs typeface="+mn-cs"/>
              </a:rPr>
              <a:t>Tema: Kvalificering av Flexibilitetsleverantör</a:t>
            </a:r>
            <a:endParaRPr lang="sv-SE">
              <a:ea typeface="+mn-ea"/>
              <a:cs typeface="+mn-cs"/>
            </a:endParaRPr>
          </a:p>
        </p:txBody>
      </p:sp>
      <p:sp>
        <p:nvSpPr>
          <p:cNvPr id="6" name="Platshållare för text 5">
            <a:extLst>
              <a:ext uri="{FF2B5EF4-FFF2-40B4-BE49-F238E27FC236}">
                <a16:creationId xmlns:a16="http://schemas.microsoft.com/office/drawing/2014/main" id="{4A082B72-0AA8-A516-8E98-EC624FAA85D6}"/>
              </a:ext>
            </a:extLst>
          </p:cNvPr>
          <p:cNvSpPr>
            <a:spLocks noGrp="1"/>
          </p:cNvSpPr>
          <p:nvPr>
            <p:ph type="body" sz="quarter" idx="14"/>
          </p:nvPr>
        </p:nvSpPr>
        <p:spPr>
          <a:xfrm>
            <a:off x="695324" y="1711990"/>
            <a:ext cx="7386642" cy="4371975"/>
          </a:xfrm>
        </p:spPr>
        <p:txBody>
          <a:bodyPr vert="horz" lIns="91440" tIns="45720" rIns="91440" bIns="45720" rtlCol="0" anchor="t">
            <a:normAutofit fontScale="92500" lnSpcReduction="20000"/>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sv-SE" sz="1400" b="0" i="0" u="none" strike="noStrike" kern="1200" cap="none" spc="0" normalizeH="0" baseline="0" noProof="0">
                <a:ln>
                  <a:noFill/>
                </a:ln>
                <a:effectLst/>
                <a:uLnTx/>
                <a:uFillTx/>
                <a:ea typeface="Calibri"/>
                <a:cs typeface="Calibri"/>
              </a:rPr>
              <a:t>Kvalifikation till balans</a:t>
            </a:r>
            <a:r>
              <a:rPr lang="sv-SE" sz="1400">
                <a:ea typeface="Calibri"/>
                <a:cs typeface="Calibri"/>
              </a:rPr>
              <a:t> and local services marknader. Uppdelade i 3 steg:</a:t>
            </a:r>
            <a:endParaRPr lang="sv-SE"/>
          </a:p>
          <a:p>
            <a:pPr marL="971550" lvl="1" indent="-285750">
              <a:lnSpc>
                <a:spcPct val="100000"/>
              </a:lnSpc>
              <a:spcBef>
                <a:spcPts val="0"/>
              </a:spcBef>
              <a:defRPr/>
            </a:pPr>
            <a:r>
              <a:rPr kumimoji="0" lang="sv-SE" sz="1400" b="0" i="0" u="none" strike="noStrike" kern="1200" cap="none" spc="0" normalizeH="0" baseline="0" noProof="0">
                <a:ln>
                  <a:noFill/>
                </a:ln>
                <a:effectLst/>
                <a:uLnTx/>
                <a:uFillTx/>
                <a:ea typeface="Calibri"/>
                <a:cs typeface="Calibri"/>
              </a:rPr>
              <a:t>Flexibilitetsleverantörskvalificering – berörs av denna artikel</a:t>
            </a:r>
            <a:endParaRPr lang="sv-SE" sz="1400" b="0" i="0" u="none" strike="noStrike" kern="1200" cap="none" spc="0" normalizeH="0" baseline="0" noProof="0">
              <a:ln>
                <a:noFill/>
              </a:ln>
              <a:effectLst/>
              <a:uLnTx/>
              <a:uFillTx/>
              <a:ea typeface="Calibri"/>
              <a:cs typeface="Calibri"/>
            </a:endParaRPr>
          </a:p>
          <a:p>
            <a:pPr marL="971550" lvl="1" indent="-285750">
              <a:lnSpc>
                <a:spcPct val="100000"/>
              </a:lnSpc>
              <a:spcBef>
                <a:spcPts val="0"/>
              </a:spcBef>
              <a:defRPr/>
            </a:pPr>
            <a:r>
              <a:rPr lang="sv-SE" sz="1400">
                <a:ea typeface="Calibri"/>
                <a:cs typeface="Calibri"/>
              </a:rPr>
              <a:t>Produktkvalifikation (behandlad i nästa bild) – i första hand genom verifiering men om undantagskrav uppfylls genom prekvalificering. </a:t>
            </a:r>
          </a:p>
          <a:p>
            <a:pPr marL="971550" lvl="1" indent="-285750">
              <a:lnSpc>
                <a:spcPct val="100000"/>
              </a:lnSpc>
              <a:spcBef>
                <a:spcPts val="0"/>
              </a:spcBef>
              <a:defRPr/>
            </a:pPr>
            <a:r>
              <a:rPr lang="sv-SE" sz="1400" err="1">
                <a:ea typeface="Calibri"/>
                <a:cs typeface="Calibri"/>
              </a:rPr>
              <a:t>Nätprekvalificering</a:t>
            </a:r>
            <a:r>
              <a:rPr lang="sv-SE" sz="1400">
                <a:ea typeface="Calibri"/>
                <a:cs typeface="Calibri"/>
              </a:rPr>
              <a:t> (behandlad i nästa bild) – parallell process till produktkvalifikation. </a:t>
            </a:r>
          </a:p>
          <a:p>
            <a:pPr marL="971550" lvl="1" indent="-285750">
              <a:lnSpc>
                <a:spcPct val="100000"/>
              </a:lnSpc>
              <a:spcBef>
                <a:spcPts val="0"/>
              </a:spcBef>
              <a:defRPr/>
            </a:pPr>
            <a:endParaRPr lang="sv-SE" sz="1400">
              <a:ea typeface="Calibri"/>
              <a:cs typeface="Calibri"/>
            </a:endParaRPr>
          </a:p>
          <a:p>
            <a:pPr marL="285750" indent="-285750">
              <a:lnSpc>
                <a:spcPct val="100000"/>
              </a:lnSpc>
              <a:spcBef>
                <a:spcPts val="0"/>
              </a:spcBef>
              <a:buFont typeface="Arial"/>
              <a:buChar char="•"/>
              <a:defRPr/>
            </a:pPr>
            <a:r>
              <a:rPr lang="sv-SE" sz="1400">
                <a:ea typeface="Calibri"/>
                <a:cs typeface="Calibri"/>
              </a:rPr>
              <a:t>Flexibilitetsleverantörskvalificeringen syftar till att säkerställa att flexibilitetsleverantören är en seriös aktör, samt har de grundläggande förmågorna för att kunna leverera tjänster till nätägare, t.ex. ha ett IT-system som kan ta emot aktiveringssignaler, skicka mätdata för avräkning och baseline, utbyta annan nödvändig data, genomföra kommunikationstest (om bestämt i nationella villkor för SP), samt uppfylla satta finansiella krav. </a:t>
            </a:r>
          </a:p>
          <a:p>
            <a:pPr marL="285750" indent="-285750">
              <a:lnSpc>
                <a:spcPct val="100000"/>
              </a:lnSpc>
              <a:spcBef>
                <a:spcPts val="0"/>
              </a:spcBef>
              <a:buFont typeface="Arial"/>
              <a:buChar char="•"/>
              <a:defRPr/>
            </a:pPr>
            <a:endParaRPr lang="sv-SE" sz="1400">
              <a:ea typeface="Calibri"/>
              <a:cs typeface="Calibri"/>
            </a:endParaRPr>
          </a:p>
          <a:p>
            <a:pPr marL="285750" indent="-285750">
              <a:lnSpc>
                <a:spcPct val="100000"/>
              </a:lnSpc>
              <a:spcBef>
                <a:spcPts val="0"/>
              </a:spcBef>
              <a:buFont typeface="Arial"/>
              <a:buChar char="•"/>
              <a:defRPr/>
            </a:pPr>
            <a:r>
              <a:rPr lang="sv-SE" sz="1400">
                <a:ea typeface="Calibri"/>
                <a:cs typeface="Calibri"/>
              </a:rPr>
              <a:t>Mer detaljerade krav kan sättas på SP i </a:t>
            </a:r>
            <a:r>
              <a:rPr lang="en-US" sz="1400" err="1"/>
              <a:t>nationella</a:t>
            </a:r>
            <a:r>
              <a:rPr lang="en-US" sz="1400"/>
              <a:t> </a:t>
            </a:r>
            <a:r>
              <a:rPr lang="en-US" sz="1400" err="1"/>
              <a:t>villkor</a:t>
            </a:r>
            <a:r>
              <a:rPr lang="en-US" sz="1400" b="0" kern="1200">
                <a:effectLst/>
                <a:ea typeface="+mn-ea"/>
                <a:cs typeface="+mn-cs"/>
              </a:rPr>
              <a:t>, </a:t>
            </a:r>
            <a:r>
              <a:rPr lang="en-US" sz="1400" b="0" kern="1200" err="1">
                <a:effectLst/>
                <a:ea typeface="+mn-ea"/>
                <a:cs typeface="+mn-cs"/>
              </a:rPr>
              <a:t>så</a:t>
            </a:r>
            <a:r>
              <a:rPr lang="en-US" sz="1400" b="0" kern="1200">
                <a:effectLst/>
                <a:ea typeface="+mn-ea"/>
                <a:cs typeface="+mn-cs"/>
              </a:rPr>
              <a:t> </a:t>
            </a:r>
            <a:r>
              <a:rPr lang="en-US" sz="1400" b="0" kern="1200" err="1">
                <a:effectLst/>
                <a:ea typeface="+mn-ea"/>
                <a:cs typeface="+mn-cs"/>
              </a:rPr>
              <a:t>som</a:t>
            </a:r>
            <a:r>
              <a:rPr lang="en-US" sz="1400" b="0" kern="1200">
                <a:effectLst/>
                <a:ea typeface="+mn-ea"/>
                <a:cs typeface="+mn-cs"/>
              </a:rPr>
              <a:t> </a:t>
            </a:r>
            <a:r>
              <a:rPr lang="en-US" sz="1400" b="0" kern="1200" err="1">
                <a:effectLst/>
                <a:ea typeface="+mn-ea"/>
                <a:cs typeface="+mn-cs"/>
              </a:rPr>
              <a:t>hur</a:t>
            </a:r>
            <a:r>
              <a:rPr lang="en-US" sz="1400" b="0" kern="1200">
                <a:effectLst/>
                <a:ea typeface="+mn-ea"/>
                <a:cs typeface="+mn-cs"/>
              </a:rPr>
              <a:t> rebound och compensation effects </a:t>
            </a:r>
            <a:r>
              <a:rPr lang="en-US" sz="1400" b="0" kern="1200" err="1">
                <a:effectLst/>
                <a:ea typeface="+mn-ea"/>
                <a:cs typeface="+mn-cs"/>
              </a:rPr>
              <a:t>hanteras</a:t>
            </a:r>
            <a:r>
              <a:rPr lang="en-US" sz="1400" b="0" kern="1200">
                <a:effectLst/>
                <a:ea typeface="+mn-ea"/>
                <a:cs typeface="+mn-cs"/>
              </a:rPr>
              <a:t>, </a:t>
            </a:r>
            <a:r>
              <a:rPr lang="en-US" sz="1400" b="0" kern="1200" err="1">
                <a:effectLst/>
                <a:ea typeface="+mn-ea"/>
                <a:cs typeface="+mn-cs"/>
              </a:rPr>
              <a:t>samt</a:t>
            </a:r>
            <a:r>
              <a:rPr lang="en-US" sz="1400" b="0" kern="1200">
                <a:effectLst/>
                <a:ea typeface="+mn-ea"/>
                <a:cs typeface="+mn-cs"/>
              </a:rPr>
              <a:t>  </a:t>
            </a:r>
            <a:r>
              <a:rPr lang="en-US" sz="1400" b="0" kern="1200" err="1">
                <a:effectLst/>
                <a:ea typeface="+mn-ea"/>
                <a:cs typeface="+mn-cs"/>
              </a:rPr>
              <a:t>beskrivning</a:t>
            </a:r>
            <a:r>
              <a:rPr lang="en-US" sz="1400" b="0" kern="1200">
                <a:effectLst/>
                <a:ea typeface="+mn-ea"/>
                <a:cs typeface="+mn-cs"/>
              </a:rPr>
              <a:t> av </a:t>
            </a:r>
            <a:r>
              <a:rPr lang="en-US" sz="1400" b="0" kern="1200" err="1">
                <a:effectLst/>
                <a:ea typeface="+mn-ea"/>
                <a:cs typeface="+mn-cs"/>
              </a:rPr>
              <a:t>kommunikationssystem</a:t>
            </a:r>
            <a:r>
              <a:rPr lang="en-US" sz="1400" b="0" kern="1200">
                <a:effectLst/>
                <a:ea typeface="+mn-ea"/>
                <a:cs typeface="+mn-cs"/>
              </a:rPr>
              <a:t> och </a:t>
            </a:r>
            <a:r>
              <a:rPr lang="en-US" sz="1400" b="0" kern="1200" err="1">
                <a:effectLst/>
                <a:ea typeface="+mn-ea"/>
                <a:cs typeface="+mn-cs"/>
              </a:rPr>
              <a:t>hur</a:t>
            </a:r>
            <a:r>
              <a:rPr lang="en-US" sz="1400" b="0" kern="1200">
                <a:effectLst/>
                <a:ea typeface="+mn-ea"/>
                <a:cs typeface="+mn-cs"/>
              </a:rPr>
              <a:t> </a:t>
            </a:r>
            <a:r>
              <a:rPr lang="en-US" sz="1400" b="0" kern="1200" err="1">
                <a:effectLst/>
                <a:ea typeface="+mn-ea"/>
                <a:cs typeface="+mn-cs"/>
              </a:rPr>
              <a:t>tjänster</a:t>
            </a:r>
            <a:r>
              <a:rPr lang="en-US" sz="1400" b="0" kern="1200">
                <a:effectLst/>
                <a:ea typeface="+mn-ea"/>
                <a:cs typeface="+mn-cs"/>
              </a:rPr>
              <a:t> </a:t>
            </a:r>
            <a:r>
              <a:rPr lang="en-US" sz="1400" b="0" kern="1200" err="1">
                <a:effectLst/>
                <a:ea typeface="+mn-ea"/>
                <a:cs typeface="+mn-cs"/>
              </a:rPr>
              <a:t>förväntas</a:t>
            </a:r>
            <a:r>
              <a:rPr lang="en-US" sz="1400" b="0" kern="1200">
                <a:effectLst/>
                <a:ea typeface="+mn-ea"/>
                <a:cs typeface="+mn-cs"/>
              </a:rPr>
              <a:t> </a:t>
            </a:r>
            <a:r>
              <a:rPr lang="en-US" sz="1400" b="0" kern="1200" err="1">
                <a:effectLst/>
                <a:ea typeface="+mn-ea"/>
                <a:cs typeface="+mn-cs"/>
              </a:rPr>
              <a:t>levereras</a:t>
            </a:r>
            <a:r>
              <a:rPr lang="en-US" sz="1400" b="0" kern="1200">
                <a:effectLst/>
                <a:ea typeface="+mn-ea"/>
                <a:cs typeface="+mn-cs"/>
              </a:rPr>
              <a:t> rent </a:t>
            </a:r>
            <a:r>
              <a:rPr lang="en-US" sz="1400" b="0" kern="1200" err="1">
                <a:effectLst/>
                <a:ea typeface="+mn-ea"/>
                <a:cs typeface="+mn-cs"/>
              </a:rPr>
              <a:t>tekniskt</a:t>
            </a:r>
            <a:r>
              <a:rPr lang="en-US" sz="1400"/>
              <a:t> och </a:t>
            </a:r>
            <a:r>
              <a:rPr lang="en-US" sz="1400" err="1"/>
              <a:t>typ</a:t>
            </a:r>
            <a:r>
              <a:rPr lang="en-US" sz="1400"/>
              <a:t> av </a:t>
            </a:r>
            <a:r>
              <a:rPr lang="en-US" sz="1400" err="1"/>
              <a:t>resurs</a:t>
            </a:r>
            <a:r>
              <a:rPr lang="en-US" sz="1400"/>
              <a:t>. </a:t>
            </a:r>
          </a:p>
          <a:p>
            <a:pPr marL="285750" indent="-285750">
              <a:lnSpc>
                <a:spcPct val="100000"/>
              </a:lnSpc>
              <a:spcBef>
                <a:spcPts val="0"/>
              </a:spcBef>
              <a:buFont typeface="Arial"/>
              <a:buChar char="•"/>
              <a:defRPr/>
            </a:pPr>
            <a:endParaRPr lang="en-US" sz="1400"/>
          </a:p>
          <a:p>
            <a:pPr marL="285750" indent="-285750">
              <a:lnSpc>
                <a:spcPct val="100000"/>
              </a:lnSpc>
              <a:spcBef>
                <a:spcPts val="0"/>
              </a:spcBef>
              <a:buFont typeface="Arial"/>
              <a:buChar char="•"/>
              <a:defRPr/>
            </a:pPr>
            <a:r>
              <a:rPr lang="en-US" sz="1400">
                <a:ea typeface="Calibri"/>
                <a:cs typeface="Calibri"/>
              </a:rPr>
              <a:t>En </a:t>
            </a:r>
            <a:r>
              <a:rPr lang="en-US" sz="1400" err="1">
                <a:ea typeface="Calibri"/>
                <a:cs typeface="Calibri"/>
              </a:rPr>
              <a:t>förenklad</a:t>
            </a:r>
            <a:r>
              <a:rPr lang="en-US" sz="1400">
                <a:ea typeface="Calibri"/>
                <a:cs typeface="Calibri"/>
              </a:rPr>
              <a:t> </a:t>
            </a:r>
            <a:r>
              <a:rPr lang="en-US" sz="1400" err="1">
                <a:ea typeface="Calibri"/>
                <a:cs typeface="Calibri"/>
              </a:rPr>
              <a:t>leverantörskvalificering</a:t>
            </a:r>
            <a:r>
              <a:rPr lang="en-US" sz="1400">
                <a:ea typeface="Calibri"/>
                <a:cs typeface="Calibri"/>
              </a:rPr>
              <a:t> </a:t>
            </a:r>
            <a:r>
              <a:rPr lang="en-US" sz="1400" err="1">
                <a:ea typeface="Calibri"/>
                <a:cs typeface="Calibri"/>
              </a:rPr>
              <a:t>skall</a:t>
            </a:r>
            <a:r>
              <a:rPr lang="en-US" sz="1400">
                <a:ea typeface="Calibri"/>
                <a:cs typeface="Calibri"/>
              </a:rPr>
              <a:t> </a:t>
            </a:r>
            <a:r>
              <a:rPr lang="en-US" sz="1400" err="1">
                <a:ea typeface="Calibri"/>
                <a:cs typeface="Calibri"/>
              </a:rPr>
              <a:t>följas</a:t>
            </a:r>
            <a:r>
              <a:rPr lang="en-US" sz="1400">
                <a:ea typeface="Calibri"/>
                <a:cs typeface="Calibri"/>
              </a:rPr>
              <a:t> om </a:t>
            </a:r>
            <a:r>
              <a:rPr lang="en-US" sz="1400" err="1">
                <a:ea typeface="Calibri"/>
                <a:cs typeface="Calibri"/>
              </a:rPr>
              <a:t>flexibilitetsleverantören</a:t>
            </a:r>
            <a:r>
              <a:rPr lang="en-US" sz="1400">
                <a:ea typeface="Calibri"/>
                <a:cs typeface="Calibri"/>
              </a:rPr>
              <a:t> redan </a:t>
            </a:r>
            <a:r>
              <a:rPr lang="en-US" sz="1400" err="1">
                <a:ea typeface="Calibri"/>
                <a:cs typeface="Calibri"/>
              </a:rPr>
              <a:t>kvalificerat</a:t>
            </a:r>
            <a:r>
              <a:rPr lang="en-US" sz="1400">
                <a:ea typeface="Calibri"/>
                <a:cs typeface="Calibri"/>
              </a:rPr>
              <a:t> sig för </a:t>
            </a:r>
            <a:r>
              <a:rPr lang="en-US" sz="1400" err="1">
                <a:ea typeface="Calibri"/>
                <a:cs typeface="Calibri"/>
              </a:rPr>
              <a:t>en</a:t>
            </a:r>
            <a:r>
              <a:rPr lang="en-US" sz="1400">
                <a:ea typeface="Calibri"/>
                <a:cs typeface="Calibri"/>
              </a:rPr>
              <a:t> </a:t>
            </a:r>
            <a:r>
              <a:rPr lang="en-US" sz="1400" err="1">
                <a:ea typeface="Calibri"/>
                <a:cs typeface="Calibri"/>
              </a:rPr>
              <a:t>balans</a:t>
            </a:r>
            <a:r>
              <a:rPr lang="en-US" sz="1400">
                <a:ea typeface="Calibri"/>
                <a:cs typeface="Calibri"/>
              </a:rPr>
              <a:t> </a:t>
            </a:r>
            <a:r>
              <a:rPr lang="en-US" sz="1400" err="1">
                <a:ea typeface="Calibri"/>
                <a:cs typeface="Calibri"/>
              </a:rPr>
              <a:t>eller</a:t>
            </a:r>
            <a:r>
              <a:rPr lang="en-US" sz="1400">
                <a:ea typeface="Calibri"/>
                <a:cs typeface="Calibri"/>
              </a:rPr>
              <a:t> local service, </a:t>
            </a:r>
            <a:r>
              <a:rPr lang="en-US" sz="1400" err="1">
                <a:ea typeface="Calibri"/>
                <a:cs typeface="Calibri"/>
              </a:rPr>
              <a:t>samt</a:t>
            </a:r>
            <a:r>
              <a:rPr lang="en-US" sz="1400">
                <a:ea typeface="Calibri"/>
                <a:cs typeface="Calibri"/>
              </a:rPr>
              <a:t> </a:t>
            </a:r>
            <a:r>
              <a:rPr lang="en-US" sz="1400" err="1">
                <a:ea typeface="Calibri"/>
                <a:cs typeface="Calibri"/>
              </a:rPr>
              <a:t>en</a:t>
            </a:r>
            <a:r>
              <a:rPr lang="en-US" sz="1400">
                <a:ea typeface="Calibri"/>
                <a:cs typeface="Calibri"/>
              </a:rPr>
              <a:t> </a:t>
            </a:r>
            <a:r>
              <a:rPr lang="en-US" sz="1400" err="1">
                <a:ea typeface="Calibri"/>
                <a:cs typeface="Calibri"/>
              </a:rPr>
              <a:t>förenklad</a:t>
            </a:r>
            <a:r>
              <a:rPr lang="en-US" sz="1400">
                <a:ea typeface="Calibri"/>
                <a:cs typeface="Calibri"/>
              </a:rPr>
              <a:t> </a:t>
            </a:r>
            <a:r>
              <a:rPr lang="en-US" sz="1400" err="1">
                <a:ea typeface="Calibri"/>
                <a:cs typeface="Calibri"/>
              </a:rPr>
              <a:t>produktkvalificering</a:t>
            </a:r>
            <a:r>
              <a:rPr lang="en-US" sz="1400">
                <a:ea typeface="Calibri"/>
                <a:cs typeface="Calibri"/>
              </a:rPr>
              <a:t> om </a:t>
            </a:r>
            <a:r>
              <a:rPr lang="en-US" sz="1400" err="1">
                <a:ea typeface="Calibri"/>
                <a:cs typeface="Calibri"/>
              </a:rPr>
              <a:t>denna</a:t>
            </a:r>
            <a:r>
              <a:rPr lang="en-US" sz="1400">
                <a:ea typeface="Calibri"/>
                <a:cs typeface="Calibri"/>
              </a:rPr>
              <a:t> </a:t>
            </a:r>
            <a:r>
              <a:rPr lang="en-US" sz="1400" err="1">
                <a:ea typeface="Calibri"/>
                <a:cs typeface="Calibri"/>
              </a:rPr>
              <a:t>gjort</a:t>
            </a:r>
            <a:r>
              <a:rPr lang="en-US" sz="1400">
                <a:ea typeface="Calibri"/>
                <a:cs typeface="Calibri"/>
              </a:rPr>
              <a:t> för </a:t>
            </a:r>
            <a:r>
              <a:rPr lang="en-US" sz="1400" err="1">
                <a:ea typeface="Calibri"/>
                <a:cs typeface="Calibri"/>
              </a:rPr>
              <a:t>samma</a:t>
            </a:r>
            <a:r>
              <a:rPr lang="en-US" sz="1400">
                <a:ea typeface="Calibri"/>
                <a:cs typeface="Calibri"/>
              </a:rPr>
              <a:t> </a:t>
            </a:r>
            <a:r>
              <a:rPr lang="en-US" sz="1400" err="1">
                <a:ea typeface="Calibri"/>
                <a:cs typeface="Calibri"/>
              </a:rPr>
              <a:t>produkt</a:t>
            </a:r>
            <a:r>
              <a:rPr lang="en-US" sz="1400">
                <a:ea typeface="Calibri"/>
                <a:cs typeface="Calibri"/>
              </a:rPr>
              <a:t> men till </a:t>
            </a:r>
            <a:r>
              <a:rPr lang="en-US" sz="1400" err="1">
                <a:ea typeface="Calibri"/>
                <a:cs typeface="Calibri"/>
              </a:rPr>
              <a:t>en</a:t>
            </a:r>
            <a:r>
              <a:rPr lang="en-US" sz="1400">
                <a:ea typeface="Calibri"/>
                <a:cs typeface="Calibri"/>
              </a:rPr>
              <a:t> </a:t>
            </a:r>
            <a:r>
              <a:rPr lang="en-US" sz="1400" err="1">
                <a:ea typeface="Calibri"/>
                <a:cs typeface="Calibri"/>
              </a:rPr>
              <a:t>annan</a:t>
            </a:r>
            <a:r>
              <a:rPr lang="en-US" sz="1400">
                <a:ea typeface="Calibri"/>
                <a:cs typeface="Calibri"/>
              </a:rPr>
              <a:t> </a:t>
            </a:r>
            <a:r>
              <a:rPr lang="en-US" sz="1400" err="1">
                <a:ea typeface="Calibri"/>
                <a:cs typeface="Calibri"/>
              </a:rPr>
              <a:t>systemoperatör</a:t>
            </a:r>
            <a:r>
              <a:rPr lang="en-US" sz="1400">
                <a:ea typeface="Calibri"/>
                <a:cs typeface="Calibri"/>
              </a:rPr>
              <a:t>.</a:t>
            </a:r>
          </a:p>
          <a:p>
            <a:pPr marL="285750" indent="-285750">
              <a:lnSpc>
                <a:spcPct val="100000"/>
              </a:lnSpc>
              <a:spcBef>
                <a:spcPts val="0"/>
              </a:spcBef>
              <a:buFont typeface="Arial"/>
              <a:buChar char="•"/>
              <a:defRPr/>
            </a:pPr>
            <a:endParaRPr lang="en-US" sz="1400" b="0" kern="1200">
              <a:effectLst/>
              <a:ea typeface="Calibri"/>
              <a:cs typeface="Calibri"/>
            </a:endParaRPr>
          </a:p>
          <a:p>
            <a:pPr marL="285750" indent="-285750">
              <a:lnSpc>
                <a:spcPct val="100000"/>
              </a:lnSpc>
              <a:spcBef>
                <a:spcPts val="0"/>
              </a:spcBef>
              <a:buFont typeface="Arial"/>
              <a:buChar char="•"/>
              <a:defRPr/>
            </a:pPr>
            <a:r>
              <a:rPr lang="en-US" sz="1400" err="1">
                <a:ea typeface="Calibri"/>
                <a:cs typeface="Calibri"/>
              </a:rPr>
              <a:t>Tjänsteleverantören</a:t>
            </a:r>
            <a:r>
              <a:rPr lang="en-US" sz="1400">
                <a:ea typeface="Calibri"/>
                <a:cs typeface="Calibri"/>
              </a:rPr>
              <a:t> </a:t>
            </a:r>
            <a:r>
              <a:rPr lang="en-US" sz="1400" err="1">
                <a:ea typeface="Calibri"/>
                <a:cs typeface="Calibri"/>
              </a:rPr>
              <a:t>är</a:t>
            </a:r>
            <a:r>
              <a:rPr lang="en-US" sz="1400">
                <a:ea typeface="Calibri"/>
                <a:cs typeface="Calibri"/>
              </a:rPr>
              <a:t> </a:t>
            </a:r>
            <a:r>
              <a:rPr lang="en-US" sz="1400" err="1">
                <a:ea typeface="Calibri"/>
                <a:cs typeface="Calibri"/>
              </a:rPr>
              <a:t>skyldig</a:t>
            </a:r>
            <a:r>
              <a:rPr lang="en-US" sz="1400">
                <a:ea typeface="Calibri"/>
                <a:cs typeface="Calibri"/>
              </a:rPr>
              <a:t> </a:t>
            </a:r>
            <a:r>
              <a:rPr lang="en-US" sz="1400" err="1">
                <a:ea typeface="Calibri"/>
                <a:cs typeface="Calibri"/>
              </a:rPr>
              <a:t>att</a:t>
            </a:r>
            <a:r>
              <a:rPr lang="en-US" sz="1400">
                <a:ea typeface="Calibri"/>
                <a:cs typeface="Calibri"/>
              </a:rPr>
              <a:t> </a:t>
            </a:r>
            <a:r>
              <a:rPr lang="en-US" sz="1400" err="1">
                <a:ea typeface="Calibri"/>
                <a:cs typeface="Calibri"/>
              </a:rPr>
              <a:t>informera</a:t>
            </a:r>
            <a:r>
              <a:rPr lang="en-US" sz="1400">
                <a:ea typeface="Calibri"/>
                <a:cs typeface="Calibri"/>
              </a:rPr>
              <a:t> om </a:t>
            </a:r>
            <a:r>
              <a:rPr lang="en-US" sz="1400" err="1">
                <a:ea typeface="Calibri"/>
                <a:cs typeface="Calibri"/>
              </a:rPr>
              <a:t>ändring</a:t>
            </a:r>
            <a:r>
              <a:rPr lang="en-US" sz="1400">
                <a:ea typeface="Calibri"/>
                <a:cs typeface="Calibri"/>
              </a:rPr>
              <a:t> </a:t>
            </a:r>
            <a:r>
              <a:rPr lang="en-US" sz="1400" err="1">
                <a:ea typeface="Calibri"/>
                <a:cs typeface="Calibri"/>
              </a:rPr>
              <a:t>görs</a:t>
            </a:r>
            <a:r>
              <a:rPr lang="en-US" sz="1400">
                <a:ea typeface="Calibri"/>
                <a:cs typeface="Calibri"/>
              </a:rPr>
              <a:t> </a:t>
            </a:r>
            <a:r>
              <a:rPr lang="en-US" sz="1400" err="1">
                <a:ea typeface="Calibri"/>
                <a:cs typeface="Calibri"/>
              </a:rPr>
              <a:t>i</a:t>
            </a:r>
            <a:r>
              <a:rPr lang="en-US" sz="1400">
                <a:ea typeface="Calibri"/>
                <a:cs typeface="Calibri"/>
              </a:rPr>
              <a:t> </a:t>
            </a:r>
            <a:r>
              <a:rPr lang="en-US" sz="1400" err="1">
                <a:ea typeface="Calibri"/>
                <a:cs typeface="Calibri"/>
              </a:rPr>
              <a:t>kommunikationsssystemet</a:t>
            </a:r>
            <a:r>
              <a:rPr lang="en-US" sz="1400">
                <a:ea typeface="Calibri"/>
                <a:cs typeface="Calibri"/>
              </a:rPr>
              <a:t> </a:t>
            </a:r>
            <a:r>
              <a:rPr lang="en-US" sz="1400" err="1">
                <a:ea typeface="Calibri"/>
                <a:cs typeface="Calibri"/>
              </a:rPr>
              <a:t>som</a:t>
            </a:r>
            <a:r>
              <a:rPr lang="en-US" sz="1400">
                <a:ea typeface="Calibri"/>
                <a:cs typeface="Calibri"/>
              </a:rPr>
              <a:t> </a:t>
            </a:r>
            <a:r>
              <a:rPr lang="en-US" sz="1400" err="1">
                <a:ea typeface="Calibri"/>
                <a:cs typeface="Calibri"/>
              </a:rPr>
              <a:t>kan</a:t>
            </a:r>
            <a:r>
              <a:rPr lang="en-US" sz="1400">
                <a:ea typeface="Calibri"/>
                <a:cs typeface="Calibri"/>
              </a:rPr>
              <a:t> </a:t>
            </a:r>
            <a:r>
              <a:rPr lang="en-US" sz="1400" err="1">
                <a:ea typeface="Calibri"/>
                <a:cs typeface="Calibri"/>
              </a:rPr>
              <a:t>påverka</a:t>
            </a:r>
            <a:r>
              <a:rPr lang="en-US" sz="1400">
                <a:ea typeface="Calibri"/>
                <a:cs typeface="Calibri"/>
              </a:rPr>
              <a:t> </a:t>
            </a:r>
            <a:r>
              <a:rPr lang="en-US" sz="1400" err="1">
                <a:ea typeface="Calibri"/>
                <a:cs typeface="Calibri"/>
              </a:rPr>
              <a:t>tjänsteleveransen</a:t>
            </a:r>
            <a:r>
              <a:rPr lang="en-US" sz="1400">
                <a:ea typeface="Calibri"/>
                <a:cs typeface="Calibri"/>
              </a:rPr>
              <a:t> och </a:t>
            </a:r>
            <a:r>
              <a:rPr lang="en-US" sz="1400" err="1">
                <a:ea typeface="Calibri"/>
                <a:cs typeface="Calibri"/>
              </a:rPr>
              <a:t>systemoperatören</a:t>
            </a:r>
            <a:r>
              <a:rPr lang="en-US" sz="1400">
                <a:ea typeface="Calibri"/>
                <a:cs typeface="Calibri"/>
              </a:rPr>
              <a:t> </a:t>
            </a:r>
            <a:r>
              <a:rPr lang="en-US" sz="1400" err="1">
                <a:ea typeface="Calibri"/>
                <a:cs typeface="Calibri"/>
              </a:rPr>
              <a:t>skall</a:t>
            </a:r>
            <a:r>
              <a:rPr lang="en-US" sz="1400">
                <a:ea typeface="Calibri"/>
                <a:cs typeface="Calibri"/>
              </a:rPr>
              <a:t> </a:t>
            </a:r>
            <a:r>
              <a:rPr lang="en-US" sz="1400" err="1">
                <a:ea typeface="Calibri"/>
                <a:cs typeface="Calibri"/>
              </a:rPr>
              <a:t>då</a:t>
            </a:r>
            <a:r>
              <a:rPr lang="en-US" sz="1400">
                <a:ea typeface="Calibri"/>
                <a:cs typeface="Calibri"/>
              </a:rPr>
              <a:t> ha </a:t>
            </a:r>
            <a:r>
              <a:rPr lang="en-US" sz="1400" err="1">
                <a:ea typeface="Calibri"/>
                <a:cs typeface="Calibri"/>
              </a:rPr>
              <a:t>möjlighet</a:t>
            </a:r>
            <a:r>
              <a:rPr lang="en-US" sz="1400">
                <a:ea typeface="Calibri"/>
                <a:cs typeface="Calibri"/>
              </a:rPr>
              <a:t> </a:t>
            </a:r>
            <a:r>
              <a:rPr lang="en-US" sz="1400" err="1">
                <a:ea typeface="Calibri"/>
                <a:cs typeface="Calibri"/>
              </a:rPr>
              <a:t>att</a:t>
            </a:r>
            <a:r>
              <a:rPr lang="en-US" sz="1400">
                <a:ea typeface="Calibri"/>
                <a:cs typeface="Calibri"/>
              </a:rPr>
              <a:t> </a:t>
            </a:r>
            <a:r>
              <a:rPr lang="en-US" sz="1400" err="1">
                <a:ea typeface="Calibri"/>
                <a:cs typeface="Calibri"/>
              </a:rPr>
              <a:t>göra</a:t>
            </a:r>
            <a:r>
              <a:rPr lang="en-US" sz="1400">
                <a:ea typeface="Calibri"/>
                <a:cs typeface="Calibri"/>
              </a:rPr>
              <a:t> om </a:t>
            </a:r>
            <a:r>
              <a:rPr lang="en-US" sz="1400" err="1">
                <a:ea typeface="Calibri"/>
                <a:cs typeface="Calibri"/>
              </a:rPr>
              <a:t>kommunikationstest</a:t>
            </a:r>
            <a:r>
              <a:rPr lang="en-US" sz="1400">
                <a:ea typeface="Calibri"/>
                <a:cs typeface="Calibri"/>
              </a:rPr>
              <a:t>.</a:t>
            </a:r>
            <a:endParaRPr lang="en-US" sz="1400" b="0" kern="1200">
              <a:effectLst/>
              <a:ea typeface="Calibri"/>
              <a:cs typeface="Calibri"/>
            </a:endParaRPr>
          </a:p>
          <a:p>
            <a:pPr marL="285750" indent="-285750">
              <a:lnSpc>
                <a:spcPct val="100000"/>
              </a:lnSpc>
              <a:spcBef>
                <a:spcPts val="0"/>
              </a:spcBef>
              <a:buFont typeface="Arial"/>
              <a:buChar char="•"/>
              <a:defRPr/>
            </a:pPr>
            <a:endParaRPr lang="en-US" sz="1400">
              <a:ea typeface="Calibri"/>
              <a:cs typeface="Calibri"/>
            </a:endParaRPr>
          </a:p>
          <a:p>
            <a:pPr marL="285750" indent="-285750">
              <a:lnSpc>
                <a:spcPct val="100000"/>
              </a:lnSpc>
              <a:spcBef>
                <a:spcPts val="0"/>
              </a:spcBef>
              <a:buFont typeface="Arial"/>
              <a:buChar char="•"/>
              <a:defRPr/>
            </a:pPr>
            <a:r>
              <a:rPr lang="sv-SE" sz="1400">
                <a:ea typeface="Calibri"/>
                <a:cs typeface="Calibri"/>
              </a:rPr>
              <a:t>Alla tjänsteleverantörer skall registreras i </a:t>
            </a:r>
            <a:r>
              <a:rPr lang="sv-SE" sz="1400" err="1">
                <a:ea typeface="Calibri"/>
                <a:cs typeface="Calibri"/>
              </a:rPr>
              <a:t>Flexibility</a:t>
            </a:r>
            <a:r>
              <a:rPr lang="sv-SE" sz="1400">
                <a:ea typeface="Calibri"/>
                <a:cs typeface="Calibri"/>
              </a:rPr>
              <a:t> Information System och ”</a:t>
            </a:r>
            <a:r>
              <a:rPr lang="sv-SE" sz="1400" err="1">
                <a:ea typeface="Calibri"/>
                <a:cs typeface="Calibri"/>
              </a:rPr>
              <a:t>procuring</a:t>
            </a:r>
            <a:r>
              <a:rPr lang="sv-SE" sz="1400">
                <a:ea typeface="Calibri"/>
                <a:cs typeface="Calibri"/>
              </a:rPr>
              <a:t> systems operator” skall validera denna data inom 1 arbetsdag. </a:t>
            </a:r>
          </a:p>
          <a:p>
            <a:pPr marL="285750" indent="-285750">
              <a:lnSpc>
                <a:spcPct val="100000"/>
              </a:lnSpc>
              <a:spcBef>
                <a:spcPts val="0"/>
              </a:spcBef>
              <a:defRPr/>
            </a:pPr>
            <a:endParaRPr lang="sv-SE" sz="1600">
              <a:latin typeface="Calibri" panose="020F0502020204030204" pitchFamily="34" charset="0"/>
            </a:endParaRPr>
          </a:p>
        </p:txBody>
      </p:sp>
      <p:graphicFrame>
        <p:nvGraphicFramePr>
          <p:cNvPr id="9" name="Tabell 8">
            <a:extLst>
              <a:ext uri="{FF2B5EF4-FFF2-40B4-BE49-F238E27FC236}">
                <a16:creationId xmlns:a16="http://schemas.microsoft.com/office/drawing/2014/main" id="{E181B2C3-8C04-8242-2820-4D842E786752}"/>
              </a:ext>
            </a:extLst>
          </p:cNvPr>
          <p:cNvGraphicFramePr>
            <a:graphicFrameLocks noGrp="1"/>
          </p:cNvGraphicFramePr>
          <p:nvPr>
            <p:extLst>
              <p:ext uri="{D42A27DB-BD31-4B8C-83A1-F6EECF244321}">
                <p14:modId xmlns:p14="http://schemas.microsoft.com/office/powerpoint/2010/main" val="918267239"/>
              </p:ext>
            </p:extLst>
          </p:nvPr>
        </p:nvGraphicFramePr>
        <p:xfrm>
          <a:off x="8976092" y="2896348"/>
          <a:ext cx="3006119" cy="528243"/>
        </p:xfrm>
        <a:graphic>
          <a:graphicData uri="http://schemas.openxmlformats.org/drawingml/2006/table">
            <a:tbl>
              <a:tblPr firstRow="1" bandRow="1">
                <a:tableStyleId>{3B4B98B0-60AC-42C2-AFA5-B58CD77FA1E5}</a:tableStyleId>
              </a:tblPr>
              <a:tblGrid>
                <a:gridCol w="391693">
                  <a:extLst>
                    <a:ext uri="{9D8B030D-6E8A-4147-A177-3AD203B41FA5}">
                      <a16:colId xmlns:a16="http://schemas.microsoft.com/office/drawing/2014/main" val="2186583178"/>
                    </a:ext>
                  </a:extLst>
                </a:gridCol>
                <a:gridCol w="2614426">
                  <a:extLst>
                    <a:ext uri="{9D8B030D-6E8A-4147-A177-3AD203B41FA5}">
                      <a16:colId xmlns:a16="http://schemas.microsoft.com/office/drawing/2014/main" val="897010070"/>
                    </a:ext>
                  </a:extLst>
                </a:gridCol>
              </a:tblGrid>
              <a:tr h="225562">
                <a:tc>
                  <a:txBody>
                    <a:bodyPr/>
                    <a:lstStyle/>
                    <a:p>
                      <a:pPr algn="ctr"/>
                      <a:r>
                        <a:rPr lang="en-GB" sz="1000" b="0"/>
                        <a:t>Art</a:t>
                      </a:r>
                      <a:endParaRPr lang="en-US"/>
                    </a:p>
                  </a:txBody>
                  <a:tcPr anchor="ctr"/>
                </a:tc>
                <a:tc>
                  <a:txBody>
                    <a:bodyPr/>
                    <a:lstStyle/>
                    <a:p>
                      <a:r>
                        <a:rPr lang="en-GB" sz="1000" b="0"/>
                        <a:t>Chapter</a:t>
                      </a:r>
                      <a:endParaRPr lang="en-US"/>
                    </a:p>
                  </a:txBody>
                  <a:tcPr/>
                </a:tc>
                <a:extLst>
                  <a:ext uri="{0D108BD9-81ED-4DB2-BD59-A6C34878D82A}">
                    <a16:rowId xmlns:a16="http://schemas.microsoft.com/office/drawing/2014/main" val="4182902333"/>
                  </a:ext>
                </a:extLst>
              </a:tr>
              <a:tr h="284403">
                <a:tc>
                  <a:txBody>
                    <a:bodyPr/>
                    <a:lstStyle/>
                    <a:p>
                      <a:pPr lvl="0" algn="ctr">
                        <a:buNone/>
                      </a:pPr>
                      <a:r>
                        <a:rPr lang="en-US" sz="1200" b="0" i="0" u="none" strike="noStrike">
                          <a:solidFill>
                            <a:srgbClr val="000000"/>
                          </a:solidFill>
                          <a:effectLst/>
                          <a:latin typeface="Calibri"/>
                        </a:rPr>
                        <a:t>17</a:t>
                      </a:r>
                      <a:endParaRPr lang="en-US" sz="1200" b="0"/>
                    </a:p>
                  </a:txBody>
                  <a:tcPr marL="6350" marR="6350" marT="635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a:solidFill>
                            <a:schemeClr val="tx1"/>
                          </a:solidFill>
                          <a:effectLst/>
                          <a:latin typeface="+mn-lt"/>
                          <a:ea typeface="+mn-ea"/>
                          <a:cs typeface="+mn-cs"/>
                        </a:rPr>
                        <a:t>Qualification for service provider</a:t>
                      </a:r>
                      <a:endParaRPr lang="sv-SE" sz="1200" b="0" kern="1200">
                        <a:solidFill>
                          <a:schemeClr val="tx1"/>
                        </a:solidFill>
                        <a:effectLst/>
                        <a:latin typeface="+mn-lt"/>
                        <a:ea typeface="+mn-ea"/>
                        <a:cs typeface="+mn-cs"/>
                      </a:endParaRPr>
                    </a:p>
                  </a:txBody>
                  <a:tcPr marL="6350" marR="6350" marT="6350"/>
                </a:tc>
                <a:extLst>
                  <a:ext uri="{0D108BD9-81ED-4DB2-BD59-A6C34878D82A}">
                    <a16:rowId xmlns:a16="http://schemas.microsoft.com/office/drawing/2014/main" val="1284450989"/>
                  </a:ext>
                </a:extLst>
              </a:tr>
            </a:tbl>
          </a:graphicData>
        </a:graphic>
      </p:graphicFrame>
      <p:sp>
        <p:nvSpPr>
          <p:cNvPr id="11" name="textruta 10">
            <a:extLst>
              <a:ext uri="{FF2B5EF4-FFF2-40B4-BE49-F238E27FC236}">
                <a16:creationId xmlns:a16="http://schemas.microsoft.com/office/drawing/2014/main" id="{1F851187-0012-9329-CCBA-7A170D286342}"/>
              </a:ext>
            </a:extLst>
          </p:cNvPr>
          <p:cNvSpPr txBox="1"/>
          <p:nvPr/>
        </p:nvSpPr>
        <p:spPr>
          <a:xfrm>
            <a:off x="8913825" y="2574324"/>
            <a:ext cx="3647767"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Calibri" panose="020F0502020204030204"/>
                <a:ea typeface="+mn-ea"/>
                <a:cs typeface="+mn-cs"/>
              </a:rPr>
              <a:t>Relaterade artiklar </a:t>
            </a:r>
          </a:p>
        </p:txBody>
      </p:sp>
      <p:graphicFrame>
        <p:nvGraphicFramePr>
          <p:cNvPr id="7" name="Tabell 6">
            <a:extLst>
              <a:ext uri="{FF2B5EF4-FFF2-40B4-BE49-F238E27FC236}">
                <a16:creationId xmlns:a16="http://schemas.microsoft.com/office/drawing/2014/main" id="{354026B3-76C8-D7BD-F72C-CDBB73196D1D}"/>
              </a:ext>
            </a:extLst>
          </p:cNvPr>
          <p:cNvGraphicFramePr>
            <a:graphicFrameLocks noGrp="1"/>
          </p:cNvGraphicFramePr>
          <p:nvPr>
            <p:extLst>
              <p:ext uri="{D42A27DB-BD31-4B8C-83A1-F6EECF244321}">
                <p14:modId xmlns:p14="http://schemas.microsoft.com/office/powerpoint/2010/main" val="2505383951"/>
              </p:ext>
            </p:extLst>
          </p:nvPr>
        </p:nvGraphicFramePr>
        <p:xfrm>
          <a:off x="8973415" y="4150362"/>
          <a:ext cx="3006119" cy="417830"/>
        </p:xfrm>
        <a:graphic>
          <a:graphicData uri="http://schemas.openxmlformats.org/drawingml/2006/table">
            <a:tbl>
              <a:tblPr firstRow="1" bandRow="1">
                <a:tableStyleId>{3B4B98B0-60AC-42C2-AFA5-B58CD77FA1E5}</a:tableStyleId>
              </a:tblPr>
              <a:tblGrid>
                <a:gridCol w="3006119">
                  <a:extLst>
                    <a:ext uri="{9D8B030D-6E8A-4147-A177-3AD203B41FA5}">
                      <a16:colId xmlns:a16="http://schemas.microsoft.com/office/drawing/2014/main" val="510879607"/>
                    </a:ext>
                  </a:extLst>
                </a:gridCol>
              </a:tblGrid>
              <a:tr h="1818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National terms and conditions for service providers</a:t>
                      </a:r>
                      <a:endParaRPr lang="en-US"/>
                    </a:p>
                  </a:txBody>
                  <a:tcPr marL="6350" marR="6350" marT="6350"/>
                </a:tc>
                <a:extLst>
                  <a:ext uri="{0D108BD9-81ED-4DB2-BD59-A6C34878D82A}">
                    <a16:rowId xmlns:a16="http://schemas.microsoft.com/office/drawing/2014/main" val="563928668"/>
                  </a:ext>
                </a:extLst>
              </a:tr>
            </a:tbl>
          </a:graphicData>
        </a:graphic>
      </p:graphicFrame>
      <p:sp>
        <p:nvSpPr>
          <p:cNvPr id="8" name="textruta 7">
            <a:extLst>
              <a:ext uri="{FF2B5EF4-FFF2-40B4-BE49-F238E27FC236}">
                <a16:creationId xmlns:a16="http://schemas.microsoft.com/office/drawing/2014/main" id="{6A58CDE6-CF77-1823-89C4-EFCE963AFF88}"/>
              </a:ext>
            </a:extLst>
          </p:cNvPr>
          <p:cNvSpPr txBox="1"/>
          <p:nvPr/>
        </p:nvSpPr>
        <p:spPr>
          <a:xfrm>
            <a:off x="8869651" y="3856072"/>
            <a:ext cx="3647767"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Calibri" panose="020F0502020204030204"/>
                <a:ea typeface="+mn-ea"/>
                <a:cs typeface="+mn-cs"/>
              </a:rPr>
              <a:t>Relaterad nationella villkor</a:t>
            </a:r>
          </a:p>
        </p:txBody>
      </p:sp>
      <p:graphicFrame>
        <p:nvGraphicFramePr>
          <p:cNvPr id="14" name="Tabell 9">
            <a:extLst>
              <a:ext uri="{FF2B5EF4-FFF2-40B4-BE49-F238E27FC236}">
                <a16:creationId xmlns:a16="http://schemas.microsoft.com/office/drawing/2014/main" id="{B763DD55-7605-CF7B-C768-369722CE634C}"/>
              </a:ext>
            </a:extLst>
          </p:cNvPr>
          <p:cNvGraphicFramePr>
            <a:graphicFrameLocks noGrp="1"/>
          </p:cNvGraphicFramePr>
          <p:nvPr>
            <p:extLst>
              <p:ext uri="{D42A27DB-BD31-4B8C-83A1-F6EECF244321}">
                <p14:modId xmlns:p14="http://schemas.microsoft.com/office/powerpoint/2010/main" val="1073700969"/>
              </p:ext>
            </p:extLst>
          </p:nvPr>
        </p:nvGraphicFramePr>
        <p:xfrm>
          <a:off x="8998179" y="5247880"/>
          <a:ext cx="3006119" cy="755499"/>
        </p:xfrm>
        <a:graphic>
          <a:graphicData uri="http://schemas.openxmlformats.org/drawingml/2006/table">
            <a:tbl>
              <a:tblPr firstRow="1" bandRow="1">
                <a:tableStyleId>{3B4B98B0-60AC-42C2-AFA5-B58CD77FA1E5}</a:tableStyleId>
              </a:tblPr>
              <a:tblGrid>
                <a:gridCol w="3006119">
                  <a:extLst>
                    <a:ext uri="{9D8B030D-6E8A-4147-A177-3AD203B41FA5}">
                      <a16:colId xmlns:a16="http://schemas.microsoft.com/office/drawing/2014/main" val="510879607"/>
                    </a:ext>
                  </a:extLst>
                </a:gridCol>
              </a:tblGrid>
              <a:tr h="2844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a:t>
                      </a:r>
                      <a:endParaRPr lang="en-US"/>
                    </a:p>
                  </a:txBody>
                  <a:tcPr marL="6350" marR="6350" marT="6350"/>
                </a:tc>
                <a:extLst>
                  <a:ext uri="{0D108BD9-81ED-4DB2-BD59-A6C34878D82A}">
                    <a16:rowId xmlns:a16="http://schemas.microsoft.com/office/drawing/2014/main" val="563928668"/>
                  </a:ext>
                </a:extLst>
              </a:tr>
              <a:tr h="4710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kern="1200">
                        <a:solidFill>
                          <a:schemeClr val="tx1"/>
                        </a:solidFill>
                        <a:effectLst/>
                        <a:latin typeface="+mn-lt"/>
                        <a:ea typeface="+mn-ea"/>
                        <a:cs typeface="+mn-cs"/>
                      </a:endParaRPr>
                    </a:p>
                  </a:txBody>
                  <a:tcPr marL="6350" marR="6350" marT="6350">
                    <a:solidFill>
                      <a:schemeClr val="bg1"/>
                    </a:solidFill>
                  </a:tcPr>
                </a:tc>
                <a:extLst>
                  <a:ext uri="{0D108BD9-81ED-4DB2-BD59-A6C34878D82A}">
                    <a16:rowId xmlns:a16="http://schemas.microsoft.com/office/drawing/2014/main" val="3897900675"/>
                  </a:ext>
                </a:extLst>
              </a:tr>
            </a:tbl>
          </a:graphicData>
        </a:graphic>
      </p:graphicFrame>
      <p:sp>
        <p:nvSpPr>
          <p:cNvPr id="15" name="textruta 11">
            <a:extLst>
              <a:ext uri="{FF2B5EF4-FFF2-40B4-BE49-F238E27FC236}">
                <a16:creationId xmlns:a16="http://schemas.microsoft.com/office/drawing/2014/main" id="{62A47FED-C55A-5980-A801-746B14CE8030}"/>
              </a:ext>
            </a:extLst>
          </p:cNvPr>
          <p:cNvSpPr txBox="1"/>
          <p:nvPr/>
        </p:nvSpPr>
        <p:spPr>
          <a:xfrm>
            <a:off x="8916334" y="4933616"/>
            <a:ext cx="3647767" cy="313932"/>
          </a:xfrm>
          <a:prstGeom prst="rect">
            <a:avLst/>
          </a:prstGeom>
          <a:noFill/>
        </p:spPr>
        <p:txBody>
          <a:bodyPr wrap="square" lIns="91440" tIns="45720" rIns="91440" bIns="45720" rtlCol="0" anchor="t">
            <a:spAutoFit/>
          </a:bodyPr>
          <a:lstStyle/>
          <a:p>
            <a:pPr>
              <a:lnSpc>
                <a:spcPct val="90000"/>
              </a:lnSpc>
              <a:spcBef>
                <a:spcPts val="600"/>
              </a:spcBef>
            </a:pPr>
            <a:r>
              <a:rPr lang="sv-SE" sz="1600">
                <a:solidFill>
                  <a:prstClr val="black"/>
                </a:solidFill>
                <a:latin typeface="Calibri" panose="020F0502020204030204"/>
              </a:rPr>
              <a:t>Relaterade EU-metoder</a:t>
            </a:r>
          </a:p>
        </p:txBody>
      </p:sp>
    </p:spTree>
    <p:extLst>
      <p:ext uri="{BB962C8B-B14F-4D97-AF65-F5344CB8AC3E}">
        <p14:creationId xmlns:p14="http://schemas.microsoft.com/office/powerpoint/2010/main" val="2639796065"/>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4980321-E05C-EA4E-A1B8-81B5C798C9A0}"/>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39DE6A-55C0-4C4F-9889-E916206BDB1A}" type="datetime1">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2025-06-10</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Platshållare för sidfot 2">
            <a:extLst>
              <a:ext uri="{FF2B5EF4-FFF2-40B4-BE49-F238E27FC236}">
                <a16:creationId xmlns:a16="http://schemas.microsoft.com/office/drawing/2014/main" id="{B06C2517-E5C6-33DB-ACD3-F01526099719}"/>
              </a:ext>
            </a:extLst>
          </p:cNvPr>
          <p:cNvSpPr>
            <a:spLocks noGrp="1"/>
          </p:cNvSpPr>
          <p:nvPr>
            <p:ph type="ftr"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Presentation</a:t>
            </a:r>
          </a:p>
        </p:txBody>
      </p:sp>
      <p:sp>
        <p:nvSpPr>
          <p:cNvPr id="5" name="Rubrik 4">
            <a:extLst>
              <a:ext uri="{FF2B5EF4-FFF2-40B4-BE49-F238E27FC236}">
                <a16:creationId xmlns:a16="http://schemas.microsoft.com/office/drawing/2014/main" id="{282AE15E-3DA5-9768-0C61-7559BEEE3B87}"/>
              </a:ext>
            </a:extLst>
          </p:cNvPr>
          <p:cNvSpPr>
            <a:spLocks noGrp="1"/>
          </p:cNvSpPr>
          <p:nvPr>
            <p:ph type="title"/>
          </p:nvPr>
        </p:nvSpPr>
        <p:spPr>
          <a:xfrm>
            <a:off x="838200" y="365125"/>
            <a:ext cx="10931024" cy="1347974"/>
          </a:xfrm>
        </p:spPr>
        <p:txBody>
          <a:bodyPr>
            <a:normAutofit/>
          </a:bodyPr>
          <a:lstStyle/>
          <a:p>
            <a:pPr>
              <a:lnSpc>
                <a:spcPct val="100000"/>
              </a:lnSpc>
              <a:spcAft>
                <a:spcPct val="0"/>
              </a:spcAft>
              <a:defRPr/>
            </a:pPr>
            <a:r>
              <a:rPr lang="sv-SE">
                <a:latin typeface="Calibri"/>
                <a:ea typeface="+mn-ea"/>
                <a:cs typeface="+mn-cs"/>
              </a:rPr>
              <a:t>Tema: </a:t>
            </a:r>
            <a:r>
              <a:rPr lang="sv-SE" sz="4400">
                <a:latin typeface="Calibri"/>
                <a:ea typeface="+mn-ea"/>
                <a:cs typeface="+mn-cs"/>
              </a:rPr>
              <a:t>Kvalificering av Flexibilitetsleverantör</a:t>
            </a:r>
            <a:endParaRPr lang="sv-SE">
              <a:ea typeface="+mn-ea"/>
              <a:cs typeface="+mn-cs"/>
            </a:endParaRPr>
          </a:p>
        </p:txBody>
      </p:sp>
      <p:sp>
        <p:nvSpPr>
          <p:cNvPr id="6" name="Platshållare för text 5">
            <a:extLst>
              <a:ext uri="{FF2B5EF4-FFF2-40B4-BE49-F238E27FC236}">
                <a16:creationId xmlns:a16="http://schemas.microsoft.com/office/drawing/2014/main" id="{4A082B72-0AA8-A516-8E98-EC624FAA85D6}"/>
              </a:ext>
            </a:extLst>
          </p:cNvPr>
          <p:cNvSpPr>
            <a:spLocks noGrp="1"/>
          </p:cNvSpPr>
          <p:nvPr>
            <p:ph type="body" sz="quarter" idx="14"/>
          </p:nvPr>
        </p:nvSpPr>
        <p:spPr>
          <a:xfrm>
            <a:off x="1061496" y="1707028"/>
            <a:ext cx="7596501" cy="4406095"/>
          </a:xfrm>
        </p:spPr>
        <p:txBody>
          <a:bodyPr vert="horz" lIns="91440" tIns="45720" rIns="91440" bIns="45720" rtlCol="0" anchor="t">
            <a:normAutofit lnSpcReduction="10000"/>
          </a:bodyPr>
          <a:lstStyle/>
          <a:p>
            <a:pPr marR="0" lvl="0" algn="l" defTabSz="914400" rtl="0" eaLnBrk="1" fontAlgn="auto" latinLnBrk="0" hangingPunct="1">
              <a:lnSpc>
                <a:spcPct val="100000"/>
              </a:lnSpc>
              <a:spcBef>
                <a:spcPts val="0"/>
              </a:spcBef>
              <a:spcAft>
                <a:spcPts val="0"/>
              </a:spcAft>
              <a:buClrTx/>
              <a:buSzTx/>
              <a:tabLst/>
              <a:defRPr/>
            </a:pPr>
            <a:r>
              <a:rPr lang="sv-SE" sz="1600" b="1">
                <a:latin typeface="Calibri"/>
                <a:ea typeface="Calibri"/>
                <a:cs typeface="Calibri"/>
              </a:rPr>
              <a:t>Information om tidsram</a:t>
            </a:r>
          </a:p>
          <a:p>
            <a:pPr marL="57150" indent="-342900">
              <a:buFont typeface="Arial"/>
              <a:buChar char="•"/>
              <a:defRPr/>
            </a:pPr>
            <a:r>
              <a:rPr lang="sv-SE" sz="1600">
                <a:latin typeface="Calibri"/>
                <a:ea typeface="Calibri"/>
                <a:cs typeface="Calibri"/>
              </a:rPr>
              <a:t>Senast 12 månader efter godkänd nationell process för framtagande av nationella villkor skall ett förslag för nationella villkor.</a:t>
            </a:r>
          </a:p>
          <a:p>
            <a:pPr marL="57150" indent="-342900">
              <a:buFont typeface="Arial"/>
              <a:buChar char="•"/>
              <a:defRPr/>
            </a:pPr>
            <a:r>
              <a:rPr lang="sv-SE" sz="1600">
                <a:latin typeface="Calibri"/>
                <a:ea typeface="Calibri"/>
                <a:cs typeface="Calibri"/>
              </a:rPr>
              <a:t>Förslaget skall innehålla föreslagen tidslinje för implementering, som ska vara successiv</a:t>
            </a:r>
          </a:p>
          <a:p>
            <a:pPr marL="57150" indent="-342900">
              <a:buFont typeface="Arial"/>
              <a:buChar char="•"/>
              <a:defRPr/>
            </a:pPr>
            <a:r>
              <a:rPr lang="sv-SE" sz="1600">
                <a:latin typeface="Calibri"/>
                <a:ea typeface="Calibri"/>
                <a:cs typeface="Calibri"/>
              </a:rPr>
              <a:t>NRA har 6 månader på sig att godkänna nationella villkor efter överlämnandet därav</a:t>
            </a:r>
          </a:p>
          <a:p>
            <a:pPr marR="0" lvl="0" algn="l" defTabSz="914400" rtl="0" eaLnBrk="1" fontAlgn="auto" latinLnBrk="0" hangingPunct="1">
              <a:lnSpc>
                <a:spcPct val="100000"/>
              </a:lnSpc>
              <a:spcBef>
                <a:spcPts val="0"/>
              </a:spcBef>
              <a:spcAft>
                <a:spcPts val="0"/>
              </a:spcAft>
              <a:buClrTx/>
              <a:buSzTx/>
              <a:tabLst/>
              <a:defRPr/>
            </a:pPr>
            <a:endParaRPr lang="sv-SE" sz="1600" i="1">
              <a:latin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lang="sv-SE" sz="1600" i="1">
              <a:solidFill>
                <a:prstClr val="black"/>
              </a:solidFill>
              <a:latin typeface="Calibri" panose="020F0502020204030204" pitchFamily="34" charset="0"/>
              <a:ea typeface="Calibri" panose="020F0502020204030204" pitchFamily="34" charset="0"/>
              <a:cs typeface="Calibri" panose="020F0502020204030204" pitchFamily="34" charset="0"/>
            </a:endParaRPr>
          </a:p>
          <a:p>
            <a:pPr>
              <a:lnSpc>
                <a:spcPct val="100000"/>
              </a:lnSpc>
              <a:spcBef>
                <a:spcPts val="0"/>
              </a:spcBef>
              <a:defRPr/>
            </a:pPr>
            <a:r>
              <a:rPr lang="sv-SE" sz="1600" b="1">
                <a:latin typeface="Calibri"/>
                <a:ea typeface="Calibri"/>
                <a:cs typeface="Calibri"/>
              </a:rPr>
              <a:t>Kommentar om bestämmelsernas innebörd och vad som behöver genomföras</a:t>
            </a:r>
          </a:p>
          <a:p>
            <a:pPr marL="285750" indent="-285750">
              <a:lnSpc>
                <a:spcPct val="100000"/>
              </a:lnSpc>
              <a:spcBef>
                <a:spcPts val="0"/>
              </a:spcBef>
              <a:buFont typeface="Arial"/>
              <a:buChar char="•"/>
              <a:defRPr/>
            </a:pPr>
            <a:r>
              <a:rPr lang="sv-SE" sz="1600">
                <a:latin typeface="Calibri"/>
                <a:ea typeface="Calibri"/>
                <a:cs typeface="Calibri"/>
              </a:rPr>
              <a:t>Bra med en strukturerad process för att säkerställa att SP är seriös aktör. Även bra att de mer detaljerade kraven sätts på nationell nivå, vilket ger oss frihet i göra processen så enkel som möjligt för våra leverantörer om dessa data ej är relevanta för använda produkter.</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lang="sv-SE" sz="1600" i="1">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0000"/>
              </a:lnSpc>
              <a:spcBef>
                <a:spcPts val="0"/>
              </a:spcBef>
              <a:buFont typeface="Arial"/>
              <a:buChar char="•"/>
              <a:defRPr/>
            </a:pPr>
            <a:endParaRPr lang="sv-SE" sz="1600" i="1">
              <a:latin typeface="Calibri"/>
              <a:ea typeface="Calibri"/>
              <a:cs typeface="Calibri"/>
            </a:endParaRPr>
          </a:p>
          <a:p>
            <a:pPr>
              <a:lnSpc>
                <a:spcPct val="100000"/>
              </a:lnSpc>
              <a:spcBef>
                <a:spcPts val="0"/>
              </a:spcBef>
              <a:defRPr/>
            </a:pPr>
            <a:r>
              <a:rPr lang="sv-SE" sz="1600" b="1">
                <a:latin typeface="Calibri"/>
                <a:ea typeface="Calibri"/>
                <a:cs typeface="Calibri"/>
              </a:rPr>
              <a:t>Bedömning om prioritet</a:t>
            </a:r>
            <a:endParaRPr lang="en-US" sz="1600">
              <a:latin typeface="Calibri"/>
              <a:ea typeface="Calibri"/>
              <a:cs typeface="Calibri"/>
            </a:endParaRPr>
          </a:p>
          <a:p>
            <a:pPr marL="285750" indent="-285750">
              <a:lnSpc>
                <a:spcPct val="100000"/>
              </a:lnSpc>
              <a:spcBef>
                <a:spcPts val="0"/>
              </a:spcBef>
              <a:buFont typeface="Arial"/>
              <a:buChar char="•"/>
              <a:defRPr/>
            </a:pPr>
            <a:r>
              <a:rPr lang="sv-SE" sz="1600">
                <a:latin typeface="Calibri"/>
                <a:ea typeface="Calibri"/>
                <a:cs typeface="Calibri"/>
              </a:rPr>
              <a:t>Medel</a:t>
            </a:r>
            <a:endParaRPr lang="sv-SE">
              <a:latin typeface="Calibri"/>
              <a:ea typeface="Calibri"/>
              <a:cs typeface="Calibri"/>
            </a:endParaRPr>
          </a:p>
        </p:txBody>
      </p:sp>
      <p:sp>
        <p:nvSpPr>
          <p:cNvPr id="15" name="Platshållare för text 5">
            <a:extLst>
              <a:ext uri="{FF2B5EF4-FFF2-40B4-BE49-F238E27FC236}">
                <a16:creationId xmlns:a16="http://schemas.microsoft.com/office/drawing/2014/main" id="{1C949403-79BE-8EB7-3E06-268B65E3DC0B}"/>
              </a:ext>
            </a:extLst>
          </p:cNvPr>
          <p:cNvSpPr txBox="1">
            <a:spLocks/>
          </p:cNvSpPr>
          <p:nvPr/>
        </p:nvSpPr>
        <p:spPr>
          <a:xfrm>
            <a:off x="838200" y="4568168"/>
            <a:ext cx="8049283" cy="91559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sv-SE" sz="1600" b="0" i="1"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aphicFrame>
        <p:nvGraphicFramePr>
          <p:cNvPr id="10" name="Tabell 9">
            <a:extLst>
              <a:ext uri="{FF2B5EF4-FFF2-40B4-BE49-F238E27FC236}">
                <a16:creationId xmlns:a16="http://schemas.microsoft.com/office/drawing/2014/main" id="{A2D5CAA2-F40E-C5C3-1626-20B7EDEA8D54}"/>
              </a:ext>
            </a:extLst>
          </p:cNvPr>
          <p:cNvGraphicFramePr>
            <a:graphicFrameLocks noGrp="1"/>
          </p:cNvGraphicFramePr>
          <p:nvPr>
            <p:extLst>
              <p:ext uri="{D42A27DB-BD31-4B8C-83A1-F6EECF244321}">
                <p14:modId xmlns:p14="http://schemas.microsoft.com/office/powerpoint/2010/main" val="1849393393"/>
              </p:ext>
            </p:extLst>
          </p:nvPr>
        </p:nvGraphicFramePr>
        <p:xfrm>
          <a:off x="9061493" y="5359920"/>
          <a:ext cx="3006119" cy="755499"/>
        </p:xfrm>
        <a:graphic>
          <a:graphicData uri="http://schemas.openxmlformats.org/drawingml/2006/table">
            <a:tbl>
              <a:tblPr firstRow="1" bandRow="1">
                <a:tableStyleId>{3B4B98B0-60AC-42C2-AFA5-B58CD77FA1E5}</a:tableStyleId>
              </a:tblPr>
              <a:tblGrid>
                <a:gridCol w="3006119">
                  <a:extLst>
                    <a:ext uri="{9D8B030D-6E8A-4147-A177-3AD203B41FA5}">
                      <a16:colId xmlns:a16="http://schemas.microsoft.com/office/drawing/2014/main" val="510879607"/>
                    </a:ext>
                  </a:extLst>
                </a:gridCol>
              </a:tblGrid>
              <a:tr h="2844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err="1">
                          <a:solidFill>
                            <a:schemeClr val="tx1"/>
                          </a:solidFill>
                          <a:effectLst/>
                          <a:latin typeface="+mn-lt"/>
                          <a:ea typeface="+mn-ea"/>
                          <a:cs typeface="+mn-cs"/>
                        </a:rPr>
                        <a:t>Flexibility</a:t>
                      </a:r>
                      <a:r>
                        <a:rPr lang="sv-SE" sz="1200" b="0" kern="1200">
                          <a:solidFill>
                            <a:schemeClr val="tx1"/>
                          </a:solidFill>
                          <a:effectLst/>
                          <a:latin typeface="+mn-lt"/>
                          <a:ea typeface="+mn-ea"/>
                          <a:cs typeface="+mn-cs"/>
                        </a:rPr>
                        <a:t> Information System</a:t>
                      </a:r>
                    </a:p>
                  </a:txBody>
                  <a:tcPr marL="6350" marR="6350" marT="6350"/>
                </a:tc>
                <a:extLst>
                  <a:ext uri="{0D108BD9-81ED-4DB2-BD59-A6C34878D82A}">
                    <a16:rowId xmlns:a16="http://schemas.microsoft.com/office/drawing/2014/main" val="563928668"/>
                  </a:ext>
                </a:extLst>
              </a:tr>
              <a:tr h="4710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kern="1200">
                        <a:solidFill>
                          <a:schemeClr val="tx1"/>
                        </a:solidFill>
                        <a:effectLst/>
                        <a:latin typeface="+mn-lt"/>
                        <a:ea typeface="+mn-ea"/>
                        <a:cs typeface="+mn-cs"/>
                      </a:endParaRPr>
                    </a:p>
                  </a:txBody>
                  <a:tcPr marL="6350" marR="6350" marT="6350">
                    <a:solidFill>
                      <a:schemeClr val="bg1"/>
                    </a:solidFill>
                  </a:tcPr>
                </a:tc>
                <a:extLst>
                  <a:ext uri="{0D108BD9-81ED-4DB2-BD59-A6C34878D82A}">
                    <a16:rowId xmlns:a16="http://schemas.microsoft.com/office/drawing/2014/main" val="3897900675"/>
                  </a:ext>
                </a:extLst>
              </a:tr>
            </a:tbl>
          </a:graphicData>
        </a:graphic>
      </p:graphicFrame>
      <p:sp>
        <p:nvSpPr>
          <p:cNvPr id="12" name="textruta 11">
            <a:extLst>
              <a:ext uri="{FF2B5EF4-FFF2-40B4-BE49-F238E27FC236}">
                <a16:creationId xmlns:a16="http://schemas.microsoft.com/office/drawing/2014/main" id="{CA187E1D-43AC-F992-B9F7-0C95D6AFA459}"/>
              </a:ext>
            </a:extLst>
          </p:cNvPr>
          <p:cNvSpPr txBox="1"/>
          <p:nvPr/>
        </p:nvSpPr>
        <p:spPr>
          <a:xfrm>
            <a:off x="8958651" y="5018188"/>
            <a:ext cx="3647767"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Calibri" panose="020F0502020204030204"/>
                <a:ea typeface="+mn-ea"/>
                <a:cs typeface="+mn-cs"/>
              </a:rPr>
              <a:t>Beroenden för framtagandet</a:t>
            </a:r>
          </a:p>
        </p:txBody>
      </p:sp>
    </p:spTree>
    <p:extLst>
      <p:ext uri="{BB962C8B-B14F-4D97-AF65-F5344CB8AC3E}">
        <p14:creationId xmlns:p14="http://schemas.microsoft.com/office/powerpoint/2010/main" val="260557566"/>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3DC38-3C65-81DF-1A15-20C9C0E23036}"/>
            </a:ext>
          </a:extLst>
        </p:cNvPr>
        <p:cNvGrpSpPr/>
        <p:nvPr/>
      </p:nvGrpSpPr>
      <p:grpSpPr>
        <a:xfrm>
          <a:off x="0" y="0"/>
          <a:ext cx="0" cy="0"/>
          <a:chOff x="0" y="0"/>
          <a:chExt cx="0" cy="0"/>
        </a:xfrm>
      </p:grpSpPr>
      <p:pic>
        <p:nvPicPr>
          <p:cNvPr id="21" name="Platshållare för bild 8" descr="Brandmän i en samling">
            <a:extLst>
              <a:ext uri="{FF2B5EF4-FFF2-40B4-BE49-F238E27FC236}">
                <a16:creationId xmlns:a16="http://schemas.microsoft.com/office/drawing/2014/main" id="{F08CC5F5-B8D9-09E7-F255-57DF84604CE0}"/>
              </a:ext>
            </a:extLst>
          </p:cNvPr>
          <p:cNvPicPr>
            <a:picLocks noChangeAspect="1"/>
          </p:cNvPicPr>
          <p:nvPr/>
        </p:nvPicPr>
        <p:blipFill rotWithShape="1">
          <a:blip r:embed="rId3" cstate="print">
            <a:alphaModFix amt="50000"/>
            <a:extLst>
              <a:ext uri="{28A0092B-C50C-407E-A947-70E740481C1C}">
                <a14:useLocalDpi xmlns:a14="http://schemas.microsoft.com/office/drawing/2010/main" val="0"/>
              </a:ext>
            </a:extLst>
          </a:blip>
          <a:srcRect l="27484" t="6555" r="47872" b="15301"/>
          <a:stretch/>
        </p:blipFill>
        <p:spPr>
          <a:xfrm>
            <a:off x="9187542" y="0"/>
            <a:ext cx="3004458" cy="6354763"/>
          </a:xfrm>
          <a:prstGeom prst="rect">
            <a:avLst/>
          </a:prstGeom>
        </p:spPr>
      </p:pic>
      <p:sp>
        <p:nvSpPr>
          <p:cNvPr id="3" name="Rubrik 2">
            <a:extLst>
              <a:ext uri="{FF2B5EF4-FFF2-40B4-BE49-F238E27FC236}">
                <a16:creationId xmlns:a16="http://schemas.microsoft.com/office/drawing/2014/main" id="{3C9A2220-5710-C13A-45D2-49C1C50AA169}"/>
              </a:ext>
            </a:extLst>
          </p:cNvPr>
          <p:cNvSpPr>
            <a:spLocks noGrp="1"/>
          </p:cNvSpPr>
          <p:nvPr>
            <p:ph type="title"/>
          </p:nvPr>
        </p:nvSpPr>
        <p:spPr>
          <a:xfrm>
            <a:off x="821914" y="354638"/>
            <a:ext cx="7643660" cy="981075"/>
          </a:xfrm>
        </p:spPr>
        <p:txBody>
          <a:bodyPr anchor="t"/>
          <a:lstStyle/>
          <a:p>
            <a:r>
              <a:rPr lang="sv-SE">
                <a:solidFill>
                  <a:schemeClr val="accent1"/>
                </a:solidFill>
                <a:ea typeface="Calibri Light"/>
                <a:cs typeface="Calibri Light"/>
              </a:rPr>
              <a:t>Dagens möte</a:t>
            </a:r>
          </a:p>
        </p:txBody>
      </p:sp>
      <p:sp>
        <p:nvSpPr>
          <p:cNvPr id="5" name="Platshållare för datum 4">
            <a:extLst>
              <a:ext uri="{FF2B5EF4-FFF2-40B4-BE49-F238E27FC236}">
                <a16:creationId xmlns:a16="http://schemas.microsoft.com/office/drawing/2014/main" id="{09ED64A7-4C98-B663-B27F-A0CF8C288351}"/>
              </a:ext>
            </a:extLst>
          </p:cNvPr>
          <p:cNvSpPr>
            <a:spLocks noGrp="1"/>
          </p:cNvSpPr>
          <p:nvPr>
            <p:ph type="dt" sz="half"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169863-6BDD-41BF-8111-5DEE5D9F55CF}" type="datetime1">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2025-06-10</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6" name="Platshållare för bildnummer 5">
            <a:extLst>
              <a:ext uri="{FF2B5EF4-FFF2-40B4-BE49-F238E27FC236}">
                <a16:creationId xmlns:a16="http://schemas.microsoft.com/office/drawing/2014/main" id="{61506BD7-8006-8D70-28BF-44E4CDF20CBA}"/>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1CA95-30C8-47DA-AC16-685FD1F93F27}" type="slidenum">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15" name="Text Placeholder 1">
            <a:extLst>
              <a:ext uri="{FF2B5EF4-FFF2-40B4-BE49-F238E27FC236}">
                <a16:creationId xmlns:a16="http://schemas.microsoft.com/office/drawing/2014/main" id="{7E9026A3-524D-5CF2-3ED8-12920E608342}"/>
              </a:ext>
            </a:extLst>
          </p:cNvPr>
          <p:cNvSpPr>
            <a:spLocks noGrp="1"/>
          </p:cNvSpPr>
          <p:nvPr>
            <p:ph type="body" sz="quarter" idx="14"/>
          </p:nvPr>
        </p:nvSpPr>
        <p:spPr>
          <a:xfrm>
            <a:off x="695324" y="1662114"/>
            <a:ext cx="8518525" cy="4430712"/>
          </a:xfrm>
        </p:spPr>
        <p:txBody>
          <a:bodyPr/>
          <a:lstStyle/>
          <a:p>
            <a:pPr marL="342900" indent="-342900">
              <a:lnSpc>
                <a:spcPct val="120000"/>
              </a:lnSpc>
              <a:spcBef>
                <a:spcPts val="1000"/>
              </a:spcBef>
              <a:spcAft>
                <a:spcPts val="0"/>
              </a:spcAft>
            </a:pPr>
            <a:r>
              <a:rPr lang="sv-SE">
                <a:latin typeface="Aptos"/>
              </a:rPr>
              <a:t>Dagens</a:t>
            </a:r>
            <a:r>
              <a:rPr lang="sv-SE">
                <a:latin typeface="Aptos"/>
                <a:ea typeface="Calibri"/>
                <a:cs typeface="Calibri"/>
              </a:rPr>
              <a:t> </a:t>
            </a:r>
            <a:r>
              <a:rPr lang="sv-SE">
                <a:solidFill>
                  <a:srgbClr val="000000"/>
                </a:solidFill>
                <a:latin typeface="Aptos"/>
                <a:ea typeface="+mn-lt"/>
                <a:cs typeface="+mn-lt"/>
              </a:rPr>
              <a:t>webbinarium </a:t>
            </a:r>
            <a:r>
              <a:rPr lang="sv-SE">
                <a:latin typeface="Aptos"/>
                <a:ea typeface="Calibri"/>
                <a:cs typeface="Calibri"/>
              </a:rPr>
              <a:t>är öppet för alla intressenter och det kommer att spelas in så att fler kan se det i efterhand!</a:t>
            </a:r>
            <a:endParaRPr lang="en-US">
              <a:ea typeface="Calibri"/>
              <a:cs typeface="Calibri"/>
            </a:endParaRPr>
          </a:p>
          <a:p>
            <a:pPr marL="342900" indent="-342900">
              <a:lnSpc>
                <a:spcPct val="120000"/>
              </a:lnSpc>
              <a:spcBef>
                <a:spcPts val="1000"/>
              </a:spcBef>
              <a:spcAft>
                <a:spcPts val="0"/>
              </a:spcAft>
            </a:pPr>
            <a:r>
              <a:rPr lang="sv-SE">
                <a:latin typeface="Aptos"/>
                <a:ea typeface="Calibri"/>
                <a:cs typeface="Calibri"/>
              </a:rPr>
              <a:t>Ställ gärna frågor eller be om att få ställa frågor eller ge kommentarer genom att lägga in de i chatten, moderatorn tar upp frågorna och fördelar ordet.</a:t>
            </a:r>
          </a:p>
          <a:p>
            <a:pPr marL="0" indent="0">
              <a:spcBef>
                <a:spcPts val="1000"/>
              </a:spcBef>
              <a:spcAft>
                <a:spcPts val="0"/>
              </a:spcAft>
              <a:buNone/>
            </a:pPr>
            <a:endParaRPr lang="sv-SE" sz="2300">
              <a:latin typeface="Aptos"/>
              <a:ea typeface="Calibri"/>
              <a:cs typeface="Calibri"/>
            </a:endParaRPr>
          </a:p>
        </p:txBody>
      </p:sp>
    </p:spTree>
    <p:extLst>
      <p:ext uri="{BB962C8B-B14F-4D97-AF65-F5344CB8AC3E}">
        <p14:creationId xmlns:p14="http://schemas.microsoft.com/office/powerpoint/2010/main" val="1367845110"/>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4980321-E05C-EA4E-A1B8-81B5C798C9A0}"/>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39DE6A-55C0-4C4F-9889-E916206BDB1A}" type="datetime1">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2025-06-10</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Platshållare för sidfot 2">
            <a:extLst>
              <a:ext uri="{FF2B5EF4-FFF2-40B4-BE49-F238E27FC236}">
                <a16:creationId xmlns:a16="http://schemas.microsoft.com/office/drawing/2014/main" id="{B06C2517-E5C6-33DB-ACD3-F01526099719}"/>
              </a:ext>
            </a:extLst>
          </p:cNvPr>
          <p:cNvSpPr>
            <a:spLocks noGrp="1"/>
          </p:cNvSpPr>
          <p:nvPr>
            <p:ph type="ftr" sz="quarter" idx="12"/>
          </p:nvPr>
        </p:nvSpPr>
        <p:spPr>
          <a:xfrm>
            <a:off x="4038600" y="6338705"/>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Presentation</a:t>
            </a:r>
          </a:p>
        </p:txBody>
      </p:sp>
      <p:sp>
        <p:nvSpPr>
          <p:cNvPr id="4" name="Platshållare för bildnummer 3">
            <a:extLst>
              <a:ext uri="{FF2B5EF4-FFF2-40B4-BE49-F238E27FC236}">
                <a16:creationId xmlns:a16="http://schemas.microsoft.com/office/drawing/2014/main" id="{D75D07A6-7062-5980-81AC-6E9EF48FCB19}"/>
              </a:ext>
            </a:extLst>
          </p:cNvPr>
          <p:cNvSpPr>
            <a:spLocks noGrp="1"/>
          </p:cNvSpPr>
          <p:nvPr>
            <p:ph type="sldNum" sz="quarter" idx="13"/>
          </p:nvPr>
        </p:nvSpPr>
        <p:spPr>
          <a:xfrm>
            <a:off x="8610600" y="631031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A53D8-D7BF-ED48-A5DE-B35EC4CD5AE9}" type="slidenum">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Rubrik 4">
            <a:extLst>
              <a:ext uri="{FF2B5EF4-FFF2-40B4-BE49-F238E27FC236}">
                <a16:creationId xmlns:a16="http://schemas.microsoft.com/office/drawing/2014/main" id="{282AE15E-3DA5-9768-0C61-7559BEEE3B87}"/>
              </a:ext>
            </a:extLst>
          </p:cNvPr>
          <p:cNvSpPr>
            <a:spLocks noGrp="1"/>
          </p:cNvSpPr>
          <p:nvPr>
            <p:ph type="title"/>
          </p:nvPr>
        </p:nvSpPr>
        <p:spPr>
          <a:xfrm>
            <a:off x="838200" y="365125"/>
            <a:ext cx="8698992" cy="1325563"/>
          </a:xfrm>
        </p:spPr>
        <p:txBody>
          <a:bodyPr>
            <a:normAutofit/>
          </a:bodyPr>
          <a:lstStyle/>
          <a:p>
            <a:pPr>
              <a:lnSpc>
                <a:spcPct val="100000"/>
              </a:lnSpc>
              <a:spcAft>
                <a:spcPct val="0"/>
              </a:spcAft>
              <a:defRPr/>
            </a:pPr>
            <a:r>
              <a:rPr lang="sv-SE">
                <a:latin typeface="Calibri"/>
                <a:ea typeface="+mn-ea"/>
                <a:cs typeface="+mn-cs"/>
              </a:rPr>
              <a:t>Tema: </a:t>
            </a:r>
            <a:r>
              <a:rPr kumimoji="0" lang="sv-SE" sz="4400" b="0" i="0" u="none" strike="noStrike" kern="1200" cap="none" spc="0" normalizeH="0" baseline="0" noProof="0">
                <a:ln>
                  <a:noFill/>
                </a:ln>
                <a:effectLst/>
                <a:uLnTx/>
                <a:uFillTx/>
                <a:latin typeface="Calibri"/>
                <a:ea typeface="+mn-ea"/>
                <a:cs typeface="+mn-cs"/>
              </a:rPr>
              <a:t>Produktkvalificering</a:t>
            </a:r>
            <a:endParaRPr lang="sv-SE">
              <a:ea typeface="+mn-ea"/>
              <a:cs typeface="+mn-cs"/>
            </a:endParaRPr>
          </a:p>
        </p:txBody>
      </p:sp>
      <p:sp>
        <p:nvSpPr>
          <p:cNvPr id="6" name="Platshållare för text 5">
            <a:extLst>
              <a:ext uri="{FF2B5EF4-FFF2-40B4-BE49-F238E27FC236}">
                <a16:creationId xmlns:a16="http://schemas.microsoft.com/office/drawing/2014/main" id="{4A082B72-0AA8-A516-8E98-EC624FAA85D6}"/>
              </a:ext>
            </a:extLst>
          </p:cNvPr>
          <p:cNvSpPr>
            <a:spLocks noGrp="1"/>
          </p:cNvSpPr>
          <p:nvPr>
            <p:ph type="body" sz="quarter" idx="14"/>
          </p:nvPr>
        </p:nvSpPr>
        <p:spPr>
          <a:xfrm>
            <a:off x="695324" y="1711990"/>
            <a:ext cx="7540754" cy="4371975"/>
          </a:xfrm>
        </p:spPr>
        <p:txBody>
          <a:bodyPr vert="horz" lIns="91440" tIns="45720" rIns="91440" bIns="45720" rtlCol="0" anchor="t">
            <a:normAutofit lnSpcReduction="10000"/>
          </a:bodyPr>
          <a:lstStyle/>
          <a:p>
            <a:pPr marL="285750" indent="-285750">
              <a:lnSpc>
                <a:spcPct val="100000"/>
              </a:lnSpc>
              <a:spcBef>
                <a:spcPts val="0"/>
              </a:spcBef>
              <a:buFont typeface="Arial" panose="020B0604020202020204" pitchFamily="34" charset="0"/>
              <a:buChar char="•"/>
              <a:defRPr/>
            </a:pPr>
            <a:endParaRPr lang="sv-SE" sz="1600">
              <a:latin typeface="Calibri" panose="020F0502020204030204" pitchFamily="34" charset="0"/>
            </a:endParaRPr>
          </a:p>
          <a:p>
            <a:pPr marL="285750" indent="-285750">
              <a:lnSpc>
                <a:spcPct val="100000"/>
              </a:lnSpc>
              <a:spcBef>
                <a:spcPts val="0"/>
              </a:spcBef>
              <a:buFont typeface="Arial" panose="020B0604020202020204" pitchFamily="34" charset="0"/>
              <a:buChar char="•"/>
              <a:defRPr/>
            </a:pPr>
            <a:r>
              <a:rPr lang="sv-SE" sz="1600">
                <a:latin typeface="Calibri"/>
                <a:ea typeface="Calibri"/>
                <a:cs typeface="Calibri"/>
              </a:rPr>
              <a:t>Alla tjänsteleverantörers tillhörande resurser och grupperingar inom </a:t>
            </a:r>
            <a:r>
              <a:rPr lang="sv-SE" sz="1600" err="1">
                <a:latin typeface="Calibri"/>
                <a:ea typeface="Calibri"/>
                <a:cs typeface="Calibri"/>
              </a:rPr>
              <a:t>SPU:er</a:t>
            </a:r>
            <a:r>
              <a:rPr lang="sv-SE" sz="1600">
                <a:latin typeface="Calibri"/>
                <a:ea typeface="Calibri"/>
                <a:cs typeface="Calibri"/>
              </a:rPr>
              <a:t> och SPG:er skall registreras i </a:t>
            </a:r>
            <a:r>
              <a:rPr lang="sv-SE" sz="1600" err="1">
                <a:latin typeface="Calibri"/>
                <a:ea typeface="Calibri"/>
                <a:cs typeface="Calibri"/>
              </a:rPr>
              <a:t>Flexibility</a:t>
            </a:r>
            <a:r>
              <a:rPr lang="sv-SE" sz="1600">
                <a:latin typeface="Calibri"/>
                <a:ea typeface="Calibri"/>
                <a:cs typeface="Calibri"/>
              </a:rPr>
              <a:t> Information System – i dessa artiklar regleras att SP (med medgivande av systemanvändaren) är ansvarig för registrering av CU och SPU/SPG data.</a:t>
            </a:r>
          </a:p>
          <a:p>
            <a:pPr marL="285750" indent="-285750">
              <a:lnSpc>
                <a:spcPct val="100000"/>
              </a:lnSpc>
              <a:spcBef>
                <a:spcPts val="0"/>
              </a:spcBef>
              <a:buFont typeface="Arial" panose="020B0604020202020204" pitchFamily="34" charset="0"/>
              <a:buChar char="•"/>
              <a:defRPr/>
            </a:pPr>
            <a:r>
              <a:rPr lang="sv-SE" sz="1600">
                <a:latin typeface="Calibri"/>
                <a:ea typeface="Calibri"/>
                <a:cs typeface="Calibri"/>
              </a:rPr>
              <a:t>Varje resurs får bara vara assignerad till en tjänsteleverantör per aktiveringsperiod. </a:t>
            </a:r>
          </a:p>
          <a:p>
            <a:pPr marL="285750" indent="-285750">
              <a:lnSpc>
                <a:spcPct val="100000"/>
              </a:lnSpc>
              <a:spcBef>
                <a:spcPts val="0"/>
              </a:spcBef>
              <a:buFont typeface="Arial" panose="020B0604020202020204" pitchFamily="34" charset="0"/>
              <a:buChar char="•"/>
              <a:defRPr/>
            </a:pPr>
            <a:r>
              <a:rPr lang="sv-SE" sz="1600">
                <a:latin typeface="Calibri"/>
                <a:ea typeface="Calibri"/>
                <a:cs typeface="Calibri"/>
              </a:rPr>
              <a:t>Kriterier för avgörandet om tjänsteleverantören skall genomgå en produktverifikation eller- baserat på undantagskrav en produkt prekvalifikation, samt processer för dessa.</a:t>
            </a:r>
          </a:p>
          <a:p>
            <a:pPr marL="285750" indent="-285750">
              <a:lnSpc>
                <a:spcPct val="100000"/>
              </a:lnSpc>
              <a:spcBef>
                <a:spcPts val="0"/>
              </a:spcBef>
              <a:buFont typeface="Arial" panose="020B0604020202020204" pitchFamily="34" charset="0"/>
              <a:buChar char="•"/>
              <a:defRPr/>
            </a:pPr>
            <a:r>
              <a:rPr lang="sv-SE" sz="1600">
                <a:latin typeface="Calibri"/>
                <a:ea typeface="Calibri"/>
                <a:cs typeface="Calibri"/>
              </a:rPr>
              <a:t>Kriterier, process samt tidsram (nat. villkor) för produktverifikation och </a:t>
            </a:r>
            <a:r>
              <a:rPr lang="sv-SE" sz="1600" err="1">
                <a:latin typeface="Calibri"/>
                <a:ea typeface="Calibri"/>
                <a:cs typeface="Calibri"/>
              </a:rPr>
              <a:t>produktprekvalificering</a:t>
            </a:r>
            <a:r>
              <a:rPr lang="sv-SE" sz="1600">
                <a:latin typeface="Calibri"/>
                <a:ea typeface="Calibri"/>
                <a:cs typeface="Calibri"/>
              </a:rPr>
              <a:t> som godkänns per resursgruppering, ej individuella resurser.</a:t>
            </a:r>
          </a:p>
          <a:p>
            <a:pPr marL="285750" indent="-285750">
              <a:lnSpc>
                <a:spcPct val="100000"/>
              </a:lnSpc>
              <a:spcBef>
                <a:spcPts val="0"/>
              </a:spcBef>
              <a:buFont typeface="Arial" panose="020B0604020202020204" pitchFamily="34" charset="0"/>
              <a:buChar char="•"/>
              <a:defRPr/>
            </a:pPr>
            <a:r>
              <a:rPr lang="sv-SE" sz="1600">
                <a:latin typeface="Calibri"/>
                <a:ea typeface="Calibri"/>
                <a:cs typeface="Calibri"/>
              </a:rPr>
              <a:t>Harmonisering: 12 månader efter ikraftträdandet EU metod för ytterligare förenkling av </a:t>
            </a:r>
            <a:r>
              <a:rPr lang="sv-SE" sz="1600" err="1">
                <a:latin typeface="Calibri"/>
                <a:ea typeface="Calibri"/>
                <a:cs typeface="Calibri"/>
              </a:rPr>
              <a:t>produktprekvalificeringsprocessen</a:t>
            </a:r>
            <a:r>
              <a:rPr lang="sv-SE" sz="1600">
                <a:latin typeface="Calibri"/>
                <a:ea typeface="Calibri"/>
                <a:cs typeface="Calibri"/>
              </a:rPr>
              <a:t>.</a:t>
            </a:r>
          </a:p>
          <a:p>
            <a:pPr marL="285750" indent="-285750">
              <a:lnSpc>
                <a:spcPct val="100000"/>
              </a:lnSpc>
              <a:spcBef>
                <a:spcPts val="0"/>
              </a:spcBef>
              <a:buFont typeface="Arial" panose="020B0604020202020204" pitchFamily="34" charset="0"/>
              <a:buChar char="•"/>
              <a:defRPr/>
            </a:pPr>
            <a:r>
              <a:rPr lang="sv-SE" sz="1600">
                <a:latin typeface="Calibri"/>
                <a:ea typeface="Calibri"/>
                <a:cs typeface="Calibri"/>
              </a:rPr>
              <a:t>Kriterier för förnyad av produktverifikation eller </a:t>
            </a:r>
            <a:r>
              <a:rPr lang="sv-SE" sz="1600" err="1">
                <a:latin typeface="Calibri"/>
                <a:ea typeface="Calibri"/>
                <a:cs typeface="Calibri"/>
              </a:rPr>
              <a:t>produktprekvalifikation</a:t>
            </a:r>
            <a:r>
              <a:rPr lang="sv-SE" sz="1600">
                <a:latin typeface="Calibri"/>
                <a:ea typeface="Calibri"/>
                <a:cs typeface="Calibri"/>
              </a:rPr>
              <a:t> vid ändringar som omfattar en förändring av kommunikationssystem eller att SPU/SPG kapaciteten ändras med 10% eller mer än 5 MW och minst 0,5MW.</a:t>
            </a:r>
          </a:p>
          <a:p>
            <a:pPr marL="285750" indent="-285750">
              <a:lnSpc>
                <a:spcPct val="100000"/>
              </a:lnSpc>
              <a:spcBef>
                <a:spcPts val="0"/>
              </a:spcBef>
              <a:buFont typeface="Arial" panose="020B0604020202020204" pitchFamily="34" charset="0"/>
              <a:buChar char="•"/>
              <a:defRPr/>
            </a:pPr>
            <a:r>
              <a:rPr lang="sv-SE" sz="1600">
                <a:latin typeface="Calibri"/>
                <a:ea typeface="Calibri"/>
                <a:cs typeface="Calibri"/>
              </a:rPr>
              <a:t>Byte av resurser mellan tjänsteleverantörer – tidslinje för bekräftelse (inom 24h) och kriterier för eventuell ny produkt- och nätkvalificering och tidslinje för detta (nat. villkor), dock max i linje med artikel 12 i elmarknadsdirektivet (byte av marknadsdeltagare delaktiga i aggregering).</a:t>
            </a:r>
          </a:p>
          <a:p>
            <a:pPr marL="285750" indent="-285750">
              <a:lnSpc>
                <a:spcPct val="100000"/>
              </a:lnSpc>
              <a:spcBef>
                <a:spcPts val="0"/>
              </a:spcBef>
              <a:defRPr/>
            </a:pPr>
            <a:endParaRPr lang="sv-SE" sz="1600">
              <a:latin typeface="Calibri" panose="020F0502020204030204" pitchFamily="34" charset="0"/>
            </a:endParaRPr>
          </a:p>
        </p:txBody>
      </p:sp>
      <p:graphicFrame>
        <p:nvGraphicFramePr>
          <p:cNvPr id="9" name="Tabell 8">
            <a:extLst>
              <a:ext uri="{FF2B5EF4-FFF2-40B4-BE49-F238E27FC236}">
                <a16:creationId xmlns:a16="http://schemas.microsoft.com/office/drawing/2014/main" id="{E181B2C3-8C04-8242-2820-4D842E786752}"/>
              </a:ext>
            </a:extLst>
          </p:cNvPr>
          <p:cNvGraphicFramePr>
            <a:graphicFrameLocks noGrp="1"/>
          </p:cNvGraphicFramePr>
          <p:nvPr>
            <p:extLst>
              <p:ext uri="{D42A27DB-BD31-4B8C-83A1-F6EECF244321}">
                <p14:modId xmlns:p14="http://schemas.microsoft.com/office/powerpoint/2010/main" val="3421300403"/>
              </p:ext>
            </p:extLst>
          </p:nvPr>
        </p:nvGraphicFramePr>
        <p:xfrm>
          <a:off x="8998179" y="859757"/>
          <a:ext cx="3006119" cy="3665220"/>
        </p:xfrm>
        <a:graphic>
          <a:graphicData uri="http://schemas.openxmlformats.org/drawingml/2006/table">
            <a:tbl>
              <a:tblPr firstRow="1" bandRow="1">
                <a:tableStyleId>{3B4B98B0-60AC-42C2-AFA5-B58CD77FA1E5}</a:tableStyleId>
              </a:tblPr>
              <a:tblGrid>
                <a:gridCol w="391693">
                  <a:extLst>
                    <a:ext uri="{9D8B030D-6E8A-4147-A177-3AD203B41FA5}">
                      <a16:colId xmlns:a16="http://schemas.microsoft.com/office/drawing/2014/main" val="2186583178"/>
                    </a:ext>
                  </a:extLst>
                </a:gridCol>
                <a:gridCol w="2614426">
                  <a:extLst>
                    <a:ext uri="{9D8B030D-6E8A-4147-A177-3AD203B41FA5}">
                      <a16:colId xmlns:a16="http://schemas.microsoft.com/office/drawing/2014/main" val="897010070"/>
                    </a:ext>
                  </a:extLst>
                </a:gridCol>
              </a:tblGrid>
              <a:tr h="225562">
                <a:tc>
                  <a:txBody>
                    <a:bodyPr/>
                    <a:lstStyle/>
                    <a:p>
                      <a:pPr algn="ctr"/>
                      <a:r>
                        <a:rPr lang="en-GB" sz="1000" b="0"/>
                        <a:t>Art</a:t>
                      </a:r>
                      <a:endParaRPr lang="en-US"/>
                    </a:p>
                  </a:txBody>
                  <a:tcPr anchor="ctr"/>
                </a:tc>
                <a:tc>
                  <a:txBody>
                    <a:bodyPr/>
                    <a:lstStyle/>
                    <a:p>
                      <a:r>
                        <a:rPr lang="en-GB" sz="1000" b="0"/>
                        <a:t>Chapter</a:t>
                      </a:r>
                      <a:endParaRPr lang="en-US"/>
                    </a:p>
                  </a:txBody>
                  <a:tcPr/>
                </a:tc>
                <a:extLst>
                  <a:ext uri="{0D108BD9-81ED-4DB2-BD59-A6C34878D82A}">
                    <a16:rowId xmlns:a16="http://schemas.microsoft.com/office/drawing/2014/main" val="4182902333"/>
                  </a:ext>
                </a:extLst>
              </a:tr>
              <a:tr h="284403">
                <a:tc>
                  <a:txBody>
                    <a:bodyPr/>
                    <a:lstStyle/>
                    <a:p>
                      <a:pPr lvl="0" algn="ctr">
                        <a:buNone/>
                      </a:pPr>
                      <a:r>
                        <a:rPr lang="en-US" sz="1200" b="0"/>
                        <a:t>18</a:t>
                      </a:r>
                    </a:p>
                  </a:txBody>
                  <a:tcPr marL="6350" marR="6350" marT="635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Principles, Pre-Conditions and Applicability of the product verification and product prequalification processes</a:t>
                      </a:r>
                      <a:endParaRPr lang="en-US"/>
                    </a:p>
                  </a:txBody>
                  <a:tcPr marL="6350" marR="6350" marT="6350"/>
                </a:tc>
                <a:extLst>
                  <a:ext uri="{0D108BD9-81ED-4DB2-BD59-A6C34878D82A}">
                    <a16:rowId xmlns:a16="http://schemas.microsoft.com/office/drawing/2014/main" val="4198443727"/>
                  </a:ext>
                </a:extLst>
              </a:tr>
              <a:tr h="284403">
                <a:tc>
                  <a:txBody>
                    <a:bodyPr/>
                    <a:lstStyle/>
                    <a:p>
                      <a:pPr lvl="0" algn="ctr">
                        <a:buNone/>
                      </a:pPr>
                      <a:r>
                        <a:rPr lang="en-US" sz="1200" b="0"/>
                        <a:t>19</a:t>
                      </a:r>
                    </a:p>
                  </a:txBody>
                  <a:tcPr marL="6350" marR="6350" marT="635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Requirements and process for product verification for service providing units or service providing groups</a:t>
                      </a:r>
                      <a:endParaRPr lang="en-US"/>
                    </a:p>
                  </a:txBody>
                  <a:tcPr marL="6350" marR="6350" marT="6350"/>
                </a:tc>
                <a:extLst>
                  <a:ext uri="{0D108BD9-81ED-4DB2-BD59-A6C34878D82A}">
                    <a16:rowId xmlns:a16="http://schemas.microsoft.com/office/drawing/2014/main" val="30802937"/>
                  </a:ext>
                </a:extLst>
              </a:tr>
              <a:tr h="184020">
                <a:tc>
                  <a:txBody>
                    <a:bodyPr/>
                    <a:lstStyle/>
                    <a:p>
                      <a:pPr lvl="0" algn="ctr">
                        <a:buNone/>
                      </a:pPr>
                      <a:r>
                        <a:rPr lang="en-US" sz="1200" b="0"/>
                        <a:t>20</a:t>
                      </a:r>
                    </a:p>
                  </a:txBody>
                  <a:tcPr marL="6350" marR="6350" marT="635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Requirements and process for product prequalification for service providing units or service providing groups</a:t>
                      </a:r>
                      <a:endParaRPr lang="en-US"/>
                    </a:p>
                  </a:txBody>
                  <a:tcPr marL="6350" marR="6350" marT="6350"/>
                </a:tc>
                <a:extLst>
                  <a:ext uri="{0D108BD9-81ED-4DB2-BD59-A6C34878D82A}">
                    <a16:rowId xmlns:a16="http://schemas.microsoft.com/office/drawing/2014/main" val="3857261701"/>
                  </a:ext>
                </a:extLst>
              </a:tr>
              <a:tr h="184020">
                <a:tc>
                  <a:txBody>
                    <a:bodyPr/>
                    <a:lstStyle/>
                    <a:p>
                      <a:pPr lvl="0" algn="ctr">
                        <a:buNone/>
                      </a:pPr>
                      <a:r>
                        <a:rPr lang="en-US" sz="1200" b="0"/>
                        <a:t>21</a:t>
                      </a:r>
                    </a:p>
                  </a:txBody>
                  <a:tcPr marL="6350" marR="6350" marT="635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Further </a:t>
                      </a:r>
                      <a:r>
                        <a:rPr lang="en-US" sz="1200" b="0" kern="1200" err="1">
                          <a:solidFill>
                            <a:schemeClr val="tx1"/>
                          </a:solidFill>
                          <a:effectLst/>
                          <a:latin typeface="+mn-lt"/>
                          <a:ea typeface="+mn-ea"/>
                          <a:cs typeface="+mn-cs"/>
                        </a:rPr>
                        <a:t>harmonisation</a:t>
                      </a:r>
                      <a:r>
                        <a:rPr lang="en-US" sz="1200" b="0" kern="1200">
                          <a:solidFill>
                            <a:schemeClr val="tx1"/>
                          </a:solidFill>
                          <a:effectLst/>
                          <a:latin typeface="+mn-lt"/>
                          <a:ea typeface="+mn-ea"/>
                          <a:cs typeface="+mn-cs"/>
                        </a:rPr>
                        <a:t> of qualification, verification and prequalification requirements and processes </a:t>
                      </a:r>
                      <a:endParaRPr lang="en-US"/>
                    </a:p>
                  </a:txBody>
                  <a:tcPr marL="6350" marR="6350" marT="6350"/>
                </a:tc>
                <a:extLst>
                  <a:ext uri="{0D108BD9-81ED-4DB2-BD59-A6C34878D82A}">
                    <a16:rowId xmlns:a16="http://schemas.microsoft.com/office/drawing/2014/main" val="1155458010"/>
                  </a:ext>
                </a:extLst>
              </a:tr>
              <a:tr h="184020">
                <a:tc>
                  <a:txBody>
                    <a:bodyPr/>
                    <a:lstStyle/>
                    <a:p>
                      <a:pPr lvl="0" algn="ctr">
                        <a:buNone/>
                      </a:pPr>
                      <a:r>
                        <a:rPr lang="en-US" sz="1200" b="0"/>
                        <a:t>22</a:t>
                      </a:r>
                    </a:p>
                  </a:txBody>
                  <a:tcPr marL="6350" marR="6350" marT="635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Criteria to reassessing and requiring a new product prequalification or product verification</a:t>
                      </a:r>
                      <a:endParaRPr lang="en-US"/>
                    </a:p>
                  </a:txBody>
                  <a:tcPr marL="6350" marR="6350" marT="6350"/>
                </a:tc>
                <a:extLst>
                  <a:ext uri="{0D108BD9-81ED-4DB2-BD59-A6C34878D82A}">
                    <a16:rowId xmlns:a16="http://schemas.microsoft.com/office/drawing/2014/main" val="641513516"/>
                  </a:ext>
                </a:extLst>
              </a:tr>
              <a:tr h="184020">
                <a:tc>
                  <a:txBody>
                    <a:bodyPr/>
                    <a:lstStyle/>
                    <a:p>
                      <a:pPr lvl="0" algn="ctr">
                        <a:buNone/>
                      </a:pPr>
                      <a:r>
                        <a:rPr lang="en-US" sz="1200" b="0"/>
                        <a:t>23</a:t>
                      </a:r>
                    </a:p>
                  </a:txBody>
                  <a:tcPr marL="6350" marR="6350" marT="635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Switching of controllable units between service providers</a:t>
                      </a:r>
                      <a:endParaRPr lang="sv-SE" sz="1200" b="0" kern="1200">
                        <a:solidFill>
                          <a:schemeClr val="tx1"/>
                        </a:solidFill>
                        <a:effectLst/>
                        <a:latin typeface="+mn-lt"/>
                        <a:ea typeface="+mn-ea"/>
                        <a:cs typeface="+mn-cs"/>
                      </a:endParaRPr>
                    </a:p>
                  </a:txBody>
                  <a:tcPr marL="6350" marR="6350" marT="6350"/>
                </a:tc>
                <a:extLst>
                  <a:ext uri="{0D108BD9-81ED-4DB2-BD59-A6C34878D82A}">
                    <a16:rowId xmlns:a16="http://schemas.microsoft.com/office/drawing/2014/main" val="3339199055"/>
                  </a:ext>
                </a:extLst>
              </a:tr>
            </a:tbl>
          </a:graphicData>
        </a:graphic>
      </p:graphicFrame>
      <p:sp>
        <p:nvSpPr>
          <p:cNvPr id="11" name="textruta 10">
            <a:extLst>
              <a:ext uri="{FF2B5EF4-FFF2-40B4-BE49-F238E27FC236}">
                <a16:creationId xmlns:a16="http://schemas.microsoft.com/office/drawing/2014/main" id="{1F851187-0012-9329-CCBA-7A170D286342}"/>
              </a:ext>
            </a:extLst>
          </p:cNvPr>
          <p:cNvSpPr txBox="1"/>
          <p:nvPr/>
        </p:nvSpPr>
        <p:spPr>
          <a:xfrm>
            <a:off x="8869651" y="553740"/>
            <a:ext cx="3647767"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Calibri" panose="020F0502020204030204"/>
                <a:ea typeface="+mn-ea"/>
                <a:cs typeface="+mn-cs"/>
              </a:rPr>
              <a:t>Relaterade artiklar </a:t>
            </a:r>
          </a:p>
        </p:txBody>
      </p:sp>
      <p:graphicFrame>
        <p:nvGraphicFramePr>
          <p:cNvPr id="7" name="Tabell 6">
            <a:extLst>
              <a:ext uri="{FF2B5EF4-FFF2-40B4-BE49-F238E27FC236}">
                <a16:creationId xmlns:a16="http://schemas.microsoft.com/office/drawing/2014/main" id="{354026B3-76C8-D7BD-F72C-CDBB73196D1D}"/>
              </a:ext>
            </a:extLst>
          </p:cNvPr>
          <p:cNvGraphicFramePr>
            <a:graphicFrameLocks noGrp="1"/>
          </p:cNvGraphicFramePr>
          <p:nvPr>
            <p:extLst>
              <p:ext uri="{D42A27DB-BD31-4B8C-83A1-F6EECF244321}">
                <p14:modId xmlns:p14="http://schemas.microsoft.com/office/powerpoint/2010/main" val="1839800037"/>
              </p:ext>
            </p:extLst>
          </p:nvPr>
        </p:nvGraphicFramePr>
        <p:xfrm>
          <a:off x="8998178" y="4907774"/>
          <a:ext cx="3006119" cy="417830"/>
        </p:xfrm>
        <a:graphic>
          <a:graphicData uri="http://schemas.openxmlformats.org/drawingml/2006/table">
            <a:tbl>
              <a:tblPr firstRow="1" bandRow="1">
                <a:tableStyleId>{3B4B98B0-60AC-42C2-AFA5-B58CD77FA1E5}</a:tableStyleId>
              </a:tblPr>
              <a:tblGrid>
                <a:gridCol w="3006119">
                  <a:extLst>
                    <a:ext uri="{9D8B030D-6E8A-4147-A177-3AD203B41FA5}">
                      <a16:colId xmlns:a16="http://schemas.microsoft.com/office/drawing/2014/main" val="510879607"/>
                    </a:ext>
                  </a:extLst>
                </a:gridCol>
              </a:tblGrid>
              <a:tr h="2844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National terms and conditions for service providers</a:t>
                      </a:r>
                      <a:endParaRPr lang="en-US"/>
                    </a:p>
                  </a:txBody>
                  <a:tcPr marL="6350" marR="6350" marT="6350"/>
                </a:tc>
                <a:extLst>
                  <a:ext uri="{0D108BD9-81ED-4DB2-BD59-A6C34878D82A}">
                    <a16:rowId xmlns:a16="http://schemas.microsoft.com/office/drawing/2014/main" val="563928668"/>
                  </a:ext>
                </a:extLst>
              </a:tr>
            </a:tbl>
          </a:graphicData>
        </a:graphic>
      </p:graphicFrame>
      <p:sp>
        <p:nvSpPr>
          <p:cNvPr id="8" name="textruta 7">
            <a:extLst>
              <a:ext uri="{FF2B5EF4-FFF2-40B4-BE49-F238E27FC236}">
                <a16:creationId xmlns:a16="http://schemas.microsoft.com/office/drawing/2014/main" id="{6A58CDE6-CF77-1823-89C4-EFCE963AFF88}"/>
              </a:ext>
            </a:extLst>
          </p:cNvPr>
          <p:cNvSpPr txBox="1"/>
          <p:nvPr/>
        </p:nvSpPr>
        <p:spPr>
          <a:xfrm>
            <a:off x="8869651" y="4583191"/>
            <a:ext cx="3647767"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Calibri" panose="020F0502020204030204"/>
                <a:ea typeface="+mn-ea"/>
                <a:cs typeface="+mn-cs"/>
              </a:rPr>
              <a:t>Relaterad nationella villkor</a:t>
            </a:r>
          </a:p>
        </p:txBody>
      </p:sp>
      <p:graphicFrame>
        <p:nvGraphicFramePr>
          <p:cNvPr id="14" name="Tabell 9">
            <a:extLst>
              <a:ext uri="{FF2B5EF4-FFF2-40B4-BE49-F238E27FC236}">
                <a16:creationId xmlns:a16="http://schemas.microsoft.com/office/drawing/2014/main" id="{59DFC5FF-65AB-DE4C-8EAF-7DCA0138140A}"/>
              </a:ext>
            </a:extLst>
          </p:cNvPr>
          <p:cNvGraphicFramePr>
            <a:graphicFrameLocks noGrp="1"/>
          </p:cNvGraphicFramePr>
          <p:nvPr>
            <p:extLst>
              <p:ext uri="{D42A27DB-BD31-4B8C-83A1-F6EECF244321}">
                <p14:modId xmlns:p14="http://schemas.microsoft.com/office/powerpoint/2010/main" val="2773305709"/>
              </p:ext>
            </p:extLst>
          </p:nvPr>
        </p:nvGraphicFramePr>
        <p:xfrm>
          <a:off x="8951496" y="5848216"/>
          <a:ext cx="3006119" cy="888926"/>
        </p:xfrm>
        <a:graphic>
          <a:graphicData uri="http://schemas.openxmlformats.org/drawingml/2006/table">
            <a:tbl>
              <a:tblPr firstRow="1" bandRow="1">
                <a:tableStyleId>{3B4B98B0-60AC-42C2-AFA5-B58CD77FA1E5}</a:tableStyleId>
              </a:tblPr>
              <a:tblGrid>
                <a:gridCol w="3006119">
                  <a:extLst>
                    <a:ext uri="{9D8B030D-6E8A-4147-A177-3AD203B41FA5}">
                      <a16:colId xmlns:a16="http://schemas.microsoft.com/office/drawing/2014/main" val="510879607"/>
                    </a:ext>
                  </a:extLst>
                </a:gridCol>
              </a:tblGrid>
              <a:tr h="2844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further simplification of the product prequalification processes</a:t>
                      </a:r>
                      <a:endParaRPr lang="en-US"/>
                    </a:p>
                  </a:txBody>
                  <a:tcPr marL="6350" marR="6350" marT="6350"/>
                </a:tc>
                <a:extLst>
                  <a:ext uri="{0D108BD9-81ED-4DB2-BD59-A6C34878D82A}">
                    <a16:rowId xmlns:a16="http://schemas.microsoft.com/office/drawing/2014/main" val="563928668"/>
                  </a:ext>
                </a:extLst>
              </a:tr>
              <a:tr h="4710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kern="1200">
                        <a:solidFill>
                          <a:schemeClr val="tx1"/>
                        </a:solidFill>
                        <a:effectLst/>
                        <a:latin typeface="+mn-lt"/>
                        <a:ea typeface="+mn-ea"/>
                        <a:cs typeface="+mn-cs"/>
                      </a:endParaRPr>
                    </a:p>
                  </a:txBody>
                  <a:tcPr marL="6350" marR="6350" marT="6350">
                    <a:solidFill>
                      <a:schemeClr val="bg1"/>
                    </a:solidFill>
                  </a:tcPr>
                </a:tc>
                <a:extLst>
                  <a:ext uri="{0D108BD9-81ED-4DB2-BD59-A6C34878D82A}">
                    <a16:rowId xmlns:a16="http://schemas.microsoft.com/office/drawing/2014/main" val="3897900675"/>
                  </a:ext>
                </a:extLst>
              </a:tr>
            </a:tbl>
          </a:graphicData>
        </a:graphic>
      </p:graphicFrame>
      <p:sp>
        <p:nvSpPr>
          <p:cNvPr id="15" name="textruta 11">
            <a:extLst>
              <a:ext uri="{FF2B5EF4-FFF2-40B4-BE49-F238E27FC236}">
                <a16:creationId xmlns:a16="http://schemas.microsoft.com/office/drawing/2014/main" id="{B8A404F3-623F-EBB6-CD88-4B75F0A58AE1}"/>
              </a:ext>
            </a:extLst>
          </p:cNvPr>
          <p:cNvSpPr txBox="1"/>
          <p:nvPr/>
        </p:nvSpPr>
        <p:spPr>
          <a:xfrm>
            <a:off x="8869651" y="5533952"/>
            <a:ext cx="3647767" cy="313932"/>
          </a:xfrm>
          <a:prstGeom prst="rect">
            <a:avLst/>
          </a:prstGeom>
          <a:noFill/>
        </p:spPr>
        <p:txBody>
          <a:bodyPr wrap="square" lIns="91440" tIns="45720" rIns="91440" bIns="45720" rtlCol="0" anchor="t">
            <a:spAutoFit/>
          </a:bodyPr>
          <a:lstStyle/>
          <a:p>
            <a:pPr>
              <a:lnSpc>
                <a:spcPct val="90000"/>
              </a:lnSpc>
              <a:spcBef>
                <a:spcPts val="600"/>
              </a:spcBef>
            </a:pPr>
            <a:r>
              <a:rPr lang="sv-SE" sz="1600">
                <a:solidFill>
                  <a:prstClr val="black"/>
                </a:solidFill>
                <a:latin typeface="Calibri" panose="020F0502020204030204"/>
              </a:rPr>
              <a:t>Relaterade EU-metoder</a:t>
            </a:r>
            <a:endParaRPr lang="sv-SE"/>
          </a:p>
        </p:txBody>
      </p:sp>
    </p:spTree>
    <p:extLst>
      <p:ext uri="{BB962C8B-B14F-4D97-AF65-F5344CB8AC3E}">
        <p14:creationId xmlns:p14="http://schemas.microsoft.com/office/powerpoint/2010/main" val="4017024189"/>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4980321-E05C-EA4E-A1B8-81B5C798C9A0}"/>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39DE6A-55C0-4C4F-9889-E916206BDB1A}" type="datetime1">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2025-06-10</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Platshållare för sidfot 2">
            <a:extLst>
              <a:ext uri="{FF2B5EF4-FFF2-40B4-BE49-F238E27FC236}">
                <a16:creationId xmlns:a16="http://schemas.microsoft.com/office/drawing/2014/main" id="{B06C2517-E5C6-33DB-ACD3-F01526099719}"/>
              </a:ext>
            </a:extLst>
          </p:cNvPr>
          <p:cNvSpPr>
            <a:spLocks noGrp="1"/>
          </p:cNvSpPr>
          <p:nvPr>
            <p:ph type="ftr"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Presentation</a:t>
            </a:r>
          </a:p>
        </p:txBody>
      </p:sp>
      <p:sp>
        <p:nvSpPr>
          <p:cNvPr id="5" name="Rubrik 4">
            <a:extLst>
              <a:ext uri="{FF2B5EF4-FFF2-40B4-BE49-F238E27FC236}">
                <a16:creationId xmlns:a16="http://schemas.microsoft.com/office/drawing/2014/main" id="{282AE15E-3DA5-9768-0C61-7559BEEE3B87}"/>
              </a:ext>
            </a:extLst>
          </p:cNvPr>
          <p:cNvSpPr>
            <a:spLocks noGrp="1"/>
          </p:cNvSpPr>
          <p:nvPr>
            <p:ph type="title"/>
          </p:nvPr>
        </p:nvSpPr>
        <p:spPr>
          <a:xfrm>
            <a:off x="692524" y="253066"/>
            <a:ext cx="8689848" cy="1325563"/>
          </a:xfrm>
        </p:spPr>
        <p:txBody>
          <a:bodyPr>
            <a:normAutofit/>
          </a:bodyPr>
          <a:lstStyle/>
          <a:p>
            <a:pPr>
              <a:lnSpc>
                <a:spcPct val="100000"/>
              </a:lnSpc>
              <a:spcAft>
                <a:spcPct val="0"/>
              </a:spcAft>
              <a:defRPr/>
            </a:pPr>
            <a:r>
              <a:rPr lang="sv-SE">
                <a:latin typeface="Calibri"/>
                <a:ea typeface="+mn-ea"/>
                <a:cs typeface="+mn-cs"/>
              </a:rPr>
              <a:t>Tema: </a:t>
            </a:r>
            <a:r>
              <a:rPr kumimoji="0" lang="sv-SE" sz="4400" b="0" i="0" u="none" strike="noStrike" kern="1200" cap="none" spc="0" normalizeH="0" baseline="0" noProof="0">
                <a:ln>
                  <a:noFill/>
                </a:ln>
                <a:effectLst/>
                <a:uLnTx/>
                <a:uFillTx/>
                <a:latin typeface="Calibri"/>
                <a:ea typeface="+mn-ea"/>
                <a:cs typeface="+mn-cs"/>
              </a:rPr>
              <a:t>Produktkvalificering</a:t>
            </a:r>
            <a:endParaRPr lang="sv-SE">
              <a:ea typeface="+mn-ea"/>
              <a:cs typeface="+mn-cs"/>
            </a:endParaRPr>
          </a:p>
        </p:txBody>
      </p:sp>
      <p:sp>
        <p:nvSpPr>
          <p:cNvPr id="6" name="Platshållare för text 5">
            <a:extLst>
              <a:ext uri="{FF2B5EF4-FFF2-40B4-BE49-F238E27FC236}">
                <a16:creationId xmlns:a16="http://schemas.microsoft.com/office/drawing/2014/main" id="{4A082B72-0AA8-A516-8E98-EC624FAA85D6}"/>
              </a:ext>
            </a:extLst>
          </p:cNvPr>
          <p:cNvSpPr>
            <a:spLocks noGrp="1"/>
          </p:cNvSpPr>
          <p:nvPr>
            <p:ph type="body" sz="quarter" idx="14"/>
          </p:nvPr>
        </p:nvSpPr>
        <p:spPr>
          <a:xfrm>
            <a:off x="838200" y="1429407"/>
            <a:ext cx="8191594" cy="5076165"/>
          </a:xfrm>
        </p:spPr>
        <p:txBody>
          <a:bodyPr vert="horz" lIns="91440" tIns="45720" rIns="91440" bIns="45720" rtlCol="0" anchor="t">
            <a:normAutofit lnSpcReduction="10000"/>
          </a:bodyPr>
          <a:lstStyle/>
          <a:p>
            <a:pPr marR="0" lvl="0" algn="l" defTabSz="914400" rtl="0" eaLnBrk="1" fontAlgn="auto" latinLnBrk="0" hangingPunct="1">
              <a:lnSpc>
                <a:spcPct val="100000"/>
              </a:lnSpc>
              <a:spcBef>
                <a:spcPts val="0"/>
              </a:spcBef>
              <a:spcAft>
                <a:spcPts val="0"/>
              </a:spcAft>
              <a:buClrTx/>
              <a:buSzTx/>
              <a:tabLst/>
              <a:defRPr/>
            </a:pPr>
            <a:r>
              <a:rPr lang="sv-SE" sz="1600" b="1">
                <a:latin typeface="Calibri"/>
                <a:ea typeface="Calibri"/>
                <a:cs typeface="Calibri"/>
              </a:rPr>
              <a:t>Information om tidsram</a:t>
            </a:r>
          </a:p>
          <a:p>
            <a:pPr marL="57150" indent="-342900">
              <a:buFont typeface="Arial"/>
              <a:buChar char="•"/>
              <a:defRPr/>
            </a:pPr>
            <a:r>
              <a:rPr lang="sv-SE" sz="1600">
                <a:latin typeface="Calibri"/>
                <a:ea typeface="Calibri"/>
                <a:cs typeface="Calibri"/>
              </a:rPr>
              <a:t>Senast 12 månader efter godkänd nationell process för framtagande av nationella villkor skall ett förslag för nationella villkor.</a:t>
            </a:r>
          </a:p>
          <a:p>
            <a:pPr marL="57150" indent="-342900">
              <a:buFont typeface="Arial"/>
              <a:buChar char="•"/>
              <a:defRPr/>
            </a:pPr>
            <a:r>
              <a:rPr lang="sv-SE" sz="1600">
                <a:latin typeface="Calibri"/>
                <a:ea typeface="Calibri"/>
                <a:cs typeface="Calibri"/>
              </a:rPr>
              <a:t>Förslaget skall innehålla föreslagen tidslinje för implementering. </a:t>
            </a:r>
          </a:p>
          <a:p>
            <a:pPr marL="57150" indent="-342900">
              <a:buFont typeface="Arial"/>
              <a:buChar char="•"/>
              <a:defRPr/>
            </a:pPr>
            <a:r>
              <a:rPr lang="sv-SE" sz="1600">
                <a:latin typeface="Calibri"/>
                <a:ea typeface="Calibri"/>
                <a:cs typeface="Calibri"/>
              </a:rPr>
              <a:t>NRA har 6 månader på sig att godkänna nationella villkor efter överlämnandet därav</a:t>
            </a:r>
          </a:p>
          <a:p>
            <a:pPr marL="57150" indent="-342900">
              <a:buFont typeface="Arial"/>
              <a:buChar char="•"/>
              <a:defRPr/>
            </a:pPr>
            <a:r>
              <a:rPr lang="sv-SE" sz="1600">
                <a:latin typeface="Calibri"/>
                <a:ea typeface="Calibri"/>
                <a:cs typeface="Calibri"/>
              </a:rPr>
              <a:t>ENTSO-E och DSO Entity ska ta fram förslag till EU-metod för att fortsatt harmonisera produktkvalificeringsprocessen inom 12 månader efter ikraftträdande av NC DR. </a:t>
            </a:r>
            <a:endParaRPr lang="sv-SE" sz="1600">
              <a:ea typeface="Calibri" panose="020F0502020204030204"/>
              <a:cs typeface="Calibri" panose="020F0502020204030204"/>
            </a:endParaRPr>
          </a:p>
          <a:p>
            <a:pPr>
              <a:defRPr/>
            </a:pPr>
            <a:endParaRPr lang="sv-SE" sz="1600">
              <a:solidFill>
                <a:prstClr val="black"/>
              </a:solidFill>
              <a:latin typeface="Calibri" panose="020F0502020204030204" pitchFamily="34" charset="0"/>
              <a:ea typeface="Calibri"/>
              <a:cs typeface="Calibri"/>
            </a:endParaRPr>
          </a:p>
          <a:p>
            <a:pPr>
              <a:lnSpc>
                <a:spcPct val="100000"/>
              </a:lnSpc>
              <a:spcBef>
                <a:spcPts val="0"/>
              </a:spcBef>
              <a:defRPr/>
            </a:pPr>
            <a:r>
              <a:rPr lang="sv-SE" sz="1600" b="1">
                <a:latin typeface="Calibri"/>
                <a:ea typeface="Calibri"/>
                <a:cs typeface="Calibri"/>
              </a:rPr>
              <a:t>Kommentar om bestämmelsernas innebörd och vad som behöver genomföras</a:t>
            </a:r>
            <a:r>
              <a:rPr kumimoji="0" lang="sv-SE" sz="1600" b="0" u="none" strike="sngStrike" kern="1200" cap="none" spc="0" normalizeH="0" baseline="0" noProof="0">
                <a:ln>
                  <a:noFill/>
                </a:ln>
                <a:solidFill>
                  <a:prstClr val="black"/>
                </a:solidFill>
                <a:effectLst/>
                <a:uLnTx/>
                <a:uFillTx/>
                <a:latin typeface="Calibri"/>
                <a:ea typeface="Calibri"/>
                <a:cs typeface="Calibri"/>
              </a:rPr>
              <a:t> </a:t>
            </a:r>
            <a:endParaRPr lang="sv-SE" sz="1600" b="0" u="none" strike="sngStrike" kern="1200" cap="none" spc="0" normalizeH="0" baseline="0" noProof="0">
              <a:ln>
                <a:noFill/>
              </a:ln>
              <a:solidFill>
                <a:prstClr val="black"/>
              </a:solidFill>
              <a:effectLst/>
              <a:uLnTx/>
              <a:uFillTx/>
              <a:latin typeface="Calibri"/>
              <a:ea typeface="Calibri"/>
              <a:cs typeface="Calibri"/>
            </a:endParaRPr>
          </a:p>
          <a:p>
            <a:pPr marL="285750" indent="-285750">
              <a:lnSpc>
                <a:spcPct val="100000"/>
              </a:lnSpc>
              <a:spcBef>
                <a:spcPts val="0"/>
              </a:spcBef>
              <a:buFont typeface="Arial"/>
              <a:buChar char="•"/>
              <a:defRPr/>
            </a:pPr>
            <a:r>
              <a:rPr lang="sv-SE" sz="1600">
                <a:solidFill>
                  <a:prstClr val="black"/>
                </a:solidFill>
                <a:latin typeface="Calibri"/>
                <a:ea typeface="Calibri"/>
                <a:cs typeface="Calibri"/>
              </a:rPr>
              <a:t>Positivt att undantagskriterier bedöms av anskaffande systemoperatör, i jämförelse med tidigare utkast då detta var beroende av godkännande från NRA. Detta medför en smidigare och snabbare process för tjänsteleverantörerna och bidrar positivt till bättre likviditet på marknaderna. </a:t>
            </a:r>
          </a:p>
          <a:p>
            <a:pPr marL="285750" indent="-285750">
              <a:lnSpc>
                <a:spcPct val="100000"/>
              </a:lnSpc>
              <a:spcBef>
                <a:spcPts val="0"/>
              </a:spcBef>
              <a:buFont typeface="Arial"/>
              <a:buChar char="•"/>
              <a:defRPr/>
            </a:pPr>
            <a:r>
              <a:rPr lang="sv-SE" sz="1600" b="0" u="none" kern="1200" cap="none" spc="0" normalizeH="0" baseline="0" noProof="0">
                <a:ln>
                  <a:noFill/>
                </a:ln>
                <a:solidFill>
                  <a:prstClr val="black"/>
                </a:solidFill>
                <a:effectLst/>
                <a:uLnTx/>
                <a:uFillTx/>
                <a:latin typeface="Calibri"/>
                <a:ea typeface="Calibri"/>
                <a:cs typeface="Calibri"/>
              </a:rPr>
              <a:t>Mer omfatta</a:t>
            </a:r>
            <a:r>
              <a:rPr lang="sv-SE" sz="1600">
                <a:solidFill>
                  <a:prstClr val="black"/>
                </a:solidFill>
                <a:latin typeface="Calibri"/>
                <a:ea typeface="Calibri"/>
                <a:cs typeface="Calibri"/>
              </a:rPr>
              <a:t>nde processer kommer ställa högre krav på automation och bra system för att hantera all denna data.</a:t>
            </a:r>
          </a:p>
          <a:p>
            <a:pPr marL="285750" indent="-285750">
              <a:lnSpc>
                <a:spcPct val="100000"/>
              </a:lnSpc>
              <a:spcBef>
                <a:spcPts val="0"/>
              </a:spcBef>
              <a:buFont typeface="Arial"/>
              <a:buChar char="•"/>
              <a:defRPr/>
            </a:pPr>
            <a:r>
              <a:rPr lang="sv-SE" sz="1600">
                <a:solidFill>
                  <a:prstClr val="black"/>
                </a:solidFill>
                <a:latin typeface="Calibri"/>
                <a:ea typeface="Calibri"/>
                <a:cs typeface="Calibri"/>
              </a:rPr>
              <a:t>Från tidigare utkast har lägsta nivån för att omfattas av förnyad kvalificering höjts.</a:t>
            </a:r>
          </a:p>
          <a:p>
            <a:pPr marR="0" lvl="0" algn="l" defTabSz="914400" rtl="0" eaLnBrk="1" fontAlgn="auto" latinLnBrk="0" hangingPunct="1">
              <a:lnSpc>
                <a:spcPct val="100000"/>
              </a:lnSpc>
              <a:spcBef>
                <a:spcPts val="0"/>
              </a:spcBef>
              <a:spcAft>
                <a:spcPts val="0"/>
              </a:spcAft>
              <a:buClrTx/>
              <a:buSzTx/>
              <a:tabLst/>
              <a:defRPr/>
            </a:pPr>
            <a:endParaRPr lang="sv-SE" sz="1600" b="0" u="none" strike="noStrike" kern="1200" cap="none" spc="0" normalizeH="0" baseline="0" noProof="0">
              <a:ln>
                <a:noFill/>
              </a:ln>
              <a:solidFill>
                <a:prstClr val="black"/>
              </a:solidFill>
              <a:effectLst/>
              <a:uLnTx/>
              <a:uFillTx/>
              <a:latin typeface="Calibri" panose="020F0502020204030204" pitchFamily="34" charset="0"/>
              <a:ea typeface="Calibri"/>
              <a:cs typeface="Calibri"/>
            </a:endParaRPr>
          </a:p>
          <a:p>
            <a:pPr>
              <a:lnSpc>
                <a:spcPct val="100000"/>
              </a:lnSpc>
              <a:spcBef>
                <a:spcPts val="0"/>
              </a:spcBef>
              <a:defRPr/>
            </a:pPr>
            <a:r>
              <a:rPr lang="sv-SE" sz="1600" b="1">
                <a:latin typeface="Calibri"/>
                <a:ea typeface="Calibri"/>
                <a:cs typeface="Calibri"/>
              </a:rPr>
              <a:t>Bedömning om prioritet</a:t>
            </a:r>
            <a:endParaRPr lang="en-US" sz="1600">
              <a:latin typeface="Calibri"/>
              <a:ea typeface="Calibri"/>
              <a:cs typeface="Calibri"/>
            </a:endParaRPr>
          </a:p>
          <a:p>
            <a:pPr marL="285750" marR="0" lvl="0" indent="-285750" algn="l" defTabSz="914400">
              <a:lnSpc>
                <a:spcPct val="100000"/>
              </a:lnSpc>
              <a:spcBef>
                <a:spcPts val="0"/>
              </a:spcBef>
              <a:spcAft>
                <a:spcPts val="0"/>
              </a:spcAft>
              <a:buClrTx/>
              <a:buSzTx/>
              <a:buFont typeface="Arial,Sans-Serif"/>
              <a:buChar char="•"/>
              <a:tabLst/>
              <a:defRPr/>
            </a:pPr>
            <a:r>
              <a:rPr lang="sv-SE" sz="1600">
                <a:latin typeface="Calibri"/>
                <a:ea typeface="Calibri"/>
                <a:cs typeface="Calibri"/>
              </a:rPr>
              <a:t>Medel</a:t>
            </a:r>
            <a:endParaRPr lang="sv-SE">
              <a:latin typeface="Calibri"/>
              <a:ea typeface="Calibri"/>
              <a:cs typeface="Calibri"/>
            </a:endParaRPr>
          </a:p>
        </p:txBody>
      </p:sp>
      <p:graphicFrame>
        <p:nvGraphicFramePr>
          <p:cNvPr id="10" name="Tabell 9">
            <a:extLst>
              <a:ext uri="{FF2B5EF4-FFF2-40B4-BE49-F238E27FC236}">
                <a16:creationId xmlns:a16="http://schemas.microsoft.com/office/drawing/2014/main" id="{A2D5CAA2-F40E-C5C3-1626-20B7EDEA8D54}"/>
              </a:ext>
            </a:extLst>
          </p:cNvPr>
          <p:cNvGraphicFramePr>
            <a:graphicFrameLocks noGrp="1"/>
          </p:cNvGraphicFramePr>
          <p:nvPr>
            <p:extLst>
              <p:ext uri="{D42A27DB-BD31-4B8C-83A1-F6EECF244321}">
                <p14:modId xmlns:p14="http://schemas.microsoft.com/office/powerpoint/2010/main" val="1951922689"/>
              </p:ext>
            </p:extLst>
          </p:nvPr>
        </p:nvGraphicFramePr>
        <p:xfrm>
          <a:off x="8672760" y="5529859"/>
          <a:ext cx="3006119" cy="755499"/>
        </p:xfrm>
        <a:graphic>
          <a:graphicData uri="http://schemas.openxmlformats.org/drawingml/2006/table">
            <a:tbl>
              <a:tblPr firstRow="1" bandRow="1">
                <a:tableStyleId>{3B4B98B0-60AC-42C2-AFA5-B58CD77FA1E5}</a:tableStyleId>
              </a:tblPr>
              <a:tblGrid>
                <a:gridCol w="3006119">
                  <a:extLst>
                    <a:ext uri="{9D8B030D-6E8A-4147-A177-3AD203B41FA5}">
                      <a16:colId xmlns:a16="http://schemas.microsoft.com/office/drawing/2014/main" val="510879607"/>
                    </a:ext>
                  </a:extLst>
                </a:gridCol>
              </a:tblGrid>
              <a:tr h="2844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err="1">
                          <a:solidFill>
                            <a:schemeClr val="tx1"/>
                          </a:solidFill>
                          <a:effectLst/>
                          <a:latin typeface="+mn-lt"/>
                          <a:ea typeface="+mn-ea"/>
                          <a:cs typeface="+mn-cs"/>
                        </a:rPr>
                        <a:t>Flexibility</a:t>
                      </a:r>
                      <a:r>
                        <a:rPr lang="sv-SE" sz="1200" b="0" kern="1200">
                          <a:solidFill>
                            <a:schemeClr val="tx1"/>
                          </a:solidFill>
                          <a:effectLst/>
                          <a:latin typeface="+mn-lt"/>
                          <a:ea typeface="+mn-ea"/>
                          <a:cs typeface="+mn-cs"/>
                        </a:rPr>
                        <a:t> Information System</a:t>
                      </a:r>
                    </a:p>
                  </a:txBody>
                  <a:tcPr marL="6350" marR="6350" marT="6350"/>
                </a:tc>
                <a:extLst>
                  <a:ext uri="{0D108BD9-81ED-4DB2-BD59-A6C34878D82A}">
                    <a16:rowId xmlns:a16="http://schemas.microsoft.com/office/drawing/2014/main" val="563928668"/>
                  </a:ext>
                </a:extLst>
              </a:tr>
              <a:tr h="4710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kern="1200">
                        <a:solidFill>
                          <a:schemeClr val="tx1"/>
                        </a:solidFill>
                        <a:effectLst/>
                        <a:latin typeface="+mn-lt"/>
                        <a:ea typeface="+mn-ea"/>
                        <a:cs typeface="+mn-cs"/>
                      </a:endParaRPr>
                    </a:p>
                  </a:txBody>
                  <a:tcPr marL="6350" marR="6350" marT="6350">
                    <a:solidFill>
                      <a:schemeClr val="bg1"/>
                    </a:solidFill>
                  </a:tcPr>
                </a:tc>
                <a:extLst>
                  <a:ext uri="{0D108BD9-81ED-4DB2-BD59-A6C34878D82A}">
                    <a16:rowId xmlns:a16="http://schemas.microsoft.com/office/drawing/2014/main" val="3897900675"/>
                  </a:ext>
                </a:extLst>
              </a:tr>
            </a:tbl>
          </a:graphicData>
        </a:graphic>
      </p:graphicFrame>
      <p:sp>
        <p:nvSpPr>
          <p:cNvPr id="12" name="textruta 11">
            <a:extLst>
              <a:ext uri="{FF2B5EF4-FFF2-40B4-BE49-F238E27FC236}">
                <a16:creationId xmlns:a16="http://schemas.microsoft.com/office/drawing/2014/main" id="{CA187E1D-43AC-F992-B9F7-0C95D6AFA459}"/>
              </a:ext>
            </a:extLst>
          </p:cNvPr>
          <p:cNvSpPr txBox="1"/>
          <p:nvPr/>
        </p:nvSpPr>
        <p:spPr>
          <a:xfrm>
            <a:off x="8544233" y="5215927"/>
            <a:ext cx="3647767"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Calibri" panose="020F0502020204030204"/>
                <a:ea typeface="+mn-ea"/>
                <a:cs typeface="+mn-cs"/>
              </a:rPr>
              <a:t>Beroenden för framtagandet</a:t>
            </a:r>
          </a:p>
        </p:txBody>
      </p:sp>
    </p:spTree>
    <p:extLst>
      <p:ext uri="{BB962C8B-B14F-4D97-AF65-F5344CB8AC3E}">
        <p14:creationId xmlns:p14="http://schemas.microsoft.com/office/powerpoint/2010/main" val="61634559"/>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4980321-E05C-EA4E-A1B8-81B5C798C9A0}"/>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39DE6A-55C0-4C4F-9889-E916206BDB1A}" type="datetime1">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2025-06-10</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Platshållare för sidfot 2">
            <a:extLst>
              <a:ext uri="{FF2B5EF4-FFF2-40B4-BE49-F238E27FC236}">
                <a16:creationId xmlns:a16="http://schemas.microsoft.com/office/drawing/2014/main" id="{B06C2517-E5C6-33DB-ACD3-F01526099719}"/>
              </a:ext>
            </a:extLst>
          </p:cNvPr>
          <p:cNvSpPr>
            <a:spLocks noGrp="1"/>
          </p:cNvSpPr>
          <p:nvPr>
            <p:ph type="ftr"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Presentation</a:t>
            </a:r>
          </a:p>
        </p:txBody>
      </p:sp>
      <p:sp>
        <p:nvSpPr>
          <p:cNvPr id="4" name="Platshållare för bildnummer 3">
            <a:extLst>
              <a:ext uri="{FF2B5EF4-FFF2-40B4-BE49-F238E27FC236}">
                <a16:creationId xmlns:a16="http://schemas.microsoft.com/office/drawing/2014/main" id="{D75D07A6-7062-5980-81AC-6E9EF48FCB19}"/>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A53D8-D7BF-ED48-A5DE-B35EC4CD5AE9}" type="slidenum">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Rubrik 4">
            <a:extLst>
              <a:ext uri="{FF2B5EF4-FFF2-40B4-BE49-F238E27FC236}">
                <a16:creationId xmlns:a16="http://schemas.microsoft.com/office/drawing/2014/main" id="{282AE15E-3DA5-9768-0C61-7559BEEE3B87}"/>
              </a:ext>
            </a:extLst>
          </p:cNvPr>
          <p:cNvSpPr>
            <a:spLocks noGrp="1"/>
          </p:cNvSpPr>
          <p:nvPr>
            <p:ph type="title"/>
          </p:nvPr>
        </p:nvSpPr>
        <p:spPr/>
        <p:txBody>
          <a:bodyPr>
            <a:normAutofit/>
          </a:bodyPr>
          <a:lstStyle/>
          <a:p>
            <a:pPr>
              <a:lnSpc>
                <a:spcPct val="100000"/>
              </a:lnSpc>
              <a:spcAft>
                <a:spcPct val="0"/>
              </a:spcAft>
              <a:defRPr/>
            </a:pPr>
            <a:r>
              <a:rPr lang="sv-SE">
                <a:latin typeface="Calibri"/>
                <a:ea typeface="+mn-ea"/>
                <a:cs typeface="+mn-cs"/>
              </a:rPr>
              <a:t>Tema: </a:t>
            </a:r>
            <a:r>
              <a:rPr kumimoji="0" lang="sv-SE" sz="4400" b="0" i="0" u="none" strike="noStrike" kern="1200" cap="none" spc="0" normalizeH="0" baseline="0" noProof="0">
                <a:ln>
                  <a:noFill/>
                </a:ln>
                <a:effectLst/>
                <a:uLnTx/>
                <a:uFillTx/>
                <a:latin typeface="Calibri"/>
                <a:ea typeface="+mn-ea"/>
                <a:cs typeface="+mn-cs"/>
              </a:rPr>
              <a:t>Nätkvalificering</a:t>
            </a:r>
            <a:endParaRPr lang="sv-SE">
              <a:ea typeface="+mn-ea"/>
              <a:cs typeface="+mn-cs"/>
            </a:endParaRPr>
          </a:p>
        </p:txBody>
      </p:sp>
      <p:sp>
        <p:nvSpPr>
          <p:cNvPr id="6" name="Platshållare för text 5">
            <a:extLst>
              <a:ext uri="{FF2B5EF4-FFF2-40B4-BE49-F238E27FC236}">
                <a16:creationId xmlns:a16="http://schemas.microsoft.com/office/drawing/2014/main" id="{4A082B72-0AA8-A516-8E98-EC624FAA85D6}"/>
              </a:ext>
            </a:extLst>
          </p:cNvPr>
          <p:cNvSpPr>
            <a:spLocks noGrp="1"/>
          </p:cNvSpPr>
          <p:nvPr>
            <p:ph type="body" sz="quarter" idx="14"/>
          </p:nvPr>
        </p:nvSpPr>
        <p:spPr>
          <a:xfrm>
            <a:off x="695324" y="1711990"/>
            <a:ext cx="7729114" cy="4371975"/>
          </a:xfrm>
        </p:spPr>
        <p:txBody>
          <a:bodyPr vert="horz" lIns="91440" tIns="45720" rIns="91440" bIns="45720" rtlCol="0" anchor="t">
            <a:normAutofit fontScale="92500" lnSpcReduction="10000"/>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600" b="0" i="0" u="none" strike="noStrike" kern="1200" cap="none" spc="0" normalizeH="0" baseline="0" noProof="0">
                <a:ln>
                  <a:noFill/>
                </a:ln>
                <a:effectLst/>
                <a:uLnTx/>
                <a:uFillTx/>
                <a:latin typeface="Calibri"/>
                <a:cs typeface="Calibri"/>
              </a:rPr>
              <a:t>Kriterier och process som innebär att verifiera att en ansluten SPU/</a:t>
            </a:r>
            <a:r>
              <a:rPr lang="sv-SE" sz="1600">
                <a:latin typeface="Calibri"/>
                <a:cs typeface="Calibri"/>
              </a:rPr>
              <a:t>SPG eller del av SPG </a:t>
            </a:r>
            <a:r>
              <a:rPr kumimoji="0" lang="sv-SE" sz="1600" b="0" i="0" u="none" strike="noStrike" kern="1200" cap="none" spc="0" normalizeH="0" baseline="0" noProof="0">
                <a:ln>
                  <a:noFill/>
                </a:ln>
                <a:effectLst/>
                <a:uLnTx/>
                <a:uFillTx/>
                <a:latin typeface="Calibri"/>
                <a:cs typeface="Calibri"/>
              </a:rPr>
              <a:t>skapar något problem för anslutande nät </a:t>
            </a:r>
            <a:r>
              <a:rPr lang="sv-SE" sz="1600">
                <a:latin typeface="Calibri"/>
                <a:cs typeface="Calibri"/>
              </a:rPr>
              <a:t>eller annat påverkat nät</a:t>
            </a:r>
            <a:r>
              <a:rPr kumimoji="0" lang="sv-SE" sz="1600" b="0" i="0" u="none" strike="noStrike" kern="1200" cap="none" spc="0" normalizeH="0" baseline="0" noProof="0">
                <a:ln>
                  <a:noFill/>
                </a:ln>
                <a:effectLst/>
                <a:uLnTx/>
                <a:uFillTx/>
                <a:latin typeface="Calibri"/>
                <a:cs typeface="Calibri"/>
              </a:rPr>
              <a:t> vid leverans av </a:t>
            </a:r>
            <a:r>
              <a:rPr lang="sv-SE" sz="1600">
                <a:latin typeface="Calibri"/>
                <a:cs typeface="Calibri"/>
              </a:rPr>
              <a:t>b</a:t>
            </a:r>
            <a:r>
              <a:rPr kumimoji="0" lang="sv-SE" sz="1600" b="0" i="0" u="none" strike="noStrike" kern="1200" cap="none" spc="0" normalizeH="0" baseline="0" noProof="0">
                <a:ln>
                  <a:noFill/>
                </a:ln>
                <a:effectLst/>
                <a:uLnTx/>
                <a:uFillTx/>
                <a:latin typeface="Calibri"/>
                <a:cs typeface="Calibri"/>
              </a:rPr>
              <a:t>alancing eller local services, samt vid vilka tillfällen denna process får upprepas (artikel 22).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600">
                <a:latin typeface="Calibri"/>
                <a:cs typeface="Calibri"/>
              </a:rPr>
              <a:t>Parallell process med produktkvalificering och får ej bidra till en förlängd sådan process.</a:t>
            </a:r>
            <a:endParaRPr lang="sv-SE" sz="1600">
              <a:latin typeface="Calibri"/>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600">
                <a:latin typeface="Calibri"/>
                <a:cs typeface="Calibri"/>
              </a:rPr>
              <a:t>Möjlig påverkan av nätets säkra drift eller skapandet av CM eller VC behov skall analyseras för framtida möjliga nätscenarios, där olika topologi, spänningsnivåer, last- och produktionsprognoser och planer, samt levererade tjänster och avtal kan vägas in.</a:t>
            </a:r>
            <a:endParaRPr lang="sv-SE" sz="1600">
              <a:latin typeface="Calibri"/>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600">
                <a:latin typeface="Calibri"/>
                <a:cs typeface="Calibri"/>
              </a:rPr>
              <a:t>Möjlighet till att sätta status Godkänd, Villkorat godkänd eller Ej godkänd, vilket skall registreras i </a:t>
            </a:r>
            <a:r>
              <a:rPr lang="sv-SE" sz="1600" err="1">
                <a:latin typeface="Calibri"/>
                <a:cs typeface="Calibri"/>
              </a:rPr>
              <a:t>Flexibility</a:t>
            </a:r>
            <a:r>
              <a:rPr lang="sv-SE" sz="1600">
                <a:latin typeface="Calibri"/>
                <a:cs typeface="Calibri"/>
              </a:rPr>
              <a:t> Information System.</a:t>
            </a:r>
            <a:endParaRPr lang="sv-SE" sz="1600">
              <a:latin typeface="Calibri"/>
              <a:ea typeface="Calibri"/>
              <a:cs typeface="Calibri"/>
            </a:endParaRPr>
          </a:p>
          <a:p>
            <a:pPr marL="285750" indent="-285750">
              <a:lnSpc>
                <a:spcPct val="100000"/>
              </a:lnSpc>
              <a:spcBef>
                <a:spcPts val="0"/>
              </a:spcBef>
              <a:buFont typeface="Arial" panose="020B0604020202020204" pitchFamily="34" charset="0"/>
              <a:buChar char="•"/>
              <a:defRPr/>
            </a:pPr>
            <a:r>
              <a:rPr lang="sv-SE" sz="1600">
                <a:latin typeface="Calibri"/>
                <a:cs typeface="Calibri"/>
              </a:rPr>
              <a:t>Om villkorat eller ej godkänd måste detta motiveras varför ej lösbart med tillfälliga begränsningar (Artikel 58). </a:t>
            </a:r>
            <a:endParaRPr lang="sv-SE" sz="1600">
              <a:latin typeface="Calibri"/>
              <a:ea typeface="Calibri"/>
              <a:cs typeface="Calibri"/>
            </a:endParaRPr>
          </a:p>
          <a:p>
            <a:pPr marL="285750" indent="-285750">
              <a:lnSpc>
                <a:spcPct val="100000"/>
              </a:lnSpc>
              <a:spcBef>
                <a:spcPts val="0"/>
              </a:spcBef>
              <a:buFont typeface="Arial" panose="020B0604020202020204" pitchFamily="34" charset="0"/>
              <a:buChar char="•"/>
              <a:defRPr/>
            </a:pPr>
            <a:r>
              <a:rPr lang="sv-SE" sz="1600">
                <a:latin typeface="Calibri"/>
                <a:cs typeface="Calibri"/>
              </a:rPr>
              <a:t>Optimera antalet godkända nätkvalificeringar genom att applicera effektiva nationella kriterier, applicera beskriven process, samt att uppfylla följande kriterier; analysera g</a:t>
            </a:r>
            <a:r>
              <a:rPr kumimoji="0" lang="sv-SE" sz="1600" b="0" i="0" u="none" strike="noStrike" kern="1200" cap="none" spc="0" normalizeH="0" baseline="0" noProof="0">
                <a:ln>
                  <a:noFill/>
                </a:ln>
                <a:effectLst/>
                <a:uLnTx/>
                <a:uFillTx/>
                <a:latin typeface="Calibri"/>
                <a:cs typeface="Calibri"/>
              </a:rPr>
              <a:t>enerella scenarion, optimera säkerhetsmarginaler</a:t>
            </a:r>
            <a:r>
              <a:rPr lang="sv-SE" sz="1600">
                <a:latin typeface="Calibri"/>
                <a:cs typeface="Calibri"/>
              </a:rPr>
              <a:t>, samt att koordinera med processen för "</a:t>
            </a:r>
            <a:r>
              <a:rPr lang="sv-SE" sz="1600" err="1">
                <a:latin typeface="Calibri"/>
                <a:cs typeface="Calibri"/>
              </a:rPr>
              <a:t>temporary</a:t>
            </a:r>
            <a:r>
              <a:rPr lang="sv-SE" sz="1600">
                <a:latin typeface="Calibri"/>
                <a:cs typeface="Calibri"/>
              </a:rPr>
              <a:t> limits". </a:t>
            </a:r>
            <a:endParaRPr lang="sv-SE" sz="1600">
              <a:latin typeface="Calibri"/>
              <a:ea typeface="Calibri"/>
              <a:cs typeface="Calibri"/>
            </a:endParaRPr>
          </a:p>
          <a:p>
            <a:pPr marL="285750" indent="-285750">
              <a:lnSpc>
                <a:spcPct val="100000"/>
              </a:lnSpc>
              <a:spcBef>
                <a:spcPts val="0"/>
              </a:spcBef>
              <a:buFont typeface="Arial" panose="020B0604020202020204" pitchFamily="34" charset="0"/>
              <a:buChar char="•"/>
              <a:defRPr/>
            </a:pPr>
            <a:r>
              <a:rPr lang="sv-SE" sz="1600">
                <a:latin typeface="Calibri"/>
                <a:cs typeface="Calibri"/>
              </a:rPr>
              <a:t>Nationella villkor skall specificera process samt tidslinje och metod för nätkvalificering, ansvarsfördelning och fördelning av roller, kriterier för villkorad godkänd status, samt omnämnda effektiva nationella kriterier för att optimera antalet godkända nätkvalificeringar.</a:t>
            </a:r>
            <a:endParaRPr lang="sv-SE" sz="1600">
              <a:latin typeface="Calibri"/>
              <a:ea typeface="Calibri"/>
              <a:cs typeface="Calibri"/>
            </a:endParaRPr>
          </a:p>
          <a:p>
            <a:pPr marL="285750" indent="-285750">
              <a:lnSpc>
                <a:spcPct val="100000"/>
              </a:lnSpc>
              <a:spcBef>
                <a:spcPts val="0"/>
              </a:spcBef>
              <a:buFont typeface="Arial" panose="020B0604020202020204" pitchFamily="34" charset="0"/>
              <a:buChar char="•"/>
              <a:defRPr/>
            </a:pPr>
            <a:r>
              <a:rPr lang="sv-SE" sz="1600">
                <a:latin typeface="Calibri"/>
                <a:cs typeface="Calibri"/>
              </a:rPr>
              <a:t>Rapportering till NRA angående villkorade och ej godkända nätkvalificeringar och varför de inte godkänts.</a:t>
            </a:r>
            <a:endParaRPr lang="sv-SE" sz="1600" b="0" i="0" u="none" strike="noStrike" kern="1200" cap="none" spc="0" normalizeH="0" baseline="0" noProof="0">
              <a:ln>
                <a:noFill/>
              </a:ln>
              <a:effectLst/>
              <a:uLnTx/>
              <a:uFillTx/>
              <a:latin typeface="Calibri"/>
              <a:ea typeface="Calibri"/>
              <a:cs typeface="Calibri"/>
            </a:endParaRPr>
          </a:p>
        </p:txBody>
      </p:sp>
      <p:graphicFrame>
        <p:nvGraphicFramePr>
          <p:cNvPr id="9" name="Tabell 8">
            <a:extLst>
              <a:ext uri="{FF2B5EF4-FFF2-40B4-BE49-F238E27FC236}">
                <a16:creationId xmlns:a16="http://schemas.microsoft.com/office/drawing/2014/main" id="{E181B2C3-8C04-8242-2820-4D842E786752}"/>
              </a:ext>
            </a:extLst>
          </p:cNvPr>
          <p:cNvGraphicFramePr>
            <a:graphicFrameLocks noGrp="1"/>
          </p:cNvGraphicFramePr>
          <p:nvPr>
            <p:extLst>
              <p:ext uri="{D42A27DB-BD31-4B8C-83A1-F6EECF244321}">
                <p14:modId xmlns:p14="http://schemas.microsoft.com/office/powerpoint/2010/main" val="4173714146"/>
              </p:ext>
            </p:extLst>
          </p:nvPr>
        </p:nvGraphicFramePr>
        <p:xfrm>
          <a:off x="8955370" y="2204083"/>
          <a:ext cx="3006119" cy="844550"/>
        </p:xfrm>
        <a:graphic>
          <a:graphicData uri="http://schemas.openxmlformats.org/drawingml/2006/table">
            <a:tbl>
              <a:tblPr firstRow="1" bandRow="1">
                <a:tableStyleId>{3B4B98B0-60AC-42C2-AFA5-B58CD77FA1E5}</a:tableStyleId>
              </a:tblPr>
              <a:tblGrid>
                <a:gridCol w="391693">
                  <a:extLst>
                    <a:ext uri="{9D8B030D-6E8A-4147-A177-3AD203B41FA5}">
                      <a16:colId xmlns:a16="http://schemas.microsoft.com/office/drawing/2014/main" val="2186583178"/>
                    </a:ext>
                  </a:extLst>
                </a:gridCol>
                <a:gridCol w="2614426">
                  <a:extLst>
                    <a:ext uri="{9D8B030D-6E8A-4147-A177-3AD203B41FA5}">
                      <a16:colId xmlns:a16="http://schemas.microsoft.com/office/drawing/2014/main" val="897010070"/>
                    </a:ext>
                  </a:extLst>
                </a:gridCol>
              </a:tblGrid>
              <a:tr h="225562">
                <a:tc>
                  <a:txBody>
                    <a:bodyPr/>
                    <a:lstStyle/>
                    <a:p>
                      <a:pPr algn="ctr"/>
                      <a:r>
                        <a:rPr lang="en-GB" sz="1000" b="0"/>
                        <a:t>Art</a:t>
                      </a:r>
                      <a:endParaRPr lang="en-US"/>
                    </a:p>
                  </a:txBody>
                  <a:tcPr anchor="ctr"/>
                </a:tc>
                <a:tc>
                  <a:txBody>
                    <a:bodyPr/>
                    <a:lstStyle/>
                    <a:p>
                      <a:r>
                        <a:rPr lang="en-GB" sz="1000" b="0"/>
                        <a:t>Chapter</a:t>
                      </a:r>
                      <a:endParaRPr lang="en-US"/>
                    </a:p>
                  </a:txBody>
                  <a:tcPr/>
                </a:tc>
                <a:extLst>
                  <a:ext uri="{0D108BD9-81ED-4DB2-BD59-A6C34878D82A}">
                    <a16:rowId xmlns:a16="http://schemas.microsoft.com/office/drawing/2014/main" val="4182902333"/>
                  </a:ext>
                </a:extLst>
              </a:tr>
              <a:tr h="284403">
                <a:tc>
                  <a:txBody>
                    <a:bodyPr/>
                    <a:lstStyle/>
                    <a:p>
                      <a:pPr lvl="0" algn="ctr">
                        <a:buNone/>
                      </a:pPr>
                      <a:r>
                        <a:rPr lang="en-US" sz="1200" b="0" i="0" u="none" strike="noStrike">
                          <a:solidFill>
                            <a:srgbClr val="000000"/>
                          </a:solidFill>
                          <a:effectLst/>
                          <a:latin typeface="Calibri"/>
                        </a:rPr>
                        <a:t>49</a:t>
                      </a:r>
                      <a:endParaRPr lang="en-US" sz="1200" b="0"/>
                    </a:p>
                  </a:txBody>
                  <a:tcPr marL="6350" marR="6350" marT="635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Grid prequalification for service providing units or service providing groups</a:t>
                      </a:r>
                      <a:endParaRPr lang="sv-SE" sz="1200" b="0" kern="1200">
                        <a:solidFill>
                          <a:schemeClr val="tx1"/>
                        </a:solidFill>
                        <a:effectLst/>
                        <a:latin typeface="+mn-lt"/>
                        <a:ea typeface="+mn-ea"/>
                        <a:cs typeface="+mn-cs"/>
                      </a:endParaRPr>
                    </a:p>
                  </a:txBody>
                  <a:tcPr marL="6350" marR="6350" marT="6350"/>
                </a:tc>
                <a:extLst>
                  <a:ext uri="{0D108BD9-81ED-4DB2-BD59-A6C34878D82A}">
                    <a16:rowId xmlns:a16="http://schemas.microsoft.com/office/drawing/2014/main" val="1284450989"/>
                  </a:ext>
                </a:extLst>
              </a:tr>
            </a:tbl>
          </a:graphicData>
        </a:graphic>
      </p:graphicFrame>
      <p:sp>
        <p:nvSpPr>
          <p:cNvPr id="11" name="textruta 10">
            <a:extLst>
              <a:ext uri="{FF2B5EF4-FFF2-40B4-BE49-F238E27FC236}">
                <a16:creationId xmlns:a16="http://schemas.microsoft.com/office/drawing/2014/main" id="{1F851187-0012-9329-CCBA-7A170D286342}"/>
              </a:ext>
            </a:extLst>
          </p:cNvPr>
          <p:cNvSpPr txBox="1"/>
          <p:nvPr/>
        </p:nvSpPr>
        <p:spPr>
          <a:xfrm>
            <a:off x="8869651" y="1797310"/>
            <a:ext cx="3647767"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Calibri" panose="020F0502020204030204"/>
                <a:ea typeface="+mn-ea"/>
                <a:cs typeface="+mn-cs"/>
              </a:rPr>
              <a:t>Relaterade artiklar </a:t>
            </a:r>
          </a:p>
        </p:txBody>
      </p:sp>
      <p:graphicFrame>
        <p:nvGraphicFramePr>
          <p:cNvPr id="7" name="Tabell 6">
            <a:extLst>
              <a:ext uri="{FF2B5EF4-FFF2-40B4-BE49-F238E27FC236}">
                <a16:creationId xmlns:a16="http://schemas.microsoft.com/office/drawing/2014/main" id="{354026B3-76C8-D7BD-F72C-CDBB73196D1D}"/>
              </a:ext>
            </a:extLst>
          </p:cNvPr>
          <p:cNvGraphicFramePr>
            <a:graphicFrameLocks noGrp="1"/>
          </p:cNvGraphicFramePr>
          <p:nvPr>
            <p:extLst>
              <p:ext uri="{D42A27DB-BD31-4B8C-83A1-F6EECF244321}">
                <p14:modId xmlns:p14="http://schemas.microsoft.com/office/powerpoint/2010/main" val="3455700347"/>
              </p:ext>
            </p:extLst>
          </p:nvPr>
        </p:nvGraphicFramePr>
        <p:xfrm>
          <a:off x="8998178" y="3910157"/>
          <a:ext cx="3006119" cy="888926"/>
        </p:xfrm>
        <a:graphic>
          <a:graphicData uri="http://schemas.openxmlformats.org/drawingml/2006/table">
            <a:tbl>
              <a:tblPr firstRow="1" bandRow="1">
                <a:tableStyleId>{3B4B98B0-60AC-42C2-AFA5-B58CD77FA1E5}</a:tableStyleId>
              </a:tblPr>
              <a:tblGrid>
                <a:gridCol w="3006119">
                  <a:extLst>
                    <a:ext uri="{9D8B030D-6E8A-4147-A177-3AD203B41FA5}">
                      <a16:colId xmlns:a16="http://schemas.microsoft.com/office/drawing/2014/main" val="510879607"/>
                    </a:ext>
                  </a:extLst>
                </a:gridCol>
              </a:tblGrid>
              <a:tr h="2844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National terms and conditions for service providers </a:t>
                      </a:r>
                      <a:endParaRPr lang="en-US"/>
                    </a:p>
                  </a:txBody>
                  <a:tcPr marL="6350" marR="6350" marT="6350"/>
                </a:tc>
                <a:extLst>
                  <a:ext uri="{0D108BD9-81ED-4DB2-BD59-A6C34878D82A}">
                    <a16:rowId xmlns:a16="http://schemas.microsoft.com/office/drawing/2014/main" val="563928668"/>
                  </a:ext>
                </a:extLst>
              </a:tr>
              <a:tr h="4710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kern="1200">
                        <a:solidFill>
                          <a:schemeClr val="tx1"/>
                        </a:solidFill>
                        <a:effectLst/>
                        <a:latin typeface="+mn-lt"/>
                        <a:ea typeface="+mn-ea"/>
                        <a:cs typeface="+mn-cs"/>
                      </a:endParaRPr>
                    </a:p>
                  </a:txBody>
                  <a:tcPr marL="6350" marR="6350" marT="6350">
                    <a:solidFill>
                      <a:schemeClr val="bg1"/>
                    </a:solidFill>
                  </a:tcPr>
                </a:tc>
                <a:extLst>
                  <a:ext uri="{0D108BD9-81ED-4DB2-BD59-A6C34878D82A}">
                    <a16:rowId xmlns:a16="http://schemas.microsoft.com/office/drawing/2014/main" val="3897900675"/>
                  </a:ext>
                </a:extLst>
              </a:tr>
            </a:tbl>
          </a:graphicData>
        </a:graphic>
      </p:graphicFrame>
      <p:sp>
        <p:nvSpPr>
          <p:cNvPr id="8" name="textruta 7">
            <a:extLst>
              <a:ext uri="{FF2B5EF4-FFF2-40B4-BE49-F238E27FC236}">
                <a16:creationId xmlns:a16="http://schemas.microsoft.com/office/drawing/2014/main" id="{6A58CDE6-CF77-1823-89C4-EFCE963AFF88}"/>
              </a:ext>
            </a:extLst>
          </p:cNvPr>
          <p:cNvSpPr txBox="1"/>
          <p:nvPr/>
        </p:nvSpPr>
        <p:spPr>
          <a:xfrm>
            <a:off x="8869651" y="3602672"/>
            <a:ext cx="3647767"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Calibri" panose="020F0502020204030204"/>
                <a:ea typeface="+mn-ea"/>
                <a:cs typeface="+mn-cs"/>
              </a:rPr>
              <a:t>Relaterad nationella villkor</a:t>
            </a:r>
          </a:p>
        </p:txBody>
      </p:sp>
      <p:graphicFrame>
        <p:nvGraphicFramePr>
          <p:cNvPr id="14" name="Tabell 9">
            <a:extLst>
              <a:ext uri="{FF2B5EF4-FFF2-40B4-BE49-F238E27FC236}">
                <a16:creationId xmlns:a16="http://schemas.microsoft.com/office/drawing/2014/main" id="{001F9B7C-B797-779A-8E0C-CD73AA4D8A9C}"/>
              </a:ext>
            </a:extLst>
          </p:cNvPr>
          <p:cNvGraphicFramePr>
            <a:graphicFrameLocks noGrp="1"/>
          </p:cNvGraphicFramePr>
          <p:nvPr>
            <p:extLst>
              <p:ext uri="{D42A27DB-BD31-4B8C-83A1-F6EECF244321}">
                <p14:modId xmlns:p14="http://schemas.microsoft.com/office/powerpoint/2010/main" val="881564663"/>
              </p:ext>
            </p:extLst>
          </p:nvPr>
        </p:nvGraphicFramePr>
        <p:xfrm>
          <a:off x="8951496" y="5391462"/>
          <a:ext cx="3006119" cy="755499"/>
        </p:xfrm>
        <a:graphic>
          <a:graphicData uri="http://schemas.openxmlformats.org/drawingml/2006/table">
            <a:tbl>
              <a:tblPr firstRow="1" bandRow="1">
                <a:tableStyleId>{3B4B98B0-60AC-42C2-AFA5-B58CD77FA1E5}</a:tableStyleId>
              </a:tblPr>
              <a:tblGrid>
                <a:gridCol w="3006119">
                  <a:extLst>
                    <a:ext uri="{9D8B030D-6E8A-4147-A177-3AD203B41FA5}">
                      <a16:colId xmlns:a16="http://schemas.microsoft.com/office/drawing/2014/main" val="510879607"/>
                    </a:ext>
                  </a:extLst>
                </a:gridCol>
              </a:tblGrid>
              <a:tr h="2844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a:t>
                      </a:r>
                      <a:endParaRPr lang="en-US"/>
                    </a:p>
                  </a:txBody>
                  <a:tcPr marL="6350" marR="6350" marT="6350"/>
                </a:tc>
                <a:extLst>
                  <a:ext uri="{0D108BD9-81ED-4DB2-BD59-A6C34878D82A}">
                    <a16:rowId xmlns:a16="http://schemas.microsoft.com/office/drawing/2014/main" val="563928668"/>
                  </a:ext>
                </a:extLst>
              </a:tr>
              <a:tr h="4710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kern="1200">
                        <a:solidFill>
                          <a:schemeClr val="tx1"/>
                        </a:solidFill>
                        <a:effectLst/>
                        <a:latin typeface="+mn-lt"/>
                        <a:ea typeface="+mn-ea"/>
                        <a:cs typeface="+mn-cs"/>
                      </a:endParaRPr>
                    </a:p>
                  </a:txBody>
                  <a:tcPr marL="6350" marR="6350" marT="6350">
                    <a:solidFill>
                      <a:schemeClr val="bg1"/>
                    </a:solidFill>
                  </a:tcPr>
                </a:tc>
                <a:extLst>
                  <a:ext uri="{0D108BD9-81ED-4DB2-BD59-A6C34878D82A}">
                    <a16:rowId xmlns:a16="http://schemas.microsoft.com/office/drawing/2014/main" val="3897900675"/>
                  </a:ext>
                </a:extLst>
              </a:tr>
            </a:tbl>
          </a:graphicData>
        </a:graphic>
      </p:graphicFrame>
      <p:sp>
        <p:nvSpPr>
          <p:cNvPr id="15" name="textruta 11">
            <a:extLst>
              <a:ext uri="{FF2B5EF4-FFF2-40B4-BE49-F238E27FC236}">
                <a16:creationId xmlns:a16="http://schemas.microsoft.com/office/drawing/2014/main" id="{48427E00-48F0-9100-094E-67C43DF82D81}"/>
              </a:ext>
            </a:extLst>
          </p:cNvPr>
          <p:cNvSpPr txBox="1"/>
          <p:nvPr/>
        </p:nvSpPr>
        <p:spPr>
          <a:xfrm>
            <a:off x="8869651" y="5077198"/>
            <a:ext cx="3647767" cy="313932"/>
          </a:xfrm>
          <a:prstGeom prst="rect">
            <a:avLst/>
          </a:prstGeom>
          <a:noFill/>
        </p:spPr>
        <p:txBody>
          <a:bodyPr wrap="square" lIns="91440" tIns="45720" rIns="91440" bIns="45720" rtlCol="0" anchor="t">
            <a:spAutoFit/>
          </a:bodyPr>
          <a:lstStyle/>
          <a:p>
            <a:pPr>
              <a:lnSpc>
                <a:spcPct val="90000"/>
              </a:lnSpc>
              <a:spcBef>
                <a:spcPts val="600"/>
              </a:spcBef>
            </a:pPr>
            <a:r>
              <a:rPr lang="sv-SE" sz="1600">
                <a:solidFill>
                  <a:prstClr val="black"/>
                </a:solidFill>
                <a:latin typeface="Calibri" panose="020F0502020204030204"/>
              </a:rPr>
              <a:t>Relaterade EU-metoder</a:t>
            </a:r>
            <a:endParaRPr lang="sv-SE"/>
          </a:p>
        </p:txBody>
      </p:sp>
    </p:spTree>
    <p:extLst>
      <p:ext uri="{BB962C8B-B14F-4D97-AF65-F5344CB8AC3E}">
        <p14:creationId xmlns:p14="http://schemas.microsoft.com/office/powerpoint/2010/main" val="2886973256"/>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4980321-E05C-EA4E-A1B8-81B5C798C9A0}"/>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39DE6A-55C0-4C4F-9889-E916206BDB1A}" type="datetime1">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2025-06-10</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Platshållare för sidfot 2">
            <a:extLst>
              <a:ext uri="{FF2B5EF4-FFF2-40B4-BE49-F238E27FC236}">
                <a16:creationId xmlns:a16="http://schemas.microsoft.com/office/drawing/2014/main" id="{B06C2517-E5C6-33DB-ACD3-F01526099719}"/>
              </a:ext>
            </a:extLst>
          </p:cNvPr>
          <p:cNvSpPr>
            <a:spLocks noGrp="1"/>
          </p:cNvSpPr>
          <p:nvPr>
            <p:ph type="ftr"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Presentation</a:t>
            </a:r>
          </a:p>
        </p:txBody>
      </p:sp>
      <p:sp>
        <p:nvSpPr>
          <p:cNvPr id="5" name="Rubrik 4">
            <a:extLst>
              <a:ext uri="{FF2B5EF4-FFF2-40B4-BE49-F238E27FC236}">
                <a16:creationId xmlns:a16="http://schemas.microsoft.com/office/drawing/2014/main" id="{282AE15E-3DA5-9768-0C61-7559BEEE3B87}"/>
              </a:ext>
            </a:extLst>
          </p:cNvPr>
          <p:cNvSpPr>
            <a:spLocks noGrp="1"/>
          </p:cNvSpPr>
          <p:nvPr>
            <p:ph type="title"/>
          </p:nvPr>
        </p:nvSpPr>
        <p:spPr/>
        <p:txBody>
          <a:bodyPr>
            <a:normAutofit/>
          </a:bodyPr>
          <a:lstStyle/>
          <a:p>
            <a:pPr>
              <a:lnSpc>
                <a:spcPct val="100000"/>
              </a:lnSpc>
              <a:spcAft>
                <a:spcPct val="0"/>
              </a:spcAft>
              <a:defRPr/>
            </a:pPr>
            <a:r>
              <a:rPr lang="sv-SE">
                <a:latin typeface="Calibri"/>
                <a:ea typeface="+mn-ea"/>
                <a:cs typeface="+mn-cs"/>
              </a:rPr>
              <a:t>Tema: </a:t>
            </a:r>
            <a:r>
              <a:rPr kumimoji="0" lang="sv-SE" sz="4400" b="0" i="0" u="none" strike="noStrike" kern="1200" cap="none" spc="0" normalizeH="0" baseline="0" noProof="0">
                <a:ln>
                  <a:noFill/>
                </a:ln>
                <a:effectLst/>
                <a:uLnTx/>
                <a:uFillTx/>
                <a:latin typeface="Calibri"/>
                <a:ea typeface="+mn-ea"/>
                <a:cs typeface="+mn-cs"/>
              </a:rPr>
              <a:t>Nätkvalificering</a:t>
            </a:r>
            <a:endParaRPr lang="sv-SE">
              <a:ea typeface="+mn-ea"/>
              <a:cs typeface="+mn-cs"/>
            </a:endParaRPr>
          </a:p>
        </p:txBody>
      </p:sp>
      <p:sp>
        <p:nvSpPr>
          <p:cNvPr id="6" name="Platshållare för text 5">
            <a:extLst>
              <a:ext uri="{FF2B5EF4-FFF2-40B4-BE49-F238E27FC236}">
                <a16:creationId xmlns:a16="http://schemas.microsoft.com/office/drawing/2014/main" id="{4A082B72-0AA8-A516-8E98-EC624FAA85D6}"/>
              </a:ext>
            </a:extLst>
          </p:cNvPr>
          <p:cNvSpPr>
            <a:spLocks noGrp="1"/>
          </p:cNvSpPr>
          <p:nvPr>
            <p:ph type="body" sz="quarter" idx="14"/>
          </p:nvPr>
        </p:nvSpPr>
        <p:spPr>
          <a:xfrm>
            <a:off x="652852" y="1708719"/>
            <a:ext cx="8234160" cy="4485604"/>
          </a:xfrm>
        </p:spPr>
        <p:txBody>
          <a:bodyPr vert="horz" lIns="91440" tIns="45720" rIns="91440" bIns="45720" rtlCol="0" anchor="t">
            <a:normAutofit/>
          </a:bodyPr>
          <a:lstStyle/>
          <a:p>
            <a:pPr>
              <a:lnSpc>
                <a:spcPct val="100000"/>
              </a:lnSpc>
              <a:spcBef>
                <a:spcPts val="0"/>
              </a:spcBef>
              <a:defRPr/>
            </a:pPr>
            <a:r>
              <a:rPr lang="sv-SE" sz="1600" b="1">
                <a:solidFill>
                  <a:prstClr val="black"/>
                </a:solidFill>
                <a:latin typeface="Calibri"/>
                <a:ea typeface="Calibri"/>
                <a:cs typeface="Calibri"/>
              </a:rPr>
              <a:t>Information om tidsram</a:t>
            </a:r>
          </a:p>
          <a:p>
            <a:pPr marL="57150" indent="-342900">
              <a:buFont typeface="Arial"/>
              <a:buChar char="•"/>
              <a:defRPr/>
            </a:pPr>
            <a:r>
              <a:rPr lang="sv-SE" sz="1600">
                <a:latin typeface="Calibri"/>
                <a:ea typeface="Calibri"/>
                <a:cs typeface="Calibri"/>
              </a:rPr>
              <a:t>Senast 12 månader efter godkänd nationell process för framtagande av nationella villkor skall ett förslag för nationella villkor.</a:t>
            </a:r>
          </a:p>
          <a:p>
            <a:pPr marL="57150" indent="-342900">
              <a:buFont typeface="Arial"/>
              <a:buChar char="•"/>
              <a:defRPr/>
            </a:pPr>
            <a:r>
              <a:rPr lang="sv-SE" sz="1600">
                <a:latin typeface="Calibri"/>
                <a:ea typeface="Calibri"/>
                <a:cs typeface="Calibri"/>
              </a:rPr>
              <a:t>Förslaget skall innehålla föreslagen tidslinje för implementering. </a:t>
            </a:r>
          </a:p>
          <a:p>
            <a:pPr marL="57150" indent="-342900">
              <a:buFont typeface="Arial"/>
              <a:buChar char="•"/>
              <a:defRPr/>
            </a:pPr>
            <a:r>
              <a:rPr lang="sv-SE" sz="1600">
                <a:latin typeface="Calibri"/>
                <a:ea typeface="Calibri"/>
                <a:cs typeface="Calibri"/>
              </a:rPr>
              <a:t>NRA har 6 månader på sig att godkänna nationella villkor efter överlämnandet därav</a:t>
            </a:r>
          </a:p>
          <a:p>
            <a:pPr marL="285750" indent="-285750">
              <a:lnSpc>
                <a:spcPct val="100000"/>
              </a:lnSpc>
              <a:spcBef>
                <a:spcPts val="0"/>
              </a:spcBef>
              <a:buFont typeface="Arial"/>
              <a:buChar char="•"/>
              <a:defRPr/>
            </a:pPr>
            <a:endParaRPr lang="sv-SE" sz="1600">
              <a:latin typeface="Calibri" panose="020F0502020204030204" pitchFamily="34" charset="0"/>
              <a:ea typeface="Calibri"/>
              <a:cs typeface="Calibri"/>
            </a:endParaRPr>
          </a:p>
          <a:p>
            <a:pPr marL="285750" indent="-285750">
              <a:lnSpc>
                <a:spcPct val="100000"/>
              </a:lnSpc>
              <a:spcBef>
                <a:spcPts val="0"/>
              </a:spcBef>
              <a:buFont typeface="Arial"/>
              <a:buChar char="•"/>
              <a:defRPr/>
            </a:pPr>
            <a:endParaRPr lang="sv-SE" sz="1600">
              <a:latin typeface="Calibri" panose="020F0502020204030204" pitchFamily="34" charset="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u="none" strike="noStrike" kern="1200" cap="none" spc="0" normalizeH="0" baseline="0" noProof="0">
                <a:ln>
                  <a:noFill/>
                </a:ln>
                <a:solidFill>
                  <a:prstClr val="black"/>
                </a:solidFill>
                <a:effectLst/>
                <a:uLnTx/>
                <a:uFillTx/>
                <a:latin typeface="Calibri"/>
                <a:ea typeface="Calibri"/>
                <a:cs typeface="Calibri"/>
              </a:rPr>
              <a:t>Kommentar om bestämmelsernas innebörd och vad som behöver genomföras</a:t>
            </a:r>
            <a:endParaRPr lang="sv-SE" sz="1600" b="1" u="none" strike="noStrike" kern="1200" cap="none" spc="0" normalizeH="0" baseline="0" noProof="0">
              <a:ln>
                <a:noFill/>
              </a:ln>
              <a:solidFill>
                <a:prstClr val="black"/>
              </a:solidFill>
              <a:effectLst/>
              <a:uLnTx/>
              <a:uFillTx/>
              <a:latin typeface="Calibri"/>
              <a:ea typeface="Calibri"/>
              <a:cs typeface="Calibri"/>
            </a:endParaRPr>
          </a:p>
          <a:p>
            <a:pPr marL="285750" indent="-285750">
              <a:lnSpc>
                <a:spcPct val="100000"/>
              </a:lnSpc>
              <a:spcBef>
                <a:spcPts val="0"/>
              </a:spcBef>
              <a:buFont typeface="Arial"/>
              <a:buChar char="•"/>
              <a:defRPr/>
            </a:pPr>
            <a:r>
              <a:rPr lang="sv-SE" sz="1600">
                <a:latin typeface="Calibri"/>
                <a:ea typeface="Calibri"/>
                <a:cs typeface="Calibri"/>
              </a:rPr>
              <a:t>Mycket av nätkvalificeringen genomförs antagligen vid anslutningstillfället. Här gäller det att hitta de rätta nationella kriterierna så att denna process blir effektiv.</a:t>
            </a:r>
          </a:p>
          <a:p>
            <a:pPr marL="285750" indent="-285750">
              <a:lnSpc>
                <a:spcPct val="100000"/>
              </a:lnSpc>
              <a:spcBef>
                <a:spcPts val="0"/>
              </a:spcBef>
              <a:buFont typeface="Arial"/>
              <a:buChar char="•"/>
              <a:defRPr/>
            </a:pPr>
            <a:r>
              <a:rPr lang="sv-SE" sz="1600">
                <a:solidFill>
                  <a:prstClr val="black"/>
                </a:solidFill>
                <a:latin typeface="Calibri"/>
                <a:ea typeface="Calibri"/>
                <a:cs typeface="Calibri"/>
              </a:rPr>
              <a:t>Från tidigare utkast har lägsta nivån för att omfattas av förnyad kvalificering höjts.</a:t>
            </a:r>
          </a:p>
          <a:p>
            <a:pPr marL="285750" indent="-285750">
              <a:lnSpc>
                <a:spcPct val="100000"/>
              </a:lnSpc>
              <a:spcBef>
                <a:spcPts val="0"/>
              </a:spcBef>
              <a:buFont typeface="Arial"/>
              <a:buChar char="•"/>
              <a:defRPr/>
            </a:pPr>
            <a:endParaRPr lang="sv-SE" sz="1600">
              <a:latin typeface="Calibri"/>
              <a:ea typeface="Calibri"/>
              <a:cs typeface="Calibri"/>
            </a:endParaRPr>
          </a:p>
          <a:p>
            <a:pPr marL="285750" indent="-285750">
              <a:lnSpc>
                <a:spcPct val="100000"/>
              </a:lnSpc>
              <a:spcBef>
                <a:spcPts val="0"/>
              </a:spcBef>
              <a:buFont typeface="Arial"/>
              <a:buChar char="•"/>
              <a:defRPr/>
            </a:pPr>
            <a:endParaRPr lang="sv-SE" sz="1600">
              <a:solidFill>
                <a:prstClr val="black"/>
              </a:solidFill>
              <a:latin typeface="Calibri"/>
              <a:ea typeface="Calibri"/>
              <a:cs typeface="Calibri"/>
            </a:endParaRPr>
          </a:p>
          <a:p>
            <a:pPr marL="285750" indent="-285750">
              <a:lnSpc>
                <a:spcPct val="100000"/>
              </a:lnSpc>
              <a:spcBef>
                <a:spcPts val="0"/>
              </a:spcBef>
              <a:buFont typeface="Arial"/>
              <a:buChar char="•"/>
              <a:defRPr/>
            </a:pPr>
            <a:endParaRPr lang="sv-SE" sz="1600">
              <a:solidFill>
                <a:prstClr val="black"/>
              </a:solidFill>
              <a:latin typeface="Calibri"/>
              <a:ea typeface="Calibri"/>
              <a:cs typeface="Calibri"/>
            </a:endParaRPr>
          </a:p>
          <a:p>
            <a:pPr>
              <a:lnSpc>
                <a:spcPct val="100000"/>
              </a:lnSpc>
              <a:spcBef>
                <a:spcPts val="0"/>
              </a:spcBef>
              <a:defRPr/>
            </a:pPr>
            <a:r>
              <a:rPr lang="sv-SE" sz="1600" b="1">
                <a:solidFill>
                  <a:prstClr val="black"/>
                </a:solidFill>
                <a:latin typeface="Calibri"/>
                <a:ea typeface="Calibri"/>
                <a:cs typeface="Calibri"/>
              </a:rPr>
              <a:t>Bedömning om prioritet</a:t>
            </a:r>
            <a:endParaRPr lang="en-US" sz="1600">
              <a:solidFill>
                <a:prstClr val="black"/>
              </a:solidFill>
              <a:latin typeface="Calibri"/>
              <a:ea typeface="Calibri"/>
              <a:cs typeface="Calibri"/>
            </a:endParaRPr>
          </a:p>
          <a:p>
            <a:pPr marL="285750" indent="-285750">
              <a:lnSpc>
                <a:spcPct val="100000"/>
              </a:lnSpc>
              <a:spcBef>
                <a:spcPts val="0"/>
              </a:spcBef>
              <a:buFont typeface="Arial,Sans-Serif"/>
              <a:buChar char="•"/>
              <a:defRPr/>
            </a:pPr>
            <a:r>
              <a:rPr lang="sv-SE" sz="1600">
                <a:solidFill>
                  <a:prstClr val="black"/>
                </a:solidFill>
                <a:latin typeface="Calibri"/>
                <a:ea typeface="Calibri"/>
                <a:cs typeface="Calibri"/>
              </a:rPr>
              <a:t>Hög</a:t>
            </a:r>
            <a:endParaRPr lang="sv-SE">
              <a:solidFill>
                <a:prstClr val="black"/>
              </a:solidFill>
              <a:latin typeface="Calibri"/>
            </a:endParaRPr>
          </a:p>
          <a:p>
            <a:pPr marL="0" marR="0" lvl="0" indent="0" algn="l" defTabSz="914400">
              <a:lnSpc>
                <a:spcPct val="100000"/>
              </a:lnSpc>
              <a:spcBef>
                <a:spcPts val="0"/>
              </a:spcBef>
              <a:spcAft>
                <a:spcPts val="0"/>
              </a:spcAft>
              <a:buClrTx/>
              <a:buSzTx/>
              <a:buFontTx/>
              <a:buNone/>
              <a:tabLst/>
              <a:defRPr/>
            </a:pPr>
            <a:endParaRPr lang="sv-SE" sz="1600" b="1" i="1" u="none" strike="noStrike" kern="1200" cap="none" spc="0" normalizeH="0" baseline="0" noProof="0">
              <a:ln>
                <a:noFill/>
              </a:ln>
              <a:solidFill>
                <a:prstClr val="black"/>
              </a:solidFill>
              <a:effectLst/>
              <a:uLnTx/>
              <a:uFillTx/>
              <a:latin typeface="Calibri" panose="020F0502020204030204" pitchFamily="34" charset="0"/>
              <a:ea typeface="Calibri"/>
              <a:cs typeface="Calibri"/>
            </a:endParaRPr>
          </a:p>
          <a:p>
            <a:pPr>
              <a:lnSpc>
                <a:spcPct val="100000"/>
              </a:lnSpc>
              <a:spcBef>
                <a:spcPts val="0"/>
              </a:spcBef>
              <a:defRPr/>
            </a:pPr>
            <a:endParaRPr lang="sv-SE" sz="1600" i="1">
              <a:latin typeface="Calibri" panose="020F0502020204030204" pitchFamily="34" charset="0"/>
            </a:endParaRPr>
          </a:p>
          <a:p>
            <a:pPr>
              <a:lnSpc>
                <a:spcPct val="100000"/>
              </a:lnSpc>
              <a:spcBef>
                <a:spcPts val="0"/>
              </a:spcBef>
              <a:defRPr/>
            </a:pPr>
            <a:endParaRPr lang="sv-SE" sz="1600" i="1">
              <a:latin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tabLst/>
              <a:defRPr/>
            </a:pPr>
            <a:endParaRPr kumimoji="0" lang="sv-SE" sz="1600" b="0" i="1" u="none" strike="noStrike" kern="1200" cap="none" spc="0" normalizeH="0" baseline="0" noProof="0">
              <a:ln>
                <a:noFill/>
              </a:ln>
              <a:effectLst/>
              <a:uLnTx/>
              <a:uFillTx/>
              <a:latin typeface="Calibri" panose="020F0502020204030204" pitchFamily="34" charset="0"/>
              <a:ea typeface="+mn-ea"/>
              <a:cs typeface="+mn-cs"/>
            </a:endParaRPr>
          </a:p>
        </p:txBody>
      </p:sp>
      <p:sp>
        <p:nvSpPr>
          <p:cNvPr id="15" name="Platshållare för text 5">
            <a:extLst>
              <a:ext uri="{FF2B5EF4-FFF2-40B4-BE49-F238E27FC236}">
                <a16:creationId xmlns:a16="http://schemas.microsoft.com/office/drawing/2014/main" id="{1C949403-79BE-8EB7-3E06-268B65E3DC0B}"/>
              </a:ext>
            </a:extLst>
          </p:cNvPr>
          <p:cNvSpPr txBox="1">
            <a:spLocks/>
          </p:cNvSpPr>
          <p:nvPr/>
        </p:nvSpPr>
        <p:spPr>
          <a:xfrm>
            <a:off x="838200" y="4568168"/>
            <a:ext cx="8049283" cy="91559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600" b="0" i="1"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aphicFrame>
        <p:nvGraphicFramePr>
          <p:cNvPr id="10" name="Tabell 9">
            <a:extLst>
              <a:ext uri="{FF2B5EF4-FFF2-40B4-BE49-F238E27FC236}">
                <a16:creationId xmlns:a16="http://schemas.microsoft.com/office/drawing/2014/main" id="{A2D5CAA2-F40E-C5C3-1626-20B7EDEA8D54}"/>
              </a:ext>
            </a:extLst>
          </p:cNvPr>
          <p:cNvGraphicFramePr>
            <a:graphicFrameLocks noGrp="1"/>
          </p:cNvGraphicFramePr>
          <p:nvPr>
            <p:extLst>
              <p:ext uri="{D42A27DB-BD31-4B8C-83A1-F6EECF244321}">
                <p14:modId xmlns:p14="http://schemas.microsoft.com/office/powerpoint/2010/main" val="203010175"/>
              </p:ext>
            </p:extLst>
          </p:nvPr>
        </p:nvGraphicFramePr>
        <p:xfrm>
          <a:off x="8956077" y="5604119"/>
          <a:ext cx="3006119" cy="755499"/>
        </p:xfrm>
        <a:graphic>
          <a:graphicData uri="http://schemas.openxmlformats.org/drawingml/2006/table">
            <a:tbl>
              <a:tblPr firstRow="1" bandRow="1">
                <a:tableStyleId>{3B4B98B0-60AC-42C2-AFA5-B58CD77FA1E5}</a:tableStyleId>
              </a:tblPr>
              <a:tblGrid>
                <a:gridCol w="3006119">
                  <a:extLst>
                    <a:ext uri="{9D8B030D-6E8A-4147-A177-3AD203B41FA5}">
                      <a16:colId xmlns:a16="http://schemas.microsoft.com/office/drawing/2014/main" val="510879607"/>
                    </a:ext>
                  </a:extLst>
                </a:gridCol>
              </a:tblGrid>
              <a:tr h="2844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a:solidFill>
                            <a:schemeClr val="tx1"/>
                          </a:solidFill>
                          <a:effectLst/>
                          <a:latin typeface="+mn-lt"/>
                          <a:ea typeface="+mn-ea"/>
                          <a:cs typeface="+mn-cs"/>
                        </a:rPr>
                        <a:t>SOGL §182</a:t>
                      </a:r>
                    </a:p>
                  </a:txBody>
                  <a:tcPr marL="6350" marR="6350" marT="6350"/>
                </a:tc>
                <a:extLst>
                  <a:ext uri="{0D108BD9-81ED-4DB2-BD59-A6C34878D82A}">
                    <a16:rowId xmlns:a16="http://schemas.microsoft.com/office/drawing/2014/main" val="563928668"/>
                  </a:ext>
                </a:extLst>
              </a:tr>
              <a:tr h="4710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kern="1200">
                        <a:solidFill>
                          <a:schemeClr val="tx1"/>
                        </a:solidFill>
                        <a:effectLst/>
                        <a:latin typeface="+mn-lt"/>
                        <a:ea typeface="+mn-ea"/>
                        <a:cs typeface="+mn-cs"/>
                      </a:endParaRPr>
                    </a:p>
                  </a:txBody>
                  <a:tcPr marL="6350" marR="6350" marT="6350">
                    <a:solidFill>
                      <a:schemeClr val="bg1"/>
                    </a:solidFill>
                  </a:tcPr>
                </a:tc>
                <a:extLst>
                  <a:ext uri="{0D108BD9-81ED-4DB2-BD59-A6C34878D82A}">
                    <a16:rowId xmlns:a16="http://schemas.microsoft.com/office/drawing/2014/main" val="3897900675"/>
                  </a:ext>
                </a:extLst>
              </a:tr>
            </a:tbl>
          </a:graphicData>
        </a:graphic>
      </p:graphicFrame>
      <p:sp>
        <p:nvSpPr>
          <p:cNvPr id="12" name="textruta 11">
            <a:extLst>
              <a:ext uri="{FF2B5EF4-FFF2-40B4-BE49-F238E27FC236}">
                <a16:creationId xmlns:a16="http://schemas.microsoft.com/office/drawing/2014/main" id="{CA187E1D-43AC-F992-B9F7-0C95D6AFA459}"/>
              </a:ext>
            </a:extLst>
          </p:cNvPr>
          <p:cNvSpPr txBox="1"/>
          <p:nvPr/>
        </p:nvSpPr>
        <p:spPr>
          <a:xfrm>
            <a:off x="8887483" y="5228140"/>
            <a:ext cx="3647767"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Calibri" panose="020F0502020204030204"/>
                <a:ea typeface="+mn-ea"/>
                <a:cs typeface="+mn-cs"/>
              </a:rPr>
              <a:t>Beroenden för framtagandet</a:t>
            </a:r>
          </a:p>
        </p:txBody>
      </p:sp>
    </p:spTree>
    <p:extLst>
      <p:ext uri="{BB962C8B-B14F-4D97-AF65-F5344CB8AC3E}">
        <p14:creationId xmlns:p14="http://schemas.microsoft.com/office/powerpoint/2010/main" val="3832799932"/>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4980321-E05C-EA4E-A1B8-81B5C798C9A0}"/>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39DE6A-55C0-4C4F-9889-E916206BDB1A}" type="datetime1">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2025-06-10</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Platshållare för sidfot 2">
            <a:extLst>
              <a:ext uri="{FF2B5EF4-FFF2-40B4-BE49-F238E27FC236}">
                <a16:creationId xmlns:a16="http://schemas.microsoft.com/office/drawing/2014/main" id="{B06C2517-E5C6-33DB-ACD3-F01526099719}"/>
              </a:ext>
            </a:extLst>
          </p:cNvPr>
          <p:cNvSpPr>
            <a:spLocks noGrp="1"/>
          </p:cNvSpPr>
          <p:nvPr>
            <p:ph type="ftr"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Presentation</a:t>
            </a:r>
          </a:p>
        </p:txBody>
      </p:sp>
      <p:sp>
        <p:nvSpPr>
          <p:cNvPr id="4" name="Platshållare för bildnummer 3">
            <a:extLst>
              <a:ext uri="{FF2B5EF4-FFF2-40B4-BE49-F238E27FC236}">
                <a16:creationId xmlns:a16="http://schemas.microsoft.com/office/drawing/2014/main" id="{D75D07A6-7062-5980-81AC-6E9EF48FCB19}"/>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A53D8-D7BF-ED48-A5DE-B35EC4CD5AE9}" type="slidenum">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Rubrik 4">
            <a:extLst>
              <a:ext uri="{FF2B5EF4-FFF2-40B4-BE49-F238E27FC236}">
                <a16:creationId xmlns:a16="http://schemas.microsoft.com/office/drawing/2014/main" id="{282AE15E-3DA5-9768-0C61-7559BEEE3B87}"/>
              </a:ext>
            </a:extLst>
          </p:cNvPr>
          <p:cNvSpPr>
            <a:spLocks noGrp="1"/>
          </p:cNvSpPr>
          <p:nvPr>
            <p:ph type="title"/>
          </p:nvPr>
        </p:nvSpPr>
        <p:spPr/>
        <p:txBody>
          <a:bodyPr>
            <a:normAutofit/>
          </a:bodyPr>
          <a:lstStyle/>
          <a:p>
            <a:pPr>
              <a:lnSpc>
                <a:spcPct val="100000"/>
              </a:lnSpc>
              <a:spcAft>
                <a:spcPct val="0"/>
              </a:spcAft>
              <a:defRPr/>
            </a:pPr>
            <a:r>
              <a:rPr lang="sv-SE">
                <a:latin typeface="Calibri"/>
                <a:ea typeface="+mn-ea"/>
                <a:cs typeface="+mn-cs"/>
              </a:rPr>
              <a:t>Tema: </a:t>
            </a:r>
            <a:r>
              <a:rPr kumimoji="0" lang="sv-SE" sz="4400" b="0" i="0" u="none" strike="noStrike" kern="1200" cap="none" spc="0" normalizeH="0" baseline="0" noProof="0">
                <a:ln>
                  <a:noFill/>
                </a:ln>
                <a:effectLst/>
                <a:uLnTx/>
                <a:uFillTx/>
                <a:latin typeface="Calibri"/>
                <a:ea typeface="+mn-ea"/>
                <a:cs typeface="+mn-cs"/>
              </a:rPr>
              <a:t>Produkter och produktattribut</a:t>
            </a:r>
            <a:endParaRPr lang="sv-SE">
              <a:ea typeface="+mn-ea"/>
              <a:cs typeface="+mn-cs"/>
            </a:endParaRPr>
          </a:p>
        </p:txBody>
      </p:sp>
      <p:sp>
        <p:nvSpPr>
          <p:cNvPr id="6" name="Platshållare för text 5">
            <a:extLst>
              <a:ext uri="{FF2B5EF4-FFF2-40B4-BE49-F238E27FC236}">
                <a16:creationId xmlns:a16="http://schemas.microsoft.com/office/drawing/2014/main" id="{4A082B72-0AA8-A516-8E98-EC624FAA85D6}"/>
              </a:ext>
            </a:extLst>
          </p:cNvPr>
          <p:cNvSpPr>
            <a:spLocks noGrp="1"/>
          </p:cNvSpPr>
          <p:nvPr>
            <p:ph type="body" sz="quarter" idx="14"/>
          </p:nvPr>
        </p:nvSpPr>
        <p:spPr>
          <a:xfrm>
            <a:off x="695324" y="1711990"/>
            <a:ext cx="7258215" cy="4371975"/>
          </a:xfrm>
        </p:spPr>
        <p:txBody>
          <a:bodyPr vert="horz" lIns="91440" tIns="45720" rIns="91440" bIns="45720" rtlCol="0" anchor="t">
            <a:normAutofit lnSpcReduction="10000"/>
          </a:bodyPr>
          <a:lstStyle/>
          <a:p>
            <a:pPr marL="285750" indent="-285750">
              <a:lnSpc>
                <a:spcPct val="100000"/>
              </a:lnSpc>
              <a:spcBef>
                <a:spcPts val="0"/>
              </a:spcBef>
              <a:buFont typeface="Arial" panose="020B0604020202020204" pitchFamily="34" charset="0"/>
              <a:buChar char="•"/>
              <a:defRPr/>
            </a:pPr>
            <a:r>
              <a:rPr lang="sv-SE" sz="1600">
                <a:latin typeface="Calibri"/>
                <a:cs typeface="Calibri"/>
              </a:rPr>
              <a:t>Congestion Management och Voltage Control produkter ska definieras i jämförelsetabellen  men minst attributen inkluderade i NC DR.</a:t>
            </a:r>
          </a:p>
          <a:p>
            <a:pPr marL="285750" indent="-285750">
              <a:lnSpc>
                <a:spcPct val="100000"/>
              </a:lnSpc>
              <a:spcBef>
                <a:spcPts val="0"/>
              </a:spcBef>
              <a:buFont typeface="Arial" panose="020B0604020202020204" pitchFamily="34" charset="0"/>
              <a:buChar char="•"/>
              <a:defRPr/>
            </a:pPr>
            <a:r>
              <a:rPr lang="sv-SE" sz="1600">
                <a:latin typeface="Calibri"/>
                <a:cs typeface="Calibri"/>
              </a:rPr>
              <a:t>Voltage Control</a:t>
            </a:r>
            <a:r>
              <a:rPr kumimoji="0" lang="sv-SE" sz="1600" b="0" i="0" u="none" strike="noStrike" kern="1200" cap="none" spc="0" normalizeH="0" baseline="0" noProof="0">
                <a:ln>
                  <a:noFill/>
                </a:ln>
                <a:effectLst/>
                <a:uLnTx/>
                <a:uFillTx/>
                <a:latin typeface="Calibri"/>
                <a:cs typeface="Calibri"/>
              </a:rPr>
              <a:t> produkter </a:t>
            </a:r>
            <a:r>
              <a:rPr lang="sv-SE" sz="1600">
                <a:latin typeface="Calibri"/>
                <a:cs typeface="Calibri"/>
              </a:rPr>
              <a:t>ska</a:t>
            </a:r>
            <a:r>
              <a:rPr kumimoji="0" lang="sv-SE" sz="1600" b="0" i="0" u="none" strike="noStrike" kern="1200" cap="none" spc="0" normalizeH="0" baseline="0" noProof="0">
                <a:ln>
                  <a:noFill/>
                </a:ln>
                <a:effectLst/>
                <a:uLnTx/>
                <a:uFillTx/>
                <a:latin typeface="Calibri"/>
                <a:cs typeface="Calibri"/>
              </a:rPr>
              <a:t> utöver dessa även innehålla attribut som är specifikt definierade för reaktiv effekt.</a:t>
            </a:r>
            <a:endParaRPr kumimoji="0" lang="sv-SE" sz="1200" b="0" i="0" u="none" strike="noStrike" kern="1200" cap="none" spc="0" normalizeH="0" baseline="0" noProof="0">
              <a:ln>
                <a:noFill/>
              </a:ln>
              <a:effectLst/>
              <a:uLnTx/>
              <a:uFillTx/>
              <a:latin typeface="Calibri"/>
              <a:cs typeface="Calibri"/>
            </a:endParaRPr>
          </a:p>
          <a:p>
            <a:pPr marL="285750" indent="-285750">
              <a:lnSpc>
                <a:spcPct val="100000"/>
              </a:lnSpc>
              <a:spcBef>
                <a:spcPts val="0"/>
              </a:spcBef>
              <a:buFont typeface="Arial" panose="020B0604020202020204" pitchFamily="34" charset="0"/>
              <a:buChar char="•"/>
              <a:defRPr/>
            </a:pPr>
            <a:r>
              <a:rPr lang="sv-SE" sz="1600">
                <a:latin typeface="Calibri"/>
                <a:cs typeface="Calibri"/>
              </a:rPr>
              <a:t>Alla produkter som används för local services ska listas och/eller tas</a:t>
            </a:r>
            <a:r>
              <a:rPr kumimoji="0" lang="sv-SE" sz="1600" b="0" i="0" u="none" strike="noStrike" kern="1200" cap="none" spc="0" normalizeH="0" baseline="0" noProof="0">
                <a:ln>
                  <a:noFill/>
                </a:ln>
                <a:effectLst/>
                <a:uLnTx/>
                <a:uFillTx/>
                <a:latin typeface="Calibri"/>
                <a:cs typeface="Calibri"/>
              </a:rPr>
              <a:t> </a:t>
            </a:r>
            <a:r>
              <a:rPr lang="sv-SE" sz="1600">
                <a:latin typeface="Calibri"/>
                <a:cs typeface="Calibri"/>
              </a:rPr>
              <a:t>fram genom nationella villkor</a:t>
            </a:r>
            <a:r>
              <a:rPr kumimoji="0" lang="sv-SE" sz="1600" b="0" i="0" u="none" strike="noStrike" kern="1200" cap="none" spc="0" normalizeH="0" baseline="0" noProof="0">
                <a:ln>
                  <a:noFill/>
                </a:ln>
                <a:effectLst/>
                <a:uLnTx/>
                <a:uFillTx/>
                <a:latin typeface="Calibri"/>
                <a:cs typeface="Calibri"/>
              </a:rPr>
              <a:t> för </a:t>
            </a:r>
            <a:r>
              <a:rPr lang="sv-SE" sz="1600">
                <a:latin typeface="Calibri"/>
                <a:cs typeface="Calibri"/>
              </a:rPr>
              <a:t>service provider och</a:t>
            </a:r>
            <a:r>
              <a:rPr kumimoji="0" lang="sv-SE" sz="1600" b="0" i="0" u="none" strike="noStrike" kern="1200" cap="none" spc="0" normalizeH="0" baseline="0" noProof="0">
                <a:ln>
                  <a:noFill/>
                </a:ln>
                <a:effectLst/>
                <a:uLnTx/>
                <a:uFillTx/>
                <a:latin typeface="Calibri"/>
                <a:cs typeface="Calibri"/>
              </a:rPr>
              <a:t> inkluderas i </a:t>
            </a:r>
            <a:r>
              <a:rPr lang="sv-SE" sz="1600">
                <a:latin typeface="Calibri"/>
                <a:cs typeface="Calibri"/>
              </a:rPr>
              <a:t>jämförelsetabellen</a:t>
            </a:r>
            <a:r>
              <a:rPr kumimoji="0" lang="sv-SE" sz="1600" b="0" i="0" u="none" strike="noStrike" kern="1200" cap="none" spc="0" normalizeH="0" baseline="0" noProof="0">
                <a:ln>
                  <a:noFill/>
                </a:ln>
                <a:effectLst/>
                <a:uLnTx/>
                <a:uFillTx/>
                <a:latin typeface="Calibri"/>
                <a:cs typeface="Calibri"/>
              </a:rPr>
              <a:t>. Systemoperatörerna skall stäva efter att utöka användandet av existerande</a:t>
            </a:r>
            <a:r>
              <a:rPr lang="sv-SE" sz="1600">
                <a:latin typeface="Calibri"/>
                <a:cs typeface="Calibri"/>
              </a:rPr>
              <a:t> produkter för DA and ID (spot) och balansprodukter till CM och VC.</a:t>
            </a:r>
            <a:endParaRPr lang="sv-SE" sz="1600" b="0" i="0" u="none" strike="noStrike" kern="1200" cap="none" spc="0" normalizeH="0" baseline="0" noProof="0">
              <a:ln>
                <a:noFill/>
              </a:ln>
              <a:effectLst/>
              <a:uLnTx/>
              <a:uFillTx/>
              <a:latin typeface="Calibri"/>
              <a:ea typeface="Calibri"/>
              <a:cs typeface="Calibri"/>
            </a:endParaRPr>
          </a:p>
          <a:p>
            <a:pPr marL="285750" indent="-285750">
              <a:lnSpc>
                <a:spcPct val="100000"/>
              </a:lnSpc>
              <a:spcBef>
                <a:spcPts val="0"/>
              </a:spcBef>
              <a:buFont typeface="Arial" panose="020B0604020202020204" pitchFamily="34" charset="0"/>
              <a:buChar char="•"/>
              <a:defRPr/>
            </a:pPr>
            <a:r>
              <a:rPr lang="sv-SE" sz="1600">
                <a:latin typeface="Calibri"/>
                <a:cs typeface="Calibri"/>
              </a:rPr>
              <a:t>Systems operators ska standardisera local services produkter när relevant för att undvika splittring av produktdesign.</a:t>
            </a:r>
            <a:endParaRPr lang="sv-SE" sz="1600" b="0" i="0" u="none" strike="noStrike" kern="1200" cap="none" spc="0" normalizeH="0" baseline="0" noProof="0">
              <a:ln>
                <a:noFill/>
              </a:ln>
              <a:effectLst/>
              <a:uLnTx/>
              <a:uFillTx/>
              <a:latin typeface="Calibri"/>
              <a:ea typeface="Calibri"/>
              <a:cs typeface="Calibri"/>
            </a:endParaRPr>
          </a:p>
          <a:p>
            <a:pPr marL="285750" indent="-285750">
              <a:lnSpc>
                <a:spcPct val="100000"/>
              </a:lnSpc>
              <a:spcBef>
                <a:spcPts val="0"/>
              </a:spcBef>
              <a:buFont typeface="Arial" panose="020B0604020202020204" pitchFamily="34" charset="0"/>
              <a:buChar char="•"/>
              <a:defRPr/>
            </a:pPr>
            <a:r>
              <a:rPr lang="sv-SE" sz="1600">
                <a:latin typeface="Calibri"/>
                <a:ea typeface="Calibri"/>
                <a:cs typeface="Calibri"/>
              </a:rPr>
              <a:t>Nuvarande och framtida behov ska speglas i produkter, både kort- och långsiktiga samt inom kapacitet och energi, gå i linje med vad som har kommunicerats inom NUP och TNDP, vara utformade för att effektivt kunna användas av all systemoperatörer, ta i beaktning leverantörers förmågor, samt ej vara diskriminerande </a:t>
            </a:r>
          </a:p>
          <a:p>
            <a:pPr marL="285750" indent="-285750">
              <a:lnSpc>
                <a:spcPct val="100000"/>
              </a:lnSpc>
              <a:spcBef>
                <a:spcPts val="0"/>
              </a:spcBef>
              <a:buFont typeface="Arial" panose="020B0604020202020204" pitchFamily="34" charset="0"/>
              <a:buChar char="•"/>
              <a:defRPr/>
            </a:pPr>
            <a:r>
              <a:rPr kumimoji="0" lang="sv-SE" sz="1600" b="0" i="0" u="none" strike="noStrike" kern="1200" cap="none" spc="0" normalizeH="0" baseline="0" noProof="0">
                <a:ln>
                  <a:noFill/>
                </a:ln>
                <a:effectLst/>
                <a:uLnTx/>
                <a:uFillTx/>
                <a:latin typeface="Calibri"/>
                <a:ea typeface="Calibri"/>
                <a:cs typeface="Calibri"/>
              </a:rPr>
              <a:t>Mer detaljerat </a:t>
            </a:r>
            <a:r>
              <a:rPr lang="sv-SE" sz="1600">
                <a:latin typeface="Calibri"/>
                <a:ea typeface="Calibri"/>
                <a:cs typeface="Calibri"/>
              </a:rPr>
              <a:t>ska</a:t>
            </a:r>
            <a:r>
              <a:rPr kumimoji="0" lang="sv-SE" sz="1600" b="0" i="0" u="none" strike="noStrike" kern="1200" cap="none" spc="0" normalizeH="0" baseline="0" noProof="0">
                <a:ln>
                  <a:noFill/>
                </a:ln>
                <a:effectLst/>
                <a:uLnTx/>
                <a:uFillTx/>
                <a:latin typeface="Calibri"/>
                <a:ea typeface="Calibri"/>
                <a:cs typeface="Calibri"/>
              </a:rPr>
              <a:t> produkterna uppfylla systems operators behov, där nättopologi, storlek och förutsägbarhet av </a:t>
            </a:r>
            <a:r>
              <a:rPr lang="sv-SE" sz="1600">
                <a:latin typeface="Calibri"/>
                <a:ea typeface="Calibri"/>
                <a:cs typeface="Calibri"/>
              </a:rPr>
              <a:t>Congestion Management </a:t>
            </a:r>
            <a:r>
              <a:rPr kumimoji="0" lang="sv-SE" sz="1600" b="0" i="0" u="none" strike="noStrike" kern="1200" cap="none" spc="0" normalizeH="0" baseline="0" noProof="0">
                <a:ln>
                  <a:noFill/>
                </a:ln>
                <a:effectLst/>
                <a:uLnTx/>
                <a:uFillTx/>
                <a:latin typeface="Calibri"/>
                <a:ea typeface="Calibri"/>
                <a:cs typeface="Calibri"/>
              </a:rPr>
              <a:t>och </a:t>
            </a:r>
            <a:r>
              <a:rPr lang="sv-SE" sz="1600">
                <a:latin typeface="Calibri"/>
                <a:ea typeface="Calibri"/>
                <a:cs typeface="Calibri"/>
              </a:rPr>
              <a:t>Voltage Control</a:t>
            </a:r>
            <a:r>
              <a:rPr kumimoji="0" lang="sv-SE" sz="1600" b="0" i="0" u="none" strike="noStrike" kern="1200" cap="none" spc="0" normalizeH="0" baseline="0" noProof="0">
                <a:ln>
                  <a:noFill/>
                </a:ln>
                <a:effectLst/>
                <a:uLnTx/>
                <a:uFillTx/>
                <a:latin typeface="Calibri"/>
                <a:ea typeface="Calibri"/>
                <a:cs typeface="Calibri"/>
              </a:rPr>
              <a:t>, marknadslikviditet, typ och tillgänglighet av anslutna resurser som kan vara potentiella tjänsteleverantörer.</a:t>
            </a:r>
            <a:endParaRPr lang="sv-SE" sz="1600" b="0" i="0" u="none" strike="noStrike" kern="1200" cap="none" spc="0" normalizeH="0" baseline="0" noProof="0">
              <a:ln>
                <a:noFill/>
              </a:ln>
              <a:effectLst/>
              <a:uLnTx/>
              <a:uFillTx/>
              <a:latin typeface="Calibri"/>
              <a:ea typeface="Calibri"/>
              <a:cs typeface="Calibri"/>
            </a:endParaRPr>
          </a:p>
        </p:txBody>
      </p:sp>
      <p:graphicFrame>
        <p:nvGraphicFramePr>
          <p:cNvPr id="9" name="Tabell 8">
            <a:extLst>
              <a:ext uri="{FF2B5EF4-FFF2-40B4-BE49-F238E27FC236}">
                <a16:creationId xmlns:a16="http://schemas.microsoft.com/office/drawing/2014/main" id="{E181B2C3-8C04-8242-2820-4D842E786752}"/>
              </a:ext>
            </a:extLst>
          </p:cNvPr>
          <p:cNvGraphicFramePr>
            <a:graphicFrameLocks noGrp="1"/>
          </p:cNvGraphicFramePr>
          <p:nvPr>
            <p:extLst>
              <p:ext uri="{D42A27DB-BD31-4B8C-83A1-F6EECF244321}">
                <p14:modId xmlns:p14="http://schemas.microsoft.com/office/powerpoint/2010/main" val="2025657457"/>
              </p:ext>
            </p:extLst>
          </p:nvPr>
        </p:nvGraphicFramePr>
        <p:xfrm>
          <a:off x="8865657" y="1902435"/>
          <a:ext cx="3006119" cy="946073"/>
        </p:xfrm>
        <a:graphic>
          <a:graphicData uri="http://schemas.openxmlformats.org/drawingml/2006/table">
            <a:tbl>
              <a:tblPr firstRow="1" bandRow="1">
                <a:tableStyleId>{3B4B98B0-60AC-42C2-AFA5-B58CD77FA1E5}</a:tableStyleId>
              </a:tblPr>
              <a:tblGrid>
                <a:gridCol w="391693">
                  <a:extLst>
                    <a:ext uri="{9D8B030D-6E8A-4147-A177-3AD203B41FA5}">
                      <a16:colId xmlns:a16="http://schemas.microsoft.com/office/drawing/2014/main" val="2186583178"/>
                    </a:ext>
                  </a:extLst>
                </a:gridCol>
                <a:gridCol w="2614426">
                  <a:extLst>
                    <a:ext uri="{9D8B030D-6E8A-4147-A177-3AD203B41FA5}">
                      <a16:colId xmlns:a16="http://schemas.microsoft.com/office/drawing/2014/main" val="897010070"/>
                    </a:ext>
                  </a:extLst>
                </a:gridCol>
              </a:tblGrid>
              <a:tr h="225562">
                <a:tc>
                  <a:txBody>
                    <a:bodyPr/>
                    <a:lstStyle/>
                    <a:p>
                      <a:pPr algn="ctr"/>
                      <a:r>
                        <a:rPr lang="en-GB" sz="1000" b="0"/>
                        <a:t>Art</a:t>
                      </a:r>
                      <a:endParaRPr lang="en-US"/>
                    </a:p>
                  </a:txBody>
                  <a:tcPr anchor="ctr"/>
                </a:tc>
                <a:tc>
                  <a:txBody>
                    <a:bodyPr/>
                    <a:lstStyle/>
                    <a:p>
                      <a:r>
                        <a:rPr lang="en-GB" sz="1000" b="0"/>
                        <a:t>Chapter</a:t>
                      </a:r>
                      <a:endParaRPr lang="en-US" sz="1000"/>
                    </a:p>
                  </a:txBody>
                  <a:tcPr/>
                </a:tc>
                <a:extLst>
                  <a:ext uri="{0D108BD9-81ED-4DB2-BD59-A6C34878D82A}">
                    <a16:rowId xmlns:a16="http://schemas.microsoft.com/office/drawing/2014/main" val="4182902333"/>
                  </a:ext>
                </a:extLst>
              </a:tr>
              <a:tr h="284403">
                <a:tc>
                  <a:txBody>
                    <a:bodyPr/>
                    <a:lstStyle/>
                    <a:p>
                      <a:pPr lvl="0" algn="ctr">
                        <a:buNone/>
                      </a:pPr>
                      <a:r>
                        <a:rPr lang="en-US" sz="1200" b="0" i="0" u="none" strike="noStrike">
                          <a:solidFill>
                            <a:srgbClr val="000000"/>
                          </a:solidFill>
                          <a:effectLst/>
                          <a:latin typeface="Calibri"/>
                        </a:rPr>
                        <a:t>38</a:t>
                      </a:r>
                      <a:endParaRPr lang="en-US"/>
                    </a:p>
                  </a:txBody>
                  <a:tcPr marL="6350" marR="6350" marT="635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a:solidFill>
                            <a:schemeClr val="tx1"/>
                          </a:solidFill>
                          <a:effectLst/>
                          <a:latin typeface="+mn-lt"/>
                          <a:ea typeface="+mn-ea"/>
                          <a:cs typeface="+mn-cs"/>
                        </a:rPr>
                        <a:t>List of product attributes</a:t>
                      </a:r>
                      <a:endParaRPr lang="sv-SE" sz="1200" b="0" kern="1200">
                        <a:solidFill>
                          <a:schemeClr val="tx1"/>
                        </a:solidFill>
                        <a:effectLst/>
                        <a:latin typeface="+mn-lt"/>
                        <a:ea typeface="+mn-ea"/>
                        <a:cs typeface="+mn-cs"/>
                      </a:endParaRPr>
                    </a:p>
                  </a:txBody>
                  <a:tcPr marL="6350" marR="6350" marT="6350"/>
                </a:tc>
                <a:extLst>
                  <a:ext uri="{0D108BD9-81ED-4DB2-BD59-A6C34878D82A}">
                    <a16:rowId xmlns:a16="http://schemas.microsoft.com/office/drawing/2014/main" val="1284450989"/>
                  </a:ext>
                </a:extLst>
              </a:tr>
              <a:tr h="284403">
                <a:tc>
                  <a:txBody>
                    <a:bodyPr/>
                    <a:lstStyle/>
                    <a:p>
                      <a:pPr lvl="0" algn="ctr">
                        <a:buNone/>
                      </a:pPr>
                      <a:r>
                        <a:rPr lang="en-US" sz="1200" b="0"/>
                        <a:t>39</a:t>
                      </a:r>
                    </a:p>
                  </a:txBody>
                  <a:tcPr marL="6350" marR="6350" marT="635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Requirements for the definition of local products </a:t>
                      </a:r>
                      <a:endParaRPr lang="sv-SE" sz="1200" b="0" kern="1200">
                        <a:solidFill>
                          <a:schemeClr val="tx1"/>
                        </a:solidFill>
                        <a:effectLst/>
                        <a:latin typeface="+mn-lt"/>
                        <a:ea typeface="+mn-ea"/>
                        <a:cs typeface="+mn-cs"/>
                      </a:endParaRPr>
                    </a:p>
                  </a:txBody>
                  <a:tcPr marL="6350" marR="6350" marT="6350"/>
                </a:tc>
                <a:extLst>
                  <a:ext uri="{0D108BD9-81ED-4DB2-BD59-A6C34878D82A}">
                    <a16:rowId xmlns:a16="http://schemas.microsoft.com/office/drawing/2014/main" val="2016575742"/>
                  </a:ext>
                </a:extLst>
              </a:tr>
            </a:tbl>
          </a:graphicData>
        </a:graphic>
      </p:graphicFrame>
      <p:sp>
        <p:nvSpPr>
          <p:cNvPr id="11" name="textruta 10">
            <a:extLst>
              <a:ext uri="{FF2B5EF4-FFF2-40B4-BE49-F238E27FC236}">
                <a16:creationId xmlns:a16="http://schemas.microsoft.com/office/drawing/2014/main" id="{1F851187-0012-9329-CCBA-7A170D286342}"/>
              </a:ext>
            </a:extLst>
          </p:cNvPr>
          <p:cNvSpPr txBox="1"/>
          <p:nvPr/>
        </p:nvSpPr>
        <p:spPr>
          <a:xfrm>
            <a:off x="8869651" y="1525194"/>
            <a:ext cx="3647767"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Calibri" panose="020F0502020204030204"/>
                <a:ea typeface="+mn-ea"/>
                <a:cs typeface="+mn-cs"/>
              </a:rPr>
              <a:t>Relaterade artiklar </a:t>
            </a:r>
          </a:p>
        </p:txBody>
      </p:sp>
      <p:graphicFrame>
        <p:nvGraphicFramePr>
          <p:cNvPr id="7" name="Tabell 6">
            <a:extLst>
              <a:ext uri="{FF2B5EF4-FFF2-40B4-BE49-F238E27FC236}">
                <a16:creationId xmlns:a16="http://schemas.microsoft.com/office/drawing/2014/main" id="{354026B3-76C8-D7BD-F72C-CDBB73196D1D}"/>
              </a:ext>
            </a:extLst>
          </p:cNvPr>
          <p:cNvGraphicFramePr>
            <a:graphicFrameLocks noGrp="1"/>
          </p:cNvGraphicFramePr>
          <p:nvPr>
            <p:extLst>
              <p:ext uri="{D42A27DB-BD31-4B8C-83A1-F6EECF244321}">
                <p14:modId xmlns:p14="http://schemas.microsoft.com/office/powerpoint/2010/main" val="2477751723"/>
              </p:ext>
            </p:extLst>
          </p:nvPr>
        </p:nvGraphicFramePr>
        <p:xfrm>
          <a:off x="8998178" y="3435478"/>
          <a:ext cx="3006119" cy="1370024"/>
        </p:xfrm>
        <a:graphic>
          <a:graphicData uri="http://schemas.openxmlformats.org/drawingml/2006/table">
            <a:tbl>
              <a:tblPr firstRow="1" bandRow="1">
                <a:tableStyleId>{3B4B98B0-60AC-42C2-AFA5-B58CD77FA1E5}</a:tableStyleId>
              </a:tblPr>
              <a:tblGrid>
                <a:gridCol w="3006119">
                  <a:extLst>
                    <a:ext uri="{9D8B030D-6E8A-4147-A177-3AD203B41FA5}">
                      <a16:colId xmlns:a16="http://schemas.microsoft.com/office/drawing/2014/main" val="510879607"/>
                    </a:ext>
                  </a:extLst>
                </a:gridCol>
              </a:tblGrid>
              <a:tr h="4278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rPr>
                        <a:t>National terms and conditions for service providers </a:t>
                      </a:r>
                      <a:endParaRPr lang="sv-SE" sz="1200" b="0" kern="1200">
                        <a:solidFill>
                          <a:schemeClr val="tx1"/>
                        </a:solidFill>
                        <a:effectLst/>
                        <a:latin typeface="+mn-lt"/>
                        <a:ea typeface="+mn-ea"/>
                        <a:cs typeface="+mn-cs"/>
                      </a:endParaRPr>
                    </a:p>
                  </a:txBody>
                  <a:tcPr marL="6350" marR="6350" marT="6350"/>
                </a:tc>
                <a:extLst>
                  <a:ext uri="{0D108BD9-81ED-4DB2-BD59-A6C34878D82A}">
                    <a16:rowId xmlns:a16="http://schemas.microsoft.com/office/drawing/2014/main" val="563928668"/>
                  </a:ext>
                </a:extLst>
              </a:tr>
              <a:tr h="4710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effectLst/>
                      </a:endParaRPr>
                    </a:p>
                  </a:txBody>
                  <a:tcPr marL="6350" marR="6350" marT="6350"/>
                </a:tc>
                <a:extLst>
                  <a:ext uri="{0D108BD9-81ED-4DB2-BD59-A6C34878D82A}">
                    <a16:rowId xmlns:a16="http://schemas.microsoft.com/office/drawing/2014/main" val="3897900675"/>
                  </a:ext>
                </a:extLst>
              </a:tr>
              <a:tr h="4710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kern="1200">
                        <a:solidFill>
                          <a:schemeClr val="tx1"/>
                        </a:solidFill>
                        <a:effectLst/>
                        <a:latin typeface="+mn-lt"/>
                        <a:ea typeface="+mn-ea"/>
                        <a:cs typeface="+mn-cs"/>
                      </a:endParaRPr>
                    </a:p>
                  </a:txBody>
                  <a:tcPr marL="6350" marR="6350" marT="6350"/>
                </a:tc>
                <a:extLst>
                  <a:ext uri="{0D108BD9-81ED-4DB2-BD59-A6C34878D82A}">
                    <a16:rowId xmlns:a16="http://schemas.microsoft.com/office/drawing/2014/main" val="1356409764"/>
                  </a:ext>
                </a:extLst>
              </a:tr>
            </a:tbl>
          </a:graphicData>
        </a:graphic>
      </p:graphicFrame>
      <p:sp>
        <p:nvSpPr>
          <p:cNvPr id="8" name="textruta 7">
            <a:extLst>
              <a:ext uri="{FF2B5EF4-FFF2-40B4-BE49-F238E27FC236}">
                <a16:creationId xmlns:a16="http://schemas.microsoft.com/office/drawing/2014/main" id="{6A58CDE6-CF77-1823-89C4-EFCE963AFF88}"/>
              </a:ext>
            </a:extLst>
          </p:cNvPr>
          <p:cNvSpPr txBox="1"/>
          <p:nvPr/>
        </p:nvSpPr>
        <p:spPr>
          <a:xfrm>
            <a:off x="8869651" y="3127993"/>
            <a:ext cx="3647767"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Calibri" panose="020F0502020204030204"/>
                <a:ea typeface="+mn-ea"/>
                <a:cs typeface="+mn-cs"/>
              </a:rPr>
              <a:t>Relaterad nationella villkor</a:t>
            </a:r>
          </a:p>
        </p:txBody>
      </p:sp>
      <p:graphicFrame>
        <p:nvGraphicFramePr>
          <p:cNvPr id="14" name="Tabell 9">
            <a:extLst>
              <a:ext uri="{FF2B5EF4-FFF2-40B4-BE49-F238E27FC236}">
                <a16:creationId xmlns:a16="http://schemas.microsoft.com/office/drawing/2014/main" id="{7020A95F-4D68-EDBE-2967-2842B8D52C33}"/>
              </a:ext>
            </a:extLst>
          </p:cNvPr>
          <p:cNvGraphicFramePr>
            <a:graphicFrameLocks noGrp="1"/>
          </p:cNvGraphicFramePr>
          <p:nvPr>
            <p:extLst>
              <p:ext uri="{D42A27DB-BD31-4B8C-83A1-F6EECF244321}">
                <p14:modId xmlns:p14="http://schemas.microsoft.com/office/powerpoint/2010/main" val="3138795318"/>
              </p:ext>
            </p:extLst>
          </p:nvPr>
        </p:nvGraphicFramePr>
        <p:xfrm>
          <a:off x="8998178" y="5391856"/>
          <a:ext cx="3046677" cy="1254686"/>
        </p:xfrm>
        <a:graphic>
          <a:graphicData uri="http://schemas.openxmlformats.org/drawingml/2006/table">
            <a:tbl>
              <a:tblPr firstRow="1" bandRow="1">
                <a:tableStyleId>{3B4B98B0-60AC-42C2-AFA5-B58CD77FA1E5}</a:tableStyleId>
              </a:tblPr>
              <a:tblGrid>
                <a:gridCol w="3046677">
                  <a:extLst>
                    <a:ext uri="{9D8B030D-6E8A-4147-A177-3AD203B41FA5}">
                      <a16:colId xmlns:a16="http://schemas.microsoft.com/office/drawing/2014/main" val="510879607"/>
                    </a:ext>
                  </a:extLst>
                </a:gridCol>
              </a:tblGrid>
              <a:tr h="2844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a:solidFill>
                            <a:schemeClr val="tx1"/>
                          </a:solidFill>
                          <a:effectLst/>
                          <a:latin typeface="+mn-lt"/>
                          <a:ea typeface="+mn-ea"/>
                          <a:cs typeface="+mn-cs"/>
                        </a:rPr>
                        <a:t>EU-wide methodologies for market-based procurement of congestion management and the product attributes for a European Table of Equivalences.</a:t>
                      </a:r>
                      <a:endParaRPr lang="sv-SE" sz="1200" b="0" kern="1200">
                        <a:solidFill>
                          <a:schemeClr val="tx1"/>
                        </a:solidFill>
                        <a:effectLst/>
                        <a:latin typeface="+mn-lt"/>
                        <a:ea typeface="+mn-ea"/>
                        <a:cs typeface="+mn-cs"/>
                      </a:endParaRPr>
                    </a:p>
                  </a:txBody>
                  <a:tcPr marL="6350" marR="6350" marT="6350"/>
                </a:tc>
                <a:extLst>
                  <a:ext uri="{0D108BD9-81ED-4DB2-BD59-A6C34878D82A}">
                    <a16:rowId xmlns:a16="http://schemas.microsoft.com/office/drawing/2014/main" val="563928668"/>
                  </a:ext>
                </a:extLst>
              </a:tr>
              <a:tr h="4710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kern="1200">
                        <a:solidFill>
                          <a:schemeClr val="tx1"/>
                        </a:solidFill>
                        <a:effectLst/>
                        <a:latin typeface="+mn-lt"/>
                        <a:ea typeface="+mn-ea"/>
                        <a:cs typeface="+mn-cs"/>
                      </a:endParaRPr>
                    </a:p>
                  </a:txBody>
                  <a:tcPr marL="6350" marR="6350" marT="6350">
                    <a:solidFill>
                      <a:schemeClr val="bg1"/>
                    </a:solidFill>
                  </a:tcPr>
                </a:tc>
                <a:extLst>
                  <a:ext uri="{0D108BD9-81ED-4DB2-BD59-A6C34878D82A}">
                    <a16:rowId xmlns:a16="http://schemas.microsoft.com/office/drawing/2014/main" val="3897900675"/>
                  </a:ext>
                </a:extLst>
              </a:tr>
            </a:tbl>
          </a:graphicData>
        </a:graphic>
      </p:graphicFrame>
      <p:sp>
        <p:nvSpPr>
          <p:cNvPr id="15" name="textruta 11">
            <a:extLst>
              <a:ext uri="{FF2B5EF4-FFF2-40B4-BE49-F238E27FC236}">
                <a16:creationId xmlns:a16="http://schemas.microsoft.com/office/drawing/2014/main" id="{11AACE40-F082-89D6-0685-EF64149124B7}"/>
              </a:ext>
            </a:extLst>
          </p:cNvPr>
          <p:cNvSpPr txBox="1"/>
          <p:nvPr/>
        </p:nvSpPr>
        <p:spPr>
          <a:xfrm>
            <a:off x="8869651" y="5076151"/>
            <a:ext cx="3647767" cy="313932"/>
          </a:xfrm>
          <a:prstGeom prst="rect">
            <a:avLst/>
          </a:prstGeom>
          <a:noFill/>
        </p:spPr>
        <p:txBody>
          <a:bodyPr wrap="square" lIns="91440" tIns="45720" rIns="91440" bIns="45720" rtlCol="0" anchor="t">
            <a:spAutoFit/>
          </a:bodyPr>
          <a:lstStyle/>
          <a:p>
            <a:pPr>
              <a:lnSpc>
                <a:spcPct val="90000"/>
              </a:lnSpc>
              <a:spcBef>
                <a:spcPts val="600"/>
              </a:spcBef>
            </a:pPr>
            <a:r>
              <a:rPr lang="sv-SE" sz="1600">
                <a:solidFill>
                  <a:prstClr val="black"/>
                </a:solidFill>
                <a:latin typeface="Calibri" panose="020F0502020204030204"/>
              </a:rPr>
              <a:t>Relaterade EU-metoder</a:t>
            </a:r>
            <a:endParaRPr lang="sv-SE"/>
          </a:p>
        </p:txBody>
      </p:sp>
    </p:spTree>
    <p:extLst>
      <p:ext uri="{BB962C8B-B14F-4D97-AF65-F5344CB8AC3E}">
        <p14:creationId xmlns:p14="http://schemas.microsoft.com/office/powerpoint/2010/main" val="3025264262"/>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4980321-E05C-EA4E-A1B8-81B5C798C9A0}"/>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39DE6A-55C0-4C4F-9889-E916206BDB1A}" type="datetime1">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2025-06-10</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Platshållare för sidfot 2">
            <a:extLst>
              <a:ext uri="{FF2B5EF4-FFF2-40B4-BE49-F238E27FC236}">
                <a16:creationId xmlns:a16="http://schemas.microsoft.com/office/drawing/2014/main" id="{B06C2517-E5C6-33DB-ACD3-F01526099719}"/>
              </a:ext>
            </a:extLst>
          </p:cNvPr>
          <p:cNvSpPr>
            <a:spLocks noGrp="1"/>
          </p:cNvSpPr>
          <p:nvPr>
            <p:ph type="ftr"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Presentation</a:t>
            </a:r>
          </a:p>
        </p:txBody>
      </p:sp>
      <p:sp>
        <p:nvSpPr>
          <p:cNvPr id="5" name="Rubrik 4">
            <a:extLst>
              <a:ext uri="{FF2B5EF4-FFF2-40B4-BE49-F238E27FC236}">
                <a16:creationId xmlns:a16="http://schemas.microsoft.com/office/drawing/2014/main" id="{282AE15E-3DA5-9768-0C61-7559BEEE3B87}"/>
              </a:ext>
            </a:extLst>
          </p:cNvPr>
          <p:cNvSpPr>
            <a:spLocks noGrp="1"/>
          </p:cNvSpPr>
          <p:nvPr>
            <p:ph type="title"/>
          </p:nvPr>
        </p:nvSpPr>
        <p:spPr>
          <a:xfrm>
            <a:off x="694635" y="232603"/>
            <a:ext cx="10515600" cy="1325563"/>
          </a:xfrm>
        </p:spPr>
        <p:txBody>
          <a:bodyPr>
            <a:normAutofit/>
          </a:bodyPr>
          <a:lstStyle/>
          <a:p>
            <a:pPr eaLnBrk="0" fontAlgn="base" hangingPunct="0">
              <a:lnSpc>
                <a:spcPct val="100000"/>
              </a:lnSpc>
              <a:spcAft>
                <a:spcPct val="0"/>
              </a:spcAft>
              <a:defRPr/>
            </a:pPr>
            <a:r>
              <a:rPr lang="sv-SE">
                <a:latin typeface="Calibri"/>
                <a:ea typeface="+mn-ea"/>
                <a:cs typeface="+mn-cs"/>
              </a:rPr>
              <a:t>Tema: </a:t>
            </a:r>
            <a:r>
              <a:rPr kumimoji="0" lang="sv-SE" sz="4400" b="0" i="0" u="none" strike="noStrike" kern="1200" cap="none" spc="0" normalizeH="0" baseline="0" noProof="0">
                <a:ln>
                  <a:noFill/>
                </a:ln>
                <a:effectLst/>
                <a:uLnTx/>
                <a:uFillTx/>
                <a:latin typeface="Calibri"/>
                <a:ea typeface="+mn-ea"/>
                <a:cs typeface="+mn-cs"/>
              </a:rPr>
              <a:t>Produkter och produktattribut</a:t>
            </a:r>
          </a:p>
        </p:txBody>
      </p:sp>
      <p:sp>
        <p:nvSpPr>
          <p:cNvPr id="6" name="Platshållare för text 5">
            <a:extLst>
              <a:ext uri="{FF2B5EF4-FFF2-40B4-BE49-F238E27FC236}">
                <a16:creationId xmlns:a16="http://schemas.microsoft.com/office/drawing/2014/main" id="{4A082B72-0AA8-A516-8E98-EC624FAA85D6}"/>
              </a:ext>
            </a:extLst>
          </p:cNvPr>
          <p:cNvSpPr>
            <a:spLocks noGrp="1"/>
          </p:cNvSpPr>
          <p:nvPr>
            <p:ph type="body" sz="quarter" idx="14"/>
          </p:nvPr>
        </p:nvSpPr>
        <p:spPr>
          <a:xfrm>
            <a:off x="695324" y="1711991"/>
            <a:ext cx="8180986" cy="4313059"/>
          </a:xfrm>
        </p:spPr>
        <p:txBody>
          <a:bodyPr vert="horz" lIns="91440" tIns="45720" rIns="91440" bIns="45720" rtlCol="0" anchor="t">
            <a:normAutofit fontScale="92500" lnSpcReduction="20000"/>
          </a:bodyPr>
          <a:lstStyle/>
          <a:p>
            <a:pPr marR="0" lvl="0" algn="l" defTabSz="914400" rtl="0" eaLnBrk="1" fontAlgn="auto" latinLnBrk="0" hangingPunct="1">
              <a:lnSpc>
                <a:spcPct val="100000"/>
              </a:lnSpc>
              <a:spcBef>
                <a:spcPts val="0"/>
              </a:spcBef>
              <a:spcAft>
                <a:spcPts val="0"/>
              </a:spcAft>
              <a:buClrTx/>
              <a:buSzTx/>
              <a:tabLst/>
              <a:defRPr/>
            </a:pPr>
            <a:r>
              <a:rPr lang="sv-SE" sz="1600" b="1">
                <a:solidFill>
                  <a:prstClr val="black"/>
                </a:solidFill>
                <a:latin typeface="Calibri"/>
                <a:ea typeface="Calibri"/>
                <a:cs typeface="Calibri"/>
              </a:rPr>
              <a:t>Information om tidsram</a:t>
            </a:r>
          </a:p>
          <a:p>
            <a:pPr marL="285750" indent="-285750">
              <a:buFont typeface="Calibri"/>
              <a:buChar char="-"/>
              <a:defRPr/>
            </a:pPr>
            <a:r>
              <a:rPr lang="sv-SE" sz="1600">
                <a:latin typeface="Calibri"/>
                <a:ea typeface="Calibri"/>
                <a:cs typeface="Calibri"/>
              </a:rPr>
              <a:t>Senast 12 månader efter godkänd nationell process för framtagande av nationella villkor skall ett förslag för nationella villkor.</a:t>
            </a:r>
          </a:p>
          <a:p>
            <a:pPr marL="57150" indent="-342900">
              <a:buFont typeface="Calibri"/>
              <a:buChar char="-"/>
              <a:defRPr/>
            </a:pPr>
            <a:r>
              <a:rPr lang="sv-SE" sz="1600">
                <a:latin typeface="Calibri"/>
                <a:ea typeface="Calibri"/>
                <a:cs typeface="Calibri"/>
              </a:rPr>
              <a:t>Förslaget skall innehålla föreslagen tidslinje för implementering. </a:t>
            </a:r>
          </a:p>
          <a:p>
            <a:pPr marL="57150" indent="-342900">
              <a:buFont typeface="Calibri"/>
              <a:buChar char="-"/>
              <a:defRPr/>
            </a:pPr>
            <a:r>
              <a:rPr lang="sv-SE" sz="1600">
                <a:latin typeface="Calibri"/>
                <a:ea typeface="Calibri"/>
                <a:cs typeface="Calibri"/>
              </a:rPr>
              <a:t>NRA har 6 månader på sig att godkänna nationella villkor efter överlämnandet därav</a:t>
            </a:r>
          </a:p>
          <a:p>
            <a:pPr marL="57150" indent="-342900">
              <a:buFont typeface="Calibri"/>
              <a:buChar char="-"/>
              <a:defRPr/>
            </a:pPr>
            <a:r>
              <a:rPr lang="sv-SE" sz="1600">
                <a:latin typeface="Calibri"/>
                <a:ea typeface="Calibri"/>
                <a:cs typeface="Calibri"/>
              </a:rPr>
              <a:t>Inom 3 år efter ikraftträdandet skall ENTSO-E och EU DSO Entity ta fram EU-metod med produktattribut för en europeisk table </a:t>
            </a:r>
            <a:r>
              <a:rPr lang="sv-SE" sz="1600" err="1">
                <a:latin typeface="Calibri"/>
                <a:ea typeface="Calibri"/>
                <a:cs typeface="Calibri"/>
              </a:rPr>
              <a:t>of</a:t>
            </a:r>
            <a:r>
              <a:rPr lang="sv-SE" sz="1600">
                <a:latin typeface="Calibri"/>
                <a:ea typeface="Calibri"/>
                <a:cs typeface="Calibri"/>
              </a:rPr>
              <a:t> </a:t>
            </a:r>
            <a:r>
              <a:rPr lang="sv-SE" sz="1600" err="1">
                <a:latin typeface="Calibri"/>
                <a:ea typeface="Calibri"/>
                <a:cs typeface="Calibri"/>
              </a:rPr>
              <a:t>equivalences</a:t>
            </a:r>
            <a:r>
              <a:rPr lang="sv-SE" sz="1600">
                <a:latin typeface="Calibri"/>
                <a:ea typeface="Calibri"/>
                <a:cs typeface="Calibri"/>
              </a:rPr>
              <a:t>. </a:t>
            </a:r>
            <a:endParaRPr lang="sv-SE" sz="1600" b="0" u="none" strike="noStrike" kern="1200" cap="none" spc="0" normalizeH="0" baseline="0" noProof="0">
              <a:ln>
                <a:noFill/>
              </a:ln>
              <a:effectLst/>
              <a:uLnTx/>
              <a:uFillTx/>
              <a:latin typeface="Calibri" panose="020F0502020204030204" pitchFamily="34" charset="0"/>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Calibri"/>
              <a:buChar char="-"/>
              <a:tabLst/>
              <a:defRPr/>
            </a:pPr>
            <a:endParaRPr lang="sv-SE" sz="1600" b="0" u="none" strike="noStrike" kern="1200" cap="none" spc="0" normalizeH="0" baseline="0" noProof="0">
              <a:ln>
                <a:noFill/>
              </a:ln>
              <a:solidFill>
                <a:prstClr val="black"/>
              </a:solidFill>
              <a:effectLst/>
              <a:uLnTx/>
              <a:uFillTx/>
              <a:latin typeface="Calibri" panose="020F0502020204030204" pitchFamily="34" charset="0"/>
              <a:ea typeface="Calibri"/>
              <a:cs typeface="Calibri"/>
            </a:endParaRPr>
          </a:p>
          <a:p>
            <a:pPr>
              <a:lnSpc>
                <a:spcPct val="100000"/>
              </a:lnSpc>
              <a:spcBef>
                <a:spcPts val="0"/>
              </a:spcBef>
              <a:defRPr/>
            </a:pPr>
            <a:r>
              <a:rPr kumimoji="0" lang="sv-SE" sz="1600" b="1" u="none" strike="noStrike" kern="1200" cap="none" spc="0" normalizeH="0" baseline="0" noProof="0">
                <a:ln>
                  <a:noFill/>
                </a:ln>
                <a:solidFill>
                  <a:prstClr val="black"/>
                </a:solidFill>
                <a:effectLst/>
                <a:uLnTx/>
                <a:uFillTx/>
                <a:latin typeface="Calibri"/>
                <a:ea typeface="Calibri"/>
                <a:cs typeface="Calibri"/>
              </a:rPr>
              <a:t>Kommentar om bestämmelsernas innebörd och vad som behöver genomföras</a:t>
            </a:r>
            <a:endParaRPr lang="sv-SE" sz="1600" b="1" u="none" strike="noStrike" kern="1200" cap="none" spc="0" normalizeH="0" baseline="0" noProof="0">
              <a:ln>
                <a:noFill/>
              </a:ln>
              <a:solidFill>
                <a:prstClr val="black"/>
              </a:solidFill>
              <a:effectLst/>
              <a:uLnTx/>
              <a:uFillTx/>
              <a:latin typeface="Calibri"/>
              <a:ea typeface="Calibri"/>
              <a:cs typeface="Calibri"/>
            </a:endParaRPr>
          </a:p>
          <a:p>
            <a:pPr marL="285750" indent="-285750">
              <a:lnSpc>
                <a:spcPct val="100000"/>
              </a:lnSpc>
              <a:spcBef>
                <a:spcPts val="0"/>
              </a:spcBef>
              <a:buFont typeface="Calibri"/>
              <a:buChar char="-"/>
              <a:defRPr/>
            </a:pPr>
            <a:r>
              <a:rPr kumimoji="0" lang="sv-SE" sz="1600" b="0" u="none" strike="noStrike" kern="1200" cap="none" spc="0" normalizeH="0" baseline="0" noProof="0">
                <a:ln>
                  <a:noFill/>
                </a:ln>
                <a:effectLst/>
                <a:uLnTx/>
                <a:uFillTx/>
                <a:latin typeface="Calibri"/>
                <a:ea typeface="Calibri"/>
                <a:cs typeface="Calibri"/>
              </a:rPr>
              <a:t>En utmaning att ACER valt att inkludera produktattribut direkt i </a:t>
            </a:r>
            <a:r>
              <a:rPr lang="sv-SE" sz="1600">
                <a:latin typeface="Calibri"/>
                <a:ea typeface="Calibri"/>
                <a:cs typeface="Calibri"/>
              </a:rPr>
              <a:t>NC DR då</a:t>
            </a:r>
            <a:r>
              <a:rPr kumimoji="0" lang="sv-SE" sz="1600" b="0" u="none" strike="noStrike" kern="1200" cap="none" spc="0" normalizeH="0" baseline="0" noProof="0">
                <a:ln>
                  <a:noFill/>
                </a:ln>
                <a:effectLst/>
                <a:uLnTx/>
                <a:uFillTx/>
                <a:latin typeface="Calibri"/>
                <a:ea typeface="Calibri"/>
                <a:cs typeface="Calibri"/>
              </a:rPr>
              <a:t> dessa blir svåra att uppdatera eller ändra på.</a:t>
            </a:r>
            <a:endParaRPr lang="sv-SE" sz="1600" b="0" u="none" strike="noStrike" kern="1200" cap="none" spc="0" normalizeH="0" baseline="0" noProof="0">
              <a:ln>
                <a:noFill/>
              </a:ln>
              <a:effectLst/>
              <a:uLnTx/>
              <a:uFillTx/>
              <a:latin typeface="Calibri"/>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Calibri"/>
              <a:buChar char="-"/>
              <a:tabLst/>
              <a:defRPr/>
            </a:pPr>
            <a:r>
              <a:rPr lang="sv-SE" sz="1600">
                <a:latin typeface="Calibri"/>
                <a:ea typeface="Calibri"/>
                <a:cs typeface="Calibri"/>
              </a:rPr>
              <a:t>En del attribut känns även mer relevant för balansprodukter än för CM och VC produkter.</a:t>
            </a:r>
          </a:p>
          <a:p>
            <a:pPr marL="285750" marR="0" lvl="0" indent="-285750" algn="l" defTabSz="914400" rtl="0" eaLnBrk="1" fontAlgn="auto" latinLnBrk="0" hangingPunct="1">
              <a:lnSpc>
                <a:spcPct val="100000"/>
              </a:lnSpc>
              <a:spcBef>
                <a:spcPts val="0"/>
              </a:spcBef>
              <a:spcAft>
                <a:spcPts val="0"/>
              </a:spcAft>
              <a:buClrTx/>
              <a:buSzTx/>
              <a:buFont typeface="Calibri"/>
              <a:buChar char="-"/>
              <a:tabLst/>
              <a:defRPr/>
            </a:pPr>
            <a:r>
              <a:rPr lang="sv-SE" sz="1600">
                <a:latin typeface="Calibri"/>
                <a:ea typeface="Calibri"/>
                <a:cs typeface="Calibri"/>
              </a:rPr>
              <a:t>Utmanande att existerade produkter från spot- och </a:t>
            </a:r>
            <a:r>
              <a:rPr lang="sv-SE" sz="1600" err="1">
                <a:latin typeface="Calibri"/>
                <a:ea typeface="Calibri"/>
                <a:cs typeface="Calibri"/>
              </a:rPr>
              <a:t>balansmarknadersa</a:t>
            </a:r>
            <a:r>
              <a:rPr lang="sv-SE" sz="1600">
                <a:latin typeface="Calibri"/>
                <a:ea typeface="Calibri"/>
                <a:cs typeface="Calibri"/>
              </a:rPr>
              <a:t> skall försöka användas i första hand för CM och VC</a:t>
            </a:r>
          </a:p>
          <a:p>
            <a:pPr marL="285750" marR="0" lvl="0" indent="-285750" algn="l" defTabSz="914400" rtl="0" eaLnBrk="1" fontAlgn="auto" latinLnBrk="0" hangingPunct="1">
              <a:lnSpc>
                <a:spcPct val="100000"/>
              </a:lnSpc>
              <a:spcBef>
                <a:spcPts val="0"/>
              </a:spcBef>
              <a:spcAft>
                <a:spcPts val="0"/>
              </a:spcAft>
              <a:buClrTx/>
              <a:buSzTx/>
              <a:buFont typeface="Calibri"/>
              <a:buChar char="-"/>
              <a:tabLst/>
              <a:defRPr/>
            </a:pPr>
            <a:r>
              <a:rPr kumimoji="0" lang="sv-SE" sz="1600" b="0" u="none" strike="noStrike" kern="1200" cap="none" spc="0" normalizeH="0" baseline="0" noProof="0">
                <a:ln>
                  <a:noFill/>
                </a:ln>
                <a:effectLst/>
                <a:uLnTx/>
                <a:uFillTx/>
                <a:latin typeface="Calibri"/>
                <a:ea typeface="Calibri"/>
                <a:cs typeface="Calibri"/>
              </a:rPr>
              <a:t>Att i ett tidigt stadie redan inkludera produktattribut för reaktiv effekt produkter är ett stort steg då dessa marknader ej är beprövade. Här skulle en del R&amp;D behövas innan</a:t>
            </a:r>
            <a:r>
              <a:rPr lang="sv-SE" sz="1600">
                <a:latin typeface="Calibri"/>
                <a:ea typeface="Calibri"/>
                <a:cs typeface="Calibri"/>
              </a:rPr>
              <a:t> reglering kommer på plats. </a:t>
            </a:r>
          </a:p>
          <a:p>
            <a:pPr marL="285750" indent="-285750">
              <a:lnSpc>
                <a:spcPct val="100000"/>
              </a:lnSpc>
              <a:spcBef>
                <a:spcPts val="0"/>
              </a:spcBef>
              <a:buFont typeface="Calibri"/>
              <a:buChar char="-"/>
              <a:defRPr/>
            </a:pPr>
            <a:endParaRPr lang="sv-SE" sz="1600">
              <a:latin typeface="Calibri"/>
              <a:ea typeface="Calibri"/>
              <a:cs typeface="Calibri"/>
            </a:endParaRPr>
          </a:p>
          <a:p>
            <a:pPr>
              <a:lnSpc>
                <a:spcPct val="100000"/>
              </a:lnSpc>
              <a:spcBef>
                <a:spcPts val="0"/>
              </a:spcBef>
              <a:defRPr/>
            </a:pPr>
            <a:r>
              <a:rPr lang="sv-SE" sz="1600" b="1">
                <a:latin typeface="Calibri"/>
                <a:ea typeface="Calibri"/>
                <a:cs typeface="Calibri"/>
              </a:rPr>
              <a:t>Bedömning om prioritet</a:t>
            </a:r>
            <a:endParaRPr lang="en-US" sz="1600">
              <a:latin typeface="Calibri"/>
              <a:ea typeface="Calibri"/>
              <a:cs typeface="Calibri"/>
            </a:endParaRPr>
          </a:p>
          <a:p>
            <a:pPr marL="285750" indent="-285750">
              <a:lnSpc>
                <a:spcPct val="100000"/>
              </a:lnSpc>
              <a:spcBef>
                <a:spcPts val="0"/>
              </a:spcBef>
              <a:buFont typeface="Calibri"/>
              <a:buChar char="-"/>
              <a:defRPr/>
            </a:pPr>
            <a:r>
              <a:rPr lang="sv-SE" sz="1600">
                <a:latin typeface="Calibri"/>
                <a:ea typeface="Calibri"/>
                <a:cs typeface="Calibri"/>
              </a:rPr>
              <a:t>Hög</a:t>
            </a:r>
            <a:endParaRPr lang="sv-SE"/>
          </a:p>
        </p:txBody>
      </p:sp>
      <p:graphicFrame>
        <p:nvGraphicFramePr>
          <p:cNvPr id="10" name="Tabell 9">
            <a:extLst>
              <a:ext uri="{FF2B5EF4-FFF2-40B4-BE49-F238E27FC236}">
                <a16:creationId xmlns:a16="http://schemas.microsoft.com/office/drawing/2014/main" id="{A2D5CAA2-F40E-C5C3-1626-20B7EDEA8D54}"/>
              </a:ext>
            </a:extLst>
          </p:cNvPr>
          <p:cNvGraphicFramePr>
            <a:graphicFrameLocks noGrp="1"/>
          </p:cNvGraphicFramePr>
          <p:nvPr>
            <p:extLst>
              <p:ext uri="{D42A27DB-BD31-4B8C-83A1-F6EECF244321}">
                <p14:modId xmlns:p14="http://schemas.microsoft.com/office/powerpoint/2010/main" val="965916790"/>
              </p:ext>
            </p:extLst>
          </p:nvPr>
        </p:nvGraphicFramePr>
        <p:xfrm>
          <a:off x="8887583" y="5643971"/>
          <a:ext cx="3006119" cy="776771"/>
        </p:xfrm>
        <a:graphic>
          <a:graphicData uri="http://schemas.openxmlformats.org/drawingml/2006/table">
            <a:tbl>
              <a:tblPr firstRow="1" bandRow="1">
                <a:tableStyleId>{3B4B98B0-60AC-42C2-AFA5-B58CD77FA1E5}</a:tableStyleId>
              </a:tblPr>
              <a:tblGrid>
                <a:gridCol w="3006119">
                  <a:extLst>
                    <a:ext uri="{9D8B030D-6E8A-4147-A177-3AD203B41FA5}">
                      <a16:colId xmlns:a16="http://schemas.microsoft.com/office/drawing/2014/main" val="510879607"/>
                    </a:ext>
                  </a:extLst>
                </a:gridCol>
              </a:tblGrid>
              <a:tr h="3056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err="1">
                          <a:solidFill>
                            <a:schemeClr val="tx1"/>
                          </a:solidFill>
                          <a:effectLst/>
                          <a:latin typeface="+mn-lt"/>
                          <a:ea typeface="+mn-ea"/>
                          <a:cs typeface="+mn-cs"/>
                        </a:rPr>
                        <a:t>Flexibility</a:t>
                      </a:r>
                      <a:r>
                        <a:rPr lang="sv-SE" sz="1200" b="0" kern="1200">
                          <a:solidFill>
                            <a:schemeClr val="tx1"/>
                          </a:solidFill>
                          <a:effectLst/>
                          <a:latin typeface="+mn-lt"/>
                          <a:ea typeface="+mn-ea"/>
                          <a:cs typeface="+mn-cs"/>
                        </a:rPr>
                        <a:t> Information System</a:t>
                      </a:r>
                    </a:p>
                  </a:txBody>
                  <a:tcPr marL="6350" marR="6350" marT="6350"/>
                </a:tc>
                <a:extLst>
                  <a:ext uri="{0D108BD9-81ED-4DB2-BD59-A6C34878D82A}">
                    <a16:rowId xmlns:a16="http://schemas.microsoft.com/office/drawing/2014/main" val="563928668"/>
                  </a:ext>
                </a:extLst>
              </a:tr>
              <a:tr h="4710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kern="1200">
                        <a:solidFill>
                          <a:schemeClr val="tx1"/>
                        </a:solidFill>
                        <a:effectLst/>
                        <a:latin typeface="+mn-lt"/>
                        <a:ea typeface="+mn-ea"/>
                        <a:cs typeface="+mn-cs"/>
                      </a:endParaRPr>
                    </a:p>
                  </a:txBody>
                  <a:tcPr marL="6350" marR="6350" marT="6350">
                    <a:solidFill>
                      <a:schemeClr val="bg1"/>
                    </a:solidFill>
                  </a:tcPr>
                </a:tc>
                <a:extLst>
                  <a:ext uri="{0D108BD9-81ED-4DB2-BD59-A6C34878D82A}">
                    <a16:rowId xmlns:a16="http://schemas.microsoft.com/office/drawing/2014/main" val="3897900675"/>
                  </a:ext>
                </a:extLst>
              </a:tr>
            </a:tbl>
          </a:graphicData>
        </a:graphic>
      </p:graphicFrame>
      <p:sp>
        <p:nvSpPr>
          <p:cNvPr id="12" name="textruta 11">
            <a:extLst>
              <a:ext uri="{FF2B5EF4-FFF2-40B4-BE49-F238E27FC236}">
                <a16:creationId xmlns:a16="http://schemas.microsoft.com/office/drawing/2014/main" id="{CA187E1D-43AC-F992-B9F7-0C95D6AFA459}"/>
              </a:ext>
            </a:extLst>
          </p:cNvPr>
          <p:cNvSpPr txBox="1"/>
          <p:nvPr/>
        </p:nvSpPr>
        <p:spPr>
          <a:xfrm>
            <a:off x="8801865" y="5327924"/>
            <a:ext cx="3647767"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Calibri" panose="020F0502020204030204"/>
                <a:ea typeface="+mn-ea"/>
                <a:cs typeface="+mn-cs"/>
              </a:rPr>
              <a:t>Beroenden för framtagandet</a:t>
            </a:r>
          </a:p>
        </p:txBody>
      </p:sp>
    </p:spTree>
    <p:extLst>
      <p:ext uri="{BB962C8B-B14F-4D97-AF65-F5344CB8AC3E}">
        <p14:creationId xmlns:p14="http://schemas.microsoft.com/office/powerpoint/2010/main" val="1979412611"/>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4980321-E05C-EA4E-A1B8-81B5C798C9A0}"/>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39DE6A-55C0-4C4F-9889-E916206BDB1A}" type="datetime1">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2025-06-10</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Platshållare för bildnummer 3">
            <a:extLst>
              <a:ext uri="{FF2B5EF4-FFF2-40B4-BE49-F238E27FC236}">
                <a16:creationId xmlns:a16="http://schemas.microsoft.com/office/drawing/2014/main" id="{D75D07A6-7062-5980-81AC-6E9EF48FCB19}"/>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A53D8-D7BF-ED48-A5DE-B35EC4CD5AE9}" type="slidenum">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Rubrik 4">
            <a:extLst>
              <a:ext uri="{FF2B5EF4-FFF2-40B4-BE49-F238E27FC236}">
                <a16:creationId xmlns:a16="http://schemas.microsoft.com/office/drawing/2014/main" id="{282AE15E-3DA5-9768-0C61-7559BEEE3B87}"/>
              </a:ext>
            </a:extLst>
          </p:cNvPr>
          <p:cNvSpPr>
            <a:spLocks noGrp="1"/>
          </p:cNvSpPr>
          <p:nvPr>
            <p:ph type="title"/>
          </p:nvPr>
        </p:nvSpPr>
        <p:spPr>
          <a:xfrm>
            <a:off x="838200" y="298865"/>
            <a:ext cx="7478644" cy="1413909"/>
          </a:xfrm>
        </p:spPr>
        <p:txBody>
          <a:bodyPr>
            <a:normAutofit/>
          </a:bodyPr>
          <a:lstStyle/>
          <a:p>
            <a:pPr>
              <a:lnSpc>
                <a:spcPct val="100000"/>
              </a:lnSpc>
              <a:defRPr/>
            </a:pPr>
            <a:r>
              <a:rPr lang="sv-SE">
                <a:latin typeface="Calibri"/>
                <a:ea typeface="+mn-ea"/>
                <a:cs typeface="+mn-cs"/>
              </a:rPr>
              <a:t>Tema: </a:t>
            </a:r>
            <a:r>
              <a:rPr lang="sv-SE" err="1">
                <a:latin typeface="Calibri"/>
                <a:ea typeface="+mn-ea"/>
                <a:cs typeface="+mn-cs"/>
              </a:rPr>
              <a:t>Energilager</a:t>
            </a:r>
            <a:r>
              <a:rPr lang="sv-SE">
                <a:latin typeface="Calibri"/>
                <a:ea typeface="+mn-ea"/>
                <a:cs typeface="+mn-cs"/>
              </a:rPr>
              <a:t> </a:t>
            </a:r>
            <a:endParaRPr lang="sv-SE">
              <a:latin typeface="Calibri"/>
              <a:ea typeface="Calibri"/>
              <a:cs typeface="Calibri"/>
            </a:endParaRPr>
          </a:p>
        </p:txBody>
      </p:sp>
      <p:sp>
        <p:nvSpPr>
          <p:cNvPr id="6" name="Platshållare för text 5">
            <a:extLst>
              <a:ext uri="{FF2B5EF4-FFF2-40B4-BE49-F238E27FC236}">
                <a16:creationId xmlns:a16="http://schemas.microsoft.com/office/drawing/2014/main" id="{4A082B72-0AA8-A516-8E98-EC624FAA85D6}"/>
              </a:ext>
            </a:extLst>
          </p:cNvPr>
          <p:cNvSpPr>
            <a:spLocks noGrp="1"/>
          </p:cNvSpPr>
          <p:nvPr>
            <p:ph type="body" sz="quarter" idx="14"/>
          </p:nvPr>
        </p:nvSpPr>
        <p:spPr>
          <a:xfrm>
            <a:off x="654684" y="1711990"/>
            <a:ext cx="7300567" cy="4371975"/>
          </a:xfrm>
        </p:spPr>
        <p:txBody>
          <a:bodyPr vert="horz" lIns="91440" tIns="45720" rIns="91440" bIns="45720" rtlCol="0" anchor="t">
            <a:normAutofit/>
          </a:bodyPr>
          <a:lstStyle/>
          <a:p>
            <a:pPr marL="57150">
              <a:lnSpc>
                <a:spcPct val="100000"/>
              </a:lnSpc>
              <a:spcBef>
                <a:spcPts val="0"/>
              </a:spcBef>
              <a:spcAft>
                <a:spcPts val="500"/>
              </a:spcAft>
              <a:defRPr/>
            </a:pPr>
            <a:r>
              <a:rPr lang="sv-SE" sz="1600">
                <a:latin typeface="Calibri"/>
                <a:ea typeface="Calibri"/>
                <a:cs typeface="Calibri"/>
              </a:rPr>
              <a:t>Bestämmelserna om </a:t>
            </a:r>
            <a:r>
              <a:rPr lang="sv-SE" sz="1600" err="1">
                <a:latin typeface="Calibri"/>
                <a:ea typeface="Calibri"/>
                <a:cs typeface="Calibri"/>
              </a:rPr>
              <a:t>energilager</a:t>
            </a:r>
            <a:r>
              <a:rPr lang="sv-SE" sz="1600">
                <a:latin typeface="Calibri"/>
                <a:ea typeface="Calibri"/>
                <a:cs typeface="Calibri"/>
              </a:rPr>
              <a:t> anger att: </a:t>
            </a:r>
            <a:endParaRPr lang="en-US"/>
          </a:p>
          <a:p>
            <a:pPr marL="342900" indent="-285750">
              <a:lnSpc>
                <a:spcPct val="100000"/>
              </a:lnSpc>
              <a:spcBef>
                <a:spcPts val="0"/>
              </a:spcBef>
              <a:spcAft>
                <a:spcPts val="500"/>
              </a:spcAft>
              <a:buFont typeface="Calibri"/>
              <a:buChar char="-"/>
              <a:defRPr/>
            </a:pPr>
            <a:r>
              <a:rPr lang="sv-SE" sz="1600">
                <a:latin typeface="Calibri"/>
                <a:ea typeface="Calibri"/>
                <a:cs typeface="Calibri"/>
              </a:rPr>
              <a:t>Energilagringstjänster ska vara marknadsbaserade och konkurrenskraftiga</a:t>
            </a:r>
          </a:p>
          <a:p>
            <a:pPr marL="342900" indent="-285750">
              <a:lnSpc>
                <a:spcPct val="100000"/>
              </a:lnSpc>
              <a:spcBef>
                <a:spcPts val="0"/>
              </a:spcBef>
              <a:spcAft>
                <a:spcPts val="500"/>
              </a:spcAft>
              <a:buFont typeface="Calibri" panose="020B0604020202020204" pitchFamily="34" charset="0"/>
              <a:buChar char="-"/>
              <a:defRPr/>
            </a:pPr>
            <a:r>
              <a:rPr lang="sv-SE" sz="1600">
                <a:latin typeface="Calibri"/>
                <a:ea typeface="Calibri"/>
                <a:cs typeface="Calibri"/>
              </a:rPr>
              <a:t>Medlemsstater kan tillåta systemoperatörer att äga , utveckla, handha och operera </a:t>
            </a:r>
            <a:r>
              <a:rPr lang="sv-SE" sz="1600" err="1">
                <a:latin typeface="Calibri"/>
                <a:ea typeface="Calibri"/>
                <a:cs typeface="Calibri"/>
              </a:rPr>
              <a:t>energilager</a:t>
            </a:r>
            <a:r>
              <a:rPr lang="sv-SE" sz="1600">
                <a:latin typeface="Calibri"/>
                <a:ea typeface="Calibri"/>
                <a:cs typeface="Calibri"/>
              </a:rPr>
              <a:t> enligt EU:s elmarknadsdirektiv</a:t>
            </a:r>
          </a:p>
          <a:p>
            <a:pPr marL="342900" indent="-285750">
              <a:lnSpc>
                <a:spcPct val="100000"/>
              </a:lnSpc>
              <a:spcBef>
                <a:spcPts val="0"/>
              </a:spcBef>
              <a:spcAft>
                <a:spcPts val="500"/>
              </a:spcAft>
              <a:buFont typeface="Calibri" panose="020B0604020202020204" pitchFamily="34" charset="0"/>
              <a:buChar char="-"/>
              <a:defRPr/>
            </a:pPr>
            <a:r>
              <a:rPr lang="sv-SE" sz="1600">
                <a:latin typeface="Calibri"/>
                <a:ea typeface="Calibri"/>
                <a:cs typeface="Calibri"/>
              </a:rPr>
              <a:t>NRA (</a:t>
            </a:r>
            <a:r>
              <a:rPr lang="sv-SE" sz="1600" err="1">
                <a:latin typeface="Calibri"/>
                <a:ea typeface="Calibri"/>
                <a:cs typeface="Calibri"/>
              </a:rPr>
              <a:t>Ei</a:t>
            </a:r>
            <a:r>
              <a:rPr lang="sv-SE" sz="1600">
                <a:latin typeface="Calibri"/>
                <a:ea typeface="Calibri"/>
                <a:cs typeface="Calibri"/>
              </a:rPr>
              <a:t>) godkänner eventuella undantag</a:t>
            </a:r>
          </a:p>
          <a:p>
            <a:pPr marL="342900" indent="-285750">
              <a:lnSpc>
                <a:spcPct val="100000"/>
              </a:lnSpc>
              <a:spcBef>
                <a:spcPts val="0"/>
              </a:spcBef>
              <a:spcAft>
                <a:spcPts val="500"/>
              </a:spcAft>
              <a:buFont typeface="Calibri" panose="020B0604020202020204" pitchFamily="34" charset="0"/>
              <a:buChar char="-"/>
              <a:defRPr/>
            </a:pPr>
            <a:r>
              <a:rPr lang="sv-SE" sz="1600">
                <a:latin typeface="Calibri"/>
                <a:ea typeface="Calibri"/>
                <a:cs typeface="Calibri"/>
              </a:rPr>
              <a:t>Systemoperatörer ska kunna få äga, utveckla och operera </a:t>
            </a:r>
            <a:r>
              <a:rPr lang="sv-SE" sz="1600" err="1">
                <a:latin typeface="Calibri"/>
                <a:ea typeface="Calibri"/>
                <a:cs typeface="Calibri"/>
              </a:rPr>
              <a:t>energilager</a:t>
            </a:r>
            <a:r>
              <a:rPr lang="sv-SE" sz="1600">
                <a:latin typeface="Calibri"/>
                <a:ea typeface="Calibri"/>
                <a:cs typeface="Calibri"/>
              </a:rPr>
              <a:t> om det är att ses som en integrerad del av nätet enligt EU:s elmarknadsdirektiv. </a:t>
            </a:r>
          </a:p>
          <a:p>
            <a:pPr marL="342900" indent="-285750">
              <a:lnSpc>
                <a:spcPct val="100000"/>
              </a:lnSpc>
              <a:spcBef>
                <a:spcPts val="0"/>
              </a:spcBef>
              <a:spcAft>
                <a:spcPts val="500"/>
              </a:spcAft>
              <a:buFont typeface="Calibri" panose="020B0604020202020204" pitchFamily="34" charset="0"/>
              <a:buChar char="-"/>
              <a:defRPr/>
            </a:pPr>
            <a:r>
              <a:rPr lang="sv-SE" sz="1600">
                <a:latin typeface="Calibri"/>
                <a:ea typeface="Calibri"/>
                <a:cs typeface="Calibri"/>
              </a:rPr>
              <a:t>Undantag från kravet om integrerad del i nätet kan ges med villkor om en öppen och icke diskriminerande och teknikneutral upphandling av energilagren genomförs. Upphandlingsunderlagen ska godkännas av NRA. </a:t>
            </a:r>
          </a:p>
          <a:p>
            <a:pPr>
              <a:lnSpc>
                <a:spcPct val="100000"/>
              </a:lnSpc>
              <a:spcBef>
                <a:spcPts val="0"/>
              </a:spcBef>
              <a:defRPr/>
            </a:pPr>
            <a:r>
              <a:rPr lang="sv-SE" sz="1600">
                <a:cs typeface="Calibri" panose="020F0502020204030204"/>
              </a:rPr>
              <a:t> </a:t>
            </a:r>
            <a:endParaRPr lang="sv-SE" sz="1600">
              <a:ea typeface="Calibri"/>
              <a:cs typeface="Calibri" panose="020F0502020204030204"/>
            </a:endParaRPr>
          </a:p>
        </p:txBody>
      </p:sp>
      <p:graphicFrame>
        <p:nvGraphicFramePr>
          <p:cNvPr id="9" name="Tabell 8">
            <a:extLst>
              <a:ext uri="{FF2B5EF4-FFF2-40B4-BE49-F238E27FC236}">
                <a16:creationId xmlns:a16="http://schemas.microsoft.com/office/drawing/2014/main" id="{E181B2C3-8C04-8242-2820-4D842E786752}"/>
              </a:ext>
            </a:extLst>
          </p:cNvPr>
          <p:cNvGraphicFramePr>
            <a:graphicFrameLocks noGrp="1"/>
          </p:cNvGraphicFramePr>
          <p:nvPr>
            <p:extLst>
              <p:ext uri="{D42A27DB-BD31-4B8C-83A1-F6EECF244321}">
                <p14:modId xmlns:p14="http://schemas.microsoft.com/office/powerpoint/2010/main" val="1161030086"/>
              </p:ext>
            </p:extLst>
          </p:nvPr>
        </p:nvGraphicFramePr>
        <p:xfrm>
          <a:off x="8878584" y="1472629"/>
          <a:ext cx="2989408" cy="2829560"/>
        </p:xfrm>
        <a:graphic>
          <a:graphicData uri="http://schemas.openxmlformats.org/drawingml/2006/table">
            <a:tbl>
              <a:tblPr firstRow="1" bandRow="1">
                <a:tableStyleId>{3B4B98B0-60AC-42C2-AFA5-B58CD77FA1E5}</a:tableStyleId>
              </a:tblPr>
              <a:tblGrid>
                <a:gridCol w="359595">
                  <a:extLst>
                    <a:ext uri="{9D8B030D-6E8A-4147-A177-3AD203B41FA5}">
                      <a16:colId xmlns:a16="http://schemas.microsoft.com/office/drawing/2014/main" val="2186583178"/>
                    </a:ext>
                  </a:extLst>
                </a:gridCol>
                <a:gridCol w="2629813">
                  <a:extLst>
                    <a:ext uri="{9D8B030D-6E8A-4147-A177-3AD203B41FA5}">
                      <a16:colId xmlns:a16="http://schemas.microsoft.com/office/drawing/2014/main" val="897010070"/>
                    </a:ext>
                  </a:extLst>
                </a:gridCol>
              </a:tblGrid>
              <a:tr h="225562">
                <a:tc>
                  <a:txBody>
                    <a:bodyPr/>
                    <a:lstStyle/>
                    <a:p>
                      <a:pPr algn="ctr"/>
                      <a:r>
                        <a:rPr lang="en-GB" sz="1000" b="0"/>
                        <a:t>Art</a:t>
                      </a:r>
                      <a:endParaRPr lang="en-US" sz="1000" b="0"/>
                    </a:p>
                  </a:txBody>
                  <a:tcPr anchor="ctr"/>
                </a:tc>
                <a:tc>
                  <a:txBody>
                    <a:bodyPr/>
                    <a:lstStyle/>
                    <a:p>
                      <a:r>
                        <a:rPr lang="en-GB" sz="1000" b="0"/>
                        <a:t>Chapter</a:t>
                      </a:r>
                      <a:endParaRPr lang="en-US" sz="1000"/>
                    </a:p>
                  </a:txBody>
                  <a:tcPr/>
                </a:tc>
                <a:extLst>
                  <a:ext uri="{0D108BD9-81ED-4DB2-BD59-A6C34878D82A}">
                    <a16:rowId xmlns:a16="http://schemas.microsoft.com/office/drawing/2014/main" val="4182902333"/>
                  </a:ext>
                </a:extLst>
              </a:tr>
              <a:tr h="284403">
                <a:tc>
                  <a:txBody>
                    <a:bodyPr/>
                    <a:lstStyle/>
                    <a:p>
                      <a:pPr lvl="0" algn="ctr">
                        <a:buNone/>
                      </a:pPr>
                      <a:r>
                        <a:rPr lang="en-US" sz="1200" b="0" i="0" u="none" strike="noStrike">
                          <a:solidFill>
                            <a:srgbClr val="000000"/>
                          </a:solidFill>
                          <a:effectLst/>
                          <a:latin typeface="Calibri"/>
                        </a:rPr>
                        <a:t>40</a:t>
                      </a:r>
                    </a:p>
                  </a:txBody>
                  <a:tcPr marL="6350" marR="6350" marT="6350"/>
                </a:tc>
                <a:tc>
                  <a:txBody>
                    <a:bodyPr/>
                    <a:lstStyle/>
                    <a:p>
                      <a:pPr marL="0" lvl="0" indent="0" algn="l">
                        <a:lnSpc>
                          <a:spcPct val="100000"/>
                        </a:lnSpc>
                        <a:buNone/>
                      </a:pPr>
                      <a:r>
                        <a:rPr lang="en-GB" sz="1200" b="0" i="0" u="none" strike="noStrike" kern="1200" baseline="0" noProof="0">
                          <a:solidFill>
                            <a:srgbClr val="000000"/>
                          </a:solidFill>
                          <a:effectLst/>
                          <a:latin typeface="Calibri"/>
                        </a:rPr>
                        <a:t>Requirements and conditions for the ownership, development or operation of an energy storage facility by system operators </a:t>
                      </a:r>
                      <a:endParaRPr lang="sv-SE"/>
                    </a:p>
                  </a:txBody>
                  <a:tcPr marL="6350" marR="6350" marT="6350"/>
                </a:tc>
                <a:extLst>
                  <a:ext uri="{0D108BD9-81ED-4DB2-BD59-A6C34878D82A}">
                    <a16:rowId xmlns:a16="http://schemas.microsoft.com/office/drawing/2014/main" val="1284450989"/>
                  </a:ext>
                </a:extLst>
              </a:tr>
              <a:tr h="284402">
                <a:tc>
                  <a:txBody>
                    <a:bodyPr/>
                    <a:lstStyle/>
                    <a:p>
                      <a:pPr lvl="0" algn="ctr">
                        <a:buNone/>
                      </a:pPr>
                      <a:r>
                        <a:rPr lang="en-US" sz="1200" b="0" i="0" u="none" strike="noStrike">
                          <a:solidFill>
                            <a:srgbClr val="000000"/>
                          </a:solidFill>
                          <a:effectLst/>
                          <a:latin typeface="Calibri"/>
                        </a:rPr>
                        <a:t>41</a:t>
                      </a:r>
                    </a:p>
                  </a:txBody>
                  <a:tcPr marL="6350" marR="6350" marT="6350"/>
                </a:tc>
                <a:tc>
                  <a:txBody>
                    <a:bodyPr/>
                    <a:lstStyle/>
                    <a:p>
                      <a:pPr marL="0" lvl="0" indent="0" algn="l">
                        <a:lnSpc>
                          <a:spcPct val="100000"/>
                        </a:lnSpc>
                        <a:buNone/>
                      </a:pPr>
                      <a:r>
                        <a:rPr lang="en-GB" sz="1200" b="0" i="0" u="none" strike="noStrike" kern="1200" baseline="0" noProof="0">
                          <a:solidFill>
                            <a:srgbClr val="000000"/>
                          </a:solidFill>
                          <a:effectLst/>
                          <a:latin typeface="Calibri"/>
                        </a:rPr>
                        <a:t>Requirements and conditions for shared ownership, development or operation of an energy storage facility by system operators and third parties</a:t>
                      </a:r>
                      <a:endParaRPr lang="sv-SE"/>
                    </a:p>
                  </a:txBody>
                  <a:tcPr marL="6350" marR="6350" marT="6350"/>
                </a:tc>
                <a:extLst>
                  <a:ext uri="{0D108BD9-81ED-4DB2-BD59-A6C34878D82A}">
                    <a16:rowId xmlns:a16="http://schemas.microsoft.com/office/drawing/2014/main" val="1218272194"/>
                  </a:ext>
                </a:extLst>
              </a:tr>
              <a:tr h="284402">
                <a:tc>
                  <a:txBody>
                    <a:bodyPr/>
                    <a:lstStyle/>
                    <a:p>
                      <a:pPr lvl="0" algn="ctr">
                        <a:buNone/>
                      </a:pPr>
                      <a:r>
                        <a:rPr lang="en-US" sz="1200" b="0" i="0" u="none" strike="noStrike">
                          <a:solidFill>
                            <a:srgbClr val="000000"/>
                          </a:solidFill>
                          <a:effectLst/>
                          <a:latin typeface="Calibri"/>
                        </a:rPr>
                        <a:t>42</a:t>
                      </a:r>
                    </a:p>
                  </a:txBody>
                  <a:tcPr marL="6350" marR="6350" marT="6350"/>
                </a:tc>
                <a:tc>
                  <a:txBody>
                    <a:bodyPr/>
                    <a:lstStyle/>
                    <a:p>
                      <a:pPr marL="0" lvl="0" indent="0" algn="l">
                        <a:lnSpc>
                          <a:spcPct val="100000"/>
                        </a:lnSpc>
                        <a:buNone/>
                      </a:pPr>
                      <a:r>
                        <a:rPr lang="en-GB" sz="1200" b="0" i="0" u="none" strike="noStrike" kern="1200" baseline="0" noProof="0">
                          <a:solidFill>
                            <a:srgbClr val="000000"/>
                          </a:solidFill>
                          <a:effectLst/>
                          <a:latin typeface="Calibri"/>
                        </a:rPr>
                        <a:t>Assessment of cost and benefits of phasing out system operators’ ownership and operation of energy storage facilities</a:t>
                      </a:r>
                      <a:endParaRPr lang="sv-SE"/>
                    </a:p>
                  </a:txBody>
                  <a:tcPr marL="6350" marR="6350" marT="6350"/>
                </a:tc>
                <a:extLst>
                  <a:ext uri="{0D108BD9-81ED-4DB2-BD59-A6C34878D82A}">
                    <a16:rowId xmlns:a16="http://schemas.microsoft.com/office/drawing/2014/main" val="3534287504"/>
                  </a:ext>
                </a:extLst>
              </a:tr>
              <a:tr h="284402">
                <a:tc>
                  <a:txBody>
                    <a:bodyPr/>
                    <a:lstStyle/>
                    <a:p>
                      <a:pPr lvl="0" algn="ctr">
                        <a:buNone/>
                      </a:pPr>
                      <a:r>
                        <a:rPr lang="en-US" sz="1200" b="0" i="0" u="none" strike="noStrike">
                          <a:solidFill>
                            <a:srgbClr val="000000"/>
                          </a:solidFill>
                          <a:effectLst/>
                          <a:latin typeface="Calibri"/>
                        </a:rPr>
                        <a:t>36,54</a:t>
                      </a:r>
                    </a:p>
                  </a:txBody>
                  <a:tcPr marL="6350" marR="6350" marT="6350"/>
                </a:tc>
                <a:tc>
                  <a:txBody>
                    <a:bodyPr/>
                    <a:lstStyle/>
                    <a:p>
                      <a:pPr marL="0" lvl="0" indent="0" algn="l">
                        <a:lnSpc>
                          <a:spcPct val="100000"/>
                        </a:lnSpc>
                        <a:buNone/>
                      </a:pPr>
                      <a:r>
                        <a:rPr lang="en-GB" sz="1200" b="0" i="0" u="none" strike="noStrike" kern="1200" baseline="0" noProof="0">
                          <a:solidFill>
                            <a:srgbClr val="000000"/>
                          </a:solidFill>
                          <a:effectLst/>
                          <a:latin typeface="Calibri"/>
                        </a:rPr>
                        <a:t>Directive (EU) 2019/944</a:t>
                      </a:r>
                      <a:endParaRPr lang="sv-SE"/>
                    </a:p>
                  </a:txBody>
                  <a:tcPr marL="6350" marR="6350" marT="6350"/>
                </a:tc>
                <a:extLst>
                  <a:ext uri="{0D108BD9-81ED-4DB2-BD59-A6C34878D82A}">
                    <a16:rowId xmlns:a16="http://schemas.microsoft.com/office/drawing/2014/main" val="530558800"/>
                  </a:ext>
                </a:extLst>
              </a:tr>
            </a:tbl>
          </a:graphicData>
        </a:graphic>
      </p:graphicFrame>
      <p:sp>
        <p:nvSpPr>
          <p:cNvPr id="11" name="textruta 10">
            <a:extLst>
              <a:ext uri="{FF2B5EF4-FFF2-40B4-BE49-F238E27FC236}">
                <a16:creationId xmlns:a16="http://schemas.microsoft.com/office/drawing/2014/main" id="{1F851187-0012-9329-CCBA-7A170D286342}"/>
              </a:ext>
            </a:extLst>
          </p:cNvPr>
          <p:cNvSpPr txBox="1"/>
          <p:nvPr/>
        </p:nvSpPr>
        <p:spPr>
          <a:xfrm>
            <a:off x="8818901" y="1156788"/>
            <a:ext cx="3647767"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Calibri" panose="020F0502020204030204"/>
                <a:ea typeface="+mn-ea"/>
                <a:cs typeface="+mn-cs"/>
              </a:rPr>
              <a:t>Relaterade artiklar </a:t>
            </a:r>
          </a:p>
        </p:txBody>
      </p:sp>
      <p:graphicFrame>
        <p:nvGraphicFramePr>
          <p:cNvPr id="7" name="Tabell 6">
            <a:extLst>
              <a:ext uri="{FF2B5EF4-FFF2-40B4-BE49-F238E27FC236}">
                <a16:creationId xmlns:a16="http://schemas.microsoft.com/office/drawing/2014/main" id="{354026B3-76C8-D7BD-F72C-CDBB73196D1D}"/>
              </a:ext>
            </a:extLst>
          </p:cNvPr>
          <p:cNvGraphicFramePr>
            <a:graphicFrameLocks noGrp="1"/>
          </p:cNvGraphicFramePr>
          <p:nvPr>
            <p:extLst>
              <p:ext uri="{D42A27DB-BD31-4B8C-83A1-F6EECF244321}">
                <p14:modId xmlns:p14="http://schemas.microsoft.com/office/powerpoint/2010/main" val="1300057521"/>
              </p:ext>
            </p:extLst>
          </p:nvPr>
        </p:nvGraphicFramePr>
        <p:xfrm>
          <a:off x="9004329" y="4792162"/>
          <a:ext cx="3006119" cy="731630"/>
        </p:xfrm>
        <a:graphic>
          <a:graphicData uri="http://schemas.openxmlformats.org/drawingml/2006/table">
            <a:tbl>
              <a:tblPr firstRow="1" bandRow="1">
                <a:tableStyleId>{3B4B98B0-60AC-42C2-AFA5-B58CD77FA1E5}</a:tableStyleId>
              </a:tblPr>
              <a:tblGrid>
                <a:gridCol w="3006119">
                  <a:extLst>
                    <a:ext uri="{9D8B030D-6E8A-4147-A177-3AD203B41FA5}">
                      <a16:colId xmlns:a16="http://schemas.microsoft.com/office/drawing/2014/main" val="510879607"/>
                    </a:ext>
                  </a:extLst>
                </a:gridCol>
              </a:tblGrid>
              <a:tr h="731630">
                <a:tc>
                  <a:txBody>
                    <a:bodyPr/>
                    <a:lstStyle/>
                    <a:p>
                      <a:pPr marL="0" marR="0" lvl="0" indent="0" algn="l">
                        <a:lnSpc>
                          <a:spcPct val="100000"/>
                        </a:lnSpc>
                        <a:spcBef>
                          <a:spcPts val="0"/>
                        </a:spcBef>
                        <a:spcAft>
                          <a:spcPts val="0"/>
                        </a:spcAft>
                        <a:buNone/>
                      </a:pPr>
                      <a:r>
                        <a:rPr lang="en-US" sz="1200" b="0" i="0" u="none" strike="noStrike" kern="1200" noProof="0">
                          <a:solidFill>
                            <a:srgbClr val="000000"/>
                          </a:solidFill>
                          <a:effectLst/>
                          <a:latin typeface="Calibri"/>
                        </a:rPr>
                        <a:t>National terms and conditions for service providers of local services</a:t>
                      </a:r>
                      <a:endParaRPr lang="sv-SE"/>
                    </a:p>
                  </a:txBody>
                  <a:tcPr marL="6350" marR="6350" marT="6350"/>
                </a:tc>
                <a:extLst>
                  <a:ext uri="{0D108BD9-81ED-4DB2-BD59-A6C34878D82A}">
                    <a16:rowId xmlns:a16="http://schemas.microsoft.com/office/drawing/2014/main" val="563928668"/>
                  </a:ext>
                </a:extLst>
              </a:tr>
            </a:tbl>
          </a:graphicData>
        </a:graphic>
      </p:graphicFrame>
      <p:sp>
        <p:nvSpPr>
          <p:cNvPr id="8" name="textruta 7">
            <a:extLst>
              <a:ext uri="{FF2B5EF4-FFF2-40B4-BE49-F238E27FC236}">
                <a16:creationId xmlns:a16="http://schemas.microsoft.com/office/drawing/2014/main" id="{6A58CDE6-CF77-1823-89C4-EFCE963AFF88}"/>
              </a:ext>
            </a:extLst>
          </p:cNvPr>
          <p:cNvSpPr txBox="1"/>
          <p:nvPr/>
        </p:nvSpPr>
        <p:spPr>
          <a:xfrm>
            <a:off x="8874985" y="4476070"/>
            <a:ext cx="3647767"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Calibri" panose="020F0502020204030204"/>
                <a:ea typeface="+mn-ea"/>
                <a:cs typeface="+mn-cs"/>
              </a:rPr>
              <a:t>Relaterad nationella villkor</a:t>
            </a:r>
          </a:p>
        </p:txBody>
      </p:sp>
      <p:sp>
        <p:nvSpPr>
          <p:cNvPr id="22" name="textruta 21">
            <a:extLst>
              <a:ext uri="{FF2B5EF4-FFF2-40B4-BE49-F238E27FC236}">
                <a16:creationId xmlns:a16="http://schemas.microsoft.com/office/drawing/2014/main" id="{78FAE2CA-8722-6262-B38D-B43DB6D76AA5}"/>
              </a:ext>
            </a:extLst>
          </p:cNvPr>
          <p:cNvSpPr txBox="1"/>
          <p:nvPr/>
        </p:nvSpPr>
        <p:spPr>
          <a:xfrm>
            <a:off x="9002624" y="5523368"/>
            <a:ext cx="2997975" cy="313932"/>
          </a:xfrm>
          <a:prstGeom prst="rect">
            <a:avLst/>
          </a:prstGeom>
          <a:noFill/>
        </p:spPr>
        <p:txBody>
          <a:bodyPr wrap="square" lIns="91440" tIns="45720" rIns="91440" bIns="45720" rtlCol="0" anchor="t">
            <a:spAutoFit/>
          </a:bodyPr>
          <a:lstStyle/>
          <a:p>
            <a:pPr>
              <a:lnSpc>
                <a:spcPct val="90000"/>
              </a:lnSpc>
              <a:spcBef>
                <a:spcPts val="600"/>
              </a:spcBef>
              <a:defRPr/>
            </a:pPr>
            <a:r>
              <a:rPr lang="sv-SE" sz="1600">
                <a:solidFill>
                  <a:prstClr val="black"/>
                </a:solidFill>
                <a:latin typeface="Calibri" panose="020F0502020204030204"/>
                <a:cs typeface="Calibri"/>
              </a:rPr>
              <a:t>Relaterade EU-metoder</a:t>
            </a:r>
            <a:endParaRPr lang="sv-SE" sz="1600" b="0" i="0" u="none" strike="noStrike" kern="1200" cap="none" spc="0" normalizeH="0" baseline="0" noProof="0">
              <a:ln>
                <a:noFill/>
              </a:ln>
              <a:solidFill>
                <a:prstClr val="black"/>
              </a:solidFill>
              <a:effectLst/>
              <a:uLnTx/>
              <a:uFillTx/>
              <a:latin typeface="Calibri" panose="020F0502020204030204"/>
              <a:cs typeface="Calibri"/>
            </a:endParaRPr>
          </a:p>
        </p:txBody>
      </p:sp>
      <p:graphicFrame>
        <p:nvGraphicFramePr>
          <p:cNvPr id="24" name="Tabell 23">
            <a:extLst>
              <a:ext uri="{FF2B5EF4-FFF2-40B4-BE49-F238E27FC236}">
                <a16:creationId xmlns:a16="http://schemas.microsoft.com/office/drawing/2014/main" id="{F5839220-A685-D7AE-03A9-4B8FE9AFEB45}"/>
              </a:ext>
            </a:extLst>
          </p:cNvPr>
          <p:cNvGraphicFramePr>
            <a:graphicFrameLocks noGrp="1"/>
          </p:cNvGraphicFramePr>
          <p:nvPr/>
        </p:nvGraphicFramePr>
        <p:xfrm>
          <a:off x="8996776" y="6107743"/>
          <a:ext cx="3289036" cy="427832"/>
        </p:xfrm>
        <a:graphic>
          <a:graphicData uri="http://schemas.openxmlformats.org/drawingml/2006/table">
            <a:tbl>
              <a:tblPr firstRow="1" bandRow="1">
                <a:tableStyleId>{3B4B98B0-60AC-42C2-AFA5-B58CD77FA1E5}</a:tableStyleId>
              </a:tblPr>
              <a:tblGrid>
                <a:gridCol w="3289036">
                  <a:extLst>
                    <a:ext uri="{9D8B030D-6E8A-4147-A177-3AD203B41FA5}">
                      <a16:colId xmlns:a16="http://schemas.microsoft.com/office/drawing/2014/main" val="510879607"/>
                    </a:ext>
                  </a:extLst>
                </a:gridCol>
              </a:tblGrid>
              <a:tr h="427832">
                <a:tc>
                  <a:txBody>
                    <a:bodyPr/>
                    <a:lstStyle/>
                    <a:p>
                      <a:pPr marL="0" marR="0" lvl="0" indent="0" algn="l">
                        <a:lnSpc>
                          <a:spcPct val="100000"/>
                        </a:lnSpc>
                        <a:spcBef>
                          <a:spcPts val="0"/>
                        </a:spcBef>
                        <a:spcAft>
                          <a:spcPts val="0"/>
                        </a:spcAft>
                        <a:buNone/>
                      </a:pPr>
                      <a:endParaRPr lang="sv-SE"/>
                    </a:p>
                  </a:txBody>
                  <a:tcPr marL="6350" marR="6350" marT="6350"/>
                </a:tc>
                <a:extLst>
                  <a:ext uri="{0D108BD9-81ED-4DB2-BD59-A6C34878D82A}">
                    <a16:rowId xmlns:a16="http://schemas.microsoft.com/office/drawing/2014/main" val="563928668"/>
                  </a:ext>
                </a:extLst>
              </a:tr>
            </a:tbl>
          </a:graphicData>
        </a:graphic>
      </p:graphicFrame>
    </p:spTree>
    <p:extLst>
      <p:ext uri="{BB962C8B-B14F-4D97-AF65-F5344CB8AC3E}">
        <p14:creationId xmlns:p14="http://schemas.microsoft.com/office/powerpoint/2010/main" val="3464756297"/>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4980321-E05C-EA4E-A1B8-81B5C798C9A0}"/>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39DE6A-55C0-4C4F-9889-E916206BDB1A}" type="datetime1">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2025-06-10</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Rubrik 4">
            <a:extLst>
              <a:ext uri="{FF2B5EF4-FFF2-40B4-BE49-F238E27FC236}">
                <a16:creationId xmlns:a16="http://schemas.microsoft.com/office/drawing/2014/main" id="{282AE15E-3DA5-9768-0C61-7559BEEE3B87}"/>
              </a:ext>
            </a:extLst>
          </p:cNvPr>
          <p:cNvSpPr>
            <a:spLocks noGrp="1"/>
          </p:cNvSpPr>
          <p:nvPr>
            <p:ph type="title"/>
          </p:nvPr>
        </p:nvSpPr>
        <p:spPr>
          <a:xfrm>
            <a:off x="838200" y="143277"/>
            <a:ext cx="10515600" cy="1325563"/>
          </a:xfrm>
        </p:spPr>
        <p:txBody>
          <a:bodyPr>
            <a:normAutofit/>
          </a:bodyPr>
          <a:lstStyle/>
          <a:p>
            <a:pPr>
              <a:lnSpc>
                <a:spcPct val="100000"/>
              </a:lnSpc>
              <a:spcAft>
                <a:spcPct val="0"/>
              </a:spcAft>
              <a:defRPr/>
            </a:pPr>
            <a:r>
              <a:rPr lang="sv-SE">
                <a:latin typeface="Calibri"/>
                <a:ea typeface="+mn-ea"/>
                <a:cs typeface="+mn-cs"/>
              </a:rPr>
              <a:t>Tema: </a:t>
            </a:r>
            <a:r>
              <a:rPr lang="sv-SE" err="1">
                <a:latin typeface="Calibri"/>
                <a:ea typeface="+mn-ea"/>
                <a:cs typeface="+mn-cs"/>
              </a:rPr>
              <a:t>Energilager</a:t>
            </a:r>
            <a:endParaRPr lang="sv-SE" err="1">
              <a:ea typeface="Calibri Light"/>
              <a:cs typeface="Calibri Light"/>
            </a:endParaRPr>
          </a:p>
        </p:txBody>
      </p:sp>
      <p:sp>
        <p:nvSpPr>
          <p:cNvPr id="6" name="Platshållare för text 5">
            <a:extLst>
              <a:ext uri="{FF2B5EF4-FFF2-40B4-BE49-F238E27FC236}">
                <a16:creationId xmlns:a16="http://schemas.microsoft.com/office/drawing/2014/main" id="{4A082B72-0AA8-A516-8E98-EC624FAA85D6}"/>
              </a:ext>
            </a:extLst>
          </p:cNvPr>
          <p:cNvSpPr>
            <a:spLocks noGrp="1"/>
          </p:cNvSpPr>
          <p:nvPr>
            <p:ph type="body" sz="quarter" idx="14"/>
          </p:nvPr>
        </p:nvSpPr>
        <p:spPr>
          <a:xfrm>
            <a:off x="957632" y="1333563"/>
            <a:ext cx="8232707" cy="4646266"/>
          </a:xfrm>
        </p:spPr>
        <p:txBody>
          <a:bodyPr vert="horz" lIns="91440" tIns="45720" rIns="91440" bIns="45720" rtlCol="0" anchor="t">
            <a:noAutofit/>
          </a:bodyPr>
          <a:lstStyle/>
          <a:p>
            <a:pPr>
              <a:defRPr/>
            </a:pPr>
            <a:r>
              <a:rPr lang="sv-SE" sz="1400" b="1">
                <a:solidFill>
                  <a:prstClr val="black"/>
                </a:solidFill>
                <a:cs typeface="Calibri"/>
              </a:rPr>
              <a:t>Information om tidsram</a:t>
            </a:r>
            <a:r>
              <a:rPr lang="sv-SE" sz="1400" b="1">
                <a:solidFill>
                  <a:prstClr val="black"/>
                </a:solidFill>
                <a:latin typeface="Calibri"/>
                <a:ea typeface="Calibri"/>
                <a:cs typeface="Calibri"/>
              </a:rPr>
              <a:t> </a:t>
            </a:r>
          </a:p>
          <a:p>
            <a:pPr marL="285750" indent="-285750">
              <a:lnSpc>
                <a:spcPct val="100000"/>
              </a:lnSpc>
              <a:buFont typeface="Calibri"/>
              <a:buChar char="-"/>
              <a:defRPr/>
            </a:pPr>
            <a:r>
              <a:rPr lang="sv-SE" sz="1400">
                <a:latin typeface="Calibri"/>
                <a:ea typeface="Calibri"/>
                <a:cs typeface="Calibri"/>
              </a:rPr>
              <a:t>Kontinuerlig utvärdering om behov och kostnad av beviljat undantag. NRA ska efter samråd meddela beslut om eventuell utfasning inom 6 mån efter samrådet. </a:t>
            </a:r>
          </a:p>
          <a:p>
            <a:pPr marL="285750" indent="-285750">
              <a:lnSpc>
                <a:spcPct val="100000"/>
              </a:lnSpc>
              <a:buFont typeface="Calibri"/>
              <a:buChar char="-"/>
              <a:defRPr/>
            </a:pPr>
            <a:r>
              <a:rPr lang="sv-SE" sz="1400">
                <a:latin typeface="Calibri"/>
                <a:ea typeface="Calibri"/>
                <a:cs typeface="Calibri"/>
              </a:rPr>
              <a:t>Eventuell utfasning av DSO/TSO ägda </a:t>
            </a:r>
            <a:r>
              <a:rPr lang="sv-SE" sz="1400" err="1">
                <a:latin typeface="Calibri"/>
                <a:ea typeface="Calibri"/>
                <a:cs typeface="Calibri"/>
              </a:rPr>
              <a:t>energilager</a:t>
            </a:r>
            <a:r>
              <a:rPr lang="sv-SE" sz="1400">
                <a:latin typeface="Calibri"/>
                <a:ea typeface="Calibri"/>
                <a:cs typeface="Calibri"/>
              </a:rPr>
              <a:t> ska göras inom 18 mån efter NRA bedömning/beslut.  </a:t>
            </a:r>
            <a:r>
              <a:rPr lang="sv-SE" sz="1400">
                <a:solidFill>
                  <a:prstClr val="black"/>
                </a:solidFill>
                <a:latin typeface="Calibri"/>
                <a:cs typeface="Calibri"/>
              </a:rPr>
              <a:t> </a:t>
            </a:r>
            <a:endParaRPr lang="sv-SE" sz="1400">
              <a:solidFill>
                <a:prstClr val="black"/>
              </a:solidFill>
              <a:ea typeface="Calibri"/>
              <a:cs typeface="Calibri"/>
            </a:endParaRPr>
          </a:p>
          <a:p>
            <a:pPr>
              <a:defRPr/>
            </a:pPr>
            <a:r>
              <a:rPr lang="sv-SE" sz="1400" b="1">
                <a:solidFill>
                  <a:prstClr val="black"/>
                </a:solidFill>
                <a:cs typeface="Calibri"/>
              </a:rPr>
              <a:t>Kommentarer om bestämmelsernas innebörd och vad som behöver genomföras</a:t>
            </a:r>
            <a:endParaRPr lang="sv-SE" sz="1400" b="1">
              <a:solidFill>
                <a:prstClr val="black"/>
              </a:solidFill>
              <a:ea typeface="Calibri"/>
              <a:cs typeface="Calibri"/>
            </a:endParaRPr>
          </a:p>
          <a:p>
            <a:pPr marL="285750" indent="-228600">
              <a:buFont typeface="Calibri"/>
              <a:buChar char="-"/>
              <a:defRPr/>
            </a:pPr>
            <a:r>
              <a:rPr lang="sv-SE" sz="1400">
                <a:latin typeface="Calibri"/>
                <a:ea typeface="Calibri"/>
                <a:cs typeface="Calibri"/>
              </a:rPr>
              <a:t>Den bärande tanken är att underlätta för anslutning av </a:t>
            </a:r>
            <a:r>
              <a:rPr lang="sv-SE" sz="1400" err="1">
                <a:latin typeface="Calibri"/>
                <a:ea typeface="Calibri"/>
                <a:cs typeface="Calibri"/>
              </a:rPr>
              <a:t>energilager</a:t>
            </a:r>
            <a:r>
              <a:rPr lang="sv-SE" sz="1400">
                <a:latin typeface="Calibri"/>
                <a:ea typeface="Calibri"/>
                <a:cs typeface="Calibri"/>
              </a:rPr>
              <a:t>/batterier och för systemansvarigas nyttjande av dem för balansering och omdirigering. Dvs främja etableringen av nya mindre och fossilfria resurser.</a:t>
            </a:r>
          </a:p>
          <a:p>
            <a:pPr marL="285750" indent="-228600">
              <a:buFont typeface="Calibri"/>
              <a:buChar char="-"/>
              <a:defRPr/>
            </a:pPr>
            <a:r>
              <a:rPr lang="sv-SE" sz="1400">
                <a:latin typeface="Calibri"/>
                <a:ea typeface="Calibri"/>
                <a:cs typeface="Calibri"/>
              </a:rPr>
              <a:t>Bestämmelserna berör kraven om vad som är att ses en integrerad del av nätet samt åtskillnad mellan produktion/handel och nätverksamhet </a:t>
            </a:r>
          </a:p>
          <a:p>
            <a:pPr marL="285750" indent="-228600">
              <a:buFont typeface="Calibri"/>
              <a:buChar char="-"/>
              <a:defRPr/>
            </a:pPr>
            <a:r>
              <a:rPr lang="sv-SE" sz="1400">
                <a:latin typeface="Calibri"/>
                <a:ea typeface="Calibri"/>
                <a:cs typeface="Calibri"/>
              </a:rPr>
              <a:t>Omfattande bestämmelser för ansökan om undantag från NRA liksom för hur upphandlingen av energilagren ska utföras om ett undantag har medgetts.</a:t>
            </a:r>
          </a:p>
          <a:p>
            <a:pPr marL="285750" indent="-228600">
              <a:buFont typeface="Calibri"/>
              <a:buChar char="-"/>
              <a:defRPr/>
            </a:pPr>
            <a:r>
              <a:rPr lang="sv-SE" sz="1400">
                <a:latin typeface="Calibri"/>
                <a:ea typeface="Calibri"/>
                <a:cs typeface="Calibri"/>
              </a:rPr>
              <a:t>Grad av komplexitet för införande och genomförbarhet är hög</a:t>
            </a:r>
          </a:p>
          <a:p>
            <a:pPr marL="285750" indent="-228600">
              <a:buFont typeface="Calibri"/>
              <a:buChar char="-"/>
              <a:defRPr/>
            </a:pPr>
            <a:r>
              <a:rPr lang="sv-SE" sz="1400">
                <a:latin typeface="Calibri"/>
                <a:ea typeface="Calibri"/>
                <a:cs typeface="Calibri"/>
              </a:rPr>
              <a:t>Detta är delvist nytt. Ingen motsvarande ordning för just </a:t>
            </a:r>
            <a:r>
              <a:rPr lang="sv-SE" sz="1400" err="1">
                <a:latin typeface="Calibri"/>
                <a:ea typeface="Calibri"/>
                <a:cs typeface="Calibri"/>
              </a:rPr>
              <a:t>energilager</a:t>
            </a:r>
            <a:r>
              <a:rPr lang="sv-SE" sz="1400">
                <a:latin typeface="Calibri"/>
                <a:ea typeface="Calibri"/>
                <a:cs typeface="Calibri"/>
              </a:rPr>
              <a:t> finns idag även om visst hantering och ägande av nätkomponenter som är integrerade del av nätet finns. </a:t>
            </a:r>
            <a:endParaRPr lang="en-US" sz="1400">
              <a:latin typeface="Calibri"/>
              <a:ea typeface="Calibri"/>
              <a:cs typeface="Calibri"/>
            </a:endParaRPr>
          </a:p>
          <a:p>
            <a:pPr marL="971550" lvl="1" indent="-285750">
              <a:spcBef>
                <a:spcPts val="600"/>
              </a:spcBef>
              <a:buFont typeface="Calibri"/>
              <a:buChar char="-"/>
              <a:defRPr/>
            </a:pPr>
            <a:endParaRPr lang="sv-SE" sz="1400">
              <a:solidFill>
                <a:prstClr val="black"/>
              </a:solidFill>
              <a:ea typeface="Calibri"/>
              <a:cs typeface="Calibri"/>
            </a:endParaRPr>
          </a:p>
          <a:p>
            <a:pPr indent="0">
              <a:spcBef>
                <a:spcPts val="600"/>
              </a:spcBef>
              <a:buFont typeface="Arial" panose="020B0604020202020204" pitchFamily="34" charset="0"/>
              <a:buNone/>
              <a:defRPr/>
            </a:pPr>
            <a:r>
              <a:rPr lang="sv-SE" sz="1400" b="1">
                <a:solidFill>
                  <a:prstClr val="black"/>
                </a:solidFill>
                <a:cs typeface="Calibri"/>
              </a:rPr>
              <a:t>Bedömning om prioritet</a:t>
            </a:r>
            <a:endParaRPr lang="en-US" sz="1400" b="1">
              <a:solidFill>
                <a:prstClr val="black"/>
              </a:solidFill>
              <a:cs typeface="Calibri"/>
            </a:endParaRPr>
          </a:p>
          <a:p>
            <a:pPr marL="285750" indent="-285750">
              <a:buFont typeface="Calibri"/>
              <a:buChar char="-"/>
              <a:defRPr/>
            </a:pPr>
            <a:r>
              <a:rPr lang="sv-SE" sz="1400">
                <a:latin typeface="Calibri"/>
                <a:ea typeface="Calibri"/>
                <a:cs typeface="Calibri"/>
              </a:rPr>
              <a:t>Medel</a:t>
            </a:r>
          </a:p>
        </p:txBody>
      </p:sp>
      <p:sp>
        <p:nvSpPr>
          <p:cNvPr id="3" name="textruta 21">
            <a:extLst>
              <a:ext uri="{FF2B5EF4-FFF2-40B4-BE49-F238E27FC236}">
                <a16:creationId xmlns:a16="http://schemas.microsoft.com/office/drawing/2014/main" id="{F502F9C7-DFA3-6C1D-031B-60E585504131}"/>
              </a:ext>
            </a:extLst>
          </p:cNvPr>
          <p:cNvSpPr txBox="1"/>
          <p:nvPr/>
        </p:nvSpPr>
        <p:spPr>
          <a:xfrm>
            <a:off x="9002624" y="5523368"/>
            <a:ext cx="2997975" cy="535531"/>
          </a:xfrm>
          <a:prstGeom prst="rect">
            <a:avLst/>
          </a:prstGeom>
          <a:noFill/>
        </p:spPr>
        <p:txBody>
          <a:bodyPr wrap="square" lIns="91440" tIns="45720" rIns="91440" bIns="45720" rtlCol="0" anchor="t">
            <a:spAutoFit/>
          </a:bodyPr>
          <a:lstStyle/>
          <a:p>
            <a:pPr>
              <a:lnSpc>
                <a:spcPct val="90000"/>
              </a:lnSpc>
              <a:spcBef>
                <a:spcPts val="600"/>
              </a:spcBef>
              <a:defRPr/>
            </a:pPr>
            <a:r>
              <a:rPr lang="sv-SE" sz="1600">
                <a:solidFill>
                  <a:prstClr val="black"/>
                </a:solidFill>
                <a:latin typeface="Calibri" panose="020F0502020204030204"/>
                <a:cs typeface="Calibri"/>
              </a:rPr>
              <a:t>Beroenden för att ta fram nationella villkor</a:t>
            </a:r>
            <a:endParaRPr lang="sv-SE" sz="1600" b="0" i="0" u="none" strike="noStrike" kern="1200" cap="none" spc="0" normalizeH="0" baseline="0" noProof="0">
              <a:ln>
                <a:noFill/>
              </a:ln>
              <a:solidFill>
                <a:prstClr val="black"/>
              </a:solidFill>
              <a:effectLst/>
              <a:uLnTx/>
              <a:uFillTx/>
              <a:latin typeface="Calibri" panose="020F0502020204030204"/>
              <a:cs typeface="Calibri"/>
            </a:endParaRPr>
          </a:p>
        </p:txBody>
      </p:sp>
      <p:graphicFrame>
        <p:nvGraphicFramePr>
          <p:cNvPr id="4" name="Tabell 23">
            <a:extLst>
              <a:ext uri="{FF2B5EF4-FFF2-40B4-BE49-F238E27FC236}">
                <a16:creationId xmlns:a16="http://schemas.microsoft.com/office/drawing/2014/main" id="{36CF3A73-0C9D-4C07-D39C-052DBD7809FC}"/>
              </a:ext>
            </a:extLst>
          </p:cNvPr>
          <p:cNvGraphicFramePr>
            <a:graphicFrameLocks noGrp="1"/>
          </p:cNvGraphicFramePr>
          <p:nvPr>
            <p:extLst>
              <p:ext uri="{D42A27DB-BD31-4B8C-83A1-F6EECF244321}">
                <p14:modId xmlns:p14="http://schemas.microsoft.com/office/powerpoint/2010/main" val="4148778411"/>
              </p:ext>
            </p:extLst>
          </p:nvPr>
        </p:nvGraphicFramePr>
        <p:xfrm>
          <a:off x="8996776" y="6107743"/>
          <a:ext cx="3289036" cy="427832"/>
        </p:xfrm>
        <a:graphic>
          <a:graphicData uri="http://schemas.openxmlformats.org/drawingml/2006/table">
            <a:tbl>
              <a:tblPr firstRow="1" bandRow="1">
                <a:tableStyleId>{3B4B98B0-60AC-42C2-AFA5-B58CD77FA1E5}</a:tableStyleId>
              </a:tblPr>
              <a:tblGrid>
                <a:gridCol w="3289036">
                  <a:extLst>
                    <a:ext uri="{9D8B030D-6E8A-4147-A177-3AD203B41FA5}">
                      <a16:colId xmlns:a16="http://schemas.microsoft.com/office/drawing/2014/main" val="510879607"/>
                    </a:ext>
                  </a:extLst>
                </a:gridCol>
              </a:tblGrid>
              <a:tr h="427832">
                <a:tc>
                  <a:txBody>
                    <a:bodyPr/>
                    <a:lstStyle/>
                    <a:p>
                      <a:pPr marL="0" marR="0" lvl="0" indent="0" algn="l">
                        <a:lnSpc>
                          <a:spcPct val="100000"/>
                        </a:lnSpc>
                        <a:spcBef>
                          <a:spcPts val="0"/>
                        </a:spcBef>
                        <a:spcAft>
                          <a:spcPts val="0"/>
                        </a:spcAft>
                        <a:buNone/>
                      </a:pPr>
                      <a:r>
                        <a:rPr lang="en-US" sz="1200" b="0" i="0" u="none" strike="noStrike" kern="1200" noProof="0">
                          <a:solidFill>
                            <a:schemeClr val="tx1"/>
                          </a:solidFill>
                          <a:effectLst/>
                          <a:latin typeface="Calibri"/>
                        </a:rPr>
                        <a:t>National terms and conditions for service providers </a:t>
                      </a:r>
                      <a:endParaRPr lang="sv-SE"/>
                    </a:p>
                  </a:txBody>
                  <a:tcPr marL="6350" marR="6350" marT="6350"/>
                </a:tc>
                <a:extLst>
                  <a:ext uri="{0D108BD9-81ED-4DB2-BD59-A6C34878D82A}">
                    <a16:rowId xmlns:a16="http://schemas.microsoft.com/office/drawing/2014/main" val="563928668"/>
                  </a:ext>
                </a:extLst>
              </a:tr>
            </a:tbl>
          </a:graphicData>
        </a:graphic>
      </p:graphicFrame>
    </p:spTree>
    <p:extLst>
      <p:ext uri="{BB962C8B-B14F-4D97-AF65-F5344CB8AC3E}">
        <p14:creationId xmlns:p14="http://schemas.microsoft.com/office/powerpoint/2010/main" val="3415762284"/>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4980321-E05C-EA4E-A1B8-81B5C798C9A0}"/>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39DE6A-55C0-4C4F-9889-E916206BDB1A}" type="datetime1">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2025-06-10</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Platshållare för sidfot 2">
            <a:extLst>
              <a:ext uri="{FF2B5EF4-FFF2-40B4-BE49-F238E27FC236}">
                <a16:creationId xmlns:a16="http://schemas.microsoft.com/office/drawing/2014/main" id="{B06C2517-E5C6-33DB-ACD3-F01526099719}"/>
              </a:ext>
            </a:extLst>
          </p:cNvPr>
          <p:cNvSpPr>
            <a:spLocks noGrp="1"/>
          </p:cNvSpPr>
          <p:nvPr>
            <p:ph type="ftr" sz="quarter" idx="12"/>
          </p:nvPr>
        </p:nvSpPr>
        <p:spPr>
          <a:xfrm>
            <a:off x="4038600" y="6338705"/>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Presentation</a:t>
            </a:r>
          </a:p>
        </p:txBody>
      </p:sp>
      <p:sp>
        <p:nvSpPr>
          <p:cNvPr id="5" name="Rubrik 4">
            <a:extLst>
              <a:ext uri="{FF2B5EF4-FFF2-40B4-BE49-F238E27FC236}">
                <a16:creationId xmlns:a16="http://schemas.microsoft.com/office/drawing/2014/main" id="{282AE15E-3DA5-9768-0C61-7559BEEE3B87}"/>
              </a:ext>
            </a:extLst>
          </p:cNvPr>
          <p:cNvSpPr>
            <a:spLocks noGrp="1"/>
          </p:cNvSpPr>
          <p:nvPr>
            <p:ph type="title"/>
          </p:nvPr>
        </p:nvSpPr>
        <p:spPr>
          <a:xfrm>
            <a:off x="815788" y="241860"/>
            <a:ext cx="10080275" cy="1351145"/>
          </a:xfrm>
        </p:spPr>
        <p:txBody>
          <a:bodyPr>
            <a:noAutofit/>
          </a:bodyPr>
          <a:lstStyle/>
          <a:p>
            <a:pPr>
              <a:lnSpc>
                <a:spcPct val="100000"/>
              </a:lnSpc>
              <a:spcAft>
                <a:spcPct val="0"/>
              </a:spcAft>
              <a:defRPr/>
            </a:pPr>
            <a:r>
              <a:rPr lang="sv-SE" sz="2800">
                <a:latin typeface="Calibri"/>
                <a:ea typeface="+mn-ea"/>
                <a:cs typeface="+mn-cs"/>
              </a:rPr>
              <a:t>Tema: Reglerna för när "</a:t>
            </a:r>
            <a:r>
              <a:rPr lang="sv-SE" sz="2800" err="1">
                <a:latin typeface="Calibri"/>
                <a:ea typeface="+mn-ea"/>
                <a:cs typeface="+mn-cs"/>
              </a:rPr>
              <a:t>local</a:t>
            </a:r>
            <a:r>
              <a:rPr lang="sv-SE" sz="2800">
                <a:latin typeface="Calibri"/>
                <a:ea typeface="+mn-ea"/>
                <a:cs typeface="+mn-cs"/>
              </a:rPr>
              <a:t> services" för aktiv </a:t>
            </a:r>
            <a:r>
              <a:rPr kumimoji="0" lang="sv-SE" sz="2800" b="0" i="0" u="none" strike="noStrike" kern="1200" cap="none" spc="0" normalizeH="0" baseline="0" noProof="0">
                <a:ln>
                  <a:noFill/>
                </a:ln>
                <a:effectLst/>
                <a:uLnTx/>
                <a:uFillTx/>
                <a:latin typeface="Calibri"/>
                <a:ea typeface="+mn-ea"/>
                <a:cs typeface="+mn-cs"/>
              </a:rPr>
              <a:t>och </a:t>
            </a:r>
            <a:r>
              <a:rPr lang="sv-SE" sz="2800">
                <a:latin typeface="Calibri"/>
                <a:ea typeface="+mn-ea"/>
                <a:cs typeface="+mn-cs"/>
              </a:rPr>
              <a:t>reaktiv effekt ska anskaffas</a:t>
            </a:r>
            <a:endParaRPr lang="sv-SE" sz="2800">
              <a:ea typeface="Calibri Light"/>
              <a:cs typeface="Calibri Light"/>
            </a:endParaRPr>
          </a:p>
        </p:txBody>
      </p:sp>
      <p:sp>
        <p:nvSpPr>
          <p:cNvPr id="6" name="Platshållare för text 5">
            <a:extLst>
              <a:ext uri="{FF2B5EF4-FFF2-40B4-BE49-F238E27FC236}">
                <a16:creationId xmlns:a16="http://schemas.microsoft.com/office/drawing/2014/main" id="{4A082B72-0AA8-A516-8E98-EC624FAA85D6}"/>
              </a:ext>
            </a:extLst>
          </p:cNvPr>
          <p:cNvSpPr>
            <a:spLocks noGrp="1"/>
          </p:cNvSpPr>
          <p:nvPr>
            <p:ph type="body" sz="quarter" idx="14"/>
          </p:nvPr>
        </p:nvSpPr>
        <p:spPr>
          <a:xfrm>
            <a:off x="737366" y="1586679"/>
            <a:ext cx="7566440" cy="4371975"/>
          </a:xfrm>
        </p:spPr>
        <p:txBody>
          <a:bodyPr vert="horz" lIns="91440" tIns="45720" rIns="91440" bIns="45720" rtlCol="0" anchor="t">
            <a:normAutofit/>
          </a:bodyPr>
          <a:lstStyle/>
          <a:p>
            <a:pPr marL="285750" marR="0" lvl="0" indent="-285750" algn="l" defTabSz="914400" rtl="0" eaLnBrk="1" fontAlgn="auto" latinLnBrk="0" hangingPunct="1">
              <a:lnSpc>
                <a:spcPct val="100000"/>
              </a:lnSpc>
              <a:spcBef>
                <a:spcPts val="0"/>
              </a:spcBef>
              <a:spcAft>
                <a:spcPts val="0"/>
              </a:spcAft>
              <a:buClrTx/>
              <a:buSzTx/>
              <a:buFont typeface="Calibri" panose="020B0604020202020204" pitchFamily="34" charset="0"/>
              <a:buChar char="-"/>
              <a:tabLst/>
              <a:defRPr/>
            </a:pPr>
            <a:endParaRPr lang="sv-SE" sz="1600">
              <a:cs typeface="Calibri"/>
            </a:endParaRPr>
          </a:p>
          <a:p>
            <a:pPr marL="285750" indent="-285750">
              <a:lnSpc>
                <a:spcPct val="100000"/>
              </a:lnSpc>
              <a:spcBef>
                <a:spcPts val="0"/>
              </a:spcBef>
              <a:buFont typeface="Calibri"/>
              <a:buChar char="-"/>
              <a:defRPr/>
            </a:pPr>
            <a:r>
              <a:rPr lang="sv-SE" sz="1600">
                <a:latin typeface="Calibri"/>
                <a:cs typeface="Calibri"/>
              </a:rPr>
              <a:t>Vartannat år ska SO, om SO inte har undantag, göra en bedömning av sitt behov att köpa tjänster som ett alternativ att till bygga elnät och ha en öppen remiss på det (koppling till nätutvecklingsplanen och flexibilitetsbehovsbedömning)</a:t>
            </a:r>
            <a:endParaRPr lang="sv-SE" sz="1600">
              <a:latin typeface="Calibri" panose="020F0502020204030204"/>
              <a:ea typeface="Calibri"/>
              <a:cs typeface="Calibri"/>
            </a:endParaRPr>
          </a:p>
          <a:p>
            <a:pPr marL="285750" indent="-285750">
              <a:lnSpc>
                <a:spcPct val="100000"/>
              </a:lnSpc>
              <a:spcBef>
                <a:spcPts val="0"/>
              </a:spcBef>
              <a:buFont typeface="Calibri"/>
              <a:buChar char="-"/>
              <a:defRPr/>
            </a:pPr>
            <a:r>
              <a:rPr lang="sv-SE" sz="1600">
                <a:latin typeface="Calibri" panose="020F0502020204030204"/>
                <a:cs typeface="Calibri"/>
              </a:rPr>
              <a:t>När man ska anskaffa "local services" för fysiska begränsningar och spänningsreglering inom ett elhandelsområde ska det i första hand vara marknadsbaserat, om det inte finns undantag</a:t>
            </a:r>
            <a:endParaRPr lang="sv-SE" sz="1600">
              <a:latin typeface="Calibri" panose="020F0502020204030204"/>
              <a:ea typeface="Calibri"/>
              <a:cs typeface="Calibri"/>
            </a:endParaRPr>
          </a:p>
          <a:p>
            <a:pPr marL="285750" indent="-285750">
              <a:lnSpc>
                <a:spcPct val="100000"/>
              </a:lnSpc>
              <a:spcBef>
                <a:spcPts val="0"/>
              </a:spcBef>
              <a:buFont typeface="Calibri"/>
              <a:buChar char="-"/>
              <a:defRPr/>
            </a:pPr>
            <a:r>
              <a:rPr lang="sv-SE" sz="1600">
                <a:latin typeface="Calibri" panose="020F0502020204030204"/>
                <a:cs typeface="Calibri"/>
              </a:rPr>
              <a:t>Undantag från marknadsbaserat kan ges av NRA efter bedömning och motivering och utifrån begäran om undantag av en eller flera SO.</a:t>
            </a:r>
            <a:endParaRPr lang="sv-SE" sz="1600">
              <a:latin typeface="Calibri"/>
              <a:ea typeface="Calibri"/>
              <a:cs typeface="Calibri"/>
            </a:endParaRPr>
          </a:p>
          <a:p>
            <a:pPr marL="285750" indent="-285750">
              <a:lnSpc>
                <a:spcPct val="100000"/>
              </a:lnSpc>
              <a:spcBef>
                <a:spcPts val="0"/>
              </a:spcBef>
              <a:buFont typeface="Calibri"/>
              <a:buChar char="-"/>
              <a:defRPr/>
            </a:pPr>
            <a:r>
              <a:rPr lang="sv-SE" sz="1600">
                <a:latin typeface="Calibri"/>
                <a:cs typeface="Calibri"/>
              </a:rPr>
              <a:t>NRA ska vid godkännande av undantag ta hänsyn till:</a:t>
            </a:r>
            <a:endParaRPr lang="sv-SE" sz="1600">
              <a:latin typeface="Calibri"/>
              <a:ea typeface="Calibri"/>
              <a:cs typeface="Calibri"/>
            </a:endParaRPr>
          </a:p>
          <a:p>
            <a:pPr marL="1028700" lvl="1" indent="-285750">
              <a:lnSpc>
                <a:spcPct val="100000"/>
              </a:lnSpc>
              <a:spcBef>
                <a:spcPts val="0"/>
              </a:spcBef>
              <a:buFont typeface="Calibri" panose="020B0604020202020204" pitchFamily="34" charset="0"/>
              <a:buChar char="-"/>
              <a:defRPr/>
            </a:pPr>
            <a:r>
              <a:rPr lang="sv-SE" sz="1600" err="1">
                <a:latin typeface="Calibri"/>
                <a:cs typeface="Calibri"/>
              </a:rPr>
              <a:t>Nätplanernas</a:t>
            </a:r>
            <a:r>
              <a:rPr lang="sv-SE" sz="1600">
                <a:latin typeface="Calibri"/>
                <a:cs typeface="Calibri"/>
              </a:rPr>
              <a:t> uppskattade behov av "local services"</a:t>
            </a:r>
          </a:p>
          <a:p>
            <a:pPr marL="1028700" lvl="1" indent="-285750">
              <a:lnSpc>
                <a:spcPct val="100000"/>
              </a:lnSpc>
              <a:spcBef>
                <a:spcPts val="0"/>
              </a:spcBef>
              <a:buFont typeface="Calibri" panose="020B0604020202020204" pitchFamily="34" charset="0"/>
              <a:buChar char="-"/>
              <a:defRPr/>
            </a:pPr>
            <a:r>
              <a:rPr lang="sv-SE" sz="1600">
                <a:latin typeface="Calibri"/>
                <a:cs typeface="Calibri"/>
              </a:rPr>
              <a:t>När relevant </a:t>
            </a:r>
            <a:r>
              <a:rPr lang="sv-SE" sz="1600" err="1">
                <a:latin typeface="Calibri"/>
                <a:cs typeface="Calibri"/>
              </a:rPr>
              <a:t>specifiera</a:t>
            </a:r>
            <a:r>
              <a:rPr lang="sv-SE" sz="1600">
                <a:latin typeface="Calibri"/>
                <a:cs typeface="Calibri"/>
              </a:rPr>
              <a:t> var undantaget gäller</a:t>
            </a:r>
          </a:p>
          <a:p>
            <a:pPr marL="1028700" lvl="1" indent="-285750">
              <a:lnSpc>
                <a:spcPct val="100000"/>
              </a:lnSpc>
              <a:spcBef>
                <a:spcPts val="0"/>
              </a:spcBef>
              <a:buFont typeface="Calibri" panose="020B0604020202020204" pitchFamily="34" charset="0"/>
              <a:buChar char="-"/>
              <a:defRPr/>
            </a:pPr>
            <a:r>
              <a:rPr lang="sv-SE" sz="1600">
                <a:latin typeface="Calibri"/>
                <a:cs typeface="Calibri"/>
              </a:rPr>
              <a:t>Ta hänsyn till </a:t>
            </a:r>
            <a:r>
              <a:rPr lang="sv-SE" sz="1600" err="1">
                <a:latin typeface="Calibri"/>
                <a:cs typeface="Calibri"/>
              </a:rPr>
              <a:t>DSO:ns</a:t>
            </a:r>
            <a:r>
              <a:rPr lang="sv-SE" sz="1600">
                <a:latin typeface="Calibri"/>
                <a:cs typeface="Calibri"/>
              </a:rPr>
              <a:t> storlek</a:t>
            </a:r>
          </a:p>
          <a:p>
            <a:pPr marL="1028700" lvl="1" indent="-285750">
              <a:lnSpc>
                <a:spcPct val="100000"/>
              </a:lnSpc>
              <a:spcBef>
                <a:spcPts val="0"/>
              </a:spcBef>
              <a:buFont typeface="Calibri" panose="020B0604020202020204" pitchFamily="34" charset="0"/>
              <a:buChar char="-"/>
              <a:defRPr/>
            </a:pPr>
            <a:r>
              <a:rPr lang="sv-SE" sz="1600">
                <a:latin typeface="Calibri"/>
                <a:cs typeface="Calibri"/>
              </a:rPr>
              <a:t>Informera om undantagens längd är (max 2 år för aktiv effekt kan vara längre för reaktiv effekt)</a:t>
            </a:r>
            <a:endParaRPr lang="sv-SE" sz="1600">
              <a:latin typeface="Calibri"/>
              <a:ea typeface="Calibri"/>
              <a:cs typeface="Calibri"/>
            </a:endParaRPr>
          </a:p>
          <a:p>
            <a:pPr marL="285750" indent="-285750">
              <a:lnSpc>
                <a:spcPct val="100000"/>
              </a:lnSpc>
              <a:spcBef>
                <a:spcPts val="0"/>
              </a:spcBef>
              <a:buFont typeface="Calibri"/>
              <a:buChar char="-"/>
              <a:defRPr/>
            </a:pPr>
            <a:r>
              <a:rPr lang="sv-SE" sz="1600">
                <a:latin typeface="Calibri"/>
                <a:cs typeface="Calibri"/>
              </a:rPr>
              <a:t>Berörda "system operators", ACER och Kommissionen ska informeras om undantag och beslutet ska publiceras på </a:t>
            </a:r>
            <a:r>
              <a:rPr lang="sv-SE" sz="1600" err="1">
                <a:latin typeface="Calibri"/>
                <a:cs typeface="Calibri"/>
              </a:rPr>
              <a:t>NRA:s</a:t>
            </a:r>
            <a:r>
              <a:rPr lang="sv-SE" sz="1600">
                <a:latin typeface="Calibri"/>
                <a:cs typeface="Calibri"/>
              </a:rPr>
              <a:t> hemsida</a:t>
            </a:r>
            <a:endParaRPr lang="sv-SE" sz="1600">
              <a:latin typeface="Calibri"/>
              <a:ea typeface="Calibri"/>
              <a:cs typeface="Calibri"/>
            </a:endParaRPr>
          </a:p>
        </p:txBody>
      </p:sp>
      <p:graphicFrame>
        <p:nvGraphicFramePr>
          <p:cNvPr id="9" name="Tabell 8">
            <a:extLst>
              <a:ext uri="{FF2B5EF4-FFF2-40B4-BE49-F238E27FC236}">
                <a16:creationId xmlns:a16="http://schemas.microsoft.com/office/drawing/2014/main" id="{E181B2C3-8C04-8242-2820-4D842E786752}"/>
              </a:ext>
            </a:extLst>
          </p:cNvPr>
          <p:cNvGraphicFramePr>
            <a:graphicFrameLocks noGrp="1"/>
          </p:cNvGraphicFramePr>
          <p:nvPr>
            <p:extLst>
              <p:ext uri="{D42A27DB-BD31-4B8C-83A1-F6EECF244321}">
                <p14:modId xmlns:p14="http://schemas.microsoft.com/office/powerpoint/2010/main" val="1379522395"/>
              </p:ext>
            </p:extLst>
          </p:nvPr>
        </p:nvGraphicFramePr>
        <p:xfrm>
          <a:off x="8887744" y="1416522"/>
          <a:ext cx="3006119" cy="1497330"/>
        </p:xfrm>
        <a:graphic>
          <a:graphicData uri="http://schemas.openxmlformats.org/drawingml/2006/table">
            <a:tbl>
              <a:tblPr firstRow="1" bandRow="1">
                <a:tableStyleId>{3B4B98B0-60AC-42C2-AFA5-B58CD77FA1E5}</a:tableStyleId>
              </a:tblPr>
              <a:tblGrid>
                <a:gridCol w="391693">
                  <a:extLst>
                    <a:ext uri="{9D8B030D-6E8A-4147-A177-3AD203B41FA5}">
                      <a16:colId xmlns:a16="http://schemas.microsoft.com/office/drawing/2014/main" val="2186583178"/>
                    </a:ext>
                  </a:extLst>
                </a:gridCol>
                <a:gridCol w="2614426">
                  <a:extLst>
                    <a:ext uri="{9D8B030D-6E8A-4147-A177-3AD203B41FA5}">
                      <a16:colId xmlns:a16="http://schemas.microsoft.com/office/drawing/2014/main" val="897010070"/>
                    </a:ext>
                  </a:extLst>
                </a:gridCol>
              </a:tblGrid>
              <a:tr h="225562">
                <a:tc>
                  <a:txBody>
                    <a:bodyPr/>
                    <a:lstStyle/>
                    <a:p>
                      <a:pPr algn="ctr"/>
                      <a:r>
                        <a:rPr lang="en-GB" sz="1000" b="0"/>
                        <a:t>Art</a:t>
                      </a:r>
                      <a:endParaRPr lang="en-US" sz="1000" b="0"/>
                    </a:p>
                  </a:txBody>
                  <a:tcPr anchor="ctr"/>
                </a:tc>
                <a:tc>
                  <a:txBody>
                    <a:bodyPr/>
                    <a:lstStyle/>
                    <a:p>
                      <a:r>
                        <a:rPr lang="en-GB" sz="1000" b="0"/>
                        <a:t>Chapter</a:t>
                      </a:r>
                      <a:endParaRPr lang="en-US" sz="1000"/>
                    </a:p>
                  </a:txBody>
                  <a:tcPr/>
                </a:tc>
                <a:extLst>
                  <a:ext uri="{0D108BD9-81ED-4DB2-BD59-A6C34878D82A}">
                    <a16:rowId xmlns:a16="http://schemas.microsoft.com/office/drawing/2014/main" val="4182902333"/>
                  </a:ext>
                </a:extLst>
              </a:tr>
              <a:tr h="284403">
                <a:tc>
                  <a:txBody>
                    <a:bodyPr/>
                    <a:lstStyle/>
                    <a:p>
                      <a:pPr lvl="0" algn="ctr">
                        <a:buNone/>
                      </a:pPr>
                      <a:r>
                        <a:rPr lang="en-US" sz="1200" b="0" i="0" u="none" strike="noStrike">
                          <a:solidFill>
                            <a:srgbClr val="000000"/>
                          </a:solidFill>
                          <a:effectLst/>
                          <a:latin typeface="Calibri"/>
                        </a:rPr>
                        <a:t>29</a:t>
                      </a:r>
                    </a:p>
                  </a:txBody>
                  <a:tcPr marL="6350" marR="6350" marT="6350"/>
                </a:tc>
                <a:tc>
                  <a:txBody>
                    <a:bodyPr/>
                    <a:lstStyle/>
                    <a:p>
                      <a:pPr lvl="0" algn="l">
                        <a:lnSpc>
                          <a:spcPct val="100000"/>
                        </a:lnSpc>
                        <a:spcBef>
                          <a:spcPts val="0"/>
                        </a:spcBef>
                        <a:spcAft>
                          <a:spcPts val="0"/>
                        </a:spcAft>
                        <a:buNone/>
                      </a:pPr>
                      <a:r>
                        <a:rPr lang="en-GB" sz="1200" b="0" i="0" u="none" strike="noStrike" kern="1200" noProof="0">
                          <a:solidFill>
                            <a:schemeClr val="tx1"/>
                          </a:solidFill>
                          <a:effectLst/>
                        </a:rPr>
                        <a:t>Principles and requirements for the procurement of local services</a:t>
                      </a:r>
                      <a:endParaRPr lang="sv-SE"/>
                    </a:p>
                  </a:txBody>
                  <a:tcPr marL="6350" marR="6350" marT="6350"/>
                </a:tc>
                <a:extLst>
                  <a:ext uri="{0D108BD9-81ED-4DB2-BD59-A6C34878D82A}">
                    <a16:rowId xmlns:a16="http://schemas.microsoft.com/office/drawing/2014/main" val="1284450989"/>
                  </a:ext>
                </a:extLst>
              </a:tr>
              <a:tr h="284403">
                <a:tc>
                  <a:txBody>
                    <a:bodyPr/>
                    <a:lstStyle/>
                    <a:p>
                      <a:pPr lvl="0" algn="ctr">
                        <a:buNone/>
                      </a:pPr>
                      <a:r>
                        <a:rPr lang="en-US" sz="1200" b="0"/>
                        <a:t>30</a:t>
                      </a:r>
                    </a:p>
                  </a:txBody>
                  <a:tcPr marL="6350" marR="6350" marT="6350"/>
                </a:tc>
                <a:tc>
                  <a:txBody>
                    <a:bodyPr/>
                    <a:lstStyle/>
                    <a:p>
                      <a:pPr lvl="0" algn="l">
                        <a:lnSpc>
                          <a:spcPct val="100000"/>
                        </a:lnSpc>
                        <a:spcBef>
                          <a:spcPts val="0"/>
                        </a:spcBef>
                        <a:spcAft>
                          <a:spcPts val="0"/>
                        </a:spcAft>
                        <a:buNone/>
                      </a:pPr>
                      <a:r>
                        <a:rPr lang="en-GB" sz="1200" b="0" i="0" u="none" strike="noStrike" kern="1200" noProof="0">
                          <a:solidFill>
                            <a:schemeClr val="tx1"/>
                          </a:solidFill>
                          <a:effectLst/>
                        </a:rPr>
                        <a:t>Derogation from market-based procurement of local services</a:t>
                      </a:r>
                      <a:endParaRPr lang="sv-SE"/>
                    </a:p>
                  </a:txBody>
                  <a:tcPr marL="6350" marR="6350" marT="6350"/>
                </a:tc>
                <a:extLst>
                  <a:ext uri="{0D108BD9-81ED-4DB2-BD59-A6C34878D82A}">
                    <a16:rowId xmlns:a16="http://schemas.microsoft.com/office/drawing/2014/main" val="4198443727"/>
                  </a:ext>
                </a:extLst>
              </a:tr>
              <a:tr h="284403">
                <a:tc>
                  <a:txBody>
                    <a:bodyPr/>
                    <a:lstStyle/>
                    <a:p>
                      <a:pPr lvl="0" algn="ctr">
                        <a:buNone/>
                      </a:pPr>
                      <a:r>
                        <a:rPr lang="en-US" sz="1200" b="0"/>
                        <a:t>31</a:t>
                      </a:r>
                    </a:p>
                  </a:txBody>
                  <a:tcPr marL="6350" marR="6350" marT="6350"/>
                </a:tc>
                <a:tc>
                  <a:txBody>
                    <a:bodyPr/>
                    <a:lstStyle/>
                    <a:p>
                      <a:pPr lvl="0" algn="l">
                        <a:lnSpc>
                          <a:spcPct val="100000"/>
                        </a:lnSpc>
                        <a:spcBef>
                          <a:spcPts val="0"/>
                        </a:spcBef>
                        <a:spcAft>
                          <a:spcPts val="0"/>
                        </a:spcAft>
                        <a:buNone/>
                      </a:pPr>
                      <a:r>
                        <a:rPr lang="en-GB" sz="1200" b="0" i="0" u="none" strike="noStrike" kern="1200" noProof="0">
                          <a:solidFill>
                            <a:schemeClr val="tx1"/>
                          </a:solidFill>
                          <a:effectLst/>
                        </a:rPr>
                        <a:t>Rules for flexible connection agreements</a:t>
                      </a:r>
                      <a:endParaRPr lang="sv-SE"/>
                    </a:p>
                  </a:txBody>
                  <a:tcPr marL="6350" marR="6350" marT="6350"/>
                </a:tc>
                <a:extLst>
                  <a:ext uri="{0D108BD9-81ED-4DB2-BD59-A6C34878D82A}">
                    <a16:rowId xmlns:a16="http://schemas.microsoft.com/office/drawing/2014/main" val="30802937"/>
                  </a:ext>
                </a:extLst>
              </a:tr>
            </a:tbl>
          </a:graphicData>
        </a:graphic>
      </p:graphicFrame>
      <p:sp>
        <p:nvSpPr>
          <p:cNvPr id="11" name="textruta 10">
            <a:extLst>
              <a:ext uri="{FF2B5EF4-FFF2-40B4-BE49-F238E27FC236}">
                <a16:creationId xmlns:a16="http://schemas.microsoft.com/office/drawing/2014/main" id="{1F851187-0012-9329-CCBA-7A170D286342}"/>
              </a:ext>
            </a:extLst>
          </p:cNvPr>
          <p:cNvSpPr txBox="1"/>
          <p:nvPr/>
        </p:nvSpPr>
        <p:spPr>
          <a:xfrm>
            <a:off x="8891738" y="1028237"/>
            <a:ext cx="3647767"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Calibri" panose="020F0502020204030204"/>
                <a:ea typeface="+mn-ea"/>
                <a:cs typeface="+mn-cs"/>
              </a:rPr>
              <a:t>Relaterade artiklar </a:t>
            </a:r>
          </a:p>
        </p:txBody>
      </p:sp>
      <p:graphicFrame>
        <p:nvGraphicFramePr>
          <p:cNvPr id="7" name="Tabell 6">
            <a:extLst>
              <a:ext uri="{FF2B5EF4-FFF2-40B4-BE49-F238E27FC236}">
                <a16:creationId xmlns:a16="http://schemas.microsoft.com/office/drawing/2014/main" id="{354026B3-76C8-D7BD-F72C-CDBB73196D1D}"/>
              </a:ext>
            </a:extLst>
          </p:cNvPr>
          <p:cNvGraphicFramePr>
            <a:graphicFrameLocks noGrp="1"/>
          </p:cNvGraphicFramePr>
          <p:nvPr>
            <p:extLst>
              <p:ext uri="{D42A27DB-BD31-4B8C-83A1-F6EECF244321}">
                <p14:modId xmlns:p14="http://schemas.microsoft.com/office/powerpoint/2010/main" val="181569458"/>
              </p:ext>
            </p:extLst>
          </p:nvPr>
        </p:nvGraphicFramePr>
        <p:xfrm>
          <a:off x="8889533" y="4813767"/>
          <a:ext cx="3006119" cy="417830"/>
        </p:xfrm>
        <a:graphic>
          <a:graphicData uri="http://schemas.openxmlformats.org/drawingml/2006/table">
            <a:tbl>
              <a:tblPr firstRow="1" bandRow="1">
                <a:tableStyleId>{3B4B98B0-60AC-42C2-AFA5-B58CD77FA1E5}</a:tableStyleId>
              </a:tblPr>
              <a:tblGrid>
                <a:gridCol w="3006119">
                  <a:extLst>
                    <a:ext uri="{9D8B030D-6E8A-4147-A177-3AD203B41FA5}">
                      <a16:colId xmlns:a16="http://schemas.microsoft.com/office/drawing/2014/main" val="510879607"/>
                    </a:ext>
                  </a:extLst>
                </a:gridCol>
              </a:tblGrid>
              <a:tr h="2844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National terms and conditions for service providers</a:t>
                      </a:r>
                      <a:endParaRPr lang="sv-SE" sz="1200" b="0" kern="1200">
                        <a:solidFill>
                          <a:schemeClr val="tx1"/>
                        </a:solidFill>
                        <a:effectLst/>
                        <a:latin typeface="+mn-lt"/>
                        <a:ea typeface="+mn-ea"/>
                        <a:cs typeface="+mn-cs"/>
                      </a:endParaRPr>
                    </a:p>
                  </a:txBody>
                  <a:tcPr marL="6350" marR="6350" marT="6350"/>
                </a:tc>
                <a:extLst>
                  <a:ext uri="{0D108BD9-81ED-4DB2-BD59-A6C34878D82A}">
                    <a16:rowId xmlns:a16="http://schemas.microsoft.com/office/drawing/2014/main" val="563928668"/>
                  </a:ext>
                </a:extLst>
              </a:tr>
            </a:tbl>
          </a:graphicData>
        </a:graphic>
      </p:graphicFrame>
      <p:sp>
        <p:nvSpPr>
          <p:cNvPr id="8" name="textruta 7">
            <a:extLst>
              <a:ext uri="{FF2B5EF4-FFF2-40B4-BE49-F238E27FC236}">
                <a16:creationId xmlns:a16="http://schemas.microsoft.com/office/drawing/2014/main" id="{6A58CDE6-CF77-1823-89C4-EFCE963AFF88}"/>
              </a:ext>
            </a:extLst>
          </p:cNvPr>
          <p:cNvSpPr txBox="1"/>
          <p:nvPr/>
        </p:nvSpPr>
        <p:spPr>
          <a:xfrm>
            <a:off x="8761006" y="4489184"/>
            <a:ext cx="3647767"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Calibri" panose="020F0502020204030204"/>
                <a:ea typeface="+mn-ea"/>
                <a:cs typeface="+mn-cs"/>
              </a:rPr>
              <a:t>Relaterad nationella villkor</a:t>
            </a:r>
          </a:p>
        </p:txBody>
      </p:sp>
      <p:sp>
        <p:nvSpPr>
          <p:cNvPr id="13" name="textruta 21">
            <a:extLst>
              <a:ext uri="{FF2B5EF4-FFF2-40B4-BE49-F238E27FC236}">
                <a16:creationId xmlns:a16="http://schemas.microsoft.com/office/drawing/2014/main" id="{6A923D86-9B7E-488F-C3BA-4A5630318C91}"/>
              </a:ext>
            </a:extLst>
          </p:cNvPr>
          <p:cNvSpPr txBox="1"/>
          <p:nvPr/>
        </p:nvSpPr>
        <p:spPr>
          <a:xfrm>
            <a:off x="8889533" y="5424645"/>
            <a:ext cx="2997975" cy="313932"/>
          </a:xfrm>
          <a:prstGeom prst="rect">
            <a:avLst/>
          </a:prstGeom>
          <a:noFill/>
        </p:spPr>
        <p:txBody>
          <a:bodyPr wrap="square" lIns="91440" tIns="45720" rIns="91440" bIns="45720" rtlCol="0" anchor="t">
            <a:spAutoFit/>
          </a:bodyPr>
          <a:lstStyle/>
          <a:p>
            <a:pPr>
              <a:lnSpc>
                <a:spcPct val="90000"/>
              </a:lnSpc>
              <a:spcBef>
                <a:spcPts val="600"/>
              </a:spcBef>
              <a:defRPr/>
            </a:pPr>
            <a:r>
              <a:rPr lang="sv-SE" sz="1600">
                <a:solidFill>
                  <a:prstClr val="black"/>
                </a:solidFill>
                <a:latin typeface="Calibri" panose="020F0502020204030204"/>
                <a:cs typeface="Calibri"/>
              </a:rPr>
              <a:t>Relaterade EU-metoder</a:t>
            </a:r>
            <a:endParaRPr lang="sv-SE" sz="1600" b="0" i="0" u="none" strike="noStrike" kern="1200" cap="none" spc="0" normalizeH="0" baseline="0" noProof="0">
              <a:ln>
                <a:noFill/>
              </a:ln>
              <a:solidFill>
                <a:prstClr val="black"/>
              </a:solidFill>
              <a:effectLst/>
              <a:uLnTx/>
              <a:uFillTx/>
              <a:latin typeface="Calibri" panose="020F0502020204030204"/>
              <a:cs typeface="Calibri"/>
            </a:endParaRPr>
          </a:p>
        </p:txBody>
      </p:sp>
      <p:graphicFrame>
        <p:nvGraphicFramePr>
          <p:cNvPr id="14" name="Tabell 23">
            <a:extLst>
              <a:ext uri="{FF2B5EF4-FFF2-40B4-BE49-F238E27FC236}">
                <a16:creationId xmlns:a16="http://schemas.microsoft.com/office/drawing/2014/main" id="{95FEA566-8130-BFF2-8F42-6F60FB0B1A02}"/>
              </a:ext>
            </a:extLst>
          </p:cNvPr>
          <p:cNvGraphicFramePr>
            <a:graphicFrameLocks noGrp="1"/>
          </p:cNvGraphicFramePr>
          <p:nvPr>
            <p:extLst>
              <p:ext uri="{D42A27DB-BD31-4B8C-83A1-F6EECF244321}">
                <p14:modId xmlns:p14="http://schemas.microsoft.com/office/powerpoint/2010/main" val="3226292559"/>
              </p:ext>
            </p:extLst>
          </p:nvPr>
        </p:nvGraphicFramePr>
        <p:xfrm>
          <a:off x="8883685" y="6009020"/>
          <a:ext cx="3289036" cy="427832"/>
        </p:xfrm>
        <a:graphic>
          <a:graphicData uri="http://schemas.openxmlformats.org/drawingml/2006/table">
            <a:tbl>
              <a:tblPr firstRow="1" bandRow="1">
                <a:tableStyleId>{3B4B98B0-60AC-42C2-AFA5-B58CD77FA1E5}</a:tableStyleId>
              </a:tblPr>
              <a:tblGrid>
                <a:gridCol w="3289036">
                  <a:extLst>
                    <a:ext uri="{9D8B030D-6E8A-4147-A177-3AD203B41FA5}">
                      <a16:colId xmlns:a16="http://schemas.microsoft.com/office/drawing/2014/main" val="510879607"/>
                    </a:ext>
                  </a:extLst>
                </a:gridCol>
              </a:tblGrid>
              <a:tr h="4278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a:solidFill>
                            <a:schemeClr val="tx1"/>
                          </a:solidFill>
                          <a:effectLst/>
                          <a:latin typeface="+mn-lt"/>
                          <a:ea typeface="+mn-ea"/>
                          <a:cs typeface="+mn-cs"/>
                        </a:rPr>
                        <a:t>Flexibility Need Assessment</a:t>
                      </a:r>
                    </a:p>
                  </a:txBody>
                  <a:tcPr marL="6350" marR="6350" marT="6350"/>
                </a:tc>
                <a:extLst>
                  <a:ext uri="{0D108BD9-81ED-4DB2-BD59-A6C34878D82A}">
                    <a16:rowId xmlns:a16="http://schemas.microsoft.com/office/drawing/2014/main" val="563928668"/>
                  </a:ext>
                </a:extLst>
              </a:tr>
            </a:tbl>
          </a:graphicData>
        </a:graphic>
      </p:graphicFrame>
    </p:spTree>
    <p:extLst>
      <p:ext uri="{BB962C8B-B14F-4D97-AF65-F5344CB8AC3E}">
        <p14:creationId xmlns:p14="http://schemas.microsoft.com/office/powerpoint/2010/main" val="3951306476"/>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4980321-E05C-EA4E-A1B8-81B5C798C9A0}"/>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39DE6A-55C0-4C4F-9889-E916206BDB1A}" type="datetime1">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2025-06-10</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Platshållare för sidfot 2">
            <a:extLst>
              <a:ext uri="{FF2B5EF4-FFF2-40B4-BE49-F238E27FC236}">
                <a16:creationId xmlns:a16="http://schemas.microsoft.com/office/drawing/2014/main" id="{B06C2517-E5C6-33DB-ACD3-F01526099719}"/>
              </a:ext>
            </a:extLst>
          </p:cNvPr>
          <p:cNvSpPr>
            <a:spLocks noGrp="1"/>
          </p:cNvSpPr>
          <p:nvPr>
            <p:ph type="ftr"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Presentation</a:t>
            </a:r>
          </a:p>
        </p:txBody>
      </p:sp>
      <p:sp>
        <p:nvSpPr>
          <p:cNvPr id="5" name="Rubrik 4">
            <a:extLst>
              <a:ext uri="{FF2B5EF4-FFF2-40B4-BE49-F238E27FC236}">
                <a16:creationId xmlns:a16="http://schemas.microsoft.com/office/drawing/2014/main" id="{282AE15E-3DA5-9768-0C61-7559BEEE3B87}"/>
              </a:ext>
            </a:extLst>
          </p:cNvPr>
          <p:cNvSpPr>
            <a:spLocks noGrp="1"/>
          </p:cNvSpPr>
          <p:nvPr>
            <p:ph type="title"/>
          </p:nvPr>
        </p:nvSpPr>
        <p:spPr>
          <a:xfrm>
            <a:off x="838200" y="365125"/>
            <a:ext cx="8689848" cy="1325563"/>
          </a:xfrm>
        </p:spPr>
        <p:txBody>
          <a:bodyPr>
            <a:normAutofit/>
          </a:bodyPr>
          <a:lstStyle/>
          <a:p>
            <a:pPr>
              <a:lnSpc>
                <a:spcPct val="100000"/>
              </a:lnSpc>
              <a:spcAft>
                <a:spcPct val="0"/>
              </a:spcAft>
              <a:defRPr/>
            </a:pPr>
            <a:r>
              <a:rPr lang="sv-SE" sz="2800">
                <a:latin typeface="Calibri"/>
                <a:ea typeface="+mn-ea"/>
                <a:cs typeface="+mn-cs"/>
              </a:rPr>
              <a:t>Tema: </a:t>
            </a:r>
            <a:r>
              <a:rPr lang="sv-SE" sz="2700">
                <a:latin typeface="Calibri"/>
                <a:ea typeface="+mn-ea"/>
                <a:cs typeface="+mn-cs"/>
              </a:rPr>
              <a:t>Reglerna för när "</a:t>
            </a:r>
            <a:r>
              <a:rPr lang="sv-SE" sz="2700" err="1">
                <a:latin typeface="Calibri"/>
                <a:ea typeface="+mn-ea"/>
                <a:cs typeface="+mn-cs"/>
              </a:rPr>
              <a:t>local</a:t>
            </a:r>
            <a:r>
              <a:rPr lang="sv-SE" sz="2700">
                <a:latin typeface="Calibri"/>
                <a:ea typeface="+mn-ea"/>
                <a:cs typeface="+mn-cs"/>
              </a:rPr>
              <a:t> services" för TSO/DSO för aktiv </a:t>
            </a:r>
            <a:r>
              <a:rPr kumimoji="0" lang="sv-SE" sz="2700" b="0" i="0" u="none" strike="noStrike" kern="1200" cap="none" spc="0" normalizeH="0" baseline="0" noProof="0">
                <a:ln>
                  <a:noFill/>
                </a:ln>
                <a:effectLst/>
                <a:uLnTx/>
                <a:uFillTx/>
                <a:latin typeface="Calibri"/>
                <a:ea typeface="+mn-ea"/>
                <a:cs typeface="+mn-cs"/>
              </a:rPr>
              <a:t>och </a:t>
            </a:r>
            <a:r>
              <a:rPr lang="sv-SE" sz="2700">
                <a:latin typeface="Calibri"/>
                <a:ea typeface="+mn-ea"/>
                <a:cs typeface="+mn-cs"/>
              </a:rPr>
              <a:t>reaktiv effekt ska anskaffas</a:t>
            </a:r>
            <a:endParaRPr lang="sv-SE">
              <a:ea typeface="Calibri Light"/>
              <a:cs typeface="Calibri Light"/>
            </a:endParaRPr>
          </a:p>
        </p:txBody>
      </p:sp>
      <p:sp>
        <p:nvSpPr>
          <p:cNvPr id="6" name="Platshållare för text 5">
            <a:extLst>
              <a:ext uri="{FF2B5EF4-FFF2-40B4-BE49-F238E27FC236}">
                <a16:creationId xmlns:a16="http://schemas.microsoft.com/office/drawing/2014/main" id="{4A082B72-0AA8-A516-8E98-EC624FAA85D6}"/>
              </a:ext>
            </a:extLst>
          </p:cNvPr>
          <p:cNvSpPr>
            <a:spLocks noGrp="1"/>
          </p:cNvSpPr>
          <p:nvPr>
            <p:ph type="body" sz="quarter" idx="14"/>
          </p:nvPr>
        </p:nvSpPr>
        <p:spPr>
          <a:xfrm>
            <a:off x="838889" y="1711990"/>
            <a:ext cx="8425579" cy="3985683"/>
          </a:xfrm>
        </p:spPr>
        <p:txBody>
          <a:bodyPr vert="horz" lIns="91440" tIns="45720" rIns="91440" bIns="45720" rtlCol="0" anchor="t">
            <a:normAutofit/>
          </a:bodyPr>
          <a:lstStyle/>
          <a:p>
            <a:pPr marR="0" lvl="0" algn="l" defTabSz="914400" rtl="0" eaLnBrk="1" fontAlgn="auto" latinLnBrk="0" hangingPunct="1">
              <a:lnSpc>
                <a:spcPct val="100000"/>
              </a:lnSpc>
              <a:spcBef>
                <a:spcPts val="0"/>
              </a:spcBef>
              <a:spcAft>
                <a:spcPts val="0"/>
              </a:spcAft>
              <a:buClrTx/>
              <a:buSzTx/>
              <a:tabLst/>
              <a:defRPr/>
            </a:pPr>
            <a:r>
              <a:rPr lang="sv-SE" sz="1600" b="1">
                <a:latin typeface="Calibri"/>
                <a:cs typeface="Calibri"/>
              </a:rPr>
              <a:t>Information om tidsram</a:t>
            </a:r>
            <a:endParaRPr lang="sv-SE"/>
          </a:p>
          <a:p>
            <a:pPr marL="285750" indent="-285750">
              <a:lnSpc>
                <a:spcPct val="100000"/>
              </a:lnSpc>
              <a:spcBef>
                <a:spcPts val="0"/>
              </a:spcBef>
              <a:buFont typeface="Arial"/>
              <a:buChar char="•"/>
              <a:defRPr/>
            </a:pPr>
            <a:r>
              <a:rPr lang="sv-SE" sz="1600">
                <a:latin typeface="Calibri"/>
                <a:ea typeface="Calibri"/>
                <a:cs typeface="Calibri"/>
              </a:rPr>
              <a:t>Förslag till nationella villkor ska lämnas över till Ei 18 månader efter ikraftträdandet av NC DR</a:t>
            </a:r>
          </a:p>
          <a:p>
            <a:pPr marL="285750" indent="-285750">
              <a:lnSpc>
                <a:spcPct val="100000"/>
              </a:lnSpc>
              <a:spcBef>
                <a:spcPts val="0"/>
              </a:spcBef>
              <a:buFont typeface="Arial"/>
              <a:buChar char="•"/>
              <a:defRPr/>
            </a:pPr>
            <a:r>
              <a:rPr lang="sv-SE" sz="1600">
                <a:latin typeface="Calibri"/>
                <a:cs typeface="Calibri"/>
              </a:rPr>
              <a:t>Nationella villkor för SP - implementering max. 12 månader efter godkännande av Ei.</a:t>
            </a:r>
            <a:endParaRPr lang="sv-SE" sz="1600">
              <a:latin typeface="Calibri"/>
              <a:ea typeface="Calibri"/>
              <a:cs typeface="Calibri"/>
            </a:endParaRPr>
          </a:p>
          <a:p>
            <a:pPr marL="285750" indent="-285750">
              <a:lnSpc>
                <a:spcPct val="100000"/>
              </a:lnSpc>
              <a:spcBef>
                <a:spcPts val="0"/>
              </a:spcBef>
              <a:buFont typeface="Arial"/>
              <a:buChar char="•"/>
              <a:defRPr/>
            </a:pPr>
            <a:r>
              <a:rPr lang="sv-SE" sz="1600">
                <a:latin typeface="Calibri"/>
                <a:cs typeface="Calibri"/>
              </a:rPr>
              <a:t>Harmonisering – Förslag till EU metod 3 år efter ikraftträdandet av NC DR.</a:t>
            </a:r>
            <a:endParaRPr lang="sv-SE" sz="1600">
              <a:latin typeface="Calibri"/>
              <a:ea typeface="Calibri"/>
              <a:cs typeface="Calibri"/>
            </a:endParaRPr>
          </a:p>
          <a:p>
            <a:pPr marL="285750" indent="-285750">
              <a:lnSpc>
                <a:spcPct val="100000"/>
              </a:lnSpc>
              <a:spcBef>
                <a:spcPts val="0"/>
              </a:spcBef>
              <a:buFont typeface="Arial"/>
              <a:buChar char="•"/>
              <a:defRPr/>
            </a:pPr>
            <a:endParaRPr lang="sv-SE" sz="1600">
              <a:latin typeface="Calibri"/>
              <a:ea typeface="Calibri"/>
              <a:cs typeface="Calibri"/>
            </a:endParaRPr>
          </a:p>
          <a:p>
            <a:pPr>
              <a:defRPr/>
            </a:pPr>
            <a:r>
              <a:rPr lang="sv-SE" sz="1600" b="1">
                <a:latin typeface="Calibri"/>
                <a:ea typeface="Calibri"/>
                <a:cs typeface="Calibri"/>
              </a:rPr>
              <a:t>Kommentarer om bestämmelsernas innebörd och vad som behöver genomföras</a:t>
            </a:r>
            <a:endParaRPr lang="en-US" sz="1600">
              <a:latin typeface="Calibri"/>
              <a:ea typeface="Calibri"/>
              <a:cs typeface="Calibri"/>
            </a:endParaRPr>
          </a:p>
          <a:p>
            <a:pPr marL="285750" indent="-285750">
              <a:lnSpc>
                <a:spcPct val="100000"/>
              </a:lnSpc>
              <a:spcBef>
                <a:spcPts val="0"/>
              </a:spcBef>
              <a:buFont typeface="Arial,Sans-Serif"/>
              <a:buChar char="•"/>
              <a:defRPr/>
            </a:pPr>
            <a:r>
              <a:rPr lang="sv-SE" sz="1600">
                <a:latin typeface="Calibri"/>
                <a:cs typeface="Calibri"/>
              </a:rPr>
              <a:t>ACER har lättat upp regleringen för reaktiv effekt jämfört med versionen som var på remiss genom längre undantag och att vissa krav kan bortses ifrån. Undantag för reaktiv effekt kommer behöva motivering. </a:t>
            </a:r>
            <a:endParaRPr lang="en-US" sz="1600">
              <a:latin typeface="Calibri"/>
              <a:cs typeface="Calibri"/>
            </a:endParaRPr>
          </a:p>
          <a:p>
            <a:pPr marL="285750" indent="-285750">
              <a:lnSpc>
                <a:spcPct val="100000"/>
              </a:lnSpc>
              <a:spcBef>
                <a:spcPts val="0"/>
              </a:spcBef>
              <a:buFont typeface="Arial"/>
              <a:buChar char="•"/>
              <a:defRPr/>
            </a:pPr>
            <a:r>
              <a:rPr lang="sv-SE" sz="1600">
                <a:latin typeface="Calibri"/>
                <a:cs typeface="Calibri"/>
              </a:rPr>
              <a:t>Viktig artikel för hur implementering ser ut.</a:t>
            </a:r>
            <a:endParaRPr lang="sv-SE" sz="1600">
              <a:latin typeface="Calibri"/>
              <a:ea typeface="Calibri"/>
              <a:cs typeface="Calibri"/>
            </a:endParaRPr>
          </a:p>
          <a:p>
            <a:pPr marL="285750" indent="-285750">
              <a:lnSpc>
                <a:spcPct val="100000"/>
              </a:lnSpc>
              <a:spcBef>
                <a:spcPts val="0"/>
              </a:spcBef>
              <a:buFont typeface="Arial,Sans-Serif"/>
              <a:buChar char="•"/>
              <a:defRPr/>
            </a:pPr>
            <a:endParaRPr lang="sv-SE" sz="1600">
              <a:latin typeface="Calibri"/>
              <a:ea typeface="Calibri"/>
              <a:cs typeface="Calibri"/>
            </a:endParaRPr>
          </a:p>
          <a:p>
            <a:pPr>
              <a:lnSpc>
                <a:spcPct val="100000"/>
              </a:lnSpc>
              <a:spcBef>
                <a:spcPts val="0"/>
              </a:spcBef>
              <a:defRPr/>
            </a:pPr>
            <a:r>
              <a:rPr lang="sv-SE" sz="1600" b="1">
                <a:latin typeface="Calibri"/>
                <a:ea typeface="Calibri"/>
                <a:cs typeface="Calibri"/>
              </a:rPr>
              <a:t>Bedömning om prioritet</a:t>
            </a:r>
            <a:endParaRPr lang="en-US" sz="1600" b="1">
              <a:latin typeface="Calibri"/>
              <a:ea typeface="Calibri"/>
              <a:cs typeface="Calibri"/>
            </a:endParaRPr>
          </a:p>
          <a:p>
            <a:pPr marL="285750" indent="-285750">
              <a:lnSpc>
                <a:spcPct val="100000"/>
              </a:lnSpc>
              <a:spcBef>
                <a:spcPts val="0"/>
              </a:spcBef>
              <a:buFont typeface="Arial"/>
              <a:buChar char="•"/>
              <a:defRPr/>
            </a:pPr>
            <a:r>
              <a:rPr lang="sv-SE" sz="1600">
                <a:latin typeface="Calibri"/>
                <a:ea typeface="Calibri"/>
                <a:cs typeface="Calibri"/>
              </a:rPr>
              <a:t>Hög </a:t>
            </a:r>
          </a:p>
        </p:txBody>
      </p:sp>
      <p:graphicFrame>
        <p:nvGraphicFramePr>
          <p:cNvPr id="7" name="Table 6">
            <a:extLst>
              <a:ext uri="{FF2B5EF4-FFF2-40B4-BE49-F238E27FC236}">
                <a16:creationId xmlns:a16="http://schemas.microsoft.com/office/drawing/2014/main" id="{1AA8508B-0F75-19C1-FFCA-18FE5ACC5EEB}"/>
              </a:ext>
            </a:extLst>
          </p:cNvPr>
          <p:cNvGraphicFramePr>
            <a:graphicFrameLocks noGrp="1"/>
          </p:cNvGraphicFramePr>
          <p:nvPr>
            <p:extLst>
              <p:ext uri="{D42A27DB-BD31-4B8C-83A1-F6EECF244321}">
                <p14:modId xmlns:p14="http://schemas.microsoft.com/office/powerpoint/2010/main" val="2629981553"/>
              </p:ext>
            </p:extLst>
          </p:nvPr>
        </p:nvGraphicFramePr>
        <p:xfrm>
          <a:off x="8859154" y="4647949"/>
          <a:ext cx="3000375" cy="1585589"/>
        </p:xfrm>
        <a:graphic>
          <a:graphicData uri="http://schemas.openxmlformats.org/drawingml/2006/table">
            <a:tbl>
              <a:tblPr bandRow="1">
                <a:tableStyleId>{5C22544A-7EE6-4342-B048-85BDC9FD1C3A}</a:tableStyleId>
              </a:tblPr>
              <a:tblGrid>
                <a:gridCol w="3000375">
                  <a:extLst>
                    <a:ext uri="{9D8B030D-6E8A-4147-A177-3AD203B41FA5}">
                      <a16:colId xmlns:a16="http://schemas.microsoft.com/office/drawing/2014/main" val="3990657155"/>
                    </a:ext>
                  </a:extLst>
                </a:gridCol>
              </a:tblGrid>
              <a:tr h="276225">
                <a:tc>
                  <a:txBody>
                    <a:bodyPr/>
                    <a:lstStyle/>
                    <a:p>
                      <a:pPr algn="l" fontAlgn="base">
                        <a:lnSpc>
                          <a:spcPts val="1425"/>
                        </a:lnSpc>
                      </a:pPr>
                      <a:r>
                        <a:rPr lang="sv-SE" sz="1200" b="0" i="0" err="1">
                          <a:solidFill>
                            <a:srgbClr val="000000"/>
                          </a:solidFill>
                          <a:effectLst/>
                          <a:latin typeface="Aptos"/>
                        </a:rPr>
                        <a:t>Flexibility</a:t>
                      </a:r>
                      <a:r>
                        <a:rPr lang="sv-SE" sz="1200" b="0" i="0">
                          <a:solidFill>
                            <a:srgbClr val="000000"/>
                          </a:solidFill>
                          <a:effectLst/>
                          <a:latin typeface="Aptos"/>
                        </a:rPr>
                        <a:t> </a:t>
                      </a:r>
                      <a:r>
                        <a:rPr lang="sv-SE" sz="1200" b="0" i="0" err="1">
                          <a:solidFill>
                            <a:srgbClr val="000000"/>
                          </a:solidFill>
                          <a:effectLst/>
                          <a:latin typeface="Aptos"/>
                        </a:rPr>
                        <a:t>Assessment</a:t>
                      </a:r>
                      <a:r>
                        <a:rPr lang="sv-SE" sz="1200" b="0" i="0">
                          <a:solidFill>
                            <a:srgbClr val="000000"/>
                          </a:solidFill>
                          <a:effectLst/>
                          <a:latin typeface="Aptos"/>
                        </a:rPr>
                        <a:t> </a:t>
                      </a:r>
                    </a:p>
                    <a:p>
                      <a:pPr algn="l" fontAlgn="base">
                        <a:lnSpc>
                          <a:spcPts val="1425"/>
                        </a:lnSpc>
                      </a:pPr>
                      <a:r>
                        <a:rPr lang="sv-SE" sz="1200" b="0" i="0" err="1">
                          <a:solidFill>
                            <a:srgbClr val="000000"/>
                          </a:solidFill>
                          <a:effectLst/>
                          <a:latin typeface="Aptos"/>
                        </a:rPr>
                        <a:t>Value</a:t>
                      </a:r>
                      <a:r>
                        <a:rPr lang="sv-SE" sz="1200" b="0" i="0">
                          <a:solidFill>
                            <a:srgbClr val="000000"/>
                          </a:solidFill>
                          <a:effectLst/>
                          <a:latin typeface="Aptos"/>
                        </a:rPr>
                        <a:t> </a:t>
                      </a:r>
                      <a:r>
                        <a:rPr lang="sv-SE" sz="1200" b="0" i="0" err="1">
                          <a:solidFill>
                            <a:srgbClr val="000000"/>
                          </a:solidFill>
                          <a:effectLst/>
                          <a:latin typeface="Aptos"/>
                        </a:rPr>
                        <a:t>of</a:t>
                      </a:r>
                      <a:r>
                        <a:rPr lang="sv-SE" sz="1200" b="0" i="0">
                          <a:solidFill>
                            <a:srgbClr val="000000"/>
                          </a:solidFill>
                          <a:effectLst/>
                          <a:latin typeface="Aptos"/>
                        </a:rPr>
                        <a:t> </a:t>
                      </a:r>
                      <a:r>
                        <a:rPr lang="sv-SE" sz="1200" b="0" i="0" err="1">
                          <a:solidFill>
                            <a:srgbClr val="000000"/>
                          </a:solidFill>
                          <a:effectLst/>
                          <a:latin typeface="Aptos"/>
                        </a:rPr>
                        <a:t>flexibility</a:t>
                      </a:r>
                      <a:endParaRPr lang="sv-SE" b="1" i="0" err="1">
                        <a:solidFill>
                          <a:srgbClr val="000000"/>
                        </a:solidFill>
                        <a:effectLst/>
                      </a:endParaRPr>
                    </a:p>
                    <a:p>
                      <a:pPr algn="l" fontAlgn="base">
                        <a:lnSpc>
                          <a:spcPts val="1425"/>
                        </a:lnSpc>
                      </a:pPr>
                      <a:r>
                        <a:rPr lang="sv-SE" sz="1200" b="0" i="0">
                          <a:solidFill>
                            <a:srgbClr val="000000"/>
                          </a:solidFill>
                          <a:effectLst/>
                          <a:latin typeface="Aptos"/>
                        </a:rPr>
                        <a:t>Ansvarsfrågan nationellt</a:t>
                      </a:r>
                      <a:endParaRPr lang="sv-SE" b="1" i="0">
                        <a:solidFill>
                          <a:srgbClr val="000000"/>
                        </a:solidFill>
                        <a:effectLst/>
                      </a:endParaRPr>
                    </a:p>
                    <a:p>
                      <a:pPr algn="l" fontAlgn="base">
                        <a:lnSpc>
                          <a:spcPts val="1425"/>
                        </a:lnSpc>
                      </a:pPr>
                      <a:r>
                        <a:rPr lang="sv-SE" sz="1200" b="0" i="0">
                          <a:solidFill>
                            <a:srgbClr val="000000"/>
                          </a:solidFill>
                          <a:effectLst/>
                          <a:latin typeface="Aptos"/>
                        </a:rPr>
                        <a:t>National </a:t>
                      </a:r>
                      <a:r>
                        <a:rPr lang="sv-SE" sz="1200" b="0" i="0" err="1">
                          <a:solidFill>
                            <a:srgbClr val="000000"/>
                          </a:solidFill>
                          <a:effectLst/>
                          <a:latin typeface="Aptos"/>
                        </a:rPr>
                        <a:t>framework</a:t>
                      </a:r>
                      <a:r>
                        <a:rPr lang="sv-SE" sz="1200" b="0" i="0">
                          <a:solidFill>
                            <a:srgbClr val="000000"/>
                          </a:solidFill>
                          <a:effectLst/>
                          <a:latin typeface="Aptos"/>
                        </a:rPr>
                        <a:t> flexible </a:t>
                      </a:r>
                      <a:r>
                        <a:rPr lang="sv-SE" sz="1200" b="0" i="0" err="1">
                          <a:solidFill>
                            <a:srgbClr val="000000"/>
                          </a:solidFill>
                          <a:effectLst/>
                          <a:latin typeface="Aptos"/>
                        </a:rPr>
                        <a:t>connections</a:t>
                      </a:r>
                      <a:endParaRPr lang="sv-SE" b="1" i="0" err="1">
                        <a:solidFill>
                          <a:srgbClr val="000000"/>
                        </a:solidFill>
                        <a:effectLst/>
                        <a:latin typeface="Aptos"/>
                      </a:endParaRPr>
                    </a:p>
                    <a:p>
                      <a:pPr algn="l" fontAlgn="base">
                        <a:lnSpc>
                          <a:spcPts val="1425"/>
                        </a:lnSpc>
                      </a:pPr>
                      <a:r>
                        <a:rPr lang="sv-SE" sz="1200" b="0" i="0">
                          <a:solidFill>
                            <a:srgbClr val="000000"/>
                          </a:solidFill>
                          <a:effectLst/>
                          <a:latin typeface="Aptos"/>
                        </a:rPr>
                        <a:t>Övrig nationell lagstiftning </a:t>
                      </a:r>
                      <a:r>
                        <a:rPr lang="sv-SE" sz="1200" b="0" i="0" err="1">
                          <a:solidFill>
                            <a:srgbClr val="000000"/>
                          </a:solidFill>
                          <a:effectLst/>
                          <a:latin typeface="Aptos"/>
                        </a:rPr>
                        <a:t>inkl</a:t>
                      </a:r>
                      <a:r>
                        <a:rPr lang="sv-SE" sz="1200" b="0" i="0">
                          <a:solidFill>
                            <a:srgbClr val="000000"/>
                          </a:solidFill>
                          <a:effectLst/>
                          <a:latin typeface="Aptos"/>
                        </a:rPr>
                        <a:t> intäktsregleringen</a:t>
                      </a:r>
                      <a:endParaRPr lang="sv-SE" b="1" i="0">
                        <a:solidFill>
                          <a:srgbClr val="000000"/>
                        </a:solidFill>
                        <a:effectLst/>
                        <a:latin typeface="Aptos"/>
                      </a:endParaRPr>
                    </a:p>
                  </a:txBody>
                  <a:tcPr marL="6344" marR="6344" marT="63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535" cap="flat" cmpd="sng" algn="ctr">
                      <a:solidFill>
                        <a:srgbClr val="156082"/>
                      </a:solidFill>
                      <a:prstDash val="solid"/>
                      <a:round/>
                      <a:headEnd type="none" w="med" len="med"/>
                      <a:tailEnd type="none" w="med" len="med"/>
                    </a:lnT>
                    <a:lnB w="12535" cap="flat" cmpd="sng" algn="ctr">
                      <a:solidFill>
                        <a:srgbClr val="156082"/>
                      </a:solidFill>
                      <a:prstDash val="solid"/>
                      <a:round/>
                      <a:headEnd type="none" w="med" len="med"/>
                      <a:tailEnd type="none" w="med" len="med"/>
                    </a:lnB>
                    <a:noFill/>
                  </a:tcPr>
                </a:tc>
                <a:extLst>
                  <a:ext uri="{0D108BD9-81ED-4DB2-BD59-A6C34878D82A}">
                    <a16:rowId xmlns:a16="http://schemas.microsoft.com/office/drawing/2014/main" val="3495054718"/>
                  </a:ext>
                </a:extLst>
              </a:tr>
              <a:tr h="466725">
                <a:tc>
                  <a:txBody>
                    <a:bodyPr/>
                    <a:lstStyle/>
                    <a:p>
                      <a:pPr algn="l" fontAlgn="base">
                        <a:lnSpc>
                          <a:spcPts val="1425"/>
                        </a:lnSpc>
                      </a:pPr>
                      <a:endParaRPr lang="sv-SE" sz="1200" b="0" i="0">
                        <a:solidFill>
                          <a:srgbClr val="000000"/>
                        </a:solidFill>
                        <a:effectLst/>
                        <a:latin typeface="Aptos"/>
                      </a:endParaRPr>
                    </a:p>
                  </a:txBody>
                  <a:tcPr marL="6344" marR="6344" marT="63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535" cap="flat" cmpd="sng" algn="ctr">
                      <a:solidFill>
                        <a:srgbClr val="156082"/>
                      </a:solidFill>
                      <a:prstDash val="solid"/>
                      <a:round/>
                      <a:headEnd type="none" w="med" len="med"/>
                      <a:tailEnd type="none" w="med" len="med"/>
                    </a:lnT>
                    <a:lnB w="12535" cap="flat" cmpd="sng" algn="ctr">
                      <a:solidFill>
                        <a:srgbClr val="156082"/>
                      </a:solidFill>
                      <a:prstDash val="solid"/>
                      <a:round/>
                      <a:headEnd type="none" w="med" len="med"/>
                      <a:tailEnd type="none" w="med" len="med"/>
                    </a:lnB>
                    <a:solidFill>
                      <a:srgbClr val="FFFFFF"/>
                    </a:solidFill>
                  </a:tcPr>
                </a:tc>
                <a:extLst>
                  <a:ext uri="{0D108BD9-81ED-4DB2-BD59-A6C34878D82A}">
                    <a16:rowId xmlns:a16="http://schemas.microsoft.com/office/drawing/2014/main" val="989548799"/>
                  </a:ext>
                </a:extLst>
              </a:tr>
            </a:tbl>
          </a:graphicData>
        </a:graphic>
      </p:graphicFrame>
      <p:sp>
        <p:nvSpPr>
          <p:cNvPr id="8" name="Platshållare för bildnummer 3">
            <a:extLst>
              <a:ext uri="{FF2B5EF4-FFF2-40B4-BE49-F238E27FC236}">
                <a16:creationId xmlns:a16="http://schemas.microsoft.com/office/drawing/2014/main" id="{D75D07A6-7062-5980-81AC-6E9EF48FCB19}"/>
              </a:ext>
            </a:extLst>
          </p:cNvPr>
          <p:cNvSpPr>
            <a:spLocks noGrp="1"/>
          </p:cNvSpPr>
          <p:nvPr/>
        </p:nvSpPr>
        <p:spPr>
          <a:xfrm>
            <a:off x="8629891" y="4757375"/>
            <a:ext cx="2743200" cy="365125"/>
          </a:xfrm>
          <a:prstGeom prst="rect">
            <a:avLst/>
          </a:prstGeom>
        </p:spPr>
        <p:txBody>
          <a:bodyPr vert="horz" lIns="91440" tIns="45720" rIns="91440" bIns="45720" rtlCol="0" anchor="ctr"/>
          <a:lstStyle>
            <a:defPPr>
              <a:defRPr lang="sv-SE"/>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BCA53D8-D7BF-ED48-A5DE-B35EC4CD5AE9}" type="slidenum">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textruta 11">
            <a:extLst>
              <a:ext uri="{FF2B5EF4-FFF2-40B4-BE49-F238E27FC236}">
                <a16:creationId xmlns:a16="http://schemas.microsoft.com/office/drawing/2014/main" id="{CA187E1D-43AC-F992-B9F7-0C95D6AFA459}"/>
              </a:ext>
            </a:extLst>
          </p:cNvPr>
          <p:cNvSpPr txBox="1"/>
          <p:nvPr/>
        </p:nvSpPr>
        <p:spPr>
          <a:xfrm>
            <a:off x="8734613" y="4268704"/>
            <a:ext cx="3647767" cy="313932"/>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Calibri" panose="020F0502020204030204"/>
                <a:ea typeface="+mn-ea"/>
                <a:cs typeface="+mn-cs"/>
              </a:rPr>
              <a:t>Beroenden för framtagandet</a:t>
            </a:r>
          </a:p>
        </p:txBody>
      </p:sp>
    </p:spTree>
    <p:extLst>
      <p:ext uri="{BB962C8B-B14F-4D97-AF65-F5344CB8AC3E}">
        <p14:creationId xmlns:p14="http://schemas.microsoft.com/office/powerpoint/2010/main" val="4194066223"/>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72C99720-1BD6-11F2-4A52-EF3FFCCB14CF}"/>
              </a:ext>
            </a:extLst>
          </p:cNvPr>
          <p:cNvSpPr>
            <a:spLocks noGrp="1"/>
          </p:cNvSpPr>
          <p:nvPr>
            <p:ph type="dt" sz="half"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169863-6BDD-41BF-8111-5DEE5D9F55CF}" type="datetime1">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2025-06-10</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6" name="Platshållare för bildnummer 5">
            <a:extLst>
              <a:ext uri="{FF2B5EF4-FFF2-40B4-BE49-F238E27FC236}">
                <a16:creationId xmlns:a16="http://schemas.microsoft.com/office/drawing/2014/main" id="{61B1E39B-6FDA-A968-965E-9238F21D1E21}"/>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1CA95-30C8-47DA-AC16-685FD1F93F27}" type="slidenum">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27" name="Rubrik 26">
            <a:extLst>
              <a:ext uri="{FF2B5EF4-FFF2-40B4-BE49-F238E27FC236}">
                <a16:creationId xmlns:a16="http://schemas.microsoft.com/office/drawing/2014/main" id="{6012D6DD-85EE-8479-FAB9-F70A08BA6F2F}"/>
              </a:ext>
            </a:extLst>
          </p:cNvPr>
          <p:cNvSpPr>
            <a:spLocks noGrp="1"/>
          </p:cNvSpPr>
          <p:nvPr>
            <p:ph type="title"/>
          </p:nvPr>
        </p:nvSpPr>
        <p:spPr>
          <a:xfrm>
            <a:off x="695326" y="341313"/>
            <a:ext cx="7939856" cy="981075"/>
          </a:xfrm>
        </p:spPr>
        <p:txBody>
          <a:bodyPr/>
          <a:lstStyle/>
          <a:p>
            <a:r>
              <a:rPr lang="sv-SE">
                <a:solidFill>
                  <a:schemeClr val="accent1"/>
                </a:solidFill>
              </a:rPr>
              <a:t>Omstrukturering av arbetet med flexibilitet inom Energiföretagen</a:t>
            </a:r>
          </a:p>
        </p:txBody>
      </p:sp>
      <p:pic>
        <p:nvPicPr>
          <p:cNvPr id="16" name="Bildobjekt 15">
            <a:extLst>
              <a:ext uri="{FF2B5EF4-FFF2-40B4-BE49-F238E27FC236}">
                <a16:creationId xmlns:a16="http://schemas.microsoft.com/office/drawing/2014/main" id="{E8138259-90D1-76C5-5C51-EFFEC806E215}"/>
              </a:ext>
            </a:extLst>
          </p:cNvPr>
          <p:cNvPicPr>
            <a:picLocks noChangeAspect="1"/>
          </p:cNvPicPr>
          <p:nvPr/>
        </p:nvPicPr>
        <p:blipFill rotWithShape="1">
          <a:blip r:embed="rId3">
            <a:alphaModFix amt="70000"/>
          </a:blip>
          <a:srcRect l="49548" r="26345"/>
          <a:stretch/>
        </p:blipFill>
        <p:spPr>
          <a:xfrm>
            <a:off x="9252857" y="0"/>
            <a:ext cx="2939143" cy="6370655"/>
          </a:xfrm>
          <a:prstGeom prst="rect">
            <a:avLst/>
          </a:prstGeom>
        </p:spPr>
      </p:pic>
      <p:cxnSp>
        <p:nvCxnSpPr>
          <p:cNvPr id="7" name="Rak koppling 6">
            <a:extLst>
              <a:ext uri="{FF2B5EF4-FFF2-40B4-BE49-F238E27FC236}">
                <a16:creationId xmlns:a16="http://schemas.microsoft.com/office/drawing/2014/main" id="{B4919A5E-3F0A-BFBB-3FC0-38B1A255B69A}"/>
              </a:ext>
            </a:extLst>
          </p:cNvPr>
          <p:cNvCxnSpPr>
            <a:cxnSpLocks/>
          </p:cNvCxnSpPr>
          <p:nvPr/>
        </p:nvCxnSpPr>
        <p:spPr>
          <a:xfrm>
            <a:off x="3359159" y="5809310"/>
            <a:ext cx="53831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Rak koppling 8">
            <a:extLst>
              <a:ext uri="{FF2B5EF4-FFF2-40B4-BE49-F238E27FC236}">
                <a16:creationId xmlns:a16="http://schemas.microsoft.com/office/drawing/2014/main" id="{EBF8FE1F-DFB9-607F-95F6-B345F6E11882}"/>
              </a:ext>
            </a:extLst>
          </p:cNvPr>
          <p:cNvCxnSpPr>
            <a:cxnSpLocks/>
          </p:cNvCxnSpPr>
          <p:nvPr/>
        </p:nvCxnSpPr>
        <p:spPr>
          <a:xfrm>
            <a:off x="3356701" y="5976458"/>
            <a:ext cx="5383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ruta 16">
            <a:extLst>
              <a:ext uri="{FF2B5EF4-FFF2-40B4-BE49-F238E27FC236}">
                <a16:creationId xmlns:a16="http://schemas.microsoft.com/office/drawing/2014/main" id="{FFB19437-1AD2-DBED-CB07-837223291321}"/>
              </a:ext>
            </a:extLst>
          </p:cNvPr>
          <p:cNvSpPr txBox="1"/>
          <p:nvPr/>
        </p:nvSpPr>
        <p:spPr>
          <a:xfrm>
            <a:off x="3897475" y="5676574"/>
            <a:ext cx="892360" cy="258532"/>
          </a:xfrm>
          <a:prstGeom prst="rect">
            <a:avLst/>
          </a:prstGeom>
          <a:noFill/>
        </p:spPr>
        <p:txBody>
          <a:bodyPr wrap="square" rtlCol="0">
            <a:spAutoFit/>
          </a:bodyPr>
          <a:lstStyle/>
          <a:p>
            <a:pPr marL="0" marR="0" lvl="0" indent="0" algn="l" defTabSz="914400" rtl="0" eaLnBrk="0" fontAlgn="base" latinLnBrk="0" hangingPunct="0">
              <a:lnSpc>
                <a:spcPct val="90000"/>
              </a:lnSpc>
              <a:spcBef>
                <a:spcPts val="600"/>
              </a:spcBef>
              <a:spcAft>
                <a:spcPct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Calibri"/>
                <a:ea typeface="+mn-ea"/>
                <a:cs typeface="+mn-cs"/>
              </a:rPr>
              <a:t>Informerar </a:t>
            </a:r>
          </a:p>
        </p:txBody>
      </p:sp>
      <p:sp>
        <p:nvSpPr>
          <p:cNvPr id="18" name="textruta 17">
            <a:extLst>
              <a:ext uri="{FF2B5EF4-FFF2-40B4-BE49-F238E27FC236}">
                <a16:creationId xmlns:a16="http://schemas.microsoft.com/office/drawing/2014/main" id="{E79CC656-A39E-4BAD-D957-2A74E37B0F0E}"/>
              </a:ext>
            </a:extLst>
          </p:cNvPr>
          <p:cNvSpPr txBox="1"/>
          <p:nvPr/>
        </p:nvSpPr>
        <p:spPr>
          <a:xfrm>
            <a:off x="3902391" y="5858471"/>
            <a:ext cx="732636" cy="258532"/>
          </a:xfrm>
          <a:prstGeom prst="rect">
            <a:avLst/>
          </a:prstGeom>
          <a:noFill/>
        </p:spPr>
        <p:txBody>
          <a:bodyPr wrap="square" rtlCol="0">
            <a:spAutoFit/>
          </a:bodyPr>
          <a:lstStyle/>
          <a:p>
            <a:pPr marL="0" marR="0" lvl="0" indent="0" algn="l" defTabSz="914400" rtl="0" eaLnBrk="0" fontAlgn="base" latinLnBrk="0" hangingPunct="0">
              <a:lnSpc>
                <a:spcPct val="90000"/>
              </a:lnSpc>
              <a:spcBef>
                <a:spcPts val="600"/>
              </a:spcBef>
              <a:spcAft>
                <a:spcPct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Calibri"/>
                <a:ea typeface="+mn-ea"/>
                <a:cs typeface="+mn-cs"/>
              </a:rPr>
              <a:t>Beslutar </a:t>
            </a:r>
          </a:p>
        </p:txBody>
      </p:sp>
      <p:sp>
        <p:nvSpPr>
          <p:cNvPr id="22" name="textruta 21">
            <a:extLst>
              <a:ext uri="{FF2B5EF4-FFF2-40B4-BE49-F238E27FC236}">
                <a16:creationId xmlns:a16="http://schemas.microsoft.com/office/drawing/2014/main" id="{2E183649-1352-85F1-A563-0C4A58B6244C}"/>
              </a:ext>
            </a:extLst>
          </p:cNvPr>
          <p:cNvSpPr txBox="1"/>
          <p:nvPr/>
        </p:nvSpPr>
        <p:spPr>
          <a:xfrm>
            <a:off x="1423265" y="2446068"/>
            <a:ext cx="703591" cy="369332"/>
          </a:xfrm>
          <a:prstGeom prst="rect">
            <a:avLst/>
          </a:prstGeom>
          <a:noFill/>
        </p:spPr>
        <p:txBody>
          <a:bodyPr wrap="none" rtlCol="0">
            <a:spAutoFit/>
          </a:bodyPr>
          <a:lstStyle/>
          <a:p>
            <a:pPr marL="0" marR="0" lvl="0" indent="0" algn="l" defTabSz="914400" rtl="0" eaLnBrk="0" fontAlgn="base" latinLnBrk="0" hangingPunct="0">
              <a:lnSpc>
                <a:spcPct val="90000"/>
              </a:lnSpc>
              <a:spcBef>
                <a:spcPts val="600"/>
              </a:spcBef>
              <a:spcAft>
                <a:spcPct val="0"/>
              </a:spcAft>
              <a:buClrTx/>
              <a:buSzTx/>
              <a:buFontTx/>
              <a:buNone/>
              <a:tabLst/>
              <a:defRPr/>
            </a:pPr>
            <a:r>
              <a:rPr kumimoji="0" lang="sv-SE" sz="2000" b="0" i="0" u="none" strike="noStrike" kern="1200" cap="none" spc="0" normalizeH="0" baseline="0" noProof="0">
                <a:ln>
                  <a:noFill/>
                </a:ln>
                <a:solidFill>
                  <a:srgbClr val="000000"/>
                </a:solidFill>
                <a:effectLst/>
                <a:uLnTx/>
                <a:uFillTx/>
                <a:latin typeface="Calibri"/>
                <a:ea typeface="+mn-ea"/>
                <a:cs typeface="+mn-cs"/>
              </a:rPr>
              <a:t>Från </a:t>
            </a:r>
          </a:p>
        </p:txBody>
      </p:sp>
      <p:sp>
        <p:nvSpPr>
          <p:cNvPr id="28" name="textruta 27">
            <a:extLst>
              <a:ext uri="{FF2B5EF4-FFF2-40B4-BE49-F238E27FC236}">
                <a16:creationId xmlns:a16="http://schemas.microsoft.com/office/drawing/2014/main" id="{7C81D8BA-CFEC-B0FC-6FAE-54011451AEEC}"/>
              </a:ext>
            </a:extLst>
          </p:cNvPr>
          <p:cNvSpPr txBox="1"/>
          <p:nvPr/>
        </p:nvSpPr>
        <p:spPr>
          <a:xfrm>
            <a:off x="6584510" y="2411079"/>
            <a:ext cx="545342" cy="369332"/>
          </a:xfrm>
          <a:prstGeom prst="rect">
            <a:avLst/>
          </a:prstGeom>
          <a:noFill/>
        </p:spPr>
        <p:txBody>
          <a:bodyPr wrap="none" rtlCol="0">
            <a:spAutoFit/>
          </a:bodyPr>
          <a:lstStyle/>
          <a:p>
            <a:pPr marL="0" marR="0" lvl="0" indent="0" algn="l" defTabSz="914400" rtl="0" eaLnBrk="0" fontAlgn="base" latinLnBrk="0" hangingPunct="0">
              <a:lnSpc>
                <a:spcPct val="90000"/>
              </a:lnSpc>
              <a:spcBef>
                <a:spcPts val="600"/>
              </a:spcBef>
              <a:spcAft>
                <a:spcPct val="0"/>
              </a:spcAft>
              <a:buClrTx/>
              <a:buSzTx/>
              <a:buFontTx/>
              <a:buNone/>
              <a:tabLst/>
              <a:defRPr/>
            </a:pPr>
            <a:r>
              <a:rPr kumimoji="0" lang="sv-SE" sz="2000" b="0" i="0" u="none" strike="noStrike" kern="1200" cap="none" spc="0" normalizeH="0" baseline="0" noProof="0">
                <a:ln>
                  <a:noFill/>
                </a:ln>
                <a:solidFill>
                  <a:srgbClr val="000000"/>
                </a:solidFill>
                <a:effectLst/>
                <a:uLnTx/>
                <a:uFillTx/>
                <a:latin typeface="Calibri"/>
                <a:ea typeface="+mn-ea"/>
                <a:cs typeface="+mn-cs"/>
              </a:rPr>
              <a:t>Till </a:t>
            </a:r>
          </a:p>
        </p:txBody>
      </p:sp>
      <p:cxnSp>
        <p:nvCxnSpPr>
          <p:cNvPr id="30" name="Rak koppling 29">
            <a:extLst>
              <a:ext uri="{FF2B5EF4-FFF2-40B4-BE49-F238E27FC236}">
                <a16:creationId xmlns:a16="http://schemas.microsoft.com/office/drawing/2014/main" id="{A9397E97-2C4D-5908-6543-B2A50F09B1EF}"/>
              </a:ext>
            </a:extLst>
          </p:cNvPr>
          <p:cNvCxnSpPr>
            <a:cxnSpLocks/>
          </p:cNvCxnSpPr>
          <p:nvPr/>
        </p:nvCxnSpPr>
        <p:spPr>
          <a:xfrm>
            <a:off x="5163112" y="4060395"/>
            <a:ext cx="0" cy="610999"/>
          </a:xfrm>
          <a:prstGeom prst="line">
            <a:avLst/>
          </a:prstGeom>
          <a:ln w="19050"/>
        </p:spPr>
        <p:style>
          <a:lnRef idx="1">
            <a:schemeClr val="dk1"/>
          </a:lnRef>
          <a:fillRef idx="0">
            <a:schemeClr val="dk1"/>
          </a:fillRef>
          <a:effectRef idx="0">
            <a:schemeClr val="dk1"/>
          </a:effectRef>
          <a:fontRef idx="minor">
            <a:schemeClr val="tx1"/>
          </a:fontRef>
        </p:style>
      </p:cxnSp>
      <p:cxnSp>
        <p:nvCxnSpPr>
          <p:cNvPr id="31" name="Rak koppling 30">
            <a:extLst>
              <a:ext uri="{FF2B5EF4-FFF2-40B4-BE49-F238E27FC236}">
                <a16:creationId xmlns:a16="http://schemas.microsoft.com/office/drawing/2014/main" id="{717CD1B5-525C-C1BD-68B9-97C99B80818A}"/>
              </a:ext>
            </a:extLst>
          </p:cNvPr>
          <p:cNvCxnSpPr>
            <a:cxnSpLocks/>
          </p:cNvCxnSpPr>
          <p:nvPr/>
        </p:nvCxnSpPr>
        <p:spPr>
          <a:xfrm>
            <a:off x="6709367" y="3814684"/>
            <a:ext cx="0" cy="821019"/>
          </a:xfrm>
          <a:prstGeom prst="line">
            <a:avLst/>
          </a:prstGeom>
          <a:ln w="19050"/>
        </p:spPr>
        <p:style>
          <a:lnRef idx="1">
            <a:schemeClr val="dk1"/>
          </a:lnRef>
          <a:fillRef idx="0">
            <a:schemeClr val="dk1"/>
          </a:fillRef>
          <a:effectRef idx="0">
            <a:schemeClr val="dk1"/>
          </a:effectRef>
          <a:fontRef idx="minor">
            <a:schemeClr val="tx1"/>
          </a:fontRef>
        </p:style>
      </p:cxnSp>
      <p:cxnSp>
        <p:nvCxnSpPr>
          <p:cNvPr id="32" name="Koppling: vinklad 31">
            <a:extLst>
              <a:ext uri="{FF2B5EF4-FFF2-40B4-BE49-F238E27FC236}">
                <a16:creationId xmlns:a16="http://schemas.microsoft.com/office/drawing/2014/main" id="{066F767B-B880-4674-BEA1-1B459F01FAAB}"/>
              </a:ext>
            </a:extLst>
          </p:cNvPr>
          <p:cNvCxnSpPr>
            <a:cxnSpLocks/>
          </p:cNvCxnSpPr>
          <p:nvPr/>
        </p:nvCxnSpPr>
        <p:spPr>
          <a:xfrm rot="16200000" flipH="1">
            <a:off x="7197627" y="3475526"/>
            <a:ext cx="809442" cy="1557223"/>
          </a:xfrm>
          <a:prstGeom prst="bentConnector3">
            <a:avLst/>
          </a:prstGeom>
          <a:ln w="19050"/>
        </p:spPr>
        <p:style>
          <a:lnRef idx="1">
            <a:schemeClr val="accent1"/>
          </a:lnRef>
          <a:fillRef idx="0">
            <a:schemeClr val="accent1"/>
          </a:fillRef>
          <a:effectRef idx="0">
            <a:schemeClr val="accent1"/>
          </a:effectRef>
          <a:fontRef idx="minor">
            <a:schemeClr val="tx1"/>
          </a:fontRef>
        </p:style>
      </p:cxnSp>
      <p:cxnSp>
        <p:nvCxnSpPr>
          <p:cNvPr id="33" name="Koppling: vinklad 32">
            <a:extLst>
              <a:ext uri="{FF2B5EF4-FFF2-40B4-BE49-F238E27FC236}">
                <a16:creationId xmlns:a16="http://schemas.microsoft.com/office/drawing/2014/main" id="{F7657334-DE4E-706B-B744-EB62875AE17A}"/>
              </a:ext>
            </a:extLst>
          </p:cNvPr>
          <p:cNvCxnSpPr>
            <a:stCxn id="44" idx="4"/>
            <a:endCxn id="75" idx="0"/>
          </p:cNvCxnSpPr>
          <p:nvPr/>
        </p:nvCxnSpPr>
        <p:spPr>
          <a:xfrm rot="5400000">
            <a:off x="5625906" y="3480148"/>
            <a:ext cx="854906" cy="1540756"/>
          </a:xfrm>
          <a:prstGeom prst="bentConnector3">
            <a:avLst/>
          </a:prstGeom>
          <a:ln w="19050"/>
        </p:spPr>
        <p:style>
          <a:lnRef idx="1">
            <a:schemeClr val="accent1"/>
          </a:lnRef>
          <a:fillRef idx="0">
            <a:schemeClr val="accent1"/>
          </a:fillRef>
          <a:effectRef idx="0">
            <a:schemeClr val="accent1"/>
          </a:effectRef>
          <a:fontRef idx="minor">
            <a:schemeClr val="tx1"/>
          </a:fontRef>
        </p:style>
      </p:cxnSp>
      <p:cxnSp>
        <p:nvCxnSpPr>
          <p:cNvPr id="34" name="Koppling: vinklad 33">
            <a:extLst>
              <a:ext uri="{FF2B5EF4-FFF2-40B4-BE49-F238E27FC236}">
                <a16:creationId xmlns:a16="http://schemas.microsoft.com/office/drawing/2014/main" id="{584CD8A4-BC26-D0DD-D2C2-0D7A83362DF6}"/>
              </a:ext>
            </a:extLst>
          </p:cNvPr>
          <p:cNvCxnSpPr>
            <a:stCxn id="44" idx="4"/>
            <a:endCxn id="74" idx="0"/>
          </p:cNvCxnSpPr>
          <p:nvPr/>
        </p:nvCxnSpPr>
        <p:spPr>
          <a:xfrm rot="16200000" flipH="1">
            <a:off x="6416894" y="4229917"/>
            <a:ext cx="818577" cy="4890"/>
          </a:xfrm>
          <a:prstGeom prst="bentConnector3">
            <a:avLst/>
          </a:prstGeom>
          <a:ln w="19050"/>
        </p:spPr>
        <p:style>
          <a:lnRef idx="1">
            <a:schemeClr val="accent1"/>
          </a:lnRef>
          <a:fillRef idx="0">
            <a:schemeClr val="accent1"/>
          </a:fillRef>
          <a:effectRef idx="0">
            <a:schemeClr val="accent1"/>
          </a:effectRef>
          <a:fontRef idx="minor">
            <a:schemeClr val="tx1"/>
          </a:fontRef>
        </p:style>
      </p:cxnSp>
      <p:cxnSp>
        <p:nvCxnSpPr>
          <p:cNvPr id="35" name="Koppling: vinklad 34">
            <a:extLst>
              <a:ext uri="{FF2B5EF4-FFF2-40B4-BE49-F238E27FC236}">
                <a16:creationId xmlns:a16="http://schemas.microsoft.com/office/drawing/2014/main" id="{EF38599F-89FB-111B-B2DC-CB46C1AD6FB6}"/>
              </a:ext>
            </a:extLst>
          </p:cNvPr>
          <p:cNvCxnSpPr>
            <a:cxnSpLocks/>
          </p:cNvCxnSpPr>
          <p:nvPr/>
        </p:nvCxnSpPr>
        <p:spPr>
          <a:xfrm rot="16200000" flipH="1">
            <a:off x="7974113" y="4267237"/>
            <a:ext cx="818577" cy="4890"/>
          </a:xfrm>
          <a:prstGeom prst="bentConnector3">
            <a:avLst/>
          </a:prstGeom>
          <a:ln w="19050"/>
        </p:spPr>
        <p:style>
          <a:lnRef idx="1">
            <a:schemeClr val="accent1"/>
          </a:lnRef>
          <a:fillRef idx="0">
            <a:schemeClr val="accent1"/>
          </a:fillRef>
          <a:effectRef idx="0">
            <a:schemeClr val="accent1"/>
          </a:effectRef>
          <a:fontRef idx="minor">
            <a:schemeClr val="tx1"/>
          </a:fontRef>
        </p:style>
      </p:cxnSp>
      <p:cxnSp>
        <p:nvCxnSpPr>
          <p:cNvPr id="36" name="Koppling: vinklad 35">
            <a:extLst>
              <a:ext uri="{FF2B5EF4-FFF2-40B4-BE49-F238E27FC236}">
                <a16:creationId xmlns:a16="http://schemas.microsoft.com/office/drawing/2014/main" id="{1E1897F3-8255-B0B2-A532-2C14B58E0EFD}"/>
              </a:ext>
            </a:extLst>
          </p:cNvPr>
          <p:cNvCxnSpPr>
            <a:cxnSpLocks/>
          </p:cNvCxnSpPr>
          <p:nvPr/>
        </p:nvCxnSpPr>
        <p:spPr>
          <a:xfrm rot="16200000" flipH="1">
            <a:off x="5093030" y="4067989"/>
            <a:ext cx="389929" cy="2"/>
          </a:xfrm>
          <a:prstGeom prst="bentConnector3">
            <a:avLst/>
          </a:prstGeom>
          <a:ln w="19050"/>
        </p:spPr>
        <p:style>
          <a:lnRef idx="1">
            <a:schemeClr val="accent1"/>
          </a:lnRef>
          <a:fillRef idx="0">
            <a:schemeClr val="accent1"/>
          </a:fillRef>
          <a:effectRef idx="0">
            <a:schemeClr val="accent1"/>
          </a:effectRef>
          <a:fontRef idx="minor">
            <a:schemeClr val="tx1"/>
          </a:fontRef>
        </p:style>
      </p:cxnSp>
      <p:cxnSp>
        <p:nvCxnSpPr>
          <p:cNvPr id="37" name="Rak koppling 36">
            <a:extLst>
              <a:ext uri="{FF2B5EF4-FFF2-40B4-BE49-F238E27FC236}">
                <a16:creationId xmlns:a16="http://schemas.microsoft.com/office/drawing/2014/main" id="{2C9B4E24-70B2-20D7-926F-3666A94D47D5}"/>
              </a:ext>
            </a:extLst>
          </p:cNvPr>
          <p:cNvCxnSpPr>
            <a:cxnSpLocks/>
          </p:cNvCxnSpPr>
          <p:nvPr/>
        </p:nvCxnSpPr>
        <p:spPr>
          <a:xfrm>
            <a:off x="8254493" y="4381065"/>
            <a:ext cx="0" cy="248620"/>
          </a:xfrm>
          <a:prstGeom prst="line">
            <a:avLst/>
          </a:prstGeom>
          <a:ln w="19050"/>
        </p:spPr>
        <p:style>
          <a:lnRef idx="1">
            <a:schemeClr val="dk1"/>
          </a:lnRef>
          <a:fillRef idx="0">
            <a:schemeClr val="dk1"/>
          </a:fillRef>
          <a:effectRef idx="0">
            <a:schemeClr val="dk1"/>
          </a:effectRef>
          <a:fontRef idx="minor">
            <a:schemeClr val="tx1"/>
          </a:fontRef>
        </p:style>
      </p:cxnSp>
      <p:cxnSp>
        <p:nvCxnSpPr>
          <p:cNvPr id="38" name="Rak koppling 37">
            <a:extLst>
              <a:ext uri="{FF2B5EF4-FFF2-40B4-BE49-F238E27FC236}">
                <a16:creationId xmlns:a16="http://schemas.microsoft.com/office/drawing/2014/main" id="{371E661A-12EC-80AA-48C0-247E064EAEEE}"/>
              </a:ext>
            </a:extLst>
          </p:cNvPr>
          <p:cNvCxnSpPr>
            <a:cxnSpLocks/>
          </p:cNvCxnSpPr>
          <p:nvPr/>
        </p:nvCxnSpPr>
        <p:spPr>
          <a:xfrm>
            <a:off x="6694193" y="4392594"/>
            <a:ext cx="155401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9" name="Rak koppling 38">
            <a:extLst>
              <a:ext uri="{FF2B5EF4-FFF2-40B4-BE49-F238E27FC236}">
                <a16:creationId xmlns:a16="http://schemas.microsoft.com/office/drawing/2014/main" id="{3ECC1133-CDF7-0377-49AF-DF40AC3E5286}"/>
              </a:ext>
            </a:extLst>
          </p:cNvPr>
          <p:cNvCxnSpPr>
            <a:cxnSpLocks/>
          </p:cNvCxnSpPr>
          <p:nvPr/>
        </p:nvCxnSpPr>
        <p:spPr>
          <a:xfrm>
            <a:off x="2523079" y="4016058"/>
            <a:ext cx="0" cy="610999"/>
          </a:xfrm>
          <a:prstGeom prst="line">
            <a:avLst/>
          </a:prstGeom>
          <a:ln w="19050"/>
        </p:spPr>
        <p:style>
          <a:lnRef idx="1">
            <a:schemeClr val="dk1"/>
          </a:lnRef>
          <a:fillRef idx="0">
            <a:schemeClr val="dk1"/>
          </a:fillRef>
          <a:effectRef idx="0">
            <a:schemeClr val="dk1"/>
          </a:effectRef>
          <a:fontRef idx="minor">
            <a:schemeClr val="tx1"/>
          </a:fontRef>
        </p:style>
      </p:cxnSp>
      <p:cxnSp>
        <p:nvCxnSpPr>
          <p:cNvPr id="40" name="Rak koppling 39">
            <a:extLst>
              <a:ext uri="{FF2B5EF4-FFF2-40B4-BE49-F238E27FC236}">
                <a16:creationId xmlns:a16="http://schemas.microsoft.com/office/drawing/2014/main" id="{F56D3379-F381-9222-4142-BC17267EFF93}"/>
              </a:ext>
            </a:extLst>
          </p:cNvPr>
          <p:cNvCxnSpPr>
            <a:cxnSpLocks/>
          </p:cNvCxnSpPr>
          <p:nvPr/>
        </p:nvCxnSpPr>
        <p:spPr>
          <a:xfrm>
            <a:off x="803821" y="4015089"/>
            <a:ext cx="0" cy="610999"/>
          </a:xfrm>
          <a:prstGeom prst="line">
            <a:avLst/>
          </a:prstGeom>
          <a:ln w="19050"/>
        </p:spPr>
        <p:style>
          <a:lnRef idx="1">
            <a:schemeClr val="dk1"/>
          </a:lnRef>
          <a:fillRef idx="0">
            <a:schemeClr val="dk1"/>
          </a:fillRef>
          <a:effectRef idx="0">
            <a:schemeClr val="dk1"/>
          </a:effectRef>
          <a:fontRef idx="minor">
            <a:schemeClr val="tx1"/>
          </a:fontRef>
        </p:style>
      </p:cxnSp>
      <p:cxnSp>
        <p:nvCxnSpPr>
          <p:cNvPr id="41" name="Rak koppling 40">
            <a:extLst>
              <a:ext uri="{FF2B5EF4-FFF2-40B4-BE49-F238E27FC236}">
                <a16:creationId xmlns:a16="http://schemas.microsoft.com/office/drawing/2014/main" id="{DC294578-9953-E378-B882-59594C3E2A19}"/>
              </a:ext>
            </a:extLst>
          </p:cNvPr>
          <p:cNvCxnSpPr>
            <a:cxnSpLocks/>
          </p:cNvCxnSpPr>
          <p:nvPr/>
        </p:nvCxnSpPr>
        <p:spPr>
          <a:xfrm>
            <a:off x="934731" y="4017453"/>
            <a:ext cx="0" cy="610999"/>
          </a:xfrm>
          <a:prstGeom prst="line">
            <a:avLst/>
          </a:prstGeom>
          <a:ln w="19050">
            <a:solidFill>
              <a:schemeClr val="accent1"/>
            </a:solidFill>
          </a:ln>
        </p:spPr>
        <p:style>
          <a:lnRef idx="1">
            <a:schemeClr val="dk1"/>
          </a:lnRef>
          <a:fillRef idx="0">
            <a:schemeClr val="dk1"/>
          </a:fillRef>
          <a:effectRef idx="0">
            <a:schemeClr val="dk1"/>
          </a:effectRef>
          <a:fontRef idx="minor">
            <a:schemeClr val="tx1"/>
          </a:fontRef>
        </p:style>
      </p:cxnSp>
      <p:cxnSp>
        <p:nvCxnSpPr>
          <p:cNvPr id="42" name="Rak koppling 41">
            <a:extLst>
              <a:ext uri="{FF2B5EF4-FFF2-40B4-BE49-F238E27FC236}">
                <a16:creationId xmlns:a16="http://schemas.microsoft.com/office/drawing/2014/main" id="{93B72D12-0B79-3C4A-4A46-A7530C77BF68}"/>
              </a:ext>
            </a:extLst>
          </p:cNvPr>
          <p:cNvCxnSpPr>
            <a:cxnSpLocks/>
          </p:cNvCxnSpPr>
          <p:nvPr/>
        </p:nvCxnSpPr>
        <p:spPr>
          <a:xfrm>
            <a:off x="2643334" y="4026908"/>
            <a:ext cx="0" cy="610999"/>
          </a:xfrm>
          <a:prstGeom prst="line">
            <a:avLst/>
          </a:prstGeom>
          <a:ln w="19050">
            <a:solidFill>
              <a:schemeClr val="accent1"/>
            </a:solidFill>
          </a:ln>
        </p:spPr>
        <p:style>
          <a:lnRef idx="1">
            <a:schemeClr val="dk1"/>
          </a:lnRef>
          <a:fillRef idx="0">
            <a:schemeClr val="dk1"/>
          </a:fillRef>
          <a:effectRef idx="0">
            <a:schemeClr val="dk1"/>
          </a:effectRef>
          <a:fontRef idx="minor">
            <a:schemeClr val="tx1"/>
          </a:fontRef>
        </p:style>
      </p:cxnSp>
      <p:sp>
        <p:nvSpPr>
          <p:cNvPr id="43" name="Ellips 42">
            <a:extLst>
              <a:ext uri="{FF2B5EF4-FFF2-40B4-BE49-F238E27FC236}">
                <a16:creationId xmlns:a16="http://schemas.microsoft.com/office/drawing/2014/main" id="{F1A809B5-90A2-421D-6FF6-AD3BB98AC5FC}"/>
              </a:ext>
            </a:extLst>
          </p:cNvPr>
          <p:cNvSpPr/>
          <p:nvPr/>
        </p:nvSpPr>
        <p:spPr>
          <a:xfrm>
            <a:off x="4482576" y="3039368"/>
            <a:ext cx="1570819" cy="1027613"/>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200" b="1" i="0" u="none" strike="noStrike" kern="1200" cap="none" spc="0" normalizeH="0" baseline="0" noProof="0">
                <a:ln>
                  <a:noFill/>
                </a:ln>
                <a:solidFill>
                  <a:srgbClr val="FFFFFF"/>
                </a:solidFill>
                <a:effectLst/>
                <a:uLnTx/>
                <a:uFillTx/>
                <a:latin typeface="Calibri"/>
                <a:ea typeface="+mn-ea"/>
                <a:cs typeface="+mn-cs"/>
              </a:rPr>
              <a:t>Eldistributionsrådet</a:t>
            </a:r>
          </a:p>
        </p:txBody>
      </p:sp>
      <p:sp>
        <p:nvSpPr>
          <p:cNvPr id="44" name="Ellips 43">
            <a:extLst>
              <a:ext uri="{FF2B5EF4-FFF2-40B4-BE49-F238E27FC236}">
                <a16:creationId xmlns:a16="http://schemas.microsoft.com/office/drawing/2014/main" id="{4F15511D-4F22-5034-46C2-71E7E2FA0B0B}"/>
              </a:ext>
            </a:extLst>
          </p:cNvPr>
          <p:cNvSpPr/>
          <p:nvPr/>
        </p:nvSpPr>
        <p:spPr>
          <a:xfrm>
            <a:off x="6053323" y="2795461"/>
            <a:ext cx="1540828" cy="1027613"/>
          </a:xfrm>
          <a:prstGeom prst="ellipse">
            <a:avLst/>
          </a:prstGeom>
          <a:solidFill>
            <a:schemeClr val="accent1">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200" b="1" i="0" u="none" strike="noStrike" kern="1200" cap="none" spc="0" normalizeH="0" baseline="0" noProof="0">
                <a:ln>
                  <a:noFill/>
                </a:ln>
                <a:solidFill>
                  <a:srgbClr val="FFFFFF"/>
                </a:solidFill>
                <a:effectLst/>
                <a:uLnTx/>
                <a:uFillTx/>
                <a:latin typeface="Calibri"/>
                <a:ea typeface="+mn-ea"/>
                <a:cs typeface="+mn-cs"/>
              </a:rPr>
              <a:t>AG Helhet Flex</a:t>
            </a:r>
          </a:p>
        </p:txBody>
      </p:sp>
      <p:sp>
        <p:nvSpPr>
          <p:cNvPr id="45" name="Ellips 44">
            <a:extLst>
              <a:ext uri="{FF2B5EF4-FFF2-40B4-BE49-F238E27FC236}">
                <a16:creationId xmlns:a16="http://schemas.microsoft.com/office/drawing/2014/main" id="{C9A65720-7600-2253-E37A-3F2C880B9C8E}"/>
              </a:ext>
            </a:extLst>
          </p:cNvPr>
          <p:cNvSpPr/>
          <p:nvPr/>
        </p:nvSpPr>
        <p:spPr>
          <a:xfrm>
            <a:off x="7610545" y="3012868"/>
            <a:ext cx="1540828" cy="1027613"/>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200" b="1" i="0" u="none" strike="noStrike" kern="1200" cap="none" spc="0" normalizeH="0" baseline="0" noProof="0">
                <a:ln>
                  <a:noFill/>
                </a:ln>
                <a:solidFill>
                  <a:srgbClr val="FFFFFF"/>
                </a:solidFill>
                <a:effectLst/>
                <a:uLnTx/>
                <a:uFillTx/>
                <a:latin typeface="Calibri"/>
                <a:ea typeface="+mn-ea"/>
                <a:cs typeface="+mn-cs"/>
              </a:rPr>
              <a:t>Slutkunds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200" b="1" i="0" u="none" strike="noStrike" kern="1200" cap="none" spc="0" normalizeH="0" baseline="0" noProof="0">
                <a:ln>
                  <a:noFill/>
                </a:ln>
                <a:solidFill>
                  <a:srgbClr val="FFFFFF"/>
                </a:solidFill>
                <a:effectLst/>
                <a:uLnTx/>
                <a:uFillTx/>
                <a:latin typeface="Calibri"/>
                <a:ea typeface="+mn-ea"/>
                <a:cs typeface="+mn-cs"/>
              </a:rPr>
              <a:t>rådet</a:t>
            </a:r>
          </a:p>
        </p:txBody>
      </p:sp>
      <p:grpSp>
        <p:nvGrpSpPr>
          <p:cNvPr id="46" name="Grupp 45">
            <a:extLst>
              <a:ext uri="{FF2B5EF4-FFF2-40B4-BE49-F238E27FC236}">
                <a16:creationId xmlns:a16="http://schemas.microsoft.com/office/drawing/2014/main" id="{14D60AE5-4C53-303E-1372-9BC0DFEEAAB4}"/>
              </a:ext>
            </a:extLst>
          </p:cNvPr>
          <p:cNvGrpSpPr/>
          <p:nvPr/>
        </p:nvGrpSpPr>
        <p:grpSpPr>
          <a:xfrm>
            <a:off x="7947083" y="4632516"/>
            <a:ext cx="867754" cy="454459"/>
            <a:chOff x="525" y="1792434"/>
            <a:chExt cx="1126764" cy="563382"/>
          </a:xfrm>
          <a:solidFill>
            <a:schemeClr val="tx1">
              <a:lumMod val="85000"/>
              <a:lumOff val="15000"/>
            </a:schemeClr>
          </a:solidFill>
        </p:grpSpPr>
        <p:sp>
          <p:nvSpPr>
            <p:cNvPr id="78" name="Rektangel 77">
              <a:extLst>
                <a:ext uri="{FF2B5EF4-FFF2-40B4-BE49-F238E27FC236}">
                  <a16:creationId xmlns:a16="http://schemas.microsoft.com/office/drawing/2014/main" id="{14C73E8A-49D7-E81E-7241-F9EDB76454C1}"/>
                </a:ext>
              </a:extLst>
            </p:cNvPr>
            <p:cNvSpPr/>
            <p:nvPr/>
          </p:nvSpPr>
          <p:spPr>
            <a:xfrm>
              <a:off x="525" y="1792434"/>
              <a:ext cx="1126764" cy="563382"/>
            </a:xfrm>
            <a:prstGeom prst="rect">
              <a:avLst/>
            </a:prstGeom>
            <a:grpFill/>
            <a:ln>
              <a:solidFill>
                <a:schemeClr val="tx1">
                  <a:lumMod val="75000"/>
                  <a:lumOff val="25000"/>
                </a:schemeClr>
              </a:solidFill>
            </a:ln>
          </p:spPr>
          <p:style>
            <a:lnRef idx="0">
              <a:schemeClr val="dk1"/>
            </a:lnRef>
            <a:fillRef idx="3">
              <a:schemeClr val="dk1"/>
            </a:fillRef>
            <a:effectRef idx="3">
              <a:schemeClr val="dk1"/>
            </a:effectRef>
            <a:fontRef idx="minor">
              <a:schemeClr val="lt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a:ea typeface="+mn-ea"/>
                <a:cs typeface="+mn-cs"/>
              </a:endParaRPr>
            </a:p>
          </p:txBody>
        </p:sp>
        <p:sp>
          <p:nvSpPr>
            <p:cNvPr id="79" name="textruta 78">
              <a:extLst>
                <a:ext uri="{FF2B5EF4-FFF2-40B4-BE49-F238E27FC236}">
                  <a16:creationId xmlns:a16="http://schemas.microsoft.com/office/drawing/2014/main" id="{8F5F2DC8-3516-AA80-3332-688ABE23EFDA}"/>
                </a:ext>
              </a:extLst>
            </p:cNvPr>
            <p:cNvSpPr txBox="1"/>
            <p:nvPr/>
          </p:nvSpPr>
          <p:spPr>
            <a:xfrm>
              <a:off x="525" y="1792434"/>
              <a:ext cx="1126764" cy="563382"/>
            </a:xfrm>
            <a:prstGeom prst="rect">
              <a:avLst/>
            </a:prstGeom>
            <a:solidFill>
              <a:schemeClr val="accent1">
                <a:lumMod val="50000"/>
              </a:schemeClr>
            </a:solidFill>
            <a:ln>
              <a:solidFill>
                <a:schemeClr val="tx1">
                  <a:lumMod val="75000"/>
                  <a:lumOff val="25000"/>
                </a:schemeClr>
              </a:solidFill>
            </a:ln>
          </p:spPr>
          <p:style>
            <a:lnRef idx="0">
              <a:schemeClr val="dk1"/>
            </a:lnRef>
            <a:fillRef idx="3">
              <a:schemeClr val="dk1"/>
            </a:fillRef>
            <a:effectRef idx="3">
              <a:schemeClr val="dk1"/>
            </a:effectRef>
            <a:fontRef idx="minor">
              <a:schemeClr val="lt1"/>
            </a:fontRef>
          </p:style>
          <p:txBody>
            <a:bodyPr spcFirstLastPara="0" vert="horz" wrap="square" lIns="5715" tIns="5715" rIns="5715" bIns="5715" numCol="1" spcCol="1270" anchor="ctr" anchorCtr="0">
              <a:noAutofit/>
            </a:bodyPr>
            <a:lstStyle/>
            <a:p>
              <a:pPr marL="0" marR="0" lvl="0" indent="0" algn="ctr" defTabSz="400050" rtl="0" eaLnBrk="0" fontAlgn="base" latinLnBrk="0" hangingPunct="0">
                <a:lnSpc>
                  <a:spcPct val="90000"/>
                </a:lnSpc>
                <a:spcBef>
                  <a:spcPct val="0"/>
                </a:spcBef>
                <a:spcAft>
                  <a:spcPct val="35000"/>
                </a:spcAft>
                <a:buClrTx/>
                <a:buSzTx/>
                <a:buFontTx/>
                <a:buNone/>
                <a:tabLst/>
                <a:defRPr/>
              </a:pPr>
              <a:r>
                <a:rPr kumimoji="0" lang="sv-SE" sz="900" b="1" i="0" u="none" strike="noStrike" kern="1200" cap="none" spc="0" normalizeH="0" baseline="0" noProof="0">
                  <a:ln>
                    <a:noFill/>
                  </a:ln>
                  <a:solidFill>
                    <a:srgbClr val="FFFFFF"/>
                  </a:solidFill>
                  <a:effectLst/>
                  <a:uLnTx/>
                  <a:uFillTx/>
                  <a:latin typeface="Calibri"/>
                  <a:ea typeface="+mn-ea"/>
                  <a:cs typeface="+mn-cs"/>
                </a:rPr>
                <a:t>EG Marknadsaccess</a:t>
              </a:r>
              <a:r>
                <a:rPr kumimoji="0" lang="sv-SE" sz="900" b="0" i="0" u="none" strike="noStrike" kern="1200" cap="none" spc="0" normalizeH="0" baseline="0" noProof="0">
                  <a:ln>
                    <a:noFill/>
                  </a:ln>
                  <a:solidFill>
                    <a:srgbClr val="FFFFFF"/>
                  </a:solidFill>
                  <a:effectLst/>
                  <a:uLnTx/>
                  <a:uFillTx/>
                  <a:latin typeface="Aptos Display" panose="020F0302020204030204"/>
                  <a:ea typeface="+mn-ea"/>
                  <a:cs typeface="+mn-cs"/>
                </a:rPr>
                <a:t> </a:t>
              </a:r>
              <a:endParaRPr kumimoji="0" lang="sv-SE" sz="9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47" name="Grupp 46">
            <a:extLst>
              <a:ext uri="{FF2B5EF4-FFF2-40B4-BE49-F238E27FC236}">
                <a16:creationId xmlns:a16="http://schemas.microsoft.com/office/drawing/2014/main" id="{69E2CD3B-5935-8356-1B86-89A374BB7430}"/>
              </a:ext>
            </a:extLst>
          </p:cNvPr>
          <p:cNvGrpSpPr/>
          <p:nvPr/>
        </p:nvGrpSpPr>
        <p:grpSpPr>
          <a:xfrm>
            <a:off x="4849104" y="4677980"/>
            <a:ext cx="867754" cy="454459"/>
            <a:chOff x="1363909" y="1792434"/>
            <a:chExt cx="1126764" cy="563382"/>
          </a:xfrm>
          <a:solidFill>
            <a:schemeClr val="tx1">
              <a:lumMod val="85000"/>
              <a:lumOff val="15000"/>
            </a:schemeClr>
          </a:solidFill>
        </p:grpSpPr>
        <p:sp>
          <p:nvSpPr>
            <p:cNvPr id="75" name="Rektangel 74">
              <a:extLst>
                <a:ext uri="{FF2B5EF4-FFF2-40B4-BE49-F238E27FC236}">
                  <a16:creationId xmlns:a16="http://schemas.microsoft.com/office/drawing/2014/main" id="{852B3ED5-01EE-1609-17DD-3F40584E28C2}"/>
                </a:ext>
              </a:extLst>
            </p:cNvPr>
            <p:cNvSpPr/>
            <p:nvPr/>
          </p:nvSpPr>
          <p:spPr>
            <a:xfrm>
              <a:off x="1363909" y="1792434"/>
              <a:ext cx="1126764" cy="563382"/>
            </a:xfrm>
            <a:prstGeom prst="rect">
              <a:avLst/>
            </a:prstGeom>
            <a:grpFill/>
            <a:ln/>
          </p:spPr>
          <p:style>
            <a:lnRef idx="0">
              <a:schemeClr val="dk1"/>
            </a:lnRef>
            <a:fillRef idx="3">
              <a:schemeClr val="dk1"/>
            </a:fillRef>
            <a:effectRef idx="3">
              <a:schemeClr val="dk1"/>
            </a:effectRef>
            <a:fontRef idx="minor">
              <a:schemeClr val="lt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a:ea typeface="+mn-ea"/>
                <a:cs typeface="+mn-cs"/>
              </a:endParaRPr>
            </a:p>
          </p:txBody>
        </p:sp>
        <p:sp>
          <p:nvSpPr>
            <p:cNvPr id="77" name="textruta 76">
              <a:extLst>
                <a:ext uri="{FF2B5EF4-FFF2-40B4-BE49-F238E27FC236}">
                  <a16:creationId xmlns:a16="http://schemas.microsoft.com/office/drawing/2014/main" id="{94263D48-B2BE-B9FC-6C58-8DA0CED42D4E}"/>
                </a:ext>
              </a:extLst>
            </p:cNvPr>
            <p:cNvSpPr txBox="1"/>
            <p:nvPr/>
          </p:nvSpPr>
          <p:spPr>
            <a:xfrm>
              <a:off x="1363909" y="1792434"/>
              <a:ext cx="1126764" cy="563382"/>
            </a:xfrm>
            <a:prstGeom prst="rect">
              <a:avLst/>
            </a:prstGeom>
            <a:solidFill>
              <a:schemeClr val="accent1">
                <a:lumMod val="50000"/>
              </a:schemeClr>
            </a:solidFill>
            <a:ln/>
          </p:spPr>
          <p:style>
            <a:lnRef idx="0">
              <a:schemeClr val="dk1"/>
            </a:lnRef>
            <a:fillRef idx="3">
              <a:schemeClr val="dk1"/>
            </a:fillRef>
            <a:effectRef idx="3">
              <a:schemeClr val="dk1"/>
            </a:effectRef>
            <a:fontRef idx="minor">
              <a:schemeClr val="lt1"/>
            </a:fontRef>
          </p:style>
          <p:txBody>
            <a:bodyPr spcFirstLastPara="0" vert="horz" wrap="square" lIns="5715" tIns="5715" rIns="5715" bIns="5715" numCol="1" spcCol="1270" anchor="ctr" anchorCtr="0">
              <a:noAutofit/>
            </a:bodyPr>
            <a:lstStyle/>
            <a:p>
              <a:pPr marL="0" marR="0" lvl="0" indent="0" algn="ctr" defTabSz="400050" rtl="0" eaLnBrk="0" fontAlgn="base" latinLnBrk="0" hangingPunct="0">
                <a:lnSpc>
                  <a:spcPct val="90000"/>
                </a:lnSpc>
                <a:spcBef>
                  <a:spcPct val="0"/>
                </a:spcBef>
                <a:spcAft>
                  <a:spcPct val="35000"/>
                </a:spcAft>
                <a:buClrTx/>
                <a:buSzTx/>
                <a:buFontTx/>
                <a:buNone/>
                <a:tabLst/>
                <a:defRPr/>
              </a:pPr>
              <a:r>
                <a:rPr kumimoji="0" lang="sv-SE" sz="900" b="1" i="0" u="none" strike="noStrike" kern="1200" cap="none" spc="0" normalizeH="0" baseline="0" noProof="0">
                  <a:ln>
                    <a:noFill/>
                  </a:ln>
                  <a:solidFill>
                    <a:srgbClr val="FFFFFF"/>
                  </a:solidFill>
                  <a:effectLst/>
                  <a:uLnTx/>
                  <a:uFillTx/>
                  <a:latin typeface="Calibri"/>
                  <a:ea typeface="+mn-ea"/>
                  <a:cs typeface="+mn-cs"/>
                </a:rPr>
                <a:t>EG </a:t>
              </a:r>
            </a:p>
            <a:p>
              <a:pPr marL="0" marR="0" lvl="0" indent="0" algn="ctr" defTabSz="400050" rtl="0" eaLnBrk="0" fontAlgn="base" latinLnBrk="0" hangingPunct="0">
                <a:lnSpc>
                  <a:spcPct val="90000"/>
                </a:lnSpc>
                <a:spcBef>
                  <a:spcPct val="0"/>
                </a:spcBef>
                <a:spcAft>
                  <a:spcPct val="35000"/>
                </a:spcAft>
                <a:buClrTx/>
                <a:buSzTx/>
                <a:buFontTx/>
                <a:buNone/>
                <a:tabLst/>
                <a:defRPr/>
              </a:pPr>
              <a:r>
                <a:rPr kumimoji="0" lang="sv-SE" sz="900" b="1" i="0" u="none" strike="noStrike" kern="1200" cap="none" spc="0" normalizeH="0" baseline="0" noProof="0">
                  <a:ln>
                    <a:noFill/>
                  </a:ln>
                  <a:solidFill>
                    <a:srgbClr val="FFFFFF"/>
                  </a:solidFill>
                  <a:effectLst/>
                  <a:uLnTx/>
                  <a:uFillTx/>
                  <a:latin typeface="Calibri"/>
                  <a:ea typeface="+mn-ea"/>
                  <a:cs typeface="+mn-cs"/>
                </a:rPr>
                <a:t>SO koordinering </a:t>
              </a:r>
              <a:endParaRPr kumimoji="0" lang="sv-SE" sz="9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49" name="Grupp 48">
            <a:extLst>
              <a:ext uri="{FF2B5EF4-FFF2-40B4-BE49-F238E27FC236}">
                <a16:creationId xmlns:a16="http://schemas.microsoft.com/office/drawing/2014/main" id="{9E5101A6-3E21-A813-652E-E98D4E627AAF}"/>
              </a:ext>
            </a:extLst>
          </p:cNvPr>
          <p:cNvGrpSpPr/>
          <p:nvPr/>
        </p:nvGrpSpPr>
        <p:grpSpPr>
          <a:xfrm>
            <a:off x="6394750" y="4641651"/>
            <a:ext cx="867754" cy="454459"/>
            <a:chOff x="4090678" y="1792434"/>
            <a:chExt cx="1126764" cy="563382"/>
          </a:xfrm>
          <a:solidFill>
            <a:schemeClr val="tx1">
              <a:lumMod val="85000"/>
              <a:lumOff val="15000"/>
            </a:schemeClr>
          </a:solidFill>
        </p:grpSpPr>
        <p:sp>
          <p:nvSpPr>
            <p:cNvPr id="73" name="Rektangel 72">
              <a:extLst>
                <a:ext uri="{FF2B5EF4-FFF2-40B4-BE49-F238E27FC236}">
                  <a16:creationId xmlns:a16="http://schemas.microsoft.com/office/drawing/2014/main" id="{7AA223C8-36DA-C297-378B-ED5078CC5AA1}"/>
                </a:ext>
              </a:extLst>
            </p:cNvPr>
            <p:cNvSpPr/>
            <p:nvPr/>
          </p:nvSpPr>
          <p:spPr>
            <a:xfrm>
              <a:off x="4090678" y="1792434"/>
              <a:ext cx="1126764" cy="563382"/>
            </a:xfrm>
            <a:prstGeom prst="rect">
              <a:avLst/>
            </a:prstGeom>
            <a:grpFill/>
            <a:ln/>
          </p:spPr>
          <p:style>
            <a:lnRef idx="0">
              <a:schemeClr val="dk1"/>
            </a:lnRef>
            <a:fillRef idx="3">
              <a:schemeClr val="dk1"/>
            </a:fillRef>
            <a:effectRef idx="3">
              <a:schemeClr val="dk1"/>
            </a:effectRef>
            <a:fontRef idx="minor">
              <a:schemeClr val="lt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a:ea typeface="+mn-ea"/>
                <a:cs typeface="+mn-cs"/>
              </a:endParaRPr>
            </a:p>
          </p:txBody>
        </p:sp>
        <p:sp>
          <p:nvSpPr>
            <p:cNvPr id="74" name="textruta 73">
              <a:extLst>
                <a:ext uri="{FF2B5EF4-FFF2-40B4-BE49-F238E27FC236}">
                  <a16:creationId xmlns:a16="http://schemas.microsoft.com/office/drawing/2014/main" id="{9758146D-F973-F525-0ECA-C8046B33F2C0}"/>
                </a:ext>
              </a:extLst>
            </p:cNvPr>
            <p:cNvSpPr txBox="1"/>
            <p:nvPr/>
          </p:nvSpPr>
          <p:spPr>
            <a:xfrm>
              <a:off x="4090678" y="1792434"/>
              <a:ext cx="1126764" cy="563382"/>
            </a:xfrm>
            <a:prstGeom prst="rect">
              <a:avLst/>
            </a:prstGeom>
            <a:solidFill>
              <a:schemeClr val="accent1">
                <a:lumMod val="50000"/>
              </a:schemeClr>
            </a:solidFill>
            <a:ln/>
          </p:spPr>
          <p:style>
            <a:lnRef idx="0">
              <a:schemeClr val="dk1"/>
            </a:lnRef>
            <a:fillRef idx="3">
              <a:schemeClr val="dk1"/>
            </a:fillRef>
            <a:effectRef idx="3">
              <a:schemeClr val="dk1"/>
            </a:effectRef>
            <a:fontRef idx="minor">
              <a:schemeClr val="lt1"/>
            </a:fontRef>
          </p:style>
          <p:txBody>
            <a:bodyPr spcFirstLastPara="0" vert="horz" wrap="square" lIns="5715" tIns="5715" rIns="5715" bIns="5715" numCol="1" spcCol="1270" anchor="ctr" anchorCtr="0">
              <a:noAutofit/>
            </a:bodyPr>
            <a:lstStyle/>
            <a:p>
              <a:pPr marL="0" marR="0" lvl="0" indent="0" algn="ctr" defTabSz="400050" rtl="0" eaLnBrk="0" fontAlgn="base" latinLnBrk="0" hangingPunct="0">
                <a:lnSpc>
                  <a:spcPct val="90000"/>
                </a:lnSpc>
                <a:spcBef>
                  <a:spcPct val="0"/>
                </a:spcBef>
                <a:spcAft>
                  <a:spcPct val="35000"/>
                </a:spcAft>
                <a:buClrTx/>
                <a:buSzTx/>
                <a:buFontTx/>
                <a:buNone/>
                <a:tabLst/>
                <a:defRPr/>
              </a:pPr>
              <a:r>
                <a:rPr kumimoji="0" lang="sv-SE" sz="900" b="1" i="0" u="none" strike="noStrike" kern="1200" cap="none" spc="0" normalizeH="0" baseline="0" noProof="0">
                  <a:ln>
                    <a:noFill/>
                  </a:ln>
                  <a:solidFill>
                    <a:srgbClr val="FFFFFF"/>
                  </a:solidFill>
                  <a:effectLst/>
                  <a:uLnTx/>
                  <a:uFillTx/>
                  <a:latin typeface="Calibri"/>
                  <a:ea typeface="Calibri"/>
                  <a:cs typeface="Calibri"/>
                </a:rPr>
                <a:t>EG Harmonisering och standardisering</a:t>
              </a:r>
              <a:endParaRPr kumimoji="0" lang="sv-SE" sz="900" b="1" i="0" u="none" strike="noStrike" kern="1200" cap="none" spc="0" normalizeH="0" baseline="0" noProof="0">
                <a:ln>
                  <a:noFill/>
                </a:ln>
                <a:solidFill>
                  <a:srgbClr val="FFFFFF"/>
                </a:solidFill>
                <a:effectLst/>
                <a:uLnTx/>
                <a:uFillTx/>
                <a:latin typeface="Calibri"/>
                <a:ea typeface="+mn-ea"/>
                <a:cs typeface="+mn-cs"/>
              </a:endParaRPr>
            </a:p>
          </p:txBody>
        </p:sp>
      </p:grpSp>
      <p:sp>
        <p:nvSpPr>
          <p:cNvPr id="50" name="Ellips 49">
            <a:extLst>
              <a:ext uri="{FF2B5EF4-FFF2-40B4-BE49-F238E27FC236}">
                <a16:creationId xmlns:a16="http://schemas.microsoft.com/office/drawing/2014/main" id="{ED022DFB-CE3E-873C-C05B-6BFD24AB9A67}"/>
              </a:ext>
            </a:extLst>
          </p:cNvPr>
          <p:cNvSpPr/>
          <p:nvPr/>
        </p:nvSpPr>
        <p:spPr>
          <a:xfrm>
            <a:off x="131273" y="3019040"/>
            <a:ext cx="1579911" cy="1027613"/>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200" b="1" i="0" u="none" strike="noStrike" kern="1200" cap="none" spc="0" normalizeH="0" baseline="0" noProof="0">
                <a:ln>
                  <a:noFill/>
                </a:ln>
                <a:solidFill>
                  <a:srgbClr val="FFFFFF"/>
                </a:solidFill>
                <a:effectLst/>
                <a:uLnTx/>
                <a:uFillTx/>
                <a:latin typeface="Calibri"/>
                <a:ea typeface="+mn-ea"/>
                <a:cs typeface="+mn-cs"/>
              </a:rPr>
              <a:t>Eldistributionsrådet</a:t>
            </a:r>
          </a:p>
        </p:txBody>
      </p:sp>
      <p:grpSp>
        <p:nvGrpSpPr>
          <p:cNvPr id="51" name="Grupp 50">
            <a:extLst>
              <a:ext uri="{FF2B5EF4-FFF2-40B4-BE49-F238E27FC236}">
                <a16:creationId xmlns:a16="http://schemas.microsoft.com/office/drawing/2014/main" id="{96DB3CB6-3712-A70B-9984-919789868C72}"/>
              </a:ext>
            </a:extLst>
          </p:cNvPr>
          <p:cNvGrpSpPr/>
          <p:nvPr/>
        </p:nvGrpSpPr>
        <p:grpSpPr>
          <a:xfrm>
            <a:off x="429538" y="4625582"/>
            <a:ext cx="867754" cy="454459"/>
            <a:chOff x="1363909" y="1792434"/>
            <a:chExt cx="1126764" cy="563382"/>
          </a:xfrm>
          <a:solidFill>
            <a:schemeClr val="tx1">
              <a:lumMod val="65000"/>
              <a:lumOff val="35000"/>
            </a:schemeClr>
          </a:solidFill>
        </p:grpSpPr>
        <p:sp>
          <p:nvSpPr>
            <p:cNvPr id="71" name="Rektangel 70">
              <a:extLst>
                <a:ext uri="{FF2B5EF4-FFF2-40B4-BE49-F238E27FC236}">
                  <a16:creationId xmlns:a16="http://schemas.microsoft.com/office/drawing/2014/main" id="{CB1E1056-3BA1-A72B-B519-0D1AD0363964}"/>
                </a:ext>
              </a:extLst>
            </p:cNvPr>
            <p:cNvSpPr/>
            <p:nvPr/>
          </p:nvSpPr>
          <p:spPr>
            <a:xfrm>
              <a:off x="1363909" y="1792434"/>
              <a:ext cx="1126764" cy="563382"/>
            </a:xfrm>
            <a:prstGeom prst="rect">
              <a:avLst/>
            </a:prstGeom>
            <a:ln/>
          </p:spPr>
          <p:style>
            <a:lnRef idx="0">
              <a:schemeClr val="accent2"/>
            </a:lnRef>
            <a:fillRef idx="3">
              <a:schemeClr val="accent2"/>
            </a:fillRef>
            <a:effectRef idx="3">
              <a:schemeClr val="accent2"/>
            </a:effectRef>
            <a:fontRef idx="minor">
              <a:schemeClr val="lt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a:ea typeface="+mn-ea"/>
                <a:cs typeface="+mn-cs"/>
              </a:endParaRPr>
            </a:p>
          </p:txBody>
        </p:sp>
        <p:sp>
          <p:nvSpPr>
            <p:cNvPr id="72" name="textruta 71">
              <a:extLst>
                <a:ext uri="{FF2B5EF4-FFF2-40B4-BE49-F238E27FC236}">
                  <a16:creationId xmlns:a16="http://schemas.microsoft.com/office/drawing/2014/main" id="{CA58CB3F-F921-DDE6-1CE2-4C73AC11367C}"/>
                </a:ext>
              </a:extLst>
            </p:cNvPr>
            <p:cNvSpPr txBox="1"/>
            <p:nvPr/>
          </p:nvSpPr>
          <p:spPr>
            <a:xfrm>
              <a:off x="1363909" y="1792434"/>
              <a:ext cx="1126764" cy="563382"/>
            </a:xfrm>
            <a:prstGeom prst="rect">
              <a:avLst/>
            </a:prstGeom>
            <a:solidFill>
              <a:schemeClr val="accent1">
                <a:lumMod val="75000"/>
              </a:schemeClr>
            </a:solidFill>
            <a:ln/>
          </p:spPr>
          <p:style>
            <a:lnRef idx="0">
              <a:schemeClr val="accent2"/>
            </a:lnRef>
            <a:fillRef idx="3">
              <a:schemeClr val="accent2"/>
            </a:fillRef>
            <a:effectRef idx="3">
              <a:schemeClr val="accent2"/>
            </a:effectRef>
            <a:fontRef idx="minor">
              <a:schemeClr val="lt1"/>
            </a:fontRef>
          </p:style>
          <p:txBody>
            <a:bodyPr spcFirstLastPara="0" vert="horz" wrap="square" lIns="5715" tIns="5715" rIns="5715" bIns="5715" numCol="1" spcCol="1270" anchor="ctr" anchorCtr="0">
              <a:noAutofit/>
            </a:bodyPr>
            <a:lstStyle/>
            <a:p>
              <a:pPr marL="0" marR="0" lvl="0" indent="0" algn="ctr" defTabSz="400050" rtl="0" eaLnBrk="0" fontAlgn="base" latinLnBrk="0" hangingPunct="0">
                <a:lnSpc>
                  <a:spcPct val="90000"/>
                </a:lnSpc>
                <a:spcBef>
                  <a:spcPct val="0"/>
                </a:spcBef>
                <a:spcAft>
                  <a:spcPct val="35000"/>
                </a:spcAft>
                <a:buClrTx/>
                <a:buSzTx/>
                <a:buFontTx/>
                <a:buNone/>
                <a:tabLst/>
                <a:defRPr/>
              </a:pPr>
              <a:r>
                <a:rPr kumimoji="0" lang="sv-SE" sz="900" b="1" i="0" u="none" strike="noStrike" kern="1200" cap="none" spc="0" normalizeH="0" baseline="0" noProof="0">
                  <a:ln>
                    <a:noFill/>
                  </a:ln>
                  <a:solidFill>
                    <a:srgbClr val="FFFFFF"/>
                  </a:solidFill>
                  <a:effectLst/>
                  <a:uLnTx/>
                  <a:uFillTx/>
                  <a:latin typeface="Calibri"/>
                  <a:ea typeface="+mn-ea"/>
                  <a:cs typeface="+mn-cs"/>
                </a:rPr>
                <a:t>AG Flex Elnät</a:t>
              </a:r>
              <a:r>
                <a:rPr kumimoji="0" lang="sv-SE" sz="900" b="0" i="0" u="none" strike="noStrike" kern="1200" cap="none" spc="0" normalizeH="0" baseline="0" noProof="0">
                  <a:ln>
                    <a:noFill/>
                  </a:ln>
                  <a:solidFill>
                    <a:srgbClr val="FFFFFF"/>
                  </a:solidFill>
                  <a:effectLst/>
                  <a:uLnTx/>
                  <a:uFillTx/>
                  <a:latin typeface="Calibri"/>
                  <a:ea typeface="+mn-ea"/>
                  <a:cs typeface="+mn-cs"/>
                </a:rPr>
                <a:t> </a:t>
              </a:r>
            </a:p>
          </p:txBody>
        </p:sp>
      </p:grpSp>
      <p:sp>
        <p:nvSpPr>
          <p:cNvPr id="53" name="Ellips 52">
            <a:extLst>
              <a:ext uri="{FF2B5EF4-FFF2-40B4-BE49-F238E27FC236}">
                <a16:creationId xmlns:a16="http://schemas.microsoft.com/office/drawing/2014/main" id="{511AA1F8-8B6A-A02E-2B41-10CDF8180FFC}"/>
              </a:ext>
            </a:extLst>
          </p:cNvPr>
          <p:cNvSpPr/>
          <p:nvPr/>
        </p:nvSpPr>
        <p:spPr>
          <a:xfrm>
            <a:off x="1799884" y="3002792"/>
            <a:ext cx="1540828" cy="1027613"/>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200" b="1" i="0" u="none" strike="noStrike" kern="1200" cap="none" spc="0" normalizeH="0" baseline="0" noProof="0">
                <a:ln>
                  <a:noFill/>
                </a:ln>
                <a:solidFill>
                  <a:srgbClr val="FFFFFF"/>
                </a:solidFill>
                <a:effectLst/>
                <a:uLnTx/>
                <a:uFillTx/>
                <a:latin typeface="Calibri"/>
                <a:ea typeface="+mn-ea"/>
                <a:cs typeface="+mn-cs"/>
              </a:rPr>
              <a:t>Slutkunds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200" b="1" i="0" u="none" strike="noStrike" kern="1200" cap="none" spc="0" normalizeH="0" baseline="0" noProof="0">
                <a:ln>
                  <a:noFill/>
                </a:ln>
                <a:solidFill>
                  <a:srgbClr val="FFFFFF"/>
                </a:solidFill>
                <a:effectLst/>
                <a:uLnTx/>
                <a:uFillTx/>
                <a:latin typeface="Calibri"/>
                <a:ea typeface="+mn-ea"/>
                <a:cs typeface="+mn-cs"/>
              </a:rPr>
              <a:t>rådet</a:t>
            </a:r>
          </a:p>
        </p:txBody>
      </p:sp>
      <p:grpSp>
        <p:nvGrpSpPr>
          <p:cNvPr id="54" name="Grupp 53">
            <a:extLst>
              <a:ext uri="{FF2B5EF4-FFF2-40B4-BE49-F238E27FC236}">
                <a16:creationId xmlns:a16="http://schemas.microsoft.com/office/drawing/2014/main" id="{BDA71508-3194-DD01-07F2-FA2EB83F7E15}"/>
              </a:ext>
            </a:extLst>
          </p:cNvPr>
          <p:cNvGrpSpPr/>
          <p:nvPr/>
        </p:nvGrpSpPr>
        <p:grpSpPr>
          <a:xfrm>
            <a:off x="2136421" y="4622440"/>
            <a:ext cx="867754" cy="454459"/>
            <a:chOff x="525" y="1792434"/>
            <a:chExt cx="1126764" cy="563382"/>
          </a:xfrm>
          <a:solidFill>
            <a:schemeClr val="tx1">
              <a:lumMod val="65000"/>
              <a:lumOff val="35000"/>
            </a:schemeClr>
          </a:solidFill>
        </p:grpSpPr>
        <p:sp>
          <p:nvSpPr>
            <p:cNvPr id="65" name="Rektangel 64">
              <a:extLst>
                <a:ext uri="{FF2B5EF4-FFF2-40B4-BE49-F238E27FC236}">
                  <a16:creationId xmlns:a16="http://schemas.microsoft.com/office/drawing/2014/main" id="{D2A00FA1-58FA-FA3D-5423-BBB33E3B30E6}"/>
                </a:ext>
              </a:extLst>
            </p:cNvPr>
            <p:cNvSpPr/>
            <p:nvPr/>
          </p:nvSpPr>
          <p:spPr>
            <a:xfrm>
              <a:off x="525" y="1792434"/>
              <a:ext cx="1126764" cy="563382"/>
            </a:xfrm>
            <a:prstGeom prst="rect">
              <a:avLst/>
            </a:prstGeom>
            <a:ln/>
          </p:spPr>
          <p:style>
            <a:lnRef idx="0">
              <a:schemeClr val="accent2"/>
            </a:lnRef>
            <a:fillRef idx="3">
              <a:schemeClr val="accent2"/>
            </a:fillRef>
            <a:effectRef idx="3">
              <a:schemeClr val="accent2"/>
            </a:effectRef>
            <a:fontRef idx="minor">
              <a:schemeClr val="lt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a:ea typeface="+mn-ea"/>
                <a:cs typeface="+mn-cs"/>
              </a:endParaRPr>
            </a:p>
          </p:txBody>
        </p:sp>
        <p:sp>
          <p:nvSpPr>
            <p:cNvPr id="70" name="textruta 69">
              <a:extLst>
                <a:ext uri="{FF2B5EF4-FFF2-40B4-BE49-F238E27FC236}">
                  <a16:creationId xmlns:a16="http://schemas.microsoft.com/office/drawing/2014/main" id="{A63A1308-0548-3976-0051-35E0DB4AEF31}"/>
                </a:ext>
              </a:extLst>
            </p:cNvPr>
            <p:cNvSpPr txBox="1"/>
            <p:nvPr/>
          </p:nvSpPr>
          <p:spPr>
            <a:xfrm>
              <a:off x="525" y="1792434"/>
              <a:ext cx="1126764" cy="563382"/>
            </a:xfrm>
            <a:prstGeom prst="rect">
              <a:avLst/>
            </a:prstGeom>
            <a:solidFill>
              <a:schemeClr val="accent1">
                <a:lumMod val="75000"/>
              </a:schemeClr>
            </a:solidFill>
            <a:ln/>
          </p:spPr>
          <p:style>
            <a:lnRef idx="0">
              <a:schemeClr val="accent2"/>
            </a:lnRef>
            <a:fillRef idx="3">
              <a:schemeClr val="accent2"/>
            </a:fillRef>
            <a:effectRef idx="3">
              <a:schemeClr val="accent2"/>
            </a:effectRef>
            <a:fontRef idx="minor">
              <a:schemeClr val="lt1"/>
            </a:fontRef>
          </p:style>
          <p:txBody>
            <a:bodyPr spcFirstLastPara="0" vert="horz" wrap="square" lIns="5715" tIns="5715" rIns="5715" bIns="5715" numCol="1" spcCol="1270" anchor="ctr" anchorCtr="0">
              <a:noAutofit/>
            </a:bodyPr>
            <a:lstStyle/>
            <a:p>
              <a:pPr marL="0" marR="0" lvl="0" indent="0" algn="ctr" defTabSz="400050" rtl="0" eaLnBrk="0" fontAlgn="base" latinLnBrk="0" hangingPunct="0">
                <a:lnSpc>
                  <a:spcPct val="90000"/>
                </a:lnSpc>
                <a:spcBef>
                  <a:spcPct val="0"/>
                </a:spcBef>
                <a:spcAft>
                  <a:spcPct val="35000"/>
                </a:spcAft>
                <a:buClrTx/>
                <a:buSzTx/>
                <a:buFontTx/>
                <a:buNone/>
                <a:tabLst/>
                <a:defRPr/>
              </a:pPr>
              <a:r>
                <a:rPr kumimoji="0" lang="sv-SE" sz="900" b="1" i="0" u="none" strike="noStrike" kern="1200" cap="none" spc="0" normalizeH="0" baseline="0" noProof="0">
                  <a:ln>
                    <a:noFill/>
                  </a:ln>
                  <a:solidFill>
                    <a:srgbClr val="FFFFFF"/>
                  </a:solidFill>
                  <a:effectLst/>
                  <a:uLnTx/>
                  <a:uFillTx/>
                  <a:latin typeface="Calibri"/>
                  <a:ea typeface="+mn-ea"/>
                  <a:cs typeface="+mn-cs"/>
                </a:rPr>
                <a:t>AG Flex Aggregering, elhandel</a:t>
              </a:r>
              <a:endParaRPr kumimoji="0" lang="sv-SE" sz="900" b="0" i="0" u="none" strike="noStrike" kern="1200" cap="none" spc="0" normalizeH="0" baseline="0" noProof="0">
                <a:ln>
                  <a:noFill/>
                </a:ln>
                <a:solidFill>
                  <a:srgbClr val="FFFFFF"/>
                </a:solidFill>
                <a:effectLst/>
                <a:uLnTx/>
                <a:uFillTx/>
                <a:latin typeface="Calibri"/>
                <a:ea typeface="+mn-ea"/>
                <a:cs typeface="+mn-cs"/>
              </a:endParaRPr>
            </a:p>
          </p:txBody>
        </p:sp>
      </p:grpSp>
      <p:sp>
        <p:nvSpPr>
          <p:cNvPr id="55" name="Pil: höger 54">
            <a:extLst>
              <a:ext uri="{FF2B5EF4-FFF2-40B4-BE49-F238E27FC236}">
                <a16:creationId xmlns:a16="http://schemas.microsoft.com/office/drawing/2014/main" id="{0A0864C9-CFD8-12DE-7866-3AF1D6A21A7D}"/>
              </a:ext>
            </a:extLst>
          </p:cNvPr>
          <p:cNvSpPr/>
          <p:nvPr/>
        </p:nvSpPr>
        <p:spPr>
          <a:xfrm>
            <a:off x="3635482" y="3389831"/>
            <a:ext cx="663801" cy="308346"/>
          </a:xfrm>
          <a:prstGeom prst="rightArrow">
            <a:avLst/>
          </a:prstGeom>
          <a:solidFill>
            <a:schemeClr val="tx1">
              <a:lumMod val="75000"/>
              <a:lumOff val="25000"/>
            </a:schemeClr>
          </a:solidFill>
          <a:ln/>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0" fontAlgn="base" latinLnBrk="0" hangingPunct="0">
              <a:lnSpc>
                <a:spcPct val="90000"/>
              </a:lnSpc>
              <a:spcBef>
                <a:spcPts val="600"/>
              </a:spcBef>
              <a:spcAft>
                <a:spcPct val="0"/>
              </a:spcAft>
              <a:buClrTx/>
              <a:buSzTx/>
              <a:buFontTx/>
              <a:buNone/>
              <a:tabLst/>
              <a:defRPr/>
            </a:pPr>
            <a:endParaRPr kumimoji="0" lang="sv-SE" sz="2400" b="0" i="0" u="none" strike="noStrike" kern="1200" cap="none" spc="0" normalizeH="0" baseline="0" noProof="0" err="1">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14925972"/>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4980321-E05C-EA4E-A1B8-81B5C798C9A0}"/>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39DE6A-55C0-4C4F-9889-E916206BDB1A}" type="datetime1">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2025-06-10</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Platshållare för sidfot 2">
            <a:extLst>
              <a:ext uri="{FF2B5EF4-FFF2-40B4-BE49-F238E27FC236}">
                <a16:creationId xmlns:a16="http://schemas.microsoft.com/office/drawing/2014/main" id="{B06C2517-E5C6-33DB-ACD3-F01526099719}"/>
              </a:ext>
            </a:extLst>
          </p:cNvPr>
          <p:cNvSpPr>
            <a:spLocks noGrp="1"/>
          </p:cNvSpPr>
          <p:nvPr>
            <p:ph type="ftr" sz="quarter" idx="12"/>
          </p:nvPr>
        </p:nvSpPr>
        <p:spPr>
          <a:xfrm>
            <a:off x="4038600" y="6338705"/>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Presentation</a:t>
            </a:r>
          </a:p>
        </p:txBody>
      </p:sp>
      <p:sp>
        <p:nvSpPr>
          <p:cNvPr id="4" name="Platshållare för bildnummer 3">
            <a:extLst>
              <a:ext uri="{FF2B5EF4-FFF2-40B4-BE49-F238E27FC236}">
                <a16:creationId xmlns:a16="http://schemas.microsoft.com/office/drawing/2014/main" id="{D75D07A6-7062-5980-81AC-6E9EF48FCB19}"/>
              </a:ext>
            </a:extLst>
          </p:cNvPr>
          <p:cNvSpPr>
            <a:spLocks noGrp="1"/>
          </p:cNvSpPr>
          <p:nvPr>
            <p:ph type="sldNum" sz="quarter" idx="13"/>
          </p:nvPr>
        </p:nvSpPr>
        <p:spPr>
          <a:xfrm>
            <a:off x="8687765" y="485383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A53D8-D7BF-ED48-A5DE-B35EC4CD5AE9}" type="slidenum">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Rubrik 4">
            <a:extLst>
              <a:ext uri="{FF2B5EF4-FFF2-40B4-BE49-F238E27FC236}">
                <a16:creationId xmlns:a16="http://schemas.microsoft.com/office/drawing/2014/main" id="{282AE15E-3DA5-9768-0C61-7559BEEE3B87}"/>
              </a:ext>
            </a:extLst>
          </p:cNvPr>
          <p:cNvSpPr>
            <a:spLocks noGrp="1"/>
          </p:cNvSpPr>
          <p:nvPr>
            <p:ph type="title"/>
          </p:nvPr>
        </p:nvSpPr>
        <p:spPr>
          <a:xfrm>
            <a:off x="838200" y="365125"/>
            <a:ext cx="8052011" cy="1339940"/>
          </a:xfrm>
        </p:spPr>
        <p:txBody>
          <a:bodyPr>
            <a:noAutofit/>
          </a:bodyPr>
          <a:lstStyle/>
          <a:p>
            <a:pPr>
              <a:lnSpc>
                <a:spcPct val="100000"/>
              </a:lnSpc>
              <a:spcAft>
                <a:spcPct val="0"/>
              </a:spcAft>
              <a:defRPr/>
            </a:pPr>
            <a:r>
              <a:rPr lang="sv-SE" sz="3600">
                <a:latin typeface="Calibri"/>
                <a:ea typeface="+mn-ea"/>
                <a:cs typeface="+mn-cs"/>
              </a:rPr>
              <a:t>Tema: Regler för villkorade avtal</a:t>
            </a:r>
            <a:endParaRPr lang="sv-SE" sz="3600">
              <a:latin typeface="Calibri"/>
              <a:ea typeface="Calibri"/>
              <a:cs typeface="Calibri"/>
            </a:endParaRPr>
          </a:p>
        </p:txBody>
      </p:sp>
      <p:sp>
        <p:nvSpPr>
          <p:cNvPr id="6" name="Platshållare för text 5">
            <a:extLst>
              <a:ext uri="{FF2B5EF4-FFF2-40B4-BE49-F238E27FC236}">
                <a16:creationId xmlns:a16="http://schemas.microsoft.com/office/drawing/2014/main" id="{4A082B72-0AA8-A516-8E98-EC624FAA85D6}"/>
              </a:ext>
            </a:extLst>
          </p:cNvPr>
          <p:cNvSpPr>
            <a:spLocks noGrp="1"/>
          </p:cNvSpPr>
          <p:nvPr>
            <p:ph type="body" sz="quarter" idx="14"/>
          </p:nvPr>
        </p:nvSpPr>
        <p:spPr>
          <a:xfrm>
            <a:off x="695324" y="1711990"/>
            <a:ext cx="7672758" cy="4371975"/>
          </a:xfrm>
        </p:spPr>
        <p:txBody>
          <a:bodyPr vert="horz" lIns="91440" tIns="45720" rIns="91440" bIns="45720" rtlCol="0" anchor="t">
            <a:normAutofit/>
          </a:bodyPr>
          <a:lstStyle/>
          <a:p>
            <a:pPr marL="285750" marR="0" lvl="0" indent="-285750" algn="l" defTabSz="914400" rtl="0" eaLnBrk="1" fontAlgn="auto" latinLnBrk="0" hangingPunct="1">
              <a:lnSpc>
                <a:spcPct val="100000"/>
              </a:lnSpc>
              <a:spcBef>
                <a:spcPts val="0"/>
              </a:spcBef>
              <a:spcAft>
                <a:spcPts val="0"/>
              </a:spcAft>
              <a:buClrTx/>
              <a:buSzTx/>
              <a:buFont typeface="Calibri" panose="020B0604020202020204" pitchFamily="34" charset="0"/>
              <a:buChar char="-"/>
              <a:tabLst/>
              <a:defRPr/>
            </a:pPr>
            <a:endParaRPr lang="sv-SE" sz="1600">
              <a:cs typeface="Calibri"/>
            </a:endParaRPr>
          </a:p>
          <a:p>
            <a:pPr marL="285750" indent="-285750">
              <a:lnSpc>
                <a:spcPct val="100000"/>
              </a:lnSpc>
              <a:spcBef>
                <a:spcPts val="0"/>
              </a:spcBef>
              <a:buFont typeface="Calibri"/>
              <a:buChar char="-"/>
              <a:defRPr/>
            </a:pPr>
            <a:r>
              <a:rPr lang="sv-SE" sz="1600">
                <a:latin typeface="Calibri" panose="020F0502020204030204"/>
                <a:cs typeface="Calibri"/>
              </a:rPr>
              <a:t>När </a:t>
            </a:r>
            <a:r>
              <a:rPr lang="sv-SE" sz="1600" err="1">
                <a:latin typeface="Calibri" panose="020F0502020204030204"/>
                <a:cs typeface="Calibri"/>
              </a:rPr>
              <a:t>flexbehovet</a:t>
            </a:r>
            <a:r>
              <a:rPr lang="sv-SE" sz="1600">
                <a:latin typeface="Calibri" panose="020F0502020204030204"/>
                <a:cs typeface="Calibri"/>
              </a:rPr>
              <a:t> ska bedömas ska SO räkna med villkorade avtal som fasta avtal, förutom de villkorade avtal som NRA beslutat är permanenta</a:t>
            </a:r>
            <a:endParaRPr lang="sv-SE" sz="1600">
              <a:latin typeface="Calibri" panose="020F0502020204030204"/>
              <a:ea typeface="Calibri"/>
              <a:cs typeface="Calibri"/>
            </a:endParaRPr>
          </a:p>
          <a:p>
            <a:pPr marL="285750" indent="-285750">
              <a:lnSpc>
                <a:spcPct val="100000"/>
              </a:lnSpc>
              <a:spcBef>
                <a:spcPts val="0"/>
              </a:spcBef>
              <a:buFont typeface="Calibri"/>
              <a:buChar char="-"/>
              <a:defRPr/>
            </a:pPr>
            <a:r>
              <a:rPr lang="sv-SE" sz="1600">
                <a:latin typeface="Calibri" panose="020F0502020204030204"/>
                <a:cs typeface="Calibri"/>
              </a:rPr>
              <a:t>Villkorade avtal ska inte störa befintliga marknader</a:t>
            </a:r>
            <a:endParaRPr lang="sv-SE" sz="1600">
              <a:latin typeface="Calibri" panose="020F0502020204030204"/>
              <a:ea typeface="Calibri"/>
              <a:cs typeface="Calibri"/>
            </a:endParaRPr>
          </a:p>
          <a:p>
            <a:pPr marL="285750" indent="-285750">
              <a:lnSpc>
                <a:spcPct val="100000"/>
              </a:lnSpc>
              <a:spcBef>
                <a:spcPts val="0"/>
              </a:spcBef>
              <a:buFont typeface="Calibri"/>
              <a:buChar char="-"/>
              <a:defRPr/>
            </a:pPr>
            <a:r>
              <a:rPr lang="sv-SE" sz="1600">
                <a:latin typeface="Calibri" panose="020F0502020204030204"/>
                <a:cs typeface="Calibri"/>
              </a:rPr>
              <a:t>Systemoperatörer ska inte förhindra resursägare med villkorade avtal från att erbjuda dem på balansmarknaderna och lokala marknader </a:t>
            </a:r>
            <a:endParaRPr lang="sv-SE" sz="1600">
              <a:latin typeface="Calibri" panose="020F0502020204030204"/>
              <a:ea typeface="Calibri"/>
              <a:cs typeface="Calibri"/>
            </a:endParaRPr>
          </a:p>
          <a:p>
            <a:pPr marL="285750" indent="-285750">
              <a:lnSpc>
                <a:spcPct val="100000"/>
              </a:lnSpc>
              <a:spcBef>
                <a:spcPts val="0"/>
              </a:spcBef>
              <a:buFont typeface="Calibri"/>
              <a:buChar char="-"/>
              <a:defRPr/>
            </a:pPr>
            <a:r>
              <a:rPr lang="sv-SE" sz="1600">
                <a:latin typeface="Calibri" panose="020F0502020204030204"/>
                <a:cs typeface="Calibri"/>
              </a:rPr>
              <a:t>Villkorade avtal ska koordineras med lokala marknader genom en mekanism som tas fram i nationella villkor </a:t>
            </a:r>
            <a:endParaRPr lang="sv-SE" sz="1600">
              <a:latin typeface="Calibri" panose="020F0502020204030204"/>
              <a:ea typeface="Calibri"/>
              <a:cs typeface="Calibri"/>
            </a:endParaRPr>
          </a:p>
          <a:p>
            <a:pPr marL="285750" indent="-285750">
              <a:lnSpc>
                <a:spcPct val="100000"/>
              </a:lnSpc>
              <a:spcBef>
                <a:spcPts val="0"/>
              </a:spcBef>
              <a:buFont typeface="Calibri"/>
              <a:buChar char="-"/>
              <a:defRPr/>
            </a:pPr>
            <a:r>
              <a:rPr lang="sv-SE" sz="1600">
                <a:latin typeface="Calibri" panose="020F0502020204030204"/>
                <a:cs typeface="Calibri"/>
              </a:rPr>
              <a:t>När systemoperatörer aktiverar villkorade avtal efter dagen före marknaden </a:t>
            </a:r>
            <a:endParaRPr lang="sv-SE" sz="1600">
              <a:latin typeface="Calibri" panose="020F0502020204030204"/>
              <a:ea typeface="Calibri"/>
              <a:cs typeface="Calibri"/>
            </a:endParaRPr>
          </a:p>
          <a:p>
            <a:pPr marL="971550" lvl="1" indent="-285750">
              <a:lnSpc>
                <a:spcPct val="100000"/>
              </a:lnSpc>
              <a:spcBef>
                <a:spcPts val="0"/>
              </a:spcBef>
              <a:defRPr/>
            </a:pPr>
            <a:r>
              <a:rPr lang="sv-SE" sz="1600">
                <a:latin typeface="Calibri" panose="020F0502020204030204"/>
                <a:cs typeface="Calibri"/>
              </a:rPr>
              <a:t>Gäller regler för ”</a:t>
            </a:r>
            <a:r>
              <a:rPr lang="sv-SE" sz="1600" err="1">
                <a:latin typeface="Calibri" panose="020F0502020204030204"/>
                <a:cs typeface="Calibri"/>
              </a:rPr>
              <a:t>imbalance</a:t>
            </a:r>
            <a:r>
              <a:rPr lang="sv-SE" sz="1600">
                <a:latin typeface="Calibri" panose="020F0502020204030204"/>
                <a:cs typeface="Calibri"/>
              </a:rPr>
              <a:t> </a:t>
            </a:r>
            <a:r>
              <a:rPr lang="sv-SE" sz="1600" err="1">
                <a:latin typeface="Calibri" panose="020F0502020204030204"/>
                <a:cs typeface="Calibri"/>
              </a:rPr>
              <a:t>adjustment</a:t>
            </a:r>
            <a:r>
              <a:rPr lang="sv-SE" sz="1600">
                <a:latin typeface="Calibri" panose="020F0502020204030204"/>
                <a:cs typeface="Calibri"/>
              </a:rPr>
              <a:t>” som </a:t>
            </a:r>
            <a:r>
              <a:rPr lang="sv-SE" sz="1600" err="1">
                <a:latin typeface="Calibri" panose="020F0502020204030204"/>
                <a:cs typeface="Calibri"/>
              </a:rPr>
              <a:t>TSO:n</a:t>
            </a:r>
            <a:r>
              <a:rPr lang="sv-SE" sz="1600">
                <a:latin typeface="Calibri" panose="020F0502020204030204"/>
                <a:cs typeface="Calibri"/>
              </a:rPr>
              <a:t> ska beräkna</a:t>
            </a:r>
            <a:endParaRPr lang="sv-SE" sz="1600">
              <a:latin typeface="Calibri" panose="020F0502020204030204"/>
              <a:ea typeface="Calibri"/>
              <a:cs typeface="Calibri"/>
            </a:endParaRPr>
          </a:p>
          <a:p>
            <a:pPr marL="285750" indent="-285750">
              <a:lnSpc>
                <a:spcPct val="100000"/>
              </a:lnSpc>
              <a:spcBef>
                <a:spcPts val="0"/>
              </a:spcBef>
              <a:buFont typeface="Calibri" panose="020B0604020202020204" pitchFamily="34" charset="0"/>
              <a:buChar char="-"/>
              <a:defRPr/>
            </a:pPr>
            <a:r>
              <a:rPr lang="sv-SE" sz="1600">
                <a:latin typeface="Calibri" panose="020F0502020204030204"/>
                <a:cs typeface="Calibri"/>
              </a:rPr>
              <a:t>När systemoperatörer aktiverar villkorade avtal efter dagen före marknaden och före ”</a:t>
            </a:r>
            <a:r>
              <a:rPr lang="en-US" sz="1600">
                <a:latin typeface="Calibri" panose="020F0502020204030204"/>
                <a:cs typeface="Calibri"/>
              </a:rPr>
              <a:t>intraday cross-zonal gate closure time”</a:t>
            </a:r>
            <a:endParaRPr lang="sv-SE" sz="1600">
              <a:latin typeface="Calibri" panose="020F0502020204030204"/>
              <a:ea typeface="Calibri" panose="020F0502020204030204"/>
              <a:cs typeface="Calibri"/>
            </a:endParaRPr>
          </a:p>
          <a:p>
            <a:pPr marL="971550" lvl="1" indent="-285750">
              <a:lnSpc>
                <a:spcPct val="100000"/>
              </a:lnSpc>
              <a:spcBef>
                <a:spcPts val="0"/>
              </a:spcBef>
              <a:defRPr/>
            </a:pPr>
            <a:r>
              <a:rPr lang="en-US" sz="1600">
                <a:latin typeface="Calibri" panose="020F0502020204030204"/>
                <a:cs typeface="Calibri"/>
              </a:rPr>
              <a:t>SO shall ensure no impact on the consistency of the trade positions </a:t>
            </a:r>
            <a:r>
              <a:rPr lang="en-US" sz="1600" err="1">
                <a:latin typeface="Calibri" panose="020F0502020204030204"/>
                <a:cs typeface="Calibri"/>
              </a:rPr>
              <a:t>genom</a:t>
            </a:r>
            <a:r>
              <a:rPr lang="en-US" sz="1600">
                <a:latin typeface="Calibri" panose="020F0502020204030204"/>
                <a:cs typeface="Calibri"/>
              </a:rPr>
              <a:t> </a:t>
            </a:r>
            <a:r>
              <a:rPr lang="en-US" sz="1600" err="1">
                <a:latin typeface="Calibri" panose="020F0502020204030204"/>
                <a:cs typeface="Calibri"/>
              </a:rPr>
              <a:t>motaktivering</a:t>
            </a:r>
            <a:endParaRPr lang="sv-SE" sz="1600">
              <a:latin typeface="Calibri" panose="020F0502020204030204"/>
              <a:cs typeface="Calibri"/>
            </a:endParaRPr>
          </a:p>
          <a:p>
            <a:pPr marL="285750" indent="-285750">
              <a:lnSpc>
                <a:spcPct val="100000"/>
              </a:lnSpc>
              <a:spcBef>
                <a:spcPts val="0"/>
              </a:spcBef>
              <a:buFont typeface="Calibri"/>
              <a:buChar char="-"/>
              <a:defRPr/>
            </a:pPr>
            <a:r>
              <a:rPr lang="sv-SE" sz="1600">
                <a:latin typeface="Calibri" panose="020F0502020204030204"/>
                <a:ea typeface="Calibri" panose="020F0502020204030204"/>
                <a:cs typeface="Calibri"/>
              </a:rPr>
              <a:t>Kostnader för aktivering av resurser inom villkorade avtal ska separeras från kostnader för balansering</a:t>
            </a:r>
          </a:p>
          <a:p>
            <a:pPr marL="285750" indent="-285750">
              <a:lnSpc>
                <a:spcPct val="100000"/>
              </a:lnSpc>
              <a:spcBef>
                <a:spcPts val="0"/>
              </a:spcBef>
              <a:buFont typeface="Calibri"/>
              <a:buChar char="-"/>
              <a:defRPr/>
            </a:pPr>
            <a:endParaRPr lang="sv-SE" sz="1600">
              <a:latin typeface="Calibri" panose="020F0502020204030204"/>
              <a:ea typeface="Calibri" panose="020F0502020204030204"/>
              <a:cs typeface="Calibri"/>
            </a:endParaRPr>
          </a:p>
          <a:p>
            <a:pPr marL="742950" lvl="2" indent="-285750">
              <a:lnSpc>
                <a:spcPct val="100000"/>
              </a:lnSpc>
              <a:spcBef>
                <a:spcPts val="0"/>
              </a:spcBef>
              <a:buFont typeface="Wingdings"/>
              <a:buChar char="§"/>
              <a:defRPr/>
            </a:pPr>
            <a:endParaRPr lang="sv-SE" sz="1600">
              <a:latin typeface="Calibri" panose="020F0502020204030204"/>
              <a:cs typeface="Calibri"/>
            </a:endParaRPr>
          </a:p>
          <a:p>
            <a:pPr marL="742950" lvl="2" indent="-285750">
              <a:lnSpc>
                <a:spcPct val="100000"/>
              </a:lnSpc>
              <a:spcBef>
                <a:spcPts val="0"/>
              </a:spcBef>
              <a:buFont typeface="Wingdings"/>
              <a:buChar char="§"/>
              <a:defRPr/>
            </a:pPr>
            <a:endParaRPr lang="sv-SE" sz="1600">
              <a:latin typeface="Calibri"/>
              <a:ea typeface="Calibri" panose="020F0502020204030204"/>
              <a:cs typeface="Calibri"/>
            </a:endParaRPr>
          </a:p>
          <a:p>
            <a:pPr marL="971550" lvl="1">
              <a:lnSpc>
                <a:spcPct val="100000"/>
              </a:lnSpc>
              <a:spcBef>
                <a:spcPts val="0"/>
              </a:spcBef>
              <a:buFont typeface="Arial"/>
              <a:buChar char="•"/>
              <a:defRPr/>
            </a:pPr>
            <a:endParaRPr lang="sv-SE" sz="1400">
              <a:latin typeface="Calibri"/>
              <a:ea typeface="Calibri"/>
              <a:cs typeface="Calibri"/>
            </a:endParaRPr>
          </a:p>
        </p:txBody>
      </p:sp>
      <p:graphicFrame>
        <p:nvGraphicFramePr>
          <p:cNvPr id="9" name="Tabell 8">
            <a:extLst>
              <a:ext uri="{FF2B5EF4-FFF2-40B4-BE49-F238E27FC236}">
                <a16:creationId xmlns:a16="http://schemas.microsoft.com/office/drawing/2014/main" id="{E181B2C3-8C04-8242-2820-4D842E786752}"/>
              </a:ext>
            </a:extLst>
          </p:cNvPr>
          <p:cNvGraphicFramePr>
            <a:graphicFrameLocks noGrp="1"/>
          </p:cNvGraphicFramePr>
          <p:nvPr>
            <p:extLst>
              <p:ext uri="{D42A27DB-BD31-4B8C-83A1-F6EECF244321}">
                <p14:modId xmlns:p14="http://schemas.microsoft.com/office/powerpoint/2010/main" val="1975783352"/>
              </p:ext>
            </p:extLst>
          </p:nvPr>
        </p:nvGraphicFramePr>
        <p:xfrm>
          <a:off x="8942962" y="2046001"/>
          <a:ext cx="3006119" cy="946072"/>
        </p:xfrm>
        <a:graphic>
          <a:graphicData uri="http://schemas.openxmlformats.org/drawingml/2006/table">
            <a:tbl>
              <a:tblPr firstRow="1" bandRow="1">
                <a:tableStyleId>{3B4B98B0-60AC-42C2-AFA5-B58CD77FA1E5}</a:tableStyleId>
              </a:tblPr>
              <a:tblGrid>
                <a:gridCol w="391693">
                  <a:extLst>
                    <a:ext uri="{9D8B030D-6E8A-4147-A177-3AD203B41FA5}">
                      <a16:colId xmlns:a16="http://schemas.microsoft.com/office/drawing/2014/main" val="2186583178"/>
                    </a:ext>
                  </a:extLst>
                </a:gridCol>
                <a:gridCol w="2614426">
                  <a:extLst>
                    <a:ext uri="{9D8B030D-6E8A-4147-A177-3AD203B41FA5}">
                      <a16:colId xmlns:a16="http://schemas.microsoft.com/office/drawing/2014/main" val="897010070"/>
                    </a:ext>
                  </a:extLst>
                </a:gridCol>
              </a:tblGrid>
              <a:tr h="225562">
                <a:tc>
                  <a:txBody>
                    <a:bodyPr/>
                    <a:lstStyle/>
                    <a:p>
                      <a:pPr algn="ctr"/>
                      <a:r>
                        <a:rPr lang="en-GB" sz="1000" b="0"/>
                        <a:t>Art</a:t>
                      </a:r>
                      <a:endParaRPr lang="en-US" sz="1000" b="0"/>
                    </a:p>
                  </a:txBody>
                  <a:tcPr anchor="ctr"/>
                </a:tc>
                <a:tc>
                  <a:txBody>
                    <a:bodyPr/>
                    <a:lstStyle/>
                    <a:p>
                      <a:r>
                        <a:rPr lang="en-GB" sz="1000" b="0"/>
                        <a:t>Chapter</a:t>
                      </a:r>
                      <a:endParaRPr lang="en-US" sz="1000"/>
                    </a:p>
                  </a:txBody>
                  <a:tcPr/>
                </a:tc>
                <a:extLst>
                  <a:ext uri="{0D108BD9-81ED-4DB2-BD59-A6C34878D82A}">
                    <a16:rowId xmlns:a16="http://schemas.microsoft.com/office/drawing/2014/main" val="4182902333"/>
                  </a:ext>
                </a:extLst>
              </a:tr>
              <a:tr h="284403">
                <a:tc>
                  <a:txBody>
                    <a:bodyPr/>
                    <a:lstStyle/>
                    <a:p>
                      <a:pPr lvl="0" algn="ctr">
                        <a:buNone/>
                      </a:pPr>
                      <a:r>
                        <a:rPr lang="en-US" sz="1200" b="0"/>
                        <a:t>31</a:t>
                      </a:r>
                    </a:p>
                  </a:txBody>
                  <a:tcPr marL="6350" marR="6350" marT="6350"/>
                </a:tc>
                <a:tc>
                  <a:txBody>
                    <a:bodyPr/>
                    <a:lstStyle/>
                    <a:p>
                      <a:pPr lvl="0" algn="l">
                        <a:lnSpc>
                          <a:spcPct val="100000"/>
                        </a:lnSpc>
                        <a:spcBef>
                          <a:spcPts val="0"/>
                        </a:spcBef>
                        <a:spcAft>
                          <a:spcPts val="0"/>
                        </a:spcAft>
                        <a:buNone/>
                      </a:pPr>
                      <a:r>
                        <a:rPr lang="en-GB" sz="1200" b="0" i="0" u="none" strike="noStrike" kern="1200" noProof="0">
                          <a:solidFill>
                            <a:schemeClr val="tx1"/>
                          </a:solidFill>
                          <a:effectLst/>
                        </a:rPr>
                        <a:t>Rules for flexible connection agreements</a:t>
                      </a:r>
                      <a:endParaRPr lang="sv-SE"/>
                    </a:p>
                  </a:txBody>
                  <a:tcPr marL="6350" marR="6350" marT="6350"/>
                </a:tc>
                <a:extLst>
                  <a:ext uri="{0D108BD9-81ED-4DB2-BD59-A6C34878D82A}">
                    <a16:rowId xmlns:a16="http://schemas.microsoft.com/office/drawing/2014/main" val="30802937"/>
                  </a:ext>
                </a:extLst>
              </a:tr>
              <a:tr h="284402">
                <a:tc>
                  <a:txBody>
                    <a:bodyPr/>
                    <a:lstStyle/>
                    <a:p>
                      <a:pPr lvl="0" algn="ctr">
                        <a:buNone/>
                      </a:pPr>
                      <a:endParaRPr lang="en-US" sz="1200" b="0"/>
                    </a:p>
                  </a:txBody>
                  <a:tcPr marL="6350" marR="6350" marT="6350"/>
                </a:tc>
                <a:tc>
                  <a:txBody>
                    <a:bodyPr/>
                    <a:lstStyle/>
                    <a:p>
                      <a:pPr lvl="0" algn="l">
                        <a:lnSpc>
                          <a:spcPct val="100000"/>
                        </a:lnSpc>
                        <a:spcBef>
                          <a:spcPts val="0"/>
                        </a:spcBef>
                        <a:spcAft>
                          <a:spcPts val="0"/>
                        </a:spcAft>
                        <a:buNone/>
                      </a:pPr>
                      <a:endParaRPr lang="en-GB" sz="1200" b="0" i="0" u="none" strike="noStrike" kern="1200" noProof="0">
                        <a:solidFill>
                          <a:schemeClr val="tx1"/>
                        </a:solidFill>
                        <a:effectLst/>
                      </a:endParaRPr>
                    </a:p>
                  </a:txBody>
                  <a:tcPr marL="6350" marR="6350" marT="6350"/>
                </a:tc>
                <a:extLst>
                  <a:ext uri="{0D108BD9-81ED-4DB2-BD59-A6C34878D82A}">
                    <a16:rowId xmlns:a16="http://schemas.microsoft.com/office/drawing/2014/main" val="1286817006"/>
                  </a:ext>
                </a:extLst>
              </a:tr>
            </a:tbl>
          </a:graphicData>
        </a:graphic>
      </p:graphicFrame>
      <p:sp>
        <p:nvSpPr>
          <p:cNvPr id="11" name="textruta 10">
            <a:extLst>
              <a:ext uri="{FF2B5EF4-FFF2-40B4-BE49-F238E27FC236}">
                <a16:creationId xmlns:a16="http://schemas.microsoft.com/office/drawing/2014/main" id="{1F851187-0012-9329-CCBA-7A170D286342}"/>
              </a:ext>
            </a:extLst>
          </p:cNvPr>
          <p:cNvSpPr txBox="1"/>
          <p:nvPr/>
        </p:nvSpPr>
        <p:spPr>
          <a:xfrm>
            <a:off x="8891738" y="1558324"/>
            <a:ext cx="3647767"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Calibri" panose="020F0502020204030204"/>
                <a:ea typeface="+mn-ea"/>
                <a:cs typeface="+mn-cs"/>
              </a:rPr>
              <a:t>Relaterade artiklar </a:t>
            </a:r>
          </a:p>
        </p:txBody>
      </p:sp>
      <p:graphicFrame>
        <p:nvGraphicFramePr>
          <p:cNvPr id="7" name="Tabell 6">
            <a:extLst>
              <a:ext uri="{FF2B5EF4-FFF2-40B4-BE49-F238E27FC236}">
                <a16:creationId xmlns:a16="http://schemas.microsoft.com/office/drawing/2014/main" id="{354026B3-76C8-D7BD-F72C-CDBB73196D1D}"/>
              </a:ext>
            </a:extLst>
          </p:cNvPr>
          <p:cNvGraphicFramePr>
            <a:graphicFrameLocks noGrp="1"/>
          </p:cNvGraphicFramePr>
          <p:nvPr>
            <p:extLst>
              <p:ext uri="{D42A27DB-BD31-4B8C-83A1-F6EECF244321}">
                <p14:modId xmlns:p14="http://schemas.microsoft.com/office/powerpoint/2010/main" val="4180644785"/>
              </p:ext>
            </p:extLst>
          </p:nvPr>
        </p:nvGraphicFramePr>
        <p:xfrm>
          <a:off x="9075343" y="3451293"/>
          <a:ext cx="3006119" cy="417830"/>
        </p:xfrm>
        <a:graphic>
          <a:graphicData uri="http://schemas.openxmlformats.org/drawingml/2006/table">
            <a:tbl>
              <a:tblPr firstRow="1" bandRow="1">
                <a:tableStyleId>{3B4B98B0-60AC-42C2-AFA5-B58CD77FA1E5}</a:tableStyleId>
              </a:tblPr>
              <a:tblGrid>
                <a:gridCol w="3006119">
                  <a:extLst>
                    <a:ext uri="{9D8B030D-6E8A-4147-A177-3AD203B41FA5}">
                      <a16:colId xmlns:a16="http://schemas.microsoft.com/office/drawing/2014/main" val="510879607"/>
                    </a:ext>
                  </a:extLst>
                </a:gridCol>
              </a:tblGrid>
              <a:tr h="2844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National terms and conditions for service providers</a:t>
                      </a:r>
                      <a:endParaRPr lang="sv-SE" sz="1200" b="0" kern="1200">
                        <a:solidFill>
                          <a:schemeClr val="tx1"/>
                        </a:solidFill>
                        <a:effectLst/>
                        <a:latin typeface="+mn-lt"/>
                        <a:ea typeface="+mn-ea"/>
                        <a:cs typeface="+mn-cs"/>
                      </a:endParaRPr>
                    </a:p>
                  </a:txBody>
                  <a:tcPr marL="6350" marR="6350" marT="6350"/>
                </a:tc>
                <a:extLst>
                  <a:ext uri="{0D108BD9-81ED-4DB2-BD59-A6C34878D82A}">
                    <a16:rowId xmlns:a16="http://schemas.microsoft.com/office/drawing/2014/main" val="563928668"/>
                  </a:ext>
                </a:extLst>
              </a:tr>
            </a:tbl>
          </a:graphicData>
        </a:graphic>
      </p:graphicFrame>
      <p:sp>
        <p:nvSpPr>
          <p:cNvPr id="8" name="textruta 7">
            <a:extLst>
              <a:ext uri="{FF2B5EF4-FFF2-40B4-BE49-F238E27FC236}">
                <a16:creationId xmlns:a16="http://schemas.microsoft.com/office/drawing/2014/main" id="{6A58CDE6-CF77-1823-89C4-EFCE963AFF88}"/>
              </a:ext>
            </a:extLst>
          </p:cNvPr>
          <p:cNvSpPr txBox="1"/>
          <p:nvPr/>
        </p:nvSpPr>
        <p:spPr>
          <a:xfrm>
            <a:off x="8946816" y="3126710"/>
            <a:ext cx="3647767"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Calibri" panose="020F0502020204030204"/>
                <a:ea typeface="+mn-ea"/>
                <a:cs typeface="+mn-cs"/>
              </a:rPr>
              <a:t>Relaterad nationella villkor</a:t>
            </a:r>
          </a:p>
        </p:txBody>
      </p:sp>
      <p:graphicFrame>
        <p:nvGraphicFramePr>
          <p:cNvPr id="10" name="Tabell 9">
            <a:extLst>
              <a:ext uri="{FF2B5EF4-FFF2-40B4-BE49-F238E27FC236}">
                <a16:creationId xmlns:a16="http://schemas.microsoft.com/office/drawing/2014/main" id="{A2D5CAA2-F40E-C5C3-1626-20B7EDEA8D54}"/>
              </a:ext>
            </a:extLst>
          </p:cNvPr>
          <p:cNvGraphicFramePr>
            <a:graphicFrameLocks noGrp="1"/>
          </p:cNvGraphicFramePr>
          <p:nvPr/>
        </p:nvGraphicFramePr>
        <p:xfrm>
          <a:off x="9075343" y="4238594"/>
          <a:ext cx="3006119" cy="755499"/>
        </p:xfrm>
        <a:graphic>
          <a:graphicData uri="http://schemas.openxmlformats.org/drawingml/2006/table">
            <a:tbl>
              <a:tblPr firstRow="1" bandRow="1">
                <a:tableStyleId>{3B4B98B0-60AC-42C2-AFA5-B58CD77FA1E5}</a:tableStyleId>
              </a:tblPr>
              <a:tblGrid>
                <a:gridCol w="3006119">
                  <a:extLst>
                    <a:ext uri="{9D8B030D-6E8A-4147-A177-3AD203B41FA5}">
                      <a16:colId xmlns:a16="http://schemas.microsoft.com/office/drawing/2014/main" val="510879607"/>
                    </a:ext>
                  </a:extLst>
                </a:gridCol>
              </a:tblGrid>
              <a:tr h="284403">
                <a:tc>
                  <a:txBody>
                    <a:bodyPr/>
                    <a:lstStyle/>
                    <a:p>
                      <a:pPr marL="0" marR="0" lvl="0" indent="0" algn="l">
                        <a:lnSpc>
                          <a:spcPct val="100000"/>
                        </a:lnSpc>
                        <a:spcBef>
                          <a:spcPts val="0"/>
                        </a:spcBef>
                        <a:spcAft>
                          <a:spcPts val="0"/>
                        </a:spcAft>
                        <a:buClrTx/>
                        <a:buSzTx/>
                        <a:buFontTx/>
                        <a:buNone/>
                      </a:pPr>
                      <a:endParaRPr lang="sv-SE" sz="1200" b="0" kern="1200">
                        <a:solidFill>
                          <a:schemeClr val="tx1"/>
                        </a:solidFill>
                        <a:effectLst/>
                        <a:latin typeface="+mn-lt"/>
                        <a:ea typeface="+mn-ea"/>
                        <a:cs typeface="+mn-cs"/>
                      </a:endParaRPr>
                    </a:p>
                  </a:txBody>
                  <a:tcPr marL="6350" marR="6350" marT="6350"/>
                </a:tc>
                <a:extLst>
                  <a:ext uri="{0D108BD9-81ED-4DB2-BD59-A6C34878D82A}">
                    <a16:rowId xmlns:a16="http://schemas.microsoft.com/office/drawing/2014/main" val="563928668"/>
                  </a:ext>
                </a:extLst>
              </a:tr>
              <a:tr h="471096">
                <a:tc>
                  <a:txBody>
                    <a:bodyPr/>
                    <a:lstStyle/>
                    <a:p>
                      <a:pPr marL="0" marR="0" lvl="0" indent="0" algn="l" rtl="0" eaLnBrk="1" fontAlgn="auto" latinLnBrk="0" hangingPunct="1">
                        <a:lnSpc>
                          <a:spcPct val="100000"/>
                        </a:lnSpc>
                        <a:spcBef>
                          <a:spcPts val="0"/>
                        </a:spcBef>
                        <a:spcAft>
                          <a:spcPts val="0"/>
                        </a:spcAft>
                        <a:buClrTx/>
                        <a:buSzTx/>
                        <a:buFontTx/>
                        <a:buNone/>
                      </a:pPr>
                      <a:endParaRPr lang="sv-SE" sz="1200" b="0" kern="1200">
                        <a:solidFill>
                          <a:schemeClr val="tx1"/>
                        </a:solidFill>
                        <a:effectLst/>
                        <a:latin typeface="+mn-lt"/>
                        <a:ea typeface="+mn-ea"/>
                        <a:cs typeface="+mn-cs"/>
                      </a:endParaRPr>
                    </a:p>
                  </a:txBody>
                  <a:tcPr marL="6350" marR="6350" marT="6350">
                    <a:solidFill>
                      <a:schemeClr val="bg1"/>
                    </a:solidFill>
                  </a:tcPr>
                </a:tc>
                <a:extLst>
                  <a:ext uri="{0D108BD9-81ED-4DB2-BD59-A6C34878D82A}">
                    <a16:rowId xmlns:a16="http://schemas.microsoft.com/office/drawing/2014/main" val="3897900675"/>
                  </a:ext>
                </a:extLst>
              </a:tr>
            </a:tbl>
          </a:graphicData>
        </a:graphic>
      </p:graphicFrame>
      <p:sp>
        <p:nvSpPr>
          <p:cNvPr id="12" name="textruta 11">
            <a:extLst>
              <a:ext uri="{FF2B5EF4-FFF2-40B4-BE49-F238E27FC236}">
                <a16:creationId xmlns:a16="http://schemas.microsoft.com/office/drawing/2014/main" id="{CA187E1D-43AC-F992-B9F7-0C95D6AFA459}"/>
              </a:ext>
            </a:extLst>
          </p:cNvPr>
          <p:cNvSpPr txBox="1"/>
          <p:nvPr/>
        </p:nvSpPr>
        <p:spPr>
          <a:xfrm>
            <a:off x="8946816" y="3931109"/>
            <a:ext cx="3647767"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Calibri" panose="020F0502020204030204"/>
                <a:ea typeface="+mn-ea"/>
                <a:cs typeface="+mn-cs"/>
              </a:rPr>
              <a:t>Relaterade EU-metoder</a:t>
            </a:r>
          </a:p>
        </p:txBody>
      </p:sp>
    </p:spTree>
    <p:extLst>
      <p:ext uri="{BB962C8B-B14F-4D97-AF65-F5344CB8AC3E}">
        <p14:creationId xmlns:p14="http://schemas.microsoft.com/office/powerpoint/2010/main" val="487780005"/>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4980321-E05C-EA4E-A1B8-81B5C798C9A0}"/>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39DE6A-55C0-4C4F-9889-E916206BDB1A}" type="datetime1">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2025-06-10</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Rubrik 4">
            <a:extLst>
              <a:ext uri="{FF2B5EF4-FFF2-40B4-BE49-F238E27FC236}">
                <a16:creationId xmlns:a16="http://schemas.microsoft.com/office/drawing/2014/main" id="{282AE15E-3DA5-9768-0C61-7559BEEE3B87}"/>
              </a:ext>
            </a:extLst>
          </p:cNvPr>
          <p:cNvSpPr>
            <a:spLocks noGrp="1"/>
          </p:cNvSpPr>
          <p:nvPr>
            <p:ph type="title"/>
          </p:nvPr>
        </p:nvSpPr>
        <p:spPr>
          <a:xfrm>
            <a:off x="838200" y="365125"/>
            <a:ext cx="8689848" cy="1325563"/>
          </a:xfrm>
        </p:spPr>
        <p:txBody>
          <a:bodyPr>
            <a:normAutofit/>
          </a:bodyPr>
          <a:lstStyle/>
          <a:p>
            <a:pPr>
              <a:lnSpc>
                <a:spcPct val="100000"/>
              </a:lnSpc>
              <a:spcAft>
                <a:spcPct val="0"/>
              </a:spcAft>
              <a:defRPr/>
            </a:pPr>
            <a:r>
              <a:rPr lang="sv-SE" sz="3600">
                <a:latin typeface="Calibri"/>
                <a:ea typeface="+mn-ea"/>
                <a:cs typeface="+mn-cs"/>
              </a:rPr>
              <a:t>Tema: Regler för villkorade avtal</a:t>
            </a:r>
            <a:endParaRPr lang="sv-SE" sz="3200">
              <a:latin typeface="Calibri"/>
              <a:ea typeface="Calibri"/>
              <a:cs typeface="Calibri"/>
            </a:endParaRPr>
          </a:p>
        </p:txBody>
      </p:sp>
      <p:sp>
        <p:nvSpPr>
          <p:cNvPr id="6" name="Platshållare för text 5">
            <a:extLst>
              <a:ext uri="{FF2B5EF4-FFF2-40B4-BE49-F238E27FC236}">
                <a16:creationId xmlns:a16="http://schemas.microsoft.com/office/drawing/2014/main" id="{4A082B72-0AA8-A516-8E98-EC624FAA85D6}"/>
              </a:ext>
            </a:extLst>
          </p:cNvPr>
          <p:cNvSpPr>
            <a:spLocks noGrp="1"/>
          </p:cNvSpPr>
          <p:nvPr>
            <p:ph type="body" sz="quarter" idx="14"/>
          </p:nvPr>
        </p:nvSpPr>
        <p:spPr>
          <a:xfrm>
            <a:off x="1004541" y="1689905"/>
            <a:ext cx="7429154" cy="3886289"/>
          </a:xfrm>
        </p:spPr>
        <p:txBody>
          <a:bodyPr vert="horz" lIns="91440" tIns="45720" rIns="91440" bIns="45720" rtlCol="0" anchor="t">
            <a:normAutofit fontScale="85000" lnSpcReduction="10000"/>
          </a:bodyPr>
          <a:lstStyle/>
          <a:p>
            <a:pPr marR="0" lvl="0" algn="l" defTabSz="914400" rtl="0" eaLnBrk="1" fontAlgn="auto" latinLnBrk="0" hangingPunct="1">
              <a:lnSpc>
                <a:spcPct val="100000"/>
              </a:lnSpc>
              <a:spcBef>
                <a:spcPts val="0"/>
              </a:spcBef>
              <a:buClrTx/>
              <a:buSzTx/>
              <a:tabLst/>
              <a:defRPr/>
            </a:pPr>
            <a:r>
              <a:rPr lang="sv-SE" sz="1600" b="1">
                <a:latin typeface="Calibri"/>
                <a:cs typeface="Calibri"/>
              </a:rPr>
              <a:t>Information om tidsram</a:t>
            </a:r>
            <a:endParaRPr lang="sv-SE" sz="1600" b="1">
              <a:latin typeface="Calibri"/>
              <a:ea typeface="Calibri"/>
              <a:cs typeface="Calibri"/>
            </a:endParaRPr>
          </a:p>
          <a:p>
            <a:pPr marL="285750" indent="-285750">
              <a:lnSpc>
                <a:spcPct val="110000"/>
              </a:lnSpc>
              <a:spcBef>
                <a:spcPts val="0"/>
              </a:spcBef>
              <a:buFont typeface="Calibri"/>
              <a:buChar char="-"/>
              <a:defRPr/>
            </a:pPr>
            <a:r>
              <a:rPr lang="sv-SE" sz="1600">
                <a:latin typeface="Calibri"/>
                <a:ea typeface="Calibri"/>
                <a:cs typeface="Calibri"/>
              </a:rPr>
              <a:t>Förslag till nationella villkor ska lämnas över till </a:t>
            </a:r>
            <a:r>
              <a:rPr lang="sv-SE" sz="1600" err="1">
                <a:latin typeface="Calibri"/>
                <a:ea typeface="Calibri"/>
                <a:cs typeface="Calibri"/>
              </a:rPr>
              <a:t>Ei</a:t>
            </a:r>
            <a:r>
              <a:rPr lang="sv-SE" sz="1600">
                <a:latin typeface="Calibri"/>
                <a:ea typeface="Calibri"/>
                <a:cs typeface="Calibri"/>
              </a:rPr>
              <a:t> 18 månader efter ikraftträdandet av NC DR</a:t>
            </a:r>
          </a:p>
          <a:p>
            <a:pPr marL="285750" indent="-285750">
              <a:lnSpc>
                <a:spcPct val="110000"/>
              </a:lnSpc>
              <a:spcBef>
                <a:spcPts val="0"/>
              </a:spcBef>
              <a:buFont typeface="Calibri"/>
              <a:buChar char="-"/>
              <a:defRPr/>
            </a:pPr>
            <a:r>
              <a:rPr lang="sv-SE" sz="1600">
                <a:latin typeface="Calibri"/>
                <a:cs typeface="Calibri"/>
              </a:rPr>
              <a:t>Nationella villkor ska vara implementerat senast 12 mån efter </a:t>
            </a:r>
            <a:r>
              <a:rPr lang="sv-SE" sz="1600" err="1">
                <a:latin typeface="Calibri"/>
                <a:cs typeface="Calibri"/>
              </a:rPr>
              <a:t>NRA:ns</a:t>
            </a:r>
            <a:r>
              <a:rPr lang="sv-SE" sz="1600">
                <a:latin typeface="Calibri"/>
                <a:cs typeface="Calibri"/>
              </a:rPr>
              <a:t> godkännande </a:t>
            </a:r>
            <a:endParaRPr lang="sv-SE" sz="1600">
              <a:latin typeface="Calibri"/>
              <a:ea typeface="Calibri"/>
              <a:cs typeface="Calibri"/>
            </a:endParaRPr>
          </a:p>
          <a:p>
            <a:pPr marL="285750" indent="-285750">
              <a:lnSpc>
                <a:spcPct val="110000"/>
              </a:lnSpc>
              <a:spcBef>
                <a:spcPts val="0"/>
              </a:spcBef>
              <a:buFont typeface="Calibri"/>
              <a:buChar char="-"/>
              <a:defRPr/>
            </a:pPr>
            <a:r>
              <a:rPr lang="sv-SE" sz="1600">
                <a:latin typeface="Calibri"/>
                <a:cs typeface="Calibri"/>
              </a:rPr>
              <a:t>Förslag till specificerade EU-regler på området tas fram 3 år efter ikraftträdande av NC DR</a:t>
            </a:r>
            <a:endParaRPr lang="sv-SE" sz="1600" b="1">
              <a:latin typeface="Calibri"/>
              <a:ea typeface="Calibri"/>
              <a:cs typeface="Calibri"/>
            </a:endParaRPr>
          </a:p>
          <a:p>
            <a:pPr>
              <a:defRPr/>
            </a:pPr>
            <a:r>
              <a:rPr lang="sv-SE" sz="1600" b="1">
                <a:latin typeface="Calibri"/>
                <a:cs typeface="Calibri"/>
              </a:rPr>
              <a:t>Kommentarer om bestämmelsernas innebörd och vad som behöver genomföras</a:t>
            </a:r>
            <a:endParaRPr lang="sv-SE" sz="1600" b="1">
              <a:latin typeface="Calibri"/>
              <a:ea typeface="Calibri"/>
              <a:cs typeface="Calibri"/>
            </a:endParaRPr>
          </a:p>
          <a:p>
            <a:pPr marL="342900" indent="-342900">
              <a:lnSpc>
                <a:spcPct val="110000"/>
              </a:lnSpc>
              <a:spcBef>
                <a:spcPts val="0"/>
              </a:spcBef>
              <a:buFont typeface="Calibri"/>
              <a:buChar char="-"/>
              <a:defRPr/>
            </a:pPr>
            <a:r>
              <a:rPr lang="sv-SE" sz="1600">
                <a:latin typeface="Calibri"/>
                <a:cs typeface="Calibri"/>
              </a:rPr>
              <a:t>Varje medlemsstat har att ange ett ramverk för villkorade avtal ska implementeras och har att bestämma om det ska implementeras eller inte</a:t>
            </a:r>
            <a:endParaRPr lang="sv-SE" sz="1600">
              <a:latin typeface="Calibri"/>
              <a:ea typeface="Calibri"/>
              <a:cs typeface="Calibri"/>
            </a:endParaRPr>
          </a:p>
          <a:p>
            <a:pPr marL="342900" indent="-342900">
              <a:lnSpc>
                <a:spcPct val="110000"/>
              </a:lnSpc>
              <a:spcBef>
                <a:spcPts val="0"/>
              </a:spcBef>
              <a:buFont typeface="Calibri"/>
              <a:buChar char="-"/>
              <a:defRPr/>
            </a:pPr>
            <a:r>
              <a:rPr lang="sv-SE" sz="1600">
                <a:latin typeface="Calibri"/>
                <a:ea typeface="Calibri"/>
                <a:cs typeface="Calibri"/>
              </a:rPr>
              <a:t>Förekomst av villkorade avtal enligt NC DR får inte negativt påverka grossistmarknaderna inkl. balanseringsmarknaden</a:t>
            </a:r>
          </a:p>
          <a:p>
            <a:pPr marL="342900" indent="-342900">
              <a:lnSpc>
                <a:spcPct val="110000"/>
              </a:lnSpc>
              <a:spcBef>
                <a:spcPts val="0"/>
              </a:spcBef>
              <a:buFont typeface="Calibri"/>
              <a:buChar char="-"/>
              <a:defRPr/>
            </a:pPr>
            <a:r>
              <a:rPr lang="sv-SE" sz="1600">
                <a:latin typeface="Calibri"/>
                <a:cs typeface="Calibri"/>
              </a:rPr>
              <a:t>Samexistensen av eventuella villkorade avtal, lokala flexibilitetsmarknader och befintliga grossistmarknader inklusive balansmarknaden kommer bli utmanande. Regler för balansmarknaderna liksom för dagen före- och </a:t>
            </a:r>
            <a:r>
              <a:rPr lang="sv-SE" sz="1600" err="1">
                <a:latin typeface="Calibri"/>
                <a:cs typeface="Calibri"/>
              </a:rPr>
              <a:t>intradagmarknaderna</a:t>
            </a:r>
            <a:r>
              <a:rPr lang="sv-SE" sz="1600">
                <a:latin typeface="Calibri"/>
                <a:cs typeface="Calibri"/>
              </a:rPr>
              <a:t> behöver respekteras. Föreliggande skrivningar är oklara och det är svårt att bedöma hur en samexistens kan komma att se ut. Komplext också relaterat till den svenska balansvarsmodellen.</a:t>
            </a:r>
            <a:endParaRPr lang="sv-SE" sz="1600">
              <a:latin typeface="Calibri"/>
              <a:ea typeface="Calibri"/>
              <a:cs typeface="Calibri"/>
            </a:endParaRPr>
          </a:p>
          <a:p>
            <a:pPr>
              <a:defRPr/>
            </a:pPr>
            <a:r>
              <a:rPr lang="sv-SE" sz="1600" b="1">
                <a:latin typeface="Calibri"/>
                <a:cs typeface="Calibri"/>
              </a:rPr>
              <a:t>Bedömning om prioritet</a:t>
            </a:r>
            <a:endParaRPr lang="en-US" sz="1600" b="1">
              <a:latin typeface="Calibri"/>
              <a:ea typeface="Calibri"/>
              <a:cs typeface="Calibri"/>
            </a:endParaRPr>
          </a:p>
          <a:p>
            <a:pPr marL="285750" indent="-285750">
              <a:lnSpc>
                <a:spcPct val="100000"/>
              </a:lnSpc>
              <a:spcBef>
                <a:spcPts val="0"/>
              </a:spcBef>
              <a:buFont typeface="Calibri"/>
              <a:buChar char="-"/>
              <a:defRPr/>
            </a:pPr>
            <a:r>
              <a:rPr lang="sv-SE" sz="1600">
                <a:latin typeface="Calibri"/>
                <a:ea typeface="Calibri"/>
                <a:cs typeface="Calibri"/>
              </a:rPr>
              <a:t>Hög</a:t>
            </a:r>
            <a:endParaRPr lang="sv-SE">
              <a:ea typeface="Calibri" panose="020F0502020204030204"/>
              <a:cs typeface="Calibri" panose="020F0502020204030204"/>
            </a:endParaRPr>
          </a:p>
        </p:txBody>
      </p:sp>
      <p:graphicFrame>
        <p:nvGraphicFramePr>
          <p:cNvPr id="3" name="Tabell 9">
            <a:extLst>
              <a:ext uri="{FF2B5EF4-FFF2-40B4-BE49-F238E27FC236}">
                <a16:creationId xmlns:a16="http://schemas.microsoft.com/office/drawing/2014/main" id="{117A8539-30AC-21D9-15D5-5C3ED6194FA7}"/>
              </a:ext>
            </a:extLst>
          </p:cNvPr>
          <p:cNvGraphicFramePr>
            <a:graphicFrameLocks noGrp="1"/>
          </p:cNvGraphicFramePr>
          <p:nvPr>
            <p:extLst>
              <p:ext uri="{D42A27DB-BD31-4B8C-83A1-F6EECF244321}">
                <p14:modId xmlns:p14="http://schemas.microsoft.com/office/powerpoint/2010/main" val="2123775181"/>
              </p:ext>
            </p:extLst>
          </p:nvPr>
        </p:nvGraphicFramePr>
        <p:xfrm>
          <a:off x="8936196" y="3820869"/>
          <a:ext cx="3006119" cy="2900606"/>
        </p:xfrm>
        <a:graphic>
          <a:graphicData uri="http://schemas.openxmlformats.org/drawingml/2006/table">
            <a:tbl>
              <a:tblPr firstRow="1" bandRow="1">
                <a:tableStyleId>{3B4B98B0-60AC-42C2-AFA5-B58CD77FA1E5}</a:tableStyleId>
              </a:tblPr>
              <a:tblGrid>
                <a:gridCol w="3006119">
                  <a:extLst>
                    <a:ext uri="{9D8B030D-6E8A-4147-A177-3AD203B41FA5}">
                      <a16:colId xmlns:a16="http://schemas.microsoft.com/office/drawing/2014/main" val="510879607"/>
                    </a:ext>
                  </a:extLst>
                </a:gridCol>
              </a:tblGrid>
              <a:tr h="284403">
                <a:tc>
                  <a:txBody>
                    <a:bodyPr/>
                    <a:lstStyle/>
                    <a:p>
                      <a:pPr marL="0" marR="0" lvl="0" indent="0" algn="l">
                        <a:lnSpc>
                          <a:spcPct val="100000"/>
                        </a:lnSpc>
                        <a:spcBef>
                          <a:spcPts val="0"/>
                        </a:spcBef>
                        <a:spcAft>
                          <a:spcPts val="0"/>
                        </a:spcAft>
                        <a:buClrTx/>
                        <a:buSzTx/>
                        <a:buFontTx/>
                        <a:buNone/>
                      </a:pPr>
                      <a:r>
                        <a:rPr lang="sv-SE" sz="1200" b="1" kern="1200">
                          <a:solidFill>
                            <a:schemeClr val="tx1"/>
                          </a:solidFill>
                          <a:effectLst/>
                          <a:latin typeface="+mn-lt"/>
                          <a:ea typeface="+mn-ea"/>
                          <a:cs typeface="+mn-cs"/>
                        </a:rPr>
                        <a:t>Beroenden i koden</a:t>
                      </a:r>
                    </a:p>
                    <a:p>
                      <a:pPr marL="0" marR="0" lvl="0" indent="0" algn="l">
                        <a:lnSpc>
                          <a:spcPct val="100000"/>
                        </a:lnSpc>
                        <a:spcBef>
                          <a:spcPts val="0"/>
                        </a:spcBef>
                        <a:spcAft>
                          <a:spcPts val="0"/>
                        </a:spcAft>
                        <a:buClrTx/>
                        <a:buSzTx/>
                        <a:buFontTx/>
                        <a:buNone/>
                      </a:pPr>
                      <a:r>
                        <a:rPr lang="sv-SE" sz="1200" b="0" kern="1200">
                          <a:solidFill>
                            <a:schemeClr val="tx1"/>
                          </a:solidFill>
                          <a:effectLst/>
                          <a:latin typeface="+mn-lt"/>
                          <a:ea typeface="+mn-ea"/>
                          <a:cs typeface="+mn-cs"/>
                        </a:rPr>
                        <a:t>Regler om undantag art 38, </a:t>
                      </a:r>
                    </a:p>
                    <a:p>
                      <a:pPr marL="0" marR="0" lvl="0" indent="0" algn="l">
                        <a:lnSpc>
                          <a:spcPct val="100000"/>
                        </a:lnSpc>
                        <a:spcBef>
                          <a:spcPts val="0"/>
                        </a:spcBef>
                        <a:spcAft>
                          <a:spcPts val="0"/>
                        </a:spcAft>
                        <a:buClrTx/>
                        <a:buSzTx/>
                        <a:buFontTx/>
                        <a:buNone/>
                      </a:pPr>
                      <a:r>
                        <a:rPr lang="sv-SE" sz="1200" b="0" kern="1200">
                          <a:solidFill>
                            <a:schemeClr val="tx1"/>
                          </a:solidFill>
                          <a:effectLst/>
                          <a:latin typeface="+mn-lt"/>
                          <a:ea typeface="+mn-ea"/>
                          <a:cs typeface="+mn-cs"/>
                        </a:rPr>
                        <a:t>Regler om motaktivering art 42 </a:t>
                      </a:r>
                    </a:p>
                    <a:p>
                      <a:pPr marL="0" marR="0" lvl="0" indent="0" algn="l">
                        <a:lnSpc>
                          <a:spcPct val="100000"/>
                        </a:lnSpc>
                        <a:spcBef>
                          <a:spcPts val="0"/>
                        </a:spcBef>
                        <a:spcAft>
                          <a:spcPts val="0"/>
                        </a:spcAft>
                        <a:buClrTx/>
                        <a:buSzTx/>
                        <a:buFontTx/>
                        <a:buNone/>
                      </a:pPr>
                      <a:r>
                        <a:rPr lang="sv-SE" sz="1200" b="0" kern="1200">
                          <a:solidFill>
                            <a:schemeClr val="tx1"/>
                          </a:solidFill>
                          <a:effectLst/>
                          <a:latin typeface="+mn-lt"/>
                          <a:ea typeface="+mn-ea"/>
                          <a:cs typeface="+mn-cs"/>
                        </a:rPr>
                        <a:t>Regler om </a:t>
                      </a:r>
                      <a:r>
                        <a:rPr lang="sv-SE" sz="1200" b="0" kern="1200" err="1">
                          <a:solidFill>
                            <a:schemeClr val="tx1"/>
                          </a:solidFill>
                          <a:effectLst/>
                          <a:latin typeface="+mn-lt"/>
                          <a:ea typeface="+mn-ea"/>
                          <a:cs typeface="+mn-cs"/>
                        </a:rPr>
                        <a:t>nätplaner</a:t>
                      </a:r>
                      <a:r>
                        <a:rPr lang="sv-SE" sz="1200" b="0" kern="1200">
                          <a:solidFill>
                            <a:schemeClr val="tx1"/>
                          </a:solidFill>
                          <a:effectLst/>
                          <a:latin typeface="+mn-lt"/>
                          <a:ea typeface="+mn-ea"/>
                          <a:cs typeface="+mn-cs"/>
                        </a:rPr>
                        <a:t> art 53</a:t>
                      </a:r>
                    </a:p>
                    <a:p>
                      <a:pPr marL="0" marR="0" lvl="0" indent="0" algn="l">
                        <a:lnSpc>
                          <a:spcPct val="100000"/>
                        </a:lnSpc>
                        <a:spcBef>
                          <a:spcPts val="0"/>
                        </a:spcBef>
                        <a:spcAft>
                          <a:spcPts val="0"/>
                        </a:spcAft>
                        <a:buClrTx/>
                        <a:buSzTx/>
                        <a:buFontTx/>
                        <a:buNone/>
                      </a:pPr>
                      <a:r>
                        <a:rPr lang="sv-SE" sz="1200" b="1" kern="1200">
                          <a:solidFill>
                            <a:schemeClr val="tx1"/>
                          </a:solidFill>
                          <a:effectLst/>
                          <a:latin typeface="+mn-lt"/>
                          <a:ea typeface="+mn-ea"/>
                          <a:cs typeface="+mn-cs"/>
                        </a:rPr>
                        <a:t>Beroenden nationellt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a:solidFill>
                            <a:schemeClr val="tx1"/>
                          </a:solidFill>
                          <a:effectLst/>
                          <a:latin typeface="+mn-lt"/>
                          <a:ea typeface="+mn-ea"/>
                          <a:cs typeface="+mn-cs"/>
                        </a:rPr>
                        <a:t>National </a:t>
                      </a:r>
                      <a:r>
                        <a:rPr lang="sv-SE" sz="1200" b="0" kern="1200" err="1">
                          <a:solidFill>
                            <a:schemeClr val="tx1"/>
                          </a:solidFill>
                          <a:effectLst/>
                          <a:latin typeface="+mn-lt"/>
                          <a:ea typeface="+mn-ea"/>
                          <a:cs typeface="+mn-cs"/>
                        </a:rPr>
                        <a:t>framework</a:t>
                      </a:r>
                      <a:r>
                        <a:rPr lang="sv-SE" sz="1200" b="0" kern="1200">
                          <a:solidFill>
                            <a:schemeClr val="tx1"/>
                          </a:solidFill>
                          <a:effectLst/>
                          <a:latin typeface="+mn-lt"/>
                          <a:ea typeface="+mn-ea"/>
                          <a:cs typeface="+mn-cs"/>
                        </a:rPr>
                        <a:t> flexible </a:t>
                      </a:r>
                      <a:r>
                        <a:rPr lang="sv-SE" sz="1200" b="0" kern="1200" err="1">
                          <a:solidFill>
                            <a:schemeClr val="tx1"/>
                          </a:solidFill>
                          <a:effectLst/>
                          <a:latin typeface="+mn-lt"/>
                          <a:ea typeface="+mn-ea"/>
                          <a:cs typeface="+mn-cs"/>
                        </a:rPr>
                        <a:t>connections</a:t>
                      </a:r>
                      <a:endParaRPr lang="sv-SE" sz="1200" b="0" kern="1200">
                        <a:solidFill>
                          <a:schemeClr val="tx1"/>
                        </a:solidFill>
                        <a:effectLst/>
                        <a:latin typeface="+mn-lt"/>
                        <a:ea typeface="+mn-ea"/>
                        <a:cs typeface="+mn-cs"/>
                      </a:endParaRPr>
                    </a:p>
                    <a:p>
                      <a:pPr marL="0" marR="0" lvl="0" indent="0" algn="l">
                        <a:lnSpc>
                          <a:spcPct val="100000"/>
                        </a:lnSpc>
                        <a:spcBef>
                          <a:spcPts val="0"/>
                        </a:spcBef>
                        <a:spcAft>
                          <a:spcPts val="0"/>
                        </a:spcAft>
                        <a:buClrTx/>
                        <a:buSzTx/>
                        <a:buFontTx/>
                        <a:buNone/>
                      </a:pPr>
                      <a:r>
                        <a:rPr lang="sv-SE" sz="1200" b="1" kern="1200">
                          <a:solidFill>
                            <a:schemeClr val="tx1"/>
                          </a:solidFill>
                          <a:effectLst/>
                          <a:latin typeface="+mn-lt"/>
                          <a:ea typeface="+mn-ea"/>
                          <a:cs typeface="+mn-cs"/>
                        </a:rPr>
                        <a:t>Övriga beroenden</a:t>
                      </a:r>
                    </a:p>
                    <a:p>
                      <a:pPr marL="0" marR="0" lvl="0" indent="0" algn="l">
                        <a:lnSpc>
                          <a:spcPct val="100000"/>
                        </a:lnSpc>
                        <a:spcBef>
                          <a:spcPts val="0"/>
                        </a:spcBef>
                        <a:spcAft>
                          <a:spcPts val="0"/>
                        </a:spcAft>
                        <a:buClrTx/>
                        <a:buSzTx/>
                        <a:buFontTx/>
                        <a:buNone/>
                      </a:pPr>
                      <a:r>
                        <a:rPr lang="sv-SE" sz="1200" b="0" kern="1200">
                          <a:solidFill>
                            <a:schemeClr val="tx1"/>
                          </a:solidFill>
                          <a:effectLst/>
                          <a:latin typeface="+mn-lt"/>
                          <a:ea typeface="+mn-ea"/>
                          <a:cs typeface="+mn-cs"/>
                        </a:rPr>
                        <a:t>Ansvarsfrågan mellan nätnivåer</a:t>
                      </a:r>
                    </a:p>
                    <a:p>
                      <a:pPr marL="0" marR="0" lvl="0" indent="0" algn="l">
                        <a:lnSpc>
                          <a:spcPct val="100000"/>
                        </a:lnSpc>
                        <a:spcBef>
                          <a:spcPts val="0"/>
                        </a:spcBef>
                        <a:spcAft>
                          <a:spcPts val="0"/>
                        </a:spcAft>
                        <a:buClrTx/>
                        <a:buSzTx/>
                        <a:buFontTx/>
                        <a:buNone/>
                      </a:pPr>
                      <a:r>
                        <a:rPr lang="sv-SE" sz="1200" b="0" kern="1200">
                          <a:solidFill>
                            <a:schemeClr val="tx1"/>
                          </a:solidFill>
                          <a:effectLst/>
                          <a:latin typeface="+mn-lt"/>
                          <a:ea typeface="+mn-ea"/>
                          <a:cs typeface="+mn-cs"/>
                        </a:rPr>
                        <a:t>Intäktsregleringen</a:t>
                      </a:r>
                    </a:p>
                    <a:p>
                      <a:pPr marL="0" marR="0" lvl="0" indent="0" algn="l">
                        <a:lnSpc>
                          <a:spcPct val="100000"/>
                        </a:lnSpc>
                        <a:spcBef>
                          <a:spcPts val="0"/>
                        </a:spcBef>
                        <a:spcAft>
                          <a:spcPts val="0"/>
                        </a:spcAft>
                        <a:buClrTx/>
                        <a:buSzTx/>
                        <a:buFontTx/>
                        <a:buNone/>
                      </a:pPr>
                      <a:r>
                        <a:rPr lang="sv-SE" sz="1200" b="0" kern="1200" err="1">
                          <a:solidFill>
                            <a:schemeClr val="tx1"/>
                          </a:solidFill>
                          <a:effectLst/>
                          <a:latin typeface="+mn-lt"/>
                          <a:ea typeface="+mn-ea"/>
                          <a:cs typeface="+mn-cs"/>
                        </a:rPr>
                        <a:t>Nätplaner</a:t>
                      </a:r>
                      <a:endParaRPr lang="sv-SE" sz="1200" b="0" kern="1200">
                        <a:solidFill>
                          <a:schemeClr val="tx1"/>
                        </a:solidFill>
                        <a:effectLst/>
                        <a:latin typeface="+mn-lt"/>
                        <a:ea typeface="+mn-ea"/>
                        <a:cs typeface="+mn-cs"/>
                      </a:endParaRPr>
                    </a:p>
                    <a:p>
                      <a:pPr marL="0" marR="0" lvl="0" indent="0" algn="l">
                        <a:lnSpc>
                          <a:spcPct val="100000"/>
                        </a:lnSpc>
                        <a:spcBef>
                          <a:spcPts val="0"/>
                        </a:spcBef>
                        <a:spcAft>
                          <a:spcPts val="0"/>
                        </a:spcAft>
                        <a:buClrTx/>
                        <a:buSzTx/>
                        <a:buFontTx/>
                        <a:buNone/>
                      </a:pPr>
                      <a:r>
                        <a:rPr lang="sv-SE" sz="1200" b="0" kern="1200">
                          <a:solidFill>
                            <a:schemeClr val="tx1"/>
                          </a:solidFill>
                          <a:effectLst/>
                          <a:latin typeface="+mn-lt"/>
                          <a:ea typeface="+mn-ea"/>
                          <a:cs typeface="+mn-cs"/>
                        </a:rPr>
                        <a:t>EB GL</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err="1">
                          <a:solidFill>
                            <a:schemeClr val="tx1"/>
                          </a:solidFill>
                          <a:effectLst/>
                          <a:latin typeface="+mn-lt"/>
                          <a:ea typeface="+mn-ea"/>
                          <a:cs typeface="+mn-cs"/>
                        </a:rPr>
                        <a:t>European</a:t>
                      </a:r>
                      <a:r>
                        <a:rPr lang="sv-SE" sz="1200" b="0" kern="1200">
                          <a:solidFill>
                            <a:schemeClr val="tx1"/>
                          </a:solidFill>
                          <a:effectLst/>
                          <a:latin typeface="+mn-lt"/>
                          <a:ea typeface="+mn-ea"/>
                          <a:cs typeface="+mn-cs"/>
                        </a:rPr>
                        <a:t> </a:t>
                      </a:r>
                      <a:r>
                        <a:rPr lang="sv-SE" sz="1200" b="0" kern="1200" err="1">
                          <a:solidFill>
                            <a:schemeClr val="tx1"/>
                          </a:solidFill>
                          <a:effectLst/>
                          <a:latin typeface="+mn-lt"/>
                          <a:ea typeface="+mn-ea"/>
                          <a:cs typeface="+mn-cs"/>
                        </a:rPr>
                        <a:t>assessment</a:t>
                      </a:r>
                      <a:r>
                        <a:rPr lang="sv-SE" sz="1200" b="0" kern="1200">
                          <a:solidFill>
                            <a:schemeClr val="tx1"/>
                          </a:solidFill>
                          <a:effectLst/>
                          <a:latin typeface="+mn-lt"/>
                          <a:ea typeface="+mn-ea"/>
                          <a:cs typeface="+mn-cs"/>
                        </a:rPr>
                        <a:t> </a:t>
                      </a:r>
                      <a:r>
                        <a:rPr lang="sv-SE" sz="1200" b="0" kern="1200" err="1">
                          <a:solidFill>
                            <a:schemeClr val="tx1"/>
                          </a:solidFill>
                          <a:effectLst/>
                          <a:latin typeface="+mn-lt"/>
                          <a:ea typeface="+mn-ea"/>
                          <a:cs typeface="+mn-cs"/>
                        </a:rPr>
                        <a:t>method</a:t>
                      </a:r>
                      <a:r>
                        <a:rPr lang="sv-SE" sz="1200" b="0" kern="1200">
                          <a:solidFill>
                            <a:schemeClr val="tx1"/>
                          </a:solidFill>
                          <a:effectLst/>
                          <a:latin typeface="+mn-lt"/>
                          <a:ea typeface="+mn-ea"/>
                          <a:cs typeface="+mn-cs"/>
                        </a:rPr>
                        <a:t> </a:t>
                      </a:r>
                      <a:r>
                        <a:rPr lang="sv-SE" sz="1200" b="0" kern="1200" err="1">
                          <a:solidFill>
                            <a:schemeClr val="tx1"/>
                          </a:solidFill>
                          <a:effectLst/>
                          <a:latin typeface="+mn-lt"/>
                          <a:ea typeface="+mn-ea"/>
                          <a:cs typeface="+mn-cs"/>
                        </a:rPr>
                        <a:t>of</a:t>
                      </a:r>
                      <a:r>
                        <a:rPr lang="sv-SE" sz="1200" b="0" kern="1200">
                          <a:solidFill>
                            <a:schemeClr val="tx1"/>
                          </a:solidFill>
                          <a:effectLst/>
                          <a:latin typeface="+mn-lt"/>
                          <a:ea typeface="+mn-ea"/>
                          <a:cs typeface="+mn-cs"/>
                        </a:rPr>
                        <a:t> </a:t>
                      </a:r>
                      <a:r>
                        <a:rPr lang="sv-SE" sz="1200" b="0" kern="1200" err="1">
                          <a:solidFill>
                            <a:schemeClr val="tx1"/>
                          </a:solidFill>
                          <a:effectLst/>
                          <a:latin typeface="+mn-lt"/>
                          <a:ea typeface="+mn-ea"/>
                          <a:cs typeface="+mn-cs"/>
                        </a:rPr>
                        <a:t>flexibility</a:t>
                      </a:r>
                      <a:r>
                        <a:rPr lang="sv-SE" sz="1200" b="0" kern="1200">
                          <a:solidFill>
                            <a:schemeClr val="tx1"/>
                          </a:solidFill>
                          <a:effectLst/>
                          <a:latin typeface="+mn-lt"/>
                          <a:ea typeface="+mn-ea"/>
                          <a:cs typeface="+mn-cs"/>
                        </a:rPr>
                        <a:t> </a:t>
                      </a:r>
                      <a:r>
                        <a:rPr lang="sv-SE" sz="1200" b="0" kern="1200" err="1">
                          <a:solidFill>
                            <a:schemeClr val="tx1"/>
                          </a:solidFill>
                          <a:effectLst/>
                          <a:latin typeface="+mn-lt"/>
                          <a:ea typeface="+mn-ea"/>
                          <a:cs typeface="+mn-cs"/>
                        </a:rPr>
                        <a:t>need</a:t>
                      </a:r>
                      <a:endParaRPr lang="sv-SE" sz="1200" b="0" kern="1200">
                        <a:solidFill>
                          <a:schemeClr val="tx1"/>
                        </a:solidFill>
                        <a:effectLst/>
                        <a:latin typeface="+mn-lt"/>
                        <a:ea typeface="+mn-ea"/>
                        <a:cs typeface="+mn-cs"/>
                      </a:endParaRPr>
                    </a:p>
                  </a:txBody>
                  <a:tcPr marL="6350" marR="6350" marT="6350"/>
                </a:tc>
                <a:extLst>
                  <a:ext uri="{0D108BD9-81ED-4DB2-BD59-A6C34878D82A}">
                    <a16:rowId xmlns:a16="http://schemas.microsoft.com/office/drawing/2014/main" val="563928668"/>
                  </a:ext>
                </a:extLst>
              </a:tr>
              <a:tr h="471096">
                <a:tc>
                  <a:txBody>
                    <a:bodyPr/>
                    <a:lstStyle/>
                    <a:p>
                      <a:pPr marL="0" marR="0" lvl="0" indent="0" algn="l" rtl="0" eaLnBrk="1" fontAlgn="auto" latinLnBrk="0" hangingPunct="1">
                        <a:lnSpc>
                          <a:spcPct val="100000"/>
                        </a:lnSpc>
                        <a:spcBef>
                          <a:spcPts val="0"/>
                        </a:spcBef>
                        <a:spcAft>
                          <a:spcPts val="0"/>
                        </a:spcAft>
                        <a:buClrTx/>
                        <a:buSzTx/>
                        <a:buFontTx/>
                        <a:buNone/>
                      </a:pPr>
                      <a:endParaRPr lang="sv-SE" sz="1200" b="0" kern="1200">
                        <a:solidFill>
                          <a:schemeClr val="tx1"/>
                        </a:solidFill>
                        <a:effectLst/>
                        <a:latin typeface="+mn-lt"/>
                        <a:ea typeface="+mn-ea"/>
                        <a:cs typeface="+mn-cs"/>
                      </a:endParaRPr>
                    </a:p>
                  </a:txBody>
                  <a:tcPr marL="6350" marR="6350" marT="6350">
                    <a:solidFill>
                      <a:schemeClr val="bg1"/>
                    </a:solidFill>
                  </a:tcPr>
                </a:tc>
                <a:extLst>
                  <a:ext uri="{0D108BD9-81ED-4DB2-BD59-A6C34878D82A}">
                    <a16:rowId xmlns:a16="http://schemas.microsoft.com/office/drawing/2014/main" val="3897900675"/>
                  </a:ext>
                </a:extLst>
              </a:tr>
            </a:tbl>
          </a:graphicData>
        </a:graphic>
      </p:graphicFrame>
      <p:sp>
        <p:nvSpPr>
          <p:cNvPr id="4" name="textruta 11">
            <a:extLst>
              <a:ext uri="{FF2B5EF4-FFF2-40B4-BE49-F238E27FC236}">
                <a16:creationId xmlns:a16="http://schemas.microsoft.com/office/drawing/2014/main" id="{CD2A622D-9616-3862-0785-691338B0BF3A}"/>
              </a:ext>
            </a:extLst>
          </p:cNvPr>
          <p:cNvSpPr txBox="1"/>
          <p:nvPr/>
        </p:nvSpPr>
        <p:spPr>
          <a:xfrm>
            <a:off x="8807669" y="3513384"/>
            <a:ext cx="3647767"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Calibri" panose="020F0502020204030204"/>
                <a:ea typeface="+mn-ea"/>
                <a:cs typeface="+mn-cs"/>
              </a:rPr>
              <a:t>Beroenden för framtagandet</a:t>
            </a:r>
          </a:p>
        </p:txBody>
      </p:sp>
    </p:spTree>
    <p:extLst>
      <p:ext uri="{BB962C8B-B14F-4D97-AF65-F5344CB8AC3E}">
        <p14:creationId xmlns:p14="http://schemas.microsoft.com/office/powerpoint/2010/main" val="2371196947"/>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4980321-E05C-EA4E-A1B8-81B5C798C9A0}"/>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39DE6A-55C0-4C4F-9889-E916206BDB1A}" type="datetime1">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2025-06-10</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Platshållare för bildnummer 3">
            <a:extLst>
              <a:ext uri="{FF2B5EF4-FFF2-40B4-BE49-F238E27FC236}">
                <a16:creationId xmlns:a16="http://schemas.microsoft.com/office/drawing/2014/main" id="{D75D07A6-7062-5980-81AC-6E9EF48FCB19}"/>
              </a:ext>
            </a:extLst>
          </p:cNvPr>
          <p:cNvSpPr>
            <a:spLocks noGrp="1"/>
          </p:cNvSpPr>
          <p:nvPr>
            <p:ph type="sldNum" sz="quarter" idx="13"/>
          </p:nvPr>
        </p:nvSpPr>
        <p:spPr>
          <a:xfrm>
            <a:off x="8570639" y="6075436"/>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A53D8-D7BF-ED48-A5DE-B35EC4CD5AE9}" type="slidenum">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Rubrik 4">
            <a:extLst>
              <a:ext uri="{FF2B5EF4-FFF2-40B4-BE49-F238E27FC236}">
                <a16:creationId xmlns:a16="http://schemas.microsoft.com/office/drawing/2014/main" id="{282AE15E-3DA5-9768-0C61-7559BEEE3B87}"/>
              </a:ext>
            </a:extLst>
          </p:cNvPr>
          <p:cNvSpPr>
            <a:spLocks noGrp="1"/>
          </p:cNvSpPr>
          <p:nvPr>
            <p:ph type="title"/>
          </p:nvPr>
        </p:nvSpPr>
        <p:spPr>
          <a:xfrm>
            <a:off x="712509" y="77548"/>
            <a:ext cx="10862964" cy="1339940"/>
          </a:xfrm>
        </p:spPr>
        <p:txBody>
          <a:bodyPr>
            <a:noAutofit/>
          </a:bodyPr>
          <a:lstStyle/>
          <a:p>
            <a:pPr>
              <a:lnSpc>
                <a:spcPct val="100000"/>
              </a:lnSpc>
              <a:spcAft>
                <a:spcPct val="0"/>
              </a:spcAft>
              <a:defRPr/>
            </a:pPr>
            <a:r>
              <a:rPr lang="sv-SE" sz="3600">
                <a:latin typeface="Calibri"/>
                <a:ea typeface="+mn-ea"/>
                <a:cs typeface="+mn-cs"/>
              </a:rPr>
              <a:t>Tema: Regler för hur lokala marknadsbaserade tjänster för aktiv och reaktiv effekt ska anskaffas</a:t>
            </a:r>
          </a:p>
        </p:txBody>
      </p:sp>
      <p:sp>
        <p:nvSpPr>
          <p:cNvPr id="6" name="Platshållare för text 5">
            <a:extLst>
              <a:ext uri="{FF2B5EF4-FFF2-40B4-BE49-F238E27FC236}">
                <a16:creationId xmlns:a16="http://schemas.microsoft.com/office/drawing/2014/main" id="{4A082B72-0AA8-A516-8E98-EC624FAA85D6}"/>
              </a:ext>
            </a:extLst>
          </p:cNvPr>
          <p:cNvSpPr>
            <a:spLocks noGrp="1"/>
          </p:cNvSpPr>
          <p:nvPr>
            <p:ph type="body" sz="quarter" idx="14"/>
          </p:nvPr>
        </p:nvSpPr>
        <p:spPr>
          <a:xfrm>
            <a:off x="714615" y="1402031"/>
            <a:ext cx="7856024" cy="4371975"/>
          </a:xfrm>
        </p:spPr>
        <p:txBody>
          <a:bodyPr vert="horz" lIns="91440" tIns="45720" rIns="91440" bIns="45720" rtlCol="0" anchor="t">
            <a:noAutofit/>
          </a:bodyPr>
          <a:lstStyle/>
          <a:p>
            <a:pPr marL="285750" indent="-285750">
              <a:lnSpc>
                <a:spcPct val="100000"/>
              </a:lnSpc>
              <a:spcBef>
                <a:spcPts val="0"/>
              </a:spcBef>
              <a:buFont typeface="Calibri"/>
              <a:buChar char="-"/>
              <a:tabLst>
                <a:tab pos="1343025" algn="l"/>
              </a:tabLst>
              <a:defRPr/>
            </a:pPr>
            <a:r>
              <a:rPr lang="sv-SE" sz="1400">
                <a:cs typeface="Calibri"/>
              </a:rPr>
              <a:t>Nationella villkor för marknadsbaserad anskaffning av ”</a:t>
            </a:r>
            <a:r>
              <a:rPr lang="sv-SE" sz="1400" err="1">
                <a:cs typeface="Calibri"/>
              </a:rPr>
              <a:t>local</a:t>
            </a:r>
            <a:r>
              <a:rPr lang="sv-SE" sz="1400">
                <a:cs typeface="Calibri"/>
              </a:rPr>
              <a:t> services”  ska tas fram</a:t>
            </a:r>
            <a:endParaRPr lang="en-US"/>
          </a:p>
          <a:p>
            <a:pPr marL="285750" indent="-285750">
              <a:lnSpc>
                <a:spcPct val="100000"/>
              </a:lnSpc>
              <a:spcBef>
                <a:spcPts val="0"/>
              </a:spcBef>
              <a:buFont typeface="Calibri"/>
              <a:buChar char="-"/>
              <a:tabLst>
                <a:tab pos="1343025" algn="l"/>
              </a:tabLst>
              <a:defRPr/>
            </a:pPr>
            <a:r>
              <a:rPr lang="sv-SE" sz="1400">
                <a:cs typeface="Calibri"/>
              </a:rPr>
              <a:t>Nationella villkoren ska  vara objektiva, transparenta, icke-diskriminerande och teknikneutrala för att stödja konkurrens bland marknadsdeltagare, beakta särdragen hos olika resurser som tillhandahåller "</a:t>
            </a:r>
            <a:r>
              <a:rPr lang="sv-SE" sz="1400" err="1">
                <a:cs typeface="Calibri"/>
              </a:rPr>
              <a:t>local</a:t>
            </a:r>
            <a:r>
              <a:rPr lang="sv-SE" sz="1400">
                <a:cs typeface="Calibri"/>
              </a:rPr>
              <a:t> services", säkerställa effektiv tillgång till lokala marknader och etablera ekonomiska signaler och incitament som främjar efterfrågeflexibilitet samtidigt som de undviker snedvridande incitament och marknadsmissbruk. Dessutom bör reglerna undvika marknadsfragmentering, säkerställa koordinering mellan olika marknader, samt garantera skydd av konfidentiella uppgifter och transparens i anbudsprocessen.</a:t>
            </a:r>
            <a:endParaRPr lang="sv-SE" sz="1400">
              <a:ea typeface="Calibri"/>
              <a:cs typeface="Calibri"/>
            </a:endParaRPr>
          </a:p>
          <a:p>
            <a:pPr marL="285750" indent="-285750">
              <a:lnSpc>
                <a:spcPct val="100000"/>
              </a:lnSpc>
              <a:spcBef>
                <a:spcPts val="0"/>
              </a:spcBef>
              <a:buFont typeface="Calibri"/>
              <a:buChar char="-"/>
              <a:tabLst>
                <a:tab pos="1343025" algn="l"/>
              </a:tabLst>
              <a:defRPr/>
            </a:pPr>
            <a:r>
              <a:rPr lang="sv-SE" sz="1400">
                <a:cs typeface="Calibri"/>
              </a:rPr>
              <a:t>Nationella villkoren ska inkludera uppgifter och ansvar för olika operatörer och marknadsdeltagare, bestämmelser för samordning med andra marknader, processer för urval och aktivering av bud, mekanismer för samordning med villkorade avtal och information som ska publiceras. När "</a:t>
            </a:r>
            <a:r>
              <a:rPr lang="sv-SE" sz="1400" err="1">
                <a:cs typeface="Calibri"/>
              </a:rPr>
              <a:t>local</a:t>
            </a:r>
            <a:r>
              <a:rPr lang="sv-SE" sz="1400">
                <a:cs typeface="Calibri"/>
              </a:rPr>
              <a:t> services" upphandlas som kapacitetsprodukter måste aktiveringen av energibud från kontrakterade resurser konkurrera med icke-kontrakterade energibud om en sådan marknad finns. När de upphandlas genom anbudsförfarande måste de nationella villkoren klargöra tidslinjer för registrering och förkvalificering av tjänsteleverantörer och andra anbudselement.</a:t>
            </a:r>
            <a:endParaRPr lang="sv-SE" sz="1400">
              <a:ea typeface="Calibri"/>
              <a:cs typeface="Calibri"/>
            </a:endParaRPr>
          </a:p>
          <a:p>
            <a:pPr marL="285750" indent="-285750">
              <a:lnSpc>
                <a:spcPct val="100000"/>
              </a:lnSpc>
              <a:spcBef>
                <a:spcPts val="0"/>
              </a:spcBef>
              <a:buFont typeface="Calibri"/>
              <a:buChar char="-"/>
              <a:tabLst>
                <a:tab pos="1343025" algn="l"/>
              </a:tabLst>
              <a:defRPr/>
            </a:pPr>
            <a:r>
              <a:rPr lang="sv-SE" sz="1400" b="0" i="0">
                <a:solidFill>
                  <a:srgbClr val="242424"/>
                </a:solidFill>
                <a:effectLst/>
                <a:cs typeface="Calibri"/>
              </a:rPr>
              <a:t>Bud </a:t>
            </a:r>
            <a:r>
              <a:rPr lang="sv-SE" sz="1400">
                <a:solidFill>
                  <a:srgbClr val="242424"/>
                </a:solidFill>
                <a:cs typeface="Calibri"/>
              </a:rPr>
              <a:t>kan</a:t>
            </a:r>
            <a:r>
              <a:rPr lang="sv-SE" sz="1400" b="0" i="0">
                <a:solidFill>
                  <a:srgbClr val="242424"/>
                </a:solidFill>
                <a:effectLst/>
                <a:cs typeface="Calibri"/>
              </a:rPr>
              <a:t> vidareförmedlas till andra marknader med </a:t>
            </a:r>
            <a:r>
              <a:rPr lang="sv-SE" sz="1400" b="0" i="0" err="1">
                <a:solidFill>
                  <a:srgbClr val="242424"/>
                </a:solidFill>
                <a:effectLst/>
                <a:cs typeface="Calibri"/>
              </a:rPr>
              <a:t>SPs</a:t>
            </a:r>
            <a:r>
              <a:rPr lang="sv-SE" sz="1400" b="0" i="0">
                <a:solidFill>
                  <a:srgbClr val="242424"/>
                </a:solidFill>
                <a:effectLst/>
                <a:cs typeface="Calibri"/>
              </a:rPr>
              <a:t> godkännande</a:t>
            </a:r>
            <a:r>
              <a:rPr lang="sv-SE" sz="1400" b="0" i="0">
                <a:solidFill>
                  <a:srgbClr val="242424"/>
                </a:solidFill>
                <a:effectLst/>
              </a:rPr>
              <a:t>.</a:t>
            </a:r>
            <a:endParaRPr lang="sv-SE" sz="1400">
              <a:ea typeface="Calibri"/>
              <a:cs typeface="Calibri"/>
            </a:endParaRPr>
          </a:p>
          <a:p>
            <a:pPr marL="285750" indent="-285750">
              <a:lnSpc>
                <a:spcPct val="100000"/>
              </a:lnSpc>
              <a:spcBef>
                <a:spcPts val="0"/>
              </a:spcBef>
              <a:buFont typeface="Calibri"/>
              <a:buChar char="-"/>
              <a:tabLst>
                <a:tab pos="1343025" algn="l"/>
              </a:tabLst>
              <a:defRPr/>
            </a:pPr>
            <a:r>
              <a:rPr lang="sv-SE" sz="1400">
                <a:cs typeface="Calibri"/>
              </a:rPr>
              <a:t>När system operators aktiverar ”</a:t>
            </a:r>
            <a:r>
              <a:rPr lang="sv-SE" sz="1400" err="1">
                <a:cs typeface="Calibri"/>
              </a:rPr>
              <a:t>local</a:t>
            </a:r>
            <a:r>
              <a:rPr lang="sv-SE" sz="1400">
                <a:cs typeface="Calibri"/>
              </a:rPr>
              <a:t> services” efter dagen före marknaden ska </a:t>
            </a:r>
            <a:r>
              <a:rPr lang="sv-SE" sz="1400" err="1">
                <a:cs typeface="Calibri"/>
              </a:rPr>
              <a:t>TSO:n</a:t>
            </a:r>
            <a:r>
              <a:rPr lang="sv-SE" sz="1400">
                <a:cs typeface="Calibri"/>
              </a:rPr>
              <a:t> beräkna obalans så att BRP inte blir påverkade av aktiveringen </a:t>
            </a:r>
            <a:endParaRPr lang="sv-SE" sz="1400">
              <a:ea typeface="Calibri"/>
              <a:cs typeface="Calibri"/>
            </a:endParaRPr>
          </a:p>
          <a:p>
            <a:pPr marL="285750" indent="-285750">
              <a:lnSpc>
                <a:spcPct val="100000"/>
              </a:lnSpc>
              <a:spcBef>
                <a:spcPts val="0"/>
              </a:spcBef>
              <a:buFont typeface="Calibri"/>
              <a:buChar char="-"/>
              <a:tabLst>
                <a:tab pos="1343025" algn="l"/>
              </a:tabLst>
              <a:defRPr/>
            </a:pPr>
            <a:r>
              <a:rPr lang="sv-SE" sz="1400">
                <a:cs typeface="Calibri"/>
              </a:rPr>
              <a:t>När systems operators aktiverar ”</a:t>
            </a:r>
            <a:r>
              <a:rPr lang="sv-SE" sz="1400" err="1">
                <a:cs typeface="Calibri"/>
              </a:rPr>
              <a:t>local</a:t>
            </a:r>
            <a:r>
              <a:rPr lang="sv-SE" sz="1400">
                <a:cs typeface="Calibri"/>
              </a:rPr>
              <a:t> services” efter dagen före marknaden ska system operators göra motaktivering med andra resurser för ingen obalans ska uppstå</a:t>
            </a:r>
            <a:endParaRPr lang="sv-SE" sz="1400">
              <a:ea typeface="Calibri"/>
              <a:cs typeface="Calibri"/>
            </a:endParaRPr>
          </a:p>
          <a:p>
            <a:pPr marL="285750" indent="-285750">
              <a:lnSpc>
                <a:spcPct val="100000"/>
              </a:lnSpc>
              <a:spcBef>
                <a:spcPts val="0"/>
              </a:spcBef>
              <a:buFont typeface="Calibri"/>
              <a:buChar char="-"/>
              <a:tabLst>
                <a:tab pos="1343025" algn="l"/>
              </a:tabLst>
              <a:defRPr/>
            </a:pPr>
            <a:r>
              <a:rPr lang="sv-SE" sz="1400">
                <a:cs typeface="Calibri"/>
              </a:rPr>
              <a:t>Aktör som genomför uppgiften att köpa marknadsbaserad tjänst ska vara legalt åtskild från elproduktion och elhandel </a:t>
            </a:r>
            <a:endParaRPr lang="sv-SE" sz="1400">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Calibri" panose="020B0604020202020204" pitchFamily="34" charset="0"/>
              <a:buChar char="-"/>
              <a:tabLst>
                <a:tab pos="1343025" algn="l"/>
              </a:tabLst>
              <a:defRPr/>
            </a:pPr>
            <a:endParaRPr lang="sv-SE" sz="1400">
              <a:cs typeface="Calibri"/>
            </a:endParaRPr>
          </a:p>
          <a:p>
            <a:pPr marL="285750" indent="-285750">
              <a:lnSpc>
                <a:spcPct val="100000"/>
              </a:lnSpc>
              <a:spcBef>
                <a:spcPts val="0"/>
              </a:spcBef>
              <a:buFont typeface="Calibri"/>
              <a:buChar char="-"/>
              <a:tabLst>
                <a:tab pos="1343025" algn="l"/>
              </a:tabLst>
              <a:defRPr/>
            </a:pPr>
            <a:endParaRPr lang="sv-SE" sz="1400">
              <a:ea typeface="Calibri"/>
              <a:cs typeface="Calibri"/>
            </a:endParaRPr>
          </a:p>
        </p:txBody>
      </p:sp>
      <p:graphicFrame>
        <p:nvGraphicFramePr>
          <p:cNvPr id="9" name="Tabell 8">
            <a:extLst>
              <a:ext uri="{FF2B5EF4-FFF2-40B4-BE49-F238E27FC236}">
                <a16:creationId xmlns:a16="http://schemas.microsoft.com/office/drawing/2014/main" id="{E181B2C3-8C04-8242-2820-4D842E786752}"/>
              </a:ext>
            </a:extLst>
          </p:cNvPr>
          <p:cNvGraphicFramePr>
            <a:graphicFrameLocks noGrp="1"/>
          </p:cNvGraphicFramePr>
          <p:nvPr>
            <p:extLst>
              <p:ext uri="{D42A27DB-BD31-4B8C-83A1-F6EECF244321}">
                <p14:modId xmlns:p14="http://schemas.microsoft.com/office/powerpoint/2010/main" val="128054278"/>
              </p:ext>
            </p:extLst>
          </p:nvPr>
        </p:nvGraphicFramePr>
        <p:xfrm>
          <a:off x="8958217" y="2008744"/>
          <a:ext cx="2990663" cy="2098040"/>
        </p:xfrm>
        <a:graphic>
          <a:graphicData uri="http://schemas.openxmlformats.org/drawingml/2006/table">
            <a:tbl>
              <a:tblPr firstRow="1" bandRow="1">
                <a:tableStyleId>{3B4B98B0-60AC-42C2-AFA5-B58CD77FA1E5}</a:tableStyleId>
              </a:tblPr>
              <a:tblGrid>
                <a:gridCol w="376237">
                  <a:extLst>
                    <a:ext uri="{9D8B030D-6E8A-4147-A177-3AD203B41FA5}">
                      <a16:colId xmlns:a16="http://schemas.microsoft.com/office/drawing/2014/main" val="2186583178"/>
                    </a:ext>
                  </a:extLst>
                </a:gridCol>
                <a:gridCol w="2614426">
                  <a:extLst>
                    <a:ext uri="{9D8B030D-6E8A-4147-A177-3AD203B41FA5}">
                      <a16:colId xmlns:a16="http://schemas.microsoft.com/office/drawing/2014/main" val="897010070"/>
                    </a:ext>
                  </a:extLst>
                </a:gridCol>
              </a:tblGrid>
              <a:tr h="225562">
                <a:tc>
                  <a:txBody>
                    <a:bodyPr/>
                    <a:lstStyle/>
                    <a:p>
                      <a:pPr algn="ctr"/>
                      <a:r>
                        <a:rPr lang="en-GB" sz="1000" b="0"/>
                        <a:t>Art</a:t>
                      </a:r>
                      <a:endParaRPr lang="en-US" sz="1000" b="0"/>
                    </a:p>
                  </a:txBody>
                  <a:tcPr anchor="ctr"/>
                </a:tc>
                <a:tc>
                  <a:txBody>
                    <a:bodyPr/>
                    <a:lstStyle/>
                    <a:p>
                      <a:r>
                        <a:rPr lang="en-GB" sz="1000" b="0"/>
                        <a:t>Chapter</a:t>
                      </a:r>
                      <a:endParaRPr lang="en-US" sz="1000"/>
                    </a:p>
                  </a:txBody>
                  <a:tcPr/>
                </a:tc>
                <a:extLst>
                  <a:ext uri="{0D108BD9-81ED-4DB2-BD59-A6C34878D82A}">
                    <a16:rowId xmlns:a16="http://schemas.microsoft.com/office/drawing/2014/main" val="4182902333"/>
                  </a:ext>
                </a:extLst>
              </a:tr>
              <a:tr h="284403">
                <a:tc>
                  <a:txBody>
                    <a:bodyPr/>
                    <a:lstStyle/>
                    <a:p>
                      <a:pPr lvl="0" algn="ctr">
                        <a:buNone/>
                      </a:pPr>
                      <a:r>
                        <a:rPr lang="en-US" sz="1200" b="0" i="0" u="none" strike="noStrike">
                          <a:solidFill>
                            <a:srgbClr val="000000"/>
                          </a:solidFill>
                          <a:effectLst/>
                          <a:latin typeface="Calibri"/>
                        </a:rPr>
                        <a:t>32</a:t>
                      </a:r>
                    </a:p>
                  </a:txBody>
                  <a:tcPr marL="6350" marR="6350" marT="6350"/>
                </a:tc>
                <a:tc>
                  <a:txBody>
                    <a:bodyPr/>
                    <a:lstStyle/>
                    <a:p>
                      <a:pPr lvl="0" algn="l">
                        <a:lnSpc>
                          <a:spcPct val="100000"/>
                        </a:lnSpc>
                        <a:spcBef>
                          <a:spcPts val="0"/>
                        </a:spcBef>
                        <a:spcAft>
                          <a:spcPts val="0"/>
                        </a:spcAft>
                        <a:buNone/>
                      </a:pPr>
                      <a:r>
                        <a:rPr lang="en-GB" sz="1200" b="0" i="0" u="none" strike="noStrike" kern="1200" noProof="0">
                          <a:solidFill>
                            <a:schemeClr val="tx1"/>
                          </a:solidFill>
                          <a:effectLst/>
                        </a:rPr>
                        <a:t>Rules for marketbased procurement of local services</a:t>
                      </a:r>
                      <a:endParaRPr lang="sv-SE"/>
                    </a:p>
                  </a:txBody>
                  <a:tcPr marL="6350" marR="6350" marT="6350"/>
                </a:tc>
                <a:extLst>
                  <a:ext uri="{0D108BD9-81ED-4DB2-BD59-A6C34878D82A}">
                    <a16:rowId xmlns:a16="http://schemas.microsoft.com/office/drawing/2014/main" val="1284450989"/>
                  </a:ext>
                </a:extLst>
              </a:tr>
              <a:tr h="284403">
                <a:tc>
                  <a:txBody>
                    <a:bodyPr/>
                    <a:lstStyle/>
                    <a:p>
                      <a:pPr lvl="0" algn="ctr">
                        <a:buNone/>
                      </a:pPr>
                      <a:r>
                        <a:rPr lang="en-US" sz="1200" b="0"/>
                        <a:t>33</a:t>
                      </a:r>
                    </a:p>
                  </a:txBody>
                  <a:tcPr marL="6350" marR="6350" marT="6350"/>
                </a:tc>
                <a:tc>
                  <a:txBody>
                    <a:bodyPr/>
                    <a:lstStyle/>
                    <a:p>
                      <a:pPr lvl="0" algn="l">
                        <a:lnSpc>
                          <a:spcPct val="100000"/>
                        </a:lnSpc>
                        <a:spcBef>
                          <a:spcPts val="0"/>
                        </a:spcBef>
                        <a:spcAft>
                          <a:spcPts val="0"/>
                        </a:spcAft>
                        <a:buNone/>
                      </a:pPr>
                      <a:r>
                        <a:rPr lang="sv-SE" sz="1200" b="0" i="0" u="none" strike="noStrike" kern="1200">
                          <a:solidFill>
                            <a:schemeClr val="tx1"/>
                          </a:solidFill>
                          <a:effectLst/>
                          <a:latin typeface="+mn-lt"/>
                          <a:ea typeface="+mn-ea"/>
                          <a:cs typeface="+mn-cs"/>
                        </a:rPr>
                        <a:t>R</a:t>
                      </a:r>
                      <a:r>
                        <a:rPr lang="en-US" sz="1200" b="0" i="0" u="none" strike="noStrike" kern="1200">
                          <a:solidFill>
                            <a:schemeClr val="tx1"/>
                          </a:solidFill>
                          <a:effectLst/>
                          <a:latin typeface="+mn-lt"/>
                          <a:ea typeface="+mn-ea"/>
                          <a:cs typeface="+mn-cs"/>
                        </a:rPr>
                        <a:t>equirements for procuring system operators</a:t>
                      </a:r>
                      <a:endParaRPr lang="sv-SE" sz="1200" b="0" i="0" u="none" strike="noStrike" kern="1200">
                        <a:solidFill>
                          <a:schemeClr val="tx1"/>
                        </a:solidFill>
                        <a:effectLst/>
                        <a:latin typeface="+mn-lt"/>
                        <a:ea typeface="+mn-ea"/>
                        <a:cs typeface="+mn-cs"/>
                      </a:endParaRPr>
                    </a:p>
                  </a:txBody>
                  <a:tcPr marL="6350" marR="6350" marT="6350"/>
                </a:tc>
                <a:extLst>
                  <a:ext uri="{0D108BD9-81ED-4DB2-BD59-A6C34878D82A}">
                    <a16:rowId xmlns:a16="http://schemas.microsoft.com/office/drawing/2014/main" val="4198443727"/>
                  </a:ext>
                </a:extLst>
              </a:tr>
              <a:tr h="284403">
                <a:tc>
                  <a:txBody>
                    <a:bodyPr/>
                    <a:lstStyle/>
                    <a:p>
                      <a:pPr lvl="0" algn="ctr">
                        <a:buNone/>
                      </a:pPr>
                      <a:r>
                        <a:rPr lang="en-US" sz="1200" b="0"/>
                        <a:t>34</a:t>
                      </a:r>
                    </a:p>
                  </a:txBody>
                  <a:tcPr marL="6350" marR="6350" marT="6350"/>
                </a:tc>
                <a:tc>
                  <a:txBody>
                    <a:bodyPr/>
                    <a:lstStyle/>
                    <a:p>
                      <a:pPr lvl="0" algn="l">
                        <a:lnSpc>
                          <a:spcPct val="100000"/>
                        </a:lnSpc>
                        <a:spcBef>
                          <a:spcPts val="0"/>
                        </a:spcBef>
                        <a:spcAft>
                          <a:spcPts val="0"/>
                        </a:spcAft>
                        <a:buNone/>
                      </a:pPr>
                      <a:r>
                        <a:rPr lang="en-US" sz="1200" b="0" i="0" u="none" strike="noStrike" kern="1200" noProof="0">
                          <a:solidFill>
                            <a:schemeClr val="tx1"/>
                          </a:solidFill>
                          <a:effectLst/>
                          <a:latin typeface="+mn-lt"/>
                          <a:ea typeface="+mn-ea"/>
                          <a:cs typeface="+mn-cs"/>
                        </a:rPr>
                        <a:t>Coordination and interoperability between local and day-ahead, intraday, and balancing markets</a:t>
                      </a:r>
                      <a:endParaRPr lang="sv-SE" sz="1200" b="0" i="0" u="none" strike="noStrike" kern="1200">
                        <a:solidFill>
                          <a:schemeClr val="tx1"/>
                        </a:solidFill>
                        <a:effectLst/>
                        <a:latin typeface="+mn-lt"/>
                        <a:ea typeface="+mn-ea"/>
                        <a:cs typeface="+mn-cs"/>
                      </a:endParaRPr>
                    </a:p>
                  </a:txBody>
                  <a:tcPr marL="6350" marR="6350" marT="6350"/>
                </a:tc>
                <a:extLst>
                  <a:ext uri="{0D108BD9-81ED-4DB2-BD59-A6C34878D82A}">
                    <a16:rowId xmlns:a16="http://schemas.microsoft.com/office/drawing/2014/main" val="30802937"/>
                  </a:ext>
                </a:extLst>
              </a:tr>
              <a:tr h="284403">
                <a:tc>
                  <a:txBody>
                    <a:bodyPr/>
                    <a:lstStyle/>
                    <a:p>
                      <a:pPr lvl="0" algn="ctr">
                        <a:buNone/>
                      </a:pPr>
                      <a:r>
                        <a:rPr lang="en-US" sz="1200" b="0"/>
                        <a:t>35</a:t>
                      </a:r>
                    </a:p>
                  </a:txBody>
                  <a:tcPr marL="6350" marR="6350" marT="6350"/>
                </a:tc>
                <a:tc>
                  <a:txBody>
                    <a:bodyPr/>
                    <a:lstStyle/>
                    <a:p>
                      <a:pPr lvl="0" algn="l">
                        <a:lnSpc>
                          <a:spcPct val="100000"/>
                        </a:lnSpc>
                        <a:spcBef>
                          <a:spcPts val="0"/>
                        </a:spcBef>
                        <a:spcAft>
                          <a:spcPts val="0"/>
                        </a:spcAft>
                        <a:buNone/>
                      </a:pPr>
                      <a:r>
                        <a:rPr lang="en-US" sz="1200" b="0" i="0" u="none" strike="noStrike" kern="1200">
                          <a:solidFill>
                            <a:schemeClr val="tx1"/>
                          </a:solidFill>
                          <a:effectLst/>
                          <a:latin typeface="+mn-lt"/>
                          <a:ea typeface="+mn-ea"/>
                          <a:cs typeface="+mn-cs"/>
                        </a:rPr>
                        <a:t>Rules for market-based procurement, pricing and settlement of local services</a:t>
                      </a:r>
                      <a:endParaRPr lang="sv-SE" sz="1200" b="0" i="0" u="none" strike="noStrike" kern="1200">
                        <a:solidFill>
                          <a:schemeClr val="tx1"/>
                        </a:solidFill>
                        <a:effectLst/>
                        <a:latin typeface="+mn-lt"/>
                        <a:ea typeface="+mn-ea"/>
                        <a:cs typeface="+mn-cs"/>
                      </a:endParaRPr>
                    </a:p>
                  </a:txBody>
                  <a:tcPr marL="6350" marR="6350" marT="6350"/>
                </a:tc>
                <a:extLst>
                  <a:ext uri="{0D108BD9-81ED-4DB2-BD59-A6C34878D82A}">
                    <a16:rowId xmlns:a16="http://schemas.microsoft.com/office/drawing/2014/main" val="2431086492"/>
                  </a:ext>
                </a:extLst>
              </a:tr>
            </a:tbl>
          </a:graphicData>
        </a:graphic>
      </p:graphicFrame>
      <p:sp>
        <p:nvSpPr>
          <p:cNvPr id="11" name="textruta 10">
            <a:extLst>
              <a:ext uri="{FF2B5EF4-FFF2-40B4-BE49-F238E27FC236}">
                <a16:creationId xmlns:a16="http://schemas.microsoft.com/office/drawing/2014/main" id="{1F851187-0012-9329-CCBA-7A170D286342}"/>
              </a:ext>
            </a:extLst>
          </p:cNvPr>
          <p:cNvSpPr txBox="1"/>
          <p:nvPr/>
        </p:nvSpPr>
        <p:spPr>
          <a:xfrm>
            <a:off x="8836521" y="1558324"/>
            <a:ext cx="3647767"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Calibri" panose="020F0502020204030204"/>
                <a:ea typeface="+mn-ea"/>
                <a:cs typeface="+mn-cs"/>
              </a:rPr>
              <a:t>Relaterade artiklar </a:t>
            </a:r>
          </a:p>
        </p:txBody>
      </p:sp>
      <p:graphicFrame>
        <p:nvGraphicFramePr>
          <p:cNvPr id="7" name="Tabell 6">
            <a:extLst>
              <a:ext uri="{FF2B5EF4-FFF2-40B4-BE49-F238E27FC236}">
                <a16:creationId xmlns:a16="http://schemas.microsoft.com/office/drawing/2014/main" id="{354026B3-76C8-D7BD-F72C-CDBB73196D1D}"/>
              </a:ext>
            </a:extLst>
          </p:cNvPr>
          <p:cNvGraphicFramePr>
            <a:graphicFrameLocks noGrp="1"/>
          </p:cNvGraphicFramePr>
          <p:nvPr>
            <p:extLst>
              <p:ext uri="{D42A27DB-BD31-4B8C-83A1-F6EECF244321}">
                <p14:modId xmlns:p14="http://schemas.microsoft.com/office/powerpoint/2010/main" val="419000864"/>
              </p:ext>
            </p:extLst>
          </p:nvPr>
        </p:nvGraphicFramePr>
        <p:xfrm>
          <a:off x="8958217" y="4672898"/>
          <a:ext cx="3006119" cy="417830"/>
        </p:xfrm>
        <a:graphic>
          <a:graphicData uri="http://schemas.openxmlformats.org/drawingml/2006/table">
            <a:tbl>
              <a:tblPr firstRow="1" bandRow="1">
                <a:tableStyleId>{3B4B98B0-60AC-42C2-AFA5-B58CD77FA1E5}</a:tableStyleId>
              </a:tblPr>
              <a:tblGrid>
                <a:gridCol w="3006119">
                  <a:extLst>
                    <a:ext uri="{9D8B030D-6E8A-4147-A177-3AD203B41FA5}">
                      <a16:colId xmlns:a16="http://schemas.microsoft.com/office/drawing/2014/main" val="510879607"/>
                    </a:ext>
                  </a:extLst>
                </a:gridCol>
              </a:tblGrid>
              <a:tr h="2844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National terms and conditions for service providers</a:t>
                      </a:r>
                      <a:endParaRPr lang="sv-SE" sz="1200" b="0" kern="1200">
                        <a:solidFill>
                          <a:schemeClr val="tx1"/>
                        </a:solidFill>
                        <a:effectLst/>
                        <a:latin typeface="+mn-lt"/>
                        <a:ea typeface="+mn-ea"/>
                        <a:cs typeface="+mn-cs"/>
                      </a:endParaRPr>
                    </a:p>
                  </a:txBody>
                  <a:tcPr marL="6350" marR="6350" marT="6350"/>
                </a:tc>
                <a:extLst>
                  <a:ext uri="{0D108BD9-81ED-4DB2-BD59-A6C34878D82A}">
                    <a16:rowId xmlns:a16="http://schemas.microsoft.com/office/drawing/2014/main" val="563928668"/>
                  </a:ext>
                </a:extLst>
              </a:tr>
            </a:tbl>
          </a:graphicData>
        </a:graphic>
      </p:graphicFrame>
      <p:sp>
        <p:nvSpPr>
          <p:cNvPr id="8" name="textruta 7">
            <a:extLst>
              <a:ext uri="{FF2B5EF4-FFF2-40B4-BE49-F238E27FC236}">
                <a16:creationId xmlns:a16="http://schemas.microsoft.com/office/drawing/2014/main" id="{6A58CDE6-CF77-1823-89C4-EFCE963AFF88}"/>
              </a:ext>
            </a:extLst>
          </p:cNvPr>
          <p:cNvSpPr txBox="1"/>
          <p:nvPr/>
        </p:nvSpPr>
        <p:spPr>
          <a:xfrm>
            <a:off x="8829690" y="4348315"/>
            <a:ext cx="3647767"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Calibri" panose="020F0502020204030204"/>
                <a:ea typeface="+mn-ea"/>
                <a:cs typeface="+mn-cs"/>
              </a:rPr>
              <a:t>Relaterad nationella villkor</a:t>
            </a:r>
          </a:p>
        </p:txBody>
      </p:sp>
      <p:graphicFrame>
        <p:nvGraphicFramePr>
          <p:cNvPr id="10" name="Tabell 9">
            <a:extLst>
              <a:ext uri="{FF2B5EF4-FFF2-40B4-BE49-F238E27FC236}">
                <a16:creationId xmlns:a16="http://schemas.microsoft.com/office/drawing/2014/main" id="{A2D5CAA2-F40E-C5C3-1626-20B7EDEA8D54}"/>
              </a:ext>
            </a:extLst>
          </p:cNvPr>
          <p:cNvGraphicFramePr>
            <a:graphicFrameLocks noGrp="1"/>
          </p:cNvGraphicFramePr>
          <p:nvPr>
            <p:extLst>
              <p:ext uri="{D42A27DB-BD31-4B8C-83A1-F6EECF244321}">
                <p14:modId xmlns:p14="http://schemas.microsoft.com/office/powerpoint/2010/main" val="4055760447"/>
              </p:ext>
            </p:extLst>
          </p:nvPr>
        </p:nvGraphicFramePr>
        <p:xfrm>
          <a:off x="8958217" y="5460199"/>
          <a:ext cx="3006119" cy="888926"/>
        </p:xfrm>
        <a:graphic>
          <a:graphicData uri="http://schemas.openxmlformats.org/drawingml/2006/table">
            <a:tbl>
              <a:tblPr firstRow="1" bandRow="1">
                <a:tableStyleId>{3B4B98B0-60AC-42C2-AFA5-B58CD77FA1E5}</a:tableStyleId>
              </a:tblPr>
              <a:tblGrid>
                <a:gridCol w="3006119">
                  <a:extLst>
                    <a:ext uri="{9D8B030D-6E8A-4147-A177-3AD203B41FA5}">
                      <a16:colId xmlns:a16="http://schemas.microsoft.com/office/drawing/2014/main" val="510879607"/>
                    </a:ext>
                  </a:extLst>
                </a:gridCol>
              </a:tblGrid>
              <a:tr h="284403">
                <a:tc>
                  <a:txBody>
                    <a:bodyPr/>
                    <a:lstStyle/>
                    <a:p>
                      <a:pPr marL="0" marR="0" lvl="0" indent="0" algn="l">
                        <a:lnSpc>
                          <a:spcPct val="100000"/>
                        </a:lnSpc>
                        <a:spcBef>
                          <a:spcPts val="0"/>
                        </a:spcBef>
                        <a:spcAft>
                          <a:spcPts val="0"/>
                        </a:spcAft>
                        <a:buClrTx/>
                        <a:buSzTx/>
                        <a:buFontTx/>
                        <a:buNone/>
                      </a:pPr>
                      <a:r>
                        <a:rPr lang="sv-SE" sz="1200" b="0" kern="1200">
                          <a:solidFill>
                            <a:schemeClr val="tx1"/>
                          </a:solidFill>
                          <a:effectLst/>
                          <a:latin typeface="+mn-lt"/>
                          <a:ea typeface="+mn-ea"/>
                          <a:cs typeface="+mn-cs"/>
                        </a:rPr>
                        <a:t>Beroenden i koden</a:t>
                      </a:r>
                    </a:p>
                    <a:p>
                      <a:pPr marL="0" marR="0" lvl="0" indent="0" algn="l">
                        <a:lnSpc>
                          <a:spcPct val="100000"/>
                        </a:lnSpc>
                        <a:spcBef>
                          <a:spcPts val="0"/>
                        </a:spcBef>
                        <a:spcAft>
                          <a:spcPts val="0"/>
                        </a:spcAft>
                        <a:buClrTx/>
                        <a:buSzTx/>
                        <a:buFontTx/>
                        <a:buNone/>
                      </a:pPr>
                      <a:r>
                        <a:rPr lang="sv-SE" sz="1200" b="0" kern="1200">
                          <a:solidFill>
                            <a:schemeClr val="tx1"/>
                          </a:solidFill>
                          <a:effectLst/>
                          <a:latin typeface="+mn-lt"/>
                          <a:ea typeface="+mn-ea"/>
                          <a:cs typeface="+mn-cs"/>
                        </a:rPr>
                        <a:t>Beroenden nationellt</a:t>
                      </a:r>
                    </a:p>
                  </a:txBody>
                  <a:tcPr marL="6350" marR="6350" marT="6350"/>
                </a:tc>
                <a:extLst>
                  <a:ext uri="{0D108BD9-81ED-4DB2-BD59-A6C34878D82A}">
                    <a16:rowId xmlns:a16="http://schemas.microsoft.com/office/drawing/2014/main" val="563928668"/>
                  </a:ext>
                </a:extLst>
              </a:tr>
              <a:tr h="471096">
                <a:tc>
                  <a:txBody>
                    <a:bodyPr/>
                    <a:lstStyle/>
                    <a:p>
                      <a:pPr marL="0" marR="0" lvl="0" indent="0" algn="l" rtl="0" eaLnBrk="1" fontAlgn="auto" latinLnBrk="0" hangingPunct="1">
                        <a:lnSpc>
                          <a:spcPct val="100000"/>
                        </a:lnSpc>
                        <a:spcBef>
                          <a:spcPts val="0"/>
                        </a:spcBef>
                        <a:spcAft>
                          <a:spcPts val="0"/>
                        </a:spcAft>
                        <a:buClrTx/>
                        <a:buSzTx/>
                        <a:buFontTx/>
                        <a:buNone/>
                      </a:pPr>
                      <a:endParaRPr lang="sv-SE" sz="1200" b="0" kern="1200">
                        <a:solidFill>
                          <a:schemeClr val="tx1"/>
                        </a:solidFill>
                        <a:effectLst/>
                        <a:latin typeface="+mn-lt"/>
                        <a:ea typeface="+mn-ea"/>
                        <a:cs typeface="+mn-cs"/>
                      </a:endParaRPr>
                    </a:p>
                  </a:txBody>
                  <a:tcPr marL="6350" marR="6350" marT="6350">
                    <a:solidFill>
                      <a:schemeClr val="bg1"/>
                    </a:solidFill>
                  </a:tcPr>
                </a:tc>
                <a:extLst>
                  <a:ext uri="{0D108BD9-81ED-4DB2-BD59-A6C34878D82A}">
                    <a16:rowId xmlns:a16="http://schemas.microsoft.com/office/drawing/2014/main" val="3897900675"/>
                  </a:ext>
                </a:extLst>
              </a:tr>
            </a:tbl>
          </a:graphicData>
        </a:graphic>
      </p:graphicFrame>
      <p:sp>
        <p:nvSpPr>
          <p:cNvPr id="12" name="textruta 11">
            <a:extLst>
              <a:ext uri="{FF2B5EF4-FFF2-40B4-BE49-F238E27FC236}">
                <a16:creationId xmlns:a16="http://schemas.microsoft.com/office/drawing/2014/main" id="{CA187E1D-43AC-F992-B9F7-0C95D6AFA459}"/>
              </a:ext>
            </a:extLst>
          </p:cNvPr>
          <p:cNvSpPr txBox="1"/>
          <p:nvPr/>
        </p:nvSpPr>
        <p:spPr>
          <a:xfrm>
            <a:off x="8829690" y="5152714"/>
            <a:ext cx="3647767"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Calibri" panose="020F0502020204030204"/>
                <a:ea typeface="+mn-ea"/>
                <a:cs typeface="+mn-cs"/>
              </a:rPr>
              <a:t>Relaterade EU-metoder</a:t>
            </a:r>
          </a:p>
        </p:txBody>
      </p:sp>
    </p:spTree>
    <p:extLst>
      <p:ext uri="{BB962C8B-B14F-4D97-AF65-F5344CB8AC3E}">
        <p14:creationId xmlns:p14="http://schemas.microsoft.com/office/powerpoint/2010/main" val="3387333083"/>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4980321-E05C-EA4E-A1B8-81B5C798C9A0}"/>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39DE6A-55C0-4C4F-9889-E916206BDB1A}" type="datetime1">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2025-06-10</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Platshållare för sidfot 2">
            <a:extLst>
              <a:ext uri="{FF2B5EF4-FFF2-40B4-BE49-F238E27FC236}">
                <a16:creationId xmlns:a16="http://schemas.microsoft.com/office/drawing/2014/main" id="{B06C2517-E5C6-33DB-ACD3-F01526099719}"/>
              </a:ext>
            </a:extLst>
          </p:cNvPr>
          <p:cNvSpPr>
            <a:spLocks noGrp="1"/>
          </p:cNvSpPr>
          <p:nvPr>
            <p:ph type="ftr"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Presentation</a:t>
            </a:r>
          </a:p>
        </p:txBody>
      </p:sp>
      <p:sp>
        <p:nvSpPr>
          <p:cNvPr id="5" name="Rubrik 4">
            <a:extLst>
              <a:ext uri="{FF2B5EF4-FFF2-40B4-BE49-F238E27FC236}">
                <a16:creationId xmlns:a16="http://schemas.microsoft.com/office/drawing/2014/main" id="{282AE15E-3DA5-9768-0C61-7559BEEE3B87}"/>
              </a:ext>
            </a:extLst>
          </p:cNvPr>
          <p:cNvSpPr>
            <a:spLocks noGrp="1"/>
          </p:cNvSpPr>
          <p:nvPr>
            <p:ph type="title"/>
          </p:nvPr>
        </p:nvSpPr>
        <p:spPr>
          <a:xfrm>
            <a:off x="838199" y="365125"/>
            <a:ext cx="10072255" cy="1325563"/>
          </a:xfrm>
        </p:spPr>
        <p:txBody>
          <a:bodyPr>
            <a:normAutofit fontScale="90000"/>
          </a:bodyPr>
          <a:lstStyle/>
          <a:p>
            <a:pPr>
              <a:lnSpc>
                <a:spcPct val="100000"/>
              </a:lnSpc>
              <a:spcAft>
                <a:spcPct val="0"/>
              </a:spcAft>
              <a:defRPr/>
            </a:pPr>
            <a:r>
              <a:rPr lang="sv-SE" sz="3600">
                <a:latin typeface="Calibri"/>
                <a:ea typeface="+mn-ea"/>
                <a:cs typeface="+mn-cs"/>
              </a:rPr>
              <a:t>Tema: Regler för hur lokala marknadsbaserad tjänster för TSO/DSO för aktiv och reaktiv effekt ska anskaffas</a:t>
            </a:r>
          </a:p>
        </p:txBody>
      </p:sp>
      <p:sp>
        <p:nvSpPr>
          <p:cNvPr id="6" name="Platshållare för text 5">
            <a:extLst>
              <a:ext uri="{FF2B5EF4-FFF2-40B4-BE49-F238E27FC236}">
                <a16:creationId xmlns:a16="http://schemas.microsoft.com/office/drawing/2014/main" id="{4A082B72-0AA8-A516-8E98-EC624FAA85D6}"/>
              </a:ext>
            </a:extLst>
          </p:cNvPr>
          <p:cNvSpPr>
            <a:spLocks noGrp="1"/>
          </p:cNvSpPr>
          <p:nvPr>
            <p:ph type="body" sz="quarter" idx="14"/>
          </p:nvPr>
        </p:nvSpPr>
        <p:spPr>
          <a:xfrm>
            <a:off x="860558" y="1711991"/>
            <a:ext cx="8833369" cy="3985682"/>
          </a:xfrm>
        </p:spPr>
        <p:txBody>
          <a:bodyPr vert="horz" lIns="91440" tIns="45720" rIns="91440" bIns="45720" rtlCol="0" anchor="t">
            <a:normAutofit lnSpcReduction="10000"/>
          </a:bodyPr>
          <a:lstStyle/>
          <a:p>
            <a:pPr marR="0" lvl="0" algn="l" defTabSz="914400" rtl="0" eaLnBrk="1" fontAlgn="auto" latinLnBrk="0" hangingPunct="1">
              <a:lnSpc>
                <a:spcPct val="100000"/>
              </a:lnSpc>
              <a:spcBef>
                <a:spcPts val="0"/>
              </a:spcBef>
              <a:spcAft>
                <a:spcPts val="0"/>
              </a:spcAft>
              <a:buClrTx/>
              <a:buSzTx/>
              <a:tabLst/>
              <a:defRPr/>
            </a:pPr>
            <a:r>
              <a:rPr lang="sv-SE" sz="1600" b="1">
                <a:latin typeface="Calibri"/>
                <a:cs typeface="Calibri"/>
              </a:rPr>
              <a:t>Information om tidsram</a:t>
            </a:r>
            <a:endParaRPr lang="sv-SE"/>
          </a:p>
          <a:p>
            <a:pPr marL="285750" indent="-285750">
              <a:lnSpc>
                <a:spcPct val="100000"/>
              </a:lnSpc>
              <a:spcBef>
                <a:spcPts val="0"/>
              </a:spcBef>
              <a:buFont typeface="Arial"/>
              <a:buChar char="•"/>
              <a:defRPr/>
            </a:pPr>
            <a:r>
              <a:rPr lang="sv-SE" sz="1600">
                <a:latin typeface="Calibri"/>
                <a:cs typeface="Calibri"/>
              </a:rPr>
              <a:t>Förslag till nationella villkor för SP - implementering max. 12 månader efter godkännande av </a:t>
            </a:r>
            <a:r>
              <a:rPr lang="sv-SE" sz="1600" err="1">
                <a:latin typeface="Calibri"/>
                <a:cs typeface="Calibri"/>
              </a:rPr>
              <a:t>Ei</a:t>
            </a:r>
            <a:r>
              <a:rPr lang="sv-SE" sz="1600">
                <a:latin typeface="Calibri"/>
                <a:cs typeface="Calibri"/>
              </a:rPr>
              <a:t>.</a:t>
            </a:r>
            <a:endParaRPr lang="sv-SE" sz="1600">
              <a:latin typeface="Calibri"/>
              <a:ea typeface="Calibri"/>
              <a:cs typeface="Calibri"/>
            </a:endParaRPr>
          </a:p>
          <a:p>
            <a:pPr marL="285750" indent="-285750">
              <a:lnSpc>
                <a:spcPct val="100000"/>
              </a:lnSpc>
              <a:spcBef>
                <a:spcPts val="0"/>
              </a:spcBef>
              <a:buFont typeface="Arial"/>
              <a:buChar char="•"/>
              <a:defRPr/>
            </a:pPr>
            <a:r>
              <a:rPr lang="sv-SE" sz="1600" err="1">
                <a:latin typeface="Calibri"/>
                <a:ea typeface="Calibri"/>
                <a:cs typeface="Calibri"/>
              </a:rPr>
              <a:t>Ei</a:t>
            </a:r>
            <a:r>
              <a:rPr lang="sv-SE" sz="1600">
                <a:latin typeface="Calibri"/>
                <a:ea typeface="Calibri"/>
                <a:cs typeface="Calibri"/>
              </a:rPr>
              <a:t> har 6 månader på sig att fatta beslut om godkännande.</a:t>
            </a:r>
            <a:endParaRPr lang="sv-SE" sz="1600">
              <a:latin typeface="Calibri"/>
              <a:cs typeface="Calibri"/>
            </a:endParaRPr>
          </a:p>
          <a:p>
            <a:pPr marL="285750" indent="-285750">
              <a:lnSpc>
                <a:spcPct val="100000"/>
              </a:lnSpc>
              <a:spcBef>
                <a:spcPts val="0"/>
              </a:spcBef>
              <a:buFont typeface="Arial"/>
              <a:buChar char="•"/>
              <a:defRPr/>
            </a:pPr>
            <a:r>
              <a:rPr lang="sv-SE" sz="1600">
                <a:latin typeface="Calibri"/>
                <a:cs typeface="Calibri"/>
              </a:rPr>
              <a:t>Harmonisering – EU-metod 3 år  efter ikraftträdandet av NC DR.</a:t>
            </a:r>
            <a:endParaRPr lang="sv-SE" sz="1600">
              <a:latin typeface="Calibri"/>
              <a:ea typeface="Calibri"/>
              <a:cs typeface="Calibri"/>
            </a:endParaRPr>
          </a:p>
          <a:p>
            <a:pPr marL="285750" indent="-285750">
              <a:lnSpc>
                <a:spcPct val="100000"/>
              </a:lnSpc>
              <a:spcBef>
                <a:spcPts val="0"/>
              </a:spcBef>
              <a:buFont typeface="Arial"/>
              <a:buChar char="•"/>
              <a:defRPr/>
            </a:pPr>
            <a:endParaRPr lang="sv-SE" sz="1600">
              <a:latin typeface="Calibri"/>
              <a:ea typeface="Calibri"/>
              <a:cs typeface="Calibri"/>
            </a:endParaRPr>
          </a:p>
          <a:p>
            <a:pPr marL="285750" indent="-285750">
              <a:lnSpc>
                <a:spcPct val="100000"/>
              </a:lnSpc>
              <a:spcBef>
                <a:spcPts val="0"/>
              </a:spcBef>
              <a:buFont typeface="Arial"/>
              <a:buChar char="•"/>
              <a:defRPr/>
            </a:pPr>
            <a:endParaRPr lang="sv-SE" sz="1600">
              <a:latin typeface="Calibri"/>
              <a:ea typeface="Calibri"/>
              <a:cs typeface="Calibri"/>
            </a:endParaRPr>
          </a:p>
          <a:p>
            <a:pPr>
              <a:defRPr/>
            </a:pPr>
            <a:r>
              <a:rPr lang="sv-SE" sz="1600" b="1">
                <a:latin typeface="Calibri"/>
                <a:ea typeface="Calibri"/>
                <a:cs typeface="Calibri"/>
              </a:rPr>
              <a:t>Kommentarer om bestämmelsernas innebörd och vad som behöver genomföras</a:t>
            </a:r>
            <a:endParaRPr lang="en-US" sz="1600">
              <a:latin typeface="Calibri"/>
              <a:ea typeface="Calibri"/>
              <a:cs typeface="Calibri"/>
            </a:endParaRPr>
          </a:p>
          <a:p>
            <a:pPr marL="342900" indent="-342900">
              <a:lnSpc>
                <a:spcPct val="110000"/>
              </a:lnSpc>
              <a:spcBef>
                <a:spcPts val="0"/>
              </a:spcBef>
              <a:buFont typeface="Arial,Sans-Serif"/>
              <a:buChar char="•"/>
              <a:defRPr/>
            </a:pPr>
            <a:r>
              <a:rPr lang="sv-SE" sz="1500">
                <a:latin typeface="Calibri"/>
                <a:ea typeface="Calibri"/>
                <a:cs typeface="Calibri"/>
              </a:rPr>
              <a:t>Samexistensen av lokala flexibilitetsmarknader och balansmarknaden kommer bli utmanande. Regler för balansmarknaderna liksom för dagenföre- och </a:t>
            </a:r>
            <a:r>
              <a:rPr lang="sv-SE" sz="1500" err="1">
                <a:latin typeface="Calibri"/>
                <a:ea typeface="Calibri"/>
                <a:cs typeface="Calibri"/>
              </a:rPr>
              <a:t>intradagmarknaderna</a:t>
            </a:r>
            <a:r>
              <a:rPr lang="sv-SE" sz="1500">
                <a:latin typeface="Calibri"/>
                <a:ea typeface="Calibri"/>
                <a:cs typeface="Calibri"/>
              </a:rPr>
              <a:t> behöver respekteras. Kostnader för hantering av obalanser drivna av aktivering av "</a:t>
            </a:r>
            <a:r>
              <a:rPr lang="sv-SE" sz="1500" err="1">
                <a:latin typeface="Calibri"/>
                <a:ea typeface="Calibri"/>
                <a:cs typeface="Calibri"/>
              </a:rPr>
              <a:t>local</a:t>
            </a:r>
            <a:r>
              <a:rPr lang="sv-SE" sz="1500">
                <a:latin typeface="Calibri"/>
                <a:ea typeface="Calibri"/>
                <a:cs typeface="Calibri"/>
              </a:rPr>
              <a:t> services" behöver hållas isär från </a:t>
            </a:r>
            <a:r>
              <a:rPr lang="sv-SE" sz="1500" err="1">
                <a:latin typeface="Calibri"/>
                <a:ea typeface="Calibri"/>
                <a:cs typeface="Calibri"/>
              </a:rPr>
              <a:t>TSO:ernas</a:t>
            </a:r>
            <a:r>
              <a:rPr lang="sv-SE" sz="1500">
                <a:latin typeface="Calibri"/>
                <a:ea typeface="Calibri"/>
                <a:cs typeface="Calibri"/>
              </a:rPr>
              <a:t> ordinarie balanshantering. </a:t>
            </a:r>
          </a:p>
          <a:p>
            <a:pPr marL="342900" indent="-342900">
              <a:lnSpc>
                <a:spcPct val="110000"/>
              </a:lnSpc>
              <a:spcBef>
                <a:spcPts val="0"/>
              </a:spcBef>
              <a:buFont typeface="Arial,Sans-Serif"/>
              <a:buChar char="•"/>
              <a:defRPr/>
            </a:pPr>
            <a:r>
              <a:rPr lang="sv-SE" sz="1500">
                <a:latin typeface="Calibri"/>
                <a:ea typeface="Calibri"/>
                <a:cs typeface="Calibri"/>
              </a:rPr>
              <a:t>Föreliggande skrivningar är oklara och det är svårt att bedöma hur en samexistens kan komma att se ut. Komplext också relaterat till den svenska balansvarsmodellen.</a:t>
            </a:r>
            <a:endParaRPr lang="sv-SE"/>
          </a:p>
          <a:p>
            <a:pPr marL="285750" indent="-285750">
              <a:lnSpc>
                <a:spcPct val="100000"/>
              </a:lnSpc>
              <a:spcBef>
                <a:spcPts val="0"/>
              </a:spcBef>
              <a:buFont typeface="Arial"/>
              <a:buChar char="•"/>
              <a:defRPr/>
            </a:pPr>
            <a:endParaRPr lang="sv-SE" sz="1600">
              <a:latin typeface="Calibri"/>
              <a:ea typeface="Calibri"/>
              <a:cs typeface="Calibri"/>
            </a:endParaRPr>
          </a:p>
          <a:p>
            <a:pPr>
              <a:lnSpc>
                <a:spcPct val="100000"/>
              </a:lnSpc>
              <a:spcBef>
                <a:spcPts val="0"/>
              </a:spcBef>
              <a:defRPr/>
            </a:pPr>
            <a:r>
              <a:rPr lang="sv-SE" sz="1600" b="1">
                <a:latin typeface="Calibri"/>
                <a:ea typeface="Calibri"/>
                <a:cs typeface="Calibri"/>
              </a:rPr>
              <a:t>Bedömning om prioritet</a:t>
            </a:r>
            <a:endParaRPr lang="sv-SE" sz="1600">
              <a:latin typeface="Calibri"/>
              <a:ea typeface="Calibri"/>
              <a:cs typeface="Calibri"/>
            </a:endParaRPr>
          </a:p>
          <a:p>
            <a:pPr marL="285750" indent="-285750">
              <a:lnSpc>
                <a:spcPct val="100000"/>
              </a:lnSpc>
              <a:spcBef>
                <a:spcPts val="0"/>
              </a:spcBef>
              <a:buFont typeface="Arial,Sans-Serif"/>
              <a:buChar char="•"/>
              <a:defRPr/>
            </a:pPr>
            <a:r>
              <a:rPr lang="sv-SE" sz="1600">
                <a:latin typeface="Calibri"/>
                <a:ea typeface="Calibri"/>
                <a:cs typeface="Calibri"/>
              </a:rPr>
              <a:t>Medel</a:t>
            </a:r>
            <a:endParaRPr lang="sv-SE"/>
          </a:p>
        </p:txBody>
      </p:sp>
      <p:graphicFrame>
        <p:nvGraphicFramePr>
          <p:cNvPr id="4" name="Tabell 9">
            <a:extLst>
              <a:ext uri="{FF2B5EF4-FFF2-40B4-BE49-F238E27FC236}">
                <a16:creationId xmlns:a16="http://schemas.microsoft.com/office/drawing/2014/main" id="{7C2611D0-C81A-F1FB-CF93-CBA331EB5043}"/>
              </a:ext>
            </a:extLst>
          </p:cNvPr>
          <p:cNvGraphicFramePr>
            <a:graphicFrameLocks noGrp="1"/>
          </p:cNvGraphicFramePr>
          <p:nvPr>
            <p:extLst>
              <p:ext uri="{D42A27DB-BD31-4B8C-83A1-F6EECF244321}">
                <p14:modId xmlns:p14="http://schemas.microsoft.com/office/powerpoint/2010/main" val="255352317"/>
              </p:ext>
            </p:extLst>
          </p:nvPr>
        </p:nvGraphicFramePr>
        <p:xfrm>
          <a:off x="9016157" y="5296528"/>
          <a:ext cx="3006119" cy="888926"/>
        </p:xfrm>
        <a:graphic>
          <a:graphicData uri="http://schemas.openxmlformats.org/drawingml/2006/table">
            <a:tbl>
              <a:tblPr firstRow="1" bandRow="1">
                <a:tableStyleId>{3B4B98B0-60AC-42C2-AFA5-B58CD77FA1E5}</a:tableStyleId>
              </a:tblPr>
              <a:tblGrid>
                <a:gridCol w="3006119">
                  <a:extLst>
                    <a:ext uri="{9D8B030D-6E8A-4147-A177-3AD203B41FA5}">
                      <a16:colId xmlns:a16="http://schemas.microsoft.com/office/drawing/2014/main" val="510879607"/>
                    </a:ext>
                  </a:extLst>
                </a:gridCol>
              </a:tblGrid>
              <a:tr h="284403">
                <a:tc>
                  <a:txBody>
                    <a:bodyPr/>
                    <a:lstStyle/>
                    <a:p>
                      <a:pPr marL="0" marR="0" lvl="0" indent="0" algn="l">
                        <a:lnSpc>
                          <a:spcPct val="100000"/>
                        </a:lnSpc>
                        <a:spcBef>
                          <a:spcPts val="0"/>
                        </a:spcBef>
                        <a:spcAft>
                          <a:spcPts val="0"/>
                        </a:spcAft>
                        <a:buClrTx/>
                        <a:buSzTx/>
                        <a:buFontTx/>
                        <a:buNone/>
                      </a:pPr>
                      <a:r>
                        <a:rPr lang="sv-SE" sz="1200" b="0" kern="1200">
                          <a:solidFill>
                            <a:schemeClr val="tx1"/>
                          </a:solidFill>
                          <a:effectLst/>
                          <a:latin typeface="+mn-lt"/>
                          <a:ea typeface="+mn-ea"/>
                          <a:cs typeface="+mn-cs"/>
                        </a:rPr>
                        <a:t>Beroenden i koden</a:t>
                      </a:r>
                    </a:p>
                    <a:p>
                      <a:pPr marL="0" marR="0" lvl="0" indent="0" algn="l">
                        <a:lnSpc>
                          <a:spcPct val="100000"/>
                        </a:lnSpc>
                        <a:spcBef>
                          <a:spcPts val="0"/>
                        </a:spcBef>
                        <a:spcAft>
                          <a:spcPts val="0"/>
                        </a:spcAft>
                        <a:buClrTx/>
                        <a:buSzTx/>
                        <a:buFontTx/>
                        <a:buNone/>
                      </a:pPr>
                      <a:r>
                        <a:rPr lang="sv-SE" sz="1200" b="0" kern="1200">
                          <a:solidFill>
                            <a:schemeClr val="tx1"/>
                          </a:solidFill>
                          <a:effectLst/>
                          <a:latin typeface="+mn-lt"/>
                          <a:ea typeface="+mn-ea"/>
                          <a:cs typeface="+mn-cs"/>
                        </a:rPr>
                        <a:t>Beroenden nationellt</a:t>
                      </a:r>
                    </a:p>
                  </a:txBody>
                  <a:tcPr marL="6350" marR="6350" marT="6350"/>
                </a:tc>
                <a:extLst>
                  <a:ext uri="{0D108BD9-81ED-4DB2-BD59-A6C34878D82A}">
                    <a16:rowId xmlns:a16="http://schemas.microsoft.com/office/drawing/2014/main" val="563928668"/>
                  </a:ext>
                </a:extLst>
              </a:tr>
              <a:tr h="471096">
                <a:tc>
                  <a:txBody>
                    <a:bodyPr/>
                    <a:lstStyle/>
                    <a:p>
                      <a:pPr marL="0" marR="0" lvl="0" indent="0" algn="l" rtl="0" eaLnBrk="1" fontAlgn="auto" latinLnBrk="0" hangingPunct="1">
                        <a:lnSpc>
                          <a:spcPct val="100000"/>
                        </a:lnSpc>
                        <a:spcBef>
                          <a:spcPts val="0"/>
                        </a:spcBef>
                        <a:spcAft>
                          <a:spcPts val="0"/>
                        </a:spcAft>
                        <a:buClrTx/>
                        <a:buSzTx/>
                        <a:buFontTx/>
                        <a:buNone/>
                      </a:pPr>
                      <a:endParaRPr lang="sv-SE" sz="1200" b="0" kern="1200">
                        <a:solidFill>
                          <a:schemeClr val="tx1"/>
                        </a:solidFill>
                        <a:effectLst/>
                        <a:latin typeface="+mn-lt"/>
                        <a:ea typeface="+mn-ea"/>
                        <a:cs typeface="+mn-cs"/>
                      </a:endParaRPr>
                    </a:p>
                  </a:txBody>
                  <a:tcPr marL="6350" marR="6350" marT="6350">
                    <a:solidFill>
                      <a:schemeClr val="bg1"/>
                    </a:solidFill>
                  </a:tcPr>
                </a:tc>
                <a:extLst>
                  <a:ext uri="{0D108BD9-81ED-4DB2-BD59-A6C34878D82A}">
                    <a16:rowId xmlns:a16="http://schemas.microsoft.com/office/drawing/2014/main" val="3897900675"/>
                  </a:ext>
                </a:extLst>
              </a:tr>
            </a:tbl>
          </a:graphicData>
        </a:graphic>
      </p:graphicFrame>
      <p:sp>
        <p:nvSpPr>
          <p:cNvPr id="7" name="textruta 11">
            <a:extLst>
              <a:ext uri="{FF2B5EF4-FFF2-40B4-BE49-F238E27FC236}">
                <a16:creationId xmlns:a16="http://schemas.microsoft.com/office/drawing/2014/main" id="{7DD7B1ED-83B7-A45B-EE38-B9F5A719400D}"/>
              </a:ext>
            </a:extLst>
          </p:cNvPr>
          <p:cNvSpPr txBox="1"/>
          <p:nvPr/>
        </p:nvSpPr>
        <p:spPr>
          <a:xfrm>
            <a:off x="8887630" y="4989043"/>
            <a:ext cx="3647767"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Calibri" panose="020F0502020204030204"/>
                <a:ea typeface="+mn-ea"/>
                <a:cs typeface="+mn-cs"/>
              </a:rPr>
              <a:t>Beroenden för framtagandet</a:t>
            </a:r>
          </a:p>
        </p:txBody>
      </p:sp>
    </p:spTree>
    <p:extLst>
      <p:ext uri="{BB962C8B-B14F-4D97-AF65-F5344CB8AC3E}">
        <p14:creationId xmlns:p14="http://schemas.microsoft.com/office/powerpoint/2010/main" val="3605576488"/>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4980321-E05C-EA4E-A1B8-81B5C798C9A0}"/>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39DE6A-55C0-4C4F-9889-E916206BDB1A}" type="datetime1">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2025-06-10</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Platshållare för bildnummer 3">
            <a:extLst>
              <a:ext uri="{FF2B5EF4-FFF2-40B4-BE49-F238E27FC236}">
                <a16:creationId xmlns:a16="http://schemas.microsoft.com/office/drawing/2014/main" id="{D75D07A6-7062-5980-81AC-6E9EF48FCB19}"/>
              </a:ext>
            </a:extLst>
          </p:cNvPr>
          <p:cNvSpPr>
            <a:spLocks noGrp="1"/>
          </p:cNvSpPr>
          <p:nvPr>
            <p:ph type="sldNum" sz="quarter" idx="13"/>
          </p:nvPr>
        </p:nvSpPr>
        <p:spPr>
          <a:xfrm>
            <a:off x="8555383" y="617104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A53D8-D7BF-ED48-A5DE-B35EC4CD5AE9}" type="slidenum">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Rubrik 4">
            <a:extLst>
              <a:ext uri="{FF2B5EF4-FFF2-40B4-BE49-F238E27FC236}">
                <a16:creationId xmlns:a16="http://schemas.microsoft.com/office/drawing/2014/main" id="{282AE15E-3DA5-9768-0C61-7559BEEE3B87}"/>
              </a:ext>
            </a:extLst>
          </p:cNvPr>
          <p:cNvSpPr>
            <a:spLocks noGrp="1"/>
          </p:cNvSpPr>
          <p:nvPr>
            <p:ph type="title"/>
          </p:nvPr>
        </p:nvSpPr>
        <p:spPr>
          <a:xfrm>
            <a:off x="695797" y="136601"/>
            <a:ext cx="8052011" cy="1339940"/>
          </a:xfrm>
        </p:spPr>
        <p:txBody>
          <a:bodyPr>
            <a:noAutofit/>
          </a:bodyPr>
          <a:lstStyle/>
          <a:p>
            <a:pPr>
              <a:lnSpc>
                <a:spcPct val="100000"/>
              </a:lnSpc>
              <a:spcAft>
                <a:spcPct val="0"/>
              </a:spcAft>
              <a:defRPr/>
            </a:pPr>
            <a:r>
              <a:rPr lang="sv-SE" sz="2800">
                <a:latin typeface="Calibri"/>
                <a:ea typeface="+mn-ea"/>
                <a:cs typeface="+mn-cs"/>
              </a:rPr>
              <a:t> </a:t>
            </a:r>
            <a:r>
              <a:rPr lang="sv-SE" sz="3200">
                <a:latin typeface="Calibri"/>
                <a:ea typeface="+mn-ea"/>
                <a:cs typeface="+mn-cs"/>
              </a:rPr>
              <a:t>Tema: </a:t>
            </a:r>
            <a:r>
              <a:rPr lang="sv-SE" sz="3200" err="1">
                <a:latin typeface="Calibri"/>
                <a:ea typeface="+mn-ea"/>
                <a:cs typeface="+mn-cs"/>
              </a:rPr>
              <a:t>Interoperabilitet</a:t>
            </a:r>
            <a:r>
              <a:rPr lang="sv-SE" sz="3200">
                <a:latin typeface="Calibri"/>
                <a:ea typeface="+mn-ea"/>
                <a:cs typeface="+mn-cs"/>
              </a:rPr>
              <a:t> och datautbyte</a:t>
            </a:r>
            <a:r>
              <a:rPr lang="sv-SE" sz="2800">
                <a:latin typeface="Calibri"/>
                <a:ea typeface="+mn-ea"/>
                <a:cs typeface="+mn-cs"/>
              </a:rPr>
              <a:t> </a:t>
            </a:r>
            <a:endParaRPr lang="sv-SE" sz="2800">
              <a:latin typeface="Calibri"/>
              <a:ea typeface="Calibri"/>
              <a:cs typeface="Calibri"/>
            </a:endParaRPr>
          </a:p>
        </p:txBody>
      </p:sp>
      <p:sp>
        <p:nvSpPr>
          <p:cNvPr id="6" name="Platshållare för text 5">
            <a:extLst>
              <a:ext uri="{FF2B5EF4-FFF2-40B4-BE49-F238E27FC236}">
                <a16:creationId xmlns:a16="http://schemas.microsoft.com/office/drawing/2014/main" id="{4A082B72-0AA8-A516-8E98-EC624FAA85D6}"/>
              </a:ext>
            </a:extLst>
          </p:cNvPr>
          <p:cNvSpPr>
            <a:spLocks noGrp="1"/>
          </p:cNvSpPr>
          <p:nvPr>
            <p:ph type="body" sz="quarter" idx="14"/>
          </p:nvPr>
        </p:nvSpPr>
        <p:spPr>
          <a:xfrm>
            <a:off x="695324" y="1711990"/>
            <a:ext cx="8174327" cy="4371975"/>
          </a:xfrm>
        </p:spPr>
        <p:txBody>
          <a:bodyPr vert="horz" lIns="91440" tIns="45720" rIns="91440" bIns="45720" rtlCol="0" anchor="t">
            <a:norm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600">
              <a:cs typeface="Calibri"/>
            </a:endParaRPr>
          </a:p>
          <a:p>
            <a:pPr marL="285750" indent="-285750">
              <a:lnSpc>
                <a:spcPct val="100000"/>
              </a:lnSpc>
              <a:spcBef>
                <a:spcPts val="0"/>
              </a:spcBef>
              <a:buFont typeface="Arial"/>
              <a:buChar char="•"/>
              <a:defRPr/>
            </a:pPr>
            <a:endParaRPr lang="sv-SE" sz="1600">
              <a:latin typeface="Calibri" panose="020F0502020204030204" pitchFamily="34" charset="0"/>
              <a:ea typeface="Calibri"/>
              <a:cs typeface="Calibri"/>
            </a:endParaRPr>
          </a:p>
          <a:p>
            <a:pPr marL="285750" indent="-285750">
              <a:lnSpc>
                <a:spcPct val="100000"/>
              </a:lnSpc>
              <a:spcBef>
                <a:spcPts val="0"/>
              </a:spcBef>
              <a:defRPr/>
            </a:pPr>
            <a:endParaRPr lang="sv-SE" sz="1600">
              <a:latin typeface="Calibri" panose="020F0502020204030204" pitchFamily="34" charset="0"/>
              <a:cs typeface="Calibri"/>
            </a:endParaRPr>
          </a:p>
        </p:txBody>
      </p:sp>
      <p:graphicFrame>
        <p:nvGraphicFramePr>
          <p:cNvPr id="9" name="Tabell 8">
            <a:extLst>
              <a:ext uri="{FF2B5EF4-FFF2-40B4-BE49-F238E27FC236}">
                <a16:creationId xmlns:a16="http://schemas.microsoft.com/office/drawing/2014/main" id="{E181B2C3-8C04-8242-2820-4D842E786752}"/>
              </a:ext>
            </a:extLst>
          </p:cNvPr>
          <p:cNvGraphicFramePr>
            <a:graphicFrameLocks noGrp="1"/>
          </p:cNvGraphicFramePr>
          <p:nvPr>
            <p:extLst>
              <p:ext uri="{D42A27DB-BD31-4B8C-83A1-F6EECF244321}">
                <p14:modId xmlns:p14="http://schemas.microsoft.com/office/powerpoint/2010/main" val="2923361929"/>
              </p:ext>
            </p:extLst>
          </p:nvPr>
        </p:nvGraphicFramePr>
        <p:xfrm>
          <a:off x="8865657" y="1703653"/>
          <a:ext cx="3006119" cy="1363903"/>
        </p:xfrm>
        <a:graphic>
          <a:graphicData uri="http://schemas.openxmlformats.org/drawingml/2006/table">
            <a:tbl>
              <a:tblPr firstRow="1" bandRow="1">
                <a:tableStyleId>{3B4B98B0-60AC-42C2-AFA5-B58CD77FA1E5}</a:tableStyleId>
              </a:tblPr>
              <a:tblGrid>
                <a:gridCol w="391693">
                  <a:extLst>
                    <a:ext uri="{9D8B030D-6E8A-4147-A177-3AD203B41FA5}">
                      <a16:colId xmlns:a16="http://schemas.microsoft.com/office/drawing/2014/main" val="2186583178"/>
                    </a:ext>
                  </a:extLst>
                </a:gridCol>
                <a:gridCol w="2614426">
                  <a:extLst>
                    <a:ext uri="{9D8B030D-6E8A-4147-A177-3AD203B41FA5}">
                      <a16:colId xmlns:a16="http://schemas.microsoft.com/office/drawing/2014/main" val="897010070"/>
                    </a:ext>
                  </a:extLst>
                </a:gridCol>
              </a:tblGrid>
              <a:tr h="225562">
                <a:tc>
                  <a:txBody>
                    <a:bodyPr/>
                    <a:lstStyle/>
                    <a:p>
                      <a:pPr algn="ctr"/>
                      <a:r>
                        <a:rPr lang="en-GB" sz="1000" b="0"/>
                        <a:t>Art</a:t>
                      </a:r>
                      <a:endParaRPr lang="en-US" sz="1000" b="0"/>
                    </a:p>
                  </a:txBody>
                  <a:tcPr anchor="ctr"/>
                </a:tc>
                <a:tc>
                  <a:txBody>
                    <a:bodyPr/>
                    <a:lstStyle/>
                    <a:p>
                      <a:r>
                        <a:rPr lang="en-GB" sz="1000" b="0"/>
                        <a:t>Chapter</a:t>
                      </a:r>
                      <a:endParaRPr lang="en-US" sz="1000"/>
                    </a:p>
                  </a:txBody>
                  <a:tcPr/>
                </a:tc>
                <a:extLst>
                  <a:ext uri="{0D108BD9-81ED-4DB2-BD59-A6C34878D82A}">
                    <a16:rowId xmlns:a16="http://schemas.microsoft.com/office/drawing/2014/main" val="4182902333"/>
                  </a:ext>
                </a:extLst>
              </a:tr>
              <a:tr h="284403">
                <a:tc>
                  <a:txBody>
                    <a:bodyPr/>
                    <a:lstStyle/>
                    <a:p>
                      <a:pPr lvl="0" algn="ctr">
                        <a:buNone/>
                      </a:pPr>
                      <a:r>
                        <a:rPr lang="en-US" sz="1200" b="0" i="0" u="none" strike="noStrike" kern="1200">
                          <a:solidFill>
                            <a:schemeClr val="tx1"/>
                          </a:solidFill>
                          <a:effectLst/>
                          <a:latin typeface="Calibri"/>
                          <a:ea typeface="+mn-ea"/>
                          <a:cs typeface="+mn-cs"/>
                        </a:rPr>
                        <a:t>36 </a:t>
                      </a:r>
                    </a:p>
                  </a:txBody>
                  <a:tcPr marL="6350" marR="6350" marT="6350"/>
                </a:tc>
                <a:tc>
                  <a:txBody>
                    <a:bodyPr/>
                    <a:lstStyle/>
                    <a:p>
                      <a:pPr lvl="0" algn="l">
                        <a:lnSpc>
                          <a:spcPct val="100000"/>
                        </a:lnSpc>
                        <a:spcBef>
                          <a:spcPts val="0"/>
                        </a:spcBef>
                        <a:spcAft>
                          <a:spcPts val="0"/>
                        </a:spcAft>
                        <a:buNone/>
                      </a:pPr>
                      <a:r>
                        <a:rPr lang="en-US" sz="1200" b="0" i="0" u="none" strike="noStrike" kern="1200" noProof="0">
                          <a:solidFill>
                            <a:schemeClr val="tx1"/>
                          </a:solidFill>
                          <a:effectLst/>
                          <a:latin typeface="Calibri"/>
                        </a:rPr>
                        <a:t>Data exchange related to settlement of local services</a:t>
                      </a:r>
                      <a:endParaRPr lang="en-GB" sz="1200" b="0" i="0" u="none" strike="noStrike" kern="1200" noProof="0">
                        <a:solidFill>
                          <a:schemeClr val="tx1"/>
                        </a:solidFill>
                        <a:effectLst/>
                      </a:endParaRPr>
                    </a:p>
                  </a:txBody>
                  <a:tcPr marL="6350" marR="6350" marT="6350"/>
                </a:tc>
                <a:extLst>
                  <a:ext uri="{0D108BD9-81ED-4DB2-BD59-A6C34878D82A}">
                    <a16:rowId xmlns:a16="http://schemas.microsoft.com/office/drawing/2014/main" val="1284450989"/>
                  </a:ext>
                </a:extLst>
              </a:tr>
              <a:tr h="284403">
                <a:tc>
                  <a:txBody>
                    <a:bodyPr/>
                    <a:lstStyle/>
                    <a:p>
                      <a:pPr lvl="0" algn="ctr">
                        <a:buNone/>
                      </a:pPr>
                      <a:r>
                        <a:rPr lang="en-US" sz="1200" b="0"/>
                        <a:t>33</a:t>
                      </a:r>
                    </a:p>
                  </a:txBody>
                  <a:tcPr marL="6350" marR="6350" marT="6350"/>
                </a:tc>
                <a:tc>
                  <a:txBody>
                    <a:bodyPr/>
                    <a:lstStyle/>
                    <a:p>
                      <a:pPr lvl="0" algn="l">
                        <a:lnSpc>
                          <a:spcPct val="100000"/>
                        </a:lnSpc>
                        <a:spcBef>
                          <a:spcPts val="0"/>
                        </a:spcBef>
                        <a:spcAft>
                          <a:spcPts val="0"/>
                        </a:spcAft>
                        <a:buNone/>
                      </a:pPr>
                      <a:r>
                        <a:rPr lang="en-US" sz="1200" b="0" i="0" u="none" strike="noStrike" kern="1200" noProof="0">
                          <a:solidFill>
                            <a:schemeClr val="tx1"/>
                          </a:solidFill>
                          <a:effectLst/>
                        </a:rPr>
                        <a:t>Requirements for procuring system operators</a:t>
                      </a:r>
                      <a:endParaRPr lang="en-GB" sz="1200" b="0" i="0" u="none" strike="noStrike" kern="1200" noProof="0">
                        <a:solidFill>
                          <a:schemeClr val="tx1"/>
                        </a:solidFill>
                        <a:effectLst/>
                      </a:endParaRPr>
                    </a:p>
                  </a:txBody>
                  <a:tcPr marL="6350" marR="6350" marT="6350"/>
                </a:tc>
                <a:extLst>
                  <a:ext uri="{0D108BD9-81ED-4DB2-BD59-A6C34878D82A}">
                    <a16:rowId xmlns:a16="http://schemas.microsoft.com/office/drawing/2014/main" val="4198443727"/>
                  </a:ext>
                </a:extLst>
              </a:tr>
              <a:tr h="284403">
                <a:tc>
                  <a:txBody>
                    <a:bodyPr/>
                    <a:lstStyle/>
                    <a:p>
                      <a:pPr lvl="0" algn="ctr">
                        <a:buNone/>
                      </a:pPr>
                      <a:endParaRPr lang="en-US" sz="1200" b="0"/>
                    </a:p>
                  </a:txBody>
                  <a:tcPr marL="6350" marR="6350" marT="6350"/>
                </a:tc>
                <a:tc>
                  <a:txBody>
                    <a:bodyPr/>
                    <a:lstStyle/>
                    <a:p>
                      <a:pPr lvl="0" algn="l">
                        <a:lnSpc>
                          <a:spcPct val="100000"/>
                        </a:lnSpc>
                        <a:spcBef>
                          <a:spcPts val="0"/>
                        </a:spcBef>
                        <a:spcAft>
                          <a:spcPts val="0"/>
                        </a:spcAft>
                        <a:buNone/>
                      </a:pPr>
                      <a:endParaRPr lang="en-GB" sz="1200" b="0" i="0" u="none" strike="noStrike" kern="1200" noProof="0">
                        <a:solidFill>
                          <a:schemeClr val="tx1"/>
                        </a:solidFill>
                        <a:effectLst/>
                      </a:endParaRPr>
                    </a:p>
                  </a:txBody>
                  <a:tcPr marL="6350" marR="6350" marT="6350"/>
                </a:tc>
                <a:extLst>
                  <a:ext uri="{0D108BD9-81ED-4DB2-BD59-A6C34878D82A}">
                    <a16:rowId xmlns:a16="http://schemas.microsoft.com/office/drawing/2014/main" val="30802937"/>
                  </a:ext>
                </a:extLst>
              </a:tr>
            </a:tbl>
          </a:graphicData>
        </a:graphic>
      </p:graphicFrame>
      <p:sp>
        <p:nvSpPr>
          <p:cNvPr id="11" name="textruta 10">
            <a:extLst>
              <a:ext uri="{FF2B5EF4-FFF2-40B4-BE49-F238E27FC236}">
                <a16:creationId xmlns:a16="http://schemas.microsoft.com/office/drawing/2014/main" id="{1F851187-0012-9329-CCBA-7A170D286342}"/>
              </a:ext>
            </a:extLst>
          </p:cNvPr>
          <p:cNvSpPr txBox="1"/>
          <p:nvPr/>
        </p:nvSpPr>
        <p:spPr>
          <a:xfrm>
            <a:off x="8814434" y="1381628"/>
            <a:ext cx="3647767"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Calibri" panose="020F0502020204030204"/>
                <a:ea typeface="+mn-ea"/>
                <a:cs typeface="+mn-cs"/>
              </a:rPr>
              <a:t>Relaterade artiklar </a:t>
            </a:r>
          </a:p>
        </p:txBody>
      </p:sp>
      <p:graphicFrame>
        <p:nvGraphicFramePr>
          <p:cNvPr id="7" name="Tabell 6">
            <a:extLst>
              <a:ext uri="{FF2B5EF4-FFF2-40B4-BE49-F238E27FC236}">
                <a16:creationId xmlns:a16="http://schemas.microsoft.com/office/drawing/2014/main" id="{354026B3-76C8-D7BD-F72C-CDBB73196D1D}"/>
              </a:ext>
            </a:extLst>
          </p:cNvPr>
          <p:cNvGraphicFramePr>
            <a:graphicFrameLocks noGrp="1"/>
          </p:cNvGraphicFramePr>
          <p:nvPr>
            <p:extLst>
              <p:ext uri="{D42A27DB-BD31-4B8C-83A1-F6EECF244321}">
                <p14:modId xmlns:p14="http://schemas.microsoft.com/office/powerpoint/2010/main" val="3435212977"/>
              </p:ext>
            </p:extLst>
          </p:nvPr>
        </p:nvGraphicFramePr>
        <p:xfrm>
          <a:off x="8942961" y="4768510"/>
          <a:ext cx="3006119" cy="284403"/>
        </p:xfrm>
        <a:graphic>
          <a:graphicData uri="http://schemas.openxmlformats.org/drawingml/2006/table">
            <a:tbl>
              <a:tblPr firstRow="1" bandRow="1">
                <a:tableStyleId>{3B4B98B0-60AC-42C2-AFA5-B58CD77FA1E5}</a:tableStyleId>
              </a:tblPr>
              <a:tblGrid>
                <a:gridCol w="3006119">
                  <a:extLst>
                    <a:ext uri="{9D8B030D-6E8A-4147-A177-3AD203B41FA5}">
                      <a16:colId xmlns:a16="http://schemas.microsoft.com/office/drawing/2014/main" val="510879607"/>
                    </a:ext>
                  </a:extLst>
                </a:gridCol>
              </a:tblGrid>
              <a:tr h="2844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effectLst/>
                        <a:latin typeface="+mn-lt"/>
                        <a:ea typeface="+mn-ea"/>
                        <a:cs typeface="+mn-cs"/>
                      </a:endParaRPr>
                    </a:p>
                  </a:txBody>
                  <a:tcPr marL="6350" marR="6350" marT="6350"/>
                </a:tc>
                <a:extLst>
                  <a:ext uri="{0D108BD9-81ED-4DB2-BD59-A6C34878D82A}">
                    <a16:rowId xmlns:a16="http://schemas.microsoft.com/office/drawing/2014/main" val="563928668"/>
                  </a:ext>
                </a:extLst>
              </a:tr>
            </a:tbl>
          </a:graphicData>
        </a:graphic>
      </p:graphicFrame>
      <p:sp>
        <p:nvSpPr>
          <p:cNvPr id="8" name="textruta 7">
            <a:extLst>
              <a:ext uri="{FF2B5EF4-FFF2-40B4-BE49-F238E27FC236}">
                <a16:creationId xmlns:a16="http://schemas.microsoft.com/office/drawing/2014/main" id="{6A58CDE6-CF77-1823-89C4-EFCE963AFF88}"/>
              </a:ext>
            </a:extLst>
          </p:cNvPr>
          <p:cNvSpPr txBox="1"/>
          <p:nvPr/>
        </p:nvSpPr>
        <p:spPr>
          <a:xfrm>
            <a:off x="8814434" y="4443927"/>
            <a:ext cx="3647767"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Calibri" panose="020F0502020204030204"/>
                <a:ea typeface="+mn-ea"/>
                <a:cs typeface="+mn-cs"/>
              </a:rPr>
              <a:t>Relaterad nationella villkor</a:t>
            </a:r>
          </a:p>
        </p:txBody>
      </p:sp>
      <p:graphicFrame>
        <p:nvGraphicFramePr>
          <p:cNvPr id="10" name="Tabell 9">
            <a:extLst>
              <a:ext uri="{FF2B5EF4-FFF2-40B4-BE49-F238E27FC236}">
                <a16:creationId xmlns:a16="http://schemas.microsoft.com/office/drawing/2014/main" id="{A2D5CAA2-F40E-C5C3-1626-20B7EDEA8D54}"/>
              </a:ext>
            </a:extLst>
          </p:cNvPr>
          <p:cNvGraphicFramePr>
            <a:graphicFrameLocks noGrp="1"/>
          </p:cNvGraphicFramePr>
          <p:nvPr>
            <p:extLst>
              <p:ext uri="{D42A27DB-BD31-4B8C-83A1-F6EECF244321}">
                <p14:modId xmlns:p14="http://schemas.microsoft.com/office/powerpoint/2010/main" val="3734364286"/>
              </p:ext>
            </p:extLst>
          </p:nvPr>
        </p:nvGraphicFramePr>
        <p:xfrm>
          <a:off x="8942961" y="5555811"/>
          <a:ext cx="3006119" cy="755499"/>
        </p:xfrm>
        <a:graphic>
          <a:graphicData uri="http://schemas.openxmlformats.org/drawingml/2006/table">
            <a:tbl>
              <a:tblPr firstRow="1" bandRow="1">
                <a:tableStyleId>{3B4B98B0-60AC-42C2-AFA5-B58CD77FA1E5}</a:tableStyleId>
              </a:tblPr>
              <a:tblGrid>
                <a:gridCol w="3006119">
                  <a:extLst>
                    <a:ext uri="{9D8B030D-6E8A-4147-A177-3AD203B41FA5}">
                      <a16:colId xmlns:a16="http://schemas.microsoft.com/office/drawing/2014/main" val="510879607"/>
                    </a:ext>
                  </a:extLst>
                </a:gridCol>
              </a:tblGrid>
              <a:tr h="284403">
                <a:tc>
                  <a:txBody>
                    <a:bodyPr/>
                    <a:lstStyle/>
                    <a:p>
                      <a:pPr marL="0" marR="0" lvl="0" indent="0" algn="l" rtl="0" eaLnBrk="1" fontAlgn="auto" latinLnBrk="0" hangingPunct="1">
                        <a:lnSpc>
                          <a:spcPct val="100000"/>
                        </a:lnSpc>
                        <a:spcBef>
                          <a:spcPts val="0"/>
                        </a:spcBef>
                        <a:spcAft>
                          <a:spcPts val="0"/>
                        </a:spcAft>
                        <a:buClrTx/>
                        <a:buSzTx/>
                        <a:buFontTx/>
                        <a:buNone/>
                      </a:pPr>
                      <a:endParaRPr lang="sv-SE" sz="1200" b="0" kern="1200">
                        <a:solidFill>
                          <a:schemeClr val="tx1"/>
                        </a:solidFill>
                        <a:effectLst/>
                        <a:latin typeface="+mn-lt"/>
                        <a:ea typeface="+mn-ea"/>
                        <a:cs typeface="+mn-cs"/>
                      </a:endParaRPr>
                    </a:p>
                  </a:txBody>
                  <a:tcPr marL="6350" marR="6350" marT="6350"/>
                </a:tc>
                <a:extLst>
                  <a:ext uri="{0D108BD9-81ED-4DB2-BD59-A6C34878D82A}">
                    <a16:rowId xmlns:a16="http://schemas.microsoft.com/office/drawing/2014/main" val="563928668"/>
                  </a:ext>
                </a:extLst>
              </a:tr>
              <a:tr h="471096">
                <a:tc>
                  <a:txBody>
                    <a:bodyPr/>
                    <a:lstStyle/>
                    <a:p>
                      <a:pPr marL="0" marR="0" lvl="0" indent="0" algn="l" rtl="0" eaLnBrk="1" fontAlgn="auto" latinLnBrk="0" hangingPunct="1">
                        <a:lnSpc>
                          <a:spcPct val="100000"/>
                        </a:lnSpc>
                        <a:spcBef>
                          <a:spcPts val="0"/>
                        </a:spcBef>
                        <a:spcAft>
                          <a:spcPts val="0"/>
                        </a:spcAft>
                        <a:buClrTx/>
                        <a:buSzTx/>
                        <a:buFontTx/>
                        <a:buNone/>
                      </a:pPr>
                      <a:endParaRPr lang="sv-SE" sz="1200" b="0" kern="1200">
                        <a:solidFill>
                          <a:schemeClr val="tx1"/>
                        </a:solidFill>
                        <a:effectLst/>
                        <a:latin typeface="+mn-lt"/>
                        <a:ea typeface="+mn-ea"/>
                        <a:cs typeface="+mn-cs"/>
                      </a:endParaRPr>
                    </a:p>
                  </a:txBody>
                  <a:tcPr marL="6350" marR="6350" marT="6350">
                    <a:solidFill>
                      <a:schemeClr val="bg1"/>
                    </a:solidFill>
                  </a:tcPr>
                </a:tc>
                <a:extLst>
                  <a:ext uri="{0D108BD9-81ED-4DB2-BD59-A6C34878D82A}">
                    <a16:rowId xmlns:a16="http://schemas.microsoft.com/office/drawing/2014/main" val="3897900675"/>
                  </a:ext>
                </a:extLst>
              </a:tr>
            </a:tbl>
          </a:graphicData>
        </a:graphic>
      </p:graphicFrame>
      <p:sp>
        <p:nvSpPr>
          <p:cNvPr id="12" name="textruta 11">
            <a:extLst>
              <a:ext uri="{FF2B5EF4-FFF2-40B4-BE49-F238E27FC236}">
                <a16:creationId xmlns:a16="http://schemas.microsoft.com/office/drawing/2014/main" id="{CA187E1D-43AC-F992-B9F7-0C95D6AFA459}"/>
              </a:ext>
            </a:extLst>
          </p:cNvPr>
          <p:cNvSpPr txBox="1"/>
          <p:nvPr/>
        </p:nvSpPr>
        <p:spPr>
          <a:xfrm>
            <a:off x="8814434" y="5248326"/>
            <a:ext cx="3647767"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Calibri" panose="020F0502020204030204"/>
                <a:ea typeface="+mn-ea"/>
                <a:cs typeface="+mn-cs"/>
              </a:rPr>
              <a:t>Relaterade EU-metoder</a:t>
            </a:r>
          </a:p>
        </p:txBody>
      </p:sp>
      <p:sp>
        <p:nvSpPr>
          <p:cNvPr id="15" name="textruta 14">
            <a:extLst>
              <a:ext uri="{FF2B5EF4-FFF2-40B4-BE49-F238E27FC236}">
                <a16:creationId xmlns:a16="http://schemas.microsoft.com/office/drawing/2014/main" id="{F8628ADB-0A74-526F-C920-8081D9B373FD}"/>
              </a:ext>
            </a:extLst>
          </p:cNvPr>
          <p:cNvSpPr txBox="1"/>
          <p:nvPr/>
        </p:nvSpPr>
        <p:spPr>
          <a:xfrm>
            <a:off x="838030" y="1256764"/>
            <a:ext cx="7903093" cy="5509200"/>
          </a:xfrm>
          <a:prstGeom prst="rect">
            <a:avLst/>
          </a:prstGeom>
          <a:noFill/>
        </p:spPr>
        <p:txBody>
          <a:bodyPr wrap="square" lIns="91440" tIns="45720" rIns="91440" bIns="45720" anchor="t">
            <a:spAutoFit/>
          </a:bodyPr>
          <a:lstStyle/>
          <a:p>
            <a:pPr marL="285750" indent="-285750" algn="l">
              <a:buFont typeface="Calibri"/>
              <a:buChar char="-"/>
            </a:pPr>
            <a:r>
              <a:rPr lang="sv-SE" sz="1600">
                <a:latin typeface="Calibri" panose="020F0502020204030204"/>
                <a:cs typeface="Calibri"/>
              </a:rPr>
              <a:t>Varje upphandlande systemoperatör ska tillhandahålla, underhålla och driva IT-lösningar som implementerar upphandlingsprocesserna, prissättningsreglerna och avräkning. </a:t>
            </a:r>
            <a:endParaRPr lang="sv-SE" sz="1600">
              <a:ea typeface="Calibri"/>
              <a:cs typeface="Calibri"/>
            </a:endParaRPr>
          </a:p>
          <a:p>
            <a:pPr marL="285750" indent="-285750" algn="l">
              <a:buFont typeface="Calibri"/>
              <a:buChar char="-"/>
            </a:pPr>
            <a:endParaRPr lang="sv-SE" sz="1600">
              <a:latin typeface="Calibri" panose="020F0502020204030204"/>
              <a:ea typeface="Calibri" panose="020F0502020204030204"/>
              <a:cs typeface="Calibri"/>
            </a:endParaRPr>
          </a:p>
          <a:p>
            <a:pPr marL="285750" indent="-285750" algn="l">
              <a:buFont typeface="Calibri"/>
              <a:buChar char="-"/>
            </a:pPr>
            <a:r>
              <a:rPr lang="sv-SE" sz="1600">
                <a:latin typeface="Calibri" panose="020F0502020204030204"/>
                <a:cs typeface="Calibri"/>
              </a:rPr>
              <a:t>De ska också kommunicera med tjänsteleverantörer och andra systemoperatörer för att utbyta nödvändiga data för upphandling av tjänster samt resultaten av upphandlingen. Dessutom ska de kommunicera med flexibilitetsinformationssystemen när det är tillämpligt.</a:t>
            </a:r>
            <a:endParaRPr lang="sv-SE" sz="1600">
              <a:latin typeface="Calibri" panose="020F0502020204030204"/>
              <a:ea typeface="Calibri"/>
              <a:cs typeface="Calibri"/>
            </a:endParaRPr>
          </a:p>
          <a:p>
            <a:pPr marL="285750" indent="-285750" algn="l">
              <a:buFont typeface="Calibri"/>
              <a:buChar char="-"/>
            </a:pPr>
            <a:endParaRPr lang="sv-SE" sz="1600">
              <a:latin typeface="Calibri" panose="020F0502020204030204"/>
              <a:ea typeface="Calibri"/>
              <a:cs typeface="Calibri"/>
            </a:endParaRPr>
          </a:p>
          <a:p>
            <a:pPr marL="285750" indent="-285750" algn="l">
              <a:buFont typeface="Calibri"/>
              <a:buChar char="-"/>
            </a:pPr>
            <a:r>
              <a:rPr lang="sv-SE" sz="1600">
                <a:latin typeface="Calibri" panose="020F0502020204030204"/>
                <a:cs typeface="Calibri"/>
              </a:rPr>
              <a:t>Varje upphandlande systemoperatör ska samordna med andra upphandlande systemoperatörer enligt reglerna för marknadsbaserad upphandling av "</a:t>
            </a:r>
            <a:r>
              <a:rPr lang="sv-SE" sz="1600" err="1">
                <a:latin typeface="Calibri" panose="020F0502020204030204"/>
                <a:cs typeface="Calibri"/>
              </a:rPr>
              <a:t>local</a:t>
            </a:r>
            <a:r>
              <a:rPr lang="sv-SE" sz="1600">
                <a:latin typeface="Calibri" panose="020F0502020204030204"/>
                <a:cs typeface="Calibri"/>
              </a:rPr>
              <a:t> services". Med </a:t>
            </a:r>
            <a:r>
              <a:rPr lang="sv-SE" sz="1600" err="1">
                <a:latin typeface="Calibri" panose="020F0502020204030204"/>
                <a:cs typeface="Calibri"/>
              </a:rPr>
              <a:t>SPs</a:t>
            </a:r>
            <a:r>
              <a:rPr lang="sv-SE" sz="1600">
                <a:latin typeface="Calibri" panose="020F0502020204030204"/>
                <a:cs typeface="Calibri"/>
              </a:rPr>
              <a:t> samtycke ska den upphandlande systemoperatören vidarebefordra bud – kombinerade eller ej – till andra marknader.</a:t>
            </a:r>
            <a:endParaRPr lang="sv-SE" sz="1600">
              <a:latin typeface="Calibri" panose="020F0502020204030204"/>
              <a:ea typeface="Calibri"/>
              <a:cs typeface="Calibri"/>
            </a:endParaRPr>
          </a:p>
          <a:p>
            <a:pPr marL="285750" indent="-285750" algn="l">
              <a:buFont typeface="Calibri"/>
              <a:buChar char="-"/>
            </a:pPr>
            <a:endParaRPr lang="sv-SE" sz="1600">
              <a:latin typeface="Calibri" panose="020F0502020204030204"/>
              <a:ea typeface="Calibri"/>
              <a:cs typeface="Calibri"/>
            </a:endParaRPr>
          </a:p>
          <a:p>
            <a:pPr marL="285750" indent="-285750">
              <a:buFont typeface="Calibri"/>
              <a:buChar char="-"/>
            </a:pPr>
            <a:r>
              <a:rPr lang="sv-SE" sz="1600">
                <a:latin typeface="Calibri" panose="020F0502020204030204"/>
                <a:cs typeface="Calibri"/>
              </a:rPr>
              <a:t>Alla upphandlande systemoperatörer i en medlemsstat ska ha en gemensam informationsplattform för marknadsbaserad upphandling av "</a:t>
            </a:r>
            <a:r>
              <a:rPr lang="sv-SE" sz="1600" err="1">
                <a:latin typeface="Calibri" panose="020F0502020204030204"/>
                <a:cs typeface="Calibri"/>
              </a:rPr>
              <a:t>local</a:t>
            </a:r>
            <a:r>
              <a:rPr lang="sv-SE" sz="1600">
                <a:latin typeface="Calibri" panose="020F0502020204030204"/>
                <a:cs typeface="Calibri"/>
              </a:rPr>
              <a:t> services", standardiserade definitioner och standardiserad användning av lokaliseringsinformation.</a:t>
            </a:r>
            <a:endParaRPr lang="sv-SE" sz="1600">
              <a:latin typeface="Calibri" panose="020F0502020204030204"/>
              <a:ea typeface="Calibri" panose="020F0502020204030204"/>
              <a:cs typeface="Calibri"/>
            </a:endParaRPr>
          </a:p>
          <a:p>
            <a:pPr marL="285750" indent="-285750">
              <a:buFont typeface="Calibri"/>
              <a:buChar char="-"/>
            </a:pPr>
            <a:endParaRPr lang="sv-SE" sz="1600">
              <a:latin typeface="Calibri" panose="020F0502020204030204"/>
              <a:ea typeface="Calibri" panose="020F0502020204030204"/>
              <a:cs typeface="Calibri"/>
            </a:endParaRPr>
          </a:p>
          <a:p>
            <a:pPr marL="285750" indent="-285750">
              <a:buFont typeface="Calibri"/>
              <a:buChar char="-"/>
            </a:pPr>
            <a:r>
              <a:rPr lang="sv-SE" sz="1600">
                <a:latin typeface="Calibri" panose="020F0502020204030204"/>
                <a:cs typeface="Calibri"/>
              </a:rPr>
              <a:t>Nationella villkoren ska specificera kraven för samordning och </a:t>
            </a:r>
            <a:r>
              <a:rPr lang="sv-SE" sz="1600" err="1">
                <a:latin typeface="Calibri" panose="020F0502020204030204"/>
                <a:cs typeface="Calibri"/>
              </a:rPr>
              <a:t>interoperabilitet</a:t>
            </a:r>
            <a:r>
              <a:rPr lang="sv-SE" sz="1600">
                <a:latin typeface="Calibri" panose="020F0502020204030204"/>
                <a:cs typeface="Calibri"/>
              </a:rPr>
              <a:t> av alla marknadsbaserade processer för upphandling av "</a:t>
            </a:r>
            <a:r>
              <a:rPr lang="sv-SE" sz="1600" err="1">
                <a:latin typeface="Calibri" panose="020F0502020204030204"/>
                <a:cs typeface="Calibri"/>
              </a:rPr>
              <a:t>local</a:t>
            </a:r>
            <a:r>
              <a:rPr lang="sv-SE" sz="1600">
                <a:latin typeface="Calibri" panose="020F0502020204030204"/>
                <a:cs typeface="Calibri"/>
              </a:rPr>
              <a:t> services".</a:t>
            </a:r>
          </a:p>
          <a:p>
            <a:pPr marL="285750" indent="-285750">
              <a:buFont typeface="Calibri"/>
              <a:buChar char="-"/>
            </a:pPr>
            <a:endParaRPr lang="sv-SE" sz="1600">
              <a:latin typeface="Calibri" panose="020F0502020204030204"/>
              <a:ea typeface="Calibri"/>
              <a:cs typeface="Calibri"/>
            </a:endParaRPr>
          </a:p>
          <a:p>
            <a:pPr marL="285750" indent="-285750">
              <a:buFont typeface="Calibri"/>
              <a:buChar char="-"/>
            </a:pPr>
            <a:r>
              <a:rPr lang="sv-SE" sz="1600">
                <a:latin typeface="Calibri" panose="020F0502020204030204"/>
                <a:ea typeface="Calibri"/>
                <a:cs typeface="Calibri"/>
              </a:rPr>
              <a:t>Systemoperatörer ska hantera mätdata och </a:t>
            </a:r>
            <a:r>
              <a:rPr lang="sv-SE" sz="1600" err="1">
                <a:latin typeface="Calibri" panose="020F0502020204030204"/>
                <a:ea typeface="Calibri"/>
                <a:cs typeface="Calibri"/>
              </a:rPr>
              <a:t>baseline</a:t>
            </a:r>
            <a:r>
              <a:rPr lang="sv-SE" sz="1600">
                <a:latin typeface="Calibri" panose="020F0502020204030204"/>
                <a:ea typeface="Calibri"/>
                <a:cs typeface="Calibri"/>
              </a:rPr>
              <a:t> samt information om </a:t>
            </a:r>
            <a:r>
              <a:rPr lang="sv-SE" sz="1600" err="1">
                <a:latin typeface="Calibri" panose="020F0502020204030204"/>
                <a:ea typeface="Calibri"/>
                <a:cs typeface="Calibri"/>
              </a:rPr>
              <a:t>temporary</a:t>
            </a:r>
            <a:r>
              <a:rPr lang="sv-SE" sz="1600">
                <a:latin typeface="Calibri" panose="020F0502020204030204"/>
                <a:ea typeface="Calibri"/>
                <a:cs typeface="Calibri"/>
              </a:rPr>
              <a:t> limits</a:t>
            </a:r>
            <a:endParaRPr lang="sv-SE" sz="1600">
              <a:ea typeface="Calibri"/>
              <a:cs typeface="Calibri"/>
            </a:endParaRPr>
          </a:p>
        </p:txBody>
      </p:sp>
    </p:spTree>
    <p:extLst>
      <p:ext uri="{BB962C8B-B14F-4D97-AF65-F5344CB8AC3E}">
        <p14:creationId xmlns:p14="http://schemas.microsoft.com/office/powerpoint/2010/main" val="1804746047"/>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4980321-E05C-EA4E-A1B8-81B5C798C9A0}"/>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39DE6A-55C0-4C4F-9889-E916206BDB1A}" type="datetime1">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2025-06-10</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Platshållare för sidfot 2">
            <a:extLst>
              <a:ext uri="{FF2B5EF4-FFF2-40B4-BE49-F238E27FC236}">
                <a16:creationId xmlns:a16="http://schemas.microsoft.com/office/drawing/2014/main" id="{B06C2517-E5C6-33DB-ACD3-F01526099719}"/>
              </a:ext>
            </a:extLst>
          </p:cNvPr>
          <p:cNvSpPr>
            <a:spLocks noGrp="1"/>
          </p:cNvSpPr>
          <p:nvPr>
            <p:ph type="ftr"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Presentation</a:t>
            </a:r>
          </a:p>
        </p:txBody>
      </p:sp>
      <p:sp>
        <p:nvSpPr>
          <p:cNvPr id="5" name="Rubrik 4">
            <a:extLst>
              <a:ext uri="{FF2B5EF4-FFF2-40B4-BE49-F238E27FC236}">
                <a16:creationId xmlns:a16="http://schemas.microsoft.com/office/drawing/2014/main" id="{282AE15E-3DA5-9768-0C61-7559BEEE3B87}"/>
              </a:ext>
            </a:extLst>
          </p:cNvPr>
          <p:cNvSpPr>
            <a:spLocks noGrp="1"/>
          </p:cNvSpPr>
          <p:nvPr>
            <p:ph type="title"/>
          </p:nvPr>
        </p:nvSpPr>
        <p:spPr>
          <a:xfrm>
            <a:off x="838200" y="365125"/>
            <a:ext cx="8689848" cy="1325563"/>
          </a:xfrm>
        </p:spPr>
        <p:txBody>
          <a:bodyPr>
            <a:normAutofit/>
          </a:bodyPr>
          <a:lstStyle/>
          <a:p>
            <a:pPr>
              <a:lnSpc>
                <a:spcPct val="100000"/>
              </a:lnSpc>
              <a:spcAft>
                <a:spcPct val="0"/>
              </a:spcAft>
              <a:defRPr/>
            </a:pPr>
            <a:r>
              <a:rPr lang="sv-SE" sz="3200">
                <a:latin typeface="Calibri"/>
                <a:ea typeface="+mn-ea"/>
                <a:cs typeface="+mn-cs"/>
              </a:rPr>
              <a:t>Tema: </a:t>
            </a:r>
            <a:r>
              <a:rPr lang="sv-SE" sz="3200" err="1">
                <a:latin typeface="Calibri"/>
                <a:ea typeface="+mn-ea"/>
                <a:cs typeface="+mn-cs"/>
              </a:rPr>
              <a:t>Interoperabilitet</a:t>
            </a:r>
            <a:r>
              <a:rPr lang="sv-SE" sz="3200">
                <a:latin typeface="Calibri"/>
                <a:ea typeface="+mn-ea"/>
                <a:cs typeface="+mn-cs"/>
              </a:rPr>
              <a:t> </a:t>
            </a:r>
            <a:r>
              <a:rPr kumimoji="0" lang="sv-SE" sz="3200" b="0" i="0" u="none" strike="noStrike" kern="1200" cap="none" spc="0" normalizeH="0" baseline="0" noProof="0">
                <a:ln>
                  <a:noFill/>
                </a:ln>
                <a:effectLst/>
                <a:uLnTx/>
                <a:uFillTx/>
                <a:latin typeface="Calibri"/>
                <a:ea typeface="+mn-ea"/>
                <a:cs typeface="+mn-cs"/>
              </a:rPr>
              <a:t>och </a:t>
            </a:r>
            <a:r>
              <a:rPr lang="sv-SE" sz="3200">
                <a:latin typeface="Calibri"/>
                <a:ea typeface="+mn-ea"/>
                <a:cs typeface="+mn-cs"/>
              </a:rPr>
              <a:t>datautbyte</a:t>
            </a:r>
            <a:endParaRPr lang="sv-SE" sz="3200">
              <a:ea typeface="+mn-ea"/>
              <a:cs typeface="+mn-cs"/>
            </a:endParaRPr>
          </a:p>
        </p:txBody>
      </p:sp>
      <p:sp>
        <p:nvSpPr>
          <p:cNvPr id="6" name="Platshållare för text 5">
            <a:extLst>
              <a:ext uri="{FF2B5EF4-FFF2-40B4-BE49-F238E27FC236}">
                <a16:creationId xmlns:a16="http://schemas.microsoft.com/office/drawing/2014/main" id="{4A082B72-0AA8-A516-8E98-EC624FAA85D6}"/>
              </a:ext>
            </a:extLst>
          </p:cNvPr>
          <p:cNvSpPr>
            <a:spLocks noGrp="1"/>
          </p:cNvSpPr>
          <p:nvPr>
            <p:ph type="body" sz="quarter" idx="14"/>
          </p:nvPr>
        </p:nvSpPr>
        <p:spPr>
          <a:xfrm>
            <a:off x="971411" y="1711991"/>
            <a:ext cx="8987978" cy="3930465"/>
          </a:xfrm>
        </p:spPr>
        <p:txBody>
          <a:bodyPr vert="horz" lIns="91440" tIns="45720" rIns="91440" bIns="45720" rtlCol="0" anchor="t">
            <a:normAutofit lnSpcReduction="10000"/>
          </a:bodyPr>
          <a:lstStyle/>
          <a:p>
            <a:pPr marR="0" lvl="0" algn="l" defTabSz="914400" rtl="0" eaLnBrk="1" fontAlgn="auto" latinLnBrk="0" hangingPunct="1">
              <a:lnSpc>
                <a:spcPct val="100000"/>
              </a:lnSpc>
              <a:spcBef>
                <a:spcPts val="0"/>
              </a:spcBef>
              <a:spcAft>
                <a:spcPts val="0"/>
              </a:spcAft>
              <a:buClrTx/>
              <a:buSzTx/>
              <a:tabLst/>
              <a:defRPr/>
            </a:pPr>
            <a:r>
              <a:rPr lang="sv-SE" sz="1900" b="1">
                <a:latin typeface="Calibri"/>
                <a:cs typeface="Calibri"/>
              </a:rPr>
              <a:t>Information om tidsram</a:t>
            </a:r>
            <a:endParaRPr lang="sv-SE"/>
          </a:p>
          <a:p>
            <a:pPr marL="285750" indent="-285750">
              <a:lnSpc>
                <a:spcPct val="110000"/>
              </a:lnSpc>
              <a:spcBef>
                <a:spcPts val="0"/>
              </a:spcBef>
              <a:buFont typeface="Arial"/>
              <a:buChar char="•"/>
              <a:defRPr/>
            </a:pPr>
            <a:r>
              <a:rPr lang="sv-SE" sz="1600">
                <a:latin typeface="Calibri"/>
                <a:cs typeface="Calibri"/>
              </a:rPr>
              <a:t>Nationella villkor för SP - implementering max. 12 månader efter godkännande av </a:t>
            </a:r>
            <a:r>
              <a:rPr lang="sv-SE" sz="1600" err="1">
                <a:latin typeface="Calibri"/>
                <a:cs typeface="Calibri"/>
              </a:rPr>
              <a:t>Ei</a:t>
            </a:r>
            <a:r>
              <a:rPr lang="sv-SE" sz="1600">
                <a:latin typeface="Calibri"/>
                <a:cs typeface="Calibri"/>
              </a:rPr>
              <a:t>.</a:t>
            </a:r>
            <a:endParaRPr lang="sv-SE" sz="1600">
              <a:latin typeface="Calibri"/>
              <a:ea typeface="Calibri"/>
              <a:cs typeface="Calibri"/>
            </a:endParaRPr>
          </a:p>
          <a:p>
            <a:pPr marL="285750" indent="-285750">
              <a:lnSpc>
                <a:spcPct val="110000"/>
              </a:lnSpc>
              <a:spcBef>
                <a:spcPts val="0"/>
              </a:spcBef>
              <a:buFont typeface="Arial"/>
              <a:buChar char="•"/>
              <a:defRPr/>
            </a:pPr>
            <a:r>
              <a:rPr lang="sv-SE" sz="1600">
                <a:latin typeface="Calibri"/>
                <a:cs typeface="Calibri"/>
              </a:rPr>
              <a:t>Harmonisering – Förslag till EU-metod 3 år efter ikraftträdandet av NC DR.</a:t>
            </a:r>
            <a:endParaRPr lang="sv-SE" sz="1600">
              <a:latin typeface="Calibri"/>
              <a:ea typeface="Calibri"/>
              <a:cs typeface="Calibri"/>
            </a:endParaRPr>
          </a:p>
          <a:p>
            <a:pPr>
              <a:lnSpc>
                <a:spcPct val="110000"/>
              </a:lnSpc>
              <a:spcBef>
                <a:spcPts val="0"/>
              </a:spcBef>
              <a:defRPr/>
            </a:pPr>
            <a:endParaRPr lang="sv-SE" sz="1600">
              <a:latin typeface="Calibri"/>
              <a:ea typeface="Calibri"/>
              <a:cs typeface="Calibri"/>
            </a:endParaRPr>
          </a:p>
          <a:p>
            <a:pPr>
              <a:defRPr/>
            </a:pPr>
            <a:r>
              <a:rPr lang="sv-SE" sz="1900" b="1">
                <a:latin typeface="Calibri"/>
                <a:cs typeface="Calibri"/>
              </a:rPr>
              <a:t>Kommentarer om bestämmelsernas innebörd och vad som behöver genomföras </a:t>
            </a:r>
            <a:endParaRPr lang="en-US" sz="1900" b="1">
              <a:latin typeface="Calibri"/>
              <a:ea typeface="Calibri"/>
              <a:cs typeface="Calibri"/>
            </a:endParaRPr>
          </a:p>
          <a:p>
            <a:pPr marL="285750" indent="-285750">
              <a:lnSpc>
                <a:spcPct val="100000"/>
              </a:lnSpc>
              <a:spcBef>
                <a:spcPts val="0"/>
              </a:spcBef>
              <a:buFont typeface="Arial,Sans-Serif"/>
              <a:buChar char="•"/>
              <a:defRPr/>
            </a:pPr>
            <a:r>
              <a:rPr lang="sv-SE" sz="1600">
                <a:latin typeface="Calibri"/>
                <a:cs typeface="Calibri"/>
              </a:rPr>
              <a:t>I dagsläget är det svårtolkat vad som kommer att krävas och av vem/vilka.</a:t>
            </a:r>
            <a:endParaRPr lang="sv-SE" sz="1600">
              <a:latin typeface="Calibri"/>
              <a:ea typeface="Calibri"/>
              <a:cs typeface="Calibri"/>
            </a:endParaRPr>
          </a:p>
          <a:p>
            <a:pPr marL="285750" indent="-285750">
              <a:lnSpc>
                <a:spcPct val="100000"/>
              </a:lnSpc>
              <a:spcBef>
                <a:spcPts val="0"/>
              </a:spcBef>
              <a:buFont typeface="Arial,Sans-Serif"/>
              <a:buChar char="•"/>
              <a:defRPr/>
            </a:pPr>
            <a:r>
              <a:rPr lang="sv-SE" sz="1600">
                <a:latin typeface="Calibri"/>
                <a:ea typeface="Calibri"/>
                <a:cs typeface="Calibri"/>
              </a:rPr>
              <a:t>Implementering av bestämmelserna bedöms dock bli utmanande </a:t>
            </a:r>
          </a:p>
          <a:p>
            <a:pPr marL="285750" indent="-285750">
              <a:lnSpc>
                <a:spcPct val="100000"/>
              </a:lnSpc>
              <a:spcBef>
                <a:spcPts val="0"/>
              </a:spcBef>
              <a:buFont typeface="Arial,Sans-Serif"/>
              <a:buChar char="•"/>
              <a:defRPr/>
            </a:pPr>
            <a:r>
              <a:rPr lang="sv-SE" sz="1600">
                <a:latin typeface="Calibri"/>
                <a:ea typeface="Calibri"/>
                <a:cs typeface="Calibri"/>
              </a:rPr>
              <a:t>Det kommer behövas standardiserat datautbyte och </a:t>
            </a:r>
            <a:r>
              <a:rPr lang="sv-SE" sz="1600" err="1">
                <a:latin typeface="Calibri"/>
                <a:ea typeface="Calibri"/>
                <a:cs typeface="Calibri"/>
              </a:rPr>
              <a:t>interoperabilitet</a:t>
            </a:r>
            <a:r>
              <a:rPr lang="sv-SE" sz="1600">
                <a:latin typeface="Calibri"/>
                <a:ea typeface="Calibri"/>
                <a:cs typeface="Calibri"/>
              </a:rPr>
              <a:t> för alla dessa olika system, var detta arbete ska drivas nationellt är oklart</a:t>
            </a:r>
          </a:p>
          <a:p>
            <a:pPr marL="285750" indent="-285750">
              <a:lnSpc>
                <a:spcPct val="100000"/>
              </a:lnSpc>
              <a:spcBef>
                <a:spcPts val="0"/>
              </a:spcBef>
              <a:buFont typeface="Arial,Sans-Serif"/>
              <a:buChar char="•"/>
              <a:defRPr/>
            </a:pPr>
            <a:r>
              <a:rPr lang="sv-SE" sz="1600">
                <a:latin typeface="Calibri"/>
                <a:ea typeface="Calibri"/>
                <a:cs typeface="Calibri"/>
              </a:rPr>
              <a:t>På detta område kommer EU-metoder och </a:t>
            </a:r>
            <a:r>
              <a:rPr lang="sv-SE" sz="1600" err="1">
                <a:latin typeface="Calibri"/>
                <a:ea typeface="Calibri"/>
                <a:cs typeface="Calibri"/>
              </a:rPr>
              <a:t>Implementing</a:t>
            </a:r>
            <a:r>
              <a:rPr lang="sv-SE" sz="1600">
                <a:latin typeface="Calibri"/>
                <a:ea typeface="Calibri"/>
                <a:cs typeface="Calibri"/>
              </a:rPr>
              <a:t> </a:t>
            </a:r>
            <a:r>
              <a:rPr lang="sv-SE" sz="1600" err="1">
                <a:latin typeface="Calibri"/>
                <a:ea typeface="Calibri"/>
                <a:cs typeface="Calibri"/>
              </a:rPr>
              <a:t>Acts</a:t>
            </a:r>
            <a:r>
              <a:rPr lang="sv-SE" sz="1600">
                <a:latin typeface="Calibri"/>
                <a:ea typeface="Calibri"/>
                <a:cs typeface="Calibri"/>
              </a:rPr>
              <a:t> komma successivt i andra spår än NC DR. Även frågan om hur "</a:t>
            </a:r>
            <a:r>
              <a:rPr lang="sv-SE" sz="1600" err="1">
                <a:latin typeface="Calibri"/>
                <a:ea typeface="Calibri"/>
                <a:cs typeface="Calibri"/>
              </a:rPr>
              <a:t>dedicated</a:t>
            </a:r>
            <a:r>
              <a:rPr lang="sv-SE" sz="1600">
                <a:latin typeface="Calibri"/>
                <a:ea typeface="Calibri"/>
                <a:cs typeface="Calibri"/>
              </a:rPr>
              <a:t> </a:t>
            </a:r>
            <a:r>
              <a:rPr lang="sv-SE" sz="1600" err="1">
                <a:latin typeface="Calibri"/>
                <a:ea typeface="Calibri"/>
                <a:cs typeface="Calibri"/>
              </a:rPr>
              <a:t>measurement</a:t>
            </a:r>
            <a:r>
              <a:rPr lang="sv-SE" sz="1600">
                <a:latin typeface="Calibri"/>
                <a:ea typeface="Calibri"/>
                <a:cs typeface="Calibri"/>
              </a:rPr>
              <a:t> </a:t>
            </a:r>
            <a:r>
              <a:rPr lang="sv-SE" sz="1600" err="1">
                <a:latin typeface="Calibri"/>
                <a:ea typeface="Calibri"/>
                <a:cs typeface="Calibri"/>
              </a:rPr>
              <a:t>devices</a:t>
            </a:r>
            <a:r>
              <a:rPr lang="sv-SE" sz="1600">
                <a:latin typeface="Calibri"/>
                <a:ea typeface="Calibri"/>
                <a:cs typeface="Calibri"/>
              </a:rPr>
              <a:t>" används kommer troligen upp i närtid</a:t>
            </a:r>
          </a:p>
          <a:p>
            <a:pPr marL="285750" indent="-285750">
              <a:lnSpc>
                <a:spcPct val="100000"/>
              </a:lnSpc>
              <a:spcBef>
                <a:spcPts val="0"/>
              </a:spcBef>
              <a:buFont typeface="Arial,Sans-Serif"/>
              <a:buChar char="•"/>
              <a:defRPr/>
            </a:pPr>
            <a:endParaRPr lang="sv-SE" sz="1600">
              <a:latin typeface="Calibri"/>
              <a:ea typeface="Calibri"/>
              <a:cs typeface="Calibri"/>
            </a:endParaRPr>
          </a:p>
          <a:p>
            <a:pPr marL="285750" indent="-285750">
              <a:lnSpc>
                <a:spcPct val="100000"/>
              </a:lnSpc>
              <a:spcBef>
                <a:spcPts val="0"/>
              </a:spcBef>
              <a:buFont typeface="Arial,Sans-Serif"/>
              <a:buChar char="•"/>
              <a:defRPr/>
            </a:pPr>
            <a:endParaRPr lang="sv-SE" sz="1000">
              <a:latin typeface="Calibri"/>
              <a:cs typeface="Calibri"/>
            </a:endParaRPr>
          </a:p>
          <a:p>
            <a:pPr>
              <a:lnSpc>
                <a:spcPct val="100000"/>
              </a:lnSpc>
              <a:spcBef>
                <a:spcPts val="0"/>
              </a:spcBef>
              <a:defRPr/>
            </a:pPr>
            <a:r>
              <a:rPr lang="sv-SE" sz="1900" b="1">
                <a:latin typeface="Calibri"/>
                <a:cs typeface="Calibri"/>
              </a:rPr>
              <a:t>Bedömning om prioritet</a:t>
            </a:r>
            <a:endParaRPr lang="sv-SE" sz="1900" b="1">
              <a:latin typeface="Calibri"/>
              <a:ea typeface="Calibri"/>
              <a:cs typeface="Calibri"/>
            </a:endParaRPr>
          </a:p>
          <a:p>
            <a:pPr marL="285750" indent="-285750">
              <a:lnSpc>
                <a:spcPct val="100000"/>
              </a:lnSpc>
              <a:spcBef>
                <a:spcPts val="0"/>
              </a:spcBef>
              <a:buFont typeface="Arial"/>
              <a:buChar char="•"/>
              <a:defRPr/>
            </a:pPr>
            <a:r>
              <a:rPr lang="sv-SE" sz="1600">
                <a:latin typeface="Calibri"/>
                <a:ea typeface="Calibri"/>
                <a:cs typeface="Calibri"/>
              </a:rPr>
              <a:t>Hög</a:t>
            </a:r>
          </a:p>
        </p:txBody>
      </p:sp>
      <p:graphicFrame>
        <p:nvGraphicFramePr>
          <p:cNvPr id="4" name="Tabell 9">
            <a:extLst>
              <a:ext uri="{FF2B5EF4-FFF2-40B4-BE49-F238E27FC236}">
                <a16:creationId xmlns:a16="http://schemas.microsoft.com/office/drawing/2014/main" id="{8E8BB31E-7B52-D984-7B65-B8F8956CD13A}"/>
              </a:ext>
            </a:extLst>
          </p:cNvPr>
          <p:cNvGraphicFramePr>
            <a:graphicFrameLocks noGrp="1"/>
          </p:cNvGraphicFramePr>
          <p:nvPr/>
        </p:nvGraphicFramePr>
        <p:xfrm>
          <a:off x="8742342" y="5264706"/>
          <a:ext cx="3006119" cy="755499"/>
        </p:xfrm>
        <a:graphic>
          <a:graphicData uri="http://schemas.openxmlformats.org/drawingml/2006/table">
            <a:tbl>
              <a:tblPr firstRow="1" bandRow="1">
                <a:tableStyleId>{3B4B98B0-60AC-42C2-AFA5-B58CD77FA1E5}</a:tableStyleId>
              </a:tblPr>
              <a:tblGrid>
                <a:gridCol w="3006119">
                  <a:extLst>
                    <a:ext uri="{9D8B030D-6E8A-4147-A177-3AD203B41FA5}">
                      <a16:colId xmlns:a16="http://schemas.microsoft.com/office/drawing/2014/main" val="510879607"/>
                    </a:ext>
                  </a:extLst>
                </a:gridCol>
              </a:tblGrid>
              <a:tr h="284403">
                <a:tc>
                  <a:txBody>
                    <a:bodyPr/>
                    <a:lstStyle/>
                    <a:p>
                      <a:pPr marL="0" marR="0" lvl="0" indent="0" algn="l" rtl="0" eaLnBrk="1" fontAlgn="auto" latinLnBrk="0" hangingPunct="1">
                        <a:lnSpc>
                          <a:spcPct val="100000"/>
                        </a:lnSpc>
                        <a:spcBef>
                          <a:spcPts val="0"/>
                        </a:spcBef>
                        <a:spcAft>
                          <a:spcPts val="0"/>
                        </a:spcAft>
                        <a:buClrTx/>
                        <a:buSzTx/>
                        <a:buFontTx/>
                        <a:buNone/>
                      </a:pPr>
                      <a:endParaRPr lang="sv-SE" sz="1200" b="0" kern="1200">
                        <a:solidFill>
                          <a:schemeClr val="tx1"/>
                        </a:solidFill>
                        <a:effectLst/>
                        <a:latin typeface="+mn-lt"/>
                        <a:ea typeface="+mn-ea"/>
                        <a:cs typeface="+mn-cs"/>
                      </a:endParaRPr>
                    </a:p>
                  </a:txBody>
                  <a:tcPr marL="6350" marR="6350" marT="6350"/>
                </a:tc>
                <a:extLst>
                  <a:ext uri="{0D108BD9-81ED-4DB2-BD59-A6C34878D82A}">
                    <a16:rowId xmlns:a16="http://schemas.microsoft.com/office/drawing/2014/main" val="563928668"/>
                  </a:ext>
                </a:extLst>
              </a:tr>
              <a:tr h="471096">
                <a:tc>
                  <a:txBody>
                    <a:bodyPr/>
                    <a:lstStyle/>
                    <a:p>
                      <a:pPr marL="0" marR="0" lvl="0" indent="0" algn="l" rtl="0" eaLnBrk="1" fontAlgn="auto" latinLnBrk="0" hangingPunct="1">
                        <a:lnSpc>
                          <a:spcPct val="100000"/>
                        </a:lnSpc>
                        <a:spcBef>
                          <a:spcPts val="0"/>
                        </a:spcBef>
                        <a:spcAft>
                          <a:spcPts val="0"/>
                        </a:spcAft>
                        <a:buClrTx/>
                        <a:buSzTx/>
                        <a:buFontTx/>
                        <a:buNone/>
                      </a:pPr>
                      <a:endParaRPr lang="sv-SE" sz="1200" b="0" kern="1200">
                        <a:solidFill>
                          <a:schemeClr val="tx1"/>
                        </a:solidFill>
                        <a:effectLst/>
                        <a:latin typeface="+mn-lt"/>
                        <a:ea typeface="+mn-ea"/>
                        <a:cs typeface="+mn-cs"/>
                      </a:endParaRPr>
                    </a:p>
                  </a:txBody>
                  <a:tcPr marL="6350" marR="6350" marT="6350">
                    <a:solidFill>
                      <a:schemeClr val="bg1"/>
                    </a:solidFill>
                  </a:tcPr>
                </a:tc>
                <a:extLst>
                  <a:ext uri="{0D108BD9-81ED-4DB2-BD59-A6C34878D82A}">
                    <a16:rowId xmlns:a16="http://schemas.microsoft.com/office/drawing/2014/main" val="3897900675"/>
                  </a:ext>
                </a:extLst>
              </a:tr>
            </a:tbl>
          </a:graphicData>
        </a:graphic>
      </p:graphicFrame>
      <p:sp>
        <p:nvSpPr>
          <p:cNvPr id="7" name="textruta 11">
            <a:extLst>
              <a:ext uri="{FF2B5EF4-FFF2-40B4-BE49-F238E27FC236}">
                <a16:creationId xmlns:a16="http://schemas.microsoft.com/office/drawing/2014/main" id="{93E92CE1-D90E-AC35-AD95-1F9589B196E3}"/>
              </a:ext>
            </a:extLst>
          </p:cNvPr>
          <p:cNvSpPr txBox="1"/>
          <p:nvPr/>
        </p:nvSpPr>
        <p:spPr>
          <a:xfrm>
            <a:off x="8613815" y="4957221"/>
            <a:ext cx="3647767"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Calibri" panose="020F0502020204030204"/>
                <a:ea typeface="+mn-ea"/>
                <a:cs typeface="+mn-cs"/>
              </a:rPr>
              <a:t>Beroenden för framtagandet</a:t>
            </a:r>
          </a:p>
        </p:txBody>
      </p:sp>
    </p:spTree>
    <p:extLst>
      <p:ext uri="{BB962C8B-B14F-4D97-AF65-F5344CB8AC3E}">
        <p14:creationId xmlns:p14="http://schemas.microsoft.com/office/powerpoint/2010/main" val="2522580578"/>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1DADB21-9C7C-6910-4A4F-42113C5194EC}"/>
              </a:ext>
            </a:extLst>
          </p:cNvPr>
          <p:cNvSpPr>
            <a:spLocks noGrp="1"/>
          </p:cNvSpPr>
          <p:nvPr>
            <p:ph type="title"/>
          </p:nvPr>
        </p:nvSpPr>
        <p:spPr/>
        <p:txBody>
          <a:bodyPr/>
          <a:lstStyle/>
          <a:p>
            <a:r>
              <a:rPr lang="sv-SE">
                <a:solidFill>
                  <a:schemeClr val="accent1"/>
                </a:solidFill>
              </a:rPr>
              <a:t>Prioritering av temaområdena</a:t>
            </a:r>
            <a:br>
              <a:rPr lang="sv-SE"/>
            </a:br>
            <a:r>
              <a:rPr lang="sv-SE"/>
              <a:t> </a:t>
            </a:r>
          </a:p>
        </p:txBody>
      </p:sp>
      <p:graphicFrame>
        <p:nvGraphicFramePr>
          <p:cNvPr id="9" name="Platshållare för innehåll 5">
            <a:extLst>
              <a:ext uri="{FF2B5EF4-FFF2-40B4-BE49-F238E27FC236}">
                <a16:creationId xmlns:a16="http://schemas.microsoft.com/office/drawing/2014/main" id="{5411E9DC-7CF8-7A6D-040D-2E61F917401E}"/>
              </a:ext>
            </a:extLst>
          </p:cNvPr>
          <p:cNvGraphicFramePr>
            <a:graphicFrameLocks noGrp="1"/>
          </p:cNvGraphicFramePr>
          <p:nvPr>
            <p:ph sz="half" idx="4294967295"/>
          </p:nvPr>
        </p:nvGraphicFramePr>
        <p:xfrm>
          <a:off x="690562" y="831056"/>
          <a:ext cx="10289160" cy="5106397"/>
        </p:xfrm>
        <a:graphic>
          <a:graphicData uri="http://schemas.openxmlformats.org/drawingml/2006/table">
            <a:tbl>
              <a:tblPr firstRow="1" bandRow="1">
                <a:tableStyleId>{5C22544A-7EE6-4342-B048-85BDC9FD1C3A}</a:tableStyleId>
              </a:tblPr>
              <a:tblGrid>
                <a:gridCol w="3386665">
                  <a:extLst>
                    <a:ext uri="{9D8B030D-6E8A-4147-A177-3AD203B41FA5}">
                      <a16:colId xmlns:a16="http://schemas.microsoft.com/office/drawing/2014/main" val="2541146509"/>
                    </a:ext>
                  </a:extLst>
                </a:gridCol>
                <a:gridCol w="5679722">
                  <a:extLst>
                    <a:ext uri="{9D8B030D-6E8A-4147-A177-3AD203B41FA5}">
                      <a16:colId xmlns:a16="http://schemas.microsoft.com/office/drawing/2014/main" val="2052701913"/>
                    </a:ext>
                  </a:extLst>
                </a:gridCol>
                <a:gridCol w="1222773">
                  <a:extLst>
                    <a:ext uri="{9D8B030D-6E8A-4147-A177-3AD203B41FA5}">
                      <a16:colId xmlns:a16="http://schemas.microsoft.com/office/drawing/2014/main" val="545136053"/>
                    </a:ext>
                  </a:extLst>
                </a:gridCol>
              </a:tblGrid>
              <a:tr h="257439">
                <a:tc>
                  <a:txBody>
                    <a:bodyPr/>
                    <a:lstStyle/>
                    <a:p>
                      <a:pPr algn="ctr" fontAlgn="ctr"/>
                      <a:endParaRPr lang="sv-SE" sz="1000" b="0" i="0" u="none" strike="noStrike">
                        <a:solidFill>
                          <a:srgbClr val="000000"/>
                        </a:solidFill>
                        <a:effectLst/>
                        <a:latin typeface="Aptos Narrow"/>
                      </a:endParaRPr>
                    </a:p>
                  </a:txBody>
                  <a:tcPr marL="7382" marR="7382" marT="7382" marB="35432"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endParaRPr lang="sv-SE" sz="1000" b="0" i="0" u="none" strike="noStrike">
                        <a:solidFill>
                          <a:srgbClr val="000000"/>
                        </a:solidFill>
                        <a:effectLst/>
                        <a:latin typeface="Aptos Narrow"/>
                      </a:endParaRPr>
                    </a:p>
                  </a:txBody>
                  <a:tcPr marL="7382" marR="7382" marT="7382" marB="35432"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rtl="0" fontAlgn="ctr"/>
                      <a:r>
                        <a:rPr lang="sv-SE" sz="1200" b="1" i="0" u="none" strike="noStrike">
                          <a:solidFill>
                            <a:srgbClr val="000000"/>
                          </a:solidFill>
                          <a:effectLst/>
                          <a:latin typeface="Calibri"/>
                        </a:rPr>
                        <a:t>Prioritet</a:t>
                      </a:r>
                    </a:p>
                  </a:txBody>
                  <a:tcPr marL="7382" marR="7382" marT="7382" marB="35432" anchor="ctr">
                    <a:lnL>
                      <a:noFill/>
                    </a:lnL>
                    <a:lnR>
                      <a:noFill/>
                    </a:lnR>
                    <a:lnT>
                      <a:noFill/>
                    </a:lnT>
                    <a:lnB>
                      <a:noFill/>
                    </a:lnB>
                    <a:noFill/>
                  </a:tcPr>
                </a:tc>
                <a:extLst>
                  <a:ext uri="{0D108BD9-81ED-4DB2-BD59-A6C34878D82A}">
                    <a16:rowId xmlns:a16="http://schemas.microsoft.com/office/drawing/2014/main" val="3571434527"/>
                  </a:ext>
                </a:extLst>
              </a:tr>
              <a:tr h="257439">
                <a:tc rowSpan="3">
                  <a:txBody>
                    <a:bodyPr/>
                    <a:lstStyle/>
                    <a:p>
                      <a:pPr algn="ctr" fontAlgn="ctr"/>
                      <a:r>
                        <a:rPr lang="sv-SE" sz="1400" b="0" i="0" u="none" strike="noStrike">
                          <a:solidFill>
                            <a:srgbClr val="FFFFFF"/>
                          </a:solidFill>
                          <a:effectLst/>
                          <a:latin typeface="Calibri"/>
                        </a:rPr>
                        <a:t>Koordinering</a:t>
                      </a:r>
                    </a:p>
                  </a:txBody>
                  <a:tcPr marL="7382" marR="7382" marT="7382" marB="35432"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782170"/>
                    </a:solidFill>
                  </a:tcPr>
                </a:tc>
                <a:tc>
                  <a:txBody>
                    <a:bodyPr/>
                    <a:lstStyle/>
                    <a:p>
                      <a:pPr algn="ctr" rtl="0" fontAlgn="ctr"/>
                      <a:r>
                        <a:rPr lang="sv-SE" sz="1200" b="0" i="0" u="none" strike="noStrike">
                          <a:solidFill>
                            <a:srgbClr val="000000"/>
                          </a:solidFill>
                          <a:effectLst/>
                          <a:latin typeface="Calibri"/>
                        </a:rPr>
                        <a:t>Koordinering TSO-DSO och DSO-DSO </a:t>
                      </a:r>
                    </a:p>
                  </a:txBody>
                  <a:tcPr marL="7382" marR="7382" marT="7382" marB="35432"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9EDD"/>
                    </a:solidFill>
                  </a:tcPr>
                </a:tc>
                <a:tc>
                  <a:txBody>
                    <a:bodyPr/>
                    <a:lstStyle/>
                    <a:p>
                      <a:pPr algn="ctr" fontAlgn="ctr"/>
                      <a:r>
                        <a:rPr lang="sv-SE" sz="1200" b="0" i="0" u="none" strike="noStrike">
                          <a:solidFill>
                            <a:srgbClr val="000000"/>
                          </a:solidFill>
                          <a:effectLst/>
                          <a:latin typeface="Aptos Narrow"/>
                        </a:rPr>
                        <a:t>Mycket hög</a:t>
                      </a:r>
                    </a:p>
                  </a:txBody>
                  <a:tcPr marL="7382" marR="7382" marT="7382" marB="35432" anchor="ctr">
                    <a:lnL>
                      <a:noFill/>
                    </a:lnL>
                    <a:lnR>
                      <a:noFill/>
                    </a:lnR>
                    <a:lnT>
                      <a:noFill/>
                    </a:lnT>
                    <a:lnB>
                      <a:noFill/>
                    </a:lnB>
                    <a:noFill/>
                  </a:tcPr>
                </a:tc>
                <a:extLst>
                  <a:ext uri="{0D108BD9-81ED-4DB2-BD59-A6C34878D82A}">
                    <a16:rowId xmlns:a16="http://schemas.microsoft.com/office/drawing/2014/main" val="1353377257"/>
                  </a:ext>
                </a:extLst>
              </a:tr>
              <a:tr h="257439">
                <a:tc vMerge="1">
                  <a:txBody>
                    <a:bodyPr/>
                    <a:lstStyle/>
                    <a:p>
                      <a:endParaRPr lang="sv-SE"/>
                    </a:p>
                  </a:txBody>
                  <a:tcPr/>
                </a:tc>
                <a:tc>
                  <a:txBody>
                    <a:bodyPr/>
                    <a:lstStyle/>
                    <a:p>
                      <a:pPr algn="ctr" rtl="0" fontAlgn="ctr"/>
                      <a:r>
                        <a:rPr lang="sv-SE" sz="1200" b="0" i="0" u="none" strike="noStrike">
                          <a:solidFill>
                            <a:srgbClr val="000000"/>
                          </a:solidFill>
                          <a:effectLst/>
                          <a:latin typeface="Calibri"/>
                        </a:rPr>
                        <a:t>Informationsutbyte mellan TSO/DSO/DSO</a:t>
                      </a:r>
                    </a:p>
                  </a:txBody>
                  <a:tcPr marL="7382" marR="7382" marT="7382" marB="35432"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9EDD"/>
                    </a:solidFill>
                  </a:tcPr>
                </a:tc>
                <a:tc>
                  <a:txBody>
                    <a:bodyPr/>
                    <a:lstStyle/>
                    <a:p>
                      <a:pPr algn="ctr" fontAlgn="ctr"/>
                      <a:r>
                        <a:rPr lang="sv-SE" sz="1200" b="0" i="0" u="none" strike="noStrike">
                          <a:solidFill>
                            <a:srgbClr val="000000"/>
                          </a:solidFill>
                          <a:effectLst/>
                          <a:latin typeface="Aptos Narrow"/>
                        </a:rPr>
                        <a:t>Hög</a:t>
                      </a:r>
                    </a:p>
                  </a:txBody>
                  <a:tcPr marL="7382" marR="7382" marT="7382" marB="35432" anchor="ctr">
                    <a:lnL>
                      <a:noFill/>
                    </a:lnL>
                    <a:lnR>
                      <a:noFill/>
                    </a:lnR>
                    <a:lnT>
                      <a:noFill/>
                    </a:lnT>
                    <a:lnB>
                      <a:noFill/>
                    </a:lnB>
                    <a:noFill/>
                  </a:tcPr>
                </a:tc>
                <a:extLst>
                  <a:ext uri="{0D108BD9-81ED-4DB2-BD59-A6C34878D82A}">
                    <a16:rowId xmlns:a16="http://schemas.microsoft.com/office/drawing/2014/main" val="473643271"/>
                  </a:ext>
                </a:extLst>
              </a:tr>
              <a:tr h="257439">
                <a:tc vMerge="1">
                  <a:txBody>
                    <a:bodyPr/>
                    <a:lstStyle/>
                    <a:p>
                      <a:endParaRPr lang="sv-SE"/>
                    </a:p>
                  </a:txBody>
                  <a:tcPr/>
                </a:tc>
                <a:tc>
                  <a:txBody>
                    <a:bodyPr/>
                    <a:lstStyle/>
                    <a:p>
                      <a:pPr algn="ctr" rtl="0" fontAlgn="ctr"/>
                      <a:r>
                        <a:rPr lang="sv-SE" sz="1200" b="0" i="0" u="none" strike="noStrike">
                          <a:solidFill>
                            <a:srgbClr val="000000"/>
                          </a:solidFill>
                          <a:effectLst/>
                          <a:latin typeface="Calibri"/>
                        </a:rPr>
                        <a:t>Nätutvecklingsplaner</a:t>
                      </a:r>
                    </a:p>
                  </a:txBody>
                  <a:tcPr marL="7382" marR="7382" marT="7382" marB="35432"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9EDD"/>
                    </a:solidFill>
                  </a:tcPr>
                </a:tc>
                <a:tc>
                  <a:txBody>
                    <a:bodyPr/>
                    <a:lstStyle/>
                    <a:p>
                      <a:pPr algn="ctr" fontAlgn="ctr"/>
                      <a:r>
                        <a:rPr lang="sv-SE" sz="1200" b="0" i="0" u="none" strike="noStrike">
                          <a:solidFill>
                            <a:srgbClr val="000000"/>
                          </a:solidFill>
                          <a:effectLst/>
                          <a:latin typeface="Aptos Narrow"/>
                        </a:rPr>
                        <a:t>Medel</a:t>
                      </a:r>
                    </a:p>
                  </a:txBody>
                  <a:tcPr marL="7382" marR="7382" marT="7382" marB="35432" anchor="ctr">
                    <a:lnL>
                      <a:noFill/>
                    </a:lnL>
                    <a:lnR>
                      <a:noFill/>
                    </a:lnR>
                    <a:lnT>
                      <a:noFill/>
                    </a:lnT>
                    <a:lnB>
                      <a:noFill/>
                    </a:lnB>
                    <a:noFill/>
                  </a:tcPr>
                </a:tc>
                <a:extLst>
                  <a:ext uri="{0D108BD9-81ED-4DB2-BD59-A6C34878D82A}">
                    <a16:rowId xmlns:a16="http://schemas.microsoft.com/office/drawing/2014/main" val="4240288142"/>
                  </a:ext>
                </a:extLst>
              </a:tr>
              <a:tr h="327949">
                <a:tc rowSpan="2">
                  <a:txBody>
                    <a:bodyPr/>
                    <a:lstStyle/>
                    <a:p>
                      <a:pPr algn="ctr" fontAlgn="ctr"/>
                      <a:r>
                        <a:rPr lang="sv-SE" sz="1400" b="0" i="0" u="none" strike="noStrike">
                          <a:solidFill>
                            <a:srgbClr val="FFFFFF"/>
                          </a:solidFill>
                          <a:effectLst/>
                          <a:latin typeface="Calibri"/>
                        </a:rPr>
                        <a:t>DSO-anslutna resursers marknadstillgång</a:t>
                      </a:r>
                    </a:p>
                  </a:txBody>
                  <a:tcPr marL="7382" marR="7382" marT="7382" marB="35432"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0C769E"/>
                    </a:solidFill>
                  </a:tcPr>
                </a:tc>
                <a:tc>
                  <a:txBody>
                    <a:bodyPr/>
                    <a:lstStyle/>
                    <a:p>
                      <a:pPr algn="ctr" rtl="0" fontAlgn="ctr"/>
                      <a:r>
                        <a:rPr lang="sv-SE" sz="1200" b="0" i="0" u="none" strike="noStrike">
                          <a:solidFill>
                            <a:srgbClr val="000000"/>
                          </a:solidFill>
                          <a:effectLst/>
                          <a:latin typeface="Calibri"/>
                        </a:rPr>
                        <a:t>Valideringsmetod </a:t>
                      </a:r>
                      <a:r>
                        <a:rPr lang="sv-SE" sz="1200" b="0" i="0" u="none" strike="noStrike" err="1">
                          <a:solidFill>
                            <a:srgbClr val="000000"/>
                          </a:solidFill>
                          <a:effectLst/>
                          <a:latin typeface="Calibri"/>
                        </a:rPr>
                        <a:t>inkl</a:t>
                      </a:r>
                      <a:r>
                        <a:rPr lang="sv-SE" sz="1200" b="0" i="0" u="none" strike="noStrike">
                          <a:solidFill>
                            <a:srgbClr val="000000"/>
                          </a:solidFill>
                          <a:effectLst/>
                          <a:latin typeface="Calibri"/>
                        </a:rPr>
                        <a:t> </a:t>
                      </a:r>
                      <a:r>
                        <a:rPr lang="sv-SE" sz="1200" b="0" i="0" u="none" strike="noStrike" err="1">
                          <a:solidFill>
                            <a:srgbClr val="000000"/>
                          </a:solidFill>
                          <a:effectLst/>
                          <a:latin typeface="Calibri"/>
                        </a:rPr>
                        <a:t>dedicated</a:t>
                      </a:r>
                      <a:r>
                        <a:rPr lang="sv-SE" sz="1200" b="0" i="0" u="none" strike="noStrike">
                          <a:solidFill>
                            <a:srgbClr val="000000"/>
                          </a:solidFill>
                          <a:effectLst/>
                          <a:latin typeface="Calibri"/>
                        </a:rPr>
                        <a:t> </a:t>
                      </a:r>
                      <a:r>
                        <a:rPr lang="sv-SE" sz="1200" b="0" i="0" u="none" strike="noStrike" err="1">
                          <a:solidFill>
                            <a:srgbClr val="000000"/>
                          </a:solidFill>
                          <a:effectLst/>
                          <a:latin typeface="Calibri"/>
                        </a:rPr>
                        <a:t>measurement</a:t>
                      </a:r>
                      <a:r>
                        <a:rPr lang="sv-SE" sz="1200" b="0" i="0" u="none" strike="noStrike">
                          <a:solidFill>
                            <a:srgbClr val="000000"/>
                          </a:solidFill>
                          <a:effectLst/>
                          <a:latin typeface="Calibri"/>
                        </a:rPr>
                        <a:t> </a:t>
                      </a:r>
                      <a:r>
                        <a:rPr lang="sv-SE" sz="1200" b="0" i="0" u="none" strike="noStrike" err="1">
                          <a:solidFill>
                            <a:srgbClr val="000000"/>
                          </a:solidFill>
                          <a:effectLst/>
                          <a:latin typeface="Calibri"/>
                        </a:rPr>
                        <a:t>device</a:t>
                      </a:r>
                      <a:endParaRPr lang="en-US" err="1"/>
                    </a:p>
                  </a:txBody>
                  <a:tcPr marL="7382" marR="7382" marT="7382" marB="35432"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sv-SE" sz="1200" b="0" i="0" u="none" strike="noStrike">
                          <a:solidFill>
                            <a:schemeClr val="tx1"/>
                          </a:solidFill>
                          <a:effectLst/>
                          <a:latin typeface="Aptos Narrow"/>
                        </a:rPr>
                        <a:t>Hög</a:t>
                      </a:r>
                    </a:p>
                  </a:txBody>
                  <a:tcPr marL="7382" marR="7382" marT="7382" marB="35432" anchor="ctr">
                    <a:lnL>
                      <a:noFill/>
                    </a:lnL>
                    <a:lnR>
                      <a:noFill/>
                    </a:lnR>
                    <a:lnT>
                      <a:noFill/>
                    </a:lnT>
                    <a:lnB>
                      <a:noFill/>
                    </a:lnB>
                    <a:noFill/>
                  </a:tcPr>
                </a:tc>
                <a:extLst>
                  <a:ext uri="{0D108BD9-81ED-4DB2-BD59-A6C34878D82A}">
                    <a16:rowId xmlns:a16="http://schemas.microsoft.com/office/drawing/2014/main" val="1097919475"/>
                  </a:ext>
                </a:extLst>
              </a:tr>
              <a:tr h="299012">
                <a:tc vMerge="1">
                  <a:txBody>
                    <a:bodyPr/>
                    <a:lstStyle/>
                    <a:p>
                      <a:endParaRPr lang="sv-SE"/>
                    </a:p>
                  </a:txBody>
                  <a:tcPr/>
                </a:tc>
                <a:tc>
                  <a:txBody>
                    <a:bodyPr/>
                    <a:lstStyle/>
                    <a:p>
                      <a:pPr algn="ctr" rtl="0" fontAlgn="ctr"/>
                      <a:r>
                        <a:rPr lang="sv-SE" sz="1200" b="0" i="0" u="none" strike="noStrike">
                          <a:solidFill>
                            <a:srgbClr val="000000"/>
                          </a:solidFill>
                          <a:effectLst/>
                          <a:latin typeface="Calibri"/>
                        </a:rPr>
                        <a:t>Regler för </a:t>
                      </a:r>
                      <a:r>
                        <a:rPr lang="sv-SE" sz="1200" b="0" i="0" u="none" strike="noStrike" err="1">
                          <a:solidFill>
                            <a:srgbClr val="000000"/>
                          </a:solidFill>
                          <a:effectLst/>
                          <a:latin typeface="Calibri"/>
                        </a:rPr>
                        <a:t>baselinemetod</a:t>
                      </a:r>
                    </a:p>
                  </a:txBody>
                  <a:tcPr marL="7382" marR="7382" marT="7382" marB="35432"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sv-SE" sz="1200" b="0" i="0" u="none" strike="noStrike">
                          <a:solidFill>
                            <a:srgbClr val="000000"/>
                          </a:solidFill>
                          <a:effectLst/>
                          <a:latin typeface="Aptos Narrow"/>
                        </a:rPr>
                        <a:t>Hög</a:t>
                      </a:r>
                    </a:p>
                  </a:txBody>
                  <a:tcPr marL="7382" marR="7382" marT="7382" marB="35432" anchor="ctr">
                    <a:lnL>
                      <a:noFill/>
                    </a:lnL>
                    <a:lnR>
                      <a:noFill/>
                    </a:lnR>
                    <a:lnT>
                      <a:noFill/>
                    </a:lnT>
                    <a:lnB>
                      <a:noFill/>
                    </a:lnB>
                    <a:noFill/>
                  </a:tcPr>
                </a:tc>
                <a:extLst>
                  <a:ext uri="{0D108BD9-81ED-4DB2-BD59-A6C34878D82A}">
                    <a16:rowId xmlns:a16="http://schemas.microsoft.com/office/drawing/2014/main" val="2809486974"/>
                  </a:ext>
                </a:extLst>
              </a:tr>
              <a:tr h="257439">
                <a:tc rowSpan="4">
                  <a:txBody>
                    <a:bodyPr/>
                    <a:lstStyle/>
                    <a:p>
                      <a:pPr algn="ctr" fontAlgn="ctr"/>
                      <a:r>
                        <a:rPr lang="sv-SE" sz="1400" b="0" i="0" u="none" strike="noStrike">
                          <a:solidFill>
                            <a:srgbClr val="FFFFFF"/>
                          </a:solidFill>
                          <a:effectLst/>
                          <a:latin typeface="Calibri"/>
                        </a:rPr>
                        <a:t>Kvalificering för marknadsdeltagande och nät</a:t>
                      </a:r>
                    </a:p>
                  </a:txBody>
                  <a:tcPr marL="7382" marR="7382" marT="7382" marB="35432"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3C7D22"/>
                    </a:solidFill>
                  </a:tcPr>
                </a:tc>
                <a:tc>
                  <a:txBody>
                    <a:bodyPr/>
                    <a:lstStyle/>
                    <a:p>
                      <a:pPr algn="ctr" rtl="0" fontAlgn="ctr"/>
                      <a:r>
                        <a:rPr lang="sv-SE" sz="1200" b="0" i="0" u="none" strike="noStrike">
                          <a:solidFill>
                            <a:srgbClr val="000000"/>
                          </a:solidFill>
                          <a:effectLst/>
                          <a:latin typeface="Calibri"/>
                        </a:rPr>
                        <a:t>Jämförelse- och rankningstabell för produkter</a:t>
                      </a:r>
                    </a:p>
                  </a:txBody>
                  <a:tcPr marL="7382" marR="7382" marT="7382" marB="35432"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5E6A2"/>
                    </a:solidFill>
                  </a:tcPr>
                </a:tc>
                <a:tc>
                  <a:txBody>
                    <a:bodyPr/>
                    <a:lstStyle/>
                    <a:p>
                      <a:pPr algn="ctr" fontAlgn="ctr"/>
                      <a:r>
                        <a:rPr lang="sv-SE" sz="1200" b="0" i="0" u="none" strike="noStrike">
                          <a:solidFill>
                            <a:srgbClr val="000000"/>
                          </a:solidFill>
                          <a:effectLst/>
                          <a:latin typeface="Aptos Narrow"/>
                        </a:rPr>
                        <a:t>Låg</a:t>
                      </a:r>
                    </a:p>
                  </a:txBody>
                  <a:tcPr marL="7382" marR="7382" marT="7382" marB="35432" anchor="ctr">
                    <a:lnL>
                      <a:noFill/>
                    </a:lnL>
                    <a:lnR>
                      <a:noFill/>
                    </a:lnR>
                    <a:lnT>
                      <a:noFill/>
                    </a:lnT>
                    <a:lnB>
                      <a:noFill/>
                    </a:lnB>
                    <a:noFill/>
                  </a:tcPr>
                </a:tc>
                <a:extLst>
                  <a:ext uri="{0D108BD9-81ED-4DB2-BD59-A6C34878D82A}">
                    <a16:rowId xmlns:a16="http://schemas.microsoft.com/office/drawing/2014/main" val="2687621757"/>
                  </a:ext>
                </a:extLst>
              </a:tr>
              <a:tr h="257439">
                <a:tc vMerge="1">
                  <a:txBody>
                    <a:bodyPr/>
                    <a:lstStyle/>
                    <a:p>
                      <a:endParaRPr lang="sv-SE"/>
                    </a:p>
                  </a:txBody>
                  <a:tcPr/>
                </a:tc>
                <a:tc>
                  <a:txBody>
                    <a:bodyPr/>
                    <a:lstStyle/>
                    <a:p>
                      <a:pPr algn="ctr" rtl="0" fontAlgn="ctr"/>
                      <a:r>
                        <a:rPr lang="sv-SE" sz="1200" b="0" i="0" u="none" strike="noStrike">
                          <a:solidFill>
                            <a:srgbClr val="000000"/>
                          </a:solidFill>
                          <a:effectLst/>
                          <a:latin typeface="Calibri"/>
                        </a:rPr>
                        <a:t>Flexibilitetsleverantörs- och produktkvalificering</a:t>
                      </a:r>
                    </a:p>
                  </a:txBody>
                  <a:tcPr marL="7382" marR="7382" marT="7382" marB="35432"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5E6A2"/>
                    </a:solidFill>
                  </a:tcPr>
                </a:tc>
                <a:tc>
                  <a:txBody>
                    <a:bodyPr/>
                    <a:lstStyle/>
                    <a:p>
                      <a:pPr algn="ctr" fontAlgn="ctr"/>
                      <a:r>
                        <a:rPr lang="sv-SE" sz="1200" b="0" i="0" u="none" strike="noStrike">
                          <a:solidFill>
                            <a:srgbClr val="000000"/>
                          </a:solidFill>
                          <a:effectLst/>
                          <a:latin typeface="Aptos Narrow"/>
                        </a:rPr>
                        <a:t>Medel</a:t>
                      </a:r>
                    </a:p>
                  </a:txBody>
                  <a:tcPr marL="7382" marR="7382" marT="7382" marB="35432" anchor="ctr">
                    <a:lnL>
                      <a:noFill/>
                    </a:lnL>
                    <a:lnR>
                      <a:noFill/>
                    </a:lnR>
                    <a:lnT>
                      <a:noFill/>
                    </a:lnT>
                    <a:lnB>
                      <a:noFill/>
                    </a:lnB>
                    <a:noFill/>
                  </a:tcPr>
                </a:tc>
                <a:extLst>
                  <a:ext uri="{0D108BD9-81ED-4DB2-BD59-A6C34878D82A}">
                    <a16:rowId xmlns:a16="http://schemas.microsoft.com/office/drawing/2014/main" val="3263839951"/>
                  </a:ext>
                </a:extLst>
              </a:tr>
              <a:tr h="257439">
                <a:tc vMerge="1">
                  <a:txBody>
                    <a:bodyPr/>
                    <a:lstStyle/>
                    <a:p>
                      <a:endParaRPr lang="sv-SE"/>
                    </a:p>
                  </a:txBody>
                  <a:tcPr/>
                </a:tc>
                <a:tc>
                  <a:txBody>
                    <a:bodyPr/>
                    <a:lstStyle/>
                    <a:p>
                      <a:pPr algn="ctr" rtl="0" fontAlgn="ctr"/>
                      <a:r>
                        <a:rPr lang="sv-SE" sz="1200" b="0" i="0" u="none" strike="noStrike" err="1">
                          <a:solidFill>
                            <a:srgbClr val="000000"/>
                          </a:solidFill>
                          <a:effectLst/>
                          <a:latin typeface="Calibri"/>
                        </a:rPr>
                        <a:t>Flexibility</a:t>
                      </a:r>
                      <a:r>
                        <a:rPr lang="sv-SE" sz="1200" b="0" i="0" u="none" strike="noStrike">
                          <a:solidFill>
                            <a:srgbClr val="000000"/>
                          </a:solidFill>
                          <a:effectLst/>
                          <a:latin typeface="Calibri"/>
                        </a:rPr>
                        <a:t> information system för balansmarknaden och lokala marknaden</a:t>
                      </a:r>
                    </a:p>
                  </a:txBody>
                  <a:tcPr marL="7382" marR="7382" marT="7382" marB="35432"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5E6A2"/>
                    </a:solidFill>
                  </a:tcPr>
                </a:tc>
                <a:tc>
                  <a:txBody>
                    <a:bodyPr/>
                    <a:lstStyle/>
                    <a:p>
                      <a:pPr algn="ctr" fontAlgn="ctr"/>
                      <a:r>
                        <a:rPr lang="sv-SE" sz="1200" b="0" i="0" u="none" strike="noStrike">
                          <a:solidFill>
                            <a:srgbClr val="000000"/>
                          </a:solidFill>
                          <a:effectLst/>
                          <a:latin typeface="Aptos Narrow"/>
                        </a:rPr>
                        <a:t>Mycket hög</a:t>
                      </a:r>
                    </a:p>
                  </a:txBody>
                  <a:tcPr marL="7382" marR="7382" marT="7382" marB="35432" anchor="ctr">
                    <a:lnL>
                      <a:noFill/>
                    </a:lnL>
                    <a:lnR>
                      <a:noFill/>
                    </a:lnR>
                    <a:lnT>
                      <a:noFill/>
                    </a:lnT>
                    <a:lnB>
                      <a:noFill/>
                    </a:lnB>
                    <a:noFill/>
                  </a:tcPr>
                </a:tc>
                <a:extLst>
                  <a:ext uri="{0D108BD9-81ED-4DB2-BD59-A6C34878D82A}">
                    <a16:rowId xmlns:a16="http://schemas.microsoft.com/office/drawing/2014/main" val="453176774"/>
                  </a:ext>
                </a:extLst>
              </a:tr>
              <a:tr h="257439">
                <a:tc vMerge="1">
                  <a:txBody>
                    <a:bodyPr/>
                    <a:lstStyle/>
                    <a:p>
                      <a:endParaRPr lang="sv-SE"/>
                    </a:p>
                  </a:txBody>
                  <a:tcPr/>
                </a:tc>
                <a:tc>
                  <a:txBody>
                    <a:bodyPr/>
                    <a:lstStyle/>
                    <a:p>
                      <a:pPr algn="ctr" rtl="0" fontAlgn="ctr"/>
                      <a:r>
                        <a:rPr lang="sv-SE" sz="1200" b="0" i="0" u="none" strike="noStrike">
                          <a:solidFill>
                            <a:srgbClr val="000000"/>
                          </a:solidFill>
                          <a:effectLst/>
                          <a:latin typeface="Calibri"/>
                        </a:rPr>
                        <a:t>Nätkvalificering</a:t>
                      </a:r>
                    </a:p>
                  </a:txBody>
                  <a:tcPr marL="7382" marR="7382" marT="7382" marB="35432"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5E6A2"/>
                    </a:solidFill>
                  </a:tcPr>
                </a:tc>
                <a:tc>
                  <a:txBody>
                    <a:bodyPr/>
                    <a:lstStyle/>
                    <a:p>
                      <a:pPr algn="ctr" fontAlgn="ctr"/>
                      <a:r>
                        <a:rPr lang="sv-SE" sz="1200" b="0" i="0" u="none" strike="noStrike">
                          <a:solidFill>
                            <a:srgbClr val="000000"/>
                          </a:solidFill>
                          <a:effectLst/>
                          <a:latin typeface="Aptos Narrow"/>
                        </a:rPr>
                        <a:t>Hög</a:t>
                      </a:r>
                    </a:p>
                  </a:txBody>
                  <a:tcPr marL="7382" marR="7382" marT="7382" marB="35432" anchor="ctr">
                    <a:lnL>
                      <a:noFill/>
                    </a:lnL>
                    <a:lnR>
                      <a:noFill/>
                    </a:lnR>
                    <a:lnT>
                      <a:noFill/>
                    </a:lnT>
                    <a:lnB>
                      <a:noFill/>
                    </a:lnB>
                    <a:noFill/>
                  </a:tcPr>
                </a:tc>
                <a:extLst>
                  <a:ext uri="{0D108BD9-81ED-4DB2-BD59-A6C34878D82A}">
                    <a16:rowId xmlns:a16="http://schemas.microsoft.com/office/drawing/2014/main" val="3287346917"/>
                  </a:ext>
                </a:extLst>
              </a:tr>
              <a:tr h="437646">
                <a:tc rowSpan="6">
                  <a:txBody>
                    <a:bodyPr/>
                    <a:lstStyle/>
                    <a:p>
                      <a:pPr algn="ctr" fontAlgn="ctr"/>
                      <a:r>
                        <a:rPr lang="sv-SE" sz="1400" b="0" i="0" u="none" strike="noStrike">
                          <a:solidFill>
                            <a:srgbClr val="FFFFFF"/>
                          </a:solidFill>
                          <a:effectLst/>
                          <a:latin typeface="Calibri"/>
                        </a:rPr>
                        <a:t>Marknadsmässig anskaffning av lokala tjänster</a:t>
                      </a:r>
                    </a:p>
                  </a:txBody>
                  <a:tcPr marL="7382" marR="7382" marT="7382" marB="35432"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E5014"/>
                    </a:solidFill>
                  </a:tcPr>
                </a:tc>
                <a:tc>
                  <a:txBody>
                    <a:bodyPr/>
                    <a:lstStyle/>
                    <a:p>
                      <a:pPr algn="ctr" rtl="0" fontAlgn="ctr"/>
                      <a:r>
                        <a:rPr lang="sv-SE" sz="1200" b="0" i="0" u="none" strike="noStrike">
                          <a:solidFill>
                            <a:srgbClr val="000000"/>
                          </a:solidFill>
                          <a:effectLst/>
                          <a:latin typeface="Calibri"/>
                        </a:rPr>
                        <a:t>Regler för när lokala marknadsbaserad tjänster för TSO/DSO för aktiv och reaktiv effekt ska anskaffas</a:t>
                      </a:r>
                    </a:p>
                  </a:txBody>
                  <a:tcPr marL="7382" marR="7382" marT="7382" marB="35432"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A983"/>
                    </a:solidFill>
                  </a:tcPr>
                </a:tc>
                <a:tc>
                  <a:txBody>
                    <a:bodyPr/>
                    <a:lstStyle/>
                    <a:p>
                      <a:pPr algn="ctr" fontAlgn="ctr"/>
                      <a:r>
                        <a:rPr lang="sv-SE" sz="1200" b="0" i="0" u="none" strike="noStrike">
                          <a:solidFill>
                            <a:srgbClr val="000000"/>
                          </a:solidFill>
                          <a:effectLst/>
                          <a:latin typeface="Aptos Narrow"/>
                        </a:rPr>
                        <a:t>Hög</a:t>
                      </a:r>
                    </a:p>
                  </a:txBody>
                  <a:tcPr marL="7382" marR="7382" marT="7382" marB="35432" anchor="ctr">
                    <a:lnL>
                      <a:noFill/>
                    </a:lnL>
                    <a:lnR>
                      <a:noFill/>
                    </a:lnR>
                    <a:lnT>
                      <a:noFill/>
                    </a:lnT>
                    <a:lnB>
                      <a:noFill/>
                    </a:lnB>
                    <a:noFill/>
                  </a:tcPr>
                </a:tc>
                <a:extLst>
                  <a:ext uri="{0D108BD9-81ED-4DB2-BD59-A6C34878D82A}">
                    <a16:rowId xmlns:a16="http://schemas.microsoft.com/office/drawing/2014/main" val="809441111"/>
                  </a:ext>
                </a:extLst>
              </a:tr>
              <a:tr h="257439">
                <a:tc vMerge="1">
                  <a:txBody>
                    <a:bodyPr/>
                    <a:lstStyle/>
                    <a:p>
                      <a:endParaRPr lang="sv-SE"/>
                    </a:p>
                  </a:txBody>
                  <a:tcPr/>
                </a:tc>
                <a:tc>
                  <a:txBody>
                    <a:bodyPr/>
                    <a:lstStyle/>
                    <a:p>
                      <a:pPr algn="ctr" rtl="0" fontAlgn="ctr"/>
                      <a:r>
                        <a:rPr lang="sv-SE" sz="1200" b="0" i="0" u="none" strike="noStrike">
                          <a:solidFill>
                            <a:srgbClr val="000000"/>
                          </a:solidFill>
                          <a:effectLst/>
                          <a:latin typeface="Calibri"/>
                        </a:rPr>
                        <a:t>Regler för villkorade avtal*</a:t>
                      </a:r>
                    </a:p>
                  </a:txBody>
                  <a:tcPr marL="7382" marR="7382" marT="7382" marB="35432"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A983"/>
                    </a:solidFill>
                  </a:tcPr>
                </a:tc>
                <a:tc>
                  <a:txBody>
                    <a:bodyPr/>
                    <a:lstStyle/>
                    <a:p>
                      <a:pPr algn="ctr" fontAlgn="ctr"/>
                      <a:r>
                        <a:rPr lang="sv-SE" sz="1200" b="0" i="0" u="none" strike="noStrike">
                          <a:solidFill>
                            <a:srgbClr val="000000"/>
                          </a:solidFill>
                          <a:effectLst/>
                          <a:latin typeface="Aptos Narrow"/>
                        </a:rPr>
                        <a:t>Hög</a:t>
                      </a:r>
                    </a:p>
                  </a:txBody>
                  <a:tcPr marL="7382" marR="7382" marT="7382" marB="35432" anchor="ctr">
                    <a:lnL>
                      <a:noFill/>
                    </a:lnL>
                    <a:lnR>
                      <a:noFill/>
                    </a:lnR>
                    <a:lnT>
                      <a:noFill/>
                    </a:lnT>
                    <a:lnB>
                      <a:noFill/>
                    </a:lnB>
                    <a:noFill/>
                  </a:tcPr>
                </a:tc>
                <a:extLst>
                  <a:ext uri="{0D108BD9-81ED-4DB2-BD59-A6C34878D82A}">
                    <a16:rowId xmlns:a16="http://schemas.microsoft.com/office/drawing/2014/main" val="3729176316"/>
                  </a:ext>
                </a:extLst>
              </a:tr>
              <a:tr h="437646">
                <a:tc vMerge="1">
                  <a:txBody>
                    <a:bodyPr/>
                    <a:lstStyle/>
                    <a:p>
                      <a:endParaRPr lang="sv-SE"/>
                    </a:p>
                  </a:txBody>
                  <a:tcPr/>
                </a:tc>
                <a:tc>
                  <a:txBody>
                    <a:bodyPr/>
                    <a:lstStyle/>
                    <a:p>
                      <a:pPr algn="ctr" rtl="0" fontAlgn="ctr"/>
                      <a:r>
                        <a:rPr lang="sv-SE" sz="1200" b="0" i="0" u="none" strike="noStrike">
                          <a:solidFill>
                            <a:srgbClr val="000000"/>
                          </a:solidFill>
                          <a:effectLst/>
                          <a:latin typeface="Calibri"/>
                        </a:rPr>
                        <a:t>Regler för hur lokala marknadsbaserade tjänster  för TSO/DSO för aktiv och reaktiv effekt anskaffas</a:t>
                      </a:r>
                    </a:p>
                  </a:txBody>
                  <a:tcPr marL="7382" marR="7382" marT="7382" marB="35432"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A983"/>
                    </a:solidFill>
                  </a:tcPr>
                </a:tc>
                <a:tc>
                  <a:txBody>
                    <a:bodyPr/>
                    <a:lstStyle/>
                    <a:p>
                      <a:pPr algn="ctr" fontAlgn="ctr"/>
                      <a:r>
                        <a:rPr lang="sv-SE" sz="1200" b="0" i="0" u="none" strike="noStrike">
                          <a:solidFill>
                            <a:srgbClr val="000000"/>
                          </a:solidFill>
                          <a:effectLst/>
                          <a:latin typeface="Aptos Narrow"/>
                        </a:rPr>
                        <a:t>Medel</a:t>
                      </a:r>
                    </a:p>
                  </a:txBody>
                  <a:tcPr marL="7382" marR="7382" marT="7382" marB="35432" anchor="ctr">
                    <a:lnL>
                      <a:noFill/>
                    </a:lnL>
                    <a:lnR>
                      <a:noFill/>
                    </a:lnR>
                    <a:lnT>
                      <a:noFill/>
                    </a:lnT>
                    <a:lnB>
                      <a:noFill/>
                    </a:lnB>
                    <a:noFill/>
                  </a:tcPr>
                </a:tc>
                <a:extLst>
                  <a:ext uri="{0D108BD9-81ED-4DB2-BD59-A6C34878D82A}">
                    <a16:rowId xmlns:a16="http://schemas.microsoft.com/office/drawing/2014/main" val="2048904854"/>
                  </a:ext>
                </a:extLst>
              </a:tr>
              <a:tr h="257439">
                <a:tc vMerge="1">
                  <a:txBody>
                    <a:bodyPr/>
                    <a:lstStyle/>
                    <a:p>
                      <a:endParaRPr lang="sv-SE"/>
                    </a:p>
                  </a:txBody>
                  <a:tcPr/>
                </a:tc>
                <a:tc>
                  <a:txBody>
                    <a:bodyPr/>
                    <a:lstStyle/>
                    <a:p>
                      <a:pPr algn="ctr" rtl="0" fontAlgn="ctr"/>
                      <a:r>
                        <a:rPr lang="sv-SE" sz="1200" b="0" i="0" u="none" strike="noStrike">
                          <a:solidFill>
                            <a:srgbClr val="000000"/>
                          </a:solidFill>
                          <a:effectLst/>
                          <a:latin typeface="Calibri"/>
                        </a:rPr>
                        <a:t>Produkter och produktattribut</a:t>
                      </a:r>
                    </a:p>
                  </a:txBody>
                  <a:tcPr marL="7382" marR="7382" marT="7382" marB="35432"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A983"/>
                    </a:solidFill>
                  </a:tcPr>
                </a:tc>
                <a:tc>
                  <a:txBody>
                    <a:bodyPr/>
                    <a:lstStyle/>
                    <a:p>
                      <a:pPr algn="ctr" fontAlgn="ctr"/>
                      <a:r>
                        <a:rPr lang="sv-SE" sz="1200" b="0" i="0" u="none" strike="noStrike">
                          <a:solidFill>
                            <a:srgbClr val="000000"/>
                          </a:solidFill>
                          <a:effectLst/>
                          <a:latin typeface="Aptos Narrow"/>
                        </a:rPr>
                        <a:t>Medel</a:t>
                      </a:r>
                    </a:p>
                  </a:txBody>
                  <a:tcPr marL="7382" marR="7382" marT="7382" marB="35432" anchor="ctr">
                    <a:lnL>
                      <a:noFill/>
                    </a:lnL>
                    <a:lnR>
                      <a:noFill/>
                    </a:lnR>
                    <a:lnT>
                      <a:noFill/>
                    </a:lnT>
                    <a:lnB>
                      <a:noFill/>
                    </a:lnB>
                    <a:noFill/>
                  </a:tcPr>
                </a:tc>
                <a:extLst>
                  <a:ext uri="{0D108BD9-81ED-4DB2-BD59-A6C34878D82A}">
                    <a16:rowId xmlns:a16="http://schemas.microsoft.com/office/drawing/2014/main" val="3923280255"/>
                  </a:ext>
                </a:extLst>
              </a:tr>
              <a:tr h="257439">
                <a:tc vMerge="1">
                  <a:txBody>
                    <a:bodyPr/>
                    <a:lstStyle/>
                    <a:p>
                      <a:endParaRPr lang="sv-SE"/>
                    </a:p>
                  </a:txBody>
                  <a:tcPr/>
                </a:tc>
                <a:tc>
                  <a:txBody>
                    <a:bodyPr/>
                    <a:lstStyle/>
                    <a:p>
                      <a:pPr algn="ctr" rtl="0" fontAlgn="ctr"/>
                      <a:r>
                        <a:rPr lang="sv-SE" sz="1200" b="0" i="0" u="none" strike="noStrike">
                          <a:solidFill>
                            <a:srgbClr val="000000"/>
                          </a:solidFill>
                          <a:effectLst/>
                          <a:latin typeface="Calibri"/>
                        </a:rPr>
                        <a:t>Särskilda regler för </a:t>
                      </a:r>
                      <a:r>
                        <a:rPr lang="sv-SE" sz="1200" b="0" i="0" u="none" strike="noStrike" err="1">
                          <a:solidFill>
                            <a:srgbClr val="000000"/>
                          </a:solidFill>
                          <a:effectLst/>
                          <a:latin typeface="Calibri"/>
                        </a:rPr>
                        <a:t>energilager</a:t>
                      </a:r>
                    </a:p>
                  </a:txBody>
                  <a:tcPr marL="7382" marR="7382" marT="7382" marB="35432"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A983"/>
                    </a:solidFill>
                  </a:tcPr>
                </a:tc>
                <a:tc>
                  <a:txBody>
                    <a:bodyPr/>
                    <a:lstStyle/>
                    <a:p>
                      <a:pPr algn="ctr" fontAlgn="ctr"/>
                      <a:r>
                        <a:rPr lang="sv-SE" sz="1200" b="0" i="0" u="none" strike="noStrike">
                          <a:solidFill>
                            <a:srgbClr val="000000"/>
                          </a:solidFill>
                          <a:effectLst/>
                          <a:latin typeface="Aptos Narrow"/>
                        </a:rPr>
                        <a:t>Medel</a:t>
                      </a:r>
                    </a:p>
                  </a:txBody>
                  <a:tcPr marL="7382" marR="7382" marT="7382" marB="35432" anchor="ctr">
                    <a:lnL>
                      <a:noFill/>
                    </a:lnL>
                    <a:lnR>
                      <a:noFill/>
                    </a:lnR>
                    <a:lnT>
                      <a:noFill/>
                    </a:lnT>
                    <a:lnB>
                      <a:noFill/>
                    </a:lnB>
                    <a:noFill/>
                  </a:tcPr>
                </a:tc>
                <a:extLst>
                  <a:ext uri="{0D108BD9-81ED-4DB2-BD59-A6C34878D82A}">
                    <a16:rowId xmlns:a16="http://schemas.microsoft.com/office/drawing/2014/main" val="549493772"/>
                  </a:ext>
                </a:extLst>
              </a:tr>
              <a:tr h="257439">
                <a:tc vMerge="1">
                  <a:txBody>
                    <a:bodyPr/>
                    <a:lstStyle/>
                    <a:p>
                      <a:endParaRPr lang="sv-SE"/>
                    </a:p>
                  </a:txBody>
                  <a:tcPr/>
                </a:tc>
                <a:tc>
                  <a:txBody>
                    <a:bodyPr/>
                    <a:lstStyle/>
                    <a:p>
                      <a:pPr algn="ctr" rtl="0" fontAlgn="ctr"/>
                      <a:r>
                        <a:rPr lang="sv-SE" sz="1200" b="0" i="0" u="none" strike="noStrike" err="1">
                          <a:solidFill>
                            <a:srgbClr val="000000"/>
                          </a:solidFill>
                          <a:effectLst/>
                          <a:latin typeface="Calibri"/>
                        </a:rPr>
                        <a:t>Interoperabilitet</a:t>
                      </a:r>
                      <a:r>
                        <a:rPr lang="sv-SE" sz="1200" b="0" i="0" u="none" strike="noStrike">
                          <a:solidFill>
                            <a:srgbClr val="000000"/>
                          </a:solidFill>
                          <a:effectLst/>
                          <a:latin typeface="Calibri"/>
                        </a:rPr>
                        <a:t> och datautbyte</a:t>
                      </a:r>
                    </a:p>
                  </a:txBody>
                  <a:tcPr marL="7382" marR="7382" marT="7382" marB="35432"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A983"/>
                    </a:solidFill>
                  </a:tcPr>
                </a:tc>
                <a:tc>
                  <a:txBody>
                    <a:bodyPr/>
                    <a:lstStyle/>
                    <a:p>
                      <a:pPr algn="ctr" fontAlgn="ctr"/>
                      <a:r>
                        <a:rPr lang="sv-SE" sz="1200" b="0" i="0" u="none" strike="noStrike">
                          <a:solidFill>
                            <a:srgbClr val="000000"/>
                          </a:solidFill>
                          <a:effectLst/>
                          <a:latin typeface="Aptos Narrow"/>
                        </a:rPr>
                        <a:t>Hög</a:t>
                      </a:r>
                    </a:p>
                  </a:txBody>
                  <a:tcPr marL="7382" marR="7382" marT="7382" marB="35432" anchor="ctr">
                    <a:lnL>
                      <a:noFill/>
                    </a:lnL>
                    <a:lnR>
                      <a:noFill/>
                    </a:lnR>
                    <a:lnT>
                      <a:noFill/>
                    </a:lnT>
                    <a:lnB>
                      <a:noFill/>
                    </a:lnB>
                    <a:noFill/>
                  </a:tcPr>
                </a:tc>
                <a:extLst>
                  <a:ext uri="{0D108BD9-81ED-4DB2-BD59-A6C34878D82A}">
                    <a16:rowId xmlns:a16="http://schemas.microsoft.com/office/drawing/2014/main" val="1383353117"/>
                  </a:ext>
                </a:extLst>
              </a:tr>
              <a:tr h="257438">
                <a:tc>
                  <a:txBody>
                    <a:bodyPr/>
                    <a:lstStyle/>
                    <a:p>
                      <a:pPr lvl="0" algn="ctr">
                        <a:buNone/>
                      </a:pPr>
                      <a:endParaRPr lang="sv-SE" sz="1400" b="0" i="0" u="none" strike="noStrike">
                        <a:solidFill>
                          <a:srgbClr val="FFFFFF"/>
                        </a:solidFill>
                        <a:effectLst/>
                        <a:latin typeface="Calibri"/>
                      </a:endParaRPr>
                    </a:p>
                  </a:txBody>
                  <a:tcPr marL="7381" marR="7381" marT="7381" marB="35431" anchor="ctr">
                    <a:lnL w="12700">
                      <a:solidFill>
                        <a:srgbClr val="000000"/>
                      </a:solidFill>
                    </a:lnL>
                    <a:lnR w="6350">
                      <a:solidFill>
                        <a:srgbClr val="000000"/>
                      </a:solidFill>
                    </a:lnR>
                    <a:lnT w="0">
                      <a:noFill/>
                    </a:lnT>
                    <a:lnB w="0">
                      <a:noFill/>
                    </a:lnB>
                    <a:solidFill>
                      <a:srgbClr val="BE5014"/>
                    </a:solidFill>
                  </a:tcPr>
                </a:tc>
                <a:tc>
                  <a:txBody>
                    <a:bodyPr/>
                    <a:lstStyle/>
                    <a:p>
                      <a:pPr lvl="0" algn="ctr">
                        <a:buNone/>
                      </a:pPr>
                      <a:endParaRPr lang="sv-SE" sz="1200" b="0" i="0" u="none" strike="noStrike">
                        <a:solidFill>
                          <a:srgbClr val="000000"/>
                        </a:solidFill>
                        <a:effectLst/>
                        <a:latin typeface="Calibri"/>
                      </a:endParaRPr>
                    </a:p>
                  </a:txBody>
                  <a:tcPr marL="7381" marR="7381" marT="7381" marB="35431" anchor="ctr">
                    <a:lnL w="6350" cap="flat" cmpd="sng" algn="ctr">
                      <a:solidFill>
                        <a:srgbClr val="000000"/>
                      </a:solidFill>
                      <a:prstDash val="solid"/>
                      <a:round/>
                      <a:headEnd type="none" w="med" len="med"/>
                      <a:tailEnd type="none" w="med" len="med"/>
                    </a:lnL>
                    <a:lnR w="0">
                      <a:noFill/>
                    </a:lnR>
                    <a:lnT w="6350">
                      <a:solidFill>
                        <a:srgbClr val="000000"/>
                      </a:solidFill>
                    </a:lnT>
                    <a:lnB w="6350">
                      <a:solidFill>
                        <a:srgbClr val="000000"/>
                      </a:solidFill>
                    </a:lnB>
                    <a:solidFill>
                      <a:srgbClr val="F1A983"/>
                    </a:solidFill>
                  </a:tcPr>
                </a:tc>
                <a:tc>
                  <a:txBody>
                    <a:bodyPr/>
                    <a:lstStyle/>
                    <a:p>
                      <a:pPr lvl="0" algn="ctr">
                        <a:buNone/>
                      </a:pPr>
                      <a:endParaRPr lang="sv-SE" sz="1200" b="0" i="0" u="none" strike="noStrike">
                        <a:solidFill>
                          <a:srgbClr val="000000"/>
                        </a:solidFill>
                        <a:effectLst/>
                        <a:latin typeface="Aptos Narrow"/>
                      </a:endParaRPr>
                    </a:p>
                  </a:txBody>
                  <a:tcPr marL="7381" marR="7381" marT="7381" marB="35431" anchor="ctr">
                    <a:lnL w="0">
                      <a:noFill/>
                    </a:lnL>
                    <a:lnR w="0">
                      <a:noFill/>
                    </a:lnR>
                    <a:lnT w="0">
                      <a:noFill/>
                    </a:lnT>
                    <a:lnB w="0">
                      <a:noFill/>
                    </a:lnB>
                    <a:noFill/>
                  </a:tcPr>
                </a:tc>
                <a:extLst>
                  <a:ext uri="{0D108BD9-81ED-4DB2-BD59-A6C34878D82A}">
                    <a16:rowId xmlns:a16="http://schemas.microsoft.com/office/drawing/2014/main" val="1720176982"/>
                  </a:ext>
                </a:extLst>
              </a:tr>
              <a:tr h="257438">
                <a:tc>
                  <a:txBody>
                    <a:bodyPr/>
                    <a:lstStyle/>
                    <a:p>
                      <a:pPr lvl="0" algn="ctr">
                        <a:buNone/>
                      </a:pPr>
                      <a:endParaRPr lang="sv-SE" sz="1400" b="0" i="0" u="none" strike="noStrike">
                        <a:solidFill>
                          <a:srgbClr val="FFFFFF"/>
                        </a:solidFill>
                        <a:effectLst/>
                        <a:latin typeface="Calibri"/>
                      </a:endParaRPr>
                    </a:p>
                  </a:txBody>
                  <a:tcPr marL="7380" marR="7380" marT="7380" marB="35430" anchor="ctr">
                    <a:lnL w="12700">
                      <a:solidFill>
                        <a:srgbClr val="000000"/>
                      </a:solidFill>
                    </a:lnL>
                    <a:lnR w="6350">
                      <a:solidFill>
                        <a:srgbClr val="000000"/>
                      </a:solidFill>
                    </a:lnR>
                    <a:lnT w="0">
                      <a:noFill/>
                    </a:lnT>
                    <a:lnB w="0">
                      <a:noFill/>
                    </a:lnB>
                    <a:solidFill>
                      <a:srgbClr val="BE5014"/>
                    </a:solidFill>
                  </a:tcPr>
                </a:tc>
                <a:tc>
                  <a:txBody>
                    <a:bodyPr/>
                    <a:lstStyle/>
                    <a:p>
                      <a:pPr lvl="0" algn="ctr">
                        <a:buNone/>
                      </a:pPr>
                      <a:endParaRPr lang="sv-SE" sz="1200" b="0" i="0" u="none" strike="noStrike">
                        <a:solidFill>
                          <a:srgbClr val="000000"/>
                        </a:solidFill>
                        <a:effectLst/>
                        <a:latin typeface="Calibri"/>
                      </a:endParaRPr>
                    </a:p>
                  </a:txBody>
                  <a:tcPr marL="7380" marR="7380" marT="7380" marB="35430" anchor="ctr">
                    <a:lnL w="6350" cap="flat" cmpd="sng" algn="ctr">
                      <a:solidFill>
                        <a:srgbClr val="000000"/>
                      </a:solidFill>
                      <a:prstDash val="solid"/>
                      <a:round/>
                      <a:headEnd type="none" w="med" len="med"/>
                      <a:tailEnd type="none" w="med" len="med"/>
                    </a:lnL>
                    <a:lnR w="0">
                      <a:noFill/>
                    </a:lnR>
                    <a:lnT w="6350">
                      <a:solidFill>
                        <a:srgbClr val="000000"/>
                      </a:solidFill>
                    </a:lnT>
                    <a:lnB w="12700">
                      <a:solidFill>
                        <a:srgbClr val="000000"/>
                      </a:solidFill>
                    </a:lnB>
                    <a:solidFill>
                      <a:srgbClr val="F1A983"/>
                    </a:solidFill>
                  </a:tcPr>
                </a:tc>
                <a:tc>
                  <a:txBody>
                    <a:bodyPr/>
                    <a:lstStyle/>
                    <a:p>
                      <a:pPr lvl="0" algn="ctr">
                        <a:buNone/>
                      </a:pPr>
                      <a:endParaRPr lang="sv-SE" sz="1200" b="0" i="0" u="none" strike="noStrike">
                        <a:solidFill>
                          <a:srgbClr val="000000"/>
                        </a:solidFill>
                        <a:effectLst/>
                        <a:latin typeface="Aptos Narrow"/>
                      </a:endParaRPr>
                    </a:p>
                  </a:txBody>
                  <a:tcPr marL="7380" marR="7380" marT="7380" marB="35430" anchor="ctr">
                    <a:lnL w="0">
                      <a:noFill/>
                    </a:lnL>
                    <a:lnR w="0">
                      <a:noFill/>
                    </a:lnR>
                    <a:lnT w="0">
                      <a:noFill/>
                    </a:lnT>
                    <a:lnB w="0">
                      <a:noFill/>
                    </a:lnB>
                    <a:noFill/>
                  </a:tcPr>
                </a:tc>
                <a:extLst>
                  <a:ext uri="{0D108BD9-81ED-4DB2-BD59-A6C34878D82A}">
                    <a16:rowId xmlns:a16="http://schemas.microsoft.com/office/drawing/2014/main" val="2031170135"/>
                  </a:ext>
                </a:extLst>
              </a:tr>
            </a:tbl>
          </a:graphicData>
        </a:graphic>
      </p:graphicFrame>
      <p:sp>
        <p:nvSpPr>
          <p:cNvPr id="2" name="textruta 1">
            <a:extLst>
              <a:ext uri="{FF2B5EF4-FFF2-40B4-BE49-F238E27FC236}">
                <a16:creationId xmlns:a16="http://schemas.microsoft.com/office/drawing/2014/main" id="{8DB48F37-75CF-A4EF-763C-11420AB663A4}"/>
              </a:ext>
            </a:extLst>
          </p:cNvPr>
          <p:cNvSpPr txBox="1"/>
          <p:nvPr/>
        </p:nvSpPr>
        <p:spPr>
          <a:xfrm>
            <a:off x="5295479" y="6096560"/>
            <a:ext cx="668480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1" u="none" strike="noStrike" kern="1200" cap="none" spc="0" normalizeH="0" baseline="0" noProof="0">
                <a:ln>
                  <a:noFill/>
                </a:ln>
                <a:solidFill>
                  <a:prstClr val="black"/>
                </a:solidFill>
                <a:effectLst/>
                <a:uLnTx/>
                <a:uFillTx/>
                <a:latin typeface="Aptos" panose="020B0004020202020204"/>
                <a:ea typeface="Calibri"/>
                <a:cs typeface="Calibri"/>
              </a:rPr>
              <a:t>*Villkorade avtal är högt prioriterat nationellt men är framförallt påverkat av kommande nationella ramverk.</a:t>
            </a:r>
            <a:endParaRPr kumimoji="0" lang="sv-SE" sz="1800" b="0" i="1" u="none" strike="noStrike" kern="1200" cap="none" spc="0" normalizeH="0" baseline="0" noProof="0">
              <a:ln>
                <a:noFill/>
              </a:ln>
              <a:solidFill>
                <a:prstClr val="black"/>
              </a:solidFill>
              <a:effectLst/>
              <a:uLnTx/>
              <a:uFillTx/>
              <a:latin typeface="Aptos" panose="020B0004020202020204"/>
              <a:ea typeface="Calibri"/>
              <a:cs typeface="Calibri"/>
            </a:endParaRPr>
          </a:p>
        </p:txBody>
      </p:sp>
    </p:spTree>
    <p:extLst>
      <p:ext uri="{BB962C8B-B14F-4D97-AF65-F5344CB8AC3E}">
        <p14:creationId xmlns:p14="http://schemas.microsoft.com/office/powerpoint/2010/main" val="3233088984"/>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1DADB21-9C7C-6910-4A4F-42113C5194EC}"/>
              </a:ext>
            </a:extLst>
          </p:cNvPr>
          <p:cNvSpPr>
            <a:spLocks noGrp="1"/>
          </p:cNvSpPr>
          <p:nvPr>
            <p:ph type="title"/>
          </p:nvPr>
        </p:nvSpPr>
        <p:spPr>
          <a:xfrm>
            <a:off x="695325" y="341313"/>
            <a:ext cx="10308431" cy="981075"/>
          </a:xfrm>
        </p:spPr>
        <p:txBody>
          <a:bodyPr/>
          <a:lstStyle/>
          <a:p>
            <a:r>
              <a:rPr lang="sv-SE">
                <a:solidFill>
                  <a:schemeClr val="accent1"/>
                </a:solidFill>
              </a:rPr>
              <a:t>Prioritering av temaområdena EU harmonisering </a:t>
            </a:r>
            <a:br>
              <a:rPr lang="sv-SE">
                <a:solidFill>
                  <a:schemeClr val="accent1"/>
                </a:solidFill>
              </a:rPr>
            </a:br>
            <a:endParaRPr lang="en-US">
              <a:solidFill>
                <a:schemeClr val="accent1"/>
              </a:solidFill>
            </a:endParaRPr>
          </a:p>
        </p:txBody>
      </p:sp>
      <p:sp>
        <p:nvSpPr>
          <p:cNvPr id="2" name="Text Placeholder 1">
            <a:extLst>
              <a:ext uri="{FF2B5EF4-FFF2-40B4-BE49-F238E27FC236}">
                <a16:creationId xmlns:a16="http://schemas.microsoft.com/office/drawing/2014/main" id="{582BD959-E196-F5BE-B4AD-70BB6BEA2C12}"/>
              </a:ext>
            </a:extLst>
          </p:cNvPr>
          <p:cNvSpPr>
            <a:spLocks noGrp="1"/>
          </p:cNvSpPr>
          <p:nvPr>
            <p:ph type="body" sz="quarter" idx="18"/>
          </p:nvPr>
        </p:nvSpPr>
        <p:spPr/>
        <p:txBody>
          <a:bodyPr/>
          <a:lstStyle/>
          <a:p>
            <a:endParaRPr lang="en-US"/>
          </a:p>
        </p:txBody>
      </p:sp>
      <p:graphicFrame>
        <p:nvGraphicFramePr>
          <p:cNvPr id="9" name="Platshållare för innehåll 5">
            <a:extLst>
              <a:ext uri="{FF2B5EF4-FFF2-40B4-BE49-F238E27FC236}">
                <a16:creationId xmlns:a16="http://schemas.microsoft.com/office/drawing/2014/main" id="{5411E9DC-7CF8-7A6D-040D-2E61F917401E}"/>
              </a:ext>
            </a:extLst>
          </p:cNvPr>
          <p:cNvGraphicFramePr>
            <a:graphicFrameLocks noGrp="1"/>
          </p:cNvGraphicFramePr>
          <p:nvPr>
            <p:ph sz="half" idx="4294967295"/>
            <p:extLst>
              <p:ext uri="{D42A27DB-BD31-4B8C-83A1-F6EECF244321}">
                <p14:modId xmlns:p14="http://schemas.microsoft.com/office/powerpoint/2010/main" val="2821856238"/>
              </p:ext>
            </p:extLst>
          </p:nvPr>
        </p:nvGraphicFramePr>
        <p:xfrm>
          <a:off x="690563" y="1926431"/>
          <a:ext cx="10289160" cy="2574389"/>
        </p:xfrm>
        <a:graphic>
          <a:graphicData uri="http://schemas.openxmlformats.org/drawingml/2006/table">
            <a:tbl>
              <a:tblPr firstRow="1" bandRow="1">
                <a:tableStyleId>{5C22544A-7EE6-4342-B048-85BDC9FD1C3A}</a:tableStyleId>
              </a:tblPr>
              <a:tblGrid>
                <a:gridCol w="3386665">
                  <a:extLst>
                    <a:ext uri="{9D8B030D-6E8A-4147-A177-3AD203B41FA5}">
                      <a16:colId xmlns:a16="http://schemas.microsoft.com/office/drawing/2014/main" val="2541146509"/>
                    </a:ext>
                  </a:extLst>
                </a:gridCol>
                <a:gridCol w="5679722">
                  <a:extLst>
                    <a:ext uri="{9D8B030D-6E8A-4147-A177-3AD203B41FA5}">
                      <a16:colId xmlns:a16="http://schemas.microsoft.com/office/drawing/2014/main" val="2052701913"/>
                    </a:ext>
                  </a:extLst>
                </a:gridCol>
                <a:gridCol w="1222773">
                  <a:extLst>
                    <a:ext uri="{9D8B030D-6E8A-4147-A177-3AD203B41FA5}">
                      <a16:colId xmlns:a16="http://schemas.microsoft.com/office/drawing/2014/main" val="545136053"/>
                    </a:ext>
                  </a:extLst>
                </a:gridCol>
              </a:tblGrid>
              <a:tr h="257439">
                <a:tc>
                  <a:txBody>
                    <a:bodyPr/>
                    <a:lstStyle/>
                    <a:p>
                      <a:pPr algn="ctr" fontAlgn="ctr"/>
                      <a:endParaRPr lang="sv-SE" sz="1000" b="0" i="0" u="none" strike="noStrike">
                        <a:solidFill>
                          <a:srgbClr val="000000"/>
                        </a:solidFill>
                        <a:effectLst/>
                        <a:latin typeface="Aptos Narrow"/>
                      </a:endParaRPr>
                    </a:p>
                  </a:txBody>
                  <a:tcPr marL="7382" marR="7382" marT="7382" marB="35432"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endParaRPr lang="sv-SE" sz="1000" b="0" i="0" u="none" strike="noStrike">
                        <a:solidFill>
                          <a:srgbClr val="000000"/>
                        </a:solidFill>
                        <a:effectLst/>
                        <a:latin typeface="Aptos Narrow"/>
                      </a:endParaRPr>
                    </a:p>
                  </a:txBody>
                  <a:tcPr marL="7382" marR="7382" marT="7382" marB="35432"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rtl="0" fontAlgn="ctr"/>
                      <a:r>
                        <a:rPr lang="sv-SE" sz="1200" b="1" i="0" u="none" strike="noStrike">
                          <a:solidFill>
                            <a:srgbClr val="000000"/>
                          </a:solidFill>
                          <a:effectLst/>
                          <a:latin typeface="Calibri"/>
                        </a:rPr>
                        <a:t>Prioritet</a:t>
                      </a:r>
                    </a:p>
                  </a:txBody>
                  <a:tcPr marL="7382" marR="7382" marT="7382" marB="35432" anchor="ctr">
                    <a:lnL>
                      <a:noFill/>
                    </a:lnL>
                    <a:lnR>
                      <a:noFill/>
                    </a:lnR>
                    <a:lnT>
                      <a:noFill/>
                    </a:lnT>
                    <a:lnB>
                      <a:noFill/>
                    </a:lnB>
                    <a:noFill/>
                  </a:tcPr>
                </a:tc>
                <a:extLst>
                  <a:ext uri="{0D108BD9-81ED-4DB2-BD59-A6C34878D82A}">
                    <a16:rowId xmlns:a16="http://schemas.microsoft.com/office/drawing/2014/main" val="3571434527"/>
                  </a:ext>
                </a:extLst>
              </a:tr>
              <a:tr h="257439">
                <a:tc rowSpan="3">
                  <a:txBody>
                    <a:bodyPr/>
                    <a:lstStyle/>
                    <a:p>
                      <a:pPr algn="ctr" fontAlgn="ctr"/>
                      <a:r>
                        <a:rPr lang="sv-SE" sz="1400" b="0" i="0" u="none" strike="noStrike">
                          <a:solidFill>
                            <a:srgbClr val="FFFFFF"/>
                          </a:solidFill>
                          <a:effectLst/>
                          <a:latin typeface="Calibri"/>
                        </a:rPr>
                        <a:t>Förenklad produktkvalificering</a:t>
                      </a:r>
                    </a:p>
                    <a:p>
                      <a:pPr algn="ctr" fontAlgn="ctr"/>
                      <a:r>
                        <a:rPr lang="sv-SE" sz="1400" b="0" i="0" u="none" strike="noStrike">
                          <a:solidFill>
                            <a:srgbClr val="FFFFFF"/>
                          </a:solidFill>
                          <a:effectLst/>
                          <a:latin typeface="Calibri"/>
                        </a:rPr>
                        <a:t>12 månader efter </a:t>
                      </a:r>
                      <a:r>
                        <a:rPr lang="sv-SE" sz="1400" b="0" i="0" u="none" strike="noStrike" err="1">
                          <a:solidFill>
                            <a:srgbClr val="FFFFFF"/>
                          </a:solidFill>
                          <a:effectLst/>
                          <a:latin typeface="Calibri"/>
                        </a:rPr>
                        <a:t>EiF</a:t>
                      </a:r>
                      <a:endParaRPr lang="sv-SE" sz="1400" b="0" i="0" u="none" strike="noStrike">
                        <a:solidFill>
                          <a:srgbClr val="FFFFFF"/>
                        </a:solidFill>
                        <a:effectLst/>
                        <a:latin typeface="Calibri"/>
                      </a:endParaRPr>
                    </a:p>
                  </a:txBody>
                  <a:tcPr marL="7382" marR="7382" marT="7382" marB="35432"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rgbClr val="782170"/>
                    </a:solidFill>
                  </a:tcPr>
                </a:tc>
                <a:tc>
                  <a:txBody>
                    <a:bodyPr/>
                    <a:lstStyle/>
                    <a:p>
                      <a:pPr algn="ctr" rtl="0" fontAlgn="ctr"/>
                      <a:r>
                        <a:rPr lang="sv-SE" sz="1200" b="0" i="0" u="none" strike="noStrike">
                          <a:solidFill>
                            <a:srgbClr val="000000"/>
                          </a:solidFill>
                          <a:effectLst/>
                          <a:latin typeface="Calibri"/>
                        </a:rPr>
                        <a:t>Gemensam EU-produkt</a:t>
                      </a:r>
                    </a:p>
                  </a:txBody>
                  <a:tcPr marL="7382" marR="7382" marT="7382" marB="35432"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9EDD"/>
                    </a:solidFill>
                  </a:tcPr>
                </a:tc>
                <a:tc>
                  <a:txBody>
                    <a:bodyPr/>
                    <a:lstStyle/>
                    <a:p>
                      <a:pPr algn="ctr" fontAlgn="ctr"/>
                      <a:r>
                        <a:rPr lang="sv-SE" sz="1200" b="0" i="0" u="none" strike="noStrike">
                          <a:solidFill>
                            <a:srgbClr val="000000"/>
                          </a:solidFill>
                          <a:effectLst/>
                          <a:latin typeface="Aptos Narrow"/>
                        </a:rPr>
                        <a:t>Mycket hög</a:t>
                      </a:r>
                    </a:p>
                  </a:txBody>
                  <a:tcPr marL="7382" marR="7382" marT="7382" marB="35432" anchor="ctr">
                    <a:lnL>
                      <a:noFill/>
                    </a:lnL>
                    <a:lnR>
                      <a:noFill/>
                    </a:lnR>
                    <a:lnT>
                      <a:noFill/>
                    </a:lnT>
                    <a:lnB>
                      <a:noFill/>
                    </a:lnB>
                    <a:noFill/>
                  </a:tcPr>
                </a:tc>
                <a:extLst>
                  <a:ext uri="{0D108BD9-81ED-4DB2-BD59-A6C34878D82A}">
                    <a16:rowId xmlns:a16="http://schemas.microsoft.com/office/drawing/2014/main" val="1353377257"/>
                  </a:ext>
                </a:extLst>
              </a:tr>
              <a:tr h="257439">
                <a:tc vMerge="1">
                  <a:txBody>
                    <a:bodyPr/>
                    <a:lstStyle/>
                    <a:p>
                      <a:endParaRPr lang="sv-SE"/>
                    </a:p>
                  </a:txBody>
                  <a:tcPr>
                    <a:lnT>
                      <a:noFill/>
                    </a:lnT>
                  </a:tcPr>
                </a:tc>
                <a:tc>
                  <a:txBody>
                    <a:bodyPr/>
                    <a:lstStyle/>
                    <a:p>
                      <a:pPr algn="ctr" rtl="0" fontAlgn="ctr"/>
                      <a:r>
                        <a:rPr lang="sv-SE" sz="1200" b="0" i="0" u="none" strike="noStrike" err="1">
                          <a:solidFill>
                            <a:srgbClr val="000000"/>
                          </a:solidFill>
                          <a:effectLst/>
                          <a:latin typeface="Calibri"/>
                        </a:rPr>
                        <a:t>Shortlist</a:t>
                      </a:r>
                      <a:r>
                        <a:rPr lang="sv-SE" sz="1200" b="0" i="0" u="none" strike="noStrike">
                          <a:solidFill>
                            <a:srgbClr val="000000"/>
                          </a:solidFill>
                          <a:effectLst/>
                          <a:latin typeface="Calibri"/>
                        </a:rPr>
                        <a:t> standardiserat datautbyte [EB]</a:t>
                      </a:r>
                    </a:p>
                  </a:txBody>
                  <a:tcPr marL="7382" marR="7382" marT="7382" marB="35432" anchor="ctr">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9EDD"/>
                    </a:solidFill>
                  </a:tcPr>
                </a:tc>
                <a:tc>
                  <a:txBody>
                    <a:bodyPr/>
                    <a:lstStyle/>
                    <a:p>
                      <a:pPr algn="ctr" fontAlgn="ctr"/>
                      <a:r>
                        <a:rPr lang="sv-SE" sz="1200" b="0" i="0" u="none" strike="noStrike">
                          <a:solidFill>
                            <a:srgbClr val="000000"/>
                          </a:solidFill>
                          <a:effectLst/>
                          <a:latin typeface="Aptos Narrow"/>
                        </a:rPr>
                        <a:t>Mycket hög</a:t>
                      </a:r>
                    </a:p>
                  </a:txBody>
                  <a:tcPr marL="7382" marR="7382" marT="7382" marB="35432" anchor="ctr">
                    <a:lnL>
                      <a:noFill/>
                    </a:lnL>
                    <a:lnR>
                      <a:noFill/>
                    </a:lnR>
                    <a:lnT>
                      <a:noFill/>
                    </a:lnT>
                    <a:lnB>
                      <a:noFill/>
                    </a:lnB>
                    <a:noFill/>
                  </a:tcPr>
                </a:tc>
                <a:extLst>
                  <a:ext uri="{0D108BD9-81ED-4DB2-BD59-A6C34878D82A}">
                    <a16:rowId xmlns:a16="http://schemas.microsoft.com/office/drawing/2014/main" val="473643271"/>
                  </a:ext>
                </a:extLst>
              </a:tr>
              <a:tr h="257439">
                <a:tc vMerge="1">
                  <a:txBody>
                    <a:bodyPr/>
                    <a:lstStyle/>
                    <a:p>
                      <a:endParaRPr lang="sv-SE"/>
                    </a:p>
                  </a:txBody>
                  <a:tcPr/>
                </a:tc>
                <a:tc>
                  <a:txBody>
                    <a:bodyPr/>
                    <a:lstStyle/>
                    <a:p>
                      <a:pPr algn="ctr" rtl="0" fontAlgn="ctr"/>
                      <a:r>
                        <a:rPr lang="sv-SE" sz="1200" b="0" i="0" u="none" strike="noStrike">
                          <a:solidFill>
                            <a:srgbClr val="000000"/>
                          </a:solidFill>
                          <a:effectLst/>
                          <a:latin typeface="Calibri"/>
                        </a:rPr>
                        <a:t>Produktverifiering istället för produktkvalificering</a:t>
                      </a:r>
                      <a:endParaRPr lang="sv-SE" sz="1200" b="0" i="0" u="none" strike="noStrike">
                        <a:solidFill>
                          <a:srgbClr val="000000"/>
                        </a:solidFill>
                        <a:effectLst/>
                        <a:highlight>
                          <a:srgbClr val="FFFF00"/>
                        </a:highlight>
                        <a:latin typeface="Calibri"/>
                      </a:endParaRPr>
                    </a:p>
                  </a:txBody>
                  <a:tcPr marL="7382" marR="7382" marT="7382" marB="35432" anchor="ctr">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9EDD"/>
                    </a:solidFill>
                  </a:tcPr>
                </a:tc>
                <a:tc>
                  <a:txBody>
                    <a:bodyPr/>
                    <a:lstStyle/>
                    <a:p>
                      <a:pPr algn="ctr" fontAlgn="ctr"/>
                      <a:r>
                        <a:rPr lang="sv-SE" sz="1200" b="0" i="0" u="none" strike="noStrike">
                          <a:solidFill>
                            <a:srgbClr val="000000"/>
                          </a:solidFill>
                          <a:effectLst/>
                          <a:latin typeface="Aptos Narrow"/>
                        </a:rPr>
                        <a:t>Hög</a:t>
                      </a:r>
                    </a:p>
                  </a:txBody>
                  <a:tcPr marL="7382" marR="7382" marT="7382" marB="35432" anchor="ctr">
                    <a:lnL>
                      <a:noFill/>
                    </a:lnL>
                    <a:lnR>
                      <a:noFill/>
                    </a:lnR>
                    <a:lnT>
                      <a:noFill/>
                    </a:lnT>
                    <a:lnB>
                      <a:noFill/>
                    </a:lnB>
                    <a:noFill/>
                  </a:tcPr>
                </a:tc>
                <a:extLst>
                  <a:ext uri="{0D108BD9-81ED-4DB2-BD59-A6C34878D82A}">
                    <a16:rowId xmlns:a16="http://schemas.microsoft.com/office/drawing/2014/main" val="4240288142"/>
                  </a:ext>
                </a:extLst>
              </a:tr>
              <a:tr h="257439">
                <a:tc rowSpan="4">
                  <a:txBody>
                    <a:bodyPr/>
                    <a:lstStyle/>
                    <a:p>
                      <a:pPr lvl="0" algn="ctr">
                        <a:lnSpc>
                          <a:spcPct val="100000"/>
                        </a:lnSpc>
                        <a:spcBef>
                          <a:spcPts val="0"/>
                        </a:spcBef>
                        <a:spcAft>
                          <a:spcPts val="0"/>
                        </a:spcAft>
                        <a:buNone/>
                      </a:pPr>
                      <a:r>
                        <a:rPr lang="sv-SE" sz="1400" b="0" i="0" u="none" strike="noStrike" noProof="0">
                          <a:solidFill>
                            <a:srgbClr val="FFFFFF"/>
                          </a:solidFill>
                          <a:effectLst/>
                          <a:latin typeface="Calibri"/>
                        </a:rPr>
                        <a:t>Marknadsmässig anskaffning av lokala tjänster</a:t>
                      </a:r>
                    </a:p>
                    <a:p>
                      <a:pPr lvl="0" algn="ctr">
                        <a:lnSpc>
                          <a:spcPct val="100000"/>
                        </a:lnSpc>
                        <a:spcBef>
                          <a:spcPts val="0"/>
                        </a:spcBef>
                        <a:spcAft>
                          <a:spcPts val="0"/>
                        </a:spcAft>
                        <a:buNone/>
                      </a:pPr>
                      <a:r>
                        <a:rPr lang="sv-SE" sz="1400" b="0" i="0" u="none" strike="noStrike" noProof="0">
                          <a:solidFill>
                            <a:srgbClr val="FFFFFF"/>
                          </a:solidFill>
                          <a:effectLst/>
                          <a:latin typeface="Calibri"/>
                        </a:rPr>
                        <a:t>36 månader efter </a:t>
                      </a:r>
                      <a:r>
                        <a:rPr lang="sv-SE" sz="1400" b="0" i="0" u="none" strike="noStrike" noProof="0" err="1">
                          <a:solidFill>
                            <a:srgbClr val="FFFFFF"/>
                          </a:solidFill>
                          <a:effectLst/>
                          <a:latin typeface="Calibri"/>
                        </a:rPr>
                        <a:t>EiF</a:t>
                      </a:r>
                      <a:endParaRPr lang="sv-SE" sz="1400" b="0" i="0" u="none" strike="noStrike" noProof="0">
                        <a:solidFill>
                          <a:srgbClr val="FFFFFF"/>
                        </a:solidFill>
                        <a:effectLst/>
                        <a:latin typeface="Calibri"/>
                      </a:endParaRPr>
                    </a:p>
                    <a:p>
                      <a:pPr lvl="0" algn="ctr">
                        <a:lnSpc>
                          <a:spcPct val="100000"/>
                        </a:lnSpc>
                        <a:spcBef>
                          <a:spcPts val="0"/>
                        </a:spcBef>
                        <a:spcAft>
                          <a:spcPts val="0"/>
                        </a:spcAft>
                        <a:buNone/>
                      </a:pPr>
                      <a:endParaRPr lang="sv-SE" sz="1400" b="0" i="0" u="none" strike="noStrike" noProof="0">
                        <a:solidFill>
                          <a:srgbClr val="000000"/>
                        </a:solidFill>
                        <a:effectLst/>
                        <a:latin typeface="Calibri"/>
                      </a:endParaRPr>
                    </a:p>
                  </a:txBody>
                  <a:tcPr marL="7382" marR="7382" marT="7382" marB="35432"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0">
                      <a:noFill/>
                    </a:lnB>
                    <a:solidFill>
                      <a:srgbClr val="0C769E"/>
                    </a:solidFill>
                  </a:tcPr>
                </a:tc>
                <a:tc>
                  <a:txBody>
                    <a:bodyPr/>
                    <a:lstStyle/>
                    <a:p>
                      <a:pPr algn="ctr" rtl="0" fontAlgn="ctr"/>
                      <a:r>
                        <a:rPr lang="sv-SE" sz="1200" b="0" i="0" u="none" strike="noStrike">
                          <a:solidFill>
                            <a:srgbClr val="000000"/>
                          </a:solidFill>
                          <a:effectLst/>
                          <a:latin typeface="Calibri"/>
                        </a:rPr>
                        <a:t>Koordinering med andra marknader</a:t>
                      </a:r>
                    </a:p>
                  </a:txBody>
                  <a:tcPr marL="7382" marR="7382" marT="7382" marB="35432"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sv-SE" sz="1200" b="0" i="0" u="none" strike="noStrike">
                          <a:solidFill>
                            <a:schemeClr val="tx1"/>
                          </a:solidFill>
                          <a:effectLst/>
                          <a:latin typeface="Aptos Narrow"/>
                        </a:rPr>
                        <a:t>Medel</a:t>
                      </a:r>
                    </a:p>
                  </a:txBody>
                  <a:tcPr marL="7382" marR="7382" marT="7382" marB="35432" anchor="ctr">
                    <a:lnL>
                      <a:noFill/>
                    </a:lnL>
                    <a:lnR>
                      <a:noFill/>
                    </a:lnR>
                    <a:lnT>
                      <a:noFill/>
                    </a:lnT>
                    <a:lnB>
                      <a:noFill/>
                    </a:lnB>
                    <a:noFill/>
                  </a:tcPr>
                </a:tc>
                <a:extLst>
                  <a:ext uri="{0D108BD9-81ED-4DB2-BD59-A6C34878D82A}">
                    <a16:rowId xmlns:a16="http://schemas.microsoft.com/office/drawing/2014/main" val="1097919475"/>
                  </a:ext>
                </a:extLst>
              </a:tr>
              <a:tr h="257439">
                <a:tc vMerge="1">
                  <a:txBody>
                    <a:bodyPr/>
                    <a:lstStyle/>
                    <a:p>
                      <a:endParaRPr lang="sv-SE"/>
                    </a:p>
                  </a:txBody>
                  <a:tcPr>
                    <a:lnT>
                      <a:noFill/>
                    </a:lnT>
                  </a:tcPr>
                </a:tc>
                <a:tc>
                  <a:txBody>
                    <a:bodyPr/>
                    <a:lstStyle/>
                    <a:p>
                      <a:pPr algn="ctr" rtl="0" fontAlgn="ctr"/>
                      <a:r>
                        <a:rPr lang="sv-SE" sz="1200" b="0" i="0" u="none" strike="noStrike">
                          <a:solidFill>
                            <a:srgbClr val="000000"/>
                          </a:solidFill>
                          <a:effectLst/>
                          <a:latin typeface="Calibri"/>
                        </a:rPr>
                        <a:t>Metoder för köp och beräkning av aktiverad energi samt krav på undermätare</a:t>
                      </a:r>
                    </a:p>
                  </a:txBody>
                  <a:tcPr marL="7382" marR="7382" marT="7382" marB="35432" anchor="ctr">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sv-SE" sz="1200" b="0" i="0" u="none" strike="noStrike">
                          <a:solidFill>
                            <a:srgbClr val="000000"/>
                          </a:solidFill>
                          <a:effectLst/>
                          <a:latin typeface="Aptos Narrow"/>
                        </a:rPr>
                        <a:t>Medel</a:t>
                      </a:r>
                    </a:p>
                  </a:txBody>
                  <a:tcPr marL="7382" marR="7382" marT="7382" marB="35432" anchor="ctr">
                    <a:lnL>
                      <a:noFill/>
                    </a:lnL>
                    <a:lnR>
                      <a:noFill/>
                    </a:lnR>
                    <a:lnT>
                      <a:noFill/>
                    </a:lnT>
                    <a:lnB>
                      <a:noFill/>
                    </a:lnB>
                    <a:noFill/>
                  </a:tcPr>
                </a:tc>
                <a:extLst>
                  <a:ext uri="{0D108BD9-81ED-4DB2-BD59-A6C34878D82A}">
                    <a16:rowId xmlns:a16="http://schemas.microsoft.com/office/drawing/2014/main" val="2809486974"/>
                  </a:ext>
                </a:extLst>
              </a:tr>
              <a:tr h="257439">
                <a:tc vMerge="1">
                  <a:txBody>
                    <a:bodyPr/>
                    <a:lstStyle/>
                    <a:p>
                      <a:endParaRPr lang="sv-SE"/>
                    </a:p>
                  </a:txBody>
                  <a:tcPr/>
                </a:tc>
                <a:tc>
                  <a:txBody>
                    <a:bodyPr/>
                    <a:lstStyle/>
                    <a:p>
                      <a:pPr algn="ctr" rtl="0" fontAlgn="ctr"/>
                      <a:r>
                        <a:rPr lang="sv-SE" sz="1200" b="0" i="0" u="none" strike="noStrike">
                          <a:solidFill>
                            <a:srgbClr val="000000"/>
                          </a:solidFill>
                          <a:effectLst/>
                          <a:latin typeface="Calibri"/>
                        </a:rPr>
                        <a:t>Information till intressenter</a:t>
                      </a:r>
                    </a:p>
                  </a:txBody>
                  <a:tcPr marL="7382" marR="7382" marT="7382" marB="35432" anchor="ctr">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sv-SE" sz="1200" b="0" i="0" u="none" strike="noStrike">
                          <a:solidFill>
                            <a:srgbClr val="000000"/>
                          </a:solidFill>
                          <a:effectLst/>
                          <a:latin typeface="Aptos Narrow"/>
                        </a:rPr>
                        <a:t>Låg</a:t>
                      </a:r>
                    </a:p>
                  </a:txBody>
                  <a:tcPr marL="7382" marR="7382" marT="7382" marB="35432" anchor="ctr">
                    <a:lnL>
                      <a:noFill/>
                    </a:lnL>
                    <a:lnR>
                      <a:noFill/>
                    </a:lnR>
                    <a:lnT>
                      <a:noFill/>
                    </a:lnT>
                    <a:lnB>
                      <a:noFill/>
                    </a:lnB>
                    <a:noFill/>
                  </a:tcPr>
                </a:tc>
                <a:extLst>
                  <a:ext uri="{0D108BD9-81ED-4DB2-BD59-A6C34878D82A}">
                    <a16:rowId xmlns:a16="http://schemas.microsoft.com/office/drawing/2014/main" val="3079528696"/>
                  </a:ext>
                </a:extLst>
              </a:tr>
              <a:tr h="257438">
                <a:tc vMerge="1">
                  <a:txBody>
                    <a:bodyPr/>
                    <a:lstStyle/>
                    <a:p>
                      <a:endParaRPr lang="en-US"/>
                    </a:p>
                  </a:txBody>
                  <a:tcPr marL="7381" marR="7381" marT="7381" marB="35431" anchor="ctr">
                    <a:lnL w="12700">
                      <a:solidFill>
                        <a:srgbClr val="000000"/>
                      </a:solidFill>
                    </a:lnL>
                    <a:lnR w="6350">
                      <a:solidFill>
                        <a:srgbClr val="000000"/>
                      </a:solidFill>
                    </a:lnR>
                    <a:lnB w="0">
                      <a:noFill/>
                    </a:lnB>
                    <a:solidFill>
                      <a:srgbClr val="0C769E"/>
                    </a:solidFill>
                  </a:tcPr>
                </a:tc>
                <a:tc>
                  <a:txBody>
                    <a:bodyPr/>
                    <a:lstStyle/>
                    <a:p>
                      <a:pPr lvl="0" algn="ctr">
                        <a:buNone/>
                      </a:pPr>
                      <a:r>
                        <a:rPr lang="sv-SE" sz="1200" b="0" i="0" u="none" strike="noStrike" kern="1200">
                          <a:solidFill>
                            <a:srgbClr val="000000"/>
                          </a:solidFill>
                          <a:effectLst/>
                          <a:latin typeface="Calibri"/>
                          <a:ea typeface="+mn-ea"/>
                          <a:cs typeface="+mn-cs"/>
                        </a:rPr>
                        <a:t>Lista på attribut och krav på informationsutbyte</a:t>
                      </a:r>
                    </a:p>
                  </a:txBody>
                  <a:tcPr marL="7381" marR="7381" marT="7381" marB="35431" anchor="ctr">
                    <a:lnL w="6350" cap="flat" cmpd="sng" algn="ctr">
                      <a:solidFill>
                        <a:srgbClr val="000000"/>
                      </a:solidFill>
                      <a:prstDash val="solid"/>
                      <a:round/>
                      <a:headEnd type="none" w="med" len="med"/>
                      <a:tailEnd type="none" w="med" len="med"/>
                    </a:lnL>
                    <a:lnR w="0">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lvl="0" algn="ctr">
                        <a:buNone/>
                      </a:pPr>
                      <a:r>
                        <a:rPr lang="sv-SE" sz="1200" b="0" i="0" u="none" strike="noStrike">
                          <a:solidFill>
                            <a:srgbClr val="000000"/>
                          </a:solidFill>
                          <a:effectLst/>
                          <a:latin typeface="Aptos Narrow"/>
                        </a:rPr>
                        <a:t>Låg</a:t>
                      </a:r>
                    </a:p>
                  </a:txBody>
                  <a:tcPr marL="7381" marR="7381" marT="7381" marB="35431" anchor="ctr">
                    <a:lnL w="0">
                      <a:noFill/>
                    </a:lnL>
                    <a:lnR w="0">
                      <a:noFill/>
                    </a:lnR>
                    <a:lnT w="0">
                      <a:noFill/>
                    </a:lnT>
                    <a:lnB w="0">
                      <a:noFill/>
                    </a:lnB>
                    <a:noFill/>
                  </a:tcPr>
                </a:tc>
                <a:extLst>
                  <a:ext uri="{0D108BD9-81ED-4DB2-BD59-A6C34878D82A}">
                    <a16:rowId xmlns:a16="http://schemas.microsoft.com/office/drawing/2014/main" val="2438589552"/>
                  </a:ext>
                </a:extLst>
              </a:tr>
              <a:tr h="257439">
                <a:tc>
                  <a:txBody>
                    <a:bodyPr/>
                    <a:lstStyle/>
                    <a:p>
                      <a:pPr algn="ctr" fontAlgn="ctr"/>
                      <a:r>
                        <a:rPr lang="sv-SE" sz="1400" b="0" i="0" u="none" strike="noStrike">
                          <a:solidFill>
                            <a:srgbClr val="FFFFFF"/>
                          </a:solidFill>
                          <a:effectLst/>
                          <a:latin typeface="Calibri"/>
                        </a:rPr>
                        <a:t>Övrigt</a:t>
                      </a:r>
                    </a:p>
                  </a:txBody>
                  <a:tcPr marL="7382" marR="7382" marT="7382" marB="35432"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0">
                      <a:noFill/>
                    </a:lnT>
                    <a:lnB w="12700" cmpd="sng">
                      <a:noFill/>
                    </a:lnB>
                    <a:solidFill>
                      <a:srgbClr val="3C7D22"/>
                    </a:solidFill>
                  </a:tcPr>
                </a:tc>
                <a:tc>
                  <a:txBody>
                    <a:bodyPr/>
                    <a:lstStyle/>
                    <a:p>
                      <a:pPr lvl="0" algn="ctr">
                        <a:buNone/>
                      </a:pPr>
                      <a:r>
                        <a:rPr lang="sv-SE" sz="1200" b="0" i="0" u="none" strike="noStrike" kern="1200" noProof="0">
                          <a:solidFill>
                            <a:srgbClr val="000000"/>
                          </a:solidFill>
                          <a:effectLst/>
                          <a:latin typeface="Calibri"/>
                          <a:ea typeface="+mn-ea"/>
                          <a:cs typeface="+mn-cs"/>
                        </a:rPr>
                        <a:t>Rapport om DR (vartannat år)</a:t>
                      </a:r>
                    </a:p>
                  </a:txBody>
                  <a:tcPr marL="7382" marR="7382" marT="7382" marB="35432"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5E6A2"/>
                    </a:solidFill>
                  </a:tcPr>
                </a:tc>
                <a:tc>
                  <a:txBody>
                    <a:bodyPr/>
                    <a:lstStyle/>
                    <a:p>
                      <a:pPr algn="ctr" fontAlgn="ctr"/>
                      <a:r>
                        <a:rPr lang="sv-SE" sz="1200" b="0" i="0" u="none" strike="noStrike">
                          <a:solidFill>
                            <a:srgbClr val="000000"/>
                          </a:solidFill>
                          <a:effectLst/>
                          <a:latin typeface="Aptos Narrow"/>
                        </a:rPr>
                        <a:t>Låg</a:t>
                      </a:r>
                    </a:p>
                  </a:txBody>
                  <a:tcPr marL="7382" marR="7382" marT="7382" marB="35432" anchor="ctr">
                    <a:lnL>
                      <a:noFill/>
                    </a:lnL>
                    <a:lnR>
                      <a:noFill/>
                    </a:lnR>
                    <a:lnT w="0">
                      <a:noFill/>
                    </a:lnT>
                    <a:lnB>
                      <a:noFill/>
                    </a:lnB>
                    <a:noFill/>
                  </a:tcPr>
                </a:tc>
                <a:extLst>
                  <a:ext uri="{0D108BD9-81ED-4DB2-BD59-A6C34878D82A}">
                    <a16:rowId xmlns:a16="http://schemas.microsoft.com/office/drawing/2014/main" val="2687621757"/>
                  </a:ext>
                </a:extLst>
              </a:tr>
              <a:tr h="257439">
                <a:tc>
                  <a:txBody>
                    <a:bodyPr/>
                    <a:lstStyle/>
                    <a:p>
                      <a:pPr algn="ctr" fontAlgn="ctr"/>
                      <a:endParaRPr lang="sv-SE" sz="1400" b="0" i="0" u="none" strike="noStrike">
                        <a:solidFill>
                          <a:srgbClr val="FFFFFF"/>
                        </a:solidFill>
                        <a:effectLst/>
                        <a:latin typeface="Calibri"/>
                      </a:endParaRPr>
                    </a:p>
                  </a:txBody>
                  <a:tcPr marL="7382" marR="7382" marT="7382" marB="35432"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0">
                      <a:noFill/>
                    </a:lnT>
                    <a:solidFill>
                      <a:srgbClr val="3C7D22"/>
                    </a:solidFill>
                  </a:tcPr>
                </a:tc>
                <a:tc>
                  <a:txBody>
                    <a:bodyPr/>
                    <a:lstStyle/>
                    <a:p>
                      <a:pPr lvl="0" algn="ctr">
                        <a:buNone/>
                      </a:pPr>
                      <a:r>
                        <a:rPr lang="sv-SE" sz="1200" b="0" i="0" u="none" strike="noStrike" kern="1200" noProof="0" err="1">
                          <a:solidFill>
                            <a:srgbClr val="000000"/>
                          </a:solidFill>
                          <a:effectLst/>
                          <a:latin typeface="Calibri"/>
                          <a:ea typeface="+mn-ea"/>
                          <a:cs typeface="+mn-cs"/>
                        </a:rPr>
                        <a:t>Implementing</a:t>
                      </a:r>
                      <a:r>
                        <a:rPr lang="sv-SE" sz="1200" b="0" i="0" u="none" strike="noStrike" kern="1200" noProof="0">
                          <a:solidFill>
                            <a:srgbClr val="000000"/>
                          </a:solidFill>
                          <a:effectLst/>
                          <a:latin typeface="Calibri"/>
                          <a:ea typeface="+mn-ea"/>
                          <a:cs typeface="+mn-cs"/>
                        </a:rPr>
                        <a:t> </a:t>
                      </a:r>
                      <a:r>
                        <a:rPr lang="sv-SE" sz="1200" b="0" i="0" u="none" strike="noStrike" kern="1200" noProof="0" err="1">
                          <a:solidFill>
                            <a:srgbClr val="000000"/>
                          </a:solidFill>
                          <a:effectLst/>
                          <a:latin typeface="Calibri"/>
                          <a:ea typeface="+mn-ea"/>
                          <a:cs typeface="+mn-cs"/>
                        </a:rPr>
                        <a:t>Act</a:t>
                      </a:r>
                      <a:r>
                        <a:rPr lang="sv-SE" sz="1200" b="0" i="0" u="none" strike="noStrike" kern="1200" noProof="0">
                          <a:solidFill>
                            <a:srgbClr val="000000"/>
                          </a:solidFill>
                          <a:effectLst/>
                          <a:latin typeface="Calibri"/>
                          <a:ea typeface="+mn-ea"/>
                          <a:cs typeface="+mn-cs"/>
                        </a:rPr>
                        <a:t> </a:t>
                      </a:r>
                      <a:r>
                        <a:rPr lang="sv-SE" sz="1200" b="0" i="0" u="none" strike="noStrike" kern="1200" noProof="0" err="1">
                          <a:solidFill>
                            <a:srgbClr val="000000"/>
                          </a:solidFill>
                          <a:effectLst/>
                          <a:latin typeface="Calibri"/>
                          <a:ea typeface="+mn-ea"/>
                          <a:cs typeface="+mn-cs"/>
                        </a:rPr>
                        <a:t>Demand</a:t>
                      </a:r>
                      <a:r>
                        <a:rPr lang="sv-SE" sz="1200" b="0" i="0" u="none" strike="noStrike" kern="1200" noProof="0">
                          <a:solidFill>
                            <a:srgbClr val="000000"/>
                          </a:solidFill>
                          <a:effectLst/>
                          <a:latin typeface="Calibri"/>
                          <a:ea typeface="+mn-ea"/>
                          <a:cs typeface="+mn-cs"/>
                        </a:rPr>
                        <a:t> </a:t>
                      </a:r>
                      <a:r>
                        <a:rPr lang="sv-SE" sz="1200" b="0" i="0" u="none" strike="noStrike" kern="1200" noProof="0" err="1">
                          <a:solidFill>
                            <a:srgbClr val="000000"/>
                          </a:solidFill>
                          <a:effectLst/>
                          <a:latin typeface="Calibri"/>
                          <a:ea typeface="+mn-ea"/>
                          <a:cs typeface="+mn-cs"/>
                        </a:rPr>
                        <a:t>Response</a:t>
                      </a:r>
                      <a:endParaRPr lang="sv-SE" sz="1200" b="0" i="0" u="none" strike="noStrike" kern="1200" noProof="0">
                        <a:solidFill>
                          <a:srgbClr val="000000"/>
                        </a:solidFill>
                        <a:effectLst/>
                        <a:latin typeface="Calibri"/>
                        <a:ea typeface="+mn-ea"/>
                        <a:cs typeface="+mn-cs"/>
                      </a:endParaRPr>
                    </a:p>
                  </a:txBody>
                  <a:tcPr marL="7382" marR="7382" marT="7382" marB="35432"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5E6A2"/>
                    </a:solidFill>
                  </a:tcPr>
                </a:tc>
                <a:tc>
                  <a:txBody>
                    <a:bodyPr/>
                    <a:lstStyle/>
                    <a:p>
                      <a:pPr algn="ctr" fontAlgn="ctr"/>
                      <a:r>
                        <a:rPr lang="sv-SE" sz="1200" b="0" i="0" u="none" strike="noStrike">
                          <a:solidFill>
                            <a:srgbClr val="000000"/>
                          </a:solidFill>
                          <a:effectLst/>
                          <a:latin typeface="Aptos Narrow"/>
                        </a:rPr>
                        <a:t>Mycket Hög</a:t>
                      </a:r>
                    </a:p>
                  </a:txBody>
                  <a:tcPr marL="7382" marR="7382" marT="7382" marB="35432" anchor="ctr">
                    <a:lnL>
                      <a:noFill/>
                    </a:lnL>
                    <a:lnR>
                      <a:noFill/>
                    </a:lnR>
                    <a:lnT w="0">
                      <a:noFill/>
                    </a:lnT>
                    <a:lnB>
                      <a:noFill/>
                    </a:lnB>
                    <a:noFill/>
                  </a:tcPr>
                </a:tc>
                <a:extLst>
                  <a:ext uri="{0D108BD9-81ED-4DB2-BD59-A6C34878D82A}">
                    <a16:rowId xmlns:a16="http://schemas.microsoft.com/office/drawing/2014/main" val="4226649990"/>
                  </a:ext>
                </a:extLst>
              </a:tr>
            </a:tbl>
          </a:graphicData>
        </a:graphic>
      </p:graphicFrame>
      <p:sp>
        <p:nvSpPr>
          <p:cNvPr id="3" name="textruta 2">
            <a:extLst>
              <a:ext uri="{FF2B5EF4-FFF2-40B4-BE49-F238E27FC236}">
                <a16:creationId xmlns:a16="http://schemas.microsoft.com/office/drawing/2014/main" id="{81161CD4-E527-94A2-A82A-7C249B7F2940}"/>
              </a:ext>
            </a:extLst>
          </p:cNvPr>
          <p:cNvSpPr txBox="1"/>
          <p:nvPr/>
        </p:nvSpPr>
        <p:spPr>
          <a:xfrm>
            <a:off x="806823" y="6239435"/>
            <a:ext cx="668480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1" u="none" strike="noStrike" kern="1200" cap="none" spc="0" normalizeH="0" baseline="0" noProof="0">
                <a:ln>
                  <a:noFill/>
                </a:ln>
                <a:solidFill>
                  <a:prstClr val="black"/>
                </a:solidFill>
                <a:effectLst/>
                <a:uLnTx/>
                <a:uFillTx/>
                <a:latin typeface="Aptos" panose="020B0004020202020204"/>
                <a:ea typeface="Calibri"/>
                <a:cs typeface="Calibri"/>
              </a:rPr>
              <a:t>*.</a:t>
            </a:r>
            <a:endParaRPr kumimoji="0" lang="sv-SE" sz="1800" b="0" i="1" u="none" strike="noStrike" kern="1200" cap="none" spc="0" normalizeH="0" baseline="0" noProof="0">
              <a:ln>
                <a:noFill/>
              </a:ln>
              <a:solidFill>
                <a:prstClr val="black"/>
              </a:solidFill>
              <a:effectLst/>
              <a:uLnTx/>
              <a:uFillTx/>
              <a:latin typeface="Aptos" panose="020B0004020202020204"/>
              <a:ea typeface="Calibri"/>
              <a:cs typeface="Calibri"/>
            </a:endParaRPr>
          </a:p>
        </p:txBody>
      </p:sp>
    </p:spTree>
    <p:extLst>
      <p:ext uri="{BB962C8B-B14F-4D97-AF65-F5344CB8AC3E}">
        <p14:creationId xmlns:p14="http://schemas.microsoft.com/office/powerpoint/2010/main" val="2456561990"/>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4E3D5-150D-0379-5C2C-B23C3F04144F}"/>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1E7F660C-912E-F864-0AB1-BD66FFB2B659}"/>
              </a:ext>
            </a:extLst>
          </p:cNvPr>
          <p:cNvSpPr>
            <a:spLocks noGrp="1"/>
          </p:cNvSpPr>
          <p:nvPr>
            <p:ph type="title"/>
          </p:nvPr>
        </p:nvSpPr>
        <p:spPr/>
        <p:txBody>
          <a:bodyPr/>
          <a:lstStyle/>
          <a:p>
            <a:r>
              <a:rPr lang="sv-SE">
                <a:solidFill>
                  <a:schemeClr val="accent1"/>
                </a:solidFill>
              </a:rPr>
              <a:t>Tidsplan ACER förslag NC DR</a:t>
            </a:r>
            <a:br>
              <a:rPr lang="sv-SE"/>
            </a:br>
            <a:endParaRPr lang="sv-SE"/>
          </a:p>
        </p:txBody>
      </p:sp>
      <p:cxnSp>
        <p:nvCxnSpPr>
          <p:cNvPr id="4" name="Düz Bağlayıcı 12">
            <a:extLst>
              <a:ext uri="{FF2B5EF4-FFF2-40B4-BE49-F238E27FC236}">
                <a16:creationId xmlns:a16="http://schemas.microsoft.com/office/drawing/2014/main" id="{69F868CD-72AF-0ED8-019D-D69888903E17}"/>
              </a:ext>
            </a:extLst>
          </p:cNvPr>
          <p:cNvCxnSpPr>
            <a:cxnSpLocks/>
          </p:cNvCxnSpPr>
          <p:nvPr/>
        </p:nvCxnSpPr>
        <p:spPr>
          <a:xfrm>
            <a:off x="5444593" y="2014379"/>
            <a:ext cx="0" cy="169842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 name="Düz Bağlayıcı 12">
            <a:extLst>
              <a:ext uri="{FF2B5EF4-FFF2-40B4-BE49-F238E27FC236}">
                <a16:creationId xmlns:a16="http://schemas.microsoft.com/office/drawing/2014/main" id="{7A7594A9-CC87-9DD4-34F9-287D68564877}"/>
              </a:ext>
            </a:extLst>
          </p:cNvPr>
          <p:cNvCxnSpPr>
            <a:cxnSpLocks/>
          </p:cNvCxnSpPr>
          <p:nvPr/>
        </p:nvCxnSpPr>
        <p:spPr>
          <a:xfrm>
            <a:off x="7870310" y="2014379"/>
            <a:ext cx="17213" cy="270846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 name="Düz Bağlayıcı 12">
            <a:extLst>
              <a:ext uri="{FF2B5EF4-FFF2-40B4-BE49-F238E27FC236}">
                <a16:creationId xmlns:a16="http://schemas.microsoft.com/office/drawing/2014/main" id="{F84148FC-44CF-6D3C-4D3B-4069BB3CB585}"/>
              </a:ext>
            </a:extLst>
          </p:cNvPr>
          <p:cNvCxnSpPr>
            <a:cxnSpLocks/>
          </p:cNvCxnSpPr>
          <p:nvPr/>
        </p:nvCxnSpPr>
        <p:spPr>
          <a:xfrm>
            <a:off x="6684575" y="2014379"/>
            <a:ext cx="17213" cy="270846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 name="Düz Bağlayıcı 12">
            <a:extLst>
              <a:ext uri="{FF2B5EF4-FFF2-40B4-BE49-F238E27FC236}">
                <a16:creationId xmlns:a16="http://schemas.microsoft.com/office/drawing/2014/main" id="{63B4BA51-DA5E-B54A-9FEA-0F1B252B0EAC}"/>
              </a:ext>
            </a:extLst>
          </p:cNvPr>
          <p:cNvCxnSpPr>
            <a:cxnSpLocks/>
          </p:cNvCxnSpPr>
          <p:nvPr/>
        </p:nvCxnSpPr>
        <p:spPr>
          <a:xfrm>
            <a:off x="4223346" y="2050665"/>
            <a:ext cx="22924" cy="1317944"/>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9" name="Metin kutusu 72">
            <a:extLst>
              <a:ext uri="{FF2B5EF4-FFF2-40B4-BE49-F238E27FC236}">
                <a16:creationId xmlns:a16="http://schemas.microsoft.com/office/drawing/2014/main" id="{8CBD439F-FE64-39E4-34F0-49A3DB7C7AB8}"/>
              </a:ext>
            </a:extLst>
          </p:cNvPr>
          <p:cNvSpPr txBox="1"/>
          <p:nvPr/>
        </p:nvSpPr>
        <p:spPr>
          <a:xfrm>
            <a:off x="774054" y="1681198"/>
            <a:ext cx="94128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a:ea typeface="+mn-ea"/>
                <a:cs typeface="+mn-cs"/>
              </a:rPr>
              <a:t>Q1 </a:t>
            </a:r>
            <a:r>
              <a:rPr kumimoji="0" lang="tr-TR" sz="1400" b="1" i="0" u="none" strike="noStrike" kern="1200" cap="none" spc="0" normalizeH="0" baseline="0" noProof="0">
                <a:ln>
                  <a:noFill/>
                </a:ln>
                <a:solidFill>
                  <a:srgbClr val="000000"/>
                </a:solidFill>
                <a:effectLst/>
                <a:uLnTx/>
                <a:uFillTx/>
                <a:latin typeface="Calibri"/>
                <a:ea typeface="+mn-ea"/>
                <a:cs typeface="+mn-cs"/>
              </a:rPr>
              <a:t>202</a:t>
            </a:r>
            <a:r>
              <a:rPr kumimoji="0" lang="en-US" sz="1400" b="1" i="0" u="none" strike="noStrike" kern="1200" cap="none" spc="0" normalizeH="0" baseline="0" noProof="0">
                <a:ln>
                  <a:noFill/>
                </a:ln>
                <a:solidFill>
                  <a:srgbClr val="000000"/>
                </a:solidFill>
                <a:effectLst/>
                <a:uLnTx/>
                <a:uFillTx/>
                <a:latin typeface="Calibri"/>
                <a:ea typeface="+mn-ea"/>
                <a:cs typeface="+mn-cs"/>
              </a:rPr>
              <a:t>6*</a:t>
            </a:r>
            <a:endParaRPr kumimoji="0" lang="tr-TR" sz="1400" b="1" i="0" u="none" strike="noStrike" kern="1200" cap="none" spc="0" normalizeH="0" baseline="0" noProof="0">
              <a:ln>
                <a:noFill/>
              </a:ln>
              <a:solidFill>
                <a:srgbClr val="000000"/>
              </a:solidFill>
              <a:effectLst/>
              <a:uLnTx/>
              <a:uFillTx/>
              <a:latin typeface="Calibri"/>
              <a:ea typeface="+mn-ea"/>
              <a:cs typeface="+mn-cs"/>
            </a:endParaRPr>
          </a:p>
        </p:txBody>
      </p:sp>
      <p:sp>
        <p:nvSpPr>
          <p:cNvPr id="12" name="Yuvarlatılmış Dikdörtgen 84">
            <a:extLst>
              <a:ext uri="{FF2B5EF4-FFF2-40B4-BE49-F238E27FC236}">
                <a16:creationId xmlns:a16="http://schemas.microsoft.com/office/drawing/2014/main" id="{EDC67F45-660C-0059-B7C0-57F808E36289}"/>
              </a:ext>
            </a:extLst>
          </p:cNvPr>
          <p:cNvSpPr/>
          <p:nvPr/>
        </p:nvSpPr>
        <p:spPr>
          <a:xfrm>
            <a:off x="663102" y="2416054"/>
            <a:ext cx="776688" cy="1427549"/>
          </a:xfrm>
          <a:prstGeom prst="roundRect">
            <a:avLst>
              <a:gd name="adj" fmla="val 8902"/>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600"/>
              </a:spcAft>
              <a:buClrTx/>
              <a:buSzTx/>
              <a:buFontTx/>
              <a:buNone/>
              <a:tabLst/>
              <a:defRPr/>
            </a:pPr>
            <a:r>
              <a:rPr kumimoji="0" lang="en-ZW" sz="1200" b="1" i="0" u="none" strike="noStrike" kern="1200" cap="none" spc="0" normalizeH="0" baseline="0" noProof="0">
                <a:ln>
                  <a:noFill/>
                </a:ln>
                <a:solidFill>
                  <a:srgbClr val="FFFFFF"/>
                </a:solidFill>
                <a:effectLst/>
                <a:uLnTx/>
                <a:uFillTx/>
                <a:latin typeface="Calibri"/>
                <a:ea typeface="+mn-ea"/>
                <a:cs typeface="+mn-cs"/>
              </a:rPr>
              <a:t>NC DR Entry into force</a:t>
            </a:r>
            <a:r>
              <a:rPr kumimoji="0" lang="tr-TR" sz="1200" b="1" i="0" u="none" strike="noStrike" kern="1200" cap="none" spc="0" normalizeH="0" baseline="0" noProof="0">
                <a:ln>
                  <a:noFill/>
                </a:ln>
                <a:solidFill>
                  <a:srgbClr val="FFFFFF"/>
                </a:solidFill>
                <a:effectLst/>
                <a:uLnTx/>
                <a:uFillTx/>
                <a:latin typeface="Calibri"/>
                <a:ea typeface="+mn-ea"/>
                <a:cs typeface="+mn-cs"/>
              </a:rPr>
              <a:t> (EIF)</a:t>
            </a:r>
            <a:endParaRPr kumimoji="0" lang="en-ZW" sz="1200" b="1" i="0" u="none" strike="noStrike" kern="1200" cap="none" spc="0" normalizeH="0" baseline="0" noProof="0">
              <a:ln>
                <a:noFill/>
              </a:ln>
              <a:solidFill>
                <a:srgbClr val="FFFFFF"/>
              </a:solidFill>
              <a:effectLst/>
              <a:uLnTx/>
              <a:uFillTx/>
              <a:latin typeface="Calibri"/>
              <a:ea typeface="+mn-ea"/>
              <a:cs typeface="+mn-cs"/>
            </a:endParaRPr>
          </a:p>
        </p:txBody>
      </p:sp>
      <p:grpSp>
        <p:nvGrpSpPr>
          <p:cNvPr id="15" name="Grup 101">
            <a:extLst>
              <a:ext uri="{FF2B5EF4-FFF2-40B4-BE49-F238E27FC236}">
                <a16:creationId xmlns:a16="http://schemas.microsoft.com/office/drawing/2014/main" id="{E0C7665E-5CEB-D85A-EEC3-3229E8DF8C25}"/>
              </a:ext>
            </a:extLst>
          </p:cNvPr>
          <p:cNvGrpSpPr/>
          <p:nvPr/>
        </p:nvGrpSpPr>
        <p:grpSpPr>
          <a:xfrm>
            <a:off x="1571264" y="3099701"/>
            <a:ext cx="2682670" cy="492556"/>
            <a:chOff x="6013584" y="5501421"/>
            <a:chExt cx="2624540" cy="444500"/>
          </a:xfrm>
        </p:grpSpPr>
        <p:sp>
          <p:nvSpPr>
            <p:cNvPr id="16" name="Yuvarlatılmış Dikdörtgen 96">
              <a:extLst>
                <a:ext uri="{FF2B5EF4-FFF2-40B4-BE49-F238E27FC236}">
                  <a16:creationId xmlns:a16="http://schemas.microsoft.com/office/drawing/2014/main" id="{B0258D42-9432-08BF-98DF-41BD4492E286}"/>
                </a:ext>
              </a:extLst>
            </p:cNvPr>
            <p:cNvSpPr/>
            <p:nvPr/>
          </p:nvSpPr>
          <p:spPr>
            <a:xfrm>
              <a:off x="6282656" y="5501421"/>
              <a:ext cx="2355468" cy="444500"/>
            </a:xfrm>
            <a:prstGeom prst="roundRect">
              <a:avLst>
                <a:gd name="adj" fmla="val 50000"/>
              </a:avLst>
            </a:prstGeom>
            <a:solidFill>
              <a:schemeClr val="bg1">
                <a:lumMod val="9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JM" sz="1200" b="0" i="0" u="none" strike="noStrike" kern="1200" cap="none" spc="0" normalizeH="0" baseline="0" noProof="0">
                  <a:ln>
                    <a:noFill/>
                  </a:ln>
                  <a:solidFill>
                    <a:srgbClr val="000000"/>
                  </a:solidFill>
                  <a:effectLst/>
                  <a:uLnTx/>
                  <a:uFillTx/>
                  <a:latin typeface="Calibri"/>
                  <a:ea typeface="+mn-ea"/>
                  <a:cs typeface="+mn-cs"/>
                </a:rPr>
                <a:t>Simplified prequalification            (EU wide)</a:t>
              </a:r>
              <a:endParaRPr kumimoji="0" lang="tr-TR" sz="1200" b="0" i="0" u="none" strike="noStrike" kern="1200" cap="none" spc="0" normalizeH="0" baseline="0" noProof="0">
                <a:ln>
                  <a:noFill/>
                </a:ln>
                <a:solidFill>
                  <a:srgbClr val="FF671F"/>
                </a:solidFill>
                <a:effectLst/>
                <a:uLnTx/>
                <a:uFillTx/>
                <a:latin typeface="Calibri"/>
                <a:ea typeface="+mn-ea"/>
                <a:cs typeface="+mn-cs"/>
              </a:endParaRPr>
            </a:p>
          </p:txBody>
        </p:sp>
        <p:sp>
          <p:nvSpPr>
            <p:cNvPr id="17" name="Oval 62">
              <a:extLst>
                <a:ext uri="{FF2B5EF4-FFF2-40B4-BE49-F238E27FC236}">
                  <a16:creationId xmlns:a16="http://schemas.microsoft.com/office/drawing/2014/main" id="{AEA8CA9F-4351-66AA-CDB8-F866AD24F435}"/>
                </a:ext>
              </a:extLst>
            </p:cNvPr>
            <p:cNvSpPr/>
            <p:nvPr/>
          </p:nvSpPr>
          <p:spPr>
            <a:xfrm>
              <a:off x="6064966" y="5530394"/>
              <a:ext cx="407312" cy="4073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srgbClr val="FFFFFF"/>
                </a:solidFill>
                <a:effectLst/>
                <a:uLnTx/>
                <a:uFillTx/>
                <a:latin typeface="Calibri"/>
                <a:ea typeface="+mn-ea"/>
                <a:cs typeface="+mn-cs"/>
              </a:endParaRPr>
            </a:p>
          </p:txBody>
        </p:sp>
        <p:sp>
          <p:nvSpPr>
            <p:cNvPr id="18" name="Metin kutusu 100">
              <a:extLst>
                <a:ext uri="{FF2B5EF4-FFF2-40B4-BE49-F238E27FC236}">
                  <a16:creationId xmlns:a16="http://schemas.microsoft.com/office/drawing/2014/main" id="{B91BCFD7-D6FB-D11F-DEC3-0ABFBA0B0DF3}"/>
                </a:ext>
              </a:extLst>
            </p:cNvPr>
            <p:cNvSpPr txBox="1"/>
            <p:nvPr/>
          </p:nvSpPr>
          <p:spPr>
            <a:xfrm>
              <a:off x="6013584" y="5580161"/>
              <a:ext cx="4667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a:ln>
                    <a:noFill/>
                  </a:ln>
                  <a:solidFill>
                    <a:srgbClr val="FFFFFF"/>
                  </a:solidFill>
                  <a:effectLst/>
                  <a:uLnTx/>
                  <a:uFillTx/>
                  <a:latin typeface="Calibri"/>
                  <a:ea typeface="+mn-ea"/>
                  <a:cs typeface="+mn-cs"/>
                </a:rPr>
                <a:t>12m</a:t>
              </a:r>
            </a:p>
          </p:txBody>
        </p:sp>
      </p:grpSp>
      <p:grpSp>
        <p:nvGrpSpPr>
          <p:cNvPr id="19" name="Grup 102">
            <a:extLst>
              <a:ext uri="{FF2B5EF4-FFF2-40B4-BE49-F238E27FC236}">
                <a16:creationId xmlns:a16="http://schemas.microsoft.com/office/drawing/2014/main" id="{F62069CB-AD7F-B008-EDA7-F10E22D01CBB}"/>
              </a:ext>
            </a:extLst>
          </p:cNvPr>
          <p:cNvGrpSpPr/>
          <p:nvPr/>
        </p:nvGrpSpPr>
        <p:grpSpPr>
          <a:xfrm>
            <a:off x="7811264" y="4701599"/>
            <a:ext cx="2393434" cy="444500"/>
            <a:chOff x="6013584" y="5511800"/>
            <a:chExt cx="2393434" cy="444500"/>
          </a:xfrm>
        </p:grpSpPr>
        <p:sp>
          <p:nvSpPr>
            <p:cNvPr id="20" name="Yuvarlatılmış Dikdörtgen 103">
              <a:extLst>
                <a:ext uri="{FF2B5EF4-FFF2-40B4-BE49-F238E27FC236}">
                  <a16:creationId xmlns:a16="http://schemas.microsoft.com/office/drawing/2014/main" id="{B6B7FE75-DB8D-88B7-82E4-A0C1CB1E13CB}"/>
                </a:ext>
              </a:extLst>
            </p:cNvPr>
            <p:cNvSpPr/>
            <p:nvPr/>
          </p:nvSpPr>
          <p:spPr>
            <a:xfrm>
              <a:off x="6051550" y="5511800"/>
              <a:ext cx="2355468" cy="444500"/>
            </a:xfrm>
            <a:prstGeom prst="roundRect">
              <a:avLst>
                <a:gd name="adj" fmla="val 50000"/>
              </a:avLst>
            </a:prstGeom>
            <a:solidFill>
              <a:schemeClr val="bg1">
                <a:lumMod val="9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285750" marR="0" lvl="0" indent="-285750"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JM" sz="1200" b="0" i="0" u="none" strike="noStrike" kern="1200" cap="none" spc="0" normalizeH="0" baseline="0" noProof="0">
                  <a:ln>
                    <a:noFill/>
                  </a:ln>
                  <a:solidFill>
                    <a:srgbClr val="000000"/>
                  </a:solidFill>
                  <a:effectLst/>
                  <a:uLnTx/>
                  <a:uFillTx/>
                  <a:latin typeface="Calibri"/>
                  <a:ea typeface="+mn-ea"/>
                  <a:cs typeface="+mn-cs"/>
                </a:rPr>
                <a:t>Market based congestion management (EU wide)</a:t>
              </a:r>
            </a:p>
          </p:txBody>
        </p:sp>
        <p:sp>
          <p:nvSpPr>
            <p:cNvPr id="21" name="Oval 66">
              <a:extLst>
                <a:ext uri="{FF2B5EF4-FFF2-40B4-BE49-F238E27FC236}">
                  <a16:creationId xmlns:a16="http://schemas.microsoft.com/office/drawing/2014/main" id="{AB16301A-6F2B-9DF9-AD55-98A44DBC30A1}"/>
                </a:ext>
              </a:extLst>
            </p:cNvPr>
            <p:cNvSpPr/>
            <p:nvPr/>
          </p:nvSpPr>
          <p:spPr>
            <a:xfrm>
              <a:off x="6064966" y="5530394"/>
              <a:ext cx="407312" cy="4073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srgbClr val="FFFFFF"/>
                </a:solidFill>
                <a:effectLst/>
                <a:uLnTx/>
                <a:uFillTx/>
                <a:latin typeface="Calibri"/>
                <a:ea typeface="+mn-ea"/>
                <a:cs typeface="+mn-cs"/>
              </a:endParaRPr>
            </a:p>
          </p:txBody>
        </p:sp>
        <p:sp>
          <p:nvSpPr>
            <p:cNvPr id="22" name="Metin kutusu 105">
              <a:extLst>
                <a:ext uri="{FF2B5EF4-FFF2-40B4-BE49-F238E27FC236}">
                  <a16:creationId xmlns:a16="http://schemas.microsoft.com/office/drawing/2014/main" id="{587B0FAB-6B7A-9A11-08D1-420D0B4E0D76}"/>
                </a:ext>
              </a:extLst>
            </p:cNvPr>
            <p:cNvSpPr txBox="1"/>
            <p:nvPr/>
          </p:nvSpPr>
          <p:spPr>
            <a:xfrm>
              <a:off x="6013584" y="5580161"/>
              <a:ext cx="4667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a:ln>
                    <a:noFill/>
                  </a:ln>
                  <a:solidFill>
                    <a:srgbClr val="FFFFFF"/>
                  </a:solidFill>
                  <a:effectLst/>
                  <a:uLnTx/>
                  <a:uFillTx/>
                  <a:latin typeface="Calibri"/>
                  <a:ea typeface="+mn-ea"/>
                  <a:cs typeface="+mn-cs"/>
                </a:rPr>
                <a:t>36m</a:t>
              </a:r>
            </a:p>
          </p:txBody>
        </p:sp>
      </p:grpSp>
      <p:grpSp>
        <p:nvGrpSpPr>
          <p:cNvPr id="23" name="Grup 106">
            <a:extLst>
              <a:ext uri="{FF2B5EF4-FFF2-40B4-BE49-F238E27FC236}">
                <a16:creationId xmlns:a16="http://schemas.microsoft.com/office/drawing/2014/main" id="{9CD9D334-E3C6-477C-49F4-C1CA57BA54D9}"/>
              </a:ext>
            </a:extLst>
          </p:cNvPr>
          <p:cNvGrpSpPr/>
          <p:nvPr/>
        </p:nvGrpSpPr>
        <p:grpSpPr>
          <a:xfrm>
            <a:off x="5404910" y="3964297"/>
            <a:ext cx="3606077" cy="452612"/>
            <a:chOff x="6051550" y="5511800"/>
            <a:chExt cx="2355468" cy="444500"/>
          </a:xfrm>
        </p:grpSpPr>
        <p:sp>
          <p:nvSpPr>
            <p:cNvPr id="24" name="Yuvarlatılmış Dikdörtgen 107">
              <a:extLst>
                <a:ext uri="{FF2B5EF4-FFF2-40B4-BE49-F238E27FC236}">
                  <a16:creationId xmlns:a16="http://schemas.microsoft.com/office/drawing/2014/main" id="{AF278AB7-AA5A-145B-6BD8-226A5A22F8ED}"/>
                </a:ext>
              </a:extLst>
            </p:cNvPr>
            <p:cNvSpPr/>
            <p:nvPr/>
          </p:nvSpPr>
          <p:spPr>
            <a:xfrm>
              <a:off x="6051550" y="5511800"/>
              <a:ext cx="2355468" cy="444500"/>
            </a:xfrm>
            <a:prstGeom prst="roundRect">
              <a:avLst>
                <a:gd name="adj" fmla="val 50000"/>
              </a:avLst>
            </a:prstGeom>
            <a:solidFill>
              <a:schemeClr val="bg1">
                <a:lumMod val="95000"/>
              </a:schemeClr>
            </a:solidFill>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JM" sz="1200" b="0" i="0" u="none" strike="noStrike" kern="1200" cap="none" spc="0" normalizeH="0" baseline="0" noProof="0">
                  <a:ln>
                    <a:noFill/>
                  </a:ln>
                  <a:solidFill>
                    <a:srgbClr val="000000"/>
                  </a:solidFill>
                  <a:effectLst/>
                  <a:uLnTx/>
                  <a:uFillTx/>
                  <a:latin typeface="Calibri"/>
                  <a:ea typeface="+mn-ea"/>
                  <a:cs typeface="+mn-cs"/>
                </a:rPr>
                <a:t>   EU registry for baselining methodology</a:t>
              </a:r>
            </a:p>
          </p:txBody>
        </p:sp>
        <p:sp>
          <p:nvSpPr>
            <p:cNvPr id="25" name="Oval 70">
              <a:extLst>
                <a:ext uri="{FF2B5EF4-FFF2-40B4-BE49-F238E27FC236}">
                  <a16:creationId xmlns:a16="http://schemas.microsoft.com/office/drawing/2014/main" id="{9615255F-9661-9330-51AC-8F5BA370014B}"/>
                </a:ext>
              </a:extLst>
            </p:cNvPr>
            <p:cNvSpPr/>
            <p:nvPr/>
          </p:nvSpPr>
          <p:spPr>
            <a:xfrm>
              <a:off x="6064966" y="5530394"/>
              <a:ext cx="407312" cy="4073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srgbClr val="FFFFFF"/>
                </a:solidFill>
                <a:effectLst/>
                <a:uLnTx/>
                <a:uFillTx/>
                <a:latin typeface="Calibri"/>
                <a:ea typeface="+mn-ea"/>
                <a:cs typeface="+mn-cs"/>
              </a:endParaRPr>
            </a:p>
          </p:txBody>
        </p:sp>
        <p:sp>
          <p:nvSpPr>
            <p:cNvPr id="26" name="Metin kutusu 109">
              <a:extLst>
                <a:ext uri="{FF2B5EF4-FFF2-40B4-BE49-F238E27FC236}">
                  <a16:creationId xmlns:a16="http://schemas.microsoft.com/office/drawing/2014/main" id="{4537AF20-57FC-97A4-36F7-D9477BB9A077}"/>
                </a:ext>
              </a:extLst>
            </p:cNvPr>
            <p:cNvSpPr txBox="1"/>
            <p:nvPr/>
          </p:nvSpPr>
          <p:spPr>
            <a:xfrm>
              <a:off x="6090761" y="5580336"/>
              <a:ext cx="348743" cy="2720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a:ln>
                    <a:noFill/>
                  </a:ln>
                  <a:solidFill>
                    <a:srgbClr val="FFFFFF"/>
                  </a:solidFill>
                  <a:effectLst/>
                  <a:uLnTx/>
                  <a:uFillTx/>
                  <a:latin typeface="Calibri"/>
                  <a:ea typeface="+mn-ea"/>
                  <a:cs typeface="+mn-cs"/>
                </a:rPr>
                <a:t>24m</a:t>
              </a:r>
            </a:p>
          </p:txBody>
        </p:sp>
      </p:grpSp>
      <p:grpSp>
        <p:nvGrpSpPr>
          <p:cNvPr id="27" name="Grup 113">
            <a:extLst>
              <a:ext uri="{FF2B5EF4-FFF2-40B4-BE49-F238E27FC236}">
                <a16:creationId xmlns:a16="http://schemas.microsoft.com/office/drawing/2014/main" id="{E8D4D651-FEB2-6DB7-FC5E-2D89DD7C4715}"/>
              </a:ext>
            </a:extLst>
          </p:cNvPr>
          <p:cNvGrpSpPr/>
          <p:nvPr/>
        </p:nvGrpSpPr>
        <p:grpSpPr>
          <a:xfrm>
            <a:off x="5430263" y="2904409"/>
            <a:ext cx="3868978" cy="1060700"/>
            <a:chOff x="6021250" y="4893438"/>
            <a:chExt cx="3154837" cy="1062862"/>
          </a:xfrm>
        </p:grpSpPr>
        <p:sp>
          <p:nvSpPr>
            <p:cNvPr id="28" name="Yuvarlatılmış Dikdörtgen 114">
              <a:extLst>
                <a:ext uri="{FF2B5EF4-FFF2-40B4-BE49-F238E27FC236}">
                  <a16:creationId xmlns:a16="http://schemas.microsoft.com/office/drawing/2014/main" id="{C223451A-2E28-7A7B-E2B4-8FF721C58ED5}"/>
                </a:ext>
              </a:extLst>
            </p:cNvPr>
            <p:cNvSpPr/>
            <p:nvPr/>
          </p:nvSpPr>
          <p:spPr>
            <a:xfrm>
              <a:off x="6051550" y="5511800"/>
              <a:ext cx="2798724" cy="444500"/>
            </a:xfrm>
            <a:prstGeom prst="roundRect">
              <a:avLst>
                <a:gd name="adj" fmla="val 50000"/>
              </a:avLst>
            </a:prstGeom>
            <a:solidFill>
              <a:schemeClr val="bg1">
                <a:lumMod val="95000"/>
              </a:schemeClr>
            </a:solidFill>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000000"/>
                  </a:solidFill>
                  <a:effectLst/>
                  <a:uLnTx/>
                  <a:uFillTx/>
                  <a:latin typeface="Calibri"/>
                  <a:ea typeface="+mn-ea"/>
                  <a:cs typeface="+mn-cs"/>
                </a:rPr>
                <a:t>  Report on </a:t>
              </a:r>
              <a:r>
                <a:rPr kumimoji="0" lang="tr-TR" sz="1200" b="0" i="0" u="none" strike="noStrike" kern="1200" cap="none" spc="0" normalizeH="0" baseline="0" noProof="0" err="1">
                  <a:ln>
                    <a:noFill/>
                  </a:ln>
                  <a:solidFill>
                    <a:srgbClr val="000000"/>
                  </a:solidFill>
                  <a:effectLst/>
                  <a:uLnTx/>
                  <a:uFillTx/>
                  <a:latin typeface="Calibri"/>
                  <a:ea typeface="+mn-ea"/>
                  <a:cs typeface="+mn-cs"/>
                </a:rPr>
                <a:t>demand</a:t>
              </a:r>
              <a:r>
                <a:rPr kumimoji="0" lang="tr-TR" sz="1200" b="0" i="0" u="none" strike="noStrike" kern="1200" cap="none" spc="0" normalizeH="0" baseline="0" noProof="0">
                  <a:ln>
                    <a:noFill/>
                  </a:ln>
                  <a:solidFill>
                    <a:srgbClr val="000000"/>
                  </a:solidFill>
                  <a:effectLst/>
                  <a:uLnTx/>
                  <a:uFillTx/>
                  <a:latin typeface="Calibri"/>
                  <a:ea typeface="+mn-ea"/>
                  <a:cs typeface="+mn-cs"/>
                </a:rPr>
                <a:t> </a:t>
              </a:r>
              <a:r>
                <a:rPr kumimoji="0" lang="tr-TR" sz="1200" b="0" i="0" u="none" strike="noStrike" kern="1200" cap="none" spc="0" normalizeH="0" baseline="0" noProof="0" err="1">
                  <a:ln>
                    <a:noFill/>
                  </a:ln>
                  <a:solidFill>
                    <a:srgbClr val="000000"/>
                  </a:solidFill>
                  <a:effectLst/>
                  <a:uLnTx/>
                  <a:uFillTx/>
                  <a:latin typeface="Calibri"/>
                  <a:ea typeface="+mn-ea"/>
                  <a:cs typeface="+mn-cs"/>
                </a:rPr>
                <a:t>response</a:t>
              </a:r>
              <a:r>
                <a:rPr kumimoji="0" lang="en-US" sz="1200" b="0" i="0" u="none" strike="noStrike" kern="1200" cap="none" spc="0" normalizeH="0" baseline="0" noProof="0">
                  <a:ln>
                    <a:noFill/>
                  </a:ln>
                  <a:solidFill>
                    <a:srgbClr val="000000"/>
                  </a:solidFill>
                  <a:effectLst/>
                  <a:uLnTx/>
                  <a:uFillTx/>
                  <a:latin typeface="Calibri"/>
                  <a:ea typeface="+mn-ea"/>
                  <a:cs typeface="+mn-cs"/>
                </a:rPr>
                <a:t> (DSO Entity&amp; ENTSO-E</a:t>
              </a:r>
              <a:endParaRPr kumimoji="0" lang="en-JM" sz="1200" b="0" i="0" u="none" strike="noStrike" kern="1200" cap="none" spc="0" normalizeH="0" baseline="0" noProof="0">
                <a:ln>
                  <a:noFill/>
                </a:ln>
                <a:solidFill>
                  <a:srgbClr val="000000"/>
                </a:solidFill>
                <a:effectLst/>
                <a:uLnTx/>
                <a:uFillTx/>
                <a:latin typeface="Calibri"/>
                <a:ea typeface="+mn-ea"/>
                <a:cs typeface="+mn-cs"/>
              </a:endParaRPr>
            </a:p>
          </p:txBody>
        </p:sp>
        <p:sp>
          <p:nvSpPr>
            <p:cNvPr id="29" name="Oval 77">
              <a:extLst>
                <a:ext uri="{FF2B5EF4-FFF2-40B4-BE49-F238E27FC236}">
                  <a16:creationId xmlns:a16="http://schemas.microsoft.com/office/drawing/2014/main" id="{26205084-1F79-5298-588A-3D695AB9D2A8}"/>
                </a:ext>
              </a:extLst>
            </p:cNvPr>
            <p:cNvSpPr/>
            <p:nvPr/>
          </p:nvSpPr>
          <p:spPr>
            <a:xfrm>
              <a:off x="6021250" y="5530394"/>
              <a:ext cx="407312" cy="4073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srgbClr val="FFFFFF"/>
                </a:solidFill>
                <a:effectLst/>
                <a:uLnTx/>
                <a:uFillTx/>
                <a:latin typeface="Calibri"/>
                <a:ea typeface="+mn-ea"/>
                <a:cs typeface="+mn-cs"/>
              </a:endParaRPr>
            </a:p>
          </p:txBody>
        </p:sp>
        <p:sp>
          <p:nvSpPr>
            <p:cNvPr id="30" name="Metin kutusu 116">
              <a:extLst>
                <a:ext uri="{FF2B5EF4-FFF2-40B4-BE49-F238E27FC236}">
                  <a16:creationId xmlns:a16="http://schemas.microsoft.com/office/drawing/2014/main" id="{81E631AF-6806-49C2-FB0F-548444FE6ECA}"/>
                </a:ext>
              </a:extLst>
            </p:cNvPr>
            <p:cNvSpPr txBox="1"/>
            <p:nvPr/>
          </p:nvSpPr>
          <p:spPr>
            <a:xfrm>
              <a:off x="8709293" y="4893438"/>
              <a:ext cx="4667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a:ln>
                    <a:noFill/>
                  </a:ln>
                  <a:solidFill>
                    <a:srgbClr val="FFFFFF"/>
                  </a:solidFill>
                  <a:effectLst/>
                  <a:uLnTx/>
                  <a:uFillTx/>
                  <a:latin typeface="Calibri"/>
                  <a:ea typeface="+mn-ea"/>
                  <a:cs typeface="+mn-cs"/>
                </a:rPr>
                <a:t>24m</a:t>
              </a:r>
            </a:p>
          </p:txBody>
        </p:sp>
      </p:grpSp>
      <p:grpSp>
        <p:nvGrpSpPr>
          <p:cNvPr id="31" name="Grup 101">
            <a:extLst>
              <a:ext uri="{FF2B5EF4-FFF2-40B4-BE49-F238E27FC236}">
                <a16:creationId xmlns:a16="http://schemas.microsoft.com/office/drawing/2014/main" id="{1949DCF8-1865-4FD1-E621-4314C06F54EC}"/>
              </a:ext>
            </a:extLst>
          </p:cNvPr>
          <p:cNvGrpSpPr/>
          <p:nvPr/>
        </p:nvGrpSpPr>
        <p:grpSpPr>
          <a:xfrm>
            <a:off x="2317267" y="3822419"/>
            <a:ext cx="2612089" cy="464284"/>
            <a:chOff x="2671183" y="3880213"/>
            <a:chExt cx="2448292" cy="444500"/>
          </a:xfrm>
        </p:grpSpPr>
        <p:sp>
          <p:nvSpPr>
            <p:cNvPr id="32" name="Yuvarlatılmış Dikdörtgen 96">
              <a:extLst>
                <a:ext uri="{FF2B5EF4-FFF2-40B4-BE49-F238E27FC236}">
                  <a16:creationId xmlns:a16="http://schemas.microsoft.com/office/drawing/2014/main" id="{E53B6DC6-E015-4A7C-E413-6A9840D804AF}"/>
                </a:ext>
              </a:extLst>
            </p:cNvPr>
            <p:cNvSpPr/>
            <p:nvPr/>
          </p:nvSpPr>
          <p:spPr>
            <a:xfrm>
              <a:off x="2671183" y="3880213"/>
              <a:ext cx="2355468" cy="444500"/>
            </a:xfrm>
            <a:prstGeom prst="roundRect">
              <a:avLst>
                <a:gd name="adj" fmla="val 50000"/>
              </a:avLst>
            </a:prstGeom>
            <a:solidFill>
              <a:schemeClr val="bg1">
                <a:lumMod val="9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alibri"/>
                  <a:ea typeface="+mn-ea"/>
                  <a:cs typeface="+mn-cs"/>
                </a:rPr>
                <a:t>TSO DSO coordination (NTC</a:t>
              </a:r>
              <a:r>
                <a:rPr kumimoji="0" lang="en-GB" sz="1200" b="0" i="0" u="none" strike="noStrike" kern="1200" cap="none" spc="0" normalizeH="0" baseline="0" noProof="0">
                  <a:ln>
                    <a:noFill/>
                  </a:ln>
                  <a:solidFill>
                    <a:srgbClr val="FF671F"/>
                  </a:solidFill>
                  <a:effectLst/>
                  <a:uLnTx/>
                  <a:uFillTx/>
                  <a:latin typeface="Calibri"/>
                  <a:ea typeface="+mn-ea"/>
                  <a:cs typeface="+mn-cs"/>
                </a:rPr>
                <a:t>)</a:t>
              </a:r>
            </a:p>
          </p:txBody>
        </p:sp>
        <p:sp>
          <p:nvSpPr>
            <p:cNvPr id="33" name="Oval 88">
              <a:extLst>
                <a:ext uri="{FF2B5EF4-FFF2-40B4-BE49-F238E27FC236}">
                  <a16:creationId xmlns:a16="http://schemas.microsoft.com/office/drawing/2014/main" id="{F54C1091-FFA0-2617-73CD-CF2F8A30E4D1}"/>
                </a:ext>
              </a:extLst>
            </p:cNvPr>
            <p:cNvSpPr/>
            <p:nvPr/>
          </p:nvSpPr>
          <p:spPr>
            <a:xfrm>
              <a:off x="4712163" y="3898806"/>
              <a:ext cx="407312" cy="407312"/>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srgbClr val="FFFFFF"/>
                </a:solidFill>
                <a:effectLst/>
                <a:uLnTx/>
                <a:uFillTx/>
                <a:latin typeface="Calibri"/>
                <a:ea typeface="+mn-ea"/>
                <a:cs typeface="+mn-cs"/>
              </a:endParaRPr>
            </a:p>
          </p:txBody>
        </p:sp>
      </p:grpSp>
      <p:sp>
        <p:nvSpPr>
          <p:cNvPr id="34" name="TextBox 89">
            <a:extLst>
              <a:ext uri="{FF2B5EF4-FFF2-40B4-BE49-F238E27FC236}">
                <a16:creationId xmlns:a16="http://schemas.microsoft.com/office/drawing/2014/main" id="{C70475B5-6BA9-3DBD-36BA-E6F319A247DA}"/>
              </a:ext>
            </a:extLst>
          </p:cNvPr>
          <p:cNvSpPr txBox="1"/>
          <p:nvPr/>
        </p:nvSpPr>
        <p:spPr>
          <a:xfrm>
            <a:off x="4436296" y="3869137"/>
            <a:ext cx="62047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a:ea typeface="+mn-ea"/>
                <a:cs typeface="+mn-cs"/>
              </a:rPr>
              <a:t>18m</a:t>
            </a:r>
          </a:p>
        </p:txBody>
      </p:sp>
      <p:grpSp>
        <p:nvGrpSpPr>
          <p:cNvPr id="35" name="Grup 101">
            <a:extLst>
              <a:ext uri="{FF2B5EF4-FFF2-40B4-BE49-F238E27FC236}">
                <a16:creationId xmlns:a16="http://schemas.microsoft.com/office/drawing/2014/main" id="{EDAB0A9F-D749-2FCF-7550-1D8E9840C10E}"/>
              </a:ext>
            </a:extLst>
          </p:cNvPr>
          <p:cNvGrpSpPr/>
          <p:nvPr/>
        </p:nvGrpSpPr>
        <p:grpSpPr>
          <a:xfrm>
            <a:off x="4116801" y="4650662"/>
            <a:ext cx="2653587" cy="464284"/>
            <a:chOff x="7138977" y="5454282"/>
            <a:chExt cx="2355468" cy="444500"/>
          </a:xfrm>
        </p:grpSpPr>
        <p:sp>
          <p:nvSpPr>
            <p:cNvPr id="36" name="Yuvarlatılmış Dikdörtgen 96">
              <a:extLst>
                <a:ext uri="{FF2B5EF4-FFF2-40B4-BE49-F238E27FC236}">
                  <a16:creationId xmlns:a16="http://schemas.microsoft.com/office/drawing/2014/main" id="{759AF693-FA35-0013-E2AE-F8090B1A8DA0}"/>
                </a:ext>
              </a:extLst>
            </p:cNvPr>
            <p:cNvSpPr/>
            <p:nvPr/>
          </p:nvSpPr>
          <p:spPr>
            <a:xfrm>
              <a:off x="7138977" y="5454282"/>
              <a:ext cx="2355468" cy="444500"/>
            </a:xfrm>
            <a:prstGeom prst="roundRect">
              <a:avLst>
                <a:gd name="adj" fmla="val 50000"/>
              </a:avLst>
            </a:prstGeom>
            <a:solidFill>
              <a:schemeClr val="bg1">
                <a:lumMod val="9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alibri"/>
                  <a:ea typeface="+mn-ea"/>
                  <a:cs typeface="+mn-cs"/>
                </a:rPr>
                <a:t>Flexibility information system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alibri"/>
                  <a:ea typeface="+mn-ea"/>
                  <a:cs typeface="+mn-cs"/>
                </a:rPr>
                <a:t>(NTC)</a:t>
              </a:r>
            </a:p>
          </p:txBody>
        </p:sp>
        <p:sp>
          <p:nvSpPr>
            <p:cNvPr id="37" name="Oval 95">
              <a:extLst>
                <a:ext uri="{FF2B5EF4-FFF2-40B4-BE49-F238E27FC236}">
                  <a16:creationId xmlns:a16="http://schemas.microsoft.com/office/drawing/2014/main" id="{AF066D46-7E8D-3EF7-56A2-3A918B48E57E}"/>
                </a:ext>
              </a:extLst>
            </p:cNvPr>
            <p:cNvSpPr/>
            <p:nvPr/>
          </p:nvSpPr>
          <p:spPr>
            <a:xfrm>
              <a:off x="9085890" y="5463734"/>
              <a:ext cx="407312" cy="407312"/>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srgbClr val="FFFFFF"/>
                </a:solidFill>
                <a:effectLst/>
                <a:uLnTx/>
                <a:uFillTx/>
                <a:latin typeface="Calibri"/>
                <a:ea typeface="+mn-ea"/>
                <a:cs typeface="+mn-cs"/>
              </a:endParaRPr>
            </a:p>
          </p:txBody>
        </p:sp>
      </p:grpSp>
      <p:cxnSp>
        <p:nvCxnSpPr>
          <p:cNvPr id="38" name="Düz Bağlayıcı 12">
            <a:extLst>
              <a:ext uri="{FF2B5EF4-FFF2-40B4-BE49-F238E27FC236}">
                <a16:creationId xmlns:a16="http://schemas.microsoft.com/office/drawing/2014/main" id="{90222770-A514-833E-568C-517EFD71AB77}"/>
              </a:ext>
            </a:extLst>
          </p:cNvPr>
          <p:cNvCxnSpPr>
            <a:cxnSpLocks/>
          </p:cNvCxnSpPr>
          <p:nvPr/>
        </p:nvCxnSpPr>
        <p:spPr>
          <a:xfrm flipH="1">
            <a:off x="856357" y="2003318"/>
            <a:ext cx="2741" cy="412736"/>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9" name="Metin kutusu 72">
            <a:extLst>
              <a:ext uri="{FF2B5EF4-FFF2-40B4-BE49-F238E27FC236}">
                <a16:creationId xmlns:a16="http://schemas.microsoft.com/office/drawing/2014/main" id="{A6B58E7E-D6FF-D495-ED42-29451D1C57D6}"/>
              </a:ext>
            </a:extLst>
          </p:cNvPr>
          <p:cNvSpPr txBox="1"/>
          <p:nvPr/>
        </p:nvSpPr>
        <p:spPr>
          <a:xfrm>
            <a:off x="3169557" y="1449134"/>
            <a:ext cx="121219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a:ea typeface="+mn-ea"/>
                <a:cs typeface="+mn-cs"/>
              </a:rPr>
              <a:t>+ 12 months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a:ea typeface="+mn-ea"/>
                <a:cs typeface="+mn-cs"/>
              </a:rPr>
              <a:t> (Q1 2027)</a:t>
            </a:r>
            <a:endParaRPr kumimoji="0" lang="tr-TR" sz="1400" b="1" i="0" u="none" strike="noStrike" kern="1200" cap="none" spc="0" normalizeH="0" baseline="0" noProof="0">
              <a:ln>
                <a:noFill/>
              </a:ln>
              <a:solidFill>
                <a:srgbClr val="000000"/>
              </a:solidFill>
              <a:effectLst/>
              <a:uLnTx/>
              <a:uFillTx/>
              <a:latin typeface="Calibri"/>
              <a:ea typeface="+mn-ea"/>
              <a:cs typeface="+mn-cs"/>
            </a:endParaRPr>
          </a:p>
        </p:txBody>
      </p:sp>
      <p:sp>
        <p:nvSpPr>
          <p:cNvPr id="40" name="Metin kutusu 72">
            <a:extLst>
              <a:ext uri="{FF2B5EF4-FFF2-40B4-BE49-F238E27FC236}">
                <a16:creationId xmlns:a16="http://schemas.microsoft.com/office/drawing/2014/main" id="{BA78C879-B5AC-6588-4CEE-D36B1DE86587}"/>
              </a:ext>
            </a:extLst>
          </p:cNvPr>
          <p:cNvSpPr txBox="1"/>
          <p:nvPr/>
        </p:nvSpPr>
        <p:spPr>
          <a:xfrm>
            <a:off x="5311963" y="1433940"/>
            <a:ext cx="113845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a:ea typeface="+mn-ea"/>
                <a:cs typeface="+mn-cs"/>
              </a:rPr>
              <a:t>+ 24months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a:ea typeface="+mn-ea"/>
                <a:cs typeface="+mn-cs"/>
              </a:rPr>
              <a:t>Q1 2028</a:t>
            </a:r>
            <a:endParaRPr kumimoji="0" lang="tr-TR" sz="1400" b="1" i="0" u="none" strike="noStrike" kern="1200" cap="none" spc="0" normalizeH="0" baseline="0" noProof="0">
              <a:ln>
                <a:noFill/>
              </a:ln>
              <a:solidFill>
                <a:srgbClr val="000000"/>
              </a:solidFill>
              <a:effectLst/>
              <a:uLnTx/>
              <a:uFillTx/>
              <a:latin typeface="Calibri"/>
              <a:ea typeface="+mn-ea"/>
              <a:cs typeface="+mn-cs"/>
            </a:endParaRPr>
          </a:p>
        </p:txBody>
      </p:sp>
      <p:sp>
        <p:nvSpPr>
          <p:cNvPr id="41" name="Metin kutusu 72">
            <a:extLst>
              <a:ext uri="{FF2B5EF4-FFF2-40B4-BE49-F238E27FC236}">
                <a16:creationId xmlns:a16="http://schemas.microsoft.com/office/drawing/2014/main" id="{5044317F-971C-5445-86AD-EEE2919C6853}"/>
              </a:ext>
            </a:extLst>
          </p:cNvPr>
          <p:cNvSpPr txBox="1"/>
          <p:nvPr/>
        </p:nvSpPr>
        <p:spPr>
          <a:xfrm>
            <a:off x="7614726" y="1458688"/>
            <a:ext cx="117532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a:ea typeface="+mn-ea"/>
                <a:cs typeface="+mn-cs"/>
              </a:rPr>
              <a:t>+ 36 months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a:ea typeface="+mn-ea"/>
                <a:cs typeface="+mn-cs"/>
              </a:rPr>
              <a:t>Q1 2029</a:t>
            </a:r>
            <a:endParaRPr kumimoji="0" lang="tr-TR" sz="1400" b="1" i="0" u="none" strike="noStrike" kern="1200" cap="none" spc="0" normalizeH="0" baseline="0" noProof="0">
              <a:ln>
                <a:noFill/>
              </a:ln>
              <a:solidFill>
                <a:srgbClr val="000000"/>
              </a:solidFill>
              <a:effectLst/>
              <a:uLnTx/>
              <a:uFillTx/>
              <a:latin typeface="Calibri"/>
              <a:ea typeface="+mn-ea"/>
              <a:cs typeface="+mn-cs"/>
            </a:endParaRPr>
          </a:p>
        </p:txBody>
      </p:sp>
      <p:sp>
        <p:nvSpPr>
          <p:cNvPr id="42" name="Metin kutusu 72">
            <a:extLst>
              <a:ext uri="{FF2B5EF4-FFF2-40B4-BE49-F238E27FC236}">
                <a16:creationId xmlns:a16="http://schemas.microsoft.com/office/drawing/2014/main" id="{7D9ABF57-5AA3-01DF-611B-4E24CB511A44}"/>
              </a:ext>
            </a:extLst>
          </p:cNvPr>
          <p:cNvSpPr txBox="1"/>
          <p:nvPr/>
        </p:nvSpPr>
        <p:spPr>
          <a:xfrm>
            <a:off x="6439404" y="1442860"/>
            <a:ext cx="117532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a:ea typeface="+mn-ea"/>
                <a:cs typeface="+mn-cs"/>
              </a:rPr>
              <a:t>+ 30 months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a:ea typeface="+mn-ea"/>
                <a:cs typeface="+mn-cs"/>
              </a:rPr>
              <a:t>Q3 2028</a:t>
            </a:r>
            <a:endParaRPr kumimoji="0" lang="tr-TR" sz="1400" b="1" i="0" u="none" strike="noStrike" kern="1200" cap="none" spc="0" normalizeH="0" baseline="0" noProof="0">
              <a:ln>
                <a:noFill/>
              </a:ln>
              <a:solidFill>
                <a:srgbClr val="000000"/>
              </a:solidFill>
              <a:effectLst/>
              <a:uLnTx/>
              <a:uFillTx/>
              <a:latin typeface="Calibri"/>
              <a:ea typeface="+mn-ea"/>
              <a:cs typeface="+mn-cs"/>
            </a:endParaRPr>
          </a:p>
        </p:txBody>
      </p:sp>
      <p:grpSp>
        <p:nvGrpSpPr>
          <p:cNvPr id="43" name="Grup 101">
            <a:extLst>
              <a:ext uri="{FF2B5EF4-FFF2-40B4-BE49-F238E27FC236}">
                <a16:creationId xmlns:a16="http://schemas.microsoft.com/office/drawing/2014/main" id="{C93AC417-4EB4-5AD3-5B41-8722879C0BF0}"/>
              </a:ext>
            </a:extLst>
          </p:cNvPr>
          <p:cNvGrpSpPr/>
          <p:nvPr/>
        </p:nvGrpSpPr>
        <p:grpSpPr>
          <a:xfrm>
            <a:off x="1572673" y="2599007"/>
            <a:ext cx="2650676" cy="335149"/>
            <a:chOff x="6013584" y="5501421"/>
            <a:chExt cx="2624540" cy="444500"/>
          </a:xfrm>
        </p:grpSpPr>
        <p:sp>
          <p:nvSpPr>
            <p:cNvPr id="44" name="Yuvarlatılmış Dikdörtgen 96">
              <a:extLst>
                <a:ext uri="{FF2B5EF4-FFF2-40B4-BE49-F238E27FC236}">
                  <a16:creationId xmlns:a16="http://schemas.microsoft.com/office/drawing/2014/main" id="{0332C739-6CDD-B586-3571-0355D4DED11B}"/>
                </a:ext>
              </a:extLst>
            </p:cNvPr>
            <p:cNvSpPr/>
            <p:nvPr/>
          </p:nvSpPr>
          <p:spPr>
            <a:xfrm>
              <a:off x="6282656" y="5501421"/>
              <a:ext cx="2355468" cy="444500"/>
            </a:xfrm>
            <a:prstGeom prst="roundRect">
              <a:avLst>
                <a:gd name="adj" fmla="val 50000"/>
              </a:avLst>
            </a:prstGeom>
            <a:solidFill>
              <a:schemeClr val="bg1">
                <a:lumMod val="95000"/>
              </a:schemeClr>
            </a:solidFill>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JM" sz="1200" b="0" i="0" u="none" strike="noStrike" kern="1200" cap="none" spc="0" normalizeH="0" baseline="0" noProof="0">
                  <a:ln>
                    <a:noFill/>
                  </a:ln>
                  <a:solidFill>
                    <a:srgbClr val="000000"/>
                  </a:solidFill>
                  <a:effectLst/>
                  <a:uLnTx/>
                  <a:uFillTx/>
                  <a:latin typeface="Calibri"/>
                  <a:ea typeface="+mn-ea"/>
                  <a:cs typeface="+mn-cs"/>
                </a:rPr>
                <a:t>   National rules and procedures     </a:t>
              </a:r>
              <a:endParaRPr kumimoji="0" lang="tr-TR" sz="1200" b="0" i="0" u="none" strike="noStrike" kern="1200" cap="none" spc="0" normalizeH="0" baseline="0" noProof="0">
                <a:ln>
                  <a:noFill/>
                </a:ln>
                <a:solidFill>
                  <a:srgbClr val="000000"/>
                </a:solidFill>
                <a:effectLst/>
                <a:uLnTx/>
                <a:uFillTx/>
                <a:latin typeface="Calibri"/>
                <a:ea typeface="+mn-ea"/>
                <a:cs typeface="+mn-cs"/>
              </a:endParaRPr>
            </a:p>
          </p:txBody>
        </p:sp>
        <p:sp>
          <p:nvSpPr>
            <p:cNvPr id="45" name="Oval 33">
              <a:extLst>
                <a:ext uri="{FF2B5EF4-FFF2-40B4-BE49-F238E27FC236}">
                  <a16:creationId xmlns:a16="http://schemas.microsoft.com/office/drawing/2014/main" id="{32698E36-8CAC-F17C-022C-FD20685B6981}"/>
                </a:ext>
              </a:extLst>
            </p:cNvPr>
            <p:cNvSpPr/>
            <p:nvPr/>
          </p:nvSpPr>
          <p:spPr>
            <a:xfrm>
              <a:off x="6064966" y="5530394"/>
              <a:ext cx="407312" cy="4073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srgbClr val="FFFFFF"/>
                </a:solidFill>
                <a:effectLst/>
                <a:uLnTx/>
                <a:uFillTx/>
                <a:latin typeface="Calibri"/>
                <a:ea typeface="+mn-ea"/>
                <a:cs typeface="+mn-cs"/>
              </a:endParaRPr>
            </a:p>
          </p:txBody>
        </p:sp>
        <p:sp>
          <p:nvSpPr>
            <p:cNvPr id="46" name="Metin kutusu 100">
              <a:extLst>
                <a:ext uri="{FF2B5EF4-FFF2-40B4-BE49-F238E27FC236}">
                  <a16:creationId xmlns:a16="http://schemas.microsoft.com/office/drawing/2014/main" id="{0972148F-563F-AF98-C3D4-6947C0E5012B}"/>
                </a:ext>
              </a:extLst>
            </p:cNvPr>
            <p:cNvSpPr txBox="1"/>
            <p:nvPr/>
          </p:nvSpPr>
          <p:spPr>
            <a:xfrm>
              <a:off x="6013584" y="5580161"/>
              <a:ext cx="4667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a:ln>
                    <a:noFill/>
                  </a:ln>
                  <a:solidFill>
                    <a:srgbClr val="FFFFFF"/>
                  </a:solidFill>
                  <a:effectLst/>
                  <a:uLnTx/>
                  <a:uFillTx/>
                  <a:latin typeface="Calibri"/>
                  <a:ea typeface="+mn-ea"/>
                  <a:cs typeface="+mn-cs"/>
                </a:rPr>
                <a:t>12m</a:t>
              </a:r>
            </a:p>
          </p:txBody>
        </p:sp>
      </p:grpSp>
      <p:grpSp>
        <p:nvGrpSpPr>
          <p:cNvPr id="47" name="Grup 101">
            <a:extLst>
              <a:ext uri="{FF2B5EF4-FFF2-40B4-BE49-F238E27FC236}">
                <a16:creationId xmlns:a16="http://schemas.microsoft.com/office/drawing/2014/main" id="{81959C10-72A2-0D3A-92BC-BE1470B7AF39}"/>
              </a:ext>
            </a:extLst>
          </p:cNvPr>
          <p:cNvGrpSpPr/>
          <p:nvPr/>
        </p:nvGrpSpPr>
        <p:grpSpPr>
          <a:xfrm>
            <a:off x="5427640" y="2942414"/>
            <a:ext cx="3362406" cy="508097"/>
            <a:chOff x="7036870" y="5454282"/>
            <a:chExt cx="2823150" cy="444500"/>
          </a:xfrm>
        </p:grpSpPr>
        <p:sp>
          <p:nvSpPr>
            <p:cNvPr id="48" name="Yuvarlatılmış Dikdörtgen 96">
              <a:extLst>
                <a:ext uri="{FF2B5EF4-FFF2-40B4-BE49-F238E27FC236}">
                  <a16:creationId xmlns:a16="http://schemas.microsoft.com/office/drawing/2014/main" id="{CF8E9901-8115-EC17-E9E9-1882E4505A2B}"/>
                </a:ext>
              </a:extLst>
            </p:cNvPr>
            <p:cNvSpPr/>
            <p:nvPr/>
          </p:nvSpPr>
          <p:spPr>
            <a:xfrm>
              <a:off x="7138977" y="5454282"/>
              <a:ext cx="2721043" cy="444500"/>
            </a:xfrm>
            <a:prstGeom prst="roundRect">
              <a:avLst>
                <a:gd name="adj" fmla="val 50000"/>
              </a:avLst>
            </a:prstGeom>
            <a:solidFill>
              <a:schemeClr val="bg1">
                <a:lumMod val="9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alibri"/>
                  <a:ea typeface="+mn-ea"/>
                  <a:cs typeface="+mn-cs"/>
                </a:rPr>
                <a:t>           Service providers (relevant SOs)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alibri"/>
                  <a:ea typeface="+mn-ea"/>
                  <a:cs typeface="+mn-cs"/>
                </a:rPr>
                <a:t>            Baselining (relevant SOs</a:t>
              </a:r>
              <a:r>
                <a:rPr kumimoji="0" lang="en-GB" sz="1200" b="0" i="0" u="none" strike="noStrike" kern="1200" cap="none" spc="0" normalizeH="0" baseline="0" noProof="0">
                  <a:ln>
                    <a:noFill/>
                  </a:ln>
                  <a:solidFill>
                    <a:srgbClr val="FF671F"/>
                  </a:solidFill>
                  <a:effectLst/>
                  <a:uLnTx/>
                  <a:uFillTx/>
                  <a:latin typeface="Calibri"/>
                  <a:ea typeface="+mn-ea"/>
                  <a:cs typeface="+mn-cs"/>
                </a:rPr>
                <a:t>)          NTCs</a:t>
              </a:r>
              <a:endParaRPr kumimoji="0" lang="en-GB" sz="1200" b="0" i="0" u="none" strike="noStrike" kern="1200" cap="none" spc="0" normalizeH="0" baseline="0" noProof="0">
                <a:ln>
                  <a:noFill/>
                </a:ln>
                <a:solidFill>
                  <a:srgbClr val="FF671F"/>
                </a:solidFill>
                <a:effectLst/>
                <a:uLnTx/>
                <a:uFillTx/>
                <a:latin typeface="Calibri"/>
                <a:ea typeface="Calibri"/>
                <a:cs typeface="Calibri"/>
              </a:endParaRPr>
            </a:p>
          </p:txBody>
        </p:sp>
        <p:sp>
          <p:nvSpPr>
            <p:cNvPr id="49" name="Oval 38">
              <a:extLst>
                <a:ext uri="{FF2B5EF4-FFF2-40B4-BE49-F238E27FC236}">
                  <a16:creationId xmlns:a16="http://schemas.microsoft.com/office/drawing/2014/main" id="{56F3BE45-2924-8DCC-C281-9FA3C9EBD300}"/>
                </a:ext>
              </a:extLst>
            </p:cNvPr>
            <p:cNvSpPr/>
            <p:nvPr/>
          </p:nvSpPr>
          <p:spPr>
            <a:xfrm>
              <a:off x="7036870" y="5483776"/>
              <a:ext cx="407312" cy="407312"/>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srgbClr val="FFFFFF"/>
                </a:solidFill>
                <a:effectLst/>
                <a:uLnTx/>
                <a:uFillTx/>
                <a:latin typeface="Calibri"/>
                <a:ea typeface="+mn-ea"/>
                <a:cs typeface="+mn-cs"/>
              </a:endParaRPr>
            </a:p>
          </p:txBody>
        </p:sp>
      </p:grpSp>
      <p:sp>
        <p:nvSpPr>
          <p:cNvPr id="50" name="Metin kutusu 100">
            <a:extLst>
              <a:ext uri="{FF2B5EF4-FFF2-40B4-BE49-F238E27FC236}">
                <a16:creationId xmlns:a16="http://schemas.microsoft.com/office/drawing/2014/main" id="{B44082B6-F630-0604-6AB7-08BEE33A35B0}"/>
              </a:ext>
            </a:extLst>
          </p:cNvPr>
          <p:cNvSpPr txBox="1"/>
          <p:nvPr/>
        </p:nvSpPr>
        <p:spPr>
          <a:xfrm>
            <a:off x="8899676" y="3436329"/>
            <a:ext cx="4678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a:ea typeface="+mn-ea"/>
                <a:cs typeface="+mn-cs"/>
              </a:rPr>
              <a:t>24 m</a:t>
            </a:r>
            <a:endParaRPr kumimoji="0" lang="tr-TR" sz="1200" b="1" i="0" u="none" strike="noStrike" kern="1200" cap="none" spc="0" normalizeH="0" baseline="0" noProof="0">
              <a:ln>
                <a:noFill/>
              </a:ln>
              <a:solidFill>
                <a:srgbClr val="FFFFFF"/>
              </a:solidFill>
              <a:effectLst/>
              <a:uLnTx/>
              <a:uFillTx/>
              <a:latin typeface="Calibri"/>
              <a:ea typeface="+mn-ea"/>
              <a:cs typeface="+mn-cs"/>
            </a:endParaRPr>
          </a:p>
        </p:txBody>
      </p:sp>
      <p:sp>
        <p:nvSpPr>
          <p:cNvPr id="51" name="TextBox 50">
            <a:extLst>
              <a:ext uri="{FF2B5EF4-FFF2-40B4-BE49-F238E27FC236}">
                <a16:creationId xmlns:a16="http://schemas.microsoft.com/office/drawing/2014/main" id="{CBE39005-834C-4F6F-49A2-F1CBB5D8DB56}"/>
              </a:ext>
            </a:extLst>
          </p:cNvPr>
          <p:cNvSpPr txBox="1"/>
          <p:nvPr/>
        </p:nvSpPr>
        <p:spPr>
          <a:xfrm>
            <a:off x="6290930" y="4741126"/>
            <a:ext cx="61548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a:ea typeface="+mn-ea"/>
                <a:cs typeface="+mn-cs"/>
              </a:rPr>
              <a:t>30</a:t>
            </a:r>
            <a:r>
              <a:rPr kumimoji="0" lang="tr-TR" sz="1200" b="1" i="0" u="none" strike="noStrike" kern="1200" cap="none" spc="0" normalizeH="0" baseline="0" noProof="0">
                <a:ln>
                  <a:noFill/>
                </a:ln>
                <a:solidFill>
                  <a:srgbClr val="FFFFFF"/>
                </a:solidFill>
                <a:effectLst/>
                <a:uLnTx/>
                <a:uFillTx/>
                <a:latin typeface="Calibri"/>
                <a:ea typeface="+mn-ea"/>
                <a:cs typeface="+mn-cs"/>
              </a:rPr>
              <a:t>m</a:t>
            </a:r>
          </a:p>
        </p:txBody>
      </p:sp>
      <p:sp>
        <p:nvSpPr>
          <p:cNvPr id="52" name="Metin kutusu 116">
            <a:extLst>
              <a:ext uri="{FF2B5EF4-FFF2-40B4-BE49-F238E27FC236}">
                <a16:creationId xmlns:a16="http://schemas.microsoft.com/office/drawing/2014/main" id="{544928EB-2EEC-40D2-3BC3-604CB397B2C6}"/>
              </a:ext>
            </a:extLst>
          </p:cNvPr>
          <p:cNvSpPr txBox="1"/>
          <p:nvPr/>
        </p:nvSpPr>
        <p:spPr>
          <a:xfrm>
            <a:off x="5444478" y="3070422"/>
            <a:ext cx="4667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a:ln>
                  <a:noFill/>
                </a:ln>
                <a:solidFill>
                  <a:srgbClr val="FFFFFF"/>
                </a:solidFill>
                <a:effectLst/>
                <a:uLnTx/>
                <a:uFillTx/>
                <a:latin typeface="Calibri"/>
                <a:ea typeface="+mn-ea"/>
                <a:cs typeface="+mn-cs"/>
              </a:rPr>
              <a:t>24m</a:t>
            </a:r>
          </a:p>
        </p:txBody>
      </p:sp>
      <p:sp>
        <p:nvSpPr>
          <p:cNvPr id="53" name="Metin kutusu 72">
            <a:extLst>
              <a:ext uri="{FF2B5EF4-FFF2-40B4-BE49-F238E27FC236}">
                <a16:creationId xmlns:a16="http://schemas.microsoft.com/office/drawing/2014/main" id="{6780A47C-E4E8-C782-0223-6CB24542FBF7}"/>
              </a:ext>
            </a:extLst>
          </p:cNvPr>
          <p:cNvSpPr txBox="1"/>
          <p:nvPr/>
        </p:nvSpPr>
        <p:spPr>
          <a:xfrm>
            <a:off x="4246270" y="1448489"/>
            <a:ext cx="117532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a:ea typeface="+mn-ea"/>
                <a:cs typeface="+mn-cs"/>
              </a:rPr>
              <a:t>+ 18 months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a:ea typeface="+mn-ea"/>
                <a:cs typeface="+mn-cs"/>
              </a:rPr>
              <a:t>Q3 2027</a:t>
            </a:r>
            <a:endParaRPr kumimoji="0" lang="tr-TR" sz="1400" b="1" i="0" u="none" strike="noStrike" kern="1200" cap="none" spc="0" normalizeH="0" baseline="0" noProof="0">
              <a:ln>
                <a:noFill/>
              </a:ln>
              <a:solidFill>
                <a:srgbClr val="000000"/>
              </a:solidFill>
              <a:effectLst/>
              <a:uLnTx/>
              <a:uFillTx/>
              <a:latin typeface="Calibri"/>
              <a:ea typeface="+mn-ea"/>
              <a:cs typeface="+mn-cs"/>
            </a:endParaRPr>
          </a:p>
        </p:txBody>
      </p:sp>
      <p:cxnSp>
        <p:nvCxnSpPr>
          <p:cNvPr id="54" name="Düz Bağlayıcı 12">
            <a:extLst>
              <a:ext uri="{FF2B5EF4-FFF2-40B4-BE49-F238E27FC236}">
                <a16:creationId xmlns:a16="http://schemas.microsoft.com/office/drawing/2014/main" id="{EFD34839-5287-B5EF-D1C2-75C12C236F57}"/>
              </a:ext>
            </a:extLst>
          </p:cNvPr>
          <p:cNvCxnSpPr>
            <a:cxnSpLocks/>
          </p:cNvCxnSpPr>
          <p:nvPr/>
        </p:nvCxnSpPr>
        <p:spPr>
          <a:xfrm>
            <a:off x="4886667" y="2032522"/>
            <a:ext cx="0" cy="191403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5" name="Metin kutusu 116">
            <a:extLst>
              <a:ext uri="{FF2B5EF4-FFF2-40B4-BE49-F238E27FC236}">
                <a16:creationId xmlns:a16="http://schemas.microsoft.com/office/drawing/2014/main" id="{BEA2AF3A-DABD-4654-5E79-D77EC09D3A89}"/>
              </a:ext>
            </a:extLst>
          </p:cNvPr>
          <p:cNvSpPr txBox="1"/>
          <p:nvPr/>
        </p:nvSpPr>
        <p:spPr>
          <a:xfrm>
            <a:off x="5444478" y="3592257"/>
            <a:ext cx="4667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a:ln>
                  <a:noFill/>
                </a:ln>
                <a:solidFill>
                  <a:srgbClr val="FFFFFF"/>
                </a:solidFill>
                <a:effectLst/>
                <a:uLnTx/>
                <a:uFillTx/>
                <a:latin typeface="Calibri"/>
                <a:ea typeface="+mn-ea"/>
                <a:cs typeface="+mn-cs"/>
              </a:rPr>
              <a:t>24m</a:t>
            </a:r>
          </a:p>
        </p:txBody>
      </p:sp>
      <p:sp>
        <p:nvSpPr>
          <p:cNvPr id="56" name="Yuvarlatılmış Dikdörtgen 5">
            <a:extLst>
              <a:ext uri="{FF2B5EF4-FFF2-40B4-BE49-F238E27FC236}">
                <a16:creationId xmlns:a16="http://schemas.microsoft.com/office/drawing/2014/main" id="{04C8A755-3ECF-8E07-1A77-A487435A5FAD}"/>
              </a:ext>
            </a:extLst>
          </p:cNvPr>
          <p:cNvSpPr/>
          <p:nvPr/>
        </p:nvSpPr>
        <p:spPr>
          <a:xfrm>
            <a:off x="842199" y="2006336"/>
            <a:ext cx="10004734" cy="240632"/>
          </a:xfrm>
          <a:prstGeom prst="roundRect">
            <a:avLst>
              <a:gd name="adj" fmla="val 50000"/>
            </a:avLst>
          </a:prstGeom>
          <a:solidFill>
            <a:schemeClr val="accent4"/>
          </a:solidFill>
          <a:ln>
            <a:solidFill>
              <a:srgbClr val="C1E0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a:ea typeface="+mn-ea"/>
                <a:cs typeface="+mn-cs"/>
              </a:rPr>
              <a:t>                                                   </a:t>
            </a:r>
            <a:endParaRPr kumimoji="0" lang="tr-TR" sz="1800" b="1" i="0" u="none" strike="noStrike" kern="1200" cap="none" spc="0" normalizeH="0" baseline="0" noProof="0">
              <a:ln>
                <a:noFill/>
              </a:ln>
              <a:solidFill>
                <a:srgbClr val="000000"/>
              </a:solidFill>
              <a:effectLst/>
              <a:uLnTx/>
              <a:uFillTx/>
              <a:latin typeface="Calibri"/>
              <a:ea typeface="+mn-ea"/>
              <a:cs typeface="+mn-cs"/>
            </a:endParaRPr>
          </a:p>
        </p:txBody>
      </p:sp>
      <p:sp>
        <p:nvSpPr>
          <p:cNvPr id="58" name="textruta 57">
            <a:extLst>
              <a:ext uri="{FF2B5EF4-FFF2-40B4-BE49-F238E27FC236}">
                <a16:creationId xmlns:a16="http://schemas.microsoft.com/office/drawing/2014/main" id="{5AE34C5B-AEA5-3664-95C9-DF1628983A96}"/>
              </a:ext>
            </a:extLst>
          </p:cNvPr>
          <p:cNvSpPr txBox="1"/>
          <p:nvPr/>
        </p:nvSpPr>
        <p:spPr>
          <a:xfrm>
            <a:off x="7438125" y="5612975"/>
            <a:ext cx="609460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000000"/>
                </a:solidFill>
                <a:effectLst/>
                <a:uLnTx/>
                <a:uFillTx/>
                <a:latin typeface="Calibri"/>
                <a:ea typeface="+mn-ea"/>
                <a:cs typeface="+mn-cs"/>
              </a:rPr>
              <a:t>*Kommissionen har aviserat NC DR till Q1 2026 i Clean Industrial Deal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000000"/>
                </a:solidFill>
                <a:effectLst/>
                <a:uLnTx/>
                <a:uFillTx/>
                <a:latin typeface="Calibri"/>
                <a:ea typeface="+mn-ea"/>
                <a:cs typeface="+mn-cs"/>
              </a:rPr>
              <a:t>Även </a:t>
            </a:r>
            <a:r>
              <a:rPr kumimoji="0" lang="sv-SE" sz="1000" b="0" i="0" u="none" strike="noStrike" kern="1200" cap="none" spc="0" normalizeH="0" baseline="0" noProof="0" err="1">
                <a:ln>
                  <a:noFill/>
                </a:ln>
                <a:solidFill>
                  <a:srgbClr val="000000"/>
                </a:solidFill>
                <a:effectLst/>
                <a:uLnTx/>
                <a:uFillTx/>
                <a:latin typeface="Calibri"/>
                <a:ea typeface="+mn-ea"/>
                <a:cs typeface="+mn-cs"/>
              </a:rPr>
              <a:t>Implementing</a:t>
            </a:r>
            <a:r>
              <a:rPr kumimoji="0" lang="sv-SE" sz="1000" b="0" i="0" u="none" strike="noStrike" kern="1200" cap="none" spc="0" normalizeH="0" baseline="0" noProof="0">
                <a:ln>
                  <a:noFill/>
                </a:ln>
                <a:solidFill>
                  <a:srgbClr val="000000"/>
                </a:solidFill>
                <a:effectLst/>
                <a:uLnTx/>
                <a:uFillTx/>
                <a:latin typeface="Calibri"/>
                <a:ea typeface="+mn-ea"/>
                <a:cs typeface="+mn-cs"/>
              </a:rPr>
              <a:t> </a:t>
            </a:r>
            <a:r>
              <a:rPr kumimoji="0" lang="sv-SE" sz="1000" b="0" i="0" u="none" strike="noStrike" kern="1200" cap="none" spc="0" normalizeH="0" baseline="0" noProof="0" err="1">
                <a:ln>
                  <a:noFill/>
                </a:ln>
                <a:solidFill>
                  <a:srgbClr val="000000"/>
                </a:solidFill>
                <a:effectLst/>
                <a:uLnTx/>
                <a:uFillTx/>
                <a:latin typeface="Calibri"/>
                <a:ea typeface="+mn-ea"/>
                <a:cs typeface="+mn-cs"/>
              </a:rPr>
              <a:t>Regulation</a:t>
            </a:r>
            <a:r>
              <a:rPr kumimoji="0" lang="sv-SE" sz="1000" b="0" i="0" u="none" strike="noStrike" kern="1200" cap="none" spc="0" normalizeH="0" baseline="0" noProof="0">
                <a:ln>
                  <a:noFill/>
                </a:ln>
                <a:solidFill>
                  <a:srgbClr val="000000"/>
                </a:solidFill>
                <a:effectLst/>
                <a:uLnTx/>
                <a:uFillTx/>
                <a:latin typeface="Calibri"/>
                <a:ea typeface="+mn-ea"/>
                <a:cs typeface="+mn-cs"/>
              </a:rPr>
              <a:t> DR förväntas komma våren 2026</a:t>
            </a:r>
          </a:p>
        </p:txBody>
      </p:sp>
      <p:grpSp>
        <p:nvGrpSpPr>
          <p:cNvPr id="13" name="Grup 101">
            <a:extLst>
              <a:ext uri="{FF2B5EF4-FFF2-40B4-BE49-F238E27FC236}">
                <a16:creationId xmlns:a16="http://schemas.microsoft.com/office/drawing/2014/main" id="{874CA182-EA1C-930A-DA58-5AA40F9D87AD}"/>
              </a:ext>
            </a:extLst>
          </p:cNvPr>
          <p:cNvGrpSpPr/>
          <p:nvPr/>
        </p:nvGrpSpPr>
        <p:grpSpPr>
          <a:xfrm>
            <a:off x="2198430" y="5615875"/>
            <a:ext cx="2682670" cy="492556"/>
            <a:chOff x="6013584" y="5501421"/>
            <a:chExt cx="2624540" cy="444500"/>
          </a:xfrm>
        </p:grpSpPr>
        <p:sp>
          <p:nvSpPr>
            <p:cNvPr id="14" name="Yuvarlatılmış Dikdörtgen 96">
              <a:extLst>
                <a:ext uri="{FF2B5EF4-FFF2-40B4-BE49-F238E27FC236}">
                  <a16:creationId xmlns:a16="http://schemas.microsoft.com/office/drawing/2014/main" id="{E36E3E2D-5589-C191-B63A-2FAD857C9ADA}"/>
                </a:ext>
              </a:extLst>
            </p:cNvPr>
            <p:cNvSpPr/>
            <p:nvPr/>
          </p:nvSpPr>
          <p:spPr>
            <a:xfrm>
              <a:off x="6282656" y="5501421"/>
              <a:ext cx="2355468" cy="444500"/>
            </a:xfrm>
            <a:prstGeom prst="roundRect">
              <a:avLst>
                <a:gd name="adj" fmla="val 50000"/>
              </a:avLst>
            </a:prstGeom>
            <a:solidFill>
              <a:schemeClr val="bg1">
                <a:lumMod val="9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JM" sz="1200" b="0" i="0" u="none" strike="noStrike" kern="1200" cap="none" spc="0" normalizeH="0" baseline="0" noProof="0">
                  <a:ln>
                    <a:noFill/>
                  </a:ln>
                  <a:solidFill>
                    <a:srgbClr val="000000"/>
                  </a:solidFill>
                  <a:effectLst/>
                  <a:uLnTx/>
                  <a:uFillTx/>
                  <a:latin typeface="Calibri"/>
                  <a:ea typeface="+mn-ea"/>
                  <a:cs typeface="+mn-cs"/>
                </a:rPr>
                <a:t>Implementing Act Demand Response</a:t>
              </a:r>
              <a:endParaRPr kumimoji="0" lang="tr-TR" sz="1200" b="0" i="0" u="none" strike="noStrike" kern="1200" cap="none" spc="0" normalizeH="0" baseline="0" noProof="0">
                <a:ln>
                  <a:noFill/>
                </a:ln>
                <a:solidFill>
                  <a:srgbClr val="FF671F"/>
                </a:solidFill>
                <a:effectLst/>
                <a:uLnTx/>
                <a:uFillTx/>
                <a:latin typeface="Calibri"/>
                <a:ea typeface="+mn-ea"/>
                <a:cs typeface="+mn-cs"/>
              </a:endParaRPr>
            </a:p>
          </p:txBody>
        </p:sp>
        <p:sp>
          <p:nvSpPr>
            <p:cNvPr id="57" name="Oval 62">
              <a:extLst>
                <a:ext uri="{FF2B5EF4-FFF2-40B4-BE49-F238E27FC236}">
                  <a16:creationId xmlns:a16="http://schemas.microsoft.com/office/drawing/2014/main" id="{F91A9EC7-F0D3-D607-F1AD-D4AE8F34473E}"/>
                </a:ext>
              </a:extLst>
            </p:cNvPr>
            <p:cNvSpPr/>
            <p:nvPr/>
          </p:nvSpPr>
          <p:spPr>
            <a:xfrm>
              <a:off x="6064966" y="5530394"/>
              <a:ext cx="407312" cy="4073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srgbClr val="FFFFFF"/>
                </a:solidFill>
                <a:effectLst/>
                <a:uLnTx/>
                <a:uFillTx/>
                <a:latin typeface="Calibri"/>
                <a:ea typeface="+mn-ea"/>
                <a:cs typeface="+mn-cs"/>
              </a:endParaRPr>
            </a:p>
          </p:txBody>
        </p:sp>
        <p:sp>
          <p:nvSpPr>
            <p:cNvPr id="59" name="Metin kutusu 100">
              <a:extLst>
                <a:ext uri="{FF2B5EF4-FFF2-40B4-BE49-F238E27FC236}">
                  <a16:creationId xmlns:a16="http://schemas.microsoft.com/office/drawing/2014/main" id="{62872142-DEDD-9F1C-CEBC-14864D096250}"/>
                </a:ext>
              </a:extLst>
            </p:cNvPr>
            <p:cNvSpPr txBox="1"/>
            <p:nvPr/>
          </p:nvSpPr>
          <p:spPr>
            <a:xfrm>
              <a:off x="6013584" y="5580161"/>
              <a:ext cx="4667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a:ln>
                    <a:noFill/>
                  </a:ln>
                  <a:solidFill>
                    <a:srgbClr val="FFFFFF"/>
                  </a:solidFill>
                  <a:effectLst/>
                  <a:uLnTx/>
                  <a:uFillTx/>
                  <a:latin typeface="Calibri"/>
                  <a:ea typeface="+mn-ea"/>
                  <a:cs typeface="+mn-cs"/>
                </a:rPr>
                <a:t>12m</a:t>
              </a:r>
            </a:p>
          </p:txBody>
        </p:sp>
      </p:grpSp>
    </p:spTree>
    <p:extLst>
      <p:ext uri="{BB962C8B-B14F-4D97-AF65-F5344CB8AC3E}">
        <p14:creationId xmlns:p14="http://schemas.microsoft.com/office/powerpoint/2010/main" val="319383059"/>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E6CAB-1319-5BCE-4E47-D8E84351B2F2}"/>
            </a:ext>
          </a:extLst>
        </p:cNvPr>
        <p:cNvGrpSpPr/>
        <p:nvPr/>
      </p:nvGrpSpPr>
      <p:grpSpPr>
        <a:xfrm>
          <a:off x="0" y="0"/>
          <a:ext cx="0" cy="0"/>
          <a:chOff x="0" y="0"/>
          <a:chExt cx="0" cy="0"/>
        </a:xfrm>
      </p:grpSpPr>
      <p:pic>
        <p:nvPicPr>
          <p:cNvPr id="21" name="Platshållare för bild 8" descr="Brandmän i en samling">
            <a:extLst>
              <a:ext uri="{FF2B5EF4-FFF2-40B4-BE49-F238E27FC236}">
                <a16:creationId xmlns:a16="http://schemas.microsoft.com/office/drawing/2014/main" id="{42EFAFAC-ED2B-23E6-0127-55D1A93F1205}"/>
              </a:ext>
            </a:extLst>
          </p:cNvPr>
          <p:cNvPicPr>
            <a:picLocks noChangeAspect="1"/>
          </p:cNvPicPr>
          <p:nvPr/>
        </p:nvPicPr>
        <p:blipFill rotWithShape="1">
          <a:blip r:embed="rId3" cstate="print">
            <a:alphaModFix amt="50000"/>
            <a:extLst>
              <a:ext uri="{28A0092B-C50C-407E-A947-70E740481C1C}">
                <a14:useLocalDpi xmlns:a14="http://schemas.microsoft.com/office/drawing/2010/main" val="0"/>
              </a:ext>
            </a:extLst>
          </a:blip>
          <a:srcRect l="27484" t="6555" r="47872" b="15301"/>
          <a:stretch/>
        </p:blipFill>
        <p:spPr>
          <a:xfrm>
            <a:off x="9187542" y="0"/>
            <a:ext cx="3004458" cy="6354763"/>
          </a:xfrm>
          <a:prstGeom prst="rect">
            <a:avLst/>
          </a:prstGeom>
        </p:spPr>
      </p:pic>
      <p:sp>
        <p:nvSpPr>
          <p:cNvPr id="3" name="Rubrik 2">
            <a:extLst>
              <a:ext uri="{FF2B5EF4-FFF2-40B4-BE49-F238E27FC236}">
                <a16:creationId xmlns:a16="http://schemas.microsoft.com/office/drawing/2014/main" id="{3EC30CCC-8C98-A4BF-ACDC-C3F423C99BCE}"/>
              </a:ext>
            </a:extLst>
          </p:cNvPr>
          <p:cNvSpPr>
            <a:spLocks noGrp="1"/>
          </p:cNvSpPr>
          <p:nvPr>
            <p:ph type="title"/>
          </p:nvPr>
        </p:nvSpPr>
        <p:spPr>
          <a:xfrm>
            <a:off x="821914" y="354638"/>
            <a:ext cx="7643660" cy="981075"/>
          </a:xfrm>
        </p:spPr>
        <p:txBody>
          <a:bodyPr anchor="t"/>
          <a:lstStyle/>
          <a:p>
            <a:r>
              <a:rPr lang="sv-SE">
                <a:solidFill>
                  <a:schemeClr val="accent1"/>
                </a:solidFill>
              </a:rPr>
              <a:t>Diskussion och frågor</a:t>
            </a:r>
            <a:endParaRPr lang="en-US" err="1">
              <a:solidFill>
                <a:schemeClr val="accent1"/>
              </a:solidFill>
            </a:endParaRPr>
          </a:p>
        </p:txBody>
      </p:sp>
      <p:sp>
        <p:nvSpPr>
          <p:cNvPr id="5" name="Platshållare för datum 4">
            <a:extLst>
              <a:ext uri="{FF2B5EF4-FFF2-40B4-BE49-F238E27FC236}">
                <a16:creationId xmlns:a16="http://schemas.microsoft.com/office/drawing/2014/main" id="{4A221F56-8696-5CAE-D889-8445CC8F9D59}"/>
              </a:ext>
            </a:extLst>
          </p:cNvPr>
          <p:cNvSpPr>
            <a:spLocks noGrp="1"/>
          </p:cNvSpPr>
          <p:nvPr>
            <p:ph type="dt" sz="half"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169863-6BDD-41BF-8111-5DEE5D9F55CF}" type="datetime1">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2025-06-10</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6" name="Platshållare för bildnummer 5">
            <a:extLst>
              <a:ext uri="{FF2B5EF4-FFF2-40B4-BE49-F238E27FC236}">
                <a16:creationId xmlns:a16="http://schemas.microsoft.com/office/drawing/2014/main" id="{85FBC74F-902F-C0BE-D436-4C18230E51D3}"/>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1CA95-30C8-47DA-AC16-685FD1F93F27}" type="slidenum">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15" name="Text Placeholder 1">
            <a:extLst>
              <a:ext uri="{FF2B5EF4-FFF2-40B4-BE49-F238E27FC236}">
                <a16:creationId xmlns:a16="http://schemas.microsoft.com/office/drawing/2014/main" id="{521BA9C4-2681-0EE6-3547-FCAC310BD063}"/>
              </a:ext>
            </a:extLst>
          </p:cNvPr>
          <p:cNvSpPr>
            <a:spLocks noGrp="1"/>
          </p:cNvSpPr>
          <p:nvPr>
            <p:ph type="body" sz="quarter" idx="14"/>
          </p:nvPr>
        </p:nvSpPr>
        <p:spPr>
          <a:xfrm>
            <a:off x="695324" y="1662114"/>
            <a:ext cx="8518525" cy="4430712"/>
          </a:xfrm>
        </p:spPr>
        <p:txBody>
          <a:bodyPr/>
          <a:lstStyle/>
          <a:p>
            <a:pPr marL="0" indent="0">
              <a:lnSpc>
                <a:spcPct val="120000"/>
              </a:lnSpc>
              <a:spcBef>
                <a:spcPts val="1000"/>
              </a:spcBef>
              <a:spcAft>
                <a:spcPts val="0"/>
              </a:spcAft>
              <a:buNone/>
            </a:pPr>
            <a:endParaRPr lang="sv-SE">
              <a:latin typeface="Aptos"/>
              <a:ea typeface="Calibri"/>
              <a:cs typeface="Calibri"/>
            </a:endParaRPr>
          </a:p>
          <a:p>
            <a:pPr>
              <a:spcBef>
                <a:spcPts val="1000"/>
              </a:spcBef>
              <a:spcAft>
                <a:spcPts val="0"/>
              </a:spcAft>
            </a:pPr>
            <a:endParaRPr lang="sv-SE" sz="2300">
              <a:latin typeface="Aptos"/>
              <a:ea typeface="Calibri"/>
              <a:cs typeface="Calibri"/>
            </a:endParaRPr>
          </a:p>
          <a:p>
            <a:endParaRPr lang="en-US">
              <a:latin typeface="Calibri"/>
              <a:ea typeface="Calibri"/>
              <a:cs typeface="Calibri"/>
            </a:endParaRPr>
          </a:p>
        </p:txBody>
      </p:sp>
    </p:spTree>
    <p:extLst>
      <p:ext uri="{BB962C8B-B14F-4D97-AF65-F5344CB8AC3E}">
        <p14:creationId xmlns:p14="http://schemas.microsoft.com/office/powerpoint/2010/main" val="2851728445"/>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Bildobjekt 83">
            <a:extLst>
              <a:ext uri="{FF2B5EF4-FFF2-40B4-BE49-F238E27FC236}">
                <a16:creationId xmlns:a16="http://schemas.microsoft.com/office/drawing/2014/main" id="{0BB386F0-5060-273B-1F17-2616D74534D9}"/>
              </a:ext>
            </a:extLst>
          </p:cNvPr>
          <p:cNvPicPr>
            <a:picLocks noChangeAspect="1"/>
          </p:cNvPicPr>
          <p:nvPr/>
        </p:nvPicPr>
        <p:blipFill rotWithShape="1">
          <a:blip r:embed="rId3">
            <a:alphaModFix amt="70000"/>
          </a:blip>
          <a:srcRect l="49548" r="26345"/>
          <a:stretch/>
        </p:blipFill>
        <p:spPr>
          <a:xfrm>
            <a:off x="9252857" y="0"/>
            <a:ext cx="2939143" cy="6370655"/>
          </a:xfrm>
          <a:prstGeom prst="rect">
            <a:avLst/>
          </a:prstGeom>
        </p:spPr>
      </p:pic>
      <p:cxnSp>
        <p:nvCxnSpPr>
          <p:cNvPr id="57" name="Rak koppling 56">
            <a:extLst>
              <a:ext uri="{FF2B5EF4-FFF2-40B4-BE49-F238E27FC236}">
                <a16:creationId xmlns:a16="http://schemas.microsoft.com/office/drawing/2014/main" id="{3830FEBB-3FD4-C93C-303A-8EAE8A85B685}"/>
              </a:ext>
            </a:extLst>
          </p:cNvPr>
          <p:cNvCxnSpPr>
            <a:cxnSpLocks/>
          </p:cNvCxnSpPr>
          <p:nvPr/>
        </p:nvCxnSpPr>
        <p:spPr>
          <a:xfrm>
            <a:off x="5435549" y="4589909"/>
            <a:ext cx="0" cy="1017798"/>
          </a:xfrm>
          <a:prstGeom prst="line">
            <a:avLst/>
          </a:prstGeom>
          <a:ln w="1270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58" name="Koppling: vinklad 57">
            <a:extLst>
              <a:ext uri="{FF2B5EF4-FFF2-40B4-BE49-F238E27FC236}">
                <a16:creationId xmlns:a16="http://schemas.microsoft.com/office/drawing/2014/main" id="{2A0C0E67-6BFD-ACEC-9E0C-4FFF847D7607}"/>
              </a:ext>
            </a:extLst>
          </p:cNvPr>
          <p:cNvCxnSpPr>
            <a:cxnSpLocks/>
          </p:cNvCxnSpPr>
          <p:nvPr/>
        </p:nvCxnSpPr>
        <p:spPr>
          <a:xfrm rot="16200000" flipH="1">
            <a:off x="6093347" y="4123676"/>
            <a:ext cx="1003446" cy="2022028"/>
          </a:xfrm>
          <a:prstGeom prst="bentConnector3">
            <a:avLst/>
          </a:prstGeom>
          <a:ln w="12700"/>
        </p:spPr>
        <p:style>
          <a:lnRef idx="1">
            <a:schemeClr val="accent1"/>
          </a:lnRef>
          <a:fillRef idx="0">
            <a:schemeClr val="accent1"/>
          </a:fillRef>
          <a:effectRef idx="0">
            <a:schemeClr val="accent1"/>
          </a:effectRef>
          <a:fontRef idx="minor">
            <a:schemeClr val="tx1"/>
          </a:fontRef>
        </p:style>
      </p:cxnSp>
      <p:cxnSp>
        <p:nvCxnSpPr>
          <p:cNvPr id="59" name="Koppling: vinklad 58">
            <a:extLst>
              <a:ext uri="{FF2B5EF4-FFF2-40B4-BE49-F238E27FC236}">
                <a16:creationId xmlns:a16="http://schemas.microsoft.com/office/drawing/2014/main" id="{81C82718-A6EB-B807-B803-8939ABC9D387}"/>
              </a:ext>
            </a:extLst>
          </p:cNvPr>
          <p:cNvCxnSpPr>
            <a:cxnSpLocks/>
            <a:endCxn id="72" idx="0"/>
          </p:cNvCxnSpPr>
          <p:nvPr/>
        </p:nvCxnSpPr>
        <p:spPr>
          <a:xfrm rot="10800000" flipV="1">
            <a:off x="3553914" y="5132442"/>
            <a:ext cx="2020977" cy="483430"/>
          </a:xfrm>
          <a:prstGeom prst="bentConnector2">
            <a:avLst/>
          </a:prstGeom>
          <a:ln w="12700"/>
        </p:spPr>
        <p:style>
          <a:lnRef idx="1">
            <a:schemeClr val="accent1"/>
          </a:lnRef>
          <a:fillRef idx="0">
            <a:schemeClr val="accent1"/>
          </a:fillRef>
          <a:effectRef idx="0">
            <a:schemeClr val="accent1"/>
          </a:effectRef>
          <a:fontRef idx="minor">
            <a:schemeClr val="tx1"/>
          </a:fontRef>
        </p:style>
      </p:cxnSp>
      <p:cxnSp>
        <p:nvCxnSpPr>
          <p:cNvPr id="62" name="Koppling: vinklad 61">
            <a:extLst>
              <a:ext uri="{FF2B5EF4-FFF2-40B4-BE49-F238E27FC236}">
                <a16:creationId xmlns:a16="http://schemas.microsoft.com/office/drawing/2014/main" id="{CE9DDF4B-A01C-4EFA-7694-A78D63FF0C8A}"/>
              </a:ext>
            </a:extLst>
          </p:cNvPr>
          <p:cNvCxnSpPr>
            <a:cxnSpLocks/>
          </p:cNvCxnSpPr>
          <p:nvPr/>
        </p:nvCxnSpPr>
        <p:spPr>
          <a:xfrm rot="16200000" flipH="1">
            <a:off x="5339263" y="5390624"/>
            <a:ext cx="483386" cy="3"/>
          </a:xfrm>
          <a:prstGeom prst="bentConnector3">
            <a:avLst/>
          </a:prstGeom>
          <a:ln w="12700"/>
        </p:spPr>
        <p:style>
          <a:lnRef idx="1">
            <a:schemeClr val="accent1"/>
          </a:lnRef>
          <a:fillRef idx="0">
            <a:schemeClr val="accent1"/>
          </a:fillRef>
          <a:effectRef idx="0">
            <a:schemeClr val="accent1"/>
          </a:effectRef>
          <a:fontRef idx="minor">
            <a:schemeClr val="tx1"/>
          </a:fontRef>
        </p:style>
      </p:cxnSp>
      <p:cxnSp>
        <p:nvCxnSpPr>
          <p:cNvPr id="63" name="Rak koppling 62">
            <a:extLst>
              <a:ext uri="{FF2B5EF4-FFF2-40B4-BE49-F238E27FC236}">
                <a16:creationId xmlns:a16="http://schemas.microsoft.com/office/drawing/2014/main" id="{C968E168-CAD4-FD9A-F17F-2E823A55E4F9}"/>
              </a:ext>
            </a:extLst>
          </p:cNvPr>
          <p:cNvCxnSpPr>
            <a:cxnSpLocks/>
          </p:cNvCxnSpPr>
          <p:nvPr/>
        </p:nvCxnSpPr>
        <p:spPr>
          <a:xfrm>
            <a:off x="7449243" y="5292038"/>
            <a:ext cx="0" cy="308208"/>
          </a:xfrm>
          <a:prstGeom prst="line">
            <a:avLst/>
          </a:prstGeom>
          <a:ln w="12700"/>
        </p:spPr>
        <p:style>
          <a:lnRef idx="1">
            <a:schemeClr val="dk1"/>
          </a:lnRef>
          <a:fillRef idx="0">
            <a:schemeClr val="dk1"/>
          </a:fillRef>
          <a:effectRef idx="0">
            <a:schemeClr val="dk1"/>
          </a:effectRef>
          <a:fontRef idx="minor">
            <a:schemeClr val="tx1"/>
          </a:fontRef>
        </p:style>
      </p:cxnSp>
      <p:cxnSp>
        <p:nvCxnSpPr>
          <p:cNvPr id="64" name="Rak koppling 63">
            <a:extLst>
              <a:ext uri="{FF2B5EF4-FFF2-40B4-BE49-F238E27FC236}">
                <a16:creationId xmlns:a16="http://schemas.microsoft.com/office/drawing/2014/main" id="{FBA9A17D-2D41-1BF1-6890-F93F75A6DEF4}"/>
              </a:ext>
            </a:extLst>
          </p:cNvPr>
          <p:cNvCxnSpPr>
            <a:cxnSpLocks/>
          </p:cNvCxnSpPr>
          <p:nvPr/>
        </p:nvCxnSpPr>
        <p:spPr>
          <a:xfrm>
            <a:off x="5445342" y="5306331"/>
            <a:ext cx="2017859" cy="0"/>
          </a:xfrm>
          <a:prstGeom prst="line">
            <a:avLst/>
          </a:prstGeom>
          <a:ln w="1270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3" name="Rubrik 2">
            <a:extLst>
              <a:ext uri="{FF2B5EF4-FFF2-40B4-BE49-F238E27FC236}">
                <a16:creationId xmlns:a16="http://schemas.microsoft.com/office/drawing/2014/main" id="{D9034B7D-2F58-1BAE-B03B-75511CBE4A67}"/>
              </a:ext>
            </a:extLst>
          </p:cNvPr>
          <p:cNvSpPr>
            <a:spLocks noGrp="1"/>
          </p:cNvSpPr>
          <p:nvPr>
            <p:ph type="title"/>
          </p:nvPr>
        </p:nvSpPr>
        <p:spPr/>
        <p:txBody>
          <a:bodyPr/>
          <a:lstStyle/>
          <a:p>
            <a:r>
              <a:rPr lang="sv-SE">
                <a:solidFill>
                  <a:schemeClr val="accent1"/>
                </a:solidFill>
              </a:rPr>
              <a:t>Organisationsschema för Flexibilitet inom Energiföretagen</a:t>
            </a:r>
          </a:p>
        </p:txBody>
      </p:sp>
      <p:sp>
        <p:nvSpPr>
          <p:cNvPr id="5" name="Platshållare för datum 4">
            <a:extLst>
              <a:ext uri="{FF2B5EF4-FFF2-40B4-BE49-F238E27FC236}">
                <a16:creationId xmlns:a16="http://schemas.microsoft.com/office/drawing/2014/main" id="{A303F622-390A-5538-E557-1A19443A267C}"/>
              </a:ext>
            </a:extLst>
          </p:cNvPr>
          <p:cNvSpPr>
            <a:spLocks noGrp="1"/>
          </p:cNvSpPr>
          <p:nvPr>
            <p:ph type="dt" sz="half"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169863-6BDD-41BF-8111-5DEE5D9F55CF}" type="datetime1">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2025-06-10</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6" name="Platshållare för bildnummer 5">
            <a:extLst>
              <a:ext uri="{FF2B5EF4-FFF2-40B4-BE49-F238E27FC236}">
                <a16:creationId xmlns:a16="http://schemas.microsoft.com/office/drawing/2014/main" id="{769F617C-EE77-8BBA-AD6A-AE11716654D5}"/>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1CA95-30C8-47DA-AC16-685FD1F93F27}" type="slidenum">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28" name="Ellips 27">
            <a:extLst>
              <a:ext uri="{FF2B5EF4-FFF2-40B4-BE49-F238E27FC236}">
                <a16:creationId xmlns:a16="http://schemas.microsoft.com/office/drawing/2014/main" id="{DFC081DB-929F-4F92-DABD-89D51685EE5E}"/>
              </a:ext>
            </a:extLst>
          </p:cNvPr>
          <p:cNvSpPr/>
          <p:nvPr/>
        </p:nvSpPr>
        <p:spPr>
          <a:xfrm>
            <a:off x="4793226" y="2521974"/>
            <a:ext cx="1644445" cy="457200"/>
          </a:xfrm>
          <a:prstGeom prst="ellipse">
            <a:avLst/>
          </a:prstGeom>
          <a:solidFill>
            <a:schemeClr val="bg1">
              <a:lumMod val="9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0" fontAlgn="base" latinLnBrk="0" hangingPunct="0">
              <a:lnSpc>
                <a:spcPct val="90000"/>
              </a:lnSpc>
              <a:spcBef>
                <a:spcPts val="600"/>
              </a:spcBef>
              <a:spcAft>
                <a:spcPct val="0"/>
              </a:spcAft>
              <a:buClrTx/>
              <a:buSzTx/>
              <a:buFontTx/>
              <a:buNone/>
              <a:tabLst/>
              <a:defRPr/>
            </a:pPr>
            <a:endParaRPr kumimoji="0" lang="sv-SE" sz="2400" b="0" i="0" u="none" strike="noStrike" kern="1200" cap="none" spc="0" normalizeH="0" baseline="0" noProof="0" err="1">
              <a:ln>
                <a:noFill/>
              </a:ln>
              <a:solidFill>
                <a:srgbClr val="FFFFFF"/>
              </a:solidFill>
              <a:effectLst/>
              <a:uLnTx/>
              <a:uFillTx/>
              <a:latin typeface="Calibri"/>
              <a:ea typeface="+mn-ea"/>
              <a:cs typeface="+mn-cs"/>
            </a:endParaRPr>
          </a:p>
        </p:txBody>
      </p:sp>
      <p:sp>
        <p:nvSpPr>
          <p:cNvPr id="29" name="textruta 28">
            <a:extLst>
              <a:ext uri="{FF2B5EF4-FFF2-40B4-BE49-F238E27FC236}">
                <a16:creationId xmlns:a16="http://schemas.microsoft.com/office/drawing/2014/main" id="{0E8774CD-3574-6CE7-A29C-1EFB9D366F79}"/>
              </a:ext>
            </a:extLst>
          </p:cNvPr>
          <p:cNvSpPr txBox="1"/>
          <p:nvPr/>
        </p:nvSpPr>
        <p:spPr>
          <a:xfrm>
            <a:off x="4846688" y="2551159"/>
            <a:ext cx="1524615"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Energiföretagens kansli</a:t>
            </a:r>
          </a:p>
        </p:txBody>
      </p:sp>
      <p:sp>
        <p:nvSpPr>
          <p:cNvPr id="30" name="Ellips 29">
            <a:extLst>
              <a:ext uri="{FF2B5EF4-FFF2-40B4-BE49-F238E27FC236}">
                <a16:creationId xmlns:a16="http://schemas.microsoft.com/office/drawing/2014/main" id="{72BE6118-ED98-BD27-8AC3-620BD8FBE909}"/>
              </a:ext>
            </a:extLst>
          </p:cNvPr>
          <p:cNvSpPr/>
          <p:nvPr/>
        </p:nvSpPr>
        <p:spPr>
          <a:xfrm>
            <a:off x="5265175" y="1895167"/>
            <a:ext cx="693174" cy="353962"/>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200" b="1" i="0" u="none" strike="noStrike" kern="1200" cap="none" spc="0" normalizeH="0" baseline="0" noProof="0">
                <a:ln>
                  <a:noFill/>
                </a:ln>
                <a:solidFill>
                  <a:srgbClr val="FFFFFF"/>
                </a:solidFill>
                <a:effectLst/>
                <a:uLnTx/>
                <a:uFillTx/>
                <a:latin typeface="Calibri"/>
                <a:ea typeface="+mn-ea"/>
                <a:cs typeface="+mn-cs"/>
              </a:rPr>
              <a:t>VD</a:t>
            </a:r>
          </a:p>
        </p:txBody>
      </p:sp>
      <p:sp>
        <p:nvSpPr>
          <p:cNvPr id="31" name="Ellips 30">
            <a:extLst>
              <a:ext uri="{FF2B5EF4-FFF2-40B4-BE49-F238E27FC236}">
                <a16:creationId xmlns:a16="http://schemas.microsoft.com/office/drawing/2014/main" id="{140DF88F-BD54-D633-EF39-9E17DE008D67}"/>
              </a:ext>
            </a:extLst>
          </p:cNvPr>
          <p:cNvSpPr/>
          <p:nvPr/>
        </p:nvSpPr>
        <p:spPr>
          <a:xfrm>
            <a:off x="4776019" y="1059424"/>
            <a:ext cx="1639529" cy="540776"/>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200" b="1" i="0" u="none" strike="noStrike" kern="1200" cap="none" spc="0" normalizeH="0" baseline="0" noProof="0">
                <a:ln>
                  <a:noFill/>
                </a:ln>
                <a:solidFill>
                  <a:srgbClr val="FFFFFF"/>
                </a:solidFill>
                <a:effectLst/>
                <a:uLnTx/>
                <a:uFillTx/>
                <a:latin typeface="Calibri"/>
                <a:ea typeface="+mn-ea"/>
                <a:cs typeface="+mn-cs"/>
              </a:rPr>
              <a:t>Styrelsen</a:t>
            </a:r>
          </a:p>
        </p:txBody>
      </p:sp>
      <p:cxnSp>
        <p:nvCxnSpPr>
          <p:cNvPr id="32" name="Rak koppling 31">
            <a:extLst>
              <a:ext uri="{FF2B5EF4-FFF2-40B4-BE49-F238E27FC236}">
                <a16:creationId xmlns:a16="http://schemas.microsoft.com/office/drawing/2014/main" id="{C0F0F6CF-5B7B-3854-ECB5-379B75FE8D6F}"/>
              </a:ext>
            </a:extLst>
          </p:cNvPr>
          <p:cNvCxnSpPr>
            <a:cxnSpLocks/>
          </p:cNvCxnSpPr>
          <p:nvPr/>
        </p:nvCxnSpPr>
        <p:spPr>
          <a:xfrm flipV="1">
            <a:off x="5606445" y="2979174"/>
            <a:ext cx="0" cy="51619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3" name="Rak koppling 32">
            <a:extLst>
              <a:ext uri="{FF2B5EF4-FFF2-40B4-BE49-F238E27FC236}">
                <a16:creationId xmlns:a16="http://schemas.microsoft.com/office/drawing/2014/main" id="{55912F7E-C5D7-9F72-D9DA-9318EE546002}"/>
              </a:ext>
            </a:extLst>
          </p:cNvPr>
          <p:cNvCxnSpPr>
            <a:cxnSpLocks/>
          </p:cNvCxnSpPr>
          <p:nvPr/>
        </p:nvCxnSpPr>
        <p:spPr>
          <a:xfrm flipV="1">
            <a:off x="5603986" y="2254046"/>
            <a:ext cx="0" cy="28797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4" name="Rak koppling 33">
            <a:extLst>
              <a:ext uri="{FF2B5EF4-FFF2-40B4-BE49-F238E27FC236}">
                <a16:creationId xmlns:a16="http://schemas.microsoft.com/office/drawing/2014/main" id="{AE6EDD52-2C97-B716-8F3F-E00C8D62AAE2}"/>
              </a:ext>
            </a:extLst>
          </p:cNvPr>
          <p:cNvCxnSpPr>
            <a:cxnSpLocks/>
          </p:cNvCxnSpPr>
          <p:nvPr/>
        </p:nvCxnSpPr>
        <p:spPr>
          <a:xfrm flipV="1">
            <a:off x="5596613" y="1597742"/>
            <a:ext cx="0" cy="287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5" name="Ellips 34">
            <a:extLst>
              <a:ext uri="{FF2B5EF4-FFF2-40B4-BE49-F238E27FC236}">
                <a16:creationId xmlns:a16="http://schemas.microsoft.com/office/drawing/2014/main" id="{AC5A736F-1749-B31C-6252-C9BA2793A235}"/>
              </a:ext>
            </a:extLst>
          </p:cNvPr>
          <p:cNvSpPr/>
          <p:nvPr/>
        </p:nvSpPr>
        <p:spPr>
          <a:xfrm>
            <a:off x="7652569" y="2448233"/>
            <a:ext cx="877529" cy="508819"/>
          </a:xfrm>
          <a:prstGeom prst="ellipse">
            <a:avLst/>
          </a:prstGeom>
          <a:solidFill>
            <a:schemeClr val="tx1">
              <a:lumMod val="65000"/>
              <a:lumOff val="3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0" fontAlgn="base" latinLnBrk="0" hangingPunct="0">
              <a:lnSpc>
                <a:spcPct val="90000"/>
              </a:lnSpc>
              <a:spcBef>
                <a:spcPts val="0"/>
              </a:spcBef>
              <a:spcAft>
                <a:spcPct val="0"/>
              </a:spcAft>
              <a:buClrTx/>
              <a:buSzTx/>
              <a:buFontTx/>
              <a:buNone/>
              <a:tabLst/>
              <a:defRPr/>
            </a:pPr>
            <a:r>
              <a:rPr kumimoji="0" lang="sv-SE" sz="1100" b="0" i="0" u="none" strike="noStrike" kern="1200" cap="none" spc="0" normalizeH="0" baseline="0" noProof="0">
                <a:ln>
                  <a:noFill/>
                </a:ln>
                <a:solidFill>
                  <a:srgbClr val="FFFFFF"/>
                </a:solidFill>
                <a:effectLst/>
                <a:uLnTx/>
                <a:uFillTx/>
                <a:latin typeface="Calibri"/>
                <a:ea typeface="+mn-ea"/>
                <a:cs typeface="+mn-cs"/>
              </a:rPr>
              <a:t>Svk</a:t>
            </a:r>
          </a:p>
          <a:p>
            <a:pPr marL="0" marR="0" lvl="0" indent="0" algn="ctr" defTabSz="914400" rtl="0" eaLnBrk="0" fontAlgn="base" latinLnBrk="0" hangingPunct="0">
              <a:lnSpc>
                <a:spcPct val="90000"/>
              </a:lnSpc>
              <a:spcBef>
                <a:spcPts val="0"/>
              </a:spcBef>
              <a:spcAft>
                <a:spcPct val="0"/>
              </a:spcAft>
              <a:buClrTx/>
              <a:buSzTx/>
              <a:buFontTx/>
              <a:buNone/>
              <a:tabLst/>
              <a:defRPr/>
            </a:pPr>
            <a:r>
              <a:rPr kumimoji="0" lang="sv-SE" sz="1100" b="0" i="0" u="none" strike="noStrike" kern="1200" cap="none" spc="0" normalizeH="0" baseline="0" noProof="0">
                <a:ln>
                  <a:noFill/>
                </a:ln>
                <a:solidFill>
                  <a:srgbClr val="FFFFFF"/>
                </a:solidFill>
                <a:effectLst/>
                <a:uLnTx/>
                <a:uFillTx/>
                <a:latin typeface="Calibri"/>
                <a:ea typeface="+mn-ea"/>
                <a:cs typeface="+mn-cs"/>
              </a:rPr>
              <a:t>TF Flex</a:t>
            </a:r>
          </a:p>
          <a:p>
            <a:pPr marL="0" marR="0" lvl="0" indent="0" algn="ctr" defTabSz="914400" rtl="0" eaLnBrk="0" fontAlgn="base" latinLnBrk="0" hangingPunct="0">
              <a:lnSpc>
                <a:spcPct val="90000"/>
              </a:lnSpc>
              <a:spcBef>
                <a:spcPts val="0"/>
              </a:spcBef>
              <a:spcAft>
                <a:spcPct val="0"/>
              </a:spcAft>
              <a:buClrTx/>
              <a:buSzTx/>
              <a:buFontTx/>
              <a:buNone/>
              <a:tabLst/>
              <a:defRPr/>
            </a:pPr>
            <a:r>
              <a:rPr kumimoji="0" lang="sv-SE" sz="1100" b="0" i="0" u="none" strike="noStrike" kern="1200" cap="none" spc="0" normalizeH="0" baseline="0" noProof="0">
                <a:ln>
                  <a:noFill/>
                </a:ln>
                <a:solidFill>
                  <a:srgbClr val="FFFFFF"/>
                </a:solidFill>
                <a:effectLst/>
                <a:uLnTx/>
                <a:uFillTx/>
                <a:latin typeface="Calibri"/>
                <a:ea typeface="+mn-ea"/>
                <a:cs typeface="+mn-cs"/>
              </a:rPr>
              <a:t>Art 182</a:t>
            </a:r>
          </a:p>
        </p:txBody>
      </p:sp>
      <p:sp>
        <p:nvSpPr>
          <p:cNvPr id="36" name="Ellips 35">
            <a:extLst>
              <a:ext uri="{FF2B5EF4-FFF2-40B4-BE49-F238E27FC236}">
                <a16:creationId xmlns:a16="http://schemas.microsoft.com/office/drawing/2014/main" id="{D4639C40-EBFD-ACF9-750F-B882DE5CF40A}"/>
              </a:ext>
            </a:extLst>
          </p:cNvPr>
          <p:cNvSpPr/>
          <p:nvPr/>
        </p:nvSpPr>
        <p:spPr>
          <a:xfrm>
            <a:off x="8498144" y="2659627"/>
            <a:ext cx="651387" cy="371168"/>
          </a:xfrm>
          <a:prstGeom prst="ellipse">
            <a:avLst/>
          </a:prstGeom>
          <a:solidFill>
            <a:schemeClr val="tx1">
              <a:lumMod val="65000"/>
              <a:lumOff val="3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0" fontAlgn="base" latinLnBrk="0" hangingPunct="0">
              <a:lnSpc>
                <a:spcPct val="90000"/>
              </a:lnSpc>
              <a:spcBef>
                <a:spcPts val="600"/>
              </a:spcBef>
              <a:spcAft>
                <a:spcPct val="0"/>
              </a:spcAft>
              <a:buClrTx/>
              <a:buSzTx/>
              <a:buFontTx/>
              <a:buNone/>
              <a:tabLst/>
              <a:defRPr/>
            </a:pPr>
            <a:r>
              <a:rPr kumimoji="0" lang="sv-SE" sz="1000" b="0" i="0" u="none" strike="noStrike" kern="1200" cap="none" spc="0" normalizeH="0" baseline="0" noProof="0" err="1">
                <a:ln>
                  <a:noFill/>
                </a:ln>
                <a:solidFill>
                  <a:srgbClr val="FFFFFF"/>
                </a:solidFill>
                <a:effectLst/>
                <a:uLnTx/>
                <a:uFillTx/>
                <a:latin typeface="Calibri"/>
                <a:ea typeface="+mn-ea"/>
                <a:cs typeface="+mn-cs"/>
              </a:rPr>
              <a:t>Ei</a:t>
            </a:r>
            <a:endParaRPr kumimoji="0" lang="sv-SE" sz="1000" b="0" i="0" u="none" strike="noStrike" kern="1200" cap="none" spc="0" normalizeH="0" baseline="0" noProof="0">
              <a:ln>
                <a:noFill/>
              </a:ln>
              <a:solidFill>
                <a:srgbClr val="FFFFFF"/>
              </a:solidFill>
              <a:effectLst/>
              <a:uLnTx/>
              <a:uFillTx/>
              <a:latin typeface="Calibri"/>
              <a:ea typeface="+mn-ea"/>
              <a:cs typeface="+mn-cs"/>
            </a:endParaRPr>
          </a:p>
        </p:txBody>
      </p:sp>
      <p:sp>
        <p:nvSpPr>
          <p:cNvPr id="37" name="Ellips 36">
            <a:extLst>
              <a:ext uri="{FF2B5EF4-FFF2-40B4-BE49-F238E27FC236}">
                <a16:creationId xmlns:a16="http://schemas.microsoft.com/office/drawing/2014/main" id="{349B0D51-1B2B-9722-47ED-94E875F04918}"/>
              </a:ext>
            </a:extLst>
          </p:cNvPr>
          <p:cNvSpPr/>
          <p:nvPr/>
        </p:nvSpPr>
        <p:spPr>
          <a:xfrm>
            <a:off x="7571455" y="2381864"/>
            <a:ext cx="1629696" cy="759543"/>
          </a:xfrm>
          <a:prstGeom prst="ellipse">
            <a:avLst/>
          </a:prstGeom>
          <a:noFill/>
          <a:ln w="127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90000"/>
              </a:lnSpc>
              <a:spcBef>
                <a:spcPts val="600"/>
              </a:spcBef>
              <a:spcAft>
                <a:spcPct val="0"/>
              </a:spcAft>
              <a:buClrTx/>
              <a:buSzTx/>
              <a:buFontTx/>
              <a:buNone/>
              <a:tabLst/>
              <a:defRPr/>
            </a:pPr>
            <a:endParaRPr kumimoji="0" lang="sv-SE" sz="2400" b="0" i="0" u="none" strike="noStrike" kern="1200" cap="none" spc="0" normalizeH="0" baseline="0" noProof="0" err="1">
              <a:ln>
                <a:noFill/>
              </a:ln>
              <a:solidFill>
                <a:srgbClr val="FFFFFF"/>
              </a:solidFill>
              <a:effectLst/>
              <a:uLnTx/>
              <a:uFillTx/>
              <a:latin typeface="Calibri"/>
              <a:ea typeface="+mn-ea"/>
              <a:cs typeface="+mn-cs"/>
            </a:endParaRPr>
          </a:p>
        </p:txBody>
      </p:sp>
      <p:cxnSp>
        <p:nvCxnSpPr>
          <p:cNvPr id="38" name="Rak koppling 37">
            <a:extLst>
              <a:ext uri="{FF2B5EF4-FFF2-40B4-BE49-F238E27FC236}">
                <a16:creationId xmlns:a16="http://schemas.microsoft.com/office/drawing/2014/main" id="{DF520414-90A7-4CA5-CD50-33FA9ADC50FE}"/>
              </a:ext>
            </a:extLst>
          </p:cNvPr>
          <p:cNvCxnSpPr>
            <a:cxnSpLocks/>
            <a:endCxn id="37" idx="2"/>
          </p:cNvCxnSpPr>
          <p:nvPr/>
        </p:nvCxnSpPr>
        <p:spPr>
          <a:xfrm flipV="1">
            <a:off x="5601621" y="2761636"/>
            <a:ext cx="1969834" cy="36180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9" name="Ellips 38">
            <a:extLst>
              <a:ext uri="{FF2B5EF4-FFF2-40B4-BE49-F238E27FC236}">
                <a16:creationId xmlns:a16="http://schemas.microsoft.com/office/drawing/2014/main" id="{8B2123C2-5E2D-662E-B952-ED6532C7A5A4}"/>
              </a:ext>
            </a:extLst>
          </p:cNvPr>
          <p:cNvSpPr/>
          <p:nvPr/>
        </p:nvSpPr>
        <p:spPr>
          <a:xfrm>
            <a:off x="2878392" y="2480186"/>
            <a:ext cx="1639529" cy="540776"/>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100" b="1" i="0" u="none" strike="noStrike" kern="1200" cap="none" spc="0" normalizeH="0" baseline="0" noProof="0">
                <a:ln>
                  <a:noFill/>
                </a:ln>
                <a:solidFill>
                  <a:srgbClr val="FFFFFF"/>
                </a:solidFill>
                <a:effectLst/>
                <a:uLnTx/>
                <a:uFillTx/>
                <a:latin typeface="Calibri"/>
                <a:ea typeface="+mn-ea"/>
                <a:cs typeface="+mn-cs"/>
              </a:rPr>
              <a:t>Sakråd regionala styrgrupper</a:t>
            </a:r>
          </a:p>
        </p:txBody>
      </p:sp>
      <p:cxnSp>
        <p:nvCxnSpPr>
          <p:cNvPr id="40" name="Rak koppling 39">
            <a:extLst>
              <a:ext uri="{FF2B5EF4-FFF2-40B4-BE49-F238E27FC236}">
                <a16:creationId xmlns:a16="http://schemas.microsoft.com/office/drawing/2014/main" id="{BCEEA8A6-F889-D34F-5E35-54A9968C362C}"/>
              </a:ext>
            </a:extLst>
          </p:cNvPr>
          <p:cNvCxnSpPr>
            <a:stCxn id="39" idx="6"/>
            <a:endCxn id="28" idx="2"/>
          </p:cNvCxnSpPr>
          <p:nvPr/>
        </p:nvCxnSpPr>
        <p:spPr>
          <a:xfrm>
            <a:off x="4517921" y="2750574"/>
            <a:ext cx="27530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1" name="Ellips 40">
            <a:extLst>
              <a:ext uri="{FF2B5EF4-FFF2-40B4-BE49-F238E27FC236}">
                <a16:creationId xmlns:a16="http://schemas.microsoft.com/office/drawing/2014/main" id="{D5794427-ACDA-6242-357B-0B2878FF150C}"/>
              </a:ext>
            </a:extLst>
          </p:cNvPr>
          <p:cNvSpPr/>
          <p:nvPr/>
        </p:nvSpPr>
        <p:spPr>
          <a:xfrm>
            <a:off x="390832" y="3001297"/>
            <a:ext cx="1671485" cy="587477"/>
          </a:xfrm>
          <a:prstGeom prst="ellipse">
            <a:avLst/>
          </a:prstGeom>
          <a:solidFill>
            <a:schemeClr val="accent1">
              <a:lumMod val="20000"/>
              <a:lumOff val="80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0" fontAlgn="base" latinLnBrk="0" hangingPunct="0">
              <a:lnSpc>
                <a:spcPct val="90000"/>
              </a:lnSpc>
              <a:spcBef>
                <a:spcPts val="600"/>
              </a:spcBef>
              <a:spcAft>
                <a:spcPct val="0"/>
              </a:spcAft>
              <a:buClrTx/>
              <a:buSzTx/>
              <a:buFontTx/>
              <a:buNone/>
              <a:tabLst/>
              <a:defRPr/>
            </a:pPr>
            <a:endParaRPr kumimoji="0" lang="sv-SE" sz="2400" b="0" i="0" u="none" strike="noStrike" kern="1200" cap="none" spc="0" normalizeH="0" baseline="0" noProof="0" err="1">
              <a:ln>
                <a:noFill/>
              </a:ln>
              <a:solidFill>
                <a:srgbClr val="FFFFFF"/>
              </a:solidFill>
              <a:effectLst/>
              <a:uLnTx/>
              <a:uFillTx/>
              <a:latin typeface="Calibri"/>
              <a:ea typeface="+mn-ea"/>
              <a:cs typeface="+mn-cs"/>
            </a:endParaRPr>
          </a:p>
        </p:txBody>
      </p:sp>
      <p:sp>
        <p:nvSpPr>
          <p:cNvPr id="42" name="textruta 41">
            <a:extLst>
              <a:ext uri="{FF2B5EF4-FFF2-40B4-BE49-F238E27FC236}">
                <a16:creationId xmlns:a16="http://schemas.microsoft.com/office/drawing/2014/main" id="{4A3C7EC8-211C-F5BA-BD19-4F062D7C8507}"/>
              </a:ext>
            </a:extLst>
          </p:cNvPr>
          <p:cNvSpPr txBox="1"/>
          <p:nvPr/>
        </p:nvSpPr>
        <p:spPr>
          <a:xfrm>
            <a:off x="569657" y="2995854"/>
            <a:ext cx="1369756" cy="600164"/>
          </a:xfrm>
          <a:prstGeom prst="rect">
            <a:avLst/>
          </a:prstGeom>
          <a:noFill/>
          <a:ln w="12700">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100" b="0" i="0" u="none" strike="noStrike" kern="1200" cap="none" spc="0" normalizeH="0" baseline="0" noProof="0">
                <a:ln>
                  <a:noFill/>
                </a:ln>
                <a:solidFill>
                  <a:srgbClr val="000000"/>
                </a:solidFill>
                <a:effectLst/>
                <a:uLnTx/>
                <a:uFillTx/>
                <a:latin typeface="Calibri"/>
                <a:ea typeface="+mn-ea"/>
                <a:cs typeface="+mn-cs"/>
              </a:rPr>
              <a:t>Förankring via rådslag, arenor, webbinarier</a:t>
            </a:r>
          </a:p>
        </p:txBody>
      </p:sp>
      <p:cxnSp>
        <p:nvCxnSpPr>
          <p:cNvPr id="43" name="Rak koppling 42">
            <a:extLst>
              <a:ext uri="{FF2B5EF4-FFF2-40B4-BE49-F238E27FC236}">
                <a16:creationId xmlns:a16="http://schemas.microsoft.com/office/drawing/2014/main" id="{C55CAD5E-E135-3B49-0103-47015EA206B1}"/>
              </a:ext>
            </a:extLst>
          </p:cNvPr>
          <p:cNvCxnSpPr>
            <a:stCxn id="41" idx="6"/>
            <a:endCxn id="29" idx="2"/>
          </p:cNvCxnSpPr>
          <p:nvPr/>
        </p:nvCxnSpPr>
        <p:spPr>
          <a:xfrm flipV="1">
            <a:off x="2062317" y="3012824"/>
            <a:ext cx="3546679" cy="28221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6" name="Ellips 65">
            <a:extLst>
              <a:ext uri="{FF2B5EF4-FFF2-40B4-BE49-F238E27FC236}">
                <a16:creationId xmlns:a16="http://schemas.microsoft.com/office/drawing/2014/main" id="{CC6EA01D-B7C7-3CF7-9BDC-629D93F7E71C}"/>
              </a:ext>
            </a:extLst>
          </p:cNvPr>
          <p:cNvSpPr/>
          <p:nvPr/>
        </p:nvSpPr>
        <p:spPr>
          <a:xfrm>
            <a:off x="4561564" y="3341151"/>
            <a:ext cx="2000739" cy="1273907"/>
          </a:xfrm>
          <a:prstGeom prst="ellipse">
            <a:avLst/>
          </a:prstGeom>
          <a:solidFill>
            <a:schemeClr val="accent1">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200" b="1" i="0" u="none" strike="noStrike" kern="1200" cap="none" spc="0" normalizeH="0" baseline="0" noProof="0">
                <a:ln>
                  <a:noFill/>
                </a:ln>
                <a:solidFill>
                  <a:srgbClr val="FFFFFF"/>
                </a:solidFill>
                <a:effectLst/>
                <a:uLnTx/>
                <a:uFillTx/>
                <a:latin typeface="Calibri"/>
                <a:ea typeface="+mn-ea"/>
                <a:cs typeface="+mn-cs"/>
              </a:rPr>
              <a:t>AG Helhet Flex</a:t>
            </a:r>
          </a:p>
        </p:txBody>
      </p:sp>
      <p:grpSp>
        <p:nvGrpSpPr>
          <p:cNvPr id="68" name="Grupp 67">
            <a:extLst>
              <a:ext uri="{FF2B5EF4-FFF2-40B4-BE49-F238E27FC236}">
                <a16:creationId xmlns:a16="http://schemas.microsoft.com/office/drawing/2014/main" id="{4B3F5A6C-A3E8-6D18-A2A7-6B9887A1A0A1}"/>
              </a:ext>
            </a:extLst>
          </p:cNvPr>
          <p:cNvGrpSpPr/>
          <p:nvPr/>
        </p:nvGrpSpPr>
        <p:grpSpPr>
          <a:xfrm>
            <a:off x="7042702" y="5603756"/>
            <a:ext cx="1126764" cy="563382"/>
            <a:chOff x="525" y="1792434"/>
            <a:chExt cx="1126764" cy="563382"/>
          </a:xfrm>
          <a:solidFill>
            <a:schemeClr val="accent1">
              <a:lumMod val="50000"/>
            </a:schemeClr>
          </a:solidFill>
        </p:grpSpPr>
        <p:sp>
          <p:nvSpPr>
            <p:cNvPr id="69" name="Rektangel 68">
              <a:extLst>
                <a:ext uri="{FF2B5EF4-FFF2-40B4-BE49-F238E27FC236}">
                  <a16:creationId xmlns:a16="http://schemas.microsoft.com/office/drawing/2014/main" id="{0F3077C5-BFDC-7A68-D31C-C89D875E9D60}"/>
                </a:ext>
              </a:extLst>
            </p:cNvPr>
            <p:cNvSpPr/>
            <p:nvPr/>
          </p:nvSpPr>
          <p:spPr>
            <a:xfrm>
              <a:off x="525" y="1792434"/>
              <a:ext cx="1126764" cy="563382"/>
            </a:xfrm>
            <a:prstGeom prst="rect">
              <a:avLst/>
            </a:prstGeom>
            <a:grpFill/>
            <a:ln>
              <a:solidFill>
                <a:schemeClr val="tx1">
                  <a:lumMod val="50000"/>
                  <a:lumOff val="50000"/>
                </a:schemeClr>
              </a:solidFill>
            </a:ln>
          </p:spPr>
          <p:style>
            <a:lnRef idx="0">
              <a:schemeClr val="dk1"/>
            </a:lnRef>
            <a:fillRef idx="3">
              <a:schemeClr val="dk1"/>
            </a:fillRef>
            <a:effectRef idx="3">
              <a:schemeClr val="dk1"/>
            </a:effectRef>
            <a:fontRef idx="minor">
              <a:schemeClr val="lt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a:ea typeface="+mn-ea"/>
                <a:cs typeface="+mn-cs"/>
              </a:endParaRPr>
            </a:p>
          </p:txBody>
        </p:sp>
        <p:sp>
          <p:nvSpPr>
            <p:cNvPr id="70" name="textruta 69">
              <a:extLst>
                <a:ext uri="{FF2B5EF4-FFF2-40B4-BE49-F238E27FC236}">
                  <a16:creationId xmlns:a16="http://schemas.microsoft.com/office/drawing/2014/main" id="{DB657F4F-1FB6-3B95-9D11-5304FA6DD1A3}"/>
                </a:ext>
              </a:extLst>
            </p:cNvPr>
            <p:cNvSpPr txBox="1"/>
            <p:nvPr/>
          </p:nvSpPr>
          <p:spPr>
            <a:xfrm>
              <a:off x="525" y="1792434"/>
              <a:ext cx="1126764" cy="563382"/>
            </a:xfrm>
            <a:prstGeom prst="rect">
              <a:avLst/>
            </a:prstGeom>
            <a:grpFill/>
            <a:ln>
              <a:solidFill>
                <a:schemeClr val="tx1">
                  <a:lumMod val="50000"/>
                  <a:lumOff val="50000"/>
                </a:schemeClr>
              </a:solidFill>
            </a:ln>
          </p:spPr>
          <p:style>
            <a:lnRef idx="0">
              <a:schemeClr val="dk1"/>
            </a:lnRef>
            <a:fillRef idx="3">
              <a:schemeClr val="dk1"/>
            </a:fillRef>
            <a:effectRef idx="3">
              <a:schemeClr val="dk1"/>
            </a:effectRef>
            <a:fontRef idx="minor">
              <a:schemeClr val="lt1"/>
            </a:fontRef>
          </p:style>
          <p:txBody>
            <a:bodyPr spcFirstLastPara="0" vert="horz" wrap="square" lIns="5715" tIns="5715" rIns="5715" bIns="5715" numCol="1" spcCol="1270" anchor="ctr" anchorCtr="0">
              <a:noAutofit/>
            </a:bodyPr>
            <a:lstStyle/>
            <a:p>
              <a:pPr marL="0" marR="0" lvl="0" indent="0" algn="ctr" defTabSz="400050" rtl="0" eaLnBrk="0" fontAlgn="base" latinLnBrk="0" hangingPunct="0">
                <a:lnSpc>
                  <a:spcPct val="90000"/>
                </a:lnSpc>
                <a:spcBef>
                  <a:spcPct val="0"/>
                </a:spcBef>
                <a:spcAft>
                  <a:spcPct val="35000"/>
                </a:spcAft>
                <a:buClrTx/>
                <a:buSzTx/>
                <a:buFontTx/>
                <a:buNone/>
                <a:tabLst/>
                <a:defRPr/>
              </a:pPr>
              <a:r>
                <a:rPr kumimoji="0" lang="sv-SE" sz="900" b="1" i="0" u="none" strike="noStrike" kern="1200" cap="none" spc="0" normalizeH="0" baseline="0" noProof="0">
                  <a:ln>
                    <a:noFill/>
                  </a:ln>
                  <a:solidFill>
                    <a:srgbClr val="FFFFFF"/>
                  </a:solidFill>
                  <a:effectLst/>
                  <a:uLnTx/>
                  <a:uFillTx/>
                  <a:latin typeface="Calibri"/>
                  <a:ea typeface="+mn-ea"/>
                  <a:cs typeface="+mn-cs"/>
                </a:rPr>
                <a:t>EG Marknadsaccess </a:t>
              </a:r>
              <a:r>
                <a:rPr kumimoji="0" lang="sv-SE" sz="900" b="0" i="0" u="none" strike="noStrike" kern="1200" cap="none" spc="0" normalizeH="0" baseline="0" noProof="0">
                  <a:ln>
                    <a:noFill/>
                  </a:ln>
                  <a:solidFill>
                    <a:srgbClr val="FFFFFF"/>
                  </a:solidFill>
                  <a:effectLst/>
                  <a:uLnTx/>
                  <a:uFillTx/>
                  <a:latin typeface="Calibri"/>
                  <a:ea typeface="+mn-ea"/>
                  <a:cs typeface="+mn-cs"/>
                </a:rPr>
                <a:t>-</a:t>
              </a:r>
              <a:r>
                <a:rPr kumimoji="0" lang="sv-SE" sz="900" b="0" i="0" u="none" strike="noStrike" kern="1200" cap="none" spc="0" normalizeH="0" baseline="0" noProof="0">
                  <a:ln>
                    <a:noFill/>
                  </a:ln>
                  <a:solidFill>
                    <a:srgbClr val="FFFFFF"/>
                  </a:solidFill>
                  <a:effectLst/>
                  <a:uLnTx/>
                  <a:uFillTx/>
                  <a:latin typeface="Aptos Display" panose="020F0302020204030204"/>
                  <a:ea typeface="+mn-ea"/>
                  <a:cs typeface="+mn-cs"/>
                </a:rPr>
                <a:t> </a:t>
              </a:r>
              <a:r>
                <a:rPr kumimoji="0" lang="sv-SE" sz="900" b="0" i="0" u="none" strike="noStrike" kern="1200" cap="none" spc="0" normalizeH="0" baseline="0" noProof="0">
                  <a:ln>
                    <a:noFill/>
                  </a:ln>
                  <a:solidFill>
                    <a:srgbClr val="FFFFFF"/>
                  </a:solidFill>
                  <a:effectLst/>
                  <a:uLnTx/>
                  <a:uFillTx/>
                  <a:latin typeface="Calibri"/>
                  <a:ea typeface="+mn-ea"/>
                  <a:cs typeface="+mn-cs"/>
                </a:rPr>
                <a:t>Effektiva marknader som främjar flexibilitet </a:t>
              </a:r>
            </a:p>
          </p:txBody>
        </p:sp>
      </p:grpSp>
      <p:grpSp>
        <p:nvGrpSpPr>
          <p:cNvPr id="71" name="Grupp 70">
            <a:extLst>
              <a:ext uri="{FF2B5EF4-FFF2-40B4-BE49-F238E27FC236}">
                <a16:creationId xmlns:a16="http://schemas.microsoft.com/office/drawing/2014/main" id="{88D52426-49F7-0401-BCDD-F1D2F96F6897}"/>
              </a:ext>
            </a:extLst>
          </p:cNvPr>
          <p:cNvGrpSpPr/>
          <p:nvPr/>
        </p:nvGrpSpPr>
        <p:grpSpPr>
          <a:xfrm>
            <a:off x="2990531" y="5615872"/>
            <a:ext cx="1126764" cy="563382"/>
            <a:chOff x="1363909" y="1792434"/>
            <a:chExt cx="1126764" cy="563382"/>
          </a:xfrm>
          <a:solidFill>
            <a:schemeClr val="accent1">
              <a:lumMod val="50000"/>
            </a:schemeClr>
          </a:solidFill>
        </p:grpSpPr>
        <p:sp>
          <p:nvSpPr>
            <p:cNvPr id="72" name="Rektangel 71">
              <a:extLst>
                <a:ext uri="{FF2B5EF4-FFF2-40B4-BE49-F238E27FC236}">
                  <a16:creationId xmlns:a16="http://schemas.microsoft.com/office/drawing/2014/main" id="{B9C20D74-E454-FB86-CF9D-1C949C995BB8}"/>
                </a:ext>
              </a:extLst>
            </p:cNvPr>
            <p:cNvSpPr/>
            <p:nvPr/>
          </p:nvSpPr>
          <p:spPr>
            <a:xfrm>
              <a:off x="1363909" y="1792434"/>
              <a:ext cx="1126764" cy="563382"/>
            </a:xfrm>
            <a:prstGeom prst="rect">
              <a:avLst/>
            </a:prstGeom>
            <a:grpFill/>
            <a:ln>
              <a:solidFill>
                <a:schemeClr val="tx1">
                  <a:lumMod val="50000"/>
                  <a:lumOff val="50000"/>
                </a:schemeClr>
              </a:solidFill>
            </a:ln>
          </p:spPr>
          <p:style>
            <a:lnRef idx="0">
              <a:schemeClr val="dk1"/>
            </a:lnRef>
            <a:fillRef idx="3">
              <a:schemeClr val="dk1"/>
            </a:fillRef>
            <a:effectRef idx="3">
              <a:schemeClr val="dk1"/>
            </a:effectRef>
            <a:fontRef idx="minor">
              <a:schemeClr val="lt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a:ea typeface="+mn-ea"/>
                <a:cs typeface="+mn-cs"/>
              </a:endParaRPr>
            </a:p>
          </p:txBody>
        </p:sp>
        <p:sp>
          <p:nvSpPr>
            <p:cNvPr id="73" name="textruta 72">
              <a:extLst>
                <a:ext uri="{FF2B5EF4-FFF2-40B4-BE49-F238E27FC236}">
                  <a16:creationId xmlns:a16="http://schemas.microsoft.com/office/drawing/2014/main" id="{A0B9C4F9-AC09-A2F4-3B12-61C181D5678F}"/>
                </a:ext>
              </a:extLst>
            </p:cNvPr>
            <p:cNvSpPr txBox="1"/>
            <p:nvPr/>
          </p:nvSpPr>
          <p:spPr>
            <a:xfrm>
              <a:off x="1363909" y="1792434"/>
              <a:ext cx="1126764" cy="563382"/>
            </a:xfrm>
            <a:prstGeom prst="rect">
              <a:avLst/>
            </a:prstGeom>
            <a:grpFill/>
            <a:ln>
              <a:solidFill>
                <a:schemeClr val="tx1">
                  <a:lumMod val="50000"/>
                  <a:lumOff val="50000"/>
                </a:schemeClr>
              </a:solidFill>
            </a:ln>
          </p:spPr>
          <p:style>
            <a:lnRef idx="0">
              <a:schemeClr val="dk1"/>
            </a:lnRef>
            <a:fillRef idx="3">
              <a:schemeClr val="dk1"/>
            </a:fillRef>
            <a:effectRef idx="3">
              <a:schemeClr val="dk1"/>
            </a:effectRef>
            <a:fontRef idx="minor">
              <a:schemeClr val="lt1"/>
            </a:fontRef>
          </p:style>
          <p:txBody>
            <a:bodyPr spcFirstLastPara="0" vert="horz" wrap="square" lIns="5715" tIns="5715" rIns="5715" bIns="5715" numCol="1" spcCol="1270" anchor="ctr" anchorCtr="0">
              <a:noAutofit/>
            </a:bodyPr>
            <a:lstStyle/>
            <a:p>
              <a:pPr marL="0" marR="0" lvl="0" indent="0" algn="ctr" defTabSz="400050" rtl="0" eaLnBrk="0" fontAlgn="base" latinLnBrk="0" hangingPunct="0">
                <a:lnSpc>
                  <a:spcPct val="90000"/>
                </a:lnSpc>
                <a:spcBef>
                  <a:spcPct val="0"/>
                </a:spcBef>
                <a:spcAft>
                  <a:spcPct val="35000"/>
                </a:spcAft>
                <a:buClrTx/>
                <a:buSzTx/>
                <a:buFontTx/>
                <a:buNone/>
                <a:tabLst/>
                <a:defRPr/>
              </a:pPr>
              <a:r>
                <a:rPr kumimoji="0" lang="sv-SE" sz="900" b="1" i="0" u="none" strike="noStrike" kern="1200" cap="none" spc="0" normalizeH="0" baseline="0" noProof="0">
                  <a:ln>
                    <a:noFill/>
                  </a:ln>
                  <a:solidFill>
                    <a:srgbClr val="FFFFFF"/>
                  </a:solidFill>
                  <a:effectLst/>
                  <a:uLnTx/>
                  <a:uFillTx/>
                  <a:latin typeface="Calibri"/>
                  <a:ea typeface="+mn-ea"/>
                  <a:cs typeface="+mn-cs"/>
                </a:rPr>
                <a:t>EG SO koordinering </a:t>
              </a:r>
              <a:r>
                <a:rPr kumimoji="0" lang="sv-SE" sz="900" b="0" i="0" u="none" strike="noStrike" kern="1200" cap="none" spc="0" normalizeH="0" baseline="0" noProof="0">
                  <a:ln>
                    <a:noFill/>
                  </a:ln>
                  <a:solidFill>
                    <a:srgbClr val="FFFFFF"/>
                  </a:solidFill>
                  <a:effectLst/>
                  <a:uLnTx/>
                  <a:uFillTx/>
                  <a:latin typeface="Calibri"/>
                  <a:ea typeface="+mn-ea"/>
                  <a:cs typeface="+mn-cs"/>
                </a:rPr>
                <a:t>- Effektivt nätutnyttjande </a:t>
              </a:r>
            </a:p>
          </p:txBody>
        </p:sp>
      </p:grpSp>
      <p:grpSp>
        <p:nvGrpSpPr>
          <p:cNvPr id="74" name="Grupp 73">
            <a:extLst>
              <a:ext uri="{FF2B5EF4-FFF2-40B4-BE49-F238E27FC236}">
                <a16:creationId xmlns:a16="http://schemas.microsoft.com/office/drawing/2014/main" id="{CCA2AAE6-EC95-9C47-A98E-2BB898FF8395}"/>
              </a:ext>
            </a:extLst>
          </p:cNvPr>
          <p:cNvGrpSpPr/>
          <p:nvPr/>
        </p:nvGrpSpPr>
        <p:grpSpPr>
          <a:xfrm>
            <a:off x="5027024" y="5615081"/>
            <a:ext cx="1126764" cy="563382"/>
            <a:chOff x="4090678" y="1792434"/>
            <a:chExt cx="1126764" cy="563382"/>
          </a:xfrm>
          <a:solidFill>
            <a:schemeClr val="accent1">
              <a:lumMod val="50000"/>
            </a:schemeClr>
          </a:solidFill>
        </p:grpSpPr>
        <p:sp>
          <p:nvSpPr>
            <p:cNvPr id="75" name="Rektangel 74">
              <a:extLst>
                <a:ext uri="{FF2B5EF4-FFF2-40B4-BE49-F238E27FC236}">
                  <a16:creationId xmlns:a16="http://schemas.microsoft.com/office/drawing/2014/main" id="{8915052A-FB12-205E-B236-1AA8B55690F6}"/>
                </a:ext>
              </a:extLst>
            </p:cNvPr>
            <p:cNvSpPr/>
            <p:nvPr/>
          </p:nvSpPr>
          <p:spPr>
            <a:xfrm>
              <a:off x="4090678" y="1792434"/>
              <a:ext cx="1126764" cy="563382"/>
            </a:xfrm>
            <a:prstGeom prst="rect">
              <a:avLst/>
            </a:prstGeom>
            <a:grpFill/>
            <a:ln>
              <a:solidFill>
                <a:schemeClr val="tx1">
                  <a:lumMod val="50000"/>
                  <a:lumOff val="50000"/>
                </a:schemeClr>
              </a:solidFill>
            </a:ln>
          </p:spPr>
          <p:style>
            <a:lnRef idx="0">
              <a:schemeClr val="dk1"/>
            </a:lnRef>
            <a:fillRef idx="3">
              <a:schemeClr val="dk1"/>
            </a:fillRef>
            <a:effectRef idx="3">
              <a:schemeClr val="dk1"/>
            </a:effectRef>
            <a:fontRef idx="minor">
              <a:schemeClr val="lt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a:ea typeface="+mn-ea"/>
                <a:cs typeface="+mn-cs"/>
              </a:endParaRPr>
            </a:p>
          </p:txBody>
        </p:sp>
        <p:sp>
          <p:nvSpPr>
            <p:cNvPr id="76" name="textruta 75">
              <a:extLst>
                <a:ext uri="{FF2B5EF4-FFF2-40B4-BE49-F238E27FC236}">
                  <a16:creationId xmlns:a16="http://schemas.microsoft.com/office/drawing/2014/main" id="{C04452E0-0FF5-74B5-1D0B-DB16595E2237}"/>
                </a:ext>
              </a:extLst>
            </p:cNvPr>
            <p:cNvSpPr txBox="1"/>
            <p:nvPr/>
          </p:nvSpPr>
          <p:spPr>
            <a:xfrm>
              <a:off x="4090678" y="1792434"/>
              <a:ext cx="1126764" cy="563382"/>
            </a:xfrm>
            <a:prstGeom prst="rect">
              <a:avLst/>
            </a:prstGeom>
            <a:grpFill/>
            <a:ln>
              <a:solidFill>
                <a:schemeClr val="tx1">
                  <a:lumMod val="50000"/>
                  <a:lumOff val="50000"/>
                </a:schemeClr>
              </a:solidFill>
            </a:ln>
          </p:spPr>
          <p:style>
            <a:lnRef idx="0">
              <a:schemeClr val="dk1"/>
            </a:lnRef>
            <a:fillRef idx="3">
              <a:schemeClr val="dk1"/>
            </a:fillRef>
            <a:effectRef idx="3">
              <a:schemeClr val="dk1"/>
            </a:effectRef>
            <a:fontRef idx="minor">
              <a:schemeClr val="lt1"/>
            </a:fontRef>
          </p:style>
          <p:txBody>
            <a:bodyPr spcFirstLastPara="0" vert="horz" wrap="square" lIns="5715" tIns="5715" rIns="5715" bIns="5715" numCol="1" spcCol="1270" anchor="ctr" anchorCtr="0">
              <a:noAutofit/>
            </a:bodyPr>
            <a:lstStyle/>
            <a:p>
              <a:pPr marL="0" marR="0" lvl="0" indent="0" algn="ctr" defTabSz="400050" rtl="0" eaLnBrk="0" fontAlgn="base" latinLnBrk="0" hangingPunct="0">
                <a:lnSpc>
                  <a:spcPct val="90000"/>
                </a:lnSpc>
                <a:spcBef>
                  <a:spcPct val="0"/>
                </a:spcBef>
                <a:spcAft>
                  <a:spcPct val="35000"/>
                </a:spcAft>
                <a:buClrTx/>
                <a:buSzTx/>
                <a:buFontTx/>
                <a:buNone/>
                <a:tabLst/>
                <a:defRPr/>
              </a:pPr>
              <a:r>
                <a:rPr kumimoji="0" lang="sv-SE" sz="900" b="1" i="0" u="none" strike="noStrike" kern="1200" cap="none" spc="0" normalizeH="0" baseline="0" noProof="0">
                  <a:ln>
                    <a:noFill/>
                  </a:ln>
                  <a:solidFill>
                    <a:srgbClr val="FFFFFF"/>
                  </a:solidFill>
                  <a:effectLst/>
                  <a:uLnTx/>
                  <a:uFillTx/>
                  <a:latin typeface="Calibri"/>
                  <a:ea typeface="Calibri"/>
                  <a:cs typeface="Calibri"/>
                </a:rPr>
                <a:t>EG Harmonisering och standardisering</a:t>
              </a:r>
              <a:endParaRPr kumimoji="0" lang="sv-SE" sz="900" b="1"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46" name="Grupp 45">
            <a:extLst>
              <a:ext uri="{FF2B5EF4-FFF2-40B4-BE49-F238E27FC236}">
                <a16:creationId xmlns:a16="http://schemas.microsoft.com/office/drawing/2014/main" id="{BEB306DA-488F-BE77-6799-49F8651E40D9}"/>
              </a:ext>
            </a:extLst>
          </p:cNvPr>
          <p:cNvGrpSpPr/>
          <p:nvPr/>
        </p:nvGrpSpPr>
        <p:grpSpPr>
          <a:xfrm>
            <a:off x="4683072" y="3351269"/>
            <a:ext cx="832825" cy="343203"/>
            <a:chOff x="2727294" y="1792434"/>
            <a:chExt cx="1126764" cy="563382"/>
          </a:xfrm>
        </p:grpSpPr>
        <p:sp>
          <p:nvSpPr>
            <p:cNvPr id="47" name="Rektangel 46">
              <a:extLst>
                <a:ext uri="{FF2B5EF4-FFF2-40B4-BE49-F238E27FC236}">
                  <a16:creationId xmlns:a16="http://schemas.microsoft.com/office/drawing/2014/main" id="{917CC951-B088-7099-C363-3513BAAA7BAC}"/>
                </a:ext>
              </a:extLst>
            </p:cNvPr>
            <p:cNvSpPr/>
            <p:nvPr/>
          </p:nvSpPr>
          <p:spPr>
            <a:xfrm>
              <a:off x="2727294" y="1792434"/>
              <a:ext cx="1126764" cy="563382"/>
            </a:xfrm>
            <a:prstGeom prst="rect">
              <a:avLst/>
            </a:prstGeom>
            <a:ln/>
          </p:spPr>
          <p:style>
            <a:lnRef idx="0">
              <a:schemeClr val="accent1"/>
            </a:lnRef>
            <a:fillRef idx="3">
              <a:schemeClr val="accent1"/>
            </a:fillRef>
            <a:effectRef idx="3">
              <a:schemeClr val="accent1"/>
            </a:effectRef>
            <a:fontRef idx="minor">
              <a:schemeClr val="lt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a:ea typeface="+mn-ea"/>
                <a:cs typeface="+mn-cs"/>
              </a:endParaRPr>
            </a:p>
          </p:txBody>
        </p:sp>
        <p:sp>
          <p:nvSpPr>
            <p:cNvPr id="48" name="textruta 47">
              <a:extLst>
                <a:ext uri="{FF2B5EF4-FFF2-40B4-BE49-F238E27FC236}">
                  <a16:creationId xmlns:a16="http://schemas.microsoft.com/office/drawing/2014/main" id="{2505E303-C304-FA7E-245C-F57FDA5B8E65}"/>
                </a:ext>
              </a:extLst>
            </p:cNvPr>
            <p:cNvSpPr txBox="1"/>
            <p:nvPr/>
          </p:nvSpPr>
          <p:spPr>
            <a:xfrm>
              <a:off x="2727294" y="1792434"/>
              <a:ext cx="1126764" cy="563382"/>
            </a:xfrm>
            <a:prstGeom prst="rect">
              <a:avLst/>
            </a:prstGeom>
            <a:ln/>
          </p:spPr>
          <p:style>
            <a:lnRef idx="0">
              <a:schemeClr val="accent1"/>
            </a:lnRef>
            <a:fillRef idx="3">
              <a:schemeClr val="accent1"/>
            </a:fillRef>
            <a:effectRef idx="3">
              <a:schemeClr val="accent1"/>
            </a:effectRef>
            <a:fontRef idx="minor">
              <a:schemeClr val="lt1"/>
            </a:fontRef>
          </p:style>
          <p:txBody>
            <a:bodyPr spcFirstLastPara="0" vert="horz" wrap="square" lIns="5715" tIns="5715" rIns="5715" bIns="5715" numCol="1" spcCol="1270" anchor="ctr" anchorCtr="0">
              <a:noAutofit/>
            </a:bodyPr>
            <a:lstStyle/>
            <a:p>
              <a:pPr marL="0" marR="0" lvl="0" indent="0" algn="ctr" defTabSz="400050" rtl="0" eaLnBrk="0" fontAlgn="base" latinLnBrk="0" hangingPunct="0">
                <a:lnSpc>
                  <a:spcPct val="90000"/>
                </a:lnSpc>
                <a:spcBef>
                  <a:spcPct val="0"/>
                </a:spcBef>
                <a:spcAft>
                  <a:spcPct val="35000"/>
                </a:spcAft>
                <a:buClrTx/>
                <a:buSzTx/>
                <a:buFontTx/>
                <a:buNone/>
                <a:tabLst/>
                <a:defRPr/>
              </a:pPr>
              <a:r>
                <a:rPr kumimoji="0" lang="sv-SE" sz="900" b="0" i="0" u="none" strike="noStrike" kern="1200" cap="none" spc="0" normalizeH="0" baseline="0" noProof="0">
                  <a:ln>
                    <a:noFill/>
                  </a:ln>
                  <a:solidFill>
                    <a:srgbClr val="FFFFFF"/>
                  </a:solidFill>
                  <a:effectLst/>
                  <a:uLnTx/>
                  <a:uFillTx/>
                  <a:latin typeface="Calibri"/>
                  <a:ea typeface="+mn-ea"/>
                  <a:cs typeface="+mn-cs"/>
                </a:rPr>
                <a:t>Beslutsprocess nationella T&amp;C</a:t>
              </a:r>
            </a:p>
          </p:txBody>
        </p:sp>
      </p:grpSp>
      <p:sp>
        <p:nvSpPr>
          <p:cNvPr id="18" name="textruta 17">
            <a:extLst>
              <a:ext uri="{FF2B5EF4-FFF2-40B4-BE49-F238E27FC236}">
                <a16:creationId xmlns:a16="http://schemas.microsoft.com/office/drawing/2014/main" id="{4335D693-01CA-D1EB-CD16-041C9E92BC35}"/>
              </a:ext>
            </a:extLst>
          </p:cNvPr>
          <p:cNvSpPr txBox="1"/>
          <p:nvPr/>
        </p:nvSpPr>
        <p:spPr>
          <a:xfrm>
            <a:off x="5496690" y="4164885"/>
            <a:ext cx="922828" cy="433207"/>
          </a:xfrm>
          <a:prstGeom prst="rect">
            <a:avLst/>
          </a:prstGeom>
          <a:ln/>
        </p:spPr>
        <p:style>
          <a:lnRef idx="0">
            <a:schemeClr val="accent1"/>
          </a:lnRef>
          <a:fillRef idx="3">
            <a:schemeClr val="accent1"/>
          </a:fillRef>
          <a:effectRef idx="3">
            <a:schemeClr val="accent1"/>
          </a:effectRef>
          <a:fontRef idx="minor">
            <a:schemeClr val="lt1"/>
          </a:fontRef>
        </p:style>
        <p:txBody>
          <a:bodyPr spcFirstLastPara="0" vert="horz" wrap="square" lIns="5715" tIns="5715" rIns="5715" bIns="5715" numCol="1" spcCol="1270" anchor="ctr" anchorCtr="0">
            <a:noAutofit/>
          </a:bodyPr>
          <a:lstStyle/>
          <a:p>
            <a:pPr marL="0" marR="0" lvl="0" indent="0" algn="ctr" defTabSz="400050" rtl="0" eaLnBrk="0" fontAlgn="base" latinLnBrk="0" hangingPunct="0">
              <a:lnSpc>
                <a:spcPct val="90000"/>
              </a:lnSpc>
              <a:spcBef>
                <a:spcPct val="0"/>
              </a:spcBef>
              <a:spcAft>
                <a:spcPct val="35000"/>
              </a:spcAft>
              <a:buClrTx/>
              <a:buSzTx/>
              <a:buFontTx/>
              <a:buNone/>
              <a:tabLst/>
              <a:defRPr/>
            </a:pPr>
            <a:r>
              <a:rPr kumimoji="0" lang="sv-SE" sz="900" b="0" i="0" u="none" strike="noStrike" kern="1200" cap="none" spc="0" normalizeH="0" baseline="0" noProof="0">
                <a:ln>
                  <a:noFill/>
                </a:ln>
                <a:solidFill>
                  <a:srgbClr val="FFFFFF"/>
                </a:solidFill>
                <a:effectLst/>
                <a:uLnTx/>
                <a:uFillTx/>
                <a:latin typeface="Calibri"/>
                <a:ea typeface="+mn-ea"/>
                <a:cs typeface="+mn-cs"/>
              </a:rPr>
              <a:t>Utbildning &amp; kommunikation</a:t>
            </a:r>
          </a:p>
        </p:txBody>
      </p:sp>
    </p:spTree>
    <p:extLst>
      <p:ext uri="{BB962C8B-B14F-4D97-AF65-F5344CB8AC3E}">
        <p14:creationId xmlns:p14="http://schemas.microsoft.com/office/powerpoint/2010/main" val="2616023257"/>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54402-F76E-3C4E-CCB5-8F6ECBC1718A}"/>
            </a:ext>
          </a:extLst>
        </p:cNvPr>
        <p:cNvGrpSpPr/>
        <p:nvPr/>
      </p:nvGrpSpPr>
      <p:grpSpPr>
        <a:xfrm>
          <a:off x="0" y="0"/>
          <a:ext cx="0" cy="0"/>
          <a:chOff x="0" y="0"/>
          <a:chExt cx="0" cy="0"/>
        </a:xfrm>
      </p:grpSpPr>
      <p:pic>
        <p:nvPicPr>
          <p:cNvPr id="21" name="Platshållare för bild 8" descr="Brandmän i en samling">
            <a:extLst>
              <a:ext uri="{FF2B5EF4-FFF2-40B4-BE49-F238E27FC236}">
                <a16:creationId xmlns:a16="http://schemas.microsoft.com/office/drawing/2014/main" id="{1257B5F5-8849-C277-23F9-07851AEAD555}"/>
              </a:ext>
            </a:extLst>
          </p:cNvPr>
          <p:cNvPicPr>
            <a:picLocks noChangeAspect="1"/>
          </p:cNvPicPr>
          <p:nvPr/>
        </p:nvPicPr>
        <p:blipFill rotWithShape="1">
          <a:blip r:embed="rId3" cstate="print">
            <a:alphaModFix amt="50000"/>
            <a:extLst>
              <a:ext uri="{28A0092B-C50C-407E-A947-70E740481C1C}">
                <a14:useLocalDpi xmlns:a14="http://schemas.microsoft.com/office/drawing/2010/main" val="0"/>
              </a:ext>
            </a:extLst>
          </a:blip>
          <a:srcRect l="27484" t="6555" r="47872" b="15301"/>
          <a:stretch/>
        </p:blipFill>
        <p:spPr>
          <a:xfrm>
            <a:off x="9187542" y="0"/>
            <a:ext cx="3004458" cy="6354763"/>
          </a:xfrm>
          <a:prstGeom prst="rect">
            <a:avLst/>
          </a:prstGeom>
        </p:spPr>
      </p:pic>
      <p:sp>
        <p:nvSpPr>
          <p:cNvPr id="3" name="Rubrik 2">
            <a:extLst>
              <a:ext uri="{FF2B5EF4-FFF2-40B4-BE49-F238E27FC236}">
                <a16:creationId xmlns:a16="http://schemas.microsoft.com/office/drawing/2014/main" id="{949287B1-13A1-10E9-0B76-9BD331F6618B}"/>
              </a:ext>
            </a:extLst>
          </p:cNvPr>
          <p:cNvSpPr>
            <a:spLocks noGrp="1"/>
          </p:cNvSpPr>
          <p:nvPr>
            <p:ph type="title"/>
          </p:nvPr>
        </p:nvSpPr>
        <p:spPr>
          <a:xfrm>
            <a:off x="821914" y="354638"/>
            <a:ext cx="7643660" cy="981075"/>
          </a:xfrm>
        </p:spPr>
        <p:txBody>
          <a:bodyPr anchor="t"/>
          <a:lstStyle/>
          <a:p>
            <a:r>
              <a:rPr lang="sv-SE">
                <a:solidFill>
                  <a:schemeClr val="accent1"/>
                </a:solidFill>
              </a:rPr>
              <a:t>Välkommen på Arena </a:t>
            </a:r>
            <a:r>
              <a:rPr lang="sv-SE" err="1">
                <a:solidFill>
                  <a:schemeClr val="accent1"/>
                </a:solidFill>
              </a:rPr>
              <a:t>Flex</a:t>
            </a:r>
            <a:endParaRPr lang="en-US" err="1">
              <a:solidFill>
                <a:schemeClr val="accent1"/>
              </a:solidFill>
            </a:endParaRPr>
          </a:p>
        </p:txBody>
      </p:sp>
      <p:sp>
        <p:nvSpPr>
          <p:cNvPr id="5" name="Platshållare för datum 4">
            <a:extLst>
              <a:ext uri="{FF2B5EF4-FFF2-40B4-BE49-F238E27FC236}">
                <a16:creationId xmlns:a16="http://schemas.microsoft.com/office/drawing/2014/main" id="{A27DF1E0-219E-BBAB-986F-170760C8B2E9}"/>
              </a:ext>
            </a:extLst>
          </p:cNvPr>
          <p:cNvSpPr>
            <a:spLocks noGrp="1"/>
          </p:cNvSpPr>
          <p:nvPr>
            <p:ph type="dt" sz="half"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169863-6BDD-41BF-8111-5DEE5D9F55CF}" type="datetime1">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2025-06-10</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6" name="Platshållare för bildnummer 5">
            <a:extLst>
              <a:ext uri="{FF2B5EF4-FFF2-40B4-BE49-F238E27FC236}">
                <a16:creationId xmlns:a16="http://schemas.microsoft.com/office/drawing/2014/main" id="{5955C42A-BA4C-33B9-8A90-D91EB03B51FF}"/>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1CA95-30C8-47DA-AC16-685FD1F93F27}" type="slidenum">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15" name="Text Placeholder 1">
            <a:extLst>
              <a:ext uri="{FF2B5EF4-FFF2-40B4-BE49-F238E27FC236}">
                <a16:creationId xmlns:a16="http://schemas.microsoft.com/office/drawing/2014/main" id="{7EC18FC2-8A21-FCFC-993A-FCF0108DAD08}"/>
              </a:ext>
            </a:extLst>
          </p:cNvPr>
          <p:cNvSpPr>
            <a:spLocks noGrp="1"/>
          </p:cNvSpPr>
          <p:nvPr>
            <p:ph type="body" sz="quarter" idx="14"/>
          </p:nvPr>
        </p:nvSpPr>
        <p:spPr>
          <a:xfrm>
            <a:off x="695324" y="1662114"/>
            <a:ext cx="8518525" cy="4430712"/>
          </a:xfrm>
        </p:spPr>
        <p:txBody>
          <a:bodyPr/>
          <a:lstStyle/>
          <a:p>
            <a:pPr marL="0" indent="0">
              <a:lnSpc>
                <a:spcPct val="120000"/>
              </a:lnSpc>
              <a:spcBef>
                <a:spcPts val="1000"/>
              </a:spcBef>
              <a:spcAft>
                <a:spcPts val="0"/>
              </a:spcAft>
              <a:buNone/>
            </a:pPr>
            <a:endParaRPr lang="sv-SE">
              <a:latin typeface="Aptos"/>
              <a:ea typeface="Calibri"/>
              <a:cs typeface="Calibri"/>
            </a:endParaRPr>
          </a:p>
          <a:p>
            <a:pPr>
              <a:spcBef>
                <a:spcPts val="1000"/>
              </a:spcBef>
              <a:spcAft>
                <a:spcPts val="0"/>
              </a:spcAft>
            </a:pPr>
            <a:endParaRPr lang="sv-SE" sz="2300">
              <a:latin typeface="Aptos"/>
              <a:ea typeface="Calibri"/>
              <a:cs typeface="Calibri"/>
            </a:endParaRPr>
          </a:p>
          <a:p>
            <a:endParaRPr lang="en-US">
              <a:latin typeface="Calibri"/>
              <a:ea typeface="Calibri"/>
              <a:cs typeface="Calibri"/>
            </a:endParaRPr>
          </a:p>
        </p:txBody>
      </p:sp>
      <p:pic>
        <p:nvPicPr>
          <p:cNvPr id="2" name="Picture 1">
            <a:extLst>
              <a:ext uri="{FF2B5EF4-FFF2-40B4-BE49-F238E27FC236}">
                <a16:creationId xmlns:a16="http://schemas.microsoft.com/office/drawing/2014/main" id="{ADC56BA0-B1C8-1824-8EBB-A2A52B7E59A4}"/>
              </a:ext>
            </a:extLst>
          </p:cNvPr>
          <p:cNvPicPr>
            <a:picLocks noChangeAspect="1"/>
          </p:cNvPicPr>
          <p:nvPr/>
        </p:nvPicPr>
        <p:blipFill>
          <a:blip r:embed="rId4"/>
          <a:stretch>
            <a:fillRect/>
          </a:stretch>
        </p:blipFill>
        <p:spPr>
          <a:xfrm>
            <a:off x="690562" y="1086341"/>
            <a:ext cx="8012907" cy="4173349"/>
          </a:xfrm>
          <a:prstGeom prst="rect">
            <a:avLst/>
          </a:prstGeom>
        </p:spPr>
      </p:pic>
    </p:spTree>
    <p:extLst>
      <p:ext uri="{BB962C8B-B14F-4D97-AF65-F5344CB8AC3E}">
        <p14:creationId xmlns:p14="http://schemas.microsoft.com/office/powerpoint/2010/main" val="3900081677"/>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AE85CBB1-1794-72FC-B9F3-A558238EC041}"/>
              </a:ext>
            </a:extLst>
          </p:cNvPr>
          <p:cNvSpPr>
            <a:spLocks noGrp="1"/>
          </p:cNvSpPr>
          <p:nvPr>
            <p:ph type="body" sz="quarter" idx="14"/>
          </p:nvPr>
        </p:nvSpPr>
        <p:spPr/>
        <p:txBody>
          <a:bodyPr/>
          <a:lstStyle/>
          <a:p>
            <a:r>
              <a:rPr lang="sv-SE"/>
              <a:t>Tack för ert deltagande på dagens </a:t>
            </a:r>
            <a:r>
              <a:rPr lang="sv-SE" err="1"/>
              <a:t>webbinarium</a:t>
            </a:r>
            <a:r>
              <a:rPr lang="sv-SE"/>
              <a:t>!</a:t>
            </a:r>
          </a:p>
        </p:txBody>
      </p:sp>
      <p:sp>
        <p:nvSpPr>
          <p:cNvPr id="4" name="Platshållare för datum 3">
            <a:extLst>
              <a:ext uri="{FF2B5EF4-FFF2-40B4-BE49-F238E27FC236}">
                <a16:creationId xmlns:a16="http://schemas.microsoft.com/office/drawing/2014/main" id="{A54DFF98-D2FD-FEE1-9CF7-E715D723ABEF}"/>
              </a:ext>
            </a:extLst>
          </p:cNvPr>
          <p:cNvSpPr>
            <a:spLocks noGrp="1"/>
          </p:cNvSpPr>
          <p:nvPr>
            <p:ph type="dt" sz="half" idx="15"/>
          </p:nvPr>
        </p:nvSpPr>
        <p:spPr/>
        <p:txBody>
          <a:bodyPr/>
          <a:lstStyle/>
          <a:p>
            <a:pPr>
              <a:defRPr/>
            </a:pPr>
            <a:fld id="{D0BAF2BC-1F6D-4C06-B612-00D42D8A92C1}" type="datetime1">
              <a:rPr lang="sv-SE" smtClean="0"/>
              <a:pPr>
                <a:defRPr/>
              </a:pPr>
              <a:t>2025-06-10</a:t>
            </a:fld>
            <a:endParaRPr lang="sv-SE"/>
          </a:p>
        </p:txBody>
      </p:sp>
      <p:sp>
        <p:nvSpPr>
          <p:cNvPr id="5" name="Platshållare för bildnummer 4">
            <a:extLst>
              <a:ext uri="{FF2B5EF4-FFF2-40B4-BE49-F238E27FC236}">
                <a16:creationId xmlns:a16="http://schemas.microsoft.com/office/drawing/2014/main" id="{E4DB84C8-119B-5037-EF1A-152E19F68E65}"/>
              </a:ext>
            </a:extLst>
          </p:cNvPr>
          <p:cNvSpPr>
            <a:spLocks noGrp="1"/>
          </p:cNvSpPr>
          <p:nvPr>
            <p:ph type="sldNum" sz="quarter" idx="17"/>
          </p:nvPr>
        </p:nvSpPr>
        <p:spPr/>
        <p:txBody>
          <a:bodyPr/>
          <a:lstStyle/>
          <a:p>
            <a:pPr>
              <a:defRPr/>
            </a:pPr>
            <a:fld id="{901E7093-E811-4DE9-ABF4-9BB337DD4CC4}" type="slidenum">
              <a:rPr lang="sv-SE" smtClean="0"/>
              <a:pPr>
                <a:defRPr/>
              </a:pPr>
              <a:t>51</a:t>
            </a:fld>
            <a:endParaRPr lang="sv-SE"/>
          </a:p>
        </p:txBody>
      </p:sp>
    </p:spTree>
    <p:extLst>
      <p:ext uri="{BB962C8B-B14F-4D97-AF65-F5344CB8AC3E}">
        <p14:creationId xmlns:p14="http://schemas.microsoft.com/office/powerpoint/2010/main" val="2894578075"/>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Bildobjekt 25">
            <a:extLst>
              <a:ext uri="{FF2B5EF4-FFF2-40B4-BE49-F238E27FC236}">
                <a16:creationId xmlns:a16="http://schemas.microsoft.com/office/drawing/2014/main" id="{BDC9190B-F8A9-0706-6DF9-6CC034477DB5}"/>
              </a:ext>
            </a:extLst>
          </p:cNvPr>
          <p:cNvPicPr>
            <a:picLocks noChangeAspect="1"/>
          </p:cNvPicPr>
          <p:nvPr/>
        </p:nvPicPr>
        <p:blipFill rotWithShape="1">
          <a:blip r:embed="rId3">
            <a:alphaModFix amt="35000"/>
          </a:blip>
          <a:srcRect t="1101" r="67802" b="-1101"/>
          <a:stretch/>
        </p:blipFill>
        <p:spPr>
          <a:xfrm>
            <a:off x="10899058" y="4254910"/>
            <a:ext cx="1292942" cy="2121439"/>
          </a:xfrm>
          <a:prstGeom prst="rect">
            <a:avLst/>
          </a:prstGeom>
        </p:spPr>
      </p:pic>
      <p:sp>
        <p:nvSpPr>
          <p:cNvPr id="2" name="Platshållare för text 1">
            <a:extLst>
              <a:ext uri="{FF2B5EF4-FFF2-40B4-BE49-F238E27FC236}">
                <a16:creationId xmlns:a16="http://schemas.microsoft.com/office/drawing/2014/main" id="{6408499C-DD52-B064-042C-9FD017CF21FF}"/>
              </a:ext>
            </a:extLst>
          </p:cNvPr>
          <p:cNvSpPr>
            <a:spLocks noGrp="1"/>
          </p:cNvSpPr>
          <p:nvPr>
            <p:ph type="body" sz="quarter" idx="14"/>
          </p:nvPr>
        </p:nvSpPr>
        <p:spPr>
          <a:xfrm>
            <a:off x="606239" y="2034676"/>
            <a:ext cx="2822761" cy="2478331"/>
          </a:xfrm>
        </p:spPr>
        <p:txBody>
          <a:bodyPr/>
          <a:lstStyle/>
          <a:p>
            <a:pPr>
              <a:spcBef>
                <a:spcPts val="600"/>
              </a:spcBef>
            </a:pPr>
            <a:r>
              <a:rPr lang="sv-SE" sz="1400"/>
              <a:t>Flex Register</a:t>
            </a:r>
          </a:p>
          <a:p>
            <a:pPr>
              <a:spcBef>
                <a:spcPts val="600"/>
              </a:spcBef>
            </a:pPr>
            <a:r>
              <a:rPr lang="sv-SE" sz="1400"/>
              <a:t>Aggregeringsmodeller</a:t>
            </a:r>
          </a:p>
          <a:p>
            <a:pPr>
              <a:spcBef>
                <a:spcPts val="600"/>
              </a:spcBef>
            </a:pPr>
            <a:r>
              <a:rPr lang="sv-SE" sz="1400"/>
              <a:t>Prekvalificering</a:t>
            </a:r>
          </a:p>
          <a:p>
            <a:pPr>
              <a:spcBef>
                <a:spcPts val="600"/>
              </a:spcBef>
            </a:pPr>
            <a:r>
              <a:rPr lang="sv-SE" sz="1400"/>
              <a:t>koordinering mellan marknader</a:t>
            </a:r>
          </a:p>
          <a:p>
            <a:pPr>
              <a:spcBef>
                <a:spcPts val="600"/>
              </a:spcBef>
            </a:pPr>
            <a:r>
              <a:rPr lang="sv-SE" sz="1400"/>
              <a:t>Nationell marknadsprodukt</a:t>
            </a:r>
          </a:p>
          <a:p>
            <a:pPr>
              <a:spcBef>
                <a:spcPts val="600"/>
              </a:spcBef>
            </a:pPr>
            <a:r>
              <a:rPr lang="sv-SE" sz="1400"/>
              <a:t>Standardiserat datautbyte ur ett tjänsteleverantörs perspektiv</a:t>
            </a:r>
          </a:p>
          <a:p>
            <a:pPr>
              <a:spcBef>
                <a:spcPts val="600"/>
              </a:spcBef>
            </a:pPr>
            <a:r>
              <a:rPr lang="sv-SE" sz="1400"/>
              <a:t>Obalansjustering och obalanshantering för tjänster och villkorade avtal</a:t>
            </a:r>
          </a:p>
        </p:txBody>
      </p:sp>
      <p:sp>
        <p:nvSpPr>
          <p:cNvPr id="3" name="Rubrik 2">
            <a:extLst>
              <a:ext uri="{FF2B5EF4-FFF2-40B4-BE49-F238E27FC236}">
                <a16:creationId xmlns:a16="http://schemas.microsoft.com/office/drawing/2014/main" id="{96C6D94A-E437-C05A-A173-8EA34409D737}"/>
              </a:ext>
            </a:extLst>
          </p:cNvPr>
          <p:cNvSpPr>
            <a:spLocks noGrp="1"/>
          </p:cNvSpPr>
          <p:nvPr>
            <p:ph type="title"/>
          </p:nvPr>
        </p:nvSpPr>
        <p:spPr/>
        <p:txBody>
          <a:bodyPr anchor="t"/>
          <a:lstStyle/>
          <a:p>
            <a:r>
              <a:rPr lang="sv-SE">
                <a:solidFill>
                  <a:schemeClr val="accent1"/>
                </a:solidFill>
              </a:rPr>
              <a:t>Energiföretagens Expertgrupper inom Flex</a:t>
            </a:r>
          </a:p>
        </p:txBody>
      </p:sp>
      <p:sp>
        <p:nvSpPr>
          <p:cNvPr id="5" name="Platshållare för datum 4">
            <a:extLst>
              <a:ext uri="{FF2B5EF4-FFF2-40B4-BE49-F238E27FC236}">
                <a16:creationId xmlns:a16="http://schemas.microsoft.com/office/drawing/2014/main" id="{E3BE3CFA-290A-8C75-65F6-0150563F5854}"/>
              </a:ext>
            </a:extLst>
          </p:cNvPr>
          <p:cNvSpPr>
            <a:spLocks noGrp="1"/>
          </p:cNvSpPr>
          <p:nvPr>
            <p:ph type="dt" sz="half"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169863-6BDD-41BF-8111-5DEE5D9F55CF}" type="datetime1">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2025-06-10</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6" name="Platshållare för bildnummer 5">
            <a:extLst>
              <a:ext uri="{FF2B5EF4-FFF2-40B4-BE49-F238E27FC236}">
                <a16:creationId xmlns:a16="http://schemas.microsoft.com/office/drawing/2014/main" id="{E02B5449-A24F-22D6-CCB2-82477F10D09F}"/>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1CA95-30C8-47DA-AC16-685FD1F93F27}" type="slidenum">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15" name="Platshållare för text 1">
            <a:extLst>
              <a:ext uri="{FF2B5EF4-FFF2-40B4-BE49-F238E27FC236}">
                <a16:creationId xmlns:a16="http://schemas.microsoft.com/office/drawing/2014/main" id="{936A725E-795B-5E38-14C2-C996D2977035}"/>
              </a:ext>
            </a:extLst>
          </p:cNvPr>
          <p:cNvSpPr txBox="1">
            <a:spLocks/>
          </p:cNvSpPr>
          <p:nvPr/>
        </p:nvSpPr>
        <p:spPr bwMode="auto">
          <a:xfrm>
            <a:off x="4287672" y="2042799"/>
            <a:ext cx="2762057" cy="3273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66700" indent="-266700" algn="l" rtl="0" eaLnBrk="1" fontAlgn="base" hangingPunct="1">
              <a:lnSpc>
                <a:spcPct val="90000"/>
              </a:lnSpc>
              <a:spcBef>
                <a:spcPts val="1200"/>
              </a:spcBef>
              <a:spcAft>
                <a:spcPct val="0"/>
              </a:spcAft>
              <a:buClr>
                <a:schemeClr val="accent1"/>
              </a:buClr>
              <a:buFont typeface="Arial" panose="020B0604020202020204" pitchFamily="34" charset="0"/>
              <a:buChar char="•"/>
              <a:defRPr sz="2400" kern="1200">
                <a:solidFill>
                  <a:schemeClr val="tx1"/>
                </a:solidFill>
                <a:latin typeface="+mn-lt"/>
                <a:ea typeface="+mn-ea"/>
                <a:cs typeface="+mn-cs"/>
              </a:defRPr>
            </a:lvl1pPr>
            <a:lvl2pPr marL="542925" indent="-276225" algn="l" rtl="0" eaLnBrk="1" fontAlgn="base" hangingPunct="1">
              <a:lnSpc>
                <a:spcPct val="90000"/>
              </a:lnSpc>
              <a:spcBef>
                <a:spcPts val="12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2pPr>
            <a:lvl3pPr marL="1143000" indent="-228600" algn="l" rtl="0" eaLnBrk="1" fontAlgn="base" hangingPunct="1">
              <a:lnSpc>
                <a:spcPct val="90000"/>
              </a:lnSpc>
              <a:spcBef>
                <a:spcPts val="6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3pPr>
            <a:lvl4pPr marL="1600200" indent="-228600" algn="l" rtl="0" eaLnBrk="1" fontAlgn="base" hangingPunct="1">
              <a:lnSpc>
                <a:spcPct val="90000"/>
              </a:lnSpc>
              <a:spcBef>
                <a:spcPts val="6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6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6700" marR="0" lvl="0" indent="-266700" algn="l" defTabSz="914400" rtl="0" eaLnBrk="1" fontAlgn="base" latinLnBrk="0" hangingPunct="1">
              <a:lnSpc>
                <a:spcPct val="90000"/>
              </a:lnSpc>
              <a:spcBef>
                <a:spcPts val="600"/>
              </a:spcBef>
              <a:spcAft>
                <a:spcPct val="0"/>
              </a:spcAft>
              <a:buClr>
                <a:srgbClr val="E6007E"/>
              </a:buClr>
              <a:buSzTx/>
              <a:buFont typeface="Arial" panose="020B0604020202020204" pitchFamily="34" charset="0"/>
              <a:buChar char="•"/>
              <a:tabLst/>
              <a:defRPr/>
            </a:pPr>
            <a:r>
              <a:rPr kumimoji="0" lang="sv-SE" sz="1400" b="0" i="0" u="none" strike="noStrike" kern="1200" cap="none" spc="0" normalizeH="0" baseline="0" noProof="0">
                <a:ln>
                  <a:noFill/>
                </a:ln>
                <a:solidFill>
                  <a:srgbClr val="000000"/>
                </a:solidFill>
                <a:effectLst/>
                <a:uLnTx/>
                <a:uFillTx/>
                <a:latin typeface="Calibri"/>
                <a:ea typeface="+mn-ea"/>
                <a:cs typeface="+mn-cs"/>
              </a:rPr>
              <a:t>Kunskapsinhämtning och omvärldsbevakning, </a:t>
            </a:r>
          </a:p>
          <a:p>
            <a:pPr marL="266700" marR="0" lvl="0" indent="-266700" algn="l" defTabSz="914400" rtl="0" eaLnBrk="1" fontAlgn="base" latinLnBrk="0" hangingPunct="1">
              <a:lnSpc>
                <a:spcPct val="90000"/>
              </a:lnSpc>
              <a:spcBef>
                <a:spcPts val="600"/>
              </a:spcBef>
              <a:spcAft>
                <a:spcPct val="0"/>
              </a:spcAft>
              <a:buClr>
                <a:srgbClr val="E6007E"/>
              </a:buClr>
              <a:buSzTx/>
              <a:buFont typeface="Arial" panose="020B0604020202020204" pitchFamily="34" charset="0"/>
              <a:buChar char="•"/>
              <a:tabLst/>
              <a:defRPr/>
            </a:pPr>
            <a:r>
              <a:rPr kumimoji="0" lang="sv-SE" sz="1400" b="0" i="0" u="none" strike="noStrike" kern="1200" cap="none" spc="0" normalizeH="0" baseline="0" noProof="0">
                <a:ln>
                  <a:noFill/>
                </a:ln>
                <a:solidFill>
                  <a:srgbClr val="000000"/>
                </a:solidFill>
                <a:effectLst/>
                <a:uLnTx/>
                <a:uFillTx/>
                <a:latin typeface="Calibri"/>
                <a:ea typeface="+mn-ea"/>
                <a:cs typeface="+mn-cs"/>
              </a:rPr>
              <a:t>Referensgrupp till EU-arbetet kopplat till NCDR</a:t>
            </a:r>
          </a:p>
          <a:p>
            <a:pPr marL="266700" marR="0" lvl="0" indent="-266700" algn="l" defTabSz="914400" rtl="0" eaLnBrk="1" fontAlgn="base" latinLnBrk="0" hangingPunct="1">
              <a:lnSpc>
                <a:spcPct val="90000"/>
              </a:lnSpc>
              <a:spcBef>
                <a:spcPts val="600"/>
              </a:spcBef>
              <a:spcAft>
                <a:spcPct val="0"/>
              </a:spcAft>
              <a:buClr>
                <a:srgbClr val="E6007E"/>
              </a:buClr>
              <a:buSzTx/>
              <a:buFont typeface="Arial" panose="020B0604020202020204" pitchFamily="34" charset="0"/>
              <a:buChar char="•"/>
              <a:tabLst/>
              <a:defRPr/>
            </a:pPr>
            <a:r>
              <a:rPr kumimoji="0" lang="sv-SE" sz="1400" b="0" i="0" u="none" strike="noStrike" kern="1200" cap="none" spc="0" normalizeH="0" baseline="0" noProof="0">
                <a:ln>
                  <a:noFill/>
                </a:ln>
                <a:solidFill>
                  <a:srgbClr val="000000"/>
                </a:solidFill>
                <a:effectLst/>
                <a:uLnTx/>
                <a:uFillTx/>
                <a:latin typeface="Calibri"/>
                <a:ea typeface="+mn-ea"/>
                <a:cs typeface="+mn-cs"/>
              </a:rPr>
              <a:t>Stötta EG och AG med kunskaps- och diskussionsunderlag rörande systemstöd och plattformar</a:t>
            </a:r>
          </a:p>
          <a:p>
            <a:pPr marL="266700" marR="0" lvl="0" indent="-266700" algn="l" defTabSz="914400" rtl="0" eaLnBrk="1" fontAlgn="base" latinLnBrk="0" hangingPunct="1">
              <a:lnSpc>
                <a:spcPct val="90000"/>
              </a:lnSpc>
              <a:spcBef>
                <a:spcPts val="600"/>
              </a:spcBef>
              <a:spcAft>
                <a:spcPct val="0"/>
              </a:spcAft>
              <a:buClr>
                <a:srgbClr val="E6007E"/>
              </a:buClr>
              <a:buSzTx/>
              <a:buFont typeface="Arial" panose="020B0604020202020204" pitchFamily="34" charset="0"/>
              <a:buChar char="•"/>
              <a:tabLst/>
              <a:defRPr/>
            </a:pPr>
            <a:r>
              <a:rPr kumimoji="0" lang="sv-SE" sz="1400" b="0" i="0" u="none" strike="noStrike" kern="1200" cap="none" spc="0" normalizeH="0" baseline="0" noProof="0">
                <a:ln>
                  <a:noFill/>
                </a:ln>
                <a:solidFill>
                  <a:srgbClr val="000000"/>
                </a:solidFill>
                <a:effectLst/>
                <a:uLnTx/>
                <a:uFillTx/>
                <a:latin typeface="Calibri"/>
                <a:ea typeface="+mn-ea"/>
                <a:cs typeface="+mn-cs"/>
              </a:rPr>
              <a:t>Koordinera och samordna arbetet med att beskriva nuläge (As-is) inom de olika aktiviteterna mellan expertgrupperna. </a:t>
            </a:r>
          </a:p>
          <a:p>
            <a:pPr marL="266700" marR="0" lvl="0" indent="-266700" algn="l" defTabSz="914400" rtl="0" eaLnBrk="1" fontAlgn="base" latinLnBrk="0" hangingPunct="1">
              <a:lnSpc>
                <a:spcPct val="90000"/>
              </a:lnSpc>
              <a:spcBef>
                <a:spcPts val="600"/>
              </a:spcBef>
              <a:spcAft>
                <a:spcPct val="0"/>
              </a:spcAft>
              <a:buClr>
                <a:srgbClr val="E6007E"/>
              </a:buClr>
              <a:buSzTx/>
              <a:buFont typeface="Arial" panose="020B0604020202020204" pitchFamily="34" charset="0"/>
              <a:buChar char="•"/>
              <a:tabLst/>
              <a:defRPr/>
            </a:pPr>
            <a:r>
              <a:rPr kumimoji="0" lang="sv-SE" sz="1400" b="0" i="0" u="none" strike="noStrike" kern="1200" cap="none" spc="0" normalizeH="0" baseline="0" noProof="0">
                <a:ln>
                  <a:noFill/>
                </a:ln>
                <a:solidFill>
                  <a:srgbClr val="000000"/>
                </a:solidFill>
                <a:effectLst/>
                <a:uLnTx/>
                <a:uFillTx/>
                <a:latin typeface="Calibri"/>
                <a:ea typeface="+mn-ea"/>
                <a:cs typeface="+mn-cs"/>
              </a:rPr>
              <a:t>Ge en samlad kravbild på standardiserat datautbyte och interoperabilitet</a:t>
            </a:r>
          </a:p>
        </p:txBody>
      </p:sp>
      <p:sp>
        <p:nvSpPr>
          <p:cNvPr id="17" name="textruta 16">
            <a:extLst>
              <a:ext uri="{FF2B5EF4-FFF2-40B4-BE49-F238E27FC236}">
                <a16:creationId xmlns:a16="http://schemas.microsoft.com/office/drawing/2014/main" id="{8BD4B05B-1E16-D734-D917-62E9F1AA113A}"/>
              </a:ext>
            </a:extLst>
          </p:cNvPr>
          <p:cNvSpPr txBox="1"/>
          <p:nvPr/>
        </p:nvSpPr>
        <p:spPr>
          <a:xfrm>
            <a:off x="518036" y="1231180"/>
            <a:ext cx="3427157"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8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Marknadsaccess</a:t>
            </a:r>
            <a:r>
              <a:rPr kumimoji="0" lang="sv-SE"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 Effektiva marknader som främjar flexibilitet </a:t>
            </a:r>
          </a:p>
        </p:txBody>
      </p:sp>
      <p:sp>
        <p:nvSpPr>
          <p:cNvPr id="19" name="textruta 18">
            <a:extLst>
              <a:ext uri="{FF2B5EF4-FFF2-40B4-BE49-F238E27FC236}">
                <a16:creationId xmlns:a16="http://schemas.microsoft.com/office/drawing/2014/main" id="{05C78433-E918-AA32-BAA8-DE352DBFE1A7}"/>
              </a:ext>
            </a:extLst>
          </p:cNvPr>
          <p:cNvSpPr txBox="1"/>
          <p:nvPr/>
        </p:nvSpPr>
        <p:spPr>
          <a:xfrm>
            <a:off x="4160889" y="1260675"/>
            <a:ext cx="3648382"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8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Harmonisering och standardisering</a:t>
            </a:r>
          </a:p>
        </p:txBody>
      </p:sp>
      <p:sp>
        <p:nvSpPr>
          <p:cNvPr id="20" name="textruta 19">
            <a:extLst>
              <a:ext uri="{FF2B5EF4-FFF2-40B4-BE49-F238E27FC236}">
                <a16:creationId xmlns:a16="http://schemas.microsoft.com/office/drawing/2014/main" id="{6FE7015E-013F-5D19-A768-6DDCA01E20E9}"/>
              </a:ext>
            </a:extLst>
          </p:cNvPr>
          <p:cNvSpPr txBox="1"/>
          <p:nvPr/>
        </p:nvSpPr>
        <p:spPr>
          <a:xfrm>
            <a:off x="7948767" y="1280340"/>
            <a:ext cx="3171517"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8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SO Koordinering </a:t>
            </a:r>
            <a:r>
              <a:rPr kumimoji="0" lang="sv-SE"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r>
              <a:rPr kumimoji="0" lang="sv-SE" sz="18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r>
              <a:rPr kumimoji="0" lang="sv-SE"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Effektivt nätutnyttjande  </a:t>
            </a:r>
          </a:p>
        </p:txBody>
      </p:sp>
      <p:sp>
        <p:nvSpPr>
          <p:cNvPr id="21" name="Platshållare för text 1">
            <a:extLst>
              <a:ext uri="{FF2B5EF4-FFF2-40B4-BE49-F238E27FC236}">
                <a16:creationId xmlns:a16="http://schemas.microsoft.com/office/drawing/2014/main" id="{3E718AEC-090A-A58A-1270-4E6D6C465B02}"/>
              </a:ext>
            </a:extLst>
          </p:cNvPr>
          <p:cNvSpPr txBox="1">
            <a:spLocks/>
          </p:cNvSpPr>
          <p:nvPr/>
        </p:nvSpPr>
        <p:spPr bwMode="auto">
          <a:xfrm>
            <a:off x="8046054" y="2025592"/>
            <a:ext cx="2762057" cy="300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66700" indent="-266700" algn="l" rtl="0" eaLnBrk="1" fontAlgn="base" hangingPunct="1">
              <a:lnSpc>
                <a:spcPct val="90000"/>
              </a:lnSpc>
              <a:spcBef>
                <a:spcPts val="1200"/>
              </a:spcBef>
              <a:spcAft>
                <a:spcPct val="0"/>
              </a:spcAft>
              <a:buClr>
                <a:schemeClr val="accent1"/>
              </a:buClr>
              <a:buFont typeface="Arial" panose="020B0604020202020204" pitchFamily="34" charset="0"/>
              <a:buChar char="•"/>
              <a:defRPr sz="2400" kern="1200">
                <a:solidFill>
                  <a:schemeClr val="tx1"/>
                </a:solidFill>
                <a:latin typeface="+mn-lt"/>
                <a:ea typeface="+mn-ea"/>
                <a:cs typeface="+mn-cs"/>
              </a:defRPr>
            </a:lvl1pPr>
            <a:lvl2pPr marL="542925" indent="-276225" algn="l" rtl="0" eaLnBrk="1" fontAlgn="base" hangingPunct="1">
              <a:lnSpc>
                <a:spcPct val="90000"/>
              </a:lnSpc>
              <a:spcBef>
                <a:spcPts val="12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2pPr>
            <a:lvl3pPr marL="1143000" indent="-228600" algn="l" rtl="0" eaLnBrk="1" fontAlgn="base" hangingPunct="1">
              <a:lnSpc>
                <a:spcPct val="90000"/>
              </a:lnSpc>
              <a:spcBef>
                <a:spcPts val="6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3pPr>
            <a:lvl4pPr marL="1600200" indent="-228600" algn="l" rtl="0" eaLnBrk="1" fontAlgn="base" hangingPunct="1">
              <a:lnSpc>
                <a:spcPct val="90000"/>
              </a:lnSpc>
              <a:spcBef>
                <a:spcPts val="6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6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6700" marR="0" lvl="0" indent="-266700" algn="l" defTabSz="914400" rtl="0" eaLnBrk="1" fontAlgn="base" latinLnBrk="0" hangingPunct="1">
              <a:lnSpc>
                <a:spcPct val="90000"/>
              </a:lnSpc>
              <a:spcBef>
                <a:spcPts val="600"/>
              </a:spcBef>
              <a:spcAft>
                <a:spcPct val="0"/>
              </a:spcAft>
              <a:buClr>
                <a:srgbClr val="E6007E"/>
              </a:buClr>
              <a:buSzTx/>
              <a:buFont typeface="Arial" panose="020B0604020202020204" pitchFamily="34" charset="0"/>
              <a:buChar char="•"/>
              <a:tabLst>
                <a:tab pos="457200" algn="l"/>
              </a:tabLst>
              <a:defRPr/>
            </a:pPr>
            <a:r>
              <a:rPr kumimoji="0" lang="sv-SE" sz="1400" b="0" i="0" u="none" strike="noStrike" kern="1200" cap="none" spc="0" normalizeH="0" baseline="0" noProof="0">
                <a:ln>
                  <a:noFill/>
                </a:ln>
                <a:solidFill>
                  <a:srgbClr val="000000"/>
                </a:solidFill>
                <a:effectLst/>
                <a:uLnTx/>
                <a:uFillTx/>
                <a:latin typeface="Calibri"/>
                <a:ea typeface="+mn-ea"/>
                <a:cs typeface="+mn-cs"/>
              </a:rPr>
              <a:t>Underlag nationella villkor SO-koordinering</a:t>
            </a:r>
          </a:p>
          <a:p>
            <a:pPr marL="266700" marR="0" lvl="0" indent="-266700" algn="l" defTabSz="914400" rtl="0" eaLnBrk="1" fontAlgn="base" latinLnBrk="0" hangingPunct="1">
              <a:lnSpc>
                <a:spcPct val="90000"/>
              </a:lnSpc>
              <a:spcBef>
                <a:spcPts val="600"/>
              </a:spcBef>
              <a:spcAft>
                <a:spcPct val="0"/>
              </a:spcAft>
              <a:buClr>
                <a:srgbClr val="E6007E"/>
              </a:buClr>
              <a:buSzTx/>
              <a:buFont typeface="Arial" panose="020B0604020202020204" pitchFamily="34" charset="0"/>
              <a:buChar char="•"/>
              <a:tabLst>
                <a:tab pos="457200" algn="l"/>
              </a:tabLst>
              <a:defRPr/>
            </a:pPr>
            <a:r>
              <a:rPr kumimoji="0" lang="sv-SE" sz="1400" b="0" i="0" u="none" strike="noStrike" kern="1200" cap="none" spc="0" normalizeH="0" baseline="0" noProof="0">
                <a:ln>
                  <a:noFill/>
                </a:ln>
                <a:solidFill>
                  <a:srgbClr val="000000"/>
                </a:solidFill>
                <a:effectLst/>
                <a:uLnTx/>
                <a:uFillTx/>
                <a:latin typeface="Calibri"/>
                <a:ea typeface="+mn-ea"/>
                <a:cs typeface="+mn-cs"/>
              </a:rPr>
              <a:t>Mall nationell flexibilitetbehovsbedömning</a:t>
            </a:r>
          </a:p>
          <a:p>
            <a:pPr marL="266700" marR="0" lvl="0" indent="-266700" algn="l" defTabSz="914400" rtl="0" eaLnBrk="1" fontAlgn="base" latinLnBrk="0" hangingPunct="1">
              <a:lnSpc>
                <a:spcPct val="90000"/>
              </a:lnSpc>
              <a:spcBef>
                <a:spcPts val="600"/>
              </a:spcBef>
              <a:spcAft>
                <a:spcPct val="0"/>
              </a:spcAft>
              <a:buClr>
                <a:srgbClr val="E6007E"/>
              </a:buClr>
              <a:buSzTx/>
              <a:buFont typeface="Arial" panose="020B0604020202020204" pitchFamily="34" charset="0"/>
              <a:buChar char="•"/>
              <a:tabLst>
                <a:tab pos="457200" algn="l"/>
              </a:tabLst>
              <a:defRPr/>
            </a:pPr>
            <a:r>
              <a:rPr kumimoji="0" lang="sv-SE" sz="1400" b="0" i="0" u="none" strike="noStrike" kern="1200" cap="none" spc="0" normalizeH="0" baseline="0" noProof="0">
                <a:ln>
                  <a:noFill/>
                </a:ln>
                <a:solidFill>
                  <a:srgbClr val="000000"/>
                </a:solidFill>
                <a:effectLst/>
                <a:uLnTx/>
                <a:uFillTx/>
                <a:latin typeface="Calibri"/>
                <a:ea typeface="+mn-ea"/>
                <a:cs typeface="+mn-cs"/>
              </a:rPr>
              <a:t>Handledning SOGL Art.182</a:t>
            </a:r>
          </a:p>
          <a:p>
            <a:pPr marL="266700" marR="0" lvl="0" indent="-266700" algn="l" defTabSz="914400" rtl="0" eaLnBrk="1" fontAlgn="base" latinLnBrk="0" hangingPunct="1">
              <a:lnSpc>
                <a:spcPct val="90000"/>
              </a:lnSpc>
              <a:spcBef>
                <a:spcPts val="600"/>
              </a:spcBef>
              <a:spcAft>
                <a:spcPct val="0"/>
              </a:spcAft>
              <a:buClr>
                <a:srgbClr val="E6007E"/>
              </a:buClr>
              <a:buSzTx/>
              <a:buFont typeface="Arial" panose="020B0604020202020204" pitchFamily="34" charset="0"/>
              <a:buChar char="•"/>
              <a:tabLst>
                <a:tab pos="457200" algn="l"/>
              </a:tabLst>
              <a:defRPr/>
            </a:pPr>
            <a:r>
              <a:rPr kumimoji="0" lang="sv-SE" sz="1400" b="0" i="0" u="none" strike="noStrike" kern="1200" cap="none" spc="0" normalizeH="0" baseline="0" noProof="0">
                <a:ln>
                  <a:noFill/>
                </a:ln>
                <a:solidFill>
                  <a:srgbClr val="000000"/>
                </a:solidFill>
                <a:effectLst/>
                <a:uLnTx/>
                <a:uFillTx/>
                <a:latin typeface="Calibri"/>
                <a:ea typeface="+mn-ea"/>
                <a:cs typeface="+mn-cs"/>
              </a:rPr>
              <a:t>Principer och metoder för tillfälliga begränsningar i nätet</a:t>
            </a:r>
          </a:p>
          <a:p>
            <a:pPr marL="266700" marR="0" lvl="0" indent="-266700" algn="l" defTabSz="914400" rtl="0" eaLnBrk="1" fontAlgn="base" latinLnBrk="0" hangingPunct="1">
              <a:lnSpc>
                <a:spcPct val="90000"/>
              </a:lnSpc>
              <a:spcBef>
                <a:spcPts val="600"/>
              </a:spcBef>
              <a:spcAft>
                <a:spcPct val="0"/>
              </a:spcAft>
              <a:buClr>
                <a:srgbClr val="E6007E"/>
              </a:buClr>
              <a:buSzTx/>
              <a:buFont typeface="Arial" panose="020B0604020202020204" pitchFamily="34" charset="0"/>
              <a:buChar char="•"/>
              <a:tabLst>
                <a:tab pos="457200" algn="l"/>
              </a:tabLst>
              <a:defRPr/>
            </a:pPr>
            <a:r>
              <a:rPr kumimoji="0" lang="sv-SE" sz="1400" b="0" i="0" u="none" strike="noStrike" kern="1200" cap="none" spc="0" normalizeH="0" baseline="0" noProof="0">
                <a:ln>
                  <a:noFill/>
                </a:ln>
                <a:solidFill>
                  <a:srgbClr val="000000"/>
                </a:solidFill>
                <a:effectLst/>
                <a:uLnTx/>
                <a:uFillTx/>
                <a:latin typeface="Calibri"/>
                <a:ea typeface="+mn-ea"/>
                <a:cs typeface="+mn-cs"/>
              </a:rPr>
              <a:t>Koordinering och datautbyte mellan nätnivåer</a:t>
            </a:r>
          </a:p>
          <a:p>
            <a:pPr marL="266700" marR="0" lvl="0" indent="-266700" algn="l" defTabSz="914400" rtl="0" eaLnBrk="1" fontAlgn="base" latinLnBrk="0" hangingPunct="1">
              <a:lnSpc>
                <a:spcPct val="90000"/>
              </a:lnSpc>
              <a:spcBef>
                <a:spcPts val="600"/>
              </a:spcBef>
              <a:spcAft>
                <a:spcPct val="0"/>
              </a:spcAft>
              <a:buClr>
                <a:srgbClr val="E6007E"/>
              </a:buClr>
              <a:buSzTx/>
              <a:buFont typeface="Arial" panose="020B0604020202020204" pitchFamily="34" charset="0"/>
              <a:buChar char="•"/>
              <a:tabLst>
                <a:tab pos="457200" algn="l"/>
              </a:tabLst>
              <a:defRPr/>
            </a:pPr>
            <a:r>
              <a:rPr kumimoji="0" lang="sv-SE" sz="1400" b="0" i="0" u="none" strike="noStrike" kern="1200" cap="none" spc="0" normalizeH="0" baseline="0" noProof="0">
                <a:ln>
                  <a:noFill/>
                </a:ln>
                <a:solidFill>
                  <a:srgbClr val="000000"/>
                </a:solidFill>
                <a:effectLst/>
                <a:uLnTx/>
                <a:uFillTx/>
                <a:latin typeface="Calibri"/>
                <a:ea typeface="+mn-ea"/>
                <a:cs typeface="+mn-cs"/>
              </a:rPr>
              <a:t>Standardiserat datautbyte och interoperabilitet ur ett SO koordineringsperspektiv. </a:t>
            </a:r>
          </a:p>
        </p:txBody>
      </p:sp>
      <p:cxnSp>
        <p:nvCxnSpPr>
          <p:cNvPr id="23" name="Rak koppling 22">
            <a:extLst>
              <a:ext uri="{FF2B5EF4-FFF2-40B4-BE49-F238E27FC236}">
                <a16:creationId xmlns:a16="http://schemas.microsoft.com/office/drawing/2014/main" id="{E828CB50-ADC1-D6DB-DB71-B8D7FBEA0436}"/>
              </a:ext>
            </a:extLst>
          </p:cNvPr>
          <p:cNvCxnSpPr>
            <a:cxnSpLocks/>
          </p:cNvCxnSpPr>
          <p:nvPr/>
        </p:nvCxnSpPr>
        <p:spPr>
          <a:xfrm>
            <a:off x="346587" y="1902542"/>
            <a:ext cx="10648336"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28" name="Bildobjekt 27">
            <a:extLst>
              <a:ext uri="{FF2B5EF4-FFF2-40B4-BE49-F238E27FC236}">
                <a16:creationId xmlns:a16="http://schemas.microsoft.com/office/drawing/2014/main" id="{BAD1AD03-5861-F0DB-BA59-A7F19F7FE40A}"/>
              </a:ext>
            </a:extLst>
          </p:cNvPr>
          <p:cNvPicPr>
            <a:picLocks noChangeAspect="1"/>
          </p:cNvPicPr>
          <p:nvPr/>
        </p:nvPicPr>
        <p:blipFill rotWithShape="1">
          <a:blip r:embed="rId3">
            <a:alphaModFix amt="35000"/>
          </a:blip>
          <a:srcRect t="1101" r="67802" b="-1101"/>
          <a:stretch/>
        </p:blipFill>
        <p:spPr>
          <a:xfrm>
            <a:off x="10899058" y="0"/>
            <a:ext cx="1292942" cy="2121439"/>
          </a:xfrm>
          <a:prstGeom prst="rect">
            <a:avLst/>
          </a:prstGeom>
        </p:spPr>
      </p:pic>
      <p:pic>
        <p:nvPicPr>
          <p:cNvPr id="29" name="Bildobjekt 28">
            <a:extLst>
              <a:ext uri="{FF2B5EF4-FFF2-40B4-BE49-F238E27FC236}">
                <a16:creationId xmlns:a16="http://schemas.microsoft.com/office/drawing/2014/main" id="{13CD8C90-E524-BFA0-E368-DE1FEB48C25D}"/>
              </a:ext>
            </a:extLst>
          </p:cNvPr>
          <p:cNvPicPr>
            <a:picLocks noChangeAspect="1"/>
          </p:cNvPicPr>
          <p:nvPr/>
        </p:nvPicPr>
        <p:blipFill rotWithShape="1">
          <a:blip r:embed="rId3">
            <a:alphaModFix amt="35000"/>
          </a:blip>
          <a:srcRect t="1101" r="67802" b="-1101"/>
          <a:stretch/>
        </p:blipFill>
        <p:spPr>
          <a:xfrm>
            <a:off x="10899058" y="2131141"/>
            <a:ext cx="1292942" cy="2121439"/>
          </a:xfrm>
          <a:prstGeom prst="rect">
            <a:avLst/>
          </a:prstGeom>
        </p:spPr>
      </p:pic>
    </p:spTree>
    <p:extLst>
      <p:ext uri="{BB962C8B-B14F-4D97-AF65-F5344CB8AC3E}">
        <p14:creationId xmlns:p14="http://schemas.microsoft.com/office/powerpoint/2010/main" val="1685546964"/>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descr="Timglas och en kalender">
            <a:extLst>
              <a:ext uri="{FF2B5EF4-FFF2-40B4-BE49-F238E27FC236}">
                <a16:creationId xmlns:a16="http://schemas.microsoft.com/office/drawing/2014/main" id="{8299049A-961A-C751-3953-ACB7AAF7480B}"/>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l="59116" r="16256"/>
          <a:stretch/>
        </p:blipFill>
        <p:spPr bwMode="auto">
          <a:xfrm>
            <a:off x="9189455" y="0"/>
            <a:ext cx="3002545" cy="6353433"/>
          </a:xfrm>
          <a:prstGeom prst="rect">
            <a:avLst/>
          </a:prstGeom>
          <a:noFill/>
          <a:extLst>
            <a:ext uri="{909E8E84-426E-40DD-AFC4-6F175D3DCCD1}">
              <a14:hiddenFill xmlns:a14="http://schemas.microsoft.com/office/drawing/2010/main">
                <a:solidFill>
                  <a:srgbClr val="FFFFFF"/>
                </a:solidFill>
              </a14:hiddenFill>
            </a:ext>
          </a:extLst>
        </p:spPr>
      </p:pic>
      <p:sp>
        <p:nvSpPr>
          <p:cNvPr id="5" name="Platshållare för datum 4">
            <a:extLst>
              <a:ext uri="{FF2B5EF4-FFF2-40B4-BE49-F238E27FC236}">
                <a16:creationId xmlns:a16="http://schemas.microsoft.com/office/drawing/2014/main" id="{99F5A983-138B-BA59-B86F-C7694480AED0}"/>
              </a:ext>
            </a:extLst>
          </p:cNvPr>
          <p:cNvSpPr>
            <a:spLocks noGrp="1"/>
          </p:cNvSpPr>
          <p:nvPr>
            <p:ph type="dt" sz="half"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169863-6BDD-41BF-8111-5DEE5D9F55CF}" type="datetime1">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2025-06-10</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6" name="Platshållare för bildnummer 5">
            <a:extLst>
              <a:ext uri="{FF2B5EF4-FFF2-40B4-BE49-F238E27FC236}">
                <a16:creationId xmlns:a16="http://schemas.microsoft.com/office/drawing/2014/main" id="{B66456A6-CA51-F4BD-A2F3-4FCF280B28DD}"/>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1CA95-30C8-47DA-AC16-685FD1F93F27}" type="slidenum">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38" name="Rubrik 2">
            <a:extLst>
              <a:ext uri="{FF2B5EF4-FFF2-40B4-BE49-F238E27FC236}">
                <a16:creationId xmlns:a16="http://schemas.microsoft.com/office/drawing/2014/main" id="{9AB2F7BB-384B-0194-CB17-E1864E9FC00C}"/>
              </a:ext>
            </a:extLst>
          </p:cNvPr>
          <p:cNvSpPr>
            <a:spLocks noGrp="1"/>
          </p:cNvSpPr>
          <p:nvPr>
            <p:ph type="title"/>
          </p:nvPr>
        </p:nvSpPr>
        <p:spPr>
          <a:xfrm>
            <a:off x="695325" y="341313"/>
            <a:ext cx="7649605" cy="981075"/>
          </a:xfrm>
        </p:spPr>
        <p:txBody>
          <a:bodyPr/>
          <a:lstStyle/>
          <a:p>
            <a:r>
              <a:rPr lang="sv-SE">
                <a:solidFill>
                  <a:schemeClr val="accent1"/>
                </a:solidFill>
              </a:rPr>
              <a:t>Prel. Tidplan – Process och framtagande av nationella Villkor och metoder</a:t>
            </a:r>
          </a:p>
        </p:txBody>
      </p:sp>
      <p:pic>
        <p:nvPicPr>
          <p:cNvPr id="58" name="Bildobjekt 57" descr="En bild som visar text, skärmbild, Magenta, Teckensnitt&#10;&#10;AI-genererat innehåll kan vara felaktigt.">
            <a:extLst>
              <a:ext uri="{FF2B5EF4-FFF2-40B4-BE49-F238E27FC236}">
                <a16:creationId xmlns:a16="http://schemas.microsoft.com/office/drawing/2014/main" id="{B5423D4F-3F52-2561-3DF8-AC1A28E3A3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137" y="1476423"/>
            <a:ext cx="6077328" cy="897119"/>
          </a:xfrm>
          <a:prstGeom prst="rect">
            <a:avLst/>
          </a:prstGeom>
        </p:spPr>
      </p:pic>
      <p:pic>
        <p:nvPicPr>
          <p:cNvPr id="8" name="Bildobjekt 7">
            <a:extLst>
              <a:ext uri="{FF2B5EF4-FFF2-40B4-BE49-F238E27FC236}">
                <a16:creationId xmlns:a16="http://schemas.microsoft.com/office/drawing/2014/main" id="{AE27A21C-5A93-C5A2-FF42-A079811161F5}"/>
              </a:ext>
            </a:extLst>
          </p:cNvPr>
          <p:cNvPicPr>
            <a:picLocks noChangeAspect="1"/>
          </p:cNvPicPr>
          <p:nvPr/>
        </p:nvPicPr>
        <p:blipFill>
          <a:blip r:embed="rId5"/>
          <a:stretch>
            <a:fillRect/>
          </a:stretch>
        </p:blipFill>
        <p:spPr>
          <a:xfrm>
            <a:off x="433839" y="2700945"/>
            <a:ext cx="8065624" cy="3739901"/>
          </a:xfrm>
          <a:prstGeom prst="rect">
            <a:avLst/>
          </a:prstGeom>
        </p:spPr>
      </p:pic>
    </p:spTree>
    <p:extLst>
      <p:ext uri="{BB962C8B-B14F-4D97-AF65-F5344CB8AC3E}">
        <p14:creationId xmlns:p14="http://schemas.microsoft.com/office/powerpoint/2010/main" val="2594847760"/>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latshållare för bild 8" descr="Brandmän i en samling">
            <a:extLst>
              <a:ext uri="{FF2B5EF4-FFF2-40B4-BE49-F238E27FC236}">
                <a16:creationId xmlns:a16="http://schemas.microsoft.com/office/drawing/2014/main" id="{5C8DC771-2A48-474E-D07F-8D6B002CA1E6}"/>
              </a:ext>
            </a:extLst>
          </p:cNvPr>
          <p:cNvPicPr>
            <a:picLocks noChangeAspect="1"/>
          </p:cNvPicPr>
          <p:nvPr/>
        </p:nvPicPr>
        <p:blipFill rotWithShape="1">
          <a:blip r:embed="rId3" cstate="print">
            <a:alphaModFix amt="50000"/>
            <a:extLst>
              <a:ext uri="{28A0092B-C50C-407E-A947-70E740481C1C}">
                <a14:useLocalDpi xmlns:a14="http://schemas.microsoft.com/office/drawing/2010/main" val="0"/>
              </a:ext>
            </a:extLst>
          </a:blip>
          <a:srcRect l="27484" t="6555" r="47872" b="15301"/>
          <a:stretch/>
        </p:blipFill>
        <p:spPr>
          <a:xfrm>
            <a:off x="9187542" y="0"/>
            <a:ext cx="3004458" cy="6354763"/>
          </a:xfrm>
          <a:prstGeom prst="rect">
            <a:avLst/>
          </a:prstGeom>
        </p:spPr>
      </p:pic>
      <p:sp>
        <p:nvSpPr>
          <p:cNvPr id="3" name="Rubrik 2">
            <a:extLst>
              <a:ext uri="{FF2B5EF4-FFF2-40B4-BE49-F238E27FC236}">
                <a16:creationId xmlns:a16="http://schemas.microsoft.com/office/drawing/2014/main" id="{762AC5EC-CA7E-327B-DAB6-C1D6FCB6BE12}"/>
              </a:ext>
            </a:extLst>
          </p:cNvPr>
          <p:cNvSpPr>
            <a:spLocks noGrp="1"/>
          </p:cNvSpPr>
          <p:nvPr>
            <p:ph type="title"/>
          </p:nvPr>
        </p:nvSpPr>
        <p:spPr>
          <a:xfrm>
            <a:off x="821914" y="354638"/>
            <a:ext cx="7643660" cy="981075"/>
          </a:xfrm>
        </p:spPr>
        <p:txBody>
          <a:bodyPr anchor="t"/>
          <a:lstStyle/>
          <a:p>
            <a:r>
              <a:rPr lang="sv-SE">
                <a:solidFill>
                  <a:schemeClr val="accent1"/>
                </a:solidFill>
              </a:rPr>
              <a:t>Hur ska de nationella villkor tas fram?</a:t>
            </a:r>
          </a:p>
        </p:txBody>
      </p:sp>
      <p:sp>
        <p:nvSpPr>
          <p:cNvPr id="5" name="Platshållare för datum 4">
            <a:extLst>
              <a:ext uri="{FF2B5EF4-FFF2-40B4-BE49-F238E27FC236}">
                <a16:creationId xmlns:a16="http://schemas.microsoft.com/office/drawing/2014/main" id="{F4B81708-8135-50C6-203D-3DBB3D354844}"/>
              </a:ext>
            </a:extLst>
          </p:cNvPr>
          <p:cNvSpPr>
            <a:spLocks noGrp="1"/>
          </p:cNvSpPr>
          <p:nvPr>
            <p:ph type="dt" sz="half"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169863-6BDD-41BF-8111-5DEE5D9F55CF}" type="datetime1">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2025-06-10</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6" name="Platshållare för bildnummer 5">
            <a:extLst>
              <a:ext uri="{FF2B5EF4-FFF2-40B4-BE49-F238E27FC236}">
                <a16:creationId xmlns:a16="http://schemas.microsoft.com/office/drawing/2014/main" id="{C704A7D9-AEB4-3E56-A5BF-2BE5626517BE}"/>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1CA95-30C8-47DA-AC16-685FD1F93F27}" type="slidenum">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2" name="Ellips 1">
            <a:extLst>
              <a:ext uri="{FF2B5EF4-FFF2-40B4-BE49-F238E27FC236}">
                <a16:creationId xmlns:a16="http://schemas.microsoft.com/office/drawing/2014/main" id="{38625283-A04A-928C-4959-6941CA4EA4E9}"/>
              </a:ext>
            </a:extLst>
          </p:cNvPr>
          <p:cNvSpPr/>
          <p:nvPr/>
        </p:nvSpPr>
        <p:spPr>
          <a:xfrm>
            <a:off x="1934362" y="1239837"/>
            <a:ext cx="2914487" cy="1155609"/>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90000"/>
              </a:lnSpc>
              <a:spcBef>
                <a:spcPts val="600"/>
              </a:spcBef>
              <a:spcAft>
                <a:spcPct val="0"/>
              </a:spcAft>
              <a:buClrTx/>
              <a:buSzTx/>
              <a:buFontTx/>
              <a:buNone/>
              <a:tabLst/>
              <a:defRPr/>
            </a:pPr>
            <a:r>
              <a:rPr kumimoji="0" lang="sv-SE" sz="1200" b="1" i="0" u="none" strike="noStrike" kern="1200" cap="none" spc="0" normalizeH="0" baseline="0" noProof="0">
                <a:ln>
                  <a:noFill/>
                </a:ln>
                <a:solidFill>
                  <a:srgbClr val="FFFFFF"/>
                </a:solidFill>
                <a:effectLst/>
                <a:uLnTx/>
                <a:uFillTx/>
                <a:latin typeface="Calibri"/>
                <a:ea typeface="+mn-ea"/>
                <a:cs typeface="+mn-cs"/>
              </a:rPr>
              <a:t>Tillsynsmyndighet</a:t>
            </a:r>
          </a:p>
          <a:p>
            <a:pPr marL="0" marR="0" lvl="0" indent="0" algn="ctr" defTabSz="914400" rtl="0" eaLnBrk="0" fontAlgn="base" latinLnBrk="0" hangingPunct="0">
              <a:lnSpc>
                <a:spcPct val="90000"/>
              </a:lnSpc>
              <a:spcBef>
                <a:spcPts val="600"/>
              </a:spcBef>
              <a:spcAft>
                <a:spcPct val="0"/>
              </a:spcAft>
              <a:buClrTx/>
              <a:buSzTx/>
              <a:buFontTx/>
              <a:buNone/>
              <a:tabLst/>
              <a:defRPr/>
            </a:pPr>
            <a:r>
              <a:rPr kumimoji="0" lang="sv-SE" sz="1200" b="0" i="0" u="none" strike="noStrike" kern="1200" cap="none" spc="0" normalizeH="0" baseline="0" noProof="0">
                <a:ln>
                  <a:noFill/>
                </a:ln>
                <a:solidFill>
                  <a:srgbClr val="FFFFFF"/>
                </a:solidFill>
                <a:effectLst/>
                <a:uLnTx/>
                <a:uFillTx/>
                <a:latin typeface="Calibri"/>
                <a:ea typeface="+mn-ea"/>
                <a:cs typeface="+mn-cs"/>
              </a:rPr>
              <a:t>Tar fram beslutsprocess och beslutar om nationella villkor och metoder</a:t>
            </a:r>
          </a:p>
        </p:txBody>
      </p:sp>
      <p:sp>
        <p:nvSpPr>
          <p:cNvPr id="7" name="Ellips 6">
            <a:extLst>
              <a:ext uri="{FF2B5EF4-FFF2-40B4-BE49-F238E27FC236}">
                <a16:creationId xmlns:a16="http://schemas.microsoft.com/office/drawing/2014/main" id="{F2572041-67A3-FAF0-CAD1-1DF126BB4426}"/>
              </a:ext>
            </a:extLst>
          </p:cNvPr>
          <p:cNvSpPr/>
          <p:nvPr/>
        </p:nvSpPr>
        <p:spPr>
          <a:xfrm>
            <a:off x="1849570" y="2647001"/>
            <a:ext cx="3084072" cy="118707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90000"/>
              </a:lnSpc>
              <a:spcBef>
                <a:spcPts val="600"/>
              </a:spcBef>
              <a:spcAft>
                <a:spcPct val="0"/>
              </a:spcAft>
              <a:buClrTx/>
              <a:buSzTx/>
              <a:buFontTx/>
              <a:buNone/>
              <a:tabLst/>
              <a:defRPr/>
            </a:pPr>
            <a:r>
              <a:rPr kumimoji="0" lang="sv-SE" sz="1200" b="1" i="0" u="none" strike="noStrike" kern="1200" cap="none" spc="0" normalizeH="0" baseline="0" noProof="0">
                <a:ln>
                  <a:noFill/>
                </a:ln>
                <a:solidFill>
                  <a:srgbClr val="000000"/>
                </a:solidFill>
                <a:effectLst/>
                <a:uLnTx/>
                <a:uFillTx/>
                <a:latin typeface="Calibri"/>
                <a:ea typeface="+mn-ea"/>
                <a:cs typeface="+mn-cs"/>
              </a:rPr>
              <a:t>SO-gruppering </a:t>
            </a:r>
          </a:p>
          <a:p>
            <a:pPr marL="0" marR="0" lvl="0" indent="0" algn="ctr" defTabSz="914400" rtl="0" eaLnBrk="0" fontAlgn="base" latinLnBrk="0" hangingPunct="0">
              <a:lnSpc>
                <a:spcPct val="90000"/>
              </a:lnSpc>
              <a:spcBef>
                <a:spcPts val="600"/>
              </a:spcBef>
              <a:spcAft>
                <a:spcPct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Calibri"/>
                <a:ea typeface="+mn-ea"/>
                <a:cs typeface="+mn-cs"/>
              </a:rPr>
              <a:t>Relevanta </a:t>
            </a:r>
            <a:r>
              <a:rPr kumimoji="0" lang="sv-SE" sz="1200" b="0" i="0" u="none" strike="noStrike" kern="1200" cap="none" spc="0" normalizeH="0" baseline="0" noProof="0" err="1">
                <a:ln>
                  <a:noFill/>
                </a:ln>
                <a:solidFill>
                  <a:srgbClr val="000000"/>
                </a:solidFill>
                <a:effectLst/>
                <a:uLnTx/>
                <a:uFillTx/>
                <a:latin typeface="Calibri"/>
                <a:ea typeface="+mn-ea"/>
                <a:cs typeface="+mn-cs"/>
              </a:rPr>
              <a:t>DSOer</a:t>
            </a:r>
            <a:r>
              <a:rPr kumimoji="0" lang="sv-SE" sz="1200" b="0" i="0" u="none" strike="noStrike" kern="1200" cap="none" spc="0" normalizeH="0" baseline="0" noProof="0">
                <a:ln>
                  <a:noFill/>
                </a:ln>
                <a:solidFill>
                  <a:srgbClr val="000000"/>
                </a:solidFill>
                <a:effectLst/>
                <a:uLnTx/>
                <a:uFillTx/>
                <a:latin typeface="Calibri"/>
                <a:ea typeface="+mn-ea"/>
                <a:cs typeface="+mn-cs"/>
              </a:rPr>
              <a:t> och Svk (TSO) förhandlar och utarbetar utkast på nationella villkor gemensamt</a:t>
            </a:r>
          </a:p>
        </p:txBody>
      </p:sp>
      <p:sp>
        <p:nvSpPr>
          <p:cNvPr id="8" name="Ellips 7">
            <a:extLst>
              <a:ext uri="{FF2B5EF4-FFF2-40B4-BE49-F238E27FC236}">
                <a16:creationId xmlns:a16="http://schemas.microsoft.com/office/drawing/2014/main" id="{891B4F9B-4BEC-C110-327D-8C5E968A7A32}"/>
              </a:ext>
            </a:extLst>
          </p:cNvPr>
          <p:cNvSpPr/>
          <p:nvPr/>
        </p:nvSpPr>
        <p:spPr>
          <a:xfrm>
            <a:off x="589888" y="4442650"/>
            <a:ext cx="2649055" cy="1226694"/>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90000"/>
              </a:lnSpc>
              <a:spcBef>
                <a:spcPts val="600"/>
              </a:spcBef>
              <a:spcAft>
                <a:spcPct val="0"/>
              </a:spcAft>
              <a:buClrTx/>
              <a:buSzTx/>
              <a:buFontTx/>
              <a:buNone/>
              <a:tabLst/>
              <a:defRPr/>
            </a:pPr>
            <a:r>
              <a:rPr kumimoji="0" lang="sv-SE" sz="1200" b="1" i="0" u="none" strike="noStrike" kern="1200" cap="none" spc="0" normalizeH="0" baseline="0" noProof="0">
                <a:ln>
                  <a:noFill/>
                </a:ln>
                <a:solidFill>
                  <a:srgbClr val="FFFFFF"/>
                </a:solidFill>
                <a:effectLst/>
                <a:uLnTx/>
                <a:uFillTx/>
                <a:latin typeface="Calibri"/>
                <a:ea typeface="+mn-ea"/>
                <a:cs typeface="+mn-cs"/>
              </a:rPr>
              <a:t>Svenska kraftnät</a:t>
            </a:r>
          </a:p>
          <a:p>
            <a:pPr marL="0" marR="0" lvl="0" indent="0" algn="ctr" defTabSz="914400" rtl="0" eaLnBrk="0" fontAlgn="base" latinLnBrk="0" hangingPunct="0">
              <a:lnSpc>
                <a:spcPct val="90000"/>
              </a:lnSpc>
              <a:spcBef>
                <a:spcPts val="600"/>
              </a:spcBef>
              <a:spcAft>
                <a:spcPct val="0"/>
              </a:spcAft>
              <a:buClrTx/>
              <a:buSzTx/>
              <a:buFontTx/>
              <a:buNone/>
              <a:tabLst/>
              <a:defRPr/>
            </a:pPr>
            <a:r>
              <a:rPr kumimoji="0" lang="sv-SE" sz="1200" b="0" i="0" u="none" strike="noStrike" kern="1200" cap="none" spc="0" normalizeH="0" baseline="0" noProof="0">
                <a:ln>
                  <a:noFill/>
                </a:ln>
                <a:solidFill>
                  <a:srgbClr val="FFFFFF"/>
                </a:solidFill>
                <a:effectLst/>
                <a:uLnTx/>
                <a:uFillTx/>
                <a:latin typeface="Calibri"/>
                <a:ea typeface="+mn-ea"/>
                <a:cs typeface="+mn-cs"/>
              </a:rPr>
              <a:t>Tar fram egna förslag på nationella villkor som ska samordnas i SO-grupperingen</a:t>
            </a:r>
          </a:p>
        </p:txBody>
      </p:sp>
      <p:sp>
        <p:nvSpPr>
          <p:cNvPr id="9" name="Ellips 8">
            <a:extLst>
              <a:ext uri="{FF2B5EF4-FFF2-40B4-BE49-F238E27FC236}">
                <a16:creationId xmlns:a16="http://schemas.microsoft.com/office/drawing/2014/main" id="{270F871A-615E-6371-B73D-981A34B4CD5E}"/>
              </a:ext>
            </a:extLst>
          </p:cNvPr>
          <p:cNvSpPr/>
          <p:nvPr/>
        </p:nvSpPr>
        <p:spPr>
          <a:xfrm>
            <a:off x="3767755" y="4527135"/>
            <a:ext cx="2775677" cy="115139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90000"/>
              </a:lnSpc>
              <a:spcBef>
                <a:spcPts val="600"/>
              </a:spcBef>
              <a:spcAft>
                <a:spcPct val="0"/>
              </a:spcAft>
              <a:buClrTx/>
              <a:buSzTx/>
              <a:buFontTx/>
              <a:buNone/>
              <a:tabLst/>
              <a:defRPr/>
            </a:pPr>
            <a:r>
              <a:rPr kumimoji="0" lang="sv-SE" sz="1200" b="1" i="0" u="none" strike="noStrike" kern="1200" cap="none" spc="0" normalizeH="0" baseline="0" noProof="0">
                <a:ln>
                  <a:noFill/>
                </a:ln>
                <a:solidFill>
                  <a:srgbClr val="FFFFFF"/>
                </a:solidFill>
                <a:effectLst/>
                <a:uLnTx/>
                <a:uFillTx/>
                <a:latin typeface="Calibri"/>
                <a:ea typeface="+mn-ea"/>
                <a:cs typeface="+mn-cs"/>
              </a:rPr>
              <a:t>DSO-gruppering</a:t>
            </a:r>
          </a:p>
          <a:p>
            <a:pPr marL="0" marR="0" lvl="0" indent="0" algn="ctr" defTabSz="914400" rtl="0" eaLnBrk="0" fontAlgn="base" latinLnBrk="0" hangingPunct="0">
              <a:lnSpc>
                <a:spcPct val="90000"/>
              </a:lnSpc>
              <a:spcBef>
                <a:spcPts val="600"/>
              </a:spcBef>
              <a:spcAft>
                <a:spcPct val="0"/>
              </a:spcAft>
              <a:buClrTx/>
              <a:buSzTx/>
              <a:buFontTx/>
              <a:buNone/>
              <a:tabLst/>
              <a:defRPr/>
            </a:pPr>
            <a:r>
              <a:rPr kumimoji="0" lang="sv-SE" sz="1200" b="0" i="0" u="none" strike="noStrike" kern="1200" cap="none" spc="0" normalizeH="0" baseline="0" noProof="0">
                <a:ln>
                  <a:noFill/>
                </a:ln>
                <a:solidFill>
                  <a:srgbClr val="FFFFFF"/>
                </a:solidFill>
                <a:effectLst/>
                <a:uLnTx/>
                <a:uFillTx/>
                <a:latin typeface="Calibri"/>
                <a:ea typeface="+mn-ea"/>
                <a:cs typeface="+mn-cs"/>
              </a:rPr>
              <a:t>Tar fram gemensamma förslag på nationella villkor  som ska samordnas i SO-grupperingen</a:t>
            </a:r>
          </a:p>
        </p:txBody>
      </p:sp>
      <p:cxnSp>
        <p:nvCxnSpPr>
          <p:cNvPr id="10" name="Rak koppling 9">
            <a:extLst>
              <a:ext uri="{FF2B5EF4-FFF2-40B4-BE49-F238E27FC236}">
                <a16:creationId xmlns:a16="http://schemas.microsoft.com/office/drawing/2014/main" id="{9AA1F2B2-BE24-5ECF-D9E4-614928E1D7B2}"/>
              </a:ext>
            </a:extLst>
          </p:cNvPr>
          <p:cNvCxnSpPr>
            <a:cxnSpLocks/>
            <a:stCxn id="8" idx="0"/>
            <a:endCxn id="7" idx="3"/>
          </p:cNvCxnSpPr>
          <p:nvPr/>
        </p:nvCxnSpPr>
        <p:spPr>
          <a:xfrm flipV="1">
            <a:off x="1914416" y="3660235"/>
            <a:ext cx="386806" cy="782415"/>
          </a:xfrm>
          <a:prstGeom prst="line">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Rak koppling 10">
            <a:extLst>
              <a:ext uri="{FF2B5EF4-FFF2-40B4-BE49-F238E27FC236}">
                <a16:creationId xmlns:a16="http://schemas.microsoft.com/office/drawing/2014/main" id="{091E4147-C282-30F4-B841-4DAD7979A3D7}"/>
              </a:ext>
            </a:extLst>
          </p:cNvPr>
          <p:cNvCxnSpPr>
            <a:cxnSpLocks/>
            <a:stCxn id="9" idx="0"/>
            <a:endCxn id="7" idx="5"/>
          </p:cNvCxnSpPr>
          <p:nvPr/>
        </p:nvCxnSpPr>
        <p:spPr>
          <a:xfrm flipH="1" flipV="1">
            <a:off x="4481990" y="3660235"/>
            <a:ext cx="673604" cy="866900"/>
          </a:xfrm>
          <a:prstGeom prst="line">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Rak koppling 11">
            <a:extLst>
              <a:ext uri="{FF2B5EF4-FFF2-40B4-BE49-F238E27FC236}">
                <a16:creationId xmlns:a16="http://schemas.microsoft.com/office/drawing/2014/main" id="{4486C370-C060-6515-E907-0DD0161DC2F4}"/>
              </a:ext>
            </a:extLst>
          </p:cNvPr>
          <p:cNvCxnSpPr>
            <a:cxnSpLocks/>
            <a:stCxn id="7" idx="0"/>
            <a:endCxn id="2" idx="4"/>
          </p:cNvCxnSpPr>
          <p:nvPr/>
        </p:nvCxnSpPr>
        <p:spPr>
          <a:xfrm flipV="1">
            <a:off x="3391606" y="2395446"/>
            <a:ext cx="0" cy="251555"/>
          </a:xfrm>
          <a:prstGeom prst="line">
            <a:avLst/>
          </a:prstGeom>
          <a:ln w="19050"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3" name="Ellips 12">
            <a:extLst>
              <a:ext uri="{FF2B5EF4-FFF2-40B4-BE49-F238E27FC236}">
                <a16:creationId xmlns:a16="http://schemas.microsoft.com/office/drawing/2014/main" id="{D8B436E2-358C-1F96-6536-7C1CACC23739}"/>
              </a:ext>
            </a:extLst>
          </p:cNvPr>
          <p:cNvSpPr/>
          <p:nvPr/>
        </p:nvSpPr>
        <p:spPr>
          <a:xfrm>
            <a:off x="6327261" y="2660900"/>
            <a:ext cx="2755503" cy="1159279"/>
          </a:xfrm>
          <a:prstGeom prst="ellips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90000"/>
              </a:lnSpc>
              <a:spcBef>
                <a:spcPts val="600"/>
              </a:spcBef>
              <a:spcAft>
                <a:spcPct val="0"/>
              </a:spcAft>
              <a:buClrTx/>
              <a:buSzTx/>
              <a:buFontTx/>
              <a:buNone/>
              <a:tabLst/>
              <a:defRPr/>
            </a:pPr>
            <a:r>
              <a:rPr kumimoji="0" lang="sv-SE" sz="1200" b="1" i="0" u="none" strike="noStrike" kern="1200" cap="none" spc="0" normalizeH="0" baseline="0" noProof="0">
                <a:ln>
                  <a:noFill/>
                </a:ln>
                <a:solidFill>
                  <a:srgbClr val="000000"/>
                </a:solidFill>
                <a:effectLst/>
                <a:uLnTx/>
                <a:uFillTx/>
                <a:latin typeface="Calibri"/>
                <a:ea typeface="+mn-ea"/>
                <a:cs typeface="+mn-cs"/>
              </a:rPr>
              <a:t>Intressentkommitté</a:t>
            </a:r>
          </a:p>
          <a:p>
            <a:pPr marL="0" marR="0" lvl="0" indent="0" algn="ctr" defTabSz="914400" rtl="0" eaLnBrk="0" fontAlgn="base" latinLnBrk="0" hangingPunct="0">
              <a:lnSpc>
                <a:spcPct val="90000"/>
              </a:lnSpc>
              <a:spcBef>
                <a:spcPts val="600"/>
              </a:spcBef>
              <a:spcAft>
                <a:spcPct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Calibri"/>
                <a:ea typeface="+mn-ea"/>
                <a:cs typeface="+mn-cs"/>
              </a:rPr>
              <a:t>Involveras i framtagandet av nationella villkor och metoder</a:t>
            </a:r>
          </a:p>
        </p:txBody>
      </p:sp>
      <p:cxnSp>
        <p:nvCxnSpPr>
          <p:cNvPr id="14" name="Rak koppling 13">
            <a:extLst>
              <a:ext uri="{FF2B5EF4-FFF2-40B4-BE49-F238E27FC236}">
                <a16:creationId xmlns:a16="http://schemas.microsoft.com/office/drawing/2014/main" id="{25BD7A43-9913-536B-6300-D63FDFC1E51D}"/>
              </a:ext>
            </a:extLst>
          </p:cNvPr>
          <p:cNvCxnSpPr>
            <a:cxnSpLocks/>
            <a:stCxn id="13" idx="2"/>
            <a:endCxn id="7" idx="6"/>
          </p:cNvCxnSpPr>
          <p:nvPr/>
        </p:nvCxnSpPr>
        <p:spPr>
          <a:xfrm flipH="1">
            <a:off x="4933642" y="3240540"/>
            <a:ext cx="1393619" cy="0"/>
          </a:xfrm>
          <a:prstGeom prst="line">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925095956"/>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ABFC1-E312-94ED-4EF1-3893A2A1B7F4}"/>
            </a:ext>
          </a:extLst>
        </p:cNvPr>
        <p:cNvGrpSpPr/>
        <p:nvPr/>
      </p:nvGrpSpPr>
      <p:grpSpPr>
        <a:xfrm>
          <a:off x="0" y="0"/>
          <a:ext cx="0" cy="0"/>
          <a:chOff x="0" y="0"/>
          <a:chExt cx="0" cy="0"/>
        </a:xfrm>
      </p:grpSpPr>
      <p:pic>
        <p:nvPicPr>
          <p:cNvPr id="84" name="Bildobjekt 83">
            <a:extLst>
              <a:ext uri="{FF2B5EF4-FFF2-40B4-BE49-F238E27FC236}">
                <a16:creationId xmlns:a16="http://schemas.microsoft.com/office/drawing/2014/main" id="{35E642E3-61ED-CC0F-3F7B-2942FF88C03D}"/>
              </a:ext>
            </a:extLst>
          </p:cNvPr>
          <p:cNvPicPr>
            <a:picLocks noChangeAspect="1"/>
          </p:cNvPicPr>
          <p:nvPr/>
        </p:nvPicPr>
        <p:blipFill rotWithShape="1">
          <a:blip r:embed="rId3">
            <a:alphaModFix amt="70000"/>
          </a:blip>
          <a:srcRect l="49548" r="26345"/>
          <a:stretch/>
        </p:blipFill>
        <p:spPr>
          <a:xfrm>
            <a:off x="9252857" y="0"/>
            <a:ext cx="2939143" cy="6370655"/>
          </a:xfrm>
          <a:prstGeom prst="rect">
            <a:avLst/>
          </a:prstGeom>
        </p:spPr>
      </p:pic>
      <p:sp>
        <p:nvSpPr>
          <p:cNvPr id="3" name="Rubrik 2">
            <a:extLst>
              <a:ext uri="{FF2B5EF4-FFF2-40B4-BE49-F238E27FC236}">
                <a16:creationId xmlns:a16="http://schemas.microsoft.com/office/drawing/2014/main" id="{184C33E7-58CE-FC0D-C8FB-DA925F1E70FB}"/>
              </a:ext>
            </a:extLst>
          </p:cNvPr>
          <p:cNvSpPr>
            <a:spLocks noGrp="1"/>
          </p:cNvSpPr>
          <p:nvPr>
            <p:ph type="title"/>
          </p:nvPr>
        </p:nvSpPr>
        <p:spPr/>
        <p:txBody>
          <a:bodyPr/>
          <a:lstStyle/>
          <a:p>
            <a:r>
              <a:rPr lang="sv-SE">
                <a:solidFill>
                  <a:schemeClr val="accent1"/>
                </a:solidFill>
              </a:rPr>
              <a:t>Syftet med NCDR</a:t>
            </a:r>
            <a:endParaRPr lang="sv-SE">
              <a:solidFill>
                <a:schemeClr val="accent1"/>
              </a:solidFill>
              <a:ea typeface="Calibri Light"/>
              <a:cs typeface="Calibri Light"/>
            </a:endParaRPr>
          </a:p>
        </p:txBody>
      </p:sp>
      <p:sp>
        <p:nvSpPr>
          <p:cNvPr id="5" name="Platshållare för datum 4">
            <a:extLst>
              <a:ext uri="{FF2B5EF4-FFF2-40B4-BE49-F238E27FC236}">
                <a16:creationId xmlns:a16="http://schemas.microsoft.com/office/drawing/2014/main" id="{93BD69B5-1D37-79CD-AC58-05B38602BAC1}"/>
              </a:ext>
            </a:extLst>
          </p:cNvPr>
          <p:cNvSpPr>
            <a:spLocks noGrp="1"/>
          </p:cNvSpPr>
          <p:nvPr>
            <p:ph type="dt" sz="half"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169863-6BDD-41BF-8111-5DEE5D9F55CF}" type="datetime1">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2025-06-10</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6" name="Platshållare för bildnummer 5">
            <a:extLst>
              <a:ext uri="{FF2B5EF4-FFF2-40B4-BE49-F238E27FC236}">
                <a16:creationId xmlns:a16="http://schemas.microsoft.com/office/drawing/2014/main" id="{21491730-20B2-40BE-CB0E-C68753A84848}"/>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1CA95-30C8-47DA-AC16-685FD1F93F27}" type="slidenum">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8" name="Text Placeholder 1">
            <a:extLst>
              <a:ext uri="{FF2B5EF4-FFF2-40B4-BE49-F238E27FC236}">
                <a16:creationId xmlns:a16="http://schemas.microsoft.com/office/drawing/2014/main" id="{A3EE1E8B-4246-B907-98C0-6C24EBFC35FD}"/>
              </a:ext>
            </a:extLst>
          </p:cNvPr>
          <p:cNvSpPr>
            <a:spLocks noGrp="1"/>
          </p:cNvSpPr>
          <p:nvPr>
            <p:ph type="body" sz="quarter" idx="14"/>
          </p:nvPr>
        </p:nvSpPr>
        <p:spPr>
          <a:xfrm>
            <a:off x="695324" y="1662114"/>
            <a:ext cx="8518525" cy="4430712"/>
          </a:xfrm>
        </p:spPr>
        <p:txBody>
          <a:bodyPr/>
          <a:lstStyle/>
          <a:p>
            <a:pPr marL="0" indent="0">
              <a:lnSpc>
                <a:spcPct val="120000"/>
              </a:lnSpc>
              <a:spcBef>
                <a:spcPts val="1000"/>
              </a:spcBef>
              <a:spcAft>
                <a:spcPts val="0"/>
              </a:spcAft>
              <a:buNone/>
            </a:pPr>
            <a:r>
              <a:rPr lang="sv-SE" sz="1200" b="1">
                <a:latin typeface="Aptos"/>
              </a:rPr>
              <a:t>En harmoniserad regelstruktur inom EU som underlättar och möjliggör "</a:t>
            </a:r>
            <a:r>
              <a:rPr lang="sv-SE" sz="1200" b="1" err="1">
                <a:latin typeface="Aptos"/>
              </a:rPr>
              <a:t>demand</a:t>
            </a:r>
            <a:r>
              <a:rPr lang="sv-SE" sz="1200" b="1">
                <a:latin typeface="Aptos"/>
              </a:rPr>
              <a:t> </a:t>
            </a:r>
            <a:r>
              <a:rPr lang="sv-SE" sz="1200" b="1" err="1">
                <a:latin typeface="Aptos"/>
              </a:rPr>
              <a:t>response</a:t>
            </a:r>
            <a:r>
              <a:rPr lang="sv-SE" sz="1200" b="1">
                <a:latin typeface="Aptos"/>
              </a:rPr>
              <a:t>" i elnätet, vilket leder till ett effektivare och mer stabilt elsystem i Europa</a:t>
            </a:r>
            <a:r>
              <a:rPr lang="sv-SE" sz="1200">
                <a:latin typeface="Aptos"/>
              </a:rPr>
              <a:t>.</a:t>
            </a:r>
            <a:endParaRPr lang="en-US"/>
          </a:p>
          <a:p>
            <a:pPr>
              <a:lnSpc>
                <a:spcPct val="120000"/>
              </a:lnSpc>
              <a:spcBef>
                <a:spcPts val="1000"/>
              </a:spcBef>
              <a:spcAft>
                <a:spcPts val="0"/>
              </a:spcAft>
            </a:pPr>
            <a:r>
              <a:rPr lang="sv-SE" sz="1200" b="1">
                <a:latin typeface="Aptos"/>
              </a:rPr>
              <a:t>Ökad flexibilitet och stabilitet i elnätet</a:t>
            </a:r>
            <a:r>
              <a:rPr lang="sv-SE" sz="1200">
                <a:latin typeface="Aptos"/>
              </a:rPr>
              <a:t>: Genom att involvera elkunder i att anpassa sin elförbrukning kan elsystemet balanseras mer effektiv när mer förnybar, väderberoende energi som sol- och vindkraft integreras i systemet. Säkra leveranssäkerhet och försörjningssäkerhet när alltfler elkunder agerar flexibelt på el- och balansmarknaderna. </a:t>
            </a:r>
          </a:p>
          <a:p>
            <a:pPr>
              <a:lnSpc>
                <a:spcPct val="120000"/>
              </a:lnSpc>
              <a:spcBef>
                <a:spcPts val="1000"/>
              </a:spcBef>
              <a:spcAft>
                <a:spcPts val="0"/>
              </a:spcAft>
            </a:pPr>
            <a:r>
              <a:rPr lang="sv-SE" sz="1200" b="1">
                <a:latin typeface="Aptos"/>
              </a:rPr>
              <a:t>Främja konkurrens och öppenhet:</a:t>
            </a:r>
            <a:r>
              <a:rPr lang="sv-SE" sz="1200">
                <a:latin typeface="Aptos"/>
              </a:rPr>
              <a:t> Nätkoden syftar till att skapa en gemensam europeisk marknad för "</a:t>
            </a:r>
            <a:r>
              <a:rPr lang="sv-SE" sz="1200" err="1">
                <a:latin typeface="Aptos"/>
              </a:rPr>
              <a:t>demand</a:t>
            </a:r>
            <a:r>
              <a:rPr lang="sv-SE" sz="1200">
                <a:latin typeface="Aptos"/>
              </a:rPr>
              <a:t> </a:t>
            </a:r>
            <a:r>
              <a:rPr lang="sv-SE" sz="1200" err="1">
                <a:latin typeface="Aptos"/>
              </a:rPr>
              <a:t>response</a:t>
            </a:r>
            <a:r>
              <a:rPr lang="sv-SE" sz="1200">
                <a:latin typeface="Aptos"/>
              </a:rPr>
              <a:t>". Genom att harmonisera reglerna kan olika aktörer, oavsett nationell tillhörighet, delta på lika villkor, vilket i sin tur kan öka konkurrensen och innovationen inom sektorn.</a:t>
            </a:r>
          </a:p>
          <a:p>
            <a:pPr>
              <a:lnSpc>
                <a:spcPct val="120000"/>
              </a:lnSpc>
              <a:spcBef>
                <a:spcPts val="1000"/>
              </a:spcBef>
              <a:spcAft>
                <a:spcPts val="0"/>
              </a:spcAft>
            </a:pPr>
            <a:r>
              <a:rPr lang="sv-SE" sz="1200" b="1">
                <a:latin typeface="Aptos"/>
              </a:rPr>
              <a:t>Koordinering och fördjupat samarbete mellan nätnivåer: </a:t>
            </a:r>
            <a:r>
              <a:rPr lang="sv-SE" sz="1200">
                <a:latin typeface="Aptos"/>
              </a:rPr>
              <a:t>NC DR syftar till att hantera ”</a:t>
            </a:r>
            <a:r>
              <a:rPr lang="sv-SE" sz="1200" err="1">
                <a:latin typeface="Aptos"/>
              </a:rPr>
              <a:t>congestion</a:t>
            </a:r>
            <a:r>
              <a:rPr lang="sv-SE" sz="1200">
                <a:latin typeface="Aptos"/>
              </a:rPr>
              <a:t> and </a:t>
            </a:r>
            <a:r>
              <a:rPr lang="sv-SE" sz="1200" err="1">
                <a:latin typeface="Aptos"/>
              </a:rPr>
              <a:t>voltage</a:t>
            </a:r>
            <a:r>
              <a:rPr lang="sv-SE" sz="1200">
                <a:latin typeface="Aptos"/>
              </a:rPr>
              <a:t> </a:t>
            </a:r>
            <a:r>
              <a:rPr lang="sv-SE" sz="1200" err="1">
                <a:latin typeface="Aptos"/>
              </a:rPr>
              <a:t>issues</a:t>
            </a:r>
            <a:r>
              <a:rPr lang="sv-SE" sz="1200">
                <a:latin typeface="Aptos"/>
              </a:rPr>
              <a:t>” på alla spänningsnivåer. </a:t>
            </a:r>
          </a:p>
          <a:p>
            <a:pPr>
              <a:lnSpc>
                <a:spcPct val="120000"/>
              </a:lnSpc>
              <a:spcBef>
                <a:spcPts val="1000"/>
              </a:spcBef>
              <a:spcAft>
                <a:spcPts val="0"/>
              </a:spcAft>
            </a:pPr>
            <a:r>
              <a:rPr lang="sv-SE" sz="1200" b="1">
                <a:latin typeface="Aptos"/>
              </a:rPr>
              <a:t>Skapa incitament för elkunder att erbjuda efterfrågeflexibilitet: </a:t>
            </a:r>
            <a:r>
              <a:rPr lang="sv-SE" sz="1200">
                <a:latin typeface="Aptos"/>
              </a:rPr>
              <a:t>NC DR vill göra det enklare för konsumenter att erbjuda sin resurser till alla relevanta marknader. NC DR syftar till att underlättar för aktörer som aggregatorer att erbjuda dessa "</a:t>
            </a:r>
            <a:r>
              <a:rPr lang="sv-SE" sz="1200" err="1">
                <a:latin typeface="Aptos"/>
              </a:rPr>
              <a:t>local</a:t>
            </a:r>
            <a:r>
              <a:rPr lang="sv-SE" sz="1200">
                <a:latin typeface="Aptos"/>
              </a:rPr>
              <a:t> services".</a:t>
            </a:r>
          </a:p>
          <a:p>
            <a:pPr>
              <a:lnSpc>
                <a:spcPct val="120000"/>
              </a:lnSpc>
              <a:spcBef>
                <a:spcPts val="1000"/>
              </a:spcBef>
              <a:spcAft>
                <a:spcPts val="0"/>
              </a:spcAft>
            </a:pPr>
            <a:r>
              <a:rPr lang="sv-SE" sz="1200" b="1">
                <a:latin typeface="Aptos"/>
              </a:rPr>
              <a:t>Effektivare energianvändning och minskade kostnader:</a:t>
            </a:r>
            <a:r>
              <a:rPr lang="sv-SE" sz="1200">
                <a:latin typeface="Aptos"/>
              </a:rPr>
              <a:t> Genom att underlätta "</a:t>
            </a:r>
            <a:r>
              <a:rPr lang="sv-SE" sz="1200" err="1">
                <a:latin typeface="Aptos"/>
              </a:rPr>
              <a:t>demand</a:t>
            </a:r>
            <a:r>
              <a:rPr lang="sv-SE" sz="1200">
                <a:latin typeface="Aptos"/>
              </a:rPr>
              <a:t> </a:t>
            </a:r>
            <a:r>
              <a:rPr lang="sv-SE" sz="1200" err="1">
                <a:latin typeface="Aptos"/>
              </a:rPr>
              <a:t>response</a:t>
            </a:r>
            <a:r>
              <a:rPr lang="sv-SE" sz="1200">
                <a:latin typeface="Aptos"/>
              </a:rPr>
              <a:t>" kan elförbrukning flyttas från dyra och belastade tidpunkter till billigare, vilket kan minska kostnaderna för både kunder och energisystemet som helhet.</a:t>
            </a:r>
          </a:p>
          <a:p>
            <a:pPr>
              <a:lnSpc>
                <a:spcPct val="120000"/>
              </a:lnSpc>
              <a:spcBef>
                <a:spcPts val="1000"/>
              </a:spcBef>
              <a:spcAft>
                <a:spcPts val="0"/>
              </a:spcAft>
            </a:pPr>
            <a:r>
              <a:rPr lang="sv-SE" sz="1200" b="1">
                <a:latin typeface="Aptos"/>
              </a:rPr>
              <a:t>Minska klimatpåverkan: </a:t>
            </a:r>
            <a:r>
              <a:rPr lang="sv-SE" sz="1200">
                <a:latin typeface="Aptos"/>
              </a:rPr>
              <a:t>Flexibilitet i efterfrågan gör det möjligt att bättre utnyttja förnybara energikällor, vilket minskar behovet av fossil energi och bidrar till EU:s klimatmål.</a:t>
            </a:r>
          </a:p>
          <a:p>
            <a:pPr>
              <a:spcBef>
                <a:spcPts val="1000"/>
              </a:spcBef>
              <a:spcAft>
                <a:spcPts val="0"/>
              </a:spcAft>
            </a:pPr>
            <a:endParaRPr lang="sv-SE" sz="2300">
              <a:latin typeface="Aptos"/>
            </a:endParaRPr>
          </a:p>
          <a:p>
            <a:endParaRPr lang="en-US">
              <a:ea typeface="Calibri"/>
              <a:cs typeface="Calibri"/>
            </a:endParaRPr>
          </a:p>
        </p:txBody>
      </p:sp>
    </p:spTree>
    <p:extLst>
      <p:ext uri="{BB962C8B-B14F-4D97-AF65-F5344CB8AC3E}">
        <p14:creationId xmlns:p14="http://schemas.microsoft.com/office/powerpoint/2010/main" val="1790402529"/>
      </p:ext>
    </p:extLst>
  </p:cSld>
  <p:clrMapOvr>
    <a:masterClrMapping/>
  </p:clrMapOvr>
  <p:transition spd="med">
    <p:fade/>
  </p:transition>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Energiföretagen_mall_v2">
  <a:themeElements>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lnSpc>
            <a:spcPct val="90000"/>
          </a:lnSpc>
          <a:spcBef>
            <a:spcPts val="600"/>
          </a:spcBef>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spcBef>
            <a:spcPts val="600"/>
          </a:spcBef>
          <a:defRPr sz="2400" dirty="0" err="1" smtClean="0">
            <a:latin typeface="+mn-lt"/>
          </a:defRPr>
        </a:defPPr>
      </a:lstStyle>
    </a:txDef>
  </a:objectDefaults>
  <a:extraClrSchemeLst/>
  <a:custClrLst>
    <a:custClr name="Energiföretagen GUL extra">
      <a:srgbClr val="FFCC00"/>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Custom Color 21">
      <a:srgbClr val="FFFFFF"/>
    </a:custClr>
    <a:custClr name="Custom Color 22">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Energiforetagen ny.potx" id="{460FCC18-A0CE-492A-B8C7-4A10E8E13121}" vid="{0725B961-5CB2-4F11-8B13-04F3D7B5161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09B30F96747742A34B624AB797B506" ma:contentTypeVersion="14" ma:contentTypeDescription="Create a new document." ma:contentTypeScope="" ma:versionID="9b7118846ab94ce787b6fc263c091520">
  <xsd:schema xmlns:xsd="http://www.w3.org/2001/XMLSchema" xmlns:xs="http://www.w3.org/2001/XMLSchema" xmlns:p="http://schemas.microsoft.com/office/2006/metadata/properties" xmlns:ns2="e0c0b94a-e656-47ec-9152-6e32c7b0c2b9" xmlns:ns3="85b91d68-1893-4e8c-b1d7-32cfcf0f29ed" targetNamespace="http://schemas.microsoft.com/office/2006/metadata/properties" ma:root="true" ma:fieldsID="a4ed803e4eb3d733121e7618f3264106" ns2:_="" ns3:_="">
    <xsd:import namespace="e0c0b94a-e656-47ec-9152-6e32c7b0c2b9"/>
    <xsd:import namespace="85b91d68-1893-4e8c-b1d7-32cfcf0f29e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GenerationTime" minOccurs="0"/>
                <xsd:element ref="ns2:MediaServiceEventHashCode" minOccurs="0"/>
                <xsd:element ref="ns2:MediaServiceSearchPropertie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c0b94a-e656-47ec-9152-6e32c7b0c2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61c78a39-2e26-456b-8d83-71bd635e1dfb"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5b91d68-1893-4e8c-b1d7-32cfcf0f29e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95aca575-b030-4b4f-98e9-74a2282ff380}" ma:internalName="TaxCatchAll" ma:showField="CatchAllData" ma:web="85b91d68-1893-4e8c-b1d7-32cfcf0f29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0c0b94a-e656-47ec-9152-6e32c7b0c2b9">
      <Terms xmlns="http://schemas.microsoft.com/office/infopath/2007/PartnerControls"/>
    </lcf76f155ced4ddcb4097134ff3c332f>
    <TaxCatchAll xmlns="85b91d68-1893-4e8c-b1d7-32cfcf0f29e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2697E77-1FD7-455B-BC5B-5C6471EF0379}">
  <ds:schemaRefs>
    <ds:schemaRef ds:uri="85b91d68-1893-4e8c-b1d7-32cfcf0f29ed"/>
    <ds:schemaRef ds:uri="e0c0b94a-e656-47ec-9152-6e32c7b0c2b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C390F11-BF36-4344-8AA9-653243B89E58}">
  <ds:schemaRefs>
    <ds:schemaRef ds:uri="http://schemas.openxmlformats.org/package/2006/metadata/core-properties"/>
    <ds:schemaRef ds:uri="http://purl.org/dc/dcmitype/"/>
    <ds:schemaRef ds:uri="http://purl.org/dc/terms/"/>
    <ds:schemaRef ds:uri="http://schemas.microsoft.com/office/2006/metadata/properties"/>
    <ds:schemaRef ds:uri="http://purl.org/dc/elements/1.1/"/>
    <ds:schemaRef ds:uri="85b91d68-1893-4e8c-b1d7-32cfcf0f29ed"/>
    <ds:schemaRef ds:uri="http://www.w3.org/XML/1998/namespace"/>
    <ds:schemaRef ds:uri="http://schemas.microsoft.com/office/2006/documentManagement/types"/>
    <ds:schemaRef ds:uri="http://schemas.microsoft.com/office/infopath/2007/PartnerControls"/>
    <ds:schemaRef ds:uri="e0c0b94a-e656-47ec-9152-6e32c7b0c2b9"/>
  </ds:schemaRefs>
</ds:datastoreItem>
</file>

<file path=customXml/itemProps3.xml><?xml version="1.0" encoding="utf-8"?>
<ds:datastoreItem xmlns:ds="http://schemas.openxmlformats.org/officeDocument/2006/customXml" ds:itemID="{328343CA-6233-4608-BEAA-E7347C958AC7}">
  <ds:schemaRefs>
    <ds:schemaRef ds:uri="http://schemas.microsoft.com/sharepoint/v3/contenttype/forms"/>
  </ds:schemaRefs>
</ds:datastoreItem>
</file>

<file path=docMetadata/LabelInfo.xml><?xml version="1.0" encoding="utf-8"?>
<clbl:labelList xmlns:clbl="http://schemas.microsoft.com/office/2020/mipLabelMetadata">
  <clbl:label id="{42f063bf-ce3a-473c-8609-3866002c85b0}" enabled="1" method="Standard" siteId="{b914a242-e718-443b-a47c-6b4c649d8c0a}" contentBits="0" removed="0"/>
  <clbl:label id="{6431d30e-c018-4f72-ad4c-e56e9d03b1f0}" enabled="1" method="Standard" siteId="{f8be18a6-f648-4a47-be73-86d6c5c6604d}" contentBits="2" removed="0"/>
</clbl:labelList>
</file>

<file path=docProps/app.xml><?xml version="1.0" encoding="utf-8"?>
<Properties xmlns="http://schemas.openxmlformats.org/officeDocument/2006/extended-properties" xmlns:vt="http://schemas.openxmlformats.org/officeDocument/2006/docPropsVTypes">
  <TotalTime>0</TotalTime>
  <Words>8386</Words>
  <Application>Microsoft Office PowerPoint</Application>
  <PresentationFormat>Bredbild</PresentationFormat>
  <Paragraphs>1050</Paragraphs>
  <Slides>51</Slides>
  <Notes>31</Notes>
  <HiddenSlides>0</HiddenSlides>
  <MMClips>0</MMClips>
  <ScaleCrop>false</ScaleCrop>
  <HeadingPairs>
    <vt:vector size="6" baseType="variant">
      <vt:variant>
        <vt:lpstr>Använt teckensnitt</vt:lpstr>
      </vt:variant>
      <vt:variant>
        <vt:i4>9</vt:i4>
      </vt:variant>
      <vt:variant>
        <vt:lpstr>Tema</vt:lpstr>
      </vt:variant>
      <vt:variant>
        <vt:i4>2</vt:i4>
      </vt:variant>
      <vt:variant>
        <vt:lpstr>Bildrubriker</vt:lpstr>
      </vt:variant>
      <vt:variant>
        <vt:i4>51</vt:i4>
      </vt:variant>
    </vt:vector>
  </HeadingPairs>
  <TitlesOfParts>
    <vt:vector size="62" baseType="lpstr">
      <vt:lpstr>Aptos</vt:lpstr>
      <vt:lpstr>Aptos Display</vt:lpstr>
      <vt:lpstr>Aptos Narrow</vt:lpstr>
      <vt:lpstr>Arial</vt:lpstr>
      <vt:lpstr>Arial,Sans-Serif</vt:lpstr>
      <vt:lpstr>Calibri</vt:lpstr>
      <vt:lpstr>Calibri Light</vt:lpstr>
      <vt:lpstr>Times New Roman</vt:lpstr>
      <vt:lpstr>Wingdings</vt:lpstr>
      <vt:lpstr>Office-tema</vt:lpstr>
      <vt:lpstr>Energiföretagen_mall_v2</vt:lpstr>
      <vt:lpstr>Webbinarium om nätkoden för Demand Response</vt:lpstr>
      <vt:lpstr>Vilka är vi?</vt:lpstr>
      <vt:lpstr>Dagens möte</vt:lpstr>
      <vt:lpstr>Omstrukturering av arbetet med flexibilitet inom Energiföretagen</vt:lpstr>
      <vt:lpstr>Organisationsschema för Flexibilitet inom Energiföretagen</vt:lpstr>
      <vt:lpstr>Energiföretagens Expertgrupper inom Flex</vt:lpstr>
      <vt:lpstr>Prel. Tidplan – Process och framtagande av nationella Villkor och metoder</vt:lpstr>
      <vt:lpstr>Hur ska de nationella villkor tas fram?</vt:lpstr>
      <vt:lpstr>Syftet med NCDR</vt:lpstr>
      <vt:lpstr>   Temaområden utifrån ACER:s förslag NC DR per 2025-03-07 </vt:lpstr>
      <vt:lpstr>Överblick över nationella villkor och EU-metoder </vt:lpstr>
      <vt:lpstr>PowerPoint-presentation</vt:lpstr>
      <vt:lpstr>PowerPoint-presentation</vt:lpstr>
      <vt:lpstr>Tema: Koordinering mellan TSO-DSO och DSO-DSO  </vt:lpstr>
      <vt:lpstr>Tema: Koordinering mellan TSO-DSO och DSO-DSO </vt:lpstr>
      <vt:lpstr>Tema: Informationsutbyte TSO/DSO/DSO</vt:lpstr>
      <vt:lpstr>Tema: Informationsutbyte TSO/DSO/DSO</vt:lpstr>
      <vt:lpstr>Tema: Flexibility Information System </vt:lpstr>
      <vt:lpstr>Tema: Flexibility Information System </vt:lpstr>
      <vt:lpstr>Tema: Nätutvecklingsplaner</vt:lpstr>
      <vt:lpstr>Tema: Nätutvecklingsplaner</vt:lpstr>
      <vt:lpstr>Tema: Valideringsmetoder inkl dedicated measurement devices</vt:lpstr>
      <vt:lpstr>Tema: Valideringsmetoder inkl dedicated measurement devices</vt:lpstr>
      <vt:lpstr>Tema: Regler för baseline-metod</vt:lpstr>
      <vt:lpstr>Tema: Regler för baseline-metod</vt:lpstr>
      <vt:lpstr>Tema: Jämförelse- och rankningstabell för produkter</vt:lpstr>
      <vt:lpstr>Tema: Jämförelse- och rankningstabell för produkter</vt:lpstr>
      <vt:lpstr>Tema: Kvalificering av Flexibilitetsleverantör</vt:lpstr>
      <vt:lpstr>Tema: Kvalificering av Flexibilitetsleverantör</vt:lpstr>
      <vt:lpstr>Tema: Produktkvalificering</vt:lpstr>
      <vt:lpstr>Tema: Produktkvalificering</vt:lpstr>
      <vt:lpstr>Tema: Nätkvalificering</vt:lpstr>
      <vt:lpstr>Tema: Nätkvalificering</vt:lpstr>
      <vt:lpstr>Tema: Produkter och produktattribut</vt:lpstr>
      <vt:lpstr>Tema: Produkter och produktattribut</vt:lpstr>
      <vt:lpstr>Tema: Energilager </vt:lpstr>
      <vt:lpstr>Tema: Energilager</vt:lpstr>
      <vt:lpstr>Tema: Reglerna för när "local services" för aktiv och reaktiv effekt ska anskaffas</vt:lpstr>
      <vt:lpstr>Tema: Reglerna för när "local services" för TSO/DSO för aktiv och reaktiv effekt ska anskaffas</vt:lpstr>
      <vt:lpstr>Tema: Regler för villkorade avtal</vt:lpstr>
      <vt:lpstr>Tema: Regler för villkorade avtal</vt:lpstr>
      <vt:lpstr>Tema: Regler för hur lokala marknadsbaserade tjänster för aktiv och reaktiv effekt ska anskaffas</vt:lpstr>
      <vt:lpstr>Tema: Regler för hur lokala marknadsbaserad tjänster för TSO/DSO för aktiv och reaktiv effekt ska anskaffas</vt:lpstr>
      <vt:lpstr> Tema: Interoperabilitet och datautbyte </vt:lpstr>
      <vt:lpstr>Tema: Interoperabilitet och datautbyte</vt:lpstr>
      <vt:lpstr>Prioritering av temaområdena  </vt:lpstr>
      <vt:lpstr>Prioritering av temaområdena EU harmonisering  </vt:lpstr>
      <vt:lpstr>Tidsplan ACER förslag NC DR </vt:lpstr>
      <vt:lpstr>Diskussion och frågor</vt:lpstr>
      <vt:lpstr>Välkommen på Arena Flex</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Kalle Lindholm</dc:creator>
  <cp:lastModifiedBy>Kalle Lindholm</cp:lastModifiedBy>
  <cp:revision>2</cp:revision>
  <dcterms:created xsi:type="dcterms:W3CDTF">2025-05-21T06:02:38Z</dcterms:created>
  <dcterms:modified xsi:type="dcterms:W3CDTF">2025-06-10T08:35:44Z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0x0101009009B30F96747742A34B624AB797B506</vt:lpwstr>
  </property>
  <property fmtid="{D5CDD505-2E9C-101B-9397-08002B2CF9AE}" pid="3" name="MediaServiceImageTags">
    <vt:lpwstr/>
  </property>
  <property fmtid="{D5CDD505-2E9C-101B-9397-08002B2CF9AE}" pid="4" name="ClassificationContentMarkingFooterText">
    <vt:lpwstr>Confidentiality: C2 - Internal</vt:lpwstr>
  </property>
  <property fmtid="{D5CDD505-2E9C-101B-9397-08002B2CF9AE}" pid="5" name="ClassificationContentMarkingFooterLocations">
    <vt:lpwstr>Office-tema:8\Energiföretagen_mall_v2:7</vt:lpwstr>
  </property>
</Properties>
</file>