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459" r:id="rId2"/>
    <p:sldId id="462" r:id="rId3"/>
    <p:sldId id="463" r:id="rId4"/>
    <p:sldId id="464" r:id="rId5"/>
    <p:sldId id="359" r:id="rId6"/>
    <p:sldId id="360" r:id="rId7"/>
    <p:sldId id="361" r:id="rId8"/>
    <p:sldId id="362" r:id="rId9"/>
    <p:sldId id="363" r:id="rId10"/>
    <p:sldId id="364" r:id="rId11"/>
    <p:sldId id="367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458" r:id="rId22"/>
    <p:sldId id="377" r:id="rId23"/>
    <p:sldId id="378" r:id="rId24"/>
    <p:sldId id="379" r:id="rId25"/>
    <p:sldId id="380" r:id="rId26"/>
    <p:sldId id="381" r:id="rId27"/>
    <p:sldId id="382" r:id="rId28"/>
    <p:sldId id="460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391" r:id="rId38"/>
    <p:sldId id="392" r:id="rId39"/>
    <p:sldId id="393" r:id="rId40"/>
    <p:sldId id="394" r:id="rId41"/>
    <p:sldId id="395" r:id="rId42"/>
    <p:sldId id="396" r:id="rId43"/>
    <p:sldId id="397" r:id="rId44"/>
    <p:sldId id="456" r:id="rId45"/>
  </p:sldIdLst>
  <p:sldSz cx="12192000" cy="6858000"/>
  <p:notesSz cx="6794500" cy="9906000"/>
  <p:custDataLst>
    <p:tags r:id="rId48"/>
  </p:custDataLst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97" autoAdjust="0"/>
    <p:restoredTop sz="95033" autoAdjust="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53" d="100"/>
          <a:sy n="53" d="100"/>
        </p:scale>
        <p:origin x="3528" y="112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981E67-F8A1-554D-BC15-44C990FCE66A}" type="datetimeFigureOut">
              <a:rPr lang="sv-SE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98825F-A869-254F-9934-F44A62B8198F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38" y="406400"/>
            <a:ext cx="2728912" cy="1536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60363" y="2035175"/>
            <a:ext cx="6073775" cy="7127875"/>
          </a:xfrm>
          <a:prstGeom prst="rect">
            <a:avLst/>
          </a:prstGeom>
        </p:spPr>
        <p:txBody>
          <a:bodyPr vert="horz" lIns="0" tIns="45720" rIns="91440" bIns="45720" rtlCol="0"/>
          <a:lstStyle/>
          <a:p>
            <a:pPr lvl="0"/>
            <a:r>
              <a:rPr lang="sv-SE" noProof="0"/>
              <a:t>Click to edit Master text styles</a:t>
            </a:r>
          </a:p>
          <a:p>
            <a:pPr lvl="1"/>
            <a:r>
              <a:rPr lang="sv-SE" noProof="0"/>
              <a:t>Second level</a:t>
            </a:r>
            <a:endParaRPr lang="sv-S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94413" y="9348788"/>
            <a:ext cx="338137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</a:defRPr>
            </a:lvl1pPr>
          </a:lstStyle>
          <a:p>
            <a:pPr>
              <a:defRPr/>
            </a:pPr>
            <a:fld id="{FBB06DAB-DBF3-084E-A276-8ED6AA7FE883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23557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9180513"/>
            <a:ext cx="9969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343049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pic>
        <p:nvPicPr>
          <p:cNvPr id="14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75" y="5760001"/>
            <a:ext cx="1443600" cy="52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09946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4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6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562986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44188635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2201779"/>
            <a:ext cx="4926014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332037" y="2201779"/>
            <a:ext cx="4967788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733215"/>
            <a:ext cx="4926013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7" y="1733215"/>
            <a:ext cx="4967788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736806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78893627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 userDrawn="1">
          <p15:clr>
            <a:srgbClr val="FBAE40"/>
          </p15:clr>
        </p15:guide>
        <p15:guide id="2" orient="horz" pos="150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E352-0F95-4126-BFAD-3D7C27F0230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097789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rgbClr val="7777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74D3A-342F-4F67-B3F7-23BBA7770CF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310319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10496080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20999139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848E-CDE5-47EE-BB0C-24991C64240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16528387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>
          <p15:clr>
            <a:srgbClr val="FBAE40"/>
          </p15:clr>
        </p15:guide>
        <p15:guide id="2" orient="horz" pos="15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eget 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588"/>
            <a:ext cx="12192000" cy="6859588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40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859588"/>
          </a:xfrm>
          <a:solidFill>
            <a:schemeClr val="tx1"/>
          </a:solidFill>
        </p:spPr>
        <p:txBody>
          <a:bodyPr tIns="0" rIns="2880000" anchor="ctr" anchorCtr="0"/>
          <a:lstStyle>
            <a:lvl1pPr marL="0" indent="0" algn="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 Klicka på ikon för att infoga foto</a:t>
            </a: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549783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370375" y="5760001"/>
            <a:ext cx="1443600" cy="5220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2434063" y="0"/>
            <a:ext cx="2779776" cy="261794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bIns="180000" rtlCol="0" anchor="ctr"/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800" b="1" dirty="0">
                <a:solidFill>
                  <a:schemeClr val="tx1"/>
                </a:solidFill>
              </a:rPr>
              <a:t>Instruktioner för foto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Infoga eget foto enlig foto </a:t>
            </a:r>
            <a:r>
              <a:rPr lang="sv-SE" sz="1600" dirty="0" err="1">
                <a:solidFill>
                  <a:schemeClr val="tx1"/>
                </a:solidFill>
              </a:rPr>
              <a:t>guidelines</a:t>
            </a:r>
            <a:r>
              <a:rPr lang="sv-SE" sz="1600" dirty="0">
                <a:solidFill>
                  <a:schemeClr val="tx1"/>
                </a:solidFill>
              </a:rPr>
              <a:t>. Klicka på ikonen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mitten för att infoga fotot.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Högerklicka på det infogade fotot och välj formatera foto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menyn. Till höger i menyn sänks ljusstyrkan till </a:t>
            </a:r>
            <a:r>
              <a:rPr lang="sv-SE" sz="1600" b="0" dirty="0">
                <a:solidFill>
                  <a:schemeClr val="tx1"/>
                </a:solidFill>
              </a:rPr>
              <a:t>-33% </a:t>
            </a:r>
            <a:r>
              <a:rPr lang="sv-SE" sz="1600" dirty="0">
                <a:solidFill>
                  <a:schemeClr val="tx1"/>
                </a:solidFill>
              </a:rPr>
              <a:t>på foto för att få rätt kontrast.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12434063" y="2729266"/>
            <a:ext cx="2779776" cy="2850462"/>
            <a:chOff x="-3021837" y="2324314"/>
            <a:chExt cx="2779776" cy="2850462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 cstate="print"/>
            <a:srcRect l="82965" t="17066" b="54295"/>
            <a:stretch/>
          </p:blipFill>
          <p:spPr>
            <a:xfrm>
              <a:off x="-3021837" y="2324314"/>
              <a:ext cx="2779776" cy="28504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5" name="Rectangle 4"/>
            <p:cNvSpPr/>
            <p:nvPr userDrawn="1"/>
          </p:nvSpPr>
          <p:spPr>
            <a:xfrm>
              <a:off x="-2779295" y="4435197"/>
              <a:ext cx="2195096" cy="198967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sv-SE" dirty="0"/>
            </a:p>
          </p:txBody>
        </p:sp>
      </p:grpSp>
      <p:sp>
        <p:nvSpPr>
          <p:cNvPr id="7" name="TextBox 6"/>
          <p:cNvSpPr txBox="1"/>
          <p:nvPr userDrawn="1"/>
        </p:nvSpPr>
        <p:spPr>
          <a:xfrm>
            <a:off x="14266690" y="4885605"/>
            <a:ext cx="313154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-33%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4266690" y="4191338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4266690" y="5118439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100524044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eg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FDBC-8F73-434C-96A9-2BC256A38A0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03379298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C65DB-950E-4B93-95FB-3EFBFDE9EDC7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</a:t>
            </a:r>
            <a:r>
              <a:rPr lang="sv-SE"/>
              <a:t>ändra text</a:t>
            </a:r>
            <a:endParaRPr lang="sv-SE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335648804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6555684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58890879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7932600" y="1878841"/>
            <a:ext cx="2880000" cy="2880000"/>
          </a:xfrm>
          <a:noFill/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rutan och </a:t>
            </a:r>
            <a:br>
              <a:rPr lang="sv-SE" dirty="0"/>
            </a:br>
            <a:r>
              <a:rPr lang="sv-SE" dirty="0"/>
              <a:t>kopiera in ikon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7212453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75608798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18056056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6353175"/>
            <a:ext cx="12192000" cy="50482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dirty="0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95325" y="540000"/>
            <a:ext cx="86772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dirty="0"/>
              <a:t>Klicka här för att ändra text</a:t>
            </a:r>
            <a:endParaRPr lang="sv-SE" altLang="sv-SE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5325" y="1728000"/>
            <a:ext cx="8677275" cy="436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text</a:t>
            </a:r>
          </a:p>
          <a:p>
            <a:pPr lvl="1"/>
            <a:r>
              <a:rPr lang="sv-SE" altLang="sv-SE" dirty="0"/>
              <a:t>Andra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20375" y="6516000"/>
            <a:ext cx="67945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000" y="6516000"/>
            <a:ext cx="810000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72863" y="6516000"/>
            <a:ext cx="358775" cy="1793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D3467A-03F1-294A-B946-CB7CA69FE6EC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10" name="Bildobjekt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6426000"/>
            <a:ext cx="900000" cy="32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0" r:id="rId3"/>
    <p:sldLayoutId id="2147483831" r:id="rId4"/>
    <p:sldLayoutId id="2147483791" r:id="rId5"/>
    <p:sldLayoutId id="2147483816" r:id="rId6"/>
    <p:sldLayoutId id="2147483815" r:id="rId7"/>
    <p:sldLayoutId id="2147483826" r:id="rId8"/>
    <p:sldLayoutId id="2147483817" r:id="rId9"/>
    <p:sldLayoutId id="2147483794" r:id="rId10"/>
    <p:sldLayoutId id="2147483824" r:id="rId11"/>
    <p:sldLayoutId id="2147483813" r:id="rId12"/>
    <p:sldLayoutId id="2147483828" r:id="rId13"/>
    <p:sldLayoutId id="2147483832" r:id="rId14"/>
    <p:sldLayoutId id="2147483818" r:id="rId15"/>
    <p:sldLayoutId id="2147483819" r:id="rId16"/>
    <p:sldLayoutId id="2147483833" r:id="rId17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9pPr>
    </p:titleStyle>
    <p:bodyStyle>
      <a:lvl1pPr marL="266700" indent="-266700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70" userDrawn="1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6652" userDrawn="1">
          <p15:clr>
            <a:srgbClr val="F26B43"/>
          </p15:clr>
        </p15:guide>
        <p15:guide id="5" orient="horz" pos="1084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  <p15:guide id="7" pos="1028" userDrawn="1">
          <p15:clr>
            <a:srgbClr val="F26B43"/>
          </p15:clr>
        </p15:guide>
        <p15:guide id="8" orient="horz" pos="4002" userDrawn="1">
          <p15:clr>
            <a:srgbClr val="F26B43"/>
          </p15:clr>
        </p15:guide>
        <p15:guide id="9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17" Type="http://schemas.openxmlformats.org/officeDocument/2006/relationships/image" Target="../media/image47.emf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AFAE12F-2CDE-6699-A58F-065AB7A17EF8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5660" y="990508"/>
            <a:ext cx="10195200" cy="4824000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</a:t>
            </a:fld>
            <a:endParaRPr lang="sv-SE" dirty="0"/>
          </a:p>
        </p:txBody>
      </p:sp>
      <p:sp>
        <p:nvSpPr>
          <p:cNvPr id="6" name="Rubrik 6"/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Principiell</a:t>
            </a: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utbudskurva Norden (normalår)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232161234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356F87C-1B37-4F64-88BC-71975A549BA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02811EF-95BB-96C9-EFBF-AF15C9267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33450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71480"/>
          </a:xfrm>
        </p:spPr>
        <p:txBody>
          <a:bodyPr/>
          <a:lstStyle/>
          <a:p>
            <a:r>
              <a:rPr lang="sv-SE" dirty="0"/>
              <a:t>Utsläppsrättspris på EEX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62174437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55F80586-7B42-C006-0C52-8866AD68F3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5213" y="365125"/>
            <a:ext cx="8594725" cy="535146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9289934-70B6-4C98-B9CD-ED3D5467F2D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9184"/>
          </a:xfrm>
        </p:spPr>
        <p:txBody>
          <a:bodyPr/>
          <a:lstStyle/>
          <a:p>
            <a:r>
              <a:rPr lang="sv-SE" dirty="0"/>
              <a:t>Netto kraftflöden till och från Norden</a:t>
            </a:r>
          </a:p>
        </p:txBody>
      </p:sp>
      <p:sp>
        <p:nvSpPr>
          <p:cNvPr id="6" name="Platshållare för text 19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831851" y="1514962"/>
            <a:ext cx="0" cy="342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7733" y="355271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>
                <a:latin typeface="Calibri" pitchFamily="34" charset="0"/>
              </a:rPr>
              <a:t>Från Norden</a:t>
            </a:r>
            <a:endParaRPr lang="sv-SE">
              <a:solidFill>
                <a:srgbClr val="1450DC"/>
              </a:solidFill>
              <a:latin typeface="Calibri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800" y="189536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 dirty="0">
                <a:latin typeface="Calibri" pitchFamily="34" charset="0"/>
              </a:rPr>
              <a:t>Till Norden</a:t>
            </a:r>
            <a:endParaRPr lang="sv-SE" dirty="0">
              <a:solidFill>
                <a:srgbClr val="1450D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557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D7FAEC-C995-4C2C-A638-DB894046BBB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D4911A3-DE29-EB14-694B-EBFCBC41F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25513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Euronext,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28730109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D9DF4D2-1E82-4ACD-96E3-CDF87E7BBB1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13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6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D6B7ECF-9B94-CE74-8667-0023880BF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" y="854075"/>
            <a:ext cx="11742738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37996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CD0B881-2466-4436-916B-70D038D4877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1723CB4-50AB-0D3A-41D9-4C85298B6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1071563"/>
            <a:ext cx="10213975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90352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(dygnsgenomsnitt)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50972989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5D33B7A-D5FC-49A6-A0D0-EB62ECE5F9F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E587893-1F06-6248-EBCE-01C159202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079500"/>
            <a:ext cx="11517313" cy="491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88056"/>
            <a:ext cx="10972800" cy="1143000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(rullande veckogenomsnitt)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92749980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FA18F0-056B-433D-BAFA-7FC4A552DFF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75FBA65-504E-085E-3CAD-25C5A3423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8" y="908050"/>
            <a:ext cx="11420475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0040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1419534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509DAA-C956-4F89-A82E-7404EE0B6155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4ECA829-6C44-1B9E-8EF5-031996A1E4B7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225" y="981075"/>
            <a:ext cx="11420475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44048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98308799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8091773-8F64-4B2E-B577-FB4A0F43DCB5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A523B7D-DBA8-611A-C616-598643981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8" y="931863"/>
            <a:ext cx="11707812" cy="499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88600"/>
          </a:xfrm>
        </p:spPr>
        <p:txBody>
          <a:bodyPr/>
          <a:lstStyle/>
          <a:p>
            <a:pPr lvl="0"/>
            <a:r>
              <a:rPr lang="sv-SE" dirty="0"/>
              <a:t>Avvikelse från systempriset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BA2C976-CA0E-6EF7-F3D6-28E53E9CF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801688"/>
            <a:ext cx="936148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58339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39DED03-C1C1-425C-B08A-5D1D88D68D8D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A7AB66E-5F1D-B670-4935-9273AF9AC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663575"/>
            <a:ext cx="11661775" cy="545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pPr lvl="0"/>
            <a:r>
              <a:rPr lang="sv-SE" dirty="0"/>
              <a:t>Områdespriser i Sverige (dygnsgenomsnitt)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34824008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BD663-3C0D-C27F-ABF7-252D3F48D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3C29927-72E6-5991-9470-469C83D222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11192E-193F-4D42-2408-5684EAAA7C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5E6BA4D1-1EDE-9F59-01B2-645DB28096E0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Elproduktion i Norden 2020- (vecka)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D717F959-4AEB-B94C-CB4F-DD785AE1672E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ENTSO-e,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B33BB79-6464-E5AF-6F7B-152E1778E4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92188" y="977900"/>
            <a:ext cx="10685462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63304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321" y="524088"/>
            <a:ext cx="11373492" cy="529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20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20111101-20141231)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4029526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00" y="520700"/>
            <a:ext cx="11607800" cy="52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20150101-20171231)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271721350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C3F3FA7-CEA0-080A-537E-8CD49767F33D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525463"/>
            <a:ext cx="11364913" cy="528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5748E61-9796-491E-B353-C34CC381A7D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20180101-)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748594707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7EF051-B61B-4188-B4ED-7E944CA88118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23</a:t>
            </a:fld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D67D4BD-617F-11B8-1CFF-37723FB92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913" y="384175"/>
            <a:ext cx="11303000" cy="557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ubrik 6"/>
          <p:cNvSpPr txBox="1">
            <a:spLocks/>
          </p:cNvSpPr>
          <p:nvPr/>
        </p:nvSpPr>
        <p:spPr bwMode="auto">
          <a:xfrm>
            <a:off x="609600" y="188640"/>
            <a:ext cx="10972800" cy="5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Områdespriser i Sverige (timpriser)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73039164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DBEC0B9-F154-4271-B21E-13274B61ABAC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24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345743" y="188640"/>
            <a:ext cx="11536908" cy="1143000"/>
          </a:xfrm>
        </p:spPr>
        <p:txBody>
          <a:bodyPr/>
          <a:lstStyle/>
          <a:p>
            <a:pPr lvl="0"/>
            <a:r>
              <a:rPr lang="sv-SE" dirty="0"/>
              <a:t>Prisskillnader per timme mellan elområden i Sverige samt avvikelse gentemot systempris </a:t>
            </a:r>
            <a:r>
              <a:rPr lang="sv-SE" sz="2000" dirty="0"/>
              <a:t>(€/MWh)</a:t>
            </a:r>
            <a:endParaRPr lang="sv-SE" dirty="0"/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2504C44-9297-6E34-9E1F-6797574D1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1425575"/>
            <a:ext cx="11833225" cy="44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264209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ruta 54"/>
          <p:cNvSpPr txBox="1"/>
          <p:nvPr/>
        </p:nvSpPr>
        <p:spPr>
          <a:xfrm>
            <a:off x="5519936" y="5829540"/>
            <a:ext cx="6672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dagligen.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D65278C-038A-4048-ACCD-087C1EB6645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25</a:t>
            </a:fld>
            <a:endParaRPr lang="sv-SE" dirty="0"/>
          </a:p>
        </p:txBody>
      </p:sp>
      <p:sp>
        <p:nvSpPr>
          <p:cNvPr id="6" name="Platshållare för text 9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9374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ihandsfigur 7"/>
          <p:cNvSpPr/>
          <p:nvPr/>
        </p:nvSpPr>
        <p:spPr>
          <a:xfrm>
            <a:off x="4298171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3859642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4399393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4668209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4797326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781575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7195508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1" name="Frihandsfigur 30"/>
          <p:cNvSpPr/>
          <p:nvPr/>
        </p:nvSpPr>
        <p:spPr>
          <a:xfrm>
            <a:off x="3813669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Frihandsfigur 31"/>
          <p:cNvSpPr/>
          <p:nvPr/>
        </p:nvSpPr>
        <p:spPr>
          <a:xfrm>
            <a:off x="3742184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Freeform 14"/>
          <p:cNvSpPr>
            <a:spLocks/>
          </p:cNvSpPr>
          <p:nvPr/>
        </p:nvSpPr>
        <p:spPr bwMode="auto">
          <a:xfrm>
            <a:off x="5497949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4" name="Grupp 64"/>
          <p:cNvGrpSpPr/>
          <p:nvPr/>
        </p:nvGrpSpPr>
        <p:grpSpPr>
          <a:xfrm>
            <a:off x="5246066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37" name="Grupp 67"/>
          <p:cNvGrpSpPr/>
          <p:nvPr/>
        </p:nvGrpSpPr>
        <p:grpSpPr>
          <a:xfrm>
            <a:off x="5188915" y="3302014"/>
            <a:ext cx="1905012" cy="1627188"/>
            <a:chOff x="2722543" y="3467082"/>
            <a:chExt cx="1428759" cy="1627188"/>
          </a:xfrm>
        </p:grpSpPr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0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4" name="Freeform 14"/>
          <p:cNvSpPr>
            <a:spLocks/>
          </p:cNvSpPr>
          <p:nvPr/>
        </p:nvSpPr>
        <p:spPr bwMode="auto">
          <a:xfrm>
            <a:off x="6403700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939966" y="980951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Systempris</a:t>
            </a:r>
          </a:p>
        </p:txBody>
      </p: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239350" y="1836615"/>
            <a:ext cx="4574116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600" dirty="0">
                <a:solidFill>
                  <a:srgbClr val="FF0000"/>
                </a:solidFill>
                <a:latin typeface="Calibri" pitchFamily="34" charset="0"/>
              </a:rPr>
              <a:t>Senaste siffror i rött </a:t>
            </a:r>
            <a:br>
              <a:rPr lang="sv-S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sv-SE" sz="1600" dirty="0">
                <a:latin typeface="Calibri" pitchFamily="34" charset="0"/>
              </a:rPr>
              <a:t>genomsnitt </a:t>
            </a:r>
            <a:r>
              <a:rPr lang="sv-SE" sz="1600" dirty="0" err="1">
                <a:latin typeface="Calibri" pitchFamily="34" charset="0"/>
              </a:rPr>
              <a:t>fr</a:t>
            </a:r>
            <a:r>
              <a:rPr lang="sv-SE" sz="1600" dirty="0">
                <a:latin typeface="Calibri" pitchFamily="34" charset="0"/>
              </a:rPr>
              <a:t> 2011-11-01 i svart</a:t>
            </a:r>
          </a:p>
        </p:txBody>
      </p:sp>
      <p:sp>
        <p:nvSpPr>
          <p:cNvPr id="47" name="Text Box 52"/>
          <p:cNvSpPr txBox="1">
            <a:spLocks noChangeArrowheads="1"/>
          </p:cNvSpPr>
          <p:nvPr/>
        </p:nvSpPr>
        <p:spPr bwMode="auto">
          <a:xfrm>
            <a:off x="8400257" y="4780384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Estland</a:t>
            </a:r>
          </a:p>
        </p:txBody>
      </p:sp>
      <p:sp>
        <p:nvSpPr>
          <p:cNvPr id="48" name="Text Box 52"/>
          <p:cNvSpPr txBox="1">
            <a:spLocks noChangeArrowheads="1"/>
          </p:cNvSpPr>
          <p:nvPr/>
        </p:nvSpPr>
        <p:spPr bwMode="auto">
          <a:xfrm>
            <a:off x="1828848" y="5385819"/>
            <a:ext cx="762000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EEX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5D7BC70-F2F4-FDB4-9C6B-5C0C9C3CF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2213" y="1295400"/>
            <a:ext cx="7667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BDB6FEA-96F3-49A2-D34E-F8785346E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6113" y="34671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Bildobjekt 63">
            <a:extLst>
              <a:ext uri="{FF2B5EF4-FFF2-40B4-BE49-F238E27FC236}">
                <a16:creationId xmlns:a16="http://schemas.microsoft.com/office/drawing/2014/main" id="{8704ABBD-3420-1E2F-F062-3D3F9DCE4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0386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Bildobjekt 65">
            <a:extLst>
              <a:ext uri="{FF2B5EF4-FFF2-40B4-BE49-F238E27FC236}">
                <a16:creationId xmlns:a16="http://schemas.microsoft.com/office/drawing/2014/main" id="{4AAC21EF-1FE6-5287-4070-5F927130C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56113" y="2527300"/>
            <a:ext cx="76835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A70D9C0B-FFDA-8F7E-C904-ED808012E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1813" y="1231900"/>
            <a:ext cx="76993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Bildobjekt 67">
            <a:extLst>
              <a:ext uri="{FF2B5EF4-FFF2-40B4-BE49-F238E27FC236}">
                <a16:creationId xmlns:a16="http://schemas.microsoft.com/office/drawing/2014/main" id="{DC5F04A3-3D5E-51D4-F83C-27F34BF19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19425" y="3389313"/>
            <a:ext cx="771525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Bildobjekt 68">
            <a:extLst>
              <a:ext uri="{FF2B5EF4-FFF2-40B4-BE49-F238E27FC236}">
                <a16:creationId xmlns:a16="http://schemas.microsoft.com/office/drawing/2014/main" id="{CD27166F-58DF-07E6-083E-ED9022716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54813" y="1666875"/>
            <a:ext cx="7683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Bildobjekt 69">
            <a:extLst>
              <a:ext uri="{FF2B5EF4-FFF2-40B4-BE49-F238E27FC236}">
                <a16:creationId xmlns:a16="http://schemas.microsoft.com/office/drawing/2014/main" id="{E1B08D94-D8DE-CB1A-188F-BB2E0CB9A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91225" y="2665413"/>
            <a:ext cx="769938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35330AFF-35FA-1C33-D934-CF8413F85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99125" y="38989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Bildobjekt 71">
            <a:extLst>
              <a:ext uri="{FF2B5EF4-FFF2-40B4-BE49-F238E27FC236}">
                <a16:creationId xmlns:a16="http://schemas.microsoft.com/office/drawing/2014/main" id="{83562896-B711-4581-FD1F-A38F41FD9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18125" y="4902200"/>
            <a:ext cx="773113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Bildobjekt 72">
            <a:extLst>
              <a:ext uri="{FF2B5EF4-FFF2-40B4-BE49-F238E27FC236}">
                <a16:creationId xmlns:a16="http://schemas.microsoft.com/office/drawing/2014/main" id="{AD51B64A-7B24-7548-36D3-5D080663D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01025" y="27432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Bildobjekt 73">
            <a:extLst>
              <a:ext uri="{FF2B5EF4-FFF2-40B4-BE49-F238E27FC236}">
                <a16:creationId xmlns:a16="http://schemas.microsoft.com/office/drawing/2014/main" id="{D588E262-E954-43ED-8479-6997EDA29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108325" y="47625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Bildobjekt 74">
            <a:extLst>
              <a:ext uri="{FF2B5EF4-FFF2-40B4-BE49-F238E27FC236}">
                <a16:creationId xmlns:a16="http://schemas.microsoft.com/office/drawing/2014/main" id="{8E8008E9-8084-2680-F9B5-9272D86D4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075113" y="5332413"/>
            <a:ext cx="77311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Bildobjekt 75">
            <a:extLst>
              <a:ext uri="{FF2B5EF4-FFF2-40B4-BE49-F238E27FC236}">
                <a16:creationId xmlns:a16="http://schemas.microsoft.com/office/drawing/2014/main" id="{AE7A0DB0-6D4D-2C4B-E5FA-B0220ED19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774113" y="41783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Rubrik 95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Områdespriser på Nord Pool</a:t>
            </a:r>
            <a:br>
              <a:rPr lang="sv-SE" dirty="0"/>
            </a:br>
            <a:endParaRPr lang="sv-SE" dirty="0"/>
          </a:p>
        </p:txBody>
      </p:sp>
      <p:pic>
        <p:nvPicPr>
          <p:cNvPr id="77" name="Bildobjekt 76">
            <a:extLst>
              <a:ext uri="{FF2B5EF4-FFF2-40B4-BE49-F238E27FC236}">
                <a16:creationId xmlns:a16="http://schemas.microsoft.com/office/drawing/2014/main" id="{7C790F6E-F568-5EAB-815E-A02713F55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400300" y="5321300"/>
            <a:ext cx="57308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726190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ruta 57"/>
          <p:cNvSpPr txBox="1"/>
          <p:nvPr/>
        </p:nvSpPr>
        <p:spPr>
          <a:xfrm>
            <a:off x="4943872" y="5829540"/>
            <a:ext cx="7248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kontinuerligt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96B92BB-75EC-4364-9982-87C74DDAF41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26</a:t>
            </a:fld>
            <a:endParaRPr lang="sv-SE" dirty="0"/>
          </a:p>
        </p:txBody>
      </p:sp>
      <p:sp>
        <p:nvSpPr>
          <p:cNvPr id="5" name="Platshållare för text 10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6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1799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ihandsfigur 6"/>
          <p:cNvSpPr/>
          <p:nvPr/>
        </p:nvSpPr>
        <p:spPr>
          <a:xfrm>
            <a:off x="6530596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6092068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6631818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6900634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7029751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8014001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9427933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8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0" name="Text Box 40"/>
          <p:cNvSpPr txBox="1">
            <a:spLocks noChangeArrowheads="1"/>
          </p:cNvSpPr>
          <p:nvPr/>
        </p:nvSpPr>
        <p:spPr bwMode="auto">
          <a:xfrm>
            <a:off x="10493012" y="2565400"/>
            <a:ext cx="754694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SYHEL</a:t>
            </a:r>
          </a:p>
        </p:txBody>
      </p:sp>
      <p:sp>
        <p:nvSpPr>
          <p:cNvPr id="31" name="Text Box 45"/>
          <p:cNvSpPr txBox="1">
            <a:spLocks noChangeArrowheads="1"/>
          </p:cNvSpPr>
          <p:nvPr/>
        </p:nvSpPr>
        <p:spPr bwMode="auto">
          <a:xfrm>
            <a:off x="7950501" y="1052513"/>
            <a:ext cx="1056217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Tromsö</a:t>
            </a: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6223301" y="2492375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Trondheim</a:t>
            </a:r>
          </a:p>
        </p:txBody>
      </p:sp>
      <p:sp>
        <p:nvSpPr>
          <p:cNvPr id="33" name="Text Box 124"/>
          <p:cNvSpPr txBox="1">
            <a:spLocks noChangeArrowheads="1"/>
          </p:cNvSpPr>
          <p:nvPr/>
        </p:nvSpPr>
        <p:spPr bwMode="auto">
          <a:xfrm>
            <a:off x="7008568" y="2857497"/>
            <a:ext cx="758904" cy="276999"/>
          </a:xfrm>
          <a:prstGeom prst="rect">
            <a:avLst/>
          </a:prstGeom>
          <a:solidFill>
            <a:schemeClr val="bg1">
              <a:alpha val="6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NO3</a:t>
            </a:r>
            <a:endParaRPr lang="nb-NO" sz="1400" dirty="0"/>
          </a:p>
        </p:txBody>
      </p:sp>
      <p:sp>
        <p:nvSpPr>
          <p:cNvPr id="34" name="Frihandsfigur 33"/>
          <p:cNvSpPr/>
          <p:nvPr/>
        </p:nvSpPr>
        <p:spPr>
          <a:xfrm>
            <a:off x="6046094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Frihandsfigur 34"/>
          <p:cNvSpPr/>
          <p:nvPr/>
        </p:nvSpPr>
        <p:spPr>
          <a:xfrm>
            <a:off x="5974610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ext Box 123"/>
          <p:cNvSpPr txBox="1">
            <a:spLocks noChangeArrowheads="1"/>
          </p:cNvSpPr>
          <p:nvPr/>
        </p:nvSpPr>
        <p:spPr bwMode="auto">
          <a:xfrm>
            <a:off x="6341813" y="4143381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NO2</a:t>
            </a:r>
          </a:p>
        </p:txBody>
      </p:sp>
      <p:sp>
        <p:nvSpPr>
          <p:cNvPr id="37" name="Text Box 123"/>
          <p:cNvSpPr txBox="1">
            <a:spLocks noChangeArrowheads="1"/>
          </p:cNvSpPr>
          <p:nvPr/>
        </p:nvSpPr>
        <p:spPr bwMode="auto">
          <a:xfrm>
            <a:off x="5865560" y="3357563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NO5</a:t>
            </a:r>
          </a:p>
        </p:txBody>
      </p:sp>
      <p:sp>
        <p:nvSpPr>
          <p:cNvPr id="38" name="Freeform 14"/>
          <p:cNvSpPr>
            <a:spLocks/>
          </p:cNvSpPr>
          <p:nvPr/>
        </p:nvSpPr>
        <p:spPr bwMode="auto">
          <a:xfrm>
            <a:off x="7730374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9" name="Grupp 64"/>
          <p:cNvGrpSpPr/>
          <p:nvPr/>
        </p:nvGrpSpPr>
        <p:grpSpPr>
          <a:xfrm>
            <a:off x="7478491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42" name="Grupp 67"/>
          <p:cNvGrpSpPr/>
          <p:nvPr/>
        </p:nvGrpSpPr>
        <p:grpSpPr>
          <a:xfrm>
            <a:off x="7421341" y="3302014"/>
            <a:ext cx="1905012" cy="1627188"/>
            <a:chOff x="2722543" y="3467082"/>
            <a:chExt cx="1428759" cy="1627188"/>
          </a:xfrm>
        </p:grpSpPr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5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7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6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9" name="Freeform 14"/>
          <p:cNvSpPr>
            <a:spLocks/>
          </p:cNvSpPr>
          <p:nvPr/>
        </p:nvSpPr>
        <p:spPr bwMode="auto">
          <a:xfrm>
            <a:off x="8636125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50" name="Text Box 126"/>
          <p:cNvSpPr txBox="1">
            <a:spLocks noChangeArrowheads="1"/>
          </p:cNvSpPr>
          <p:nvPr/>
        </p:nvSpPr>
        <p:spPr bwMode="auto">
          <a:xfrm>
            <a:off x="9013141" y="764704"/>
            <a:ext cx="893514" cy="369332"/>
          </a:xfrm>
          <a:prstGeom prst="rect">
            <a:avLst/>
          </a:prstGeom>
          <a:solidFill>
            <a:schemeClr val="bg1">
              <a:alpha val="52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SYTRO  </a:t>
            </a:r>
          </a:p>
        </p:txBody>
      </p:sp>
      <p:sp>
        <p:nvSpPr>
          <p:cNvPr id="51" name="Text Box 48"/>
          <p:cNvSpPr txBox="1">
            <a:spLocks noChangeArrowheads="1"/>
          </p:cNvSpPr>
          <p:nvPr/>
        </p:nvSpPr>
        <p:spPr bwMode="auto">
          <a:xfrm>
            <a:off x="6799034" y="3716338"/>
            <a:ext cx="768351" cy="304800"/>
          </a:xfrm>
          <a:prstGeom prst="rect">
            <a:avLst/>
          </a:prstGeom>
          <a:solidFill>
            <a:srgbClr val="FFFFFF">
              <a:alpha val="31000"/>
            </a:srgbClr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Oslo</a:t>
            </a:r>
          </a:p>
        </p:txBody>
      </p: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6703057" y="3356992"/>
            <a:ext cx="748859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nb-NO" dirty="0"/>
              <a:t>SYOSL</a:t>
            </a: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6607046" y="5445125"/>
            <a:ext cx="779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SYCPH</a:t>
            </a:r>
          </a:p>
        </p:txBody>
      </p: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9043108" y="1556792"/>
            <a:ext cx="1055930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SYLUL      </a:t>
            </a:r>
          </a:p>
        </p:txBody>
      </p:sp>
      <p:sp>
        <p:nvSpPr>
          <p:cNvPr id="55" name="Text Box 39"/>
          <p:cNvSpPr txBox="1">
            <a:spLocks noChangeArrowheads="1"/>
          </p:cNvSpPr>
          <p:nvPr/>
        </p:nvSpPr>
        <p:spPr bwMode="auto">
          <a:xfrm>
            <a:off x="7546528" y="4798893"/>
            <a:ext cx="1145826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SYMAL      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7894896" y="3789040"/>
            <a:ext cx="1025152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SYSTO     </a:t>
            </a:r>
          </a:p>
        </p:txBody>
      </p:sp>
      <p:sp>
        <p:nvSpPr>
          <p:cNvPr id="57" name="Text Box 39"/>
          <p:cNvSpPr txBox="1">
            <a:spLocks noChangeArrowheads="1"/>
          </p:cNvSpPr>
          <p:nvPr/>
        </p:nvSpPr>
        <p:spPr bwMode="auto">
          <a:xfrm>
            <a:off x="8229112" y="2636912"/>
            <a:ext cx="1118255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SYSUN      </a:t>
            </a:r>
          </a:p>
        </p:txBody>
      </p:sp>
      <p:sp>
        <p:nvSpPr>
          <p:cNvPr id="60" name="Text Box 47"/>
          <p:cNvSpPr txBox="1">
            <a:spLocks noChangeArrowheads="1"/>
          </p:cNvSpPr>
          <p:nvPr/>
        </p:nvSpPr>
        <p:spPr bwMode="auto">
          <a:xfrm>
            <a:off x="5514720" y="3500438"/>
            <a:ext cx="11514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Bergen</a:t>
            </a: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5384510" y="4868863"/>
            <a:ext cx="1440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dirty="0"/>
              <a:t>SYARH</a:t>
            </a:r>
            <a:endParaRPr lang="nb-NO" sz="2000" dirty="0"/>
          </a:p>
        </p:txBody>
      </p:sp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4905151" y="4365625"/>
            <a:ext cx="18245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Kristiansand</a:t>
            </a:r>
          </a:p>
        </p:txBody>
      </p:sp>
      <p:pic>
        <p:nvPicPr>
          <p:cNvPr id="59" name="Bildobjekt 58">
            <a:extLst>
              <a:ext uri="{FF2B5EF4-FFF2-40B4-BE49-F238E27FC236}">
                <a16:creationId xmlns:a16="http://schemas.microsoft.com/office/drawing/2014/main" id="{C6408E24-B265-180E-8689-6709939F1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722438"/>
            <a:ext cx="4629150" cy="297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0C15F5BB-43F2-E0F8-C39D-88FDBE99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95" y="246522"/>
            <a:ext cx="8677275" cy="981075"/>
          </a:xfrm>
        </p:spPr>
        <p:txBody>
          <a:bodyPr/>
          <a:lstStyle/>
          <a:p>
            <a:r>
              <a:rPr lang="sv-SE" dirty="0"/>
              <a:t>EPAD</a:t>
            </a:r>
            <a:br>
              <a:rPr lang="sv-SE" dirty="0"/>
            </a:br>
            <a:r>
              <a:rPr lang="sv-SE" dirty="0"/>
              <a:t>Förväntad avvikelse gentemot systempriset</a:t>
            </a:r>
          </a:p>
        </p:txBody>
      </p:sp>
    </p:spTree>
    <p:extLst>
      <p:ext uri="{BB962C8B-B14F-4D97-AF65-F5344CB8AC3E}">
        <p14:creationId xmlns:p14="http://schemas.microsoft.com/office/powerpoint/2010/main" val="1490100151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27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Y+1</a:t>
            </a:r>
          </a:p>
        </p:txBody>
      </p:sp>
      <p:sp>
        <p:nvSpPr>
          <p:cNvPr id="6" name="Platshållare för text 20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316E93B-DC17-57E0-426B-622F26C97E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84238" y="1177925"/>
            <a:ext cx="9913937" cy="4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56767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9EFC4-ED6B-30FB-CB62-0EFB084FE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2A64BC5-A26B-CC8E-65BC-D705524BBC2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DE798C-7DFE-85E8-03BA-78EF3B5667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28</a:t>
            </a:fld>
            <a:endParaRPr lang="sv-SE" dirty="0"/>
          </a:p>
        </p:txBody>
      </p:sp>
      <p:sp>
        <p:nvSpPr>
          <p:cNvPr id="5" name="Rubrik 6">
            <a:extLst>
              <a:ext uri="{FF2B5EF4-FFF2-40B4-BE49-F238E27FC236}">
                <a16:creationId xmlns:a16="http://schemas.microsoft.com/office/drawing/2014/main" id="{FABE7D8E-A575-F928-80FB-81C28D6F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Q+1</a:t>
            </a:r>
          </a:p>
        </p:txBody>
      </p:sp>
      <p:sp>
        <p:nvSpPr>
          <p:cNvPr id="6" name="Platshållare för text 20">
            <a:extLst>
              <a:ext uri="{FF2B5EF4-FFF2-40B4-BE49-F238E27FC236}">
                <a16:creationId xmlns:a16="http://schemas.microsoft.com/office/drawing/2014/main" id="{E0524C7E-6557-2E38-0EF9-2B382C370B29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DA2C254-46C4-5138-0C45-B7A7DED312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3793" y="1218627"/>
            <a:ext cx="10228263" cy="46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5644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CC39866-59CA-4EF2-BDA3-B2143F12178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B903A64-7D39-694B-64DE-3B7A5DCE8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3613" y="1244600"/>
            <a:ext cx="10218737" cy="467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3D7E801-B15D-822F-5CC7-EFF78EF40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838" y="812800"/>
            <a:ext cx="9790112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30054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23158-803B-BE90-E61B-138668BE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176F5FD-E0D3-50A6-6BDA-D80F59376BC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30EFC5-BF1B-AF2B-1869-415B707014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BE3A53D7-BCDD-4110-58D7-01FB6F6DC647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Tillrinningsenergi i Norden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1B99FFB0-BE57-A7C8-89E6-5B4132B8715B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6DB7E97-2085-7C09-4028-1E5EC22D1B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2313" y="935038"/>
            <a:ext cx="11026775" cy="477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8041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1AF7DE7-F000-4155-A273-17E6EEC7DCB3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D507437-2C87-6B54-9A6A-CB55F5182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5188" y="863600"/>
            <a:ext cx="10220325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D8E3062-7081-D230-9041-F552066C8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1325" y="212725"/>
            <a:ext cx="25114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092793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A2FACD4-FAC1-0075-9B01-DE2D8894D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3" y="989013"/>
            <a:ext cx="10217150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43919BC-16BB-4ECA-B021-FD78DFCF0BA7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31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24497"/>
            <a:ext cx="10972800" cy="780624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Tyskland, Frankrike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965656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D852C67-D6F3-5198-CE8A-5741AD287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07575" y="720725"/>
            <a:ext cx="2405063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802448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030CFD4-A789-48A4-98AB-E92D29A3E9F5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Terminspriser på Euronext</a:t>
            </a:r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8ACD775-E9C9-A348-8A66-5F7793F637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69950" y="488950"/>
            <a:ext cx="100615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36892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EE07442-AB71-4591-A303-1FB90BBB5F5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3BE1A2B-4DD9-914C-5654-775E4D634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00" y="925513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34904"/>
          </a:xfrm>
        </p:spPr>
        <p:txBody>
          <a:bodyPr/>
          <a:lstStyle/>
          <a:p>
            <a:r>
              <a:rPr lang="sv-SE" dirty="0"/>
              <a:t>Kvartalskontrakt på Euronext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99359292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9F19F1-D08C-4BA4-BFB0-D57BCBEF9BD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588247E-1381-FEAA-CE25-E0735D634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2551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98328"/>
          </a:xfrm>
        </p:spPr>
        <p:txBody>
          <a:bodyPr/>
          <a:lstStyle/>
          <a:p>
            <a:r>
              <a:rPr lang="sv-SE" dirty="0"/>
              <a:t>Priser i Tyskland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85406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D697527-88B3-4FBC-9C23-461CC3D5E26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C79F3CF-E5D0-6A4A-03AB-515C9182A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2551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/>
              <a:t>Priser i Tyskland, Frankrike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963361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5EC0883-B6F9-4FC6-97A2-284A395155C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97501EE-7631-24C9-0582-D6106CBD1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854075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/>
              <a:t>Prisdifferens Norden - Tyskland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488294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77968C5-AC7C-6BD9-41B7-AF8DC07D7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850" y="703263"/>
            <a:ext cx="10456863" cy="531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4D323D-2746-4FDC-9E78-3BF6AB4FB70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37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16032"/>
          </a:xfrm>
        </p:spPr>
        <p:txBody>
          <a:bodyPr/>
          <a:lstStyle/>
          <a:p>
            <a:r>
              <a:rPr lang="nb-NO" dirty="0"/>
              <a:t>Terminspris nästkommande år i Norden resp Tyskland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429798198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11F1228-46C9-4D30-91B7-BC7C6856909C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63EDF79-43E5-A5FB-EC56-8375CE0B6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9969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51480"/>
            <a:ext cx="10972800" cy="770453"/>
          </a:xfrm>
        </p:spPr>
        <p:txBody>
          <a:bodyPr/>
          <a:lstStyle/>
          <a:p>
            <a:r>
              <a:rPr lang="nb-NO" dirty="0"/>
              <a:t>Differens i terminspris Norden – Tyskland (Bas)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05025755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3B5B4BC-45EF-4644-A84E-D0F524BC986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6E0ACFD-7295-4271-C453-4D3569A82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95726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17784"/>
          </a:xfrm>
        </p:spPr>
        <p:txBody>
          <a:bodyPr/>
          <a:lstStyle/>
          <a:p>
            <a:r>
              <a:rPr lang="nb-NO" dirty="0"/>
              <a:t>Differens i terminspriser mellan Norden och Tyskland respektive Frankrike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Euroenxt</a:t>
            </a: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0284420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88153-F249-4B43-BFAB-ECB91720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D8471F2-4847-B8C1-5068-B0680BCEEF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21984D-F11D-1C1D-5BB2-8D66421D2C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60070213-5547-D4DD-B819-B7E16BAD9D14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Fyllnadsgrad i nordiska vattenmagasin 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(100% = 127,0 TWh)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B283EAFE-75B8-9732-88C0-C1335C8B6F64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5E5EF2F-BF5C-B2EF-4562-866F6E55B29B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0563" y="1223963"/>
            <a:ext cx="109855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01986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A0EF800-67F4-4734-BEDC-488762203D62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D65C2CB-08CA-38CC-0242-473A991CC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854075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07472"/>
          </a:xfrm>
        </p:spPr>
        <p:txBody>
          <a:bodyPr/>
          <a:lstStyle/>
          <a:p>
            <a:r>
              <a:rPr lang="sv-SE" dirty="0"/>
              <a:t>Utsläppsrätter och elpriser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12526003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CA973E-8C2C-4FA4-9AFF-A7F029299DD1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A28FCB6-31BA-DF67-3431-054CA53B8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068388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 err="1"/>
              <a:t>Spotpris</a:t>
            </a:r>
            <a:r>
              <a:rPr lang="sv-SE" dirty="0"/>
              <a:t> Tyskland och Norden samt pris på utsläppsrätter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55932948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E69960B-C201-4FA9-B62B-D0EB7649D34F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386AF57-6EE4-F632-55FF-8D5DCD0F8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96950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9768"/>
          </a:xfrm>
        </p:spPr>
        <p:txBody>
          <a:bodyPr/>
          <a:lstStyle/>
          <a:p>
            <a:r>
              <a:rPr lang="sv-SE" dirty="0" err="1"/>
              <a:t>Spotprisutveckling</a:t>
            </a:r>
            <a:r>
              <a:rPr lang="sv-SE" dirty="0"/>
              <a:t> (dygnspris)i Europa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601747013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9576D76-1258-6D0F-E6F0-BCDED3948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8" y="639763"/>
            <a:ext cx="11223625" cy="553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(månadsmedelvärde)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414535901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BD5F333-A61F-1241-7D72-05BA2A192752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661988"/>
            <a:ext cx="11225212" cy="55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44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(rullande 12-månaders 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91938873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750A74-DDBD-4631-BB97-40171303DCA4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D61C3B8-E271-39BB-541F-1601FBCA0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1098550"/>
            <a:ext cx="11228388" cy="484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97200"/>
            <a:ext cx="10972800" cy="930216"/>
          </a:xfrm>
        </p:spPr>
        <p:txBody>
          <a:bodyPr/>
          <a:lstStyle/>
          <a:p>
            <a:r>
              <a:rPr lang="sv-SE" dirty="0"/>
              <a:t>Nordiska vattenmagasin och prisskillnad Norden-Tyskland</a:t>
            </a:r>
          </a:p>
        </p:txBody>
      </p:sp>
      <p:sp>
        <p:nvSpPr>
          <p:cNvPr id="8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95612556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7D19E1E-4872-481A-AE93-937D4B63295E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95A7F2B-2CAD-2174-2F90-472C83533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9191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06888"/>
          </a:xfrm>
        </p:spPr>
        <p:txBody>
          <a:bodyPr/>
          <a:lstStyle/>
          <a:p>
            <a:r>
              <a:rPr lang="sv-SE" dirty="0"/>
              <a:t>Vattenmagasinens utveckling i Norden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822304451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77907C1-2AEC-4510-9B9B-03CDEA3B100A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E0AF8D7-1D6A-0ECC-FE04-9344D7D3A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" y="1050925"/>
            <a:ext cx="10842625" cy="497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54360"/>
          </a:xfrm>
        </p:spPr>
        <p:txBody>
          <a:bodyPr/>
          <a:lstStyle/>
          <a:p>
            <a:r>
              <a:rPr lang="sv-SE" dirty="0"/>
              <a:t>Prisutveckling på kol, olja och naturgas</a:t>
            </a:r>
            <a:br>
              <a:rPr lang="sv-SE" dirty="0"/>
            </a:br>
            <a:r>
              <a:rPr lang="sv-SE" sz="2400" dirty="0"/>
              <a:t>(Index 1996=100, USD)</a:t>
            </a:r>
            <a:endParaRPr lang="sv-SE" dirty="0"/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A9D7D7F-CC22-D08A-5EEC-C804F9265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9838" y="688975"/>
            <a:ext cx="163512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940360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B2FBC88-BA5D-4A9C-B0A8-1830A87CDAA9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FD86AE3-68BB-B396-DFCD-93B1DDAA8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69975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/>
              <a:t>Prisutveckling </a:t>
            </a:r>
            <a:r>
              <a:rPr lang="sv-SE" dirty="0" err="1"/>
              <a:t>resp</a:t>
            </a:r>
            <a:r>
              <a:rPr lang="sv-SE" dirty="0"/>
              <a:t> </a:t>
            </a:r>
            <a:r>
              <a:rPr lang="sv-SE" dirty="0" err="1"/>
              <a:t>futures</a:t>
            </a:r>
            <a:r>
              <a:rPr lang="sv-SE" dirty="0"/>
              <a:t>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6785543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9B4EEA-482C-413D-BB06-040E615D4953}" type="datetime1">
              <a:rPr lang="sv-SE" smtClean="0"/>
              <a:pPr>
                <a:defRPr/>
              </a:pPr>
              <a:t>2026-08-23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B3CDD79-721F-A398-FB73-4633CB2A4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588" y="1042988"/>
            <a:ext cx="10758487" cy="48244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701411244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8738f2a1c7bf7f5369f8ada051421cfbce90"/>
  <p:tag name="LANG_DEF" val="1053"/>
  <p:tag name="LANG_NAME" val="Swedish"/>
  <p:tag name="LINGO_COUNT" val="36"/>
</p:tagLst>
</file>

<file path=ppt/theme/theme1.xml><?xml version="1.0" encoding="utf-8"?>
<a:theme xmlns:a="http://schemas.openxmlformats.org/drawingml/2006/main" name="Energiföretagen_mall_v2">
  <a:themeElements>
    <a:clrScheme name="Energiföretag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007E"/>
      </a:accent1>
      <a:accent2>
        <a:srgbClr val="00B9E4"/>
      </a:accent2>
      <a:accent3>
        <a:srgbClr val="FFBC00"/>
      </a:accent3>
      <a:accent4>
        <a:srgbClr val="1F497D"/>
      </a:accent4>
      <a:accent5>
        <a:srgbClr val="D16309"/>
      </a:accent5>
      <a:accent6>
        <a:srgbClr val="444444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0000"/>
          </a:lnSpc>
          <a:spcBef>
            <a:spcPts val="600"/>
          </a:spcBef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sz="2400"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nergiforetagen.potx" id="{96E500D2-929A-4A06-A77C-AE3D750D174A}" vid="{70CD42BB-2C2D-45FA-B0D8-07DFDE9939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Energiforetagen</Template>
  <TotalTime>2548</TotalTime>
  <Words>681</Words>
  <Application>Microsoft Office PowerPoint</Application>
  <PresentationFormat>Bredbild</PresentationFormat>
  <Paragraphs>201</Paragraphs>
  <Slides>44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Energiföretagen_mall_v2</vt:lpstr>
      <vt:lpstr>PowerPoint-presentation</vt:lpstr>
      <vt:lpstr>PowerPoint-presentation</vt:lpstr>
      <vt:lpstr>PowerPoint-presentation</vt:lpstr>
      <vt:lpstr>PowerPoint-presentation</vt:lpstr>
      <vt:lpstr>Nordiska vattenmagasin och prisskillnad Norden-Tyskland</vt:lpstr>
      <vt:lpstr>Vattenmagasinens utveckling i Norden</vt:lpstr>
      <vt:lpstr>Prisutveckling på kol, olja och naturgas (Index 1996=100, USD)</vt:lpstr>
      <vt:lpstr>Prisutveckling resp futures på kol</vt:lpstr>
      <vt:lpstr>Terminspris på kol</vt:lpstr>
      <vt:lpstr>Utsläppsrättspris på EEX</vt:lpstr>
      <vt:lpstr>Netto kraftflöden till och från Norden</vt:lpstr>
      <vt:lpstr>Systempriset i Norden</vt:lpstr>
      <vt:lpstr>Systempriset i Norden</vt:lpstr>
      <vt:lpstr>Områdespriser på Nord Pool 2006- (dygnsgenomsnitt)</vt:lpstr>
      <vt:lpstr>Områdespriser på Nord Pool 2006- (rullande veckogenomsnitt)</vt:lpstr>
      <vt:lpstr>Områdespriser på Nord Pool</vt:lpstr>
      <vt:lpstr>Områdespriser på Nord Pool</vt:lpstr>
      <vt:lpstr>Avvikelse från systempriset</vt:lpstr>
      <vt:lpstr>Områdespriser i Sverige (dygnsgenomsnitt)</vt:lpstr>
      <vt:lpstr>Områdespriser i Sverige (timpriser 20111101-20141231)</vt:lpstr>
      <vt:lpstr>Områdespriser i Sverige (timpriser 20150101-20171231)</vt:lpstr>
      <vt:lpstr>Områdespriser i Sverige (timpriser 20180101-)</vt:lpstr>
      <vt:lpstr>PowerPoint-presentation</vt:lpstr>
      <vt:lpstr>Prisskillnader per timme mellan elområden i Sverige samt avvikelse gentemot systempris (€/MWh)</vt:lpstr>
      <vt:lpstr>Områdespriser på Nord Pool </vt:lpstr>
      <vt:lpstr>EPAD Förväntad avvikelse gentemot systempriset</vt:lpstr>
      <vt:lpstr>EPAD-priser Sverige, Y+1</vt:lpstr>
      <vt:lpstr>EPAD-priser Sverige, Q+1</vt:lpstr>
      <vt:lpstr>Spotpriser Tyskland resp Norden (Systempris)</vt:lpstr>
      <vt:lpstr>Spotpriser Tyskland resp Norden (Systempris)</vt:lpstr>
      <vt:lpstr>Spotpriser Tyskland, Frankrike resp Norden (systempris)</vt:lpstr>
      <vt:lpstr>Terminspriser på Euronext</vt:lpstr>
      <vt:lpstr>Kvartalskontrakt på Euronext</vt:lpstr>
      <vt:lpstr>Priser i Tyskland resp Norden</vt:lpstr>
      <vt:lpstr>Priser i Tyskland, Frankrike resp Norden</vt:lpstr>
      <vt:lpstr>Prisdifferens Norden - Tyskland</vt:lpstr>
      <vt:lpstr>Terminspris nästkommande år i Norden resp Tyskland</vt:lpstr>
      <vt:lpstr>Differens i terminspris Norden – Tyskland (Bas)</vt:lpstr>
      <vt:lpstr>Differens i terminspriser mellan Norden och Tyskland respektive Frankrike</vt:lpstr>
      <vt:lpstr>Utsläppsrätter och elpriser i Norden</vt:lpstr>
      <vt:lpstr>Spotpris Tyskland och Norden samt pris på utsläppsrätter</vt:lpstr>
      <vt:lpstr>Spotprisutveckling (dygnspris)i Europa</vt:lpstr>
      <vt:lpstr>Spotpriser i världen (månadsmedelvärde)</vt:lpstr>
      <vt:lpstr>Spotpriser i världen (rullande 12-månaders medelvärde)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Thorstensson</dc:creator>
  <dc:description>EFS9000, v4.2, 2018-02-01</dc:description>
  <cp:lastModifiedBy>Magnus Thorstensson</cp:lastModifiedBy>
  <cp:revision>1134</cp:revision>
  <cp:lastPrinted>2016-09-19T08:50:12Z</cp:lastPrinted>
  <dcterms:created xsi:type="dcterms:W3CDTF">2018-12-07T10:14:31Z</dcterms:created>
  <dcterms:modified xsi:type="dcterms:W3CDTF">2026-08-23T13:50:04Z</dcterms:modified>
</cp:coreProperties>
</file>