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9"/>
  </p:notesMasterIdLst>
  <p:sldIdLst>
    <p:sldId id="306" r:id="rId2"/>
    <p:sldId id="257" r:id="rId3"/>
    <p:sldId id="258" r:id="rId4"/>
    <p:sldId id="259" r:id="rId5"/>
    <p:sldId id="260" r:id="rId6"/>
    <p:sldId id="288" r:id="rId7"/>
    <p:sldId id="261" r:id="rId8"/>
    <p:sldId id="311" r:id="rId9"/>
    <p:sldId id="30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5" r:id="rId19"/>
    <p:sldId id="271" r:id="rId20"/>
    <p:sldId id="293" r:id="rId21"/>
    <p:sldId id="308" r:id="rId22"/>
    <p:sldId id="307" r:id="rId23"/>
    <p:sldId id="304" r:id="rId24"/>
    <p:sldId id="272" r:id="rId25"/>
    <p:sldId id="273" r:id="rId26"/>
    <p:sldId id="274" r:id="rId27"/>
    <p:sldId id="299" r:id="rId28"/>
    <p:sldId id="295" r:id="rId29"/>
    <p:sldId id="292" r:id="rId30"/>
    <p:sldId id="275" r:id="rId31"/>
    <p:sldId id="290" r:id="rId32"/>
    <p:sldId id="291" r:id="rId33"/>
    <p:sldId id="276" r:id="rId34"/>
    <p:sldId id="277" r:id="rId35"/>
    <p:sldId id="278" r:id="rId36"/>
    <p:sldId id="296" r:id="rId37"/>
    <p:sldId id="279" r:id="rId38"/>
    <p:sldId id="280" r:id="rId39"/>
    <p:sldId id="281" r:id="rId40"/>
    <p:sldId id="282" r:id="rId41"/>
    <p:sldId id="283" r:id="rId42"/>
    <p:sldId id="297" r:id="rId43"/>
    <p:sldId id="284" r:id="rId44"/>
    <p:sldId id="309" r:id="rId45"/>
    <p:sldId id="286" r:id="rId46"/>
    <p:sldId id="301" r:id="rId47"/>
    <p:sldId id="294" r:id="rId48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 autoAdjust="0"/>
    <p:restoredTop sz="94660"/>
  </p:normalViewPr>
  <p:slideViewPr>
    <p:cSldViewPr>
      <p:cViewPr varScale="1">
        <p:scale>
          <a:sx n="112" d="100"/>
          <a:sy n="112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4732C-00AD-46BE-AAA9-5072B73304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1580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24"/>
          <a:stretch/>
        </p:blipFill>
        <p:spPr>
          <a:xfrm>
            <a:off x="1" y="0"/>
            <a:ext cx="9144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565212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565212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79" y="1702913"/>
            <a:ext cx="5297096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79" y="2913063"/>
            <a:ext cx="5297096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9144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40472" y="6162905"/>
            <a:ext cx="1823754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124091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2439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 dirty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71243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4065" y="5866799"/>
            <a:ext cx="5141732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70478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90516" y="6304156"/>
            <a:ext cx="973709" cy="298048"/>
            <a:chOff x="214312" y="6751638"/>
            <a:chExt cx="8489951" cy="2598737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481"/>
            <a:ext cx="7513971" cy="830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noProof="0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/>
              <a:t>Click to edit Master text styles</a:t>
            </a:r>
          </a:p>
          <a:p>
            <a:pPr lvl="1"/>
            <a:r>
              <a:rPr lang="sv-SE" noProof="0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6826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Elåret</a:t>
            </a:r>
            <a:r>
              <a:rPr lang="sv-SE" dirty="0"/>
              <a:t> 2015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Diagram ur rapporten</a:t>
            </a:r>
          </a:p>
        </p:txBody>
      </p:sp>
    </p:spTree>
    <p:extLst>
      <p:ext uri="{BB962C8B-B14F-4D97-AF65-F5344CB8AC3E}">
        <p14:creationId xmlns="" xmlns:p14="http://schemas.microsoft.com/office/powerpoint/2010/main" val="213566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Antal byten mellan elhandelsföretag per år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2150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386" y="1559021"/>
            <a:ext cx="4547585" cy="39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Kunders rörlighet, per januari </a:t>
            </a:r>
            <a:br>
              <a:rPr lang="sv-SE" dirty="0"/>
            </a:br>
            <a:r>
              <a:rPr lang="sv-SE" dirty="0"/>
              <a:t>åren 2001–2016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225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4292" y="1732669"/>
            <a:ext cx="4516231" cy="40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v-SE" dirty="0" smtClean="0"/>
              <a:t>Konsumentprisets uppdelning för villakunder med elvärme, avtal om rörligt pris, löpande priser, januari respektive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STEM och SCB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46" y="1644422"/>
            <a:ext cx="4334896" cy="4159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Total energitillförsel i Sverige 1973–2015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2458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496" y="1484784"/>
            <a:ext cx="4406805" cy="419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Total tillförd energi i relation till BNP </a:t>
            </a:r>
            <a:br>
              <a:rPr lang="sv-SE" dirty="0"/>
            </a:br>
            <a:r>
              <a:rPr lang="sv-SE" dirty="0"/>
              <a:t>1973–2015 </a:t>
            </a:r>
            <a:r>
              <a:rPr lang="sv-SE" dirty="0" smtClean="0"/>
              <a:t>(2010 </a:t>
            </a:r>
            <a:r>
              <a:rPr lang="sv-SE" dirty="0"/>
              <a:t>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2560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912" y="1660960"/>
            <a:ext cx="4234168" cy="41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Elanvändningen som funktion av BNP-krona </a:t>
            </a:r>
            <a:br>
              <a:rPr lang="sv-SE" dirty="0"/>
            </a:br>
            <a:r>
              <a:rPr lang="sv-SE" dirty="0"/>
              <a:t>1970–2015 </a:t>
            </a:r>
            <a:r>
              <a:rPr lang="sv-SE" dirty="0" smtClean="0"/>
              <a:t>(2010 </a:t>
            </a:r>
            <a:r>
              <a:rPr lang="sv-SE" dirty="0"/>
              <a:t>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2662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164" y="1726797"/>
            <a:ext cx="4277356" cy="405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Elanvändningen fördelad på olika </a:t>
            </a:r>
            <a:br>
              <a:rPr lang="sv-SE" dirty="0"/>
            </a:br>
            <a:r>
              <a:rPr lang="sv-SE" dirty="0"/>
              <a:t>användare 1970–2015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2765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9154" y="1672897"/>
            <a:ext cx="4294663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Industrins elanvändning i förhållande till förädlingsvärdet 1970–2015 (1991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286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951" y="1564289"/>
            <a:ext cx="4463871" cy="417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Relativ fördelning av hushållsel </a:t>
            </a:r>
            <a:br>
              <a:rPr lang="sv-SE" dirty="0"/>
            </a:br>
            <a:r>
              <a:rPr lang="sv-SE" dirty="0"/>
              <a:t>(undersökning år 2007)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Energimyndigheten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5073" y="1680840"/>
            <a:ext cx="4936276" cy="4052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902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Total elproduktion i Sverige 1950–2015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3072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3453" y="1416624"/>
            <a:ext cx="4349896" cy="415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Omsättning på den fysiska respektive </a:t>
            </a:r>
            <a:br>
              <a:rPr lang="sv-SE" dirty="0"/>
            </a:br>
            <a:r>
              <a:rPr lang="sv-SE" dirty="0"/>
              <a:t>finansiella elmarknaden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</p:txBody>
      </p:sp>
      <p:pic>
        <p:nvPicPr>
          <p:cNvPr id="1331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700" y="1642871"/>
            <a:ext cx="4562735" cy="41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Normaliserad elproduktionsmix i Norden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3174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822" y="1506321"/>
            <a:ext cx="4761065" cy="349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414881"/>
            <a:ext cx="4440831" cy="4187605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algn="ctr"/>
            <a:r>
              <a:rPr lang="sv-SE" dirty="0"/>
              <a:t>Utvecklingen av olika kraftslag i Sverige (effekt)</a:t>
            </a:r>
          </a:p>
        </p:txBody>
      </p:sp>
    </p:spTree>
    <p:extLst>
      <p:ext uri="{BB962C8B-B14F-4D97-AF65-F5344CB8AC3E}">
        <p14:creationId xmlns="" xmlns:p14="http://schemas.microsoft.com/office/powerpoint/2010/main" val="3889806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97221"/>
            <a:ext cx="4248472" cy="418111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algn="ctr"/>
            <a:r>
              <a:rPr lang="sv-SE" sz="3000" dirty="0"/>
              <a:t>Utvecklingen av olika kraftslag i Sverige (elproduktion)</a:t>
            </a:r>
          </a:p>
        </p:txBody>
      </p:sp>
    </p:spTree>
    <p:extLst>
      <p:ext uri="{BB962C8B-B14F-4D97-AF65-F5344CB8AC3E}">
        <p14:creationId xmlns="" xmlns:p14="http://schemas.microsoft.com/office/powerpoint/2010/main" val="3281795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 smtClean="0"/>
              <a:t>Fördelning av installerad effekt och producerad el </a:t>
            </a:r>
            <a:br>
              <a:rPr lang="sv-SE" dirty="0" smtClean="0"/>
            </a:br>
            <a:r>
              <a:rPr lang="sv-SE" dirty="0" smtClean="0"/>
              <a:t>för olika kraftslag år 2015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756637"/>
            <a:ext cx="5125552" cy="3934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0557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sv-SE" dirty="0"/>
              <a:t>Tillrinningens variation i förhållande till normalårstillrinningen för åren 1960–2015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3277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697" y="1599597"/>
            <a:ext cx="4144234" cy="404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-1" y="188640"/>
            <a:ext cx="9148017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Tillrinningsvariation i de kraftproducerande älvarna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3379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015" y="1389771"/>
            <a:ext cx="3990162" cy="40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Regleringsmagasinens fyllnadsgrad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34821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378" y="1605942"/>
            <a:ext cx="4516723" cy="39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35843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4890" y="1632974"/>
            <a:ext cx="4377735" cy="386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Regleringsmagasinens fyllnadsgrad, år 2015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Energibranschens bruttoinvesteringar </a:t>
            </a:r>
            <a:br>
              <a:rPr lang="sv-SE" dirty="0"/>
            </a:br>
            <a:r>
              <a:rPr lang="sv-SE" dirty="0"/>
              <a:t>löpande priser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77537" y="1351526"/>
            <a:ext cx="4188925" cy="415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Vindkraftens installerade effekt </a:t>
            </a:r>
            <a:br>
              <a:rPr lang="sv-SE" dirty="0"/>
            </a:br>
            <a:r>
              <a:rPr lang="sv-SE" dirty="0"/>
              <a:t>i MW de senaste 14 åren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3789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623" y="1681315"/>
            <a:ext cx="4295676" cy="400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sv-SE" dirty="0"/>
              <a:t>Elanvändningen i Norden sedan år 1996, TWh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  <a:p>
            <a:endParaRPr lang="sv-SE" dirty="0"/>
          </a:p>
        </p:txBody>
      </p:sp>
      <p:pic>
        <p:nvPicPr>
          <p:cNvPr id="1434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1380" y="1465583"/>
            <a:ext cx="4325512" cy="417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sv-SE" dirty="0"/>
              <a:t>Månadsvis genomsnittlig </a:t>
            </a:r>
            <a:r>
              <a:rPr lang="sv-SE" dirty="0" smtClean="0"/>
              <a:t>vindelproduktion </a:t>
            </a:r>
            <a:r>
              <a:rPr lang="sv-SE" dirty="0"/>
              <a:t>de senaste tio åren i relation till elanvändningsprofilen över året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3994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550" y="1647099"/>
            <a:ext cx="4065886" cy="41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v-SE" dirty="0"/>
              <a:t>Installerad effekt i kraftvärmesystem i fjärrvärmen </a:t>
            </a:r>
            <a:br>
              <a:rPr lang="sv-SE" dirty="0"/>
            </a:br>
            <a:r>
              <a:rPr lang="sv-SE" dirty="0"/>
              <a:t>(till vänster), respektive i industriellt mottryck </a:t>
            </a:r>
            <a:br>
              <a:rPr lang="sv-SE" dirty="0"/>
            </a:br>
            <a:r>
              <a:rPr lang="sv-SE" dirty="0"/>
              <a:t>under åren 2002–2015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4096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206" y="2049795"/>
            <a:ext cx="6933573" cy="305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v-SE" dirty="0"/>
              <a:t>Elproduktion fördelad på bränslen i kraftvärmesystem </a:t>
            </a:r>
            <a:br>
              <a:rPr lang="sv-SE" dirty="0"/>
            </a:br>
            <a:r>
              <a:rPr lang="sv-SE" dirty="0"/>
              <a:t>i fjärrvärmen, respektive i industriellt mottryck </a:t>
            </a:r>
            <a:br>
              <a:rPr lang="sv-SE" dirty="0"/>
            </a:br>
            <a:r>
              <a:rPr lang="sv-SE" dirty="0"/>
              <a:t>under åren 2002–2015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4198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040164"/>
            <a:ext cx="6951223" cy="323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Utvecklingen av förnybar </a:t>
            </a:r>
            <a:br>
              <a:rPr lang="sv-SE" dirty="0"/>
            </a:br>
            <a:r>
              <a:rPr lang="sv-SE" dirty="0"/>
              <a:t>elproduktion åren 2008–2015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4301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358" y="1757997"/>
            <a:ext cx="4359042" cy="391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Ägande av elproduktion, värden för år 2015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4403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715" y="1449344"/>
            <a:ext cx="4265253" cy="377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Ändring i ägande av elproduktion åren 1996–2015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4506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0516" y="1437351"/>
            <a:ext cx="4090180" cy="400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De fem största elproducenterna i Sverige och deras totala produktion i Norden år 2015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4608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013" y="1681428"/>
            <a:ext cx="4240139" cy="37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sv-SE" dirty="0"/>
              <a:t>Elproduktion och elanvändning i Sverige under </a:t>
            </a:r>
            <a:br>
              <a:rPr lang="sv-SE" dirty="0"/>
            </a:br>
            <a:r>
              <a:rPr lang="sv-SE" dirty="0"/>
              <a:t>åren 2013–2015, TWh/vecka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4710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827" y="1603085"/>
            <a:ext cx="3846192" cy="420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Elproduktion och elanvändning i Norden under </a:t>
            </a:r>
            <a:br>
              <a:rPr lang="sv-SE" dirty="0"/>
            </a:br>
            <a:r>
              <a:rPr lang="sv-SE" dirty="0"/>
              <a:t>åren 2013–2015, TWh/vecka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</p:txBody>
      </p:sp>
      <p:pic>
        <p:nvPicPr>
          <p:cNvPr id="481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2277" y="1717759"/>
            <a:ext cx="3873940" cy="401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Profil över elanvändning för dygn med </a:t>
            </a:r>
            <a:br>
              <a:rPr lang="sv-SE" dirty="0"/>
            </a:br>
            <a:r>
              <a:rPr lang="sv-SE" dirty="0"/>
              <a:t>högsta elanvändning år 2015 respektive </a:t>
            </a:r>
            <a:br>
              <a:rPr lang="sv-SE" dirty="0"/>
            </a:br>
            <a:r>
              <a:rPr lang="sv-SE" dirty="0" err="1"/>
              <a:t>typdygn</a:t>
            </a:r>
            <a:r>
              <a:rPr lang="sv-SE" dirty="0"/>
              <a:t> vinter och sommar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Svenska Kraftnät och Svensk Energi</a:t>
            </a:r>
          </a:p>
        </p:txBody>
      </p:sp>
      <p:pic>
        <p:nvPicPr>
          <p:cNvPr id="4915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937" y="1844824"/>
            <a:ext cx="4305583" cy="41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v-SE" dirty="0"/>
              <a:t>Elspotpris Nord Pool Spot respektive </a:t>
            </a:r>
            <a:br>
              <a:rPr lang="sv-SE" dirty="0"/>
            </a:br>
            <a:r>
              <a:rPr lang="sv-SE" dirty="0"/>
              <a:t>EEX (tyskt elpris)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Källa: Nord Pool Spot, EEX</a:t>
            </a:r>
          </a:p>
          <a:p>
            <a:endParaRPr lang="sv-SE" dirty="0"/>
          </a:p>
        </p:txBody>
      </p:sp>
      <p:pic>
        <p:nvPicPr>
          <p:cNvPr id="1536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5654" y="1509959"/>
            <a:ext cx="4662664" cy="41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v-SE" dirty="0"/>
              <a:t>Nettoflöde av el per grannland till och från Sverige och Norden år 2015, GWh/vecka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Svenska Kraftnät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060848"/>
            <a:ext cx="3576152" cy="3302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60849"/>
            <a:ext cx="3576152" cy="3302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Utsläpp till luft från elproduktion av </a:t>
            </a:r>
            <a:br>
              <a:rPr lang="sv-SE" dirty="0"/>
            </a:br>
            <a:r>
              <a:rPr lang="sv-SE" dirty="0" err="1"/>
              <a:t>NOx</a:t>
            </a:r>
            <a:r>
              <a:rPr lang="sv-SE" dirty="0"/>
              <a:t> och </a:t>
            </a:r>
            <a:r>
              <a:rPr lang="sv-SE" dirty="0" smtClean="0"/>
              <a:t>SO</a:t>
            </a:r>
            <a:r>
              <a:rPr lang="sv-SE" baseline="-25000" dirty="0" smtClean="0"/>
              <a:t>2</a:t>
            </a:r>
            <a:r>
              <a:rPr lang="sv-SE" dirty="0" smtClean="0"/>
              <a:t> </a:t>
            </a:r>
            <a:r>
              <a:rPr lang="sv-SE" dirty="0"/>
              <a:t>år 2000−2014 i ton/år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SCB, Naturvårdsverket, Svensk Energi</a:t>
            </a:r>
          </a:p>
        </p:txBody>
      </p:sp>
      <p:pic>
        <p:nvPicPr>
          <p:cNvPr id="5120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614177"/>
            <a:ext cx="4409391" cy="407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sv-SE" dirty="0"/>
              <a:t>Elproduktion i kraftvärmeanläggningar, </a:t>
            </a:r>
            <a:r>
              <a:rPr lang="sv-SE" dirty="0" smtClean="0"/>
              <a:t>TWh/år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5222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9814" y="1444991"/>
            <a:ext cx="4107740" cy="409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Utsläpp till luft från elproduktion av CO</a:t>
            </a:r>
            <a:r>
              <a:rPr lang="sv-SE" baseline="-25000" dirty="0"/>
              <a:t>2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år 2001−2014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SCB, Naturvårdsverket, Svensk Energi</a:t>
            </a:r>
          </a:p>
        </p:txBody>
      </p:sp>
      <p:pic>
        <p:nvPicPr>
          <p:cNvPr id="5325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446" y="1536315"/>
            <a:ext cx="4021133" cy="40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509343" y="1124744"/>
            <a:ext cx="4680520" cy="1143000"/>
          </a:xfrm>
        </p:spPr>
        <p:txBody>
          <a:bodyPr/>
          <a:lstStyle/>
          <a:p>
            <a:pPr algn="ctr"/>
            <a:r>
              <a:rPr lang="sv-SE" dirty="0"/>
              <a:t>Utsläpp av koldioxid från elproduktion, </a:t>
            </a:r>
            <a:br>
              <a:rPr lang="sv-SE" dirty="0"/>
            </a:br>
            <a:r>
              <a:rPr lang="sv-SE" dirty="0"/>
              <a:t>internationell jämförelse, år 2013, g CO</a:t>
            </a:r>
            <a:r>
              <a:rPr lang="sv-SE" baseline="-25000" dirty="0"/>
              <a:t>2</a:t>
            </a:r>
            <a:r>
              <a:rPr lang="sv-SE" dirty="0"/>
              <a:t> per kWh el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OECD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659205" cy="5859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5458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Total mängd SF6 samt SF6-läckage (procent av total användning) inom produktions- och elnätsverksamheten)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542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881427"/>
            <a:ext cx="4312814" cy="36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08504" cy="1143000"/>
          </a:xfrm>
        </p:spPr>
        <p:txBody>
          <a:bodyPr/>
          <a:lstStyle/>
          <a:p>
            <a:pPr algn="ctr"/>
            <a:r>
              <a:rPr lang="sv-SE" dirty="0"/>
              <a:t>Elskattens*(energiskatten på el) </a:t>
            </a:r>
            <a:br>
              <a:rPr lang="sv-SE" dirty="0"/>
            </a:br>
            <a:r>
              <a:rPr lang="sv-SE" dirty="0"/>
              <a:t>utveckling sedan år 1951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 och Energimyndigheten</a:t>
            </a:r>
          </a:p>
        </p:txBody>
      </p:sp>
      <p:pic>
        <p:nvPicPr>
          <p:cNvPr id="55301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11" y="1641452"/>
            <a:ext cx="3965678" cy="416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Leveranssäkerhet i de svenska elnäten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343" y="1470533"/>
            <a:ext cx="4443366" cy="4003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Elspotpris, terminspris samt pris </a:t>
            </a:r>
            <a:br>
              <a:rPr lang="sv-SE" dirty="0"/>
            </a:br>
            <a:r>
              <a:rPr lang="sv-SE" dirty="0"/>
              <a:t>på utsläppsrätter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</p:txBody>
      </p:sp>
      <p:pic>
        <p:nvPicPr>
          <p:cNvPr id="1638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170" y="1700772"/>
            <a:ext cx="4733977" cy="388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Pris på utsläppsrätter på </a:t>
            </a:r>
            <a:br>
              <a:rPr lang="sv-SE" dirty="0"/>
            </a:br>
            <a:r>
              <a:rPr lang="sv-SE" dirty="0"/>
              <a:t>Nasdaq OMX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</p:txBody>
      </p:sp>
      <p:pic>
        <p:nvPicPr>
          <p:cNvPr id="1741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4240" y="1699312"/>
            <a:ext cx="3801306" cy="398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Pris på utsläppsrätter samt prisdifferenser </a:t>
            </a:r>
            <a:br>
              <a:rPr lang="sv-SE" dirty="0"/>
            </a:br>
            <a:r>
              <a:rPr lang="sv-SE" dirty="0"/>
              <a:t>mellan Norden och Tyskland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Källa: Nord Pool Spot, EEX</a:t>
            </a:r>
          </a:p>
        </p:txBody>
      </p:sp>
      <p:pic>
        <p:nvPicPr>
          <p:cNvPr id="1843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925" y="1600428"/>
            <a:ext cx="4395524" cy="410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sv-SE" dirty="0" err="1"/>
              <a:t>Dygnsvisa</a:t>
            </a:r>
            <a:r>
              <a:rPr lang="sv-SE" dirty="0"/>
              <a:t> områdespriser i Sverige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</p:txBody>
      </p:sp>
      <p:pic>
        <p:nvPicPr>
          <p:cNvPr id="19459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03551" y="1329923"/>
            <a:ext cx="3876072" cy="43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7986536"/>
              </p:ext>
            </p:extLst>
          </p:nvPr>
        </p:nvGraphicFramePr>
        <p:xfrm>
          <a:off x="1187624" y="980728"/>
          <a:ext cx="6768001" cy="3918295"/>
        </p:xfrm>
        <a:graphic>
          <a:graphicData uri="http://schemas.openxmlformats.org/drawingml/2006/table">
            <a:tbl>
              <a:tblPr/>
              <a:tblGrid>
                <a:gridCol w="75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8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26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55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54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04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5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Installerad effekt per elområde per den 1 jan 2016, </a:t>
                      </a:r>
                      <a:r>
                        <a:rPr lang="sv-SE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MWel</a:t>
                      </a:r>
                      <a:endParaRPr lang="sv-SE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Luleå</a:t>
                      </a:r>
                    </a:p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SE1</a:t>
                      </a: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Sundsvall</a:t>
                      </a:r>
                    </a:p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SE2</a:t>
                      </a: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Stockholm</a:t>
                      </a:r>
                    </a:p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SE3</a:t>
                      </a: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Malmö</a:t>
                      </a:r>
                    </a:p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SE4</a:t>
                      </a: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Sverige</a:t>
                      </a:r>
                    </a:p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SE</a:t>
                      </a: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Vattenkraft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Kärnkraft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Vindkraft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Övrig kraftvärme, värmekraft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987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Kraftvärme, fjärrvärmesystem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Kraftvärme, industrin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Kondenskraft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Gasturbiner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Solkraft</a:t>
                      </a: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err="1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Övrigt</a:t>
                      </a: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Hela riket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187624" y="494116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>
                <a:latin typeface="+mj-lt"/>
                <a:ea typeface="Verdana" pitchFamily="34" charset="0"/>
                <a:cs typeface="Verdana" pitchFamily="34" charset="0"/>
              </a:rPr>
              <a:t>i.u</a:t>
            </a:r>
            <a:r>
              <a:rPr lang="sv-SE" sz="1000" dirty="0">
                <a:latin typeface="+mj-lt"/>
                <a:ea typeface="Verdana" pitchFamily="34" charset="0"/>
                <a:cs typeface="Verdana" pitchFamily="34" charset="0"/>
              </a:rPr>
              <a:t> = ingen uppgift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vensk Energi_mall_v14">
  <a:themeElements>
    <a:clrScheme name="SvenskEnergi färger ver1.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1F497D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Energi_pptmall09</Template>
  <TotalTime>1312</TotalTime>
  <Words>623</Words>
  <Application>Microsoft Office PowerPoint</Application>
  <PresentationFormat>Bildspel på skärmen (4:3)</PresentationFormat>
  <Paragraphs>176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48" baseType="lpstr">
      <vt:lpstr>Svensk Energi_mall_v14</vt:lpstr>
      <vt:lpstr>Elåret 2015</vt:lpstr>
      <vt:lpstr>Omsättning på den fysiska respektive  finansiella elmarknaden</vt:lpstr>
      <vt:lpstr>Elanvändningen i Norden sedan år 1996, TWh</vt:lpstr>
      <vt:lpstr>Elspotpris Nord Pool Spot respektive  EEX (tyskt elpris)</vt:lpstr>
      <vt:lpstr>Elspotpris, terminspris samt pris  på utsläppsrätter</vt:lpstr>
      <vt:lpstr>Pris på utsläppsrätter på  Nasdaq OMX Commodities</vt:lpstr>
      <vt:lpstr>Pris på utsläppsrätter samt prisdifferenser  mellan Norden och Tyskland</vt:lpstr>
      <vt:lpstr>Dygnsvisa områdespriser i Sverige</vt:lpstr>
      <vt:lpstr>Bild 9</vt:lpstr>
      <vt:lpstr>Antal byten mellan elhandelsföretag per år</vt:lpstr>
      <vt:lpstr>Kunders rörlighet, per januari  åren 2001–2016</vt:lpstr>
      <vt:lpstr>Konsumentprisets uppdelning för villakunder med elvärme, avtal om rörligt pris, löpande priser, januari respektive år</vt:lpstr>
      <vt:lpstr>Total energitillförsel i Sverige 1973–2015</vt:lpstr>
      <vt:lpstr>Total tillförd energi i relation till BNP  1973–2015 (2010 års priser)</vt:lpstr>
      <vt:lpstr>Elanvändningen som funktion av BNP-krona  1970–2015 (2010 års priser)</vt:lpstr>
      <vt:lpstr>Elanvändningen fördelad på olika  användare 1970–2015</vt:lpstr>
      <vt:lpstr>Industrins elanvändning i förhållande till förädlingsvärdet 1970–2015 (1991 års priser)</vt:lpstr>
      <vt:lpstr>Relativ fördelning av hushållsel  (undersökning år 2007)</vt:lpstr>
      <vt:lpstr>Total elproduktion i Sverige 1950–2015</vt:lpstr>
      <vt:lpstr>Normaliserad elproduktionsmix i Norden</vt:lpstr>
      <vt:lpstr>Utvecklingen av olika kraftslag i Sverige (effekt)</vt:lpstr>
      <vt:lpstr>Utvecklingen av olika kraftslag i Sverige (elproduktion)</vt:lpstr>
      <vt:lpstr>Fördelning av installerad effekt och producerad el  för olika kraftslag år 2015</vt:lpstr>
      <vt:lpstr>Tillrinningens variation i förhållande till normalårstillrinningen för åren 1960–2015</vt:lpstr>
      <vt:lpstr>Tillrinningsvariation i de kraftproducerande älvarna</vt:lpstr>
      <vt:lpstr>Regleringsmagasinens fyllnadsgrad</vt:lpstr>
      <vt:lpstr>Regleringsmagasinens fyllnadsgrad, år 2015</vt:lpstr>
      <vt:lpstr>Energibranschens bruttoinvesteringar  löpande priser</vt:lpstr>
      <vt:lpstr>Vindkraftens installerade effekt  i MW de senaste 14 åren</vt:lpstr>
      <vt:lpstr>Månadsvis genomsnittlig vindelproduktion de senaste tio åren i relation till elanvändningsprofilen över året</vt:lpstr>
      <vt:lpstr>Installerad effekt i kraftvärmesystem i fjärrvärmen  (till vänster), respektive i industriellt mottryck  under åren 2002–2015</vt:lpstr>
      <vt:lpstr>Elproduktion fördelad på bränslen i kraftvärmesystem  i fjärrvärmen, respektive i industriellt mottryck  under åren 2002–2015</vt:lpstr>
      <vt:lpstr>Utvecklingen av förnybar  elproduktion åren 2008–2015</vt:lpstr>
      <vt:lpstr>Ägande av elproduktion, värden för år 2015</vt:lpstr>
      <vt:lpstr>Ändring i ägande av elproduktion åren 1996–2015</vt:lpstr>
      <vt:lpstr>De fem största elproducenterna i Sverige och deras totala produktion i Norden år 2015</vt:lpstr>
      <vt:lpstr>Elproduktion och elanvändning i Sverige under  åren 2013–2015, TWh/vecka</vt:lpstr>
      <vt:lpstr>Elproduktion och elanvändning i Norden under  åren 2013–2015, TWh/vecka</vt:lpstr>
      <vt:lpstr>Profil över elanvändning för dygn med  högsta elanvändning år 2015 respektive  typdygn vinter och sommar</vt:lpstr>
      <vt:lpstr>Nettoflöde av el per grannland till och från Sverige och Norden år 2015, GWh/vecka</vt:lpstr>
      <vt:lpstr>Utsläpp till luft från elproduktion av  NOx och SO2 år 2000−2014 i ton/år</vt:lpstr>
      <vt:lpstr>Elproduktion i kraftvärmeanläggningar, TWh/år</vt:lpstr>
      <vt:lpstr>Utsläpp till luft från elproduktion av CO2,  år 2001−2014</vt:lpstr>
      <vt:lpstr>Utsläpp av koldioxid från elproduktion,  internationell jämförelse, år 2013, g CO2 per kWh el</vt:lpstr>
      <vt:lpstr>Total mängd SF6 samt SF6-läckage (procent av total användning) inom produktions- och elnätsverksamheten)</vt:lpstr>
      <vt:lpstr>Elskattens*(energiskatten på el)  utveckling sedan år 1951</vt:lpstr>
      <vt:lpstr>Leveranssäkerhet i de svenska elnäten</vt:lpstr>
    </vt:vector>
  </TitlesOfParts>
  <Company>formiograf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 Nylen</dc:creator>
  <dc:description>SVE600 v1.0_x000d_
2005-11-15</dc:description>
  <cp:lastModifiedBy>Kalle Lindholm</cp:lastModifiedBy>
  <cp:revision>155</cp:revision>
  <dcterms:created xsi:type="dcterms:W3CDTF">2006-04-19T11:54:42Z</dcterms:created>
  <dcterms:modified xsi:type="dcterms:W3CDTF">2016-05-18T08:23:31Z</dcterms:modified>
</cp:coreProperties>
</file>