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charts/chart13.xml" ContentType="application/vnd.openxmlformats-officedocument.drawingml.char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1429" autoAdjust="0"/>
  </p:normalViewPr>
  <p:slideViewPr>
    <p:cSldViewPr>
      <p:cViewPr varScale="1">
        <p:scale>
          <a:sx n="56" d="100"/>
          <a:sy n="56" d="100"/>
        </p:scale>
        <p:origin x="-255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kalkylblad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kalkylblad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kalkylblad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kalkylblad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kalkylblad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kalkylblad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kalkylblad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kalkylblad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kalkylblad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kalkylblad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kalkylblad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kalkylblad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kalkylblad9.xlsx"/></Relationships>
</file>

<file path=ppt/charts/chart1.xml><?xml version="1.0" encoding="utf-8"?>
<c:chartSpace xmlns:c="http://schemas.openxmlformats.org/drawingml/2006/chart" xmlns:a="http://schemas.openxmlformats.org/drawingml/2006/main" xmlns:r="http://schemas.openxmlformats.org/officeDocument/2006/relationships">
  <c:lang val="sv-SE"/>
  <c:chart>
    <c:autoTitleDeleted val="1"/>
    <c:plotArea>
      <c:layout/>
      <c:pieChart>
        <c:varyColors val="1"/>
        <c:ser>
          <c:idx val="0"/>
          <c:order val="0"/>
          <c:tx>
            <c:strRef>
              <c:f>Blad1!$B$1</c:f>
              <c:strCache>
                <c:ptCount val="1"/>
                <c:pt idx="0">
                  <c:v>Andel</c:v>
                </c:pt>
              </c:strCache>
            </c:strRef>
          </c:tx>
          <c:cat>
            <c:strRef>
              <c:f>Blad1!$A$2:$A$5</c:f>
              <c:strCache>
                <c:ptCount val="3"/>
                <c:pt idx="0">
                  <c:v>Uppfyller starkt</c:v>
                </c:pt>
                <c:pt idx="1">
                  <c:v>Uppfyller svagt</c:v>
                </c:pt>
                <c:pt idx="2">
                  <c:v>Uppfyller inte</c:v>
                </c:pt>
              </c:strCache>
            </c:strRef>
          </c:cat>
          <c:val>
            <c:numRef>
              <c:f>Blad1!$B$2:$B$5</c:f>
              <c:numCache>
                <c:formatCode>0%</c:formatCode>
                <c:ptCount val="4"/>
                <c:pt idx="0">
                  <c:v>1</c:v>
                </c:pt>
                <c:pt idx="1">
                  <c:v>0</c:v>
                </c:pt>
                <c:pt idx="2">
                  <c:v>0</c:v>
                </c:pt>
              </c:numCache>
            </c:numRef>
          </c:val>
        </c:ser>
        <c:firstSliceAng val="0"/>
      </c:pieChart>
    </c:plotArea>
    <c:plotVisOnly val="1"/>
    <c:dispBlanksAs val="zero"/>
  </c:chart>
  <c:txPr>
    <a:bodyPr/>
    <a:lstStyle/>
    <a:p>
      <a:pPr>
        <a:defRPr sz="1800"/>
      </a:pPr>
      <a:endParaRPr lang="sv-SE"/>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sv-SE"/>
  <c:chart>
    <c:autoTitleDeleted val="1"/>
    <c:plotArea>
      <c:layout/>
      <c:pieChart>
        <c:varyColors val="1"/>
        <c:ser>
          <c:idx val="0"/>
          <c:order val="0"/>
          <c:tx>
            <c:strRef>
              <c:f>Blad1!$B$1</c:f>
              <c:strCache>
                <c:ptCount val="1"/>
                <c:pt idx="0">
                  <c:v>Kolumn1</c:v>
                </c:pt>
              </c:strCache>
            </c:strRef>
          </c:tx>
          <c:spPr>
            <a:solidFill>
              <a:srgbClr val="F2B800"/>
            </a:solidFill>
          </c:spPr>
          <c:explosion val="20"/>
          <c:dPt>
            <c:idx val="0"/>
            <c:spPr>
              <a:solidFill>
                <a:srgbClr val="FF0000"/>
              </a:solidFill>
            </c:spPr>
          </c:dPt>
          <c:dPt>
            <c:idx val="2"/>
            <c:spPr>
              <a:solidFill>
                <a:srgbClr val="669900"/>
              </a:solidFill>
            </c:spPr>
          </c:dPt>
          <c:cat>
            <c:strRef>
              <c:f>Blad1!$A$2:$A$5</c:f>
              <c:strCache>
                <c:ptCount val="3"/>
                <c:pt idx="0">
                  <c:v>Uppfyller starkt</c:v>
                </c:pt>
                <c:pt idx="1">
                  <c:v>Uppfyller svagt</c:v>
                </c:pt>
                <c:pt idx="2">
                  <c:v>Uppfyller inte</c:v>
                </c:pt>
              </c:strCache>
            </c:strRef>
          </c:cat>
          <c:val>
            <c:numRef>
              <c:f>Blad1!$B$2:$B$5</c:f>
              <c:numCache>
                <c:formatCode>General</c:formatCode>
                <c:ptCount val="4"/>
                <c:pt idx="0">
                  <c:v>80</c:v>
                </c:pt>
                <c:pt idx="1">
                  <c:v>10</c:v>
                </c:pt>
                <c:pt idx="2">
                  <c:v>10</c:v>
                </c:pt>
              </c:numCache>
            </c:numRef>
          </c:val>
        </c:ser>
        <c:firstSliceAng val="0"/>
      </c:pieChart>
    </c:plotArea>
    <c:plotVisOnly val="1"/>
    <c:dispBlanksAs val="zero"/>
  </c:chart>
  <c:txPr>
    <a:bodyPr/>
    <a:lstStyle/>
    <a:p>
      <a:pPr>
        <a:defRPr sz="1800"/>
      </a:pPr>
      <a:endParaRPr lang="sv-SE"/>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sv-SE"/>
  <c:chart>
    <c:autoTitleDeleted val="1"/>
    <c:plotArea>
      <c:layout/>
      <c:pieChart>
        <c:varyColors val="1"/>
        <c:ser>
          <c:idx val="0"/>
          <c:order val="0"/>
          <c:tx>
            <c:strRef>
              <c:f>Blad1!$B$1</c:f>
              <c:strCache>
                <c:ptCount val="1"/>
                <c:pt idx="0">
                  <c:v>Kolumn1</c:v>
                </c:pt>
              </c:strCache>
            </c:strRef>
          </c:tx>
          <c:spPr>
            <a:solidFill>
              <a:srgbClr val="F2B800"/>
            </a:solidFill>
          </c:spPr>
          <c:explosion val="20"/>
          <c:dPt>
            <c:idx val="0"/>
            <c:spPr>
              <a:solidFill>
                <a:srgbClr val="FF0000"/>
              </a:solidFill>
            </c:spPr>
          </c:dPt>
          <c:dPt>
            <c:idx val="2"/>
            <c:spPr>
              <a:solidFill>
                <a:srgbClr val="669900"/>
              </a:solidFill>
            </c:spPr>
          </c:dPt>
          <c:cat>
            <c:strRef>
              <c:f>Blad1!$A$2:$A$5</c:f>
              <c:strCache>
                <c:ptCount val="3"/>
                <c:pt idx="0">
                  <c:v>Uppfyller starkt</c:v>
                </c:pt>
                <c:pt idx="1">
                  <c:v>Uppfyller svagt</c:v>
                </c:pt>
                <c:pt idx="2">
                  <c:v>Uppfyller inte</c:v>
                </c:pt>
              </c:strCache>
            </c:strRef>
          </c:cat>
          <c:val>
            <c:numRef>
              <c:f>Blad1!$B$2:$B$5</c:f>
              <c:numCache>
                <c:formatCode>General</c:formatCode>
                <c:ptCount val="4"/>
                <c:pt idx="0">
                  <c:v>80</c:v>
                </c:pt>
                <c:pt idx="1">
                  <c:v>10</c:v>
                </c:pt>
                <c:pt idx="2">
                  <c:v>10</c:v>
                </c:pt>
              </c:numCache>
            </c:numRef>
          </c:val>
        </c:ser>
        <c:firstSliceAng val="0"/>
      </c:pieChart>
    </c:plotArea>
    <c:plotVisOnly val="1"/>
    <c:dispBlanksAs val="zero"/>
  </c:chart>
  <c:txPr>
    <a:bodyPr/>
    <a:lstStyle/>
    <a:p>
      <a:pPr>
        <a:defRPr sz="1800"/>
      </a:pPr>
      <a:endParaRPr lang="sv-SE"/>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sv-SE"/>
  <c:chart>
    <c:autoTitleDeleted val="1"/>
    <c:plotArea>
      <c:layout/>
      <c:pieChart>
        <c:varyColors val="1"/>
        <c:ser>
          <c:idx val="0"/>
          <c:order val="0"/>
          <c:tx>
            <c:strRef>
              <c:f>Blad1!$B$1</c:f>
              <c:strCache>
                <c:ptCount val="1"/>
                <c:pt idx="0">
                  <c:v>Kolumn1</c:v>
                </c:pt>
              </c:strCache>
            </c:strRef>
          </c:tx>
          <c:spPr>
            <a:solidFill>
              <a:srgbClr val="F2B800"/>
            </a:solidFill>
          </c:spPr>
          <c:explosion val="20"/>
          <c:dPt>
            <c:idx val="0"/>
            <c:spPr>
              <a:solidFill>
                <a:srgbClr val="FF0000"/>
              </a:solidFill>
            </c:spPr>
          </c:dPt>
          <c:dPt>
            <c:idx val="2"/>
            <c:spPr>
              <a:solidFill>
                <a:srgbClr val="669900"/>
              </a:solidFill>
            </c:spPr>
          </c:dPt>
          <c:cat>
            <c:strRef>
              <c:f>Blad1!$A$2:$A$5</c:f>
              <c:strCache>
                <c:ptCount val="3"/>
                <c:pt idx="0">
                  <c:v>Uppfyller starkt</c:v>
                </c:pt>
                <c:pt idx="1">
                  <c:v>Uppfyller svagt</c:v>
                </c:pt>
                <c:pt idx="2">
                  <c:v>Uppfyller inte</c:v>
                </c:pt>
              </c:strCache>
            </c:strRef>
          </c:cat>
          <c:val>
            <c:numRef>
              <c:f>Blad1!$B$2:$B$5</c:f>
              <c:numCache>
                <c:formatCode>General</c:formatCode>
                <c:ptCount val="4"/>
                <c:pt idx="0">
                  <c:v>80</c:v>
                </c:pt>
                <c:pt idx="1">
                  <c:v>10</c:v>
                </c:pt>
                <c:pt idx="2">
                  <c:v>10</c:v>
                </c:pt>
              </c:numCache>
            </c:numRef>
          </c:val>
        </c:ser>
        <c:firstSliceAng val="0"/>
      </c:pieChart>
    </c:plotArea>
    <c:plotVisOnly val="1"/>
    <c:dispBlanksAs val="zero"/>
  </c:chart>
  <c:txPr>
    <a:bodyPr/>
    <a:lstStyle/>
    <a:p>
      <a:pPr>
        <a:defRPr sz="1800"/>
      </a:pPr>
      <a:endParaRPr lang="sv-SE"/>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sv-SE"/>
  <c:chart>
    <c:autoTitleDeleted val="1"/>
    <c:plotArea>
      <c:layout/>
      <c:pieChart>
        <c:varyColors val="1"/>
        <c:ser>
          <c:idx val="0"/>
          <c:order val="0"/>
          <c:tx>
            <c:strRef>
              <c:f>Blad1!$B$1</c:f>
              <c:strCache>
                <c:ptCount val="1"/>
                <c:pt idx="0">
                  <c:v>Kolumn1</c:v>
                </c:pt>
              </c:strCache>
            </c:strRef>
          </c:tx>
          <c:spPr>
            <a:solidFill>
              <a:srgbClr val="F2B800"/>
            </a:solidFill>
          </c:spPr>
          <c:explosion val="20"/>
          <c:dPt>
            <c:idx val="0"/>
            <c:spPr>
              <a:solidFill>
                <a:srgbClr val="669900"/>
              </a:solidFill>
            </c:spPr>
          </c:dPt>
          <c:dPt>
            <c:idx val="2"/>
            <c:spPr>
              <a:solidFill>
                <a:srgbClr val="FF0000"/>
              </a:solidFill>
            </c:spPr>
          </c:dPt>
          <c:cat>
            <c:strRef>
              <c:f>Blad1!$A$2:$A$5</c:f>
              <c:strCache>
                <c:ptCount val="3"/>
                <c:pt idx="0">
                  <c:v>Uppfyller starkt</c:v>
                </c:pt>
                <c:pt idx="1">
                  <c:v>Uppfyller svagt</c:v>
                </c:pt>
                <c:pt idx="2">
                  <c:v>Uppfyller inte</c:v>
                </c:pt>
              </c:strCache>
            </c:strRef>
          </c:cat>
          <c:val>
            <c:numRef>
              <c:f>Blad1!$B$2:$B$5</c:f>
              <c:numCache>
                <c:formatCode>General</c:formatCode>
                <c:ptCount val="4"/>
                <c:pt idx="0">
                  <c:v>80</c:v>
                </c:pt>
                <c:pt idx="1">
                  <c:v>10</c:v>
                </c:pt>
                <c:pt idx="2">
                  <c:v>10</c:v>
                </c:pt>
              </c:numCache>
            </c:numRef>
          </c:val>
        </c:ser>
        <c:firstSliceAng val="0"/>
      </c:pieChart>
    </c:plotArea>
    <c:plotVisOnly val="1"/>
    <c:dispBlanksAs val="zero"/>
  </c:chart>
  <c:txPr>
    <a:bodyPr/>
    <a:lstStyle/>
    <a:p>
      <a:pPr>
        <a:defRPr sz="1800"/>
      </a:pPr>
      <a:endParaRPr lang="sv-SE"/>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sv-SE"/>
  <c:chart>
    <c:autoTitleDeleted val="1"/>
    <c:plotArea>
      <c:layout/>
      <c:pieChart>
        <c:varyColors val="1"/>
        <c:ser>
          <c:idx val="0"/>
          <c:order val="0"/>
          <c:tx>
            <c:strRef>
              <c:f>Blad1!$B$1</c:f>
              <c:strCache>
                <c:ptCount val="1"/>
                <c:pt idx="0">
                  <c:v>Andel</c:v>
                </c:pt>
              </c:strCache>
            </c:strRef>
          </c:tx>
          <c:cat>
            <c:strRef>
              <c:f>Blad1!$A$2:$A$5</c:f>
              <c:strCache>
                <c:ptCount val="3"/>
                <c:pt idx="0">
                  <c:v>Uppfyller starkt</c:v>
                </c:pt>
                <c:pt idx="1">
                  <c:v>Uppfyller svagt</c:v>
                </c:pt>
                <c:pt idx="2">
                  <c:v>Uppfyller inte</c:v>
                </c:pt>
              </c:strCache>
            </c:strRef>
          </c:cat>
          <c:val>
            <c:numRef>
              <c:f>Blad1!$B$2:$B$5</c:f>
              <c:numCache>
                <c:formatCode>0%</c:formatCode>
                <c:ptCount val="4"/>
                <c:pt idx="0">
                  <c:v>1</c:v>
                </c:pt>
                <c:pt idx="1">
                  <c:v>0</c:v>
                </c:pt>
                <c:pt idx="2">
                  <c:v>0</c:v>
                </c:pt>
              </c:numCache>
            </c:numRef>
          </c:val>
        </c:ser>
        <c:firstSliceAng val="0"/>
      </c:pieChart>
    </c:plotArea>
    <c:plotVisOnly val="1"/>
    <c:dispBlanksAs val="zero"/>
  </c:chart>
  <c:txPr>
    <a:bodyPr/>
    <a:lstStyle/>
    <a:p>
      <a:pPr>
        <a:defRPr sz="1800"/>
      </a:pPr>
      <a:endParaRPr lang="sv-SE"/>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sv-SE"/>
  <c:chart>
    <c:autoTitleDeleted val="1"/>
    <c:plotArea>
      <c:layout/>
      <c:pieChart>
        <c:varyColors val="1"/>
        <c:ser>
          <c:idx val="0"/>
          <c:order val="0"/>
          <c:tx>
            <c:strRef>
              <c:f>Blad1!$B$1</c:f>
              <c:strCache>
                <c:ptCount val="1"/>
                <c:pt idx="0">
                  <c:v>Kolumn1</c:v>
                </c:pt>
              </c:strCache>
            </c:strRef>
          </c:tx>
          <c:spPr>
            <a:solidFill>
              <a:srgbClr val="FF0000"/>
            </a:solidFill>
          </c:spPr>
          <c:explosion val="4"/>
          <c:dPt>
            <c:idx val="0"/>
            <c:spPr>
              <a:solidFill>
                <a:srgbClr val="669900"/>
              </a:solidFill>
            </c:spPr>
          </c:dPt>
          <c:dPt>
            <c:idx val="1"/>
            <c:spPr>
              <a:solidFill>
                <a:srgbClr val="FFC000"/>
              </a:solidFill>
            </c:spPr>
          </c:dPt>
          <c:cat>
            <c:strRef>
              <c:f>Blad1!$A$2:$A$5</c:f>
              <c:strCache>
                <c:ptCount val="3"/>
                <c:pt idx="0">
                  <c:v>Uppfyller starkt</c:v>
                </c:pt>
                <c:pt idx="1">
                  <c:v>Uppfyller svagt</c:v>
                </c:pt>
                <c:pt idx="2">
                  <c:v>Uppfyller inte</c:v>
                </c:pt>
              </c:strCache>
            </c:strRef>
          </c:cat>
          <c:val>
            <c:numRef>
              <c:f>Blad1!$B$2:$B$5</c:f>
              <c:numCache>
                <c:formatCode>General</c:formatCode>
                <c:ptCount val="4"/>
                <c:pt idx="0">
                  <c:v>33</c:v>
                </c:pt>
                <c:pt idx="1">
                  <c:v>33</c:v>
                </c:pt>
                <c:pt idx="2">
                  <c:v>33</c:v>
                </c:pt>
              </c:numCache>
            </c:numRef>
          </c:val>
        </c:ser>
        <c:firstSliceAng val="0"/>
      </c:pieChart>
    </c:plotArea>
    <c:plotVisOnly val="1"/>
    <c:dispBlanksAs val="zero"/>
  </c:chart>
  <c:txPr>
    <a:bodyPr/>
    <a:lstStyle/>
    <a:p>
      <a:pPr>
        <a:defRPr sz="1800"/>
      </a:pPr>
      <a:endParaRPr lang="sv-SE"/>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sv-SE"/>
  <c:chart>
    <c:autoTitleDeleted val="1"/>
    <c:plotArea>
      <c:layout/>
      <c:pieChart>
        <c:varyColors val="1"/>
        <c:firstSliceAng val="0"/>
      </c:pieChart>
    </c:plotArea>
    <c:plotVisOnly val="1"/>
    <c:dispBlanksAs val="zero"/>
  </c:chart>
  <c:txPr>
    <a:bodyPr/>
    <a:lstStyle/>
    <a:p>
      <a:pPr>
        <a:defRPr sz="1800"/>
      </a:pPr>
      <a:endParaRPr lang="sv-SE"/>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sv-SE"/>
  <c:chart>
    <c:autoTitleDeleted val="1"/>
    <c:plotArea>
      <c:layout/>
      <c:pieChart>
        <c:varyColors val="1"/>
        <c:ser>
          <c:idx val="0"/>
          <c:order val="0"/>
          <c:tx>
            <c:strRef>
              <c:f>Blad1!$B$1</c:f>
              <c:strCache>
                <c:ptCount val="1"/>
                <c:pt idx="0">
                  <c:v>Kolumn1</c:v>
                </c:pt>
              </c:strCache>
            </c:strRef>
          </c:tx>
          <c:spPr>
            <a:solidFill>
              <a:srgbClr val="FF0000"/>
            </a:solidFill>
          </c:spPr>
          <c:dPt>
            <c:idx val="0"/>
            <c:spPr>
              <a:solidFill>
                <a:srgbClr val="669900"/>
              </a:solidFill>
            </c:spPr>
          </c:dPt>
          <c:dPt>
            <c:idx val="1"/>
            <c:spPr>
              <a:solidFill>
                <a:srgbClr val="FFC000"/>
              </a:solidFill>
            </c:spPr>
          </c:dPt>
          <c:cat>
            <c:strRef>
              <c:f>Blad1!$A$2:$A$5</c:f>
              <c:strCache>
                <c:ptCount val="3"/>
                <c:pt idx="0">
                  <c:v>Uppfyller starkt</c:v>
                </c:pt>
                <c:pt idx="1">
                  <c:v>Uppfyller svagt</c:v>
                </c:pt>
                <c:pt idx="2">
                  <c:v>Uppfyller inte</c:v>
                </c:pt>
              </c:strCache>
            </c:strRef>
          </c:cat>
          <c:val>
            <c:numRef>
              <c:f>Blad1!$B$2:$B$5</c:f>
              <c:numCache>
                <c:formatCode>General</c:formatCode>
                <c:ptCount val="4"/>
                <c:pt idx="0">
                  <c:v>80</c:v>
                </c:pt>
                <c:pt idx="1">
                  <c:v>10</c:v>
                </c:pt>
                <c:pt idx="2">
                  <c:v>10</c:v>
                </c:pt>
              </c:numCache>
            </c:numRef>
          </c:val>
        </c:ser>
        <c:firstSliceAng val="0"/>
      </c:pieChart>
    </c:plotArea>
    <c:plotVisOnly val="1"/>
    <c:dispBlanksAs val="zero"/>
  </c:chart>
  <c:txPr>
    <a:bodyPr/>
    <a:lstStyle/>
    <a:p>
      <a:pPr>
        <a:defRPr sz="1800"/>
      </a:pPr>
      <a:endParaRPr lang="sv-SE"/>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sv-SE"/>
  <c:chart>
    <c:autoTitleDeleted val="1"/>
    <c:plotArea>
      <c:layout/>
      <c:pieChart>
        <c:varyColors val="1"/>
        <c:ser>
          <c:idx val="0"/>
          <c:order val="0"/>
          <c:tx>
            <c:strRef>
              <c:f>Blad1!$B$1</c:f>
              <c:strCache>
                <c:ptCount val="1"/>
                <c:pt idx="0">
                  <c:v>Kolumn1</c:v>
                </c:pt>
              </c:strCache>
            </c:strRef>
          </c:tx>
          <c:spPr>
            <a:solidFill>
              <a:srgbClr val="F2B800"/>
            </a:solidFill>
          </c:spPr>
          <c:explosion val="20"/>
          <c:dPt>
            <c:idx val="0"/>
            <c:spPr>
              <a:solidFill>
                <a:srgbClr val="FF0000"/>
              </a:solidFill>
            </c:spPr>
          </c:dPt>
          <c:dPt>
            <c:idx val="2"/>
            <c:spPr>
              <a:solidFill>
                <a:srgbClr val="669900"/>
              </a:solidFill>
            </c:spPr>
          </c:dPt>
          <c:cat>
            <c:strRef>
              <c:f>Blad1!$A$2:$A$5</c:f>
              <c:strCache>
                <c:ptCount val="3"/>
                <c:pt idx="0">
                  <c:v>Uppfyller starkt</c:v>
                </c:pt>
                <c:pt idx="1">
                  <c:v>Uppfyller svagt</c:v>
                </c:pt>
                <c:pt idx="2">
                  <c:v>Uppfyller inte</c:v>
                </c:pt>
              </c:strCache>
            </c:strRef>
          </c:cat>
          <c:val>
            <c:numRef>
              <c:f>Blad1!$B$2:$B$5</c:f>
              <c:numCache>
                <c:formatCode>General</c:formatCode>
                <c:ptCount val="4"/>
                <c:pt idx="0">
                  <c:v>80</c:v>
                </c:pt>
                <c:pt idx="1">
                  <c:v>10</c:v>
                </c:pt>
                <c:pt idx="2">
                  <c:v>10</c:v>
                </c:pt>
              </c:numCache>
            </c:numRef>
          </c:val>
        </c:ser>
        <c:firstSliceAng val="0"/>
      </c:pieChart>
    </c:plotArea>
    <c:plotVisOnly val="1"/>
    <c:dispBlanksAs val="zero"/>
  </c:chart>
  <c:txPr>
    <a:bodyPr/>
    <a:lstStyle/>
    <a:p>
      <a:pPr>
        <a:defRPr sz="1800"/>
      </a:pPr>
      <a:endParaRPr lang="sv-SE"/>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sv-SE"/>
  <c:chart>
    <c:autoTitleDeleted val="1"/>
    <c:plotArea>
      <c:layout/>
      <c:pieChart>
        <c:varyColors val="1"/>
        <c:ser>
          <c:idx val="0"/>
          <c:order val="0"/>
          <c:tx>
            <c:strRef>
              <c:f>Blad1!$B$1</c:f>
              <c:strCache>
                <c:ptCount val="1"/>
                <c:pt idx="0">
                  <c:v>Kolumn1</c:v>
                </c:pt>
              </c:strCache>
            </c:strRef>
          </c:tx>
          <c:spPr>
            <a:solidFill>
              <a:srgbClr val="FF0000"/>
            </a:solidFill>
          </c:spPr>
          <c:dPt>
            <c:idx val="0"/>
            <c:spPr>
              <a:solidFill>
                <a:srgbClr val="669900"/>
              </a:solidFill>
            </c:spPr>
          </c:dPt>
          <c:dPt>
            <c:idx val="1"/>
            <c:spPr>
              <a:solidFill>
                <a:srgbClr val="FFC000"/>
              </a:solidFill>
            </c:spPr>
          </c:dPt>
          <c:cat>
            <c:strRef>
              <c:f>Blad1!$A$2:$A$5</c:f>
              <c:strCache>
                <c:ptCount val="3"/>
                <c:pt idx="0">
                  <c:v>Uppfyller starkt</c:v>
                </c:pt>
                <c:pt idx="1">
                  <c:v>Uppfyller svagt</c:v>
                </c:pt>
                <c:pt idx="2">
                  <c:v>Uppfyller inte</c:v>
                </c:pt>
              </c:strCache>
            </c:strRef>
          </c:cat>
          <c:val>
            <c:numRef>
              <c:f>Blad1!$B$2:$B$5</c:f>
              <c:numCache>
                <c:formatCode>General</c:formatCode>
                <c:ptCount val="4"/>
                <c:pt idx="0">
                  <c:v>80</c:v>
                </c:pt>
                <c:pt idx="1">
                  <c:v>10</c:v>
                </c:pt>
                <c:pt idx="2">
                  <c:v>10</c:v>
                </c:pt>
              </c:numCache>
            </c:numRef>
          </c:val>
        </c:ser>
        <c:firstSliceAng val="0"/>
      </c:pieChart>
    </c:plotArea>
    <c:plotVisOnly val="1"/>
    <c:dispBlanksAs val="zero"/>
  </c:chart>
  <c:txPr>
    <a:bodyPr/>
    <a:lstStyle/>
    <a:p>
      <a:pPr>
        <a:defRPr sz="1800"/>
      </a:pPr>
      <a:endParaRPr lang="sv-SE"/>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sv-SE"/>
  <c:chart>
    <c:autoTitleDeleted val="1"/>
    <c:plotArea>
      <c:layout/>
      <c:pieChart>
        <c:varyColors val="1"/>
        <c:ser>
          <c:idx val="0"/>
          <c:order val="0"/>
          <c:tx>
            <c:strRef>
              <c:f>Blad1!$B$1</c:f>
              <c:strCache>
                <c:ptCount val="1"/>
                <c:pt idx="0">
                  <c:v>Kolumn1</c:v>
                </c:pt>
              </c:strCache>
            </c:strRef>
          </c:tx>
          <c:spPr>
            <a:solidFill>
              <a:srgbClr val="FF0000"/>
            </a:solidFill>
          </c:spPr>
          <c:dPt>
            <c:idx val="0"/>
            <c:spPr>
              <a:solidFill>
                <a:srgbClr val="669900"/>
              </a:solidFill>
            </c:spPr>
          </c:dPt>
          <c:dPt>
            <c:idx val="1"/>
            <c:spPr>
              <a:solidFill>
                <a:srgbClr val="FFC000"/>
              </a:solidFill>
            </c:spPr>
          </c:dPt>
          <c:cat>
            <c:strRef>
              <c:f>Blad1!$A$2:$A$5</c:f>
              <c:strCache>
                <c:ptCount val="3"/>
                <c:pt idx="0">
                  <c:v>Uppfyller starkt</c:v>
                </c:pt>
                <c:pt idx="1">
                  <c:v>Uppfyller svagt</c:v>
                </c:pt>
                <c:pt idx="2">
                  <c:v>Uppfyller inte</c:v>
                </c:pt>
              </c:strCache>
            </c:strRef>
          </c:cat>
          <c:val>
            <c:numRef>
              <c:f>Blad1!$B$2:$B$5</c:f>
              <c:numCache>
                <c:formatCode>General</c:formatCode>
                <c:ptCount val="4"/>
                <c:pt idx="0">
                  <c:v>80</c:v>
                </c:pt>
                <c:pt idx="1">
                  <c:v>10</c:v>
                </c:pt>
                <c:pt idx="2">
                  <c:v>10</c:v>
                </c:pt>
              </c:numCache>
            </c:numRef>
          </c:val>
        </c:ser>
        <c:firstSliceAng val="0"/>
      </c:pieChart>
    </c:plotArea>
    <c:plotVisOnly val="1"/>
    <c:dispBlanksAs val="zero"/>
  </c:chart>
  <c:txPr>
    <a:bodyPr/>
    <a:lstStyle/>
    <a:p>
      <a:pPr>
        <a:defRPr sz="1800"/>
      </a:pPr>
      <a:endParaRPr lang="sv-SE"/>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sv-SE"/>
  <c:chart>
    <c:autoTitleDeleted val="1"/>
    <c:plotArea>
      <c:layout/>
      <c:pieChart>
        <c:varyColors val="1"/>
        <c:ser>
          <c:idx val="0"/>
          <c:order val="0"/>
          <c:tx>
            <c:strRef>
              <c:f>Blad1!$B$1</c:f>
              <c:strCache>
                <c:ptCount val="1"/>
                <c:pt idx="0">
                  <c:v>Kolumn1</c:v>
                </c:pt>
              </c:strCache>
            </c:strRef>
          </c:tx>
          <c:spPr>
            <a:solidFill>
              <a:srgbClr val="FF0000"/>
            </a:solidFill>
          </c:spPr>
          <c:explosion val="4"/>
          <c:dPt>
            <c:idx val="0"/>
            <c:spPr>
              <a:solidFill>
                <a:srgbClr val="669900"/>
              </a:solidFill>
            </c:spPr>
          </c:dPt>
          <c:dPt>
            <c:idx val="1"/>
            <c:spPr>
              <a:solidFill>
                <a:srgbClr val="FFC000"/>
              </a:solidFill>
            </c:spPr>
          </c:dPt>
          <c:cat>
            <c:strRef>
              <c:f>Blad1!$A$2:$A$5</c:f>
              <c:strCache>
                <c:ptCount val="3"/>
                <c:pt idx="0">
                  <c:v>Uppfyller starkt</c:v>
                </c:pt>
                <c:pt idx="1">
                  <c:v>Uppfyller svagt</c:v>
                </c:pt>
                <c:pt idx="2">
                  <c:v>Uppfyller inte</c:v>
                </c:pt>
              </c:strCache>
            </c:strRef>
          </c:cat>
          <c:val>
            <c:numRef>
              <c:f>Blad1!$B$2:$B$5</c:f>
              <c:numCache>
                <c:formatCode>General</c:formatCode>
                <c:ptCount val="4"/>
                <c:pt idx="0">
                  <c:v>33</c:v>
                </c:pt>
                <c:pt idx="1">
                  <c:v>33</c:v>
                </c:pt>
                <c:pt idx="2">
                  <c:v>33</c:v>
                </c:pt>
              </c:numCache>
            </c:numRef>
          </c:val>
        </c:ser>
        <c:firstSliceAng val="0"/>
      </c:pieChart>
    </c:plotArea>
    <c:plotVisOnly val="1"/>
    <c:dispBlanksAs val="zero"/>
  </c:chart>
  <c:txPr>
    <a:bodyPr/>
    <a:lstStyle/>
    <a:p>
      <a:pPr>
        <a:defRPr sz="1800"/>
      </a:pPr>
      <a:endParaRPr lang="sv-SE"/>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8C0CFB-2FFD-4A86-8F4B-D9FC7290488A}" type="doc">
      <dgm:prSet loTypeId="urn:microsoft.com/office/officeart/2005/8/layout/cycle1" loCatId="cycle" qsTypeId="urn:microsoft.com/office/officeart/2005/8/quickstyle/simple5" qsCatId="simple" csTypeId="urn:microsoft.com/office/officeart/2005/8/colors/accent1_2" csCatId="accent1" phldr="1"/>
      <dgm:spPr/>
      <dgm:t>
        <a:bodyPr/>
        <a:lstStyle/>
        <a:p>
          <a:endParaRPr lang="sv-SE"/>
        </a:p>
      </dgm:t>
    </dgm:pt>
    <dgm:pt modelId="{DA4C003D-5DED-48CA-9EA9-3D506539A484}">
      <dgm:prSet phldrT="[Text]" custT="1"/>
      <dgm:spPr/>
      <dgm:t>
        <a:bodyPr/>
        <a:lstStyle/>
        <a:p>
          <a:r>
            <a:rPr lang="sv-SE" sz="1400" b="1" dirty="0" smtClean="0"/>
            <a:t>Lokala/regionala elnätsföretag</a:t>
          </a:r>
          <a:endParaRPr lang="sv-SE" sz="1400" b="1" dirty="0"/>
        </a:p>
      </dgm:t>
    </dgm:pt>
    <dgm:pt modelId="{AD97E21F-D80C-4048-8467-59EF095381E9}" type="parTrans" cxnId="{EF9F3E5C-42BD-4EF9-B84D-44735208CC07}">
      <dgm:prSet/>
      <dgm:spPr/>
      <dgm:t>
        <a:bodyPr/>
        <a:lstStyle/>
        <a:p>
          <a:endParaRPr lang="sv-SE"/>
        </a:p>
      </dgm:t>
    </dgm:pt>
    <dgm:pt modelId="{A5A36464-C677-4A20-8F15-5923C188AC82}" type="sibTrans" cxnId="{EF9F3E5C-42BD-4EF9-B84D-44735208CC07}">
      <dgm:prSet/>
      <dgm:spPr/>
      <dgm:t>
        <a:bodyPr/>
        <a:lstStyle/>
        <a:p>
          <a:endParaRPr lang="sv-SE"/>
        </a:p>
      </dgm:t>
    </dgm:pt>
    <dgm:pt modelId="{D97CF2A8-0020-455F-9CD5-64B266148422}">
      <dgm:prSet phldrT="[Text]" custT="1"/>
      <dgm:spPr/>
      <dgm:t>
        <a:bodyPr/>
        <a:lstStyle/>
        <a:p>
          <a:r>
            <a:rPr lang="sv-SE" sz="1400" b="1" dirty="0" smtClean="0"/>
            <a:t>Energikonsulter och tjänste- leverantörer</a:t>
          </a:r>
          <a:endParaRPr lang="sv-SE" sz="1400" b="1" dirty="0"/>
        </a:p>
      </dgm:t>
    </dgm:pt>
    <dgm:pt modelId="{9546E363-AE08-4518-8BAC-0BCDD8B091F1}" type="parTrans" cxnId="{258AE0BB-3911-4486-8CCC-8A222BB76C50}">
      <dgm:prSet/>
      <dgm:spPr/>
      <dgm:t>
        <a:bodyPr/>
        <a:lstStyle/>
        <a:p>
          <a:endParaRPr lang="sv-SE"/>
        </a:p>
      </dgm:t>
    </dgm:pt>
    <dgm:pt modelId="{04344762-6E38-4E1E-BF8E-1F5FD569AEDB}" type="sibTrans" cxnId="{258AE0BB-3911-4486-8CCC-8A222BB76C50}">
      <dgm:prSet/>
      <dgm:spPr/>
      <dgm:t>
        <a:bodyPr/>
        <a:lstStyle/>
        <a:p>
          <a:endParaRPr lang="sv-SE"/>
        </a:p>
      </dgm:t>
    </dgm:pt>
    <dgm:pt modelId="{DE6CE4CD-96D3-470D-AC42-46DD5061B020}">
      <dgm:prSet phldrT="[Text]" custT="1"/>
      <dgm:spPr/>
      <dgm:t>
        <a:bodyPr/>
        <a:lstStyle/>
        <a:p>
          <a:r>
            <a:rPr lang="sv-SE" sz="1400" b="1" dirty="0" smtClean="0"/>
            <a:t>EU</a:t>
          </a:r>
        </a:p>
        <a:p>
          <a:r>
            <a:rPr lang="sv-SE" sz="1400" b="1" dirty="0" smtClean="0"/>
            <a:t>Regering</a:t>
          </a:r>
        </a:p>
        <a:p>
          <a:r>
            <a:rPr lang="sv-SE" sz="1400" b="1" dirty="0" smtClean="0"/>
            <a:t>Riksdag</a:t>
          </a:r>
          <a:endParaRPr lang="sv-SE" sz="1400" b="1" dirty="0"/>
        </a:p>
      </dgm:t>
    </dgm:pt>
    <dgm:pt modelId="{B120697D-A19D-49F2-85B4-B1D60C5BCE35}" type="parTrans" cxnId="{2FCE8241-5CA6-4702-9CF7-A190A08F4339}">
      <dgm:prSet/>
      <dgm:spPr/>
      <dgm:t>
        <a:bodyPr/>
        <a:lstStyle/>
        <a:p>
          <a:endParaRPr lang="sv-SE"/>
        </a:p>
      </dgm:t>
    </dgm:pt>
    <dgm:pt modelId="{DA70FAA2-BC09-456A-9354-353B493951C5}" type="sibTrans" cxnId="{2FCE8241-5CA6-4702-9CF7-A190A08F4339}">
      <dgm:prSet/>
      <dgm:spPr/>
      <dgm:t>
        <a:bodyPr/>
        <a:lstStyle/>
        <a:p>
          <a:endParaRPr lang="sv-SE"/>
        </a:p>
      </dgm:t>
    </dgm:pt>
    <dgm:pt modelId="{0B001466-29CE-4BED-A4EC-5B3082DE1130}">
      <dgm:prSet phldrT="[Text]" custT="1"/>
      <dgm:spPr/>
      <dgm:t>
        <a:bodyPr/>
        <a:lstStyle/>
        <a:p>
          <a:r>
            <a:rPr lang="sv-SE" sz="1400" b="1" dirty="0" smtClean="0"/>
            <a:t>Myndigheter</a:t>
          </a:r>
        </a:p>
      </dgm:t>
    </dgm:pt>
    <dgm:pt modelId="{50F105D5-0DBB-43CD-9F64-922600D42B2D}" type="parTrans" cxnId="{263EC797-360C-4452-9C0F-872AD44F2DC6}">
      <dgm:prSet/>
      <dgm:spPr/>
      <dgm:t>
        <a:bodyPr/>
        <a:lstStyle/>
        <a:p>
          <a:endParaRPr lang="sv-SE"/>
        </a:p>
      </dgm:t>
    </dgm:pt>
    <dgm:pt modelId="{BE33F43B-72FF-41F6-8589-E04BEDF3E35B}" type="sibTrans" cxnId="{263EC797-360C-4452-9C0F-872AD44F2DC6}">
      <dgm:prSet/>
      <dgm:spPr/>
      <dgm:t>
        <a:bodyPr/>
        <a:lstStyle/>
        <a:p>
          <a:endParaRPr lang="sv-SE"/>
        </a:p>
      </dgm:t>
    </dgm:pt>
    <dgm:pt modelId="{11B0C785-19CB-4975-908F-CF20CB5F7843}">
      <dgm:prSet phldrT="[Text]" custT="1"/>
      <dgm:spPr/>
      <dgm:t>
        <a:bodyPr/>
        <a:lstStyle/>
        <a:p>
          <a:r>
            <a:rPr lang="sv-SE" sz="1400" b="1" dirty="0" smtClean="0"/>
            <a:t>Nationell systemoperatör</a:t>
          </a:r>
          <a:endParaRPr lang="sv-SE" sz="1400" b="1" dirty="0"/>
        </a:p>
      </dgm:t>
    </dgm:pt>
    <dgm:pt modelId="{C5F28B0C-D8AF-4A67-9D97-9605F94FF1E4}" type="parTrans" cxnId="{8E537071-2853-45B8-96E5-760DB6F9B569}">
      <dgm:prSet/>
      <dgm:spPr/>
      <dgm:t>
        <a:bodyPr/>
        <a:lstStyle/>
        <a:p>
          <a:endParaRPr lang="sv-SE"/>
        </a:p>
      </dgm:t>
    </dgm:pt>
    <dgm:pt modelId="{1A6E9276-BE68-4A31-9DA5-10FC706101DC}" type="sibTrans" cxnId="{8E537071-2853-45B8-96E5-760DB6F9B569}">
      <dgm:prSet/>
      <dgm:spPr/>
      <dgm:t>
        <a:bodyPr/>
        <a:lstStyle/>
        <a:p>
          <a:endParaRPr lang="sv-SE"/>
        </a:p>
      </dgm:t>
    </dgm:pt>
    <dgm:pt modelId="{296F237E-87CE-4966-B61B-3B56A49F2408}" type="pres">
      <dgm:prSet presAssocID="{CB8C0CFB-2FFD-4A86-8F4B-D9FC7290488A}" presName="cycle" presStyleCnt="0">
        <dgm:presLayoutVars>
          <dgm:dir/>
          <dgm:resizeHandles val="exact"/>
        </dgm:presLayoutVars>
      </dgm:prSet>
      <dgm:spPr/>
      <dgm:t>
        <a:bodyPr/>
        <a:lstStyle/>
        <a:p>
          <a:endParaRPr lang="sv-SE"/>
        </a:p>
      </dgm:t>
    </dgm:pt>
    <dgm:pt modelId="{263B6024-3093-4980-8127-958401177A70}" type="pres">
      <dgm:prSet presAssocID="{DA4C003D-5DED-48CA-9EA9-3D506539A484}" presName="dummy" presStyleCnt="0"/>
      <dgm:spPr/>
      <dgm:t>
        <a:bodyPr/>
        <a:lstStyle/>
        <a:p>
          <a:endParaRPr lang="sv-SE"/>
        </a:p>
      </dgm:t>
    </dgm:pt>
    <dgm:pt modelId="{4E1246FD-B1AF-40AF-AFB2-EAAE09BA59B3}" type="pres">
      <dgm:prSet presAssocID="{DA4C003D-5DED-48CA-9EA9-3D506539A484}" presName="node" presStyleLbl="revTx" presStyleIdx="0" presStyleCnt="5" custScaleX="135430" custScaleY="81896" custRadScaleRad="102711" custRadScaleInc="12430">
        <dgm:presLayoutVars>
          <dgm:bulletEnabled val="1"/>
        </dgm:presLayoutVars>
      </dgm:prSet>
      <dgm:spPr/>
      <dgm:t>
        <a:bodyPr/>
        <a:lstStyle/>
        <a:p>
          <a:endParaRPr lang="sv-SE"/>
        </a:p>
      </dgm:t>
    </dgm:pt>
    <dgm:pt modelId="{5310B584-5417-42F2-942E-C67674A6189B}" type="pres">
      <dgm:prSet presAssocID="{A5A36464-C677-4A20-8F15-5923C188AC82}" presName="sibTrans" presStyleLbl="node1" presStyleIdx="0" presStyleCnt="5"/>
      <dgm:spPr/>
      <dgm:t>
        <a:bodyPr/>
        <a:lstStyle/>
        <a:p>
          <a:endParaRPr lang="sv-SE"/>
        </a:p>
      </dgm:t>
    </dgm:pt>
    <dgm:pt modelId="{35C12B53-8FF2-4970-86AD-5C1417266383}" type="pres">
      <dgm:prSet presAssocID="{D97CF2A8-0020-455F-9CD5-64B266148422}" presName="dummy" presStyleCnt="0"/>
      <dgm:spPr/>
      <dgm:t>
        <a:bodyPr/>
        <a:lstStyle/>
        <a:p>
          <a:endParaRPr lang="sv-SE"/>
        </a:p>
      </dgm:t>
    </dgm:pt>
    <dgm:pt modelId="{7C4D6A70-5F5C-4FD3-85AC-C2495FB2EE56}" type="pres">
      <dgm:prSet presAssocID="{D97CF2A8-0020-455F-9CD5-64B266148422}" presName="node" presStyleLbl="revTx" presStyleIdx="1" presStyleCnt="5" custScaleX="132827">
        <dgm:presLayoutVars>
          <dgm:bulletEnabled val="1"/>
        </dgm:presLayoutVars>
      </dgm:prSet>
      <dgm:spPr/>
      <dgm:t>
        <a:bodyPr/>
        <a:lstStyle/>
        <a:p>
          <a:endParaRPr lang="sv-SE"/>
        </a:p>
      </dgm:t>
    </dgm:pt>
    <dgm:pt modelId="{FA0C9C31-4FA3-4BAD-A5B6-5CD04512C3C2}" type="pres">
      <dgm:prSet presAssocID="{04344762-6E38-4E1E-BF8E-1F5FD569AEDB}" presName="sibTrans" presStyleLbl="node1" presStyleIdx="1" presStyleCnt="5"/>
      <dgm:spPr/>
      <dgm:t>
        <a:bodyPr/>
        <a:lstStyle/>
        <a:p>
          <a:endParaRPr lang="sv-SE"/>
        </a:p>
      </dgm:t>
    </dgm:pt>
    <dgm:pt modelId="{C00AAECB-105E-4DB9-AA78-3319463DB5FD}" type="pres">
      <dgm:prSet presAssocID="{DE6CE4CD-96D3-470D-AC42-46DD5061B020}" presName="dummy" presStyleCnt="0"/>
      <dgm:spPr/>
      <dgm:t>
        <a:bodyPr/>
        <a:lstStyle/>
        <a:p>
          <a:endParaRPr lang="sv-SE"/>
        </a:p>
      </dgm:t>
    </dgm:pt>
    <dgm:pt modelId="{E35C3929-3541-4FC9-B085-EE6566B558F6}" type="pres">
      <dgm:prSet presAssocID="{DE6CE4CD-96D3-470D-AC42-46DD5061B020}" presName="node" presStyleLbl="revTx" presStyleIdx="2" presStyleCnt="5">
        <dgm:presLayoutVars>
          <dgm:bulletEnabled val="1"/>
        </dgm:presLayoutVars>
      </dgm:prSet>
      <dgm:spPr/>
      <dgm:t>
        <a:bodyPr/>
        <a:lstStyle/>
        <a:p>
          <a:endParaRPr lang="sv-SE"/>
        </a:p>
      </dgm:t>
    </dgm:pt>
    <dgm:pt modelId="{80FF74F1-BDB5-4D8E-BD1A-FF697E59488D}" type="pres">
      <dgm:prSet presAssocID="{DA70FAA2-BC09-456A-9354-353B493951C5}" presName="sibTrans" presStyleLbl="node1" presStyleIdx="2" presStyleCnt="5"/>
      <dgm:spPr/>
      <dgm:t>
        <a:bodyPr/>
        <a:lstStyle/>
        <a:p>
          <a:endParaRPr lang="sv-SE"/>
        </a:p>
      </dgm:t>
    </dgm:pt>
    <dgm:pt modelId="{EE295522-21EE-4A62-8969-A30C2471B579}" type="pres">
      <dgm:prSet presAssocID="{0B001466-29CE-4BED-A4EC-5B3082DE1130}" presName="dummy" presStyleCnt="0"/>
      <dgm:spPr/>
      <dgm:t>
        <a:bodyPr/>
        <a:lstStyle/>
        <a:p>
          <a:endParaRPr lang="sv-SE"/>
        </a:p>
      </dgm:t>
    </dgm:pt>
    <dgm:pt modelId="{472BDBF6-D09F-446D-ACF3-9D057C7ADF10}" type="pres">
      <dgm:prSet presAssocID="{0B001466-29CE-4BED-A4EC-5B3082DE1130}" presName="node" presStyleLbl="revTx" presStyleIdx="3" presStyleCnt="5">
        <dgm:presLayoutVars>
          <dgm:bulletEnabled val="1"/>
        </dgm:presLayoutVars>
      </dgm:prSet>
      <dgm:spPr/>
      <dgm:t>
        <a:bodyPr/>
        <a:lstStyle/>
        <a:p>
          <a:endParaRPr lang="sv-SE"/>
        </a:p>
      </dgm:t>
    </dgm:pt>
    <dgm:pt modelId="{BE282929-2FFC-4B29-9187-199AE540B843}" type="pres">
      <dgm:prSet presAssocID="{BE33F43B-72FF-41F6-8589-E04BEDF3E35B}" presName="sibTrans" presStyleLbl="node1" presStyleIdx="3" presStyleCnt="5"/>
      <dgm:spPr/>
      <dgm:t>
        <a:bodyPr/>
        <a:lstStyle/>
        <a:p>
          <a:endParaRPr lang="sv-SE"/>
        </a:p>
      </dgm:t>
    </dgm:pt>
    <dgm:pt modelId="{C24D28CB-2EDE-474D-A01C-DB606B979784}" type="pres">
      <dgm:prSet presAssocID="{11B0C785-19CB-4975-908F-CF20CB5F7843}" presName="dummy" presStyleCnt="0"/>
      <dgm:spPr/>
      <dgm:t>
        <a:bodyPr/>
        <a:lstStyle/>
        <a:p>
          <a:endParaRPr lang="sv-SE"/>
        </a:p>
      </dgm:t>
    </dgm:pt>
    <dgm:pt modelId="{997579B1-38BC-48A0-9645-FA96F4C7B15D}" type="pres">
      <dgm:prSet presAssocID="{11B0C785-19CB-4975-908F-CF20CB5F7843}" presName="node" presStyleLbl="revTx" presStyleIdx="4" presStyleCnt="5" custScaleX="116492">
        <dgm:presLayoutVars>
          <dgm:bulletEnabled val="1"/>
        </dgm:presLayoutVars>
      </dgm:prSet>
      <dgm:spPr/>
      <dgm:t>
        <a:bodyPr/>
        <a:lstStyle/>
        <a:p>
          <a:endParaRPr lang="sv-SE"/>
        </a:p>
      </dgm:t>
    </dgm:pt>
    <dgm:pt modelId="{27D19C6B-156E-4B5B-BD69-7E71F1DC23B4}" type="pres">
      <dgm:prSet presAssocID="{1A6E9276-BE68-4A31-9DA5-10FC706101DC}" presName="sibTrans" presStyleLbl="node1" presStyleIdx="4" presStyleCnt="5"/>
      <dgm:spPr/>
      <dgm:t>
        <a:bodyPr/>
        <a:lstStyle/>
        <a:p>
          <a:endParaRPr lang="sv-SE"/>
        </a:p>
      </dgm:t>
    </dgm:pt>
  </dgm:ptLst>
  <dgm:cxnLst>
    <dgm:cxn modelId="{5949E444-EDF5-482E-97AF-424305B033F7}" type="presOf" srcId="{0B001466-29CE-4BED-A4EC-5B3082DE1130}" destId="{472BDBF6-D09F-446D-ACF3-9D057C7ADF10}" srcOrd="0" destOrd="0" presId="urn:microsoft.com/office/officeart/2005/8/layout/cycle1"/>
    <dgm:cxn modelId="{2FCE8241-5CA6-4702-9CF7-A190A08F4339}" srcId="{CB8C0CFB-2FFD-4A86-8F4B-D9FC7290488A}" destId="{DE6CE4CD-96D3-470D-AC42-46DD5061B020}" srcOrd="2" destOrd="0" parTransId="{B120697D-A19D-49F2-85B4-B1D60C5BCE35}" sibTransId="{DA70FAA2-BC09-456A-9354-353B493951C5}"/>
    <dgm:cxn modelId="{49800C65-D6E7-4935-BC2D-22AE48407778}" type="presOf" srcId="{DA70FAA2-BC09-456A-9354-353B493951C5}" destId="{80FF74F1-BDB5-4D8E-BD1A-FF697E59488D}" srcOrd="0" destOrd="0" presId="urn:microsoft.com/office/officeart/2005/8/layout/cycle1"/>
    <dgm:cxn modelId="{258AE0BB-3911-4486-8CCC-8A222BB76C50}" srcId="{CB8C0CFB-2FFD-4A86-8F4B-D9FC7290488A}" destId="{D97CF2A8-0020-455F-9CD5-64B266148422}" srcOrd="1" destOrd="0" parTransId="{9546E363-AE08-4518-8BAC-0BCDD8B091F1}" sibTransId="{04344762-6E38-4E1E-BF8E-1F5FD569AEDB}"/>
    <dgm:cxn modelId="{263EC797-360C-4452-9C0F-872AD44F2DC6}" srcId="{CB8C0CFB-2FFD-4A86-8F4B-D9FC7290488A}" destId="{0B001466-29CE-4BED-A4EC-5B3082DE1130}" srcOrd="3" destOrd="0" parTransId="{50F105D5-0DBB-43CD-9F64-922600D42B2D}" sibTransId="{BE33F43B-72FF-41F6-8589-E04BEDF3E35B}"/>
    <dgm:cxn modelId="{506D66DD-BEC1-44B2-9CA0-E20E98B76FB2}" type="presOf" srcId="{BE33F43B-72FF-41F6-8589-E04BEDF3E35B}" destId="{BE282929-2FFC-4B29-9187-199AE540B843}" srcOrd="0" destOrd="0" presId="urn:microsoft.com/office/officeart/2005/8/layout/cycle1"/>
    <dgm:cxn modelId="{8C14BCA8-EF67-4269-B7AB-2B387E466347}" type="presOf" srcId="{D97CF2A8-0020-455F-9CD5-64B266148422}" destId="{7C4D6A70-5F5C-4FD3-85AC-C2495FB2EE56}" srcOrd="0" destOrd="0" presId="urn:microsoft.com/office/officeart/2005/8/layout/cycle1"/>
    <dgm:cxn modelId="{E5BDACD3-133B-4E73-9CB7-7589CF7F9615}" type="presOf" srcId="{DA4C003D-5DED-48CA-9EA9-3D506539A484}" destId="{4E1246FD-B1AF-40AF-AFB2-EAAE09BA59B3}" srcOrd="0" destOrd="0" presId="urn:microsoft.com/office/officeart/2005/8/layout/cycle1"/>
    <dgm:cxn modelId="{EF9F3E5C-42BD-4EF9-B84D-44735208CC07}" srcId="{CB8C0CFB-2FFD-4A86-8F4B-D9FC7290488A}" destId="{DA4C003D-5DED-48CA-9EA9-3D506539A484}" srcOrd="0" destOrd="0" parTransId="{AD97E21F-D80C-4048-8467-59EF095381E9}" sibTransId="{A5A36464-C677-4A20-8F15-5923C188AC82}"/>
    <dgm:cxn modelId="{DD7068ED-BE4C-4CBB-AF3A-8F5A73C97A7C}" type="presOf" srcId="{DE6CE4CD-96D3-470D-AC42-46DD5061B020}" destId="{E35C3929-3541-4FC9-B085-EE6566B558F6}" srcOrd="0" destOrd="0" presId="urn:microsoft.com/office/officeart/2005/8/layout/cycle1"/>
    <dgm:cxn modelId="{10C2B5CF-EBA5-4D3F-8875-6AF2BB95159F}" type="presOf" srcId="{11B0C785-19CB-4975-908F-CF20CB5F7843}" destId="{997579B1-38BC-48A0-9645-FA96F4C7B15D}" srcOrd="0" destOrd="0" presId="urn:microsoft.com/office/officeart/2005/8/layout/cycle1"/>
    <dgm:cxn modelId="{F786929D-D75E-49F9-8E78-18DB347488DD}" type="presOf" srcId="{1A6E9276-BE68-4A31-9DA5-10FC706101DC}" destId="{27D19C6B-156E-4B5B-BD69-7E71F1DC23B4}" srcOrd="0" destOrd="0" presId="urn:microsoft.com/office/officeart/2005/8/layout/cycle1"/>
    <dgm:cxn modelId="{1B6A7EC8-36D5-4FDA-A5D3-375CB72FD24E}" type="presOf" srcId="{04344762-6E38-4E1E-BF8E-1F5FD569AEDB}" destId="{FA0C9C31-4FA3-4BAD-A5B6-5CD04512C3C2}" srcOrd="0" destOrd="0" presId="urn:microsoft.com/office/officeart/2005/8/layout/cycle1"/>
    <dgm:cxn modelId="{50E6B9E1-7109-4C53-BD75-30402E43543A}" type="presOf" srcId="{CB8C0CFB-2FFD-4A86-8F4B-D9FC7290488A}" destId="{296F237E-87CE-4966-B61B-3B56A49F2408}" srcOrd="0" destOrd="0" presId="urn:microsoft.com/office/officeart/2005/8/layout/cycle1"/>
    <dgm:cxn modelId="{8E537071-2853-45B8-96E5-760DB6F9B569}" srcId="{CB8C0CFB-2FFD-4A86-8F4B-D9FC7290488A}" destId="{11B0C785-19CB-4975-908F-CF20CB5F7843}" srcOrd="4" destOrd="0" parTransId="{C5F28B0C-D8AF-4A67-9D97-9605F94FF1E4}" sibTransId="{1A6E9276-BE68-4A31-9DA5-10FC706101DC}"/>
    <dgm:cxn modelId="{7436DF6A-9785-48D4-93A8-BD7C8810D716}" type="presOf" srcId="{A5A36464-C677-4A20-8F15-5923C188AC82}" destId="{5310B584-5417-42F2-942E-C67674A6189B}" srcOrd="0" destOrd="0" presId="urn:microsoft.com/office/officeart/2005/8/layout/cycle1"/>
    <dgm:cxn modelId="{879A2C72-71C0-4C02-A545-441DBE09981E}" type="presParOf" srcId="{296F237E-87CE-4966-B61B-3B56A49F2408}" destId="{263B6024-3093-4980-8127-958401177A70}" srcOrd="0" destOrd="0" presId="urn:microsoft.com/office/officeart/2005/8/layout/cycle1"/>
    <dgm:cxn modelId="{9BE86905-65A1-4E33-9398-10C4AB413FCB}" type="presParOf" srcId="{296F237E-87CE-4966-B61B-3B56A49F2408}" destId="{4E1246FD-B1AF-40AF-AFB2-EAAE09BA59B3}" srcOrd="1" destOrd="0" presId="urn:microsoft.com/office/officeart/2005/8/layout/cycle1"/>
    <dgm:cxn modelId="{9F0E0BB3-3CE4-417C-B128-737ECD0F4822}" type="presParOf" srcId="{296F237E-87CE-4966-B61B-3B56A49F2408}" destId="{5310B584-5417-42F2-942E-C67674A6189B}" srcOrd="2" destOrd="0" presId="urn:microsoft.com/office/officeart/2005/8/layout/cycle1"/>
    <dgm:cxn modelId="{53D1BD77-4486-4F4F-BED8-F537033406CE}" type="presParOf" srcId="{296F237E-87CE-4966-B61B-3B56A49F2408}" destId="{35C12B53-8FF2-4970-86AD-5C1417266383}" srcOrd="3" destOrd="0" presId="urn:microsoft.com/office/officeart/2005/8/layout/cycle1"/>
    <dgm:cxn modelId="{18E351EB-6D52-4A66-A597-C62F672999AD}" type="presParOf" srcId="{296F237E-87CE-4966-B61B-3B56A49F2408}" destId="{7C4D6A70-5F5C-4FD3-85AC-C2495FB2EE56}" srcOrd="4" destOrd="0" presId="urn:microsoft.com/office/officeart/2005/8/layout/cycle1"/>
    <dgm:cxn modelId="{8EB070C9-AD12-4F8F-ACC6-136C01515FB7}" type="presParOf" srcId="{296F237E-87CE-4966-B61B-3B56A49F2408}" destId="{FA0C9C31-4FA3-4BAD-A5B6-5CD04512C3C2}" srcOrd="5" destOrd="0" presId="urn:microsoft.com/office/officeart/2005/8/layout/cycle1"/>
    <dgm:cxn modelId="{42DA9A2E-44D9-4ADB-8185-A9C3CC39D79B}" type="presParOf" srcId="{296F237E-87CE-4966-B61B-3B56A49F2408}" destId="{C00AAECB-105E-4DB9-AA78-3319463DB5FD}" srcOrd="6" destOrd="0" presId="urn:microsoft.com/office/officeart/2005/8/layout/cycle1"/>
    <dgm:cxn modelId="{4D6CE0FA-7167-4319-84FF-93AA4F4EEF05}" type="presParOf" srcId="{296F237E-87CE-4966-B61B-3B56A49F2408}" destId="{E35C3929-3541-4FC9-B085-EE6566B558F6}" srcOrd="7" destOrd="0" presId="urn:microsoft.com/office/officeart/2005/8/layout/cycle1"/>
    <dgm:cxn modelId="{13571087-BF45-4311-9860-FF52686FEC4A}" type="presParOf" srcId="{296F237E-87CE-4966-B61B-3B56A49F2408}" destId="{80FF74F1-BDB5-4D8E-BD1A-FF697E59488D}" srcOrd="8" destOrd="0" presId="urn:microsoft.com/office/officeart/2005/8/layout/cycle1"/>
    <dgm:cxn modelId="{D933031F-7631-478F-B111-38625A7CF5D1}" type="presParOf" srcId="{296F237E-87CE-4966-B61B-3B56A49F2408}" destId="{EE295522-21EE-4A62-8969-A30C2471B579}" srcOrd="9" destOrd="0" presId="urn:microsoft.com/office/officeart/2005/8/layout/cycle1"/>
    <dgm:cxn modelId="{1AB1BEA3-375F-4719-84BA-4913CAD28FBC}" type="presParOf" srcId="{296F237E-87CE-4966-B61B-3B56A49F2408}" destId="{472BDBF6-D09F-446D-ACF3-9D057C7ADF10}" srcOrd="10" destOrd="0" presId="urn:microsoft.com/office/officeart/2005/8/layout/cycle1"/>
    <dgm:cxn modelId="{10B135CC-019F-4626-9B82-D1D42A2D16DB}" type="presParOf" srcId="{296F237E-87CE-4966-B61B-3B56A49F2408}" destId="{BE282929-2FFC-4B29-9187-199AE540B843}" srcOrd="11" destOrd="0" presId="urn:microsoft.com/office/officeart/2005/8/layout/cycle1"/>
    <dgm:cxn modelId="{7BD79ABE-304D-42D0-AF31-E47ECE824C9F}" type="presParOf" srcId="{296F237E-87CE-4966-B61B-3B56A49F2408}" destId="{C24D28CB-2EDE-474D-A01C-DB606B979784}" srcOrd="12" destOrd="0" presId="urn:microsoft.com/office/officeart/2005/8/layout/cycle1"/>
    <dgm:cxn modelId="{9C927134-0F0B-4CFF-BBB3-8C8CEB2238F2}" type="presParOf" srcId="{296F237E-87CE-4966-B61B-3B56A49F2408}" destId="{997579B1-38BC-48A0-9645-FA96F4C7B15D}" srcOrd="13" destOrd="0" presId="urn:microsoft.com/office/officeart/2005/8/layout/cycle1"/>
    <dgm:cxn modelId="{E91DAEAB-0ADB-4652-8DF8-4E3C5863F784}" type="presParOf" srcId="{296F237E-87CE-4966-B61B-3B56A49F2408}" destId="{27D19C6B-156E-4B5B-BD69-7E71F1DC23B4}" srcOrd="14" destOrd="0" presId="urn:microsoft.com/office/officeart/2005/8/layout/cycl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1246FD-B1AF-40AF-AFB2-EAAE09BA59B3}">
      <dsp:nvSpPr>
        <dsp:cNvPr id="0" name=""/>
        <dsp:cNvSpPr/>
      </dsp:nvSpPr>
      <dsp:spPr>
        <a:xfrm>
          <a:off x="4198417" y="148289"/>
          <a:ext cx="1458552" cy="882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v-SE" sz="1400" b="1" kern="1200" dirty="0" smtClean="0"/>
            <a:t>Lokala/regionala elnätsföretag</a:t>
          </a:r>
          <a:endParaRPr lang="sv-SE" sz="1400" b="1" kern="1200" dirty="0"/>
        </a:p>
      </dsp:txBody>
      <dsp:txXfrm>
        <a:off x="4198417" y="148289"/>
        <a:ext cx="1458552" cy="882002"/>
      </dsp:txXfrm>
    </dsp:sp>
    <dsp:sp modelId="{5310B584-5417-42F2-942E-C67674A6189B}">
      <dsp:nvSpPr>
        <dsp:cNvPr id="0" name=""/>
        <dsp:cNvSpPr/>
      </dsp:nvSpPr>
      <dsp:spPr>
        <a:xfrm>
          <a:off x="1747808" y="-88667"/>
          <a:ext cx="4045664" cy="4045664"/>
        </a:xfrm>
        <a:prstGeom prst="circularArrow">
          <a:avLst>
            <a:gd name="adj1" fmla="val 5191"/>
            <a:gd name="adj2" fmla="val 335247"/>
            <a:gd name="adj3" fmla="val 21465564"/>
            <a:gd name="adj4" fmla="val 19786247"/>
            <a:gd name="adj5" fmla="val 605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C4D6A70-5F5C-4FD3-85AC-C2495FB2EE56}">
      <dsp:nvSpPr>
        <dsp:cNvPr id="0" name=""/>
        <dsp:cNvSpPr/>
      </dsp:nvSpPr>
      <dsp:spPr>
        <a:xfrm>
          <a:off x="4759844" y="2038976"/>
          <a:ext cx="1430519" cy="1076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v-SE" sz="1400" b="1" kern="1200" dirty="0" smtClean="0"/>
            <a:t>Energikonsulter och tjänste- leverantörer</a:t>
          </a:r>
          <a:endParaRPr lang="sv-SE" sz="1400" b="1" kern="1200" dirty="0"/>
        </a:p>
      </dsp:txBody>
      <dsp:txXfrm>
        <a:off x="4759844" y="2038976"/>
        <a:ext cx="1430519" cy="1076979"/>
      </dsp:txXfrm>
    </dsp:sp>
    <dsp:sp modelId="{FA0C9C31-4FA3-4BAD-A5B6-5CD04512C3C2}">
      <dsp:nvSpPr>
        <dsp:cNvPr id="0" name=""/>
        <dsp:cNvSpPr/>
      </dsp:nvSpPr>
      <dsp:spPr>
        <a:xfrm>
          <a:off x="1744820" y="-150"/>
          <a:ext cx="4045664" cy="4045664"/>
        </a:xfrm>
        <a:prstGeom prst="circularArrow">
          <a:avLst>
            <a:gd name="adj1" fmla="val 5191"/>
            <a:gd name="adj2" fmla="val 335247"/>
            <a:gd name="adj3" fmla="val 4017511"/>
            <a:gd name="adj4" fmla="val 2250850"/>
            <a:gd name="adj5" fmla="val 605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35C3929-3541-4FC9-B085-EE6566B558F6}">
      <dsp:nvSpPr>
        <dsp:cNvPr id="0" name=""/>
        <dsp:cNvSpPr/>
      </dsp:nvSpPr>
      <dsp:spPr>
        <a:xfrm>
          <a:off x="3229162" y="3279512"/>
          <a:ext cx="1076979" cy="1076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v-SE" sz="1400" b="1" kern="1200" dirty="0" smtClean="0"/>
            <a:t>EU</a:t>
          </a:r>
        </a:p>
        <a:p>
          <a:pPr lvl="0" algn="ctr" defTabSz="622300">
            <a:lnSpc>
              <a:spcPct val="90000"/>
            </a:lnSpc>
            <a:spcBef>
              <a:spcPct val="0"/>
            </a:spcBef>
            <a:spcAft>
              <a:spcPct val="35000"/>
            </a:spcAft>
          </a:pPr>
          <a:r>
            <a:rPr lang="sv-SE" sz="1400" b="1" kern="1200" dirty="0" smtClean="0"/>
            <a:t>Regering</a:t>
          </a:r>
        </a:p>
        <a:p>
          <a:pPr lvl="0" algn="ctr" defTabSz="622300">
            <a:lnSpc>
              <a:spcPct val="90000"/>
            </a:lnSpc>
            <a:spcBef>
              <a:spcPct val="0"/>
            </a:spcBef>
            <a:spcAft>
              <a:spcPct val="35000"/>
            </a:spcAft>
          </a:pPr>
          <a:r>
            <a:rPr lang="sv-SE" sz="1400" b="1" kern="1200" dirty="0" smtClean="0"/>
            <a:t>Riksdag</a:t>
          </a:r>
          <a:endParaRPr lang="sv-SE" sz="1400" b="1" kern="1200" dirty="0"/>
        </a:p>
      </dsp:txBody>
      <dsp:txXfrm>
        <a:off x="3229162" y="3279512"/>
        <a:ext cx="1076979" cy="1076979"/>
      </dsp:txXfrm>
    </dsp:sp>
    <dsp:sp modelId="{80FF74F1-BDB5-4D8E-BD1A-FF697E59488D}">
      <dsp:nvSpPr>
        <dsp:cNvPr id="0" name=""/>
        <dsp:cNvSpPr/>
      </dsp:nvSpPr>
      <dsp:spPr>
        <a:xfrm>
          <a:off x="1744820" y="-150"/>
          <a:ext cx="4045664" cy="4045664"/>
        </a:xfrm>
        <a:prstGeom prst="circularArrow">
          <a:avLst>
            <a:gd name="adj1" fmla="val 5191"/>
            <a:gd name="adj2" fmla="val 335247"/>
            <a:gd name="adj3" fmla="val 8213903"/>
            <a:gd name="adj4" fmla="val 6447242"/>
            <a:gd name="adj5" fmla="val 605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72BDBF6-D09F-446D-ACF3-9D057C7ADF10}">
      <dsp:nvSpPr>
        <dsp:cNvPr id="0" name=""/>
        <dsp:cNvSpPr/>
      </dsp:nvSpPr>
      <dsp:spPr>
        <a:xfrm>
          <a:off x="1521711" y="2038976"/>
          <a:ext cx="1076979" cy="1076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v-SE" sz="1400" b="1" kern="1200" dirty="0" smtClean="0"/>
            <a:t>Myndigheter</a:t>
          </a:r>
        </a:p>
      </dsp:txBody>
      <dsp:txXfrm>
        <a:off x="1521711" y="2038976"/>
        <a:ext cx="1076979" cy="1076979"/>
      </dsp:txXfrm>
    </dsp:sp>
    <dsp:sp modelId="{BE282929-2FFC-4B29-9187-199AE540B843}">
      <dsp:nvSpPr>
        <dsp:cNvPr id="0" name=""/>
        <dsp:cNvSpPr/>
      </dsp:nvSpPr>
      <dsp:spPr>
        <a:xfrm>
          <a:off x="1744820" y="-150"/>
          <a:ext cx="4045664" cy="4045664"/>
        </a:xfrm>
        <a:prstGeom prst="circularArrow">
          <a:avLst>
            <a:gd name="adj1" fmla="val 5191"/>
            <a:gd name="adj2" fmla="val 335247"/>
            <a:gd name="adj3" fmla="val 12300893"/>
            <a:gd name="adj4" fmla="val 10768797"/>
            <a:gd name="adj5" fmla="val 605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97579B1-38BC-48A0-9645-FA96F4C7B15D}">
      <dsp:nvSpPr>
        <dsp:cNvPr id="0" name=""/>
        <dsp:cNvSpPr/>
      </dsp:nvSpPr>
      <dsp:spPr>
        <a:xfrm>
          <a:off x="2085092" y="31747"/>
          <a:ext cx="1254594" cy="1076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v-SE" sz="1400" b="1" kern="1200" dirty="0" smtClean="0"/>
            <a:t>Nationell systemoperatör</a:t>
          </a:r>
          <a:endParaRPr lang="sv-SE" sz="1400" b="1" kern="1200" dirty="0"/>
        </a:p>
      </dsp:txBody>
      <dsp:txXfrm>
        <a:off x="2085092" y="31747"/>
        <a:ext cx="1254594" cy="1076979"/>
      </dsp:txXfrm>
    </dsp:sp>
    <dsp:sp modelId="{27D19C6B-156E-4B5B-BD69-7E71F1DC23B4}">
      <dsp:nvSpPr>
        <dsp:cNvPr id="0" name=""/>
        <dsp:cNvSpPr/>
      </dsp:nvSpPr>
      <dsp:spPr>
        <a:xfrm>
          <a:off x="1846338" y="-28250"/>
          <a:ext cx="4045664" cy="4045664"/>
        </a:xfrm>
        <a:prstGeom prst="circularArrow">
          <a:avLst>
            <a:gd name="adj1" fmla="val 5191"/>
            <a:gd name="adj2" fmla="val 335247"/>
            <a:gd name="adj3" fmla="val 16498796"/>
            <a:gd name="adj4" fmla="val 15170821"/>
            <a:gd name="adj5" fmla="val 605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34D2B1-D02B-4AB7-A697-F8B57BF499B2}" type="datetimeFigureOut">
              <a:rPr lang="sv-SE" smtClean="0"/>
              <a:pPr/>
              <a:t>2016-04-07</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50A5F4-D799-4540-8B01-A4BBE6420CB2}" type="slidenum">
              <a:rPr lang="sv-SE" smtClean="0"/>
              <a:pPr/>
              <a:t>‹#›</a:t>
            </a:fld>
            <a:endParaRPr lang="sv-S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15363" name="Platshållare för anteckningar 2"/>
          <p:cNvSpPr>
            <a:spLocks noGrp="1"/>
          </p:cNvSpPr>
          <p:nvPr>
            <p:ph type="body" idx="1"/>
          </p:nvPr>
        </p:nvSpPr>
        <p:spPr bwMode="auto">
          <a:xfrm>
            <a:off x="363731" y="2162908"/>
            <a:ext cx="5760399" cy="5926015"/>
          </a:xfrm>
          <a:noFill/>
        </p:spPr>
        <p:txBody>
          <a:bodyPr wrap="square" numCol="1" anchor="t" anchorCtr="0" compatLnSpc="1">
            <a:prstTxWarp prst="textNoShape">
              <a:avLst/>
            </a:prstTxWarp>
          </a:bodyPr>
          <a:lstStyle/>
          <a:p>
            <a:r>
              <a:rPr lang="sv-SE" dirty="0" smtClean="0"/>
              <a:t>Vid många tillfällen talas det i termer av ”nya utmaningar” och ”en marknad i förändring”. </a:t>
            </a:r>
          </a:p>
          <a:p>
            <a:r>
              <a:rPr lang="sv-SE" dirty="0" smtClean="0"/>
              <a:t>Avregleringen/omregleringen av elmarknaden och mätreformen med krav på månadsvis avläsning är sådana exempel. Däremot har inte utformningen av det gamla säkringsabonnemangen varit satt under något större omvärldstryck. Elnätsföretag har därför kunnat tillämpa samma prismodell de senaste 50-60 åren för stora delar av kundkollektivet, privatkunder och mindre företag</a:t>
            </a:r>
            <a:endParaRPr lang="sv-SE" dirty="0"/>
          </a:p>
          <a:p>
            <a:r>
              <a:rPr lang="sv-SE" b="1" dirty="0" smtClean="0"/>
              <a:t>Nu har kraven ökat på elnätsföretagen och även på tariffutformningen.</a:t>
            </a:r>
          </a:p>
          <a:p>
            <a:r>
              <a:rPr lang="sv-SE" dirty="0" smtClean="0"/>
              <a:t>Vi har sedan den 1 januari 2015 en lagändring som beslutades i samband med att Riksdagen beslutade om Sveriges implementering av EU:s energieffektiviseringsdirektiv. </a:t>
            </a:r>
          </a:p>
          <a:p>
            <a:r>
              <a:rPr lang="sv-SE" dirty="0" smtClean="0"/>
              <a:t>Vi kan konstatera att varken EU-direktivet eller förändringarna i El-lagen inte är drivet av kunderna. </a:t>
            </a:r>
          </a:p>
          <a:p>
            <a:r>
              <a:rPr lang="sv-SE" b="1" dirty="0" smtClean="0"/>
              <a:t>Förändringsbehovet är drivet av klimatmålen, det energisystem vi har – och vill ha. </a:t>
            </a:r>
            <a:endParaRPr lang="sv-SE" dirty="0" smtClean="0"/>
          </a:p>
          <a:p>
            <a:r>
              <a:rPr lang="sv-SE" dirty="0" smtClean="0"/>
              <a:t>Idag är det ett halvdussin nätbolag som kan visa att man följer den förändring som gäller elnätsföretagens tariffutformning. </a:t>
            </a:r>
          </a:p>
          <a:p>
            <a:r>
              <a:rPr lang="sv-SE" dirty="0" smtClean="0"/>
              <a:t>Energimarknadsinspektionen har i sitt underlag till Näringsdepartementet skrivit i termer av att en rimlig tid för enhetlig tariffutformning med gemensamma benämningar för avgifterna i nättarifferna är 3 år.</a:t>
            </a:r>
          </a:p>
          <a:p>
            <a:r>
              <a:rPr lang="sv-SE" dirty="0" smtClean="0"/>
              <a:t>Energimarknadsinspektionen har inte fått föreskriftsrätt om hur tarifferna ska utformas. Det vore heller inte lyckat eftersom landets 160 nätbolag har så olika förutsättningar</a:t>
            </a:r>
            <a:r>
              <a:rPr lang="sv-SE" dirty="0"/>
              <a:t> </a:t>
            </a:r>
            <a:r>
              <a:rPr lang="sv-SE" dirty="0" smtClean="0"/>
              <a:t>i effekt- och energiuttagen i elnäten. </a:t>
            </a:r>
          </a:p>
          <a:p>
            <a:r>
              <a:rPr lang="sv-SE" dirty="0" smtClean="0"/>
              <a:t>Svensk Energi har därför en löpande dialog med myndigheten om att medlemsföretagen och branschföreningen försöker ta ansvar för en mer enhetlig och tidsenligare prissättning av nättjänsten.</a:t>
            </a:r>
            <a:endParaRPr lang="sv-SE" dirty="0"/>
          </a:p>
          <a:p>
            <a:r>
              <a:rPr lang="sv-SE" dirty="0" smtClean="0"/>
              <a:t>Om vi lyckas undvika en föreskriftsstyrd tariffutveckling återstår att se – arbetet och förslag för att tillmötesgå omvärldskraven finns presenterat i Svensk Energis rapport ”En mer marknadsmässig tariffutformning” med fokus på nätabonnemang 16-63A.</a:t>
            </a:r>
          </a:p>
          <a:p>
            <a:endParaRPr lang="sv-SE" dirty="0" smtClean="0"/>
          </a:p>
          <a:p>
            <a:endParaRPr lang="sv-SE" dirty="0" smtClean="0"/>
          </a:p>
        </p:txBody>
      </p:sp>
      <p:sp>
        <p:nvSpPr>
          <p:cNvPr id="4" name="Platshållare för bildnummer 3"/>
          <p:cNvSpPr>
            <a:spLocks noGrp="1"/>
          </p:cNvSpPr>
          <p:nvPr>
            <p:ph type="sldNum" sz="quarter" idx="5"/>
          </p:nvPr>
        </p:nvSpPr>
        <p:spPr/>
        <p:txBody>
          <a:bodyPr/>
          <a:lstStyle/>
          <a:p>
            <a:pPr>
              <a:defRPr/>
            </a:pPr>
            <a:fld id="{A3A86677-0B17-4B9B-A508-46E9204F2BEA}" type="slidenum">
              <a:rPr lang="sv-SE" smtClean="0"/>
              <a:pPr>
                <a:defRPr/>
              </a:pPr>
              <a:t>1</a:t>
            </a:fld>
            <a:endParaRPr lang="sv-S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23555" name="Platshållare för anteckningar 2"/>
          <p:cNvSpPr>
            <a:spLocks noGrp="1"/>
          </p:cNvSpPr>
          <p:nvPr>
            <p:ph type="body" idx="1"/>
          </p:nvPr>
        </p:nvSpPr>
        <p:spPr bwMode="auto">
          <a:noFill/>
        </p:spPr>
        <p:txBody>
          <a:bodyPr wrap="square" numCol="1" anchor="t" anchorCtr="0" compatLnSpc="1">
            <a:prstTxWarp prst="textNoShape">
              <a:avLst/>
            </a:prstTxWarp>
          </a:bodyPr>
          <a:lstStyle/>
          <a:p>
            <a:r>
              <a:rPr lang="sv-SE" dirty="0" smtClean="0"/>
              <a:t>Oavsett lösning kommer det alltid bli en fråga om vad som är överordnade mål och konsekvenser man får leva med. </a:t>
            </a:r>
          </a:p>
          <a:p>
            <a:r>
              <a:rPr lang="sv-SE" dirty="0" smtClean="0"/>
              <a:t>Det kanske varit nog svårt om man bara sett det ur ett enda perspektiv men det förslag som Svensk Energi ska kunna lyfta fram i dialogen med den övervakande myndigheten måste beakta alla tre perspektiv.</a:t>
            </a:r>
          </a:p>
          <a:p>
            <a:endParaRPr lang="sv-SE" dirty="0"/>
          </a:p>
          <a:p>
            <a:pPr>
              <a:defRPr/>
            </a:pPr>
            <a:r>
              <a:rPr lang="sv-SE" b="1" dirty="0"/>
              <a:t>Arbetsgruppen inom Svensk Energi har i övrigt kommit fram till att:</a:t>
            </a:r>
            <a:endParaRPr lang="sv-SE" dirty="0"/>
          </a:p>
          <a:p>
            <a:pPr marL="171450" indent="-171450">
              <a:buFontTx/>
              <a:buChar char="-"/>
              <a:defRPr/>
            </a:pPr>
            <a:r>
              <a:rPr lang="sv-SE" dirty="0"/>
              <a:t>Det kan vara svårt att tillämpa samma tariff 16 - 200 A. Detta spann har av arbetsgruppen bedömts vara alltför stort för att kunna balansera avgifterna för att nätkostnaden ska bli skälig  för alla kundgrupper. </a:t>
            </a:r>
          </a:p>
          <a:p>
            <a:pPr marL="171450" indent="-171450">
              <a:buFontTx/>
              <a:buChar char="-"/>
              <a:defRPr/>
            </a:pPr>
            <a:r>
              <a:rPr lang="sv-SE" dirty="0"/>
              <a:t>Elöverföringsavgiften bör - förutom energiavgifter i överliggande nät och egna förluster i lokalnätet – innehålla kapacitetskostnader med hänsyn till sammanlagringen av mindre kunders goda sammanlagring av effekten i region- och stamnäten.</a:t>
            </a:r>
          </a:p>
          <a:p>
            <a:pPr marL="171450" indent="-171450">
              <a:buFontTx/>
              <a:buChar char="-"/>
              <a:defRPr/>
            </a:pPr>
            <a:r>
              <a:rPr lang="sv-SE" dirty="0"/>
              <a:t>Enbart två avgifter riskerar att bli alltför trubbigt. En grundavgift och en uttagsavgift för månadens högsta effektuttag ger en alltför låg intäkt från större kunder och en nätavgift som riskerar att bedömas som oskälig för kunder med en årlig elanvändning på bara några tusen kilowattimmar. </a:t>
            </a:r>
          </a:p>
          <a:p>
            <a:pPr marL="171450" indent="-171450">
              <a:buFontTx/>
              <a:buChar char="-"/>
              <a:defRPr/>
            </a:pPr>
            <a:r>
              <a:rPr lang="sv-SE" dirty="0"/>
              <a:t>Lagkravet på objektiv och icke diskriminerande gör att en tariff som ska vara kostnadsriktig för dagens säkringskollektiv bör har 3 avgiftselement, som dagens effektabonnemang för företag.</a:t>
            </a:r>
          </a:p>
          <a:p>
            <a:pPr marL="171450" indent="-171450">
              <a:buFontTx/>
              <a:buChar char="-"/>
              <a:defRPr/>
            </a:pPr>
            <a:r>
              <a:rPr lang="sv-SE" dirty="0"/>
              <a:t>Det är angeläget för både kunder och elnätsföretagen att även säsongsanvändare betalar sin andel av drift och underhåll av det lokala nätet – men även sin motsvarande andel i överliggande region- och stamnät. </a:t>
            </a:r>
          </a:p>
          <a:p>
            <a:pPr marL="171450" indent="-171450">
              <a:buFontTx/>
              <a:buChar char="-"/>
              <a:defRPr/>
            </a:pPr>
            <a:r>
              <a:rPr lang="sv-SE" dirty="0"/>
              <a:t>Värdet för ”ett spänningssatt nät” kan ses som en kollektiv systemkostnad, vilket i likhet med mätning och debitering inte är effekt- eller energiberoende. Det är en grundkostnad per kund. Balansen mellan grundavgiften och effektavgiften kan göras beroende hur stora andel av kundstocken som utgörs av säsongsanvändare bland privatkunder och företag.</a:t>
            </a:r>
          </a:p>
          <a:p>
            <a:endParaRPr lang="sv-SE" dirty="0" smtClean="0"/>
          </a:p>
        </p:txBody>
      </p:sp>
      <p:sp>
        <p:nvSpPr>
          <p:cNvPr id="4" name="Platshållare för bildnummer 3"/>
          <p:cNvSpPr>
            <a:spLocks noGrp="1"/>
          </p:cNvSpPr>
          <p:nvPr>
            <p:ph type="sldNum" sz="quarter" idx="5"/>
          </p:nvPr>
        </p:nvSpPr>
        <p:spPr/>
        <p:txBody>
          <a:bodyPr/>
          <a:lstStyle/>
          <a:p>
            <a:pPr>
              <a:defRPr/>
            </a:pPr>
            <a:fld id="{B339F77C-BD9A-44F0-A761-1D5501EEDD76}" type="slidenum">
              <a:rPr lang="sv-SE" smtClean="0"/>
              <a:pPr>
                <a:defRPr/>
              </a:pPr>
              <a:t>10</a:t>
            </a:fld>
            <a:endParaRPr lang="sv-S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dirty="0"/>
              <a:t>I energifrågorna brukar </a:t>
            </a:r>
            <a:r>
              <a:rPr lang="sv-SE" dirty="0" smtClean="0"/>
              <a:t>sägas </a:t>
            </a:r>
            <a:r>
              <a:rPr lang="sv-SE" dirty="0"/>
              <a:t>att 8 av 10 frågor beslutas i Bryssel. </a:t>
            </a:r>
          </a:p>
          <a:p>
            <a:pPr>
              <a:defRPr/>
            </a:pPr>
            <a:r>
              <a:rPr lang="sv-SE" dirty="0"/>
              <a:t>Innan det kommer till svensk lagstiftning agerar ofta </a:t>
            </a:r>
            <a:r>
              <a:rPr lang="sv-SE" dirty="0" smtClean="0"/>
              <a:t>olika kundföreträdare och </a:t>
            </a:r>
            <a:r>
              <a:rPr lang="sv-SE" dirty="0"/>
              <a:t>andra opinionsbildare som </a:t>
            </a:r>
            <a:r>
              <a:rPr lang="sv-SE" dirty="0" smtClean="0"/>
              <a:t>beslutspåverkare i dialog med politiker och myndigheter. </a:t>
            </a:r>
          </a:p>
          <a:p>
            <a:pPr>
              <a:defRPr/>
            </a:pPr>
            <a:r>
              <a:rPr lang="sv-SE" dirty="0"/>
              <a:t>T</a:t>
            </a:r>
            <a:r>
              <a:rPr lang="sv-SE" dirty="0" smtClean="0"/>
              <a:t>jänsteleverantörer </a:t>
            </a:r>
            <a:r>
              <a:rPr lang="sv-SE" dirty="0"/>
              <a:t>som kan hjälpa kunderna med att energieffektivisera  är </a:t>
            </a:r>
            <a:r>
              <a:rPr lang="sv-SE" dirty="0" smtClean="0"/>
              <a:t>också starka </a:t>
            </a:r>
            <a:r>
              <a:rPr lang="sv-SE" dirty="0"/>
              <a:t>beslutspåverkare.  </a:t>
            </a:r>
          </a:p>
          <a:p>
            <a:pPr>
              <a:defRPr/>
            </a:pPr>
            <a:r>
              <a:rPr lang="sv-SE" b="1" dirty="0" smtClean="0"/>
              <a:t>De förändrade omvärldskraven </a:t>
            </a:r>
            <a:r>
              <a:rPr lang="sv-SE" b="1" dirty="0"/>
              <a:t>kan sammanfattas så här:</a:t>
            </a:r>
            <a:endParaRPr lang="sv-SE" b="1" dirty="0">
              <a:sym typeface="Wingdings" pitchFamily="2" charset="2"/>
            </a:endParaRPr>
          </a:p>
          <a:p>
            <a:pPr lvl="1" eaLnBrk="1" hangingPunct="1">
              <a:defRPr/>
            </a:pPr>
            <a:r>
              <a:rPr lang="sv-SE" altLang="sv-SE" b="1" dirty="0">
                <a:solidFill>
                  <a:srgbClr val="444444"/>
                </a:solidFill>
              </a:rPr>
              <a:t>Kunderna </a:t>
            </a:r>
            <a:r>
              <a:rPr lang="sv-SE" altLang="sv-SE" dirty="0">
                <a:solidFill>
                  <a:srgbClr val="444444"/>
                </a:solidFill>
              </a:rPr>
              <a:t>har intresse för elnätskostnaden men ett ringa intresse för tariffutformningen. Konsumenter i allmänhet vill betala för det man använder och kunna påverka kostnaden. Historiskt har de flesta kunder inte svarat mot prissignaler, uppvisat en stum efterfrågan. </a:t>
            </a:r>
            <a:endParaRPr lang="sv-SE" altLang="sv-SE" dirty="0"/>
          </a:p>
          <a:p>
            <a:pPr lvl="1" eaLnBrk="1" hangingPunct="1">
              <a:defRPr/>
            </a:pPr>
            <a:r>
              <a:rPr lang="sv-SE" altLang="sv-SE" b="1" dirty="0" smtClean="0">
                <a:solidFill>
                  <a:srgbClr val="444444"/>
                </a:solidFill>
              </a:rPr>
              <a:t>Elnätsföretagen</a:t>
            </a:r>
            <a:r>
              <a:rPr lang="sv-SE" altLang="sv-SE" dirty="0" smtClean="0">
                <a:solidFill>
                  <a:srgbClr val="444444"/>
                </a:solidFill>
              </a:rPr>
              <a:t> </a:t>
            </a:r>
            <a:r>
              <a:rPr lang="sv-SE" altLang="sv-SE" dirty="0">
                <a:solidFill>
                  <a:srgbClr val="444444"/>
                </a:solidFill>
              </a:rPr>
              <a:t>har utformat nättariffer med olika avgiftsstruktur och olika benämningar på avgifterna</a:t>
            </a:r>
          </a:p>
          <a:p>
            <a:pPr lvl="1" eaLnBrk="1" hangingPunct="1">
              <a:defRPr/>
            </a:pPr>
            <a:r>
              <a:rPr lang="sv-SE" altLang="sv-SE" b="1" dirty="0" smtClean="0">
                <a:solidFill>
                  <a:srgbClr val="444444"/>
                </a:solidFill>
              </a:rPr>
              <a:t>Elhandelsföretag </a:t>
            </a:r>
            <a:r>
              <a:rPr lang="sv-SE" altLang="sv-SE" b="1" dirty="0">
                <a:solidFill>
                  <a:srgbClr val="444444"/>
                </a:solidFill>
              </a:rPr>
              <a:t>och energitjänsteföretag </a:t>
            </a:r>
            <a:r>
              <a:rPr lang="sv-SE" altLang="sv-SE" dirty="0">
                <a:solidFill>
                  <a:srgbClr val="444444"/>
                </a:solidFill>
              </a:rPr>
              <a:t>möter </a:t>
            </a:r>
            <a:r>
              <a:rPr lang="sv-SE" altLang="sv-SE" dirty="0" smtClean="0">
                <a:solidFill>
                  <a:srgbClr val="444444"/>
                </a:solidFill>
              </a:rPr>
              <a:t>därför många olika </a:t>
            </a:r>
            <a:r>
              <a:rPr lang="sv-SE" altLang="sv-SE" dirty="0">
                <a:solidFill>
                  <a:srgbClr val="444444"/>
                </a:solidFill>
              </a:rPr>
              <a:t>förklaringsmodeller med olika incitament </a:t>
            </a:r>
            <a:r>
              <a:rPr lang="sv-SE" altLang="sv-SE" dirty="0" smtClean="0">
                <a:solidFill>
                  <a:srgbClr val="444444"/>
                </a:solidFill>
              </a:rPr>
              <a:t>och prissignaler vilket försvårar analys och lösningar för energieffektivisering </a:t>
            </a:r>
            <a:r>
              <a:rPr lang="sv-SE" altLang="sv-SE" dirty="0">
                <a:solidFill>
                  <a:srgbClr val="444444"/>
                </a:solidFill>
              </a:rPr>
              <a:t>och effektoptimering</a:t>
            </a:r>
          </a:p>
          <a:p>
            <a:pPr lvl="1" eaLnBrk="1" hangingPunct="1">
              <a:defRPr/>
            </a:pPr>
            <a:r>
              <a:rPr lang="sv-SE" altLang="sv-SE" b="1" dirty="0" err="1" smtClean="0">
                <a:solidFill>
                  <a:srgbClr val="444444"/>
                </a:solidFill>
              </a:rPr>
              <a:t>Ei</a:t>
            </a:r>
            <a:r>
              <a:rPr lang="sv-SE" altLang="sv-SE" b="1" dirty="0" smtClean="0">
                <a:solidFill>
                  <a:srgbClr val="444444"/>
                </a:solidFill>
              </a:rPr>
              <a:t> </a:t>
            </a:r>
            <a:r>
              <a:rPr lang="sv-SE" altLang="sv-SE" dirty="0">
                <a:solidFill>
                  <a:srgbClr val="444444"/>
                </a:solidFill>
              </a:rPr>
              <a:t>vill se en ökad </a:t>
            </a:r>
            <a:r>
              <a:rPr lang="sv-SE" altLang="sv-SE" dirty="0" smtClean="0">
                <a:solidFill>
                  <a:srgbClr val="444444"/>
                </a:solidFill>
              </a:rPr>
              <a:t>kundmakt och </a:t>
            </a:r>
            <a:r>
              <a:rPr lang="sv-SE" altLang="sv-SE" dirty="0">
                <a:solidFill>
                  <a:srgbClr val="444444"/>
                </a:solidFill>
              </a:rPr>
              <a:t>aktivare elkunder samt nättariffer som inte hindrar utvecklingen av </a:t>
            </a:r>
            <a:r>
              <a:rPr lang="sv-SE" altLang="sv-SE" dirty="0" smtClean="0">
                <a:solidFill>
                  <a:srgbClr val="444444"/>
                </a:solidFill>
              </a:rPr>
              <a:t>energieffektiviseringstjänster.</a:t>
            </a:r>
          </a:p>
          <a:p>
            <a:pPr lvl="1" eaLnBrk="1" hangingPunct="1">
              <a:defRPr/>
            </a:pPr>
            <a:r>
              <a:rPr lang="sv-SE" altLang="sv-SE" b="1" dirty="0">
                <a:solidFill>
                  <a:srgbClr val="444444"/>
                </a:solidFill>
              </a:rPr>
              <a:t>Energimarknadsinspektionen</a:t>
            </a:r>
            <a:r>
              <a:rPr lang="sv-SE" altLang="sv-SE" dirty="0">
                <a:solidFill>
                  <a:srgbClr val="444444"/>
                </a:solidFill>
              </a:rPr>
              <a:t> har fått regeringens uppdrag att utreda kraven på mer enhetliga lokalnätstariffer. Rapport lämnades till Näringsdepartementet 2013</a:t>
            </a:r>
            <a:r>
              <a:rPr lang="sv-SE" altLang="sv-SE" dirty="0" smtClean="0">
                <a:solidFill>
                  <a:srgbClr val="444444"/>
                </a:solidFill>
              </a:rPr>
              <a:t>.</a:t>
            </a:r>
          </a:p>
          <a:p>
            <a:pPr lvl="1" eaLnBrk="1" hangingPunct="1">
              <a:defRPr/>
            </a:pPr>
            <a:r>
              <a:rPr lang="sv-SE" altLang="sv-SE" b="1" dirty="0">
                <a:solidFill>
                  <a:srgbClr val="444444"/>
                </a:solidFill>
              </a:rPr>
              <a:t>Nordiska ministerrådet </a:t>
            </a:r>
            <a:r>
              <a:rPr lang="sv-SE" altLang="sv-SE" dirty="0">
                <a:solidFill>
                  <a:srgbClr val="444444"/>
                </a:solidFill>
              </a:rPr>
              <a:t>är överens om elhandlarcentrisk marknadsmodell med samfakturering av elhandlaren vilket kräver en mer enhetlig tariffutformning</a:t>
            </a:r>
            <a:r>
              <a:rPr lang="sv-SE" altLang="sv-SE" dirty="0" smtClean="0">
                <a:solidFill>
                  <a:srgbClr val="444444"/>
                </a:solidFill>
              </a:rPr>
              <a:t>.</a:t>
            </a:r>
          </a:p>
          <a:p>
            <a:pPr lvl="1" eaLnBrk="1" hangingPunct="1">
              <a:defRPr/>
            </a:pPr>
            <a:r>
              <a:rPr lang="sv-SE" altLang="sv-SE" b="1" dirty="0" smtClean="0">
                <a:solidFill>
                  <a:srgbClr val="444444"/>
                </a:solidFill>
              </a:rPr>
              <a:t>De nordiska systemoperatörerna </a:t>
            </a:r>
            <a:r>
              <a:rPr lang="sv-SE" altLang="sv-SE" dirty="0" smtClean="0">
                <a:solidFill>
                  <a:srgbClr val="444444"/>
                </a:solidFill>
              </a:rPr>
              <a:t>- i Sverige </a:t>
            </a:r>
            <a:r>
              <a:rPr lang="sv-SE" altLang="sv-SE" dirty="0" err="1" smtClean="0">
                <a:solidFill>
                  <a:srgbClr val="444444"/>
                </a:solidFill>
              </a:rPr>
              <a:t>SvK</a:t>
            </a:r>
            <a:r>
              <a:rPr lang="sv-SE" altLang="sv-SE" dirty="0" smtClean="0">
                <a:solidFill>
                  <a:srgbClr val="444444"/>
                </a:solidFill>
              </a:rPr>
              <a:t> - har fått i uppdrag att skapa förutsättningar och systemstöd för en samfakturering av el och nät där kraven bland annat är mer enhetliga elnätstariffer.</a:t>
            </a:r>
          </a:p>
          <a:p>
            <a:pPr lvl="1" eaLnBrk="1" hangingPunct="1">
              <a:defRPr/>
            </a:pPr>
            <a:r>
              <a:rPr lang="sv-SE" altLang="sv-SE" b="1" dirty="0" smtClean="0">
                <a:solidFill>
                  <a:srgbClr val="444444"/>
                </a:solidFill>
              </a:rPr>
              <a:t>EU</a:t>
            </a:r>
            <a:r>
              <a:rPr lang="sv-SE" altLang="sv-SE" dirty="0" smtClean="0">
                <a:solidFill>
                  <a:srgbClr val="444444"/>
                </a:solidFill>
              </a:rPr>
              <a:t> </a:t>
            </a:r>
            <a:r>
              <a:rPr lang="sv-SE" altLang="sv-SE" dirty="0">
                <a:solidFill>
                  <a:srgbClr val="444444"/>
                </a:solidFill>
              </a:rPr>
              <a:t>har krävt att medlemsstaterna implementerar </a:t>
            </a:r>
            <a:r>
              <a:rPr lang="sv-SE" altLang="sv-SE" dirty="0" smtClean="0">
                <a:solidFill>
                  <a:srgbClr val="444444"/>
                </a:solidFill>
              </a:rPr>
              <a:t>Energieffektiviseringsdirektivet, där prissignaler och incitament i tariffutformningen anses vara en av de viktiga faktorerna</a:t>
            </a:r>
            <a:endParaRPr lang="sv-SE" altLang="sv-SE" b="1" dirty="0">
              <a:solidFill>
                <a:srgbClr val="444444"/>
              </a:solidFill>
            </a:endParaRPr>
          </a:p>
          <a:p>
            <a:pPr lvl="1" eaLnBrk="1" hangingPunct="1">
              <a:defRPr/>
            </a:pPr>
            <a:r>
              <a:rPr lang="sv-SE" altLang="sv-SE" b="1" dirty="0">
                <a:solidFill>
                  <a:srgbClr val="444444"/>
                </a:solidFill>
              </a:rPr>
              <a:t>Regeringen </a:t>
            </a:r>
            <a:r>
              <a:rPr lang="sv-SE" altLang="sv-SE" dirty="0">
                <a:solidFill>
                  <a:srgbClr val="444444"/>
                </a:solidFill>
              </a:rPr>
              <a:t>har i april 2014 fattat beslut om implementeringsplanen för EU-direktivet och förändrat El-lagen från den 1 januari 2015, bland annat när det gäller tariffutformningen</a:t>
            </a:r>
            <a:r>
              <a:rPr lang="sv-SE" altLang="sv-SE" dirty="0" smtClean="0">
                <a:solidFill>
                  <a:srgbClr val="444444"/>
                </a:solidFill>
              </a:rPr>
              <a:t>.</a:t>
            </a:r>
          </a:p>
          <a:p>
            <a:pPr lvl="1" eaLnBrk="1" hangingPunct="1">
              <a:defRPr/>
            </a:pPr>
            <a:endParaRPr lang="sv-SE" altLang="sv-SE" dirty="0" smtClean="0">
              <a:solidFill>
                <a:srgbClr val="444444"/>
              </a:solidFill>
            </a:endParaRPr>
          </a:p>
          <a:p>
            <a:pPr marL="0" lvl="1">
              <a:defRPr/>
            </a:pPr>
            <a:endParaRPr lang="sv-SE" dirty="0" smtClean="0"/>
          </a:p>
        </p:txBody>
      </p:sp>
      <p:sp>
        <p:nvSpPr>
          <p:cNvPr id="4" name="Platshållare för bildnummer 3"/>
          <p:cNvSpPr>
            <a:spLocks noGrp="1"/>
          </p:cNvSpPr>
          <p:nvPr>
            <p:ph type="sldNum" sz="quarter" idx="10"/>
          </p:nvPr>
        </p:nvSpPr>
        <p:spPr/>
        <p:txBody>
          <a:bodyPr/>
          <a:lstStyle/>
          <a:p>
            <a:pPr>
              <a:defRPr/>
            </a:pPr>
            <a:fld id="{FE1F8D26-FCCB-447E-B2FC-ACF16CCB2C0D}" type="slidenum">
              <a:rPr lang="sv-SE" smtClean="0"/>
              <a:pPr>
                <a:defRPr/>
              </a:pPr>
              <a:t>2</a:t>
            </a:fld>
            <a:endParaRPr lang="sv-SE" dirty="0"/>
          </a:p>
        </p:txBody>
      </p:sp>
    </p:spTree>
    <p:extLst>
      <p:ext uri="{BB962C8B-B14F-4D97-AF65-F5344CB8AC3E}">
        <p14:creationId xmlns:p14="http://schemas.microsoft.com/office/powerpoint/2010/main" xmlns="" val="4178556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17411" name="Platshållare för anteckningar 2"/>
          <p:cNvSpPr>
            <a:spLocks noGrp="1"/>
          </p:cNvSpPr>
          <p:nvPr>
            <p:ph type="body" idx="1"/>
          </p:nvPr>
        </p:nvSpPr>
        <p:spPr bwMode="auto">
          <a:xfrm>
            <a:off x="363732" y="1878624"/>
            <a:ext cx="5866153" cy="6579577"/>
          </a:xfrm>
          <a:noFill/>
        </p:spPr>
        <p:txBody>
          <a:bodyPr wrap="square" numCol="1" anchor="t" anchorCtr="0" compatLnSpc="1">
            <a:prstTxWarp prst="textNoShape">
              <a:avLst/>
            </a:prstTxWarp>
          </a:bodyPr>
          <a:lstStyle/>
          <a:p>
            <a:pPr marL="0" lvl="1" eaLnBrk="1" hangingPunct="1">
              <a:spcBef>
                <a:spcPct val="0"/>
              </a:spcBef>
              <a:spcAft>
                <a:spcPts val="600"/>
              </a:spcAft>
            </a:pPr>
            <a:r>
              <a:rPr lang="sv-SE" dirty="0" smtClean="0"/>
              <a:t>Nätverksamheten är som vi alla vet en kapitalintensiv och </a:t>
            </a:r>
            <a:r>
              <a:rPr lang="sv-SE" dirty="0"/>
              <a:t>anläggningstung </a:t>
            </a:r>
            <a:r>
              <a:rPr lang="sv-SE" dirty="0" smtClean="0"/>
              <a:t>verksamhet. </a:t>
            </a:r>
          </a:p>
          <a:p>
            <a:pPr marL="0" lvl="1" eaLnBrk="1" hangingPunct="1">
              <a:spcBef>
                <a:spcPct val="0"/>
              </a:spcBef>
              <a:spcAft>
                <a:spcPts val="600"/>
              </a:spcAft>
            </a:pPr>
            <a:r>
              <a:rPr lang="sv-SE" b="1" dirty="0" smtClean="0"/>
              <a:t>Kostnaderna är, i likhet med andra infrastrukturtjänster, till stort fasta kostnader. </a:t>
            </a:r>
            <a:r>
              <a:rPr lang="sv-SE" dirty="0" smtClean="0"/>
              <a:t>Affärslogiken med en kostnadsreflekterande avgiftsstruktur har därför inneburit en stor andel fasta nätavgifter. Allt ifrån förra sekelskiftet, då el började att debiteras efter ”antal tariffenheter”, dvs antal maskiner och belysningspunkter, till dagens säkringsabonnemang med en stor andel fast avgift, en årsavgift baserad på säkringsklasser.</a:t>
            </a:r>
          </a:p>
          <a:p>
            <a:pPr marL="0" lvl="1" eaLnBrk="1" hangingPunct="1">
              <a:spcBef>
                <a:spcPct val="0"/>
              </a:spcBef>
              <a:spcAft>
                <a:spcPts val="600"/>
              </a:spcAft>
            </a:pPr>
            <a:r>
              <a:rPr lang="sv-SE" dirty="0" smtClean="0"/>
              <a:t>Vissa elnätsföretag har ägardirektiv att inte ha mer än högst 30 % i fast avgift men andra har 50-70 procent fast avgift och några kundgrupper betalar hela nätavgiften som ett abonnemang. Genomsnittligt betalar kunder med säkringsabonnemang ungefär 50 % i fast avgift.</a:t>
            </a:r>
          </a:p>
          <a:p>
            <a:pPr marL="0" lvl="1" eaLnBrk="1" hangingPunct="1">
              <a:spcBef>
                <a:spcPct val="0"/>
              </a:spcBef>
              <a:spcAft>
                <a:spcPts val="600"/>
              </a:spcAft>
            </a:pPr>
            <a:r>
              <a:rPr lang="sv-SE" b="1" dirty="0" smtClean="0"/>
              <a:t>Både i EU och inom landet har senaste åren framförts krav på ”förbud mot fasta avgifter”.  </a:t>
            </a:r>
            <a:r>
              <a:rPr lang="sv-SE" dirty="0" smtClean="0"/>
              <a:t>Eftersom vi sedan 1950-talet tagit betalt för kapaciteten som en årsavgift - en fast avgift som kunderna inte kan påverka - har vi riskerat få en energibaserad prissättning. Detta i en verksamhet där investeringar och kostnader inte främst drivs av energivolymen utan av effektbehovet. Därför är det olyckligt om nättjänsten skulle få helt energibaserade avgifter.</a:t>
            </a:r>
          </a:p>
          <a:p>
            <a:pPr marL="0" lvl="1" eaLnBrk="1" hangingPunct="1">
              <a:spcBef>
                <a:spcPct val="0"/>
              </a:spcBef>
              <a:spcAft>
                <a:spcPts val="600"/>
              </a:spcAft>
            </a:pPr>
            <a:r>
              <a:rPr lang="sv-SE" altLang="sv-SE" dirty="0" err="1" smtClean="0"/>
              <a:t>Eurelectric</a:t>
            </a:r>
            <a:r>
              <a:rPr lang="sv-SE" altLang="sv-SE" dirty="0" smtClean="0"/>
              <a:t> i dialog med parlamentarikerna i Bryssel och Svensk Energi i dialog med </a:t>
            </a:r>
            <a:r>
              <a:rPr lang="sv-SE" altLang="sv-SE" dirty="0" err="1" smtClean="0"/>
              <a:t>Ei</a:t>
            </a:r>
            <a:r>
              <a:rPr lang="sv-SE" altLang="sv-SE" dirty="0" smtClean="0"/>
              <a:t> har fått gehör för att elnäten i första hand ska prissättas efter kapacitet, alltså effektbehovet. Genom att bejaka marknads- och omvärldskrav på mer påverkbara nätavgifter, som leder till aktivare kunder, så har en rörlig avgift för uttagen effekt varje månad föreslagits.</a:t>
            </a:r>
          </a:p>
          <a:p>
            <a:pPr marL="0" lvl="1" eaLnBrk="1" hangingPunct="1">
              <a:spcBef>
                <a:spcPct val="0"/>
              </a:spcBef>
              <a:spcAft>
                <a:spcPts val="600"/>
              </a:spcAft>
            </a:pPr>
            <a:r>
              <a:rPr lang="sv-SE" altLang="sv-SE" b="1" dirty="0" smtClean="0"/>
              <a:t>Det kan ge elnätsföretaget nättariffer som  styr rätt efter  varje elnätsföretags egna förutsättningar.</a:t>
            </a:r>
            <a:endParaRPr lang="sv-SE" b="1" dirty="0" smtClean="0"/>
          </a:p>
          <a:p>
            <a:pPr>
              <a:spcBef>
                <a:spcPct val="0"/>
              </a:spcBef>
              <a:spcAft>
                <a:spcPts val="600"/>
              </a:spcAft>
            </a:pPr>
            <a:r>
              <a:rPr lang="sv-SE" dirty="0" smtClean="0"/>
              <a:t>Samtidigt som vi ställer oss bakom klimat- och effektiviseringsmålen vill vi givetvis ha en så bekymmersfri kundrelation som möjligt. </a:t>
            </a:r>
            <a:endParaRPr lang="sv-SE" dirty="0"/>
          </a:p>
          <a:p>
            <a:pPr marL="0" lvl="1">
              <a:spcBef>
                <a:spcPct val="0"/>
              </a:spcBef>
              <a:spcAft>
                <a:spcPts val="600"/>
              </a:spcAft>
            </a:pPr>
            <a:r>
              <a:rPr lang="sv-SE" dirty="0"/>
              <a:t>D</a:t>
            </a:r>
            <a:r>
              <a:rPr lang="sv-SE" dirty="0" smtClean="0"/>
              <a:t>e </a:t>
            </a:r>
            <a:r>
              <a:rPr lang="sv-SE" dirty="0"/>
              <a:t>flesta kunder vill betala för det man </a:t>
            </a:r>
            <a:r>
              <a:rPr lang="sv-SE" dirty="0" smtClean="0"/>
              <a:t>använder, oavsett vad man köper. Ett annat önskemål är kända, lättbudgeterade kostnader och därför efterfrågar </a:t>
            </a:r>
            <a:r>
              <a:rPr lang="sv-SE" dirty="0"/>
              <a:t>många kunder en s.k. ”Flat Rate” som på IT- och telekommarknaden. </a:t>
            </a:r>
            <a:endParaRPr lang="sv-SE" dirty="0" smtClean="0"/>
          </a:p>
          <a:p>
            <a:pPr marL="0" lvl="1">
              <a:spcBef>
                <a:spcPct val="0"/>
              </a:spcBef>
              <a:spcAft>
                <a:spcPts val="600"/>
              </a:spcAft>
            </a:pPr>
            <a:r>
              <a:rPr lang="sv-SE" dirty="0" smtClean="0"/>
              <a:t>En olikhet mot IT- och telekommarknaden är dock den yviga flora av flera alternativa abonnemangsformer, vilket dels strider mot lagkravet ”objektiva tariffer” utformade på skälig grund och dels att det driver kostnaderna vid en elhandlarcentrisk marknadsmodell. </a:t>
            </a:r>
          </a:p>
          <a:p>
            <a:pPr marL="0" lvl="1">
              <a:defRPr/>
            </a:pPr>
            <a:r>
              <a:rPr lang="sv-SE" altLang="sv-SE" b="1" dirty="0" smtClean="0"/>
              <a:t>Tidigare </a:t>
            </a:r>
            <a:r>
              <a:rPr lang="sv-SE" altLang="sv-SE" b="1" dirty="0"/>
              <a:t>krav på tariffer: </a:t>
            </a:r>
            <a:r>
              <a:rPr lang="sv-SE" altLang="sv-SE" i="1" dirty="0"/>
              <a:t>Objektiva och icke diskriminerande tariffer för likvärdiga </a:t>
            </a:r>
            <a:r>
              <a:rPr lang="sv-SE" altLang="sv-SE" i="1" dirty="0" smtClean="0"/>
              <a:t>kundkategorier</a:t>
            </a:r>
            <a:endParaRPr lang="sv-SE" altLang="sv-SE" b="1" dirty="0"/>
          </a:p>
          <a:p>
            <a:pPr marL="0" lvl="1">
              <a:defRPr/>
            </a:pPr>
            <a:r>
              <a:rPr lang="sv-SE" altLang="sv-SE" b="1" dirty="0"/>
              <a:t>Ett nytt tillkommande krav sedan 1 januari 2015-01-01: </a:t>
            </a:r>
            <a:r>
              <a:rPr lang="sv-SE" altLang="sv-SE" i="1" dirty="0"/>
              <a:t>Tariffutformning som ger ett effektivare utnyttjande av elnäten, samt en effektivare elanvändning och elproduktion</a:t>
            </a:r>
            <a:endParaRPr lang="sv-SE" i="1" dirty="0"/>
          </a:p>
          <a:p>
            <a:pPr marL="0" lvl="1">
              <a:defRPr/>
            </a:pPr>
            <a:r>
              <a:rPr lang="sv-SE" dirty="0"/>
              <a:t>För att tillmötesgå omvärldskraven behöver elnätsföretagen ompröva den tariffutformning med årsavgifter baserade på säkringsklasser och som tillämpats sedan 1950-talet. </a:t>
            </a:r>
          </a:p>
          <a:p>
            <a:pPr marL="0" lvl="1">
              <a:spcBef>
                <a:spcPct val="0"/>
              </a:spcBef>
              <a:spcAft>
                <a:spcPts val="600"/>
              </a:spcAft>
            </a:pPr>
            <a:endParaRPr lang="sv-SE" dirty="0"/>
          </a:p>
        </p:txBody>
      </p:sp>
      <p:sp>
        <p:nvSpPr>
          <p:cNvPr id="4" name="Platshållare för bildnummer 3"/>
          <p:cNvSpPr>
            <a:spLocks noGrp="1"/>
          </p:cNvSpPr>
          <p:nvPr>
            <p:ph type="sldNum" sz="quarter" idx="5"/>
          </p:nvPr>
        </p:nvSpPr>
        <p:spPr/>
        <p:txBody>
          <a:bodyPr/>
          <a:lstStyle/>
          <a:p>
            <a:pPr>
              <a:defRPr/>
            </a:pPr>
            <a:fld id="{98664DE2-96EA-49B8-B43F-EC07FD644E5B}" type="slidenum">
              <a:rPr lang="sv-SE" smtClean="0"/>
              <a:pPr>
                <a:defRPr/>
              </a:pPr>
              <a:t>3</a:t>
            </a:fld>
            <a:endParaRPr lang="sv-S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19459" name="Platshållare för anteckningar 2"/>
          <p:cNvSpPr>
            <a:spLocks noGrp="1"/>
          </p:cNvSpPr>
          <p:nvPr>
            <p:ph type="body" idx="1"/>
          </p:nvPr>
        </p:nvSpPr>
        <p:spPr bwMode="auto">
          <a:noFill/>
        </p:spPr>
        <p:txBody>
          <a:bodyPr wrap="square" numCol="1" anchor="t" anchorCtr="0" compatLnSpc="1">
            <a:prstTxWarp prst="textNoShape">
              <a:avLst/>
            </a:prstTxWarp>
          </a:bodyPr>
          <a:lstStyle/>
          <a:p>
            <a:r>
              <a:rPr lang="sv-SE" dirty="0" smtClean="0"/>
              <a:t>Tidigare har huvudfrågan varit energiförsörjningen och </a:t>
            </a:r>
            <a:r>
              <a:rPr lang="sv-SE" i="1" dirty="0" smtClean="0"/>
              <a:t>hur mycket </a:t>
            </a:r>
            <a:r>
              <a:rPr lang="sv-SE" dirty="0" smtClean="0"/>
              <a:t>el man använder. </a:t>
            </a:r>
          </a:p>
          <a:p>
            <a:r>
              <a:rPr lang="sv-SE" b="1" dirty="0" smtClean="0"/>
              <a:t>I framtiden blir huvudfrågan effektbalansen och </a:t>
            </a:r>
            <a:r>
              <a:rPr lang="sv-SE" b="1" i="1" dirty="0" smtClean="0"/>
              <a:t>när</a:t>
            </a:r>
            <a:r>
              <a:rPr lang="sv-SE" b="1" dirty="0" smtClean="0"/>
              <a:t> man använder mycket el. </a:t>
            </a:r>
          </a:p>
          <a:p>
            <a:r>
              <a:rPr lang="sv-SE" dirty="0" smtClean="0"/>
              <a:t>En prissignal från elnätsföretaget som ger alla kunder incitament att kapa sina effekttoppar kommer att medvetandegöra kunderna på effektproblematiken som uppstår i framtida elsystem. Att kapa effekttopparna är att flytta de effektuttag som är möjliga den tid man annars använder mest el, det vi in branschen benämnt som ”höglasttid”. </a:t>
            </a:r>
          </a:p>
          <a:p>
            <a:r>
              <a:rPr lang="sv-SE" dirty="0" smtClean="0"/>
              <a:t>Tidigare har prissignal för att styra ner effekttopparna varit en tidsdifferentierad energiavgift. </a:t>
            </a:r>
          </a:p>
          <a:p>
            <a:r>
              <a:rPr lang="sv-SE" dirty="0" smtClean="0"/>
              <a:t>Med ett högre pris per kilowattimme vissa tider har en prissignal getts för att ge incitament att undvika belastningstopparna i systemet, såväl i produktions- som distributionsledet.</a:t>
            </a:r>
          </a:p>
          <a:p>
            <a:r>
              <a:rPr lang="sv-SE" b="1" dirty="0" smtClean="0"/>
              <a:t>När en uttagsavgift för effekten införs så hjälper det till att lösa uppgiften.</a:t>
            </a:r>
          </a:p>
          <a:p>
            <a:r>
              <a:rPr lang="sv-SE" dirty="0" smtClean="0"/>
              <a:t>En effektavgift ger alla kunder möjlighet att kapa effekttopparna, oavsett när detta sker. Det skapar heller inga samtidiga effekttuttag när högpristid växlar om till lågpristid, vilket i vissa nätdelar kan ge en högre effekttopp och därmed driva investeringarna i stället för att kunders olika och spontana effekttoppar ger en god sammanlagring i elnäten.</a:t>
            </a:r>
          </a:p>
          <a:p>
            <a:r>
              <a:rPr lang="sv-SE" dirty="0" smtClean="0"/>
              <a:t>Givetvis kan nätavgifterna prisdifferentieras exempelvis med en starkare prissignal vintertid hos de elnätsföretag som har mycket eluppvärmning och spetsig last. Men det vore olyckligt om det regleras i föreskrifter då skillnader mellan nätbolagens uttagsprofil är väldigt stora. I många renodlade stadsnät med stor andel fjärrvärme så är uttagsprofilen nästan helt platt och där kan tendensen vara att ökad efterfrågan på kyleffekt sommartid driver investeringarna. En nationellt föreskriven lågpristid under sommaren skulle ge oönskade konsekvenser för permanentboende på västkusten och Gotland där belastningstopparna är sommartid.</a:t>
            </a:r>
          </a:p>
          <a:p>
            <a:r>
              <a:rPr lang="sv-SE" b="1" dirty="0" smtClean="0"/>
              <a:t>Den gemensamma nämnaren för landets elnätsföretag är att effektbehovet driver investeringarna. </a:t>
            </a:r>
            <a:r>
              <a:rPr lang="sv-SE" dirty="0" smtClean="0"/>
              <a:t>Därmed är övergången från årlig kapacitetssavgift 1/12-del varje månad, oavsett hur kunden använder elnätet, till uttagen effekt varje månad det som kan lösa ett problem för alla. </a:t>
            </a:r>
          </a:p>
          <a:p>
            <a:r>
              <a:rPr lang="sv-SE" dirty="0" smtClean="0"/>
              <a:t>Det ger kunderna en ökad möjlighet att påverka sin egen nätkostnad och i förlängningen aktivare kunder med högre efterfrågeflexibilitet, vilket blir nödvändigt eftersom elproduktionen blir alltmer väderberoende.</a:t>
            </a:r>
          </a:p>
          <a:p>
            <a:r>
              <a:rPr lang="sv-SE" b="1" dirty="0" smtClean="0"/>
              <a:t>Det kommer givetvis ta lång tid innan privatkunderna aktivt löser effektproblematiken. </a:t>
            </a:r>
          </a:p>
          <a:p>
            <a:r>
              <a:rPr lang="sv-SE" dirty="0" smtClean="0"/>
              <a:t>Men ju förr energibolagen ersätter årliga årsavgifter baserat på säkringsklasser med uttagsavgift varje månad, desto fler kunder kommer att vara medvetna elkonsumenter när energiomställningen kräver detta.</a:t>
            </a:r>
          </a:p>
          <a:p>
            <a:endParaRPr lang="sv-SE" dirty="0" smtClean="0"/>
          </a:p>
          <a:p>
            <a:endParaRPr lang="sv-SE" dirty="0" smtClean="0"/>
          </a:p>
          <a:p>
            <a:endParaRPr lang="sv-SE" dirty="0" smtClean="0"/>
          </a:p>
        </p:txBody>
      </p:sp>
      <p:sp>
        <p:nvSpPr>
          <p:cNvPr id="4" name="Platshållare för bildnummer 3"/>
          <p:cNvSpPr>
            <a:spLocks noGrp="1"/>
          </p:cNvSpPr>
          <p:nvPr>
            <p:ph type="sldNum" sz="quarter" idx="5"/>
          </p:nvPr>
        </p:nvSpPr>
        <p:spPr/>
        <p:txBody>
          <a:bodyPr/>
          <a:lstStyle/>
          <a:p>
            <a:pPr>
              <a:defRPr/>
            </a:pPr>
            <a:fld id="{80BB2BBC-6407-446B-ABB1-A03AD178C16C}" type="slidenum">
              <a:rPr lang="sv-SE" smtClean="0"/>
              <a:pPr>
                <a:defRPr/>
              </a:pPr>
              <a:t>4</a:t>
            </a:fld>
            <a:endParaRPr lang="sv-S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18435" name="Platshållare för anteckningar 2"/>
          <p:cNvSpPr>
            <a:spLocks noGrp="1"/>
          </p:cNvSpPr>
          <p:nvPr>
            <p:ph type="body" idx="1"/>
          </p:nvPr>
        </p:nvSpPr>
        <p:spPr bwMode="auto">
          <a:xfrm>
            <a:off x="363731" y="1878624"/>
            <a:ext cx="5808469" cy="6579577"/>
          </a:xfrm>
          <a:noFill/>
        </p:spPr>
        <p:txBody>
          <a:bodyPr wrap="square" numCol="1" anchor="t" anchorCtr="0" compatLnSpc="1">
            <a:prstTxWarp prst="textNoShape">
              <a:avLst/>
            </a:prstTxWarp>
          </a:bodyPr>
          <a:lstStyle/>
          <a:p>
            <a:r>
              <a:rPr lang="sv-SE" dirty="0" smtClean="0"/>
              <a:t>Olika elnätsföretag har olika tariffutformningar och även olika begrepp. Därför fick </a:t>
            </a:r>
            <a:r>
              <a:rPr lang="sv-SE" dirty="0" err="1" smtClean="0"/>
              <a:t>Ei</a:t>
            </a:r>
            <a:r>
              <a:rPr lang="sv-SE" dirty="0" smtClean="0"/>
              <a:t> uppdraget att kartlägga detta och även orsakerna men även besvara frågan om det behövs mer detaljerade krav på tarifferna.</a:t>
            </a:r>
          </a:p>
          <a:p>
            <a:r>
              <a:rPr lang="sv-SE" b="1" dirty="0" smtClean="0"/>
              <a:t>Arbetet med gemensam tariffstruktur har pågått sedan 2012.</a:t>
            </a:r>
          </a:p>
          <a:p>
            <a:pPr>
              <a:spcBef>
                <a:spcPct val="0"/>
              </a:spcBef>
              <a:spcAft>
                <a:spcPts val="600"/>
              </a:spcAft>
            </a:pPr>
            <a:r>
              <a:rPr lang="sv-SE" dirty="0" err="1" smtClean="0"/>
              <a:t>Ei</a:t>
            </a:r>
            <a:r>
              <a:rPr lang="sv-SE" dirty="0" smtClean="0"/>
              <a:t> inbjöd till en referensgrupp med fem elnätsföretag och fem kundföreträdare sommaren 2012. Arbetet ledde innan årsskiftet till en rapport </a:t>
            </a:r>
            <a:r>
              <a:rPr lang="sv-SE" dirty="0"/>
              <a:t>till Näringsdepartementet med </a:t>
            </a:r>
            <a:r>
              <a:rPr lang="sv-SE" dirty="0" smtClean="0"/>
              <a:t>förslag på ändringar i El-lagen och Energimarknadsinspektions syn på behovet av mer detaljerade krav på elnätsföretagens tariffutformning. </a:t>
            </a:r>
          </a:p>
          <a:p>
            <a:pPr>
              <a:spcBef>
                <a:spcPct val="0"/>
              </a:spcBef>
              <a:spcAft>
                <a:spcPts val="600"/>
              </a:spcAft>
            </a:pPr>
            <a:r>
              <a:rPr lang="sv-SE" dirty="0" smtClean="0"/>
              <a:t>Det slogs ihop med beslut om implementering av Energieffektiviseringsdirektivet från EU. Ellagen är nu ändrad och </a:t>
            </a:r>
            <a:r>
              <a:rPr lang="sv-SE" dirty="0" err="1" smtClean="0"/>
              <a:t>Ei</a:t>
            </a:r>
            <a:r>
              <a:rPr lang="sv-SE" dirty="0" smtClean="0"/>
              <a:t> som övervakande myndighet kommer att utöva tillsyn men har lämnat en tidsfrist upp till 3 år för implementeringen av en mer tidsenlig och marknadsanpassad tariffutformning.</a:t>
            </a:r>
          </a:p>
          <a:p>
            <a:r>
              <a:rPr lang="sv-SE" b="1" dirty="0" smtClean="0"/>
              <a:t>Branschföreningen vill agera proaktivt och konstruktivt i frågan om tariffutformning. </a:t>
            </a:r>
          </a:p>
          <a:p>
            <a:r>
              <a:rPr lang="sv-SE" dirty="0" smtClean="0"/>
              <a:t>Därför har rådslag för branschföreningens medlemmar genomförts för ett inledande idé- och erfarenhetsutbyte. Detta togs upp i Nätrådet och därefter i styrelsen för Svensk Energi. En arbetsgrupp har arbetat med att analysera förändringsbehovet och alternativa vägar fram. Ytterligare en arbetsgrupp arbetar för att utforma ett kommunikationsstöd för medlemsföretag som planerar en övergång från säkring till effekt.</a:t>
            </a:r>
          </a:p>
          <a:p>
            <a:endParaRPr lang="sv-SE" dirty="0" smtClean="0"/>
          </a:p>
          <a:p>
            <a:r>
              <a:rPr lang="sv-SE" dirty="0" smtClean="0"/>
              <a:t>Vi tycker att detta förhållningssätt är betydligt mer tilltalade än att invänta föreskrifter från den övervakande myndigheten, vilket kan riskera att slå fel för vissa elnätsföretag.</a:t>
            </a:r>
          </a:p>
          <a:p>
            <a:endParaRPr lang="sv-SE" dirty="0" smtClean="0"/>
          </a:p>
          <a:p>
            <a:endParaRPr lang="sv-SE" dirty="0" smtClean="0"/>
          </a:p>
        </p:txBody>
      </p:sp>
      <p:sp>
        <p:nvSpPr>
          <p:cNvPr id="4" name="Platshållare för bildnummer 3"/>
          <p:cNvSpPr>
            <a:spLocks noGrp="1"/>
          </p:cNvSpPr>
          <p:nvPr>
            <p:ph type="sldNum" sz="quarter" idx="5"/>
          </p:nvPr>
        </p:nvSpPr>
        <p:spPr/>
        <p:txBody>
          <a:bodyPr/>
          <a:lstStyle/>
          <a:p>
            <a:pPr>
              <a:defRPr/>
            </a:pPr>
            <a:fld id="{EAAF16F1-DE87-4695-863B-79EBCFC55339}" type="slidenum">
              <a:rPr lang="sv-SE" smtClean="0"/>
              <a:pPr>
                <a:defRPr/>
              </a:pPr>
              <a:t>5</a:t>
            </a:fld>
            <a:endParaRPr lang="sv-S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20483" name="Platshållare för anteckningar 2"/>
          <p:cNvSpPr>
            <a:spLocks noGrp="1"/>
          </p:cNvSpPr>
          <p:nvPr>
            <p:ph type="body" idx="1"/>
          </p:nvPr>
        </p:nvSpPr>
        <p:spPr bwMode="auto">
          <a:xfrm>
            <a:off x="363731" y="2072055"/>
            <a:ext cx="5808469" cy="6219092"/>
          </a:xfrm>
          <a:noFill/>
        </p:spPr>
        <p:txBody>
          <a:bodyPr wrap="square" numCol="1" anchor="t" anchorCtr="0" compatLnSpc="1">
            <a:prstTxWarp prst="textNoShape">
              <a:avLst/>
            </a:prstTxWarp>
          </a:bodyPr>
          <a:lstStyle/>
          <a:p>
            <a:r>
              <a:rPr lang="sv-SE" dirty="0" smtClean="0"/>
              <a:t>För att tillmötesgå marknads- och omvärldskraven – och för att kunder bättre ska förstå elmarknaden och vad de betalar för till elnätsföretaget behöver vi</a:t>
            </a:r>
            <a:r>
              <a:rPr lang="sv-SE" baseline="0" dirty="0" smtClean="0"/>
              <a:t> ser över de gamla säkringstarifferna.</a:t>
            </a:r>
            <a:endParaRPr lang="sv-SE" dirty="0" smtClean="0"/>
          </a:p>
          <a:p>
            <a:r>
              <a:rPr lang="sv-SE" dirty="0" smtClean="0"/>
              <a:t>Detta är branschfrågan – sedan får varje nätbolag balansera avgifterna anpassat efter den egna uttagsprofilen och sätta avgifterna efter sin egen kund- och nätstruktur.</a:t>
            </a:r>
          </a:p>
          <a:p>
            <a:endParaRPr lang="sv-SE" dirty="0"/>
          </a:p>
          <a:p>
            <a:pPr>
              <a:defRPr/>
            </a:pPr>
            <a:r>
              <a:rPr lang="sv-SE" b="1" dirty="0" smtClean="0"/>
              <a:t>Energimarknadsinspektionens referensgrupp 2012</a:t>
            </a:r>
          </a:p>
          <a:p>
            <a:pPr>
              <a:defRPr/>
            </a:pPr>
            <a:r>
              <a:rPr lang="sv-SE" b="1" dirty="0" smtClean="0"/>
              <a:t>Uppdrag</a:t>
            </a:r>
            <a:r>
              <a:rPr lang="sv-SE" b="1" dirty="0"/>
              <a:t>: </a:t>
            </a:r>
            <a:r>
              <a:rPr lang="sv-SE" dirty="0"/>
              <a:t>Utreda om och hur tariffutformningen kan underlätta för mer el i fordonssektorn, mer förnybar el och ökad energieffektivisering.</a:t>
            </a:r>
          </a:p>
          <a:p>
            <a:pPr>
              <a:defRPr/>
            </a:pPr>
            <a:r>
              <a:rPr lang="sv-SE" b="1" dirty="0"/>
              <a:t>Rapport: </a:t>
            </a:r>
            <a:r>
              <a:rPr lang="sv-SE" dirty="0"/>
              <a:t>Lämnades från </a:t>
            </a:r>
            <a:r>
              <a:rPr lang="sv-SE" dirty="0" err="1"/>
              <a:t>Ei</a:t>
            </a:r>
            <a:r>
              <a:rPr lang="sv-SE" dirty="0"/>
              <a:t> till Näringsdepartementet nov 2012 </a:t>
            </a:r>
          </a:p>
          <a:p>
            <a:pPr>
              <a:defRPr/>
            </a:pPr>
            <a:r>
              <a:rPr lang="sv-SE" dirty="0"/>
              <a:t>Departementet begärde in remissvar 2013-04-26 från ett 30-tal aktörer </a:t>
            </a:r>
          </a:p>
          <a:p>
            <a:pPr>
              <a:defRPr/>
            </a:pPr>
            <a:r>
              <a:rPr lang="sv-SE" dirty="0"/>
              <a:t>Lagförslag, slogs ihop med implementering av Energieffektiviseringsdirektivet våren 2014.</a:t>
            </a:r>
          </a:p>
          <a:p>
            <a:pPr>
              <a:defRPr/>
            </a:pPr>
            <a:endParaRPr lang="sv-SE" b="1" dirty="0" smtClean="0"/>
          </a:p>
          <a:p>
            <a:pPr>
              <a:defRPr/>
            </a:pPr>
            <a:r>
              <a:rPr lang="sv-SE" b="1" dirty="0" smtClean="0"/>
              <a:t>Svensk Energis Arbetsgrupp för tariffutveckling med rådslag 2014-2015</a:t>
            </a:r>
          </a:p>
          <a:p>
            <a:pPr>
              <a:defRPr/>
            </a:pPr>
            <a:r>
              <a:rPr lang="sv-SE" b="1" dirty="0" smtClean="0"/>
              <a:t>Uppdrag</a:t>
            </a:r>
            <a:r>
              <a:rPr lang="sv-SE" b="1" dirty="0"/>
              <a:t>: </a:t>
            </a:r>
            <a:r>
              <a:rPr lang="sv-SE" dirty="0"/>
              <a:t>Analysera </a:t>
            </a:r>
            <a:r>
              <a:rPr lang="sv-SE" dirty="0" err="1"/>
              <a:t>Ei:s</a:t>
            </a:r>
            <a:r>
              <a:rPr lang="sv-SE" dirty="0"/>
              <a:t> rapport och remissförslaget från departementet utifrån EU:s Energieffektiviseringsdirektiv och samfakturering enligt elhandlarcentrisk marknadsmodell</a:t>
            </a:r>
          </a:p>
          <a:p>
            <a:pPr>
              <a:defRPr/>
            </a:pPr>
            <a:r>
              <a:rPr lang="sv-SE" b="1" dirty="0"/>
              <a:t>Rapport: </a:t>
            </a:r>
            <a:r>
              <a:rPr lang="sv-SE" dirty="0"/>
              <a:t>Lämnades till medlemsföretagen inom Svensk Energi våren </a:t>
            </a:r>
            <a:r>
              <a:rPr lang="sv-SE" dirty="0" smtClean="0"/>
              <a:t>2016</a:t>
            </a:r>
            <a:endParaRPr lang="sv-SE" dirty="0"/>
          </a:p>
          <a:p>
            <a:r>
              <a:rPr lang="sv-SE" b="1" dirty="0" smtClean="0"/>
              <a:t>Regionala rådslag </a:t>
            </a:r>
            <a:r>
              <a:rPr lang="sv-SE" dirty="0" smtClean="0"/>
              <a:t>genomfördes andra halvåret 2014 och vintern 2014/2015 som ett forum för idé- och erfarenhetsutbyte utifrån rapporten.</a:t>
            </a:r>
          </a:p>
          <a:p>
            <a:endParaRPr lang="sv-SE" dirty="0" smtClean="0"/>
          </a:p>
          <a:p>
            <a:r>
              <a:rPr lang="sv-SE" b="1" dirty="0" smtClean="0"/>
              <a:t>Svensk Energis Arbetsgrupp för kommunikationsstöd 2015-2016</a:t>
            </a:r>
          </a:p>
          <a:p>
            <a:r>
              <a:rPr lang="sv-SE" b="1" dirty="0" smtClean="0"/>
              <a:t>Uppdrag: </a:t>
            </a:r>
            <a:r>
              <a:rPr lang="sv-SE" dirty="0" smtClean="0"/>
              <a:t>Definiera intressenter som berörs av förändringen och kartlägga elnätsföretagens planer och behov i syfte att underlätta kund- och marknadskommunikationen för medlemsföretag som planerar en förändring.</a:t>
            </a:r>
          </a:p>
          <a:p>
            <a:r>
              <a:rPr lang="sv-SE" dirty="0" smtClean="0"/>
              <a:t> </a:t>
            </a:r>
          </a:p>
        </p:txBody>
      </p:sp>
      <p:sp>
        <p:nvSpPr>
          <p:cNvPr id="4" name="Platshållare för bildnummer 3"/>
          <p:cNvSpPr>
            <a:spLocks noGrp="1"/>
          </p:cNvSpPr>
          <p:nvPr>
            <p:ph type="sldNum" sz="quarter" idx="5"/>
          </p:nvPr>
        </p:nvSpPr>
        <p:spPr/>
        <p:txBody>
          <a:bodyPr/>
          <a:lstStyle/>
          <a:p>
            <a:pPr>
              <a:defRPr/>
            </a:pPr>
            <a:fld id="{26F64F43-2D08-4680-84F6-CB05431DB044}" type="slidenum">
              <a:rPr lang="sv-SE" smtClean="0"/>
              <a:pPr>
                <a:defRPr/>
              </a:pPr>
              <a:t>6</a:t>
            </a:fld>
            <a:endParaRPr lang="sv-S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28675" name="Platshållare för anteckningar 2"/>
          <p:cNvSpPr>
            <a:spLocks noGrp="1"/>
          </p:cNvSpPr>
          <p:nvPr>
            <p:ph type="body" idx="1"/>
          </p:nvPr>
        </p:nvSpPr>
        <p:spPr bwMode="auto">
          <a:xfrm>
            <a:off x="363732" y="1995854"/>
            <a:ext cx="6130539" cy="6550269"/>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sv-SE" b="1" dirty="0" smtClean="0"/>
              <a:t>Arbetsgruppen har värderat befintlig och skisserat alternativ utifrån nya lagkrav och funnit att:</a:t>
            </a:r>
            <a:endParaRPr lang="sv-SE" b="1" dirty="0"/>
          </a:p>
          <a:p>
            <a:pPr marL="171450" indent="-171450">
              <a:buFontTx/>
              <a:buChar char="-"/>
              <a:defRPr/>
            </a:pPr>
            <a:r>
              <a:rPr lang="sv-SE" dirty="0" smtClean="0"/>
              <a:t>Säkringsabonnemangen har i tillräcklig omfattning uppfyllt tidigare lagkrav på objektiva och icke diskriminerande nättariffer, då effektabonnemang som tillämpats för större elanvändare inte sågs som samhällsekonomiskt motiverade.</a:t>
            </a:r>
          </a:p>
          <a:p>
            <a:pPr marL="171450" indent="-171450">
              <a:buFontTx/>
              <a:buChar char="-"/>
              <a:defRPr/>
            </a:pPr>
            <a:r>
              <a:rPr lang="sv-SE" dirty="0"/>
              <a:t>En årlig fast avgift för kapaciteten är inte en framkomlig </a:t>
            </a:r>
            <a:r>
              <a:rPr lang="sv-SE" dirty="0" smtClean="0"/>
              <a:t>väg, det är en alltför trubbig prissättning och blir i praktiken en alltför hög grad av kollektiv debitering för kunder med en viss huvudsäkring.</a:t>
            </a:r>
            <a:endParaRPr lang="sv-SE" dirty="0"/>
          </a:p>
          <a:p>
            <a:pPr marL="171450" indent="-171450">
              <a:buFontTx/>
              <a:buChar char="-"/>
              <a:defRPr/>
            </a:pPr>
            <a:r>
              <a:rPr lang="sv-SE" dirty="0" smtClean="0"/>
              <a:t>Ett nätabonnemang med en avgift för uttagen effekt med incitament och kvittenser varje månad kommer på ett bättre sätt uppfylla nya och utökade krav på tariffutformningen.</a:t>
            </a:r>
          </a:p>
          <a:p>
            <a:pPr marL="171450" indent="-171450">
              <a:buFontTx/>
              <a:buChar char="-"/>
              <a:defRPr/>
            </a:pPr>
            <a:r>
              <a:rPr lang="sv-SE" dirty="0" smtClean="0"/>
              <a:t>Om det blir billigare eller dyrare beroende på om elnätsföretagens kalkylerar en intäktsneutral förändring och 1/3-del får ungefär oförändrad nätkostnad vid ett genomsnittligt effektuttag per säkringsklass medan 1/3-del som har en översäkring kommer betala mindre och </a:t>
            </a:r>
            <a:r>
              <a:rPr lang="sv-SE" dirty="0" err="1" smtClean="0"/>
              <a:t>ungeäfr</a:t>
            </a:r>
            <a:r>
              <a:rPr lang="sv-SE" dirty="0" smtClean="0"/>
              <a:t> 1/3-del har månadsvisa effektuttag vad huvudsäkringen medger får högre nätkostnad. </a:t>
            </a:r>
          </a:p>
          <a:p>
            <a:pPr marL="171450" indent="-171450">
              <a:buFontTx/>
              <a:buChar char="-"/>
              <a:defRPr/>
            </a:pPr>
            <a:r>
              <a:rPr lang="sv-SE" dirty="0" smtClean="0"/>
              <a:t>I </a:t>
            </a:r>
            <a:r>
              <a:rPr lang="sv-SE" dirty="0"/>
              <a:t>likhet med tidigare förändringar som av-/omregleringen av elmarknaden och mätreformerna så kommer en mer tidsupplöst och individuell debitering av nättjänsten leda till ökade kostnader i nätverksamheten. Ökade krav innebär tyvärr oftast också ökade </a:t>
            </a:r>
            <a:r>
              <a:rPr lang="sv-SE" dirty="0" smtClean="0"/>
              <a:t>kostnader.</a:t>
            </a:r>
            <a:endParaRPr lang="sv-SE" b="1" dirty="0"/>
          </a:p>
          <a:p>
            <a:pPr marL="171450" indent="-171450">
              <a:buFontTx/>
              <a:buChar char="-"/>
              <a:defRPr/>
            </a:pPr>
            <a:endParaRPr lang="sv-SE" dirty="0"/>
          </a:p>
          <a:p>
            <a:pPr>
              <a:defRPr/>
            </a:pPr>
            <a:endParaRPr lang="sv-SE" b="1" dirty="0" smtClean="0"/>
          </a:p>
          <a:p>
            <a:pPr>
              <a:defRPr/>
            </a:pPr>
            <a:endParaRPr lang="sv-SE" dirty="0"/>
          </a:p>
          <a:p>
            <a:pPr>
              <a:defRPr/>
            </a:pPr>
            <a:endParaRPr lang="sv-SE" b="1" dirty="0" smtClean="0"/>
          </a:p>
          <a:p>
            <a:pPr>
              <a:defRPr/>
            </a:pPr>
            <a:endParaRPr lang="sv-SE" dirty="0" smtClean="0"/>
          </a:p>
        </p:txBody>
      </p:sp>
      <p:sp>
        <p:nvSpPr>
          <p:cNvPr id="4" name="Platshållare för bildnummer 3"/>
          <p:cNvSpPr>
            <a:spLocks noGrp="1"/>
          </p:cNvSpPr>
          <p:nvPr>
            <p:ph type="sldNum" sz="quarter" idx="5"/>
          </p:nvPr>
        </p:nvSpPr>
        <p:spPr/>
        <p:txBody>
          <a:bodyPr/>
          <a:lstStyle/>
          <a:p>
            <a:pPr>
              <a:defRPr/>
            </a:pPr>
            <a:fld id="{5B528484-682F-43CB-BAFC-C2B8DCB86DDB}" type="slidenum">
              <a:rPr lang="sv-SE" smtClean="0"/>
              <a:pPr>
                <a:defRPr/>
              </a:pPr>
              <a:t>7</a:t>
            </a:fld>
            <a:endParaRPr lang="sv-S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3" name="Platshållare för anteckningar 2"/>
          <p:cNvSpPr>
            <a:spLocks noGrp="1"/>
          </p:cNvSpPr>
          <p:nvPr>
            <p:ph type="body" idx="1"/>
          </p:nvPr>
        </p:nvSpPr>
        <p:spPr>
          <a:xfrm>
            <a:off x="363732" y="1878623"/>
            <a:ext cx="5625802" cy="6641123"/>
          </a:xfrm>
        </p:spPr>
        <p:txBody>
          <a:bodyPr/>
          <a:lstStyle/>
          <a:p>
            <a:pPr>
              <a:defRPr/>
            </a:pPr>
            <a:r>
              <a:rPr lang="sv-SE" dirty="0"/>
              <a:t>Om vi tillämpar raka eller tidsdifferentierade nätavgifter (energi- och/eller effekt) bör vara en fråga för varje bolag att bedöma. Det beror på varje nätbolags kund- och nätstruktur där uttagsprofilen i det lokala nätet kan variera väldigt mycket mellan olika </a:t>
            </a:r>
            <a:r>
              <a:rPr lang="sv-SE" dirty="0" smtClean="0"/>
              <a:t>elnätsföretag. </a:t>
            </a:r>
            <a:endParaRPr lang="sv-SE" dirty="0"/>
          </a:p>
          <a:p>
            <a:pPr>
              <a:defRPr/>
            </a:pPr>
            <a:endParaRPr lang="sv-SE" dirty="0"/>
          </a:p>
          <a:p>
            <a:pPr>
              <a:defRPr/>
            </a:pPr>
            <a:r>
              <a:rPr lang="sv-SE" dirty="0"/>
              <a:t>Den avgörande frågan för att möta kraven på tariffutformningen är som Arbetsgruppen har tolkat är att kapacitetsavgiften bör göras mer påverkbar, inte 1/12-del oavsett kundernas </a:t>
            </a:r>
            <a:r>
              <a:rPr lang="sv-SE" dirty="0" smtClean="0"/>
              <a:t>användning. De förändrade marknads- och omvärldskraven innebär att utvecklingen ska gå från årsavgift för abonnerad till uttagen effekt, så att kunder får bättre incitament att kapa sina effekttoppar.</a:t>
            </a:r>
          </a:p>
          <a:p>
            <a:pPr>
              <a:defRPr/>
            </a:pPr>
            <a:r>
              <a:rPr lang="sv-SE" b="1" dirty="0"/>
              <a:t>Arbetsgruppen har </a:t>
            </a:r>
            <a:r>
              <a:rPr lang="sv-SE" b="1" dirty="0" smtClean="0"/>
              <a:t>funnit </a:t>
            </a:r>
            <a:r>
              <a:rPr lang="sv-SE" b="1" dirty="0"/>
              <a:t>att:</a:t>
            </a:r>
          </a:p>
          <a:p>
            <a:pPr marL="171450" indent="-171450">
              <a:buFontTx/>
              <a:buChar char="-"/>
              <a:defRPr/>
            </a:pPr>
            <a:r>
              <a:rPr lang="sv-SE" dirty="0"/>
              <a:t>Övergången från säkring till effekt bör göras utan att andra stora förändringar görs samtidigt, helst inte vid en prisjustering heller. </a:t>
            </a:r>
          </a:p>
          <a:p>
            <a:pPr>
              <a:defRPr/>
            </a:pPr>
            <a:endParaRPr lang="sv-SE" b="1" dirty="0" smtClean="0"/>
          </a:p>
          <a:p>
            <a:pPr>
              <a:defRPr/>
            </a:pPr>
            <a:r>
              <a:rPr lang="sv-SE" b="1" dirty="0" smtClean="0"/>
              <a:t>Därmed </a:t>
            </a:r>
            <a:r>
              <a:rPr lang="sv-SE" b="1" dirty="0"/>
              <a:t>förordas att: </a:t>
            </a:r>
          </a:p>
          <a:p>
            <a:pPr marL="228600" indent="-228600">
              <a:buAutoNum type="arabicParenR"/>
              <a:defRPr/>
            </a:pPr>
            <a:r>
              <a:rPr lang="sv-SE" dirty="0" smtClean="0"/>
              <a:t>Dagens fasta årsavgift reduceras till enbart den del som avser mätning, debitering och annan kundadministration – samt grundkostnaden för ett spänningssatt nät, en tillgång till nätet som alla har oavsett effekt- och energiuttag.</a:t>
            </a:r>
          </a:p>
          <a:p>
            <a:pPr marL="228600" indent="-228600">
              <a:buAutoNum type="arabicParenR"/>
              <a:defRPr/>
            </a:pPr>
            <a:r>
              <a:rPr lang="sv-SE" dirty="0" smtClean="0"/>
              <a:t>Kapacitetsbehovet </a:t>
            </a:r>
            <a:r>
              <a:rPr lang="sv-SE" dirty="0"/>
              <a:t>i dagens abonnemangsavgift bryts ut och </a:t>
            </a:r>
            <a:r>
              <a:rPr lang="sv-SE" dirty="0" smtClean="0"/>
              <a:t>debiteras som </a:t>
            </a:r>
            <a:r>
              <a:rPr lang="sv-SE" dirty="0"/>
              <a:t>en </a:t>
            </a:r>
            <a:r>
              <a:rPr lang="sv-SE" dirty="0" smtClean="0"/>
              <a:t>uttagsavgift månadsvis.</a:t>
            </a:r>
          </a:p>
          <a:p>
            <a:pPr marL="228600" indent="-228600">
              <a:buAutoNum type="arabicParenR"/>
              <a:defRPr/>
            </a:pPr>
            <a:r>
              <a:rPr lang="sv-SE" dirty="0" smtClean="0"/>
              <a:t>Elnätsföretag </a:t>
            </a:r>
            <a:r>
              <a:rPr lang="sv-SE" dirty="0"/>
              <a:t>som har en prisreducerad Lägenhetstariff behåller en den för att inte skapa invändningar – som riskerar att sammanblandas med införander av en effektavgift.     </a:t>
            </a:r>
            <a:endParaRPr lang="sv-SE" b="1" dirty="0" smtClean="0"/>
          </a:p>
          <a:p>
            <a:pPr marL="228600" indent="-228600">
              <a:buAutoNum type="arabicParenR"/>
              <a:defRPr/>
            </a:pPr>
            <a:r>
              <a:rPr lang="sv-SE" dirty="0" smtClean="0"/>
              <a:t>Elnätsföretag </a:t>
            </a:r>
            <a:r>
              <a:rPr lang="sv-SE" dirty="0"/>
              <a:t>som nu inte har några tidsdifferentierade </a:t>
            </a:r>
            <a:r>
              <a:rPr lang="sv-SE" dirty="0" smtClean="0"/>
              <a:t>tariffer bör </a:t>
            </a:r>
            <a:r>
              <a:rPr lang="sv-SE" dirty="0"/>
              <a:t>inte </a:t>
            </a:r>
            <a:r>
              <a:rPr lang="sv-SE" dirty="0" smtClean="0"/>
              <a:t>införa </a:t>
            </a:r>
            <a:r>
              <a:rPr lang="sv-SE" dirty="0"/>
              <a:t>detta vid </a:t>
            </a:r>
            <a:r>
              <a:rPr lang="sv-SE" dirty="0" smtClean="0"/>
              <a:t>lanseringen.</a:t>
            </a:r>
          </a:p>
          <a:p>
            <a:pPr marL="228600" indent="-228600">
              <a:buAutoNum type="arabicParenR"/>
              <a:defRPr/>
            </a:pPr>
            <a:r>
              <a:rPr lang="sv-SE" dirty="0" smtClean="0"/>
              <a:t>Elnätsföretag </a:t>
            </a:r>
            <a:r>
              <a:rPr lang="sv-SE" dirty="0"/>
              <a:t>som </a:t>
            </a:r>
            <a:r>
              <a:rPr lang="sv-SE" dirty="0" smtClean="0"/>
              <a:t>däremot har </a:t>
            </a:r>
            <a:r>
              <a:rPr lang="sv-SE" dirty="0"/>
              <a:t>en s.k. </a:t>
            </a:r>
            <a:r>
              <a:rPr lang="sv-SE" dirty="0" smtClean="0"/>
              <a:t>Tidstariff, som enda eller alternativt abonnemang, </a:t>
            </a:r>
            <a:r>
              <a:rPr lang="sv-SE" dirty="0"/>
              <a:t>bör behålla den vid övergången från säkring till effekt</a:t>
            </a:r>
            <a:r>
              <a:rPr lang="sv-SE" dirty="0" smtClean="0"/>
              <a:t>.</a:t>
            </a:r>
          </a:p>
          <a:p>
            <a:pPr>
              <a:defRPr/>
            </a:pPr>
            <a:r>
              <a:rPr lang="sv-SE" dirty="0" smtClean="0"/>
              <a:t>          </a:t>
            </a:r>
            <a:endParaRPr lang="sv-SE" dirty="0"/>
          </a:p>
          <a:p>
            <a:pPr>
              <a:defRPr/>
            </a:pPr>
            <a:r>
              <a:rPr lang="sv-SE" b="1" dirty="0" smtClean="0"/>
              <a:t>Pågående försändring </a:t>
            </a:r>
          </a:p>
          <a:p>
            <a:pPr>
              <a:defRPr/>
            </a:pPr>
            <a:r>
              <a:rPr lang="sv-SE" dirty="0" smtClean="0"/>
              <a:t>Ett halvdussin elnätsföretag har lanserat effektavgifter och drygt ett dussin planerar det.</a:t>
            </a:r>
          </a:p>
          <a:p>
            <a:pPr>
              <a:defRPr/>
            </a:pPr>
            <a:r>
              <a:rPr lang="sv-SE" b="1" dirty="0" smtClean="0"/>
              <a:t>Fortsatt arbete</a:t>
            </a:r>
          </a:p>
          <a:p>
            <a:pPr>
              <a:defRPr/>
            </a:pPr>
            <a:r>
              <a:rPr lang="sv-SE" i="1" dirty="0" smtClean="0"/>
              <a:t>Om medlemsföretag som vill gå över från säkring till effekt och uttrycker behov av stöd av </a:t>
            </a:r>
            <a:r>
              <a:rPr lang="sv-SE" i="1" smtClean="0"/>
              <a:t>branschföreningen för </a:t>
            </a:r>
            <a:r>
              <a:rPr lang="sv-SE" i="1" dirty="0" smtClean="0"/>
              <a:t>stöd i beslutsprocessen så har Svensk Energi intentionerna att skapa </a:t>
            </a:r>
            <a:r>
              <a:rPr lang="sv-SE" i="1" dirty="0"/>
              <a:t>forum för olika idé- och erfarenhetsutbyte samt kommunikationsstöd</a:t>
            </a:r>
            <a:r>
              <a:rPr lang="sv-SE" i="1" dirty="0" smtClean="0"/>
              <a:t>.</a:t>
            </a:r>
            <a:endParaRPr lang="sv-SE" i="1" dirty="0"/>
          </a:p>
        </p:txBody>
      </p:sp>
      <p:sp>
        <p:nvSpPr>
          <p:cNvPr id="4" name="Platshållare för bildnummer 3"/>
          <p:cNvSpPr>
            <a:spLocks noGrp="1"/>
          </p:cNvSpPr>
          <p:nvPr>
            <p:ph type="sldNum" sz="quarter" idx="5"/>
          </p:nvPr>
        </p:nvSpPr>
        <p:spPr/>
        <p:txBody>
          <a:bodyPr/>
          <a:lstStyle/>
          <a:p>
            <a:pPr>
              <a:defRPr/>
            </a:pPr>
            <a:fld id="{FEC9EC74-BA07-449B-9DDF-E0DAF15E866B}" type="slidenum">
              <a:rPr lang="sv-SE" smtClean="0"/>
              <a:pPr>
                <a:defRPr/>
              </a:pPr>
              <a:t>8</a:t>
            </a:fld>
            <a:endParaRPr lang="sv-S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Bilden visar elnätets högsta effektvärde varje månad. Grafen visar all konsumtion, inklusive de fysiska överföringsförlusterna </a:t>
            </a:r>
            <a:r>
              <a:rPr lang="sv-SE" dirty="0"/>
              <a:t>hos fem olika </a:t>
            </a:r>
            <a:r>
              <a:rPr lang="sv-SE" dirty="0" smtClean="0"/>
              <a:t>elnätsföretag.</a:t>
            </a:r>
          </a:p>
          <a:p>
            <a:r>
              <a:rPr lang="sv-SE" dirty="0" smtClean="0"/>
              <a:t>Ett renodlat stadsnät med mest fjärrvärme och en platt uttagsprofil (den gula kurvan) och motsatsen:</a:t>
            </a:r>
          </a:p>
          <a:p>
            <a:r>
              <a:rPr lang="sv-SE" dirty="0" smtClean="0"/>
              <a:t>Ett elnätsföretag med stort bestånd av eluppvärmda lokaler och bostäder och därför en mycket djup ”vinterkurva” (den röda kurvan) samt tre andra vanligt förekommande uttagsprofiler.</a:t>
            </a:r>
          </a:p>
          <a:p>
            <a:r>
              <a:rPr lang="sv-SE" dirty="0" smtClean="0"/>
              <a:t>Uttagsprofilen i de lokala elnäten är en kunskap som alla elnätsföretag har men vid förändring av tariffutformningen så är det framför allt uttagsprofilen för det kundkollektiv som får en ny avgiftsmodell som behöver studeras.</a:t>
            </a:r>
            <a:endParaRPr lang="sv-SE" dirty="0"/>
          </a:p>
          <a:p>
            <a:r>
              <a:rPr lang="sv-SE" dirty="0" smtClean="0"/>
              <a:t>Många elnätsföretag har redan timvärden för anläggningar med 16-63 ampere, även om detta inte krävs i mätförordningen och då kan en övergång från säkring till effekt göras utan nya mätare och uppdimensionering av kommunikationslösning och av mätinsamlingssystem. Med uppmätta timvärden kan intäkter per säkringsklass beräknas så att införande av effektavgifter kan göras intäktsneutralt.</a:t>
            </a:r>
          </a:p>
          <a:p>
            <a:endParaRPr lang="sv-SE" dirty="0"/>
          </a:p>
          <a:p>
            <a:endParaRPr lang="sv-SE" dirty="0"/>
          </a:p>
        </p:txBody>
      </p:sp>
      <p:sp>
        <p:nvSpPr>
          <p:cNvPr id="4" name="Platshållare för bildnummer 3"/>
          <p:cNvSpPr>
            <a:spLocks noGrp="1"/>
          </p:cNvSpPr>
          <p:nvPr>
            <p:ph type="sldNum" sz="quarter" idx="10"/>
          </p:nvPr>
        </p:nvSpPr>
        <p:spPr/>
        <p:txBody>
          <a:bodyPr/>
          <a:lstStyle/>
          <a:p>
            <a:pPr>
              <a:defRPr/>
            </a:pPr>
            <a:fld id="{FE1F8D26-FCCB-447E-B2FC-ACF16CCB2C0D}" type="slidenum">
              <a:rPr lang="sv-SE" smtClean="0"/>
              <a:pPr>
                <a:defRPr/>
              </a:pPr>
              <a:t>9</a:t>
            </a:fld>
            <a:endParaRPr lang="sv-SE" dirty="0"/>
          </a:p>
        </p:txBody>
      </p:sp>
    </p:spTree>
    <p:extLst>
      <p:ext uri="{BB962C8B-B14F-4D97-AF65-F5344CB8AC3E}">
        <p14:creationId xmlns:p14="http://schemas.microsoft.com/office/powerpoint/2010/main" xmlns="" val="4155510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37787D57-A2B7-4ED0-9B7B-61CD23F2425A}" type="datetimeFigureOut">
              <a:rPr lang="sv-SE" smtClean="0"/>
              <a:pPr/>
              <a:t>2016-04-07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DCEBC55-A096-4747-8160-0D1FAB6A8DAF}"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7787D57-A2B7-4ED0-9B7B-61CD23F2425A}" type="datetimeFigureOut">
              <a:rPr lang="sv-SE" smtClean="0"/>
              <a:pPr/>
              <a:t>2016-04-07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DCEBC55-A096-4747-8160-0D1FAB6A8DAF}"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7787D57-A2B7-4ED0-9B7B-61CD23F2425A}" type="datetimeFigureOut">
              <a:rPr lang="sv-SE" smtClean="0"/>
              <a:pPr/>
              <a:t>2016-04-07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DCEBC55-A096-4747-8160-0D1FAB6A8DAF}" type="slidenum">
              <a:rPr lang="sv-SE" smtClean="0"/>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ubrik och bullet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7712439" cy="1143000"/>
          </a:xfrm>
        </p:spPr>
        <p:txBody>
          <a:bodyPr>
            <a:noAutofit/>
          </a:bodyPr>
          <a:lstStyle>
            <a:lvl1pPr>
              <a:defRPr>
                <a:solidFill>
                  <a:schemeClr val="tx1"/>
                </a:solidFill>
              </a:defRPr>
            </a:lvl1pPr>
          </a:lstStyle>
          <a:p>
            <a:r>
              <a:rPr lang="sv-SE" noProof="0" smtClean="0"/>
              <a:t>Klicka här för att ändra format</a:t>
            </a:r>
            <a:endParaRPr lang="sv-SE" noProof="0"/>
          </a:p>
        </p:txBody>
      </p:sp>
      <p:sp>
        <p:nvSpPr>
          <p:cNvPr id="3" name="Content Placeholder 2"/>
          <p:cNvSpPr>
            <a:spLocks noGrp="1"/>
          </p:cNvSpPr>
          <p:nvPr>
            <p:ph idx="1"/>
          </p:nvPr>
        </p:nvSpPr>
        <p:spPr>
          <a:xfrm>
            <a:off x="457200" y="1484785"/>
            <a:ext cx="7712439" cy="4357216"/>
          </a:xfrm>
        </p:spPr>
        <p:txBody>
          <a:bodyPr>
            <a:noAutofit/>
          </a:bodyPr>
          <a:lstStyle>
            <a:lvl1pPr>
              <a:defRPr sz="2000">
                <a:solidFill>
                  <a:schemeClr val="accent6"/>
                </a:solidFill>
              </a:defRPr>
            </a:lvl1pPr>
            <a:lvl2pPr>
              <a:defRPr sz="1800">
                <a:solidFill>
                  <a:schemeClr val="accent6"/>
                </a:solidFill>
              </a:defRPr>
            </a:lvl2pPr>
            <a:lvl3pPr>
              <a:defRPr sz="1800">
                <a:solidFill>
                  <a:schemeClr val="accent5"/>
                </a:solidFill>
              </a:defRPr>
            </a:lvl3pPr>
            <a:lvl4pPr>
              <a:defRPr sz="1600">
                <a:solidFill>
                  <a:schemeClr val="accent5"/>
                </a:solidFill>
              </a:defRPr>
            </a:lvl4pPr>
            <a:lvl5pPr>
              <a:defRPr sz="1600">
                <a:solidFill>
                  <a:schemeClr val="accent5"/>
                </a:solidFill>
              </a:defRPr>
            </a:lvl5pPr>
          </a:lstStyle>
          <a:p>
            <a:pPr lvl="0"/>
            <a:r>
              <a:rPr lang="sv-SE" noProof="0" smtClean="0"/>
              <a:t>Klicka här för att ändra format på bakgrundstexten</a:t>
            </a:r>
          </a:p>
          <a:p>
            <a:pPr lvl="1"/>
            <a:r>
              <a:rPr lang="sv-SE" noProof="0" smtClean="0"/>
              <a:t>Nivå två</a:t>
            </a:r>
          </a:p>
        </p:txBody>
      </p:sp>
      <p:sp>
        <p:nvSpPr>
          <p:cNvPr id="5" name="Text Placeholder 4"/>
          <p:cNvSpPr>
            <a:spLocks noGrp="1"/>
          </p:cNvSpPr>
          <p:nvPr>
            <p:ph type="body" sz="quarter" idx="10"/>
          </p:nvPr>
        </p:nvSpPr>
        <p:spPr>
          <a:xfrm>
            <a:off x="474065" y="5866799"/>
            <a:ext cx="5141732" cy="181155"/>
          </a:xfrm>
        </p:spPr>
        <p:txBody>
          <a:bodyPr/>
          <a:lstStyle>
            <a:lvl1pPr marL="0" indent="0">
              <a:buFontTx/>
              <a:buNone/>
              <a:defRPr sz="1000"/>
            </a:lvl1pPr>
            <a:lvl2pPr marL="179388"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err="1" smtClean="0"/>
              <a:t>Click to edit Master text styles</a:t>
            </a:r>
          </a:p>
        </p:txBody>
      </p:sp>
      <p:sp>
        <p:nvSpPr>
          <p:cNvPr id="6" name="Date Placeholder 3"/>
          <p:cNvSpPr>
            <a:spLocks noGrp="1"/>
          </p:cNvSpPr>
          <p:nvPr>
            <p:ph type="dt" sz="half" idx="11"/>
          </p:nvPr>
        </p:nvSpPr>
        <p:spPr/>
        <p:txBody>
          <a:bodyPr/>
          <a:lstStyle>
            <a:lvl1pPr>
              <a:defRPr/>
            </a:lvl1pPr>
          </a:lstStyle>
          <a:p>
            <a:pPr>
              <a:defRPr/>
            </a:pPr>
            <a:fld id="{F2952A30-80D0-4E1E-9644-F29F74957094}" type="datetime1">
              <a:rPr lang="sv-SE"/>
              <a:pPr>
                <a:defRPr/>
              </a:pPr>
              <a:t>2016-04-07</a:t>
            </a:fld>
            <a:endParaRPr lang="sv-SE" dirty="0"/>
          </a:p>
        </p:txBody>
      </p:sp>
      <p:sp>
        <p:nvSpPr>
          <p:cNvPr id="7" name="Footer Placeholder 4"/>
          <p:cNvSpPr>
            <a:spLocks noGrp="1"/>
          </p:cNvSpPr>
          <p:nvPr>
            <p:ph type="ftr" sz="quarter" idx="12"/>
          </p:nvPr>
        </p:nvSpPr>
        <p:spPr/>
        <p:txBody>
          <a:bodyPr/>
          <a:lstStyle>
            <a:lvl1pPr>
              <a:defRPr/>
            </a:lvl1pPr>
          </a:lstStyle>
          <a:p>
            <a:pPr>
              <a:defRPr/>
            </a:pPr>
            <a:r>
              <a:rPr lang="sv-SE"/>
              <a:t>Presentation</a:t>
            </a:r>
          </a:p>
        </p:txBody>
      </p:sp>
      <p:sp>
        <p:nvSpPr>
          <p:cNvPr id="8" name="Slide Number Placeholder 5"/>
          <p:cNvSpPr>
            <a:spLocks noGrp="1"/>
          </p:cNvSpPr>
          <p:nvPr>
            <p:ph type="sldNum" sz="quarter" idx="13"/>
          </p:nvPr>
        </p:nvSpPr>
        <p:spPr/>
        <p:txBody>
          <a:bodyPr/>
          <a:lstStyle>
            <a:lvl1pPr>
              <a:defRPr/>
            </a:lvl1pPr>
          </a:lstStyle>
          <a:p>
            <a:pPr>
              <a:defRPr/>
            </a:pPr>
            <a:fld id="{BD320D85-A9F7-4E67-B743-C1B6DA05F827}" type="slidenum">
              <a:rPr lang="sv-SE"/>
              <a:pPr>
                <a:defRPr/>
              </a:pPr>
              <a:t>‹#›</a:t>
            </a:fld>
            <a:endParaRPr lang="sv-SE" dirty="0"/>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sv-SE" noProof="0" smtClean="0"/>
              <a:t>Klicka här för att ändra format</a:t>
            </a:r>
            <a:endParaRPr lang="sv-SE" noProof="0"/>
          </a:p>
        </p:txBody>
      </p:sp>
      <p:sp>
        <p:nvSpPr>
          <p:cNvPr id="6" name="Text Placeholder 4"/>
          <p:cNvSpPr>
            <a:spLocks noGrp="1"/>
          </p:cNvSpPr>
          <p:nvPr>
            <p:ph type="body" sz="quarter" idx="13"/>
          </p:nvPr>
        </p:nvSpPr>
        <p:spPr>
          <a:xfrm>
            <a:off x="474065" y="5866799"/>
            <a:ext cx="5141732" cy="181155"/>
          </a:xfrm>
        </p:spPr>
        <p:txBody>
          <a:bodyPr/>
          <a:lstStyle>
            <a:lvl1pPr marL="0" indent="0">
              <a:buFontTx/>
              <a:buNone/>
              <a:defRPr sz="1000"/>
            </a:lvl1pPr>
            <a:lvl2pPr marL="179388"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noProof="0" smtClean="0"/>
              <a:t>Click to edit Master text styles</a:t>
            </a:r>
          </a:p>
        </p:txBody>
      </p:sp>
      <p:sp>
        <p:nvSpPr>
          <p:cNvPr id="4" name="Date Placeholder 3"/>
          <p:cNvSpPr>
            <a:spLocks noGrp="1"/>
          </p:cNvSpPr>
          <p:nvPr>
            <p:ph type="dt" sz="half" idx="14"/>
          </p:nvPr>
        </p:nvSpPr>
        <p:spPr/>
        <p:txBody>
          <a:bodyPr/>
          <a:lstStyle>
            <a:lvl1pPr>
              <a:defRPr/>
            </a:lvl1pPr>
          </a:lstStyle>
          <a:p>
            <a:pPr>
              <a:defRPr/>
            </a:pPr>
            <a:fld id="{04B021EC-7DD3-4206-90CE-19C1F065A71C}" type="datetime1">
              <a:rPr lang="sv-SE"/>
              <a:pPr>
                <a:defRPr/>
              </a:pPr>
              <a:t>2016-04-07</a:t>
            </a:fld>
            <a:endParaRPr lang="sv-SE" dirty="0"/>
          </a:p>
        </p:txBody>
      </p:sp>
      <p:sp>
        <p:nvSpPr>
          <p:cNvPr id="5" name="Footer Placeholder 4"/>
          <p:cNvSpPr>
            <a:spLocks noGrp="1"/>
          </p:cNvSpPr>
          <p:nvPr>
            <p:ph type="ftr" sz="quarter" idx="15"/>
          </p:nvPr>
        </p:nvSpPr>
        <p:spPr/>
        <p:txBody>
          <a:bodyPr/>
          <a:lstStyle>
            <a:lvl1pPr>
              <a:defRPr/>
            </a:lvl1pPr>
          </a:lstStyle>
          <a:p>
            <a:pPr>
              <a:defRPr/>
            </a:pPr>
            <a:r>
              <a:rPr lang="sv-SE"/>
              <a:t>Presentation</a:t>
            </a:r>
          </a:p>
        </p:txBody>
      </p:sp>
      <p:sp>
        <p:nvSpPr>
          <p:cNvPr id="7" name="Slide Number Placeholder 5"/>
          <p:cNvSpPr>
            <a:spLocks noGrp="1"/>
          </p:cNvSpPr>
          <p:nvPr>
            <p:ph type="sldNum" sz="quarter" idx="16"/>
          </p:nvPr>
        </p:nvSpPr>
        <p:spPr/>
        <p:txBody>
          <a:bodyPr/>
          <a:lstStyle>
            <a:lvl1pPr>
              <a:defRPr/>
            </a:lvl1pPr>
          </a:lstStyle>
          <a:p>
            <a:pPr>
              <a:defRPr/>
            </a:pPr>
            <a:fld id="{4703FC91-5E46-4F07-AF55-4C11BB093468}" type="slidenum">
              <a:rPr lang="sv-SE"/>
              <a:pPr>
                <a:defRPr/>
              </a:pPr>
              <a:t>‹#›</a:t>
            </a:fld>
            <a:endParaRPr lang="sv-SE" dirty="0"/>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sv-SE" noProof="0" smtClean="0"/>
              <a:t>Klicka här för att ändra format</a:t>
            </a:r>
            <a:endParaRPr lang="sv-SE" noProof="0"/>
          </a:p>
        </p:txBody>
      </p:sp>
      <p:sp>
        <p:nvSpPr>
          <p:cNvPr id="6" name="Text Placeholder 4"/>
          <p:cNvSpPr>
            <a:spLocks noGrp="1"/>
          </p:cNvSpPr>
          <p:nvPr>
            <p:ph type="body" sz="quarter" idx="13"/>
          </p:nvPr>
        </p:nvSpPr>
        <p:spPr>
          <a:xfrm>
            <a:off x="474065" y="5866799"/>
            <a:ext cx="5141732" cy="181155"/>
          </a:xfrm>
        </p:spPr>
        <p:txBody>
          <a:bodyPr/>
          <a:lstStyle>
            <a:lvl1pPr marL="0" indent="0">
              <a:buFontTx/>
              <a:buNone/>
              <a:defRPr sz="1000"/>
            </a:lvl1pPr>
            <a:lvl2pPr marL="179388"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noProof="0" smtClean="0"/>
              <a:t>Click to edit Master text styles</a:t>
            </a:r>
          </a:p>
        </p:txBody>
      </p:sp>
      <p:sp>
        <p:nvSpPr>
          <p:cNvPr id="4" name="Date Placeholder 3"/>
          <p:cNvSpPr>
            <a:spLocks noGrp="1"/>
          </p:cNvSpPr>
          <p:nvPr>
            <p:ph type="dt" sz="half" idx="14"/>
          </p:nvPr>
        </p:nvSpPr>
        <p:spPr/>
        <p:txBody>
          <a:bodyPr/>
          <a:lstStyle>
            <a:lvl1pPr>
              <a:defRPr/>
            </a:lvl1pPr>
          </a:lstStyle>
          <a:p>
            <a:pPr>
              <a:defRPr/>
            </a:pPr>
            <a:fld id="{04B021EC-7DD3-4206-90CE-19C1F065A71C}" type="datetime1">
              <a:rPr lang="sv-SE"/>
              <a:pPr>
                <a:defRPr/>
              </a:pPr>
              <a:t>2016-04-07</a:t>
            </a:fld>
            <a:endParaRPr lang="sv-SE" dirty="0"/>
          </a:p>
        </p:txBody>
      </p:sp>
      <p:sp>
        <p:nvSpPr>
          <p:cNvPr id="5" name="Footer Placeholder 4"/>
          <p:cNvSpPr>
            <a:spLocks noGrp="1"/>
          </p:cNvSpPr>
          <p:nvPr>
            <p:ph type="ftr" sz="quarter" idx="15"/>
          </p:nvPr>
        </p:nvSpPr>
        <p:spPr/>
        <p:txBody>
          <a:bodyPr/>
          <a:lstStyle>
            <a:lvl1pPr>
              <a:defRPr/>
            </a:lvl1pPr>
          </a:lstStyle>
          <a:p>
            <a:pPr>
              <a:defRPr/>
            </a:pPr>
            <a:r>
              <a:rPr lang="sv-SE"/>
              <a:t>Presentation</a:t>
            </a:r>
          </a:p>
        </p:txBody>
      </p:sp>
      <p:sp>
        <p:nvSpPr>
          <p:cNvPr id="7" name="Slide Number Placeholder 5"/>
          <p:cNvSpPr>
            <a:spLocks noGrp="1"/>
          </p:cNvSpPr>
          <p:nvPr>
            <p:ph type="sldNum" sz="quarter" idx="16"/>
          </p:nvPr>
        </p:nvSpPr>
        <p:spPr/>
        <p:txBody>
          <a:bodyPr/>
          <a:lstStyle>
            <a:lvl1pPr>
              <a:defRPr/>
            </a:lvl1pPr>
          </a:lstStyle>
          <a:p>
            <a:pPr>
              <a:defRPr/>
            </a:pPr>
            <a:fld id="{4703FC91-5E46-4F07-AF55-4C11BB093468}" type="slidenum">
              <a:rPr lang="sv-SE"/>
              <a:pPr>
                <a:defRPr/>
              </a:pPr>
              <a:t>‹#›</a:t>
            </a:fld>
            <a:endParaRPr lang="sv-SE" dirty="0"/>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sv-SE" noProof="0" smtClean="0"/>
              <a:t>Klicka här för att ändra format</a:t>
            </a:r>
            <a:endParaRPr lang="sv-SE" noProof="0"/>
          </a:p>
        </p:txBody>
      </p:sp>
      <p:sp>
        <p:nvSpPr>
          <p:cNvPr id="6" name="Text Placeholder 4"/>
          <p:cNvSpPr>
            <a:spLocks noGrp="1"/>
          </p:cNvSpPr>
          <p:nvPr>
            <p:ph type="body" sz="quarter" idx="13"/>
          </p:nvPr>
        </p:nvSpPr>
        <p:spPr>
          <a:xfrm>
            <a:off x="474065" y="5866799"/>
            <a:ext cx="5141732" cy="181155"/>
          </a:xfrm>
        </p:spPr>
        <p:txBody>
          <a:bodyPr/>
          <a:lstStyle>
            <a:lvl1pPr marL="0" indent="0">
              <a:buFontTx/>
              <a:buNone/>
              <a:defRPr sz="1000"/>
            </a:lvl1pPr>
            <a:lvl2pPr marL="179388"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noProof="0" smtClean="0"/>
              <a:t>Click to edit Master text styles</a:t>
            </a:r>
          </a:p>
        </p:txBody>
      </p:sp>
      <p:sp>
        <p:nvSpPr>
          <p:cNvPr id="4" name="Date Placeholder 3"/>
          <p:cNvSpPr>
            <a:spLocks noGrp="1"/>
          </p:cNvSpPr>
          <p:nvPr>
            <p:ph type="dt" sz="half" idx="14"/>
          </p:nvPr>
        </p:nvSpPr>
        <p:spPr/>
        <p:txBody>
          <a:bodyPr/>
          <a:lstStyle>
            <a:lvl1pPr>
              <a:defRPr/>
            </a:lvl1pPr>
          </a:lstStyle>
          <a:p>
            <a:pPr>
              <a:defRPr/>
            </a:pPr>
            <a:fld id="{04B021EC-7DD3-4206-90CE-19C1F065A71C}" type="datetime1">
              <a:rPr lang="sv-SE"/>
              <a:pPr>
                <a:defRPr/>
              </a:pPr>
              <a:t>2016-04-07</a:t>
            </a:fld>
            <a:endParaRPr lang="sv-SE" dirty="0"/>
          </a:p>
        </p:txBody>
      </p:sp>
      <p:sp>
        <p:nvSpPr>
          <p:cNvPr id="5" name="Footer Placeholder 4"/>
          <p:cNvSpPr>
            <a:spLocks noGrp="1"/>
          </p:cNvSpPr>
          <p:nvPr>
            <p:ph type="ftr" sz="quarter" idx="15"/>
          </p:nvPr>
        </p:nvSpPr>
        <p:spPr/>
        <p:txBody>
          <a:bodyPr/>
          <a:lstStyle>
            <a:lvl1pPr>
              <a:defRPr/>
            </a:lvl1pPr>
          </a:lstStyle>
          <a:p>
            <a:pPr>
              <a:defRPr/>
            </a:pPr>
            <a:r>
              <a:rPr lang="sv-SE"/>
              <a:t>Presentation</a:t>
            </a:r>
          </a:p>
        </p:txBody>
      </p:sp>
      <p:sp>
        <p:nvSpPr>
          <p:cNvPr id="7" name="Slide Number Placeholder 5"/>
          <p:cNvSpPr>
            <a:spLocks noGrp="1"/>
          </p:cNvSpPr>
          <p:nvPr>
            <p:ph type="sldNum" sz="quarter" idx="16"/>
          </p:nvPr>
        </p:nvSpPr>
        <p:spPr/>
        <p:txBody>
          <a:bodyPr/>
          <a:lstStyle>
            <a:lvl1pPr>
              <a:defRPr/>
            </a:lvl1pPr>
          </a:lstStyle>
          <a:p>
            <a:pPr>
              <a:defRPr/>
            </a:pPr>
            <a:fld id="{4703FC91-5E46-4F07-AF55-4C11BB093468}" type="slidenum">
              <a:rPr lang="sv-SE"/>
              <a:pPr>
                <a:defRPr/>
              </a:pPr>
              <a:t>‹#›</a:t>
            </a:fld>
            <a:endParaRPr lang="sv-SE"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7787D57-A2B7-4ED0-9B7B-61CD23F2425A}" type="datetimeFigureOut">
              <a:rPr lang="sv-SE" smtClean="0"/>
              <a:pPr/>
              <a:t>2016-04-07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DCEBC55-A096-4747-8160-0D1FAB6A8DAF}"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37787D57-A2B7-4ED0-9B7B-61CD23F2425A}" type="datetimeFigureOut">
              <a:rPr lang="sv-SE" smtClean="0"/>
              <a:pPr/>
              <a:t>2016-04-07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DCEBC55-A096-4747-8160-0D1FAB6A8DAF}"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37787D57-A2B7-4ED0-9B7B-61CD23F2425A}" type="datetimeFigureOut">
              <a:rPr lang="sv-SE" smtClean="0"/>
              <a:pPr/>
              <a:t>2016-04-07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DCEBC55-A096-4747-8160-0D1FAB6A8DAF}"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37787D57-A2B7-4ED0-9B7B-61CD23F2425A}" type="datetimeFigureOut">
              <a:rPr lang="sv-SE" smtClean="0"/>
              <a:pPr/>
              <a:t>2016-04-07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8DCEBC55-A096-4747-8160-0D1FAB6A8DAF}"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37787D57-A2B7-4ED0-9B7B-61CD23F2425A}" type="datetimeFigureOut">
              <a:rPr lang="sv-SE" smtClean="0"/>
              <a:pPr/>
              <a:t>2016-04-07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8DCEBC55-A096-4747-8160-0D1FAB6A8DAF}"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7787D57-A2B7-4ED0-9B7B-61CD23F2425A}" type="datetimeFigureOut">
              <a:rPr lang="sv-SE" smtClean="0"/>
              <a:pPr/>
              <a:t>2016-04-07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8DCEBC55-A096-4747-8160-0D1FAB6A8DAF}"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7787D57-A2B7-4ED0-9B7B-61CD23F2425A}" type="datetimeFigureOut">
              <a:rPr lang="sv-SE" smtClean="0"/>
              <a:pPr/>
              <a:t>2016-04-07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DCEBC55-A096-4747-8160-0D1FAB6A8DAF}"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7787D57-A2B7-4ED0-9B7B-61CD23F2425A}" type="datetimeFigureOut">
              <a:rPr lang="sv-SE" smtClean="0"/>
              <a:pPr/>
              <a:t>2016-04-07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DCEBC55-A096-4747-8160-0D1FAB6A8DAF}"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787D57-A2B7-4ED0-9B7B-61CD23F2425A}" type="datetimeFigureOut">
              <a:rPr lang="sv-SE" smtClean="0"/>
              <a:pPr/>
              <a:t>2016-04-07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EBC55-A096-4747-8160-0D1FAB6A8DAF}"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gif"/><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notesSlide" Target="../notesSlides/notesSlide6.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4.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jpe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jpe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jpeg"/></Relationships>
</file>

<file path=ppt/slides/_rels/slide7.xml.rels><?xml version="1.0" encoding="UTF-8" standalone="yes"?>
<Relationships xmlns="http://schemas.openxmlformats.org/package/2006/relationships"><Relationship Id="rId8" Type="http://schemas.openxmlformats.org/officeDocument/2006/relationships/chart" Target="../charts/chart6.xml"/><Relationship Id="rId13" Type="http://schemas.openxmlformats.org/officeDocument/2006/relationships/chart" Target="../charts/chart11.xml"/><Relationship Id="rId3" Type="http://schemas.openxmlformats.org/officeDocument/2006/relationships/chart" Target="../charts/chart1.xml"/><Relationship Id="rId7" Type="http://schemas.openxmlformats.org/officeDocument/2006/relationships/chart" Target="../charts/chart5.xml"/><Relationship Id="rId12"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hart" Target="../charts/chart4.xml"/><Relationship Id="rId11" Type="http://schemas.openxmlformats.org/officeDocument/2006/relationships/chart" Target="../charts/chart9.xml"/><Relationship Id="rId5" Type="http://schemas.openxmlformats.org/officeDocument/2006/relationships/chart" Target="../charts/chart3.xml"/><Relationship Id="rId15" Type="http://schemas.openxmlformats.org/officeDocument/2006/relationships/chart" Target="../charts/chart13.xml"/><Relationship Id="rId10" Type="http://schemas.openxmlformats.org/officeDocument/2006/relationships/chart" Target="../charts/chart8.xml"/><Relationship Id="rId4" Type="http://schemas.openxmlformats.org/officeDocument/2006/relationships/chart" Target="../charts/chart2.xml"/><Relationship Id="rId9" Type="http://schemas.openxmlformats.org/officeDocument/2006/relationships/chart" Target="../charts/chart7.xml"/><Relationship Id="rId14" Type="http://schemas.openxmlformats.org/officeDocument/2006/relationships/chart" Target="../charts/char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on\Desktop\Tariffrapport_Bilder\framsida.jpg"/>
          <p:cNvPicPr>
            <a:picLocks noChangeAspect="1" noChangeArrowheads="1"/>
          </p:cNvPicPr>
          <p:nvPr/>
        </p:nvPicPr>
        <p:blipFill>
          <a:blip r:embed="rId3" cstate="print"/>
          <a:srcRect r="11057"/>
          <a:stretch>
            <a:fillRect/>
          </a:stretch>
        </p:blipFill>
        <p:spPr bwMode="auto">
          <a:xfrm>
            <a:off x="-85" y="-16"/>
            <a:ext cx="9149329" cy="6858176"/>
          </a:xfrm>
          <a:prstGeom prst="rect">
            <a:avLst/>
          </a:prstGeom>
          <a:noFill/>
        </p:spPr>
      </p:pic>
      <p:sp>
        <p:nvSpPr>
          <p:cNvPr id="5122" name="Rubrik 1"/>
          <p:cNvSpPr txBox="1">
            <a:spLocks/>
          </p:cNvSpPr>
          <p:nvPr/>
        </p:nvSpPr>
        <p:spPr bwMode="auto">
          <a:xfrm>
            <a:off x="179512" y="2204864"/>
            <a:ext cx="5297487" cy="1209675"/>
          </a:xfrm>
          <a:prstGeom prst="rect">
            <a:avLst/>
          </a:prstGeom>
          <a:noFill/>
          <a:ln w="9525">
            <a:noFill/>
            <a:miter lim="800000"/>
            <a:headEnd/>
            <a:tailEnd/>
          </a:ln>
        </p:spPr>
        <p:txBody>
          <a:bodyPr anchor="ctr"/>
          <a:lstStyle/>
          <a:p>
            <a:pPr algn="r">
              <a:lnSpc>
                <a:spcPct val="90000"/>
              </a:lnSpc>
            </a:pPr>
            <a:r>
              <a:rPr lang="sv-SE" altLang="sv-SE" sz="3200" dirty="0" smtClean="0">
                <a:latin typeface="Calibri" pitchFamily="34" charset="0"/>
              </a:rPr>
              <a:t>En mer marknadsanpassad tariffutformning </a:t>
            </a:r>
            <a:endParaRPr lang="sv-SE" altLang="sv-SE" sz="3200" dirty="0">
              <a:latin typeface="Calibri" pitchFamily="34" charset="0"/>
            </a:endParaRPr>
          </a:p>
        </p:txBody>
      </p:sp>
      <p:sp>
        <p:nvSpPr>
          <p:cNvPr id="5123" name="Underrubrik 2"/>
          <p:cNvSpPr txBox="1">
            <a:spLocks/>
          </p:cNvSpPr>
          <p:nvPr/>
        </p:nvSpPr>
        <p:spPr bwMode="auto">
          <a:xfrm>
            <a:off x="-180528" y="3068960"/>
            <a:ext cx="5629275" cy="1077912"/>
          </a:xfrm>
          <a:prstGeom prst="rect">
            <a:avLst/>
          </a:prstGeom>
          <a:noFill/>
          <a:ln w="9525">
            <a:noFill/>
            <a:miter lim="800000"/>
            <a:headEnd/>
            <a:tailEnd/>
          </a:ln>
        </p:spPr>
        <p:txBody>
          <a:bodyPr anchor="ctr"/>
          <a:lstStyle/>
          <a:p>
            <a:pPr algn="r">
              <a:lnSpc>
                <a:spcPct val="90000"/>
              </a:lnSpc>
              <a:spcBef>
                <a:spcPts val="600"/>
              </a:spcBef>
              <a:buClr>
                <a:schemeClr val="accent2"/>
              </a:buClr>
              <a:buFont typeface="Arial" charset="0"/>
              <a:buNone/>
            </a:pPr>
            <a:r>
              <a:rPr lang="sv-SE" altLang="sv-SE" sz="2000" b="1" dirty="0">
                <a:latin typeface="Calibri" pitchFamily="34" charset="0"/>
              </a:rPr>
              <a:t>Underlag </a:t>
            </a:r>
            <a:r>
              <a:rPr lang="sv-SE" altLang="sv-SE" sz="2000" b="1" dirty="0" smtClean="0">
                <a:latin typeface="Calibri" pitchFamily="34" charset="0"/>
              </a:rPr>
              <a:t>för elnätsföretagens överväganden</a:t>
            </a:r>
            <a:endParaRPr lang="sv-SE" altLang="sv-SE" sz="2000" b="1" dirty="0">
              <a:latin typeface="Calibri" pitchFamily="34" charset="0"/>
            </a:endParaRPr>
          </a:p>
          <a:p>
            <a:pPr algn="r">
              <a:lnSpc>
                <a:spcPct val="90000"/>
              </a:lnSpc>
              <a:spcBef>
                <a:spcPts val="600"/>
              </a:spcBef>
              <a:buClr>
                <a:schemeClr val="accent2"/>
              </a:buClr>
              <a:buFont typeface="Arial" charset="0"/>
              <a:buNone/>
            </a:pPr>
            <a:r>
              <a:rPr lang="sv-SE" altLang="sv-SE" dirty="0">
                <a:latin typeface="Calibri" pitchFamily="34" charset="0"/>
              </a:rPr>
              <a:t>Våren </a:t>
            </a:r>
            <a:r>
              <a:rPr lang="sv-SE" altLang="sv-SE" dirty="0" smtClean="0">
                <a:latin typeface="Calibri" pitchFamily="34" charset="0"/>
              </a:rPr>
              <a:t>2016</a:t>
            </a:r>
            <a:endParaRPr lang="sv-SE" altLang="sv-SE" dirty="0">
              <a:latin typeface="Calibri"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61950"/>
            <a:ext cx="8229600" cy="588963"/>
          </a:xfrm>
        </p:spPr>
        <p:txBody>
          <a:bodyPr>
            <a:normAutofit/>
          </a:bodyPr>
          <a:lstStyle/>
          <a:p>
            <a:pPr eaLnBrk="1" hangingPunct="1"/>
            <a:r>
              <a:rPr lang="sv-SE" sz="3200" dirty="0" smtClean="0"/>
              <a:t>Tariffutvecklingen måste hålla i alla perspektiv</a:t>
            </a:r>
          </a:p>
        </p:txBody>
      </p:sp>
      <p:sp>
        <p:nvSpPr>
          <p:cNvPr id="289799" name="Rectangle 7"/>
          <p:cNvSpPr>
            <a:spLocks noChangeArrowheads="1"/>
          </p:cNvSpPr>
          <p:nvPr/>
        </p:nvSpPr>
        <p:spPr bwMode="gray">
          <a:xfrm>
            <a:off x="779438" y="5104916"/>
            <a:ext cx="4936801" cy="830997"/>
          </a:xfrm>
          <a:prstGeom prst="rect">
            <a:avLst/>
          </a:prstGeom>
          <a:noFill/>
          <a:ln w="12700">
            <a:noFill/>
            <a:miter lim="800000"/>
            <a:headEnd/>
            <a:tailEnd type="none" w="med" len="lg"/>
          </a:ln>
        </p:spPr>
        <p:txBody>
          <a:bodyPr wrap="none" lIns="0" tIns="0" rIns="0" bIns="0">
            <a:spAutoFit/>
          </a:bodyPr>
          <a:lstStyle/>
          <a:p>
            <a:r>
              <a:rPr lang="sv-SE" i="1" dirty="0"/>
              <a:t>Först när vi sammanvägt intressenters olika krav har </a:t>
            </a:r>
          </a:p>
          <a:p>
            <a:r>
              <a:rPr lang="sv-SE" i="1" dirty="0"/>
              <a:t>vi gjort rätt. </a:t>
            </a:r>
            <a:r>
              <a:rPr lang="sv-SE" i="1" dirty="0" smtClean="0"/>
              <a:t>Varje elnätsföretag balanserar sina </a:t>
            </a:r>
            <a:endParaRPr lang="sv-SE" i="1" dirty="0"/>
          </a:p>
          <a:p>
            <a:r>
              <a:rPr lang="sv-SE" i="1" dirty="0" smtClean="0"/>
              <a:t>avgiftselement </a:t>
            </a:r>
            <a:r>
              <a:rPr lang="sv-SE" i="1" dirty="0"/>
              <a:t>efter sin egen kund- och </a:t>
            </a:r>
            <a:r>
              <a:rPr lang="sv-SE" i="1" dirty="0" smtClean="0"/>
              <a:t>nätstruktur.</a:t>
            </a:r>
          </a:p>
        </p:txBody>
      </p:sp>
      <p:sp>
        <p:nvSpPr>
          <p:cNvPr id="13316" name="Line 11"/>
          <p:cNvSpPr>
            <a:spLocks noChangeShapeType="1"/>
          </p:cNvSpPr>
          <p:nvPr/>
        </p:nvSpPr>
        <p:spPr bwMode="gray">
          <a:xfrm flipV="1">
            <a:off x="2551113" y="3854450"/>
            <a:ext cx="504825" cy="520700"/>
          </a:xfrm>
          <a:prstGeom prst="line">
            <a:avLst/>
          </a:prstGeom>
          <a:noFill/>
          <a:ln w="25400">
            <a:solidFill>
              <a:schemeClr val="tx1"/>
            </a:solidFill>
            <a:round/>
            <a:headEnd/>
            <a:tailEnd type="triangle" w="med" len="lg"/>
          </a:ln>
        </p:spPr>
        <p:txBody>
          <a:bodyPr wrap="none" lIns="0" tIns="0" rIns="0" bIns="0" anchor="ctr"/>
          <a:lstStyle/>
          <a:p>
            <a:endParaRPr lang="sv-SE"/>
          </a:p>
        </p:txBody>
      </p:sp>
      <p:grpSp>
        <p:nvGrpSpPr>
          <p:cNvPr id="2" name="Grupp 1"/>
          <p:cNvGrpSpPr>
            <a:grpSpLocks/>
          </p:cNvGrpSpPr>
          <p:nvPr/>
        </p:nvGrpSpPr>
        <p:grpSpPr bwMode="auto">
          <a:xfrm>
            <a:off x="766763" y="1171575"/>
            <a:ext cx="7643812" cy="4648200"/>
            <a:chOff x="1071514" y="1533525"/>
            <a:chExt cx="7643860" cy="4648443"/>
          </a:xfrm>
        </p:grpSpPr>
        <p:sp>
          <p:nvSpPr>
            <p:cNvPr id="24592" name="AutoShape 19"/>
            <p:cNvSpPr>
              <a:spLocks noChangeArrowheads="1"/>
            </p:cNvSpPr>
            <p:nvPr/>
          </p:nvSpPr>
          <p:spPr bwMode="gray">
            <a:xfrm>
              <a:off x="6048357" y="4556283"/>
              <a:ext cx="2667017" cy="1625685"/>
            </a:xfrm>
            <a:prstGeom prst="cloudCallout">
              <a:avLst>
                <a:gd name="adj1" fmla="val -75080"/>
                <a:gd name="adj2" fmla="val -66359"/>
              </a:avLst>
            </a:prstGeom>
            <a:noFill/>
            <a:ln>
              <a:solidFill>
                <a:srgbClr val="00B0F0"/>
              </a:solidFill>
              <a:headEnd/>
              <a:tailEnd type="none" w="med" len="lg"/>
            </a:ln>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sv-SE" sz="2000" dirty="0"/>
            </a:p>
          </p:txBody>
        </p:sp>
        <p:sp>
          <p:nvSpPr>
            <p:cNvPr id="24591" name="AutoShape 18"/>
            <p:cNvSpPr>
              <a:spLocks noChangeArrowheads="1"/>
            </p:cNvSpPr>
            <p:nvPr/>
          </p:nvSpPr>
          <p:spPr bwMode="gray">
            <a:xfrm>
              <a:off x="6469048" y="1533525"/>
              <a:ext cx="2160601" cy="847769"/>
            </a:xfrm>
            <a:prstGeom prst="wedgeRectCallout">
              <a:avLst>
                <a:gd name="adj1" fmla="val -113838"/>
                <a:gd name="adj2" fmla="val 104652"/>
              </a:avLst>
            </a:prstGeom>
            <a:ln>
              <a:solidFill>
                <a:srgbClr val="00B0F0"/>
              </a:solidFill>
              <a:headEnd/>
              <a:tailEnd type="none" w="med" len="lg"/>
            </a:ln>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sv-SE" sz="2000" dirty="0"/>
            </a:p>
          </p:txBody>
        </p:sp>
        <p:sp>
          <p:nvSpPr>
            <p:cNvPr id="24579" name="AutoShape 5"/>
            <p:cNvSpPr>
              <a:spLocks noChangeArrowheads="1"/>
            </p:cNvSpPr>
            <p:nvPr/>
          </p:nvSpPr>
          <p:spPr bwMode="gray">
            <a:xfrm>
              <a:off x="6680186" y="3009977"/>
              <a:ext cx="1949462" cy="1298643"/>
            </a:xfrm>
            <a:prstGeom prst="bevel">
              <a:avLst>
                <a:gd name="adj" fmla="val 12500"/>
              </a:avLst>
            </a:prstGeom>
            <a:solidFill>
              <a:srgbClr val="00B0F0"/>
            </a:solidFill>
            <a:ln w="12700">
              <a:solidFill>
                <a:srgbClr val="B4B4B4"/>
              </a:solidFill>
              <a:miter lim="800000"/>
              <a:headEnd/>
              <a:tailEnd type="none" w="med" len="lg"/>
            </a:ln>
          </p:spPr>
          <p:txBody>
            <a:bodyPr wrap="none" lIns="0" tIns="0" rIns="0" bIns="0" anchor="ctr"/>
            <a:lstStyle/>
            <a:p>
              <a:pPr>
                <a:defRPr/>
              </a:pPr>
              <a:endParaRPr lang="sv-SE" dirty="0"/>
            </a:p>
          </p:txBody>
        </p:sp>
        <p:sp>
          <p:nvSpPr>
            <p:cNvPr id="289798" name="Oval 6"/>
            <p:cNvSpPr>
              <a:spLocks noChangeArrowheads="1"/>
            </p:cNvSpPr>
            <p:nvPr/>
          </p:nvSpPr>
          <p:spPr bwMode="gray">
            <a:xfrm>
              <a:off x="3260690" y="2962350"/>
              <a:ext cx="2590816" cy="1298643"/>
            </a:xfrm>
            <a:prstGeom prst="ellipse">
              <a:avLst/>
            </a:prstGeom>
            <a:solidFill>
              <a:srgbClr val="92D050"/>
            </a:solidFill>
            <a:ln>
              <a:noFill/>
            </a:ln>
          </p:spPr>
          <p:txBody>
            <a:bodyPr wrap="none" lIns="0" tIns="0" rIns="0" bIns="0" anchor="ctr"/>
            <a:lstStyle/>
            <a:p>
              <a:pPr algn="ctr">
                <a:defRPr/>
              </a:pPr>
              <a:r>
                <a:rPr lang="sv-SE" sz="2000" b="1" dirty="0" smtClean="0"/>
                <a:t>tariffutformning</a:t>
              </a:r>
              <a:endParaRPr lang="sv-SE" sz="2000" b="1" dirty="0"/>
            </a:p>
          </p:txBody>
        </p:sp>
        <p:sp>
          <p:nvSpPr>
            <p:cNvPr id="13324" name="Text Box 9"/>
            <p:cNvSpPr txBox="1">
              <a:spLocks noChangeArrowheads="1"/>
            </p:cNvSpPr>
            <p:nvPr/>
          </p:nvSpPr>
          <p:spPr bwMode="gray">
            <a:xfrm>
              <a:off x="1096914" y="3251290"/>
              <a:ext cx="1731973" cy="738227"/>
            </a:xfrm>
            <a:prstGeom prst="rect">
              <a:avLst/>
            </a:prstGeom>
            <a:noFill/>
            <a:ln w="12700">
              <a:noFill/>
              <a:miter lim="800000"/>
              <a:headEnd/>
              <a:tailEnd type="none" w="med" len="lg"/>
            </a:ln>
          </p:spPr>
          <p:txBody>
            <a:bodyPr lIns="0" tIns="0" rIns="0" bIns="0">
              <a:spAutoFit/>
            </a:bodyPr>
            <a:lstStyle/>
            <a:p>
              <a:pPr>
                <a:spcBef>
                  <a:spcPct val="50000"/>
                </a:spcBef>
              </a:pPr>
              <a:r>
                <a:rPr lang="sv-SE" sz="2400" b="1">
                  <a:solidFill>
                    <a:srgbClr val="00B0F0"/>
                  </a:solidFill>
                  <a:latin typeface="Polo" pitchFamily="2" charset="0"/>
                </a:rPr>
                <a:t>Omvärld och Marknad</a:t>
              </a:r>
            </a:p>
          </p:txBody>
        </p:sp>
        <p:sp>
          <p:nvSpPr>
            <p:cNvPr id="13325" name="Text Box 10"/>
            <p:cNvSpPr txBox="1">
              <a:spLocks noChangeArrowheads="1"/>
            </p:cNvSpPr>
            <p:nvPr/>
          </p:nvSpPr>
          <p:spPr bwMode="gray">
            <a:xfrm>
              <a:off x="1117550" y="4862688"/>
              <a:ext cx="2143138" cy="369351"/>
            </a:xfrm>
            <a:prstGeom prst="rect">
              <a:avLst/>
            </a:prstGeom>
            <a:noFill/>
            <a:ln w="12700">
              <a:noFill/>
              <a:miter lim="800000"/>
              <a:headEnd/>
              <a:tailEnd type="none" w="med" len="lg"/>
            </a:ln>
          </p:spPr>
          <p:txBody>
            <a:bodyPr wrap="square" lIns="0" tIns="0" rIns="0" bIns="0">
              <a:spAutoFit/>
            </a:bodyPr>
            <a:lstStyle/>
            <a:p>
              <a:pPr>
                <a:spcBef>
                  <a:spcPct val="50000"/>
                </a:spcBef>
              </a:pPr>
              <a:r>
                <a:rPr lang="sv-SE" sz="2400" b="1" dirty="0" smtClean="0">
                  <a:solidFill>
                    <a:srgbClr val="00B0F0"/>
                  </a:solidFill>
                  <a:latin typeface="Polo" pitchFamily="2" charset="0"/>
                </a:rPr>
                <a:t>Elnätsföretagen</a:t>
              </a:r>
              <a:endParaRPr lang="sv-SE" sz="2400" b="1" dirty="0">
                <a:solidFill>
                  <a:srgbClr val="00B0F0"/>
                </a:solidFill>
                <a:latin typeface="Polo" pitchFamily="2" charset="0"/>
              </a:endParaRPr>
            </a:p>
          </p:txBody>
        </p:sp>
        <p:sp>
          <p:nvSpPr>
            <p:cNvPr id="13326" name="Line 12"/>
            <p:cNvSpPr>
              <a:spLocks noChangeShapeType="1"/>
            </p:cNvSpPr>
            <p:nvPr/>
          </p:nvSpPr>
          <p:spPr bwMode="gray">
            <a:xfrm rot="2763774" flipV="1">
              <a:off x="2652348" y="2700337"/>
              <a:ext cx="649287" cy="142875"/>
            </a:xfrm>
            <a:prstGeom prst="line">
              <a:avLst/>
            </a:prstGeom>
            <a:noFill/>
            <a:ln w="25400">
              <a:solidFill>
                <a:schemeClr val="tx1"/>
              </a:solidFill>
              <a:round/>
              <a:headEnd/>
              <a:tailEnd type="triangle" w="med" len="lg"/>
            </a:ln>
          </p:spPr>
          <p:txBody>
            <a:bodyPr wrap="none" lIns="0" tIns="0" rIns="0" bIns="0" anchor="ctr"/>
            <a:lstStyle/>
            <a:p>
              <a:endParaRPr lang="sv-SE"/>
            </a:p>
          </p:txBody>
        </p:sp>
        <p:sp>
          <p:nvSpPr>
            <p:cNvPr id="13327" name="AutoShape 13"/>
            <p:cNvSpPr>
              <a:spLocks noChangeArrowheads="1"/>
            </p:cNvSpPr>
            <p:nvPr/>
          </p:nvSpPr>
          <p:spPr bwMode="gray">
            <a:xfrm rot="10800000">
              <a:off x="5926138" y="3524250"/>
              <a:ext cx="611187" cy="306388"/>
            </a:xfrm>
            <a:prstGeom prst="rightArrow">
              <a:avLst>
                <a:gd name="adj1" fmla="val 50148"/>
                <a:gd name="adj2" fmla="val 90579"/>
              </a:avLst>
            </a:prstGeom>
            <a:solidFill>
              <a:srgbClr val="000000"/>
            </a:solidFill>
            <a:ln w="12700">
              <a:noFill/>
              <a:miter lim="800000"/>
              <a:headEnd/>
              <a:tailEnd type="none" w="med" len="lg"/>
            </a:ln>
          </p:spPr>
          <p:txBody>
            <a:bodyPr wrap="none" lIns="0" tIns="0" rIns="0" bIns="0" anchor="ctr"/>
            <a:lstStyle/>
            <a:p>
              <a:endParaRPr lang="sv-SE"/>
            </a:p>
          </p:txBody>
        </p:sp>
        <p:sp>
          <p:nvSpPr>
            <p:cNvPr id="13328" name="Text Box 14"/>
            <p:cNvSpPr txBox="1">
              <a:spLocks noChangeArrowheads="1"/>
            </p:cNvSpPr>
            <p:nvPr/>
          </p:nvSpPr>
          <p:spPr bwMode="gray">
            <a:xfrm>
              <a:off x="6915138" y="3260725"/>
              <a:ext cx="1476385" cy="923378"/>
            </a:xfrm>
            <a:prstGeom prst="rect">
              <a:avLst/>
            </a:prstGeom>
            <a:noFill/>
            <a:ln w="12700">
              <a:noFill/>
              <a:miter lim="800000"/>
              <a:headEnd/>
              <a:tailEnd type="none" w="med" len="lg"/>
            </a:ln>
          </p:spPr>
          <p:txBody>
            <a:bodyPr wrap="square" lIns="0" tIns="0" rIns="0" bIns="0">
              <a:spAutoFit/>
            </a:bodyPr>
            <a:lstStyle/>
            <a:p>
              <a:pPr algn="ctr">
                <a:spcBef>
                  <a:spcPct val="50000"/>
                </a:spcBef>
              </a:pPr>
              <a:r>
                <a:rPr lang="sv-SE" sz="2000" i="1" dirty="0">
                  <a:latin typeface="Polo" pitchFamily="2" charset="0"/>
                </a:rPr>
                <a:t>Ja! Det driver mot effektivitet som gagnar alla </a:t>
              </a:r>
            </a:p>
          </p:txBody>
        </p:sp>
        <p:sp>
          <p:nvSpPr>
            <p:cNvPr id="13329" name="Text Box 15"/>
            <p:cNvSpPr txBox="1">
              <a:spLocks noChangeArrowheads="1"/>
            </p:cNvSpPr>
            <p:nvPr/>
          </p:nvSpPr>
          <p:spPr bwMode="gray">
            <a:xfrm>
              <a:off x="6507161" y="4832435"/>
              <a:ext cx="1989136" cy="1231170"/>
            </a:xfrm>
            <a:prstGeom prst="rect">
              <a:avLst/>
            </a:prstGeom>
            <a:noFill/>
            <a:ln w="12700">
              <a:noFill/>
              <a:miter lim="800000"/>
              <a:headEnd/>
              <a:tailEnd type="none" w="med" len="lg"/>
            </a:ln>
          </p:spPr>
          <p:txBody>
            <a:bodyPr lIns="0" tIns="0" rIns="0" bIns="0">
              <a:spAutoFit/>
            </a:bodyPr>
            <a:lstStyle/>
            <a:p>
              <a:pPr>
                <a:spcBef>
                  <a:spcPct val="50000"/>
                </a:spcBef>
              </a:pPr>
              <a:r>
                <a:rPr lang="sv-SE" sz="2000" i="1" dirty="0">
                  <a:latin typeface="Polo" pitchFamily="2" charset="0"/>
                </a:rPr>
                <a:t>Javisst, detta kan ge oss rätt intäkt från rätt kund, aktivare och nöjdare kunder!</a:t>
              </a:r>
            </a:p>
          </p:txBody>
        </p:sp>
        <p:sp>
          <p:nvSpPr>
            <p:cNvPr id="13330" name="Text Box 16"/>
            <p:cNvSpPr txBox="1">
              <a:spLocks noChangeArrowheads="1"/>
            </p:cNvSpPr>
            <p:nvPr/>
          </p:nvSpPr>
          <p:spPr bwMode="gray">
            <a:xfrm>
              <a:off x="1071514" y="1922483"/>
              <a:ext cx="1628785" cy="369906"/>
            </a:xfrm>
            <a:prstGeom prst="rect">
              <a:avLst/>
            </a:prstGeom>
            <a:noFill/>
            <a:ln w="12700">
              <a:noFill/>
              <a:miter lim="800000"/>
              <a:headEnd/>
              <a:tailEnd type="none" w="med" len="lg"/>
            </a:ln>
          </p:spPr>
          <p:txBody>
            <a:bodyPr lIns="0" tIns="0" rIns="0" bIns="0">
              <a:spAutoFit/>
            </a:bodyPr>
            <a:lstStyle/>
            <a:p>
              <a:pPr>
                <a:spcBef>
                  <a:spcPct val="50000"/>
                </a:spcBef>
              </a:pPr>
              <a:r>
                <a:rPr lang="sv-SE" sz="2400" b="1">
                  <a:solidFill>
                    <a:srgbClr val="00B0F0"/>
                  </a:solidFill>
                  <a:latin typeface="Polo" pitchFamily="2" charset="0"/>
                </a:rPr>
                <a:t>Kunderna</a:t>
              </a:r>
            </a:p>
          </p:txBody>
        </p:sp>
      </p:grpSp>
      <p:sp>
        <p:nvSpPr>
          <p:cNvPr id="13318" name="Line 20"/>
          <p:cNvSpPr>
            <a:spLocks noChangeShapeType="1"/>
          </p:cNvSpPr>
          <p:nvPr/>
        </p:nvSpPr>
        <p:spPr bwMode="gray">
          <a:xfrm>
            <a:off x="2490788" y="3235325"/>
            <a:ext cx="360362" cy="0"/>
          </a:xfrm>
          <a:prstGeom prst="line">
            <a:avLst/>
          </a:prstGeom>
          <a:noFill/>
          <a:ln w="28575">
            <a:solidFill>
              <a:schemeClr val="tx1"/>
            </a:solidFill>
            <a:round/>
            <a:headEnd/>
            <a:tailEnd type="triangle" w="med" len="lg"/>
          </a:ln>
        </p:spPr>
        <p:txBody>
          <a:bodyPr wrap="none" lIns="0" tIns="0" rIns="0" bIns="0" anchor="ctr"/>
          <a:lstStyle/>
          <a:p>
            <a:endParaRPr lang="sv-SE"/>
          </a:p>
        </p:txBody>
      </p:sp>
      <p:sp>
        <p:nvSpPr>
          <p:cNvPr id="13319" name="Text Box 17"/>
          <p:cNvSpPr txBox="1">
            <a:spLocks noChangeArrowheads="1"/>
          </p:cNvSpPr>
          <p:nvPr/>
        </p:nvSpPr>
        <p:spPr bwMode="gray">
          <a:xfrm>
            <a:off x="6259513" y="1276350"/>
            <a:ext cx="2014537" cy="923925"/>
          </a:xfrm>
          <a:prstGeom prst="rect">
            <a:avLst/>
          </a:prstGeom>
          <a:noFill/>
          <a:ln w="12700">
            <a:noFill/>
            <a:miter lim="800000"/>
            <a:headEnd/>
            <a:tailEnd type="none" w="med" len="lg"/>
          </a:ln>
        </p:spPr>
        <p:txBody>
          <a:bodyPr lIns="0" tIns="0" rIns="0" bIns="0">
            <a:spAutoFit/>
          </a:bodyPr>
          <a:lstStyle/>
          <a:p>
            <a:pPr>
              <a:spcBef>
                <a:spcPct val="50000"/>
              </a:spcBef>
            </a:pPr>
            <a:r>
              <a:rPr lang="sv-SE" sz="2000" i="1" dirty="0">
                <a:latin typeface="Polo" pitchFamily="2" charset="0"/>
              </a:rPr>
              <a:t>Ja, det är logiskt, något jag förstår och kan agera efter</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304799"/>
            <a:ext cx="7962900" cy="826815"/>
          </a:xfrm>
        </p:spPr>
        <p:txBody>
          <a:bodyPr/>
          <a:lstStyle/>
          <a:p>
            <a:r>
              <a:rPr lang="sv-SE" sz="3200" dirty="0" smtClean="0"/>
              <a:t>Tariffutformningens drivkrafter och beroenden</a:t>
            </a:r>
            <a:endParaRPr lang="sv-SE" sz="3200" dirty="0"/>
          </a:p>
        </p:txBody>
      </p:sp>
      <p:graphicFrame>
        <p:nvGraphicFramePr>
          <p:cNvPr id="8" name="Platshållare för innehåll 7"/>
          <p:cNvGraphicFramePr>
            <a:graphicFrameLocks noGrp="1"/>
          </p:cNvGraphicFramePr>
          <p:nvPr>
            <p:ph idx="1"/>
            <p:extLst>
              <p:ext uri="{D42A27DB-BD31-4B8C-83A1-F6EECF244321}">
                <p14:modId xmlns:p14="http://schemas.microsoft.com/office/powerpoint/2010/main" xmlns="" val="3252587699"/>
              </p:ext>
            </p:extLst>
          </p:nvPr>
        </p:nvGraphicFramePr>
        <p:xfrm>
          <a:off x="467544" y="1628800"/>
          <a:ext cx="7712075" cy="4357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ktangel 2"/>
          <p:cNvSpPr/>
          <p:nvPr/>
        </p:nvSpPr>
        <p:spPr>
          <a:xfrm>
            <a:off x="3455146" y="3053834"/>
            <a:ext cx="1954381" cy="523220"/>
          </a:xfrm>
          <a:prstGeom prst="rect">
            <a:avLst/>
          </a:prstGeom>
        </p:spPr>
        <p:txBody>
          <a:bodyPr wrap="none">
            <a:spAutoFit/>
          </a:bodyPr>
          <a:lstStyle/>
          <a:p>
            <a:pPr algn="ctr"/>
            <a:r>
              <a:rPr lang="sv-SE" sz="1400" i="1" dirty="0" smtClean="0"/>
              <a:t>Kundens situation, </a:t>
            </a:r>
          </a:p>
          <a:p>
            <a:pPr algn="ctr"/>
            <a:r>
              <a:rPr lang="sv-SE" sz="1400" i="1" dirty="0" smtClean="0"/>
              <a:t>behov och beteenden </a:t>
            </a:r>
            <a:endParaRPr lang="sv-SE" sz="1400" i="1" dirty="0"/>
          </a:p>
        </p:txBody>
      </p:sp>
    </p:spTree>
    <p:extLst>
      <p:ext uri="{BB962C8B-B14F-4D97-AF65-F5344CB8AC3E}">
        <p14:creationId xmlns:p14="http://schemas.microsoft.com/office/powerpoint/2010/main" xmlns="" val="226342169"/>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idx="4294967295"/>
          </p:nvPr>
        </p:nvSpPr>
        <p:spPr>
          <a:xfrm>
            <a:off x="457200" y="407988"/>
            <a:ext cx="8229600" cy="561975"/>
          </a:xfrm>
        </p:spPr>
        <p:txBody>
          <a:bodyPr>
            <a:noAutofit/>
          </a:bodyPr>
          <a:lstStyle/>
          <a:p>
            <a:r>
              <a:rPr lang="sv-SE" altLang="sv-SE" sz="3200" dirty="0"/>
              <a:t>Omvärlds- och marknadskrav på elnätstarifferna</a:t>
            </a:r>
            <a:endParaRPr lang="sv-SE" sz="3200" dirty="0"/>
          </a:p>
        </p:txBody>
      </p:sp>
      <p:sp>
        <p:nvSpPr>
          <p:cNvPr id="7171" name="Rubrik 1"/>
          <p:cNvSpPr>
            <a:spLocks/>
          </p:cNvSpPr>
          <p:nvPr/>
        </p:nvSpPr>
        <p:spPr bwMode="auto">
          <a:xfrm>
            <a:off x="614363" y="530225"/>
            <a:ext cx="7467600" cy="679450"/>
          </a:xfrm>
          <a:prstGeom prst="rect">
            <a:avLst/>
          </a:prstGeom>
          <a:noFill/>
          <a:ln w="9525">
            <a:noFill/>
            <a:miter lim="800000"/>
            <a:headEnd/>
            <a:tailEnd/>
          </a:ln>
          <a:effectLst/>
        </p:spPr>
        <p:txBody>
          <a:bodyPr anchor="ctr"/>
          <a:lstStyle/>
          <a:p>
            <a:pPr eaLnBrk="0" hangingPunct="0"/>
            <a:endParaRPr lang="sv-SE" altLang="sv-SE"/>
          </a:p>
        </p:txBody>
      </p:sp>
      <p:grpSp>
        <p:nvGrpSpPr>
          <p:cNvPr id="4" name="Grupp 3"/>
          <p:cNvGrpSpPr>
            <a:grpSpLocks/>
          </p:cNvGrpSpPr>
          <p:nvPr/>
        </p:nvGrpSpPr>
        <p:grpSpPr bwMode="auto">
          <a:xfrm>
            <a:off x="1520825" y="2528888"/>
            <a:ext cx="1296988" cy="1295400"/>
            <a:chOff x="1762171" y="1592641"/>
            <a:chExt cx="1296000" cy="1296000"/>
          </a:xfrm>
        </p:grpSpPr>
        <p:sp>
          <p:nvSpPr>
            <p:cNvPr id="6" name="Ellips 5"/>
            <p:cNvSpPr/>
            <p:nvPr/>
          </p:nvSpPr>
          <p:spPr>
            <a:xfrm>
              <a:off x="1762171" y="1592641"/>
              <a:ext cx="1296000" cy="1296000"/>
            </a:xfrm>
            <a:prstGeom prst="ellipse">
              <a:avLst/>
            </a:prstGeom>
            <a:solidFill>
              <a:srgbClr val="92D050"/>
            </a:solidFill>
          </p:spPr>
          <p:style>
            <a:lnRef idx="0">
              <a:schemeClr val="accent2"/>
            </a:lnRef>
            <a:fillRef idx="3">
              <a:schemeClr val="accent2"/>
            </a:fillRef>
            <a:effectRef idx="3">
              <a:schemeClr val="accent2"/>
            </a:effectRef>
            <a:fontRef idx="minor">
              <a:schemeClr val="lt1"/>
            </a:fontRef>
          </p:style>
        </p:sp>
        <p:sp>
          <p:nvSpPr>
            <p:cNvPr id="7" name="Ellips 4"/>
            <p:cNvSpPr/>
            <p:nvPr/>
          </p:nvSpPr>
          <p:spPr>
            <a:xfrm>
              <a:off x="1792311" y="1754641"/>
              <a:ext cx="1256342" cy="914824"/>
            </a:xfrm>
            <a:prstGeom prst="rect">
              <a:avLst/>
            </a:prstGeom>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eaLnBrk="0" hangingPunct="0">
                <a:lnSpc>
                  <a:spcPct val="90000"/>
                </a:lnSpc>
                <a:spcAft>
                  <a:spcPct val="35000"/>
                </a:spcAft>
                <a:defRPr/>
              </a:pPr>
              <a:r>
                <a:rPr lang="sv-SE" altLang="sv-SE" sz="1400" b="1" i="1" dirty="0">
                  <a:solidFill>
                    <a:schemeClr val="tx1"/>
                  </a:solidFill>
                </a:rPr>
                <a:t>Energi effektiviserings direktivet</a:t>
              </a:r>
              <a:endParaRPr lang="sv-SE" sz="1700" i="1" dirty="0">
                <a:solidFill>
                  <a:schemeClr val="tx1"/>
                </a:solidFill>
              </a:endParaRPr>
            </a:p>
          </p:txBody>
        </p:sp>
      </p:grpSp>
      <p:sp>
        <p:nvSpPr>
          <p:cNvPr id="12" name="Ellips 11"/>
          <p:cNvSpPr/>
          <p:nvPr/>
        </p:nvSpPr>
        <p:spPr bwMode="auto">
          <a:xfrm>
            <a:off x="3768725" y="2463800"/>
            <a:ext cx="1295400" cy="1295400"/>
          </a:xfrm>
          <a:prstGeom prst="ellipse">
            <a:avLst/>
          </a:prstGeom>
          <a:solidFill>
            <a:srgbClr val="92D050"/>
          </a:solidFill>
        </p:spPr>
        <p:style>
          <a:lnRef idx="0">
            <a:schemeClr val="accent2"/>
          </a:lnRef>
          <a:fillRef idx="3">
            <a:schemeClr val="accent2"/>
          </a:fillRef>
          <a:effectRef idx="3">
            <a:schemeClr val="accent2"/>
          </a:effectRef>
          <a:fontRef idx="minor">
            <a:schemeClr val="lt1"/>
          </a:fontRef>
        </p:style>
      </p:sp>
      <p:grpSp>
        <p:nvGrpSpPr>
          <p:cNvPr id="8" name="Grupp 13"/>
          <p:cNvGrpSpPr>
            <a:grpSpLocks/>
          </p:cNvGrpSpPr>
          <p:nvPr/>
        </p:nvGrpSpPr>
        <p:grpSpPr bwMode="auto">
          <a:xfrm>
            <a:off x="6373813" y="2492375"/>
            <a:ext cx="1295400" cy="1295400"/>
            <a:chOff x="1762171" y="1592641"/>
            <a:chExt cx="1296000" cy="1296000"/>
          </a:xfrm>
        </p:grpSpPr>
        <p:sp>
          <p:nvSpPr>
            <p:cNvPr id="15" name="Ellips 14"/>
            <p:cNvSpPr/>
            <p:nvPr/>
          </p:nvSpPr>
          <p:spPr>
            <a:xfrm>
              <a:off x="1762171" y="1592641"/>
              <a:ext cx="1296000" cy="1296000"/>
            </a:xfrm>
            <a:prstGeom prst="ellipse">
              <a:avLst/>
            </a:prstGeom>
            <a:solidFill>
              <a:srgbClr val="92D050"/>
            </a:solidFill>
          </p:spPr>
          <p:style>
            <a:lnRef idx="0">
              <a:schemeClr val="accent2"/>
            </a:lnRef>
            <a:fillRef idx="3">
              <a:schemeClr val="accent2"/>
            </a:fillRef>
            <a:effectRef idx="3">
              <a:schemeClr val="accent2"/>
            </a:effectRef>
            <a:fontRef idx="minor">
              <a:schemeClr val="lt1"/>
            </a:fontRef>
          </p:style>
        </p:sp>
        <p:sp>
          <p:nvSpPr>
            <p:cNvPr id="16" name="Ellips 4"/>
            <p:cNvSpPr/>
            <p:nvPr/>
          </p:nvSpPr>
          <p:spPr>
            <a:xfrm>
              <a:off x="1866995" y="1708583"/>
              <a:ext cx="1105412" cy="916411"/>
            </a:xfrm>
            <a:prstGeom prst="rect">
              <a:avLst/>
            </a:prstGeom>
          </p:spPr>
          <p:style>
            <a:lnRef idx="0">
              <a:scrgbClr r="0" g="0" b="0"/>
            </a:lnRef>
            <a:fillRef idx="0">
              <a:scrgbClr r="0" g="0" b="0"/>
            </a:fillRef>
            <a:effectRef idx="0">
              <a:scrgbClr r="0" g="0" b="0"/>
            </a:effectRef>
            <a:fontRef idx="minor">
              <a:schemeClr val="lt1"/>
            </a:fontRef>
          </p:style>
          <p:txBody>
            <a:bodyPr lIns="17780" tIns="17780" rIns="17780" bIns="17780" anchor="ctr"/>
            <a:lstStyle/>
            <a:p>
              <a:pPr eaLnBrk="0" hangingPunct="0">
                <a:lnSpc>
                  <a:spcPct val="90000"/>
                </a:lnSpc>
                <a:buFont typeface="Arial" charset="0"/>
                <a:buNone/>
                <a:defRPr/>
              </a:pPr>
              <a:endParaRPr lang="sv-SE" altLang="sv-SE" sz="1400" dirty="0">
                <a:solidFill>
                  <a:schemeClr val="tx1"/>
                </a:solidFill>
              </a:endParaRPr>
            </a:p>
            <a:p>
              <a:pPr eaLnBrk="0" hangingPunct="0">
                <a:lnSpc>
                  <a:spcPct val="90000"/>
                </a:lnSpc>
                <a:buFont typeface="Arial" charset="0"/>
                <a:buNone/>
                <a:defRPr/>
              </a:pPr>
              <a:r>
                <a:rPr lang="sv-SE" altLang="sv-SE" sz="1400" dirty="0">
                  <a:solidFill>
                    <a:schemeClr val="tx1"/>
                  </a:solidFill>
                </a:rPr>
                <a:t> </a:t>
              </a:r>
              <a:r>
                <a:rPr lang="sv-SE" altLang="sv-SE" sz="1400" b="1" i="1" dirty="0" err="1">
                  <a:solidFill>
                    <a:schemeClr val="tx1"/>
                  </a:solidFill>
                </a:rPr>
                <a:t>Ei</a:t>
              </a:r>
              <a:r>
                <a:rPr lang="sv-SE" altLang="sv-SE" sz="1400" b="1" i="1" dirty="0">
                  <a:solidFill>
                    <a:schemeClr val="tx1"/>
                  </a:solidFill>
                </a:rPr>
                <a:t> R2012:14</a:t>
              </a:r>
            </a:p>
            <a:p>
              <a:pPr algn="ctr" eaLnBrk="0" hangingPunct="0">
                <a:lnSpc>
                  <a:spcPct val="90000"/>
                </a:lnSpc>
                <a:spcAft>
                  <a:spcPct val="35000"/>
                </a:spcAft>
                <a:buFont typeface="Arial" charset="0"/>
                <a:buNone/>
                <a:defRPr/>
              </a:pPr>
              <a:r>
                <a:rPr lang="sv-SE" altLang="sv-SE" sz="1400" b="1" dirty="0">
                  <a:solidFill>
                    <a:schemeClr val="tx1"/>
                  </a:solidFill>
                </a:rPr>
                <a:t>R</a:t>
              </a:r>
              <a:r>
                <a:rPr lang="sv-SE" altLang="sv-SE" sz="1400" b="1" dirty="0" smtClean="0">
                  <a:solidFill>
                    <a:schemeClr val="tx1"/>
                  </a:solidFill>
                </a:rPr>
                <a:t>apport om krav på </a:t>
              </a:r>
              <a:r>
                <a:rPr lang="sv-SE" altLang="sv-SE" sz="1400" b="1" dirty="0">
                  <a:solidFill>
                    <a:schemeClr val="tx1"/>
                  </a:solidFill>
                </a:rPr>
                <a:t>elnätstariffer</a:t>
              </a:r>
            </a:p>
          </p:txBody>
        </p:sp>
      </p:grpSp>
      <p:sp>
        <p:nvSpPr>
          <p:cNvPr id="2" name="Höger 1"/>
          <p:cNvSpPr/>
          <p:nvPr/>
        </p:nvSpPr>
        <p:spPr bwMode="auto">
          <a:xfrm rot="3941550">
            <a:off x="2298166" y="3919761"/>
            <a:ext cx="658212" cy="616689"/>
          </a:xfrm>
          <a:prstGeom prst="rightArrow">
            <a:avLst/>
          </a:prstGeom>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wrap="none" lIns="90000" tIns="46800" rIns="90000" bIns="46800" anchor="ctr"/>
          <a:lstStyle/>
          <a:p>
            <a:pPr eaLnBrk="0" hangingPunct="0">
              <a:defRPr/>
            </a:pPr>
            <a:endParaRPr lang="sv-SE" sz="2600">
              <a:solidFill>
                <a:schemeClr val="tx1"/>
              </a:solidFill>
            </a:endParaRPr>
          </a:p>
        </p:txBody>
      </p:sp>
      <p:sp>
        <p:nvSpPr>
          <p:cNvPr id="23" name="Höger 22"/>
          <p:cNvSpPr/>
          <p:nvPr/>
        </p:nvSpPr>
        <p:spPr bwMode="auto">
          <a:xfrm rot="5400000">
            <a:off x="4079991" y="3919762"/>
            <a:ext cx="658212" cy="616689"/>
          </a:xfrm>
          <a:prstGeom prst="rightArrow">
            <a:avLst/>
          </a:prstGeom>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wrap="none" lIns="90000" tIns="46800" rIns="90000" bIns="46800" anchor="ctr"/>
          <a:lstStyle/>
          <a:p>
            <a:pPr eaLnBrk="0" hangingPunct="0">
              <a:defRPr/>
            </a:pPr>
            <a:endParaRPr lang="sv-SE" sz="2600">
              <a:solidFill>
                <a:schemeClr val="tx1"/>
              </a:solidFill>
            </a:endParaRPr>
          </a:p>
        </p:txBody>
      </p:sp>
      <p:sp>
        <p:nvSpPr>
          <p:cNvPr id="24" name="Höger 23"/>
          <p:cNvSpPr/>
          <p:nvPr/>
        </p:nvSpPr>
        <p:spPr bwMode="auto">
          <a:xfrm rot="7187125">
            <a:off x="5978617" y="3930317"/>
            <a:ext cx="658212" cy="616689"/>
          </a:xfrm>
          <a:prstGeom prst="rightArrow">
            <a:avLst/>
          </a:prstGeom>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wrap="none" lIns="90000" tIns="46800" rIns="90000" bIns="46800" anchor="ctr"/>
          <a:lstStyle/>
          <a:p>
            <a:pPr eaLnBrk="0" hangingPunct="0">
              <a:defRPr/>
            </a:pPr>
            <a:endParaRPr lang="sv-SE" sz="2600">
              <a:solidFill>
                <a:schemeClr val="tx1"/>
              </a:solidFill>
            </a:endParaRPr>
          </a:p>
        </p:txBody>
      </p:sp>
      <p:sp>
        <p:nvSpPr>
          <p:cNvPr id="3" name="textruta 2"/>
          <p:cNvSpPr txBox="1"/>
          <p:nvPr/>
        </p:nvSpPr>
        <p:spPr>
          <a:xfrm>
            <a:off x="522288" y="4873625"/>
            <a:ext cx="8251825" cy="369888"/>
          </a:xfrm>
          <a:prstGeom prst="rect">
            <a:avLst/>
          </a:prstGeom>
          <a:noFill/>
        </p:spPr>
        <p:txBody>
          <a:bodyPr>
            <a:spAutoFit/>
          </a:bodyPr>
          <a:lstStyle>
            <a:lvl1pPr>
              <a:defRPr sz="2000">
                <a:solidFill>
                  <a:srgbClr val="444444"/>
                </a:solidFill>
                <a:latin typeface="Calibri" pitchFamily="34" charset="0"/>
              </a:defRPr>
            </a:lvl1pPr>
            <a:lvl2pPr marL="742950" indent="-285750">
              <a:defRPr>
                <a:solidFill>
                  <a:srgbClr val="444444"/>
                </a:solidFill>
                <a:latin typeface="Calibri" pitchFamily="34" charset="0"/>
              </a:defRPr>
            </a:lvl2pPr>
            <a:lvl3pPr>
              <a:defRPr>
                <a:solidFill>
                  <a:srgbClr val="1F497D"/>
                </a:solidFill>
                <a:latin typeface="Calibri" pitchFamily="34" charset="0"/>
              </a:defRPr>
            </a:lvl3pPr>
            <a:lvl4pPr>
              <a:defRPr sz="1600">
                <a:solidFill>
                  <a:srgbClr val="1F497D"/>
                </a:solidFill>
                <a:latin typeface="Calibri" pitchFamily="34" charset="0"/>
              </a:defRPr>
            </a:lvl4pPr>
            <a:lvl5pPr>
              <a:defRPr sz="1600">
                <a:solidFill>
                  <a:srgbClr val="1F497D"/>
                </a:solidFill>
                <a:latin typeface="Calibri" pitchFamily="34" charset="0"/>
              </a:defRPr>
            </a:lvl5pPr>
            <a:lvl6pPr eaLnBrk="0" fontAlgn="base" hangingPunct="0">
              <a:lnSpc>
                <a:spcPct val="90000"/>
              </a:lnSpc>
              <a:spcBef>
                <a:spcPts val="600"/>
              </a:spcBef>
              <a:spcAft>
                <a:spcPct val="0"/>
              </a:spcAft>
              <a:buFont typeface="Arial" charset="0"/>
              <a:buChar char="»"/>
              <a:defRPr sz="1600">
                <a:solidFill>
                  <a:srgbClr val="1F497D"/>
                </a:solidFill>
                <a:latin typeface="Calibri" pitchFamily="34" charset="0"/>
              </a:defRPr>
            </a:lvl6pPr>
            <a:lvl7pPr eaLnBrk="0" fontAlgn="base" hangingPunct="0">
              <a:lnSpc>
                <a:spcPct val="90000"/>
              </a:lnSpc>
              <a:spcBef>
                <a:spcPts val="600"/>
              </a:spcBef>
              <a:spcAft>
                <a:spcPct val="0"/>
              </a:spcAft>
              <a:buFont typeface="Arial" charset="0"/>
              <a:buChar char="»"/>
              <a:defRPr sz="1600">
                <a:solidFill>
                  <a:srgbClr val="1F497D"/>
                </a:solidFill>
                <a:latin typeface="Calibri" pitchFamily="34" charset="0"/>
              </a:defRPr>
            </a:lvl7pPr>
            <a:lvl8pPr eaLnBrk="0" fontAlgn="base" hangingPunct="0">
              <a:lnSpc>
                <a:spcPct val="90000"/>
              </a:lnSpc>
              <a:spcBef>
                <a:spcPts val="600"/>
              </a:spcBef>
              <a:spcAft>
                <a:spcPct val="0"/>
              </a:spcAft>
              <a:buFont typeface="Arial" charset="0"/>
              <a:buChar char="»"/>
              <a:defRPr sz="1600">
                <a:solidFill>
                  <a:srgbClr val="1F497D"/>
                </a:solidFill>
                <a:latin typeface="Calibri" pitchFamily="34" charset="0"/>
              </a:defRPr>
            </a:lvl8pPr>
            <a:lvl9pPr eaLnBrk="0" fontAlgn="base" hangingPunct="0">
              <a:lnSpc>
                <a:spcPct val="90000"/>
              </a:lnSpc>
              <a:spcBef>
                <a:spcPts val="600"/>
              </a:spcBef>
              <a:spcAft>
                <a:spcPct val="0"/>
              </a:spcAft>
              <a:buFont typeface="Arial" charset="0"/>
              <a:buChar char="»"/>
              <a:defRPr sz="1600">
                <a:solidFill>
                  <a:srgbClr val="1F497D"/>
                </a:solidFill>
                <a:latin typeface="Calibri" pitchFamily="34" charset="0"/>
              </a:defRPr>
            </a:lvl9pPr>
          </a:lstStyle>
          <a:p>
            <a:pPr algn="ctr" eaLnBrk="0" hangingPunct="0">
              <a:lnSpc>
                <a:spcPct val="90000"/>
              </a:lnSpc>
              <a:buFont typeface="Arial" charset="0"/>
              <a:buNone/>
              <a:defRPr/>
            </a:pPr>
            <a:r>
              <a:rPr lang="sv-SE" altLang="sv-SE" dirty="0" smtClean="0">
                <a:effectLst>
                  <a:outerShdw blurRad="38100" dist="38100" dir="2700000" algn="tl">
                    <a:srgbClr val="C0C0C0"/>
                  </a:outerShdw>
                </a:effectLst>
              </a:rPr>
              <a:t>Mer påverkbart elnätspris –  Årlig säkringsavgift är inte en långsiktig lösning.</a:t>
            </a:r>
          </a:p>
        </p:txBody>
      </p:sp>
      <p:pic>
        <p:nvPicPr>
          <p:cNvPr id="7185" name="Picture 3" descr="C:\(C) Peter\Peter\Bilder\energimarknadsinspektionen-nya logo.png"/>
          <p:cNvPicPr>
            <a:picLocks noChangeAspect="1" noChangeArrowheads="1"/>
          </p:cNvPicPr>
          <p:nvPr/>
        </p:nvPicPr>
        <p:blipFill>
          <a:blip r:embed="rId3" cstate="print"/>
          <a:srcRect/>
          <a:stretch>
            <a:fillRect/>
          </a:stretch>
        </p:blipFill>
        <p:spPr bwMode="auto">
          <a:xfrm>
            <a:off x="5911850" y="1606550"/>
            <a:ext cx="2700338" cy="412750"/>
          </a:xfrm>
          <a:prstGeom prst="rect">
            <a:avLst/>
          </a:prstGeom>
          <a:noFill/>
          <a:ln w="9525">
            <a:noFill/>
            <a:miter lim="800000"/>
            <a:headEnd/>
            <a:tailEnd/>
          </a:ln>
        </p:spPr>
      </p:pic>
      <p:pic>
        <p:nvPicPr>
          <p:cNvPr id="7186" name="Picture 4" descr="\\oden.eur.corp.vattenfall.com\Usersp$\ptta\Documents\My Pictures\vaLogo.png"/>
          <p:cNvPicPr>
            <a:picLocks noChangeAspect="1" noChangeArrowheads="1"/>
          </p:cNvPicPr>
          <p:nvPr/>
        </p:nvPicPr>
        <p:blipFill>
          <a:blip r:embed="rId4" cstate="print"/>
          <a:srcRect/>
          <a:stretch>
            <a:fillRect/>
          </a:stretch>
        </p:blipFill>
        <p:spPr bwMode="auto">
          <a:xfrm>
            <a:off x="3648075" y="1242065"/>
            <a:ext cx="1406525" cy="502598"/>
          </a:xfrm>
          <a:prstGeom prst="rect">
            <a:avLst/>
          </a:prstGeom>
          <a:noFill/>
          <a:ln w="9525">
            <a:noFill/>
            <a:miter lim="800000"/>
            <a:headEnd/>
            <a:tailEnd/>
          </a:ln>
        </p:spPr>
      </p:pic>
      <p:pic>
        <p:nvPicPr>
          <p:cNvPr id="7187" name="Picture 5" descr="\\oden.eur.corp.vattenfall.com\Usersp$\ptta\Documents\My Pictures\konsumenternas.png"/>
          <p:cNvPicPr>
            <a:picLocks noChangeAspect="1" noChangeArrowheads="1"/>
          </p:cNvPicPr>
          <p:nvPr/>
        </p:nvPicPr>
        <p:blipFill>
          <a:blip r:embed="rId5" cstate="print"/>
          <a:srcRect t="47052" r="38240" b="13802"/>
          <a:stretch>
            <a:fillRect/>
          </a:stretch>
        </p:blipFill>
        <p:spPr bwMode="auto">
          <a:xfrm>
            <a:off x="3346450" y="1895475"/>
            <a:ext cx="2139950" cy="338138"/>
          </a:xfrm>
          <a:prstGeom prst="rect">
            <a:avLst/>
          </a:prstGeom>
          <a:noFill/>
          <a:ln w="9525">
            <a:noFill/>
            <a:miter lim="800000"/>
            <a:headEnd/>
            <a:tailEnd/>
          </a:ln>
        </p:spPr>
      </p:pic>
      <p:grpSp>
        <p:nvGrpSpPr>
          <p:cNvPr id="9" name="Grupp 29"/>
          <p:cNvGrpSpPr>
            <a:grpSpLocks/>
          </p:cNvGrpSpPr>
          <p:nvPr/>
        </p:nvGrpSpPr>
        <p:grpSpPr bwMode="auto">
          <a:xfrm>
            <a:off x="1054100" y="1261115"/>
            <a:ext cx="1048544" cy="996310"/>
            <a:chOff x="1739558" y="1605355"/>
            <a:chExt cx="667625" cy="667625"/>
          </a:xfrm>
        </p:grpSpPr>
        <p:pic>
          <p:nvPicPr>
            <p:cNvPr id="7190" name="Bildobjekt 25"/>
            <p:cNvPicPr>
              <a:picLocks noChangeAspect="1"/>
            </p:cNvPicPr>
            <p:nvPr/>
          </p:nvPicPr>
          <p:blipFill>
            <a:blip r:embed="rId6" cstate="print"/>
            <a:srcRect/>
            <a:stretch>
              <a:fillRect/>
            </a:stretch>
          </p:blipFill>
          <p:spPr bwMode="auto">
            <a:xfrm>
              <a:off x="1739558" y="1605355"/>
              <a:ext cx="667625" cy="667625"/>
            </a:xfrm>
            <a:prstGeom prst="rect">
              <a:avLst/>
            </a:prstGeom>
            <a:noFill/>
            <a:ln w="9525">
              <a:noFill/>
              <a:miter lim="800000"/>
              <a:headEnd/>
              <a:tailEnd/>
            </a:ln>
          </p:spPr>
        </p:pic>
        <p:sp>
          <p:nvSpPr>
            <p:cNvPr id="7191" name="textruta 24"/>
            <p:cNvSpPr txBox="1">
              <a:spLocks noChangeArrowheads="1"/>
            </p:cNvSpPr>
            <p:nvPr/>
          </p:nvSpPr>
          <p:spPr bwMode="auto">
            <a:xfrm>
              <a:off x="1796162" y="1786250"/>
              <a:ext cx="558960" cy="284612"/>
            </a:xfrm>
            <a:prstGeom prst="rect">
              <a:avLst/>
            </a:prstGeom>
            <a:noFill/>
            <a:ln w="9525">
              <a:noFill/>
              <a:miter lim="800000"/>
              <a:headEnd/>
              <a:tailEnd/>
            </a:ln>
          </p:spPr>
          <p:txBody>
            <a:bodyPr wrap="square" anchor="b">
              <a:spAutoFit/>
            </a:bodyPr>
            <a:lstStyle/>
            <a:p>
              <a:pPr algn="ctr" eaLnBrk="0" hangingPunct="0">
                <a:lnSpc>
                  <a:spcPct val="90000"/>
                </a:lnSpc>
                <a:buFont typeface="Arial" charset="0"/>
                <a:buNone/>
              </a:pPr>
              <a:r>
                <a:rPr lang="sv-SE" altLang="sv-SE" sz="2400" dirty="0" smtClean="0">
                  <a:solidFill>
                    <a:srgbClr val="F2B800"/>
                  </a:solidFill>
                  <a:latin typeface="Calibri" pitchFamily="34" charset="0"/>
                </a:rPr>
                <a:t>EU</a:t>
              </a:r>
              <a:endParaRPr lang="sv-SE" altLang="sv-SE" sz="2400" dirty="0">
                <a:solidFill>
                  <a:srgbClr val="F2B800"/>
                </a:solidFill>
                <a:latin typeface="Calibri" pitchFamily="34" charset="0"/>
              </a:endParaRPr>
            </a:p>
          </p:txBody>
        </p:sp>
      </p:grpSp>
      <p:sp>
        <p:nvSpPr>
          <p:cNvPr id="31" name="Rektangel 30"/>
          <p:cNvSpPr/>
          <p:nvPr/>
        </p:nvSpPr>
        <p:spPr bwMode="auto">
          <a:xfrm>
            <a:off x="762000" y="5410200"/>
            <a:ext cx="7781925" cy="482600"/>
          </a:xfrm>
          <a:prstGeom prst="rect">
            <a:avLst/>
          </a:prstGeom>
          <a:solidFill>
            <a:srgbClr val="92D050"/>
          </a:solidFill>
          <a:ln>
            <a:solidFill>
              <a:srgbClr val="92D050"/>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wrap="none" lIns="90000" tIns="46800" rIns="90000" bIns="46800" anchor="ctr"/>
          <a:lstStyle/>
          <a:p>
            <a:pPr algn="ctr" eaLnBrk="0" hangingPunct="0">
              <a:defRPr/>
            </a:pPr>
            <a:r>
              <a:rPr lang="sv-SE" sz="2400" dirty="0" smtClean="0">
                <a:solidFill>
                  <a:schemeClr val="bg1"/>
                </a:solidFill>
                <a:latin typeface="Arial" charset="0"/>
              </a:rPr>
              <a:t>Måste kunna hanteras kostnadseffektivt av elhandlare!</a:t>
            </a:r>
            <a:endParaRPr lang="sv-SE" sz="2400" dirty="0">
              <a:solidFill>
                <a:schemeClr val="bg1"/>
              </a:solidFill>
              <a:latin typeface="Arial" charset="0"/>
            </a:endParaRPr>
          </a:p>
        </p:txBody>
      </p:sp>
      <p:sp>
        <p:nvSpPr>
          <p:cNvPr id="25" name="Ellips 4"/>
          <p:cNvSpPr/>
          <p:nvPr/>
        </p:nvSpPr>
        <p:spPr bwMode="auto">
          <a:xfrm>
            <a:off x="3779912" y="2636912"/>
            <a:ext cx="1257300" cy="914400"/>
          </a:xfrm>
          <a:prstGeom prst="rect">
            <a:avLst/>
          </a:prstGeom>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eaLnBrk="0" hangingPunct="0">
              <a:lnSpc>
                <a:spcPct val="90000"/>
              </a:lnSpc>
              <a:spcAft>
                <a:spcPct val="35000"/>
              </a:spcAft>
              <a:defRPr/>
            </a:pPr>
            <a:r>
              <a:rPr lang="sv-SE" altLang="sv-SE" sz="1400" b="1" dirty="0">
                <a:solidFill>
                  <a:schemeClr val="tx1"/>
                </a:solidFill>
              </a:rPr>
              <a:t>Kunder ska kunna påverka sina kostnader</a:t>
            </a:r>
            <a:endParaRPr lang="sv-SE" sz="1700"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ubrik 1"/>
          <p:cNvSpPr>
            <a:spLocks noGrp="1"/>
          </p:cNvSpPr>
          <p:nvPr>
            <p:ph type="title"/>
          </p:nvPr>
        </p:nvSpPr>
        <p:spPr>
          <a:xfrm>
            <a:off x="447675" y="466725"/>
            <a:ext cx="8229600" cy="550863"/>
          </a:xfrm>
        </p:spPr>
        <p:txBody>
          <a:bodyPr>
            <a:noAutofit/>
          </a:bodyPr>
          <a:lstStyle/>
          <a:p>
            <a:r>
              <a:rPr lang="sv-SE" sz="3200" dirty="0" smtClean="0"/>
              <a:t>Energiomställningen kräver aktivare elkunder</a:t>
            </a:r>
          </a:p>
        </p:txBody>
      </p:sp>
      <p:sp>
        <p:nvSpPr>
          <p:cNvPr id="7" name="Rektangel 6"/>
          <p:cNvSpPr/>
          <p:nvPr/>
        </p:nvSpPr>
        <p:spPr>
          <a:xfrm>
            <a:off x="619126" y="4359275"/>
            <a:ext cx="5676900" cy="1600438"/>
          </a:xfrm>
          <a:prstGeom prst="rect">
            <a:avLst/>
          </a:prstGeom>
        </p:spPr>
        <p:txBody>
          <a:bodyPr wrap="square">
            <a:spAutoFit/>
          </a:bodyPr>
          <a:lstStyle/>
          <a:p>
            <a:pPr>
              <a:defRPr/>
            </a:pPr>
            <a:r>
              <a:rPr lang="sv-SE" b="1" dirty="0" smtClean="0">
                <a:solidFill>
                  <a:srgbClr val="92D050"/>
                </a:solidFill>
              </a:rPr>
              <a:t>Pernilla Winnhed, vd på Energiföretagen Sverige</a:t>
            </a:r>
          </a:p>
          <a:p>
            <a:pPr>
              <a:defRPr/>
            </a:pPr>
            <a:r>
              <a:rPr lang="sv-SE" sz="1600" dirty="0" smtClean="0"/>
              <a:t>” Förändrade kundbeteenden, mer variabel produktion tillsammans med nya lagkrav gör att det finns skäl att ompröva de 50 år gamla säkringsabonnemangen. Tarifferna behöver utformas så att vi ger rätt styrsignaler till aktörerna utan </a:t>
            </a:r>
            <a:r>
              <a:rPr lang="sv-SE" sz="1600" smtClean="0"/>
              <a:t>att </a:t>
            </a:r>
            <a:r>
              <a:rPr lang="sv-SE" sz="1600" smtClean="0"/>
              <a:t>gynna </a:t>
            </a:r>
            <a:r>
              <a:rPr lang="sv-SE" sz="1600" dirty="0" smtClean="0"/>
              <a:t>eller missgynna någon.” </a:t>
            </a:r>
          </a:p>
        </p:txBody>
      </p:sp>
      <p:sp>
        <p:nvSpPr>
          <p:cNvPr id="10" name="Rektangel 9"/>
          <p:cNvSpPr/>
          <p:nvPr/>
        </p:nvSpPr>
        <p:spPr>
          <a:xfrm>
            <a:off x="619125" y="1408113"/>
            <a:ext cx="5676900" cy="1107996"/>
          </a:xfrm>
          <a:prstGeom prst="rect">
            <a:avLst/>
          </a:prstGeom>
        </p:spPr>
        <p:txBody>
          <a:bodyPr>
            <a:spAutoFit/>
          </a:bodyPr>
          <a:lstStyle/>
          <a:p>
            <a:pPr>
              <a:defRPr/>
            </a:pPr>
            <a:r>
              <a:rPr lang="sv-SE" b="1" dirty="0" smtClean="0">
                <a:solidFill>
                  <a:srgbClr val="92D050"/>
                </a:solidFill>
              </a:rPr>
              <a:t>Mikael Odenberg, generaldirektör på </a:t>
            </a:r>
            <a:r>
              <a:rPr lang="sv-SE" b="1" dirty="0" err="1" smtClean="0">
                <a:solidFill>
                  <a:srgbClr val="92D050"/>
                </a:solidFill>
              </a:rPr>
              <a:t>SvK</a:t>
            </a:r>
            <a:endParaRPr lang="sv-SE" b="1" dirty="0">
              <a:solidFill>
                <a:srgbClr val="92D050"/>
              </a:solidFill>
            </a:endParaRPr>
          </a:p>
          <a:p>
            <a:pPr>
              <a:defRPr/>
            </a:pPr>
            <a:r>
              <a:rPr lang="sv-SE" sz="1600" dirty="0" smtClean="0"/>
              <a:t>”Energiomställningen med mer väderberoende elproduktion ger oss paradoxen </a:t>
            </a:r>
            <a:r>
              <a:rPr lang="sv-SE" sz="1600" dirty="0"/>
              <a:t>att elöverskottet </a:t>
            </a:r>
            <a:r>
              <a:rPr lang="sv-SE" sz="1600" dirty="0" smtClean="0"/>
              <a:t>ökar samtidigt </a:t>
            </a:r>
            <a:r>
              <a:rPr lang="sv-SE" sz="1600" dirty="0"/>
              <a:t>som risken för effektbrist </a:t>
            </a:r>
            <a:r>
              <a:rPr lang="sv-SE" sz="1600" dirty="0" smtClean="0"/>
              <a:t>ökar”</a:t>
            </a:r>
            <a:endParaRPr lang="sv-SE" sz="1600" dirty="0"/>
          </a:p>
        </p:txBody>
      </p:sp>
      <p:pic>
        <p:nvPicPr>
          <p:cNvPr id="9225" name="Picture 4" descr="http://www.industritorget.se/pressrelease_images/6a720d6f-7d60-4ced-832e-b0a24fa85465.jpg"/>
          <p:cNvPicPr>
            <a:picLocks noChangeAspect="1" noChangeArrowheads="1"/>
          </p:cNvPicPr>
          <p:nvPr/>
        </p:nvPicPr>
        <p:blipFill>
          <a:blip r:embed="rId3" cstate="print"/>
          <a:srcRect t="8974" r="6302" b="34103"/>
          <a:stretch>
            <a:fillRect/>
          </a:stretch>
        </p:blipFill>
        <p:spPr bwMode="auto">
          <a:xfrm>
            <a:off x="6967538" y="1360488"/>
            <a:ext cx="1420812" cy="1344612"/>
          </a:xfrm>
          <a:prstGeom prst="rect">
            <a:avLst/>
          </a:prstGeom>
          <a:noFill/>
          <a:ln w="9525">
            <a:noFill/>
            <a:miter lim="800000"/>
            <a:headEnd/>
            <a:tailEnd/>
          </a:ln>
        </p:spPr>
      </p:pic>
      <p:pic>
        <p:nvPicPr>
          <p:cNvPr id="9226" name="Bildobjekt 1"/>
          <p:cNvPicPr>
            <a:picLocks noChangeAspect="1"/>
          </p:cNvPicPr>
          <p:nvPr/>
        </p:nvPicPr>
        <p:blipFill>
          <a:blip r:embed="rId4" cstate="print"/>
          <a:srcRect l="17598" t="3813" r="18994"/>
          <a:stretch>
            <a:fillRect/>
          </a:stretch>
        </p:blipFill>
        <p:spPr bwMode="auto">
          <a:xfrm>
            <a:off x="6967538" y="3001963"/>
            <a:ext cx="1439862" cy="1230312"/>
          </a:xfrm>
          <a:prstGeom prst="rect">
            <a:avLst/>
          </a:prstGeom>
          <a:noFill/>
          <a:ln w="9525">
            <a:noFill/>
            <a:miter lim="800000"/>
            <a:headEnd/>
            <a:tailEnd/>
          </a:ln>
        </p:spPr>
      </p:pic>
      <p:sp>
        <p:nvSpPr>
          <p:cNvPr id="3" name="Rektangel 2"/>
          <p:cNvSpPr/>
          <p:nvPr/>
        </p:nvSpPr>
        <p:spPr>
          <a:xfrm>
            <a:off x="619125" y="3001963"/>
            <a:ext cx="5486400" cy="1107996"/>
          </a:xfrm>
          <a:prstGeom prst="rect">
            <a:avLst/>
          </a:prstGeom>
        </p:spPr>
        <p:txBody>
          <a:bodyPr wrap="square">
            <a:spAutoFit/>
          </a:bodyPr>
          <a:lstStyle/>
          <a:p>
            <a:pPr>
              <a:defRPr/>
            </a:pPr>
            <a:r>
              <a:rPr lang="sv-SE" b="1" dirty="0">
                <a:solidFill>
                  <a:srgbClr val="92D050"/>
                </a:solidFill>
              </a:rPr>
              <a:t>Anna </a:t>
            </a:r>
            <a:r>
              <a:rPr lang="sv-SE" b="1" dirty="0" err="1">
                <a:solidFill>
                  <a:srgbClr val="92D050"/>
                </a:solidFill>
              </a:rPr>
              <a:t>Vadasz</a:t>
            </a:r>
            <a:r>
              <a:rPr lang="sv-SE" b="1" dirty="0">
                <a:solidFill>
                  <a:srgbClr val="92D050"/>
                </a:solidFill>
              </a:rPr>
              <a:t> Nilsson, generaldirektör på </a:t>
            </a:r>
            <a:r>
              <a:rPr lang="sv-SE" b="1" dirty="0" err="1">
                <a:solidFill>
                  <a:srgbClr val="92D050"/>
                </a:solidFill>
              </a:rPr>
              <a:t>Ei</a:t>
            </a:r>
            <a:endParaRPr lang="sv-SE" b="1" dirty="0">
              <a:solidFill>
                <a:srgbClr val="92D050"/>
              </a:solidFill>
            </a:endParaRPr>
          </a:p>
          <a:p>
            <a:pPr>
              <a:defRPr/>
            </a:pPr>
            <a:r>
              <a:rPr lang="sv-SE" sz="1600" dirty="0" smtClean="0"/>
              <a:t>”Kunderna </a:t>
            </a:r>
            <a:r>
              <a:rPr lang="sv-SE" sz="1600" dirty="0"/>
              <a:t>måste bjudas in på </a:t>
            </a:r>
            <a:r>
              <a:rPr lang="sv-SE" sz="1600" dirty="0" smtClean="0"/>
              <a:t>marknaden och få </a:t>
            </a:r>
            <a:r>
              <a:rPr lang="sv-SE" sz="1600" dirty="0"/>
              <a:t>möjlighet att medverka </a:t>
            </a:r>
            <a:r>
              <a:rPr lang="sv-SE" sz="1600" dirty="0" smtClean="0"/>
              <a:t>i energiomställningen - som </a:t>
            </a:r>
            <a:r>
              <a:rPr lang="sv-SE" sz="1600" dirty="0"/>
              <a:t>reglerkraft genom ökad efterfrågeflexibilitet</a:t>
            </a:r>
            <a:r>
              <a:rPr lang="sv-SE" sz="1600" dirty="0" smtClean="0"/>
              <a:t>.” </a:t>
            </a:r>
            <a:endParaRPr lang="sv-SE" sz="1600" dirty="0"/>
          </a:p>
        </p:txBody>
      </p:sp>
      <p:pic>
        <p:nvPicPr>
          <p:cNvPr id="1026" name="Picture 2" descr="http://www.svenskenergi.se/Global/Bilder/Personal/Ledning/pernilla-winnhed-209x130.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5742" r="13636"/>
          <a:stretch/>
        </p:blipFill>
        <p:spPr bwMode="auto">
          <a:xfrm>
            <a:off x="6967537" y="4492625"/>
            <a:ext cx="1604963" cy="12382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ubrik 1"/>
          <p:cNvSpPr>
            <a:spLocks noGrp="1"/>
          </p:cNvSpPr>
          <p:nvPr>
            <p:ph type="title"/>
          </p:nvPr>
        </p:nvSpPr>
        <p:spPr>
          <a:xfrm>
            <a:off x="600075" y="533400"/>
            <a:ext cx="7924800" cy="425450"/>
          </a:xfrm>
        </p:spPr>
        <p:txBody>
          <a:bodyPr>
            <a:noAutofit/>
          </a:bodyPr>
          <a:lstStyle/>
          <a:p>
            <a:r>
              <a:rPr lang="sv-SE" sz="3200" dirty="0"/>
              <a:t>El-lagen har förändrats från 2015-01-01</a:t>
            </a:r>
          </a:p>
        </p:txBody>
      </p:sp>
      <p:pic>
        <p:nvPicPr>
          <p:cNvPr id="8196" name="Picture 2"/>
          <p:cNvPicPr>
            <a:picLocks noChangeAspect="1" noChangeArrowheads="1"/>
          </p:cNvPicPr>
          <p:nvPr/>
        </p:nvPicPr>
        <p:blipFill rotWithShape="1">
          <a:blip r:embed="rId3" cstate="print"/>
          <a:srcRect l="27594" t="13541" r="27199" b="42365"/>
          <a:stretch/>
        </p:blipFill>
        <p:spPr bwMode="auto">
          <a:xfrm>
            <a:off x="638175" y="1225550"/>
            <a:ext cx="5709289" cy="3479800"/>
          </a:xfrm>
          <a:prstGeom prst="rect">
            <a:avLst/>
          </a:prstGeom>
          <a:noFill/>
          <a:ln w="9525">
            <a:noFill/>
            <a:miter lim="800000"/>
            <a:headEnd/>
            <a:tailEnd/>
          </a:ln>
          <a:effectLst/>
        </p:spPr>
      </p:pic>
      <p:pic>
        <p:nvPicPr>
          <p:cNvPr id="12" name="Picture 2"/>
          <p:cNvPicPr>
            <a:picLocks noChangeAspect="1" noChangeArrowheads="1"/>
          </p:cNvPicPr>
          <p:nvPr/>
        </p:nvPicPr>
        <p:blipFill rotWithShape="1">
          <a:blip r:embed="rId3" cstate="print"/>
          <a:srcRect l="52763" t="57169" r="26160" b="5121"/>
          <a:stretch/>
        </p:blipFill>
        <p:spPr bwMode="auto">
          <a:xfrm>
            <a:off x="6345281" y="1352549"/>
            <a:ext cx="2624042" cy="2933701"/>
          </a:xfrm>
          <a:prstGeom prst="rect">
            <a:avLst/>
          </a:prstGeom>
          <a:noFill/>
          <a:ln w="9525">
            <a:noFill/>
            <a:miter lim="800000"/>
            <a:headEnd/>
            <a:tailEnd/>
          </a:ln>
          <a:effectLst/>
        </p:spPr>
      </p:pic>
      <p:sp>
        <p:nvSpPr>
          <p:cNvPr id="13" name="Rektangel 12"/>
          <p:cNvSpPr/>
          <p:nvPr/>
        </p:nvSpPr>
        <p:spPr bwMode="auto">
          <a:xfrm>
            <a:off x="762001" y="5010149"/>
            <a:ext cx="7972424" cy="771525"/>
          </a:xfrm>
          <a:prstGeom prst="rect">
            <a:avLst/>
          </a:prstGeom>
          <a:solidFill>
            <a:srgbClr val="92D050"/>
          </a:solidFill>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wrap="none" lIns="90000" tIns="46800" rIns="90000" bIns="46800" anchor="ctr"/>
          <a:lstStyle/>
          <a:p>
            <a:pPr algn="ctr" eaLnBrk="0" hangingPunct="0">
              <a:defRPr/>
            </a:pPr>
            <a:r>
              <a:rPr lang="sv-SE" sz="1600" b="1" dirty="0" smtClean="0">
                <a:solidFill>
                  <a:schemeClr val="tx1"/>
                </a:solidFill>
                <a:latin typeface="Arial" charset="0"/>
              </a:rPr>
              <a:t>Branschen kan inte möta nya lagkrav med samma tariffutformning som tidigare </a:t>
            </a:r>
          </a:p>
          <a:p>
            <a:pPr algn="ctr" eaLnBrk="0" hangingPunct="0">
              <a:defRPr/>
            </a:pPr>
            <a:r>
              <a:rPr lang="sv-SE" sz="1600" b="1" dirty="0" smtClean="0">
                <a:solidFill>
                  <a:schemeClr val="tx1"/>
                </a:solidFill>
                <a:latin typeface="Arial" charset="0"/>
              </a:rPr>
              <a:t>Svensk Energi vill hjälpa medlemsföretag som vill gå över från säkring till effekt</a:t>
            </a:r>
            <a:endParaRPr lang="sv-SE" sz="1600" b="1" dirty="0">
              <a:solidFill>
                <a:schemeClr val="tx1"/>
              </a:solidFill>
              <a:latin typeface="Arial" charset="0"/>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ubrik 1"/>
          <p:cNvSpPr>
            <a:spLocks noGrp="1"/>
          </p:cNvSpPr>
          <p:nvPr>
            <p:ph type="title"/>
          </p:nvPr>
        </p:nvSpPr>
        <p:spPr>
          <a:xfrm>
            <a:off x="457200" y="381000"/>
            <a:ext cx="8229600" cy="608013"/>
          </a:xfrm>
        </p:spPr>
        <p:txBody>
          <a:bodyPr>
            <a:normAutofit/>
          </a:bodyPr>
          <a:lstStyle/>
          <a:p>
            <a:r>
              <a:rPr lang="sv-SE" sz="3200" dirty="0" smtClean="0"/>
              <a:t>Arbetet med att möta skärpta krav på tarifferna</a:t>
            </a:r>
          </a:p>
        </p:txBody>
      </p:sp>
      <p:sp>
        <p:nvSpPr>
          <p:cNvPr id="3" name="Rektangel 2"/>
          <p:cNvSpPr/>
          <p:nvPr/>
        </p:nvSpPr>
        <p:spPr>
          <a:xfrm>
            <a:off x="876426" y="1122402"/>
            <a:ext cx="705642" cy="369332"/>
          </a:xfrm>
          <a:prstGeom prst="rect">
            <a:avLst/>
          </a:prstGeom>
        </p:spPr>
        <p:txBody>
          <a:bodyPr wrap="none">
            <a:spAutoFit/>
          </a:bodyPr>
          <a:lstStyle/>
          <a:p>
            <a:pPr>
              <a:defRPr/>
            </a:pPr>
            <a:r>
              <a:rPr lang="sv-SE" b="1" dirty="0">
                <a:solidFill>
                  <a:srgbClr val="92D050"/>
                </a:solidFill>
              </a:rPr>
              <a:t>2012 </a:t>
            </a:r>
            <a:endParaRPr lang="sv-SE" dirty="0">
              <a:solidFill>
                <a:srgbClr val="92D050"/>
              </a:solidFill>
            </a:endParaRPr>
          </a:p>
        </p:txBody>
      </p:sp>
      <p:sp>
        <p:nvSpPr>
          <p:cNvPr id="10" name="Rektangel 9"/>
          <p:cNvSpPr/>
          <p:nvPr/>
        </p:nvSpPr>
        <p:spPr>
          <a:xfrm>
            <a:off x="2632511" y="1126093"/>
            <a:ext cx="652743" cy="369332"/>
          </a:xfrm>
          <a:prstGeom prst="rect">
            <a:avLst/>
          </a:prstGeom>
        </p:spPr>
        <p:txBody>
          <a:bodyPr wrap="none">
            <a:spAutoFit/>
          </a:bodyPr>
          <a:lstStyle/>
          <a:p>
            <a:r>
              <a:rPr lang="sv-SE" b="1" dirty="0">
                <a:solidFill>
                  <a:srgbClr val="92D050"/>
                </a:solidFill>
              </a:rPr>
              <a:t>2013</a:t>
            </a:r>
          </a:p>
        </p:txBody>
      </p:sp>
      <p:sp>
        <p:nvSpPr>
          <p:cNvPr id="11" name="Rektangel 10"/>
          <p:cNvSpPr/>
          <p:nvPr/>
        </p:nvSpPr>
        <p:spPr>
          <a:xfrm>
            <a:off x="4198222" y="1126093"/>
            <a:ext cx="652743" cy="369332"/>
          </a:xfrm>
          <a:prstGeom prst="rect">
            <a:avLst/>
          </a:prstGeom>
        </p:spPr>
        <p:txBody>
          <a:bodyPr wrap="none">
            <a:spAutoFit/>
          </a:bodyPr>
          <a:lstStyle/>
          <a:p>
            <a:r>
              <a:rPr lang="sv-SE" b="1" dirty="0">
                <a:solidFill>
                  <a:srgbClr val="92D050"/>
                </a:solidFill>
              </a:rPr>
              <a:t>2014</a:t>
            </a:r>
          </a:p>
        </p:txBody>
      </p:sp>
      <p:sp>
        <p:nvSpPr>
          <p:cNvPr id="12" name="Rektangel 11"/>
          <p:cNvSpPr/>
          <p:nvPr/>
        </p:nvSpPr>
        <p:spPr>
          <a:xfrm>
            <a:off x="5804336" y="1126093"/>
            <a:ext cx="652743" cy="369332"/>
          </a:xfrm>
          <a:prstGeom prst="rect">
            <a:avLst/>
          </a:prstGeom>
        </p:spPr>
        <p:txBody>
          <a:bodyPr wrap="none">
            <a:spAutoFit/>
          </a:bodyPr>
          <a:lstStyle/>
          <a:p>
            <a:r>
              <a:rPr lang="sv-SE" b="1" dirty="0">
                <a:solidFill>
                  <a:srgbClr val="92D050"/>
                </a:solidFill>
              </a:rPr>
              <a:t>2015</a:t>
            </a:r>
          </a:p>
        </p:txBody>
      </p:sp>
      <p:sp>
        <p:nvSpPr>
          <p:cNvPr id="13" name="Rektangel 12"/>
          <p:cNvSpPr/>
          <p:nvPr/>
        </p:nvSpPr>
        <p:spPr>
          <a:xfrm>
            <a:off x="7461686" y="1126093"/>
            <a:ext cx="652743" cy="369332"/>
          </a:xfrm>
          <a:prstGeom prst="rect">
            <a:avLst/>
          </a:prstGeom>
        </p:spPr>
        <p:txBody>
          <a:bodyPr wrap="none">
            <a:spAutoFit/>
          </a:bodyPr>
          <a:lstStyle/>
          <a:p>
            <a:r>
              <a:rPr lang="sv-SE" b="1" dirty="0">
                <a:solidFill>
                  <a:srgbClr val="92D050"/>
                </a:solidFill>
              </a:rPr>
              <a:t>2016</a:t>
            </a:r>
          </a:p>
        </p:txBody>
      </p:sp>
      <p:sp>
        <p:nvSpPr>
          <p:cNvPr id="14" name="Rektangel 13"/>
          <p:cNvSpPr/>
          <p:nvPr/>
        </p:nvSpPr>
        <p:spPr>
          <a:xfrm>
            <a:off x="476250" y="1553056"/>
            <a:ext cx="1647825" cy="738664"/>
          </a:xfrm>
          <a:prstGeom prst="rect">
            <a:avLst/>
          </a:prstGeom>
        </p:spPr>
        <p:txBody>
          <a:bodyPr wrap="square">
            <a:spAutoFit/>
          </a:bodyPr>
          <a:lstStyle/>
          <a:p>
            <a:pPr>
              <a:defRPr/>
            </a:pPr>
            <a:r>
              <a:rPr lang="sv-SE" sz="1400" b="1" dirty="0" smtClean="0"/>
              <a:t>Energimarknads-</a:t>
            </a:r>
          </a:p>
          <a:p>
            <a:pPr>
              <a:defRPr/>
            </a:pPr>
            <a:r>
              <a:rPr lang="sv-SE" sz="1400" b="1" dirty="0" smtClean="0"/>
              <a:t>inspektionens </a:t>
            </a:r>
          </a:p>
          <a:p>
            <a:pPr>
              <a:defRPr/>
            </a:pPr>
            <a:r>
              <a:rPr lang="sv-SE" sz="1400" b="1" dirty="0" smtClean="0"/>
              <a:t>”Referensgrupp”</a:t>
            </a:r>
            <a:endParaRPr lang="sv-SE" sz="1400" dirty="0"/>
          </a:p>
        </p:txBody>
      </p:sp>
      <p:sp>
        <p:nvSpPr>
          <p:cNvPr id="16" name="Rektangel 15"/>
          <p:cNvSpPr/>
          <p:nvPr/>
        </p:nvSpPr>
        <p:spPr>
          <a:xfrm>
            <a:off x="2321797" y="1553741"/>
            <a:ext cx="1440451" cy="738664"/>
          </a:xfrm>
          <a:prstGeom prst="rect">
            <a:avLst/>
          </a:prstGeom>
        </p:spPr>
        <p:txBody>
          <a:bodyPr wrap="square">
            <a:spAutoFit/>
          </a:bodyPr>
          <a:lstStyle/>
          <a:p>
            <a:pPr>
              <a:defRPr/>
            </a:pPr>
            <a:r>
              <a:rPr lang="sv-SE" sz="1400" b="1" dirty="0" smtClean="0"/>
              <a:t>Svensk Energi</a:t>
            </a:r>
          </a:p>
          <a:p>
            <a:pPr>
              <a:defRPr/>
            </a:pPr>
            <a:r>
              <a:rPr lang="sv-SE" sz="1400" b="1" dirty="0" smtClean="0"/>
              <a:t>”Nätrådets</a:t>
            </a:r>
          </a:p>
          <a:p>
            <a:pPr>
              <a:defRPr/>
            </a:pPr>
            <a:r>
              <a:rPr lang="sv-SE" sz="1400" b="1" dirty="0" smtClean="0"/>
              <a:t>Arbetsgrupp”</a:t>
            </a:r>
            <a:endParaRPr lang="sv-SE" sz="1400" dirty="0"/>
          </a:p>
        </p:txBody>
      </p:sp>
      <p:sp>
        <p:nvSpPr>
          <p:cNvPr id="17" name="Rektangel 16"/>
          <p:cNvSpPr/>
          <p:nvPr/>
        </p:nvSpPr>
        <p:spPr>
          <a:xfrm>
            <a:off x="3855322" y="1555315"/>
            <a:ext cx="1485900" cy="738664"/>
          </a:xfrm>
          <a:prstGeom prst="rect">
            <a:avLst/>
          </a:prstGeom>
        </p:spPr>
        <p:txBody>
          <a:bodyPr wrap="square">
            <a:spAutoFit/>
          </a:bodyPr>
          <a:lstStyle/>
          <a:p>
            <a:pPr>
              <a:defRPr/>
            </a:pPr>
            <a:r>
              <a:rPr lang="sv-SE" sz="1400" b="1" dirty="0" smtClean="0"/>
              <a:t>Svensk Energi</a:t>
            </a:r>
          </a:p>
          <a:p>
            <a:pPr>
              <a:defRPr/>
            </a:pPr>
            <a:r>
              <a:rPr lang="sv-SE" sz="1400" b="1" dirty="0" smtClean="0"/>
              <a:t>”Regionala rådslag”</a:t>
            </a:r>
            <a:endParaRPr lang="sv-SE" sz="1400" dirty="0"/>
          </a:p>
        </p:txBody>
      </p:sp>
      <p:sp>
        <p:nvSpPr>
          <p:cNvPr id="18" name="Rektangel 17"/>
          <p:cNvSpPr/>
          <p:nvPr/>
        </p:nvSpPr>
        <p:spPr>
          <a:xfrm>
            <a:off x="5341222" y="1536265"/>
            <a:ext cx="1758514" cy="738664"/>
          </a:xfrm>
          <a:prstGeom prst="rect">
            <a:avLst/>
          </a:prstGeom>
        </p:spPr>
        <p:txBody>
          <a:bodyPr wrap="square">
            <a:spAutoFit/>
          </a:bodyPr>
          <a:lstStyle/>
          <a:p>
            <a:pPr>
              <a:defRPr/>
            </a:pPr>
            <a:r>
              <a:rPr lang="sv-SE" sz="1400" b="1" dirty="0" smtClean="0"/>
              <a:t>Svensk Energi</a:t>
            </a:r>
          </a:p>
          <a:p>
            <a:pPr>
              <a:defRPr/>
            </a:pPr>
            <a:r>
              <a:rPr lang="sv-SE" sz="1400" b="1" dirty="0" smtClean="0"/>
              <a:t>Kommunikations-grupp</a:t>
            </a:r>
            <a:endParaRPr lang="sv-SE" sz="1400" dirty="0"/>
          </a:p>
        </p:txBody>
      </p:sp>
      <p:sp>
        <p:nvSpPr>
          <p:cNvPr id="19" name="Rektangel 18"/>
          <p:cNvSpPr/>
          <p:nvPr/>
        </p:nvSpPr>
        <p:spPr>
          <a:xfrm>
            <a:off x="7162799" y="1524685"/>
            <a:ext cx="1516778" cy="738664"/>
          </a:xfrm>
          <a:prstGeom prst="rect">
            <a:avLst/>
          </a:prstGeom>
        </p:spPr>
        <p:txBody>
          <a:bodyPr wrap="square">
            <a:spAutoFit/>
          </a:bodyPr>
          <a:lstStyle/>
          <a:p>
            <a:pPr>
              <a:defRPr/>
            </a:pPr>
            <a:r>
              <a:rPr lang="sv-SE" sz="1400" b="1" dirty="0" smtClean="0"/>
              <a:t>Svensk Energi</a:t>
            </a:r>
          </a:p>
          <a:p>
            <a:pPr>
              <a:defRPr/>
            </a:pPr>
            <a:r>
              <a:rPr lang="sv-SE" sz="1400" b="1" dirty="0" smtClean="0"/>
              <a:t>Projektrapport </a:t>
            </a:r>
          </a:p>
          <a:p>
            <a:pPr>
              <a:defRPr/>
            </a:pPr>
            <a:r>
              <a:rPr lang="sv-SE" sz="1400" b="1" dirty="0"/>
              <a:t>o</a:t>
            </a:r>
            <a:r>
              <a:rPr lang="sv-SE" sz="1400" b="1" dirty="0" smtClean="0"/>
              <a:t>ch enkäter</a:t>
            </a:r>
            <a:endParaRPr lang="sv-SE" sz="1400" dirty="0"/>
          </a:p>
        </p:txBody>
      </p:sp>
      <p:pic>
        <p:nvPicPr>
          <p:cNvPr id="2050" name="Picture 2" descr="Till startsida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4324" y="2339550"/>
            <a:ext cx="997009" cy="3556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www.lrf.se/Static/Images/lrf-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5749" y="3155723"/>
            <a:ext cx="1165512" cy="323430"/>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http://www.fastighetsagarna.se/ui/img/framework/logo.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2059" y="2749384"/>
            <a:ext cx="1057089" cy="337043"/>
          </a:xfrm>
          <a:prstGeom prst="rect">
            <a:avLst/>
          </a:prstGeom>
          <a:noFill/>
          <a:extLst>
            <a:ext uri="{909E8E84-426E-40DD-AFC4-6F175D3DCCD1}">
              <a14:hiddenFill xmlns:a14="http://schemas.microsoft.com/office/drawing/2010/main" xmlns="">
                <a:solidFill>
                  <a:srgbClr val="FFFFFF"/>
                </a:solidFill>
              </a14:hiddenFill>
            </a:ext>
          </a:extLst>
        </p:spPr>
      </p:pic>
      <p:pic>
        <p:nvPicPr>
          <p:cNvPr id="2058" name="Picture 10" descr="http://www.vindkraftsbranschen.se/wp-content/themes/vind/images/logo.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47586" y="3586163"/>
            <a:ext cx="731179" cy="274621"/>
          </a:xfrm>
          <a:prstGeom prst="rect">
            <a:avLst/>
          </a:prstGeom>
          <a:noFill/>
          <a:extLst>
            <a:ext uri="{909E8E84-426E-40DD-AFC4-6F175D3DCCD1}">
              <a14:hiddenFill xmlns:a14="http://schemas.microsoft.com/office/drawing/2010/main" xmlns="">
                <a:solidFill>
                  <a:srgbClr val="FFFFFF"/>
                </a:solidFill>
              </a14:hiddenFill>
            </a:ext>
          </a:extLst>
        </p:spPr>
      </p:pic>
      <p:pic>
        <p:nvPicPr>
          <p:cNvPr id="2060" name="Picture 12" descr="SKGS"/>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529110" y="3664024"/>
            <a:ext cx="452091" cy="95473"/>
          </a:xfrm>
          <a:prstGeom prst="rect">
            <a:avLst/>
          </a:prstGeom>
          <a:noFill/>
          <a:extLst>
            <a:ext uri="{909E8E84-426E-40DD-AFC4-6F175D3DCCD1}">
              <a14:hiddenFill xmlns:a14="http://schemas.microsoft.com/office/drawing/2010/main" xmlns="">
                <a:solidFill>
                  <a:srgbClr val="FFFFFF"/>
                </a:solidFill>
              </a14:hiddenFill>
            </a:ext>
          </a:extLst>
        </p:spPr>
      </p:pic>
      <p:pic>
        <p:nvPicPr>
          <p:cNvPr id="2061" name="Picture 1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33485" y="3889800"/>
            <a:ext cx="839610" cy="3251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621562" y="3889800"/>
            <a:ext cx="338021" cy="3380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64" name="Picture 16" descr="Vattenfall"/>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62060" y="5831624"/>
            <a:ext cx="1188000" cy="236881"/>
          </a:xfrm>
          <a:prstGeom prst="rect">
            <a:avLst/>
          </a:prstGeom>
          <a:noFill/>
          <a:extLst>
            <a:ext uri="{909E8E84-426E-40DD-AFC4-6F175D3DCCD1}">
              <a14:hiddenFill xmlns:a14="http://schemas.microsoft.com/office/drawing/2010/main" xmlns="">
                <a:solidFill>
                  <a:srgbClr val="FFFFFF"/>
                </a:solidFill>
              </a14:hiddenFill>
            </a:ext>
          </a:extLst>
        </p:spPr>
      </p:pic>
      <p:pic>
        <p:nvPicPr>
          <p:cNvPr id="2065" name="Picture 17"/>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66" name="Picture 18"/>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4719638" y="3576638"/>
            <a:ext cx="9525" cy="9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68" name="Picture 20"/>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530610" y="2495482"/>
            <a:ext cx="814128" cy="327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69" name="Picture 21"/>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1292655" y="4595746"/>
            <a:ext cx="718333" cy="404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71" name="Picture 23" descr="Ellevio"/>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5604947" y="3142462"/>
            <a:ext cx="1080000" cy="219660"/>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p:cNvPicPr>
            <a:picLocks noChangeAspect="1" noChangeArrowheads="1"/>
          </p:cNvPicPr>
          <p:nvPr/>
        </p:nvPicPr>
        <p:blipFill rotWithShape="1">
          <a:blip r:embed="rId15" cstate="print">
            <a:extLst>
              <a:ext uri="{28A0092B-C50C-407E-A947-70E740481C1C}">
                <a14:useLocalDpi xmlns:a14="http://schemas.microsoft.com/office/drawing/2010/main" xmlns="" val="0"/>
              </a:ext>
            </a:extLst>
          </a:blip>
          <a:srcRect r="13802"/>
          <a:stretch/>
        </p:blipFill>
        <p:spPr bwMode="auto">
          <a:xfrm>
            <a:off x="850547" y="5055532"/>
            <a:ext cx="930500" cy="4413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7" name="Picture 16" descr="Vattenfall"/>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573579" y="4109261"/>
            <a:ext cx="1188000" cy="191431"/>
          </a:xfrm>
          <a:prstGeom prst="rect">
            <a:avLst/>
          </a:prstGeom>
          <a:noFill/>
          <a:extLst>
            <a:ext uri="{909E8E84-426E-40DD-AFC4-6F175D3DCCD1}">
              <a14:hiddenFill xmlns:a14="http://schemas.microsoft.com/office/drawing/2010/main" xmlns="">
                <a:solidFill>
                  <a:srgbClr val="FFFFFF"/>
                </a:solidFill>
              </a14:hiddenFill>
            </a:ext>
          </a:extLst>
        </p:spPr>
      </p:pic>
      <p:pic>
        <p:nvPicPr>
          <p:cNvPr id="2073" name="Picture 25"/>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2387612" y="2976134"/>
            <a:ext cx="1152000" cy="563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74" name="Picture 26"/>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2311089" y="4503451"/>
            <a:ext cx="1267137" cy="4060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76" name="Picture 28" descr="Eskilstuna Energi &amp; Miljö"/>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2263775" y="5055532"/>
            <a:ext cx="1487129" cy="1012973"/>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23" descr="Ellevio"/>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859233" y="5563762"/>
            <a:ext cx="936000" cy="190371"/>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20"/>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762060" y="4704011"/>
            <a:ext cx="467980" cy="1880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descr="Svensk Energi"/>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715178" y="4287684"/>
            <a:ext cx="952193" cy="308062"/>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Energi för en bättre värld - Öresundskraft"/>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5605485" y="2479371"/>
            <a:ext cx="1080000" cy="453600"/>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16" descr="Vattenfall"/>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413339" y="3711760"/>
            <a:ext cx="1188000" cy="236881"/>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23" descr="Ellevio"/>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2436457" y="4096910"/>
            <a:ext cx="1080000" cy="219659"/>
          </a:xfrm>
          <a:prstGeom prst="rect">
            <a:avLst/>
          </a:prstGeom>
          <a:noFill/>
          <a:extLst>
            <a:ext uri="{909E8E84-426E-40DD-AFC4-6F175D3DCCD1}">
              <a14:hiddenFill xmlns:a14="http://schemas.microsoft.com/office/drawing/2010/main" xmlns="">
                <a:solidFill>
                  <a:srgbClr val="FFFFFF"/>
                </a:solidFill>
              </a14:hiddenFill>
            </a:ext>
          </a:extLst>
        </p:spPr>
      </p:pic>
      <p:pic>
        <p:nvPicPr>
          <p:cNvPr id="43" name="Picture 25"/>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5645579" y="5542968"/>
            <a:ext cx="1116000" cy="5455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4" name="Picture 20"/>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5799104" y="4979186"/>
            <a:ext cx="756000" cy="303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descr="Malungs Elnät AB"/>
          <p:cNvPicPr>
            <a:picLocks noChangeAspect="1" noChangeArrowheads="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5545265" y="3549048"/>
            <a:ext cx="1188000" cy="421740"/>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Bildobjekt 1"/>
          <p:cNvPicPr>
            <a:picLocks noChangeAspect="1"/>
          </p:cNvPicPr>
          <p:nvPr/>
        </p:nvPicPr>
        <p:blipFill>
          <a:blip r:embed="rId22" cstate="print">
            <a:extLst>
              <a:ext uri="{28A0092B-C50C-407E-A947-70E740481C1C}">
                <a14:useLocalDpi xmlns:a14="http://schemas.microsoft.com/office/drawing/2010/main" xmlns="" val="0"/>
              </a:ext>
            </a:extLst>
          </a:blip>
          <a:stretch>
            <a:fillRect/>
          </a:stretch>
        </p:blipFill>
        <p:spPr>
          <a:xfrm>
            <a:off x="4048125" y="3533968"/>
            <a:ext cx="1000125" cy="1502270"/>
          </a:xfrm>
          <a:prstGeom prst="rect">
            <a:avLst/>
          </a:prstGeom>
        </p:spPr>
      </p:pic>
      <p:pic>
        <p:nvPicPr>
          <p:cNvPr id="7" name="Bildobjekt 6"/>
          <p:cNvPicPr>
            <a:picLocks noChangeAspect="1"/>
          </p:cNvPicPr>
          <p:nvPr/>
        </p:nvPicPr>
        <p:blipFill>
          <a:blip r:embed="rId23" cstate="print">
            <a:extLst>
              <a:ext uri="{28A0092B-C50C-407E-A947-70E740481C1C}">
                <a14:useLocalDpi xmlns:a14="http://schemas.microsoft.com/office/drawing/2010/main" xmlns="" val="0"/>
              </a:ext>
            </a:extLst>
          </a:blip>
          <a:stretch>
            <a:fillRect/>
          </a:stretch>
        </p:blipFill>
        <p:spPr>
          <a:xfrm>
            <a:off x="3881199" y="2512537"/>
            <a:ext cx="1296000" cy="863074"/>
          </a:xfrm>
          <a:prstGeom prst="rect">
            <a:avLst/>
          </a:prstGeom>
        </p:spPr>
      </p:pic>
      <p:pic>
        <p:nvPicPr>
          <p:cNvPr id="8" name="Bildobjekt 7"/>
          <p:cNvPicPr>
            <a:picLocks noChangeAspect="1"/>
          </p:cNvPicPr>
          <p:nvPr/>
        </p:nvPicPr>
        <p:blipFill>
          <a:blip r:embed="rId24" cstate="print">
            <a:extLst>
              <a:ext uri="{28A0092B-C50C-407E-A947-70E740481C1C}">
                <a14:useLocalDpi xmlns:a14="http://schemas.microsoft.com/office/drawing/2010/main" xmlns="" val="0"/>
              </a:ext>
            </a:extLst>
          </a:blip>
          <a:stretch>
            <a:fillRect/>
          </a:stretch>
        </p:blipFill>
        <p:spPr>
          <a:xfrm>
            <a:off x="3890990" y="5200743"/>
            <a:ext cx="1301282" cy="866895"/>
          </a:xfrm>
          <a:prstGeom prst="rect">
            <a:avLst/>
          </a:prstGeom>
        </p:spPr>
      </p:pic>
      <p:pic>
        <p:nvPicPr>
          <p:cNvPr id="9" name="Picture 2"/>
          <p:cNvPicPr>
            <a:picLocks noChangeAspect="1" noChangeArrowheads="1"/>
          </p:cNvPicPr>
          <p:nvPr/>
        </p:nvPicPr>
        <p:blipFill>
          <a:blip r:embed="rId25" cstate="print"/>
          <a:srcRect/>
          <a:stretch>
            <a:fillRect/>
          </a:stretch>
        </p:blipFill>
        <p:spPr bwMode="auto">
          <a:xfrm>
            <a:off x="5314950" y="4453423"/>
            <a:ext cx="1785938" cy="451952"/>
          </a:xfrm>
          <a:prstGeom prst="rect">
            <a:avLst/>
          </a:prstGeom>
          <a:noFill/>
          <a:ln w="9525">
            <a:noFill/>
            <a:miter lim="800000"/>
            <a:headEnd/>
            <a:tailEnd/>
          </a:ln>
        </p:spPr>
      </p:pic>
      <p:pic>
        <p:nvPicPr>
          <p:cNvPr id="2051" name="Picture 3"/>
          <p:cNvPicPr>
            <a:picLocks noChangeAspect="1" noChangeArrowheads="1"/>
          </p:cNvPicPr>
          <p:nvPr/>
        </p:nvPicPr>
        <p:blipFill>
          <a:blip r:embed="rId26" cstate="print"/>
          <a:srcRect/>
          <a:stretch>
            <a:fillRect/>
          </a:stretch>
        </p:blipFill>
        <p:spPr bwMode="auto">
          <a:xfrm>
            <a:off x="7153275" y="2947411"/>
            <a:ext cx="1762124" cy="2338964"/>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76275" y="4867274"/>
            <a:ext cx="7696200" cy="12477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defRPr/>
            </a:pPr>
            <a:r>
              <a:rPr lang="sv-SE" altLang="sv-SE" sz="1600" dirty="0" smtClean="0">
                <a:solidFill>
                  <a:schemeClr val="tx1"/>
                </a:solidFill>
              </a:rPr>
              <a:t>Det avgörande för att möta omvärldskraven, marknadsutvecklingen och skapa fler aktiva kunder är att den årliga fasta avgiften för kapacitet - baserad på säkringsklasser - ersätts med en påverkbar kapacitetsavgift för varje kunds månadsvisa effektuttag.</a:t>
            </a:r>
          </a:p>
          <a:p>
            <a:pPr marL="0" lvl="2">
              <a:defRPr/>
            </a:pPr>
            <a:endParaRPr lang="sv-SE" altLang="sv-SE" sz="1600" dirty="0" smtClean="0">
              <a:solidFill>
                <a:schemeClr val="tx1"/>
              </a:solidFill>
            </a:endParaRPr>
          </a:p>
          <a:p>
            <a:pPr marL="0" lvl="2">
              <a:defRPr/>
            </a:pPr>
            <a:r>
              <a:rPr lang="sv-SE" altLang="sv-SE" sz="1600" dirty="0" smtClean="0">
                <a:solidFill>
                  <a:schemeClr val="tx1"/>
                </a:solidFill>
              </a:rPr>
              <a:t>Elnätsföretagen kan möta omvärldskraven till priset av ökade verksamhetskostnader.</a:t>
            </a:r>
          </a:p>
        </p:txBody>
      </p:sp>
      <p:sp>
        <p:nvSpPr>
          <p:cNvPr id="12291" name="Rubrik 1"/>
          <p:cNvSpPr>
            <a:spLocks noGrp="1"/>
          </p:cNvSpPr>
          <p:nvPr>
            <p:ph type="title" idx="4294967295"/>
          </p:nvPr>
        </p:nvSpPr>
        <p:spPr>
          <a:xfrm>
            <a:off x="466725" y="484188"/>
            <a:ext cx="8048625" cy="450850"/>
          </a:xfrm>
        </p:spPr>
        <p:txBody>
          <a:bodyPr>
            <a:noAutofit/>
          </a:bodyPr>
          <a:lstStyle/>
          <a:p>
            <a:pPr eaLnBrk="1" hangingPunct="1"/>
            <a:r>
              <a:rPr lang="sv-SE" altLang="sv-SE" sz="3200" dirty="0"/>
              <a:t>Elnätstariffernas egenskaper och fördelar</a:t>
            </a:r>
          </a:p>
        </p:txBody>
      </p:sp>
      <p:sp>
        <p:nvSpPr>
          <p:cNvPr id="11" name="Rectangle 7"/>
          <p:cNvSpPr>
            <a:spLocks noChangeArrowheads="1"/>
          </p:cNvSpPr>
          <p:nvPr/>
        </p:nvSpPr>
        <p:spPr bwMode="gray">
          <a:xfrm>
            <a:off x="676252" y="1247291"/>
            <a:ext cx="3724297" cy="3293209"/>
          </a:xfrm>
          <a:prstGeom prst="rect">
            <a:avLst/>
          </a:prstGeom>
          <a:noFill/>
          <a:ln w="12700">
            <a:noFill/>
            <a:miter lim="800000"/>
            <a:headEnd/>
            <a:tailEnd type="none" w="med" len="lg"/>
          </a:ln>
        </p:spPr>
        <p:txBody>
          <a:bodyPr wrap="square" lIns="0" tIns="0" rIns="0" bIns="0">
            <a:spAutoFit/>
          </a:bodyPr>
          <a:lstStyle/>
          <a:p>
            <a:r>
              <a:rPr lang="sv-SE" sz="1600" b="1" i="1" dirty="0" smtClean="0"/>
              <a:t>Säkringsabonnemang</a:t>
            </a:r>
          </a:p>
          <a:p>
            <a:endParaRPr lang="sv-SE" sz="1600" i="1" dirty="0"/>
          </a:p>
          <a:p>
            <a:pPr marL="360000"/>
            <a:r>
              <a:rPr lang="sv-SE" sz="1400" i="1" dirty="0" smtClean="0"/>
              <a:t>Objektiv tariffutformning, saklig grund</a:t>
            </a:r>
          </a:p>
          <a:p>
            <a:pPr marL="360000"/>
            <a:endParaRPr lang="sv-SE" sz="1400" i="1" dirty="0"/>
          </a:p>
          <a:p>
            <a:pPr marL="360000"/>
            <a:r>
              <a:rPr lang="sv-SE" sz="1400" i="1" dirty="0" smtClean="0"/>
              <a:t>Ger en icke diskrinerande elnätstariff</a:t>
            </a:r>
          </a:p>
          <a:p>
            <a:pPr marL="360000"/>
            <a:endParaRPr lang="sv-SE" sz="1400" i="1" dirty="0"/>
          </a:p>
          <a:p>
            <a:pPr marL="360000"/>
            <a:r>
              <a:rPr lang="sv-SE" sz="1400" i="1" dirty="0" smtClean="0"/>
              <a:t>Leder till effektiv användning av elnätet</a:t>
            </a:r>
          </a:p>
          <a:p>
            <a:pPr marL="360000"/>
            <a:endParaRPr lang="sv-SE" sz="1400" i="1" dirty="0"/>
          </a:p>
          <a:p>
            <a:pPr marL="360000"/>
            <a:r>
              <a:rPr lang="sv-SE" sz="1400" i="1" dirty="0" smtClean="0"/>
              <a:t>Kan leda till  fler aktiva kunder</a:t>
            </a:r>
            <a:endParaRPr lang="sv-SE" sz="1400" i="1" dirty="0"/>
          </a:p>
          <a:p>
            <a:pPr marL="360000"/>
            <a:endParaRPr lang="sv-SE" sz="1400" i="1" dirty="0" smtClean="0"/>
          </a:p>
          <a:p>
            <a:pPr marL="360000"/>
            <a:r>
              <a:rPr lang="sv-SE" sz="1400" i="1" dirty="0" smtClean="0"/>
              <a:t>Ger en individuellt påverkbar nätkostnad</a:t>
            </a:r>
          </a:p>
          <a:p>
            <a:pPr marL="360000"/>
            <a:endParaRPr lang="sv-SE" sz="1400" i="1" dirty="0"/>
          </a:p>
          <a:p>
            <a:pPr marL="360000"/>
            <a:r>
              <a:rPr lang="sv-SE" sz="1400" i="1" dirty="0"/>
              <a:t>Tariffen gör det billigare för kunderna</a:t>
            </a:r>
          </a:p>
          <a:p>
            <a:pPr marL="360000"/>
            <a:endParaRPr lang="sv-SE" sz="1400" i="1" dirty="0" smtClean="0"/>
          </a:p>
          <a:p>
            <a:pPr marL="360000"/>
            <a:r>
              <a:rPr lang="sv-SE" sz="1400" i="1" dirty="0" smtClean="0"/>
              <a:t>Billigare </a:t>
            </a:r>
            <a:r>
              <a:rPr lang="sv-SE" sz="1400" i="1" dirty="0"/>
              <a:t>för </a:t>
            </a:r>
            <a:r>
              <a:rPr lang="sv-SE" sz="1400" i="1" dirty="0" smtClean="0"/>
              <a:t>elnätsföretagen</a:t>
            </a:r>
            <a:endParaRPr lang="sv-SE" sz="1400" i="1" dirty="0"/>
          </a:p>
        </p:txBody>
      </p:sp>
      <p:sp>
        <p:nvSpPr>
          <p:cNvPr id="12" name="Rectangle 7"/>
          <p:cNvSpPr>
            <a:spLocks noChangeArrowheads="1"/>
          </p:cNvSpPr>
          <p:nvPr/>
        </p:nvSpPr>
        <p:spPr bwMode="gray">
          <a:xfrm>
            <a:off x="4778374" y="1266341"/>
            <a:ext cx="3751263" cy="3262432"/>
          </a:xfrm>
          <a:prstGeom prst="rect">
            <a:avLst/>
          </a:prstGeom>
          <a:noFill/>
          <a:ln w="12700">
            <a:noFill/>
            <a:miter lim="800000"/>
            <a:headEnd/>
            <a:tailEnd type="none" w="med" len="lg"/>
          </a:ln>
        </p:spPr>
        <p:txBody>
          <a:bodyPr wrap="square" lIns="0" tIns="0" rIns="0" bIns="0">
            <a:spAutoFit/>
          </a:bodyPr>
          <a:lstStyle/>
          <a:p>
            <a:r>
              <a:rPr lang="sv-SE" sz="1600" b="1" i="1" dirty="0" smtClean="0"/>
              <a:t>Effektabonnemang</a:t>
            </a:r>
            <a:endParaRPr lang="sv-SE" sz="1400" b="1" i="1" dirty="0" smtClean="0"/>
          </a:p>
          <a:p>
            <a:endParaRPr lang="sv-SE" sz="1400" i="1" dirty="0"/>
          </a:p>
          <a:p>
            <a:pPr marL="360000"/>
            <a:r>
              <a:rPr lang="sv-SE" sz="1400" i="1" dirty="0"/>
              <a:t>Objektiv tariffutformning, saklig grund</a:t>
            </a:r>
          </a:p>
          <a:p>
            <a:pPr marL="360000"/>
            <a:endParaRPr lang="sv-SE" sz="1400" i="1" dirty="0"/>
          </a:p>
          <a:p>
            <a:pPr marL="360000"/>
            <a:r>
              <a:rPr lang="sv-SE" sz="1400" i="1" dirty="0"/>
              <a:t>Ger en icke diskrinerande elnätstariff</a:t>
            </a:r>
          </a:p>
          <a:p>
            <a:pPr marL="360000"/>
            <a:endParaRPr lang="sv-SE" sz="1400" i="1" dirty="0"/>
          </a:p>
          <a:p>
            <a:pPr marL="360000"/>
            <a:r>
              <a:rPr lang="sv-SE" sz="1400" i="1" dirty="0" smtClean="0"/>
              <a:t>Leder till </a:t>
            </a:r>
            <a:r>
              <a:rPr lang="sv-SE" sz="1400" i="1" dirty="0"/>
              <a:t>effektiv användning av elnätet</a:t>
            </a:r>
          </a:p>
          <a:p>
            <a:pPr marL="360000"/>
            <a:endParaRPr lang="sv-SE" sz="1400" i="1" dirty="0"/>
          </a:p>
          <a:p>
            <a:pPr marL="360000"/>
            <a:r>
              <a:rPr lang="sv-SE" sz="1400" i="1" dirty="0"/>
              <a:t>Kan leda till  fler aktiva kunder</a:t>
            </a:r>
          </a:p>
          <a:p>
            <a:pPr marL="360000"/>
            <a:endParaRPr lang="sv-SE" sz="1400" i="1" dirty="0"/>
          </a:p>
          <a:p>
            <a:pPr marL="360000"/>
            <a:r>
              <a:rPr lang="sv-SE" sz="1400" i="1" dirty="0"/>
              <a:t>Ger en individuellt påverkbar nätkostnad</a:t>
            </a:r>
          </a:p>
          <a:p>
            <a:pPr marL="360000"/>
            <a:endParaRPr lang="sv-SE" sz="1400" i="1" dirty="0"/>
          </a:p>
          <a:p>
            <a:pPr marL="360000"/>
            <a:r>
              <a:rPr lang="sv-SE" sz="1400" i="1" dirty="0" smtClean="0"/>
              <a:t>Tariffen gör det billigare för kunderna</a:t>
            </a:r>
          </a:p>
          <a:p>
            <a:pPr marL="360000"/>
            <a:endParaRPr lang="sv-SE" sz="1400" i="1" dirty="0"/>
          </a:p>
          <a:p>
            <a:pPr marL="360000"/>
            <a:r>
              <a:rPr lang="sv-SE" sz="1400" i="1" dirty="0" smtClean="0"/>
              <a:t>Billigare för elnätsföretagen</a:t>
            </a:r>
            <a:endParaRPr lang="sv-SE" sz="1400" i="1" dirty="0"/>
          </a:p>
        </p:txBody>
      </p:sp>
      <p:graphicFrame>
        <p:nvGraphicFramePr>
          <p:cNvPr id="8" name="Diagram 7"/>
          <p:cNvGraphicFramePr/>
          <p:nvPr>
            <p:extLst>
              <p:ext uri="{D42A27DB-BD31-4B8C-83A1-F6EECF244321}">
                <p14:modId xmlns:p14="http://schemas.microsoft.com/office/powerpoint/2010/main" xmlns="" val="3323285767"/>
              </p:ext>
            </p:extLst>
          </p:nvPr>
        </p:nvGraphicFramePr>
        <p:xfrm>
          <a:off x="490538" y="1529327"/>
          <a:ext cx="576000" cy="57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Diagram 13"/>
          <p:cNvGraphicFramePr>
            <a:graphicFrameLocks noChangeAspect="1"/>
          </p:cNvGraphicFramePr>
          <p:nvPr>
            <p:extLst>
              <p:ext uri="{D42A27DB-BD31-4B8C-83A1-F6EECF244321}">
                <p14:modId xmlns:p14="http://schemas.microsoft.com/office/powerpoint/2010/main" xmlns="" val="3130996400"/>
              </p:ext>
            </p:extLst>
          </p:nvPr>
        </p:nvGraphicFramePr>
        <p:xfrm>
          <a:off x="4634374" y="3284739"/>
          <a:ext cx="576000" cy="576000"/>
        </p:xfrm>
        <a:graphic>
          <a:graphicData uri="http://schemas.openxmlformats.org/drawingml/2006/chart">
            <c:chart xmlns:c="http://schemas.openxmlformats.org/drawingml/2006/chart" xmlns:r="http://schemas.openxmlformats.org/officeDocument/2006/relationships" r:id="rId4"/>
          </a:graphicData>
        </a:graphic>
      </p:graphicFrame>
      <p:sp>
        <p:nvSpPr>
          <p:cNvPr id="18" name="Ellips 17"/>
          <p:cNvSpPr/>
          <p:nvPr/>
        </p:nvSpPr>
        <p:spPr>
          <a:xfrm>
            <a:off x="4778374" y="2183582"/>
            <a:ext cx="288000" cy="28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p:cNvSpPr/>
          <p:nvPr/>
        </p:nvSpPr>
        <p:spPr>
          <a:xfrm>
            <a:off x="4768849" y="1740002"/>
            <a:ext cx="288000" cy="28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3" name="Diagram 12"/>
          <p:cNvGraphicFramePr/>
          <p:nvPr>
            <p:extLst>
              <p:ext uri="{D42A27DB-BD31-4B8C-83A1-F6EECF244321}">
                <p14:modId xmlns:p14="http://schemas.microsoft.com/office/powerpoint/2010/main" xmlns="" val="2121083726"/>
              </p:ext>
            </p:extLst>
          </p:nvPr>
        </p:nvGraphicFramePr>
        <p:xfrm>
          <a:off x="4634374" y="3708425"/>
          <a:ext cx="576000" cy="57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Diagram 14"/>
          <p:cNvGraphicFramePr/>
          <p:nvPr>
            <p:extLst>
              <p:ext uri="{D42A27DB-BD31-4B8C-83A1-F6EECF244321}">
                <p14:modId xmlns:p14="http://schemas.microsoft.com/office/powerpoint/2010/main" xmlns="" val="633917355"/>
              </p:ext>
            </p:extLst>
          </p:nvPr>
        </p:nvGraphicFramePr>
        <p:xfrm>
          <a:off x="509588" y="4124326"/>
          <a:ext cx="641350" cy="51874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Diagram 26"/>
          <p:cNvGraphicFramePr>
            <a:graphicFrameLocks noChangeAspect="1"/>
          </p:cNvGraphicFramePr>
          <p:nvPr>
            <p:extLst>
              <p:ext uri="{D42A27DB-BD31-4B8C-83A1-F6EECF244321}">
                <p14:modId xmlns:p14="http://schemas.microsoft.com/office/powerpoint/2010/main" xmlns="" val="1571830054"/>
              </p:ext>
            </p:extLst>
          </p:nvPr>
        </p:nvGraphicFramePr>
        <p:xfrm>
          <a:off x="490538" y="1989079"/>
          <a:ext cx="576000" cy="576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8" name="Diagram 27"/>
          <p:cNvGraphicFramePr/>
          <p:nvPr>
            <p:extLst>
              <p:ext uri="{D42A27DB-BD31-4B8C-83A1-F6EECF244321}">
                <p14:modId xmlns:p14="http://schemas.microsoft.com/office/powerpoint/2010/main" xmlns="" val="1962091986"/>
              </p:ext>
            </p:extLst>
          </p:nvPr>
        </p:nvGraphicFramePr>
        <p:xfrm>
          <a:off x="4562374" y="4095752"/>
          <a:ext cx="720000" cy="576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9" name="Diagram 28"/>
          <p:cNvGraphicFramePr>
            <a:graphicFrameLocks noChangeAspect="1"/>
          </p:cNvGraphicFramePr>
          <p:nvPr>
            <p:extLst>
              <p:ext uri="{D42A27DB-BD31-4B8C-83A1-F6EECF244321}">
                <p14:modId xmlns:p14="http://schemas.microsoft.com/office/powerpoint/2010/main" xmlns="" val="2100940323"/>
              </p:ext>
            </p:extLst>
          </p:nvPr>
        </p:nvGraphicFramePr>
        <p:xfrm>
          <a:off x="4641949" y="2446538"/>
          <a:ext cx="576000" cy="576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0" name="Diagram 29"/>
          <p:cNvGraphicFramePr>
            <a:graphicFrameLocks noChangeAspect="1"/>
          </p:cNvGraphicFramePr>
          <p:nvPr>
            <p:extLst>
              <p:ext uri="{D42A27DB-BD31-4B8C-83A1-F6EECF244321}">
                <p14:modId xmlns:p14="http://schemas.microsoft.com/office/powerpoint/2010/main" xmlns="" val="4132370478"/>
              </p:ext>
            </p:extLst>
          </p:nvPr>
        </p:nvGraphicFramePr>
        <p:xfrm>
          <a:off x="4634374" y="2874845"/>
          <a:ext cx="576000" cy="576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1" name="Diagram 30"/>
          <p:cNvGraphicFramePr>
            <a:graphicFrameLocks noChangeAspect="1"/>
          </p:cNvGraphicFramePr>
          <p:nvPr>
            <p:extLst>
              <p:ext uri="{D42A27DB-BD31-4B8C-83A1-F6EECF244321}">
                <p14:modId xmlns:p14="http://schemas.microsoft.com/office/powerpoint/2010/main" xmlns="" val="2257732775"/>
              </p:ext>
            </p:extLst>
          </p:nvPr>
        </p:nvGraphicFramePr>
        <p:xfrm>
          <a:off x="523213" y="3698900"/>
          <a:ext cx="576000" cy="576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2" name="Diagram 31"/>
          <p:cNvGraphicFramePr/>
          <p:nvPr>
            <p:extLst>
              <p:ext uri="{D42A27DB-BD31-4B8C-83A1-F6EECF244321}">
                <p14:modId xmlns:p14="http://schemas.microsoft.com/office/powerpoint/2010/main" xmlns="" val="1361178583"/>
              </p:ext>
            </p:extLst>
          </p:nvPr>
        </p:nvGraphicFramePr>
        <p:xfrm>
          <a:off x="411888" y="3252789"/>
          <a:ext cx="720000" cy="5760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3" name="Diagram 32"/>
          <p:cNvGraphicFramePr/>
          <p:nvPr>
            <p:extLst>
              <p:ext uri="{D42A27DB-BD31-4B8C-83A1-F6EECF244321}">
                <p14:modId xmlns:p14="http://schemas.microsoft.com/office/powerpoint/2010/main" xmlns="" val="2829065978"/>
              </p:ext>
            </p:extLst>
          </p:nvPr>
        </p:nvGraphicFramePr>
        <p:xfrm>
          <a:off x="411888" y="2809877"/>
          <a:ext cx="720000" cy="576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35" name="Diagram 34"/>
          <p:cNvGraphicFramePr/>
          <p:nvPr>
            <p:extLst>
              <p:ext uri="{D42A27DB-BD31-4B8C-83A1-F6EECF244321}">
                <p14:modId xmlns:p14="http://schemas.microsoft.com/office/powerpoint/2010/main" xmlns="" val="3938248794"/>
              </p:ext>
            </p:extLst>
          </p:nvPr>
        </p:nvGraphicFramePr>
        <p:xfrm>
          <a:off x="411888" y="2379814"/>
          <a:ext cx="720000" cy="576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36" name="Diagram 35"/>
          <p:cNvGraphicFramePr/>
          <p:nvPr>
            <p:extLst>
              <p:ext uri="{D42A27DB-BD31-4B8C-83A1-F6EECF244321}">
                <p14:modId xmlns:p14="http://schemas.microsoft.com/office/powerpoint/2010/main" xmlns="" val="4236054489"/>
              </p:ext>
            </p:extLst>
          </p:nvPr>
        </p:nvGraphicFramePr>
        <p:xfrm>
          <a:off x="458788" y="4095752"/>
          <a:ext cx="720000" cy="612000"/>
        </p:xfrm>
        <a:graphic>
          <a:graphicData uri="http://schemas.openxmlformats.org/drawingml/2006/chart">
            <c:chart xmlns:c="http://schemas.openxmlformats.org/drawingml/2006/chart" xmlns:r="http://schemas.openxmlformats.org/officeDocument/2006/relationships" r:id="rId15"/>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ubrik 1"/>
          <p:cNvSpPr>
            <a:spLocks noGrp="1"/>
          </p:cNvSpPr>
          <p:nvPr>
            <p:ph type="title"/>
          </p:nvPr>
        </p:nvSpPr>
        <p:spPr>
          <a:xfrm>
            <a:off x="581024" y="419100"/>
            <a:ext cx="8277225" cy="541338"/>
          </a:xfrm>
        </p:spPr>
        <p:txBody>
          <a:bodyPr>
            <a:noAutofit/>
          </a:bodyPr>
          <a:lstStyle/>
          <a:p>
            <a:r>
              <a:rPr lang="sv-SE" sz="3200" dirty="0" smtClean="0"/>
              <a:t>Övergång från säkring till effekt – metodexempel</a:t>
            </a:r>
          </a:p>
        </p:txBody>
      </p:sp>
      <p:sp>
        <p:nvSpPr>
          <p:cNvPr id="32" name="Rektangel 31"/>
          <p:cNvSpPr/>
          <p:nvPr/>
        </p:nvSpPr>
        <p:spPr bwMode="auto">
          <a:xfrm>
            <a:off x="6724650" y="1691719"/>
            <a:ext cx="1638301" cy="1169551"/>
          </a:xfrm>
          <a:prstGeom prst="rect">
            <a:avLst/>
          </a:prstGeom>
        </p:spPr>
        <p:txBody>
          <a:bodyPr wrap="square">
            <a:spAutoFit/>
          </a:bodyPr>
          <a:lstStyle/>
          <a:p>
            <a:pPr>
              <a:defRPr/>
            </a:pPr>
            <a:r>
              <a:rPr lang="sv-SE" sz="1400" b="1" dirty="0" smtClean="0">
                <a:solidFill>
                  <a:srgbClr val="00B0F0"/>
                </a:solidFill>
              </a:rPr>
              <a:t>Grundavgift</a:t>
            </a:r>
          </a:p>
          <a:p>
            <a:pPr>
              <a:defRPr/>
            </a:pPr>
            <a:endParaRPr lang="sv-SE" sz="1400" b="1" dirty="0" smtClean="0">
              <a:solidFill>
                <a:srgbClr val="00B0F0"/>
              </a:solidFill>
            </a:endParaRPr>
          </a:p>
          <a:p>
            <a:pPr>
              <a:defRPr/>
            </a:pPr>
            <a:r>
              <a:rPr lang="sv-SE" sz="1400" b="1" dirty="0" smtClean="0">
                <a:solidFill>
                  <a:srgbClr val="FFC000"/>
                </a:solidFill>
              </a:rPr>
              <a:t>Effektavgift</a:t>
            </a:r>
            <a:endParaRPr lang="sv-SE" sz="1400" b="1" dirty="0">
              <a:solidFill>
                <a:schemeClr val="accent1">
                  <a:lumMod val="75000"/>
                </a:schemeClr>
              </a:solidFill>
            </a:endParaRPr>
          </a:p>
          <a:p>
            <a:pPr>
              <a:defRPr/>
            </a:pPr>
            <a:r>
              <a:rPr lang="sv-SE" sz="1400" b="1" dirty="0" smtClean="0">
                <a:solidFill>
                  <a:srgbClr val="92D050"/>
                </a:solidFill>
              </a:rPr>
              <a:t>+ Elöverföringsavgift</a:t>
            </a:r>
            <a:endParaRPr lang="sv-SE" sz="1400" dirty="0">
              <a:solidFill>
                <a:srgbClr val="92D050"/>
              </a:solidFill>
            </a:endParaRPr>
          </a:p>
        </p:txBody>
      </p:sp>
      <p:sp>
        <p:nvSpPr>
          <p:cNvPr id="19" name="Rektangel 18"/>
          <p:cNvSpPr/>
          <p:nvPr/>
        </p:nvSpPr>
        <p:spPr bwMode="auto">
          <a:xfrm>
            <a:off x="3432967" y="1359833"/>
            <a:ext cx="2723209" cy="1615827"/>
          </a:xfrm>
          <a:prstGeom prst="rect">
            <a:avLst/>
          </a:prstGeom>
        </p:spPr>
        <p:txBody>
          <a:bodyPr wrap="square">
            <a:spAutoFit/>
          </a:bodyPr>
          <a:lstStyle/>
          <a:p>
            <a:pPr>
              <a:defRPr/>
            </a:pPr>
            <a:r>
              <a:rPr lang="sv-SE" sz="1100" b="1" dirty="0" smtClean="0">
                <a:solidFill>
                  <a:srgbClr val="FF0000"/>
                </a:solidFill>
              </a:rPr>
              <a:t>Gör helst ingen prisjustering samtidigt.</a:t>
            </a:r>
          </a:p>
          <a:p>
            <a:pPr>
              <a:defRPr/>
            </a:pPr>
            <a:endParaRPr lang="sv-SE" sz="1100" b="1" dirty="0" smtClean="0">
              <a:solidFill>
                <a:srgbClr val="FF0000"/>
              </a:solidFill>
            </a:endParaRPr>
          </a:p>
          <a:p>
            <a:pPr>
              <a:defRPr/>
            </a:pPr>
            <a:r>
              <a:rPr lang="sv-SE" sz="1100" b="1" dirty="0" smtClean="0">
                <a:solidFill>
                  <a:srgbClr val="FF0000"/>
                </a:solidFill>
              </a:rPr>
              <a:t>BEHÅLL </a:t>
            </a:r>
            <a:r>
              <a:rPr lang="sv-SE" sz="1100" b="1" dirty="0">
                <a:solidFill>
                  <a:srgbClr val="FF0000"/>
                </a:solidFill>
              </a:rPr>
              <a:t>ev. Lägenhetsabonnemang</a:t>
            </a:r>
          </a:p>
          <a:p>
            <a:pPr>
              <a:defRPr/>
            </a:pPr>
            <a:endParaRPr lang="sv-SE" sz="1100" b="1" dirty="0" smtClean="0">
              <a:solidFill>
                <a:srgbClr val="FF0000"/>
              </a:solidFill>
            </a:endParaRPr>
          </a:p>
          <a:p>
            <a:pPr>
              <a:defRPr/>
            </a:pPr>
            <a:r>
              <a:rPr lang="sv-SE" sz="1100" b="1" dirty="0" smtClean="0">
                <a:solidFill>
                  <a:srgbClr val="FF0000"/>
                </a:solidFill>
              </a:rPr>
              <a:t>BEHÅLL: befintlig </a:t>
            </a:r>
            <a:r>
              <a:rPr lang="sv-SE" sz="1100" b="1" dirty="0">
                <a:solidFill>
                  <a:srgbClr val="FF0000"/>
                </a:solidFill>
              </a:rPr>
              <a:t>överföringsavgift </a:t>
            </a:r>
          </a:p>
          <a:p>
            <a:pPr>
              <a:defRPr/>
            </a:pPr>
            <a:r>
              <a:rPr lang="sv-SE" sz="1100" b="1" dirty="0">
                <a:solidFill>
                  <a:srgbClr val="FF0000"/>
                </a:solidFill>
              </a:rPr>
              <a:t>(rak och/eller </a:t>
            </a:r>
            <a:r>
              <a:rPr lang="sv-SE" sz="1100" b="1" dirty="0" smtClean="0">
                <a:solidFill>
                  <a:srgbClr val="FF0000"/>
                </a:solidFill>
              </a:rPr>
              <a:t>tidsdifferentierad avgift)</a:t>
            </a:r>
          </a:p>
          <a:p>
            <a:pPr>
              <a:defRPr/>
            </a:pPr>
            <a:endParaRPr lang="sv-SE" sz="1100" dirty="0">
              <a:solidFill>
                <a:srgbClr val="FF0000"/>
              </a:solidFill>
            </a:endParaRPr>
          </a:p>
          <a:p>
            <a:pPr>
              <a:defRPr/>
            </a:pPr>
            <a:r>
              <a:rPr lang="sv-SE" sz="1100" b="1" dirty="0" smtClean="0">
                <a:solidFill>
                  <a:srgbClr val="FF0000"/>
                </a:solidFill>
              </a:rPr>
              <a:t>DELA UPP befintlig fast avgift i en grundavgift och en effektavgift/månad</a:t>
            </a:r>
            <a:endParaRPr lang="sv-SE" sz="1100" dirty="0">
              <a:solidFill>
                <a:srgbClr val="FF0000"/>
              </a:solidFill>
            </a:endParaRPr>
          </a:p>
        </p:txBody>
      </p:sp>
      <p:sp>
        <p:nvSpPr>
          <p:cNvPr id="31" name="Rektangel 30"/>
          <p:cNvSpPr/>
          <p:nvPr/>
        </p:nvSpPr>
        <p:spPr bwMode="auto">
          <a:xfrm>
            <a:off x="1135062" y="1672669"/>
            <a:ext cx="1589088" cy="1169551"/>
          </a:xfrm>
          <a:prstGeom prst="rect">
            <a:avLst/>
          </a:prstGeom>
        </p:spPr>
        <p:txBody>
          <a:bodyPr wrap="square">
            <a:spAutoFit/>
          </a:bodyPr>
          <a:lstStyle/>
          <a:p>
            <a:pPr>
              <a:defRPr/>
            </a:pPr>
            <a:r>
              <a:rPr lang="sv-SE" sz="1400" b="1" dirty="0" smtClean="0">
                <a:solidFill>
                  <a:srgbClr val="00B0F0"/>
                </a:solidFill>
              </a:rPr>
              <a:t>Abonnemangs- avgift per säkringsklass</a:t>
            </a:r>
          </a:p>
          <a:p>
            <a:pPr>
              <a:defRPr/>
            </a:pPr>
            <a:r>
              <a:rPr lang="sv-SE" sz="1400" b="1" dirty="0" smtClean="0">
                <a:solidFill>
                  <a:srgbClr val="92D050"/>
                </a:solidFill>
              </a:rPr>
              <a:t>+ Elöverföringsavgift</a:t>
            </a:r>
            <a:endParaRPr lang="sv-SE" sz="1400" dirty="0">
              <a:solidFill>
                <a:srgbClr val="92D050"/>
              </a:solidFill>
            </a:endParaRPr>
          </a:p>
        </p:txBody>
      </p:sp>
      <p:sp>
        <p:nvSpPr>
          <p:cNvPr id="38" name="Rektangel 38"/>
          <p:cNvSpPr>
            <a:spLocks noChangeArrowheads="1"/>
          </p:cNvSpPr>
          <p:nvPr/>
        </p:nvSpPr>
        <p:spPr bwMode="auto">
          <a:xfrm>
            <a:off x="1209675" y="1274972"/>
            <a:ext cx="639919" cy="400110"/>
          </a:xfrm>
          <a:prstGeom prst="rect">
            <a:avLst/>
          </a:prstGeom>
          <a:noFill/>
          <a:ln w="9525">
            <a:noFill/>
            <a:miter lim="800000"/>
            <a:headEnd/>
            <a:tailEnd/>
          </a:ln>
        </p:spPr>
        <p:txBody>
          <a:bodyPr wrap="none">
            <a:spAutoFit/>
          </a:bodyPr>
          <a:lstStyle/>
          <a:p>
            <a:r>
              <a:rPr lang="sv-SE" sz="2000" b="1" dirty="0" smtClean="0">
                <a:solidFill>
                  <a:srgbClr val="FF0000"/>
                </a:solidFill>
              </a:rPr>
              <a:t>Idag</a:t>
            </a:r>
            <a:endParaRPr lang="sv-SE" sz="2000" dirty="0">
              <a:solidFill>
                <a:srgbClr val="FF0000"/>
              </a:solidFill>
            </a:endParaRPr>
          </a:p>
        </p:txBody>
      </p:sp>
      <p:sp>
        <p:nvSpPr>
          <p:cNvPr id="2" name="Flödesschema: Process 1"/>
          <p:cNvSpPr/>
          <p:nvPr/>
        </p:nvSpPr>
        <p:spPr>
          <a:xfrm>
            <a:off x="1209675" y="3933826"/>
            <a:ext cx="1419225" cy="2009775"/>
          </a:xfrm>
          <a:prstGeom prst="flowChartProcess">
            <a:avLst/>
          </a:prstGeom>
          <a:solidFill>
            <a:srgbClr val="00B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Flödesschema: Process 38"/>
          <p:cNvSpPr/>
          <p:nvPr/>
        </p:nvSpPr>
        <p:spPr>
          <a:xfrm>
            <a:off x="1209675" y="2867025"/>
            <a:ext cx="1419225" cy="1076325"/>
          </a:xfrm>
          <a:prstGeom prst="flowChartProcess">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Rektangel 38"/>
          <p:cNvSpPr>
            <a:spLocks noChangeArrowheads="1"/>
          </p:cNvSpPr>
          <p:nvPr/>
        </p:nvSpPr>
        <p:spPr bwMode="auto">
          <a:xfrm>
            <a:off x="6787807" y="1292434"/>
            <a:ext cx="1140953" cy="400110"/>
          </a:xfrm>
          <a:prstGeom prst="rect">
            <a:avLst/>
          </a:prstGeom>
          <a:noFill/>
          <a:ln w="9525">
            <a:noFill/>
            <a:miter lim="800000"/>
            <a:headEnd/>
            <a:tailEnd/>
          </a:ln>
        </p:spPr>
        <p:txBody>
          <a:bodyPr wrap="none">
            <a:spAutoFit/>
          </a:bodyPr>
          <a:lstStyle/>
          <a:p>
            <a:r>
              <a:rPr lang="sv-SE" sz="2000" b="1" dirty="0" smtClean="0">
                <a:solidFill>
                  <a:srgbClr val="FF0000"/>
                </a:solidFill>
              </a:rPr>
              <a:t>I morgon</a:t>
            </a:r>
            <a:endParaRPr lang="sv-SE" sz="2000" dirty="0">
              <a:solidFill>
                <a:srgbClr val="FF0000"/>
              </a:solidFill>
            </a:endParaRPr>
          </a:p>
        </p:txBody>
      </p:sp>
      <p:sp>
        <p:nvSpPr>
          <p:cNvPr id="3" name="Höger 2"/>
          <p:cNvSpPr/>
          <p:nvPr/>
        </p:nvSpPr>
        <p:spPr>
          <a:xfrm>
            <a:off x="2628900" y="3067049"/>
            <a:ext cx="4171950" cy="523875"/>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Flödesschema: Process 42"/>
          <p:cNvSpPr/>
          <p:nvPr/>
        </p:nvSpPr>
        <p:spPr>
          <a:xfrm>
            <a:off x="6800850" y="2876550"/>
            <a:ext cx="1419225" cy="1076325"/>
          </a:xfrm>
          <a:prstGeom prst="flowChartProcess">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Flödesschema: Process 44"/>
          <p:cNvSpPr/>
          <p:nvPr/>
        </p:nvSpPr>
        <p:spPr>
          <a:xfrm>
            <a:off x="6800849" y="5305427"/>
            <a:ext cx="1419225" cy="638174"/>
          </a:xfrm>
          <a:prstGeom prst="flowChartProcess">
            <a:avLst/>
          </a:prstGeom>
          <a:solidFill>
            <a:srgbClr val="00B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Flödesschema: Process 45"/>
          <p:cNvSpPr/>
          <p:nvPr/>
        </p:nvSpPr>
        <p:spPr>
          <a:xfrm>
            <a:off x="6800850" y="4000500"/>
            <a:ext cx="1419225" cy="1266827"/>
          </a:xfrm>
          <a:prstGeom prst="flowChartProcess">
            <a:avLst/>
          </a:pr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Höger 46"/>
          <p:cNvSpPr/>
          <p:nvPr/>
        </p:nvSpPr>
        <p:spPr>
          <a:xfrm>
            <a:off x="2628899" y="4371975"/>
            <a:ext cx="4171950" cy="523875"/>
          </a:xfrm>
          <a:prstGeom prst="rightArrow">
            <a:avLst/>
          </a:pr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Höger 47"/>
          <p:cNvSpPr/>
          <p:nvPr/>
        </p:nvSpPr>
        <p:spPr>
          <a:xfrm>
            <a:off x="2628899" y="5357814"/>
            <a:ext cx="4171950" cy="523875"/>
          </a:xfrm>
          <a:prstGeom prst="rightArrow">
            <a:avLst/>
          </a:prstGeom>
          <a:solidFill>
            <a:srgbClr val="00B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3419474" y="1349020"/>
            <a:ext cx="2664694" cy="16479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p:cNvSpPr txBox="1">
            <a:spLocks/>
          </p:cNvSpPr>
          <p:nvPr/>
        </p:nvSpPr>
        <p:spPr>
          <a:xfrm>
            <a:off x="581024" y="419100"/>
            <a:ext cx="8277225" cy="541338"/>
          </a:xfrm>
          <a:prstGeom prst="rect">
            <a:avLst/>
          </a:prstGeom>
        </p:spPr>
        <p:txBody>
          <a:bodyPr/>
          <a:lstStyle>
            <a:lvl1pPr algn="l" rtl="0" eaLnBrk="0" fontAlgn="base" hangingPunct="0">
              <a:lnSpc>
                <a:spcPct val="85000"/>
              </a:lnSpc>
              <a:spcBef>
                <a:spcPct val="0"/>
              </a:spcBef>
              <a:spcAft>
                <a:spcPct val="0"/>
              </a:spcAft>
              <a:defRPr sz="3200" kern="1200">
                <a:solidFill>
                  <a:schemeClr val="tx2"/>
                </a:solidFill>
                <a:latin typeface="+mj-lt"/>
                <a:ea typeface="+mj-ea"/>
                <a:cs typeface="+mj-cs"/>
              </a:defRPr>
            </a:lvl1pPr>
            <a:lvl2pPr algn="l" rtl="0" eaLnBrk="0" fontAlgn="base" hangingPunct="0">
              <a:lnSpc>
                <a:spcPct val="85000"/>
              </a:lnSpc>
              <a:spcBef>
                <a:spcPct val="0"/>
              </a:spcBef>
              <a:spcAft>
                <a:spcPct val="0"/>
              </a:spcAft>
              <a:defRPr sz="3200">
                <a:solidFill>
                  <a:schemeClr val="tx2"/>
                </a:solidFill>
                <a:latin typeface="Calibri" pitchFamily="34" charset="0"/>
              </a:defRPr>
            </a:lvl2pPr>
            <a:lvl3pPr algn="l" rtl="0" eaLnBrk="0" fontAlgn="base" hangingPunct="0">
              <a:lnSpc>
                <a:spcPct val="85000"/>
              </a:lnSpc>
              <a:spcBef>
                <a:spcPct val="0"/>
              </a:spcBef>
              <a:spcAft>
                <a:spcPct val="0"/>
              </a:spcAft>
              <a:defRPr sz="3200">
                <a:solidFill>
                  <a:schemeClr val="tx2"/>
                </a:solidFill>
                <a:latin typeface="Calibri" pitchFamily="34" charset="0"/>
              </a:defRPr>
            </a:lvl3pPr>
            <a:lvl4pPr algn="l" rtl="0" eaLnBrk="0" fontAlgn="base" hangingPunct="0">
              <a:lnSpc>
                <a:spcPct val="85000"/>
              </a:lnSpc>
              <a:spcBef>
                <a:spcPct val="0"/>
              </a:spcBef>
              <a:spcAft>
                <a:spcPct val="0"/>
              </a:spcAft>
              <a:defRPr sz="3200">
                <a:solidFill>
                  <a:schemeClr val="tx2"/>
                </a:solidFill>
                <a:latin typeface="Calibri" pitchFamily="34" charset="0"/>
              </a:defRPr>
            </a:lvl4pPr>
            <a:lvl5pPr algn="l" rtl="0" eaLnBrk="0" fontAlgn="base" hangingPunct="0">
              <a:lnSpc>
                <a:spcPct val="85000"/>
              </a:lnSpc>
              <a:spcBef>
                <a:spcPct val="0"/>
              </a:spcBef>
              <a:spcAft>
                <a:spcPct val="0"/>
              </a:spcAft>
              <a:defRPr sz="3200">
                <a:solidFill>
                  <a:schemeClr val="tx2"/>
                </a:solidFill>
                <a:latin typeface="Calibri" pitchFamily="34" charset="0"/>
              </a:defRPr>
            </a:lvl5pPr>
            <a:lvl6pPr marL="457200" algn="l" rtl="0" fontAlgn="base">
              <a:lnSpc>
                <a:spcPct val="85000"/>
              </a:lnSpc>
              <a:spcBef>
                <a:spcPct val="0"/>
              </a:spcBef>
              <a:spcAft>
                <a:spcPct val="0"/>
              </a:spcAft>
              <a:defRPr sz="3200">
                <a:solidFill>
                  <a:schemeClr val="tx2"/>
                </a:solidFill>
                <a:latin typeface="Calibri" pitchFamily="34" charset="0"/>
              </a:defRPr>
            </a:lvl6pPr>
            <a:lvl7pPr marL="914400" algn="l" rtl="0" fontAlgn="base">
              <a:lnSpc>
                <a:spcPct val="85000"/>
              </a:lnSpc>
              <a:spcBef>
                <a:spcPct val="0"/>
              </a:spcBef>
              <a:spcAft>
                <a:spcPct val="0"/>
              </a:spcAft>
              <a:defRPr sz="3200">
                <a:solidFill>
                  <a:schemeClr val="tx2"/>
                </a:solidFill>
                <a:latin typeface="Calibri" pitchFamily="34" charset="0"/>
              </a:defRPr>
            </a:lvl7pPr>
            <a:lvl8pPr marL="1371600" algn="l" rtl="0" fontAlgn="base">
              <a:lnSpc>
                <a:spcPct val="85000"/>
              </a:lnSpc>
              <a:spcBef>
                <a:spcPct val="0"/>
              </a:spcBef>
              <a:spcAft>
                <a:spcPct val="0"/>
              </a:spcAft>
              <a:defRPr sz="3200">
                <a:solidFill>
                  <a:schemeClr val="tx2"/>
                </a:solidFill>
                <a:latin typeface="Calibri" pitchFamily="34" charset="0"/>
              </a:defRPr>
            </a:lvl8pPr>
            <a:lvl9pPr marL="1828800" algn="l" rtl="0" fontAlgn="base">
              <a:lnSpc>
                <a:spcPct val="85000"/>
              </a:lnSpc>
              <a:spcBef>
                <a:spcPct val="0"/>
              </a:spcBef>
              <a:spcAft>
                <a:spcPct val="0"/>
              </a:spcAft>
              <a:defRPr sz="3200">
                <a:solidFill>
                  <a:schemeClr val="tx2"/>
                </a:solidFill>
                <a:latin typeface="Calibri" pitchFamily="34" charset="0"/>
              </a:defRPr>
            </a:lvl9pPr>
          </a:lstStyle>
          <a:p>
            <a:pPr algn="ctr" eaLnBrk="1" hangingPunct="1"/>
            <a:r>
              <a:rPr lang="sv-SE" dirty="0" smtClean="0">
                <a:solidFill>
                  <a:schemeClr val="tx1"/>
                </a:solidFill>
              </a:rPr>
              <a:t>5 olika elnätsföretag med 5 olika uttagsprofiler</a:t>
            </a:r>
          </a:p>
        </p:txBody>
      </p:sp>
      <p:pic>
        <p:nvPicPr>
          <p:cNvPr id="5" name="Picture 2"/>
          <p:cNvPicPr>
            <a:picLocks noChangeAspect="1" noChangeArrowheads="1"/>
          </p:cNvPicPr>
          <p:nvPr/>
        </p:nvPicPr>
        <p:blipFill>
          <a:blip r:embed="rId3" cstate="print"/>
          <a:srcRect/>
          <a:stretch>
            <a:fillRect/>
          </a:stretch>
        </p:blipFill>
        <p:spPr bwMode="auto">
          <a:xfrm>
            <a:off x="766763" y="1133475"/>
            <a:ext cx="7610475" cy="4591050"/>
          </a:xfrm>
          <a:prstGeom prst="rect">
            <a:avLst/>
          </a:prstGeom>
          <a:noFill/>
          <a:ln w="9525">
            <a:noFill/>
            <a:miter lim="800000"/>
            <a:headEnd/>
            <a:tailEnd/>
          </a:ln>
        </p:spPr>
      </p:pic>
    </p:spTree>
    <p:extLst>
      <p:ext uri="{BB962C8B-B14F-4D97-AF65-F5344CB8AC3E}">
        <p14:creationId xmlns:p14="http://schemas.microsoft.com/office/powerpoint/2010/main" xmlns="" val="400620978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3258</Words>
  <Application>Microsoft Office PowerPoint</Application>
  <PresentationFormat>Bildspel på skärmen (4:3)</PresentationFormat>
  <Paragraphs>239</Paragraphs>
  <Slides>10</Slides>
  <Notes>10</Notes>
  <HiddenSlides>0</HiddenSlides>
  <MMClips>0</MMClips>
  <ScaleCrop>false</ScaleCrop>
  <HeadingPairs>
    <vt:vector size="4" baseType="variant">
      <vt:variant>
        <vt:lpstr>Tema</vt:lpstr>
      </vt:variant>
      <vt:variant>
        <vt:i4>1</vt:i4>
      </vt:variant>
      <vt:variant>
        <vt:lpstr>Bildrubriker</vt:lpstr>
      </vt:variant>
      <vt:variant>
        <vt:i4>10</vt:i4>
      </vt:variant>
    </vt:vector>
  </HeadingPairs>
  <TitlesOfParts>
    <vt:vector size="11" baseType="lpstr">
      <vt:lpstr>Office-tema</vt:lpstr>
      <vt:lpstr>Bild 1</vt:lpstr>
      <vt:lpstr>Tariffutformningens drivkrafter och beroenden</vt:lpstr>
      <vt:lpstr>Omvärlds- och marknadskrav på elnätstarifferna</vt:lpstr>
      <vt:lpstr>Energiomställningen kräver aktivare elkunder</vt:lpstr>
      <vt:lpstr>El-lagen har förändrats från 2015-01-01</vt:lpstr>
      <vt:lpstr>Arbetet med att möta skärpta krav på tarifferna</vt:lpstr>
      <vt:lpstr>Elnätstariffernas egenskaper och fördelar</vt:lpstr>
      <vt:lpstr>Övergång från säkring till effekt – metodexempel</vt:lpstr>
      <vt:lpstr>Bild 9</vt:lpstr>
      <vt:lpstr>Tariffutvecklingen måste hålla i alla perspektiv</vt:lpstr>
    </vt:vector>
  </TitlesOfParts>
  <Company>Svensk Energi - Swedenergy - 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Helena Olssén</dc:creator>
  <cp:lastModifiedBy>Helena Olssén</cp:lastModifiedBy>
  <cp:revision>66</cp:revision>
  <dcterms:created xsi:type="dcterms:W3CDTF">2016-04-06T19:10:03Z</dcterms:created>
  <dcterms:modified xsi:type="dcterms:W3CDTF">2016-04-07T12:09:25Z</dcterms:modified>
</cp:coreProperties>
</file>