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4"/>
  </p:sldMasterIdLst>
  <p:notesMasterIdLst>
    <p:notesMasterId r:id="rId12"/>
  </p:notesMasterIdLst>
  <p:handoutMasterIdLst>
    <p:handoutMasterId r:id="rId13"/>
  </p:handoutMasterIdLst>
  <p:sldIdLst>
    <p:sldId id="774" r:id="rId5"/>
    <p:sldId id="2147472362" r:id="rId6"/>
    <p:sldId id="2134805344" r:id="rId7"/>
    <p:sldId id="2134805345" r:id="rId8"/>
    <p:sldId id="2134805330" r:id="rId9"/>
    <p:sldId id="2134805342" r:id="rId10"/>
    <p:sldId id="2134805343" r:id="rId11"/>
  </p:sldIdLst>
  <p:sldSz cx="12192000" cy="6858000"/>
  <p:notesSz cx="6888163" cy="10020300"/>
  <p:custDataLst>
    <p:tags r:id="rId14"/>
  </p:custDataLst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69EECB6A-108C-4E8E-A621-BE30A4503B94}">
          <p14:sldIdLst>
            <p14:sldId id="774"/>
            <p14:sldId id="2147472362"/>
            <p14:sldId id="2134805344"/>
            <p14:sldId id="2134805345"/>
            <p14:sldId id="2134805330"/>
            <p14:sldId id="2134805342"/>
            <p14:sldId id="213480534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509619-9604-8EBB-29CD-59A7BFB2DCF4}" name="Anna Lejestrand" initials="AL" userId="S::anna.lejestrand@energiforetagen.se::296c66e9-3bed-4b66-b0af-c3bbdf60f771" providerId="AD"/>
  <p188:author id="{4C2FE628-C36F-2A69-E3F5-2E970345E158}" name="Åsa Pettersson" initials="ÅP" userId="S::asa.pettersson@energiforetagen.se::ab9cf587-1070-4614-af11-bea692629936" providerId="AD"/>
  <p188:author id="{FF6A81EF-8522-783F-61D6-BAD0D7B3FEA4}" name="Julia Hörnell" initials="JH" userId="S::julia.hornell@energiforetagen.se::e3cb9558-4e66-4f4f-9e4a-8d4affd3b1f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7F50"/>
    <a:srgbClr val="028175"/>
    <a:srgbClr val="1CA3BD"/>
    <a:srgbClr val="A580BA"/>
    <a:srgbClr val="E26EAA"/>
    <a:srgbClr val="F8C4DB"/>
    <a:srgbClr val="828DC1"/>
    <a:srgbClr val="FFFFFF"/>
    <a:srgbClr val="E0C9DD"/>
    <a:srgbClr val="9CB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26CB0D-AD81-4B75-85FA-740114A0E143}" v="14" dt="2024-09-13T16:22:09.4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72" autoAdjust="0"/>
  </p:normalViewPr>
  <p:slideViewPr>
    <p:cSldViewPr snapToGrid="0">
      <p:cViewPr>
        <p:scale>
          <a:sx n="53" d="100"/>
          <a:sy n="53" d="100"/>
        </p:scale>
        <p:origin x="1512" y="13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Hörnell" userId="e3cb9558-4e66-4f4f-9e4a-8d4affd3b1f3" providerId="ADAL" clId="{5926CB0D-AD81-4B75-85FA-740114A0E143}"/>
    <pc:docChg chg="undo custSel delSld modSld delSection modSection">
      <pc:chgData name="Julia Hörnell" userId="e3cb9558-4e66-4f4f-9e4a-8d4affd3b1f3" providerId="ADAL" clId="{5926CB0D-AD81-4B75-85FA-740114A0E143}" dt="2024-09-13T16:23:09.105" v="276" actId="207"/>
      <pc:docMkLst>
        <pc:docMk/>
      </pc:docMkLst>
      <pc:sldChg chg="addSp delSp modSp mod delAnim">
        <pc:chgData name="Julia Hörnell" userId="e3cb9558-4e66-4f4f-9e4a-8d4affd3b1f3" providerId="ADAL" clId="{5926CB0D-AD81-4B75-85FA-740114A0E143}" dt="2024-09-13T16:23:09.105" v="276" actId="207"/>
        <pc:sldMkLst>
          <pc:docMk/>
          <pc:sldMk cId="1927195802" sldId="774"/>
        </pc:sldMkLst>
        <pc:spChg chg="add mod ord">
          <ac:chgData name="Julia Hörnell" userId="e3cb9558-4e66-4f4f-9e4a-8d4affd3b1f3" providerId="ADAL" clId="{5926CB0D-AD81-4B75-85FA-740114A0E143}" dt="2024-09-13T16:23:09.105" v="276" actId="207"/>
          <ac:spMkLst>
            <pc:docMk/>
            <pc:sldMk cId="1927195802" sldId="774"/>
            <ac:spMk id="11" creationId="{65F4BF34-71AF-62A1-0118-67C0505ADDC6}"/>
          </ac:spMkLst>
        </pc:spChg>
        <pc:spChg chg="mod">
          <ac:chgData name="Julia Hörnell" userId="e3cb9558-4e66-4f4f-9e4a-8d4affd3b1f3" providerId="ADAL" clId="{5926CB0D-AD81-4B75-85FA-740114A0E143}" dt="2024-09-13T16:03:27.972" v="82" actId="20577"/>
          <ac:spMkLst>
            <pc:docMk/>
            <pc:sldMk cId="1927195802" sldId="774"/>
            <ac:spMk id="30" creationId="{3FA9CBB4-30F5-4FBB-AA98-A15E4E24DBCA}"/>
          </ac:spMkLst>
        </pc:spChg>
        <pc:picChg chg="del mod">
          <ac:chgData name="Julia Hörnell" userId="e3cb9558-4e66-4f4f-9e4a-8d4affd3b1f3" providerId="ADAL" clId="{5926CB0D-AD81-4B75-85FA-740114A0E143}" dt="2024-09-13T16:12:14.728" v="152" actId="478"/>
          <ac:picMkLst>
            <pc:docMk/>
            <pc:sldMk cId="1927195802" sldId="774"/>
            <ac:picMk id="3" creationId="{D86EA8C1-A700-9B26-0720-D99BB905BBF8}"/>
          </ac:picMkLst>
        </pc:picChg>
        <pc:picChg chg="add del mod ord modCrop">
          <ac:chgData name="Julia Hörnell" userId="e3cb9558-4e66-4f4f-9e4a-8d4affd3b1f3" providerId="ADAL" clId="{5926CB0D-AD81-4B75-85FA-740114A0E143}" dt="2024-09-13T16:14:40.250" v="165" actId="478"/>
          <ac:picMkLst>
            <pc:docMk/>
            <pc:sldMk cId="1927195802" sldId="774"/>
            <ac:picMk id="4" creationId="{AC1C01E2-2D71-F8B0-0352-7F0E28781C95}"/>
          </ac:picMkLst>
        </pc:picChg>
        <pc:picChg chg="add del mod ord modCrop">
          <ac:chgData name="Julia Hörnell" userId="e3cb9558-4e66-4f4f-9e4a-8d4affd3b1f3" providerId="ADAL" clId="{5926CB0D-AD81-4B75-85FA-740114A0E143}" dt="2024-09-13T16:19:18.637" v="174" actId="478"/>
          <ac:picMkLst>
            <pc:docMk/>
            <pc:sldMk cId="1927195802" sldId="774"/>
            <ac:picMk id="6" creationId="{E830C508-A743-4D3A-E287-259C55CDA8E4}"/>
          </ac:picMkLst>
        </pc:picChg>
        <pc:picChg chg="add del mod ord modCrop">
          <ac:chgData name="Julia Hörnell" userId="e3cb9558-4e66-4f4f-9e4a-8d4affd3b1f3" providerId="ADAL" clId="{5926CB0D-AD81-4B75-85FA-740114A0E143}" dt="2024-09-13T16:22:04.512" v="188" actId="478"/>
          <ac:picMkLst>
            <pc:docMk/>
            <pc:sldMk cId="1927195802" sldId="774"/>
            <ac:picMk id="8" creationId="{2EF1AA45-259A-B47D-601F-1E146DEDF7DF}"/>
          </ac:picMkLst>
        </pc:picChg>
        <pc:picChg chg="add mod ord modCrop">
          <ac:chgData name="Julia Hörnell" userId="e3cb9558-4e66-4f4f-9e4a-8d4affd3b1f3" providerId="ADAL" clId="{5926CB0D-AD81-4B75-85FA-740114A0E143}" dt="2024-09-13T16:22:55.734" v="200" actId="167"/>
          <ac:picMkLst>
            <pc:docMk/>
            <pc:sldMk cId="1927195802" sldId="774"/>
            <ac:picMk id="10" creationId="{BF802C95-B191-3CDF-033B-F6BFEFA01238}"/>
          </ac:picMkLst>
        </pc:picChg>
      </pc:sldChg>
      <pc:sldChg chg="del">
        <pc:chgData name="Julia Hörnell" userId="e3cb9558-4e66-4f4f-9e4a-8d4affd3b1f3" providerId="ADAL" clId="{5926CB0D-AD81-4B75-85FA-740114A0E143}" dt="2024-09-13T16:01:03.665" v="1" actId="47"/>
        <pc:sldMkLst>
          <pc:docMk/>
          <pc:sldMk cId="1583919987" sldId="801"/>
        </pc:sldMkLst>
      </pc:sldChg>
      <pc:sldChg chg="del">
        <pc:chgData name="Julia Hörnell" userId="e3cb9558-4e66-4f4f-9e4a-8d4affd3b1f3" providerId="ADAL" clId="{5926CB0D-AD81-4B75-85FA-740114A0E143}" dt="2024-09-13T16:01:03.665" v="1" actId="47"/>
        <pc:sldMkLst>
          <pc:docMk/>
          <pc:sldMk cId="2890777516" sldId="810"/>
        </pc:sldMkLst>
      </pc:sldChg>
      <pc:sldChg chg="del">
        <pc:chgData name="Julia Hörnell" userId="e3cb9558-4e66-4f4f-9e4a-8d4affd3b1f3" providerId="ADAL" clId="{5926CB0D-AD81-4B75-85FA-740114A0E143}" dt="2024-09-13T16:01:03.665" v="1" actId="47"/>
        <pc:sldMkLst>
          <pc:docMk/>
          <pc:sldMk cId="9872730" sldId="812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3936338229" sldId="819"/>
        </pc:sldMkLst>
      </pc:sldChg>
      <pc:sldChg chg="modSp mod modNotesTx">
        <pc:chgData name="Julia Hörnell" userId="e3cb9558-4e66-4f4f-9e4a-8d4affd3b1f3" providerId="ADAL" clId="{5926CB0D-AD81-4B75-85FA-740114A0E143}" dt="2024-09-13T16:07:48.805" v="151" actId="5793"/>
        <pc:sldMkLst>
          <pc:docMk/>
          <pc:sldMk cId="2809280139" sldId="2134805330"/>
        </pc:sldMkLst>
        <pc:spChg chg="mod">
          <ac:chgData name="Julia Hörnell" userId="e3cb9558-4e66-4f4f-9e4a-8d4affd3b1f3" providerId="ADAL" clId="{5926CB0D-AD81-4B75-85FA-740114A0E143}" dt="2024-09-13T16:01:39.512" v="3" actId="20577"/>
          <ac:spMkLst>
            <pc:docMk/>
            <pc:sldMk cId="2809280139" sldId="2134805330"/>
            <ac:spMk id="9" creationId="{7A712E52-37E7-640A-4966-459B30E24FAF}"/>
          </ac:spMkLst>
        </pc:spChg>
      </pc:sldChg>
      <pc:sldChg chg="modSp mod">
        <pc:chgData name="Julia Hörnell" userId="e3cb9558-4e66-4f4f-9e4a-8d4affd3b1f3" providerId="ADAL" clId="{5926CB0D-AD81-4B75-85FA-740114A0E143}" dt="2024-09-13T16:01:42.255" v="4" actId="20577"/>
        <pc:sldMkLst>
          <pc:docMk/>
          <pc:sldMk cId="3757023593" sldId="2134805342"/>
        </pc:sldMkLst>
        <pc:spChg chg="mod">
          <ac:chgData name="Julia Hörnell" userId="e3cb9558-4e66-4f4f-9e4a-8d4affd3b1f3" providerId="ADAL" clId="{5926CB0D-AD81-4B75-85FA-740114A0E143}" dt="2024-09-13T16:01:42.255" v="4" actId="20577"/>
          <ac:spMkLst>
            <pc:docMk/>
            <pc:sldMk cId="3757023593" sldId="2134805342"/>
            <ac:spMk id="26" creationId="{5553A232-C4DF-4E8F-5E89-BB7D91961309}"/>
          </ac:spMkLst>
        </pc:spChg>
      </pc:sldChg>
      <pc:sldChg chg="modSp mod">
        <pc:chgData name="Julia Hörnell" userId="e3cb9558-4e66-4f4f-9e4a-8d4affd3b1f3" providerId="ADAL" clId="{5926CB0D-AD81-4B75-85FA-740114A0E143}" dt="2024-09-13T16:01:43.897" v="5" actId="20577"/>
        <pc:sldMkLst>
          <pc:docMk/>
          <pc:sldMk cId="2032882550" sldId="2134805343"/>
        </pc:sldMkLst>
        <pc:spChg chg="mod">
          <ac:chgData name="Julia Hörnell" userId="e3cb9558-4e66-4f4f-9e4a-8d4affd3b1f3" providerId="ADAL" clId="{5926CB0D-AD81-4B75-85FA-740114A0E143}" dt="2024-09-13T16:01:43.897" v="5" actId="20577"/>
          <ac:spMkLst>
            <pc:docMk/>
            <pc:sldMk cId="2032882550" sldId="2134805343"/>
            <ac:spMk id="20" creationId="{9CCDD4D9-591B-19C2-2F73-205B8FC04DF1}"/>
          </ac:spMkLst>
        </pc:spChg>
      </pc:sldChg>
      <pc:sldChg chg="modNotesTx">
        <pc:chgData name="Julia Hörnell" userId="e3cb9558-4e66-4f4f-9e4a-8d4affd3b1f3" providerId="ADAL" clId="{5926CB0D-AD81-4B75-85FA-740114A0E143}" dt="2024-09-13T16:04:05.472" v="142" actId="114"/>
        <pc:sldMkLst>
          <pc:docMk/>
          <pc:sldMk cId="1013555703" sldId="2134805344"/>
        </pc:sldMkLst>
      </pc:sldChg>
      <pc:sldChg chg="modAnim modNotesTx">
        <pc:chgData name="Julia Hörnell" userId="e3cb9558-4e66-4f4f-9e4a-8d4affd3b1f3" providerId="ADAL" clId="{5926CB0D-AD81-4B75-85FA-740114A0E143}" dt="2024-09-13T16:06:39.393" v="150"/>
        <pc:sldMkLst>
          <pc:docMk/>
          <pc:sldMk cId="909836207" sldId="2134805345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3876090628" sldId="2147472269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2463532062" sldId="2147472273"/>
        </pc:sldMkLst>
      </pc:sldChg>
      <pc:sldChg chg="del">
        <pc:chgData name="Julia Hörnell" userId="e3cb9558-4e66-4f4f-9e4a-8d4affd3b1f3" providerId="ADAL" clId="{5926CB0D-AD81-4B75-85FA-740114A0E143}" dt="2024-09-13T16:01:03.665" v="1" actId="47"/>
        <pc:sldMkLst>
          <pc:docMk/>
          <pc:sldMk cId="310072799" sldId="2147472289"/>
        </pc:sldMkLst>
      </pc:sldChg>
      <pc:sldChg chg="del">
        <pc:chgData name="Julia Hörnell" userId="e3cb9558-4e66-4f4f-9e4a-8d4affd3b1f3" providerId="ADAL" clId="{5926CB0D-AD81-4B75-85FA-740114A0E143}" dt="2024-09-13T16:01:03.665" v="1" actId="47"/>
        <pc:sldMkLst>
          <pc:docMk/>
          <pc:sldMk cId="3967126758" sldId="2147472291"/>
        </pc:sldMkLst>
      </pc:sldChg>
      <pc:sldChg chg="del">
        <pc:chgData name="Julia Hörnell" userId="e3cb9558-4e66-4f4f-9e4a-8d4affd3b1f3" providerId="ADAL" clId="{5926CB0D-AD81-4B75-85FA-740114A0E143}" dt="2024-09-13T16:01:03.665" v="1" actId="47"/>
        <pc:sldMkLst>
          <pc:docMk/>
          <pc:sldMk cId="1072865715" sldId="2147472300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2894666863" sldId="2147472312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400657451" sldId="2147472314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2599286214" sldId="2147472316"/>
        </pc:sldMkLst>
      </pc:sldChg>
      <pc:sldChg chg="del">
        <pc:chgData name="Julia Hörnell" userId="e3cb9558-4e66-4f4f-9e4a-8d4affd3b1f3" providerId="ADAL" clId="{5926CB0D-AD81-4B75-85FA-740114A0E143}" dt="2024-09-13T16:01:03.665" v="1" actId="47"/>
        <pc:sldMkLst>
          <pc:docMk/>
          <pc:sldMk cId="1015953629" sldId="2147472322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2554902426" sldId="2147472323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1542530497" sldId="2147472328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3520182968" sldId="2147472329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1210088914" sldId="2147472331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2093025295" sldId="2147472332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1594707607" sldId="2147472336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796478271" sldId="2147472337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2795214268" sldId="2147472339"/>
        </pc:sldMkLst>
      </pc:sldChg>
      <pc:sldChg chg="del">
        <pc:chgData name="Julia Hörnell" userId="e3cb9558-4e66-4f4f-9e4a-8d4affd3b1f3" providerId="ADAL" clId="{5926CB0D-AD81-4B75-85FA-740114A0E143}" dt="2024-09-13T16:01:03.665" v="1" actId="47"/>
        <pc:sldMkLst>
          <pc:docMk/>
          <pc:sldMk cId="1359345663" sldId="2147472340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3032093999" sldId="2147472342"/>
        </pc:sldMkLst>
      </pc:sldChg>
      <pc:sldChg chg="del">
        <pc:chgData name="Julia Hörnell" userId="e3cb9558-4e66-4f4f-9e4a-8d4affd3b1f3" providerId="ADAL" clId="{5926CB0D-AD81-4B75-85FA-740114A0E143}" dt="2024-09-13T16:01:03.665" v="1" actId="47"/>
        <pc:sldMkLst>
          <pc:docMk/>
          <pc:sldMk cId="453686998" sldId="2147472352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3821851943" sldId="2147472353"/>
        </pc:sldMkLst>
      </pc:sldChg>
      <pc:sldChg chg="del">
        <pc:chgData name="Julia Hörnell" userId="e3cb9558-4e66-4f4f-9e4a-8d4affd3b1f3" providerId="ADAL" clId="{5926CB0D-AD81-4B75-85FA-740114A0E143}" dt="2024-09-13T16:01:03.665" v="1" actId="47"/>
        <pc:sldMkLst>
          <pc:docMk/>
          <pc:sldMk cId="3590932805" sldId="2147472355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4195549192" sldId="2147472356"/>
        </pc:sldMkLst>
      </pc:sldChg>
      <pc:sldChg chg="del">
        <pc:chgData name="Julia Hörnell" userId="e3cb9558-4e66-4f4f-9e4a-8d4affd3b1f3" providerId="ADAL" clId="{5926CB0D-AD81-4B75-85FA-740114A0E143}" dt="2024-09-13T16:01:03.665" v="1" actId="47"/>
        <pc:sldMkLst>
          <pc:docMk/>
          <pc:sldMk cId="2579583941" sldId="2147472357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988463972" sldId="2147472358"/>
        </pc:sldMkLst>
      </pc:sldChg>
      <pc:sldChg chg="del">
        <pc:chgData name="Julia Hörnell" userId="e3cb9558-4e66-4f4f-9e4a-8d4affd3b1f3" providerId="ADAL" clId="{5926CB0D-AD81-4B75-85FA-740114A0E143}" dt="2024-09-13T16:01:03.665" v="1" actId="47"/>
        <pc:sldMkLst>
          <pc:docMk/>
          <pc:sldMk cId="824825095" sldId="2147472359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9643402" sldId="2147472360"/>
        </pc:sldMkLst>
      </pc:sldChg>
      <pc:sldChg chg="del">
        <pc:chgData name="Julia Hörnell" userId="e3cb9558-4e66-4f4f-9e4a-8d4affd3b1f3" providerId="ADAL" clId="{5926CB0D-AD81-4B75-85FA-740114A0E143}" dt="2024-09-13T16:03:33.007" v="84" actId="47"/>
        <pc:sldMkLst>
          <pc:docMk/>
          <pc:sldMk cId="4005946900" sldId="2147472361"/>
        </pc:sldMkLst>
      </pc:sldChg>
      <pc:sldChg chg="del">
        <pc:chgData name="Julia Hörnell" userId="e3cb9558-4e66-4f4f-9e4a-8d4affd3b1f3" providerId="ADAL" clId="{5926CB0D-AD81-4B75-85FA-740114A0E143}" dt="2024-09-13T16:03:32.354" v="83" actId="47"/>
        <pc:sldMkLst>
          <pc:docMk/>
          <pc:sldMk cId="2028154685" sldId="2147472363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181328482" sldId="2147472364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1349353589" sldId="2147472365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3746783849" sldId="2147472366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3795576802" sldId="2147472367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3297526675" sldId="2147472368"/>
        </pc:sldMkLst>
      </pc:sldChg>
      <pc:sldChg chg="del">
        <pc:chgData name="Julia Hörnell" userId="e3cb9558-4e66-4f4f-9e4a-8d4affd3b1f3" providerId="ADAL" clId="{5926CB0D-AD81-4B75-85FA-740114A0E143}" dt="2024-09-13T16:02:00.162" v="6" actId="2696"/>
        <pc:sldMkLst>
          <pc:docMk/>
          <pc:sldMk cId="3436593303" sldId="2147472369"/>
        </pc:sldMkLst>
      </pc:sldChg>
      <pc:sldMasterChg chg="delSldLayout">
        <pc:chgData name="Julia Hörnell" userId="e3cb9558-4e66-4f4f-9e4a-8d4affd3b1f3" providerId="ADAL" clId="{5926CB0D-AD81-4B75-85FA-740114A0E143}" dt="2024-09-13T16:02:00.162" v="6" actId="2696"/>
        <pc:sldMasterMkLst>
          <pc:docMk/>
          <pc:sldMasterMk cId="0" sldId="2147483858"/>
        </pc:sldMasterMkLst>
        <pc:sldLayoutChg chg="del">
          <pc:chgData name="Julia Hörnell" userId="e3cb9558-4e66-4f4f-9e4a-8d4affd3b1f3" providerId="ADAL" clId="{5926CB0D-AD81-4B75-85FA-740114A0E143}" dt="2024-09-13T16:02:00.162" v="6" actId="2696"/>
          <pc:sldLayoutMkLst>
            <pc:docMk/>
            <pc:sldMasterMk cId="0" sldId="2147483858"/>
            <pc:sldLayoutMk cId="4102910879" sldId="214748397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45F1D7-2C51-4CCC-9B27-CA19D77B26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650"/>
          </a:xfrm>
          <a:prstGeom prst="rect">
            <a:avLst/>
          </a:prstGeom>
        </p:spPr>
        <p:txBody>
          <a:bodyPr vert="horz" lIns="92574" tIns="46287" rIns="92574" bIns="4628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D89263-68BA-4289-B7A7-3F87FEB83F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0488" y="0"/>
            <a:ext cx="2986087" cy="501650"/>
          </a:xfrm>
          <a:prstGeom prst="rect">
            <a:avLst/>
          </a:prstGeom>
        </p:spPr>
        <p:txBody>
          <a:bodyPr vert="horz" lIns="92574" tIns="46287" rIns="92574" bIns="4628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DFB55A-A58D-40A9-B34A-B311FE76FCE8}" type="datetimeFigureOut">
              <a:rPr lang="sv-SE"/>
              <a:pPr>
                <a:defRPr/>
              </a:pPr>
              <a:t>2024-09-13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B58855-CB6D-490B-A290-A487CF504B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6088" cy="501650"/>
          </a:xfrm>
          <a:prstGeom prst="rect">
            <a:avLst/>
          </a:prstGeom>
        </p:spPr>
        <p:txBody>
          <a:bodyPr vert="horz" lIns="92574" tIns="46287" rIns="92574" bIns="4628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6A12F-EA89-4614-B5E5-9C0B124A22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0488" y="9517063"/>
            <a:ext cx="2986087" cy="501650"/>
          </a:xfrm>
          <a:prstGeom prst="rect">
            <a:avLst/>
          </a:prstGeom>
        </p:spPr>
        <p:txBody>
          <a:bodyPr vert="horz" lIns="92574" tIns="46287" rIns="92574" bIns="46287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BE693D1-7B96-422D-B384-9C2E516D7CC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0FF2308-ABCD-43EF-921A-1531029245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62163" y="403225"/>
            <a:ext cx="2763837" cy="1554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74" tIns="46287" rIns="92574" bIns="46287" rtlCol="0" anchor="ctr"/>
          <a:lstStyle/>
          <a:p>
            <a:pPr lvl="0"/>
            <a:endParaRPr lang="sv-SE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21CDE3B-3C56-490B-85C6-E6F3A9CD6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5125" y="2058988"/>
            <a:ext cx="6157913" cy="7210425"/>
          </a:xfrm>
          <a:prstGeom prst="rect">
            <a:avLst/>
          </a:prstGeom>
        </p:spPr>
        <p:txBody>
          <a:bodyPr vert="horz" lIns="0" tIns="46287" rIns="92574" bIns="46287" rtlCol="0"/>
          <a:lstStyle/>
          <a:p>
            <a:pPr lvl="0"/>
            <a:r>
              <a:rPr lang="sv-SE" noProof="0" err="1"/>
              <a:t>Click</a:t>
            </a:r>
            <a:r>
              <a:rPr lang="sv-SE" noProof="0"/>
              <a:t> to </a:t>
            </a:r>
            <a:r>
              <a:rPr lang="sv-SE" noProof="0" err="1"/>
              <a:t>edit</a:t>
            </a:r>
            <a:r>
              <a:rPr lang="sv-SE" noProof="0"/>
              <a:t> Master text </a:t>
            </a:r>
            <a:r>
              <a:rPr lang="sv-SE" noProof="0" err="1"/>
              <a:t>styles</a:t>
            </a:r>
            <a:endParaRPr lang="sv-SE" noProof="0"/>
          </a:p>
          <a:p>
            <a:pPr lvl="1"/>
            <a:r>
              <a:rPr lang="sv-SE" noProof="0"/>
              <a:t>Second </a:t>
            </a:r>
            <a:r>
              <a:rPr lang="sv-SE" noProof="0" err="1"/>
              <a:t>level</a:t>
            </a:r>
            <a:endParaRPr lang="sv-SE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504FFE-449F-4568-8EE5-287486940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6178550" y="9456738"/>
            <a:ext cx="342900" cy="19208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>
                <a:latin typeface="+mn-lt"/>
              </a:defRPr>
            </a:lvl1pPr>
          </a:lstStyle>
          <a:p>
            <a:pPr>
              <a:defRPr/>
            </a:pPr>
            <a:fld id="{C1538A4C-AC67-4FC2-8872-5C8EBE092B6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18437" name="Bildobjekt 7">
            <a:extLst>
              <a:ext uri="{FF2B5EF4-FFF2-40B4-BE49-F238E27FC236}">
                <a16:creationId xmlns:a16="http://schemas.microsoft.com/office/drawing/2014/main" id="{19F1A0A5-E837-4E19-B7FD-0D389D344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9286875"/>
            <a:ext cx="10112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791"/>
              </a:spcAft>
            </a:pPr>
            <a:endParaRPr lang="sv-SE" sz="1800"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535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Vår vision har många bottnar: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grunden utgår den från ett av FN:s hållbarhetsmål: Hållbar energi för alla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 i sin tur utgår från den så kallade energitriangeln (</a:t>
            </a:r>
            <a:r>
              <a:rPr lang="sv-SE" sz="18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sv-SE"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trilemma</a:t>
            </a:r>
            <a:r>
              <a:rPr lang="sv-SE"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Att alla har rätt att få tillgång till energi (el, ljus och värme), till en rimlig kostnad, och att energin ska produceras med hänsyn till klimat och miljö.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 svenska energibranschen ligger i framkant inom flera områden så även när det kommer till detta.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 energi som produceras är utsläppssnål, den är prisvärd – jämfört andra (jämförbara) länder, och vi har inte det man i andra länder kallar energifattigdom, det vill säga att man inte har råd med el och värme.</a:t>
            </a:r>
            <a:br>
              <a:rPr lang="sv-SE"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sv-SE" sz="3600" b="1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v-SE"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vill nu vara med och skapa en hållbar framtid – för alla som lever nu och för kommande generationer. 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sv-SE" sz="1800" kern="100">
              <a:effectLst/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6451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791"/>
              </a:spcAft>
            </a:pPr>
            <a:r>
              <a:rPr lang="sv-SE" sz="1800" i="0" kern="100" dirty="0"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Film om Energiföretagen Sveriges nya långsiktiga mål.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9067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400"/>
              </a:lnSpc>
              <a:spcAft>
                <a:spcPts val="600"/>
              </a:spcAft>
            </a:pPr>
            <a:endParaRPr lang="sv-SE" sz="1800" kern="1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Energiföretagen Sverige har en nyckelroll för att samordna branschen, driva på politiken och påverka opinionen och på så sätt snabba på </a:t>
            </a: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omställningen</a:t>
            </a:r>
            <a:r>
              <a:rPr lang="sv-SE" sz="1800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lnSpc>
                <a:spcPts val="1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Samtidigt måste vi säkerställa att vi hela tiden har ett robust, motståndskraftigt och leveranssäkert energisystem. </a:t>
            </a:r>
          </a:p>
          <a:p>
            <a:pPr marL="285750" indent="-285750">
              <a:lnSpc>
                <a:spcPts val="1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Och inte minst att energibranschen kan rekrytera och kompetensutveckla de medarbetare som behövs för att göra jobbet - nu och i framtiden.</a:t>
            </a:r>
            <a:br>
              <a:rPr lang="sv-SE" sz="1800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sv-SE" sz="1800" kern="1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 detta som utgångspunkt formulerade vi i februari 2024 Energiföretagen Sveriges nya långsiktiga mål på 10 års sikt. Målen börjar gälla från 2025.</a:t>
            </a:r>
            <a:endParaRPr lang="sv-SE" sz="1800" kern="100" dirty="0"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04433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ts val="791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800" kern="100" dirty="0"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Vi använder målen i vår verksamhetsplanering för att </a:t>
            </a:r>
            <a:r>
              <a:rPr lang="sv-SE" sz="1800" dirty="0"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prioritera strategier, avgöra vilka resurser vi kommer använda och vilka aktiviteter vi ska göra under året. </a:t>
            </a:r>
          </a:p>
          <a:p>
            <a:pPr marL="285750" marR="0" lvl="0" indent="-285750" algn="l" defTabSz="904433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ts val="791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800" dirty="0"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Därmed är målen viktiga för alla medarbetares arbete och prioriteringar av arbetsuppgifter.</a:t>
            </a:r>
            <a:endParaRPr lang="sv-SE" sz="1800" kern="1200" dirty="0"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04433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ts val="791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800" kern="100" dirty="0"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Styrelsen är enig om att målen fångar in det allra viktigaste för att kunna uppnå vår vision och leverera hållbar energi, för alla alltid.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538A4C-AC67-4FC2-8872-5C8EBE092B67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8400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För att kunna mäta våra insatser har vi även brutit ned de långsiktiga målen i tre delmål som vi stämmer av vart tredje år. </a:t>
            </a:r>
            <a:b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</a:br>
            <a:endParaRPr lang="sv-SE" sz="1800" kern="1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1800" b="1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Mål: Branschen har tillräckliga kompetenser för att leverera på omställningen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Klimatomställning och elektrifiering kräver en utbyggnad av energisystemet och nya innovativa lösningar.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För att lyckas med detta är en central del att säkerställa tillgången på rätt kompetens i energibranschen.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Vi behöver tillräcklig kompetensförsörjning för att klara av utbyggnaden i den takt som efterfrågas.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sz="1800" kern="100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100"/>
              </a:spcBef>
              <a:spcAft>
                <a:spcPts val="300"/>
              </a:spcAft>
            </a:pPr>
            <a:r>
              <a:rPr lang="sv-SE" sz="1800" b="1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Delmål: Branschen är attraktiv att söka sig till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Allmänheten har kännedom om hur energibranschen bidrar till klimatomställning och samhällsnytta, liksom de möjligheter branschen erbjuder till ett hållbart och jämställt arbetsliv.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Det har skapat ökat intresse för att arbeta i och stanna kvar i branschen.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 sz="1800" kern="0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1100"/>
              </a:spcBef>
              <a:spcAft>
                <a:spcPts val="300"/>
              </a:spcAft>
            </a:pPr>
            <a:r>
              <a:rPr lang="sv-SE" sz="1800" b="1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Delmål: Utbildningsväsendet matchar branschens behov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Utbildningsväsendet erbjuder utbildningar och utbildningsplatser som matchar energibranschens behov, på gymnasienivå, inom yrkeshögskola och på högskola/universitet. 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Alla utbildningsplatser är fyllda och det är en hög nivå på genomströmning.</a:t>
            </a:r>
          </a:p>
          <a:p>
            <a:pPr>
              <a:spcBef>
                <a:spcPts val="1100"/>
              </a:spcBef>
              <a:spcAft>
                <a:spcPts val="300"/>
              </a:spcAft>
            </a:pPr>
            <a:br>
              <a:rPr lang="sv-SE" sz="1800" kern="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</a:br>
            <a:r>
              <a:rPr lang="sv-SE" sz="1800" b="1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Delmål: Branschen erbjuds rätt kompetensutveckling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Energibranschen erbjuds mötesplatser för lärande, kompetensutveckling, samverkan och nätverkande, samt verktyg för att ta fram och utveckla de kompetenser som behövs i branschen.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538A4C-AC67-4FC2-8872-5C8EBE092B67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7078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100"/>
              </a:spcBef>
              <a:spcAft>
                <a:spcPts val="300"/>
              </a:spcAft>
            </a:pPr>
            <a:r>
              <a:rPr lang="sv-SE" sz="1800" b="1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Mål: Sverige har ett konkurrenskraftigt energisystem</a:t>
            </a:r>
          </a:p>
          <a:p>
            <a:pPr marL="285750" indent="-285750">
              <a:spcBef>
                <a:spcPts val="11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1800" b="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För att klara elektrifieringen till 2045 spås Sveriges elbehov mer än fördubblas på mer än 20 år. </a:t>
            </a:r>
          </a:p>
          <a:p>
            <a:pPr marL="285750" indent="-285750">
              <a:spcBef>
                <a:spcPts val="11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1800" b="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Det kommer kräva enorma investeringar i ny elproduktion och nya elnät, samt i nya lösningar kring flexibilitet och lagring. </a:t>
            </a:r>
          </a:p>
          <a:p>
            <a:pPr marL="285750" indent="-285750">
              <a:spcBef>
                <a:spcPts val="11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1800" b="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Den viktigaste förutsättningen för att lyckas är politisk stabilitet i energifrågan och affärsmässiga villkor som säkerställer att marknadens aktörer satsar på utbyggnad, ny teknik och nya tjänster. </a:t>
            </a:r>
          </a:p>
          <a:p>
            <a:pPr marL="285750" indent="-285750">
              <a:spcBef>
                <a:spcPts val="11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1800" b="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Dessutom måste fjärrvärmens roll i energisystemet och för att avlasta elsystemet tydliggöras. </a:t>
            </a:r>
          </a:p>
          <a:p>
            <a:pPr marL="285750" indent="-285750">
              <a:spcBef>
                <a:spcPts val="11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1800" b="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Samhällets samverkan och förståelse för omställningen är en kritisk förutsättning för att utbyggnaden ska lyckas. </a:t>
            </a:r>
            <a:br>
              <a:rPr lang="sv-SE" sz="1800" b="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</a:br>
            <a:endParaRPr lang="sv-SE" sz="1800" b="0" kern="1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1100"/>
              </a:spcBef>
              <a:spcAft>
                <a:spcPts val="300"/>
              </a:spcAft>
            </a:pPr>
            <a:r>
              <a:rPr lang="sv-SE" sz="1800" b="1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Delmål: Det är attraktivt att investera i ett klimatneutralt energisystem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Energibranschen har förutsättningar att bygga ut energisystemet utifrån kundernas behov och klimatnytta. 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Legala och ekonomiska risker är så låga att aktörer kan investera i ny, liksom existerande produktion och distribution. 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Aktörerna ersätts för de nyttor, förmågor och egenskaper som de erbjuder och som behövs för ett klimatneutralt energisystem.</a:t>
            </a:r>
            <a:b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</a:br>
            <a:endParaRPr lang="sv-SE" sz="1800" kern="1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100"/>
              </a:spcBef>
              <a:spcAft>
                <a:spcPts val="300"/>
              </a:spcAft>
            </a:pPr>
            <a:r>
              <a:rPr lang="sv-SE" sz="1800" b="1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Delmål: Regelverket främjar resurseffektiva investeringar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Det finns ett visionärt politiskt ledarskap som innebär ansvarstagande, långsiktighet och handlingskraft. 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Det finns tydliga och förutsägbara politiska spelregler som utgår ifrån en helhetssyn på energisystemet och som främjar resurseffektiva investeringar i produktion, distribution, nya tekniker och innovation. </a:t>
            </a:r>
            <a:b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</a:br>
            <a:endParaRPr lang="sv-SE" sz="1800" kern="1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100"/>
              </a:spcBef>
              <a:spcAft>
                <a:spcPts val="300"/>
              </a:spcAft>
            </a:pPr>
            <a:r>
              <a:rPr lang="sv-SE" sz="1800" b="1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Delmål: Samhället förstår och bidrar till omställningen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Samhället förstår och bidrar till de förändringar som vi tillsammans måste göras för att ställa om till fossilfrihet. 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Genom ökad insikt och delaktighet skapas rätt förutsättningar för investeringar i energisystemet och kringliggande infrastruktur.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538A4C-AC67-4FC2-8872-5C8EBE092B67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4294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100"/>
              </a:spcBef>
              <a:spcAft>
                <a:spcPts val="300"/>
              </a:spcAft>
            </a:pPr>
            <a:r>
              <a:rPr lang="sv-SE" sz="1800" b="1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Mål: Energibranschen har bidragit till att skapa ett robust och hållbart energisystem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För att möta samhällets ökande efterfrågan på fossilfri el krävs ett hållbart och leveranssäkert energisystem som dessutom är dimensionerat för mer variabel energiproduktion och nya lösningar. 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Det innebär att systemet måste vara utformat så att det ger rätt signaler till aktörerna som bidrar till största möjliga systemnytta. 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Aktörerna behöver i sin tur ha kunskap om och arbeta med kvalitativa, kostnadseffektiva och hållbara processer. 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Det måste finnas beredskap för att hantera oförutsedda händelser och kriser. Kundernas behov av energi ska vara trygg över året.  </a:t>
            </a:r>
            <a:b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</a:br>
            <a:endParaRPr lang="sv-SE" sz="1800" kern="1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100"/>
              </a:spcBef>
              <a:spcAft>
                <a:spcPts val="300"/>
              </a:spcAft>
            </a:pPr>
            <a:r>
              <a:rPr lang="sv-SE" sz="1800" b="1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Delmål: Kunderna har trygg tillgång till el och värme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08685" algn="l"/>
              </a:tabLst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Energisystemet har god leveranssäkerhet och klarar av att matcha ett stigande energibehov med en ökad andel variabel, väderberoende kraftproduktion. 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08685" algn="l"/>
              </a:tabLst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Branschen distribuerar energin till samhället med hög tillgänglighet och kvalitet. 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08685" algn="l"/>
              </a:tabLst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Kunderna känner förtroende för energibranschens fysiska leverans såväl som för affärsrelationen.</a:t>
            </a:r>
          </a:p>
          <a:p>
            <a:pPr>
              <a:lnSpc>
                <a:spcPts val="1400"/>
              </a:lnSpc>
              <a:spcAft>
                <a:spcPts val="800"/>
              </a:spcAft>
              <a:tabLst>
                <a:tab pos="908685" algn="l"/>
              </a:tabLst>
            </a:pPr>
            <a:endParaRPr lang="sv-SE" sz="1800" kern="1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100"/>
              </a:spcBef>
              <a:spcAft>
                <a:spcPts val="300"/>
              </a:spcAft>
            </a:pPr>
            <a:r>
              <a:rPr lang="sv-SE" sz="1800" b="1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Delmål: Branschen bidrar till hållbara lösningar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Energibranschen arbetar aktivt med att utveckla energisystemet och samtidigt uppnå största möjliga klimatnytta, med hänsyn till miljö och biologisk mångfald. </a:t>
            </a:r>
          </a:p>
          <a:p>
            <a:pPr>
              <a:lnSpc>
                <a:spcPts val="1400"/>
              </a:lnSpc>
              <a:spcAft>
                <a:spcPts val="800"/>
              </a:spcAft>
            </a:pPr>
            <a:endParaRPr lang="sv-SE" sz="1800" kern="1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100"/>
              </a:spcBef>
              <a:spcAft>
                <a:spcPts val="300"/>
              </a:spcAft>
            </a:pPr>
            <a:r>
              <a:rPr lang="sv-SE" sz="1800" b="1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Delmål: Branschen har ett motståndskraftigt energisystem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Energibranschen har förmåga att hantera oförutsedda händelser och kriser. 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Den hot- och riskbild som ska hanteras är komplex och kräver samarbete med övriga aktörer för ökad motståndskraft. </a:t>
            </a:r>
          </a:p>
          <a:p>
            <a:pPr marL="285750" indent="-285750">
              <a:lnSpc>
                <a:spcPts val="14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Branschen är rätt rustade för att hantera hoten som riktas mot robust och redundant energiförsörjning.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538A4C-AC67-4FC2-8872-5C8EBE092B67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5205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E460F58-54AA-43E1-8905-DA792CE536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951" y="1671251"/>
            <a:ext cx="8928100" cy="1643010"/>
          </a:xfrm>
          <a:noFill/>
        </p:spPr>
        <p:txBody>
          <a:bodyPr lIns="0" rIns="0" anchor="b">
            <a:noAutofit/>
          </a:bodyPr>
          <a:lstStyle>
            <a:lvl1pPr algn="ctr">
              <a:lnSpc>
                <a:spcPct val="80000"/>
              </a:lnSpc>
              <a:spcBef>
                <a:spcPts val="600"/>
              </a:spcBef>
              <a:defRPr sz="6000" b="0" i="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sv-SE" noProof="0"/>
              <a:t>Klicka för att ändra text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6E1D636-C9B9-42DF-AE27-057DDD9799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951" y="3343049"/>
            <a:ext cx="8928100" cy="745153"/>
          </a:xfrm>
          <a:noFill/>
        </p:spPr>
        <p:txBody>
          <a:bodyPr lIns="0" rIns="0">
            <a:noAutofit/>
          </a:bodyPr>
          <a:lstStyle>
            <a:lvl1pPr marL="0" indent="0" algn="ctr">
              <a:lnSpc>
                <a:spcPct val="90000"/>
              </a:lnSpc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Klicka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54731127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ullettext med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932600" y="1878841"/>
            <a:ext cx="2880000" cy="2880000"/>
          </a:xfrm>
          <a:noFill/>
        </p:spPr>
        <p:txBody>
          <a:bodyPr tIns="936000"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sv-SE" noProof="0"/>
              <a:t>Klicka på ikonen för att välja bild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1598614"/>
            <a:ext cx="5400676" cy="4494212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noProof="0"/>
              <a:t>Klicka för att ändra text</a:t>
            </a:r>
            <a:endParaRPr lang="sv-SE"/>
          </a:p>
          <a:p>
            <a:pPr lvl="1"/>
            <a:r>
              <a:rPr lang="sv-SE"/>
              <a:t>Andra nivå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5331" y="6092825"/>
            <a:ext cx="4446588" cy="213681"/>
          </a:xfrm>
        </p:spPr>
        <p:txBody>
          <a:bodyPr anchor="ctr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95325" y="340967"/>
            <a:ext cx="5400675" cy="981075"/>
          </a:xfrm>
        </p:spPr>
        <p:txBody>
          <a:bodyPr/>
          <a:lstStyle/>
          <a:p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2A31C59-3E13-42C4-9611-83D7C7C5EBC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C444F-35B6-4465-9DD2-4082D7A156FA}" type="datetime1">
              <a:rPr lang="sv-SE"/>
              <a:pPr>
                <a:defRPr/>
              </a:pPr>
              <a:t>2024-09-13</a:t>
            </a:fld>
            <a:endParaRPr lang="sv-S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E18057C-AFA9-4993-9169-92D1E33D2AC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B62F4EE-5AB1-4E0B-8855-24866E249C7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90D10-9E53-40D0-9915-AEA536FBB37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988166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ullettext me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480000" y="612000"/>
            <a:ext cx="5040000" cy="5130000"/>
          </a:xfrm>
          <a:solidFill>
            <a:schemeClr val="bg1">
              <a:lumMod val="85000"/>
            </a:schemeClr>
          </a:solidFill>
        </p:spPr>
        <p:txBody>
          <a:bodyPr tIns="936000"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sv-SE" noProof="0"/>
              <a:t>Klicka på ikonen för att välja bild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95324" y="1598614"/>
            <a:ext cx="5400676" cy="4494212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noProof="0"/>
              <a:t>Klicka för att ändra text</a:t>
            </a:r>
            <a:endParaRPr lang="sv-SE"/>
          </a:p>
          <a:p>
            <a:pPr lvl="1"/>
            <a:r>
              <a:rPr lang="sv-SE"/>
              <a:t>Andra nivå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5331" y="6092825"/>
            <a:ext cx="4446588" cy="213681"/>
          </a:xfrm>
        </p:spPr>
        <p:txBody>
          <a:bodyPr anchor="ctr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95325" y="340967"/>
            <a:ext cx="5400675" cy="981075"/>
          </a:xfrm>
        </p:spPr>
        <p:txBody>
          <a:bodyPr/>
          <a:lstStyle/>
          <a:p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07E780F-66AD-45F2-B851-4E7B69C4CE87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ED306-3E45-4826-B389-B0A23E1DB852}" type="datetime1">
              <a:rPr lang="sv-SE"/>
              <a:pPr>
                <a:defRPr/>
              </a:pPr>
              <a:t>2024-09-13</a:t>
            </a:fld>
            <a:endParaRPr lang="sv-S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38EB869-52B0-40BE-A397-BFC6A107226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D709DDA-FD5C-475A-AE84-DBA5292FE67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E44C0-3CB2-4AB0-BBDD-2DB5AE51996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8540931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me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480000" y="612000"/>
            <a:ext cx="5040000" cy="5130000"/>
          </a:xfrm>
          <a:solidFill>
            <a:schemeClr val="bg1">
              <a:lumMod val="85000"/>
            </a:schemeClr>
          </a:solidFill>
        </p:spPr>
        <p:txBody>
          <a:bodyPr tIns="936000"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sv-SE" noProof="0"/>
              <a:t>Klicka på ikonen för att välja bild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95324" y="1598614"/>
            <a:ext cx="5279591" cy="4494212"/>
          </a:xfrm>
        </p:spPr>
        <p:txBody>
          <a:bodyPr/>
          <a:lstStyle>
            <a:lvl1pPr marL="0" indent="0"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5331" y="6092825"/>
            <a:ext cx="4446588" cy="213681"/>
          </a:xfrm>
        </p:spPr>
        <p:txBody>
          <a:bodyPr anchor="ctr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95325" y="340967"/>
            <a:ext cx="5400675" cy="981075"/>
          </a:xfrm>
        </p:spPr>
        <p:txBody>
          <a:bodyPr/>
          <a:lstStyle/>
          <a:p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60E185C-8238-431A-88DD-491474AAF65A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34C49-CC14-4E36-975D-B7EBE9FC43B8}" type="datetime1">
              <a:rPr lang="sv-SE"/>
              <a:pPr>
                <a:defRPr/>
              </a:pPr>
              <a:t>2024-09-13</a:t>
            </a:fld>
            <a:endParaRPr lang="sv-S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CDAAF0B-5BD8-4E4A-859B-7831725E397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5DC4F81-1493-48BE-9811-348C5DB0897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307B9-2A5F-446B-AB11-204E969EFF5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5267330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bullettext två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95324" y="1598614"/>
            <a:ext cx="4926275" cy="4494212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noProof="0"/>
              <a:t>Klicka för att ändra text</a:t>
            </a:r>
            <a:endParaRPr lang="sv-SE"/>
          </a:p>
          <a:p>
            <a:pPr lvl="1"/>
            <a:r>
              <a:rPr lang="sv-SE"/>
              <a:t>Andra nivå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332036" y="1598614"/>
            <a:ext cx="4926275" cy="4494212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noProof="0"/>
              <a:t>Klicka för att ändra text</a:t>
            </a:r>
            <a:endParaRPr lang="sv-SE"/>
          </a:p>
          <a:p>
            <a:pPr lvl="1"/>
            <a:r>
              <a:rPr lang="sv-SE"/>
              <a:t>Andra nivå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5331" y="6092825"/>
            <a:ext cx="4446588" cy="213681"/>
          </a:xfrm>
        </p:spPr>
        <p:txBody>
          <a:bodyPr anchor="ctr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33AECDE-2B8B-4670-A6DB-5805C25F62E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ED747-00D9-4CBC-9707-4AF9912CBE0A}" type="datetime1">
              <a:rPr lang="sv-SE"/>
              <a:pPr>
                <a:defRPr/>
              </a:pPr>
              <a:t>2024-09-13</a:t>
            </a:fld>
            <a:endParaRPr lang="sv-S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759FD6C-C2CA-4FE5-9C2F-CC4AB2AF6D4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3C1FF08-534B-4201-8A8A-AE7EE079934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691D0-B3BA-4805-A432-9DB537064A5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267169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under rubrik med bullettext två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2083242"/>
            <a:ext cx="4926014" cy="4009583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noProof="0"/>
              <a:t>Klicka för att ändra text</a:t>
            </a:r>
            <a:endParaRPr lang="sv-SE"/>
          </a:p>
          <a:p>
            <a:pPr lvl="1"/>
            <a:r>
              <a:rPr lang="sv-SE"/>
              <a:t>Andra nivå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332037" y="2083242"/>
            <a:ext cx="4967788" cy="4009583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noProof="0"/>
              <a:t>Klicka för att ändra text</a:t>
            </a:r>
            <a:endParaRPr lang="sv-SE"/>
          </a:p>
          <a:p>
            <a:pPr lvl="1"/>
            <a:r>
              <a:rPr lang="sv-SE"/>
              <a:t>Andra nivå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617536"/>
            <a:ext cx="4926013" cy="372311"/>
          </a:xfrm>
        </p:spPr>
        <p:txBody>
          <a:bodyPr/>
          <a:lstStyle>
            <a:lvl1pPr marL="0" indent="0">
              <a:buFontTx/>
              <a:buNone/>
              <a:defRPr b="0" i="1"/>
            </a:lvl1pPr>
          </a:lstStyle>
          <a:p>
            <a:pPr lvl="0"/>
            <a:r>
              <a:rPr lang="sv-SE" noProof="0"/>
              <a:t>Klicka för att ändra text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6332037" y="1617536"/>
            <a:ext cx="4967788" cy="372311"/>
          </a:xfrm>
        </p:spPr>
        <p:txBody>
          <a:bodyPr/>
          <a:lstStyle>
            <a:lvl1pPr marL="0" indent="0">
              <a:buFontTx/>
              <a:buNone/>
              <a:defRPr b="0" i="1"/>
            </a:lvl1pPr>
          </a:lstStyle>
          <a:p>
            <a:pPr lvl="0"/>
            <a:r>
              <a:rPr lang="sv-SE" noProof="0"/>
              <a:t>Klicka för att ändra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05331" y="6092825"/>
            <a:ext cx="4446588" cy="213681"/>
          </a:xfrm>
        </p:spPr>
        <p:txBody>
          <a:bodyPr anchor="ctr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7DDF24B-4BFA-43F7-BEEA-501B6DD999DA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0DB37-051E-4091-9EA5-3D8B90188CA4}" type="datetime1">
              <a:rPr lang="sv-SE"/>
              <a:pPr>
                <a:defRPr/>
              </a:pPr>
              <a:t>2024-09-13</a:t>
            </a:fld>
            <a:endParaRPr lang="sv-SE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B240EEC-E49E-4F6A-9C5A-A07F960744E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7652D9E-9BCC-47EB-8B60-10AA7B1D98D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9AF41-854B-4467-9D81-FB3B5DFCA57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633896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5331" y="6092825"/>
            <a:ext cx="4446588" cy="213681"/>
          </a:xfrm>
        </p:spPr>
        <p:txBody>
          <a:bodyPr anchor="ctr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BACBDF8-5972-46D0-B86B-B5C0E250C44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F223B-7B6D-407F-9376-6755640920F6}" type="datetime1">
              <a:rPr lang="sv-SE"/>
              <a:pPr>
                <a:defRPr/>
              </a:pPr>
              <a:t>2024-09-13</a:t>
            </a:fld>
            <a:endParaRPr lang="sv-S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39EB42-9095-4CD9-ADAE-5BA9D295943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02B797-3AF3-4647-9EA1-CFC0F14FA5C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2372E-50D1-4AC7-942F-EA3CFDEB590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503403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lutnings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A71EDE8D-C483-483F-9869-C5563E8572FC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FB2BD6-FFFF-40D7-A520-AD83D5613CC4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2121825-BE7D-48BF-AB0B-77D2D39D999F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31950" y="1528010"/>
            <a:ext cx="8928099" cy="1917151"/>
          </a:xfrm>
        </p:spPr>
        <p:txBody>
          <a:bodyPr/>
          <a:lstStyle>
            <a:lvl1pPr marL="0" indent="0" algn="ctr">
              <a:buFontTx/>
              <a:buNone/>
              <a:defRPr sz="6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823369" y="3918093"/>
            <a:ext cx="6545262" cy="1962150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3pPr marL="914400" indent="0">
              <a:buNone/>
              <a:defRPr/>
            </a:lvl3pPr>
          </a:lstStyle>
          <a:p>
            <a:pPr lvl="0"/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B6CB141A-4A0F-40CD-A59E-4E3F438CE63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12DD6-8FCF-4995-9D04-3A8B3E69F50E}" type="datetime1">
              <a:rPr lang="sv-SE"/>
              <a:pPr>
                <a:defRPr/>
              </a:pPr>
              <a:t>2024-09-13</a:t>
            </a:fld>
            <a:endParaRPr lang="sv-SE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9EAE1BF-45E0-4514-96F0-2805D6FFD1C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2E6295F-45CB-4DD3-87B1-206074891AF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480C0-2BF1-42EF-9108-0FD892C1A1E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0896827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lutnings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0EDD2256-4D47-48B4-B470-C75ECAD537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EC7F63-C926-4B7A-88B1-31A893F83A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2CBFF2A-F04F-4164-80DD-FBF3D04BB8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823369" y="3918093"/>
            <a:ext cx="6545262" cy="1962150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3pPr marL="914400" indent="0">
              <a:buNone/>
              <a:defRPr/>
            </a:lvl3pPr>
          </a:lstStyle>
          <a:p>
            <a:pPr lvl="0"/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31950" y="1528010"/>
            <a:ext cx="8928099" cy="1917151"/>
          </a:xfrm>
        </p:spPr>
        <p:txBody>
          <a:bodyPr/>
          <a:lstStyle>
            <a:lvl1pPr marL="0" indent="0" algn="ctr">
              <a:buFontTx/>
              <a:buNone/>
              <a:defRPr sz="6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19080C35-FB60-404C-88D9-A7053B3B508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E52AD-3C4F-4F02-907F-06BF7A1BBFBE}" type="datetime1">
              <a:rPr lang="sv-SE"/>
              <a:pPr>
                <a:defRPr/>
              </a:pPr>
              <a:t>2024-09-13</a:t>
            </a:fld>
            <a:endParaRPr lang="sv-SE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F682DB0-49DF-42EC-8A95-CA0D27F9B6E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E248A40-4281-48CE-9549-ABCC56F652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8F44E-C4E4-4155-9A26-0F2D0E5AEB8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0042983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lutningsbi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7FB0D8-B0C3-4934-BE7F-1895487542BD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endParaRPr lang="sv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FA0CCC-F7FB-4042-9170-0FAC35FBCCDA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ADD075-F28E-41C0-9DC9-EB03E41D3A7E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endParaRPr lang="sv-SE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823369" y="3918093"/>
            <a:ext cx="6545262" cy="19621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31950" y="1528010"/>
            <a:ext cx="8928099" cy="1917151"/>
          </a:xfrm>
        </p:spPr>
        <p:txBody>
          <a:bodyPr/>
          <a:lstStyle>
            <a:lvl1pPr marL="0" indent="0" algn="ctr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17F2C74E-2CF2-4317-861B-9DCF10A8DF1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AF2BC-1F6D-4C06-B612-00D42D8A92C1}" type="datetime1">
              <a:rPr lang="sv-SE"/>
              <a:pPr>
                <a:defRPr/>
              </a:pPr>
              <a:t>2024-09-13</a:t>
            </a:fld>
            <a:endParaRPr lang="sv-SE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895BCDAA-7DAA-4C74-A264-2178D04B0C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6C7F071-3EC3-4CDC-8700-1AC3968C0ED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E7093-E811-4DE9-ABF4-9BB337DD4CC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279346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95324" y="1598614"/>
            <a:ext cx="8677275" cy="4494212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/>
              <a:t>Klicka här för att ändra text</a:t>
            </a:r>
          </a:p>
          <a:p>
            <a:pPr lvl="1"/>
            <a:r>
              <a:rPr lang="sv-SE"/>
              <a:t>Andra nivå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text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05331" y="6092825"/>
            <a:ext cx="4446588" cy="213681"/>
          </a:xfrm>
        </p:spPr>
        <p:txBody>
          <a:bodyPr anchor="ctr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DD96FED-8CA5-480B-AD3E-C652C05CFF81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69863-6BDD-41BF-8111-5DEE5D9F55CF}" type="datetime1">
              <a:rPr lang="sv-SE"/>
              <a:pPr>
                <a:defRPr/>
              </a:pPr>
              <a:t>2024-09-13</a:t>
            </a:fld>
            <a:endParaRPr lang="sv-S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6B89E34-9E6A-4149-A657-BE347E6BCF6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21E55B5-4D66-42EA-9B97-FCBEA7FD6B0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1CA95-30C8-47DA-AC16-685FD1F93F2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036001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ida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845197-0585-4B0B-BD3F-BBC03A4D683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pic>
        <p:nvPicPr>
          <p:cNvPr id="5" name="Bildobjekt 7">
            <a:extLst>
              <a:ext uri="{FF2B5EF4-FFF2-40B4-BE49-F238E27FC236}">
                <a16:creationId xmlns:a16="http://schemas.microsoft.com/office/drawing/2014/main" id="{FD5EB921-8525-4D56-8143-E7B8386F9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5759450"/>
            <a:ext cx="14430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CBDEE0-857A-4BC8-A189-47CF635F2C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pic>
        <p:nvPicPr>
          <p:cNvPr id="7" name="Bildobjekt 7">
            <a:extLst>
              <a:ext uri="{FF2B5EF4-FFF2-40B4-BE49-F238E27FC236}">
                <a16:creationId xmlns:a16="http://schemas.microsoft.com/office/drawing/2014/main" id="{B42C5073-DF03-4070-B9BC-B69BD41C9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5759450"/>
            <a:ext cx="14430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75C01B-CF3D-435A-AA56-D51922EE03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pic>
        <p:nvPicPr>
          <p:cNvPr id="9" name="Bildobjekt 7">
            <a:extLst>
              <a:ext uri="{FF2B5EF4-FFF2-40B4-BE49-F238E27FC236}">
                <a16:creationId xmlns:a16="http://schemas.microsoft.com/office/drawing/2014/main" id="{E849BD4A-309A-482C-855E-C4B6D753E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5759450"/>
            <a:ext cx="14430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1631951" y="1671251"/>
            <a:ext cx="8928100" cy="1643010"/>
          </a:xfrm>
          <a:noFill/>
        </p:spPr>
        <p:txBody>
          <a:bodyPr>
            <a:noAutofit/>
          </a:bodyPr>
          <a:lstStyle>
            <a:lvl1pPr algn="ctr">
              <a:lnSpc>
                <a:spcPct val="80000"/>
              </a:lnSpc>
              <a:spcBef>
                <a:spcPts val="600"/>
              </a:spcBef>
              <a:defRPr sz="6000" b="0" i="0">
                <a:solidFill>
                  <a:schemeClr val="bg1"/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sv-SE" noProof="0"/>
              <a:t>Klicka för att ändra text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31951" y="3343049"/>
            <a:ext cx="8928100" cy="745153"/>
          </a:xfrm>
          <a:noFill/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60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Klicka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62974840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sida eget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DC7545-B0F0-4730-9482-0963DB6E467E}"/>
              </a:ext>
            </a:extLst>
          </p:cNvPr>
          <p:cNvSpPr/>
          <p:nvPr/>
        </p:nvSpPr>
        <p:spPr>
          <a:xfrm>
            <a:off x="0" y="-1588"/>
            <a:ext cx="12192000" cy="6859588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endParaRPr lang="sv-SE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D75974-1FE6-4A3F-BBF4-273029A9237E}"/>
              </a:ext>
            </a:extLst>
          </p:cNvPr>
          <p:cNvSpPr/>
          <p:nvPr/>
        </p:nvSpPr>
        <p:spPr>
          <a:xfrm>
            <a:off x="12433300" y="0"/>
            <a:ext cx="2781300" cy="261778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bIns="180000" anchor="ctr"/>
          <a:lstStyle/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sv-SE" b="1">
                <a:solidFill>
                  <a:schemeClr val="tx1"/>
                </a:solidFill>
              </a:rPr>
              <a:t>Instruktioner för foto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sv-SE" sz="1600">
                <a:solidFill>
                  <a:schemeClr val="tx1"/>
                </a:solidFill>
              </a:rPr>
              <a:t>Infoga eget foto enlig foto </a:t>
            </a:r>
            <a:r>
              <a:rPr lang="sv-SE" sz="1600" err="1">
                <a:solidFill>
                  <a:schemeClr val="tx1"/>
                </a:solidFill>
              </a:rPr>
              <a:t>guidelines</a:t>
            </a:r>
            <a:r>
              <a:rPr lang="sv-SE" sz="1600">
                <a:solidFill>
                  <a:schemeClr val="tx1"/>
                </a:solidFill>
              </a:rPr>
              <a:t>. Klicka på ikonen </a:t>
            </a:r>
            <a:br>
              <a:rPr lang="sv-SE" sz="1600">
                <a:solidFill>
                  <a:schemeClr val="tx1"/>
                </a:solidFill>
              </a:rPr>
            </a:br>
            <a:r>
              <a:rPr lang="sv-SE" sz="1600">
                <a:solidFill>
                  <a:schemeClr val="tx1"/>
                </a:solidFill>
              </a:rPr>
              <a:t>i mitten för att infoga fotot.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sv-SE" sz="1600">
                <a:solidFill>
                  <a:schemeClr val="tx1"/>
                </a:solidFill>
              </a:rPr>
              <a:t>Högerklicka på det infogade fotot och välj formatera foto </a:t>
            </a:r>
            <a:br>
              <a:rPr lang="sv-SE" sz="1600">
                <a:solidFill>
                  <a:schemeClr val="tx1"/>
                </a:solidFill>
              </a:rPr>
            </a:br>
            <a:r>
              <a:rPr lang="sv-SE" sz="1600">
                <a:solidFill>
                  <a:schemeClr val="tx1"/>
                </a:solidFill>
              </a:rPr>
              <a:t>i menyn. Till höger i menyn sänks ljusstyrkan till -33% på foto för att få rätt kontrast.</a:t>
            </a: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433B1036-CF04-4000-9BF7-9B56EA10CBCF}"/>
              </a:ext>
            </a:extLst>
          </p:cNvPr>
          <p:cNvGrpSpPr>
            <a:grpSpLocks/>
          </p:cNvGrpSpPr>
          <p:nvPr/>
        </p:nvGrpSpPr>
        <p:grpSpPr bwMode="auto">
          <a:xfrm>
            <a:off x="12433300" y="2728913"/>
            <a:ext cx="2781300" cy="2851150"/>
            <a:chOff x="-3021837" y="2324314"/>
            <a:chExt cx="2779776" cy="2850462"/>
          </a:xfrm>
        </p:grpSpPr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id="{8FD9409A-0689-49E8-A38A-4B0C5FA0F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65" t="17065" b="54295"/>
            <a:stretch>
              <a:fillRect/>
            </a:stretch>
          </p:blipFill>
          <p:spPr bwMode="auto">
            <a:xfrm>
              <a:off x="-3021837" y="2324314"/>
              <a:ext cx="2779776" cy="285046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1E9584-3CB2-4B01-B2F3-C70F21F88B5E}"/>
                </a:ext>
              </a:extLst>
            </p:cNvPr>
            <p:cNvSpPr/>
            <p:nvPr/>
          </p:nvSpPr>
          <p:spPr>
            <a:xfrm>
              <a:off x="-2779082" y="4435180"/>
              <a:ext cx="2194309" cy="198389"/>
            </a:xfrm>
            <a:prstGeom prst="rect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defRPr/>
              </a:pPr>
              <a:endParaRPr lang="sv-SE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58459C5-2E2C-4AD5-A290-1EE0D564349B}"/>
              </a:ext>
            </a:extLst>
          </p:cNvPr>
          <p:cNvSpPr txBox="1"/>
          <p:nvPr/>
        </p:nvSpPr>
        <p:spPr>
          <a:xfrm>
            <a:off x="14266863" y="4886325"/>
            <a:ext cx="281094" cy="11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sv-SE" sz="800">
                <a:latin typeface="Calibri" panose="020F0502020204030204" pitchFamily="34" charset="0"/>
                <a:cs typeface="Calibri" panose="020F0502020204030204" pitchFamily="34" charset="0"/>
              </a:rPr>
              <a:t>-33%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A5F41A-C5E2-4941-BBE0-85B388A7AF92}"/>
              </a:ext>
            </a:extLst>
          </p:cNvPr>
          <p:cNvSpPr txBox="1"/>
          <p:nvPr/>
        </p:nvSpPr>
        <p:spPr>
          <a:xfrm>
            <a:off x="14266863" y="4191000"/>
            <a:ext cx="197737" cy="11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sv-SE" sz="800">
                <a:latin typeface="Calibri" panose="020F0502020204030204" pitchFamily="34" charset="0"/>
                <a:cs typeface="Calibri" panose="020F0502020204030204" pitchFamily="34" charset="0"/>
              </a:rPr>
              <a:t>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C0C55-C5FF-44CE-9D9A-B46092A71C08}"/>
              </a:ext>
            </a:extLst>
          </p:cNvPr>
          <p:cNvSpPr txBox="1"/>
          <p:nvPr/>
        </p:nvSpPr>
        <p:spPr>
          <a:xfrm>
            <a:off x="14266863" y="5118100"/>
            <a:ext cx="197737" cy="11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sv-SE" sz="800">
                <a:latin typeface="Calibri" panose="020F0502020204030204" pitchFamily="34" charset="0"/>
                <a:cs typeface="Calibri" panose="020F0502020204030204" pitchFamily="34" charset="0"/>
              </a:rPr>
              <a:t>0%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0F3CE4-67E1-49D2-A044-F6185BF46F90}"/>
              </a:ext>
            </a:extLst>
          </p:cNvPr>
          <p:cNvSpPr/>
          <p:nvPr/>
        </p:nvSpPr>
        <p:spPr>
          <a:xfrm>
            <a:off x="0" y="-1588"/>
            <a:ext cx="12192000" cy="6859588"/>
          </a:xfrm>
          <a:prstGeom prst="rect">
            <a:avLst/>
          </a:prstGeom>
          <a:solidFill>
            <a:schemeClr val="bg1">
              <a:lumMod val="9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endParaRPr lang="sv-SE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B07B9B-090D-4BF3-A00C-E21B43C23E61}"/>
              </a:ext>
            </a:extLst>
          </p:cNvPr>
          <p:cNvSpPr/>
          <p:nvPr/>
        </p:nvSpPr>
        <p:spPr>
          <a:xfrm>
            <a:off x="12433300" y="0"/>
            <a:ext cx="2781300" cy="261778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bIns="180000" anchor="ctr"/>
          <a:lstStyle/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sv-SE" b="1">
                <a:solidFill>
                  <a:schemeClr val="tx1"/>
                </a:solidFill>
              </a:rPr>
              <a:t>Instruktioner för foto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sv-SE" sz="1600">
                <a:solidFill>
                  <a:schemeClr val="tx1"/>
                </a:solidFill>
              </a:rPr>
              <a:t>Infoga eget foto enlig foto </a:t>
            </a:r>
            <a:r>
              <a:rPr lang="sv-SE" sz="1600" err="1">
                <a:solidFill>
                  <a:schemeClr val="tx1"/>
                </a:solidFill>
              </a:rPr>
              <a:t>guidelines</a:t>
            </a:r>
            <a:r>
              <a:rPr lang="sv-SE" sz="1600">
                <a:solidFill>
                  <a:schemeClr val="tx1"/>
                </a:solidFill>
              </a:rPr>
              <a:t>. Klicka på ikonen </a:t>
            </a:r>
            <a:br>
              <a:rPr lang="sv-SE" sz="1600">
                <a:solidFill>
                  <a:schemeClr val="tx1"/>
                </a:solidFill>
              </a:rPr>
            </a:br>
            <a:r>
              <a:rPr lang="sv-SE" sz="1600">
                <a:solidFill>
                  <a:schemeClr val="tx1"/>
                </a:solidFill>
              </a:rPr>
              <a:t>i mitten för att infoga fotot.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sv-SE" sz="1600">
                <a:solidFill>
                  <a:schemeClr val="tx1"/>
                </a:solidFill>
              </a:rPr>
              <a:t>Högerklicka på det infogade fotot och välj formatera foto </a:t>
            </a:r>
            <a:br>
              <a:rPr lang="sv-SE" sz="1600">
                <a:solidFill>
                  <a:schemeClr val="tx1"/>
                </a:solidFill>
              </a:rPr>
            </a:br>
            <a:r>
              <a:rPr lang="sv-SE" sz="1600">
                <a:solidFill>
                  <a:schemeClr val="tx1"/>
                </a:solidFill>
              </a:rPr>
              <a:t>i menyn. Till höger i menyn sänks ljusstyrkan till -33% på foto för att få rätt kontrast.</a:t>
            </a: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50A8EEF0-145D-4556-B9E3-A4A201D7891D}"/>
              </a:ext>
            </a:extLst>
          </p:cNvPr>
          <p:cNvGrpSpPr>
            <a:grpSpLocks/>
          </p:cNvGrpSpPr>
          <p:nvPr/>
        </p:nvGrpSpPr>
        <p:grpSpPr bwMode="auto">
          <a:xfrm>
            <a:off x="12433300" y="2728913"/>
            <a:ext cx="2781300" cy="2851150"/>
            <a:chOff x="-3021837" y="2324314"/>
            <a:chExt cx="2779776" cy="2850462"/>
          </a:xfrm>
        </p:grpSpPr>
        <p:pic>
          <p:nvPicPr>
            <p:cNvPr id="20" name="Picture 20">
              <a:extLst>
                <a:ext uri="{FF2B5EF4-FFF2-40B4-BE49-F238E27FC236}">
                  <a16:creationId xmlns:a16="http://schemas.microsoft.com/office/drawing/2014/main" id="{3DC39B75-C540-4FF8-AD99-9EC3DC910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65" t="17065" b="54295"/>
            <a:stretch>
              <a:fillRect/>
            </a:stretch>
          </p:blipFill>
          <p:spPr bwMode="auto">
            <a:xfrm>
              <a:off x="-3021837" y="2324314"/>
              <a:ext cx="2779776" cy="285046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A106C7F-039D-44E3-BF94-1A352448D573}"/>
                </a:ext>
              </a:extLst>
            </p:cNvPr>
            <p:cNvSpPr/>
            <p:nvPr/>
          </p:nvSpPr>
          <p:spPr>
            <a:xfrm>
              <a:off x="-2779082" y="4435180"/>
              <a:ext cx="2194309" cy="198389"/>
            </a:xfrm>
            <a:prstGeom prst="rect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defRPr/>
              </a:pPr>
              <a:endParaRPr lang="sv-SE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C6D0C2-BC6A-4F3D-962C-470DADDF4CAB}"/>
              </a:ext>
            </a:extLst>
          </p:cNvPr>
          <p:cNvSpPr txBox="1"/>
          <p:nvPr/>
        </p:nvSpPr>
        <p:spPr>
          <a:xfrm>
            <a:off x="14266863" y="4886325"/>
            <a:ext cx="281094" cy="11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sv-SE" sz="800">
                <a:latin typeface="Calibri" panose="020F0502020204030204" pitchFamily="34" charset="0"/>
                <a:cs typeface="Calibri" panose="020F0502020204030204" pitchFamily="34" charset="0"/>
              </a:rPr>
              <a:t>-33%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9FE04B-F645-42EE-85E5-E9A4D510B0FF}"/>
              </a:ext>
            </a:extLst>
          </p:cNvPr>
          <p:cNvSpPr txBox="1"/>
          <p:nvPr/>
        </p:nvSpPr>
        <p:spPr>
          <a:xfrm>
            <a:off x="14266863" y="4191000"/>
            <a:ext cx="197737" cy="11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sv-SE" sz="800">
                <a:latin typeface="Calibri" panose="020F0502020204030204" pitchFamily="34" charset="0"/>
                <a:cs typeface="Calibri" panose="020F0502020204030204" pitchFamily="34" charset="0"/>
              </a:rPr>
              <a:t>0%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9ACCF9-11DD-466B-8FF8-EABF2FBAA997}"/>
              </a:ext>
            </a:extLst>
          </p:cNvPr>
          <p:cNvSpPr txBox="1"/>
          <p:nvPr/>
        </p:nvSpPr>
        <p:spPr>
          <a:xfrm>
            <a:off x="14266863" y="5118100"/>
            <a:ext cx="197737" cy="11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sv-SE" sz="800">
                <a:latin typeface="Calibri" panose="020F0502020204030204" pitchFamily="34" charset="0"/>
                <a:cs typeface="Calibri" panose="020F0502020204030204" pitchFamily="34" charset="0"/>
              </a:rPr>
              <a:t>0%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1D72FE-DD5F-4205-A218-16B4221A3435}"/>
              </a:ext>
            </a:extLst>
          </p:cNvPr>
          <p:cNvSpPr/>
          <p:nvPr/>
        </p:nvSpPr>
        <p:spPr>
          <a:xfrm>
            <a:off x="12433300" y="0"/>
            <a:ext cx="2781300" cy="261778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bIns="180000" anchor="ctr"/>
          <a:lstStyle/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sv-SE" b="1">
                <a:solidFill>
                  <a:schemeClr val="tx1"/>
                </a:solidFill>
              </a:rPr>
              <a:t>Instruktioner för foto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sv-SE" sz="1600">
                <a:solidFill>
                  <a:schemeClr val="tx1"/>
                </a:solidFill>
              </a:rPr>
              <a:t>Infoga eget foto enlig foto </a:t>
            </a:r>
            <a:r>
              <a:rPr lang="sv-SE" sz="1600" err="1">
                <a:solidFill>
                  <a:schemeClr val="tx1"/>
                </a:solidFill>
              </a:rPr>
              <a:t>guidelines</a:t>
            </a:r>
            <a:r>
              <a:rPr lang="sv-SE" sz="1600">
                <a:solidFill>
                  <a:schemeClr val="tx1"/>
                </a:solidFill>
              </a:rPr>
              <a:t>. Klicka på ikonen </a:t>
            </a:r>
            <a:br>
              <a:rPr lang="sv-SE" sz="1600">
                <a:solidFill>
                  <a:schemeClr val="tx1"/>
                </a:solidFill>
              </a:rPr>
            </a:br>
            <a:r>
              <a:rPr lang="sv-SE" sz="1600">
                <a:solidFill>
                  <a:schemeClr val="tx1"/>
                </a:solidFill>
              </a:rPr>
              <a:t>i mitten för att infoga fotot.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sv-SE" sz="1600">
                <a:solidFill>
                  <a:schemeClr val="tx1"/>
                </a:solidFill>
              </a:rPr>
              <a:t>Högerklicka på det infogade fotot och välj formatera foto </a:t>
            </a:r>
            <a:br>
              <a:rPr lang="sv-SE" sz="1600">
                <a:solidFill>
                  <a:schemeClr val="tx1"/>
                </a:solidFill>
              </a:rPr>
            </a:br>
            <a:r>
              <a:rPr lang="sv-SE" sz="1600">
                <a:solidFill>
                  <a:schemeClr val="tx1"/>
                </a:solidFill>
              </a:rPr>
              <a:t>i menyn. Till höger i menyn sänks ljusstyrkan till -33% på foto för att få rätt kontrast.</a:t>
            </a:r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DC7E9F7E-2191-40DB-9C5F-25604701341B}"/>
              </a:ext>
            </a:extLst>
          </p:cNvPr>
          <p:cNvGrpSpPr>
            <a:grpSpLocks/>
          </p:cNvGrpSpPr>
          <p:nvPr/>
        </p:nvGrpSpPr>
        <p:grpSpPr bwMode="auto">
          <a:xfrm>
            <a:off x="12433300" y="2728913"/>
            <a:ext cx="2781300" cy="2851150"/>
            <a:chOff x="-3021837" y="2324314"/>
            <a:chExt cx="2779776" cy="2850462"/>
          </a:xfrm>
        </p:grpSpPr>
        <p:pic>
          <p:nvPicPr>
            <p:cNvPr id="27" name="Picture 27">
              <a:extLst>
                <a:ext uri="{FF2B5EF4-FFF2-40B4-BE49-F238E27FC236}">
                  <a16:creationId xmlns:a16="http://schemas.microsoft.com/office/drawing/2014/main" id="{7DB5D63A-AE0C-4D14-AB63-38F6955EA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65" t="17065" b="54295"/>
            <a:stretch>
              <a:fillRect/>
            </a:stretch>
          </p:blipFill>
          <p:spPr bwMode="auto">
            <a:xfrm>
              <a:off x="-3021837" y="2324314"/>
              <a:ext cx="2779776" cy="285046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8ACF64E-EA16-4751-9F55-65A35C6D97CD}"/>
                </a:ext>
              </a:extLst>
            </p:cNvPr>
            <p:cNvSpPr/>
            <p:nvPr/>
          </p:nvSpPr>
          <p:spPr>
            <a:xfrm>
              <a:off x="-2779082" y="4435180"/>
              <a:ext cx="2194309" cy="198389"/>
            </a:xfrm>
            <a:prstGeom prst="rect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defRPr/>
              </a:pPr>
              <a:endParaRPr lang="sv-SE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F708EBC-A220-418A-9624-74A8A2E0BD79}"/>
              </a:ext>
            </a:extLst>
          </p:cNvPr>
          <p:cNvSpPr txBox="1"/>
          <p:nvPr/>
        </p:nvSpPr>
        <p:spPr>
          <a:xfrm>
            <a:off x="14266863" y="4886325"/>
            <a:ext cx="281094" cy="11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sv-SE" sz="800">
                <a:latin typeface="Calibri" panose="020F0502020204030204" pitchFamily="34" charset="0"/>
                <a:cs typeface="Calibri" panose="020F0502020204030204" pitchFamily="34" charset="0"/>
              </a:rPr>
              <a:t>-33%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2122C0-BB64-48C2-B12F-ED6160976338}"/>
              </a:ext>
            </a:extLst>
          </p:cNvPr>
          <p:cNvSpPr txBox="1"/>
          <p:nvPr/>
        </p:nvSpPr>
        <p:spPr>
          <a:xfrm>
            <a:off x="14266863" y="4191000"/>
            <a:ext cx="197737" cy="11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sv-SE" sz="800">
                <a:latin typeface="Calibri" panose="020F0502020204030204" pitchFamily="34" charset="0"/>
                <a:cs typeface="Calibri" panose="020F0502020204030204" pitchFamily="34" charset="0"/>
              </a:rPr>
              <a:t>0%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59EF57-6BB7-4EA1-9397-EF30BF105FAC}"/>
              </a:ext>
            </a:extLst>
          </p:cNvPr>
          <p:cNvSpPr txBox="1"/>
          <p:nvPr/>
        </p:nvSpPr>
        <p:spPr>
          <a:xfrm>
            <a:off x="14266863" y="5118100"/>
            <a:ext cx="197737" cy="11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sv-SE" sz="800">
                <a:latin typeface="Calibri" panose="020F0502020204030204" pitchFamily="34" charset="0"/>
                <a:cs typeface="Calibri" panose="020F0502020204030204" pitchFamily="34" charset="0"/>
              </a:rPr>
              <a:t>0%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-1588"/>
            <a:ext cx="12192000" cy="6859588"/>
          </a:xfrm>
          <a:solidFill>
            <a:schemeClr val="tx1"/>
          </a:solidFill>
        </p:spPr>
        <p:txBody>
          <a:bodyPr rIns="2880000" anchor="ctr"/>
          <a:lstStyle>
            <a:lvl1pPr marL="0" indent="0" algn="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/>
              <a:t>Klicka på ikonen för att välja bild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1631951" y="1671251"/>
            <a:ext cx="8928100" cy="1643010"/>
          </a:xfrm>
          <a:noFill/>
        </p:spPr>
        <p:txBody>
          <a:bodyPr>
            <a:noAutofit/>
          </a:bodyPr>
          <a:lstStyle>
            <a:lvl1pPr algn="ctr">
              <a:lnSpc>
                <a:spcPct val="80000"/>
              </a:lnSpc>
              <a:spcBef>
                <a:spcPts val="600"/>
              </a:spcBef>
              <a:defRPr sz="6000" b="0" i="0">
                <a:solidFill>
                  <a:schemeClr val="bg1"/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sv-SE" noProof="0"/>
              <a:t>Klicka för att ändra text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31951" y="3549783"/>
            <a:ext cx="8928100" cy="745153"/>
          </a:xfrm>
          <a:noFill/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60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Klicka för att ändra text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370375" y="5760001"/>
            <a:ext cx="1443600" cy="522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sv-SE" noProof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89444338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indelning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370F59-11F5-4DE5-A7E1-F73100A31448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endParaRPr lang="sv-S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D1A256-64E0-467C-A8DF-CC30D24E87A6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endParaRPr lang="sv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F1F213-2AB7-4ABE-B881-460A9157BDD7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8303" y="892771"/>
            <a:ext cx="8587241" cy="1248849"/>
          </a:xfrm>
        </p:spPr>
        <p:txBody>
          <a:bodyPr anchor="t"/>
          <a:lstStyle>
            <a:lvl1pPr algn="l">
              <a:defRPr sz="4800" b="0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noProof="0"/>
              <a:t>Klicka för att ändra text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DBC3DB4-21FE-480F-89A3-62624FAA0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490AD-1612-4E80-AF61-56FA15551CF4}" type="datetime1">
              <a:rPr lang="sv-SE"/>
              <a:pPr>
                <a:defRPr/>
              </a:pPr>
              <a:t>2024-09-13</a:t>
            </a:fld>
            <a:endParaRPr lang="sv-S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FCA66FE-88C6-4AE5-A899-273F0D8F7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89A42C6-1954-4223-B794-393D58486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CCCB0-1D1D-4B0B-9202-99463525EA5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340193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indelning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2104A4-1885-4557-80CB-768E8F2F87D1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endParaRPr lang="sv-S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FCE046-5713-4CAF-8576-A023E0BA8A3A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endParaRPr lang="sv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AC7091-8462-4108-862F-9E3AC1CEEC76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8303" y="892771"/>
            <a:ext cx="8587241" cy="1248849"/>
          </a:xfrm>
        </p:spPr>
        <p:txBody>
          <a:bodyPr anchor="t"/>
          <a:lstStyle>
            <a:lvl1pPr algn="l">
              <a:defRPr sz="4800" b="0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noProof="0"/>
              <a:t>Klicka för att ändra text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B57AFE-0583-4A3B-A85D-ADCA3BC99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A0475-20BA-40C3-BF9A-A1AC19F42AE8}" type="datetime1">
              <a:rPr lang="sv-SE"/>
              <a:pPr>
                <a:defRPr/>
              </a:pPr>
              <a:t>2024-09-13</a:t>
            </a:fld>
            <a:endParaRPr lang="sv-S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351B5C7-DA01-4435-B41A-626F126F4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9B1D6F-3FB9-4E4B-BF48-42F5F61D1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89FE5-1CEC-4F01-8AB1-941C891C7F0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179556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sida eg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-1588"/>
            <a:ext cx="12192000" cy="6354763"/>
          </a:xfrm>
          <a:solidFill>
            <a:schemeClr val="bg1">
              <a:lumMod val="85000"/>
            </a:schemeClr>
          </a:solidFill>
        </p:spPr>
        <p:txBody>
          <a:bodyPr tIns="936000"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sv-SE" noProof="0"/>
              <a:t>Klicka på ikonen för att välja bild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5331" y="6092825"/>
            <a:ext cx="4446588" cy="213681"/>
          </a:xfrm>
        </p:spPr>
        <p:txBody>
          <a:bodyPr anchor="ctr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C316D5-54B1-4BCC-9A01-9F48ECE71621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C9888-AAB5-4107-81CE-0EF4AD9F6DFF}" type="datetime1">
              <a:rPr lang="sv-SE"/>
              <a:pPr>
                <a:defRPr/>
              </a:pPr>
              <a:t>2024-09-13</a:t>
            </a:fld>
            <a:endParaRPr lang="sv-S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3C5604-A267-43EC-BAE9-DBD59A11DB8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353738-0454-4DAB-9166-E14FF470DE9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FB972-BC3A-4DFA-B12A-19207B4011B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71116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-1588"/>
            <a:ext cx="12192000" cy="6354763"/>
          </a:xfrm>
          <a:solidFill>
            <a:schemeClr val="bg1">
              <a:lumMod val="85000"/>
            </a:schemeClr>
          </a:solidFill>
        </p:spPr>
        <p:txBody>
          <a:bodyPr tIns="936000"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sv-SE" noProof="0"/>
              <a:t>Klicka på ikonen för att välja bild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5331" y="6092825"/>
            <a:ext cx="4446588" cy="213681"/>
          </a:xfrm>
        </p:spPr>
        <p:txBody>
          <a:bodyPr anchor="ctr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E7510A-5707-4438-A0B4-9C70B65596C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D2315-38E5-431C-A956-3238922F094E}" type="datetime1">
              <a:rPr lang="sv-SE"/>
              <a:pPr>
                <a:defRPr/>
              </a:pPr>
              <a:t>2024-09-13</a:t>
            </a:fld>
            <a:endParaRPr lang="sv-S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529480-FE82-492E-B33E-7D8862BA95D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509CCB5-CEE6-4CF4-9BF8-80D2FACE9F6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EAC43-3C7D-4CB9-83EB-233A2DA33A4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309958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95324" y="1598614"/>
            <a:ext cx="8677275" cy="4494212"/>
          </a:xfrm>
        </p:spPr>
        <p:txBody>
          <a:bodyPr/>
          <a:lstStyle>
            <a:lvl1pPr marL="0" indent="0"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5331" y="6092825"/>
            <a:ext cx="4446588" cy="213681"/>
          </a:xfrm>
        </p:spPr>
        <p:txBody>
          <a:bodyPr anchor="ctr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noProof="0"/>
              <a:t>Klicka för att ändra text</a:t>
            </a:r>
            <a:endParaRPr lang="sv-S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0DC6906-C292-47A6-B8E8-B4AB78B8038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2F415-BB05-44E9-A65B-CEEC1498DB19}" type="datetime1">
              <a:rPr lang="sv-SE"/>
              <a:pPr>
                <a:defRPr/>
              </a:pPr>
              <a:t>2024-09-13</a:t>
            </a:fld>
            <a:endParaRPr lang="sv-S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E80281-2E88-4F79-AEEE-193EA03C0D7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8B4528-03E2-4ACB-893C-EFBA1DA1491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4D9E5-107F-4E59-849D-6C75459837F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820466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70B0A0A-D4BA-4280-8570-64C1C454A8DC}"/>
              </a:ext>
            </a:extLst>
          </p:cNvPr>
          <p:cNvSpPr/>
          <p:nvPr/>
        </p:nvSpPr>
        <p:spPr>
          <a:xfrm>
            <a:off x="0" y="6353175"/>
            <a:ext cx="12192000" cy="504825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 noProof="0"/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1DD37A7B-76EB-4783-BD99-85B876286F8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95325" y="341313"/>
            <a:ext cx="86772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 noProof="0"/>
              <a:t>Klicka här för att ändra text</a:t>
            </a:r>
            <a:endParaRPr lang="sv-SE" altLang="sv-SE" noProof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DF6287A2-7100-4A92-B0F0-473C03FC15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5325" y="1598613"/>
            <a:ext cx="8677275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noProof="0"/>
              <a:t>Klicka här för att ändra text</a:t>
            </a:r>
          </a:p>
          <a:p>
            <a:pPr lvl="1"/>
            <a:r>
              <a:rPr lang="sv-SE" altLang="sv-SE" noProof="0"/>
              <a:t>Andra nivå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8902E-9099-4F32-8CE1-53EC1C7C38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0375" y="6516688"/>
            <a:ext cx="679450" cy="177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E97DFD-D4CF-44E1-B1C1-9C6D94E29F61}" type="datetime1">
              <a:rPr lang="sv-SE" noProof="0"/>
              <a:pPr>
                <a:defRPr/>
              </a:pPr>
              <a:t>2024-09-13</a:t>
            </a:fld>
            <a:endParaRPr lang="sv-SE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702F9-E957-46D9-BD71-65E02FFCF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6125" y="6516688"/>
            <a:ext cx="8099425" cy="177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28B79-7C6F-4596-8B0A-C028B3E53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863" y="6516688"/>
            <a:ext cx="358775" cy="1793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B0B049-D236-4E9C-BFA2-D924979AFA23}" type="slidenum">
              <a:rPr lang="sv-SE" noProof="0"/>
              <a:pPr>
                <a:defRPr/>
              </a:pPr>
              <a:t>‹#›</a:t>
            </a:fld>
            <a:endParaRPr lang="sv-SE" noProof="0"/>
          </a:p>
        </p:txBody>
      </p:sp>
      <p:pic>
        <p:nvPicPr>
          <p:cNvPr id="1032" name="Bildobjekt 7">
            <a:extLst>
              <a:ext uri="{FF2B5EF4-FFF2-40B4-BE49-F238E27FC236}">
                <a16:creationId xmlns:a16="http://schemas.microsoft.com/office/drawing/2014/main" id="{585F4FB4-BC46-41D2-8EDA-C0F3054A72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6426200"/>
            <a:ext cx="9001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43" r:id="rId2"/>
    <p:sldLayoutId id="2147483959" r:id="rId3"/>
    <p:sldLayoutId id="2147483960" r:id="rId4"/>
    <p:sldLayoutId id="2147483963" r:id="rId5"/>
    <p:sldLayoutId id="2147483964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66" r:id="rId16"/>
    <p:sldLayoutId id="2147483967" r:id="rId17"/>
    <p:sldLayoutId id="2147483968" r:id="rId18"/>
  </p:sldLayoutIdLst>
  <p:transition spd="med">
    <p:fade/>
  </p:transition>
  <p:hf hdr="0" ftr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</a:defRPr>
      </a:lvl9pPr>
    </p:titleStyle>
    <p:bodyStyle>
      <a:lvl1pPr marL="266700" indent="-266700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34" userDrawn="1">
          <p15:clr>
            <a:srgbClr val="F26B43"/>
          </p15:clr>
        </p15:guide>
        <p15:guide id="2" orient="horz" pos="100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utomhus, himmel, moln, natur&#10;&#10;Automatiskt genererad beskrivning">
            <a:extLst>
              <a:ext uri="{FF2B5EF4-FFF2-40B4-BE49-F238E27FC236}">
                <a16:creationId xmlns:a16="http://schemas.microsoft.com/office/drawing/2014/main" id="{BF802C95-B191-3CDF-033B-F6BFEFA01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6" b="22554"/>
          <a:stretch/>
        </p:blipFill>
        <p:spPr>
          <a:xfrm>
            <a:off x="-22059" y="-1"/>
            <a:ext cx="12218071" cy="6858001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5F4BF34-71AF-62A1-0118-67C0505ADD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FA9CBB4-30F5-4FBB-AA98-A15E4E24DBCA}"/>
              </a:ext>
            </a:extLst>
          </p:cNvPr>
          <p:cNvSpPr txBox="1">
            <a:spLocks/>
          </p:cNvSpPr>
          <p:nvPr/>
        </p:nvSpPr>
        <p:spPr bwMode="auto">
          <a:xfrm>
            <a:off x="1631951" y="2607495"/>
            <a:ext cx="8928100" cy="164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9pPr>
          </a:lstStyle>
          <a:p>
            <a:pPr algn="ctr"/>
            <a:r>
              <a:rPr lang="sv-SE" sz="6000" dirty="0"/>
              <a:t>Energiföretagen Sveriges vision, mål och delmål</a:t>
            </a:r>
          </a:p>
        </p:txBody>
      </p:sp>
      <p:pic>
        <p:nvPicPr>
          <p:cNvPr id="33" name="Bildobjekt 32" descr="En bild som visar text, clipart&#10;&#10;Automatiskt genererad beskrivning">
            <a:extLst>
              <a:ext uri="{FF2B5EF4-FFF2-40B4-BE49-F238E27FC236}">
                <a16:creationId xmlns:a16="http://schemas.microsoft.com/office/drawing/2014/main" id="{9F369AC5-1A50-4854-93E0-84EE7D52A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5830020"/>
            <a:ext cx="1485900" cy="5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9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D3EB5D91-C84E-4F28-9F6A-6042D2C8BBD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0" r="32334" b="25656"/>
          <a:stretch/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10620375" y="6516000"/>
            <a:ext cx="679450" cy="177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sv-SE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fld id="{2FE7EF69-B7DC-4D6D-9262-AAA6101F8B89}" type="datetime1">
              <a:rPr lang="sv-SE" smtClean="0"/>
              <a:t>2024-09-13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2016000" y="6516000"/>
            <a:ext cx="8100000" cy="177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sv-SE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endParaRPr lang="sv-SE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F117BEC6-4A43-4865-B0FA-D441B5C5C9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72863" y="6516000"/>
            <a:ext cx="358775" cy="179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sv-SE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9BE3BFEF-D0F0-5947-84C4-ED8DA18B5127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4CA925-ED13-B403-2B43-728BEB6A1320}"/>
              </a:ext>
            </a:extLst>
          </p:cNvPr>
          <p:cNvSpPr txBox="1">
            <a:spLocks/>
          </p:cNvSpPr>
          <p:nvPr/>
        </p:nvSpPr>
        <p:spPr bwMode="auto">
          <a:xfrm>
            <a:off x="671567" y="1219756"/>
            <a:ext cx="8587241" cy="63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9pPr>
          </a:lstStyle>
          <a:p>
            <a:r>
              <a:rPr lang="sv-SE" sz="4400"/>
              <a:t>Vår vision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8891331-833A-9461-A631-2720356DC80F}"/>
              </a:ext>
            </a:extLst>
          </p:cNvPr>
          <p:cNvSpPr txBox="1"/>
          <p:nvPr/>
        </p:nvSpPr>
        <p:spPr>
          <a:xfrm>
            <a:off x="554785" y="1851736"/>
            <a:ext cx="829732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6000" b="1">
                <a:solidFill>
                  <a:schemeClr val="bg1"/>
                </a:solidFill>
                <a:latin typeface="+mn-lt"/>
              </a:rPr>
              <a:t>Hållbar energi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6000" b="1">
                <a:solidFill>
                  <a:schemeClr val="bg1"/>
                </a:solidFill>
                <a:latin typeface="+mn-lt"/>
              </a:rPr>
              <a:t>för alla, </a:t>
            </a:r>
            <a:r>
              <a:rPr lang="sv-SE" sz="6000">
                <a:solidFill>
                  <a:schemeClr val="bg1"/>
                </a:solidFill>
                <a:latin typeface="+mn-lt"/>
              </a:rPr>
              <a:t>alltid.</a:t>
            </a:r>
          </a:p>
        </p:txBody>
      </p:sp>
    </p:spTree>
    <p:extLst>
      <p:ext uri="{BB962C8B-B14F-4D97-AF65-F5344CB8AC3E}">
        <p14:creationId xmlns:p14="http://schemas.microsoft.com/office/powerpoint/2010/main" val="4084948966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10620375" y="6516000"/>
            <a:ext cx="679450" cy="177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sv-SE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fld id="{E4C48AE7-C131-4A87-A1AD-F5C911CCE013}" type="datetime1">
              <a:rPr lang="sv-SE" smtClean="0"/>
              <a:t>2024-09-13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2016000" y="6516000"/>
            <a:ext cx="8100000" cy="177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sv-SE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r>
              <a:rPr lang="sv-SE" sz="1000"/>
              <a:t>Vad händer i vår omvärld och hur tar vi oss an det?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7E46299-79A2-4F92-A281-63F8C1650F03}"/>
              </a:ext>
            </a:extLst>
          </p:cNvPr>
          <p:cNvSpPr txBox="1">
            <a:spLocks/>
          </p:cNvSpPr>
          <p:nvPr/>
        </p:nvSpPr>
        <p:spPr bwMode="auto">
          <a:xfrm>
            <a:off x="671567" y="1219756"/>
            <a:ext cx="8587241" cy="63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9pPr>
          </a:lstStyle>
          <a:p>
            <a:r>
              <a:rPr lang="sv-SE" sz="4400"/>
              <a:t>Vår vision</a:t>
            </a:r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F117BEC6-4A43-4865-B0FA-D441B5C5C9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72863" y="6516000"/>
            <a:ext cx="358775" cy="179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sv-SE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9BE3BFEF-D0F0-5947-84C4-ED8DA18B5127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42163C54-6D0D-8DCD-D83D-389530E241F4}"/>
              </a:ext>
            </a:extLst>
          </p:cNvPr>
          <p:cNvSpPr txBox="1"/>
          <p:nvPr/>
        </p:nvSpPr>
        <p:spPr>
          <a:xfrm>
            <a:off x="554785" y="1851736"/>
            <a:ext cx="829732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6000" b="1">
                <a:solidFill>
                  <a:schemeClr val="bg1"/>
                </a:solidFill>
                <a:latin typeface="+mn-lt"/>
              </a:rPr>
              <a:t>Hållbar energi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6000" b="1">
                <a:solidFill>
                  <a:schemeClr val="bg1"/>
                </a:solidFill>
                <a:latin typeface="+mn-lt"/>
              </a:rPr>
              <a:t>för alla, </a:t>
            </a:r>
            <a:r>
              <a:rPr lang="sv-SE" sz="6000">
                <a:solidFill>
                  <a:schemeClr val="bg1"/>
                </a:solidFill>
                <a:latin typeface="+mn-lt"/>
              </a:rPr>
              <a:t>alltid.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5ED8DE20-3E30-5EAA-8AC6-BA6997122D3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film-energiforetagen-vara-mal-ppt-versionen">
            <a:hlinkClick r:id="" action="ppaction://media"/>
            <a:extLst>
              <a:ext uri="{FF2B5EF4-FFF2-40B4-BE49-F238E27FC236}">
                <a16:creationId xmlns:a16="http://schemas.microsoft.com/office/drawing/2014/main" id="{2302B9C9-FB8A-749B-0FD9-4926DF1479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557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Video 25" title="Kvinna som tittar på solnedgång">
            <a:hlinkClick r:id="" action="ppaction://media"/>
            <a:extLst>
              <a:ext uri="{FF2B5EF4-FFF2-40B4-BE49-F238E27FC236}">
                <a16:creationId xmlns:a16="http://schemas.microsoft.com/office/drawing/2014/main" id="{5DB902DC-12D6-4C69-3FD1-C81E24F37C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dobjekt 7" descr="En bild som visar text, cirkel, Teckensnitt, skärmbild&#10;&#10;Automatiskt genererad beskrivning">
            <a:extLst>
              <a:ext uri="{FF2B5EF4-FFF2-40B4-BE49-F238E27FC236}">
                <a16:creationId xmlns:a16="http://schemas.microsoft.com/office/drawing/2014/main" id="{C9C99FC6-C443-AD3B-A6D2-C8349F5E9E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7" t="40571" r="36161" b="4465"/>
          <a:stretch/>
        </p:blipFill>
        <p:spPr>
          <a:xfrm>
            <a:off x="6293709" y="3250081"/>
            <a:ext cx="3412996" cy="3488005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C73CAE7A-3BEA-5B53-A7BA-ED3920A1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14413"/>
            <a:ext cx="8677275" cy="981075"/>
          </a:xfrm>
        </p:spPr>
        <p:txBody>
          <a:bodyPr/>
          <a:lstStyle/>
          <a:p>
            <a:r>
              <a:rPr lang="sv-SE" sz="4400"/>
              <a:t>Våra</a:t>
            </a:r>
            <a:br>
              <a:rPr lang="sv-SE" sz="4400"/>
            </a:br>
            <a:r>
              <a:rPr lang="sv-SE" sz="4400"/>
              <a:t>långsiktiga mål</a:t>
            </a:r>
          </a:p>
        </p:txBody>
      </p:sp>
      <p:pic>
        <p:nvPicPr>
          <p:cNvPr id="4" name="Bildobjekt 3" descr="En bild som visar text, cirkel, Teckensnitt, skärmbild&#10;&#10;Automatiskt genererad beskrivning">
            <a:extLst>
              <a:ext uri="{FF2B5EF4-FFF2-40B4-BE49-F238E27FC236}">
                <a16:creationId xmlns:a16="http://schemas.microsoft.com/office/drawing/2014/main" id="{3BBCF162-43A9-39CA-A620-3EFEBEDA43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6" t="3753" r="46454" b="40298"/>
          <a:stretch/>
        </p:blipFill>
        <p:spPr>
          <a:xfrm>
            <a:off x="5000017" y="886046"/>
            <a:ext cx="3527898" cy="3552916"/>
          </a:xfrm>
          <a:prstGeom prst="rect">
            <a:avLst/>
          </a:prstGeom>
        </p:spPr>
      </p:pic>
      <p:pic>
        <p:nvPicPr>
          <p:cNvPr id="6" name="Bildobjekt 5" descr="En bild som visar text, cirkel, skärmbild, Teckensnitt&#10;&#10;Automatiskt genererad beskrivning">
            <a:extLst>
              <a:ext uri="{FF2B5EF4-FFF2-40B4-BE49-F238E27FC236}">
                <a16:creationId xmlns:a16="http://schemas.microsoft.com/office/drawing/2014/main" id="{890D5888-278A-F545-F267-E9BAC9E2BA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7" t="5435" r="22407" b="40439"/>
          <a:stretch/>
        </p:blipFill>
        <p:spPr>
          <a:xfrm>
            <a:off x="7819208" y="1014413"/>
            <a:ext cx="3412996" cy="33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362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tshållare för bild 11" descr="En bild som visar utomhus, landskap, moln, gräs&#10;&#10;Automatiskt genererad beskrivning">
            <a:extLst>
              <a:ext uri="{FF2B5EF4-FFF2-40B4-BE49-F238E27FC236}">
                <a16:creationId xmlns:a16="http://schemas.microsoft.com/office/drawing/2014/main" id="{2D0333A1-BC00-0030-A793-78D3775BCFE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3" b="32593"/>
          <a:stretch>
            <a:fillRect/>
          </a:stretch>
        </p:blipFill>
        <p:spPr/>
      </p:pic>
      <p:sp>
        <p:nvSpPr>
          <p:cNvPr id="31" name="Rektangel 30">
            <a:extLst>
              <a:ext uri="{FF2B5EF4-FFF2-40B4-BE49-F238E27FC236}">
                <a16:creationId xmlns:a16="http://schemas.microsoft.com/office/drawing/2014/main" id="{C32A9FCD-2A86-2765-881F-53EC99AC3895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err="1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A1DC77E-A38E-F8F5-3F22-50668FCC520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fld id="{A72D2315-38E5-431C-A956-3238922F094E}" type="datetime1">
              <a:rPr lang="sv-SE" smtClean="0"/>
              <a:pPr>
                <a:defRPr/>
              </a:pPr>
              <a:t>2024-09-13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F9FED8-8640-4D0B-FF7C-33FDD35F8FC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DE2EAC43-3C7D-4CB9-83EB-233A2DA33A4B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  <p:sp>
        <p:nvSpPr>
          <p:cNvPr id="9" name="Rubrik 2">
            <a:extLst>
              <a:ext uri="{FF2B5EF4-FFF2-40B4-BE49-F238E27FC236}">
                <a16:creationId xmlns:a16="http://schemas.microsoft.com/office/drawing/2014/main" id="{7A712E52-37E7-640A-4966-459B30E24FAF}"/>
              </a:ext>
            </a:extLst>
          </p:cNvPr>
          <p:cNvSpPr txBox="1">
            <a:spLocks/>
          </p:cNvSpPr>
          <p:nvPr/>
        </p:nvSpPr>
        <p:spPr bwMode="auto">
          <a:xfrm>
            <a:off x="695325" y="809874"/>
            <a:ext cx="8896731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9pPr>
          </a:lstStyle>
          <a:p>
            <a:r>
              <a:rPr lang="sv-SE" sz="4400" dirty="0"/>
              <a:t>Våra långsiktiga </a:t>
            </a:r>
            <a:r>
              <a:rPr lang="sv-SE" sz="4400" b="1" dirty="0"/>
              <a:t>delmål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71C9318B-DA9F-4333-1295-A570FD4E356F}"/>
              </a:ext>
            </a:extLst>
          </p:cNvPr>
          <p:cNvSpPr txBox="1"/>
          <p:nvPr/>
        </p:nvSpPr>
        <p:spPr>
          <a:xfrm>
            <a:off x="695325" y="3355926"/>
            <a:ext cx="41020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2400" b="1">
                <a:solidFill>
                  <a:schemeClr val="bg1"/>
                </a:solidFill>
                <a:latin typeface="+mn-lt"/>
              </a:rPr>
              <a:t>KOMPETENS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5A9CEF67-BFC0-CFE2-F239-29EA9BA9631F}"/>
              </a:ext>
            </a:extLst>
          </p:cNvPr>
          <p:cNvSpPr txBox="1"/>
          <p:nvPr/>
        </p:nvSpPr>
        <p:spPr>
          <a:xfrm>
            <a:off x="941428" y="3780658"/>
            <a:ext cx="3609892" cy="149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2400">
                <a:solidFill>
                  <a:schemeClr val="bg1"/>
                </a:solidFill>
                <a:latin typeface="+mn-lt"/>
              </a:rPr>
              <a:t>Branschen har tillräckliga kompetenser för att leverera på omställningen.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3" name="Bild 22" descr="Bygg arbetare, kvinna med hel fyllning">
            <a:extLst>
              <a:ext uri="{FF2B5EF4-FFF2-40B4-BE49-F238E27FC236}">
                <a16:creationId xmlns:a16="http://schemas.microsoft.com/office/drawing/2014/main" id="{9EA93A64-D1E6-4ACD-4667-80A162F8C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9174" y="2484378"/>
            <a:ext cx="914400" cy="914400"/>
          </a:xfrm>
          <a:prstGeom prst="rect">
            <a:avLst/>
          </a:prstGeom>
        </p:spPr>
      </p:pic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3A695531-EDCF-74A8-9F88-E4843DAC6311}"/>
              </a:ext>
            </a:extLst>
          </p:cNvPr>
          <p:cNvCxnSpPr>
            <a:cxnSpLocks/>
          </p:cNvCxnSpPr>
          <p:nvPr/>
        </p:nvCxnSpPr>
        <p:spPr>
          <a:xfrm>
            <a:off x="4551320" y="2363265"/>
            <a:ext cx="0" cy="291455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upp 34">
            <a:extLst>
              <a:ext uri="{FF2B5EF4-FFF2-40B4-BE49-F238E27FC236}">
                <a16:creationId xmlns:a16="http://schemas.microsoft.com/office/drawing/2014/main" id="{B9E873BB-5EF0-DA77-9285-DE0B65D98A5E}"/>
              </a:ext>
            </a:extLst>
          </p:cNvPr>
          <p:cNvGrpSpPr/>
          <p:nvPr/>
        </p:nvGrpSpPr>
        <p:grpSpPr>
          <a:xfrm>
            <a:off x="4866198" y="2382129"/>
            <a:ext cx="4375205" cy="778465"/>
            <a:chOff x="4866198" y="2382129"/>
            <a:chExt cx="4375205" cy="778465"/>
          </a:xfrm>
        </p:grpSpPr>
        <p:grpSp>
          <p:nvGrpSpPr>
            <p:cNvPr id="8" name="Grupp 7">
              <a:extLst>
                <a:ext uri="{FF2B5EF4-FFF2-40B4-BE49-F238E27FC236}">
                  <a16:creationId xmlns:a16="http://schemas.microsoft.com/office/drawing/2014/main" id="{7D7BAE2A-06D9-BD16-0DFD-E7F4E35341EC}"/>
                </a:ext>
              </a:extLst>
            </p:cNvPr>
            <p:cNvGrpSpPr/>
            <p:nvPr/>
          </p:nvGrpSpPr>
          <p:grpSpPr>
            <a:xfrm>
              <a:off x="4866198" y="2382129"/>
              <a:ext cx="765313" cy="765313"/>
              <a:chOff x="4667416" y="2663687"/>
              <a:chExt cx="765313" cy="765313"/>
            </a:xfrm>
          </p:grpSpPr>
          <p:sp>
            <p:nvSpPr>
              <p:cNvPr id="4" name="Ellips 3">
                <a:extLst>
                  <a:ext uri="{FF2B5EF4-FFF2-40B4-BE49-F238E27FC236}">
                    <a16:creationId xmlns:a16="http://schemas.microsoft.com/office/drawing/2014/main" id="{41D7FE1A-D919-52F6-2185-FAB886807DB2}"/>
                  </a:ext>
                </a:extLst>
              </p:cNvPr>
              <p:cNvSpPr/>
              <p:nvPr/>
            </p:nvSpPr>
            <p:spPr>
              <a:xfrm>
                <a:off x="4667416" y="2663687"/>
                <a:ext cx="765313" cy="7653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</a:pPr>
                <a:endParaRPr lang="sv-SE" sz="2400"/>
              </a:p>
            </p:txBody>
          </p:sp>
          <p:sp>
            <p:nvSpPr>
              <p:cNvPr id="7" name="textruta 6">
                <a:extLst>
                  <a:ext uri="{FF2B5EF4-FFF2-40B4-BE49-F238E27FC236}">
                    <a16:creationId xmlns:a16="http://schemas.microsoft.com/office/drawing/2014/main" id="{218C2CFF-D174-9B12-3EA6-C2A32B64AB21}"/>
                  </a:ext>
                </a:extLst>
              </p:cNvPr>
              <p:cNvSpPr txBox="1"/>
              <p:nvPr/>
            </p:nvSpPr>
            <p:spPr>
              <a:xfrm>
                <a:off x="4830417" y="2728594"/>
                <a:ext cx="2276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</a:pPr>
                <a:r>
                  <a:rPr lang="sv-SE" sz="4000" b="1">
                    <a:solidFill>
                      <a:srgbClr val="2A2C19"/>
                    </a:solidFill>
                    <a:latin typeface="+mn-lt"/>
                  </a:rPr>
                  <a:t>1</a:t>
                </a:r>
              </a:p>
            </p:txBody>
          </p:sp>
        </p:grpSp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C559C6CB-A0FE-2995-1B15-60D8FB4D0ADD}"/>
                </a:ext>
              </a:extLst>
            </p:cNvPr>
            <p:cNvSpPr txBox="1"/>
            <p:nvPr/>
          </p:nvSpPr>
          <p:spPr>
            <a:xfrm>
              <a:off x="5631511" y="2403464"/>
              <a:ext cx="360989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sv-SE" sz="2400">
                  <a:solidFill>
                    <a:schemeClr val="bg1"/>
                  </a:solidFill>
                  <a:latin typeface="+mn-lt"/>
                </a:rPr>
                <a:t>Branschen är attraktiv att söka sig till.</a:t>
              </a:r>
            </a:p>
          </p:txBody>
        </p:sp>
      </p:grpSp>
      <p:grpSp>
        <p:nvGrpSpPr>
          <p:cNvPr id="36" name="Grupp 35">
            <a:extLst>
              <a:ext uri="{FF2B5EF4-FFF2-40B4-BE49-F238E27FC236}">
                <a16:creationId xmlns:a16="http://schemas.microsoft.com/office/drawing/2014/main" id="{D2BCF5AA-F637-E443-50D6-6F3DCC91B62B}"/>
              </a:ext>
            </a:extLst>
          </p:cNvPr>
          <p:cNvGrpSpPr/>
          <p:nvPr/>
        </p:nvGrpSpPr>
        <p:grpSpPr>
          <a:xfrm>
            <a:off x="4866198" y="3348727"/>
            <a:ext cx="4375205" cy="780231"/>
            <a:chOff x="4866198" y="3348727"/>
            <a:chExt cx="4375205" cy="780231"/>
          </a:xfrm>
        </p:grpSpPr>
        <p:grpSp>
          <p:nvGrpSpPr>
            <p:cNvPr id="21" name="Grupp 20">
              <a:extLst>
                <a:ext uri="{FF2B5EF4-FFF2-40B4-BE49-F238E27FC236}">
                  <a16:creationId xmlns:a16="http://schemas.microsoft.com/office/drawing/2014/main" id="{9F96A61F-FDE3-6A81-C016-ED287D914104}"/>
                </a:ext>
              </a:extLst>
            </p:cNvPr>
            <p:cNvGrpSpPr/>
            <p:nvPr/>
          </p:nvGrpSpPr>
          <p:grpSpPr>
            <a:xfrm>
              <a:off x="4866198" y="3348727"/>
              <a:ext cx="765313" cy="765313"/>
              <a:chOff x="4667416" y="2663687"/>
              <a:chExt cx="765313" cy="765313"/>
            </a:xfrm>
          </p:grpSpPr>
          <p:sp>
            <p:nvSpPr>
              <p:cNvPr id="22" name="Ellips 21">
                <a:extLst>
                  <a:ext uri="{FF2B5EF4-FFF2-40B4-BE49-F238E27FC236}">
                    <a16:creationId xmlns:a16="http://schemas.microsoft.com/office/drawing/2014/main" id="{AB9E26D2-99BC-FF94-246B-091BE38AB37F}"/>
                  </a:ext>
                </a:extLst>
              </p:cNvPr>
              <p:cNvSpPr/>
              <p:nvPr/>
            </p:nvSpPr>
            <p:spPr>
              <a:xfrm>
                <a:off x="4667416" y="2663687"/>
                <a:ext cx="765313" cy="7653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</a:pPr>
                <a:endParaRPr lang="sv-SE" sz="2400" err="1"/>
              </a:p>
            </p:txBody>
          </p:sp>
          <p:sp>
            <p:nvSpPr>
              <p:cNvPr id="24" name="textruta 23">
                <a:extLst>
                  <a:ext uri="{FF2B5EF4-FFF2-40B4-BE49-F238E27FC236}">
                    <a16:creationId xmlns:a16="http://schemas.microsoft.com/office/drawing/2014/main" id="{DF5BAD11-F60F-AB34-1741-13F1C0CBD2F9}"/>
                  </a:ext>
                </a:extLst>
              </p:cNvPr>
              <p:cNvSpPr txBox="1"/>
              <p:nvPr/>
            </p:nvSpPr>
            <p:spPr>
              <a:xfrm>
                <a:off x="4838368" y="2728594"/>
                <a:ext cx="2276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</a:pPr>
                <a:r>
                  <a:rPr lang="sv-SE" sz="4000" b="1">
                    <a:solidFill>
                      <a:srgbClr val="2A2C19"/>
                    </a:solidFill>
                    <a:latin typeface="+mn-lt"/>
                  </a:rPr>
                  <a:t>2</a:t>
                </a:r>
              </a:p>
            </p:txBody>
          </p:sp>
        </p:grpSp>
        <p:sp>
          <p:nvSpPr>
            <p:cNvPr id="28" name="textruta 27">
              <a:extLst>
                <a:ext uri="{FF2B5EF4-FFF2-40B4-BE49-F238E27FC236}">
                  <a16:creationId xmlns:a16="http://schemas.microsoft.com/office/drawing/2014/main" id="{06988CB1-CE2F-4104-1578-A584F1C66205}"/>
                </a:ext>
              </a:extLst>
            </p:cNvPr>
            <p:cNvSpPr txBox="1"/>
            <p:nvPr/>
          </p:nvSpPr>
          <p:spPr>
            <a:xfrm>
              <a:off x="5631511" y="3371828"/>
              <a:ext cx="360989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sv-SE" sz="2400">
                  <a:solidFill>
                    <a:schemeClr val="bg1"/>
                  </a:solidFill>
                  <a:latin typeface="+mn-lt"/>
                </a:rPr>
                <a:t>Utbildningsväsendet matchar branschens behov.</a:t>
              </a:r>
            </a:p>
          </p:txBody>
        </p:sp>
      </p:grpSp>
      <p:grpSp>
        <p:nvGrpSpPr>
          <p:cNvPr id="37" name="Grupp 36">
            <a:extLst>
              <a:ext uri="{FF2B5EF4-FFF2-40B4-BE49-F238E27FC236}">
                <a16:creationId xmlns:a16="http://schemas.microsoft.com/office/drawing/2014/main" id="{56A04AAB-A704-B73F-9DAF-DD8D591D8D3C}"/>
              </a:ext>
            </a:extLst>
          </p:cNvPr>
          <p:cNvGrpSpPr/>
          <p:nvPr/>
        </p:nvGrpSpPr>
        <p:grpSpPr>
          <a:xfrm>
            <a:off x="4866198" y="4354980"/>
            <a:ext cx="4375205" cy="774588"/>
            <a:chOff x="4866198" y="4354980"/>
            <a:chExt cx="4375205" cy="774588"/>
          </a:xfrm>
        </p:grpSpPr>
        <p:grpSp>
          <p:nvGrpSpPr>
            <p:cNvPr id="29" name="Grupp 28">
              <a:extLst>
                <a:ext uri="{FF2B5EF4-FFF2-40B4-BE49-F238E27FC236}">
                  <a16:creationId xmlns:a16="http://schemas.microsoft.com/office/drawing/2014/main" id="{EAEF130E-6B00-342C-A2D4-B7CA99A73066}"/>
                </a:ext>
              </a:extLst>
            </p:cNvPr>
            <p:cNvGrpSpPr/>
            <p:nvPr/>
          </p:nvGrpSpPr>
          <p:grpSpPr>
            <a:xfrm>
              <a:off x="4866198" y="4354980"/>
              <a:ext cx="765313" cy="765313"/>
              <a:chOff x="4667416" y="2663687"/>
              <a:chExt cx="765313" cy="765313"/>
            </a:xfrm>
          </p:grpSpPr>
          <p:sp>
            <p:nvSpPr>
              <p:cNvPr id="32" name="Ellips 31">
                <a:extLst>
                  <a:ext uri="{FF2B5EF4-FFF2-40B4-BE49-F238E27FC236}">
                    <a16:creationId xmlns:a16="http://schemas.microsoft.com/office/drawing/2014/main" id="{E0AB995F-D2C7-51FC-BD79-C708FDD6A197}"/>
                  </a:ext>
                </a:extLst>
              </p:cNvPr>
              <p:cNvSpPr/>
              <p:nvPr/>
            </p:nvSpPr>
            <p:spPr>
              <a:xfrm>
                <a:off x="4667416" y="2663687"/>
                <a:ext cx="765313" cy="7653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</a:pPr>
                <a:endParaRPr lang="sv-SE" sz="2400" err="1"/>
              </a:p>
            </p:txBody>
          </p:sp>
          <p:sp>
            <p:nvSpPr>
              <p:cNvPr id="33" name="textruta 32">
                <a:extLst>
                  <a:ext uri="{FF2B5EF4-FFF2-40B4-BE49-F238E27FC236}">
                    <a16:creationId xmlns:a16="http://schemas.microsoft.com/office/drawing/2014/main" id="{F34AB41C-6EF4-9DD1-B205-FB9B7FCF1012}"/>
                  </a:ext>
                </a:extLst>
              </p:cNvPr>
              <p:cNvSpPr txBox="1"/>
              <p:nvPr/>
            </p:nvSpPr>
            <p:spPr>
              <a:xfrm>
                <a:off x="4838368" y="2736545"/>
                <a:ext cx="2276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</a:pPr>
                <a:r>
                  <a:rPr lang="sv-SE" sz="4000" b="1">
                    <a:solidFill>
                      <a:srgbClr val="2A2C19"/>
                    </a:solidFill>
                    <a:latin typeface="+mn-lt"/>
                  </a:rPr>
                  <a:t>3</a:t>
                </a:r>
              </a:p>
            </p:txBody>
          </p:sp>
        </p:grpSp>
        <p:sp>
          <p:nvSpPr>
            <p:cNvPr id="34" name="textruta 33">
              <a:extLst>
                <a:ext uri="{FF2B5EF4-FFF2-40B4-BE49-F238E27FC236}">
                  <a16:creationId xmlns:a16="http://schemas.microsoft.com/office/drawing/2014/main" id="{DAFF2BF2-96EA-A372-668C-96879A7266A8}"/>
                </a:ext>
              </a:extLst>
            </p:cNvPr>
            <p:cNvSpPr txBox="1"/>
            <p:nvPr/>
          </p:nvSpPr>
          <p:spPr>
            <a:xfrm>
              <a:off x="5631511" y="4372438"/>
              <a:ext cx="360989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sv-SE" sz="2400">
                  <a:solidFill>
                    <a:schemeClr val="bg1"/>
                  </a:solidFill>
                  <a:latin typeface="+mn-lt"/>
                </a:rPr>
                <a:t>Branschen erbjuds rätt kompetensutveckling.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928013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tshållare för bild 11" descr="En bild som visar utomhus, landskap, moln, gräs&#10;&#10;Automatiskt genererad beskrivning">
            <a:extLst>
              <a:ext uri="{FF2B5EF4-FFF2-40B4-BE49-F238E27FC236}">
                <a16:creationId xmlns:a16="http://schemas.microsoft.com/office/drawing/2014/main" id="{2D0333A1-BC00-0030-A793-78D3775BCFE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3" b="32593"/>
          <a:stretch>
            <a:fillRect/>
          </a:stretch>
        </p:blipFill>
        <p:spPr/>
      </p:pic>
      <p:sp>
        <p:nvSpPr>
          <p:cNvPr id="31" name="Rektangel 30">
            <a:extLst>
              <a:ext uri="{FF2B5EF4-FFF2-40B4-BE49-F238E27FC236}">
                <a16:creationId xmlns:a16="http://schemas.microsoft.com/office/drawing/2014/main" id="{C32A9FCD-2A86-2765-881F-53EC99AC3895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err="1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18AB7235-6582-5190-62A3-034DB2452612}"/>
              </a:ext>
            </a:extLst>
          </p:cNvPr>
          <p:cNvSpPr txBox="1"/>
          <p:nvPr/>
        </p:nvSpPr>
        <p:spPr>
          <a:xfrm>
            <a:off x="700625" y="3329326"/>
            <a:ext cx="41020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2400" b="1">
                <a:solidFill>
                  <a:schemeClr val="bg1"/>
                </a:solidFill>
                <a:latin typeface="+mn-lt"/>
              </a:rPr>
              <a:t>INVESTERINGAR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50CB741C-642E-06C9-516E-BBE6A2E86DC6}"/>
              </a:ext>
            </a:extLst>
          </p:cNvPr>
          <p:cNvSpPr txBox="1"/>
          <p:nvPr/>
        </p:nvSpPr>
        <p:spPr>
          <a:xfrm>
            <a:off x="946728" y="3754058"/>
            <a:ext cx="360989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2400">
                <a:solidFill>
                  <a:schemeClr val="bg1"/>
                </a:solidFill>
                <a:latin typeface="+mn-lt"/>
              </a:rPr>
              <a:t>Sverige har ett konkurrenskraftigt  energisystem.</a:t>
            </a:r>
          </a:p>
        </p:txBody>
      </p:sp>
      <p:pic>
        <p:nvPicPr>
          <p:cNvPr id="15" name="Bild 14" descr="Mynt med hel fyllning">
            <a:extLst>
              <a:ext uri="{FF2B5EF4-FFF2-40B4-BE49-F238E27FC236}">
                <a16:creationId xmlns:a16="http://schemas.microsoft.com/office/drawing/2014/main" id="{FB39D366-1AC0-8E99-3C81-481ADDFDA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23714" y="2457428"/>
            <a:ext cx="914400" cy="914400"/>
          </a:xfrm>
          <a:prstGeom prst="rect">
            <a:avLst/>
          </a:prstGeom>
        </p:spPr>
      </p:pic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A1DC77E-A38E-F8F5-3F22-50668FCC520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fld id="{A72D2315-38E5-431C-A956-3238922F094E}" type="datetime1">
              <a:rPr lang="sv-SE" smtClean="0"/>
              <a:pPr>
                <a:defRPr/>
              </a:pPr>
              <a:t>2024-09-13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F9FED8-8640-4D0B-FF7C-33FDD35F8FC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DE2EAC43-3C7D-4CB9-83EB-233A2DA33A4B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3A695531-EDCF-74A8-9F88-E4843DAC6311}"/>
              </a:ext>
            </a:extLst>
          </p:cNvPr>
          <p:cNvCxnSpPr>
            <a:cxnSpLocks/>
          </p:cNvCxnSpPr>
          <p:nvPr/>
        </p:nvCxnSpPr>
        <p:spPr>
          <a:xfrm>
            <a:off x="4551320" y="2363265"/>
            <a:ext cx="0" cy="291455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p 18">
            <a:extLst>
              <a:ext uri="{FF2B5EF4-FFF2-40B4-BE49-F238E27FC236}">
                <a16:creationId xmlns:a16="http://schemas.microsoft.com/office/drawing/2014/main" id="{FE1E6615-6E65-9203-4307-68F4CE2E24E7}"/>
              </a:ext>
            </a:extLst>
          </p:cNvPr>
          <p:cNvGrpSpPr/>
          <p:nvPr/>
        </p:nvGrpSpPr>
        <p:grpSpPr>
          <a:xfrm>
            <a:off x="4866198" y="2382129"/>
            <a:ext cx="4611749" cy="827817"/>
            <a:chOff x="4866198" y="2382129"/>
            <a:chExt cx="4611749" cy="827817"/>
          </a:xfrm>
        </p:grpSpPr>
        <p:grpSp>
          <p:nvGrpSpPr>
            <p:cNvPr id="8" name="Grupp 7">
              <a:extLst>
                <a:ext uri="{FF2B5EF4-FFF2-40B4-BE49-F238E27FC236}">
                  <a16:creationId xmlns:a16="http://schemas.microsoft.com/office/drawing/2014/main" id="{7D7BAE2A-06D9-BD16-0DFD-E7F4E35341EC}"/>
                </a:ext>
              </a:extLst>
            </p:cNvPr>
            <p:cNvGrpSpPr/>
            <p:nvPr/>
          </p:nvGrpSpPr>
          <p:grpSpPr>
            <a:xfrm>
              <a:off x="4866198" y="2382129"/>
              <a:ext cx="765313" cy="765313"/>
              <a:chOff x="4667416" y="2663687"/>
              <a:chExt cx="765313" cy="765313"/>
            </a:xfrm>
          </p:grpSpPr>
          <p:sp>
            <p:nvSpPr>
              <p:cNvPr id="4" name="Ellips 3">
                <a:extLst>
                  <a:ext uri="{FF2B5EF4-FFF2-40B4-BE49-F238E27FC236}">
                    <a16:creationId xmlns:a16="http://schemas.microsoft.com/office/drawing/2014/main" id="{41D7FE1A-D919-52F6-2185-FAB886807DB2}"/>
                  </a:ext>
                </a:extLst>
              </p:cNvPr>
              <p:cNvSpPr/>
              <p:nvPr/>
            </p:nvSpPr>
            <p:spPr>
              <a:xfrm>
                <a:off x="4667416" y="2663687"/>
                <a:ext cx="765313" cy="7653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</a:pPr>
                <a:endParaRPr lang="sv-SE" sz="2400" err="1"/>
              </a:p>
            </p:txBody>
          </p:sp>
          <p:sp>
            <p:nvSpPr>
              <p:cNvPr id="7" name="textruta 6">
                <a:extLst>
                  <a:ext uri="{FF2B5EF4-FFF2-40B4-BE49-F238E27FC236}">
                    <a16:creationId xmlns:a16="http://schemas.microsoft.com/office/drawing/2014/main" id="{218C2CFF-D174-9B12-3EA6-C2A32B64AB21}"/>
                  </a:ext>
                </a:extLst>
              </p:cNvPr>
              <p:cNvSpPr txBox="1"/>
              <p:nvPr/>
            </p:nvSpPr>
            <p:spPr>
              <a:xfrm>
                <a:off x="4830417" y="2728594"/>
                <a:ext cx="2276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</a:pPr>
                <a:r>
                  <a:rPr lang="sv-SE" sz="4000" b="1">
                    <a:solidFill>
                      <a:srgbClr val="2A2C19"/>
                    </a:solidFill>
                    <a:latin typeface="+mn-lt"/>
                  </a:rPr>
                  <a:t>1</a:t>
                </a:r>
              </a:p>
            </p:txBody>
          </p:sp>
        </p:grpSp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C559C6CB-A0FE-2995-1B15-60D8FB4D0ADD}"/>
                </a:ext>
              </a:extLst>
            </p:cNvPr>
            <p:cNvSpPr txBox="1"/>
            <p:nvPr/>
          </p:nvSpPr>
          <p:spPr>
            <a:xfrm>
              <a:off x="5631510" y="2452816"/>
              <a:ext cx="384643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sv-SE" sz="2400">
                  <a:solidFill>
                    <a:schemeClr val="bg1"/>
                  </a:solidFill>
                  <a:latin typeface="+mn-lt"/>
                </a:rPr>
                <a:t>Attraktivt att investera i ett klimatneutralt energisystem.</a:t>
              </a:r>
            </a:p>
          </p:txBody>
        </p:sp>
      </p:grpSp>
      <p:grpSp>
        <p:nvGrpSpPr>
          <p:cNvPr id="20" name="Grupp 19">
            <a:extLst>
              <a:ext uri="{FF2B5EF4-FFF2-40B4-BE49-F238E27FC236}">
                <a16:creationId xmlns:a16="http://schemas.microsoft.com/office/drawing/2014/main" id="{351DA9D0-E14A-3B79-2611-B3EF5937F091}"/>
              </a:ext>
            </a:extLst>
          </p:cNvPr>
          <p:cNvGrpSpPr/>
          <p:nvPr/>
        </p:nvGrpSpPr>
        <p:grpSpPr>
          <a:xfrm>
            <a:off x="4866198" y="3348727"/>
            <a:ext cx="4611757" cy="780231"/>
            <a:chOff x="4866198" y="3348727"/>
            <a:chExt cx="4611757" cy="780231"/>
          </a:xfrm>
        </p:grpSpPr>
        <p:grpSp>
          <p:nvGrpSpPr>
            <p:cNvPr id="21" name="Grupp 20">
              <a:extLst>
                <a:ext uri="{FF2B5EF4-FFF2-40B4-BE49-F238E27FC236}">
                  <a16:creationId xmlns:a16="http://schemas.microsoft.com/office/drawing/2014/main" id="{9F96A61F-FDE3-6A81-C016-ED287D914104}"/>
                </a:ext>
              </a:extLst>
            </p:cNvPr>
            <p:cNvGrpSpPr/>
            <p:nvPr/>
          </p:nvGrpSpPr>
          <p:grpSpPr>
            <a:xfrm>
              <a:off x="4866198" y="3348727"/>
              <a:ext cx="765313" cy="765313"/>
              <a:chOff x="4667416" y="2663687"/>
              <a:chExt cx="765313" cy="765313"/>
            </a:xfrm>
          </p:grpSpPr>
          <p:sp>
            <p:nvSpPr>
              <p:cNvPr id="22" name="Ellips 21">
                <a:extLst>
                  <a:ext uri="{FF2B5EF4-FFF2-40B4-BE49-F238E27FC236}">
                    <a16:creationId xmlns:a16="http://schemas.microsoft.com/office/drawing/2014/main" id="{AB9E26D2-99BC-FF94-246B-091BE38AB37F}"/>
                  </a:ext>
                </a:extLst>
              </p:cNvPr>
              <p:cNvSpPr/>
              <p:nvPr/>
            </p:nvSpPr>
            <p:spPr>
              <a:xfrm>
                <a:off x="4667416" y="2663687"/>
                <a:ext cx="765313" cy="7653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</a:pPr>
                <a:endParaRPr lang="sv-SE" sz="2400" err="1"/>
              </a:p>
            </p:txBody>
          </p:sp>
          <p:sp>
            <p:nvSpPr>
              <p:cNvPr id="24" name="textruta 23">
                <a:extLst>
                  <a:ext uri="{FF2B5EF4-FFF2-40B4-BE49-F238E27FC236}">
                    <a16:creationId xmlns:a16="http://schemas.microsoft.com/office/drawing/2014/main" id="{DF5BAD11-F60F-AB34-1741-13F1C0CBD2F9}"/>
                  </a:ext>
                </a:extLst>
              </p:cNvPr>
              <p:cNvSpPr txBox="1"/>
              <p:nvPr/>
            </p:nvSpPr>
            <p:spPr>
              <a:xfrm>
                <a:off x="4838368" y="2728594"/>
                <a:ext cx="2276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</a:pPr>
                <a:r>
                  <a:rPr lang="sv-SE" sz="4000" b="1">
                    <a:solidFill>
                      <a:srgbClr val="2A2C19"/>
                    </a:solidFill>
                    <a:latin typeface="+mn-lt"/>
                  </a:rPr>
                  <a:t>2</a:t>
                </a:r>
              </a:p>
            </p:txBody>
          </p:sp>
        </p:grpSp>
        <p:sp>
          <p:nvSpPr>
            <p:cNvPr id="28" name="textruta 27">
              <a:extLst>
                <a:ext uri="{FF2B5EF4-FFF2-40B4-BE49-F238E27FC236}">
                  <a16:creationId xmlns:a16="http://schemas.microsoft.com/office/drawing/2014/main" id="{06988CB1-CE2F-4104-1578-A584F1C66205}"/>
                </a:ext>
              </a:extLst>
            </p:cNvPr>
            <p:cNvSpPr txBox="1"/>
            <p:nvPr/>
          </p:nvSpPr>
          <p:spPr>
            <a:xfrm>
              <a:off x="5631511" y="3371828"/>
              <a:ext cx="3846444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sv-SE" sz="2400">
                  <a:solidFill>
                    <a:schemeClr val="bg1"/>
                  </a:solidFill>
                  <a:latin typeface="+mn-lt"/>
                </a:rPr>
                <a:t>Regelverket främjar resurseffektiva investeringar.</a:t>
              </a:r>
            </a:p>
          </p:txBody>
        </p:sp>
      </p:grpSp>
      <p:grpSp>
        <p:nvGrpSpPr>
          <p:cNvPr id="25" name="Grupp 24">
            <a:extLst>
              <a:ext uri="{FF2B5EF4-FFF2-40B4-BE49-F238E27FC236}">
                <a16:creationId xmlns:a16="http://schemas.microsoft.com/office/drawing/2014/main" id="{B7DE5DE9-A191-AE1E-F3EE-5EB699358203}"/>
              </a:ext>
            </a:extLst>
          </p:cNvPr>
          <p:cNvGrpSpPr/>
          <p:nvPr/>
        </p:nvGrpSpPr>
        <p:grpSpPr>
          <a:xfrm>
            <a:off x="4866198" y="4354980"/>
            <a:ext cx="4375205" cy="825318"/>
            <a:chOff x="4866198" y="4354980"/>
            <a:chExt cx="4375205" cy="825318"/>
          </a:xfrm>
        </p:grpSpPr>
        <p:grpSp>
          <p:nvGrpSpPr>
            <p:cNvPr id="29" name="Grupp 28">
              <a:extLst>
                <a:ext uri="{FF2B5EF4-FFF2-40B4-BE49-F238E27FC236}">
                  <a16:creationId xmlns:a16="http://schemas.microsoft.com/office/drawing/2014/main" id="{EAEF130E-6B00-342C-A2D4-B7CA99A73066}"/>
                </a:ext>
              </a:extLst>
            </p:cNvPr>
            <p:cNvGrpSpPr/>
            <p:nvPr/>
          </p:nvGrpSpPr>
          <p:grpSpPr>
            <a:xfrm>
              <a:off x="4866198" y="4354980"/>
              <a:ext cx="765313" cy="765313"/>
              <a:chOff x="4667416" y="2663687"/>
              <a:chExt cx="765313" cy="765313"/>
            </a:xfrm>
          </p:grpSpPr>
          <p:sp>
            <p:nvSpPr>
              <p:cNvPr id="32" name="Ellips 31">
                <a:extLst>
                  <a:ext uri="{FF2B5EF4-FFF2-40B4-BE49-F238E27FC236}">
                    <a16:creationId xmlns:a16="http://schemas.microsoft.com/office/drawing/2014/main" id="{E0AB995F-D2C7-51FC-BD79-C708FDD6A197}"/>
                  </a:ext>
                </a:extLst>
              </p:cNvPr>
              <p:cNvSpPr/>
              <p:nvPr/>
            </p:nvSpPr>
            <p:spPr>
              <a:xfrm>
                <a:off x="4667416" y="2663687"/>
                <a:ext cx="765313" cy="7653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</a:pPr>
                <a:endParaRPr lang="sv-SE" sz="2400" err="1"/>
              </a:p>
            </p:txBody>
          </p:sp>
          <p:sp>
            <p:nvSpPr>
              <p:cNvPr id="33" name="textruta 32">
                <a:extLst>
                  <a:ext uri="{FF2B5EF4-FFF2-40B4-BE49-F238E27FC236}">
                    <a16:creationId xmlns:a16="http://schemas.microsoft.com/office/drawing/2014/main" id="{F34AB41C-6EF4-9DD1-B205-FB9B7FCF1012}"/>
                  </a:ext>
                </a:extLst>
              </p:cNvPr>
              <p:cNvSpPr txBox="1"/>
              <p:nvPr/>
            </p:nvSpPr>
            <p:spPr>
              <a:xfrm>
                <a:off x="4838368" y="2736545"/>
                <a:ext cx="2276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</a:pPr>
                <a:r>
                  <a:rPr lang="sv-SE" sz="4000" b="1">
                    <a:solidFill>
                      <a:srgbClr val="2A2C19"/>
                    </a:solidFill>
                    <a:latin typeface="+mn-lt"/>
                  </a:rPr>
                  <a:t>3</a:t>
                </a:r>
              </a:p>
            </p:txBody>
          </p:sp>
        </p:grpSp>
        <p:sp>
          <p:nvSpPr>
            <p:cNvPr id="34" name="textruta 33">
              <a:extLst>
                <a:ext uri="{FF2B5EF4-FFF2-40B4-BE49-F238E27FC236}">
                  <a16:creationId xmlns:a16="http://schemas.microsoft.com/office/drawing/2014/main" id="{DAFF2BF2-96EA-A372-668C-96879A7266A8}"/>
                </a:ext>
              </a:extLst>
            </p:cNvPr>
            <p:cNvSpPr txBox="1"/>
            <p:nvPr/>
          </p:nvSpPr>
          <p:spPr>
            <a:xfrm>
              <a:off x="5631511" y="4423168"/>
              <a:ext cx="360989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sv-SE" sz="2400">
                  <a:solidFill>
                    <a:schemeClr val="bg1"/>
                  </a:solidFill>
                  <a:latin typeface="+mn-lt"/>
                </a:rPr>
                <a:t>Samhället förstår och bidrar till omställningen.</a:t>
              </a:r>
            </a:p>
          </p:txBody>
        </p:sp>
      </p:grpSp>
      <p:sp>
        <p:nvSpPr>
          <p:cNvPr id="26" name="Rubrik 2">
            <a:extLst>
              <a:ext uri="{FF2B5EF4-FFF2-40B4-BE49-F238E27FC236}">
                <a16:creationId xmlns:a16="http://schemas.microsoft.com/office/drawing/2014/main" id="{5553A232-C4DF-4E8F-5E89-BB7D91961309}"/>
              </a:ext>
            </a:extLst>
          </p:cNvPr>
          <p:cNvSpPr txBox="1">
            <a:spLocks/>
          </p:cNvSpPr>
          <p:nvPr/>
        </p:nvSpPr>
        <p:spPr bwMode="auto">
          <a:xfrm>
            <a:off x="695325" y="809874"/>
            <a:ext cx="8896731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9pPr>
          </a:lstStyle>
          <a:p>
            <a:r>
              <a:rPr lang="sv-SE" sz="4400" dirty="0"/>
              <a:t>Våra långsiktiga </a:t>
            </a:r>
            <a:r>
              <a:rPr lang="sv-SE" sz="4400" b="1" dirty="0"/>
              <a:t>delmål</a:t>
            </a:r>
          </a:p>
        </p:txBody>
      </p:sp>
    </p:spTree>
    <p:extLst>
      <p:ext uri="{BB962C8B-B14F-4D97-AF65-F5344CB8AC3E}">
        <p14:creationId xmlns:p14="http://schemas.microsoft.com/office/powerpoint/2010/main" val="375702359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tshållare för bild 11" descr="En bild som visar utomhus, landskap, moln, gräs&#10;&#10;Automatiskt genererad beskrivning">
            <a:extLst>
              <a:ext uri="{FF2B5EF4-FFF2-40B4-BE49-F238E27FC236}">
                <a16:creationId xmlns:a16="http://schemas.microsoft.com/office/drawing/2014/main" id="{2D0333A1-BC00-0030-A793-78D3775BCFE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3" b="32593"/>
          <a:stretch>
            <a:fillRect/>
          </a:stretch>
        </p:blipFill>
        <p:spPr/>
      </p:pic>
      <p:sp>
        <p:nvSpPr>
          <p:cNvPr id="31" name="Rektangel 30">
            <a:extLst>
              <a:ext uri="{FF2B5EF4-FFF2-40B4-BE49-F238E27FC236}">
                <a16:creationId xmlns:a16="http://schemas.microsoft.com/office/drawing/2014/main" id="{C32A9FCD-2A86-2765-881F-53EC99AC3895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err="1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79A701E5-BD2D-10E2-FE42-29E03E419912}"/>
              </a:ext>
            </a:extLst>
          </p:cNvPr>
          <p:cNvSpPr txBox="1"/>
          <p:nvPr/>
        </p:nvSpPr>
        <p:spPr>
          <a:xfrm>
            <a:off x="629864" y="3329326"/>
            <a:ext cx="41020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2400" b="1">
                <a:solidFill>
                  <a:schemeClr val="bg1"/>
                </a:solidFill>
                <a:latin typeface="+mn-lt"/>
              </a:rPr>
              <a:t>LEVERANSSÄKERHET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03A27167-C288-D412-8734-7BE5A7628F71}"/>
              </a:ext>
            </a:extLst>
          </p:cNvPr>
          <p:cNvSpPr txBox="1"/>
          <p:nvPr/>
        </p:nvSpPr>
        <p:spPr>
          <a:xfrm>
            <a:off x="875967" y="3754058"/>
            <a:ext cx="3609892" cy="149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2400">
                <a:solidFill>
                  <a:schemeClr val="bg1"/>
                </a:solidFill>
                <a:latin typeface="+mn-lt"/>
              </a:rPr>
              <a:t>Branschen har bidragit till att skapa ett robust och hållbart energisystem.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Bild 9" descr="Kroppsbyggare med hel fyllning">
            <a:extLst>
              <a:ext uri="{FF2B5EF4-FFF2-40B4-BE49-F238E27FC236}">
                <a16:creationId xmlns:a16="http://schemas.microsoft.com/office/drawing/2014/main" id="{52BC01D6-281D-C23F-8193-11808B14F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23713" y="2382463"/>
            <a:ext cx="914400" cy="914400"/>
          </a:xfrm>
          <a:prstGeom prst="rect">
            <a:avLst/>
          </a:prstGeom>
        </p:spPr>
      </p:pic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A1DC77E-A38E-F8F5-3F22-50668FCC520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fld id="{A72D2315-38E5-431C-A956-3238922F094E}" type="datetime1">
              <a:rPr lang="sv-SE" smtClean="0"/>
              <a:pPr>
                <a:defRPr/>
              </a:pPr>
              <a:t>2024-09-13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F9FED8-8640-4D0B-FF7C-33FDD35F8FC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DE2EAC43-3C7D-4CB9-83EB-233A2DA33A4B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3A695531-EDCF-74A8-9F88-E4843DAC6311}"/>
              </a:ext>
            </a:extLst>
          </p:cNvPr>
          <p:cNvCxnSpPr>
            <a:cxnSpLocks/>
          </p:cNvCxnSpPr>
          <p:nvPr/>
        </p:nvCxnSpPr>
        <p:spPr>
          <a:xfrm>
            <a:off x="4551320" y="2363265"/>
            <a:ext cx="0" cy="291455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 15">
            <a:extLst>
              <a:ext uri="{FF2B5EF4-FFF2-40B4-BE49-F238E27FC236}">
                <a16:creationId xmlns:a16="http://schemas.microsoft.com/office/drawing/2014/main" id="{A5B74F15-8B41-C3E6-E9C9-E8227DC053FA}"/>
              </a:ext>
            </a:extLst>
          </p:cNvPr>
          <p:cNvGrpSpPr/>
          <p:nvPr/>
        </p:nvGrpSpPr>
        <p:grpSpPr>
          <a:xfrm>
            <a:off x="4866198" y="2382129"/>
            <a:ext cx="4375205" cy="765313"/>
            <a:chOff x="4866198" y="2382129"/>
            <a:chExt cx="4375205" cy="765313"/>
          </a:xfrm>
        </p:grpSpPr>
        <p:grpSp>
          <p:nvGrpSpPr>
            <p:cNvPr id="8" name="Grupp 7">
              <a:extLst>
                <a:ext uri="{FF2B5EF4-FFF2-40B4-BE49-F238E27FC236}">
                  <a16:creationId xmlns:a16="http://schemas.microsoft.com/office/drawing/2014/main" id="{7D7BAE2A-06D9-BD16-0DFD-E7F4E35341EC}"/>
                </a:ext>
              </a:extLst>
            </p:cNvPr>
            <p:cNvGrpSpPr/>
            <p:nvPr/>
          </p:nvGrpSpPr>
          <p:grpSpPr>
            <a:xfrm>
              <a:off x="4866198" y="2382129"/>
              <a:ext cx="765313" cy="765313"/>
              <a:chOff x="4667416" y="2663687"/>
              <a:chExt cx="765313" cy="765313"/>
            </a:xfrm>
          </p:grpSpPr>
          <p:sp>
            <p:nvSpPr>
              <p:cNvPr id="4" name="Ellips 3">
                <a:extLst>
                  <a:ext uri="{FF2B5EF4-FFF2-40B4-BE49-F238E27FC236}">
                    <a16:creationId xmlns:a16="http://schemas.microsoft.com/office/drawing/2014/main" id="{41D7FE1A-D919-52F6-2185-FAB886807DB2}"/>
                  </a:ext>
                </a:extLst>
              </p:cNvPr>
              <p:cNvSpPr/>
              <p:nvPr/>
            </p:nvSpPr>
            <p:spPr>
              <a:xfrm>
                <a:off x="4667416" y="2663687"/>
                <a:ext cx="765313" cy="7653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</a:pPr>
                <a:endParaRPr lang="sv-SE" sz="2400" err="1"/>
              </a:p>
            </p:txBody>
          </p:sp>
          <p:sp>
            <p:nvSpPr>
              <p:cNvPr id="7" name="textruta 6">
                <a:extLst>
                  <a:ext uri="{FF2B5EF4-FFF2-40B4-BE49-F238E27FC236}">
                    <a16:creationId xmlns:a16="http://schemas.microsoft.com/office/drawing/2014/main" id="{218C2CFF-D174-9B12-3EA6-C2A32B64AB21}"/>
                  </a:ext>
                </a:extLst>
              </p:cNvPr>
              <p:cNvSpPr txBox="1"/>
              <p:nvPr/>
            </p:nvSpPr>
            <p:spPr>
              <a:xfrm>
                <a:off x="4830417" y="2728594"/>
                <a:ext cx="2276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</a:pPr>
                <a:r>
                  <a:rPr lang="sv-SE" sz="4000" b="1">
                    <a:solidFill>
                      <a:srgbClr val="2A2C19"/>
                    </a:solidFill>
                    <a:latin typeface="+mn-lt"/>
                  </a:rPr>
                  <a:t>1</a:t>
                </a:r>
              </a:p>
            </p:txBody>
          </p:sp>
        </p:grpSp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C559C6CB-A0FE-2995-1B15-60D8FB4D0ADD}"/>
                </a:ext>
              </a:extLst>
            </p:cNvPr>
            <p:cNvSpPr txBox="1"/>
            <p:nvPr/>
          </p:nvSpPr>
          <p:spPr>
            <a:xfrm>
              <a:off x="5631511" y="2386220"/>
              <a:ext cx="360989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sv-SE" sz="2400">
                  <a:solidFill>
                    <a:schemeClr val="bg1"/>
                  </a:solidFill>
                  <a:latin typeface="+mn-lt"/>
                </a:rPr>
                <a:t>Kunderna har trygg tillgång till el och värme.</a:t>
              </a:r>
            </a:p>
          </p:txBody>
        </p:sp>
      </p:grpSp>
      <p:grpSp>
        <p:nvGrpSpPr>
          <p:cNvPr id="17" name="Grupp 16">
            <a:extLst>
              <a:ext uri="{FF2B5EF4-FFF2-40B4-BE49-F238E27FC236}">
                <a16:creationId xmlns:a16="http://schemas.microsoft.com/office/drawing/2014/main" id="{976C29E6-362D-9389-7F40-3869B686923A}"/>
              </a:ext>
            </a:extLst>
          </p:cNvPr>
          <p:cNvGrpSpPr/>
          <p:nvPr/>
        </p:nvGrpSpPr>
        <p:grpSpPr>
          <a:xfrm>
            <a:off x="4866198" y="3348727"/>
            <a:ext cx="4611757" cy="822037"/>
            <a:chOff x="4866198" y="3348727"/>
            <a:chExt cx="4611757" cy="822037"/>
          </a:xfrm>
        </p:grpSpPr>
        <p:grpSp>
          <p:nvGrpSpPr>
            <p:cNvPr id="21" name="Grupp 20">
              <a:extLst>
                <a:ext uri="{FF2B5EF4-FFF2-40B4-BE49-F238E27FC236}">
                  <a16:creationId xmlns:a16="http://schemas.microsoft.com/office/drawing/2014/main" id="{9F96A61F-FDE3-6A81-C016-ED287D914104}"/>
                </a:ext>
              </a:extLst>
            </p:cNvPr>
            <p:cNvGrpSpPr/>
            <p:nvPr/>
          </p:nvGrpSpPr>
          <p:grpSpPr>
            <a:xfrm>
              <a:off x="4866198" y="3348727"/>
              <a:ext cx="765313" cy="765313"/>
              <a:chOff x="4667416" y="2663687"/>
              <a:chExt cx="765313" cy="765313"/>
            </a:xfrm>
          </p:grpSpPr>
          <p:sp>
            <p:nvSpPr>
              <p:cNvPr id="22" name="Ellips 21">
                <a:extLst>
                  <a:ext uri="{FF2B5EF4-FFF2-40B4-BE49-F238E27FC236}">
                    <a16:creationId xmlns:a16="http://schemas.microsoft.com/office/drawing/2014/main" id="{AB9E26D2-99BC-FF94-246B-091BE38AB37F}"/>
                  </a:ext>
                </a:extLst>
              </p:cNvPr>
              <p:cNvSpPr/>
              <p:nvPr/>
            </p:nvSpPr>
            <p:spPr>
              <a:xfrm>
                <a:off x="4667416" y="2663687"/>
                <a:ext cx="765313" cy="7653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</a:pPr>
                <a:endParaRPr lang="sv-SE" sz="2400" err="1"/>
              </a:p>
            </p:txBody>
          </p:sp>
          <p:sp>
            <p:nvSpPr>
              <p:cNvPr id="24" name="textruta 23">
                <a:extLst>
                  <a:ext uri="{FF2B5EF4-FFF2-40B4-BE49-F238E27FC236}">
                    <a16:creationId xmlns:a16="http://schemas.microsoft.com/office/drawing/2014/main" id="{DF5BAD11-F60F-AB34-1741-13F1C0CBD2F9}"/>
                  </a:ext>
                </a:extLst>
              </p:cNvPr>
              <p:cNvSpPr txBox="1"/>
              <p:nvPr/>
            </p:nvSpPr>
            <p:spPr>
              <a:xfrm>
                <a:off x="4838368" y="2728594"/>
                <a:ext cx="2276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</a:pPr>
                <a:r>
                  <a:rPr lang="sv-SE" sz="4000" b="1">
                    <a:solidFill>
                      <a:srgbClr val="2A2C19"/>
                    </a:solidFill>
                    <a:latin typeface="+mn-lt"/>
                  </a:rPr>
                  <a:t>2</a:t>
                </a:r>
              </a:p>
            </p:txBody>
          </p:sp>
        </p:grpSp>
        <p:sp>
          <p:nvSpPr>
            <p:cNvPr id="28" name="textruta 27">
              <a:extLst>
                <a:ext uri="{FF2B5EF4-FFF2-40B4-BE49-F238E27FC236}">
                  <a16:creationId xmlns:a16="http://schemas.microsoft.com/office/drawing/2014/main" id="{06988CB1-CE2F-4104-1578-A584F1C66205}"/>
                </a:ext>
              </a:extLst>
            </p:cNvPr>
            <p:cNvSpPr txBox="1"/>
            <p:nvPr/>
          </p:nvSpPr>
          <p:spPr>
            <a:xfrm>
              <a:off x="5631511" y="3413634"/>
              <a:ext cx="3846444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sv-SE" sz="2400">
                  <a:solidFill>
                    <a:schemeClr val="bg1"/>
                  </a:solidFill>
                  <a:latin typeface="+mn-lt"/>
                </a:rPr>
                <a:t>Branschen bidrar till hållbara lösningar.</a:t>
              </a:r>
            </a:p>
          </p:txBody>
        </p:sp>
      </p:grpSp>
      <p:grpSp>
        <p:nvGrpSpPr>
          <p:cNvPr id="19" name="Grupp 18">
            <a:extLst>
              <a:ext uri="{FF2B5EF4-FFF2-40B4-BE49-F238E27FC236}">
                <a16:creationId xmlns:a16="http://schemas.microsoft.com/office/drawing/2014/main" id="{5AFA57CF-F71F-0E11-58C4-F7016357C901}"/>
              </a:ext>
            </a:extLst>
          </p:cNvPr>
          <p:cNvGrpSpPr/>
          <p:nvPr/>
        </p:nvGrpSpPr>
        <p:grpSpPr>
          <a:xfrm>
            <a:off x="4866198" y="4354980"/>
            <a:ext cx="4984375" cy="825318"/>
            <a:chOff x="4866198" y="4354980"/>
            <a:chExt cx="4984375" cy="825318"/>
          </a:xfrm>
        </p:grpSpPr>
        <p:grpSp>
          <p:nvGrpSpPr>
            <p:cNvPr id="29" name="Grupp 28">
              <a:extLst>
                <a:ext uri="{FF2B5EF4-FFF2-40B4-BE49-F238E27FC236}">
                  <a16:creationId xmlns:a16="http://schemas.microsoft.com/office/drawing/2014/main" id="{EAEF130E-6B00-342C-A2D4-B7CA99A73066}"/>
                </a:ext>
              </a:extLst>
            </p:cNvPr>
            <p:cNvGrpSpPr/>
            <p:nvPr/>
          </p:nvGrpSpPr>
          <p:grpSpPr>
            <a:xfrm>
              <a:off x="4866198" y="4354980"/>
              <a:ext cx="765313" cy="765313"/>
              <a:chOff x="4667416" y="2663687"/>
              <a:chExt cx="765313" cy="765313"/>
            </a:xfrm>
          </p:grpSpPr>
          <p:sp>
            <p:nvSpPr>
              <p:cNvPr id="32" name="Ellips 31">
                <a:extLst>
                  <a:ext uri="{FF2B5EF4-FFF2-40B4-BE49-F238E27FC236}">
                    <a16:creationId xmlns:a16="http://schemas.microsoft.com/office/drawing/2014/main" id="{E0AB995F-D2C7-51FC-BD79-C708FDD6A197}"/>
                  </a:ext>
                </a:extLst>
              </p:cNvPr>
              <p:cNvSpPr/>
              <p:nvPr/>
            </p:nvSpPr>
            <p:spPr>
              <a:xfrm>
                <a:off x="4667416" y="2663687"/>
                <a:ext cx="765313" cy="7653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</a:pPr>
                <a:endParaRPr lang="sv-SE" sz="2400" err="1"/>
              </a:p>
            </p:txBody>
          </p:sp>
          <p:sp>
            <p:nvSpPr>
              <p:cNvPr id="33" name="textruta 32">
                <a:extLst>
                  <a:ext uri="{FF2B5EF4-FFF2-40B4-BE49-F238E27FC236}">
                    <a16:creationId xmlns:a16="http://schemas.microsoft.com/office/drawing/2014/main" id="{F34AB41C-6EF4-9DD1-B205-FB9B7FCF1012}"/>
                  </a:ext>
                </a:extLst>
              </p:cNvPr>
              <p:cNvSpPr txBox="1"/>
              <p:nvPr/>
            </p:nvSpPr>
            <p:spPr>
              <a:xfrm>
                <a:off x="4838368" y="2736545"/>
                <a:ext cx="2276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</a:pPr>
                <a:r>
                  <a:rPr lang="sv-SE" sz="4000" b="1">
                    <a:solidFill>
                      <a:srgbClr val="2A2C19"/>
                    </a:solidFill>
                    <a:latin typeface="+mn-lt"/>
                  </a:rPr>
                  <a:t>3</a:t>
                </a:r>
              </a:p>
            </p:txBody>
          </p:sp>
        </p:grpSp>
        <p:sp>
          <p:nvSpPr>
            <p:cNvPr id="34" name="textruta 33">
              <a:extLst>
                <a:ext uri="{FF2B5EF4-FFF2-40B4-BE49-F238E27FC236}">
                  <a16:creationId xmlns:a16="http://schemas.microsoft.com/office/drawing/2014/main" id="{DAFF2BF2-96EA-A372-668C-96879A7266A8}"/>
                </a:ext>
              </a:extLst>
            </p:cNvPr>
            <p:cNvSpPr txBox="1"/>
            <p:nvPr/>
          </p:nvSpPr>
          <p:spPr>
            <a:xfrm>
              <a:off x="5631510" y="4423168"/>
              <a:ext cx="4219063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sv-SE" sz="2400">
                  <a:solidFill>
                    <a:schemeClr val="bg1"/>
                  </a:solidFill>
                  <a:latin typeface="+mn-lt"/>
                </a:rPr>
                <a:t>Branschen har ett motstånds- kraftigt energisystem.</a:t>
              </a:r>
            </a:p>
          </p:txBody>
        </p:sp>
      </p:grpSp>
      <p:sp>
        <p:nvSpPr>
          <p:cNvPr id="20" name="Rubrik 2">
            <a:extLst>
              <a:ext uri="{FF2B5EF4-FFF2-40B4-BE49-F238E27FC236}">
                <a16:creationId xmlns:a16="http://schemas.microsoft.com/office/drawing/2014/main" id="{9CCDD4D9-591B-19C2-2F73-205B8FC04DF1}"/>
              </a:ext>
            </a:extLst>
          </p:cNvPr>
          <p:cNvSpPr txBox="1">
            <a:spLocks/>
          </p:cNvSpPr>
          <p:nvPr/>
        </p:nvSpPr>
        <p:spPr bwMode="auto">
          <a:xfrm>
            <a:off x="695325" y="809874"/>
            <a:ext cx="8896731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charset="0"/>
              </a:defRPr>
            </a:lvl9pPr>
          </a:lstStyle>
          <a:p>
            <a:r>
              <a:rPr lang="sv-SE" sz="4400" dirty="0"/>
              <a:t>Våra långsiktiga </a:t>
            </a:r>
            <a:r>
              <a:rPr lang="sv-SE" sz="4400" b="1" dirty="0"/>
              <a:t>delmål</a:t>
            </a:r>
          </a:p>
        </p:txBody>
      </p:sp>
    </p:spTree>
    <p:extLst>
      <p:ext uri="{BB962C8B-B14F-4D97-AF65-F5344CB8AC3E}">
        <p14:creationId xmlns:p14="http://schemas.microsoft.com/office/powerpoint/2010/main" val="2032882550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8738f2a1c7bf7f5369f8ada051421cfbce90"/>
  <p:tag name="LANG_DEF" val="1053"/>
  <p:tag name="LANG_NAME" val="Swedish"/>
  <p:tag name="LINGO_COUNT" val="39"/>
  <p:tag name="SELECTEDLANGUAGE" val="Swedish"/>
</p:tagLst>
</file>

<file path=ppt/theme/theme1.xml><?xml version="1.0" encoding="utf-8"?>
<a:theme xmlns:a="http://schemas.openxmlformats.org/drawingml/2006/main" name="Energiföretagen_mall_v2">
  <a:themeElements>
    <a:clrScheme name="Energiföretagen 2020040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6007E"/>
      </a:accent1>
      <a:accent2>
        <a:srgbClr val="777777"/>
      </a:accent2>
      <a:accent3>
        <a:srgbClr val="66CC33"/>
      </a:accent3>
      <a:accent4>
        <a:srgbClr val="8B33B7"/>
      </a:accent4>
      <a:accent5>
        <a:srgbClr val="009FE3"/>
      </a:accent5>
      <a:accent6>
        <a:srgbClr val="FF671F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0000"/>
          </a:lnSpc>
          <a:spcBef>
            <a:spcPts val="600"/>
          </a:spcBef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2400" dirty="0" err="1" smtClean="0">
            <a:latin typeface="+mn-lt"/>
          </a:defRPr>
        </a:defPPr>
      </a:lstStyle>
    </a:txDef>
  </a:objectDefaults>
  <a:extraClrSchemeLst/>
  <a:custClrLst>
    <a:custClr name="Energiföretagen GUL extra">
      <a:srgbClr val="FFCC0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21">
      <a:srgbClr val="FFFFFF"/>
    </a:custClr>
    <a:custClr name="Custom Color 22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Energiforetagen ny.potx" id="{460FCC18-A0CE-492A-B8C7-4A10E8E13121}" vid="{0725B961-5CB2-4F11-8B13-04F3D7B516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38daa4b-b821-497e-95ea-d14e2f4a4ac4">
      <Terms xmlns="http://schemas.microsoft.com/office/infopath/2007/PartnerControls"/>
    </lcf76f155ced4ddcb4097134ff3c332f>
    <TaxCatchAll xmlns="f142e54f-f6e8-4a46-81ed-f38905130c03" xsi:nil="true"/>
    <SharedWithUsers xmlns="f142e54f-f6e8-4a46-81ed-f38905130c03">
      <UserInfo>
        <DisplayName>Julia Hörnell</DisplayName>
        <AccountId>42</AccountId>
        <AccountType/>
      </UserInfo>
      <UserInfo>
        <DisplayName>Anna Lejestrand</DisplayName>
        <AccountId>70</AccountId>
        <AccountType/>
      </UserInfo>
      <UserInfo>
        <DisplayName>Åsa Pettersson</DisplayName>
        <AccountId>106</AccountId>
        <AccountType/>
      </UserInfo>
    </SharedWithUsers>
    <Aktuell xmlns="538daa4b-b821-497e-95ea-d14e2f4a4ac4" xsi:nil="true"/>
    <Projektnummer xmlns="538daa4b-b821-497e-95ea-d14e2f4a4ac4">39052</Projektnummer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88A40BA7853D4685827D953A6F72D1" ma:contentTypeVersion="23" ma:contentTypeDescription="Create a new document." ma:contentTypeScope="" ma:versionID="61f86174d4c77b9693ae2a0a64c9f6c7">
  <xsd:schema xmlns:xsd="http://www.w3.org/2001/XMLSchema" xmlns:xs="http://www.w3.org/2001/XMLSchema" xmlns:p="http://schemas.microsoft.com/office/2006/metadata/properties" xmlns:ns2="538daa4b-b821-497e-95ea-d14e2f4a4ac4" xmlns:ns3="f142e54f-f6e8-4a46-81ed-f38905130c03" targetNamespace="http://schemas.microsoft.com/office/2006/metadata/properties" ma:root="true" ma:fieldsID="36693f2183d5611426067307fa208f45" ns2:_="" ns3:_="">
    <xsd:import namespace="538daa4b-b821-497e-95ea-d14e2f4a4ac4"/>
    <xsd:import namespace="f142e54f-f6e8-4a46-81ed-f38905130c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Projektnummer" minOccurs="0"/>
                <xsd:element ref="ns2:Aktue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8daa4b-b821-497e-95ea-d14e2f4a4a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1c78a39-2e26-456b-8d83-71bd635e1d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Projektnummer" ma:index="26" nillable="true" ma:displayName="Projektnummer" ma:default="0" ma:format="Dropdown" ma:internalName="Projektnummer">
      <xsd:simpleType>
        <xsd:restriction base="dms:Text">
          <xsd:maxLength value="20"/>
        </xsd:restriction>
      </xsd:simpleType>
    </xsd:element>
    <xsd:element name="Aktuell" ma:index="27" nillable="true" ma:displayName="Aktuell" ma:description="Utbildning genomförs under 2024" ma:format="Dropdown" ma:internalName="Aktuell">
      <xsd:simpleType>
        <xsd:restriction base="dms:Choice">
          <xsd:enumeration value="Pågående"/>
          <xsd:enumeration value="Vilande"/>
          <xsd:enumeration value="Avsluta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42e54f-f6e8-4a46-81ed-f38905130c0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394afd1-2e06-4df4-a320-98c343434534}" ma:internalName="TaxCatchAll" ma:showField="CatchAllData" ma:web="f142e54f-f6e8-4a46-81ed-f38905130c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89984A-717A-4B5A-A90E-5D73D97483D4}">
  <ds:schemaRefs>
    <ds:schemaRef ds:uri="http://purl.org/dc/terms/"/>
    <ds:schemaRef ds:uri="f142e54f-f6e8-4a46-81ed-f38905130c03"/>
    <ds:schemaRef ds:uri="538daa4b-b821-497e-95ea-d14e2f4a4ac4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A347E5F-FD93-4D95-B499-2B779CEF25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5206AE-510E-496C-8880-5C6B5E1E12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8daa4b-b821-497e-95ea-d14e2f4a4ac4"/>
    <ds:schemaRef ds:uri="f142e54f-f6e8-4a46-81ed-f38905130c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Energiforetagen</Template>
  <TotalTime>22</TotalTime>
  <Words>1188</Words>
  <Application>Microsoft Office PowerPoint</Application>
  <PresentationFormat>Bredbild</PresentationFormat>
  <Paragraphs>116</Paragraphs>
  <Slides>7</Slides>
  <Notes>7</Notes>
  <HiddenSlides>0</HiddenSlides>
  <MMClips>2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Symbol</vt:lpstr>
      <vt:lpstr>Energiföretagen_mall_v2</vt:lpstr>
      <vt:lpstr>PowerPoint-presentation</vt:lpstr>
      <vt:lpstr>PowerPoint-presentation</vt:lpstr>
      <vt:lpstr>PowerPoint-presentation</vt:lpstr>
      <vt:lpstr>Våra långsiktiga mål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Julia Hörnell</dc:creator>
  <dc:description>ESF9000, v4.2, 2020-05-12</dc:description>
  <cp:lastModifiedBy>Julia Hörnell</cp:lastModifiedBy>
  <cp:revision>2</cp:revision>
  <cp:lastPrinted>2019-12-30T09:52:54Z</cp:lastPrinted>
  <dcterms:created xsi:type="dcterms:W3CDTF">2023-01-02T13:12:55Z</dcterms:created>
  <dcterms:modified xsi:type="dcterms:W3CDTF">2024-09-13T16:23:11Z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0x010100CB88A40BA7853D4685827D953A6F72D1</vt:lpwstr>
  </property>
  <property fmtid="{D5CDD505-2E9C-101B-9397-08002B2CF9AE}" pid="3" name="MediaServiceImageTags">
    <vt:lpwstr/>
  </property>
</Properties>
</file>