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9"/>
  </p:notesMasterIdLst>
  <p:handoutMasterIdLst>
    <p:handoutMasterId r:id="rId20"/>
  </p:handoutMasterIdLst>
  <p:sldIdLst>
    <p:sldId id="405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6" r:id="rId12"/>
    <p:sldId id="417" r:id="rId13"/>
    <p:sldId id="418" r:id="rId14"/>
    <p:sldId id="415" r:id="rId15"/>
    <p:sldId id="419" r:id="rId16"/>
    <p:sldId id="420" r:id="rId17"/>
    <p:sldId id="421" r:id="rId18"/>
  </p:sldIdLst>
  <p:sldSz cx="12192000" cy="6858000"/>
  <p:notesSz cx="6888163" cy="10020300"/>
  <p:custDataLst>
    <p:tags r:id="rId21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A0A0A0"/>
    <a:srgbClr val="EE5CAC"/>
    <a:srgbClr val="E456B8"/>
    <a:srgbClr val="E8D6F1"/>
    <a:srgbClr val="D1ADE2"/>
    <a:srgbClr val="AE70CC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5852" autoAdjust="0"/>
  </p:normalViewPr>
  <p:slideViewPr>
    <p:cSldViewPr snapToGrid="0" showGuides="1">
      <p:cViewPr varScale="1">
        <p:scale>
          <a:sx n="87" d="100"/>
          <a:sy n="87" d="100"/>
        </p:scale>
        <p:origin x="51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45F1D7-2C51-4CCC-9B27-CA19D77B26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89263-68BA-4289-B7A7-3F87FEB83F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6087" cy="501650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DFB55A-A58D-40A9-B34A-B311FE76FCE8}" type="datetimeFigureOut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58855-CB6D-490B-A290-A487CF504B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6088" cy="501650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6A12F-EA89-4614-B5E5-9C0B124A22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488" y="9517063"/>
            <a:ext cx="2986087" cy="501650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E693D1-7B96-422D-B384-9C2E516D7CC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FF2308-ABCD-43EF-921A-1531029245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62163" y="403225"/>
            <a:ext cx="2763837" cy="1554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74" tIns="46287" rIns="92574" bIns="46287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21CDE3B-3C56-490B-85C6-E6F3A9CD6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5125" y="2058988"/>
            <a:ext cx="6157913" cy="7210425"/>
          </a:xfrm>
          <a:prstGeom prst="rect">
            <a:avLst/>
          </a:prstGeom>
        </p:spPr>
        <p:txBody>
          <a:bodyPr vert="horz" lIns="0" tIns="46287" rIns="92574" bIns="46287" rtlCol="0"/>
          <a:lstStyle/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  <a:p>
            <a:pPr lvl="1"/>
            <a:r>
              <a:rPr lang="sv-SE" noProof="0" dirty="0"/>
              <a:t>Second </a:t>
            </a:r>
            <a:r>
              <a:rPr lang="sv-SE" noProof="0" dirty="0" err="1"/>
              <a:t>level</a:t>
            </a:r>
            <a:endParaRPr lang="sv-SE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04FFE-449F-4568-8EE5-287486940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178550" y="9456738"/>
            <a:ext cx="342900" cy="1920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C1538A4C-AC67-4FC2-8872-5C8EBE092B6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8437" name="Bildobjekt 7">
            <a:extLst>
              <a:ext uri="{FF2B5EF4-FFF2-40B4-BE49-F238E27FC236}">
                <a16:creationId xmlns:a16="http://schemas.microsoft.com/office/drawing/2014/main" id="{19F1A0A5-E837-4E19-B7FD-0D389D344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9286875"/>
            <a:ext cx="10112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86A4666-1841-4CB7-8F37-7E0E49AB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2">
            <a:extLst>
              <a:ext uri="{FF2B5EF4-FFF2-40B4-BE49-F238E27FC236}">
                <a16:creationId xmlns:a16="http://schemas.microsoft.com/office/drawing/2014/main" id="{CAC6A1B6-A8F9-4E55-99AC-FD63E075E481}"/>
              </a:ext>
            </a:extLst>
          </p:cNvPr>
          <p:cNvSpPr/>
          <p:nvPr/>
        </p:nvSpPr>
        <p:spPr>
          <a:xfrm>
            <a:off x="-3175" y="4763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6" name="Bildobjekt 7">
            <a:extLst>
              <a:ext uri="{FF2B5EF4-FFF2-40B4-BE49-F238E27FC236}">
                <a16:creationId xmlns:a16="http://schemas.microsoft.com/office/drawing/2014/main" id="{5E998FEF-E2DA-4310-802F-1F20C77A7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8157BFEA-943C-4E63-A4AB-DCFA35534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2">
            <a:extLst>
              <a:ext uri="{FF2B5EF4-FFF2-40B4-BE49-F238E27FC236}">
                <a16:creationId xmlns:a16="http://schemas.microsoft.com/office/drawing/2014/main" id="{476B182C-E093-4E02-A898-7F159E18A322}"/>
              </a:ext>
            </a:extLst>
          </p:cNvPr>
          <p:cNvSpPr/>
          <p:nvPr/>
        </p:nvSpPr>
        <p:spPr>
          <a:xfrm>
            <a:off x="-3175" y="4763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9" name="Bildobjekt 7">
            <a:extLst>
              <a:ext uri="{FF2B5EF4-FFF2-40B4-BE49-F238E27FC236}">
                <a16:creationId xmlns:a16="http://schemas.microsoft.com/office/drawing/2014/main" id="{B32A5D8B-53D1-4032-B1C8-CEC8BA497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D00F1463-9C4A-4B5C-A8D3-D5E2C351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2">
            <a:extLst>
              <a:ext uri="{FF2B5EF4-FFF2-40B4-BE49-F238E27FC236}">
                <a16:creationId xmlns:a16="http://schemas.microsoft.com/office/drawing/2014/main" id="{EB1E06E4-C4B3-4A77-867D-13060D7F35AF}"/>
              </a:ext>
            </a:extLst>
          </p:cNvPr>
          <p:cNvSpPr/>
          <p:nvPr/>
        </p:nvSpPr>
        <p:spPr>
          <a:xfrm>
            <a:off x="-3175" y="4763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2" name="Bildobjekt 7">
            <a:extLst>
              <a:ext uri="{FF2B5EF4-FFF2-40B4-BE49-F238E27FC236}">
                <a16:creationId xmlns:a16="http://schemas.microsoft.com/office/drawing/2014/main" id="{8902F2E8-5A83-4955-B14F-D02C75B5D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631951" y="1671251"/>
            <a:ext cx="8928100" cy="1643010"/>
          </a:xfrm>
          <a:noFill/>
        </p:spPr>
        <p:txBody>
          <a:bodyPr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631951" y="3343049"/>
            <a:ext cx="8928100" cy="745153"/>
          </a:xfrm>
          <a:noFill/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54731127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23800836-6089-4248-9D96-C0BE262F4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2">
            <a:extLst>
              <a:ext uri="{FF2B5EF4-FFF2-40B4-BE49-F238E27FC236}">
                <a16:creationId xmlns:a16="http://schemas.microsoft.com/office/drawing/2014/main" id="{1FF3919D-B456-42BE-9237-C47F5B8DE844}"/>
              </a:ext>
            </a:extLst>
          </p:cNvPr>
          <p:cNvSpPr/>
          <p:nvPr/>
        </p:nvSpPr>
        <p:spPr>
          <a:xfrm>
            <a:off x="0" y="0"/>
            <a:ext cx="12192000" cy="635476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8606652D-8BA8-4A2B-B495-9A8795C07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2">
            <a:extLst>
              <a:ext uri="{FF2B5EF4-FFF2-40B4-BE49-F238E27FC236}">
                <a16:creationId xmlns:a16="http://schemas.microsoft.com/office/drawing/2014/main" id="{B45E6D4C-5E29-4832-BB63-7F2A89C4F689}"/>
              </a:ext>
            </a:extLst>
          </p:cNvPr>
          <p:cNvSpPr/>
          <p:nvPr/>
        </p:nvSpPr>
        <p:spPr>
          <a:xfrm>
            <a:off x="0" y="0"/>
            <a:ext cx="12192000" cy="635476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96AC7038-C42F-471E-B8B9-B0AB6BD9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2">
            <a:extLst>
              <a:ext uri="{FF2B5EF4-FFF2-40B4-BE49-F238E27FC236}">
                <a16:creationId xmlns:a16="http://schemas.microsoft.com/office/drawing/2014/main" id="{CCD2875A-152F-41FA-9B0B-98302527FBDB}"/>
              </a:ext>
            </a:extLst>
          </p:cNvPr>
          <p:cNvSpPr/>
          <p:nvPr/>
        </p:nvSpPr>
        <p:spPr>
          <a:xfrm>
            <a:off x="0" y="0"/>
            <a:ext cx="12192000" cy="635476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03" y="892771"/>
            <a:ext cx="8587241" cy="1248849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66B53E-9EB7-41B1-967B-DCF99EE0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3E69F-CF52-4023-B145-A988BFBFDEFA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2BA4A4F-564A-4E8F-9500-270D4CB8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3DD1AF5-E3A1-43E4-9580-743CE078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B624-EB48-4B2D-8308-D9745AC92EC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0202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929288F2-5388-4E4E-A2EB-E1B8CD59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2">
            <a:extLst>
              <a:ext uri="{FF2B5EF4-FFF2-40B4-BE49-F238E27FC236}">
                <a16:creationId xmlns:a16="http://schemas.microsoft.com/office/drawing/2014/main" id="{4F844D54-08B3-4AF2-8FC5-74F9686C479D}"/>
              </a:ext>
            </a:extLst>
          </p:cNvPr>
          <p:cNvSpPr/>
          <p:nvPr/>
        </p:nvSpPr>
        <p:spPr>
          <a:xfrm>
            <a:off x="0" y="0"/>
            <a:ext cx="12192000" cy="635476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72427952-62A1-4BF0-A109-7D71C6145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2">
            <a:extLst>
              <a:ext uri="{FF2B5EF4-FFF2-40B4-BE49-F238E27FC236}">
                <a16:creationId xmlns:a16="http://schemas.microsoft.com/office/drawing/2014/main" id="{F22346A9-7975-494A-879A-37AD1A81F14B}"/>
              </a:ext>
            </a:extLst>
          </p:cNvPr>
          <p:cNvSpPr/>
          <p:nvPr/>
        </p:nvSpPr>
        <p:spPr>
          <a:xfrm>
            <a:off x="0" y="0"/>
            <a:ext cx="12192000" cy="635476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DE43FD55-AAAC-4C35-8B63-60FEF1FBF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2">
            <a:extLst>
              <a:ext uri="{FF2B5EF4-FFF2-40B4-BE49-F238E27FC236}">
                <a16:creationId xmlns:a16="http://schemas.microsoft.com/office/drawing/2014/main" id="{AD40A187-3C29-4782-8B08-744A4E72D703}"/>
              </a:ext>
            </a:extLst>
          </p:cNvPr>
          <p:cNvSpPr/>
          <p:nvPr/>
        </p:nvSpPr>
        <p:spPr>
          <a:xfrm>
            <a:off x="0" y="0"/>
            <a:ext cx="12192000" cy="635476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03" y="892771"/>
            <a:ext cx="8587241" cy="1248849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D649D1B-FE58-48AD-8217-4BBB0118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7090E-4C1E-4F12-92A9-049635BF0C5C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00EB14C-2D01-4D57-8760-58DFCA8A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D64B065-9399-4BB9-8E88-234D46E6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B6265-BCDD-408A-B515-3193666AFAF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156783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370F59-11F5-4DE5-A7E1-F73100A31448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1A256-64E0-467C-A8DF-CC30D24E87A6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F1F213-2AB7-4ABE-B881-460A9157BDD7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03" y="892771"/>
            <a:ext cx="8587241" cy="1248849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DBC3DB4-21FE-480F-89A3-62624FAA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90AD-1612-4E80-AF61-56FA15551CF4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FCA66FE-88C6-4AE5-A899-273F0D8F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9A42C6-1954-4223-B794-393D5848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CCB0-1D1D-4B0B-9202-99463525EA5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340193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2104A4-1885-4557-80CB-768E8F2F87D1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FCE046-5713-4CAF-8576-A023E0BA8A3A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AC7091-8462-4108-862F-9E3AC1CEEC76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03" y="892771"/>
            <a:ext cx="8587241" cy="1248849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B57AFE-0583-4A3B-A85D-ADCA3BC9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0475-20BA-40C3-BF9A-A1AC19F42AE8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51B5C7-DA01-4435-B41A-626F126F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9B1D6F-3FB9-4E4B-BF48-42F5F61D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89FE5-1CEC-4F01-8AB1-941C891C7F0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179556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62EBDF68-9CD5-4397-89F5-1F31E8E90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F069533C-4812-4664-805E-A5837EDBE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A1788E00-B812-45C8-B3D3-85C73BC0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857F35C-3310-4281-86AA-3927754B51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F6D6-B714-4FA5-9DA0-6BEDB9D82078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65F8BF-85FE-4B3D-8BAE-3DA2285FC8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9F2F83-38CD-4A28-BF8B-A2D96311AC4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AAA0-F890-4775-B4AC-497BA3CE240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26048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C316D5-54B1-4BCC-9A01-9F48ECE7162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C9888-AAB5-4107-81CE-0EF4AD9F6DFF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3C5604-A267-43EC-BAE9-DBD59A11DB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353738-0454-4DAB-9166-E14FF470DE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B972-BC3A-4DFA-B12A-19207B4011B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71116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E7510A-5707-4438-A0B4-9C70B65596C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2315-38E5-431C-A956-3238922F094E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529480-FE82-492E-B33E-7D8862BA95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09CCB5-CEE6-4CF4-9BF8-80D2FACE9F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AC43-3C7D-4CB9-83EB-233A2DA33A4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309958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95324" y="1598614"/>
            <a:ext cx="8677275" cy="4494212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DC6906-C292-47A6-B8E8-B4AB78B8038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F415-BB05-44E9-A65B-CEEC1498DB19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E80281-2E88-4F79-AEEE-193EA03C0D7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8B4528-03E2-4ACB-893C-EFBA1DA1491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D9E5-107F-4E59-849D-6C75459837F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820466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95325" y="1598614"/>
            <a:ext cx="5400676" cy="449421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325" y="340967"/>
            <a:ext cx="5400675" cy="9810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2A31C59-3E13-42C4-9611-83D7C7C5EBC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444F-35B6-4465-9DD2-4082D7A156FA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E18057C-AFA9-4993-9169-92D1E33D2AC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62F4EE-5AB1-4E0B-8855-24866E249C7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0D10-9E53-40D0-9915-AEA536FBB37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988166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95324" y="1598614"/>
            <a:ext cx="5400676" cy="449421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325" y="340967"/>
            <a:ext cx="5400675" cy="9810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07E780F-66AD-45F2-B851-4E7B69C4CE8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ED306-3E45-4826-B389-B0A23E1DB852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38EB869-52B0-40BE-A397-BFC6A107226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709DDA-FD5C-475A-AE84-DBA5292FE67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E44C0-3CB2-4AB0-BBDD-2DB5AE51996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854093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95324" y="1598614"/>
            <a:ext cx="8677275" cy="449421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D96FED-8CA5-480B-AD3E-C652C05CFF8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9863-6BDD-41BF-8111-5DEE5D9F55CF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6B89E34-9E6A-4149-A657-BE347E6BCF6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21E55B5-4D66-42EA-9B97-FCBEA7FD6B0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CA95-30C8-47DA-AC16-685FD1F93F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036001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95324" y="1598614"/>
            <a:ext cx="5279591" cy="4494212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325" y="340967"/>
            <a:ext cx="5400675" cy="9810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60E185C-8238-431A-88DD-491474AAF65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4C49-CC14-4E36-975D-B7EBE9FC43B8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CDAAF0B-5BD8-4E4A-859B-7831725E397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5DC4F81-1493-48BE-9811-348C5DB089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307B9-2A5F-446B-AB11-204E969EFF52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526733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5324" y="1598614"/>
            <a:ext cx="4926275" cy="449421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332036" y="1598614"/>
            <a:ext cx="4926275" cy="449421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33AECDE-2B8B-4670-A6DB-5805C25F62E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ED747-00D9-4CBC-9707-4AF9912CBE0A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59FD6C-C2CA-4FE5-9C2F-CC4AB2AF6D4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C1FF08-534B-4201-8A8A-AE7EE079934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91D0-B3BA-4805-A432-9DB537064A5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267169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under rubrik med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5325" y="2083242"/>
            <a:ext cx="4926014" cy="400958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332037" y="2083242"/>
            <a:ext cx="4967788" cy="400958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95325" y="1617536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332037" y="1617536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7DDF24B-4BFA-43F7-BEEA-501B6DD999D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DB37-051E-4091-9EA5-3D8B90188CA4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B240EEC-E49E-4F6A-9C5A-A07F960744E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652D9E-9BCC-47EB-8B60-10AA7B1D98D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9AF41-854B-4467-9D81-FB3B5DFCA57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633896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ACBDF8-5972-46D0-B86B-B5C0E250C44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F223B-7B6D-407F-9376-6755640920F6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39EB42-9095-4CD9-ADAE-5BA9D29594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02B797-3AF3-4647-9EA1-CFC0F14FA5C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2372E-50D1-4AC7-942F-EA3CFDEB590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503403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A71EDE8D-C483-483F-9869-C5563E8572FC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B2BD6-FFFF-40D7-A520-AD83D5613CC4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2121825-BE7D-48BF-AB0B-77D2D39D999F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B6CB141A-4A0F-40CD-A59E-4E3F438CE6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2DD6-8FCF-4995-9D04-3A8B3E69F50E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9EAE1BF-45E0-4514-96F0-2805D6FFD1C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2E6295F-45CB-4DD3-87B1-206074891AF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80C0-2BF1-42EF-9108-0FD892C1A1E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089682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EDD2256-4D47-48B4-B470-C75ECAD537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C7F63-C926-4B7A-88B1-31A893F83A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2CBFF2A-F04F-4164-80DD-FBF3D04BB8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19080C35-FB60-404C-88D9-A7053B3B50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52AD-3C4F-4F02-907F-06BF7A1BBFBE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F682DB0-49DF-42EC-8A95-CA0D27F9B6E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E248A40-4281-48CE-9549-ABCC56F652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8F44E-C4E4-4155-9A26-0F2D0E5AEB8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004298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7FB0D8-B0C3-4934-BE7F-1895487542BD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FA0CCC-F7FB-4042-9170-0FAC35FBCCDA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ADD075-F28E-41C0-9DC9-EB03E41D3A7E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17F2C74E-2CF2-4317-861B-9DCF10A8DF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F2BC-1F6D-4C06-B612-00D42D8A92C1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95BCDAA-7DAA-4C74-A264-2178D04B0C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6C7F071-3EC3-4CDC-8700-1AC3968C0E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7093-E811-4DE9-ABF4-9BB337DD4CC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279346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0A08A784-51F1-4DB2-89CF-EEDEFBBDC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2">
            <a:extLst>
              <a:ext uri="{FF2B5EF4-FFF2-40B4-BE49-F238E27FC236}">
                <a16:creationId xmlns:a16="http://schemas.microsoft.com/office/drawing/2014/main" id="{401123E5-03DB-40CA-BA40-0697407557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6" name="Bildobjekt 7">
            <a:extLst>
              <a:ext uri="{FF2B5EF4-FFF2-40B4-BE49-F238E27FC236}">
                <a16:creationId xmlns:a16="http://schemas.microsoft.com/office/drawing/2014/main" id="{38DACC7F-A335-407D-9FEF-7D1777693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56653197-C15B-45D7-8514-A4DE4C41A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2">
            <a:extLst>
              <a:ext uri="{FF2B5EF4-FFF2-40B4-BE49-F238E27FC236}">
                <a16:creationId xmlns:a16="http://schemas.microsoft.com/office/drawing/2014/main" id="{62A63D38-C009-4E16-8881-3622272E48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9" name="Bildobjekt 7">
            <a:extLst>
              <a:ext uri="{FF2B5EF4-FFF2-40B4-BE49-F238E27FC236}">
                <a16:creationId xmlns:a16="http://schemas.microsoft.com/office/drawing/2014/main" id="{A6B113E9-D118-4A27-88CB-9FF1320CA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366972B3-F200-46CF-9E47-FBFBDDDCE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2">
            <a:extLst>
              <a:ext uri="{FF2B5EF4-FFF2-40B4-BE49-F238E27FC236}">
                <a16:creationId xmlns:a16="http://schemas.microsoft.com/office/drawing/2014/main" id="{F0D3FAE7-6598-4E8F-9D35-E1DD87728F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2" name="Bildobjekt 7">
            <a:extLst>
              <a:ext uri="{FF2B5EF4-FFF2-40B4-BE49-F238E27FC236}">
                <a16:creationId xmlns:a16="http://schemas.microsoft.com/office/drawing/2014/main" id="{B96AF085-1773-44F5-AAE4-8261F1CB4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631951" y="1671251"/>
            <a:ext cx="8928100" cy="1643010"/>
          </a:xfrm>
          <a:noFill/>
        </p:spPr>
        <p:txBody>
          <a:bodyPr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631951" y="3343049"/>
            <a:ext cx="8928100" cy="745153"/>
          </a:xfrm>
          <a:noFill/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48382089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67CD465-E511-4F87-AB03-4C1A1AAB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2">
            <a:extLst>
              <a:ext uri="{FF2B5EF4-FFF2-40B4-BE49-F238E27FC236}">
                <a16:creationId xmlns:a16="http://schemas.microsoft.com/office/drawing/2014/main" id="{DCCE4B6B-7444-4932-ACCF-33BECD9591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6" name="Bildobjekt 7">
            <a:extLst>
              <a:ext uri="{FF2B5EF4-FFF2-40B4-BE49-F238E27FC236}">
                <a16:creationId xmlns:a16="http://schemas.microsoft.com/office/drawing/2014/main" id="{D2AB0178-8EC0-4E61-9425-C92703957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8712FF0-1405-429A-9040-F77228DA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2">
            <a:extLst>
              <a:ext uri="{FF2B5EF4-FFF2-40B4-BE49-F238E27FC236}">
                <a16:creationId xmlns:a16="http://schemas.microsoft.com/office/drawing/2014/main" id="{33F29BC4-743A-478D-B865-7979CD7BA7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684A3271-E99E-4FD6-9C56-AEF98EA4B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2">
            <a:extLst>
              <a:ext uri="{FF2B5EF4-FFF2-40B4-BE49-F238E27FC236}">
                <a16:creationId xmlns:a16="http://schemas.microsoft.com/office/drawing/2014/main" id="{1907A628-F306-4F35-8C23-43AD5E645A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631951" y="1671251"/>
            <a:ext cx="8928100" cy="1643010"/>
          </a:xfrm>
          <a:noFill/>
        </p:spPr>
        <p:txBody>
          <a:bodyPr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631951" y="3343049"/>
            <a:ext cx="8928100" cy="745153"/>
          </a:xfrm>
          <a:noFill/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79316545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4AE6C3-6479-464D-B252-5F5B85F2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2">
            <a:extLst>
              <a:ext uri="{FF2B5EF4-FFF2-40B4-BE49-F238E27FC236}">
                <a16:creationId xmlns:a16="http://schemas.microsoft.com/office/drawing/2014/main" id="{ED849F52-35FC-43F9-A24D-53E9B398B7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6" name="Bildobjekt 7">
            <a:extLst>
              <a:ext uri="{FF2B5EF4-FFF2-40B4-BE49-F238E27FC236}">
                <a16:creationId xmlns:a16="http://schemas.microsoft.com/office/drawing/2014/main" id="{782D4E82-409F-4492-8724-7225FC8A6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46D9AE78-F1AC-4F7C-BD1F-A2A0780B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2">
            <a:extLst>
              <a:ext uri="{FF2B5EF4-FFF2-40B4-BE49-F238E27FC236}">
                <a16:creationId xmlns:a16="http://schemas.microsoft.com/office/drawing/2014/main" id="{B5EA5EEF-473E-4DD5-9794-3882841766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9" name="Bildobjekt 7">
            <a:extLst>
              <a:ext uri="{FF2B5EF4-FFF2-40B4-BE49-F238E27FC236}">
                <a16:creationId xmlns:a16="http://schemas.microsoft.com/office/drawing/2014/main" id="{E24DB358-DBA8-49D3-A6D0-44DF4ABE2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314B41CD-65A2-4222-9B04-87E01AAA4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2">
            <a:extLst>
              <a:ext uri="{FF2B5EF4-FFF2-40B4-BE49-F238E27FC236}">
                <a16:creationId xmlns:a16="http://schemas.microsoft.com/office/drawing/2014/main" id="{51C7FCCD-8342-4042-96D9-229540C16B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2" name="Bildobjekt 7">
            <a:extLst>
              <a:ext uri="{FF2B5EF4-FFF2-40B4-BE49-F238E27FC236}">
                <a16:creationId xmlns:a16="http://schemas.microsoft.com/office/drawing/2014/main" id="{E2343823-7F44-42D1-8C90-BBDFD9A59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631951" y="1671251"/>
            <a:ext cx="8928100" cy="1643010"/>
          </a:xfrm>
          <a:noFill/>
        </p:spPr>
        <p:txBody>
          <a:bodyPr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631951" y="3343049"/>
            <a:ext cx="8928100" cy="745153"/>
          </a:xfrm>
          <a:noFill/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6083200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803FD36-379E-4B54-BA57-C382FACB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2">
            <a:extLst>
              <a:ext uri="{FF2B5EF4-FFF2-40B4-BE49-F238E27FC236}">
                <a16:creationId xmlns:a16="http://schemas.microsoft.com/office/drawing/2014/main" id="{1FDDD817-9EA2-4173-99AB-007263715F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6" name="Bildobjekt 7">
            <a:extLst>
              <a:ext uri="{FF2B5EF4-FFF2-40B4-BE49-F238E27FC236}">
                <a16:creationId xmlns:a16="http://schemas.microsoft.com/office/drawing/2014/main" id="{AD5C6147-33C0-42A0-846A-4EF1EAA94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89DDD947-5B3E-46F6-9FFC-1DB81B3D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2">
            <a:extLst>
              <a:ext uri="{FF2B5EF4-FFF2-40B4-BE49-F238E27FC236}">
                <a16:creationId xmlns:a16="http://schemas.microsoft.com/office/drawing/2014/main" id="{F2835652-7C90-4CF2-BB6E-60B8608C17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9" name="Bildobjekt 7">
            <a:extLst>
              <a:ext uri="{FF2B5EF4-FFF2-40B4-BE49-F238E27FC236}">
                <a16:creationId xmlns:a16="http://schemas.microsoft.com/office/drawing/2014/main" id="{18A6AE1F-AE6B-4202-8B48-F07B0C9F2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A38680D5-1340-4B29-A7EB-C39AE6E8B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2">
            <a:extLst>
              <a:ext uri="{FF2B5EF4-FFF2-40B4-BE49-F238E27FC236}">
                <a16:creationId xmlns:a16="http://schemas.microsoft.com/office/drawing/2014/main" id="{12F3FE4A-B6F2-4C27-9D9B-E808DF54D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2" name="Bildobjekt 7">
            <a:extLst>
              <a:ext uri="{FF2B5EF4-FFF2-40B4-BE49-F238E27FC236}">
                <a16:creationId xmlns:a16="http://schemas.microsoft.com/office/drawing/2014/main" id="{A8200372-D929-402F-8DA7-160D60A08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631951" y="1671251"/>
            <a:ext cx="8928100" cy="1643010"/>
          </a:xfrm>
          <a:noFill/>
        </p:spPr>
        <p:txBody>
          <a:bodyPr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631951" y="3343049"/>
            <a:ext cx="8928100" cy="745153"/>
          </a:xfrm>
          <a:noFill/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17817722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19CC2EA-E3D7-4CD8-A0D2-2AF611BB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2">
            <a:extLst>
              <a:ext uri="{FF2B5EF4-FFF2-40B4-BE49-F238E27FC236}">
                <a16:creationId xmlns:a16="http://schemas.microsoft.com/office/drawing/2014/main" id="{C4F137FC-3F92-4D2E-880B-C33614170F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grpSp>
        <p:nvGrpSpPr>
          <p:cNvPr id="6" name="Grupp 1">
            <a:extLst>
              <a:ext uri="{FF2B5EF4-FFF2-40B4-BE49-F238E27FC236}">
                <a16:creationId xmlns:a16="http://schemas.microsoft.com/office/drawing/2014/main" id="{300C9CAF-51A6-4C11-B05F-A91923146548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5580063"/>
            <a:ext cx="5927725" cy="701675"/>
            <a:chOff x="2969424" y="5295959"/>
            <a:chExt cx="5928192" cy="701938"/>
          </a:xfrm>
        </p:grpSpPr>
        <p:pic>
          <p:nvPicPr>
            <p:cNvPr id="7" name="Bildobjekt 7">
              <a:extLst>
                <a:ext uri="{FF2B5EF4-FFF2-40B4-BE49-F238E27FC236}">
                  <a16:creationId xmlns:a16="http://schemas.microsoft.com/office/drawing/2014/main" id="{4BC0D2E7-8FF3-4C30-BD17-86B47DD9C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DFAA88A7-BE24-45FC-89BD-32CD2E059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809A39CB-355D-4FB3-8E9C-9558D18CE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5">
            <a:extLst>
              <a:ext uri="{FF2B5EF4-FFF2-40B4-BE49-F238E27FC236}">
                <a16:creationId xmlns:a16="http://schemas.microsoft.com/office/drawing/2014/main" id="{F83D65CB-6FE9-4627-809D-E24EF4F89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2">
            <a:extLst>
              <a:ext uri="{FF2B5EF4-FFF2-40B4-BE49-F238E27FC236}">
                <a16:creationId xmlns:a16="http://schemas.microsoft.com/office/drawing/2014/main" id="{6C49E8F8-6A4D-40C1-93FC-5B3D7C1164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grpSp>
        <p:nvGrpSpPr>
          <p:cNvPr id="12" name="Grupp 1">
            <a:extLst>
              <a:ext uri="{FF2B5EF4-FFF2-40B4-BE49-F238E27FC236}">
                <a16:creationId xmlns:a16="http://schemas.microsoft.com/office/drawing/2014/main" id="{C55CA0B2-D4DC-4C42-A144-DBB83BBEEC08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5580063"/>
            <a:ext cx="5927725" cy="701675"/>
            <a:chOff x="2969424" y="5295959"/>
            <a:chExt cx="5928192" cy="701938"/>
          </a:xfrm>
        </p:grpSpPr>
        <p:pic>
          <p:nvPicPr>
            <p:cNvPr id="13" name="Bildobjekt 7">
              <a:extLst>
                <a:ext uri="{FF2B5EF4-FFF2-40B4-BE49-F238E27FC236}">
                  <a16:creationId xmlns:a16="http://schemas.microsoft.com/office/drawing/2014/main" id="{77FD89B7-1452-4DB8-98E7-C3785AA2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Bildobjekt 7">
              <a:extLst>
                <a:ext uri="{FF2B5EF4-FFF2-40B4-BE49-F238E27FC236}">
                  <a16:creationId xmlns:a16="http://schemas.microsoft.com/office/drawing/2014/main" id="{4E0E4370-FA50-4287-BE02-ABA5284D6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Bildobjekt 8">
              <a:extLst>
                <a:ext uri="{FF2B5EF4-FFF2-40B4-BE49-F238E27FC236}">
                  <a16:creationId xmlns:a16="http://schemas.microsoft.com/office/drawing/2014/main" id="{12749682-A5E9-4664-BCF1-D7C0F78ED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21">
            <a:extLst>
              <a:ext uri="{FF2B5EF4-FFF2-40B4-BE49-F238E27FC236}">
                <a16:creationId xmlns:a16="http://schemas.microsoft.com/office/drawing/2014/main" id="{E40483D4-68A5-4D5F-9F71-461363863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ktangel 2">
            <a:extLst>
              <a:ext uri="{FF2B5EF4-FFF2-40B4-BE49-F238E27FC236}">
                <a16:creationId xmlns:a16="http://schemas.microsoft.com/office/drawing/2014/main" id="{3B804CFF-D85D-4EE3-A2C9-8AB454ECC0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grpSp>
        <p:nvGrpSpPr>
          <p:cNvPr id="20" name="Grupp 1">
            <a:extLst>
              <a:ext uri="{FF2B5EF4-FFF2-40B4-BE49-F238E27FC236}">
                <a16:creationId xmlns:a16="http://schemas.microsoft.com/office/drawing/2014/main" id="{B0DC7E20-D2B1-4A31-B0F1-2BB52FBE739C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5580063"/>
            <a:ext cx="5927725" cy="701675"/>
            <a:chOff x="2969424" y="5295959"/>
            <a:chExt cx="5928192" cy="701938"/>
          </a:xfrm>
        </p:grpSpPr>
        <p:pic>
          <p:nvPicPr>
            <p:cNvPr id="21" name="Bildobjekt 7">
              <a:extLst>
                <a:ext uri="{FF2B5EF4-FFF2-40B4-BE49-F238E27FC236}">
                  <a16:creationId xmlns:a16="http://schemas.microsoft.com/office/drawing/2014/main" id="{2431052E-2AD2-473F-950D-2ECA013AF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Bildobjekt 7">
              <a:extLst>
                <a:ext uri="{FF2B5EF4-FFF2-40B4-BE49-F238E27FC236}">
                  <a16:creationId xmlns:a16="http://schemas.microsoft.com/office/drawing/2014/main" id="{4F9BB301-E1C1-47CF-B9E0-2A235187B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Bildobjekt 8">
              <a:extLst>
                <a:ext uri="{FF2B5EF4-FFF2-40B4-BE49-F238E27FC236}">
                  <a16:creationId xmlns:a16="http://schemas.microsoft.com/office/drawing/2014/main" id="{C7C8DDB8-A3BD-4D10-8A56-16CD0336C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631951" y="1671251"/>
            <a:ext cx="8928100" cy="1643010"/>
          </a:xfrm>
          <a:noFill/>
        </p:spPr>
        <p:txBody>
          <a:bodyPr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631951" y="3343049"/>
            <a:ext cx="8928100" cy="745153"/>
          </a:xfrm>
          <a:noFill/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20439333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845197-0585-4B0B-BD3F-BBC03A4D68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5" name="Bildobjekt 7">
            <a:extLst>
              <a:ext uri="{FF2B5EF4-FFF2-40B4-BE49-F238E27FC236}">
                <a16:creationId xmlns:a16="http://schemas.microsoft.com/office/drawing/2014/main" id="{FD5EB921-8525-4D56-8143-E7B8386F9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CBDEE0-857A-4BC8-A189-47CF635F2C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7" name="Bildobjekt 7">
            <a:extLst>
              <a:ext uri="{FF2B5EF4-FFF2-40B4-BE49-F238E27FC236}">
                <a16:creationId xmlns:a16="http://schemas.microsoft.com/office/drawing/2014/main" id="{B42C5073-DF03-4070-B9BC-B69BD41C9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75C01B-CF3D-435A-AA56-D51922EE03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9" name="Bildobjekt 7">
            <a:extLst>
              <a:ext uri="{FF2B5EF4-FFF2-40B4-BE49-F238E27FC236}">
                <a16:creationId xmlns:a16="http://schemas.microsoft.com/office/drawing/2014/main" id="{E849BD4A-309A-482C-855E-C4B6D753E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631951" y="1671251"/>
            <a:ext cx="8928100" cy="1643010"/>
          </a:xfrm>
          <a:noFill/>
        </p:spPr>
        <p:txBody>
          <a:bodyPr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631951" y="3343049"/>
            <a:ext cx="8928100" cy="745153"/>
          </a:xfrm>
          <a:noFill/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2974840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DC7545-B0F0-4730-9482-0963DB6E467E}"/>
              </a:ext>
            </a:extLst>
          </p:cNvPr>
          <p:cNvSpPr/>
          <p:nvPr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75974-1FE6-4A3F-BBF4-273029A9237E}"/>
              </a:ext>
            </a:extLst>
          </p:cNvPr>
          <p:cNvSpPr/>
          <p:nvPr/>
        </p:nvSpPr>
        <p:spPr>
          <a:xfrm>
            <a:off x="12433300" y="0"/>
            <a:ext cx="2781300" cy="261778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anchor="ctr"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b="1" dirty="0">
                <a:solidFill>
                  <a:schemeClr val="tx1"/>
                </a:solidFill>
              </a:rPr>
              <a:t>Instruktioner för foto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-33% på foto för att få rätt kontrast.</a:t>
            </a: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433B1036-CF04-4000-9BF7-9B56EA10CBCF}"/>
              </a:ext>
            </a:extLst>
          </p:cNvPr>
          <p:cNvGrpSpPr>
            <a:grpSpLocks/>
          </p:cNvGrpSpPr>
          <p:nvPr/>
        </p:nvGrpSpPr>
        <p:grpSpPr bwMode="auto">
          <a:xfrm>
            <a:off x="12433300" y="2728913"/>
            <a:ext cx="2781300" cy="2851150"/>
            <a:chOff x="-3021837" y="2324314"/>
            <a:chExt cx="2779776" cy="2850462"/>
          </a:xfrm>
        </p:grpSpPr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8FD9409A-0689-49E8-A38A-4B0C5FA0F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65" t="17065" b="54295"/>
            <a:stretch>
              <a:fillRect/>
            </a:stretch>
          </p:blipFill>
          <p:spPr bwMode="auto">
            <a:xfrm>
              <a:off x="-3021837" y="2324314"/>
              <a:ext cx="2779776" cy="28504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1E9584-3CB2-4B01-B2F3-C70F21F88B5E}"/>
                </a:ext>
              </a:extLst>
            </p:cNvPr>
            <p:cNvSpPr/>
            <p:nvPr/>
          </p:nvSpPr>
          <p:spPr>
            <a:xfrm>
              <a:off x="-2779082" y="4435180"/>
              <a:ext cx="2194309" cy="198389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defRPr/>
              </a:pPr>
              <a:endParaRPr lang="sv-SE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58459C5-2E2C-4AD5-A290-1EE0D564349B}"/>
              </a:ext>
            </a:extLst>
          </p:cNvPr>
          <p:cNvSpPr txBox="1"/>
          <p:nvPr/>
        </p:nvSpPr>
        <p:spPr>
          <a:xfrm>
            <a:off x="14266863" y="4886325"/>
            <a:ext cx="28109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-33%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5F41A-C5E2-4941-BBE0-85B388A7AF92}"/>
              </a:ext>
            </a:extLst>
          </p:cNvPr>
          <p:cNvSpPr txBox="1"/>
          <p:nvPr/>
        </p:nvSpPr>
        <p:spPr>
          <a:xfrm>
            <a:off x="14266863" y="4191000"/>
            <a:ext cx="197737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C0C55-C5FF-44CE-9D9A-B46092A71C08}"/>
              </a:ext>
            </a:extLst>
          </p:cNvPr>
          <p:cNvSpPr txBox="1"/>
          <p:nvPr/>
        </p:nvSpPr>
        <p:spPr>
          <a:xfrm>
            <a:off x="14266863" y="5118100"/>
            <a:ext cx="197737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0F3CE4-67E1-49D2-A044-F6185BF46F90}"/>
              </a:ext>
            </a:extLst>
          </p:cNvPr>
          <p:cNvSpPr/>
          <p:nvPr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B07B9B-090D-4BF3-A00C-E21B43C23E61}"/>
              </a:ext>
            </a:extLst>
          </p:cNvPr>
          <p:cNvSpPr/>
          <p:nvPr/>
        </p:nvSpPr>
        <p:spPr>
          <a:xfrm>
            <a:off x="12433300" y="0"/>
            <a:ext cx="2781300" cy="261778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anchor="ctr"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b="1" dirty="0">
                <a:solidFill>
                  <a:schemeClr val="tx1"/>
                </a:solidFill>
              </a:rPr>
              <a:t>Instruktioner för foto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-33% på foto för att få rätt kontrast.</a:t>
            </a: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0A8EEF0-145D-4556-B9E3-A4A201D7891D}"/>
              </a:ext>
            </a:extLst>
          </p:cNvPr>
          <p:cNvGrpSpPr>
            <a:grpSpLocks/>
          </p:cNvGrpSpPr>
          <p:nvPr/>
        </p:nvGrpSpPr>
        <p:grpSpPr bwMode="auto">
          <a:xfrm>
            <a:off x="12433300" y="2728913"/>
            <a:ext cx="2781300" cy="2851150"/>
            <a:chOff x="-3021837" y="2324314"/>
            <a:chExt cx="2779776" cy="2850462"/>
          </a:xfrm>
        </p:grpSpPr>
        <p:pic>
          <p:nvPicPr>
            <p:cNvPr id="20" name="Picture 20">
              <a:extLst>
                <a:ext uri="{FF2B5EF4-FFF2-40B4-BE49-F238E27FC236}">
                  <a16:creationId xmlns:a16="http://schemas.microsoft.com/office/drawing/2014/main" id="{3DC39B75-C540-4FF8-AD99-9EC3DC910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65" t="17065" b="54295"/>
            <a:stretch>
              <a:fillRect/>
            </a:stretch>
          </p:blipFill>
          <p:spPr bwMode="auto">
            <a:xfrm>
              <a:off x="-3021837" y="2324314"/>
              <a:ext cx="2779776" cy="28504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106C7F-039D-44E3-BF94-1A352448D573}"/>
                </a:ext>
              </a:extLst>
            </p:cNvPr>
            <p:cNvSpPr/>
            <p:nvPr/>
          </p:nvSpPr>
          <p:spPr>
            <a:xfrm>
              <a:off x="-2779082" y="4435180"/>
              <a:ext cx="2194309" cy="198389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defRPr/>
              </a:pPr>
              <a:endParaRPr lang="sv-SE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9C6D0C2-BC6A-4F3D-962C-470DADDF4CAB}"/>
              </a:ext>
            </a:extLst>
          </p:cNvPr>
          <p:cNvSpPr txBox="1"/>
          <p:nvPr/>
        </p:nvSpPr>
        <p:spPr>
          <a:xfrm>
            <a:off x="14266863" y="4886325"/>
            <a:ext cx="28109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-33%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9FE04B-F645-42EE-85E5-E9A4D510B0FF}"/>
              </a:ext>
            </a:extLst>
          </p:cNvPr>
          <p:cNvSpPr txBox="1"/>
          <p:nvPr/>
        </p:nvSpPr>
        <p:spPr>
          <a:xfrm>
            <a:off x="14266863" y="4191000"/>
            <a:ext cx="197737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9ACCF9-11DD-466B-8FF8-EABF2FBAA997}"/>
              </a:ext>
            </a:extLst>
          </p:cNvPr>
          <p:cNvSpPr txBox="1"/>
          <p:nvPr/>
        </p:nvSpPr>
        <p:spPr>
          <a:xfrm>
            <a:off x="14266863" y="5118100"/>
            <a:ext cx="197737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1D72FE-DD5F-4205-A218-16B4221A3435}"/>
              </a:ext>
            </a:extLst>
          </p:cNvPr>
          <p:cNvSpPr/>
          <p:nvPr/>
        </p:nvSpPr>
        <p:spPr>
          <a:xfrm>
            <a:off x="12433300" y="0"/>
            <a:ext cx="2781300" cy="261778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anchor="ctr"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b="1" dirty="0">
                <a:solidFill>
                  <a:schemeClr val="tx1"/>
                </a:solidFill>
              </a:rPr>
              <a:t>Instruktioner för foto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-33% på foto för att få rätt kontrast.</a:t>
            </a: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DC7E9F7E-2191-40DB-9C5F-25604701341B}"/>
              </a:ext>
            </a:extLst>
          </p:cNvPr>
          <p:cNvGrpSpPr>
            <a:grpSpLocks/>
          </p:cNvGrpSpPr>
          <p:nvPr/>
        </p:nvGrpSpPr>
        <p:grpSpPr bwMode="auto">
          <a:xfrm>
            <a:off x="12433300" y="2728913"/>
            <a:ext cx="2781300" cy="2851150"/>
            <a:chOff x="-3021837" y="2324314"/>
            <a:chExt cx="2779776" cy="2850462"/>
          </a:xfrm>
        </p:grpSpPr>
        <p:pic>
          <p:nvPicPr>
            <p:cNvPr id="27" name="Picture 27">
              <a:extLst>
                <a:ext uri="{FF2B5EF4-FFF2-40B4-BE49-F238E27FC236}">
                  <a16:creationId xmlns:a16="http://schemas.microsoft.com/office/drawing/2014/main" id="{7DB5D63A-AE0C-4D14-AB63-38F6955EA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65" t="17065" b="54295"/>
            <a:stretch>
              <a:fillRect/>
            </a:stretch>
          </p:blipFill>
          <p:spPr bwMode="auto">
            <a:xfrm>
              <a:off x="-3021837" y="2324314"/>
              <a:ext cx="2779776" cy="28504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ACF64E-EA16-4751-9F55-65A35C6D97CD}"/>
                </a:ext>
              </a:extLst>
            </p:cNvPr>
            <p:cNvSpPr/>
            <p:nvPr/>
          </p:nvSpPr>
          <p:spPr>
            <a:xfrm>
              <a:off x="-2779082" y="4435180"/>
              <a:ext cx="2194309" cy="198389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defRPr/>
              </a:pPr>
              <a:endParaRPr lang="sv-SE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F708EBC-A220-418A-9624-74A8A2E0BD79}"/>
              </a:ext>
            </a:extLst>
          </p:cNvPr>
          <p:cNvSpPr txBox="1"/>
          <p:nvPr/>
        </p:nvSpPr>
        <p:spPr>
          <a:xfrm>
            <a:off x="14266863" y="4886325"/>
            <a:ext cx="28109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-33%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2122C0-BB64-48C2-B12F-ED6160976338}"/>
              </a:ext>
            </a:extLst>
          </p:cNvPr>
          <p:cNvSpPr txBox="1"/>
          <p:nvPr/>
        </p:nvSpPr>
        <p:spPr>
          <a:xfrm>
            <a:off x="14266863" y="4191000"/>
            <a:ext cx="197737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59EF57-6BB7-4EA1-9397-EF30BF105FAC}"/>
              </a:ext>
            </a:extLst>
          </p:cNvPr>
          <p:cNvSpPr txBox="1"/>
          <p:nvPr/>
        </p:nvSpPr>
        <p:spPr>
          <a:xfrm>
            <a:off x="14266863" y="5118100"/>
            <a:ext cx="197737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rIns="2880000" anchor="ctr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631951" y="1671251"/>
            <a:ext cx="8928100" cy="1643010"/>
          </a:xfrm>
          <a:noFill/>
        </p:spPr>
        <p:txBody>
          <a:bodyPr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631951" y="3549783"/>
            <a:ext cx="8928100" cy="745153"/>
          </a:xfrm>
          <a:noFill/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89444338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70B0A0A-D4BA-4280-8570-64C1C454A8DC}"/>
              </a:ext>
            </a:extLst>
          </p:cNvPr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DD37A7B-76EB-4783-BD99-85B876286F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5325" y="341313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F6287A2-7100-4A92-B0F0-473C03FC15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5325" y="1598613"/>
            <a:ext cx="8677275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8902E-9099-4F32-8CE1-53EC1C7C3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0375" y="6516688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E97DFD-D4CF-44E1-B1C1-9C6D94E29F61}" type="datetime1">
              <a:rPr lang="sv-SE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702F9-E957-46D9-BD71-65E02FFCF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125" y="6516688"/>
            <a:ext cx="8099425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28B79-7C6F-4596-8B0A-C028B3E53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863" y="6516688"/>
            <a:ext cx="358775" cy="1793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B0B049-D236-4E9C-BFA2-D924979AFA2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32" name="Bildobjekt 7">
            <a:extLst>
              <a:ext uri="{FF2B5EF4-FFF2-40B4-BE49-F238E27FC236}">
                <a16:creationId xmlns:a16="http://schemas.microsoft.com/office/drawing/2014/main" id="{585F4FB4-BC46-41D2-8EDA-C0F3054A721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200"/>
            <a:ext cx="900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  <p:sldLayoutId id="2147483951" r:id="rId22"/>
    <p:sldLayoutId id="2147483952" r:id="rId23"/>
    <p:sldLayoutId id="2147483966" r:id="rId24"/>
    <p:sldLayoutId id="2147483967" r:id="rId25"/>
    <p:sldLayoutId id="2147483968" r:id="rId26"/>
  </p:sldLayoutIdLst>
  <p:transition spd="med">
    <p:fade/>
  </p:transition>
  <p:hf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34" userDrawn="1">
          <p15:clr>
            <a:srgbClr val="F26B43"/>
          </p15:clr>
        </p15:guide>
        <p15:guide id="2" orient="horz" pos="10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60509CAE-5183-7F05-D971-BA8D1F02F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Elpriset variationer</a:t>
            </a: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DFFC3D9F-A852-85B6-4B2B-BC45121E78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Prisskillnader i tiden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CB1B84C-A1F9-153A-10A8-8E0AD401E89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512550" y="6516688"/>
            <a:ext cx="679450" cy="177800"/>
          </a:xfrm>
        </p:spPr>
        <p:txBody>
          <a:bodyPr/>
          <a:lstStyle/>
          <a:p>
            <a:pPr>
              <a:defRPr/>
            </a:pPr>
            <a:fld id="{A5169863-6BDD-41BF-8111-5DEE5D9F55CF}" type="datetime1">
              <a:rPr lang="sv-SE" smtClean="0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26C548-047B-DD90-1C5D-37C52E65A5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33225" y="6516688"/>
            <a:ext cx="358775" cy="179387"/>
          </a:xfrm>
        </p:spPr>
        <p:txBody>
          <a:bodyPr/>
          <a:lstStyle/>
          <a:p>
            <a:pPr>
              <a:defRPr/>
            </a:pPr>
            <a:fld id="{B0D1CA95-30C8-47DA-AC16-685FD1F93F27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454009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4CA9CCC-DEB4-DF24-CF5F-1AC0679C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41313"/>
            <a:ext cx="11496675" cy="981075"/>
          </a:xfrm>
        </p:spPr>
        <p:txBody>
          <a:bodyPr/>
          <a:lstStyle/>
          <a:p>
            <a:r>
              <a:rPr lang="sv-SE" dirty="0"/>
              <a:t>Genomsnittlig veckopris, 1996-2021, elområde Stockholm*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E77292-A02D-3F66-4304-80CB39256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Nord Pool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64556-9716-6B7A-D6BD-01969C070B5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5169863-6BDD-41BF-8111-5DEE5D9F55CF}" type="datetime1">
              <a:rPr lang="sv-SE" smtClean="0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AF4678-07FE-9E54-81E4-0C95EB265A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0D1CA95-30C8-47DA-AC16-685FD1F93F27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B492F2B-AAA5-F8C9-1200-290308B3FAF8}"/>
              </a:ext>
            </a:extLst>
          </p:cNvPr>
          <p:cNvSpPr txBox="1">
            <a:spLocks/>
          </p:cNvSpPr>
          <p:nvPr/>
        </p:nvSpPr>
        <p:spPr bwMode="auto">
          <a:xfrm>
            <a:off x="7026275" y="6092824"/>
            <a:ext cx="4446588" cy="2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* Före 1 november 2011 avser område Stockholm hela Sverige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677A15-259A-970A-EE55-5B221114DA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8813" y="1398588"/>
            <a:ext cx="10925175" cy="47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3146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4CA9CCC-DEB4-DF24-CF5F-1AC0679C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41313"/>
            <a:ext cx="11496675" cy="981075"/>
          </a:xfrm>
        </p:spPr>
        <p:txBody>
          <a:bodyPr/>
          <a:lstStyle/>
          <a:p>
            <a:r>
              <a:rPr lang="sv-SE" dirty="0"/>
              <a:t>Genomsnittlig månadspris, 1996-2021, elområde Stockholm*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E77292-A02D-3F66-4304-80CB39256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Nord Pool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64556-9716-6B7A-D6BD-01969C070B5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5169863-6BDD-41BF-8111-5DEE5D9F55CF}" type="datetime1">
              <a:rPr lang="sv-SE" smtClean="0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AF4678-07FE-9E54-81E4-0C95EB265A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0D1CA95-30C8-47DA-AC16-685FD1F93F27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B492F2B-AAA5-F8C9-1200-290308B3FAF8}"/>
              </a:ext>
            </a:extLst>
          </p:cNvPr>
          <p:cNvSpPr txBox="1">
            <a:spLocks/>
          </p:cNvSpPr>
          <p:nvPr/>
        </p:nvSpPr>
        <p:spPr bwMode="auto">
          <a:xfrm>
            <a:off x="7026275" y="6092824"/>
            <a:ext cx="4446588" cy="2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* Före 1 november 2011 avser område Stockholm hela Sverige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DF83FB0-A370-7494-403D-C83F1320D1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8813" y="1398588"/>
            <a:ext cx="10925175" cy="47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810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4CA9CCC-DEB4-DF24-CF5F-1AC0679C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41313"/>
            <a:ext cx="11496675" cy="981075"/>
          </a:xfrm>
        </p:spPr>
        <p:txBody>
          <a:bodyPr/>
          <a:lstStyle/>
          <a:p>
            <a:r>
              <a:rPr lang="sv-SE" dirty="0"/>
              <a:t>Genomsnittlig dygnspris, 1996-2021, elområde Stockholm*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E77292-A02D-3F66-4304-80CB39256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Nord Pool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64556-9716-6B7A-D6BD-01969C070B5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5169863-6BDD-41BF-8111-5DEE5D9F55CF}" type="datetime1">
              <a:rPr lang="sv-SE" smtClean="0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AF4678-07FE-9E54-81E4-0C95EB265A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0D1CA95-30C8-47DA-AC16-685FD1F93F27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B492F2B-AAA5-F8C9-1200-290308B3FAF8}"/>
              </a:ext>
            </a:extLst>
          </p:cNvPr>
          <p:cNvSpPr txBox="1">
            <a:spLocks/>
          </p:cNvSpPr>
          <p:nvPr/>
        </p:nvSpPr>
        <p:spPr bwMode="auto">
          <a:xfrm>
            <a:off x="7026275" y="6092824"/>
            <a:ext cx="4446588" cy="2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* Före 1 november 2011 avser område Stockholm hela Sverige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B479BD-8327-77D2-6DEB-81B70E973C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0000" y="1440000"/>
            <a:ext cx="1080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2361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4CA9CCC-DEB4-DF24-CF5F-1AC0679C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41313"/>
            <a:ext cx="11496675" cy="981075"/>
          </a:xfrm>
        </p:spPr>
        <p:txBody>
          <a:bodyPr/>
          <a:lstStyle/>
          <a:p>
            <a:r>
              <a:rPr lang="sv-SE" dirty="0"/>
              <a:t>Genomsnittlig timpris, 1996-2021, elområde Stockholm*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E77292-A02D-3F66-4304-80CB39256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Nord Pool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64556-9716-6B7A-D6BD-01969C070B5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5169863-6BDD-41BF-8111-5DEE5D9F55CF}" type="datetime1">
              <a:rPr lang="sv-SE" smtClean="0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AF4678-07FE-9E54-81E4-0C95EB265A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0D1CA95-30C8-47DA-AC16-685FD1F93F27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B492F2B-AAA5-F8C9-1200-290308B3FAF8}"/>
              </a:ext>
            </a:extLst>
          </p:cNvPr>
          <p:cNvSpPr txBox="1">
            <a:spLocks/>
          </p:cNvSpPr>
          <p:nvPr/>
        </p:nvSpPr>
        <p:spPr bwMode="auto">
          <a:xfrm>
            <a:off x="7026275" y="6092824"/>
            <a:ext cx="4446588" cy="2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* Före 1 november 2011 avser område Stockholm hela Sverige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D7B63FA-0BA7-2613-101C-D91022A0F0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8813" y="1398588"/>
            <a:ext cx="10925175" cy="47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051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4CA9CCC-DEB4-DF24-CF5F-1AC0679C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41313"/>
            <a:ext cx="11496675" cy="981075"/>
          </a:xfrm>
        </p:spPr>
        <p:txBody>
          <a:bodyPr/>
          <a:lstStyle/>
          <a:p>
            <a:r>
              <a:rPr lang="sv-SE" sz="3600" dirty="0"/>
              <a:t>Användningen varierar över året och dygnet</a:t>
            </a:r>
            <a:br>
              <a:rPr lang="sv-SE" sz="3600" dirty="0"/>
            </a:br>
            <a:r>
              <a:rPr lang="sv-SE" sz="2800" dirty="0" err="1"/>
              <a:t>typdygn</a:t>
            </a:r>
            <a:r>
              <a:rPr lang="sv-SE" sz="2800" dirty="0"/>
              <a:t> vinter resp. sommar samt högsta förbrukning 2021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E77292-A02D-3F66-4304-80CB39256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Svenska kraftnät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64556-9716-6B7A-D6BD-01969C070B5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5169863-6BDD-41BF-8111-5DEE5D9F55CF}" type="datetime1">
              <a:rPr lang="sv-SE" smtClean="0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AF4678-07FE-9E54-81E4-0C95EB265A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0D1CA95-30C8-47DA-AC16-685FD1F93F27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4F323B5-AD74-E99C-4A98-AE8DFCD47D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8813" y="1398588"/>
            <a:ext cx="10925175" cy="47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5475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4CA9CCC-DEB4-DF24-CF5F-1AC0679C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41313"/>
            <a:ext cx="11496675" cy="981075"/>
          </a:xfrm>
        </p:spPr>
        <p:txBody>
          <a:bodyPr/>
          <a:lstStyle/>
          <a:p>
            <a:r>
              <a:rPr lang="sv-SE" dirty="0"/>
              <a:t>Spotprisprofil veckodagar, 1996-2021, elområde Stockholm*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E77292-A02D-3F66-4304-80CB39256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Nord Pool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64556-9716-6B7A-D6BD-01969C070B5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5169863-6BDD-41BF-8111-5DEE5D9F55CF}" type="datetime1">
              <a:rPr lang="sv-SE" smtClean="0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AF4678-07FE-9E54-81E4-0C95EB265A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0D1CA95-30C8-47DA-AC16-685FD1F93F27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B492F2B-AAA5-F8C9-1200-290308B3FAF8}"/>
              </a:ext>
            </a:extLst>
          </p:cNvPr>
          <p:cNvSpPr txBox="1">
            <a:spLocks/>
          </p:cNvSpPr>
          <p:nvPr/>
        </p:nvSpPr>
        <p:spPr bwMode="auto">
          <a:xfrm>
            <a:off x="7026275" y="6092824"/>
            <a:ext cx="4446588" cy="2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* Före 1 november 2011 avser område Stockholm hela Sverige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16D5F1-C200-3BA5-C203-29BC88CF13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0000" y="1440000"/>
            <a:ext cx="1080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778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4CA9CCC-DEB4-DF24-CF5F-1AC0679C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41313"/>
            <a:ext cx="11496675" cy="981075"/>
          </a:xfrm>
        </p:spPr>
        <p:txBody>
          <a:bodyPr/>
          <a:lstStyle/>
          <a:p>
            <a:r>
              <a:rPr lang="sv-SE" dirty="0"/>
              <a:t>Spotprisprofil veckodagar, 1996-2021, elområde Stockholm*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E77292-A02D-3F66-4304-80CB39256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Nord Pool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64556-9716-6B7A-D6BD-01969C070B5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5169863-6BDD-41BF-8111-5DEE5D9F55CF}" type="datetime1">
              <a:rPr lang="sv-SE" smtClean="0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AF4678-07FE-9E54-81E4-0C95EB265A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0D1CA95-30C8-47DA-AC16-685FD1F93F27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B492F2B-AAA5-F8C9-1200-290308B3FAF8}"/>
              </a:ext>
            </a:extLst>
          </p:cNvPr>
          <p:cNvSpPr txBox="1">
            <a:spLocks/>
          </p:cNvSpPr>
          <p:nvPr/>
        </p:nvSpPr>
        <p:spPr bwMode="auto">
          <a:xfrm>
            <a:off x="7026275" y="6092824"/>
            <a:ext cx="4446588" cy="2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* Före 1 november 2011 avser område Stockholm hela Sverige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339F48EC-0F9F-B628-7C93-DB86D6D7A2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0000" y="1440000"/>
            <a:ext cx="1080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7094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4CA9CCC-DEB4-DF24-CF5F-1AC0679C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41313"/>
            <a:ext cx="11496675" cy="981075"/>
          </a:xfrm>
        </p:spPr>
        <p:txBody>
          <a:bodyPr/>
          <a:lstStyle/>
          <a:p>
            <a:r>
              <a:rPr lang="sv-SE" dirty="0"/>
              <a:t>Spotprisprofil helger, 1996-2021, elområde Stockholm*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E77292-A02D-3F66-4304-80CB39256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Nord Pool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64556-9716-6B7A-D6BD-01969C070B5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5169863-6BDD-41BF-8111-5DEE5D9F55CF}" type="datetime1">
              <a:rPr lang="sv-SE" smtClean="0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AF4678-07FE-9E54-81E4-0C95EB265A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0D1CA95-30C8-47DA-AC16-685FD1F93F27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B492F2B-AAA5-F8C9-1200-290308B3FAF8}"/>
              </a:ext>
            </a:extLst>
          </p:cNvPr>
          <p:cNvSpPr txBox="1">
            <a:spLocks/>
          </p:cNvSpPr>
          <p:nvPr/>
        </p:nvSpPr>
        <p:spPr bwMode="auto">
          <a:xfrm>
            <a:off x="7026275" y="6092824"/>
            <a:ext cx="4446588" cy="2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* Före 1 november 2011 avser område Stockholm hela Sverige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09EF54-DA0C-4C27-D345-CFB853E903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0000" y="1440000"/>
            <a:ext cx="1080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5191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3466F1-27E2-48EC-F418-A5114E493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El går inte att lagra i större volymer</a:t>
            </a:r>
          </a:p>
          <a:p>
            <a:r>
              <a:rPr lang="sv-SE" dirty="0"/>
              <a:t>Elpriset beror därför på omständigheterna när elen används</a:t>
            </a:r>
          </a:p>
          <a:p>
            <a:pPr lvl="1"/>
            <a:r>
              <a:rPr lang="sv-SE" dirty="0"/>
              <a:t>Bygger på prognoser 12-36 timmar före användningen faktiskt sker</a:t>
            </a:r>
          </a:p>
          <a:p>
            <a:pPr lvl="1"/>
            <a:r>
              <a:rPr lang="sv-SE" dirty="0"/>
              <a:t>Det är därför svårt att jämföra elpriset vid olika tillfällen</a:t>
            </a:r>
          </a:p>
          <a:p>
            <a:r>
              <a:rPr lang="sv-SE" dirty="0"/>
              <a:t>Priset bestäms av utbud och efterfrågan</a:t>
            </a:r>
          </a:p>
          <a:p>
            <a:r>
              <a:rPr lang="sv-SE" dirty="0"/>
              <a:t>Prisvariationer beror på</a:t>
            </a:r>
          </a:p>
          <a:p>
            <a:pPr lvl="1"/>
            <a:r>
              <a:rPr lang="sv-SE" dirty="0"/>
              <a:t>Hur elen produceras</a:t>
            </a:r>
          </a:p>
          <a:p>
            <a:pPr lvl="1"/>
            <a:r>
              <a:rPr lang="sv-SE" dirty="0"/>
              <a:t>Vad används elen till och när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9FAE4D2-81FB-E255-B019-5A6308CA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Priset på el varierar hela tiden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41788EF-1B3C-9110-825B-2B7A1D6283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85738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A36F2A5-64DF-7F56-893C-DD12261889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Vattenkraft</a:t>
            </a:r>
          </a:p>
          <a:p>
            <a:pPr lvl="1"/>
            <a:r>
              <a:rPr lang="sv-SE" dirty="0"/>
              <a:t>Beror på regn och snösmältning</a:t>
            </a:r>
          </a:p>
          <a:p>
            <a:r>
              <a:rPr lang="sv-SE" dirty="0"/>
              <a:t>Vindkraft</a:t>
            </a:r>
          </a:p>
          <a:p>
            <a:pPr lvl="1"/>
            <a:r>
              <a:rPr lang="sv-SE" dirty="0"/>
              <a:t>Beror på hur mycket det blåser</a:t>
            </a:r>
          </a:p>
          <a:p>
            <a:r>
              <a:rPr lang="sv-SE" dirty="0"/>
              <a:t>Kraftvärme</a:t>
            </a:r>
          </a:p>
          <a:p>
            <a:pPr lvl="1"/>
            <a:r>
              <a:rPr lang="sv-SE" dirty="0"/>
              <a:t>Beror på hur mycket värme som behövs</a:t>
            </a:r>
          </a:p>
          <a:p>
            <a:r>
              <a:rPr lang="sv-SE" dirty="0"/>
              <a:t>Solkraft</a:t>
            </a:r>
          </a:p>
          <a:p>
            <a:pPr lvl="1"/>
            <a:r>
              <a:rPr lang="sv-SE" dirty="0"/>
              <a:t>När solen skiner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AC63C2E-EF68-0C1B-703D-6F26CF9B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41313"/>
            <a:ext cx="10479698" cy="981075"/>
          </a:xfrm>
        </p:spPr>
        <p:txBody>
          <a:bodyPr/>
          <a:lstStyle/>
          <a:p>
            <a:r>
              <a:rPr lang="sv-SE" dirty="0"/>
              <a:t>Stora delar av elproduktionen är väderberoende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6711BE-F86F-6FD5-8032-4549178448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3FBAC8-50B0-F536-2AB4-A208E69A371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5169863-6BDD-41BF-8111-5DEE5D9F55CF}" type="datetime1">
              <a:rPr lang="sv-SE" smtClean="0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F2BB1A-BA39-41E8-8F26-C5B0F1C1E74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0D1CA95-30C8-47DA-AC16-685FD1F93F27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702149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A7E858E-95BC-4FF4-643A-8B4B0952B8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Väder</a:t>
            </a:r>
          </a:p>
          <a:p>
            <a:pPr lvl="1"/>
            <a:r>
              <a:rPr lang="sv-SE" dirty="0"/>
              <a:t>Uppvärmning</a:t>
            </a:r>
          </a:p>
          <a:p>
            <a:pPr lvl="2"/>
            <a:r>
              <a:rPr lang="sv-SE" dirty="0"/>
              <a:t>Temperaturen varierar över året</a:t>
            </a:r>
          </a:p>
          <a:p>
            <a:pPr lvl="1"/>
            <a:r>
              <a:rPr lang="sv-SE" dirty="0"/>
              <a:t>Belysning</a:t>
            </a:r>
          </a:p>
          <a:p>
            <a:pPr lvl="2"/>
            <a:r>
              <a:rPr lang="sv-SE" dirty="0"/>
              <a:t>Solens upp- och nedgång</a:t>
            </a:r>
          </a:p>
          <a:p>
            <a:r>
              <a:rPr lang="sv-SE" dirty="0"/>
              <a:t>Aktiviteter</a:t>
            </a:r>
          </a:p>
          <a:p>
            <a:pPr lvl="1"/>
            <a:r>
              <a:rPr lang="sv-SE" dirty="0"/>
              <a:t>Hushåll (storlek, sammansättning, vanor)</a:t>
            </a:r>
          </a:p>
          <a:p>
            <a:pPr lvl="1"/>
            <a:r>
              <a:rPr lang="sv-SE" dirty="0"/>
              <a:t>Industri (konjunktur, semester)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AF8D93E-7E72-D8E4-E25E-E4709233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Användningen av el beror på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AAE242-C1B0-E954-682F-B84F0F0944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15E759C-79E4-9054-F49F-E4C7EE55E4A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5169863-6BDD-41BF-8111-5DEE5D9F55CF}" type="datetime1">
              <a:rPr lang="sv-SE" smtClean="0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36E73E-19C4-8F3D-5591-1EAF0B4EE74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0D1CA95-30C8-47DA-AC16-685FD1F93F27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030744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1796780-C1AF-0AAC-603E-AEAD2D362D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Det finns därför ett mönster i elprisets variationer</a:t>
            </a:r>
          </a:p>
          <a:p>
            <a:pPr lvl="1"/>
            <a:r>
              <a:rPr lang="sv-SE" dirty="0"/>
              <a:t>År</a:t>
            </a:r>
          </a:p>
          <a:p>
            <a:pPr lvl="1"/>
            <a:r>
              <a:rPr lang="sv-SE" dirty="0"/>
              <a:t>Månader</a:t>
            </a:r>
          </a:p>
          <a:p>
            <a:pPr lvl="1"/>
            <a:r>
              <a:rPr lang="sv-SE" dirty="0"/>
              <a:t>Veckodagar</a:t>
            </a:r>
          </a:p>
          <a:p>
            <a:pPr lvl="1"/>
            <a:r>
              <a:rPr lang="sv-SE" dirty="0"/>
              <a:t>Timmar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999CD05-E719-4F29-FE92-7F30E177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Elpriset varierar vanligen med användningen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98268-2422-AF00-1E15-D9927B289C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942E647-3400-7BD6-0ABD-C03317F50D0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5169863-6BDD-41BF-8111-5DEE5D9F55CF}" type="datetime1">
              <a:rPr lang="sv-SE" smtClean="0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AE7DE5-C45F-75FF-00C9-6FE88544908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0D1CA95-30C8-47DA-AC16-685FD1F93F27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05931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4CA9CCC-DEB4-DF24-CF5F-1AC0679C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41313"/>
            <a:ext cx="11200667" cy="981075"/>
          </a:xfrm>
        </p:spPr>
        <p:txBody>
          <a:bodyPr/>
          <a:lstStyle/>
          <a:p>
            <a:r>
              <a:rPr lang="sv-SE" dirty="0"/>
              <a:t>Spotprisets årsvariationer, elområde Stockholm*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E77292-A02D-3F66-4304-80CB39256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Nord Pool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64556-9716-6B7A-D6BD-01969C070B5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5169863-6BDD-41BF-8111-5DEE5D9F55CF}" type="datetime1">
              <a:rPr lang="sv-SE" smtClean="0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AF4678-07FE-9E54-81E4-0C95EB265A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0D1CA95-30C8-47DA-AC16-685FD1F93F27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D4EFA83-56DC-A4EC-92F6-10EDF8FDC0FA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58813" y="1398588"/>
            <a:ext cx="10925175" cy="4764087"/>
          </a:xfrm>
          <a:prstGeom prst="rect">
            <a:avLst/>
          </a:prstGeom>
        </p:spPr>
      </p:pic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B492F2B-AAA5-F8C9-1200-290308B3FAF8}"/>
              </a:ext>
            </a:extLst>
          </p:cNvPr>
          <p:cNvSpPr txBox="1">
            <a:spLocks/>
          </p:cNvSpPr>
          <p:nvPr/>
        </p:nvSpPr>
        <p:spPr bwMode="auto">
          <a:xfrm>
            <a:off x="7026275" y="6092824"/>
            <a:ext cx="4446588" cy="2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* Före 1 november 2011 avser område Stockholm hela Sverige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116562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4CA9CCC-DEB4-DF24-CF5F-1AC0679C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41313"/>
            <a:ext cx="11200667" cy="981075"/>
          </a:xfrm>
        </p:spPr>
        <p:txBody>
          <a:bodyPr/>
          <a:lstStyle/>
          <a:p>
            <a:r>
              <a:rPr lang="sv-SE" dirty="0"/>
              <a:t>Spotpriset månadsgenomsnitt, elområde Stockholm*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E77292-A02D-3F66-4304-80CB39256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Nord Pool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64556-9716-6B7A-D6BD-01969C070B5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5169863-6BDD-41BF-8111-5DEE5D9F55CF}" type="datetime1">
              <a:rPr lang="sv-SE" smtClean="0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AF4678-07FE-9E54-81E4-0C95EB265A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0D1CA95-30C8-47DA-AC16-685FD1F93F27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B492F2B-AAA5-F8C9-1200-290308B3FAF8}"/>
              </a:ext>
            </a:extLst>
          </p:cNvPr>
          <p:cNvSpPr txBox="1">
            <a:spLocks/>
          </p:cNvSpPr>
          <p:nvPr/>
        </p:nvSpPr>
        <p:spPr bwMode="auto">
          <a:xfrm>
            <a:off x="7026275" y="6092824"/>
            <a:ext cx="4446588" cy="2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* Före 1 november 2011 avser område Stockholm hela Sverige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54D6A5A-C854-6386-2754-47E3E6E15DC2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58813" y="1398588"/>
            <a:ext cx="10925175" cy="47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5309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4CA9CCC-DEB4-DF24-CF5F-1AC0679C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41313"/>
            <a:ext cx="11200667" cy="981075"/>
          </a:xfrm>
        </p:spPr>
        <p:txBody>
          <a:bodyPr/>
          <a:lstStyle/>
          <a:p>
            <a:r>
              <a:rPr lang="sv-SE" dirty="0"/>
              <a:t>Spotpriset veckogenomsnitt, elområde Stockholm*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E77292-A02D-3F66-4304-80CB39256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Nord Pool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64556-9716-6B7A-D6BD-01969C070B5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5169863-6BDD-41BF-8111-5DEE5D9F55CF}" type="datetime1">
              <a:rPr lang="sv-SE" smtClean="0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AF4678-07FE-9E54-81E4-0C95EB265A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0D1CA95-30C8-47DA-AC16-685FD1F93F27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B492F2B-AAA5-F8C9-1200-290308B3FAF8}"/>
              </a:ext>
            </a:extLst>
          </p:cNvPr>
          <p:cNvSpPr txBox="1">
            <a:spLocks/>
          </p:cNvSpPr>
          <p:nvPr/>
        </p:nvSpPr>
        <p:spPr bwMode="auto">
          <a:xfrm>
            <a:off x="7026275" y="6092824"/>
            <a:ext cx="4446588" cy="2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* Före 1 november 2011 avser område Stockholm hela Sverige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F72E57F-ED1F-8C5E-2A9A-588A799106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8813" y="1398588"/>
            <a:ext cx="10925175" cy="47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9689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4CA9CCC-DEB4-DF24-CF5F-1AC0679C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41313"/>
            <a:ext cx="11496675" cy="981075"/>
          </a:xfrm>
        </p:spPr>
        <p:txBody>
          <a:bodyPr/>
          <a:lstStyle/>
          <a:p>
            <a:r>
              <a:rPr lang="sv-SE" dirty="0"/>
              <a:t>Genomsnittligt dygnspris, 1996-2021, elområde Stockholm*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E77292-A02D-3F66-4304-80CB39256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Nord Pool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64556-9716-6B7A-D6BD-01969C070B5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5169863-6BDD-41BF-8111-5DEE5D9F55CF}" type="datetime1">
              <a:rPr lang="sv-SE" smtClean="0"/>
              <a:pPr>
                <a:defRPr/>
              </a:pPr>
              <a:t>2022-09-22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AF4678-07FE-9E54-81E4-0C95EB265A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0D1CA95-30C8-47DA-AC16-685FD1F93F27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B492F2B-AAA5-F8C9-1200-290308B3FAF8}"/>
              </a:ext>
            </a:extLst>
          </p:cNvPr>
          <p:cNvSpPr txBox="1">
            <a:spLocks/>
          </p:cNvSpPr>
          <p:nvPr/>
        </p:nvSpPr>
        <p:spPr bwMode="auto">
          <a:xfrm>
            <a:off x="7026275" y="6092824"/>
            <a:ext cx="4446588" cy="2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* Före 1 november 2011 avser område Stockholm hela Sverige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030C638-ADF1-8BA8-641B-825069A6B7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8813" y="1398588"/>
            <a:ext cx="10925175" cy="47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59737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9"/>
  <p:tag name="SELECTEDLANGUAGE" val="Swedish"/>
</p:tagLst>
</file>

<file path=ppt/theme/theme1.xml><?xml version="1.0" encoding="utf-8"?>
<a:theme xmlns:a="http://schemas.openxmlformats.org/drawingml/2006/main" name="Energiföretagen_mall_v2">
  <a:themeElements>
    <a:clrScheme name="Energiföretagen 2020040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009FE3"/>
      </a:accent5>
      <a:accent6>
        <a:srgbClr val="FF671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custClrLst>
    <a:custClr name="Energiföretagen GUL extra">
      <a:srgbClr val="FFCC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21">
      <a:srgbClr val="FFFFFF"/>
    </a:custClr>
    <a:custClr name="Custom Color 22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PT_mall_Energiföretagen_20200204.potx" id="{D8CF9D5B-B163-4E7B-BADC-769C6582D726}" vid="{3F5D6682-DABE-4991-A4CF-FFFD98939E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PPT_mall_Energiforetagen_20200204</Template>
  <TotalTime>6103</TotalTime>
  <Words>431</Words>
  <Application>Microsoft Office PowerPoint</Application>
  <PresentationFormat>Bredbild</PresentationFormat>
  <Paragraphs>102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Energiföretagen_mall_v2</vt:lpstr>
      <vt:lpstr>Elpriset variationer</vt:lpstr>
      <vt:lpstr>Priset på el varierar hela tiden</vt:lpstr>
      <vt:lpstr>Stora delar av elproduktionen är väderberoende</vt:lpstr>
      <vt:lpstr>Användningen av el beror på</vt:lpstr>
      <vt:lpstr>Elpriset varierar vanligen med användningen</vt:lpstr>
      <vt:lpstr>Spotprisets årsvariationer, elområde Stockholm*</vt:lpstr>
      <vt:lpstr>Spotpriset månadsgenomsnitt, elområde Stockholm*</vt:lpstr>
      <vt:lpstr>Spotpriset veckogenomsnitt, elområde Stockholm*</vt:lpstr>
      <vt:lpstr>Genomsnittligt dygnspris, 1996-2021, elområde Stockholm*</vt:lpstr>
      <vt:lpstr>Genomsnittlig veckopris, 1996-2021, elområde Stockholm*</vt:lpstr>
      <vt:lpstr>Genomsnittlig månadspris, 1996-2021, elområde Stockholm*</vt:lpstr>
      <vt:lpstr>Genomsnittlig dygnspris, 1996-2021, elområde Stockholm*</vt:lpstr>
      <vt:lpstr>Genomsnittlig timpris, 1996-2021, elområde Stockholm*</vt:lpstr>
      <vt:lpstr>Användningen varierar över året och dygnet typdygn vinter resp. sommar samt högsta förbrukning 2021</vt:lpstr>
      <vt:lpstr>Spotprisprofil veckodagar, 1996-2021, elområde Stockholm*</vt:lpstr>
      <vt:lpstr>Spotprisprofil veckodagar, 1996-2021, elområde Stockholm*</vt:lpstr>
      <vt:lpstr>Spotprisprofil helger, 1996-2021, elområde Stockholm*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Syfte och former för arbete i team Marknad o Utbyggnad</dc:title>
  <dc:creator>Lars Andersson</dc:creator>
  <cp:lastModifiedBy>Magnus Thorstensson</cp:lastModifiedBy>
  <cp:revision>82</cp:revision>
  <cp:lastPrinted>2019-12-30T09:52:54Z</cp:lastPrinted>
  <dcterms:created xsi:type="dcterms:W3CDTF">2022-04-01T07:05:34Z</dcterms:created>
  <dcterms:modified xsi:type="dcterms:W3CDTF">2022-09-22T14:34:13Z</dcterms:modified>
</cp:coreProperties>
</file>