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2"/>
  </p:notesMasterIdLst>
  <p:handoutMasterIdLst>
    <p:handoutMasterId r:id="rId103"/>
  </p:handoutMasterIdLst>
  <p:sldIdLst>
    <p:sldId id="459" r:id="rId2"/>
    <p:sldId id="359" r:id="rId3"/>
    <p:sldId id="360" r:id="rId4"/>
    <p:sldId id="361" r:id="rId5"/>
    <p:sldId id="362" r:id="rId6"/>
    <p:sldId id="363" r:id="rId7"/>
    <p:sldId id="364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458" r:id="rId19"/>
    <p:sldId id="377" r:id="rId20"/>
    <p:sldId id="378" r:id="rId21"/>
    <p:sldId id="379" r:id="rId22"/>
    <p:sldId id="380" r:id="rId23"/>
    <p:sldId id="381" r:id="rId24"/>
    <p:sldId id="461" r:id="rId25"/>
    <p:sldId id="46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7" r:id="rId41"/>
    <p:sldId id="456" r:id="rId42"/>
    <p:sldId id="398" r:id="rId43"/>
    <p:sldId id="399" r:id="rId44"/>
    <p:sldId id="400" r:id="rId45"/>
    <p:sldId id="460" r:id="rId46"/>
    <p:sldId id="401" r:id="rId47"/>
    <p:sldId id="402" r:id="rId48"/>
    <p:sldId id="403" r:id="rId49"/>
    <p:sldId id="404" r:id="rId50"/>
    <p:sldId id="405" r:id="rId51"/>
    <p:sldId id="406" r:id="rId52"/>
    <p:sldId id="407" r:id="rId53"/>
    <p:sldId id="408" r:id="rId54"/>
    <p:sldId id="409" r:id="rId55"/>
    <p:sldId id="410" r:id="rId56"/>
    <p:sldId id="411" r:id="rId57"/>
    <p:sldId id="412" r:id="rId58"/>
    <p:sldId id="413" r:id="rId59"/>
    <p:sldId id="414" r:id="rId60"/>
    <p:sldId id="415" r:id="rId61"/>
    <p:sldId id="416" r:id="rId62"/>
    <p:sldId id="417" r:id="rId63"/>
    <p:sldId id="418" r:id="rId64"/>
    <p:sldId id="419" r:id="rId65"/>
    <p:sldId id="420" r:id="rId66"/>
    <p:sldId id="421" r:id="rId67"/>
    <p:sldId id="422" r:id="rId68"/>
    <p:sldId id="423" r:id="rId69"/>
    <p:sldId id="424" r:id="rId70"/>
    <p:sldId id="457" r:id="rId71"/>
    <p:sldId id="425" r:id="rId72"/>
    <p:sldId id="426" r:id="rId73"/>
    <p:sldId id="427" r:id="rId74"/>
    <p:sldId id="428" r:id="rId75"/>
    <p:sldId id="429" r:id="rId76"/>
    <p:sldId id="430" r:id="rId77"/>
    <p:sldId id="431" r:id="rId78"/>
    <p:sldId id="432" r:id="rId79"/>
    <p:sldId id="433" r:id="rId80"/>
    <p:sldId id="434" r:id="rId81"/>
    <p:sldId id="435" r:id="rId82"/>
    <p:sldId id="436" r:id="rId83"/>
    <p:sldId id="437" r:id="rId84"/>
    <p:sldId id="438" r:id="rId85"/>
    <p:sldId id="439" r:id="rId86"/>
    <p:sldId id="440" r:id="rId87"/>
    <p:sldId id="441" r:id="rId88"/>
    <p:sldId id="442" r:id="rId89"/>
    <p:sldId id="443" r:id="rId90"/>
    <p:sldId id="444" r:id="rId91"/>
    <p:sldId id="445" r:id="rId92"/>
    <p:sldId id="446" r:id="rId93"/>
    <p:sldId id="447" r:id="rId94"/>
    <p:sldId id="448" r:id="rId95"/>
    <p:sldId id="449" r:id="rId96"/>
    <p:sldId id="450" r:id="rId97"/>
    <p:sldId id="451" r:id="rId98"/>
    <p:sldId id="452" r:id="rId99"/>
    <p:sldId id="453" r:id="rId100"/>
    <p:sldId id="454" r:id="rId101"/>
  </p:sldIdLst>
  <p:sldSz cx="12192000" cy="6858000"/>
  <p:notesSz cx="6794500" cy="9906000"/>
  <p:custDataLst>
    <p:tags r:id="rId104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5033" autoAdjust="0"/>
  </p:normalViewPr>
  <p:slideViewPr>
    <p:cSldViewPr snapToGrid="0">
      <p:cViewPr varScale="1">
        <p:scale>
          <a:sx n="79" d="100"/>
          <a:sy n="79" d="100"/>
        </p:scale>
        <p:origin x="686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3920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handoutMaster" Target="handoutMasters/handout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8614270941054809E-2"/>
          <c:y val="1.5254237288135601E-2"/>
          <c:w val="0.95807940243251033"/>
          <c:h val="0.93728813559322033"/>
        </c:manualLayout>
      </c:layout>
      <c:barChart>
        <c:barDir val="col"/>
        <c:grouping val="stacked"/>
        <c:varyColors val="0"/>
        <c:ser>
          <c:idx val="15"/>
          <c:order val="0"/>
          <c:tx>
            <c:v>Vindkraft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budskurva'!$C$6:$C$435</c:f>
              <c:numCache>
                <c:formatCode>General</c:formatCode>
                <c:ptCount val="430"/>
                <c:pt idx="0">
                  <c:v>-98</c:v>
                </c:pt>
                <c:pt idx="1">
                  <c:v>-98</c:v>
                </c:pt>
                <c:pt idx="2">
                  <c:v>-30</c:v>
                </c:pt>
                <c:pt idx="3">
                  <c:v>-30</c:v>
                </c:pt>
                <c:pt idx="4">
                  <c:v>-30</c:v>
                </c:pt>
                <c:pt idx="5">
                  <c:v>-30</c:v>
                </c:pt>
                <c:pt idx="6">
                  <c:v>-30</c:v>
                </c:pt>
                <c:pt idx="7">
                  <c:v>-30</c:v>
                </c:pt>
                <c:pt idx="8">
                  <c:v>-30</c:v>
                </c:pt>
                <c:pt idx="9">
                  <c:v>-30</c:v>
                </c:pt>
                <c:pt idx="10">
                  <c:v>-30</c:v>
                </c:pt>
                <c:pt idx="11">
                  <c:v>-30</c:v>
                </c:pt>
                <c:pt idx="12">
                  <c:v>-30</c:v>
                </c:pt>
                <c:pt idx="13">
                  <c:v>-30</c:v>
                </c:pt>
                <c:pt idx="14">
                  <c:v>-30</c:v>
                </c:pt>
                <c:pt idx="15">
                  <c:v>-30</c:v>
                </c:pt>
                <c:pt idx="16">
                  <c:v>-19</c:v>
                </c:pt>
                <c:pt idx="17">
                  <c:v>-19</c:v>
                </c:pt>
                <c:pt idx="18">
                  <c:v>-19</c:v>
                </c:pt>
                <c:pt idx="19">
                  <c:v>-17</c:v>
                </c:pt>
                <c:pt idx="20">
                  <c:v>-17</c:v>
                </c:pt>
                <c:pt idx="21">
                  <c:v>-17</c:v>
                </c:pt>
                <c:pt idx="22">
                  <c:v>-17</c:v>
                </c:pt>
                <c:pt idx="23">
                  <c:v>-17</c:v>
                </c:pt>
                <c:pt idx="24">
                  <c:v>-17</c:v>
                </c:pt>
                <c:pt idx="25">
                  <c:v>-17</c:v>
                </c:pt>
                <c:pt idx="26">
                  <c:v>-17</c:v>
                </c:pt>
                <c:pt idx="27">
                  <c:v>-17</c:v>
                </c:pt>
                <c:pt idx="28">
                  <c:v>-17</c:v>
                </c:pt>
                <c:pt idx="29">
                  <c:v>-17</c:v>
                </c:pt>
                <c:pt idx="30">
                  <c:v>-17</c:v>
                </c:pt>
                <c:pt idx="31">
                  <c:v>-17</c:v>
                </c:pt>
                <c:pt idx="32">
                  <c:v>-17</c:v>
                </c:pt>
                <c:pt idx="33">
                  <c:v>-16</c:v>
                </c:pt>
                <c:pt idx="34">
                  <c:v>-15</c:v>
                </c:pt>
                <c:pt idx="35">
                  <c:v>-14</c:v>
                </c:pt>
                <c:pt idx="36">
                  <c:v>-13</c:v>
                </c:pt>
                <c:pt idx="37">
                  <c:v>-12</c:v>
                </c:pt>
                <c:pt idx="38">
                  <c:v>-11</c:v>
                </c:pt>
                <c:pt idx="39">
                  <c:v>-10</c:v>
                </c:pt>
                <c:pt idx="40">
                  <c:v>-9</c:v>
                </c:pt>
                <c:pt idx="41">
                  <c:v>-8</c:v>
                </c:pt>
                <c:pt idx="42">
                  <c:v>-7</c:v>
                </c:pt>
                <c:pt idx="43">
                  <c:v>-6</c:v>
                </c:pt>
                <c:pt idx="44">
                  <c:v>-5</c:v>
                </c:pt>
                <c:pt idx="45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1B-48D9-A760-04F42DF1EE96}"/>
            </c:ext>
          </c:extLst>
        </c:ser>
        <c:ser>
          <c:idx val="0"/>
          <c:order val="1"/>
          <c:tx>
            <c:strRef>
              <c:f>'Data budskurva'!$D$5</c:f>
              <c:strCache>
                <c:ptCount val="1"/>
                <c:pt idx="0">
                  <c:v>Vat</c:v>
                </c:pt>
              </c:strCache>
            </c:strRef>
          </c:tx>
          <c:spPr>
            <a:solidFill>
              <a:srgbClr val="00FF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budskurva'!$D$6:$D$435</c:f>
              <c:numCache>
                <c:formatCode>General</c:formatCode>
                <c:ptCount val="430"/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7</c:v>
                </c:pt>
                <c:pt idx="61">
                  <c:v>7</c:v>
                </c:pt>
                <c:pt idx="62">
                  <c:v>7</c:v>
                </c:pt>
                <c:pt idx="63">
                  <c:v>7</c:v>
                </c:pt>
                <c:pt idx="64">
                  <c:v>7</c:v>
                </c:pt>
                <c:pt idx="65">
                  <c:v>7</c:v>
                </c:pt>
                <c:pt idx="66">
                  <c:v>7</c:v>
                </c:pt>
                <c:pt idx="67">
                  <c:v>7</c:v>
                </c:pt>
                <c:pt idx="68">
                  <c:v>7</c:v>
                </c:pt>
                <c:pt idx="69">
                  <c:v>7</c:v>
                </c:pt>
                <c:pt idx="70">
                  <c:v>7</c:v>
                </c:pt>
                <c:pt idx="71">
                  <c:v>7</c:v>
                </c:pt>
                <c:pt idx="72">
                  <c:v>7</c:v>
                </c:pt>
                <c:pt idx="73">
                  <c:v>7</c:v>
                </c:pt>
                <c:pt idx="74">
                  <c:v>7</c:v>
                </c:pt>
                <c:pt idx="75">
                  <c:v>7</c:v>
                </c:pt>
                <c:pt idx="76">
                  <c:v>7</c:v>
                </c:pt>
                <c:pt idx="77">
                  <c:v>7</c:v>
                </c:pt>
                <c:pt idx="78">
                  <c:v>7</c:v>
                </c:pt>
                <c:pt idx="79">
                  <c:v>7</c:v>
                </c:pt>
                <c:pt idx="80">
                  <c:v>7</c:v>
                </c:pt>
                <c:pt idx="81">
                  <c:v>7</c:v>
                </c:pt>
                <c:pt idx="82">
                  <c:v>7</c:v>
                </c:pt>
                <c:pt idx="83">
                  <c:v>7</c:v>
                </c:pt>
                <c:pt idx="84">
                  <c:v>7</c:v>
                </c:pt>
                <c:pt idx="85">
                  <c:v>7</c:v>
                </c:pt>
                <c:pt idx="86">
                  <c:v>7</c:v>
                </c:pt>
                <c:pt idx="87">
                  <c:v>7</c:v>
                </c:pt>
                <c:pt idx="88">
                  <c:v>7</c:v>
                </c:pt>
                <c:pt idx="89">
                  <c:v>7</c:v>
                </c:pt>
                <c:pt idx="90">
                  <c:v>7</c:v>
                </c:pt>
                <c:pt idx="91">
                  <c:v>7</c:v>
                </c:pt>
                <c:pt idx="92">
                  <c:v>7</c:v>
                </c:pt>
                <c:pt idx="93">
                  <c:v>7</c:v>
                </c:pt>
                <c:pt idx="94">
                  <c:v>7</c:v>
                </c:pt>
                <c:pt idx="95">
                  <c:v>7</c:v>
                </c:pt>
                <c:pt idx="96">
                  <c:v>7</c:v>
                </c:pt>
                <c:pt idx="97">
                  <c:v>7</c:v>
                </c:pt>
                <c:pt idx="98">
                  <c:v>7</c:v>
                </c:pt>
                <c:pt idx="99">
                  <c:v>7</c:v>
                </c:pt>
                <c:pt idx="100">
                  <c:v>7</c:v>
                </c:pt>
                <c:pt idx="101">
                  <c:v>7</c:v>
                </c:pt>
                <c:pt idx="102">
                  <c:v>7</c:v>
                </c:pt>
                <c:pt idx="103">
                  <c:v>7</c:v>
                </c:pt>
                <c:pt idx="104">
                  <c:v>7</c:v>
                </c:pt>
                <c:pt idx="105">
                  <c:v>7</c:v>
                </c:pt>
                <c:pt idx="106">
                  <c:v>7</c:v>
                </c:pt>
                <c:pt idx="107">
                  <c:v>7</c:v>
                </c:pt>
                <c:pt idx="108">
                  <c:v>7</c:v>
                </c:pt>
                <c:pt idx="109">
                  <c:v>7</c:v>
                </c:pt>
                <c:pt idx="110">
                  <c:v>7</c:v>
                </c:pt>
                <c:pt idx="111">
                  <c:v>7</c:v>
                </c:pt>
                <c:pt idx="112">
                  <c:v>7</c:v>
                </c:pt>
                <c:pt idx="113">
                  <c:v>7</c:v>
                </c:pt>
                <c:pt idx="114">
                  <c:v>7</c:v>
                </c:pt>
                <c:pt idx="115">
                  <c:v>7</c:v>
                </c:pt>
                <c:pt idx="116">
                  <c:v>7</c:v>
                </c:pt>
                <c:pt idx="117">
                  <c:v>7</c:v>
                </c:pt>
                <c:pt idx="118">
                  <c:v>7</c:v>
                </c:pt>
                <c:pt idx="119">
                  <c:v>7</c:v>
                </c:pt>
                <c:pt idx="120">
                  <c:v>7</c:v>
                </c:pt>
                <c:pt idx="121">
                  <c:v>7</c:v>
                </c:pt>
                <c:pt idx="122">
                  <c:v>7</c:v>
                </c:pt>
                <c:pt idx="123">
                  <c:v>7</c:v>
                </c:pt>
                <c:pt idx="124">
                  <c:v>7</c:v>
                </c:pt>
                <c:pt idx="125">
                  <c:v>7</c:v>
                </c:pt>
                <c:pt idx="126">
                  <c:v>7</c:v>
                </c:pt>
                <c:pt idx="127">
                  <c:v>7</c:v>
                </c:pt>
                <c:pt idx="128">
                  <c:v>7</c:v>
                </c:pt>
                <c:pt idx="129">
                  <c:v>7</c:v>
                </c:pt>
                <c:pt idx="130">
                  <c:v>7</c:v>
                </c:pt>
                <c:pt idx="131">
                  <c:v>7</c:v>
                </c:pt>
                <c:pt idx="132">
                  <c:v>7</c:v>
                </c:pt>
                <c:pt idx="133">
                  <c:v>7</c:v>
                </c:pt>
                <c:pt idx="134">
                  <c:v>7</c:v>
                </c:pt>
                <c:pt idx="135">
                  <c:v>7</c:v>
                </c:pt>
                <c:pt idx="136">
                  <c:v>7</c:v>
                </c:pt>
                <c:pt idx="137">
                  <c:v>7</c:v>
                </c:pt>
                <c:pt idx="138">
                  <c:v>7</c:v>
                </c:pt>
                <c:pt idx="139">
                  <c:v>7</c:v>
                </c:pt>
                <c:pt idx="140">
                  <c:v>7</c:v>
                </c:pt>
                <c:pt idx="141">
                  <c:v>7</c:v>
                </c:pt>
                <c:pt idx="142">
                  <c:v>7</c:v>
                </c:pt>
                <c:pt idx="143">
                  <c:v>7</c:v>
                </c:pt>
                <c:pt idx="144">
                  <c:v>7</c:v>
                </c:pt>
                <c:pt idx="145">
                  <c:v>7</c:v>
                </c:pt>
                <c:pt idx="146">
                  <c:v>7</c:v>
                </c:pt>
                <c:pt idx="147">
                  <c:v>7</c:v>
                </c:pt>
                <c:pt idx="148">
                  <c:v>7</c:v>
                </c:pt>
                <c:pt idx="149">
                  <c:v>7</c:v>
                </c:pt>
                <c:pt idx="150">
                  <c:v>7</c:v>
                </c:pt>
                <c:pt idx="151">
                  <c:v>7</c:v>
                </c:pt>
                <c:pt idx="152">
                  <c:v>7</c:v>
                </c:pt>
                <c:pt idx="153">
                  <c:v>7</c:v>
                </c:pt>
                <c:pt idx="154">
                  <c:v>7</c:v>
                </c:pt>
                <c:pt idx="155">
                  <c:v>7</c:v>
                </c:pt>
                <c:pt idx="156">
                  <c:v>7</c:v>
                </c:pt>
                <c:pt idx="157">
                  <c:v>7</c:v>
                </c:pt>
                <c:pt idx="158">
                  <c:v>7</c:v>
                </c:pt>
                <c:pt idx="159">
                  <c:v>7</c:v>
                </c:pt>
                <c:pt idx="160">
                  <c:v>7</c:v>
                </c:pt>
                <c:pt idx="161">
                  <c:v>7</c:v>
                </c:pt>
                <c:pt idx="162">
                  <c:v>7</c:v>
                </c:pt>
                <c:pt idx="163">
                  <c:v>7</c:v>
                </c:pt>
                <c:pt idx="164">
                  <c:v>7</c:v>
                </c:pt>
                <c:pt idx="165">
                  <c:v>7</c:v>
                </c:pt>
                <c:pt idx="166">
                  <c:v>7</c:v>
                </c:pt>
                <c:pt idx="167">
                  <c:v>7</c:v>
                </c:pt>
                <c:pt idx="168">
                  <c:v>7</c:v>
                </c:pt>
                <c:pt idx="169">
                  <c:v>7</c:v>
                </c:pt>
                <c:pt idx="170">
                  <c:v>7</c:v>
                </c:pt>
                <c:pt idx="171">
                  <c:v>7</c:v>
                </c:pt>
                <c:pt idx="172">
                  <c:v>8</c:v>
                </c:pt>
                <c:pt idx="173">
                  <c:v>8</c:v>
                </c:pt>
                <c:pt idx="174">
                  <c:v>8</c:v>
                </c:pt>
                <c:pt idx="175">
                  <c:v>8</c:v>
                </c:pt>
                <c:pt idx="176">
                  <c:v>8</c:v>
                </c:pt>
                <c:pt idx="177">
                  <c:v>8</c:v>
                </c:pt>
                <c:pt idx="178">
                  <c:v>8</c:v>
                </c:pt>
                <c:pt idx="179">
                  <c:v>8</c:v>
                </c:pt>
                <c:pt idx="180">
                  <c:v>8</c:v>
                </c:pt>
                <c:pt idx="181">
                  <c:v>8</c:v>
                </c:pt>
                <c:pt idx="182">
                  <c:v>8</c:v>
                </c:pt>
                <c:pt idx="183">
                  <c:v>8</c:v>
                </c:pt>
                <c:pt idx="184">
                  <c:v>8</c:v>
                </c:pt>
                <c:pt idx="185">
                  <c:v>8</c:v>
                </c:pt>
                <c:pt idx="186">
                  <c:v>8</c:v>
                </c:pt>
                <c:pt idx="187">
                  <c:v>8</c:v>
                </c:pt>
                <c:pt idx="188">
                  <c:v>8</c:v>
                </c:pt>
                <c:pt idx="189">
                  <c:v>8</c:v>
                </c:pt>
                <c:pt idx="190">
                  <c:v>8</c:v>
                </c:pt>
                <c:pt idx="191">
                  <c:v>8</c:v>
                </c:pt>
                <c:pt idx="192">
                  <c:v>8</c:v>
                </c:pt>
                <c:pt idx="193">
                  <c:v>8</c:v>
                </c:pt>
                <c:pt idx="194">
                  <c:v>8</c:v>
                </c:pt>
                <c:pt idx="195">
                  <c:v>8</c:v>
                </c:pt>
                <c:pt idx="196">
                  <c:v>8</c:v>
                </c:pt>
                <c:pt idx="197">
                  <c:v>8</c:v>
                </c:pt>
                <c:pt idx="198">
                  <c:v>8</c:v>
                </c:pt>
                <c:pt idx="199">
                  <c:v>8</c:v>
                </c:pt>
                <c:pt idx="200">
                  <c:v>8</c:v>
                </c:pt>
                <c:pt idx="201">
                  <c:v>8</c:v>
                </c:pt>
                <c:pt idx="202">
                  <c:v>8</c:v>
                </c:pt>
                <c:pt idx="203">
                  <c:v>8</c:v>
                </c:pt>
                <c:pt idx="204">
                  <c:v>8</c:v>
                </c:pt>
                <c:pt idx="205">
                  <c:v>8</c:v>
                </c:pt>
                <c:pt idx="206">
                  <c:v>8</c:v>
                </c:pt>
                <c:pt idx="207">
                  <c:v>8</c:v>
                </c:pt>
                <c:pt idx="208">
                  <c:v>8</c:v>
                </c:pt>
                <c:pt idx="209">
                  <c:v>8</c:v>
                </c:pt>
                <c:pt idx="210">
                  <c:v>8</c:v>
                </c:pt>
                <c:pt idx="211">
                  <c:v>8</c:v>
                </c:pt>
                <c:pt idx="212">
                  <c:v>8</c:v>
                </c:pt>
                <c:pt idx="213">
                  <c:v>8</c:v>
                </c:pt>
                <c:pt idx="214">
                  <c:v>8</c:v>
                </c:pt>
                <c:pt idx="215">
                  <c:v>8</c:v>
                </c:pt>
                <c:pt idx="216">
                  <c:v>8</c:v>
                </c:pt>
                <c:pt idx="217">
                  <c:v>8</c:v>
                </c:pt>
                <c:pt idx="218">
                  <c:v>8</c:v>
                </c:pt>
                <c:pt idx="219">
                  <c:v>8</c:v>
                </c:pt>
                <c:pt idx="220">
                  <c:v>8</c:v>
                </c:pt>
                <c:pt idx="221">
                  <c:v>8</c:v>
                </c:pt>
                <c:pt idx="222">
                  <c:v>8</c:v>
                </c:pt>
                <c:pt idx="223">
                  <c:v>8</c:v>
                </c:pt>
                <c:pt idx="224">
                  <c:v>8</c:v>
                </c:pt>
                <c:pt idx="225">
                  <c:v>8</c:v>
                </c:pt>
                <c:pt idx="226">
                  <c:v>8</c:v>
                </c:pt>
                <c:pt idx="227">
                  <c:v>8</c:v>
                </c:pt>
                <c:pt idx="228">
                  <c:v>8</c:v>
                </c:pt>
                <c:pt idx="229">
                  <c:v>8</c:v>
                </c:pt>
                <c:pt idx="230">
                  <c:v>8</c:v>
                </c:pt>
                <c:pt idx="231">
                  <c:v>8</c:v>
                </c:pt>
                <c:pt idx="232">
                  <c:v>8</c:v>
                </c:pt>
                <c:pt idx="233">
                  <c:v>8</c:v>
                </c:pt>
                <c:pt idx="234">
                  <c:v>8</c:v>
                </c:pt>
                <c:pt idx="235">
                  <c:v>8</c:v>
                </c:pt>
                <c:pt idx="236">
                  <c:v>8</c:v>
                </c:pt>
                <c:pt idx="237">
                  <c:v>8</c:v>
                </c:pt>
                <c:pt idx="238">
                  <c:v>8</c:v>
                </c:pt>
                <c:pt idx="239">
                  <c:v>8</c:v>
                </c:pt>
                <c:pt idx="240">
                  <c:v>8</c:v>
                </c:pt>
                <c:pt idx="241">
                  <c:v>8</c:v>
                </c:pt>
                <c:pt idx="242">
                  <c:v>8</c:v>
                </c:pt>
                <c:pt idx="243">
                  <c:v>8</c:v>
                </c:pt>
                <c:pt idx="244">
                  <c:v>8</c:v>
                </c:pt>
                <c:pt idx="245">
                  <c:v>8</c:v>
                </c:pt>
                <c:pt idx="246">
                  <c:v>8</c:v>
                </c:pt>
                <c:pt idx="247">
                  <c:v>8</c:v>
                </c:pt>
                <c:pt idx="248">
                  <c:v>8</c:v>
                </c:pt>
                <c:pt idx="249">
                  <c:v>8</c:v>
                </c:pt>
                <c:pt idx="250">
                  <c:v>8</c:v>
                </c:pt>
                <c:pt idx="251">
                  <c:v>8</c:v>
                </c:pt>
                <c:pt idx="252">
                  <c:v>8</c:v>
                </c:pt>
                <c:pt idx="253">
                  <c:v>8</c:v>
                </c:pt>
                <c:pt idx="254">
                  <c:v>8</c:v>
                </c:pt>
                <c:pt idx="25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1B-48D9-A760-04F42DF1EE96}"/>
            </c:ext>
          </c:extLst>
        </c:ser>
        <c:ser>
          <c:idx val="1"/>
          <c:order val="2"/>
          <c:tx>
            <c:strRef>
              <c:f>'Data budskurva'!$F$5</c:f>
              <c:strCache>
                <c:ptCount val="1"/>
                <c:pt idx="0">
                  <c:v>KVIB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budskurva'!$F$6:$F$435</c:f>
              <c:numCache>
                <c:formatCode>General</c:formatCode>
                <c:ptCount val="430"/>
                <c:pt idx="256">
                  <c:v>12</c:v>
                </c:pt>
                <c:pt idx="257">
                  <c:v>12</c:v>
                </c:pt>
                <c:pt idx="258">
                  <c:v>12</c:v>
                </c:pt>
                <c:pt idx="259">
                  <c:v>12</c:v>
                </c:pt>
                <c:pt idx="260">
                  <c:v>12</c:v>
                </c:pt>
                <c:pt idx="261">
                  <c:v>12</c:v>
                </c:pt>
                <c:pt idx="262">
                  <c:v>12</c:v>
                </c:pt>
                <c:pt idx="263">
                  <c:v>12</c:v>
                </c:pt>
                <c:pt idx="264">
                  <c:v>12</c:v>
                </c:pt>
                <c:pt idx="265">
                  <c:v>12</c:v>
                </c:pt>
                <c:pt idx="266">
                  <c:v>12</c:v>
                </c:pt>
                <c:pt idx="267">
                  <c:v>12</c:v>
                </c:pt>
                <c:pt idx="268">
                  <c:v>12</c:v>
                </c:pt>
                <c:pt idx="269">
                  <c:v>12</c:v>
                </c:pt>
                <c:pt idx="270">
                  <c:v>12</c:v>
                </c:pt>
                <c:pt idx="271">
                  <c:v>12</c:v>
                </c:pt>
                <c:pt idx="272">
                  <c:v>12</c:v>
                </c:pt>
                <c:pt idx="273">
                  <c:v>12</c:v>
                </c:pt>
                <c:pt idx="274">
                  <c:v>12</c:v>
                </c:pt>
                <c:pt idx="275">
                  <c:v>12</c:v>
                </c:pt>
                <c:pt idx="276">
                  <c:v>12</c:v>
                </c:pt>
                <c:pt idx="277">
                  <c:v>12</c:v>
                </c:pt>
                <c:pt idx="278">
                  <c:v>12</c:v>
                </c:pt>
                <c:pt idx="279">
                  <c:v>12</c:v>
                </c:pt>
                <c:pt idx="28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1B-48D9-A760-04F42DF1EE96}"/>
            </c:ext>
          </c:extLst>
        </c:ser>
        <c:ser>
          <c:idx val="9"/>
          <c:order val="3"/>
          <c:tx>
            <c:v>KVFB</c:v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val>
            <c:numRef>
              <c:f>'Data budskurva'!$G$6:$G$430</c:f>
              <c:numCache>
                <c:formatCode>General</c:formatCode>
                <c:ptCount val="425"/>
                <c:pt idx="281">
                  <c:v>20</c:v>
                </c:pt>
                <c:pt idx="282">
                  <c:v>20</c:v>
                </c:pt>
                <c:pt idx="283">
                  <c:v>20</c:v>
                </c:pt>
                <c:pt idx="284">
                  <c:v>20</c:v>
                </c:pt>
                <c:pt idx="285">
                  <c:v>20</c:v>
                </c:pt>
                <c:pt idx="286">
                  <c:v>20</c:v>
                </c:pt>
                <c:pt idx="287">
                  <c:v>20</c:v>
                </c:pt>
                <c:pt idx="288">
                  <c:v>20</c:v>
                </c:pt>
                <c:pt idx="289">
                  <c:v>20</c:v>
                </c:pt>
                <c:pt idx="290">
                  <c:v>20</c:v>
                </c:pt>
                <c:pt idx="291">
                  <c:v>20</c:v>
                </c:pt>
                <c:pt idx="292">
                  <c:v>20</c:v>
                </c:pt>
                <c:pt idx="293">
                  <c:v>20</c:v>
                </c:pt>
                <c:pt idx="294">
                  <c:v>20</c:v>
                </c:pt>
                <c:pt idx="295">
                  <c:v>20</c:v>
                </c:pt>
                <c:pt idx="296">
                  <c:v>20</c:v>
                </c:pt>
                <c:pt idx="297">
                  <c:v>20</c:v>
                </c:pt>
                <c:pt idx="298">
                  <c:v>20</c:v>
                </c:pt>
                <c:pt idx="299">
                  <c:v>20</c:v>
                </c:pt>
                <c:pt idx="300">
                  <c:v>20</c:v>
                </c:pt>
                <c:pt idx="301">
                  <c:v>20</c:v>
                </c:pt>
                <c:pt idx="302">
                  <c:v>20</c:v>
                </c:pt>
                <c:pt idx="30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1B-48D9-A760-04F42DF1EE96}"/>
            </c:ext>
          </c:extLst>
        </c:ser>
        <c:ser>
          <c:idx val="2"/>
          <c:order val="4"/>
          <c:tx>
            <c:strRef>
              <c:f>'Data budskurva'!$H$5</c:f>
              <c:strCache>
                <c:ptCount val="1"/>
                <c:pt idx="0">
                  <c:v>Kärn</c:v>
                </c:pt>
              </c:strCache>
            </c:strRef>
          </c:tx>
          <c:spPr>
            <a:solidFill>
              <a:srgbClr val="00CC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budskurva'!$H$6:$H$435</c:f>
              <c:numCache>
                <c:formatCode>General</c:formatCode>
                <c:ptCount val="430"/>
                <c:pt idx="304">
                  <c:v>24.2</c:v>
                </c:pt>
                <c:pt idx="305">
                  <c:v>24.2</c:v>
                </c:pt>
                <c:pt idx="306">
                  <c:v>24.2</c:v>
                </c:pt>
                <c:pt idx="307">
                  <c:v>24.2</c:v>
                </c:pt>
                <c:pt idx="308">
                  <c:v>24.2</c:v>
                </c:pt>
                <c:pt idx="309">
                  <c:v>24.2</c:v>
                </c:pt>
                <c:pt idx="310">
                  <c:v>24.2</c:v>
                </c:pt>
                <c:pt idx="311">
                  <c:v>24.2</c:v>
                </c:pt>
                <c:pt idx="312">
                  <c:v>24.2</c:v>
                </c:pt>
                <c:pt idx="313">
                  <c:v>24.2</c:v>
                </c:pt>
                <c:pt idx="314">
                  <c:v>24.2</c:v>
                </c:pt>
                <c:pt idx="315">
                  <c:v>24.2</c:v>
                </c:pt>
                <c:pt idx="316">
                  <c:v>24.2</c:v>
                </c:pt>
                <c:pt idx="317">
                  <c:v>24.2</c:v>
                </c:pt>
                <c:pt idx="318">
                  <c:v>24.2</c:v>
                </c:pt>
                <c:pt idx="319">
                  <c:v>24.2</c:v>
                </c:pt>
                <c:pt idx="320">
                  <c:v>24.2</c:v>
                </c:pt>
                <c:pt idx="321">
                  <c:v>24.2</c:v>
                </c:pt>
                <c:pt idx="322">
                  <c:v>24.2</c:v>
                </c:pt>
                <c:pt idx="323">
                  <c:v>24.2</c:v>
                </c:pt>
                <c:pt idx="324">
                  <c:v>24.2</c:v>
                </c:pt>
                <c:pt idx="325">
                  <c:v>24.2</c:v>
                </c:pt>
                <c:pt idx="326">
                  <c:v>24.2</c:v>
                </c:pt>
                <c:pt idx="327">
                  <c:v>24.2</c:v>
                </c:pt>
                <c:pt idx="328">
                  <c:v>24.2</c:v>
                </c:pt>
                <c:pt idx="329">
                  <c:v>24.2</c:v>
                </c:pt>
                <c:pt idx="330">
                  <c:v>24.2</c:v>
                </c:pt>
                <c:pt idx="331">
                  <c:v>24.2</c:v>
                </c:pt>
                <c:pt idx="332">
                  <c:v>24.2</c:v>
                </c:pt>
                <c:pt idx="333">
                  <c:v>24.2</c:v>
                </c:pt>
                <c:pt idx="334">
                  <c:v>24.2</c:v>
                </c:pt>
                <c:pt idx="335">
                  <c:v>24.2</c:v>
                </c:pt>
                <c:pt idx="336">
                  <c:v>24.2</c:v>
                </c:pt>
                <c:pt idx="337">
                  <c:v>24.2</c:v>
                </c:pt>
                <c:pt idx="338">
                  <c:v>24.2</c:v>
                </c:pt>
                <c:pt idx="339">
                  <c:v>24.2</c:v>
                </c:pt>
                <c:pt idx="340">
                  <c:v>24.2</c:v>
                </c:pt>
                <c:pt idx="341">
                  <c:v>24.2</c:v>
                </c:pt>
                <c:pt idx="342">
                  <c:v>24.2</c:v>
                </c:pt>
                <c:pt idx="343">
                  <c:v>24.2</c:v>
                </c:pt>
                <c:pt idx="344">
                  <c:v>24.2</c:v>
                </c:pt>
                <c:pt idx="345">
                  <c:v>24.2</c:v>
                </c:pt>
                <c:pt idx="346">
                  <c:v>24.2</c:v>
                </c:pt>
                <c:pt idx="347">
                  <c:v>24.2</c:v>
                </c:pt>
                <c:pt idx="348">
                  <c:v>24.2</c:v>
                </c:pt>
                <c:pt idx="349">
                  <c:v>24.2</c:v>
                </c:pt>
                <c:pt idx="350">
                  <c:v>24.2</c:v>
                </c:pt>
                <c:pt idx="351">
                  <c:v>24.2</c:v>
                </c:pt>
                <c:pt idx="352">
                  <c:v>24.2</c:v>
                </c:pt>
                <c:pt idx="353">
                  <c:v>24.2</c:v>
                </c:pt>
                <c:pt idx="354">
                  <c:v>24.2</c:v>
                </c:pt>
                <c:pt idx="355">
                  <c:v>24.2</c:v>
                </c:pt>
                <c:pt idx="356">
                  <c:v>24.2</c:v>
                </c:pt>
                <c:pt idx="357">
                  <c:v>24.2</c:v>
                </c:pt>
                <c:pt idx="358">
                  <c:v>24.2</c:v>
                </c:pt>
                <c:pt idx="359">
                  <c:v>24.2</c:v>
                </c:pt>
                <c:pt idx="360">
                  <c:v>24.2</c:v>
                </c:pt>
                <c:pt idx="361">
                  <c:v>24.2</c:v>
                </c:pt>
                <c:pt idx="362">
                  <c:v>24.2</c:v>
                </c:pt>
                <c:pt idx="363">
                  <c:v>24.2</c:v>
                </c:pt>
                <c:pt idx="364">
                  <c:v>24.2</c:v>
                </c:pt>
                <c:pt idx="365">
                  <c:v>24.2</c:v>
                </c:pt>
                <c:pt idx="366">
                  <c:v>24.2</c:v>
                </c:pt>
                <c:pt idx="367">
                  <c:v>24.2</c:v>
                </c:pt>
                <c:pt idx="368">
                  <c:v>24.2</c:v>
                </c:pt>
                <c:pt idx="369">
                  <c:v>24.2</c:v>
                </c:pt>
                <c:pt idx="370">
                  <c:v>24.2</c:v>
                </c:pt>
                <c:pt idx="371">
                  <c:v>24.2</c:v>
                </c:pt>
                <c:pt idx="372">
                  <c:v>24.2</c:v>
                </c:pt>
                <c:pt idx="373">
                  <c:v>24.2</c:v>
                </c:pt>
                <c:pt idx="374">
                  <c:v>24.2</c:v>
                </c:pt>
                <c:pt idx="375">
                  <c:v>24.2</c:v>
                </c:pt>
                <c:pt idx="376">
                  <c:v>24.2</c:v>
                </c:pt>
                <c:pt idx="377">
                  <c:v>24.2</c:v>
                </c:pt>
                <c:pt idx="378">
                  <c:v>24.2</c:v>
                </c:pt>
                <c:pt idx="379">
                  <c:v>24.2</c:v>
                </c:pt>
                <c:pt idx="380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1B-48D9-A760-04F42DF1EE96}"/>
            </c:ext>
          </c:extLst>
        </c:ser>
        <c:ser>
          <c:idx val="3"/>
          <c:order val="5"/>
          <c:tx>
            <c:strRef>
              <c:f>'Data budskurva'!$J$5</c:f>
              <c:strCache>
                <c:ptCount val="1"/>
                <c:pt idx="0">
                  <c:v>KVFF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budskurva'!$J$6:$J$435</c:f>
              <c:numCache>
                <c:formatCode>General</c:formatCode>
                <c:ptCount val="430"/>
                <c:pt idx="381">
                  <c:v>20</c:v>
                </c:pt>
                <c:pt idx="382">
                  <c:v>20</c:v>
                </c:pt>
                <c:pt idx="383">
                  <c:v>20</c:v>
                </c:pt>
                <c:pt idx="384">
                  <c:v>20</c:v>
                </c:pt>
                <c:pt idx="385">
                  <c:v>20</c:v>
                </c:pt>
                <c:pt idx="386">
                  <c:v>20</c:v>
                </c:pt>
                <c:pt idx="387">
                  <c:v>20</c:v>
                </c:pt>
                <c:pt idx="388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1B-48D9-A760-04F42DF1EE96}"/>
            </c:ext>
          </c:extLst>
        </c:ser>
        <c:ser>
          <c:idx val="4"/>
          <c:order val="6"/>
          <c:tx>
            <c:strRef>
              <c:f>'Data budskurva'!$K$5</c:f>
              <c:strCache>
                <c:ptCount val="1"/>
                <c:pt idx="0">
                  <c:v>KVFK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budskurva'!$K$6:$K$435</c:f>
              <c:numCache>
                <c:formatCode>General</c:formatCode>
                <c:ptCount val="430"/>
                <c:pt idx="389">
                  <c:v>29</c:v>
                </c:pt>
                <c:pt idx="390">
                  <c:v>30</c:v>
                </c:pt>
                <c:pt idx="391">
                  <c:v>30</c:v>
                </c:pt>
                <c:pt idx="392">
                  <c:v>30</c:v>
                </c:pt>
                <c:pt idx="393">
                  <c:v>30</c:v>
                </c:pt>
                <c:pt idx="394">
                  <c:v>30</c:v>
                </c:pt>
                <c:pt idx="395">
                  <c:v>30</c:v>
                </c:pt>
                <c:pt idx="396">
                  <c:v>30</c:v>
                </c:pt>
                <c:pt idx="397">
                  <c:v>33</c:v>
                </c:pt>
                <c:pt idx="398">
                  <c:v>34</c:v>
                </c:pt>
                <c:pt idx="399">
                  <c:v>35</c:v>
                </c:pt>
                <c:pt idx="400">
                  <c:v>36</c:v>
                </c:pt>
                <c:pt idx="401">
                  <c:v>37</c:v>
                </c:pt>
                <c:pt idx="402">
                  <c:v>38</c:v>
                </c:pt>
                <c:pt idx="403">
                  <c:v>39</c:v>
                </c:pt>
                <c:pt idx="404">
                  <c:v>40</c:v>
                </c:pt>
                <c:pt idx="405">
                  <c:v>41</c:v>
                </c:pt>
                <c:pt idx="406">
                  <c:v>42</c:v>
                </c:pt>
                <c:pt idx="407">
                  <c:v>43</c:v>
                </c:pt>
                <c:pt idx="408">
                  <c:v>44</c:v>
                </c:pt>
                <c:pt idx="409">
                  <c:v>45</c:v>
                </c:pt>
                <c:pt idx="410">
                  <c:v>45</c:v>
                </c:pt>
                <c:pt idx="411">
                  <c:v>45</c:v>
                </c:pt>
                <c:pt idx="412">
                  <c:v>45</c:v>
                </c:pt>
                <c:pt idx="413">
                  <c:v>45</c:v>
                </c:pt>
                <c:pt idx="414">
                  <c:v>45</c:v>
                </c:pt>
                <c:pt idx="415">
                  <c:v>45</c:v>
                </c:pt>
                <c:pt idx="416">
                  <c:v>45</c:v>
                </c:pt>
                <c:pt idx="417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D1B-48D9-A760-04F42DF1EE96}"/>
            </c:ext>
          </c:extLst>
        </c:ser>
        <c:ser>
          <c:idx val="5"/>
          <c:order val="7"/>
          <c:tx>
            <c:strRef>
              <c:f>'Data budskurva'!$L$5</c:f>
              <c:strCache>
                <c:ptCount val="1"/>
                <c:pt idx="0">
                  <c:v>KondO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budskurva'!$L$6:$L$435</c:f>
              <c:numCache>
                <c:formatCode>General</c:formatCode>
                <c:ptCount val="430"/>
                <c:pt idx="418">
                  <c:v>80</c:v>
                </c:pt>
                <c:pt idx="419">
                  <c:v>80</c:v>
                </c:pt>
                <c:pt idx="42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D1B-48D9-A760-04F42DF1EE96}"/>
            </c:ext>
          </c:extLst>
        </c:ser>
        <c:ser>
          <c:idx val="6"/>
          <c:order val="8"/>
          <c:tx>
            <c:strRef>
              <c:f>'Data budskurva'!$M$5</c:f>
              <c:strCache>
                <c:ptCount val="1"/>
                <c:pt idx="0">
                  <c:v>GT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budskurva'!$M$6:$M$435</c:f>
              <c:numCache>
                <c:formatCode>General</c:formatCode>
                <c:ptCount val="430"/>
                <c:pt idx="421">
                  <c:v>100</c:v>
                </c:pt>
                <c:pt idx="422">
                  <c:v>100</c:v>
                </c:pt>
                <c:pt idx="42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1B-48D9-A760-04F42DF1EE96}"/>
            </c:ext>
          </c:extLst>
        </c:ser>
        <c:ser>
          <c:idx val="16"/>
          <c:order val="9"/>
          <c:tx>
            <c:v>Utsläppsrätter</c:v>
          </c:tx>
          <c:spPr>
            <a:solidFill>
              <a:srgbClr val="00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budskurva'!$N$6:$N$435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D1B-48D9-A760-04F42DF1EE96}"/>
            </c:ext>
          </c:extLst>
        </c:ser>
        <c:ser>
          <c:idx val="17"/>
          <c:order val="10"/>
          <c:tx>
            <c:v>Utsläppsrätter</c:v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budskurva'!$O$6:$O$435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D1B-48D9-A760-04F42DF1EE96}"/>
            </c:ext>
          </c:extLst>
        </c:ser>
        <c:ser>
          <c:idx val="18"/>
          <c:order val="11"/>
          <c:tx>
            <c:v>Utsläppsrätter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budskurva'!$P$6:$P$435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D1B-48D9-A760-04F42DF1E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0929152"/>
        <c:axId val="322122880"/>
      </c:barChart>
      <c:catAx>
        <c:axId val="32092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322122880"/>
        <c:crosses val="autoZero"/>
        <c:auto val="0"/>
        <c:lblAlgn val="ctr"/>
        <c:lblOffset val="100"/>
        <c:tickLblSkip val="50"/>
        <c:tickMarkSkip val="50"/>
        <c:noMultiLvlLbl val="0"/>
      </c:catAx>
      <c:valAx>
        <c:axId val="32212288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2540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sv-SE"/>
          </a:p>
        </c:txPr>
        <c:crossAx val="3209291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0.83043</cdr:x>
      <cdr:y>0.00959</cdr:y>
    </cdr:from>
    <cdr:to>
      <cdr:x>0.97073</cdr:x>
      <cdr:y>0.05618</cdr:y>
    </cdr:to>
    <cdr:sp macro="" textlink="">
      <cdr:nvSpPr>
        <cdr:cNvPr id="1639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48861" y="53909"/>
          <a:ext cx="1292258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Gasturbinkraft</a:t>
          </a:r>
        </a:p>
      </cdr:txBody>
    </cdr:sp>
  </cdr:relSizeAnchor>
  <cdr:relSizeAnchor xmlns:cdr="http://schemas.openxmlformats.org/drawingml/2006/chartDrawing">
    <cdr:from>
      <cdr:x>0.02342</cdr:x>
      <cdr:y>0</cdr:y>
    </cdr:from>
    <cdr:to>
      <cdr:x>0.09208</cdr:x>
      <cdr:y>0.0609</cdr:y>
    </cdr:to>
    <cdr:sp macro="" textlink="">
      <cdr:nvSpPr>
        <cdr:cNvPr id="16391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0001" y="-1246909"/>
          <a:ext cx="762324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öre/kWh</a:t>
          </a:r>
        </a:p>
      </cdr:txBody>
    </cdr:sp>
  </cdr:relSizeAnchor>
  <cdr:relSizeAnchor xmlns:cdr="http://schemas.openxmlformats.org/drawingml/2006/chartDrawing">
    <cdr:from>
      <cdr:x>0.81667</cdr:x>
      <cdr:y>0.0643</cdr:y>
    </cdr:from>
    <cdr:to>
      <cdr:x>0.94829</cdr:x>
      <cdr:y>0.1109</cdr:y>
    </cdr:to>
    <cdr:sp macro="" textlink="">
      <cdr:nvSpPr>
        <cdr:cNvPr id="16397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22099" y="361334"/>
          <a:ext cx="1212309" cy="2618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Kondenskraft</a:t>
          </a:r>
        </a:p>
      </cdr:txBody>
    </cdr:sp>
  </cdr:relSizeAnchor>
  <cdr:relSizeAnchor xmlns:cdr="http://schemas.openxmlformats.org/drawingml/2006/chartDrawing">
    <cdr:from>
      <cdr:x>0.52502</cdr:x>
      <cdr:y>0.19904</cdr:y>
    </cdr:from>
    <cdr:to>
      <cdr:x>0.63395</cdr:x>
      <cdr:y>0.28237</cdr:y>
    </cdr:to>
    <cdr:sp macro="" textlink="">
      <cdr:nvSpPr>
        <cdr:cNvPr id="16399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35752" y="1118556"/>
          <a:ext cx="1003319" cy="4682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 industri</a:t>
          </a:r>
        </a:p>
      </cdr:txBody>
    </cdr:sp>
  </cdr:relSizeAnchor>
  <cdr:relSizeAnchor xmlns:cdr="http://schemas.openxmlformats.org/drawingml/2006/chartDrawing">
    <cdr:from>
      <cdr:x>0.03034</cdr:x>
      <cdr:y>0.68264</cdr:y>
    </cdr:from>
    <cdr:to>
      <cdr:x>0.12082</cdr:x>
      <cdr:y>0.72924</cdr:y>
    </cdr:to>
    <cdr:sp macro="" textlink="">
      <cdr:nvSpPr>
        <cdr:cNvPr id="16400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9411" y="3836288"/>
          <a:ext cx="833382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Vindkraft</a:t>
          </a:r>
        </a:p>
      </cdr:txBody>
    </cdr:sp>
  </cdr:relSizeAnchor>
  <cdr:relSizeAnchor xmlns:cdr="http://schemas.openxmlformats.org/drawingml/2006/chartDrawing">
    <cdr:from>
      <cdr:x>0.2436</cdr:x>
      <cdr:y>0.41823</cdr:y>
    </cdr:from>
    <cdr:to>
      <cdr:x>0.35142</cdr:x>
      <cdr:y>0.46483</cdr:y>
    </cdr:to>
    <cdr:sp macro="" textlink="">
      <cdr:nvSpPr>
        <cdr:cNvPr id="16401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43731" y="2350351"/>
          <a:ext cx="993095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Vattenkraft</a:t>
          </a:r>
        </a:p>
      </cdr:txBody>
    </cdr:sp>
  </cdr:relSizeAnchor>
  <cdr:relSizeAnchor xmlns:cdr="http://schemas.openxmlformats.org/drawingml/2006/chartDrawing">
    <cdr:from>
      <cdr:x>0.72067</cdr:x>
      <cdr:y>0.41601</cdr:y>
    </cdr:from>
    <cdr:to>
      <cdr:x>0.81334</cdr:x>
      <cdr:y>0.46261</cdr:y>
    </cdr:to>
    <cdr:sp macro="" textlink="">
      <cdr:nvSpPr>
        <cdr:cNvPr id="16402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35525" y="2335203"/>
          <a:ext cx="853259" cy="2615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Kärnkraft</a:t>
          </a:r>
        </a:p>
      </cdr:txBody>
    </cdr:sp>
  </cdr:relSizeAnchor>
  <cdr:relSizeAnchor xmlns:cdr="http://schemas.openxmlformats.org/drawingml/2006/chartDrawing">
    <cdr:from>
      <cdr:x>0.60215</cdr:x>
      <cdr:y>0.12639</cdr:y>
    </cdr:from>
    <cdr:to>
      <cdr:x>0.71108</cdr:x>
      <cdr:y>0.20973</cdr:y>
    </cdr:to>
    <cdr:sp macro="" textlink="">
      <cdr:nvSpPr>
        <cdr:cNvPr id="16403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46186" y="710265"/>
          <a:ext cx="1003319" cy="4683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fjärrvärme</a:t>
          </a:r>
        </a:p>
      </cdr:txBody>
    </cdr:sp>
  </cdr:relSizeAnchor>
  <cdr:relSizeAnchor xmlns:cdr="http://schemas.openxmlformats.org/drawingml/2006/chartDrawing">
    <cdr:from>
      <cdr:x>0.33566</cdr:x>
      <cdr:y>0.19553</cdr:y>
    </cdr:from>
    <cdr:to>
      <cdr:x>0.35841</cdr:x>
      <cdr:y>0.23578</cdr:y>
    </cdr:to>
    <cdr:sp macro="" textlink="">
      <cdr:nvSpPr>
        <cdr:cNvPr id="16411" name="Rectangle 2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869595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00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0.15219</cdr:y>
    </cdr:from>
    <cdr:to>
      <cdr:x>0.35841</cdr:x>
      <cdr:y>0.19244</cdr:y>
    </cdr:to>
    <cdr:sp macro="" textlink="">
      <cdr:nvSpPr>
        <cdr:cNvPr id="16412" name="Rectangle 2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676838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0.11194</cdr:y>
    </cdr:from>
    <cdr:to>
      <cdr:x>0.35841</cdr:x>
      <cdr:y>0.15219</cdr:y>
    </cdr:to>
    <cdr:sp macro="" textlink="">
      <cdr:nvSpPr>
        <cdr:cNvPr id="16413" name="Rectangle 2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497834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0.37304</cdr:x>
      <cdr:y>0.10559</cdr:y>
    </cdr:from>
    <cdr:to>
      <cdr:x>0.5</cdr:x>
      <cdr:y>0.15219</cdr:y>
    </cdr:to>
    <cdr:sp macro="" textlink="">
      <cdr:nvSpPr>
        <cdr:cNvPr id="16414" name="Text Box 3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469594"/>
          <a:ext cx="1409600" cy="2072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30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0.15575</cdr:y>
    </cdr:from>
    <cdr:to>
      <cdr:x>0.5</cdr:x>
      <cdr:y>0.20234</cdr:y>
    </cdr:to>
    <cdr:sp macro="" textlink="">
      <cdr:nvSpPr>
        <cdr:cNvPr id="16415" name="Text Box 3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692662"/>
          <a:ext cx="1409600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20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0.20662</cdr:y>
    </cdr:from>
    <cdr:to>
      <cdr:x>0.5</cdr:x>
      <cdr:y>0.25322</cdr:y>
    </cdr:to>
    <cdr:sp macro="" textlink="">
      <cdr:nvSpPr>
        <cdr:cNvPr id="16416" name="Text Box 3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918920"/>
          <a:ext cx="1409600" cy="2072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10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0.57911</cdr:x>
      <cdr:y>0.28249</cdr:y>
    </cdr:from>
    <cdr:to>
      <cdr:x>0.58645</cdr:x>
      <cdr:y>0.3992</cdr:y>
    </cdr:to>
    <cdr:sp macro="" textlink="">
      <cdr:nvSpPr>
        <cdr:cNvPr id="16421" name="Line 3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333957" y="1587524"/>
          <a:ext cx="67607" cy="65588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0.93812</cdr:x>
      <cdr:y>0.50801</cdr:y>
    </cdr:from>
    <cdr:to>
      <cdr:x>0.98634</cdr:x>
      <cdr:y>0.55461</cdr:y>
    </cdr:to>
    <cdr:sp macro="" textlink="">
      <cdr:nvSpPr>
        <cdr:cNvPr id="16422" name="Text Box 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640705" y="2854901"/>
          <a:ext cx="444139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TWh</a:t>
          </a:r>
        </a:p>
      </cdr:txBody>
    </cdr:sp>
  </cdr:relSizeAnchor>
  <cdr:relSizeAnchor xmlns:cdr="http://schemas.openxmlformats.org/drawingml/2006/chartDrawing">
    <cdr:from>
      <cdr:x>0.90253</cdr:x>
      <cdr:y>0.19234</cdr:y>
    </cdr:from>
    <cdr:to>
      <cdr:x>0.93994</cdr:x>
      <cdr:y>0.23893</cdr:y>
    </cdr:to>
    <cdr:sp macro="" textlink="">
      <cdr:nvSpPr>
        <cdr:cNvPr id="30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020581" y="855374"/>
          <a:ext cx="415352" cy="2072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Kol</a:t>
          </a:r>
        </a:p>
      </cdr:txBody>
    </cdr:sp>
  </cdr:relSizeAnchor>
  <cdr:relSizeAnchor xmlns:cdr="http://schemas.openxmlformats.org/drawingml/2006/chartDrawing">
    <cdr:from>
      <cdr:x>0.89315</cdr:x>
      <cdr:y>0.14212</cdr:y>
    </cdr:from>
    <cdr:to>
      <cdr:x>0.936</cdr:x>
      <cdr:y>0.18871</cdr:y>
    </cdr:to>
    <cdr:sp macro="" textlink="">
      <cdr:nvSpPr>
        <cdr:cNvPr id="31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916369" y="632073"/>
          <a:ext cx="475751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Gas</a:t>
          </a:r>
        </a:p>
      </cdr:txBody>
    </cdr:sp>
  </cdr:relSizeAnchor>
  <cdr:relSizeAnchor xmlns:cdr="http://schemas.openxmlformats.org/drawingml/2006/chartDrawing">
    <cdr:from>
      <cdr:x>0.64945</cdr:x>
      <cdr:y>0.43618</cdr:y>
    </cdr:from>
    <cdr:to>
      <cdr:x>0.68686</cdr:x>
      <cdr:y>0.48277</cdr:y>
    </cdr:to>
    <cdr:sp macro="" textlink="">
      <cdr:nvSpPr>
        <cdr:cNvPr id="32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79789" y="2448437"/>
          <a:ext cx="344452" cy="2615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Bio</a:t>
          </a:r>
        </a:p>
      </cdr:txBody>
    </cdr:sp>
  </cdr:relSizeAnchor>
  <cdr:relSizeAnchor xmlns:cdr="http://schemas.openxmlformats.org/drawingml/2006/chartDrawing">
    <cdr:from>
      <cdr:x>0.81875</cdr:x>
      <cdr:y>0.25763</cdr:y>
    </cdr:from>
    <cdr:to>
      <cdr:x>0.88108</cdr:x>
      <cdr:y>0.30422</cdr:y>
    </cdr:to>
    <cdr:sp macro="" textlink="">
      <cdr:nvSpPr>
        <cdr:cNvPr id="33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41277" y="1447830"/>
          <a:ext cx="574101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Fossil</a:t>
          </a:r>
        </a:p>
      </cdr:txBody>
    </cdr:sp>
  </cdr:relSizeAnchor>
  <cdr:relSizeAnchor xmlns:cdr="http://schemas.openxmlformats.org/drawingml/2006/chartDrawing">
    <cdr:from>
      <cdr:x>0.66323</cdr:x>
      <cdr:y>0.23051</cdr:y>
    </cdr:from>
    <cdr:to>
      <cdr:x>0.66593</cdr:x>
      <cdr:y>0.36822</cdr:y>
    </cdr:to>
    <cdr:sp macro="" textlink="">
      <cdr:nvSpPr>
        <cdr:cNvPr id="37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6106687" y="1293917"/>
          <a:ext cx="24860" cy="77302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0.7101</cdr:x>
      <cdr:y>0.19887</cdr:y>
    </cdr:from>
    <cdr:to>
      <cdr:x>0.81558</cdr:x>
      <cdr:y>0.27077</cdr:y>
    </cdr:to>
    <cdr:sp macro="" textlink="">
      <cdr:nvSpPr>
        <cdr:cNvPr id="38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7884036" y="884435"/>
          <a:ext cx="1171063" cy="31975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0.92294</cdr:x>
      <cdr:y>0.09718</cdr:y>
    </cdr:from>
    <cdr:to>
      <cdr:x>0.96578</cdr:x>
      <cdr:y>0.14377</cdr:y>
    </cdr:to>
    <cdr:sp macro="" textlink="">
      <cdr:nvSpPr>
        <cdr:cNvPr id="36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00860" y="546100"/>
          <a:ext cx="394660" cy="2618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Olja</a:t>
          </a:r>
        </a:p>
      </cdr:txBody>
    </cdr:sp>
  </cdr:relSizeAnchor>
  <cdr:relSizeAnchor xmlns:cdr="http://schemas.openxmlformats.org/drawingml/2006/chartDrawing">
    <cdr:from>
      <cdr:x>0.80269</cdr:x>
      <cdr:y>0.17276</cdr:y>
    </cdr:from>
    <cdr:to>
      <cdr:x>0.89373</cdr:x>
      <cdr:y>0.23366</cdr:y>
    </cdr:to>
    <cdr:sp macro="" textlink="">
      <cdr:nvSpPr>
        <cdr:cNvPr id="25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912073" y="768301"/>
          <a:ext cx="1010791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dirty="0">
              <a:solidFill>
                <a:srgbClr val="000000"/>
              </a:solidFill>
              <a:latin typeface="Arial"/>
              <a:cs typeface="Arial"/>
            </a:rPr>
            <a:t>Efterfrågan</a:t>
          </a:r>
          <a:endParaRPr lang="sv-SE" sz="1400" b="1" i="0" strike="noStrike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417079679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31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image" Target="../media/image39.emf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12" Type="http://schemas.openxmlformats.org/officeDocument/2006/relationships/image" Target="../media/image38.emf"/><Relationship Id="rId17" Type="http://schemas.openxmlformats.org/officeDocument/2006/relationships/image" Target="../media/image43.emf"/><Relationship Id="rId2" Type="http://schemas.openxmlformats.org/officeDocument/2006/relationships/image" Target="../media/image28.png"/><Relationship Id="rId16" Type="http://schemas.openxmlformats.org/officeDocument/2006/relationships/image" Target="../media/image42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emf"/><Relationship Id="rId11" Type="http://schemas.openxmlformats.org/officeDocument/2006/relationships/image" Target="../media/image37.emf"/><Relationship Id="rId5" Type="http://schemas.openxmlformats.org/officeDocument/2006/relationships/image" Target="../media/image31.emf"/><Relationship Id="rId15" Type="http://schemas.openxmlformats.org/officeDocument/2006/relationships/image" Target="../media/image41.emf"/><Relationship Id="rId10" Type="http://schemas.openxmlformats.org/officeDocument/2006/relationships/image" Target="../media/image36.emf"/><Relationship Id="rId4" Type="http://schemas.openxmlformats.org/officeDocument/2006/relationships/image" Target="../media/image30.emf"/><Relationship Id="rId9" Type="http://schemas.openxmlformats.org/officeDocument/2006/relationships/image" Target="../media/image35.emf"/><Relationship Id="rId14" Type="http://schemas.openxmlformats.org/officeDocument/2006/relationships/image" Target="../media/image4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1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1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1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1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1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1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1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1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1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1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1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1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1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1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1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emf"/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1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1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29.emf"/><Relationship Id="rId1" Type="http://schemas.openxmlformats.org/officeDocument/2006/relationships/slideLayout" Target="../slideLayouts/slideLayout1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30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6" name="Rubrik 6"/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Principiell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utbudskurva Norden (normalår)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A5FA591-859F-4B5F-9487-351E1C9F9A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819202"/>
              </p:ext>
            </p:extLst>
          </p:nvPr>
        </p:nvGraphicFramePr>
        <p:xfrm>
          <a:off x="457200" y="1246909"/>
          <a:ext cx="11102714" cy="444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Freeform 730">
            <a:extLst>
              <a:ext uri="{FF2B5EF4-FFF2-40B4-BE49-F238E27FC236}">
                <a16:creationId xmlns:a16="http://schemas.microsoft.com/office/drawing/2014/main" id="{8848A4D4-F4AB-4540-B74D-84416D5678A0}"/>
              </a:ext>
            </a:extLst>
          </p:cNvPr>
          <p:cNvSpPr>
            <a:spLocks noEditPoints="1"/>
          </p:cNvSpPr>
          <p:nvPr/>
        </p:nvSpPr>
        <p:spPr bwMode="auto">
          <a:xfrm>
            <a:off x="10407535" y="2056937"/>
            <a:ext cx="68650" cy="1476000"/>
          </a:xfrm>
          <a:custGeom>
            <a:avLst/>
            <a:gdLst>
              <a:gd name="T0" fmla="*/ 77 w 97"/>
              <a:gd name="T1" fmla="*/ 3929 h 3929"/>
              <a:gd name="T2" fmla="*/ 76 w 97"/>
              <a:gd name="T3" fmla="*/ 3866 h 3929"/>
              <a:gd name="T4" fmla="*/ 74 w 97"/>
              <a:gd name="T5" fmla="*/ 3801 h 3929"/>
              <a:gd name="T6" fmla="*/ 73 w 97"/>
              <a:gd name="T7" fmla="*/ 3737 h 3929"/>
              <a:gd name="T8" fmla="*/ 72 w 97"/>
              <a:gd name="T9" fmla="*/ 3674 h 3929"/>
              <a:gd name="T10" fmla="*/ 71 w 97"/>
              <a:gd name="T11" fmla="*/ 3609 h 3929"/>
              <a:gd name="T12" fmla="*/ 70 w 97"/>
              <a:gd name="T13" fmla="*/ 3545 h 3929"/>
              <a:gd name="T14" fmla="*/ 68 w 97"/>
              <a:gd name="T15" fmla="*/ 3482 h 3929"/>
              <a:gd name="T16" fmla="*/ 67 w 97"/>
              <a:gd name="T17" fmla="*/ 3417 h 3929"/>
              <a:gd name="T18" fmla="*/ 66 w 97"/>
              <a:gd name="T19" fmla="*/ 3353 h 3929"/>
              <a:gd name="T20" fmla="*/ 65 w 97"/>
              <a:gd name="T21" fmla="*/ 3290 h 3929"/>
              <a:gd name="T22" fmla="*/ 64 w 97"/>
              <a:gd name="T23" fmla="*/ 3227 h 3929"/>
              <a:gd name="T24" fmla="*/ 62 w 97"/>
              <a:gd name="T25" fmla="*/ 3162 h 3929"/>
              <a:gd name="T26" fmla="*/ 61 w 97"/>
              <a:gd name="T27" fmla="*/ 3098 h 3929"/>
              <a:gd name="T28" fmla="*/ 60 w 97"/>
              <a:gd name="T29" fmla="*/ 3035 h 3929"/>
              <a:gd name="T30" fmla="*/ 59 w 97"/>
              <a:gd name="T31" fmla="*/ 2970 h 3929"/>
              <a:gd name="T32" fmla="*/ 58 w 97"/>
              <a:gd name="T33" fmla="*/ 2906 h 3929"/>
              <a:gd name="T34" fmla="*/ 56 w 97"/>
              <a:gd name="T35" fmla="*/ 2843 h 3929"/>
              <a:gd name="T36" fmla="*/ 55 w 97"/>
              <a:gd name="T37" fmla="*/ 2778 h 3929"/>
              <a:gd name="T38" fmla="*/ 54 w 97"/>
              <a:gd name="T39" fmla="*/ 2714 h 3929"/>
              <a:gd name="T40" fmla="*/ 53 w 97"/>
              <a:gd name="T41" fmla="*/ 2651 h 3929"/>
              <a:gd name="T42" fmla="*/ 52 w 97"/>
              <a:gd name="T43" fmla="*/ 2586 h 3929"/>
              <a:gd name="T44" fmla="*/ 49 w 97"/>
              <a:gd name="T45" fmla="*/ 2522 h 3929"/>
              <a:gd name="T46" fmla="*/ 48 w 97"/>
              <a:gd name="T47" fmla="*/ 2459 h 3929"/>
              <a:gd name="T48" fmla="*/ 47 w 97"/>
              <a:gd name="T49" fmla="*/ 2394 h 3929"/>
              <a:gd name="T50" fmla="*/ 46 w 97"/>
              <a:gd name="T51" fmla="*/ 2330 h 3929"/>
              <a:gd name="T52" fmla="*/ 44 w 97"/>
              <a:gd name="T53" fmla="*/ 2267 h 3929"/>
              <a:gd name="T54" fmla="*/ 43 w 97"/>
              <a:gd name="T55" fmla="*/ 2202 h 3929"/>
              <a:gd name="T56" fmla="*/ 42 w 97"/>
              <a:gd name="T57" fmla="*/ 2138 h 3929"/>
              <a:gd name="T58" fmla="*/ 41 w 97"/>
              <a:gd name="T59" fmla="*/ 2075 h 3929"/>
              <a:gd name="T60" fmla="*/ 39 w 97"/>
              <a:gd name="T61" fmla="*/ 2010 h 3929"/>
              <a:gd name="T62" fmla="*/ 38 w 97"/>
              <a:gd name="T63" fmla="*/ 1947 h 3929"/>
              <a:gd name="T64" fmla="*/ 37 w 97"/>
              <a:gd name="T65" fmla="*/ 1883 h 3929"/>
              <a:gd name="T66" fmla="*/ 36 w 97"/>
              <a:gd name="T67" fmla="*/ 1820 h 3929"/>
              <a:gd name="T68" fmla="*/ 35 w 97"/>
              <a:gd name="T69" fmla="*/ 1755 h 3929"/>
              <a:gd name="T70" fmla="*/ 33 w 97"/>
              <a:gd name="T71" fmla="*/ 1691 h 3929"/>
              <a:gd name="T72" fmla="*/ 32 w 97"/>
              <a:gd name="T73" fmla="*/ 1628 h 3929"/>
              <a:gd name="T74" fmla="*/ 31 w 97"/>
              <a:gd name="T75" fmla="*/ 1563 h 3929"/>
              <a:gd name="T76" fmla="*/ 30 w 97"/>
              <a:gd name="T77" fmla="*/ 1499 h 3929"/>
              <a:gd name="T78" fmla="*/ 29 w 97"/>
              <a:gd name="T79" fmla="*/ 1436 h 3929"/>
              <a:gd name="T80" fmla="*/ 27 w 97"/>
              <a:gd name="T81" fmla="*/ 1371 h 3929"/>
              <a:gd name="T82" fmla="*/ 26 w 97"/>
              <a:gd name="T83" fmla="*/ 1307 h 3929"/>
              <a:gd name="T84" fmla="*/ 25 w 97"/>
              <a:gd name="T85" fmla="*/ 1244 h 3929"/>
              <a:gd name="T86" fmla="*/ 24 w 97"/>
              <a:gd name="T87" fmla="*/ 1179 h 3929"/>
              <a:gd name="T88" fmla="*/ 23 w 97"/>
              <a:gd name="T89" fmla="*/ 1115 h 3929"/>
              <a:gd name="T90" fmla="*/ 21 w 97"/>
              <a:gd name="T91" fmla="*/ 1052 h 3929"/>
              <a:gd name="T92" fmla="*/ 19 w 97"/>
              <a:gd name="T93" fmla="*/ 987 h 3929"/>
              <a:gd name="T94" fmla="*/ 18 w 97"/>
              <a:gd name="T95" fmla="*/ 923 h 3929"/>
              <a:gd name="T96" fmla="*/ 17 w 97"/>
              <a:gd name="T97" fmla="*/ 860 h 3929"/>
              <a:gd name="T98" fmla="*/ 15 w 97"/>
              <a:gd name="T99" fmla="*/ 795 h 3929"/>
              <a:gd name="T100" fmla="*/ 14 w 97"/>
              <a:gd name="T101" fmla="*/ 732 h 3929"/>
              <a:gd name="T102" fmla="*/ 13 w 97"/>
              <a:gd name="T103" fmla="*/ 668 h 3929"/>
              <a:gd name="T104" fmla="*/ 12 w 97"/>
              <a:gd name="T105" fmla="*/ 605 h 3929"/>
              <a:gd name="T106" fmla="*/ 11 w 97"/>
              <a:gd name="T107" fmla="*/ 540 h 3929"/>
              <a:gd name="T108" fmla="*/ 9 w 97"/>
              <a:gd name="T109" fmla="*/ 476 h 3929"/>
              <a:gd name="T110" fmla="*/ 8 w 97"/>
              <a:gd name="T111" fmla="*/ 413 h 3929"/>
              <a:gd name="T112" fmla="*/ 7 w 97"/>
              <a:gd name="T113" fmla="*/ 348 h 3929"/>
              <a:gd name="T114" fmla="*/ 6 w 97"/>
              <a:gd name="T115" fmla="*/ 284 h 3929"/>
              <a:gd name="T116" fmla="*/ 5 w 97"/>
              <a:gd name="T117" fmla="*/ 221 h 3929"/>
              <a:gd name="T118" fmla="*/ 3 w 97"/>
              <a:gd name="T119" fmla="*/ 156 h 3929"/>
              <a:gd name="T120" fmla="*/ 2 w 97"/>
              <a:gd name="T121" fmla="*/ 92 h 3929"/>
              <a:gd name="T122" fmla="*/ 1 w 97"/>
              <a:gd name="T123" fmla="*/ 29 h 3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" h="3929">
                <a:moveTo>
                  <a:pt x="77" y="3929"/>
                </a:moveTo>
                <a:lnTo>
                  <a:pt x="77" y="3897"/>
                </a:lnTo>
                <a:lnTo>
                  <a:pt x="97" y="3897"/>
                </a:lnTo>
                <a:lnTo>
                  <a:pt x="97" y="3927"/>
                </a:lnTo>
                <a:lnTo>
                  <a:pt x="77" y="3929"/>
                </a:lnTo>
                <a:close/>
                <a:moveTo>
                  <a:pt x="76" y="3866"/>
                </a:moveTo>
                <a:lnTo>
                  <a:pt x="76" y="3833"/>
                </a:lnTo>
                <a:lnTo>
                  <a:pt x="96" y="3833"/>
                </a:lnTo>
                <a:lnTo>
                  <a:pt x="96" y="3864"/>
                </a:lnTo>
                <a:lnTo>
                  <a:pt x="76" y="3866"/>
                </a:lnTo>
                <a:close/>
                <a:moveTo>
                  <a:pt x="74" y="3801"/>
                </a:moveTo>
                <a:lnTo>
                  <a:pt x="74" y="3770"/>
                </a:lnTo>
                <a:lnTo>
                  <a:pt x="94" y="3768"/>
                </a:lnTo>
                <a:lnTo>
                  <a:pt x="95" y="3801"/>
                </a:lnTo>
                <a:lnTo>
                  <a:pt x="74" y="3801"/>
                </a:lnTo>
                <a:close/>
                <a:moveTo>
                  <a:pt x="73" y="3737"/>
                </a:moveTo>
                <a:lnTo>
                  <a:pt x="73" y="3705"/>
                </a:lnTo>
                <a:lnTo>
                  <a:pt x="92" y="3705"/>
                </a:lnTo>
                <a:lnTo>
                  <a:pt x="94" y="3737"/>
                </a:lnTo>
                <a:lnTo>
                  <a:pt x="73" y="3737"/>
                </a:lnTo>
                <a:close/>
                <a:moveTo>
                  <a:pt x="72" y="3674"/>
                </a:moveTo>
                <a:lnTo>
                  <a:pt x="72" y="3641"/>
                </a:lnTo>
                <a:lnTo>
                  <a:pt x="91" y="3641"/>
                </a:lnTo>
                <a:lnTo>
                  <a:pt x="92" y="3672"/>
                </a:lnTo>
                <a:lnTo>
                  <a:pt x="72" y="3674"/>
                </a:lnTo>
                <a:close/>
                <a:moveTo>
                  <a:pt x="71" y="3609"/>
                </a:moveTo>
                <a:lnTo>
                  <a:pt x="71" y="3578"/>
                </a:lnTo>
                <a:lnTo>
                  <a:pt x="90" y="3576"/>
                </a:lnTo>
                <a:lnTo>
                  <a:pt x="91" y="3609"/>
                </a:lnTo>
                <a:lnTo>
                  <a:pt x="71" y="3609"/>
                </a:lnTo>
                <a:close/>
                <a:moveTo>
                  <a:pt x="70" y="3545"/>
                </a:moveTo>
                <a:lnTo>
                  <a:pt x="70" y="3513"/>
                </a:lnTo>
                <a:lnTo>
                  <a:pt x="89" y="3513"/>
                </a:lnTo>
                <a:lnTo>
                  <a:pt x="90" y="3545"/>
                </a:lnTo>
                <a:lnTo>
                  <a:pt x="70" y="3545"/>
                </a:lnTo>
                <a:close/>
                <a:moveTo>
                  <a:pt x="68" y="3482"/>
                </a:moveTo>
                <a:lnTo>
                  <a:pt x="68" y="3449"/>
                </a:lnTo>
                <a:lnTo>
                  <a:pt x="88" y="3449"/>
                </a:lnTo>
                <a:lnTo>
                  <a:pt x="89" y="3480"/>
                </a:lnTo>
                <a:lnTo>
                  <a:pt x="68" y="3482"/>
                </a:lnTo>
                <a:close/>
                <a:moveTo>
                  <a:pt x="67" y="3417"/>
                </a:moveTo>
                <a:lnTo>
                  <a:pt x="67" y="3386"/>
                </a:lnTo>
                <a:lnTo>
                  <a:pt x="86" y="3384"/>
                </a:lnTo>
                <a:lnTo>
                  <a:pt x="88" y="3417"/>
                </a:lnTo>
                <a:lnTo>
                  <a:pt x="67" y="3417"/>
                </a:lnTo>
                <a:close/>
                <a:moveTo>
                  <a:pt x="66" y="3353"/>
                </a:moveTo>
                <a:lnTo>
                  <a:pt x="66" y="3321"/>
                </a:lnTo>
                <a:lnTo>
                  <a:pt x="85" y="3321"/>
                </a:lnTo>
                <a:lnTo>
                  <a:pt x="86" y="3353"/>
                </a:lnTo>
                <a:lnTo>
                  <a:pt x="66" y="3353"/>
                </a:lnTo>
                <a:close/>
                <a:moveTo>
                  <a:pt x="65" y="3290"/>
                </a:moveTo>
                <a:lnTo>
                  <a:pt x="64" y="3257"/>
                </a:lnTo>
                <a:lnTo>
                  <a:pt x="84" y="3257"/>
                </a:lnTo>
                <a:lnTo>
                  <a:pt x="85" y="3288"/>
                </a:lnTo>
                <a:lnTo>
                  <a:pt x="65" y="3290"/>
                </a:lnTo>
                <a:close/>
                <a:moveTo>
                  <a:pt x="64" y="3227"/>
                </a:moveTo>
                <a:lnTo>
                  <a:pt x="62" y="3194"/>
                </a:lnTo>
                <a:lnTo>
                  <a:pt x="83" y="3192"/>
                </a:lnTo>
                <a:lnTo>
                  <a:pt x="84" y="3225"/>
                </a:lnTo>
                <a:lnTo>
                  <a:pt x="64" y="3227"/>
                </a:lnTo>
                <a:close/>
                <a:moveTo>
                  <a:pt x="62" y="3162"/>
                </a:moveTo>
                <a:lnTo>
                  <a:pt x="61" y="3131"/>
                </a:lnTo>
                <a:lnTo>
                  <a:pt x="82" y="3129"/>
                </a:lnTo>
                <a:lnTo>
                  <a:pt x="83" y="3162"/>
                </a:lnTo>
                <a:lnTo>
                  <a:pt x="62" y="3162"/>
                </a:lnTo>
                <a:close/>
                <a:moveTo>
                  <a:pt x="61" y="3098"/>
                </a:moveTo>
                <a:lnTo>
                  <a:pt x="60" y="3066"/>
                </a:lnTo>
                <a:lnTo>
                  <a:pt x="80" y="3066"/>
                </a:lnTo>
                <a:lnTo>
                  <a:pt x="82" y="3096"/>
                </a:lnTo>
                <a:lnTo>
                  <a:pt x="61" y="3098"/>
                </a:lnTo>
                <a:close/>
                <a:moveTo>
                  <a:pt x="60" y="3035"/>
                </a:moveTo>
                <a:lnTo>
                  <a:pt x="59" y="3002"/>
                </a:lnTo>
                <a:lnTo>
                  <a:pt x="79" y="3000"/>
                </a:lnTo>
                <a:lnTo>
                  <a:pt x="79" y="3033"/>
                </a:lnTo>
                <a:lnTo>
                  <a:pt x="60" y="3035"/>
                </a:lnTo>
                <a:close/>
                <a:moveTo>
                  <a:pt x="59" y="2970"/>
                </a:moveTo>
                <a:lnTo>
                  <a:pt x="58" y="2939"/>
                </a:lnTo>
                <a:lnTo>
                  <a:pt x="78" y="2937"/>
                </a:lnTo>
                <a:lnTo>
                  <a:pt x="78" y="2970"/>
                </a:lnTo>
                <a:lnTo>
                  <a:pt x="59" y="2970"/>
                </a:lnTo>
                <a:close/>
                <a:moveTo>
                  <a:pt x="58" y="2906"/>
                </a:moveTo>
                <a:lnTo>
                  <a:pt x="56" y="2874"/>
                </a:lnTo>
                <a:lnTo>
                  <a:pt x="77" y="2874"/>
                </a:lnTo>
                <a:lnTo>
                  <a:pt x="77" y="2904"/>
                </a:lnTo>
                <a:lnTo>
                  <a:pt x="58" y="2906"/>
                </a:lnTo>
                <a:close/>
                <a:moveTo>
                  <a:pt x="56" y="2843"/>
                </a:moveTo>
                <a:lnTo>
                  <a:pt x="55" y="2810"/>
                </a:lnTo>
                <a:lnTo>
                  <a:pt x="76" y="2808"/>
                </a:lnTo>
                <a:lnTo>
                  <a:pt x="76" y="2841"/>
                </a:lnTo>
                <a:lnTo>
                  <a:pt x="56" y="2843"/>
                </a:lnTo>
                <a:close/>
                <a:moveTo>
                  <a:pt x="55" y="2778"/>
                </a:moveTo>
                <a:lnTo>
                  <a:pt x="54" y="2747"/>
                </a:lnTo>
                <a:lnTo>
                  <a:pt x="74" y="2745"/>
                </a:lnTo>
                <a:lnTo>
                  <a:pt x="74" y="2778"/>
                </a:lnTo>
                <a:lnTo>
                  <a:pt x="55" y="2778"/>
                </a:lnTo>
                <a:close/>
                <a:moveTo>
                  <a:pt x="54" y="2714"/>
                </a:moveTo>
                <a:lnTo>
                  <a:pt x="53" y="2682"/>
                </a:lnTo>
                <a:lnTo>
                  <a:pt x="73" y="2682"/>
                </a:lnTo>
                <a:lnTo>
                  <a:pt x="73" y="2712"/>
                </a:lnTo>
                <a:lnTo>
                  <a:pt x="54" y="2714"/>
                </a:lnTo>
                <a:close/>
                <a:moveTo>
                  <a:pt x="53" y="2651"/>
                </a:moveTo>
                <a:lnTo>
                  <a:pt x="52" y="2618"/>
                </a:lnTo>
                <a:lnTo>
                  <a:pt x="72" y="2616"/>
                </a:lnTo>
                <a:lnTo>
                  <a:pt x="72" y="2649"/>
                </a:lnTo>
                <a:lnTo>
                  <a:pt x="53" y="2651"/>
                </a:lnTo>
                <a:close/>
                <a:moveTo>
                  <a:pt x="52" y="2586"/>
                </a:moveTo>
                <a:lnTo>
                  <a:pt x="50" y="2555"/>
                </a:lnTo>
                <a:lnTo>
                  <a:pt x="71" y="2553"/>
                </a:lnTo>
                <a:lnTo>
                  <a:pt x="71" y="2586"/>
                </a:lnTo>
                <a:lnTo>
                  <a:pt x="52" y="2586"/>
                </a:lnTo>
                <a:close/>
                <a:moveTo>
                  <a:pt x="49" y="2522"/>
                </a:moveTo>
                <a:lnTo>
                  <a:pt x="49" y="2490"/>
                </a:lnTo>
                <a:lnTo>
                  <a:pt x="70" y="2490"/>
                </a:lnTo>
                <a:lnTo>
                  <a:pt x="70" y="2520"/>
                </a:lnTo>
                <a:lnTo>
                  <a:pt x="49" y="2522"/>
                </a:lnTo>
                <a:close/>
                <a:moveTo>
                  <a:pt x="48" y="2459"/>
                </a:moveTo>
                <a:lnTo>
                  <a:pt x="48" y="2426"/>
                </a:lnTo>
                <a:lnTo>
                  <a:pt x="68" y="2426"/>
                </a:lnTo>
                <a:lnTo>
                  <a:pt x="68" y="2457"/>
                </a:lnTo>
                <a:lnTo>
                  <a:pt x="48" y="2459"/>
                </a:lnTo>
                <a:close/>
                <a:moveTo>
                  <a:pt x="47" y="2394"/>
                </a:moveTo>
                <a:lnTo>
                  <a:pt x="47" y="2363"/>
                </a:lnTo>
                <a:lnTo>
                  <a:pt x="67" y="2361"/>
                </a:lnTo>
                <a:lnTo>
                  <a:pt x="67" y="2394"/>
                </a:lnTo>
                <a:lnTo>
                  <a:pt x="47" y="2394"/>
                </a:lnTo>
                <a:close/>
                <a:moveTo>
                  <a:pt x="46" y="2330"/>
                </a:moveTo>
                <a:lnTo>
                  <a:pt x="46" y="2298"/>
                </a:lnTo>
                <a:lnTo>
                  <a:pt x="65" y="2298"/>
                </a:lnTo>
                <a:lnTo>
                  <a:pt x="66" y="2330"/>
                </a:lnTo>
                <a:lnTo>
                  <a:pt x="46" y="2330"/>
                </a:lnTo>
                <a:close/>
                <a:moveTo>
                  <a:pt x="44" y="2267"/>
                </a:moveTo>
                <a:lnTo>
                  <a:pt x="44" y="2234"/>
                </a:lnTo>
                <a:lnTo>
                  <a:pt x="64" y="2234"/>
                </a:lnTo>
                <a:lnTo>
                  <a:pt x="65" y="2265"/>
                </a:lnTo>
                <a:lnTo>
                  <a:pt x="44" y="2267"/>
                </a:lnTo>
                <a:close/>
                <a:moveTo>
                  <a:pt x="43" y="2202"/>
                </a:moveTo>
                <a:lnTo>
                  <a:pt x="43" y="2171"/>
                </a:lnTo>
                <a:lnTo>
                  <a:pt x="62" y="2169"/>
                </a:lnTo>
                <a:lnTo>
                  <a:pt x="64" y="2202"/>
                </a:lnTo>
                <a:lnTo>
                  <a:pt x="43" y="2202"/>
                </a:lnTo>
                <a:close/>
                <a:moveTo>
                  <a:pt x="42" y="2138"/>
                </a:moveTo>
                <a:lnTo>
                  <a:pt x="42" y="2106"/>
                </a:lnTo>
                <a:lnTo>
                  <a:pt x="61" y="2106"/>
                </a:lnTo>
                <a:lnTo>
                  <a:pt x="62" y="2138"/>
                </a:lnTo>
                <a:lnTo>
                  <a:pt x="42" y="2138"/>
                </a:lnTo>
                <a:close/>
                <a:moveTo>
                  <a:pt x="41" y="2075"/>
                </a:moveTo>
                <a:lnTo>
                  <a:pt x="41" y="2042"/>
                </a:lnTo>
                <a:lnTo>
                  <a:pt x="60" y="2042"/>
                </a:lnTo>
                <a:lnTo>
                  <a:pt x="61" y="2073"/>
                </a:lnTo>
                <a:lnTo>
                  <a:pt x="41" y="2075"/>
                </a:lnTo>
                <a:close/>
                <a:moveTo>
                  <a:pt x="39" y="2010"/>
                </a:moveTo>
                <a:lnTo>
                  <a:pt x="39" y="1979"/>
                </a:lnTo>
                <a:lnTo>
                  <a:pt x="59" y="1977"/>
                </a:lnTo>
                <a:lnTo>
                  <a:pt x="60" y="2010"/>
                </a:lnTo>
                <a:lnTo>
                  <a:pt x="39" y="2010"/>
                </a:lnTo>
                <a:close/>
                <a:moveTo>
                  <a:pt x="38" y="1947"/>
                </a:moveTo>
                <a:lnTo>
                  <a:pt x="38" y="1916"/>
                </a:lnTo>
                <a:lnTo>
                  <a:pt x="58" y="1914"/>
                </a:lnTo>
                <a:lnTo>
                  <a:pt x="59" y="1947"/>
                </a:lnTo>
                <a:lnTo>
                  <a:pt x="38" y="1947"/>
                </a:lnTo>
                <a:close/>
                <a:moveTo>
                  <a:pt x="37" y="1883"/>
                </a:moveTo>
                <a:lnTo>
                  <a:pt x="37" y="1851"/>
                </a:lnTo>
                <a:lnTo>
                  <a:pt x="56" y="1851"/>
                </a:lnTo>
                <a:lnTo>
                  <a:pt x="58" y="1881"/>
                </a:lnTo>
                <a:lnTo>
                  <a:pt x="37" y="1883"/>
                </a:lnTo>
                <a:close/>
                <a:moveTo>
                  <a:pt x="36" y="1820"/>
                </a:moveTo>
                <a:lnTo>
                  <a:pt x="35" y="1787"/>
                </a:lnTo>
                <a:lnTo>
                  <a:pt x="55" y="1785"/>
                </a:lnTo>
                <a:lnTo>
                  <a:pt x="56" y="1818"/>
                </a:lnTo>
                <a:lnTo>
                  <a:pt x="36" y="1820"/>
                </a:lnTo>
                <a:close/>
                <a:moveTo>
                  <a:pt x="35" y="1755"/>
                </a:moveTo>
                <a:lnTo>
                  <a:pt x="33" y="1724"/>
                </a:lnTo>
                <a:lnTo>
                  <a:pt x="54" y="1722"/>
                </a:lnTo>
                <a:lnTo>
                  <a:pt x="55" y="1755"/>
                </a:lnTo>
                <a:lnTo>
                  <a:pt x="35" y="1755"/>
                </a:lnTo>
                <a:close/>
                <a:moveTo>
                  <a:pt x="33" y="1691"/>
                </a:moveTo>
                <a:lnTo>
                  <a:pt x="32" y="1659"/>
                </a:lnTo>
                <a:lnTo>
                  <a:pt x="53" y="1659"/>
                </a:lnTo>
                <a:lnTo>
                  <a:pt x="54" y="1689"/>
                </a:lnTo>
                <a:lnTo>
                  <a:pt x="33" y="1691"/>
                </a:lnTo>
                <a:close/>
                <a:moveTo>
                  <a:pt x="32" y="1628"/>
                </a:moveTo>
                <a:lnTo>
                  <a:pt x="31" y="1595"/>
                </a:lnTo>
                <a:lnTo>
                  <a:pt x="52" y="1593"/>
                </a:lnTo>
                <a:lnTo>
                  <a:pt x="53" y="1626"/>
                </a:lnTo>
                <a:lnTo>
                  <a:pt x="32" y="1628"/>
                </a:lnTo>
                <a:close/>
                <a:moveTo>
                  <a:pt x="31" y="1563"/>
                </a:moveTo>
                <a:lnTo>
                  <a:pt x="30" y="1532"/>
                </a:lnTo>
                <a:lnTo>
                  <a:pt x="50" y="1530"/>
                </a:lnTo>
                <a:lnTo>
                  <a:pt x="52" y="1563"/>
                </a:lnTo>
                <a:lnTo>
                  <a:pt x="31" y="1563"/>
                </a:lnTo>
                <a:close/>
                <a:moveTo>
                  <a:pt x="30" y="1499"/>
                </a:moveTo>
                <a:lnTo>
                  <a:pt x="29" y="1467"/>
                </a:lnTo>
                <a:lnTo>
                  <a:pt x="49" y="1467"/>
                </a:lnTo>
                <a:lnTo>
                  <a:pt x="49" y="1497"/>
                </a:lnTo>
                <a:lnTo>
                  <a:pt x="30" y="1499"/>
                </a:lnTo>
                <a:close/>
                <a:moveTo>
                  <a:pt x="29" y="1436"/>
                </a:moveTo>
                <a:lnTo>
                  <a:pt x="27" y="1403"/>
                </a:lnTo>
                <a:lnTo>
                  <a:pt x="48" y="1401"/>
                </a:lnTo>
                <a:lnTo>
                  <a:pt x="48" y="1434"/>
                </a:lnTo>
                <a:lnTo>
                  <a:pt x="29" y="1436"/>
                </a:lnTo>
                <a:close/>
                <a:moveTo>
                  <a:pt x="27" y="1371"/>
                </a:moveTo>
                <a:lnTo>
                  <a:pt x="26" y="1340"/>
                </a:lnTo>
                <a:lnTo>
                  <a:pt x="47" y="1338"/>
                </a:lnTo>
                <a:lnTo>
                  <a:pt x="47" y="1371"/>
                </a:lnTo>
                <a:lnTo>
                  <a:pt x="27" y="1371"/>
                </a:lnTo>
                <a:close/>
                <a:moveTo>
                  <a:pt x="26" y="1307"/>
                </a:moveTo>
                <a:lnTo>
                  <a:pt x="25" y="1275"/>
                </a:lnTo>
                <a:lnTo>
                  <a:pt x="46" y="1275"/>
                </a:lnTo>
                <a:lnTo>
                  <a:pt x="46" y="1305"/>
                </a:lnTo>
                <a:lnTo>
                  <a:pt x="26" y="1307"/>
                </a:lnTo>
                <a:close/>
                <a:moveTo>
                  <a:pt x="25" y="1244"/>
                </a:moveTo>
                <a:lnTo>
                  <a:pt x="24" y="1211"/>
                </a:lnTo>
                <a:lnTo>
                  <a:pt x="44" y="1209"/>
                </a:lnTo>
                <a:lnTo>
                  <a:pt x="44" y="1242"/>
                </a:lnTo>
                <a:lnTo>
                  <a:pt x="25" y="1244"/>
                </a:lnTo>
                <a:close/>
                <a:moveTo>
                  <a:pt x="24" y="1179"/>
                </a:moveTo>
                <a:lnTo>
                  <a:pt x="23" y="1148"/>
                </a:lnTo>
                <a:lnTo>
                  <a:pt x="43" y="1146"/>
                </a:lnTo>
                <a:lnTo>
                  <a:pt x="43" y="1179"/>
                </a:lnTo>
                <a:lnTo>
                  <a:pt x="24" y="1179"/>
                </a:lnTo>
                <a:close/>
                <a:moveTo>
                  <a:pt x="23" y="1115"/>
                </a:moveTo>
                <a:lnTo>
                  <a:pt x="21" y="1083"/>
                </a:lnTo>
                <a:lnTo>
                  <a:pt x="42" y="1083"/>
                </a:lnTo>
                <a:lnTo>
                  <a:pt x="42" y="1115"/>
                </a:lnTo>
                <a:lnTo>
                  <a:pt x="23" y="1115"/>
                </a:lnTo>
                <a:close/>
                <a:moveTo>
                  <a:pt x="21" y="1052"/>
                </a:moveTo>
                <a:lnTo>
                  <a:pt x="20" y="1019"/>
                </a:lnTo>
                <a:lnTo>
                  <a:pt x="41" y="1019"/>
                </a:lnTo>
                <a:lnTo>
                  <a:pt x="41" y="1050"/>
                </a:lnTo>
                <a:lnTo>
                  <a:pt x="21" y="1052"/>
                </a:lnTo>
                <a:close/>
                <a:moveTo>
                  <a:pt x="19" y="987"/>
                </a:moveTo>
                <a:lnTo>
                  <a:pt x="19" y="956"/>
                </a:lnTo>
                <a:lnTo>
                  <a:pt x="39" y="954"/>
                </a:lnTo>
                <a:lnTo>
                  <a:pt x="39" y="987"/>
                </a:lnTo>
                <a:lnTo>
                  <a:pt x="19" y="987"/>
                </a:lnTo>
                <a:close/>
                <a:moveTo>
                  <a:pt x="18" y="923"/>
                </a:moveTo>
                <a:lnTo>
                  <a:pt x="18" y="891"/>
                </a:lnTo>
                <a:lnTo>
                  <a:pt x="38" y="891"/>
                </a:lnTo>
                <a:lnTo>
                  <a:pt x="38" y="923"/>
                </a:lnTo>
                <a:lnTo>
                  <a:pt x="18" y="923"/>
                </a:lnTo>
                <a:close/>
                <a:moveTo>
                  <a:pt x="17" y="860"/>
                </a:moveTo>
                <a:lnTo>
                  <a:pt x="17" y="827"/>
                </a:lnTo>
                <a:lnTo>
                  <a:pt x="37" y="827"/>
                </a:lnTo>
                <a:lnTo>
                  <a:pt x="37" y="858"/>
                </a:lnTo>
                <a:lnTo>
                  <a:pt x="17" y="860"/>
                </a:lnTo>
                <a:close/>
                <a:moveTo>
                  <a:pt x="15" y="795"/>
                </a:moveTo>
                <a:lnTo>
                  <a:pt x="15" y="764"/>
                </a:lnTo>
                <a:lnTo>
                  <a:pt x="35" y="762"/>
                </a:lnTo>
                <a:lnTo>
                  <a:pt x="36" y="795"/>
                </a:lnTo>
                <a:lnTo>
                  <a:pt x="15" y="795"/>
                </a:lnTo>
                <a:close/>
                <a:moveTo>
                  <a:pt x="14" y="732"/>
                </a:moveTo>
                <a:lnTo>
                  <a:pt x="14" y="699"/>
                </a:lnTo>
                <a:lnTo>
                  <a:pt x="33" y="699"/>
                </a:lnTo>
                <a:lnTo>
                  <a:pt x="35" y="732"/>
                </a:lnTo>
                <a:lnTo>
                  <a:pt x="14" y="732"/>
                </a:lnTo>
                <a:close/>
                <a:moveTo>
                  <a:pt x="13" y="668"/>
                </a:moveTo>
                <a:lnTo>
                  <a:pt x="13" y="636"/>
                </a:lnTo>
                <a:lnTo>
                  <a:pt x="32" y="636"/>
                </a:lnTo>
                <a:lnTo>
                  <a:pt x="33" y="666"/>
                </a:lnTo>
                <a:lnTo>
                  <a:pt x="13" y="668"/>
                </a:lnTo>
                <a:close/>
                <a:moveTo>
                  <a:pt x="12" y="605"/>
                </a:moveTo>
                <a:lnTo>
                  <a:pt x="12" y="572"/>
                </a:lnTo>
                <a:lnTo>
                  <a:pt x="31" y="570"/>
                </a:lnTo>
                <a:lnTo>
                  <a:pt x="32" y="603"/>
                </a:lnTo>
                <a:lnTo>
                  <a:pt x="12" y="605"/>
                </a:lnTo>
                <a:close/>
                <a:moveTo>
                  <a:pt x="11" y="540"/>
                </a:moveTo>
                <a:lnTo>
                  <a:pt x="11" y="509"/>
                </a:lnTo>
                <a:lnTo>
                  <a:pt x="30" y="507"/>
                </a:lnTo>
                <a:lnTo>
                  <a:pt x="31" y="540"/>
                </a:lnTo>
                <a:lnTo>
                  <a:pt x="11" y="540"/>
                </a:lnTo>
                <a:close/>
                <a:moveTo>
                  <a:pt x="9" y="476"/>
                </a:moveTo>
                <a:lnTo>
                  <a:pt x="9" y="444"/>
                </a:lnTo>
                <a:lnTo>
                  <a:pt x="29" y="444"/>
                </a:lnTo>
                <a:lnTo>
                  <a:pt x="30" y="474"/>
                </a:lnTo>
                <a:lnTo>
                  <a:pt x="9" y="476"/>
                </a:lnTo>
                <a:close/>
                <a:moveTo>
                  <a:pt x="8" y="413"/>
                </a:moveTo>
                <a:lnTo>
                  <a:pt x="8" y="380"/>
                </a:lnTo>
                <a:lnTo>
                  <a:pt x="27" y="378"/>
                </a:lnTo>
                <a:lnTo>
                  <a:pt x="29" y="411"/>
                </a:lnTo>
                <a:lnTo>
                  <a:pt x="8" y="413"/>
                </a:lnTo>
                <a:close/>
                <a:moveTo>
                  <a:pt x="7" y="348"/>
                </a:moveTo>
                <a:lnTo>
                  <a:pt x="7" y="317"/>
                </a:lnTo>
                <a:lnTo>
                  <a:pt x="26" y="315"/>
                </a:lnTo>
                <a:lnTo>
                  <a:pt x="27" y="348"/>
                </a:lnTo>
                <a:lnTo>
                  <a:pt x="7" y="348"/>
                </a:lnTo>
                <a:close/>
                <a:moveTo>
                  <a:pt x="6" y="284"/>
                </a:moveTo>
                <a:lnTo>
                  <a:pt x="5" y="252"/>
                </a:lnTo>
                <a:lnTo>
                  <a:pt x="25" y="252"/>
                </a:lnTo>
                <a:lnTo>
                  <a:pt x="26" y="282"/>
                </a:lnTo>
                <a:lnTo>
                  <a:pt x="6" y="284"/>
                </a:lnTo>
                <a:close/>
                <a:moveTo>
                  <a:pt x="5" y="221"/>
                </a:moveTo>
                <a:lnTo>
                  <a:pt x="3" y="188"/>
                </a:lnTo>
                <a:lnTo>
                  <a:pt x="24" y="186"/>
                </a:lnTo>
                <a:lnTo>
                  <a:pt x="25" y="219"/>
                </a:lnTo>
                <a:lnTo>
                  <a:pt x="5" y="221"/>
                </a:lnTo>
                <a:close/>
                <a:moveTo>
                  <a:pt x="3" y="156"/>
                </a:moveTo>
                <a:lnTo>
                  <a:pt x="2" y="125"/>
                </a:lnTo>
                <a:lnTo>
                  <a:pt x="23" y="123"/>
                </a:lnTo>
                <a:lnTo>
                  <a:pt x="24" y="156"/>
                </a:lnTo>
                <a:lnTo>
                  <a:pt x="3" y="156"/>
                </a:lnTo>
                <a:close/>
                <a:moveTo>
                  <a:pt x="2" y="92"/>
                </a:moveTo>
                <a:lnTo>
                  <a:pt x="1" y="60"/>
                </a:lnTo>
                <a:lnTo>
                  <a:pt x="21" y="60"/>
                </a:lnTo>
                <a:lnTo>
                  <a:pt x="23" y="90"/>
                </a:lnTo>
                <a:lnTo>
                  <a:pt x="2" y="92"/>
                </a:lnTo>
                <a:close/>
                <a:moveTo>
                  <a:pt x="1" y="29"/>
                </a:moveTo>
                <a:lnTo>
                  <a:pt x="0" y="2"/>
                </a:lnTo>
                <a:lnTo>
                  <a:pt x="20" y="0"/>
                </a:lnTo>
                <a:lnTo>
                  <a:pt x="20" y="27"/>
                </a:lnTo>
                <a:lnTo>
                  <a:pt x="1" y="29"/>
                </a:lnTo>
                <a:close/>
              </a:path>
            </a:pathLst>
          </a:custGeom>
          <a:solidFill>
            <a:srgbClr val="000000"/>
          </a:solidFill>
          <a:ln w="2540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21612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9DF4D2-1E82-4ACD-96E3-CDF87E7BBB1A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6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5ED5775-4E4D-FFAA-5E79-9C08DA7F8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854075"/>
            <a:ext cx="117379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79965"/>
      </p:ext>
    </p:extLst>
  </p:cSld>
  <p:clrMapOvr>
    <a:masterClrMapping/>
  </p:clrMapOvr>
  <p:transition spd="med">
    <p:fade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0A15F1E2-C753-42F8-12FD-318D0A45A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5886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28CC942-AC1F-4791-9182-6BD35EE7BF1A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svensk industri 1975-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916228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62EEBCD-E5C3-1766-9FA7-F70534CAD37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36540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D0B881-2466-4436-916B-70D038D48771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8795F01-3D61-994A-8186-F4D4DBDE2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" y="1071563"/>
            <a:ext cx="10209213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90352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(dygnsgenomsnitt)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50972989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D33B7A-D5FC-49A6-A0D0-EB62ECE5F9FD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E0AD557-7EBA-C35A-61F0-0A9A36139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079500"/>
            <a:ext cx="11512550" cy="491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(rullande veckogenomsnitt)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92749980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A18F0-056B-433D-BAFA-7FC4A552DFFD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860B4E8-DAF3-B099-17AC-BB8298598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908050"/>
            <a:ext cx="11415713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1419534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509DAA-C956-4F89-A82E-7404EE0B6155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2C6EAC3-4AEC-01FB-4587-6DB8DBEC25F9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81075"/>
            <a:ext cx="11415712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44048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98308799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091773-8F64-4B2E-B577-FB4A0F43DCB5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1C58EE7-F517-0DF2-D0EF-1A8248E38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933450"/>
            <a:ext cx="11703050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88600"/>
          </a:xfrm>
        </p:spPr>
        <p:txBody>
          <a:bodyPr/>
          <a:lstStyle/>
          <a:p>
            <a:pPr lvl="0"/>
            <a:r>
              <a:rPr lang="sv-SE" dirty="0"/>
              <a:t>Avvikelse från systempriset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7369991-D0AA-E3B1-0638-4743FF994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7525" y="801688"/>
            <a:ext cx="93345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39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9DED03-C1C1-425C-B08A-5D1D88D68D8D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F8E51AA-8C57-EC28-BFF1-15DA1CEDD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663575"/>
            <a:ext cx="11657012" cy="545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pPr lvl="0"/>
            <a:r>
              <a:rPr lang="sv-SE" dirty="0"/>
              <a:t>Områdespriser i Sverige (dygnsgenomsnitt)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348240082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21" y="524088"/>
            <a:ext cx="11373492" cy="52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20111101-20141231)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520700"/>
            <a:ext cx="11607800" cy="52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20150101-20171231)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C4C8773-EBDD-3B20-B3B7-CEEDBF33ADDF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525463"/>
            <a:ext cx="11358562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48E61-9796-491E-B353-C34CC381A7DE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20180101-)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74859470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750A74-DDBD-4631-BB97-40171303DCA4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BE7D6DA-3D96-D24E-8786-BCFEF0C6F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1100138"/>
            <a:ext cx="11222038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97200"/>
            <a:ext cx="10972800" cy="930216"/>
          </a:xfrm>
        </p:spPr>
        <p:txBody>
          <a:bodyPr/>
          <a:lstStyle/>
          <a:p>
            <a:r>
              <a:rPr lang="sv-SE" dirty="0"/>
              <a:t>Nordiska vattenmagasin och prisskillnad Norden-Tyskland</a:t>
            </a:r>
          </a:p>
        </p:txBody>
      </p:sp>
      <p:sp>
        <p:nvSpPr>
          <p:cNvPr id="8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95612556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7EF051-B61B-4188-B4ED-7E944CA88118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EB19BA4-E15D-F95B-25CF-52A1A04FC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84175"/>
            <a:ext cx="11298238" cy="557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ubrik 6"/>
          <p:cNvSpPr txBox="1">
            <a:spLocks/>
          </p:cNvSpPr>
          <p:nvPr/>
        </p:nvSpPr>
        <p:spPr bwMode="auto">
          <a:xfrm>
            <a:off x="609600" y="188640"/>
            <a:ext cx="10972800" cy="5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Områdespriser i Sverige (timpriser)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3039164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BEC0B9-F154-4271-B21E-13274B61ABAC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345743" y="188640"/>
            <a:ext cx="11536908" cy="1143000"/>
          </a:xfrm>
        </p:spPr>
        <p:txBody>
          <a:bodyPr/>
          <a:lstStyle/>
          <a:p>
            <a:pPr lvl="0"/>
            <a:r>
              <a:rPr lang="sv-SE" dirty="0"/>
              <a:t>Prisskillnader per timme mellan elområden i Sverige samt avvikelse gentemot systempris </a:t>
            </a:r>
            <a:r>
              <a:rPr lang="sv-SE" sz="2000" dirty="0"/>
              <a:t>(€/MWh)</a:t>
            </a:r>
            <a:endParaRPr lang="sv-SE" dirty="0"/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C70617F-A7E4-E4D3-0D02-D69D1C30C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1406525"/>
            <a:ext cx="115728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64209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ruta 54"/>
          <p:cNvSpPr txBox="1"/>
          <p:nvPr/>
        </p:nvSpPr>
        <p:spPr>
          <a:xfrm>
            <a:off x="5519936" y="5829540"/>
            <a:ext cx="667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dagligen.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65278C-038A-4048-ACCD-087C1EB66452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6" name="Platshållare för text 9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74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ihandsfigur 7"/>
          <p:cNvSpPr/>
          <p:nvPr/>
        </p:nvSpPr>
        <p:spPr>
          <a:xfrm>
            <a:off x="4298171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859642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99393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668209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797326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781575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195508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1" name="Frihandsfigur 30"/>
          <p:cNvSpPr/>
          <p:nvPr/>
        </p:nvSpPr>
        <p:spPr>
          <a:xfrm>
            <a:off x="3813669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ihandsfigur 31"/>
          <p:cNvSpPr/>
          <p:nvPr/>
        </p:nvSpPr>
        <p:spPr>
          <a:xfrm>
            <a:off x="3742184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5497949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4" name="Grupp 64"/>
          <p:cNvGrpSpPr/>
          <p:nvPr/>
        </p:nvGrpSpPr>
        <p:grpSpPr>
          <a:xfrm>
            <a:off x="5246066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7" name="Grupp 67"/>
          <p:cNvGrpSpPr/>
          <p:nvPr/>
        </p:nvGrpSpPr>
        <p:grpSpPr>
          <a:xfrm>
            <a:off x="5188915" y="3302014"/>
            <a:ext cx="1905012" cy="1627188"/>
            <a:chOff x="2722543" y="3467082"/>
            <a:chExt cx="1428759" cy="1627188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4" name="Freeform 14"/>
          <p:cNvSpPr>
            <a:spLocks/>
          </p:cNvSpPr>
          <p:nvPr/>
        </p:nvSpPr>
        <p:spPr bwMode="auto">
          <a:xfrm>
            <a:off x="6403700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939966" y="980951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Systempris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239350" y="1836615"/>
            <a:ext cx="45741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Calibri" pitchFamily="34" charset="0"/>
              </a:rPr>
              <a:t>Senaste siffror i rött </a:t>
            </a:r>
            <a:br>
              <a:rPr lang="sv-SE" sz="1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sv-SE" sz="1600" dirty="0">
                <a:latin typeface="Calibri" pitchFamily="34" charset="0"/>
              </a:rPr>
              <a:t>genomsnitt </a:t>
            </a:r>
            <a:r>
              <a:rPr lang="sv-SE" sz="1600" dirty="0" err="1">
                <a:latin typeface="Calibri" pitchFamily="34" charset="0"/>
              </a:rPr>
              <a:t>fr</a:t>
            </a:r>
            <a:r>
              <a:rPr lang="sv-SE" sz="1600" dirty="0">
                <a:latin typeface="Calibri" pitchFamily="34" charset="0"/>
              </a:rPr>
              <a:t> 2011-11-01 i svart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8400257" y="4780384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Estland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1828848" y="5385819"/>
            <a:ext cx="762000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EEX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984F8E5-04CC-0074-0362-BB3AC1F65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800" y="1296988"/>
            <a:ext cx="75882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CA2FEB00-1B29-EEA9-937D-D24A151EA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7700" y="34686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3F633358-F3B1-C6E3-5CD3-400C142A6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5100" y="4040188"/>
            <a:ext cx="75882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957A824A-6CE9-EC6D-087C-1ED4A0645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7700" y="2528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8CEC9BBA-1F38-983E-A79B-5594C4AA4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3400" y="12334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25048F4E-7037-65DB-E6FC-334F63535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22600" y="3390900"/>
            <a:ext cx="7651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74E15807-4E1C-D359-4DB0-B42D9A6AE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6400" y="1671638"/>
            <a:ext cx="763588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44E34641-F932-6C81-378B-6D3464530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94400" y="2667000"/>
            <a:ext cx="76041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9970DEE0-620E-45F9-9B1C-46FE866E1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02300" y="3900488"/>
            <a:ext cx="76041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5CB2AA75-1875-F8CF-5242-2D0CDDAB5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21300" y="4903788"/>
            <a:ext cx="76676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F56BBB8C-5996-A5C7-8456-5F75383E8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04200" y="2744788"/>
            <a:ext cx="76041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527E2448-9D81-CC34-4E57-6E58A4D0B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11500" y="47640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202D56A7-53F4-1FE0-87A3-B953B465C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76700" y="5334000"/>
            <a:ext cx="7715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2581442E-7597-25DC-2268-0747EF150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75700" y="4179888"/>
            <a:ext cx="76041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ubrik 95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Områdespriser på Nord Pool</a:t>
            </a:r>
            <a:br>
              <a:rPr lang="sv-SE" dirty="0"/>
            </a:br>
            <a:endParaRPr lang="sv-SE" dirty="0"/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86344305-0F20-CB7F-E681-97D3DA905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05063" y="5322888"/>
            <a:ext cx="56515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26190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ruta 57"/>
          <p:cNvSpPr txBox="1"/>
          <p:nvPr/>
        </p:nvSpPr>
        <p:spPr>
          <a:xfrm>
            <a:off x="4943872" y="5829540"/>
            <a:ext cx="72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kontinuerligt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6B92BB-75EC-4364-9982-87C74DDAF411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5" name="Platshållare för text 10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99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ihandsfigur 6"/>
          <p:cNvSpPr/>
          <p:nvPr/>
        </p:nvSpPr>
        <p:spPr>
          <a:xfrm>
            <a:off x="6530596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092068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631818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900634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029751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014001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9427933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0493012" y="2565400"/>
            <a:ext cx="754694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SYHEL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950501" y="1052513"/>
            <a:ext cx="1056217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Tromsö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6223301" y="2492375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Trondheim</a:t>
            </a: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7008568" y="2857497"/>
            <a:ext cx="758904" cy="276999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NO3</a:t>
            </a:r>
            <a:endParaRPr lang="nb-NO" sz="1400" dirty="0"/>
          </a:p>
        </p:txBody>
      </p:sp>
      <p:sp>
        <p:nvSpPr>
          <p:cNvPr id="34" name="Frihandsfigur 33"/>
          <p:cNvSpPr/>
          <p:nvPr/>
        </p:nvSpPr>
        <p:spPr>
          <a:xfrm>
            <a:off x="6046094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5974610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 Box 123"/>
          <p:cNvSpPr txBox="1">
            <a:spLocks noChangeArrowheads="1"/>
          </p:cNvSpPr>
          <p:nvPr/>
        </p:nvSpPr>
        <p:spPr bwMode="auto">
          <a:xfrm>
            <a:off x="6341813" y="4143381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NO2</a:t>
            </a:r>
          </a:p>
        </p:txBody>
      </p:sp>
      <p:sp>
        <p:nvSpPr>
          <p:cNvPr id="37" name="Text Box 123"/>
          <p:cNvSpPr txBox="1">
            <a:spLocks noChangeArrowheads="1"/>
          </p:cNvSpPr>
          <p:nvPr/>
        </p:nvSpPr>
        <p:spPr bwMode="auto">
          <a:xfrm>
            <a:off x="5865560" y="3357563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NO5</a:t>
            </a:r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7730374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9" name="Grupp 64"/>
          <p:cNvGrpSpPr/>
          <p:nvPr/>
        </p:nvGrpSpPr>
        <p:grpSpPr>
          <a:xfrm>
            <a:off x="7478491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2" name="Grupp 67"/>
          <p:cNvGrpSpPr/>
          <p:nvPr/>
        </p:nvGrpSpPr>
        <p:grpSpPr>
          <a:xfrm>
            <a:off x="7421341" y="3302014"/>
            <a:ext cx="1905012" cy="1627188"/>
            <a:chOff x="2722543" y="3467082"/>
            <a:chExt cx="1428759" cy="1627188"/>
          </a:xfrm>
        </p:grpSpPr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Freeform 14"/>
          <p:cNvSpPr>
            <a:spLocks/>
          </p:cNvSpPr>
          <p:nvPr/>
        </p:nvSpPr>
        <p:spPr bwMode="auto">
          <a:xfrm>
            <a:off x="8636125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Text Box 126"/>
          <p:cNvSpPr txBox="1">
            <a:spLocks noChangeArrowheads="1"/>
          </p:cNvSpPr>
          <p:nvPr/>
        </p:nvSpPr>
        <p:spPr bwMode="auto">
          <a:xfrm>
            <a:off x="9013141" y="764704"/>
            <a:ext cx="893514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SYTRO  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799034" y="3716338"/>
            <a:ext cx="768351" cy="304800"/>
          </a:xfrm>
          <a:prstGeom prst="rect">
            <a:avLst/>
          </a:prstGeom>
          <a:solidFill>
            <a:srgbClr val="FFFFFF">
              <a:alpha val="31000"/>
            </a:srgbClr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Oslo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703057" y="3356992"/>
            <a:ext cx="748859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nb-NO" dirty="0"/>
              <a:t>SYOSL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607046" y="5445125"/>
            <a:ext cx="779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SYCPH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9043108" y="1556792"/>
            <a:ext cx="1055930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SYLUL      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7546528" y="4798893"/>
            <a:ext cx="1145826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SYMAL      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7894896" y="3789040"/>
            <a:ext cx="1025152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SYSTO     </a:t>
            </a: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8229112" y="2636912"/>
            <a:ext cx="1118255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SYSUN      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514720" y="3500438"/>
            <a:ext cx="11514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Bergen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384510" y="4868863"/>
            <a:ext cx="1440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dirty="0"/>
              <a:t>SYARH</a:t>
            </a:r>
            <a:endParaRPr lang="nb-NO" sz="2000" dirty="0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905151" y="4365625"/>
            <a:ext cx="18245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Kristiansand</a:t>
            </a:r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083A41B6-7330-02AE-1107-D7CA54EA3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275" y="1727200"/>
            <a:ext cx="45466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C15F5BB-43F2-E0F8-C39D-88FDBE99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5" y="246522"/>
            <a:ext cx="8677275" cy="981075"/>
          </a:xfrm>
        </p:spPr>
        <p:txBody>
          <a:bodyPr/>
          <a:lstStyle/>
          <a:p>
            <a:r>
              <a:rPr lang="sv-SE" dirty="0"/>
              <a:t>EPAD</a:t>
            </a:r>
            <a:br>
              <a:rPr lang="sv-SE" dirty="0"/>
            </a:br>
            <a:r>
              <a:rPr lang="sv-SE" dirty="0"/>
              <a:t>Förväntad avvikelse gentemot systempriset</a:t>
            </a:r>
          </a:p>
        </p:txBody>
      </p:sp>
    </p:spTree>
    <p:extLst>
      <p:ext uri="{BB962C8B-B14F-4D97-AF65-F5344CB8AC3E}">
        <p14:creationId xmlns:p14="http://schemas.microsoft.com/office/powerpoint/2010/main" val="1490100151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9C687-632C-BC35-B4C5-F0C8A9F87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105C2DC-52E4-E7DF-AC3B-CE8C4DC2EC8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C88A4EE-B49C-C258-0ABD-D70A2430557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DC8F0FD7-40E0-7010-08DB-3F6F6435C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EPAD-priser Sverige, Y+1</a:t>
            </a:r>
          </a:p>
        </p:txBody>
      </p:sp>
      <p:sp>
        <p:nvSpPr>
          <p:cNvPr id="7" name="Platshållare för text 14">
            <a:extLst>
              <a:ext uri="{FF2B5EF4-FFF2-40B4-BE49-F238E27FC236}">
                <a16:creationId xmlns:a16="http://schemas.microsoft.com/office/drawing/2014/main" id="{A97190CE-FDA8-605F-6008-1CE0863027A9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D5F986D-0315-9478-D3C8-CEAC8617AB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52450" y="952500"/>
            <a:ext cx="10247313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23271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1AF6D-E705-F5B4-3AE4-28F71D278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6B9A4EE-5B38-AB4A-F535-CA00AC6AEB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74675" y="912813"/>
            <a:ext cx="10223500" cy="4838700"/>
          </a:xfrm>
          <a:prstGeom prst="rect">
            <a:avLst/>
          </a:prstGeom>
        </p:spPr>
      </p:pic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F2312E2-2F1E-7E93-E89B-62ECC3126B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DB88F01-8F98-CFBD-E619-C419784581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10C816A7-4A7C-80D6-9356-95372F534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EPAD-priser Sverige, Q+1</a:t>
            </a:r>
          </a:p>
        </p:txBody>
      </p:sp>
      <p:sp>
        <p:nvSpPr>
          <p:cNvPr id="7" name="Platshållare för text 14">
            <a:extLst>
              <a:ext uri="{FF2B5EF4-FFF2-40B4-BE49-F238E27FC236}">
                <a16:creationId xmlns:a16="http://schemas.microsoft.com/office/drawing/2014/main" id="{45AEA460-533C-FF33-D75A-3FC3E48A2C63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410460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7E2489E-7631-F49F-E7D9-1BAF1A870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1246188"/>
            <a:ext cx="10213975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D6D6067-C568-16FC-2818-6E22DC527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" y="823913"/>
            <a:ext cx="96139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00540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AF7DE7-F000-4155-A273-17E6EEC7DCB3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4D7EC79-53D0-6A72-7386-E9F62476A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863600"/>
            <a:ext cx="1021556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CE968AC-A26B-7F65-B1AC-EE9C66D90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1488" y="223838"/>
            <a:ext cx="2446337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92793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F570FAA-8BB8-9584-1AD8-6AD65E56C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989013"/>
            <a:ext cx="10212388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3919BC-16BB-4ECA-B021-FD78DFCF0BA7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24497"/>
            <a:ext cx="10972800" cy="780624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Tyskland, Frankrike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965656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C62F2A4-5FDB-2B76-0B72-90B4CB64E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9800" y="717550"/>
            <a:ext cx="2357438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02448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80967AF7-2D5B-4948-86E7-52648A8D0E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9588" y="341313"/>
            <a:ext cx="11129962" cy="5540375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30CFD4-A789-48A4-98AB-E92D29A3E9F5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Terminspriser på Nasdaq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46783689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7D19E1E-4872-481A-AE93-937D4B63295E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F01ADC9-C49F-EF5F-E395-7AE8ADF90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1916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6888"/>
          </a:xfrm>
        </p:spPr>
        <p:txBody>
          <a:bodyPr/>
          <a:lstStyle/>
          <a:p>
            <a:r>
              <a:rPr lang="sv-SE" dirty="0"/>
              <a:t>Vattenmagasinens utveckling i Norden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82230445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E07442-AB71-4591-A303-1FB90BBB5F59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891571D-488E-D1A3-CA03-6BAF6E3B7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34904"/>
          </a:xfrm>
        </p:spPr>
        <p:txBody>
          <a:bodyPr/>
          <a:lstStyle/>
          <a:p>
            <a:r>
              <a:rPr lang="sv-SE" dirty="0"/>
              <a:t>Kvartalskontrakt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99359292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9F19F1-D08C-4BA4-BFB0-D57BCBEF9BD4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3672DB0-AC90-D44C-7313-29D36408E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98328"/>
          </a:xfrm>
        </p:spPr>
        <p:txBody>
          <a:bodyPr/>
          <a:lstStyle/>
          <a:p>
            <a:r>
              <a:rPr lang="sv-SE" dirty="0"/>
              <a:t>Priser i Tyskland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54064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697527-88B3-4FBC-9C23-461CC3D5E269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5C2F7E3-2E7C-5DDD-B67E-562C0253B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/>
              <a:t>Priser i Tyskland, Frankrike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63361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EC0883-B6F9-4FC6-97A2-284A395155C0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6F9B204-6D17-E812-FDB1-95210A5D7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Prisdifferens Norden - Tyskland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88294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4D323D-2746-4FDC-9E78-3BF6AB4FB70A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nb-NO" dirty="0"/>
              <a:t>Terminspris nästkommande år i Norden resp Tyskland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A887285-7BF1-20BF-CAF2-99D2628D5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703263"/>
            <a:ext cx="10452100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98198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F1228-46C9-4D30-91B7-BC7C6856909C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EF52414-48CF-0A5C-AE25-EFFC9E241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969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51480"/>
            <a:ext cx="10972800" cy="770453"/>
          </a:xfrm>
        </p:spPr>
        <p:txBody>
          <a:bodyPr/>
          <a:lstStyle/>
          <a:p>
            <a:r>
              <a:rPr lang="nb-NO" dirty="0"/>
              <a:t>Differens i terminspris Norden – Tyskland (Bas)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05025755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B5B4BC-45EF-4644-A84E-D0F524BC9860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2B81F8B-8527-36F1-8E1A-F3112685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57263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17784"/>
          </a:xfrm>
        </p:spPr>
        <p:txBody>
          <a:bodyPr/>
          <a:lstStyle/>
          <a:p>
            <a:r>
              <a:rPr lang="nb-NO" dirty="0"/>
              <a:t>Differens i terminspriser mellan Norden och Tyskland respektive Frankrike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02844201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0EF800-67F4-4734-BEDC-488762203D62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CF9B7DC-C62D-F3C5-F7BC-EA4B0AE42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07472"/>
          </a:xfrm>
        </p:spPr>
        <p:txBody>
          <a:bodyPr/>
          <a:lstStyle/>
          <a:p>
            <a:r>
              <a:rPr lang="sv-SE" dirty="0"/>
              <a:t>Utsläppsrätter och elpriser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12526003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CA973E-8C2C-4FA4-9AFF-A7F029299DD1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8B315AF-327C-B299-6C87-7EF67322E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 err="1"/>
              <a:t>Spotpris</a:t>
            </a:r>
            <a:r>
              <a:rPr lang="sv-SE" dirty="0"/>
              <a:t> Tyskland och Norden samt pris på utsläppsrätter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55932948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69960B-C201-4FA9-B62B-D0EB7649D34F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987078E-8DAB-5CEF-F120-F6F8D0D6F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969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 err="1"/>
              <a:t>Spotprisutveckling</a:t>
            </a:r>
            <a:r>
              <a:rPr lang="sv-SE" dirty="0"/>
              <a:t> (dygnspris)i Europa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Nord Pool, EEX,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BelPex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APX UK, SWX,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60174701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7907C1-2AEC-4510-9B9B-03CDEA3B100A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191560D-80B2-44FD-BDAA-10289E1C2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1050925"/>
            <a:ext cx="10837862" cy="497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54360"/>
          </a:xfrm>
        </p:spPr>
        <p:txBody>
          <a:bodyPr/>
          <a:lstStyle/>
          <a:p>
            <a:r>
              <a:rPr lang="sv-SE" dirty="0"/>
              <a:t>Prisutveckling på kol, olja och naturgas</a:t>
            </a:r>
            <a:br>
              <a:rPr lang="sv-SE" dirty="0"/>
            </a:br>
            <a:r>
              <a:rPr lang="sv-SE" sz="2400" dirty="0"/>
              <a:t>(Index 1996=100, USD)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089DB77-77FA-5739-C084-54CF18C98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8250" y="692150"/>
            <a:ext cx="16383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40360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5EB7E92-D571-1243-0E02-D79566CF9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3" y="639763"/>
            <a:ext cx="11218862" cy="553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1D466E8-B0BD-ACE4-0C35-FCF6A4AF4CC9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661988"/>
            <a:ext cx="11220450" cy="554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FDD51C1-528C-4181-9FE7-C242CDD14B11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E82DDF1-D90C-12A3-B890-2A400DBCC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715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883208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29217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9151059A-6455-1CB1-DEFC-3C7797E9E16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76305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EFFF87B-0801-4DA2-B571-6CEDAA7473F1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43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B6730C16-44B0-67EF-3DA3-02D5E1F8C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425" y="1030288"/>
            <a:ext cx="10229850" cy="504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901496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47505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08241699-7690-7DCE-9F4D-97F1BC3EAAC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4371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037150CF-FAD8-BF87-D05B-C9F3B4267C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954088"/>
            <a:ext cx="12192000" cy="4251325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9C8EA99-C8D3-4DC5-90D1-9DE5A314F02A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44</a:t>
            </a:fld>
            <a:endParaRPr lang="sv-SE" dirty="0"/>
          </a:p>
        </p:txBody>
      </p:sp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Elkundernas fördelning per avtalstyp, procent</a:t>
            </a:r>
          </a:p>
        </p:txBody>
      </p:sp>
      <p:sp>
        <p:nvSpPr>
          <p:cNvPr id="6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682CBA6-E533-36DC-8664-AD048055986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94975" y="1081088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78059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0E4E2-A71B-9769-6B79-BEEE37BE0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E6AD4CD-5732-C632-7566-5F3E890762D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9C8EA99-C8D3-4DC5-90D1-9DE5A314F02A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77FE6B1-CAEF-F50C-9A30-7D672D3A8EB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45</a:t>
            </a:fld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FCD60FA4-0870-6EED-9EDD-4FEEE331D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540000"/>
            <a:ext cx="10277475" cy="981075"/>
          </a:xfrm>
        </p:spPr>
        <p:txBody>
          <a:bodyPr/>
          <a:lstStyle/>
          <a:p>
            <a:r>
              <a:rPr lang="sv-SE" dirty="0"/>
              <a:t>Fördelning av </a:t>
            </a:r>
            <a:r>
              <a:rPr lang="sv-SE" dirty="0" err="1"/>
              <a:t>elvolym</a:t>
            </a:r>
            <a:r>
              <a:rPr lang="sv-SE" dirty="0"/>
              <a:t>, andel (procent) efter elområde, avtalstyp och månad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A0E4AE8E-5B8C-5EF7-29A8-928429F1CDAD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D6A9BE6-826B-AC3B-7199-9691F74681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594975" y="1081088"/>
            <a:ext cx="1409700" cy="296862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1075AE68-B1B9-AB9F-D867-58D560FED67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952625"/>
            <a:ext cx="12192000" cy="309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7084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541DA58-715A-4B03-AB8C-0F72E58BFC92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E2D5D9C-A51E-19B0-793A-BA3C480C2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" y="1122363"/>
            <a:ext cx="11126788" cy="490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Systempris (månadsmedel) samt fördelning av avtalstyper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3296375-58B5-DE73-E3A7-D59DA1186DC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9040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2765E0D-9FB8-402B-A151-2C18B7D516F6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99BE4B1-E87F-0DA5-9B50-DEDE1EB56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03313"/>
            <a:ext cx="10229850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hushåll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9CE73EB-52FD-526C-1C21-F4A5CDBBB20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05940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35C7498-57B2-CC88-4A93-C579AD302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71E73F7-8879-4ADE-A745-F3BC48776FE4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485611"/>
          </a:xfrm>
        </p:spPr>
        <p:txBody>
          <a:bodyPr/>
          <a:lstStyle/>
          <a:p>
            <a:r>
              <a:rPr lang="sv-SE" dirty="0"/>
              <a:t>Elhandelsbyte per månad – hushåll (volym)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3AA79B4-3B42-9EBB-C323-FB85C959469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87590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DEA0FF-BEF6-40CD-A670-A0FFAA76BB90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49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70B6CE8-43C1-FF0E-37D8-78D2E37B9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övriga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C27DC25-5265-FF53-FD51-32252FD3981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8927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2FBC88-BA5D-4A9C-B0A8-1830A87CDAA9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F99EBCB-E7CF-7AFA-5828-4728F1D28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699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/>
              <a:t>Prisutveckling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futures</a:t>
            </a:r>
            <a:r>
              <a:rPr lang="sv-SE" dirty="0"/>
              <a:t>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67855436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C23EDB0-7EFD-4766-A65A-AFEBD39A9A5B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50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AD8B2BC-6D89-0890-7FCC-A71AB0AE8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667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510324"/>
          </a:xfrm>
        </p:spPr>
        <p:txBody>
          <a:bodyPr/>
          <a:lstStyle/>
          <a:p>
            <a:r>
              <a:rPr lang="sv-SE" dirty="0"/>
              <a:t>Elhandelsbyte per månad – övriga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7CFCE10-87E1-EC1C-9D31-F49F4475977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81380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ABE2929-F1D8-4B4A-A11E-AC7E706E46DE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51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0927209-AB52-AEA5-FFDE-1EB33928F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38238"/>
            <a:ext cx="10226675" cy="485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473254"/>
          </a:xfrm>
        </p:spPr>
        <p:txBody>
          <a:bodyPr/>
          <a:lstStyle/>
          <a:p>
            <a:r>
              <a:rPr lang="sv-SE" dirty="0"/>
              <a:t>Elhandelsbyte per månad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A5A61FF-2069-408C-B811-431E46CC218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00701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90C4582-5066-4866-B918-6FC788F7321A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52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FE3947A-2350-E1DE-2F2A-3E0974F5E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068388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84465"/>
          </a:xfrm>
        </p:spPr>
        <p:txBody>
          <a:bodyPr/>
          <a:lstStyle/>
          <a:p>
            <a:r>
              <a:rPr lang="sv-SE" dirty="0"/>
              <a:t>Elhandelsbyte per månad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9058D4E-FE1C-54DB-226C-7F6F137D2F9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9453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EE213B-045C-45EE-9FE7-22FE14F000CE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53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3C9B436-2862-C431-BE75-A7BB3580F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363" y="887413"/>
            <a:ext cx="11307762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568B004-2FAC-2C6A-4CC6-FF8FBE8BDC8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37064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F391E9-B301-4990-AFAA-3960237FD59E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54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66315EF-2AD5-50E4-F083-1FBDF0CAE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3" y="874713"/>
            <a:ext cx="11552237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048A62C-2989-3784-9911-BA61A0C9DC1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70344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56C6BB2-CE3F-4A0F-936D-A0E4F7736F8B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55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E430E9A-D1D3-E99B-D75F-45C4EADEF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969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9768"/>
            <a:ext cx="10972800" cy="740277"/>
          </a:xfrm>
        </p:spPr>
        <p:txBody>
          <a:bodyPr/>
          <a:lstStyle/>
          <a:p>
            <a:r>
              <a:rPr lang="sv-SE" sz="3200" dirty="0"/>
              <a:t>Elhandelsbyte per månad hushållskunder – genomsnittlig volym 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ECFB5CB-E421-27D0-6C5D-BBE18E30583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68013" y="755650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91673"/>
      </p:ext>
    </p:extLst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D87947B-F565-483E-97A7-3CC15E7857F4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1D46ED1-AA98-0A29-6CFE-CB5458F7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71575"/>
            <a:ext cx="10226675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Omförhandlade avtal per månad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D792272-3B4D-FEDF-DD66-5CC6603847E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79147"/>
      </p:ext>
    </p:extLst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924E53D-7760-43DD-A2E4-6CABD61EF072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57</a:t>
            </a:fld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exkl. nätavgift</a:t>
            </a:r>
          </a:p>
        </p:txBody>
      </p:sp>
      <p:sp>
        <p:nvSpPr>
          <p:cNvPr id="8" name="Platshållare för text 2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918255" y="4687515"/>
            <a:ext cx="223255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050" dirty="0"/>
              <a:t>(</a:t>
            </a:r>
            <a:r>
              <a:rPr lang="sv-SE" sz="1050" dirty="0" err="1"/>
              <a:t>Elcert</a:t>
            </a:r>
            <a:r>
              <a:rPr lang="sv-SE" sz="1050" dirty="0"/>
              <a:t>: 1,0 öre/kWh </a:t>
            </a:r>
            <a:r>
              <a:rPr lang="sv-SE" sz="1050" dirty="0" err="1"/>
              <a:t>exkl</a:t>
            </a:r>
            <a:r>
              <a:rPr lang="sv-SE" sz="1050" dirty="0"/>
              <a:t> moms)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59EFC7F-A0AF-86E4-29BC-56502F81C0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04925" y="1593850"/>
            <a:ext cx="4541838" cy="2865438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B3322E71-4813-60ED-2E20-3FE0944D57F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435725" y="1684338"/>
            <a:ext cx="3703638" cy="287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43650"/>
      </p:ext>
    </p:extLst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CEAFA5D-7871-4FAF-8808-138FD76484E2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0A2C2E2-7356-9102-B11D-DD0B0881C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00125"/>
            <a:ext cx="10207625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0624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2000" dirty="0"/>
              <a:t>(systempris exkl. nätavgift)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692756345"/>
      </p:ext>
    </p:extLst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8F287C2-6F98-46BC-B659-C95CFBFF969B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B6A9BE9-9CE4-CFA5-0474-C39A86E39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857250"/>
            <a:ext cx="1176972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1800" dirty="0"/>
              <a:t>exkl. nätavgift och lägre energiskatt i SE1 och SE2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78013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58495788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9B4EEA-482C-413D-BB06-040E615D4953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014571C-1036-5E9F-D131-CCDF5BED7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3" y="925513"/>
            <a:ext cx="10753725" cy="505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701411244"/>
      </p:ext>
    </p:extLst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FF934E-AB4B-4718-AFC8-D648578E82E2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60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F0A06D1-53ED-7869-3154-1B540A2A6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971550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0624"/>
            <a:ext cx="10972800" cy="1143000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20 000 kWh/år, rörligt pris, löpande priser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7003B8A-30CE-B917-C211-59980495D67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78562"/>
      </p:ext>
    </p:extLst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8EBC93B-B3A7-4777-8D43-237487B507B3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61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812CDD3-B2A4-BC18-B4F4-BA9A0F987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047750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06344"/>
            <a:ext cx="10972800" cy="1143000"/>
          </a:xfrm>
        </p:spPr>
        <p:txBody>
          <a:bodyPr/>
          <a:lstStyle/>
          <a:p>
            <a:r>
              <a:rPr lang="sv-SE"/>
              <a:t>Konsumentprisets fördelning</a:t>
            </a:r>
            <a:br>
              <a:rPr lang="sv-SE"/>
            </a:br>
            <a:r>
              <a:rPr lang="sv-SE"/>
              <a:t>20 000 kWh/år, rörligt pris, löpande priser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F186586-AF88-80B2-7761-330DE3E8D19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61441"/>
      </p:ext>
    </p:extLst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8B7AB37-DC0C-4CFC-B59E-787713E45E41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62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802ADE7-C6B2-F4A8-80CB-1774300AA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260475"/>
            <a:ext cx="10226675" cy="504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70611" y="379362"/>
            <a:ext cx="8677275" cy="981075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BB3167E-ABC0-42E3-B5E0-EC25151599D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96166"/>
      </p:ext>
    </p:extLst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07BBE39-110A-40D8-B20A-ADC2C0439184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63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DB94B6D-86A1-74DD-7E89-8AE57E106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-49104"/>
            <a:ext cx="10972800" cy="1143000"/>
          </a:xfrm>
        </p:spPr>
        <p:txBody>
          <a:bodyPr/>
          <a:lstStyle/>
          <a:p>
            <a:r>
              <a:rPr lang="sv-SE" dirty="0"/>
              <a:t>Konsumentprisets sammansättning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2B5CEE6-ABAE-18B4-4118-AC2814BA702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36825"/>
      </p:ext>
    </p:extLst>
  </p:cSld>
  <p:clrMapOvr>
    <a:masterClrMapping/>
  </p:clrMapOvr>
  <p:transition spd="med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08FA64E-9AE4-4BB5-992E-BB1F0F36FFD4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64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678D5B1-7C6F-4201-017C-F32E31D7968F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238" y="1231900"/>
            <a:ext cx="116459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0864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E7B6E19-0615-940E-EC4F-50B5C108AEA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11304"/>
      </p:ext>
    </p:extLst>
  </p:cSld>
  <p:clrMapOvr>
    <a:masterClrMapping/>
  </p:clrMapOvr>
  <p:transition spd="med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A87A0A-7EEA-4713-AE00-127DC2B1CB1C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65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A9903CF-AF2F-265D-9559-A905C2973ABE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1047750"/>
            <a:ext cx="114173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2010-års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BE33E7A-9996-F0B7-214B-2DAAA8AED79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72900"/>
      </p:ext>
    </p:extLst>
  </p:cSld>
  <p:clrMapOvr>
    <a:masterClrMapping/>
  </p:clrMapOvr>
  <p:transition spd="med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668C635-53EF-410B-88D4-AE1A08A3D8AC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680B911-9389-8988-7B13-6C1C7B16B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" y="969963"/>
            <a:ext cx="1083151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9891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88BA4E4-32B0-5C3E-E4B4-49D85AA33B9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32568"/>
      </p:ext>
    </p:extLst>
  </p:cSld>
  <p:clrMapOvr>
    <a:masterClrMapping/>
  </p:clrMapOvr>
  <p:transition spd="med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9AA3E5-AC8D-457C-A1D4-6BFCB6E1C173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67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79866B4-A9E6-CD75-FE3E-DCB8CB046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76313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4463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ADD9799-4F25-ABA5-18AA-C94F650452B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98221"/>
      </p:ext>
    </p:extLst>
  </p:cSld>
  <p:clrMapOvr>
    <a:masterClrMapping/>
  </p:clrMapOvr>
  <p:transition spd="med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5CC99B0-0834-4BDC-904B-9751AE1EFCF4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68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93AEC91-AFE7-55A7-5847-3D19E7DF1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31875"/>
            <a:ext cx="10228262" cy="504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7206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villa med elvärme, löpande elpriser, inkl.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7EC0E85-AE0F-9267-F4D7-DFFC67AA287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54015"/>
      </p:ext>
    </p:extLst>
  </p:cSld>
  <p:clrMapOvr>
    <a:masterClrMapping/>
  </p:clrMapOvr>
  <p:transition spd="med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69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5F04B5A-4549-D4B7-871E-1D3DFA876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8262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5BF51D2-F02D-E6B2-169E-4FC13AF84AD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94722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356F87C-1B37-4F64-88BC-71975A549BA4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3377504-2219-5D6E-EDC3-40AD79203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334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Utsläppsrättspris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621744378"/>
      </p:ext>
    </p:extLst>
  </p:cSld>
  <p:clrMapOvr>
    <a:masterClrMapping/>
  </p:clrMapOvr>
  <p:transition spd="med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904689D7-1357-9E3D-DB7B-3AFCE2FAD942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688" y="990600"/>
            <a:ext cx="11007725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70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0D31A89-F322-72E0-FEA6-F4C6F94E444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65901"/>
      </p:ext>
    </p:extLst>
  </p:cSld>
  <p:clrMapOvr>
    <a:masterClrMapping/>
  </p:clrMapOvr>
  <p:transition spd="med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A4343A2-E7B7-49CF-99DB-E95CEAAAE531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71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F942368-7026-55DE-6BBB-6CDF8F928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313" y="1163638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lägenhet,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D4C7C5D-6638-C120-F09F-0A9E8D3BD3A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28313"/>
      </p:ext>
    </p:extLst>
  </p:cSld>
  <p:clrMapOvr>
    <a:masterClrMapping/>
  </p:clrMapOvr>
  <p:transition spd="med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A5698D-20BC-4805-89DB-6591A117FA11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72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1224224-2968-7501-63C6-A1E6024B4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004888"/>
            <a:ext cx="1022985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63504"/>
          </a:xfrm>
        </p:spPr>
        <p:txBody>
          <a:bodyPr/>
          <a:lstStyle/>
          <a:p>
            <a:r>
              <a:rPr lang="sv-SE" dirty="0"/>
              <a:t>Prisutveckling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3B2B8C8-17EE-21A3-1CC2-BA4A8465DF3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05907"/>
      </p:ext>
    </p:extLst>
  </p:cSld>
  <p:clrMapOvr>
    <a:masterClrMapping/>
  </p:clrMapOvr>
  <p:transition spd="med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517EC7-CCF3-4D2C-A8F3-A4CE891215CA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73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F553B7D-92A1-6AA5-9966-EFFDFC937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588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/>
              <a:t>Rörligt prisavtal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A2D72CC-9B67-CFB1-0D67-C9841FC7D2B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18527"/>
      </p:ext>
    </p:extLst>
  </p:cSld>
  <p:clrMapOvr>
    <a:masterClrMapping/>
  </p:clrMapOvr>
  <p:transition spd="med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828032" y="5805488"/>
            <a:ext cx="6411504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för vissa kommuner i norra Sverige är energiskatten lägre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20EBF8-38C8-4F98-92CB-07A0D456629B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4EC041C-9AC6-2C45-949B-59622884F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1060450"/>
            <a:ext cx="10477500" cy="483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1385884" cy="737792"/>
          </a:xfrm>
        </p:spPr>
        <p:txBody>
          <a:bodyPr/>
          <a:lstStyle/>
          <a:p>
            <a:r>
              <a:rPr lang="sv-SE" dirty="0"/>
              <a:t>Elskattens utveckling från år 1951 för hushållskunder*</a:t>
            </a:r>
          </a:p>
        </p:txBody>
      </p:sp>
      <p:sp>
        <p:nvSpPr>
          <p:cNvPr id="7" name="Platshållare för text 2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80533" y="973034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858006" y="4437064"/>
            <a:ext cx="485778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Grön skatteväxling (2001-2006)</a:t>
            </a:r>
          </a:p>
          <a:p>
            <a:r>
              <a:rPr lang="sv-SE" b="1" dirty="0">
                <a:solidFill>
                  <a:srgbClr val="0000FF"/>
                </a:solidFill>
              </a:rPr>
              <a:t>Inflationsuppräkning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678518" y="2571750"/>
            <a:ext cx="37443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1990 infördes moms på energiskatten</a:t>
            </a:r>
          </a:p>
        </p:txBody>
      </p:sp>
    </p:spTree>
    <p:extLst>
      <p:ext uri="{BB962C8B-B14F-4D97-AF65-F5344CB8AC3E}">
        <p14:creationId xmlns:p14="http://schemas.microsoft.com/office/powerpoint/2010/main" val="2211987914"/>
      </p:ext>
    </p:extLst>
  </p:cSld>
  <p:clrMapOvr>
    <a:masterClrMapping/>
  </p:clrMapOvr>
  <p:transition spd="med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CA7322-1C47-4184-AFF8-C26ABAFFD41F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E280749-BA9D-07DB-DD78-5580F805B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284288"/>
            <a:ext cx="1057275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17200"/>
          </a:xfrm>
        </p:spPr>
        <p:txBody>
          <a:bodyPr/>
          <a:lstStyle/>
          <a:p>
            <a:r>
              <a:rPr lang="sv-SE" dirty="0"/>
              <a:t>Elkostnadernas utveckling från 1996</a:t>
            </a:r>
            <a:br>
              <a:rPr lang="sv-SE" dirty="0"/>
            </a:br>
            <a:r>
              <a:rPr lang="sv-SE" sz="2000" dirty="0"/>
              <a:t>rörligt avtal*, inkl. nätavgift, elcertifikat, </a:t>
            </a:r>
            <a:r>
              <a:rPr lang="sv-SE" sz="2000" dirty="0" err="1"/>
              <a:t>skatter&amp;moms</a:t>
            </a:r>
            <a:r>
              <a:rPr lang="sv-SE" sz="2000" dirty="0"/>
              <a:t> (löpande priser)</a:t>
            </a:r>
            <a:endParaRPr lang="sv-SE" dirty="0"/>
          </a:p>
        </p:txBody>
      </p:sp>
      <p:sp>
        <p:nvSpPr>
          <p:cNvPr id="7" name="Platshållare för text 21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80533" y="1125538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888225" y="5929330"/>
            <a:ext cx="326026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koncessionspris 1996-1999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78A4FB3D-ED6C-C676-90BC-FE26214ECBB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44805"/>
      </p:ext>
    </p:extLst>
  </p:cSld>
  <p:clrMapOvr>
    <a:masterClrMapping/>
  </p:clrMapOvr>
  <p:transition spd="med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6A08A2B-98BA-402C-B52C-DC6F6636AF92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E9D127D-E709-313D-5083-38CE94112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212850"/>
            <a:ext cx="10228263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79359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EE6729D-D348-31A3-85D1-10DEC5AAC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882820"/>
      </p:ext>
    </p:extLst>
  </p:cSld>
  <p:clrMapOvr>
    <a:masterClrMapping/>
  </p:clrMapOvr>
  <p:transition spd="med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F7200F9-1F38-48C4-90B4-E599E6254131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5C5F774-FE9B-377B-8A3A-2B06878AE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212850"/>
            <a:ext cx="10228263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441144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1B57E7FA-10E1-42C7-2A40-4C164968F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061450254"/>
      </p:ext>
    </p:extLst>
  </p:cSld>
  <p:clrMapOvr>
    <a:masterClrMapping/>
  </p:clrMapOvr>
  <p:transition spd="med"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34E1000-0B70-4C28-817A-36066F41A44E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12C9743-5DDC-D11A-13F1-034141716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C2C31409-FC17-38BD-F7E2-BC7E1CC15EC9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975" y="120491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688513"/>
      </p:ext>
    </p:extLst>
  </p:cSld>
  <p:clrMapOvr>
    <a:masterClrMapping/>
  </p:clrMapOvr>
  <p:transition spd="med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2435C0A-BEBA-4763-861A-BB4AA2FC1F35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79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42288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F825324-D971-0C80-EFF5-0BE6F07E9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126454C-C3B7-243E-42F4-7DB734484179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975" y="120491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14607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289934-70B6-4C98-B9CD-ED3D5467F2D2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9184"/>
          </a:xfrm>
        </p:spPr>
        <p:txBody>
          <a:bodyPr/>
          <a:lstStyle/>
          <a:p>
            <a:r>
              <a:rPr lang="sv-SE" dirty="0"/>
              <a:t>Netto kraftflöden till och från Norden</a:t>
            </a:r>
          </a:p>
        </p:txBody>
      </p:sp>
      <p:sp>
        <p:nvSpPr>
          <p:cNvPr id="6" name="Platshållare för text 19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31851" y="1514962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733" y="355271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>
                <a:latin typeface="Calibri" pitchFamily="34" charset="0"/>
              </a:rPr>
              <a:t>Från Norden</a:t>
            </a:r>
            <a:endParaRPr lang="sv-SE">
              <a:solidFill>
                <a:srgbClr val="1450DC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00" y="189536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 dirty="0">
                <a:latin typeface="Calibri" pitchFamily="34" charset="0"/>
              </a:rPr>
              <a:t>Till Norden</a:t>
            </a:r>
            <a:endParaRPr lang="sv-SE" dirty="0">
              <a:solidFill>
                <a:srgbClr val="1450DC"/>
              </a:solidFill>
              <a:latin typeface="Calibri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BBF566F-A66F-9367-AA9B-9CF20F3BDF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49325" y="501650"/>
            <a:ext cx="9447213" cy="548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5572"/>
      </p:ext>
    </p:extLst>
  </p:cSld>
  <p:clrMapOvr>
    <a:masterClrMapping/>
  </p:clrMapOvr>
  <p:transition spd="med"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984C89-EC1F-49B3-99EC-161E2F58B1E2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B951C1A-8482-4731-E412-D1E2705CC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17574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D7EB2EE-784D-D4D8-5C0A-371B7D6FF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493871"/>
      </p:ext>
    </p:extLst>
  </p:cSld>
  <p:clrMapOvr>
    <a:masterClrMapping/>
  </p:clrMapOvr>
  <p:transition spd="med"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2174E2A-0A1F-46D7-A132-6EF70E34D221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664A789-BE0C-DDC9-C581-04ADB910B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12393265-A756-1610-6CA3-9FAEDB951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524533136"/>
      </p:ext>
    </p:extLst>
  </p:cSld>
  <p:clrMapOvr>
    <a:masterClrMapping/>
  </p:clrMapOvr>
  <p:transition spd="med"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C74E08F-708B-4C19-9699-A8DA42099928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CB74C92-21BB-1E24-21CB-C4162BF9E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0C201EF-FCAF-F94E-13D9-B2B54E2F7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295421"/>
      </p:ext>
    </p:extLst>
  </p:cSld>
  <p:clrMapOvr>
    <a:masterClrMapping/>
  </p:clrMapOvr>
  <p:transition spd="med"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6E957E2-08AB-4BCE-940D-D15FDAEF7300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1D1F1CC-B2C2-360F-0FFD-7069359DC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2186D14-2FC3-ABD8-A20C-F4FBC1002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912277898"/>
      </p:ext>
    </p:extLst>
  </p:cSld>
  <p:clrMapOvr>
    <a:masterClrMapping/>
  </p:clrMapOvr>
  <p:transition spd="med"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0BA6DA4-9072-4BC9-B9CE-CEBB09199B99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183214A-00D4-EC46-5B16-166DBC191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667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43432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7DE85CC-FF94-46B3-3A9F-7C8EB1FF7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226678"/>
      </p:ext>
    </p:extLst>
  </p:cSld>
  <p:clrMapOvr>
    <a:masterClrMapping/>
  </p:clrMapOvr>
  <p:transition spd="med"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D12ABC6-7CBB-487D-B9CB-772AFB01E0B9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D31692D-744A-7977-50F5-C3521C0DA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667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F4C80CFE-DD3B-987A-FF13-ED00A0909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49196945"/>
      </p:ext>
    </p:extLst>
  </p:cSld>
  <p:clrMapOvr>
    <a:masterClrMapping/>
  </p:clrMapOvr>
  <p:transition spd="med"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4C39A0D-FD00-4673-881C-9BCE717010AE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C3F218D-C459-2C79-00AA-8E9064EAA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71575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492FA45-3544-95D3-7A0D-C35E30627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663931"/>
      </p:ext>
    </p:extLst>
  </p:cSld>
  <p:clrMapOvr>
    <a:masterClrMapping/>
  </p:clrMapOvr>
  <p:transition spd="med"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63B824C-088E-4BBC-9396-4CDC17083741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EADAF50-DBE3-B18B-9225-CF967F587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71575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92860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C44FD19-3501-3DED-EF61-5ED4030E8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991660381"/>
      </p:ext>
    </p:extLst>
  </p:cSld>
  <p:clrMapOvr>
    <a:masterClrMapping/>
  </p:clrMapOvr>
  <p:transition spd="med"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9CE563-EB01-4D14-B516-71F81D2FD9A7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966876E-C90F-D2C9-DE3A-D7E93939B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1068388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3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 i Norden och systempris</a:t>
            </a:r>
            <a:br>
              <a:rPr lang="sv-SE" dirty="0"/>
            </a:br>
            <a:r>
              <a:rPr lang="sv-SE" dirty="0"/>
              <a:t>(rullande 52-veckorsvärde)</a:t>
            </a:r>
          </a:p>
        </p:txBody>
      </p:sp>
      <p:sp>
        <p:nvSpPr>
          <p:cNvPr id="7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150608"/>
      </p:ext>
    </p:extLst>
  </p:cSld>
  <p:clrMapOvr>
    <a:masterClrMapping/>
  </p:clrMapOvr>
  <p:transition spd="med"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CADBFD-2B73-4C5F-BD07-9DF8183AA72E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672A044-ED35-8C3D-3261-BE1FBFCF7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713" y="636588"/>
            <a:ext cx="11742737" cy="545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579456"/>
          </a:xfrm>
        </p:spPr>
        <p:txBody>
          <a:bodyPr/>
          <a:lstStyle/>
          <a:p>
            <a:r>
              <a:rPr lang="sv-SE" dirty="0"/>
              <a:t>Veckovis elanvändning i Norden</a:t>
            </a:r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96975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D7FAEC-C995-4C2C-A638-DB894046BBBD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67E2B45-AD1B-800F-357D-65236A57D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28730109"/>
      </p:ext>
    </p:extLst>
  </p:cSld>
  <p:clrMapOvr>
    <a:masterClrMapping/>
  </p:clrMapOvr>
  <p:transition spd="med">
    <p:fade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855F8F-D7DF-45E8-B7E5-E352B525DAB1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46B47BA-E927-3CA9-EEBC-3A7D8D391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722313"/>
            <a:ext cx="10868025" cy="536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616032"/>
          </a:xfrm>
        </p:spPr>
        <p:txBody>
          <a:bodyPr/>
          <a:lstStyle/>
          <a:p>
            <a:r>
              <a:rPr lang="sv-SE" dirty="0"/>
              <a:t>Veckovis elanvändning i Norden</a:t>
            </a:r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151635298"/>
      </p:ext>
    </p:extLst>
  </p:cSld>
  <p:clrMapOvr>
    <a:masterClrMapping/>
  </p:clrMapOvr>
  <p:transition spd="med">
    <p:fad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8847AD-214D-48A5-9C1A-4A15328DF39C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341376" y="142920"/>
            <a:ext cx="11241024" cy="689184"/>
          </a:xfrm>
        </p:spPr>
        <p:txBody>
          <a:bodyPr/>
          <a:lstStyle/>
          <a:p>
            <a:r>
              <a:rPr lang="sv-SE" dirty="0"/>
              <a:t>20 i topp veckovis elförbrukning i Norden </a:t>
            </a:r>
            <a:r>
              <a:rPr lang="sv-SE" sz="2400" dirty="0"/>
              <a:t>1984-</a:t>
            </a:r>
            <a:endParaRPr lang="sv-SE" dirty="0"/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621A4EE-8139-069A-E778-4ACBDC530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3" y="825500"/>
            <a:ext cx="11585575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374454"/>
      </p:ext>
    </p:extLst>
  </p:cSld>
  <p:clrMapOvr>
    <a:masterClrMapping/>
  </p:clrMapOvr>
  <p:transition spd="med">
    <p:fad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1087654-06B7-4CE8-A48C-15B736130F42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66DCD47-86DC-56A9-707A-F3CFA0E89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20775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i Sverige och systempris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7" name="Platshållare för text 11"/>
          <p:cNvSpPr txBox="1">
            <a:spLocks/>
          </p:cNvSpPr>
          <p:nvPr/>
        </p:nvSpPr>
        <p:spPr>
          <a:xfrm>
            <a:off x="632086" y="599037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098154"/>
      </p:ext>
    </p:extLst>
  </p:cSld>
  <p:clrMapOvr>
    <a:masterClrMapping/>
  </p:clrMapOvr>
  <p:transition spd="med">
    <p:fad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A1537B2-E86D-7B95-710A-46D4AD804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54113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BC1D077-0A28-47FB-BC71-F9ED77B48D80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93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i Sverige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6" name="Platshållare för text 12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805126"/>
      </p:ext>
    </p:extLst>
  </p:cSld>
  <p:clrMapOvr>
    <a:masterClrMapping/>
  </p:clrMapOvr>
  <p:transition spd="med">
    <p:fad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CBC73E-7BB7-4DA5-80FE-C587E985550D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94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och systempris i Norden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6" name="Platshållare för text 12"/>
          <p:cNvSpPr txBox="1">
            <a:spLocks/>
          </p:cNvSpPr>
          <p:nvPr/>
        </p:nvSpPr>
        <p:spPr>
          <a:xfrm>
            <a:off x="632086" y="6064512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23CCFE8-BADC-B8B0-FDD5-B6C98ADE8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313" y="109696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966462"/>
      </p:ext>
    </p:extLst>
  </p:cSld>
  <p:clrMapOvr>
    <a:masterClrMapping/>
  </p:clrMapOvr>
  <p:transition spd="med">
    <p:fad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84D2119-9811-4B9E-B87F-3722856A8413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D89FD78-8DDA-726E-630E-AE863BEE0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277938"/>
            <a:ext cx="10226675" cy="48387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Elanvändningen i Sverige 1990-</a:t>
            </a:r>
            <a:br>
              <a:rPr lang="sv-SE"/>
            </a:br>
            <a:r>
              <a:rPr lang="sv-SE"/>
              <a:t>(rullande 12-månadersvärde)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A344E87-ED67-3BC7-0CEC-25B9106F83E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51402"/>
      </p:ext>
    </p:extLst>
  </p:cSld>
  <p:clrMapOvr>
    <a:masterClrMapping/>
  </p:clrMapOvr>
  <p:transition spd="med">
    <p:fade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F2933C01-E8D9-C4B0-B32B-D28C21ACE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343025"/>
            <a:ext cx="10228263" cy="47021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2BB6803-3E9B-40AF-A838-DD5286BA916D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96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sz="2800" dirty="0"/>
              <a:t>(rullande 12-månadersvärde, index dec 1990=100)</a:t>
            </a:r>
            <a:endParaRPr lang="sv-SE" dirty="0"/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891514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833ACF6-7D1E-CD18-6EF1-2E989F5C6DE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72644"/>
      </p:ext>
    </p:extLst>
  </p:cSld>
  <p:clrMapOvr>
    <a:masterClrMapping/>
  </p:clrMapOvr>
  <p:transition spd="med">
    <p:fade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09CA0A84-475F-EB86-DF3E-813EC9A8E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58875"/>
            <a:ext cx="10226675" cy="48863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285CA98-7EC7-4F87-B84E-DC8F521E422B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891514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A4FD413-0D4F-0F94-DC7C-9485C7CF6B6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16708"/>
      </p:ext>
    </p:extLst>
  </p:cSld>
  <p:clrMapOvr>
    <a:masterClrMapping/>
  </p:clrMapOvr>
  <p:transition spd="med">
    <p:fade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667BEF3-24D2-4692-9803-A85D7BE2ECE8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98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1EE2FD7-BB36-CC84-BF65-C2E2F77D6E57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563" y="1020763"/>
            <a:ext cx="10212387" cy="504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916228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4DD8192-0405-56CC-922E-6913DD4DE41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18885"/>
      </p:ext>
    </p:extLst>
  </p:cSld>
  <p:clrMapOvr>
    <a:masterClrMapping/>
  </p:clrMapOvr>
  <p:transition spd="med">
    <p:fade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A6EE00B5-3F25-73C1-3A68-CAA6143C5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9696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1828D1-61FD-4984-B282-E5BE84A6FFD8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Elanvändningen i svensk industri 1975-</a:t>
            </a:r>
            <a:br>
              <a:rPr lang="sv-SE"/>
            </a:br>
            <a:r>
              <a:rPr lang="sv-SE"/>
              <a:t>(rullande 12-månadersvärde)</a:t>
            </a:r>
            <a:endParaRPr lang="sv-SE" dirty="0"/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607686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772A58F-36C7-3296-1757-3466EFD7808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66721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3575</TotalTime>
  <Words>1889</Words>
  <Application>Microsoft Office PowerPoint</Application>
  <PresentationFormat>Bredbild</PresentationFormat>
  <Paragraphs>463</Paragraphs>
  <Slides>100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100</vt:i4>
      </vt:variant>
    </vt:vector>
  </HeadingPairs>
  <TitlesOfParts>
    <vt:vector size="105" baseType="lpstr">
      <vt:lpstr>Arial</vt:lpstr>
      <vt:lpstr>Calibri</vt:lpstr>
      <vt:lpstr>Calibri Light</vt:lpstr>
      <vt:lpstr>Verdana</vt:lpstr>
      <vt:lpstr>Energiföretagen_mall_v2</vt:lpstr>
      <vt:lpstr>PowerPoint-presentation</vt:lpstr>
      <vt:lpstr>Nordiska vattenmagasin och prisskillnad Norden-Tyskland</vt:lpstr>
      <vt:lpstr>Vattenmagasinens utveckling i Norden</vt:lpstr>
      <vt:lpstr>Prisutveckling på kol, olja och naturgas (Index 1996=100, USD)</vt:lpstr>
      <vt:lpstr>Prisutveckling resp futures på kol</vt:lpstr>
      <vt:lpstr>Terminspris på kol</vt:lpstr>
      <vt:lpstr>Utsläppsrättspris på Nasdaq Commodities</vt:lpstr>
      <vt:lpstr>Netto kraftflöden till och från Norden</vt:lpstr>
      <vt:lpstr>Systempriset i Norden</vt:lpstr>
      <vt:lpstr>Systempriset i Norden</vt:lpstr>
      <vt:lpstr>Områdespriser på Nord Pool 2006- (dygnsgenomsnitt)</vt:lpstr>
      <vt:lpstr>Områdespriser på Nord Pool 2006- (rullande veckogenomsnitt)</vt:lpstr>
      <vt:lpstr>Områdespriser på Nord Pool</vt:lpstr>
      <vt:lpstr>Områdespriser på Nord Pool</vt:lpstr>
      <vt:lpstr>Avvikelse från systempriset</vt:lpstr>
      <vt:lpstr>Områdespriser i Sverige (dygnsgenomsnitt)</vt:lpstr>
      <vt:lpstr>Områdespriser i Sverige (timpriser 20111101-20141231)</vt:lpstr>
      <vt:lpstr>Områdespriser i Sverige (timpriser 20150101-20171231)</vt:lpstr>
      <vt:lpstr>Områdespriser i Sverige (timpriser 20180101-)</vt:lpstr>
      <vt:lpstr>PowerPoint-presentation</vt:lpstr>
      <vt:lpstr>Prisskillnader per timme mellan elområden i Sverige samt avvikelse gentemot systempris (€/MWh)</vt:lpstr>
      <vt:lpstr>Områdespriser på Nord Pool </vt:lpstr>
      <vt:lpstr>EPAD Förväntad avvikelse gentemot systempriset</vt:lpstr>
      <vt:lpstr>EPAD-priser Sverige, Y+1</vt:lpstr>
      <vt:lpstr>EPAD-priser Sverige, Q+1</vt:lpstr>
      <vt:lpstr>Spotpriser Tyskland resp Norden (Systempris)</vt:lpstr>
      <vt:lpstr>Spotpriser Tyskland resp Norden (Systempris)</vt:lpstr>
      <vt:lpstr>Spotpriser Tyskland, Frankrike resp Norden (systempris)</vt:lpstr>
      <vt:lpstr>Terminspriser på Nasdaq</vt:lpstr>
      <vt:lpstr>Kvartalskontrakt på Nasdaq Commodities</vt:lpstr>
      <vt:lpstr>Priser i Tyskland resp Norden</vt:lpstr>
      <vt:lpstr>Priser i Tyskland, Frankrike resp Norden</vt:lpstr>
      <vt:lpstr>Prisdifferens Norden - Tyskland</vt:lpstr>
      <vt:lpstr>Terminspris nästkommande år i Norden resp Tyskland</vt:lpstr>
      <vt:lpstr>Differens i terminspris Norden – Tyskland (Bas)</vt:lpstr>
      <vt:lpstr>Differens i terminspriser mellan Norden och Tyskland respektive Frankrike</vt:lpstr>
      <vt:lpstr>Utsläppsrätter och elpriser i Norden</vt:lpstr>
      <vt:lpstr>Spotpris Tyskland och Norden samt pris på utsläppsrätter</vt:lpstr>
      <vt:lpstr>Spotprisutveckling (dygnspris)i Europa</vt:lpstr>
      <vt:lpstr>Spotpriser i världen (månadsmedelvärde)</vt:lpstr>
      <vt:lpstr>Spotpriser i världen (rullande 12-månaders medelvärde)</vt:lpstr>
      <vt:lpstr>Elkundernas fördelning per avtalstyp</vt:lpstr>
      <vt:lpstr>Elkundernas fördelning per avtalstyp</vt:lpstr>
      <vt:lpstr>Elkundernas fördelning per avtalstyp, procent</vt:lpstr>
      <vt:lpstr>Fördelning av elvolym, andel (procent) efter elområde, avtalstyp och månad</vt:lpstr>
      <vt:lpstr>Systempris (månadsmedel) samt fördelning av avtalstyper</vt:lpstr>
      <vt:lpstr>Elhandelsbyte per månad – hushåll (antal)</vt:lpstr>
      <vt:lpstr>Elhandelsbyte per månad – hushåll (volym)</vt:lpstr>
      <vt:lpstr>Elhandelsbyte per månad – övriga (antal)</vt:lpstr>
      <vt:lpstr>Elhandelsbyte per månad – övriga (volym)</vt:lpstr>
      <vt:lpstr>Elhandelsbyte per månad (antal)</vt:lpstr>
      <vt:lpstr>Elhandelsbyte per månad (volym)</vt:lpstr>
      <vt:lpstr>Elhandelsbyte summa 12 månader (antal)</vt:lpstr>
      <vt:lpstr>Elhandelsbyte summa 12 månader (volym)</vt:lpstr>
      <vt:lpstr>Elhandelsbyte per månad hushållskunder – genomsnittlig volym </vt:lpstr>
      <vt:lpstr>Omförhandlade avtal per månad</vt:lpstr>
      <vt:lpstr>Underlag för ”Konsumentpriset” exkl. nätavgift</vt:lpstr>
      <vt:lpstr>Underlag för ”konsumentpriset” (systempris exkl. nätavgift)</vt:lpstr>
      <vt:lpstr>Underlag för ”konsumentpriset” exkl. nätavgift och lägre energiskatt i SE1 och SE2</vt:lpstr>
      <vt:lpstr>Konsumentprisets fördelning 20 000 kWh/år, rörligt pris, löpande priser</vt:lpstr>
      <vt:lpstr>Konsumentprisets fördelning 20 000 kWh/år, rörligt pris, löpande priser</vt:lpstr>
      <vt:lpstr>Konsumentprisets fördelning Avtal om rörligt pris (löpande priser)</vt:lpstr>
      <vt:lpstr>Konsumentprisets sammansättning Avtal om rörligt pris (löpande priser)</vt:lpstr>
      <vt:lpstr>Konsumentpriset på el fördelat 1970- Villa med elvärme (20 000 kWh/år, rörligt pris, löpande priser)</vt:lpstr>
      <vt:lpstr>Konsumentpriset på el fördelat 1970- Villa med elvärme (20 000 kWh/år, rörligt pris, 2010-års priser)</vt:lpstr>
      <vt:lpstr>Konsumentpriset på el fördelat 1970- Villa med elvärme (20 000 kWh/år, rörligt pris, löpande priser)</vt:lpstr>
      <vt:lpstr>Konsumentpriset på el fördelat 1970- Villa med elvärme (20 000 kWh/år, rörligt pris, löpande priser)</vt:lpstr>
      <vt:lpstr>Prisutveckling för olika avtalsformer villa med elvärme, löpande elpriser, inkl. nätavgifter och skatter</vt:lpstr>
      <vt:lpstr>Prisutveckling för olika avtalsformer villa med elvärme, löpande elenergipriser, exkl. nätavgifter och skatter</vt:lpstr>
      <vt:lpstr>Prisutveckling för olika avtalsformer villa med elvärme, löpande elenergipriser, exkl. nätavgifter och skatter</vt:lpstr>
      <vt:lpstr>Prisutveckling för olika avtalsformer lägenhet, löpande elenergipriser, exkl. nätavgifter och skatter</vt:lpstr>
      <vt:lpstr>Prisutveckling i relation till KPI villa med elvärme (löpande priser)</vt:lpstr>
      <vt:lpstr>Rörligt prisavtal i relation till KPI villa med elvärme (löpande priser)</vt:lpstr>
      <vt:lpstr>Elskattens utveckling från år 1951 för hushållskunder*</vt:lpstr>
      <vt:lpstr>Elkostnadernas utveckling från 1996 rörligt avtal*, inkl. nätavgift, elcertifikat, skatter&amp;moms (löpande priser)</vt:lpstr>
      <vt:lpstr>Elkostnader i Europa hushållskunder 2 500-5 000 kWh/år</vt:lpstr>
      <vt:lpstr>Elkostnader i Europa (PPP*) hushållskunder 2 500-5 000 kWh/år</vt:lpstr>
      <vt:lpstr>Elkostnader i Europa hushållskunder 5 000-15 000 kWh/år</vt:lpstr>
      <vt:lpstr>Elkostnader i Europa hushållskunder 5 000-15 000 kWh/år</vt:lpstr>
      <vt:lpstr>Elkostnader i Europa hushållskunder &gt;15 000 kWh/år</vt:lpstr>
      <vt:lpstr>Elkostnader i Europa (PPP*) hushållskunder &gt;15 000 kWh/år</vt:lpstr>
      <vt:lpstr>Elkostnader för industrin i Europa 20-500 MWh/år, inkl nät och skatter</vt:lpstr>
      <vt:lpstr>Elkostnader för industrin i Europa (PPP*) 20-500 MWh/år, inkl nät och skatter</vt:lpstr>
      <vt:lpstr>Elkostnader för industrin i Europa 500 – 2 000 MWh/år, inkl nät och skatter</vt:lpstr>
      <vt:lpstr>Elkostnader för industrin i Europa (PPP*) 500 – 2 000 MWh/år, inkl nät och skatter</vt:lpstr>
      <vt:lpstr>Elkostnader för industrin i Europa 70-150 GWh/år, inkl nät och skatter</vt:lpstr>
      <vt:lpstr>Elkostnader för industrin i Europa (PPP*) 70-150 GWh/år, inkl nät och skatter</vt:lpstr>
      <vt:lpstr>Elanvändning i Norden och systempris (rullande 52-veckorsvärde)</vt:lpstr>
      <vt:lpstr>Veckovis elanvändning i Norden</vt:lpstr>
      <vt:lpstr>Veckovis elanvändning i Norden</vt:lpstr>
      <vt:lpstr>20 i topp veckovis elförbrukning i Norden 1984-</vt:lpstr>
      <vt:lpstr>Elanvändning i Sverige och systempris (rullande 52-veckorsvärde)</vt:lpstr>
      <vt:lpstr>Elanvändning i Sverige (rullande 52-veckorsvärde)</vt:lpstr>
      <vt:lpstr>Elanvändning och systempris i Norden (rullande 52-veckorsvärde)</vt:lpstr>
      <vt:lpstr>Elanvändningen i Sverige 1990- (rullande 12-månadersvärde)</vt:lpstr>
      <vt:lpstr>Elanvändningen i Sverige 1990- (rullande 12-månadersvärde, index dec 1990=100)</vt:lpstr>
      <vt:lpstr>Elanvändningen i Sverige 1990- (rullande 12-månadersvärde)</vt:lpstr>
      <vt:lpstr>Elanvändningen i Sverige 1990- (rullande 12-månadersvärde)</vt:lpstr>
      <vt:lpstr>Elanvändningen i svensk industri 1975- (rullande 12-månadersvärde)</vt:lpstr>
      <vt:lpstr>Elanvändningen i svensk industri 1975- (rullande 12-månadersvärde)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Thorstensson</dc:creator>
  <dc:description>EFS9000, v4.2, 2018-02-01</dc:description>
  <cp:lastModifiedBy>Magnus Thorstensson</cp:lastModifiedBy>
  <cp:revision>1086</cp:revision>
  <cp:lastPrinted>2016-09-19T08:50:12Z</cp:lastPrinted>
  <dcterms:created xsi:type="dcterms:W3CDTF">2018-12-07T10:14:31Z</dcterms:created>
  <dcterms:modified xsi:type="dcterms:W3CDTF">2025-11-09T13:09:59Z</dcterms:modified>
</cp:coreProperties>
</file>