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6858000" cy="9906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33"/>
    <a:srgbClr val="FFBC00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4CF03-CD1E-418C-AFB9-103001A878A9}" v="244" dt="2023-10-04T15:04:0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700" autoAdjust="0"/>
  </p:normalViewPr>
  <p:slideViewPr>
    <p:cSldViewPr>
      <p:cViewPr>
        <p:scale>
          <a:sx n="120" d="100"/>
          <a:sy n="120" d="100"/>
        </p:scale>
        <p:origin x="1253" y="-32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F674392-43A9-4D33-8BD9-5947EAACCF51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5749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B30AD51-8E5C-43C6-9D1D-95B30EF2AC5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AD51-8E5C-43C6-9D1D-95B30EF2AC5D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 userDrawn="1"/>
        </p:nvSpPr>
        <p:spPr>
          <a:xfrm>
            <a:off x="540000" y="0"/>
            <a:ext cx="2880000" cy="252000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defRPr sz="11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Kraftläget i Sverige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6858000" cy="488504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/>
          <p:cNvSpPr txBox="1"/>
          <p:nvPr userDrawn="1"/>
        </p:nvSpPr>
        <p:spPr>
          <a:xfrm>
            <a:off x="188640" y="0"/>
            <a:ext cx="2088232" cy="29238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v-SE" sz="1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Kraftläget i Sverige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43150" y="9426257"/>
            <a:ext cx="2171700" cy="52740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Upplysningar 08 – 677 25 00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42900" y="9426257"/>
            <a:ext cx="1600200" cy="52740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2016-10-03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714884" y="9426257"/>
            <a:ext cx="742944" cy="52740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‹#›</a:t>
            </a:fld>
            <a:r>
              <a:rPr lang="sv-SE" sz="1200" dirty="0">
                <a:latin typeface="Calibri" pitchFamily="34" charset="0"/>
              </a:rPr>
              <a:t>(</a:t>
            </a:r>
            <a:r>
              <a:rPr lang="sv-SE" dirty="0"/>
              <a:t>7)</a:t>
            </a:r>
          </a:p>
        </p:txBody>
      </p:sp>
      <p:pic>
        <p:nvPicPr>
          <p:cNvPr id="26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0" y="9540000"/>
            <a:ext cx="892123" cy="322051"/>
          </a:xfrm>
          <a:prstGeom prst="rect">
            <a:avLst/>
          </a:prstGeom>
        </p:spPr>
      </p:pic>
      <p:cxnSp>
        <p:nvCxnSpPr>
          <p:cNvPr id="27" name="Rak 26"/>
          <p:cNvCxnSpPr/>
          <p:nvPr userDrawn="1"/>
        </p:nvCxnSpPr>
        <p:spPr>
          <a:xfrm>
            <a:off x="0" y="9504000"/>
            <a:ext cx="6840000" cy="0"/>
          </a:xfrm>
          <a:prstGeom prst="line">
            <a:avLst/>
          </a:prstGeom>
          <a:ln w="25400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2016-10-03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n-NO" dirty="0"/>
              <a:t>Upplysningar 08 – 677 25 00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E7D14C-B4F3-4A2E-BB10-5D8F363972B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file:///\\fs01-2022\stat\Data\Snabb\KL_Dia_2.72.xlsm!Dia_Start!R26C2:R26C5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oleObject" Target="file:///\\fs01-2022\stat\Data\Snabb\KL_Dia_2.72.xlsm!Dia_Start!R26C2:R26C5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file:///\\fs01-2022\stat\Data\Snabb\KL_Dia_2.72.xlsm!Dia_Start!R26C2:R26C5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emf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file:///\\fs01-2022\stat\Data\Snabb\KL_Dia_2.72.xlsm!Dia_Start!R26C2:R26C5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file:///\\fs01-2022\stat\Data\Snabb\KL_Dia_2.72.xlsm!Dia_Start!R26C2:R26C5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file:///\\fs01-2022\stat\Data\Snabb\KL_Dia_2.72.xlsm!Dia_Start!R26C2:R26C5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9.emf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oleObject" Target="file:///\\fs01-2022\stat\Data\Snabb\KL_BORS_DIA_4.33.xlsm!Dia_Start!R26C2:R26C5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11" Type="http://schemas.openxmlformats.org/officeDocument/2006/relationships/image" Target="../media/image46.png"/><Relationship Id="rId5" Type="http://schemas.openxmlformats.org/officeDocument/2006/relationships/oleObject" Target="file:///\\fs01-2022\stat\Data\Snabb\KL_Dia_2.72.xlsm!Dia_Start!R26C2:R26C5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0.emf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Upplysningar 08 – 677 25 00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40000" y="162000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Verdana" pitchFamily="34" charset="0"/>
              </a:rPr>
              <a:t>Vattensituationen</a:t>
            </a:r>
          </a:p>
        </p:txBody>
      </p:sp>
      <p:graphicFrame>
        <p:nvGraphicFramePr>
          <p:cNvPr id="276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556374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3638514" imgH="238061" progId="Excel.SheetMacroEnabled.12">
                  <p:link updateAutomatic="1"/>
                </p:oleObj>
              </mc:Choice>
              <mc:Fallback>
                <p:oleObj name="Macro-Enabled Worksheet" r:id="rId3" imgW="3638514" imgH="238061" progId="Excel.SheetMacroEnabled.12">
                  <p:link updateAutomatic="1"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1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BC9CD-C222-41AF-551D-2004007B4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56" y="3538857"/>
            <a:ext cx="4112790" cy="2900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4CBEE-6360-3773-8D95-963866E3B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57" y="6575049"/>
            <a:ext cx="4112790" cy="2900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5CA7A-CD5B-1A00-DC81-1EDFED179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9" y="561424"/>
            <a:ext cx="4106642" cy="2895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935D6-88D7-A77C-8E51-EF808C840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607" y="669176"/>
            <a:ext cx="2290243" cy="2895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6A745-4D23-993B-87CE-7614298724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211" y="4088822"/>
            <a:ext cx="2263776" cy="4813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Upplysningar 08 – 677 25 00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468000" y="180000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Elproduktion</a:t>
            </a:r>
          </a:p>
        </p:txBody>
      </p:sp>
      <p:graphicFrame>
        <p:nvGraphicFramePr>
          <p:cNvPr id="210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33732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3638514" imgH="238061" progId="Excel.SheetMacroEnabled.12">
                  <p:link updateAutomatic="1"/>
                </p:oleObj>
              </mc:Choice>
              <mc:Fallback>
                <p:oleObj name="Macro-Enabled Worksheet" r:id="rId3" imgW="3638514" imgH="238061" progId="Excel.SheetMacroEnabled.12">
                  <p:link updateAutomatic="1"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2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C4DB1-1C2C-1C31-13FA-6AAC2847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" y="667789"/>
            <a:ext cx="3031843" cy="2137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49B23-63FC-40C8-E1E5-8446F90C2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858" y="669836"/>
            <a:ext cx="2975372" cy="2098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E053EA-CE4B-4967-1894-0B8C9F8D7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988" y="667790"/>
            <a:ext cx="1106487" cy="2198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950DD-721B-86BB-25F1-55E356EB8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1" y="2961742"/>
            <a:ext cx="2975374" cy="2098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DD3606-9B51-2996-5CEA-1F9E676350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5784" y="2932203"/>
            <a:ext cx="2975373" cy="2098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D0C78B-4227-CC68-B3B1-FFBDC36C2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4988" y="2894648"/>
            <a:ext cx="1139754" cy="2255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A5B31B-D7C1-5FD5-3A4B-007A643483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3" y="5171371"/>
            <a:ext cx="2982802" cy="21032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5CCC93-F1FB-5084-A7D1-00DA4C9F3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1359" y="5139135"/>
            <a:ext cx="1139754" cy="215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1075D3-4809-956D-89A5-DBFA6A7901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5784" y="5081710"/>
            <a:ext cx="3036835" cy="21413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DF6974-E910-31C1-3488-296E4C5DB0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6607" y="7303429"/>
            <a:ext cx="1087631" cy="21067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15583F-210A-BCB8-80F9-64BD11150B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5784" y="7228037"/>
            <a:ext cx="3093379" cy="2175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C44D9F-B421-E54D-BDD5-A0C7F93A01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23" y="7364290"/>
            <a:ext cx="2925947" cy="2063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Upplysningar 08 – 677 25 00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68000" y="180000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Elproduktion</a:t>
            </a:r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52660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3638514" imgH="238061" progId="Excel.SheetMacroEnabled.12">
                  <p:link updateAutomatic="1"/>
                </p:oleObj>
              </mc:Choice>
              <mc:Fallback>
                <p:oleObj name="Macro-Enabled Worksheet" r:id="rId3" imgW="3638514" imgH="238061" progId="Excel.SheetMacroEnabled.12">
                  <p:link updateAutomatic="1"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3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54398-25B7-E2D1-A770-B31CDC987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" y="539750"/>
            <a:ext cx="2977186" cy="2099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F297E3-258D-86D7-79C9-B11BFE706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3" y="3064290"/>
            <a:ext cx="3141207" cy="2214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E3EB3-27DD-9C99-83B5-D794341F9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463" y="658430"/>
            <a:ext cx="1072012" cy="2282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161912-DCA7-82C2-60A9-0E960CF0B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2936" y="539750"/>
            <a:ext cx="2947475" cy="20729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7C4269-564C-9376-BDB7-F6665859D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922" y="3060000"/>
            <a:ext cx="3284257" cy="2315823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58CA2D5-80D3-18AC-0183-17C9C1A68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92640"/>
              </p:ext>
            </p:extLst>
          </p:nvPr>
        </p:nvGraphicFramePr>
        <p:xfrm>
          <a:off x="261900" y="6159803"/>
          <a:ext cx="6172199" cy="3206447"/>
        </p:xfrm>
        <a:graphic>
          <a:graphicData uri="http://schemas.openxmlformats.org/drawingml/2006/table">
            <a:tbl>
              <a:tblPr/>
              <a:tblGrid>
                <a:gridCol w="1740010">
                  <a:extLst>
                    <a:ext uri="{9D8B030D-6E8A-4147-A177-3AD203B41FA5}">
                      <a16:colId xmlns:a16="http://schemas.microsoft.com/office/drawing/2014/main" val="2744976121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3530639236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3792111503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2736767839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3327045594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235154546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1732546679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4193130347"/>
                    </a:ext>
                  </a:extLst>
                </a:gridCol>
                <a:gridCol w="348002">
                  <a:extLst>
                    <a:ext uri="{9D8B030D-6E8A-4147-A177-3AD203B41FA5}">
                      <a16:colId xmlns:a16="http://schemas.microsoft.com/office/drawing/2014/main" val="3900095668"/>
                    </a:ext>
                  </a:extLst>
                </a:gridCol>
                <a:gridCol w="108751">
                  <a:extLst>
                    <a:ext uri="{9D8B030D-6E8A-4147-A177-3AD203B41FA5}">
                      <a16:colId xmlns:a16="http://schemas.microsoft.com/office/drawing/2014/main" val="2420750098"/>
                    </a:ext>
                  </a:extLst>
                </a:gridCol>
                <a:gridCol w="495420">
                  <a:extLst>
                    <a:ext uri="{9D8B030D-6E8A-4147-A177-3AD203B41FA5}">
                      <a16:colId xmlns:a16="http://schemas.microsoft.com/office/drawing/2014/main" val="3006200540"/>
                    </a:ext>
                  </a:extLst>
                </a:gridCol>
                <a:gridCol w="435002">
                  <a:extLst>
                    <a:ext uri="{9D8B030D-6E8A-4147-A177-3AD203B41FA5}">
                      <a16:colId xmlns:a16="http://schemas.microsoft.com/office/drawing/2014/main" val="2215448336"/>
                    </a:ext>
                  </a:extLst>
                </a:gridCol>
              </a:tblGrid>
              <a:tr h="200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Tabell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97603"/>
                  </a:ext>
                </a:extLst>
              </a:tr>
              <a:tr h="200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Sverige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Vattenkraft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Vindkraft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Kärnkraft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Övrig värmekraft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produktion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43316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09601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182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1735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02023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5328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2023-39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1 054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(-25%)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2 757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4347"/>
                  </a:ext>
                </a:extLst>
              </a:tr>
              <a:tr h="175157">
                <a:tc gridSpan="4">
                  <a:txBody>
                    <a:bodyPr/>
                    <a:lstStyle/>
                    <a:p>
                      <a:pPr algn="l" fontAlgn="t"/>
                      <a:r>
                        <a:rPr lang="sv-SE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Siffror inom parantes är innevarande år i förhållande till föregående år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06898"/>
                  </a:ext>
                </a:extLst>
              </a:tr>
              <a:tr h="264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Ack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t.o.m.2021-39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41292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Ack t.o.m.2022-39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069377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Ack t.o.m.2023-39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87861"/>
                  </a:ext>
                </a:extLst>
              </a:tr>
              <a:tr h="1751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sv-SE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Ackumulerat summavärde från årets början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74885"/>
                  </a:ext>
                </a:extLst>
              </a:tr>
              <a:tr h="26452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 52</a:t>
                      </a:r>
                      <a:r>
                        <a:rPr lang="sv-SE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veckor t.o.m. 2021-39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50389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 52 veckor t.o.m. 2022-39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45099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Summa 52 veckor t.o.m. 2023-39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33,96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12330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v-SE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Rullande årsvärde summa av 52 veckor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0043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Upplysningar 08 – 677 25 00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40000" y="162000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Verdana" pitchFamily="34" charset="0"/>
              </a:rPr>
              <a:t>Kraftflöden över gränserna</a:t>
            </a:r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66838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3638514" imgH="238061" progId="Excel.SheetMacroEnabled.12">
                  <p:link updateAutomatic="1"/>
                </p:oleObj>
              </mc:Choice>
              <mc:Fallback>
                <p:oleObj name="Macro-Enabled Worksheet" r:id="rId3" imgW="3638514" imgH="238061" progId="Excel.SheetMacroEnabled.12">
                  <p:link updateAutomatic="1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4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3790D-C84C-F0C7-602A-CC7F28C64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8" y="632520"/>
            <a:ext cx="3847696" cy="2709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0C2E9-226F-EA52-9CF2-23C98082B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632520"/>
            <a:ext cx="1644509" cy="2756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9AD1B-5253-E0DE-4F33-AA0A8172A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252" y="3629223"/>
            <a:ext cx="3310748" cy="23345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0B3F73-51AB-FD39-72CC-C8883A6CA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67" y="3718539"/>
            <a:ext cx="3184082" cy="2245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Upplysningar 08 – 677 25 00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40000" y="180000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Verdana" pitchFamily="34" charset="0"/>
              </a:rPr>
              <a:t>Elanvändning</a:t>
            </a:r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91910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3638514" imgH="238061" progId="Excel.SheetMacroEnabled.12">
                  <p:link updateAutomatic="1"/>
                </p:oleObj>
              </mc:Choice>
              <mc:Fallback>
                <p:oleObj name="Macro-Enabled Worksheet" r:id="rId3" imgW="3638514" imgH="238061" progId="Excel.SheetMacroEnabled.12">
                  <p:link updateAutomatic="1"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5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9436C-081A-FB37-7D1F-13479280B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2" y="487776"/>
            <a:ext cx="4335616" cy="3057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2EEC4-EAE5-BBD0-0F3F-A22CFE76E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322" y="3515155"/>
            <a:ext cx="3677643" cy="259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E5FC7-7340-7EF8-3A79-D353E6C91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84" y="487776"/>
            <a:ext cx="1825950" cy="3057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391B4C-E0FB-FE04-D01E-24DC71261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992" y="3512840"/>
            <a:ext cx="3754548" cy="264743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C446C7-F852-E8EA-F080-B67F7490C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23774"/>
              </p:ext>
            </p:extLst>
          </p:nvPr>
        </p:nvGraphicFramePr>
        <p:xfrm>
          <a:off x="185715" y="6474734"/>
          <a:ext cx="5616620" cy="2996938"/>
        </p:xfrm>
        <a:graphic>
          <a:graphicData uri="http://schemas.openxmlformats.org/drawingml/2006/table">
            <a:tbl>
              <a:tblPr/>
              <a:tblGrid>
                <a:gridCol w="1986099">
                  <a:extLst>
                    <a:ext uri="{9D8B030D-6E8A-4147-A177-3AD203B41FA5}">
                      <a16:colId xmlns:a16="http://schemas.microsoft.com/office/drawing/2014/main" val="4069119100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3481638160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2665379925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2445400696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42803533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1733977143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3629336169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1743700888"/>
                    </a:ext>
                  </a:extLst>
                </a:gridCol>
                <a:gridCol w="399996">
                  <a:extLst>
                    <a:ext uri="{9D8B030D-6E8A-4147-A177-3AD203B41FA5}">
                      <a16:colId xmlns:a16="http://schemas.microsoft.com/office/drawing/2014/main" val="3414475782"/>
                    </a:ext>
                  </a:extLst>
                </a:gridCol>
                <a:gridCol w="430553">
                  <a:extLst>
                    <a:ext uri="{9D8B030D-6E8A-4147-A177-3AD203B41FA5}">
                      <a16:colId xmlns:a16="http://schemas.microsoft.com/office/drawing/2014/main" val="915911779"/>
                    </a:ext>
                  </a:extLst>
                </a:gridCol>
              </a:tblGrid>
              <a:tr h="200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Tabell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Elanvändning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51103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Sverige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produktion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import/export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Utfall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Temp. Korr.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659538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55696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16757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46521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878874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8346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2023-39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2 757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-571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2 186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2 186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54510"/>
                  </a:ext>
                </a:extLst>
              </a:tr>
              <a:tr h="200164">
                <a:tc gridSpan="4">
                  <a:txBody>
                    <a:bodyPr/>
                    <a:lstStyle/>
                    <a:p>
                      <a:pPr algn="l" fontAlgn="t"/>
                      <a:r>
                        <a:rPr lang="sv-SE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Siffror inom parantes är innevarande år i förhållande till föregående år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27543"/>
                  </a:ext>
                </a:extLst>
              </a:tr>
              <a:tr h="18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Ack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t.o.m.2021-39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23953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Ack t.o.m.2022-39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43973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Ack t.o.m.2023-39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-21,3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85076"/>
                  </a:ext>
                </a:extLst>
              </a:tr>
              <a:tr h="142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sv-SE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Ackumulerat summavärde från årets början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83388"/>
                  </a:ext>
                </a:extLst>
              </a:tr>
              <a:tr h="18782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 52</a:t>
                      </a:r>
                      <a:r>
                        <a:rPr lang="sv-SE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veckor t.o.m. 2021-39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3433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 52 veckor t.o.m. 2022-39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28075"/>
                  </a:ext>
                </a:extLst>
              </a:tr>
              <a:tr h="142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Summa 52 veckor t.o.m. 2023-39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-28,1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16589"/>
                  </a:ext>
                </a:extLst>
              </a:tr>
              <a:tr h="20016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v-SE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Rullande årsvärde summa av 52 veckor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3158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90CE989-7B4C-B665-A00B-33E096F3D3F4}"/>
              </a:ext>
            </a:extLst>
          </p:cNvPr>
          <p:cNvSpPr txBox="1"/>
          <p:nvPr/>
        </p:nvSpPr>
        <p:spPr>
          <a:xfrm>
            <a:off x="5325603" y="6238845"/>
            <a:ext cx="35718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/>
              <a:t>* </a:t>
            </a:r>
            <a:r>
              <a:rPr lang="en-US" sz="700" i="1" dirty="0" err="1"/>
              <a:t>temperaturkorrigerad</a:t>
            </a:r>
            <a:r>
              <a:rPr lang="en-US" sz="700" i="1" dirty="0"/>
              <a:t> </a:t>
            </a:r>
            <a:r>
              <a:rPr lang="en-US" sz="700" i="1" dirty="0" err="1"/>
              <a:t>elanvändning</a:t>
            </a:r>
            <a:endParaRPr lang="en-US" sz="7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Upplysningar 08 – 677 25 00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40000" y="180000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Verdana" pitchFamily="34" charset="0"/>
              </a:rPr>
              <a:t>Börsinformation</a:t>
            </a:r>
          </a:p>
        </p:txBody>
      </p:sp>
      <p:graphicFrame>
        <p:nvGraphicFramePr>
          <p:cNvPr id="61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00270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3638514" imgH="238061" progId="Excel.SheetMacroEnabled.12">
                  <p:link updateAutomatic="1"/>
                </p:oleObj>
              </mc:Choice>
              <mc:Fallback>
                <p:oleObj name="Macro-Enabled Worksheet" r:id="rId3" imgW="3638514" imgH="238061" progId="Excel.SheetMacroEnabled.12">
                  <p:link updateAutomatic="1"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6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F9118-E667-13CE-70DB-E52EF2712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678" y="725038"/>
            <a:ext cx="3727450" cy="2859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89BC6-E7C1-750E-23E1-E0327F910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32" y="3884614"/>
            <a:ext cx="3327111" cy="2449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E484-46DC-2465-3495-6A76D8E2F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384" y="3884614"/>
            <a:ext cx="3407690" cy="2508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AA03D-AAF2-B335-145E-18BC77824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31" y="6718560"/>
            <a:ext cx="3327110" cy="2449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C4471-B1B2-8A7D-4715-4AD0AA16A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0384" y="6713793"/>
            <a:ext cx="3477162" cy="255968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81710A-2A6F-E6CC-E54A-9344C52E4F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9" y="757525"/>
            <a:ext cx="3820582" cy="2827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Upplysningar 08 – 677 25 00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40000" y="180000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Verdana" pitchFamily="34" charset="0"/>
              </a:rPr>
              <a:t>Börsinformation, </a:t>
            </a:r>
            <a:r>
              <a:rPr lang="sv-SE" sz="1200" dirty="0">
                <a:solidFill>
                  <a:schemeClr val="bg1"/>
                </a:solidFill>
                <a:latin typeface="Verdana" pitchFamily="34" charset="0"/>
              </a:rPr>
              <a:t>fortsättning</a:t>
            </a:r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04266"/>
              </p:ext>
            </p:extLst>
          </p:nvPr>
        </p:nvGraphicFramePr>
        <p:xfrm>
          <a:off x="3048000" y="119063"/>
          <a:ext cx="36195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29025" imgH="200168" progId="Excel.Sheet.8">
                  <p:link updateAutomatic="1"/>
                </p:oleObj>
              </mc:Choice>
              <mc:Fallback>
                <p:oleObj name="Worksheet" r:id="rId3" imgW="3629025" imgH="200168" progId="Excel.Sheet.8">
                  <p:link updateAutomatic="1"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9063"/>
                        <a:ext cx="361950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61CF-1821-401C-8374-A61C7F6C977B}" type="slidenum">
              <a:rPr lang="sv-SE" sz="1200" smtClean="0">
                <a:solidFill>
                  <a:schemeClr val="tx1"/>
                </a:solidFill>
                <a:latin typeface="Calibri" pitchFamily="34" charset="0"/>
              </a:rPr>
              <a:pPr/>
              <a:t>7</a:t>
            </a:fld>
            <a:r>
              <a:rPr lang="sv-SE" sz="1200">
                <a:latin typeface="Calibri" pitchFamily="34" charset="0"/>
              </a:rPr>
              <a:t>(</a:t>
            </a:r>
            <a:r>
              <a:rPr lang="sv-SE"/>
              <a:t>7)</a:t>
            </a:r>
            <a:endParaRPr lang="sv-SE" dirty="0"/>
          </a:p>
        </p:txBody>
      </p:sp>
      <p:graphicFrame>
        <p:nvGraphicFramePr>
          <p:cNvPr id="3895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78382"/>
              </p:ext>
            </p:extLst>
          </p:nvPr>
        </p:nvGraphicFramePr>
        <p:xfrm>
          <a:off x="3041650" y="100013"/>
          <a:ext cx="3632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3638514" imgH="238061" progId="Excel.SheetMacroEnabled.12">
                  <p:link updateAutomatic="1"/>
                </p:oleObj>
              </mc:Choice>
              <mc:Fallback>
                <p:oleObj name="Macro-Enabled Worksheet" r:id="rId5" imgW="3638514" imgH="238061" progId="Excel.SheetMacroEnabled.12">
                  <p:link updateAutomatic="1"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00013"/>
                        <a:ext cx="36322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40D2EE-3FA1-9769-FC0D-16ADDCE9B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74" y="714331"/>
            <a:ext cx="3392972" cy="2389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3E334-795E-889B-3D02-226802B7B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000" y="567764"/>
            <a:ext cx="3601054" cy="2536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A47F02-1F4C-693B-6315-F7103FAC0A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640" y="6538398"/>
            <a:ext cx="3528392" cy="248531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0898A0-4877-3A64-B1FF-84A2B7F24D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25" y="3201634"/>
            <a:ext cx="3616766" cy="267649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3FEB62E-158D-ADC6-698A-8F6E9E5BF7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474" y="3289790"/>
            <a:ext cx="3528392" cy="261109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79EBFB2-7DB1-0510-4F14-F81772586C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0000" y="3178877"/>
            <a:ext cx="3520907" cy="260555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08BDBE-3C4A-4B3A-EEAB-DD5996668C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1008" y="6371773"/>
            <a:ext cx="3583584" cy="26519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vensk Energi_pptmall09_Folk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Energi_pptmall09_Folke (2)</Template>
  <TotalTime>8954</TotalTime>
  <Words>665</Words>
  <Application>Microsoft Office PowerPoint</Application>
  <PresentationFormat>A4 (210 x 297 mm)</PresentationFormat>
  <Paragraphs>379</Paragraphs>
  <Slides>7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Länkar</vt:lpstr>
      </vt:variant>
      <vt:variant>
        <vt:i4>8</vt:i4>
      </vt:variant>
      <vt:variant>
        <vt:lpstr>Bildrubriker</vt:lpstr>
      </vt:variant>
      <vt:variant>
        <vt:i4>7</vt:i4>
      </vt:variant>
    </vt:vector>
  </HeadingPairs>
  <TitlesOfParts>
    <vt:vector size="19" baseType="lpstr">
      <vt:lpstr>Arial</vt:lpstr>
      <vt:lpstr>Calibri</vt:lpstr>
      <vt:lpstr>Verdana</vt:lpstr>
      <vt:lpstr>Svensk Energi_pptmall09_Folke (2)</vt:lpstr>
      <vt:lpstr>file:///\\fs01-2022\stat\Data\Snabb\KL_Dia_2.72.xlsm!Dia_Start!R26C2:R26C5</vt:lpstr>
      <vt:lpstr>file:///\\fs01-2022\stat\Data\Snabb\KL_Dia_2.72.xlsm!Dia_Start!R26C2:R26C5</vt:lpstr>
      <vt:lpstr>file:///\\fs01-2022\stat\Data\Snabb\KL_Dia_2.72.xlsm!Dia_Start!R26C2:R26C5</vt:lpstr>
      <vt:lpstr>file:///\\fs01-2022\stat\Data\Snabb\KL_Dia_2.72.xlsm!Dia_Start!R26C2:R26C5</vt:lpstr>
      <vt:lpstr>file:///\\fs01-2022\stat\Data\Snabb\KL_Dia_2.72.xlsm!Dia_Start!R26C2:R26C5</vt:lpstr>
      <vt:lpstr>file:///\\fs01-2022\stat\Data\Snabb\KL_Dia_2.72.xlsm!Dia_Start!R26C2:R26C5</vt:lpstr>
      <vt:lpstr>file:///\\fs01-2022\stat\Data\Snabb\KL_BORS_DIA_4.33.xlsm!Dia_Start!R26C2:R26C5</vt:lpstr>
      <vt:lpstr>file:///\\fs01-2022\stat\Data\Snabb\KL_Dia_2.72.xlsm!Dia_Start!R26C2:R26C5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Svensk Energi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Folke Sjöbohm</dc:creator>
  <cp:lastModifiedBy>Felicia Östby</cp:lastModifiedBy>
  <cp:revision>4724</cp:revision>
  <dcterms:created xsi:type="dcterms:W3CDTF">2009-10-20T19:12:10Z</dcterms:created>
  <dcterms:modified xsi:type="dcterms:W3CDTF">2023-10-05T07:48:22Z</dcterms:modified>
</cp:coreProperties>
</file>