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9"/>
  </p:notesMasterIdLst>
  <p:handoutMasterIdLst>
    <p:handoutMasterId r:id="rId10"/>
  </p:handoutMasterIdLst>
  <p:sldIdLst>
    <p:sldId id="316" r:id="rId3"/>
    <p:sldId id="319" r:id="rId4"/>
    <p:sldId id="320" r:id="rId5"/>
    <p:sldId id="321" r:id="rId6"/>
    <p:sldId id="322" r:id="rId7"/>
    <p:sldId id="295" r:id="rId8"/>
  </p:sldIdLst>
  <p:sldSz cx="12192000" cy="6858000"/>
  <p:notesSz cx="6794500" cy="9931400"/>
  <p:custDataLst>
    <p:tags r:id="rId1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4" userDrawn="1">
          <p15:clr>
            <a:srgbClr val="A4A3A4"/>
          </p15:clr>
        </p15:guide>
        <p15:guide id="2" orient="horz" pos="3788" userDrawn="1">
          <p15:clr>
            <a:srgbClr val="A4A3A4"/>
          </p15:clr>
        </p15:guide>
        <p15:guide id="6" orient="horz" pos="753" userDrawn="1">
          <p15:clr>
            <a:srgbClr val="A4A3A4"/>
          </p15:clr>
        </p15:guide>
        <p15:guide id="7" orient="horz" pos="4046" userDrawn="1">
          <p15:clr>
            <a:srgbClr val="A4A3A4"/>
          </p15:clr>
        </p15:guide>
        <p15:guide id="10" pos="6403" userDrawn="1">
          <p15:clr>
            <a:srgbClr val="A4A3A4"/>
          </p15:clr>
        </p15:guide>
        <p15:guide id="11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E4"/>
    <a:srgbClr val="FF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95" autoAdjust="0"/>
  </p:normalViewPr>
  <p:slideViewPr>
    <p:cSldViewPr snapToGrid="0" showGuides="1">
      <p:cViewPr varScale="1">
        <p:scale>
          <a:sx n="89" d="100"/>
          <a:sy n="89" d="100"/>
        </p:scale>
        <p:origin x="1398" y="78"/>
      </p:cViewPr>
      <p:guideLst>
        <p:guide orient="horz" pos="1014"/>
        <p:guide orient="horz" pos="3788"/>
        <p:guide orient="horz" pos="753"/>
        <p:guide orient="horz" pos="4046"/>
        <p:guide pos="6403"/>
        <p:guide pos="61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0" d="100"/>
          <a:sy n="70" d="100"/>
        </p:scale>
        <p:origin x="-4134" y="-360"/>
      </p:cViewPr>
      <p:guideLst>
        <p:guide orient="horz" pos="3120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Rydegran" userId="6883724c-2b39-4242-86f7-6850dbf7b032" providerId="ADAL" clId="{AAC3F34C-AC54-4C12-816E-AE411E1C1401}"/>
    <pc:docChg chg="delSld">
      <pc:chgData name="Eva Rydegran" userId="6883724c-2b39-4242-86f7-6850dbf7b032" providerId="ADAL" clId="{AAC3F34C-AC54-4C12-816E-AE411E1C1401}" dt="2017-09-27T13:50:44.579" v="0" actId="2696"/>
      <pc:docMkLst>
        <pc:docMk/>
      </pc:docMkLst>
      <pc:sldChg chg="del">
        <pc:chgData name="Eva Rydegran" userId="6883724c-2b39-4242-86f7-6850dbf7b032" providerId="ADAL" clId="{AAC3F34C-AC54-4C12-816E-AE411E1C1401}" dt="2017-09-27T13:50:44.579" v="0" actId="2696"/>
        <pc:sldMkLst>
          <pc:docMk/>
          <pc:sldMk cId="0" sldId="3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64F7B-2609-4215-B6E3-D19518A1DFD0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1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DFB4B-A6E4-429A-B614-9FCD66E123A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516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454025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sv-SE" dirty="0"/>
              <a:t>0</a:t>
            </a: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1043" y="4019572"/>
            <a:ext cx="6072414" cy="5166973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24844" y="9391174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028906E9-0A84-4AE6-AE4C-FB9A6749B6E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4997"/>
            <a:ext cx="5192486" cy="5754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74328" y="9418465"/>
            <a:ext cx="1082126" cy="332083"/>
            <a:chOff x="214312" y="6751638"/>
            <a:chExt cx="8489951" cy="2598737"/>
          </a:xfrm>
          <a:solidFill>
            <a:srgbClr val="00B9E4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6630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Certifieringens giltighetstid något vi fortsatt diskuterar – klarar man de andra testerna steg 2 – 3  bör det leda till att certifieringen förlängs och gäller tillsvidare – </a:t>
            </a:r>
            <a:r>
              <a:rPr lang="sv-SE" dirty="0" err="1"/>
              <a:t>dvs</a:t>
            </a:r>
            <a:r>
              <a:rPr lang="sv-SE" dirty="0"/>
              <a:t> det ska inte vara nödvändigt att göra en ”nycertifiering” vart 3e år om man sköter sig.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Alla företag omfattas av onlinebedömningen </a:t>
            </a:r>
            <a:r>
              <a:rPr lang="sv-SE" dirty="0" err="1"/>
              <a:t>dvs</a:t>
            </a:r>
            <a:r>
              <a:rPr lang="sv-SE" dirty="0"/>
              <a:t> denna kostnad på 4000 (</a:t>
            </a:r>
            <a:r>
              <a:rPr lang="sv-SE" dirty="0" err="1"/>
              <a:t>resp</a:t>
            </a:r>
            <a:r>
              <a:rPr lang="sv-SE" dirty="0"/>
              <a:t> 5000 för ickemedlemmar i föreningen) är löpande varje år.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Stickprovsrevision via telefon – på plats skulle bli dyrare…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46263" y="347663"/>
            <a:ext cx="2735262" cy="153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Frågestund</a:t>
            </a:r>
            <a:r>
              <a:rPr lang="en-GB" dirty="0"/>
              <a:t> - </a:t>
            </a:r>
            <a:r>
              <a:rPr lang="en-GB" dirty="0" err="1"/>
              <a:t>mer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21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foto 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375" y="4373008"/>
            <a:ext cx="11017250" cy="973732"/>
          </a:xfrm>
          <a:noFill/>
        </p:spPr>
        <p:txBody>
          <a:bodyPr lIns="180000" rIns="180000" anchor="b" anchorCtr="0">
            <a:noAutofit/>
          </a:bodyPr>
          <a:lstStyle>
            <a:lvl1pPr algn="ct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375" y="5418441"/>
            <a:ext cx="11017250" cy="590052"/>
          </a:xfrm>
          <a:noFill/>
        </p:spPr>
        <p:txBody>
          <a:bodyPr lIns="180000" rIns="180000" anchor="t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sv-SE" noProof="0" dirty="0"/>
          </a:p>
        </p:txBody>
      </p:sp>
      <p:pic>
        <p:nvPicPr>
          <p:cNvPr id="25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301" y="1191940"/>
            <a:ext cx="3061398" cy="11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utfallande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3342154-8CCD-44C1-929C-230853C95527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0" y="1368185"/>
            <a:ext cx="5797899" cy="1447800"/>
          </a:xfrm>
          <a:solidFill>
            <a:schemeClr val="accent2"/>
          </a:solidFill>
        </p:spPr>
        <p:txBody>
          <a:bodyPr lIns="180000" rIns="288000" anchor="ctr" anchorCtr="0"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71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t foto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E51-A62D-46F9-9895-52AA811F7239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2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eget foto 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D0B4-0D76-40FC-A8E5-DE773BEC17AD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C0A37-5976-4D6B-A6FF-F680056A51C4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01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E23F-72D9-4CB5-B008-35ECA7567E14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5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4F2D2-0CF0-4867-B4C1-97AE1124BE79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1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AF7A-BABF-4116-8552-308E49AF25A4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3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157914"/>
          </a:xfrm>
        </p:spPr>
        <p:txBody>
          <a:bodyPr tIns="864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1D0B4-0D76-40FC-A8E5-DE773BEC17AD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0" y="5028660"/>
            <a:ext cx="12192000" cy="655638"/>
          </a:xfrm>
          <a:solidFill>
            <a:schemeClr val="accent2">
              <a:alpha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0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noProof="0"/>
              <a:t>Kontaktinformation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28A-276A-41A3-BF73-BF8530F8A63E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0" y="2087713"/>
            <a:ext cx="6765560" cy="1447800"/>
          </a:xfrm>
          <a:solidFill>
            <a:schemeClr val="accent1"/>
          </a:solidFill>
        </p:spPr>
        <p:txBody>
          <a:bodyPr lIns="576000" rIns="108000" anchor="ctr" anchorCtr="0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4077072"/>
            <a:ext cx="6765560" cy="1447800"/>
          </a:xfrm>
          <a:solidFill>
            <a:schemeClr val="accent1"/>
          </a:solidFill>
        </p:spPr>
        <p:txBody>
          <a:bodyPr lIns="576000" rIns="108000" anchor="ctr" anchorCtr="0"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25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713" y="3245351"/>
            <a:ext cx="2296134" cy="8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28A-276A-41A3-BF73-BF8530F8A63E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21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622" y="2178658"/>
            <a:ext cx="5770756" cy="20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ärga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5937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2893717"/>
            <a:ext cx="753616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9"/>
            <a:ext cx="753616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38" y="1702914"/>
            <a:ext cx="7062795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838" y="2913063"/>
            <a:ext cx="7062795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12192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55534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ida norrs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31"/>
            <a:ext cx="12192000" cy="68701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87375" y="623451"/>
            <a:ext cx="11017250" cy="1907261"/>
          </a:xfrm>
          <a:noFill/>
        </p:spPr>
        <p:txBody>
          <a:bodyPr lIns="180000" rIns="180000" anchor="b" anchorCtr="0">
            <a:noAutofit/>
          </a:bodyPr>
          <a:lstStyle>
            <a:lvl1pPr algn="l">
              <a:lnSpc>
                <a:spcPct val="90000"/>
              </a:lnSpc>
              <a:defRPr sz="60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sv-SE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7375" y="2665559"/>
            <a:ext cx="11017250" cy="756514"/>
          </a:xfrm>
          <a:noFill/>
        </p:spPr>
        <p:txBody>
          <a:bodyPr lIns="180000" rIns="18000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sv-SE" noProof="0" dirty="0"/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41" y="5574796"/>
            <a:ext cx="2159443" cy="7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988087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26A682-349B-4649-9140-300EEE3DA86B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med foto gul 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7979833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820152" y="1"/>
            <a:ext cx="3371849" cy="6157912"/>
          </a:xfrm>
        </p:spPr>
        <p:txBody>
          <a:bodyPr tIns="720000" anchor="ctr" anchorCtr="0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  <a:endParaRPr lang="sv-SE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8972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/>
              <a:t>Källa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D26A682-349B-4649-9140-300EEE3DA86B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72" y="188640"/>
            <a:ext cx="797983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4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i två kolumner med horisontal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2" y="1484785"/>
            <a:ext cx="5296524" cy="18613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3428999"/>
            <a:ext cx="12192000" cy="2728913"/>
          </a:xfrm>
        </p:spPr>
        <p:txBody>
          <a:bodyPr tIns="684000" anchor="ctr" anchorCtr="0">
            <a:no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372661" y="1484785"/>
            <a:ext cx="5296524" cy="18613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D26A682-349B-4649-9140-300EEE3DA86B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972" y="1483201"/>
            <a:ext cx="5384800" cy="4358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3201"/>
            <a:ext cx="5384800" cy="4358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96227D32-3425-43C2-9F8C-B0C4EAC9EBE0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12795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2" y="1481138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72" y="2120901"/>
            <a:ext cx="5386917" cy="3667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81138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20901"/>
            <a:ext cx="5389033" cy="3667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E294EBF6-998E-4C13-980F-170DCF9625EB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15542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E57C461-6F67-4C2B-A761-F9B5DE6AFE1D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7906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oton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sv-SE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30B770F-71C4-418B-8CFE-E636CC4035E9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7375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16425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245474" y="1828931"/>
            <a:ext cx="3359151" cy="2247900"/>
          </a:xfrm>
        </p:spPr>
        <p:txBody>
          <a:bodyPr tIns="648000" anchor="ctr" anchorCtr="0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87375" y="4075739"/>
            <a:ext cx="3360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7" name="Rectangle 6"/>
          <p:cNvSpPr/>
          <p:nvPr userDrawn="1"/>
        </p:nvSpPr>
        <p:spPr>
          <a:xfrm>
            <a:off x="4415576" y="4075739"/>
            <a:ext cx="3360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8" name="Rectangle 7"/>
          <p:cNvSpPr/>
          <p:nvPr userDrawn="1"/>
        </p:nvSpPr>
        <p:spPr>
          <a:xfrm>
            <a:off x="8244625" y="4075739"/>
            <a:ext cx="3360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sv-SE" sz="180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87375" y="4196701"/>
            <a:ext cx="3359151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15576" y="4196701"/>
            <a:ext cx="3360000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244625" y="4196701"/>
            <a:ext cx="3360000" cy="6905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2086" y="5866800"/>
            <a:ext cx="6855643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sv-SE" noProof="0"/>
              <a:t>Källa</a:t>
            </a:r>
          </a:p>
        </p:txBody>
      </p:sp>
    </p:spTree>
    <p:extLst>
      <p:ext uri="{BB962C8B-B14F-4D97-AF65-F5344CB8AC3E}">
        <p14:creationId xmlns:p14="http://schemas.microsoft.com/office/powerpoint/2010/main" val="34175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2" y="1484785"/>
            <a:ext cx="109728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/>
              <a:t>Click to edit Master text styles</a:t>
            </a:r>
          </a:p>
          <a:p>
            <a:pPr lvl="1"/>
            <a:r>
              <a:rPr lang="sv-SE" noProof="0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9585" y="6330293"/>
            <a:ext cx="1432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26A682-349B-4649-9140-300EEE3DA86B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7806" y="6324393"/>
            <a:ext cx="617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3429" y="6324393"/>
            <a:ext cx="600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5" name="Rak 8"/>
          <p:cNvCxnSpPr/>
          <p:nvPr userDrawn="1"/>
        </p:nvCxnSpPr>
        <p:spPr>
          <a:xfrm>
            <a:off x="0" y="6166131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" y="6302394"/>
            <a:ext cx="1023082" cy="3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0" r:id="rId2"/>
    <p:sldLayoutId id="2147483650" r:id="rId3"/>
    <p:sldLayoutId id="2147483660" r:id="rId4"/>
    <p:sldLayoutId id="2147483663" r:id="rId5"/>
    <p:sldLayoutId id="2147483652" r:id="rId6"/>
    <p:sldLayoutId id="2147483653" r:id="rId7"/>
    <p:sldLayoutId id="2147483654" r:id="rId8"/>
    <p:sldLayoutId id="2147483666" r:id="rId9"/>
    <p:sldLayoutId id="2147483651" r:id="rId10"/>
    <p:sldLayoutId id="2147483655" r:id="rId11"/>
    <p:sldLayoutId id="2147483681" r:id="rId12"/>
    <p:sldLayoutId id="2147483675" r:id="rId13"/>
    <p:sldLayoutId id="2147483667" r:id="rId14"/>
    <p:sldLayoutId id="2147483676" r:id="rId15"/>
    <p:sldLayoutId id="2147483677" r:id="rId16"/>
    <p:sldLayoutId id="2147483664" r:id="rId17"/>
    <p:sldLayoutId id="2147483682" r:id="rId18"/>
    <p:sldLayoutId id="2147483665" r:id="rId19"/>
    <p:sldLayoutId id="214748369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879" userDrawn="1">
          <p15:clr>
            <a:srgbClr val="F26B43"/>
          </p15:clr>
        </p15:guide>
        <p15:guide id="4" pos="370" userDrawn="1">
          <p15:clr>
            <a:srgbClr val="F26B43"/>
          </p15:clr>
        </p15:guide>
        <p15:guide id="5" pos="73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27597-3C9E-4494-8EB1-E79B4A554E0B}" type="datetimeFigureOut">
              <a:rPr lang="sv-SE" smtClean="0"/>
              <a:pPr/>
              <a:t>2017-09-27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63F13-4781-4EEF-8298-906E435D3D0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87375" y="700901"/>
            <a:ext cx="11017250" cy="1907261"/>
          </a:xfrm>
        </p:spPr>
        <p:txBody>
          <a:bodyPr/>
          <a:lstStyle/>
          <a:p>
            <a:r>
              <a:rPr lang="sv-SE" spc="-150" dirty="0" err="1"/>
              <a:t>Certifieringprocessen</a:t>
            </a:r>
            <a:endParaRPr lang="sv-SE" spc="-15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87375" y="2743009"/>
            <a:ext cx="11017250" cy="756514"/>
          </a:xfrm>
        </p:spPr>
        <p:txBody>
          <a:bodyPr/>
          <a:lstStyle/>
          <a:p>
            <a:r>
              <a:rPr lang="sv-SE" sz="1600" dirty="0"/>
              <a:t>Catherine Lillo, projektansvarig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3517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 descr="Proces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9466" r="29466"/>
          <a:stretch>
            <a:fillRect/>
          </a:stretch>
        </p:blipFill>
        <p:spPr/>
      </p:pic>
      <p:sp>
        <p:nvSpPr>
          <p:cNvPr id="10" name="Platshållare för tex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E57C461-6F67-4C2B-A761-F9B5DE6AFE1D}" type="datetime1">
              <a:rPr lang="sv-SE" smtClean="0"/>
              <a:pPr/>
              <a:t>2017-09-27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Presentation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Certifieringsprocessen</a:t>
            </a:r>
          </a:p>
        </p:txBody>
      </p:sp>
      <p:sp>
        <p:nvSpPr>
          <p:cNvPr id="12" name="Platshållare för innehåll 8"/>
          <p:cNvSpPr txBox="1">
            <a:spLocks/>
          </p:cNvSpPr>
          <p:nvPr/>
        </p:nvSpPr>
        <p:spPr>
          <a:xfrm>
            <a:off x="457200" y="1484784"/>
            <a:ext cx="7853082" cy="4504123"/>
          </a:xfrm>
          <a:prstGeom prst="rect">
            <a:avLst/>
          </a:prstGeom>
        </p:spPr>
        <p:txBody>
          <a:bodyPr/>
          <a:lstStyle/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Uppdelning av ansvar mellan Energiföretagen Sverige och </a:t>
            </a:r>
            <a:r>
              <a:rPr lang="sv-SE" sz="2000" dirty="0"/>
              <a:t>C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ertifieringsföretaget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1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Formerna för samarbetet och </a:t>
            </a:r>
            <a:r>
              <a:rPr lang="sv-SE" noProof="0" dirty="0"/>
              <a:t>c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ertifieringsprocessen avtalas mellan Energiföretagen och Certifieringsföretaget</a:t>
            </a:r>
          </a:p>
          <a:p>
            <a:pPr marL="360363" marR="0" lvl="1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Avtalet för certifieringen sker mellan varje enskilt elhandelsföretag och Certifieringsföretaget</a:t>
            </a:r>
          </a:p>
          <a:p>
            <a:pPr marL="360363" marR="0" lvl="1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sv-SE" dirty="0"/>
              <a:t>Energiföretagens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certifieringskriterier ligger till grund för checklistor och framställning av arbetsmallar</a:t>
            </a:r>
          </a:p>
          <a:p>
            <a:pPr marL="360363" marR="0" lvl="1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Certifieringsföretaget ansvarar för certifiering, revision och indragning</a:t>
            </a:r>
          </a:p>
          <a:p>
            <a:pPr marL="360363" marR="0" lvl="1" indent="-1809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Energiföretagen</a:t>
            </a:r>
            <a:r>
              <a:rPr kumimoji="0" lang="sv-SE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hanterar tillsammans med Certifieringsföretaget klagomål, överklagande av revisionsbeslut,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olika typer av rapporteringar/mätningar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Steg 1 - Nycertifiering</a:t>
            </a:r>
          </a:p>
          <a:p>
            <a:pPr lvl="1">
              <a:defRPr/>
            </a:pPr>
            <a:r>
              <a:rPr lang="sv-SE" dirty="0"/>
              <a:t>Alla genomgår 1 revisionsdag på plats för att erhålla certifikatet</a:t>
            </a:r>
          </a:p>
          <a:p>
            <a:pPr lvl="1">
              <a:defRPr/>
            </a:pPr>
            <a:r>
              <a:rPr lang="sv-SE" dirty="0"/>
              <a:t>Revisionsuppdraget: R</a:t>
            </a:r>
            <a:r>
              <a:rPr lang="en-GB" dirty="0" err="1"/>
              <a:t>apportframställan</a:t>
            </a:r>
            <a:r>
              <a:rPr lang="en-GB" dirty="0"/>
              <a:t> – </a:t>
            </a:r>
            <a:r>
              <a:rPr lang="en-GB" dirty="0" err="1"/>
              <a:t>beslut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</a:t>
            </a:r>
            <a:r>
              <a:rPr lang="en-GB" dirty="0" err="1"/>
              <a:t>tidplan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stänga</a:t>
            </a:r>
            <a:r>
              <a:rPr lang="en-GB" dirty="0"/>
              <a:t> </a:t>
            </a:r>
            <a:r>
              <a:rPr lang="en-GB" dirty="0" err="1"/>
              <a:t>ev</a:t>
            </a:r>
            <a:r>
              <a:rPr lang="en-GB" dirty="0"/>
              <a:t> </a:t>
            </a:r>
            <a:r>
              <a:rPr lang="en-GB" dirty="0" err="1"/>
              <a:t>avvikelser</a:t>
            </a:r>
            <a:endParaRPr lang="sv-SE" dirty="0"/>
          </a:p>
          <a:p>
            <a:pPr marL="352425" lvl="1" indent="-171450"/>
            <a:r>
              <a:rPr lang="en-GB" dirty="0" err="1"/>
              <a:t>Uppföljning</a:t>
            </a:r>
            <a:r>
              <a:rPr lang="en-GB" dirty="0"/>
              <a:t> </a:t>
            </a:r>
            <a:r>
              <a:rPr lang="en-GB" dirty="0" err="1"/>
              <a:t>sker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max 6 </a:t>
            </a:r>
            <a:r>
              <a:rPr lang="en-GB" dirty="0" err="1"/>
              <a:t>månader</a:t>
            </a:r>
            <a:endParaRPr lang="en-GB" dirty="0"/>
          </a:p>
          <a:p>
            <a:pPr marL="352425" lvl="1" indent="-171450"/>
            <a:r>
              <a:rPr lang="en-GB" dirty="0" err="1"/>
              <a:t>Ej</a:t>
            </a:r>
            <a:r>
              <a:rPr lang="en-GB" dirty="0"/>
              <a:t> </a:t>
            </a:r>
            <a:r>
              <a:rPr lang="en-GB" dirty="0" err="1"/>
              <a:t>stängda</a:t>
            </a:r>
            <a:r>
              <a:rPr lang="en-GB" dirty="0"/>
              <a:t> </a:t>
            </a:r>
            <a:r>
              <a:rPr lang="en-GB" dirty="0" err="1"/>
              <a:t>avvikelser</a:t>
            </a:r>
            <a:r>
              <a:rPr lang="en-GB" dirty="0"/>
              <a:t> </a:t>
            </a:r>
            <a:r>
              <a:rPr lang="en-GB" dirty="0" err="1"/>
              <a:t>efter</a:t>
            </a:r>
            <a:r>
              <a:rPr lang="en-GB" dirty="0"/>
              <a:t> 6 </a:t>
            </a:r>
            <a:r>
              <a:rPr lang="en-GB" dirty="0" err="1"/>
              <a:t>månader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föranleda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uppföljningsbesök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ej</a:t>
            </a:r>
            <a:r>
              <a:rPr lang="en-GB" dirty="0"/>
              <a:t> </a:t>
            </a:r>
            <a:r>
              <a:rPr lang="en-GB" dirty="0" err="1"/>
              <a:t>utställt</a:t>
            </a:r>
            <a:r>
              <a:rPr lang="en-GB" dirty="0"/>
              <a:t> </a:t>
            </a:r>
            <a:r>
              <a:rPr lang="en-GB" dirty="0" err="1"/>
              <a:t>certifikat</a:t>
            </a:r>
            <a:endParaRPr lang="sv-SE" dirty="0"/>
          </a:p>
          <a:p>
            <a:pPr marL="352425" lvl="1" indent="-171450"/>
            <a:r>
              <a:rPr lang="sv-SE" dirty="0"/>
              <a:t>Certifieringens löper tillsvidare förutsatt att man blir godkänd vid revisionerna eller stänger avvikelser</a:t>
            </a:r>
          </a:p>
          <a:p>
            <a:pPr marL="352425" lvl="1" indent="-171450"/>
            <a:endParaRPr lang="en-GB" dirty="0"/>
          </a:p>
          <a:p>
            <a:pPr marL="171450" indent="-171450"/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Kostnad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2425" lvl="1" indent="-171450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20 000 SEK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exkl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moms</a:t>
            </a:r>
          </a:p>
          <a:p>
            <a:pPr marL="352425" lvl="1" indent="-171450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ej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27 000 SEK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exkl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moms</a:t>
            </a:r>
          </a:p>
          <a:p>
            <a:pPr marL="352425" lvl="1" indent="-171450"/>
            <a:endParaRPr lang="en-GB" dirty="0"/>
          </a:p>
          <a:p>
            <a:pPr lvl="1">
              <a:defRPr/>
            </a:pPr>
            <a:endParaRPr lang="sv-SE" dirty="0"/>
          </a:p>
          <a:p>
            <a:endParaRPr lang="sv-SE" dirty="0"/>
          </a:p>
        </p:txBody>
      </p:sp>
      <p:pic>
        <p:nvPicPr>
          <p:cNvPr id="9" name="Platshållare för bild 8" descr="Proces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9466" r="29466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*Klarar företaget onlinerevisionen, se steg 2, förlängs certifikatet tillsvidare, då behövs ej </a:t>
            </a:r>
            <a:r>
              <a:rPr lang="sv-SE" dirty="0" err="1"/>
              <a:t>omcertifiering</a:t>
            </a:r>
            <a:r>
              <a:rPr lang="sv-SE" dirty="0"/>
              <a:t> på plats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D26A682-349B-4649-9140-300EEE3DA86B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78971" y="188640"/>
            <a:ext cx="10530899" cy="1143000"/>
          </a:xfrm>
        </p:spPr>
        <p:txBody>
          <a:bodyPr/>
          <a:lstStyle/>
          <a:p>
            <a:r>
              <a:rPr lang="sv-SE" dirty="0"/>
              <a:t>Certifieringsupplägg och kostnad för elhandelsföretagen (1)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Steg 2 – Periodisk revision</a:t>
            </a:r>
          </a:p>
          <a:p>
            <a:pPr lvl="1">
              <a:defRPr/>
            </a:pPr>
            <a:r>
              <a:rPr lang="sv-SE" dirty="0"/>
              <a:t>Alla certifierade företag genomgår en årlig självdeklaration för att upprätthålla certifikatet – görs av certifieringsansvarig på företaget</a:t>
            </a:r>
          </a:p>
          <a:p>
            <a:pPr lvl="1">
              <a:defRPr/>
            </a:pPr>
            <a:r>
              <a:rPr lang="sv-SE" dirty="0"/>
              <a:t>Certifieringsföretaget granskar varje enskilt företags självdeklaration och sköter avvikelsehantering</a:t>
            </a:r>
          </a:p>
          <a:p>
            <a:pPr lvl="1">
              <a:defRPr/>
            </a:pPr>
            <a:r>
              <a:rPr lang="sv-SE" dirty="0"/>
              <a:t>Självdeklarationen omfattar ca 1/3 av certifieringskriterierna</a:t>
            </a:r>
          </a:p>
          <a:p>
            <a:pPr lvl="1">
              <a:defRPr/>
            </a:pPr>
            <a:r>
              <a:rPr lang="sv-SE" dirty="0"/>
              <a:t>Stora avvikelser och ej stängda avvikelser efter 6 månader kan föranleda ett uppföljningsbesök och indraget certifikat</a:t>
            </a:r>
          </a:p>
          <a:p>
            <a:pPr lvl="1">
              <a:defRPr/>
            </a:pPr>
            <a:r>
              <a:rPr lang="sv-SE" dirty="0"/>
              <a:t>Vid godkänd revision eller stängda avvikelser gäller certifikatet tillsvidare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Kostnad</a:t>
            </a:r>
          </a:p>
          <a:p>
            <a:pPr lvl="1">
              <a:spcBef>
                <a:spcPts val="0"/>
              </a:spcBef>
              <a:defRPr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4 000 SEK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exkl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moms                   </a:t>
            </a:r>
          </a:p>
          <a:p>
            <a:pPr lvl="1">
              <a:spcBef>
                <a:spcPts val="0"/>
              </a:spcBef>
              <a:defRPr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ej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5 000 SEK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exkl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moms</a:t>
            </a:r>
          </a:p>
          <a:p>
            <a:pPr lvl="1">
              <a:defRPr/>
            </a:pPr>
            <a:endParaRPr lang="sv-SE" dirty="0"/>
          </a:p>
          <a:p>
            <a:pPr lvl="1">
              <a:defRPr/>
            </a:pPr>
            <a:endParaRPr lang="sv-SE" dirty="0"/>
          </a:p>
          <a:p>
            <a:pPr lvl="1">
              <a:defRPr/>
            </a:pPr>
            <a:endParaRPr lang="en-GB" dirty="0" err="1"/>
          </a:p>
          <a:p>
            <a:pPr marL="352425" lvl="1" indent="-171450"/>
            <a:endParaRPr lang="en-GB" dirty="0"/>
          </a:p>
          <a:p>
            <a:pPr lvl="1">
              <a:defRPr/>
            </a:pPr>
            <a:endParaRPr lang="sv-SE" dirty="0"/>
          </a:p>
          <a:p>
            <a:endParaRPr lang="sv-SE" dirty="0"/>
          </a:p>
        </p:txBody>
      </p:sp>
      <p:pic>
        <p:nvPicPr>
          <p:cNvPr id="9" name="Platshållare för bild 8" descr="Proces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9466" r="29466"/>
          <a:stretch>
            <a:fillRect/>
          </a:stretch>
        </p:blipFill>
        <p:spPr/>
      </p:pic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D26A682-349B-4649-9140-300EEE3DA86B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78972" y="188640"/>
            <a:ext cx="11713028" cy="1143000"/>
          </a:xfrm>
        </p:spPr>
        <p:txBody>
          <a:bodyPr/>
          <a:lstStyle/>
          <a:p>
            <a:r>
              <a:rPr lang="sv-SE" dirty="0"/>
              <a:t>Certifieringsupplägg och kostnad för elhandelsföretagen (2)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33632" y="1385928"/>
            <a:ext cx="8513806" cy="4792451"/>
          </a:xfrm>
        </p:spPr>
        <p:txBody>
          <a:bodyPr/>
          <a:lstStyle/>
          <a:p>
            <a:pPr>
              <a:defRPr/>
            </a:pPr>
            <a:r>
              <a:rPr lang="sv-SE" dirty="0"/>
              <a:t>Steg 3 – Stickprovsrevision som utförs av certifieringsföretaget</a:t>
            </a:r>
          </a:p>
          <a:p>
            <a:pPr lvl="1">
              <a:defRPr/>
            </a:pPr>
            <a:r>
              <a:rPr lang="sv-SE" dirty="0"/>
              <a:t>Årlig revision av slumpmässigt utvalda deltagare, väljs ut av certifieringsföretaget – företagen ska ha varit certifierade i minst två år</a:t>
            </a:r>
          </a:p>
          <a:p>
            <a:pPr lvl="1">
              <a:defRPr/>
            </a:pPr>
            <a:r>
              <a:rPr lang="sv-SE" dirty="0"/>
              <a:t>Årlig revision av företag med klagomål, slumpmässigt urval av certifieringsföretaget</a:t>
            </a:r>
          </a:p>
          <a:p>
            <a:pPr lvl="1">
              <a:defRPr/>
            </a:pPr>
            <a:r>
              <a:rPr lang="sv-SE" dirty="0"/>
              <a:t>Stickprovsrevisionen omfattar ca 2/3 av certifieringskriterierna</a:t>
            </a:r>
          </a:p>
          <a:p>
            <a:pPr lvl="1">
              <a:defRPr/>
            </a:pPr>
            <a:r>
              <a:rPr lang="sv-SE" dirty="0"/>
              <a:t>Certifieringsföretaget utför </a:t>
            </a:r>
            <a:r>
              <a:rPr lang="en-GB" dirty="0" err="1"/>
              <a:t>telefon</a:t>
            </a:r>
            <a:r>
              <a:rPr lang="en-GB" dirty="0"/>
              <a:t> alt video revision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protokoll</a:t>
            </a:r>
            <a:r>
              <a:rPr lang="en-GB" dirty="0"/>
              <a:t>/</a:t>
            </a:r>
            <a:r>
              <a:rPr lang="en-GB" dirty="0" err="1"/>
              <a:t>dokument</a:t>
            </a:r>
            <a:r>
              <a:rPr lang="en-GB" dirty="0"/>
              <a:t> </a:t>
            </a:r>
            <a:r>
              <a:rPr lang="en-GB" dirty="0" err="1"/>
              <a:t>samt</a:t>
            </a:r>
            <a:r>
              <a:rPr lang="en-GB" dirty="0"/>
              <a:t>  </a:t>
            </a:r>
            <a:r>
              <a:rPr lang="en-GB" dirty="0" err="1"/>
              <a:t>sköter</a:t>
            </a:r>
            <a:r>
              <a:rPr lang="en-GB" dirty="0"/>
              <a:t> </a:t>
            </a:r>
            <a:r>
              <a:rPr lang="en-GB" dirty="0" err="1"/>
              <a:t>avvikelsehantering</a:t>
            </a:r>
            <a:endParaRPr lang="en-GB" dirty="0"/>
          </a:p>
          <a:p>
            <a:pPr lvl="1">
              <a:defRPr/>
            </a:pPr>
            <a:r>
              <a:rPr lang="sv-SE" dirty="0"/>
              <a:t>Stora avvikelser och ej stängda avvikelser efter 6 månader kan föranleda ett uppföljningsbesök och indraget certifikat</a:t>
            </a:r>
          </a:p>
          <a:p>
            <a:pPr lvl="1">
              <a:defRPr/>
            </a:pPr>
            <a:r>
              <a:rPr lang="sv-SE" dirty="0"/>
              <a:t>Vid godkänd revision eller stängda avvikelser gäller certifikatet tillsvidare</a:t>
            </a:r>
          </a:p>
          <a:p>
            <a:pPr lvl="1">
              <a:defRPr/>
            </a:pPr>
            <a:endParaRPr lang="sv-SE" dirty="0"/>
          </a:p>
          <a:p>
            <a:pPr>
              <a:defRPr/>
            </a:pPr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Kostnad</a:t>
            </a:r>
          </a:p>
          <a:p>
            <a:pPr marL="352425" lvl="1" indent="-171450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5 000 SEK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exkl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moms. 		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Anställda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1-100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52425" lvl="1" indent="-171450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Revisions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10 000 SEK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exkl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moms  	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Anställda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100-&lt;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</a:t>
            </a:r>
          </a:p>
          <a:p>
            <a:pPr marL="352425" lvl="1" indent="-171450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ej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7 500 SEK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exkl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moms	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Anställda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1-100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52425" lvl="1" indent="-171450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Revision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ej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medlem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13 500 SEK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exkl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moms	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Anställda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100-&lt;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52425" lvl="1" indent="-171450"/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defRPr/>
            </a:pPr>
            <a:endParaRPr lang="sv-SE" dirty="0"/>
          </a:p>
          <a:p>
            <a:pPr lvl="1">
              <a:defRPr/>
            </a:pPr>
            <a:endParaRPr lang="sv-SE" dirty="0"/>
          </a:p>
          <a:p>
            <a:pPr lvl="1">
              <a:defRPr/>
            </a:pPr>
            <a:endParaRPr lang="en-GB" dirty="0" err="1"/>
          </a:p>
          <a:p>
            <a:pPr marL="352425" lvl="1" indent="-171450"/>
            <a:endParaRPr lang="en-GB" dirty="0"/>
          </a:p>
          <a:p>
            <a:pPr lvl="1">
              <a:defRPr/>
            </a:pPr>
            <a:endParaRPr lang="sv-SE" dirty="0"/>
          </a:p>
          <a:p>
            <a:endParaRPr lang="sv-SE" dirty="0"/>
          </a:p>
        </p:txBody>
      </p:sp>
      <p:pic>
        <p:nvPicPr>
          <p:cNvPr id="9" name="Platshållare för bild 8" descr="Process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9466" r="29466"/>
          <a:stretch>
            <a:fillRect/>
          </a:stretch>
        </p:blipFill>
        <p:spPr/>
      </p:pic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D26A682-349B-4649-9140-300EEE3DA86B}" type="datetime1">
              <a:rPr lang="sv-SE" smtClean="0"/>
              <a:pPr/>
              <a:t>2017-09-27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78972" y="188640"/>
            <a:ext cx="10197266" cy="1143000"/>
          </a:xfrm>
        </p:spPr>
        <p:txBody>
          <a:bodyPr/>
          <a:lstStyle/>
          <a:p>
            <a:r>
              <a:rPr lang="sv-SE" dirty="0"/>
              <a:t>Certifieringsupplägg och kostnad för elhandelsföretagen (3)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87375" y="5418441"/>
            <a:ext cx="11017250" cy="590052"/>
          </a:xfrm>
          <a:prstGeom prst="rect">
            <a:avLst/>
          </a:prstGeom>
        </p:spPr>
        <p:txBody>
          <a:bodyPr/>
          <a:lstStyle/>
          <a:p>
            <a:pPr marL="179388" marR="0" lvl="0" indent="-179388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7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</p:tagLst>
</file>

<file path=ppt/theme/theme1.xml><?xml version="1.0" encoding="utf-8"?>
<a:theme xmlns:a="http://schemas.openxmlformats.org/drawingml/2006/main" name="Energiföretagen_mall_v1">
  <a:themeElements>
    <a:clrScheme name="ENERGI FÖRETAGEN colo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6007E"/>
      </a:accent1>
      <a:accent2>
        <a:srgbClr val="009FE3"/>
      </a:accent2>
      <a:accent3>
        <a:srgbClr val="66CC33"/>
      </a:accent3>
      <a:accent4>
        <a:srgbClr val="FF671F"/>
      </a:accent4>
      <a:accent5>
        <a:srgbClr val="9B26B6"/>
      </a:accent5>
      <a:accent6>
        <a:srgbClr val="000000"/>
      </a:accent6>
      <a:hlink>
        <a:srgbClr val="FFE500"/>
      </a:hlink>
      <a:folHlink>
        <a:srgbClr val="8E8E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1388</TotalTime>
  <Words>473</Words>
  <Application>Microsoft Office PowerPoint</Application>
  <PresentationFormat>Bredbild</PresentationFormat>
  <Paragraphs>78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Energiföretagen_mall_v1</vt:lpstr>
      <vt:lpstr>Anpassad formgivning</vt:lpstr>
      <vt:lpstr>Certifieringprocessen</vt:lpstr>
      <vt:lpstr>Certifieringsprocessen</vt:lpstr>
      <vt:lpstr>Certifieringsupplägg och kostnad för elhandelsföretagen (1)</vt:lpstr>
      <vt:lpstr>Certifieringsupplägg och kostnad för elhandelsföretagen (2)</vt:lpstr>
      <vt:lpstr>Certifieringsupplägg och kostnad för elhandelsföretagen (3)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Niklas Mossvik</dc:creator>
  <cp:lastModifiedBy>Eva Rydegran</cp:lastModifiedBy>
  <cp:revision>1107</cp:revision>
  <cp:lastPrinted>2013-02-19T12:53:28Z</cp:lastPrinted>
  <dcterms:created xsi:type="dcterms:W3CDTF">2013-02-19T13:54:49Z</dcterms:created>
  <dcterms:modified xsi:type="dcterms:W3CDTF">2017-09-27T13:50:47Z</dcterms:modified>
</cp:coreProperties>
</file>