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tags/tag3.xml" ContentType="application/vnd.openxmlformats-officedocument.presentationml.tags+xml"/>
  <Override PartName="/ppt/notesSlides/notesSlide4.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tags/tag4.xml" ContentType="application/vnd.openxmlformats-officedocument.presentationml.tags+xml"/>
  <Override PartName="/ppt/notesSlides/notesSlide5.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tags/tag5.xml" ContentType="application/vnd.openxmlformats-officedocument.presentationml.tags+xml"/>
  <Override PartName="/ppt/notesSlides/notesSlide6.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tags/tag6.xml" ContentType="application/vnd.openxmlformats-officedocument.presentationml.tags+xml"/>
  <Override PartName="/ppt/tags/tag7.xml" ContentType="application/vnd.openxmlformats-officedocument.presentationml.tags+xml"/>
  <Override PartName="/ppt/notesSlides/notesSlide7.xml" ContentType="application/vnd.openxmlformats-officedocument.presentationml.notesSlide+xml"/>
  <Override PartName="/ppt/charts/chart5.xml" ContentType="application/vnd.openxmlformats-officedocument.drawingml.chart+xml"/>
  <Override PartName="/ppt/theme/themeOverride5.xml" ContentType="application/vnd.openxmlformats-officedocument.themeOverride+xml"/>
  <Override PartName="/ppt/drawings/drawing1.xml" ContentType="application/vnd.openxmlformats-officedocument.drawingml.chartshapes+xml"/>
  <Override PartName="/ppt/tags/tag8.xml" ContentType="application/vnd.openxmlformats-officedocument.presentationml.tags+xml"/>
  <Override PartName="/ppt/tags/tag9.xml" ContentType="application/vnd.openxmlformats-officedocument.presentationml.tags+xml"/>
  <Override PartName="/ppt/notesSlides/notesSlide8.xml" ContentType="application/vnd.openxmlformats-officedocument.presentationml.notesSlide+xml"/>
  <Override PartName="/ppt/charts/chart6.xml" ContentType="application/vnd.openxmlformats-officedocument.drawingml.chart+xml"/>
  <Override PartName="/ppt/theme/themeOverride6.xml" ContentType="application/vnd.openxmlformats-officedocument.themeOverride+xml"/>
  <Override PartName="/ppt/drawings/drawing2.xml" ContentType="application/vnd.openxmlformats-officedocument.drawingml.chartshapes+xml"/>
  <Override PartName="/ppt/tags/tag10.xml" ContentType="application/vnd.openxmlformats-officedocument.presentationml.tags+xml"/>
  <Override PartName="/ppt/tags/tag11.xml" ContentType="application/vnd.openxmlformats-officedocument.presentationml.tags+xml"/>
  <Override PartName="/ppt/notesSlides/notesSlide9.xml" ContentType="application/vnd.openxmlformats-officedocument.presentationml.notesSlide+xml"/>
  <Override PartName="/ppt/charts/chart7.xml" ContentType="application/vnd.openxmlformats-officedocument.drawingml.chart+xml"/>
  <Override PartName="/ppt/theme/themeOverride7.xml" ContentType="application/vnd.openxmlformats-officedocument.themeOverride+xml"/>
  <Override PartName="/ppt/notesSlides/notesSlide10.xml" ContentType="application/vnd.openxmlformats-officedocument.presentationml.notesSlide+xml"/>
  <Override PartName="/ppt/charts/chart8.xml" ContentType="application/vnd.openxmlformats-officedocument.drawingml.chart+xml"/>
  <Override PartName="/ppt/theme/themeOverride8.xml" ContentType="application/vnd.openxmlformats-officedocument.themeOverride+xml"/>
  <Override PartName="/ppt/drawings/drawing3.xml" ContentType="application/vnd.openxmlformats-officedocument.drawingml.chartshapes+xml"/>
  <Override PartName="/ppt/notesSlides/notesSlide11.xml" ContentType="application/vnd.openxmlformats-officedocument.presentationml.notesSlide+xml"/>
  <Override PartName="/ppt/charts/chart9.xml" ContentType="application/vnd.openxmlformats-officedocument.drawingml.chart+xml"/>
  <Override PartName="/ppt/theme/themeOverride9.xml" ContentType="application/vnd.openxmlformats-officedocument.themeOverride+xml"/>
  <Override PartName="/ppt/drawings/drawing4.xml" ContentType="application/vnd.openxmlformats-officedocument.drawingml.chartshapes+xml"/>
  <Override PartName="/ppt/tags/tag12.xml" ContentType="application/vnd.openxmlformats-officedocument.presentationml.tags+xml"/>
  <Override PartName="/ppt/tags/tag13.xml" ContentType="application/vnd.openxmlformats-officedocument.presentationml.tags+xml"/>
  <Override PartName="/ppt/notesSlides/notesSlide12.xml" ContentType="application/vnd.openxmlformats-officedocument.presentationml.notesSlide+xml"/>
  <Override PartName="/ppt/charts/chart10.xml" ContentType="application/vnd.openxmlformats-officedocument.drawingml.chart+xml"/>
  <Override PartName="/ppt/theme/themeOverride10.xml" ContentType="application/vnd.openxmlformats-officedocument.themeOverride+xml"/>
  <Override PartName="/ppt/tags/tag14.xml" ContentType="application/vnd.openxmlformats-officedocument.presentationml.tags+xml"/>
  <Override PartName="/ppt/tags/tag15.xml" ContentType="application/vnd.openxmlformats-officedocument.presentationml.tags+xml"/>
  <Override PartName="/ppt/notesSlides/notesSlide13.xml" ContentType="application/vnd.openxmlformats-officedocument.presentationml.notesSlide+xml"/>
  <Override PartName="/ppt/charts/chart11.xml" ContentType="application/vnd.openxmlformats-officedocument.drawingml.chart+xml"/>
  <Override PartName="/ppt/theme/themeOverride11.xml" ContentType="application/vnd.openxmlformats-officedocument.themeOverride+xml"/>
  <Override PartName="/ppt/notesSlides/notesSlide14.xml" ContentType="application/vnd.openxmlformats-officedocument.presentationml.notesSlide+xml"/>
  <Override PartName="/ppt/charts/chart12.xml" ContentType="application/vnd.openxmlformats-officedocument.drawingml.chart+xml"/>
  <Override PartName="/ppt/theme/themeOverride12.xml" ContentType="application/vnd.openxmlformats-officedocument.themeOverride+xml"/>
  <Override PartName="/ppt/charts/chart13.xml" ContentType="application/vnd.openxmlformats-officedocument.drawingml.chart+xml"/>
  <Override PartName="/ppt/theme/themeOverride13.xml" ContentType="application/vnd.openxmlformats-officedocument.themeOverride+xml"/>
  <Override PartName="/ppt/tags/tag16.xml" ContentType="application/vnd.openxmlformats-officedocument.presentationml.tags+xml"/>
  <Override PartName="/ppt/notesSlides/notesSlide15.xml" ContentType="application/vnd.openxmlformats-officedocument.presentationml.notesSlide+xml"/>
  <Override PartName="/ppt/charts/chart14.xml" ContentType="application/vnd.openxmlformats-officedocument.drawingml.chart+xml"/>
  <Override PartName="/ppt/theme/themeOverride14.xml" ContentType="application/vnd.openxmlformats-officedocument.themeOverr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charts/chart15.xml" ContentType="application/vnd.openxmlformats-officedocument.drawingml.chart+xml"/>
  <Override PartName="/ppt/theme/themeOverride15.xml" ContentType="application/vnd.openxmlformats-officedocument.themeOverride+xml"/>
  <Override PartName="/ppt/drawings/drawing5.xml" ContentType="application/vnd.openxmlformats-officedocument.drawingml.chartshape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18.xml" ContentType="application/vnd.openxmlformats-officedocument.presentationml.notesSlide+xml"/>
  <Override PartName="/ppt/charts/chart16.xml" ContentType="application/vnd.openxmlformats-officedocument.drawingml.chart+xml"/>
  <Override PartName="/ppt/theme/themeOverride16.xml" ContentType="application/vnd.openxmlformats-officedocument.themeOverride+xml"/>
  <Override PartName="/ppt/charts/chart17.xml" ContentType="application/vnd.openxmlformats-officedocument.drawingml.chart+xml"/>
  <Override PartName="/ppt/theme/themeOverride17.xml" ContentType="application/vnd.openxmlformats-officedocument.themeOverride+xml"/>
  <Override PartName="/ppt/notesSlides/notesSlide19.xml" ContentType="application/vnd.openxmlformats-officedocument.presentationml.notesSlide+xml"/>
  <Override PartName="/ppt/charts/chart18.xml" ContentType="application/vnd.openxmlformats-officedocument.drawingml.chart+xml"/>
  <Override PartName="/ppt/theme/themeOverride18.xml" ContentType="application/vnd.openxmlformats-officedocument.themeOverride+xml"/>
  <Override PartName="/ppt/notesSlides/notesSlide20.xml" ContentType="application/vnd.openxmlformats-officedocument.presentationml.notesSlide+xml"/>
  <Override PartName="/ppt/charts/chart19.xml" ContentType="application/vnd.openxmlformats-officedocument.drawingml.chart+xml"/>
  <Override PartName="/ppt/theme/themeOverride19.xml" ContentType="application/vnd.openxmlformats-officedocument.themeOverride+xml"/>
  <Override PartName="/ppt/notesSlides/notesSlide21.xml" ContentType="application/vnd.openxmlformats-officedocument.presentationml.notesSlide+xml"/>
  <Override PartName="/ppt/charts/chart20.xml" ContentType="application/vnd.openxmlformats-officedocument.drawingml.chart+xml"/>
  <Override PartName="/ppt/theme/themeOverride20.xml" ContentType="application/vnd.openxmlformats-officedocument.themeOverride+xml"/>
  <Override PartName="/ppt/drawings/drawing6.xml" ContentType="application/vnd.openxmlformats-officedocument.drawingml.chartshapes+xml"/>
  <Override PartName="/ppt/notesSlides/notesSlide22.xml" ContentType="application/vnd.openxmlformats-officedocument.presentationml.notesSlide+xml"/>
  <Override PartName="/ppt/tags/tag27.xml" ContentType="application/vnd.openxmlformats-officedocument.presentationml.tags+xml"/>
  <Override PartName="/ppt/notesSlides/notesSlide23.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24.xml" ContentType="application/vnd.openxmlformats-officedocument.presentationml.notesSlide+xml"/>
  <Override PartName="/ppt/charts/chart21.xml" ContentType="application/vnd.openxmlformats-officedocument.drawingml.chart+xml"/>
  <Override PartName="/ppt/theme/themeOverride21.xml" ContentType="application/vnd.openxmlformats-officedocument.themeOverr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25.xml" ContentType="application/vnd.openxmlformats-officedocument.presentationml.notesSlide+xml"/>
  <Override PartName="/ppt/charts/chart22.xml" ContentType="application/vnd.openxmlformats-officedocument.drawingml.chart+xml"/>
  <Override PartName="/ppt/theme/themeOverride22.xml" ContentType="application/vnd.openxmlformats-officedocument.themeOverride+xml"/>
  <Override PartName="/ppt/notesSlides/notesSlide26.xml" ContentType="application/vnd.openxmlformats-officedocument.presentationml.notesSlide+xml"/>
  <Override PartName="/ppt/charts/chart23.xml" ContentType="application/vnd.openxmlformats-officedocument.drawingml.chart+xml"/>
  <Override PartName="/ppt/theme/themeOverride23.xml" ContentType="application/vnd.openxmlformats-officedocument.themeOverride+xml"/>
  <Override PartName="/ppt/drawings/drawing7.xml" ContentType="application/vnd.openxmlformats-officedocument.drawingml.chartshapes+xml"/>
  <Override PartName="/ppt/tags/tag35.xml" ContentType="application/vnd.openxmlformats-officedocument.presentationml.tags+xml"/>
  <Override PartName="/ppt/tags/tag36.xml" ContentType="application/vnd.openxmlformats-officedocument.presentationml.tags+xml"/>
  <Override PartName="/ppt/notesSlides/notesSlide27.xml" ContentType="application/vnd.openxmlformats-officedocument.presentationml.notesSlide+xml"/>
  <Override PartName="/ppt/charts/chart24.xml" ContentType="application/vnd.openxmlformats-officedocument.drawingml.chart+xml"/>
  <Override PartName="/ppt/theme/themeOverride24.xml" ContentType="application/vnd.openxmlformats-officedocument.themeOverride+xml"/>
  <Override PartName="/ppt/notesSlides/notesSlide28.xml" ContentType="application/vnd.openxmlformats-officedocument.presentationml.notesSlide+xml"/>
  <Override PartName="/ppt/charts/chart25.xml" ContentType="application/vnd.openxmlformats-officedocument.drawingml.chart+xml"/>
  <Override PartName="/ppt/theme/themeOverride25.xml" ContentType="application/vnd.openxmlformats-officedocument.themeOverride+xml"/>
  <Override PartName="/ppt/tags/tag37.xml" ContentType="application/vnd.openxmlformats-officedocument.presentationml.tags+xml"/>
  <Override PartName="/ppt/tags/tag38.xml" ContentType="application/vnd.openxmlformats-officedocument.presentationml.tags+xml"/>
  <Override PartName="/ppt/notesSlides/notesSlide29.xml" ContentType="application/vnd.openxmlformats-officedocument.presentationml.notesSlide+xml"/>
  <Override PartName="/ppt/charts/chart26.xml" ContentType="application/vnd.openxmlformats-officedocument.drawingml.chart+xml"/>
  <Override PartName="/ppt/theme/themeOverride26.xml" ContentType="application/vnd.openxmlformats-officedocument.themeOverride+xml"/>
  <Override PartName="/ppt/tags/tag39.xml" ContentType="application/vnd.openxmlformats-officedocument.presentationml.tags+xml"/>
  <Override PartName="/ppt/notesSlides/notesSlide30.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31.xml" ContentType="application/vnd.openxmlformats-officedocument.presentationml.notesSlide+xml"/>
  <Override PartName="/ppt/charts/chart27.xml" ContentType="application/vnd.openxmlformats-officedocument.drawingml.chart+xml"/>
  <Override PartName="/ppt/theme/themeOverride27.xml" ContentType="application/vnd.openxmlformats-officedocument.themeOverride+xml"/>
  <Override PartName="/ppt/tags/tag42.xml" ContentType="application/vnd.openxmlformats-officedocument.presentationml.tags+xml"/>
  <Override PartName="/ppt/notesSlides/notesSlide32.xml" ContentType="application/vnd.openxmlformats-officedocument.presentationml.notesSlide+xml"/>
  <Override PartName="/ppt/charts/chart28.xml" ContentType="application/vnd.openxmlformats-officedocument.drawingml.chart+xml"/>
  <Override PartName="/ppt/theme/themeOverride28.xml" ContentType="application/vnd.openxmlformats-officedocument.themeOverride+xml"/>
  <Override PartName="/ppt/tags/tag43.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29.xml" ContentType="application/vnd.openxmlformats-officedocument.drawingml.chart+xml"/>
  <Override PartName="/ppt/theme/themeOverride29.xml" ContentType="application/vnd.openxmlformats-officedocument.themeOverride+xml"/>
  <Override PartName="/ppt/notesSlides/notesSlide35.xml" ContentType="application/vnd.openxmlformats-officedocument.presentationml.notesSlide+xml"/>
  <Override PartName="/ppt/charts/chart30.xml" ContentType="application/vnd.openxmlformats-officedocument.drawingml.chart+xml"/>
  <Override PartName="/ppt/theme/themeOverride30.xml" ContentType="application/vnd.openxmlformats-officedocument.themeOverride+xml"/>
  <Override PartName="/ppt/tags/tag44.xml" ContentType="application/vnd.openxmlformats-officedocument.presentationml.tags+xml"/>
  <Override PartName="/ppt/tags/tag45.xml" ContentType="application/vnd.openxmlformats-officedocument.presentationml.tags+xml"/>
  <Override PartName="/ppt/notesSlides/notesSlide36.xml" ContentType="application/vnd.openxmlformats-officedocument.presentationml.notesSlide+xml"/>
  <Override PartName="/ppt/charts/chart31.xml" ContentType="application/vnd.openxmlformats-officedocument.drawingml.chart+xml"/>
  <Override PartName="/ppt/theme/themeOverride31.xml" ContentType="application/vnd.openxmlformats-officedocument.themeOverride+xml"/>
  <Override PartName="/ppt/tags/tag46.xml" ContentType="application/vnd.openxmlformats-officedocument.presentationml.tags+xml"/>
  <Override PartName="/ppt/tags/tag47.xml" ContentType="application/vnd.openxmlformats-officedocument.presentationml.tags+xml"/>
  <Override PartName="/ppt/notesSlides/notesSlide37.xml" ContentType="application/vnd.openxmlformats-officedocument.presentationml.notesSlide+xml"/>
  <Override PartName="/ppt/charts/chart32.xml" ContentType="application/vnd.openxmlformats-officedocument.drawingml.chart+xml"/>
  <Override PartName="/ppt/theme/themeOverride32.xml" ContentType="application/vnd.openxmlformats-officedocument.themeOverride+xml"/>
  <Override PartName="/ppt/tags/tag48.xml" ContentType="application/vnd.openxmlformats-officedocument.presentationml.tags+xml"/>
  <Override PartName="/ppt/notesSlides/notesSlide38.xml" ContentType="application/vnd.openxmlformats-officedocument.presentationml.notesSlide+xml"/>
  <Override PartName="/ppt/charts/chart33.xml" ContentType="application/vnd.openxmlformats-officedocument.drawingml.chart+xml"/>
  <Override PartName="/ppt/theme/themeOverride33.xml" ContentType="application/vnd.openxmlformats-officedocument.themeOverride+xml"/>
  <Override PartName="/ppt/tags/tag49.xml" ContentType="application/vnd.openxmlformats-officedocument.presentationml.tags+xml"/>
  <Override PartName="/ppt/notesSlides/notesSlide39.xml" ContentType="application/vnd.openxmlformats-officedocument.presentationml.notesSlide+xml"/>
  <Override PartName="/ppt/charts/chart34.xml" ContentType="application/vnd.openxmlformats-officedocument.drawingml.chart+xml"/>
  <Override PartName="/ppt/theme/themeOverride34.xml" ContentType="application/vnd.openxmlformats-officedocument.themeOverride+xml"/>
  <Override PartName="/ppt/tags/tag50.xml" ContentType="application/vnd.openxmlformats-officedocument.presentationml.tags+xml"/>
  <Override PartName="/ppt/tags/tag51.xml" ContentType="application/vnd.openxmlformats-officedocument.presentationml.tags+xml"/>
  <Override PartName="/ppt/notesSlides/notesSlide40.xml" ContentType="application/vnd.openxmlformats-officedocument.presentationml.notesSlide+xml"/>
  <Override PartName="/ppt/charts/chart35.xml" ContentType="application/vnd.openxmlformats-officedocument.drawingml.chart+xml"/>
  <Override PartName="/ppt/theme/themeOverride35.xml" ContentType="application/vnd.openxmlformats-officedocument.themeOverride+xml"/>
  <Override PartName="/ppt/notesSlides/notesSlide41.xml" ContentType="application/vnd.openxmlformats-officedocument.presentationml.notesSlide+xml"/>
  <Override PartName="/ppt/charts/chart36.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8.xml" ContentType="application/vnd.openxmlformats-officedocument.drawingml.chartshapes+xml"/>
  <Override PartName="/ppt/notesSlides/notesSlide42.xml" ContentType="application/vnd.openxmlformats-officedocument.presentationml.notesSlide+xml"/>
  <Override PartName="/ppt/charts/chart37.xml" ContentType="application/vnd.openxmlformats-officedocument.drawingml.chart+xml"/>
  <Override PartName="/ppt/theme/themeOverride36.xml" ContentType="application/vnd.openxmlformats-officedocument.themeOverr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8" r:id="rId1"/>
    <p:sldMasterId id="2147483970" r:id="rId2"/>
    <p:sldMasterId id="2147483982" r:id="rId3"/>
  </p:sldMasterIdLst>
  <p:notesMasterIdLst>
    <p:notesMasterId r:id="rId54"/>
  </p:notesMasterIdLst>
  <p:handoutMasterIdLst>
    <p:handoutMasterId r:id="rId55"/>
  </p:handoutMasterIdLst>
  <p:sldIdLst>
    <p:sldId id="361" r:id="rId4"/>
    <p:sldId id="416" r:id="rId5"/>
    <p:sldId id="404" r:id="rId6"/>
    <p:sldId id="362" r:id="rId7"/>
    <p:sldId id="356" r:id="rId8"/>
    <p:sldId id="357" r:id="rId9"/>
    <p:sldId id="365" r:id="rId10"/>
    <p:sldId id="367" r:id="rId11"/>
    <p:sldId id="398" r:id="rId12"/>
    <p:sldId id="417" r:id="rId13"/>
    <p:sldId id="372" r:id="rId14"/>
    <p:sldId id="377" r:id="rId15"/>
    <p:sldId id="378" r:id="rId16"/>
    <p:sldId id="379" r:id="rId17"/>
    <p:sldId id="380" r:id="rId18"/>
    <p:sldId id="381" r:id="rId19"/>
    <p:sldId id="405" r:id="rId20"/>
    <p:sldId id="382" r:id="rId21"/>
    <p:sldId id="299" r:id="rId22"/>
    <p:sldId id="383" r:id="rId23"/>
    <p:sldId id="384" r:id="rId24"/>
    <p:sldId id="385" r:id="rId25"/>
    <p:sldId id="386" r:id="rId26"/>
    <p:sldId id="410" r:id="rId27"/>
    <p:sldId id="387" r:id="rId28"/>
    <p:sldId id="325" r:id="rId29"/>
    <p:sldId id="327" r:id="rId30"/>
    <p:sldId id="364" r:id="rId31"/>
    <p:sldId id="408" r:id="rId32"/>
    <p:sldId id="388" r:id="rId33"/>
    <p:sldId id="418" r:id="rId34"/>
    <p:sldId id="390" r:id="rId35"/>
    <p:sldId id="391" r:id="rId36"/>
    <p:sldId id="392" r:id="rId37"/>
    <p:sldId id="342" r:id="rId38"/>
    <p:sldId id="393" r:id="rId39"/>
    <p:sldId id="394" r:id="rId40"/>
    <p:sldId id="273" r:id="rId41"/>
    <p:sldId id="395" r:id="rId42"/>
    <p:sldId id="411" r:id="rId43"/>
    <p:sldId id="397" r:id="rId44"/>
    <p:sldId id="412" r:id="rId45"/>
    <p:sldId id="358" r:id="rId46"/>
    <p:sldId id="363" r:id="rId47"/>
    <p:sldId id="369" r:id="rId48"/>
    <p:sldId id="370" r:id="rId49"/>
    <p:sldId id="371" r:id="rId50"/>
    <p:sldId id="350" r:id="rId51"/>
    <p:sldId id="373" r:id="rId52"/>
    <p:sldId id="414" r:id="rId53"/>
  </p:sldIdLst>
  <p:sldSz cx="12192000" cy="6858000"/>
  <p:notesSz cx="6797675" cy="9872663"/>
  <p:custDataLst>
    <p:tags r:id="rId56"/>
  </p:custDataLst>
  <p:defaultTextStyle>
    <a:defPPr>
      <a:defRPr lang="sv-SE"/>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521415D9-36F7-43E2-AB2F-B90AF26B5E84}">
      <p14:sectionLst xmlns:p14="http://schemas.microsoft.com/office/powerpoint/2010/main">
        <p14:section name="Energiåret" id="{4733FBDC-BEFB-4BE4-9E0A-501E2C20E4A1}">
          <p14:sldIdLst>
            <p14:sldId id="361"/>
            <p14:sldId id="416"/>
          </p14:sldIdLst>
        </p14:section>
        <p14:section name="Elproduktion" id="{B7D74114-FFBA-4391-AE9A-5B45549F7699}">
          <p14:sldIdLst>
            <p14:sldId id="404"/>
            <p14:sldId id="362"/>
            <p14:sldId id="356"/>
            <p14:sldId id="357"/>
            <p14:sldId id="365"/>
            <p14:sldId id="367"/>
            <p14:sldId id="398"/>
          </p14:sldIdLst>
        </p14:section>
        <p14:section name="Elanvändning" id="{11CC3463-BEE4-4C46-87F1-61683591FB4D}">
          <p14:sldIdLst>
            <p14:sldId id="417"/>
            <p14:sldId id="372"/>
            <p14:sldId id="377"/>
            <p14:sldId id="378"/>
            <p14:sldId id="379"/>
            <p14:sldId id="380"/>
            <p14:sldId id="381"/>
          </p14:sldIdLst>
        </p14:section>
        <p14:section name="Elmarknad" id="{AB64DB9B-2332-4C87-B63E-DD4EA7C127CE}">
          <p14:sldIdLst>
            <p14:sldId id="405"/>
            <p14:sldId id="382"/>
            <p14:sldId id="299"/>
            <p14:sldId id="383"/>
            <p14:sldId id="384"/>
            <p14:sldId id="385"/>
            <p14:sldId id="386"/>
          </p14:sldIdLst>
        </p14:section>
        <p14:section name="Elnät" id="{0603F03B-78F3-4B6B-9459-BB5DA15CC671}">
          <p14:sldIdLst>
            <p14:sldId id="410"/>
            <p14:sldId id="387"/>
            <p14:sldId id="325"/>
            <p14:sldId id="327"/>
            <p14:sldId id="364"/>
          </p14:sldIdLst>
        </p14:section>
        <p14:section name="Fjärrvärme" id="{5602687B-C611-4D89-8C99-59E4DDF7EACD}">
          <p14:sldIdLst>
            <p14:sldId id="408"/>
            <p14:sldId id="388"/>
            <p14:sldId id="418"/>
            <p14:sldId id="390"/>
            <p14:sldId id="391"/>
            <p14:sldId id="392"/>
            <p14:sldId id="342"/>
            <p14:sldId id="393"/>
            <p14:sldId id="394"/>
            <p14:sldId id="273"/>
            <p14:sldId id="395"/>
          </p14:sldIdLst>
        </p14:section>
        <p14:section name="Fjärrkyla" id="{4B654950-DA99-45BB-9217-8A403EB9B252}">
          <p14:sldIdLst>
            <p14:sldId id="411"/>
            <p14:sldId id="397"/>
          </p14:sldIdLst>
        </p14:section>
        <p14:section name="Miljö" id="{D7D5D89D-BF9F-4B64-9700-5202725A9E71}">
          <p14:sldIdLst>
            <p14:sldId id="412"/>
            <p14:sldId id="358"/>
            <p14:sldId id="363"/>
            <p14:sldId id="369"/>
            <p14:sldId id="370"/>
            <p14:sldId id="371"/>
            <p14:sldId id="350"/>
            <p14:sldId id="373"/>
            <p14:sldId id="414"/>
          </p14:sldIdLst>
        </p14:section>
      </p14:sectionLst>
    </p:ext>
    <p:ext uri="{EFAFB233-063F-42B5-8137-9DF3F51BA10A}">
      <p15:sldGuideLst xmlns:p15="http://schemas.microsoft.com/office/powerpoint/2012/main">
        <p15:guide id="1" orient="horz" pos="3566" userDrawn="1">
          <p15:clr>
            <a:srgbClr val="A4A3A4"/>
          </p15:clr>
        </p15:guide>
        <p15:guide id="2" pos="3840" userDrawn="1">
          <p15:clr>
            <a:srgbClr val="A4A3A4"/>
          </p15:clr>
        </p15:guide>
        <p15:guide id="3" orient="horz" pos="3742" userDrawn="1">
          <p15:clr>
            <a:srgbClr val="A4A3A4"/>
          </p15:clr>
        </p15:guide>
        <p15:guide id="4" pos="445" userDrawn="1">
          <p15:clr>
            <a:srgbClr val="A4A3A4"/>
          </p15:clr>
        </p15:guide>
        <p15:guide id="5" orient="horz" pos="1480" userDrawn="1">
          <p15:clr>
            <a:srgbClr val="A4A3A4"/>
          </p15:clr>
        </p15:guide>
        <p15:guide id="6" pos="5103" userDrawn="1">
          <p15:clr>
            <a:srgbClr val="A4A3A4"/>
          </p15:clr>
        </p15:guide>
        <p15:guide id="7" orient="horz" pos="2609" userDrawn="1">
          <p15:clr>
            <a:srgbClr val="A4A3A4"/>
          </p15:clr>
        </p15:guide>
        <p15:guide id="8" pos="1090" userDrawn="1">
          <p15:clr>
            <a:srgbClr val="A4A3A4"/>
          </p15:clr>
        </p15:guide>
        <p15:guide id="9" pos="3777" userDrawn="1">
          <p15:clr>
            <a:srgbClr val="A4A3A4"/>
          </p15:clr>
        </p15:guide>
        <p15:guide id="10" pos="5652" userDrawn="1">
          <p15:clr>
            <a:srgbClr val="A4A3A4"/>
          </p15:clr>
        </p15:guide>
        <p15:guide id="11" pos="3073" userDrawn="1">
          <p15:clr>
            <a:srgbClr val="A4A3A4"/>
          </p15:clr>
        </p15:guide>
        <p15:guide id="12" orient="horz" pos="132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A0A0"/>
    <a:srgbClr val="DADADA"/>
    <a:srgbClr val="EE5CAC"/>
    <a:srgbClr val="E456B8"/>
    <a:srgbClr val="E8D6F1"/>
    <a:srgbClr val="D1ADE2"/>
    <a:srgbClr val="AE70CC"/>
    <a:srgbClr val="E4E4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52" autoAdjust="0"/>
    <p:restoredTop sz="85429" autoAdjust="0"/>
  </p:normalViewPr>
  <p:slideViewPr>
    <p:cSldViewPr snapToGrid="0" showGuides="1">
      <p:cViewPr varScale="1">
        <p:scale>
          <a:sx n="97" d="100"/>
          <a:sy n="97" d="100"/>
        </p:scale>
        <p:origin x="378" y="90"/>
      </p:cViewPr>
      <p:guideLst>
        <p:guide orient="horz" pos="3566"/>
        <p:guide pos="3840"/>
        <p:guide orient="horz" pos="3742"/>
        <p:guide pos="445"/>
        <p:guide orient="horz" pos="1480"/>
        <p:guide pos="5103"/>
        <p:guide orient="horz" pos="2609"/>
        <p:guide pos="1090"/>
        <p:guide pos="3777"/>
        <p:guide pos="5652"/>
        <p:guide pos="3073"/>
        <p:guide orient="horz" pos="1322"/>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handoutMaster" Target="handoutMasters/handout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viewProps" Target="viewProp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ags" Target="tags/tag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10.xml"/></Relationships>
</file>

<file path=ppt/charts/_rels/chart11.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11.xml"/></Relationships>
</file>

<file path=ppt/charts/_rels/chart12.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12.xml"/></Relationships>
</file>

<file path=ppt/charts/_rels/chart13.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13.xml"/></Relationships>
</file>

<file path=ppt/charts/_rels/chart14.xml.rels><?xml version="1.0" encoding="UTF-8" standalone="yes"?>
<Relationships xmlns="http://schemas.openxmlformats.org/package/2006/relationships"><Relationship Id="rId2" Type="http://schemas.openxmlformats.org/officeDocument/2006/relationships/oleObject" Target="file:///\\SRV03\Energiforetagen-NEW\7_Enheter\Energisystem\Statistik\Energi&#229;ret%20och%20gamla%20El&#229;ret\Publicering\Energiaret_2.1A.xlsm" TargetMode="External"/><Relationship Id="rId1" Type="http://schemas.openxmlformats.org/officeDocument/2006/relationships/themeOverride" Target="../theme/themeOverride14.xml"/></Relationships>
</file>

<file path=ppt/charts/_rels/chart15.xml.rels><?xml version="1.0" encoding="UTF-8" standalone="yes"?>
<Relationships xmlns="http://schemas.openxmlformats.org/package/2006/relationships"><Relationship Id="rId3" Type="http://schemas.openxmlformats.org/officeDocument/2006/relationships/chartUserShapes" Target="../drawings/drawing5.xml"/><Relationship Id="rId2" Type="http://schemas.openxmlformats.org/officeDocument/2006/relationships/oleObject" Target="NULL" TargetMode="External"/><Relationship Id="rId1" Type="http://schemas.openxmlformats.org/officeDocument/2006/relationships/themeOverride" Target="../theme/themeOverride15.xml"/></Relationships>
</file>

<file path=ppt/charts/_rels/chart16.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16.xml"/></Relationships>
</file>

<file path=ppt/charts/_rels/chart17.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17.xml"/></Relationships>
</file>

<file path=ppt/charts/_rels/chart18.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18.xml"/></Relationships>
</file>

<file path=ppt/charts/_rels/chart19.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19.xml"/></Relationships>
</file>

<file path=ppt/charts/_rels/chart2.xml.rels><?xml version="1.0" encoding="UTF-8" standalone="yes"?>
<Relationships xmlns="http://schemas.openxmlformats.org/package/2006/relationships"><Relationship Id="rId2" Type="http://schemas.openxmlformats.org/officeDocument/2006/relationships/oleObject" Target="file:///\\SRV03\Energiforetagen-NEW\7_Enheter\Energisystem\Statistik\Energi&#229;ret%20och%20gamla%20El&#229;ret\Publicering\Energiaret_2.2.xlsm" TargetMode="External"/><Relationship Id="rId1" Type="http://schemas.openxmlformats.org/officeDocument/2006/relationships/themeOverride" Target="../theme/themeOverride2.xml"/></Relationships>
</file>

<file path=ppt/charts/_rels/chart20.xml.rels><?xml version="1.0" encoding="UTF-8" standalone="yes"?>
<Relationships xmlns="http://schemas.openxmlformats.org/package/2006/relationships"><Relationship Id="rId3" Type="http://schemas.openxmlformats.org/officeDocument/2006/relationships/chartUserShapes" Target="../drawings/drawing6.xml"/><Relationship Id="rId2" Type="http://schemas.openxmlformats.org/officeDocument/2006/relationships/oleObject" Target="NULL" TargetMode="External"/><Relationship Id="rId1" Type="http://schemas.openxmlformats.org/officeDocument/2006/relationships/themeOverride" Target="../theme/themeOverride20.xml"/></Relationships>
</file>

<file path=ppt/charts/_rels/chart21.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21.xml"/></Relationships>
</file>

<file path=ppt/charts/_rels/chart22.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22.xml"/></Relationships>
</file>

<file path=ppt/charts/_rels/chart23.xml.rels><?xml version="1.0" encoding="UTF-8" standalone="yes"?>
<Relationships xmlns="http://schemas.openxmlformats.org/package/2006/relationships"><Relationship Id="rId3" Type="http://schemas.openxmlformats.org/officeDocument/2006/relationships/chartUserShapes" Target="../drawings/drawing7.xml"/><Relationship Id="rId2" Type="http://schemas.openxmlformats.org/officeDocument/2006/relationships/oleObject" Target="NULL" TargetMode="External"/><Relationship Id="rId1" Type="http://schemas.openxmlformats.org/officeDocument/2006/relationships/themeOverride" Target="../theme/themeOverride23.xml"/></Relationships>
</file>

<file path=ppt/charts/_rels/chart24.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24.xml"/></Relationships>
</file>

<file path=ppt/charts/_rels/chart25.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25.xml"/></Relationships>
</file>

<file path=ppt/charts/_rels/chart26.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26.xml"/></Relationships>
</file>

<file path=ppt/charts/_rels/chart27.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27.xml"/></Relationships>
</file>

<file path=ppt/charts/_rels/chart28.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28.xml"/></Relationships>
</file>

<file path=ppt/charts/_rels/chart29.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29.xml"/></Relationships>
</file>

<file path=ppt/charts/_rels/chart3.xml.rels><?xml version="1.0" encoding="UTF-8" standalone="yes"?>
<Relationships xmlns="http://schemas.openxmlformats.org/package/2006/relationships"><Relationship Id="rId2" Type="http://schemas.openxmlformats.org/officeDocument/2006/relationships/oleObject" Target="file:///\\SRV03\Energiforetagen-NEW\7_Enheter\Energisystem\Statistik\Energi&#229;ret%20och%20gamla%20El&#229;ret\Publicering\Energiaret_2.2.xlsm" TargetMode="External"/><Relationship Id="rId1" Type="http://schemas.openxmlformats.org/officeDocument/2006/relationships/themeOverride" Target="../theme/themeOverride3.xml"/></Relationships>
</file>

<file path=ppt/charts/_rels/chart30.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30.xml"/></Relationships>
</file>

<file path=ppt/charts/_rels/chart31.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31.xml"/></Relationships>
</file>

<file path=ppt/charts/_rels/chart32.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32.xml"/></Relationships>
</file>

<file path=ppt/charts/_rels/chart33.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33.xml"/></Relationships>
</file>

<file path=ppt/charts/_rels/chart34.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34.xml"/></Relationships>
</file>

<file path=ppt/charts/_rels/chart35.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8.xml"/></Relationships>
</file>

<file path=ppt/charts/_rels/chart37.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36.xml"/></Relationships>
</file>

<file path=ppt/charts/_rels/chart4.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NULL" TargetMode="External"/><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NULL" TargetMode="External"/><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oleObject" Target="NULL" TargetMode="External"/><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oleObject" Target="NULL" TargetMode="External"/><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7780194759337173E-2"/>
          <c:y val="0.18935071953132909"/>
          <c:w val="0.63581780286148526"/>
          <c:h val="0.71320506286102614"/>
        </c:manualLayout>
      </c:layout>
      <c:areaChart>
        <c:grouping val="stacked"/>
        <c:varyColors val="0"/>
        <c:ser>
          <c:idx val="1"/>
          <c:order val="1"/>
          <c:tx>
            <c:strRef>
              <c:f>'Total elprod'!$B$2</c:f>
              <c:strCache>
                <c:ptCount val="1"/>
                <c:pt idx="0">
                  <c:v>Vattenkraft</c:v>
                </c:pt>
              </c:strCache>
            </c:strRef>
          </c:tx>
          <c:spPr>
            <a:solidFill>
              <a:schemeClr val="accent5"/>
            </a:solidFill>
            <a:ln w="12700">
              <a:solidFill>
                <a:schemeClr val="lt1"/>
              </a:solidFill>
            </a:ln>
          </c:spPr>
          <c:cat>
            <c:numRef>
              <c:f>'Total elprod'!$A$3:$A$74</c:f>
              <c:numCache>
                <c:formatCode>General</c:formatCode>
                <c:ptCount val="72"/>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numCache>
            </c:numRef>
          </c:cat>
          <c:val>
            <c:numRef>
              <c:f>'Total elprod'!$B$3:$B$74</c:f>
              <c:numCache>
                <c:formatCode>General</c:formatCode>
                <c:ptCount val="72"/>
                <c:pt idx="0">
                  <c:v>17.34</c:v>
                </c:pt>
                <c:pt idx="1">
                  <c:v>18.16</c:v>
                </c:pt>
                <c:pt idx="2">
                  <c:v>19.47</c:v>
                </c:pt>
                <c:pt idx="3">
                  <c:v>21.28</c:v>
                </c:pt>
                <c:pt idx="4">
                  <c:v>22.56</c:v>
                </c:pt>
                <c:pt idx="5">
                  <c:v>21.65</c:v>
                </c:pt>
                <c:pt idx="6">
                  <c:v>23.97</c:v>
                </c:pt>
                <c:pt idx="7">
                  <c:v>27.11</c:v>
                </c:pt>
                <c:pt idx="8">
                  <c:v>28.83</c:v>
                </c:pt>
                <c:pt idx="9">
                  <c:v>28.88</c:v>
                </c:pt>
                <c:pt idx="10">
                  <c:v>31.07</c:v>
                </c:pt>
                <c:pt idx="11">
                  <c:v>36.54</c:v>
                </c:pt>
                <c:pt idx="12">
                  <c:v>39.1</c:v>
                </c:pt>
                <c:pt idx="13">
                  <c:v>37.92</c:v>
                </c:pt>
                <c:pt idx="14">
                  <c:v>43.11</c:v>
                </c:pt>
                <c:pt idx="15">
                  <c:v>46.44</c:v>
                </c:pt>
                <c:pt idx="16">
                  <c:v>45.53</c:v>
                </c:pt>
                <c:pt idx="17">
                  <c:v>49.3</c:v>
                </c:pt>
                <c:pt idx="18">
                  <c:v>48.77</c:v>
                </c:pt>
                <c:pt idx="19">
                  <c:v>41.85</c:v>
                </c:pt>
                <c:pt idx="20">
                  <c:v>40.92</c:v>
                </c:pt>
                <c:pt idx="21">
                  <c:v>51.39</c:v>
                </c:pt>
                <c:pt idx="22">
                  <c:v>53.09</c:v>
                </c:pt>
                <c:pt idx="23">
                  <c:v>59.2</c:v>
                </c:pt>
                <c:pt idx="24">
                  <c:v>56.62</c:v>
                </c:pt>
                <c:pt idx="25">
                  <c:v>56.98</c:v>
                </c:pt>
                <c:pt idx="26">
                  <c:v>54.17</c:v>
                </c:pt>
                <c:pt idx="27">
                  <c:v>52.81</c:v>
                </c:pt>
                <c:pt idx="28">
                  <c:v>57.05</c:v>
                </c:pt>
                <c:pt idx="29">
                  <c:v>60.28</c:v>
                </c:pt>
                <c:pt idx="30">
                  <c:v>57.97</c:v>
                </c:pt>
                <c:pt idx="31">
                  <c:v>58.81</c:v>
                </c:pt>
                <c:pt idx="32">
                  <c:v>54.13</c:v>
                </c:pt>
                <c:pt idx="33">
                  <c:v>62.58</c:v>
                </c:pt>
                <c:pt idx="34">
                  <c:v>66.86</c:v>
                </c:pt>
                <c:pt idx="35">
                  <c:v>69.84</c:v>
                </c:pt>
                <c:pt idx="36">
                  <c:v>59.89</c:v>
                </c:pt>
                <c:pt idx="37">
                  <c:v>70.7</c:v>
                </c:pt>
                <c:pt idx="38">
                  <c:v>68.760000000000005</c:v>
                </c:pt>
                <c:pt idx="39">
                  <c:v>70.84</c:v>
                </c:pt>
                <c:pt idx="40">
                  <c:v>71.45</c:v>
                </c:pt>
                <c:pt idx="41">
                  <c:v>62.27</c:v>
                </c:pt>
                <c:pt idx="42">
                  <c:v>73.3</c:v>
                </c:pt>
                <c:pt idx="43">
                  <c:v>73.569999999999993</c:v>
                </c:pt>
                <c:pt idx="44">
                  <c:v>58.22</c:v>
                </c:pt>
                <c:pt idx="45">
                  <c:v>67.22</c:v>
                </c:pt>
                <c:pt idx="46">
                  <c:v>51.09</c:v>
                </c:pt>
                <c:pt idx="47">
                  <c:v>68.23</c:v>
                </c:pt>
                <c:pt idx="48">
                  <c:v>73.849999999999994</c:v>
                </c:pt>
                <c:pt idx="49">
                  <c:v>70.87</c:v>
                </c:pt>
                <c:pt idx="50">
                  <c:v>77.86</c:v>
                </c:pt>
                <c:pt idx="51">
                  <c:v>78.56</c:v>
                </c:pt>
                <c:pt idx="52">
                  <c:v>66.040000000000006</c:v>
                </c:pt>
                <c:pt idx="53">
                  <c:v>52.98</c:v>
                </c:pt>
                <c:pt idx="54">
                  <c:v>59.7</c:v>
                </c:pt>
                <c:pt idx="55">
                  <c:v>72.3</c:v>
                </c:pt>
                <c:pt idx="56">
                  <c:v>61.2</c:v>
                </c:pt>
                <c:pt idx="57">
                  <c:v>65.5</c:v>
                </c:pt>
                <c:pt idx="58">
                  <c:v>68.430000000000007</c:v>
                </c:pt>
                <c:pt idx="59">
                  <c:v>65.400000000000006</c:v>
                </c:pt>
                <c:pt idx="60">
                  <c:v>66.2</c:v>
                </c:pt>
                <c:pt idx="61">
                  <c:v>66</c:v>
                </c:pt>
                <c:pt idx="62">
                  <c:v>78</c:v>
                </c:pt>
                <c:pt idx="63">
                  <c:v>60.8</c:v>
                </c:pt>
                <c:pt idx="64">
                  <c:v>64.2</c:v>
                </c:pt>
                <c:pt idx="65">
                  <c:v>74.86</c:v>
                </c:pt>
                <c:pt idx="66">
                  <c:v>61.24</c:v>
                </c:pt>
                <c:pt idx="67">
                  <c:v>63.94</c:v>
                </c:pt>
                <c:pt idx="68">
                  <c:v>61.01</c:v>
                </c:pt>
                <c:pt idx="69" formatCode="0.0">
                  <c:v>64.63</c:v>
                </c:pt>
                <c:pt idx="70">
                  <c:v>71.239999999999995</c:v>
                </c:pt>
                <c:pt idx="71">
                  <c:v>71.737899999999996</c:v>
                </c:pt>
              </c:numCache>
            </c:numRef>
          </c:val>
          <c:extLst>
            <c:ext xmlns:c16="http://schemas.microsoft.com/office/drawing/2014/chart" uri="{C3380CC4-5D6E-409C-BE32-E72D297353CC}">
              <c16:uniqueId val="{00000000-3B68-41C7-8091-F39719418CFD}"/>
            </c:ext>
          </c:extLst>
        </c:ser>
        <c:ser>
          <c:idx val="2"/>
          <c:order val="2"/>
          <c:tx>
            <c:strRef>
              <c:f>'Total elprod'!$C$2</c:f>
              <c:strCache>
                <c:ptCount val="1"/>
                <c:pt idx="0">
                  <c:v>Kärnkraft</c:v>
                </c:pt>
              </c:strCache>
            </c:strRef>
          </c:tx>
          <c:spPr>
            <a:solidFill>
              <a:schemeClr val="accent1"/>
            </a:solidFill>
            <a:ln w="12700">
              <a:solidFill>
                <a:schemeClr val="bg1"/>
              </a:solidFill>
            </a:ln>
          </c:spPr>
          <c:cat>
            <c:numRef>
              <c:f>'Total elprod'!$A$3:$A$74</c:f>
              <c:numCache>
                <c:formatCode>General</c:formatCode>
                <c:ptCount val="72"/>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numCache>
            </c:numRef>
          </c:cat>
          <c:val>
            <c:numRef>
              <c:f>'Total elprod'!$C$3:$C$74</c:f>
              <c:numCache>
                <c:formatCode>General</c:formatCode>
                <c:ptCount val="7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0.04</c:v>
                </c:pt>
                <c:pt idx="21">
                  <c:v>0.05</c:v>
                </c:pt>
                <c:pt idx="22">
                  <c:v>1.35</c:v>
                </c:pt>
                <c:pt idx="23">
                  <c:v>1.94</c:v>
                </c:pt>
                <c:pt idx="24">
                  <c:v>1.88</c:v>
                </c:pt>
                <c:pt idx="25">
                  <c:v>11.43</c:v>
                </c:pt>
                <c:pt idx="26">
                  <c:v>15.24</c:v>
                </c:pt>
                <c:pt idx="27">
                  <c:v>18.98</c:v>
                </c:pt>
                <c:pt idx="28">
                  <c:v>22.18</c:v>
                </c:pt>
                <c:pt idx="29">
                  <c:v>20.11</c:v>
                </c:pt>
                <c:pt idx="30">
                  <c:v>25.33</c:v>
                </c:pt>
                <c:pt idx="31">
                  <c:v>35.979999999999997</c:v>
                </c:pt>
                <c:pt idx="32">
                  <c:v>37.26</c:v>
                </c:pt>
                <c:pt idx="33">
                  <c:v>39.06</c:v>
                </c:pt>
                <c:pt idx="34">
                  <c:v>48.51</c:v>
                </c:pt>
                <c:pt idx="35">
                  <c:v>55.81</c:v>
                </c:pt>
                <c:pt idx="36">
                  <c:v>66.88</c:v>
                </c:pt>
                <c:pt idx="37">
                  <c:v>64.34</c:v>
                </c:pt>
                <c:pt idx="38">
                  <c:v>66.27</c:v>
                </c:pt>
                <c:pt idx="39">
                  <c:v>62.69</c:v>
                </c:pt>
                <c:pt idx="40">
                  <c:v>65.23</c:v>
                </c:pt>
                <c:pt idx="41">
                  <c:v>73.48</c:v>
                </c:pt>
                <c:pt idx="42">
                  <c:v>60.77</c:v>
                </c:pt>
                <c:pt idx="43">
                  <c:v>58.76</c:v>
                </c:pt>
                <c:pt idx="44">
                  <c:v>70.09</c:v>
                </c:pt>
                <c:pt idx="45">
                  <c:v>66.98</c:v>
                </c:pt>
                <c:pt idx="46">
                  <c:v>71.36</c:v>
                </c:pt>
                <c:pt idx="47">
                  <c:v>66.91</c:v>
                </c:pt>
                <c:pt idx="48">
                  <c:v>70.5</c:v>
                </c:pt>
                <c:pt idx="49">
                  <c:v>70.2</c:v>
                </c:pt>
                <c:pt idx="50">
                  <c:v>54.77</c:v>
                </c:pt>
                <c:pt idx="51">
                  <c:v>69.209999999999994</c:v>
                </c:pt>
                <c:pt idx="52">
                  <c:v>65.569999999999993</c:v>
                </c:pt>
                <c:pt idx="53">
                  <c:v>65.459999999999994</c:v>
                </c:pt>
                <c:pt idx="54">
                  <c:v>75</c:v>
                </c:pt>
                <c:pt idx="55">
                  <c:v>69.5</c:v>
                </c:pt>
                <c:pt idx="56">
                  <c:v>64.959999999999994</c:v>
                </c:pt>
                <c:pt idx="57">
                  <c:v>64.28</c:v>
                </c:pt>
                <c:pt idx="58">
                  <c:v>61.27</c:v>
                </c:pt>
                <c:pt idx="59">
                  <c:v>50</c:v>
                </c:pt>
                <c:pt idx="60">
                  <c:v>55.1</c:v>
                </c:pt>
                <c:pt idx="61">
                  <c:v>58</c:v>
                </c:pt>
                <c:pt idx="62">
                  <c:v>61.4</c:v>
                </c:pt>
                <c:pt idx="63">
                  <c:v>63.6</c:v>
                </c:pt>
                <c:pt idx="64">
                  <c:v>62.19</c:v>
                </c:pt>
                <c:pt idx="65">
                  <c:v>54.35</c:v>
                </c:pt>
                <c:pt idx="66">
                  <c:v>60.54</c:v>
                </c:pt>
                <c:pt idx="67">
                  <c:v>63.01</c:v>
                </c:pt>
                <c:pt idx="68">
                  <c:v>65.8</c:v>
                </c:pt>
                <c:pt idx="69" formatCode="0.0">
                  <c:v>64.334999999999994</c:v>
                </c:pt>
                <c:pt idx="70">
                  <c:v>47.26</c:v>
                </c:pt>
                <c:pt idx="71">
                  <c:v>51.282699999999998</c:v>
                </c:pt>
              </c:numCache>
            </c:numRef>
          </c:val>
          <c:extLst>
            <c:ext xmlns:c16="http://schemas.microsoft.com/office/drawing/2014/chart" uri="{C3380CC4-5D6E-409C-BE32-E72D297353CC}">
              <c16:uniqueId val="{00000001-3B68-41C7-8091-F39719418CFD}"/>
            </c:ext>
          </c:extLst>
        </c:ser>
        <c:ser>
          <c:idx val="3"/>
          <c:order val="3"/>
          <c:tx>
            <c:strRef>
              <c:f>'Total elprod'!$D$2</c:f>
              <c:strCache>
                <c:ptCount val="1"/>
                <c:pt idx="0">
                  <c:v>Vindkraft</c:v>
                </c:pt>
              </c:strCache>
            </c:strRef>
          </c:tx>
          <c:spPr>
            <a:solidFill>
              <a:schemeClr val="accent3"/>
            </a:solidFill>
            <a:ln w="12700">
              <a:solidFill>
                <a:schemeClr val="bg1"/>
              </a:solidFill>
            </a:ln>
          </c:spPr>
          <c:cat>
            <c:numRef>
              <c:f>'Total elprod'!$A$3:$A$74</c:f>
              <c:numCache>
                <c:formatCode>General</c:formatCode>
                <c:ptCount val="72"/>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numCache>
            </c:numRef>
          </c:cat>
          <c:val>
            <c:numRef>
              <c:f>'Total elprod'!$D$3:$D$74</c:f>
              <c:numCache>
                <c:formatCode>General</c:formatCode>
                <c:ptCount val="7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0.05</c:v>
                </c:pt>
                <c:pt idx="44">
                  <c:v>0.08</c:v>
                </c:pt>
                <c:pt idx="45">
                  <c:v>0.11</c:v>
                </c:pt>
                <c:pt idx="46">
                  <c:v>0.14000000000000001</c:v>
                </c:pt>
                <c:pt idx="47">
                  <c:v>0.2</c:v>
                </c:pt>
                <c:pt idx="48">
                  <c:v>0.31</c:v>
                </c:pt>
                <c:pt idx="49">
                  <c:v>0.36</c:v>
                </c:pt>
                <c:pt idx="50">
                  <c:v>0.46</c:v>
                </c:pt>
                <c:pt idx="51">
                  <c:v>0.45</c:v>
                </c:pt>
                <c:pt idx="52">
                  <c:v>0.56000000000000005</c:v>
                </c:pt>
                <c:pt idx="53">
                  <c:v>0.62</c:v>
                </c:pt>
                <c:pt idx="54">
                  <c:v>0.85</c:v>
                </c:pt>
                <c:pt idx="55">
                  <c:v>0.93</c:v>
                </c:pt>
                <c:pt idx="56">
                  <c:v>0.99</c:v>
                </c:pt>
                <c:pt idx="57">
                  <c:v>1.42</c:v>
                </c:pt>
                <c:pt idx="58">
                  <c:v>1.99</c:v>
                </c:pt>
                <c:pt idx="59">
                  <c:v>2.5</c:v>
                </c:pt>
                <c:pt idx="60">
                  <c:v>3.5</c:v>
                </c:pt>
                <c:pt idx="61">
                  <c:v>6.1</c:v>
                </c:pt>
                <c:pt idx="62">
                  <c:v>7.2</c:v>
                </c:pt>
                <c:pt idx="63">
                  <c:v>9.9</c:v>
                </c:pt>
                <c:pt idx="64">
                  <c:v>11.48</c:v>
                </c:pt>
                <c:pt idx="65">
                  <c:v>16.600000000000001</c:v>
                </c:pt>
                <c:pt idx="66">
                  <c:v>15.45</c:v>
                </c:pt>
                <c:pt idx="67">
                  <c:v>17.510000000000002</c:v>
                </c:pt>
                <c:pt idx="68">
                  <c:v>16.64</c:v>
                </c:pt>
                <c:pt idx="69" formatCode="0.0">
                  <c:v>19.902000000000001</c:v>
                </c:pt>
                <c:pt idx="70">
                  <c:v>27.6</c:v>
                </c:pt>
                <c:pt idx="71">
                  <c:v>27.367999999999999</c:v>
                </c:pt>
              </c:numCache>
            </c:numRef>
          </c:val>
          <c:extLst>
            <c:ext xmlns:c16="http://schemas.microsoft.com/office/drawing/2014/chart" uri="{C3380CC4-5D6E-409C-BE32-E72D297353CC}">
              <c16:uniqueId val="{00000002-3B68-41C7-8091-F39719418CFD}"/>
            </c:ext>
          </c:extLst>
        </c:ser>
        <c:ser>
          <c:idx val="4"/>
          <c:order val="4"/>
          <c:tx>
            <c:strRef>
              <c:f>'Total elprod'!$E$2</c:f>
              <c:strCache>
                <c:ptCount val="1"/>
                <c:pt idx="0">
                  <c:v>Solkraft</c:v>
                </c:pt>
              </c:strCache>
            </c:strRef>
          </c:tx>
          <c:spPr>
            <a:solidFill>
              <a:srgbClr val="FFCC00"/>
            </a:solidFill>
            <a:ln>
              <a:noFill/>
            </a:ln>
          </c:spPr>
          <c:cat>
            <c:numRef>
              <c:f>'Total elprod'!$A$3:$A$74</c:f>
              <c:numCache>
                <c:formatCode>General</c:formatCode>
                <c:ptCount val="72"/>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numCache>
            </c:numRef>
          </c:cat>
          <c:val>
            <c:numRef>
              <c:f>'Total elprod'!$E$3:$E$74</c:f>
              <c:numCache>
                <c:formatCode>General</c:formatCode>
                <c:ptCount val="7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0.02</c:v>
                </c:pt>
                <c:pt idx="63">
                  <c:v>0.03</c:v>
                </c:pt>
                <c:pt idx="64">
                  <c:v>0.06</c:v>
                </c:pt>
                <c:pt idx="65">
                  <c:v>0.1</c:v>
                </c:pt>
                <c:pt idx="66">
                  <c:v>0.15</c:v>
                </c:pt>
                <c:pt idx="67">
                  <c:v>0.2</c:v>
                </c:pt>
                <c:pt idx="68">
                  <c:v>0.4</c:v>
                </c:pt>
                <c:pt idx="69" formatCode="0.0">
                  <c:v>0.66</c:v>
                </c:pt>
                <c:pt idx="70">
                  <c:v>1.1000000000000001</c:v>
                </c:pt>
                <c:pt idx="71">
                  <c:v>1.5</c:v>
                </c:pt>
              </c:numCache>
            </c:numRef>
          </c:val>
          <c:extLst>
            <c:ext xmlns:c16="http://schemas.microsoft.com/office/drawing/2014/chart" uri="{C3380CC4-5D6E-409C-BE32-E72D297353CC}">
              <c16:uniqueId val="{00000003-3B68-41C7-8091-F39719418CFD}"/>
            </c:ext>
          </c:extLst>
        </c:ser>
        <c:ser>
          <c:idx val="5"/>
          <c:order val="5"/>
          <c:tx>
            <c:strRef>
              <c:f>'Total elprod'!$F$2</c:f>
              <c:strCache>
                <c:ptCount val="1"/>
                <c:pt idx="0">
                  <c:v>Kraftvärme</c:v>
                </c:pt>
              </c:strCache>
            </c:strRef>
          </c:tx>
          <c:spPr>
            <a:solidFill>
              <a:schemeClr val="accent4"/>
            </a:solidFill>
            <a:ln w="12700">
              <a:solidFill>
                <a:schemeClr val="bg1"/>
              </a:solidFill>
            </a:ln>
          </c:spPr>
          <c:cat>
            <c:numRef>
              <c:f>'Total elprod'!$A$3:$A$74</c:f>
              <c:numCache>
                <c:formatCode>General</c:formatCode>
                <c:ptCount val="72"/>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numCache>
            </c:numRef>
          </c:cat>
          <c:val>
            <c:numRef>
              <c:f>'Total elprod'!$F$3:$F$74</c:f>
              <c:numCache>
                <c:formatCode>General</c:formatCode>
                <c:ptCount val="72"/>
                <c:pt idx="0">
                  <c:v>0.56000000000000005</c:v>
                </c:pt>
                <c:pt idx="1">
                  <c:v>0.63</c:v>
                </c:pt>
                <c:pt idx="2">
                  <c:v>0.61</c:v>
                </c:pt>
                <c:pt idx="3">
                  <c:v>0.61</c:v>
                </c:pt>
                <c:pt idx="4">
                  <c:v>0.71</c:v>
                </c:pt>
                <c:pt idx="5">
                  <c:v>1.05</c:v>
                </c:pt>
                <c:pt idx="6">
                  <c:v>1.1399999999999999</c:v>
                </c:pt>
                <c:pt idx="7">
                  <c:v>1.07</c:v>
                </c:pt>
                <c:pt idx="8">
                  <c:v>1.1200000000000001</c:v>
                </c:pt>
                <c:pt idx="9">
                  <c:v>1.26</c:v>
                </c:pt>
                <c:pt idx="10">
                  <c:v>1.65</c:v>
                </c:pt>
                <c:pt idx="11">
                  <c:v>1.31</c:v>
                </c:pt>
                <c:pt idx="12">
                  <c:v>1.26</c:v>
                </c:pt>
                <c:pt idx="13">
                  <c:v>2.06</c:v>
                </c:pt>
                <c:pt idx="14">
                  <c:v>1.95</c:v>
                </c:pt>
                <c:pt idx="15">
                  <c:v>2.21</c:v>
                </c:pt>
                <c:pt idx="16">
                  <c:v>3.28</c:v>
                </c:pt>
                <c:pt idx="17">
                  <c:v>3.25</c:v>
                </c:pt>
                <c:pt idx="18">
                  <c:v>3.79</c:v>
                </c:pt>
                <c:pt idx="19">
                  <c:v>5.21</c:v>
                </c:pt>
                <c:pt idx="20">
                  <c:v>5.43</c:v>
                </c:pt>
                <c:pt idx="21">
                  <c:v>5.25</c:v>
                </c:pt>
                <c:pt idx="22">
                  <c:v>5.56</c:v>
                </c:pt>
                <c:pt idx="23">
                  <c:v>6.28</c:v>
                </c:pt>
                <c:pt idx="24">
                  <c:v>6.84</c:v>
                </c:pt>
                <c:pt idx="25">
                  <c:v>6.58</c:v>
                </c:pt>
                <c:pt idx="26">
                  <c:v>7.25</c:v>
                </c:pt>
                <c:pt idx="27">
                  <c:v>7.99</c:v>
                </c:pt>
                <c:pt idx="28">
                  <c:v>9.2899999999999991</c:v>
                </c:pt>
                <c:pt idx="29">
                  <c:v>9.27</c:v>
                </c:pt>
                <c:pt idx="30">
                  <c:v>9.0500000000000007</c:v>
                </c:pt>
                <c:pt idx="31">
                  <c:v>4.33</c:v>
                </c:pt>
                <c:pt idx="32">
                  <c:v>4.45</c:v>
                </c:pt>
                <c:pt idx="33">
                  <c:v>3.22</c:v>
                </c:pt>
                <c:pt idx="34">
                  <c:v>4.01</c:v>
                </c:pt>
                <c:pt idx="35">
                  <c:v>5.6</c:v>
                </c:pt>
                <c:pt idx="36">
                  <c:v>6.25</c:v>
                </c:pt>
                <c:pt idx="37">
                  <c:v>5.97</c:v>
                </c:pt>
                <c:pt idx="38">
                  <c:v>5.65</c:v>
                </c:pt>
                <c:pt idx="39">
                  <c:v>5.05</c:v>
                </c:pt>
                <c:pt idx="40">
                  <c:v>4.8</c:v>
                </c:pt>
                <c:pt idx="41">
                  <c:v>6.34</c:v>
                </c:pt>
                <c:pt idx="42">
                  <c:v>7.1</c:v>
                </c:pt>
                <c:pt idx="43">
                  <c:v>8.31</c:v>
                </c:pt>
                <c:pt idx="44">
                  <c:v>9</c:v>
                </c:pt>
                <c:pt idx="45">
                  <c:v>9.33</c:v>
                </c:pt>
                <c:pt idx="46">
                  <c:v>10.29</c:v>
                </c:pt>
                <c:pt idx="47">
                  <c:v>9.5</c:v>
                </c:pt>
                <c:pt idx="48">
                  <c:v>9.69</c:v>
                </c:pt>
                <c:pt idx="49">
                  <c:v>9.11</c:v>
                </c:pt>
                <c:pt idx="50">
                  <c:v>8.52</c:v>
                </c:pt>
                <c:pt idx="51">
                  <c:v>9.0299999999999994</c:v>
                </c:pt>
                <c:pt idx="52">
                  <c:v>10.11</c:v>
                </c:pt>
                <c:pt idx="53">
                  <c:v>11.4</c:v>
                </c:pt>
                <c:pt idx="54">
                  <c:v>12.9</c:v>
                </c:pt>
                <c:pt idx="55">
                  <c:v>11.2</c:v>
                </c:pt>
                <c:pt idx="56">
                  <c:v>12.2</c:v>
                </c:pt>
                <c:pt idx="57">
                  <c:v>13.2</c:v>
                </c:pt>
                <c:pt idx="58">
                  <c:v>13.43</c:v>
                </c:pt>
                <c:pt idx="59">
                  <c:v>15.2</c:v>
                </c:pt>
                <c:pt idx="60">
                  <c:v>19.7</c:v>
                </c:pt>
                <c:pt idx="61">
                  <c:v>15.8</c:v>
                </c:pt>
                <c:pt idx="62">
                  <c:v>14.7</c:v>
                </c:pt>
                <c:pt idx="63">
                  <c:v>14.5</c:v>
                </c:pt>
                <c:pt idx="64">
                  <c:v>12.8</c:v>
                </c:pt>
                <c:pt idx="65">
                  <c:v>12.87</c:v>
                </c:pt>
                <c:pt idx="66">
                  <c:v>13.8</c:v>
                </c:pt>
                <c:pt idx="67">
                  <c:v>13.88</c:v>
                </c:pt>
                <c:pt idx="68">
                  <c:v>13.9</c:v>
                </c:pt>
                <c:pt idx="69" formatCode="0.00">
                  <c:v>14.82</c:v>
                </c:pt>
                <c:pt idx="70">
                  <c:v>12.784000000000001</c:v>
                </c:pt>
                <c:pt idx="71">
                  <c:v>15.326000000000001</c:v>
                </c:pt>
              </c:numCache>
            </c:numRef>
          </c:val>
          <c:extLst>
            <c:ext xmlns:c16="http://schemas.microsoft.com/office/drawing/2014/chart" uri="{C3380CC4-5D6E-409C-BE32-E72D297353CC}">
              <c16:uniqueId val="{00000004-3B68-41C7-8091-F39719418CFD}"/>
            </c:ext>
          </c:extLst>
        </c:ser>
        <c:ser>
          <c:idx val="6"/>
          <c:order val="6"/>
          <c:tx>
            <c:strRef>
              <c:f>'Total elprod'!$G$2</c:f>
              <c:strCache>
                <c:ptCount val="1"/>
                <c:pt idx="0">
                  <c:v>Kondenskraft mm</c:v>
                </c:pt>
              </c:strCache>
            </c:strRef>
          </c:tx>
          <c:spPr>
            <a:solidFill>
              <a:schemeClr val="tx1"/>
            </a:solidFill>
            <a:ln w="12700">
              <a:solidFill>
                <a:schemeClr val="bg1"/>
              </a:solidFill>
            </a:ln>
          </c:spPr>
          <c:cat>
            <c:numRef>
              <c:f>'Total elprod'!$A$3:$A$74</c:f>
              <c:numCache>
                <c:formatCode>General</c:formatCode>
                <c:ptCount val="72"/>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numCache>
            </c:numRef>
          </c:cat>
          <c:val>
            <c:numRef>
              <c:f>'Total elprod'!$G$3:$G$74</c:f>
              <c:numCache>
                <c:formatCode>General</c:formatCode>
                <c:ptCount val="72"/>
                <c:pt idx="0">
                  <c:v>0.83</c:v>
                </c:pt>
                <c:pt idx="1">
                  <c:v>0.45</c:v>
                </c:pt>
                <c:pt idx="2">
                  <c:v>0.23</c:v>
                </c:pt>
                <c:pt idx="3">
                  <c:v>0.54</c:v>
                </c:pt>
                <c:pt idx="4">
                  <c:v>0.69</c:v>
                </c:pt>
                <c:pt idx="5">
                  <c:v>2.02</c:v>
                </c:pt>
                <c:pt idx="6">
                  <c:v>1.55</c:v>
                </c:pt>
                <c:pt idx="7">
                  <c:v>0.79</c:v>
                </c:pt>
                <c:pt idx="8">
                  <c:v>0.41</c:v>
                </c:pt>
                <c:pt idx="9">
                  <c:v>2.09</c:v>
                </c:pt>
                <c:pt idx="10">
                  <c:v>2</c:v>
                </c:pt>
                <c:pt idx="11">
                  <c:v>0.47</c:v>
                </c:pt>
                <c:pt idx="12">
                  <c:v>0.26</c:v>
                </c:pt>
                <c:pt idx="13">
                  <c:v>0.69</c:v>
                </c:pt>
                <c:pt idx="14">
                  <c:v>0.34</c:v>
                </c:pt>
                <c:pt idx="15">
                  <c:v>0.46</c:v>
                </c:pt>
                <c:pt idx="16">
                  <c:v>1.86</c:v>
                </c:pt>
                <c:pt idx="17">
                  <c:v>1.29</c:v>
                </c:pt>
                <c:pt idx="18">
                  <c:v>3.68</c:v>
                </c:pt>
                <c:pt idx="19">
                  <c:v>11.02</c:v>
                </c:pt>
                <c:pt idx="20">
                  <c:v>12.68</c:v>
                </c:pt>
                <c:pt idx="21">
                  <c:v>8.41</c:v>
                </c:pt>
                <c:pt idx="22">
                  <c:v>10.050000000000001</c:v>
                </c:pt>
                <c:pt idx="23">
                  <c:v>8.9700000000000006</c:v>
                </c:pt>
                <c:pt idx="24">
                  <c:v>8.11</c:v>
                </c:pt>
                <c:pt idx="25">
                  <c:v>3.61</c:v>
                </c:pt>
                <c:pt idx="26">
                  <c:v>7.43</c:v>
                </c:pt>
                <c:pt idx="27">
                  <c:v>7.63</c:v>
                </c:pt>
                <c:pt idx="28">
                  <c:v>1.25</c:v>
                </c:pt>
                <c:pt idx="29">
                  <c:v>2.79</c:v>
                </c:pt>
                <c:pt idx="30">
                  <c:v>1.0900000000000001</c:v>
                </c:pt>
                <c:pt idx="31">
                  <c:v>0.46</c:v>
                </c:pt>
                <c:pt idx="32">
                  <c:v>0.32</c:v>
                </c:pt>
                <c:pt idx="33">
                  <c:v>0.47</c:v>
                </c:pt>
                <c:pt idx="34">
                  <c:v>0.19</c:v>
                </c:pt>
                <c:pt idx="35">
                  <c:v>1.07</c:v>
                </c:pt>
                <c:pt idx="36">
                  <c:v>0.66</c:v>
                </c:pt>
                <c:pt idx="37">
                  <c:v>0.51</c:v>
                </c:pt>
                <c:pt idx="38">
                  <c:v>0.43</c:v>
                </c:pt>
                <c:pt idx="39">
                  <c:v>0.27</c:v>
                </c:pt>
                <c:pt idx="40">
                  <c:v>0.24</c:v>
                </c:pt>
                <c:pt idx="41">
                  <c:v>0.34</c:v>
                </c:pt>
                <c:pt idx="42">
                  <c:v>0.61</c:v>
                </c:pt>
                <c:pt idx="43">
                  <c:v>0.52</c:v>
                </c:pt>
                <c:pt idx="44">
                  <c:v>1.01</c:v>
                </c:pt>
                <c:pt idx="45">
                  <c:v>0.49</c:v>
                </c:pt>
                <c:pt idx="46">
                  <c:v>3.63</c:v>
                </c:pt>
                <c:pt idx="47">
                  <c:v>0.39</c:v>
                </c:pt>
                <c:pt idx="48">
                  <c:v>0.23</c:v>
                </c:pt>
                <c:pt idx="49">
                  <c:v>0.25</c:v>
                </c:pt>
                <c:pt idx="50">
                  <c:v>0.28000000000000003</c:v>
                </c:pt>
                <c:pt idx="51">
                  <c:v>0.46</c:v>
                </c:pt>
                <c:pt idx="52">
                  <c:v>1.06</c:v>
                </c:pt>
                <c:pt idx="53">
                  <c:v>1.9</c:v>
                </c:pt>
                <c:pt idx="54">
                  <c:v>1.5</c:v>
                </c:pt>
                <c:pt idx="55">
                  <c:v>0.7</c:v>
                </c:pt>
                <c:pt idx="56">
                  <c:v>0.8</c:v>
                </c:pt>
                <c:pt idx="57">
                  <c:v>0.6</c:v>
                </c:pt>
                <c:pt idx="58">
                  <c:v>0.86</c:v>
                </c:pt>
                <c:pt idx="59">
                  <c:v>0.7</c:v>
                </c:pt>
                <c:pt idx="60">
                  <c:v>0.8</c:v>
                </c:pt>
                <c:pt idx="61">
                  <c:v>1</c:v>
                </c:pt>
                <c:pt idx="62">
                  <c:v>0.7</c:v>
                </c:pt>
                <c:pt idx="63">
                  <c:v>0.67</c:v>
                </c:pt>
                <c:pt idx="64">
                  <c:v>0.5</c:v>
                </c:pt>
                <c:pt idx="65">
                  <c:v>0.4</c:v>
                </c:pt>
                <c:pt idx="66">
                  <c:v>0.6</c:v>
                </c:pt>
                <c:pt idx="67">
                  <c:v>1</c:v>
                </c:pt>
                <c:pt idx="68">
                  <c:v>0.96</c:v>
                </c:pt>
                <c:pt idx="69" formatCode="0.00">
                  <c:v>0.83</c:v>
                </c:pt>
                <c:pt idx="70">
                  <c:v>2.3E-2</c:v>
                </c:pt>
                <c:pt idx="71">
                  <c:v>0.127</c:v>
                </c:pt>
              </c:numCache>
            </c:numRef>
          </c:val>
          <c:extLst>
            <c:ext xmlns:c16="http://schemas.microsoft.com/office/drawing/2014/chart" uri="{C3380CC4-5D6E-409C-BE32-E72D297353CC}">
              <c16:uniqueId val="{00000005-3B68-41C7-8091-F39719418CFD}"/>
            </c:ext>
          </c:extLst>
        </c:ser>
        <c:dLbls>
          <c:showLegendKey val="0"/>
          <c:showVal val="0"/>
          <c:showCatName val="0"/>
          <c:showSerName val="0"/>
          <c:showPercent val="0"/>
          <c:showBubbleSize val="0"/>
        </c:dLbls>
        <c:axId val="77640832"/>
        <c:axId val="77642368"/>
        <c:extLst>
          <c:ext xmlns:c15="http://schemas.microsoft.com/office/drawing/2012/chart" uri="{02D57815-91ED-43cb-92C2-25804820EDAC}">
            <c15:filteredAreaSeries>
              <c15:ser>
                <c:idx val="0"/>
                <c:order val="0"/>
                <c:tx>
                  <c:strRef>
                    <c:extLst>
                      <c:ext uri="{02D57815-91ED-43cb-92C2-25804820EDAC}">
                        <c15:formulaRef>
                          <c15:sqref>'Total elprod'!$A$2</c15:sqref>
                        </c15:formulaRef>
                      </c:ext>
                    </c:extLst>
                    <c:strCache>
                      <c:ptCount val="1"/>
                      <c:pt idx="0">
                        <c:v>År</c:v>
                      </c:pt>
                    </c:strCache>
                  </c:strRef>
                </c:tx>
                <c:spPr>
                  <a:solidFill>
                    <a:schemeClr val="accent1"/>
                  </a:solidFill>
                  <a:ln w="12700">
                    <a:solidFill>
                      <a:schemeClr val="lt1"/>
                    </a:solidFill>
                  </a:ln>
                </c:spPr>
                <c:dPt>
                  <c:idx val="0"/>
                  <c:bubble3D val="0"/>
                  <c:spPr>
                    <a:solidFill>
                      <a:schemeClr val="accent1"/>
                    </a:solidFill>
                    <a:ln w="12700">
                      <a:solidFill>
                        <a:schemeClr val="lt1"/>
                      </a:solidFill>
                    </a:ln>
                    <a:effectLst/>
                  </c:spPr>
                  <c:extLst>
                    <c:ext xmlns:c16="http://schemas.microsoft.com/office/drawing/2014/chart" uri="{C3380CC4-5D6E-409C-BE32-E72D297353CC}">
                      <c16:uniqueId val="{00000007-3B68-41C7-8091-F39719418CFD}"/>
                    </c:ext>
                  </c:extLst>
                </c:dPt>
                <c:dPt>
                  <c:idx val="1"/>
                  <c:bubble3D val="0"/>
                  <c:spPr>
                    <a:solidFill>
                      <a:schemeClr val="accent1"/>
                    </a:solidFill>
                    <a:ln w="12700">
                      <a:solidFill>
                        <a:schemeClr val="lt1"/>
                      </a:solidFill>
                    </a:ln>
                    <a:effectLst/>
                  </c:spPr>
                  <c:extLst>
                    <c:ext xmlns:c16="http://schemas.microsoft.com/office/drawing/2014/chart" uri="{C3380CC4-5D6E-409C-BE32-E72D297353CC}">
                      <c16:uniqueId val="{00000009-3B68-41C7-8091-F39719418CFD}"/>
                    </c:ext>
                  </c:extLst>
                </c:dPt>
                <c:dPt>
                  <c:idx val="2"/>
                  <c:bubble3D val="0"/>
                  <c:spPr>
                    <a:solidFill>
                      <a:schemeClr val="accent1"/>
                    </a:solidFill>
                    <a:ln w="12700">
                      <a:solidFill>
                        <a:schemeClr val="lt1"/>
                      </a:solidFill>
                    </a:ln>
                    <a:effectLst/>
                  </c:spPr>
                  <c:extLst>
                    <c:ext xmlns:c16="http://schemas.microsoft.com/office/drawing/2014/chart" uri="{C3380CC4-5D6E-409C-BE32-E72D297353CC}">
                      <c16:uniqueId val="{0000000B-3B68-41C7-8091-F39719418CFD}"/>
                    </c:ext>
                  </c:extLst>
                </c:dPt>
                <c:dPt>
                  <c:idx val="3"/>
                  <c:bubble3D val="0"/>
                  <c:spPr>
                    <a:solidFill>
                      <a:schemeClr val="accent1"/>
                    </a:solidFill>
                    <a:ln w="12700">
                      <a:solidFill>
                        <a:schemeClr val="lt1"/>
                      </a:solidFill>
                    </a:ln>
                    <a:effectLst/>
                  </c:spPr>
                  <c:extLst>
                    <c:ext xmlns:c16="http://schemas.microsoft.com/office/drawing/2014/chart" uri="{C3380CC4-5D6E-409C-BE32-E72D297353CC}">
                      <c16:uniqueId val="{0000000D-3B68-41C7-8091-F39719418CFD}"/>
                    </c:ext>
                  </c:extLst>
                </c:dPt>
                <c:dPt>
                  <c:idx val="4"/>
                  <c:bubble3D val="0"/>
                  <c:extLst>
                    <c:ext xmlns:c16="http://schemas.microsoft.com/office/drawing/2014/chart" uri="{C3380CC4-5D6E-409C-BE32-E72D297353CC}">
                      <c16:uniqueId val="{0000000E-3B68-41C7-8091-F39719418CFD}"/>
                    </c:ext>
                  </c:extLst>
                </c:dPt>
                <c:cat>
                  <c:numRef>
                    <c:extLst>
                      <c:ext uri="{02D57815-91ED-43cb-92C2-25804820EDAC}">
                        <c15:formulaRef>
                          <c15:sqref>'Total elprod'!$A$3:$A$74</c15:sqref>
                        </c15:formulaRef>
                      </c:ext>
                    </c:extLst>
                    <c:numCache>
                      <c:formatCode>General</c:formatCode>
                      <c:ptCount val="72"/>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numCache>
                  </c:numRef>
                </c:cat>
                <c:val>
                  <c:numRef>
                    <c:extLst>
                      <c:ext uri="{02D57815-91ED-43cb-92C2-25804820EDAC}">
                        <c15:formulaRef>
                          <c15:sqref>'Total elprod'!$A$3:$A$74</c15:sqref>
                        </c15:formulaRef>
                      </c:ext>
                    </c:extLst>
                    <c:numCache>
                      <c:formatCode>General</c:formatCode>
                      <c:ptCount val="72"/>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numCache>
                  </c:numRef>
                </c:val>
                <c:extLst>
                  <c:ext xmlns:c16="http://schemas.microsoft.com/office/drawing/2014/chart" uri="{C3380CC4-5D6E-409C-BE32-E72D297353CC}">
                    <c16:uniqueId val="{0000000F-3B68-41C7-8091-F39719418CFD}"/>
                  </c:ext>
                </c:extLst>
              </c15:ser>
            </c15:filteredAreaSeries>
          </c:ext>
        </c:extLst>
      </c:areaChart>
      <c:catAx>
        <c:axId val="77640832"/>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77642368"/>
        <c:crosses val="autoZero"/>
        <c:auto val="1"/>
        <c:lblAlgn val="ctr"/>
        <c:lblOffset val="0"/>
        <c:tickLblSkip val="10"/>
        <c:noMultiLvlLbl val="0"/>
      </c:catAx>
      <c:valAx>
        <c:axId val="77642368"/>
        <c:scaling>
          <c:orientation val="minMax"/>
          <c:max val="180"/>
          <c:min val="0"/>
        </c:scaling>
        <c:delete val="0"/>
        <c:axPos val="l"/>
        <c:majorGridlines>
          <c:spPr>
            <a:ln>
              <a:solidFill>
                <a:schemeClr val="accent2">
                  <a:lumMod val="40000"/>
                  <a:lumOff val="60000"/>
                </a:schemeClr>
              </a:solidFill>
            </a:ln>
          </c:spPr>
        </c:majorGridlines>
        <c:title>
          <c:tx>
            <c:rich>
              <a:bodyPr rot="0" vert="horz"/>
              <a:lstStyle/>
              <a:p>
                <a:pPr>
                  <a:defRPr>
                    <a:latin typeface="+mj-lt"/>
                  </a:defRPr>
                </a:pPr>
                <a:r>
                  <a:rPr lang="sv-SE" sz="1600">
                    <a:latin typeface="+mj-lt"/>
                  </a:rPr>
                  <a:t>TWh/år</a:t>
                </a:r>
              </a:p>
            </c:rich>
          </c:tx>
          <c:layout>
            <c:manualLayout>
              <c:xMode val="edge"/>
              <c:yMode val="edge"/>
              <c:x val="3.2480559510255566E-2"/>
              <c:y val="7.5564439847951734E-2"/>
            </c:manualLayout>
          </c:layout>
          <c:overlay val="0"/>
        </c:title>
        <c:numFmt formatCode="#,##0" sourceLinked="0"/>
        <c:majorTickMark val="out"/>
        <c:minorTickMark val="none"/>
        <c:tickLblPos val="nextTo"/>
        <c:spPr>
          <a:noFill/>
          <a:ln>
            <a:noFill/>
          </a:ln>
        </c:spPr>
        <c:txPr>
          <a:bodyPr/>
          <a:lstStyle/>
          <a:p>
            <a:pPr>
              <a:defRPr sz="1800">
                <a:solidFill>
                  <a:schemeClr val="tx1"/>
                </a:solidFill>
              </a:defRPr>
            </a:pPr>
            <a:endParaRPr lang="sv-SE"/>
          </a:p>
        </c:txPr>
        <c:crossAx val="77640832"/>
        <c:crosses val="autoZero"/>
        <c:crossBetween val="between"/>
      </c:valAx>
      <c:spPr>
        <a:noFill/>
        <a:ln w="18847">
          <a:noFill/>
        </a:ln>
      </c:spPr>
    </c:plotArea>
    <c:legend>
      <c:legendPos val="r"/>
      <c:layout>
        <c:manualLayout>
          <c:xMode val="edge"/>
          <c:yMode val="edge"/>
          <c:x val="0.70714041497094693"/>
          <c:y val="0.18223156642881413"/>
          <c:w val="0.28016085438514315"/>
          <c:h val="0.71861684505606527"/>
        </c:manualLayout>
      </c:layout>
      <c:overlay val="0"/>
      <c:txPr>
        <a:bodyPr/>
        <a:lstStyle/>
        <a:p>
          <a:pPr>
            <a:defRPr sz="1800">
              <a:solidFill>
                <a:schemeClr val="tx1"/>
              </a:solidFill>
            </a:defRPr>
          </a:pPr>
          <a:endParaRPr lang="sv-SE"/>
        </a:p>
      </c:txPr>
    </c:legend>
    <c:plotVisOnly val="1"/>
    <c:dispBlanksAs val="zero"/>
    <c:showDLblsOverMax val="0"/>
  </c:chart>
  <c:spPr>
    <a:noFill/>
    <a:ln>
      <a:noFill/>
    </a:ln>
    <a:effectLst/>
  </c:spPr>
  <c:txPr>
    <a:bodyPr/>
    <a:lstStyle/>
    <a:p>
      <a:pPr>
        <a:defRPr/>
      </a:pPr>
      <a:endParaRPr lang="sv-SE"/>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8334590839948348E-2"/>
          <c:y val="0.18972889878625923"/>
          <c:w val="0.5722177308040326"/>
          <c:h val="0.7188382738308734"/>
        </c:manualLayout>
      </c:layout>
      <c:barChart>
        <c:barDir val="col"/>
        <c:grouping val="stacked"/>
        <c:varyColors val="0"/>
        <c:ser>
          <c:idx val="2"/>
          <c:order val="0"/>
          <c:tx>
            <c:strRef>
              <c:f>'Industrins elanvändning'!$F$3</c:f>
              <c:strCache>
                <c:ptCount val="1"/>
                <c:pt idx="0">
                  <c:v>Gruvor</c:v>
                </c:pt>
              </c:strCache>
            </c:strRef>
          </c:tx>
          <c:spPr>
            <a:solidFill>
              <a:schemeClr val="accent1"/>
            </a:solidFill>
            <a:ln w="9525">
              <a:solidFill>
                <a:schemeClr val="bg1"/>
              </a:solidFill>
            </a:ln>
          </c:spPr>
          <c:invertIfNegative val="0"/>
          <c:cat>
            <c:numRef>
              <c:f>'Industrins elanvändning'!$A$4:$A$35</c:f>
              <c:numCache>
                <c:formatCode>General</c:formatCode>
                <c:ptCount val="6"/>
                <c:pt idx="0">
                  <c:v>2000</c:v>
                </c:pt>
                <c:pt idx="1">
                  <c:v>2005</c:v>
                </c:pt>
                <c:pt idx="2">
                  <c:v>2010</c:v>
                </c:pt>
                <c:pt idx="3">
                  <c:v>2015</c:v>
                </c:pt>
                <c:pt idx="4">
                  <c:v>2020</c:v>
                </c:pt>
                <c:pt idx="5">
                  <c:v>2021</c:v>
                </c:pt>
              </c:numCache>
            </c:numRef>
          </c:cat>
          <c:val>
            <c:numRef>
              <c:f>'Industrins elanvändning'!$F$4:$F$35</c:f>
              <c:numCache>
                <c:formatCode>#\ ##0.0</c:formatCode>
                <c:ptCount val="6"/>
                <c:pt idx="0">
                  <c:v>2.5979999999999999</c:v>
                </c:pt>
                <c:pt idx="1">
                  <c:v>2.5613888888888887</c:v>
                </c:pt>
                <c:pt idx="2">
                  <c:v>3.1638888888888888</c:v>
                </c:pt>
                <c:pt idx="3">
                  <c:v>3.5297222222222224</c:v>
                </c:pt>
                <c:pt idx="4">
                  <c:v>3.9369999999999998</c:v>
                </c:pt>
                <c:pt idx="5">
                  <c:v>4</c:v>
                </c:pt>
              </c:numCache>
            </c:numRef>
          </c:val>
          <c:extLst>
            <c:ext xmlns:c16="http://schemas.microsoft.com/office/drawing/2014/chart" uri="{C3380CC4-5D6E-409C-BE32-E72D297353CC}">
              <c16:uniqueId val="{00000000-5B8E-4730-A4AF-2D2B4DDE60C5}"/>
            </c:ext>
          </c:extLst>
        </c:ser>
        <c:ser>
          <c:idx val="3"/>
          <c:order val="1"/>
          <c:tx>
            <c:strRef>
              <c:f>'Industrins elanvändning'!$G$3</c:f>
              <c:strCache>
                <c:ptCount val="1"/>
                <c:pt idx="0">
                  <c:v>Livsmedel</c:v>
                </c:pt>
              </c:strCache>
            </c:strRef>
          </c:tx>
          <c:spPr>
            <a:solidFill>
              <a:schemeClr val="tx2"/>
            </a:solidFill>
            <a:ln w="9525">
              <a:solidFill>
                <a:schemeClr val="bg1"/>
              </a:solidFill>
            </a:ln>
          </c:spPr>
          <c:invertIfNegative val="0"/>
          <c:cat>
            <c:numRef>
              <c:f>'Industrins elanvändning'!$A$4:$A$35</c:f>
              <c:numCache>
                <c:formatCode>General</c:formatCode>
                <c:ptCount val="6"/>
                <c:pt idx="0">
                  <c:v>2000</c:v>
                </c:pt>
                <c:pt idx="1">
                  <c:v>2005</c:v>
                </c:pt>
                <c:pt idx="2">
                  <c:v>2010</c:v>
                </c:pt>
                <c:pt idx="3">
                  <c:v>2015</c:v>
                </c:pt>
                <c:pt idx="4">
                  <c:v>2020</c:v>
                </c:pt>
                <c:pt idx="5">
                  <c:v>2021</c:v>
                </c:pt>
              </c:numCache>
            </c:numRef>
          </c:cat>
          <c:val>
            <c:numRef>
              <c:f>'Industrins elanvändning'!$G$4:$G$35</c:f>
              <c:numCache>
                <c:formatCode>#\ ##0.0</c:formatCode>
                <c:ptCount val="6"/>
                <c:pt idx="0">
                  <c:v>2.9889999999999999</c:v>
                </c:pt>
                <c:pt idx="1">
                  <c:v>2.4369444444444444</c:v>
                </c:pt>
                <c:pt idx="2">
                  <c:v>2.4555555555555557</c:v>
                </c:pt>
                <c:pt idx="3">
                  <c:v>2.4155555555555557</c:v>
                </c:pt>
                <c:pt idx="4">
                  <c:v>2.3730000000000002</c:v>
                </c:pt>
                <c:pt idx="5">
                  <c:v>2.4</c:v>
                </c:pt>
              </c:numCache>
            </c:numRef>
          </c:val>
          <c:extLst>
            <c:ext xmlns:c16="http://schemas.microsoft.com/office/drawing/2014/chart" uri="{C3380CC4-5D6E-409C-BE32-E72D297353CC}">
              <c16:uniqueId val="{00000001-5B8E-4730-A4AF-2D2B4DDE60C5}"/>
            </c:ext>
          </c:extLst>
        </c:ser>
        <c:ser>
          <c:idx val="5"/>
          <c:order val="2"/>
          <c:tx>
            <c:strRef>
              <c:f>'Industrins elanvändning'!$I$3</c:f>
              <c:strCache>
                <c:ptCount val="1"/>
                <c:pt idx="0">
                  <c:v>Trävaru</c:v>
                </c:pt>
              </c:strCache>
            </c:strRef>
          </c:tx>
          <c:spPr>
            <a:solidFill>
              <a:srgbClr val="66CC33"/>
            </a:solidFill>
            <a:ln>
              <a:solidFill>
                <a:srgbClr val="FFFFFF"/>
              </a:solidFill>
            </a:ln>
          </c:spPr>
          <c:invertIfNegative val="0"/>
          <c:cat>
            <c:numRef>
              <c:f>'Industrins elanvändning'!$A$4:$A$35</c:f>
              <c:numCache>
                <c:formatCode>General</c:formatCode>
                <c:ptCount val="6"/>
                <c:pt idx="0">
                  <c:v>2000</c:v>
                </c:pt>
                <c:pt idx="1">
                  <c:v>2005</c:v>
                </c:pt>
                <c:pt idx="2">
                  <c:v>2010</c:v>
                </c:pt>
                <c:pt idx="3">
                  <c:v>2015</c:v>
                </c:pt>
                <c:pt idx="4">
                  <c:v>2020</c:v>
                </c:pt>
                <c:pt idx="5">
                  <c:v>2021</c:v>
                </c:pt>
              </c:numCache>
            </c:numRef>
          </c:cat>
          <c:val>
            <c:numRef>
              <c:f>'Industrins elanvändning'!$I$4:$I$35</c:f>
              <c:numCache>
                <c:formatCode>#\ ##0.0</c:formatCode>
                <c:ptCount val="6"/>
                <c:pt idx="0">
                  <c:v>2.3279999999999998</c:v>
                </c:pt>
                <c:pt idx="1">
                  <c:v>2.1658333333333335</c:v>
                </c:pt>
                <c:pt idx="2">
                  <c:v>2.1036111111111113</c:v>
                </c:pt>
                <c:pt idx="3">
                  <c:v>1.8794444444444445</c:v>
                </c:pt>
                <c:pt idx="4">
                  <c:v>1.9</c:v>
                </c:pt>
                <c:pt idx="5">
                  <c:v>2</c:v>
                </c:pt>
              </c:numCache>
            </c:numRef>
          </c:val>
          <c:extLst>
            <c:ext xmlns:c16="http://schemas.microsoft.com/office/drawing/2014/chart" uri="{C3380CC4-5D6E-409C-BE32-E72D297353CC}">
              <c16:uniqueId val="{00000002-5B8E-4730-A4AF-2D2B4DDE60C5}"/>
            </c:ext>
          </c:extLst>
        </c:ser>
        <c:ser>
          <c:idx val="6"/>
          <c:order val="3"/>
          <c:tx>
            <c:strRef>
              <c:f>'Industrins elanvändning'!$B$3</c:f>
              <c:strCache>
                <c:ptCount val="1"/>
                <c:pt idx="0">
                  <c:v>Massa och papper</c:v>
                </c:pt>
              </c:strCache>
            </c:strRef>
          </c:tx>
          <c:spPr>
            <a:solidFill>
              <a:schemeClr val="accent4"/>
            </a:solidFill>
            <a:ln w="9525">
              <a:solidFill>
                <a:schemeClr val="bg1"/>
              </a:solidFill>
            </a:ln>
          </c:spPr>
          <c:invertIfNegative val="0"/>
          <c:cat>
            <c:numRef>
              <c:f>'Industrins elanvändning'!$A$4:$A$35</c:f>
              <c:numCache>
                <c:formatCode>General</c:formatCode>
                <c:ptCount val="6"/>
                <c:pt idx="0">
                  <c:v>2000</c:v>
                </c:pt>
                <c:pt idx="1">
                  <c:v>2005</c:v>
                </c:pt>
                <c:pt idx="2">
                  <c:v>2010</c:v>
                </c:pt>
                <c:pt idx="3">
                  <c:v>2015</c:v>
                </c:pt>
                <c:pt idx="4">
                  <c:v>2020</c:v>
                </c:pt>
                <c:pt idx="5">
                  <c:v>2021</c:v>
                </c:pt>
              </c:numCache>
            </c:numRef>
          </c:cat>
          <c:val>
            <c:numRef>
              <c:f>'Industrins elanvändning'!$B$4:$B$35</c:f>
              <c:numCache>
                <c:formatCode>#\ ##0.0</c:formatCode>
                <c:ptCount val="6"/>
                <c:pt idx="0">
                  <c:v>23.564</c:v>
                </c:pt>
                <c:pt idx="1">
                  <c:v>23.715555555555557</c:v>
                </c:pt>
                <c:pt idx="2">
                  <c:v>22.729166666666668</c:v>
                </c:pt>
                <c:pt idx="3">
                  <c:v>20.26861111111111</c:v>
                </c:pt>
                <c:pt idx="4">
                  <c:v>19.100000000000001</c:v>
                </c:pt>
                <c:pt idx="5">
                  <c:v>18.399999999999999</c:v>
                </c:pt>
              </c:numCache>
            </c:numRef>
          </c:val>
          <c:extLst>
            <c:ext xmlns:c16="http://schemas.microsoft.com/office/drawing/2014/chart" uri="{C3380CC4-5D6E-409C-BE32-E72D297353CC}">
              <c16:uniqueId val="{00000003-5B8E-4730-A4AF-2D2B4DDE60C5}"/>
            </c:ext>
          </c:extLst>
        </c:ser>
        <c:ser>
          <c:idx val="8"/>
          <c:order val="4"/>
          <c:tx>
            <c:strRef>
              <c:f>'Industrins elanvändning'!$D$3</c:f>
              <c:strCache>
                <c:ptCount val="1"/>
                <c:pt idx="0">
                  <c:v>Kemisk</c:v>
                </c:pt>
              </c:strCache>
            </c:strRef>
          </c:tx>
          <c:spPr>
            <a:solidFill>
              <a:srgbClr val="009FE3"/>
            </a:solidFill>
            <a:ln>
              <a:solidFill>
                <a:srgbClr val="FFFFFF"/>
              </a:solidFill>
            </a:ln>
          </c:spPr>
          <c:invertIfNegative val="0"/>
          <c:cat>
            <c:numRef>
              <c:f>'Industrins elanvändning'!$A$4:$A$35</c:f>
              <c:numCache>
                <c:formatCode>General</c:formatCode>
                <c:ptCount val="6"/>
                <c:pt idx="0">
                  <c:v>2000</c:v>
                </c:pt>
                <c:pt idx="1">
                  <c:v>2005</c:v>
                </c:pt>
                <c:pt idx="2">
                  <c:v>2010</c:v>
                </c:pt>
                <c:pt idx="3">
                  <c:v>2015</c:v>
                </c:pt>
                <c:pt idx="4">
                  <c:v>2020</c:v>
                </c:pt>
                <c:pt idx="5">
                  <c:v>2021</c:v>
                </c:pt>
              </c:numCache>
            </c:numRef>
          </c:cat>
          <c:val>
            <c:numRef>
              <c:f>'Industrins elanvändning'!$D$4:$D$35</c:f>
              <c:numCache>
                <c:formatCode>#\ ##0.0</c:formatCode>
                <c:ptCount val="6"/>
                <c:pt idx="0">
                  <c:v>6.7110000000000003</c:v>
                </c:pt>
                <c:pt idx="1">
                  <c:v>6.7030555555555553</c:v>
                </c:pt>
                <c:pt idx="2">
                  <c:v>6.0311111111111115</c:v>
                </c:pt>
                <c:pt idx="3">
                  <c:v>5.4516666666666671</c:v>
                </c:pt>
                <c:pt idx="4">
                  <c:v>5.0500000000000007</c:v>
                </c:pt>
                <c:pt idx="5">
                  <c:v>5.6</c:v>
                </c:pt>
              </c:numCache>
            </c:numRef>
          </c:val>
          <c:extLst>
            <c:ext xmlns:c16="http://schemas.microsoft.com/office/drawing/2014/chart" uri="{C3380CC4-5D6E-409C-BE32-E72D297353CC}">
              <c16:uniqueId val="{00000004-5B8E-4730-A4AF-2D2B4DDE60C5}"/>
            </c:ext>
          </c:extLst>
        </c:ser>
        <c:ser>
          <c:idx val="0"/>
          <c:order val="5"/>
          <c:tx>
            <c:strRef>
              <c:f>'Industrins elanvändning'!$H$3</c:f>
              <c:strCache>
                <c:ptCount val="1"/>
                <c:pt idx="0">
                  <c:v>Jord- och sten</c:v>
                </c:pt>
              </c:strCache>
            </c:strRef>
          </c:tx>
          <c:spPr>
            <a:solidFill>
              <a:schemeClr val="accent6"/>
            </a:solidFill>
            <a:ln>
              <a:solidFill>
                <a:schemeClr val="bg1"/>
              </a:solidFill>
            </a:ln>
          </c:spPr>
          <c:invertIfNegative val="0"/>
          <c:cat>
            <c:numRef>
              <c:f>'Industrins elanvändning'!$A$4:$A$35</c:f>
              <c:numCache>
                <c:formatCode>General</c:formatCode>
                <c:ptCount val="6"/>
                <c:pt idx="0">
                  <c:v>2000</c:v>
                </c:pt>
                <c:pt idx="1">
                  <c:v>2005</c:v>
                </c:pt>
                <c:pt idx="2">
                  <c:v>2010</c:v>
                </c:pt>
                <c:pt idx="3">
                  <c:v>2015</c:v>
                </c:pt>
                <c:pt idx="4">
                  <c:v>2020</c:v>
                </c:pt>
                <c:pt idx="5">
                  <c:v>2021</c:v>
                </c:pt>
              </c:numCache>
            </c:numRef>
          </c:cat>
          <c:val>
            <c:numRef>
              <c:f>'Industrins elanvändning'!$H$4:$H$35</c:f>
              <c:numCache>
                <c:formatCode>#\ ##0.0</c:formatCode>
                <c:ptCount val="6"/>
                <c:pt idx="0">
                  <c:v>1.1739999999999999</c:v>
                </c:pt>
                <c:pt idx="1">
                  <c:v>1.0522222222222222</c:v>
                </c:pt>
                <c:pt idx="2">
                  <c:v>1.0155555555555555</c:v>
                </c:pt>
                <c:pt idx="3">
                  <c:v>0.94694444444444448</c:v>
                </c:pt>
                <c:pt idx="4">
                  <c:v>1</c:v>
                </c:pt>
                <c:pt idx="5">
                  <c:v>1</c:v>
                </c:pt>
              </c:numCache>
            </c:numRef>
          </c:val>
          <c:extLst>
            <c:ext xmlns:c16="http://schemas.microsoft.com/office/drawing/2014/chart" uri="{C3380CC4-5D6E-409C-BE32-E72D297353CC}">
              <c16:uniqueId val="{00000005-5B8E-4730-A4AF-2D2B4DDE60C5}"/>
            </c:ext>
          </c:extLst>
        </c:ser>
        <c:ser>
          <c:idx val="9"/>
          <c:order val="6"/>
          <c:tx>
            <c:strRef>
              <c:f>'Industrins elanvändning'!$C$3</c:f>
              <c:strCache>
                <c:ptCount val="1"/>
                <c:pt idx="0">
                  <c:v>Stål och metallverk</c:v>
                </c:pt>
              </c:strCache>
            </c:strRef>
          </c:tx>
          <c:spPr>
            <a:solidFill>
              <a:srgbClr val="C9C9C9"/>
            </a:solidFill>
            <a:ln>
              <a:solidFill>
                <a:schemeClr val="bg1"/>
              </a:solidFill>
            </a:ln>
          </c:spPr>
          <c:invertIfNegative val="0"/>
          <c:cat>
            <c:numRef>
              <c:f>'Industrins elanvändning'!$A$4:$A$35</c:f>
              <c:numCache>
                <c:formatCode>General</c:formatCode>
                <c:ptCount val="6"/>
                <c:pt idx="0">
                  <c:v>2000</c:v>
                </c:pt>
                <c:pt idx="1">
                  <c:v>2005</c:v>
                </c:pt>
                <c:pt idx="2">
                  <c:v>2010</c:v>
                </c:pt>
                <c:pt idx="3">
                  <c:v>2015</c:v>
                </c:pt>
                <c:pt idx="4">
                  <c:v>2020</c:v>
                </c:pt>
                <c:pt idx="5">
                  <c:v>2021</c:v>
                </c:pt>
              </c:numCache>
            </c:numRef>
          </c:cat>
          <c:val>
            <c:numRef>
              <c:f>'Industrins elanvändning'!$C$4:$C$35</c:f>
              <c:numCache>
                <c:formatCode>#\ ##0.0</c:formatCode>
                <c:ptCount val="6"/>
                <c:pt idx="0">
                  <c:v>8.11</c:v>
                </c:pt>
                <c:pt idx="1">
                  <c:v>8.5</c:v>
                </c:pt>
                <c:pt idx="2">
                  <c:v>7.3508333333333331</c:v>
                </c:pt>
                <c:pt idx="3">
                  <c:v>7.384722222222222</c:v>
                </c:pt>
                <c:pt idx="4">
                  <c:v>6.9649999999999999</c:v>
                </c:pt>
                <c:pt idx="5">
                  <c:v>7.4</c:v>
                </c:pt>
              </c:numCache>
            </c:numRef>
          </c:val>
          <c:extLst>
            <c:ext xmlns:c16="http://schemas.microsoft.com/office/drawing/2014/chart" uri="{C3380CC4-5D6E-409C-BE32-E72D297353CC}">
              <c16:uniqueId val="{00000006-5B8E-4730-A4AF-2D2B4DDE60C5}"/>
            </c:ext>
          </c:extLst>
        </c:ser>
        <c:ser>
          <c:idx val="10"/>
          <c:order val="7"/>
          <c:tx>
            <c:strRef>
              <c:f>'Industrins elanvändning'!$E$3</c:f>
              <c:strCache>
                <c:ptCount val="1"/>
                <c:pt idx="0">
                  <c:v>Verkstadsindustri</c:v>
                </c:pt>
              </c:strCache>
            </c:strRef>
          </c:tx>
          <c:spPr>
            <a:solidFill>
              <a:schemeClr val="accent2"/>
            </a:solidFill>
            <a:ln>
              <a:solidFill>
                <a:schemeClr val="bg1"/>
              </a:solidFill>
            </a:ln>
          </c:spPr>
          <c:invertIfNegative val="0"/>
          <c:cat>
            <c:numRef>
              <c:f>'Industrins elanvändning'!$A$4:$A$35</c:f>
              <c:numCache>
                <c:formatCode>General</c:formatCode>
                <c:ptCount val="6"/>
                <c:pt idx="0">
                  <c:v>2000</c:v>
                </c:pt>
                <c:pt idx="1">
                  <c:v>2005</c:v>
                </c:pt>
                <c:pt idx="2">
                  <c:v>2010</c:v>
                </c:pt>
                <c:pt idx="3">
                  <c:v>2015</c:v>
                </c:pt>
                <c:pt idx="4">
                  <c:v>2020</c:v>
                </c:pt>
                <c:pt idx="5">
                  <c:v>2021</c:v>
                </c:pt>
              </c:numCache>
            </c:numRef>
          </c:cat>
          <c:val>
            <c:numRef>
              <c:f>'Industrins elanvändning'!$E$4:$E$35</c:f>
              <c:numCache>
                <c:formatCode>#\ ##0.0</c:formatCode>
                <c:ptCount val="6"/>
                <c:pt idx="0">
                  <c:v>7.4649999999999999</c:v>
                </c:pt>
                <c:pt idx="1">
                  <c:v>6.9447222222222225</c:v>
                </c:pt>
                <c:pt idx="2">
                  <c:v>5.6563888888888885</c:v>
                </c:pt>
                <c:pt idx="3">
                  <c:v>5.3108333333333331</c:v>
                </c:pt>
                <c:pt idx="4">
                  <c:v>4.71</c:v>
                </c:pt>
                <c:pt idx="5">
                  <c:v>5.5</c:v>
                </c:pt>
              </c:numCache>
            </c:numRef>
          </c:val>
          <c:extLst>
            <c:ext xmlns:c16="http://schemas.microsoft.com/office/drawing/2014/chart" uri="{C3380CC4-5D6E-409C-BE32-E72D297353CC}">
              <c16:uniqueId val="{00000007-5B8E-4730-A4AF-2D2B4DDE60C5}"/>
            </c:ext>
          </c:extLst>
        </c:ser>
        <c:ser>
          <c:idx val="11"/>
          <c:order val="8"/>
          <c:tx>
            <c:strRef>
              <c:f>'Industrins elanvändning'!$J$3</c:f>
              <c:strCache>
                <c:ptCount val="1"/>
                <c:pt idx="0">
                  <c:v>Småindustri och övriga branscher</c:v>
                </c:pt>
              </c:strCache>
            </c:strRef>
          </c:tx>
          <c:spPr>
            <a:solidFill>
              <a:schemeClr val="accent5">
                <a:lumMod val="40000"/>
                <a:lumOff val="60000"/>
              </a:schemeClr>
            </a:solidFill>
            <a:ln>
              <a:solidFill>
                <a:schemeClr val="bg1"/>
              </a:solidFill>
            </a:ln>
          </c:spPr>
          <c:invertIfNegative val="0"/>
          <c:cat>
            <c:numRef>
              <c:f>'Industrins elanvändning'!$A$4:$A$35</c:f>
              <c:numCache>
                <c:formatCode>General</c:formatCode>
                <c:ptCount val="6"/>
                <c:pt idx="0">
                  <c:v>2000</c:v>
                </c:pt>
                <c:pt idx="1">
                  <c:v>2005</c:v>
                </c:pt>
                <c:pt idx="2">
                  <c:v>2010</c:v>
                </c:pt>
                <c:pt idx="3">
                  <c:v>2015</c:v>
                </c:pt>
                <c:pt idx="4">
                  <c:v>2020</c:v>
                </c:pt>
                <c:pt idx="5">
                  <c:v>2021</c:v>
                </c:pt>
              </c:numCache>
            </c:numRef>
          </c:cat>
          <c:val>
            <c:numRef>
              <c:f>'Industrins elanvändning'!$J$4:$J$35</c:f>
              <c:numCache>
                <c:formatCode>#\ ##0.0</c:formatCode>
                <c:ptCount val="6"/>
                <c:pt idx="0">
                  <c:v>1.95</c:v>
                </c:pt>
                <c:pt idx="1">
                  <c:v>1.1986111111111111</c:v>
                </c:pt>
                <c:pt idx="2">
                  <c:v>2.2719444444444443</c:v>
                </c:pt>
                <c:pt idx="3">
                  <c:v>2.06</c:v>
                </c:pt>
                <c:pt idx="4">
                  <c:v>1.2920000000000016</c:v>
                </c:pt>
                <c:pt idx="5">
                  <c:v>2</c:v>
                </c:pt>
              </c:numCache>
            </c:numRef>
          </c:val>
          <c:extLst>
            <c:ext xmlns:c16="http://schemas.microsoft.com/office/drawing/2014/chart" uri="{C3380CC4-5D6E-409C-BE32-E72D297353CC}">
              <c16:uniqueId val="{00000008-5B8E-4730-A4AF-2D2B4DDE60C5}"/>
            </c:ext>
          </c:extLst>
        </c:ser>
        <c:dLbls>
          <c:showLegendKey val="0"/>
          <c:showVal val="0"/>
          <c:showCatName val="0"/>
          <c:showSerName val="0"/>
          <c:showPercent val="0"/>
          <c:showBubbleSize val="0"/>
        </c:dLbls>
        <c:gapWidth val="70"/>
        <c:overlap val="100"/>
        <c:axId val="96873472"/>
        <c:axId val="96887552"/>
        <c:extLst/>
      </c:barChart>
      <c:catAx>
        <c:axId val="96873472"/>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96887552"/>
        <c:crosses val="autoZero"/>
        <c:auto val="1"/>
        <c:lblAlgn val="ctr"/>
        <c:lblOffset val="0"/>
        <c:noMultiLvlLbl val="0"/>
      </c:catAx>
      <c:valAx>
        <c:axId val="96887552"/>
        <c:scaling>
          <c:orientation val="minMax"/>
          <c:max val="60"/>
        </c:scaling>
        <c:delete val="0"/>
        <c:axPos val="l"/>
        <c:majorGridlines>
          <c:spPr>
            <a:ln>
              <a:solidFill>
                <a:schemeClr val="accent2">
                  <a:lumMod val="40000"/>
                  <a:lumOff val="6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96873472"/>
        <c:crosses val="autoZero"/>
        <c:crossBetween val="between"/>
      </c:valAx>
      <c:spPr>
        <a:noFill/>
        <a:ln>
          <a:noFill/>
        </a:ln>
      </c:spPr>
    </c:plotArea>
    <c:legend>
      <c:legendPos val="r"/>
      <c:layout>
        <c:manualLayout>
          <c:xMode val="edge"/>
          <c:yMode val="edge"/>
          <c:x val="0.65183115076708931"/>
          <c:y val="0.15795394318778921"/>
          <c:w val="0.33079293536843035"/>
          <c:h val="0.77475802317543174"/>
        </c:manualLayout>
      </c:layout>
      <c:overlay val="0"/>
      <c:txPr>
        <a:bodyPr/>
        <a:lstStyle/>
        <a:p>
          <a:pPr>
            <a:defRPr sz="1600"/>
          </a:pPr>
          <a:endParaRPr lang="sv-SE"/>
        </a:p>
      </c:txPr>
    </c:legend>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8334590839948348E-2"/>
          <c:y val="0.18972889878625923"/>
          <c:w val="0.67325973630673508"/>
          <c:h val="0.7188382738308734"/>
        </c:manualLayout>
      </c:layout>
      <c:barChart>
        <c:barDir val="col"/>
        <c:grouping val="stacked"/>
        <c:varyColors val="0"/>
        <c:ser>
          <c:idx val="2"/>
          <c:order val="0"/>
          <c:tx>
            <c:strRef>
              <c:f>'Industrins elanvändning TWh'!$B$2</c:f>
              <c:strCache>
                <c:ptCount val="1"/>
                <c:pt idx="0">
                  <c:v>Elintensiv</c:v>
                </c:pt>
              </c:strCache>
            </c:strRef>
          </c:tx>
          <c:spPr>
            <a:solidFill>
              <a:srgbClr val="E6007E"/>
            </a:solidFill>
            <a:ln w="9525">
              <a:solidFill>
                <a:schemeClr val="bg1"/>
              </a:solidFill>
            </a:ln>
          </c:spPr>
          <c:invertIfNegative val="0"/>
          <c:dLbls>
            <c:delete val="1"/>
          </c:dLbls>
          <c:cat>
            <c:numRef>
              <c:f>'Industrins elanvändning TWh'!$A$3:$A$35</c:f>
              <c:numCache>
                <c:formatCode>General</c:formatCode>
                <c:ptCount val="7"/>
                <c:pt idx="0">
                  <c:v>1995</c:v>
                </c:pt>
                <c:pt idx="1">
                  <c:v>2000</c:v>
                </c:pt>
                <c:pt idx="2">
                  <c:v>2005</c:v>
                </c:pt>
                <c:pt idx="3">
                  <c:v>2010</c:v>
                </c:pt>
                <c:pt idx="4">
                  <c:v>2015</c:v>
                </c:pt>
                <c:pt idx="5">
                  <c:v>2020</c:v>
                </c:pt>
                <c:pt idx="6">
                  <c:v>2021</c:v>
                </c:pt>
              </c:numCache>
            </c:numRef>
          </c:cat>
          <c:val>
            <c:numRef>
              <c:f>'Industrins elanvändning TWh'!$B$3:$B$35</c:f>
              <c:numCache>
                <c:formatCode>#\ ##0.0</c:formatCode>
                <c:ptCount val="7"/>
                <c:pt idx="0">
                  <c:v>35.031368000000001</c:v>
                </c:pt>
                <c:pt idx="1">
                  <c:v>40.982999999999997</c:v>
                </c:pt>
                <c:pt idx="2">
                  <c:v>41.480000000000004</c:v>
                </c:pt>
                <c:pt idx="3">
                  <c:v>39.275000000000006</c:v>
                </c:pt>
                <c:pt idx="4">
                  <c:v>36.634722222222223</c:v>
                </c:pt>
                <c:pt idx="5">
                  <c:v>35.052</c:v>
                </c:pt>
                <c:pt idx="6">
                  <c:v>35.4</c:v>
                </c:pt>
              </c:numCache>
            </c:numRef>
          </c:val>
          <c:extLst>
            <c:ext xmlns:c16="http://schemas.microsoft.com/office/drawing/2014/chart" uri="{C3380CC4-5D6E-409C-BE32-E72D297353CC}">
              <c16:uniqueId val="{00000000-7716-45B2-9050-2AFF58DB168E}"/>
            </c:ext>
          </c:extLst>
        </c:ser>
        <c:ser>
          <c:idx val="3"/>
          <c:order val="1"/>
          <c:tx>
            <c:strRef>
              <c:f>'Industrins elanvändning TWh'!$C$2</c:f>
              <c:strCache>
                <c:ptCount val="1"/>
                <c:pt idx="0">
                  <c:v>Verkstadsindustri</c:v>
                </c:pt>
              </c:strCache>
            </c:strRef>
          </c:tx>
          <c:spPr>
            <a:solidFill>
              <a:srgbClr val="777777"/>
            </a:solidFill>
            <a:ln w="9525">
              <a:solidFill>
                <a:schemeClr val="bg1"/>
              </a:solidFill>
            </a:ln>
          </c:spPr>
          <c:invertIfNegative val="0"/>
          <c:dLbls>
            <c:delete val="1"/>
          </c:dLbls>
          <c:cat>
            <c:numRef>
              <c:f>'Industrins elanvändning TWh'!$A$3:$A$35</c:f>
              <c:numCache>
                <c:formatCode>General</c:formatCode>
                <c:ptCount val="7"/>
                <c:pt idx="0">
                  <c:v>1995</c:v>
                </c:pt>
                <c:pt idx="1">
                  <c:v>2000</c:v>
                </c:pt>
                <c:pt idx="2">
                  <c:v>2005</c:v>
                </c:pt>
                <c:pt idx="3">
                  <c:v>2010</c:v>
                </c:pt>
                <c:pt idx="4">
                  <c:v>2015</c:v>
                </c:pt>
                <c:pt idx="5">
                  <c:v>2020</c:v>
                </c:pt>
                <c:pt idx="6">
                  <c:v>2021</c:v>
                </c:pt>
              </c:numCache>
            </c:numRef>
          </c:cat>
          <c:val>
            <c:numRef>
              <c:f>'Industrins elanvändning TWh'!$C$3:$C$35</c:f>
              <c:numCache>
                <c:formatCode>#\ ##0.0</c:formatCode>
                <c:ptCount val="7"/>
                <c:pt idx="0">
                  <c:v>6.8912659999999999</c:v>
                </c:pt>
                <c:pt idx="1">
                  <c:v>7.4649999999999999</c:v>
                </c:pt>
                <c:pt idx="2">
                  <c:v>6.9447222222222225</c:v>
                </c:pt>
                <c:pt idx="3">
                  <c:v>5.6563888888888885</c:v>
                </c:pt>
                <c:pt idx="4">
                  <c:v>5.3108333333333331</c:v>
                </c:pt>
                <c:pt idx="5">
                  <c:v>4.71</c:v>
                </c:pt>
                <c:pt idx="6">
                  <c:v>5.5</c:v>
                </c:pt>
              </c:numCache>
            </c:numRef>
          </c:val>
          <c:extLst>
            <c:ext xmlns:c16="http://schemas.microsoft.com/office/drawing/2014/chart" uri="{C3380CC4-5D6E-409C-BE32-E72D297353CC}">
              <c16:uniqueId val="{00000001-7716-45B2-9050-2AFF58DB168E}"/>
            </c:ext>
          </c:extLst>
        </c:ser>
        <c:ser>
          <c:idx val="4"/>
          <c:order val="2"/>
          <c:tx>
            <c:strRef>
              <c:f>'Industrins elanvändning TWh'!$D$2</c:f>
              <c:strCache>
                <c:ptCount val="1"/>
                <c:pt idx="0">
                  <c:v>Övrigt</c:v>
                </c:pt>
              </c:strCache>
            </c:strRef>
          </c:tx>
          <c:spPr>
            <a:solidFill>
              <a:srgbClr val="8B33B7"/>
            </a:solidFill>
            <a:ln w="9525">
              <a:solidFill>
                <a:schemeClr val="bg1"/>
              </a:solidFill>
            </a:ln>
          </c:spPr>
          <c:invertIfNegative val="0"/>
          <c:dLbls>
            <c:delete val="1"/>
          </c:dLbls>
          <c:cat>
            <c:numRef>
              <c:f>'Industrins elanvändning TWh'!$A$3:$A$35</c:f>
              <c:numCache>
                <c:formatCode>General</c:formatCode>
                <c:ptCount val="7"/>
                <c:pt idx="0">
                  <c:v>1995</c:v>
                </c:pt>
                <c:pt idx="1">
                  <c:v>2000</c:v>
                </c:pt>
                <c:pt idx="2">
                  <c:v>2005</c:v>
                </c:pt>
                <c:pt idx="3">
                  <c:v>2010</c:v>
                </c:pt>
                <c:pt idx="4">
                  <c:v>2015</c:v>
                </c:pt>
                <c:pt idx="5">
                  <c:v>2020</c:v>
                </c:pt>
                <c:pt idx="6">
                  <c:v>2021</c:v>
                </c:pt>
              </c:numCache>
            </c:numRef>
          </c:cat>
          <c:val>
            <c:numRef>
              <c:f>'Industrins elanvändning TWh'!$D$3:$D$35</c:f>
              <c:numCache>
                <c:formatCode>#\ ##0.0</c:formatCode>
                <c:ptCount val="7"/>
                <c:pt idx="0">
                  <c:v>9.420614999999998</c:v>
                </c:pt>
                <c:pt idx="1">
                  <c:v>8.4409999999999954</c:v>
                </c:pt>
                <c:pt idx="2">
                  <c:v>6.8536111111111069</c:v>
                </c:pt>
                <c:pt idx="3">
                  <c:v>7.8466666666666711</c:v>
                </c:pt>
                <c:pt idx="4">
                  <c:v>7.3019444444444517</c:v>
                </c:pt>
                <c:pt idx="5">
                  <c:v>6.5649999999999977</c:v>
                </c:pt>
                <c:pt idx="6">
                  <c:v>7.3999999999999986</c:v>
                </c:pt>
              </c:numCache>
            </c:numRef>
          </c:val>
          <c:extLst>
            <c:ext xmlns:c16="http://schemas.microsoft.com/office/drawing/2014/chart" uri="{C3380CC4-5D6E-409C-BE32-E72D297353CC}">
              <c16:uniqueId val="{00000002-7716-45B2-9050-2AFF58DB168E}"/>
            </c:ext>
          </c:extLst>
        </c:ser>
        <c:dLbls>
          <c:showLegendKey val="0"/>
          <c:showVal val="1"/>
          <c:showCatName val="0"/>
          <c:showSerName val="0"/>
          <c:showPercent val="0"/>
          <c:showBubbleSize val="0"/>
        </c:dLbls>
        <c:gapWidth val="70"/>
        <c:overlap val="100"/>
        <c:axId val="99464320"/>
        <c:axId val="99465856"/>
        <c:extLst/>
      </c:barChart>
      <c:lineChart>
        <c:grouping val="standard"/>
        <c:varyColors val="0"/>
        <c:ser>
          <c:idx val="5"/>
          <c:order val="3"/>
          <c:tx>
            <c:strRef>
              <c:f>'Industrins elanvändning TWh'!$E$2</c:f>
              <c:strCache>
                <c:ptCount val="1"/>
                <c:pt idx="0">
                  <c:v>Total</c:v>
                </c:pt>
              </c:strCache>
            </c:strRef>
          </c:tx>
          <c:spPr>
            <a:ln w="28575">
              <a:noFill/>
            </a:ln>
          </c:spPr>
          <c:marker>
            <c:symbol val="none"/>
          </c:marker>
          <c:dLbls>
            <c:spPr>
              <a:solidFill>
                <a:srgbClr val="FFFFFF"/>
              </a:solidFill>
              <a:ln>
                <a:noFill/>
              </a:ln>
              <a:effectLst/>
            </c:spPr>
            <c:txPr>
              <a:bodyPr wrap="square" lIns="38100" tIns="19050" rIns="38100" bIns="19050" anchor="ctr">
                <a:spAutoFit/>
              </a:bodyPr>
              <a:lstStyle/>
              <a:p>
                <a:pPr>
                  <a:defRPr sz="1200"/>
                </a:pPr>
                <a:endParaRPr lang="sv-S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'Industrins elanvändning TWh'!$A$3:$A$35</c:f>
              <c:numCache>
                <c:formatCode>General</c:formatCode>
                <c:ptCount val="7"/>
                <c:pt idx="0">
                  <c:v>1995</c:v>
                </c:pt>
                <c:pt idx="1">
                  <c:v>2000</c:v>
                </c:pt>
                <c:pt idx="2">
                  <c:v>2005</c:v>
                </c:pt>
                <c:pt idx="3">
                  <c:v>2010</c:v>
                </c:pt>
                <c:pt idx="4">
                  <c:v>2015</c:v>
                </c:pt>
                <c:pt idx="5">
                  <c:v>2020</c:v>
                </c:pt>
                <c:pt idx="6">
                  <c:v>2021</c:v>
                </c:pt>
              </c:numCache>
            </c:numRef>
          </c:cat>
          <c:val>
            <c:numRef>
              <c:f>'Industrins elanvändning TWh'!$E$3:$E$35</c:f>
              <c:numCache>
                <c:formatCode>#\ ##0.0</c:formatCode>
                <c:ptCount val="7"/>
                <c:pt idx="0">
                  <c:v>51.343249</c:v>
                </c:pt>
                <c:pt idx="1">
                  <c:v>56.888999999999996</c:v>
                </c:pt>
                <c:pt idx="2">
                  <c:v>55.278333333333336</c:v>
                </c:pt>
                <c:pt idx="3">
                  <c:v>52.778055555555568</c:v>
                </c:pt>
                <c:pt idx="4">
                  <c:v>49.247500000000009</c:v>
                </c:pt>
                <c:pt idx="5">
                  <c:v>46.326999999999998</c:v>
                </c:pt>
                <c:pt idx="6">
                  <c:v>48.3</c:v>
                </c:pt>
              </c:numCache>
            </c:numRef>
          </c:val>
          <c:smooth val="0"/>
          <c:extLst>
            <c:ext xmlns:c16="http://schemas.microsoft.com/office/drawing/2014/chart" uri="{C3380CC4-5D6E-409C-BE32-E72D297353CC}">
              <c16:uniqueId val="{00000003-7716-45B2-9050-2AFF58DB168E}"/>
            </c:ext>
          </c:extLst>
        </c:ser>
        <c:dLbls>
          <c:showLegendKey val="0"/>
          <c:showVal val="1"/>
          <c:showCatName val="0"/>
          <c:showSerName val="0"/>
          <c:showPercent val="0"/>
          <c:showBubbleSize val="0"/>
        </c:dLbls>
        <c:marker val="1"/>
        <c:smooth val="0"/>
        <c:axId val="99464320"/>
        <c:axId val="99465856"/>
      </c:lineChart>
      <c:catAx>
        <c:axId val="99464320"/>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99465856"/>
        <c:crosses val="autoZero"/>
        <c:auto val="1"/>
        <c:lblAlgn val="ctr"/>
        <c:lblOffset val="0"/>
        <c:noMultiLvlLbl val="0"/>
      </c:catAx>
      <c:valAx>
        <c:axId val="99465856"/>
        <c:scaling>
          <c:orientation val="minMax"/>
          <c:max val="60"/>
        </c:scaling>
        <c:delete val="0"/>
        <c:axPos val="l"/>
        <c:majorGridlines>
          <c:spPr>
            <a:ln>
              <a:solidFill>
                <a:schemeClr val="accent2">
                  <a:lumMod val="40000"/>
                  <a:lumOff val="6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99464320"/>
        <c:crosses val="autoZero"/>
        <c:crossBetween val="between"/>
      </c:valAx>
      <c:spPr>
        <a:noFill/>
        <a:ln>
          <a:noFill/>
        </a:ln>
      </c:spPr>
    </c:plotArea>
    <c:legend>
      <c:legendPos val="r"/>
      <c:legendEntry>
        <c:idx val="0"/>
        <c:txPr>
          <a:bodyPr/>
          <a:lstStyle/>
          <a:p>
            <a:pPr>
              <a:defRPr sz="1800"/>
            </a:pPr>
            <a:endParaRPr lang="sv-SE"/>
          </a:p>
        </c:txPr>
      </c:legendEntry>
      <c:legendEntry>
        <c:idx val="3"/>
        <c:delete val="1"/>
      </c:legendEntry>
      <c:layout>
        <c:manualLayout>
          <c:xMode val="edge"/>
          <c:yMode val="edge"/>
          <c:x val="0.7449097935539295"/>
          <c:y val="0.59308409999290468"/>
          <c:w val="0.22926126484583786"/>
          <c:h val="0.30243051918873176"/>
        </c:manualLayout>
      </c:layout>
      <c:overlay val="0"/>
      <c:txPr>
        <a:bodyPr/>
        <a:lstStyle/>
        <a:p>
          <a:pPr>
            <a:defRPr sz="1800"/>
          </a:pPr>
          <a:endParaRPr lang="sv-SE"/>
        </a:p>
      </c:txPr>
    </c:legend>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343350163355421"/>
          <c:y val="0.18135754125385986"/>
          <c:w val="0.53628332534785517"/>
          <c:h val="0.65240793859665691"/>
        </c:manualLayout>
      </c:layout>
      <c:barChart>
        <c:barDir val="col"/>
        <c:grouping val="stacked"/>
        <c:varyColors val="0"/>
        <c:ser>
          <c:idx val="1"/>
          <c:order val="0"/>
          <c:tx>
            <c:strRef>
              <c:f>'Elanvändning ‒ bostäder i '!$B$5</c:f>
              <c:strCache>
                <c:ptCount val="1"/>
                <c:pt idx="0">
                  <c:v>Småhus</c:v>
                </c:pt>
              </c:strCache>
            </c:strRef>
          </c:tx>
          <c:spPr>
            <a:solidFill>
              <a:srgbClr val="E6007E"/>
            </a:solidFill>
            <a:ln>
              <a:solidFill>
                <a:sysClr val="window" lastClr="FFFFFF"/>
              </a:solidFill>
            </a:ln>
          </c:spPr>
          <c:invertIfNegative val="0"/>
          <c:cat>
            <c:strRef>
              <c:f>'Elanvändning ‒ bostäder i '!$A$6</c:f>
              <c:strCache>
                <c:ptCount val="1"/>
                <c:pt idx="0">
                  <c:v>Antal abonnemang</c:v>
                </c:pt>
              </c:strCache>
            </c:strRef>
          </c:cat>
          <c:val>
            <c:numRef>
              <c:f>'Elanvändning ‒ bostäder i '!$B$6</c:f>
              <c:numCache>
                <c:formatCode>#,##0</c:formatCode>
                <c:ptCount val="1"/>
                <c:pt idx="0">
                  <c:v>2099135</c:v>
                </c:pt>
              </c:numCache>
            </c:numRef>
          </c:val>
          <c:extLst xmlns:c15="http://schemas.microsoft.com/office/drawing/2012/chart">
            <c:ext xmlns:c16="http://schemas.microsoft.com/office/drawing/2014/chart" uri="{C3380CC4-5D6E-409C-BE32-E72D297353CC}">
              <c16:uniqueId val="{00000000-C78B-46A0-864F-B0B5401BC571}"/>
            </c:ext>
          </c:extLst>
        </c:ser>
        <c:ser>
          <c:idx val="2"/>
          <c:order val="1"/>
          <c:tx>
            <c:strRef>
              <c:f>'Elanvändning ‒ bostäder i '!$C$5</c:f>
              <c:strCache>
                <c:ptCount val="1"/>
                <c:pt idx="0">
                  <c:v>Flerbostadshus</c:v>
                </c:pt>
              </c:strCache>
            </c:strRef>
          </c:tx>
          <c:spPr>
            <a:solidFill>
              <a:srgbClr val="777777"/>
            </a:solidFill>
            <a:ln>
              <a:solidFill>
                <a:sysClr val="window" lastClr="FFFFFF"/>
              </a:solidFill>
            </a:ln>
          </c:spPr>
          <c:invertIfNegative val="0"/>
          <c:cat>
            <c:strRef>
              <c:f>'Elanvändning ‒ bostäder i '!$A$6</c:f>
              <c:strCache>
                <c:ptCount val="1"/>
                <c:pt idx="0">
                  <c:v>Antal abonnemang</c:v>
                </c:pt>
              </c:strCache>
            </c:strRef>
          </c:cat>
          <c:val>
            <c:numRef>
              <c:f>'Elanvändning ‒ bostäder i '!$C$6</c:f>
              <c:numCache>
                <c:formatCode>#,##0</c:formatCode>
                <c:ptCount val="1"/>
                <c:pt idx="0">
                  <c:v>2385424</c:v>
                </c:pt>
              </c:numCache>
            </c:numRef>
          </c:val>
          <c:extLst>
            <c:ext xmlns:c16="http://schemas.microsoft.com/office/drawing/2014/chart" uri="{C3380CC4-5D6E-409C-BE32-E72D297353CC}">
              <c16:uniqueId val="{00000001-C78B-46A0-864F-B0B5401BC571}"/>
            </c:ext>
          </c:extLst>
        </c:ser>
        <c:ser>
          <c:idx val="3"/>
          <c:order val="2"/>
          <c:tx>
            <c:strRef>
              <c:f>'Elanvändning ‒ bostäder i '!$D$5</c:f>
              <c:strCache>
                <c:ptCount val="1"/>
                <c:pt idx="0">
                  <c:v>Fritidsbostäder</c:v>
                </c:pt>
              </c:strCache>
            </c:strRef>
          </c:tx>
          <c:spPr>
            <a:solidFill>
              <a:srgbClr val="8B33B7"/>
            </a:solidFill>
            <a:ln>
              <a:solidFill>
                <a:sysClr val="window" lastClr="FFFFFF"/>
              </a:solidFill>
            </a:ln>
          </c:spPr>
          <c:invertIfNegative val="0"/>
          <c:cat>
            <c:strRef>
              <c:f>'Elanvändning ‒ bostäder i '!$A$6</c:f>
              <c:strCache>
                <c:ptCount val="1"/>
                <c:pt idx="0">
                  <c:v>Antal abonnemang</c:v>
                </c:pt>
              </c:strCache>
            </c:strRef>
          </c:cat>
          <c:val>
            <c:numRef>
              <c:f>'Elanvändning ‒ bostäder i '!$D$6</c:f>
              <c:numCache>
                <c:formatCode>#,##0</c:formatCode>
                <c:ptCount val="1"/>
                <c:pt idx="0">
                  <c:v>443202</c:v>
                </c:pt>
              </c:numCache>
            </c:numRef>
          </c:val>
          <c:extLst>
            <c:ext xmlns:c16="http://schemas.microsoft.com/office/drawing/2014/chart" uri="{C3380CC4-5D6E-409C-BE32-E72D297353CC}">
              <c16:uniqueId val="{00000002-C78B-46A0-864F-B0B5401BC571}"/>
            </c:ext>
          </c:extLst>
        </c:ser>
        <c:dLbls>
          <c:showLegendKey val="0"/>
          <c:showVal val="0"/>
          <c:showCatName val="0"/>
          <c:showSerName val="0"/>
          <c:showPercent val="0"/>
          <c:showBubbleSize val="0"/>
        </c:dLbls>
        <c:gapWidth val="20"/>
        <c:overlap val="100"/>
        <c:axId val="100957568"/>
        <c:axId val="100983936"/>
        <c:extLst/>
      </c:barChart>
      <c:catAx>
        <c:axId val="100957568"/>
        <c:scaling>
          <c:orientation val="minMax"/>
        </c:scaling>
        <c:delete val="0"/>
        <c:axPos val="b"/>
        <c:numFmt formatCode="General" sourceLinked="1"/>
        <c:majorTickMark val="none"/>
        <c:minorTickMark val="none"/>
        <c:tickLblPos val="nextTo"/>
        <c:spPr>
          <a:ln w="19050">
            <a:solidFill>
              <a:schemeClr val="tx1"/>
            </a:solidFill>
          </a:ln>
        </c:spPr>
        <c:txPr>
          <a:bodyPr/>
          <a:lstStyle/>
          <a:p>
            <a:pPr>
              <a:lnSpc>
                <a:spcPct val="90000"/>
              </a:lnSpc>
              <a:defRPr sz="1800">
                <a:solidFill>
                  <a:schemeClr val="tx1"/>
                </a:solidFill>
              </a:defRPr>
            </a:pPr>
            <a:endParaRPr lang="sv-SE"/>
          </a:p>
        </c:txPr>
        <c:crossAx val="100983936"/>
        <c:crosses val="autoZero"/>
        <c:auto val="1"/>
        <c:lblAlgn val="ctr"/>
        <c:lblOffset val="0"/>
        <c:noMultiLvlLbl val="0"/>
      </c:catAx>
      <c:valAx>
        <c:axId val="100983936"/>
        <c:scaling>
          <c:orientation val="minMax"/>
          <c:max val="5000000"/>
        </c:scaling>
        <c:delete val="0"/>
        <c:axPos val="l"/>
        <c:majorGridlines>
          <c:spPr>
            <a:ln>
              <a:solidFill>
                <a:schemeClr val="accent2">
                  <a:lumMod val="40000"/>
                  <a:lumOff val="6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100957568"/>
        <c:crosses val="autoZero"/>
        <c:crossBetween val="between"/>
        <c:majorUnit val="1000000"/>
      </c:valAx>
    </c:plotArea>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343350163355421"/>
          <c:y val="0.18135754125385986"/>
          <c:w val="0.53628332534785517"/>
          <c:h val="0.65240793859665691"/>
        </c:manualLayout>
      </c:layout>
      <c:barChart>
        <c:barDir val="col"/>
        <c:grouping val="stacked"/>
        <c:varyColors val="0"/>
        <c:ser>
          <c:idx val="1"/>
          <c:order val="0"/>
          <c:tx>
            <c:strRef>
              <c:f>'Elanvändning ‒ bostäder i '!$B$5</c:f>
              <c:strCache>
                <c:ptCount val="1"/>
                <c:pt idx="0">
                  <c:v>Småhus</c:v>
                </c:pt>
              </c:strCache>
            </c:strRef>
          </c:tx>
          <c:spPr>
            <a:solidFill>
              <a:srgbClr val="E6007E"/>
            </a:solidFill>
            <a:ln>
              <a:solidFill>
                <a:sysClr val="window" lastClr="FFFFFF"/>
              </a:solidFill>
            </a:ln>
          </c:spPr>
          <c:invertIfNegative val="0"/>
          <c:cat>
            <c:strRef>
              <c:f>'Elanvändning ‒ bostäder i '!$A$8</c:f>
              <c:strCache>
                <c:ptCount val="1"/>
                <c:pt idx="0">
                  <c:v>GWh</c:v>
                </c:pt>
              </c:strCache>
            </c:strRef>
          </c:cat>
          <c:val>
            <c:numRef>
              <c:f>'Elanvändning ‒ bostäder i '!$B$8</c:f>
              <c:numCache>
                <c:formatCode>#,##0</c:formatCode>
                <c:ptCount val="1"/>
                <c:pt idx="0">
                  <c:v>25351</c:v>
                </c:pt>
              </c:numCache>
            </c:numRef>
          </c:val>
          <c:extLst xmlns:c15="http://schemas.microsoft.com/office/drawing/2012/chart">
            <c:ext xmlns:c16="http://schemas.microsoft.com/office/drawing/2014/chart" uri="{C3380CC4-5D6E-409C-BE32-E72D297353CC}">
              <c16:uniqueId val="{00000000-D0C8-43B8-B329-8A4DC9883D0A}"/>
            </c:ext>
          </c:extLst>
        </c:ser>
        <c:ser>
          <c:idx val="2"/>
          <c:order val="1"/>
          <c:tx>
            <c:strRef>
              <c:f>'Elanvändning ‒ bostäder i '!$C$5</c:f>
              <c:strCache>
                <c:ptCount val="1"/>
                <c:pt idx="0">
                  <c:v>Flerbostadshus</c:v>
                </c:pt>
              </c:strCache>
            </c:strRef>
          </c:tx>
          <c:spPr>
            <a:solidFill>
              <a:srgbClr val="777777"/>
            </a:solidFill>
            <a:ln>
              <a:solidFill>
                <a:srgbClr val="FFFFFF"/>
              </a:solidFill>
            </a:ln>
          </c:spPr>
          <c:invertIfNegative val="0"/>
          <c:cat>
            <c:strRef>
              <c:f>'Elanvändning ‒ bostäder i '!$A$8</c:f>
              <c:strCache>
                <c:ptCount val="1"/>
                <c:pt idx="0">
                  <c:v>GWh</c:v>
                </c:pt>
              </c:strCache>
            </c:strRef>
          </c:cat>
          <c:val>
            <c:numRef>
              <c:f>'Elanvändning ‒ bostäder i '!$C$8</c:f>
              <c:numCache>
                <c:formatCode>#,##0</c:formatCode>
                <c:ptCount val="1"/>
                <c:pt idx="0">
                  <c:v>12684</c:v>
                </c:pt>
              </c:numCache>
            </c:numRef>
          </c:val>
          <c:extLst>
            <c:ext xmlns:c16="http://schemas.microsoft.com/office/drawing/2014/chart" uri="{C3380CC4-5D6E-409C-BE32-E72D297353CC}">
              <c16:uniqueId val="{00000001-D0C8-43B8-B329-8A4DC9883D0A}"/>
            </c:ext>
          </c:extLst>
        </c:ser>
        <c:ser>
          <c:idx val="3"/>
          <c:order val="2"/>
          <c:tx>
            <c:strRef>
              <c:f>'Elanvändning ‒ bostäder i '!$D$5</c:f>
              <c:strCache>
                <c:ptCount val="1"/>
                <c:pt idx="0">
                  <c:v>Fritidsbostäder</c:v>
                </c:pt>
              </c:strCache>
            </c:strRef>
          </c:tx>
          <c:spPr>
            <a:ln>
              <a:solidFill>
                <a:srgbClr val="FFFFFF"/>
              </a:solidFill>
            </a:ln>
          </c:spPr>
          <c:invertIfNegative val="0"/>
          <c:cat>
            <c:strRef>
              <c:f>'Elanvändning ‒ bostäder i '!$A$8</c:f>
              <c:strCache>
                <c:ptCount val="1"/>
                <c:pt idx="0">
                  <c:v>GWh</c:v>
                </c:pt>
              </c:strCache>
            </c:strRef>
          </c:cat>
          <c:val>
            <c:numRef>
              <c:f>'Elanvändning ‒ bostäder i '!$D$8</c:f>
              <c:numCache>
                <c:formatCode>#,##0</c:formatCode>
                <c:ptCount val="1"/>
                <c:pt idx="0">
                  <c:v>2831</c:v>
                </c:pt>
              </c:numCache>
            </c:numRef>
          </c:val>
          <c:extLst>
            <c:ext xmlns:c16="http://schemas.microsoft.com/office/drawing/2014/chart" uri="{C3380CC4-5D6E-409C-BE32-E72D297353CC}">
              <c16:uniqueId val="{00000002-D0C8-43B8-B329-8A4DC9883D0A}"/>
            </c:ext>
          </c:extLst>
        </c:ser>
        <c:dLbls>
          <c:showLegendKey val="0"/>
          <c:showVal val="0"/>
          <c:showCatName val="0"/>
          <c:showSerName val="0"/>
          <c:showPercent val="0"/>
          <c:showBubbleSize val="0"/>
        </c:dLbls>
        <c:gapWidth val="20"/>
        <c:overlap val="100"/>
        <c:axId val="101122816"/>
        <c:axId val="101124352"/>
        <c:extLst/>
      </c:barChart>
      <c:catAx>
        <c:axId val="101122816"/>
        <c:scaling>
          <c:orientation val="minMax"/>
        </c:scaling>
        <c:delete val="0"/>
        <c:axPos val="b"/>
        <c:numFmt formatCode="General" sourceLinked="1"/>
        <c:majorTickMark val="none"/>
        <c:minorTickMark val="none"/>
        <c:tickLblPos val="nextTo"/>
        <c:spPr>
          <a:ln w="19050">
            <a:solidFill>
              <a:schemeClr val="tx1"/>
            </a:solidFill>
          </a:ln>
        </c:spPr>
        <c:txPr>
          <a:bodyPr/>
          <a:lstStyle/>
          <a:p>
            <a:pPr>
              <a:lnSpc>
                <a:spcPct val="90000"/>
              </a:lnSpc>
              <a:defRPr sz="1800">
                <a:solidFill>
                  <a:schemeClr val="tx1"/>
                </a:solidFill>
              </a:defRPr>
            </a:pPr>
            <a:endParaRPr lang="sv-SE"/>
          </a:p>
        </c:txPr>
        <c:crossAx val="101124352"/>
        <c:crosses val="autoZero"/>
        <c:auto val="1"/>
        <c:lblAlgn val="ctr"/>
        <c:lblOffset val="0"/>
        <c:noMultiLvlLbl val="0"/>
      </c:catAx>
      <c:valAx>
        <c:axId val="101124352"/>
        <c:scaling>
          <c:orientation val="minMax"/>
          <c:max val="50000"/>
        </c:scaling>
        <c:delete val="0"/>
        <c:axPos val="l"/>
        <c:majorGridlines>
          <c:spPr>
            <a:ln>
              <a:solidFill>
                <a:schemeClr val="accent2">
                  <a:lumMod val="40000"/>
                  <a:lumOff val="6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101122816"/>
        <c:crosses val="autoZero"/>
        <c:crossBetween val="between"/>
        <c:minorUnit val="10000"/>
      </c:valAx>
    </c:plotArea>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7227582506599418E-2"/>
          <c:y val="0.12705859398667771"/>
          <c:w val="0.59100305017351562"/>
          <c:h val="0.78098885750437574"/>
        </c:manualLayout>
      </c:layout>
      <c:lineChart>
        <c:grouping val="standard"/>
        <c:varyColors val="0"/>
        <c:ser>
          <c:idx val="0"/>
          <c:order val="0"/>
          <c:tx>
            <c:strRef>
              <c:f>'Elpris i Norden respektive Tysk'!$A$2</c:f>
              <c:strCache>
                <c:ptCount val="1"/>
                <c:pt idx="0">
                  <c:v>Datum</c:v>
                </c:pt>
              </c:strCache>
            </c:strRef>
          </c:tx>
          <c:marker>
            <c:symbol val="none"/>
          </c:marker>
          <c:cat>
            <c:numRef>
              <c:f>'Elpris i Norden respektive Tysk'!$A$3:$A$1163</c:f>
              <c:numCache>
                <c:formatCode>m/d/yyyy</c:formatCode>
                <c:ptCount val="1161"/>
                <c:pt idx="0">
                  <c:v>36528</c:v>
                </c:pt>
                <c:pt idx="1">
                  <c:v>36535</c:v>
                </c:pt>
                <c:pt idx="2">
                  <c:v>36542</c:v>
                </c:pt>
                <c:pt idx="3">
                  <c:v>36549</c:v>
                </c:pt>
                <c:pt idx="4">
                  <c:v>36556</c:v>
                </c:pt>
                <c:pt idx="5">
                  <c:v>36563</c:v>
                </c:pt>
                <c:pt idx="6">
                  <c:v>36570</c:v>
                </c:pt>
                <c:pt idx="7">
                  <c:v>36577</c:v>
                </c:pt>
                <c:pt idx="8">
                  <c:v>36584</c:v>
                </c:pt>
                <c:pt idx="9">
                  <c:v>36591</c:v>
                </c:pt>
                <c:pt idx="10">
                  <c:v>36598</c:v>
                </c:pt>
                <c:pt idx="11">
                  <c:v>36605</c:v>
                </c:pt>
                <c:pt idx="12">
                  <c:v>36612</c:v>
                </c:pt>
                <c:pt idx="13">
                  <c:v>36619</c:v>
                </c:pt>
                <c:pt idx="14">
                  <c:v>36626</c:v>
                </c:pt>
                <c:pt idx="15">
                  <c:v>36633</c:v>
                </c:pt>
                <c:pt idx="16">
                  <c:v>36640</c:v>
                </c:pt>
                <c:pt idx="17">
                  <c:v>36647</c:v>
                </c:pt>
                <c:pt idx="18">
                  <c:v>36654</c:v>
                </c:pt>
                <c:pt idx="19">
                  <c:v>36661</c:v>
                </c:pt>
                <c:pt idx="20">
                  <c:v>36668</c:v>
                </c:pt>
                <c:pt idx="21">
                  <c:v>36675</c:v>
                </c:pt>
                <c:pt idx="22">
                  <c:v>36682</c:v>
                </c:pt>
                <c:pt idx="23">
                  <c:v>36689</c:v>
                </c:pt>
                <c:pt idx="24">
                  <c:v>36696</c:v>
                </c:pt>
                <c:pt idx="25">
                  <c:v>36703</c:v>
                </c:pt>
                <c:pt idx="26">
                  <c:v>36710</c:v>
                </c:pt>
                <c:pt idx="27">
                  <c:v>36717</c:v>
                </c:pt>
                <c:pt idx="28">
                  <c:v>36724</c:v>
                </c:pt>
                <c:pt idx="29">
                  <c:v>36731</c:v>
                </c:pt>
                <c:pt idx="30">
                  <c:v>36738</c:v>
                </c:pt>
                <c:pt idx="31">
                  <c:v>36745</c:v>
                </c:pt>
                <c:pt idx="32">
                  <c:v>36752</c:v>
                </c:pt>
                <c:pt idx="33">
                  <c:v>36759</c:v>
                </c:pt>
                <c:pt idx="34">
                  <c:v>36766</c:v>
                </c:pt>
                <c:pt idx="35">
                  <c:v>36773</c:v>
                </c:pt>
                <c:pt idx="36">
                  <c:v>36780</c:v>
                </c:pt>
                <c:pt idx="37">
                  <c:v>36787</c:v>
                </c:pt>
                <c:pt idx="38">
                  <c:v>36794</c:v>
                </c:pt>
                <c:pt idx="39">
                  <c:v>36801</c:v>
                </c:pt>
                <c:pt idx="40">
                  <c:v>36808</c:v>
                </c:pt>
                <c:pt idx="41">
                  <c:v>36815</c:v>
                </c:pt>
                <c:pt idx="42">
                  <c:v>36822</c:v>
                </c:pt>
                <c:pt idx="43">
                  <c:v>36829</c:v>
                </c:pt>
                <c:pt idx="44">
                  <c:v>36836</c:v>
                </c:pt>
                <c:pt idx="45">
                  <c:v>36843</c:v>
                </c:pt>
                <c:pt idx="46">
                  <c:v>36850</c:v>
                </c:pt>
                <c:pt idx="47">
                  <c:v>36857</c:v>
                </c:pt>
                <c:pt idx="48">
                  <c:v>36864</c:v>
                </c:pt>
                <c:pt idx="49">
                  <c:v>36871</c:v>
                </c:pt>
                <c:pt idx="50">
                  <c:v>36878</c:v>
                </c:pt>
                <c:pt idx="51">
                  <c:v>36885</c:v>
                </c:pt>
                <c:pt idx="52">
                  <c:v>36892</c:v>
                </c:pt>
                <c:pt idx="53">
                  <c:v>36899</c:v>
                </c:pt>
                <c:pt idx="54">
                  <c:v>36906</c:v>
                </c:pt>
                <c:pt idx="55">
                  <c:v>36913</c:v>
                </c:pt>
                <c:pt idx="56">
                  <c:v>36920</c:v>
                </c:pt>
                <c:pt idx="57">
                  <c:v>36927</c:v>
                </c:pt>
                <c:pt idx="58">
                  <c:v>36934</c:v>
                </c:pt>
                <c:pt idx="59">
                  <c:v>36941</c:v>
                </c:pt>
                <c:pt idx="60">
                  <c:v>36948</c:v>
                </c:pt>
                <c:pt idx="61">
                  <c:v>36955</c:v>
                </c:pt>
                <c:pt idx="62">
                  <c:v>36962</c:v>
                </c:pt>
                <c:pt idx="63">
                  <c:v>36969</c:v>
                </c:pt>
                <c:pt idx="64">
                  <c:v>36976</c:v>
                </c:pt>
                <c:pt idx="65">
                  <c:v>36983</c:v>
                </c:pt>
                <c:pt idx="66">
                  <c:v>36990</c:v>
                </c:pt>
                <c:pt idx="67">
                  <c:v>36997</c:v>
                </c:pt>
                <c:pt idx="68">
                  <c:v>37004</c:v>
                </c:pt>
                <c:pt idx="69">
                  <c:v>37011</c:v>
                </c:pt>
                <c:pt idx="70">
                  <c:v>37018</c:v>
                </c:pt>
                <c:pt idx="71">
                  <c:v>37025</c:v>
                </c:pt>
                <c:pt idx="72">
                  <c:v>37032</c:v>
                </c:pt>
                <c:pt idx="73">
                  <c:v>37039</c:v>
                </c:pt>
                <c:pt idx="74">
                  <c:v>37046</c:v>
                </c:pt>
                <c:pt idx="75">
                  <c:v>37053</c:v>
                </c:pt>
                <c:pt idx="76">
                  <c:v>37060</c:v>
                </c:pt>
                <c:pt idx="77">
                  <c:v>37067</c:v>
                </c:pt>
                <c:pt idx="78">
                  <c:v>37074</c:v>
                </c:pt>
                <c:pt idx="79">
                  <c:v>37081</c:v>
                </c:pt>
                <c:pt idx="80">
                  <c:v>37088</c:v>
                </c:pt>
                <c:pt idx="81">
                  <c:v>37095</c:v>
                </c:pt>
                <c:pt idx="82">
                  <c:v>37102</c:v>
                </c:pt>
                <c:pt idx="83">
                  <c:v>37109</c:v>
                </c:pt>
                <c:pt idx="84">
                  <c:v>37116</c:v>
                </c:pt>
                <c:pt idx="85">
                  <c:v>37123</c:v>
                </c:pt>
                <c:pt idx="86">
                  <c:v>37130</c:v>
                </c:pt>
                <c:pt idx="87">
                  <c:v>37137</c:v>
                </c:pt>
                <c:pt idx="88">
                  <c:v>37144</c:v>
                </c:pt>
                <c:pt idx="89">
                  <c:v>37151</c:v>
                </c:pt>
                <c:pt idx="90">
                  <c:v>37158</c:v>
                </c:pt>
                <c:pt idx="91">
                  <c:v>37165</c:v>
                </c:pt>
                <c:pt idx="92">
                  <c:v>37172</c:v>
                </c:pt>
                <c:pt idx="93">
                  <c:v>37179</c:v>
                </c:pt>
                <c:pt idx="94">
                  <c:v>37186</c:v>
                </c:pt>
                <c:pt idx="95">
                  <c:v>37193</c:v>
                </c:pt>
                <c:pt idx="96">
                  <c:v>37200</c:v>
                </c:pt>
                <c:pt idx="97">
                  <c:v>37207</c:v>
                </c:pt>
                <c:pt idx="98">
                  <c:v>37214</c:v>
                </c:pt>
                <c:pt idx="99">
                  <c:v>37221</c:v>
                </c:pt>
                <c:pt idx="100">
                  <c:v>37228</c:v>
                </c:pt>
                <c:pt idx="101">
                  <c:v>37235</c:v>
                </c:pt>
                <c:pt idx="102">
                  <c:v>37242</c:v>
                </c:pt>
                <c:pt idx="103">
                  <c:v>37249</c:v>
                </c:pt>
                <c:pt idx="104">
                  <c:v>37256</c:v>
                </c:pt>
                <c:pt idx="105">
                  <c:v>37263</c:v>
                </c:pt>
                <c:pt idx="106">
                  <c:v>37270</c:v>
                </c:pt>
                <c:pt idx="107">
                  <c:v>37277</c:v>
                </c:pt>
                <c:pt idx="108">
                  <c:v>37284</c:v>
                </c:pt>
                <c:pt idx="109">
                  <c:v>37291</c:v>
                </c:pt>
                <c:pt idx="110">
                  <c:v>37298</c:v>
                </c:pt>
                <c:pt idx="111">
                  <c:v>37305</c:v>
                </c:pt>
                <c:pt idx="112">
                  <c:v>37312</c:v>
                </c:pt>
                <c:pt idx="113">
                  <c:v>37319</c:v>
                </c:pt>
                <c:pt idx="114">
                  <c:v>37326</c:v>
                </c:pt>
                <c:pt idx="115">
                  <c:v>37333</c:v>
                </c:pt>
                <c:pt idx="116">
                  <c:v>37340</c:v>
                </c:pt>
                <c:pt idx="117">
                  <c:v>37347</c:v>
                </c:pt>
                <c:pt idx="118">
                  <c:v>37354</c:v>
                </c:pt>
                <c:pt idx="119">
                  <c:v>37361</c:v>
                </c:pt>
                <c:pt idx="120">
                  <c:v>37368</c:v>
                </c:pt>
                <c:pt idx="121">
                  <c:v>37375</c:v>
                </c:pt>
                <c:pt idx="122">
                  <c:v>37382</c:v>
                </c:pt>
                <c:pt idx="123">
                  <c:v>37389</c:v>
                </c:pt>
                <c:pt idx="124">
                  <c:v>37396</c:v>
                </c:pt>
                <c:pt idx="125">
                  <c:v>37403</c:v>
                </c:pt>
                <c:pt idx="126">
                  <c:v>37410</c:v>
                </c:pt>
                <c:pt idx="127">
                  <c:v>37417</c:v>
                </c:pt>
                <c:pt idx="128">
                  <c:v>37424</c:v>
                </c:pt>
                <c:pt idx="129">
                  <c:v>37431</c:v>
                </c:pt>
                <c:pt idx="130">
                  <c:v>37438</c:v>
                </c:pt>
                <c:pt idx="131">
                  <c:v>37445</c:v>
                </c:pt>
                <c:pt idx="132">
                  <c:v>37452</c:v>
                </c:pt>
                <c:pt idx="133">
                  <c:v>37459</c:v>
                </c:pt>
                <c:pt idx="134">
                  <c:v>37466</c:v>
                </c:pt>
                <c:pt idx="135">
                  <c:v>37473</c:v>
                </c:pt>
                <c:pt idx="136">
                  <c:v>37480</c:v>
                </c:pt>
                <c:pt idx="137">
                  <c:v>37487</c:v>
                </c:pt>
                <c:pt idx="138">
                  <c:v>37494</c:v>
                </c:pt>
                <c:pt idx="139">
                  <c:v>37501</c:v>
                </c:pt>
                <c:pt idx="140">
                  <c:v>37508</c:v>
                </c:pt>
                <c:pt idx="141">
                  <c:v>37515</c:v>
                </c:pt>
                <c:pt idx="142">
                  <c:v>37522</c:v>
                </c:pt>
                <c:pt idx="143">
                  <c:v>37529</c:v>
                </c:pt>
                <c:pt idx="144">
                  <c:v>37536</c:v>
                </c:pt>
                <c:pt idx="145">
                  <c:v>37543</c:v>
                </c:pt>
                <c:pt idx="146">
                  <c:v>37550</c:v>
                </c:pt>
                <c:pt idx="147">
                  <c:v>37557</c:v>
                </c:pt>
                <c:pt idx="148">
                  <c:v>37564</c:v>
                </c:pt>
                <c:pt idx="149">
                  <c:v>37571</c:v>
                </c:pt>
                <c:pt idx="150">
                  <c:v>37578</c:v>
                </c:pt>
                <c:pt idx="151">
                  <c:v>37585</c:v>
                </c:pt>
                <c:pt idx="152">
                  <c:v>37592</c:v>
                </c:pt>
                <c:pt idx="153">
                  <c:v>37599</c:v>
                </c:pt>
                <c:pt idx="154">
                  <c:v>37606</c:v>
                </c:pt>
                <c:pt idx="155">
                  <c:v>37613</c:v>
                </c:pt>
                <c:pt idx="156">
                  <c:v>37620</c:v>
                </c:pt>
                <c:pt idx="157">
                  <c:v>37627</c:v>
                </c:pt>
                <c:pt idx="158">
                  <c:v>37634</c:v>
                </c:pt>
                <c:pt idx="159">
                  <c:v>37641</c:v>
                </c:pt>
                <c:pt idx="160">
                  <c:v>37648</c:v>
                </c:pt>
                <c:pt idx="161">
                  <c:v>37655</c:v>
                </c:pt>
                <c:pt idx="162">
                  <c:v>37662</c:v>
                </c:pt>
                <c:pt idx="163">
                  <c:v>37669</c:v>
                </c:pt>
                <c:pt idx="164">
                  <c:v>37676</c:v>
                </c:pt>
                <c:pt idx="165">
                  <c:v>37683</c:v>
                </c:pt>
                <c:pt idx="166">
                  <c:v>37690</c:v>
                </c:pt>
                <c:pt idx="167">
                  <c:v>37697</c:v>
                </c:pt>
                <c:pt idx="168">
                  <c:v>37704</c:v>
                </c:pt>
                <c:pt idx="169">
                  <c:v>37711</c:v>
                </c:pt>
                <c:pt idx="170">
                  <c:v>37718</c:v>
                </c:pt>
                <c:pt idx="171">
                  <c:v>37725</c:v>
                </c:pt>
                <c:pt idx="172">
                  <c:v>37732</c:v>
                </c:pt>
                <c:pt idx="173">
                  <c:v>37739</c:v>
                </c:pt>
                <c:pt idx="174">
                  <c:v>37746</c:v>
                </c:pt>
                <c:pt idx="175">
                  <c:v>37753</c:v>
                </c:pt>
                <c:pt idx="176">
                  <c:v>37760</c:v>
                </c:pt>
                <c:pt idx="177">
                  <c:v>37767</c:v>
                </c:pt>
                <c:pt idx="178">
                  <c:v>37774</c:v>
                </c:pt>
                <c:pt idx="179">
                  <c:v>37781</c:v>
                </c:pt>
                <c:pt idx="180">
                  <c:v>37788</c:v>
                </c:pt>
                <c:pt idx="181">
                  <c:v>37795</c:v>
                </c:pt>
                <c:pt idx="182">
                  <c:v>37802</c:v>
                </c:pt>
                <c:pt idx="183">
                  <c:v>37809</c:v>
                </c:pt>
                <c:pt idx="184">
                  <c:v>37816</c:v>
                </c:pt>
                <c:pt idx="185">
                  <c:v>37823</c:v>
                </c:pt>
                <c:pt idx="186">
                  <c:v>37830</c:v>
                </c:pt>
                <c:pt idx="187">
                  <c:v>37837</c:v>
                </c:pt>
                <c:pt idx="188">
                  <c:v>37844</c:v>
                </c:pt>
                <c:pt idx="189">
                  <c:v>37851</c:v>
                </c:pt>
                <c:pt idx="190">
                  <c:v>37858</c:v>
                </c:pt>
                <c:pt idx="191">
                  <c:v>37865</c:v>
                </c:pt>
                <c:pt idx="192">
                  <c:v>37872</c:v>
                </c:pt>
                <c:pt idx="193">
                  <c:v>37879</c:v>
                </c:pt>
                <c:pt idx="194">
                  <c:v>37886</c:v>
                </c:pt>
                <c:pt idx="195">
                  <c:v>37893</c:v>
                </c:pt>
                <c:pt idx="196">
                  <c:v>37900</c:v>
                </c:pt>
                <c:pt idx="197">
                  <c:v>37907</c:v>
                </c:pt>
                <c:pt idx="198">
                  <c:v>37914</c:v>
                </c:pt>
                <c:pt idx="199">
                  <c:v>37921</c:v>
                </c:pt>
                <c:pt idx="200">
                  <c:v>37928</c:v>
                </c:pt>
                <c:pt idx="201">
                  <c:v>37935</c:v>
                </c:pt>
                <c:pt idx="202">
                  <c:v>37942</c:v>
                </c:pt>
                <c:pt idx="203">
                  <c:v>37949</c:v>
                </c:pt>
                <c:pt idx="204">
                  <c:v>37956</c:v>
                </c:pt>
                <c:pt idx="205">
                  <c:v>37963</c:v>
                </c:pt>
                <c:pt idx="206">
                  <c:v>37970</c:v>
                </c:pt>
                <c:pt idx="207">
                  <c:v>37977</c:v>
                </c:pt>
                <c:pt idx="208">
                  <c:v>37984</c:v>
                </c:pt>
                <c:pt idx="209">
                  <c:v>37991</c:v>
                </c:pt>
                <c:pt idx="210">
                  <c:v>37998</c:v>
                </c:pt>
                <c:pt idx="211">
                  <c:v>38005</c:v>
                </c:pt>
                <c:pt idx="212">
                  <c:v>38012</c:v>
                </c:pt>
                <c:pt idx="213">
                  <c:v>38019</c:v>
                </c:pt>
                <c:pt idx="214">
                  <c:v>38026</c:v>
                </c:pt>
                <c:pt idx="215">
                  <c:v>38033</c:v>
                </c:pt>
                <c:pt idx="216">
                  <c:v>38040</c:v>
                </c:pt>
                <c:pt idx="217">
                  <c:v>38047</c:v>
                </c:pt>
                <c:pt idx="218">
                  <c:v>38054</c:v>
                </c:pt>
                <c:pt idx="219">
                  <c:v>38061</c:v>
                </c:pt>
                <c:pt idx="220">
                  <c:v>38068</c:v>
                </c:pt>
                <c:pt idx="221">
                  <c:v>38075</c:v>
                </c:pt>
                <c:pt idx="222">
                  <c:v>38082</c:v>
                </c:pt>
                <c:pt idx="223">
                  <c:v>38089</c:v>
                </c:pt>
                <c:pt idx="224">
                  <c:v>38096</c:v>
                </c:pt>
                <c:pt idx="225">
                  <c:v>38103</c:v>
                </c:pt>
                <c:pt idx="226">
                  <c:v>38110</c:v>
                </c:pt>
                <c:pt idx="227">
                  <c:v>38117</c:v>
                </c:pt>
                <c:pt idx="228">
                  <c:v>38124</c:v>
                </c:pt>
                <c:pt idx="229">
                  <c:v>38131</c:v>
                </c:pt>
                <c:pt idx="230">
                  <c:v>38138</c:v>
                </c:pt>
                <c:pt idx="231">
                  <c:v>38145</c:v>
                </c:pt>
                <c:pt idx="232">
                  <c:v>38152</c:v>
                </c:pt>
                <c:pt idx="233">
                  <c:v>38159</c:v>
                </c:pt>
                <c:pt idx="234">
                  <c:v>38166</c:v>
                </c:pt>
                <c:pt idx="235">
                  <c:v>38173</c:v>
                </c:pt>
                <c:pt idx="236">
                  <c:v>38180</c:v>
                </c:pt>
                <c:pt idx="237">
                  <c:v>38187</c:v>
                </c:pt>
                <c:pt idx="238">
                  <c:v>38194</c:v>
                </c:pt>
                <c:pt idx="239">
                  <c:v>38201</c:v>
                </c:pt>
                <c:pt idx="240">
                  <c:v>38208</c:v>
                </c:pt>
                <c:pt idx="241">
                  <c:v>38215</c:v>
                </c:pt>
                <c:pt idx="242">
                  <c:v>38222</c:v>
                </c:pt>
                <c:pt idx="243">
                  <c:v>38229</c:v>
                </c:pt>
                <c:pt idx="244">
                  <c:v>38236</c:v>
                </c:pt>
                <c:pt idx="245">
                  <c:v>38243</c:v>
                </c:pt>
                <c:pt idx="246">
                  <c:v>38250</c:v>
                </c:pt>
                <c:pt idx="247">
                  <c:v>38257</c:v>
                </c:pt>
                <c:pt idx="248">
                  <c:v>38264</c:v>
                </c:pt>
                <c:pt idx="249">
                  <c:v>38271</c:v>
                </c:pt>
                <c:pt idx="250">
                  <c:v>38278</c:v>
                </c:pt>
                <c:pt idx="251">
                  <c:v>38285</c:v>
                </c:pt>
                <c:pt idx="252">
                  <c:v>38292</c:v>
                </c:pt>
                <c:pt idx="253">
                  <c:v>38299</c:v>
                </c:pt>
                <c:pt idx="254">
                  <c:v>38306</c:v>
                </c:pt>
                <c:pt idx="255">
                  <c:v>38313</c:v>
                </c:pt>
                <c:pt idx="256">
                  <c:v>38320</c:v>
                </c:pt>
                <c:pt idx="257">
                  <c:v>38327</c:v>
                </c:pt>
                <c:pt idx="258">
                  <c:v>38334</c:v>
                </c:pt>
                <c:pt idx="259">
                  <c:v>38341</c:v>
                </c:pt>
                <c:pt idx="260">
                  <c:v>38348</c:v>
                </c:pt>
                <c:pt idx="261">
                  <c:v>38355</c:v>
                </c:pt>
                <c:pt idx="262">
                  <c:v>38362</c:v>
                </c:pt>
                <c:pt idx="263">
                  <c:v>38369</c:v>
                </c:pt>
                <c:pt idx="264">
                  <c:v>38376</c:v>
                </c:pt>
                <c:pt idx="265">
                  <c:v>38383</c:v>
                </c:pt>
                <c:pt idx="266">
                  <c:v>38390</c:v>
                </c:pt>
                <c:pt idx="267">
                  <c:v>38397</c:v>
                </c:pt>
                <c:pt idx="268">
                  <c:v>38404</c:v>
                </c:pt>
                <c:pt idx="269">
                  <c:v>38411</c:v>
                </c:pt>
                <c:pt idx="270">
                  <c:v>38418</c:v>
                </c:pt>
                <c:pt idx="271">
                  <c:v>38425</c:v>
                </c:pt>
                <c:pt idx="272">
                  <c:v>38432</c:v>
                </c:pt>
                <c:pt idx="273">
                  <c:v>38439</c:v>
                </c:pt>
                <c:pt idx="274">
                  <c:v>38446</c:v>
                </c:pt>
                <c:pt idx="275">
                  <c:v>38453</c:v>
                </c:pt>
                <c:pt idx="276">
                  <c:v>38460</c:v>
                </c:pt>
                <c:pt idx="277">
                  <c:v>38467</c:v>
                </c:pt>
                <c:pt idx="278">
                  <c:v>38474</c:v>
                </c:pt>
                <c:pt idx="279">
                  <c:v>38481</c:v>
                </c:pt>
                <c:pt idx="280">
                  <c:v>38488</c:v>
                </c:pt>
                <c:pt idx="281">
                  <c:v>38495</c:v>
                </c:pt>
                <c:pt idx="282">
                  <c:v>38502</c:v>
                </c:pt>
                <c:pt idx="283">
                  <c:v>38509</c:v>
                </c:pt>
                <c:pt idx="284">
                  <c:v>38516</c:v>
                </c:pt>
                <c:pt idx="285">
                  <c:v>38523</c:v>
                </c:pt>
                <c:pt idx="286">
                  <c:v>38530</c:v>
                </c:pt>
                <c:pt idx="287">
                  <c:v>38537</c:v>
                </c:pt>
                <c:pt idx="288">
                  <c:v>38544</c:v>
                </c:pt>
                <c:pt idx="289">
                  <c:v>38551</c:v>
                </c:pt>
                <c:pt idx="290">
                  <c:v>38558</c:v>
                </c:pt>
                <c:pt idx="291">
                  <c:v>38565</c:v>
                </c:pt>
                <c:pt idx="292">
                  <c:v>38572</c:v>
                </c:pt>
                <c:pt idx="293">
                  <c:v>38579</c:v>
                </c:pt>
                <c:pt idx="294">
                  <c:v>38586</c:v>
                </c:pt>
                <c:pt idx="295">
                  <c:v>38593</c:v>
                </c:pt>
                <c:pt idx="296">
                  <c:v>38600</c:v>
                </c:pt>
                <c:pt idx="297">
                  <c:v>38607</c:v>
                </c:pt>
                <c:pt idx="298">
                  <c:v>38614</c:v>
                </c:pt>
                <c:pt idx="299">
                  <c:v>38621</c:v>
                </c:pt>
                <c:pt idx="300">
                  <c:v>38628</c:v>
                </c:pt>
                <c:pt idx="301">
                  <c:v>38635</c:v>
                </c:pt>
                <c:pt idx="302">
                  <c:v>38642</c:v>
                </c:pt>
                <c:pt idx="303">
                  <c:v>38649</c:v>
                </c:pt>
                <c:pt idx="304">
                  <c:v>38656</c:v>
                </c:pt>
                <c:pt idx="305">
                  <c:v>38663</c:v>
                </c:pt>
                <c:pt idx="306">
                  <c:v>38670</c:v>
                </c:pt>
                <c:pt idx="307">
                  <c:v>38677</c:v>
                </c:pt>
                <c:pt idx="308">
                  <c:v>38684</c:v>
                </c:pt>
                <c:pt idx="309">
                  <c:v>38691</c:v>
                </c:pt>
                <c:pt idx="310">
                  <c:v>38698</c:v>
                </c:pt>
                <c:pt idx="311">
                  <c:v>38705</c:v>
                </c:pt>
                <c:pt idx="312">
                  <c:v>38712</c:v>
                </c:pt>
                <c:pt idx="313">
                  <c:v>38719</c:v>
                </c:pt>
                <c:pt idx="314">
                  <c:v>38726</c:v>
                </c:pt>
                <c:pt idx="315">
                  <c:v>38733</c:v>
                </c:pt>
                <c:pt idx="316">
                  <c:v>38740</c:v>
                </c:pt>
                <c:pt idx="317">
                  <c:v>38747</c:v>
                </c:pt>
                <c:pt idx="318">
                  <c:v>38754</c:v>
                </c:pt>
                <c:pt idx="319">
                  <c:v>38761</c:v>
                </c:pt>
                <c:pt idx="320">
                  <c:v>38768</c:v>
                </c:pt>
                <c:pt idx="321">
                  <c:v>38775</c:v>
                </c:pt>
                <c:pt idx="322">
                  <c:v>38782</c:v>
                </c:pt>
                <c:pt idx="323">
                  <c:v>38789</c:v>
                </c:pt>
                <c:pt idx="324">
                  <c:v>38796</c:v>
                </c:pt>
                <c:pt idx="325">
                  <c:v>38803</c:v>
                </c:pt>
                <c:pt idx="326">
                  <c:v>38810</c:v>
                </c:pt>
                <c:pt idx="327">
                  <c:v>38817</c:v>
                </c:pt>
                <c:pt idx="328">
                  <c:v>38824</c:v>
                </c:pt>
                <c:pt idx="329">
                  <c:v>38831</c:v>
                </c:pt>
                <c:pt idx="330">
                  <c:v>38838</c:v>
                </c:pt>
                <c:pt idx="331">
                  <c:v>38845</c:v>
                </c:pt>
                <c:pt idx="332">
                  <c:v>38852</c:v>
                </c:pt>
                <c:pt idx="333">
                  <c:v>38859</c:v>
                </c:pt>
                <c:pt idx="334">
                  <c:v>38866</c:v>
                </c:pt>
                <c:pt idx="335">
                  <c:v>38873</c:v>
                </c:pt>
                <c:pt idx="336">
                  <c:v>38880</c:v>
                </c:pt>
                <c:pt idx="337">
                  <c:v>38887</c:v>
                </c:pt>
                <c:pt idx="338">
                  <c:v>38894</c:v>
                </c:pt>
                <c:pt idx="339">
                  <c:v>38901</c:v>
                </c:pt>
                <c:pt idx="340">
                  <c:v>38908</c:v>
                </c:pt>
                <c:pt idx="341">
                  <c:v>38915</c:v>
                </c:pt>
                <c:pt idx="342">
                  <c:v>38922</c:v>
                </c:pt>
                <c:pt idx="343">
                  <c:v>38929</c:v>
                </c:pt>
                <c:pt idx="344">
                  <c:v>38936</c:v>
                </c:pt>
                <c:pt idx="345">
                  <c:v>38943</c:v>
                </c:pt>
                <c:pt idx="346">
                  <c:v>38950</c:v>
                </c:pt>
                <c:pt idx="347">
                  <c:v>38957</c:v>
                </c:pt>
                <c:pt idx="348">
                  <c:v>38964</c:v>
                </c:pt>
                <c:pt idx="349">
                  <c:v>38971</c:v>
                </c:pt>
                <c:pt idx="350">
                  <c:v>38978</c:v>
                </c:pt>
                <c:pt idx="351">
                  <c:v>38985</c:v>
                </c:pt>
                <c:pt idx="352">
                  <c:v>38992</c:v>
                </c:pt>
                <c:pt idx="353">
                  <c:v>38999</c:v>
                </c:pt>
                <c:pt idx="354">
                  <c:v>39006</c:v>
                </c:pt>
                <c:pt idx="355">
                  <c:v>39013</c:v>
                </c:pt>
                <c:pt idx="356">
                  <c:v>39020</c:v>
                </c:pt>
                <c:pt idx="357">
                  <c:v>39027</c:v>
                </c:pt>
                <c:pt idx="358">
                  <c:v>39034</c:v>
                </c:pt>
                <c:pt idx="359">
                  <c:v>39041</c:v>
                </c:pt>
                <c:pt idx="360">
                  <c:v>39048</c:v>
                </c:pt>
                <c:pt idx="361">
                  <c:v>39055</c:v>
                </c:pt>
                <c:pt idx="362">
                  <c:v>39062</c:v>
                </c:pt>
                <c:pt idx="363">
                  <c:v>39069</c:v>
                </c:pt>
                <c:pt idx="364">
                  <c:v>39076</c:v>
                </c:pt>
                <c:pt idx="365">
                  <c:v>39083</c:v>
                </c:pt>
                <c:pt idx="366">
                  <c:v>39090</c:v>
                </c:pt>
                <c:pt idx="367">
                  <c:v>39097</c:v>
                </c:pt>
                <c:pt idx="368">
                  <c:v>39104</c:v>
                </c:pt>
                <c:pt idx="369">
                  <c:v>39111</c:v>
                </c:pt>
                <c:pt idx="370">
                  <c:v>39118</c:v>
                </c:pt>
                <c:pt idx="371">
                  <c:v>39125</c:v>
                </c:pt>
                <c:pt idx="372">
                  <c:v>39132</c:v>
                </c:pt>
                <c:pt idx="373">
                  <c:v>39139</c:v>
                </c:pt>
                <c:pt idx="374">
                  <c:v>39146</c:v>
                </c:pt>
                <c:pt idx="375">
                  <c:v>39153</c:v>
                </c:pt>
                <c:pt idx="376">
                  <c:v>39160</c:v>
                </c:pt>
                <c:pt idx="377">
                  <c:v>39167</c:v>
                </c:pt>
                <c:pt idx="378">
                  <c:v>39174</c:v>
                </c:pt>
                <c:pt idx="379">
                  <c:v>39181</c:v>
                </c:pt>
                <c:pt idx="380">
                  <c:v>39188</c:v>
                </c:pt>
                <c:pt idx="381">
                  <c:v>39195</c:v>
                </c:pt>
                <c:pt idx="382">
                  <c:v>39202</c:v>
                </c:pt>
                <c:pt idx="383">
                  <c:v>39209</c:v>
                </c:pt>
                <c:pt idx="384">
                  <c:v>39216</c:v>
                </c:pt>
                <c:pt idx="385">
                  <c:v>39223</c:v>
                </c:pt>
                <c:pt idx="386">
                  <c:v>39230</c:v>
                </c:pt>
                <c:pt idx="387">
                  <c:v>39237</c:v>
                </c:pt>
                <c:pt idx="388">
                  <c:v>39244</c:v>
                </c:pt>
                <c:pt idx="389">
                  <c:v>39251</c:v>
                </c:pt>
                <c:pt idx="390">
                  <c:v>39258</c:v>
                </c:pt>
                <c:pt idx="391">
                  <c:v>39265</c:v>
                </c:pt>
                <c:pt idx="392">
                  <c:v>39272</c:v>
                </c:pt>
                <c:pt idx="393">
                  <c:v>39279</c:v>
                </c:pt>
                <c:pt idx="394">
                  <c:v>39286</c:v>
                </c:pt>
                <c:pt idx="395">
                  <c:v>39293</c:v>
                </c:pt>
                <c:pt idx="396">
                  <c:v>39300</c:v>
                </c:pt>
                <c:pt idx="397">
                  <c:v>39307</c:v>
                </c:pt>
                <c:pt idx="398">
                  <c:v>39314</c:v>
                </c:pt>
                <c:pt idx="399">
                  <c:v>39321</c:v>
                </c:pt>
                <c:pt idx="400">
                  <c:v>39328</c:v>
                </c:pt>
                <c:pt idx="401">
                  <c:v>39335</c:v>
                </c:pt>
                <c:pt idx="402">
                  <c:v>39342</c:v>
                </c:pt>
                <c:pt idx="403">
                  <c:v>39349</c:v>
                </c:pt>
                <c:pt idx="404">
                  <c:v>39356</c:v>
                </c:pt>
                <c:pt idx="405">
                  <c:v>39363</c:v>
                </c:pt>
                <c:pt idx="406">
                  <c:v>39370</c:v>
                </c:pt>
                <c:pt idx="407">
                  <c:v>39377</c:v>
                </c:pt>
                <c:pt idx="408">
                  <c:v>39384</c:v>
                </c:pt>
                <c:pt idx="409">
                  <c:v>39391</c:v>
                </c:pt>
                <c:pt idx="410">
                  <c:v>39398</c:v>
                </c:pt>
                <c:pt idx="411">
                  <c:v>39405</c:v>
                </c:pt>
                <c:pt idx="412">
                  <c:v>39412</c:v>
                </c:pt>
                <c:pt idx="413">
                  <c:v>39419</c:v>
                </c:pt>
                <c:pt idx="414">
                  <c:v>39426</c:v>
                </c:pt>
                <c:pt idx="415">
                  <c:v>39433</c:v>
                </c:pt>
                <c:pt idx="416">
                  <c:v>39440</c:v>
                </c:pt>
                <c:pt idx="417">
                  <c:v>39447</c:v>
                </c:pt>
                <c:pt idx="418">
                  <c:v>39454</c:v>
                </c:pt>
                <c:pt idx="419">
                  <c:v>39461</c:v>
                </c:pt>
                <c:pt idx="420">
                  <c:v>39468</c:v>
                </c:pt>
                <c:pt idx="421">
                  <c:v>39475</c:v>
                </c:pt>
                <c:pt idx="422">
                  <c:v>39482</c:v>
                </c:pt>
                <c:pt idx="423">
                  <c:v>39489</c:v>
                </c:pt>
                <c:pt idx="424">
                  <c:v>39496</c:v>
                </c:pt>
                <c:pt idx="425">
                  <c:v>39503</c:v>
                </c:pt>
                <c:pt idx="426">
                  <c:v>39510</c:v>
                </c:pt>
                <c:pt idx="427">
                  <c:v>39517</c:v>
                </c:pt>
                <c:pt idx="428">
                  <c:v>39524</c:v>
                </c:pt>
                <c:pt idx="429">
                  <c:v>39531</c:v>
                </c:pt>
                <c:pt idx="430">
                  <c:v>39538</c:v>
                </c:pt>
                <c:pt idx="431">
                  <c:v>39545</c:v>
                </c:pt>
                <c:pt idx="432">
                  <c:v>39552</c:v>
                </c:pt>
                <c:pt idx="433">
                  <c:v>39559</c:v>
                </c:pt>
                <c:pt idx="434">
                  <c:v>39566</c:v>
                </c:pt>
                <c:pt idx="435">
                  <c:v>39573</c:v>
                </c:pt>
                <c:pt idx="436">
                  <c:v>39580</c:v>
                </c:pt>
                <c:pt idx="437">
                  <c:v>39587</c:v>
                </c:pt>
                <c:pt idx="438">
                  <c:v>39594</c:v>
                </c:pt>
                <c:pt idx="439">
                  <c:v>39601</c:v>
                </c:pt>
                <c:pt idx="440">
                  <c:v>39608</c:v>
                </c:pt>
                <c:pt idx="441">
                  <c:v>39615</c:v>
                </c:pt>
                <c:pt idx="442">
                  <c:v>39622</c:v>
                </c:pt>
                <c:pt idx="443">
                  <c:v>39629</c:v>
                </c:pt>
                <c:pt idx="444">
                  <c:v>39636</c:v>
                </c:pt>
                <c:pt idx="445">
                  <c:v>39643</c:v>
                </c:pt>
                <c:pt idx="446">
                  <c:v>39650</c:v>
                </c:pt>
                <c:pt idx="447">
                  <c:v>39657</c:v>
                </c:pt>
                <c:pt idx="448">
                  <c:v>39664</c:v>
                </c:pt>
                <c:pt idx="449">
                  <c:v>39671</c:v>
                </c:pt>
                <c:pt idx="450">
                  <c:v>39678</c:v>
                </c:pt>
                <c:pt idx="451">
                  <c:v>39685</c:v>
                </c:pt>
                <c:pt idx="452">
                  <c:v>39692</c:v>
                </c:pt>
                <c:pt idx="453">
                  <c:v>39699</c:v>
                </c:pt>
                <c:pt idx="454">
                  <c:v>39706</c:v>
                </c:pt>
                <c:pt idx="455">
                  <c:v>39713</c:v>
                </c:pt>
                <c:pt idx="456">
                  <c:v>39720</c:v>
                </c:pt>
                <c:pt idx="457">
                  <c:v>39727</c:v>
                </c:pt>
                <c:pt idx="458">
                  <c:v>39734</c:v>
                </c:pt>
                <c:pt idx="459">
                  <c:v>39741</c:v>
                </c:pt>
                <c:pt idx="460">
                  <c:v>39748</c:v>
                </c:pt>
                <c:pt idx="461">
                  <c:v>39755</c:v>
                </c:pt>
                <c:pt idx="462">
                  <c:v>39762</c:v>
                </c:pt>
                <c:pt idx="463">
                  <c:v>39769</c:v>
                </c:pt>
                <c:pt idx="464">
                  <c:v>39776</c:v>
                </c:pt>
                <c:pt idx="465">
                  <c:v>39783</c:v>
                </c:pt>
                <c:pt idx="466">
                  <c:v>39790</c:v>
                </c:pt>
                <c:pt idx="467">
                  <c:v>39797</c:v>
                </c:pt>
                <c:pt idx="468">
                  <c:v>39804</c:v>
                </c:pt>
                <c:pt idx="469">
                  <c:v>39811</c:v>
                </c:pt>
                <c:pt idx="470">
                  <c:v>39818</c:v>
                </c:pt>
                <c:pt idx="471">
                  <c:v>39825</c:v>
                </c:pt>
                <c:pt idx="472">
                  <c:v>39832</c:v>
                </c:pt>
                <c:pt idx="473">
                  <c:v>39839</c:v>
                </c:pt>
                <c:pt idx="474">
                  <c:v>39846</c:v>
                </c:pt>
                <c:pt idx="475">
                  <c:v>39853</c:v>
                </c:pt>
                <c:pt idx="476">
                  <c:v>39860</c:v>
                </c:pt>
                <c:pt idx="477">
                  <c:v>39867</c:v>
                </c:pt>
                <c:pt idx="478">
                  <c:v>39874</c:v>
                </c:pt>
                <c:pt idx="479">
                  <c:v>39881</c:v>
                </c:pt>
                <c:pt idx="480">
                  <c:v>39888</c:v>
                </c:pt>
                <c:pt idx="481">
                  <c:v>39895</c:v>
                </c:pt>
                <c:pt idx="482">
                  <c:v>39902</c:v>
                </c:pt>
                <c:pt idx="483">
                  <c:v>39909</c:v>
                </c:pt>
                <c:pt idx="484">
                  <c:v>39916</c:v>
                </c:pt>
                <c:pt idx="485">
                  <c:v>39923</c:v>
                </c:pt>
                <c:pt idx="486">
                  <c:v>39930</c:v>
                </c:pt>
                <c:pt idx="487">
                  <c:v>39937</c:v>
                </c:pt>
                <c:pt idx="488">
                  <c:v>39944</c:v>
                </c:pt>
                <c:pt idx="489">
                  <c:v>39951</c:v>
                </c:pt>
                <c:pt idx="490">
                  <c:v>39958</c:v>
                </c:pt>
                <c:pt idx="491">
                  <c:v>39965</c:v>
                </c:pt>
                <c:pt idx="492">
                  <c:v>39972</c:v>
                </c:pt>
                <c:pt idx="493">
                  <c:v>39979</c:v>
                </c:pt>
                <c:pt idx="494">
                  <c:v>39986</c:v>
                </c:pt>
                <c:pt idx="495">
                  <c:v>39993</c:v>
                </c:pt>
                <c:pt idx="496">
                  <c:v>40000</c:v>
                </c:pt>
                <c:pt idx="497">
                  <c:v>40007</c:v>
                </c:pt>
                <c:pt idx="498">
                  <c:v>40014</c:v>
                </c:pt>
                <c:pt idx="499">
                  <c:v>40021</c:v>
                </c:pt>
                <c:pt idx="500">
                  <c:v>40028</c:v>
                </c:pt>
                <c:pt idx="501">
                  <c:v>40035</c:v>
                </c:pt>
                <c:pt idx="502">
                  <c:v>40042</c:v>
                </c:pt>
                <c:pt idx="503">
                  <c:v>40049</c:v>
                </c:pt>
                <c:pt idx="504">
                  <c:v>40056</c:v>
                </c:pt>
                <c:pt idx="505">
                  <c:v>40063</c:v>
                </c:pt>
                <c:pt idx="506">
                  <c:v>40070</c:v>
                </c:pt>
                <c:pt idx="507">
                  <c:v>40077</c:v>
                </c:pt>
                <c:pt idx="508">
                  <c:v>40084</c:v>
                </c:pt>
                <c:pt idx="509">
                  <c:v>40091</c:v>
                </c:pt>
                <c:pt idx="510">
                  <c:v>40098</c:v>
                </c:pt>
                <c:pt idx="511">
                  <c:v>40105</c:v>
                </c:pt>
                <c:pt idx="512">
                  <c:v>40112</c:v>
                </c:pt>
                <c:pt idx="513">
                  <c:v>40119</c:v>
                </c:pt>
                <c:pt idx="514">
                  <c:v>40126</c:v>
                </c:pt>
                <c:pt idx="515">
                  <c:v>40133</c:v>
                </c:pt>
                <c:pt idx="516">
                  <c:v>40140</c:v>
                </c:pt>
                <c:pt idx="517">
                  <c:v>40147</c:v>
                </c:pt>
                <c:pt idx="518">
                  <c:v>40154</c:v>
                </c:pt>
                <c:pt idx="519">
                  <c:v>40161</c:v>
                </c:pt>
                <c:pt idx="520">
                  <c:v>40168</c:v>
                </c:pt>
                <c:pt idx="521">
                  <c:v>40175</c:v>
                </c:pt>
                <c:pt idx="522">
                  <c:v>40182</c:v>
                </c:pt>
                <c:pt idx="523">
                  <c:v>40189</c:v>
                </c:pt>
                <c:pt idx="524">
                  <c:v>40196</c:v>
                </c:pt>
                <c:pt idx="525">
                  <c:v>40203</c:v>
                </c:pt>
                <c:pt idx="526">
                  <c:v>40210</c:v>
                </c:pt>
                <c:pt idx="527">
                  <c:v>40217</c:v>
                </c:pt>
                <c:pt idx="528">
                  <c:v>40224</c:v>
                </c:pt>
                <c:pt idx="529">
                  <c:v>40231</c:v>
                </c:pt>
                <c:pt idx="530">
                  <c:v>40238</c:v>
                </c:pt>
                <c:pt idx="531">
                  <c:v>40245</c:v>
                </c:pt>
                <c:pt idx="532">
                  <c:v>40252</c:v>
                </c:pt>
                <c:pt idx="533">
                  <c:v>40259</c:v>
                </c:pt>
                <c:pt idx="534">
                  <c:v>40266</c:v>
                </c:pt>
                <c:pt idx="535">
                  <c:v>40273</c:v>
                </c:pt>
                <c:pt idx="536">
                  <c:v>40280</c:v>
                </c:pt>
                <c:pt idx="537">
                  <c:v>40287</c:v>
                </c:pt>
                <c:pt idx="538">
                  <c:v>40294</c:v>
                </c:pt>
                <c:pt idx="539">
                  <c:v>40301</c:v>
                </c:pt>
                <c:pt idx="540">
                  <c:v>40308</c:v>
                </c:pt>
                <c:pt idx="541">
                  <c:v>40315</c:v>
                </c:pt>
                <c:pt idx="542">
                  <c:v>40322</c:v>
                </c:pt>
                <c:pt idx="543">
                  <c:v>40329</c:v>
                </c:pt>
                <c:pt idx="544">
                  <c:v>40336</c:v>
                </c:pt>
                <c:pt idx="545">
                  <c:v>40343</c:v>
                </c:pt>
                <c:pt idx="546">
                  <c:v>40350</c:v>
                </c:pt>
                <c:pt idx="547">
                  <c:v>40357</c:v>
                </c:pt>
                <c:pt idx="548">
                  <c:v>40364</c:v>
                </c:pt>
                <c:pt idx="549">
                  <c:v>40371</c:v>
                </c:pt>
                <c:pt idx="550">
                  <c:v>40378</c:v>
                </c:pt>
                <c:pt idx="551">
                  <c:v>40385</c:v>
                </c:pt>
                <c:pt idx="552">
                  <c:v>40392</c:v>
                </c:pt>
                <c:pt idx="553">
                  <c:v>40399</c:v>
                </c:pt>
                <c:pt idx="554">
                  <c:v>40406</c:v>
                </c:pt>
                <c:pt idx="555">
                  <c:v>40413</c:v>
                </c:pt>
                <c:pt idx="556">
                  <c:v>40420</c:v>
                </c:pt>
                <c:pt idx="557">
                  <c:v>40427</c:v>
                </c:pt>
                <c:pt idx="558">
                  <c:v>40434</c:v>
                </c:pt>
                <c:pt idx="559">
                  <c:v>40441</c:v>
                </c:pt>
                <c:pt idx="560">
                  <c:v>40448</c:v>
                </c:pt>
                <c:pt idx="561">
                  <c:v>40455</c:v>
                </c:pt>
                <c:pt idx="562">
                  <c:v>40462</c:v>
                </c:pt>
                <c:pt idx="563">
                  <c:v>40469</c:v>
                </c:pt>
                <c:pt idx="564">
                  <c:v>40476</c:v>
                </c:pt>
                <c:pt idx="565">
                  <c:v>40483</c:v>
                </c:pt>
                <c:pt idx="566">
                  <c:v>40490</c:v>
                </c:pt>
                <c:pt idx="567">
                  <c:v>40497</c:v>
                </c:pt>
                <c:pt idx="568">
                  <c:v>40504</c:v>
                </c:pt>
                <c:pt idx="569">
                  <c:v>40511</c:v>
                </c:pt>
                <c:pt idx="570">
                  <c:v>40518</c:v>
                </c:pt>
                <c:pt idx="571">
                  <c:v>40525</c:v>
                </c:pt>
                <c:pt idx="572">
                  <c:v>40532</c:v>
                </c:pt>
                <c:pt idx="573">
                  <c:v>40539</c:v>
                </c:pt>
                <c:pt idx="574">
                  <c:v>40546</c:v>
                </c:pt>
                <c:pt idx="575">
                  <c:v>40553</c:v>
                </c:pt>
                <c:pt idx="576">
                  <c:v>40560</c:v>
                </c:pt>
                <c:pt idx="577">
                  <c:v>40567</c:v>
                </c:pt>
                <c:pt idx="578">
                  <c:v>40574</c:v>
                </c:pt>
                <c:pt idx="579">
                  <c:v>40581</c:v>
                </c:pt>
                <c:pt idx="580">
                  <c:v>40588</c:v>
                </c:pt>
                <c:pt idx="581">
                  <c:v>40595</c:v>
                </c:pt>
                <c:pt idx="582">
                  <c:v>40602</c:v>
                </c:pt>
                <c:pt idx="583">
                  <c:v>40609</c:v>
                </c:pt>
                <c:pt idx="584">
                  <c:v>40616</c:v>
                </c:pt>
                <c:pt idx="585">
                  <c:v>40623</c:v>
                </c:pt>
                <c:pt idx="586">
                  <c:v>40630</c:v>
                </c:pt>
                <c:pt idx="587">
                  <c:v>40637</c:v>
                </c:pt>
                <c:pt idx="588">
                  <c:v>40644</c:v>
                </c:pt>
                <c:pt idx="589">
                  <c:v>40651</c:v>
                </c:pt>
                <c:pt idx="590">
                  <c:v>40658</c:v>
                </c:pt>
                <c:pt idx="591">
                  <c:v>40665</c:v>
                </c:pt>
                <c:pt idx="592">
                  <c:v>40672</c:v>
                </c:pt>
                <c:pt idx="593">
                  <c:v>40679</c:v>
                </c:pt>
                <c:pt idx="594">
                  <c:v>40686</c:v>
                </c:pt>
                <c:pt idx="595">
                  <c:v>40693</c:v>
                </c:pt>
                <c:pt idx="596">
                  <c:v>40700</c:v>
                </c:pt>
                <c:pt idx="597">
                  <c:v>40707</c:v>
                </c:pt>
                <c:pt idx="598">
                  <c:v>40714</c:v>
                </c:pt>
                <c:pt idx="599">
                  <c:v>40721</c:v>
                </c:pt>
                <c:pt idx="600">
                  <c:v>40728</c:v>
                </c:pt>
                <c:pt idx="601">
                  <c:v>40735</c:v>
                </c:pt>
                <c:pt idx="602">
                  <c:v>40742</c:v>
                </c:pt>
                <c:pt idx="603">
                  <c:v>40749</c:v>
                </c:pt>
                <c:pt idx="604">
                  <c:v>40756</c:v>
                </c:pt>
                <c:pt idx="605">
                  <c:v>40763</c:v>
                </c:pt>
                <c:pt idx="606">
                  <c:v>40770</c:v>
                </c:pt>
                <c:pt idx="607">
                  <c:v>40777</c:v>
                </c:pt>
                <c:pt idx="608">
                  <c:v>40784</c:v>
                </c:pt>
                <c:pt idx="609">
                  <c:v>40791</c:v>
                </c:pt>
                <c:pt idx="610">
                  <c:v>40798</c:v>
                </c:pt>
                <c:pt idx="611">
                  <c:v>40805</c:v>
                </c:pt>
                <c:pt idx="612">
                  <c:v>40812</c:v>
                </c:pt>
                <c:pt idx="613">
                  <c:v>40819</c:v>
                </c:pt>
                <c:pt idx="614">
                  <c:v>40826</c:v>
                </c:pt>
                <c:pt idx="615">
                  <c:v>40833</c:v>
                </c:pt>
                <c:pt idx="616">
                  <c:v>40840</c:v>
                </c:pt>
                <c:pt idx="617">
                  <c:v>40847</c:v>
                </c:pt>
                <c:pt idx="618">
                  <c:v>40854</c:v>
                </c:pt>
                <c:pt idx="619">
                  <c:v>40861</c:v>
                </c:pt>
                <c:pt idx="620">
                  <c:v>40868</c:v>
                </c:pt>
                <c:pt idx="621">
                  <c:v>40875</c:v>
                </c:pt>
                <c:pt idx="622">
                  <c:v>40882</c:v>
                </c:pt>
                <c:pt idx="623">
                  <c:v>40889</c:v>
                </c:pt>
                <c:pt idx="624">
                  <c:v>40896</c:v>
                </c:pt>
                <c:pt idx="625">
                  <c:v>40903</c:v>
                </c:pt>
                <c:pt idx="626">
                  <c:v>40910</c:v>
                </c:pt>
                <c:pt idx="627">
                  <c:v>40917</c:v>
                </c:pt>
                <c:pt idx="628">
                  <c:v>40924</c:v>
                </c:pt>
                <c:pt idx="629">
                  <c:v>40931</c:v>
                </c:pt>
                <c:pt idx="630">
                  <c:v>40938</c:v>
                </c:pt>
                <c:pt idx="631">
                  <c:v>40945</c:v>
                </c:pt>
                <c:pt idx="632">
                  <c:v>40952</c:v>
                </c:pt>
                <c:pt idx="633">
                  <c:v>40959</c:v>
                </c:pt>
                <c:pt idx="634">
                  <c:v>40966</c:v>
                </c:pt>
                <c:pt idx="635">
                  <c:v>40973</c:v>
                </c:pt>
                <c:pt idx="636">
                  <c:v>40980</c:v>
                </c:pt>
                <c:pt idx="637">
                  <c:v>40987</c:v>
                </c:pt>
                <c:pt idx="638">
                  <c:v>40994</c:v>
                </c:pt>
                <c:pt idx="639">
                  <c:v>41001</c:v>
                </c:pt>
                <c:pt idx="640">
                  <c:v>41008</c:v>
                </c:pt>
                <c:pt idx="641">
                  <c:v>41015</c:v>
                </c:pt>
                <c:pt idx="642">
                  <c:v>41022</c:v>
                </c:pt>
                <c:pt idx="643">
                  <c:v>41029</c:v>
                </c:pt>
                <c:pt idx="644">
                  <c:v>41036</c:v>
                </c:pt>
                <c:pt idx="645">
                  <c:v>41043</c:v>
                </c:pt>
                <c:pt idx="646">
                  <c:v>41050</c:v>
                </c:pt>
                <c:pt idx="647">
                  <c:v>41057</c:v>
                </c:pt>
                <c:pt idx="648">
                  <c:v>41064</c:v>
                </c:pt>
                <c:pt idx="649">
                  <c:v>41071</c:v>
                </c:pt>
                <c:pt idx="650">
                  <c:v>41078</c:v>
                </c:pt>
                <c:pt idx="651">
                  <c:v>41085</c:v>
                </c:pt>
                <c:pt idx="652">
                  <c:v>41092</c:v>
                </c:pt>
                <c:pt idx="653">
                  <c:v>41099</c:v>
                </c:pt>
                <c:pt idx="654">
                  <c:v>41106</c:v>
                </c:pt>
                <c:pt idx="655">
                  <c:v>41113</c:v>
                </c:pt>
                <c:pt idx="656">
                  <c:v>41120</c:v>
                </c:pt>
                <c:pt idx="657">
                  <c:v>41127</c:v>
                </c:pt>
                <c:pt idx="658">
                  <c:v>41134</c:v>
                </c:pt>
                <c:pt idx="659">
                  <c:v>41141</c:v>
                </c:pt>
                <c:pt idx="660">
                  <c:v>41148</c:v>
                </c:pt>
                <c:pt idx="661">
                  <c:v>41155</c:v>
                </c:pt>
                <c:pt idx="662">
                  <c:v>41162</c:v>
                </c:pt>
                <c:pt idx="663">
                  <c:v>41169</c:v>
                </c:pt>
                <c:pt idx="664">
                  <c:v>41176</c:v>
                </c:pt>
                <c:pt idx="665">
                  <c:v>41183</c:v>
                </c:pt>
                <c:pt idx="666">
                  <c:v>41190</c:v>
                </c:pt>
                <c:pt idx="667">
                  <c:v>41197</c:v>
                </c:pt>
                <c:pt idx="668">
                  <c:v>41204</c:v>
                </c:pt>
                <c:pt idx="669">
                  <c:v>41211</c:v>
                </c:pt>
                <c:pt idx="670">
                  <c:v>41218</c:v>
                </c:pt>
                <c:pt idx="671">
                  <c:v>41225</c:v>
                </c:pt>
                <c:pt idx="672">
                  <c:v>41232</c:v>
                </c:pt>
                <c:pt idx="673">
                  <c:v>41239</c:v>
                </c:pt>
                <c:pt idx="674">
                  <c:v>41246</c:v>
                </c:pt>
                <c:pt idx="675">
                  <c:v>41253</c:v>
                </c:pt>
                <c:pt idx="676">
                  <c:v>41260</c:v>
                </c:pt>
                <c:pt idx="677">
                  <c:v>41267</c:v>
                </c:pt>
                <c:pt idx="678">
                  <c:v>41274</c:v>
                </c:pt>
                <c:pt idx="679">
                  <c:v>41281</c:v>
                </c:pt>
                <c:pt idx="680">
                  <c:v>41288</c:v>
                </c:pt>
                <c:pt idx="681">
                  <c:v>41295</c:v>
                </c:pt>
                <c:pt idx="682">
                  <c:v>41302</c:v>
                </c:pt>
                <c:pt idx="683">
                  <c:v>41309</c:v>
                </c:pt>
                <c:pt idx="684">
                  <c:v>41316</c:v>
                </c:pt>
                <c:pt idx="685">
                  <c:v>41323</c:v>
                </c:pt>
                <c:pt idx="686">
                  <c:v>41330</c:v>
                </c:pt>
                <c:pt idx="687">
                  <c:v>41337</c:v>
                </c:pt>
                <c:pt idx="688">
                  <c:v>41344</c:v>
                </c:pt>
                <c:pt idx="689">
                  <c:v>41351</c:v>
                </c:pt>
                <c:pt idx="690">
                  <c:v>41358</c:v>
                </c:pt>
                <c:pt idx="691">
                  <c:v>41365</c:v>
                </c:pt>
                <c:pt idx="692">
                  <c:v>41372</c:v>
                </c:pt>
                <c:pt idx="693">
                  <c:v>41379</c:v>
                </c:pt>
                <c:pt idx="694">
                  <c:v>41386</c:v>
                </c:pt>
                <c:pt idx="695">
                  <c:v>41393</c:v>
                </c:pt>
                <c:pt idx="696">
                  <c:v>41400</c:v>
                </c:pt>
                <c:pt idx="697">
                  <c:v>41407</c:v>
                </c:pt>
                <c:pt idx="698">
                  <c:v>41414</c:v>
                </c:pt>
                <c:pt idx="699">
                  <c:v>41421</c:v>
                </c:pt>
                <c:pt idx="700">
                  <c:v>41428</c:v>
                </c:pt>
                <c:pt idx="701">
                  <c:v>41435</c:v>
                </c:pt>
                <c:pt idx="702">
                  <c:v>41442</c:v>
                </c:pt>
                <c:pt idx="703">
                  <c:v>41449</c:v>
                </c:pt>
                <c:pt idx="704">
                  <c:v>41456</c:v>
                </c:pt>
                <c:pt idx="705">
                  <c:v>41463</c:v>
                </c:pt>
                <c:pt idx="706">
                  <c:v>41470</c:v>
                </c:pt>
                <c:pt idx="707">
                  <c:v>41477</c:v>
                </c:pt>
                <c:pt idx="708">
                  <c:v>41484</c:v>
                </c:pt>
                <c:pt idx="709">
                  <c:v>41491</c:v>
                </c:pt>
                <c:pt idx="710">
                  <c:v>41498</c:v>
                </c:pt>
                <c:pt idx="711">
                  <c:v>41505</c:v>
                </c:pt>
                <c:pt idx="712">
                  <c:v>41512</c:v>
                </c:pt>
                <c:pt idx="713">
                  <c:v>41519</c:v>
                </c:pt>
                <c:pt idx="714">
                  <c:v>41526</c:v>
                </c:pt>
                <c:pt idx="715">
                  <c:v>41533</c:v>
                </c:pt>
                <c:pt idx="716">
                  <c:v>41540</c:v>
                </c:pt>
                <c:pt idx="717">
                  <c:v>41547</c:v>
                </c:pt>
                <c:pt idx="718">
                  <c:v>41554</c:v>
                </c:pt>
                <c:pt idx="719">
                  <c:v>41561</c:v>
                </c:pt>
                <c:pt idx="720">
                  <c:v>41568</c:v>
                </c:pt>
                <c:pt idx="721">
                  <c:v>41575</c:v>
                </c:pt>
                <c:pt idx="722">
                  <c:v>41582</c:v>
                </c:pt>
                <c:pt idx="723">
                  <c:v>41589</c:v>
                </c:pt>
                <c:pt idx="724">
                  <c:v>41596</c:v>
                </c:pt>
                <c:pt idx="725">
                  <c:v>41603</c:v>
                </c:pt>
                <c:pt idx="726">
                  <c:v>41610</c:v>
                </c:pt>
                <c:pt idx="727">
                  <c:v>41617</c:v>
                </c:pt>
                <c:pt idx="728">
                  <c:v>41624</c:v>
                </c:pt>
                <c:pt idx="729">
                  <c:v>41631</c:v>
                </c:pt>
                <c:pt idx="730">
                  <c:v>41638</c:v>
                </c:pt>
                <c:pt idx="731">
                  <c:v>41645</c:v>
                </c:pt>
                <c:pt idx="732">
                  <c:v>41652</c:v>
                </c:pt>
                <c:pt idx="733">
                  <c:v>41659</c:v>
                </c:pt>
                <c:pt idx="734">
                  <c:v>41666</c:v>
                </c:pt>
                <c:pt idx="735">
                  <c:v>41673</c:v>
                </c:pt>
                <c:pt idx="736">
                  <c:v>41680</c:v>
                </c:pt>
                <c:pt idx="737">
                  <c:v>41687</c:v>
                </c:pt>
                <c:pt idx="738">
                  <c:v>41694</c:v>
                </c:pt>
                <c:pt idx="739">
                  <c:v>41701</c:v>
                </c:pt>
                <c:pt idx="740">
                  <c:v>41708</c:v>
                </c:pt>
                <c:pt idx="741">
                  <c:v>41715</c:v>
                </c:pt>
                <c:pt idx="742">
                  <c:v>41722</c:v>
                </c:pt>
                <c:pt idx="743">
                  <c:v>41729</c:v>
                </c:pt>
                <c:pt idx="744">
                  <c:v>41736</c:v>
                </c:pt>
                <c:pt idx="745">
                  <c:v>41743</c:v>
                </c:pt>
                <c:pt idx="746">
                  <c:v>41750</c:v>
                </c:pt>
                <c:pt idx="747">
                  <c:v>41757</c:v>
                </c:pt>
                <c:pt idx="748">
                  <c:v>41764</c:v>
                </c:pt>
                <c:pt idx="749">
                  <c:v>41771</c:v>
                </c:pt>
                <c:pt idx="750">
                  <c:v>41778</c:v>
                </c:pt>
                <c:pt idx="751">
                  <c:v>41785</c:v>
                </c:pt>
                <c:pt idx="752">
                  <c:v>41792</c:v>
                </c:pt>
                <c:pt idx="753">
                  <c:v>41799</c:v>
                </c:pt>
                <c:pt idx="754">
                  <c:v>41806</c:v>
                </c:pt>
                <c:pt idx="755">
                  <c:v>41813</c:v>
                </c:pt>
                <c:pt idx="756">
                  <c:v>41820</c:v>
                </c:pt>
                <c:pt idx="757">
                  <c:v>41827</c:v>
                </c:pt>
                <c:pt idx="758">
                  <c:v>41834</c:v>
                </c:pt>
                <c:pt idx="759">
                  <c:v>41841</c:v>
                </c:pt>
                <c:pt idx="760">
                  <c:v>41848</c:v>
                </c:pt>
                <c:pt idx="761">
                  <c:v>41855</c:v>
                </c:pt>
                <c:pt idx="762">
                  <c:v>41862</c:v>
                </c:pt>
                <c:pt idx="763">
                  <c:v>41869</c:v>
                </c:pt>
                <c:pt idx="764">
                  <c:v>41876</c:v>
                </c:pt>
                <c:pt idx="765">
                  <c:v>41883</c:v>
                </c:pt>
                <c:pt idx="766">
                  <c:v>41890</c:v>
                </c:pt>
                <c:pt idx="767">
                  <c:v>41897</c:v>
                </c:pt>
                <c:pt idx="768">
                  <c:v>41904</c:v>
                </c:pt>
                <c:pt idx="769">
                  <c:v>41911</c:v>
                </c:pt>
                <c:pt idx="770">
                  <c:v>41918</c:v>
                </c:pt>
                <c:pt idx="771">
                  <c:v>41925</c:v>
                </c:pt>
                <c:pt idx="772">
                  <c:v>41932</c:v>
                </c:pt>
                <c:pt idx="773">
                  <c:v>41939</c:v>
                </c:pt>
                <c:pt idx="774">
                  <c:v>41946</c:v>
                </c:pt>
                <c:pt idx="775">
                  <c:v>41953</c:v>
                </c:pt>
                <c:pt idx="776">
                  <c:v>41960</c:v>
                </c:pt>
                <c:pt idx="777">
                  <c:v>41967</c:v>
                </c:pt>
                <c:pt idx="778">
                  <c:v>41974</c:v>
                </c:pt>
                <c:pt idx="779">
                  <c:v>41981</c:v>
                </c:pt>
                <c:pt idx="780">
                  <c:v>41988</c:v>
                </c:pt>
                <c:pt idx="781">
                  <c:v>41995</c:v>
                </c:pt>
                <c:pt idx="782">
                  <c:v>42002</c:v>
                </c:pt>
                <c:pt idx="783">
                  <c:v>42009</c:v>
                </c:pt>
                <c:pt idx="784">
                  <c:v>42016</c:v>
                </c:pt>
                <c:pt idx="785">
                  <c:v>42023</c:v>
                </c:pt>
                <c:pt idx="786">
                  <c:v>42030</c:v>
                </c:pt>
                <c:pt idx="787">
                  <c:v>42037</c:v>
                </c:pt>
                <c:pt idx="788">
                  <c:v>42044</c:v>
                </c:pt>
                <c:pt idx="789">
                  <c:v>42051</c:v>
                </c:pt>
                <c:pt idx="790">
                  <c:v>42058</c:v>
                </c:pt>
                <c:pt idx="791">
                  <c:v>42065</c:v>
                </c:pt>
                <c:pt idx="792">
                  <c:v>42072</c:v>
                </c:pt>
                <c:pt idx="793">
                  <c:v>42079</c:v>
                </c:pt>
                <c:pt idx="794">
                  <c:v>42086</c:v>
                </c:pt>
                <c:pt idx="795">
                  <c:v>42093</c:v>
                </c:pt>
                <c:pt idx="796">
                  <c:v>42100</c:v>
                </c:pt>
                <c:pt idx="797">
                  <c:v>42107</c:v>
                </c:pt>
                <c:pt idx="798">
                  <c:v>42114</c:v>
                </c:pt>
                <c:pt idx="799">
                  <c:v>42121</c:v>
                </c:pt>
                <c:pt idx="800">
                  <c:v>42128</c:v>
                </c:pt>
                <c:pt idx="801">
                  <c:v>42135</c:v>
                </c:pt>
                <c:pt idx="802">
                  <c:v>42142</c:v>
                </c:pt>
                <c:pt idx="803">
                  <c:v>42149</c:v>
                </c:pt>
                <c:pt idx="804">
                  <c:v>42156</c:v>
                </c:pt>
                <c:pt idx="805">
                  <c:v>42163</c:v>
                </c:pt>
                <c:pt idx="806">
                  <c:v>42170</c:v>
                </c:pt>
                <c:pt idx="807">
                  <c:v>42177</c:v>
                </c:pt>
                <c:pt idx="808">
                  <c:v>42184</c:v>
                </c:pt>
                <c:pt idx="809">
                  <c:v>42191</c:v>
                </c:pt>
                <c:pt idx="810">
                  <c:v>42198</c:v>
                </c:pt>
                <c:pt idx="811">
                  <c:v>42205</c:v>
                </c:pt>
                <c:pt idx="812">
                  <c:v>42212</c:v>
                </c:pt>
                <c:pt idx="813">
                  <c:v>42219</c:v>
                </c:pt>
                <c:pt idx="814">
                  <c:v>42226</c:v>
                </c:pt>
                <c:pt idx="815">
                  <c:v>42233</c:v>
                </c:pt>
                <c:pt idx="816">
                  <c:v>42240</c:v>
                </c:pt>
                <c:pt idx="817">
                  <c:v>42247</c:v>
                </c:pt>
                <c:pt idx="818">
                  <c:v>42254</c:v>
                </c:pt>
                <c:pt idx="819">
                  <c:v>42261</c:v>
                </c:pt>
                <c:pt idx="820">
                  <c:v>42268</c:v>
                </c:pt>
                <c:pt idx="821">
                  <c:v>42275</c:v>
                </c:pt>
                <c:pt idx="822">
                  <c:v>42282</c:v>
                </c:pt>
                <c:pt idx="823">
                  <c:v>42289</c:v>
                </c:pt>
                <c:pt idx="824">
                  <c:v>42296</c:v>
                </c:pt>
                <c:pt idx="825">
                  <c:v>42303</c:v>
                </c:pt>
                <c:pt idx="826">
                  <c:v>42310</c:v>
                </c:pt>
                <c:pt idx="827">
                  <c:v>42317</c:v>
                </c:pt>
                <c:pt idx="828">
                  <c:v>42324</c:v>
                </c:pt>
                <c:pt idx="829">
                  <c:v>42331</c:v>
                </c:pt>
                <c:pt idx="830">
                  <c:v>42338</c:v>
                </c:pt>
                <c:pt idx="831">
                  <c:v>42345</c:v>
                </c:pt>
                <c:pt idx="832">
                  <c:v>42352</c:v>
                </c:pt>
                <c:pt idx="833">
                  <c:v>42359</c:v>
                </c:pt>
                <c:pt idx="834">
                  <c:v>42366</c:v>
                </c:pt>
                <c:pt idx="835">
                  <c:v>42373</c:v>
                </c:pt>
                <c:pt idx="836">
                  <c:v>42380</c:v>
                </c:pt>
                <c:pt idx="837">
                  <c:v>42387</c:v>
                </c:pt>
                <c:pt idx="838">
                  <c:v>42394</c:v>
                </c:pt>
                <c:pt idx="839">
                  <c:v>42401</c:v>
                </c:pt>
                <c:pt idx="840">
                  <c:v>42408</c:v>
                </c:pt>
                <c:pt idx="841">
                  <c:v>42415</c:v>
                </c:pt>
                <c:pt idx="842">
                  <c:v>42422</c:v>
                </c:pt>
                <c:pt idx="843">
                  <c:v>42429</c:v>
                </c:pt>
                <c:pt idx="844">
                  <c:v>42436</c:v>
                </c:pt>
                <c:pt idx="845">
                  <c:v>42443</c:v>
                </c:pt>
                <c:pt idx="846">
                  <c:v>42450</c:v>
                </c:pt>
                <c:pt idx="847">
                  <c:v>42457</c:v>
                </c:pt>
                <c:pt idx="848">
                  <c:v>42464</c:v>
                </c:pt>
                <c:pt idx="849">
                  <c:v>42471</c:v>
                </c:pt>
                <c:pt idx="850">
                  <c:v>42478</c:v>
                </c:pt>
                <c:pt idx="851">
                  <c:v>42485</c:v>
                </c:pt>
                <c:pt idx="852">
                  <c:v>42492</c:v>
                </c:pt>
                <c:pt idx="853">
                  <c:v>42499</c:v>
                </c:pt>
                <c:pt idx="854">
                  <c:v>42506</c:v>
                </c:pt>
                <c:pt idx="855">
                  <c:v>42513</c:v>
                </c:pt>
                <c:pt idx="856">
                  <c:v>42520</c:v>
                </c:pt>
                <c:pt idx="857">
                  <c:v>42527</c:v>
                </c:pt>
                <c:pt idx="858">
                  <c:v>42534</c:v>
                </c:pt>
                <c:pt idx="859">
                  <c:v>42541</c:v>
                </c:pt>
                <c:pt idx="860">
                  <c:v>42548</c:v>
                </c:pt>
                <c:pt idx="861">
                  <c:v>42555</c:v>
                </c:pt>
                <c:pt idx="862">
                  <c:v>42562</c:v>
                </c:pt>
                <c:pt idx="863">
                  <c:v>42569</c:v>
                </c:pt>
                <c:pt idx="864">
                  <c:v>42576</c:v>
                </c:pt>
                <c:pt idx="865">
                  <c:v>42583</c:v>
                </c:pt>
                <c:pt idx="866">
                  <c:v>42590</c:v>
                </c:pt>
                <c:pt idx="867">
                  <c:v>42597</c:v>
                </c:pt>
                <c:pt idx="868">
                  <c:v>42604</c:v>
                </c:pt>
                <c:pt idx="869">
                  <c:v>42611</c:v>
                </c:pt>
                <c:pt idx="870">
                  <c:v>42618</c:v>
                </c:pt>
                <c:pt idx="871">
                  <c:v>42625</c:v>
                </c:pt>
                <c:pt idx="872">
                  <c:v>42632</c:v>
                </c:pt>
                <c:pt idx="873">
                  <c:v>42639</c:v>
                </c:pt>
                <c:pt idx="874">
                  <c:v>42646</c:v>
                </c:pt>
                <c:pt idx="875">
                  <c:v>42653</c:v>
                </c:pt>
                <c:pt idx="876">
                  <c:v>42660</c:v>
                </c:pt>
                <c:pt idx="877">
                  <c:v>42667</c:v>
                </c:pt>
                <c:pt idx="878">
                  <c:v>42674</c:v>
                </c:pt>
                <c:pt idx="879">
                  <c:v>42681</c:v>
                </c:pt>
                <c:pt idx="880">
                  <c:v>42688</c:v>
                </c:pt>
                <c:pt idx="881">
                  <c:v>42695</c:v>
                </c:pt>
                <c:pt idx="882">
                  <c:v>42702</c:v>
                </c:pt>
                <c:pt idx="883">
                  <c:v>42709</c:v>
                </c:pt>
                <c:pt idx="884">
                  <c:v>42716</c:v>
                </c:pt>
                <c:pt idx="885">
                  <c:v>42723</c:v>
                </c:pt>
                <c:pt idx="886">
                  <c:v>42730</c:v>
                </c:pt>
                <c:pt idx="887">
                  <c:v>42737</c:v>
                </c:pt>
                <c:pt idx="888">
                  <c:v>42744</c:v>
                </c:pt>
                <c:pt idx="889">
                  <c:v>42751</c:v>
                </c:pt>
                <c:pt idx="890">
                  <c:v>42758</c:v>
                </c:pt>
                <c:pt idx="891">
                  <c:v>42765</c:v>
                </c:pt>
                <c:pt idx="892">
                  <c:v>42772</c:v>
                </c:pt>
                <c:pt idx="893">
                  <c:v>42779</c:v>
                </c:pt>
                <c:pt idx="894">
                  <c:v>42786</c:v>
                </c:pt>
                <c:pt idx="895">
                  <c:v>42793</c:v>
                </c:pt>
                <c:pt idx="896">
                  <c:v>42800</c:v>
                </c:pt>
                <c:pt idx="897">
                  <c:v>42807</c:v>
                </c:pt>
                <c:pt idx="898">
                  <c:v>42814</c:v>
                </c:pt>
                <c:pt idx="899">
                  <c:v>42821</c:v>
                </c:pt>
                <c:pt idx="900">
                  <c:v>42828</c:v>
                </c:pt>
                <c:pt idx="901">
                  <c:v>42835</c:v>
                </c:pt>
                <c:pt idx="902">
                  <c:v>42842</c:v>
                </c:pt>
                <c:pt idx="903">
                  <c:v>42849</c:v>
                </c:pt>
                <c:pt idx="904">
                  <c:v>42856</c:v>
                </c:pt>
                <c:pt idx="905">
                  <c:v>42863</c:v>
                </c:pt>
                <c:pt idx="906">
                  <c:v>42870</c:v>
                </c:pt>
                <c:pt idx="907">
                  <c:v>42877</c:v>
                </c:pt>
                <c:pt idx="908">
                  <c:v>42884</c:v>
                </c:pt>
                <c:pt idx="909">
                  <c:v>42891</c:v>
                </c:pt>
                <c:pt idx="910">
                  <c:v>42898</c:v>
                </c:pt>
                <c:pt idx="911">
                  <c:v>42905</c:v>
                </c:pt>
                <c:pt idx="912">
                  <c:v>42905</c:v>
                </c:pt>
                <c:pt idx="913">
                  <c:v>42919</c:v>
                </c:pt>
                <c:pt idx="914">
                  <c:v>42926</c:v>
                </c:pt>
                <c:pt idx="915">
                  <c:v>42933</c:v>
                </c:pt>
                <c:pt idx="916">
                  <c:v>42940</c:v>
                </c:pt>
                <c:pt idx="917">
                  <c:v>42947</c:v>
                </c:pt>
                <c:pt idx="918">
                  <c:v>42954</c:v>
                </c:pt>
                <c:pt idx="919">
                  <c:v>42961</c:v>
                </c:pt>
                <c:pt idx="920">
                  <c:v>42968</c:v>
                </c:pt>
                <c:pt idx="921">
                  <c:v>42975</c:v>
                </c:pt>
                <c:pt idx="922">
                  <c:v>42982</c:v>
                </c:pt>
                <c:pt idx="923">
                  <c:v>42989</c:v>
                </c:pt>
                <c:pt idx="924">
                  <c:v>42996</c:v>
                </c:pt>
                <c:pt idx="925">
                  <c:v>43003</c:v>
                </c:pt>
                <c:pt idx="926">
                  <c:v>43010</c:v>
                </c:pt>
                <c:pt idx="927">
                  <c:v>43017</c:v>
                </c:pt>
                <c:pt idx="928">
                  <c:v>43024</c:v>
                </c:pt>
                <c:pt idx="929">
                  <c:v>43031</c:v>
                </c:pt>
                <c:pt idx="930">
                  <c:v>43038</c:v>
                </c:pt>
                <c:pt idx="931">
                  <c:v>43045</c:v>
                </c:pt>
                <c:pt idx="932">
                  <c:v>43052</c:v>
                </c:pt>
                <c:pt idx="933">
                  <c:v>43059</c:v>
                </c:pt>
                <c:pt idx="934">
                  <c:v>43066</c:v>
                </c:pt>
                <c:pt idx="935">
                  <c:v>43073</c:v>
                </c:pt>
                <c:pt idx="936">
                  <c:v>43080</c:v>
                </c:pt>
                <c:pt idx="937">
                  <c:v>43087</c:v>
                </c:pt>
                <c:pt idx="938">
                  <c:v>43094</c:v>
                </c:pt>
                <c:pt idx="939">
                  <c:v>43101</c:v>
                </c:pt>
                <c:pt idx="940">
                  <c:v>43108</c:v>
                </c:pt>
                <c:pt idx="941">
                  <c:v>43115</c:v>
                </c:pt>
                <c:pt idx="942">
                  <c:v>43122</c:v>
                </c:pt>
                <c:pt idx="943">
                  <c:v>43129</c:v>
                </c:pt>
                <c:pt idx="944">
                  <c:v>43136</c:v>
                </c:pt>
                <c:pt idx="945">
                  <c:v>43143</c:v>
                </c:pt>
                <c:pt idx="946">
                  <c:v>43150</c:v>
                </c:pt>
                <c:pt idx="947">
                  <c:v>43157</c:v>
                </c:pt>
                <c:pt idx="948">
                  <c:v>43164</c:v>
                </c:pt>
                <c:pt idx="949">
                  <c:v>43171</c:v>
                </c:pt>
                <c:pt idx="950">
                  <c:v>43178</c:v>
                </c:pt>
                <c:pt idx="951">
                  <c:v>43185</c:v>
                </c:pt>
                <c:pt idx="952">
                  <c:v>43192</c:v>
                </c:pt>
                <c:pt idx="953">
                  <c:v>43199</c:v>
                </c:pt>
                <c:pt idx="954">
                  <c:v>43206</c:v>
                </c:pt>
                <c:pt idx="955">
                  <c:v>43213</c:v>
                </c:pt>
                <c:pt idx="956">
                  <c:v>43220</c:v>
                </c:pt>
                <c:pt idx="957">
                  <c:v>43227</c:v>
                </c:pt>
                <c:pt idx="958">
                  <c:v>43234</c:v>
                </c:pt>
                <c:pt idx="959">
                  <c:v>43241</c:v>
                </c:pt>
                <c:pt idx="960">
                  <c:v>43248</c:v>
                </c:pt>
                <c:pt idx="961">
                  <c:v>43255</c:v>
                </c:pt>
                <c:pt idx="962">
                  <c:v>43262</c:v>
                </c:pt>
                <c:pt idx="963">
                  <c:v>43269</c:v>
                </c:pt>
                <c:pt idx="964">
                  <c:v>43276</c:v>
                </c:pt>
                <c:pt idx="965">
                  <c:v>43283</c:v>
                </c:pt>
                <c:pt idx="966">
                  <c:v>43290</c:v>
                </c:pt>
                <c:pt idx="967">
                  <c:v>43297</c:v>
                </c:pt>
                <c:pt idx="968">
                  <c:v>43304</c:v>
                </c:pt>
                <c:pt idx="969">
                  <c:v>43311</c:v>
                </c:pt>
                <c:pt idx="970">
                  <c:v>43318</c:v>
                </c:pt>
                <c:pt idx="971">
                  <c:v>43325</c:v>
                </c:pt>
                <c:pt idx="972">
                  <c:v>43332</c:v>
                </c:pt>
                <c:pt idx="973">
                  <c:v>43339</c:v>
                </c:pt>
                <c:pt idx="974">
                  <c:v>43346</c:v>
                </c:pt>
                <c:pt idx="975">
                  <c:v>43353</c:v>
                </c:pt>
                <c:pt idx="976">
                  <c:v>43360</c:v>
                </c:pt>
                <c:pt idx="977">
                  <c:v>43367</c:v>
                </c:pt>
                <c:pt idx="978">
                  <c:v>43374</c:v>
                </c:pt>
                <c:pt idx="979">
                  <c:v>43381</c:v>
                </c:pt>
                <c:pt idx="980">
                  <c:v>43388</c:v>
                </c:pt>
                <c:pt idx="981">
                  <c:v>43395</c:v>
                </c:pt>
                <c:pt idx="982">
                  <c:v>43402</c:v>
                </c:pt>
                <c:pt idx="983">
                  <c:v>43409</c:v>
                </c:pt>
                <c:pt idx="984">
                  <c:v>43416</c:v>
                </c:pt>
                <c:pt idx="985">
                  <c:v>43423</c:v>
                </c:pt>
                <c:pt idx="986">
                  <c:v>43430</c:v>
                </c:pt>
                <c:pt idx="987">
                  <c:v>43437</c:v>
                </c:pt>
                <c:pt idx="988">
                  <c:v>43444</c:v>
                </c:pt>
                <c:pt idx="989">
                  <c:v>43451</c:v>
                </c:pt>
                <c:pt idx="990">
                  <c:v>43458</c:v>
                </c:pt>
                <c:pt idx="991">
                  <c:v>43465</c:v>
                </c:pt>
                <c:pt idx="992">
                  <c:v>43472</c:v>
                </c:pt>
                <c:pt idx="993">
                  <c:v>43479</c:v>
                </c:pt>
                <c:pt idx="994">
                  <c:v>43486</c:v>
                </c:pt>
                <c:pt idx="995">
                  <c:v>43493</c:v>
                </c:pt>
                <c:pt idx="996">
                  <c:v>43500</c:v>
                </c:pt>
                <c:pt idx="997">
                  <c:v>43507</c:v>
                </c:pt>
                <c:pt idx="998">
                  <c:v>43514</c:v>
                </c:pt>
                <c:pt idx="999">
                  <c:v>43521</c:v>
                </c:pt>
                <c:pt idx="1000">
                  <c:v>43528</c:v>
                </c:pt>
                <c:pt idx="1001">
                  <c:v>43535</c:v>
                </c:pt>
                <c:pt idx="1002">
                  <c:v>43542</c:v>
                </c:pt>
                <c:pt idx="1003">
                  <c:v>43549</c:v>
                </c:pt>
                <c:pt idx="1004">
                  <c:v>43556</c:v>
                </c:pt>
                <c:pt idx="1005">
                  <c:v>43563</c:v>
                </c:pt>
                <c:pt idx="1006">
                  <c:v>43570</c:v>
                </c:pt>
                <c:pt idx="1007">
                  <c:v>43577</c:v>
                </c:pt>
                <c:pt idx="1008">
                  <c:v>43584</c:v>
                </c:pt>
                <c:pt idx="1009">
                  <c:v>43591</c:v>
                </c:pt>
                <c:pt idx="1010">
                  <c:v>43598</c:v>
                </c:pt>
                <c:pt idx="1011">
                  <c:v>43605</c:v>
                </c:pt>
                <c:pt idx="1012">
                  <c:v>43612</c:v>
                </c:pt>
                <c:pt idx="1013">
                  <c:v>43619</c:v>
                </c:pt>
                <c:pt idx="1014">
                  <c:v>43626</c:v>
                </c:pt>
                <c:pt idx="1015">
                  <c:v>43633</c:v>
                </c:pt>
                <c:pt idx="1016">
                  <c:v>43640</c:v>
                </c:pt>
                <c:pt idx="1017">
                  <c:v>43647</c:v>
                </c:pt>
                <c:pt idx="1018">
                  <c:v>43654</c:v>
                </c:pt>
                <c:pt idx="1019">
                  <c:v>43661</c:v>
                </c:pt>
                <c:pt idx="1020">
                  <c:v>43668</c:v>
                </c:pt>
                <c:pt idx="1021">
                  <c:v>43675</c:v>
                </c:pt>
                <c:pt idx="1022">
                  <c:v>43682</c:v>
                </c:pt>
                <c:pt idx="1023">
                  <c:v>43689</c:v>
                </c:pt>
                <c:pt idx="1024">
                  <c:v>43696</c:v>
                </c:pt>
                <c:pt idx="1025">
                  <c:v>43703</c:v>
                </c:pt>
                <c:pt idx="1026">
                  <c:v>43710</c:v>
                </c:pt>
                <c:pt idx="1027">
                  <c:v>43717</c:v>
                </c:pt>
                <c:pt idx="1028">
                  <c:v>43724</c:v>
                </c:pt>
                <c:pt idx="1029">
                  <c:v>43731</c:v>
                </c:pt>
                <c:pt idx="1030">
                  <c:v>43738</c:v>
                </c:pt>
                <c:pt idx="1031">
                  <c:v>43745</c:v>
                </c:pt>
                <c:pt idx="1032">
                  <c:v>43752</c:v>
                </c:pt>
                <c:pt idx="1033">
                  <c:v>43759</c:v>
                </c:pt>
                <c:pt idx="1034">
                  <c:v>43766</c:v>
                </c:pt>
                <c:pt idx="1035">
                  <c:v>43773</c:v>
                </c:pt>
                <c:pt idx="1036">
                  <c:v>43780</c:v>
                </c:pt>
                <c:pt idx="1037">
                  <c:v>43787</c:v>
                </c:pt>
                <c:pt idx="1038">
                  <c:v>43794</c:v>
                </c:pt>
                <c:pt idx="1039">
                  <c:v>43801</c:v>
                </c:pt>
                <c:pt idx="1040">
                  <c:v>43808</c:v>
                </c:pt>
                <c:pt idx="1041">
                  <c:v>43815</c:v>
                </c:pt>
                <c:pt idx="1042">
                  <c:v>43822</c:v>
                </c:pt>
                <c:pt idx="1043">
                  <c:v>43829</c:v>
                </c:pt>
                <c:pt idx="1044">
                  <c:v>43836</c:v>
                </c:pt>
                <c:pt idx="1045">
                  <c:v>43843</c:v>
                </c:pt>
                <c:pt idx="1046">
                  <c:v>43850</c:v>
                </c:pt>
                <c:pt idx="1047">
                  <c:v>43857</c:v>
                </c:pt>
                <c:pt idx="1048">
                  <c:v>43864</c:v>
                </c:pt>
                <c:pt idx="1049">
                  <c:v>43871</c:v>
                </c:pt>
                <c:pt idx="1050">
                  <c:v>43878</c:v>
                </c:pt>
                <c:pt idx="1051">
                  <c:v>43885</c:v>
                </c:pt>
                <c:pt idx="1052">
                  <c:v>43892</c:v>
                </c:pt>
                <c:pt idx="1053">
                  <c:v>43899</c:v>
                </c:pt>
                <c:pt idx="1054">
                  <c:v>43906</c:v>
                </c:pt>
                <c:pt idx="1055">
                  <c:v>43913</c:v>
                </c:pt>
                <c:pt idx="1056">
                  <c:v>43920</c:v>
                </c:pt>
                <c:pt idx="1057">
                  <c:v>43927</c:v>
                </c:pt>
                <c:pt idx="1058">
                  <c:v>43934</c:v>
                </c:pt>
                <c:pt idx="1059">
                  <c:v>43941</c:v>
                </c:pt>
                <c:pt idx="1060">
                  <c:v>43948</c:v>
                </c:pt>
                <c:pt idx="1061">
                  <c:v>43955</c:v>
                </c:pt>
                <c:pt idx="1062">
                  <c:v>43962</c:v>
                </c:pt>
                <c:pt idx="1063">
                  <c:v>43969</c:v>
                </c:pt>
                <c:pt idx="1064">
                  <c:v>43976</c:v>
                </c:pt>
                <c:pt idx="1065">
                  <c:v>43983</c:v>
                </c:pt>
                <c:pt idx="1066">
                  <c:v>43990</c:v>
                </c:pt>
                <c:pt idx="1067">
                  <c:v>43997</c:v>
                </c:pt>
                <c:pt idx="1068">
                  <c:v>44004</c:v>
                </c:pt>
                <c:pt idx="1069">
                  <c:v>44011</c:v>
                </c:pt>
                <c:pt idx="1070">
                  <c:v>44018</c:v>
                </c:pt>
                <c:pt idx="1071">
                  <c:v>44025</c:v>
                </c:pt>
                <c:pt idx="1072">
                  <c:v>44032</c:v>
                </c:pt>
                <c:pt idx="1073">
                  <c:v>44039</c:v>
                </c:pt>
                <c:pt idx="1074">
                  <c:v>44046</c:v>
                </c:pt>
                <c:pt idx="1075">
                  <c:v>44053</c:v>
                </c:pt>
                <c:pt idx="1076">
                  <c:v>44060</c:v>
                </c:pt>
                <c:pt idx="1077">
                  <c:v>44067</c:v>
                </c:pt>
                <c:pt idx="1078">
                  <c:v>44074</c:v>
                </c:pt>
                <c:pt idx="1079">
                  <c:v>44081</c:v>
                </c:pt>
                <c:pt idx="1080">
                  <c:v>44088</c:v>
                </c:pt>
                <c:pt idx="1081">
                  <c:v>44095</c:v>
                </c:pt>
                <c:pt idx="1082">
                  <c:v>44102</c:v>
                </c:pt>
                <c:pt idx="1083">
                  <c:v>44109</c:v>
                </c:pt>
                <c:pt idx="1084">
                  <c:v>44116</c:v>
                </c:pt>
                <c:pt idx="1085">
                  <c:v>44123</c:v>
                </c:pt>
                <c:pt idx="1086">
                  <c:v>44130</c:v>
                </c:pt>
                <c:pt idx="1087">
                  <c:v>44137</c:v>
                </c:pt>
                <c:pt idx="1088">
                  <c:v>44144</c:v>
                </c:pt>
                <c:pt idx="1089">
                  <c:v>44151</c:v>
                </c:pt>
                <c:pt idx="1090">
                  <c:v>44158</c:v>
                </c:pt>
                <c:pt idx="1091">
                  <c:v>44165</c:v>
                </c:pt>
                <c:pt idx="1092">
                  <c:v>44172</c:v>
                </c:pt>
                <c:pt idx="1093">
                  <c:v>44179</c:v>
                </c:pt>
                <c:pt idx="1094">
                  <c:v>44186</c:v>
                </c:pt>
                <c:pt idx="1095">
                  <c:v>44193</c:v>
                </c:pt>
                <c:pt idx="1096">
                  <c:v>44200</c:v>
                </c:pt>
                <c:pt idx="1097">
                  <c:v>44207</c:v>
                </c:pt>
                <c:pt idx="1098">
                  <c:v>44214</c:v>
                </c:pt>
                <c:pt idx="1099">
                  <c:v>44221</c:v>
                </c:pt>
                <c:pt idx="1100">
                  <c:v>44228</c:v>
                </c:pt>
                <c:pt idx="1101">
                  <c:v>44235</c:v>
                </c:pt>
                <c:pt idx="1102">
                  <c:v>44242</c:v>
                </c:pt>
                <c:pt idx="1103">
                  <c:v>44249</c:v>
                </c:pt>
                <c:pt idx="1104">
                  <c:v>44256</c:v>
                </c:pt>
                <c:pt idx="1105">
                  <c:v>44263</c:v>
                </c:pt>
                <c:pt idx="1106">
                  <c:v>44270</c:v>
                </c:pt>
                <c:pt idx="1107">
                  <c:v>44277</c:v>
                </c:pt>
                <c:pt idx="1108">
                  <c:v>44284</c:v>
                </c:pt>
                <c:pt idx="1109">
                  <c:v>44291</c:v>
                </c:pt>
                <c:pt idx="1110">
                  <c:v>44298</c:v>
                </c:pt>
                <c:pt idx="1111">
                  <c:v>44305</c:v>
                </c:pt>
                <c:pt idx="1112">
                  <c:v>44312</c:v>
                </c:pt>
                <c:pt idx="1113">
                  <c:v>44319</c:v>
                </c:pt>
                <c:pt idx="1114">
                  <c:v>44326</c:v>
                </c:pt>
                <c:pt idx="1115">
                  <c:v>44333</c:v>
                </c:pt>
                <c:pt idx="1116">
                  <c:v>44340</c:v>
                </c:pt>
                <c:pt idx="1117">
                  <c:v>44347</c:v>
                </c:pt>
                <c:pt idx="1118">
                  <c:v>44354</c:v>
                </c:pt>
                <c:pt idx="1119">
                  <c:v>44361</c:v>
                </c:pt>
                <c:pt idx="1120">
                  <c:v>44368</c:v>
                </c:pt>
                <c:pt idx="1121">
                  <c:v>44375</c:v>
                </c:pt>
                <c:pt idx="1122">
                  <c:v>44382</c:v>
                </c:pt>
                <c:pt idx="1123">
                  <c:v>44389</c:v>
                </c:pt>
                <c:pt idx="1124">
                  <c:v>44396</c:v>
                </c:pt>
                <c:pt idx="1125">
                  <c:v>44403</c:v>
                </c:pt>
                <c:pt idx="1126">
                  <c:v>44410</c:v>
                </c:pt>
                <c:pt idx="1127">
                  <c:v>44417</c:v>
                </c:pt>
                <c:pt idx="1128">
                  <c:v>44424</c:v>
                </c:pt>
                <c:pt idx="1129">
                  <c:v>44431</c:v>
                </c:pt>
                <c:pt idx="1130">
                  <c:v>44438</c:v>
                </c:pt>
                <c:pt idx="1131">
                  <c:v>44445</c:v>
                </c:pt>
                <c:pt idx="1132">
                  <c:v>44452</c:v>
                </c:pt>
                <c:pt idx="1133">
                  <c:v>44459</c:v>
                </c:pt>
                <c:pt idx="1134">
                  <c:v>44466</c:v>
                </c:pt>
                <c:pt idx="1135">
                  <c:v>44473</c:v>
                </c:pt>
                <c:pt idx="1136">
                  <c:v>44480</c:v>
                </c:pt>
                <c:pt idx="1137">
                  <c:v>44487</c:v>
                </c:pt>
                <c:pt idx="1138">
                  <c:v>44494</c:v>
                </c:pt>
                <c:pt idx="1139">
                  <c:v>44501</c:v>
                </c:pt>
                <c:pt idx="1140">
                  <c:v>44508</c:v>
                </c:pt>
                <c:pt idx="1141">
                  <c:v>44515</c:v>
                </c:pt>
                <c:pt idx="1142">
                  <c:v>44522</c:v>
                </c:pt>
                <c:pt idx="1143">
                  <c:v>44529</c:v>
                </c:pt>
                <c:pt idx="1144">
                  <c:v>44536</c:v>
                </c:pt>
                <c:pt idx="1145">
                  <c:v>44543</c:v>
                </c:pt>
                <c:pt idx="1146">
                  <c:v>44550</c:v>
                </c:pt>
                <c:pt idx="1147">
                  <c:v>44557</c:v>
                </c:pt>
                <c:pt idx="1148">
                  <c:v>44564</c:v>
                </c:pt>
                <c:pt idx="1149">
                  <c:v>44571</c:v>
                </c:pt>
                <c:pt idx="1150">
                  <c:v>44578</c:v>
                </c:pt>
                <c:pt idx="1151">
                  <c:v>44585</c:v>
                </c:pt>
                <c:pt idx="1152">
                  <c:v>44592</c:v>
                </c:pt>
                <c:pt idx="1153">
                  <c:v>44599</c:v>
                </c:pt>
                <c:pt idx="1154">
                  <c:v>44606</c:v>
                </c:pt>
                <c:pt idx="1155">
                  <c:v>44613</c:v>
                </c:pt>
                <c:pt idx="1156">
                  <c:v>44620</c:v>
                </c:pt>
                <c:pt idx="1157">
                  <c:v>44627</c:v>
                </c:pt>
                <c:pt idx="1158">
                  <c:v>44634</c:v>
                </c:pt>
                <c:pt idx="1159">
                  <c:v>44641</c:v>
                </c:pt>
                <c:pt idx="1160">
                  <c:v>44648</c:v>
                </c:pt>
              </c:numCache>
            </c:numRef>
          </c:cat>
          <c:val>
            <c:numRef>
              <c:f>'Elpris i Norden respektive Tysk'!$A$3:$A$1112</c:f>
              <c:numCache>
                <c:formatCode>m/d/yyyy</c:formatCode>
                <c:ptCount val="1110"/>
                <c:pt idx="0">
                  <c:v>36528</c:v>
                </c:pt>
                <c:pt idx="1">
                  <c:v>36535</c:v>
                </c:pt>
                <c:pt idx="2">
                  <c:v>36542</c:v>
                </c:pt>
                <c:pt idx="3">
                  <c:v>36549</c:v>
                </c:pt>
                <c:pt idx="4">
                  <c:v>36556</c:v>
                </c:pt>
                <c:pt idx="5">
                  <c:v>36563</c:v>
                </c:pt>
                <c:pt idx="6">
                  <c:v>36570</c:v>
                </c:pt>
                <c:pt idx="7">
                  <c:v>36577</c:v>
                </c:pt>
                <c:pt idx="8">
                  <c:v>36584</c:v>
                </c:pt>
                <c:pt idx="9">
                  <c:v>36591</c:v>
                </c:pt>
                <c:pt idx="10">
                  <c:v>36598</c:v>
                </c:pt>
                <c:pt idx="11">
                  <c:v>36605</c:v>
                </c:pt>
                <c:pt idx="12">
                  <c:v>36612</c:v>
                </c:pt>
                <c:pt idx="13">
                  <c:v>36619</c:v>
                </c:pt>
                <c:pt idx="14">
                  <c:v>36626</c:v>
                </c:pt>
                <c:pt idx="15">
                  <c:v>36633</c:v>
                </c:pt>
                <c:pt idx="16">
                  <c:v>36640</c:v>
                </c:pt>
                <c:pt idx="17">
                  <c:v>36647</c:v>
                </c:pt>
                <c:pt idx="18">
                  <c:v>36654</c:v>
                </c:pt>
                <c:pt idx="19">
                  <c:v>36661</c:v>
                </c:pt>
                <c:pt idx="20">
                  <c:v>36668</c:v>
                </c:pt>
                <c:pt idx="21">
                  <c:v>36675</c:v>
                </c:pt>
                <c:pt idx="22">
                  <c:v>36682</c:v>
                </c:pt>
                <c:pt idx="23">
                  <c:v>36689</c:v>
                </c:pt>
                <c:pt idx="24">
                  <c:v>36696</c:v>
                </c:pt>
                <c:pt idx="25">
                  <c:v>36703</c:v>
                </c:pt>
                <c:pt idx="26">
                  <c:v>36710</c:v>
                </c:pt>
                <c:pt idx="27">
                  <c:v>36717</c:v>
                </c:pt>
                <c:pt idx="28">
                  <c:v>36724</c:v>
                </c:pt>
                <c:pt idx="29">
                  <c:v>36731</c:v>
                </c:pt>
                <c:pt idx="30">
                  <c:v>36738</c:v>
                </c:pt>
                <c:pt idx="31">
                  <c:v>36745</c:v>
                </c:pt>
                <c:pt idx="32">
                  <c:v>36752</c:v>
                </c:pt>
                <c:pt idx="33">
                  <c:v>36759</c:v>
                </c:pt>
                <c:pt idx="34">
                  <c:v>36766</c:v>
                </c:pt>
                <c:pt idx="35">
                  <c:v>36773</c:v>
                </c:pt>
                <c:pt idx="36">
                  <c:v>36780</c:v>
                </c:pt>
                <c:pt idx="37">
                  <c:v>36787</c:v>
                </c:pt>
                <c:pt idx="38">
                  <c:v>36794</c:v>
                </c:pt>
                <c:pt idx="39">
                  <c:v>36801</c:v>
                </c:pt>
                <c:pt idx="40">
                  <c:v>36808</c:v>
                </c:pt>
                <c:pt idx="41">
                  <c:v>36815</c:v>
                </c:pt>
                <c:pt idx="42">
                  <c:v>36822</c:v>
                </c:pt>
                <c:pt idx="43">
                  <c:v>36829</c:v>
                </c:pt>
                <c:pt idx="44">
                  <c:v>36836</c:v>
                </c:pt>
                <c:pt idx="45">
                  <c:v>36843</c:v>
                </c:pt>
                <c:pt idx="46">
                  <c:v>36850</c:v>
                </c:pt>
                <c:pt idx="47">
                  <c:v>36857</c:v>
                </c:pt>
                <c:pt idx="48">
                  <c:v>36864</c:v>
                </c:pt>
                <c:pt idx="49">
                  <c:v>36871</c:v>
                </c:pt>
                <c:pt idx="50">
                  <c:v>36878</c:v>
                </c:pt>
                <c:pt idx="51">
                  <c:v>36885</c:v>
                </c:pt>
                <c:pt idx="52">
                  <c:v>36892</c:v>
                </c:pt>
                <c:pt idx="53">
                  <c:v>36899</c:v>
                </c:pt>
                <c:pt idx="54">
                  <c:v>36906</c:v>
                </c:pt>
                <c:pt idx="55">
                  <c:v>36913</c:v>
                </c:pt>
                <c:pt idx="56">
                  <c:v>36920</c:v>
                </c:pt>
                <c:pt idx="57">
                  <c:v>36927</c:v>
                </c:pt>
                <c:pt idx="58">
                  <c:v>36934</c:v>
                </c:pt>
                <c:pt idx="59">
                  <c:v>36941</c:v>
                </c:pt>
                <c:pt idx="60">
                  <c:v>36948</c:v>
                </c:pt>
                <c:pt idx="61">
                  <c:v>36955</c:v>
                </c:pt>
                <c:pt idx="62">
                  <c:v>36962</c:v>
                </c:pt>
                <c:pt idx="63">
                  <c:v>36969</c:v>
                </c:pt>
                <c:pt idx="64">
                  <c:v>36976</c:v>
                </c:pt>
                <c:pt idx="65">
                  <c:v>36983</c:v>
                </c:pt>
                <c:pt idx="66">
                  <c:v>36990</c:v>
                </c:pt>
                <c:pt idx="67">
                  <c:v>36997</c:v>
                </c:pt>
                <c:pt idx="68">
                  <c:v>37004</c:v>
                </c:pt>
                <c:pt idx="69">
                  <c:v>37011</c:v>
                </c:pt>
                <c:pt idx="70">
                  <c:v>37018</c:v>
                </c:pt>
                <c:pt idx="71">
                  <c:v>37025</c:v>
                </c:pt>
                <c:pt idx="72">
                  <c:v>37032</c:v>
                </c:pt>
                <c:pt idx="73">
                  <c:v>37039</c:v>
                </c:pt>
                <c:pt idx="74">
                  <c:v>37046</c:v>
                </c:pt>
                <c:pt idx="75">
                  <c:v>37053</c:v>
                </c:pt>
                <c:pt idx="76">
                  <c:v>37060</c:v>
                </c:pt>
                <c:pt idx="77">
                  <c:v>37067</c:v>
                </c:pt>
                <c:pt idx="78">
                  <c:v>37074</c:v>
                </c:pt>
                <c:pt idx="79">
                  <c:v>37081</c:v>
                </c:pt>
                <c:pt idx="80">
                  <c:v>37088</c:v>
                </c:pt>
                <c:pt idx="81">
                  <c:v>37095</c:v>
                </c:pt>
                <c:pt idx="82">
                  <c:v>37102</c:v>
                </c:pt>
                <c:pt idx="83">
                  <c:v>37109</c:v>
                </c:pt>
                <c:pt idx="84">
                  <c:v>37116</c:v>
                </c:pt>
                <c:pt idx="85">
                  <c:v>37123</c:v>
                </c:pt>
                <c:pt idx="86">
                  <c:v>37130</c:v>
                </c:pt>
                <c:pt idx="87">
                  <c:v>37137</c:v>
                </c:pt>
                <c:pt idx="88">
                  <c:v>37144</c:v>
                </c:pt>
                <c:pt idx="89">
                  <c:v>37151</c:v>
                </c:pt>
                <c:pt idx="90">
                  <c:v>37158</c:v>
                </c:pt>
                <c:pt idx="91">
                  <c:v>37165</c:v>
                </c:pt>
                <c:pt idx="92">
                  <c:v>37172</c:v>
                </c:pt>
                <c:pt idx="93">
                  <c:v>37179</c:v>
                </c:pt>
                <c:pt idx="94">
                  <c:v>37186</c:v>
                </c:pt>
                <c:pt idx="95">
                  <c:v>37193</c:v>
                </c:pt>
                <c:pt idx="96">
                  <c:v>37200</c:v>
                </c:pt>
                <c:pt idx="97">
                  <c:v>37207</c:v>
                </c:pt>
                <c:pt idx="98">
                  <c:v>37214</c:v>
                </c:pt>
                <c:pt idx="99">
                  <c:v>37221</c:v>
                </c:pt>
                <c:pt idx="100">
                  <c:v>37228</c:v>
                </c:pt>
                <c:pt idx="101">
                  <c:v>37235</c:v>
                </c:pt>
                <c:pt idx="102">
                  <c:v>37242</c:v>
                </c:pt>
                <c:pt idx="103">
                  <c:v>37249</c:v>
                </c:pt>
                <c:pt idx="104">
                  <c:v>37256</c:v>
                </c:pt>
                <c:pt idx="105">
                  <c:v>37263</c:v>
                </c:pt>
                <c:pt idx="106">
                  <c:v>37270</c:v>
                </c:pt>
                <c:pt idx="107">
                  <c:v>37277</c:v>
                </c:pt>
                <c:pt idx="108">
                  <c:v>37284</c:v>
                </c:pt>
                <c:pt idx="109">
                  <c:v>37291</c:v>
                </c:pt>
                <c:pt idx="110">
                  <c:v>37298</c:v>
                </c:pt>
                <c:pt idx="111">
                  <c:v>37305</c:v>
                </c:pt>
                <c:pt idx="112">
                  <c:v>37312</c:v>
                </c:pt>
                <c:pt idx="113">
                  <c:v>37319</c:v>
                </c:pt>
                <c:pt idx="114">
                  <c:v>37326</c:v>
                </c:pt>
                <c:pt idx="115">
                  <c:v>37333</c:v>
                </c:pt>
                <c:pt idx="116">
                  <c:v>37340</c:v>
                </c:pt>
                <c:pt idx="117">
                  <c:v>37347</c:v>
                </c:pt>
                <c:pt idx="118">
                  <c:v>37354</c:v>
                </c:pt>
                <c:pt idx="119">
                  <c:v>37361</c:v>
                </c:pt>
                <c:pt idx="120">
                  <c:v>37368</c:v>
                </c:pt>
                <c:pt idx="121">
                  <c:v>37375</c:v>
                </c:pt>
                <c:pt idx="122">
                  <c:v>37382</c:v>
                </c:pt>
                <c:pt idx="123">
                  <c:v>37389</c:v>
                </c:pt>
                <c:pt idx="124">
                  <c:v>37396</c:v>
                </c:pt>
                <c:pt idx="125">
                  <c:v>37403</c:v>
                </c:pt>
                <c:pt idx="126">
                  <c:v>37410</c:v>
                </c:pt>
                <c:pt idx="127">
                  <c:v>37417</c:v>
                </c:pt>
                <c:pt idx="128">
                  <c:v>37424</c:v>
                </c:pt>
                <c:pt idx="129">
                  <c:v>37431</c:v>
                </c:pt>
                <c:pt idx="130">
                  <c:v>37438</c:v>
                </c:pt>
                <c:pt idx="131">
                  <c:v>37445</c:v>
                </c:pt>
                <c:pt idx="132">
                  <c:v>37452</c:v>
                </c:pt>
                <c:pt idx="133">
                  <c:v>37459</c:v>
                </c:pt>
                <c:pt idx="134">
                  <c:v>37466</c:v>
                </c:pt>
                <c:pt idx="135">
                  <c:v>37473</c:v>
                </c:pt>
                <c:pt idx="136">
                  <c:v>37480</c:v>
                </c:pt>
                <c:pt idx="137">
                  <c:v>37487</c:v>
                </c:pt>
                <c:pt idx="138">
                  <c:v>37494</c:v>
                </c:pt>
                <c:pt idx="139">
                  <c:v>37501</c:v>
                </c:pt>
                <c:pt idx="140">
                  <c:v>37508</c:v>
                </c:pt>
                <c:pt idx="141">
                  <c:v>37515</c:v>
                </c:pt>
                <c:pt idx="142">
                  <c:v>37522</c:v>
                </c:pt>
                <c:pt idx="143">
                  <c:v>37529</c:v>
                </c:pt>
                <c:pt idx="144">
                  <c:v>37536</c:v>
                </c:pt>
                <c:pt idx="145">
                  <c:v>37543</c:v>
                </c:pt>
                <c:pt idx="146">
                  <c:v>37550</c:v>
                </c:pt>
                <c:pt idx="147">
                  <c:v>37557</c:v>
                </c:pt>
                <c:pt idx="148">
                  <c:v>37564</c:v>
                </c:pt>
                <c:pt idx="149">
                  <c:v>37571</c:v>
                </c:pt>
                <c:pt idx="150">
                  <c:v>37578</c:v>
                </c:pt>
                <c:pt idx="151">
                  <c:v>37585</c:v>
                </c:pt>
                <c:pt idx="152">
                  <c:v>37592</c:v>
                </c:pt>
                <c:pt idx="153">
                  <c:v>37599</c:v>
                </c:pt>
                <c:pt idx="154">
                  <c:v>37606</c:v>
                </c:pt>
                <c:pt idx="155">
                  <c:v>37613</c:v>
                </c:pt>
                <c:pt idx="156">
                  <c:v>37620</c:v>
                </c:pt>
                <c:pt idx="157">
                  <c:v>37627</c:v>
                </c:pt>
                <c:pt idx="158">
                  <c:v>37634</c:v>
                </c:pt>
                <c:pt idx="159">
                  <c:v>37641</c:v>
                </c:pt>
                <c:pt idx="160">
                  <c:v>37648</c:v>
                </c:pt>
                <c:pt idx="161">
                  <c:v>37655</c:v>
                </c:pt>
                <c:pt idx="162">
                  <c:v>37662</c:v>
                </c:pt>
                <c:pt idx="163">
                  <c:v>37669</c:v>
                </c:pt>
                <c:pt idx="164">
                  <c:v>37676</c:v>
                </c:pt>
                <c:pt idx="165">
                  <c:v>37683</c:v>
                </c:pt>
                <c:pt idx="166">
                  <c:v>37690</c:v>
                </c:pt>
                <c:pt idx="167">
                  <c:v>37697</c:v>
                </c:pt>
                <c:pt idx="168">
                  <c:v>37704</c:v>
                </c:pt>
                <c:pt idx="169">
                  <c:v>37711</c:v>
                </c:pt>
                <c:pt idx="170">
                  <c:v>37718</c:v>
                </c:pt>
                <c:pt idx="171">
                  <c:v>37725</c:v>
                </c:pt>
                <c:pt idx="172">
                  <c:v>37732</c:v>
                </c:pt>
                <c:pt idx="173">
                  <c:v>37739</c:v>
                </c:pt>
                <c:pt idx="174">
                  <c:v>37746</c:v>
                </c:pt>
                <c:pt idx="175">
                  <c:v>37753</c:v>
                </c:pt>
                <c:pt idx="176">
                  <c:v>37760</c:v>
                </c:pt>
                <c:pt idx="177">
                  <c:v>37767</c:v>
                </c:pt>
                <c:pt idx="178">
                  <c:v>37774</c:v>
                </c:pt>
                <c:pt idx="179">
                  <c:v>37781</c:v>
                </c:pt>
                <c:pt idx="180">
                  <c:v>37788</c:v>
                </c:pt>
                <c:pt idx="181">
                  <c:v>37795</c:v>
                </c:pt>
                <c:pt idx="182">
                  <c:v>37802</c:v>
                </c:pt>
                <c:pt idx="183">
                  <c:v>37809</c:v>
                </c:pt>
                <c:pt idx="184">
                  <c:v>37816</c:v>
                </c:pt>
                <c:pt idx="185">
                  <c:v>37823</c:v>
                </c:pt>
                <c:pt idx="186">
                  <c:v>37830</c:v>
                </c:pt>
                <c:pt idx="187">
                  <c:v>37837</c:v>
                </c:pt>
                <c:pt idx="188">
                  <c:v>37844</c:v>
                </c:pt>
                <c:pt idx="189">
                  <c:v>37851</c:v>
                </c:pt>
                <c:pt idx="190">
                  <c:v>37858</c:v>
                </c:pt>
                <c:pt idx="191">
                  <c:v>37865</c:v>
                </c:pt>
                <c:pt idx="192">
                  <c:v>37872</c:v>
                </c:pt>
                <c:pt idx="193">
                  <c:v>37879</c:v>
                </c:pt>
                <c:pt idx="194">
                  <c:v>37886</c:v>
                </c:pt>
                <c:pt idx="195">
                  <c:v>37893</c:v>
                </c:pt>
                <c:pt idx="196">
                  <c:v>37900</c:v>
                </c:pt>
                <c:pt idx="197">
                  <c:v>37907</c:v>
                </c:pt>
                <c:pt idx="198">
                  <c:v>37914</c:v>
                </c:pt>
                <c:pt idx="199">
                  <c:v>37921</c:v>
                </c:pt>
                <c:pt idx="200">
                  <c:v>37928</c:v>
                </c:pt>
                <c:pt idx="201">
                  <c:v>37935</c:v>
                </c:pt>
                <c:pt idx="202">
                  <c:v>37942</c:v>
                </c:pt>
                <c:pt idx="203">
                  <c:v>37949</c:v>
                </c:pt>
                <c:pt idx="204">
                  <c:v>37956</c:v>
                </c:pt>
                <c:pt idx="205">
                  <c:v>37963</c:v>
                </c:pt>
                <c:pt idx="206">
                  <c:v>37970</c:v>
                </c:pt>
                <c:pt idx="207">
                  <c:v>37977</c:v>
                </c:pt>
                <c:pt idx="208">
                  <c:v>37984</c:v>
                </c:pt>
                <c:pt idx="209">
                  <c:v>37991</c:v>
                </c:pt>
                <c:pt idx="210">
                  <c:v>37998</c:v>
                </c:pt>
                <c:pt idx="211">
                  <c:v>38005</c:v>
                </c:pt>
                <c:pt idx="212">
                  <c:v>38012</c:v>
                </c:pt>
                <c:pt idx="213">
                  <c:v>38019</c:v>
                </c:pt>
                <c:pt idx="214">
                  <c:v>38026</c:v>
                </c:pt>
                <c:pt idx="215">
                  <c:v>38033</c:v>
                </c:pt>
                <c:pt idx="216">
                  <c:v>38040</c:v>
                </c:pt>
                <c:pt idx="217">
                  <c:v>38047</c:v>
                </c:pt>
                <c:pt idx="218">
                  <c:v>38054</c:v>
                </c:pt>
                <c:pt idx="219">
                  <c:v>38061</c:v>
                </c:pt>
                <c:pt idx="220">
                  <c:v>38068</c:v>
                </c:pt>
                <c:pt idx="221">
                  <c:v>38075</c:v>
                </c:pt>
                <c:pt idx="222">
                  <c:v>38082</c:v>
                </c:pt>
                <c:pt idx="223">
                  <c:v>38089</c:v>
                </c:pt>
                <c:pt idx="224">
                  <c:v>38096</c:v>
                </c:pt>
                <c:pt idx="225">
                  <c:v>38103</c:v>
                </c:pt>
                <c:pt idx="226">
                  <c:v>38110</c:v>
                </c:pt>
                <c:pt idx="227">
                  <c:v>38117</c:v>
                </c:pt>
                <c:pt idx="228">
                  <c:v>38124</c:v>
                </c:pt>
                <c:pt idx="229">
                  <c:v>38131</c:v>
                </c:pt>
                <c:pt idx="230">
                  <c:v>38138</c:v>
                </c:pt>
                <c:pt idx="231">
                  <c:v>38145</c:v>
                </c:pt>
                <c:pt idx="232">
                  <c:v>38152</c:v>
                </c:pt>
                <c:pt idx="233">
                  <c:v>38159</c:v>
                </c:pt>
                <c:pt idx="234">
                  <c:v>38166</c:v>
                </c:pt>
                <c:pt idx="235">
                  <c:v>38173</c:v>
                </c:pt>
                <c:pt idx="236">
                  <c:v>38180</c:v>
                </c:pt>
                <c:pt idx="237">
                  <c:v>38187</c:v>
                </c:pt>
                <c:pt idx="238">
                  <c:v>38194</c:v>
                </c:pt>
                <c:pt idx="239">
                  <c:v>38201</c:v>
                </c:pt>
                <c:pt idx="240">
                  <c:v>38208</c:v>
                </c:pt>
                <c:pt idx="241">
                  <c:v>38215</c:v>
                </c:pt>
                <c:pt idx="242">
                  <c:v>38222</c:v>
                </c:pt>
                <c:pt idx="243">
                  <c:v>38229</c:v>
                </c:pt>
                <c:pt idx="244">
                  <c:v>38236</c:v>
                </c:pt>
                <c:pt idx="245">
                  <c:v>38243</c:v>
                </c:pt>
                <c:pt idx="246">
                  <c:v>38250</c:v>
                </c:pt>
                <c:pt idx="247">
                  <c:v>38257</c:v>
                </c:pt>
                <c:pt idx="248">
                  <c:v>38264</c:v>
                </c:pt>
                <c:pt idx="249">
                  <c:v>38271</c:v>
                </c:pt>
                <c:pt idx="250">
                  <c:v>38278</c:v>
                </c:pt>
                <c:pt idx="251">
                  <c:v>38285</c:v>
                </c:pt>
                <c:pt idx="252">
                  <c:v>38292</c:v>
                </c:pt>
                <c:pt idx="253">
                  <c:v>38299</c:v>
                </c:pt>
                <c:pt idx="254">
                  <c:v>38306</c:v>
                </c:pt>
                <c:pt idx="255">
                  <c:v>38313</c:v>
                </c:pt>
                <c:pt idx="256">
                  <c:v>38320</c:v>
                </c:pt>
                <c:pt idx="257">
                  <c:v>38327</c:v>
                </c:pt>
                <c:pt idx="258">
                  <c:v>38334</c:v>
                </c:pt>
                <c:pt idx="259">
                  <c:v>38341</c:v>
                </c:pt>
                <c:pt idx="260">
                  <c:v>38348</c:v>
                </c:pt>
                <c:pt idx="261">
                  <c:v>38355</c:v>
                </c:pt>
                <c:pt idx="262">
                  <c:v>38362</c:v>
                </c:pt>
                <c:pt idx="263">
                  <c:v>38369</c:v>
                </c:pt>
                <c:pt idx="264">
                  <c:v>38376</c:v>
                </c:pt>
                <c:pt idx="265">
                  <c:v>38383</c:v>
                </c:pt>
                <c:pt idx="266">
                  <c:v>38390</c:v>
                </c:pt>
                <c:pt idx="267">
                  <c:v>38397</c:v>
                </c:pt>
                <c:pt idx="268">
                  <c:v>38404</c:v>
                </c:pt>
                <c:pt idx="269">
                  <c:v>38411</c:v>
                </c:pt>
                <c:pt idx="270">
                  <c:v>38418</c:v>
                </c:pt>
                <c:pt idx="271">
                  <c:v>38425</c:v>
                </c:pt>
                <c:pt idx="272">
                  <c:v>38432</c:v>
                </c:pt>
                <c:pt idx="273">
                  <c:v>38439</c:v>
                </c:pt>
                <c:pt idx="274">
                  <c:v>38446</c:v>
                </c:pt>
                <c:pt idx="275">
                  <c:v>38453</c:v>
                </c:pt>
                <c:pt idx="276">
                  <c:v>38460</c:v>
                </c:pt>
                <c:pt idx="277">
                  <c:v>38467</c:v>
                </c:pt>
                <c:pt idx="278">
                  <c:v>38474</c:v>
                </c:pt>
                <c:pt idx="279">
                  <c:v>38481</c:v>
                </c:pt>
                <c:pt idx="280">
                  <c:v>38488</c:v>
                </c:pt>
                <c:pt idx="281">
                  <c:v>38495</c:v>
                </c:pt>
                <c:pt idx="282">
                  <c:v>38502</c:v>
                </c:pt>
                <c:pt idx="283">
                  <c:v>38509</c:v>
                </c:pt>
                <c:pt idx="284">
                  <c:v>38516</c:v>
                </c:pt>
                <c:pt idx="285">
                  <c:v>38523</c:v>
                </c:pt>
                <c:pt idx="286">
                  <c:v>38530</c:v>
                </c:pt>
                <c:pt idx="287">
                  <c:v>38537</c:v>
                </c:pt>
                <c:pt idx="288">
                  <c:v>38544</c:v>
                </c:pt>
                <c:pt idx="289">
                  <c:v>38551</c:v>
                </c:pt>
                <c:pt idx="290">
                  <c:v>38558</c:v>
                </c:pt>
                <c:pt idx="291">
                  <c:v>38565</c:v>
                </c:pt>
                <c:pt idx="292">
                  <c:v>38572</c:v>
                </c:pt>
                <c:pt idx="293">
                  <c:v>38579</c:v>
                </c:pt>
                <c:pt idx="294">
                  <c:v>38586</c:v>
                </c:pt>
                <c:pt idx="295">
                  <c:v>38593</c:v>
                </c:pt>
                <c:pt idx="296">
                  <c:v>38600</c:v>
                </c:pt>
                <c:pt idx="297">
                  <c:v>38607</c:v>
                </c:pt>
                <c:pt idx="298">
                  <c:v>38614</c:v>
                </c:pt>
                <c:pt idx="299">
                  <c:v>38621</c:v>
                </c:pt>
                <c:pt idx="300">
                  <c:v>38628</c:v>
                </c:pt>
                <c:pt idx="301">
                  <c:v>38635</c:v>
                </c:pt>
                <c:pt idx="302">
                  <c:v>38642</c:v>
                </c:pt>
                <c:pt idx="303">
                  <c:v>38649</c:v>
                </c:pt>
                <c:pt idx="304">
                  <c:v>38656</c:v>
                </c:pt>
                <c:pt idx="305">
                  <c:v>38663</c:v>
                </c:pt>
                <c:pt idx="306">
                  <c:v>38670</c:v>
                </c:pt>
                <c:pt idx="307">
                  <c:v>38677</c:v>
                </c:pt>
                <c:pt idx="308">
                  <c:v>38684</c:v>
                </c:pt>
                <c:pt idx="309">
                  <c:v>38691</c:v>
                </c:pt>
                <c:pt idx="310">
                  <c:v>38698</c:v>
                </c:pt>
                <c:pt idx="311">
                  <c:v>38705</c:v>
                </c:pt>
                <c:pt idx="312">
                  <c:v>38712</c:v>
                </c:pt>
                <c:pt idx="313">
                  <c:v>38719</c:v>
                </c:pt>
                <c:pt idx="314">
                  <c:v>38726</c:v>
                </c:pt>
                <c:pt idx="315">
                  <c:v>38733</c:v>
                </c:pt>
                <c:pt idx="316">
                  <c:v>38740</c:v>
                </c:pt>
                <c:pt idx="317">
                  <c:v>38747</c:v>
                </c:pt>
                <c:pt idx="318">
                  <c:v>38754</c:v>
                </c:pt>
                <c:pt idx="319">
                  <c:v>38761</c:v>
                </c:pt>
                <c:pt idx="320">
                  <c:v>38768</c:v>
                </c:pt>
                <c:pt idx="321">
                  <c:v>38775</c:v>
                </c:pt>
                <c:pt idx="322">
                  <c:v>38782</c:v>
                </c:pt>
                <c:pt idx="323">
                  <c:v>38789</c:v>
                </c:pt>
                <c:pt idx="324">
                  <c:v>38796</c:v>
                </c:pt>
                <c:pt idx="325">
                  <c:v>38803</c:v>
                </c:pt>
                <c:pt idx="326">
                  <c:v>38810</c:v>
                </c:pt>
                <c:pt idx="327">
                  <c:v>38817</c:v>
                </c:pt>
                <c:pt idx="328">
                  <c:v>38824</c:v>
                </c:pt>
                <c:pt idx="329">
                  <c:v>38831</c:v>
                </c:pt>
                <c:pt idx="330">
                  <c:v>38838</c:v>
                </c:pt>
                <c:pt idx="331">
                  <c:v>38845</c:v>
                </c:pt>
                <c:pt idx="332">
                  <c:v>38852</c:v>
                </c:pt>
                <c:pt idx="333">
                  <c:v>38859</c:v>
                </c:pt>
                <c:pt idx="334">
                  <c:v>38866</c:v>
                </c:pt>
                <c:pt idx="335">
                  <c:v>38873</c:v>
                </c:pt>
                <c:pt idx="336">
                  <c:v>38880</c:v>
                </c:pt>
                <c:pt idx="337">
                  <c:v>38887</c:v>
                </c:pt>
                <c:pt idx="338">
                  <c:v>38894</c:v>
                </c:pt>
                <c:pt idx="339">
                  <c:v>38901</c:v>
                </c:pt>
                <c:pt idx="340">
                  <c:v>38908</c:v>
                </c:pt>
                <c:pt idx="341">
                  <c:v>38915</c:v>
                </c:pt>
                <c:pt idx="342">
                  <c:v>38922</c:v>
                </c:pt>
                <c:pt idx="343">
                  <c:v>38929</c:v>
                </c:pt>
                <c:pt idx="344">
                  <c:v>38936</c:v>
                </c:pt>
                <c:pt idx="345">
                  <c:v>38943</c:v>
                </c:pt>
                <c:pt idx="346">
                  <c:v>38950</c:v>
                </c:pt>
                <c:pt idx="347">
                  <c:v>38957</c:v>
                </c:pt>
                <c:pt idx="348">
                  <c:v>38964</c:v>
                </c:pt>
                <c:pt idx="349">
                  <c:v>38971</c:v>
                </c:pt>
                <c:pt idx="350">
                  <c:v>38978</c:v>
                </c:pt>
                <c:pt idx="351">
                  <c:v>38985</c:v>
                </c:pt>
                <c:pt idx="352">
                  <c:v>38992</c:v>
                </c:pt>
                <c:pt idx="353">
                  <c:v>38999</c:v>
                </c:pt>
                <c:pt idx="354">
                  <c:v>39006</c:v>
                </c:pt>
                <c:pt idx="355">
                  <c:v>39013</c:v>
                </c:pt>
                <c:pt idx="356">
                  <c:v>39020</c:v>
                </c:pt>
                <c:pt idx="357">
                  <c:v>39027</c:v>
                </c:pt>
                <c:pt idx="358">
                  <c:v>39034</c:v>
                </c:pt>
                <c:pt idx="359">
                  <c:v>39041</c:v>
                </c:pt>
                <c:pt idx="360">
                  <c:v>39048</c:v>
                </c:pt>
                <c:pt idx="361">
                  <c:v>39055</c:v>
                </c:pt>
                <c:pt idx="362">
                  <c:v>39062</c:v>
                </c:pt>
                <c:pt idx="363">
                  <c:v>39069</c:v>
                </c:pt>
                <c:pt idx="364">
                  <c:v>39076</c:v>
                </c:pt>
                <c:pt idx="365">
                  <c:v>39083</c:v>
                </c:pt>
                <c:pt idx="366">
                  <c:v>39090</c:v>
                </c:pt>
                <c:pt idx="367">
                  <c:v>39097</c:v>
                </c:pt>
                <c:pt idx="368">
                  <c:v>39104</c:v>
                </c:pt>
                <c:pt idx="369">
                  <c:v>39111</c:v>
                </c:pt>
                <c:pt idx="370">
                  <c:v>39118</c:v>
                </c:pt>
                <c:pt idx="371">
                  <c:v>39125</c:v>
                </c:pt>
                <c:pt idx="372">
                  <c:v>39132</c:v>
                </c:pt>
                <c:pt idx="373">
                  <c:v>39139</c:v>
                </c:pt>
                <c:pt idx="374">
                  <c:v>39146</c:v>
                </c:pt>
                <c:pt idx="375">
                  <c:v>39153</c:v>
                </c:pt>
                <c:pt idx="376">
                  <c:v>39160</c:v>
                </c:pt>
                <c:pt idx="377">
                  <c:v>39167</c:v>
                </c:pt>
                <c:pt idx="378">
                  <c:v>39174</c:v>
                </c:pt>
                <c:pt idx="379">
                  <c:v>39181</c:v>
                </c:pt>
                <c:pt idx="380">
                  <c:v>39188</c:v>
                </c:pt>
                <c:pt idx="381">
                  <c:v>39195</c:v>
                </c:pt>
                <c:pt idx="382">
                  <c:v>39202</c:v>
                </c:pt>
                <c:pt idx="383">
                  <c:v>39209</c:v>
                </c:pt>
                <c:pt idx="384">
                  <c:v>39216</c:v>
                </c:pt>
                <c:pt idx="385">
                  <c:v>39223</c:v>
                </c:pt>
                <c:pt idx="386">
                  <c:v>39230</c:v>
                </c:pt>
                <c:pt idx="387">
                  <c:v>39237</c:v>
                </c:pt>
                <c:pt idx="388">
                  <c:v>39244</c:v>
                </c:pt>
                <c:pt idx="389">
                  <c:v>39251</c:v>
                </c:pt>
                <c:pt idx="390">
                  <c:v>39258</c:v>
                </c:pt>
                <c:pt idx="391">
                  <c:v>39265</c:v>
                </c:pt>
                <c:pt idx="392">
                  <c:v>39272</c:v>
                </c:pt>
                <c:pt idx="393">
                  <c:v>39279</c:v>
                </c:pt>
                <c:pt idx="394">
                  <c:v>39286</c:v>
                </c:pt>
                <c:pt idx="395">
                  <c:v>39293</c:v>
                </c:pt>
                <c:pt idx="396">
                  <c:v>39300</c:v>
                </c:pt>
                <c:pt idx="397">
                  <c:v>39307</c:v>
                </c:pt>
                <c:pt idx="398">
                  <c:v>39314</c:v>
                </c:pt>
                <c:pt idx="399">
                  <c:v>39321</c:v>
                </c:pt>
                <c:pt idx="400">
                  <c:v>39328</c:v>
                </c:pt>
                <c:pt idx="401">
                  <c:v>39335</c:v>
                </c:pt>
                <c:pt idx="402">
                  <c:v>39342</c:v>
                </c:pt>
                <c:pt idx="403">
                  <c:v>39349</c:v>
                </c:pt>
                <c:pt idx="404">
                  <c:v>39356</c:v>
                </c:pt>
                <c:pt idx="405">
                  <c:v>39363</c:v>
                </c:pt>
                <c:pt idx="406">
                  <c:v>39370</c:v>
                </c:pt>
                <c:pt idx="407">
                  <c:v>39377</c:v>
                </c:pt>
                <c:pt idx="408">
                  <c:v>39384</c:v>
                </c:pt>
                <c:pt idx="409">
                  <c:v>39391</c:v>
                </c:pt>
                <c:pt idx="410">
                  <c:v>39398</c:v>
                </c:pt>
                <c:pt idx="411">
                  <c:v>39405</c:v>
                </c:pt>
                <c:pt idx="412">
                  <c:v>39412</c:v>
                </c:pt>
                <c:pt idx="413">
                  <c:v>39419</c:v>
                </c:pt>
                <c:pt idx="414">
                  <c:v>39426</c:v>
                </c:pt>
                <c:pt idx="415">
                  <c:v>39433</c:v>
                </c:pt>
                <c:pt idx="416">
                  <c:v>39440</c:v>
                </c:pt>
                <c:pt idx="417">
                  <c:v>39447</c:v>
                </c:pt>
                <c:pt idx="418">
                  <c:v>39454</c:v>
                </c:pt>
                <c:pt idx="419">
                  <c:v>39461</c:v>
                </c:pt>
                <c:pt idx="420">
                  <c:v>39468</c:v>
                </c:pt>
                <c:pt idx="421">
                  <c:v>39475</c:v>
                </c:pt>
                <c:pt idx="422">
                  <c:v>39482</c:v>
                </c:pt>
                <c:pt idx="423">
                  <c:v>39489</c:v>
                </c:pt>
                <c:pt idx="424">
                  <c:v>39496</c:v>
                </c:pt>
                <c:pt idx="425">
                  <c:v>39503</c:v>
                </c:pt>
                <c:pt idx="426">
                  <c:v>39510</c:v>
                </c:pt>
                <c:pt idx="427">
                  <c:v>39517</c:v>
                </c:pt>
                <c:pt idx="428">
                  <c:v>39524</c:v>
                </c:pt>
                <c:pt idx="429">
                  <c:v>39531</c:v>
                </c:pt>
                <c:pt idx="430">
                  <c:v>39538</c:v>
                </c:pt>
                <c:pt idx="431">
                  <c:v>39545</c:v>
                </c:pt>
                <c:pt idx="432">
                  <c:v>39552</c:v>
                </c:pt>
                <c:pt idx="433">
                  <c:v>39559</c:v>
                </c:pt>
                <c:pt idx="434">
                  <c:v>39566</c:v>
                </c:pt>
                <c:pt idx="435">
                  <c:v>39573</c:v>
                </c:pt>
                <c:pt idx="436">
                  <c:v>39580</c:v>
                </c:pt>
                <c:pt idx="437">
                  <c:v>39587</c:v>
                </c:pt>
                <c:pt idx="438">
                  <c:v>39594</c:v>
                </c:pt>
                <c:pt idx="439">
                  <c:v>39601</c:v>
                </c:pt>
                <c:pt idx="440">
                  <c:v>39608</c:v>
                </c:pt>
                <c:pt idx="441">
                  <c:v>39615</c:v>
                </c:pt>
                <c:pt idx="442">
                  <c:v>39622</c:v>
                </c:pt>
                <c:pt idx="443">
                  <c:v>39629</c:v>
                </c:pt>
                <c:pt idx="444">
                  <c:v>39636</c:v>
                </c:pt>
                <c:pt idx="445">
                  <c:v>39643</c:v>
                </c:pt>
                <c:pt idx="446">
                  <c:v>39650</c:v>
                </c:pt>
                <c:pt idx="447">
                  <c:v>39657</c:v>
                </c:pt>
                <c:pt idx="448">
                  <c:v>39664</c:v>
                </c:pt>
                <c:pt idx="449">
                  <c:v>39671</c:v>
                </c:pt>
                <c:pt idx="450">
                  <c:v>39678</c:v>
                </c:pt>
                <c:pt idx="451">
                  <c:v>39685</c:v>
                </c:pt>
                <c:pt idx="452">
                  <c:v>39692</c:v>
                </c:pt>
                <c:pt idx="453">
                  <c:v>39699</c:v>
                </c:pt>
                <c:pt idx="454">
                  <c:v>39706</c:v>
                </c:pt>
                <c:pt idx="455">
                  <c:v>39713</c:v>
                </c:pt>
                <c:pt idx="456">
                  <c:v>39720</c:v>
                </c:pt>
                <c:pt idx="457">
                  <c:v>39727</c:v>
                </c:pt>
                <c:pt idx="458">
                  <c:v>39734</c:v>
                </c:pt>
                <c:pt idx="459">
                  <c:v>39741</c:v>
                </c:pt>
                <c:pt idx="460">
                  <c:v>39748</c:v>
                </c:pt>
                <c:pt idx="461">
                  <c:v>39755</c:v>
                </c:pt>
                <c:pt idx="462">
                  <c:v>39762</c:v>
                </c:pt>
                <c:pt idx="463">
                  <c:v>39769</c:v>
                </c:pt>
                <c:pt idx="464">
                  <c:v>39776</c:v>
                </c:pt>
                <c:pt idx="465">
                  <c:v>39783</c:v>
                </c:pt>
                <c:pt idx="466">
                  <c:v>39790</c:v>
                </c:pt>
                <c:pt idx="467">
                  <c:v>39797</c:v>
                </c:pt>
                <c:pt idx="468">
                  <c:v>39804</c:v>
                </c:pt>
                <c:pt idx="469">
                  <c:v>39811</c:v>
                </c:pt>
                <c:pt idx="470">
                  <c:v>39818</c:v>
                </c:pt>
                <c:pt idx="471">
                  <c:v>39825</c:v>
                </c:pt>
                <c:pt idx="472">
                  <c:v>39832</c:v>
                </c:pt>
                <c:pt idx="473">
                  <c:v>39839</c:v>
                </c:pt>
                <c:pt idx="474">
                  <c:v>39846</c:v>
                </c:pt>
                <c:pt idx="475">
                  <c:v>39853</c:v>
                </c:pt>
                <c:pt idx="476">
                  <c:v>39860</c:v>
                </c:pt>
                <c:pt idx="477">
                  <c:v>39867</c:v>
                </c:pt>
                <c:pt idx="478">
                  <c:v>39874</c:v>
                </c:pt>
                <c:pt idx="479">
                  <c:v>39881</c:v>
                </c:pt>
                <c:pt idx="480">
                  <c:v>39888</c:v>
                </c:pt>
                <c:pt idx="481">
                  <c:v>39895</c:v>
                </c:pt>
                <c:pt idx="482">
                  <c:v>39902</c:v>
                </c:pt>
                <c:pt idx="483">
                  <c:v>39909</c:v>
                </c:pt>
                <c:pt idx="484">
                  <c:v>39916</c:v>
                </c:pt>
                <c:pt idx="485">
                  <c:v>39923</c:v>
                </c:pt>
                <c:pt idx="486">
                  <c:v>39930</c:v>
                </c:pt>
                <c:pt idx="487">
                  <c:v>39937</c:v>
                </c:pt>
                <c:pt idx="488">
                  <c:v>39944</c:v>
                </c:pt>
                <c:pt idx="489">
                  <c:v>39951</c:v>
                </c:pt>
                <c:pt idx="490">
                  <c:v>39958</c:v>
                </c:pt>
                <c:pt idx="491">
                  <c:v>39965</c:v>
                </c:pt>
                <c:pt idx="492">
                  <c:v>39972</c:v>
                </c:pt>
                <c:pt idx="493">
                  <c:v>39979</c:v>
                </c:pt>
                <c:pt idx="494">
                  <c:v>39986</c:v>
                </c:pt>
                <c:pt idx="495">
                  <c:v>39993</c:v>
                </c:pt>
                <c:pt idx="496">
                  <c:v>40000</c:v>
                </c:pt>
                <c:pt idx="497">
                  <c:v>40007</c:v>
                </c:pt>
                <c:pt idx="498">
                  <c:v>40014</c:v>
                </c:pt>
                <c:pt idx="499">
                  <c:v>40021</c:v>
                </c:pt>
                <c:pt idx="500">
                  <c:v>40028</c:v>
                </c:pt>
                <c:pt idx="501">
                  <c:v>40035</c:v>
                </c:pt>
                <c:pt idx="502">
                  <c:v>40042</c:v>
                </c:pt>
                <c:pt idx="503">
                  <c:v>40049</c:v>
                </c:pt>
                <c:pt idx="504">
                  <c:v>40056</c:v>
                </c:pt>
                <c:pt idx="505">
                  <c:v>40063</c:v>
                </c:pt>
                <c:pt idx="506">
                  <c:v>40070</c:v>
                </c:pt>
                <c:pt idx="507">
                  <c:v>40077</c:v>
                </c:pt>
                <c:pt idx="508">
                  <c:v>40084</c:v>
                </c:pt>
                <c:pt idx="509">
                  <c:v>40091</c:v>
                </c:pt>
                <c:pt idx="510">
                  <c:v>40098</c:v>
                </c:pt>
                <c:pt idx="511">
                  <c:v>40105</c:v>
                </c:pt>
                <c:pt idx="512">
                  <c:v>40112</c:v>
                </c:pt>
                <c:pt idx="513">
                  <c:v>40119</c:v>
                </c:pt>
                <c:pt idx="514">
                  <c:v>40126</c:v>
                </c:pt>
                <c:pt idx="515">
                  <c:v>40133</c:v>
                </c:pt>
                <c:pt idx="516">
                  <c:v>40140</c:v>
                </c:pt>
                <c:pt idx="517">
                  <c:v>40147</c:v>
                </c:pt>
                <c:pt idx="518">
                  <c:v>40154</c:v>
                </c:pt>
                <c:pt idx="519">
                  <c:v>40161</c:v>
                </c:pt>
                <c:pt idx="520">
                  <c:v>40168</c:v>
                </c:pt>
                <c:pt idx="521">
                  <c:v>40175</c:v>
                </c:pt>
                <c:pt idx="522">
                  <c:v>40182</c:v>
                </c:pt>
                <c:pt idx="523">
                  <c:v>40189</c:v>
                </c:pt>
                <c:pt idx="524">
                  <c:v>40196</c:v>
                </c:pt>
                <c:pt idx="525">
                  <c:v>40203</c:v>
                </c:pt>
                <c:pt idx="526">
                  <c:v>40210</c:v>
                </c:pt>
                <c:pt idx="527">
                  <c:v>40217</c:v>
                </c:pt>
                <c:pt idx="528">
                  <c:v>40224</c:v>
                </c:pt>
                <c:pt idx="529">
                  <c:v>40231</c:v>
                </c:pt>
                <c:pt idx="530">
                  <c:v>40238</c:v>
                </c:pt>
                <c:pt idx="531">
                  <c:v>40245</c:v>
                </c:pt>
                <c:pt idx="532">
                  <c:v>40252</c:v>
                </c:pt>
                <c:pt idx="533">
                  <c:v>40259</c:v>
                </c:pt>
                <c:pt idx="534">
                  <c:v>40266</c:v>
                </c:pt>
                <c:pt idx="535">
                  <c:v>40273</c:v>
                </c:pt>
                <c:pt idx="536">
                  <c:v>40280</c:v>
                </c:pt>
                <c:pt idx="537">
                  <c:v>40287</c:v>
                </c:pt>
                <c:pt idx="538">
                  <c:v>40294</c:v>
                </c:pt>
                <c:pt idx="539">
                  <c:v>40301</c:v>
                </c:pt>
                <c:pt idx="540">
                  <c:v>40308</c:v>
                </c:pt>
                <c:pt idx="541">
                  <c:v>40315</c:v>
                </c:pt>
                <c:pt idx="542">
                  <c:v>40322</c:v>
                </c:pt>
                <c:pt idx="543">
                  <c:v>40329</c:v>
                </c:pt>
                <c:pt idx="544">
                  <c:v>40336</c:v>
                </c:pt>
                <c:pt idx="545">
                  <c:v>40343</c:v>
                </c:pt>
                <c:pt idx="546">
                  <c:v>40350</c:v>
                </c:pt>
                <c:pt idx="547">
                  <c:v>40357</c:v>
                </c:pt>
                <c:pt idx="548">
                  <c:v>40364</c:v>
                </c:pt>
                <c:pt idx="549">
                  <c:v>40371</c:v>
                </c:pt>
                <c:pt idx="550">
                  <c:v>40378</c:v>
                </c:pt>
                <c:pt idx="551">
                  <c:v>40385</c:v>
                </c:pt>
                <c:pt idx="552">
                  <c:v>40392</c:v>
                </c:pt>
                <c:pt idx="553">
                  <c:v>40399</c:v>
                </c:pt>
                <c:pt idx="554">
                  <c:v>40406</c:v>
                </c:pt>
                <c:pt idx="555">
                  <c:v>40413</c:v>
                </c:pt>
                <c:pt idx="556">
                  <c:v>40420</c:v>
                </c:pt>
                <c:pt idx="557">
                  <c:v>40427</c:v>
                </c:pt>
                <c:pt idx="558">
                  <c:v>40434</c:v>
                </c:pt>
                <c:pt idx="559">
                  <c:v>40441</c:v>
                </c:pt>
                <c:pt idx="560">
                  <c:v>40448</c:v>
                </c:pt>
                <c:pt idx="561">
                  <c:v>40455</c:v>
                </c:pt>
                <c:pt idx="562">
                  <c:v>40462</c:v>
                </c:pt>
                <c:pt idx="563">
                  <c:v>40469</c:v>
                </c:pt>
                <c:pt idx="564">
                  <c:v>40476</c:v>
                </c:pt>
                <c:pt idx="565">
                  <c:v>40483</c:v>
                </c:pt>
                <c:pt idx="566">
                  <c:v>40490</c:v>
                </c:pt>
                <c:pt idx="567">
                  <c:v>40497</c:v>
                </c:pt>
                <c:pt idx="568">
                  <c:v>40504</c:v>
                </c:pt>
                <c:pt idx="569">
                  <c:v>40511</c:v>
                </c:pt>
                <c:pt idx="570">
                  <c:v>40518</c:v>
                </c:pt>
                <c:pt idx="571">
                  <c:v>40525</c:v>
                </c:pt>
                <c:pt idx="572">
                  <c:v>40532</c:v>
                </c:pt>
                <c:pt idx="573">
                  <c:v>40539</c:v>
                </c:pt>
                <c:pt idx="574">
                  <c:v>40546</c:v>
                </c:pt>
                <c:pt idx="575">
                  <c:v>40553</c:v>
                </c:pt>
                <c:pt idx="576">
                  <c:v>40560</c:v>
                </c:pt>
                <c:pt idx="577">
                  <c:v>40567</c:v>
                </c:pt>
                <c:pt idx="578">
                  <c:v>40574</c:v>
                </c:pt>
                <c:pt idx="579">
                  <c:v>40581</c:v>
                </c:pt>
                <c:pt idx="580">
                  <c:v>40588</c:v>
                </c:pt>
                <c:pt idx="581">
                  <c:v>40595</c:v>
                </c:pt>
                <c:pt idx="582">
                  <c:v>40602</c:v>
                </c:pt>
                <c:pt idx="583">
                  <c:v>40609</c:v>
                </c:pt>
                <c:pt idx="584">
                  <c:v>40616</c:v>
                </c:pt>
                <c:pt idx="585">
                  <c:v>40623</c:v>
                </c:pt>
                <c:pt idx="586">
                  <c:v>40630</c:v>
                </c:pt>
                <c:pt idx="587">
                  <c:v>40637</c:v>
                </c:pt>
                <c:pt idx="588">
                  <c:v>40644</c:v>
                </c:pt>
                <c:pt idx="589">
                  <c:v>40651</c:v>
                </c:pt>
                <c:pt idx="590">
                  <c:v>40658</c:v>
                </c:pt>
                <c:pt idx="591">
                  <c:v>40665</c:v>
                </c:pt>
                <c:pt idx="592">
                  <c:v>40672</c:v>
                </c:pt>
                <c:pt idx="593">
                  <c:v>40679</c:v>
                </c:pt>
                <c:pt idx="594">
                  <c:v>40686</c:v>
                </c:pt>
                <c:pt idx="595">
                  <c:v>40693</c:v>
                </c:pt>
                <c:pt idx="596">
                  <c:v>40700</c:v>
                </c:pt>
                <c:pt idx="597">
                  <c:v>40707</c:v>
                </c:pt>
                <c:pt idx="598">
                  <c:v>40714</c:v>
                </c:pt>
                <c:pt idx="599">
                  <c:v>40721</c:v>
                </c:pt>
                <c:pt idx="600">
                  <c:v>40728</c:v>
                </c:pt>
                <c:pt idx="601">
                  <c:v>40735</c:v>
                </c:pt>
                <c:pt idx="602">
                  <c:v>40742</c:v>
                </c:pt>
                <c:pt idx="603">
                  <c:v>40749</c:v>
                </c:pt>
                <c:pt idx="604">
                  <c:v>40756</c:v>
                </c:pt>
                <c:pt idx="605">
                  <c:v>40763</c:v>
                </c:pt>
                <c:pt idx="606">
                  <c:v>40770</c:v>
                </c:pt>
                <c:pt idx="607">
                  <c:v>40777</c:v>
                </c:pt>
                <c:pt idx="608">
                  <c:v>40784</c:v>
                </c:pt>
                <c:pt idx="609">
                  <c:v>40791</c:v>
                </c:pt>
                <c:pt idx="610">
                  <c:v>40798</c:v>
                </c:pt>
                <c:pt idx="611">
                  <c:v>40805</c:v>
                </c:pt>
                <c:pt idx="612">
                  <c:v>40812</c:v>
                </c:pt>
                <c:pt idx="613">
                  <c:v>40819</c:v>
                </c:pt>
                <c:pt idx="614">
                  <c:v>40826</c:v>
                </c:pt>
                <c:pt idx="615">
                  <c:v>40833</c:v>
                </c:pt>
                <c:pt idx="616">
                  <c:v>40840</c:v>
                </c:pt>
                <c:pt idx="617">
                  <c:v>40847</c:v>
                </c:pt>
                <c:pt idx="618">
                  <c:v>40854</c:v>
                </c:pt>
                <c:pt idx="619">
                  <c:v>40861</c:v>
                </c:pt>
                <c:pt idx="620">
                  <c:v>40868</c:v>
                </c:pt>
                <c:pt idx="621">
                  <c:v>40875</c:v>
                </c:pt>
                <c:pt idx="622">
                  <c:v>40882</c:v>
                </c:pt>
                <c:pt idx="623">
                  <c:v>40889</c:v>
                </c:pt>
                <c:pt idx="624">
                  <c:v>40896</c:v>
                </c:pt>
                <c:pt idx="625">
                  <c:v>40903</c:v>
                </c:pt>
                <c:pt idx="626">
                  <c:v>40910</c:v>
                </c:pt>
                <c:pt idx="627">
                  <c:v>40917</c:v>
                </c:pt>
                <c:pt idx="628">
                  <c:v>40924</c:v>
                </c:pt>
                <c:pt idx="629">
                  <c:v>40931</c:v>
                </c:pt>
                <c:pt idx="630">
                  <c:v>40938</c:v>
                </c:pt>
                <c:pt idx="631">
                  <c:v>40945</c:v>
                </c:pt>
                <c:pt idx="632">
                  <c:v>40952</c:v>
                </c:pt>
                <c:pt idx="633">
                  <c:v>40959</c:v>
                </c:pt>
                <c:pt idx="634">
                  <c:v>40966</c:v>
                </c:pt>
                <c:pt idx="635">
                  <c:v>40973</c:v>
                </c:pt>
                <c:pt idx="636">
                  <c:v>40980</c:v>
                </c:pt>
                <c:pt idx="637">
                  <c:v>40987</c:v>
                </c:pt>
                <c:pt idx="638">
                  <c:v>40994</c:v>
                </c:pt>
                <c:pt idx="639">
                  <c:v>41001</c:v>
                </c:pt>
                <c:pt idx="640">
                  <c:v>41008</c:v>
                </c:pt>
                <c:pt idx="641">
                  <c:v>41015</c:v>
                </c:pt>
                <c:pt idx="642">
                  <c:v>41022</c:v>
                </c:pt>
                <c:pt idx="643">
                  <c:v>41029</c:v>
                </c:pt>
                <c:pt idx="644">
                  <c:v>41036</c:v>
                </c:pt>
                <c:pt idx="645">
                  <c:v>41043</c:v>
                </c:pt>
                <c:pt idx="646">
                  <c:v>41050</c:v>
                </c:pt>
                <c:pt idx="647">
                  <c:v>41057</c:v>
                </c:pt>
                <c:pt idx="648">
                  <c:v>41064</c:v>
                </c:pt>
                <c:pt idx="649">
                  <c:v>41071</c:v>
                </c:pt>
                <c:pt idx="650">
                  <c:v>41078</c:v>
                </c:pt>
                <c:pt idx="651">
                  <c:v>41085</c:v>
                </c:pt>
                <c:pt idx="652">
                  <c:v>41092</c:v>
                </c:pt>
                <c:pt idx="653">
                  <c:v>41099</c:v>
                </c:pt>
                <c:pt idx="654">
                  <c:v>41106</c:v>
                </c:pt>
                <c:pt idx="655">
                  <c:v>41113</c:v>
                </c:pt>
                <c:pt idx="656">
                  <c:v>41120</c:v>
                </c:pt>
                <c:pt idx="657">
                  <c:v>41127</c:v>
                </c:pt>
                <c:pt idx="658">
                  <c:v>41134</c:v>
                </c:pt>
                <c:pt idx="659">
                  <c:v>41141</c:v>
                </c:pt>
                <c:pt idx="660">
                  <c:v>41148</c:v>
                </c:pt>
                <c:pt idx="661">
                  <c:v>41155</c:v>
                </c:pt>
                <c:pt idx="662">
                  <c:v>41162</c:v>
                </c:pt>
                <c:pt idx="663">
                  <c:v>41169</c:v>
                </c:pt>
                <c:pt idx="664">
                  <c:v>41176</c:v>
                </c:pt>
                <c:pt idx="665">
                  <c:v>41183</c:v>
                </c:pt>
                <c:pt idx="666">
                  <c:v>41190</c:v>
                </c:pt>
                <c:pt idx="667">
                  <c:v>41197</c:v>
                </c:pt>
                <c:pt idx="668">
                  <c:v>41204</c:v>
                </c:pt>
                <c:pt idx="669">
                  <c:v>41211</c:v>
                </c:pt>
                <c:pt idx="670">
                  <c:v>41218</c:v>
                </c:pt>
                <c:pt idx="671">
                  <c:v>41225</c:v>
                </c:pt>
                <c:pt idx="672">
                  <c:v>41232</c:v>
                </c:pt>
                <c:pt idx="673">
                  <c:v>41239</c:v>
                </c:pt>
                <c:pt idx="674">
                  <c:v>41246</c:v>
                </c:pt>
                <c:pt idx="675">
                  <c:v>41253</c:v>
                </c:pt>
                <c:pt idx="676">
                  <c:v>41260</c:v>
                </c:pt>
                <c:pt idx="677">
                  <c:v>41267</c:v>
                </c:pt>
                <c:pt idx="678">
                  <c:v>41274</c:v>
                </c:pt>
                <c:pt idx="679">
                  <c:v>41281</c:v>
                </c:pt>
                <c:pt idx="680">
                  <c:v>41288</c:v>
                </c:pt>
                <c:pt idx="681">
                  <c:v>41295</c:v>
                </c:pt>
                <c:pt idx="682">
                  <c:v>41302</c:v>
                </c:pt>
                <c:pt idx="683">
                  <c:v>41309</c:v>
                </c:pt>
                <c:pt idx="684">
                  <c:v>41316</c:v>
                </c:pt>
                <c:pt idx="685">
                  <c:v>41323</c:v>
                </c:pt>
                <c:pt idx="686">
                  <c:v>41330</c:v>
                </c:pt>
                <c:pt idx="687">
                  <c:v>41337</c:v>
                </c:pt>
                <c:pt idx="688">
                  <c:v>41344</c:v>
                </c:pt>
                <c:pt idx="689">
                  <c:v>41351</c:v>
                </c:pt>
                <c:pt idx="690">
                  <c:v>41358</c:v>
                </c:pt>
                <c:pt idx="691">
                  <c:v>41365</c:v>
                </c:pt>
                <c:pt idx="692">
                  <c:v>41372</c:v>
                </c:pt>
                <c:pt idx="693">
                  <c:v>41379</c:v>
                </c:pt>
                <c:pt idx="694">
                  <c:v>41386</c:v>
                </c:pt>
                <c:pt idx="695">
                  <c:v>41393</c:v>
                </c:pt>
                <c:pt idx="696">
                  <c:v>41400</c:v>
                </c:pt>
                <c:pt idx="697">
                  <c:v>41407</c:v>
                </c:pt>
                <c:pt idx="698">
                  <c:v>41414</c:v>
                </c:pt>
                <c:pt idx="699">
                  <c:v>41421</c:v>
                </c:pt>
                <c:pt idx="700">
                  <c:v>41428</c:v>
                </c:pt>
                <c:pt idx="701">
                  <c:v>41435</c:v>
                </c:pt>
                <c:pt idx="702">
                  <c:v>41442</c:v>
                </c:pt>
                <c:pt idx="703">
                  <c:v>41449</c:v>
                </c:pt>
                <c:pt idx="704">
                  <c:v>41456</c:v>
                </c:pt>
                <c:pt idx="705">
                  <c:v>41463</c:v>
                </c:pt>
                <c:pt idx="706">
                  <c:v>41470</c:v>
                </c:pt>
                <c:pt idx="707">
                  <c:v>41477</c:v>
                </c:pt>
                <c:pt idx="708">
                  <c:v>41484</c:v>
                </c:pt>
                <c:pt idx="709">
                  <c:v>41491</c:v>
                </c:pt>
                <c:pt idx="710">
                  <c:v>41498</c:v>
                </c:pt>
                <c:pt idx="711">
                  <c:v>41505</c:v>
                </c:pt>
                <c:pt idx="712">
                  <c:v>41512</c:v>
                </c:pt>
                <c:pt idx="713">
                  <c:v>41519</c:v>
                </c:pt>
                <c:pt idx="714">
                  <c:v>41526</c:v>
                </c:pt>
                <c:pt idx="715">
                  <c:v>41533</c:v>
                </c:pt>
                <c:pt idx="716">
                  <c:v>41540</c:v>
                </c:pt>
                <c:pt idx="717">
                  <c:v>41547</c:v>
                </c:pt>
                <c:pt idx="718">
                  <c:v>41554</c:v>
                </c:pt>
                <c:pt idx="719">
                  <c:v>41561</c:v>
                </c:pt>
                <c:pt idx="720">
                  <c:v>41568</c:v>
                </c:pt>
                <c:pt idx="721">
                  <c:v>41575</c:v>
                </c:pt>
                <c:pt idx="722">
                  <c:v>41582</c:v>
                </c:pt>
                <c:pt idx="723">
                  <c:v>41589</c:v>
                </c:pt>
                <c:pt idx="724">
                  <c:v>41596</c:v>
                </c:pt>
                <c:pt idx="725">
                  <c:v>41603</c:v>
                </c:pt>
                <c:pt idx="726">
                  <c:v>41610</c:v>
                </c:pt>
                <c:pt idx="727">
                  <c:v>41617</c:v>
                </c:pt>
                <c:pt idx="728">
                  <c:v>41624</c:v>
                </c:pt>
                <c:pt idx="729">
                  <c:v>41631</c:v>
                </c:pt>
                <c:pt idx="730">
                  <c:v>41638</c:v>
                </c:pt>
                <c:pt idx="731">
                  <c:v>41645</c:v>
                </c:pt>
                <c:pt idx="732">
                  <c:v>41652</c:v>
                </c:pt>
                <c:pt idx="733">
                  <c:v>41659</c:v>
                </c:pt>
                <c:pt idx="734">
                  <c:v>41666</c:v>
                </c:pt>
                <c:pt idx="735">
                  <c:v>41673</c:v>
                </c:pt>
                <c:pt idx="736">
                  <c:v>41680</c:v>
                </c:pt>
                <c:pt idx="737">
                  <c:v>41687</c:v>
                </c:pt>
                <c:pt idx="738">
                  <c:v>41694</c:v>
                </c:pt>
                <c:pt idx="739">
                  <c:v>41701</c:v>
                </c:pt>
                <c:pt idx="740">
                  <c:v>41708</c:v>
                </c:pt>
                <c:pt idx="741">
                  <c:v>41715</c:v>
                </c:pt>
                <c:pt idx="742">
                  <c:v>41722</c:v>
                </c:pt>
                <c:pt idx="743">
                  <c:v>41729</c:v>
                </c:pt>
                <c:pt idx="744">
                  <c:v>41736</c:v>
                </c:pt>
                <c:pt idx="745">
                  <c:v>41743</c:v>
                </c:pt>
                <c:pt idx="746">
                  <c:v>41750</c:v>
                </c:pt>
                <c:pt idx="747">
                  <c:v>41757</c:v>
                </c:pt>
                <c:pt idx="748">
                  <c:v>41764</c:v>
                </c:pt>
                <c:pt idx="749">
                  <c:v>41771</c:v>
                </c:pt>
                <c:pt idx="750">
                  <c:v>41778</c:v>
                </c:pt>
                <c:pt idx="751">
                  <c:v>41785</c:v>
                </c:pt>
                <c:pt idx="752">
                  <c:v>41792</c:v>
                </c:pt>
                <c:pt idx="753">
                  <c:v>41799</c:v>
                </c:pt>
                <c:pt idx="754">
                  <c:v>41806</c:v>
                </c:pt>
                <c:pt idx="755">
                  <c:v>41813</c:v>
                </c:pt>
                <c:pt idx="756">
                  <c:v>41820</c:v>
                </c:pt>
                <c:pt idx="757">
                  <c:v>41827</c:v>
                </c:pt>
                <c:pt idx="758">
                  <c:v>41834</c:v>
                </c:pt>
                <c:pt idx="759">
                  <c:v>41841</c:v>
                </c:pt>
                <c:pt idx="760">
                  <c:v>41848</c:v>
                </c:pt>
                <c:pt idx="761">
                  <c:v>41855</c:v>
                </c:pt>
                <c:pt idx="762">
                  <c:v>41862</c:v>
                </c:pt>
                <c:pt idx="763">
                  <c:v>41869</c:v>
                </c:pt>
                <c:pt idx="764">
                  <c:v>41876</c:v>
                </c:pt>
                <c:pt idx="765">
                  <c:v>41883</c:v>
                </c:pt>
                <c:pt idx="766">
                  <c:v>41890</c:v>
                </c:pt>
                <c:pt idx="767">
                  <c:v>41897</c:v>
                </c:pt>
                <c:pt idx="768">
                  <c:v>41904</c:v>
                </c:pt>
                <c:pt idx="769">
                  <c:v>41911</c:v>
                </c:pt>
                <c:pt idx="770">
                  <c:v>41918</c:v>
                </c:pt>
                <c:pt idx="771">
                  <c:v>41925</c:v>
                </c:pt>
                <c:pt idx="772">
                  <c:v>41932</c:v>
                </c:pt>
                <c:pt idx="773">
                  <c:v>41939</c:v>
                </c:pt>
                <c:pt idx="774">
                  <c:v>41946</c:v>
                </c:pt>
                <c:pt idx="775">
                  <c:v>41953</c:v>
                </c:pt>
                <c:pt idx="776">
                  <c:v>41960</c:v>
                </c:pt>
                <c:pt idx="777">
                  <c:v>41967</c:v>
                </c:pt>
                <c:pt idx="778">
                  <c:v>41974</c:v>
                </c:pt>
                <c:pt idx="779">
                  <c:v>41981</c:v>
                </c:pt>
                <c:pt idx="780">
                  <c:v>41988</c:v>
                </c:pt>
                <c:pt idx="781">
                  <c:v>41995</c:v>
                </c:pt>
                <c:pt idx="782">
                  <c:v>42002</c:v>
                </c:pt>
                <c:pt idx="783">
                  <c:v>42009</c:v>
                </c:pt>
                <c:pt idx="784">
                  <c:v>42016</c:v>
                </c:pt>
                <c:pt idx="785">
                  <c:v>42023</c:v>
                </c:pt>
                <c:pt idx="786">
                  <c:v>42030</c:v>
                </c:pt>
                <c:pt idx="787">
                  <c:v>42037</c:v>
                </c:pt>
                <c:pt idx="788">
                  <c:v>42044</c:v>
                </c:pt>
                <c:pt idx="789">
                  <c:v>42051</c:v>
                </c:pt>
                <c:pt idx="790">
                  <c:v>42058</c:v>
                </c:pt>
                <c:pt idx="791">
                  <c:v>42065</c:v>
                </c:pt>
                <c:pt idx="792">
                  <c:v>42072</c:v>
                </c:pt>
                <c:pt idx="793">
                  <c:v>42079</c:v>
                </c:pt>
                <c:pt idx="794">
                  <c:v>42086</c:v>
                </c:pt>
                <c:pt idx="795">
                  <c:v>42093</c:v>
                </c:pt>
                <c:pt idx="796">
                  <c:v>42100</c:v>
                </c:pt>
                <c:pt idx="797">
                  <c:v>42107</c:v>
                </c:pt>
                <c:pt idx="798">
                  <c:v>42114</c:v>
                </c:pt>
                <c:pt idx="799">
                  <c:v>42121</c:v>
                </c:pt>
                <c:pt idx="800">
                  <c:v>42128</c:v>
                </c:pt>
                <c:pt idx="801">
                  <c:v>42135</c:v>
                </c:pt>
                <c:pt idx="802">
                  <c:v>42142</c:v>
                </c:pt>
                <c:pt idx="803">
                  <c:v>42149</c:v>
                </c:pt>
                <c:pt idx="804">
                  <c:v>42156</c:v>
                </c:pt>
                <c:pt idx="805">
                  <c:v>42163</c:v>
                </c:pt>
                <c:pt idx="806">
                  <c:v>42170</c:v>
                </c:pt>
                <c:pt idx="807">
                  <c:v>42177</c:v>
                </c:pt>
                <c:pt idx="808">
                  <c:v>42184</c:v>
                </c:pt>
                <c:pt idx="809">
                  <c:v>42191</c:v>
                </c:pt>
                <c:pt idx="810">
                  <c:v>42198</c:v>
                </c:pt>
                <c:pt idx="811">
                  <c:v>42205</c:v>
                </c:pt>
                <c:pt idx="812">
                  <c:v>42212</c:v>
                </c:pt>
                <c:pt idx="813">
                  <c:v>42219</c:v>
                </c:pt>
                <c:pt idx="814">
                  <c:v>42226</c:v>
                </c:pt>
                <c:pt idx="815">
                  <c:v>42233</c:v>
                </c:pt>
                <c:pt idx="816">
                  <c:v>42240</c:v>
                </c:pt>
                <c:pt idx="817">
                  <c:v>42247</c:v>
                </c:pt>
                <c:pt idx="818">
                  <c:v>42254</c:v>
                </c:pt>
                <c:pt idx="819">
                  <c:v>42261</c:v>
                </c:pt>
                <c:pt idx="820">
                  <c:v>42268</c:v>
                </c:pt>
                <c:pt idx="821">
                  <c:v>42275</c:v>
                </c:pt>
                <c:pt idx="822">
                  <c:v>42282</c:v>
                </c:pt>
                <c:pt idx="823">
                  <c:v>42289</c:v>
                </c:pt>
                <c:pt idx="824">
                  <c:v>42296</c:v>
                </c:pt>
                <c:pt idx="825">
                  <c:v>42303</c:v>
                </c:pt>
                <c:pt idx="826">
                  <c:v>42310</c:v>
                </c:pt>
                <c:pt idx="827">
                  <c:v>42317</c:v>
                </c:pt>
                <c:pt idx="828">
                  <c:v>42324</c:v>
                </c:pt>
                <c:pt idx="829">
                  <c:v>42331</c:v>
                </c:pt>
                <c:pt idx="830">
                  <c:v>42338</c:v>
                </c:pt>
                <c:pt idx="831">
                  <c:v>42345</c:v>
                </c:pt>
                <c:pt idx="832">
                  <c:v>42352</c:v>
                </c:pt>
                <c:pt idx="833">
                  <c:v>42359</c:v>
                </c:pt>
                <c:pt idx="834">
                  <c:v>42366</c:v>
                </c:pt>
                <c:pt idx="835">
                  <c:v>42373</c:v>
                </c:pt>
                <c:pt idx="836">
                  <c:v>42380</c:v>
                </c:pt>
                <c:pt idx="837">
                  <c:v>42387</c:v>
                </c:pt>
                <c:pt idx="838">
                  <c:v>42394</c:v>
                </c:pt>
                <c:pt idx="839">
                  <c:v>42401</c:v>
                </c:pt>
                <c:pt idx="840">
                  <c:v>42408</c:v>
                </c:pt>
                <c:pt idx="841">
                  <c:v>42415</c:v>
                </c:pt>
                <c:pt idx="842">
                  <c:v>42422</c:v>
                </c:pt>
                <c:pt idx="843">
                  <c:v>42429</c:v>
                </c:pt>
                <c:pt idx="844">
                  <c:v>42436</c:v>
                </c:pt>
                <c:pt idx="845">
                  <c:v>42443</c:v>
                </c:pt>
                <c:pt idx="846">
                  <c:v>42450</c:v>
                </c:pt>
                <c:pt idx="847">
                  <c:v>42457</c:v>
                </c:pt>
                <c:pt idx="848">
                  <c:v>42464</c:v>
                </c:pt>
                <c:pt idx="849">
                  <c:v>42471</c:v>
                </c:pt>
                <c:pt idx="850">
                  <c:v>42478</c:v>
                </c:pt>
                <c:pt idx="851">
                  <c:v>42485</c:v>
                </c:pt>
                <c:pt idx="852">
                  <c:v>42492</c:v>
                </c:pt>
                <c:pt idx="853">
                  <c:v>42499</c:v>
                </c:pt>
                <c:pt idx="854">
                  <c:v>42506</c:v>
                </c:pt>
                <c:pt idx="855">
                  <c:v>42513</c:v>
                </c:pt>
                <c:pt idx="856">
                  <c:v>42520</c:v>
                </c:pt>
                <c:pt idx="857">
                  <c:v>42527</c:v>
                </c:pt>
                <c:pt idx="858">
                  <c:v>42534</c:v>
                </c:pt>
                <c:pt idx="859">
                  <c:v>42541</c:v>
                </c:pt>
                <c:pt idx="860">
                  <c:v>42548</c:v>
                </c:pt>
                <c:pt idx="861">
                  <c:v>42555</c:v>
                </c:pt>
                <c:pt idx="862">
                  <c:v>42562</c:v>
                </c:pt>
                <c:pt idx="863">
                  <c:v>42569</c:v>
                </c:pt>
                <c:pt idx="864">
                  <c:v>42576</c:v>
                </c:pt>
                <c:pt idx="865">
                  <c:v>42583</c:v>
                </c:pt>
                <c:pt idx="866">
                  <c:v>42590</c:v>
                </c:pt>
                <c:pt idx="867">
                  <c:v>42597</c:v>
                </c:pt>
                <c:pt idx="868">
                  <c:v>42604</c:v>
                </c:pt>
                <c:pt idx="869">
                  <c:v>42611</c:v>
                </c:pt>
                <c:pt idx="870">
                  <c:v>42618</c:v>
                </c:pt>
                <c:pt idx="871">
                  <c:v>42625</c:v>
                </c:pt>
                <c:pt idx="872">
                  <c:v>42632</c:v>
                </c:pt>
                <c:pt idx="873">
                  <c:v>42639</c:v>
                </c:pt>
                <c:pt idx="874">
                  <c:v>42646</c:v>
                </c:pt>
                <c:pt idx="875">
                  <c:v>42653</c:v>
                </c:pt>
                <c:pt idx="876">
                  <c:v>42660</c:v>
                </c:pt>
                <c:pt idx="877">
                  <c:v>42667</c:v>
                </c:pt>
                <c:pt idx="878">
                  <c:v>42674</c:v>
                </c:pt>
                <c:pt idx="879">
                  <c:v>42681</c:v>
                </c:pt>
                <c:pt idx="880">
                  <c:v>42688</c:v>
                </c:pt>
                <c:pt idx="881">
                  <c:v>42695</c:v>
                </c:pt>
                <c:pt idx="882">
                  <c:v>42702</c:v>
                </c:pt>
                <c:pt idx="883">
                  <c:v>42709</c:v>
                </c:pt>
                <c:pt idx="884">
                  <c:v>42716</c:v>
                </c:pt>
                <c:pt idx="885">
                  <c:v>42723</c:v>
                </c:pt>
                <c:pt idx="886">
                  <c:v>42730</c:v>
                </c:pt>
                <c:pt idx="887">
                  <c:v>42737</c:v>
                </c:pt>
                <c:pt idx="888">
                  <c:v>42744</c:v>
                </c:pt>
                <c:pt idx="889">
                  <c:v>42751</c:v>
                </c:pt>
                <c:pt idx="890">
                  <c:v>42758</c:v>
                </c:pt>
                <c:pt idx="891">
                  <c:v>42765</c:v>
                </c:pt>
                <c:pt idx="892">
                  <c:v>42772</c:v>
                </c:pt>
                <c:pt idx="893">
                  <c:v>42779</c:v>
                </c:pt>
                <c:pt idx="894">
                  <c:v>42786</c:v>
                </c:pt>
                <c:pt idx="895">
                  <c:v>42793</c:v>
                </c:pt>
                <c:pt idx="896">
                  <c:v>42800</c:v>
                </c:pt>
                <c:pt idx="897">
                  <c:v>42807</c:v>
                </c:pt>
                <c:pt idx="898">
                  <c:v>42814</c:v>
                </c:pt>
                <c:pt idx="899">
                  <c:v>42821</c:v>
                </c:pt>
                <c:pt idx="900">
                  <c:v>42828</c:v>
                </c:pt>
                <c:pt idx="901">
                  <c:v>42835</c:v>
                </c:pt>
                <c:pt idx="902">
                  <c:v>42842</c:v>
                </c:pt>
                <c:pt idx="903">
                  <c:v>42849</c:v>
                </c:pt>
                <c:pt idx="904">
                  <c:v>42856</c:v>
                </c:pt>
                <c:pt idx="905">
                  <c:v>42863</c:v>
                </c:pt>
                <c:pt idx="906">
                  <c:v>42870</c:v>
                </c:pt>
                <c:pt idx="907">
                  <c:v>42877</c:v>
                </c:pt>
                <c:pt idx="908">
                  <c:v>42884</c:v>
                </c:pt>
                <c:pt idx="909">
                  <c:v>42891</c:v>
                </c:pt>
                <c:pt idx="910">
                  <c:v>42898</c:v>
                </c:pt>
                <c:pt idx="911">
                  <c:v>42905</c:v>
                </c:pt>
                <c:pt idx="912">
                  <c:v>42905</c:v>
                </c:pt>
                <c:pt idx="913">
                  <c:v>42919</c:v>
                </c:pt>
                <c:pt idx="914">
                  <c:v>42926</c:v>
                </c:pt>
                <c:pt idx="915">
                  <c:v>42933</c:v>
                </c:pt>
                <c:pt idx="916">
                  <c:v>42940</c:v>
                </c:pt>
                <c:pt idx="917">
                  <c:v>42947</c:v>
                </c:pt>
                <c:pt idx="918">
                  <c:v>42954</c:v>
                </c:pt>
                <c:pt idx="919">
                  <c:v>42961</c:v>
                </c:pt>
                <c:pt idx="920">
                  <c:v>42968</c:v>
                </c:pt>
                <c:pt idx="921">
                  <c:v>42975</c:v>
                </c:pt>
                <c:pt idx="922">
                  <c:v>42982</c:v>
                </c:pt>
                <c:pt idx="923">
                  <c:v>42989</c:v>
                </c:pt>
                <c:pt idx="924">
                  <c:v>42996</c:v>
                </c:pt>
                <c:pt idx="925">
                  <c:v>43003</c:v>
                </c:pt>
                <c:pt idx="926">
                  <c:v>43010</c:v>
                </c:pt>
                <c:pt idx="927">
                  <c:v>43017</c:v>
                </c:pt>
                <c:pt idx="928">
                  <c:v>43024</c:v>
                </c:pt>
                <c:pt idx="929">
                  <c:v>43031</c:v>
                </c:pt>
                <c:pt idx="930">
                  <c:v>43038</c:v>
                </c:pt>
                <c:pt idx="931">
                  <c:v>43045</c:v>
                </c:pt>
                <c:pt idx="932">
                  <c:v>43052</c:v>
                </c:pt>
                <c:pt idx="933">
                  <c:v>43059</c:v>
                </c:pt>
                <c:pt idx="934">
                  <c:v>43066</c:v>
                </c:pt>
                <c:pt idx="935">
                  <c:v>43073</c:v>
                </c:pt>
                <c:pt idx="936">
                  <c:v>43080</c:v>
                </c:pt>
                <c:pt idx="937">
                  <c:v>43087</c:v>
                </c:pt>
                <c:pt idx="938">
                  <c:v>43094</c:v>
                </c:pt>
                <c:pt idx="939">
                  <c:v>43101</c:v>
                </c:pt>
                <c:pt idx="940">
                  <c:v>43108</c:v>
                </c:pt>
                <c:pt idx="941">
                  <c:v>43115</c:v>
                </c:pt>
                <c:pt idx="942">
                  <c:v>43122</c:v>
                </c:pt>
                <c:pt idx="943">
                  <c:v>43129</c:v>
                </c:pt>
                <c:pt idx="944">
                  <c:v>43136</c:v>
                </c:pt>
                <c:pt idx="945">
                  <c:v>43143</c:v>
                </c:pt>
                <c:pt idx="946">
                  <c:v>43150</c:v>
                </c:pt>
                <c:pt idx="947">
                  <c:v>43157</c:v>
                </c:pt>
                <c:pt idx="948">
                  <c:v>43164</c:v>
                </c:pt>
                <c:pt idx="949">
                  <c:v>43171</c:v>
                </c:pt>
                <c:pt idx="950">
                  <c:v>43178</c:v>
                </c:pt>
                <c:pt idx="951">
                  <c:v>43185</c:v>
                </c:pt>
                <c:pt idx="952">
                  <c:v>43192</c:v>
                </c:pt>
                <c:pt idx="953">
                  <c:v>43199</c:v>
                </c:pt>
                <c:pt idx="954">
                  <c:v>43206</c:v>
                </c:pt>
                <c:pt idx="955">
                  <c:v>43213</c:v>
                </c:pt>
                <c:pt idx="956">
                  <c:v>43220</c:v>
                </c:pt>
                <c:pt idx="957">
                  <c:v>43227</c:v>
                </c:pt>
                <c:pt idx="958">
                  <c:v>43234</c:v>
                </c:pt>
                <c:pt idx="959">
                  <c:v>43241</c:v>
                </c:pt>
                <c:pt idx="960">
                  <c:v>43248</c:v>
                </c:pt>
                <c:pt idx="961">
                  <c:v>43255</c:v>
                </c:pt>
                <c:pt idx="962">
                  <c:v>43262</c:v>
                </c:pt>
                <c:pt idx="963">
                  <c:v>43269</c:v>
                </c:pt>
                <c:pt idx="964">
                  <c:v>43276</c:v>
                </c:pt>
                <c:pt idx="965">
                  <c:v>43283</c:v>
                </c:pt>
                <c:pt idx="966">
                  <c:v>43290</c:v>
                </c:pt>
                <c:pt idx="967">
                  <c:v>43297</c:v>
                </c:pt>
                <c:pt idx="968">
                  <c:v>43304</c:v>
                </c:pt>
                <c:pt idx="969">
                  <c:v>43311</c:v>
                </c:pt>
                <c:pt idx="970">
                  <c:v>43318</c:v>
                </c:pt>
                <c:pt idx="971">
                  <c:v>43325</c:v>
                </c:pt>
                <c:pt idx="972">
                  <c:v>43332</c:v>
                </c:pt>
                <c:pt idx="973">
                  <c:v>43339</c:v>
                </c:pt>
                <c:pt idx="974">
                  <c:v>43346</c:v>
                </c:pt>
                <c:pt idx="975">
                  <c:v>43353</c:v>
                </c:pt>
                <c:pt idx="976">
                  <c:v>43360</c:v>
                </c:pt>
                <c:pt idx="977">
                  <c:v>43367</c:v>
                </c:pt>
                <c:pt idx="978">
                  <c:v>43374</c:v>
                </c:pt>
                <c:pt idx="979">
                  <c:v>43381</c:v>
                </c:pt>
                <c:pt idx="980">
                  <c:v>43388</c:v>
                </c:pt>
                <c:pt idx="981">
                  <c:v>43395</c:v>
                </c:pt>
                <c:pt idx="982">
                  <c:v>43402</c:v>
                </c:pt>
                <c:pt idx="983">
                  <c:v>43409</c:v>
                </c:pt>
                <c:pt idx="984">
                  <c:v>43416</c:v>
                </c:pt>
                <c:pt idx="985">
                  <c:v>43423</c:v>
                </c:pt>
                <c:pt idx="986">
                  <c:v>43430</c:v>
                </c:pt>
                <c:pt idx="987">
                  <c:v>43437</c:v>
                </c:pt>
                <c:pt idx="988">
                  <c:v>43444</c:v>
                </c:pt>
                <c:pt idx="989">
                  <c:v>43451</c:v>
                </c:pt>
                <c:pt idx="990">
                  <c:v>43458</c:v>
                </c:pt>
                <c:pt idx="991">
                  <c:v>43465</c:v>
                </c:pt>
                <c:pt idx="992">
                  <c:v>43472</c:v>
                </c:pt>
                <c:pt idx="993">
                  <c:v>43479</c:v>
                </c:pt>
                <c:pt idx="994">
                  <c:v>43486</c:v>
                </c:pt>
                <c:pt idx="995">
                  <c:v>43493</c:v>
                </c:pt>
                <c:pt idx="996">
                  <c:v>43500</c:v>
                </c:pt>
                <c:pt idx="997">
                  <c:v>43507</c:v>
                </c:pt>
                <c:pt idx="998">
                  <c:v>43514</c:v>
                </c:pt>
                <c:pt idx="999">
                  <c:v>43521</c:v>
                </c:pt>
                <c:pt idx="1000">
                  <c:v>43528</c:v>
                </c:pt>
                <c:pt idx="1001">
                  <c:v>43535</c:v>
                </c:pt>
                <c:pt idx="1002">
                  <c:v>43542</c:v>
                </c:pt>
                <c:pt idx="1003">
                  <c:v>43549</c:v>
                </c:pt>
                <c:pt idx="1004">
                  <c:v>43556</c:v>
                </c:pt>
                <c:pt idx="1005">
                  <c:v>43563</c:v>
                </c:pt>
                <c:pt idx="1006">
                  <c:v>43570</c:v>
                </c:pt>
                <c:pt idx="1007">
                  <c:v>43577</c:v>
                </c:pt>
                <c:pt idx="1008">
                  <c:v>43584</c:v>
                </c:pt>
                <c:pt idx="1009">
                  <c:v>43591</c:v>
                </c:pt>
                <c:pt idx="1010">
                  <c:v>43598</c:v>
                </c:pt>
                <c:pt idx="1011">
                  <c:v>43605</c:v>
                </c:pt>
                <c:pt idx="1012">
                  <c:v>43612</c:v>
                </c:pt>
                <c:pt idx="1013">
                  <c:v>43619</c:v>
                </c:pt>
                <c:pt idx="1014">
                  <c:v>43626</c:v>
                </c:pt>
                <c:pt idx="1015">
                  <c:v>43633</c:v>
                </c:pt>
                <c:pt idx="1016">
                  <c:v>43640</c:v>
                </c:pt>
                <c:pt idx="1017">
                  <c:v>43647</c:v>
                </c:pt>
                <c:pt idx="1018">
                  <c:v>43654</c:v>
                </c:pt>
                <c:pt idx="1019">
                  <c:v>43661</c:v>
                </c:pt>
                <c:pt idx="1020">
                  <c:v>43668</c:v>
                </c:pt>
                <c:pt idx="1021">
                  <c:v>43675</c:v>
                </c:pt>
                <c:pt idx="1022">
                  <c:v>43682</c:v>
                </c:pt>
                <c:pt idx="1023">
                  <c:v>43689</c:v>
                </c:pt>
                <c:pt idx="1024">
                  <c:v>43696</c:v>
                </c:pt>
                <c:pt idx="1025">
                  <c:v>43703</c:v>
                </c:pt>
                <c:pt idx="1026">
                  <c:v>43710</c:v>
                </c:pt>
                <c:pt idx="1027">
                  <c:v>43717</c:v>
                </c:pt>
                <c:pt idx="1028">
                  <c:v>43724</c:v>
                </c:pt>
                <c:pt idx="1029">
                  <c:v>43731</c:v>
                </c:pt>
                <c:pt idx="1030">
                  <c:v>43738</c:v>
                </c:pt>
                <c:pt idx="1031">
                  <c:v>43745</c:v>
                </c:pt>
                <c:pt idx="1032">
                  <c:v>43752</c:v>
                </c:pt>
                <c:pt idx="1033">
                  <c:v>43759</c:v>
                </c:pt>
                <c:pt idx="1034">
                  <c:v>43766</c:v>
                </c:pt>
                <c:pt idx="1035">
                  <c:v>43773</c:v>
                </c:pt>
                <c:pt idx="1036">
                  <c:v>43780</c:v>
                </c:pt>
                <c:pt idx="1037">
                  <c:v>43787</c:v>
                </c:pt>
                <c:pt idx="1038">
                  <c:v>43794</c:v>
                </c:pt>
                <c:pt idx="1039">
                  <c:v>43801</c:v>
                </c:pt>
                <c:pt idx="1040">
                  <c:v>43808</c:v>
                </c:pt>
                <c:pt idx="1041">
                  <c:v>43815</c:v>
                </c:pt>
                <c:pt idx="1042">
                  <c:v>43822</c:v>
                </c:pt>
                <c:pt idx="1043">
                  <c:v>43829</c:v>
                </c:pt>
                <c:pt idx="1044">
                  <c:v>43836</c:v>
                </c:pt>
                <c:pt idx="1045">
                  <c:v>43843</c:v>
                </c:pt>
                <c:pt idx="1046">
                  <c:v>43850</c:v>
                </c:pt>
                <c:pt idx="1047">
                  <c:v>43857</c:v>
                </c:pt>
                <c:pt idx="1048">
                  <c:v>43864</c:v>
                </c:pt>
                <c:pt idx="1049">
                  <c:v>43871</c:v>
                </c:pt>
                <c:pt idx="1050">
                  <c:v>43878</c:v>
                </c:pt>
                <c:pt idx="1051">
                  <c:v>43885</c:v>
                </c:pt>
                <c:pt idx="1052">
                  <c:v>43892</c:v>
                </c:pt>
                <c:pt idx="1053">
                  <c:v>43899</c:v>
                </c:pt>
                <c:pt idx="1054">
                  <c:v>43906</c:v>
                </c:pt>
                <c:pt idx="1055">
                  <c:v>43913</c:v>
                </c:pt>
                <c:pt idx="1056">
                  <c:v>43920</c:v>
                </c:pt>
                <c:pt idx="1057">
                  <c:v>43927</c:v>
                </c:pt>
                <c:pt idx="1058">
                  <c:v>43934</c:v>
                </c:pt>
                <c:pt idx="1059">
                  <c:v>43941</c:v>
                </c:pt>
                <c:pt idx="1060">
                  <c:v>43948</c:v>
                </c:pt>
                <c:pt idx="1061">
                  <c:v>43955</c:v>
                </c:pt>
                <c:pt idx="1062">
                  <c:v>43962</c:v>
                </c:pt>
                <c:pt idx="1063">
                  <c:v>43969</c:v>
                </c:pt>
                <c:pt idx="1064">
                  <c:v>43976</c:v>
                </c:pt>
                <c:pt idx="1065">
                  <c:v>43983</c:v>
                </c:pt>
                <c:pt idx="1066">
                  <c:v>43990</c:v>
                </c:pt>
                <c:pt idx="1067">
                  <c:v>43997</c:v>
                </c:pt>
                <c:pt idx="1068">
                  <c:v>44004</c:v>
                </c:pt>
                <c:pt idx="1069">
                  <c:v>44011</c:v>
                </c:pt>
                <c:pt idx="1070">
                  <c:v>44018</c:v>
                </c:pt>
                <c:pt idx="1071">
                  <c:v>44025</c:v>
                </c:pt>
                <c:pt idx="1072">
                  <c:v>44032</c:v>
                </c:pt>
                <c:pt idx="1073">
                  <c:v>44039</c:v>
                </c:pt>
                <c:pt idx="1074">
                  <c:v>44046</c:v>
                </c:pt>
                <c:pt idx="1075">
                  <c:v>44053</c:v>
                </c:pt>
                <c:pt idx="1076">
                  <c:v>44060</c:v>
                </c:pt>
                <c:pt idx="1077">
                  <c:v>44067</c:v>
                </c:pt>
                <c:pt idx="1078">
                  <c:v>44074</c:v>
                </c:pt>
                <c:pt idx="1079">
                  <c:v>44081</c:v>
                </c:pt>
                <c:pt idx="1080">
                  <c:v>44088</c:v>
                </c:pt>
                <c:pt idx="1081">
                  <c:v>44095</c:v>
                </c:pt>
                <c:pt idx="1082">
                  <c:v>44102</c:v>
                </c:pt>
                <c:pt idx="1083">
                  <c:v>44109</c:v>
                </c:pt>
                <c:pt idx="1084">
                  <c:v>44116</c:v>
                </c:pt>
                <c:pt idx="1085">
                  <c:v>44123</c:v>
                </c:pt>
                <c:pt idx="1086">
                  <c:v>44130</c:v>
                </c:pt>
                <c:pt idx="1087">
                  <c:v>44137</c:v>
                </c:pt>
                <c:pt idx="1088">
                  <c:v>44144</c:v>
                </c:pt>
                <c:pt idx="1089">
                  <c:v>44151</c:v>
                </c:pt>
                <c:pt idx="1090">
                  <c:v>44158</c:v>
                </c:pt>
                <c:pt idx="1091">
                  <c:v>44165</c:v>
                </c:pt>
                <c:pt idx="1092">
                  <c:v>44172</c:v>
                </c:pt>
                <c:pt idx="1093">
                  <c:v>44179</c:v>
                </c:pt>
                <c:pt idx="1094">
                  <c:v>44186</c:v>
                </c:pt>
                <c:pt idx="1095">
                  <c:v>44193</c:v>
                </c:pt>
                <c:pt idx="1096">
                  <c:v>44200</c:v>
                </c:pt>
                <c:pt idx="1097">
                  <c:v>44207</c:v>
                </c:pt>
                <c:pt idx="1098">
                  <c:v>44214</c:v>
                </c:pt>
                <c:pt idx="1099">
                  <c:v>44221</c:v>
                </c:pt>
                <c:pt idx="1100">
                  <c:v>44228</c:v>
                </c:pt>
                <c:pt idx="1101">
                  <c:v>44235</c:v>
                </c:pt>
                <c:pt idx="1102">
                  <c:v>44242</c:v>
                </c:pt>
                <c:pt idx="1103">
                  <c:v>44249</c:v>
                </c:pt>
                <c:pt idx="1104">
                  <c:v>44256</c:v>
                </c:pt>
                <c:pt idx="1105">
                  <c:v>44263</c:v>
                </c:pt>
                <c:pt idx="1106">
                  <c:v>44270</c:v>
                </c:pt>
                <c:pt idx="1107">
                  <c:v>44277</c:v>
                </c:pt>
                <c:pt idx="1108">
                  <c:v>44284</c:v>
                </c:pt>
                <c:pt idx="1109">
                  <c:v>44291</c:v>
                </c:pt>
              </c:numCache>
            </c:numRef>
          </c:val>
          <c:smooth val="0"/>
          <c:extLst xmlns:c15="http://schemas.microsoft.com/office/drawing/2012/chart">
            <c:ext xmlns:c16="http://schemas.microsoft.com/office/drawing/2014/chart" uri="{C3380CC4-5D6E-409C-BE32-E72D297353CC}">
              <c16:uniqueId val="{00000000-00A2-4B52-9473-2E7BB0EA0F64}"/>
            </c:ext>
          </c:extLst>
        </c:ser>
        <c:ser>
          <c:idx val="1"/>
          <c:order val="1"/>
          <c:tx>
            <c:strRef>
              <c:f>'Elpris i Norden respektive Tysk'!$B$2</c:f>
              <c:strCache>
                <c:ptCount val="1"/>
                <c:pt idx="0">
                  <c:v> Systempris, Nord Pool - Sverige </c:v>
                </c:pt>
              </c:strCache>
            </c:strRef>
          </c:tx>
          <c:spPr>
            <a:ln w="31750">
              <a:solidFill>
                <a:schemeClr val="accent5"/>
              </a:solidFill>
            </a:ln>
          </c:spPr>
          <c:marker>
            <c:symbol val="none"/>
          </c:marker>
          <c:dPt>
            <c:idx val="0"/>
            <c:bubble3D val="0"/>
            <c:spPr>
              <a:ln w="31750">
                <a:solidFill>
                  <a:schemeClr val="accent5"/>
                </a:solidFill>
              </a:ln>
              <a:effectLst/>
            </c:spPr>
            <c:extLst>
              <c:ext xmlns:c16="http://schemas.microsoft.com/office/drawing/2014/chart" uri="{C3380CC4-5D6E-409C-BE32-E72D297353CC}">
                <c16:uniqueId val="{00000002-00A2-4B52-9473-2E7BB0EA0F64}"/>
              </c:ext>
            </c:extLst>
          </c:dPt>
          <c:dPt>
            <c:idx val="1"/>
            <c:bubble3D val="0"/>
            <c:spPr>
              <a:ln w="31750">
                <a:solidFill>
                  <a:schemeClr val="accent5"/>
                </a:solidFill>
              </a:ln>
              <a:effectLst/>
            </c:spPr>
            <c:extLst>
              <c:ext xmlns:c16="http://schemas.microsoft.com/office/drawing/2014/chart" uri="{C3380CC4-5D6E-409C-BE32-E72D297353CC}">
                <c16:uniqueId val="{00000004-00A2-4B52-9473-2E7BB0EA0F64}"/>
              </c:ext>
            </c:extLst>
          </c:dPt>
          <c:dPt>
            <c:idx val="2"/>
            <c:bubble3D val="0"/>
            <c:spPr>
              <a:ln w="31750">
                <a:solidFill>
                  <a:schemeClr val="accent5"/>
                </a:solidFill>
              </a:ln>
              <a:effectLst/>
            </c:spPr>
            <c:extLst>
              <c:ext xmlns:c16="http://schemas.microsoft.com/office/drawing/2014/chart" uri="{C3380CC4-5D6E-409C-BE32-E72D297353CC}">
                <c16:uniqueId val="{00000006-00A2-4B52-9473-2E7BB0EA0F64}"/>
              </c:ext>
            </c:extLst>
          </c:dPt>
          <c:cat>
            <c:numRef>
              <c:f>'Elpris i Norden respektive Tysk'!$A$3:$A$1163</c:f>
              <c:numCache>
                <c:formatCode>m/d/yyyy</c:formatCode>
                <c:ptCount val="1161"/>
                <c:pt idx="0">
                  <c:v>36528</c:v>
                </c:pt>
                <c:pt idx="1">
                  <c:v>36535</c:v>
                </c:pt>
                <c:pt idx="2">
                  <c:v>36542</c:v>
                </c:pt>
                <c:pt idx="3">
                  <c:v>36549</c:v>
                </c:pt>
                <c:pt idx="4">
                  <c:v>36556</c:v>
                </c:pt>
                <c:pt idx="5">
                  <c:v>36563</c:v>
                </c:pt>
                <c:pt idx="6">
                  <c:v>36570</c:v>
                </c:pt>
                <c:pt idx="7">
                  <c:v>36577</c:v>
                </c:pt>
                <c:pt idx="8">
                  <c:v>36584</c:v>
                </c:pt>
                <c:pt idx="9">
                  <c:v>36591</c:v>
                </c:pt>
                <c:pt idx="10">
                  <c:v>36598</c:v>
                </c:pt>
                <c:pt idx="11">
                  <c:v>36605</c:v>
                </c:pt>
                <c:pt idx="12">
                  <c:v>36612</c:v>
                </c:pt>
                <c:pt idx="13">
                  <c:v>36619</c:v>
                </c:pt>
                <c:pt idx="14">
                  <c:v>36626</c:v>
                </c:pt>
                <c:pt idx="15">
                  <c:v>36633</c:v>
                </c:pt>
                <c:pt idx="16">
                  <c:v>36640</c:v>
                </c:pt>
                <c:pt idx="17">
                  <c:v>36647</c:v>
                </c:pt>
                <c:pt idx="18">
                  <c:v>36654</c:v>
                </c:pt>
                <c:pt idx="19">
                  <c:v>36661</c:v>
                </c:pt>
                <c:pt idx="20">
                  <c:v>36668</c:v>
                </c:pt>
                <c:pt idx="21">
                  <c:v>36675</c:v>
                </c:pt>
                <c:pt idx="22">
                  <c:v>36682</c:v>
                </c:pt>
                <c:pt idx="23">
                  <c:v>36689</c:v>
                </c:pt>
                <c:pt idx="24">
                  <c:v>36696</c:v>
                </c:pt>
                <c:pt idx="25">
                  <c:v>36703</c:v>
                </c:pt>
                <c:pt idx="26">
                  <c:v>36710</c:v>
                </c:pt>
                <c:pt idx="27">
                  <c:v>36717</c:v>
                </c:pt>
                <c:pt idx="28">
                  <c:v>36724</c:v>
                </c:pt>
                <c:pt idx="29">
                  <c:v>36731</c:v>
                </c:pt>
                <c:pt idx="30">
                  <c:v>36738</c:v>
                </c:pt>
                <c:pt idx="31">
                  <c:v>36745</c:v>
                </c:pt>
                <c:pt idx="32">
                  <c:v>36752</c:v>
                </c:pt>
                <c:pt idx="33">
                  <c:v>36759</c:v>
                </c:pt>
                <c:pt idx="34">
                  <c:v>36766</c:v>
                </c:pt>
                <c:pt idx="35">
                  <c:v>36773</c:v>
                </c:pt>
                <c:pt idx="36">
                  <c:v>36780</c:v>
                </c:pt>
                <c:pt idx="37">
                  <c:v>36787</c:v>
                </c:pt>
                <c:pt idx="38">
                  <c:v>36794</c:v>
                </c:pt>
                <c:pt idx="39">
                  <c:v>36801</c:v>
                </c:pt>
                <c:pt idx="40">
                  <c:v>36808</c:v>
                </c:pt>
                <c:pt idx="41">
                  <c:v>36815</c:v>
                </c:pt>
                <c:pt idx="42">
                  <c:v>36822</c:v>
                </c:pt>
                <c:pt idx="43">
                  <c:v>36829</c:v>
                </c:pt>
                <c:pt idx="44">
                  <c:v>36836</c:v>
                </c:pt>
                <c:pt idx="45">
                  <c:v>36843</c:v>
                </c:pt>
                <c:pt idx="46">
                  <c:v>36850</c:v>
                </c:pt>
                <c:pt idx="47">
                  <c:v>36857</c:v>
                </c:pt>
                <c:pt idx="48">
                  <c:v>36864</c:v>
                </c:pt>
                <c:pt idx="49">
                  <c:v>36871</c:v>
                </c:pt>
                <c:pt idx="50">
                  <c:v>36878</c:v>
                </c:pt>
                <c:pt idx="51">
                  <c:v>36885</c:v>
                </c:pt>
                <c:pt idx="52">
                  <c:v>36892</c:v>
                </c:pt>
                <c:pt idx="53">
                  <c:v>36899</c:v>
                </c:pt>
                <c:pt idx="54">
                  <c:v>36906</c:v>
                </c:pt>
                <c:pt idx="55">
                  <c:v>36913</c:v>
                </c:pt>
                <c:pt idx="56">
                  <c:v>36920</c:v>
                </c:pt>
                <c:pt idx="57">
                  <c:v>36927</c:v>
                </c:pt>
                <c:pt idx="58">
                  <c:v>36934</c:v>
                </c:pt>
                <c:pt idx="59">
                  <c:v>36941</c:v>
                </c:pt>
                <c:pt idx="60">
                  <c:v>36948</c:v>
                </c:pt>
                <c:pt idx="61">
                  <c:v>36955</c:v>
                </c:pt>
                <c:pt idx="62">
                  <c:v>36962</c:v>
                </c:pt>
                <c:pt idx="63">
                  <c:v>36969</c:v>
                </c:pt>
                <c:pt idx="64">
                  <c:v>36976</c:v>
                </c:pt>
                <c:pt idx="65">
                  <c:v>36983</c:v>
                </c:pt>
                <c:pt idx="66">
                  <c:v>36990</c:v>
                </c:pt>
                <c:pt idx="67">
                  <c:v>36997</c:v>
                </c:pt>
                <c:pt idx="68">
                  <c:v>37004</c:v>
                </c:pt>
                <c:pt idx="69">
                  <c:v>37011</c:v>
                </c:pt>
                <c:pt idx="70">
                  <c:v>37018</c:v>
                </c:pt>
                <c:pt idx="71">
                  <c:v>37025</c:v>
                </c:pt>
                <c:pt idx="72">
                  <c:v>37032</c:v>
                </c:pt>
                <c:pt idx="73">
                  <c:v>37039</c:v>
                </c:pt>
                <c:pt idx="74">
                  <c:v>37046</c:v>
                </c:pt>
                <c:pt idx="75">
                  <c:v>37053</c:v>
                </c:pt>
                <c:pt idx="76">
                  <c:v>37060</c:v>
                </c:pt>
                <c:pt idx="77">
                  <c:v>37067</c:v>
                </c:pt>
                <c:pt idx="78">
                  <c:v>37074</c:v>
                </c:pt>
                <c:pt idx="79">
                  <c:v>37081</c:v>
                </c:pt>
                <c:pt idx="80">
                  <c:v>37088</c:v>
                </c:pt>
                <c:pt idx="81">
                  <c:v>37095</c:v>
                </c:pt>
                <c:pt idx="82">
                  <c:v>37102</c:v>
                </c:pt>
                <c:pt idx="83">
                  <c:v>37109</c:v>
                </c:pt>
                <c:pt idx="84">
                  <c:v>37116</c:v>
                </c:pt>
                <c:pt idx="85">
                  <c:v>37123</c:v>
                </c:pt>
                <c:pt idx="86">
                  <c:v>37130</c:v>
                </c:pt>
                <c:pt idx="87">
                  <c:v>37137</c:v>
                </c:pt>
                <c:pt idx="88">
                  <c:v>37144</c:v>
                </c:pt>
                <c:pt idx="89">
                  <c:v>37151</c:v>
                </c:pt>
                <c:pt idx="90">
                  <c:v>37158</c:v>
                </c:pt>
                <c:pt idx="91">
                  <c:v>37165</c:v>
                </c:pt>
                <c:pt idx="92">
                  <c:v>37172</c:v>
                </c:pt>
                <c:pt idx="93">
                  <c:v>37179</c:v>
                </c:pt>
                <c:pt idx="94">
                  <c:v>37186</c:v>
                </c:pt>
                <c:pt idx="95">
                  <c:v>37193</c:v>
                </c:pt>
                <c:pt idx="96">
                  <c:v>37200</c:v>
                </c:pt>
                <c:pt idx="97">
                  <c:v>37207</c:v>
                </c:pt>
                <c:pt idx="98">
                  <c:v>37214</c:v>
                </c:pt>
                <c:pt idx="99">
                  <c:v>37221</c:v>
                </c:pt>
                <c:pt idx="100">
                  <c:v>37228</c:v>
                </c:pt>
                <c:pt idx="101">
                  <c:v>37235</c:v>
                </c:pt>
                <c:pt idx="102">
                  <c:v>37242</c:v>
                </c:pt>
                <c:pt idx="103">
                  <c:v>37249</c:v>
                </c:pt>
                <c:pt idx="104">
                  <c:v>37256</c:v>
                </c:pt>
                <c:pt idx="105">
                  <c:v>37263</c:v>
                </c:pt>
                <c:pt idx="106">
                  <c:v>37270</c:v>
                </c:pt>
                <c:pt idx="107">
                  <c:v>37277</c:v>
                </c:pt>
                <c:pt idx="108">
                  <c:v>37284</c:v>
                </c:pt>
                <c:pt idx="109">
                  <c:v>37291</c:v>
                </c:pt>
                <c:pt idx="110">
                  <c:v>37298</c:v>
                </c:pt>
                <c:pt idx="111">
                  <c:v>37305</c:v>
                </c:pt>
                <c:pt idx="112">
                  <c:v>37312</c:v>
                </c:pt>
                <c:pt idx="113">
                  <c:v>37319</c:v>
                </c:pt>
                <c:pt idx="114">
                  <c:v>37326</c:v>
                </c:pt>
                <c:pt idx="115">
                  <c:v>37333</c:v>
                </c:pt>
                <c:pt idx="116">
                  <c:v>37340</c:v>
                </c:pt>
                <c:pt idx="117">
                  <c:v>37347</c:v>
                </c:pt>
                <c:pt idx="118">
                  <c:v>37354</c:v>
                </c:pt>
                <c:pt idx="119">
                  <c:v>37361</c:v>
                </c:pt>
                <c:pt idx="120">
                  <c:v>37368</c:v>
                </c:pt>
                <c:pt idx="121">
                  <c:v>37375</c:v>
                </c:pt>
                <c:pt idx="122">
                  <c:v>37382</c:v>
                </c:pt>
                <c:pt idx="123">
                  <c:v>37389</c:v>
                </c:pt>
                <c:pt idx="124">
                  <c:v>37396</c:v>
                </c:pt>
                <c:pt idx="125">
                  <c:v>37403</c:v>
                </c:pt>
                <c:pt idx="126">
                  <c:v>37410</c:v>
                </c:pt>
                <c:pt idx="127">
                  <c:v>37417</c:v>
                </c:pt>
                <c:pt idx="128">
                  <c:v>37424</c:v>
                </c:pt>
                <c:pt idx="129">
                  <c:v>37431</c:v>
                </c:pt>
                <c:pt idx="130">
                  <c:v>37438</c:v>
                </c:pt>
                <c:pt idx="131">
                  <c:v>37445</c:v>
                </c:pt>
                <c:pt idx="132">
                  <c:v>37452</c:v>
                </c:pt>
                <c:pt idx="133">
                  <c:v>37459</c:v>
                </c:pt>
                <c:pt idx="134">
                  <c:v>37466</c:v>
                </c:pt>
                <c:pt idx="135">
                  <c:v>37473</c:v>
                </c:pt>
                <c:pt idx="136">
                  <c:v>37480</c:v>
                </c:pt>
                <c:pt idx="137">
                  <c:v>37487</c:v>
                </c:pt>
                <c:pt idx="138">
                  <c:v>37494</c:v>
                </c:pt>
                <c:pt idx="139">
                  <c:v>37501</c:v>
                </c:pt>
                <c:pt idx="140">
                  <c:v>37508</c:v>
                </c:pt>
                <c:pt idx="141">
                  <c:v>37515</c:v>
                </c:pt>
                <c:pt idx="142">
                  <c:v>37522</c:v>
                </c:pt>
                <c:pt idx="143">
                  <c:v>37529</c:v>
                </c:pt>
                <c:pt idx="144">
                  <c:v>37536</c:v>
                </c:pt>
                <c:pt idx="145">
                  <c:v>37543</c:v>
                </c:pt>
                <c:pt idx="146">
                  <c:v>37550</c:v>
                </c:pt>
                <c:pt idx="147">
                  <c:v>37557</c:v>
                </c:pt>
                <c:pt idx="148">
                  <c:v>37564</c:v>
                </c:pt>
                <c:pt idx="149">
                  <c:v>37571</c:v>
                </c:pt>
                <c:pt idx="150">
                  <c:v>37578</c:v>
                </c:pt>
                <c:pt idx="151">
                  <c:v>37585</c:v>
                </c:pt>
                <c:pt idx="152">
                  <c:v>37592</c:v>
                </c:pt>
                <c:pt idx="153">
                  <c:v>37599</c:v>
                </c:pt>
                <c:pt idx="154">
                  <c:v>37606</c:v>
                </c:pt>
                <c:pt idx="155">
                  <c:v>37613</c:v>
                </c:pt>
                <c:pt idx="156">
                  <c:v>37620</c:v>
                </c:pt>
                <c:pt idx="157">
                  <c:v>37627</c:v>
                </c:pt>
                <c:pt idx="158">
                  <c:v>37634</c:v>
                </c:pt>
                <c:pt idx="159">
                  <c:v>37641</c:v>
                </c:pt>
                <c:pt idx="160">
                  <c:v>37648</c:v>
                </c:pt>
                <c:pt idx="161">
                  <c:v>37655</c:v>
                </c:pt>
                <c:pt idx="162">
                  <c:v>37662</c:v>
                </c:pt>
                <c:pt idx="163">
                  <c:v>37669</c:v>
                </c:pt>
                <c:pt idx="164">
                  <c:v>37676</c:v>
                </c:pt>
                <c:pt idx="165">
                  <c:v>37683</c:v>
                </c:pt>
                <c:pt idx="166">
                  <c:v>37690</c:v>
                </c:pt>
                <c:pt idx="167">
                  <c:v>37697</c:v>
                </c:pt>
                <c:pt idx="168">
                  <c:v>37704</c:v>
                </c:pt>
                <c:pt idx="169">
                  <c:v>37711</c:v>
                </c:pt>
                <c:pt idx="170">
                  <c:v>37718</c:v>
                </c:pt>
                <c:pt idx="171">
                  <c:v>37725</c:v>
                </c:pt>
                <c:pt idx="172">
                  <c:v>37732</c:v>
                </c:pt>
                <c:pt idx="173">
                  <c:v>37739</c:v>
                </c:pt>
                <c:pt idx="174">
                  <c:v>37746</c:v>
                </c:pt>
                <c:pt idx="175">
                  <c:v>37753</c:v>
                </c:pt>
                <c:pt idx="176">
                  <c:v>37760</c:v>
                </c:pt>
                <c:pt idx="177">
                  <c:v>37767</c:v>
                </c:pt>
                <c:pt idx="178">
                  <c:v>37774</c:v>
                </c:pt>
                <c:pt idx="179">
                  <c:v>37781</c:v>
                </c:pt>
                <c:pt idx="180">
                  <c:v>37788</c:v>
                </c:pt>
                <c:pt idx="181">
                  <c:v>37795</c:v>
                </c:pt>
                <c:pt idx="182">
                  <c:v>37802</c:v>
                </c:pt>
                <c:pt idx="183">
                  <c:v>37809</c:v>
                </c:pt>
                <c:pt idx="184">
                  <c:v>37816</c:v>
                </c:pt>
                <c:pt idx="185">
                  <c:v>37823</c:v>
                </c:pt>
                <c:pt idx="186">
                  <c:v>37830</c:v>
                </c:pt>
                <c:pt idx="187">
                  <c:v>37837</c:v>
                </c:pt>
                <c:pt idx="188">
                  <c:v>37844</c:v>
                </c:pt>
                <c:pt idx="189">
                  <c:v>37851</c:v>
                </c:pt>
                <c:pt idx="190">
                  <c:v>37858</c:v>
                </c:pt>
                <c:pt idx="191">
                  <c:v>37865</c:v>
                </c:pt>
                <c:pt idx="192">
                  <c:v>37872</c:v>
                </c:pt>
                <c:pt idx="193">
                  <c:v>37879</c:v>
                </c:pt>
                <c:pt idx="194">
                  <c:v>37886</c:v>
                </c:pt>
                <c:pt idx="195">
                  <c:v>37893</c:v>
                </c:pt>
                <c:pt idx="196">
                  <c:v>37900</c:v>
                </c:pt>
                <c:pt idx="197">
                  <c:v>37907</c:v>
                </c:pt>
                <c:pt idx="198">
                  <c:v>37914</c:v>
                </c:pt>
                <c:pt idx="199">
                  <c:v>37921</c:v>
                </c:pt>
                <c:pt idx="200">
                  <c:v>37928</c:v>
                </c:pt>
                <c:pt idx="201">
                  <c:v>37935</c:v>
                </c:pt>
                <c:pt idx="202">
                  <c:v>37942</c:v>
                </c:pt>
                <c:pt idx="203">
                  <c:v>37949</c:v>
                </c:pt>
                <c:pt idx="204">
                  <c:v>37956</c:v>
                </c:pt>
                <c:pt idx="205">
                  <c:v>37963</c:v>
                </c:pt>
                <c:pt idx="206">
                  <c:v>37970</c:v>
                </c:pt>
                <c:pt idx="207">
                  <c:v>37977</c:v>
                </c:pt>
                <c:pt idx="208">
                  <c:v>37984</c:v>
                </c:pt>
                <c:pt idx="209">
                  <c:v>37991</c:v>
                </c:pt>
                <c:pt idx="210">
                  <c:v>37998</c:v>
                </c:pt>
                <c:pt idx="211">
                  <c:v>38005</c:v>
                </c:pt>
                <c:pt idx="212">
                  <c:v>38012</c:v>
                </c:pt>
                <c:pt idx="213">
                  <c:v>38019</c:v>
                </c:pt>
                <c:pt idx="214">
                  <c:v>38026</c:v>
                </c:pt>
                <c:pt idx="215">
                  <c:v>38033</c:v>
                </c:pt>
                <c:pt idx="216">
                  <c:v>38040</c:v>
                </c:pt>
                <c:pt idx="217">
                  <c:v>38047</c:v>
                </c:pt>
                <c:pt idx="218">
                  <c:v>38054</c:v>
                </c:pt>
                <c:pt idx="219">
                  <c:v>38061</c:v>
                </c:pt>
                <c:pt idx="220">
                  <c:v>38068</c:v>
                </c:pt>
                <c:pt idx="221">
                  <c:v>38075</c:v>
                </c:pt>
                <c:pt idx="222">
                  <c:v>38082</c:v>
                </c:pt>
                <c:pt idx="223">
                  <c:v>38089</c:v>
                </c:pt>
                <c:pt idx="224">
                  <c:v>38096</c:v>
                </c:pt>
                <c:pt idx="225">
                  <c:v>38103</c:v>
                </c:pt>
                <c:pt idx="226">
                  <c:v>38110</c:v>
                </c:pt>
                <c:pt idx="227">
                  <c:v>38117</c:v>
                </c:pt>
                <c:pt idx="228">
                  <c:v>38124</c:v>
                </c:pt>
                <c:pt idx="229">
                  <c:v>38131</c:v>
                </c:pt>
                <c:pt idx="230">
                  <c:v>38138</c:v>
                </c:pt>
                <c:pt idx="231">
                  <c:v>38145</c:v>
                </c:pt>
                <c:pt idx="232">
                  <c:v>38152</c:v>
                </c:pt>
                <c:pt idx="233">
                  <c:v>38159</c:v>
                </c:pt>
                <c:pt idx="234">
                  <c:v>38166</c:v>
                </c:pt>
                <c:pt idx="235">
                  <c:v>38173</c:v>
                </c:pt>
                <c:pt idx="236">
                  <c:v>38180</c:v>
                </c:pt>
                <c:pt idx="237">
                  <c:v>38187</c:v>
                </c:pt>
                <c:pt idx="238">
                  <c:v>38194</c:v>
                </c:pt>
                <c:pt idx="239">
                  <c:v>38201</c:v>
                </c:pt>
                <c:pt idx="240">
                  <c:v>38208</c:v>
                </c:pt>
                <c:pt idx="241">
                  <c:v>38215</c:v>
                </c:pt>
                <c:pt idx="242">
                  <c:v>38222</c:v>
                </c:pt>
                <c:pt idx="243">
                  <c:v>38229</c:v>
                </c:pt>
                <c:pt idx="244">
                  <c:v>38236</c:v>
                </c:pt>
                <c:pt idx="245">
                  <c:v>38243</c:v>
                </c:pt>
                <c:pt idx="246">
                  <c:v>38250</c:v>
                </c:pt>
                <c:pt idx="247">
                  <c:v>38257</c:v>
                </c:pt>
                <c:pt idx="248">
                  <c:v>38264</c:v>
                </c:pt>
                <c:pt idx="249">
                  <c:v>38271</c:v>
                </c:pt>
                <c:pt idx="250">
                  <c:v>38278</c:v>
                </c:pt>
                <c:pt idx="251">
                  <c:v>38285</c:v>
                </c:pt>
                <c:pt idx="252">
                  <c:v>38292</c:v>
                </c:pt>
                <c:pt idx="253">
                  <c:v>38299</c:v>
                </c:pt>
                <c:pt idx="254">
                  <c:v>38306</c:v>
                </c:pt>
                <c:pt idx="255">
                  <c:v>38313</c:v>
                </c:pt>
                <c:pt idx="256">
                  <c:v>38320</c:v>
                </c:pt>
                <c:pt idx="257">
                  <c:v>38327</c:v>
                </c:pt>
                <c:pt idx="258">
                  <c:v>38334</c:v>
                </c:pt>
                <c:pt idx="259">
                  <c:v>38341</c:v>
                </c:pt>
                <c:pt idx="260">
                  <c:v>38348</c:v>
                </c:pt>
                <c:pt idx="261">
                  <c:v>38355</c:v>
                </c:pt>
                <c:pt idx="262">
                  <c:v>38362</c:v>
                </c:pt>
                <c:pt idx="263">
                  <c:v>38369</c:v>
                </c:pt>
                <c:pt idx="264">
                  <c:v>38376</c:v>
                </c:pt>
                <c:pt idx="265">
                  <c:v>38383</c:v>
                </c:pt>
                <c:pt idx="266">
                  <c:v>38390</c:v>
                </c:pt>
                <c:pt idx="267">
                  <c:v>38397</c:v>
                </c:pt>
                <c:pt idx="268">
                  <c:v>38404</c:v>
                </c:pt>
                <c:pt idx="269">
                  <c:v>38411</c:v>
                </c:pt>
                <c:pt idx="270">
                  <c:v>38418</c:v>
                </c:pt>
                <c:pt idx="271">
                  <c:v>38425</c:v>
                </c:pt>
                <c:pt idx="272">
                  <c:v>38432</c:v>
                </c:pt>
                <c:pt idx="273">
                  <c:v>38439</c:v>
                </c:pt>
                <c:pt idx="274">
                  <c:v>38446</c:v>
                </c:pt>
                <c:pt idx="275">
                  <c:v>38453</c:v>
                </c:pt>
                <c:pt idx="276">
                  <c:v>38460</c:v>
                </c:pt>
                <c:pt idx="277">
                  <c:v>38467</c:v>
                </c:pt>
                <c:pt idx="278">
                  <c:v>38474</c:v>
                </c:pt>
                <c:pt idx="279">
                  <c:v>38481</c:v>
                </c:pt>
                <c:pt idx="280">
                  <c:v>38488</c:v>
                </c:pt>
                <c:pt idx="281">
                  <c:v>38495</c:v>
                </c:pt>
                <c:pt idx="282">
                  <c:v>38502</c:v>
                </c:pt>
                <c:pt idx="283">
                  <c:v>38509</c:v>
                </c:pt>
                <c:pt idx="284">
                  <c:v>38516</c:v>
                </c:pt>
                <c:pt idx="285">
                  <c:v>38523</c:v>
                </c:pt>
                <c:pt idx="286">
                  <c:v>38530</c:v>
                </c:pt>
                <c:pt idx="287">
                  <c:v>38537</c:v>
                </c:pt>
                <c:pt idx="288">
                  <c:v>38544</c:v>
                </c:pt>
                <c:pt idx="289">
                  <c:v>38551</c:v>
                </c:pt>
                <c:pt idx="290">
                  <c:v>38558</c:v>
                </c:pt>
                <c:pt idx="291">
                  <c:v>38565</c:v>
                </c:pt>
                <c:pt idx="292">
                  <c:v>38572</c:v>
                </c:pt>
                <c:pt idx="293">
                  <c:v>38579</c:v>
                </c:pt>
                <c:pt idx="294">
                  <c:v>38586</c:v>
                </c:pt>
                <c:pt idx="295">
                  <c:v>38593</c:v>
                </c:pt>
                <c:pt idx="296">
                  <c:v>38600</c:v>
                </c:pt>
                <c:pt idx="297">
                  <c:v>38607</c:v>
                </c:pt>
                <c:pt idx="298">
                  <c:v>38614</c:v>
                </c:pt>
                <c:pt idx="299">
                  <c:v>38621</c:v>
                </c:pt>
                <c:pt idx="300">
                  <c:v>38628</c:v>
                </c:pt>
                <c:pt idx="301">
                  <c:v>38635</c:v>
                </c:pt>
                <c:pt idx="302">
                  <c:v>38642</c:v>
                </c:pt>
                <c:pt idx="303">
                  <c:v>38649</c:v>
                </c:pt>
                <c:pt idx="304">
                  <c:v>38656</c:v>
                </c:pt>
                <c:pt idx="305">
                  <c:v>38663</c:v>
                </c:pt>
                <c:pt idx="306">
                  <c:v>38670</c:v>
                </c:pt>
                <c:pt idx="307">
                  <c:v>38677</c:v>
                </c:pt>
                <c:pt idx="308">
                  <c:v>38684</c:v>
                </c:pt>
                <c:pt idx="309">
                  <c:v>38691</c:v>
                </c:pt>
                <c:pt idx="310">
                  <c:v>38698</c:v>
                </c:pt>
                <c:pt idx="311">
                  <c:v>38705</c:v>
                </c:pt>
                <c:pt idx="312">
                  <c:v>38712</c:v>
                </c:pt>
                <c:pt idx="313">
                  <c:v>38719</c:v>
                </c:pt>
                <c:pt idx="314">
                  <c:v>38726</c:v>
                </c:pt>
                <c:pt idx="315">
                  <c:v>38733</c:v>
                </c:pt>
                <c:pt idx="316">
                  <c:v>38740</c:v>
                </c:pt>
                <c:pt idx="317">
                  <c:v>38747</c:v>
                </c:pt>
                <c:pt idx="318">
                  <c:v>38754</c:v>
                </c:pt>
                <c:pt idx="319">
                  <c:v>38761</c:v>
                </c:pt>
                <c:pt idx="320">
                  <c:v>38768</c:v>
                </c:pt>
                <c:pt idx="321">
                  <c:v>38775</c:v>
                </c:pt>
                <c:pt idx="322">
                  <c:v>38782</c:v>
                </c:pt>
                <c:pt idx="323">
                  <c:v>38789</c:v>
                </c:pt>
                <c:pt idx="324">
                  <c:v>38796</c:v>
                </c:pt>
                <c:pt idx="325">
                  <c:v>38803</c:v>
                </c:pt>
                <c:pt idx="326">
                  <c:v>38810</c:v>
                </c:pt>
                <c:pt idx="327">
                  <c:v>38817</c:v>
                </c:pt>
                <c:pt idx="328">
                  <c:v>38824</c:v>
                </c:pt>
                <c:pt idx="329">
                  <c:v>38831</c:v>
                </c:pt>
                <c:pt idx="330">
                  <c:v>38838</c:v>
                </c:pt>
                <c:pt idx="331">
                  <c:v>38845</c:v>
                </c:pt>
                <c:pt idx="332">
                  <c:v>38852</c:v>
                </c:pt>
                <c:pt idx="333">
                  <c:v>38859</c:v>
                </c:pt>
                <c:pt idx="334">
                  <c:v>38866</c:v>
                </c:pt>
                <c:pt idx="335">
                  <c:v>38873</c:v>
                </c:pt>
                <c:pt idx="336">
                  <c:v>38880</c:v>
                </c:pt>
                <c:pt idx="337">
                  <c:v>38887</c:v>
                </c:pt>
                <c:pt idx="338">
                  <c:v>38894</c:v>
                </c:pt>
                <c:pt idx="339">
                  <c:v>38901</c:v>
                </c:pt>
                <c:pt idx="340">
                  <c:v>38908</c:v>
                </c:pt>
                <c:pt idx="341">
                  <c:v>38915</c:v>
                </c:pt>
                <c:pt idx="342">
                  <c:v>38922</c:v>
                </c:pt>
                <c:pt idx="343">
                  <c:v>38929</c:v>
                </c:pt>
                <c:pt idx="344">
                  <c:v>38936</c:v>
                </c:pt>
                <c:pt idx="345">
                  <c:v>38943</c:v>
                </c:pt>
                <c:pt idx="346">
                  <c:v>38950</c:v>
                </c:pt>
                <c:pt idx="347">
                  <c:v>38957</c:v>
                </c:pt>
                <c:pt idx="348">
                  <c:v>38964</c:v>
                </c:pt>
                <c:pt idx="349">
                  <c:v>38971</c:v>
                </c:pt>
                <c:pt idx="350">
                  <c:v>38978</c:v>
                </c:pt>
                <c:pt idx="351">
                  <c:v>38985</c:v>
                </c:pt>
                <c:pt idx="352">
                  <c:v>38992</c:v>
                </c:pt>
                <c:pt idx="353">
                  <c:v>38999</c:v>
                </c:pt>
                <c:pt idx="354">
                  <c:v>39006</c:v>
                </c:pt>
                <c:pt idx="355">
                  <c:v>39013</c:v>
                </c:pt>
                <c:pt idx="356">
                  <c:v>39020</c:v>
                </c:pt>
                <c:pt idx="357">
                  <c:v>39027</c:v>
                </c:pt>
                <c:pt idx="358">
                  <c:v>39034</c:v>
                </c:pt>
                <c:pt idx="359">
                  <c:v>39041</c:v>
                </c:pt>
                <c:pt idx="360">
                  <c:v>39048</c:v>
                </c:pt>
                <c:pt idx="361">
                  <c:v>39055</c:v>
                </c:pt>
                <c:pt idx="362">
                  <c:v>39062</c:v>
                </c:pt>
                <c:pt idx="363">
                  <c:v>39069</c:v>
                </c:pt>
                <c:pt idx="364">
                  <c:v>39076</c:v>
                </c:pt>
                <c:pt idx="365">
                  <c:v>39083</c:v>
                </c:pt>
                <c:pt idx="366">
                  <c:v>39090</c:v>
                </c:pt>
                <c:pt idx="367">
                  <c:v>39097</c:v>
                </c:pt>
                <c:pt idx="368">
                  <c:v>39104</c:v>
                </c:pt>
                <c:pt idx="369">
                  <c:v>39111</c:v>
                </c:pt>
                <c:pt idx="370">
                  <c:v>39118</c:v>
                </c:pt>
                <c:pt idx="371">
                  <c:v>39125</c:v>
                </c:pt>
                <c:pt idx="372">
                  <c:v>39132</c:v>
                </c:pt>
                <c:pt idx="373">
                  <c:v>39139</c:v>
                </c:pt>
                <c:pt idx="374">
                  <c:v>39146</c:v>
                </c:pt>
                <c:pt idx="375">
                  <c:v>39153</c:v>
                </c:pt>
                <c:pt idx="376">
                  <c:v>39160</c:v>
                </c:pt>
                <c:pt idx="377">
                  <c:v>39167</c:v>
                </c:pt>
                <c:pt idx="378">
                  <c:v>39174</c:v>
                </c:pt>
                <c:pt idx="379">
                  <c:v>39181</c:v>
                </c:pt>
                <c:pt idx="380">
                  <c:v>39188</c:v>
                </c:pt>
                <c:pt idx="381">
                  <c:v>39195</c:v>
                </c:pt>
                <c:pt idx="382">
                  <c:v>39202</c:v>
                </c:pt>
                <c:pt idx="383">
                  <c:v>39209</c:v>
                </c:pt>
                <c:pt idx="384">
                  <c:v>39216</c:v>
                </c:pt>
                <c:pt idx="385">
                  <c:v>39223</c:v>
                </c:pt>
                <c:pt idx="386">
                  <c:v>39230</c:v>
                </c:pt>
                <c:pt idx="387">
                  <c:v>39237</c:v>
                </c:pt>
                <c:pt idx="388">
                  <c:v>39244</c:v>
                </c:pt>
                <c:pt idx="389">
                  <c:v>39251</c:v>
                </c:pt>
                <c:pt idx="390">
                  <c:v>39258</c:v>
                </c:pt>
                <c:pt idx="391">
                  <c:v>39265</c:v>
                </c:pt>
                <c:pt idx="392">
                  <c:v>39272</c:v>
                </c:pt>
                <c:pt idx="393">
                  <c:v>39279</c:v>
                </c:pt>
                <c:pt idx="394">
                  <c:v>39286</c:v>
                </c:pt>
                <c:pt idx="395">
                  <c:v>39293</c:v>
                </c:pt>
                <c:pt idx="396">
                  <c:v>39300</c:v>
                </c:pt>
                <c:pt idx="397">
                  <c:v>39307</c:v>
                </c:pt>
                <c:pt idx="398">
                  <c:v>39314</c:v>
                </c:pt>
                <c:pt idx="399">
                  <c:v>39321</c:v>
                </c:pt>
                <c:pt idx="400">
                  <c:v>39328</c:v>
                </c:pt>
                <c:pt idx="401">
                  <c:v>39335</c:v>
                </c:pt>
                <c:pt idx="402">
                  <c:v>39342</c:v>
                </c:pt>
                <c:pt idx="403">
                  <c:v>39349</c:v>
                </c:pt>
                <c:pt idx="404">
                  <c:v>39356</c:v>
                </c:pt>
                <c:pt idx="405">
                  <c:v>39363</c:v>
                </c:pt>
                <c:pt idx="406">
                  <c:v>39370</c:v>
                </c:pt>
                <c:pt idx="407">
                  <c:v>39377</c:v>
                </c:pt>
                <c:pt idx="408">
                  <c:v>39384</c:v>
                </c:pt>
                <c:pt idx="409">
                  <c:v>39391</c:v>
                </c:pt>
                <c:pt idx="410">
                  <c:v>39398</c:v>
                </c:pt>
                <c:pt idx="411">
                  <c:v>39405</c:v>
                </c:pt>
                <c:pt idx="412">
                  <c:v>39412</c:v>
                </c:pt>
                <c:pt idx="413">
                  <c:v>39419</c:v>
                </c:pt>
                <c:pt idx="414">
                  <c:v>39426</c:v>
                </c:pt>
                <c:pt idx="415">
                  <c:v>39433</c:v>
                </c:pt>
                <c:pt idx="416">
                  <c:v>39440</c:v>
                </c:pt>
                <c:pt idx="417">
                  <c:v>39447</c:v>
                </c:pt>
                <c:pt idx="418">
                  <c:v>39454</c:v>
                </c:pt>
                <c:pt idx="419">
                  <c:v>39461</c:v>
                </c:pt>
                <c:pt idx="420">
                  <c:v>39468</c:v>
                </c:pt>
                <c:pt idx="421">
                  <c:v>39475</c:v>
                </c:pt>
                <c:pt idx="422">
                  <c:v>39482</c:v>
                </c:pt>
                <c:pt idx="423">
                  <c:v>39489</c:v>
                </c:pt>
                <c:pt idx="424">
                  <c:v>39496</c:v>
                </c:pt>
                <c:pt idx="425">
                  <c:v>39503</c:v>
                </c:pt>
                <c:pt idx="426">
                  <c:v>39510</c:v>
                </c:pt>
                <c:pt idx="427">
                  <c:v>39517</c:v>
                </c:pt>
                <c:pt idx="428">
                  <c:v>39524</c:v>
                </c:pt>
                <c:pt idx="429">
                  <c:v>39531</c:v>
                </c:pt>
                <c:pt idx="430">
                  <c:v>39538</c:v>
                </c:pt>
                <c:pt idx="431">
                  <c:v>39545</c:v>
                </c:pt>
                <c:pt idx="432">
                  <c:v>39552</c:v>
                </c:pt>
                <c:pt idx="433">
                  <c:v>39559</c:v>
                </c:pt>
                <c:pt idx="434">
                  <c:v>39566</c:v>
                </c:pt>
                <c:pt idx="435">
                  <c:v>39573</c:v>
                </c:pt>
                <c:pt idx="436">
                  <c:v>39580</c:v>
                </c:pt>
                <c:pt idx="437">
                  <c:v>39587</c:v>
                </c:pt>
                <c:pt idx="438">
                  <c:v>39594</c:v>
                </c:pt>
                <c:pt idx="439">
                  <c:v>39601</c:v>
                </c:pt>
                <c:pt idx="440">
                  <c:v>39608</c:v>
                </c:pt>
                <c:pt idx="441">
                  <c:v>39615</c:v>
                </c:pt>
                <c:pt idx="442">
                  <c:v>39622</c:v>
                </c:pt>
                <c:pt idx="443">
                  <c:v>39629</c:v>
                </c:pt>
                <c:pt idx="444">
                  <c:v>39636</c:v>
                </c:pt>
                <c:pt idx="445">
                  <c:v>39643</c:v>
                </c:pt>
                <c:pt idx="446">
                  <c:v>39650</c:v>
                </c:pt>
                <c:pt idx="447">
                  <c:v>39657</c:v>
                </c:pt>
                <c:pt idx="448">
                  <c:v>39664</c:v>
                </c:pt>
                <c:pt idx="449">
                  <c:v>39671</c:v>
                </c:pt>
                <c:pt idx="450">
                  <c:v>39678</c:v>
                </c:pt>
                <c:pt idx="451">
                  <c:v>39685</c:v>
                </c:pt>
                <c:pt idx="452">
                  <c:v>39692</c:v>
                </c:pt>
                <c:pt idx="453">
                  <c:v>39699</c:v>
                </c:pt>
                <c:pt idx="454">
                  <c:v>39706</c:v>
                </c:pt>
                <c:pt idx="455">
                  <c:v>39713</c:v>
                </c:pt>
                <c:pt idx="456">
                  <c:v>39720</c:v>
                </c:pt>
                <c:pt idx="457">
                  <c:v>39727</c:v>
                </c:pt>
                <c:pt idx="458">
                  <c:v>39734</c:v>
                </c:pt>
                <c:pt idx="459">
                  <c:v>39741</c:v>
                </c:pt>
                <c:pt idx="460">
                  <c:v>39748</c:v>
                </c:pt>
                <c:pt idx="461">
                  <c:v>39755</c:v>
                </c:pt>
                <c:pt idx="462">
                  <c:v>39762</c:v>
                </c:pt>
                <c:pt idx="463">
                  <c:v>39769</c:v>
                </c:pt>
                <c:pt idx="464">
                  <c:v>39776</c:v>
                </c:pt>
                <c:pt idx="465">
                  <c:v>39783</c:v>
                </c:pt>
                <c:pt idx="466">
                  <c:v>39790</c:v>
                </c:pt>
                <c:pt idx="467">
                  <c:v>39797</c:v>
                </c:pt>
                <c:pt idx="468">
                  <c:v>39804</c:v>
                </c:pt>
                <c:pt idx="469">
                  <c:v>39811</c:v>
                </c:pt>
                <c:pt idx="470">
                  <c:v>39818</c:v>
                </c:pt>
                <c:pt idx="471">
                  <c:v>39825</c:v>
                </c:pt>
                <c:pt idx="472">
                  <c:v>39832</c:v>
                </c:pt>
                <c:pt idx="473">
                  <c:v>39839</c:v>
                </c:pt>
                <c:pt idx="474">
                  <c:v>39846</c:v>
                </c:pt>
                <c:pt idx="475">
                  <c:v>39853</c:v>
                </c:pt>
                <c:pt idx="476">
                  <c:v>39860</c:v>
                </c:pt>
                <c:pt idx="477">
                  <c:v>39867</c:v>
                </c:pt>
                <c:pt idx="478">
                  <c:v>39874</c:v>
                </c:pt>
                <c:pt idx="479">
                  <c:v>39881</c:v>
                </c:pt>
                <c:pt idx="480">
                  <c:v>39888</c:v>
                </c:pt>
                <c:pt idx="481">
                  <c:v>39895</c:v>
                </c:pt>
                <c:pt idx="482">
                  <c:v>39902</c:v>
                </c:pt>
                <c:pt idx="483">
                  <c:v>39909</c:v>
                </c:pt>
                <c:pt idx="484">
                  <c:v>39916</c:v>
                </c:pt>
                <c:pt idx="485">
                  <c:v>39923</c:v>
                </c:pt>
                <c:pt idx="486">
                  <c:v>39930</c:v>
                </c:pt>
                <c:pt idx="487">
                  <c:v>39937</c:v>
                </c:pt>
                <c:pt idx="488">
                  <c:v>39944</c:v>
                </c:pt>
                <c:pt idx="489">
                  <c:v>39951</c:v>
                </c:pt>
                <c:pt idx="490">
                  <c:v>39958</c:v>
                </c:pt>
                <c:pt idx="491">
                  <c:v>39965</c:v>
                </c:pt>
                <c:pt idx="492">
                  <c:v>39972</c:v>
                </c:pt>
                <c:pt idx="493">
                  <c:v>39979</c:v>
                </c:pt>
                <c:pt idx="494">
                  <c:v>39986</c:v>
                </c:pt>
                <c:pt idx="495">
                  <c:v>39993</c:v>
                </c:pt>
                <c:pt idx="496">
                  <c:v>40000</c:v>
                </c:pt>
                <c:pt idx="497">
                  <c:v>40007</c:v>
                </c:pt>
                <c:pt idx="498">
                  <c:v>40014</c:v>
                </c:pt>
                <c:pt idx="499">
                  <c:v>40021</c:v>
                </c:pt>
                <c:pt idx="500">
                  <c:v>40028</c:v>
                </c:pt>
                <c:pt idx="501">
                  <c:v>40035</c:v>
                </c:pt>
                <c:pt idx="502">
                  <c:v>40042</c:v>
                </c:pt>
                <c:pt idx="503">
                  <c:v>40049</c:v>
                </c:pt>
                <c:pt idx="504">
                  <c:v>40056</c:v>
                </c:pt>
                <c:pt idx="505">
                  <c:v>40063</c:v>
                </c:pt>
                <c:pt idx="506">
                  <c:v>40070</c:v>
                </c:pt>
                <c:pt idx="507">
                  <c:v>40077</c:v>
                </c:pt>
                <c:pt idx="508">
                  <c:v>40084</c:v>
                </c:pt>
                <c:pt idx="509">
                  <c:v>40091</c:v>
                </c:pt>
                <c:pt idx="510">
                  <c:v>40098</c:v>
                </c:pt>
                <c:pt idx="511">
                  <c:v>40105</c:v>
                </c:pt>
                <c:pt idx="512">
                  <c:v>40112</c:v>
                </c:pt>
                <c:pt idx="513">
                  <c:v>40119</c:v>
                </c:pt>
                <c:pt idx="514">
                  <c:v>40126</c:v>
                </c:pt>
                <c:pt idx="515">
                  <c:v>40133</c:v>
                </c:pt>
                <c:pt idx="516">
                  <c:v>40140</c:v>
                </c:pt>
                <c:pt idx="517">
                  <c:v>40147</c:v>
                </c:pt>
                <c:pt idx="518">
                  <c:v>40154</c:v>
                </c:pt>
                <c:pt idx="519">
                  <c:v>40161</c:v>
                </c:pt>
                <c:pt idx="520">
                  <c:v>40168</c:v>
                </c:pt>
                <c:pt idx="521">
                  <c:v>40175</c:v>
                </c:pt>
                <c:pt idx="522">
                  <c:v>40182</c:v>
                </c:pt>
                <c:pt idx="523">
                  <c:v>40189</c:v>
                </c:pt>
                <c:pt idx="524">
                  <c:v>40196</c:v>
                </c:pt>
                <c:pt idx="525">
                  <c:v>40203</c:v>
                </c:pt>
                <c:pt idx="526">
                  <c:v>40210</c:v>
                </c:pt>
                <c:pt idx="527">
                  <c:v>40217</c:v>
                </c:pt>
                <c:pt idx="528">
                  <c:v>40224</c:v>
                </c:pt>
                <c:pt idx="529">
                  <c:v>40231</c:v>
                </c:pt>
                <c:pt idx="530">
                  <c:v>40238</c:v>
                </c:pt>
                <c:pt idx="531">
                  <c:v>40245</c:v>
                </c:pt>
                <c:pt idx="532">
                  <c:v>40252</c:v>
                </c:pt>
                <c:pt idx="533">
                  <c:v>40259</c:v>
                </c:pt>
                <c:pt idx="534">
                  <c:v>40266</c:v>
                </c:pt>
                <c:pt idx="535">
                  <c:v>40273</c:v>
                </c:pt>
                <c:pt idx="536">
                  <c:v>40280</c:v>
                </c:pt>
                <c:pt idx="537">
                  <c:v>40287</c:v>
                </c:pt>
                <c:pt idx="538">
                  <c:v>40294</c:v>
                </c:pt>
                <c:pt idx="539">
                  <c:v>40301</c:v>
                </c:pt>
                <c:pt idx="540">
                  <c:v>40308</c:v>
                </c:pt>
                <c:pt idx="541">
                  <c:v>40315</c:v>
                </c:pt>
                <c:pt idx="542">
                  <c:v>40322</c:v>
                </c:pt>
                <c:pt idx="543">
                  <c:v>40329</c:v>
                </c:pt>
                <c:pt idx="544">
                  <c:v>40336</c:v>
                </c:pt>
                <c:pt idx="545">
                  <c:v>40343</c:v>
                </c:pt>
                <c:pt idx="546">
                  <c:v>40350</c:v>
                </c:pt>
                <c:pt idx="547">
                  <c:v>40357</c:v>
                </c:pt>
                <c:pt idx="548">
                  <c:v>40364</c:v>
                </c:pt>
                <c:pt idx="549">
                  <c:v>40371</c:v>
                </c:pt>
                <c:pt idx="550">
                  <c:v>40378</c:v>
                </c:pt>
                <c:pt idx="551">
                  <c:v>40385</c:v>
                </c:pt>
                <c:pt idx="552">
                  <c:v>40392</c:v>
                </c:pt>
                <c:pt idx="553">
                  <c:v>40399</c:v>
                </c:pt>
                <c:pt idx="554">
                  <c:v>40406</c:v>
                </c:pt>
                <c:pt idx="555">
                  <c:v>40413</c:v>
                </c:pt>
                <c:pt idx="556">
                  <c:v>40420</c:v>
                </c:pt>
                <c:pt idx="557">
                  <c:v>40427</c:v>
                </c:pt>
                <c:pt idx="558">
                  <c:v>40434</c:v>
                </c:pt>
                <c:pt idx="559">
                  <c:v>40441</c:v>
                </c:pt>
                <c:pt idx="560">
                  <c:v>40448</c:v>
                </c:pt>
                <c:pt idx="561">
                  <c:v>40455</c:v>
                </c:pt>
                <c:pt idx="562">
                  <c:v>40462</c:v>
                </c:pt>
                <c:pt idx="563">
                  <c:v>40469</c:v>
                </c:pt>
                <c:pt idx="564">
                  <c:v>40476</c:v>
                </c:pt>
                <c:pt idx="565">
                  <c:v>40483</c:v>
                </c:pt>
                <c:pt idx="566">
                  <c:v>40490</c:v>
                </c:pt>
                <c:pt idx="567">
                  <c:v>40497</c:v>
                </c:pt>
                <c:pt idx="568">
                  <c:v>40504</c:v>
                </c:pt>
                <c:pt idx="569">
                  <c:v>40511</c:v>
                </c:pt>
                <c:pt idx="570">
                  <c:v>40518</c:v>
                </c:pt>
                <c:pt idx="571">
                  <c:v>40525</c:v>
                </c:pt>
                <c:pt idx="572">
                  <c:v>40532</c:v>
                </c:pt>
                <c:pt idx="573">
                  <c:v>40539</c:v>
                </c:pt>
                <c:pt idx="574">
                  <c:v>40546</c:v>
                </c:pt>
                <c:pt idx="575">
                  <c:v>40553</c:v>
                </c:pt>
                <c:pt idx="576">
                  <c:v>40560</c:v>
                </c:pt>
                <c:pt idx="577">
                  <c:v>40567</c:v>
                </c:pt>
                <c:pt idx="578">
                  <c:v>40574</c:v>
                </c:pt>
                <c:pt idx="579">
                  <c:v>40581</c:v>
                </c:pt>
                <c:pt idx="580">
                  <c:v>40588</c:v>
                </c:pt>
                <c:pt idx="581">
                  <c:v>40595</c:v>
                </c:pt>
                <c:pt idx="582">
                  <c:v>40602</c:v>
                </c:pt>
                <c:pt idx="583">
                  <c:v>40609</c:v>
                </c:pt>
                <c:pt idx="584">
                  <c:v>40616</c:v>
                </c:pt>
                <c:pt idx="585">
                  <c:v>40623</c:v>
                </c:pt>
                <c:pt idx="586">
                  <c:v>40630</c:v>
                </c:pt>
                <c:pt idx="587">
                  <c:v>40637</c:v>
                </c:pt>
                <c:pt idx="588">
                  <c:v>40644</c:v>
                </c:pt>
                <c:pt idx="589">
                  <c:v>40651</c:v>
                </c:pt>
                <c:pt idx="590">
                  <c:v>40658</c:v>
                </c:pt>
                <c:pt idx="591">
                  <c:v>40665</c:v>
                </c:pt>
                <c:pt idx="592">
                  <c:v>40672</c:v>
                </c:pt>
                <c:pt idx="593">
                  <c:v>40679</c:v>
                </c:pt>
                <c:pt idx="594">
                  <c:v>40686</c:v>
                </c:pt>
                <c:pt idx="595">
                  <c:v>40693</c:v>
                </c:pt>
                <c:pt idx="596">
                  <c:v>40700</c:v>
                </c:pt>
                <c:pt idx="597">
                  <c:v>40707</c:v>
                </c:pt>
                <c:pt idx="598">
                  <c:v>40714</c:v>
                </c:pt>
                <c:pt idx="599">
                  <c:v>40721</c:v>
                </c:pt>
                <c:pt idx="600">
                  <c:v>40728</c:v>
                </c:pt>
                <c:pt idx="601">
                  <c:v>40735</c:v>
                </c:pt>
                <c:pt idx="602">
                  <c:v>40742</c:v>
                </c:pt>
                <c:pt idx="603">
                  <c:v>40749</c:v>
                </c:pt>
                <c:pt idx="604">
                  <c:v>40756</c:v>
                </c:pt>
                <c:pt idx="605">
                  <c:v>40763</c:v>
                </c:pt>
                <c:pt idx="606">
                  <c:v>40770</c:v>
                </c:pt>
                <c:pt idx="607">
                  <c:v>40777</c:v>
                </c:pt>
                <c:pt idx="608">
                  <c:v>40784</c:v>
                </c:pt>
                <c:pt idx="609">
                  <c:v>40791</c:v>
                </c:pt>
                <c:pt idx="610">
                  <c:v>40798</c:v>
                </c:pt>
                <c:pt idx="611">
                  <c:v>40805</c:v>
                </c:pt>
                <c:pt idx="612">
                  <c:v>40812</c:v>
                </c:pt>
                <c:pt idx="613">
                  <c:v>40819</c:v>
                </c:pt>
                <c:pt idx="614">
                  <c:v>40826</c:v>
                </c:pt>
                <c:pt idx="615">
                  <c:v>40833</c:v>
                </c:pt>
                <c:pt idx="616">
                  <c:v>40840</c:v>
                </c:pt>
                <c:pt idx="617">
                  <c:v>40847</c:v>
                </c:pt>
                <c:pt idx="618">
                  <c:v>40854</c:v>
                </c:pt>
                <c:pt idx="619">
                  <c:v>40861</c:v>
                </c:pt>
                <c:pt idx="620">
                  <c:v>40868</c:v>
                </c:pt>
                <c:pt idx="621">
                  <c:v>40875</c:v>
                </c:pt>
                <c:pt idx="622">
                  <c:v>40882</c:v>
                </c:pt>
                <c:pt idx="623">
                  <c:v>40889</c:v>
                </c:pt>
                <c:pt idx="624">
                  <c:v>40896</c:v>
                </c:pt>
                <c:pt idx="625">
                  <c:v>40903</c:v>
                </c:pt>
                <c:pt idx="626">
                  <c:v>40910</c:v>
                </c:pt>
                <c:pt idx="627">
                  <c:v>40917</c:v>
                </c:pt>
                <c:pt idx="628">
                  <c:v>40924</c:v>
                </c:pt>
                <c:pt idx="629">
                  <c:v>40931</c:v>
                </c:pt>
                <c:pt idx="630">
                  <c:v>40938</c:v>
                </c:pt>
                <c:pt idx="631">
                  <c:v>40945</c:v>
                </c:pt>
                <c:pt idx="632">
                  <c:v>40952</c:v>
                </c:pt>
                <c:pt idx="633">
                  <c:v>40959</c:v>
                </c:pt>
                <c:pt idx="634">
                  <c:v>40966</c:v>
                </c:pt>
                <c:pt idx="635">
                  <c:v>40973</c:v>
                </c:pt>
                <c:pt idx="636">
                  <c:v>40980</c:v>
                </c:pt>
                <c:pt idx="637">
                  <c:v>40987</c:v>
                </c:pt>
                <c:pt idx="638">
                  <c:v>40994</c:v>
                </c:pt>
                <c:pt idx="639">
                  <c:v>41001</c:v>
                </c:pt>
                <c:pt idx="640">
                  <c:v>41008</c:v>
                </c:pt>
                <c:pt idx="641">
                  <c:v>41015</c:v>
                </c:pt>
                <c:pt idx="642">
                  <c:v>41022</c:v>
                </c:pt>
                <c:pt idx="643">
                  <c:v>41029</c:v>
                </c:pt>
                <c:pt idx="644">
                  <c:v>41036</c:v>
                </c:pt>
                <c:pt idx="645">
                  <c:v>41043</c:v>
                </c:pt>
                <c:pt idx="646">
                  <c:v>41050</c:v>
                </c:pt>
                <c:pt idx="647">
                  <c:v>41057</c:v>
                </c:pt>
                <c:pt idx="648">
                  <c:v>41064</c:v>
                </c:pt>
                <c:pt idx="649">
                  <c:v>41071</c:v>
                </c:pt>
                <c:pt idx="650">
                  <c:v>41078</c:v>
                </c:pt>
                <c:pt idx="651">
                  <c:v>41085</c:v>
                </c:pt>
                <c:pt idx="652">
                  <c:v>41092</c:v>
                </c:pt>
                <c:pt idx="653">
                  <c:v>41099</c:v>
                </c:pt>
                <c:pt idx="654">
                  <c:v>41106</c:v>
                </c:pt>
                <c:pt idx="655">
                  <c:v>41113</c:v>
                </c:pt>
                <c:pt idx="656">
                  <c:v>41120</c:v>
                </c:pt>
                <c:pt idx="657">
                  <c:v>41127</c:v>
                </c:pt>
                <c:pt idx="658">
                  <c:v>41134</c:v>
                </c:pt>
                <c:pt idx="659">
                  <c:v>41141</c:v>
                </c:pt>
                <c:pt idx="660">
                  <c:v>41148</c:v>
                </c:pt>
                <c:pt idx="661">
                  <c:v>41155</c:v>
                </c:pt>
                <c:pt idx="662">
                  <c:v>41162</c:v>
                </c:pt>
                <c:pt idx="663">
                  <c:v>41169</c:v>
                </c:pt>
                <c:pt idx="664">
                  <c:v>41176</c:v>
                </c:pt>
                <c:pt idx="665">
                  <c:v>41183</c:v>
                </c:pt>
                <c:pt idx="666">
                  <c:v>41190</c:v>
                </c:pt>
                <c:pt idx="667">
                  <c:v>41197</c:v>
                </c:pt>
                <c:pt idx="668">
                  <c:v>41204</c:v>
                </c:pt>
                <c:pt idx="669">
                  <c:v>41211</c:v>
                </c:pt>
                <c:pt idx="670">
                  <c:v>41218</c:v>
                </c:pt>
                <c:pt idx="671">
                  <c:v>41225</c:v>
                </c:pt>
                <c:pt idx="672">
                  <c:v>41232</c:v>
                </c:pt>
                <c:pt idx="673">
                  <c:v>41239</c:v>
                </c:pt>
                <c:pt idx="674">
                  <c:v>41246</c:v>
                </c:pt>
                <c:pt idx="675">
                  <c:v>41253</c:v>
                </c:pt>
                <c:pt idx="676">
                  <c:v>41260</c:v>
                </c:pt>
                <c:pt idx="677">
                  <c:v>41267</c:v>
                </c:pt>
                <c:pt idx="678">
                  <c:v>41274</c:v>
                </c:pt>
                <c:pt idx="679">
                  <c:v>41281</c:v>
                </c:pt>
                <c:pt idx="680">
                  <c:v>41288</c:v>
                </c:pt>
                <c:pt idx="681">
                  <c:v>41295</c:v>
                </c:pt>
                <c:pt idx="682">
                  <c:v>41302</c:v>
                </c:pt>
                <c:pt idx="683">
                  <c:v>41309</c:v>
                </c:pt>
                <c:pt idx="684">
                  <c:v>41316</c:v>
                </c:pt>
                <c:pt idx="685">
                  <c:v>41323</c:v>
                </c:pt>
                <c:pt idx="686">
                  <c:v>41330</c:v>
                </c:pt>
                <c:pt idx="687">
                  <c:v>41337</c:v>
                </c:pt>
                <c:pt idx="688">
                  <c:v>41344</c:v>
                </c:pt>
                <c:pt idx="689">
                  <c:v>41351</c:v>
                </c:pt>
                <c:pt idx="690">
                  <c:v>41358</c:v>
                </c:pt>
                <c:pt idx="691">
                  <c:v>41365</c:v>
                </c:pt>
                <c:pt idx="692">
                  <c:v>41372</c:v>
                </c:pt>
                <c:pt idx="693">
                  <c:v>41379</c:v>
                </c:pt>
                <c:pt idx="694">
                  <c:v>41386</c:v>
                </c:pt>
                <c:pt idx="695">
                  <c:v>41393</c:v>
                </c:pt>
                <c:pt idx="696">
                  <c:v>41400</c:v>
                </c:pt>
                <c:pt idx="697">
                  <c:v>41407</c:v>
                </c:pt>
                <c:pt idx="698">
                  <c:v>41414</c:v>
                </c:pt>
                <c:pt idx="699">
                  <c:v>41421</c:v>
                </c:pt>
                <c:pt idx="700">
                  <c:v>41428</c:v>
                </c:pt>
                <c:pt idx="701">
                  <c:v>41435</c:v>
                </c:pt>
                <c:pt idx="702">
                  <c:v>41442</c:v>
                </c:pt>
                <c:pt idx="703">
                  <c:v>41449</c:v>
                </c:pt>
                <c:pt idx="704">
                  <c:v>41456</c:v>
                </c:pt>
                <c:pt idx="705">
                  <c:v>41463</c:v>
                </c:pt>
                <c:pt idx="706">
                  <c:v>41470</c:v>
                </c:pt>
                <c:pt idx="707">
                  <c:v>41477</c:v>
                </c:pt>
                <c:pt idx="708">
                  <c:v>41484</c:v>
                </c:pt>
                <c:pt idx="709">
                  <c:v>41491</c:v>
                </c:pt>
                <c:pt idx="710">
                  <c:v>41498</c:v>
                </c:pt>
                <c:pt idx="711">
                  <c:v>41505</c:v>
                </c:pt>
                <c:pt idx="712">
                  <c:v>41512</c:v>
                </c:pt>
                <c:pt idx="713">
                  <c:v>41519</c:v>
                </c:pt>
                <c:pt idx="714">
                  <c:v>41526</c:v>
                </c:pt>
                <c:pt idx="715">
                  <c:v>41533</c:v>
                </c:pt>
                <c:pt idx="716">
                  <c:v>41540</c:v>
                </c:pt>
                <c:pt idx="717">
                  <c:v>41547</c:v>
                </c:pt>
                <c:pt idx="718">
                  <c:v>41554</c:v>
                </c:pt>
                <c:pt idx="719">
                  <c:v>41561</c:v>
                </c:pt>
                <c:pt idx="720">
                  <c:v>41568</c:v>
                </c:pt>
                <c:pt idx="721">
                  <c:v>41575</c:v>
                </c:pt>
                <c:pt idx="722">
                  <c:v>41582</c:v>
                </c:pt>
                <c:pt idx="723">
                  <c:v>41589</c:v>
                </c:pt>
                <c:pt idx="724">
                  <c:v>41596</c:v>
                </c:pt>
                <c:pt idx="725">
                  <c:v>41603</c:v>
                </c:pt>
                <c:pt idx="726">
                  <c:v>41610</c:v>
                </c:pt>
                <c:pt idx="727">
                  <c:v>41617</c:v>
                </c:pt>
                <c:pt idx="728">
                  <c:v>41624</c:v>
                </c:pt>
                <c:pt idx="729">
                  <c:v>41631</c:v>
                </c:pt>
                <c:pt idx="730">
                  <c:v>41638</c:v>
                </c:pt>
                <c:pt idx="731">
                  <c:v>41645</c:v>
                </c:pt>
                <c:pt idx="732">
                  <c:v>41652</c:v>
                </c:pt>
                <c:pt idx="733">
                  <c:v>41659</c:v>
                </c:pt>
                <c:pt idx="734">
                  <c:v>41666</c:v>
                </c:pt>
                <c:pt idx="735">
                  <c:v>41673</c:v>
                </c:pt>
                <c:pt idx="736">
                  <c:v>41680</c:v>
                </c:pt>
                <c:pt idx="737">
                  <c:v>41687</c:v>
                </c:pt>
                <c:pt idx="738">
                  <c:v>41694</c:v>
                </c:pt>
                <c:pt idx="739">
                  <c:v>41701</c:v>
                </c:pt>
                <c:pt idx="740">
                  <c:v>41708</c:v>
                </c:pt>
                <c:pt idx="741">
                  <c:v>41715</c:v>
                </c:pt>
                <c:pt idx="742">
                  <c:v>41722</c:v>
                </c:pt>
                <c:pt idx="743">
                  <c:v>41729</c:v>
                </c:pt>
                <c:pt idx="744">
                  <c:v>41736</c:v>
                </c:pt>
                <c:pt idx="745">
                  <c:v>41743</c:v>
                </c:pt>
                <c:pt idx="746">
                  <c:v>41750</c:v>
                </c:pt>
                <c:pt idx="747">
                  <c:v>41757</c:v>
                </c:pt>
                <c:pt idx="748">
                  <c:v>41764</c:v>
                </c:pt>
                <c:pt idx="749">
                  <c:v>41771</c:v>
                </c:pt>
                <c:pt idx="750">
                  <c:v>41778</c:v>
                </c:pt>
                <c:pt idx="751">
                  <c:v>41785</c:v>
                </c:pt>
                <c:pt idx="752">
                  <c:v>41792</c:v>
                </c:pt>
                <c:pt idx="753">
                  <c:v>41799</c:v>
                </c:pt>
                <c:pt idx="754">
                  <c:v>41806</c:v>
                </c:pt>
                <c:pt idx="755">
                  <c:v>41813</c:v>
                </c:pt>
                <c:pt idx="756">
                  <c:v>41820</c:v>
                </c:pt>
                <c:pt idx="757">
                  <c:v>41827</c:v>
                </c:pt>
                <c:pt idx="758">
                  <c:v>41834</c:v>
                </c:pt>
                <c:pt idx="759">
                  <c:v>41841</c:v>
                </c:pt>
                <c:pt idx="760">
                  <c:v>41848</c:v>
                </c:pt>
                <c:pt idx="761">
                  <c:v>41855</c:v>
                </c:pt>
                <c:pt idx="762">
                  <c:v>41862</c:v>
                </c:pt>
                <c:pt idx="763">
                  <c:v>41869</c:v>
                </c:pt>
                <c:pt idx="764">
                  <c:v>41876</c:v>
                </c:pt>
                <c:pt idx="765">
                  <c:v>41883</c:v>
                </c:pt>
                <c:pt idx="766">
                  <c:v>41890</c:v>
                </c:pt>
                <c:pt idx="767">
                  <c:v>41897</c:v>
                </c:pt>
                <c:pt idx="768">
                  <c:v>41904</c:v>
                </c:pt>
                <c:pt idx="769">
                  <c:v>41911</c:v>
                </c:pt>
                <c:pt idx="770">
                  <c:v>41918</c:v>
                </c:pt>
                <c:pt idx="771">
                  <c:v>41925</c:v>
                </c:pt>
                <c:pt idx="772">
                  <c:v>41932</c:v>
                </c:pt>
                <c:pt idx="773">
                  <c:v>41939</c:v>
                </c:pt>
                <c:pt idx="774">
                  <c:v>41946</c:v>
                </c:pt>
                <c:pt idx="775">
                  <c:v>41953</c:v>
                </c:pt>
                <c:pt idx="776">
                  <c:v>41960</c:v>
                </c:pt>
                <c:pt idx="777">
                  <c:v>41967</c:v>
                </c:pt>
                <c:pt idx="778">
                  <c:v>41974</c:v>
                </c:pt>
                <c:pt idx="779">
                  <c:v>41981</c:v>
                </c:pt>
                <c:pt idx="780">
                  <c:v>41988</c:v>
                </c:pt>
                <c:pt idx="781">
                  <c:v>41995</c:v>
                </c:pt>
                <c:pt idx="782">
                  <c:v>42002</c:v>
                </c:pt>
                <c:pt idx="783">
                  <c:v>42009</c:v>
                </c:pt>
                <c:pt idx="784">
                  <c:v>42016</c:v>
                </c:pt>
                <c:pt idx="785">
                  <c:v>42023</c:v>
                </c:pt>
                <c:pt idx="786">
                  <c:v>42030</c:v>
                </c:pt>
                <c:pt idx="787">
                  <c:v>42037</c:v>
                </c:pt>
                <c:pt idx="788">
                  <c:v>42044</c:v>
                </c:pt>
                <c:pt idx="789">
                  <c:v>42051</c:v>
                </c:pt>
                <c:pt idx="790">
                  <c:v>42058</c:v>
                </c:pt>
                <c:pt idx="791">
                  <c:v>42065</c:v>
                </c:pt>
                <c:pt idx="792">
                  <c:v>42072</c:v>
                </c:pt>
                <c:pt idx="793">
                  <c:v>42079</c:v>
                </c:pt>
                <c:pt idx="794">
                  <c:v>42086</c:v>
                </c:pt>
                <c:pt idx="795">
                  <c:v>42093</c:v>
                </c:pt>
                <c:pt idx="796">
                  <c:v>42100</c:v>
                </c:pt>
                <c:pt idx="797">
                  <c:v>42107</c:v>
                </c:pt>
                <c:pt idx="798">
                  <c:v>42114</c:v>
                </c:pt>
                <c:pt idx="799">
                  <c:v>42121</c:v>
                </c:pt>
                <c:pt idx="800">
                  <c:v>42128</c:v>
                </c:pt>
                <c:pt idx="801">
                  <c:v>42135</c:v>
                </c:pt>
                <c:pt idx="802">
                  <c:v>42142</c:v>
                </c:pt>
                <c:pt idx="803">
                  <c:v>42149</c:v>
                </c:pt>
                <c:pt idx="804">
                  <c:v>42156</c:v>
                </c:pt>
                <c:pt idx="805">
                  <c:v>42163</c:v>
                </c:pt>
                <c:pt idx="806">
                  <c:v>42170</c:v>
                </c:pt>
                <c:pt idx="807">
                  <c:v>42177</c:v>
                </c:pt>
                <c:pt idx="808">
                  <c:v>42184</c:v>
                </c:pt>
                <c:pt idx="809">
                  <c:v>42191</c:v>
                </c:pt>
                <c:pt idx="810">
                  <c:v>42198</c:v>
                </c:pt>
                <c:pt idx="811">
                  <c:v>42205</c:v>
                </c:pt>
                <c:pt idx="812">
                  <c:v>42212</c:v>
                </c:pt>
                <c:pt idx="813">
                  <c:v>42219</c:v>
                </c:pt>
                <c:pt idx="814">
                  <c:v>42226</c:v>
                </c:pt>
                <c:pt idx="815">
                  <c:v>42233</c:v>
                </c:pt>
                <c:pt idx="816">
                  <c:v>42240</c:v>
                </c:pt>
                <c:pt idx="817">
                  <c:v>42247</c:v>
                </c:pt>
                <c:pt idx="818">
                  <c:v>42254</c:v>
                </c:pt>
                <c:pt idx="819">
                  <c:v>42261</c:v>
                </c:pt>
                <c:pt idx="820">
                  <c:v>42268</c:v>
                </c:pt>
                <c:pt idx="821">
                  <c:v>42275</c:v>
                </c:pt>
                <c:pt idx="822">
                  <c:v>42282</c:v>
                </c:pt>
                <c:pt idx="823">
                  <c:v>42289</c:v>
                </c:pt>
                <c:pt idx="824">
                  <c:v>42296</c:v>
                </c:pt>
                <c:pt idx="825">
                  <c:v>42303</c:v>
                </c:pt>
                <c:pt idx="826">
                  <c:v>42310</c:v>
                </c:pt>
                <c:pt idx="827">
                  <c:v>42317</c:v>
                </c:pt>
                <c:pt idx="828">
                  <c:v>42324</c:v>
                </c:pt>
                <c:pt idx="829">
                  <c:v>42331</c:v>
                </c:pt>
                <c:pt idx="830">
                  <c:v>42338</c:v>
                </c:pt>
                <c:pt idx="831">
                  <c:v>42345</c:v>
                </c:pt>
                <c:pt idx="832">
                  <c:v>42352</c:v>
                </c:pt>
                <c:pt idx="833">
                  <c:v>42359</c:v>
                </c:pt>
                <c:pt idx="834">
                  <c:v>42366</c:v>
                </c:pt>
                <c:pt idx="835">
                  <c:v>42373</c:v>
                </c:pt>
                <c:pt idx="836">
                  <c:v>42380</c:v>
                </c:pt>
                <c:pt idx="837">
                  <c:v>42387</c:v>
                </c:pt>
                <c:pt idx="838">
                  <c:v>42394</c:v>
                </c:pt>
                <c:pt idx="839">
                  <c:v>42401</c:v>
                </c:pt>
                <c:pt idx="840">
                  <c:v>42408</c:v>
                </c:pt>
                <c:pt idx="841">
                  <c:v>42415</c:v>
                </c:pt>
                <c:pt idx="842">
                  <c:v>42422</c:v>
                </c:pt>
                <c:pt idx="843">
                  <c:v>42429</c:v>
                </c:pt>
                <c:pt idx="844">
                  <c:v>42436</c:v>
                </c:pt>
                <c:pt idx="845">
                  <c:v>42443</c:v>
                </c:pt>
                <c:pt idx="846">
                  <c:v>42450</c:v>
                </c:pt>
                <c:pt idx="847">
                  <c:v>42457</c:v>
                </c:pt>
                <c:pt idx="848">
                  <c:v>42464</c:v>
                </c:pt>
                <c:pt idx="849">
                  <c:v>42471</c:v>
                </c:pt>
                <c:pt idx="850">
                  <c:v>42478</c:v>
                </c:pt>
                <c:pt idx="851">
                  <c:v>42485</c:v>
                </c:pt>
                <c:pt idx="852">
                  <c:v>42492</c:v>
                </c:pt>
                <c:pt idx="853">
                  <c:v>42499</c:v>
                </c:pt>
                <c:pt idx="854">
                  <c:v>42506</c:v>
                </c:pt>
                <c:pt idx="855">
                  <c:v>42513</c:v>
                </c:pt>
                <c:pt idx="856">
                  <c:v>42520</c:v>
                </c:pt>
                <c:pt idx="857">
                  <c:v>42527</c:v>
                </c:pt>
                <c:pt idx="858">
                  <c:v>42534</c:v>
                </c:pt>
                <c:pt idx="859">
                  <c:v>42541</c:v>
                </c:pt>
                <c:pt idx="860">
                  <c:v>42548</c:v>
                </c:pt>
                <c:pt idx="861">
                  <c:v>42555</c:v>
                </c:pt>
                <c:pt idx="862">
                  <c:v>42562</c:v>
                </c:pt>
                <c:pt idx="863">
                  <c:v>42569</c:v>
                </c:pt>
                <c:pt idx="864">
                  <c:v>42576</c:v>
                </c:pt>
                <c:pt idx="865">
                  <c:v>42583</c:v>
                </c:pt>
                <c:pt idx="866">
                  <c:v>42590</c:v>
                </c:pt>
                <c:pt idx="867">
                  <c:v>42597</c:v>
                </c:pt>
                <c:pt idx="868">
                  <c:v>42604</c:v>
                </c:pt>
                <c:pt idx="869">
                  <c:v>42611</c:v>
                </c:pt>
                <c:pt idx="870">
                  <c:v>42618</c:v>
                </c:pt>
                <c:pt idx="871">
                  <c:v>42625</c:v>
                </c:pt>
                <c:pt idx="872">
                  <c:v>42632</c:v>
                </c:pt>
                <c:pt idx="873">
                  <c:v>42639</c:v>
                </c:pt>
                <c:pt idx="874">
                  <c:v>42646</c:v>
                </c:pt>
                <c:pt idx="875">
                  <c:v>42653</c:v>
                </c:pt>
                <c:pt idx="876">
                  <c:v>42660</c:v>
                </c:pt>
                <c:pt idx="877">
                  <c:v>42667</c:v>
                </c:pt>
                <c:pt idx="878">
                  <c:v>42674</c:v>
                </c:pt>
                <c:pt idx="879">
                  <c:v>42681</c:v>
                </c:pt>
                <c:pt idx="880">
                  <c:v>42688</c:v>
                </c:pt>
                <c:pt idx="881">
                  <c:v>42695</c:v>
                </c:pt>
                <c:pt idx="882">
                  <c:v>42702</c:v>
                </c:pt>
                <c:pt idx="883">
                  <c:v>42709</c:v>
                </c:pt>
                <c:pt idx="884">
                  <c:v>42716</c:v>
                </c:pt>
                <c:pt idx="885">
                  <c:v>42723</c:v>
                </c:pt>
                <c:pt idx="886">
                  <c:v>42730</c:v>
                </c:pt>
                <c:pt idx="887">
                  <c:v>42737</c:v>
                </c:pt>
                <c:pt idx="888">
                  <c:v>42744</c:v>
                </c:pt>
                <c:pt idx="889">
                  <c:v>42751</c:v>
                </c:pt>
                <c:pt idx="890">
                  <c:v>42758</c:v>
                </c:pt>
                <c:pt idx="891">
                  <c:v>42765</c:v>
                </c:pt>
                <c:pt idx="892">
                  <c:v>42772</c:v>
                </c:pt>
                <c:pt idx="893">
                  <c:v>42779</c:v>
                </c:pt>
                <c:pt idx="894">
                  <c:v>42786</c:v>
                </c:pt>
                <c:pt idx="895">
                  <c:v>42793</c:v>
                </c:pt>
                <c:pt idx="896">
                  <c:v>42800</c:v>
                </c:pt>
                <c:pt idx="897">
                  <c:v>42807</c:v>
                </c:pt>
                <c:pt idx="898">
                  <c:v>42814</c:v>
                </c:pt>
                <c:pt idx="899">
                  <c:v>42821</c:v>
                </c:pt>
                <c:pt idx="900">
                  <c:v>42828</c:v>
                </c:pt>
                <c:pt idx="901">
                  <c:v>42835</c:v>
                </c:pt>
                <c:pt idx="902">
                  <c:v>42842</c:v>
                </c:pt>
                <c:pt idx="903">
                  <c:v>42849</c:v>
                </c:pt>
                <c:pt idx="904">
                  <c:v>42856</c:v>
                </c:pt>
                <c:pt idx="905">
                  <c:v>42863</c:v>
                </c:pt>
                <c:pt idx="906">
                  <c:v>42870</c:v>
                </c:pt>
                <c:pt idx="907">
                  <c:v>42877</c:v>
                </c:pt>
                <c:pt idx="908">
                  <c:v>42884</c:v>
                </c:pt>
                <c:pt idx="909">
                  <c:v>42891</c:v>
                </c:pt>
                <c:pt idx="910">
                  <c:v>42898</c:v>
                </c:pt>
                <c:pt idx="911">
                  <c:v>42905</c:v>
                </c:pt>
                <c:pt idx="912">
                  <c:v>42905</c:v>
                </c:pt>
                <c:pt idx="913">
                  <c:v>42919</c:v>
                </c:pt>
                <c:pt idx="914">
                  <c:v>42926</c:v>
                </c:pt>
                <c:pt idx="915">
                  <c:v>42933</c:v>
                </c:pt>
                <c:pt idx="916">
                  <c:v>42940</c:v>
                </c:pt>
                <c:pt idx="917">
                  <c:v>42947</c:v>
                </c:pt>
                <c:pt idx="918">
                  <c:v>42954</c:v>
                </c:pt>
                <c:pt idx="919">
                  <c:v>42961</c:v>
                </c:pt>
                <c:pt idx="920">
                  <c:v>42968</c:v>
                </c:pt>
                <c:pt idx="921">
                  <c:v>42975</c:v>
                </c:pt>
                <c:pt idx="922">
                  <c:v>42982</c:v>
                </c:pt>
                <c:pt idx="923">
                  <c:v>42989</c:v>
                </c:pt>
                <c:pt idx="924">
                  <c:v>42996</c:v>
                </c:pt>
                <c:pt idx="925">
                  <c:v>43003</c:v>
                </c:pt>
                <c:pt idx="926">
                  <c:v>43010</c:v>
                </c:pt>
                <c:pt idx="927">
                  <c:v>43017</c:v>
                </c:pt>
                <c:pt idx="928">
                  <c:v>43024</c:v>
                </c:pt>
                <c:pt idx="929">
                  <c:v>43031</c:v>
                </c:pt>
                <c:pt idx="930">
                  <c:v>43038</c:v>
                </c:pt>
                <c:pt idx="931">
                  <c:v>43045</c:v>
                </c:pt>
                <c:pt idx="932">
                  <c:v>43052</c:v>
                </c:pt>
                <c:pt idx="933">
                  <c:v>43059</c:v>
                </c:pt>
                <c:pt idx="934">
                  <c:v>43066</c:v>
                </c:pt>
                <c:pt idx="935">
                  <c:v>43073</c:v>
                </c:pt>
                <c:pt idx="936">
                  <c:v>43080</c:v>
                </c:pt>
                <c:pt idx="937">
                  <c:v>43087</c:v>
                </c:pt>
                <c:pt idx="938">
                  <c:v>43094</c:v>
                </c:pt>
                <c:pt idx="939">
                  <c:v>43101</c:v>
                </c:pt>
                <c:pt idx="940">
                  <c:v>43108</c:v>
                </c:pt>
                <c:pt idx="941">
                  <c:v>43115</c:v>
                </c:pt>
                <c:pt idx="942">
                  <c:v>43122</c:v>
                </c:pt>
                <c:pt idx="943">
                  <c:v>43129</c:v>
                </c:pt>
                <c:pt idx="944">
                  <c:v>43136</c:v>
                </c:pt>
                <c:pt idx="945">
                  <c:v>43143</c:v>
                </c:pt>
                <c:pt idx="946">
                  <c:v>43150</c:v>
                </c:pt>
                <c:pt idx="947">
                  <c:v>43157</c:v>
                </c:pt>
                <c:pt idx="948">
                  <c:v>43164</c:v>
                </c:pt>
                <c:pt idx="949">
                  <c:v>43171</c:v>
                </c:pt>
                <c:pt idx="950">
                  <c:v>43178</c:v>
                </c:pt>
                <c:pt idx="951">
                  <c:v>43185</c:v>
                </c:pt>
                <c:pt idx="952">
                  <c:v>43192</c:v>
                </c:pt>
                <c:pt idx="953">
                  <c:v>43199</c:v>
                </c:pt>
                <c:pt idx="954">
                  <c:v>43206</c:v>
                </c:pt>
                <c:pt idx="955">
                  <c:v>43213</c:v>
                </c:pt>
                <c:pt idx="956">
                  <c:v>43220</c:v>
                </c:pt>
                <c:pt idx="957">
                  <c:v>43227</c:v>
                </c:pt>
                <c:pt idx="958">
                  <c:v>43234</c:v>
                </c:pt>
                <c:pt idx="959">
                  <c:v>43241</c:v>
                </c:pt>
                <c:pt idx="960">
                  <c:v>43248</c:v>
                </c:pt>
                <c:pt idx="961">
                  <c:v>43255</c:v>
                </c:pt>
                <c:pt idx="962">
                  <c:v>43262</c:v>
                </c:pt>
                <c:pt idx="963">
                  <c:v>43269</c:v>
                </c:pt>
                <c:pt idx="964">
                  <c:v>43276</c:v>
                </c:pt>
                <c:pt idx="965">
                  <c:v>43283</c:v>
                </c:pt>
                <c:pt idx="966">
                  <c:v>43290</c:v>
                </c:pt>
                <c:pt idx="967">
                  <c:v>43297</c:v>
                </c:pt>
                <c:pt idx="968">
                  <c:v>43304</c:v>
                </c:pt>
                <c:pt idx="969">
                  <c:v>43311</c:v>
                </c:pt>
                <c:pt idx="970">
                  <c:v>43318</c:v>
                </c:pt>
                <c:pt idx="971">
                  <c:v>43325</c:v>
                </c:pt>
                <c:pt idx="972">
                  <c:v>43332</c:v>
                </c:pt>
                <c:pt idx="973">
                  <c:v>43339</c:v>
                </c:pt>
                <c:pt idx="974">
                  <c:v>43346</c:v>
                </c:pt>
                <c:pt idx="975">
                  <c:v>43353</c:v>
                </c:pt>
                <c:pt idx="976">
                  <c:v>43360</c:v>
                </c:pt>
                <c:pt idx="977">
                  <c:v>43367</c:v>
                </c:pt>
                <c:pt idx="978">
                  <c:v>43374</c:v>
                </c:pt>
                <c:pt idx="979">
                  <c:v>43381</c:v>
                </c:pt>
                <c:pt idx="980">
                  <c:v>43388</c:v>
                </c:pt>
                <c:pt idx="981">
                  <c:v>43395</c:v>
                </c:pt>
                <c:pt idx="982">
                  <c:v>43402</c:v>
                </c:pt>
                <c:pt idx="983">
                  <c:v>43409</c:v>
                </c:pt>
                <c:pt idx="984">
                  <c:v>43416</c:v>
                </c:pt>
                <c:pt idx="985">
                  <c:v>43423</c:v>
                </c:pt>
                <c:pt idx="986">
                  <c:v>43430</c:v>
                </c:pt>
                <c:pt idx="987">
                  <c:v>43437</c:v>
                </c:pt>
                <c:pt idx="988">
                  <c:v>43444</c:v>
                </c:pt>
                <c:pt idx="989">
                  <c:v>43451</c:v>
                </c:pt>
                <c:pt idx="990">
                  <c:v>43458</c:v>
                </c:pt>
                <c:pt idx="991">
                  <c:v>43465</c:v>
                </c:pt>
                <c:pt idx="992">
                  <c:v>43472</c:v>
                </c:pt>
                <c:pt idx="993">
                  <c:v>43479</c:v>
                </c:pt>
                <c:pt idx="994">
                  <c:v>43486</c:v>
                </c:pt>
                <c:pt idx="995">
                  <c:v>43493</c:v>
                </c:pt>
                <c:pt idx="996">
                  <c:v>43500</c:v>
                </c:pt>
                <c:pt idx="997">
                  <c:v>43507</c:v>
                </c:pt>
                <c:pt idx="998">
                  <c:v>43514</c:v>
                </c:pt>
                <c:pt idx="999">
                  <c:v>43521</c:v>
                </c:pt>
                <c:pt idx="1000">
                  <c:v>43528</c:v>
                </c:pt>
                <c:pt idx="1001">
                  <c:v>43535</c:v>
                </c:pt>
                <c:pt idx="1002">
                  <c:v>43542</c:v>
                </c:pt>
                <c:pt idx="1003">
                  <c:v>43549</c:v>
                </c:pt>
                <c:pt idx="1004">
                  <c:v>43556</c:v>
                </c:pt>
                <c:pt idx="1005">
                  <c:v>43563</c:v>
                </c:pt>
                <c:pt idx="1006">
                  <c:v>43570</c:v>
                </c:pt>
                <c:pt idx="1007">
                  <c:v>43577</c:v>
                </c:pt>
                <c:pt idx="1008">
                  <c:v>43584</c:v>
                </c:pt>
                <c:pt idx="1009">
                  <c:v>43591</c:v>
                </c:pt>
                <c:pt idx="1010">
                  <c:v>43598</c:v>
                </c:pt>
                <c:pt idx="1011">
                  <c:v>43605</c:v>
                </c:pt>
                <c:pt idx="1012">
                  <c:v>43612</c:v>
                </c:pt>
                <c:pt idx="1013">
                  <c:v>43619</c:v>
                </c:pt>
                <c:pt idx="1014">
                  <c:v>43626</c:v>
                </c:pt>
                <c:pt idx="1015">
                  <c:v>43633</c:v>
                </c:pt>
                <c:pt idx="1016">
                  <c:v>43640</c:v>
                </c:pt>
                <c:pt idx="1017">
                  <c:v>43647</c:v>
                </c:pt>
                <c:pt idx="1018">
                  <c:v>43654</c:v>
                </c:pt>
                <c:pt idx="1019">
                  <c:v>43661</c:v>
                </c:pt>
                <c:pt idx="1020">
                  <c:v>43668</c:v>
                </c:pt>
                <c:pt idx="1021">
                  <c:v>43675</c:v>
                </c:pt>
                <c:pt idx="1022">
                  <c:v>43682</c:v>
                </c:pt>
                <c:pt idx="1023">
                  <c:v>43689</c:v>
                </c:pt>
                <c:pt idx="1024">
                  <c:v>43696</c:v>
                </c:pt>
                <c:pt idx="1025">
                  <c:v>43703</c:v>
                </c:pt>
                <c:pt idx="1026">
                  <c:v>43710</c:v>
                </c:pt>
                <c:pt idx="1027">
                  <c:v>43717</c:v>
                </c:pt>
                <c:pt idx="1028">
                  <c:v>43724</c:v>
                </c:pt>
                <c:pt idx="1029">
                  <c:v>43731</c:v>
                </c:pt>
                <c:pt idx="1030">
                  <c:v>43738</c:v>
                </c:pt>
                <c:pt idx="1031">
                  <c:v>43745</c:v>
                </c:pt>
                <c:pt idx="1032">
                  <c:v>43752</c:v>
                </c:pt>
                <c:pt idx="1033">
                  <c:v>43759</c:v>
                </c:pt>
                <c:pt idx="1034">
                  <c:v>43766</c:v>
                </c:pt>
                <c:pt idx="1035">
                  <c:v>43773</c:v>
                </c:pt>
                <c:pt idx="1036">
                  <c:v>43780</c:v>
                </c:pt>
                <c:pt idx="1037">
                  <c:v>43787</c:v>
                </c:pt>
                <c:pt idx="1038">
                  <c:v>43794</c:v>
                </c:pt>
                <c:pt idx="1039">
                  <c:v>43801</c:v>
                </c:pt>
                <c:pt idx="1040">
                  <c:v>43808</c:v>
                </c:pt>
                <c:pt idx="1041">
                  <c:v>43815</c:v>
                </c:pt>
                <c:pt idx="1042">
                  <c:v>43822</c:v>
                </c:pt>
                <c:pt idx="1043">
                  <c:v>43829</c:v>
                </c:pt>
                <c:pt idx="1044">
                  <c:v>43836</c:v>
                </c:pt>
                <c:pt idx="1045">
                  <c:v>43843</c:v>
                </c:pt>
                <c:pt idx="1046">
                  <c:v>43850</c:v>
                </c:pt>
                <c:pt idx="1047">
                  <c:v>43857</c:v>
                </c:pt>
                <c:pt idx="1048">
                  <c:v>43864</c:v>
                </c:pt>
                <c:pt idx="1049">
                  <c:v>43871</c:v>
                </c:pt>
                <c:pt idx="1050">
                  <c:v>43878</c:v>
                </c:pt>
                <c:pt idx="1051">
                  <c:v>43885</c:v>
                </c:pt>
                <c:pt idx="1052">
                  <c:v>43892</c:v>
                </c:pt>
                <c:pt idx="1053">
                  <c:v>43899</c:v>
                </c:pt>
                <c:pt idx="1054">
                  <c:v>43906</c:v>
                </c:pt>
                <c:pt idx="1055">
                  <c:v>43913</c:v>
                </c:pt>
                <c:pt idx="1056">
                  <c:v>43920</c:v>
                </c:pt>
                <c:pt idx="1057">
                  <c:v>43927</c:v>
                </c:pt>
                <c:pt idx="1058">
                  <c:v>43934</c:v>
                </c:pt>
                <c:pt idx="1059">
                  <c:v>43941</c:v>
                </c:pt>
                <c:pt idx="1060">
                  <c:v>43948</c:v>
                </c:pt>
                <c:pt idx="1061">
                  <c:v>43955</c:v>
                </c:pt>
                <c:pt idx="1062">
                  <c:v>43962</c:v>
                </c:pt>
                <c:pt idx="1063">
                  <c:v>43969</c:v>
                </c:pt>
                <c:pt idx="1064">
                  <c:v>43976</c:v>
                </c:pt>
                <c:pt idx="1065">
                  <c:v>43983</c:v>
                </c:pt>
                <c:pt idx="1066">
                  <c:v>43990</c:v>
                </c:pt>
                <c:pt idx="1067">
                  <c:v>43997</c:v>
                </c:pt>
                <c:pt idx="1068">
                  <c:v>44004</c:v>
                </c:pt>
                <c:pt idx="1069">
                  <c:v>44011</c:v>
                </c:pt>
                <c:pt idx="1070">
                  <c:v>44018</c:v>
                </c:pt>
                <c:pt idx="1071">
                  <c:v>44025</c:v>
                </c:pt>
                <c:pt idx="1072">
                  <c:v>44032</c:v>
                </c:pt>
                <c:pt idx="1073">
                  <c:v>44039</c:v>
                </c:pt>
                <c:pt idx="1074">
                  <c:v>44046</c:v>
                </c:pt>
                <c:pt idx="1075">
                  <c:v>44053</c:v>
                </c:pt>
                <c:pt idx="1076">
                  <c:v>44060</c:v>
                </c:pt>
                <c:pt idx="1077">
                  <c:v>44067</c:v>
                </c:pt>
                <c:pt idx="1078">
                  <c:v>44074</c:v>
                </c:pt>
                <c:pt idx="1079">
                  <c:v>44081</c:v>
                </c:pt>
                <c:pt idx="1080">
                  <c:v>44088</c:v>
                </c:pt>
                <c:pt idx="1081">
                  <c:v>44095</c:v>
                </c:pt>
                <c:pt idx="1082">
                  <c:v>44102</c:v>
                </c:pt>
                <c:pt idx="1083">
                  <c:v>44109</c:v>
                </c:pt>
                <c:pt idx="1084">
                  <c:v>44116</c:v>
                </c:pt>
                <c:pt idx="1085">
                  <c:v>44123</c:v>
                </c:pt>
                <c:pt idx="1086">
                  <c:v>44130</c:v>
                </c:pt>
                <c:pt idx="1087">
                  <c:v>44137</c:v>
                </c:pt>
                <c:pt idx="1088">
                  <c:v>44144</c:v>
                </c:pt>
                <c:pt idx="1089">
                  <c:v>44151</c:v>
                </c:pt>
                <c:pt idx="1090">
                  <c:v>44158</c:v>
                </c:pt>
                <c:pt idx="1091">
                  <c:v>44165</c:v>
                </c:pt>
                <c:pt idx="1092">
                  <c:v>44172</c:v>
                </c:pt>
                <c:pt idx="1093">
                  <c:v>44179</c:v>
                </c:pt>
                <c:pt idx="1094">
                  <c:v>44186</c:v>
                </c:pt>
                <c:pt idx="1095">
                  <c:v>44193</c:v>
                </c:pt>
                <c:pt idx="1096">
                  <c:v>44200</c:v>
                </c:pt>
                <c:pt idx="1097">
                  <c:v>44207</c:v>
                </c:pt>
                <c:pt idx="1098">
                  <c:v>44214</c:v>
                </c:pt>
                <c:pt idx="1099">
                  <c:v>44221</c:v>
                </c:pt>
                <c:pt idx="1100">
                  <c:v>44228</c:v>
                </c:pt>
                <c:pt idx="1101">
                  <c:v>44235</c:v>
                </c:pt>
                <c:pt idx="1102">
                  <c:v>44242</c:v>
                </c:pt>
                <c:pt idx="1103">
                  <c:v>44249</c:v>
                </c:pt>
                <c:pt idx="1104">
                  <c:v>44256</c:v>
                </c:pt>
                <c:pt idx="1105">
                  <c:v>44263</c:v>
                </c:pt>
                <c:pt idx="1106">
                  <c:v>44270</c:v>
                </c:pt>
                <c:pt idx="1107">
                  <c:v>44277</c:v>
                </c:pt>
                <c:pt idx="1108">
                  <c:v>44284</c:v>
                </c:pt>
                <c:pt idx="1109">
                  <c:v>44291</c:v>
                </c:pt>
                <c:pt idx="1110">
                  <c:v>44298</c:v>
                </c:pt>
                <c:pt idx="1111">
                  <c:v>44305</c:v>
                </c:pt>
                <c:pt idx="1112">
                  <c:v>44312</c:v>
                </c:pt>
                <c:pt idx="1113">
                  <c:v>44319</c:v>
                </c:pt>
                <c:pt idx="1114">
                  <c:v>44326</c:v>
                </c:pt>
                <c:pt idx="1115">
                  <c:v>44333</c:v>
                </c:pt>
                <c:pt idx="1116">
                  <c:v>44340</c:v>
                </c:pt>
                <c:pt idx="1117">
                  <c:v>44347</c:v>
                </c:pt>
                <c:pt idx="1118">
                  <c:v>44354</c:v>
                </c:pt>
                <c:pt idx="1119">
                  <c:v>44361</c:v>
                </c:pt>
                <c:pt idx="1120">
                  <c:v>44368</c:v>
                </c:pt>
                <c:pt idx="1121">
                  <c:v>44375</c:v>
                </c:pt>
                <c:pt idx="1122">
                  <c:v>44382</c:v>
                </c:pt>
                <c:pt idx="1123">
                  <c:v>44389</c:v>
                </c:pt>
                <c:pt idx="1124">
                  <c:v>44396</c:v>
                </c:pt>
                <c:pt idx="1125">
                  <c:v>44403</c:v>
                </c:pt>
                <c:pt idx="1126">
                  <c:v>44410</c:v>
                </c:pt>
                <c:pt idx="1127">
                  <c:v>44417</c:v>
                </c:pt>
                <c:pt idx="1128">
                  <c:v>44424</c:v>
                </c:pt>
                <c:pt idx="1129">
                  <c:v>44431</c:v>
                </c:pt>
                <c:pt idx="1130">
                  <c:v>44438</c:v>
                </c:pt>
                <c:pt idx="1131">
                  <c:v>44445</c:v>
                </c:pt>
                <c:pt idx="1132">
                  <c:v>44452</c:v>
                </c:pt>
                <c:pt idx="1133">
                  <c:v>44459</c:v>
                </c:pt>
                <c:pt idx="1134">
                  <c:v>44466</c:v>
                </c:pt>
                <c:pt idx="1135">
                  <c:v>44473</c:v>
                </c:pt>
                <c:pt idx="1136">
                  <c:v>44480</c:v>
                </c:pt>
                <c:pt idx="1137">
                  <c:v>44487</c:v>
                </c:pt>
                <c:pt idx="1138">
                  <c:v>44494</c:v>
                </c:pt>
                <c:pt idx="1139">
                  <c:v>44501</c:v>
                </c:pt>
                <c:pt idx="1140">
                  <c:v>44508</c:v>
                </c:pt>
                <c:pt idx="1141">
                  <c:v>44515</c:v>
                </c:pt>
                <c:pt idx="1142">
                  <c:v>44522</c:v>
                </c:pt>
                <c:pt idx="1143">
                  <c:v>44529</c:v>
                </c:pt>
                <c:pt idx="1144">
                  <c:v>44536</c:v>
                </c:pt>
                <c:pt idx="1145">
                  <c:v>44543</c:v>
                </c:pt>
                <c:pt idx="1146">
                  <c:v>44550</c:v>
                </c:pt>
                <c:pt idx="1147">
                  <c:v>44557</c:v>
                </c:pt>
                <c:pt idx="1148">
                  <c:v>44564</c:v>
                </c:pt>
                <c:pt idx="1149">
                  <c:v>44571</c:v>
                </c:pt>
                <c:pt idx="1150">
                  <c:v>44578</c:v>
                </c:pt>
                <c:pt idx="1151">
                  <c:v>44585</c:v>
                </c:pt>
                <c:pt idx="1152">
                  <c:v>44592</c:v>
                </c:pt>
                <c:pt idx="1153">
                  <c:v>44599</c:v>
                </c:pt>
                <c:pt idx="1154">
                  <c:v>44606</c:v>
                </c:pt>
                <c:pt idx="1155">
                  <c:v>44613</c:v>
                </c:pt>
                <c:pt idx="1156">
                  <c:v>44620</c:v>
                </c:pt>
                <c:pt idx="1157">
                  <c:v>44627</c:v>
                </c:pt>
                <c:pt idx="1158">
                  <c:v>44634</c:v>
                </c:pt>
                <c:pt idx="1159">
                  <c:v>44641</c:v>
                </c:pt>
                <c:pt idx="1160">
                  <c:v>44648</c:v>
                </c:pt>
              </c:numCache>
            </c:numRef>
          </c:cat>
          <c:val>
            <c:numRef>
              <c:f>'Elpris i Norden respektive Tysk'!$B$3:$B$1163</c:f>
              <c:numCache>
                <c:formatCode>General</c:formatCode>
                <c:ptCount val="1161"/>
                <c:pt idx="0">
                  <c:v>14.831309523809526</c:v>
                </c:pt>
                <c:pt idx="1">
                  <c:v>14.387738095238101</c:v>
                </c:pt>
                <c:pt idx="2">
                  <c:v>14.927380952380956</c:v>
                </c:pt>
                <c:pt idx="3">
                  <c:v>21.058273809523804</c:v>
                </c:pt>
                <c:pt idx="4">
                  <c:v>14.566369047619048</c:v>
                </c:pt>
                <c:pt idx="5">
                  <c:v>12.330952380952381</c:v>
                </c:pt>
                <c:pt idx="6">
                  <c:v>12.682023809523807</c:v>
                </c:pt>
                <c:pt idx="7">
                  <c:v>12.656011904761906</c:v>
                </c:pt>
                <c:pt idx="8">
                  <c:v>11.462142857142856</c:v>
                </c:pt>
                <c:pt idx="9">
                  <c:v>11.048630952380954</c:v>
                </c:pt>
                <c:pt idx="10">
                  <c:v>11.185535714285717</c:v>
                </c:pt>
                <c:pt idx="11">
                  <c:v>11.24149700598802</c:v>
                </c:pt>
                <c:pt idx="12">
                  <c:v>13.882976190476191</c:v>
                </c:pt>
                <c:pt idx="13">
                  <c:v>16.546369047619045</c:v>
                </c:pt>
                <c:pt idx="14">
                  <c:v>13.774166666666675</c:v>
                </c:pt>
                <c:pt idx="15">
                  <c:v>11.257738095238091</c:v>
                </c:pt>
                <c:pt idx="16">
                  <c:v>10.033392857142859</c:v>
                </c:pt>
                <c:pt idx="17">
                  <c:v>9.2604166666666679</c:v>
                </c:pt>
                <c:pt idx="18">
                  <c:v>9.9052380952380936</c:v>
                </c:pt>
                <c:pt idx="19">
                  <c:v>8.713928571428573</c:v>
                </c:pt>
                <c:pt idx="20">
                  <c:v>9.8119642857142857</c:v>
                </c:pt>
                <c:pt idx="21">
                  <c:v>9.2161904761904765</c:v>
                </c:pt>
                <c:pt idx="22">
                  <c:v>10.647261904761901</c:v>
                </c:pt>
                <c:pt idx="23">
                  <c:v>10.873571428571426</c:v>
                </c:pt>
                <c:pt idx="24">
                  <c:v>10.59375</c:v>
                </c:pt>
                <c:pt idx="25">
                  <c:v>10.23845238095238</c:v>
                </c:pt>
                <c:pt idx="26">
                  <c:v>7.7274404761904831</c:v>
                </c:pt>
                <c:pt idx="27">
                  <c:v>6.0235714285714304</c:v>
                </c:pt>
                <c:pt idx="28">
                  <c:v>4.7764880952380953</c:v>
                </c:pt>
                <c:pt idx="29">
                  <c:v>6.1004761904761899</c:v>
                </c:pt>
                <c:pt idx="30">
                  <c:v>9.062380952380952</c:v>
                </c:pt>
                <c:pt idx="31">
                  <c:v>10.283333333333337</c:v>
                </c:pt>
                <c:pt idx="32">
                  <c:v>9.5902976190476217</c:v>
                </c:pt>
                <c:pt idx="33">
                  <c:v>9.3111309523809496</c:v>
                </c:pt>
                <c:pt idx="34">
                  <c:v>11.089285714285715</c:v>
                </c:pt>
                <c:pt idx="35">
                  <c:v>12.871666666666659</c:v>
                </c:pt>
                <c:pt idx="36">
                  <c:v>14.502738095238096</c:v>
                </c:pt>
                <c:pt idx="37">
                  <c:v>15.165297619047619</c:v>
                </c:pt>
                <c:pt idx="38">
                  <c:v>15.294940476190479</c:v>
                </c:pt>
                <c:pt idx="39">
                  <c:v>15.177559523809517</c:v>
                </c:pt>
                <c:pt idx="40">
                  <c:v>16.165059523809525</c:v>
                </c:pt>
                <c:pt idx="41">
                  <c:v>15.370833333333334</c:v>
                </c:pt>
                <c:pt idx="42">
                  <c:v>15.066272189349114</c:v>
                </c:pt>
                <c:pt idx="43">
                  <c:v>16.103511904761895</c:v>
                </c:pt>
                <c:pt idx="44">
                  <c:v>15.82083333333334</c:v>
                </c:pt>
                <c:pt idx="45">
                  <c:v>17.285416666666663</c:v>
                </c:pt>
                <c:pt idx="46">
                  <c:v>17.069285714285702</c:v>
                </c:pt>
                <c:pt idx="47">
                  <c:v>16.906964285714285</c:v>
                </c:pt>
                <c:pt idx="48">
                  <c:v>15.979880952380954</c:v>
                </c:pt>
                <c:pt idx="49">
                  <c:v>15.842023809523804</c:v>
                </c:pt>
                <c:pt idx="50">
                  <c:v>19.791011904761891</c:v>
                </c:pt>
                <c:pt idx="51">
                  <c:v>16.670892857142853</c:v>
                </c:pt>
                <c:pt idx="52">
                  <c:v>16.929940476190481</c:v>
                </c:pt>
                <c:pt idx="53">
                  <c:v>19.727976190476188</c:v>
                </c:pt>
                <c:pt idx="54">
                  <c:v>24.270892857142844</c:v>
                </c:pt>
                <c:pt idx="55">
                  <c:v>19.824999999999999</c:v>
                </c:pt>
                <c:pt idx="56">
                  <c:v>26.777321428571433</c:v>
                </c:pt>
                <c:pt idx="57">
                  <c:v>33.492857142857119</c:v>
                </c:pt>
                <c:pt idx="58">
                  <c:v>20.760595238095238</c:v>
                </c:pt>
                <c:pt idx="59">
                  <c:v>21.993749999999999</c:v>
                </c:pt>
                <c:pt idx="60">
                  <c:v>32.11</c:v>
                </c:pt>
                <c:pt idx="61">
                  <c:v>24.069583333333327</c:v>
                </c:pt>
                <c:pt idx="62">
                  <c:v>23.748511904761898</c:v>
                </c:pt>
                <c:pt idx="63">
                  <c:v>26.371137724550895</c:v>
                </c:pt>
                <c:pt idx="64">
                  <c:v>26.912619047619046</c:v>
                </c:pt>
                <c:pt idx="65">
                  <c:v>25.625416666666677</c:v>
                </c:pt>
                <c:pt idx="66">
                  <c:v>24.945297619047611</c:v>
                </c:pt>
                <c:pt idx="67">
                  <c:v>27.392321428571432</c:v>
                </c:pt>
                <c:pt idx="68">
                  <c:v>28.034642857142867</c:v>
                </c:pt>
                <c:pt idx="69">
                  <c:v>25.142559523809528</c:v>
                </c:pt>
                <c:pt idx="70">
                  <c:v>23.835416666666678</c:v>
                </c:pt>
                <c:pt idx="71">
                  <c:v>22.416904761904757</c:v>
                </c:pt>
                <c:pt idx="72">
                  <c:v>23.608154761904764</c:v>
                </c:pt>
                <c:pt idx="73">
                  <c:v>25.834285714285709</c:v>
                </c:pt>
                <c:pt idx="74">
                  <c:v>25.799226190476187</c:v>
                </c:pt>
                <c:pt idx="75">
                  <c:v>26.423214285714277</c:v>
                </c:pt>
                <c:pt idx="76">
                  <c:v>23.915476190476184</c:v>
                </c:pt>
                <c:pt idx="77">
                  <c:v>25.193690476190483</c:v>
                </c:pt>
                <c:pt idx="78">
                  <c:v>26.067380952380933</c:v>
                </c:pt>
                <c:pt idx="79">
                  <c:v>24.451547619047616</c:v>
                </c:pt>
                <c:pt idx="80">
                  <c:v>20.375952380952373</c:v>
                </c:pt>
                <c:pt idx="81">
                  <c:v>19.650476190476201</c:v>
                </c:pt>
                <c:pt idx="82">
                  <c:v>21.116071428571423</c:v>
                </c:pt>
                <c:pt idx="83">
                  <c:v>20.725357142857138</c:v>
                </c:pt>
                <c:pt idx="84">
                  <c:v>20.427499999999998</c:v>
                </c:pt>
                <c:pt idx="85">
                  <c:v>22.316785714285725</c:v>
                </c:pt>
                <c:pt idx="86">
                  <c:v>21.58154761904763</c:v>
                </c:pt>
                <c:pt idx="87">
                  <c:v>20.711369047619051</c:v>
                </c:pt>
                <c:pt idx="88">
                  <c:v>20.692499999999999</c:v>
                </c:pt>
                <c:pt idx="89">
                  <c:v>20.550059523809526</c:v>
                </c:pt>
                <c:pt idx="90">
                  <c:v>22.21541666666667</c:v>
                </c:pt>
                <c:pt idx="91">
                  <c:v>20.209523809523809</c:v>
                </c:pt>
                <c:pt idx="92">
                  <c:v>17.475654761904757</c:v>
                </c:pt>
                <c:pt idx="93">
                  <c:v>18.879761904761917</c:v>
                </c:pt>
                <c:pt idx="94">
                  <c:v>20.008284023668622</c:v>
                </c:pt>
                <c:pt idx="95">
                  <c:v>18.142142857142854</c:v>
                </c:pt>
                <c:pt idx="96">
                  <c:v>20.485357142857151</c:v>
                </c:pt>
                <c:pt idx="97">
                  <c:v>22.226130952380959</c:v>
                </c:pt>
                <c:pt idx="98">
                  <c:v>22.708511904761899</c:v>
                </c:pt>
                <c:pt idx="99">
                  <c:v>22.075297619047618</c:v>
                </c:pt>
                <c:pt idx="100">
                  <c:v>22.332738095238092</c:v>
                </c:pt>
                <c:pt idx="101">
                  <c:v>23.268928571428575</c:v>
                </c:pt>
                <c:pt idx="102">
                  <c:v>26.748988095238104</c:v>
                </c:pt>
                <c:pt idx="103">
                  <c:v>22.986607142857149</c:v>
                </c:pt>
                <c:pt idx="104">
                  <c:v>27.764107142857124</c:v>
                </c:pt>
                <c:pt idx="105">
                  <c:v>24.229821428571434</c:v>
                </c:pt>
                <c:pt idx="106">
                  <c:v>22.814821428571431</c:v>
                </c:pt>
                <c:pt idx="107">
                  <c:v>23.293452380952363</c:v>
                </c:pt>
                <c:pt idx="108">
                  <c:v>22.958749999999998</c:v>
                </c:pt>
                <c:pt idx="109">
                  <c:v>19.883392857142852</c:v>
                </c:pt>
                <c:pt idx="110">
                  <c:v>20.027023809523808</c:v>
                </c:pt>
                <c:pt idx="111">
                  <c:v>20.450059523809529</c:v>
                </c:pt>
                <c:pt idx="112">
                  <c:v>20.151190476190486</c:v>
                </c:pt>
                <c:pt idx="113">
                  <c:v>19.052559523809517</c:v>
                </c:pt>
                <c:pt idx="114">
                  <c:v>19.017142857142865</c:v>
                </c:pt>
                <c:pt idx="115">
                  <c:v>18.230476190476185</c:v>
                </c:pt>
                <c:pt idx="116">
                  <c:v>17.707425149700601</c:v>
                </c:pt>
                <c:pt idx="117">
                  <c:v>17.743690476190473</c:v>
                </c:pt>
                <c:pt idx="118">
                  <c:v>17.70035714285714</c:v>
                </c:pt>
                <c:pt idx="119">
                  <c:v>18.161785714285706</c:v>
                </c:pt>
                <c:pt idx="120">
                  <c:v>16.234047619047612</c:v>
                </c:pt>
                <c:pt idx="121">
                  <c:v>15.012202380952388</c:v>
                </c:pt>
                <c:pt idx="122">
                  <c:v>14.601369047619052</c:v>
                </c:pt>
                <c:pt idx="123">
                  <c:v>15.015119047619056</c:v>
                </c:pt>
                <c:pt idx="124">
                  <c:v>15.105297619047619</c:v>
                </c:pt>
                <c:pt idx="125">
                  <c:v>16.763154761904747</c:v>
                </c:pt>
                <c:pt idx="126">
                  <c:v>17.873392857142857</c:v>
                </c:pt>
                <c:pt idx="127">
                  <c:v>16.960952380952389</c:v>
                </c:pt>
                <c:pt idx="128">
                  <c:v>14.542738095238086</c:v>
                </c:pt>
                <c:pt idx="129">
                  <c:v>16.826250000000002</c:v>
                </c:pt>
                <c:pt idx="130">
                  <c:v>16.339345238095234</c:v>
                </c:pt>
                <c:pt idx="131">
                  <c:v>16.079166666666666</c:v>
                </c:pt>
                <c:pt idx="132">
                  <c:v>15.255178571428562</c:v>
                </c:pt>
                <c:pt idx="133">
                  <c:v>14.897797619047621</c:v>
                </c:pt>
                <c:pt idx="134">
                  <c:v>15.8689880952381</c:v>
                </c:pt>
                <c:pt idx="135">
                  <c:v>18.201964285714297</c:v>
                </c:pt>
                <c:pt idx="136">
                  <c:v>20.437440476190474</c:v>
                </c:pt>
                <c:pt idx="137">
                  <c:v>21.664583333333333</c:v>
                </c:pt>
                <c:pt idx="138">
                  <c:v>23.570595238095226</c:v>
                </c:pt>
                <c:pt idx="139">
                  <c:v>23.717202380952379</c:v>
                </c:pt>
                <c:pt idx="140">
                  <c:v>24.098630952380958</c:v>
                </c:pt>
                <c:pt idx="141">
                  <c:v>24.969285714285732</c:v>
                </c:pt>
                <c:pt idx="142">
                  <c:v>25.952142857142874</c:v>
                </c:pt>
                <c:pt idx="143">
                  <c:v>26.202500000000001</c:v>
                </c:pt>
                <c:pt idx="144">
                  <c:v>29.643214285714272</c:v>
                </c:pt>
                <c:pt idx="145">
                  <c:v>32.857559523809556</c:v>
                </c:pt>
                <c:pt idx="146">
                  <c:v>34.05165680473376</c:v>
                </c:pt>
                <c:pt idx="147">
                  <c:v>34.746190476190471</c:v>
                </c:pt>
                <c:pt idx="148">
                  <c:v>37.472202380952375</c:v>
                </c:pt>
                <c:pt idx="149">
                  <c:v>43.930238095238096</c:v>
                </c:pt>
                <c:pt idx="150">
                  <c:v>46.317261904761914</c:v>
                </c:pt>
                <c:pt idx="151">
                  <c:v>49.983571428571437</c:v>
                </c:pt>
                <c:pt idx="152">
                  <c:v>67.377202380952426</c:v>
                </c:pt>
                <c:pt idx="153">
                  <c:v>88.623392857142818</c:v>
                </c:pt>
                <c:pt idx="154">
                  <c:v>72.231904761904772</c:v>
                </c:pt>
                <c:pt idx="155">
                  <c:v>70.507440476190453</c:v>
                </c:pt>
                <c:pt idx="156">
                  <c:v>96.865238095238098</c:v>
                </c:pt>
                <c:pt idx="157">
                  <c:v>103.64571428571428</c:v>
                </c:pt>
                <c:pt idx="158">
                  <c:v>62.795178571428607</c:v>
                </c:pt>
                <c:pt idx="159">
                  <c:v>45.881488095238069</c:v>
                </c:pt>
                <c:pt idx="160">
                  <c:v>43.86113095238094</c:v>
                </c:pt>
                <c:pt idx="161">
                  <c:v>46.445595238095258</c:v>
                </c:pt>
                <c:pt idx="162">
                  <c:v>48.195773809523828</c:v>
                </c:pt>
                <c:pt idx="163">
                  <c:v>51.033749999999998</c:v>
                </c:pt>
                <c:pt idx="164">
                  <c:v>48.608869047619031</c:v>
                </c:pt>
                <c:pt idx="165">
                  <c:v>47.004821428571411</c:v>
                </c:pt>
                <c:pt idx="166">
                  <c:v>42.300297619047662</c:v>
                </c:pt>
                <c:pt idx="167">
                  <c:v>36.003928571428567</c:v>
                </c:pt>
                <c:pt idx="168">
                  <c:v>31.701916167664674</c:v>
                </c:pt>
                <c:pt idx="169">
                  <c:v>30.560416666666679</c:v>
                </c:pt>
                <c:pt idx="170">
                  <c:v>34.001666666666651</c:v>
                </c:pt>
                <c:pt idx="171">
                  <c:v>31.234999999999999</c:v>
                </c:pt>
                <c:pt idx="172">
                  <c:v>30.278988095238095</c:v>
                </c:pt>
                <c:pt idx="173">
                  <c:v>31.012738095238113</c:v>
                </c:pt>
                <c:pt idx="174">
                  <c:v>32.682261904761923</c:v>
                </c:pt>
                <c:pt idx="175">
                  <c:v>31.940595238095234</c:v>
                </c:pt>
                <c:pt idx="176">
                  <c:v>27.392559523809503</c:v>
                </c:pt>
                <c:pt idx="177">
                  <c:v>23.829940476190476</c:v>
                </c:pt>
                <c:pt idx="178">
                  <c:v>23.265119047619052</c:v>
                </c:pt>
                <c:pt idx="179">
                  <c:v>24.087142857142865</c:v>
                </c:pt>
                <c:pt idx="180">
                  <c:v>25.331071428571434</c:v>
                </c:pt>
                <c:pt idx="181">
                  <c:v>26.790297619047617</c:v>
                </c:pt>
                <c:pt idx="182">
                  <c:v>27.489285714285714</c:v>
                </c:pt>
                <c:pt idx="183">
                  <c:v>25.710714285714271</c:v>
                </c:pt>
                <c:pt idx="184">
                  <c:v>27.859107142857138</c:v>
                </c:pt>
                <c:pt idx="185">
                  <c:v>28.701428571428579</c:v>
                </c:pt>
                <c:pt idx="186">
                  <c:v>30.181845238095246</c:v>
                </c:pt>
                <c:pt idx="187">
                  <c:v>36.198988095238114</c:v>
                </c:pt>
                <c:pt idx="188">
                  <c:v>35.468869047619052</c:v>
                </c:pt>
                <c:pt idx="189">
                  <c:v>30.0425</c:v>
                </c:pt>
                <c:pt idx="190">
                  <c:v>31.167619047619063</c:v>
                </c:pt>
                <c:pt idx="191">
                  <c:v>32.998095238095232</c:v>
                </c:pt>
                <c:pt idx="192">
                  <c:v>32.859285714285704</c:v>
                </c:pt>
                <c:pt idx="193">
                  <c:v>32.580238095238101</c:v>
                </c:pt>
                <c:pt idx="194">
                  <c:v>30.736071428571417</c:v>
                </c:pt>
                <c:pt idx="195">
                  <c:v>32.228809523809517</c:v>
                </c:pt>
                <c:pt idx="196">
                  <c:v>32.432619047619056</c:v>
                </c:pt>
                <c:pt idx="197">
                  <c:v>35.742261904761911</c:v>
                </c:pt>
                <c:pt idx="198">
                  <c:v>37.908106508875747</c:v>
                </c:pt>
                <c:pt idx="199">
                  <c:v>36.613750000000003</c:v>
                </c:pt>
                <c:pt idx="200">
                  <c:v>36.983273809523816</c:v>
                </c:pt>
                <c:pt idx="201">
                  <c:v>37.254642857142862</c:v>
                </c:pt>
                <c:pt idx="202">
                  <c:v>35.766607142857154</c:v>
                </c:pt>
                <c:pt idx="203">
                  <c:v>35.268452380952382</c:v>
                </c:pt>
                <c:pt idx="204">
                  <c:v>34.055773809523799</c:v>
                </c:pt>
                <c:pt idx="205">
                  <c:v>33.356309523809536</c:v>
                </c:pt>
                <c:pt idx="206">
                  <c:v>30.962976190476184</c:v>
                </c:pt>
                <c:pt idx="207">
                  <c:v>26.921369047619052</c:v>
                </c:pt>
                <c:pt idx="208">
                  <c:v>29.110416666666634</c:v>
                </c:pt>
                <c:pt idx="209">
                  <c:v>28.577619047619059</c:v>
                </c:pt>
                <c:pt idx="210">
                  <c:v>27.891607142857158</c:v>
                </c:pt>
                <c:pt idx="211">
                  <c:v>30.297023809523814</c:v>
                </c:pt>
                <c:pt idx="212">
                  <c:v>28.883988095238081</c:v>
                </c:pt>
                <c:pt idx="213">
                  <c:v>26.990595238095246</c:v>
                </c:pt>
                <c:pt idx="214">
                  <c:v>27.994166666666676</c:v>
                </c:pt>
                <c:pt idx="215">
                  <c:v>27.187440476190464</c:v>
                </c:pt>
                <c:pt idx="216">
                  <c:v>27.862440476190478</c:v>
                </c:pt>
                <c:pt idx="217">
                  <c:v>28.586011904761893</c:v>
                </c:pt>
                <c:pt idx="218">
                  <c:v>29.404940476190497</c:v>
                </c:pt>
                <c:pt idx="219">
                  <c:v>28.381130952380957</c:v>
                </c:pt>
                <c:pt idx="220">
                  <c:v>29.964071856287426</c:v>
                </c:pt>
                <c:pt idx="221">
                  <c:v>29.812202380952378</c:v>
                </c:pt>
                <c:pt idx="222">
                  <c:v>29.232380952380943</c:v>
                </c:pt>
                <c:pt idx="223">
                  <c:v>29.322202380952376</c:v>
                </c:pt>
                <c:pt idx="224">
                  <c:v>27.884107142857147</c:v>
                </c:pt>
                <c:pt idx="225">
                  <c:v>26.340535714285721</c:v>
                </c:pt>
                <c:pt idx="226">
                  <c:v>24.49404761904762</c:v>
                </c:pt>
                <c:pt idx="227">
                  <c:v>28.338273809523816</c:v>
                </c:pt>
                <c:pt idx="228">
                  <c:v>28.560833333333324</c:v>
                </c:pt>
                <c:pt idx="229">
                  <c:v>31.333154761904762</c:v>
                </c:pt>
                <c:pt idx="230">
                  <c:v>31.93666666666666</c:v>
                </c:pt>
                <c:pt idx="231">
                  <c:v>32.36851190476191</c:v>
                </c:pt>
                <c:pt idx="232">
                  <c:v>32.129464285714299</c:v>
                </c:pt>
                <c:pt idx="233">
                  <c:v>31.020535714285728</c:v>
                </c:pt>
                <c:pt idx="234">
                  <c:v>31.574940476190449</c:v>
                </c:pt>
                <c:pt idx="235">
                  <c:v>28.469345238095237</c:v>
                </c:pt>
                <c:pt idx="236">
                  <c:v>27.108869047619073</c:v>
                </c:pt>
                <c:pt idx="237">
                  <c:v>26.608273809523801</c:v>
                </c:pt>
                <c:pt idx="238">
                  <c:v>29.208154761904751</c:v>
                </c:pt>
                <c:pt idx="239">
                  <c:v>30.839702380952367</c:v>
                </c:pt>
                <c:pt idx="240">
                  <c:v>32.926845238095247</c:v>
                </c:pt>
                <c:pt idx="241">
                  <c:v>33.571488095238088</c:v>
                </c:pt>
                <c:pt idx="242">
                  <c:v>33.57714285714286</c:v>
                </c:pt>
                <c:pt idx="243">
                  <c:v>32.293214285714285</c:v>
                </c:pt>
                <c:pt idx="244">
                  <c:v>32.197619047619035</c:v>
                </c:pt>
                <c:pt idx="245">
                  <c:v>29.56625</c:v>
                </c:pt>
                <c:pt idx="246">
                  <c:v>25.261190476190478</c:v>
                </c:pt>
                <c:pt idx="247">
                  <c:v>25.159880952380938</c:v>
                </c:pt>
                <c:pt idx="248">
                  <c:v>26.115773809523802</c:v>
                </c:pt>
                <c:pt idx="249">
                  <c:v>28.30535714285714</c:v>
                </c:pt>
                <c:pt idx="250">
                  <c:v>28.449226190476203</c:v>
                </c:pt>
                <c:pt idx="251">
                  <c:v>29.060059171597636</c:v>
                </c:pt>
                <c:pt idx="252">
                  <c:v>29.049464285714286</c:v>
                </c:pt>
                <c:pt idx="253">
                  <c:v>28.751488095238102</c:v>
                </c:pt>
                <c:pt idx="254">
                  <c:v>29.137023809523818</c:v>
                </c:pt>
                <c:pt idx="255">
                  <c:v>29.537678571428575</c:v>
                </c:pt>
                <c:pt idx="256">
                  <c:v>28.86755952380954</c:v>
                </c:pt>
                <c:pt idx="257">
                  <c:v>26.949226190476192</c:v>
                </c:pt>
                <c:pt idx="258">
                  <c:v>25.630595238095232</c:v>
                </c:pt>
                <c:pt idx="259">
                  <c:v>24.673928571428572</c:v>
                </c:pt>
                <c:pt idx="260">
                  <c:v>24.111607142857135</c:v>
                </c:pt>
                <c:pt idx="261">
                  <c:v>23.244107142857146</c:v>
                </c:pt>
                <c:pt idx="262">
                  <c:v>22.293035714285718</c:v>
                </c:pt>
                <c:pt idx="263">
                  <c:v>22.037797619047613</c:v>
                </c:pt>
                <c:pt idx="264">
                  <c:v>24.429166666666664</c:v>
                </c:pt>
                <c:pt idx="265">
                  <c:v>23.082261904761907</c:v>
                </c:pt>
                <c:pt idx="266">
                  <c:v>22.635000000000002</c:v>
                </c:pt>
                <c:pt idx="267">
                  <c:v>25.641369047619058</c:v>
                </c:pt>
                <c:pt idx="268">
                  <c:v>27.371845238095251</c:v>
                </c:pt>
                <c:pt idx="269">
                  <c:v>32.146785714285727</c:v>
                </c:pt>
                <c:pt idx="270">
                  <c:v>28.718630952380945</c:v>
                </c:pt>
                <c:pt idx="271">
                  <c:v>30.76279761904761</c:v>
                </c:pt>
                <c:pt idx="272">
                  <c:v>27.749281437125759</c:v>
                </c:pt>
                <c:pt idx="273">
                  <c:v>28.26</c:v>
                </c:pt>
                <c:pt idx="274">
                  <c:v>29.408988095238072</c:v>
                </c:pt>
                <c:pt idx="275">
                  <c:v>30.03303571428572</c:v>
                </c:pt>
                <c:pt idx="276">
                  <c:v>32.263988095238098</c:v>
                </c:pt>
                <c:pt idx="277">
                  <c:v>31.872202380952395</c:v>
                </c:pt>
                <c:pt idx="278">
                  <c:v>30.520119047619065</c:v>
                </c:pt>
                <c:pt idx="279">
                  <c:v>33.013511904761906</c:v>
                </c:pt>
                <c:pt idx="280">
                  <c:v>31.227678571428555</c:v>
                </c:pt>
                <c:pt idx="281">
                  <c:v>29.052916666666665</c:v>
                </c:pt>
                <c:pt idx="282">
                  <c:v>29.359523809523814</c:v>
                </c:pt>
                <c:pt idx="283">
                  <c:v>27.893809523809516</c:v>
                </c:pt>
                <c:pt idx="284">
                  <c:v>25.727142857142852</c:v>
                </c:pt>
                <c:pt idx="285">
                  <c:v>23.475833333333327</c:v>
                </c:pt>
                <c:pt idx="286">
                  <c:v>25.950059523809529</c:v>
                </c:pt>
                <c:pt idx="287">
                  <c:v>29.238452380952388</c:v>
                </c:pt>
                <c:pt idx="288">
                  <c:v>30.45773809523811</c:v>
                </c:pt>
                <c:pt idx="289">
                  <c:v>29.304940476190477</c:v>
                </c:pt>
                <c:pt idx="290">
                  <c:v>27.774583333333339</c:v>
                </c:pt>
                <c:pt idx="291">
                  <c:v>30.42023809523808</c:v>
                </c:pt>
                <c:pt idx="292">
                  <c:v>30.135654761904771</c:v>
                </c:pt>
                <c:pt idx="293">
                  <c:v>31.454464285714284</c:v>
                </c:pt>
                <c:pt idx="294">
                  <c:v>31.661369047619061</c:v>
                </c:pt>
                <c:pt idx="295">
                  <c:v>30.748273809523816</c:v>
                </c:pt>
                <c:pt idx="296">
                  <c:v>30.699761904761896</c:v>
                </c:pt>
                <c:pt idx="297">
                  <c:v>29.316369047619045</c:v>
                </c:pt>
                <c:pt idx="298">
                  <c:v>28.215892857142869</c:v>
                </c:pt>
                <c:pt idx="299">
                  <c:v>28.796428571428567</c:v>
                </c:pt>
                <c:pt idx="300">
                  <c:v>29.032083333333336</c:v>
                </c:pt>
                <c:pt idx="301">
                  <c:v>31.914285714285693</c:v>
                </c:pt>
                <c:pt idx="302">
                  <c:v>35.129523809523818</c:v>
                </c:pt>
                <c:pt idx="303">
                  <c:v>33.378047337278105</c:v>
                </c:pt>
                <c:pt idx="304">
                  <c:v>29.464047619047626</c:v>
                </c:pt>
                <c:pt idx="305">
                  <c:v>26.856428571428566</c:v>
                </c:pt>
                <c:pt idx="306">
                  <c:v>29.901607142857156</c:v>
                </c:pt>
                <c:pt idx="307">
                  <c:v>33.539107142857141</c:v>
                </c:pt>
                <c:pt idx="308">
                  <c:v>35.249107142857142</c:v>
                </c:pt>
                <c:pt idx="309">
                  <c:v>34.753333333333345</c:v>
                </c:pt>
                <c:pt idx="310">
                  <c:v>34.28142857142857</c:v>
                </c:pt>
                <c:pt idx="311">
                  <c:v>33.739404761904765</c:v>
                </c:pt>
                <c:pt idx="312">
                  <c:v>34.002619047619064</c:v>
                </c:pt>
                <c:pt idx="313">
                  <c:v>38.124047619047623</c:v>
                </c:pt>
                <c:pt idx="314">
                  <c:v>37.635416666666664</c:v>
                </c:pt>
                <c:pt idx="315">
                  <c:v>44.862142857142871</c:v>
                </c:pt>
                <c:pt idx="316">
                  <c:v>41.72565476190475</c:v>
                </c:pt>
                <c:pt idx="317">
                  <c:v>41.445357142857148</c:v>
                </c:pt>
                <c:pt idx="318">
                  <c:v>42.620535714285701</c:v>
                </c:pt>
                <c:pt idx="319">
                  <c:v>42.693333333333328</c:v>
                </c:pt>
                <c:pt idx="320">
                  <c:v>44.831785714285722</c:v>
                </c:pt>
                <c:pt idx="321">
                  <c:v>47.151488095238108</c:v>
                </c:pt>
                <c:pt idx="322">
                  <c:v>50.076785714285656</c:v>
                </c:pt>
                <c:pt idx="323">
                  <c:v>53.500178571428577</c:v>
                </c:pt>
                <c:pt idx="324">
                  <c:v>56.838922155688593</c:v>
                </c:pt>
                <c:pt idx="325">
                  <c:v>52.438571428571407</c:v>
                </c:pt>
                <c:pt idx="326">
                  <c:v>52.55136904761904</c:v>
                </c:pt>
                <c:pt idx="327">
                  <c:v>51.621785714285707</c:v>
                </c:pt>
                <c:pt idx="328">
                  <c:v>52.925178571428575</c:v>
                </c:pt>
                <c:pt idx="329">
                  <c:v>50.054464285714282</c:v>
                </c:pt>
                <c:pt idx="330">
                  <c:v>35.833750000000002</c:v>
                </c:pt>
                <c:pt idx="331">
                  <c:v>34.848273809523832</c:v>
                </c:pt>
                <c:pt idx="332">
                  <c:v>39.115892857142867</c:v>
                </c:pt>
                <c:pt idx="333">
                  <c:v>38.2385119047619</c:v>
                </c:pt>
                <c:pt idx="334">
                  <c:v>41.365952380952365</c:v>
                </c:pt>
                <c:pt idx="335">
                  <c:v>42.035833333333329</c:v>
                </c:pt>
                <c:pt idx="336">
                  <c:v>44.493095238095243</c:v>
                </c:pt>
                <c:pt idx="337">
                  <c:v>44.432023809523812</c:v>
                </c:pt>
                <c:pt idx="338">
                  <c:v>47.908392857142843</c:v>
                </c:pt>
                <c:pt idx="339">
                  <c:v>47.001488095238109</c:v>
                </c:pt>
                <c:pt idx="340">
                  <c:v>46.947321428571428</c:v>
                </c:pt>
                <c:pt idx="341">
                  <c:v>51.10916666666666</c:v>
                </c:pt>
                <c:pt idx="342">
                  <c:v>53.373630952380942</c:v>
                </c:pt>
                <c:pt idx="343">
                  <c:v>57.782083333333361</c:v>
                </c:pt>
                <c:pt idx="344">
                  <c:v>60.677797619047602</c:v>
                </c:pt>
                <c:pt idx="345">
                  <c:v>63.701785714285698</c:v>
                </c:pt>
                <c:pt idx="346">
                  <c:v>76.150833333333324</c:v>
                </c:pt>
                <c:pt idx="347">
                  <c:v>71.582023809523776</c:v>
                </c:pt>
                <c:pt idx="348">
                  <c:v>63.317202380952374</c:v>
                </c:pt>
                <c:pt idx="349">
                  <c:v>64.085357142857148</c:v>
                </c:pt>
                <c:pt idx="350">
                  <c:v>64.808154761904731</c:v>
                </c:pt>
                <c:pt idx="351">
                  <c:v>60.691369047619034</c:v>
                </c:pt>
                <c:pt idx="352">
                  <c:v>52.803095238095253</c:v>
                </c:pt>
                <c:pt idx="353">
                  <c:v>55.889404761904771</c:v>
                </c:pt>
                <c:pt idx="354">
                  <c:v>53.939761904761909</c:v>
                </c:pt>
                <c:pt idx="355">
                  <c:v>51.712485207100571</c:v>
                </c:pt>
                <c:pt idx="356">
                  <c:v>53.355535714285701</c:v>
                </c:pt>
                <c:pt idx="357">
                  <c:v>50.458392857142847</c:v>
                </c:pt>
                <c:pt idx="358">
                  <c:v>47.822678571428533</c:v>
                </c:pt>
                <c:pt idx="359">
                  <c:v>42.19303571428572</c:v>
                </c:pt>
                <c:pt idx="360">
                  <c:v>36.387797619047618</c:v>
                </c:pt>
                <c:pt idx="361">
                  <c:v>33.641249999999999</c:v>
                </c:pt>
                <c:pt idx="362">
                  <c:v>33.285535714285707</c:v>
                </c:pt>
                <c:pt idx="363">
                  <c:v>35.175833333333301</c:v>
                </c:pt>
                <c:pt idx="364">
                  <c:v>31.80458333333333</c:v>
                </c:pt>
                <c:pt idx="365">
                  <c:v>30.17625</c:v>
                </c:pt>
                <c:pt idx="366">
                  <c:v>25.625833333333347</c:v>
                </c:pt>
                <c:pt idx="367">
                  <c:v>24.894107142857148</c:v>
                </c:pt>
                <c:pt idx="368">
                  <c:v>29.387083333333333</c:v>
                </c:pt>
                <c:pt idx="369">
                  <c:v>27.163511904761918</c:v>
                </c:pt>
                <c:pt idx="370">
                  <c:v>31.297083333333315</c:v>
                </c:pt>
                <c:pt idx="371">
                  <c:v>27.776369047619049</c:v>
                </c:pt>
                <c:pt idx="372">
                  <c:v>29.284464285714289</c:v>
                </c:pt>
                <c:pt idx="373">
                  <c:v>26.437023809523811</c:v>
                </c:pt>
                <c:pt idx="374">
                  <c:v>24.575119047619051</c:v>
                </c:pt>
                <c:pt idx="375">
                  <c:v>22.945714285714281</c:v>
                </c:pt>
                <c:pt idx="376">
                  <c:v>23.545988023952095</c:v>
                </c:pt>
                <c:pt idx="377">
                  <c:v>22.960714285714282</c:v>
                </c:pt>
                <c:pt idx="378">
                  <c:v>22.930059523809526</c:v>
                </c:pt>
                <c:pt idx="379">
                  <c:v>23.054166666666671</c:v>
                </c:pt>
                <c:pt idx="380">
                  <c:v>22.773273809523811</c:v>
                </c:pt>
                <c:pt idx="381">
                  <c:v>21.302321428571435</c:v>
                </c:pt>
                <c:pt idx="382">
                  <c:v>20.362440476190489</c:v>
                </c:pt>
                <c:pt idx="383">
                  <c:v>21.622142857142848</c:v>
                </c:pt>
                <c:pt idx="384">
                  <c:v>21.10125</c:v>
                </c:pt>
                <c:pt idx="385">
                  <c:v>21.18095238095237</c:v>
                </c:pt>
                <c:pt idx="386">
                  <c:v>21.944761904761894</c:v>
                </c:pt>
                <c:pt idx="387">
                  <c:v>20.793273809523807</c:v>
                </c:pt>
                <c:pt idx="388">
                  <c:v>24.013095238095225</c:v>
                </c:pt>
                <c:pt idx="389">
                  <c:v>25.430178571428563</c:v>
                </c:pt>
                <c:pt idx="390">
                  <c:v>26.155773809523804</c:v>
                </c:pt>
                <c:pt idx="391">
                  <c:v>22.677023809523806</c:v>
                </c:pt>
                <c:pt idx="392">
                  <c:v>20.910476190476185</c:v>
                </c:pt>
                <c:pt idx="393">
                  <c:v>13.756666666666661</c:v>
                </c:pt>
                <c:pt idx="394">
                  <c:v>13.56339285714286</c:v>
                </c:pt>
                <c:pt idx="395">
                  <c:v>12.7475</c:v>
                </c:pt>
                <c:pt idx="396">
                  <c:v>15.94172619047619</c:v>
                </c:pt>
                <c:pt idx="397">
                  <c:v>15.861904761904761</c:v>
                </c:pt>
                <c:pt idx="398">
                  <c:v>16.196964285714284</c:v>
                </c:pt>
                <c:pt idx="399">
                  <c:v>21.76779761904762</c:v>
                </c:pt>
                <c:pt idx="400">
                  <c:v>24.71892857142856</c:v>
                </c:pt>
                <c:pt idx="401">
                  <c:v>26.360178571428577</c:v>
                </c:pt>
                <c:pt idx="402">
                  <c:v>27.063214285714285</c:v>
                </c:pt>
                <c:pt idx="403">
                  <c:v>24.245297619047612</c:v>
                </c:pt>
                <c:pt idx="404">
                  <c:v>28.576607142857153</c:v>
                </c:pt>
                <c:pt idx="405">
                  <c:v>32.61023809523811</c:v>
                </c:pt>
                <c:pt idx="406">
                  <c:v>39.395595238095247</c:v>
                </c:pt>
                <c:pt idx="407">
                  <c:v>43.020887573964487</c:v>
                </c:pt>
                <c:pt idx="408">
                  <c:v>41.71315476190474</c:v>
                </c:pt>
                <c:pt idx="409">
                  <c:v>42.615654761904764</c:v>
                </c:pt>
                <c:pt idx="410">
                  <c:v>46.708869047619032</c:v>
                </c:pt>
                <c:pt idx="411">
                  <c:v>47.707023809523797</c:v>
                </c:pt>
                <c:pt idx="412">
                  <c:v>48.6325</c:v>
                </c:pt>
                <c:pt idx="413">
                  <c:v>44.925119047619056</c:v>
                </c:pt>
                <c:pt idx="414">
                  <c:v>48.670416666666668</c:v>
                </c:pt>
                <c:pt idx="415">
                  <c:v>48.193273809523781</c:v>
                </c:pt>
                <c:pt idx="416">
                  <c:v>42.517261904761916</c:v>
                </c:pt>
                <c:pt idx="417">
                  <c:v>47.623452380952386</c:v>
                </c:pt>
                <c:pt idx="418">
                  <c:v>48.77</c:v>
                </c:pt>
                <c:pt idx="419">
                  <c:v>45.32</c:v>
                </c:pt>
                <c:pt idx="420">
                  <c:v>43.64</c:v>
                </c:pt>
                <c:pt idx="421">
                  <c:v>40.89</c:v>
                </c:pt>
                <c:pt idx="422">
                  <c:v>39.909999999999997</c:v>
                </c:pt>
                <c:pt idx="423">
                  <c:v>42.53</c:v>
                </c:pt>
                <c:pt idx="424">
                  <c:v>37.26</c:v>
                </c:pt>
                <c:pt idx="425">
                  <c:v>31.08</c:v>
                </c:pt>
                <c:pt idx="426">
                  <c:v>31.86</c:v>
                </c:pt>
                <c:pt idx="427">
                  <c:v>27.21</c:v>
                </c:pt>
                <c:pt idx="428">
                  <c:v>27.13</c:v>
                </c:pt>
                <c:pt idx="429">
                  <c:v>32.15</c:v>
                </c:pt>
                <c:pt idx="430">
                  <c:v>32.369999999999997</c:v>
                </c:pt>
                <c:pt idx="431">
                  <c:v>39.99</c:v>
                </c:pt>
                <c:pt idx="432">
                  <c:v>44.19</c:v>
                </c:pt>
                <c:pt idx="433">
                  <c:v>37.22</c:v>
                </c:pt>
                <c:pt idx="434">
                  <c:v>22.54</c:v>
                </c:pt>
                <c:pt idx="435">
                  <c:v>20.93</c:v>
                </c:pt>
                <c:pt idx="436">
                  <c:v>22.53</c:v>
                </c:pt>
                <c:pt idx="437">
                  <c:v>32</c:v>
                </c:pt>
                <c:pt idx="438">
                  <c:v>32.29</c:v>
                </c:pt>
                <c:pt idx="439">
                  <c:v>39.92</c:v>
                </c:pt>
                <c:pt idx="440">
                  <c:v>37.549999999999997</c:v>
                </c:pt>
                <c:pt idx="441">
                  <c:v>44.91</c:v>
                </c:pt>
                <c:pt idx="442">
                  <c:v>41.91</c:v>
                </c:pt>
                <c:pt idx="443">
                  <c:v>44.97</c:v>
                </c:pt>
                <c:pt idx="444">
                  <c:v>44.01</c:v>
                </c:pt>
                <c:pt idx="445">
                  <c:v>41.84</c:v>
                </c:pt>
                <c:pt idx="446">
                  <c:v>44.49</c:v>
                </c:pt>
                <c:pt idx="447">
                  <c:v>46.71</c:v>
                </c:pt>
                <c:pt idx="448">
                  <c:v>47.91</c:v>
                </c:pt>
                <c:pt idx="449">
                  <c:v>50.53</c:v>
                </c:pt>
                <c:pt idx="450">
                  <c:v>58.56</c:v>
                </c:pt>
                <c:pt idx="451">
                  <c:v>65.89</c:v>
                </c:pt>
                <c:pt idx="452">
                  <c:v>66.92</c:v>
                </c:pt>
                <c:pt idx="453">
                  <c:v>65.959999999999994</c:v>
                </c:pt>
                <c:pt idx="454">
                  <c:v>67.41</c:v>
                </c:pt>
                <c:pt idx="455">
                  <c:v>69.28</c:v>
                </c:pt>
                <c:pt idx="456">
                  <c:v>65.930000000000007</c:v>
                </c:pt>
                <c:pt idx="457">
                  <c:v>61.81</c:v>
                </c:pt>
                <c:pt idx="458">
                  <c:v>54.58</c:v>
                </c:pt>
                <c:pt idx="459">
                  <c:v>49.61</c:v>
                </c:pt>
                <c:pt idx="460">
                  <c:v>52.7</c:v>
                </c:pt>
                <c:pt idx="461">
                  <c:v>53.57</c:v>
                </c:pt>
                <c:pt idx="462">
                  <c:v>51.42</c:v>
                </c:pt>
                <c:pt idx="463">
                  <c:v>49.71</c:v>
                </c:pt>
                <c:pt idx="464">
                  <c:v>50.21</c:v>
                </c:pt>
                <c:pt idx="465">
                  <c:v>47.96</c:v>
                </c:pt>
                <c:pt idx="466">
                  <c:v>48.79</c:v>
                </c:pt>
                <c:pt idx="467">
                  <c:v>42.24</c:v>
                </c:pt>
                <c:pt idx="468">
                  <c:v>39.75</c:v>
                </c:pt>
                <c:pt idx="469">
                  <c:v>42.97</c:v>
                </c:pt>
                <c:pt idx="470">
                  <c:v>44.48</c:v>
                </c:pt>
                <c:pt idx="471">
                  <c:v>41.1</c:v>
                </c:pt>
                <c:pt idx="472">
                  <c:v>38.29</c:v>
                </c:pt>
                <c:pt idx="473">
                  <c:v>40.35</c:v>
                </c:pt>
                <c:pt idx="474">
                  <c:v>40.78</c:v>
                </c:pt>
                <c:pt idx="475">
                  <c:v>40.409999999999997</c:v>
                </c:pt>
                <c:pt idx="476">
                  <c:v>37.159999999999997</c:v>
                </c:pt>
                <c:pt idx="477">
                  <c:v>33.520000000000003</c:v>
                </c:pt>
                <c:pt idx="478">
                  <c:v>33.15</c:v>
                </c:pt>
                <c:pt idx="479">
                  <c:v>36.01</c:v>
                </c:pt>
                <c:pt idx="480">
                  <c:v>34.4</c:v>
                </c:pt>
                <c:pt idx="481">
                  <c:v>36.33</c:v>
                </c:pt>
                <c:pt idx="482">
                  <c:v>37.24</c:v>
                </c:pt>
                <c:pt idx="483">
                  <c:v>33.369999999999997</c:v>
                </c:pt>
                <c:pt idx="484">
                  <c:v>33.01</c:v>
                </c:pt>
                <c:pt idx="485">
                  <c:v>34.57</c:v>
                </c:pt>
                <c:pt idx="486">
                  <c:v>29.85</c:v>
                </c:pt>
                <c:pt idx="487">
                  <c:v>31.11</c:v>
                </c:pt>
                <c:pt idx="488">
                  <c:v>34.94</c:v>
                </c:pt>
                <c:pt idx="489">
                  <c:v>34.450000000000003</c:v>
                </c:pt>
                <c:pt idx="490">
                  <c:v>32.81</c:v>
                </c:pt>
                <c:pt idx="491">
                  <c:v>35.19</c:v>
                </c:pt>
                <c:pt idx="492">
                  <c:v>36.35</c:v>
                </c:pt>
                <c:pt idx="493">
                  <c:v>33.71</c:v>
                </c:pt>
                <c:pt idx="494">
                  <c:v>35.299999999999997</c:v>
                </c:pt>
                <c:pt idx="495">
                  <c:v>38.06</c:v>
                </c:pt>
                <c:pt idx="496">
                  <c:v>35.54</c:v>
                </c:pt>
                <c:pt idx="497">
                  <c:v>33.43</c:v>
                </c:pt>
                <c:pt idx="498">
                  <c:v>29.84</c:v>
                </c:pt>
                <c:pt idx="499">
                  <c:v>27.84</c:v>
                </c:pt>
                <c:pt idx="500">
                  <c:v>31.43</c:v>
                </c:pt>
                <c:pt idx="501">
                  <c:v>33.090000000000003</c:v>
                </c:pt>
                <c:pt idx="502">
                  <c:v>33.18</c:v>
                </c:pt>
                <c:pt idx="503">
                  <c:v>32.799999999999997</c:v>
                </c:pt>
                <c:pt idx="504">
                  <c:v>30.31</c:v>
                </c:pt>
                <c:pt idx="505">
                  <c:v>29.71</c:v>
                </c:pt>
                <c:pt idx="506">
                  <c:v>28.85</c:v>
                </c:pt>
                <c:pt idx="507">
                  <c:v>26.27</c:v>
                </c:pt>
                <c:pt idx="508">
                  <c:v>27.25</c:v>
                </c:pt>
                <c:pt idx="509">
                  <c:v>30.68</c:v>
                </c:pt>
                <c:pt idx="510">
                  <c:v>34.450000000000003</c:v>
                </c:pt>
                <c:pt idx="511">
                  <c:v>36.56</c:v>
                </c:pt>
                <c:pt idx="512">
                  <c:v>37.799999999999997</c:v>
                </c:pt>
                <c:pt idx="513">
                  <c:v>37.770000000000003</c:v>
                </c:pt>
                <c:pt idx="514">
                  <c:v>38.9</c:v>
                </c:pt>
                <c:pt idx="515">
                  <c:v>35.31</c:v>
                </c:pt>
                <c:pt idx="516">
                  <c:v>33.78</c:v>
                </c:pt>
                <c:pt idx="517">
                  <c:v>36.49</c:v>
                </c:pt>
                <c:pt idx="518">
                  <c:v>36.880000000000003</c:v>
                </c:pt>
                <c:pt idx="519">
                  <c:v>45.18</c:v>
                </c:pt>
                <c:pt idx="520">
                  <c:v>38.96</c:v>
                </c:pt>
                <c:pt idx="521">
                  <c:v>40.17</c:v>
                </c:pt>
                <c:pt idx="522">
                  <c:v>60.7</c:v>
                </c:pt>
                <c:pt idx="523">
                  <c:v>51.82</c:v>
                </c:pt>
                <c:pt idx="524">
                  <c:v>48.22</c:v>
                </c:pt>
                <c:pt idx="525">
                  <c:v>57.82</c:v>
                </c:pt>
                <c:pt idx="526">
                  <c:v>57.49</c:v>
                </c:pt>
                <c:pt idx="527">
                  <c:v>59.96</c:v>
                </c:pt>
                <c:pt idx="528">
                  <c:v>69.599999999999994</c:v>
                </c:pt>
                <c:pt idx="529">
                  <c:v>88.64</c:v>
                </c:pt>
                <c:pt idx="530">
                  <c:v>70.03</c:v>
                </c:pt>
                <c:pt idx="531">
                  <c:v>61.39</c:v>
                </c:pt>
                <c:pt idx="532">
                  <c:v>53.8</c:v>
                </c:pt>
                <c:pt idx="533">
                  <c:v>48</c:v>
                </c:pt>
                <c:pt idx="534">
                  <c:v>44.72</c:v>
                </c:pt>
                <c:pt idx="535">
                  <c:v>47</c:v>
                </c:pt>
                <c:pt idx="536">
                  <c:v>47.18</c:v>
                </c:pt>
                <c:pt idx="537">
                  <c:v>47.05</c:v>
                </c:pt>
                <c:pt idx="538">
                  <c:v>47.12</c:v>
                </c:pt>
                <c:pt idx="539">
                  <c:v>50.3</c:v>
                </c:pt>
                <c:pt idx="540">
                  <c:v>47.14</c:v>
                </c:pt>
                <c:pt idx="541">
                  <c:v>36.68</c:v>
                </c:pt>
                <c:pt idx="542">
                  <c:v>37.86</c:v>
                </c:pt>
                <c:pt idx="543">
                  <c:v>41.91</c:v>
                </c:pt>
                <c:pt idx="544">
                  <c:v>44.28</c:v>
                </c:pt>
                <c:pt idx="545">
                  <c:v>46.12</c:v>
                </c:pt>
                <c:pt idx="546">
                  <c:v>44.43</c:v>
                </c:pt>
                <c:pt idx="547">
                  <c:v>47.85</c:v>
                </c:pt>
                <c:pt idx="548">
                  <c:v>48</c:v>
                </c:pt>
                <c:pt idx="549">
                  <c:v>47.09</c:v>
                </c:pt>
                <c:pt idx="550">
                  <c:v>43.54</c:v>
                </c:pt>
                <c:pt idx="551">
                  <c:v>39.520000000000003</c:v>
                </c:pt>
                <c:pt idx="552">
                  <c:v>38.56</c:v>
                </c:pt>
                <c:pt idx="553">
                  <c:v>43.2</c:v>
                </c:pt>
                <c:pt idx="554">
                  <c:v>44.66</c:v>
                </c:pt>
                <c:pt idx="555">
                  <c:v>45.35</c:v>
                </c:pt>
                <c:pt idx="556">
                  <c:v>49.21</c:v>
                </c:pt>
                <c:pt idx="557">
                  <c:v>49.22</c:v>
                </c:pt>
                <c:pt idx="558">
                  <c:v>48.88</c:v>
                </c:pt>
                <c:pt idx="559">
                  <c:v>49.68</c:v>
                </c:pt>
                <c:pt idx="560">
                  <c:v>49.05</c:v>
                </c:pt>
                <c:pt idx="561">
                  <c:v>48.08</c:v>
                </c:pt>
                <c:pt idx="562">
                  <c:v>50.77</c:v>
                </c:pt>
                <c:pt idx="563">
                  <c:v>50.91</c:v>
                </c:pt>
                <c:pt idx="564">
                  <c:v>49.62</c:v>
                </c:pt>
                <c:pt idx="565">
                  <c:v>48.06</c:v>
                </c:pt>
                <c:pt idx="566">
                  <c:v>49.83</c:v>
                </c:pt>
                <c:pt idx="567">
                  <c:v>54.71</c:v>
                </c:pt>
                <c:pt idx="568">
                  <c:v>62.22</c:v>
                </c:pt>
                <c:pt idx="569">
                  <c:v>70.459999999999994</c:v>
                </c:pt>
                <c:pt idx="570">
                  <c:v>77.675714285714278</c:v>
                </c:pt>
                <c:pt idx="571">
                  <c:v>87.262857142857129</c:v>
                </c:pt>
                <c:pt idx="572">
                  <c:v>85.291428571428582</c:v>
                </c:pt>
                <c:pt idx="573">
                  <c:v>85.18</c:v>
                </c:pt>
                <c:pt idx="574">
                  <c:v>79.81</c:v>
                </c:pt>
                <c:pt idx="575">
                  <c:v>70</c:v>
                </c:pt>
                <c:pt idx="576">
                  <c:v>64.12</c:v>
                </c:pt>
                <c:pt idx="577">
                  <c:v>62.73</c:v>
                </c:pt>
                <c:pt idx="578">
                  <c:v>60.38</c:v>
                </c:pt>
                <c:pt idx="579">
                  <c:v>63.54</c:v>
                </c:pt>
                <c:pt idx="580">
                  <c:v>66.05</c:v>
                </c:pt>
                <c:pt idx="581">
                  <c:v>67.25</c:v>
                </c:pt>
                <c:pt idx="582">
                  <c:v>64.75</c:v>
                </c:pt>
                <c:pt idx="583">
                  <c:v>62.36</c:v>
                </c:pt>
                <c:pt idx="584">
                  <c:v>66.17</c:v>
                </c:pt>
                <c:pt idx="585">
                  <c:v>64.209999999999994</c:v>
                </c:pt>
                <c:pt idx="586">
                  <c:v>62.93</c:v>
                </c:pt>
                <c:pt idx="587">
                  <c:v>57.47</c:v>
                </c:pt>
                <c:pt idx="588">
                  <c:v>55.71</c:v>
                </c:pt>
                <c:pt idx="589">
                  <c:v>49.49</c:v>
                </c:pt>
                <c:pt idx="590">
                  <c:v>48.3</c:v>
                </c:pt>
                <c:pt idx="591">
                  <c:v>57</c:v>
                </c:pt>
                <c:pt idx="592">
                  <c:v>56.22</c:v>
                </c:pt>
                <c:pt idx="593">
                  <c:v>53.98</c:v>
                </c:pt>
                <c:pt idx="594">
                  <c:v>52.05</c:v>
                </c:pt>
                <c:pt idx="595">
                  <c:v>52.4</c:v>
                </c:pt>
                <c:pt idx="596">
                  <c:v>52.27</c:v>
                </c:pt>
                <c:pt idx="597">
                  <c:v>48.5</c:v>
                </c:pt>
                <c:pt idx="598">
                  <c:v>43.89</c:v>
                </c:pt>
                <c:pt idx="599">
                  <c:v>40.909999999999997</c:v>
                </c:pt>
                <c:pt idx="600">
                  <c:v>43.52</c:v>
                </c:pt>
                <c:pt idx="601">
                  <c:v>42.05</c:v>
                </c:pt>
                <c:pt idx="602">
                  <c:v>35.94</c:v>
                </c:pt>
                <c:pt idx="603">
                  <c:v>35.17</c:v>
                </c:pt>
                <c:pt idx="604">
                  <c:v>37.94</c:v>
                </c:pt>
                <c:pt idx="605">
                  <c:v>35.49</c:v>
                </c:pt>
                <c:pt idx="606">
                  <c:v>42.2</c:v>
                </c:pt>
                <c:pt idx="607">
                  <c:v>43.18</c:v>
                </c:pt>
                <c:pt idx="608">
                  <c:v>44.23</c:v>
                </c:pt>
                <c:pt idx="609">
                  <c:v>35.770000000000003</c:v>
                </c:pt>
                <c:pt idx="610">
                  <c:v>18.170000000000002</c:v>
                </c:pt>
                <c:pt idx="611">
                  <c:v>26.37</c:v>
                </c:pt>
                <c:pt idx="612">
                  <c:v>20.16</c:v>
                </c:pt>
                <c:pt idx="613">
                  <c:v>9.99</c:v>
                </c:pt>
                <c:pt idx="614">
                  <c:v>30.04</c:v>
                </c:pt>
                <c:pt idx="615">
                  <c:v>37.590000000000003</c:v>
                </c:pt>
                <c:pt idx="616">
                  <c:v>38.6</c:v>
                </c:pt>
                <c:pt idx="617">
                  <c:v>40.15</c:v>
                </c:pt>
                <c:pt idx="618">
                  <c:v>43.34</c:v>
                </c:pt>
                <c:pt idx="619">
                  <c:v>44.44</c:v>
                </c:pt>
                <c:pt idx="620">
                  <c:v>38.71</c:v>
                </c:pt>
                <c:pt idx="621">
                  <c:v>35.72</c:v>
                </c:pt>
                <c:pt idx="622">
                  <c:v>37.200000000000003</c:v>
                </c:pt>
                <c:pt idx="623">
                  <c:v>35.21</c:v>
                </c:pt>
                <c:pt idx="624">
                  <c:v>32.770000000000003</c:v>
                </c:pt>
                <c:pt idx="625">
                  <c:v>28.24</c:v>
                </c:pt>
                <c:pt idx="626">
                  <c:v>32.020000000000003</c:v>
                </c:pt>
                <c:pt idx="627">
                  <c:v>36.6</c:v>
                </c:pt>
                <c:pt idx="628">
                  <c:v>38.01</c:v>
                </c:pt>
                <c:pt idx="629">
                  <c:v>40.869999999999997</c:v>
                </c:pt>
                <c:pt idx="630">
                  <c:v>60.99</c:v>
                </c:pt>
                <c:pt idx="631">
                  <c:v>65.75</c:v>
                </c:pt>
                <c:pt idx="632">
                  <c:v>40.49</c:v>
                </c:pt>
                <c:pt idx="633">
                  <c:v>33.92</c:v>
                </c:pt>
                <c:pt idx="634">
                  <c:v>33.590000000000003</c:v>
                </c:pt>
                <c:pt idx="635">
                  <c:v>31.7</c:v>
                </c:pt>
                <c:pt idx="636">
                  <c:v>29.76</c:v>
                </c:pt>
                <c:pt idx="637">
                  <c:v>27.65</c:v>
                </c:pt>
                <c:pt idx="638">
                  <c:v>25.16</c:v>
                </c:pt>
                <c:pt idx="639">
                  <c:v>29.58</c:v>
                </c:pt>
                <c:pt idx="640">
                  <c:v>30.81</c:v>
                </c:pt>
                <c:pt idx="641">
                  <c:v>36.450000000000003</c:v>
                </c:pt>
                <c:pt idx="642">
                  <c:v>31.41</c:v>
                </c:pt>
                <c:pt idx="643">
                  <c:v>29.44</c:v>
                </c:pt>
                <c:pt idx="644">
                  <c:v>31.53</c:v>
                </c:pt>
                <c:pt idx="645">
                  <c:v>29.03</c:v>
                </c:pt>
                <c:pt idx="646">
                  <c:v>24.91</c:v>
                </c:pt>
                <c:pt idx="647">
                  <c:v>26.55</c:v>
                </c:pt>
                <c:pt idx="648">
                  <c:v>26.55</c:v>
                </c:pt>
                <c:pt idx="649">
                  <c:v>25.21</c:v>
                </c:pt>
                <c:pt idx="650">
                  <c:v>23.61</c:v>
                </c:pt>
                <c:pt idx="651">
                  <c:v>23.89</c:v>
                </c:pt>
                <c:pt idx="652">
                  <c:v>22.74</c:v>
                </c:pt>
                <c:pt idx="653">
                  <c:v>14.72</c:v>
                </c:pt>
                <c:pt idx="654">
                  <c:v>8.86</c:v>
                </c:pt>
                <c:pt idx="655">
                  <c:v>8.4</c:v>
                </c:pt>
                <c:pt idx="656">
                  <c:v>10.47</c:v>
                </c:pt>
                <c:pt idx="657">
                  <c:v>15.83</c:v>
                </c:pt>
                <c:pt idx="658">
                  <c:v>27.94</c:v>
                </c:pt>
                <c:pt idx="659">
                  <c:v>30.04</c:v>
                </c:pt>
                <c:pt idx="660">
                  <c:v>30.56</c:v>
                </c:pt>
                <c:pt idx="661">
                  <c:v>24.03</c:v>
                </c:pt>
                <c:pt idx="662">
                  <c:v>22.47</c:v>
                </c:pt>
                <c:pt idx="663">
                  <c:v>25.47</c:v>
                </c:pt>
                <c:pt idx="664">
                  <c:v>29.32</c:v>
                </c:pt>
                <c:pt idx="665">
                  <c:v>30.92</c:v>
                </c:pt>
                <c:pt idx="666">
                  <c:v>34.840000000000003</c:v>
                </c:pt>
                <c:pt idx="667">
                  <c:v>34.76</c:v>
                </c:pt>
                <c:pt idx="668">
                  <c:v>37.32</c:v>
                </c:pt>
                <c:pt idx="669">
                  <c:v>35.19</c:v>
                </c:pt>
                <c:pt idx="670">
                  <c:v>34.29</c:v>
                </c:pt>
                <c:pt idx="671">
                  <c:v>34.29</c:v>
                </c:pt>
                <c:pt idx="672">
                  <c:v>32.630000000000003</c:v>
                </c:pt>
                <c:pt idx="673">
                  <c:v>37.270000000000003</c:v>
                </c:pt>
                <c:pt idx="674">
                  <c:v>48.39</c:v>
                </c:pt>
                <c:pt idx="675">
                  <c:v>48.98</c:v>
                </c:pt>
                <c:pt idx="676">
                  <c:v>41.89</c:v>
                </c:pt>
                <c:pt idx="677">
                  <c:v>35.33</c:v>
                </c:pt>
                <c:pt idx="678">
                  <c:v>32.119999999999997</c:v>
                </c:pt>
                <c:pt idx="679">
                  <c:v>40.06</c:v>
                </c:pt>
                <c:pt idx="680">
                  <c:v>46.43</c:v>
                </c:pt>
                <c:pt idx="681">
                  <c:v>46.1</c:v>
                </c:pt>
                <c:pt idx="682">
                  <c:v>36.76</c:v>
                </c:pt>
                <c:pt idx="683">
                  <c:v>38.659999999999997</c:v>
                </c:pt>
                <c:pt idx="684">
                  <c:v>40.950000000000003</c:v>
                </c:pt>
                <c:pt idx="685">
                  <c:v>40.119999999999997</c:v>
                </c:pt>
                <c:pt idx="686">
                  <c:v>40.049999999999997</c:v>
                </c:pt>
                <c:pt idx="687">
                  <c:v>40.98</c:v>
                </c:pt>
                <c:pt idx="688">
                  <c:v>46.7</c:v>
                </c:pt>
                <c:pt idx="689">
                  <c:v>46.94</c:v>
                </c:pt>
                <c:pt idx="690">
                  <c:v>47</c:v>
                </c:pt>
                <c:pt idx="691">
                  <c:v>50.66</c:v>
                </c:pt>
                <c:pt idx="692">
                  <c:v>53.08</c:v>
                </c:pt>
                <c:pt idx="693">
                  <c:v>42.68</c:v>
                </c:pt>
                <c:pt idx="694">
                  <c:v>39.14</c:v>
                </c:pt>
                <c:pt idx="695">
                  <c:v>39.5</c:v>
                </c:pt>
                <c:pt idx="696">
                  <c:v>37.36</c:v>
                </c:pt>
                <c:pt idx="697">
                  <c:v>35.68</c:v>
                </c:pt>
                <c:pt idx="698">
                  <c:v>34.67</c:v>
                </c:pt>
                <c:pt idx="699">
                  <c:v>36.39</c:v>
                </c:pt>
                <c:pt idx="700">
                  <c:v>38.090000000000003</c:v>
                </c:pt>
                <c:pt idx="701">
                  <c:v>35.81</c:v>
                </c:pt>
                <c:pt idx="702">
                  <c:v>29.41</c:v>
                </c:pt>
                <c:pt idx="703">
                  <c:v>30.98</c:v>
                </c:pt>
                <c:pt idx="704">
                  <c:v>31.54</c:v>
                </c:pt>
                <c:pt idx="705">
                  <c:v>32.08</c:v>
                </c:pt>
                <c:pt idx="706">
                  <c:v>34.74</c:v>
                </c:pt>
                <c:pt idx="707">
                  <c:v>36.020000000000003</c:v>
                </c:pt>
                <c:pt idx="708">
                  <c:v>35.19</c:v>
                </c:pt>
                <c:pt idx="709">
                  <c:v>35.26</c:v>
                </c:pt>
                <c:pt idx="710">
                  <c:v>34.119999999999997</c:v>
                </c:pt>
                <c:pt idx="711">
                  <c:v>35.75</c:v>
                </c:pt>
                <c:pt idx="712">
                  <c:v>36.44</c:v>
                </c:pt>
                <c:pt idx="713">
                  <c:v>37.159999999999997</c:v>
                </c:pt>
                <c:pt idx="714">
                  <c:v>40.47</c:v>
                </c:pt>
                <c:pt idx="715">
                  <c:v>37.56</c:v>
                </c:pt>
                <c:pt idx="716">
                  <c:v>39.15</c:v>
                </c:pt>
                <c:pt idx="717">
                  <c:v>38.65</c:v>
                </c:pt>
                <c:pt idx="718">
                  <c:v>38.17</c:v>
                </c:pt>
                <c:pt idx="719">
                  <c:v>41.04</c:v>
                </c:pt>
                <c:pt idx="720">
                  <c:v>37.880000000000003</c:v>
                </c:pt>
                <c:pt idx="721">
                  <c:v>34.26</c:v>
                </c:pt>
                <c:pt idx="722">
                  <c:v>35.96</c:v>
                </c:pt>
                <c:pt idx="723">
                  <c:v>35.86</c:v>
                </c:pt>
                <c:pt idx="724">
                  <c:v>38.72</c:v>
                </c:pt>
                <c:pt idx="725">
                  <c:v>37.03</c:v>
                </c:pt>
                <c:pt idx="726">
                  <c:v>36.21</c:v>
                </c:pt>
                <c:pt idx="727">
                  <c:v>35.659999999999997</c:v>
                </c:pt>
                <c:pt idx="728">
                  <c:v>30.99</c:v>
                </c:pt>
                <c:pt idx="729">
                  <c:v>28.63</c:v>
                </c:pt>
                <c:pt idx="730">
                  <c:v>28.98</c:v>
                </c:pt>
                <c:pt idx="731">
                  <c:v>29.54</c:v>
                </c:pt>
                <c:pt idx="732">
                  <c:v>35.82</c:v>
                </c:pt>
                <c:pt idx="733">
                  <c:v>37.880000000000003</c:v>
                </c:pt>
                <c:pt idx="734">
                  <c:v>33.68</c:v>
                </c:pt>
                <c:pt idx="735">
                  <c:v>30.9</c:v>
                </c:pt>
                <c:pt idx="736">
                  <c:v>30.25</c:v>
                </c:pt>
                <c:pt idx="737">
                  <c:v>30.23</c:v>
                </c:pt>
                <c:pt idx="738">
                  <c:v>28.87</c:v>
                </c:pt>
                <c:pt idx="739">
                  <c:v>27.73</c:v>
                </c:pt>
                <c:pt idx="740">
                  <c:v>25.96</c:v>
                </c:pt>
                <c:pt idx="741">
                  <c:v>24.87</c:v>
                </c:pt>
                <c:pt idx="742">
                  <c:v>27.54</c:v>
                </c:pt>
                <c:pt idx="743">
                  <c:v>29.03</c:v>
                </c:pt>
                <c:pt idx="744">
                  <c:v>25.59</c:v>
                </c:pt>
                <c:pt idx="745">
                  <c:v>23.59</c:v>
                </c:pt>
                <c:pt idx="746">
                  <c:v>24</c:v>
                </c:pt>
                <c:pt idx="747">
                  <c:v>25.62</c:v>
                </c:pt>
                <c:pt idx="748">
                  <c:v>29.02</c:v>
                </c:pt>
                <c:pt idx="749">
                  <c:v>28.78</c:v>
                </c:pt>
                <c:pt idx="750">
                  <c:v>23.85</c:v>
                </c:pt>
                <c:pt idx="751">
                  <c:v>23.37</c:v>
                </c:pt>
                <c:pt idx="752">
                  <c:v>25.12</c:v>
                </c:pt>
                <c:pt idx="753">
                  <c:v>23.17</c:v>
                </c:pt>
                <c:pt idx="754">
                  <c:v>23.85</c:v>
                </c:pt>
                <c:pt idx="755">
                  <c:v>28.76</c:v>
                </c:pt>
                <c:pt idx="756">
                  <c:v>28.15</c:v>
                </c:pt>
                <c:pt idx="757">
                  <c:v>26.87</c:v>
                </c:pt>
                <c:pt idx="758">
                  <c:v>28.05</c:v>
                </c:pt>
                <c:pt idx="759">
                  <c:v>29.55</c:v>
                </c:pt>
                <c:pt idx="760">
                  <c:v>30.81</c:v>
                </c:pt>
                <c:pt idx="761">
                  <c:v>31.37</c:v>
                </c:pt>
                <c:pt idx="762">
                  <c:v>31.42</c:v>
                </c:pt>
                <c:pt idx="763">
                  <c:v>32.24</c:v>
                </c:pt>
                <c:pt idx="764">
                  <c:v>34.17</c:v>
                </c:pt>
                <c:pt idx="765">
                  <c:v>34.700000000000003</c:v>
                </c:pt>
                <c:pt idx="766">
                  <c:v>34.47</c:v>
                </c:pt>
                <c:pt idx="767">
                  <c:v>36.1</c:v>
                </c:pt>
                <c:pt idx="768">
                  <c:v>34.409999999999997</c:v>
                </c:pt>
                <c:pt idx="769">
                  <c:v>33.99</c:v>
                </c:pt>
                <c:pt idx="770">
                  <c:v>32.43</c:v>
                </c:pt>
                <c:pt idx="771">
                  <c:v>32.82</c:v>
                </c:pt>
                <c:pt idx="772">
                  <c:v>28.17</c:v>
                </c:pt>
                <c:pt idx="773">
                  <c:v>24.16</c:v>
                </c:pt>
                <c:pt idx="774">
                  <c:v>27.55</c:v>
                </c:pt>
                <c:pt idx="775">
                  <c:v>29.75</c:v>
                </c:pt>
                <c:pt idx="776">
                  <c:v>32.409999999999997</c:v>
                </c:pt>
                <c:pt idx="777">
                  <c:v>32.31</c:v>
                </c:pt>
                <c:pt idx="778">
                  <c:v>33.159999999999997</c:v>
                </c:pt>
                <c:pt idx="779">
                  <c:v>31.21</c:v>
                </c:pt>
                <c:pt idx="780">
                  <c:v>30.61</c:v>
                </c:pt>
                <c:pt idx="781">
                  <c:v>30.51</c:v>
                </c:pt>
                <c:pt idx="782">
                  <c:v>30.25</c:v>
                </c:pt>
                <c:pt idx="783">
                  <c:v>29.3</c:v>
                </c:pt>
                <c:pt idx="784">
                  <c:v>28.71</c:v>
                </c:pt>
                <c:pt idx="785">
                  <c:v>35.03</c:v>
                </c:pt>
                <c:pt idx="786">
                  <c:v>28.68</c:v>
                </c:pt>
                <c:pt idx="787">
                  <c:v>33.479999999999997</c:v>
                </c:pt>
                <c:pt idx="788">
                  <c:v>29.61</c:v>
                </c:pt>
                <c:pt idx="789">
                  <c:v>26.87</c:v>
                </c:pt>
                <c:pt idx="790">
                  <c:v>25.52</c:v>
                </c:pt>
                <c:pt idx="791">
                  <c:v>25.23</c:v>
                </c:pt>
                <c:pt idx="792">
                  <c:v>25.37</c:v>
                </c:pt>
                <c:pt idx="793">
                  <c:v>25.43</c:v>
                </c:pt>
                <c:pt idx="794">
                  <c:v>25.88</c:v>
                </c:pt>
                <c:pt idx="795">
                  <c:v>25.03</c:v>
                </c:pt>
                <c:pt idx="796">
                  <c:v>25.26</c:v>
                </c:pt>
                <c:pt idx="797">
                  <c:v>25.07</c:v>
                </c:pt>
                <c:pt idx="798">
                  <c:v>24.05</c:v>
                </c:pt>
                <c:pt idx="799">
                  <c:v>26.51</c:v>
                </c:pt>
                <c:pt idx="800">
                  <c:v>23.46</c:v>
                </c:pt>
                <c:pt idx="801">
                  <c:v>20.28</c:v>
                </c:pt>
                <c:pt idx="802">
                  <c:v>24.22</c:v>
                </c:pt>
                <c:pt idx="803">
                  <c:v>20.54</c:v>
                </c:pt>
                <c:pt idx="804">
                  <c:v>15.16</c:v>
                </c:pt>
                <c:pt idx="805">
                  <c:v>14.71</c:v>
                </c:pt>
                <c:pt idx="806">
                  <c:v>11.99</c:v>
                </c:pt>
                <c:pt idx="807">
                  <c:v>15.18</c:v>
                </c:pt>
                <c:pt idx="808">
                  <c:v>13.39</c:v>
                </c:pt>
                <c:pt idx="809">
                  <c:v>8.67</c:v>
                </c:pt>
                <c:pt idx="810">
                  <c:v>10.39</c:v>
                </c:pt>
                <c:pt idx="811">
                  <c:v>8.74</c:v>
                </c:pt>
                <c:pt idx="812">
                  <c:v>7.95</c:v>
                </c:pt>
                <c:pt idx="813">
                  <c:v>8.2799999999999994</c:v>
                </c:pt>
                <c:pt idx="814">
                  <c:v>11.33</c:v>
                </c:pt>
                <c:pt idx="815">
                  <c:v>16.760000000000002</c:v>
                </c:pt>
                <c:pt idx="816">
                  <c:v>16.82</c:v>
                </c:pt>
                <c:pt idx="817">
                  <c:v>16.27</c:v>
                </c:pt>
                <c:pt idx="818">
                  <c:v>19.87</c:v>
                </c:pt>
                <c:pt idx="819">
                  <c:v>17.100000000000001</c:v>
                </c:pt>
                <c:pt idx="820">
                  <c:v>17.079999999999998</c:v>
                </c:pt>
                <c:pt idx="821">
                  <c:v>14.43</c:v>
                </c:pt>
                <c:pt idx="822">
                  <c:v>18.309999999999999</c:v>
                </c:pt>
                <c:pt idx="823">
                  <c:v>23.41</c:v>
                </c:pt>
                <c:pt idx="824">
                  <c:v>25.84</c:v>
                </c:pt>
                <c:pt idx="825">
                  <c:v>26.6</c:v>
                </c:pt>
                <c:pt idx="826">
                  <c:v>24.94</c:v>
                </c:pt>
                <c:pt idx="827">
                  <c:v>22.96</c:v>
                </c:pt>
                <c:pt idx="828">
                  <c:v>24.94</c:v>
                </c:pt>
                <c:pt idx="829">
                  <c:v>27.01</c:v>
                </c:pt>
                <c:pt idx="830">
                  <c:v>20.86</c:v>
                </c:pt>
                <c:pt idx="831">
                  <c:v>20.45</c:v>
                </c:pt>
                <c:pt idx="832">
                  <c:v>23.65</c:v>
                </c:pt>
                <c:pt idx="833">
                  <c:v>11.91</c:v>
                </c:pt>
                <c:pt idx="834">
                  <c:v>16.89</c:v>
                </c:pt>
                <c:pt idx="835">
                  <c:v>27.52</c:v>
                </c:pt>
                <c:pt idx="836">
                  <c:v>33.659999999999997</c:v>
                </c:pt>
                <c:pt idx="837">
                  <c:v>45.8</c:v>
                </c:pt>
                <c:pt idx="838">
                  <c:v>18.18</c:v>
                </c:pt>
                <c:pt idx="839">
                  <c:v>18.25</c:v>
                </c:pt>
                <c:pt idx="840">
                  <c:v>18.77</c:v>
                </c:pt>
                <c:pt idx="841">
                  <c:v>21</c:v>
                </c:pt>
                <c:pt idx="842">
                  <c:v>21.03</c:v>
                </c:pt>
                <c:pt idx="843">
                  <c:v>22.67</c:v>
                </c:pt>
                <c:pt idx="844">
                  <c:v>24.14</c:v>
                </c:pt>
                <c:pt idx="845">
                  <c:v>21.73</c:v>
                </c:pt>
                <c:pt idx="846">
                  <c:v>20.54</c:v>
                </c:pt>
                <c:pt idx="847">
                  <c:v>20.58</c:v>
                </c:pt>
                <c:pt idx="848">
                  <c:v>21.47</c:v>
                </c:pt>
                <c:pt idx="849">
                  <c:v>22.22</c:v>
                </c:pt>
                <c:pt idx="850">
                  <c:v>21.45</c:v>
                </c:pt>
                <c:pt idx="851">
                  <c:v>23.73</c:v>
                </c:pt>
                <c:pt idx="852">
                  <c:v>21.61</c:v>
                </c:pt>
                <c:pt idx="853">
                  <c:v>22.57</c:v>
                </c:pt>
                <c:pt idx="854">
                  <c:v>24.89</c:v>
                </c:pt>
                <c:pt idx="855">
                  <c:v>23.9</c:v>
                </c:pt>
                <c:pt idx="856">
                  <c:v>23.81</c:v>
                </c:pt>
                <c:pt idx="857">
                  <c:v>26.48</c:v>
                </c:pt>
                <c:pt idx="858">
                  <c:v>26.99</c:v>
                </c:pt>
                <c:pt idx="859">
                  <c:v>26.81</c:v>
                </c:pt>
                <c:pt idx="860">
                  <c:v>26.01</c:v>
                </c:pt>
                <c:pt idx="861">
                  <c:v>24.42</c:v>
                </c:pt>
                <c:pt idx="862">
                  <c:v>24.99</c:v>
                </c:pt>
                <c:pt idx="863">
                  <c:v>26.83</c:v>
                </c:pt>
                <c:pt idx="864">
                  <c:v>26.15</c:v>
                </c:pt>
                <c:pt idx="865">
                  <c:v>24.44</c:v>
                </c:pt>
                <c:pt idx="866">
                  <c:v>23.47</c:v>
                </c:pt>
                <c:pt idx="867">
                  <c:v>25.76</c:v>
                </c:pt>
                <c:pt idx="868">
                  <c:v>26.12</c:v>
                </c:pt>
                <c:pt idx="869">
                  <c:v>25.58</c:v>
                </c:pt>
                <c:pt idx="870">
                  <c:v>25.2</c:v>
                </c:pt>
                <c:pt idx="871">
                  <c:v>25.11</c:v>
                </c:pt>
                <c:pt idx="872">
                  <c:v>26.24</c:v>
                </c:pt>
                <c:pt idx="873">
                  <c:v>24.85</c:v>
                </c:pt>
                <c:pt idx="874">
                  <c:v>28.31</c:v>
                </c:pt>
                <c:pt idx="875">
                  <c:v>31.96</c:v>
                </c:pt>
                <c:pt idx="876">
                  <c:v>34.83</c:v>
                </c:pt>
                <c:pt idx="877">
                  <c:v>36.93</c:v>
                </c:pt>
                <c:pt idx="878">
                  <c:v>38.83</c:v>
                </c:pt>
                <c:pt idx="879">
                  <c:v>44.1</c:v>
                </c:pt>
                <c:pt idx="880">
                  <c:v>37.24</c:v>
                </c:pt>
                <c:pt idx="881">
                  <c:v>36.29</c:v>
                </c:pt>
                <c:pt idx="882">
                  <c:v>35.78</c:v>
                </c:pt>
                <c:pt idx="883">
                  <c:v>33.130000000000003</c:v>
                </c:pt>
                <c:pt idx="884">
                  <c:v>34.770000000000003</c:v>
                </c:pt>
                <c:pt idx="885">
                  <c:v>28.92</c:v>
                </c:pt>
                <c:pt idx="886">
                  <c:v>28.02</c:v>
                </c:pt>
                <c:pt idx="887">
                  <c:v>32.43</c:v>
                </c:pt>
                <c:pt idx="888">
                  <c:v>29.98</c:v>
                </c:pt>
                <c:pt idx="889">
                  <c:v>31.37</c:v>
                </c:pt>
                <c:pt idx="890">
                  <c:v>29.72</c:v>
                </c:pt>
                <c:pt idx="891">
                  <c:v>31.55</c:v>
                </c:pt>
                <c:pt idx="892">
                  <c:v>36.03</c:v>
                </c:pt>
                <c:pt idx="893">
                  <c:v>31.99</c:v>
                </c:pt>
                <c:pt idx="894">
                  <c:v>29.84</c:v>
                </c:pt>
                <c:pt idx="895">
                  <c:v>30.53</c:v>
                </c:pt>
                <c:pt idx="896">
                  <c:v>32.6</c:v>
                </c:pt>
                <c:pt idx="897">
                  <c:v>29.2</c:v>
                </c:pt>
                <c:pt idx="898">
                  <c:v>29.42</c:v>
                </c:pt>
                <c:pt idx="899">
                  <c:v>29.29</c:v>
                </c:pt>
                <c:pt idx="900">
                  <c:v>28.02</c:v>
                </c:pt>
                <c:pt idx="901">
                  <c:v>27.15</c:v>
                </c:pt>
                <c:pt idx="902">
                  <c:v>29.17</c:v>
                </c:pt>
                <c:pt idx="903">
                  <c:v>33.17</c:v>
                </c:pt>
                <c:pt idx="904">
                  <c:v>29.49</c:v>
                </c:pt>
                <c:pt idx="905">
                  <c:v>32.07</c:v>
                </c:pt>
                <c:pt idx="906">
                  <c:v>26.88</c:v>
                </c:pt>
                <c:pt idx="907">
                  <c:v>25.5</c:v>
                </c:pt>
                <c:pt idx="908">
                  <c:v>27.45</c:v>
                </c:pt>
                <c:pt idx="909">
                  <c:v>23.53</c:v>
                </c:pt>
                <c:pt idx="910">
                  <c:v>24.19</c:v>
                </c:pt>
                <c:pt idx="911">
                  <c:v>24.78</c:v>
                </c:pt>
                <c:pt idx="912">
                  <c:v>24.37</c:v>
                </c:pt>
                <c:pt idx="913">
                  <c:v>26.94</c:v>
                </c:pt>
                <c:pt idx="914">
                  <c:v>27.02</c:v>
                </c:pt>
                <c:pt idx="915">
                  <c:v>26.29</c:v>
                </c:pt>
                <c:pt idx="916">
                  <c:v>25.97</c:v>
                </c:pt>
                <c:pt idx="917">
                  <c:v>25.11</c:v>
                </c:pt>
                <c:pt idx="918">
                  <c:v>25.4</c:v>
                </c:pt>
                <c:pt idx="919">
                  <c:v>26.44</c:v>
                </c:pt>
                <c:pt idx="920">
                  <c:v>29.82</c:v>
                </c:pt>
                <c:pt idx="921">
                  <c:v>33.03</c:v>
                </c:pt>
                <c:pt idx="922">
                  <c:v>32.18</c:v>
                </c:pt>
                <c:pt idx="923">
                  <c:v>30.34</c:v>
                </c:pt>
                <c:pt idx="924">
                  <c:v>32.51</c:v>
                </c:pt>
                <c:pt idx="925">
                  <c:v>30.33</c:v>
                </c:pt>
                <c:pt idx="926">
                  <c:v>27.3</c:v>
                </c:pt>
                <c:pt idx="927">
                  <c:v>30.09</c:v>
                </c:pt>
                <c:pt idx="928">
                  <c:v>29.27</c:v>
                </c:pt>
                <c:pt idx="929">
                  <c:v>27.95</c:v>
                </c:pt>
                <c:pt idx="930">
                  <c:v>28.65</c:v>
                </c:pt>
                <c:pt idx="931">
                  <c:v>30.03</c:v>
                </c:pt>
                <c:pt idx="932">
                  <c:v>30.78</c:v>
                </c:pt>
                <c:pt idx="933">
                  <c:v>33.5</c:v>
                </c:pt>
                <c:pt idx="934">
                  <c:v>38.14</c:v>
                </c:pt>
                <c:pt idx="935">
                  <c:v>29.92</c:v>
                </c:pt>
                <c:pt idx="936">
                  <c:v>33.36</c:v>
                </c:pt>
                <c:pt idx="937">
                  <c:v>31.31</c:v>
                </c:pt>
                <c:pt idx="938">
                  <c:v>28.01</c:v>
                </c:pt>
                <c:pt idx="939">
                  <c:v>30.08</c:v>
                </c:pt>
                <c:pt idx="940">
                  <c:v>34.520000000000003</c:v>
                </c:pt>
                <c:pt idx="941">
                  <c:v>34.26</c:v>
                </c:pt>
                <c:pt idx="942">
                  <c:v>33.630000000000003</c:v>
                </c:pt>
                <c:pt idx="943">
                  <c:v>32.56</c:v>
                </c:pt>
                <c:pt idx="944">
                  <c:v>38.869999999999997</c:v>
                </c:pt>
                <c:pt idx="945">
                  <c:v>35.46</c:v>
                </c:pt>
                <c:pt idx="946">
                  <c:v>44.92</c:v>
                </c:pt>
                <c:pt idx="947">
                  <c:v>48.7</c:v>
                </c:pt>
                <c:pt idx="948">
                  <c:v>43.23</c:v>
                </c:pt>
                <c:pt idx="949">
                  <c:v>41.08</c:v>
                </c:pt>
                <c:pt idx="950">
                  <c:v>42.35</c:v>
                </c:pt>
                <c:pt idx="951">
                  <c:v>42.43</c:v>
                </c:pt>
                <c:pt idx="952">
                  <c:v>40.869999999999997</c:v>
                </c:pt>
                <c:pt idx="953">
                  <c:v>40.24</c:v>
                </c:pt>
                <c:pt idx="954">
                  <c:v>39.46</c:v>
                </c:pt>
                <c:pt idx="955">
                  <c:v>36.28</c:v>
                </c:pt>
                <c:pt idx="956">
                  <c:v>32.85</c:v>
                </c:pt>
                <c:pt idx="957">
                  <c:v>24.91</c:v>
                </c:pt>
                <c:pt idx="958">
                  <c:v>33.11</c:v>
                </c:pt>
                <c:pt idx="959">
                  <c:v>37.950000000000003</c:v>
                </c:pt>
                <c:pt idx="960">
                  <c:v>42.4</c:v>
                </c:pt>
                <c:pt idx="961">
                  <c:v>46.23</c:v>
                </c:pt>
                <c:pt idx="962">
                  <c:v>45.71</c:v>
                </c:pt>
                <c:pt idx="963">
                  <c:v>42.13</c:v>
                </c:pt>
                <c:pt idx="964">
                  <c:v>46.04</c:v>
                </c:pt>
                <c:pt idx="965">
                  <c:v>49.86</c:v>
                </c:pt>
                <c:pt idx="966">
                  <c:v>51.78</c:v>
                </c:pt>
                <c:pt idx="967">
                  <c:v>52.62</c:v>
                </c:pt>
                <c:pt idx="968">
                  <c:v>53.01</c:v>
                </c:pt>
                <c:pt idx="969">
                  <c:v>52.59</c:v>
                </c:pt>
                <c:pt idx="970">
                  <c:v>49.76</c:v>
                </c:pt>
                <c:pt idx="971">
                  <c:v>49.68</c:v>
                </c:pt>
                <c:pt idx="972">
                  <c:v>51.15</c:v>
                </c:pt>
                <c:pt idx="973">
                  <c:v>57.37</c:v>
                </c:pt>
                <c:pt idx="974">
                  <c:v>58.39</c:v>
                </c:pt>
                <c:pt idx="975">
                  <c:v>52.95</c:v>
                </c:pt>
                <c:pt idx="976">
                  <c:v>40.840000000000003</c:v>
                </c:pt>
                <c:pt idx="977">
                  <c:v>37.15</c:v>
                </c:pt>
                <c:pt idx="978">
                  <c:v>47.22</c:v>
                </c:pt>
                <c:pt idx="979">
                  <c:v>40.119999999999997</c:v>
                </c:pt>
                <c:pt idx="980">
                  <c:v>42.05</c:v>
                </c:pt>
                <c:pt idx="981">
                  <c:v>42.51</c:v>
                </c:pt>
                <c:pt idx="982">
                  <c:v>43.92</c:v>
                </c:pt>
                <c:pt idx="983">
                  <c:v>45.96</c:v>
                </c:pt>
                <c:pt idx="984">
                  <c:v>47.37</c:v>
                </c:pt>
                <c:pt idx="985">
                  <c:v>50.99</c:v>
                </c:pt>
                <c:pt idx="986">
                  <c:v>50.75</c:v>
                </c:pt>
                <c:pt idx="987">
                  <c:v>47.97</c:v>
                </c:pt>
                <c:pt idx="988">
                  <c:v>54.31</c:v>
                </c:pt>
                <c:pt idx="989">
                  <c:v>55.61</c:v>
                </c:pt>
                <c:pt idx="990">
                  <c:v>50.48</c:v>
                </c:pt>
                <c:pt idx="991">
                  <c:v>49.23</c:v>
                </c:pt>
                <c:pt idx="992">
                  <c:v>50.33</c:v>
                </c:pt>
                <c:pt idx="993">
                  <c:v>53.1</c:v>
                </c:pt>
                <c:pt idx="994">
                  <c:v>60.12</c:v>
                </c:pt>
                <c:pt idx="995">
                  <c:v>54.63</c:v>
                </c:pt>
                <c:pt idx="996">
                  <c:v>50.1</c:v>
                </c:pt>
                <c:pt idx="997">
                  <c:v>44.81</c:v>
                </c:pt>
                <c:pt idx="998">
                  <c:v>42.55</c:v>
                </c:pt>
                <c:pt idx="999">
                  <c:v>41.87</c:v>
                </c:pt>
                <c:pt idx="1000">
                  <c:v>42.55</c:v>
                </c:pt>
                <c:pt idx="1001">
                  <c:v>42.09</c:v>
                </c:pt>
                <c:pt idx="1002">
                  <c:v>40.22</c:v>
                </c:pt>
                <c:pt idx="1003">
                  <c:v>37.9</c:v>
                </c:pt>
                <c:pt idx="1004">
                  <c:v>39.42</c:v>
                </c:pt>
                <c:pt idx="1005">
                  <c:v>44.13</c:v>
                </c:pt>
                <c:pt idx="1006">
                  <c:v>43.17</c:v>
                </c:pt>
                <c:pt idx="1007">
                  <c:v>36.81</c:v>
                </c:pt>
                <c:pt idx="1008">
                  <c:v>37.15</c:v>
                </c:pt>
                <c:pt idx="1009">
                  <c:v>41.4</c:v>
                </c:pt>
                <c:pt idx="1010">
                  <c:v>40.01</c:v>
                </c:pt>
                <c:pt idx="1011">
                  <c:v>37.479999999999997</c:v>
                </c:pt>
                <c:pt idx="1012">
                  <c:v>32.42</c:v>
                </c:pt>
                <c:pt idx="1013">
                  <c:v>24.98</c:v>
                </c:pt>
                <c:pt idx="1014">
                  <c:v>28.13</c:v>
                </c:pt>
                <c:pt idx="1015">
                  <c:v>29.39</c:v>
                </c:pt>
                <c:pt idx="1016">
                  <c:v>28.91</c:v>
                </c:pt>
                <c:pt idx="1017">
                  <c:v>28.41</c:v>
                </c:pt>
                <c:pt idx="1018">
                  <c:v>34.46</c:v>
                </c:pt>
                <c:pt idx="1019">
                  <c:v>37.71</c:v>
                </c:pt>
                <c:pt idx="1020">
                  <c:v>38.020000000000003</c:v>
                </c:pt>
                <c:pt idx="1021">
                  <c:v>39.78</c:v>
                </c:pt>
                <c:pt idx="1022">
                  <c:v>37.369999999999997</c:v>
                </c:pt>
                <c:pt idx="1023">
                  <c:v>34.43</c:v>
                </c:pt>
                <c:pt idx="1024">
                  <c:v>34.42</c:v>
                </c:pt>
                <c:pt idx="1025">
                  <c:v>35.43</c:v>
                </c:pt>
                <c:pt idx="1026">
                  <c:v>34.18</c:v>
                </c:pt>
                <c:pt idx="1027">
                  <c:v>31.19</c:v>
                </c:pt>
                <c:pt idx="1028">
                  <c:v>32.94</c:v>
                </c:pt>
                <c:pt idx="1029">
                  <c:v>33.659999999999997</c:v>
                </c:pt>
                <c:pt idx="1030">
                  <c:v>35.229999999999997</c:v>
                </c:pt>
                <c:pt idx="1031">
                  <c:v>37.340000000000003</c:v>
                </c:pt>
                <c:pt idx="1032">
                  <c:v>36.83</c:v>
                </c:pt>
                <c:pt idx="1033">
                  <c:v>36.659999999999997</c:v>
                </c:pt>
                <c:pt idx="1034">
                  <c:v>38.869999999999997</c:v>
                </c:pt>
                <c:pt idx="1035">
                  <c:v>45.41</c:v>
                </c:pt>
                <c:pt idx="1036">
                  <c:v>42.16</c:v>
                </c:pt>
                <c:pt idx="1037">
                  <c:v>40.97</c:v>
                </c:pt>
                <c:pt idx="1038">
                  <c:v>41.94</c:v>
                </c:pt>
                <c:pt idx="1039">
                  <c:v>38.39</c:v>
                </c:pt>
                <c:pt idx="1040">
                  <c:v>36.89</c:v>
                </c:pt>
                <c:pt idx="1041">
                  <c:v>37.53</c:v>
                </c:pt>
                <c:pt idx="1042">
                  <c:v>35.51</c:v>
                </c:pt>
                <c:pt idx="1043">
                  <c:v>29.17</c:v>
                </c:pt>
                <c:pt idx="1044">
                  <c:v>26.66</c:v>
                </c:pt>
                <c:pt idx="1045">
                  <c:v>24.12</c:v>
                </c:pt>
                <c:pt idx="1046">
                  <c:v>20.82</c:v>
                </c:pt>
                <c:pt idx="1047">
                  <c:v>19.239999999999998</c:v>
                </c:pt>
                <c:pt idx="1048">
                  <c:v>16.32</c:v>
                </c:pt>
                <c:pt idx="1049">
                  <c:v>12.4</c:v>
                </c:pt>
                <c:pt idx="1050">
                  <c:v>9.75</c:v>
                </c:pt>
                <c:pt idx="1051">
                  <c:v>12.71</c:v>
                </c:pt>
                <c:pt idx="1052">
                  <c:v>12.83</c:v>
                </c:pt>
                <c:pt idx="1053">
                  <c:v>9.1300000000000008</c:v>
                </c:pt>
                <c:pt idx="1054">
                  <c:v>8.06</c:v>
                </c:pt>
                <c:pt idx="1055">
                  <c:v>6.43</c:v>
                </c:pt>
                <c:pt idx="1056">
                  <c:v>5.37</c:v>
                </c:pt>
                <c:pt idx="1057">
                  <c:v>4.59</c:v>
                </c:pt>
                <c:pt idx="1058">
                  <c:v>4.42</c:v>
                </c:pt>
                <c:pt idx="1059">
                  <c:v>5.45</c:v>
                </c:pt>
                <c:pt idx="1060">
                  <c:v>7.45</c:v>
                </c:pt>
                <c:pt idx="1061">
                  <c:v>8.15</c:v>
                </c:pt>
                <c:pt idx="1062">
                  <c:v>11.61</c:v>
                </c:pt>
                <c:pt idx="1063">
                  <c:v>10.02</c:v>
                </c:pt>
                <c:pt idx="1064">
                  <c:v>4.42</c:v>
                </c:pt>
                <c:pt idx="1065">
                  <c:v>3.13</c:v>
                </c:pt>
                <c:pt idx="1066">
                  <c:v>2.88</c:v>
                </c:pt>
                <c:pt idx="1067">
                  <c:v>3.58</c:v>
                </c:pt>
                <c:pt idx="1068">
                  <c:v>3.29</c:v>
                </c:pt>
                <c:pt idx="1069">
                  <c:v>1.84</c:v>
                </c:pt>
                <c:pt idx="1070">
                  <c:v>2.42</c:v>
                </c:pt>
                <c:pt idx="1071">
                  <c:v>3.3</c:v>
                </c:pt>
                <c:pt idx="1072">
                  <c:v>2.25</c:v>
                </c:pt>
                <c:pt idx="1073">
                  <c:v>1.66</c:v>
                </c:pt>
                <c:pt idx="1074">
                  <c:v>2.25</c:v>
                </c:pt>
                <c:pt idx="1075">
                  <c:v>6.53</c:v>
                </c:pt>
                <c:pt idx="1076">
                  <c:v>9.94</c:v>
                </c:pt>
                <c:pt idx="1077">
                  <c:v>16.11</c:v>
                </c:pt>
                <c:pt idx="1078">
                  <c:v>22.7</c:v>
                </c:pt>
                <c:pt idx="1079">
                  <c:v>16.940000000000001</c:v>
                </c:pt>
                <c:pt idx="1080">
                  <c:v>16.850000000000001</c:v>
                </c:pt>
                <c:pt idx="1081">
                  <c:v>8.7799999999999994</c:v>
                </c:pt>
                <c:pt idx="1082">
                  <c:v>8.8800000000000008</c:v>
                </c:pt>
                <c:pt idx="1083">
                  <c:v>13.76</c:v>
                </c:pt>
                <c:pt idx="1084">
                  <c:v>20.41</c:v>
                </c:pt>
                <c:pt idx="1085">
                  <c:v>17.48</c:v>
                </c:pt>
                <c:pt idx="1086">
                  <c:v>10.88</c:v>
                </c:pt>
                <c:pt idx="1087">
                  <c:v>4.63</c:v>
                </c:pt>
                <c:pt idx="1088">
                  <c:v>6.61</c:v>
                </c:pt>
                <c:pt idx="1089">
                  <c:v>2.1</c:v>
                </c:pt>
                <c:pt idx="1090">
                  <c:v>10.52</c:v>
                </c:pt>
                <c:pt idx="1091">
                  <c:v>18.190000000000001</c:v>
                </c:pt>
                <c:pt idx="1092">
                  <c:v>23.14</c:v>
                </c:pt>
                <c:pt idx="1093">
                  <c:v>22.64</c:v>
                </c:pt>
                <c:pt idx="1094">
                  <c:v>14.82</c:v>
                </c:pt>
                <c:pt idx="1095">
                  <c:v>24.5</c:v>
                </c:pt>
                <c:pt idx="1096">
                  <c:v>50.02</c:v>
                </c:pt>
                <c:pt idx="1097">
                  <c:v>49.03</c:v>
                </c:pt>
                <c:pt idx="1098">
                  <c:v>39.450000000000003</c:v>
                </c:pt>
                <c:pt idx="1099">
                  <c:v>52.52</c:v>
                </c:pt>
                <c:pt idx="1100">
                  <c:v>52.69</c:v>
                </c:pt>
                <c:pt idx="1101">
                  <c:v>56.95</c:v>
                </c:pt>
                <c:pt idx="1102">
                  <c:v>44.63</c:v>
                </c:pt>
                <c:pt idx="1103">
                  <c:v>33.090000000000003</c:v>
                </c:pt>
                <c:pt idx="1104">
                  <c:v>33.86</c:v>
                </c:pt>
                <c:pt idx="1105">
                  <c:v>35.76</c:v>
                </c:pt>
                <c:pt idx="1106">
                  <c:v>39.04</c:v>
                </c:pt>
                <c:pt idx="1107">
                  <c:v>30.85</c:v>
                </c:pt>
                <c:pt idx="1108">
                  <c:v>24.85</c:v>
                </c:pt>
                <c:pt idx="1109">
                  <c:v>29.66</c:v>
                </c:pt>
                <c:pt idx="1110">
                  <c:v>44.33</c:v>
                </c:pt>
                <c:pt idx="1111">
                  <c:v>36.32</c:v>
                </c:pt>
                <c:pt idx="1112">
                  <c:v>52.79</c:v>
                </c:pt>
                <c:pt idx="1113">
                  <c:v>50.79</c:v>
                </c:pt>
                <c:pt idx="1114">
                  <c:v>43.74</c:v>
                </c:pt>
                <c:pt idx="1115">
                  <c:v>39.18</c:v>
                </c:pt>
                <c:pt idx="1116">
                  <c:v>41.66</c:v>
                </c:pt>
                <c:pt idx="1117">
                  <c:v>48</c:v>
                </c:pt>
                <c:pt idx="1118">
                  <c:v>43.27</c:v>
                </c:pt>
                <c:pt idx="1119">
                  <c:v>38.33</c:v>
                </c:pt>
                <c:pt idx="1120">
                  <c:v>42.4</c:v>
                </c:pt>
                <c:pt idx="1121">
                  <c:v>51.99</c:v>
                </c:pt>
                <c:pt idx="1122">
                  <c:v>56.58</c:v>
                </c:pt>
                <c:pt idx="1123">
                  <c:v>53.64</c:v>
                </c:pt>
                <c:pt idx="1124">
                  <c:v>54.31</c:v>
                </c:pt>
                <c:pt idx="1125">
                  <c:v>51.65</c:v>
                </c:pt>
                <c:pt idx="1126">
                  <c:v>54.77</c:v>
                </c:pt>
                <c:pt idx="1127">
                  <c:v>66.98</c:v>
                </c:pt>
                <c:pt idx="1128">
                  <c:v>65.62</c:v>
                </c:pt>
                <c:pt idx="1129">
                  <c:v>71.14</c:v>
                </c:pt>
                <c:pt idx="1130">
                  <c:v>77.88</c:v>
                </c:pt>
                <c:pt idx="1131">
                  <c:v>85.88</c:v>
                </c:pt>
                <c:pt idx="1132">
                  <c:v>96.05</c:v>
                </c:pt>
                <c:pt idx="1133">
                  <c:v>84.73</c:v>
                </c:pt>
                <c:pt idx="1134">
                  <c:v>66.14</c:v>
                </c:pt>
                <c:pt idx="1135">
                  <c:v>81.2</c:v>
                </c:pt>
                <c:pt idx="1136">
                  <c:v>62.06</c:v>
                </c:pt>
                <c:pt idx="1137">
                  <c:v>52.98</c:v>
                </c:pt>
                <c:pt idx="1138">
                  <c:v>38.42</c:v>
                </c:pt>
                <c:pt idx="1139">
                  <c:v>56.46</c:v>
                </c:pt>
                <c:pt idx="1140">
                  <c:v>74.45</c:v>
                </c:pt>
                <c:pt idx="1141">
                  <c:v>60.97</c:v>
                </c:pt>
                <c:pt idx="1142">
                  <c:v>139.16999999999999</c:v>
                </c:pt>
                <c:pt idx="1143">
                  <c:v>156.88999999999999</c:v>
                </c:pt>
                <c:pt idx="1144">
                  <c:v>160.02000000000001</c:v>
                </c:pt>
                <c:pt idx="1145">
                  <c:v>103.15</c:v>
                </c:pt>
                <c:pt idx="1146">
                  <c:v>201.19</c:v>
                </c:pt>
                <c:pt idx="1147">
                  <c:v>105.51</c:v>
                </c:pt>
                <c:pt idx="1148">
                  <c:v>123.19</c:v>
                </c:pt>
                <c:pt idx="1149">
                  <c:v>90.91</c:v>
                </c:pt>
                <c:pt idx="1150">
                  <c:v>85.91</c:v>
                </c:pt>
                <c:pt idx="1151">
                  <c:v>74.33</c:v>
                </c:pt>
                <c:pt idx="1152">
                  <c:v>100.9</c:v>
                </c:pt>
                <c:pt idx="1153">
                  <c:v>79.48</c:v>
                </c:pt>
                <c:pt idx="1154">
                  <c:v>80.459999999999994</c:v>
                </c:pt>
                <c:pt idx="1155">
                  <c:v>101.54</c:v>
                </c:pt>
                <c:pt idx="1156">
                  <c:v>151.04</c:v>
                </c:pt>
                <c:pt idx="1157">
                  <c:v>148.25</c:v>
                </c:pt>
                <c:pt idx="1158">
                  <c:v>126.99</c:v>
                </c:pt>
                <c:pt idx="1159">
                  <c:v>136.47</c:v>
                </c:pt>
                <c:pt idx="1160">
                  <c:v>165.36</c:v>
                </c:pt>
              </c:numCache>
            </c:numRef>
          </c:val>
          <c:smooth val="0"/>
          <c:extLst>
            <c:ext xmlns:c16="http://schemas.microsoft.com/office/drawing/2014/chart" uri="{C3380CC4-5D6E-409C-BE32-E72D297353CC}">
              <c16:uniqueId val="{00000007-00A2-4B52-9473-2E7BB0EA0F64}"/>
            </c:ext>
          </c:extLst>
        </c:ser>
        <c:ser>
          <c:idx val="2"/>
          <c:order val="2"/>
          <c:tx>
            <c:strRef>
              <c:f>'Elpris i Norden respektive Tysk'!$C$2</c:f>
              <c:strCache>
                <c:ptCount val="1"/>
                <c:pt idx="0">
                  <c:v> EEX/EPEX spotpris - Tyskland</c:v>
                </c:pt>
              </c:strCache>
            </c:strRef>
          </c:tx>
          <c:spPr>
            <a:ln w="34925" cap="rnd">
              <a:solidFill>
                <a:schemeClr val="accent1"/>
              </a:solidFill>
              <a:bevel/>
            </a:ln>
            <a:effectLst/>
          </c:spPr>
          <c:marker>
            <c:spPr>
              <a:noFill/>
              <a:ln>
                <a:noFill/>
              </a:ln>
            </c:spPr>
          </c:marker>
          <c:cat>
            <c:numRef>
              <c:f>'Elpris i Norden respektive Tysk'!$A$3:$A$1163</c:f>
              <c:numCache>
                <c:formatCode>m/d/yyyy</c:formatCode>
                <c:ptCount val="1161"/>
                <c:pt idx="0">
                  <c:v>36528</c:v>
                </c:pt>
                <c:pt idx="1">
                  <c:v>36535</c:v>
                </c:pt>
                <c:pt idx="2">
                  <c:v>36542</c:v>
                </c:pt>
                <c:pt idx="3">
                  <c:v>36549</c:v>
                </c:pt>
                <c:pt idx="4">
                  <c:v>36556</c:v>
                </c:pt>
                <c:pt idx="5">
                  <c:v>36563</c:v>
                </c:pt>
                <c:pt idx="6">
                  <c:v>36570</c:v>
                </c:pt>
                <c:pt idx="7">
                  <c:v>36577</c:v>
                </c:pt>
                <c:pt idx="8">
                  <c:v>36584</c:v>
                </c:pt>
                <c:pt idx="9">
                  <c:v>36591</c:v>
                </c:pt>
                <c:pt idx="10">
                  <c:v>36598</c:v>
                </c:pt>
                <c:pt idx="11">
                  <c:v>36605</c:v>
                </c:pt>
                <c:pt idx="12">
                  <c:v>36612</c:v>
                </c:pt>
                <c:pt idx="13">
                  <c:v>36619</c:v>
                </c:pt>
                <c:pt idx="14">
                  <c:v>36626</c:v>
                </c:pt>
                <c:pt idx="15">
                  <c:v>36633</c:v>
                </c:pt>
                <c:pt idx="16">
                  <c:v>36640</c:v>
                </c:pt>
                <c:pt idx="17">
                  <c:v>36647</c:v>
                </c:pt>
                <c:pt idx="18">
                  <c:v>36654</c:v>
                </c:pt>
                <c:pt idx="19">
                  <c:v>36661</c:v>
                </c:pt>
                <c:pt idx="20">
                  <c:v>36668</c:v>
                </c:pt>
                <c:pt idx="21">
                  <c:v>36675</c:v>
                </c:pt>
                <c:pt idx="22">
                  <c:v>36682</c:v>
                </c:pt>
                <c:pt idx="23">
                  <c:v>36689</c:v>
                </c:pt>
                <c:pt idx="24">
                  <c:v>36696</c:v>
                </c:pt>
                <c:pt idx="25">
                  <c:v>36703</c:v>
                </c:pt>
                <c:pt idx="26">
                  <c:v>36710</c:v>
                </c:pt>
                <c:pt idx="27">
                  <c:v>36717</c:v>
                </c:pt>
                <c:pt idx="28">
                  <c:v>36724</c:v>
                </c:pt>
                <c:pt idx="29">
                  <c:v>36731</c:v>
                </c:pt>
                <c:pt idx="30">
                  <c:v>36738</c:v>
                </c:pt>
                <c:pt idx="31">
                  <c:v>36745</c:v>
                </c:pt>
                <c:pt idx="32">
                  <c:v>36752</c:v>
                </c:pt>
                <c:pt idx="33">
                  <c:v>36759</c:v>
                </c:pt>
                <c:pt idx="34">
                  <c:v>36766</c:v>
                </c:pt>
                <c:pt idx="35">
                  <c:v>36773</c:v>
                </c:pt>
                <c:pt idx="36">
                  <c:v>36780</c:v>
                </c:pt>
                <c:pt idx="37">
                  <c:v>36787</c:v>
                </c:pt>
                <c:pt idx="38">
                  <c:v>36794</c:v>
                </c:pt>
                <c:pt idx="39">
                  <c:v>36801</c:v>
                </c:pt>
                <c:pt idx="40">
                  <c:v>36808</c:v>
                </c:pt>
                <c:pt idx="41">
                  <c:v>36815</c:v>
                </c:pt>
                <c:pt idx="42">
                  <c:v>36822</c:v>
                </c:pt>
                <c:pt idx="43">
                  <c:v>36829</c:v>
                </c:pt>
                <c:pt idx="44">
                  <c:v>36836</c:v>
                </c:pt>
                <c:pt idx="45">
                  <c:v>36843</c:v>
                </c:pt>
                <c:pt idx="46">
                  <c:v>36850</c:v>
                </c:pt>
                <c:pt idx="47">
                  <c:v>36857</c:v>
                </c:pt>
                <c:pt idx="48">
                  <c:v>36864</c:v>
                </c:pt>
                <c:pt idx="49">
                  <c:v>36871</c:v>
                </c:pt>
                <c:pt idx="50">
                  <c:v>36878</c:v>
                </c:pt>
                <c:pt idx="51">
                  <c:v>36885</c:v>
                </c:pt>
                <c:pt idx="52">
                  <c:v>36892</c:v>
                </c:pt>
                <c:pt idx="53">
                  <c:v>36899</c:v>
                </c:pt>
                <c:pt idx="54">
                  <c:v>36906</c:v>
                </c:pt>
                <c:pt idx="55">
                  <c:v>36913</c:v>
                </c:pt>
                <c:pt idx="56">
                  <c:v>36920</c:v>
                </c:pt>
                <c:pt idx="57">
                  <c:v>36927</c:v>
                </c:pt>
                <c:pt idx="58">
                  <c:v>36934</c:v>
                </c:pt>
                <c:pt idx="59">
                  <c:v>36941</c:v>
                </c:pt>
                <c:pt idx="60">
                  <c:v>36948</c:v>
                </c:pt>
                <c:pt idx="61">
                  <c:v>36955</c:v>
                </c:pt>
                <c:pt idx="62">
                  <c:v>36962</c:v>
                </c:pt>
                <c:pt idx="63">
                  <c:v>36969</c:v>
                </c:pt>
                <c:pt idx="64">
                  <c:v>36976</c:v>
                </c:pt>
                <c:pt idx="65">
                  <c:v>36983</c:v>
                </c:pt>
                <c:pt idx="66">
                  <c:v>36990</c:v>
                </c:pt>
                <c:pt idx="67">
                  <c:v>36997</c:v>
                </c:pt>
                <c:pt idx="68">
                  <c:v>37004</c:v>
                </c:pt>
                <c:pt idx="69">
                  <c:v>37011</c:v>
                </c:pt>
                <c:pt idx="70">
                  <c:v>37018</c:v>
                </c:pt>
                <c:pt idx="71">
                  <c:v>37025</c:v>
                </c:pt>
                <c:pt idx="72">
                  <c:v>37032</c:v>
                </c:pt>
                <c:pt idx="73">
                  <c:v>37039</c:v>
                </c:pt>
                <c:pt idx="74">
                  <c:v>37046</c:v>
                </c:pt>
                <c:pt idx="75">
                  <c:v>37053</c:v>
                </c:pt>
                <c:pt idx="76">
                  <c:v>37060</c:v>
                </c:pt>
                <c:pt idx="77">
                  <c:v>37067</c:v>
                </c:pt>
                <c:pt idx="78">
                  <c:v>37074</c:v>
                </c:pt>
                <c:pt idx="79">
                  <c:v>37081</c:v>
                </c:pt>
                <c:pt idx="80">
                  <c:v>37088</c:v>
                </c:pt>
                <c:pt idx="81">
                  <c:v>37095</c:v>
                </c:pt>
                <c:pt idx="82">
                  <c:v>37102</c:v>
                </c:pt>
                <c:pt idx="83">
                  <c:v>37109</c:v>
                </c:pt>
                <c:pt idx="84">
                  <c:v>37116</c:v>
                </c:pt>
                <c:pt idx="85">
                  <c:v>37123</c:v>
                </c:pt>
                <c:pt idx="86">
                  <c:v>37130</c:v>
                </c:pt>
                <c:pt idx="87">
                  <c:v>37137</c:v>
                </c:pt>
                <c:pt idx="88">
                  <c:v>37144</c:v>
                </c:pt>
                <c:pt idx="89">
                  <c:v>37151</c:v>
                </c:pt>
                <c:pt idx="90">
                  <c:v>37158</c:v>
                </c:pt>
                <c:pt idx="91">
                  <c:v>37165</c:v>
                </c:pt>
                <c:pt idx="92">
                  <c:v>37172</c:v>
                </c:pt>
                <c:pt idx="93">
                  <c:v>37179</c:v>
                </c:pt>
                <c:pt idx="94">
                  <c:v>37186</c:v>
                </c:pt>
                <c:pt idx="95">
                  <c:v>37193</c:v>
                </c:pt>
                <c:pt idx="96">
                  <c:v>37200</c:v>
                </c:pt>
                <c:pt idx="97">
                  <c:v>37207</c:v>
                </c:pt>
                <c:pt idx="98">
                  <c:v>37214</c:v>
                </c:pt>
                <c:pt idx="99">
                  <c:v>37221</c:v>
                </c:pt>
                <c:pt idx="100">
                  <c:v>37228</c:v>
                </c:pt>
                <c:pt idx="101">
                  <c:v>37235</c:v>
                </c:pt>
                <c:pt idx="102">
                  <c:v>37242</c:v>
                </c:pt>
                <c:pt idx="103">
                  <c:v>37249</c:v>
                </c:pt>
                <c:pt idx="104">
                  <c:v>37256</c:v>
                </c:pt>
                <c:pt idx="105">
                  <c:v>37263</c:v>
                </c:pt>
                <c:pt idx="106">
                  <c:v>37270</c:v>
                </c:pt>
                <c:pt idx="107">
                  <c:v>37277</c:v>
                </c:pt>
                <c:pt idx="108">
                  <c:v>37284</c:v>
                </c:pt>
                <c:pt idx="109">
                  <c:v>37291</c:v>
                </c:pt>
                <c:pt idx="110">
                  <c:v>37298</c:v>
                </c:pt>
                <c:pt idx="111">
                  <c:v>37305</c:v>
                </c:pt>
                <c:pt idx="112">
                  <c:v>37312</c:v>
                </c:pt>
                <c:pt idx="113">
                  <c:v>37319</c:v>
                </c:pt>
                <c:pt idx="114">
                  <c:v>37326</c:v>
                </c:pt>
                <c:pt idx="115">
                  <c:v>37333</c:v>
                </c:pt>
                <c:pt idx="116">
                  <c:v>37340</c:v>
                </c:pt>
                <c:pt idx="117">
                  <c:v>37347</c:v>
                </c:pt>
                <c:pt idx="118">
                  <c:v>37354</c:v>
                </c:pt>
                <c:pt idx="119">
                  <c:v>37361</c:v>
                </c:pt>
                <c:pt idx="120">
                  <c:v>37368</c:v>
                </c:pt>
                <c:pt idx="121">
                  <c:v>37375</c:v>
                </c:pt>
                <c:pt idx="122">
                  <c:v>37382</c:v>
                </c:pt>
                <c:pt idx="123">
                  <c:v>37389</c:v>
                </c:pt>
                <c:pt idx="124">
                  <c:v>37396</c:v>
                </c:pt>
                <c:pt idx="125">
                  <c:v>37403</c:v>
                </c:pt>
                <c:pt idx="126">
                  <c:v>37410</c:v>
                </c:pt>
                <c:pt idx="127">
                  <c:v>37417</c:v>
                </c:pt>
                <c:pt idx="128">
                  <c:v>37424</c:v>
                </c:pt>
                <c:pt idx="129">
                  <c:v>37431</c:v>
                </c:pt>
                <c:pt idx="130">
                  <c:v>37438</c:v>
                </c:pt>
                <c:pt idx="131">
                  <c:v>37445</c:v>
                </c:pt>
                <c:pt idx="132">
                  <c:v>37452</c:v>
                </c:pt>
                <c:pt idx="133">
                  <c:v>37459</c:v>
                </c:pt>
                <c:pt idx="134">
                  <c:v>37466</c:v>
                </c:pt>
                <c:pt idx="135">
                  <c:v>37473</c:v>
                </c:pt>
                <c:pt idx="136">
                  <c:v>37480</c:v>
                </c:pt>
                <c:pt idx="137">
                  <c:v>37487</c:v>
                </c:pt>
                <c:pt idx="138">
                  <c:v>37494</c:v>
                </c:pt>
                <c:pt idx="139">
                  <c:v>37501</c:v>
                </c:pt>
                <c:pt idx="140">
                  <c:v>37508</c:v>
                </c:pt>
                <c:pt idx="141">
                  <c:v>37515</c:v>
                </c:pt>
                <c:pt idx="142">
                  <c:v>37522</c:v>
                </c:pt>
                <c:pt idx="143">
                  <c:v>37529</c:v>
                </c:pt>
                <c:pt idx="144">
                  <c:v>37536</c:v>
                </c:pt>
                <c:pt idx="145">
                  <c:v>37543</c:v>
                </c:pt>
                <c:pt idx="146">
                  <c:v>37550</c:v>
                </c:pt>
                <c:pt idx="147">
                  <c:v>37557</c:v>
                </c:pt>
                <c:pt idx="148">
                  <c:v>37564</c:v>
                </c:pt>
                <c:pt idx="149">
                  <c:v>37571</c:v>
                </c:pt>
                <c:pt idx="150">
                  <c:v>37578</c:v>
                </c:pt>
                <c:pt idx="151">
                  <c:v>37585</c:v>
                </c:pt>
                <c:pt idx="152">
                  <c:v>37592</c:v>
                </c:pt>
                <c:pt idx="153">
                  <c:v>37599</c:v>
                </c:pt>
                <c:pt idx="154">
                  <c:v>37606</c:v>
                </c:pt>
                <c:pt idx="155">
                  <c:v>37613</c:v>
                </c:pt>
                <c:pt idx="156">
                  <c:v>37620</c:v>
                </c:pt>
                <c:pt idx="157">
                  <c:v>37627</c:v>
                </c:pt>
                <c:pt idx="158">
                  <c:v>37634</c:v>
                </c:pt>
                <c:pt idx="159">
                  <c:v>37641</c:v>
                </c:pt>
                <c:pt idx="160">
                  <c:v>37648</c:v>
                </c:pt>
                <c:pt idx="161">
                  <c:v>37655</c:v>
                </c:pt>
                <c:pt idx="162">
                  <c:v>37662</c:v>
                </c:pt>
                <c:pt idx="163">
                  <c:v>37669</c:v>
                </c:pt>
                <c:pt idx="164">
                  <c:v>37676</c:v>
                </c:pt>
                <c:pt idx="165">
                  <c:v>37683</c:v>
                </c:pt>
                <c:pt idx="166">
                  <c:v>37690</c:v>
                </c:pt>
                <c:pt idx="167">
                  <c:v>37697</c:v>
                </c:pt>
                <c:pt idx="168">
                  <c:v>37704</c:v>
                </c:pt>
                <c:pt idx="169">
                  <c:v>37711</c:v>
                </c:pt>
                <c:pt idx="170">
                  <c:v>37718</c:v>
                </c:pt>
                <c:pt idx="171">
                  <c:v>37725</c:v>
                </c:pt>
                <c:pt idx="172">
                  <c:v>37732</c:v>
                </c:pt>
                <c:pt idx="173">
                  <c:v>37739</c:v>
                </c:pt>
                <c:pt idx="174">
                  <c:v>37746</c:v>
                </c:pt>
                <c:pt idx="175">
                  <c:v>37753</c:v>
                </c:pt>
                <c:pt idx="176">
                  <c:v>37760</c:v>
                </c:pt>
                <c:pt idx="177">
                  <c:v>37767</c:v>
                </c:pt>
                <c:pt idx="178">
                  <c:v>37774</c:v>
                </c:pt>
                <c:pt idx="179">
                  <c:v>37781</c:v>
                </c:pt>
                <c:pt idx="180">
                  <c:v>37788</c:v>
                </c:pt>
                <c:pt idx="181">
                  <c:v>37795</c:v>
                </c:pt>
                <c:pt idx="182">
                  <c:v>37802</c:v>
                </c:pt>
                <c:pt idx="183">
                  <c:v>37809</c:v>
                </c:pt>
                <c:pt idx="184">
                  <c:v>37816</c:v>
                </c:pt>
                <c:pt idx="185">
                  <c:v>37823</c:v>
                </c:pt>
                <c:pt idx="186">
                  <c:v>37830</c:v>
                </c:pt>
                <c:pt idx="187">
                  <c:v>37837</c:v>
                </c:pt>
                <c:pt idx="188">
                  <c:v>37844</c:v>
                </c:pt>
                <c:pt idx="189">
                  <c:v>37851</c:v>
                </c:pt>
                <c:pt idx="190">
                  <c:v>37858</c:v>
                </c:pt>
                <c:pt idx="191">
                  <c:v>37865</c:v>
                </c:pt>
                <c:pt idx="192">
                  <c:v>37872</c:v>
                </c:pt>
                <c:pt idx="193">
                  <c:v>37879</c:v>
                </c:pt>
                <c:pt idx="194">
                  <c:v>37886</c:v>
                </c:pt>
                <c:pt idx="195">
                  <c:v>37893</c:v>
                </c:pt>
                <c:pt idx="196">
                  <c:v>37900</c:v>
                </c:pt>
                <c:pt idx="197">
                  <c:v>37907</c:v>
                </c:pt>
                <c:pt idx="198">
                  <c:v>37914</c:v>
                </c:pt>
                <c:pt idx="199">
                  <c:v>37921</c:v>
                </c:pt>
                <c:pt idx="200">
                  <c:v>37928</c:v>
                </c:pt>
                <c:pt idx="201">
                  <c:v>37935</c:v>
                </c:pt>
                <c:pt idx="202">
                  <c:v>37942</c:v>
                </c:pt>
                <c:pt idx="203">
                  <c:v>37949</c:v>
                </c:pt>
                <c:pt idx="204">
                  <c:v>37956</c:v>
                </c:pt>
                <c:pt idx="205">
                  <c:v>37963</c:v>
                </c:pt>
                <c:pt idx="206">
                  <c:v>37970</c:v>
                </c:pt>
                <c:pt idx="207">
                  <c:v>37977</c:v>
                </c:pt>
                <c:pt idx="208">
                  <c:v>37984</c:v>
                </c:pt>
                <c:pt idx="209">
                  <c:v>37991</c:v>
                </c:pt>
                <c:pt idx="210">
                  <c:v>37998</c:v>
                </c:pt>
                <c:pt idx="211">
                  <c:v>38005</c:v>
                </c:pt>
                <c:pt idx="212">
                  <c:v>38012</c:v>
                </c:pt>
                <c:pt idx="213">
                  <c:v>38019</c:v>
                </c:pt>
                <c:pt idx="214">
                  <c:v>38026</c:v>
                </c:pt>
                <c:pt idx="215">
                  <c:v>38033</c:v>
                </c:pt>
                <c:pt idx="216">
                  <c:v>38040</c:v>
                </c:pt>
                <c:pt idx="217">
                  <c:v>38047</c:v>
                </c:pt>
                <c:pt idx="218">
                  <c:v>38054</c:v>
                </c:pt>
                <c:pt idx="219">
                  <c:v>38061</c:v>
                </c:pt>
                <c:pt idx="220">
                  <c:v>38068</c:v>
                </c:pt>
                <c:pt idx="221">
                  <c:v>38075</c:v>
                </c:pt>
                <c:pt idx="222">
                  <c:v>38082</c:v>
                </c:pt>
                <c:pt idx="223">
                  <c:v>38089</c:v>
                </c:pt>
                <c:pt idx="224">
                  <c:v>38096</c:v>
                </c:pt>
                <c:pt idx="225">
                  <c:v>38103</c:v>
                </c:pt>
                <c:pt idx="226">
                  <c:v>38110</c:v>
                </c:pt>
                <c:pt idx="227">
                  <c:v>38117</c:v>
                </c:pt>
                <c:pt idx="228">
                  <c:v>38124</c:v>
                </c:pt>
                <c:pt idx="229">
                  <c:v>38131</c:v>
                </c:pt>
                <c:pt idx="230">
                  <c:v>38138</c:v>
                </c:pt>
                <c:pt idx="231">
                  <c:v>38145</c:v>
                </c:pt>
                <c:pt idx="232">
                  <c:v>38152</c:v>
                </c:pt>
                <c:pt idx="233">
                  <c:v>38159</c:v>
                </c:pt>
                <c:pt idx="234">
                  <c:v>38166</c:v>
                </c:pt>
                <c:pt idx="235">
                  <c:v>38173</c:v>
                </c:pt>
                <c:pt idx="236">
                  <c:v>38180</c:v>
                </c:pt>
                <c:pt idx="237">
                  <c:v>38187</c:v>
                </c:pt>
                <c:pt idx="238">
                  <c:v>38194</c:v>
                </c:pt>
                <c:pt idx="239">
                  <c:v>38201</c:v>
                </c:pt>
                <c:pt idx="240">
                  <c:v>38208</c:v>
                </c:pt>
                <c:pt idx="241">
                  <c:v>38215</c:v>
                </c:pt>
                <c:pt idx="242">
                  <c:v>38222</c:v>
                </c:pt>
                <c:pt idx="243">
                  <c:v>38229</c:v>
                </c:pt>
                <c:pt idx="244">
                  <c:v>38236</c:v>
                </c:pt>
                <c:pt idx="245">
                  <c:v>38243</c:v>
                </c:pt>
                <c:pt idx="246">
                  <c:v>38250</c:v>
                </c:pt>
                <c:pt idx="247">
                  <c:v>38257</c:v>
                </c:pt>
                <c:pt idx="248">
                  <c:v>38264</c:v>
                </c:pt>
                <c:pt idx="249">
                  <c:v>38271</c:v>
                </c:pt>
                <c:pt idx="250">
                  <c:v>38278</c:v>
                </c:pt>
                <c:pt idx="251">
                  <c:v>38285</c:v>
                </c:pt>
                <c:pt idx="252">
                  <c:v>38292</c:v>
                </c:pt>
                <c:pt idx="253">
                  <c:v>38299</c:v>
                </c:pt>
                <c:pt idx="254">
                  <c:v>38306</c:v>
                </c:pt>
                <c:pt idx="255">
                  <c:v>38313</c:v>
                </c:pt>
                <c:pt idx="256">
                  <c:v>38320</c:v>
                </c:pt>
                <c:pt idx="257">
                  <c:v>38327</c:v>
                </c:pt>
                <c:pt idx="258">
                  <c:v>38334</c:v>
                </c:pt>
                <c:pt idx="259">
                  <c:v>38341</c:v>
                </c:pt>
                <c:pt idx="260">
                  <c:v>38348</c:v>
                </c:pt>
                <c:pt idx="261">
                  <c:v>38355</c:v>
                </c:pt>
                <c:pt idx="262">
                  <c:v>38362</c:v>
                </c:pt>
                <c:pt idx="263">
                  <c:v>38369</c:v>
                </c:pt>
                <c:pt idx="264">
                  <c:v>38376</c:v>
                </c:pt>
                <c:pt idx="265">
                  <c:v>38383</c:v>
                </c:pt>
                <c:pt idx="266">
                  <c:v>38390</c:v>
                </c:pt>
                <c:pt idx="267">
                  <c:v>38397</c:v>
                </c:pt>
                <c:pt idx="268">
                  <c:v>38404</c:v>
                </c:pt>
                <c:pt idx="269">
                  <c:v>38411</c:v>
                </c:pt>
                <c:pt idx="270">
                  <c:v>38418</c:v>
                </c:pt>
                <c:pt idx="271">
                  <c:v>38425</c:v>
                </c:pt>
                <c:pt idx="272">
                  <c:v>38432</c:v>
                </c:pt>
                <c:pt idx="273">
                  <c:v>38439</c:v>
                </c:pt>
                <c:pt idx="274">
                  <c:v>38446</c:v>
                </c:pt>
                <c:pt idx="275">
                  <c:v>38453</c:v>
                </c:pt>
                <c:pt idx="276">
                  <c:v>38460</c:v>
                </c:pt>
                <c:pt idx="277">
                  <c:v>38467</c:v>
                </c:pt>
                <c:pt idx="278">
                  <c:v>38474</c:v>
                </c:pt>
                <c:pt idx="279">
                  <c:v>38481</c:v>
                </c:pt>
                <c:pt idx="280">
                  <c:v>38488</c:v>
                </c:pt>
                <c:pt idx="281">
                  <c:v>38495</c:v>
                </c:pt>
                <c:pt idx="282">
                  <c:v>38502</c:v>
                </c:pt>
                <c:pt idx="283">
                  <c:v>38509</c:v>
                </c:pt>
                <c:pt idx="284">
                  <c:v>38516</c:v>
                </c:pt>
                <c:pt idx="285">
                  <c:v>38523</c:v>
                </c:pt>
                <c:pt idx="286">
                  <c:v>38530</c:v>
                </c:pt>
                <c:pt idx="287">
                  <c:v>38537</c:v>
                </c:pt>
                <c:pt idx="288">
                  <c:v>38544</c:v>
                </c:pt>
                <c:pt idx="289">
                  <c:v>38551</c:v>
                </c:pt>
                <c:pt idx="290">
                  <c:v>38558</c:v>
                </c:pt>
                <c:pt idx="291">
                  <c:v>38565</c:v>
                </c:pt>
                <c:pt idx="292">
                  <c:v>38572</c:v>
                </c:pt>
                <c:pt idx="293">
                  <c:v>38579</c:v>
                </c:pt>
                <c:pt idx="294">
                  <c:v>38586</c:v>
                </c:pt>
                <c:pt idx="295">
                  <c:v>38593</c:v>
                </c:pt>
                <c:pt idx="296">
                  <c:v>38600</c:v>
                </c:pt>
                <c:pt idx="297">
                  <c:v>38607</c:v>
                </c:pt>
                <c:pt idx="298">
                  <c:v>38614</c:v>
                </c:pt>
                <c:pt idx="299">
                  <c:v>38621</c:v>
                </c:pt>
                <c:pt idx="300">
                  <c:v>38628</c:v>
                </c:pt>
                <c:pt idx="301">
                  <c:v>38635</c:v>
                </c:pt>
                <c:pt idx="302">
                  <c:v>38642</c:v>
                </c:pt>
                <c:pt idx="303">
                  <c:v>38649</c:v>
                </c:pt>
                <c:pt idx="304">
                  <c:v>38656</c:v>
                </c:pt>
                <c:pt idx="305">
                  <c:v>38663</c:v>
                </c:pt>
                <c:pt idx="306">
                  <c:v>38670</c:v>
                </c:pt>
                <c:pt idx="307">
                  <c:v>38677</c:v>
                </c:pt>
                <c:pt idx="308">
                  <c:v>38684</c:v>
                </c:pt>
                <c:pt idx="309">
                  <c:v>38691</c:v>
                </c:pt>
                <c:pt idx="310">
                  <c:v>38698</c:v>
                </c:pt>
                <c:pt idx="311">
                  <c:v>38705</c:v>
                </c:pt>
                <c:pt idx="312">
                  <c:v>38712</c:v>
                </c:pt>
                <c:pt idx="313">
                  <c:v>38719</c:v>
                </c:pt>
                <c:pt idx="314">
                  <c:v>38726</c:v>
                </c:pt>
                <c:pt idx="315">
                  <c:v>38733</c:v>
                </c:pt>
                <c:pt idx="316">
                  <c:v>38740</c:v>
                </c:pt>
                <c:pt idx="317">
                  <c:v>38747</c:v>
                </c:pt>
                <c:pt idx="318">
                  <c:v>38754</c:v>
                </c:pt>
                <c:pt idx="319">
                  <c:v>38761</c:v>
                </c:pt>
                <c:pt idx="320">
                  <c:v>38768</c:v>
                </c:pt>
                <c:pt idx="321">
                  <c:v>38775</c:v>
                </c:pt>
                <c:pt idx="322">
                  <c:v>38782</c:v>
                </c:pt>
                <c:pt idx="323">
                  <c:v>38789</c:v>
                </c:pt>
                <c:pt idx="324">
                  <c:v>38796</c:v>
                </c:pt>
                <c:pt idx="325">
                  <c:v>38803</c:v>
                </c:pt>
                <c:pt idx="326">
                  <c:v>38810</c:v>
                </c:pt>
                <c:pt idx="327">
                  <c:v>38817</c:v>
                </c:pt>
                <c:pt idx="328">
                  <c:v>38824</c:v>
                </c:pt>
                <c:pt idx="329">
                  <c:v>38831</c:v>
                </c:pt>
                <c:pt idx="330">
                  <c:v>38838</c:v>
                </c:pt>
                <c:pt idx="331">
                  <c:v>38845</c:v>
                </c:pt>
                <c:pt idx="332">
                  <c:v>38852</c:v>
                </c:pt>
                <c:pt idx="333">
                  <c:v>38859</c:v>
                </c:pt>
                <c:pt idx="334">
                  <c:v>38866</c:v>
                </c:pt>
                <c:pt idx="335">
                  <c:v>38873</c:v>
                </c:pt>
                <c:pt idx="336">
                  <c:v>38880</c:v>
                </c:pt>
                <c:pt idx="337">
                  <c:v>38887</c:v>
                </c:pt>
                <c:pt idx="338">
                  <c:v>38894</c:v>
                </c:pt>
                <c:pt idx="339">
                  <c:v>38901</c:v>
                </c:pt>
                <c:pt idx="340">
                  <c:v>38908</c:v>
                </c:pt>
                <c:pt idx="341">
                  <c:v>38915</c:v>
                </c:pt>
                <c:pt idx="342">
                  <c:v>38922</c:v>
                </c:pt>
                <c:pt idx="343">
                  <c:v>38929</c:v>
                </c:pt>
                <c:pt idx="344">
                  <c:v>38936</c:v>
                </c:pt>
                <c:pt idx="345">
                  <c:v>38943</c:v>
                </c:pt>
                <c:pt idx="346">
                  <c:v>38950</c:v>
                </c:pt>
                <c:pt idx="347">
                  <c:v>38957</c:v>
                </c:pt>
                <c:pt idx="348">
                  <c:v>38964</c:v>
                </c:pt>
                <c:pt idx="349">
                  <c:v>38971</c:v>
                </c:pt>
                <c:pt idx="350">
                  <c:v>38978</c:v>
                </c:pt>
                <c:pt idx="351">
                  <c:v>38985</c:v>
                </c:pt>
                <c:pt idx="352">
                  <c:v>38992</c:v>
                </c:pt>
                <c:pt idx="353">
                  <c:v>38999</c:v>
                </c:pt>
                <c:pt idx="354">
                  <c:v>39006</c:v>
                </c:pt>
                <c:pt idx="355">
                  <c:v>39013</c:v>
                </c:pt>
                <c:pt idx="356">
                  <c:v>39020</c:v>
                </c:pt>
                <c:pt idx="357">
                  <c:v>39027</c:v>
                </c:pt>
                <c:pt idx="358">
                  <c:v>39034</c:v>
                </c:pt>
                <c:pt idx="359">
                  <c:v>39041</c:v>
                </c:pt>
                <c:pt idx="360">
                  <c:v>39048</c:v>
                </c:pt>
                <c:pt idx="361">
                  <c:v>39055</c:v>
                </c:pt>
                <c:pt idx="362">
                  <c:v>39062</c:v>
                </c:pt>
                <c:pt idx="363">
                  <c:v>39069</c:v>
                </c:pt>
                <c:pt idx="364">
                  <c:v>39076</c:v>
                </c:pt>
                <c:pt idx="365">
                  <c:v>39083</c:v>
                </c:pt>
                <c:pt idx="366">
                  <c:v>39090</c:v>
                </c:pt>
                <c:pt idx="367">
                  <c:v>39097</c:v>
                </c:pt>
                <c:pt idx="368">
                  <c:v>39104</c:v>
                </c:pt>
                <c:pt idx="369">
                  <c:v>39111</c:v>
                </c:pt>
                <c:pt idx="370">
                  <c:v>39118</c:v>
                </c:pt>
                <c:pt idx="371">
                  <c:v>39125</c:v>
                </c:pt>
                <c:pt idx="372">
                  <c:v>39132</c:v>
                </c:pt>
                <c:pt idx="373">
                  <c:v>39139</c:v>
                </c:pt>
                <c:pt idx="374">
                  <c:v>39146</c:v>
                </c:pt>
                <c:pt idx="375">
                  <c:v>39153</c:v>
                </c:pt>
                <c:pt idx="376">
                  <c:v>39160</c:v>
                </c:pt>
                <c:pt idx="377">
                  <c:v>39167</c:v>
                </c:pt>
                <c:pt idx="378">
                  <c:v>39174</c:v>
                </c:pt>
                <c:pt idx="379">
                  <c:v>39181</c:v>
                </c:pt>
                <c:pt idx="380">
                  <c:v>39188</c:v>
                </c:pt>
                <c:pt idx="381">
                  <c:v>39195</c:v>
                </c:pt>
                <c:pt idx="382">
                  <c:v>39202</c:v>
                </c:pt>
                <c:pt idx="383">
                  <c:v>39209</c:v>
                </c:pt>
                <c:pt idx="384">
                  <c:v>39216</c:v>
                </c:pt>
                <c:pt idx="385">
                  <c:v>39223</c:v>
                </c:pt>
                <c:pt idx="386">
                  <c:v>39230</c:v>
                </c:pt>
                <c:pt idx="387">
                  <c:v>39237</c:v>
                </c:pt>
                <c:pt idx="388">
                  <c:v>39244</c:v>
                </c:pt>
                <c:pt idx="389">
                  <c:v>39251</c:v>
                </c:pt>
                <c:pt idx="390">
                  <c:v>39258</c:v>
                </c:pt>
                <c:pt idx="391">
                  <c:v>39265</c:v>
                </c:pt>
                <c:pt idx="392">
                  <c:v>39272</c:v>
                </c:pt>
                <c:pt idx="393">
                  <c:v>39279</c:v>
                </c:pt>
                <c:pt idx="394">
                  <c:v>39286</c:v>
                </c:pt>
                <c:pt idx="395">
                  <c:v>39293</c:v>
                </c:pt>
                <c:pt idx="396">
                  <c:v>39300</c:v>
                </c:pt>
                <c:pt idx="397">
                  <c:v>39307</c:v>
                </c:pt>
                <c:pt idx="398">
                  <c:v>39314</c:v>
                </c:pt>
                <c:pt idx="399">
                  <c:v>39321</c:v>
                </c:pt>
                <c:pt idx="400">
                  <c:v>39328</c:v>
                </c:pt>
                <c:pt idx="401">
                  <c:v>39335</c:v>
                </c:pt>
                <c:pt idx="402">
                  <c:v>39342</c:v>
                </c:pt>
                <c:pt idx="403">
                  <c:v>39349</c:v>
                </c:pt>
                <c:pt idx="404">
                  <c:v>39356</c:v>
                </c:pt>
                <c:pt idx="405">
                  <c:v>39363</c:v>
                </c:pt>
                <c:pt idx="406">
                  <c:v>39370</c:v>
                </c:pt>
                <c:pt idx="407">
                  <c:v>39377</c:v>
                </c:pt>
                <c:pt idx="408">
                  <c:v>39384</c:v>
                </c:pt>
                <c:pt idx="409">
                  <c:v>39391</c:v>
                </c:pt>
                <c:pt idx="410">
                  <c:v>39398</c:v>
                </c:pt>
                <c:pt idx="411">
                  <c:v>39405</c:v>
                </c:pt>
                <c:pt idx="412">
                  <c:v>39412</c:v>
                </c:pt>
                <c:pt idx="413">
                  <c:v>39419</c:v>
                </c:pt>
                <c:pt idx="414">
                  <c:v>39426</c:v>
                </c:pt>
                <c:pt idx="415">
                  <c:v>39433</c:v>
                </c:pt>
                <c:pt idx="416">
                  <c:v>39440</c:v>
                </c:pt>
                <c:pt idx="417">
                  <c:v>39447</c:v>
                </c:pt>
                <c:pt idx="418">
                  <c:v>39454</c:v>
                </c:pt>
                <c:pt idx="419">
                  <c:v>39461</c:v>
                </c:pt>
                <c:pt idx="420">
                  <c:v>39468</c:v>
                </c:pt>
                <c:pt idx="421">
                  <c:v>39475</c:v>
                </c:pt>
                <c:pt idx="422">
                  <c:v>39482</c:v>
                </c:pt>
                <c:pt idx="423">
                  <c:v>39489</c:v>
                </c:pt>
                <c:pt idx="424">
                  <c:v>39496</c:v>
                </c:pt>
                <c:pt idx="425">
                  <c:v>39503</c:v>
                </c:pt>
                <c:pt idx="426">
                  <c:v>39510</c:v>
                </c:pt>
                <c:pt idx="427">
                  <c:v>39517</c:v>
                </c:pt>
                <c:pt idx="428">
                  <c:v>39524</c:v>
                </c:pt>
                <c:pt idx="429">
                  <c:v>39531</c:v>
                </c:pt>
                <c:pt idx="430">
                  <c:v>39538</c:v>
                </c:pt>
                <c:pt idx="431">
                  <c:v>39545</c:v>
                </c:pt>
                <c:pt idx="432">
                  <c:v>39552</c:v>
                </c:pt>
                <c:pt idx="433">
                  <c:v>39559</c:v>
                </c:pt>
                <c:pt idx="434">
                  <c:v>39566</c:v>
                </c:pt>
                <c:pt idx="435">
                  <c:v>39573</c:v>
                </c:pt>
                <c:pt idx="436">
                  <c:v>39580</c:v>
                </c:pt>
                <c:pt idx="437">
                  <c:v>39587</c:v>
                </c:pt>
                <c:pt idx="438">
                  <c:v>39594</c:v>
                </c:pt>
                <c:pt idx="439">
                  <c:v>39601</c:v>
                </c:pt>
                <c:pt idx="440">
                  <c:v>39608</c:v>
                </c:pt>
                <c:pt idx="441">
                  <c:v>39615</c:v>
                </c:pt>
                <c:pt idx="442">
                  <c:v>39622</c:v>
                </c:pt>
                <c:pt idx="443">
                  <c:v>39629</c:v>
                </c:pt>
                <c:pt idx="444">
                  <c:v>39636</c:v>
                </c:pt>
                <c:pt idx="445">
                  <c:v>39643</c:v>
                </c:pt>
                <c:pt idx="446">
                  <c:v>39650</c:v>
                </c:pt>
                <c:pt idx="447">
                  <c:v>39657</c:v>
                </c:pt>
                <c:pt idx="448">
                  <c:v>39664</c:v>
                </c:pt>
                <c:pt idx="449">
                  <c:v>39671</c:v>
                </c:pt>
                <c:pt idx="450">
                  <c:v>39678</c:v>
                </c:pt>
                <c:pt idx="451">
                  <c:v>39685</c:v>
                </c:pt>
                <c:pt idx="452">
                  <c:v>39692</c:v>
                </c:pt>
                <c:pt idx="453">
                  <c:v>39699</c:v>
                </c:pt>
                <c:pt idx="454">
                  <c:v>39706</c:v>
                </c:pt>
                <c:pt idx="455">
                  <c:v>39713</c:v>
                </c:pt>
                <c:pt idx="456">
                  <c:v>39720</c:v>
                </c:pt>
                <c:pt idx="457">
                  <c:v>39727</c:v>
                </c:pt>
                <c:pt idx="458">
                  <c:v>39734</c:v>
                </c:pt>
                <c:pt idx="459">
                  <c:v>39741</c:v>
                </c:pt>
                <c:pt idx="460">
                  <c:v>39748</c:v>
                </c:pt>
                <c:pt idx="461">
                  <c:v>39755</c:v>
                </c:pt>
                <c:pt idx="462">
                  <c:v>39762</c:v>
                </c:pt>
                <c:pt idx="463">
                  <c:v>39769</c:v>
                </c:pt>
                <c:pt idx="464">
                  <c:v>39776</c:v>
                </c:pt>
                <c:pt idx="465">
                  <c:v>39783</c:v>
                </c:pt>
                <c:pt idx="466">
                  <c:v>39790</c:v>
                </c:pt>
                <c:pt idx="467">
                  <c:v>39797</c:v>
                </c:pt>
                <c:pt idx="468">
                  <c:v>39804</c:v>
                </c:pt>
                <c:pt idx="469">
                  <c:v>39811</c:v>
                </c:pt>
                <c:pt idx="470">
                  <c:v>39818</c:v>
                </c:pt>
                <c:pt idx="471">
                  <c:v>39825</c:v>
                </c:pt>
                <c:pt idx="472">
                  <c:v>39832</c:v>
                </c:pt>
                <c:pt idx="473">
                  <c:v>39839</c:v>
                </c:pt>
                <c:pt idx="474">
                  <c:v>39846</c:v>
                </c:pt>
                <c:pt idx="475">
                  <c:v>39853</c:v>
                </c:pt>
                <c:pt idx="476">
                  <c:v>39860</c:v>
                </c:pt>
                <c:pt idx="477">
                  <c:v>39867</c:v>
                </c:pt>
                <c:pt idx="478">
                  <c:v>39874</c:v>
                </c:pt>
                <c:pt idx="479">
                  <c:v>39881</c:v>
                </c:pt>
                <c:pt idx="480">
                  <c:v>39888</c:v>
                </c:pt>
                <c:pt idx="481">
                  <c:v>39895</c:v>
                </c:pt>
                <c:pt idx="482">
                  <c:v>39902</c:v>
                </c:pt>
                <c:pt idx="483">
                  <c:v>39909</c:v>
                </c:pt>
                <c:pt idx="484">
                  <c:v>39916</c:v>
                </c:pt>
                <c:pt idx="485">
                  <c:v>39923</c:v>
                </c:pt>
                <c:pt idx="486">
                  <c:v>39930</c:v>
                </c:pt>
                <c:pt idx="487">
                  <c:v>39937</c:v>
                </c:pt>
                <c:pt idx="488">
                  <c:v>39944</c:v>
                </c:pt>
                <c:pt idx="489">
                  <c:v>39951</c:v>
                </c:pt>
                <c:pt idx="490">
                  <c:v>39958</c:v>
                </c:pt>
                <c:pt idx="491">
                  <c:v>39965</c:v>
                </c:pt>
                <c:pt idx="492">
                  <c:v>39972</c:v>
                </c:pt>
                <c:pt idx="493">
                  <c:v>39979</c:v>
                </c:pt>
                <c:pt idx="494">
                  <c:v>39986</c:v>
                </c:pt>
                <c:pt idx="495">
                  <c:v>39993</c:v>
                </c:pt>
                <c:pt idx="496">
                  <c:v>40000</c:v>
                </c:pt>
                <c:pt idx="497">
                  <c:v>40007</c:v>
                </c:pt>
                <c:pt idx="498">
                  <c:v>40014</c:v>
                </c:pt>
                <c:pt idx="499">
                  <c:v>40021</c:v>
                </c:pt>
                <c:pt idx="500">
                  <c:v>40028</c:v>
                </c:pt>
                <c:pt idx="501">
                  <c:v>40035</c:v>
                </c:pt>
                <c:pt idx="502">
                  <c:v>40042</c:v>
                </c:pt>
                <c:pt idx="503">
                  <c:v>40049</c:v>
                </c:pt>
                <c:pt idx="504">
                  <c:v>40056</c:v>
                </c:pt>
                <c:pt idx="505">
                  <c:v>40063</c:v>
                </c:pt>
                <c:pt idx="506">
                  <c:v>40070</c:v>
                </c:pt>
                <c:pt idx="507">
                  <c:v>40077</c:v>
                </c:pt>
                <c:pt idx="508">
                  <c:v>40084</c:v>
                </c:pt>
                <c:pt idx="509">
                  <c:v>40091</c:v>
                </c:pt>
                <c:pt idx="510">
                  <c:v>40098</c:v>
                </c:pt>
                <c:pt idx="511">
                  <c:v>40105</c:v>
                </c:pt>
                <c:pt idx="512">
                  <c:v>40112</c:v>
                </c:pt>
                <c:pt idx="513">
                  <c:v>40119</c:v>
                </c:pt>
                <c:pt idx="514">
                  <c:v>40126</c:v>
                </c:pt>
                <c:pt idx="515">
                  <c:v>40133</c:v>
                </c:pt>
                <c:pt idx="516">
                  <c:v>40140</c:v>
                </c:pt>
                <c:pt idx="517">
                  <c:v>40147</c:v>
                </c:pt>
                <c:pt idx="518">
                  <c:v>40154</c:v>
                </c:pt>
                <c:pt idx="519">
                  <c:v>40161</c:v>
                </c:pt>
                <c:pt idx="520">
                  <c:v>40168</c:v>
                </c:pt>
                <c:pt idx="521">
                  <c:v>40175</c:v>
                </c:pt>
                <c:pt idx="522">
                  <c:v>40182</c:v>
                </c:pt>
                <c:pt idx="523">
                  <c:v>40189</c:v>
                </c:pt>
                <c:pt idx="524">
                  <c:v>40196</c:v>
                </c:pt>
                <c:pt idx="525">
                  <c:v>40203</c:v>
                </c:pt>
                <c:pt idx="526">
                  <c:v>40210</c:v>
                </c:pt>
                <c:pt idx="527">
                  <c:v>40217</c:v>
                </c:pt>
                <c:pt idx="528">
                  <c:v>40224</c:v>
                </c:pt>
                <c:pt idx="529">
                  <c:v>40231</c:v>
                </c:pt>
                <c:pt idx="530">
                  <c:v>40238</c:v>
                </c:pt>
                <c:pt idx="531">
                  <c:v>40245</c:v>
                </c:pt>
                <c:pt idx="532">
                  <c:v>40252</c:v>
                </c:pt>
                <c:pt idx="533">
                  <c:v>40259</c:v>
                </c:pt>
                <c:pt idx="534">
                  <c:v>40266</c:v>
                </c:pt>
                <c:pt idx="535">
                  <c:v>40273</c:v>
                </c:pt>
                <c:pt idx="536">
                  <c:v>40280</c:v>
                </c:pt>
                <c:pt idx="537">
                  <c:v>40287</c:v>
                </c:pt>
                <c:pt idx="538">
                  <c:v>40294</c:v>
                </c:pt>
                <c:pt idx="539">
                  <c:v>40301</c:v>
                </c:pt>
                <c:pt idx="540">
                  <c:v>40308</c:v>
                </c:pt>
                <c:pt idx="541">
                  <c:v>40315</c:v>
                </c:pt>
                <c:pt idx="542">
                  <c:v>40322</c:v>
                </c:pt>
                <c:pt idx="543">
                  <c:v>40329</c:v>
                </c:pt>
                <c:pt idx="544">
                  <c:v>40336</c:v>
                </c:pt>
                <c:pt idx="545">
                  <c:v>40343</c:v>
                </c:pt>
                <c:pt idx="546">
                  <c:v>40350</c:v>
                </c:pt>
                <c:pt idx="547">
                  <c:v>40357</c:v>
                </c:pt>
                <c:pt idx="548">
                  <c:v>40364</c:v>
                </c:pt>
                <c:pt idx="549">
                  <c:v>40371</c:v>
                </c:pt>
                <c:pt idx="550">
                  <c:v>40378</c:v>
                </c:pt>
                <c:pt idx="551">
                  <c:v>40385</c:v>
                </c:pt>
                <c:pt idx="552">
                  <c:v>40392</c:v>
                </c:pt>
                <c:pt idx="553">
                  <c:v>40399</c:v>
                </c:pt>
                <c:pt idx="554">
                  <c:v>40406</c:v>
                </c:pt>
                <c:pt idx="555">
                  <c:v>40413</c:v>
                </c:pt>
                <c:pt idx="556">
                  <c:v>40420</c:v>
                </c:pt>
                <c:pt idx="557">
                  <c:v>40427</c:v>
                </c:pt>
                <c:pt idx="558">
                  <c:v>40434</c:v>
                </c:pt>
                <c:pt idx="559">
                  <c:v>40441</c:v>
                </c:pt>
                <c:pt idx="560">
                  <c:v>40448</c:v>
                </c:pt>
                <c:pt idx="561">
                  <c:v>40455</c:v>
                </c:pt>
                <c:pt idx="562">
                  <c:v>40462</c:v>
                </c:pt>
                <c:pt idx="563">
                  <c:v>40469</c:v>
                </c:pt>
                <c:pt idx="564">
                  <c:v>40476</c:v>
                </c:pt>
                <c:pt idx="565">
                  <c:v>40483</c:v>
                </c:pt>
                <c:pt idx="566">
                  <c:v>40490</c:v>
                </c:pt>
                <c:pt idx="567">
                  <c:v>40497</c:v>
                </c:pt>
                <c:pt idx="568">
                  <c:v>40504</c:v>
                </c:pt>
                <c:pt idx="569">
                  <c:v>40511</c:v>
                </c:pt>
                <c:pt idx="570">
                  <c:v>40518</c:v>
                </c:pt>
                <c:pt idx="571">
                  <c:v>40525</c:v>
                </c:pt>
                <c:pt idx="572">
                  <c:v>40532</c:v>
                </c:pt>
                <c:pt idx="573">
                  <c:v>40539</c:v>
                </c:pt>
                <c:pt idx="574">
                  <c:v>40546</c:v>
                </c:pt>
                <c:pt idx="575">
                  <c:v>40553</c:v>
                </c:pt>
                <c:pt idx="576">
                  <c:v>40560</c:v>
                </c:pt>
                <c:pt idx="577">
                  <c:v>40567</c:v>
                </c:pt>
                <c:pt idx="578">
                  <c:v>40574</c:v>
                </c:pt>
                <c:pt idx="579">
                  <c:v>40581</c:v>
                </c:pt>
                <c:pt idx="580">
                  <c:v>40588</c:v>
                </c:pt>
                <c:pt idx="581">
                  <c:v>40595</c:v>
                </c:pt>
                <c:pt idx="582">
                  <c:v>40602</c:v>
                </c:pt>
                <c:pt idx="583">
                  <c:v>40609</c:v>
                </c:pt>
                <c:pt idx="584">
                  <c:v>40616</c:v>
                </c:pt>
                <c:pt idx="585">
                  <c:v>40623</c:v>
                </c:pt>
                <c:pt idx="586">
                  <c:v>40630</c:v>
                </c:pt>
                <c:pt idx="587">
                  <c:v>40637</c:v>
                </c:pt>
                <c:pt idx="588">
                  <c:v>40644</c:v>
                </c:pt>
                <c:pt idx="589">
                  <c:v>40651</c:v>
                </c:pt>
                <c:pt idx="590">
                  <c:v>40658</c:v>
                </c:pt>
                <c:pt idx="591">
                  <c:v>40665</c:v>
                </c:pt>
                <c:pt idx="592">
                  <c:v>40672</c:v>
                </c:pt>
                <c:pt idx="593">
                  <c:v>40679</c:v>
                </c:pt>
                <c:pt idx="594">
                  <c:v>40686</c:v>
                </c:pt>
                <c:pt idx="595">
                  <c:v>40693</c:v>
                </c:pt>
                <c:pt idx="596">
                  <c:v>40700</c:v>
                </c:pt>
                <c:pt idx="597">
                  <c:v>40707</c:v>
                </c:pt>
                <c:pt idx="598">
                  <c:v>40714</c:v>
                </c:pt>
                <c:pt idx="599">
                  <c:v>40721</c:v>
                </c:pt>
                <c:pt idx="600">
                  <c:v>40728</c:v>
                </c:pt>
                <c:pt idx="601">
                  <c:v>40735</c:v>
                </c:pt>
                <c:pt idx="602">
                  <c:v>40742</c:v>
                </c:pt>
                <c:pt idx="603">
                  <c:v>40749</c:v>
                </c:pt>
                <c:pt idx="604">
                  <c:v>40756</c:v>
                </c:pt>
                <c:pt idx="605">
                  <c:v>40763</c:v>
                </c:pt>
                <c:pt idx="606">
                  <c:v>40770</c:v>
                </c:pt>
                <c:pt idx="607">
                  <c:v>40777</c:v>
                </c:pt>
                <c:pt idx="608">
                  <c:v>40784</c:v>
                </c:pt>
                <c:pt idx="609">
                  <c:v>40791</c:v>
                </c:pt>
                <c:pt idx="610">
                  <c:v>40798</c:v>
                </c:pt>
                <c:pt idx="611">
                  <c:v>40805</c:v>
                </c:pt>
                <c:pt idx="612">
                  <c:v>40812</c:v>
                </c:pt>
                <c:pt idx="613">
                  <c:v>40819</c:v>
                </c:pt>
                <c:pt idx="614">
                  <c:v>40826</c:v>
                </c:pt>
                <c:pt idx="615">
                  <c:v>40833</c:v>
                </c:pt>
                <c:pt idx="616">
                  <c:v>40840</c:v>
                </c:pt>
                <c:pt idx="617">
                  <c:v>40847</c:v>
                </c:pt>
                <c:pt idx="618">
                  <c:v>40854</c:v>
                </c:pt>
                <c:pt idx="619">
                  <c:v>40861</c:v>
                </c:pt>
                <c:pt idx="620">
                  <c:v>40868</c:v>
                </c:pt>
                <c:pt idx="621">
                  <c:v>40875</c:v>
                </c:pt>
                <c:pt idx="622">
                  <c:v>40882</c:v>
                </c:pt>
                <c:pt idx="623">
                  <c:v>40889</c:v>
                </c:pt>
                <c:pt idx="624">
                  <c:v>40896</c:v>
                </c:pt>
                <c:pt idx="625">
                  <c:v>40903</c:v>
                </c:pt>
                <c:pt idx="626">
                  <c:v>40910</c:v>
                </c:pt>
                <c:pt idx="627">
                  <c:v>40917</c:v>
                </c:pt>
                <c:pt idx="628">
                  <c:v>40924</c:v>
                </c:pt>
                <c:pt idx="629">
                  <c:v>40931</c:v>
                </c:pt>
                <c:pt idx="630">
                  <c:v>40938</c:v>
                </c:pt>
                <c:pt idx="631">
                  <c:v>40945</c:v>
                </c:pt>
                <c:pt idx="632">
                  <c:v>40952</c:v>
                </c:pt>
                <c:pt idx="633">
                  <c:v>40959</c:v>
                </c:pt>
                <c:pt idx="634">
                  <c:v>40966</c:v>
                </c:pt>
                <c:pt idx="635">
                  <c:v>40973</c:v>
                </c:pt>
                <c:pt idx="636">
                  <c:v>40980</c:v>
                </c:pt>
                <c:pt idx="637">
                  <c:v>40987</c:v>
                </c:pt>
                <c:pt idx="638">
                  <c:v>40994</c:v>
                </c:pt>
                <c:pt idx="639">
                  <c:v>41001</c:v>
                </c:pt>
                <c:pt idx="640">
                  <c:v>41008</c:v>
                </c:pt>
                <c:pt idx="641">
                  <c:v>41015</c:v>
                </c:pt>
                <c:pt idx="642">
                  <c:v>41022</c:v>
                </c:pt>
                <c:pt idx="643">
                  <c:v>41029</c:v>
                </c:pt>
                <c:pt idx="644">
                  <c:v>41036</c:v>
                </c:pt>
                <c:pt idx="645">
                  <c:v>41043</c:v>
                </c:pt>
                <c:pt idx="646">
                  <c:v>41050</c:v>
                </c:pt>
                <c:pt idx="647">
                  <c:v>41057</c:v>
                </c:pt>
                <c:pt idx="648">
                  <c:v>41064</c:v>
                </c:pt>
                <c:pt idx="649">
                  <c:v>41071</c:v>
                </c:pt>
                <c:pt idx="650">
                  <c:v>41078</c:v>
                </c:pt>
                <c:pt idx="651">
                  <c:v>41085</c:v>
                </c:pt>
                <c:pt idx="652">
                  <c:v>41092</c:v>
                </c:pt>
                <c:pt idx="653">
                  <c:v>41099</c:v>
                </c:pt>
                <c:pt idx="654">
                  <c:v>41106</c:v>
                </c:pt>
                <c:pt idx="655">
                  <c:v>41113</c:v>
                </c:pt>
                <c:pt idx="656">
                  <c:v>41120</c:v>
                </c:pt>
                <c:pt idx="657">
                  <c:v>41127</c:v>
                </c:pt>
                <c:pt idx="658">
                  <c:v>41134</c:v>
                </c:pt>
                <c:pt idx="659">
                  <c:v>41141</c:v>
                </c:pt>
                <c:pt idx="660">
                  <c:v>41148</c:v>
                </c:pt>
                <c:pt idx="661">
                  <c:v>41155</c:v>
                </c:pt>
                <c:pt idx="662">
                  <c:v>41162</c:v>
                </c:pt>
                <c:pt idx="663">
                  <c:v>41169</c:v>
                </c:pt>
                <c:pt idx="664">
                  <c:v>41176</c:v>
                </c:pt>
                <c:pt idx="665">
                  <c:v>41183</c:v>
                </c:pt>
                <c:pt idx="666">
                  <c:v>41190</c:v>
                </c:pt>
                <c:pt idx="667">
                  <c:v>41197</c:v>
                </c:pt>
                <c:pt idx="668">
                  <c:v>41204</c:v>
                </c:pt>
                <c:pt idx="669">
                  <c:v>41211</c:v>
                </c:pt>
                <c:pt idx="670">
                  <c:v>41218</c:v>
                </c:pt>
                <c:pt idx="671">
                  <c:v>41225</c:v>
                </c:pt>
                <c:pt idx="672">
                  <c:v>41232</c:v>
                </c:pt>
                <c:pt idx="673">
                  <c:v>41239</c:v>
                </c:pt>
                <c:pt idx="674">
                  <c:v>41246</c:v>
                </c:pt>
                <c:pt idx="675">
                  <c:v>41253</c:v>
                </c:pt>
                <c:pt idx="676">
                  <c:v>41260</c:v>
                </c:pt>
                <c:pt idx="677">
                  <c:v>41267</c:v>
                </c:pt>
                <c:pt idx="678">
                  <c:v>41274</c:v>
                </c:pt>
                <c:pt idx="679">
                  <c:v>41281</c:v>
                </c:pt>
                <c:pt idx="680">
                  <c:v>41288</c:v>
                </c:pt>
                <c:pt idx="681">
                  <c:v>41295</c:v>
                </c:pt>
                <c:pt idx="682">
                  <c:v>41302</c:v>
                </c:pt>
                <c:pt idx="683">
                  <c:v>41309</c:v>
                </c:pt>
                <c:pt idx="684">
                  <c:v>41316</c:v>
                </c:pt>
                <c:pt idx="685">
                  <c:v>41323</c:v>
                </c:pt>
                <c:pt idx="686">
                  <c:v>41330</c:v>
                </c:pt>
                <c:pt idx="687">
                  <c:v>41337</c:v>
                </c:pt>
                <c:pt idx="688">
                  <c:v>41344</c:v>
                </c:pt>
                <c:pt idx="689">
                  <c:v>41351</c:v>
                </c:pt>
                <c:pt idx="690">
                  <c:v>41358</c:v>
                </c:pt>
                <c:pt idx="691">
                  <c:v>41365</c:v>
                </c:pt>
                <c:pt idx="692">
                  <c:v>41372</c:v>
                </c:pt>
                <c:pt idx="693">
                  <c:v>41379</c:v>
                </c:pt>
                <c:pt idx="694">
                  <c:v>41386</c:v>
                </c:pt>
                <c:pt idx="695">
                  <c:v>41393</c:v>
                </c:pt>
                <c:pt idx="696">
                  <c:v>41400</c:v>
                </c:pt>
                <c:pt idx="697">
                  <c:v>41407</c:v>
                </c:pt>
                <c:pt idx="698">
                  <c:v>41414</c:v>
                </c:pt>
                <c:pt idx="699">
                  <c:v>41421</c:v>
                </c:pt>
                <c:pt idx="700">
                  <c:v>41428</c:v>
                </c:pt>
                <c:pt idx="701">
                  <c:v>41435</c:v>
                </c:pt>
                <c:pt idx="702">
                  <c:v>41442</c:v>
                </c:pt>
                <c:pt idx="703">
                  <c:v>41449</c:v>
                </c:pt>
                <c:pt idx="704">
                  <c:v>41456</c:v>
                </c:pt>
                <c:pt idx="705">
                  <c:v>41463</c:v>
                </c:pt>
                <c:pt idx="706">
                  <c:v>41470</c:v>
                </c:pt>
                <c:pt idx="707">
                  <c:v>41477</c:v>
                </c:pt>
                <c:pt idx="708">
                  <c:v>41484</c:v>
                </c:pt>
                <c:pt idx="709">
                  <c:v>41491</c:v>
                </c:pt>
                <c:pt idx="710">
                  <c:v>41498</c:v>
                </c:pt>
                <c:pt idx="711">
                  <c:v>41505</c:v>
                </c:pt>
                <c:pt idx="712">
                  <c:v>41512</c:v>
                </c:pt>
                <c:pt idx="713">
                  <c:v>41519</c:v>
                </c:pt>
                <c:pt idx="714">
                  <c:v>41526</c:v>
                </c:pt>
                <c:pt idx="715">
                  <c:v>41533</c:v>
                </c:pt>
                <c:pt idx="716">
                  <c:v>41540</c:v>
                </c:pt>
                <c:pt idx="717">
                  <c:v>41547</c:v>
                </c:pt>
                <c:pt idx="718">
                  <c:v>41554</c:v>
                </c:pt>
                <c:pt idx="719">
                  <c:v>41561</c:v>
                </c:pt>
                <c:pt idx="720">
                  <c:v>41568</c:v>
                </c:pt>
                <c:pt idx="721">
                  <c:v>41575</c:v>
                </c:pt>
                <c:pt idx="722">
                  <c:v>41582</c:v>
                </c:pt>
                <c:pt idx="723">
                  <c:v>41589</c:v>
                </c:pt>
                <c:pt idx="724">
                  <c:v>41596</c:v>
                </c:pt>
                <c:pt idx="725">
                  <c:v>41603</c:v>
                </c:pt>
                <c:pt idx="726">
                  <c:v>41610</c:v>
                </c:pt>
                <c:pt idx="727">
                  <c:v>41617</c:v>
                </c:pt>
                <c:pt idx="728">
                  <c:v>41624</c:v>
                </c:pt>
                <c:pt idx="729">
                  <c:v>41631</c:v>
                </c:pt>
                <c:pt idx="730">
                  <c:v>41638</c:v>
                </c:pt>
                <c:pt idx="731">
                  <c:v>41645</c:v>
                </c:pt>
                <c:pt idx="732">
                  <c:v>41652</c:v>
                </c:pt>
                <c:pt idx="733">
                  <c:v>41659</c:v>
                </c:pt>
                <c:pt idx="734">
                  <c:v>41666</c:v>
                </c:pt>
                <c:pt idx="735">
                  <c:v>41673</c:v>
                </c:pt>
                <c:pt idx="736">
                  <c:v>41680</c:v>
                </c:pt>
                <c:pt idx="737">
                  <c:v>41687</c:v>
                </c:pt>
                <c:pt idx="738">
                  <c:v>41694</c:v>
                </c:pt>
                <c:pt idx="739">
                  <c:v>41701</c:v>
                </c:pt>
                <c:pt idx="740">
                  <c:v>41708</c:v>
                </c:pt>
                <c:pt idx="741">
                  <c:v>41715</c:v>
                </c:pt>
                <c:pt idx="742">
                  <c:v>41722</c:v>
                </c:pt>
                <c:pt idx="743">
                  <c:v>41729</c:v>
                </c:pt>
                <c:pt idx="744">
                  <c:v>41736</c:v>
                </c:pt>
                <c:pt idx="745">
                  <c:v>41743</c:v>
                </c:pt>
                <c:pt idx="746">
                  <c:v>41750</c:v>
                </c:pt>
                <c:pt idx="747">
                  <c:v>41757</c:v>
                </c:pt>
                <c:pt idx="748">
                  <c:v>41764</c:v>
                </c:pt>
                <c:pt idx="749">
                  <c:v>41771</c:v>
                </c:pt>
                <c:pt idx="750">
                  <c:v>41778</c:v>
                </c:pt>
                <c:pt idx="751">
                  <c:v>41785</c:v>
                </c:pt>
                <c:pt idx="752">
                  <c:v>41792</c:v>
                </c:pt>
                <c:pt idx="753">
                  <c:v>41799</c:v>
                </c:pt>
                <c:pt idx="754">
                  <c:v>41806</c:v>
                </c:pt>
                <c:pt idx="755">
                  <c:v>41813</c:v>
                </c:pt>
                <c:pt idx="756">
                  <c:v>41820</c:v>
                </c:pt>
                <c:pt idx="757">
                  <c:v>41827</c:v>
                </c:pt>
                <c:pt idx="758">
                  <c:v>41834</c:v>
                </c:pt>
                <c:pt idx="759">
                  <c:v>41841</c:v>
                </c:pt>
                <c:pt idx="760">
                  <c:v>41848</c:v>
                </c:pt>
                <c:pt idx="761">
                  <c:v>41855</c:v>
                </c:pt>
                <c:pt idx="762">
                  <c:v>41862</c:v>
                </c:pt>
                <c:pt idx="763">
                  <c:v>41869</c:v>
                </c:pt>
                <c:pt idx="764">
                  <c:v>41876</c:v>
                </c:pt>
                <c:pt idx="765">
                  <c:v>41883</c:v>
                </c:pt>
                <c:pt idx="766">
                  <c:v>41890</c:v>
                </c:pt>
                <c:pt idx="767">
                  <c:v>41897</c:v>
                </c:pt>
                <c:pt idx="768">
                  <c:v>41904</c:v>
                </c:pt>
                <c:pt idx="769">
                  <c:v>41911</c:v>
                </c:pt>
                <c:pt idx="770">
                  <c:v>41918</c:v>
                </c:pt>
                <c:pt idx="771">
                  <c:v>41925</c:v>
                </c:pt>
                <c:pt idx="772">
                  <c:v>41932</c:v>
                </c:pt>
                <c:pt idx="773">
                  <c:v>41939</c:v>
                </c:pt>
                <c:pt idx="774">
                  <c:v>41946</c:v>
                </c:pt>
                <c:pt idx="775">
                  <c:v>41953</c:v>
                </c:pt>
                <c:pt idx="776">
                  <c:v>41960</c:v>
                </c:pt>
                <c:pt idx="777">
                  <c:v>41967</c:v>
                </c:pt>
                <c:pt idx="778">
                  <c:v>41974</c:v>
                </c:pt>
                <c:pt idx="779">
                  <c:v>41981</c:v>
                </c:pt>
                <c:pt idx="780">
                  <c:v>41988</c:v>
                </c:pt>
                <c:pt idx="781">
                  <c:v>41995</c:v>
                </c:pt>
                <c:pt idx="782">
                  <c:v>42002</c:v>
                </c:pt>
                <c:pt idx="783">
                  <c:v>42009</c:v>
                </c:pt>
                <c:pt idx="784">
                  <c:v>42016</c:v>
                </c:pt>
                <c:pt idx="785">
                  <c:v>42023</c:v>
                </c:pt>
                <c:pt idx="786">
                  <c:v>42030</c:v>
                </c:pt>
                <c:pt idx="787">
                  <c:v>42037</c:v>
                </c:pt>
                <c:pt idx="788">
                  <c:v>42044</c:v>
                </c:pt>
                <c:pt idx="789">
                  <c:v>42051</c:v>
                </c:pt>
                <c:pt idx="790">
                  <c:v>42058</c:v>
                </c:pt>
                <c:pt idx="791">
                  <c:v>42065</c:v>
                </c:pt>
                <c:pt idx="792">
                  <c:v>42072</c:v>
                </c:pt>
                <c:pt idx="793">
                  <c:v>42079</c:v>
                </c:pt>
                <c:pt idx="794">
                  <c:v>42086</c:v>
                </c:pt>
                <c:pt idx="795">
                  <c:v>42093</c:v>
                </c:pt>
                <c:pt idx="796">
                  <c:v>42100</c:v>
                </c:pt>
                <c:pt idx="797">
                  <c:v>42107</c:v>
                </c:pt>
                <c:pt idx="798">
                  <c:v>42114</c:v>
                </c:pt>
                <c:pt idx="799">
                  <c:v>42121</c:v>
                </c:pt>
                <c:pt idx="800">
                  <c:v>42128</c:v>
                </c:pt>
                <c:pt idx="801">
                  <c:v>42135</c:v>
                </c:pt>
                <c:pt idx="802">
                  <c:v>42142</c:v>
                </c:pt>
                <c:pt idx="803">
                  <c:v>42149</c:v>
                </c:pt>
                <c:pt idx="804">
                  <c:v>42156</c:v>
                </c:pt>
                <c:pt idx="805">
                  <c:v>42163</c:v>
                </c:pt>
                <c:pt idx="806">
                  <c:v>42170</c:v>
                </c:pt>
                <c:pt idx="807">
                  <c:v>42177</c:v>
                </c:pt>
                <c:pt idx="808">
                  <c:v>42184</c:v>
                </c:pt>
                <c:pt idx="809">
                  <c:v>42191</c:v>
                </c:pt>
                <c:pt idx="810">
                  <c:v>42198</c:v>
                </c:pt>
                <c:pt idx="811">
                  <c:v>42205</c:v>
                </c:pt>
                <c:pt idx="812">
                  <c:v>42212</c:v>
                </c:pt>
                <c:pt idx="813">
                  <c:v>42219</c:v>
                </c:pt>
                <c:pt idx="814">
                  <c:v>42226</c:v>
                </c:pt>
                <c:pt idx="815">
                  <c:v>42233</c:v>
                </c:pt>
                <c:pt idx="816">
                  <c:v>42240</c:v>
                </c:pt>
                <c:pt idx="817">
                  <c:v>42247</c:v>
                </c:pt>
                <c:pt idx="818">
                  <c:v>42254</c:v>
                </c:pt>
                <c:pt idx="819">
                  <c:v>42261</c:v>
                </c:pt>
                <c:pt idx="820">
                  <c:v>42268</c:v>
                </c:pt>
                <c:pt idx="821">
                  <c:v>42275</c:v>
                </c:pt>
                <c:pt idx="822">
                  <c:v>42282</c:v>
                </c:pt>
                <c:pt idx="823">
                  <c:v>42289</c:v>
                </c:pt>
                <c:pt idx="824">
                  <c:v>42296</c:v>
                </c:pt>
                <c:pt idx="825">
                  <c:v>42303</c:v>
                </c:pt>
                <c:pt idx="826">
                  <c:v>42310</c:v>
                </c:pt>
                <c:pt idx="827">
                  <c:v>42317</c:v>
                </c:pt>
                <c:pt idx="828">
                  <c:v>42324</c:v>
                </c:pt>
                <c:pt idx="829">
                  <c:v>42331</c:v>
                </c:pt>
                <c:pt idx="830">
                  <c:v>42338</c:v>
                </c:pt>
                <c:pt idx="831">
                  <c:v>42345</c:v>
                </c:pt>
                <c:pt idx="832">
                  <c:v>42352</c:v>
                </c:pt>
                <c:pt idx="833">
                  <c:v>42359</c:v>
                </c:pt>
                <c:pt idx="834">
                  <c:v>42366</c:v>
                </c:pt>
                <c:pt idx="835">
                  <c:v>42373</c:v>
                </c:pt>
                <c:pt idx="836">
                  <c:v>42380</c:v>
                </c:pt>
                <c:pt idx="837">
                  <c:v>42387</c:v>
                </c:pt>
                <c:pt idx="838">
                  <c:v>42394</c:v>
                </c:pt>
                <c:pt idx="839">
                  <c:v>42401</c:v>
                </c:pt>
                <c:pt idx="840">
                  <c:v>42408</c:v>
                </c:pt>
                <c:pt idx="841">
                  <c:v>42415</c:v>
                </c:pt>
                <c:pt idx="842">
                  <c:v>42422</c:v>
                </c:pt>
                <c:pt idx="843">
                  <c:v>42429</c:v>
                </c:pt>
                <c:pt idx="844">
                  <c:v>42436</c:v>
                </c:pt>
                <c:pt idx="845">
                  <c:v>42443</c:v>
                </c:pt>
                <c:pt idx="846">
                  <c:v>42450</c:v>
                </c:pt>
                <c:pt idx="847">
                  <c:v>42457</c:v>
                </c:pt>
                <c:pt idx="848">
                  <c:v>42464</c:v>
                </c:pt>
                <c:pt idx="849">
                  <c:v>42471</c:v>
                </c:pt>
                <c:pt idx="850">
                  <c:v>42478</c:v>
                </c:pt>
                <c:pt idx="851">
                  <c:v>42485</c:v>
                </c:pt>
                <c:pt idx="852">
                  <c:v>42492</c:v>
                </c:pt>
                <c:pt idx="853">
                  <c:v>42499</c:v>
                </c:pt>
                <c:pt idx="854">
                  <c:v>42506</c:v>
                </c:pt>
                <c:pt idx="855">
                  <c:v>42513</c:v>
                </c:pt>
                <c:pt idx="856">
                  <c:v>42520</c:v>
                </c:pt>
                <c:pt idx="857">
                  <c:v>42527</c:v>
                </c:pt>
                <c:pt idx="858">
                  <c:v>42534</c:v>
                </c:pt>
                <c:pt idx="859">
                  <c:v>42541</c:v>
                </c:pt>
                <c:pt idx="860">
                  <c:v>42548</c:v>
                </c:pt>
                <c:pt idx="861">
                  <c:v>42555</c:v>
                </c:pt>
                <c:pt idx="862">
                  <c:v>42562</c:v>
                </c:pt>
                <c:pt idx="863">
                  <c:v>42569</c:v>
                </c:pt>
                <c:pt idx="864">
                  <c:v>42576</c:v>
                </c:pt>
                <c:pt idx="865">
                  <c:v>42583</c:v>
                </c:pt>
                <c:pt idx="866">
                  <c:v>42590</c:v>
                </c:pt>
                <c:pt idx="867">
                  <c:v>42597</c:v>
                </c:pt>
                <c:pt idx="868">
                  <c:v>42604</c:v>
                </c:pt>
                <c:pt idx="869">
                  <c:v>42611</c:v>
                </c:pt>
                <c:pt idx="870">
                  <c:v>42618</c:v>
                </c:pt>
                <c:pt idx="871">
                  <c:v>42625</c:v>
                </c:pt>
                <c:pt idx="872">
                  <c:v>42632</c:v>
                </c:pt>
                <c:pt idx="873">
                  <c:v>42639</c:v>
                </c:pt>
                <c:pt idx="874">
                  <c:v>42646</c:v>
                </c:pt>
                <c:pt idx="875">
                  <c:v>42653</c:v>
                </c:pt>
                <c:pt idx="876">
                  <c:v>42660</c:v>
                </c:pt>
                <c:pt idx="877">
                  <c:v>42667</c:v>
                </c:pt>
                <c:pt idx="878">
                  <c:v>42674</c:v>
                </c:pt>
                <c:pt idx="879">
                  <c:v>42681</c:v>
                </c:pt>
                <c:pt idx="880">
                  <c:v>42688</c:v>
                </c:pt>
                <c:pt idx="881">
                  <c:v>42695</c:v>
                </c:pt>
                <c:pt idx="882">
                  <c:v>42702</c:v>
                </c:pt>
                <c:pt idx="883">
                  <c:v>42709</c:v>
                </c:pt>
                <c:pt idx="884">
                  <c:v>42716</c:v>
                </c:pt>
                <c:pt idx="885">
                  <c:v>42723</c:v>
                </c:pt>
                <c:pt idx="886">
                  <c:v>42730</c:v>
                </c:pt>
                <c:pt idx="887">
                  <c:v>42737</c:v>
                </c:pt>
                <c:pt idx="888">
                  <c:v>42744</c:v>
                </c:pt>
                <c:pt idx="889">
                  <c:v>42751</c:v>
                </c:pt>
                <c:pt idx="890">
                  <c:v>42758</c:v>
                </c:pt>
                <c:pt idx="891">
                  <c:v>42765</c:v>
                </c:pt>
                <c:pt idx="892">
                  <c:v>42772</c:v>
                </c:pt>
                <c:pt idx="893">
                  <c:v>42779</c:v>
                </c:pt>
                <c:pt idx="894">
                  <c:v>42786</c:v>
                </c:pt>
                <c:pt idx="895">
                  <c:v>42793</c:v>
                </c:pt>
                <c:pt idx="896">
                  <c:v>42800</c:v>
                </c:pt>
                <c:pt idx="897">
                  <c:v>42807</c:v>
                </c:pt>
                <c:pt idx="898">
                  <c:v>42814</c:v>
                </c:pt>
                <c:pt idx="899">
                  <c:v>42821</c:v>
                </c:pt>
                <c:pt idx="900">
                  <c:v>42828</c:v>
                </c:pt>
                <c:pt idx="901">
                  <c:v>42835</c:v>
                </c:pt>
                <c:pt idx="902">
                  <c:v>42842</c:v>
                </c:pt>
                <c:pt idx="903">
                  <c:v>42849</c:v>
                </c:pt>
                <c:pt idx="904">
                  <c:v>42856</c:v>
                </c:pt>
                <c:pt idx="905">
                  <c:v>42863</c:v>
                </c:pt>
                <c:pt idx="906">
                  <c:v>42870</c:v>
                </c:pt>
                <c:pt idx="907">
                  <c:v>42877</c:v>
                </c:pt>
                <c:pt idx="908">
                  <c:v>42884</c:v>
                </c:pt>
                <c:pt idx="909">
                  <c:v>42891</c:v>
                </c:pt>
                <c:pt idx="910">
                  <c:v>42898</c:v>
                </c:pt>
                <c:pt idx="911">
                  <c:v>42905</c:v>
                </c:pt>
                <c:pt idx="912">
                  <c:v>42905</c:v>
                </c:pt>
                <c:pt idx="913">
                  <c:v>42919</c:v>
                </c:pt>
                <c:pt idx="914">
                  <c:v>42926</c:v>
                </c:pt>
                <c:pt idx="915">
                  <c:v>42933</c:v>
                </c:pt>
                <c:pt idx="916">
                  <c:v>42940</c:v>
                </c:pt>
                <c:pt idx="917">
                  <c:v>42947</c:v>
                </c:pt>
                <c:pt idx="918">
                  <c:v>42954</c:v>
                </c:pt>
                <c:pt idx="919">
                  <c:v>42961</c:v>
                </c:pt>
                <c:pt idx="920">
                  <c:v>42968</c:v>
                </c:pt>
                <c:pt idx="921">
                  <c:v>42975</c:v>
                </c:pt>
                <c:pt idx="922">
                  <c:v>42982</c:v>
                </c:pt>
                <c:pt idx="923">
                  <c:v>42989</c:v>
                </c:pt>
                <c:pt idx="924">
                  <c:v>42996</c:v>
                </c:pt>
                <c:pt idx="925">
                  <c:v>43003</c:v>
                </c:pt>
                <c:pt idx="926">
                  <c:v>43010</c:v>
                </c:pt>
                <c:pt idx="927">
                  <c:v>43017</c:v>
                </c:pt>
                <c:pt idx="928">
                  <c:v>43024</c:v>
                </c:pt>
                <c:pt idx="929">
                  <c:v>43031</c:v>
                </c:pt>
                <c:pt idx="930">
                  <c:v>43038</c:v>
                </c:pt>
                <c:pt idx="931">
                  <c:v>43045</c:v>
                </c:pt>
                <c:pt idx="932">
                  <c:v>43052</c:v>
                </c:pt>
                <c:pt idx="933">
                  <c:v>43059</c:v>
                </c:pt>
                <c:pt idx="934">
                  <c:v>43066</c:v>
                </c:pt>
                <c:pt idx="935">
                  <c:v>43073</c:v>
                </c:pt>
                <c:pt idx="936">
                  <c:v>43080</c:v>
                </c:pt>
                <c:pt idx="937">
                  <c:v>43087</c:v>
                </c:pt>
                <c:pt idx="938">
                  <c:v>43094</c:v>
                </c:pt>
                <c:pt idx="939">
                  <c:v>43101</c:v>
                </c:pt>
                <c:pt idx="940">
                  <c:v>43108</c:v>
                </c:pt>
                <c:pt idx="941">
                  <c:v>43115</c:v>
                </c:pt>
                <c:pt idx="942">
                  <c:v>43122</c:v>
                </c:pt>
                <c:pt idx="943">
                  <c:v>43129</c:v>
                </c:pt>
                <c:pt idx="944">
                  <c:v>43136</c:v>
                </c:pt>
                <c:pt idx="945">
                  <c:v>43143</c:v>
                </c:pt>
                <c:pt idx="946">
                  <c:v>43150</c:v>
                </c:pt>
                <c:pt idx="947">
                  <c:v>43157</c:v>
                </c:pt>
                <c:pt idx="948">
                  <c:v>43164</c:v>
                </c:pt>
                <c:pt idx="949">
                  <c:v>43171</c:v>
                </c:pt>
                <c:pt idx="950">
                  <c:v>43178</c:v>
                </c:pt>
                <c:pt idx="951">
                  <c:v>43185</c:v>
                </c:pt>
                <c:pt idx="952">
                  <c:v>43192</c:v>
                </c:pt>
                <c:pt idx="953">
                  <c:v>43199</c:v>
                </c:pt>
                <c:pt idx="954">
                  <c:v>43206</c:v>
                </c:pt>
                <c:pt idx="955">
                  <c:v>43213</c:v>
                </c:pt>
                <c:pt idx="956">
                  <c:v>43220</c:v>
                </c:pt>
                <c:pt idx="957">
                  <c:v>43227</c:v>
                </c:pt>
                <c:pt idx="958">
                  <c:v>43234</c:v>
                </c:pt>
                <c:pt idx="959">
                  <c:v>43241</c:v>
                </c:pt>
                <c:pt idx="960">
                  <c:v>43248</c:v>
                </c:pt>
                <c:pt idx="961">
                  <c:v>43255</c:v>
                </c:pt>
                <c:pt idx="962">
                  <c:v>43262</c:v>
                </c:pt>
                <c:pt idx="963">
                  <c:v>43269</c:v>
                </c:pt>
                <c:pt idx="964">
                  <c:v>43276</c:v>
                </c:pt>
                <c:pt idx="965">
                  <c:v>43283</c:v>
                </c:pt>
                <c:pt idx="966">
                  <c:v>43290</c:v>
                </c:pt>
                <c:pt idx="967">
                  <c:v>43297</c:v>
                </c:pt>
                <c:pt idx="968">
                  <c:v>43304</c:v>
                </c:pt>
                <c:pt idx="969">
                  <c:v>43311</c:v>
                </c:pt>
                <c:pt idx="970">
                  <c:v>43318</c:v>
                </c:pt>
                <c:pt idx="971">
                  <c:v>43325</c:v>
                </c:pt>
                <c:pt idx="972">
                  <c:v>43332</c:v>
                </c:pt>
                <c:pt idx="973">
                  <c:v>43339</c:v>
                </c:pt>
                <c:pt idx="974">
                  <c:v>43346</c:v>
                </c:pt>
                <c:pt idx="975">
                  <c:v>43353</c:v>
                </c:pt>
                <c:pt idx="976">
                  <c:v>43360</c:v>
                </c:pt>
                <c:pt idx="977">
                  <c:v>43367</c:v>
                </c:pt>
                <c:pt idx="978">
                  <c:v>43374</c:v>
                </c:pt>
                <c:pt idx="979">
                  <c:v>43381</c:v>
                </c:pt>
                <c:pt idx="980">
                  <c:v>43388</c:v>
                </c:pt>
                <c:pt idx="981">
                  <c:v>43395</c:v>
                </c:pt>
                <c:pt idx="982">
                  <c:v>43402</c:v>
                </c:pt>
                <c:pt idx="983">
                  <c:v>43409</c:v>
                </c:pt>
                <c:pt idx="984">
                  <c:v>43416</c:v>
                </c:pt>
                <c:pt idx="985">
                  <c:v>43423</c:v>
                </c:pt>
                <c:pt idx="986">
                  <c:v>43430</c:v>
                </c:pt>
                <c:pt idx="987">
                  <c:v>43437</c:v>
                </c:pt>
                <c:pt idx="988">
                  <c:v>43444</c:v>
                </c:pt>
                <c:pt idx="989">
                  <c:v>43451</c:v>
                </c:pt>
                <c:pt idx="990">
                  <c:v>43458</c:v>
                </c:pt>
                <c:pt idx="991">
                  <c:v>43465</c:v>
                </c:pt>
                <c:pt idx="992">
                  <c:v>43472</c:v>
                </c:pt>
                <c:pt idx="993">
                  <c:v>43479</c:v>
                </c:pt>
                <c:pt idx="994">
                  <c:v>43486</c:v>
                </c:pt>
                <c:pt idx="995">
                  <c:v>43493</c:v>
                </c:pt>
                <c:pt idx="996">
                  <c:v>43500</c:v>
                </c:pt>
                <c:pt idx="997">
                  <c:v>43507</c:v>
                </c:pt>
                <c:pt idx="998">
                  <c:v>43514</c:v>
                </c:pt>
                <c:pt idx="999">
                  <c:v>43521</c:v>
                </c:pt>
                <c:pt idx="1000">
                  <c:v>43528</c:v>
                </c:pt>
                <c:pt idx="1001">
                  <c:v>43535</c:v>
                </c:pt>
                <c:pt idx="1002">
                  <c:v>43542</c:v>
                </c:pt>
                <c:pt idx="1003">
                  <c:v>43549</c:v>
                </c:pt>
                <c:pt idx="1004">
                  <c:v>43556</c:v>
                </c:pt>
                <c:pt idx="1005">
                  <c:v>43563</c:v>
                </c:pt>
                <c:pt idx="1006">
                  <c:v>43570</c:v>
                </c:pt>
                <c:pt idx="1007">
                  <c:v>43577</c:v>
                </c:pt>
                <c:pt idx="1008">
                  <c:v>43584</c:v>
                </c:pt>
                <c:pt idx="1009">
                  <c:v>43591</c:v>
                </c:pt>
                <c:pt idx="1010">
                  <c:v>43598</c:v>
                </c:pt>
                <c:pt idx="1011">
                  <c:v>43605</c:v>
                </c:pt>
                <c:pt idx="1012">
                  <c:v>43612</c:v>
                </c:pt>
                <c:pt idx="1013">
                  <c:v>43619</c:v>
                </c:pt>
                <c:pt idx="1014">
                  <c:v>43626</c:v>
                </c:pt>
                <c:pt idx="1015">
                  <c:v>43633</c:v>
                </c:pt>
                <c:pt idx="1016">
                  <c:v>43640</c:v>
                </c:pt>
                <c:pt idx="1017">
                  <c:v>43647</c:v>
                </c:pt>
                <c:pt idx="1018">
                  <c:v>43654</c:v>
                </c:pt>
                <c:pt idx="1019">
                  <c:v>43661</c:v>
                </c:pt>
                <c:pt idx="1020">
                  <c:v>43668</c:v>
                </c:pt>
                <c:pt idx="1021">
                  <c:v>43675</c:v>
                </c:pt>
                <c:pt idx="1022">
                  <c:v>43682</c:v>
                </c:pt>
                <c:pt idx="1023">
                  <c:v>43689</c:v>
                </c:pt>
                <c:pt idx="1024">
                  <c:v>43696</c:v>
                </c:pt>
                <c:pt idx="1025">
                  <c:v>43703</c:v>
                </c:pt>
                <c:pt idx="1026">
                  <c:v>43710</c:v>
                </c:pt>
                <c:pt idx="1027">
                  <c:v>43717</c:v>
                </c:pt>
                <c:pt idx="1028">
                  <c:v>43724</c:v>
                </c:pt>
                <c:pt idx="1029">
                  <c:v>43731</c:v>
                </c:pt>
                <c:pt idx="1030">
                  <c:v>43738</c:v>
                </c:pt>
                <c:pt idx="1031">
                  <c:v>43745</c:v>
                </c:pt>
                <c:pt idx="1032">
                  <c:v>43752</c:v>
                </c:pt>
                <c:pt idx="1033">
                  <c:v>43759</c:v>
                </c:pt>
                <c:pt idx="1034">
                  <c:v>43766</c:v>
                </c:pt>
                <c:pt idx="1035">
                  <c:v>43773</c:v>
                </c:pt>
                <c:pt idx="1036">
                  <c:v>43780</c:v>
                </c:pt>
                <c:pt idx="1037">
                  <c:v>43787</c:v>
                </c:pt>
                <c:pt idx="1038">
                  <c:v>43794</c:v>
                </c:pt>
                <c:pt idx="1039">
                  <c:v>43801</c:v>
                </c:pt>
                <c:pt idx="1040">
                  <c:v>43808</c:v>
                </c:pt>
                <c:pt idx="1041">
                  <c:v>43815</c:v>
                </c:pt>
                <c:pt idx="1042">
                  <c:v>43822</c:v>
                </c:pt>
                <c:pt idx="1043">
                  <c:v>43829</c:v>
                </c:pt>
                <c:pt idx="1044">
                  <c:v>43836</c:v>
                </c:pt>
                <c:pt idx="1045">
                  <c:v>43843</c:v>
                </c:pt>
                <c:pt idx="1046">
                  <c:v>43850</c:v>
                </c:pt>
                <c:pt idx="1047">
                  <c:v>43857</c:v>
                </c:pt>
                <c:pt idx="1048">
                  <c:v>43864</c:v>
                </c:pt>
                <c:pt idx="1049">
                  <c:v>43871</c:v>
                </c:pt>
                <c:pt idx="1050">
                  <c:v>43878</c:v>
                </c:pt>
                <c:pt idx="1051">
                  <c:v>43885</c:v>
                </c:pt>
                <c:pt idx="1052">
                  <c:v>43892</c:v>
                </c:pt>
                <c:pt idx="1053">
                  <c:v>43899</c:v>
                </c:pt>
                <c:pt idx="1054">
                  <c:v>43906</c:v>
                </c:pt>
                <c:pt idx="1055">
                  <c:v>43913</c:v>
                </c:pt>
                <c:pt idx="1056">
                  <c:v>43920</c:v>
                </c:pt>
                <c:pt idx="1057">
                  <c:v>43927</c:v>
                </c:pt>
                <c:pt idx="1058">
                  <c:v>43934</c:v>
                </c:pt>
                <c:pt idx="1059">
                  <c:v>43941</c:v>
                </c:pt>
                <c:pt idx="1060">
                  <c:v>43948</c:v>
                </c:pt>
                <c:pt idx="1061">
                  <c:v>43955</c:v>
                </c:pt>
                <c:pt idx="1062">
                  <c:v>43962</c:v>
                </c:pt>
                <c:pt idx="1063">
                  <c:v>43969</c:v>
                </c:pt>
                <c:pt idx="1064">
                  <c:v>43976</c:v>
                </c:pt>
                <c:pt idx="1065">
                  <c:v>43983</c:v>
                </c:pt>
                <c:pt idx="1066">
                  <c:v>43990</c:v>
                </c:pt>
                <c:pt idx="1067">
                  <c:v>43997</c:v>
                </c:pt>
                <c:pt idx="1068">
                  <c:v>44004</c:v>
                </c:pt>
                <c:pt idx="1069">
                  <c:v>44011</c:v>
                </c:pt>
                <c:pt idx="1070">
                  <c:v>44018</c:v>
                </c:pt>
                <c:pt idx="1071">
                  <c:v>44025</c:v>
                </c:pt>
                <c:pt idx="1072">
                  <c:v>44032</c:v>
                </c:pt>
                <c:pt idx="1073">
                  <c:v>44039</c:v>
                </c:pt>
                <c:pt idx="1074">
                  <c:v>44046</c:v>
                </c:pt>
                <c:pt idx="1075">
                  <c:v>44053</c:v>
                </c:pt>
                <c:pt idx="1076">
                  <c:v>44060</c:v>
                </c:pt>
                <c:pt idx="1077">
                  <c:v>44067</c:v>
                </c:pt>
                <c:pt idx="1078">
                  <c:v>44074</c:v>
                </c:pt>
                <c:pt idx="1079">
                  <c:v>44081</c:v>
                </c:pt>
                <c:pt idx="1080">
                  <c:v>44088</c:v>
                </c:pt>
                <c:pt idx="1081">
                  <c:v>44095</c:v>
                </c:pt>
                <c:pt idx="1082">
                  <c:v>44102</c:v>
                </c:pt>
                <c:pt idx="1083">
                  <c:v>44109</c:v>
                </c:pt>
                <c:pt idx="1084">
                  <c:v>44116</c:v>
                </c:pt>
                <c:pt idx="1085">
                  <c:v>44123</c:v>
                </c:pt>
                <c:pt idx="1086">
                  <c:v>44130</c:v>
                </c:pt>
                <c:pt idx="1087">
                  <c:v>44137</c:v>
                </c:pt>
                <c:pt idx="1088">
                  <c:v>44144</c:v>
                </c:pt>
                <c:pt idx="1089">
                  <c:v>44151</c:v>
                </c:pt>
                <c:pt idx="1090">
                  <c:v>44158</c:v>
                </c:pt>
                <c:pt idx="1091">
                  <c:v>44165</c:v>
                </c:pt>
                <c:pt idx="1092">
                  <c:v>44172</c:v>
                </c:pt>
                <c:pt idx="1093">
                  <c:v>44179</c:v>
                </c:pt>
                <c:pt idx="1094">
                  <c:v>44186</c:v>
                </c:pt>
                <c:pt idx="1095">
                  <c:v>44193</c:v>
                </c:pt>
                <c:pt idx="1096">
                  <c:v>44200</c:v>
                </c:pt>
                <c:pt idx="1097">
                  <c:v>44207</c:v>
                </c:pt>
                <c:pt idx="1098">
                  <c:v>44214</c:v>
                </c:pt>
                <c:pt idx="1099">
                  <c:v>44221</c:v>
                </c:pt>
                <c:pt idx="1100">
                  <c:v>44228</c:v>
                </c:pt>
                <c:pt idx="1101">
                  <c:v>44235</c:v>
                </c:pt>
                <c:pt idx="1102">
                  <c:v>44242</c:v>
                </c:pt>
                <c:pt idx="1103">
                  <c:v>44249</c:v>
                </c:pt>
                <c:pt idx="1104">
                  <c:v>44256</c:v>
                </c:pt>
                <c:pt idx="1105">
                  <c:v>44263</c:v>
                </c:pt>
                <c:pt idx="1106">
                  <c:v>44270</c:v>
                </c:pt>
                <c:pt idx="1107">
                  <c:v>44277</c:v>
                </c:pt>
                <c:pt idx="1108">
                  <c:v>44284</c:v>
                </c:pt>
                <c:pt idx="1109">
                  <c:v>44291</c:v>
                </c:pt>
                <c:pt idx="1110">
                  <c:v>44298</c:v>
                </c:pt>
                <c:pt idx="1111">
                  <c:v>44305</c:v>
                </c:pt>
                <c:pt idx="1112">
                  <c:v>44312</c:v>
                </c:pt>
                <c:pt idx="1113">
                  <c:v>44319</c:v>
                </c:pt>
                <c:pt idx="1114">
                  <c:v>44326</c:v>
                </c:pt>
                <c:pt idx="1115">
                  <c:v>44333</c:v>
                </c:pt>
                <c:pt idx="1116">
                  <c:v>44340</c:v>
                </c:pt>
                <c:pt idx="1117">
                  <c:v>44347</c:v>
                </c:pt>
                <c:pt idx="1118">
                  <c:v>44354</c:v>
                </c:pt>
                <c:pt idx="1119">
                  <c:v>44361</c:v>
                </c:pt>
                <c:pt idx="1120">
                  <c:v>44368</c:v>
                </c:pt>
                <c:pt idx="1121">
                  <c:v>44375</c:v>
                </c:pt>
                <c:pt idx="1122">
                  <c:v>44382</c:v>
                </c:pt>
                <c:pt idx="1123">
                  <c:v>44389</c:v>
                </c:pt>
                <c:pt idx="1124">
                  <c:v>44396</c:v>
                </c:pt>
                <c:pt idx="1125">
                  <c:v>44403</c:v>
                </c:pt>
                <c:pt idx="1126">
                  <c:v>44410</c:v>
                </c:pt>
                <c:pt idx="1127">
                  <c:v>44417</c:v>
                </c:pt>
                <c:pt idx="1128">
                  <c:v>44424</c:v>
                </c:pt>
                <c:pt idx="1129">
                  <c:v>44431</c:v>
                </c:pt>
                <c:pt idx="1130">
                  <c:v>44438</c:v>
                </c:pt>
                <c:pt idx="1131">
                  <c:v>44445</c:v>
                </c:pt>
                <c:pt idx="1132">
                  <c:v>44452</c:v>
                </c:pt>
                <c:pt idx="1133">
                  <c:v>44459</c:v>
                </c:pt>
                <c:pt idx="1134">
                  <c:v>44466</c:v>
                </c:pt>
                <c:pt idx="1135">
                  <c:v>44473</c:v>
                </c:pt>
                <c:pt idx="1136">
                  <c:v>44480</c:v>
                </c:pt>
                <c:pt idx="1137">
                  <c:v>44487</c:v>
                </c:pt>
                <c:pt idx="1138">
                  <c:v>44494</c:v>
                </c:pt>
                <c:pt idx="1139">
                  <c:v>44501</c:v>
                </c:pt>
                <c:pt idx="1140">
                  <c:v>44508</c:v>
                </c:pt>
                <c:pt idx="1141">
                  <c:v>44515</c:v>
                </c:pt>
                <c:pt idx="1142">
                  <c:v>44522</c:v>
                </c:pt>
                <c:pt idx="1143">
                  <c:v>44529</c:v>
                </c:pt>
                <c:pt idx="1144">
                  <c:v>44536</c:v>
                </c:pt>
                <c:pt idx="1145">
                  <c:v>44543</c:v>
                </c:pt>
                <c:pt idx="1146">
                  <c:v>44550</c:v>
                </c:pt>
                <c:pt idx="1147">
                  <c:v>44557</c:v>
                </c:pt>
                <c:pt idx="1148">
                  <c:v>44564</c:v>
                </c:pt>
                <c:pt idx="1149">
                  <c:v>44571</c:v>
                </c:pt>
                <c:pt idx="1150">
                  <c:v>44578</c:v>
                </c:pt>
                <c:pt idx="1151">
                  <c:v>44585</c:v>
                </c:pt>
                <c:pt idx="1152">
                  <c:v>44592</c:v>
                </c:pt>
                <c:pt idx="1153">
                  <c:v>44599</c:v>
                </c:pt>
                <c:pt idx="1154">
                  <c:v>44606</c:v>
                </c:pt>
                <c:pt idx="1155">
                  <c:v>44613</c:v>
                </c:pt>
                <c:pt idx="1156">
                  <c:v>44620</c:v>
                </c:pt>
                <c:pt idx="1157">
                  <c:v>44627</c:v>
                </c:pt>
                <c:pt idx="1158">
                  <c:v>44634</c:v>
                </c:pt>
                <c:pt idx="1159">
                  <c:v>44641</c:v>
                </c:pt>
                <c:pt idx="1160">
                  <c:v>44648</c:v>
                </c:pt>
              </c:numCache>
            </c:numRef>
          </c:cat>
          <c:val>
            <c:numRef>
              <c:f>'Elpris i Norden respektive Tysk'!$C$3:$C$1163</c:f>
              <c:numCache>
                <c:formatCode>General</c:formatCode>
                <c:ptCount val="1161"/>
                <c:pt idx="24">
                  <c:v>15.084166666666667</c:v>
                </c:pt>
                <c:pt idx="25">
                  <c:v>15.312202380952382</c:v>
                </c:pt>
                <c:pt idx="26">
                  <c:v>15.476607142857143</c:v>
                </c:pt>
                <c:pt idx="27">
                  <c:v>15.339583333333334</c:v>
                </c:pt>
                <c:pt idx="28">
                  <c:v>14.399285714285714</c:v>
                </c:pt>
                <c:pt idx="29">
                  <c:v>14.292916666666667</c:v>
                </c:pt>
                <c:pt idx="30">
                  <c:v>14.186607142857143</c:v>
                </c:pt>
                <c:pt idx="31">
                  <c:v>13.744940476190475</c:v>
                </c:pt>
                <c:pt idx="32">
                  <c:v>15.299166666666666</c:v>
                </c:pt>
                <c:pt idx="33">
                  <c:v>16.652261904761907</c:v>
                </c:pt>
                <c:pt idx="34">
                  <c:v>18.882202380952382</c:v>
                </c:pt>
                <c:pt idx="35">
                  <c:v>20.623630952380957</c:v>
                </c:pt>
                <c:pt idx="36">
                  <c:v>22.056488095238098</c:v>
                </c:pt>
                <c:pt idx="37">
                  <c:v>20.966607142857139</c:v>
                </c:pt>
                <c:pt idx="38">
                  <c:v>19.711547619047618</c:v>
                </c:pt>
                <c:pt idx="39">
                  <c:v>16.770892857142858</c:v>
                </c:pt>
                <c:pt idx="40">
                  <c:v>18.348928571428569</c:v>
                </c:pt>
                <c:pt idx="41">
                  <c:v>17.300416666666667</c:v>
                </c:pt>
                <c:pt idx="42">
                  <c:v>19.879702380952381</c:v>
                </c:pt>
                <c:pt idx="43">
                  <c:v>21.309702380952384</c:v>
                </c:pt>
                <c:pt idx="44">
                  <c:v>19.270119047619044</c:v>
                </c:pt>
                <c:pt idx="45">
                  <c:v>22.644047619047619</c:v>
                </c:pt>
                <c:pt idx="46">
                  <c:v>23.4725</c:v>
                </c:pt>
                <c:pt idx="47">
                  <c:v>23.602499999999999</c:v>
                </c:pt>
                <c:pt idx="48">
                  <c:v>23.203511904761907</c:v>
                </c:pt>
                <c:pt idx="49">
                  <c:v>22.180416666666662</c:v>
                </c:pt>
                <c:pt idx="50">
                  <c:v>26.27315476190476</c:v>
                </c:pt>
                <c:pt idx="51">
                  <c:v>17.415238095238092</c:v>
                </c:pt>
                <c:pt idx="52">
                  <c:v>18.032678571428569</c:v>
                </c:pt>
                <c:pt idx="53">
                  <c:v>23.612321428571427</c:v>
                </c:pt>
                <c:pt idx="54">
                  <c:v>26.720476190476187</c:v>
                </c:pt>
                <c:pt idx="55">
                  <c:v>22.5982744095238</c:v>
                </c:pt>
                <c:pt idx="56">
                  <c:v>24.140119047619045</c:v>
                </c:pt>
                <c:pt idx="57">
                  <c:v>21.549940476190478</c:v>
                </c:pt>
                <c:pt idx="58">
                  <c:v>21.533571428571431</c:v>
                </c:pt>
                <c:pt idx="59">
                  <c:v>21.760535714285712</c:v>
                </c:pt>
                <c:pt idx="60">
                  <c:v>28.330238095238094</c:v>
                </c:pt>
                <c:pt idx="61">
                  <c:v>23.7857744095238</c:v>
                </c:pt>
                <c:pt idx="62">
                  <c:v>19.941726190476192</c:v>
                </c:pt>
                <c:pt idx="63">
                  <c:v>18.100828157349895</c:v>
                </c:pt>
                <c:pt idx="64">
                  <c:v>19.48315476190476</c:v>
                </c:pt>
                <c:pt idx="65">
                  <c:v>22.351309523809526</c:v>
                </c:pt>
                <c:pt idx="66">
                  <c:v>20.995654761904763</c:v>
                </c:pt>
                <c:pt idx="67">
                  <c:v>24.97684523809524</c:v>
                </c:pt>
                <c:pt idx="68">
                  <c:v>26.418630952380955</c:v>
                </c:pt>
                <c:pt idx="69">
                  <c:v>21.191964285714285</c:v>
                </c:pt>
                <c:pt idx="70">
                  <c:v>20.543690476190477</c:v>
                </c:pt>
                <c:pt idx="71">
                  <c:v>21.898392857142856</c:v>
                </c:pt>
                <c:pt idx="72">
                  <c:v>19.13208333333333</c:v>
                </c:pt>
                <c:pt idx="73">
                  <c:v>19.078928571428573</c:v>
                </c:pt>
                <c:pt idx="74">
                  <c:v>19.095297619047621</c:v>
                </c:pt>
                <c:pt idx="75">
                  <c:v>20.495535714285719</c:v>
                </c:pt>
                <c:pt idx="76">
                  <c:v>20.718809523809522</c:v>
                </c:pt>
                <c:pt idx="77">
                  <c:v>23.014940476190475</c:v>
                </c:pt>
                <c:pt idx="78">
                  <c:v>24.11904761904762</c:v>
                </c:pt>
                <c:pt idx="79">
                  <c:v>20.386190476190482</c:v>
                </c:pt>
                <c:pt idx="80">
                  <c:v>17.969047619047618</c:v>
                </c:pt>
                <c:pt idx="81">
                  <c:v>15.659345238095238</c:v>
                </c:pt>
                <c:pt idx="82">
                  <c:v>16.639345238095238</c:v>
                </c:pt>
                <c:pt idx="83">
                  <c:v>15.818035714285715</c:v>
                </c:pt>
                <c:pt idx="84">
                  <c:v>18.638690476190479</c:v>
                </c:pt>
                <c:pt idx="85">
                  <c:v>23.548274409523799</c:v>
                </c:pt>
                <c:pt idx="86">
                  <c:v>25.449166666666663</c:v>
                </c:pt>
                <c:pt idx="87">
                  <c:v>22.359642857142855</c:v>
                </c:pt>
                <c:pt idx="88">
                  <c:v>22.997261904761906</c:v>
                </c:pt>
                <c:pt idx="89">
                  <c:v>23.359226190476189</c:v>
                </c:pt>
                <c:pt idx="90">
                  <c:v>23.490833333333335</c:v>
                </c:pt>
                <c:pt idx="91">
                  <c:v>21.435714285714283</c:v>
                </c:pt>
                <c:pt idx="92">
                  <c:v>20.292916666666663</c:v>
                </c:pt>
                <c:pt idx="93">
                  <c:v>22.82321428571429</c:v>
                </c:pt>
                <c:pt idx="94">
                  <c:v>23.847440952381</c:v>
                </c:pt>
                <c:pt idx="95">
                  <c:v>22.468392857142852</c:v>
                </c:pt>
                <c:pt idx="96">
                  <c:v>25.880178571428569</c:v>
                </c:pt>
                <c:pt idx="97">
                  <c:v>35.534880952380945</c:v>
                </c:pt>
                <c:pt idx="98">
                  <c:v>31.681309523809524</c:v>
                </c:pt>
                <c:pt idx="99">
                  <c:v>26.952202380952379</c:v>
                </c:pt>
                <c:pt idx="100">
                  <c:v>28.440774409523801</c:v>
                </c:pt>
                <c:pt idx="101">
                  <c:v>48.81113095238095</c:v>
                </c:pt>
                <c:pt idx="102">
                  <c:v>84.578809523809539</c:v>
                </c:pt>
                <c:pt idx="103">
                  <c:v>19.143988095238093</c:v>
                </c:pt>
                <c:pt idx="104">
                  <c:v>25.628214285714289</c:v>
                </c:pt>
                <c:pt idx="105">
                  <c:v>44.629107142857151</c:v>
                </c:pt>
                <c:pt idx="106">
                  <c:v>29.231011904761903</c:v>
                </c:pt>
                <c:pt idx="107">
                  <c:v>23.445476190476196</c:v>
                </c:pt>
                <c:pt idx="108">
                  <c:v>19.200952380952383</c:v>
                </c:pt>
                <c:pt idx="109">
                  <c:v>19.092678571428571</c:v>
                </c:pt>
                <c:pt idx="110">
                  <c:v>20.19839285714286</c:v>
                </c:pt>
                <c:pt idx="111">
                  <c:v>21.88708333333334</c:v>
                </c:pt>
                <c:pt idx="112">
                  <c:v>21.576964285714286</c:v>
                </c:pt>
                <c:pt idx="113">
                  <c:v>21.684047619047618</c:v>
                </c:pt>
                <c:pt idx="114">
                  <c:v>19.424821428571427</c:v>
                </c:pt>
                <c:pt idx="115">
                  <c:v>17.689642857142857</c:v>
                </c:pt>
                <c:pt idx="116">
                  <c:v>18.856902173913038</c:v>
                </c:pt>
                <c:pt idx="117">
                  <c:v>17.355119047619048</c:v>
                </c:pt>
                <c:pt idx="118">
                  <c:v>24.085416666666667</c:v>
                </c:pt>
                <c:pt idx="119">
                  <c:v>25.747619047619047</c:v>
                </c:pt>
                <c:pt idx="120">
                  <c:v>21.296190476190475</c:v>
                </c:pt>
                <c:pt idx="121">
                  <c:v>18.714166666666667</c:v>
                </c:pt>
                <c:pt idx="122">
                  <c:v>16.970357142857143</c:v>
                </c:pt>
                <c:pt idx="123">
                  <c:v>17.840416666666666</c:v>
                </c:pt>
                <c:pt idx="124">
                  <c:v>16.004702380952381</c:v>
                </c:pt>
                <c:pt idx="125">
                  <c:v>18.141249999999999</c:v>
                </c:pt>
                <c:pt idx="126">
                  <c:v>20.356190476190477</c:v>
                </c:pt>
                <c:pt idx="127">
                  <c:v>22.708095238095233</c:v>
                </c:pt>
                <c:pt idx="128">
                  <c:v>30.689166666666665</c:v>
                </c:pt>
                <c:pt idx="129">
                  <c:v>21.709583333333335</c:v>
                </c:pt>
                <c:pt idx="130">
                  <c:v>32.108095238095238</c:v>
                </c:pt>
                <c:pt idx="131">
                  <c:v>24.042023809523805</c:v>
                </c:pt>
                <c:pt idx="132">
                  <c:v>17.86119047619048</c:v>
                </c:pt>
                <c:pt idx="133">
                  <c:v>18.370714285714286</c:v>
                </c:pt>
                <c:pt idx="134">
                  <c:v>19.586369047619051</c:v>
                </c:pt>
                <c:pt idx="135">
                  <c:v>19.129047619047615</c:v>
                </c:pt>
                <c:pt idx="136">
                  <c:v>21.151488095238097</c:v>
                </c:pt>
                <c:pt idx="137">
                  <c:v>24.034940476190474</c:v>
                </c:pt>
                <c:pt idx="138">
                  <c:v>31.047797619047625</c:v>
                </c:pt>
                <c:pt idx="139">
                  <c:v>29.203571428571429</c:v>
                </c:pt>
                <c:pt idx="140">
                  <c:v>25.862380952380953</c:v>
                </c:pt>
                <c:pt idx="141">
                  <c:v>29.621547619047622</c:v>
                </c:pt>
                <c:pt idx="142">
                  <c:v>28.04</c:v>
                </c:pt>
                <c:pt idx="143">
                  <c:v>24.06291666666667</c:v>
                </c:pt>
                <c:pt idx="144">
                  <c:v>21.748214285714283</c:v>
                </c:pt>
                <c:pt idx="145">
                  <c:v>22.987559523809523</c:v>
                </c:pt>
                <c:pt idx="146">
                  <c:v>19.922261904761903</c:v>
                </c:pt>
                <c:pt idx="147">
                  <c:v>22.146011904761902</c:v>
                </c:pt>
                <c:pt idx="148">
                  <c:v>22.218392857142852</c:v>
                </c:pt>
                <c:pt idx="149">
                  <c:v>19.860714285714288</c:v>
                </c:pt>
                <c:pt idx="150">
                  <c:v>17.775833333333331</c:v>
                </c:pt>
                <c:pt idx="151">
                  <c:v>18.944761904761901</c:v>
                </c:pt>
                <c:pt idx="152">
                  <c:v>22.326964285714286</c:v>
                </c:pt>
                <c:pt idx="153">
                  <c:v>30.791845238095238</c:v>
                </c:pt>
                <c:pt idx="154">
                  <c:v>29.054166666666667</c:v>
                </c:pt>
                <c:pt idx="155">
                  <c:v>9.6374999999999993</c:v>
                </c:pt>
                <c:pt idx="156">
                  <c:v>13.692619047619047</c:v>
                </c:pt>
                <c:pt idx="157">
                  <c:v>48.742678571428556</c:v>
                </c:pt>
                <c:pt idx="158">
                  <c:v>24.984642857142855</c:v>
                </c:pt>
                <c:pt idx="159">
                  <c:v>25.42702380952381</c:v>
                </c:pt>
                <c:pt idx="160">
                  <c:v>25.650595238095239</c:v>
                </c:pt>
                <c:pt idx="161">
                  <c:v>29.955595238095238</c:v>
                </c:pt>
                <c:pt idx="162">
                  <c:v>33.180654761904755</c:v>
                </c:pt>
                <c:pt idx="163">
                  <c:v>40.384523809523806</c:v>
                </c:pt>
                <c:pt idx="164">
                  <c:v>34.554166666666667</c:v>
                </c:pt>
                <c:pt idx="165">
                  <c:v>27.927023809523806</c:v>
                </c:pt>
                <c:pt idx="166">
                  <c:v>27.73083333333334</c:v>
                </c:pt>
                <c:pt idx="167">
                  <c:v>28.255119047619047</c:v>
                </c:pt>
                <c:pt idx="168">
                  <c:v>24.874751552795033</c:v>
                </c:pt>
                <c:pt idx="169">
                  <c:v>22.04767857142857</c:v>
                </c:pt>
                <c:pt idx="170">
                  <c:v>29.6325</c:v>
                </c:pt>
                <c:pt idx="171">
                  <c:v>22.643452380952379</c:v>
                </c:pt>
                <c:pt idx="172">
                  <c:v>20.626666666666665</c:v>
                </c:pt>
                <c:pt idx="173">
                  <c:v>16.033274409523798</c:v>
                </c:pt>
                <c:pt idx="174">
                  <c:v>21.934880952380954</c:v>
                </c:pt>
                <c:pt idx="175">
                  <c:v>23.033035714285713</c:v>
                </c:pt>
                <c:pt idx="176">
                  <c:v>23.941130952380949</c:v>
                </c:pt>
                <c:pt idx="177">
                  <c:v>20.837678571428572</c:v>
                </c:pt>
                <c:pt idx="178">
                  <c:v>28.352499999999999</c:v>
                </c:pt>
                <c:pt idx="179">
                  <c:v>24.216428571428569</c:v>
                </c:pt>
                <c:pt idx="180">
                  <c:v>26.287500000000001</c:v>
                </c:pt>
                <c:pt idx="181">
                  <c:v>37.598392857142862</c:v>
                </c:pt>
                <c:pt idx="182">
                  <c:v>29.056249999999999</c:v>
                </c:pt>
                <c:pt idx="183">
                  <c:v>27.874821428571426</c:v>
                </c:pt>
                <c:pt idx="184">
                  <c:v>45.723214285714292</c:v>
                </c:pt>
                <c:pt idx="185">
                  <c:v>46.238630952380944</c:v>
                </c:pt>
                <c:pt idx="186">
                  <c:v>24.288274409523801</c:v>
                </c:pt>
                <c:pt idx="187">
                  <c:v>37.655595238095238</c:v>
                </c:pt>
                <c:pt idx="188">
                  <c:v>36.042976190476196</c:v>
                </c:pt>
                <c:pt idx="189">
                  <c:v>28.598095238095237</c:v>
                </c:pt>
                <c:pt idx="190">
                  <c:v>28.184226190476192</c:v>
                </c:pt>
                <c:pt idx="191">
                  <c:v>25.850476190476193</c:v>
                </c:pt>
                <c:pt idx="192">
                  <c:v>28.764702380952379</c:v>
                </c:pt>
                <c:pt idx="193">
                  <c:v>27.835178571428571</c:v>
                </c:pt>
                <c:pt idx="194">
                  <c:v>31.807500000000001</c:v>
                </c:pt>
                <c:pt idx="195">
                  <c:v>33.707678571428566</c:v>
                </c:pt>
                <c:pt idx="196">
                  <c:v>25.297261904761903</c:v>
                </c:pt>
                <c:pt idx="197">
                  <c:v>30.5007744095238</c:v>
                </c:pt>
                <c:pt idx="198">
                  <c:v>38.913928571428578</c:v>
                </c:pt>
                <c:pt idx="199">
                  <c:v>38.359226190476193</c:v>
                </c:pt>
                <c:pt idx="200">
                  <c:v>30.071309523809525</c:v>
                </c:pt>
                <c:pt idx="201">
                  <c:v>34.242380952380948</c:v>
                </c:pt>
                <c:pt idx="202">
                  <c:v>31.050178571428575</c:v>
                </c:pt>
                <c:pt idx="203">
                  <c:v>32.058988095238092</c:v>
                </c:pt>
                <c:pt idx="204">
                  <c:v>31.904285714285717</c:v>
                </c:pt>
                <c:pt idx="205">
                  <c:v>33.93666666666666</c:v>
                </c:pt>
                <c:pt idx="206">
                  <c:v>31.125595238095237</c:v>
                </c:pt>
                <c:pt idx="207">
                  <c:v>19.377857142857142</c:v>
                </c:pt>
                <c:pt idx="208">
                  <c:v>23.161309523809525</c:v>
                </c:pt>
                <c:pt idx="209">
                  <c:v>30.272321428571427</c:v>
                </c:pt>
                <c:pt idx="210">
                  <c:v>22.328690476190477</c:v>
                </c:pt>
                <c:pt idx="211">
                  <c:v>29.268988095238097</c:v>
                </c:pt>
                <c:pt idx="212">
                  <c:v>30.609702380952378</c:v>
                </c:pt>
                <c:pt idx="213">
                  <c:v>23.797023809523807</c:v>
                </c:pt>
                <c:pt idx="214">
                  <c:v>26.404761904761905</c:v>
                </c:pt>
                <c:pt idx="215">
                  <c:v>27.045654761904757</c:v>
                </c:pt>
                <c:pt idx="216">
                  <c:v>30.092023809523813</c:v>
                </c:pt>
                <c:pt idx="217">
                  <c:v>35.798928571428569</c:v>
                </c:pt>
                <c:pt idx="218">
                  <c:v>35.763333333333335</c:v>
                </c:pt>
                <c:pt idx="219">
                  <c:v>23.943333333333332</c:v>
                </c:pt>
                <c:pt idx="220">
                  <c:v>29.207934782608692</c:v>
                </c:pt>
                <c:pt idx="221">
                  <c:v>26.821666666666665</c:v>
                </c:pt>
                <c:pt idx="222">
                  <c:v>25.613869047619051</c:v>
                </c:pt>
                <c:pt idx="223">
                  <c:v>25.242976190476188</c:v>
                </c:pt>
                <c:pt idx="224">
                  <c:v>25.849940476190476</c:v>
                </c:pt>
                <c:pt idx="225">
                  <c:v>22.881488095238097</c:v>
                </c:pt>
                <c:pt idx="226">
                  <c:v>29.557857142857141</c:v>
                </c:pt>
                <c:pt idx="227">
                  <c:v>31.759583333333332</c:v>
                </c:pt>
                <c:pt idx="228">
                  <c:v>23.743809523809524</c:v>
                </c:pt>
                <c:pt idx="229">
                  <c:v>26.431726190476191</c:v>
                </c:pt>
                <c:pt idx="230">
                  <c:v>24.617261904761904</c:v>
                </c:pt>
                <c:pt idx="231">
                  <c:v>26.037619047619049</c:v>
                </c:pt>
                <c:pt idx="232">
                  <c:v>27.658274409523798</c:v>
                </c:pt>
                <c:pt idx="233">
                  <c:v>27.8777440952381</c:v>
                </c:pt>
                <c:pt idx="234">
                  <c:v>27.385000000000002</c:v>
                </c:pt>
                <c:pt idx="235">
                  <c:v>26.706845238095237</c:v>
                </c:pt>
                <c:pt idx="236">
                  <c:v>27.261964285714289</c:v>
                </c:pt>
                <c:pt idx="237">
                  <c:v>27.521726190476191</c:v>
                </c:pt>
                <c:pt idx="238">
                  <c:v>28.261369047619045</c:v>
                </c:pt>
                <c:pt idx="239">
                  <c:v>29.268214285714286</c:v>
                </c:pt>
                <c:pt idx="240">
                  <c:v>31.170833333333331</c:v>
                </c:pt>
                <c:pt idx="241">
                  <c:v>28.088214285714287</c:v>
                </c:pt>
                <c:pt idx="242">
                  <c:v>28.856130952380948</c:v>
                </c:pt>
                <c:pt idx="243">
                  <c:v>30.701369047619043</c:v>
                </c:pt>
                <c:pt idx="244">
                  <c:v>33.639702380952386</c:v>
                </c:pt>
                <c:pt idx="245">
                  <c:v>31.477744095238101</c:v>
                </c:pt>
                <c:pt idx="246">
                  <c:v>28.278154761904762</c:v>
                </c:pt>
                <c:pt idx="247">
                  <c:v>32.297559523809525</c:v>
                </c:pt>
                <c:pt idx="248">
                  <c:v>29.022500000000001</c:v>
                </c:pt>
                <c:pt idx="249">
                  <c:v>30.591428571428573</c:v>
                </c:pt>
                <c:pt idx="250">
                  <c:v>29.906369047619048</c:v>
                </c:pt>
                <c:pt idx="251">
                  <c:v>30.308452380952378</c:v>
                </c:pt>
                <c:pt idx="252">
                  <c:v>23.138095238095239</c:v>
                </c:pt>
                <c:pt idx="253">
                  <c:v>30.488035714285708</c:v>
                </c:pt>
                <c:pt idx="254">
                  <c:v>30.497321428571432</c:v>
                </c:pt>
                <c:pt idx="255">
                  <c:v>31.719880952380954</c:v>
                </c:pt>
                <c:pt idx="256">
                  <c:v>33.41255952380952</c:v>
                </c:pt>
                <c:pt idx="257">
                  <c:v>33.245238095238101</c:v>
                </c:pt>
                <c:pt idx="258">
                  <c:v>32.918154761904766</c:v>
                </c:pt>
                <c:pt idx="259">
                  <c:v>25.698035714285716</c:v>
                </c:pt>
                <c:pt idx="260">
                  <c:v>21.684166666666666</c:v>
                </c:pt>
                <c:pt idx="261">
                  <c:v>26.9025</c:v>
                </c:pt>
                <c:pt idx="262">
                  <c:v>31.137440476190477</c:v>
                </c:pt>
                <c:pt idx="263">
                  <c:v>30.397678571428571</c:v>
                </c:pt>
                <c:pt idx="264">
                  <c:v>38.615714285714283</c:v>
                </c:pt>
                <c:pt idx="265">
                  <c:v>36.504642857142855</c:v>
                </c:pt>
                <c:pt idx="266">
                  <c:v>34.244345238095242</c:v>
                </c:pt>
                <c:pt idx="267">
                  <c:v>37.221607142857145</c:v>
                </c:pt>
                <c:pt idx="268">
                  <c:v>46.73</c:v>
                </c:pt>
                <c:pt idx="269">
                  <c:v>67.286488095238099</c:v>
                </c:pt>
                <c:pt idx="270">
                  <c:v>54.819285714285719</c:v>
                </c:pt>
                <c:pt idx="271">
                  <c:v>38.071369047619051</c:v>
                </c:pt>
                <c:pt idx="272">
                  <c:v>31.505450310559006</c:v>
                </c:pt>
                <c:pt idx="273">
                  <c:v>30.307500000000001</c:v>
                </c:pt>
                <c:pt idx="274">
                  <c:v>38.036071428571425</c:v>
                </c:pt>
                <c:pt idx="275">
                  <c:v>44.25452380952381</c:v>
                </c:pt>
                <c:pt idx="276">
                  <c:v>41.831309523809516</c:v>
                </c:pt>
                <c:pt idx="277">
                  <c:v>39.130595238095232</c:v>
                </c:pt>
                <c:pt idx="278">
                  <c:v>33.191071428571426</c:v>
                </c:pt>
                <c:pt idx="279">
                  <c:v>41.25416666666667</c:v>
                </c:pt>
                <c:pt idx="280">
                  <c:v>38.274345238095236</c:v>
                </c:pt>
                <c:pt idx="281">
                  <c:v>38.555059523809526</c:v>
                </c:pt>
                <c:pt idx="282">
                  <c:v>36.63964285714286</c:v>
                </c:pt>
                <c:pt idx="283">
                  <c:v>39.614285714285714</c:v>
                </c:pt>
                <c:pt idx="284">
                  <c:v>40.84672619047619</c:v>
                </c:pt>
                <c:pt idx="285">
                  <c:v>57.254940476190477</c:v>
                </c:pt>
                <c:pt idx="286">
                  <c:v>55.238452380952374</c:v>
                </c:pt>
                <c:pt idx="287">
                  <c:v>47.083035714285707</c:v>
                </c:pt>
                <c:pt idx="288">
                  <c:v>50.204523809523799</c:v>
                </c:pt>
                <c:pt idx="289">
                  <c:v>44.184285714285707</c:v>
                </c:pt>
                <c:pt idx="290">
                  <c:v>41.893095238095235</c:v>
                </c:pt>
                <c:pt idx="291">
                  <c:v>36.653988095238098</c:v>
                </c:pt>
                <c:pt idx="292">
                  <c:v>36.839821428571426</c:v>
                </c:pt>
                <c:pt idx="293">
                  <c:v>37.023333333333326</c:v>
                </c:pt>
                <c:pt idx="294">
                  <c:v>39.506666666666661</c:v>
                </c:pt>
                <c:pt idx="295">
                  <c:v>42.167321428571427</c:v>
                </c:pt>
                <c:pt idx="296">
                  <c:v>46.786011904761907</c:v>
                </c:pt>
                <c:pt idx="297">
                  <c:v>50.148333333333333</c:v>
                </c:pt>
                <c:pt idx="298">
                  <c:v>48.893095238095235</c:v>
                </c:pt>
                <c:pt idx="299">
                  <c:v>49.333095238095233</c:v>
                </c:pt>
                <c:pt idx="300">
                  <c:v>46.178630952380956</c:v>
                </c:pt>
                <c:pt idx="301">
                  <c:v>50.588690476190479</c:v>
                </c:pt>
                <c:pt idx="302">
                  <c:v>49.372678571428573</c:v>
                </c:pt>
                <c:pt idx="303">
                  <c:v>46.95642857142856</c:v>
                </c:pt>
                <c:pt idx="304">
                  <c:v>40.601428571428571</c:v>
                </c:pt>
                <c:pt idx="305">
                  <c:v>50.49916666666666</c:v>
                </c:pt>
                <c:pt idx="306">
                  <c:v>59.948571428571434</c:v>
                </c:pt>
                <c:pt idx="307">
                  <c:v>92.664166666666674</c:v>
                </c:pt>
                <c:pt idx="308">
                  <c:v>100.74648809523809</c:v>
                </c:pt>
                <c:pt idx="309">
                  <c:v>76.188095238095229</c:v>
                </c:pt>
                <c:pt idx="310">
                  <c:v>65.824642857142848</c:v>
                </c:pt>
                <c:pt idx="311">
                  <c:v>60.779583333333335</c:v>
                </c:pt>
                <c:pt idx="312">
                  <c:v>37.717440476190475</c:v>
                </c:pt>
                <c:pt idx="313">
                  <c:v>53.964047619047619</c:v>
                </c:pt>
                <c:pt idx="314">
                  <c:v>69.689940476190472</c:v>
                </c:pt>
                <c:pt idx="315">
                  <c:v>59.962023809523814</c:v>
                </c:pt>
                <c:pt idx="316">
                  <c:v>80.906607142857155</c:v>
                </c:pt>
                <c:pt idx="317">
                  <c:v>76.174464285714294</c:v>
                </c:pt>
                <c:pt idx="318">
                  <c:v>68.153511904761913</c:v>
                </c:pt>
                <c:pt idx="319">
                  <c:v>69.318630952380957</c:v>
                </c:pt>
                <c:pt idx="320">
                  <c:v>63.807619047619042</c:v>
                </c:pt>
                <c:pt idx="321">
                  <c:v>65.007857142857148</c:v>
                </c:pt>
                <c:pt idx="322">
                  <c:v>64.879226190476189</c:v>
                </c:pt>
                <c:pt idx="323">
                  <c:v>67.893749999999983</c:v>
                </c:pt>
                <c:pt idx="324">
                  <c:v>62.482952898550721</c:v>
                </c:pt>
                <c:pt idx="325">
                  <c:v>41.562083333333327</c:v>
                </c:pt>
                <c:pt idx="326">
                  <c:v>46.655654761904756</c:v>
                </c:pt>
                <c:pt idx="327">
                  <c:v>42.727500000000006</c:v>
                </c:pt>
                <c:pt idx="328">
                  <c:v>43.367916666666652</c:v>
                </c:pt>
                <c:pt idx="329">
                  <c:v>41.888928571428565</c:v>
                </c:pt>
                <c:pt idx="330">
                  <c:v>31.782857142857143</c:v>
                </c:pt>
                <c:pt idx="331">
                  <c:v>36.597261904761908</c:v>
                </c:pt>
                <c:pt idx="332">
                  <c:v>34.951547619047624</c:v>
                </c:pt>
                <c:pt idx="333">
                  <c:v>30.146726190476191</c:v>
                </c:pt>
                <c:pt idx="334">
                  <c:v>37.240297619047617</c:v>
                </c:pt>
                <c:pt idx="335">
                  <c:v>33.855773809523811</c:v>
                </c:pt>
                <c:pt idx="336">
                  <c:v>40.993154761904762</c:v>
                </c:pt>
                <c:pt idx="337">
                  <c:v>41.942440476190477</c:v>
                </c:pt>
                <c:pt idx="338">
                  <c:v>42.731666666666676</c:v>
                </c:pt>
                <c:pt idx="339">
                  <c:v>45.462559523809531</c:v>
                </c:pt>
                <c:pt idx="340">
                  <c:v>50.274583333333332</c:v>
                </c:pt>
                <c:pt idx="341">
                  <c:v>75.037142857142854</c:v>
                </c:pt>
                <c:pt idx="342">
                  <c:v>135.80732142857144</c:v>
                </c:pt>
                <c:pt idx="343">
                  <c:v>47.492678571428577</c:v>
                </c:pt>
                <c:pt idx="344">
                  <c:v>40.18988095238096</c:v>
                </c:pt>
                <c:pt idx="345">
                  <c:v>42.866964285714289</c:v>
                </c:pt>
                <c:pt idx="346">
                  <c:v>47.264940476190475</c:v>
                </c:pt>
                <c:pt idx="347">
                  <c:v>42.940059523809524</c:v>
                </c:pt>
                <c:pt idx="348">
                  <c:v>46.216488095238091</c:v>
                </c:pt>
                <c:pt idx="349">
                  <c:v>46.366964285714289</c:v>
                </c:pt>
                <c:pt idx="350">
                  <c:v>44.841011904761906</c:v>
                </c:pt>
                <c:pt idx="351">
                  <c:v>48.34988095238095</c:v>
                </c:pt>
                <c:pt idx="352">
                  <c:v>35.059107142857144</c:v>
                </c:pt>
                <c:pt idx="353">
                  <c:v>46.474940476190476</c:v>
                </c:pt>
                <c:pt idx="354">
                  <c:v>49.903154761904759</c:v>
                </c:pt>
                <c:pt idx="355">
                  <c:v>43.527142857142863</c:v>
                </c:pt>
                <c:pt idx="356">
                  <c:v>45.064940476190472</c:v>
                </c:pt>
                <c:pt idx="357">
                  <c:v>65.384464285714301</c:v>
                </c:pt>
                <c:pt idx="358">
                  <c:v>45.245892857142849</c:v>
                </c:pt>
                <c:pt idx="359">
                  <c:v>45.858214285714283</c:v>
                </c:pt>
                <c:pt idx="360">
                  <c:v>44.865238095238098</c:v>
                </c:pt>
                <c:pt idx="361">
                  <c:v>38.774226190476199</c:v>
                </c:pt>
                <c:pt idx="362">
                  <c:v>39.788869047619052</c:v>
                </c:pt>
                <c:pt idx="363">
                  <c:v>52.569940476190474</c:v>
                </c:pt>
                <c:pt idx="364">
                  <c:v>30.570714285714285</c:v>
                </c:pt>
                <c:pt idx="365">
                  <c:v>27.772440476190479</c:v>
                </c:pt>
                <c:pt idx="366">
                  <c:v>27.218095238095241</c:v>
                </c:pt>
                <c:pt idx="367">
                  <c:v>27.409702380952382</c:v>
                </c:pt>
                <c:pt idx="368">
                  <c:v>40.195654761904756</c:v>
                </c:pt>
                <c:pt idx="369">
                  <c:v>39.175000000000004</c:v>
                </c:pt>
                <c:pt idx="370">
                  <c:v>37.436488095238097</c:v>
                </c:pt>
                <c:pt idx="371">
                  <c:v>29.142380952380954</c:v>
                </c:pt>
                <c:pt idx="372">
                  <c:v>27.661964285714284</c:v>
                </c:pt>
                <c:pt idx="373">
                  <c:v>24.353571428571424</c:v>
                </c:pt>
                <c:pt idx="374">
                  <c:v>25.231011904761903</c:v>
                </c:pt>
                <c:pt idx="375">
                  <c:v>24.96065476190476</c:v>
                </c:pt>
                <c:pt idx="376">
                  <c:v>26.949523809523811</c:v>
                </c:pt>
                <c:pt idx="377">
                  <c:v>27.86178571428572</c:v>
                </c:pt>
                <c:pt idx="378">
                  <c:v>28.55797619047619</c:v>
                </c:pt>
                <c:pt idx="379">
                  <c:v>30.571369047619051</c:v>
                </c:pt>
                <c:pt idx="380">
                  <c:v>31.091785714285713</c:v>
                </c:pt>
                <c:pt idx="381">
                  <c:v>36.434642857142855</c:v>
                </c:pt>
                <c:pt idx="382">
                  <c:v>28.812499999999996</c:v>
                </c:pt>
                <c:pt idx="383">
                  <c:v>28.294047619047621</c:v>
                </c:pt>
                <c:pt idx="384">
                  <c:v>30.457142857142859</c:v>
                </c:pt>
                <c:pt idx="385">
                  <c:v>42.210952380952378</c:v>
                </c:pt>
                <c:pt idx="386">
                  <c:v>31.507023809523808</c:v>
                </c:pt>
                <c:pt idx="387">
                  <c:v>32.967440476190475</c:v>
                </c:pt>
                <c:pt idx="388">
                  <c:v>43.372857142857143</c:v>
                </c:pt>
                <c:pt idx="389">
                  <c:v>39.72684523809523</c:v>
                </c:pt>
                <c:pt idx="390">
                  <c:v>27.312321428571426</c:v>
                </c:pt>
                <c:pt idx="391">
                  <c:v>29.890535714285711</c:v>
                </c:pt>
                <c:pt idx="392">
                  <c:v>28.944940476190474</c:v>
                </c:pt>
                <c:pt idx="393">
                  <c:v>34.786130952380951</c:v>
                </c:pt>
                <c:pt idx="394">
                  <c:v>27.101011904761901</c:v>
                </c:pt>
                <c:pt idx="395">
                  <c:v>25.440476190476193</c:v>
                </c:pt>
                <c:pt idx="396">
                  <c:v>26.894642857142859</c:v>
                </c:pt>
                <c:pt idx="397">
                  <c:v>29.03720238095238</c:v>
                </c:pt>
                <c:pt idx="398">
                  <c:v>30.813511904761906</c:v>
                </c:pt>
                <c:pt idx="399">
                  <c:v>29.5</c:v>
                </c:pt>
                <c:pt idx="400">
                  <c:v>31.75</c:v>
                </c:pt>
                <c:pt idx="401">
                  <c:v>35.08</c:v>
                </c:pt>
                <c:pt idx="402">
                  <c:v>36.17</c:v>
                </c:pt>
                <c:pt idx="403">
                  <c:v>39.47</c:v>
                </c:pt>
                <c:pt idx="404">
                  <c:v>42.67</c:v>
                </c:pt>
                <c:pt idx="405">
                  <c:v>50.11</c:v>
                </c:pt>
                <c:pt idx="406">
                  <c:v>50.29</c:v>
                </c:pt>
                <c:pt idx="407">
                  <c:v>75.489999999999995</c:v>
                </c:pt>
                <c:pt idx="408">
                  <c:v>55.75</c:v>
                </c:pt>
                <c:pt idx="409">
                  <c:v>50.15</c:v>
                </c:pt>
                <c:pt idx="410">
                  <c:v>78.09</c:v>
                </c:pt>
                <c:pt idx="411">
                  <c:v>81.849999999999994</c:v>
                </c:pt>
                <c:pt idx="412">
                  <c:v>53.25</c:v>
                </c:pt>
                <c:pt idx="413">
                  <c:v>41.6</c:v>
                </c:pt>
                <c:pt idx="414">
                  <c:v>65.400000000000006</c:v>
                </c:pt>
                <c:pt idx="415">
                  <c:v>84.01</c:v>
                </c:pt>
                <c:pt idx="416">
                  <c:v>26.48</c:v>
                </c:pt>
                <c:pt idx="417">
                  <c:v>43.68333333333333</c:v>
                </c:pt>
                <c:pt idx="418">
                  <c:v>60.49</c:v>
                </c:pt>
                <c:pt idx="419">
                  <c:v>58.73</c:v>
                </c:pt>
                <c:pt idx="420">
                  <c:v>52.32</c:v>
                </c:pt>
                <c:pt idx="421">
                  <c:v>56.19</c:v>
                </c:pt>
                <c:pt idx="422">
                  <c:v>58.02</c:v>
                </c:pt>
                <c:pt idx="423">
                  <c:v>62.87</c:v>
                </c:pt>
                <c:pt idx="424">
                  <c:v>63.02</c:v>
                </c:pt>
                <c:pt idx="425">
                  <c:v>51.63</c:v>
                </c:pt>
                <c:pt idx="426">
                  <c:v>57.68</c:v>
                </c:pt>
                <c:pt idx="427">
                  <c:v>51.85</c:v>
                </c:pt>
                <c:pt idx="428">
                  <c:v>54.53</c:v>
                </c:pt>
                <c:pt idx="429">
                  <c:v>54.55</c:v>
                </c:pt>
                <c:pt idx="430">
                  <c:v>62.05</c:v>
                </c:pt>
                <c:pt idx="431">
                  <c:v>76.959999999999994</c:v>
                </c:pt>
                <c:pt idx="432">
                  <c:v>71.010000000000005</c:v>
                </c:pt>
                <c:pt idx="433">
                  <c:v>60.24</c:v>
                </c:pt>
                <c:pt idx="434">
                  <c:v>52.38</c:v>
                </c:pt>
                <c:pt idx="435">
                  <c:v>54.84</c:v>
                </c:pt>
                <c:pt idx="436">
                  <c:v>54.86</c:v>
                </c:pt>
                <c:pt idx="437">
                  <c:v>60.8</c:v>
                </c:pt>
                <c:pt idx="438">
                  <c:v>59.83</c:v>
                </c:pt>
                <c:pt idx="439">
                  <c:v>75.75</c:v>
                </c:pt>
                <c:pt idx="440">
                  <c:v>70.819999999999993</c:v>
                </c:pt>
                <c:pt idx="441">
                  <c:v>70.930000000000007</c:v>
                </c:pt>
                <c:pt idx="442">
                  <c:v>77.569999999999993</c:v>
                </c:pt>
                <c:pt idx="443">
                  <c:v>79.709999999999994</c:v>
                </c:pt>
                <c:pt idx="444">
                  <c:v>72.53</c:v>
                </c:pt>
                <c:pt idx="445">
                  <c:v>64.930000000000007</c:v>
                </c:pt>
                <c:pt idx="446">
                  <c:v>62.78</c:v>
                </c:pt>
                <c:pt idx="447">
                  <c:v>65.86</c:v>
                </c:pt>
                <c:pt idx="448">
                  <c:v>54.91</c:v>
                </c:pt>
                <c:pt idx="449">
                  <c:v>53.4</c:v>
                </c:pt>
                <c:pt idx="450">
                  <c:v>62.66</c:v>
                </c:pt>
                <c:pt idx="451">
                  <c:v>79.2</c:v>
                </c:pt>
                <c:pt idx="452">
                  <c:v>84.59</c:v>
                </c:pt>
                <c:pt idx="453">
                  <c:v>86.28</c:v>
                </c:pt>
                <c:pt idx="454">
                  <c:v>87.67</c:v>
                </c:pt>
                <c:pt idx="455">
                  <c:v>92.27</c:v>
                </c:pt>
                <c:pt idx="456">
                  <c:v>77.28</c:v>
                </c:pt>
                <c:pt idx="457">
                  <c:v>99.65</c:v>
                </c:pt>
                <c:pt idx="458">
                  <c:v>82.04</c:v>
                </c:pt>
                <c:pt idx="459">
                  <c:v>79.39</c:v>
                </c:pt>
                <c:pt idx="460">
                  <c:v>83.04</c:v>
                </c:pt>
                <c:pt idx="461">
                  <c:v>71.52</c:v>
                </c:pt>
                <c:pt idx="462">
                  <c:v>57.83</c:v>
                </c:pt>
                <c:pt idx="463">
                  <c:v>54.37</c:v>
                </c:pt>
                <c:pt idx="464">
                  <c:v>74.86</c:v>
                </c:pt>
                <c:pt idx="465">
                  <c:v>64.650000000000006</c:v>
                </c:pt>
                <c:pt idx="466">
                  <c:v>66.069999999999993</c:v>
                </c:pt>
                <c:pt idx="467">
                  <c:v>55.89</c:v>
                </c:pt>
                <c:pt idx="468">
                  <c:v>34.35</c:v>
                </c:pt>
                <c:pt idx="469">
                  <c:v>48.12</c:v>
                </c:pt>
                <c:pt idx="470">
                  <c:v>58.77</c:v>
                </c:pt>
                <c:pt idx="471">
                  <c:v>64.38</c:v>
                </c:pt>
                <c:pt idx="472">
                  <c:v>51.72</c:v>
                </c:pt>
                <c:pt idx="473">
                  <c:v>56.85</c:v>
                </c:pt>
                <c:pt idx="474">
                  <c:v>53.14</c:v>
                </c:pt>
                <c:pt idx="475">
                  <c:v>48.79</c:v>
                </c:pt>
                <c:pt idx="476">
                  <c:v>48.62</c:v>
                </c:pt>
                <c:pt idx="477">
                  <c:v>41.13</c:v>
                </c:pt>
                <c:pt idx="478">
                  <c:v>37.42</c:v>
                </c:pt>
                <c:pt idx="479">
                  <c:v>38.479999999999997</c:v>
                </c:pt>
                <c:pt idx="480">
                  <c:v>35.61</c:v>
                </c:pt>
                <c:pt idx="481">
                  <c:v>35.61</c:v>
                </c:pt>
                <c:pt idx="482">
                  <c:v>37.35</c:v>
                </c:pt>
                <c:pt idx="483">
                  <c:v>30.92</c:v>
                </c:pt>
                <c:pt idx="484">
                  <c:v>28.45</c:v>
                </c:pt>
                <c:pt idx="485">
                  <c:v>34.94</c:v>
                </c:pt>
                <c:pt idx="486">
                  <c:v>33.31</c:v>
                </c:pt>
                <c:pt idx="487">
                  <c:v>30.93</c:v>
                </c:pt>
                <c:pt idx="488">
                  <c:v>30.47</c:v>
                </c:pt>
                <c:pt idx="489">
                  <c:v>33.81</c:v>
                </c:pt>
                <c:pt idx="490">
                  <c:v>30.02</c:v>
                </c:pt>
                <c:pt idx="491">
                  <c:v>31.35</c:v>
                </c:pt>
                <c:pt idx="492">
                  <c:v>32.71</c:v>
                </c:pt>
                <c:pt idx="493">
                  <c:v>34.51</c:v>
                </c:pt>
                <c:pt idx="494">
                  <c:v>32.369999999999997</c:v>
                </c:pt>
                <c:pt idx="495">
                  <c:v>40.950000000000003</c:v>
                </c:pt>
                <c:pt idx="496">
                  <c:v>36.25</c:v>
                </c:pt>
                <c:pt idx="497">
                  <c:v>35.25</c:v>
                </c:pt>
                <c:pt idx="498">
                  <c:v>32.79</c:v>
                </c:pt>
                <c:pt idx="499">
                  <c:v>31.58</c:v>
                </c:pt>
                <c:pt idx="500">
                  <c:v>32.65</c:v>
                </c:pt>
                <c:pt idx="501">
                  <c:v>32.090000000000003</c:v>
                </c:pt>
                <c:pt idx="502">
                  <c:v>39.18</c:v>
                </c:pt>
                <c:pt idx="503">
                  <c:v>41.72</c:v>
                </c:pt>
                <c:pt idx="504">
                  <c:v>33.479999999999997</c:v>
                </c:pt>
                <c:pt idx="505">
                  <c:v>39.979999999999997</c:v>
                </c:pt>
                <c:pt idx="506">
                  <c:v>37.18</c:v>
                </c:pt>
                <c:pt idx="507">
                  <c:v>42.25</c:v>
                </c:pt>
                <c:pt idx="508">
                  <c:v>38.33</c:v>
                </c:pt>
                <c:pt idx="509">
                  <c:v>48.8</c:v>
                </c:pt>
                <c:pt idx="510">
                  <c:v>42.37</c:v>
                </c:pt>
                <c:pt idx="511">
                  <c:v>48.14</c:v>
                </c:pt>
                <c:pt idx="512">
                  <c:v>47.55</c:v>
                </c:pt>
                <c:pt idx="513">
                  <c:v>40.43</c:v>
                </c:pt>
                <c:pt idx="514">
                  <c:v>39.1</c:v>
                </c:pt>
                <c:pt idx="515">
                  <c:v>35</c:v>
                </c:pt>
                <c:pt idx="516">
                  <c:v>28.33</c:v>
                </c:pt>
                <c:pt idx="517">
                  <c:v>37.56</c:v>
                </c:pt>
                <c:pt idx="518">
                  <c:v>39.159999999999997</c:v>
                </c:pt>
                <c:pt idx="519">
                  <c:v>47.54</c:v>
                </c:pt>
                <c:pt idx="520">
                  <c:v>21.46</c:v>
                </c:pt>
                <c:pt idx="521">
                  <c:v>32.340000000000003</c:v>
                </c:pt>
                <c:pt idx="522">
                  <c:v>42.1</c:v>
                </c:pt>
                <c:pt idx="523">
                  <c:v>44.13</c:v>
                </c:pt>
                <c:pt idx="524">
                  <c:v>43.23</c:v>
                </c:pt>
                <c:pt idx="525">
                  <c:v>44.24</c:v>
                </c:pt>
                <c:pt idx="526">
                  <c:v>42.71</c:v>
                </c:pt>
                <c:pt idx="527">
                  <c:v>47.15</c:v>
                </c:pt>
                <c:pt idx="528">
                  <c:v>43.43</c:v>
                </c:pt>
                <c:pt idx="529">
                  <c:v>33.619999999999997</c:v>
                </c:pt>
                <c:pt idx="530">
                  <c:v>38.549999999999997</c:v>
                </c:pt>
                <c:pt idx="531">
                  <c:v>45.95</c:v>
                </c:pt>
                <c:pt idx="532">
                  <c:v>39.26</c:v>
                </c:pt>
                <c:pt idx="533">
                  <c:v>34.11</c:v>
                </c:pt>
                <c:pt idx="534">
                  <c:v>36.18</c:v>
                </c:pt>
                <c:pt idx="535">
                  <c:v>39.340000000000003</c:v>
                </c:pt>
                <c:pt idx="536">
                  <c:v>43.03</c:v>
                </c:pt>
                <c:pt idx="537">
                  <c:v>39.130000000000003</c:v>
                </c:pt>
                <c:pt idx="538">
                  <c:v>38.07</c:v>
                </c:pt>
                <c:pt idx="539">
                  <c:v>44.93</c:v>
                </c:pt>
                <c:pt idx="540">
                  <c:v>42.88</c:v>
                </c:pt>
                <c:pt idx="541">
                  <c:v>42.46</c:v>
                </c:pt>
                <c:pt idx="542">
                  <c:v>37.96</c:v>
                </c:pt>
                <c:pt idx="543">
                  <c:v>38.840000000000003</c:v>
                </c:pt>
                <c:pt idx="544">
                  <c:v>42.35</c:v>
                </c:pt>
                <c:pt idx="545">
                  <c:v>42.92</c:v>
                </c:pt>
                <c:pt idx="546">
                  <c:v>45.9</c:v>
                </c:pt>
                <c:pt idx="547">
                  <c:v>47.73</c:v>
                </c:pt>
                <c:pt idx="548">
                  <c:v>48.42</c:v>
                </c:pt>
                <c:pt idx="549">
                  <c:v>47.86</c:v>
                </c:pt>
                <c:pt idx="550">
                  <c:v>44.01</c:v>
                </c:pt>
                <c:pt idx="551">
                  <c:v>40.200000000000003</c:v>
                </c:pt>
                <c:pt idx="552">
                  <c:v>37</c:v>
                </c:pt>
                <c:pt idx="553">
                  <c:v>40.56</c:v>
                </c:pt>
                <c:pt idx="554">
                  <c:v>39.35</c:v>
                </c:pt>
                <c:pt idx="555">
                  <c:v>42.51</c:v>
                </c:pt>
                <c:pt idx="556">
                  <c:v>45</c:v>
                </c:pt>
                <c:pt idx="557">
                  <c:v>41.63</c:v>
                </c:pt>
                <c:pt idx="558">
                  <c:v>43.87</c:v>
                </c:pt>
                <c:pt idx="559">
                  <c:v>47.24</c:v>
                </c:pt>
                <c:pt idx="560">
                  <c:v>51.96</c:v>
                </c:pt>
                <c:pt idx="561">
                  <c:v>47.71</c:v>
                </c:pt>
                <c:pt idx="562">
                  <c:v>53.95</c:v>
                </c:pt>
                <c:pt idx="563">
                  <c:v>50.61</c:v>
                </c:pt>
                <c:pt idx="564">
                  <c:v>50.22</c:v>
                </c:pt>
                <c:pt idx="565">
                  <c:v>45.81</c:v>
                </c:pt>
                <c:pt idx="566">
                  <c:v>42.41</c:v>
                </c:pt>
                <c:pt idx="567">
                  <c:v>49.93</c:v>
                </c:pt>
                <c:pt idx="568">
                  <c:v>53.34</c:v>
                </c:pt>
                <c:pt idx="569">
                  <c:v>57.18</c:v>
                </c:pt>
                <c:pt idx="570">
                  <c:v>53.307142857142864</c:v>
                </c:pt>
                <c:pt idx="571">
                  <c:v>62.449999999999996</c:v>
                </c:pt>
                <c:pt idx="572">
                  <c:v>51.597142857142856</c:v>
                </c:pt>
                <c:pt idx="573">
                  <c:v>53.11</c:v>
                </c:pt>
                <c:pt idx="574">
                  <c:v>49.03</c:v>
                </c:pt>
                <c:pt idx="575">
                  <c:v>46.03</c:v>
                </c:pt>
                <c:pt idx="576">
                  <c:v>53.43</c:v>
                </c:pt>
                <c:pt idx="577">
                  <c:v>55.54</c:v>
                </c:pt>
                <c:pt idx="578">
                  <c:v>45.5</c:v>
                </c:pt>
                <c:pt idx="579">
                  <c:v>49.57</c:v>
                </c:pt>
                <c:pt idx="580">
                  <c:v>52.54</c:v>
                </c:pt>
                <c:pt idx="581">
                  <c:v>56.06</c:v>
                </c:pt>
                <c:pt idx="582">
                  <c:v>55.48</c:v>
                </c:pt>
                <c:pt idx="583">
                  <c:v>53.27</c:v>
                </c:pt>
                <c:pt idx="584">
                  <c:v>54.21</c:v>
                </c:pt>
                <c:pt idx="585">
                  <c:v>54.28</c:v>
                </c:pt>
                <c:pt idx="586">
                  <c:v>54.16</c:v>
                </c:pt>
                <c:pt idx="587">
                  <c:v>50.48</c:v>
                </c:pt>
                <c:pt idx="588">
                  <c:v>55.57</c:v>
                </c:pt>
                <c:pt idx="589">
                  <c:v>51.84</c:v>
                </c:pt>
                <c:pt idx="590">
                  <c:v>45.77</c:v>
                </c:pt>
                <c:pt idx="591">
                  <c:v>56.07</c:v>
                </c:pt>
                <c:pt idx="592">
                  <c:v>60.09</c:v>
                </c:pt>
                <c:pt idx="593">
                  <c:v>58.71</c:v>
                </c:pt>
                <c:pt idx="594">
                  <c:v>55.5</c:v>
                </c:pt>
                <c:pt idx="595">
                  <c:v>54.55</c:v>
                </c:pt>
                <c:pt idx="596">
                  <c:v>57.36</c:v>
                </c:pt>
                <c:pt idx="597">
                  <c:v>50.67</c:v>
                </c:pt>
                <c:pt idx="598">
                  <c:v>48.66</c:v>
                </c:pt>
                <c:pt idx="599">
                  <c:v>47.46</c:v>
                </c:pt>
                <c:pt idx="600">
                  <c:v>51.84</c:v>
                </c:pt>
                <c:pt idx="601">
                  <c:v>47.52</c:v>
                </c:pt>
                <c:pt idx="602">
                  <c:v>41.86</c:v>
                </c:pt>
                <c:pt idx="603">
                  <c:v>46.52</c:v>
                </c:pt>
                <c:pt idx="604">
                  <c:v>45.23</c:v>
                </c:pt>
                <c:pt idx="605">
                  <c:v>43.29</c:v>
                </c:pt>
                <c:pt idx="606">
                  <c:v>49.45</c:v>
                </c:pt>
                <c:pt idx="607">
                  <c:v>53.95</c:v>
                </c:pt>
                <c:pt idx="608">
                  <c:v>53.48</c:v>
                </c:pt>
                <c:pt idx="609">
                  <c:v>49.17</c:v>
                </c:pt>
                <c:pt idx="610">
                  <c:v>51.5</c:v>
                </c:pt>
                <c:pt idx="611">
                  <c:v>53.52</c:v>
                </c:pt>
                <c:pt idx="612">
                  <c:v>54.23</c:v>
                </c:pt>
                <c:pt idx="613">
                  <c:v>49.43</c:v>
                </c:pt>
                <c:pt idx="614">
                  <c:v>51.73</c:v>
                </c:pt>
                <c:pt idx="615">
                  <c:v>52.93</c:v>
                </c:pt>
                <c:pt idx="616">
                  <c:v>53.78</c:v>
                </c:pt>
                <c:pt idx="617">
                  <c:v>51.96</c:v>
                </c:pt>
                <c:pt idx="618">
                  <c:v>53.9</c:v>
                </c:pt>
                <c:pt idx="619">
                  <c:v>58.93</c:v>
                </c:pt>
                <c:pt idx="620">
                  <c:v>55.72</c:v>
                </c:pt>
                <c:pt idx="621">
                  <c:v>51.64</c:v>
                </c:pt>
                <c:pt idx="622">
                  <c:v>46.44</c:v>
                </c:pt>
                <c:pt idx="623">
                  <c:v>43.28</c:v>
                </c:pt>
                <c:pt idx="624">
                  <c:v>40.89</c:v>
                </c:pt>
                <c:pt idx="625">
                  <c:v>37.78</c:v>
                </c:pt>
                <c:pt idx="626">
                  <c:v>31</c:v>
                </c:pt>
                <c:pt idx="627">
                  <c:v>43.28</c:v>
                </c:pt>
                <c:pt idx="628">
                  <c:v>40.58</c:v>
                </c:pt>
                <c:pt idx="629">
                  <c:v>45.9</c:v>
                </c:pt>
                <c:pt idx="630">
                  <c:v>52.3</c:v>
                </c:pt>
                <c:pt idx="631">
                  <c:v>72.959999999999994</c:v>
                </c:pt>
                <c:pt idx="632">
                  <c:v>51.15</c:v>
                </c:pt>
                <c:pt idx="633">
                  <c:v>43.85</c:v>
                </c:pt>
                <c:pt idx="634">
                  <c:v>45.33</c:v>
                </c:pt>
                <c:pt idx="635">
                  <c:v>43.34</c:v>
                </c:pt>
                <c:pt idx="636">
                  <c:v>43.64</c:v>
                </c:pt>
                <c:pt idx="637">
                  <c:v>40.72</c:v>
                </c:pt>
                <c:pt idx="638">
                  <c:v>32.97</c:v>
                </c:pt>
                <c:pt idx="639">
                  <c:v>44.04</c:v>
                </c:pt>
                <c:pt idx="640">
                  <c:v>43.64</c:v>
                </c:pt>
                <c:pt idx="641">
                  <c:v>47.41</c:v>
                </c:pt>
                <c:pt idx="642">
                  <c:v>42.13</c:v>
                </c:pt>
                <c:pt idx="643">
                  <c:v>39.56</c:v>
                </c:pt>
                <c:pt idx="644">
                  <c:v>40.700000000000003</c:v>
                </c:pt>
                <c:pt idx="645">
                  <c:v>37.46</c:v>
                </c:pt>
                <c:pt idx="646">
                  <c:v>37.26</c:v>
                </c:pt>
                <c:pt idx="647">
                  <c:v>37.299999999999997</c:v>
                </c:pt>
                <c:pt idx="648">
                  <c:v>37.1</c:v>
                </c:pt>
                <c:pt idx="649">
                  <c:v>40</c:v>
                </c:pt>
                <c:pt idx="650">
                  <c:v>39.32</c:v>
                </c:pt>
                <c:pt idx="651">
                  <c:v>39.28</c:v>
                </c:pt>
                <c:pt idx="652">
                  <c:v>42.96</c:v>
                </c:pt>
                <c:pt idx="653">
                  <c:v>39.630000000000003</c:v>
                </c:pt>
                <c:pt idx="654">
                  <c:v>39.840000000000003</c:v>
                </c:pt>
                <c:pt idx="655">
                  <c:v>43.59</c:v>
                </c:pt>
                <c:pt idx="656">
                  <c:v>41.61</c:v>
                </c:pt>
                <c:pt idx="657">
                  <c:v>40.78</c:v>
                </c:pt>
                <c:pt idx="658">
                  <c:v>45</c:v>
                </c:pt>
                <c:pt idx="659">
                  <c:v>47.49</c:v>
                </c:pt>
                <c:pt idx="660">
                  <c:v>47.15</c:v>
                </c:pt>
                <c:pt idx="661">
                  <c:v>47.22</c:v>
                </c:pt>
                <c:pt idx="662">
                  <c:v>45.53</c:v>
                </c:pt>
                <c:pt idx="663">
                  <c:v>46.54</c:v>
                </c:pt>
                <c:pt idx="664">
                  <c:v>41</c:v>
                </c:pt>
                <c:pt idx="665">
                  <c:v>41.21</c:v>
                </c:pt>
                <c:pt idx="666">
                  <c:v>43.49</c:v>
                </c:pt>
                <c:pt idx="667">
                  <c:v>41.3</c:v>
                </c:pt>
                <c:pt idx="668">
                  <c:v>47.69</c:v>
                </c:pt>
                <c:pt idx="669">
                  <c:v>39.75</c:v>
                </c:pt>
                <c:pt idx="670">
                  <c:v>41.03</c:v>
                </c:pt>
                <c:pt idx="671">
                  <c:v>49.52</c:v>
                </c:pt>
                <c:pt idx="672">
                  <c:v>44.93</c:v>
                </c:pt>
                <c:pt idx="673">
                  <c:v>50.03</c:v>
                </c:pt>
                <c:pt idx="674">
                  <c:v>49.36</c:v>
                </c:pt>
                <c:pt idx="675">
                  <c:v>52.47</c:v>
                </c:pt>
                <c:pt idx="676">
                  <c:v>42.84</c:v>
                </c:pt>
                <c:pt idx="677">
                  <c:v>-1.04</c:v>
                </c:pt>
                <c:pt idx="678">
                  <c:v>8.4</c:v>
                </c:pt>
                <c:pt idx="679">
                  <c:v>49.1</c:v>
                </c:pt>
                <c:pt idx="680">
                  <c:v>48.77</c:v>
                </c:pt>
                <c:pt idx="681">
                  <c:v>48.68</c:v>
                </c:pt>
                <c:pt idx="682">
                  <c:v>33.130000000000003</c:v>
                </c:pt>
                <c:pt idx="683">
                  <c:v>41.08</c:v>
                </c:pt>
                <c:pt idx="684">
                  <c:v>45.78</c:v>
                </c:pt>
                <c:pt idx="685">
                  <c:v>45.73</c:v>
                </c:pt>
                <c:pt idx="686">
                  <c:v>50.5</c:v>
                </c:pt>
                <c:pt idx="687">
                  <c:v>38.03</c:v>
                </c:pt>
                <c:pt idx="688">
                  <c:v>39.44</c:v>
                </c:pt>
                <c:pt idx="689">
                  <c:v>37</c:v>
                </c:pt>
                <c:pt idx="690">
                  <c:v>39.69</c:v>
                </c:pt>
                <c:pt idx="691">
                  <c:v>42.5</c:v>
                </c:pt>
                <c:pt idx="692">
                  <c:v>45.02</c:v>
                </c:pt>
                <c:pt idx="693">
                  <c:v>32.17</c:v>
                </c:pt>
                <c:pt idx="694">
                  <c:v>32.479999999999997</c:v>
                </c:pt>
                <c:pt idx="695">
                  <c:v>29.05</c:v>
                </c:pt>
                <c:pt idx="696">
                  <c:v>27.91</c:v>
                </c:pt>
                <c:pt idx="697">
                  <c:v>30.28</c:v>
                </c:pt>
                <c:pt idx="698">
                  <c:v>35.92</c:v>
                </c:pt>
                <c:pt idx="699">
                  <c:v>34.700000000000003</c:v>
                </c:pt>
                <c:pt idx="700">
                  <c:v>31.19</c:v>
                </c:pt>
                <c:pt idx="701">
                  <c:v>23.37</c:v>
                </c:pt>
                <c:pt idx="702">
                  <c:v>28.67</c:v>
                </c:pt>
                <c:pt idx="703">
                  <c:v>30.48</c:v>
                </c:pt>
                <c:pt idx="704">
                  <c:v>32.869999999999997</c:v>
                </c:pt>
                <c:pt idx="705">
                  <c:v>32.450000000000003</c:v>
                </c:pt>
                <c:pt idx="706">
                  <c:v>37.94</c:v>
                </c:pt>
                <c:pt idx="707">
                  <c:v>41.37</c:v>
                </c:pt>
                <c:pt idx="708">
                  <c:v>36.380000000000003</c:v>
                </c:pt>
                <c:pt idx="709">
                  <c:v>35.07</c:v>
                </c:pt>
                <c:pt idx="710">
                  <c:v>32.99</c:v>
                </c:pt>
                <c:pt idx="711">
                  <c:v>41.87</c:v>
                </c:pt>
                <c:pt idx="712">
                  <c:v>43.58</c:v>
                </c:pt>
                <c:pt idx="713">
                  <c:v>41.15</c:v>
                </c:pt>
                <c:pt idx="714">
                  <c:v>43.55</c:v>
                </c:pt>
                <c:pt idx="715">
                  <c:v>40.69</c:v>
                </c:pt>
                <c:pt idx="716">
                  <c:v>44.21</c:v>
                </c:pt>
                <c:pt idx="717">
                  <c:v>36.94</c:v>
                </c:pt>
                <c:pt idx="718">
                  <c:v>45.87</c:v>
                </c:pt>
                <c:pt idx="719">
                  <c:v>37.85</c:v>
                </c:pt>
                <c:pt idx="720">
                  <c:v>33.659999999999997</c:v>
                </c:pt>
                <c:pt idx="721">
                  <c:v>28.36</c:v>
                </c:pt>
                <c:pt idx="722">
                  <c:v>32.03</c:v>
                </c:pt>
                <c:pt idx="723">
                  <c:v>43.25</c:v>
                </c:pt>
                <c:pt idx="724">
                  <c:v>46.1</c:v>
                </c:pt>
                <c:pt idx="725">
                  <c:v>40.29</c:v>
                </c:pt>
                <c:pt idx="726">
                  <c:v>41.48</c:v>
                </c:pt>
                <c:pt idx="727">
                  <c:v>49.8</c:v>
                </c:pt>
                <c:pt idx="728">
                  <c:v>33.72</c:v>
                </c:pt>
                <c:pt idx="729">
                  <c:v>21.27</c:v>
                </c:pt>
                <c:pt idx="730">
                  <c:v>25.6</c:v>
                </c:pt>
                <c:pt idx="731">
                  <c:v>27.41</c:v>
                </c:pt>
                <c:pt idx="732">
                  <c:v>39.130000000000003</c:v>
                </c:pt>
                <c:pt idx="733">
                  <c:v>44.58</c:v>
                </c:pt>
                <c:pt idx="734">
                  <c:v>38.479999999999997</c:v>
                </c:pt>
                <c:pt idx="735">
                  <c:v>33.950000000000003</c:v>
                </c:pt>
                <c:pt idx="736">
                  <c:v>30.43</c:v>
                </c:pt>
                <c:pt idx="737">
                  <c:v>34.61</c:v>
                </c:pt>
                <c:pt idx="738">
                  <c:v>36.03</c:v>
                </c:pt>
                <c:pt idx="739">
                  <c:v>35.29</c:v>
                </c:pt>
                <c:pt idx="740">
                  <c:v>26.71</c:v>
                </c:pt>
                <c:pt idx="741">
                  <c:v>27.75</c:v>
                </c:pt>
                <c:pt idx="742">
                  <c:v>33.4</c:v>
                </c:pt>
                <c:pt idx="743">
                  <c:v>34.22</c:v>
                </c:pt>
                <c:pt idx="744">
                  <c:v>30.59</c:v>
                </c:pt>
                <c:pt idx="745">
                  <c:v>27.2</c:v>
                </c:pt>
                <c:pt idx="746">
                  <c:v>31.81</c:v>
                </c:pt>
                <c:pt idx="747">
                  <c:v>30.8</c:v>
                </c:pt>
                <c:pt idx="748">
                  <c:v>26.07</c:v>
                </c:pt>
                <c:pt idx="749">
                  <c:v>32.15</c:v>
                </c:pt>
                <c:pt idx="750">
                  <c:v>34.880000000000003</c:v>
                </c:pt>
                <c:pt idx="751">
                  <c:v>31.4</c:v>
                </c:pt>
                <c:pt idx="752">
                  <c:v>32.93</c:v>
                </c:pt>
                <c:pt idx="753">
                  <c:v>29.96</c:v>
                </c:pt>
                <c:pt idx="754">
                  <c:v>28.85</c:v>
                </c:pt>
                <c:pt idx="755">
                  <c:v>35.479999999999997</c:v>
                </c:pt>
                <c:pt idx="756">
                  <c:v>31.35</c:v>
                </c:pt>
                <c:pt idx="757">
                  <c:v>30.99</c:v>
                </c:pt>
                <c:pt idx="758">
                  <c:v>31.99</c:v>
                </c:pt>
                <c:pt idx="759">
                  <c:v>32.47</c:v>
                </c:pt>
                <c:pt idx="760">
                  <c:v>29.49</c:v>
                </c:pt>
                <c:pt idx="761">
                  <c:v>28.16</c:v>
                </c:pt>
                <c:pt idx="762">
                  <c:v>23.94</c:v>
                </c:pt>
                <c:pt idx="763">
                  <c:v>27.75</c:v>
                </c:pt>
                <c:pt idx="764">
                  <c:v>33.69</c:v>
                </c:pt>
                <c:pt idx="765">
                  <c:v>32.229999999999997</c:v>
                </c:pt>
                <c:pt idx="766">
                  <c:v>34.840000000000003</c:v>
                </c:pt>
                <c:pt idx="767">
                  <c:v>36.03</c:v>
                </c:pt>
                <c:pt idx="768">
                  <c:v>33.71</c:v>
                </c:pt>
                <c:pt idx="769">
                  <c:v>38.96</c:v>
                </c:pt>
                <c:pt idx="770">
                  <c:v>33.92</c:v>
                </c:pt>
                <c:pt idx="771">
                  <c:v>35.61</c:v>
                </c:pt>
                <c:pt idx="772">
                  <c:v>31.8</c:v>
                </c:pt>
                <c:pt idx="773">
                  <c:v>34.090000000000003</c:v>
                </c:pt>
                <c:pt idx="774">
                  <c:v>34.08</c:v>
                </c:pt>
                <c:pt idx="775">
                  <c:v>36.42</c:v>
                </c:pt>
                <c:pt idx="776">
                  <c:v>41.17</c:v>
                </c:pt>
                <c:pt idx="777">
                  <c:v>38.22</c:v>
                </c:pt>
                <c:pt idx="778">
                  <c:v>46.97</c:v>
                </c:pt>
                <c:pt idx="779">
                  <c:v>35.840000000000003</c:v>
                </c:pt>
                <c:pt idx="780">
                  <c:v>27.74</c:v>
                </c:pt>
                <c:pt idx="781">
                  <c:v>19.510000000000002</c:v>
                </c:pt>
                <c:pt idx="782">
                  <c:v>23.02</c:v>
                </c:pt>
                <c:pt idx="783">
                  <c:v>25.02</c:v>
                </c:pt>
                <c:pt idx="784">
                  <c:v>27.36</c:v>
                </c:pt>
                <c:pt idx="785">
                  <c:v>39.840000000000003</c:v>
                </c:pt>
                <c:pt idx="786">
                  <c:v>31.73</c:v>
                </c:pt>
                <c:pt idx="787">
                  <c:v>36.979999999999997</c:v>
                </c:pt>
                <c:pt idx="788">
                  <c:v>38.46</c:v>
                </c:pt>
                <c:pt idx="789">
                  <c:v>36.35</c:v>
                </c:pt>
                <c:pt idx="790">
                  <c:v>32.43</c:v>
                </c:pt>
                <c:pt idx="791">
                  <c:v>29.65</c:v>
                </c:pt>
                <c:pt idx="792">
                  <c:v>35.33</c:v>
                </c:pt>
                <c:pt idx="793">
                  <c:v>32.67</c:v>
                </c:pt>
                <c:pt idx="794">
                  <c:v>34.799999999999997</c:v>
                </c:pt>
                <c:pt idx="795">
                  <c:v>23.19</c:v>
                </c:pt>
                <c:pt idx="796">
                  <c:v>29.26</c:v>
                </c:pt>
                <c:pt idx="797">
                  <c:v>28.92</c:v>
                </c:pt>
                <c:pt idx="798">
                  <c:v>30.93</c:v>
                </c:pt>
                <c:pt idx="799">
                  <c:v>29.42</c:v>
                </c:pt>
                <c:pt idx="800">
                  <c:v>23.01</c:v>
                </c:pt>
                <c:pt idx="801">
                  <c:v>24.08</c:v>
                </c:pt>
                <c:pt idx="802">
                  <c:v>28.99</c:v>
                </c:pt>
                <c:pt idx="803">
                  <c:v>26.74</c:v>
                </c:pt>
                <c:pt idx="804">
                  <c:v>25.91</c:v>
                </c:pt>
                <c:pt idx="805">
                  <c:v>30.4</c:v>
                </c:pt>
                <c:pt idx="806">
                  <c:v>31.04</c:v>
                </c:pt>
                <c:pt idx="807">
                  <c:v>31.26</c:v>
                </c:pt>
                <c:pt idx="808">
                  <c:v>35.119999999999997</c:v>
                </c:pt>
                <c:pt idx="809">
                  <c:v>33.94</c:v>
                </c:pt>
                <c:pt idx="810">
                  <c:v>40.200000000000003</c:v>
                </c:pt>
                <c:pt idx="811">
                  <c:v>36.229999999999997</c:v>
                </c:pt>
                <c:pt idx="812">
                  <c:v>25.4</c:v>
                </c:pt>
                <c:pt idx="813">
                  <c:v>31.55</c:v>
                </c:pt>
                <c:pt idx="814">
                  <c:v>33.97</c:v>
                </c:pt>
                <c:pt idx="815">
                  <c:v>33.020000000000003</c:v>
                </c:pt>
                <c:pt idx="816">
                  <c:v>30.68</c:v>
                </c:pt>
                <c:pt idx="817">
                  <c:v>29.61</c:v>
                </c:pt>
                <c:pt idx="818">
                  <c:v>32.33</c:v>
                </c:pt>
                <c:pt idx="819">
                  <c:v>30.38</c:v>
                </c:pt>
                <c:pt idx="820">
                  <c:v>34.25</c:v>
                </c:pt>
                <c:pt idx="821">
                  <c:v>34.700000000000003</c:v>
                </c:pt>
                <c:pt idx="822">
                  <c:v>37.72</c:v>
                </c:pt>
                <c:pt idx="823">
                  <c:v>40.97</c:v>
                </c:pt>
                <c:pt idx="824">
                  <c:v>40.33</c:v>
                </c:pt>
                <c:pt idx="825">
                  <c:v>40.32</c:v>
                </c:pt>
                <c:pt idx="826">
                  <c:v>36.380000000000003</c:v>
                </c:pt>
                <c:pt idx="827">
                  <c:v>29.38</c:v>
                </c:pt>
                <c:pt idx="828">
                  <c:v>28.78</c:v>
                </c:pt>
                <c:pt idx="829">
                  <c:v>36.159999999999997</c:v>
                </c:pt>
                <c:pt idx="830">
                  <c:v>30.24</c:v>
                </c:pt>
                <c:pt idx="831">
                  <c:v>31.3</c:v>
                </c:pt>
                <c:pt idx="832">
                  <c:v>32.979999999999997</c:v>
                </c:pt>
                <c:pt idx="833">
                  <c:v>16.34</c:v>
                </c:pt>
                <c:pt idx="834">
                  <c:v>23.97</c:v>
                </c:pt>
                <c:pt idx="835">
                  <c:v>29.18</c:v>
                </c:pt>
                <c:pt idx="836">
                  <c:v>31.01</c:v>
                </c:pt>
                <c:pt idx="837">
                  <c:v>39.409999999999997</c:v>
                </c:pt>
                <c:pt idx="838">
                  <c:v>20.8</c:v>
                </c:pt>
                <c:pt idx="839">
                  <c:v>20.14</c:v>
                </c:pt>
                <c:pt idx="840">
                  <c:v>20.96</c:v>
                </c:pt>
                <c:pt idx="841">
                  <c:v>23.05</c:v>
                </c:pt>
                <c:pt idx="842">
                  <c:v>23.53</c:v>
                </c:pt>
                <c:pt idx="843">
                  <c:v>24.36</c:v>
                </c:pt>
                <c:pt idx="844">
                  <c:v>26.91</c:v>
                </c:pt>
                <c:pt idx="845">
                  <c:v>25.04</c:v>
                </c:pt>
                <c:pt idx="846">
                  <c:v>23.49</c:v>
                </c:pt>
                <c:pt idx="847">
                  <c:v>20.79</c:v>
                </c:pt>
                <c:pt idx="848">
                  <c:v>24.46</c:v>
                </c:pt>
                <c:pt idx="849">
                  <c:v>24.27</c:v>
                </c:pt>
                <c:pt idx="850">
                  <c:v>22.69</c:v>
                </c:pt>
                <c:pt idx="851">
                  <c:v>25.47</c:v>
                </c:pt>
                <c:pt idx="852">
                  <c:v>18.190000000000001</c:v>
                </c:pt>
                <c:pt idx="853">
                  <c:v>20.94</c:v>
                </c:pt>
                <c:pt idx="854">
                  <c:v>24.32</c:v>
                </c:pt>
                <c:pt idx="855">
                  <c:v>26.08</c:v>
                </c:pt>
                <c:pt idx="856">
                  <c:v>26.75</c:v>
                </c:pt>
                <c:pt idx="857">
                  <c:v>27.77</c:v>
                </c:pt>
                <c:pt idx="858">
                  <c:v>26.86</c:v>
                </c:pt>
                <c:pt idx="859">
                  <c:v>28.11</c:v>
                </c:pt>
                <c:pt idx="860">
                  <c:v>25.75</c:v>
                </c:pt>
                <c:pt idx="861">
                  <c:v>24</c:v>
                </c:pt>
                <c:pt idx="862">
                  <c:v>26.46</c:v>
                </c:pt>
                <c:pt idx="863">
                  <c:v>30.41</c:v>
                </c:pt>
                <c:pt idx="864">
                  <c:v>30.62</c:v>
                </c:pt>
                <c:pt idx="865">
                  <c:v>27.28</c:v>
                </c:pt>
                <c:pt idx="866">
                  <c:v>25.09</c:v>
                </c:pt>
                <c:pt idx="867">
                  <c:v>26.96</c:v>
                </c:pt>
                <c:pt idx="868">
                  <c:v>27.95</c:v>
                </c:pt>
                <c:pt idx="869">
                  <c:v>29.64</c:v>
                </c:pt>
                <c:pt idx="870">
                  <c:v>31.37</c:v>
                </c:pt>
                <c:pt idx="871">
                  <c:v>29.56</c:v>
                </c:pt>
                <c:pt idx="872">
                  <c:v>31.5</c:v>
                </c:pt>
                <c:pt idx="873">
                  <c:v>30.76</c:v>
                </c:pt>
                <c:pt idx="874">
                  <c:v>32.79</c:v>
                </c:pt>
                <c:pt idx="875">
                  <c:v>36.270000000000003</c:v>
                </c:pt>
                <c:pt idx="876">
                  <c:v>39.28</c:v>
                </c:pt>
                <c:pt idx="877">
                  <c:v>40.94</c:v>
                </c:pt>
                <c:pt idx="878">
                  <c:v>38.729999999999997</c:v>
                </c:pt>
                <c:pt idx="879">
                  <c:v>45.27</c:v>
                </c:pt>
                <c:pt idx="880">
                  <c:v>30.34</c:v>
                </c:pt>
                <c:pt idx="881">
                  <c:v>38.54</c:v>
                </c:pt>
                <c:pt idx="882">
                  <c:v>37.869999999999997</c:v>
                </c:pt>
                <c:pt idx="883">
                  <c:v>38.94</c:v>
                </c:pt>
                <c:pt idx="884">
                  <c:v>50.01</c:v>
                </c:pt>
                <c:pt idx="885">
                  <c:v>33.64</c:v>
                </c:pt>
                <c:pt idx="886">
                  <c:v>26.8</c:v>
                </c:pt>
                <c:pt idx="887">
                  <c:v>41.8</c:v>
                </c:pt>
                <c:pt idx="888">
                  <c:v>41.34</c:v>
                </c:pt>
                <c:pt idx="889">
                  <c:v>64.959999999999994</c:v>
                </c:pt>
                <c:pt idx="890">
                  <c:v>62.34</c:v>
                </c:pt>
                <c:pt idx="891">
                  <c:v>50.61</c:v>
                </c:pt>
                <c:pt idx="892">
                  <c:v>49.9</c:v>
                </c:pt>
                <c:pt idx="893">
                  <c:v>40.700000000000003</c:v>
                </c:pt>
                <c:pt idx="894">
                  <c:v>26.52</c:v>
                </c:pt>
                <c:pt idx="895">
                  <c:v>30.22</c:v>
                </c:pt>
                <c:pt idx="896">
                  <c:v>34.75</c:v>
                </c:pt>
                <c:pt idx="897">
                  <c:v>28.67</c:v>
                </c:pt>
                <c:pt idx="898">
                  <c:v>31.42</c:v>
                </c:pt>
                <c:pt idx="899">
                  <c:v>32.270000000000003</c:v>
                </c:pt>
                <c:pt idx="900">
                  <c:v>33.65</c:v>
                </c:pt>
                <c:pt idx="901">
                  <c:v>25.9</c:v>
                </c:pt>
                <c:pt idx="902">
                  <c:v>26.42</c:v>
                </c:pt>
                <c:pt idx="903">
                  <c:v>29.2</c:v>
                </c:pt>
                <c:pt idx="904">
                  <c:v>24.39</c:v>
                </c:pt>
                <c:pt idx="905">
                  <c:v>34.520000000000003</c:v>
                </c:pt>
                <c:pt idx="906">
                  <c:v>30.8</c:v>
                </c:pt>
                <c:pt idx="907">
                  <c:v>29.93</c:v>
                </c:pt>
                <c:pt idx="908">
                  <c:v>33.24</c:v>
                </c:pt>
                <c:pt idx="909">
                  <c:v>25.27</c:v>
                </c:pt>
                <c:pt idx="910">
                  <c:v>28.64</c:v>
                </c:pt>
                <c:pt idx="911">
                  <c:v>31.35</c:v>
                </c:pt>
                <c:pt idx="912">
                  <c:v>32.840000000000003</c:v>
                </c:pt>
                <c:pt idx="913">
                  <c:v>35.770000000000003</c:v>
                </c:pt>
                <c:pt idx="914">
                  <c:v>34.979999999999997</c:v>
                </c:pt>
                <c:pt idx="915">
                  <c:v>35.18</c:v>
                </c:pt>
                <c:pt idx="916">
                  <c:v>28.14</c:v>
                </c:pt>
                <c:pt idx="917">
                  <c:v>28.59</c:v>
                </c:pt>
                <c:pt idx="918">
                  <c:v>29.98</c:v>
                </c:pt>
                <c:pt idx="919">
                  <c:v>26.6</c:v>
                </c:pt>
                <c:pt idx="920">
                  <c:v>34.479999999999997</c:v>
                </c:pt>
                <c:pt idx="921">
                  <c:v>36.36</c:v>
                </c:pt>
                <c:pt idx="922">
                  <c:v>31.69</c:v>
                </c:pt>
                <c:pt idx="923">
                  <c:v>27.52</c:v>
                </c:pt>
                <c:pt idx="924">
                  <c:v>39.01</c:v>
                </c:pt>
                <c:pt idx="925">
                  <c:v>38.450000000000003</c:v>
                </c:pt>
                <c:pt idx="926">
                  <c:v>21.1</c:v>
                </c:pt>
                <c:pt idx="927">
                  <c:v>34.450000000000003</c:v>
                </c:pt>
                <c:pt idx="928">
                  <c:v>38.409999999999997</c:v>
                </c:pt>
                <c:pt idx="929">
                  <c:v>17.73</c:v>
                </c:pt>
                <c:pt idx="930">
                  <c:v>35.61</c:v>
                </c:pt>
                <c:pt idx="931">
                  <c:v>44.33</c:v>
                </c:pt>
                <c:pt idx="932">
                  <c:v>38.6</c:v>
                </c:pt>
                <c:pt idx="933">
                  <c:v>34.92</c:v>
                </c:pt>
                <c:pt idx="934">
                  <c:v>48.61</c:v>
                </c:pt>
                <c:pt idx="935">
                  <c:v>28.58</c:v>
                </c:pt>
                <c:pt idx="936">
                  <c:v>36.130000000000003</c:v>
                </c:pt>
                <c:pt idx="937">
                  <c:v>37.130000000000003</c:v>
                </c:pt>
                <c:pt idx="938">
                  <c:v>15.17</c:v>
                </c:pt>
                <c:pt idx="939">
                  <c:v>19.78</c:v>
                </c:pt>
                <c:pt idx="940">
                  <c:v>36.299999999999997</c:v>
                </c:pt>
                <c:pt idx="941">
                  <c:v>32.020000000000003</c:v>
                </c:pt>
                <c:pt idx="942">
                  <c:v>30.73</c:v>
                </c:pt>
                <c:pt idx="943">
                  <c:v>32.83</c:v>
                </c:pt>
                <c:pt idx="944">
                  <c:v>40.14</c:v>
                </c:pt>
                <c:pt idx="945">
                  <c:v>37.729999999999997</c:v>
                </c:pt>
                <c:pt idx="946">
                  <c:v>42.41</c:v>
                </c:pt>
                <c:pt idx="947">
                  <c:v>38.47</c:v>
                </c:pt>
                <c:pt idx="948">
                  <c:v>40.78</c:v>
                </c:pt>
                <c:pt idx="949">
                  <c:v>26.8</c:v>
                </c:pt>
                <c:pt idx="950">
                  <c:v>45.69</c:v>
                </c:pt>
                <c:pt idx="951">
                  <c:v>36.24</c:v>
                </c:pt>
                <c:pt idx="952">
                  <c:v>29.4</c:v>
                </c:pt>
                <c:pt idx="953">
                  <c:v>35.07</c:v>
                </c:pt>
                <c:pt idx="954">
                  <c:v>36.94</c:v>
                </c:pt>
                <c:pt idx="955">
                  <c:v>30.68</c:v>
                </c:pt>
                <c:pt idx="956">
                  <c:v>25.11</c:v>
                </c:pt>
                <c:pt idx="957">
                  <c:v>30.72</c:v>
                </c:pt>
                <c:pt idx="958">
                  <c:v>35.18</c:v>
                </c:pt>
                <c:pt idx="959">
                  <c:v>34.29</c:v>
                </c:pt>
                <c:pt idx="960">
                  <c:v>42.81</c:v>
                </c:pt>
                <c:pt idx="961">
                  <c:v>46.91</c:v>
                </c:pt>
                <c:pt idx="962">
                  <c:v>43.44</c:v>
                </c:pt>
                <c:pt idx="963">
                  <c:v>34.92</c:v>
                </c:pt>
                <c:pt idx="964">
                  <c:v>42.96</c:v>
                </c:pt>
                <c:pt idx="965">
                  <c:v>45.4</c:v>
                </c:pt>
                <c:pt idx="966">
                  <c:v>50.03</c:v>
                </c:pt>
                <c:pt idx="967">
                  <c:v>51.04</c:v>
                </c:pt>
                <c:pt idx="968">
                  <c:v>52.86</c:v>
                </c:pt>
                <c:pt idx="969">
                  <c:v>55.95</c:v>
                </c:pt>
                <c:pt idx="970">
                  <c:v>52.95</c:v>
                </c:pt>
                <c:pt idx="971">
                  <c:v>54.58</c:v>
                </c:pt>
                <c:pt idx="972">
                  <c:v>58.95</c:v>
                </c:pt>
                <c:pt idx="973">
                  <c:v>58.44</c:v>
                </c:pt>
                <c:pt idx="974">
                  <c:v>60.54</c:v>
                </c:pt>
                <c:pt idx="975">
                  <c:v>60.2</c:v>
                </c:pt>
                <c:pt idx="976">
                  <c:v>49.48</c:v>
                </c:pt>
                <c:pt idx="977">
                  <c:v>48.67</c:v>
                </c:pt>
                <c:pt idx="978">
                  <c:v>51.451071428571431</c:v>
                </c:pt>
                <c:pt idx="979">
                  <c:v>54.530059523809527</c:v>
                </c:pt>
                <c:pt idx="980">
                  <c:v>64.002916666666678</c:v>
                </c:pt>
                <c:pt idx="981">
                  <c:v>47.739400000000003</c:v>
                </c:pt>
                <c:pt idx="982">
                  <c:v>46.425535714285715</c:v>
                </c:pt>
                <c:pt idx="983">
                  <c:v>53.847202380952389</c:v>
                </c:pt>
                <c:pt idx="984">
                  <c:v>55.277142857142863</c:v>
                </c:pt>
                <c:pt idx="985">
                  <c:v>60.593392857142867</c:v>
                </c:pt>
                <c:pt idx="986">
                  <c:v>55.303630952380956</c:v>
                </c:pt>
                <c:pt idx="987">
                  <c:v>38.940535714285708</c:v>
                </c:pt>
                <c:pt idx="988">
                  <c:v>57.566190476190464</c:v>
                </c:pt>
                <c:pt idx="989">
                  <c:v>52.982678571428565</c:v>
                </c:pt>
                <c:pt idx="990">
                  <c:v>44.846071428571427</c:v>
                </c:pt>
                <c:pt idx="991">
                  <c:v>40.094107142857141</c:v>
                </c:pt>
                <c:pt idx="992">
                  <c:v>42.829047619047621</c:v>
                </c:pt>
                <c:pt idx="993">
                  <c:v>48.158095238095235</c:v>
                </c:pt>
                <c:pt idx="994">
                  <c:v>63.543750000000003</c:v>
                </c:pt>
                <c:pt idx="995">
                  <c:v>53.699642857142884</c:v>
                </c:pt>
                <c:pt idx="996">
                  <c:v>38.593690476190474</c:v>
                </c:pt>
                <c:pt idx="997">
                  <c:v>42.724047619047603</c:v>
                </c:pt>
                <c:pt idx="998">
                  <c:v>43.411249999999995</c:v>
                </c:pt>
                <c:pt idx="999">
                  <c:v>38.687142857142859</c:v>
                </c:pt>
                <c:pt idx="1000">
                  <c:v>22.90190476190477</c:v>
                </c:pt>
                <c:pt idx="1001">
                  <c:v>24.099999999999991</c:v>
                </c:pt>
                <c:pt idx="1002">
                  <c:v>38.313333333333333</c:v>
                </c:pt>
                <c:pt idx="1003">
                  <c:v>36.449820359281425</c:v>
                </c:pt>
                <c:pt idx="1004">
                  <c:v>39.244107142857146</c:v>
                </c:pt>
                <c:pt idx="1005">
                  <c:v>42.503035714285701</c:v>
                </c:pt>
                <c:pt idx="1006">
                  <c:v>37.864107142857129</c:v>
                </c:pt>
                <c:pt idx="1007">
                  <c:v>26.482321428571431</c:v>
                </c:pt>
                <c:pt idx="1008">
                  <c:v>37.161547619047603</c:v>
                </c:pt>
                <c:pt idx="1009">
                  <c:v>40.186904761904756</c:v>
                </c:pt>
                <c:pt idx="1010">
                  <c:v>39.47470238095238</c:v>
                </c:pt>
                <c:pt idx="1011">
                  <c:v>38.438690476190459</c:v>
                </c:pt>
                <c:pt idx="1012">
                  <c:v>32.024285714285703</c:v>
                </c:pt>
                <c:pt idx="1013">
                  <c:v>24.024999999999991</c:v>
                </c:pt>
                <c:pt idx="1014">
                  <c:v>37.413214285714304</c:v>
                </c:pt>
                <c:pt idx="1015">
                  <c:v>36.109404761904749</c:v>
                </c:pt>
                <c:pt idx="1016">
                  <c:v>34.409107142857131</c:v>
                </c:pt>
                <c:pt idx="1017">
                  <c:v>32.092023809523802</c:v>
                </c:pt>
                <c:pt idx="1018">
                  <c:v>39.794940476190469</c:v>
                </c:pt>
                <c:pt idx="1019">
                  <c:v>40.812142857142852</c:v>
                </c:pt>
                <c:pt idx="1020">
                  <c:v>43.26369047619049</c:v>
                </c:pt>
                <c:pt idx="1021">
                  <c:v>42.625059523809547</c:v>
                </c:pt>
                <c:pt idx="1022">
                  <c:v>32.773035714285705</c:v>
                </c:pt>
                <c:pt idx="1023">
                  <c:v>34.020476190476188</c:v>
                </c:pt>
                <c:pt idx="1024">
                  <c:v>36.067976190476188</c:v>
                </c:pt>
                <c:pt idx="1025">
                  <c:v>41.785714285714292</c:v>
                </c:pt>
                <c:pt idx="1026">
                  <c:v>35.08005952380951</c:v>
                </c:pt>
                <c:pt idx="1027">
                  <c:v>36.143809523809509</c:v>
                </c:pt>
                <c:pt idx="1028">
                  <c:v>38.323690476190485</c:v>
                </c:pt>
                <c:pt idx="1029">
                  <c:v>36.211547619047579</c:v>
                </c:pt>
                <c:pt idx="1030">
                  <c:v>36.878869047619069</c:v>
                </c:pt>
                <c:pt idx="1031">
                  <c:v>30.427500000000002</c:v>
                </c:pt>
                <c:pt idx="1032">
                  <c:v>37.955773809523805</c:v>
                </c:pt>
                <c:pt idx="1033">
                  <c:v>35.862440476190471</c:v>
                </c:pt>
                <c:pt idx="1034">
                  <c:v>38.234999999999985</c:v>
                </c:pt>
                <c:pt idx="1035">
                  <c:v>43.671250000000008</c:v>
                </c:pt>
                <c:pt idx="1036">
                  <c:v>41.218035714285683</c:v>
                </c:pt>
                <c:pt idx="1037" formatCode="0.00">
                  <c:v>42.688273809523835</c:v>
                </c:pt>
                <c:pt idx="1038" formatCode="0.00">
                  <c:v>41.858809523809519</c:v>
                </c:pt>
                <c:pt idx="1039" formatCode="0.00">
                  <c:v>32.417857142857144</c:v>
                </c:pt>
                <c:pt idx="1040" formatCode="0.00">
                  <c:v>31.245595238095266</c:v>
                </c:pt>
                <c:pt idx="1041" formatCode="0.00">
                  <c:v>33.770416666666655</c:v>
                </c:pt>
                <c:pt idx="1042" formatCode="0.00">
                  <c:v>29.73761904761907</c:v>
                </c:pt>
                <c:pt idx="1043" formatCode="0.00">
                  <c:v>30.59</c:v>
                </c:pt>
                <c:pt idx="1044" formatCode="0.00">
                  <c:v>33.97</c:v>
                </c:pt>
                <c:pt idx="1045" formatCode="0.00">
                  <c:v>32.4</c:v>
                </c:pt>
                <c:pt idx="1046" formatCode="0.00">
                  <c:v>44.01</c:v>
                </c:pt>
                <c:pt idx="1047" formatCode="0.00">
                  <c:v>25.92</c:v>
                </c:pt>
                <c:pt idx="1048" formatCode="0.00">
                  <c:v>27.85</c:v>
                </c:pt>
                <c:pt idx="1049" formatCode="0.00">
                  <c:v>17.82</c:v>
                </c:pt>
                <c:pt idx="1050" formatCode="0.00">
                  <c:v>18.5</c:v>
                </c:pt>
                <c:pt idx="1051" formatCode="0.00">
                  <c:v>24.26</c:v>
                </c:pt>
                <c:pt idx="1052" formatCode="0.00">
                  <c:v>31.68</c:v>
                </c:pt>
                <c:pt idx="1053" formatCode="0.00">
                  <c:v>20.96</c:v>
                </c:pt>
                <c:pt idx="1054" formatCode="0.00">
                  <c:v>21.34</c:v>
                </c:pt>
                <c:pt idx="1055" formatCode="0.00">
                  <c:v>17.61</c:v>
                </c:pt>
                <c:pt idx="1056" formatCode="0.00">
                  <c:v>19.59</c:v>
                </c:pt>
                <c:pt idx="1057" formatCode="0.00">
                  <c:v>21.05</c:v>
                </c:pt>
                <c:pt idx="1058" formatCode="0.00">
                  <c:v>14.98</c:v>
                </c:pt>
                <c:pt idx="1059" formatCode="0.00">
                  <c:v>11.19</c:v>
                </c:pt>
                <c:pt idx="1060" formatCode="0.00">
                  <c:v>18.100000000000001</c:v>
                </c:pt>
                <c:pt idx="1061" formatCode="0.00">
                  <c:v>21.68</c:v>
                </c:pt>
                <c:pt idx="1062" formatCode="0.00">
                  <c:v>19.48</c:v>
                </c:pt>
                <c:pt idx="1063" formatCode="0.00">
                  <c:v>14</c:v>
                </c:pt>
                <c:pt idx="1064" formatCode="0.00">
                  <c:v>18.04</c:v>
                </c:pt>
                <c:pt idx="1065" formatCode="0.00">
                  <c:v>19.78</c:v>
                </c:pt>
                <c:pt idx="1066" formatCode="0.00">
                  <c:v>26.08</c:v>
                </c:pt>
                <c:pt idx="1067" formatCode="0.00">
                  <c:v>29.66</c:v>
                </c:pt>
                <c:pt idx="1068" formatCode="0.00">
                  <c:v>30.15</c:v>
                </c:pt>
                <c:pt idx="1069" formatCode="0.00">
                  <c:v>21.73</c:v>
                </c:pt>
                <c:pt idx="1070">
                  <c:v>31.4</c:v>
                </c:pt>
                <c:pt idx="1071">
                  <c:v>35.92</c:v>
                </c:pt>
                <c:pt idx="1072">
                  <c:v>29.14</c:v>
                </c:pt>
                <c:pt idx="1073">
                  <c:v>29.55</c:v>
                </c:pt>
                <c:pt idx="1074">
                  <c:v>33.22</c:v>
                </c:pt>
                <c:pt idx="1075">
                  <c:v>35.590000000000003</c:v>
                </c:pt>
                <c:pt idx="1076">
                  <c:v>33.01</c:v>
                </c:pt>
                <c:pt idx="1077">
                  <c:v>36.79</c:v>
                </c:pt>
                <c:pt idx="1078">
                  <c:v>42.97</c:v>
                </c:pt>
                <c:pt idx="1079">
                  <c:v>37.85</c:v>
                </c:pt>
                <c:pt idx="1080">
                  <c:v>48.47</c:v>
                </c:pt>
                <c:pt idx="1081">
                  <c:v>43.36</c:v>
                </c:pt>
                <c:pt idx="1082">
                  <c:v>36.630000000000003</c:v>
                </c:pt>
                <c:pt idx="1083">
                  <c:v>33.770000000000003</c:v>
                </c:pt>
                <c:pt idx="1084">
                  <c:v>41</c:v>
                </c:pt>
                <c:pt idx="1085">
                  <c:v>33.450000000000003</c:v>
                </c:pt>
                <c:pt idx="1086">
                  <c:v>30.52</c:v>
                </c:pt>
                <c:pt idx="1087">
                  <c:v>35.89</c:v>
                </c:pt>
                <c:pt idx="1088">
                  <c:v>37.65</c:v>
                </c:pt>
                <c:pt idx="1089">
                  <c:v>33.380000000000003</c:v>
                </c:pt>
                <c:pt idx="1090">
                  <c:v>49.42</c:v>
                </c:pt>
                <c:pt idx="1091">
                  <c:v>51.26</c:v>
                </c:pt>
                <c:pt idx="1092">
                  <c:v>54.99</c:v>
                </c:pt>
                <c:pt idx="1093">
                  <c:v>43.3</c:v>
                </c:pt>
                <c:pt idx="1094">
                  <c:v>25.05</c:v>
                </c:pt>
                <c:pt idx="1095">
                  <c:v>45.25</c:v>
                </c:pt>
                <c:pt idx="1096">
                  <c:v>59.54</c:v>
                </c:pt>
                <c:pt idx="1097">
                  <c:v>55.72</c:v>
                </c:pt>
                <c:pt idx="1098">
                  <c:v>44.38</c:v>
                </c:pt>
                <c:pt idx="1099">
                  <c:v>54.56</c:v>
                </c:pt>
                <c:pt idx="1100">
                  <c:v>45.11</c:v>
                </c:pt>
                <c:pt idx="1101">
                  <c:v>60.08</c:v>
                </c:pt>
                <c:pt idx="1102">
                  <c:v>44.7</c:v>
                </c:pt>
                <c:pt idx="1103">
                  <c:v>44.92</c:v>
                </c:pt>
                <c:pt idx="1104">
                  <c:v>50.34</c:v>
                </c:pt>
                <c:pt idx="1105">
                  <c:v>35.82</c:v>
                </c:pt>
                <c:pt idx="1106">
                  <c:v>53</c:v>
                </c:pt>
                <c:pt idx="1107">
                  <c:v>47.53</c:v>
                </c:pt>
                <c:pt idx="1108">
                  <c:v>44.47</c:v>
                </c:pt>
                <c:pt idx="1109">
                  <c:v>41.1</c:v>
                </c:pt>
                <c:pt idx="1110">
                  <c:v>63.37</c:v>
                </c:pt>
                <c:pt idx="1111">
                  <c:v>58.48</c:v>
                </c:pt>
                <c:pt idx="1112">
                  <c:v>58.89</c:v>
                </c:pt>
                <c:pt idx="1113">
                  <c:v>45.02</c:v>
                </c:pt>
                <c:pt idx="1114">
                  <c:v>61.85</c:v>
                </c:pt>
                <c:pt idx="1115">
                  <c:v>48.72</c:v>
                </c:pt>
                <c:pt idx="1116">
                  <c:v>56.68</c:v>
                </c:pt>
                <c:pt idx="1117">
                  <c:v>65.45</c:v>
                </c:pt>
                <c:pt idx="1118">
                  <c:v>63.79</c:v>
                </c:pt>
                <c:pt idx="1119">
                  <c:v>75.430000000000007</c:v>
                </c:pt>
                <c:pt idx="1120">
                  <c:v>83.49</c:v>
                </c:pt>
                <c:pt idx="1121">
                  <c:v>89.33</c:v>
                </c:pt>
                <c:pt idx="1122">
                  <c:v>90.33</c:v>
                </c:pt>
                <c:pt idx="1123">
                  <c:v>79.72</c:v>
                </c:pt>
                <c:pt idx="1124">
                  <c:v>83.39</c:v>
                </c:pt>
                <c:pt idx="1125">
                  <c:v>64.92</c:v>
                </c:pt>
                <c:pt idx="1126">
                  <c:v>72.58</c:v>
                </c:pt>
                <c:pt idx="1127">
                  <c:v>83.7</c:v>
                </c:pt>
                <c:pt idx="1128">
                  <c:v>80.989999999999995</c:v>
                </c:pt>
                <c:pt idx="1129">
                  <c:v>89.65</c:v>
                </c:pt>
                <c:pt idx="1130">
                  <c:v>108.82</c:v>
                </c:pt>
                <c:pt idx="1131">
                  <c:v>126.19</c:v>
                </c:pt>
                <c:pt idx="1132">
                  <c:v>142.36000000000001</c:v>
                </c:pt>
                <c:pt idx="1133">
                  <c:v>126</c:v>
                </c:pt>
                <c:pt idx="1134">
                  <c:v>112.79</c:v>
                </c:pt>
                <c:pt idx="1135">
                  <c:v>184.6</c:v>
                </c:pt>
                <c:pt idx="1136">
                  <c:v>158.13</c:v>
                </c:pt>
                <c:pt idx="1137">
                  <c:v>110.78</c:v>
                </c:pt>
                <c:pt idx="1138">
                  <c:v>129.63999999999999</c:v>
                </c:pt>
                <c:pt idx="1139">
                  <c:v>133.87</c:v>
                </c:pt>
                <c:pt idx="1140">
                  <c:v>171.48</c:v>
                </c:pt>
                <c:pt idx="1141">
                  <c:v>167.52</c:v>
                </c:pt>
                <c:pt idx="1142">
                  <c:v>226.39</c:v>
                </c:pt>
                <c:pt idx="1143">
                  <c:v>168.54</c:v>
                </c:pt>
                <c:pt idx="1144">
                  <c:v>229.11</c:v>
                </c:pt>
                <c:pt idx="1145">
                  <c:v>273.89999999999998</c:v>
                </c:pt>
                <c:pt idx="1146">
                  <c:v>292.54000000000002</c:v>
                </c:pt>
                <c:pt idx="1147">
                  <c:v>89.14</c:v>
                </c:pt>
                <c:pt idx="1148">
                  <c:v>144.52000000000001</c:v>
                </c:pt>
                <c:pt idx="1149">
                  <c:v>208.33</c:v>
                </c:pt>
                <c:pt idx="1150">
                  <c:v>169.11</c:v>
                </c:pt>
                <c:pt idx="1151">
                  <c:v>174.39</c:v>
                </c:pt>
                <c:pt idx="1152">
                  <c:v>136.18</c:v>
                </c:pt>
                <c:pt idx="1153">
                  <c:v>141.77000000000001</c:v>
                </c:pt>
                <c:pt idx="1154">
                  <c:v>95.4</c:v>
                </c:pt>
                <c:pt idx="1155">
                  <c:v>139.99</c:v>
                </c:pt>
                <c:pt idx="1156">
                  <c:v>301.52</c:v>
                </c:pt>
                <c:pt idx="1157">
                  <c:v>277.55</c:v>
                </c:pt>
                <c:pt idx="1158">
                  <c:v>208.8</c:v>
                </c:pt>
                <c:pt idx="1159">
                  <c:v>221.74</c:v>
                </c:pt>
                <c:pt idx="1160">
                  <c:v>207.34</c:v>
                </c:pt>
              </c:numCache>
            </c:numRef>
          </c:val>
          <c:smooth val="0"/>
          <c:extLst>
            <c:ext xmlns:c16="http://schemas.microsoft.com/office/drawing/2014/chart" uri="{C3380CC4-5D6E-409C-BE32-E72D297353CC}">
              <c16:uniqueId val="{00000008-00A2-4B52-9473-2E7BB0EA0F64}"/>
            </c:ext>
          </c:extLst>
        </c:ser>
        <c:dLbls>
          <c:showLegendKey val="0"/>
          <c:showVal val="0"/>
          <c:showCatName val="0"/>
          <c:showSerName val="0"/>
          <c:showPercent val="0"/>
          <c:showBubbleSize val="0"/>
        </c:dLbls>
        <c:smooth val="0"/>
        <c:axId val="101169408"/>
        <c:axId val="101191680"/>
        <c:extLst/>
      </c:lineChart>
      <c:dateAx>
        <c:axId val="101169408"/>
        <c:scaling>
          <c:orientation val="minMax"/>
          <c:max val="44562"/>
          <c:min val="38353"/>
        </c:scaling>
        <c:delete val="0"/>
        <c:axPos val="b"/>
        <c:numFmt formatCode="yyyy;@" sourceLinked="0"/>
        <c:majorTickMark val="none"/>
        <c:minorTickMark val="none"/>
        <c:tickLblPos val="nextTo"/>
        <c:spPr>
          <a:ln w="19050">
            <a:solidFill>
              <a:schemeClr val="tx1"/>
            </a:solidFill>
          </a:ln>
        </c:spPr>
        <c:txPr>
          <a:bodyPr/>
          <a:lstStyle/>
          <a:p>
            <a:pPr>
              <a:defRPr sz="1800">
                <a:solidFill>
                  <a:schemeClr val="tx1"/>
                </a:solidFill>
              </a:defRPr>
            </a:pPr>
            <a:endParaRPr lang="sv-SE"/>
          </a:p>
        </c:txPr>
        <c:crossAx val="101191680"/>
        <c:crosses val="autoZero"/>
        <c:auto val="0"/>
        <c:lblOffset val="70"/>
        <c:baseTimeUnit val="days"/>
        <c:majorUnit val="24"/>
        <c:majorTimeUnit val="months"/>
      </c:dateAx>
      <c:valAx>
        <c:axId val="101191680"/>
        <c:scaling>
          <c:orientation val="minMax"/>
          <c:max val="300"/>
          <c:min val="0"/>
        </c:scaling>
        <c:delete val="0"/>
        <c:axPos val="l"/>
        <c:majorGridlines>
          <c:spPr>
            <a:ln>
              <a:solidFill>
                <a:schemeClr val="accent2">
                  <a:lumMod val="60000"/>
                  <a:lumOff val="4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101169408"/>
        <c:crosses val="autoZero"/>
        <c:crossBetween val="between"/>
      </c:valAx>
      <c:spPr>
        <a:noFill/>
        <a:ln>
          <a:noFill/>
        </a:ln>
      </c:spPr>
    </c:plotArea>
    <c:legend>
      <c:legendPos val="r"/>
      <c:layout>
        <c:manualLayout>
          <c:xMode val="edge"/>
          <c:yMode val="edge"/>
          <c:x val="0.68639480246189744"/>
          <c:y val="0.58679577553360873"/>
          <c:w val="0.30838479348261921"/>
          <c:h val="0.22892127807793869"/>
        </c:manualLayout>
      </c:layout>
      <c:overlay val="0"/>
      <c:txPr>
        <a:bodyPr/>
        <a:lstStyle/>
        <a:p>
          <a:pPr>
            <a:defRPr sz="1800">
              <a:solidFill>
                <a:schemeClr val="tx1"/>
              </a:solidFill>
            </a:defRPr>
          </a:pPr>
          <a:endParaRPr lang="sv-SE"/>
        </a:p>
      </c:txPr>
    </c:legend>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6949142650202501E-2"/>
          <c:y val="0.18972889878625923"/>
          <c:w val="0.58531592037726921"/>
          <c:h val="0.7188382738308734"/>
        </c:manualLayout>
      </c:layout>
      <c:barChart>
        <c:barDir val="col"/>
        <c:grouping val="stacked"/>
        <c:varyColors val="0"/>
        <c:ser>
          <c:idx val="2"/>
          <c:order val="1"/>
          <c:tx>
            <c:strRef>
              <c:f>'Elkostnader villakunder'!$B$2</c:f>
              <c:strCache>
                <c:ptCount val="1"/>
                <c:pt idx="0">
                  <c:v>Elnätsavgift</c:v>
                </c:pt>
              </c:strCache>
            </c:strRef>
          </c:tx>
          <c:spPr>
            <a:solidFill>
              <a:srgbClr val="E6007E"/>
            </a:solidFill>
            <a:ln w="9525">
              <a:solidFill>
                <a:schemeClr val="bg1"/>
              </a:solidFill>
            </a:ln>
          </c:spPr>
          <c:invertIfNegative val="0"/>
          <c:cat>
            <c:numRef>
              <c:f>'Elkostnader villakunder'!$A$3:$A$55</c:f>
              <c:numCache>
                <c:formatCode>General</c:formatCode>
                <c:ptCount val="53"/>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numCache>
            </c:numRef>
          </c:cat>
          <c:val>
            <c:numRef>
              <c:f>'Elkostnader villakunder'!$B$3:$B$55</c:f>
              <c:numCache>
                <c:formatCode>#,##0.00</c:formatCode>
                <c:ptCount val="53"/>
                <c:pt idx="0">
                  <c:v>3.0405092592592586</c:v>
                </c:pt>
                <c:pt idx="1">
                  <c:v>3.0405092592592586</c:v>
                </c:pt>
                <c:pt idx="2">
                  <c:v>3.1689814814814814</c:v>
                </c:pt>
                <c:pt idx="3">
                  <c:v>3.2118055555555554</c:v>
                </c:pt>
                <c:pt idx="4">
                  <c:v>4.1111111111111107</c:v>
                </c:pt>
                <c:pt idx="5">
                  <c:v>4.5821759259259256</c:v>
                </c:pt>
                <c:pt idx="6">
                  <c:v>5.0104166666666661</c:v>
                </c:pt>
                <c:pt idx="7">
                  <c:v>5.6956018518518512</c:v>
                </c:pt>
                <c:pt idx="8">
                  <c:v>7.1516203703703694</c:v>
                </c:pt>
                <c:pt idx="9">
                  <c:v>7.1516203703703694</c:v>
                </c:pt>
                <c:pt idx="10">
                  <c:v>8.393518518518519</c:v>
                </c:pt>
                <c:pt idx="11">
                  <c:v>8.9502314814814792</c:v>
                </c:pt>
                <c:pt idx="12">
                  <c:v>9.6782407407407405</c:v>
                </c:pt>
                <c:pt idx="13">
                  <c:v>10.534722222222221</c:v>
                </c:pt>
                <c:pt idx="14">
                  <c:v>10.962962962962962</c:v>
                </c:pt>
                <c:pt idx="15">
                  <c:v>11.605324074074074</c:v>
                </c:pt>
                <c:pt idx="16">
                  <c:v>12.461805555555555</c:v>
                </c:pt>
                <c:pt idx="17">
                  <c:v>12.718749999999998</c:v>
                </c:pt>
                <c:pt idx="18">
                  <c:v>11.99074074074074</c:v>
                </c:pt>
                <c:pt idx="19">
                  <c:v>12.804398148148147</c:v>
                </c:pt>
                <c:pt idx="20">
                  <c:v>13.489583333333332</c:v>
                </c:pt>
                <c:pt idx="21">
                  <c:v>15.45949074074074</c:v>
                </c:pt>
                <c:pt idx="22">
                  <c:v>16.230324074074073</c:v>
                </c:pt>
                <c:pt idx="23">
                  <c:v>17.129629629629626</c:v>
                </c:pt>
                <c:pt idx="24">
                  <c:v>17.001157407407408</c:v>
                </c:pt>
                <c:pt idx="25">
                  <c:v>17.429398148148149</c:v>
                </c:pt>
                <c:pt idx="26">
                  <c:v>18.5</c:v>
                </c:pt>
                <c:pt idx="27">
                  <c:v>21.6</c:v>
                </c:pt>
                <c:pt idx="28">
                  <c:v>20.7</c:v>
                </c:pt>
                <c:pt idx="29">
                  <c:v>20.6</c:v>
                </c:pt>
                <c:pt idx="30">
                  <c:v>20.8</c:v>
                </c:pt>
                <c:pt idx="31">
                  <c:v>20.8</c:v>
                </c:pt>
                <c:pt idx="32">
                  <c:v>20.9</c:v>
                </c:pt>
                <c:pt idx="33">
                  <c:v>21.7</c:v>
                </c:pt>
                <c:pt idx="34">
                  <c:v>22.365155858952274</c:v>
                </c:pt>
                <c:pt idx="35">
                  <c:v>22.8</c:v>
                </c:pt>
                <c:pt idx="36">
                  <c:v>22.8</c:v>
                </c:pt>
                <c:pt idx="37">
                  <c:v>22.9</c:v>
                </c:pt>
                <c:pt idx="38">
                  <c:v>23.3</c:v>
                </c:pt>
                <c:pt idx="39">
                  <c:v>24.7</c:v>
                </c:pt>
                <c:pt idx="40">
                  <c:v>26.2</c:v>
                </c:pt>
                <c:pt idx="41">
                  <c:v>27.6</c:v>
                </c:pt>
                <c:pt idx="42">
                  <c:v>28.6</c:v>
                </c:pt>
                <c:pt idx="43">
                  <c:v>29.461321637426902</c:v>
                </c:pt>
                <c:pt idx="44">
                  <c:v>30.125182926829268</c:v>
                </c:pt>
                <c:pt idx="45">
                  <c:v>30.504068322981365</c:v>
                </c:pt>
                <c:pt idx="46">
                  <c:v>31.33508116883117</c:v>
                </c:pt>
                <c:pt idx="47">
                  <c:v>32.261380645161289</c:v>
                </c:pt>
                <c:pt idx="48">
                  <c:v>33.415125000000003</c:v>
                </c:pt>
                <c:pt idx="49">
                  <c:v>34.579743421052633</c:v>
                </c:pt>
                <c:pt idx="50">
                  <c:v>35.026354729729725</c:v>
                </c:pt>
                <c:pt idx="51">
                  <c:v>34.580095890410959</c:v>
                </c:pt>
                <c:pt idx="52">
                  <c:v>34.580095890410959</c:v>
                </c:pt>
              </c:numCache>
            </c:numRef>
          </c:val>
          <c:extLst>
            <c:ext xmlns:c16="http://schemas.microsoft.com/office/drawing/2014/chart" uri="{C3380CC4-5D6E-409C-BE32-E72D297353CC}">
              <c16:uniqueId val="{00000000-DCD6-4829-9492-F9AF565F3CAF}"/>
            </c:ext>
          </c:extLst>
        </c:ser>
        <c:ser>
          <c:idx val="3"/>
          <c:order val="2"/>
          <c:tx>
            <c:strRef>
              <c:f>'Elkostnader villakunder'!$C$2</c:f>
              <c:strCache>
                <c:ptCount val="1"/>
                <c:pt idx="0">
                  <c:v>Elhandelspris</c:v>
                </c:pt>
              </c:strCache>
            </c:strRef>
          </c:tx>
          <c:spPr>
            <a:solidFill>
              <a:srgbClr val="777777"/>
            </a:solidFill>
            <a:ln w="9525">
              <a:solidFill>
                <a:schemeClr val="bg1"/>
              </a:solidFill>
            </a:ln>
          </c:spPr>
          <c:invertIfNegative val="0"/>
          <c:cat>
            <c:numRef>
              <c:f>'Elkostnader villakunder'!$A$3:$A$55</c:f>
              <c:numCache>
                <c:formatCode>General</c:formatCode>
                <c:ptCount val="53"/>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numCache>
            </c:numRef>
          </c:cat>
          <c:val>
            <c:numRef>
              <c:f>'Elkostnader villakunder'!$C$3:$C$55</c:f>
              <c:numCache>
                <c:formatCode>#,##0.00</c:formatCode>
                <c:ptCount val="53"/>
                <c:pt idx="0">
                  <c:v>4.059490740740741</c:v>
                </c:pt>
                <c:pt idx="1">
                  <c:v>4.059490740740741</c:v>
                </c:pt>
                <c:pt idx="2">
                  <c:v>4.2310185185185194</c:v>
                </c:pt>
                <c:pt idx="3">
                  <c:v>4.2881944444444446</c:v>
                </c:pt>
                <c:pt idx="4">
                  <c:v>5.4888888888888889</c:v>
                </c:pt>
                <c:pt idx="5">
                  <c:v>6.1178240740740737</c:v>
                </c:pt>
                <c:pt idx="6">
                  <c:v>6.6895833333333332</c:v>
                </c:pt>
                <c:pt idx="7">
                  <c:v>7.6043981481481495</c:v>
                </c:pt>
                <c:pt idx="8">
                  <c:v>9.5483796296296291</c:v>
                </c:pt>
                <c:pt idx="9">
                  <c:v>9.5483796296296291</c:v>
                </c:pt>
                <c:pt idx="10">
                  <c:v>11.206481481481482</c:v>
                </c:pt>
                <c:pt idx="11">
                  <c:v>11.949768518518519</c:v>
                </c:pt>
                <c:pt idx="12">
                  <c:v>12.921759259259261</c:v>
                </c:pt>
                <c:pt idx="13">
                  <c:v>14.06527777777778</c:v>
                </c:pt>
                <c:pt idx="14">
                  <c:v>14.63703703703704</c:v>
                </c:pt>
                <c:pt idx="15">
                  <c:v>15.494675925925927</c:v>
                </c:pt>
                <c:pt idx="16">
                  <c:v>16.638194444444444</c:v>
                </c:pt>
                <c:pt idx="17">
                  <c:v>16.981250000000003</c:v>
                </c:pt>
                <c:pt idx="18">
                  <c:v>16.00925925925926</c:v>
                </c:pt>
                <c:pt idx="19">
                  <c:v>17.095601851851853</c:v>
                </c:pt>
                <c:pt idx="20">
                  <c:v>18.010416666666668</c:v>
                </c:pt>
                <c:pt idx="21">
                  <c:v>20.640509259259261</c:v>
                </c:pt>
                <c:pt idx="22">
                  <c:v>21.669675925925926</c:v>
                </c:pt>
                <c:pt idx="23">
                  <c:v>22.870370370370374</c:v>
                </c:pt>
                <c:pt idx="24">
                  <c:v>22.698842592592595</c:v>
                </c:pt>
                <c:pt idx="25">
                  <c:v>23.270601851851854</c:v>
                </c:pt>
                <c:pt idx="26">
                  <c:v>24.7</c:v>
                </c:pt>
                <c:pt idx="27">
                  <c:v>25.9</c:v>
                </c:pt>
                <c:pt idx="28">
                  <c:v>25.1</c:v>
                </c:pt>
                <c:pt idx="29">
                  <c:v>24.4</c:v>
                </c:pt>
                <c:pt idx="30">
                  <c:v>19.3</c:v>
                </c:pt>
                <c:pt idx="31">
                  <c:v>20</c:v>
                </c:pt>
                <c:pt idx="32">
                  <c:v>26.6</c:v>
                </c:pt>
                <c:pt idx="33">
                  <c:v>67.099999999999994</c:v>
                </c:pt>
                <c:pt idx="34">
                  <c:v>32.704999999999998</c:v>
                </c:pt>
                <c:pt idx="35">
                  <c:v>25.4</c:v>
                </c:pt>
                <c:pt idx="36">
                  <c:v>41.6</c:v>
                </c:pt>
                <c:pt idx="37">
                  <c:v>32.299999999999997</c:v>
                </c:pt>
                <c:pt idx="38">
                  <c:v>51.4</c:v>
                </c:pt>
                <c:pt idx="39">
                  <c:v>54</c:v>
                </c:pt>
                <c:pt idx="40">
                  <c:v>77.3</c:v>
                </c:pt>
                <c:pt idx="41">
                  <c:v>71.599999999999994</c:v>
                </c:pt>
                <c:pt idx="42">
                  <c:v>42.5</c:v>
                </c:pt>
                <c:pt idx="43">
                  <c:v>45.3</c:v>
                </c:pt>
                <c:pt idx="44">
                  <c:v>37.222662065500003</c:v>
                </c:pt>
                <c:pt idx="45">
                  <c:v>36.291992416249997</c:v>
                </c:pt>
                <c:pt idx="46">
                  <c:v>39.014688633749998</c:v>
                </c:pt>
                <c:pt idx="47">
                  <c:v>39.370219681750001</c:v>
                </c:pt>
                <c:pt idx="48">
                  <c:v>40.151650978500001</c:v>
                </c:pt>
                <c:pt idx="49">
                  <c:v>68.510637963750014</c:v>
                </c:pt>
                <c:pt idx="50">
                  <c:v>34.377012479000001</c:v>
                </c:pt>
                <c:pt idx="51">
                  <c:v>55.031395752420863</c:v>
                </c:pt>
                <c:pt idx="52">
                  <c:v>82</c:v>
                </c:pt>
              </c:numCache>
            </c:numRef>
          </c:val>
          <c:extLst>
            <c:ext xmlns:c16="http://schemas.microsoft.com/office/drawing/2014/chart" uri="{C3380CC4-5D6E-409C-BE32-E72D297353CC}">
              <c16:uniqueId val="{00000001-DCD6-4829-9492-F9AF565F3CAF}"/>
            </c:ext>
          </c:extLst>
        </c:ser>
        <c:ser>
          <c:idx val="4"/>
          <c:order val="3"/>
          <c:tx>
            <c:strRef>
              <c:f>'Elkostnader villakunder'!$D$2</c:f>
              <c:strCache>
                <c:ptCount val="1"/>
                <c:pt idx="0">
                  <c:v>Skatt</c:v>
                </c:pt>
              </c:strCache>
            </c:strRef>
          </c:tx>
          <c:spPr>
            <a:solidFill>
              <a:srgbClr val="8B33B7"/>
            </a:solidFill>
            <a:ln w="9525">
              <a:solidFill>
                <a:schemeClr val="bg1"/>
              </a:solidFill>
            </a:ln>
          </c:spPr>
          <c:invertIfNegative val="0"/>
          <c:cat>
            <c:numRef>
              <c:f>'Elkostnader villakunder'!$A$3:$A$55</c:f>
              <c:numCache>
                <c:formatCode>General</c:formatCode>
                <c:ptCount val="53"/>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numCache>
            </c:numRef>
          </c:cat>
          <c:val>
            <c:numRef>
              <c:f>'Elkostnader villakunder'!$D$3:$D$55</c:f>
              <c:numCache>
                <c:formatCode>#,##0.00</c:formatCode>
                <c:ptCount val="53"/>
                <c:pt idx="0">
                  <c:v>0.5</c:v>
                </c:pt>
                <c:pt idx="1">
                  <c:v>0.7</c:v>
                </c:pt>
                <c:pt idx="2">
                  <c:v>0.7</c:v>
                </c:pt>
                <c:pt idx="3">
                  <c:v>0.8</c:v>
                </c:pt>
                <c:pt idx="4">
                  <c:v>1</c:v>
                </c:pt>
                <c:pt idx="5">
                  <c:v>1.5</c:v>
                </c:pt>
                <c:pt idx="6">
                  <c:v>2</c:v>
                </c:pt>
                <c:pt idx="7">
                  <c:v>2.5</c:v>
                </c:pt>
                <c:pt idx="8">
                  <c:v>3</c:v>
                </c:pt>
                <c:pt idx="9">
                  <c:v>3</c:v>
                </c:pt>
                <c:pt idx="10">
                  <c:v>4</c:v>
                </c:pt>
                <c:pt idx="11">
                  <c:v>4</c:v>
                </c:pt>
                <c:pt idx="12">
                  <c:v>4</c:v>
                </c:pt>
                <c:pt idx="13">
                  <c:v>4.5999999999999996</c:v>
                </c:pt>
                <c:pt idx="14">
                  <c:v>5.4</c:v>
                </c:pt>
                <c:pt idx="15">
                  <c:v>7.2</c:v>
                </c:pt>
                <c:pt idx="16">
                  <c:v>7.2</c:v>
                </c:pt>
                <c:pt idx="17">
                  <c:v>7.2</c:v>
                </c:pt>
                <c:pt idx="18">
                  <c:v>7.2</c:v>
                </c:pt>
                <c:pt idx="19">
                  <c:v>7.2</c:v>
                </c:pt>
                <c:pt idx="20">
                  <c:v>19.374999999999996</c:v>
                </c:pt>
                <c:pt idx="21">
                  <c:v>18.025000000000002</c:v>
                </c:pt>
                <c:pt idx="22">
                  <c:v>18.474999999999998</c:v>
                </c:pt>
                <c:pt idx="23">
                  <c:v>20.625</c:v>
                </c:pt>
                <c:pt idx="24">
                  <c:v>20.925000000000001</c:v>
                </c:pt>
                <c:pt idx="25">
                  <c:v>21.424999999999997</c:v>
                </c:pt>
                <c:pt idx="26">
                  <c:v>22.924999999999994</c:v>
                </c:pt>
                <c:pt idx="27">
                  <c:v>26.000000000000004</c:v>
                </c:pt>
                <c:pt idx="28">
                  <c:v>30.45</c:v>
                </c:pt>
                <c:pt idx="29">
                  <c:v>30.125</c:v>
                </c:pt>
                <c:pt idx="30">
                  <c:v>30.275000000000002</c:v>
                </c:pt>
                <c:pt idx="31">
                  <c:v>32.825000000000003</c:v>
                </c:pt>
                <c:pt idx="32">
                  <c:v>36.625</c:v>
                </c:pt>
                <c:pt idx="33">
                  <c:v>50.987394525711906</c:v>
                </c:pt>
                <c:pt idx="34">
                  <c:v>44.414905363973141</c:v>
                </c:pt>
                <c:pt idx="35">
                  <c:v>44.432338272758237</c:v>
                </c:pt>
                <c:pt idx="36">
                  <c:v>49.302352335996666</c:v>
                </c:pt>
                <c:pt idx="37">
                  <c:v>46.924999999999997</c:v>
                </c:pt>
                <c:pt idx="38">
                  <c:v>52.424999999999997</c:v>
                </c:pt>
                <c:pt idx="39">
                  <c:v>54.924999999999997</c:v>
                </c:pt>
                <c:pt idx="40">
                  <c:v>60.875</c:v>
                </c:pt>
                <c:pt idx="41">
                  <c:v>60.174999999999997</c:v>
                </c:pt>
                <c:pt idx="42">
                  <c:v>54.025000000000006</c:v>
                </c:pt>
                <c:pt idx="43">
                  <c:v>55.315330409356733</c:v>
                </c:pt>
                <c:pt idx="44">
                  <c:v>53.461961248082318</c:v>
                </c:pt>
                <c:pt idx="45">
                  <c:v>53.449015184807841</c:v>
                </c:pt>
                <c:pt idx="46">
                  <c:v>54.087442450645298</c:v>
                </c:pt>
                <c:pt idx="47">
                  <c:v>58.532900081727831</c:v>
                </c:pt>
                <c:pt idx="48">
                  <c:v>59.766693994625008</c:v>
                </c:pt>
                <c:pt idx="49">
                  <c:v>69.147595346200674</c:v>
                </c:pt>
                <c:pt idx="50">
                  <c:v>61.47584180218243</c:v>
                </c:pt>
                <c:pt idx="51">
                  <c:v>66.902872910707941</c:v>
                </c:pt>
                <c:pt idx="52">
                  <c:v>74.145023972602758</c:v>
                </c:pt>
              </c:numCache>
            </c:numRef>
          </c:val>
          <c:extLst>
            <c:ext xmlns:c16="http://schemas.microsoft.com/office/drawing/2014/chart" uri="{C3380CC4-5D6E-409C-BE32-E72D297353CC}">
              <c16:uniqueId val="{00000002-DCD6-4829-9492-F9AF565F3CAF}"/>
            </c:ext>
          </c:extLst>
        </c:ser>
        <c:dLbls>
          <c:showLegendKey val="0"/>
          <c:showVal val="0"/>
          <c:showCatName val="0"/>
          <c:showSerName val="0"/>
          <c:showPercent val="0"/>
          <c:showBubbleSize val="0"/>
        </c:dLbls>
        <c:gapWidth val="0"/>
        <c:overlap val="100"/>
        <c:axId val="106312832"/>
        <c:axId val="106314368"/>
        <c:extLst>
          <c:ext xmlns:c15="http://schemas.microsoft.com/office/drawing/2012/chart" uri="{02D57815-91ED-43cb-92C2-25804820EDAC}">
            <c15:filteredBarSeries>
              <c15:ser>
                <c:idx val="1"/>
                <c:order val="0"/>
                <c:tx>
                  <c:strRef>
                    <c:extLst>
                      <c:ext uri="{02D57815-91ED-43cb-92C2-25804820EDAC}">
                        <c15:formulaRef>
                          <c15:sqref>'Elkostnader villakunder'!$A$2</c15:sqref>
                        </c15:formulaRef>
                      </c:ext>
                    </c:extLst>
                    <c:strCache>
                      <c:ptCount val="1"/>
                      <c:pt idx="0">
                        <c:v>Column1</c:v>
                      </c:pt>
                    </c:strCache>
                  </c:strRef>
                </c:tx>
                <c:spPr>
                  <a:solidFill>
                    <a:schemeClr val="accent1"/>
                  </a:solidFill>
                  <a:ln w="9525" cap="rnd">
                    <a:solidFill>
                      <a:schemeClr val="bg1"/>
                    </a:solidFill>
                    <a:bevel/>
                  </a:ln>
                  <a:effectLst/>
                </c:spPr>
                <c:invertIfNegative val="0"/>
                <c:dPt>
                  <c:idx val="0"/>
                  <c:invertIfNegative val="0"/>
                  <c:bubble3D val="0"/>
                  <c:extLst>
                    <c:ext xmlns:c16="http://schemas.microsoft.com/office/drawing/2014/chart" uri="{C3380CC4-5D6E-409C-BE32-E72D297353CC}">
                      <c16:uniqueId val="{00000003-DCD6-4829-9492-F9AF565F3CAF}"/>
                    </c:ext>
                  </c:extLst>
                </c:dPt>
                <c:cat>
                  <c:numRef>
                    <c:extLst>
                      <c:ext uri="{02D57815-91ED-43cb-92C2-25804820EDAC}">
                        <c15:formulaRef>
                          <c15:sqref>'Elkostnader villakunder'!$A$3:$A$55</c15:sqref>
                        </c15:formulaRef>
                      </c:ext>
                    </c:extLst>
                    <c:numCache>
                      <c:formatCode>General</c:formatCode>
                      <c:ptCount val="53"/>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numCache>
                  </c:numRef>
                </c:cat>
                <c:val>
                  <c:numRef>
                    <c:extLst>
                      <c:ext uri="{02D57815-91ED-43cb-92C2-25804820EDAC}">
                        <c15:formulaRef>
                          <c15:sqref>'Elkostnader villakunder'!$A$3:$A$55</c15:sqref>
                        </c15:formulaRef>
                      </c:ext>
                    </c:extLst>
                    <c:numCache>
                      <c:formatCode>General</c:formatCode>
                      <c:ptCount val="53"/>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numCache>
                  </c:numRef>
                </c:val>
                <c:extLst>
                  <c:ext xmlns:c16="http://schemas.microsoft.com/office/drawing/2014/chart" uri="{C3380CC4-5D6E-409C-BE32-E72D297353CC}">
                    <c16:uniqueId val="{00000004-DCD6-4829-9492-F9AF565F3CAF}"/>
                  </c:ext>
                </c:extLst>
              </c15:ser>
            </c15:filteredBarSeries>
          </c:ext>
        </c:extLst>
      </c:barChart>
      <c:catAx>
        <c:axId val="106312832"/>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106314368"/>
        <c:crosses val="autoZero"/>
        <c:auto val="1"/>
        <c:lblAlgn val="ctr"/>
        <c:lblOffset val="0"/>
        <c:tickLblSkip val="10"/>
        <c:noMultiLvlLbl val="0"/>
      </c:catAx>
      <c:valAx>
        <c:axId val="106314368"/>
        <c:scaling>
          <c:orientation val="minMax"/>
          <c:max val="180"/>
        </c:scaling>
        <c:delete val="0"/>
        <c:axPos val="l"/>
        <c:majorGridlines>
          <c:spPr>
            <a:ln>
              <a:solidFill>
                <a:schemeClr val="accent2">
                  <a:lumMod val="40000"/>
                  <a:lumOff val="6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106312832"/>
        <c:crosses val="autoZero"/>
        <c:crossBetween val="between"/>
      </c:valAx>
      <c:spPr>
        <a:noFill/>
        <a:ln>
          <a:noFill/>
        </a:ln>
      </c:spPr>
    </c:plotArea>
    <c:legend>
      <c:legendPos val="r"/>
      <c:layout>
        <c:manualLayout>
          <c:xMode val="edge"/>
          <c:yMode val="edge"/>
          <c:x val="0.81217272716700484"/>
          <c:y val="0.48736963778893838"/>
          <c:w val="0.18691378759936839"/>
          <c:h val="0.22071731724452598"/>
        </c:manualLayout>
      </c:layout>
      <c:overlay val="0"/>
      <c:txPr>
        <a:bodyPr/>
        <a:lstStyle/>
        <a:p>
          <a:pPr>
            <a:defRPr sz="1800"/>
          </a:pPr>
          <a:endParaRPr lang="sv-SE"/>
        </a:p>
      </c:txPr>
    </c:legend>
    <c:plotVisOnly val="1"/>
    <c:dispBlanksAs val="gap"/>
    <c:showDLblsOverMax val="0"/>
  </c:chart>
  <c:spPr>
    <a:noFill/>
    <a:ln w="12700">
      <a:noFill/>
    </a:ln>
    <a:effectLst/>
  </c:spPr>
  <c:txPr>
    <a:bodyPr/>
    <a:lstStyle/>
    <a:p>
      <a:pPr>
        <a:defRPr/>
      </a:pPr>
      <a:endParaRPr lang="sv-SE"/>
    </a:p>
  </c:txPr>
  <c:externalData r:id="rId2">
    <c:autoUpdate val="0"/>
  </c:externalData>
  <c:userShapes r:id="rId3"/>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409430302693652"/>
          <c:y val="0.1639027443745264"/>
          <c:w val="0.48761978826720742"/>
          <c:h val="0.67144865187638925"/>
        </c:manualLayout>
      </c:layout>
      <c:doughnutChart>
        <c:varyColors val="1"/>
        <c:ser>
          <c:idx val="0"/>
          <c:order val="0"/>
          <c:tx>
            <c:strRef>
              <c:f>'Cirkeldiagram elkostnader'!$B$2</c:f>
              <c:strCache>
                <c:ptCount val="1"/>
                <c:pt idx="0">
                  <c:v>Tillförd energi</c:v>
                </c:pt>
              </c:strCache>
            </c:strRef>
          </c:tx>
          <c:spPr>
            <a:ln w="19050">
              <a:solidFill>
                <a:schemeClr val="lt1"/>
              </a:solidFill>
            </a:ln>
          </c:spPr>
          <c:dPt>
            <c:idx val="0"/>
            <c:bubble3D val="0"/>
            <c:spPr>
              <a:solidFill>
                <a:schemeClr val="accent4"/>
              </a:solidFill>
              <a:ln w="19050">
                <a:solidFill>
                  <a:schemeClr val="lt1"/>
                </a:solidFill>
              </a:ln>
              <a:effectLst/>
            </c:spPr>
            <c:extLst>
              <c:ext xmlns:c16="http://schemas.microsoft.com/office/drawing/2014/chart" uri="{C3380CC4-5D6E-409C-BE32-E72D297353CC}">
                <c16:uniqueId val="{00000001-8FE3-45CB-9837-953BB13645C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FE3-45CB-9837-953BB13645CC}"/>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8FE3-45CB-9837-953BB13645C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FE3-45CB-9837-953BB13645C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8FE3-45CB-9837-953BB13645C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8FE3-45CB-9837-953BB13645CC}"/>
              </c:ext>
            </c:extLst>
          </c:dPt>
          <c:dPt>
            <c:idx val="6"/>
            <c:bubble3D val="0"/>
            <c:spPr>
              <a:solidFill>
                <a:srgbClr val="FFCC00"/>
              </a:solidFill>
              <a:ln w="19050">
                <a:solidFill>
                  <a:schemeClr val="lt1"/>
                </a:solidFill>
              </a:ln>
              <a:effectLst/>
            </c:spPr>
            <c:extLst>
              <c:ext xmlns:c16="http://schemas.microsoft.com/office/drawing/2014/chart" uri="{C3380CC4-5D6E-409C-BE32-E72D297353CC}">
                <c16:uniqueId val="{0000000D-8FE3-45CB-9837-953BB13645CC}"/>
              </c:ext>
            </c:extLst>
          </c:dPt>
          <c:dLbls>
            <c:dLbl>
              <c:idx val="2"/>
              <c:layout>
                <c:manualLayout>
                  <c:x val="-4.2318784226045838E-3"/>
                  <c:y val="-3.276066965470655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E3-45CB-9837-953BB13645CC}"/>
                </c:ext>
              </c:extLst>
            </c:dLbl>
            <c:dLbl>
              <c:idx val="3"/>
              <c:layout>
                <c:manualLayout>
                  <c:x val="-5.8712133178226485E-3"/>
                  <c:y val="-0.1115760111576011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E3-45CB-9837-953BB13645CC}"/>
                </c:ext>
              </c:extLst>
            </c:dLbl>
            <c:numFmt formatCode="0%" sourceLinked="0"/>
            <c:spPr>
              <a:noFill/>
              <a:ln>
                <a:noFill/>
              </a:ln>
              <a:effectLst/>
            </c:spPr>
            <c:txPr>
              <a:bodyPr wrap="square" lIns="38100" tIns="19050" rIns="38100" bIns="19050" anchor="ctr">
                <a:spAutoFit/>
              </a:bodyPr>
              <a:lstStyle/>
              <a:p>
                <a:pPr>
                  <a:defRPr sz="1800">
                    <a:solidFill>
                      <a:schemeClr val="bg2"/>
                    </a:solidFill>
                  </a:defRPr>
                </a:pPr>
                <a:endParaRPr lang="sv-SE"/>
              </a:p>
            </c:txPr>
            <c:showLegendKey val="0"/>
            <c:showVal val="1"/>
            <c:showCatName val="0"/>
            <c:showSerName val="0"/>
            <c:showPercent val="0"/>
            <c:showBubbleSize val="0"/>
            <c:showLeaderLines val="0"/>
            <c:extLst>
              <c:ext xmlns:c15="http://schemas.microsoft.com/office/drawing/2012/chart" uri="{CE6537A1-D6FC-4f65-9D91-7224C49458BB}"/>
            </c:extLst>
          </c:dLbls>
          <c:cat>
            <c:strRef>
              <c:f>'Cirkeldiagram elkostnader'!$A$3:$A$5</c:f>
              <c:strCache>
                <c:ptCount val="3"/>
                <c:pt idx="0">
                  <c:v>Skatt</c:v>
                </c:pt>
                <c:pt idx="1">
                  <c:v>Elhandelspris</c:v>
                </c:pt>
                <c:pt idx="2">
                  <c:v>Elnätsavgift</c:v>
                </c:pt>
              </c:strCache>
            </c:strRef>
          </c:cat>
          <c:val>
            <c:numRef>
              <c:f>'Cirkeldiagram elkostnader'!$B$3:$B$5</c:f>
              <c:numCache>
                <c:formatCode>0.0%</c:formatCode>
                <c:ptCount val="3"/>
                <c:pt idx="0">
                  <c:v>7.0000000000000007E-2</c:v>
                </c:pt>
                <c:pt idx="1">
                  <c:v>0.53</c:v>
                </c:pt>
                <c:pt idx="2">
                  <c:v>0.4</c:v>
                </c:pt>
              </c:numCache>
            </c:numRef>
          </c:val>
          <c:extLst>
            <c:ext xmlns:c16="http://schemas.microsoft.com/office/drawing/2014/chart" uri="{C3380CC4-5D6E-409C-BE32-E72D297353CC}">
              <c16:uniqueId val="{0000000E-8FE3-45CB-9837-953BB13645CC}"/>
            </c:ext>
          </c:extLst>
        </c:ser>
        <c:dLbls>
          <c:showLegendKey val="0"/>
          <c:showVal val="0"/>
          <c:showCatName val="0"/>
          <c:showSerName val="0"/>
          <c:showPercent val="0"/>
          <c:showBubbleSize val="0"/>
          <c:showLeaderLines val="0"/>
        </c:dLbls>
        <c:firstSliceAng val="0"/>
        <c:holeSize val="50"/>
      </c:doughnutChart>
      <c:spPr>
        <a:noFill/>
        <a:ln w="18847">
          <a:noFill/>
        </a:ln>
        <a:effectLst/>
      </c:spPr>
    </c:plotArea>
    <c:plotVisOnly val="1"/>
    <c:dispBlanksAs val="zero"/>
    <c:showDLblsOverMax val="0"/>
  </c:chart>
  <c:spPr>
    <a:noFill/>
    <a:ln w="9525" cap="flat" cmpd="sng" algn="ctr">
      <a:noFill/>
      <a:prstDash val="solid"/>
    </a:ln>
    <a:effectLst/>
  </c:spPr>
  <c:txPr>
    <a:bodyPr/>
    <a:lstStyle/>
    <a:p>
      <a:pPr>
        <a:defRPr/>
      </a:pPr>
      <a:endParaRPr lang="sv-SE"/>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409430302693652"/>
          <c:y val="0.1639027443745264"/>
          <c:w val="0.48761978826720742"/>
          <c:h val="0.67144865187638925"/>
        </c:manualLayout>
      </c:layout>
      <c:doughnutChart>
        <c:varyColors val="1"/>
        <c:ser>
          <c:idx val="0"/>
          <c:order val="0"/>
          <c:tx>
            <c:strRef>
              <c:f>'Cirkeldiagram elkostnader'!$B$11</c:f>
              <c:strCache>
                <c:ptCount val="1"/>
                <c:pt idx="0">
                  <c:v>Tillförd energi</c:v>
                </c:pt>
              </c:strCache>
            </c:strRef>
          </c:tx>
          <c:spPr>
            <a:ln w="19050">
              <a:solidFill>
                <a:sysClr val="window" lastClr="FFFFFF"/>
              </a:solidFill>
            </a:ln>
          </c:spPr>
          <c:dPt>
            <c:idx val="0"/>
            <c:bubble3D val="0"/>
            <c:spPr>
              <a:solidFill>
                <a:srgbClr val="8B33B7"/>
              </a:solidFill>
              <a:ln w="19050">
                <a:solidFill>
                  <a:sysClr val="window" lastClr="FFFFFF"/>
                </a:solidFill>
              </a:ln>
            </c:spPr>
            <c:extLst>
              <c:ext xmlns:c16="http://schemas.microsoft.com/office/drawing/2014/chart" uri="{C3380CC4-5D6E-409C-BE32-E72D297353CC}">
                <c16:uniqueId val="{00000001-3C24-4D77-BF72-097C2CBA1542}"/>
              </c:ext>
            </c:extLst>
          </c:dPt>
          <c:dPt>
            <c:idx val="1"/>
            <c:bubble3D val="0"/>
            <c:spPr>
              <a:solidFill>
                <a:srgbClr val="777777"/>
              </a:solidFill>
              <a:ln w="19050">
                <a:solidFill>
                  <a:sysClr val="window" lastClr="FFFFFF"/>
                </a:solidFill>
              </a:ln>
            </c:spPr>
            <c:extLst>
              <c:ext xmlns:c16="http://schemas.microsoft.com/office/drawing/2014/chart" uri="{C3380CC4-5D6E-409C-BE32-E72D297353CC}">
                <c16:uniqueId val="{00000003-3C24-4D77-BF72-097C2CBA1542}"/>
              </c:ext>
            </c:extLst>
          </c:dPt>
          <c:dPt>
            <c:idx val="2"/>
            <c:bubble3D val="0"/>
            <c:spPr>
              <a:solidFill>
                <a:srgbClr val="E6007E"/>
              </a:solidFill>
              <a:ln w="19050">
                <a:solidFill>
                  <a:sysClr val="window" lastClr="FFFFFF"/>
                </a:solidFill>
              </a:ln>
            </c:spPr>
            <c:extLst>
              <c:ext xmlns:c16="http://schemas.microsoft.com/office/drawing/2014/chart" uri="{C3380CC4-5D6E-409C-BE32-E72D297353CC}">
                <c16:uniqueId val="{00000005-3C24-4D77-BF72-097C2CBA1542}"/>
              </c:ext>
            </c:extLst>
          </c:dPt>
          <c:dPt>
            <c:idx val="3"/>
            <c:bubble3D val="0"/>
            <c:spPr>
              <a:solidFill>
                <a:schemeClr val="accent4"/>
              </a:solidFill>
              <a:ln w="19050">
                <a:solidFill>
                  <a:sysClr val="window" lastClr="FFFFFF"/>
                </a:solidFill>
              </a:ln>
              <a:effectLst/>
            </c:spPr>
            <c:extLst>
              <c:ext xmlns:c16="http://schemas.microsoft.com/office/drawing/2014/chart" uri="{C3380CC4-5D6E-409C-BE32-E72D297353CC}">
                <c16:uniqueId val="{00000007-3C24-4D77-BF72-097C2CBA1542}"/>
              </c:ext>
            </c:extLst>
          </c:dPt>
          <c:dPt>
            <c:idx val="4"/>
            <c:bubble3D val="0"/>
            <c:spPr>
              <a:solidFill>
                <a:schemeClr val="accent5"/>
              </a:solidFill>
              <a:ln w="19050">
                <a:solidFill>
                  <a:sysClr val="window" lastClr="FFFFFF"/>
                </a:solidFill>
              </a:ln>
              <a:effectLst/>
            </c:spPr>
            <c:extLst>
              <c:ext xmlns:c16="http://schemas.microsoft.com/office/drawing/2014/chart" uri="{C3380CC4-5D6E-409C-BE32-E72D297353CC}">
                <c16:uniqueId val="{00000009-3C24-4D77-BF72-097C2CBA1542}"/>
              </c:ext>
            </c:extLst>
          </c:dPt>
          <c:dPt>
            <c:idx val="5"/>
            <c:bubble3D val="0"/>
            <c:spPr>
              <a:solidFill>
                <a:schemeClr val="accent6"/>
              </a:solidFill>
              <a:ln w="19050">
                <a:solidFill>
                  <a:sysClr val="window" lastClr="FFFFFF"/>
                </a:solidFill>
              </a:ln>
              <a:effectLst/>
            </c:spPr>
            <c:extLst>
              <c:ext xmlns:c16="http://schemas.microsoft.com/office/drawing/2014/chart" uri="{C3380CC4-5D6E-409C-BE32-E72D297353CC}">
                <c16:uniqueId val="{0000000B-3C24-4D77-BF72-097C2CBA1542}"/>
              </c:ext>
            </c:extLst>
          </c:dPt>
          <c:dPt>
            <c:idx val="6"/>
            <c:bubble3D val="0"/>
            <c:spPr>
              <a:solidFill>
                <a:srgbClr val="FFCC00"/>
              </a:solidFill>
              <a:ln w="19050">
                <a:solidFill>
                  <a:sysClr val="window" lastClr="FFFFFF"/>
                </a:solidFill>
              </a:ln>
              <a:effectLst/>
            </c:spPr>
            <c:extLst>
              <c:ext xmlns:c16="http://schemas.microsoft.com/office/drawing/2014/chart" uri="{C3380CC4-5D6E-409C-BE32-E72D297353CC}">
                <c16:uniqueId val="{0000000D-3C24-4D77-BF72-097C2CBA1542}"/>
              </c:ext>
            </c:extLst>
          </c:dPt>
          <c:dLbls>
            <c:numFmt formatCode="0%" sourceLinked="0"/>
            <c:spPr>
              <a:noFill/>
              <a:ln>
                <a:noFill/>
              </a:ln>
              <a:effectLst/>
            </c:spPr>
            <c:txPr>
              <a:bodyPr wrap="square" lIns="38100" tIns="19050" rIns="38100" bIns="19050" anchor="ctr">
                <a:spAutoFit/>
              </a:bodyPr>
              <a:lstStyle/>
              <a:p>
                <a:pPr>
                  <a:defRPr sz="1800">
                    <a:solidFill>
                      <a:schemeClr val="bg2"/>
                    </a:solidFill>
                  </a:defRPr>
                </a:pPr>
                <a:endParaRPr lang="sv-SE"/>
              </a:p>
            </c:txPr>
            <c:showLegendKey val="0"/>
            <c:showVal val="1"/>
            <c:showCatName val="0"/>
            <c:showSerName val="0"/>
            <c:showPercent val="0"/>
            <c:showBubbleSize val="0"/>
            <c:showLeaderLines val="1"/>
            <c:extLst>
              <c:ext xmlns:c15="http://schemas.microsoft.com/office/drawing/2012/chart" uri="{CE6537A1-D6FC-4f65-9D91-7224C49458BB}"/>
            </c:extLst>
          </c:dLbls>
          <c:cat>
            <c:strRef>
              <c:f>'Cirkeldiagram elkostnader'!$A$12:$A$14</c:f>
              <c:strCache>
                <c:ptCount val="3"/>
                <c:pt idx="0">
                  <c:v>Skatt</c:v>
                </c:pt>
                <c:pt idx="1">
                  <c:v>Elhandelspris</c:v>
                </c:pt>
                <c:pt idx="2">
                  <c:v>Elnätsavgift</c:v>
                </c:pt>
              </c:strCache>
            </c:strRef>
          </c:cat>
          <c:val>
            <c:numRef>
              <c:f>'Cirkeldiagram elkostnader'!$B$12:$B$14</c:f>
              <c:numCache>
                <c:formatCode>0%</c:formatCode>
                <c:ptCount val="3"/>
                <c:pt idx="0">
                  <c:v>0.38875332219403835</c:v>
                </c:pt>
                <c:pt idx="1">
                  <c:v>0.42993812277530941</c:v>
                </c:pt>
                <c:pt idx="2">
                  <c:v>0.18130855503065219</c:v>
                </c:pt>
              </c:numCache>
            </c:numRef>
          </c:val>
          <c:extLst>
            <c:ext xmlns:c16="http://schemas.microsoft.com/office/drawing/2014/chart" uri="{C3380CC4-5D6E-409C-BE32-E72D297353CC}">
              <c16:uniqueId val="{0000000E-3C24-4D77-BF72-097C2CBA1542}"/>
            </c:ext>
          </c:extLst>
        </c:ser>
        <c:dLbls>
          <c:showLegendKey val="0"/>
          <c:showVal val="0"/>
          <c:showCatName val="0"/>
          <c:showSerName val="0"/>
          <c:showPercent val="0"/>
          <c:showBubbleSize val="0"/>
          <c:showLeaderLines val="1"/>
        </c:dLbls>
        <c:firstSliceAng val="0"/>
        <c:holeSize val="50"/>
      </c:doughnutChart>
      <c:spPr>
        <a:noFill/>
        <a:ln w="18847">
          <a:noFill/>
        </a:ln>
        <a:effectLst/>
      </c:spPr>
    </c:plotArea>
    <c:plotVisOnly val="1"/>
    <c:dispBlanksAs val="zero"/>
    <c:showDLblsOverMax val="0"/>
  </c:chart>
  <c:spPr>
    <a:noFill/>
    <a:ln w="9525" cap="flat" cmpd="sng" algn="ctr">
      <a:noFill/>
      <a:prstDash val="solid"/>
    </a:ln>
    <a:effectLst/>
  </c:spPr>
  <c:txPr>
    <a:bodyPr/>
    <a:lstStyle/>
    <a:p>
      <a:pPr>
        <a:defRPr/>
      </a:pPr>
      <a:endParaRPr lang="sv-SE"/>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466621822323649"/>
          <c:y val="0.10741083685855857"/>
          <c:w val="0.57932217483377835"/>
          <c:h val="0.8123602793293766"/>
        </c:manualLayout>
      </c:layout>
      <c:barChart>
        <c:barDir val="col"/>
        <c:grouping val="clustered"/>
        <c:varyColors val="0"/>
        <c:ser>
          <c:idx val="1"/>
          <c:order val="0"/>
          <c:tx>
            <c:strRef>
              <c:f>'Byten mellan elhandelsföretag'!$B$2</c:f>
              <c:strCache>
                <c:ptCount val="1"/>
                <c:pt idx="0">
                  <c:v>Antal hushållsavtal</c:v>
                </c:pt>
              </c:strCache>
            </c:strRef>
          </c:tx>
          <c:spPr>
            <a:solidFill>
              <a:schemeClr val="accent1"/>
            </a:solidFill>
            <a:ln w="9525" cap="rnd">
              <a:solidFill>
                <a:schemeClr val="bg1"/>
              </a:solidFill>
              <a:bevel/>
            </a:ln>
            <a:effectLst/>
          </c:spPr>
          <c:invertIfNegative val="0"/>
          <c:cat>
            <c:numRef>
              <c:f>'Byten mellan elhandelsföretag'!$A$3:$A$20</c:f>
              <c:numCache>
                <c:formatCode>General</c:formatCode>
                <c:ptCount val="18"/>
                <c:pt idx="0">
                  <c:v>2004</c:v>
                </c:pt>
                <c:pt idx="4">
                  <c:v>2008</c:v>
                </c:pt>
                <c:pt idx="8">
                  <c:v>2012</c:v>
                </c:pt>
                <c:pt idx="12">
                  <c:v>2016</c:v>
                </c:pt>
                <c:pt idx="17">
                  <c:v>2021</c:v>
                </c:pt>
              </c:numCache>
            </c:numRef>
          </c:cat>
          <c:val>
            <c:numRef>
              <c:f>'Byten mellan elhandelsföretag'!$B$3:$B$20</c:f>
              <c:numCache>
                <c:formatCode>General</c:formatCode>
                <c:ptCount val="18"/>
                <c:pt idx="0">
                  <c:v>209785</c:v>
                </c:pt>
                <c:pt idx="1">
                  <c:v>288417</c:v>
                </c:pt>
                <c:pt idx="2">
                  <c:v>341249</c:v>
                </c:pt>
                <c:pt idx="3">
                  <c:v>422321</c:v>
                </c:pt>
                <c:pt idx="4">
                  <c:v>397368</c:v>
                </c:pt>
                <c:pt idx="5">
                  <c:v>520276</c:v>
                </c:pt>
                <c:pt idx="6">
                  <c:v>427608</c:v>
                </c:pt>
                <c:pt idx="7">
                  <c:v>464241</c:v>
                </c:pt>
                <c:pt idx="8">
                  <c:v>454103</c:v>
                </c:pt>
                <c:pt idx="9">
                  <c:v>492313</c:v>
                </c:pt>
                <c:pt idx="10">
                  <c:v>477773</c:v>
                </c:pt>
                <c:pt idx="11">
                  <c:v>481638</c:v>
                </c:pt>
                <c:pt idx="12">
                  <c:v>443349</c:v>
                </c:pt>
                <c:pt idx="13">
                  <c:v>482461</c:v>
                </c:pt>
                <c:pt idx="14">
                  <c:v>521990</c:v>
                </c:pt>
                <c:pt idx="15">
                  <c:v>460404</c:v>
                </c:pt>
                <c:pt idx="16">
                  <c:v>510452</c:v>
                </c:pt>
                <c:pt idx="17">
                  <c:v>506932</c:v>
                </c:pt>
              </c:numCache>
            </c:numRef>
          </c:val>
          <c:extLst xmlns:c15="http://schemas.microsoft.com/office/drawing/2012/chart">
            <c:ext xmlns:c16="http://schemas.microsoft.com/office/drawing/2014/chart" uri="{C3380CC4-5D6E-409C-BE32-E72D297353CC}">
              <c16:uniqueId val="{00000000-4FD1-472B-8F53-371A3BA213BE}"/>
            </c:ext>
          </c:extLst>
        </c:ser>
        <c:ser>
          <c:idx val="2"/>
          <c:order val="1"/>
          <c:tx>
            <c:strRef>
              <c:f>'Byten mellan elhandelsföretag'!$C$2</c:f>
              <c:strCache>
                <c:ptCount val="1"/>
                <c:pt idx="0">
                  <c:v>Antal andra avtal</c:v>
                </c:pt>
              </c:strCache>
            </c:strRef>
          </c:tx>
          <c:spPr>
            <a:solidFill>
              <a:schemeClr val="accent4"/>
            </a:solidFill>
            <a:ln w="9525">
              <a:solidFill>
                <a:schemeClr val="bg1"/>
              </a:solidFill>
            </a:ln>
          </c:spPr>
          <c:invertIfNegative val="0"/>
          <c:cat>
            <c:numRef>
              <c:f>'Byten mellan elhandelsföretag'!$A$3:$A$20</c:f>
              <c:numCache>
                <c:formatCode>General</c:formatCode>
                <c:ptCount val="18"/>
                <c:pt idx="0">
                  <c:v>2004</c:v>
                </c:pt>
                <c:pt idx="4">
                  <c:v>2008</c:v>
                </c:pt>
                <c:pt idx="8">
                  <c:v>2012</c:v>
                </c:pt>
                <c:pt idx="12">
                  <c:v>2016</c:v>
                </c:pt>
                <c:pt idx="17">
                  <c:v>2021</c:v>
                </c:pt>
              </c:numCache>
            </c:numRef>
          </c:cat>
          <c:val>
            <c:numRef>
              <c:f>'Byten mellan elhandelsföretag'!$C$3:$C$20</c:f>
              <c:numCache>
                <c:formatCode>General</c:formatCode>
                <c:ptCount val="18"/>
                <c:pt idx="0">
                  <c:v>48581</c:v>
                </c:pt>
                <c:pt idx="1">
                  <c:v>53434</c:v>
                </c:pt>
                <c:pt idx="2">
                  <c:v>59728</c:v>
                </c:pt>
                <c:pt idx="3">
                  <c:v>74957</c:v>
                </c:pt>
                <c:pt idx="4">
                  <c:v>52974</c:v>
                </c:pt>
                <c:pt idx="5">
                  <c:v>74612</c:v>
                </c:pt>
                <c:pt idx="6">
                  <c:v>63729</c:v>
                </c:pt>
                <c:pt idx="7">
                  <c:v>69063</c:v>
                </c:pt>
                <c:pt idx="8">
                  <c:v>57061</c:v>
                </c:pt>
                <c:pt idx="9">
                  <c:v>69510</c:v>
                </c:pt>
                <c:pt idx="10">
                  <c:v>72210</c:v>
                </c:pt>
                <c:pt idx="11">
                  <c:v>76133</c:v>
                </c:pt>
                <c:pt idx="12">
                  <c:v>79833</c:v>
                </c:pt>
                <c:pt idx="13">
                  <c:v>62798</c:v>
                </c:pt>
                <c:pt idx="14">
                  <c:v>88951</c:v>
                </c:pt>
                <c:pt idx="15">
                  <c:v>85453</c:v>
                </c:pt>
                <c:pt idx="16">
                  <c:v>79324</c:v>
                </c:pt>
                <c:pt idx="17">
                  <c:v>87162</c:v>
                </c:pt>
              </c:numCache>
            </c:numRef>
          </c:val>
          <c:extLst>
            <c:ext xmlns:c16="http://schemas.microsoft.com/office/drawing/2014/chart" uri="{C3380CC4-5D6E-409C-BE32-E72D297353CC}">
              <c16:uniqueId val="{00000001-4FD1-472B-8F53-371A3BA213BE}"/>
            </c:ext>
          </c:extLst>
        </c:ser>
        <c:dLbls>
          <c:showLegendKey val="0"/>
          <c:showVal val="0"/>
          <c:showCatName val="0"/>
          <c:showSerName val="0"/>
          <c:showPercent val="0"/>
          <c:showBubbleSize val="0"/>
        </c:dLbls>
        <c:gapWidth val="60"/>
        <c:overlap val="-12"/>
        <c:axId val="99022336"/>
        <c:axId val="99023872"/>
        <c:extLst/>
      </c:barChart>
      <c:catAx>
        <c:axId val="99022336"/>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400">
                <a:solidFill>
                  <a:schemeClr val="tx1"/>
                </a:solidFill>
              </a:defRPr>
            </a:pPr>
            <a:endParaRPr lang="sv-SE"/>
          </a:p>
        </c:txPr>
        <c:crossAx val="99023872"/>
        <c:crosses val="autoZero"/>
        <c:auto val="1"/>
        <c:lblAlgn val="ctr"/>
        <c:lblOffset val="0"/>
        <c:noMultiLvlLbl val="0"/>
      </c:catAx>
      <c:valAx>
        <c:axId val="99023872"/>
        <c:scaling>
          <c:orientation val="minMax"/>
          <c:max val="600000"/>
        </c:scaling>
        <c:delete val="0"/>
        <c:axPos val="l"/>
        <c:majorGridlines>
          <c:spPr>
            <a:ln>
              <a:solidFill>
                <a:schemeClr val="accent2">
                  <a:lumMod val="40000"/>
                  <a:lumOff val="6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99022336"/>
        <c:crosses val="autoZero"/>
        <c:crossBetween val="between"/>
      </c:valAx>
      <c:spPr>
        <a:noFill/>
        <a:ln>
          <a:noFill/>
        </a:ln>
      </c:spPr>
    </c:plotArea>
    <c:legend>
      <c:legendPos val="t"/>
      <c:layout>
        <c:manualLayout>
          <c:xMode val="edge"/>
          <c:yMode val="edge"/>
          <c:x val="0.14945380022431171"/>
          <c:y val="2.876511233807847E-2"/>
          <c:w val="0.5099811657621881"/>
          <c:h val="7.5222327666582225E-2"/>
        </c:manualLayout>
      </c:layout>
      <c:overlay val="0"/>
      <c:txPr>
        <a:bodyPr/>
        <a:lstStyle/>
        <a:p>
          <a:pPr>
            <a:defRPr sz="1800"/>
          </a:pPr>
          <a:endParaRPr lang="sv-SE"/>
        </a:p>
      </c:txPr>
    </c:legend>
    <c:plotVisOnly val="1"/>
    <c:dispBlanksAs val="gap"/>
    <c:showDLblsOverMax val="0"/>
  </c:chart>
  <c:spPr>
    <a:noFill/>
    <a:ln w="12700">
      <a:solidFill>
        <a:schemeClr val="lt1"/>
      </a:solidFill>
    </a:ln>
    <a:effectLst/>
  </c:spPr>
  <c:txPr>
    <a:bodyPr/>
    <a:lstStyle/>
    <a:p>
      <a:pPr>
        <a:defRPr/>
      </a:pPr>
      <a:endParaRPr lang="sv-SE"/>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3023027629230329E-2"/>
          <c:y val="0.12147448173563377"/>
          <c:w val="0.61510600703175911"/>
          <c:h val="0.80197257689297696"/>
        </c:manualLayout>
      </c:layout>
      <c:barChart>
        <c:barDir val="col"/>
        <c:grouping val="percentStacked"/>
        <c:varyColors val="0"/>
        <c:ser>
          <c:idx val="1"/>
          <c:order val="0"/>
          <c:tx>
            <c:strRef>
              <c:f>'Fördelning av avtalsformer'!$B$2</c:f>
              <c:strCache>
                <c:ptCount val="1"/>
                <c:pt idx="0">
                  <c:v>Rörligt pris</c:v>
                </c:pt>
              </c:strCache>
            </c:strRef>
          </c:tx>
          <c:spPr>
            <a:solidFill>
              <a:schemeClr val="accent2"/>
            </a:solidFill>
            <a:ln w="9525">
              <a:solidFill>
                <a:schemeClr val="bg1"/>
              </a:solidFill>
            </a:ln>
          </c:spPr>
          <c:invertIfNegative val="0"/>
          <c:cat>
            <c:numRef>
              <c:f>'Fördelning av avtalsformer'!$A$3:$A$24</c:f>
              <c:numCache>
                <c:formatCode>General</c:formatCode>
                <c:ptCount val="22"/>
                <c:pt idx="0">
                  <c:v>2001</c:v>
                </c:pt>
                <c:pt idx="1">
                  <c:v>2001</c:v>
                </c:pt>
                <c:pt idx="2">
                  <c:v>2003</c:v>
                </c:pt>
                <c:pt idx="3">
                  <c:v>2004</c:v>
                </c:pt>
                <c:pt idx="4">
                  <c:v>2005</c:v>
                </c:pt>
                <c:pt idx="5">
                  <c:v>2006</c:v>
                </c:pt>
                <c:pt idx="6">
                  <c:v>2007</c:v>
                </c:pt>
                <c:pt idx="7">
                  <c:v>2008</c:v>
                </c:pt>
                <c:pt idx="8">
                  <c:v>2009</c:v>
                </c:pt>
                <c:pt idx="9">
                  <c:v>2010</c:v>
                </c:pt>
                <c:pt idx="10">
                  <c:v>2011</c:v>
                </c:pt>
                <c:pt idx="11">
                  <c:v>2012</c:v>
                </c:pt>
                <c:pt idx="12">
                  <c:v>1013</c:v>
                </c:pt>
                <c:pt idx="13">
                  <c:v>2014</c:v>
                </c:pt>
                <c:pt idx="14">
                  <c:v>2015</c:v>
                </c:pt>
                <c:pt idx="15">
                  <c:v>2016</c:v>
                </c:pt>
                <c:pt idx="16">
                  <c:v>2017</c:v>
                </c:pt>
                <c:pt idx="17">
                  <c:v>2018</c:v>
                </c:pt>
                <c:pt idx="18">
                  <c:v>2019</c:v>
                </c:pt>
                <c:pt idx="19">
                  <c:v>2020</c:v>
                </c:pt>
                <c:pt idx="20">
                  <c:v>2021</c:v>
                </c:pt>
                <c:pt idx="21">
                  <c:v>2022</c:v>
                </c:pt>
              </c:numCache>
            </c:numRef>
          </c:cat>
          <c:val>
            <c:numRef>
              <c:f>'Fördelning av avtalsformer'!$B$3:$B$24</c:f>
              <c:numCache>
                <c:formatCode>0.0</c:formatCode>
                <c:ptCount val="22"/>
                <c:pt idx="0">
                  <c:v>1.9</c:v>
                </c:pt>
                <c:pt idx="1">
                  <c:v>2.2000000000000002</c:v>
                </c:pt>
                <c:pt idx="2">
                  <c:v>2.7697111039686155</c:v>
                </c:pt>
                <c:pt idx="3">
                  <c:v>4</c:v>
                </c:pt>
                <c:pt idx="4">
                  <c:v>3.7</c:v>
                </c:pt>
                <c:pt idx="5">
                  <c:v>6.2</c:v>
                </c:pt>
                <c:pt idx="6">
                  <c:v>10.199999999999999</c:v>
                </c:pt>
                <c:pt idx="7">
                  <c:v>16.2</c:v>
                </c:pt>
                <c:pt idx="8">
                  <c:v>22.4</c:v>
                </c:pt>
                <c:pt idx="9">
                  <c:v>30</c:v>
                </c:pt>
                <c:pt idx="10">
                  <c:v>28.3</c:v>
                </c:pt>
                <c:pt idx="11">
                  <c:v>27.2</c:v>
                </c:pt>
                <c:pt idx="12">
                  <c:v>32.299999999999997</c:v>
                </c:pt>
                <c:pt idx="13">
                  <c:v>38.004816306000002</c:v>
                </c:pt>
                <c:pt idx="14">
                  <c:v>42.271414864</c:v>
                </c:pt>
                <c:pt idx="15">
                  <c:v>46.930605411000002</c:v>
                </c:pt>
                <c:pt idx="16">
                  <c:v>49.407000230999998</c:v>
                </c:pt>
                <c:pt idx="17">
                  <c:v>49.605891593999999</c:v>
                </c:pt>
                <c:pt idx="18">
                  <c:v>49.752800833000002</c:v>
                </c:pt>
                <c:pt idx="19">
                  <c:v>49.904861620867521</c:v>
                </c:pt>
                <c:pt idx="20">
                  <c:v>53.863440575327729</c:v>
                </c:pt>
                <c:pt idx="21">
                  <c:v>53.8</c:v>
                </c:pt>
              </c:numCache>
            </c:numRef>
          </c:val>
          <c:extLst xmlns:c15="http://schemas.microsoft.com/office/drawing/2012/chart">
            <c:ext xmlns:c16="http://schemas.microsoft.com/office/drawing/2014/chart" uri="{C3380CC4-5D6E-409C-BE32-E72D297353CC}">
              <c16:uniqueId val="{00000000-AE59-44FA-A562-89ABBC1ED3B6}"/>
            </c:ext>
          </c:extLst>
        </c:ser>
        <c:ser>
          <c:idx val="2"/>
          <c:order val="1"/>
          <c:tx>
            <c:strRef>
              <c:f>'Fördelning av avtalsformer'!$C$2</c:f>
              <c:strCache>
                <c:ptCount val="1"/>
                <c:pt idx="0">
                  <c:v>Fast pris</c:v>
                </c:pt>
              </c:strCache>
            </c:strRef>
          </c:tx>
          <c:spPr>
            <a:solidFill>
              <a:schemeClr val="accent4"/>
            </a:solidFill>
            <a:ln w="9525">
              <a:solidFill>
                <a:schemeClr val="bg1"/>
              </a:solidFill>
            </a:ln>
          </c:spPr>
          <c:invertIfNegative val="0"/>
          <c:cat>
            <c:numRef>
              <c:f>'Fördelning av avtalsformer'!$A$3:$A$24</c:f>
              <c:numCache>
                <c:formatCode>General</c:formatCode>
                <c:ptCount val="22"/>
                <c:pt idx="0">
                  <c:v>2001</c:v>
                </c:pt>
                <c:pt idx="1">
                  <c:v>2001</c:v>
                </c:pt>
                <c:pt idx="2">
                  <c:v>2003</c:v>
                </c:pt>
                <c:pt idx="3">
                  <c:v>2004</c:v>
                </c:pt>
                <c:pt idx="4">
                  <c:v>2005</c:v>
                </c:pt>
                <c:pt idx="5">
                  <c:v>2006</c:v>
                </c:pt>
                <c:pt idx="6">
                  <c:v>2007</c:v>
                </c:pt>
                <c:pt idx="7">
                  <c:v>2008</c:v>
                </c:pt>
                <c:pt idx="8">
                  <c:v>2009</c:v>
                </c:pt>
                <c:pt idx="9">
                  <c:v>2010</c:v>
                </c:pt>
                <c:pt idx="10">
                  <c:v>2011</c:v>
                </c:pt>
                <c:pt idx="11">
                  <c:v>2012</c:v>
                </c:pt>
                <c:pt idx="12">
                  <c:v>1013</c:v>
                </c:pt>
                <c:pt idx="13">
                  <c:v>2014</c:v>
                </c:pt>
                <c:pt idx="14">
                  <c:v>2015</c:v>
                </c:pt>
                <c:pt idx="15">
                  <c:v>2016</c:v>
                </c:pt>
                <c:pt idx="16">
                  <c:v>2017</c:v>
                </c:pt>
                <c:pt idx="17">
                  <c:v>2018</c:v>
                </c:pt>
                <c:pt idx="18">
                  <c:v>2019</c:v>
                </c:pt>
                <c:pt idx="19">
                  <c:v>2020</c:v>
                </c:pt>
                <c:pt idx="20">
                  <c:v>2021</c:v>
                </c:pt>
                <c:pt idx="21">
                  <c:v>2022</c:v>
                </c:pt>
              </c:numCache>
            </c:numRef>
          </c:cat>
          <c:val>
            <c:numRef>
              <c:f>'Fördelning av avtalsformer'!$C$3:$C$24</c:f>
              <c:numCache>
                <c:formatCode>0.0</c:formatCode>
                <c:ptCount val="22"/>
                <c:pt idx="0">
                  <c:v>32.9</c:v>
                </c:pt>
                <c:pt idx="1">
                  <c:v>34.200000000000003</c:v>
                </c:pt>
                <c:pt idx="2">
                  <c:v>32.017989410734685</c:v>
                </c:pt>
                <c:pt idx="3">
                  <c:v>37.9</c:v>
                </c:pt>
                <c:pt idx="4">
                  <c:v>44.1</c:v>
                </c:pt>
                <c:pt idx="5">
                  <c:v>44.7</c:v>
                </c:pt>
                <c:pt idx="6">
                  <c:v>44.7</c:v>
                </c:pt>
                <c:pt idx="7">
                  <c:v>45.5</c:v>
                </c:pt>
                <c:pt idx="8">
                  <c:v>43.5</c:v>
                </c:pt>
                <c:pt idx="9">
                  <c:v>44.599999999999994</c:v>
                </c:pt>
                <c:pt idx="10">
                  <c:v>48.099999999999994</c:v>
                </c:pt>
                <c:pt idx="11">
                  <c:v>51.400000000000006</c:v>
                </c:pt>
                <c:pt idx="12">
                  <c:v>49.2</c:v>
                </c:pt>
                <c:pt idx="13">
                  <c:v>45.516596222799997</c:v>
                </c:pt>
                <c:pt idx="14">
                  <c:v>42.557173342799999</c:v>
                </c:pt>
                <c:pt idx="15">
                  <c:v>39.1936851846</c:v>
                </c:pt>
                <c:pt idx="16">
                  <c:v>37.8835870124</c:v>
                </c:pt>
                <c:pt idx="17">
                  <c:v>38.1068625821</c:v>
                </c:pt>
                <c:pt idx="18">
                  <c:v>39.5132134017</c:v>
                </c:pt>
                <c:pt idx="19">
                  <c:v>39.976597236575401</c:v>
                </c:pt>
                <c:pt idx="20">
                  <c:v>36.106856210902734</c:v>
                </c:pt>
                <c:pt idx="21">
                  <c:v>36.200000000000003</c:v>
                </c:pt>
              </c:numCache>
            </c:numRef>
          </c:val>
          <c:extLst>
            <c:ext xmlns:c16="http://schemas.microsoft.com/office/drawing/2014/chart" uri="{C3380CC4-5D6E-409C-BE32-E72D297353CC}">
              <c16:uniqueId val="{00000001-AE59-44FA-A562-89ABBC1ED3B6}"/>
            </c:ext>
          </c:extLst>
        </c:ser>
        <c:ser>
          <c:idx val="6"/>
          <c:order val="6"/>
          <c:tx>
            <c:strRef>
              <c:f>'Fördelning av avtalsformer'!$H$2</c:f>
              <c:strCache>
                <c:ptCount val="1"/>
                <c:pt idx="0">
                  <c:v>Anvisat avtal</c:v>
                </c:pt>
              </c:strCache>
            </c:strRef>
          </c:tx>
          <c:spPr>
            <a:solidFill>
              <a:schemeClr val="accent1"/>
            </a:solidFill>
            <a:ln w="9525" cap="rnd">
              <a:solidFill>
                <a:schemeClr val="bg1"/>
              </a:solidFill>
              <a:bevel/>
            </a:ln>
            <a:effectLst/>
          </c:spPr>
          <c:invertIfNegative val="0"/>
          <c:cat>
            <c:numRef>
              <c:f>'Fördelning av avtalsformer'!$A$3:$A$24</c:f>
              <c:numCache>
                <c:formatCode>General</c:formatCode>
                <c:ptCount val="22"/>
                <c:pt idx="0">
                  <c:v>2001</c:v>
                </c:pt>
                <c:pt idx="1">
                  <c:v>2001</c:v>
                </c:pt>
                <c:pt idx="2">
                  <c:v>2003</c:v>
                </c:pt>
                <c:pt idx="3">
                  <c:v>2004</c:v>
                </c:pt>
                <c:pt idx="4">
                  <c:v>2005</c:v>
                </c:pt>
                <c:pt idx="5">
                  <c:v>2006</c:v>
                </c:pt>
                <c:pt idx="6">
                  <c:v>2007</c:v>
                </c:pt>
                <c:pt idx="7">
                  <c:v>2008</c:v>
                </c:pt>
                <c:pt idx="8">
                  <c:v>2009</c:v>
                </c:pt>
                <c:pt idx="9">
                  <c:v>2010</c:v>
                </c:pt>
                <c:pt idx="10">
                  <c:v>2011</c:v>
                </c:pt>
                <c:pt idx="11">
                  <c:v>2012</c:v>
                </c:pt>
                <c:pt idx="12">
                  <c:v>1013</c:v>
                </c:pt>
                <c:pt idx="13">
                  <c:v>2014</c:v>
                </c:pt>
                <c:pt idx="14">
                  <c:v>2015</c:v>
                </c:pt>
                <c:pt idx="15">
                  <c:v>2016</c:v>
                </c:pt>
                <c:pt idx="16">
                  <c:v>2017</c:v>
                </c:pt>
                <c:pt idx="17">
                  <c:v>2018</c:v>
                </c:pt>
                <c:pt idx="18">
                  <c:v>2019</c:v>
                </c:pt>
                <c:pt idx="19">
                  <c:v>2020</c:v>
                </c:pt>
                <c:pt idx="20">
                  <c:v>2021</c:v>
                </c:pt>
                <c:pt idx="21">
                  <c:v>2022</c:v>
                </c:pt>
              </c:numCache>
            </c:numRef>
          </c:cat>
          <c:val>
            <c:numRef>
              <c:f>'Fördelning av avtalsformer'!$H$3:$H$24</c:f>
              <c:numCache>
                <c:formatCode>0.0</c:formatCode>
                <c:ptCount val="22"/>
                <c:pt idx="0">
                  <c:v>65.099999999999994</c:v>
                </c:pt>
                <c:pt idx="1">
                  <c:v>63.7</c:v>
                </c:pt>
                <c:pt idx="2">
                  <c:v>65.212259157528734</c:v>
                </c:pt>
                <c:pt idx="3">
                  <c:v>58.1</c:v>
                </c:pt>
                <c:pt idx="4">
                  <c:v>52.2</c:v>
                </c:pt>
                <c:pt idx="5">
                  <c:v>49.1</c:v>
                </c:pt>
                <c:pt idx="6">
                  <c:v>45.1</c:v>
                </c:pt>
                <c:pt idx="7">
                  <c:v>38.299999999999997</c:v>
                </c:pt>
                <c:pt idx="8">
                  <c:v>34.1</c:v>
                </c:pt>
                <c:pt idx="9">
                  <c:v>25.4</c:v>
                </c:pt>
                <c:pt idx="10">
                  <c:v>23.6</c:v>
                </c:pt>
                <c:pt idx="11">
                  <c:v>21.4</c:v>
                </c:pt>
                <c:pt idx="12">
                  <c:v>18.5</c:v>
                </c:pt>
                <c:pt idx="13">
                  <c:v>16.478587471000001</c:v>
                </c:pt>
                <c:pt idx="14">
                  <c:v>15.171411794000001</c:v>
                </c:pt>
                <c:pt idx="15">
                  <c:v>13.875709404</c:v>
                </c:pt>
                <c:pt idx="16">
                  <c:v>12.709412756000001</c:v>
                </c:pt>
                <c:pt idx="17">
                  <c:v>12.287245823999999</c:v>
                </c:pt>
                <c:pt idx="18">
                  <c:v>10.733985766</c:v>
                </c:pt>
                <c:pt idx="19">
                  <c:v>10.118541142557067</c:v>
                </c:pt>
                <c:pt idx="20">
                  <c:v>10.029703213769537</c:v>
                </c:pt>
                <c:pt idx="21">
                  <c:v>9.9</c:v>
                </c:pt>
              </c:numCache>
            </c:numRef>
          </c:val>
          <c:extLst>
            <c:ext xmlns:c16="http://schemas.microsoft.com/office/drawing/2014/chart" uri="{C3380CC4-5D6E-409C-BE32-E72D297353CC}">
              <c16:uniqueId val="{00000002-AE59-44FA-A562-89ABBC1ED3B6}"/>
            </c:ext>
          </c:extLst>
        </c:ser>
        <c:dLbls>
          <c:showLegendKey val="0"/>
          <c:showVal val="0"/>
          <c:showCatName val="0"/>
          <c:showSerName val="0"/>
          <c:showPercent val="0"/>
          <c:showBubbleSize val="0"/>
        </c:dLbls>
        <c:gapWidth val="70"/>
        <c:overlap val="100"/>
        <c:axId val="107199872"/>
        <c:axId val="98894976"/>
        <c:extLst>
          <c:ext xmlns:c15="http://schemas.microsoft.com/office/drawing/2012/chart" uri="{02D57815-91ED-43cb-92C2-25804820EDAC}">
            <c15:filteredBarSeries>
              <c15:ser>
                <c:idx val="3"/>
                <c:order val="2"/>
                <c:tx>
                  <c:strRef>
                    <c:extLst>
                      <c:ext uri="{02D57815-91ED-43cb-92C2-25804820EDAC}">
                        <c15:formulaRef>
                          <c15:sqref>'Fördelning av avtalsformer'!$D$2</c15:sqref>
                        </c15:formulaRef>
                      </c:ext>
                    </c:extLst>
                    <c:strCache>
                      <c:ptCount val="1"/>
                      <c:pt idx="0">
                        <c:v>Övriga avtal</c:v>
                      </c:pt>
                    </c:strCache>
                  </c:strRef>
                </c:tx>
                <c:invertIfNegative val="0"/>
                <c:cat>
                  <c:numRef>
                    <c:extLst>
                      <c:ext uri="{02D57815-91ED-43cb-92C2-25804820EDAC}">
                        <c15:formulaRef>
                          <c15:sqref>'Fördelning av avtalsformer'!$A$3:$A$24</c15:sqref>
                        </c15:formulaRef>
                      </c:ext>
                    </c:extLst>
                    <c:numCache>
                      <c:formatCode>General</c:formatCode>
                      <c:ptCount val="22"/>
                      <c:pt idx="0">
                        <c:v>2001</c:v>
                      </c:pt>
                      <c:pt idx="1">
                        <c:v>2001</c:v>
                      </c:pt>
                      <c:pt idx="2">
                        <c:v>2003</c:v>
                      </c:pt>
                      <c:pt idx="3">
                        <c:v>2004</c:v>
                      </c:pt>
                      <c:pt idx="4">
                        <c:v>2005</c:v>
                      </c:pt>
                      <c:pt idx="5">
                        <c:v>2006</c:v>
                      </c:pt>
                      <c:pt idx="6">
                        <c:v>2007</c:v>
                      </c:pt>
                      <c:pt idx="7">
                        <c:v>2008</c:v>
                      </c:pt>
                      <c:pt idx="8">
                        <c:v>2009</c:v>
                      </c:pt>
                      <c:pt idx="9">
                        <c:v>2010</c:v>
                      </c:pt>
                      <c:pt idx="10">
                        <c:v>2011</c:v>
                      </c:pt>
                      <c:pt idx="11">
                        <c:v>2012</c:v>
                      </c:pt>
                      <c:pt idx="12">
                        <c:v>1013</c:v>
                      </c:pt>
                      <c:pt idx="13">
                        <c:v>2014</c:v>
                      </c:pt>
                      <c:pt idx="14">
                        <c:v>2015</c:v>
                      </c:pt>
                      <c:pt idx="15">
                        <c:v>2016</c:v>
                      </c:pt>
                      <c:pt idx="16">
                        <c:v>2017</c:v>
                      </c:pt>
                      <c:pt idx="17">
                        <c:v>2018</c:v>
                      </c:pt>
                      <c:pt idx="18">
                        <c:v>2019</c:v>
                      </c:pt>
                      <c:pt idx="19">
                        <c:v>2020</c:v>
                      </c:pt>
                      <c:pt idx="20">
                        <c:v>2021</c:v>
                      </c:pt>
                      <c:pt idx="21">
                        <c:v>2022</c:v>
                      </c:pt>
                    </c:numCache>
                  </c:numRef>
                </c:cat>
                <c:val>
                  <c:numRef>
                    <c:extLst>
                      <c:ext uri="{02D57815-91ED-43cb-92C2-25804820EDAC}">
                        <c15:formulaRef>
                          <c15:sqref>'Fördelning av avtalsformer'!$D$3:$D$24</c15:sqref>
                        </c15:formulaRef>
                      </c:ext>
                    </c:extLst>
                    <c:numCache>
                      <c:formatCode>0.0</c:formatCode>
                      <c:ptCount val="22"/>
                      <c:pt idx="0">
                        <c:v>0</c:v>
                      </c:pt>
                      <c:pt idx="1">
                        <c:v>0</c:v>
                      </c:pt>
                      <c:pt idx="2">
                        <c:v>0</c:v>
                      </c:pt>
                      <c:pt idx="3">
                        <c:v>0</c:v>
                      </c:pt>
                      <c:pt idx="4">
                        <c:v>0</c:v>
                      </c:pt>
                      <c:pt idx="5">
                        <c:v>0</c:v>
                      </c:pt>
                      <c:pt idx="6">
                        <c:v>0</c:v>
                      </c:pt>
                      <c:pt idx="7">
                        <c:v>4.2</c:v>
                      </c:pt>
                      <c:pt idx="8">
                        <c:v>6.6</c:v>
                      </c:pt>
                      <c:pt idx="9">
                        <c:v>7.2</c:v>
                      </c:pt>
                      <c:pt idx="10">
                        <c:v>6.3</c:v>
                      </c:pt>
                      <c:pt idx="11">
                        <c:v>6.7</c:v>
                      </c:pt>
                      <c:pt idx="12">
                        <c:v>6.8</c:v>
                      </c:pt>
                      <c:pt idx="13">
                        <c:v>7.6232740029999997</c:v>
                      </c:pt>
                      <c:pt idx="14">
                        <c:v>6.9702949721999996</c:v>
                      </c:pt>
                      <c:pt idx="15">
                        <c:v>7.9012545426000003</c:v>
                      </c:pt>
                      <c:pt idx="16">
                        <c:v>9.4282967170000003</c:v>
                      </c:pt>
                      <c:pt idx="17">
                        <c:v>9.5514558020999996</c:v>
                      </c:pt>
                      <c:pt idx="18">
                        <c:v>10.445936824</c:v>
                      </c:pt>
                      <c:pt idx="19">
                        <c:v>12.83133885185288</c:v>
                      </c:pt>
                      <c:pt idx="20">
                        <c:v>10.974720736642874</c:v>
                      </c:pt>
                      <c:pt idx="21">
                        <c:v>10.1</c:v>
                      </c:pt>
                    </c:numCache>
                  </c:numRef>
                </c:val>
                <c:extLst>
                  <c:ext xmlns:c16="http://schemas.microsoft.com/office/drawing/2014/chart" uri="{C3380CC4-5D6E-409C-BE32-E72D297353CC}">
                    <c16:uniqueId val="{00000003-AE59-44FA-A562-89ABBC1ED3B6}"/>
                  </c:ext>
                </c:extLst>
              </c15:ser>
            </c15:filteredBarSeries>
            <c15:filteredBarSeries>
              <c15:ser>
                <c:idx val="0"/>
                <c:order val="3"/>
                <c:tx>
                  <c:strRef>
                    <c:extLst xmlns:c15="http://schemas.microsoft.com/office/drawing/2012/chart">
                      <c:ext xmlns:c15="http://schemas.microsoft.com/office/drawing/2012/chart" uri="{02D57815-91ED-43cb-92C2-25804820EDAC}">
                        <c15:formulaRef>
                          <c15:sqref>'Fördelning av avtalsformer'!$E$2</c15:sqref>
                        </c15:formulaRef>
                      </c:ext>
                    </c:extLst>
                    <c:strCache>
                      <c:ptCount val="1"/>
                      <c:pt idx="0">
                        <c:v>1-års avtal</c:v>
                      </c:pt>
                    </c:strCache>
                  </c:strRef>
                </c:tx>
                <c:invertIfNegative val="0"/>
                <c:cat>
                  <c:numRef>
                    <c:extLst xmlns:c15="http://schemas.microsoft.com/office/drawing/2012/chart">
                      <c:ext xmlns:c15="http://schemas.microsoft.com/office/drawing/2012/chart" uri="{02D57815-91ED-43cb-92C2-25804820EDAC}">
                        <c15:formulaRef>
                          <c15:sqref>'Fördelning av avtalsformer'!$A$3:$A$24</c15:sqref>
                        </c15:formulaRef>
                      </c:ext>
                    </c:extLst>
                    <c:numCache>
                      <c:formatCode>General</c:formatCode>
                      <c:ptCount val="22"/>
                      <c:pt idx="0">
                        <c:v>2001</c:v>
                      </c:pt>
                      <c:pt idx="1">
                        <c:v>2001</c:v>
                      </c:pt>
                      <c:pt idx="2">
                        <c:v>2003</c:v>
                      </c:pt>
                      <c:pt idx="3">
                        <c:v>2004</c:v>
                      </c:pt>
                      <c:pt idx="4">
                        <c:v>2005</c:v>
                      </c:pt>
                      <c:pt idx="5">
                        <c:v>2006</c:v>
                      </c:pt>
                      <c:pt idx="6">
                        <c:v>2007</c:v>
                      </c:pt>
                      <c:pt idx="7">
                        <c:v>2008</c:v>
                      </c:pt>
                      <c:pt idx="8">
                        <c:v>2009</c:v>
                      </c:pt>
                      <c:pt idx="9">
                        <c:v>2010</c:v>
                      </c:pt>
                      <c:pt idx="10">
                        <c:v>2011</c:v>
                      </c:pt>
                      <c:pt idx="11">
                        <c:v>2012</c:v>
                      </c:pt>
                      <c:pt idx="12">
                        <c:v>1013</c:v>
                      </c:pt>
                      <c:pt idx="13">
                        <c:v>2014</c:v>
                      </c:pt>
                      <c:pt idx="14">
                        <c:v>2015</c:v>
                      </c:pt>
                      <c:pt idx="15">
                        <c:v>2016</c:v>
                      </c:pt>
                      <c:pt idx="16">
                        <c:v>2017</c:v>
                      </c:pt>
                      <c:pt idx="17">
                        <c:v>2018</c:v>
                      </c:pt>
                      <c:pt idx="18">
                        <c:v>2019</c:v>
                      </c:pt>
                      <c:pt idx="19">
                        <c:v>2020</c:v>
                      </c:pt>
                      <c:pt idx="20">
                        <c:v>2021</c:v>
                      </c:pt>
                      <c:pt idx="21">
                        <c:v>2022</c:v>
                      </c:pt>
                    </c:numCache>
                  </c:numRef>
                </c:cat>
                <c:val>
                  <c:numRef>
                    <c:extLst xmlns:c15="http://schemas.microsoft.com/office/drawing/2012/chart">
                      <c:ext xmlns:c15="http://schemas.microsoft.com/office/drawing/2012/chart" uri="{02D57815-91ED-43cb-92C2-25804820EDAC}">
                        <c15:formulaRef>
                          <c15:sqref>'Fördelning av avtalsformer'!$E$3:$E$24</c15:sqref>
                        </c15:formulaRef>
                      </c:ext>
                    </c:extLst>
                    <c:numCache>
                      <c:formatCode>0.0</c:formatCode>
                      <c:ptCount val="22"/>
                      <c:pt idx="0">
                        <c:v>19.899999999999999</c:v>
                      </c:pt>
                      <c:pt idx="1">
                        <c:v>16.600000000000001</c:v>
                      </c:pt>
                      <c:pt idx="2">
                        <c:v>11.429816980490635</c:v>
                      </c:pt>
                      <c:pt idx="3">
                        <c:v>13.7</c:v>
                      </c:pt>
                      <c:pt idx="4">
                        <c:v>17.600000000000001</c:v>
                      </c:pt>
                      <c:pt idx="5">
                        <c:v>17.7</c:v>
                      </c:pt>
                      <c:pt idx="6">
                        <c:v>16.7</c:v>
                      </c:pt>
                      <c:pt idx="7">
                        <c:v>16.5</c:v>
                      </c:pt>
                      <c:pt idx="8">
                        <c:v>14.8</c:v>
                      </c:pt>
                      <c:pt idx="9">
                        <c:v>14.5</c:v>
                      </c:pt>
                      <c:pt idx="10">
                        <c:v>16.7</c:v>
                      </c:pt>
                      <c:pt idx="11">
                        <c:v>18.100000000000001</c:v>
                      </c:pt>
                      <c:pt idx="12">
                        <c:v>18.3</c:v>
                      </c:pt>
                      <c:pt idx="13">
                        <c:v>16.101256504999998</c:v>
                      </c:pt>
                      <c:pt idx="14">
                        <c:v>15.782326071</c:v>
                      </c:pt>
                      <c:pt idx="15">
                        <c:v>14.417900453</c:v>
                      </c:pt>
                      <c:pt idx="16">
                        <c:v>13.048053527</c:v>
                      </c:pt>
                      <c:pt idx="17">
                        <c:v>12.832518662</c:v>
                      </c:pt>
                      <c:pt idx="18">
                        <c:v>12.747316661999999</c:v>
                      </c:pt>
                      <c:pt idx="19">
                        <c:v>9.8722624517082203</c:v>
                      </c:pt>
                      <c:pt idx="20">
                        <c:v>9.8782322919029895</c:v>
                      </c:pt>
                      <c:pt idx="21">
                        <c:v>10.3</c:v>
                      </c:pt>
                    </c:numCache>
                  </c:numRef>
                </c:val>
                <c:extLst xmlns:c15="http://schemas.microsoft.com/office/drawing/2012/chart">
                  <c:ext xmlns:c16="http://schemas.microsoft.com/office/drawing/2014/chart" uri="{C3380CC4-5D6E-409C-BE32-E72D297353CC}">
                    <c16:uniqueId val="{00000004-AE59-44FA-A562-89ABBC1ED3B6}"/>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'Fördelning av avtalsformer'!$F$2</c15:sqref>
                        </c15:formulaRef>
                      </c:ext>
                    </c:extLst>
                    <c:strCache>
                      <c:ptCount val="1"/>
                      <c:pt idx="0">
                        <c:v>2-års avtal</c:v>
                      </c:pt>
                    </c:strCache>
                  </c:strRef>
                </c:tx>
                <c:invertIfNegative val="0"/>
                <c:cat>
                  <c:numRef>
                    <c:extLst xmlns:c15="http://schemas.microsoft.com/office/drawing/2012/chart">
                      <c:ext xmlns:c15="http://schemas.microsoft.com/office/drawing/2012/chart" uri="{02D57815-91ED-43cb-92C2-25804820EDAC}">
                        <c15:formulaRef>
                          <c15:sqref>'Fördelning av avtalsformer'!$A$3:$A$24</c15:sqref>
                        </c15:formulaRef>
                      </c:ext>
                    </c:extLst>
                    <c:numCache>
                      <c:formatCode>General</c:formatCode>
                      <c:ptCount val="22"/>
                      <c:pt idx="0">
                        <c:v>2001</c:v>
                      </c:pt>
                      <c:pt idx="1">
                        <c:v>2001</c:v>
                      </c:pt>
                      <c:pt idx="2">
                        <c:v>2003</c:v>
                      </c:pt>
                      <c:pt idx="3">
                        <c:v>2004</c:v>
                      </c:pt>
                      <c:pt idx="4">
                        <c:v>2005</c:v>
                      </c:pt>
                      <c:pt idx="5">
                        <c:v>2006</c:v>
                      </c:pt>
                      <c:pt idx="6">
                        <c:v>2007</c:v>
                      </c:pt>
                      <c:pt idx="7">
                        <c:v>2008</c:v>
                      </c:pt>
                      <c:pt idx="8">
                        <c:v>2009</c:v>
                      </c:pt>
                      <c:pt idx="9">
                        <c:v>2010</c:v>
                      </c:pt>
                      <c:pt idx="10">
                        <c:v>2011</c:v>
                      </c:pt>
                      <c:pt idx="11">
                        <c:v>2012</c:v>
                      </c:pt>
                      <c:pt idx="12">
                        <c:v>1013</c:v>
                      </c:pt>
                      <c:pt idx="13">
                        <c:v>2014</c:v>
                      </c:pt>
                      <c:pt idx="14">
                        <c:v>2015</c:v>
                      </c:pt>
                      <c:pt idx="15">
                        <c:v>2016</c:v>
                      </c:pt>
                      <c:pt idx="16">
                        <c:v>2017</c:v>
                      </c:pt>
                      <c:pt idx="17">
                        <c:v>2018</c:v>
                      </c:pt>
                      <c:pt idx="18">
                        <c:v>2019</c:v>
                      </c:pt>
                      <c:pt idx="19">
                        <c:v>2020</c:v>
                      </c:pt>
                      <c:pt idx="20">
                        <c:v>2021</c:v>
                      </c:pt>
                      <c:pt idx="21">
                        <c:v>2022</c:v>
                      </c:pt>
                    </c:numCache>
                  </c:numRef>
                </c:cat>
                <c:val>
                  <c:numRef>
                    <c:extLst xmlns:c15="http://schemas.microsoft.com/office/drawing/2012/chart">
                      <c:ext xmlns:c15="http://schemas.microsoft.com/office/drawing/2012/chart" uri="{02D57815-91ED-43cb-92C2-25804820EDAC}">
                        <c15:formulaRef>
                          <c15:sqref>'Fördelning av avtalsformer'!$F$3:$F$24</c15:sqref>
                        </c15:formulaRef>
                      </c:ext>
                    </c:extLst>
                    <c:numCache>
                      <c:formatCode>0.0</c:formatCode>
                      <c:ptCount val="22"/>
                      <c:pt idx="0">
                        <c:v>9.4</c:v>
                      </c:pt>
                      <c:pt idx="1">
                        <c:v>10.4</c:v>
                      </c:pt>
                      <c:pt idx="2">
                        <c:v>9.1991268231679797</c:v>
                      </c:pt>
                      <c:pt idx="3">
                        <c:v>8.5</c:v>
                      </c:pt>
                      <c:pt idx="4">
                        <c:v>9.6</c:v>
                      </c:pt>
                      <c:pt idx="5">
                        <c:v>9.4</c:v>
                      </c:pt>
                      <c:pt idx="6">
                        <c:v>9.1999999999999993</c:v>
                      </c:pt>
                      <c:pt idx="7">
                        <c:v>6</c:v>
                      </c:pt>
                      <c:pt idx="8">
                        <c:v>2.8</c:v>
                      </c:pt>
                      <c:pt idx="9">
                        <c:v>4.5</c:v>
                      </c:pt>
                      <c:pt idx="10">
                        <c:v>5.7</c:v>
                      </c:pt>
                      <c:pt idx="11">
                        <c:v>6.9</c:v>
                      </c:pt>
                      <c:pt idx="12">
                        <c:v>6.5</c:v>
                      </c:pt>
                      <c:pt idx="13">
                        <c:v>5.4559164107999996</c:v>
                      </c:pt>
                      <c:pt idx="14">
                        <c:v>4.7586333655999997</c:v>
                      </c:pt>
                      <c:pt idx="15">
                        <c:v>3.7435707570000001</c:v>
                      </c:pt>
                      <c:pt idx="16">
                        <c:v>3.1462571304</c:v>
                      </c:pt>
                      <c:pt idx="17">
                        <c:v>3.2169544170000002</c:v>
                      </c:pt>
                      <c:pt idx="18">
                        <c:v>3.0755209617000001</c:v>
                      </c:pt>
                      <c:pt idx="19">
                        <c:v>3.1813397747387673</c:v>
                      </c:pt>
                      <c:pt idx="20">
                        <c:v>2.8893108092886299</c:v>
                      </c:pt>
                      <c:pt idx="21">
                        <c:v>2.8</c:v>
                      </c:pt>
                    </c:numCache>
                  </c:numRef>
                </c:val>
                <c:extLst xmlns:c15="http://schemas.microsoft.com/office/drawing/2012/chart">
                  <c:ext xmlns:c16="http://schemas.microsoft.com/office/drawing/2014/chart" uri="{C3380CC4-5D6E-409C-BE32-E72D297353CC}">
                    <c16:uniqueId val="{00000005-AE59-44FA-A562-89ABBC1ED3B6}"/>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'Fördelning av avtalsformer'!$G$2</c15:sqref>
                        </c15:formulaRef>
                      </c:ext>
                    </c:extLst>
                    <c:strCache>
                      <c:ptCount val="1"/>
                      <c:pt idx="0">
                        <c:v>3-års avtal</c:v>
                      </c:pt>
                    </c:strCache>
                  </c:strRef>
                </c:tx>
                <c:invertIfNegative val="0"/>
                <c:cat>
                  <c:numRef>
                    <c:extLst xmlns:c15="http://schemas.microsoft.com/office/drawing/2012/chart">
                      <c:ext xmlns:c15="http://schemas.microsoft.com/office/drawing/2012/chart" uri="{02D57815-91ED-43cb-92C2-25804820EDAC}">
                        <c15:formulaRef>
                          <c15:sqref>'Fördelning av avtalsformer'!$A$3:$A$24</c15:sqref>
                        </c15:formulaRef>
                      </c:ext>
                    </c:extLst>
                    <c:numCache>
                      <c:formatCode>General</c:formatCode>
                      <c:ptCount val="22"/>
                      <c:pt idx="0">
                        <c:v>2001</c:v>
                      </c:pt>
                      <c:pt idx="1">
                        <c:v>2001</c:v>
                      </c:pt>
                      <c:pt idx="2">
                        <c:v>2003</c:v>
                      </c:pt>
                      <c:pt idx="3">
                        <c:v>2004</c:v>
                      </c:pt>
                      <c:pt idx="4">
                        <c:v>2005</c:v>
                      </c:pt>
                      <c:pt idx="5">
                        <c:v>2006</c:v>
                      </c:pt>
                      <c:pt idx="6">
                        <c:v>2007</c:v>
                      </c:pt>
                      <c:pt idx="7">
                        <c:v>2008</c:v>
                      </c:pt>
                      <c:pt idx="8">
                        <c:v>2009</c:v>
                      </c:pt>
                      <c:pt idx="9">
                        <c:v>2010</c:v>
                      </c:pt>
                      <c:pt idx="10">
                        <c:v>2011</c:v>
                      </c:pt>
                      <c:pt idx="11">
                        <c:v>2012</c:v>
                      </c:pt>
                      <c:pt idx="12">
                        <c:v>1013</c:v>
                      </c:pt>
                      <c:pt idx="13">
                        <c:v>2014</c:v>
                      </c:pt>
                      <c:pt idx="14">
                        <c:v>2015</c:v>
                      </c:pt>
                      <c:pt idx="15">
                        <c:v>2016</c:v>
                      </c:pt>
                      <c:pt idx="16">
                        <c:v>2017</c:v>
                      </c:pt>
                      <c:pt idx="17">
                        <c:v>2018</c:v>
                      </c:pt>
                      <c:pt idx="18">
                        <c:v>2019</c:v>
                      </c:pt>
                      <c:pt idx="19">
                        <c:v>2020</c:v>
                      </c:pt>
                      <c:pt idx="20">
                        <c:v>2021</c:v>
                      </c:pt>
                      <c:pt idx="21">
                        <c:v>2022</c:v>
                      </c:pt>
                    </c:numCache>
                  </c:numRef>
                </c:cat>
                <c:val>
                  <c:numRef>
                    <c:extLst xmlns:c15="http://schemas.microsoft.com/office/drawing/2012/chart">
                      <c:ext xmlns:c15="http://schemas.microsoft.com/office/drawing/2012/chart" uri="{02D57815-91ED-43cb-92C2-25804820EDAC}">
                        <c15:formulaRef>
                          <c15:sqref>'Fördelning av avtalsformer'!$G$3:$G$24</c15:sqref>
                        </c15:formulaRef>
                      </c:ext>
                    </c:extLst>
                    <c:numCache>
                      <c:formatCode>0.0</c:formatCode>
                      <c:ptCount val="22"/>
                      <c:pt idx="0">
                        <c:v>3.6</c:v>
                      </c:pt>
                      <c:pt idx="1">
                        <c:v>7.2</c:v>
                      </c:pt>
                      <c:pt idx="2">
                        <c:v>11.389045607076072</c:v>
                      </c:pt>
                      <c:pt idx="3">
                        <c:v>15.7</c:v>
                      </c:pt>
                      <c:pt idx="4">
                        <c:v>16.899999999999999</c:v>
                      </c:pt>
                      <c:pt idx="5">
                        <c:v>17.600000000000001</c:v>
                      </c:pt>
                      <c:pt idx="6">
                        <c:v>18.8</c:v>
                      </c:pt>
                      <c:pt idx="7">
                        <c:v>18.8</c:v>
                      </c:pt>
                      <c:pt idx="8">
                        <c:v>19.3</c:v>
                      </c:pt>
                      <c:pt idx="9">
                        <c:v>18.399999999999999</c:v>
                      </c:pt>
                      <c:pt idx="10">
                        <c:v>19.399999999999999</c:v>
                      </c:pt>
                      <c:pt idx="11">
                        <c:v>19.7</c:v>
                      </c:pt>
                      <c:pt idx="12">
                        <c:v>17.600000000000001</c:v>
                      </c:pt>
                      <c:pt idx="13">
                        <c:v>16.336149303999999</c:v>
                      </c:pt>
                      <c:pt idx="14">
                        <c:v>15.045918933999999</c:v>
                      </c:pt>
                      <c:pt idx="15">
                        <c:v>13.130959431999999</c:v>
                      </c:pt>
                      <c:pt idx="16">
                        <c:v>12.260979638</c:v>
                      </c:pt>
                      <c:pt idx="17">
                        <c:v>12.505933701</c:v>
                      </c:pt>
                      <c:pt idx="18">
                        <c:v>13.244438954</c:v>
                      </c:pt>
                      <c:pt idx="19">
                        <c:v>14.091656158275537</c:v>
                      </c:pt>
                      <c:pt idx="20">
                        <c:v>12.364592373068239</c:v>
                      </c:pt>
                      <c:pt idx="21">
                        <c:v>13</c:v>
                      </c:pt>
                    </c:numCache>
                  </c:numRef>
                </c:val>
                <c:extLst xmlns:c15="http://schemas.microsoft.com/office/drawing/2012/chart">
                  <c:ext xmlns:c16="http://schemas.microsoft.com/office/drawing/2014/chart" uri="{C3380CC4-5D6E-409C-BE32-E72D297353CC}">
                    <c16:uniqueId val="{00000006-AE59-44FA-A562-89ABBC1ED3B6}"/>
                  </c:ext>
                </c:extLst>
              </c15:ser>
            </c15:filteredBarSeries>
          </c:ext>
        </c:extLst>
      </c:barChart>
      <c:catAx>
        <c:axId val="107199872"/>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98894976"/>
        <c:crosses val="autoZero"/>
        <c:auto val="1"/>
        <c:lblAlgn val="ctr"/>
        <c:lblOffset val="0"/>
        <c:tickLblSkip val="2"/>
        <c:noMultiLvlLbl val="0"/>
      </c:catAx>
      <c:valAx>
        <c:axId val="98894976"/>
        <c:scaling>
          <c:orientation val="minMax"/>
          <c:max val="1"/>
        </c:scaling>
        <c:delete val="0"/>
        <c:axPos val="l"/>
        <c:majorGridlines>
          <c:spPr>
            <a:ln>
              <a:solidFill>
                <a:schemeClr val="accent2">
                  <a:lumMod val="40000"/>
                  <a:lumOff val="6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107199872"/>
        <c:crosses val="autoZero"/>
        <c:crossBetween val="between"/>
      </c:valAx>
    </c:plotArea>
    <c:legend>
      <c:legendPos val="r"/>
      <c:layout>
        <c:manualLayout>
          <c:xMode val="edge"/>
          <c:yMode val="edge"/>
          <c:x val="0.7216683146726196"/>
          <c:y val="0.55808098675625117"/>
          <c:w val="0.17209247095564723"/>
          <c:h val="0.23390395772603989"/>
        </c:manualLayout>
      </c:layout>
      <c:overlay val="0"/>
      <c:txPr>
        <a:bodyPr/>
        <a:lstStyle/>
        <a:p>
          <a:pPr>
            <a:defRPr sz="1800"/>
          </a:pPr>
          <a:endParaRPr lang="sv-SE"/>
        </a:p>
      </c:txPr>
    </c:legend>
    <c:plotVisOnly val="1"/>
    <c:dispBlanksAs val="gap"/>
    <c:showDLblsOverMax val="0"/>
  </c:chart>
  <c:spPr>
    <a:noFill/>
    <a:ln w="12700">
      <a:solidFill>
        <a:schemeClr val="lt1"/>
      </a:solidFill>
    </a:ln>
    <a:effectLst/>
  </c:spPr>
  <c:txPr>
    <a:bodyPr/>
    <a:lstStyle/>
    <a:p>
      <a:pPr>
        <a:defRPr/>
      </a:pPr>
      <a:endParaRPr lang="sv-SE"/>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993397621728306E-2"/>
          <c:y val="0.18415006762768041"/>
          <c:w val="0.57494379522130468"/>
          <c:h val="0.72162767472247125"/>
        </c:manualLayout>
      </c:layout>
      <c:lineChart>
        <c:grouping val="standard"/>
        <c:varyColors val="0"/>
        <c:ser>
          <c:idx val="1"/>
          <c:order val="1"/>
          <c:tx>
            <c:strRef>
              <c:f>'Installerad effekt'!$B$2</c:f>
              <c:strCache>
                <c:ptCount val="1"/>
                <c:pt idx="0">
                  <c:v> Vattenkraft</c:v>
                </c:pt>
              </c:strCache>
            </c:strRef>
          </c:tx>
          <c:spPr>
            <a:ln w="50800">
              <a:solidFill>
                <a:schemeClr val="accent5"/>
              </a:solidFill>
            </a:ln>
          </c:spPr>
          <c:marker>
            <c:symbol val="none"/>
          </c:marker>
          <c:dPt>
            <c:idx val="0"/>
            <c:bubble3D val="0"/>
            <c:spPr>
              <a:ln w="50800">
                <a:solidFill>
                  <a:schemeClr val="accent5"/>
                </a:solidFill>
              </a:ln>
              <a:effectLst/>
            </c:spPr>
            <c:extLst>
              <c:ext xmlns:c16="http://schemas.microsoft.com/office/drawing/2014/chart" uri="{C3380CC4-5D6E-409C-BE32-E72D297353CC}">
                <c16:uniqueId val="{00000001-B290-47FA-9DF7-8728BCC145D8}"/>
              </c:ext>
            </c:extLst>
          </c:dPt>
          <c:dPt>
            <c:idx val="1"/>
            <c:bubble3D val="0"/>
            <c:spPr>
              <a:ln w="50800">
                <a:solidFill>
                  <a:schemeClr val="accent5"/>
                </a:solidFill>
              </a:ln>
              <a:effectLst/>
            </c:spPr>
            <c:extLst>
              <c:ext xmlns:c16="http://schemas.microsoft.com/office/drawing/2014/chart" uri="{C3380CC4-5D6E-409C-BE32-E72D297353CC}">
                <c16:uniqueId val="{00000003-B290-47FA-9DF7-8728BCC145D8}"/>
              </c:ext>
            </c:extLst>
          </c:dPt>
          <c:dPt>
            <c:idx val="2"/>
            <c:bubble3D val="0"/>
            <c:spPr>
              <a:ln w="50800">
                <a:solidFill>
                  <a:schemeClr val="accent5"/>
                </a:solidFill>
              </a:ln>
              <a:effectLst/>
            </c:spPr>
            <c:extLst>
              <c:ext xmlns:c16="http://schemas.microsoft.com/office/drawing/2014/chart" uri="{C3380CC4-5D6E-409C-BE32-E72D297353CC}">
                <c16:uniqueId val="{00000005-B290-47FA-9DF7-8728BCC145D8}"/>
              </c:ext>
            </c:extLst>
          </c:dPt>
          <c:dPt>
            <c:idx val="3"/>
            <c:bubble3D val="0"/>
            <c:spPr>
              <a:ln w="50800">
                <a:solidFill>
                  <a:schemeClr val="accent5"/>
                </a:solidFill>
              </a:ln>
              <a:effectLst/>
            </c:spPr>
            <c:extLst>
              <c:ext xmlns:c16="http://schemas.microsoft.com/office/drawing/2014/chart" uri="{C3380CC4-5D6E-409C-BE32-E72D297353CC}">
                <c16:uniqueId val="{00000007-B290-47FA-9DF7-8728BCC145D8}"/>
              </c:ext>
            </c:extLst>
          </c:dPt>
          <c:cat>
            <c:numRef>
              <c:f>'Installerad effekt'!$A$3:$A$64</c:f>
              <c:numCache>
                <c:formatCode>General</c:formatCode>
                <c:ptCount val="62"/>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numCache>
            </c:numRef>
          </c:cat>
          <c:val>
            <c:numRef>
              <c:f>'Installerad effekt'!$B$3:$B$64</c:f>
              <c:numCache>
                <c:formatCode>#,##0</c:formatCode>
                <c:ptCount val="62"/>
                <c:pt idx="0">
                  <c:v>6949</c:v>
                </c:pt>
                <c:pt idx="1">
                  <c:v>7508</c:v>
                </c:pt>
                <c:pt idx="2">
                  <c:v>8127</c:v>
                </c:pt>
                <c:pt idx="3">
                  <c:v>9500</c:v>
                </c:pt>
                <c:pt idx="4">
                  <c:v>9600</c:v>
                </c:pt>
                <c:pt idx="5">
                  <c:v>9800</c:v>
                </c:pt>
                <c:pt idx="6">
                  <c:v>10000</c:v>
                </c:pt>
                <c:pt idx="7">
                  <c:v>10200</c:v>
                </c:pt>
                <c:pt idx="8">
                  <c:v>10500</c:v>
                </c:pt>
                <c:pt idx="9">
                  <c:v>10701</c:v>
                </c:pt>
                <c:pt idx="10">
                  <c:v>11066</c:v>
                </c:pt>
                <c:pt idx="11">
                  <c:v>11279</c:v>
                </c:pt>
                <c:pt idx="12">
                  <c:v>11527</c:v>
                </c:pt>
                <c:pt idx="13">
                  <c:v>12222</c:v>
                </c:pt>
                <c:pt idx="14">
                  <c:v>12438</c:v>
                </c:pt>
                <c:pt idx="15">
                  <c:v>12884</c:v>
                </c:pt>
                <c:pt idx="16">
                  <c:v>13150</c:v>
                </c:pt>
                <c:pt idx="17">
                  <c:v>13209</c:v>
                </c:pt>
                <c:pt idx="18">
                  <c:v>14101</c:v>
                </c:pt>
                <c:pt idx="19">
                  <c:v>14167</c:v>
                </c:pt>
                <c:pt idx="20">
                  <c:v>14859</c:v>
                </c:pt>
                <c:pt idx="21">
                  <c:v>14919</c:v>
                </c:pt>
                <c:pt idx="22">
                  <c:v>15215</c:v>
                </c:pt>
                <c:pt idx="23">
                  <c:v>15292</c:v>
                </c:pt>
                <c:pt idx="24">
                  <c:v>15445</c:v>
                </c:pt>
                <c:pt idx="25">
                  <c:v>15690</c:v>
                </c:pt>
                <c:pt idx="26">
                  <c:v>15813</c:v>
                </c:pt>
                <c:pt idx="27">
                  <c:v>16001</c:v>
                </c:pt>
                <c:pt idx="28">
                  <c:v>16112</c:v>
                </c:pt>
                <c:pt idx="29">
                  <c:v>16172</c:v>
                </c:pt>
                <c:pt idx="30">
                  <c:v>16331</c:v>
                </c:pt>
                <c:pt idx="31">
                  <c:v>16318</c:v>
                </c:pt>
                <c:pt idx="32">
                  <c:v>16380</c:v>
                </c:pt>
                <c:pt idx="33">
                  <c:v>16448</c:v>
                </c:pt>
                <c:pt idx="34">
                  <c:v>16502</c:v>
                </c:pt>
                <c:pt idx="35">
                  <c:v>16152</c:v>
                </c:pt>
                <c:pt idx="36">
                  <c:v>16203</c:v>
                </c:pt>
                <c:pt idx="37">
                  <c:v>16246</c:v>
                </c:pt>
                <c:pt idx="38">
                  <c:v>16204</c:v>
                </c:pt>
                <c:pt idx="39">
                  <c:v>16192</c:v>
                </c:pt>
                <c:pt idx="40">
                  <c:v>16229</c:v>
                </c:pt>
                <c:pt idx="41">
                  <c:v>16239</c:v>
                </c:pt>
                <c:pt idx="42">
                  <c:v>16097</c:v>
                </c:pt>
                <c:pt idx="43">
                  <c:v>16097</c:v>
                </c:pt>
                <c:pt idx="44">
                  <c:v>16137</c:v>
                </c:pt>
                <c:pt idx="45">
                  <c:v>16150</c:v>
                </c:pt>
                <c:pt idx="46">
                  <c:v>16180</c:v>
                </c:pt>
                <c:pt idx="47">
                  <c:v>16209</c:v>
                </c:pt>
                <c:pt idx="48">
                  <c:v>16195</c:v>
                </c:pt>
                <c:pt idx="49">
                  <c:v>16203</c:v>
                </c:pt>
                <c:pt idx="50">
                  <c:v>16200</c:v>
                </c:pt>
                <c:pt idx="51">
                  <c:v>16197</c:v>
                </c:pt>
                <c:pt idx="52">
                  <c:v>16203</c:v>
                </c:pt>
                <c:pt idx="53">
                  <c:v>16150</c:v>
                </c:pt>
                <c:pt idx="54">
                  <c:v>16155</c:v>
                </c:pt>
                <c:pt idx="55">
                  <c:v>16184</c:v>
                </c:pt>
                <c:pt idx="56">
                  <c:v>16181</c:v>
                </c:pt>
                <c:pt idx="57">
                  <c:v>16301</c:v>
                </c:pt>
                <c:pt idx="58">
                  <c:v>16315</c:v>
                </c:pt>
                <c:pt idx="59">
                  <c:v>16328</c:v>
                </c:pt>
                <c:pt idx="60">
                  <c:v>16335</c:v>
                </c:pt>
                <c:pt idx="61">
                  <c:v>16286</c:v>
                </c:pt>
              </c:numCache>
            </c:numRef>
          </c:val>
          <c:smooth val="0"/>
          <c:extLst>
            <c:ext xmlns:c16="http://schemas.microsoft.com/office/drawing/2014/chart" uri="{C3380CC4-5D6E-409C-BE32-E72D297353CC}">
              <c16:uniqueId val="{00000008-B290-47FA-9DF7-8728BCC145D8}"/>
            </c:ext>
          </c:extLst>
        </c:ser>
        <c:ser>
          <c:idx val="2"/>
          <c:order val="2"/>
          <c:tx>
            <c:strRef>
              <c:f>'Installerad effekt'!$C$2</c:f>
              <c:strCache>
                <c:ptCount val="1"/>
                <c:pt idx="0">
                  <c:v> Vindkraft</c:v>
                </c:pt>
              </c:strCache>
            </c:strRef>
          </c:tx>
          <c:spPr>
            <a:ln w="50800" cap="rnd">
              <a:solidFill>
                <a:schemeClr val="accent3"/>
              </a:solidFill>
              <a:bevel/>
            </a:ln>
            <a:effectLst/>
          </c:spPr>
          <c:marker>
            <c:symbol val="none"/>
          </c:marker>
          <c:cat>
            <c:numRef>
              <c:f>'Installerad effekt'!$A$3:$A$64</c:f>
              <c:numCache>
                <c:formatCode>General</c:formatCode>
                <c:ptCount val="62"/>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numCache>
            </c:numRef>
          </c:cat>
          <c:val>
            <c:numRef>
              <c:f>'Installerad effekt'!$C$3:$C$64</c:f>
              <c:numCache>
                <c:formatCode>General</c:formatCode>
                <c:ptCount val="62"/>
                <c:pt idx="26" formatCode="#,##0">
                  <c:v>5</c:v>
                </c:pt>
                <c:pt idx="27" formatCode="#,##0">
                  <c:v>5</c:v>
                </c:pt>
                <c:pt idx="28" formatCode="#,##0">
                  <c:v>8</c:v>
                </c:pt>
                <c:pt idx="29" formatCode="#,##0">
                  <c:v>6</c:v>
                </c:pt>
                <c:pt idx="30" formatCode="#,##0">
                  <c:v>8</c:v>
                </c:pt>
                <c:pt idx="31" formatCode="#,##0">
                  <c:v>12</c:v>
                </c:pt>
                <c:pt idx="32" formatCode="#,##0">
                  <c:v>20</c:v>
                </c:pt>
                <c:pt idx="33" formatCode="#,##0">
                  <c:v>29</c:v>
                </c:pt>
                <c:pt idx="34" formatCode="#,##0">
                  <c:v>38</c:v>
                </c:pt>
                <c:pt idx="35" formatCode="#,##0">
                  <c:v>67</c:v>
                </c:pt>
                <c:pt idx="36" formatCode="#,##0">
                  <c:v>105</c:v>
                </c:pt>
                <c:pt idx="37" formatCode="#,##0">
                  <c:v>122</c:v>
                </c:pt>
                <c:pt idx="38" formatCode="#,##0">
                  <c:v>174</c:v>
                </c:pt>
                <c:pt idx="39" formatCode="#,##0">
                  <c:v>215</c:v>
                </c:pt>
                <c:pt idx="40" formatCode="#,##0">
                  <c:v>241</c:v>
                </c:pt>
                <c:pt idx="41" formatCode="#,##0">
                  <c:v>293</c:v>
                </c:pt>
                <c:pt idx="42" formatCode="#,##0">
                  <c:v>339</c:v>
                </c:pt>
                <c:pt idx="43" formatCode="#,##0">
                  <c:v>400</c:v>
                </c:pt>
                <c:pt idx="44" formatCode="#,##0">
                  <c:v>442</c:v>
                </c:pt>
                <c:pt idx="45" formatCode="#,##0">
                  <c:v>525</c:v>
                </c:pt>
                <c:pt idx="46" formatCode="#,##0">
                  <c:v>580</c:v>
                </c:pt>
                <c:pt idx="47" formatCode="#,##0">
                  <c:v>780</c:v>
                </c:pt>
                <c:pt idx="48" formatCode="#,##0">
                  <c:v>1021</c:v>
                </c:pt>
                <c:pt idx="49" formatCode="#,##0">
                  <c:v>1560</c:v>
                </c:pt>
                <c:pt idx="50" formatCode="#,##0">
                  <c:v>2163</c:v>
                </c:pt>
                <c:pt idx="51" formatCode="#,##0">
                  <c:v>2899</c:v>
                </c:pt>
                <c:pt idx="52" formatCode="#,##0">
                  <c:v>3745</c:v>
                </c:pt>
                <c:pt idx="53" formatCode="#,##0">
                  <c:v>4470</c:v>
                </c:pt>
                <c:pt idx="54" formatCode="#,##0">
                  <c:v>5420</c:v>
                </c:pt>
                <c:pt idx="55" formatCode="#,##0">
                  <c:v>6029</c:v>
                </c:pt>
                <c:pt idx="56" formatCode="#,##0">
                  <c:v>6495</c:v>
                </c:pt>
                <c:pt idx="57" formatCode="#,##0">
                  <c:v>6691</c:v>
                </c:pt>
                <c:pt idx="58" formatCode="#,##0">
                  <c:v>7406</c:v>
                </c:pt>
                <c:pt idx="59" formatCode="#,##0">
                  <c:v>8980</c:v>
                </c:pt>
                <c:pt idx="60" formatCode="#,##0">
                  <c:v>10017</c:v>
                </c:pt>
                <c:pt idx="61" formatCode="#,##0">
                  <c:v>12074</c:v>
                </c:pt>
              </c:numCache>
            </c:numRef>
          </c:val>
          <c:smooth val="0"/>
          <c:extLst>
            <c:ext xmlns:c16="http://schemas.microsoft.com/office/drawing/2014/chart" uri="{C3380CC4-5D6E-409C-BE32-E72D297353CC}">
              <c16:uniqueId val="{00000009-B290-47FA-9DF7-8728BCC145D8}"/>
            </c:ext>
          </c:extLst>
        </c:ser>
        <c:ser>
          <c:idx val="3"/>
          <c:order val="3"/>
          <c:tx>
            <c:strRef>
              <c:f>'Installerad effekt'!$D$2</c:f>
              <c:strCache>
                <c:ptCount val="1"/>
                <c:pt idx="0">
                  <c:v> Kärnkraft</c:v>
                </c:pt>
              </c:strCache>
            </c:strRef>
          </c:tx>
          <c:spPr>
            <a:ln w="50800">
              <a:solidFill>
                <a:schemeClr val="accent1"/>
              </a:solidFill>
            </a:ln>
          </c:spPr>
          <c:marker>
            <c:symbol val="none"/>
          </c:marker>
          <c:cat>
            <c:numRef>
              <c:f>'Installerad effekt'!$A$3:$A$64</c:f>
              <c:numCache>
                <c:formatCode>General</c:formatCode>
                <c:ptCount val="62"/>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numCache>
            </c:numRef>
          </c:cat>
          <c:val>
            <c:numRef>
              <c:f>'Installerad effekt'!$D$3:$D$64</c:f>
              <c:numCache>
                <c:formatCode>General</c:formatCode>
                <c:ptCount val="62"/>
                <c:pt idx="9" formatCode="#,##0">
                  <c:v>10</c:v>
                </c:pt>
                <c:pt idx="10" formatCode="#,##0">
                  <c:v>10</c:v>
                </c:pt>
                <c:pt idx="11" formatCode="#,##0">
                  <c:v>10</c:v>
                </c:pt>
                <c:pt idx="12" formatCode="#,##0">
                  <c:v>449</c:v>
                </c:pt>
                <c:pt idx="13" formatCode="#,##0">
                  <c:v>449</c:v>
                </c:pt>
                <c:pt idx="14" formatCode="#,##0">
                  <c:v>1020</c:v>
                </c:pt>
                <c:pt idx="15" formatCode="#,##0">
                  <c:v>2422</c:v>
                </c:pt>
                <c:pt idx="16" formatCode="#,##0">
                  <c:v>3172</c:v>
                </c:pt>
                <c:pt idx="17" formatCode="#,##0">
                  <c:v>3742</c:v>
                </c:pt>
                <c:pt idx="18" formatCode="#,##0">
                  <c:v>3710</c:v>
                </c:pt>
                <c:pt idx="19" formatCode="#,##0">
                  <c:v>3710</c:v>
                </c:pt>
                <c:pt idx="20" formatCode="#,##0">
                  <c:v>4610</c:v>
                </c:pt>
                <c:pt idx="21" formatCode="#,##0">
                  <c:v>6425</c:v>
                </c:pt>
                <c:pt idx="22" formatCode="#,##0">
                  <c:v>6425</c:v>
                </c:pt>
                <c:pt idx="23" formatCode="#,##0">
                  <c:v>7355</c:v>
                </c:pt>
                <c:pt idx="24" formatCode="#,##0">
                  <c:v>7355</c:v>
                </c:pt>
                <c:pt idx="25" formatCode="#,##0">
                  <c:v>9455</c:v>
                </c:pt>
                <c:pt idx="26" formatCode="#,##0">
                  <c:v>9648</c:v>
                </c:pt>
                <c:pt idx="27" formatCode="#,##0">
                  <c:v>9675</c:v>
                </c:pt>
                <c:pt idx="28" formatCode="#,##0">
                  <c:v>9700</c:v>
                </c:pt>
                <c:pt idx="29" formatCode="#,##0">
                  <c:v>9850</c:v>
                </c:pt>
                <c:pt idx="30" formatCode="#,##0">
                  <c:v>9970</c:v>
                </c:pt>
                <c:pt idx="31" formatCode="#,##0">
                  <c:v>10000</c:v>
                </c:pt>
                <c:pt idx="32" formatCode="#,##0">
                  <c:v>10000</c:v>
                </c:pt>
                <c:pt idx="33" formatCode="#,##0">
                  <c:v>10000</c:v>
                </c:pt>
                <c:pt idx="34" formatCode="#,##0">
                  <c:v>10040</c:v>
                </c:pt>
                <c:pt idx="35" formatCode="#,##0">
                  <c:v>10045</c:v>
                </c:pt>
                <c:pt idx="36" formatCode="#,##0">
                  <c:v>10055</c:v>
                </c:pt>
                <c:pt idx="37" formatCode="#,##0">
                  <c:v>10056</c:v>
                </c:pt>
                <c:pt idx="38" formatCode="#,##0">
                  <c:v>10052</c:v>
                </c:pt>
                <c:pt idx="39" formatCode="#,##0">
                  <c:v>9452</c:v>
                </c:pt>
                <c:pt idx="40" formatCode="#,##0">
                  <c:v>9439</c:v>
                </c:pt>
                <c:pt idx="41" formatCode="#,##0">
                  <c:v>9436</c:v>
                </c:pt>
                <c:pt idx="42" formatCode="#,##0">
                  <c:v>9424</c:v>
                </c:pt>
                <c:pt idx="43" formatCode="#,##0">
                  <c:v>9524</c:v>
                </c:pt>
                <c:pt idx="44" formatCode="#,##0">
                  <c:v>9471</c:v>
                </c:pt>
                <c:pt idx="45" formatCode="#,##0">
                  <c:v>8961</c:v>
                </c:pt>
                <c:pt idx="46" formatCode="#,##0">
                  <c:v>8965</c:v>
                </c:pt>
                <c:pt idx="47" formatCode="#,##0">
                  <c:v>9074</c:v>
                </c:pt>
                <c:pt idx="48" formatCode="#,##0">
                  <c:v>8938</c:v>
                </c:pt>
                <c:pt idx="49" formatCode="#,##0">
                  <c:v>9342</c:v>
                </c:pt>
                <c:pt idx="50" formatCode="#,##0">
                  <c:v>9151</c:v>
                </c:pt>
                <c:pt idx="51" formatCode="#,##0">
                  <c:v>9363</c:v>
                </c:pt>
                <c:pt idx="52" formatCode="#,##0">
                  <c:v>9363</c:v>
                </c:pt>
                <c:pt idx="53" formatCode="#,##0">
                  <c:v>9531</c:v>
                </c:pt>
                <c:pt idx="54" formatCode="#,##0">
                  <c:v>9528</c:v>
                </c:pt>
                <c:pt idx="55" formatCode="#,##0">
                  <c:v>9714</c:v>
                </c:pt>
                <c:pt idx="56" formatCode="#,##0">
                  <c:v>9076</c:v>
                </c:pt>
                <c:pt idx="57" formatCode="#,##0">
                  <c:v>8586</c:v>
                </c:pt>
                <c:pt idx="58" formatCode="#,##0">
                  <c:v>8614</c:v>
                </c:pt>
                <c:pt idx="59" formatCode="#,##0">
                  <c:v>7725</c:v>
                </c:pt>
                <c:pt idx="60" formatCode="#,##0">
                  <c:v>6871</c:v>
                </c:pt>
                <c:pt idx="61" formatCode="#,##0">
                  <c:v>6882</c:v>
                </c:pt>
              </c:numCache>
            </c:numRef>
          </c:val>
          <c:smooth val="0"/>
          <c:extLst>
            <c:ext xmlns:c16="http://schemas.microsoft.com/office/drawing/2014/chart" uri="{C3380CC4-5D6E-409C-BE32-E72D297353CC}">
              <c16:uniqueId val="{0000000A-B290-47FA-9DF7-8728BCC145D8}"/>
            </c:ext>
          </c:extLst>
        </c:ser>
        <c:ser>
          <c:idx val="4"/>
          <c:order val="4"/>
          <c:tx>
            <c:strRef>
              <c:f>'Installerad effekt'!$E$2</c:f>
              <c:strCache>
                <c:ptCount val="1"/>
                <c:pt idx="0">
                  <c:v> Solkraft</c:v>
                </c:pt>
              </c:strCache>
            </c:strRef>
          </c:tx>
          <c:spPr>
            <a:ln w="50800">
              <a:solidFill>
                <a:srgbClr val="FFCC00"/>
              </a:solidFill>
            </a:ln>
          </c:spPr>
          <c:marker>
            <c:symbol val="none"/>
          </c:marker>
          <c:cat>
            <c:numRef>
              <c:f>'Installerad effekt'!$A$3:$A$64</c:f>
              <c:numCache>
                <c:formatCode>General</c:formatCode>
                <c:ptCount val="62"/>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numCache>
            </c:numRef>
          </c:cat>
          <c:val>
            <c:numRef>
              <c:f>'Installerad effekt'!$E$3:$E$64</c:f>
              <c:numCache>
                <c:formatCode>General</c:formatCode>
                <c:ptCount val="62"/>
                <c:pt idx="51" formatCode="#,##0">
                  <c:v>16</c:v>
                </c:pt>
                <c:pt idx="52" formatCode="#,##0">
                  <c:v>24</c:v>
                </c:pt>
                <c:pt idx="53" formatCode="#,##0">
                  <c:v>43</c:v>
                </c:pt>
                <c:pt idx="54" formatCode="#,##0">
                  <c:v>79</c:v>
                </c:pt>
                <c:pt idx="55" formatCode="#,##0">
                  <c:v>126</c:v>
                </c:pt>
                <c:pt idx="56" formatCode="#,##0">
                  <c:v>185</c:v>
                </c:pt>
                <c:pt idx="57" formatCode="#,##0">
                  <c:v>254</c:v>
                </c:pt>
                <c:pt idx="58" formatCode="#,##0">
                  <c:v>435</c:v>
                </c:pt>
                <c:pt idx="59" formatCode="#,##0">
                  <c:v>698</c:v>
                </c:pt>
                <c:pt idx="60" formatCode="#,##0">
                  <c:v>1090</c:v>
                </c:pt>
                <c:pt idx="61" formatCode="#,##0">
                  <c:v>1593</c:v>
                </c:pt>
              </c:numCache>
            </c:numRef>
          </c:val>
          <c:smooth val="0"/>
          <c:extLst>
            <c:ext xmlns:c16="http://schemas.microsoft.com/office/drawing/2014/chart" uri="{C3380CC4-5D6E-409C-BE32-E72D297353CC}">
              <c16:uniqueId val="{0000000B-B290-47FA-9DF7-8728BCC145D8}"/>
            </c:ext>
          </c:extLst>
        </c:ser>
        <c:ser>
          <c:idx val="5"/>
          <c:order val="5"/>
          <c:tx>
            <c:strRef>
              <c:f>'Installerad effekt'!$F$2</c:f>
              <c:strCache>
                <c:ptCount val="1"/>
                <c:pt idx="0">
                  <c:v> Mottryckskraft, fjärrvärme</c:v>
                </c:pt>
              </c:strCache>
            </c:strRef>
          </c:tx>
          <c:spPr>
            <a:ln w="50800">
              <a:solidFill>
                <a:schemeClr val="accent4"/>
              </a:solidFill>
            </a:ln>
          </c:spPr>
          <c:marker>
            <c:symbol val="none"/>
          </c:marker>
          <c:cat>
            <c:numRef>
              <c:f>'Installerad effekt'!$A$3:$A$64</c:f>
              <c:numCache>
                <c:formatCode>General</c:formatCode>
                <c:ptCount val="62"/>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numCache>
            </c:numRef>
          </c:cat>
          <c:val>
            <c:numRef>
              <c:f>'Installerad effekt'!$F$3:$F$64</c:f>
              <c:numCache>
                <c:formatCode>#,##0</c:formatCode>
                <c:ptCount val="62"/>
                <c:pt idx="0">
                  <c:v>475</c:v>
                </c:pt>
                <c:pt idx="1">
                  <c:v>475</c:v>
                </c:pt>
                <c:pt idx="2">
                  <c:v>475</c:v>
                </c:pt>
                <c:pt idx="3">
                  <c:v>525</c:v>
                </c:pt>
                <c:pt idx="4">
                  <c:v>600</c:v>
                </c:pt>
                <c:pt idx="5">
                  <c:v>650</c:v>
                </c:pt>
                <c:pt idx="6">
                  <c:v>675</c:v>
                </c:pt>
                <c:pt idx="7">
                  <c:v>675</c:v>
                </c:pt>
                <c:pt idx="8">
                  <c:v>690</c:v>
                </c:pt>
                <c:pt idx="9">
                  <c:v>746</c:v>
                </c:pt>
                <c:pt idx="10">
                  <c:v>843</c:v>
                </c:pt>
                <c:pt idx="11">
                  <c:v>870</c:v>
                </c:pt>
                <c:pt idx="12">
                  <c:v>1051</c:v>
                </c:pt>
                <c:pt idx="13">
                  <c:v>1050</c:v>
                </c:pt>
                <c:pt idx="14">
                  <c:v>1513</c:v>
                </c:pt>
                <c:pt idx="15">
                  <c:v>1637</c:v>
                </c:pt>
                <c:pt idx="16">
                  <c:v>1634</c:v>
                </c:pt>
                <c:pt idx="17">
                  <c:v>2043</c:v>
                </c:pt>
                <c:pt idx="18">
                  <c:v>2160</c:v>
                </c:pt>
                <c:pt idx="19">
                  <c:v>2246</c:v>
                </c:pt>
                <c:pt idx="20">
                  <c:v>2293</c:v>
                </c:pt>
                <c:pt idx="21">
                  <c:v>2338</c:v>
                </c:pt>
                <c:pt idx="22">
                  <c:v>2439</c:v>
                </c:pt>
                <c:pt idx="23">
                  <c:v>2469</c:v>
                </c:pt>
                <c:pt idx="24">
                  <c:v>2469</c:v>
                </c:pt>
                <c:pt idx="25">
                  <c:v>2469</c:v>
                </c:pt>
                <c:pt idx="26">
                  <c:v>2485</c:v>
                </c:pt>
                <c:pt idx="27">
                  <c:v>2531</c:v>
                </c:pt>
                <c:pt idx="28">
                  <c:v>2531</c:v>
                </c:pt>
                <c:pt idx="29">
                  <c:v>2531</c:v>
                </c:pt>
                <c:pt idx="30">
                  <c:v>2539</c:v>
                </c:pt>
                <c:pt idx="31">
                  <c:v>2626</c:v>
                </c:pt>
                <c:pt idx="32">
                  <c:v>2640</c:v>
                </c:pt>
                <c:pt idx="33">
                  <c:v>3059</c:v>
                </c:pt>
                <c:pt idx="34">
                  <c:v>3143</c:v>
                </c:pt>
                <c:pt idx="35">
                  <c:v>3178</c:v>
                </c:pt>
                <c:pt idx="36">
                  <c:v>2464</c:v>
                </c:pt>
                <c:pt idx="37">
                  <c:v>2354</c:v>
                </c:pt>
                <c:pt idx="38">
                  <c:v>2246</c:v>
                </c:pt>
                <c:pt idx="39">
                  <c:v>2248</c:v>
                </c:pt>
                <c:pt idx="40">
                  <c:v>2264</c:v>
                </c:pt>
                <c:pt idx="41">
                  <c:v>2340</c:v>
                </c:pt>
                <c:pt idx="42">
                  <c:v>2492</c:v>
                </c:pt>
                <c:pt idx="43">
                  <c:v>2532</c:v>
                </c:pt>
                <c:pt idx="44">
                  <c:v>2600</c:v>
                </c:pt>
                <c:pt idx="45">
                  <c:v>2626</c:v>
                </c:pt>
                <c:pt idx="46">
                  <c:v>2954</c:v>
                </c:pt>
                <c:pt idx="47">
                  <c:v>2883</c:v>
                </c:pt>
                <c:pt idx="48">
                  <c:v>2946</c:v>
                </c:pt>
                <c:pt idx="49">
                  <c:v>3531</c:v>
                </c:pt>
                <c:pt idx="50">
                  <c:v>3563</c:v>
                </c:pt>
                <c:pt idx="51">
                  <c:v>3551</c:v>
                </c:pt>
                <c:pt idx="52">
                  <c:v>3571</c:v>
                </c:pt>
                <c:pt idx="53">
                  <c:v>3631</c:v>
                </c:pt>
                <c:pt idx="54">
                  <c:v>3681</c:v>
                </c:pt>
                <c:pt idx="55">
                  <c:v>3526</c:v>
                </c:pt>
                <c:pt idx="56">
                  <c:v>3591</c:v>
                </c:pt>
                <c:pt idx="57">
                  <c:v>3078</c:v>
                </c:pt>
                <c:pt idx="58">
                  <c:v>3048</c:v>
                </c:pt>
                <c:pt idx="59">
                  <c:v>3100.123</c:v>
                </c:pt>
                <c:pt idx="60">
                  <c:v>2879</c:v>
                </c:pt>
                <c:pt idx="61">
                  <c:v>2875</c:v>
                </c:pt>
              </c:numCache>
            </c:numRef>
          </c:val>
          <c:smooth val="0"/>
          <c:extLst>
            <c:ext xmlns:c16="http://schemas.microsoft.com/office/drawing/2014/chart" uri="{C3380CC4-5D6E-409C-BE32-E72D297353CC}">
              <c16:uniqueId val="{0000000C-B290-47FA-9DF7-8728BCC145D8}"/>
            </c:ext>
          </c:extLst>
        </c:ser>
        <c:ser>
          <c:idx val="6"/>
          <c:order val="6"/>
          <c:tx>
            <c:strRef>
              <c:f>'Installerad effekt'!$G$2</c:f>
              <c:strCache>
                <c:ptCount val="1"/>
                <c:pt idx="0">
                  <c:v>Mottryckskraft, industrin</c:v>
                </c:pt>
              </c:strCache>
            </c:strRef>
          </c:tx>
          <c:spPr>
            <a:ln w="50800">
              <a:solidFill>
                <a:srgbClr val="FF671F"/>
              </a:solidFill>
            </a:ln>
          </c:spPr>
          <c:marker>
            <c:symbol val="none"/>
          </c:marker>
          <c:cat>
            <c:numRef>
              <c:f>'Installerad effekt'!$A$3:$A$64</c:f>
              <c:numCache>
                <c:formatCode>General</c:formatCode>
                <c:ptCount val="62"/>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numCache>
            </c:numRef>
          </c:cat>
          <c:val>
            <c:numRef>
              <c:f>'Installerad effekt'!$G$3:$G$64</c:f>
              <c:numCache>
                <c:formatCode>#,##0</c:formatCode>
                <c:ptCount val="62"/>
                <c:pt idx="0">
                  <c:v>400</c:v>
                </c:pt>
                <c:pt idx="1">
                  <c:v>425</c:v>
                </c:pt>
                <c:pt idx="2">
                  <c:v>425</c:v>
                </c:pt>
                <c:pt idx="3">
                  <c:v>450</c:v>
                </c:pt>
                <c:pt idx="4">
                  <c:v>450</c:v>
                </c:pt>
                <c:pt idx="5">
                  <c:v>525</c:v>
                </c:pt>
                <c:pt idx="6">
                  <c:v>525</c:v>
                </c:pt>
                <c:pt idx="7">
                  <c:v>550</c:v>
                </c:pt>
                <c:pt idx="8">
                  <c:v>550</c:v>
                </c:pt>
                <c:pt idx="9">
                  <c:v>564</c:v>
                </c:pt>
                <c:pt idx="10">
                  <c:v>603</c:v>
                </c:pt>
                <c:pt idx="11">
                  <c:v>618</c:v>
                </c:pt>
                <c:pt idx="12">
                  <c:v>717</c:v>
                </c:pt>
                <c:pt idx="13">
                  <c:v>715</c:v>
                </c:pt>
                <c:pt idx="14">
                  <c:v>715</c:v>
                </c:pt>
                <c:pt idx="15">
                  <c:v>727</c:v>
                </c:pt>
                <c:pt idx="16">
                  <c:v>706</c:v>
                </c:pt>
                <c:pt idx="17">
                  <c:v>785</c:v>
                </c:pt>
                <c:pt idx="18">
                  <c:v>842</c:v>
                </c:pt>
                <c:pt idx="19">
                  <c:v>876</c:v>
                </c:pt>
                <c:pt idx="20">
                  <c:v>885</c:v>
                </c:pt>
                <c:pt idx="21">
                  <c:v>881</c:v>
                </c:pt>
                <c:pt idx="22">
                  <c:v>882</c:v>
                </c:pt>
                <c:pt idx="23">
                  <c:v>882</c:v>
                </c:pt>
                <c:pt idx="24">
                  <c:v>882</c:v>
                </c:pt>
                <c:pt idx="25">
                  <c:v>882</c:v>
                </c:pt>
                <c:pt idx="26">
                  <c:v>823</c:v>
                </c:pt>
                <c:pt idx="27">
                  <c:v>989</c:v>
                </c:pt>
                <c:pt idx="28">
                  <c:v>989</c:v>
                </c:pt>
                <c:pt idx="29">
                  <c:v>993</c:v>
                </c:pt>
                <c:pt idx="30">
                  <c:v>993</c:v>
                </c:pt>
                <c:pt idx="31">
                  <c:v>993</c:v>
                </c:pt>
                <c:pt idx="32">
                  <c:v>993</c:v>
                </c:pt>
                <c:pt idx="33">
                  <c:v>636</c:v>
                </c:pt>
                <c:pt idx="34">
                  <c:v>636</c:v>
                </c:pt>
                <c:pt idx="35">
                  <c:v>636</c:v>
                </c:pt>
                <c:pt idx="36">
                  <c:v>776</c:v>
                </c:pt>
                <c:pt idx="37">
                  <c:v>776</c:v>
                </c:pt>
                <c:pt idx="38">
                  <c:v>841</c:v>
                </c:pt>
                <c:pt idx="39">
                  <c:v>841</c:v>
                </c:pt>
                <c:pt idx="40">
                  <c:v>932</c:v>
                </c:pt>
                <c:pt idx="41">
                  <c:v>929</c:v>
                </c:pt>
                <c:pt idx="42">
                  <c:v>956</c:v>
                </c:pt>
                <c:pt idx="43">
                  <c:v>961</c:v>
                </c:pt>
                <c:pt idx="44">
                  <c:v>980</c:v>
                </c:pt>
                <c:pt idx="45">
                  <c:v>1029</c:v>
                </c:pt>
                <c:pt idx="46">
                  <c:v>1229</c:v>
                </c:pt>
                <c:pt idx="47">
                  <c:v>1224</c:v>
                </c:pt>
                <c:pt idx="48">
                  <c:v>1194</c:v>
                </c:pt>
                <c:pt idx="49">
                  <c:v>1199</c:v>
                </c:pt>
                <c:pt idx="50">
                  <c:v>1216</c:v>
                </c:pt>
                <c:pt idx="51">
                  <c:v>1240</c:v>
                </c:pt>
                <c:pt idx="52">
                  <c:v>1375</c:v>
                </c:pt>
                <c:pt idx="53">
                  <c:v>1375</c:v>
                </c:pt>
                <c:pt idx="54">
                  <c:v>1375</c:v>
                </c:pt>
                <c:pt idx="55">
                  <c:v>1376</c:v>
                </c:pt>
                <c:pt idx="56">
                  <c:v>1441</c:v>
                </c:pt>
                <c:pt idx="57">
                  <c:v>1451</c:v>
                </c:pt>
                <c:pt idx="58">
                  <c:v>1477</c:v>
                </c:pt>
                <c:pt idx="59">
                  <c:v>1513.395</c:v>
                </c:pt>
                <c:pt idx="60">
                  <c:v>1520</c:v>
                </c:pt>
                <c:pt idx="61">
                  <c:v>1520</c:v>
                </c:pt>
              </c:numCache>
            </c:numRef>
          </c:val>
          <c:smooth val="0"/>
          <c:extLst>
            <c:ext xmlns:c16="http://schemas.microsoft.com/office/drawing/2014/chart" uri="{C3380CC4-5D6E-409C-BE32-E72D297353CC}">
              <c16:uniqueId val="{0000000D-B290-47FA-9DF7-8728BCC145D8}"/>
            </c:ext>
          </c:extLst>
        </c:ser>
        <c:ser>
          <c:idx val="7"/>
          <c:order val="7"/>
          <c:tx>
            <c:strRef>
              <c:f>'Installerad effekt'!$H$2</c:f>
              <c:strCache>
                <c:ptCount val="1"/>
                <c:pt idx="0">
                  <c:v> Kondenskraft mm</c:v>
                </c:pt>
              </c:strCache>
            </c:strRef>
          </c:tx>
          <c:spPr>
            <a:ln w="50800">
              <a:solidFill>
                <a:schemeClr val="tx1"/>
              </a:solidFill>
            </a:ln>
          </c:spPr>
          <c:marker>
            <c:symbol val="none"/>
          </c:marker>
          <c:cat>
            <c:numRef>
              <c:f>'Installerad effekt'!$A$3:$A$64</c:f>
              <c:numCache>
                <c:formatCode>General</c:formatCode>
                <c:ptCount val="62"/>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numCache>
            </c:numRef>
          </c:cat>
          <c:val>
            <c:numRef>
              <c:f>'Installerad effekt'!$H$3:$H$64</c:f>
              <c:numCache>
                <c:formatCode>#,##0</c:formatCode>
                <c:ptCount val="62"/>
                <c:pt idx="0">
                  <c:v>1800</c:v>
                </c:pt>
                <c:pt idx="1">
                  <c:v>1950</c:v>
                </c:pt>
                <c:pt idx="2">
                  <c:v>2000</c:v>
                </c:pt>
                <c:pt idx="3">
                  <c:v>2100</c:v>
                </c:pt>
                <c:pt idx="4">
                  <c:v>2200</c:v>
                </c:pt>
                <c:pt idx="5">
                  <c:v>2250</c:v>
                </c:pt>
                <c:pt idx="6">
                  <c:v>2350</c:v>
                </c:pt>
                <c:pt idx="7">
                  <c:v>2375</c:v>
                </c:pt>
                <c:pt idx="8">
                  <c:v>2375</c:v>
                </c:pt>
                <c:pt idx="9">
                  <c:v>2500</c:v>
                </c:pt>
                <c:pt idx="10">
                  <c:v>2516</c:v>
                </c:pt>
                <c:pt idx="11">
                  <c:v>2873</c:v>
                </c:pt>
                <c:pt idx="12">
                  <c:v>2926</c:v>
                </c:pt>
                <c:pt idx="13">
                  <c:v>3240</c:v>
                </c:pt>
                <c:pt idx="14">
                  <c:v>3460</c:v>
                </c:pt>
                <c:pt idx="15">
                  <c:v>3439</c:v>
                </c:pt>
                <c:pt idx="16">
                  <c:v>3418</c:v>
                </c:pt>
                <c:pt idx="17">
                  <c:v>3136</c:v>
                </c:pt>
                <c:pt idx="18">
                  <c:v>3125</c:v>
                </c:pt>
                <c:pt idx="19">
                  <c:v>3006</c:v>
                </c:pt>
                <c:pt idx="20">
                  <c:v>3001</c:v>
                </c:pt>
                <c:pt idx="21">
                  <c:v>2973</c:v>
                </c:pt>
                <c:pt idx="22">
                  <c:v>2973</c:v>
                </c:pt>
                <c:pt idx="23">
                  <c:v>2932</c:v>
                </c:pt>
                <c:pt idx="24">
                  <c:v>2932</c:v>
                </c:pt>
                <c:pt idx="25">
                  <c:v>2932</c:v>
                </c:pt>
                <c:pt idx="26">
                  <c:v>2667</c:v>
                </c:pt>
                <c:pt idx="27">
                  <c:v>2641</c:v>
                </c:pt>
                <c:pt idx="28">
                  <c:v>2641</c:v>
                </c:pt>
                <c:pt idx="29">
                  <c:v>2641</c:v>
                </c:pt>
                <c:pt idx="30">
                  <c:v>2641</c:v>
                </c:pt>
                <c:pt idx="31">
                  <c:v>2771</c:v>
                </c:pt>
                <c:pt idx="32">
                  <c:v>2757</c:v>
                </c:pt>
                <c:pt idx="33">
                  <c:v>2740</c:v>
                </c:pt>
                <c:pt idx="34">
                  <c:v>2740</c:v>
                </c:pt>
                <c:pt idx="35">
                  <c:v>2712</c:v>
                </c:pt>
                <c:pt idx="36">
                  <c:v>2842</c:v>
                </c:pt>
                <c:pt idx="37">
                  <c:v>2777</c:v>
                </c:pt>
                <c:pt idx="38">
                  <c:v>846</c:v>
                </c:pt>
                <c:pt idx="39">
                  <c:v>452</c:v>
                </c:pt>
                <c:pt idx="40">
                  <c:v>448</c:v>
                </c:pt>
                <c:pt idx="41">
                  <c:v>1023</c:v>
                </c:pt>
                <c:pt idx="42">
                  <c:v>1356</c:v>
                </c:pt>
                <c:pt idx="43">
                  <c:v>1875</c:v>
                </c:pt>
                <c:pt idx="44">
                  <c:v>2298</c:v>
                </c:pt>
                <c:pt idx="45">
                  <c:v>2298</c:v>
                </c:pt>
                <c:pt idx="46">
                  <c:v>2298</c:v>
                </c:pt>
                <c:pt idx="47">
                  <c:v>2298</c:v>
                </c:pt>
                <c:pt idx="48">
                  <c:v>2271</c:v>
                </c:pt>
                <c:pt idx="49">
                  <c:v>2271</c:v>
                </c:pt>
                <c:pt idx="50">
                  <c:v>1801</c:v>
                </c:pt>
                <c:pt idx="51">
                  <c:v>1623</c:v>
                </c:pt>
                <c:pt idx="52">
                  <c:v>1498</c:v>
                </c:pt>
                <c:pt idx="53">
                  <c:v>1498</c:v>
                </c:pt>
                <c:pt idx="54">
                  <c:v>1748</c:v>
                </c:pt>
                <c:pt idx="55">
                  <c:v>1413</c:v>
                </c:pt>
                <c:pt idx="56">
                  <c:v>1433</c:v>
                </c:pt>
                <c:pt idx="57">
                  <c:v>913</c:v>
                </c:pt>
                <c:pt idx="58">
                  <c:v>905</c:v>
                </c:pt>
                <c:pt idx="59">
                  <c:v>905</c:v>
                </c:pt>
                <c:pt idx="60">
                  <c:v>905</c:v>
                </c:pt>
                <c:pt idx="61">
                  <c:v>662</c:v>
                </c:pt>
              </c:numCache>
            </c:numRef>
          </c:val>
          <c:smooth val="0"/>
          <c:extLst>
            <c:ext xmlns:c16="http://schemas.microsoft.com/office/drawing/2014/chart" uri="{C3380CC4-5D6E-409C-BE32-E72D297353CC}">
              <c16:uniqueId val="{0000000E-B290-47FA-9DF7-8728BCC145D8}"/>
            </c:ext>
          </c:extLst>
        </c:ser>
        <c:ser>
          <c:idx val="8"/>
          <c:order val="8"/>
          <c:tx>
            <c:strRef>
              <c:f>'Installerad effekt'!$I$2</c:f>
              <c:strCache>
                <c:ptCount val="1"/>
                <c:pt idx="0">
                  <c:v> Gasturbiner</c:v>
                </c:pt>
              </c:strCache>
            </c:strRef>
          </c:tx>
          <c:spPr>
            <a:ln w="50800">
              <a:solidFill>
                <a:schemeClr val="accent2"/>
              </a:solidFill>
            </a:ln>
          </c:spPr>
          <c:marker>
            <c:symbol val="none"/>
          </c:marker>
          <c:cat>
            <c:numRef>
              <c:f>'Installerad effekt'!$A$3:$A$64</c:f>
              <c:numCache>
                <c:formatCode>General</c:formatCode>
                <c:ptCount val="62"/>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numCache>
            </c:numRef>
          </c:cat>
          <c:val>
            <c:numRef>
              <c:f>'Installerad effekt'!$I$3:$I$64</c:f>
              <c:numCache>
                <c:formatCode>#,##0</c:formatCode>
                <c:ptCount val="62"/>
                <c:pt idx="0">
                  <c:v>225</c:v>
                </c:pt>
                <c:pt idx="1">
                  <c:v>250</c:v>
                </c:pt>
                <c:pt idx="2">
                  <c:v>250</c:v>
                </c:pt>
                <c:pt idx="3">
                  <c:v>275</c:v>
                </c:pt>
                <c:pt idx="4">
                  <c:v>300</c:v>
                </c:pt>
                <c:pt idx="5">
                  <c:v>300</c:v>
                </c:pt>
                <c:pt idx="6">
                  <c:v>300</c:v>
                </c:pt>
                <c:pt idx="7">
                  <c:v>300</c:v>
                </c:pt>
                <c:pt idx="8">
                  <c:v>305</c:v>
                </c:pt>
                <c:pt idx="9">
                  <c:v>343</c:v>
                </c:pt>
                <c:pt idx="10">
                  <c:v>354</c:v>
                </c:pt>
                <c:pt idx="11">
                  <c:v>594</c:v>
                </c:pt>
                <c:pt idx="12">
                  <c:v>928</c:v>
                </c:pt>
                <c:pt idx="13">
                  <c:v>1129</c:v>
                </c:pt>
                <c:pt idx="14">
                  <c:v>1287</c:v>
                </c:pt>
                <c:pt idx="15">
                  <c:v>1710</c:v>
                </c:pt>
                <c:pt idx="16">
                  <c:v>1719</c:v>
                </c:pt>
                <c:pt idx="17">
                  <c:v>1719</c:v>
                </c:pt>
                <c:pt idx="18">
                  <c:v>1692</c:v>
                </c:pt>
                <c:pt idx="19">
                  <c:v>1768</c:v>
                </c:pt>
                <c:pt idx="20">
                  <c:v>1769</c:v>
                </c:pt>
                <c:pt idx="21">
                  <c:v>1769</c:v>
                </c:pt>
                <c:pt idx="22">
                  <c:v>1735</c:v>
                </c:pt>
                <c:pt idx="23">
                  <c:v>1775</c:v>
                </c:pt>
                <c:pt idx="24">
                  <c:v>1775</c:v>
                </c:pt>
                <c:pt idx="25">
                  <c:v>1775</c:v>
                </c:pt>
                <c:pt idx="26">
                  <c:v>1659</c:v>
                </c:pt>
                <c:pt idx="27">
                  <c:v>1700</c:v>
                </c:pt>
                <c:pt idx="28">
                  <c:v>1700</c:v>
                </c:pt>
                <c:pt idx="29">
                  <c:v>1700</c:v>
                </c:pt>
                <c:pt idx="30">
                  <c:v>1707</c:v>
                </c:pt>
                <c:pt idx="31">
                  <c:v>1760</c:v>
                </c:pt>
                <c:pt idx="32">
                  <c:v>1766</c:v>
                </c:pt>
                <c:pt idx="33">
                  <c:v>1940</c:v>
                </c:pt>
                <c:pt idx="34">
                  <c:v>1938</c:v>
                </c:pt>
                <c:pt idx="35">
                  <c:v>1818</c:v>
                </c:pt>
                <c:pt idx="36">
                  <c:v>1713</c:v>
                </c:pt>
                <c:pt idx="37">
                  <c:v>1713</c:v>
                </c:pt>
                <c:pt idx="38">
                  <c:v>1631</c:v>
                </c:pt>
                <c:pt idx="39">
                  <c:v>1485</c:v>
                </c:pt>
                <c:pt idx="40">
                  <c:v>1341</c:v>
                </c:pt>
                <c:pt idx="41">
                  <c:v>1461</c:v>
                </c:pt>
                <c:pt idx="42">
                  <c:v>1559</c:v>
                </c:pt>
                <c:pt idx="43">
                  <c:v>1720</c:v>
                </c:pt>
                <c:pt idx="44">
                  <c:v>1623</c:v>
                </c:pt>
                <c:pt idx="45">
                  <c:v>1623</c:v>
                </c:pt>
                <c:pt idx="46">
                  <c:v>1613</c:v>
                </c:pt>
                <c:pt idx="47">
                  <c:v>1600</c:v>
                </c:pt>
                <c:pt idx="48">
                  <c:v>1607</c:v>
                </c:pt>
                <c:pt idx="49">
                  <c:v>1607</c:v>
                </c:pt>
                <c:pt idx="50">
                  <c:v>1607</c:v>
                </c:pt>
                <c:pt idx="51">
                  <c:v>1574</c:v>
                </c:pt>
                <c:pt idx="52">
                  <c:v>1574</c:v>
                </c:pt>
                <c:pt idx="53">
                  <c:v>1570</c:v>
                </c:pt>
                <c:pt idx="54">
                  <c:v>1563</c:v>
                </c:pt>
                <c:pt idx="55">
                  <c:v>1605</c:v>
                </c:pt>
                <c:pt idx="56">
                  <c:v>1577</c:v>
                </c:pt>
                <c:pt idx="57">
                  <c:v>1577</c:v>
                </c:pt>
                <c:pt idx="58">
                  <c:v>1579</c:v>
                </c:pt>
                <c:pt idx="59">
                  <c:v>1573.26</c:v>
                </c:pt>
                <c:pt idx="60">
                  <c:v>1583</c:v>
                </c:pt>
                <c:pt idx="61">
                  <c:v>1534</c:v>
                </c:pt>
              </c:numCache>
            </c:numRef>
          </c:val>
          <c:smooth val="0"/>
          <c:extLst>
            <c:ext xmlns:c16="http://schemas.microsoft.com/office/drawing/2014/chart" uri="{C3380CC4-5D6E-409C-BE32-E72D297353CC}">
              <c16:uniqueId val="{0000000F-B290-47FA-9DF7-8728BCC145D8}"/>
            </c:ext>
          </c:extLst>
        </c:ser>
        <c:dLbls>
          <c:showLegendKey val="0"/>
          <c:showVal val="0"/>
          <c:showCatName val="0"/>
          <c:showSerName val="0"/>
          <c:showPercent val="0"/>
          <c:showBubbleSize val="0"/>
        </c:dLbls>
        <c:smooth val="0"/>
        <c:axId val="83069184"/>
        <c:axId val="83353600"/>
        <c:extLst>
          <c:ext xmlns:c15="http://schemas.microsoft.com/office/drawing/2012/chart" uri="{02D57815-91ED-43cb-92C2-25804820EDAC}">
            <c15:filteredLineSeries>
              <c15:ser>
                <c:idx val="0"/>
                <c:order val="0"/>
                <c:tx>
                  <c:strRef>
                    <c:extLst>
                      <c:ext uri="{02D57815-91ED-43cb-92C2-25804820EDAC}">
                        <c15:formulaRef>
                          <c15:sqref>'Installerad effekt'!$A$2</c15:sqref>
                        </c15:formulaRef>
                      </c:ext>
                    </c:extLst>
                    <c:strCache>
                      <c:ptCount val="1"/>
                      <c:pt idx="0">
                        <c:v>Årtal</c:v>
                      </c:pt>
                    </c:strCache>
                  </c:strRef>
                </c:tx>
                <c:marker>
                  <c:symbol val="none"/>
                </c:marker>
                <c:cat>
                  <c:numRef>
                    <c:extLst>
                      <c:ext uri="{02D57815-91ED-43cb-92C2-25804820EDAC}">
                        <c15:formulaRef>
                          <c15:sqref>'Installerad effekt'!$A$3:$A$64</c15:sqref>
                        </c15:formulaRef>
                      </c:ext>
                    </c:extLst>
                    <c:numCache>
                      <c:formatCode>General</c:formatCode>
                      <c:ptCount val="62"/>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numCache>
                  </c:numRef>
                </c:cat>
                <c:val>
                  <c:numRef>
                    <c:extLst>
                      <c:ext uri="{02D57815-91ED-43cb-92C2-25804820EDAC}">
                        <c15:formulaRef>
                          <c15:sqref>'Installerad effekt'!$A$3:$A$64</c15:sqref>
                        </c15:formulaRef>
                      </c:ext>
                    </c:extLst>
                    <c:numCache>
                      <c:formatCode>General</c:formatCode>
                      <c:ptCount val="62"/>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numCache>
                  </c:numRef>
                </c:val>
                <c:smooth val="0"/>
                <c:extLst>
                  <c:ext xmlns:c16="http://schemas.microsoft.com/office/drawing/2014/chart" uri="{C3380CC4-5D6E-409C-BE32-E72D297353CC}">
                    <c16:uniqueId val="{00000010-B290-47FA-9DF7-8728BCC145D8}"/>
                  </c:ext>
                </c:extLst>
              </c15:ser>
            </c15:filteredLineSeries>
          </c:ext>
        </c:extLst>
      </c:lineChart>
      <c:catAx>
        <c:axId val="83069184"/>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83353600"/>
        <c:crosses val="autoZero"/>
        <c:auto val="1"/>
        <c:lblAlgn val="ctr"/>
        <c:lblOffset val="0"/>
        <c:tickLblSkip val="10"/>
        <c:noMultiLvlLbl val="0"/>
      </c:catAx>
      <c:valAx>
        <c:axId val="83353600"/>
        <c:scaling>
          <c:orientation val="minMax"/>
        </c:scaling>
        <c:delete val="0"/>
        <c:axPos val="l"/>
        <c:majorGridlines>
          <c:spPr>
            <a:ln>
              <a:solidFill>
                <a:schemeClr val="accent2">
                  <a:lumMod val="40000"/>
                  <a:lumOff val="6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83069184"/>
        <c:crosses val="autoZero"/>
        <c:crossBetween val="between"/>
      </c:valAx>
    </c:plotArea>
    <c:legend>
      <c:legendPos val="r"/>
      <c:layout>
        <c:manualLayout>
          <c:xMode val="edge"/>
          <c:yMode val="edge"/>
          <c:x val="0.7025557297738213"/>
          <c:y val="0.17237584428434627"/>
          <c:w val="0.2974442702261787"/>
          <c:h val="0.76576149617484279"/>
        </c:manualLayout>
      </c:layout>
      <c:overlay val="0"/>
      <c:txPr>
        <a:bodyPr/>
        <a:lstStyle/>
        <a:p>
          <a:pPr>
            <a:defRPr sz="1800">
              <a:solidFill>
                <a:schemeClr val="tx1"/>
              </a:solidFill>
            </a:defRPr>
          </a:pPr>
          <a:endParaRPr lang="sv-SE"/>
        </a:p>
      </c:txPr>
    </c:legend>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910660078367198"/>
          <c:y val="4.4043840647221028E-2"/>
          <c:w val="0.77042939025616142"/>
          <c:h val="0.85752345546529363"/>
        </c:manualLayout>
      </c:layout>
      <c:lineChart>
        <c:grouping val="standard"/>
        <c:varyColors val="0"/>
        <c:ser>
          <c:idx val="0"/>
          <c:order val="0"/>
          <c:tx>
            <c:strRef>
              <c:f>'Leveranssäkerhet i de svenska e'!$A$2</c:f>
              <c:strCache>
                <c:ptCount val="1"/>
                <c:pt idx="0">
                  <c:v>År</c:v>
                </c:pt>
              </c:strCache>
            </c:strRef>
          </c:tx>
          <c:marker>
            <c:symbol val="none"/>
          </c:marker>
          <c:cat>
            <c:numRef>
              <c:f>'Leveranssäkerhet i de svenska e'!$A$3:$A$23</c:f>
              <c:numCache>
                <c:formatCode>General</c:formatCode>
                <c:ptCount val="21"/>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numCache>
            </c:numRef>
          </c:cat>
          <c:val>
            <c:numRef>
              <c:f>'Leveranssäkerhet i de svenska e'!$A$3:$A$21</c:f>
              <c:numCache>
                <c:formatCode>General</c:formatCode>
                <c:ptCount val="19"/>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numCache>
            </c:numRef>
          </c:val>
          <c:smooth val="0"/>
          <c:extLst xmlns:c15="http://schemas.microsoft.com/office/drawing/2012/chart">
            <c:ext xmlns:c16="http://schemas.microsoft.com/office/drawing/2014/chart" uri="{C3380CC4-5D6E-409C-BE32-E72D297353CC}">
              <c16:uniqueId val="{00000000-5001-4429-8717-FA18F8D71013}"/>
            </c:ext>
          </c:extLst>
        </c:ser>
        <c:ser>
          <c:idx val="1"/>
          <c:order val="1"/>
          <c:tx>
            <c:strRef>
              <c:f>'Leveranssäkerhet i de svenska e'!$B$2</c:f>
              <c:strCache>
                <c:ptCount val="1"/>
                <c:pt idx="0">
                  <c:v>Levsäk.</c:v>
                </c:pt>
              </c:strCache>
            </c:strRef>
          </c:tx>
          <c:spPr>
            <a:ln w="76200">
              <a:solidFill>
                <a:schemeClr val="accent1"/>
              </a:solidFill>
            </a:ln>
          </c:spPr>
          <c:marker>
            <c:symbol val="none"/>
          </c:marker>
          <c:dPt>
            <c:idx val="4"/>
            <c:marker>
              <c:symbol val="circle"/>
              <c:size val="20"/>
              <c:spPr>
                <a:solidFill>
                  <a:srgbClr val="8B33B7"/>
                </a:solidFill>
                <a:ln>
                  <a:noFill/>
                </a:ln>
              </c:spPr>
            </c:marker>
            <c:bubble3D val="0"/>
            <c:extLst>
              <c:ext xmlns:c16="http://schemas.microsoft.com/office/drawing/2014/chart" uri="{C3380CC4-5D6E-409C-BE32-E72D297353CC}">
                <c16:uniqueId val="{00000001-5001-4429-8717-FA18F8D71013}"/>
              </c:ext>
            </c:extLst>
          </c:dPt>
          <c:dPt>
            <c:idx val="6"/>
            <c:marker>
              <c:symbol val="circle"/>
              <c:size val="20"/>
              <c:spPr>
                <a:solidFill>
                  <a:srgbClr val="8B33B7"/>
                </a:solidFill>
                <a:ln>
                  <a:noFill/>
                </a:ln>
              </c:spPr>
            </c:marker>
            <c:bubble3D val="0"/>
            <c:extLst>
              <c:ext xmlns:c16="http://schemas.microsoft.com/office/drawing/2014/chart" uri="{C3380CC4-5D6E-409C-BE32-E72D297353CC}">
                <c16:uniqueId val="{00000002-5001-4429-8717-FA18F8D71013}"/>
              </c:ext>
            </c:extLst>
          </c:dPt>
          <c:dPt>
            <c:idx val="7"/>
            <c:marker>
              <c:symbol val="circle"/>
              <c:size val="20"/>
              <c:spPr>
                <a:noFill/>
                <a:ln>
                  <a:noFill/>
                </a:ln>
              </c:spPr>
            </c:marker>
            <c:bubble3D val="0"/>
            <c:extLst>
              <c:ext xmlns:c16="http://schemas.microsoft.com/office/drawing/2014/chart" uri="{C3380CC4-5D6E-409C-BE32-E72D297353CC}">
                <c16:uniqueId val="{00000003-5001-4429-8717-FA18F8D71013}"/>
              </c:ext>
            </c:extLst>
          </c:dPt>
          <c:dPt>
            <c:idx val="8"/>
            <c:marker>
              <c:symbol val="circle"/>
              <c:size val="20"/>
              <c:spPr>
                <a:solidFill>
                  <a:srgbClr val="8B33B7"/>
                </a:solidFill>
                <a:ln>
                  <a:noFill/>
                </a:ln>
              </c:spPr>
            </c:marker>
            <c:bubble3D val="0"/>
            <c:extLst>
              <c:ext xmlns:c16="http://schemas.microsoft.com/office/drawing/2014/chart" uri="{C3380CC4-5D6E-409C-BE32-E72D297353CC}">
                <c16:uniqueId val="{00000004-5001-4429-8717-FA18F8D71013}"/>
              </c:ext>
            </c:extLst>
          </c:dPt>
          <c:dPt>
            <c:idx val="10"/>
            <c:marker>
              <c:symbol val="circle"/>
              <c:size val="20"/>
              <c:spPr>
                <a:solidFill>
                  <a:srgbClr val="8B33B7"/>
                </a:solidFill>
                <a:ln>
                  <a:noFill/>
                </a:ln>
              </c:spPr>
            </c:marker>
            <c:bubble3D val="0"/>
            <c:extLst>
              <c:ext xmlns:c16="http://schemas.microsoft.com/office/drawing/2014/chart" uri="{C3380CC4-5D6E-409C-BE32-E72D297353CC}">
                <c16:uniqueId val="{00000005-5001-4429-8717-FA18F8D71013}"/>
              </c:ext>
            </c:extLst>
          </c:dPt>
          <c:dPt>
            <c:idx val="12"/>
            <c:marker>
              <c:symbol val="circle"/>
              <c:size val="20"/>
              <c:spPr>
                <a:solidFill>
                  <a:srgbClr val="8B33B7"/>
                </a:solidFill>
                <a:ln>
                  <a:noFill/>
                </a:ln>
              </c:spPr>
            </c:marker>
            <c:bubble3D val="0"/>
            <c:extLst>
              <c:ext xmlns:c16="http://schemas.microsoft.com/office/drawing/2014/chart" uri="{C3380CC4-5D6E-409C-BE32-E72D297353CC}">
                <c16:uniqueId val="{00000006-5001-4429-8717-FA18F8D71013}"/>
              </c:ext>
            </c:extLst>
          </c:dPt>
          <c:dPt>
            <c:idx val="14"/>
            <c:marker>
              <c:symbol val="circle"/>
              <c:size val="20"/>
              <c:spPr>
                <a:solidFill>
                  <a:srgbClr val="8B33B7"/>
                </a:solidFill>
                <a:ln>
                  <a:noFill/>
                </a:ln>
              </c:spPr>
            </c:marker>
            <c:bubble3D val="0"/>
            <c:extLst>
              <c:ext xmlns:c16="http://schemas.microsoft.com/office/drawing/2014/chart" uri="{C3380CC4-5D6E-409C-BE32-E72D297353CC}">
                <c16:uniqueId val="{00000007-5001-4429-8717-FA18F8D71013}"/>
              </c:ext>
            </c:extLst>
          </c:dPt>
          <c:dPt>
            <c:idx val="16"/>
            <c:bubble3D val="0"/>
            <c:extLst>
              <c:ext xmlns:c16="http://schemas.microsoft.com/office/drawing/2014/chart" uri="{C3380CC4-5D6E-409C-BE32-E72D297353CC}">
                <c16:uniqueId val="{00000008-5001-4429-8717-FA18F8D71013}"/>
              </c:ext>
            </c:extLst>
          </c:dPt>
          <c:dPt>
            <c:idx val="17"/>
            <c:bubble3D val="0"/>
            <c:extLst>
              <c:ext xmlns:c16="http://schemas.microsoft.com/office/drawing/2014/chart" uri="{C3380CC4-5D6E-409C-BE32-E72D297353CC}">
                <c16:uniqueId val="{00000009-5001-4429-8717-FA18F8D71013}"/>
              </c:ext>
            </c:extLst>
          </c:dPt>
          <c:dPt>
            <c:idx val="18"/>
            <c:marker>
              <c:symbol val="circle"/>
              <c:size val="20"/>
              <c:spPr>
                <a:solidFill>
                  <a:srgbClr val="8B33B7"/>
                </a:solidFill>
                <a:ln>
                  <a:solidFill>
                    <a:srgbClr val="8B33B7"/>
                  </a:solidFill>
                </a:ln>
              </c:spPr>
            </c:marker>
            <c:bubble3D val="0"/>
            <c:extLst>
              <c:ext xmlns:c16="http://schemas.microsoft.com/office/drawing/2014/chart" uri="{C3380CC4-5D6E-409C-BE32-E72D297353CC}">
                <c16:uniqueId val="{0000000A-5001-4429-8717-FA18F8D71013}"/>
              </c:ext>
            </c:extLst>
          </c:dPt>
          <c:cat>
            <c:numRef>
              <c:f>'Leveranssäkerhet i de svenska e'!$A$3:$A$23</c:f>
              <c:numCache>
                <c:formatCode>General</c:formatCode>
                <c:ptCount val="21"/>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numCache>
            </c:numRef>
          </c:cat>
          <c:val>
            <c:numRef>
              <c:f>'Leveranssäkerhet i de svenska e'!$B$3:$B$23</c:f>
              <c:numCache>
                <c:formatCode>General</c:formatCode>
                <c:ptCount val="21"/>
                <c:pt idx="0">
                  <c:v>0.99969699999999995</c:v>
                </c:pt>
                <c:pt idx="1">
                  <c:v>0.99973599999999996</c:v>
                </c:pt>
                <c:pt idx="2">
                  <c:v>0.99967499999999998</c:v>
                </c:pt>
                <c:pt idx="3">
                  <c:v>0.99984300000000004</c:v>
                </c:pt>
                <c:pt idx="4">
                  <c:v>0.99800299999999997</c:v>
                </c:pt>
                <c:pt idx="5">
                  <c:v>0.999753</c:v>
                </c:pt>
                <c:pt idx="6">
                  <c:v>0.99938000000000005</c:v>
                </c:pt>
                <c:pt idx="7">
                  <c:v>0.99976200000000004</c:v>
                </c:pt>
                <c:pt idx="8">
                  <c:v>0.99986699999999995</c:v>
                </c:pt>
                <c:pt idx="9">
                  <c:v>0.99983500000000003</c:v>
                </c:pt>
                <c:pt idx="10">
                  <c:v>0.99961800000000001</c:v>
                </c:pt>
                <c:pt idx="11">
                  <c:v>0.99980000000000002</c:v>
                </c:pt>
                <c:pt idx="12">
                  <c:v>0.99970000000000003</c:v>
                </c:pt>
                <c:pt idx="13">
                  <c:v>0.99985999999999997</c:v>
                </c:pt>
                <c:pt idx="14">
                  <c:v>0.99976100000000001</c:v>
                </c:pt>
                <c:pt idx="15">
                  <c:v>0.99985999999999997</c:v>
                </c:pt>
                <c:pt idx="16">
                  <c:v>0.99985400000000002</c:v>
                </c:pt>
                <c:pt idx="17">
                  <c:v>0.99981699999999996</c:v>
                </c:pt>
                <c:pt idx="18">
                  <c:v>0.99962799999999996</c:v>
                </c:pt>
                <c:pt idx="19">
                  <c:v>0.99980000000000002</c:v>
                </c:pt>
                <c:pt idx="20">
                  <c:v>0.9996552105263159</c:v>
                </c:pt>
              </c:numCache>
            </c:numRef>
          </c:val>
          <c:smooth val="0"/>
          <c:extLst>
            <c:ext xmlns:c16="http://schemas.microsoft.com/office/drawing/2014/chart" uri="{C3380CC4-5D6E-409C-BE32-E72D297353CC}">
              <c16:uniqueId val="{0000000B-5001-4429-8717-FA18F8D71013}"/>
            </c:ext>
          </c:extLst>
        </c:ser>
        <c:dLbls>
          <c:showLegendKey val="0"/>
          <c:showVal val="0"/>
          <c:showCatName val="0"/>
          <c:showSerName val="0"/>
          <c:showPercent val="0"/>
          <c:showBubbleSize val="0"/>
        </c:dLbls>
        <c:smooth val="0"/>
        <c:axId val="107425792"/>
        <c:axId val="107427328"/>
        <c:extLst>
          <c:ext xmlns:c15="http://schemas.microsoft.com/office/drawing/2012/chart" uri="{02D57815-91ED-43cb-92C2-25804820EDAC}">
            <c15:filteredLineSeries>
              <c15:ser>
                <c:idx val="2"/>
                <c:order val="2"/>
                <c:tx>
                  <c:strRef>
                    <c:extLst>
                      <c:ext uri="{02D57815-91ED-43cb-92C2-25804820EDAC}">
                        <c15:formulaRef>
                          <c15:sqref>'Leveranssäkerhet i de svenska e'!$C$2</c15:sqref>
                        </c15:formulaRef>
                      </c:ext>
                    </c:extLst>
                    <c:strCache>
                      <c:ptCount val="1"/>
                      <c:pt idx="0">
                        <c:v>Timmar</c:v>
                      </c:pt>
                    </c:strCache>
                  </c:strRef>
                </c:tx>
                <c:marker>
                  <c:symbol val="none"/>
                </c:marker>
                <c:cat>
                  <c:numRef>
                    <c:extLst>
                      <c:ext uri="{02D57815-91ED-43cb-92C2-25804820EDAC}">
                        <c15:formulaRef>
                          <c15:sqref>'Leveranssäkerhet i de svenska e'!$A$3:$A$23</c15:sqref>
                        </c15:formulaRef>
                      </c:ext>
                    </c:extLst>
                    <c:numCache>
                      <c:formatCode>General</c:formatCode>
                      <c:ptCount val="21"/>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numCache>
                  </c:numRef>
                </c:cat>
                <c:val>
                  <c:numRef>
                    <c:extLst>
                      <c:ext uri="{02D57815-91ED-43cb-92C2-25804820EDAC}">
                        <c15:formulaRef>
                          <c15:sqref>'Leveranssäkerhet i de svenska e'!$C$3:$C$21</c15:sqref>
                        </c15:formulaRef>
                      </c:ext>
                    </c:extLst>
                    <c:numCache>
                      <c:formatCode>General</c:formatCode>
                      <c:ptCount val="19"/>
                      <c:pt idx="0">
                        <c:v>2.6542800000004663</c:v>
                      </c:pt>
                      <c:pt idx="1">
                        <c:v>2.3126400000003677</c:v>
                      </c:pt>
                      <c:pt idx="2">
                        <c:v>2.8470000000001727</c:v>
                      </c:pt>
                      <c:pt idx="3">
                        <c:v>1.3753199999996735</c:v>
                      </c:pt>
                      <c:pt idx="4">
                        <c:v>17.493720000000231</c:v>
                      </c:pt>
                      <c:pt idx="5">
                        <c:v>2.1637199999999757</c:v>
                      </c:pt>
                      <c:pt idx="6">
                        <c:v>5.4311999999995964</c:v>
                      </c:pt>
                      <c:pt idx="7">
                        <c:v>2.0848799999996537</c:v>
                      </c:pt>
                      <c:pt idx="8">
                        <c:v>1.1650800000004358</c:v>
                      </c:pt>
                      <c:pt idx="9">
                        <c:v>1.4453999999997436</c:v>
                      </c:pt>
                      <c:pt idx="10">
                        <c:v>3.3463199999999427</c:v>
                      </c:pt>
                      <c:pt idx="11">
                        <c:v>1.751999999999807</c:v>
                      </c:pt>
                      <c:pt idx="12">
                        <c:v>2.6279999999997106</c:v>
                      </c:pt>
                      <c:pt idx="13">
                        <c:v>1.226400000000254</c:v>
                      </c:pt>
                      <c:pt idx="14">
                        <c:v>2.0936399999999056</c:v>
                      </c:pt>
                      <c:pt idx="15">
                        <c:v>1.226400000000254</c:v>
                      </c:pt>
                      <c:pt idx="16">
                        <c:v>1.2789599999998202</c:v>
                      </c:pt>
                      <c:pt idx="17">
                        <c:v>1.6030800000003875</c:v>
                      </c:pt>
                      <c:pt idx="18">
                        <c:v>3.2587200000003413</c:v>
                      </c:pt>
                    </c:numCache>
                  </c:numRef>
                </c:val>
                <c:smooth val="0"/>
                <c:extLst>
                  <c:ext xmlns:c16="http://schemas.microsoft.com/office/drawing/2014/chart" uri="{C3380CC4-5D6E-409C-BE32-E72D297353CC}">
                    <c16:uniqueId val="{0000000C-5001-4429-8717-FA18F8D71013}"/>
                  </c:ext>
                </c:extLst>
              </c15:ser>
            </c15:filteredLineSeries>
          </c:ext>
        </c:extLst>
      </c:lineChart>
      <c:catAx>
        <c:axId val="107425792"/>
        <c:scaling>
          <c:orientation val="minMax"/>
        </c:scaling>
        <c:delete val="0"/>
        <c:axPos val="b"/>
        <c:numFmt formatCode="General" sourceLinked="0"/>
        <c:majorTickMark val="none"/>
        <c:minorTickMark val="none"/>
        <c:tickLblPos val="nextTo"/>
        <c:spPr>
          <a:ln w="25400">
            <a:solidFill>
              <a:srgbClr val="000000">
                <a:lumMod val="50000"/>
              </a:srgbClr>
            </a:solidFill>
          </a:ln>
        </c:spPr>
        <c:txPr>
          <a:bodyPr/>
          <a:lstStyle/>
          <a:p>
            <a:pPr>
              <a:defRPr sz="1800">
                <a:solidFill>
                  <a:schemeClr val="tx1"/>
                </a:solidFill>
              </a:defRPr>
            </a:pPr>
            <a:endParaRPr lang="sv-SE"/>
          </a:p>
        </c:txPr>
        <c:crossAx val="107427328"/>
        <c:crosses val="autoZero"/>
        <c:auto val="1"/>
        <c:lblAlgn val="ctr"/>
        <c:lblOffset val="0"/>
        <c:tickLblSkip val="2"/>
        <c:noMultiLvlLbl val="0"/>
      </c:catAx>
      <c:valAx>
        <c:axId val="107427328"/>
        <c:scaling>
          <c:orientation val="minMax"/>
          <c:max val="1"/>
          <c:min val="0.9974999999999995"/>
        </c:scaling>
        <c:delete val="0"/>
        <c:axPos val="l"/>
        <c:majorGridlines>
          <c:spPr>
            <a:ln w="12700">
              <a:solidFill>
                <a:schemeClr val="bg1">
                  <a:lumMod val="75000"/>
                </a:schemeClr>
              </a:solidFill>
            </a:ln>
            <a:effectLst/>
          </c:spPr>
        </c:majorGridlines>
        <c:numFmt formatCode="0.00%" sourceLinked="0"/>
        <c:majorTickMark val="out"/>
        <c:minorTickMark val="none"/>
        <c:tickLblPos val="nextTo"/>
        <c:spPr>
          <a:ln>
            <a:noFill/>
          </a:ln>
        </c:spPr>
        <c:txPr>
          <a:bodyPr/>
          <a:lstStyle/>
          <a:p>
            <a:pPr>
              <a:defRPr sz="1800">
                <a:solidFill>
                  <a:schemeClr val="tx1"/>
                </a:solidFill>
              </a:defRPr>
            </a:pPr>
            <a:endParaRPr lang="sv-SE"/>
          </a:p>
        </c:txPr>
        <c:crossAx val="107425792"/>
        <c:crosses val="autoZero"/>
        <c:crossBetween val="between"/>
      </c:valAx>
      <c:spPr>
        <a:noFill/>
        <a:ln>
          <a:noFill/>
        </a:ln>
      </c:spPr>
    </c:plotArea>
    <c:plotVisOnly val="1"/>
    <c:dispBlanksAs val="gap"/>
    <c:showDLblsOverMax val="0"/>
  </c:chart>
  <c:spPr>
    <a:noFill/>
    <a:ln>
      <a:noFill/>
    </a:ln>
  </c:spPr>
  <c:txPr>
    <a:bodyPr/>
    <a:lstStyle/>
    <a:p>
      <a:pPr>
        <a:defRPr sz="1800"/>
      </a:pPr>
      <a:endParaRPr lang="sv-SE"/>
    </a:p>
  </c:txPr>
  <c:externalData r:id="rId2">
    <c:autoUpdate val="0"/>
  </c:externalData>
  <c:userShapes r:id="rId3"/>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5895123194825881E-2"/>
          <c:y val="0.18817306024455843"/>
          <c:w val="0.63043445902091866"/>
          <c:h val="0.71624382703424883"/>
        </c:manualLayout>
      </c:layout>
      <c:lineChart>
        <c:grouping val="standard"/>
        <c:varyColors val="0"/>
        <c:ser>
          <c:idx val="1"/>
          <c:order val="1"/>
          <c:tx>
            <c:strRef>
              <c:f>'Svavelhexafluorid inom elproduk'!$B$2</c:f>
              <c:strCache>
                <c:ptCount val="1"/>
                <c:pt idx="0">
                  <c:v> SF6 ton</c:v>
                </c:pt>
              </c:strCache>
            </c:strRef>
          </c:tx>
          <c:spPr>
            <a:ln w="63500">
              <a:solidFill>
                <a:srgbClr val="E6007E"/>
              </a:solidFill>
            </a:ln>
          </c:spPr>
          <c:marker>
            <c:symbol val="none"/>
          </c:marker>
          <c:dPt>
            <c:idx val="0"/>
            <c:bubble3D val="0"/>
            <c:spPr>
              <a:ln w="63500">
                <a:solidFill>
                  <a:srgbClr val="E6007E"/>
                </a:solidFill>
              </a:ln>
              <a:effectLst/>
            </c:spPr>
            <c:extLst>
              <c:ext xmlns:c16="http://schemas.microsoft.com/office/drawing/2014/chart" uri="{C3380CC4-5D6E-409C-BE32-E72D297353CC}">
                <c16:uniqueId val="{00000001-1DBB-4F0C-888C-70013F8B42AD}"/>
              </c:ext>
            </c:extLst>
          </c:dPt>
          <c:cat>
            <c:numRef>
              <c:f>'Svavelhexafluorid inom elproduk'!$A$3:$A$24</c:f>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numCache>
            </c:numRef>
          </c:cat>
          <c:val>
            <c:numRef>
              <c:f>'Svavelhexafluorid inom elproduk'!$B$3:$B$24</c:f>
              <c:numCache>
                <c:formatCode>0</c:formatCode>
                <c:ptCount val="22"/>
                <c:pt idx="0">
                  <c:v>28.06879</c:v>
                </c:pt>
                <c:pt idx="1">
                  <c:v>46.52</c:v>
                </c:pt>
                <c:pt idx="2">
                  <c:v>75.608999999999995</c:v>
                </c:pt>
                <c:pt idx="3">
                  <c:v>77</c:v>
                </c:pt>
                <c:pt idx="4">
                  <c:v>78.073999999999998</c:v>
                </c:pt>
                <c:pt idx="5">
                  <c:v>77.308999999999997</c:v>
                </c:pt>
                <c:pt idx="6">
                  <c:v>81.156000000000006</c:v>
                </c:pt>
                <c:pt idx="7">
                  <c:v>93.072999999999993</c:v>
                </c:pt>
                <c:pt idx="8">
                  <c:v>91.921000000000006</c:v>
                </c:pt>
                <c:pt idx="9">
                  <c:v>101.91126355</c:v>
                </c:pt>
                <c:pt idx="10">
                  <c:v>107.544</c:v>
                </c:pt>
                <c:pt idx="11">
                  <c:v>110.842</c:v>
                </c:pt>
                <c:pt idx="12">
                  <c:v>116.84</c:v>
                </c:pt>
                <c:pt idx="13">
                  <c:v>120.21741400000002</c:v>
                </c:pt>
                <c:pt idx="14">
                  <c:v>115.423394</c:v>
                </c:pt>
                <c:pt idx="15">
                  <c:v>124.272932</c:v>
                </c:pt>
                <c:pt idx="16">
                  <c:v>131.02699999999999</c:v>
                </c:pt>
                <c:pt idx="17">
                  <c:v>133.81200000000001</c:v>
                </c:pt>
                <c:pt idx="18">
                  <c:v>143.49799999999999</c:v>
                </c:pt>
                <c:pt idx="19">
                  <c:v>147.86799999999999</c:v>
                </c:pt>
                <c:pt idx="20">
                  <c:v>152.809</c:v>
                </c:pt>
                <c:pt idx="21">
                  <c:v>155.15350000000001</c:v>
                </c:pt>
              </c:numCache>
            </c:numRef>
          </c:val>
          <c:smooth val="0"/>
          <c:extLst>
            <c:ext xmlns:c16="http://schemas.microsoft.com/office/drawing/2014/chart" uri="{C3380CC4-5D6E-409C-BE32-E72D297353CC}">
              <c16:uniqueId val="{00000002-1DBB-4F0C-888C-70013F8B42AD}"/>
            </c:ext>
          </c:extLst>
        </c:ser>
        <c:dLbls>
          <c:showLegendKey val="0"/>
          <c:showVal val="0"/>
          <c:showCatName val="0"/>
          <c:showSerName val="0"/>
          <c:showPercent val="0"/>
          <c:showBubbleSize val="0"/>
        </c:dLbls>
        <c:marker val="1"/>
        <c:smooth val="0"/>
        <c:axId val="87028096"/>
        <c:axId val="87029632"/>
        <c:extLst>
          <c:ext xmlns:c15="http://schemas.microsoft.com/office/drawing/2012/chart" uri="{02D57815-91ED-43cb-92C2-25804820EDAC}">
            <c15:filteredLineSeries>
              <c15:ser>
                <c:idx val="0"/>
                <c:order val="0"/>
                <c:tx>
                  <c:strRef>
                    <c:extLst>
                      <c:ext uri="{02D57815-91ED-43cb-92C2-25804820EDAC}">
                        <c15:formulaRef>
                          <c15:sqref>'Svavelhexafluorid inom elproduk'!$A$2</c15:sqref>
                        </c15:formulaRef>
                      </c:ext>
                    </c:extLst>
                    <c:strCache>
                      <c:ptCount val="1"/>
                      <c:pt idx="0">
                        <c:v>År</c:v>
                      </c:pt>
                    </c:strCache>
                  </c:strRef>
                </c:tx>
                <c:dPt>
                  <c:idx val="0"/>
                  <c:bubble3D val="0"/>
                  <c:spPr>
                    <a:ln w="88900">
                      <a:solidFill>
                        <a:schemeClr val="accent1"/>
                      </a:solidFill>
                    </a:ln>
                    <a:effectLst/>
                  </c:spPr>
                  <c:extLst>
                    <c:ext xmlns:c16="http://schemas.microsoft.com/office/drawing/2014/chart" uri="{C3380CC4-5D6E-409C-BE32-E72D297353CC}">
                      <c16:uniqueId val="{00000007-1DBB-4F0C-888C-70013F8B42AD}"/>
                    </c:ext>
                  </c:extLst>
                </c:dPt>
                <c:dPt>
                  <c:idx val="1"/>
                  <c:bubble3D val="0"/>
                  <c:extLst>
                    <c:ext xmlns:c16="http://schemas.microsoft.com/office/drawing/2014/chart" uri="{C3380CC4-5D6E-409C-BE32-E72D297353CC}">
                      <c16:uniqueId val="{00000008-1DBB-4F0C-888C-70013F8B42AD}"/>
                    </c:ext>
                  </c:extLst>
                </c:dPt>
                <c:dPt>
                  <c:idx val="4"/>
                  <c:bubble3D val="0"/>
                  <c:spPr>
                    <a:ln w="88900">
                      <a:solidFill>
                        <a:schemeClr val="accent1"/>
                      </a:solidFill>
                    </a:ln>
                    <a:effectLst/>
                  </c:spPr>
                  <c:extLst>
                    <c:ext xmlns:c16="http://schemas.microsoft.com/office/drawing/2014/chart" uri="{C3380CC4-5D6E-409C-BE32-E72D297353CC}">
                      <c16:uniqueId val="{0000000A-1DBB-4F0C-888C-70013F8B42AD}"/>
                    </c:ext>
                  </c:extLst>
                </c:dPt>
                <c:cat>
                  <c:numRef>
                    <c:extLst>
                      <c:ext uri="{02D57815-91ED-43cb-92C2-25804820EDAC}">
                        <c15:formulaRef>
                          <c15:sqref>'Svavelhexafluorid inom elproduk'!$A$3:$A$24</c15:sqref>
                        </c15:formulaRef>
                      </c:ext>
                    </c:extLst>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numCache>
                  </c:numRef>
                </c:cat>
                <c:val>
                  <c:numRef>
                    <c:extLst>
                      <c:ext uri="{02D57815-91ED-43cb-92C2-25804820EDAC}">
                        <c15:formulaRef>
                          <c15:sqref>'Svavelhexafluorid inom elproduk'!$A$3:$A$24</c15:sqref>
                        </c15:formulaRef>
                      </c:ext>
                    </c:extLst>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numCache>
                  </c:numRef>
                </c:val>
                <c:smooth val="0"/>
                <c:extLst>
                  <c:ext xmlns:c16="http://schemas.microsoft.com/office/drawing/2014/chart" uri="{C3380CC4-5D6E-409C-BE32-E72D297353CC}">
                    <c16:uniqueId val="{0000000B-1DBB-4F0C-888C-70013F8B42AD}"/>
                  </c:ext>
                </c:extLst>
              </c15:ser>
            </c15:filteredLineSeries>
          </c:ext>
        </c:extLst>
      </c:lineChart>
      <c:lineChart>
        <c:grouping val="standard"/>
        <c:varyColors val="0"/>
        <c:ser>
          <c:idx val="3"/>
          <c:order val="2"/>
          <c:tx>
            <c:strRef>
              <c:f>'Svavelhexafluorid inom elproduk'!$D$2</c:f>
              <c:strCache>
                <c:ptCount val="1"/>
                <c:pt idx="0">
                  <c:v> SF6 Förlust %</c:v>
                </c:pt>
              </c:strCache>
            </c:strRef>
          </c:tx>
          <c:spPr>
            <a:ln w="63500">
              <a:solidFill>
                <a:srgbClr val="777777"/>
              </a:solidFill>
            </a:ln>
          </c:spPr>
          <c:marker>
            <c:symbol val="none"/>
          </c:marker>
          <c:dPt>
            <c:idx val="0"/>
            <c:bubble3D val="0"/>
            <c:spPr>
              <a:ln w="63500">
                <a:solidFill>
                  <a:srgbClr val="777777"/>
                </a:solidFill>
              </a:ln>
              <a:effectLst/>
            </c:spPr>
            <c:extLst>
              <c:ext xmlns:c16="http://schemas.microsoft.com/office/drawing/2014/chart" uri="{C3380CC4-5D6E-409C-BE32-E72D297353CC}">
                <c16:uniqueId val="{00000004-1DBB-4F0C-888C-70013F8B42AD}"/>
              </c:ext>
            </c:extLst>
          </c:dPt>
          <c:val>
            <c:numRef>
              <c:f>'Svavelhexafluorid inom elproduk'!$D$3:$D$24</c:f>
              <c:numCache>
                <c:formatCode>0.00%</c:formatCode>
                <c:ptCount val="22"/>
                <c:pt idx="0">
                  <c:v>3.9538576475865181E-3</c:v>
                </c:pt>
                <c:pt idx="1">
                  <c:v>5.4602321582115218E-3</c:v>
                </c:pt>
                <c:pt idx="2">
                  <c:v>5.753283339285006E-3</c:v>
                </c:pt>
                <c:pt idx="3">
                  <c:v>6.3636363636363638E-3</c:v>
                </c:pt>
                <c:pt idx="4">
                  <c:v>6.9037067397597161E-3</c:v>
                </c:pt>
                <c:pt idx="5">
                  <c:v>4.2438784617573637E-3</c:v>
                </c:pt>
                <c:pt idx="6">
                  <c:v>2.4643895707033366E-3</c:v>
                </c:pt>
                <c:pt idx="7">
                  <c:v>3.5026269702276712E-3</c:v>
                </c:pt>
                <c:pt idx="8">
                  <c:v>2.3498438876861654E-3</c:v>
                </c:pt>
                <c:pt idx="9">
                  <c:v>2.3122076185856494E-3</c:v>
                </c:pt>
                <c:pt idx="10">
                  <c:v>3.203711969054526E-3</c:v>
                </c:pt>
                <c:pt idx="11">
                  <c:v>3.1654066148210968E-3</c:v>
                </c:pt>
                <c:pt idx="12">
                  <c:v>3.2686579938377269E-3</c:v>
                </c:pt>
                <c:pt idx="13">
                  <c:v>3.3127480183528144E-3</c:v>
                </c:pt>
                <c:pt idx="14">
                  <c:v>3.4103138571717965E-3</c:v>
                </c:pt>
                <c:pt idx="15">
                  <c:v>2.6677571267088155E-3</c:v>
                </c:pt>
                <c:pt idx="16">
                  <c:v>2.7093652453311153E-3</c:v>
                </c:pt>
                <c:pt idx="17">
                  <c:v>2.2045855379188711E-3</c:v>
                </c:pt>
                <c:pt idx="18">
                  <c:v>1.526153674615674E-3</c:v>
                </c:pt>
                <c:pt idx="19">
                  <c:v>3.1041198907133393E-3</c:v>
                </c:pt>
                <c:pt idx="20">
                  <c:v>1.5574998854779496E-3</c:v>
                </c:pt>
                <c:pt idx="21">
                  <c:v>1.5468552111296231E-3</c:v>
                </c:pt>
              </c:numCache>
            </c:numRef>
          </c:val>
          <c:smooth val="0"/>
          <c:extLst>
            <c:ext xmlns:c16="http://schemas.microsoft.com/office/drawing/2014/chart" uri="{C3380CC4-5D6E-409C-BE32-E72D297353CC}">
              <c16:uniqueId val="{00000005-1DBB-4F0C-888C-70013F8B42AD}"/>
            </c:ext>
          </c:extLst>
        </c:ser>
        <c:dLbls>
          <c:showLegendKey val="0"/>
          <c:showVal val="0"/>
          <c:showCatName val="0"/>
          <c:showSerName val="0"/>
          <c:showPercent val="0"/>
          <c:showBubbleSize val="0"/>
        </c:dLbls>
        <c:marker val="1"/>
        <c:smooth val="0"/>
        <c:axId val="86774912"/>
        <c:axId val="87031168"/>
      </c:lineChart>
      <c:catAx>
        <c:axId val="87028096"/>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87029632"/>
        <c:crosses val="autoZero"/>
        <c:auto val="1"/>
        <c:lblAlgn val="ctr"/>
        <c:lblOffset val="70"/>
        <c:tickLblSkip val="2"/>
        <c:noMultiLvlLbl val="0"/>
      </c:catAx>
      <c:valAx>
        <c:axId val="87029632"/>
        <c:scaling>
          <c:orientation val="minMax"/>
        </c:scaling>
        <c:delete val="0"/>
        <c:axPos val="l"/>
        <c:majorGridlines>
          <c:spPr>
            <a:ln>
              <a:solidFill>
                <a:schemeClr val="accent2">
                  <a:lumMod val="60000"/>
                  <a:lumOff val="4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87028096"/>
        <c:crosses val="autoZero"/>
        <c:crossBetween val="between"/>
      </c:valAx>
      <c:valAx>
        <c:axId val="87031168"/>
        <c:scaling>
          <c:orientation val="minMax"/>
        </c:scaling>
        <c:delete val="0"/>
        <c:axPos val="r"/>
        <c:numFmt formatCode="0.0%" sourceLinked="0"/>
        <c:majorTickMark val="out"/>
        <c:minorTickMark val="none"/>
        <c:tickLblPos val="nextTo"/>
        <c:spPr>
          <a:noFill/>
          <a:ln>
            <a:noFill/>
          </a:ln>
        </c:spPr>
        <c:txPr>
          <a:bodyPr/>
          <a:lstStyle/>
          <a:p>
            <a:pPr>
              <a:defRPr sz="1800"/>
            </a:pPr>
            <a:endParaRPr lang="sv-SE"/>
          </a:p>
        </c:txPr>
        <c:crossAx val="86774912"/>
        <c:crosses val="max"/>
        <c:crossBetween val="between"/>
      </c:valAx>
      <c:catAx>
        <c:axId val="86774912"/>
        <c:scaling>
          <c:orientation val="minMax"/>
        </c:scaling>
        <c:delete val="1"/>
        <c:axPos val="b"/>
        <c:numFmt formatCode="General" sourceLinked="1"/>
        <c:majorTickMark val="out"/>
        <c:minorTickMark val="none"/>
        <c:tickLblPos val="none"/>
        <c:crossAx val="87031168"/>
        <c:crosses val="autoZero"/>
        <c:auto val="1"/>
        <c:lblAlgn val="ctr"/>
        <c:lblOffset val="100"/>
        <c:noMultiLvlLbl val="0"/>
      </c:catAx>
      <c:spPr>
        <a:noFill/>
        <a:ln>
          <a:noFill/>
        </a:ln>
      </c:spPr>
    </c:plotArea>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0882039099631"/>
          <c:y val="0.13327489133440829"/>
          <c:w val="0.42412766637454447"/>
          <c:h val="0.60450630909630021"/>
        </c:manualLayout>
      </c:layout>
      <c:doughnutChart>
        <c:varyColors val="1"/>
        <c:ser>
          <c:idx val="0"/>
          <c:order val="0"/>
          <c:tx>
            <c:strRef>
              <c:f>'Fjärrvärme tillförd, cirkel'!$B$2</c:f>
              <c:strCache>
                <c:ptCount val="1"/>
                <c:pt idx="0">
                  <c:v>Tillförd energi</c:v>
                </c:pt>
              </c:strCache>
            </c:strRef>
          </c:tx>
          <c:spPr>
            <a:solidFill>
              <a:srgbClr val="E6007E"/>
            </a:solidFill>
            <a:ln w="19050">
              <a:solidFill>
                <a:schemeClr val="lt1"/>
              </a:solidFill>
            </a:ln>
          </c:spPr>
          <c:dPt>
            <c:idx val="0"/>
            <c:bubble3D val="0"/>
            <c:spPr>
              <a:solidFill>
                <a:srgbClr val="E6007E"/>
              </a:solidFill>
              <a:ln w="19050">
                <a:solidFill>
                  <a:schemeClr val="lt1"/>
                </a:solidFill>
              </a:ln>
              <a:effectLst/>
            </c:spPr>
            <c:extLst>
              <c:ext xmlns:c16="http://schemas.microsoft.com/office/drawing/2014/chart" uri="{C3380CC4-5D6E-409C-BE32-E72D297353CC}">
                <c16:uniqueId val="{00000001-5CC2-4EC8-8306-734B40E79EBE}"/>
              </c:ext>
            </c:extLst>
          </c:dPt>
          <c:dPt>
            <c:idx val="1"/>
            <c:bubble3D val="0"/>
            <c:spPr>
              <a:solidFill>
                <a:srgbClr val="66CC33"/>
              </a:solidFill>
              <a:ln w="19050">
                <a:solidFill>
                  <a:schemeClr val="lt1"/>
                </a:solidFill>
              </a:ln>
              <a:effectLst/>
            </c:spPr>
            <c:extLst>
              <c:ext xmlns:c16="http://schemas.microsoft.com/office/drawing/2014/chart" uri="{C3380CC4-5D6E-409C-BE32-E72D297353CC}">
                <c16:uniqueId val="{00000003-5CC2-4EC8-8306-734B40E79EBE}"/>
              </c:ext>
            </c:extLst>
          </c:dPt>
          <c:dPt>
            <c:idx val="2"/>
            <c:bubble3D val="0"/>
            <c:spPr>
              <a:solidFill>
                <a:srgbClr val="009FE3"/>
              </a:solidFill>
              <a:ln w="19050">
                <a:solidFill>
                  <a:schemeClr val="lt1"/>
                </a:solidFill>
              </a:ln>
              <a:effectLst/>
            </c:spPr>
            <c:extLst>
              <c:ext xmlns:c16="http://schemas.microsoft.com/office/drawing/2014/chart" uri="{C3380CC4-5D6E-409C-BE32-E72D297353CC}">
                <c16:uniqueId val="{00000005-5CC2-4EC8-8306-734B40E79EBE}"/>
              </c:ext>
            </c:extLst>
          </c:dPt>
          <c:dPt>
            <c:idx val="3"/>
            <c:bubble3D val="0"/>
            <c:spPr>
              <a:solidFill>
                <a:srgbClr val="777777"/>
              </a:solidFill>
              <a:ln w="19050">
                <a:solidFill>
                  <a:schemeClr val="lt1"/>
                </a:solidFill>
              </a:ln>
            </c:spPr>
            <c:extLst>
              <c:ext xmlns:c16="http://schemas.microsoft.com/office/drawing/2014/chart" uri="{C3380CC4-5D6E-409C-BE32-E72D297353CC}">
                <c16:uniqueId val="{00000007-5CC2-4EC8-8306-734B40E79EBE}"/>
              </c:ext>
            </c:extLst>
          </c:dPt>
          <c:dPt>
            <c:idx val="5"/>
            <c:bubble3D val="0"/>
            <c:spPr>
              <a:solidFill>
                <a:srgbClr val="E6007E"/>
              </a:solidFill>
              <a:ln w="19050">
                <a:solidFill>
                  <a:schemeClr val="lt1"/>
                </a:solidFill>
              </a:ln>
              <a:effectLst/>
            </c:spPr>
            <c:extLst>
              <c:ext xmlns:c16="http://schemas.microsoft.com/office/drawing/2014/chart" uri="{C3380CC4-5D6E-409C-BE32-E72D297353CC}">
                <c16:uniqueId val="{00000009-5CC2-4EC8-8306-734B40E79EBE}"/>
              </c:ext>
            </c:extLst>
          </c:dPt>
          <c:dPt>
            <c:idx val="6"/>
            <c:bubble3D val="0"/>
            <c:spPr>
              <a:solidFill>
                <a:srgbClr val="E6007E"/>
              </a:solidFill>
              <a:ln w="19050">
                <a:solidFill>
                  <a:schemeClr val="lt1"/>
                </a:solidFill>
              </a:ln>
              <a:effectLst/>
            </c:spPr>
            <c:extLst>
              <c:ext xmlns:c16="http://schemas.microsoft.com/office/drawing/2014/chart" uri="{C3380CC4-5D6E-409C-BE32-E72D297353CC}">
                <c16:uniqueId val="{0000000B-5CC2-4EC8-8306-734B40E79EBE}"/>
              </c:ext>
            </c:extLst>
          </c:dPt>
          <c:dLbls>
            <c:dLbl>
              <c:idx val="1"/>
              <c:layout>
                <c:manualLayout>
                  <c:x val="4.2754428189785698E-3"/>
                  <c:y val="5.318221902182704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CC2-4EC8-8306-734B40E79EBE}"/>
                </c:ext>
              </c:extLst>
            </c:dLbl>
            <c:dLbl>
              <c:idx val="2"/>
              <c:layout>
                <c:manualLayout>
                  <c:x val="-5.5408011482318734E-2"/>
                  <c:y val="-0.104362590859045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CC2-4EC8-8306-734B40E79EBE}"/>
                </c:ext>
              </c:extLst>
            </c:dLbl>
            <c:dLbl>
              <c:idx val="3"/>
              <c:layout>
                <c:manualLayout>
                  <c:x val="2.2732347562616443E-2"/>
                  <c:y val="-0.1075554024931774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CC2-4EC8-8306-734B40E79EBE}"/>
                </c:ext>
              </c:extLst>
            </c:dLbl>
            <c:spPr>
              <a:noFill/>
              <a:ln>
                <a:noFill/>
              </a:ln>
              <a:effectLst/>
            </c:spPr>
            <c:txPr>
              <a:bodyPr wrap="square" lIns="38100" tIns="19050" rIns="38100" bIns="19050" anchor="ctr">
                <a:spAutoFit/>
              </a:bodyPr>
              <a:lstStyle/>
              <a:p>
                <a:pPr>
                  <a:defRPr sz="1800" b="0">
                    <a:solidFill>
                      <a:sysClr val="windowText" lastClr="000000"/>
                    </a:solidFill>
                  </a:defRPr>
                </a:pPr>
                <a:endParaRPr lang="sv-SE"/>
              </a:p>
            </c:txPr>
            <c:showLegendKey val="0"/>
            <c:showVal val="1"/>
            <c:showCatName val="0"/>
            <c:showSerName val="0"/>
            <c:showPercent val="0"/>
            <c:showBubbleSize val="0"/>
            <c:showLeaderLines val="0"/>
            <c:extLst>
              <c:ext xmlns:c15="http://schemas.microsoft.com/office/drawing/2012/chart" uri="{CE6537A1-D6FC-4f65-9D91-7224C49458BB}"/>
            </c:extLst>
          </c:dLbls>
          <c:cat>
            <c:strRef>
              <c:f>'Fjärrvärme tillförd, cirkel'!$A$3:$A$6</c:f>
              <c:strCache>
                <c:ptCount val="4"/>
                <c:pt idx="0">
                  <c:v>Återvunnen energi</c:v>
                </c:pt>
                <c:pt idx="1">
                  <c:v>Förnybart</c:v>
                </c:pt>
                <c:pt idx="2">
                  <c:v>Övrigt</c:v>
                </c:pt>
                <c:pt idx="3">
                  <c:v>Fossilt</c:v>
                </c:pt>
              </c:strCache>
            </c:strRef>
          </c:cat>
          <c:val>
            <c:numRef>
              <c:f>'Fjärrvärme tillförd, cirkel'!$B$3:$B$6</c:f>
              <c:numCache>
                <c:formatCode>0.0%</c:formatCode>
                <c:ptCount val="4"/>
                <c:pt idx="0">
                  <c:v>0.54082770740418806</c:v>
                </c:pt>
                <c:pt idx="1">
                  <c:v>0.42779207620397031</c:v>
                </c:pt>
                <c:pt idx="2">
                  <c:v>1.2999999999999999E-2</c:v>
                </c:pt>
                <c:pt idx="3">
                  <c:v>2.195029151082389E-2</c:v>
                </c:pt>
              </c:numCache>
            </c:numRef>
          </c:val>
          <c:extLst>
            <c:ext xmlns:c16="http://schemas.microsoft.com/office/drawing/2014/chart" uri="{C3380CC4-5D6E-409C-BE32-E72D297353CC}">
              <c16:uniqueId val="{0000000C-5CC2-4EC8-8306-734B40E79EBE}"/>
            </c:ext>
          </c:extLst>
        </c:ser>
        <c:dLbls>
          <c:showLegendKey val="0"/>
          <c:showVal val="0"/>
          <c:showCatName val="0"/>
          <c:showSerName val="0"/>
          <c:showPercent val="0"/>
          <c:showBubbleSize val="0"/>
          <c:showLeaderLines val="0"/>
        </c:dLbls>
        <c:firstSliceAng val="0"/>
        <c:holeSize val="50"/>
      </c:doughnutChart>
      <c:spPr>
        <a:noFill/>
        <a:ln w="18847">
          <a:noFill/>
        </a:ln>
        <a:effectLst/>
      </c:spPr>
    </c:plotArea>
    <c:plotVisOnly val="1"/>
    <c:dispBlanksAs val="zero"/>
    <c:showDLblsOverMax val="0"/>
  </c:chart>
  <c:spPr>
    <a:noFill/>
    <a:ln w="9525" cap="flat" cmpd="sng" algn="ctr">
      <a:noFill/>
      <a:prstDash val="solid"/>
    </a:ln>
    <a:effectLst/>
  </c:spPr>
  <c:txPr>
    <a:bodyPr/>
    <a:lstStyle/>
    <a:p>
      <a:pPr>
        <a:defRPr/>
      </a:pPr>
      <a:endParaRPr lang="sv-SE"/>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111052127007675"/>
          <c:y val="2.7698750853567655E-2"/>
          <c:w val="0.5641186975968594"/>
          <c:h val="0.83631897212367112"/>
        </c:manualLayout>
      </c:layout>
      <c:barChart>
        <c:barDir val="bar"/>
        <c:grouping val="clustered"/>
        <c:varyColors val="0"/>
        <c:ser>
          <c:idx val="1"/>
          <c:order val="0"/>
          <c:tx>
            <c:strRef>
              <c:f>'Fjärrvärme tillförd staplar'!$B$2</c:f>
              <c:strCache>
                <c:ptCount val="1"/>
                <c:pt idx="0">
                  <c:v>2021</c:v>
                </c:pt>
              </c:strCache>
            </c:strRef>
          </c:tx>
          <c:spPr>
            <a:solidFill>
              <a:schemeClr val="accent1"/>
            </a:solidFill>
            <a:ln w="25400">
              <a:noFill/>
            </a:ln>
          </c:spPr>
          <c:invertIfNegative val="0"/>
          <c:cat>
            <c:strRef>
              <c:f>'Fjärrvärme tillförd staplar'!$A$3:$A$24</c:f>
              <c:strCache>
                <c:ptCount val="22"/>
                <c:pt idx="0">
                  <c:v>El från kärnkraft till elpannor</c:v>
                </c:pt>
                <c:pt idx="1">
                  <c:v>Torv o Torvbriketter</c:v>
                </c:pt>
                <c:pt idx="3">
                  <c:v>Stenkol</c:v>
                </c:pt>
                <c:pt idx="4">
                  <c:v>Övrigt fossilt bränsle</c:v>
                </c:pt>
                <c:pt idx="5">
                  <c:v>Naturgas</c:v>
                </c:pt>
                <c:pt idx="6">
                  <c:v>Fossil el till elpannor, mm</c:v>
                </c:pt>
                <c:pt idx="7">
                  <c:v>Eldningsolja</c:v>
                </c:pt>
                <c:pt idx="9">
                  <c:v>Åkergrödor, främst Salix</c:v>
                </c:pt>
                <c:pt idx="10">
                  <c:v>Bioolja, Tallbeckolja</c:v>
                </c:pt>
                <c:pt idx="11">
                  <c:v>Pellets, briketter, pulver</c:v>
                </c:pt>
                <c:pt idx="12">
                  <c:v>Förnybar el till elpannor mm</c:v>
                </c:pt>
                <c:pt idx="13">
                  <c:v>Stamvedsflis*</c:v>
                </c:pt>
                <c:pt idx="14">
                  <c:v>Grot, sågspån, bark</c:v>
                </c:pt>
                <c:pt idx="16">
                  <c:v>Deponi- och rötgas samt avfallsgas från stålindustrin</c:v>
                </c:pt>
                <c:pt idx="17">
                  <c:v>Värme från värmepumpar</c:v>
                </c:pt>
                <c:pt idx="18">
                  <c:v>Returträflis</c:v>
                </c:pt>
                <c:pt idx="19">
                  <c:v>Återvunnen industriell restvärme</c:v>
                </c:pt>
                <c:pt idx="20">
                  <c:v>Rökgaskondensering</c:v>
                </c:pt>
                <c:pt idx="21">
                  <c:v>Avfall</c:v>
                </c:pt>
              </c:strCache>
            </c:strRef>
          </c:cat>
          <c:val>
            <c:numRef>
              <c:f>'Fjärrvärme tillförd staplar'!$B$3:$B$24</c:f>
              <c:numCache>
                <c:formatCode>0.0%</c:formatCode>
                <c:ptCount val="22"/>
                <c:pt idx="0">
                  <c:v>2.3295390589452955E-3</c:v>
                </c:pt>
                <c:pt idx="1">
                  <c:v>6.5337030089218087E-3</c:v>
                </c:pt>
                <c:pt idx="3">
                  <c:v>5.7233229328166203E-4</c:v>
                </c:pt>
                <c:pt idx="4">
                  <c:v>5.9731746055641808E-4</c:v>
                </c:pt>
                <c:pt idx="5">
                  <c:v>4.8865142143880488E-3</c:v>
                </c:pt>
                <c:pt idx="6">
                  <c:v>1.2660297473659509E-3</c:v>
                </c:pt>
                <c:pt idx="7">
                  <c:v>1.4628097795231811E-2</c:v>
                </c:pt>
                <c:pt idx="9">
                  <c:v>8.2263460943088004E-4</c:v>
                </c:pt>
                <c:pt idx="10">
                  <c:v>2.8136770660108345E-2</c:v>
                </c:pt>
                <c:pt idx="11">
                  <c:v>6.0085560459813399E-2</c:v>
                </c:pt>
                <c:pt idx="12">
                  <c:v>4.4701375415276655E-2</c:v>
                </c:pt>
                <c:pt idx="13">
                  <c:v>6.4904957211544864E-2</c:v>
                </c:pt>
                <c:pt idx="14">
                  <c:v>0.22914077784779616</c:v>
                </c:pt>
                <c:pt idx="16">
                  <c:v>2.5422235120646178E-2</c:v>
                </c:pt>
                <c:pt idx="17">
                  <c:v>4.1967837851943801E-2</c:v>
                </c:pt>
                <c:pt idx="18">
                  <c:v>7.3708446606049957E-2</c:v>
                </c:pt>
                <c:pt idx="19">
                  <c:v>8.2344284233363568E-2</c:v>
                </c:pt>
                <c:pt idx="20">
                  <c:v>0.10725138316128836</c:v>
                </c:pt>
                <c:pt idx="21">
                  <c:v>0.21013352043089623</c:v>
                </c:pt>
              </c:numCache>
            </c:numRef>
          </c:val>
          <c:extLst>
            <c:ext xmlns:c16="http://schemas.microsoft.com/office/drawing/2014/chart" uri="{C3380CC4-5D6E-409C-BE32-E72D297353CC}">
              <c16:uniqueId val="{00000000-AD48-48B2-819A-8890F29A417D}"/>
            </c:ext>
          </c:extLst>
        </c:ser>
        <c:ser>
          <c:idx val="0"/>
          <c:order val="1"/>
          <c:tx>
            <c:strRef>
              <c:f>'Fjärrvärme tillförd staplar'!$B$2</c:f>
              <c:strCache>
                <c:ptCount val="1"/>
                <c:pt idx="0">
                  <c:v>2021</c:v>
                </c:pt>
              </c:strCache>
            </c:strRef>
          </c:tx>
          <c:invertIfNegative val="0"/>
          <c:dPt>
            <c:idx val="0"/>
            <c:invertIfNegative val="0"/>
            <c:bubble3D val="0"/>
            <c:spPr>
              <a:solidFill>
                <a:schemeClr val="accent1"/>
              </a:solidFill>
              <a:ln w="25400">
                <a:noFill/>
              </a:ln>
              <a:effectLst/>
            </c:spPr>
            <c:extLst>
              <c:ext xmlns:c16="http://schemas.microsoft.com/office/drawing/2014/chart" uri="{C3380CC4-5D6E-409C-BE32-E72D297353CC}">
                <c16:uniqueId val="{00000002-AD48-48B2-819A-8890F29A417D}"/>
              </c:ext>
            </c:extLst>
          </c:dPt>
          <c:dPt>
            <c:idx val="1"/>
            <c:invertIfNegative val="0"/>
            <c:bubble3D val="0"/>
            <c:spPr>
              <a:solidFill>
                <a:schemeClr val="accent1"/>
              </a:solidFill>
              <a:ln w="25400">
                <a:noFill/>
              </a:ln>
              <a:effectLst/>
            </c:spPr>
            <c:extLst>
              <c:ext xmlns:c16="http://schemas.microsoft.com/office/drawing/2014/chart" uri="{C3380CC4-5D6E-409C-BE32-E72D297353CC}">
                <c16:uniqueId val="{00000004-AD48-48B2-819A-8890F29A417D}"/>
              </c:ext>
            </c:extLst>
          </c:dPt>
          <c:cat>
            <c:strRef>
              <c:f>'Fjärrvärme tillförd staplar'!$A$3:$A$24</c:f>
              <c:strCache>
                <c:ptCount val="22"/>
                <c:pt idx="0">
                  <c:v>El från kärnkraft till elpannor</c:v>
                </c:pt>
                <c:pt idx="1">
                  <c:v>Torv o Torvbriketter</c:v>
                </c:pt>
                <c:pt idx="3">
                  <c:v>Stenkol</c:v>
                </c:pt>
                <c:pt idx="4">
                  <c:v>Övrigt fossilt bränsle</c:v>
                </c:pt>
                <c:pt idx="5">
                  <c:v>Naturgas</c:v>
                </c:pt>
                <c:pt idx="6">
                  <c:v>Fossil el till elpannor, mm</c:v>
                </c:pt>
                <c:pt idx="7">
                  <c:v>Eldningsolja</c:v>
                </c:pt>
                <c:pt idx="9">
                  <c:v>Åkergrödor, främst Salix</c:v>
                </c:pt>
                <c:pt idx="10">
                  <c:v>Bioolja, Tallbeckolja</c:v>
                </c:pt>
                <c:pt idx="11">
                  <c:v>Pellets, briketter, pulver</c:v>
                </c:pt>
                <c:pt idx="12">
                  <c:v>Förnybar el till elpannor mm</c:v>
                </c:pt>
                <c:pt idx="13">
                  <c:v>Stamvedsflis*</c:v>
                </c:pt>
                <c:pt idx="14">
                  <c:v>Grot, sågspån, bark</c:v>
                </c:pt>
                <c:pt idx="16">
                  <c:v>Deponi- och rötgas samt avfallsgas från stålindustrin</c:v>
                </c:pt>
                <c:pt idx="17">
                  <c:v>Värme från värmepumpar</c:v>
                </c:pt>
                <c:pt idx="18">
                  <c:v>Returträflis</c:v>
                </c:pt>
                <c:pt idx="19">
                  <c:v>Återvunnen industriell restvärme</c:v>
                </c:pt>
                <c:pt idx="20">
                  <c:v>Rökgaskondensering</c:v>
                </c:pt>
                <c:pt idx="21">
                  <c:v>Avfall</c:v>
                </c:pt>
              </c:strCache>
            </c:strRef>
          </c:cat>
          <c:val>
            <c:numRef>
              <c:f>'Fjärrvärme tillförd staplar'!$B$3:$B$24</c:f>
              <c:numCache>
                <c:formatCode>0.0%</c:formatCode>
                <c:ptCount val="22"/>
                <c:pt idx="0">
                  <c:v>2.3295390589452955E-3</c:v>
                </c:pt>
                <c:pt idx="1">
                  <c:v>6.5337030089218087E-3</c:v>
                </c:pt>
                <c:pt idx="3">
                  <c:v>5.7233229328166203E-4</c:v>
                </c:pt>
                <c:pt idx="4">
                  <c:v>5.9731746055641808E-4</c:v>
                </c:pt>
                <c:pt idx="5">
                  <c:v>4.8865142143880488E-3</c:v>
                </c:pt>
                <c:pt idx="6">
                  <c:v>1.2660297473659509E-3</c:v>
                </c:pt>
                <c:pt idx="7">
                  <c:v>1.4628097795231811E-2</c:v>
                </c:pt>
                <c:pt idx="9">
                  <c:v>8.2263460943088004E-4</c:v>
                </c:pt>
                <c:pt idx="10">
                  <c:v>2.8136770660108345E-2</c:v>
                </c:pt>
                <c:pt idx="11">
                  <c:v>6.0085560459813399E-2</c:v>
                </c:pt>
                <c:pt idx="12">
                  <c:v>4.4701375415276655E-2</c:v>
                </c:pt>
                <c:pt idx="13">
                  <c:v>6.4904957211544864E-2</c:v>
                </c:pt>
                <c:pt idx="14">
                  <c:v>0.22914077784779616</c:v>
                </c:pt>
                <c:pt idx="16">
                  <c:v>2.5422235120646178E-2</c:v>
                </c:pt>
                <c:pt idx="17">
                  <c:v>4.1967837851943801E-2</c:v>
                </c:pt>
                <c:pt idx="18">
                  <c:v>7.3708446606049957E-2</c:v>
                </c:pt>
                <c:pt idx="19">
                  <c:v>8.2344284233363568E-2</c:v>
                </c:pt>
                <c:pt idx="20">
                  <c:v>0.10725138316128836</c:v>
                </c:pt>
                <c:pt idx="21">
                  <c:v>0.21013352043089623</c:v>
                </c:pt>
              </c:numCache>
            </c:numRef>
          </c:val>
          <c:extLst>
            <c:ext xmlns:c16="http://schemas.microsoft.com/office/drawing/2014/chart" uri="{C3380CC4-5D6E-409C-BE32-E72D297353CC}">
              <c16:uniqueId val="{00000005-AD48-48B2-819A-8890F29A417D}"/>
            </c:ext>
          </c:extLst>
        </c:ser>
        <c:dLbls>
          <c:showLegendKey val="0"/>
          <c:showVal val="0"/>
          <c:showCatName val="0"/>
          <c:showSerName val="0"/>
          <c:showPercent val="0"/>
          <c:showBubbleSize val="0"/>
        </c:dLbls>
        <c:gapWidth val="60"/>
        <c:axId val="112969600"/>
        <c:axId val="112971136"/>
      </c:barChart>
      <c:catAx>
        <c:axId val="112969600"/>
        <c:scaling>
          <c:orientation val="minMax"/>
        </c:scaling>
        <c:delete val="0"/>
        <c:axPos val="l"/>
        <c:numFmt formatCode="General" sourceLinked="1"/>
        <c:majorTickMark val="none"/>
        <c:minorTickMark val="none"/>
        <c:tickLblPos val="nextTo"/>
        <c:spPr>
          <a:ln w="19050">
            <a:solidFill>
              <a:schemeClr val="tx1"/>
            </a:solidFill>
          </a:ln>
        </c:spPr>
        <c:txPr>
          <a:bodyPr/>
          <a:lstStyle/>
          <a:p>
            <a:pPr>
              <a:defRPr sz="1200">
                <a:solidFill>
                  <a:schemeClr val="tx1"/>
                </a:solidFill>
              </a:defRPr>
            </a:pPr>
            <a:endParaRPr lang="sv-SE"/>
          </a:p>
        </c:txPr>
        <c:crossAx val="112971136"/>
        <c:crosses val="autoZero"/>
        <c:auto val="1"/>
        <c:lblAlgn val="ctr"/>
        <c:lblOffset val="0"/>
        <c:noMultiLvlLbl val="0"/>
      </c:catAx>
      <c:valAx>
        <c:axId val="112971136"/>
        <c:scaling>
          <c:orientation val="minMax"/>
          <c:max val="0.3000000000000001"/>
        </c:scaling>
        <c:delete val="0"/>
        <c:axPos val="b"/>
        <c:majorGridlines>
          <c:spPr>
            <a:ln>
              <a:solidFill>
                <a:schemeClr val="accent2">
                  <a:lumMod val="40000"/>
                  <a:lumOff val="60000"/>
                </a:schemeClr>
              </a:solidFill>
            </a:ln>
          </c:spPr>
        </c:majorGridlines>
        <c:numFmt formatCode="0%" sourceLinked="0"/>
        <c:majorTickMark val="none"/>
        <c:minorTickMark val="none"/>
        <c:tickLblPos val="nextTo"/>
        <c:spPr>
          <a:ln>
            <a:noFill/>
          </a:ln>
        </c:spPr>
        <c:txPr>
          <a:bodyPr/>
          <a:lstStyle/>
          <a:p>
            <a:pPr>
              <a:defRPr sz="1800">
                <a:solidFill>
                  <a:schemeClr val="tx1"/>
                </a:solidFill>
              </a:defRPr>
            </a:pPr>
            <a:endParaRPr lang="sv-SE"/>
          </a:p>
        </c:txPr>
        <c:crossAx val="112969600"/>
        <c:crosses val="autoZero"/>
        <c:crossBetween val="between"/>
      </c:valAx>
      <c:spPr>
        <a:noFill/>
        <a:ln w="18847">
          <a:noFill/>
        </a:ln>
      </c:spPr>
    </c:plotArea>
    <c:plotVisOnly val="1"/>
    <c:dispBlanksAs val="gap"/>
    <c:showDLblsOverMax val="0"/>
  </c:chart>
  <c:spPr>
    <a:noFill/>
    <a:ln>
      <a:noFill/>
    </a:ln>
    <a:effectLst/>
  </c:spPr>
  <c:txPr>
    <a:bodyPr/>
    <a:lstStyle/>
    <a:p>
      <a:pPr>
        <a:lnSpc>
          <a:spcPct val="90000"/>
        </a:lnSpc>
        <a:spcBef>
          <a:spcPts val="400"/>
        </a:spcBef>
        <a:defRPr/>
      </a:pPr>
      <a:endParaRPr lang="sv-SE"/>
    </a:p>
  </c:txPr>
  <c:externalData r:id="rId2">
    <c:autoUpdate val="0"/>
  </c:externalData>
  <c:userShapes r:id="rId3"/>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489859627549599E-2"/>
          <c:y val="0.18491111585666328"/>
          <c:w val="0.6176216857538207"/>
          <c:h val="0.71394998062393966"/>
        </c:manualLayout>
      </c:layout>
      <c:areaChart>
        <c:grouping val="stacked"/>
        <c:varyColors val="0"/>
        <c:ser>
          <c:idx val="1"/>
          <c:order val="0"/>
          <c:tx>
            <c:strRef>
              <c:f>'Tillförd energi prod fjärrvärme'!$B$2</c:f>
              <c:strCache>
                <c:ptCount val="1"/>
                <c:pt idx="0">
                  <c:v>Fossila bränslen</c:v>
                </c:pt>
              </c:strCache>
            </c:strRef>
          </c:tx>
          <c:spPr>
            <a:solidFill>
              <a:srgbClr val="777777"/>
            </a:solidFill>
            <a:ln w="6350" cap="rnd">
              <a:solidFill>
                <a:srgbClr val="FFFFFF"/>
              </a:solidFill>
              <a:bevel/>
            </a:ln>
            <a:effectLst/>
          </c:spPr>
          <c:cat>
            <c:numRef>
              <c:f>'Tillförd energi prod fjärrvärme'!$A$3:$A$44</c:f>
              <c:numCache>
                <c:formatCode>0</c:formatCode>
                <c:ptCount val="10"/>
                <c:pt idx="0">
                  <c:v>1980</c:v>
                </c:pt>
                <c:pt idx="1">
                  <c:v>1985</c:v>
                </c:pt>
                <c:pt idx="2">
                  <c:v>1990</c:v>
                </c:pt>
                <c:pt idx="3">
                  <c:v>1995</c:v>
                </c:pt>
                <c:pt idx="4">
                  <c:v>2000</c:v>
                </c:pt>
                <c:pt idx="5">
                  <c:v>2005</c:v>
                </c:pt>
                <c:pt idx="6" formatCode="General">
                  <c:v>2010</c:v>
                </c:pt>
                <c:pt idx="7" formatCode="General">
                  <c:v>2015</c:v>
                </c:pt>
                <c:pt idx="8" formatCode="General">
                  <c:v>2020</c:v>
                </c:pt>
                <c:pt idx="9" formatCode="General">
                  <c:v>2021</c:v>
                </c:pt>
              </c:numCache>
            </c:numRef>
          </c:cat>
          <c:val>
            <c:numRef>
              <c:f>'Tillförd energi prod fjärrvärme'!$B$3:$B$44</c:f>
              <c:numCache>
                <c:formatCode>0.000</c:formatCode>
                <c:ptCount val="10"/>
                <c:pt idx="0">
                  <c:v>27.289584999999999</c:v>
                </c:pt>
                <c:pt idx="1">
                  <c:v>27.730999999999998</c:v>
                </c:pt>
                <c:pt idx="2">
                  <c:v>12.200999999999999</c:v>
                </c:pt>
                <c:pt idx="3">
                  <c:v>12.096</c:v>
                </c:pt>
                <c:pt idx="4">
                  <c:v>7.0853865686841901</c:v>
                </c:pt>
                <c:pt idx="5">
                  <c:v>6.4372619892239094</c:v>
                </c:pt>
                <c:pt idx="6">
                  <c:v>9.7952286609473269</c:v>
                </c:pt>
                <c:pt idx="7">
                  <c:v>3.0206749916349995</c:v>
                </c:pt>
                <c:pt idx="8" formatCode="#\ ##0.000">
                  <c:v>0.51296426983800025</c:v>
                </c:pt>
                <c:pt idx="9">
                  <c:v>1.302</c:v>
                </c:pt>
              </c:numCache>
            </c:numRef>
          </c:val>
          <c:extLst>
            <c:ext xmlns:c16="http://schemas.microsoft.com/office/drawing/2014/chart" uri="{C3380CC4-5D6E-409C-BE32-E72D297353CC}">
              <c16:uniqueId val="{00000000-DBC9-401D-B726-AEA96F40B52A}"/>
            </c:ext>
          </c:extLst>
        </c:ser>
        <c:ser>
          <c:idx val="2"/>
          <c:order val="1"/>
          <c:tx>
            <c:strRef>
              <c:f>'Tillförd energi prod fjärrvärme'!$C$2</c:f>
              <c:strCache>
                <c:ptCount val="1"/>
                <c:pt idx="0">
                  <c:v>Återvunnen energi</c:v>
                </c:pt>
              </c:strCache>
            </c:strRef>
          </c:tx>
          <c:spPr>
            <a:solidFill>
              <a:srgbClr val="8B33B7"/>
            </a:solidFill>
            <a:ln>
              <a:solidFill>
                <a:srgbClr val="FFFFFF"/>
              </a:solidFill>
            </a:ln>
          </c:spPr>
          <c:cat>
            <c:numRef>
              <c:f>'Tillförd energi prod fjärrvärme'!$A$3:$A$44</c:f>
              <c:numCache>
                <c:formatCode>0</c:formatCode>
                <c:ptCount val="10"/>
                <c:pt idx="0">
                  <c:v>1980</c:v>
                </c:pt>
                <c:pt idx="1">
                  <c:v>1985</c:v>
                </c:pt>
                <c:pt idx="2">
                  <c:v>1990</c:v>
                </c:pt>
                <c:pt idx="3">
                  <c:v>1995</c:v>
                </c:pt>
                <c:pt idx="4">
                  <c:v>2000</c:v>
                </c:pt>
                <c:pt idx="5">
                  <c:v>2005</c:v>
                </c:pt>
                <c:pt idx="6" formatCode="General">
                  <c:v>2010</c:v>
                </c:pt>
                <c:pt idx="7" formatCode="General">
                  <c:v>2015</c:v>
                </c:pt>
                <c:pt idx="8" formatCode="General">
                  <c:v>2020</c:v>
                </c:pt>
                <c:pt idx="9" formatCode="General">
                  <c:v>2021</c:v>
                </c:pt>
              </c:numCache>
            </c:numRef>
          </c:cat>
          <c:val>
            <c:numRef>
              <c:f>'Tillförd energi prod fjärrvärme'!$C$3:$C$44</c:f>
              <c:numCache>
                <c:formatCode>0.000</c:formatCode>
                <c:ptCount val="10"/>
                <c:pt idx="0">
                  <c:v>2.3979999999999997</c:v>
                </c:pt>
                <c:pt idx="1">
                  <c:v>9.407</c:v>
                </c:pt>
                <c:pt idx="2">
                  <c:v>13.623000000000001</c:v>
                </c:pt>
                <c:pt idx="3">
                  <c:v>14.528</c:v>
                </c:pt>
                <c:pt idx="4">
                  <c:v>17.29686154565411</c:v>
                </c:pt>
                <c:pt idx="5">
                  <c:v>18.690736223253712</c:v>
                </c:pt>
                <c:pt idx="6">
                  <c:v>22.707388965842913</c:v>
                </c:pt>
                <c:pt idx="7">
                  <c:v>28.606119111294092</c:v>
                </c:pt>
                <c:pt idx="8" formatCode="#\ ##0.000">
                  <c:v>30.946543400399996</c:v>
                </c:pt>
                <c:pt idx="9">
                  <c:v>32.079000000000001</c:v>
                </c:pt>
              </c:numCache>
            </c:numRef>
          </c:val>
          <c:extLst>
            <c:ext xmlns:c16="http://schemas.microsoft.com/office/drawing/2014/chart" uri="{C3380CC4-5D6E-409C-BE32-E72D297353CC}">
              <c16:uniqueId val="{00000001-DBC9-401D-B726-AEA96F40B52A}"/>
            </c:ext>
          </c:extLst>
        </c:ser>
        <c:ser>
          <c:idx val="3"/>
          <c:order val="2"/>
          <c:tx>
            <c:strRef>
              <c:f>'Tillförd energi prod fjärrvärme'!$D$2</c:f>
              <c:strCache>
                <c:ptCount val="1"/>
                <c:pt idx="0">
                  <c:v>Förnybart</c:v>
                </c:pt>
              </c:strCache>
            </c:strRef>
          </c:tx>
          <c:spPr>
            <a:solidFill>
              <a:srgbClr val="66CC33"/>
            </a:solidFill>
            <a:ln w="6350">
              <a:solidFill>
                <a:sysClr val="window" lastClr="FFFFFF"/>
              </a:solidFill>
            </a:ln>
          </c:spPr>
          <c:cat>
            <c:numRef>
              <c:f>'Tillförd energi prod fjärrvärme'!$A$3:$A$44</c:f>
              <c:numCache>
                <c:formatCode>0</c:formatCode>
                <c:ptCount val="10"/>
                <c:pt idx="0">
                  <c:v>1980</c:v>
                </c:pt>
                <c:pt idx="1">
                  <c:v>1985</c:v>
                </c:pt>
                <c:pt idx="2">
                  <c:v>1990</c:v>
                </c:pt>
                <c:pt idx="3">
                  <c:v>1995</c:v>
                </c:pt>
                <c:pt idx="4">
                  <c:v>2000</c:v>
                </c:pt>
                <c:pt idx="5">
                  <c:v>2005</c:v>
                </c:pt>
                <c:pt idx="6" formatCode="General">
                  <c:v>2010</c:v>
                </c:pt>
                <c:pt idx="7" formatCode="General">
                  <c:v>2015</c:v>
                </c:pt>
                <c:pt idx="8" formatCode="General">
                  <c:v>2020</c:v>
                </c:pt>
                <c:pt idx="9" formatCode="General">
                  <c:v>2021</c:v>
                </c:pt>
              </c:numCache>
            </c:numRef>
          </c:cat>
          <c:val>
            <c:numRef>
              <c:f>'Tillförd energi prod fjärrvärme'!$D$3:$D$44</c:f>
              <c:numCache>
                <c:formatCode>0.000</c:formatCode>
                <c:ptCount val="10"/>
                <c:pt idx="0">
                  <c:v>0.21519500000000005</c:v>
                </c:pt>
                <c:pt idx="1">
                  <c:v>3.3940000000000001</c:v>
                </c:pt>
                <c:pt idx="2">
                  <c:v>3.593</c:v>
                </c:pt>
                <c:pt idx="3">
                  <c:v>11.84</c:v>
                </c:pt>
                <c:pt idx="4">
                  <c:v>12.003077139251907</c:v>
                </c:pt>
                <c:pt idx="5">
                  <c:v>20.602909508020606</c:v>
                </c:pt>
                <c:pt idx="6">
                  <c:v>26.584959476474694</c:v>
                </c:pt>
                <c:pt idx="7">
                  <c:v>18.629509636531985</c:v>
                </c:pt>
                <c:pt idx="8" formatCode="#\ ##0.000">
                  <c:v>20.323756726236002</c:v>
                </c:pt>
                <c:pt idx="9">
                  <c:v>25.375</c:v>
                </c:pt>
              </c:numCache>
            </c:numRef>
          </c:val>
          <c:extLst>
            <c:ext xmlns:c16="http://schemas.microsoft.com/office/drawing/2014/chart" uri="{C3380CC4-5D6E-409C-BE32-E72D297353CC}">
              <c16:uniqueId val="{00000002-DBC9-401D-B726-AEA96F40B52A}"/>
            </c:ext>
          </c:extLst>
        </c:ser>
        <c:ser>
          <c:idx val="0"/>
          <c:order val="3"/>
          <c:tx>
            <c:strRef>
              <c:f>'Tillförd energi prod fjärrvärme'!$E$2</c:f>
              <c:strCache>
                <c:ptCount val="1"/>
                <c:pt idx="0">
                  <c:v>Torv</c:v>
                </c:pt>
              </c:strCache>
            </c:strRef>
          </c:tx>
          <c:spPr>
            <a:solidFill>
              <a:srgbClr val="009FE3"/>
            </a:solidFill>
            <a:ln w="6350">
              <a:solidFill>
                <a:srgbClr val="FFFFFF"/>
              </a:solidFill>
            </a:ln>
          </c:spPr>
          <c:cat>
            <c:numRef>
              <c:f>'Tillförd energi prod fjärrvärme'!$A$3:$A$44</c:f>
              <c:numCache>
                <c:formatCode>0</c:formatCode>
                <c:ptCount val="10"/>
                <c:pt idx="0">
                  <c:v>1980</c:v>
                </c:pt>
                <c:pt idx="1">
                  <c:v>1985</c:v>
                </c:pt>
                <c:pt idx="2">
                  <c:v>1990</c:v>
                </c:pt>
                <c:pt idx="3">
                  <c:v>1995</c:v>
                </c:pt>
                <c:pt idx="4">
                  <c:v>2000</c:v>
                </c:pt>
                <c:pt idx="5">
                  <c:v>2005</c:v>
                </c:pt>
                <c:pt idx="6" formatCode="General">
                  <c:v>2010</c:v>
                </c:pt>
                <c:pt idx="7" formatCode="General">
                  <c:v>2015</c:v>
                </c:pt>
                <c:pt idx="8" formatCode="General">
                  <c:v>2020</c:v>
                </c:pt>
                <c:pt idx="9" formatCode="General">
                  <c:v>2021</c:v>
                </c:pt>
              </c:numCache>
            </c:numRef>
          </c:cat>
          <c:val>
            <c:numRef>
              <c:f>'Tillförd energi prod fjärrvärme'!$E$3:$E$44</c:f>
              <c:numCache>
                <c:formatCode>0.000</c:formatCode>
                <c:ptCount val="10"/>
                <c:pt idx="0">
                  <c:v>0</c:v>
                </c:pt>
                <c:pt idx="1">
                  <c:v>0.70199999999999996</c:v>
                </c:pt>
                <c:pt idx="2">
                  <c:v>2.6419999999999999</c:v>
                </c:pt>
                <c:pt idx="3">
                  <c:v>3.4369999999999998</c:v>
                </c:pt>
                <c:pt idx="4">
                  <c:v>1.698484645054702</c:v>
                </c:pt>
                <c:pt idx="5">
                  <c:v>3.0063172371633811</c:v>
                </c:pt>
                <c:pt idx="6">
                  <c:v>2.6742666892639715</c:v>
                </c:pt>
                <c:pt idx="7">
                  <c:v>1.0329613498099999</c:v>
                </c:pt>
                <c:pt idx="8" formatCode="#\ ##0.000">
                  <c:v>0.46334096500000005</c:v>
                </c:pt>
                <c:pt idx="9">
                  <c:v>0.38800000000000001</c:v>
                </c:pt>
              </c:numCache>
            </c:numRef>
          </c:val>
          <c:extLst>
            <c:ext xmlns:c16="http://schemas.microsoft.com/office/drawing/2014/chart" uri="{C3380CC4-5D6E-409C-BE32-E72D297353CC}">
              <c16:uniqueId val="{00000003-DBC9-401D-B726-AEA96F40B52A}"/>
            </c:ext>
          </c:extLst>
        </c:ser>
        <c:ser>
          <c:idx val="4"/>
          <c:order val="4"/>
          <c:tx>
            <c:strRef>
              <c:f>'Tillförd energi prod fjärrvärme'!$F$2</c:f>
              <c:strCache>
                <c:ptCount val="1"/>
                <c:pt idx="0">
                  <c:v>Övrigt</c:v>
                </c:pt>
              </c:strCache>
            </c:strRef>
          </c:tx>
          <c:spPr>
            <a:solidFill>
              <a:sysClr val="window" lastClr="FFFFFF">
                <a:lumMod val="75000"/>
              </a:sysClr>
            </a:solidFill>
            <a:ln w="6350">
              <a:solidFill>
                <a:srgbClr val="FFFFFF"/>
              </a:solidFill>
            </a:ln>
          </c:spPr>
          <c:cat>
            <c:numRef>
              <c:f>'Tillförd energi prod fjärrvärme'!$A$3:$A$44</c:f>
              <c:numCache>
                <c:formatCode>0</c:formatCode>
                <c:ptCount val="10"/>
                <c:pt idx="0">
                  <c:v>1980</c:v>
                </c:pt>
                <c:pt idx="1">
                  <c:v>1985</c:v>
                </c:pt>
                <c:pt idx="2">
                  <c:v>1990</c:v>
                </c:pt>
                <c:pt idx="3">
                  <c:v>1995</c:v>
                </c:pt>
                <c:pt idx="4">
                  <c:v>2000</c:v>
                </c:pt>
                <c:pt idx="5">
                  <c:v>2005</c:v>
                </c:pt>
                <c:pt idx="6" formatCode="General">
                  <c:v>2010</c:v>
                </c:pt>
                <c:pt idx="7" formatCode="General">
                  <c:v>2015</c:v>
                </c:pt>
                <c:pt idx="8" formatCode="General">
                  <c:v>2020</c:v>
                </c:pt>
                <c:pt idx="9" formatCode="General">
                  <c:v>2021</c:v>
                </c:pt>
              </c:numCache>
            </c:numRef>
          </c:cat>
          <c:val>
            <c:numRef>
              <c:f>'Tillförd energi prod fjärrvärme'!$F$3:$F$44</c:f>
              <c:numCache>
                <c:formatCode>0.000</c:formatCode>
                <c:ptCount val="10"/>
                <c:pt idx="0">
                  <c:v>0.314</c:v>
                </c:pt>
                <c:pt idx="1">
                  <c:v>3.581</c:v>
                </c:pt>
                <c:pt idx="2">
                  <c:v>7.4710000000000001</c:v>
                </c:pt>
                <c:pt idx="3">
                  <c:v>4.4980000000000002</c:v>
                </c:pt>
                <c:pt idx="4">
                  <c:v>6.9544697574082974</c:v>
                </c:pt>
                <c:pt idx="5">
                  <c:v>5.1192994350000003</c:v>
                </c:pt>
                <c:pt idx="6">
                  <c:v>1.9487626384118715</c:v>
                </c:pt>
                <c:pt idx="7">
                  <c:v>1.8714434181099999</c:v>
                </c:pt>
                <c:pt idx="8" formatCode="#\ ##0.000">
                  <c:v>0.24074464768400033</c:v>
                </c:pt>
                <c:pt idx="9">
                  <c:v>0.17199999999999999</c:v>
                </c:pt>
              </c:numCache>
            </c:numRef>
          </c:val>
          <c:extLst>
            <c:ext xmlns:c16="http://schemas.microsoft.com/office/drawing/2014/chart" uri="{C3380CC4-5D6E-409C-BE32-E72D297353CC}">
              <c16:uniqueId val="{00000004-DBC9-401D-B726-AEA96F40B52A}"/>
            </c:ext>
          </c:extLst>
        </c:ser>
        <c:dLbls>
          <c:showLegendKey val="0"/>
          <c:showVal val="0"/>
          <c:showCatName val="0"/>
          <c:showSerName val="0"/>
          <c:showPercent val="0"/>
          <c:showBubbleSize val="0"/>
        </c:dLbls>
        <c:axId val="112787456"/>
        <c:axId val="112788992"/>
      </c:areaChart>
      <c:lineChart>
        <c:grouping val="standard"/>
        <c:varyColors val="0"/>
        <c:ser>
          <c:idx val="5"/>
          <c:order val="5"/>
          <c:tx>
            <c:strRef>
              <c:f>'Tillförd energi prod fjärrvärme'!$G$2</c:f>
              <c:strCache>
                <c:ptCount val="1"/>
                <c:pt idx="0">
                  <c:v>CO2, g/kWh lev. energi</c:v>
                </c:pt>
              </c:strCache>
            </c:strRef>
          </c:tx>
          <c:spPr>
            <a:ln w="47625">
              <a:solidFill>
                <a:srgbClr val="FF671F"/>
              </a:solidFill>
            </a:ln>
          </c:spPr>
          <c:marker>
            <c:symbol val="none"/>
          </c:marker>
          <c:cat>
            <c:numRef>
              <c:f>'Tillförd energi prod fjärrvärme'!$A$3:$A$44</c:f>
              <c:numCache>
                <c:formatCode>0</c:formatCode>
                <c:ptCount val="10"/>
                <c:pt idx="0">
                  <c:v>1980</c:v>
                </c:pt>
                <c:pt idx="1">
                  <c:v>1985</c:v>
                </c:pt>
                <c:pt idx="2">
                  <c:v>1990</c:v>
                </c:pt>
                <c:pt idx="3">
                  <c:v>1995</c:v>
                </c:pt>
                <c:pt idx="4">
                  <c:v>2000</c:v>
                </c:pt>
                <c:pt idx="5">
                  <c:v>2005</c:v>
                </c:pt>
                <c:pt idx="6" formatCode="General">
                  <c:v>2010</c:v>
                </c:pt>
                <c:pt idx="7" formatCode="General">
                  <c:v>2015</c:v>
                </c:pt>
                <c:pt idx="8" formatCode="General">
                  <c:v>2020</c:v>
                </c:pt>
                <c:pt idx="9" formatCode="General">
                  <c:v>2021</c:v>
                </c:pt>
              </c:numCache>
            </c:numRef>
          </c:cat>
          <c:val>
            <c:numRef>
              <c:f>'Tillförd energi prod fjärrvärme'!$G$3:$G$44</c:f>
              <c:numCache>
                <c:formatCode>0.0_)</c:formatCode>
                <c:ptCount val="10"/>
                <c:pt idx="0">
                  <c:v>322.59554048910638</c:v>
                </c:pt>
                <c:pt idx="1">
                  <c:v>308.03485365316891</c:v>
                </c:pt>
                <c:pt idx="2">
                  <c:v>242.41739579535786</c:v>
                </c:pt>
                <c:pt idx="3">
                  <c:v>174.4644669846503</c:v>
                </c:pt>
                <c:pt idx="4">
                  <c:v>118.66105301360017</c:v>
                </c:pt>
                <c:pt idx="5">
                  <c:v>98.39630114499289</c:v>
                </c:pt>
                <c:pt idx="6">
                  <c:v>91.23</c:v>
                </c:pt>
                <c:pt idx="7">
                  <c:v>65.8</c:v>
                </c:pt>
                <c:pt idx="8">
                  <c:v>53.71</c:v>
                </c:pt>
                <c:pt idx="9">
                  <c:v>52</c:v>
                </c:pt>
              </c:numCache>
            </c:numRef>
          </c:val>
          <c:smooth val="0"/>
          <c:extLst>
            <c:ext xmlns:c16="http://schemas.microsoft.com/office/drawing/2014/chart" uri="{C3380CC4-5D6E-409C-BE32-E72D297353CC}">
              <c16:uniqueId val="{00000005-DBC9-401D-B726-AEA96F40B52A}"/>
            </c:ext>
          </c:extLst>
        </c:ser>
        <c:dLbls>
          <c:showLegendKey val="0"/>
          <c:showVal val="0"/>
          <c:showCatName val="0"/>
          <c:showSerName val="0"/>
          <c:showPercent val="0"/>
          <c:showBubbleSize val="0"/>
        </c:dLbls>
        <c:marker val="1"/>
        <c:smooth val="0"/>
        <c:axId val="112796416"/>
        <c:axId val="112790528"/>
      </c:lineChart>
      <c:catAx>
        <c:axId val="112787456"/>
        <c:scaling>
          <c:orientation val="minMax"/>
        </c:scaling>
        <c:delete val="0"/>
        <c:axPos val="b"/>
        <c:numFmt formatCode="0"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112788992"/>
        <c:crosses val="autoZero"/>
        <c:auto val="1"/>
        <c:lblAlgn val="ctr"/>
        <c:lblOffset val="70"/>
        <c:tickLblSkip val="1"/>
        <c:noMultiLvlLbl val="0"/>
      </c:catAx>
      <c:valAx>
        <c:axId val="112788992"/>
        <c:scaling>
          <c:orientation val="minMax"/>
          <c:max val="70"/>
        </c:scaling>
        <c:delete val="0"/>
        <c:axPos val="l"/>
        <c:majorGridlines>
          <c:spPr>
            <a:ln>
              <a:solidFill>
                <a:schemeClr val="accent2">
                  <a:lumMod val="60000"/>
                  <a:lumOff val="4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112787456"/>
        <c:crosses val="autoZero"/>
        <c:crossBetween val="between"/>
      </c:valAx>
      <c:valAx>
        <c:axId val="112790528"/>
        <c:scaling>
          <c:orientation val="minMax"/>
          <c:max val="350"/>
        </c:scaling>
        <c:delete val="0"/>
        <c:axPos val="r"/>
        <c:numFmt formatCode="#,##0" sourceLinked="0"/>
        <c:majorTickMark val="out"/>
        <c:minorTickMark val="none"/>
        <c:tickLblPos val="nextTo"/>
        <c:spPr>
          <a:noFill/>
          <a:ln>
            <a:noFill/>
          </a:ln>
        </c:spPr>
        <c:txPr>
          <a:bodyPr/>
          <a:lstStyle/>
          <a:p>
            <a:pPr>
              <a:defRPr sz="1800"/>
            </a:pPr>
            <a:endParaRPr lang="sv-SE"/>
          </a:p>
        </c:txPr>
        <c:crossAx val="112796416"/>
        <c:crosses val="max"/>
        <c:crossBetween val="between"/>
      </c:valAx>
      <c:catAx>
        <c:axId val="112796416"/>
        <c:scaling>
          <c:orientation val="minMax"/>
        </c:scaling>
        <c:delete val="1"/>
        <c:axPos val="b"/>
        <c:numFmt formatCode="0" sourceLinked="1"/>
        <c:majorTickMark val="out"/>
        <c:minorTickMark val="none"/>
        <c:tickLblPos val="none"/>
        <c:crossAx val="112790528"/>
        <c:crosses val="autoZero"/>
        <c:auto val="1"/>
        <c:lblAlgn val="ctr"/>
        <c:lblOffset val="100"/>
        <c:noMultiLvlLbl val="0"/>
      </c:catAx>
      <c:spPr>
        <a:noFill/>
        <a:ln>
          <a:noFill/>
        </a:ln>
      </c:spPr>
    </c:plotArea>
    <c:legend>
      <c:legendPos val="r"/>
      <c:layout>
        <c:manualLayout>
          <c:xMode val="edge"/>
          <c:yMode val="edge"/>
          <c:x val="0.74282881991173677"/>
          <c:y val="0.18402821119601401"/>
          <c:w val="0.25717118008826328"/>
          <c:h val="0.46821043053997674"/>
        </c:manualLayout>
      </c:layout>
      <c:overlay val="0"/>
      <c:txPr>
        <a:bodyPr/>
        <a:lstStyle/>
        <a:p>
          <a:pPr>
            <a:defRPr sz="1800">
              <a:solidFill>
                <a:schemeClr val="tx1"/>
              </a:solidFill>
            </a:defRPr>
          </a:pPr>
          <a:endParaRPr lang="sv-SE"/>
        </a:p>
      </c:txPr>
    </c:legend>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7897509170465782"/>
          <c:y val="0.18088812058305134"/>
          <c:w val="0.53887495229496152"/>
          <c:h val="0.68217534705613603"/>
        </c:manualLayout>
      </c:layout>
      <c:barChart>
        <c:barDir val="bar"/>
        <c:grouping val="clustered"/>
        <c:varyColors val="0"/>
        <c:ser>
          <c:idx val="0"/>
          <c:order val="0"/>
          <c:tx>
            <c:strRef>
              <c:f>'Fjärrvärme 20XX'!$B$2</c:f>
              <c:strCache>
                <c:ptCount val="1"/>
                <c:pt idx="0">
                  <c:v>2020</c:v>
                </c:pt>
              </c:strCache>
            </c:strRef>
          </c:tx>
          <c:spPr>
            <a:ln w="25400">
              <a:noFill/>
            </a:ln>
          </c:spPr>
          <c:invertIfNegative val="0"/>
          <c:dPt>
            <c:idx val="0"/>
            <c:invertIfNegative val="0"/>
            <c:bubble3D val="0"/>
            <c:spPr>
              <a:solidFill>
                <a:schemeClr val="accent1"/>
              </a:solidFill>
              <a:ln w="25400">
                <a:noFill/>
              </a:ln>
              <a:effectLst/>
            </c:spPr>
            <c:extLst>
              <c:ext xmlns:c16="http://schemas.microsoft.com/office/drawing/2014/chart" uri="{C3380CC4-5D6E-409C-BE32-E72D297353CC}">
                <c16:uniqueId val="{00000001-CFB5-483A-A6A9-39565431A063}"/>
              </c:ext>
            </c:extLst>
          </c:dPt>
          <c:dPt>
            <c:idx val="1"/>
            <c:invertIfNegative val="0"/>
            <c:bubble3D val="0"/>
            <c:spPr>
              <a:solidFill>
                <a:schemeClr val="accent1"/>
              </a:solidFill>
              <a:ln w="25400">
                <a:noFill/>
              </a:ln>
              <a:effectLst/>
            </c:spPr>
            <c:extLst>
              <c:ext xmlns:c16="http://schemas.microsoft.com/office/drawing/2014/chart" uri="{C3380CC4-5D6E-409C-BE32-E72D297353CC}">
                <c16:uniqueId val="{00000003-CFB5-483A-A6A9-39565431A063}"/>
              </c:ext>
            </c:extLst>
          </c:dPt>
          <c:dPt>
            <c:idx val="2"/>
            <c:invertIfNegative val="0"/>
            <c:bubble3D val="0"/>
            <c:spPr>
              <a:solidFill>
                <a:schemeClr val="accent1"/>
              </a:solidFill>
              <a:ln w="25400">
                <a:noFill/>
              </a:ln>
              <a:effectLst/>
            </c:spPr>
            <c:extLst>
              <c:ext xmlns:c16="http://schemas.microsoft.com/office/drawing/2014/chart" uri="{C3380CC4-5D6E-409C-BE32-E72D297353CC}">
                <c16:uniqueId val="{00000005-CFB5-483A-A6A9-39565431A063}"/>
              </c:ext>
            </c:extLst>
          </c:dPt>
          <c:dPt>
            <c:idx val="3"/>
            <c:invertIfNegative val="0"/>
            <c:bubble3D val="0"/>
            <c:spPr>
              <a:solidFill>
                <a:schemeClr val="accent1"/>
              </a:solidFill>
              <a:ln w="25400">
                <a:noFill/>
              </a:ln>
            </c:spPr>
            <c:extLst>
              <c:ext xmlns:c16="http://schemas.microsoft.com/office/drawing/2014/chart" uri="{C3380CC4-5D6E-409C-BE32-E72D297353CC}">
                <c16:uniqueId val="{00000007-CFB5-483A-A6A9-39565431A063}"/>
              </c:ext>
            </c:extLst>
          </c:dPt>
          <c:cat>
            <c:strRef>
              <c:f>'Fjärrvärme 20XX'!$A$3:$A$22</c:f>
              <c:strCache>
                <c:ptCount val="20"/>
                <c:pt idx="0">
                  <c:v>Stenkol</c:v>
                </c:pt>
                <c:pt idx="1">
                  <c:v>Övrigt fossilt bränsle</c:v>
                </c:pt>
                <c:pt idx="2">
                  <c:v>Primära biobränslen</c:v>
                </c:pt>
                <c:pt idx="3">
                  <c:v>Tallbeckolja</c:v>
                </c:pt>
                <c:pt idx="4">
                  <c:v>Naturgas</c:v>
                </c:pt>
                <c:pt idx="5">
                  <c:v>El till elpannor</c:v>
                </c:pt>
                <c:pt idx="6">
                  <c:v>Eldningsolja</c:v>
                </c:pt>
                <c:pt idx="7">
                  <c:v>Bioolja</c:v>
                </c:pt>
                <c:pt idx="8">
                  <c:v>Torv o Torvbriketter</c:v>
                </c:pt>
                <c:pt idx="9">
                  <c:v>Deponi- och rötgas samt avfallsgas från stålindustrin</c:v>
                </c:pt>
                <c:pt idx="10">
                  <c:v>El till värmepumpar</c:v>
                </c:pt>
                <c:pt idx="11">
                  <c:v>Hjälpel</c:v>
                </c:pt>
                <c:pt idx="12">
                  <c:v>Trädbränsle, förädlat</c:v>
                </c:pt>
                <c:pt idx="13">
                  <c:v>Stamvedsflis</c:v>
                </c:pt>
                <c:pt idx="14">
                  <c:v>Värme från värmepumpar</c:v>
                </c:pt>
                <c:pt idx="15">
                  <c:v>Returträflis</c:v>
                </c:pt>
                <c:pt idx="16">
                  <c:v>Återvunnen industriell restvärme</c:v>
                </c:pt>
                <c:pt idx="17">
                  <c:v>Rökgaskondensering</c:v>
                </c:pt>
                <c:pt idx="18">
                  <c:v>Bark, grot, sågspån och övrigt oförädlat trädbränsle</c:v>
                </c:pt>
                <c:pt idx="19">
                  <c:v>Avfall</c:v>
                </c:pt>
              </c:strCache>
            </c:strRef>
          </c:cat>
          <c:val>
            <c:numRef>
              <c:f>'Fjärrvärme 20XX'!$B$3:$B$22</c:f>
              <c:numCache>
                <c:formatCode>#,##0</c:formatCode>
                <c:ptCount val="20"/>
                <c:pt idx="0">
                  <c:v>4.9619999999999997</c:v>
                </c:pt>
                <c:pt idx="1">
                  <c:v>9.8594399999999993</c:v>
                </c:pt>
                <c:pt idx="2">
                  <c:v>32.3830977</c:v>
                </c:pt>
                <c:pt idx="3" formatCode="0">
                  <c:v>40.177759999999999</c:v>
                </c:pt>
                <c:pt idx="4">
                  <c:v>47.683380000000007</c:v>
                </c:pt>
                <c:pt idx="5">
                  <c:v>308.07986780000005</c:v>
                </c:pt>
                <c:pt idx="6">
                  <c:v>346.12695050000013</c:v>
                </c:pt>
                <c:pt idx="7">
                  <c:v>447.99286714999994</c:v>
                </c:pt>
                <c:pt idx="8">
                  <c:v>463.34096500000004</c:v>
                </c:pt>
                <c:pt idx="9">
                  <c:v>1095.5597442999999</c:v>
                </c:pt>
                <c:pt idx="10">
                  <c:v>1207.7976699999899</c:v>
                </c:pt>
                <c:pt idx="11">
                  <c:v>1489.9229001000024</c:v>
                </c:pt>
                <c:pt idx="12">
                  <c:v>2097.5144460000006</c:v>
                </c:pt>
                <c:pt idx="13">
                  <c:v>3227.9214469999988</c:v>
                </c:pt>
                <c:pt idx="14">
                  <c:v>3760.8274700000002</c:v>
                </c:pt>
                <c:pt idx="15">
                  <c:v>4003.1760599999998</c:v>
                </c:pt>
                <c:pt idx="16">
                  <c:v>4355.0938409999999</c:v>
                </c:pt>
                <c:pt idx="17" formatCode="General">
                  <c:v>5829.1693400000013</c:v>
                </c:pt>
                <c:pt idx="18" formatCode="General">
                  <c:v>11817.043756699994</c:v>
                </c:pt>
                <c:pt idx="19" formatCode="General">
                  <c:v>13110.514615099997</c:v>
                </c:pt>
              </c:numCache>
            </c:numRef>
          </c:val>
          <c:extLst>
            <c:ext xmlns:c16="http://schemas.microsoft.com/office/drawing/2014/chart" uri="{C3380CC4-5D6E-409C-BE32-E72D297353CC}">
              <c16:uniqueId val="{00000008-CFB5-483A-A6A9-39565431A063}"/>
            </c:ext>
          </c:extLst>
        </c:ser>
        <c:dLbls>
          <c:showLegendKey val="0"/>
          <c:showVal val="0"/>
          <c:showCatName val="0"/>
          <c:showSerName val="0"/>
          <c:showPercent val="0"/>
          <c:showBubbleSize val="0"/>
        </c:dLbls>
        <c:gapWidth val="70"/>
        <c:axId val="113673344"/>
        <c:axId val="113674880"/>
      </c:barChart>
      <c:catAx>
        <c:axId val="113673344"/>
        <c:scaling>
          <c:orientation val="minMax"/>
        </c:scaling>
        <c:delete val="0"/>
        <c:axPos val="l"/>
        <c:numFmt formatCode="General" sourceLinked="1"/>
        <c:majorTickMark val="none"/>
        <c:minorTickMark val="none"/>
        <c:tickLblPos val="nextTo"/>
        <c:spPr>
          <a:ln w="19050">
            <a:solidFill>
              <a:schemeClr val="tx1"/>
            </a:solidFill>
          </a:ln>
        </c:spPr>
        <c:txPr>
          <a:bodyPr/>
          <a:lstStyle/>
          <a:p>
            <a:pPr>
              <a:defRPr sz="1600">
                <a:solidFill>
                  <a:schemeClr val="tx1"/>
                </a:solidFill>
              </a:defRPr>
            </a:pPr>
            <a:endParaRPr lang="sv-SE"/>
          </a:p>
        </c:txPr>
        <c:crossAx val="113674880"/>
        <c:crosses val="autoZero"/>
        <c:auto val="0"/>
        <c:lblAlgn val="ctr"/>
        <c:lblOffset val="0"/>
        <c:tickLblSkip val="1"/>
        <c:noMultiLvlLbl val="0"/>
      </c:catAx>
      <c:valAx>
        <c:axId val="113674880"/>
        <c:scaling>
          <c:orientation val="minMax"/>
          <c:max val="16000"/>
          <c:min val="0"/>
        </c:scaling>
        <c:delete val="0"/>
        <c:axPos val="b"/>
        <c:majorGridlines>
          <c:spPr>
            <a:ln>
              <a:solidFill>
                <a:schemeClr val="accent2">
                  <a:lumMod val="40000"/>
                  <a:lumOff val="60000"/>
                </a:schemeClr>
              </a:solidFill>
            </a:ln>
          </c:spPr>
        </c:majorGridlines>
        <c:numFmt formatCode="#,##0" sourceLinked="0"/>
        <c:majorTickMark val="none"/>
        <c:minorTickMark val="none"/>
        <c:tickLblPos val="nextTo"/>
        <c:spPr>
          <a:ln>
            <a:noFill/>
          </a:ln>
        </c:spPr>
        <c:txPr>
          <a:bodyPr/>
          <a:lstStyle/>
          <a:p>
            <a:pPr>
              <a:defRPr sz="1800">
                <a:solidFill>
                  <a:schemeClr val="tx1"/>
                </a:solidFill>
              </a:defRPr>
            </a:pPr>
            <a:endParaRPr lang="sv-SE"/>
          </a:p>
        </c:txPr>
        <c:crossAx val="113673344"/>
        <c:crosses val="autoZero"/>
        <c:crossBetween val="between"/>
        <c:majorUnit val="2000"/>
      </c:valAx>
      <c:spPr>
        <a:noFill/>
        <a:ln w="18847">
          <a:noFill/>
        </a:ln>
      </c:spPr>
    </c:plotArea>
    <c:plotVisOnly val="1"/>
    <c:dispBlanksAs val="gap"/>
    <c:showDLblsOverMax val="0"/>
  </c:chart>
  <c:spPr>
    <a:noFill/>
    <a:ln>
      <a:noFill/>
    </a:ln>
    <a:effectLst/>
  </c:spPr>
  <c:txPr>
    <a:bodyPr/>
    <a:lstStyle/>
    <a:p>
      <a:pPr>
        <a:lnSpc>
          <a:spcPct val="90000"/>
        </a:lnSpc>
        <a:spcBef>
          <a:spcPts val="400"/>
        </a:spcBef>
        <a:defRPr/>
      </a:pPr>
      <a:endParaRPr lang="sv-SE"/>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3773625385225033E-2"/>
          <c:y val="0.18491111585666328"/>
          <c:w val="0.61874665664409167"/>
          <c:h val="0.71118818525688399"/>
        </c:manualLayout>
      </c:layout>
      <c:areaChart>
        <c:grouping val="stacked"/>
        <c:varyColors val="0"/>
        <c:ser>
          <c:idx val="1"/>
          <c:order val="0"/>
          <c:tx>
            <c:strRef>
              <c:f>'Tillförd energi fjärrvärme '!$B$2</c:f>
              <c:strCache>
                <c:ptCount val="1"/>
                <c:pt idx="0">
                  <c:v>Eldningsolja</c:v>
                </c:pt>
              </c:strCache>
            </c:strRef>
          </c:tx>
          <c:spPr>
            <a:solidFill>
              <a:srgbClr val="000000"/>
            </a:solidFill>
            <a:ln w="6350" cap="rnd">
              <a:solidFill>
                <a:sysClr val="window" lastClr="FFFFFF"/>
              </a:solidFill>
              <a:bevel/>
            </a:ln>
            <a:effectLst/>
          </c:spPr>
          <c:cat>
            <c:strRef>
              <c:f>'Tillförd energi fjärrvärme '!$A$3:$A$44</c:f>
              <c:strCache>
                <c:ptCount val="10"/>
                <c:pt idx="0">
                  <c:v>1980</c:v>
                </c:pt>
                <c:pt idx="1">
                  <c:v>1985</c:v>
                </c:pt>
                <c:pt idx="2">
                  <c:v>1990</c:v>
                </c:pt>
                <c:pt idx="3">
                  <c:v>1995</c:v>
                </c:pt>
                <c:pt idx="4">
                  <c:v>2000</c:v>
                </c:pt>
                <c:pt idx="5">
                  <c:v>2005</c:v>
                </c:pt>
                <c:pt idx="6">
                  <c:v>2010</c:v>
                </c:pt>
                <c:pt idx="7">
                  <c:v>2015</c:v>
                </c:pt>
                <c:pt idx="8">
                  <c:v>2020</c:v>
                </c:pt>
                <c:pt idx="9">
                  <c:v>2021</c:v>
                </c:pt>
              </c:strCache>
            </c:strRef>
          </c:cat>
          <c:val>
            <c:numRef>
              <c:f>'Tillförd energi fjärrvärme '!$B$3:$B$44</c:f>
              <c:numCache>
                <c:formatCode>0.0</c:formatCode>
                <c:ptCount val="10"/>
                <c:pt idx="0">
                  <c:v>26.892804999999999</c:v>
                </c:pt>
                <c:pt idx="1">
                  <c:v>17.277999999999999</c:v>
                </c:pt>
                <c:pt idx="2">
                  <c:v>2.8519999999999999</c:v>
                </c:pt>
                <c:pt idx="3">
                  <c:v>4.99</c:v>
                </c:pt>
                <c:pt idx="4">
                  <c:v>2.5287545733892456</c:v>
                </c:pt>
                <c:pt idx="5">
                  <c:v>2.3040838577850744</c:v>
                </c:pt>
                <c:pt idx="6">
                  <c:v>4.5580694154630956</c:v>
                </c:pt>
                <c:pt idx="7">
                  <c:v>0.67810185996499972</c:v>
                </c:pt>
                <c:pt idx="8">
                  <c:v>0.34612695050000014</c:v>
                </c:pt>
                <c:pt idx="9">
                  <c:v>0.86799999999999999</c:v>
                </c:pt>
              </c:numCache>
            </c:numRef>
          </c:val>
          <c:extLst>
            <c:ext xmlns:c16="http://schemas.microsoft.com/office/drawing/2014/chart" uri="{C3380CC4-5D6E-409C-BE32-E72D297353CC}">
              <c16:uniqueId val="{00000000-6524-4052-9585-2C02933B2C32}"/>
            </c:ext>
          </c:extLst>
        </c:ser>
        <c:ser>
          <c:idx val="2"/>
          <c:order val="1"/>
          <c:tx>
            <c:strRef>
              <c:f>'Tillförd energi fjärrvärme '!$C$2</c:f>
              <c:strCache>
                <c:ptCount val="1"/>
                <c:pt idx="0">
                  <c:v>Naturgas</c:v>
                </c:pt>
              </c:strCache>
            </c:strRef>
          </c:tx>
          <c:spPr>
            <a:solidFill>
              <a:srgbClr val="E6007E"/>
            </a:solidFill>
          </c:spPr>
          <c:cat>
            <c:strRef>
              <c:f>'Tillförd energi fjärrvärme '!$A$3:$A$44</c:f>
              <c:strCache>
                <c:ptCount val="10"/>
                <c:pt idx="0">
                  <c:v>1980</c:v>
                </c:pt>
                <c:pt idx="1">
                  <c:v>1985</c:v>
                </c:pt>
                <c:pt idx="2">
                  <c:v>1990</c:v>
                </c:pt>
                <c:pt idx="3">
                  <c:v>1995</c:v>
                </c:pt>
                <c:pt idx="4">
                  <c:v>2000</c:v>
                </c:pt>
                <c:pt idx="5">
                  <c:v>2005</c:v>
                </c:pt>
                <c:pt idx="6">
                  <c:v>2010</c:v>
                </c:pt>
                <c:pt idx="7">
                  <c:v>2015</c:v>
                </c:pt>
                <c:pt idx="8">
                  <c:v>2020</c:v>
                </c:pt>
                <c:pt idx="9">
                  <c:v>2021</c:v>
                </c:pt>
              </c:strCache>
            </c:strRef>
          </c:cat>
          <c:val>
            <c:numRef>
              <c:f>'Tillförd energi fjärrvärme '!$C$3:$C$44</c:f>
              <c:numCache>
                <c:formatCode>0.0</c:formatCode>
                <c:ptCount val="10"/>
                <c:pt idx="0">
                  <c:v>0</c:v>
                </c:pt>
                <c:pt idx="1">
                  <c:v>0</c:v>
                </c:pt>
                <c:pt idx="2">
                  <c:v>1.897</c:v>
                </c:pt>
                <c:pt idx="3">
                  <c:v>2.8860000000000001</c:v>
                </c:pt>
                <c:pt idx="4">
                  <c:v>2.3027762716808429</c:v>
                </c:pt>
                <c:pt idx="5">
                  <c:v>1.8673924365878114</c:v>
                </c:pt>
                <c:pt idx="6">
                  <c:v>3.3059884631072509</c:v>
                </c:pt>
                <c:pt idx="7">
                  <c:v>1.1940680000000001</c:v>
                </c:pt>
                <c:pt idx="8">
                  <c:v>4.7683380000000004E-2</c:v>
                </c:pt>
                <c:pt idx="9">
                  <c:v>0.28999999999999998</c:v>
                </c:pt>
              </c:numCache>
            </c:numRef>
          </c:val>
          <c:extLst>
            <c:ext xmlns:c16="http://schemas.microsoft.com/office/drawing/2014/chart" uri="{C3380CC4-5D6E-409C-BE32-E72D297353CC}">
              <c16:uniqueId val="{00000001-6524-4052-9585-2C02933B2C32}"/>
            </c:ext>
          </c:extLst>
        </c:ser>
        <c:ser>
          <c:idx val="3"/>
          <c:order val="2"/>
          <c:tx>
            <c:strRef>
              <c:f>'Tillförd energi fjärrvärme '!$D$2</c:f>
              <c:strCache>
                <c:ptCount val="1"/>
                <c:pt idx="0">
                  <c:v>Kol</c:v>
                </c:pt>
              </c:strCache>
            </c:strRef>
          </c:tx>
          <c:spPr>
            <a:solidFill>
              <a:srgbClr val="777777"/>
            </a:solidFill>
            <a:ln w="6350">
              <a:solidFill>
                <a:sysClr val="window" lastClr="FFFFFF"/>
              </a:solidFill>
            </a:ln>
          </c:spPr>
          <c:cat>
            <c:strRef>
              <c:f>'Tillförd energi fjärrvärme '!$A$3:$A$44</c:f>
              <c:strCache>
                <c:ptCount val="10"/>
                <c:pt idx="0">
                  <c:v>1980</c:v>
                </c:pt>
                <c:pt idx="1">
                  <c:v>1985</c:v>
                </c:pt>
                <c:pt idx="2">
                  <c:v>1990</c:v>
                </c:pt>
                <c:pt idx="3">
                  <c:v>1995</c:v>
                </c:pt>
                <c:pt idx="4">
                  <c:v>2000</c:v>
                </c:pt>
                <c:pt idx="5">
                  <c:v>2005</c:v>
                </c:pt>
                <c:pt idx="6">
                  <c:v>2010</c:v>
                </c:pt>
                <c:pt idx="7">
                  <c:v>2015</c:v>
                </c:pt>
                <c:pt idx="8">
                  <c:v>2020</c:v>
                </c:pt>
                <c:pt idx="9">
                  <c:v>2021</c:v>
                </c:pt>
              </c:strCache>
            </c:strRef>
          </c:cat>
          <c:val>
            <c:numRef>
              <c:f>'Tillförd energi fjärrvärme '!$D$3:$D$44</c:f>
              <c:numCache>
                <c:formatCode>0.0</c:formatCode>
                <c:ptCount val="10"/>
                <c:pt idx="0">
                  <c:v>0.39678000000000002</c:v>
                </c:pt>
                <c:pt idx="1">
                  <c:v>10.452999999999999</c:v>
                </c:pt>
                <c:pt idx="2">
                  <c:v>6.9669999999999996</c:v>
                </c:pt>
                <c:pt idx="3">
                  <c:v>3.2250000000000001</c:v>
                </c:pt>
                <c:pt idx="4">
                  <c:v>2.0347747798321598</c:v>
                </c:pt>
                <c:pt idx="5">
                  <c:v>1.905537335712693</c:v>
                </c:pt>
                <c:pt idx="6">
                  <c:v>1.6060962613998297</c:v>
                </c:pt>
                <c:pt idx="7">
                  <c:v>1.09666213167</c:v>
                </c:pt>
                <c:pt idx="8">
                  <c:v>4.9620608080000001E-3</c:v>
                </c:pt>
                <c:pt idx="9">
                  <c:v>3.4000000000000002E-2</c:v>
                </c:pt>
              </c:numCache>
            </c:numRef>
          </c:val>
          <c:extLst>
            <c:ext xmlns:c16="http://schemas.microsoft.com/office/drawing/2014/chart" uri="{C3380CC4-5D6E-409C-BE32-E72D297353CC}">
              <c16:uniqueId val="{00000002-6524-4052-9585-2C02933B2C32}"/>
            </c:ext>
          </c:extLst>
        </c:ser>
        <c:ser>
          <c:idx val="0"/>
          <c:order val="3"/>
          <c:tx>
            <c:strRef>
              <c:f>'Tillförd energi fjärrvärme '!$E$2</c:f>
              <c:strCache>
                <c:ptCount val="1"/>
                <c:pt idx="0">
                  <c:v>Elpannor</c:v>
                </c:pt>
              </c:strCache>
            </c:strRef>
          </c:tx>
          <c:spPr>
            <a:solidFill>
              <a:srgbClr val="777777">
                <a:lumMod val="40000"/>
                <a:lumOff val="60000"/>
              </a:srgbClr>
            </a:solidFill>
            <a:ln w="6350">
              <a:solidFill>
                <a:sysClr val="window" lastClr="FFFFFF"/>
              </a:solidFill>
            </a:ln>
          </c:spPr>
          <c:cat>
            <c:strRef>
              <c:f>'Tillförd energi fjärrvärme '!$A$3:$A$44</c:f>
              <c:strCache>
                <c:ptCount val="10"/>
                <c:pt idx="0">
                  <c:v>1980</c:v>
                </c:pt>
                <c:pt idx="1">
                  <c:v>1985</c:v>
                </c:pt>
                <c:pt idx="2">
                  <c:v>1990</c:v>
                </c:pt>
                <c:pt idx="3">
                  <c:v>1995</c:v>
                </c:pt>
                <c:pt idx="4">
                  <c:v>2000</c:v>
                </c:pt>
                <c:pt idx="5">
                  <c:v>2005</c:v>
                </c:pt>
                <c:pt idx="6">
                  <c:v>2010</c:v>
                </c:pt>
                <c:pt idx="7">
                  <c:v>2015</c:v>
                </c:pt>
                <c:pt idx="8">
                  <c:v>2020</c:v>
                </c:pt>
                <c:pt idx="9">
                  <c:v>2021</c:v>
                </c:pt>
              </c:strCache>
            </c:strRef>
          </c:cat>
          <c:val>
            <c:numRef>
              <c:f>'Tillförd energi fjärrvärme '!$E$3:$E$44</c:f>
              <c:numCache>
                <c:formatCode>0.0</c:formatCode>
                <c:ptCount val="10"/>
                <c:pt idx="0">
                  <c:v>0.314</c:v>
                </c:pt>
                <c:pt idx="1">
                  <c:v>3.581</c:v>
                </c:pt>
                <c:pt idx="2">
                  <c:v>6.085</c:v>
                </c:pt>
                <c:pt idx="3">
                  <c:v>3.0150000000000001</c:v>
                </c:pt>
                <c:pt idx="4">
                  <c:v>1.7395880000000001</c:v>
                </c:pt>
                <c:pt idx="5">
                  <c:v>0.44469372999999984</c:v>
                </c:pt>
                <c:pt idx="6">
                  <c:v>0.13937625883982563</c:v>
                </c:pt>
                <c:pt idx="7">
                  <c:v>0.26229312400000004</c:v>
                </c:pt>
                <c:pt idx="8">
                  <c:v>0.30807986780000002</c:v>
                </c:pt>
                <c:pt idx="9">
                  <c:v>0.216</c:v>
                </c:pt>
              </c:numCache>
            </c:numRef>
          </c:val>
          <c:extLst>
            <c:ext xmlns:c16="http://schemas.microsoft.com/office/drawing/2014/chart" uri="{C3380CC4-5D6E-409C-BE32-E72D297353CC}">
              <c16:uniqueId val="{00000003-6524-4052-9585-2C02933B2C32}"/>
            </c:ext>
          </c:extLst>
        </c:ser>
        <c:ser>
          <c:idx val="4"/>
          <c:order val="4"/>
          <c:tx>
            <c:strRef>
              <c:f>'Tillförd energi fjärrvärme '!$F$2</c:f>
              <c:strCache>
                <c:ptCount val="1"/>
                <c:pt idx="0">
                  <c:v>Torv</c:v>
                </c:pt>
              </c:strCache>
            </c:strRef>
          </c:tx>
          <c:spPr>
            <a:solidFill>
              <a:srgbClr val="FFCC00"/>
            </a:solidFill>
            <a:ln w="6350">
              <a:solidFill>
                <a:sysClr val="window" lastClr="FFFFFF"/>
              </a:solidFill>
            </a:ln>
          </c:spPr>
          <c:cat>
            <c:strRef>
              <c:f>'Tillförd energi fjärrvärme '!$A$3:$A$44</c:f>
              <c:strCache>
                <c:ptCount val="10"/>
                <c:pt idx="0">
                  <c:v>1980</c:v>
                </c:pt>
                <c:pt idx="1">
                  <c:v>1985</c:v>
                </c:pt>
                <c:pt idx="2">
                  <c:v>1990</c:v>
                </c:pt>
                <c:pt idx="3">
                  <c:v>1995</c:v>
                </c:pt>
                <c:pt idx="4">
                  <c:v>2000</c:v>
                </c:pt>
                <c:pt idx="5">
                  <c:v>2005</c:v>
                </c:pt>
                <c:pt idx="6">
                  <c:v>2010</c:v>
                </c:pt>
                <c:pt idx="7">
                  <c:v>2015</c:v>
                </c:pt>
                <c:pt idx="8">
                  <c:v>2020</c:v>
                </c:pt>
                <c:pt idx="9">
                  <c:v>2021</c:v>
                </c:pt>
              </c:strCache>
            </c:strRef>
          </c:cat>
          <c:val>
            <c:numRef>
              <c:f>'Tillförd energi fjärrvärme '!$F$3:$F$44</c:f>
              <c:numCache>
                <c:formatCode>0.0</c:formatCode>
                <c:ptCount val="10"/>
                <c:pt idx="0">
                  <c:v>0</c:v>
                </c:pt>
                <c:pt idx="1">
                  <c:v>0.70199999999999996</c:v>
                </c:pt>
                <c:pt idx="2">
                  <c:v>2.6419999999999999</c:v>
                </c:pt>
                <c:pt idx="3">
                  <c:v>3.4369999999999998</c:v>
                </c:pt>
                <c:pt idx="4">
                  <c:v>1.698484645054702</c:v>
                </c:pt>
                <c:pt idx="5">
                  <c:v>3.0063172371633811</c:v>
                </c:pt>
                <c:pt idx="6">
                  <c:v>2.6742666892639715</c:v>
                </c:pt>
                <c:pt idx="7">
                  <c:v>1.0329613498099999</c:v>
                </c:pt>
                <c:pt idx="8">
                  <c:v>0.46334096500000005</c:v>
                </c:pt>
                <c:pt idx="9">
                  <c:v>0.38800000000000001</c:v>
                </c:pt>
              </c:numCache>
            </c:numRef>
          </c:val>
          <c:extLst>
            <c:ext xmlns:c16="http://schemas.microsoft.com/office/drawing/2014/chart" uri="{C3380CC4-5D6E-409C-BE32-E72D297353CC}">
              <c16:uniqueId val="{00000004-6524-4052-9585-2C02933B2C32}"/>
            </c:ext>
          </c:extLst>
        </c:ser>
        <c:ser>
          <c:idx val="5"/>
          <c:order val="5"/>
          <c:tx>
            <c:strRef>
              <c:f>'Tillförd energi fjärrvärme '!$G$2</c:f>
              <c:strCache>
                <c:ptCount val="1"/>
                <c:pt idx="0">
                  <c:v>Trädbränsle</c:v>
                </c:pt>
              </c:strCache>
            </c:strRef>
          </c:tx>
          <c:spPr>
            <a:solidFill>
              <a:srgbClr val="00B050"/>
            </a:solidFill>
            <a:ln w="6350">
              <a:solidFill>
                <a:sysClr val="window" lastClr="FFFFFF"/>
              </a:solidFill>
            </a:ln>
          </c:spPr>
          <c:cat>
            <c:strRef>
              <c:f>'Tillförd energi fjärrvärme '!$A$3:$A$44</c:f>
              <c:strCache>
                <c:ptCount val="10"/>
                <c:pt idx="0">
                  <c:v>1980</c:v>
                </c:pt>
                <c:pt idx="1">
                  <c:v>1985</c:v>
                </c:pt>
                <c:pt idx="2">
                  <c:v>1990</c:v>
                </c:pt>
                <c:pt idx="3">
                  <c:v>1995</c:v>
                </c:pt>
                <c:pt idx="4">
                  <c:v>2000</c:v>
                </c:pt>
                <c:pt idx="5">
                  <c:v>2005</c:v>
                </c:pt>
                <c:pt idx="6">
                  <c:v>2010</c:v>
                </c:pt>
                <c:pt idx="7">
                  <c:v>2015</c:v>
                </c:pt>
                <c:pt idx="8">
                  <c:v>2020</c:v>
                </c:pt>
                <c:pt idx="9">
                  <c:v>2021</c:v>
                </c:pt>
              </c:strCache>
            </c:strRef>
          </c:cat>
          <c:val>
            <c:numRef>
              <c:f>'Tillförd energi fjärrvärme '!$G$3:$G$44</c:f>
              <c:numCache>
                <c:formatCode>0.0</c:formatCode>
                <c:ptCount val="10"/>
                <c:pt idx="0">
                  <c:v>9.9195000000000005E-2</c:v>
                </c:pt>
                <c:pt idx="1">
                  <c:v>2.7450000000000001</c:v>
                </c:pt>
                <c:pt idx="2">
                  <c:v>3.46</c:v>
                </c:pt>
                <c:pt idx="3">
                  <c:v>10.112</c:v>
                </c:pt>
                <c:pt idx="4">
                  <c:v>10.915851918626549</c:v>
                </c:pt>
                <c:pt idx="5">
                  <c:v>18.46727705380966</c:v>
                </c:pt>
                <c:pt idx="6">
                  <c:v>23.344899722084666</c:v>
                </c:pt>
                <c:pt idx="7">
                  <c:v>17.692922048619984</c:v>
                </c:pt>
                <c:pt idx="8">
                  <c:v>17.142479599999998</c:v>
                </c:pt>
                <c:pt idx="9">
                  <c:v>21.004999999999999</c:v>
                </c:pt>
              </c:numCache>
            </c:numRef>
          </c:val>
          <c:extLst>
            <c:ext xmlns:c16="http://schemas.microsoft.com/office/drawing/2014/chart" uri="{C3380CC4-5D6E-409C-BE32-E72D297353CC}">
              <c16:uniqueId val="{00000005-6524-4052-9585-2C02933B2C32}"/>
            </c:ext>
          </c:extLst>
        </c:ser>
        <c:ser>
          <c:idx val="6"/>
          <c:order val="6"/>
          <c:tx>
            <c:strRef>
              <c:f>'Tillförd energi fjärrvärme '!$H$2</c:f>
              <c:strCache>
                <c:ptCount val="1"/>
                <c:pt idx="0">
                  <c:v>Avfall</c:v>
                </c:pt>
              </c:strCache>
            </c:strRef>
          </c:tx>
          <c:spPr>
            <a:solidFill>
              <a:srgbClr val="009FE3"/>
            </a:solidFill>
            <a:ln w="6350">
              <a:solidFill>
                <a:sysClr val="window" lastClr="FFFFFF"/>
              </a:solidFill>
            </a:ln>
          </c:spPr>
          <c:cat>
            <c:strRef>
              <c:f>'Tillförd energi fjärrvärme '!$A$3:$A$44</c:f>
              <c:strCache>
                <c:ptCount val="10"/>
                <c:pt idx="0">
                  <c:v>1980</c:v>
                </c:pt>
                <c:pt idx="1">
                  <c:v>1985</c:v>
                </c:pt>
                <c:pt idx="2">
                  <c:v>1990</c:v>
                </c:pt>
                <c:pt idx="3">
                  <c:v>1995</c:v>
                </c:pt>
                <c:pt idx="4">
                  <c:v>2000</c:v>
                </c:pt>
                <c:pt idx="5">
                  <c:v>2005</c:v>
                </c:pt>
                <c:pt idx="6">
                  <c:v>2010</c:v>
                </c:pt>
                <c:pt idx="7">
                  <c:v>2015</c:v>
                </c:pt>
                <c:pt idx="8">
                  <c:v>2020</c:v>
                </c:pt>
                <c:pt idx="9">
                  <c:v>2021</c:v>
                </c:pt>
              </c:strCache>
            </c:strRef>
          </c:cat>
          <c:val>
            <c:numRef>
              <c:f>'Tillförd energi fjärrvärme '!$H$3:$H$44</c:f>
              <c:numCache>
                <c:formatCode>0.0</c:formatCode>
                <c:ptCount val="10"/>
                <c:pt idx="0">
                  <c:v>1.698</c:v>
                </c:pt>
                <c:pt idx="1">
                  <c:v>3.4409999999999998</c:v>
                </c:pt>
                <c:pt idx="2">
                  <c:v>4.0190000000000001</c:v>
                </c:pt>
                <c:pt idx="3">
                  <c:v>4.2880000000000003</c:v>
                </c:pt>
                <c:pt idx="4">
                  <c:v>5.1494416501459295</c:v>
                </c:pt>
                <c:pt idx="5">
                  <c:v>6.4634760452443762</c:v>
                </c:pt>
                <c:pt idx="6">
                  <c:v>10.191074725472401</c:v>
                </c:pt>
                <c:pt idx="7">
                  <c:v>11.108776591799998</c:v>
                </c:pt>
                <c:pt idx="8">
                  <c:v>13.110514615099998</c:v>
                </c:pt>
                <c:pt idx="9">
                  <c:v>12.464</c:v>
                </c:pt>
              </c:numCache>
            </c:numRef>
          </c:val>
          <c:extLst>
            <c:ext xmlns:c16="http://schemas.microsoft.com/office/drawing/2014/chart" uri="{C3380CC4-5D6E-409C-BE32-E72D297353CC}">
              <c16:uniqueId val="{00000006-6524-4052-9585-2C02933B2C32}"/>
            </c:ext>
          </c:extLst>
        </c:ser>
        <c:ser>
          <c:idx val="7"/>
          <c:order val="7"/>
          <c:tx>
            <c:strRef>
              <c:f>'Tillförd energi fjärrvärme '!$I$2</c:f>
              <c:strCache>
                <c:ptCount val="1"/>
                <c:pt idx="0">
                  <c:v>Värmepumpar</c:v>
                </c:pt>
              </c:strCache>
            </c:strRef>
          </c:tx>
          <c:spPr>
            <a:solidFill>
              <a:srgbClr val="8B33B7"/>
            </a:solidFill>
            <a:ln w="6350">
              <a:solidFill>
                <a:sysClr val="window" lastClr="FFFFFF"/>
              </a:solidFill>
            </a:ln>
          </c:spPr>
          <c:cat>
            <c:strRef>
              <c:f>'Tillförd energi fjärrvärme '!$A$3:$A$44</c:f>
              <c:strCache>
                <c:ptCount val="10"/>
                <c:pt idx="0">
                  <c:v>1980</c:v>
                </c:pt>
                <c:pt idx="1">
                  <c:v>1985</c:v>
                </c:pt>
                <c:pt idx="2">
                  <c:v>1990</c:v>
                </c:pt>
                <c:pt idx="3">
                  <c:v>1995</c:v>
                </c:pt>
                <c:pt idx="4">
                  <c:v>2000</c:v>
                </c:pt>
                <c:pt idx="5">
                  <c:v>2005</c:v>
                </c:pt>
                <c:pt idx="6">
                  <c:v>2010</c:v>
                </c:pt>
                <c:pt idx="7">
                  <c:v>2015</c:v>
                </c:pt>
                <c:pt idx="8">
                  <c:v>2020</c:v>
                </c:pt>
                <c:pt idx="9">
                  <c:v>2021</c:v>
                </c:pt>
              </c:strCache>
            </c:strRef>
          </c:cat>
          <c:val>
            <c:numRef>
              <c:f>'Tillförd energi fjärrvärme '!$I$3:$I$44</c:f>
              <c:numCache>
                <c:formatCode>0.0</c:formatCode>
                <c:ptCount val="10"/>
                <c:pt idx="0">
                  <c:v>0</c:v>
                </c:pt>
                <c:pt idx="1">
                  <c:v>3.1659999999999999</c:v>
                </c:pt>
                <c:pt idx="2">
                  <c:v>6.6150000000000002</c:v>
                </c:pt>
                <c:pt idx="3">
                  <c:v>6.9420000000000002</c:v>
                </c:pt>
                <c:pt idx="4">
                  <c:v>7.0892629999999999</c:v>
                </c:pt>
                <c:pt idx="5">
                  <c:v>5.4928870000000005</c:v>
                </c:pt>
                <c:pt idx="6">
                  <c:v>4.5745218334401798</c:v>
                </c:pt>
                <c:pt idx="7">
                  <c:v>3.95</c:v>
                </c:pt>
                <c:pt idx="8">
                  <c:v>3.7608274700000002</c:v>
                </c:pt>
                <c:pt idx="9">
                  <c:v>3.5569999999999999</c:v>
                </c:pt>
              </c:numCache>
            </c:numRef>
          </c:val>
          <c:extLst>
            <c:ext xmlns:c16="http://schemas.microsoft.com/office/drawing/2014/chart" uri="{C3380CC4-5D6E-409C-BE32-E72D297353CC}">
              <c16:uniqueId val="{00000007-6524-4052-9585-2C02933B2C32}"/>
            </c:ext>
          </c:extLst>
        </c:ser>
        <c:ser>
          <c:idx val="8"/>
          <c:order val="8"/>
          <c:tx>
            <c:strRef>
              <c:f>'Tillförd energi fjärrvärme '!$J$2</c:f>
              <c:strCache>
                <c:ptCount val="1"/>
                <c:pt idx="0">
                  <c:v>Restvärme</c:v>
                </c:pt>
              </c:strCache>
            </c:strRef>
          </c:tx>
          <c:spPr>
            <a:solidFill>
              <a:srgbClr val="009FE3">
                <a:lumMod val="40000"/>
                <a:lumOff val="60000"/>
              </a:srgbClr>
            </a:solidFill>
            <a:ln w="6350">
              <a:solidFill>
                <a:sysClr val="window" lastClr="FFFFFF"/>
              </a:solidFill>
            </a:ln>
          </c:spPr>
          <c:cat>
            <c:strRef>
              <c:f>'Tillförd energi fjärrvärme '!$A$3:$A$44</c:f>
              <c:strCache>
                <c:ptCount val="10"/>
                <c:pt idx="0">
                  <c:v>1980</c:v>
                </c:pt>
                <c:pt idx="1">
                  <c:v>1985</c:v>
                </c:pt>
                <c:pt idx="2">
                  <c:v>1990</c:v>
                </c:pt>
                <c:pt idx="3">
                  <c:v>1995</c:v>
                </c:pt>
                <c:pt idx="4">
                  <c:v>2000</c:v>
                </c:pt>
                <c:pt idx="5">
                  <c:v>2005</c:v>
                </c:pt>
                <c:pt idx="6">
                  <c:v>2010</c:v>
                </c:pt>
                <c:pt idx="7">
                  <c:v>2015</c:v>
                </c:pt>
                <c:pt idx="8">
                  <c:v>2020</c:v>
                </c:pt>
                <c:pt idx="9">
                  <c:v>2021</c:v>
                </c:pt>
              </c:strCache>
            </c:strRef>
          </c:cat>
          <c:val>
            <c:numRef>
              <c:f>'Tillförd energi fjärrvärme '!$J$3:$J$44</c:f>
              <c:numCache>
                <c:formatCode>0.0</c:formatCode>
                <c:ptCount val="10"/>
                <c:pt idx="0">
                  <c:v>0.35099999999999998</c:v>
                </c:pt>
                <c:pt idx="1">
                  <c:v>2.1749999999999998</c:v>
                </c:pt>
                <c:pt idx="2">
                  <c:v>2.282</c:v>
                </c:pt>
                <c:pt idx="3">
                  <c:v>3.0150000000000001</c:v>
                </c:pt>
                <c:pt idx="4">
                  <c:v>3.3812440000000001</c:v>
                </c:pt>
                <c:pt idx="5">
                  <c:v>4.1718349999999997</c:v>
                </c:pt>
                <c:pt idx="6">
                  <c:v>4.1215038316127695</c:v>
                </c:pt>
                <c:pt idx="7">
                  <c:v>4.0367012999999989</c:v>
                </c:pt>
                <c:pt idx="8">
                  <c:v>4.3550938409999995</c:v>
                </c:pt>
                <c:pt idx="9">
                  <c:v>4.8840000000000003</c:v>
                </c:pt>
              </c:numCache>
            </c:numRef>
          </c:val>
          <c:extLst>
            <c:ext xmlns:c16="http://schemas.microsoft.com/office/drawing/2014/chart" uri="{C3380CC4-5D6E-409C-BE32-E72D297353CC}">
              <c16:uniqueId val="{00000008-6524-4052-9585-2C02933B2C32}"/>
            </c:ext>
          </c:extLst>
        </c:ser>
        <c:ser>
          <c:idx val="9"/>
          <c:order val="9"/>
          <c:tx>
            <c:strRef>
              <c:f>'Tillförd energi fjärrvärme '!$K$2</c:f>
              <c:strCache>
                <c:ptCount val="1"/>
                <c:pt idx="0">
                  <c:v>RKG, bioolja, avfall-, deponi- och rötgas, RT-flis, el</c:v>
                </c:pt>
              </c:strCache>
            </c:strRef>
          </c:tx>
          <c:spPr>
            <a:solidFill>
              <a:srgbClr val="66CC33"/>
            </a:solidFill>
            <a:ln w="6350">
              <a:solidFill>
                <a:sysClr val="window" lastClr="FFFFFF"/>
              </a:solidFill>
            </a:ln>
          </c:spPr>
          <c:cat>
            <c:strRef>
              <c:f>'Tillförd energi fjärrvärme '!$A$3:$A$44</c:f>
              <c:strCache>
                <c:ptCount val="10"/>
                <c:pt idx="0">
                  <c:v>1980</c:v>
                </c:pt>
                <c:pt idx="1">
                  <c:v>1985</c:v>
                </c:pt>
                <c:pt idx="2">
                  <c:v>1990</c:v>
                </c:pt>
                <c:pt idx="3">
                  <c:v>1995</c:v>
                </c:pt>
                <c:pt idx="4">
                  <c:v>2000</c:v>
                </c:pt>
                <c:pt idx="5">
                  <c:v>2005</c:v>
                </c:pt>
                <c:pt idx="6">
                  <c:v>2010</c:v>
                </c:pt>
                <c:pt idx="7">
                  <c:v>2015</c:v>
                </c:pt>
                <c:pt idx="8">
                  <c:v>2020</c:v>
                </c:pt>
                <c:pt idx="9">
                  <c:v>2021</c:v>
                </c:pt>
              </c:strCache>
            </c:strRef>
          </c:cat>
          <c:val>
            <c:numRef>
              <c:f>'Tillförd energi fjärrvärme '!$K$3:$K$44</c:f>
              <c:numCache>
                <c:formatCode>0.0</c:formatCode>
                <c:ptCount val="10"/>
                <c:pt idx="0">
                  <c:v>0.46500000000000002</c:v>
                </c:pt>
                <c:pt idx="1">
                  <c:v>1.274</c:v>
                </c:pt>
                <c:pt idx="2">
                  <c:v>2.7109999999999999</c:v>
                </c:pt>
                <c:pt idx="3">
                  <c:v>4.4889999999999999</c:v>
                </c:pt>
                <c:pt idx="4">
                  <c:v>8.1981008173237786</c:v>
                </c:pt>
                <c:pt idx="5">
                  <c:v>9.7330246963586085</c:v>
                </c:pt>
                <c:pt idx="6">
                  <c:v>9.194809230256789</c:v>
                </c:pt>
                <c:pt idx="7">
                  <c:v>12.1082221015161</c:v>
                </c:pt>
                <c:pt idx="8">
                  <c:v>12.948241209250003</c:v>
                </c:pt>
                <c:pt idx="9">
                  <c:v>15.087999999999999</c:v>
                </c:pt>
              </c:numCache>
            </c:numRef>
          </c:val>
          <c:extLst>
            <c:ext xmlns:c16="http://schemas.microsoft.com/office/drawing/2014/chart" uri="{C3380CC4-5D6E-409C-BE32-E72D297353CC}">
              <c16:uniqueId val="{00000009-6524-4052-9585-2C02933B2C32}"/>
            </c:ext>
          </c:extLst>
        </c:ser>
        <c:dLbls>
          <c:showLegendKey val="0"/>
          <c:showVal val="0"/>
          <c:showCatName val="0"/>
          <c:showSerName val="0"/>
          <c:showPercent val="0"/>
          <c:showBubbleSize val="0"/>
        </c:dLbls>
        <c:axId val="113397760"/>
        <c:axId val="113399296"/>
      </c:areaChart>
      <c:lineChart>
        <c:grouping val="standard"/>
        <c:varyColors val="0"/>
        <c:ser>
          <c:idx val="10"/>
          <c:order val="10"/>
          <c:tx>
            <c:strRef>
              <c:f>'Tillförd energi fjärrvärme '!$L$2</c:f>
              <c:strCache>
                <c:ptCount val="1"/>
                <c:pt idx="0">
                  <c:v>CO2, g/kWh lev. energi</c:v>
                </c:pt>
              </c:strCache>
            </c:strRef>
          </c:tx>
          <c:spPr>
            <a:ln w="50800">
              <a:solidFill>
                <a:srgbClr val="FF671F"/>
              </a:solidFill>
            </a:ln>
          </c:spPr>
          <c:marker>
            <c:symbol val="none"/>
          </c:marker>
          <c:cat>
            <c:strRef>
              <c:f>'Tillförd energi fjärrvärme '!$A$3:$A$44</c:f>
              <c:strCache>
                <c:ptCount val="10"/>
                <c:pt idx="0">
                  <c:v>1980</c:v>
                </c:pt>
                <c:pt idx="1">
                  <c:v>1985</c:v>
                </c:pt>
                <c:pt idx="2">
                  <c:v>1990</c:v>
                </c:pt>
                <c:pt idx="3">
                  <c:v>1995</c:v>
                </c:pt>
                <c:pt idx="4">
                  <c:v>2000</c:v>
                </c:pt>
                <c:pt idx="5">
                  <c:v>2005</c:v>
                </c:pt>
                <c:pt idx="6">
                  <c:v>2010</c:v>
                </c:pt>
                <c:pt idx="7">
                  <c:v>2015</c:v>
                </c:pt>
                <c:pt idx="8">
                  <c:v>2020</c:v>
                </c:pt>
                <c:pt idx="9">
                  <c:v>2021</c:v>
                </c:pt>
              </c:strCache>
            </c:strRef>
          </c:cat>
          <c:val>
            <c:numRef>
              <c:f>'Tillförd energi fjärrvärme '!$L$3:$L$44</c:f>
              <c:numCache>
                <c:formatCode>0.0_)</c:formatCode>
                <c:ptCount val="10"/>
                <c:pt idx="0">
                  <c:v>322.59554048910638</c:v>
                </c:pt>
                <c:pt idx="1">
                  <c:v>308.03485365316891</c:v>
                </c:pt>
                <c:pt idx="2">
                  <c:v>242.41739579535786</c:v>
                </c:pt>
                <c:pt idx="3">
                  <c:v>174.4644669846503</c:v>
                </c:pt>
                <c:pt idx="4">
                  <c:v>118.66105301360017</c:v>
                </c:pt>
                <c:pt idx="5">
                  <c:v>98.39630114499289</c:v>
                </c:pt>
                <c:pt idx="6">
                  <c:v>91.23</c:v>
                </c:pt>
                <c:pt idx="7">
                  <c:v>65.8</c:v>
                </c:pt>
                <c:pt idx="8">
                  <c:v>53.71</c:v>
                </c:pt>
                <c:pt idx="9">
                  <c:v>52</c:v>
                </c:pt>
              </c:numCache>
            </c:numRef>
          </c:val>
          <c:smooth val="0"/>
          <c:extLst>
            <c:ext xmlns:c16="http://schemas.microsoft.com/office/drawing/2014/chart" uri="{C3380CC4-5D6E-409C-BE32-E72D297353CC}">
              <c16:uniqueId val="{0000000A-6524-4052-9585-2C02933B2C32}"/>
            </c:ext>
          </c:extLst>
        </c:ser>
        <c:dLbls>
          <c:showLegendKey val="0"/>
          <c:showVal val="0"/>
          <c:showCatName val="0"/>
          <c:showSerName val="0"/>
          <c:showPercent val="0"/>
          <c:showBubbleSize val="0"/>
        </c:dLbls>
        <c:marker val="1"/>
        <c:smooth val="0"/>
        <c:axId val="113406720"/>
        <c:axId val="113400832"/>
      </c:lineChart>
      <c:catAx>
        <c:axId val="113397760"/>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113399296"/>
        <c:crosses val="autoZero"/>
        <c:auto val="1"/>
        <c:lblAlgn val="ctr"/>
        <c:lblOffset val="0"/>
        <c:tickLblSkip val="1"/>
        <c:noMultiLvlLbl val="0"/>
      </c:catAx>
      <c:valAx>
        <c:axId val="113399296"/>
        <c:scaling>
          <c:orientation val="minMax"/>
          <c:max val="70"/>
        </c:scaling>
        <c:delete val="0"/>
        <c:axPos val="l"/>
        <c:majorGridlines>
          <c:spPr>
            <a:ln>
              <a:solidFill>
                <a:schemeClr val="accent2">
                  <a:lumMod val="60000"/>
                  <a:lumOff val="4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113397760"/>
        <c:crosses val="autoZero"/>
        <c:crossBetween val="between"/>
      </c:valAx>
      <c:valAx>
        <c:axId val="113400832"/>
        <c:scaling>
          <c:orientation val="minMax"/>
          <c:max val="350"/>
        </c:scaling>
        <c:delete val="0"/>
        <c:axPos val="r"/>
        <c:numFmt formatCode="#,##0" sourceLinked="0"/>
        <c:majorTickMark val="out"/>
        <c:minorTickMark val="none"/>
        <c:tickLblPos val="nextTo"/>
        <c:spPr>
          <a:noFill/>
          <a:ln>
            <a:noFill/>
          </a:ln>
        </c:spPr>
        <c:txPr>
          <a:bodyPr/>
          <a:lstStyle/>
          <a:p>
            <a:pPr>
              <a:defRPr sz="1800"/>
            </a:pPr>
            <a:endParaRPr lang="sv-SE"/>
          </a:p>
        </c:txPr>
        <c:crossAx val="113406720"/>
        <c:crosses val="max"/>
        <c:crossBetween val="between"/>
      </c:valAx>
      <c:catAx>
        <c:axId val="113406720"/>
        <c:scaling>
          <c:orientation val="minMax"/>
        </c:scaling>
        <c:delete val="1"/>
        <c:axPos val="b"/>
        <c:numFmt formatCode="General" sourceLinked="1"/>
        <c:majorTickMark val="out"/>
        <c:minorTickMark val="none"/>
        <c:tickLblPos val="none"/>
        <c:crossAx val="113400832"/>
        <c:crosses val="autoZero"/>
        <c:auto val="1"/>
        <c:lblAlgn val="ctr"/>
        <c:lblOffset val="100"/>
        <c:noMultiLvlLbl val="0"/>
      </c:catAx>
    </c:plotArea>
    <c:legend>
      <c:legendPos val="r"/>
      <c:layout>
        <c:manualLayout>
          <c:xMode val="edge"/>
          <c:yMode val="edge"/>
          <c:x val="0.74170384902146569"/>
          <c:y val="0.18402821119601401"/>
          <c:w val="0.25829615097853414"/>
          <c:h val="0.72167691865403583"/>
        </c:manualLayout>
      </c:layout>
      <c:overlay val="0"/>
      <c:txPr>
        <a:bodyPr/>
        <a:lstStyle/>
        <a:p>
          <a:pPr>
            <a:defRPr sz="1800">
              <a:solidFill>
                <a:schemeClr val="tx1"/>
              </a:solidFill>
            </a:defRPr>
          </a:pPr>
          <a:endParaRPr lang="sv-SE"/>
        </a:p>
      </c:txPr>
    </c:legend>
    <c:plotVisOnly val="1"/>
    <c:dispBlanksAs val="gap"/>
    <c:showDLblsOverMax val="0"/>
  </c:chart>
  <c:spPr>
    <a:ln w="12700">
      <a:solidFill>
        <a:schemeClr val="lt1"/>
      </a:solidFill>
    </a:ln>
    <a:effectLst/>
  </c:spPr>
  <c:txPr>
    <a:bodyPr/>
    <a:lstStyle/>
    <a:p>
      <a:pPr>
        <a:defRPr/>
      </a:pPr>
      <a:endParaRPr lang="sv-SE"/>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770201647986916"/>
          <c:y val="0.15282155090090863"/>
          <c:w val="0.63261967810952147"/>
          <c:h val="0.74894435581173269"/>
        </c:manualLayout>
      </c:layout>
      <c:lineChart>
        <c:grouping val="standard"/>
        <c:varyColors val="0"/>
        <c:ser>
          <c:idx val="0"/>
          <c:order val="0"/>
          <c:tx>
            <c:strRef>
              <c:f>Fjärrvärmeleveranser!$B$2</c:f>
              <c:strCache>
                <c:ptCount val="1"/>
                <c:pt idx="0">
                  <c:v>Fjärrvärmeleveranser</c:v>
                </c:pt>
              </c:strCache>
            </c:strRef>
          </c:tx>
          <c:spPr>
            <a:ln w="88900">
              <a:solidFill>
                <a:schemeClr val="accent1"/>
              </a:solidFill>
            </a:ln>
          </c:spPr>
          <c:marker>
            <c:symbol val="none"/>
          </c:marker>
          <c:cat>
            <c:numRef>
              <c:f>Fjärrvärmeleveranser!$A$3:$A$28</c:f>
              <c:numCache>
                <c:formatCode>General</c:formatCode>
                <c:ptCount val="26"/>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numCache>
            </c:numRef>
          </c:cat>
          <c:val>
            <c:numRef>
              <c:f>Fjärrvärmeleveranser!$B$3:$B$28</c:f>
              <c:numCache>
                <c:formatCode>General</c:formatCode>
                <c:ptCount val="26"/>
                <c:pt idx="0">
                  <c:v>44174</c:v>
                </c:pt>
                <c:pt idx="1">
                  <c:v>40975</c:v>
                </c:pt>
                <c:pt idx="2">
                  <c:v>43012</c:v>
                </c:pt>
                <c:pt idx="3">
                  <c:v>43278</c:v>
                </c:pt>
                <c:pt idx="4">
                  <c:v>41425</c:v>
                </c:pt>
                <c:pt idx="5">
                  <c:v>46580</c:v>
                </c:pt>
                <c:pt idx="6">
                  <c:v>47008</c:v>
                </c:pt>
                <c:pt idx="7">
                  <c:v>47468.061000000002</c:v>
                </c:pt>
                <c:pt idx="8">
                  <c:v>47768</c:v>
                </c:pt>
                <c:pt idx="9">
                  <c:v>48543</c:v>
                </c:pt>
                <c:pt idx="10">
                  <c:v>47460.082920000059</c:v>
                </c:pt>
                <c:pt idx="11">
                  <c:v>51201.502640000028</c:v>
                </c:pt>
                <c:pt idx="12">
                  <c:v>51359.540839000074</c:v>
                </c:pt>
                <c:pt idx="13">
                  <c:v>53332.048200000041</c:v>
                </c:pt>
                <c:pt idx="14">
                  <c:v>60151</c:v>
                </c:pt>
                <c:pt idx="15">
                  <c:v>50631.317377999978</c:v>
                </c:pt>
                <c:pt idx="16">
                  <c:v>53003.346991999984</c:v>
                </c:pt>
                <c:pt idx="17">
                  <c:v>51800</c:v>
                </c:pt>
                <c:pt idx="18">
                  <c:v>48500</c:v>
                </c:pt>
                <c:pt idx="19">
                  <c:v>48800</c:v>
                </c:pt>
                <c:pt idx="20">
                  <c:v>51400</c:v>
                </c:pt>
                <c:pt idx="21">
                  <c:v>50775</c:v>
                </c:pt>
                <c:pt idx="22">
                  <c:v>50951</c:v>
                </c:pt>
                <c:pt idx="23">
                  <c:v>50449</c:v>
                </c:pt>
                <c:pt idx="24">
                  <c:v>45874</c:v>
                </c:pt>
                <c:pt idx="25">
                  <c:v>52580</c:v>
                </c:pt>
              </c:numCache>
            </c:numRef>
          </c:val>
          <c:smooth val="0"/>
          <c:extLst xmlns:c15="http://schemas.microsoft.com/office/drawing/2012/chart">
            <c:ext xmlns:c16="http://schemas.microsoft.com/office/drawing/2014/chart" uri="{C3380CC4-5D6E-409C-BE32-E72D297353CC}">
              <c16:uniqueId val="{00000000-85E3-4862-AD6C-E6A99AFB703D}"/>
            </c:ext>
          </c:extLst>
        </c:ser>
        <c:ser>
          <c:idx val="1"/>
          <c:order val="1"/>
          <c:tx>
            <c:strRef>
              <c:f>Fjärrvärmeleveranser!$C$2</c:f>
              <c:strCache>
                <c:ptCount val="1"/>
                <c:pt idx="0">
                  <c:v>Graddagskorrigerat</c:v>
                </c:pt>
              </c:strCache>
            </c:strRef>
          </c:tx>
          <c:spPr>
            <a:ln w="88900">
              <a:solidFill>
                <a:schemeClr val="accent2"/>
              </a:solidFill>
            </a:ln>
          </c:spPr>
          <c:marker>
            <c:symbol val="none"/>
          </c:marker>
          <c:cat>
            <c:numRef>
              <c:f>Fjärrvärmeleveranser!$A$3:$A$28</c:f>
              <c:numCache>
                <c:formatCode>General</c:formatCode>
                <c:ptCount val="26"/>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numCache>
            </c:numRef>
          </c:cat>
          <c:val>
            <c:numRef>
              <c:f>Fjärrvärmeleveranser!$C$3:$C$28</c:f>
              <c:numCache>
                <c:formatCode>General</c:formatCode>
                <c:ptCount val="26"/>
                <c:pt idx="0">
                  <c:v>41407.349371660719</c:v>
                </c:pt>
                <c:pt idx="1">
                  <c:v>41504.927928117497</c:v>
                </c:pt>
                <c:pt idx="2">
                  <c:v>42620.280125616846</c:v>
                </c:pt>
                <c:pt idx="3">
                  <c:v>44652.053131749475</c:v>
                </c:pt>
                <c:pt idx="4">
                  <c:v>45208.342714999759</c:v>
                </c:pt>
                <c:pt idx="5">
                  <c:v>46511.429384355259</c:v>
                </c:pt>
                <c:pt idx="6">
                  <c:v>48448.551390985594</c:v>
                </c:pt>
                <c:pt idx="7">
                  <c:v>48235.047256624697</c:v>
                </c:pt>
                <c:pt idx="8">
                  <c:v>48454.716619575782</c:v>
                </c:pt>
                <c:pt idx="9">
                  <c:v>50331.426315789497</c:v>
                </c:pt>
                <c:pt idx="10">
                  <c:v>50185.881109615089</c:v>
                </c:pt>
                <c:pt idx="11">
                  <c:v>54440.988537408732</c:v>
                </c:pt>
                <c:pt idx="12">
                  <c:v>55137.102025783897</c:v>
                </c:pt>
                <c:pt idx="13">
                  <c:v>54126.087135050766</c:v>
                </c:pt>
                <c:pt idx="14">
                  <c:v>54685.283459187383</c:v>
                </c:pt>
                <c:pt idx="15">
                  <c:v>54129.515805606607</c:v>
                </c:pt>
                <c:pt idx="16">
                  <c:v>52796.003195417215</c:v>
                </c:pt>
                <c:pt idx="17">
                  <c:v>53068.526216747967</c:v>
                </c:pt>
                <c:pt idx="18">
                  <c:v>53475.0011844412</c:v>
                </c:pt>
                <c:pt idx="19">
                  <c:v>53095.226310648031</c:v>
                </c:pt>
                <c:pt idx="20">
                  <c:v>53845.242718446629</c:v>
                </c:pt>
                <c:pt idx="21">
                  <c:v>53162.05417383257</c:v>
                </c:pt>
                <c:pt idx="22">
                  <c:v>53900.719810002862</c:v>
                </c:pt>
                <c:pt idx="23">
                  <c:v>54078.952042628785</c:v>
                </c:pt>
                <c:pt idx="24" formatCode="0.0000">
                  <c:v>52942.682325867048</c:v>
                </c:pt>
                <c:pt idx="25">
                  <c:v>51860</c:v>
                </c:pt>
              </c:numCache>
            </c:numRef>
          </c:val>
          <c:smooth val="0"/>
          <c:extLst xmlns:c15="http://schemas.microsoft.com/office/drawing/2012/chart">
            <c:ext xmlns:c16="http://schemas.microsoft.com/office/drawing/2014/chart" uri="{C3380CC4-5D6E-409C-BE32-E72D297353CC}">
              <c16:uniqueId val="{00000001-85E3-4862-AD6C-E6A99AFB703D}"/>
            </c:ext>
          </c:extLst>
        </c:ser>
        <c:dLbls>
          <c:showLegendKey val="0"/>
          <c:showVal val="0"/>
          <c:showCatName val="0"/>
          <c:showSerName val="0"/>
          <c:showPercent val="0"/>
          <c:showBubbleSize val="0"/>
        </c:dLbls>
        <c:smooth val="0"/>
        <c:axId val="114320512"/>
        <c:axId val="114368512"/>
        <c:extLst/>
      </c:lineChart>
      <c:catAx>
        <c:axId val="114320512"/>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114368512"/>
        <c:crosses val="autoZero"/>
        <c:auto val="1"/>
        <c:lblAlgn val="ctr"/>
        <c:lblOffset val="0"/>
        <c:tickLblSkip val="5"/>
        <c:noMultiLvlLbl val="0"/>
      </c:catAx>
      <c:valAx>
        <c:axId val="114368512"/>
        <c:scaling>
          <c:orientation val="minMax"/>
          <c:max val="70000"/>
          <c:min val="0"/>
        </c:scaling>
        <c:delete val="0"/>
        <c:axPos val="l"/>
        <c:majorGridlines>
          <c:spPr>
            <a:ln>
              <a:solidFill>
                <a:schemeClr val="accent2">
                  <a:lumMod val="40000"/>
                  <a:lumOff val="6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114320512"/>
        <c:crosses val="autoZero"/>
        <c:crossBetween val="between"/>
      </c:valAx>
      <c:spPr>
        <a:noFill/>
        <a:ln>
          <a:noFill/>
        </a:ln>
      </c:spPr>
    </c:plotArea>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0355108319843285E-2"/>
          <c:y val="0.19650685109790589"/>
          <c:w val="0.64316617704170786"/>
          <c:h val="0.71624382703424883"/>
        </c:manualLayout>
      </c:layout>
      <c:lineChart>
        <c:grouping val="standard"/>
        <c:varyColors val="0"/>
        <c:ser>
          <c:idx val="0"/>
          <c:order val="0"/>
          <c:tx>
            <c:strRef>
              <c:f>'CO2-utsläpp från fjärrvärme'!$B$2</c:f>
              <c:strCache>
                <c:ptCount val="1"/>
                <c:pt idx="0">
                  <c:v>CO2, g/kWh lev. energi</c:v>
                </c:pt>
              </c:strCache>
            </c:strRef>
          </c:tx>
          <c:spPr>
            <a:ln w="88900"/>
          </c:spPr>
          <c:marker>
            <c:symbol val="none"/>
          </c:marker>
          <c:cat>
            <c:strRef>
              <c:f>'CO2-utsläpp från fjärrvärme'!$A$3:$A$44</c:f>
              <c:strCache>
                <c:ptCount val="42"/>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strCache>
            </c:strRef>
          </c:cat>
          <c:val>
            <c:numRef>
              <c:f>'CO2-utsläpp från fjärrvärme'!$B$3:$B$44</c:f>
              <c:numCache>
                <c:formatCode>0.0_)</c:formatCode>
                <c:ptCount val="42"/>
                <c:pt idx="0">
                  <c:v>322.59554048910638</c:v>
                </c:pt>
                <c:pt idx="1">
                  <c:v>338.7639554605118</c:v>
                </c:pt>
                <c:pt idx="2">
                  <c:v>325.77791222087785</c:v>
                </c:pt>
                <c:pt idx="3">
                  <c:v>327.58924134951212</c:v>
                </c:pt>
                <c:pt idx="4">
                  <c:v>299.56569442551449</c:v>
                </c:pt>
                <c:pt idx="5">
                  <c:v>308.03485365316891</c:v>
                </c:pt>
                <c:pt idx="6">
                  <c:v>289.33525309844447</c:v>
                </c:pt>
                <c:pt idx="7">
                  <c:v>276.13369248386425</c:v>
                </c:pt>
                <c:pt idx="8">
                  <c:v>259.65991474265439</c:v>
                </c:pt>
                <c:pt idx="9">
                  <c:v>249.82938064114541</c:v>
                </c:pt>
                <c:pt idx="10">
                  <c:v>242.41739579535786</c:v>
                </c:pt>
                <c:pt idx="11">
                  <c:v>232.1536948504303</c:v>
                </c:pt>
                <c:pt idx="12">
                  <c:v>221.68884055941371</c:v>
                </c:pt>
                <c:pt idx="13">
                  <c:v>199.08946525773487</c:v>
                </c:pt>
                <c:pt idx="14">
                  <c:v>179.25187873053466</c:v>
                </c:pt>
                <c:pt idx="15">
                  <c:v>174.4644669846503</c:v>
                </c:pt>
                <c:pt idx="16">
                  <c:v>161.46415645967721</c:v>
                </c:pt>
                <c:pt idx="17">
                  <c:v>145.55148103639974</c:v>
                </c:pt>
                <c:pt idx="18">
                  <c:v>143.40065428738976</c:v>
                </c:pt>
                <c:pt idx="19">
                  <c:v>130.39356289349158</c:v>
                </c:pt>
                <c:pt idx="20">
                  <c:v>118.66105301360017</c:v>
                </c:pt>
                <c:pt idx="21">
                  <c:v>121.48626219964071</c:v>
                </c:pt>
                <c:pt idx="22">
                  <c:v>124.76248631537582</c:v>
                </c:pt>
                <c:pt idx="23">
                  <c:v>109.3942371339479</c:v>
                </c:pt>
                <c:pt idx="24">
                  <c:v>115.24161731833271</c:v>
                </c:pt>
                <c:pt idx="25">
                  <c:v>98.39630114499289</c:v>
                </c:pt>
                <c:pt idx="26">
                  <c:v>98.39630114499289</c:v>
                </c:pt>
                <c:pt idx="27">
                  <c:v>98.39630114499289</c:v>
                </c:pt>
                <c:pt idx="28">
                  <c:v>98.39630114499289</c:v>
                </c:pt>
                <c:pt idx="29">
                  <c:v>98.39630114499289</c:v>
                </c:pt>
                <c:pt idx="30">
                  <c:v>91.23</c:v>
                </c:pt>
                <c:pt idx="31">
                  <c:v>86.6</c:v>
                </c:pt>
                <c:pt idx="32">
                  <c:v>81.100000000000009</c:v>
                </c:pt>
                <c:pt idx="33">
                  <c:v>78.199999999999989</c:v>
                </c:pt>
                <c:pt idx="34">
                  <c:v>71.2</c:v>
                </c:pt>
                <c:pt idx="35">
                  <c:v>65.8</c:v>
                </c:pt>
                <c:pt idx="36">
                  <c:v>66.2</c:v>
                </c:pt>
                <c:pt idx="37">
                  <c:v>63.8</c:v>
                </c:pt>
                <c:pt idx="38">
                  <c:v>70.400000000000006</c:v>
                </c:pt>
                <c:pt idx="39">
                  <c:v>59.2</c:v>
                </c:pt>
                <c:pt idx="40">
                  <c:v>53.7</c:v>
                </c:pt>
                <c:pt idx="41">
                  <c:v>52</c:v>
                </c:pt>
              </c:numCache>
            </c:numRef>
          </c:val>
          <c:smooth val="0"/>
          <c:extLst>
            <c:ext xmlns:c16="http://schemas.microsoft.com/office/drawing/2014/chart" uri="{C3380CC4-5D6E-409C-BE32-E72D297353CC}">
              <c16:uniqueId val="{00000000-0FDB-4B01-988D-9EC6BB42622A}"/>
            </c:ext>
          </c:extLst>
        </c:ser>
        <c:dLbls>
          <c:showLegendKey val="0"/>
          <c:showVal val="0"/>
          <c:showCatName val="0"/>
          <c:showSerName val="0"/>
          <c:showPercent val="0"/>
          <c:showBubbleSize val="0"/>
        </c:dLbls>
        <c:smooth val="0"/>
        <c:axId val="115329280"/>
        <c:axId val="115335168"/>
      </c:lineChart>
      <c:catAx>
        <c:axId val="115329280"/>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400">
                <a:solidFill>
                  <a:schemeClr val="tx1"/>
                </a:solidFill>
              </a:defRPr>
            </a:pPr>
            <a:endParaRPr lang="sv-SE"/>
          </a:p>
        </c:txPr>
        <c:crossAx val="115335168"/>
        <c:crosses val="autoZero"/>
        <c:auto val="1"/>
        <c:lblAlgn val="ctr"/>
        <c:lblOffset val="0"/>
        <c:tickLblSkip val="5"/>
        <c:tickMarkSkip val="1"/>
        <c:noMultiLvlLbl val="0"/>
      </c:catAx>
      <c:valAx>
        <c:axId val="115335168"/>
        <c:scaling>
          <c:orientation val="minMax"/>
        </c:scaling>
        <c:delete val="0"/>
        <c:axPos val="l"/>
        <c:majorGridlines>
          <c:spPr>
            <a:ln>
              <a:solidFill>
                <a:schemeClr val="accent2">
                  <a:lumMod val="40000"/>
                  <a:lumOff val="6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115329280"/>
        <c:crosses val="autoZero"/>
        <c:crossBetween val="between"/>
      </c:valAx>
      <c:spPr>
        <a:noFill/>
        <a:ln>
          <a:noFill/>
        </a:ln>
      </c:spPr>
    </c:plotArea>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33236683412447E-2"/>
          <c:y val="0.15894146590128333"/>
          <c:w val="0.88135245980226129"/>
          <c:h val="0.75405727077284512"/>
        </c:manualLayout>
      </c:layout>
      <c:barChart>
        <c:barDir val="col"/>
        <c:grouping val="clustered"/>
        <c:varyColors val="0"/>
        <c:ser>
          <c:idx val="0"/>
          <c:order val="0"/>
          <c:tx>
            <c:strRef>
              <c:f>'Fjärrvärmepris, genomsnittligt '!$B$2</c:f>
              <c:strCache>
                <c:ptCount val="1"/>
                <c:pt idx="0">
                  <c:v>2020</c:v>
                </c:pt>
              </c:strCache>
            </c:strRef>
          </c:tx>
          <c:spPr>
            <a:solidFill>
              <a:schemeClr val="accent2"/>
            </a:solidFill>
            <a:ln w="9525">
              <a:solidFill>
                <a:schemeClr val="bg1"/>
              </a:solidFill>
            </a:ln>
          </c:spPr>
          <c:invertIfNegative val="0"/>
          <c:dPt>
            <c:idx val="0"/>
            <c:invertIfNegative val="0"/>
            <c:bubble3D val="0"/>
            <c:spPr>
              <a:solidFill>
                <a:schemeClr val="accent2"/>
              </a:solidFill>
              <a:ln w="9525">
                <a:solidFill>
                  <a:schemeClr val="bg1"/>
                </a:solidFill>
              </a:ln>
              <a:effectLst/>
            </c:spPr>
            <c:extLst>
              <c:ext xmlns:c16="http://schemas.microsoft.com/office/drawing/2014/chart" uri="{C3380CC4-5D6E-409C-BE32-E72D297353CC}">
                <c16:uniqueId val="{00000001-EE0B-4AA7-A5F2-259E036E6AA0}"/>
              </c:ext>
            </c:extLst>
          </c:dPt>
          <c:dPt>
            <c:idx val="1"/>
            <c:invertIfNegative val="0"/>
            <c:bubble3D val="0"/>
            <c:spPr>
              <a:solidFill>
                <a:schemeClr val="accent2"/>
              </a:solidFill>
              <a:ln w="9525">
                <a:solidFill>
                  <a:schemeClr val="bg1"/>
                </a:solidFill>
              </a:ln>
              <a:effectLst/>
            </c:spPr>
            <c:extLst>
              <c:ext xmlns:c16="http://schemas.microsoft.com/office/drawing/2014/chart" uri="{C3380CC4-5D6E-409C-BE32-E72D297353CC}">
                <c16:uniqueId val="{00000003-EE0B-4AA7-A5F2-259E036E6AA0}"/>
              </c:ext>
            </c:extLst>
          </c:dPt>
          <c:dPt>
            <c:idx val="2"/>
            <c:invertIfNegative val="0"/>
            <c:bubble3D val="0"/>
            <c:spPr>
              <a:solidFill>
                <a:schemeClr val="accent2"/>
              </a:solidFill>
              <a:ln w="9525">
                <a:solidFill>
                  <a:schemeClr val="bg1"/>
                </a:solidFill>
              </a:ln>
              <a:effectLst/>
            </c:spPr>
            <c:extLst>
              <c:ext xmlns:c16="http://schemas.microsoft.com/office/drawing/2014/chart" uri="{C3380CC4-5D6E-409C-BE32-E72D297353CC}">
                <c16:uniqueId val="{00000005-EE0B-4AA7-A5F2-259E036E6AA0}"/>
              </c:ext>
            </c:extLst>
          </c:dPt>
          <c:dPt>
            <c:idx val="3"/>
            <c:invertIfNegative val="0"/>
            <c:bubble3D val="0"/>
            <c:spPr>
              <a:solidFill>
                <a:schemeClr val="accent2"/>
              </a:solidFill>
              <a:ln w="9525">
                <a:solidFill>
                  <a:schemeClr val="bg1"/>
                </a:solidFill>
              </a:ln>
              <a:effectLst/>
            </c:spPr>
            <c:extLst>
              <c:ext xmlns:c16="http://schemas.microsoft.com/office/drawing/2014/chart" uri="{C3380CC4-5D6E-409C-BE32-E72D297353CC}">
                <c16:uniqueId val="{00000007-EE0B-4AA7-A5F2-259E036E6AA0}"/>
              </c:ext>
            </c:extLst>
          </c:dPt>
          <c:dLbls>
            <c:spPr>
              <a:noFill/>
              <a:ln>
                <a:noFill/>
              </a:ln>
              <a:effectLst/>
            </c:spPr>
            <c:txPr>
              <a:bodyPr wrap="square" lIns="38100" tIns="19050" rIns="38100" bIns="19050" anchor="ctr">
                <a:spAutoFit/>
              </a:bodyPr>
              <a:lstStyle/>
              <a:p>
                <a:pPr>
                  <a:defRPr sz="1800" b="0"/>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'Fjärrvärmepris, genomsnittligt '!$A$3:$A$5</c:f>
              <c:strCache>
                <c:ptCount val="3"/>
                <c:pt idx="0">
                  <c:v>Större flerfamiljshus</c:v>
                </c:pt>
                <c:pt idx="1">
                  <c:v>Mindre flerfamiljshus</c:v>
                </c:pt>
                <c:pt idx="2">
                  <c:v>Småhus</c:v>
                </c:pt>
              </c:strCache>
            </c:strRef>
          </c:cat>
          <c:val>
            <c:numRef>
              <c:f>'Fjärrvärmepris, genomsnittligt '!$B$3:$B$5</c:f>
              <c:numCache>
                <c:formatCode>General</c:formatCode>
                <c:ptCount val="3"/>
                <c:pt idx="0">
                  <c:v>846.6</c:v>
                </c:pt>
                <c:pt idx="1">
                  <c:v>868.1</c:v>
                </c:pt>
                <c:pt idx="2">
                  <c:v>919.5</c:v>
                </c:pt>
              </c:numCache>
            </c:numRef>
          </c:val>
          <c:extLst>
            <c:ext xmlns:c16="http://schemas.microsoft.com/office/drawing/2014/chart" uri="{C3380CC4-5D6E-409C-BE32-E72D297353CC}">
              <c16:uniqueId val="{00000008-EE0B-4AA7-A5F2-259E036E6AA0}"/>
            </c:ext>
          </c:extLst>
        </c:ser>
        <c:ser>
          <c:idx val="1"/>
          <c:order val="1"/>
          <c:tx>
            <c:strRef>
              <c:f>'Fjärrvärmepris, genomsnittligt '!$C$2</c:f>
              <c:strCache>
                <c:ptCount val="1"/>
                <c:pt idx="0">
                  <c:v>2021</c:v>
                </c:pt>
              </c:strCache>
            </c:strRef>
          </c:tx>
          <c:spPr>
            <a:solidFill>
              <a:schemeClr val="accent4"/>
            </a:solidFill>
            <a:ln>
              <a:solidFill>
                <a:schemeClr val="bg1"/>
              </a:solidFill>
            </a:ln>
          </c:spPr>
          <c:invertIfNegative val="0"/>
          <c:dLbls>
            <c:spPr>
              <a:noFill/>
              <a:ln>
                <a:noFill/>
              </a:ln>
              <a:effectLst/>
            </c:spPr>
            <c:txPr>
              <a:bodyPr wrap="square" lIns="38100" tIns="19050" rIns="38100" bIns="19050" anchor="ctr">
                <a:spAutoFit/>
              </a:bodyPr>
              <a:lstStyle/>
              <a:p>
                <a:pPr>
                  <a:defRPr sz="1800" b="0"/>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'Fjärrvärmepris, genomsnittligt '!$A$3:$A$5</c:f>
              <c:strCache>
                <c:ptCount val="3"/>
                <c:pt idx="0">
                  <c:v>Större flerfamiljshus</c:v>
                </c:pt>
                <c:pt idx="1">
                  <c:v>Mindre flerfamiljshus</c:v>
                </c:pt>
                <c:pt idx="2">
                  <c:v>Småhus</c:v>
                </c:pt>
              </c:strCache>
            </c:strRef>
          </c:cat>
          <c:val>
            <c:numRef>
              <c:f>'Fjärrvärmepris, genomsnittligt '!$C$3:$C$5</c:f>
              <c:numCache>
                <c:formatCode>General</c:formatCode>
                <c:ptCount val="3"/>
                <c:pt idx="0">
                  <c:v>867.1</c:v>
                </c:pt>
                <c:pt idx="1">
                  <c:v>889.2</c:v>
                </c:pt>
                <c:pt idx="2">
                  <c:v>940.1</c:v>
                </c:pt>
              </c:numCache>
            </c:numRef>
          </c:val>
          <c:extLst>
            <c:ext xmlns:c16="http://schemas.microsoft.com/office/drawing/2014/chart" uri="{C3380CC4-5D6E-409C-BE32-E72D297353CC}">
              <c16:uniqueId val="{00000009-EE0B-4AA7-A5F2-259E036E6AA0}"/>
            </c:ext>
          </c:extLst>
        </c:ser>
        <c:ser>
          <c:idx val="2"/>
          <c:order val="2"/>
          <c:tx>
            <c:strRef>
              <c:f>'Fjärrvärmepris, genomsnittligt '!$D$2</c:f>
              <c:strCache>
                <c:ptCount val="1"/>
                <c:pt idx="0">
                  <c:v>2022</c:v>
                </c:pt>
              </c:strCache>
            </c:strRef>
          </c:tx>
          <c:spPr>
            <a:solidFill>
              <a:schemeClr val="accent1"/>
            </a:solidFill>
            <a:ln>
              <a:solidFill>
                <a:schemeClr val="bg1"/>
              </a:solidFill>
            </a:ln>
          </c:spPr>
          <c:invertIfNegative val="0"/>
          <c:dLbls>
            <c:spPr>
              <a:noFill/>
              <a:ln>
                <a:noFill/>
              </a:ln>
              <a:effectLst/>
            </c:spPr>
            <c:txPr>
              <a:bodyPr wrap="square" lIns="38100" tIns="19050" rIns="38100" bIns="19050" anchor="ctr">
                <a:spAutoFit/>
              </a:bodyPr>
              <a:lstStyle/>
              <a:p>
                <a:pPr>
                  <a:defRPr sz="1800" b="0"/>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'Fjärrvärmepris, genomsnittligt '!$A$3:$A$5</c:f>
              <c:strCache>
                <c:ptCount val="3"/>
                <c:pt idx="0">
                  <c:v>Större flerfamiljshus</c:v>
                </c:pt>
                <c:pt idx="1">
                  <c:v>Mindre flerfamiljshus</c:v>
                </c:pt>
                <c:pt idx="2">
                  <c:v>Småhus</c:v>
                </c:pt>
              </c:strCache>
            </c:strRef>
          </c:cat>
          <c:val>
            <c:numRef>
              <c:f>'Fjärrvärmepris, genomsnittligt '!$D$3:$D$5</c:f>
              <c:numCache>
                <c:formatCode>General</c:formatCode>
                <c:ptCount val="3"/>
                <c:pt idx="0">
                  <c:v>876.5</c:v>
                </c:pt>
                <c:pt idx="1">
                  <c:v>901.2</c:v>
                </c:pt>
                <c:pt idx="2">
                  <c:v>947.1</c:v>
                </c:pt>
              </c:numCache>
            </c:numRef>
          </c:val>
          <c:extLst>
            <c:ext xmlns:c16="http://schemas.microsoft.com/office/drawing/2014/chart" uri="{C3380CC4-5D6E-409C-BE32-E72D297353CC}">
              <c16:uniqueId val="{0000000A-EE0B-4AA7-A5F2-259E036E6AA0}"/>
            </c:ext>
          </c:extLst>
        </c:ser>
        <c:dLbls>
          <c:showLegendKey val="0"/>
          <c:showVal val="0"/>
          <c:showCatName val="0"/>
          <c:showSerName val="0"/>
          <c:showPercent val="0"/>
          <c:showBubbleSize val="0"/>
        </c:dLbls>
        <c:gapWidth val="75"/>
        <c:axId val="114040832"/>
        <c:axId val="114042368"/>
      </c:barChart>
      <c:catAx>
        <c:axId val="114040832"/>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600">
                <a:solidFill>
                  <a:schemeClr val="tx1"/>
                </a:solidFill>
              </a:defRPr>
            </a:pPr>
            <a:endParaRPr lang="sv-SE"/>
          </a:p>
        </c:txPr>
        <c:crossAx val="114042368"/>
        <c:crosses val="autoZero"/>
        <c:auto val="1"/>
        <c:lblAlgn val="ctr"/>
        <c:lblOffset val="0"/>
        <c:noMultiLvlLbl val="0"/>
      </c:catAx>
      <c:valAx>
        <c:axId val="114042368"/>
        <c:scaling>
          <c:orientation val="minMax"/>
        </c:scaling>
        <c:delete val="1"/>
        <c:axPos val="l"/>
        <c:numFmt formatCode="General" sourceLinked="1"/>
        <c:majorTickMark val="out"/>
        <c:minorTickMark val="none"/>
        <c:tickLblPos val="none"/>
        <c:crossAx val="114040832"/>
        <c:crosses val="autoZero"/>
        <c:crossBetween val="between"/>
      </c:valAx>
      <c:spPr>
        <a:noFill/>
        <a:ln w="18847">
          <a:noFill/>
        </a:ln>
      </c:spPr>
    </c:plotArea>
    <c:legend>
      <c:legendPos val="t"/>
      <c:layout>
        <c:manualLayout>
          <c:xMode val="edge"/>
          <c:yMode val="edge"/>
          <c:x val="0.34324723811799834"/>
          <c:y val="4.2221680445045338E-2"/>
          <c:w val="0.25967362631529128"/>
          <c:h val="7.8124736807110101E-2"/>
        </c:manualLayout>
      </c:layout>
      <c:overlay val="0"/>
      <c:txPr>
        <a:bodyPr/>
        <a:lstStyle/>
        <a:p>
          <a:pPr>
            <a:defRPr sz="1800"/>
          </a:pPr>
          <a:endParaRPr lang="sv-SE"/>
        </a:p>
      </c:txPr>
    </c:legend>
    <c:plotVisOnly val="1"/>
    <c:dispBlanksAs val="gap"/>
    <c:showDLblsOverMax val="0"/>
  </c:chart>
  <c:spPr>
    <a:noFill/>
    <a:ln>
      <a:noFill/>
    </a:ln>
    <a:effectLst/>
  </c:spPr>
  <c:txPr>
    <a:bodyPr/>
    <a:lstStyle/>
    <a:p>
      <a:pPr>
        <a:defRPr/>
      </a:pPr>
      <a:endParaRPr lang="sv-SE"/>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057580434467493"/>
          <c:y val="0.16057046916829087"/>
          <c:w val="0.60022341320001438"/>
          <c:h val="0.74799658698655047"/>
        </c:manualLayout>
      </c:layout>
      <c:barChart>
        <c:barDir val="col"/>
        <c:grouping val="stacked"/>
        <c:varyColors val="0"/>
        <c:ser>
          <c:idx val="2"/>
          <c:order val="1"/>
          <c:tx>
            <c:strRef>
              <c:f>'Installerad effekt, staplar'!$B$2</c:f>
              <c:strCache>
                <c:ptCount val="1"/>
                <c:pt idx="0">
                  <c:v>Vattenkraft</c:v>
                </c:pt>
              </c:strCache>
            </c:strRef>
          </c:tx>
          <c:spPr>
            <a:solidFill>
              <a:schemeClr val="accent5"/>
            </a:solidFill>
            <a:ln w="9525" cap="rnd">
              <a:solidFill>
                <a:schemeClr val="bg1"/>
              </a:solidFill>
              <a:bevel/>
            </a:ln>
            <a:effectLst/>
          </c:spPr>
          <c:invertIfNegative val="0"/>
          <c:cat>
            <c:numRef>
              <c:f>'Installerad effekt, staplar'!$A$3:$A$10</c:f>
              <c:numCache>
                <c:formatCode>General</c:formatCode>
                <c:ptCount val="8"/>
                <c:pt idx="0">
                  <c:v>1960</c:v>
                </c:pt>
                <c:pt idx="1">
                  <c:v>1970</c:v>
                </c:pt>
                <c:pt idx="2">
                  <c:v>1980</c:v>
                </c:pt>
                <c:pt idx="3">
                  <c:v>1990</c:v>
                </c:pt>
                <c:pt idx="4">
                  <c:v>2000</c:v>
                </c:pt>
                <c:pt idx="5">
                  <c:v>2010</c:v>
                </c:pt>
                <c:pt idx="6">
                  <c:v>2020</c:v>
                </c:pt>
                <c:pt idx="7">
                  <c:v>2021</c:v>
                </c:pt>
              </c:numCache>
            </c:numRef>
          </c:cat>
          <c:val>
            <c:numRef>
              <c:f>'Installerad effekt, staplar'!$B$3:$B$10</c:f>
              <c:numCache>
                <c:formatCode>#,##0</c:formatCode>
                <c:ptCount val="8"/>
                <c:pt idx="0">
                  <c:v>6949</c:v>
                </c:pt>
                <c:pt idx="1">
                  <c:v>11066</c:v>
                </c:pt>
                <c:pt idx="2">
                  <c:v>14859</c:v>
                </c:pt>
                <c:pt idx="3">
                  <c:v>16331</c:v>
                </c:pt>
                <c:pt idx="4">
                  <c:v>16229</c:v>
                </c:pt>
                <c:pt idx="5">
                  <c:v>16200</c:v>
                </c:pt>
                <c:pt idx="6">
                  <c:v>16335</c:v>
                </c:pt>
                <c:pt idx="7">
                  <c:v>16286</c:v>
                </c:pt>
              </c:numCache>
            </c:numRef>
          </c:val>
          <c:extLst>
            <c:ext xmlns:c16="http://schemas.microsoft.com/office/drawing/2014/chart" uri="{C3380CC4-5D6E-409C-BE32-E72D297353CC}">
              <c16:uniqueId val="{00000000-2432-4679-92CF-06EE1F3C6256}"/>
            </c:ext>
          </c:extLst>
        </c:ser>
        <c:ser>
          <c:idx val="3"/>
          <c:order val="2"/>
          <c:tx>
            <c:strRef>
              <c:f>'Installerad effekt, staplar'!$C$2</c:f>
              <c:strCache>
                <c:ptCount val="1"/>
                <c:pt idx="0">
                  <c:v>Vindkraft</c:v>
                </c:pt>
              </c:strCache>
            </c:strRef>
          </c:tx>
          <c:spPr>
            <a:solidFill>
              <a:schemeClr val="accent3"/>
            </a:solidFill>
            <a:ln w="9525">
              <a:solidFill>
                <a:schemeClr val="bg1"/>
              </a:solidFill>
            </a:ln>
          </c:spPr>
          <c:invertIfNegative val="0"/>
          <c:cat>
            <c:numRef>
              <c:f>'Installerad effekt, staplar'!$A$3:$A$10</c:f>
              <c:numCache>
                <c:formatCode>General</c:formatCode>
                <c:ptCount val="8"/>
                <c:pt idx="0">
                  <c:v>1960</c:v>
                </c:pt>
                <c:pt idx="1">
                  <c:v>1970</c:v>
                </c:pt>
                <c:pt idx="2">
                  <c:v>1980</c:v>
                </c:pt>
                <c:pt idx="3">
                  <c:v>1990</c:v>
                </c:pt>
                <c:pt idx="4">
                  <c:v>2000</c:v>
                </c:pt>
                <c:pt idx="5">
                  <c:v>2010</c:v>
                </c:pt>
                <c:pt idx="6">
                  <c:v>2020</c:v>
                </c:pt>
                <c:pt idx="7">
                  <c:v>2021</c:v>
                </c:pt>
              </c:numCache>
            </c:numRef>
          </c:cat>
          <c:val>
            <c:numRef>
              <c:f>'Installerad effekt, staplar'!$C$3:$C$10</c:f>
              <c:numCache>
                <c:formatCode>General</c:formatCode>
                <c:ptCount val="8"/>
                <c:pt idx="3">
                  <c:v>8</c:v>
                </c:pt>
                <c:pt idx="4">
                  <c:v>241</c:v>
                </c:pt>
                <c:pt idx="5" formatCode="#,##0">
                  <c:v>2163</c:v>
                </c:pt>
                <c:pt idx="6" formatCode="#,##0">
                  <c:v>10017</c:v>
                </c:pt>
                <c:pt idx="7">
                  <c:v>12074</c:v>
                </c:pt>
              </c:numCache>
            </c:numRef>
          </c:val>
          <c:extLst>
            <c:ext xmlns:c16="http://schemas.microsoft.com/office/drawing/2014/chart" uri="{C3380CC4-5D6E-409C-BE32-E72D297353CC}">
              <c16:uniqueId val="{00000001-2432-4679-92CF-06EE1F3C6256}"/>
            </c:ext>
          </c:extLst>
        </c:ser>
        <c:ser>
          <c:idx val="4"/>
          <c:order val="3"/>
          <c:tx>
            <c:strRef>
              <c:f>'Installerad effekt, staplar'!$D$2</c:f>
              <c:strCache>
                <c:ptCount val="1"/>
                <c:pt idx="0">
                  <c:v>Kärnkraft</c:v>
                </c:pt>
              </c:strCache>
            </c:strRef>
          </c:tx>
          <c:spPr>
            <a:solidFill>
              <a:schemeClr val="accent1"/>
            </a:solidFill>
            <a:ln w="9525">
              <a:solidFill>
                <a:schemeClr val="bg1"/>
              </a:solidFill>
            </a:ln>
          </c:spPr>
          <c:invertIfNegative val="0"/>
          <c:cat>
            <c:numRef>
              <c:f>'Installerad effekt, staplar'!$A$3:$A$10</c:f>
              <c:numCache>
                <c:formatCode>General</c:formatCode>
                <c:ptCount val="8"/>
                <c:pt idx="0">
                  <c:v>1960</c:v>
                </c:pt>
                <c:pt idx="1">
                  <c:v>1970</c:v>
                </c:pt>
                <c:pt idx="2">
                  <c:v>1980</c:v>
                </c:pt>
                <c:pt idx="3">
                  <c:v>1990</c:v>
                </c:pt>
                <c:pt idx="4">
                  <c:v>2000</c:v>
                </c:pt>
                <c:pt idx="5">
                  <c:v>2010</c:v>
                </c:pt>
                <c:pt idx="6">
                  <c:v>2020</c:v>
                </c:pt>
                <c:pt idx="7">
                  <c:v>2021</c:v>
                </c:pt>
              </c:numCache>
            </c:numRef>
          </c:cat>
          <c:val>
            <c:numRef>
              <c:f>'Installerad effekt, staplar'!$D$3:$D$10</c:f>
              <c:numCache>
                <c:formatCode>General</c:formatCode>
                <c:ptCount val="8"/>
                <c:pt idx="1">
                  <c:v>10</c:v>
                </c:pt>
                <c:pt idx="2" formatCode="#,##0">
                  <c:v>4610</c:v>
                </c:pt>
                <c:pt idx="3" formatCode="#,##0">
                  <c:v>9970</c:v>
                </c:pt>
                <c:pt idx="4" formatCode="#,##0">
                  <c:v>9439</c:v>
                </c:pt>
                <c:pt idx="5" formatCode="#,##0">
                  <c:v>9151</c:v>
                </c:pt>
                <c:pt idx="6" formatCode="#,##0">
                  <c:v>6871</c:v>
                </c:pt>
                <c:pt idx="7" formatCode="#,##0">
                  <c:v>6882</c:v>
                </c:pt>
              </c:numCache>
            </c:numRef>
          </c:val>
          <c:extLst>
            <c:ext xmlns:c16="http://schemas.microsoft.com/office/drawing/2014/chart" uri="{C3380CC4-5D6E-409C-BE32-E72D297353CC}">
              <c16:uniqueId val="{00000002-2432-4679-92CF-06EE1F3C6256}"/>
            </c:ext>
          </c:extLst>
        </c:ser>
        <c:ser>
          <c:idx val="5"/>
          <c:order val="4"/>
          <c:tx>
            <c:strRef>
              <c:f>'Installerad effekt, staplar'!$E$2</c:f>
              <c:strCache>
                <c:ptCount val="1"/>
                <c:pt idx="0">
                  <c:v>Solkraft</c:v>
                </c:pt>
              </c:strCache>
            </c:strRef>
          </c:tx>
          <c:spPr>
            <a:solidFill>
              <a:srgbClr val="FFCC00"/>
            </a:solidFill>
            <a:ln w="9525">
              <a:solidFill>
                <a:schemeClr val="bg1"/>
              </a:solidFill>
            </a:ln>
          </c:spPr>
          <c:invertIfNegative val="0"/>
          <c:cat>
            <c:numRef>
              <c:f>'Installerad effekt, staplar'!$A$3:$A$10</c:f>
              <c:numCache>
                <c:formatCode>General</c:formatCode>
                <c:ptCount val="8"/>
                <c:pt idx="0">
                  <c:v>1960</c:v>
                </c:pt>
                <c:pt idx="1">
                  <c:v>1970</c:v>
                </c:pt>
                <c:pt idx="2">
                  <c:v>1980</c:v>
                </c:pt>
                <c:pt idx="3">
                  <c:v>1990</c:v>
                </c:pt>
                <c:pt idx="4">
                  <c:v>2000</c:v>
                </c:pt>
                <c:pt idx="5">
                  <c:v>2010</c:v>
                </c:pt>
                <c:pt idx="6">
                  <c:v>2020</c:v>
                </c:pt>
                <c:pt idx="7">
                  <c:v>2021</c:v>
                </c:pt>
              </c:numCache>
            </c:numRef>
          </c:cat>
          <c:val>
            <c:numRef>
              <c:f>'Installerad effekt, staplar'!$E$3:$E$10</c:f>
              <c:numCache>
                <c:formatCode>General</c:formatCode>
                <c:ptCount val="8"/>
                <c:pt idx="6">
                  <c:v>1090</c:v>
                </c:pt>
                <c:pt idx="7">
                  <c:v>1593</c:v>
                </c:pt>
              </c:numCache>
            </c:numRef>
          </c:val>
          <c:extLst>
            <c:ext xmlns:c16="http://schemas.microsoft.com/office/drawing/2014/chart" uri="{C3380CC4-5D6E-409C-BE32-E72D297353CC}">
              <c16:uniqueId val="{00000003-2432-4679-92CF-06EE1F3C6256}"/>
            </c:ext>
          </c:extLst>
        </c:ser>
        <c:ser>
          <c:idx val="6"/>
          <c:order val="5"/>
          <c:tx>
            <c:strRef>
              <c:f>'Installerad effekt, staplar'!$F$2</c:f>
              <c:strCache>
                <c:ptCount val="1"/>
                <c:pt idx="0">
                  <c:v>Mottryckskraft, fjärrvärme</c:v>
                </c:pt>
              </c:strCache>
            </c:strRef>
          </c:tx>
          <c:spPr>
            <a:solidFill>
              <a:schemeClr val="accent4"/>
            </a:solidFill>
            <a:ln>
              <a:solidFill>
                <a:schemeClr val="bg1"/>
              </a:solidFill>
            </a:ln>
          </c:spPr>
          <c:invertIfNegative val="0"/>
          <c:cat>
            <c:numRef>
              <c:f>'Installerad effekt, staplar'!$A$3:$A$10</c:f>
              <c:numCache>
                <c:formatCode>General</c:formatCode>
                <c:ptCount val="8"/>
                <c:pt idx="0">
                  <c:v>1960</c:v>
                </c:pt>
                <c:pt idx="1">
                  <c:v>1970</c:v>
                </c:pt>
                <c:pt idx="2">
                  <c:v>1980</c:v>
                </c:pt>
                <c:pt idx="3">
                  <c:v>1990</c:v>
                </c:pt>
                <c:pt idx="4">
                  <c:v>2000</c:v>
                </c:pt>
                <c:pt idx="5">
                  <c:v>2010</c:v>
                </c:pt>
                <c:pt idx="6">
                  <c:v>2020</c:v>
                </c:pt>
                <c:pt idx="7">
                  <c:v>2021</c:v>
                </c:pt>
              </c:numCache>
            </c:numRef>
          </c:cat>
          <c:val>
            <c:numRef>
              <c:f>'Installerad effekt, staplar'!$F$3:$F$10</c:f>
              <c:numCache>
                <c:formatCode>General</c:formatCode>
                <c:ptCount val="8"/>
                <c:pt idx="0">
                  <c:v>475</c:v>
                </c:pt>
                <c:pt idx="1">
                  <c:v>843</c:v>
                </c:pt>
                <c:pt idx="2" formatCode="#,##0">
                  <c:v>2293</c:v>
                </c:pt>
                <c:pt idx="3" formatCode="#,##0">
                  <c:v>2539</c:v>
                </c:pt>
                <c:pt idx="4" formatCode="#,##0">
                  <c:v>2264</c:v>
                </c:pt>
                <c:pt idx="5" formatCode="#,##0">
                  <c:v>3563</c:v>
                </c:pt>
                <c:pt idx="6" formatCode="#,##0">
                  <c:v>2879</c:v>
                </c:pt>
                <c:pt idx="7" formatCode="#,##0">
                  <c:v>2875</c:v>
                </c:pt>
              </c:numCache>
            </c:numRef>
          </c:val>
          <c:extLst>
            <c:ext xmlns:c16="http://schemas.microsoft.com/office/drawing/2014/chart" uri="{C3380CC4-5D6E-409C-BE32-E72D297353CC}">
              <c16:uniqueId val="{00000004-2432-4679-92CF-06EE1F3C6256}"/>
            </c:ext>
          </c:extLst>
        </c:ser>
        <c:ser>
          <c:idx val="7"/>
          <c:order val="6"/>
          <c:tx>
            <c:strRef>
              <c:f>'Installerad effekt, staplar'!$G$2</c:f>
              <c:strCache>
                <c:ptCount val="1"/>
                <c:pt idx="0">
                  <c:v>Mottryckskraft, industri</c:v>
                </c:pt>
              </c:strCache>
            </c:strRef>
          </c:tx>
          <c:spPr>
            <a:solidFill>
              <a:srgbClr val="FF671F"/>
            </a:solidFill>
            <a:ln w="9525">
              <a:solidFill>
                <a:sysClr val="window" lastClr="FFFFFF"/>
              </a:solidFill>
            </a:ln>
          </c:spPr>
          <c:invertIfNegative val="0"/>
          <c:cat>
            <c:numRef>
              <c:f>'Installerad effekt, staplar'!$A$3:$A$10</c:f>
              <c:numCache>
                <c:formatCode>General</c:formatCode>
                <c:ptCount val="8"/>
                <c:pt idx="0">
                  <c:v>1960</c:v>
                </c:pt>
                <c:pt idx="1">
                  <c:v>1970</c:v>
                </c:pt>
                <c:pt idx="2">
                  <c:v>1980</c:v>
                </c:pt>
                <c:pt idx="3">
                  <c:v>1990</c:v>
                </c:pt>
                <c:pt idx="4">
                  <c:v>2000</c:v>
                </c:pt>
                <c:pt idx="5">
                  <c:v>2010</c:v>
                </c:pt>
                <c:pt idx="6">
                  <c:v>2020</c:v>
                </c:pt>
                <c:pt idx="7">
                  <c:v>2021</c:v>
                </c:pt>
              </c:numCache>
            </c:numRef>
          </c:cat>
          <c:val>
            <c:numRef>
              <c:f>'Installerad effekt, staplar'!$G$3:$G$10</c:f>
              <c:numCache>
                <c:formatCode>General</c:formatCode>
                <c:ptCount val="8"/>
                <c:pt idx="0">
                  <c:v>400</c:v>
                </c:pt>
                <c:pt idx="1">
                  <c:v>603</c:v>
                </c:pt>
                <c:pt idx="2" formatCode="#,##0">
                  <c:v>885</c:v>
                </c:pt>
                <c:pt idx="3" formatCode="#,##0">
                  <c:v>993</c:v>
                </c:pt>
                <c:pt idx="4" formatCode="#,##0">
                  <c:v>932</c:v>
                </c:pt>
                <c:pt idx="5" formatCode="#,##0">
                  <c:v>1216</c:v>
                </c:pt>
                <c:pt idx="6" formatCode="#,##0">
                  <c:v>1520</c:v>
                </c:pt>
                <c:pt idx="7" formatCode="#,##0">
                  <c:v>1520</c:v>
                </c:pt>
              </c:numCache>
            </c:numRef>
          </c:val>
          <c:extLst>
            <c:ext xmlns:c16="http://schemas.microsoft.com/office/drawing/2014/chart" uri="{C3380CC4-5D6E-409C-BE32-E72D297353CC}">
              <c16:uniqueId val="{00000005-2432-4679-92CF-06EE1F3C6256}"/>
            </c:ext>
          </c:extLst>
        </c:ser>
        <c:ser>
          <c:idx val="8"/>
          <c:order val="7"/>
          <c:tx>
            <c:strRef>
              <c:f>'Installerad effekt, staplar'!$H$2</c:f>
              <c:strCache>
                <c:ptCount val="1"/>
                <c:pt idx="0">
                  <c:v>Kondenskraft mm</c:v>
                </c:pt>
              </c:strCache>
            </c:strRef>
          </c:tx>
          <c:spPr>
            <a:solidFill>
              <a:srgbClr val="777777"/>
            </a:solidFill>
            <a:ln w="9525">
              <a:solidFill>
                <a:schemeClr val="bg1"/>
              </a:solidFill>
            </a:ln>
          </c:spPr>
          <c:invertIfNegative val="0"/>
          <c:cat>
            <c:numRef>
              <c:f>'Installerad effekt, staplar'!$A$3:$A$10</c:f>
              <c:numCache>
                <c:formatCode>General</c:formatCode>
                <c:ptCount val="8"/>
                <c:pt idx="0">
                  <c:v>1960</c:v>
                </c:pt>
                <c:pt idx="1">
                  <c:v>1970</c:v>
                </c:pt>
                <c:pt idx="2">
                  <c:v>1980</c:v>
                </c:pt>
                <c:pt idx="3">
                  <c:v>1990</c:v>
                </c:pt>
                <c:pt idx="4">
                  <c:v>2000</c:v>
                </c:pt>
                <c:pt idx="5">
                  <c:v>2010</c:v>
                </c:pt>
                <c:pt idx="6">
                  <c:v>2020</c:v>
                </c:pt>
                <c:pt idx="7">
                  <c:v>2021</c:v>
                </c:pt>
              </c:numCache>
            </c:numRef>
          </c:cat>
          <c:val>
            <c:numRef>
              <c:f>'Installerad effekt, staplar'!$H$3:$H$10</c:f>
              <c:numCache>
                <c:formatCode>#,##0</c:formatCode>
                <c:ptCount val="8"/>
                <c:pt idx="0">
                  <c:v>1800</c:v>
                </c:pt>
                <c:pt idx="1">
                  <c:v>2516</c:v>
                </c:pt>
                <c:pt idx="2">
                  <c:v>3001</c:v>
                </c:pt>
                <c:pt idx="3">
                  <c:v>2641</c:v>
                </c:pt>
                <c:pt idx="4" formatCode="General">
                  <c:v>448</c:v>
                </c:pt>
                <c:pt idx="5">
                  <c:v>1801</c:v>
                </c:pt>
                <c:pt idx="6" formatCode="General">
                  <c:v>905</c:v>
                </c:pt>
                <c:pt idx="7">
                  <c:v>662</c:v>
                </c:pt>
              </c:numCache>
            </c:numRef>
          </c:val>
          <c:extLst>
            <c:ext xmlns:c16="http://schemas.microsoft.com/office/drawing/2014/chart" uri="{C3380CC4-5D6E-409C-BE32-E72D297353CC}">
              <c16:uniqueId val="{00000006-2432-4679-92CF-06EE1F3C6256}"/>
            </c:ext>
          </c:extLst>
        </c:ser>
        <c:ser>
          <c:idx val="0"/>
          <c:order val="8"/>
          <c:tx>
            <c:strRef>
              <c:f>'Installerad effekt, staplar'!$I$2</c:f>
              <c:strCache>
                <c:ptCount val="1"/>
                <c:pt idx="0">
                  <c:v>Gasturbiner</c:v>
                </c:pt>
              </c:strCache>
            </c:strRef>
          </c:tx>
          <c:spPr>
            <a:solidFill>
              <a:srgbClr val="000000"/>
            </a:solidFill>
            <a:ln>
              <a:solidFill>
                <a:srgbClr val="FFFFFF"/>
              </a:solidFill>
            </a:ln>
          </c:spPr>
          <c:invertIfNegative val="0"/>
          <c:cat>
            <c:numRef>
              <c:f>'Installerad effekt, staplar'!$A$3:$A$10</c:f>
              <c:numCache>
                <c:formatCode>General</c:formatCode>
                <c:ptCount val="8"/>
                <c:pt idx="0">
                  <c:v>1960</c:v>
                </c:pt>
                <c:pt idx="1">
                  <c:v>1970</c:v>
                </c:pt>
                <c:pt idx="2">
                  <c:v>1980</c:v>
                </c:pt>
                <c:pt idx="3">
                  <c:v>1990</c:v>
                </c:pt>
                <c:pt idx="4">
                  <c:v>2000</c:v>
                </c:pt>
                <c:pt idx="5">
                  <c:v>2010</c:v>
                </c:pt>
                <c:pt idx="6">
                  <c:v>2020</c:v>
                </c:pt>
                <c:pt idx="7">
                  <c:v>2021</c:v>
                </c:pt>
              </c:numCache>
            </c:numRef>
          </c:cat>
          <c:val>
            <c:numRef>
              <c:f>'Installerad effekt, staplar'!$I$3:$I$10</c:f>
              <c:numCache>
                <c:formatCode>General</c:formatCode>
                <c:ptCount val="8"/>
                <c:pt idx="0">
                  <c:v>225</c:v>
                </c:pt>
                <c:pt idx="1">
                  <c:v>354</c:v>
                </c:pt>
                <c:pt idx="2" formatCode="#,##0">
                  <c:v>1769</c:v>
                </c:pt>
                <c:pt idx="3" formatCode="#,##0">
                  <c:v>1707</c:v>
                </c:pt>
                <c:pt idx="4" formatCode="#,##0">
                  <c:v>1341</c:v>
                </c:pt>
                <c:pt idx="5" formatCode="#,##0">
                  <c:v>1607</c:v>
                </c:pt>
                <c:pt idx="6" formatCode="#,##0">
                  <c:v>1583</c:v>
                </c:pt>
                <c:pt idx="7" formatCode="#,##0">
                  <c:v>1534</c:v>
                </c:pt>
              </c:numCache>
            </c:numRef>
          </c:val>
          <c:extLst>
            <c:ext xmlns:c16="http://schemas.microsoft.com/office/drawing/2014/chart" uri="{C3380CC4-5D6E-409C-BE32-E72D297353CC}">
              <c16:uniqueId val="{00000007-2432-4679-92CF-06EE1F3C6256}"/>
            </c:ext>
          </c:extLst>
        </c:ser>
        <c:dLbls>
          <c:showLegendKey val="0"/>
          <c:showVal val="0"/>
          <c:showCatName val="0"/>
          <c:showSerName val="0"/>
          <c:showPercent val="0"/>
          <c:showBubbleSize val="0"/>
        </c:dLbls>
        <c:gapWidth val="70"/>
        <c:overlap val="100"/>
        <c:axId val="83550208"/>
        <c:axId val="83551744"/>
        <c:extLst>
          <c:ext xmlns:c15="http://schemas.microsoft.com/office/drawing/2012/chart" uri="{02D57815-91ED-43cb-92C2-25804820EDAC}">
            <c15:filteredBarSeries>
              <c15:ser>
                <c:idx val="1"/>
                <c:order val="0"/>
                <c:tx>
                  <c:strRef>
                    <c:extLst>
                      <c:ext uri="{02D57815-91ED-43cb-92C2-25804820EDAC}">
                        <c15:formulaRef>
                          <c15:sqref>'Installerad effekt, staplar'!$A$2</c15:sqref>
                        </c15:formulaRef>
                      </c:ext>
                    </c:extLst>
                    <c:strCache>
                      <c:ptCount val="1"/>
                      <c:pt idx="0">
                        <c:v>Årtal</c:v>
                      </c:pt>
                    </c:strCache>
                  </c:strRef>
                </c:tx>
                <c:invertIfNegative val="0"/>
                <c:cat>
                  <c:numRef>
                    <c:extLst>
                      <c:ext uri="{02D57815-91ED-43cb-92C2-25804820EDAC}">
                        <c15:formulaRef>
                          <c15:sqref>'Installerad effekt, staplar'!$A$3:$A$10</c15:sqref>
                        </c15:formulaRef>
                      </c:ext>
                    </c:extLst>
                    <c:numCache>
                      <c:formatCode>General</c:formatCode>
                      <c:ptCount val="8"/>
                      <c:pt idx="0">
                        <c:v>1960</c:v>
                      </c:pt>
                      <c:pt idx="1">
                        <c:v>1970</c:v>
                      </c:pt>
                      <c:pt idx="2">
                        <c:v>1980</c:v>
                      </c:pt>
                      <c:pt idx="3">
                        <c:v>1990</c:v>
                      </c:pt>
                      <c:pt idx="4">
                        <c:v>2000</c:v>
                      </c:pt>
                      <c:pt idx="5">
                        <c:v>2010</c:v>
                      </c:pt>
                      <c:pt idx="6">
                        <c:v>2020</c:v>
                      </c:pt>
                      <c:pt idx="7">
                        <c:v>2021</c:v>
                      </c:pt>
                    </c:numCache>
                  </c:numRef>
                </c:cat>
                <c:val>
                  <c:numRef>
                    <c:extLst>
                      <c:ext uri="{02D57815-91ED-43cb-92C2-25804820EDAC}">
                        <c15:formulaRef>
                          <c15:sqref>'Installerad effekt, staplar'!$A$3:$A$10</c15:sqref>
                        </c15:formulaRef>
                      </c:ext>
                    </c:extLst>
                    <c:numCache>
                      <c:formatCode>General</c:formatCode>
                      <c:ptCount val="8"/>
                      <c:pt idx="0">
                        <c:v>1960</c:v>
                      </c:pt>
                      <c:pt idx="1">
                        <c:v>1970</c:v>
                      </c:pt>
                      <c:pt idx="2">
                        <c:v>1980</c:v>
                      </c:pt>
                      <c:pt idx="3">
                        <c:v>1990</c:v>
                      </c:pt>
                      <c:pt idx="4">
                        <c:v>2000</c:v>
                      </c:pt>
                      <c:pt idx="5">
                        <c:v>2010</c:v>
                      </c:pt>
                      <c:pt idx="6">
                        <c:v>2020</c:v>
                      </c:pt>
                      <c:pt idx="7">
                        <c:v>2021</c:v>
                      </c:pt>
                    </c:numCache>
                  </c:numRef>
                </c:val>
                <c:extLst>
                  <c:ext xmlns:c16="http://schemas.microsoft.com/office/drawing/2014/chart" uri="{C3380CC4-5D6E-409C-BE32-E72D297353CC}">
                    <c16:uniqueId val="{00000008-2432-4679-92CF-06EE1F3C6256}"/>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'Installerad effekt, staplar'!$J$2</c15:sqref>
                        </c15:formulaRef>
                      </c:ext>
                    </c:extLst>
                    <c:strCache>
                      <c:ptCount val="1"/>
                      <c:pt idx="0">
                        <c:v>Summa</c:v>
                      </c:pt>
                    </c:strCache>
                  </c:strRef>
                </c:tx>
                <c:invertIfNegative val="0"/>
                <c:cat>
                  <c:numRef>
                    <c:extLst xmlns:c15="http://schemas.microsoft.com/office/drawing/2012/chart">
                      <c:ext xmlns:c15="http://schemas.microsoft.com/office/drawing/2012/chart" uri="{02D57815-91ED-43cb-92C2-25804820EDAC}">
                        <c15:formulaRef>
                          <c15:sqref>'Installerad effekt, staplar'!$A$3:$A$10</c15:sqref>
                        </c15:formulaRef>
                      </c:ext>
                    </c:extLst>
                    <c:numCache>
                      <c:formatCode>General</c:formatCode>
                      <c:ptCount val="8"/>
                      <c:pt idx="0">
                        <c:v>1960</c:v>
                      </c:pt>
                      <c:pt idx="1">
                        <c:v>1970</c:v>
                      </c:pt>
                      <c:pt idx="2">
                        <c:v>1980</c:v>
                      </c:pt>
                      <c:pt idx="3">
                        <c:v>1990</c:v>
                      </c:pt>
                      <c:pt idx="4">
                        <c:v>2000</c:v>
                      </c:pt>
                      <c:pt idx="5">
                        <c:v>2010</c:v>
                      </c:pt>
                      <c:pt idx="6">
                        <c:v>2020</c:v>
                      </c:pt>
                      <c:pt idx="7">
                        <c:v>2021</c:v>
                      </c:pt>
                    </c:numCache>
                  </c:numRef>
                </c:cat>
                <c:val>
                  <c:numRef>
                    <c:extLst xmlns:c15="http://schemas.microsoft.com/office/drawing/2012/chart">
                      <c:ext xmlns:c15="http://schemas.microsoft.com/office/drawing/2012/chart" uri="{02D57815-91ED-43cb-92C2-25804820EDAC}">
                        <c15:formulaRef>
                          <c15:sqref>'Installerad effekt, staplar'!$J$3:$J$10</c15:sqref>
                        </c15:formulaRef>
                      </c:ext>
                    </c:extLst>
                    <c:numCache>
                      <c:formatCode>#,##0</c:formatCode>
                      <c:ptCount val="8"/>
                      <c:pt idx="0">
                        <c:v>9849</c:v>
                      </c:pt>
                      <c:pt idx="1">
                        <c:v>15392</c:v>
                      </c:pt>
                      <c:pt idx="2">
                        <c:v>27417</c:v>
                      </c:pt>
                      <c:pt idx="3">
                        <c:v>34189</c:v>
                      </c:pt>
                      <c:pt idx="4">
                        <c:v>30894</c:v>
                      </c:pt>
                      <c:pt idx="5">
                        <c:v>35701</c:v>
                      </c:pt>
                      <c:pt idx="6">
                        <c:v>41200</c:v>
                      </c:pt>
                      <c:pt idx="7">
                        <c:v>43426</c:v>
                      </c:pt>
                    </c:numCache>
                  </c:numRef>
                </c:val>
                <c:extLst xmlns:c15="http://schemas.microsoft.com/office/drawing/2012/chart">
                  <c:ext xmlns:c16="http://schemas.microsoft.com/office/drawing/2014/chart" uri="{C3380CC4-5D6E-409C-BE32-E72D297353CC}">
                    <c16:uniqueId val="{00000009-2432-4679-92CF-06EE1F3C6256}"/>
                  </c:ext>
                </c:extLst>
              </c15:ser>
            </c15:filteredBarSeries>
          </c:ext>
        </c:extLst>
      </c:barChart>
      <c:catAx>
        <c:axId val="83550208"/>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83551744"/>
        <c:crosses val="autoZero"/>
        <c:auto val="1"/>
        <c:lblAlgn val="ctr"/>
        <c:lblOffset val="0"/>
        <c:noMultiLvlLbl val="0"/>
      </c:catAx>
      <c:valAx>
        <c:axId val="83551744"/>
        <c:scaling>
          <c:orientation val="minMax"/>
          <c:max val="45000"/>
          <c:min val="0"/>
        </c:scaling>
        <c:delete val="0"/>
        <c:axPos val="l"/>
        <c:majorGridlines>
          <c:spPr>
            <a:ln>
              <a:solidFill>
                <a:schemeClr val="accent2">
                  <a:lumMod val="40000"/>
                  <a:lumOff val="6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83550208"/>
        <c:crosses val="autoZero"/>
        <c:crossBetween val="between"/>
      </c:valAx>
    </c:plotArea>
    <c:legend>
      <c:legendPos val="r"/>
      <c:layout>
        <c:manualLayout>
          <c:xMode val="edge"/>
          <c:yMode val="edge"/>
          <c:x val="0.67995240492640985"/>
          <c:y val="0.16897817216929076"/>
          <c:w val="0.31271235538329595"/>
          <c:h val="0.73588218424511909"/>
        </c:manualLayout>
      </c:layout>
      <c:overlay val="0"/>
      <c:txPr>
        <a:bodyPr/>
        <a:lstStyle/>
        <a:p>
          <a:pPr>
            <a:defRPr sz="1800"/>
          </a:pPr>
          <a:endParaRPr lang="sv-SE"/>
        </a:p>
      </c:txPr>
    </c:legend>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2439529494133282E-2"/>
          <c:y val="0.14578404769497041"/>
          <c:w val="0.60223548601054699"/>
          <c:h val="0.76479559611437964"/>
        </c:manualLayout>
      </c:layout>
      <c:barChart>
        <c:barDir val="col"/>
        <c:grouping val="clustered"/>
        <c:varyColors val="0"/>
        <c:ser>
          <c:idx val="2"/>
          <c:order val="1"/>
          <c:tx>
            <c:strRef>
              <c:f>Fjärrkyla!$B$2</c:f>
              <c:strCache>
                <c:ptCount val="1"/>
                <c:pt idx="0">
                  <c:v>Leveranser, GWh</c:v>
                </c:pt>
              </c:strCache>
            </c:strRef>
          </c:tx>
          <c:spPr>
            <a:solidFill>
              <a:srgbClr val="E6007E"/>
            </a:solidFill>
            <a:ln w="63500" cap="rnd">
              <a:noFill/>
              <a:bevel/>
            </a:ln>
            <a:effectLst/>
          </c:spPr>
          <c:invertIfNegative val="0"/>
          <c:cat>
            <c:numRef>
              <c:f>Fjärrkyla!$A$3:$A$28</c:f>
              <c:numCache>
                <c:formatCode>General</c:formatCode>
                <c:ptCount val="26"/>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numCache>
            </c:numRef>
          </c:cat>
          <c:val>
            <c:numRef>
              <c:f>Fjärrkyla!$B$3:$B$28</c:f>
              <c:numCache>
                <c:formatCode>0</c:formatCode>
                <c:ptCount val="26"/>
                <c:pt idx="0">
                  <c:v>116.61</c:v>
                </c:pt>
                <c:pt idx="1">
                  <c:v>180.27</c:v>
                </c:pt>
                <c:pt idx="2">
                  <c:v>231.82</c:v>
                </c:pt>
                <c:pt idx="3">
                  <c:v>310.57</c:v>
                </c:pt>
                <c:pt idx="4">
                  <c:v>362.97499999999991</c:v>
                </c:pt>
                <c:pt idx="5">
                  <c:v>511.27699999999999</c:v>
                </c:pt>
                <c:pt idx="6">
                  <c:v>628.17700000000002</c:v>
                </c:pt>
                <c:pt idx="7">
                  <c:v>620.6339999999999</c:v>
                </c:pt>
                <c:pt idx="8">
                  <c:v>637.73199999999997</c:v>
                </c:pt>
                <c:pt idx="9">
                  <c:v>721.005</c:v>
                </c:pt>
                <c:pt idx="10">
                  <c:v>756.45633333333319</c:v>
                </c:pt>
                <c:pt idx="11">
                  <c:v>728.71300000000008</c:v>
                </c:pt>
                <c:pt idx="12">
                  <c:v>803.34986666666668</c:v>
                </c:pt>
                <c:pt idx="13">
                  <c:v>855.30610000000013</c:v>
                </c:pt>
                <c:pt idx="14">
                  <c:v>864.05653999999993</c:v>
                </c:pt>
                <c:pt idx="15">
                  <c:v>875.99128000000007</c:v>
                </c:pt>
                <c:pt idx="16">
                  <c:v>879.18944000000033</c:v>
                </c:pt>
                <c:pt idx="17">
                  <c:v>967.46549000000005</c:v>
                </c:pt>
                <c:pt idx="18">
                  <c:v>1057</c:v>
                </c:pt>
                <c:pt idx="19">
                  <c:v>923.65725899999995</c:v>
                </c:pt>
                <c:pt idx="20">
                  <c:v>981.39841999999999</c:v>
                </c:pt>
                <c:pt idx="21">
                  <c:v>914.6406800000002</c:v>
                </c:pt>
                <c:pt idx="22">
                  <c:v>1155.9208999999998</c:v>
                </c:pt>
                <c:pt idx="23" formatCode="General">
                  <c:v>991</c:v>
                </c:pt>
                <c:pt idx="24" formatCode="General">
                  <c:v>969</c:v>
                </c:pt>
                <c:pt idx="25">
                  <c:v>1000.4990999999999</c:v>
                </c:pt>
              </c:numCache>
            </c:numRef>
          </c:val>
          <c:extLst>
            <c:ext xmlns:c16="http://schemas.microsoft.com/office/drawing/2014/chart" uri="{C3380CC4-5D6E-409C-BE32-E72D297353CC}">
              <c16:uniqueId val="{00000000-5674-4925-ADF6-E1FCED923D1D}"/>
            </c:ext>
          </c:extLst>
        </c:ser>
        <c:dLbls>
          <c:showLegendKey val="0"/>
          <c:showVal val="0"/>
          <c:showCatName val="0"/>
          <c:showSerName val="0"/>
          <c:showPercent val="0"/>
          <c:showBubbleSize val="0"/>
        </c:dLbls>
        <c:gapWidth val="150"/>
        <c:axId val="115382144"/>
        <c:axId val="115383680"/>
        <c:extLst>
          <c:ext xmlns:c15="http://schemas.microsoft.com/office/drawing/2012/chart" uri="{02D57815-91ED-43cb-92C2-25804820EDAC}">
            <c15:filteredBarSeries>
              <c15:ser>
                <c:idx val="1"/>
                <c:order val="0"/>
                <c:tx>
                  <c:strRef>
                    <c:extLst>
                      <c:ext uri="{02D57815-91ED-43cb-92C2-25804820EDAC}">
                        <c15:formulaRef>
                          <c15:sqref>Fjärrkyla!$A$2</c15:sqref>
                        </c15:formulaRef>
                      </c:ext>
                    </c:extLst>
                    <c:strCache>
                      <c:ptCount val="1"/>
                      <c:pt idx="0">
                        <c:v>År</c:v>
                      </c:pt>
                    </c:strCache>
                  </c:strRef>
                </c:tx>
                <c:invertIfNegative val="0"/>
                <c:cat>
                  <c:numRef>
                    <c:extLst>
                      <c:ext uri="{02D57815-91ED-43cb-92C2-25804820EDAC}">
                        <c15:formulaRef>
                          <c15:sqref>Fjärrkyla!$A$3:$A$28</c15:sqref>
                        </c15:formulaRef>
                      </c:ext>
                    </c:extLst>
                    <c:numCache>
                      <c:formatCode>General</c:formatCode>
                      <c:ptCount val="26"/>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numCache>
                  </c:numRef>
                </c:cat>
                <c:val>
                  <c:numRef>
                    <c:extLst>
                      <c:ext uri="{02D57815-91ED-43cb-92C2-25804820EDAC}">
                        <c15:formulaRef>
                          <c15:sqref>Fjärrkyla!$A$3:$A$28</c15:sqref>
                        </c15:formulaRef>
                      </c:ext>
                    </c:extLst>
                    <c:numCache>
                      <c:formatCode>General</c:formatCode>
                      <c:ptCount val="26"/>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numCache>
                  </c:numRef>
                </c:val>
                <c:extLst>
                  <c:ext xmlns:c16="http://schemas.microsoft.com/office/drawing/2014/chart" uri="{C3380CC4-5D6E-409C-BE32-E72D297353CC}">
                    <c16:uniqueId val="{00000002-5674-4925-ADF6-E1FCED923D1D}"/>
                  </c:ext>
                </c:extLst>
              </c15:ser>
            </c15:filteredBarSeries>
          </c:ext>
        </c:extLst>
      </c:barChart>
      <c:lineChart>
        <c:grouping val="standard"/>
        <c:varyColors val="0"/>
        <c:ser>
          <c:idx val="0"/>
          <c:order val="2"/>
          <c:tx>
            <c:strRef>
              <c:f>Fjärrkyla!$C$2</c:f>
              <c:strCache>
                <c:ptCount val="1"/>
                <c:pt idx="0">
                  <c:v> Nätlängd, km</c:v>
                </c:pt>
              </c:strCache>
            </c:strRef>
          </c:tx>
          <c:spPr>
            <a:ln w="107950">
              <a:solidFill>
                <a:srgbClr val="8B33B7"/>
              </a:solidFill>
            </a:ln>
          </c:spPr>
          <c:marker>
            <c:symbol val="none"/>
          </c:marker>
          <c:cat>
            <c:numRef>
              <c:f>Fjärrkyla!$A$3:$A$28</c:f>
              <c:numCache>
                <c:formatCode>General</c:formatCode>
                <c:ptCount val="26"/>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numCache>
            </c:numRef>
          </c:cat>
          <c:val>
            <c:numRef>
              <c:f>Fjärrkyla!$C$3:$C$28</c:f>
              <c:numCache>
                <c:formatCode>0</c:formatCode>
                <c:ptCount val="26"/>
                <c:pt idx="0">
                  <c:v>31.562000000000001</c:v>
                </c:pt>
                <c:pt idx="1">
                  <c:v>35.142000000000003</c:v>
                </c:pt>
                <c:pt idx="2">
                  <c:v>55.881999999999991</c:v>
                </c:pt>
                <c:pt idx="3">
                  <c:v>84.641999999999996</c:v>
                </c:pt>
                <c:pt idx="4">
                  <c:v>103.19199999999999</c:v>
                </c:pt>
                <c:pt idx="5">
                  <c:v>129.09200000000001</c:v>
                </c:pt>
                <c:pt idx="6">
                  <c:v>164.80199999999999</c:v>
                </c:pt>
                <c:pt idx="7">
                  <c:v>182.35199999999998</c:v>
                </c:pt>
                <c:pt idx="8">
                  <c:v>182.35199999999998</c:v>
                </c:pt>
                <c:pt idx="9">
                  <c:v>182.35199999999998</c:v>
                </c:pt>
                <c:pt idx="10">
                  <c:v>213.17699999999999</c:v>
                </c:pt>
                <c:pt idx="11">
                  <c:v>270.72200000000004</c:v>
                </c:pt>
                <c:pt idx="12">
                  <c:v>300</c:v>
                </c:pt>
                <c:pt idx="13">
                  <c:v>311</c:v>
                </c:pt>
                <c:pt idx="14">
                  <c:v>362</c:v>
                </c:pt>
                <c:pt idx="15">
                  <c:v>372.25450000000001</c:v>
                </c:pt>
                <c:pt idx="16">
                  <c:v>382.50899999999996</c:v>
                </c:pt>
                <c:pt idx="17">
                  <c:v>418.07299999999992</c:v>
                </c:pt>
                <c:pt idx="18">
                  <c:v>431.15500000000003</c:v>
                </c:pt>
                <c:pt idx="19">
                  <c:v>438.25800000000004</c:v>
                </c:pt>
                <c:pt idx="20">
                  <c:v>455.65800000000002</c:v>
                </c:pt>
                <c:pt idx="21">
                  <c:v>471.85799999999995</c:v>
                </c:pt>
                <c:pt idx="22">
                  <c:v>486.49699999999996</c:v>
                </c:pt>
                <c:pt idx="23" formatCode="General">
                  <c:v>494.32799999999992</c:v>
                </c:pt>
                <c:pt idx="24" formatCode="General">
                  <c:v>506.53899999999999</c:v>
                </c:pt>
                <c:pt idx="25" formatCode="General">
                  <c:v>528.49</c:v>
                </c:pt>
              </c:numCache>
            </c:numRef>
          </c:val>
          <c:smooth val="0"/>
          <c:extLst>
            <c:ext xmlns:c16="http://schemas.microsoft.com/office/drawing/2014/chart" uri="{C3380CC4-5D6E-409C-BE32-E72D297353CC}">
              <c16:uniqueId val="{00000001-5674-4925-ADF6-E1FCED923D1D}"/>
            </c:ext>
          </c:extLst>
        </c:ser>
        <c:dLbls>
          <c:showLegendKey val="0"/>
          <c:showVal val="0"/>
          <c:showCatName val="0"/>
          <c:showSerName val="0"/>
          <c:showPercent val="0"/>
          <c:showBubbleSize val="0"/>
        </c:dLbls>
        <c:marker val="1"/>
        <c:smooth val="0"/>
        <c:axId val="115407488"/>
        <c:axId val="115405952"/>
      </c:lineChart>
      <c:catAx>
        <c:axId val="115382144"/>
        <c:scaling>
          <c:orientation val="minMax"/>
        </c:scaling>
        <c:delete val="0"/>
        <c:axPos val="b"/>
        <c:numFmt formatCode="General" sourceLinked="1"/>
        <c:majorTickMark val="none"/>
        <c:minorTickMark val="none"/>
        <c:tickLblPos val="nextTo"/>
        <c:spPr>
          <a:ln w="19050">
            <a:solidFill>
              <a:srgbClr val="000000"/>
            </a:solidFill>
          </a:ln>
        </c:spPr>
        <c:txPr>
          <a:bodyPr/>
          <a:lstStyle/>
          <a:p>
            <a:pPr>
              <a:defRPr sz="1800">
                <a:solidFill>
                  <a:schemeClr val="tx1"/>
                </a:solidFill>
              </a:defRPr>
            </a:pPr>
            <a:endParaRPr lang="sv-SE"/>
          </a:p>
        </c:txPr>
        <c:crossAx val="115383680"/>
        <c:crosses val="autoZero"/>
        <c:auto val="0"/>
        <c:lblAlgn val="ctr"/>
        <c:lblOffset val="0"/>
        <c:tickLblSkip val="4"/>
        <c:tickMarkSkip val="4"/>
        <c:noMultiLvlLbl val="0"/>
      </c:catAx>
      <c:valAx>
        <c:axId val="115383680"/>
        <c:scaling>
          <c:orientation val="minMax"/>
          <c:max val="1200"/>
        </c:scaling>
        <c:delete val="0"/>
        <c:axPos val="l"/>
        <c:majorGridlines>
          <c:spPr>
            <a:ln>
              <a:solidFill>
                <a:schemeClr val="accent2">
                  <a:lumMod val="60000"/>
                  <a:lumOff val="4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115382144"/>
        <c:crosses val="autoZero"/>
        <c:crossBetween val="between"/>
      </c:valAx>
      <c:valAx>
        <c:axId val="115405952"/>
        <c:scaling>
          <c:orientation val="minMax"/>
          <c:max val="1200"/>
        </c:scaling>
        <c:delete val="0"/>
        <c:axPos val="r"/>
        <c:numFmt formatCode="#,##0" sourceLinked="0"/>
        <c:majorTickMark val="out"/>
        <c:minorTickMark val="none"/>
        <c:tickLblPos val="nextTo"/>
        <c:spPr>
          <a:noFill/>
          <a:ln>
            <a:noFill/>
          </a:ln>
        </c:spPr>
        <c:txPr>
          <a:bodyPr/>
          <a:lstStyle/>
          <a:p>
            <a:pPr>
              <a:defRPr sz="1800"/>
            </a:pPr>
            <a:endParaRPr lang="sv-SE"/>
          </a:p>
        </c:txPr>
        <c:crossAx val="115407488"/>
        <c:crosses val="max"/>
        <c:crossBetween val="between"/>
      </c:valAx>
      <c:catAx>
        <c:axId val="115407488"/>
        <c:scaling>
          <c:orientation val="minMax"/>
        </c:scaling>
        <c:delete val="1"/>
        <c:axPos val="b"/>
        <c:numFmt formatCode="General" sourceLinked="1"/>
        <c:majorTickMark val="out"/>
        <c:minorTickMark val="none"/>
        <c:tickLblPos val="none"/>
        <c:crossAx val="115405952"/>
        <c:crosses val="autoZero"/>
        <c:auto val="1"/>
        <c:lblAlgn val="ctr"/>
        <c:lblOffset val="100"/>
        <c:noMultiLvlLbl val="0"/>
      </c:catAx>
      <c:spPr>
        <a:noFill/>
        <a:ln>
          <a:noFill/>
        </a:ln>
      </c:spPr>
    </c:plotArea>
    <c:legend>
      <c:legendPos val="t"/>
      <c:layout>
        <c:manualLayout>
          <c:xMode val="edge"/>
          <c:yMode val="edge"/>
          <c:x val="1.4668743507474056E-4"/>
          <c:y val="6.5055377262917477E-2"/>
          <c:w val="0.8141395112066776"/>
          <c:h val="6.5051238616434637E-2"/>
        </c:manualLayout>
      </c:layout>
      <c:overlay val="0"/>
      <c:txPr>
        <a:bodyPr/>
        <a:lstStyle/>
        <a:p>
          <a:pPr>
            <a:defRPr sz="1800">
              <a:solidFill>
                <a:schemeClr val="tx1"/>
              </a:solidFill>
            </a:defRPr>
          </a:pPr>
          <a:endParaRPr lang="sv-SE"/>
        </a:p>
      </c:txPr>
    </c:legend>
    <c:plotVisOnly val="1"/>
    <c:dispBlanksAs val="gap"/>
    <c:showDLblsOverMax val="0"/>
  </c:chart>
  <c:spPr>
    <a:noFill/>
    <a:ln w="12700">
      <a:solidFill>
        <a:schemeClr val="lt1"/>
      </a:solidFill>
    </a:ln>
    <a:effectLst/>
  </c:spPr>
  <c:txPr>
    <a:bodyPr/>
    <a:lstStyle/>
    <a:p>
      <a:pPr>
        <a:defRPr/>
      </a:pPr>
      <a:endParaRPr lang="sv-SE"/>
    </a:p>
  </c:txPr>
  <c:externalData r:id="rId2">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6019965112401292E-2"/>
          <c:y val="0.18593511995299325"/>
          <c:w val="0.62261572075696003"/>
          <c:h val="0.72109038528981118"/>
        </c:manualLayout>
      </c:layout>
      <c:lineChart>
        <c:grouping val="standard"/>
        <c:varyColors val="0"/>
        <c:ser>
          <c:idx val="1"/>
          <c:order val="1"/>
          <c:tx>
            <c:strRef>
              <c:f>'Utsläpp från energibranschen'!$B$2</c:f>
              <c:strCache>
                <c:ptCount val="1"/>
                <c:pt idx="0">
                  <c:v>Kväveoxider, NOx</c:v>
                </c:pt>
              </c:strCache>
            </c:strRef>
          </c:tx>
          <c:spPr>
            <a:ln w="63500">
              <a:solidFill>
                <a:schemeClr val="accent1"/>
              </a:solidFill>
            </a:ln>
          </c:spPr>
          <c:marker>
            <c:symbol val="none"/>
          </c:marker>
          <c:dPt>
            <c:idx val="0"/>
            <c:bubble3D val="0"/>
            <c:spPr>
              <a:ln w="63500">
                <a:solidFill>
                  <a:schemeClr val="accent1"/>
                </a:solidFill>
              </a:ln>
              <a:effectLst/>
            </c:spPr>
            <c:extLst>
              <c:ext xmlns:c16="http://schemas.microsoft.com/office/drawing/2014/chart" uri="{C3380CC4-5D6E-409C-BE32-E72D297353CC}">
                <c16:uniqueId val="{00000001-1D10-44E5-8382-FD8BB49B4708}"/>
              </c:ext>
            </c:extLst>
          </c:dPt>
          <c:dPt>
            <c:idx val="1"/>
            <c:bubble3D val="0"/>
            <c:spPr>
              <a:ln w="63500">
                <a:solidFill>
                  <a:schemeClr val="accent1"/>
                </a:solidFill>
              </a:ln>
              <a:effectLst/>
            </c:spPr>
            <c:extLst>
              <c:ext xmlns:c16="http://schemas.microsoft.com/office/drawing/2014/chart" uri="{C3380CC4-5D6E-409C-BE32-E72D297353CC}">
                <c16:uniqueId val="{00000003-1D10-44E5-8382-FD8BB49B4708}"/>
              </c:ext>
            </c:extLst>
          </c:dPt>
          <c:dPt>
            <c:idx val="2"/>
            <c:bubble3D val="0"/>
            <c:spPr>
              <a:ln w="63500">
                <a:solidFill>
                  <a:schemeClr val="accent1"/>
                </a:solidFill>
              </a:ln>
              <a:effectLst/>
            </c:spPr>
            <c:extLst>
              <c:ext xmlns:c16="http://schemas.microsoft.com/office/drawing/2014/chart" uri="{C3380CC4-5D6E-409C-BE32-E72D297353CC}">
                <c16:uniqueId val="{00000005-1D10-44E5-8382-FD8BB49B4708}"/>
              </c:ext>
            </c:extLst>
          </c:dPt>
          <c:dPt>
            <c:idx val="3"/>
            <c:bubble3D val="0"/>
            <c:spPr>
              <a:ln w="63500">
                <a:solidFill>
                  <a:schemeClr val="accent1"/>
                </a:solidFill>
              </a:ln>
              <a:effectLst/>
            </c:spPr>
            <c:extLst>
              <c:ext xmlns:c16="http://schemas.microsoft.com/office/drawing/2014/chart" uri="{C3380CC4-5D6E-409C-BE32-E72D297353CC}">
                <c16:uniqueId val="{00000007-1D10-44E5-8382-FD8BB49B4708}"/>
              </c:ext>
            </c:extLst>
          </c:dPt>
          <c:cat>
            <c:numRef>
              <c:f>'Utsläpp från energibranschen'!$A$3:$A$33</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numCache>
            </c:numRef>
          </c:cat>
          <c:val>
            <c:numRef>
              <c:f>'Utsläpp från energibranschen'!$B$3:$B$33</c:f>
              <c:numCache>
                <c:formatCode>0.0</c:formatCode>
                <c:ptCount val="31"/>
                <c:pt idx="0">
                  <c:v>507.76417949613631</c:v>
                </c:pt>
                <c:pt idx="1">
                  <c:v>501.72755663418309</c:v>
                </c:pt>
                <c:pt idx="2">
                  <c:v>451.52508464724849</c:v>
                </c:pt>
                <c:pt idx="3">
                  <c:v>389.80380531023917</c:v>
                </c:pt>
                <c:pt idx="4">
                  <c:v>364.48493382005012</c:v>
                </c:pt>
                <c:pt idx="5">
                  <c:v>284.63363572751371</c:v>
                </c:pt>
                <c:pt idx="6">
                  <c:v>241.82251652025963</c:v>
                </c:pt>
                <c:pt idx="7">
                  <c:v>239.30064852516389</c:v>
                </c:pt>
                <c:pt idx="8">
                  <c:v>239.82169865135316</c:v>
                </c:pt>
                <c:pt idx="9">
                  <c:v>235.93471124353786</c:v>
                </c:pt>
                <c:pt idx="10">
                  <c:v>229.95808477752169</c:v>
                </c:pt>
                <c:pt idx="11">
                  <c:v>202.04863181996015</c:v>
                </c:pt>
                <c:pt idx="12">
                  <c:v>225.7164111891351</c:v>
                </c:pt>
                <c:pt idx="13">
                  <c:v>223.07716358994884</c:v>
                </c:pt>
                <c:pt idx="14">
                  <c:v>218.42021436460357</c:v>
                </c:pt>
                <c:pt idx="15">
                  <c:v>222.21408489738133</c:v>
                </c:pt>
                <c:pt idx="16">
                  <c:v>220.17785297205819</c:v>
                </c:pt>
                <c:pt idx="17">
                  <c:v>202.4204398218746</c:v>
                </c:pt>
                <c:pt idx="18">
                  <c:v>203.91721352872833</c:v>
                </c:pt>
                <c:pt idx="19">
                  <c:v>202.36411543594139</c:v>
                </c:pt>
                <c:pt idx="20">
                  <c:v>196.78096264297955</c:v>
                </c:pt>
                <c:pt idx="21">
                  <c:v>196.38405334210276</c:v>
                </c:pt>
                <c:pt idx="22">
                  <c:v>199.65225958801219</c:v>
                </c:pt>
                <c:pt idx="23">
                  <c:v>188.28962042917337</c:v>
                </c:pt>
                <c:pt idx="24">
                  <c:v>199.66517682061726</c:v>
                </c:pt>
                <c:pt idx="25">
                  <c:v>198.58802699349761</c:v>
                </c:pt>
                <c:pt idx="26">
                  <c:v>199.26500012283964</c:v>
                </c:pt>
                <c:pt idx="27">
                  <c:v>199.75299848629078</c:v>
                </c:pt>
                <c:pt idx="28">
                  <c:v>201.4</c:v>
                </c:pt>
                <c:pt idx="29">
                  <c:v>202.6</c:v>
                </c:pt>
              </c:numCache>
            </c:numRef>
          </c:val>
          <c:smooth val="0"/>
          <c:extLst>
            <c:ext xmlns:c16="http://schemas.microsoft.com/office/drawing/2014/chart" uri="{C3380CC4-5D6E-409C-BE32-E72D297353CC}">
              <c16:uniqueId val="{00000008-1D10-44E5-8382-FD8BB49B4708}"/>
            </c:ext>
          </c:extLst>
        </c:ser>
        <c:ser>
          <c:idx val="2"/>
          <c:order val="2"/>
          <c:tx>
            <c:strRef>
              <c:f>'Utsläpp från energibranschen'!$C$2</c:f>
              <c:strCache>
                <c:ptCount val="1"/>
                <c:pt idx="0">
                  <c:v>Svaveloxider, SOx</c:v>
                </c:pt>
              </c:strCache>
            </c:strRef>
          </c:tx>
          <c:spPr>
            <a:ln w="63500" cap="rnd">
              <a:solidFill>
                <a:srgbClr val="44546A"/>
              </a:solidFill>
              <a:bevel/>
            </a:ln>
            <a:effectLst/>
          </c:spPr>
          <c:marker>
            <c:spPr>
              <a:noFill/>
              <a:ln>
                <a:noFill/>
              </a:ln>
            </c:spPr>
          </c:marker>
          <c:cat>
            <c:numRef>
              <c:f>'Utsläpp från energibranschen'!$A$3:$A$33</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numCache>
            </c:numRef>
          </c:cat>
          <c:val>
            <c:numRef>
              <c:f>'Utsläpp från energibranschen'!$C$3:$C$33</c:f>
              <c:numCache>
                <c:formatCode>0.0</c:formatCode>
                <c:ptCount val="31"/>
                <c:pt idx="0">
                  <c:v>549.1330168700739</c:v>
                </c:pt>
                <c:pt idx="1">
                  <c:v>555.53644348602336</c:v>
                </c:pt>
                <c:pt idx="2">
                  <c:v>526.0912831225578</c:v>
                </c:pt>
                <c:pt idx="3">
                  <c:v>413.36288260456547</c:v>
                </c:pt>
                <c:pt idx="4">
                  <c:v>352.53235533154117</c:v>
                </c:pt>
                <c:pt idx="5">
                  <c:v>250.89934233473693</c:v>
                </c:pt>
                <c:pt idx="6">
                  <c:v>259.52103231736146</c:v>
                </c:pt>
                <c:pt idx="7">
                  <c:v>183.89168564473414</c:v>
                </c:pt>
                <c:pt idx="8">
                  <c:v>208.08787073303318</c:v>
                </c:pt>
                <c:pt idx="9">
                  <c:v>168.30873374151165</c:v>
                </c:pt>
                <c:pt idx="10">
                  <c:v>147.92799044777206</c:v>
                </c:pt>
                <c:pt idx="11">
                  <c:v>136.18603906450249</c:v>
                </c:pt>
                <c:pt idx="12">
                  <c:v>147.07239326985771</c:v>
                </c:pt>
                <c:pt idx="13">
                  <c:v>142.85782083896785</c:v>
                </c:pt>
                <c:pt idx="14">
                  <c:v>133.26976309315697</c:v>
                </c:pt>
                <c:pt idx="15">
                  <c:v>117.52310646473116</c:v>
                </c:pt>
                <c:pt idx="16">
                  <c:v>111.68512013916342</c:v>
                </c:pt>
                <c:pt idx="17">
                  <c:v>98.737442966329169</c:v>
                </c:pt>
                <c:pt idx="18">
                  <c:v>92.193492380490966</c:v>
                </c:pt>
                <c:pt idx="19">
                  <c:v>87.451730279163002</c:v>
                </c:pt>
                <c:pt idx="20">
                  <c:v>85.155328194687286</c:v>
                </c:pt>
                <c:pt idx="21">
                  <c:v>73.821330585838609</c:v>
                </c:pt>
                <c:pt idx="22">
                  <c:v>73.36469551214428</c:v>
                </c:pt>
                <c:pt idx="23">
                  <c:v>58.791407954231239</c:v>
                </c:pt>
                <c:pt idx="24">
                  <c:v>54.786980960744941</c:v>
                </c:pt>
                <c:pt idx="25">
                  <c:v>48.130023286246121</c:v>
                </c:pt>
                <c:pt idx="26">
                  <c:v>48.889203111878096</c:v>
                </c:pt>
                <c:pt idx="27">
                  <c:v>43.741122022804092</c:v>
                </c:pt>
                <c:pt idx="28">
                  <c:v>46.8</c:v>
                </c:pt>
                <c:pt idx="29">
                  <c:v>41.3</c:v>
                </c:pt>
              </c:numCache>
            </c:numRef>
          </c:val>
          <c:smooth val="0"/>
          <c:extLst>
            <c:ext xmlns:c16="http://schemas.microsoft.com/office/drawing/2014/chart" uri="{C3380CC4-5D6E-409C-BE32-E72D297353CC}">
              <c16:uniqueId val="{00000009-1D10-44E5-8382-FD8BB49B4708}"/>
            </c:ext>
          </c:extLst>
        </c:ser>
        <c:dLbls>
          <c:showLegendKey val="0"/>
          <c:showVal val="0"/>
          <c:showCatName val="0"/>
          <c:showSerName val="0"/>
          <c:showPercent val="0"/>
          <c:showBubbleSize val="0"/>
        </c:dLbls>
        <c:smooth val="0"/>
        <c:axId val="83479552"/>
        <c:axId val="85512960"/>
        <c:extLst>
          <c:ext xmlns:c15="http://schemas.microsoft.com/office/drawing/2012/chart" uri="{02D57815-91ED-43cb-92C2-25804820EDAC}">
            <c15:filteredLineSeries>
              <c15:ser>
                <c:idx val="0"/>
                <c:order val="0"/>
                <c:tx>
                  <c:strRef>
                    <c:extLst>
                      <c:ext uri="{02D57815-91ED-43cb-92C2-25804820EDAC}">
                        <c15:formulaRef>
                          <c15:sqref>'Utsläpp från energibranschen'!$A$2</c15:sqref>
                        </c15:formulaRef>
                      </c:ext>
                    </c:extLst>
                    <c:strCache>
                      <c:ptCount val="1"/>
                      <c:pt idx="0">
                        <c:v>År</c:v>
                      </c:pt>
                    </c:strCache>
                  </c:strRef>
                </c:tx>
                <c:marker>
                  <c:symbol val="none"/>
                </c:marker>
                <c:cat>
                  <c:numRef>
                    <c:extLst>
                      <c:ext uri="{02D57815-91ED-43cb-92C2-25804820EDAC}">
                        <c15:formulaRef>
                          <c15:sqref>'Utsläpp från energibranschen'!$A$3:$A$33</c15:sqref>
                        </c15:formulaRef>
                      </c:ext>
                    </c:extLst>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numCache>
                  </c:numRef>
                </c:cat>
                <c:val>
                  <c:numRef>
                    <c:extLst>
                      <c:ext uri="{02D57815-91ED-43cb-92C2-25804820EDAC}">
                        <c15:formulaRef>
                          <c15:sqref>'Utsläpp från energibranschen'!$A$3:$A$33</c15:sqref>
                        </c15:formulaRef>
                      </c:ext>
                    </c:extLst>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numCache>
                  </c:numRef>
                </c:val>
                <c:smooth val="0"/>
                <c:extLst>
                  <c:ext xmlns:c16="http://schemas.microsoft.com/office/drawing/2014/chart" uri="{C3380CC4-5D6E-409C-BE32-E72D297353CC}">
                    <c16:uniqueId val="{0000000A-1D10-44E5-8382-FD8BB49B4708}"/>
                  </c:ext>
                </c:extLst>
              </c15:ser>
            </c15:filteredLineSeries>
          </c:ext>
        </c:extLst>
      </c:lineChart>
      <c:catAx>
        <c:axId val="83479552"/>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85512960"/>
        <c:crosses val="autoZero"/>
        <c:auto val="1"/>
        <c:lblAlgn val="ctr"/>
        <c:lblOffset val="0"/>
        <c:tickLblSkip val="4"/>
        <c:noMultiLvlLbl val="0"/>
      </c:catAx>
      <c:valAx>
        <c:axId val="85512960"/>
        <c:scaling>
          <c:orientation val="minMax"/>
        </c:scaling>
        <c:delete val="0"/>
        <c:axPos val="l"/>
        <c:majorGridlines>
          <c:spPr>
            <a:ln>
              <a:solidFill>
                <a:schemeClr val="accent2">
                  <a:lumMod val="40000"/>
                  <a:lumOff val="60000"/>
                </a:schemeClr>
              </a:solidFill>
            </a:ln>
          </c:spPr>
        </c:majorGridlines>
        <c:numFmt formatCode="0;[Red]0" sourceLinked="0"/>
        <c:majorTickMark val="none"/>
        <c:minorTickMark val="none"/>
        <c:tickLblPos val="nextTo"/>
        <c:spPr>
          <a:noFill/>
          <a:ln>
            <a:noFill/>
          </a:ln>
        </c:spPr>
        <c:txPr>
          <a:bodyPr/>
          <a:lstStyle/>
          <a:p>
            <a:pPr>
              <a:defRPr sz="1800">
                <a:solidFill>
                  <a:schemeClr val="tx1"/>
                </a:solidFill>
              </a:defRPr>
            </a:pPr>
            <a:endParaRPr lang="sv-SE"/>
          </a:p>
        </c:txPr>
        <c:crossAx val="83479552"/>
        <c:crosses val="autoZero"/>
        <c:crossBetween val="between"/>
      </c:valAx>
      <c:spPr>
        <a:noFill/>
        <a:ln>
          <a:noFill/>
        </a:ln>
      </c:spPr>
    </c:plotArea>
    <c:legend>
      <c:legendPos val="r"/>
      <c:layout>
        <c:manualLayout>
          <c:xMode val="edge"/>
          <c:yMode val="edge"/>
          <c:x val="0.71853121540134712"/>
          <c:y val="0.70762238071681849"/>
          <c:w val="0.2067583745296579"/>
          <c:h val="0.19147127646857187"/>
        </c:manualLayout>
      </c:layout>
      <c:overlay val="0"/>
      <c:txPr>
        <a:bodyPr/>
        <a:lstStyle/>
        <a:p>
          <a:pPr>
            <a:defRPr sz="1800">
              <a:solidFill>
                <a:schemeClr val="tx1"/>
              </a:solidFill>
            </a:defRPr>
          </a:pPr>
          <a:endParaRPr lang="sv-SE"/>
        </a:p>
      </c:txPr>
    </c:legend>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6019965112401292E-2"/>
          <c:y val="0.18593511995299325"/>
          <c:w val="0.62261572075696003"/>
          <c:h val="0.72109038528981118"/>
        </c:manualLayout>
      </c:layout>
      <c:lineChart>
        <c:grouping val="standard"/>
        <c:varyColors val="0"/>
        <c:ser>
          <c:idx val="1"/>
          <c:order val="1"/>
          <c:tx>
            <c:strRef>
              <c:f>'Partikelutsläpp från energibran'!$B$2</c:f>
              <c:strCache>
                <c:ptCount val="1"/>
                <c:pt idx="0">
                  <c:v> NOx </c:v>
                </c:pt>
              </c:strCache>
            </c:strRef>
          </c:tx>
          <c:marker>
            <c:symbol val="none"/>
          </c:marker>
          <c:cat>
            <c:numRef>
              <c:f>'Partikelutsläpp från energibran'!$A$3:$A$33</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numCache>
            </c:numRef>
          </c:cat>
          <c:val>
            <c:numRef>
              <c:f>'Partikelutsläpp från energibran'!$B$3:$B$33</c:f>
            </c:numRef>
          </c:val>
          <c:smooth val="0"/>
          <c:extLst>
            <c:ext xmlns:c16="http://schemas.microsoft.com/office/drawing/2014/chart" uri="{C3380CC4-5D6E-409C-BE32-E72D297353CC}">
              <c16:uniqueId val="{00000000-F83F-410C-AFBA-40F0196F882D}"/>
            </c:ext>
          </c:extLst>
        </c:ser>
        <c:ser>
          <c:idx val="2"/>
          <c:order val="2"/>
          <c:tx>
            <c:strRef>
              <c:f>'Partikelutsläpp från energibran'!$C$2</c:f>
              <c:strCache>
                <c:ptCount val="1"/>
                <c:pt idx="0">
                  <c:v> SOx </c:v>
                </c:pt>
              </c:strCache>
            </c:strRef>
          </c:tx>
          <c:marker>
            <c:symbol val="none"/>
          </c:marker>
          <c:cat>
            <c:numRef>
              <c:f>'Partikelutsläpp från energibran'!$A$3:$A$33</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numCache>
            </c:numRef>
          </c:cat>
          <c:val>
            <c:numRef>
              <c:f>'Partikelutsläpp från energibran'!$C$3:$C$33</c:f>
            </c:numRef>
          </c:val>
          <c:smooth val="0"/>
          <c:extLst>
            <c:ext xmlns:c16="http://schemas.microsoft.com/office/drawing/2014/chart" uri="{C3380CC4-5D6E-409C-BE32-E72D297353CC}">
              <c16:uniqueId val="{00000001-F83F-410C-AFBA-40F0196F882D}"/>
            </c:ext>
          </c:extLst>
        </c:ser>
        <c:ser>
          <c:idx val="3"/>
          <c:order val="3"/>
          <c:tx>
            <c:strRef>
              <c:f>'Partikelutsläpp från energibran'!$D$2</c:f>
              <c:strCache>
                <c:ptCount val="1"/>
                <c:pt idx="0">
                  <c:v>Partiklar mindre än 2,5 mikrometer (µM), PM2,5</c:v>
                </c:pt>
              </c:strCache>
            </c:strRef>
          </c:tx>
          <c:spPr>
            <a:ln w="63500">
              <a:solidFill>
                <a:schemeClr val="accent5"/>
              </a:solidFill>
            </a:ln>
          </c:spPr>
          <c:marker>
            <c:symbol val="none"/>
          </c:marker>
          <c:cat>
            <c:numRef>
              <c:f>'Partikelutsläpp från energibran'!$A$3:$A$33</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numCache>
            </c:numRef>
          </c:cat>
          <c:val>
            <c:numRef>
              <c:f>'Partikelutsläpp från energibran'!$D$3:$D$33</c:f>
              <c:numCache>
                <c:formatCode>0.0</c:formatCode>
                <c:ptCount val="31"/>
                <c:pt idx="0">
                  <c:v>75.941644351676203</c:v>
                </c:pt>
                <c:pt idx="1">
                  <c:v>73.239790341927986</c:v>
                </c:pt>
                <c:pt idx="2">
                  <c:v>67.998596350310507</c:v>
                </c:pt>
                <c:pt idx="3">
                  <c:v>65.857756189908628</c:v>
                </c:pt>
                <c:pt idx="4">
                  <c:v>64.294608465040298</c:v>
                </c:pt>
                <c:pt idx="5">
                  <c:v>59.345897505584709</c:v>
                </c:pt>
                <c:pt idx="6">
                  <c:v>57.080285090804161</c:v>
                </c:pt>
                <c:pt idx="7">
                  <c:v>54.768476931110456</c:v>
                </c:pt>
                <c:pt idx="8">
                  <c:v>50.116664409793913</c:v>
                </c:pt>
                <c:pt idx="9">
                  <c:v>48.030597707589244</c:v>
                </c:pt>
                <c:pt idx="10">
                  <c:v>49.828812272440601</c:v>
                </c:pt>
                <c:pt idx="11">
                  <c:v>46.951871281718034</c:v>
                </c:pt>
                <c:pt idx="12">
                  <c:v>42.176464677030978</c:v>
                </c:pt>
                <c:pt idx="13">
                  <c:v>37.430255357616787</c:v>
                </c:pt>
                <c:pt idx="14">
                  <c:v>36.21117069527741</c:v>
                </c:pt>
                <c:pt idx="15">
                  <c:v>35.352239712753068</c:v>
                </c:pt>
                <c:pt idx="16">
                  <c:v>33.061612416048149</c:v>
                </c:pt>
                <c:pt idx="17">
                  <c:v>30.48225842070816</c:v>
                </c:pt>
                <c:pt idx="18">
                  <c:v>31.124674782641584</c:v>
                </c:pt>
                <c:pt idx="19">
                  <c:v>27.741563075981524</c:v>
                </c:pt>
                <c:pt idx="20">
                  <c:v>24.346421174370555</c:v>
                </c:pt>
                <c:pt idx="21">
                  <c:v>23.36729794334164</c:v>
                </c:pt>
                <c:pt idx="22">
                  <c:v>22.276533273749919</c:v>
                </c:pt>
                <c:pt idx="23">
                  <c:v>19.316327961103575</c:v>
                </c:pt>
                <c:pt idx="24">
                  <c:v>17.382960852585949</c:v>
                </c:pt>
                <c:pt idx="25">
                  <c:v>15.410583836648799</c:v>
                </c:pt>
                <c:pt idx="26">
                  <c:v>15.379719819943688</c:v>
                </c:pt>
                <c:pt idx="27">
                  <c:v>14.811444770643469</c:v>
                </c:pt>
                <c:pt idx="28">
                  <c:v>14.5</c:v>
                </c:pt>
                <c:pt idx="29">
                  <c:v>14.3</c:v>
                </c:pt>
              </c:numCache>
            </c:numRef>
          </c:val>
          <c:smooth val="0"/>
          <c:extLst>
            <c:ext xmlns:c16="http://schemas.microsoft.com/office/drawing/2014/chart" uri="{C3380CC4-5D6E-409C-BE32-E72D297353CC}">
              <c16:uniqueId val="{00000002-F83F-410C-AFBA-40F0196F882D}"/>
            </c:ext>
          </c:extLst>
        </c:ser>
        <c:ser>
          <c:idx val="4"/>
          <c:order val="4"/>
          <c:tx>
            <c:strRef>
              <c:f>'Partikelutsläpp från energibran'!$E$2</c:f>
              <c:strCache>
                <c:ptCount val="1"/>
                <c:pt idx="0">
                  <c:v>Partiklar mindre än 10 mikrometer (µM), PM 10 </c:v>
                </c:pt>
              </c:strCache>
            </c:strRef>
          </c:tx>
          <c:spPr>
            <a:ln w="63500">
              <a:solidFill>
                <a:schemeClr val="accent4"/>
              </a:solidFill>
            </a:ln>
          </c:spPr>
          <c:marker>
            <c:symbol val="none"/>
          </c:marker>
          <c:cat>
            <c:numRef>
              <c:f>'Partikelutsläpp från energibran'!$A$3:$A$33</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numCache>
            </c:numRef>
          </c:cat>
          <c:val>
            <c:numRef>
              <c:f>'Partikelutsläpp från energibran'!$E$3:$E$33</c:f>
              <c:numCache>
                <c:formatCode>0.0</c:formatCode>
                <c:ptCount val="31"/>
                <c:pt idx="0">
                  <c:v>94.339160565156376</c:v>
                </c:pt>
                <c:pt idx="1">
                  <c:v>91.201569383541653</c:v>
                </c:pt>
                <c:pt idx="2">
                  <c:v>84.893417812404692</c:v>
                </c:pt>
                <c:pt idx="3">
                  <c:v>84.024122942358332</c:v>
                </c:pt>
                <c:pt idx="4">
                  <c:v>82.2340476134803</c:v>
                </c:pt>
                <c:pt idx="5">
                  <c:v>77.57233942938096</c:v>
                </c:pt>
                <c:pt idx="6">
                  <c:v>75.796556267333358</c:v>
                </c:pt>
                <c:pt idx="7">
                  <c:v>72.026568474593773</c:v>
                </c:pt>
                <c:pt idx="8">
                  <c:v>66.684768848258528</c:v>
                </c:pt>
                <c:pt idx="9">
                  <c:v>63.882005298468989</c:v>
                </c:pt>
                <c:pt idx="10">
                  <c:v>64.907286485234707</c:v>
                </c:pt>
                <c:pt idx="11">
                  <c:v>61.250038131770182</c:v>
                </c:pt>
                <c:pt idx="12">
                  <c:v>56.539741167500061</c:v>
                </c:pt>
                <c:pt idx="13">
                  <c:v>49.205221037822355</c:v>
                </c:pt>
                <c:pt idx="14">
                  <c:v>47.969184742920767</c:v>
                </c:pt>
                <c:pt idx="15">
                  <c:v>47.613956373238565</c:v>
                </c:pt>
                <c:pt idx="16">
                  <c:v>43.770093170441136</c:v>
                </c:pt>
                <c:pt idx="17">
                  <c:v>40.4754928635627</c:v>
                </c:pt>
                <c:pt idx="18">
                  <c:v>39.455764668213284</c:v>
                </c:pt>
                <c:pt idx="19">
                  <c:v>35.761887759333106</c:v>
                </c:pt>
                <c:pt idx="20">
                  <c:v>31.93217893968043</c:v>
                </c:pt>
                <c:pt idx="21">
                  <c:v>29.103044700338945</c:v>
                </c:pt>
                <c:pt idx="22">
                  <c:v>28.272239053433356</c:v>
                </c:pt>
                <c:pt idx="23">
                  <c:v>25.240416863789935</c:v>
                </c:pt>
                <c:pt idx="24">
                  <c:v>23.376000330426713</c:v>
                </c:pt>
                <c:pt idx="25">
                  <c:v>21.411012962934901</c:v>
                </c:pt>
                <c:pt idx="26">
                  <c:v>21.45487969087721</c:v>
                </c:pt>
                <c:pt idx="27">
                  <c:v>20.876520999318451</c:v>
                </c:pt>
                <c:pt idx="28">
                  <c:v>20.5</c:v>
                </c:pt>
                <c:pt idx="29">
                  <c:v>20.3</c:v>
                </c:pt>
              </c:numCache>
            </c:numRef>
          </c:val>
          <c:smooth val="0"/>
          <c:extLst>
            <c:ext xmlns:c16="http://schemas.microsoft.com/office/drawing/2014/chart" uri="{C3380CC4-5D6E-409C-BE32-E72D297353CC}">
              <c16:uniqueId val="{00000003-F83F-410C-AFBA-40F0196F882D}"/>
            </c:ext>
          </c:extLst>
        </c:ser>
        <c:dLbls>
          <c:showLegendKey val="0"/>
          <c:showVal val="0"/>
          <c:showCatName val="0"/>
          <c:showSerName val="0"/>
          <c:showPercent val="0"/>
          <c:showBubbleSize val="0"/>
        </c:dLbls>
        <c:smooth val="0"/>
        <c:axId val="85648896"/>
        <c:axId val="85650432"/>
        <c:extLst>
          <c:ext xmlns:c15="http://schemas.microsoft.com/office/drawing/2012/chart" uri="{02D57815-91ED-43cb-92C2-25804820EDAC}">
            <c15:filteredLineSeries>
              <c15:ser>
                <c:idx val="0"/>
                <c:order val="0"/>
                <c:tx>
                  <c:strRef>
                    <c:extLst>
                      <c:ext uri="{02D57815-91ED-43cb-92C2-25804820EDAC}">
                        <c15:formulaRef>
                          <c15:sqref>'Partikelutsläpp från energibran'!$A$2</c15:sqref>
                        </c15:formulaRef>
                      </c:ext>
                    </c:extLst>
                    <c:strCache>
                      <c:ptCount val="1"/>
                      <c:pt idx="0">
                        <c:v>År</c:v>
                      </c:pt>
                    </c:strCache>
                  </c:strRef>
                </c:tx>
                <c:marker>
                  <c:symbol val="none"/>
                </c:marker>
                <c:cat>
                  <c:numRef>
                    <c:extLst>
                      <c:ext uri="{02D57815-91ED-43cb-92C2-25804820EDAC}">
                        <c15:formulaRef>
                          <c15:sqref>'Partikelutsläpp från energibran'!$A$3:$A$33</c15:sqref>
                        </c15:formulaRef>
                      </c:ext>
                    </c:extLst>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numCache>
                  </c:numRef>
                </c:cat>
                <c:val>
                  <c:numRef>
                    <c:extLst>
                      <c:ext uri="{02D57815-91ED-43cb-92C2-25804820EDAC}">
                        <c15:formulaRef>
                          <c15:sqref>'Partikelutsläpp från energibran'!$A$3:$A$33</c15:sqref>
                        </c15:formulaRef>
                      </c:ext>
                    </c:extLst>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numCache>
                  </c:numRef>
                </c:val>
                <c:smooth val="0"/>
                <c:extLst>
                  <c:ext xmlns:c16="http://schemas.microsoft.com/office/drawing/2014/chart" uri="{C3380CC4-5D6E-409C-BE32-E72D297353CC}">
                    <c16:uniqueId val="{00000004-F83F-410C-AFBA-40F0196F882D}"/>
                  </c:ext>
                </c:extLst>
              </c15:ser>
            </c15:filteredLineSeries>
          </c:ext>
        </c:extLst>
      </c:lineChart>
      <c:catAx>
        <c:axId val="85648896"/>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85650432"/>
        <c:crosses val="autoZero"/>
        <c:auto val="1"/>
        <c:lblAlgn val="ctr"/>
        <c:lblOffset val="0"/>
        <c:tickLblSkip val="4"/>
        <c:noMultiLvlLbl val="0"/>
      </c:catAx>
      <c:valAx>
        <c:axId val="85650432"/>
        <c:scaling>
          <c:orientation val="minMax"/>
        </c:scaling>
        <c:delete val="0"/>
        <c:axPos val="l"/>
        <c:majorGridlines>
          <c:spPr>
            <a:ln>
              <a:solidFill>
                <a:schemeClr val="accent2">
                  <a:lumMod val="40000"/>
                  <a:lumOff val="60000"/>
                </a:schemeClr>
              </a:solidFill>
            </a:ln>
          </c:spPr>
        </c:majorGridlines>
        <c:numFmt formatCode="0;[Red]0" sourceLinked="0"/>
        <c:majorTickMark val="none"/>
        <c:minorTickMark val="none"/>
        <c:tickLblPos val="nextTo"/>
        <c:spPr>
          <a:noFill/>
          <a:ln>
            <a:noFill/>
          </a:ln>
        </c:spPr>
        <c:txPr>
          <a:bodyPr/>
          <a:lstStyle/>
          <a:p>
            <a:pPr>
              <a:defRPr sz="1800">
                <a:solidFill>
                  <a:schemeClr val="tx1"/>
                </a:solidFill>
              </a:defRPr>
            </a:pPr>
            <a:endParaRPr lang="sv-SE"/>
          </a:p>
        </c:txPr>
        <c:crossAx val="85648896"/>
        <c:crosses val="autoZero"/>
        <c:crossBetween val="between"/>
      </c:valAx>
      <c:spPr>
        <a:noFill/>
        <a:ln>
          <a:noFill/>
        </a:ln>
      </c:spPr>
    </c:plotArea>
    <c:legend>
      <c:legendPos val="r"/>
      <c:layout>
        <c:manualLayout>
          <c:xMode val="edge"/>
          <c:yMode val="edge"/>
          <c:x val="0.72198767866104774"/>
          <c:y val="0.50072374893804272"/>
          <c:w val="0.18947605823115446"/>
          <c:h val="0.47816171512317168"/>
        </c:manualLayout>
      </c:layout>
      <c:overlay val="0"/>
      <c:txPr>
        <a:bodyPr/>
        <a:lstStyle/>
        <a:p>
          <a:pPr>
            <a:defRPr sz="1800">
              <a:solidFill>
                <a:schemeClr val="tx1"/>
              </a:solidFill>
            </a:defRPr>
          </a:pPr>
          <a:endParaRPr lang="sv-SE"/>
        </a:p>
      </c:txPr>
    </c:legend>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74370928356916"/>
          <c:y val="0.17788504905166774"/>
          <c:w val="0.65381612680320733"/>
          <c:h val="0.68417653368214515"/>
        </c:manualLayout>
      </c:layout>
      <c:barChart>
        <c:barDir val="bar"/>
        <c:grouping val="clustered"/>
        <c:varyColors val="0"/>
        <c:ser>
          <c:idx val="0"/>
          <c:order val="0"/>
          <c:tx>
            <c:strRef>
              <c:f>'Per BNP Territoriella utsläpp a'!$B$2</c:f>
              <c:strCache>
                <c:ptCount val="1"/>
                <c:pt idx="0">
                  <c:v>2019 per BNP</c:v>
                </c:pt>
              </c:strCache>
            </c:strRef>
          </c:tx>
          <c:spPr>
            <a:solidFill>
              <a:srgbClr val="777777"/>
            </a:solidFill>
          </c:spPr>
          <c:invertIfNegative val="0"/>
          <c:dPt>
            <c:idx val="0"/>
            <c:invertIfNegative val="0"/>
            <c:bubble3D val="0"/>
            <c:spPr>
              <a:solidFill>
                <a:srgbClr val="E6007E"/>
              </a:solidFill>
              <a:ln w="25400">
                <a:noFill/>
              </a:ln>
              <a:effectLst/>
            </c:spPr>
            <c:extLst>
              <c:ext xmlns:c16="http://schemas.microsoft.com/office/drawing/2014/chart" uri="{C3380CC4-5D6E-409C-BE32-E72D297353CC}">
                <c16:uniqueId val="{00000001-9E28-43BA-AB19-99F0BA055DFF}"/>
              </c:ext>
            </c:extLst>
          </c:dPt>
          <c:dPt>
            <c:idx val="1"/>
            <c:invertIfNegative val="0"/>
            <c:bubble3D val="0"/>
            <c:spPr>
              <a:solidFill>
                <a:srgbClr val="777777"/>
              </a:solidFill>
              <a:ln w="25400">
                <a:noFill/>
              </a:ln>
              <a:effectLst/>
            </c:spPr>
            <c:extLst>
              <c:ext xmlns:c16="http://schemas.microsoft.com/office/drawing/2014/chart" uri="{C3380CC4-5D6E-409C-BE32-E72D297353CC}">
                <c16:uniqueId val="{00000003-9E28-43BA-AB19-99F0BA055DFF}"/>
              </c:ext>
            </c:extLst>
          </c:dPt>
          <c:dPt>
            <c:idx val="3"/>
            <c:invertIfNegative val="0"/>
            <c:bubble3D val="0"/>
            <c:spPr>
              <a:solidFill>
                <a:srgbClr val="777777"/>
              </a:solidFill>
              <a:ln w="25400">
                <a:noFill/>
              </a:ln>
            </c:spPr>
            <c:extLst>
              <c:ext xmlns:c16="http://schemas.microsoft.com/office/drawing/2014/chart" uri="{C3380CC4-5D6E-409C-BE32-E72D297353CC}">
                <c16:uniqueId val="{00000005-9E28-43BA-AB19-99F0BA055DFF}"/>
              </c:ext>
            </c:extLst>
          </c:dPt>
          <c:dPt>
            <c:idx val="4"/>
            <c:invertIfNegative val="0"/>
            <c:bubble3D val="0"/>
            <c:spPr>
              <a:solidFill>
                <a:srgbClr val="777777"/>
              </a:solidFill>
              <a:ln w="25400">
                <a:noFill/>
              </a:ln>
              <a:effectLst/>
            </c:spPr>
            <c:extLst>
              <c:ext xmlns:c16="http://schemas.microsoft.com/office/drawing/2014/chart" uri="{C3380CC4-5D6E-409C-BE32-E72D297353CC}">
                <c16:uniqueId val="{00000007-9E28-43BA-AB19-99F0BA055DFF}"/>
              </c:ext>
            </c:extLst>
          </c:dPt>
          <c:dPt>
            <c:idx val="5"/>
            <c:invertIfNegative val="0"/>
            <c:bubble3D val="0"/>
            <c:spPr>
              <a:solidFill>
                <a:srgbClr val="777777"/>
              </a:solidFill>
              <a:ln w="25400">
                <a:noFill/>
              </a:ln>
              <a:effectLst/>
            </c:spPr>
            <c:extLst>
              <c:ext xmlns:c16="http://schemas.microsoft.com/office/drawing/2014/chart" uri="{C3380CC4-5D6E-409C-BE32-E72D297353CC}">
                <c16:uniqueId val="{00000009-9E28-43BA-AB19-99F0BA055DFF}"/>
              </c:ext>
            </c:extLst>
          </c:dPt>
          <c:cat>
            <c:strRef>
              <c:f>'Per BNP Territoriella utsläpp a'!$A$3:$A$8</c:f>
              <c:strCache>
                <c:ptCount val="6"/>
                <c:pt idx="0">
                  <c:v>Sverige</c:v>
                </c:pt>
                <c:pt idx="1">
                  <c:v>Danmark</c:v>
                </c:pt>
                <c:pt idx="2">
                  <c:v>Norge</c:v>
                </c:pt>
                <c:pt idx="3">
                  <c:v>Finland</c:v>
                </c:pt>
                <c:pt idx="4">
                  <c:v>Island</c:v>
                </c:pt>
                <c:pt idx="5">
                  <c:v>EU-27</c:v>
                </c:pt>
              </c:strCache>
            </c:strRef>
          </c:cat>
          <c:val>
            <c:numRef>
              <c:f>'Per BNP Territoriella utsläpp a'!$B$3:$B$8</c:f>
              <c:numCache>
                <c:formatCode>0.000</c:formatCode>
                <c:ptCount val="6"/>
                <c:pt idx="0" formatCode="0.00">
                  <c:v>9.177008599939003E-2</c:v>
                </c:pt>
                <c:pt idx="1">
                  <c:v>0.10982417437674043</c:v>
                </c:pt>
                <c:pt idx="2">
                  <c:v>0.11121125580979918</c:v>
                </c:pt>
                <c:pt idx="3">
                  <c:v>0.16599334350741929</c:v>
                </c:pt>
                <c:pt idx="4">
                  <c:v>0.17223958526225608</c:v>
                </c:pt>
                <c:pt idx="5">
                  <c:v>0.17883229245414259</c:v>
                </c:pt>
              </c:numCache>
            </c:numRef>
          </c:val>
          <c:extLst>
            <c:ext xmlns:c16="http://schemas.microsoft.com/office/drawing/2014/chart" uri="{C3380CC4-5D6E-409C-BE32-E72D297353CC}">
              <c16:uniqueId val="{0000000A-9E28-43BA-AB19-99F0BA055DFF}"/>
            </c:ext>
          </c:extLst>
        </c:ser>
        <c:dLbls>
          <c:showLegendKey val="0"/>
          <c:showVal val="0"/>
          <c:showCatName val="0"/>
          <c:showSerName val="0"/>
          <c:showPercent val="0"/>
          <c:showBubbleSize val="0"/>
        </c:dLbls>
        <c:gapWidth val="45"/>
        <c:axId val="90920064"/>
        <c:axId val="90921600"/>
      </c:barChart>
      <c:catAx>
        <c:axId val="90920064"/>
        <c:scaling>
          <c:orientation val="minMax"/>
        </c:scaling>
        <c:delete val="0"/>
        <c:axPos val="l"/>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90921600"/>
        <c:crosses val="autoZero"/>
        <c:auto val="1"/>
        <c:lblAlgn val="ctr"/>
        <c:lblOffset val="0"/>
        <c:noMultiLvlLbl val="0"/>
      </c:catAx>
      <c:valAx>
        <c:axId val="90921600"/>
        <c:scaling>
          <c:orientation val="minMax"/>
        </c:scaling>
        <c:delete val="0"/>
        <c:axPos val="b"/>
        <c:majorGridlines>
          <c:spPr>
            <a:ln>
              <a:solidFill>
                <a:schemeClr val="accent2">
                  <a:lumMod val="40000"/>
                  <a:lumOff val="60000"/>
                </a:schemeClr>
              </a:solidFill>
            </a:ln>
          </c:spPr>
        </c:majorGridlines>
        <c:numFmt formatCode="0.00" sourceLinked="0"/>
        <c:majorTickMark val="none"/>
        <c:minorTickMark val="none"/>
        <c:tickLblPos val="nextTo"/>
        <c:spPr>
          <a:ln>
            <a:noFill/>
          </a:ln>
        </c:spPr>
        <c:txPr>
          <a:bodyPr/>
          <a:lstStyle/>
          <a:p>
            <a:pPr>
              <a:defRPr sz="1600">
                <a:solidFill>
                  <a:schemeClr val="tx1"/>
                </a:solidFill>
              </a:defRPr>
            </a:pPr>
            <a:endParaRPr lang="sv-SE"/>
          </a:p>
        </c:txPr>
        <c:crossAx val="90920064"/>
        <c:crosses val="autoZero"/>
        <c:crossBetween val="between"/>
      </c:valAx>
      <c:spPr>
        <a:noFill/>
        <a:ln w="18847">
          <a:noFill/>
        </a:ln>
      </c:spPr>
    </c:plotArea>
    <c:plotVisOnly val="1"/>
    <c:dispBlanksAs val="gap"/>
    <c:showDLblsOverMax val="0"/>
  </c:chart>
  <c:spPr>
    <a:noFill/>
    <a:ln>
      <a:noFill/>
    </a:ln>
    <a:effectLst/>
  </c:spPr>
  <c:txPr>
    <a:bodyPr/>
    <a:lstStyle/>
    <a:p>
      <a:pPr>
        <a:defRPr/>
      </a:pPr>
      <a:endParaRPr lang="sv-SE"/>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74370928356916"/>
          <c:y val="0.17788504905166774"/>
          <c:w val="0.65381612680320733"/>
          <c:h val="0.68417653368214515"/>
        </c:manualLayout>
      </c:layout>
      <c:barChart>
        <c:barDir val="bar"/>
        <c:grouping val="clustered"/>
        <c:varyColors val="0"/>
        <c:ser>
          <c:idx val="0"/>
          <c:order val="0"/>
          <c:tx>
            <c:strRef>
              <c:f>'Per cap Territoriella utsläpp a'!$B$2</c:f>
              <c:strCache>
                <c:ptCount val="1"/>
                <c:pt idx="0">
                  <c:v>2019 per capita</c:v>
                </c:pt>
              </c:strCache>
            </c:strRef>
          </c:tx>
          <c:spPr>
            <a:solidFill>
              <a:schemeClr val="accent2"/>
            </a:solidFill>
            <a:ln w="25400">
              <a:noFill/>
            </a:ln>
          </c:spPr>
          <c:invertIfNegative val="0"/>
          <c:dPt>
            <c:idx val="0"/>
            <c:invertIfNegative val="0"/>
            <c:bubble3D val="0"/>
            <c:spPr>
              <a:solidFill>
                <a:srgbClr val="E6007E"/>
              </a:solidFill>
              <a:ln w="25400">
                <a:noFill/>
              </a:ln>
              <a:effectLst/>
            </c:spPr>
            <c:extLst>
              <c:ext xmlns:c16="http://schemas.microsoft.com/office/drawing/2014/chart" uri="{C3380CC4-5D6E-409C-BE32-E72D297353CC}">
                <c16:uniqueId val="{00000001-0F63-49FE-B15C-CBADCEE50C26}"/>
              </c:ext>
            </c:extLst>
          </c:dPt>
          <c:dPt>
            <c:idx val="1"/>
            <c:invertIfNegative val="0"/>
            <c:bubble3D val="0"/>
            <c:spPr>
              <a:solidFill>
                <a:schemeClr val="accent2"/>
              </a:solidFill>
              <a:ln w="25400">
                <a:noFill/>
              </a:ln>
              <a:effectLst/>
            </c:spPr>
            <c:extLst>
              <c:ext xmlns:c16="http://schemas.microsoft.com/office/drawing/2014/chart" uri="{C3380CC4-5D6E-409C-BE32-E72D297353CC}">
                <c16:uniqueId val="{00000003-0F63-49FE-B15C-CBADCEE50C26}"/>
              </c:ext>
            </c:extLst>
          </c:dPt>
          <c:dPt>
            <c:idx val="4"/>
            <c:invertIfNegative val="0"/>
            <c:bubble3D val="0"/>
            <c:spPr>
              <a:solidFill>
                <a:schemeClr val="accent2"/>
              </a:solidFill>
              <a:ln w="25400">
                <a:noFill/>
              </a:ln>
              <a:effectLst/>
            </c:spPr>
            <c:extLst>
              <c:ext xmlns:c16="http://schemas.microsoft.com/office/drawing/2014/chart" uri="{C3380CC4-5D6E-409C-BE32-E72D297353CC}">
                <c16:uniqueId val="{00000005-0F63-49FE-B15C-CBADCEE50C26}"/>
              </c:ext>
            </c:extLst>
          </c:dPt>
          <c:dPt>
            <c:idx val="5"/>
            <c:invertIfNegative val="0"/>
            <c:bubble3D val="0"/>
            <c:spPr>
              <a:solidFill>
                <a:srgbClr val="777777"/>
              </a:solidFill>
              <a:ln w="25400">
                <a:noFill/>
              </a:ln>
              <a:effectLst/>
            </c:spPr>
            <c:extLst>
              <c:ext xmlns:c16="http://schemas.microsoft.com/office/drawing/2014/chart" uri="{C3380CC4-5D6E-409C-BE32-E72D297353CC}">
                <c16:uniqueId val="{00000007-0F63-49FE-B15C-CBADCEE50C26}"/>
              </c:ext>
            </c:extLst>
          </c:dPt>
          <c:cat>
            <c:strRef>
              <c:f>'Per cap Territoriella utsläpp a'!$A$3:$A$8</c:f>
              <c:strCache>
                <c:ptCount val="6"/>
                <c:pt idx="0">
                  <c:v>Sverige</c:v>
                </c:pt>
                <c:pt idx="1">
                  <c:v>Danmark</c:v>
                </c:pt>
                <c:pt idx="2">
                  <c:v>Norge</c:v>
                </c:pt>
                <c:pt idx="3">
                  <c:v>EU-27</c:v>
                </c:pt>
                <c:pt idx="4">
                  <c:v>Finland</c:v>
                </c:pt>
                <c:pt idx="5">
                  <c:v>Island</c:v>
                </c:pt>
              </c:strCache>
            </c:strRef>
          </c:cat>
          <c:val>
            <c:numRef>
              <c:f>'Per cap Territoriella utsläpp a'!$B$3:$B$8</c:f>
              <c:numCache>
                <c:formatCode>0.00</c:formatCode>
                <c:ptCount val="6"/>
                <c:pt idx="0">
                  <c:v>4.6782808864984622</c:v>
                </c:pt>
                <c:pt idx="1">
                  <c:v>5.8196906255560696</c:v>
                </c:pt>
                <c:pt idx="2">
                  <c:v>6.8620189326479872</c:v>
                </c:pt>
                <c:pt idx="3">
                  <c:v>7.4053558198637086</c:v>
                </c:pt>
                <c:pt idx="4">
                  <c:v>9.3218701950291187</c:v>
                </c:pt>
                <c:pt idx="5">
                  <c:v>9.8456519935686586</c:v>
                </c:pt>
              </c:numCache>
            </c:numRef>
          </c:val>
          <c:extLst>
            <c:ext xmlns:c16="http://schemas.microsoft.com/office/drawing/2014/chart" uri="{C3380CC4-5D6E-409C-BE32-E72D297353CC}">
              <c16:uniqueId val="{00000008-0F63-49FE-B15C-CBADCEE50C26}"/>
            </c:ext>
          </c:extLst>
        </c:ser>
        <c:dLbls>
          <c:showLegendKey val="0"/>
          <c:showVal val="0"/>
          <c:showCatName val="0"/>
          <c:showSerName val="0"/>
          <c:showPercent val="0"/>
          <c:showBubbleSize val="0"/>
        </c:dLbls>
        <c:gapWidth val="45"/>
        <c:axId val="91011328"/>
        <c:axId val="91021312"/>
      </c:barChart>
      <c:catAx>
        <c:axId val="91011328"/>
        <c:scaling>
          <c:orientation val="minMax"/>
        </c:scaling>
        <c:delete val="0"/>
        <c:axPos val="l"/>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91021312"/>
        <c:crosses val="autoZero"/>
        <c:auto val="1"/>
        <c:lblAlgn val="ctr"/>
        <c:lblOffset val="0"/>
        <c:noMultiLvlLbl val="0"/>
      </c:catAx>
      <c:valAx>
        <c:axId val="91021312"/>
        <c:scaling>
          <c:orientation val="minMax"/>
          <c:max val="10"/>
        </c:scaling>
        <c:delete val="0"/>
        <c:axPos val="b"/>
        <c:majorGridlines>
          <c:spPr>
            <a:ln>
              <a:solidFill>
                <a:schemeClr val="accent2">
                  <a:lumMod val="40000"/>
                  <a:lumOff val="60000"/>
                </a:schemeClr>
              </a:solidFill>
            </a:ln>
          </c:spPr>
        </c:majorGridlines>
        <c:numFmt formatCode="0" sourceLinked="0"/>
        <c:majorTickMark val="none"/>
        <c:minorTickMark val="none"/>
        <c:tickLblPos val="nextTo"/>
        <c:spPr>
          <a:ln>
            <a:noFill/>
          </a:ln>
        </c:spPr>
        <c:txPr>
          <a:bodyPr/>
          <a:lstStyle/>
          <a:p>
            <a:pPr>
              <a:defRPr sz="1600">
                <a:solidFill>
                  <a:schemeClr val="tx1"/>
                </a:solidFill>
              </a:defRPr>
            </a:pPr>
            <a:endParaRPr lang="sv-SE"/>
          </a:p>
        </c:txPr>
        <c:crossAx val="91011328"/>
        <c:crosses val="autoZero"/>
        <c:crossBetween val="between"/>
      </c:valAx>
      <c:spPr>
        <a:noFill/>
        <a:ln w="18847">
          <a:noFill/>
        </a:ln>
      </c:spPr>
    </c:plotArea>
    <c:plotVisOnly val="1"/>
    <c:dispBlanksAs val="gap"/>
    <c:showDLblsOverMax val="0"/>
  </c:chart>
  <c:spPr>
    <a:noFill/>
    <a:ln>
      <a:noFill/>
    </a:ln>
    <a:effectLst/>
  </c:spPr>
  <c:txPr>
    <a:bodyPr/>
    <a:lstStyle/>
    <a:p>
      <a:pPr>
        <a:defRPr/>
      </a:pPr>
      <a:endParaRPr lang="sv-SE"/>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8242951669191804E-2"/>
          <c:y val="0.17788504905166774"/>
          <c:w val="0.66040397481515145"/>
          <c:h val="0.70183186701884703"/>
        </c:manualLayout>
      </c:layout>
      <c:barChart>
        <c:barDir val="col"/>
        <c:grouping val="clustered"/>
        <c:varyColors val="0"/>
        <c:ser>
          <c:idx val="0"/>
          <c:order val="0"/>
          <c:tx>
            <c:strRef>
              <c:f>'CO2 två skalor'!$B$2</c:f>
              <c:strCache>
                <c:ptCount val="1"/>
                <c:pt idx="0">
                  <c:v>CO2/BNP</c:v>
                </c:pt>
              </c:strCache>
            </c:strRef>
          </c:tx>
          <c:spPr>
            <a:solidFill>
              <a:srgbClr val="E6007E"/>
            </a:solidFill>
          </c:spPr>
          <c:invertIfNegative val="0"/>
          <c:dPt>
            <c:idx val="0"/>
            <c:invertIfNegative val="0"/>
            <c:bubble3D val="0"/>
            <c:spPr>
              <a:solidFill>
                <a:srgbClr val="E6007E"/>
              </a:solidFill>
              <a:ln w="25400">
                <a:noFill/>
              </a:ln>
              <a:effectLst/>
            </c:spPr>
            <c:extLst>
              <c:ext xmlns:c16="http://schemas.microsoft.com/office/drawing/2014/chart" uri="{C3380CC4-5D6E-409C-BE32-E72D297353CC}">
                <c16:uniqueId val="{00000001-26CC-48D2-9967-B15394645553}"/>
              </c:ext>
            </c:extLst>
          </c:dPt>
          <c:dPt>
            <c:idx val="5"/>
            <c:invertIfNegative val="0"/>
            <c:bubble3D val="0"/>
            <c:spPr>
              <a:solidFill>
                <a:srgbClr val="E6007E"/>
              </a:solidFill>
              <a:ln w="25400">
                <a:noFill/>
              </a:ln>
              <a:effectLst/>
            </c:spPr>
            <c:extLst>
              <c:ext xmlns:c16="http://schemas.microsoft.com/office/drawing/2014/chart" uri="{C3380CC4-5D6E-409C-BE32-E72D297353CC}">
                <c16:uniqueId val="{00000003-26CC-48D2-9967-B15394645553}"/>
              </c:ext>
            </c:extLst>
          </c:dPt>
          <c:cat>
            <c:strRef>
              <c:f>'CO2 två skalor'!$A$3:$A$8</c:f>
              <c:strCache>
                <c:ptCount val="6"/>
                <c:pt idx="0">
                  <c:v>Island</c:v>
                </c:pt>
                <c:pt idx="1">
                  <c:v>Finland</c:v>
                </c:pt>
                <c:pt idx="2">
                  <c:v>EU-27</c:v>
                </c:pt>
                <c:pt idx="3">
                  <c:v>Norge</c:v>
                </c:pt>
                <c:pt idx="4">
                  <c:v>Danmark</c:v>
                </c:pt>
                <c:pt idx="5">
                  <c:v>Sverige</c:v>
                </c:pt>
              </c:strCache>
            </c:strRef>
          </c:cat>
          <c:val>
            <c:numRef>
              <c:f>'CO2 två skalor'!$B$3:$B$8</c:f>
              <c:numCache>
                <c:formatCode>0.00</c:formatCode>
                <c:ptCount val="6"/>
                <c:pt idx="0">
                  <c:v>0.17223958526225608</c:v>
                </c:pt>
                <c:pt idx="1">
                  <c:v>0.16599334350741929</c:v>
                </c:pt>
                <c:pt idx="2">
                  <c:v>0.17883229245414259</c:v>
                </c:pt>
                <c:pt idx="3">
                  <c:v>0.11121125580979918</c:v>
                </c:pt>
                <c:pt idx="4">
                  <c:v>0.10982417437674043</c:v>
                </c:pt>
                <c:pt idx="5">
                  <c:v>9.177008599939003E-2</c:v>
                </c:pt>
              </c:numCache>
            </c:numRef>
          </c:val>
          <c:extLst>
            <c:ext xmlns:c16="http://schemas.microsoft.com/office/drawing/2014/chart" uri="{C3380CC4-5D6E-409C-BE32-E72D297353CC}">
              <c16:uniqueId val="{00000004-26CC-48D2-9967-B15394645553}"/>
            </c:ext>
          </c:extLst>
        </c:ser>
        <c:ser>
          <c:idx val="1"/>
          <c:order val="1"/>
          <c:tx>
            <c:strRef>
              <c:f>'CO2 två skalor'!$C$2</c:f>
              <c:strCache>
                <c:ptCount val="1"/>
                <c:pt idx="0">
                  <c:v>Column2</c:v>
                </c:pt>
              </c:strCache>
            </c:strRef>
          </c:tx>
          <c:invertIfNegative val="0"/>
          <c:dPt>
            <c:idx val="5"/>
            <c:invertIfNegative val="0"/>
            <c:bubble3D val="0"/>
            <c:spPr>
              <a:solidFill>
                <a:schemeClr val="accent1"/>
              </a:solidFill>
              <a:ln w="25400">
                <a:noFill/>
              </a:ln>
              <a:effectLst/>
            </c:spPr>
            <c:extLst>
              <c:ext xmlns:c16="http://schemas.microsoft.com/office/drawing/2014/chart" uri="{C3380CC4-5D6E-409C-BE32-E72D297353CC}">
                <c16:uniqueId val="{00000006-26CC-48D2-9967-B15394645553}"/>
              </c:ext>
            </c:extLst>
          </c:dPt>
          <c:cat>
            <c:strRef>
              <c:f>'CO2 två skalor'!$A$3:$A$8</c:f>
              <c:strCache>
                <c:ptCount val="6"/>
                <c:pt idx="0">
                  <c:v>Island</c:v>
                </c:pt>
                <c:pt idx="1">
                  <c:v>Finland</c:v>
                </c:pt>
                <c:pt idx="2">
                  <c:v>EU-27</c:v>
                </c:pt>
                <c:pt idx="3">
                  <c:v>Norge</c:v>
                </c:pt>
                <c:pt idx="4">
                  <c:v>Danmark</c:v>
                </c:pt>
                <c:pt idx="5">
                  <c:v>Sverige</c:v>
                </c:pt>
              </c:strCache>
            </c:strRef>
          </c:cat>
          <c:val>
            <c:numRef>
              <c:f>'CO2 två skalor'!$C$3:$C$8</c:f>
              <c:numCache>
                <c:formatCode>General</c:formatCode>
                <c:ptCount val="6"/>
              </c:numCache>
            </c:numRef>
          </c:val>
          <c:extLst>
            <c:ext xmlns:c16="http://schemas.microsoft.com/office/drawing/2014/chart" uri="{C3380CC4-5D6E-409C-BE32-E72D297353CC}">
              <c16:uniqueId val="{00000007-26CC-48D2-9967-B15394645553}"/>
            </c:ext>
          </c:extLst>
        </c:ser>
        <c:dLbls>
          <c:showLegendKey val="0"/>
          <c:showVal val="0"/>
          <c:showCatName val="0"/>
          <c:showSerName val="0"/>
          <c:showPercent val="0"/>
          <c:showBubbleSize val="0"/>
        </c:dLbls>
        <c:gapWidth val="151"/>
        <c:overlap val="-100"/>
        <c:axId val="91120000"/>
        <c:axId val="91121536"/>
      </c:barChart>
      <c:barChart>
        <c:barDir val="col"/>
        <c:grouping val="clustered"/>
        <c:varyColors val="0"/>
        <c:ser>
          <c:idx val="2"/>
          <c:order val="2"/>
          <c:tx>
            <c:strRef>
              <c:f>'CO2 två skalor'!$D$2</c:f>
              <c:strCache>
                <c:ptCount val="1"/>
                <c:pt idx="0">
                  <c:v>CO2/Capita</c:v>
                </c:pt>
              </c:strCache>
            </c:strRef>
          </c:tx>
          <c:spPr>
            <a:solidFill>
              <a:srgbClr val="777777"/>
            </a:solidFill>
          </c:spPr>
          <c:invertIfNegative val="0"/>
          <c:dPt>
            <c:idx val="5"/>
            <c:invertIfNegative val="0"/>
            <c:bubble3D val="0"/>
            <c:spPr>
              <a:solidFill>
                <a:srgbClr val="777777"/>
              </a:solidFill>
              <a:ln w="25400">
                <a:noFill/>
              </a:ln>
              <a:effectLst/>
            </c:spPr>
            <c:extLst>
              <c:ext xmlns:c16="http://schemas.microsoft.com/office/drawing/2014/chart" uri="{C3380CC4-5D6E-409C-BE32-E72D297353CC}">
                <c16:uniqueId val="{00000009-26CC-48D2-9967-B15394645553}"/>
              </c:ext>
            </c:extLst>
          </c:dPt>
          <c:cat>
            <c:strRef>
              <c:f>'CO2 två skalor'!$A$3:$A$8</c:f>
              <c:strCache>
                <c:ptCount val="6"/>
                <c:pt idx="0">
                  <c:v>Island</c:v>
                </c:pt>
                <c:pt idx="1">
                  <c:v>Finland</c:v>
                </c:pt>
                <c:pt idx="2">
                  <c:v>EU-27</c:v>
                </c:pt>
                <c:pt idx="3">
                  <c:v>Norge</c:v>
                </c:pt>
                <c:pt idx="4">
                  <c:v>Danmark</c:v>
                </c:pt>
                <c:pt idx="5">
                  <c:v>Sverige</c:v>
                </c:pt>
              </c:strCache>
            </c:strRef>
          </c:cat>
          <c:val>
            <c:numRef>
              <c:f>'CO2 två skalor'!$D$3:$D$8</c:f>
              <c:numCache>
                <c:formatCode>0.00</c:formatCode>
                <c:ptCount val="6"/>
                <c:pt idx="0">
                  <c:v>9.8456519935686586</c:v>
                </c:pt>
                <c:pt idx="1">
                  <c:v>9.3218701950291187</c:v>
                </c:pt>
                <c:pt idx="2">
                  <c:v>7.4053558198637086</c:v>
                </c:pt>
                <c:pt idx="3">
                  <c:v>6.8620189326479872</c:v>
                </c:pt>
                <c:pt idx="4">
                  <c:v>5.8196906255560696</c:v>
                </c:pt>
                <c:pt idx="5">
                  <c:v>4.6782808864984622</c:v>
                </c:pt>
              </c:numCache>
            </c:numRef>
          </c:val>
          <c:extLst>
            <c:ext xmlns:c16="http://schemas.microsoft.com/office/drawing/2014/chart" uri="{C3380CC4-5D6E-409C-BE32-E72D297353CC}">
              <c16:uniqueId val="{0000000A-26CC-48D2-9967-B15394645553}"/>
            </c:ext>
          </c:extLst>
        </c:ser>
        <c:dLbls>
          <c:showLegendKey val="0"/>
          <c:showVal val="0"/>
          <c:showCatName val="0"/>
          <c:showSerName val="0"/>
          <c:showPercent val="0"/>
          <c:showBubbleSize val="0"/>
        </c:dLbls>
        <c:gapWidth val="360"/>
        <c:overlap val="31"/>
        <c:axId val="91128960"/>
        <c:axId val="91123072"/>
      </c:barChart>
      <c:catAx>
        <c:axId val="91120000"/>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91121536"/>
        <c:crosses val="autoZero"/>
        <c:auto val="1"/>
        <c:lblAlgn val="ctr"/>
        <c:lblOffset val="0"/>
        <c:noMultiLvlLbl val="0"/>
      </c:catAx>
      <c:valAx>
        <c:axId val="91121536"/>
        <c:scaling>
          <c:orientation val="minMax"/>
          <c:max val="0.25"/>
        </c:scaling>
        <c:delete val="0"/>
        <c:axPos val="l"/>
        <c:majorGridlines>
          <c:spPr>
            <a:ln>
              <a:solidFill>
                <a:schemeClr val="accent2">
                  <a:lumMod val="40000"/>
                  <a:lumOff val="60000"/>
                </a:schemeClr>
              </a:solidFill>
            </a:ln>
          </c:spPr>
        </c:majorGridlines>
        <c:numFmt formatCode="#,##0.00" sourceLinked="0"/>
        <c:majorTickMark val="none"/>
        <c:minorTickMark val="none"/>
        <c:tickLblPos val="nextTo"/>
        <c:spPr>
          <a:noFill/>
          <a:ln>
            <a:noFill/>
          </a:ln>
        </c:spPr>
        <c:txPr>
          <a:bodyPr/>
          <a:lstStyle/>
          <a:p>
            <a:pPr>
              <a:defRPr sz="1800">
                <a:solidFill>
                  <a:schemeClr val="tx1"/>
                </a:solidFill>
              </a:defRPr>
            </a:pPr>
            <a:endParaRPr lang="sv-SE"/>
          </a:p>
        </c:txPr>
        <c:crossAx val="91120000"/>
        <c:crosses val="autoZero"/>
        <c:crossBetween val="between"/>
      </c:valAx>
      <c:valAx>
        <c:axId val="91123072"/>
        <c:scaling>
          <c:orientation val="minMax"/>
          <c:max val="10"/>
        </c:scaling>
        <c:delete val="0"/>
        <c:axPos val="r"/>
        <c:numFmt formatCode="#,##0" sourceLinked="0"/>
        <c:majorTickMark val="out"/>
        <c:minorTickMark val="none"/>
        <c:tickLblPos val="nextTo"/>
        <c:spPr>
          <a:noFill/>
          <a:ln>
            <a:noFill/>
          </a:ln>
        </c:spPr>
        <c:txPr>
          <a:bodyPr/>
          <a:lstStyle/>
          <a:p>
            <a:pPr>
              <a:defRPr sz="1800"/>
            </a:pPr>
            <a:endParaRPr lang="sv-SE"/>
          </a:p>
        </c:txPr>
        <c:crossAx val="91128960"/>
        <c:crosses val="max"/>
        <c:crossBetween val="between"/>
        <c:majorUnit val="2"/>
      </c:valAx>
      <c:catAx>
        <c:axId val="91128960"/>
        <c:scaling>
          <c:orientation val="minMax"/>
        </c:scaling>
        <c:delete val="1"/>
        <c:axPos val="b"/>
        <c:numFmt formatCode="General" sourceLinked="1"/>
        <c:majorTickMark val="out"/>
        <c:minorTickMark val="none"/>
        <c:tickLblPos val="none"/>
        <c:crossAx val="91123072"/>
        <c:crosses val="autoZero"/>
        <c:auto val="1"/>
        <c:lblAlgn val="ctr"/>
        <c:lblOffset val="100"/>
        <c:noMultiLvlLbl val="0"/>
      </c:catAx>
      <c:spPr>
        <a:noFill/>
        <a:ln w="18847">
          <a:noFill/>
        </a:ln>
      </c:spPr>
    </c:plotArea>
    <c:plotVisOnly val="1"/>
    <c:dispBlanksAs val="gap"/>
    <c:showDLblsOverMax val="0"/>
  </c:chart>
  <c:spPr>
    <a:noFill/>
    <a:ln>
      <a:noFill/>
    </a:ln>
    <a:effectLst/>
  </c:spPr>
  <c:txPr>
    <a:bodyPr/>
    <a:lstStyle/>
    <a:p>
      <a:pPr>
        <a:defRPr/>
      </a:pPr>
      <a:endParaRPr lang="sv-SE"/>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2087835501538734E-2"/>
          <c:y val="0.12040035331165774"/>
          <c:w val="0.83917725609216953"/>
          <c:h val="0.75157429579806356"/>
        </c:manualLayout>
      </c:layout>
      <c:scatterChart>
        <c:scatterStyle val="lineMarker"/>
        <c:varyColors val="0"/>
        <c:ser>
          <c:idx val="0"/>
          <c:order val="0"/>
          <c:tx>
            <c:strRef>
              <c:f>Sheet1!$B$1</c:f>
              <c:strCache>
                <c:ptCount val="1"/>
                <c:pt idx="0">
                  <c:v>CO2/BNP2</c:v>
                </c:pt>
              </c:strCache>
            </c:strRef>
          </c:tx>
          <c:spPr>
            <a:ln w="28575" cap="rnd">
              <a:noFill/>
              <a:round/>
            </a:ln>
            <a:effectLst/>
          </c:spPr>
          <c:marker>
            <c:symbol val="circle"/>
            <c:size val="15"/>
            <c:spPr>
              <a:solidFill>
                <a:schemeClr val="accent1"/>
              </a:solidFill>
              <a:ln w="9525">
                <a:solidFill>
                  <a:schemeClr val="bg2"/>
                </a:solidFill>
              </a:ln>
              <a:effectLst/>
            </c:spPr>
          </c:marker>
          <c:dLbls>
            <c:dLbl>
              <c:idx val="0"/>
              <c:layout>
                <c:manualLayout>
                  <c:x val="0"/>
                  <c:y val="-4.6496597718545612E-17"/>
                </c:manualLayout>
              </c:layout>
              <c:tx>
                <c:rich>
                  <a:bodyPr/>
                  <a:lstStyle/>
                  <a:p>
                    <a:fld id="{FA206653-B9E0-438A-A919-A8C7AB98AD26}"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{FA206653-B9E0-438A-A919-A8C7AB98AD26}</c15:txfldGUID>
                      <c15:f>Sheet1!$C$2</c15:f>
                      <c15:dlblFieldTableCache>
                        <c:ptCount val="1"/>
                        <c:pt idx="0">
                          <c:v>Australien</c:v>
                        </c:pt>
                      </c15:dlblFieldTableCache>
                    </c15:dlblFTEntry>
                  </c15:dlblFieldTable>
                  <c15:showDataLabelsRange val="0"/>
                </c:ext>
                <c:ext xmlns:c16="http://schemas.microsoft.com/office/drawing/2014/chart" uri="{C3380CC4-5D6E-409C-BE32-E72D297353CC}">
                  <c16:uniqueId val="{00000000-5291-4DF1-8FAB-4E80AD4D86D6}"/>
                </c:ext>
              </c:extLst>
            </c:dLbl>
            <c:dLbl>
              <c:idx val="1"/>
              <c:layout>
                <c:manualLayout>
                  <c:x val="-1.1411922601645186E-2"/>
                  <c:y val="-4.8187939754890538E-2"/>
                </c:manualLayout>
              </c:layout>
              <c:tx>
                <c:rich>
                  <a:bodyPr/>
                  <a:lstStyle/>
                  <a:p>
                    <a:fld id="{4E7C1558-86A0-463C-9CEA-B607C628A3F8}"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{4E7C1558-86A0-463C-9CEA-B607C628A3F8}</c15:txfldGUID>
                      <c15:f>Sheet1!$C$3</c15:f>
                      <c15:dlblFieldTableCache>
                        <c:ptCount val="1"/>
                        <c:pt idx="0">
                          <c:v>Belgien</c:v>
                        </c:pt>
                      </c15:dlblFieldTableCache>
                    </c15:dlblFTEntry>
                  </c15:dlblFieldTable>
                  <c15:showDataLabelsRange val="0"/>
                </c:ext>
                <c:ext xmlns:c16="http://schemas.microsoft.com/office/drawing/2014/chart" uri="{C3380CC4-5D6E-409C-BE32-E72D297353CC}">
                  <c16:uniqueId val="{00000009-5291-4DF1-8FAB-4E80AD4D86D6}"/>
                </c:ext>
              </c:extLst>
            </c:dLbl>
            <c:dLbl>
              <c:idx val="2"/>
              <c:layout>
                <c:manualLayout>
                  <c:x val="-5.3636036227732414E-2"/>
                  <c:y val="5.5796561821452199E-2"/>
                </c:manualLayout>
              </c:layout>
              <c:tx>
                <c:rich>
                  <a:bodyPr/>
                  <a:lstStyle/>
                  <a:p>
                    <a:fld id="{CA1B0363-FCA9-4BEE-A44D-1931B275D253}"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{CA1B0363-FCA9-4BEE-A44D-1931B275D253}</c15:txfldGUID>
                      <c15:f>Sheet1!$C$4</c15:f>
                      <c15:dlblFieldTableCache>
                        <c:ptCount val="1"/>
                        <c:pt idx="0">
                          <c:v>Danmark</c:v>
                        </c:pt>
                      </c15:dlblFieldTableCache>
                    </c15:dlblFTEntry>
                  </c15:dlblFieldTable>
                  <c15:showDataLabelsRange val="0"/>
                </c:ext>
                <c:ext xmlns:c16="http://schemas.microsoft.com/office/drawing/2014/chart" uri="{C3380CC4-5D6E-409C-BE32-E72D297353CC}">
                  <c16:uniqueId val="{00000011-5291-4DF1-8FAB-4E80AD4D86D6}"/>
                </c:ext>
              </c:extLst>
            </c:dLbl>
            <c:dLbl>
              <c:idx val="3"/>
              <c:layout>
                <c:manualLayout>
                  <c:x val="6.8471535609871117E-3"/>
                  <c:y val="2.78982809107261E-2"/>
                </c:manualLayout>
              </c:layout>
              <c:tx>
                <c:rich>
                  <a:bodyPr/>
                  <a:lstStyle/>
                  <a:p>
                    <a:fld id="{50874C12-F959-4AC6-835B-A6434FC74591}"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{50874C12-F959-4AC6-835B-A6434FC74591}</c15:txfldGUID>
                      <c15:f>Sheet1!$C$5</c15:f>
                      <c15:dlblFieldTableCache>
                        <c:ptCount val="1"/>
                        <c:pt idx="0">
                          <c:v>Finland</c:v>
                        </c:pt>
                      </c15:dlblFieldTableCache>
                    </c15:dlblFTEntry>
                  </c15:dlblFieldTable>
                  <c15:showDataLabelsRange val="0"/>
                </c:ext>
                <c:ext xmlns:c16="http://schemas.microsoft.com/office/drawing/2014/chart" uri="{C3380CC4-5D6E-409C-BE32-E72D297353CC}">
                  <c16:uniqueId val="{00000017-5291-4DF1-8FAB-4E80AD4D86D6}"/>
                </c:ext>
              </c:extLst>
            </c:dLbl>
            <c:dLbl>
              <c:idx val="4"/>
              <c:layout>
                <c:manualLayout>
                  <c:x val="-0.13580187895957771"/>
                  <c:y val="3.5506902977287765E-2"/>
                </c:manualLayout>
              </c:layout>
              <c:tx>
                <c:rich>
                  <a:bodyPr/>
                  <a:lstStyle/>
                  <a:p>
                    <a:fld id="{51E71A56-461D-4FF5-985E-D30A03319F37}"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{51E71A56-461D-4FF5-985E-D30A03319F37}</c15:txfldGUID>
                      <c15:f>Sheet1!$C$6</c15:f>
                      <c15:dlblFieldTableCache>
                        <c:ptCount val="1"/>
                        <c:pt idx="0">
                          <c:v>Frankrike</c:v>
                        </c:pt>
                      </c15:dlblFieldTableCache>
                    </c15:dlblFTEntry>
                  </c15:dlblFieldTable>
                  <c15:showDataLabelsRange val="0"/>
                </c:ext>
                <c:ext xmlns:c16="http://schemas.microsoft.com/office/drawing/2014/chart" uri="{C3380CC4-5D6E-409C-BE32-E72D297353CC}">
                  <c16:uniqueId val="{0000001D-5291-4DF1-8FAB-4E80AD4D86D6}"/>
                </c:ext>
              </c:extLst>
            </c:dLbl>
            <c:dLbl>
              <c:idx val="5"/>
              <c:layout>
                <c:manualLayout>
                  <c:x val="-3.3094575544771083E-2"/>
                  <c:y val="-7.3550013310096085E-2"/>
                </c:manualLayout>
              </c:layout>
              <c:tx>
                <c:rich>
                  <a:bodyPr/>
                  <a:lstStyle/>
                  <a:p>
                    <a:fld id="{77E30EB3-5B50-487C-8754-C2A3F7AEAAD5}"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{77E30EB3-5B50-487C-8754-C2A3F7AEAAD5}</c15:txfldGUID>
                      <c15:f>Sheet1!$C$7</c15:f>
                      <c15:dlblFieldTableCache>
                        <c:ptCount val="1"/>
                        <c:pt idx="0">
                          <c:v>Grekland</c:v>
                        </c:pt>
                      </c15:dlblFieldTableCache>
                    </c15:dlblFTEntry>
                  </c15:dlblFieldTable>
                  <c15:showDataLabelsRange val="0"/>
                </c:ext>
                <c:ext xmlns:c16="http://schemas.microsoft.com/office/drawing/2014/chart" uri="{C3380CC4-5D6E-409C-BE32-E72D297353CC}">
                  <c16:uniqueId val="{00000008-5291-4DF1-8FAB-4E80AD4D86D6}"/>
                </c:ext>
              </c:extLst>
            </c:dLbl>
            <c:dLbl>
              <c:idx val="6"/>
              <c:layout>
                <c:manualLayout>
                  <c:x val="5.7059613008225932E-3"/>
                  <c:y val="3.5506902977287765E-2"/>
                </c:manualLayout>
              </c:layout>
              <c:tx>
                <c:rich>
                  <a:bodyPr/>
                  <a:lstStyle/>
                  <a:p>
                    <a:fld id="{8935FDB7-C188-4A84-AD19-05C8285F7B4D}"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{8935FDB7-C188-4A84-AD19-05C8285F7B4D}</c15:txfldGUID>
                      <c15:f>Sheet1!$C$8</c15:f>
                      <c15:dlblFieldTableCache>
                        <c:ptCount val="1"/>
                        <c:pt idx="0">
                          <c:v>Irland</c:v>
                        </c:pt>
                      </c15:dlblFieldTableCache>
                    </c15:dlblFTEntry>
                  </c15:dlblFieldTable>
                  <c15:showDataLabelsRange val="0"/>
                </c:ext>
                <c:ext xmlns:c16="http://schemas.microsoft.com/office/drawing/2014/chart" uri="{C3380CC4-5D6E-409C-BE32-E72D297353CC}">
                  <c16:uniqueId val="{00000010-5291-4DF1-8FAB-4E80AD4D86D6}"/>
                </c:ext>
              </c:extLst>
            </c:dLbl>
            <c:dLbl>
              <c:idx val="7"/>
              <c:layout>
                <c:manualLayout>
                  <c:x val="5.7059613008225932E-3"/>
                  <c:y val="1.7753451488643882E-2"/>
                </c:manualLayout>
              </c:layout>
              <c:tx>
                <c:rich>
                  <a:bodyPr/>
                  <a:lstStyle/>
                  <a:p>
                    <a:fld id="{0045B29F-C5BE-4787-92F0-9092B51EC2F2}"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{0045B29F-C5BE-4787-92F0-9092B51EC2F2}</c15:txfldGUID>
                      <c15:f>Sheet1!$C$9</c15:f>
                      <c15:dlblFieldTableCache>
                        <c:ptCount val="1"/>
                        <c:pt idx="0">
                          <c:v>Island</c:v>
                        </c:pt>
                      </c15:dlblFieldTableCache>
                    </c15:dlblFTEntry>
                  </c15:dlblFieldTable>
                  <c15:showDataLabelsRange val="0"/>
                </c:ext>
                <c:ext xmlns:c16="http://schemas.microsoft.com/office/drawing/2014/chart" uri="{C3380CC4-5D6E-409C-BE32-E72D297353CC}">
                  <c16:uniqueId val="{00000013-5291-4DF1-8FAB-4E80AD4D86D6}"/>
                </c:ext>
              </c:extLst>
            </c:dLbl>
            <c:dLbl>
              <c:idx val="8"/>
              <c:layout>
                <c:manualLayout>
                  <c:x val="-4.9071267187074302E-2"/>
                  <c:y val="-9.8912086865301632E-2"/>
                </c:manualLayout>
              </c:layout>
              <c:tx>
                <c:rich>
                  <a:bodyPr/>
                  <a:lstStyle/>
                  <a:p>
                    <a:fld id="{7487B289-7F78-48DB-9A57-C080D2902809}"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{7487B289-7F78-48DB-9A57-C080D2902809}</c15:txfldGUID>
                      <c15:f>Sheet1!$C$10</c15:f>
                      <c15:dlblFieldTableCache>
                        <c:ptCount val="1"/>
                        <c:pt idx="0">
                          <c:v>Italien</c:v>
                        </c:pt>
                      </c15:dlblFieldTableCache>
                    </c15:dlblFTEntry>
                  </c15:dlblFieldTable>
                  <c15:showDataLabelsRange val="0"/>
                </c:ext>
                <c:ext xmlns:c16="http://schemas.microsoft.com/office/drawing/2014/chart" uri="{C3380CC4-5D6E-409C-BE32-E72D297353CC}">
                  <c16:uniqueId val="{0000001E-5291-4DF1-8FAB-4E80AD4D86D6}"/>
                </c:ext>
              </c:extLst>
            </c:dLbl>
            <c:dLbl>
              <c:idx val="9"/>
              <c:layout>
                <c:manualLayout>
                  <c:x val="2.0541460682961334E-2"/>
                  <c:y val="-2.1557762521924713E-2"/>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fld id="{CF16C03A-8B12-4A44-8CB7-D98B5950B83B}" type="CELLREF">
                      <a:rPr lang="en-US" smtClean="0">
                        <a:solidFill>
                          <a:schemeClr val="tx1"/>
                        </a:solidFill>
                      </a:rPr>
                      <a:pPr>
                        <a:defRPr sz="1400">
                          <a:solidFill>
                            <a:schemeClr val="tx1"/>
                          </a:solidFill>
                        </a:defRPr>
                      </a:pPr>
                      <a:t>[CELLREF]</a:t>
                    </a:fld>
                    <a:endParaRPr lang="sv-SE"/>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endParaRPr lang="sv-SE"/>
                </a:p>
              </c:txPr>
              <c:dLblPos val="r"/>
              <c:showLegendKey val="0"/>
              <c:showVal val="1"/>
              <c:showCatName val="0"/>
              <c:showSerName val="0"/>
              <c:showPercent val="0"/>
              <c:showBubbleSize val="0"/>
              <c:extLst>
                <c:ext xmlns:c15="http://schemas.microsoft.com/office/drawing/2012/chart" uri="{CE6537A1-D6FC-4f65-9D91-7224C49458BB}">
                  <c15:layout>
                    <c:manualLayout>
                      <c:w val="4.4032858429618807E-2"/>
                      <c:h val="7.3778271972092926E-2"/>
                    </c:manualLayout>
                  </c15:layout>
                  <c15:dlblFieldTable>
                    <c15:dlblFTEntry>
                      <c15:txfldGUID>{CF16C03A-8B12-4A44-8CB7-D98B5950B83B}</c15:txfldGUID>
                      <c15:f>Sheet1!$C$11</c15:f>
                      <c15:dlblFieldTableCache>
                        <c:ptCount val="1"/>
                        <c:pt idx="0">
                          <c:v>Japan</c:v>
                        </c:pt>
                      </c15:dlblFieldTableCache>
                    </c15:dlblFTEntry>
                  </c15:dlblFieldTable>
                  <c15:showDataLabelsRange val="0"/>
                </c:ext>
                <c:ext xmlns:c16="http://schemas.microsoft.com/office/drawing/2014/chart" uri="{C3380CC4-5D6E-409C-BE32-E72D297353CC}">
                  <c16:uniqueId val="{0000000B-5291-4DF1-8FAB-4E80AD4D86D6}"/>
                </c:ext>
              </c:extLst>
            </c:dLbl>
            <c:dLbl>
              <c:idx val="10"/>
              <c:layout>
                <c:manualLayout>
                  <c:x val="5.7059613008225932E-3"/>
                  <c:y val="-5.3260354465931692E-2"/>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fld id="{0EE7061D-E53B-4E6D-9832-240573E18393}" type="CELLREF">
                      <a:rPr lang="en-US" smtClean="0"/>
                      <a:pPr>
                        <a:defRPr sz="1400">
                          <a:solidFill>
                            <a:schemeClr val="tx1"/>
                          </a:solidFill>
                        </a:defRPr>
                      </a:pPr>
                      <a:t>[CELLREF]</a:t>
                    </a:fld>
                    <a:endParaRPr lang="sv-SE"/>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endParaRPr lang="sv-SE"/>
                </a:p>
              </c:txPr>
              <c:dLblPos val="r"/>
              <c:showLegendKey val="0"/>
              <c:showVal val="1"/>
              <c:showCatName val="0"/>
              <c:showSerName val="0"/>
              <c:showPercent val="0"/>
              <c:showBubbleSize val="0"/>
              <c:extLst>
                <c:ext xmlns:c15="http://schemas.microsoft.com/office/drawing/2012/chart" uri="{CE6537A1-D6FC-4f65-9D91-7224C49458BB}">
                  <c15:layout>
                    <c:manualLayout>
                      <c:w val="5.4628873494075504E-2"/>
                      <c:h val="6.6169649905531272E-2"/>
                    </c:manualLayout>
                  </c15:layout>
                  <c15:dlblFieldTable>
                    <c15:dlblFTEntry>
                      <c15:txfldGUID>{0EE7061D-E53B-4E6D-9832-240573E18393}</c15:txfldGUID>
                      <c15:f>Sheet1!$C$12</c15:f>
                      <c15:dlblFieldTableCache>
                        <c:ptCount val="1"/>
                        <c:pt idx="0">
                          <c:v>Kanada</c:v>
                        </c:pt>
                      </c15:dlblFieldTableCache>
                    </c15:dlblFTEntry>
                  </c15:dlblFieldTable>
                  <c15:showDataLabelsRange val="0"/>
                </c:ext>
                <c:ext xmlns:c16="http://schemas.microsoft.com/office/drawing/2014/chart" uri="{C3380CC4-5D6E-409C-BE32-E72D297353CC}">
                  <c16:uniqueId val="{00000002-5291-4DF1-8FAB-4E80AD4D86D6}"/>
                </c:ext>
              </c:extLst>
            </c:dLbl>
            <c:dLbl>
              <c:idx val="11"/>
              <c:layout>
                <c:manualLayout>
                  <c:x val="-1.5976691642303344E-2"/>
                  <c:y val="-4.0579317688328918E-2"/>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fld id="{1DD619D7-D035-4C41-BF7D-4391B575FBDB}" type="CELLREF">
                      <a:rPr lang="en-US" smtClean="0"/>
                      <a:pPr>
                        <a:defRPr sz="1400">
                          <a:solidFill>
                            <a:schemeClr val="tx1"/>
                          </a:solidFill>
                        </a:defRPr>
                      </a:pPr>
                      <a:t>[CELLREF]</a:t>
                    </a:fld>
                    <a:endParaRPr lang="sv-SE"/>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endParaRPr lang="sv-SE"/>
                </a:p>
              </c:txPr>
              <c:dLblPos val="r"/>
              <c:showLegendKey val="0"/>
              <c:showVal val="1"/>
              <c:showCatName val="0"/>
              <c:showSerName val="0"/>
              <c:showPercent val="0"/>
              <c:showBubbleSize val="0"/>
              <c:extLst>
                <c:ext xmlns:c15="http://schemas.microsoft.com/office/drawing/2012/chart" uri="{CE6537A1-D6FC-4f65-9D91-7224C49458BB}">
                  <c15:layout>
                    <c:manualLayout>
                      <c:w val="4.4244023926578384E-2"/>
                      <c:h val="6.109723519449016E-2"/>
                    </c:manualLayout>
                  </c15:layout>
                  <c15:dlblFieldTable>
                    <c15:dlblFTEntry>
                      <c15:txfldGUID>{1DD619D7-D035-4C41-BF7D-4391B575FBDB}</c15:txfldGUID>
                      <c15:f>Sheet1!$C$13</c15:f>
                      <c15:dlblFieldTableCache>
                        <c:ptCount val="1"/>
                        <c:pt idx="0">
                          <c:v>Korea</c:v>
                        </c:pt>
                      </c15:dlblFieldTableCache>
                    </c15:dlblFTEntry>
                  </c15:dlblFieldTable>
                  <c15:showDataLabelsRange val="0"/>
                </c:ext>
                <c:ext xmlns:c16="http://schemas.microsoft.com/office/drawing/2014/chart" uri="{C3380CC4-5D6E-409C-BE32-E72D297353CC}">
                  <c16:uniqueId val="{00000004-5291-4DF1-8FAB-4E80AD4D86D6}"/>
                </c:ext>
              </c:extLst>
            </c:dLbl>
            <c:dLbl>
              <c:idx val="12"/>
              <c:tx>
                <c:rich>
                  <a:bodyPr/>
                  <a:lstStyle/>
                  <a:p>
                    <a:fld id="{24DB050B-98B8-4601-9170-8ACE0B61EA4A}"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{24DB050B-98B8-4601-9170-8ACE0B61EA4A}</c15:txfldGUID>
                      <c15:f>Sheet1!$C$14</c15:f>
                      <c15:dlblFieldTableCache>
                        <c:ptCount val="1"/>
                        <c:pt idx="0">
                          <c:v>Luxemburg</c:v>
                        </c:pt>
                      </c15:dlblFieldTableCache>
                    </c15:dlblFTEntry>
                  </c15:dlblFieldTable>
                  <c15:showDataLabelsRange val="0"/>
                </c:ext>
                <c:ext xmlns:c16="http://schemas.microsoft.com/office/drawing/2014/chart" uri="{C3380CC4-5D6E-409C-BE32-E72D297353CC}">
                  <c16:uniqueId val="{00000001-5291-4DF1-8FAB-4E80AD4D86D6}"/>
                </c:ext>
              </c:extLst>
            </c:dLbl>
            <c:dLbl>
              <c:idx val="13"/>
              <c:layout>
                <c:manualLayout>
                  <c:x val="-9.0154188552996964E-2"/>
                  <c:y val="-9.2993195437091225E-17"/>
                </c:manualLayout>
              </c:layout>
              <c:tx>
                <c:rich>
                  <a:bodyPr/>
                  <a:lstStyle/>
                  <a:p>
                    <a:fld id="{DE45FB8D-8FF7-475A-9284-E2AC10E23CF0}"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{DE45FB8D-8FF7-475A-9284-E2AC10E23CF0}</c15:txfldGUID>
                      <c15:f>Sheet1!$C$15</c15:f>
                      <c15:dlblFieldTableCache>
                        <c:ptCount val="1"/>
                        <c:pt idx="0">
                          <c:v>Mexiko</c:v>
                        </c:pt>
                      </c15:dlblFieldTableCache>
                    </c15:dlblFTEntry>
                  </c15:dlblFieldTable>
                  <c15:showDataLabelsRange val="0"/>
                </c:ext>
                <c:ext xmlns:c16="http://schemas.microsoft.com/office/drawing/2014/chart" uri="{C3380CC4-5D6E-409C-BE32-E72D297353CC}">
                  <c16:uniqueId val="{0000000C-5291-4DF1-8FAB-4E80AD4D86D6}"/>
                </c:ext>
              </c:extLst>
            </c:dLbl>
            <c:dLbl>
              <c:idx val="14"/>
              <c:layout>
                <c:manualLayout>
                  <c:x val="1.1411922601645187E-3"/>
                  <c:y val="1.7753451488643882E-2"/>
                </c:manualLayout>
              </c:layout>
              <c:tx>
                <c:rich>
                  <a:bodyPr/>
                  <a:lstStyle/>
                  <a:p>
                    <a:fld id="{04B1280E-D449-41A7-88A7-171795427752}"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{04B1280E-D449-41A7-88A7-171795427752}</c15:txfldGUID>
                      <c15:f>Sheet1!$C$16</c15:f>
                      <c15:dlblFieldTableCache>
                        <c:ptCount val="1"/>
                        <c:pt idx="0">
                          <c:v>Nederländerna</c:v>
                        </c:pt>
                      </c15:dlblFieldTableCache>
                    </c15:dlblFTEntry>
                  </c15:dlblFieldTable>
                  <c15:showDataLabelsRange val="0"/>
                </c:ext>
                <c:ext xmlns:c16="http://schemas.microsoft.com/office/drawing/2014/chart" uri="{C3380CC4-5D6E-409C-BE32-E72D297353CC}">
                  <c16:uniqueId val="{00000014-5291-4DF1-8FAB-4E80AD4D86D6}"/>
                </c:ext>
              </c:extLst>
            </c:dLbl>
            <c:dLbl>
              <c:idx val="15"/>
              <c:layout>
                <c:manualLayout>
                  <c:x val="1.9400268422796817E-2"/>
                  <c:y val="2.2825866199684897E-2"/>
                </c:manualLayout>
              </c:layout>
              <c:tx>
                <c:rich>
                  <a:bodyPr/>
                  <a:lstStyle/>
                  <a:p>
                    <a:fld id="{EC1CB431-81C1-41BA-89EF-8ED97280C804}"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{EC1CB431-81C1-41BA-89EF-8ED97280C804}</c15:txfldGUID>
                      <c15:f>Sheet1!$C$17</c15:f>
                      <c15:dlblFieldTableCache>
                        <c:ptCount val="1"/>
                        <c:pt idx="0">
                          <c:v>Norge</c:v>
                        </c:pt>
                      </c15:dlblFieldTableCache>
                    </c15:dlblFTEntry>
                  </c15:dlblFieldTable>
                  <c15:showDataLabelsRange val="0"/>
                </c:ext>
                <c:ext xmlns:c16="http://schemas.microsoft.com/office/drawing/2014/chart" uri="{C3380CC4-5D6E-409C-BE32-E72D297353CC}">
                  <c16:uniqueId val="{0000000F-5291-4DF1-8FAB-4E80AD4D86D6}"/>
                </c:ext>
              </c:extLst>
            </c:dLbl>
            <c:dLbl>
              <c:idx val="16"/>
              <c:layout>
                <c:manualLayout>
                  <c:x val="2.1682652943125852E-2"/>
                  <c:y val="-0.15217244133123337"/>
                </c:manualLayout>
              </c:layout>
              <c:tx>
                <c:rich>
                  <a:bodyPr/>
                  <a:lstStyle/>
                  <a:p>
                    <a:fld id="{8F4DDA8D-F813-44B4-BC12-C37734537DD3}"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{8F4DDA8D-F813-44B4-BC12-C37734537DD3}</c15:txfldGUID>
                      <c15:f>Sheet1!$C$18</c15:f>
                      <c15:dlblFieldTableCache>
                        <c:ptCount val="1"/>
                        <c:pt idx="0">
                          <c:v>NyaZeeland</c:v>
                        </c:pt>
                      </c15:dlblFieldTableCache>
                    </c15:dlblFTEntry>
                  </c15:dlblFieldTable>
                  <c15:showDataLabelsRange val="0"/>
                </c:ext>
                <c:ext xmlns:c16="http://schemas.microsoft.com/office/drawing/2014/chart" uri="{C3380CC4-5D6E-409C-BE32-E72D297353CC}">
                  <c16:uniqueId val="{00000018-5291-4DF1-8FAB-4E80AD4D86D6}"/>
                </c:ext>
              </c:extLst>
            </c:dLbl>
            <c:dLbl>
              <c:idx val="17"/>
              <c:layout>
                <c:manualLayout>
                  <c:x val="-3.423572287610642E-2"/>
                  <c:y val="-3.5506902977287765E-2"/>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fld id="{F3DA792D-9439-4B30-9131-41D6CF917E8D}" type="CELLREF">
                      <a:rPr lang="en-US" smtClean="0"/>
                      <a:pPr>
                        <a:defRPr sz="1400">
                          <a:solidFill>
                            <a:schemeClr val="tx1"/>
                          </a:solidFill>
                        </a:defRPr>
                      </a:pPr>
                      <a:t>[CELLREF]</a:t>
                    </a:fld>
                    <a:endParaRPr lang="sv-SE"/>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endParaRPr lang="sv-SE"/>
                </a:p>
              </c:txPr>
              <c:dLblPos val="r"/>
              <c:showLegendKey val="0"/>
              <c:showVal val="1"/>
              <c:showCatName val="0"/>
              <c:showSerName val="0"/>
              <c:showPercent val="0"/>
              <c:showBubbleSize val="0"/>
              <c:extLst>
                <c:ext xmlns:c15="http://schemas.microsoft.com/office/drawing/2012/chart" uri="{CE6537A1-D6FC-4f65-9D91-7224C49458BB}">
                  <c15:layout>
                    <c:manualLayout>
                      <c:w val="4.3216950892430314E-2"/>
                      <c:h val="6.109723519449016E-2"/>
                    </c:manualLayout>
                  </c15:layout>
                  <c15:dlblFieldTable>
                    <c15:dlblFTEntry>
                      <c15:txfldGUID>{F3DA792D-9439-4B30-9131-41D6CF917E8D}</c15:txfldGUID>
                      <c15:f>Sheet1!$C$19</c15:f>
                      <c15:dlblFieldTableCache>
                        <c:ptCount val="1"/>
                        <c:pt idx="0">
                          <c:v>Polen</c:v>
                        </c:pt>
                      </c15:dlblFieldTableCache>
                    </c15:dlblFTEntry>
                  </c15:dlblFieldTable>
                  <c15:showDataLabelsRange val="0"/>
                </c:ext>
                <c:ext xmlns:c16="http://schemas.microsoft.com/office/drawing/2014/chart" uri="{C3380CC4-5D6E-409C-BE32-E72D297353CC}">
                  <c16:uniqueId val="{00000006-5291-4DF1-8FAB-4E80AD4D86D6}"/>
                </c:ext>
              </c:extLst>
            </c:dLbl>
            <c:dLbl>
              <c:idx val="18"/>
              <c:layout>
                <c:manualLayout>
                  <c:x val="-0.12781353313842611"/>
                  <c:y val="3.0434488266246656E-2"/>
                </c:manualLayout>
              </c:layout>
              <c:tx>
                <c:rich>
                  <a:bodyPr/>
                  <a:lstStyle/>
                  <a:p>
                    <a:fld id="{36CE117D-309E-4262-BB1A-7579B5D063B4}"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{36CE117D-309E-4262-BB1A-7579B5D063B4}</c15:txfldGUID>
                      <c15:f>Sheet1!$C$20</c15:f>
                      <c15:dlblFieldTableCache>
                        <c:ptCount val="1"/>
                        <c:pt idx="0">
                          <c:v>Portugal</c:v>
                        </c:pt>
                      </c15:dlblFieldTableCache>
                    </c15:dlblFTEntry>
                  </c15:dlblFieldTable>
                  <c15:showDataLabelsRange val="0"/>
                </c:ext>
                <c:ext xmlns:c16="http://schemas.microsoft.com/office/drawing/2014/chart" uri="{C3380CC4-5D6E-409C-BE32-E72D297353CC}">
                  <c16:uniqueId val="{0000001A-5291-4DF1-8FAB-4E80AD4D86D6}"/>
                </c:ext>
              </c:extLst>
            </c:dLbl>
            <c:dLbl>
              <c:idx val="19"/>
              <c:layout>
                <c:manualLayout>
                  <c:x val="-7.9883458211516295E-2"/>
                  <c:y val="5.8332769176972755E-2"/>
                </c:manualLayout>
              </c:layout>
              <c:tx>
                <c:rich>
                  <a:bodyPr/>
                  <a:lstStyle/>
                  <a:p>
                    <a:fld id="{A3B314EB-DF41-4B7B-BD3B-D7651872605A}"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{A3B314EB-DF41-4B7B-BD3B-D7651872605A}</c15:txfldGUID>
                      <c15:f>Sheet1!$C$21</c15:f>
                      <c15:dlblFieldTableCache>
                        <c:ptCount val="1"/>
                        <c:pt idx="0">
                          <c:v>Schweiz</c:v>
                        </c:pt>
                      </c15:dlblFieldTableCache>
                    </c15:dlblFTEntry>
                  </c15:dlblFieldTable>
                  <c15:showDataLabelsRange val="0"/>
                </c:ext>
                <c:ext xmlns:c16="http://schemas.microsoft.com/office/drawing/2014/chart" uri="{C3380CC4-5D6E-409C-BE32-E72D297353CC}">
                  <c16:uniqueId val="{0000000E-5291-4DF1-8FAB-4E80AD4D86D6}"/>
                </c:ext>
              </c:extLst>
            </c:dLbl>
            <c:dLbl>
              <c:idx val="20"/>
              <c:layout>
                <c:manualLayout>
                  <c:x val="-6.5047958829377597E-2"/>
                  <c:y val="-0.10652070893186329"/>
                </c:manualLayout>
              </c:layout>
              <c:tx>
                <c:rich>
                  <a:bodyPr/>
                  <a:lstStyle/>
                  <a:p>
                    <a:fld id="{79211E8B-57E2-4049-BDD3-15E360D1FBC1}"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{79211E8B-57E2-4049-BDD3-15E360D1FBC1}</c15:txfldGUID>
                      <c15:f>Sheet1!$C$22</c15:f>
                      <c15:dlblFieldTableCache>
                        <c:ptCount val="1"/>
                        <c:pt idx="0">
                          <c:v>Slovakien</c:v>
                        </c:pt>
                      </c15:dlblFieldTableCache>
                    </c15:dlblFTEntry>
                  </c15:dlblFieldTable>
                  <c15:showDataLabelsRange val="0"/>
                </c:ext>
                <c:ext xmlns:c16="http://schemas.microsoft.com/office/drawing/2014/chart" uri="{C3380CC4-5D6E-409C-BE32-E72D297353CC}">
                  <c16:uniqueId val="{0000001B-5291-4DF1-8FAB-4E80AD4D86D6}"/>
                </c:ext>
              </c:extLst>
            </c:dLbl>
            <c:dLbl>
              <c:idx val="21"/>
              <c:layout>
                <c:manualLayout>
                  <c:x val="-1.597669164230326E-2"/>
                  <c:y val="-7.7354224492693621E-2"/>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fld id="{B45C3AC9-2C0F-4D22-A7F6-91281DC5006A}" type="CELLREF">
                      <a:rPr lang="en-US" smtClean="0"/>
                      <a:pPr>
                        <a:defRPr sz="1400">
                          <a:solidFill>
                            <a:schemeClr val="tx1"/>
                          </a:solidFill>
                        </a:defRPr>
                      </a:pPr>
                      <a:t>[CELLREF]</a:t>
                    </a:fld>
                    <a:endParaRPr lang="sv-SE"/>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endParaRPr lang="sv-SE"/>
                </a:p>
              </c:txPr>
              <c:dLblPos val="r"/>
              <c:showLegendKey val="0"/>
              <c:showVal val="1"/>
              <c:showCatName val="0"/>
              <c:showSerName val="0"/>
              <c:showPercent val="0"/>
              <c:showBubbleSize val="0"/>
              <c:extLst>
                <c:ext xmlns:c15="http://schemas.microsoft.com/office/drawing/2012/chart" uri="{CE6537A1-D6FC-4f65-9D91-7224C49458BB}">
                  <c15:layout>
                    <c:manualLayout>
                      <c:w val="5.864011935972465E-2"/>
                      <c:h val="4.3343783705846274E-2"/>
                    </c:manualLayout>
                  </c15:layout>
                  <c15:dlblFieldTable>
                    <c15:dlblFTEntry>
                      <c15:txfldGUID>{B45C3AC9-2C0F-4D22-A7F6-91281DC5006A}</c15:txfldGUID>
                      <c15:f>Sheet1!$C$23</c15:f>
                      <c15:dlblFieldTableCache>
                        <c:ptCount val="1"/>
                        <c:pt idx="0">
                          <c:v>Spanien</c:v>
                        </c:pt>
                      </c15:dlblFieldTableCache>
                    </c15:dlblFTEntry>
                  </c15:dlblFieldTable>
                  <c15:showDataLabelsRange val="0"/>
                </c:ext>
                <c:ext xmlns:c16="http://schemas.microsoft.com/office/drawing/2014/chart" uri="{C3380CC4-5D6E-409C-BE32-E72D297353CC}">
                  <c16:uniqueId val="{0000001F-5291-4DF1-8FAB-4E80AD4D86D6}"/>
                </c:ext>
              </c:extLst>
            </c:dLbl>
            <c:dLbl>
              <c:idx val="22"/>
              <c:layout>
                <c:manualLayout>
                  <c:x val="-1.8259076162632254E-2"/>
                  <c:y val="0.15217244133123328"/>
                </c:manualLayout>
              </c:layout>
              <c:tx>
                <c:rich>
                  <a:bodyPr/>
                  <a:lstStyle/>
                  <a:p>
                    <a:fld id="{F47A458D-AF97-4866-B45D-32E65C62E5CE}"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{F47A458D-AF97-4866-B45D-32E65C62E5CE}</c15:txfldGUID>
                      <c15:f>Sheet1!$C$24</c15:f>
                      <c15:dlblFieldTableCache>
                        <c:ptCount val="1"/>
                        <c:pt idx="0">
                          <c:v>Storbritannien</c:v>
                        </c:pt>
                      </c15:dlblFieldTableCache>
                    </c15:dlblFTEntry>
                  </c15:dlblFieldTable>
                  <c15:showDataLabelsRange val="0"/>
                </c:ext>
                <c:ext xmlns:c16="http://schemas.microsoft.com/office/drawing/2014/chart" uri="{C3380CC4-5D6E-409C-BE32-E72D297353CC}">
                  <c16:uniqueId val="{0000001C-5291-4DF1-8FAB-4E80AD4D86D6}"/>
                </c:ext>
              </c:extLst>
            </c:dLbl>
            <c:dLbl>
              <c:idx val="23"/>
              <c:layout>
                <c:manualLayout>
                  <c:x val="-0.11411922601645186"/>
                  <c:y val="4.3115525043849336E-2"/>
                </c:manualLayout>
              </c:layout>
              <c:tx>
                <c:rich>
                  <a:bodyPr/>
                  <a:lstStyle/>
                  <a:p>
                    <a:fld id="{E1F519F7-B507-4E37-9201-350939AC93C9}"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{E1F519F7-B507-4E37-9201-350939AC93C9}</c15:txfldGUID>
                      <c15:f>Sheet1!$C$25</c15:f>
                      <c15:dlblFieldTableCache>
                        <c:ptCount val="1"/>
                        <c:pt idx="0">
                          <c:v>Sverige</c:v>
                        </c:pt>
                      </c15:dlblFieldTableCache>
                    </c15:dlblFTEntry>
                  </c15:dlblFieldTable>
                  <c15:showDataLabelsRange val="0"/>
                </c:ext>
                <c:ext xmlns:c16="http://schemas.microsoft.com/office/drawing/2014/chart" uri="{C3380CC4-5D6E-409C-BE32-E72D297353CC}">
                  <c16:uniqueId val="{0000000D-5291-4DF1-8FAB-4E80AD4D86D6}"/>
                </c:ext>
              </c:extLst>
            </c:dLbl>
            <c:dLbl>
              <c:idx val="24"/>
              <c:layout>
                <c:manualLayout>
                  <c:x val="-2.2823845203290374E-3"/>
                  <c:y val="-3.8043110332808321E-2"/>
                </c:manualLayout>
              </c:layout>
              <c:tx>
                <c:rich>
                  <a:bodyPr/>
                  <a:lstStyle/>
                  <a:p>
                    <a:fld id="{3288A2F5-3A96-4B8E-A3CA-878440ED9063}"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{3288A2F5-3A96-4B8E-A3CA-878440ED9063}</c15:txfldGUID>
                      <c15:f>Sheet1!$C$26</c15:f>
                      <c15:dlblFieldTableCache>
                        <c:ptCount val="1"/>
                        <c:pt idx="0">
                          <c:v>Tjeckien</c:v>
                        </c:pt>
                      </c15:dlblFieldTableCache>
                    </c15:dlblFTEntry>
                  </c15:dlblFieldTable>
                  <c15:showDataLabelsRange val="0"/>
                </c:ext>
                <c:ext xmlns:c16="http://schemas.microsoft.com/office/drawing/2014/chart" uri="{C3380CC4-5D6E-409C-BE32-E72D297353CC}">
                  <c16:uniqueId val="{00000005-5291-4DF1-8FAB-4E80AD4D86D6}"/>
                </c:ext>
              </c:extLst>
            </c:dLbl>
            <c:dLbl>
              <c:idx val="25"/>
              <c:layout>
                <c:manualLayout>
                  <c:x val="-8.1024650471680865E-2"/>
                  <c:y val="-0.10398450157634273"/>
                </c:manualLayout>
              </c:layout>
              <c:tx>
                <c:rich>
                  <a:bodyPr/>
                  <a:lstStyle/>
                  <a:p>
                    <a:fld id="{907BA788-AA37-45D5-9EBF-53081C693514}"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{907BA788-AA37-45D5-9EBF-53081C693514}</c15:txfldGUID>
                      <c15:f>Sheet1!$C$27</c15:f>
                      <c15:dlblFieldTableCache>
                        <c:ptCount val="1"/>
                        <c:pt idx="0">
                          <c:v>Turkiet</c:v>
                        </c:pt>
                      </c15:dlblFieldTableCache>
                    </c15:dlblFTEntry>
                  </c15:dlblFieldTable>
                  <c15:showDataLabelsRange val="0"/>
                </c:ext>
                <c:ext xmlns:c16="http://schemas.microsoft.com/office/drawing/2014/chart" uri="{C3380CC4-5D6E-409C-BE32-E72D297353CC}">
                  <c16:uniqueId val="{00000016-5291-4DF1-8FAB-4E80AD4D86D6}"/>
                </c:ext>
              </c:extLst>
            </c:dLbl>
            <c:dLbl>
              <c:idx val="26"/>
              <c:layout>
                <c:manualLayout>
                  <c:x val="2.2823845203289537E-3"/>
                  <c:y val="-3.0434488266246656E-2"/>
                </c:manualLayout>
              </c:layout>
              <c:tx>
                <c:rich>
                  <a:bodyPr/>
                  <a:lstStyle/>
                  <a:p>
                    <a:fld id="{239F90B2-F19F-425E-A043-5581F186BE92}"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{239F90B2-F19F-425E-A043-5581F186BE92}</c15:txfldGUID>
                      <c15:f>Sheet1!$C$28</c15:f>
                      <c15:dlblFieldTableCache>
                        <c:ptCount val="1"/>
                        <c:pt idx="0">
                          <c:v>Tyskland</c:v>
                        </c:pt>
                      </c15:dlblFieldTableCache>
                    </c15:dlblFTEntry>
                  </c15:dlblFieldTable>
                  <c15:showDataLabelsRange val="0"/>
                </c:ext>
                <c:ext xmlns:c16="http://schemas.microsoft.com/office/drawing/2014/chart" uri="{C3380CC4-5D6E-409C-BE32-E72D297353CC}">
                  <c16:uniqueId val="{00000012-5291-4DF1-8FAB-4E80AD4D86D6}"/>
                </c:ext>
              </c:extLst>
            </c:dLbl>
            <c:dLbl>
              <c:idx val="27"/>
              <c:layout>
                <c:manualLayout>
                  <c:x val="-0.12781353313842611"/>
                  <c:y val="0"/>
                </c:manualLayout>
              </c:layout>
              <c:tx>
                <c:rich>
                  <a:bodyPr/>
                  <a:lstStyle/>
                  <a:p>
                    <a:fld id="{DF54CC25-B82E-491C-8E89-C2773D844C40}"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{DF54CC25-B82E-491C-8E89-C2773D844C40}</c15:txfldGUID>
                      <c15:f>Sheet1!$C$29</c15:f>
                      <c15:dlblFieldTableCache>
                        <c:ptCount val="1"/>
                        <c:pt idx="0">
                          <c:v>Ungern</c:v>
                        </c:pt>
                      </c15:dlblFieldTableCache>
                    </c15:dlblFTEntry>
                  </c15:dlblFieldTable>
                  <c15:showDataLabelsRange val="0"/>
                </c:ext>
                <c:ext xmlns:c16="http://schemas.microsoft.com/office/drawing/2014/chart" uri="{C3380CC4-5D6E-409C-BE32-E72D297353CC}">
                  <c16:uniqueId val="{00000019-5291-4DF1-8FAB-4E80AD4D86D6}"/>
                </c:ext>
              </c:extLst>
            </c:dLbl>
            <c:dLbl>
              <c:idx val="28"/>
              <c:tx>
                <c:rich>
                  <a:bodyPr/>
                  <a:lstStyle/>
                  <a:p>
                    <a:fld id="{0BF18D6E-0CCA-4C35-9878-D8C4943D82D0}"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{0BF18D6E-0CCA-4C35-9878-D8C4943D82D0}</c15:txfldGUID>
                      <c15:f>Sheet1!$C$30</c15:f>
                      <c15:dlblFieldTableCache>
                        <c:ptCount val="1"/>
                        <c:pt idx="0">
                          <c:v>USA</c:v>
                        </c:pt>
                      </c15:dlblFieldTableCache>
                    </c15:dlblFTEntry>
                  </c15:dlblFieldTable>
                  <c15:showDataLabelsRange val="0"/>
                </c:ext>
                <c:ext xmlns:c16="http://schemas.microsoft.com/office/drawing/2014/chart" uri="{C3380CC4-5D6E-409C-BE32-E72D297353CC}">
                  <c16:uniqueId val="{00000003-5291-4DF1-8FAB-4E80AD4D86D6}"/>
                </c:ext>
              </c:extLst>
            </c:dLbl>
            <c:dLbl>
              <c:idx val="29"/>
              <c:layout>
                <c:manualLayout>
                  <c:x val="2.1682652943125852E-2"/>
                  <c:y val="2.78982809107261E-2"/>
                </c:manualLayout>
              </c:layout>
              <c:tx>
                <c:rich>
                  <a:bodyPr/>
                  <a:lstStyle/>
                  <a:p>
                    <a:fld id="{F6E21ECF-E7E8-4255-9F31-659C82736A12}"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{F6E21ECF-E7E8-4255-9F31-659C82736A12}</c15:txfldGUID>
                      <c15:f>Sheet1!$C$31</c15:f>
                      <c15:dlblFieldTableCache>
                        <c:ptCount val="1"/>
                        <c:pt idx="0">
                          <c:v>Österrike</c:v>
                        </c:pt>
                      </c15:dlblFieldTableCache>
                    </c15:dlblFTEntry>
                  </c15:dlblFieldTable>
                  <c15:showDataLabelsRange val="0"/>
                </c:ext>
                <c:ext xmlns:c16="http://schemas.microsoft.com/office/drawing/2014/chart" uri="{C3380CC4-5D6E-409C-BE32-E72D297353CC}">
                  <c16:uniqueId val="{00000015-5291-4DF1-8FAB-4E80AD4D86D6}"/>
                </c:ext>
              </c:extLst>
            </c:dLbl>
            <c:dLbl>
              <c:idx val="30"/>
              <c:layout>
                <c:manualLayout>
                  <c:x val="-2.3965037463454932E-2"/>
                  <c:y val="-3.8043110332808314E-2"/>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fld id="{5ACFC717-88B5-49FF-A414-FB51C1EF8A6C}" type="CELLREF">
                      <a:rPr lang="en-US" smtClean="0"/>
                      <a:pPr>
                        <a:defRPr sz="1400">
                          <a:solidFill>
                            <a:schemeClr val="tx1"/>
                          </a:solidFill>
                        </a:defRPr>
                      </a:pPr>
                      <a:t>[CELLREF]</a:t>
                    </a:fld>
                    <a:endParaRPr lang="sv-SE"/>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endParaRPr lang="sv-SE"/>
                </a:p>
              </c:txPr>
              <c:dLblPos val="r"/>
              <c:showLegendKey val="0"/>
              <c:showVal val="1"/>
              <c:showCatName val="0"/>
              <c:showSerName val="0"/>
              <c:showPercent val="0"/>
              <c:showBubbleSize val="0"/>
              <c:extLst>
                <c:ext xmlns:c15="http://schemas.microsoft.com/office/drawing/2012/chart" uri="{CE6537A1-D6FC-4f65-9D91-7224C49458BB}">
                  <c15:layout>
                    <c:manualLayout>
                      <c:w val="5.6648783794566705E-2"/>
                      <c:h val="6.109723519449016E-2"/>
                    </c:manualLayout>
                  </c15:layout>
                  <c15:dlblFieldTable>
                    <c15:dlblFTEntry>
                      <c15:txfldGUID>{5ACFC717-88B5-49FF-A414-FB51C1EF8A6C}</c15:txfldGUID>
                      <c15:f>Sheet1!$C$32</c15:f>
                      <c15:dlblFieldTableCache>
                        <c:ptCount val="1"/>
                        <c:pt idx="0">
                          <c:v>Världen</c:v>
                        </c:pt>
                      </c15:dlblFieldTableCache>
                    </c15:dlblFTEntry>
                  </c15:dlblFieldTable>
                  <c15:showDataLabelsRange val="0"/>
                </c:ext>
                <c:ext xmlns:c16="http://schemas.microsoft.com/office/drawing/2014/chart" uri="{C3380CC4-5D6E-409C-BE32-E72D297353CC}">
                  <c16:uniqueId val="{00000007-5291-4DF1-8FAB-4E80AD4D86D6}"/>
                </c:ext>
              </c:extLst>
            </c:dLbl>
            <c:dLbl>
              <c:idx val="31"/>
              <c:layout>
                <c:manualLayout>
                  <c:x val="-5.7059613008225932E-3"/>
                  <c:y val="0"/>
                </c:manualLayout>
              </c:layout>
              <c:tx>
                <c:rich>
                  <a:bodyPr/>
                  <a:lstStyle/>
                  <a:p>
                    <a:r>
                      <a:rPr lang="en-US" b="0" dirty="0"/>
                      <a:t>Kina</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5291-4DF1-8FAB-4E80AD4D86D6}"/>
                </c:ext>
              </c:extLst>
            </c:dLbl>
            <c:dLbl>
              <c:idx val="32"/>
              <c:layout>
                <c:manualLayout>
                  <c:x val="-3.6518152325264598E-2"/>
                  <c:y val="-8.3694842732178393E-2"/>
                </c:manualLayout>
              </c:layout>
              <c:tx>
                <c:rich>
                  <a:bodyPr/>
                  <a:lstStyle/>
                  <a:p>
                    <a:r>
                      <a:rPr lang="en-US" dirty="0"/>
                      <a:t>EU-27</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5726-46F8-947B-540249E900E0}"/>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sv-SE"/>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shade val="95000"/>
                          <a:satMod val="105000"/>
                        </a:schemeClr>
                      </a:solidFill>
                      <a:prstDash val="solid"/>
                      <a:round/>
                    </a:ln>
                    <a:effectLst/>
                  </c:spPr>
                </c15:leaderLines>
              </c:ext>
            </c:extLst>
          </c:dLbls>
          <c:xVal>
            <c:numRef>
              <c:f>Sheet1!$A$2:$A$34</c:f>
              <c:numCache>
                <c:formatCode>0.00</c:formatCode>
                <c:ptCount val="33"/>
                <c:pt idx="0">
                  <c:v>16.446615877404</c:v>
                </c:pt>
                <c:pt idx="1">
                  <c:v>11.154543124397687</c:v>
                </c:pt>
                <c:pt idx="2">
                  <c:v>5.8196906255560696</c:v>
                </c:pt>
                <c:pt idx="3">
                  <c:v>7.6044218433455422</c:v>
                </c:pt>
                <c:pt idx="4">
                  <c:v>5.0310846651726147</c:v>
                </c:pt>
                <c:pt idx="5">
                  <c:v>6.5445173958221599</c:v>
                </c:pt>
                <c:pt idx="6">
                  <c:v>7.178556990124175</c:v>
                </c:pt>
                <c:pt idx="7">
                  <c:v>9.8456519935686586</c:v>
                </c:pt>
                <c:pt idx="8">
                  <c:v>5.5422654326310381</c:v>
                </c:pt>
                <c:pt idx="9">
                  <c:v>8.6978274523534349</c:v>
                </c:pt>
                <c:pt idx="10">
                  <c:v>16.278286629134207</c:v>
                </c:pt>
                <c:pt idx="11">
                  <c:v>13.410727881266229</c:v>
                </c:pt>
                <c:pt idx="12">
                  <c:v>18.193326022319187</c:v>
                </c:pt>
                <c:pt idx="13">
                  <c:v>3.6301725385492123</c:v>
                </c:pt>
                <c:pt idx="14">
                  <c:v>12.350788492242469</c:v>
                </c:pt>
                <c:pt idx="15">
                  <c:v>6.8620189326479872</c:v>
                </c:pt>
                <c:pt idx="16">
                  <c:v>8.1403753556992484</c:v>
                </c:pt>
                <c:pt idx="17">
                  <c:v>8.0087097421426083</c:v>
                </c:pt>
                <c:pt idx="18">
                  <c:v>4.8957169640002061</c:v>
                </c:pt>
                <c:pt idx="19">
                  <c:v>4.5014159771602138</c:v>
                </c:pt>
                <c:pt idx="20">
                  <c:v>5.9588887122949874</c:v>
                </c:pt>
                <c:pt idx="21">
                  <c:v>5.9474072660686561</c:v>
                </c:pt>
                <c:pt idx="22">
                  <c:v>5.9568657510433551</c:v>
                </c:pt>
                <c:pt idx="23">
                  <c:v>4.6782808864984622</c:v>
                </c:pt>
                <c:pt idx="24">
                  <c:v>9.3218701950291187</c:v>
                </c:pt>
                <c:pt idx="25">
                  <c:v>4.6907351658617742</c:v>
                </c:pt>
                <c:pt idx="26">
                  <c:v>8.7458679130420141</c:v>
                </c:pt>
                <c:pt idx="27">
                  <c:v>4.9729301343388945</c:v>
                </c:pt>
                <c:pt idx="28">
                  <c:v>15.586903244357265</c:v>
                </c:pt>
                <c:pt idx="29">
                  <c:v>7.3762735465304399</c:v>
                </c:pt>
                <c:pt idx="30">
                  <c:v>4.6079558269577872</c:v>
                </c:pt>
                <c:pt idx="31">
                  <c:v>7.5100435005479218</c:v>
                </c:pt>
                <c:pt idx="32">
                  <c:v>7.4053558198637086</c:v>
                </c:pt>
              </c:numCache>
            </c:numRef>
          </c:xVal>
          <c:yVal>
            <c:numRef>
              <c:f>Sheet1!$B$2:$B$34</c:f>
              <c:numCache>
                <c:formatCode>0.00</c:formatCode>
                <c:ptCount val="33"/>
                <c:pt idx="0">
                  <c:v>0.34067758257146263</c:v>
                </c:pt>
                <c:pt idx="1">
                  <c:v>0.22998481397296436</c:v>
                </c:pt>
                <c:pt idx="2">
                  <c:v>0.10982417437674043</c:v>
                </c:pt>
                <c:pt idx="3">
                  <c:v>0.16599334350741929</c:v>
                </c:pt>
                <c:pt idx="4">
                  <c:v>0.11595375427719559</c:v>
                </c:pt>
                <c:pt idx="5">
                  <c:v>0.23341419333086047</c:v>
                </c:pt>
                <c:pt idx="6">
                  <c:v>8.5229605318162399E-2</c:v>
                </c:pt>
                <c:pt idx="7">
                  <c:v>0.17223958526225608</c:v>
                </c:pt>
                <c:pt idx="8">
                  <c:v>0.14187548844520803</c:v>
                </c:pt>
                <c:pt idx="9">
                  <c:v>0.20586375824483819</c:v>
                </c:pt>
                <c:pt idx="10">
                  <c:v>0.35220332910286734</c:v>
                </c:pt>
                <c:pt idx="11">
                  <c:v>0.31793984139930764</c:v>
                </c:pt>
                <c:pt idx="12">
                  <c:v>0.1707553983455499</c:v>
                </c:pt>
                <c:pt idx="13">
                  <c:v>0.1945099306480067</c:v>
                </c:pt>
                <c:pt idx="14">
                  <c:v>0.2293418172861664</c:v>
                </c:pt>
                <c:pt idx="15">
                  <c:v>0.11121125580979918</c:v>
                </c:pt>
                <c:pt idx="16">
                  <c:v>0.20307834135105435</c:v>
                </c:pt>
                <c:pt idx="17">
                  <c:v>0.24962467854008291</c:v>
                </c:pt>
                <c:pt idx="18">
                  <c:v>0.14698112329767238</c:v>
                </c:pt>
                <c:pt idx="19">
                  <c:v>6.5553463103976944E-2</c:v>
                </c:pt>
                <c:pt idx="20">
                  <c:v>0.17920858250982016</c:v>
                </c:pt>
                <c:pt idx="21">
                  <c:v>0.15622392966737608</c:v>
                </c:pt>
                <c:pt idx="22">
                  <c:v>0.13301302329911921</c:v>
                </c:pt>
                <c:pt idx="23">
                  <c:v>9.177008599939003E-2</c:v>
                </c:pt>
                <c:pt idx="24">
                  <c:v>0.24274246744919958</c:v>
                </c:pt>
                <c:pt idx="25">
                  <c:v>0.1675746762899297</c:v>
                </c:pt>
                <c:pt idx="26">
                  <c:v>0.17380981252447961</c:v>
                </c:pt>
                <c:pt idx="27">
                  <c:v>0.15676355301996664</c:v>
                </c:pt>
                <c:pt idx="28">
                  <c:v>0.25818066546117197</c:v>
                </c:pt>
                <c:pt idx="29">
                  <c:v>0.14012953081195956</c:v>
                </c:pt>
                <c:pt idx="30">
                  <c:v>0.27839776319783871</c:v>
                </c:pt>
                <c:pt idx="31">
                  <c:v>0.4658028860721522</c:v>
                </c:pt>
                <c:pt idx="32">
                  <c:v>0.17883229245414259</c:v>
                </c:pt>
              </c:numCache>
            </c:numRef>
          </c:yVal>
          <c:smooth val="0"/>
          <c:extLst>
            <c:ext xmlns:c16="http://schemas.microsoft.com/office/drawing/2014/chart" uri="{C3380CC4-5D6E-409C-BE32-E72D297353CC}">
              <c16:uniqueId val="{00000000-B71D-4B38-A314-DA225781E2F7}"/>
            </c:ext>
          </c:extLst>
        </c:ser>
        <c:ser>
          <c:idx val="1"/>
          <c:order val="1"/>
          <c:tx>
            <c:strRef>
              <c:f>Sheet1!$C$1</c:f>
              <c:strCache>
                <c:ptCount val="1"/>
                <c:pt idx="0">
                  <c:v>CO2/BNP3</c:v>
                </c:pt>
              </c:strCache>
            </c:strRef>
          </c:tx>
          <c:spPr>
            <a:ln w="25400" cap="rnd">
              <a:no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Sheet1!$A$2:$A$34</c:f>
              <c:numCache>
                <c:formatCode>0.00</c:formatCode>
                <c:ptCount val="33"/>
                <c:pt idx="0">
                  <c:v>16.446615877404</c:v>
                </c:pt>
                <c:pt idx="1">
                  <c:v>11.154543124397687</c:v>
                </c:pt>
                <c:pt idx="2">
                  <c:v>5.8196906255560696</c:v>
                </c:pt>
                <c:pt idx="3">
                  <c:v>7.6044218433455422</c:v>
                </c:pt>
                <c:pt idx="4">
                  <c:v>5.0310846651726147</c:v>
                </c:pt>
                <c:pt idx="5">
                  <c:v>6.5445173958221599</c:v>
                </c:pt>
                <c:pt idx="6">
                  <c:v>7.178556990124175</c:v>
                </c:pt>
                <c:pt idx="7">
                  <c:v>9.8456519935686586</c:v>
                </c:pt>
                <c:pt idx="8">
                  <c:v>5.5422654326310381</c:v>
                </c:pt>
                <c:pt idx="9">
                  <c:v>8.6978274523534349</c:v>
                </c:pt>
                <c:pt idx="10">
                  <c:v>16.278286629134207</c:v>
                </c:pt>
                <c:pt idx="11">
                  <c:v>13.410727881266229</c:v>
                </c:pt>
                <c:pt idx="12">
                  <c:v>18.193326022319187</c:v>
                </c:pt>
                <c:pt idx="13">
                  <c:v>3.6301725385492123</c:v>
                </c:pt>
                <c:pt idx="14">
                  <c:v>12.350788492242469</c:v>
                </c:pt>
                <c:pt idx="15">
                  <c:v>6.8620189326479872</c:v>
                </c:pt>
                <c:pt idx="16">
                  <c:v>8.1403753556992484</c:v>
                </c:pt>
                <c:pt idx="17">
                  <c:v>8.0087097421426083</c:v>
                </c:pt>
                <c:pt idx="18">
                  <c:v>4.8957169640002061</c:v>
                </c:pt>
                <c:pt idx="19">
                  <c:v>4.5014159771602138</c:v>
                </c:pt>
                <c:pt idx="20">
                  <c:v>5.9588887122949874</c:v>
                </c:pt>
                <c:pt idx="21">
                  <c:v>5.9474072660686561</c:v>
                </c:pt>
                <c:pt idx="22">
                  <c:v>5.9568657510433551</c:v>
                </c:pt>
                <c:pt idx="23">
                  <c:v>4.6782808864984622</c:v>
                </c:pt>
                <c:pt idx="24">
                  <c:v>9.3218701950291187</c:v>
                </c:pt>
                <c:pt idx="25">
                  <c:v>4.6907351658617742</c:v>
                </c:pt>
                <c:pt idx="26">
                  <c:v>8.7458679130420141</c:v>
                </c:pt>
                <c:pt idx="27">
                  <c:v>4.9729301343388945</c:v>
                </c:pt>
                <c:pt idx="28">
                  <c:v>15.586903244357265</c:v>
                </c:pt>
                <c:pt idx="29">
                  <c:v>7.3762735465304399</c:v>
                </c:pt>
                <c:pt idx="30">
                  <c:v>4.6079558269577872</c:v>
                </c:pt>
                <c:pt idx="31">
                  <c:v>7.5100435005479218</c:v>
                </c:pt>
                <c:pt idx="32">
                  <c:v>7.4053558198637086</c:v>
                </c:pt>
              </c:numCache>
            </c:numRef>
          </c:xVal>
          <c:yVal>
            <c:numRef>
              <c:f>Sheet1!$C$2:$C$34</c:f>
              <c:numCache>
                <c:formatCode>General</c:formatCode>
                <c:ptCount val="33"/>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numCache>
            </c:numRef>
          </c:yVal>
          <c:smooth val="0"/>
          <c:extLst>
            <c:ext xmlns:c16="http://schemas.microsoft.com/office/drawing/2014/chart" uri="{C3380CC4-5D6E-409C-BE32-E72D297353CC}">
              <c16:uniqueId val="{00000002-5726-46F8-947B-540249E900E0}"/>
            </c:ext>
          </c:extLst>
        </c:ser>
        <c:dLbls>
          <c:dLblPos val="ctr"/>
          <c:showLegendKey val="0"/>
          <c:showVal val="1"/>
          <c:showCatName val="0"/>
          <c:showSerName val="0"/>
          <c:showPercent val="0"/>
          <c:showBubbleSize val="0"/>
        </c:dLbls>
        <c:axId val="837330944"/>
        <c:axId val="837325696"/>
      </c:scatterChart>
      <c:valAx>
        <c:axId val="837330944"/>
        <c:scaling>
          <c:orientation val="minMax"/>
        </c:scaling>
        <c:delete val="0"/>
        <c:axPos val="b"/>
        <c:majorGridlines>
          <c:spPr>
            <a:ln w="9525" cap="flat" cmpd="sng" algn="ctr">
              <a:solidFill>
                <a:schemeClr val="bg1">
                  <a:lumMod val="50000"/>
                  <a:alpha val="32000"/>
                </a:schemeClr>
              </a:solidFill>
              <a:round/>
            </a:ln>
            <a:effectLst/>
          </c:spPr>
        </c:majorGridlines>
        <c:numFmt formatCode="0.00" sourceLinked="1"/>
        <c:majorTickMark val="none"/>
        <c:minorTickMark val="none"/>
        <c:tickLblPos val="nextTo"/>
        <c:spPr>
          <a:noFill/>
          <a:ln w="9525" cap="flat" cmpd="sng" algn="ctr">
            <a:solidFill>
              <a:schemeClr val="accent2"/>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crossAx val="837325696"/>
        <c:crosses val="autoZero"/>
        <c:crossBetween val="midCat"/>
        <c:majorUnit val="2"/>
      </c:valAx>
      <c:valAx>
        <c:axId val="837325696"/>
        <c:scaling>
          <c:orientation val="minMax"/>
        </c:scaling>
        <c:delete val="0"/>
        <c:axPos val="l"/>
        <c:majorGridlines>
          <c:spPr>
            <a:ln w="9525" cap="flat" cmpd="sng" algn="ctr">
              <a:solidFill>
                <a:schemeClr val="bg1">
                  <a:lumMod val="50000"/>
                  <a:alpha val="32000"/>
                </a:schemeClr>
              </a:solidFill>
              <a:round/>
            </a:ln>
            <a:effectLst/>
          </c:spPr>
        </c:majorGridlines>
        <c:numFmt formatCode="0.00" sourceLinked="1"/>
        <c:majorTickMark val="none"/>
        <c:minorTickMark val="none"/>
        <c:tickLblPos val="nextTo"/>
        <c:spPr>
          <a:noFill/>
          <a:ln w="9525" cap="flat" cmpd="sng" algn="ctr">
            <a:solidFill>
              <a:schemeClr val="accent2"/>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crossAx val="83733094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userShapes r:id="rId4"/>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502606708082627"/>
          <c:y val="6.1846009625659615E-2"/>
          <c:w val="0.88061933013280358"/>
          <c:h val="0.59806367758167911"/>
        </c:manualLayout>
      </c:layout>
      <c:barChart>
        <c:barDir val="col"/>
        <c:grouping val="stacked"/>
        <c:varyColors val="0"/>
        <c:ser>
          <c:idx val="1"/>
          <c:order val="0"/>
          <c:tx>
            <c:strRef>
              <c:f>'TerritorielLa utsläpp mton'!$B$2</c:f>
              <c:strCache>
                <c:ptCount val="1"/>
                <c:pt idx="0">
                  <c:v>Carbon Dioxide Emissions from the Consumption of Energy (Million Metric Tons)</c:v>
                </c:pt>
              </c:strCache>
            </c:strRef>
          </c:tx>
          <c:spPr>
            <a:solidFill>
              <a:srgbClr val="E6007E"/>
            </a:solidFill>
          </c:spPr>
          <c:invertIfNegative val="0"/>
          <c:dLbls>
            <c:dLbl>
              <c:idx val="0"/>
              <c:layout>
                <c:manualLayout>
                  <c:x val="0"/>
                  <c:y val="-2.32982422668640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FB2-4292-B8DD-007AE43EDA5E}"/>
                </c:ext>
              </c:extLst>
            </c:dLbl>
            <c:dLbl>
              <c:idx val="1"/>
              <c:layout>
                <c:manualLayout>
                  <c:x val="5.7459329427001697E-4"/>
                  <c:y val="-2.0968418040177544E-2"/>
                </c:manualLayout>
              </c:layout>
              <c:spPr>
                <a:noFill/>
                <a:ln>
                  <a:noFill/>
                </a:ln>
                <a:effectLst/>
              </c:spPr>
              <c:txPr>
                <a:bodyPr wrap="square" lIns="38100" tIns="19050" rIns="38100" bIns="19050" anchor="ctr">
                  <a:noAutofit/>
                </a:bodyPr>
                <a:lstStyle/>
                <a:p>
                  <a:pPr>
                    <a:defRPr sz="1050"/>
                  </a:pPr>
                  <a:endParaRPr lang="sv-SE"/>
                </a:p>
              </c:txPr>
              <c:showLegendKey val="0"/>
              <c:showVal val="1"/>
              <c:showCatName val="0"/>
              <c:showSerName val="0"/>
              <c:showPercent val="0"/>
              <c:showBubbleSize val="0"/>
              <c:extLst>
                <c:ext xmlns:c15="http://schemas.microsoft.com/office/drawing/2012/chart" uri="{CE6537A1-D6FC-4f65-9D91-7224C49458BB}">
                  <c15:layout>
                    <c:manualLayout>
                      <c:w val="1.6169055300758874E-2"/>
                      <c:h val="4.4744365998875456E-2"/>
                    </c:manualLayout>
                  </c15:layout>
                </c:ext>
                <c:ext xmlns:c16="http://schemas.microsoft.com/office/drawing/2014/chart" uri="{C3380CC4-5D6E-409C-BE32-E72D297353CC}">
                  <c16:uniqueId val="{00000001-BFB2-4292-B8DD-007AE43EDA5E}"/>
                </c:ext>
              </c:extLst>
            </c:dLbl>
            <c:dLbl>
              <c:idx val="2"/>
              <c:layout>
                <c:manualLayout>
                  <c:x val="2.298373177080152E-3"/>
                  <c:y val="-2.09684180401776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FB2-4292-B8DD-007AE43EDA5E}"/>
                </c:ext>
              </c:extLst>
            </c:dLbl>
            <c:dLbl>
              <c:idx val="3"/>
              <c:layout>
                <c:manualLayout>
                  <c:x val="-4.2136354817036306E-17"/>
                  <c:y val="-2.09684180401775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FB2-4292-B8DD-007AE43EDA5E}"/>
                </c:ext>
              </c:extLst>
            </c:dLbl>
            <c:dLbl>
              <c:idx val="4"/>
              <c:layout>
                <c:manualLayout>
                  <c:x val="-4.2136354817036306E-17"/>
                  <c:y val="-2.09684180401775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FB2-4292-B8DD-007AE43EDA5E}"/>
                </c:ext>
              </c:extLst>
            </c:dLbl>
            <c:dLbl>
              <c:idx val="5"/>
              <c:layout>
                <c:manualLayout>
                  <c:x val="0"/>
                  <c:y val="-2.09684180401775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FB2-4292-B8DD-007AE43EDA5E}"/>
                </c:ext>
              </c:extLst>
            </c:dLbl>
            <c:dLbl>
              <c:idx val="6"/>
              <c:layout>
                <c:manualLayout>
                  <c:x val="0"/>
                  <c:y val="-2.09684180401775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FB2-4292-B8DD-007AE43EDA5E}"/>
                </c:ext>
              </c:extLst>
            </c:dLbl>
            <c:dLbl>
              <c:idx val="7"/>
              <c:layout>
                <c:manualLayout>
                  <c:x val="-4.2136354817036306E-17"/>
                  <c:y val="-1.86385938134911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FB2-4292-B8DD-007AE43EDA5E}"/>
                </c:ext>
              </c:extLst>
            </c:dLbl>
            <c:dLbl>
              <c:idx val="8"/>
              <c:layout>
                <c:manualLayout>
                  <c:x val="0"/>
                  <c:y val="-1.86385938134911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FB2-4292-B8DD-007AE43EDA5E}"/>
                </c:ext>
              </c:extLst>
            </c:dLbl>
            <c:dLbl>
              <c:idx val="9"/>
              <c:layout>
                <c:manualLayout>
                  <c:x val="0"/>
                  <c:y val="-1.86385938134910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FB2-4292-B8DD-007AE43EDA5E}"/>
                </c:ext>
              </c:extLst>
            </c:dLbl>
            <c:dLbl>
              <c:idx val="10"/>
              <c:layout>
                <c:manualLayout>
                  <c:x val="0"/>
                  <c:y val="-1.86385938134912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FB2-4292-B8DD-007AE43EDA5E}"/>
                </c:ext>
              </c:extLst>
            </c:dLbl>
            <c:dLbl>
              <c:idx val="11"/>
              <c:layout>
                <c:manualLayout>
                  <c:x val="0"/>
                  <c:y val="-1.86385938134911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FB2-4292-B8DD-007AE43EDA5E}"/>
                </c:ext>
              </c:extLst>
            </c:dLbl>
            <c:dLbl>
              <c:idx val="12"/>
              <c:layout>
                <c:manualLayout>
                  <c:x val="0"/>
                  <c:y val="-2.09684180401776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BFB2-4292-B8DD-007AE43EDA5E}"/>
                </c:ext>
              </c:extLst>
            </c:dLbl>
            <c:dLbl>
              <c:idx val="13"/>
              <c:layout>
                <c:manualLayout>
                  <c:x val="0"/>
                  <c:y val="-2.09684180401775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FB2-4292-B8DD-007AE43EDA5E}"/>
                </c:ext>
              </c:extLst>
            </c:dLbl>
            <c:dLbl>
              <c:idx val="14"/>
              <c:layout>
                <c:manualLayout>
                  <c:x val="0"/>
                  <c:y val="-2.32982422668640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BFB2-4292-B8DD-007AE43EDA5E}"/>
                </c:ext>
              </c:extLst>
            </c:dLbl>
            <c:dLbl>
              <c:idx val="15"/>
              <c:layout>
                <c:manualLayout>
                  <c:x val="0"/>
                  <c:y val="-2.56280664935503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BFB2-4292-B8DD-007AE43EDA5E}"/>
                </c:ext>
              </c:extLst>
            </c:dLbl>
            <c:dLbl>
              <c:idx val="16"/>
              <c:layout>
                <c:manualLayout>
                  <c:x val="-8.4272709634072612E-17"/>
                  <c:y val="-2.56280664935503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BFB2-4292-B8DD-007AE43EDA5E}"/>
                </c:ext>
              </c:extLst>
            </c:dLbl>
            <c:dLbl>
              <c:idx val="17"/>
              <c:layout>
                <c:manualLayout>
                  <c:x val="-8.4272709634072612E-17"/>
                  <c:y val="-3.0287714946923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BFB2-4292-B8DD-007AE43EDA5E}"/>
                </c:ext>
              </c:extLst>
            </c:dLbl>
            <c:dLbl>
              <c:idx val="18"/>
              <c:layout>
                <c:manualLayout>
                  <c:x val="-8.4272709634072612E-17"/>
                  <c:y val="-3.02877149469232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BFB2-4292-B8DD-007AE43EDA5E}"/>
                </c:ext>
              </c:extLst>
            </c:dLbl>
            <c:dLbl>
              <c:idx val="19"/>
              <c:layout>
                <c:manualLayout>
                  <c:x val="0"/>
                  <c:y val="-3.02877149469232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BFB2-4292-B8DD-007AE43EDA5E}"/>
                </c:ext>
              </c:extLst>
            </c:dLbl>
            <c:dLbl>
              <c:idx val="20"/>
              <c:layout>
                <c:manualLayout>
                  <c:x val="0"/>
                  <c:y val="-3.0287714946923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BFB2-4292-B8DD-007AE43EDA5E}"/>
                </c:ext>
              </c:extLst>
            </c:dLbl>
            <c:dLbl>
              <c:idx val="21"/>
              <c:layout>
                <c:manualLayout>
                  <c:x val="-8.4272709634072612E-17"/>
                  <c:y val="-2.7957890720236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BFB2-4292-B8DD-007AE43EDA5E}"/>
                </c:ext>
              </c:extLst>
            </c:dLbl>
            <c:dLbl>
              <c:idx val="22"/>
              <c:layout>
                <c:manualLayout>
                  <c:x val="-8.4272709634072612E-17"/>
                  <c:y val="-2.79578907202367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BFB2-4292-B8DD-007AE43EDA5E}"/>
                </c:ext>
              </c:extLst>
            </c:dLbl>
            <c:dLbl>
              <c:idx val="23"/>
              <c:layout>
                <c:manualLayout>
                  <c:x val="0"/>
                  <c:y val="-3.2617539173609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BFB2-4292-B8DD-007AE43EDA5E}"/>
                </c:ext>
              </c:extLst>
            </c:dLbl>
            <c:dLbl>
              <c:idx val="24"/>
              <c:layout>
                <c:manualLayout>
                  <c:x val="-8.4272709634072612E-17"/>
                  <c:y val="-3.49473634002959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BFB2-4292-B8DD-007AE43EDA5E}"/>
                </c:ext>
              </c:extLst>
            </c:dLbl>
            <c:dLbl>
              <c:idx val="25"/>
              <c:layout>
                <c:manualLayout>
                  <c:x val="0"/>
                  <c:y val="-3.72771876269823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BFB2-4292-B8DD-007AE43EDA5E}"/>
                </c:ext>
              </c:extLst>
            </c:dLbl>
            <c:dLbl>
              <c:idx val="26"/>
              <c:layout>
                <c:manualLayout>
                  <c:x val="0"/>
                  <c:y val="-3.49473634002959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BFB2-4292-B8DD-007AE43EDA5E}"/>
                </c:ext>
              </c:extLst>
            </c:dLbl>
            <c:dLbl>
              <c:idx val="27"/>
              <c:layout>
                <c:manualLayout>
                  <c:x val="0"/>
                  <c:y val="-4.65964845337279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BFB2-4292-B8DD-007AE43EDA5E}"/>
                </c:ext>
              </c:extLst>
            </c:dLbl>
            <c:dLbl>
              <c:idx val="28"/>
              <c:layout>
                <c:manualLayout>
                  <c:x val="0"/>
                  <c:y val="-6.75649025739054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BFB2-4292-B8DD-007AE43EDA5E}"/>
                </c:ext>
              </c:extLst>
            </c:dLbl>
            <c:dLbl>
              <c:idx val="29"/>
              <c:layout>
                <c:manualLayout>
                  <c:x val="0"/>
                  <c:y val="-7.9214023707337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BFB2-4292-B8DD-007AE43EDA5E}"/>
                </c:ext>
              </c:extLst>
            </c:dLbl>
            <c:dLbl>
              <c:idx val="30"/>
              <c:layout>
                <c:manualLayout>
                  <c:x val="0"/>
                  <c:y val="-0.1025122659742013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BFB2-4292-B8DD-007AE43EDA5E}"/>
                </c:ext>
              </c:extLst>
            </c:dLbl>
            <c:dLbl>
              <c:idx val="31"/>
              <c:layout>
                <c:manualLayout>
                  <c:x val="0"/>
                  <c:y val="-0.1560982231879884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BFB2-4292-B8DD-007AE43EDA5E}"/>
                </c:ext>
              </c:extLst>
            </c:dLbl>
            <c:dLbl>
              <c:idx val="32"/>
              <c:layout>
                <c:manualLayout>
                  <c:x val="0"/>
                  <c:y val="-0.3098666221492903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BFB2-4292-B8DD-007AE43EDA5E}"/>
                </c:ext>
              </c:extLst>
            </c:dLbl>
            <c:spPr>
              <a:noFill/>
              <a:ln>
                <a:noFill/>
              </a:ln>
              <a:effectLst/>
            </c:spPr>
            <c:txPr>
              <a:bodyPr wrap="square" lIns="38100" tIns="19050" rIns="38100" bIns="19050" anchor="ctr">
                <a:spAutoFit/>
              </a:bodyPr>
              <a:lstStyle/>
              <a:p>
                <a:pPr>
                  <a:defRPr sz="1050"/>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'TerritorielLa utsläpp mton'!$A$3:$A$35</c:f>
              <c:strCache>
                <c:ptCount val="33"/>
                <c:pt idx="0">
                  <c:v>Estonia</c:v>
                </c:pt>
                <c:pt idx="1">
                  <c:v>Latvia</c:v>
                </c:pt>
                <c:pt idx="2">
                  <c:v>Lithuania</c:v>
                </c:pt>
                <c:pt idx="3">
                  <c:v>Denmark</c:v>
                </c:pt>
                <c:pt idx="4">
                  <c:v>Ireland</c:v>
                </c:pt>
                <c:pt idx="5">
                  <c:v>Norway</c:v>
                </c:pt>
                <c:pt idx="6">
                  <c:v>Switzerland</c:v>
                </c:pt>
                <c:pt idx="7">
                  <c:v>Finland</c:v>
                </c:pt>
                <c:pt idx="8">
                  <c:v>Sweden</c:v>
                </c:pt>
                <c:pt idx="9">
                  <c:v>Austria</c:v>
                </c:pt>
                <c:pt idx="10">
                  <c:v>Greece</c:v>
                </c:pt>
                <c:pt idx="11">
                  <c:v>Belgium</c:v>
                </c:pt>
                <c:pt idx="12">
                  <c:v>Netherlands</c:v>
                </c:pt>
                <c:pt idx="13">
                  <c:v>Spain</c:v>
                </c:pt>
                <c:pt idx="14">
                  <c:v>Poland</c:v>
                </c:pt>
                <c:pt idx="15">
                  <c:v>Italy</c:v>
                </c:pt>
                <c:pt idx="16">
                  <c:v>France</c:v>
                </c:pt>
                <c:pt idx="17">
                  <c:v>Turkey</c:v>
                </c:pt>
                <c:pt idx="18">
                  <c:v>United Kingdom</c:v>
                </c:pt>
                <c:pt idx="19">
                  <c:v>Australia</c:v>
                </c:pt>
                <c:pt idx="20">
                  <c:v>Brazil</c:v>
                </c:pt>
                <c:pt idx="21">
                  <c:v>Mexico</c:v>
                </c:pt>
                <c:pt idx="22">
                  <c:v>South Africa</c:v>
                </c:pt>
                <c:pt idx="23">
                  <c:v>Saudi Arabia</c:v>
                </c:pt>
                <c:pt idx="24">
                  <c:v>Canada</c:v>
                </c:pt>
                <c:pt idx="25">
                  <c:v>South Korea</c:v>
                </c:pt>
                <c:pt idx="26">
                  <c:v>Germany</c:v>
                </c:pt>
                <c:pt idx="27">
                  <c:v>Japan</c:v>
                </c:pt>
                <c:pt idx="28">
                  <c:v>Russia</c:v>
                </c:pt>
                <c:pt idx="29">
                  <c:v>India</c:v>
                </c:pt>
                <c:pt idx="30">
                  <c:v>EU-27</c:v>
                </c:pt>
                <c:pt idx="31">
                  <c:v>United States</c:v>
                </c:pt>
                <c:pt idx="32">
                  <c:v>China</c:v>
                </c:pt>
              </c:strCache>
            </c:strRef>
          </c:cat>
          <c:val>
            <c:numRef>
              <c:f>'TerritorielLa utsläpp mton'!$B$3:$B$35</c:f>
              <c:numCache>
                <c:formatCode>0</c:formatCode>
                <c:ptCount val="33"/>
                <c:pt idx="0">
                  <c:v>4.9237092530000002</c:v>
                </c:pt>
                <c:pt idx="1">
                  <c:v>8.4498153429999991</c:v>
                </c:pt>
                <c:pt idx="2">
                  <c:v>14.50343005</c:v>
                </c:pt>
                <c:pt idx="3">
                  <c:v>33.850259622000003</c:v>
                </c:pt>
                <c:pt idx="4">
                  <c:v>35.475459540000003</c:v>
                </c:pt>
                <c:pt idx="5">
                  <c:v>36.731131597000001</c:v>
                </c:pt>
                <c:pt idx="6">
                  <c:v>38.739343449000003</c:v>
                </c:pt>
                <c:pt idx="7">
                  <c:v>41.995602136000002</c:v>
                </c:pt>
                <c:pt idx="8">
                  <c:v>48.144422517000002</c:v>
                </c:pt>
                <c:pt idx="9">
                  <c:v>65.539702597000002</c:v>
                </c:pt>
                <c:pt idx="10">
                  <c:v>70.162789322999998</c:v>
                </c:pt>
                <c:pt idx="11">
                  <c:v>128.24735175500001</c:v>
                </c:pt>
                <c:pt idx="12">
                  <c:v>214.416481159</c:v>
                </c:pt>
                <c:pt idx="13">
                  <c:v>280.62395129399999</c:v>
                </c:pt>
                <c:pt idx="14">
                  <c:v>304.03961334100001</c:v>
                </c:pt>
                <c:pt idx="15">
                  <c:v>332.04127876799998</c:v>
                </c:pt>
                <c:pt idx="16">
                  <c:v>338.42471440100002</c:v>
                </c:pt>
                <c:pt idx="17">
                  <c:v>391.79210678599998</c:v>
                </c:pt>
                <c:pt idx="18">
                  <c:v>398.08363735099999</c:v>
                </c:pt>
                <c:pt idx="19">
                  <c:v>417.87035329600002</c:v>
                </c:pt>
                <c:pt idx="20">
                  <c:v>456.67017702800001</c:v>
                </c:pt>
                <c:pt idx="21">
                  <c:v>463.73929507499997</c:v>
                </c:pt>
                <c:pt idx="22">
                  <c:v>470.35803303099999</c:v>
                </c:pt>
                <c:pt idx="23">
                  <c:v>579.92525881699999</c:v>
                </c:pt>
                <c:pt idx="24">
                  <c:v>612.08359954800005</c:v>
                </c:pt>
                <c:pt idx="25">
                  <c:v>686.95353892100002</c:v>
                </c:pt>
                <c:pt idx="26">
                  <c:v>726.881326468</c:v>
                </c:pt>
                <c:pt idx="27">
                  <c:v>1103.2341736220001</c:v>
                </c:pt>
                <c:pt idx="28">
                  <c:v>1848.069765727</c:v>
                </c:pt>
                <c:pt idx="29">
                  <c:v>2314.7384568970001</c:v>
                </c:pt>
                <c:pt idx="30">
                  <c:v>3045.0518346280001</c:v>
                </c:pt>
                <c:pt idx="31">
                  <c:v>5144.3607769999999</c:v>
                </c:pt>
                <c:pt idx="32">
                  <c:v>10773.247522058</c:v>
                </c:pt>
              </c:numCache>
            </c:numRef>
          </c:val>
          <c:extLst>
            <c:ext xmlns:c16="http://schemas.microsoft.com/office/drawing/2014/chart" uri="{C3380CC4-5D6E-409C-BE32-E72D297353CC}">
              <c16:uniqueId val="{00000021-BFB2-4292-B8DD-007AE43EDA5E}"/>
            </c:ext>
          </c:extLst>
        </c:ser>
        <c:dLbls>
          <c:showLegendKey val="0"/>
          <c:showVal val="1"/>
          <c:showCatName val="0"/>
          <c:showSerName val="0"/>
          <c:showPercent val="0"/>
          <c:showBubbleSize val="0"/>
        </c:dLbls>
        <c:gapWidth val="70"/>
        <c:overlap val="100"/>
        <c:axId val="90658688"/>
        <c:axId val="90660224"/>
      </c:barChart>
      <c:catAx>
        <c:axId val="90658688"/>
        <c:scaling>
          <c:orientation val="minMax"/>
        </c:scaling>
        <c:delete val="0"/>
        <c:axPos val="b"/>
        <c:numFmt formatCode="General" sourceLinked="1"/>
        <c:majorTickMark val="none"/>
        <c:minorTickMark val="none"/>
        <c:tickLblPos val="nextTo"/>
        <c:spPr>
          <a:ln w="19050">
            <a:solidFill>
              <a:schemeClr val="tx1"/>
            </a:solidFill>
          </a:ln>
        </c:spPr>
        <c:txPr>
          <a:bodyPr rot="-5400000"/>
          <a:lstStyle/>
          <a:p>
            <a:pPr>
              <a:defRPr sz="1400">
                <a:solidFill>
                  <a:schemeClr val="tx1"/>
                </a:solidFill>
              </a:defRPr>
            </a:pPr>
            <a:endParaRPr lang="sv-SE"/>
          </a:p>
        </c:txPr>
        <c:crossAx val="90660224"/>
        <c:crosses val="autoZero"/>
        <c:auto val="1"/>
        <c:lblAlgn val="ctr"/>
        <c:lblOffset val="70"/>
        <c:noMultiLvlLbl val="0"/>
      </c:catAx>
      <c:valAx>
        <c:axId val="90660224"/>
        <c:scaling>
          <c:orientation val="minMax"/>
          <c:max val="11000"/>
          <c:min val="0"/>
        </c:scaling>
        <c:delete val="0"/>
        <c:axPos val="l"/>
        <c:majorGridlines>
          <c:spPr>
            <a:ln>
              <a:solidFill>
                <a:schemeClr val="accent2">
                  <a:lumMod val="40000"/>
                  <a:lumOff val="60000"/>
                </a:schemeClr>
              </a:solidFill>
            </a:ln>
          </c:spPr>
        </c:majorGridlines>
        <c:numFmt formatCode="#,##0" sourceLinked="0"/>
        <c:majorTickMark val="none"/>
        <c:minorTickMark val="none"/>
        <c:tickLblPos val="nextTo"/>
        <c:spPr>
          <a:noFill/>
          <a:ln>
            <a:noFill/>
          </a:ln>
        </c:spPr>
        <c:txPr>
          <a:bodyPr/>
          <a:lstStyle/>
          <a:p>
            <a:pPr>
              <a:defRPr sz="1600">
                <a:solidFill>
                  <a:schemeClr val="tx1"/>
                </a:solidFill>
              </a:defRPr>
            </a:pPr>
            <a:endParaRPr lang="sv-SE"/>
          </a:p>
        </c:txPr>
        <c:crossAx val="90658688"/>
        <c:crosses val="autoZero"/>
        <c:crossBetween val="between"/>
      </c:valAx>
      <c:spPr>
        <a:noFill/>
        <a:ln>
          <a:noFill/>
        </a:ln>
      </c:spPr>
    </c:plotArea>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8334590839948348E-2"/>
          <c:y val="0.18835967633285589"/>
          <c:w val="0.63195985410833233"/>
          <c:h val="0.7188382738308734"/>
        </c:manualLayout>
      </c:layout>
      <c:areaChart>
        <c:grouping val="stacked"/>
        <c:varyColors val="0"/>
        <c:ser>
          <c:idx val="0"/>
          <c:order val="1"/>
          <c:tx>
            <c:strRef>
              <c:f>'Bränsleanvändning för elprodukt'!$B$59</c:f>
              <c:strCache>
                <c:ptCount val="1"/>
                <c:pt idx="0">
                  <c:v>Avfall</c:v>
                </c:pt>
              </c:strCache>
            </c:strRef>
          </c:tx>
          <c:spPr>
            <a:ln>
              <a:solidFill>
                <a:srgbClr val="FFFFFF"/>
              </a:solidFill>
            </a:ln>
          </c:spPr>
          <c:cat>
            <c:numRef>
              <c:f>'Bränsleanvändning för elprodukt'!$A$60:$A$79</c:f>
              <c:numCache>
                <c:formatCode>General</c:formatCode>
                <c:ptCount val="20"/>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numCache>
            </c:numRef>
          </c:cat>
          <c:val>
            <c:numRef>
              <c:f>'Bränsleanvändning för elprodukt'!$B$60:$B$79</c:f>
              <c:numCache>
                <c:formatCode>#,##0.00</c:formatCode>
                <c:ptCount val="20"/>
                <c:pt idx="0">
                  <c:v>0.42</c:v>
                </c:pt>
                <c:pt idx="1">
                  <c:v>0.54</c:v>
                </c:pt>
                <c:pt idx="2">
                  <c:v>0.81</c:v>
                </c:pt>
                <c:pt idx="3">
                  <c:v>0.88</c:v>
                </c:pt>
                <c:pt idx="4">
                  <c:v>1.0900000000000001</c:v>
                </c:pt>
                <c:pt idx="5">
                  <c:v>1.2410000000000001</c:v>
                </c:pt>
                <c:pt idx="6">
                  <c:v>1.3</c:v>
                </c:pt>
                <c:pt idx="7">
                  <c:v>1.4059999999999999</c:v>
                </c:pt>
                <c:pt idx="8">
                  <c:v>1.4489999999999998</c:v>
                </c:pt>
                <c:pt idx="9">
                  <c:v>1.649</c:v>
                </c:pt>
                <c:pt idx="10">
                  <c:v>1.53</c:v>
                </c:pt>
                <c:pt idx="11">
                  <c:v>1.5569999999999999</c:v>
                </c:pt>
                <c:pt idx="12">
                  <c:v>1.7044999999999999</c:v>
                </c:pt>
                <c:pt idx="13">
                  <c:v>1.8539000000000001</c:v>
                </c:pt>
                <c:pt idx="14">
                  <c:v>2.0282999999999998</c:v>
                </c:pt>
                <c:pt idx="15">
                  <c:v>2.1532</c:v>
                </c:pt>
                <c:pt idx="16">
                  <c:v>2.1750000000000003</c:v>
                </c:pt>
                <c:pt idx="17">
                  <c:v>2.3035999999999999</c:v>
                </c:pt>
                <c:pt idx="18">
                  <c:v>2.2400000000000002</c:v>
                </c:pt>
                <c:pt idx="19">
                  <c:v>2.4790000000000001</c:v>
                </c:pt>
              </c:numCache>
            </c:numRef>
          </c:val>
          <c:extLst>
            <c:ext xmlns:c16="http://schemas.microsoft.com/office/drawing/2014/chart" uri="{C3380CC4-5D6E-409C-BE32-E72D297353CC}">
              <c16:uniqueId val="{00000000-1B33-4E57-B999-27A255A80C8D}"/>
            </c:ext>
          </c:extLst>
        </c:ser>
        <c:ser>
          <c:idx val="2"/>
          <c:order val="2"/>
          <c:tx>
            <c:strRef>
              <c:f>'Bränsleanvändning för elprodukt'!$C$59</c:f>
              <c:strCache>
                <c:ptCount val="1"/>
                <c:pt idx="0">
                  <c:v>Bio</c:v>
                </c:pt>
              </c:strCache>
            </c:strRef>
          </c:tx>
          <c:spPr>
            <a:ln w="9525">
              <a:solidFill>
                <a:srgbClr val="FFFFFF"/>
              </a:solidFill>
            </a:ln>
          </c:spPr>
          <c:cat>
            <c:numRef>
              <c:f>'Bränsleanvändning för elprodukt'!$A$60:$A$79</c:f>
              <c:numCache>
                <c:formatCode>General</c:formatCode>
                <c:ptCount val="20"/>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numCache>
            </c:numRef>
          </c:cat>
          <c:val>
            <c:numRef>
              <c:f>'Bränsleanvändning för elprodukt'!$C$60:$C$79</c:f>
              <c:numCache>
                <c:formatCode>#,##0.00</c:formatCode>
                <c:ptCount val="20"/>
                <c:pt idx="0">
                  <c:v>3.8</c:v>
                </c:pt>
                <c:pt idx="1">
                  <c:v>4.99</c:v>
                </c:pt>
                <c:pt idx="2">
                  <c:v>6.95</c:v>
                </c:pt>
                <c:pt idx="3">
                  <c:v>7.45</c:v>
                </c:pt>
                <c:pt idx="4">
                  <c:v>8.3659999999999997</c:v>
                </c:pt>
                <c:pt idx="5">
                  <c:v>8.5120000000000005</c:v>
                </c:pt>
                <c:pt idx="6">
                  <c:v>9.3999999999999986</c:v>
                </c:pt>
                <c:pt idx="7">
                  <c:v>9.8000000000000007</c:v>
                </c:pt>
                <c:pt idx="8">
                  <c:v>11.1</c:v>
                </c:pt>
                <c:pt idx="9">
                  <c:v>10.100000000000001</c:v>
                </c:pt>
                <c:pt idx="10">
                  <c:v>10.49</c:v>
                </c:pt>
                <c:pt idx="11">
                  <c:v>9.8369999999999997</c:v>
                </c:pt>
                <c:pt idx="12">
                  <c:v>9.35</c:v>
                </c:pt>
                <c:pt idx="13">
                  <c:v>9.1980000000000004</c:v>
                </c:pt>
                <c:pt idx="14">
                  <c:v>9.5540000000000003</c:v>
                </c:pt>
                <c:pt idx="15">
                  <c:v>10.306000000000001</c:v>
                </c:pt>
                <c:pt idx="16">
                  <c:v>10.2073</c:v>
                </c:pt>
                <c:pt idx="17">
                  <c:v>11.143000000000001</c:v>
                </c:pt>
                <c:pt idx="18">
                  <c:v>9.01</c:v>
                </c:pt>
                <c:pt idx="19">
                  <c:v>11.0238</c:v>
                </c:pt>
              </c:numCache>
            </c:numRef>
          </c:val>
          <c:extLst>
            <c:ext xmlns:c16="http://schemas.microsoft.com/office/drawing/2014/chart" uri="{C3380CC4-5D6E-409C-BE32-E72D297353CC}">
              <c16:uniqueId val="{00000001-1B33-4E57-B999-27A255A80C8D}"/>
            </c:ext>
          </c:extLst>
        </c:ser>
        <c:ser>
          <c:idx val="3"/>
          <c:order val="3"/>
          <c:tx>
            <c:strRef>
              <c:f>'Bränsleanvändning för elprodukt'!$D$59</c:f>
              <c:strCache>
                <c:ptCount val="1"/>
                <c:pt idx="0">
                  <c:v>Gas</c:v>
                </c:pt>
              </c:strCache>
            </c:strRef>
          </c:tx>
          <c:spPr>
            <a:ln w="9525">
              <a:solidFill>
                <a:srgbClr val="FFFFFF"/>
              </a:solidFill>
            </a:ln>
          </c:spPr>
          <c:cat>
            <c:numRef>
              <c:f>'Bränsleanvändning för elprodukt'!$A$60:$A$79</c:f>
              <c:numCache>
                <c:formatCode>General</c:formatCode>
                <c:ptCount val="20"/>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numCache>
            </c:numRef>
          </c:cat>
          <c:val>
            <c:numRef>
              <c:f>'Bränsleanvändning för elprodukt'!$D$60:$D$79</c:f>
              <c:numCache>
                <c:formatCode>#,##0.00</c:formatCode>
                <c:ptCount val="20"/>
                <c:pt idx="0">
                  <c:v>0.71</c:v>
                </c:pt>
                <c:pt idx="1">
                  <c:v>0.74</c:v>
                </c:pt>
                <c:pt idx="2">
                  <c:v>0.65</c:v>
                </c:pt>
                <c:pt idx="3">
                  <c:v>0.77999999999999992</c:v>
                </c:pt>
                <c:pt idx="4">
                  <c:v>0.86</c:v>
                </c:pt>
                <c:pt idx="5">
                  <c:v>1.226</c:v>
                </c:pt>
                <c:pt idx="6">
                  <c:v>1</c:v>
                </c:pt>
                <c:pt idx="7">
                  <c:v>2.4</c:v>
                </c:pt>
                <c:pt idx="8">
                  <c:v>4.0999999999999996</c:v>
                </c:pt>
                <c:pt idx="9">
                  <c:v>2.5619999999999998</c:v>
                </c:pt>
                <c:pt idx="10">
                  <c:v>1.617</c:v>
                </c:pt>
                <c:pt idx="11">
                  <c:v>1.746</c:v>
                </c:pt>
                <c:pt idx="12">
                  <c:v>0.85500000000000009</c:v>
                </c:pt>
                <c:pt idx="13">
                  <c:v>1.012</c:v>
                </c:pt>
                <c:pt idx="14">
                  <c:v>1.3049999999999999</c:v>
                </c:pt>
                <c:pt idx="15">
                  <c:v>0.39700000000000002</c:v>
                </c:pt>
                <c:pt idx="16">
                  <c:v>0.621</c:v>
                </c:pt>
                <c:pt idx="17">
                  <c:v>0.53869999999999996</c:v>
                </c:pt>
                <c:pt idx="18">
                  <c:v>0.11</c:v>
                </c:pt>
                <c:pt idx="19">
                  <c:v>0.40010000000000001</c:v>
                </c:pt>
              </c:numCache>
            </c:numRef>
          </c:val>
          <c:extLst>
            <c:ext xmlns:c16="http://schemas.microsoft.com/office/drawing/2014/chart" uri="{C3380CC4-5D6E-409C-BE32-E72D297353CC}">
              <c16:uniqueId val="{00000002-1B33-4E57-B999-27A255A80C8D}"/>
            </c:ext>
          </c:extLst>
        </c:ser>
        <c:ser>
          <c:idx val="4"/>
          <c:order val="4"/>
          <c:tx>
            <c:strRef>
              <c:f>'Bränsleanvändning för elprodukt'!$E$59</c:f>
              <c:strCache>
                <c:ptCount val="1"/>
                <c:pt idx="0">
                  <c:v>Olja</c:v>
                </c:pt>
              </c:strCache>
            </c:strRef>
          </c:tx>
          <c:spPr>
            <a:solidFill>
              <a:srgbClr val="A0A0A0"/>
            </a:solidFill>
            <a:ln w="25400">
              <a:noFill/>
            </a:ln>
          </c:spPr>
          <c:cat>
            <c:numRef>
              <c:f>'Bränsleanvändning för elprodukt'!$A$60:$A$79</c:f>
              <c:numCache>
                <c:formatCode>General</c:formatCode>
                <c:ptCount val="20"/>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numCache>
            </c:numRef>
          </c:cat>
          <c:val>
            <c:numRef>
              <c:f>'Bränsleanvändning för elprodukt'!$E$60:$E$79</c:f>
              <c:numCache>
                <c:formatCode>#,##0.00</c:formatCode>
                <c:ptCount val="20"/>
                <c:pt idx="0">
                  <c:v>2.95</c:v>
                </c:pt>
                <c:pt idx="1">
                  <c:v>3.38</c:v>
                </c:pt>
                <c:pt idx="2">
                  <c:v>2.0499999999999998</c:v>
                </c:pt>
                <c:pt idx="3">
                  <c:v>1.25</c:v>
                </c:pt>
                <c:pt idx="4">
                  <c:v>0.88189999999999991</c:v>
                </c:pt>
                <c:pt idx="5">
                  <c:v>0.71099999999999997</c:v>
                </c:pt>
                <c:pt idx="6">
                  <c:v>0.7</c:v>
                </c:pt>
                <c:pt idx="7">
                  <c:v>0.7</c:v>
                </c:pt>
                <c:pt idx="8">
                  <c:v>1</c:v>
                </c:pt>
                <c:pt idx="9">
                  <c:v>0.43000000000000005</c:v>
                </c:pt>
                <c:pt idx="10">
                  <c:v>0.34200000000000003</c:v>
                </c:pt>
                <c:pt idx="11">
                  <c:v>0.186</c:v>
                </c:pt>
                <c:pt idx="12">
                  <c:v>0.11700000000000001</c:v>
                </c:pt>
                <c:pt idx="13">
                  <c:v>0.129</c:v>
                </c:pt>
                <c:pt idx="14">
                  <c:v>0.23149999999999998</c:v>
                </c:pt>
                <c:pt idx="15">
                  <c:v>0.17499999999999999</c:v>
                </c:pt>
                <c:pt idx="16">
                  <c:v>0.18459999999999999</c:v>
                </c:pt>
                <c:pt idx="17">
                  <c:v>0.192</c:v>
                </c:pt>
                <c:pt idx="18">
                  <c:v>0.1</c:v>
                </c:pt>
                <c:pt idx="19">
                  <c:v>0.18919999999999998</c:v>
                </c:pt>
              </c:numCache>
            </c:numRef>
          </c:val>
          <c:extLst>
            <c:ext xmlns:c16="http://schemas.microsoft.com/office/drawing/2014/chart" uri="{C3380CC4-5D6E-409C-BE32-E72D297353CC}">
              <c16:uniqueId val="{00000003-1B33-4E57-B999-27A255A80C8D}"/>
            </c:ext>
          </c:extLst>
        </c:ser>
        <c:ser>
          <c:idx val="5"/>
          <c:order val="5"/>
          <c:tx>
            <c:strRef>
              <c:f>'Bränsleanvändning för elprodukt'!$F$59</c:f>
              <c:strCache>
                <c:ptCount val="1"/>
                <c:pt idx="0">
                  <c:v>Kol</c:v>
                </c:pt>
              </c:strCache>
            </c:strRef>
          </c:tx>
          <c:spPr>
            <a:solidFill>
              <a:srgbClr val="777777"/>
            </a:solidFill>
            <a:ln w="9525">
              <a:solidFill>
                <a:srgbClr val="FFFFFF"/>
              </a:solidFill>
            </a:ln>
          </c:spPr>
          <c:cat>
            <c:numRef>
              <c:f>'Bränsleanvändning för elprodukt'!$A$60:$A$79</c:f>
              <c:numCache>
                <c:formatCode>General</c:formatCode>
                <c:ptCount val="20"/>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numCache>
            </c:numRef>
          </c:cat>
          <c:val>
            <c:numRef>
              <c:f>'Bränsleanvändning för elprodukt'!$F$60:$F$79</c:f>
              <c:numCache>
                <c:formatCode>#,##0.00</c:formatCode>
                <c:ptCount val="20"/>
                <c:pt idx="0">
                  <c:v>2.1399999999999997</c:v>
                </c:pt>
                <c:pt idx="1">
                  <c:v>2.54</c:v>
                </c:pt>
                <c:pt idx="2">
                  <c:v>1.55</c:v>
                </c:pt>
                <c:pt idx="3">
                  <c:v>1.1400000000000001</c:v>
                </c:pt>
                <c:pt idx="4">
                  <c:v>1.05</c:v>
                </c:pt>
                <c:pt idx="5">
                  <c:v>0.88660000000000005</c:v>
                </c:pt>
                <c:pt idx="6">
                  <c:v>0.7</c:v>
                </c:pt>
                <c:pt idx="7">
                  <c:v>0.76900000000000002</c:v>
                </c:pt>
                <c:pt idx="8">
                  <c:v>0.90900000000000003</c:v>
                </c:pt>
                <c:pt idx="9">
                  <c:v>0.83539999999999992</c:v>
                </c:pt>
                <c:pt idx="10">
                  <c:v>0.58699999999999997</c:v>
                </c:pt>
                <c:pt idx="11">
                  <c:v>0.92049999999999998</c:v>
                </c:pt>
                <c:pt idx="12">
                  <c:v>0.52970000000000006</c:v>
                </c:pt>
                <c:pt idx="13">
                  <c:v>0.51500000000000001</c:v>
                </c:pt>
                <c:pt idx="14">
                  <c:v>0.33700000000000002</c:v>
                </c:pt>
                <c:pt idx="15">
                  <c:v>0.45230000000000004</c:v>
                </c:pt>
                <c:pt idx="16">
                  <c:v>0.48559999999999998</c:v>
                </c:pt>
                <c:pt idx="17">
                  <c:v>0.30280000000000001</c:v>
                </c:pt>
                <c:pt idx="18">
                  <c:v>2E-3</c:v>
                </c:pt>
                <c:pt idx="19">
                  <c:v>1.38E-2</c:v>
                </c:pt>
              </c:numCache>
            </c:numRef>
          </c:val>
          <c:extLst>
            <c:ext xmlns:c16="http://schemas.microsoft.com/office/drawing/2014/chart" uri="{C3380CC4-5D6E-409C-BE32-E72D297353CC}">
              <c16:uniqueId val="{00000004-1B33-4E57-B999-27A255A80C8D}"/>
            </c:ext>
          </c:extLst>
        </c:ser>
        <c:ser>
          <c:idx val="6"/>
          <c:order val="6"/>
          <c:tx>
            <c:strRef>
              <c:f>'Bränsleanvändning för elprodukt'!$G$59</c:f>
              <c:strCache>
                <c:ptCount val="1"/>
                <c:pt idx="0">
                  <c:v>Övrigt</c:v>
                </c:pt>
              </c:strCache>
            </c:strRef>
          </c:tx>
          <c:spPr>
            <a:solidFill>
              <a:srgbClr val="009FE3"/>
            </a:solidFill>
            <a:ln w="9525">
              <a:solidFill>
                <a:srgbClr val="FFFFFF"/>
              </a:solidFill>
            </a:ln>
          </c:spPr>
          <c:cat>
            <c:numRef>
              <c:f>'Bränsleanvändning för elprodukt'!$A$60:$A$79</c:f>
              <c:numCache>
                <c:formatCode>General</c:formatCode>
                <c:ptCount val="20"/>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numCache>
            </c:numRef>
          </c:cat>
          <c:val>
            <c:numRef>
              <c:f>'Bränsleanvändning för elprodukt'!$G$60:$G$79</c:f>
              <c:numCache>
                <c:formatCode>#,##0.00</c:formatCode>
                <c:ptCount val="20"/>
                <c:pt idx="0">
                  <c:v>0.64</c:v>
                </c:pt>
                <c:pt idx="1">
                  <c:v>0.69000000000000006</c:v>
                </c:pt>
                <c:pt idx="2">
                  <c:v>0.97</c:v>
                </c:pt>
                <c:pt idx="3">
                  <c:v>0.98199999999999998</c:v>
                </c:pt>
                <c:pt idx="4">
                  <c:v>0.8859999999999999</c:v>
                </c:pt>
                <c:pt idx="5">
                  <c:v>1.0329999999999999</c:v>
                </c:pt>
                <c:pt idx="6">
                  <c:v>1.1000000000000001</c:v>
                </c:pt>
                <c:pt idx="7">
                  <c:v>0.7</c:v>
                </c:pt>
                <c:pt idx="8">
                  <c:v>0.95</c:v>
                </c:pt>
                <c:pt idx="9">
                  <c:v>0.95</c:v>
                </c:pt>
                <c:pt idx="10">
                  <c:v>0.85000000000000009</c:v>
                </c:pt>
                <c:pt idx="11">
                  <c:v>0.82299999999999995</c:v>
                </c:pt>
                <c:pt idx="12">
                  <c:v>0.76600000000000001</c:v>
                </c:pt>
                <c:pt idx="13">
                  <c:v>0.84299999999999997</c:v>
                </c:pt>
                <c:pt idx="14">
                  <c:v>0.90500000000000003</c:v>
                </c:pt>
                <c:pt idx="15">
                  <c:v>1.383</c:v>
                </c:pt>
                <c:pt idx="16">
                  <c:v>1.3471000000000002</c:v>
                </c:pt>
                <c:pt idx="17">
                  <c:v>1.1617</c:v>
                </c:pt>
                <c:pt idx="18">
                  <c:v>1.32</c:v>
                </c:pt>
                <c:pt idx="19">
                  <c:v>1.228</c:v>
                </c:pt>
              </c:numCache>
            </c:numRef>
          </c:val>
          <c:extLst>
            <c:ext xmlns:c16="http://schemas.microsoft.com/office/drawing/2014/chart" uri="{C3380CC4-5D6E-409C-BE32-E72D297353CC}">
              <c16:uniqueId val="{00000005-1B33-4E57-B999-27A255A80C8D}"/>
            </c:ext>
          </c:extLst>
        </c:ser>
        <c:dLbls>
          <c:showLegendKey val="0"/>
          <c:showVal val="0"/>
          <c:showCatName val="0"/>
          <c:showSerName val="0"/>
          <c:showPercent val="0"/>
          <c:showBubbleSize val="0"/>
        </c:dLbls>
        <c:axId val="87252992"/>
        <c:axId val="87254528"/>
        <c:extLst>
          <c:ext xmlns:c15="http://schemas.microsoft.com/office/drawing/2012/chart" uri="{02D57815-91ED-43cb-92C2-25804820EDAC}">
            <c15:filteredAreaSeries>
              <c15:ser>
                <c:idx val="1"/>
                <c:order val="0"/>
                <c:tx>
                  <c:strRef>
                    <c:extLst>
                      <c:ext uri="{02D57815-91ED-43cb-92C2-25804820EDAC}">
                        <c15:formulaRef>
                          <c15:sqref>'Bränsleanvändning för elprodukt'!$A$59</c15:sqref>
                        </c15:formulaRef>
                      </c:ext>
                    </c:extLst>
                    <c:strCache>
                      <c:ptCount val="1"/>
                      <c:pt idx="0">
                        <c:v>Årtal</c:v>
                      </c:pt>
                    </c:strCache>
                  </c:strRef>
                </c:tx>
                <c:cat>
                  <c:numRef>
                    <c:extLst>
                      <c:ext uri="{02D57815-91ED-43cb-92C2-25804820EDAC}">
                        <c15:formulaRef>
                          <c15:sqref>'Bränsleanvändning för elprodukt'!$A$60:$A$79</c15:sqref>
                        </c15:formulaRef>
                      </c:ext>
                    </c:extLst>
                    <c:numCache>
                      <c:formatCode>General</c:formatCode>
                      <c:ptCount val="20"/>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numCache>
                  </c:numRef>
                </c:cat>
                <c:val>
                  <c:numRef>
                    <c:extLst>
                      <c:ext uri="{02D57815-91ED-43cb-92C2-25804820EDAC}">
                        <c15:formulaRef>
                          <c15:sqref>'Bränsleanvändning för elprodukt'!$A$60:$A$79</c15:sqref>
                        </c15:formulaRef>
                      </c:ext>
                    </c:extLst>
                    <c:numCache>
                      <c:formatCode>General</c:formatCode>
                      <c:ptCount val="20"/>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numCache>
                  </c:numRef>
                </c:val>
                <c:extLst>
                  <c:ext xmlns:c16="http://schemas.microsoft.com/office/drawing/2014/chart" uri="{C3380CC4-5D6E-409C-BE32-E72D297353CC}">
                    <c16:uniqueId val="{00000006-1B33-4E57-B999-27A255A80C8D}"/>
                  </c:ext>
                </c:extLst>
              </c15:ser>
            </c15:filteredAreaSeries>
          </c:ext>
        </c:extLst>
      </c:areaChart>
      <c:catAx>
        <c:axId val="87252992"/>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87254528"/>
        <c:crosses val="autoZero"/>
        <c:auto val="1"/>
        <c:lblAlgn val="ctr"/>
        <c:lblOffset val="0"/>
        <c:tickLblSkip val="2"/>
        <c:noMultiLvlLbl val="0"/>
      </c:catAx>
      <c:valAx>
        <c:axId val="87254528"/>
        <c:scaling>
          <c:orientation val="minMax"/>
          <c:max val="20"/>
        </c:scaling>
        <c:delete val="0"/>
        <c:axPos val="l"/>
        <c:majorGridlines>
          <c:spPr>
            <a:ln>
              <a:solidFill>
                <a:schemeClr val="accent2">
                  <a:lumMod val="40000"/>
                  <a:lumOff val="6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87252992"/>
        <c:crosses val="autoZero"/>
        <c:crossBetween val="midCat"/>
      </c:valAx>
      <c:spPr>
        <a:noFill/>
        <a:ln>
          <a:noFill/>
        </a:ln>
      </c:spPr>
    </c:plotArea>
    <c:legend>
      <c:legendPos val="r"/>
      <c:layout>
        <c:manualLayout>
          <c:xMode val="edge"/>
          <c:yMode val="edge"/>
          <c:x val="0.69736381686451898"/>
          <c:y val="0.36279785382401275"/>
          <c:w val="9.1869947299646343E-2"/>
          <c:h val="0.44143463448905196"/>
        </c:manualLayout>
      </c:layout>
      <c:overlay val="0"/>
      <c:txPr>
        <a:bodyPr/>
        <a:lstStyle/>
        <a:p>
          <a:pPr>
            <a:defRPr sz="1800"/>
          </a:pPr>
          <a:endParaRPr lang="sv-SE"/>
        </a:p>
      </c:txPr>
    </c:legend>
    <c:plotVisOnly val="1"/>
    <c:dispBlanksAs val="zero"/>
    <c:showDLblsOverMax val="0"/>
  </c:chart>
  <c:spPr>
    <a:noFill/>
    <a:ln w="12700">
      <a:noFill/>
    </a:ln>
    <a:effectLst/>
  </c:spPr>
  <c:txPr>
    <a:bodyPr/>
    <a:lstStyle/>
    <a:p>
      <a:pPr>
        <a:defRPr/>
      </a:pPr>
      <a:endParaRPr lang="sv-SE"/>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758639351707107"/>
          <c:y val="0.1639027443745264"/>
          <c:w val="0.42412766637454447"/>
          <c:h val="0.60450630909630021"/>
        </c:manualLayout>
      </c:layout>
      <c:doughnutChart>
        <c:varyColors val="1"/>
        <c:ser>
          <c:idx val="0"/>
          <c:order val="0"/>
          <c:tx>
            <c:strRef>
              <c:f>'Cirkel Bränsleanvändning för el'!$B$5</c:f>
              <c:strCache>
                <c:ptCount val="1"/>
                <c:pt idx="0">
                  <c:v>.</c:v>
                </c:pt>
              </c:strCache>
            </c:strRef>
          </c:tx>
          <c:dPt>
            <c:idx val="0"/>
            <c:bubble3D val="0"/>
            <c:spPr>
              <a:solidFill>
                <a:srgbClr val="66CC33"/>
              </a:solidFill>
            </c:spPr>
            <c:extLst>
              <c:ext xmlns:c16="http://schemas.microsoft.com/office/drawing/2014/chart" uri="{C3380CC4-5D6E-409C-BE32-E72D297353CC}">
                <c16:uniqueId val="{00000001-3110-44BB-933C-39EA2122B21D}"/>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3110-44BB-933C-39EA2122B21D}"/>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3110-44BB-933C-39EA2122B21D}"/>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07-3110-44BB-933C-39EA2122B21D}"/>
              </c:ext>
            </c:extLst>
          </c:dPt>
          <c:dPt>
            <c:idx val="4"/>
            <c:bubble3D val="0"/>
            <c:spPr>
              <a:solidFill>
                <a:srgbClr val="FFFFFF">
                  <a:lumMod val="65000"/>
                </a:srgbClr>
              </a:solidFill>
              <a:ln w="19050">
                <a:solidFill>
                  <a:schemeClr val="lt1"/>
                </a:solidFill>
              </a:ln>
              <a:effectLst/>
            </c:spPr>
            <c:extLst>
              <c:ext xmlns:c16="http://schemas.microsoft.com/office/drawing/2014/chart" uri="{C3380CC4-5D6E-409C-BE32-E72D297353CC}">
                <c16:uniqueId val="{00000009-3110-44BB-933C-39EA2122B21D}"/>
              </c:ext>
            </c:extLst>
          </c:dPt>
          <c:dPt>
            <c:idx val="5"/>
            <c:bubble3D val="0"/>
            <c:spPr>
              <a:solidFill>
                <a:srgbClr val="009FE3"/>
              </a:solidFill>
              <a:ln w="19050">
                <a:solidFill>
                  <a:schemeClr val="lt1"/>
                </a:solidFill>
              </a:ln>
              <a:effectLst/>
            </c:spPr>
            <c:extLst>
              <c:ext xmlns:c16="http://schemas.microsoft.com/office/drawing/2014/chart" uri="{C3380CC4-5D6E-409C-BE32-E72D297353CC}">
                <c16:uniqueId val="{0000000B-3110-44BB-933C-39EA2122B21D}"/>
              </c:ext>
            </c:extLst>
          </c:dPt>
          <c:dPt>
            <c:idx val="6"/>
            <c:bubble3D val="0"/>
            <c:spPr>
              <a:solidFill>
                <a:srgbClr val="FFCC00"/>
              </a:solidFill>
              <a:ln w="19050">
                <a:solidFill>
                  <a:schemeClr val="lt1"/>
                </a:solidFill>
              </a:ln>
              <a:effectLst/>
            </c:spPr>
            <c:extLst>
              <c:ext xmlns:c16="http://schemas.microsoft.com/office/drawing/2014/chart" uri="{C3380CC4-5D6E-409C-BE32-E72D297353CC}">
                <c16:uniqueId val="{0000000D-3110-44BB-933C-39EA2122B21D}"/>
              </c:ext>
            </c:extLst>
          </c:dPt>
          <c:dLbls>
            <c:dLbl>
              <c:idx val="2"/>
              <c:delete val="1"/>
              <c:extLst>
                <c:ext xmlns:c15="http://schemas.microsoft.com/office/drawing/2012/chart" uri="{CE6537A1-D6FC-4f65-9D91-7224C49458BB}"/>
                <c:ext xmlns:c16="http://schemas.microsoft.com/office/drawing/2014/chart" uri="{C3380CC4-5D6E-409C-BE32-E72D297353CC}">
                  <c16:uniqueId val="{00000005-3110-44BB-933C-39EA2122B21D}"/>
                </c:ext>
              </c:extLst>
            </c:dLbl>
            <c:dLbl>
              <c:idx val="3"/>
              <c:delete val="1"/>
              <c:extLst>
                <c:ext xmlns:c15="http://schemas.microsoft.com/office/drawing/2012/chart" uri="{CE6537A1-D6FC-4f65-9D91-7224C49458BB}"/>
                <c:ext xmlns:c16="http://schemas.microsoft.com/office/drawing/2014/chart" uri="{C3380CC4-5D6E-409C-BE32-E72D297353CC}">
                  <c16:uniqueId val="{00000007-3110-44BB-933C-39EA2122B21D}"/>
                </c:ext>
              </c:extLst>
            </c:dLbl>
            <c:dLbl>
              <c:idx val="4"/>
              <c:delete val="1"/>
              <c:extLst>
                <c:ext xmlns:c15="http://schemas.microsoft.com/office/drawing/2012/chart" uri="{CE6537A1-D6FC-4f65-9D91-7224C49458BB}">
                  <c15:layout>
                    <c:manualLayout>
                      <c:w val="7.4104420376407951E-2"/>
                      <c:h val="6.6875981506495791E-2"/>
                    </c:manualLayout>
                  </c15:layout>
                </c:ext>
                <c:ext xmlns:c16="http://schemas.microsoft.com/office/drawing/2014/chart" uri="{C3380CC4-5D6E-409C-BE32-E72D297353CC}">
                  <c16:uniqueId val="{00000009-3110-44BB-933C-39EA2122B21D}"/>
                </c:ext>
              </c:extLst>
            </c:dLbl>
            <c:dLbl>
              <c:idx val="5"/>
              <c:delete val="1"/>
              <c:extLst>
                <c:ext xmlns:c15="http://schemas.microsoft.com/office/drawing/2012/chart" uri="{CE6537A1-D6FC-4f65-9D91-7224C49458BB}"/>
                <c:ext xmlns:c16="http://schemas.microsoft.com/office/drawing/2014/chart" uri="{C3380CC4-5D6E-409C-BE32-E72D297353CC}">
                  <c16:uniqueId val="{0000000B-3110-44BB-933C-39EA2122B21D}"/>
                </c:ext>
              </c:extLst>
            </c:dLbl>
            <c:spPr>
              <a:noFill/>
              <a:ln>
                <a:noFill/>
              </a:ln>
              <a:effectLst/>
            </c:spPr>
            <c:txPr>
              <a:bodyPr wrap="square" lIns="38100" tIns="19050" rIns="38100" bIns="19050" anchor="ctr">
                <a:spAutoFit/>
              </a:bodyPr>
              <a:lstStyle/>
              <a:p>
                <a:pPr>
                  <a:defRPr sz="1800">
                    <a:solidFill>
                      <a:schemeClr val="bg1"/>
                    </a:solidFill>
                  </a:defRPr>
                </a:pPr>
                <a:endParaRPr lang="sv-SE"/>
              </a:p>
            </c:txPr>
            <c:showLegendKey val="0"/>
            <c:showVal val="1"/>
            <c:showCatName val="0"/>
            <c:showSerName val="0"/>
            <c:showPercent val="0"/>
            <c:showBubbleSize val="0"/>
            <c:showLeaderLines val="0"/>
            <c:extLst>
              <c:ext xmlns:c15="http://schemas.microsoft.com/office/drawing/2012/chart" uri="{CE6537A1-D6FC-4f65-9D91-7224C49458BB}"/>
            </c:extLst>
          </c:dLbls>
          <c:cat>
            <c:strRef>
              <c:f>'Cirkel Bränsleanvändning för el'!$A$6:$A$11</c:f>
              <c:strCache>
                <c:ptCount val="6"/>
                <c:pt idx="0">
                  <c:v>Bio</c:v>
                </c:pt>
                <c:pt idx="1">
                  <c:v>Avfall</c:v>
                </c:pt>
                <c:pt idx="2">
                  <c:v>Gas</c:v>
                </c:pt>
                <c:pt idx="3">
                  <c:v>Kol</c:v>
                </c:pt>
                <c:pt idx="4">
                  <c:v>Olja</c:v>
                </c:pt>
                <c:pt idx="5">
                  <c:v>Övrigt</c:v>
                </c:pt>
              </c:strCache>
            </c:strRef>
          </c:cat>
          <c:val>
            <c:numRef>
              <c:f>'Cirkel Bränsleanvändning för el'!$B$6:$B$11</c:f>
              <c:numCache>
                <c:formatCode>#\ ##0.0</c:formatCode>
                <c:ptCount val="6"/>
                <c:pt idx="0">
                  <c:v>4.8186</c:v>
                </c:pt>
                <c:pt idx="1">
                  <c:v>2.4300000000000002</c:v>
                </c:pt>
                <c:pt idx="2">
                  <c:v>0.32350000000000001</c:v>
                </c:pt>
                <c:pt idx="3" formatCode="#\ ##0.000">
                  <c:v>1.24E-2</c:v>
                </c:pt>
                <c:pt idx="4" formatCode="#,##0.00">
                  <c:v>9.7799999999999998E-2</c:v>
                </c:pt>
                <c:pt idx="5">
                  <c:v>0.152</c:v>
                </c:pt>
              </c:numCache>
            </c:numRef>
          </c:val>
          <c:extLst>
            <c:ext xmlns:c16="http://schemas.microsoft.com/office/drawing/2014/chart" uri="{C3380CC4-5D6E-409C-BE32-E72D297353CC}">
              <c16:uniqueId val="{0000000E-3110-44BB-933C-39EA2122B21D}"/>
            </c:ext>
          </c:extLst>
        </c:ser>
        <c:dLbls>
          <c:showLegendKey val="0"/>
          <c:showVal val="0"/>
          <c:showCatName val="0"/>
          <c:showSerName val="0"/>
          <c:showPercent val="0"/>
          <c:showBubbleSize val="0"/>
          <c:showLeaderLines val="0"/>
        </c:dLbls>
        <c:firstSliceAng val="0"/>
        <c:holeSize val="50"/>
      </c:doughnutChart>
      <c:spPr>
        <a:noFill/>
        <a:ln w="18847">
          <a:noFill/>
        </a:ln>
        <a:effectLst/>
      </c:spPr>
    </c:plotArea>
    <c:plotVisOnly val="1"/>
    <c:dispBlanksAs val="zero"/>
    <c:showDLblsOverMax val="0"/>
  </c:chart>
  <c:spPr>
    <a:noFill/>
    <a:ln w="9525" cap="flat" cmpd="sng" algn="ctr">
      <a:noFill/>
      <a:prstDash val="solid"/>
    </a:ln>
    <a:effectLst/>
  </c:spPr>
  <c:txPr>
    <a:bodyPr/>
    <a:lstStyle/>
    <a:p>
      <a:pPr>
        <a:defRPr/>
      </a:pPr>
      <a:endParaRPr lang="sv-SE"/>
    </a:p>
  </c:txPr>
  <c:externalData r:id="rId2">
    <c:autoUpdate val="0"/>
  </c:externalData>
  <c:userShapes r:id="rId3"/>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758639351707107"/>
          <c:y val="0.1639027443745264"/>
          <c:w val="0.42412766637454447"/>
          <c:h val="0.60450630909630021"/>
        </c:manualLayout>
      </c:layout>
      <c:doughnutChart>
        <c:varyColors val="1"/>
        <c:ser>
          <c:idx val="0"/>
          <c:order val="0"/>
          <c:tx>
            <c:strRef>
              <c:f>'Cirkel Bränsleanvändning för el'!$B$27</c:f>
              <c:strCache>
                <c:ptCount val="1"/>
                <c:pt idx="0">
                  <c:v>.</c:v>
                </c:pt>
              </c:strCache>
            </c:strRef>
          </c:tx>
          <c:dPt>
            <c:idx val="0"/>
            <c:bubble3D val="0"/>
            <c:spPr>
              <a:solidFill>
                <a:srgbClr val="66CC33"/>
              </a:solidFill>
              <a:ln>
                <a:solidFill>
                  <a:srgbClr val="FFFFFF"/>
                </a:solidFill>
              </a:ln>
            </c:spPr>
            <c:extLst>
              <c:ext xmlns:c16="http://schemas.microsoft.com/office/drawing/2014/chart" uri="{C3380CC4-5D6E-409C-BE32-E72D297353CC}">
                <c16:uniqueId val="{00000001-9D69-42CF-8509-2709201A6FC6}"/>
              </c:ext>
            </c:extLst>
          </c:dPt>
          <c:dPt>
            <c:idx val="1"/>
            <c:bubble3D val="0"/>
            <c:spPr>
              <a:solidFill>
                <a:srgbClr val="E6007E"/>
              </a:solidFill>
              <a:ln>
                <a:solidFill>
                  <a:srgbClr val="FFFFFF"/>
                </a:solidFill>
              </a:ln>
            </c:spPr>
            <c:extLst>
              <c:ext xmlns:c16="http://schemas.microsoft.com/office/drawing/2014/chart" uri="{C3380CC4-5D6E-409C-BE32-E72D297353CC}">
                <c16:uniqueId val="{00000003-9D69-42CF-8509-2709201A6FC6}"/>
              </c:ext>
            </c:extLst>
          </c:dPt>
          <c:dPt>
            <c:idx val="2"/>
            <c:bubble3D val="0"/>
            <c:spPr>
              <a:solidFill>
                <a:srgbClr val="8B33B7"/>
              </a:solidFill>
              <a:ln>
                <a:solidFill>
                  <a:srgbClr val="FFFFFF"/>
                </a:solidFill>
              </a:ln>
            </c:spPr>
            <c:extLst>
              <c:ext xmlns:c16="http://schemas.microsoft.com/office/drawing/2014/chart" uri="{C3380CC4-5D6E-409C-BE32-E72D297353CC}">
                <c16:uniqueId val="{00000005-9D69-42CF-8509-2709201A6FC6}"/>
              </c:ext>
            </c:extLst>
          </c:dPt>
          <c:dPt>
            <c:idx val="4"/>
            <c:bubble3D val="0"/>
            <c:spPr>
              <a:solidFill>
                <a:srgbClr val="A0A0A0"/>
              </a:solidFill>
              <a:ln>
                <a:solidFill>
                  <a:srgbClr val="FFFFFF"/>
                </a:solidFill>
              </a:ln>
            </c:spPr>
            <c:extLst>
              <c:ext xmlns:c16="http://schemas.microsoft.com/office/drawing/2014/chart" uri="{C3380CC4-5D6E-409C-BE32-E72D297353CC}">
                <c16:uniqueId val="{00000007-9D69-42CF-8509-2709201A6FC6}"/>
              </c:ext>
            </c:extLst>
          </c:dPt>
          <c:dPt>
            <c:idx val="5"/>
            <c:bubble3D val="0"/>
            <c:spPr>
              <a:solidFill>
                <a:srgbClr val="009FE3"/>
              </a:solidFill>
              <a:ln>
                <a:solidFill>
                  <a:srgbClr val="FFFFFF"/>
                </a:solidFill>
              </a:ln>
            </c:spPr>
            <c:extLst>
              <c:ext xmlns:c16="http://schemas.microsoft.com/office/drawing/2014/chart" uri="{C3380CC4-5D6E-409C-BE32-E72D297353CC}">
                <c16:uniqueId val="{00000009-9D69-42CF-8509-2709201A6FC6}"/>
              </c:ext>
            </c:extLst>
          </c:dPt>
          <c:dPt>
            <c:idx val="6"/>
            <c:bubble3D val="0"/>
            <c:spPr>
              <a:solidFill>
                <a:srgbClr val="FFCC00"/>
              </a:solidFill>
              <a:ln w="19050">
                <a:solidFill>
                  <a:schemeClr val="lt1"/>
                </a:solidFill>
              </a:ln>
              <a:effectLst/>
            </c:spPr>
            <c:extLst>
              <c:ext xmlns:c16="http://schemas.microsoft.com/office/drawing/2014/chart" uri="{C3380CC4-5D6E-409C-BE32-E72D297353CC}">
                <c16:uniqueId val="{0000000B-9D69-42CF-8509-2709201A6FC6}"/>
              </c:ext>
            </c:extLst>
          </c:dPt>
          <c:dLbls>
            <c:dLbl>
              <c:idx val="1"/>
              <c:delete val="1"/>
              <c:extLst>
                <c:ext xmlns:c15="http://schemas.microsoft.com/office/drawing/2012/chart" uri="{CE6537A1-D6FC-4f65-9D91-7224C49458BB}"/>
                <c:ext xmlns:c16="http://schemas.microsoft.com/office/drawing/2014/chart" uri="{C3380CC4-5D6E-409C-BE32-E72D297353CC}">
                  <c16:uniqueId val="{00000003-9D69-42CF-8509-2709201A6FC6}"/>
                </c:ext>
              </c:extLst>
            </c:dLbl>
            <c:dLbl>
              <c:idx val="2"/>
              <c:delete val="1"/>
              <c:extLst>
                <c:ext xmlns:c15="http://schemas.microsoft.com/office/drawing/2012/chart" uri="{CE6537A1-D6FC-4f65-9D91-7224C49458BB}"/>
                <c:ext xmlns:c16="http://schemas.microsoft.com/office/drawing/2014/chart" uri="{C3380CC4-5D6E-409C-BE32-E72D297353CC}">
                  <c16:uniqueId val="{00000005-9D69-42CF-8509-2709201A6FC6}"/>
                </c:ext>
              </c:extLst>
            </c:dLbl>
            <c:dLbl>
              <c:idx val="3"/>
              <c:delete val="1"/>
              <c:extLst>
                <c:ext xmlns:c15="http://schemas.microsoft.com/office/drawing/2012/chart" uri="{CE6537A1-D6FC-4f65-9D91-7224C49458BB}"/>
                <c:ext xmlns:c16="http://schemas.microsoft.com/office/drawing/2014/chart" uri="{C3380CC4-5D6E-409C-BE32-E72D297353CC}">
                  <c16:uniqueId val="{0000000C-9D69-42CF-8509-2709201A6FC6}"/>
                </c:ext>
              </c:extLst>
            </c:dLbl>
            <c:dLbl>
              <c:idx val="4"/>
              <c:delete val="1"/>
              <c:extLst>
                <c:ext xmlns:c15="http://schemas.microsoft.com/office/drawing/2012/chart" uri="{CE6537A1-D6FC-4f65-9D91-7224C49458BB}"/>
                <c:ext xmlns:c16="http://schemas.microsoft.com/office/drawing/2014/chart" uri="{C3380CC4-5D6E-409C-BE32-E72D297353CC}">
                  <c16:uniqueId val="{00000007-9D69-42CF-8509-2709201A6FC6}"/>
                </c:ext>
              </c:extLst>
            </c:dLbl>
            <c:spPr>
              <a:noFill/>
              <a:ln>
                <a:noFill/>
              </a:ln>
              <a:effectLst/>
            </c:spPr>
            <c:txPr>
              <a:bodyPr wrap="square" lIns="38100" tIns="19050" rIns="38100" bIns="19050" anchor="ctr">
                <a:spAutoFit/>
              </a:bodyPr>
              <a:lstStyle/>
              <a:p>
                <a:pPr>
                  <a:defRPr sz="1800">
                    <a:solidFill>
                      <a:schemeClr val="bg1"/>
                    </a:solidFill>
                  </a:defRPr>
                </a:pPr>
                <a:endParaRPr lang="sv-SE"/>
              </a:p>
            </c:txPr>
            <c:showLegendKey val="0"/>
            <c:showVal val="1"/>
            <c:showCatName val="0"/>
            <c:showSerName val="0"/>
            <c:showPercent val="0"/>
            <c:showBubbleSize val="0"/>
            <c:showLeaderLines val="0"/>
            <c:extLst>
              <c:ext xmlns:c15="http://schemas.microsoft.com/office/drawing/2012/chart" uri="{CE6537A1-D6FC-4f65-9D91-7224C49458BB}"/>
            </c:extLst>
          </c:dLbls>
          <c:cat>
            <c:strRef>
              <c:f>'Cirkel Bränsleanvändning för el'!$A$28:$A$33</c:f>
              <c:strCache>
                <c:ptCount val="6"/>
                <c:pt idx="0">
                  <c:v>Bio</c:v>
                </c:pt>
                <c:pt idx="1">
                  <c:v>Avfall</c:v>
                </c:pt>
                <c:pt idx="2">
                  <c:v>Gas</c:v>
                </c:pt>
                <c:pt idx="3">
                  <c:v>Kol</c:v>
                </c:pt>
                <c:pt idx="4">
                  <c:v>Olja</c:v>
                </c:pt>
                <c:pt idx="5">
                  <c:v>Övrigt</c:v>
                </c:pt>
              </c:strCache>
            </c:strRef>
          </c:cat>
          <c:val>
            <c:numRef>
              <c:f>'Cirkel Bränsleanvändning för el'!$B$28:$B$33</c:f>
              <c:numCache>
                <c:formatCode>#,##0.00</c:formatCode>
                <c:ptCount val="6"/>
                <c:pt idx="0" formatCode="#\ ##0.0">
                  <c:v>6.21</c:v>
                </c:pt>
                <c:pt idx="1">
                  <c:v>0.05</c:v>
                </c:pt>
                <c:pt idx="2">
                  <c:v>0.08</c:v>
                </c:pt>
                <c:pt idx="3">
                  <c:v>1E-3</c:v>
                </c:pt>
                <c:pt idx="4">
                  <c:v>0.09</c:v>
                </c:pt>
                <c:pt idx="5">
                  <c:v>1.08</c:v>
                </c:pt>
              </c:numCache>
            </c:numRef>
          </c:val>
          <c:extLst>
            <c:ext xmlns:c16="http://schemas.microsoft.com/office/drawing/2014/chart" uri="{C3380CC4-5D6E-409C-BE32-E72D297353CC}">
              <c16:uniqueId val="{0000000D-9D69-42CF-8509-2709201A6FC6}"/>
            </c:ext>
          </c:extLst>
        </c:ser>
        <c:dLbls>
          <c:showLegendKey val="0"/>
          <c:showVal val="0"/>
          <c:showCatName val="0"/>
          <c:showSerName val="0"/>
          <c:showPercent val="0"/>
          <c:showBubbleSize val="0"/>
          <c:showLeaderLines val="0"/>
        </c:dLbls>
        <c:firstSliceAng val="0"/>
        <c:holeSize val="50"/>
      </c:doughnutChart>
      <c:spPr>
        <a:noFill/>
        <a:ln w="18847">
          <a:noFill/>
        </a:ln>
        <a:effectLst/>
      </c:spPr>
    </c:plotArea>
    <c:plotVisOnly val="1"/>
    <c:dispBlanksAs val="zero"/>
    <c:showDLblsOverMax val="0"/>
  </c:chart>
  <c:spPr>
    <a:noFill/>
    <a:ln w="9525" cap="flat" cmpd="sng" algn="ctr">
      <a:noFill/>
      <a:prstDash val="solid"/>
    </a:ln>
    <a:effectLst/>
  </c:spPr>
  <c:txPr>
    <a:bodyPr/>
    <a:lstStyle/>
    <a:p>
      <a:pPr>
        <a:defRPr/>
      </a:pPr>
      <a:endParaRPr lang="sv-SE"/>
    </a:p>
  </c:txPr>
  <c:externalData r:id="rId2">
    <c:autoUpdate val="0"/>
  </c:externalData>
  <c:userShapes r:id="rId3"/>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7570350930690701E-2"/>
          <c:y val="0.18557027544125798"/>
          <c:w val="0.60586866901960712"/>
          <c:h val="0.7188382738308734"/>
        </c:manualLayout>
      </c:layout>
      <c:areaChart>
        <c:grouping val="stacked"/>
        <c:varyColors val="0"/>
        <c:ser>
          <c:idx val="1"/>
          <c:order val="0"/>
          <c:tx>
            <c:strRef>
              <c:f>'Elanvändning per användare'!$B$2</c:f>
              <c:strCache>
                <c:ptCount val="1"/>
                <c:pt idx="0">
                  <c:v>Industri</c:v>
                </c:pt>
              </c:strCache>
            </c:strRef>
          </c:tx>
          <c:spPr>
            <a:solidFill>
              <a:schemeClr val="accent1"/>
            </a:solidFill>
            <a:ln w="9525" cap="rnd">
              <a:solidFill>
                <a:schemeClr val="bg1"/>
              </a:solidFill>
              <a:bevel/>
            </a:ln>
            <a:effectLst/>
          </c:spPr>
          <c:cat>
            <c:numRef>
              <c:f>'Elanvändning per användare'!$A$3:$A$53</c:f>
              <c:numCache>
                <c:formatCode>General</c:formatCode>
                <c:ptCount val="51"/>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numCache>
            </c:numRef>
          </c:cat>
          <c:val>
            <c:numRef>
              <c:f>'Elanvändning per användare'!$B$3:$B$53</c:f>
              <c:numCache>
                <c:formatCode>0.0</c:formatCode>
                <c:ptCount val="51"/>
                <c:pt idx="0">
                  <c:v>33</c:v>
                </c:pt>
                <c:pt idx="1">
                  <c:v>33.9</c:v>
                </c:pt>
                <c:pt idx="2">
                  <c:v>35.5</c:v>
                </c:pt>
                <c:pt idx="3">
                  <c:v>38.5</c:v>
                </c:pt>
                <c:pt idx="4">
                  <c:v>39.200000000000003</c:v>
                </c:pt>
                <c:pt idx="5">
                  <c:v>38</c:v>
                </c:pt>
                <c:pt idx="6">
                  <c:v>39.200000000000003</c:v>
                </c:pt>
                <c:pt idx="7">
                  <c:v>37.700000000000003</c:v>
                </c:pt>
                <c:pt idx="8">
                  <c:v>38.5</c:v>
                </c:pt>
                <c:pt idx="9">
                  <c:v>40.5</c:v>
                </c:pt>
                <c:pt idx="10">
                  <c:v>39.799999999999997</c:v>
                </c:pt>
                <c:pt idx="11">
                  <c:v>39.799999999999997</c:v>
                </c:pt>
                <c:pt idx="12">
                  <c:v>39.1</c:v>
                </c:pt>
                <c:pt idx="13">
                  <c:v>42.113</c:v>
                </c:pt>
                <c:pt idx="14">
                  <c:v>45.685000000000002</c:v>
                </c:pt>
                <c:pt idx="15">
                  <c:v>47.985999999999997</c:v>
                </c:pt>
                <c:pt idx="16">
                  <c:v>47.933</c:v>
                </c:pt>
                <c:pt idx="17">
                  <c:v>50.994</c:v>
                </c:pt>
                <c:pt idx="18">
                  <c:v>52.866999999999997</c:v>
                </c:pt>
                <c:pt idx="19">
                  <c:v>53.442999999999998</c:v>
                </c:pt>
                <c:pt idx="20">
                  <c:v>52.993000000000002</c:v>
                </c:pt>
                <c:pt idx="21">
                  <c:v>50.722999999999999</c:v>
                </c:pt>
                <c:pt idx="22">
                  <c:v>49.694000000000003</c:v>
                </c:pt>
                <c:pt idx="23">
                  <c:v>49.353999999999999</c:v>
                </c:pt>
                <c:pt idx="24">
                  <c:v>49.777999999999999</c:v>
                </c:pt>
                <c:pt idx="25">
                  <c:v>51.343000000000004</c:v>
                </c:pt>
                <c:pt idx="26">
                  <c:v>51.49</c:v>
                </c:pt>
                <c:pt idx="27">
                  <c:v>52.664000000000001</c:v>
                </c:pt>
                <c:pt idx="28">
                  <c:v>53.862000000000002</c:v>
                </c:pt>
                <c:pt idx="29">
                  <c:v>54.497</c:v>
                </c:pt>
                <c:pt idx="30">
                  <c:v>56.889000000000003</c:v>
                </c:pt>
                <c:pt idx="31">
                  <c:v>56.247999999999998</c:v>
                </c:pt>
                <c:pt idx="32">
                  <c:v>55.661000000000001</c:v>
                </c:pt>
                <c:pt idx="33">
                  <c:v>54.496000000000002</c:v>
                </c:pt>
                <c:pt idx="34">
                  <c:v>55.37</c:v>
                </c:pt>
                <c:pt idx="35">
                  <c:v>55.278055555555554</c:v>
                </c:pt>
                <c:pt idx="36">
                  <c:v>56.508333333333326</c:v>
                </c:pt>
                <c:pt idx="37">
                  <c:v>57.456388888888888</c:v>
                </c:pt>
                <c:pt idx="38">
                  <c:v>55.468611111111109</c:v>
                </c:pt>
                <c:pt idx="39">
                  <c:v>49.536388888888894</c:v>
                </c:pt>
                <c:pt idx="40">
                  <c:v>52.778333333333329</c:v>
                </c:pt>
                <c:pt idx="41">
                  <c:v>53.231111111111112</c:v>
                </c:pt>
                <c:pt idx="42">
                  <c:v>52.672222222222217</c:v>
                </c:pt>
                <c:pt idx="43">
                  <c:v>51.123055555555553</c:v>
                </c:pt>
                <c:pt idx="44">
                  <c:v>49.819166666666668</c:v>
                </c:pt>
                <c:pt idx="45">
                  <c:v>49.24722222222222</c:v>
                </c:pt>
                <c:pt idx="46">
                  <c:v>49.158611111111107</c:v>
                </c:pt>
                <c:pt idx="47">
                  <c:v>49.782777777777774</c:v>
                </c:pt>
                <c:pt idx="48">
                  <c:v>49.390277777777776</c:v>
                </c:pt>
                <c:pt idx="49">
                  <c:v>48.342685670547823</c:v>
                </c:pt>
                <c:pt idx="50">
                  <c:v>46.7</c:v>
                </c:pt>
              </c:numCache>
            </c:numRef>
          </c:val>
          <c:extLst xmlns:c15="http://schemas.microsoft.com/office/drawing/2012/chart">
            <c:ext xmlns:c16="http://schemas.microsoft.com/office/drawing/2014/chart" uri="{C3380CC4-5D6E-409C-BE32-E72D297353CC}">
              <c16:uniqueId val="{00000000-97ED-4CE7-9D82-2E19249AF6BD}"/>
            </c:ext>
          </c:extLst>
        </c:ser>
        <c:ser>
          <c:idx val="0"/>
          <c:order val="1"/>
          <c:tx>
            <c:strRef>
              <c:f>'Elanvändning per användare'!$C$2</c:f>
              <c:strCache>
                <c:ptCount val="1"/>
                <c:pt idx="0">
                  <c:v>Transporter</c:v>
                </c:pt>
              </c:strCache>
            </c:strRef>
          </c:tx>
          <c:spPr>
            <a:solidFill>
              <a:schemeClr val="accent2"/>
            </a:solidFill>
            <a:ln>
              <a:solidFill>
                <a:schemeClr val="bg1"/>
              </a:solidFill>
            </a:ln>
          </c:spPr>
          <c:cat>
            <c:numRef>
              <c:f>'Elanvändning per användare'!$A$3:$A$53</c:f>
              <c:numCache>
                <c:formatCode>General</c:formatCode>
                <c:ptCount val="51"/>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numCache>
            </c:numRef>
          </c:cat>
          <c:val>
            <c:numRef>
              <c:f>'Elanvändning per användare'!$C$3:$C$53</c:f>
              <c:numCache>
                <c:formatCode>0.0</c:formatCode>
                <c:ptCount val="51"/>
                <c:pt idx="0">
                  <c:v>2.1</c:v>
                </c:pt>
                <c:pt idx="1">
                  <c:v>1.9</c:v>
                </c:pt>
                <c:pt idx="2">
                  <c:v>2</c:v>
                </c:pt>
                <c:pt idx="3">
                  <c:v>2.1</c:v>
                </c:pt>
                <c:pt idx="4">
                  <c:v>2.1</c:v>
                </c:pt>
                <c:pt idx="5">
                  <c:v>2</c:v>
                </c:pt>
                <c:pt idx="6">
                  <c:v>2.1</c:v>
                </c:pt>
                <c:pt idx="7">
                  <c:v>2.1</c:v>
                </c:pt>
                <c:pt idx="8">
                  <c:v>2.2000000000000002</c:v>
                </c:pt>
                <c:pt idx="9">
                  <c:v>2.2999999999999998</c:v>
                </c:pt>
                <c:pt idx="10">
                  <c:v>2.2999999999999998</c:v>
                </c:pt>
                <c:pt idx="11">
                  <c:v>2.2999999999999998</c:v>
                </c:pt>
                <c:pt idx="12">
                  <c:v>2.2999999999999998</c:v>
                </c:pt>
                <c:pt idx="13">
                  <c:v>2.355</c:v>
                </c:pt>
                <c:pt idx="14">
                  <c:v>2.4619444444444443</c:v>
                </c:pt>
                <c:pt idx="15">
                  <c:v>2.6188888888888888</c:v>
                </c:pt>
                <c:pt idx="16">
                  <c:v>2.6150000000000002</c:v>
                </c:pt>
                <c:pt idx="17">
                  <c:v>2.6319444444444442</c:v>
                </c:pt>
                <c:pt idx="18">
                  <c:v>2.6080555555555556</c:v>
                </c:pt>
                <c:pt idx="19">
                  <c:v>2.5099999999999998</c:v>
                </c:pt>
                <c:pt idx="20">
                  <c:v>2.4750000000000001</c:v>
                </c:pt>
                <c:pt idx="21">
                  <c:v>2.4030555555555555</c:v>
                </c:pt>
                <c:pt idx="22">
                  <c:v>2.4719444444444445</c:v>
                </c:pt>
                <c:pt idx="23">
                  <c:v>2.34</c:v>
                </c:pt>
                <c:pt idx="24">
                  <c:v>2.4688888888888885</c:v>
                </c:pt>
                <c:pt idx="25">
                  <c:v>2.7180555555555554</c:v>
                </c:pt>
                <c:pt idx="26">
                  <c:v>3.0680555555555555</c:v>
                </c:pt>
                <c:pt idx="27">
                  <c:v>2.9538888888888888</c:v>
                </c:pt>
                <c:pt idx="28">
                  <c:v>2.7788888888888885</c:v>
                </c:pt>
                <c:pt idx="29">
                  <c:v>3.016111111111111</c:v>
                </c:pt>
                <c:pt idx="30">
                  <c:v>3.1949999999999998</c:v>
                </c:pt>
                <c:pt idx="31">
                  <c:v>2.8630555555555555</c:v>
                </c:pt>
                <c:pt idx="32">
                  <c:v>2.8680555555555558</c:v>
                </c:pt>
                <c:pt idx="33">
                  <c:v>2.8388888888888886</c:v>
                </c:pt>
                <c:pt idx="34">
                  <c:v>2.99</c:v>
                </c:pt>
                <c:pt idx="35">
                  <c:v>2.2869444444444444</c:v>
                </c:pt>
                <c:pt idx="36">
                  <c:v>2.4030555555555555</c:v>
                </c:pt>
                <c:pt idx="37">
                  <c:v>2.3730555555555557</c:v>
                </c:pt>
                <c:pt idx="38">
                  <c:v>2.4911111111111111</c:v>
                </c:pt>
                <c:pt idx="39">
                  <c:v>2.3880555555555558</c:v>
                </c:pt>
                <c:pt idx="40">
                  <c:v>2.3730555555555557</c:v>
                </c:pt>
                <c:pt idx="41">
                  <c:v>2.4569444444444444</c:v>
                </c:pt>
                <c:pt idx="42">
                  <c:v>2.4119444444444444</c:v>
                </c:pt>
                <c:pt idx="43">
                  <c:v>2.5350000000000001</c:v>
                </c:pt>
                <c:pt idx="44">
                  <c:v>2.5511111111111107</c:v>
                </c:pt>
                <c:pt idx="45">
                  <c:v>2.5750000000000002</c:v>
                </c:pt>
                <c:pt idx="46">
                  <c:v>2.5969444444444445</c:v>
                </c:pt>
                <c:pt idx="47">
                  <c:v>2.5811111111111109</c:v>
                </c:pt>
                <c:pt idx="48">
                  <c:v>2.6094444444444442</c:v>
                </c:pt>
                <c:pt idx="49">
                  <c:v>2.9096560000000098</c:v>
                </c:pt>
                <c:pt idx="50">
                  <c:v>2.9</c:v>
                </c:pt>
              </c:numCache>
            </c:numRef>
          </c:val>
          <c:extLst>
            <c:ext xmlns:c16="http://schemas.microsoft.com/office/drawing/2014/chart" uri="{C3380CC4-5D6E-409C-BE32-E72D297353CC}">
              <c16:uniqueId val="{00000001-97ED-4CE7-9D82-2E19249AF6BD}"/>
            </c:ext>
          </c:extLst>
        </c:ser>
        <c:ser>
          <c:idx val="2"/>
          <c:order val="2"/>
          <c:tx>
            <c:strRef>
              <c:f>'Elanvändning per användare'!$D$2</c:f>
              <c:strCache>
                <c:ptCount val="1"/>
                <c:pt idx="0">
                  <c:v>Elvärme</c:v>
                </c:pt>
              </c:strCache>
            </c:strRef>
          </c:tx>
          <c:spPr>
            <a:solidFill>
              <a:schemeClr val="accent3"/>
            </a:solidFill>
            <a:ln>
              <a:solidFill>
                <a:schemeClr val="bg1"/>
              </a:solidFill>
            </a:ln>
          </c:spPr>
          <c:cat>
            <c:numRef>
              <c:f>'Elanvändning per användare'!$A$3:$A$53</c:f>
              <c:numCache>
                <c:formatCode>General</c:formatCode>
                <c:ptCount val="51"/>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numCache>
            </c:numRef>
          </c:cat>
          <c:val>
            <c:numRef>
              <c:f>'Elanvändning per användare'!$D$3:$D$53</c:f>
              <c:numCache>
                <c:formatCode>0.0</c:formatCode>
                <c:ptCount val="51"/>
                <c:pt idx="0">
                  <c:v>4.2999999999999989</c:v>
                </c:pt>
                <c:pt idx="1">
                  <c:v>5</c:v>
                </c:pt>
                <c:pt idx="2">
                  <c:v>5.8000000000000007</c:v>
                </c:pt>
                <c:pt idx="3">
                  <c:v>6.4999999999999964</c:v>
                </c:pt>
                <c:pt idx="4">
                  <c:v>7.2999999999999989</c:v>
                </c:pt>
                <c:pt idx="5">
                  <c:v>8.5</c:v>
                </c:pt>
                <c:pt idx="6">
                  <c:v>10.799999999999997</c:v>
                </c:pt>
                <c:pt idx="7">
                  <c:v>12.1</c:v>
                </c:pt>
                <c:pt idx="8">
                  <c:v>13.100000000000003</c:v>
                </c:pt>
                <c:pt idx="9">
                  <c:v>14.3</c:v>
                </c:pt>
                <c:pt idx="10">
                  <c:v>14.499999999999998</c:v>
                </c:pt>
                <c:pt idx="11">
                  <c:v>14.799999999999997</c:v>
                </c:pt>
                <c:pt idx="12">
                  <c:v>16.899999999999999</c:v>
                </c:pt>
                <c:pt idx="13">
                  <c:v>19.299999999999994</c:v>
                </c:pt>
                <c:pt idx="14">
                  <c:v>22</c:v>
                </c:pt>
                <c:pt idx="15">
                  <c:v>25.500000000000004</c:v>
                </c:pt>
                <c:pt idx="16">
                  <c:v>26.299999999999997</c:v>
                </c:pt>
                <c:pt idx="17">
                  <c:v>28.400000000000002</c:v>
                </c:pt>
                <c:pt idx="18">
                  <c:v>26.199999999999996</c:v>
                </c:pt>
                <c:pt idx="19">
                  <c:v>23.6</c:v>
                </c:pt>
                <c:pt idx="20">
                  <c:v>25.8</c:v>
                </c:pt>
                <c:pt idx="21">
                  <c:v>26.399999999999995</c:v>
                </c:pt>
                <c:pt idx="22">
                  <c:v>26.299999999999994</c:v>
                </c:pt>
                <c:pt idx="23">
                  <c:v>26.5</c:v>
                </c:pt>
                <c:pt idx="24">
                  <c:v>26.058999999999997</c:v>
                </c:pt>
                <c:pt idx="25">
                  <c:v>25.321999999999996</c:v>
                </c:pt>
                <c:pt idx="26">
                  <c:v>27.296999999999997</c:v>
                </c:pt>
                <c:pt idx="27">
                  <c:v>26.099999999999998</c:v>
                </c:pt>
                <c:pt idx="28">
                  <c:v>23.900000000000002</c:v>
                </c:pt>
                <c:pt idx="29">
                  <c:v>21.500000000000004</c:v>
                </c:pt>
                <c:pt idx="30">
                  <c:v>20.599999999999998</c:v>
                </c:pt>
                <c:pt idx="31">
                  <c:v>22.16</c:v>
                </c:pt>
                <c:pt idx="32">
                  <c:v>22.113199999999999</c:v>
                </c:pt>
                <c:pt idx="33">
                  <c:v>22.0731</c:v>
                </c:pt>
                <c:pt idx="34">
                  <c:v>22.825700000000001</c:v>
                </c:pt>
                <c:pt idx="35">
                  <c:v>20.6</c:v>
                </c:pt>
                <c:pt idx="36">
                  <c:v>20.7</c:v>
                </c:pt>
                <c:pt idx="37">
                  <c:v>18.2</c:v>
                </c:pt>
                <c:pt idx="38">
                  <c:v>16.600000000000001</c:v>
                </c:pt>
                <c:pt idx="39">
                  <c:v>17.899999999999999</c:v>
                </c:pt>
                <c:pt idx="40">
                  <c:v>19.3</c:v>
                </c:pt>
                <c:pt idx="41">
                  <c:v>18.2</c:v>
                </c:pt>
                <c:pt idx="42">
                  <c:v>18.7</c:v>
                </c:pt>
                <c:pt idx="43">
                  <c:v>19.3</c:v>
                </c:pt>
                <c:pt idx="44">
                  <c:v>18.377301171155835</c:v>
                </c:pt>
                <c:pt idx="45">
                  <c:v>18.497009913051951</c:v>
                </c:pt>
                <c:pt idx="46">
                  <c:v>20.835347055617866</c:v>
                </c:pt>
                <c:pt idx="47">
                  <c:v>20.807185400391283</c:v>
                </c:pt>
                <c:pt idx="48">
                  <c:v>21.009879999999999</c:v>
                </c:pt>
                <c:pt idx="49">
                  <c:v>20.933720000000001</c:v>
                </c:pt>
                <c:pt idx="50">
                  <c:v>20.100000000000001</c:v>
                </c:pt>
              </c:numCache>
            </c:numRef>
          </c:val>
          <c:extLst>
            <c:ext xmlns:c16="http://schemas.microsoft.com/office/drawing/2014/chart" uri="{C3380CC4-5D6E-409C-BE32-E72D297353CC}">
              <c16:uniqueId val="{00000002-97ED-4CE7-9D82-2E19249AF6BD}"/>
            </c:ext>
          </c:extLst>
        </c:ser>
        <c:ser>
          <c:idx val="3"/>
          <c:order val="3"/>
          <c:tx>
            <c:strRef>
              <c:f>'Elanvändning per användare'!$E$2</c:f>
              <c:strCache>
                <c:ptCount val="1"/>
                <c:pt idx="0">
                  <c:v>Hushållsel</c:v>
                </c:pt>
              </c:strCache>
            </c:strRef>
          </c:tx>
          <c:spPr>
            <a:solidFill>
              <a:schemeClr val="accent4"/>
            </a:solidFill>
            <a:ln>
              <a:solidFill>
                <a:schemeClr val="bg1"/>
              </a:solidFill>
            </a:ln>
          </c:spPr>
          <c:cat>
            <c:numRef>
              <c:f>'Elanvändning per användare'!$A$3:$A$53</c:f>
              <c:numCache>
                <c:formatCode>General</c:formatCode>
                <c:ptCount val="51"/>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numCache>
            </c:numRef>
          </c:cat>
          <c:val>
            <c:numRef>
              <c:f>'Elanvändning per användare'!$E$3:$E$53</c:f>
              <c:numCache>
                <c:formatCode>0.0</c:formatCode>
                <c:ptCount val="51"/>
                <c:pt idx="0">
                  <c:v>9.1999999999999993</c:v>
                </c:pt>
                <c:pt idx="1">
                  <c:v>9.8000000000000007</c:v>
                </c:pt>
                <c:pt idx="2">
                  <c:v>10.6</c:v>
                </c:pt>
                <c:pt idx="3">
                  <c:v>11.1</c:v>
                </c:pt>
                <c:pt idx="4">
                  <c:v>10.5</c:v>
                </c:pt>
                <c:pt idx="5">
                  <c:v>11.5</c:v>
                </c:pt>
                <c:pt idx="6">
                  <c:v>12.3</c:v>
                </c:pt>
                <c:pt idx="7">
                  <c:v>12.6</c:v>
                </c:pt>
                <c:pt idx="8">
                  <c:v>12.9</c:v>
                </c:pt>
                <c:pt idx="9">
                  <c:v>13.5</c:v>
                </c:pt>
                <c:pt idx="10">
                  <c:v>13.6</c:v>
                </c:pt>
                <c:pt idx="11">
                  <c:v>13.5</c:v>
                </c:pt>
                <c:pt idx="12">
                  <c:v>13.7</c:v>
                </c:pt>
                <c:pt idx="13">
                  <c:v>13.61281</c:v>
                </c:pt>
                <c:pt idx="14">
                  <c:v>14.331900000000001</c:v>
                </c:pt>
                <c:pt idx="15">
                  <c:v>14.992340000000002</c:v>
                </c:pt>
                <c:pt idx="16">
                  <c:v>15.8498</c:v>
                </c:pt>
                <c:pt idx="17">
                  <c:v>16.414637000000003</c:v>
                </c:pt>
                <c:pt idx="18">
                  <c:v>16.899072</c:v>
                </c:pt>
                <c:pt idx="19">
                  <c:v>17.606405000000002</c:v>
                </c:pt>
                <c:pt idx="20">
                  <c:v>17.863341999999999</c:v>
                </c:pt>
                <c:pt idx="21">
                  <c:v>18.668115</c:v>
                </c:pt>
                <c:pt idx="22">
                  <c:v>18.678668000000002</c:v>
                </c:pt>
                <c:pt idx="23">
                  <c:v>19.043064999999999</c:v>
                </c:pt>
                <c:pt idx="24">
                  <c:v>18.219424</c:v>
                </c:pt>
                <c:pt idx="25">
                  <c:v>19.651836000000003</c:v>
                </c:pt>
                <c:pt idx="26">
                  <c:v>19.338758000000002</c:v>
                </c:pt>
                <c:pt idx="27">
                  <c:v>18.568560000000002</c:v>
                </c:pt>
                <c:pt idx="28">
                  <c:v>19.329730000000005</c:v>
                </c:pt>
                <c:pt idx="29">
                  <c:v>16.906334000000001</c:v>
                </c:pt>
                <c:pt idx="30">
                  <c:v>17.658676</c:v>
                </c:pt>
                <c:pt idx="31">
                  <c:v>19.162499999999998</c:v>
                </c:pt>
                <c:pt idx="32">
                  <c:v>19.630121000000003</c:v>
                </c:pt>
                <c:pt idx="33">
                  <c:v>20.082899999999999</c:v>
                </c:pt>
                <c:pt idx="34">
                  <c:v>19.457605000000004</c:v>
                </c:pt>
                <c:pt idx="35">
                  <c:v>19.714599999999997</c:v>
                </c:pt>
                <c:pt idx="36">
                  <c:v>19.5227</c:v>
                </c:pt>
                <c:pt idx="37">
                  <c:v>19.252099999999999</c:v>
                </c:pt>
                <c:pt idx="38">
                  <c:v>19.344000000000001</c:v>
                </c:pt>
                <c:pt idx="39">
                  <c:v>20.720950000000002</c:v>
                </c:pt>
                <c:pt idx="40">
                  <c:v>21.769399999999997</c:v>
                </c:pt>
                <c:pt idx="41">
                  <c:v>20.624099999999999</c:v>
                </c:pt>
                <c:pt idx="42">
                  <c:v>21.9465</c:v>
                </c:pt>
                <c:pt idx="43">
                  <c:v>21.547599999999999</c:v>
                </c:pt>
                <c:pt idx="44">
                  <c:v>21.497900000000001</c:v>
                </c:pt>
                <c:pt idx="45">
                  <c:v>21.478099999999998</c:v>
                </c:pt>
                <c:pt idx="46">
                  <c:v>22.238</c:v>
                </c:pt>
                <c:pt idx="47">
                  <c:v>22.083200000000001</c:v>
                </c:pt>
                <c:pt idx="48">
                  <c:v>22.105</c:v>
                </c:pt>
                <c:pt idx="49">
                  <c:v>22.49</c:v>
                </c:pt>
                <c:pt idx="50">
                  <c:v>22.5</c:v>
                </c:pt>
              </c:numCache>
            </c:numRef>
          </c:val>
          <c:extLst>
            <c:ext xmlns:c16="http://schemas.microsoft.com/office/drawing/2014/chart" uri="{C3380CC4-5D6E-409C-BE32-E72D297353CC}">
              <c16:uniqueId val="{00000003-97ED-4CE7-9D82-2E19249AF6BD}"/>
            </c:ext>
          </c:extLst>
        </c:ser>
        <c:ser>
          <c:idx val="4"/>
          <c:order val="4"/>
          <c:tx>
            <c:strRef>
              <c:f>'Elanvändning per användare'!$F$2</c:f>
              <c:strCache>
                <c:ptCount val="1"/>
                <c:pt idx="0">
                  <c:v>Driftel</c:v>
                </c:pt>
              </c:strCache>
            </c:strRef>
          </c:tx>
          <c:spPr>
            <a:solidFill>
              <a:schemeClr val="accent5"/>
            </a:solidFill>
            <a:ln>
              <a:solidFill>
                <a:schemeClr val="bg1"/>
              </a:solidFill>
            </a:ln>
          </c:spPr>
          <c:cat>
            <c:numRef>
              <c:f>'Elanvändning per användare'!$A$3:$A$53</c:f>
              <c:numCache>
                <c:formatCode>General</c:formatCode>
                <c:ptCount val="51"/>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numCache>
            </c:numRef>
          </c:cat>
          <c:val>
            <c:numRef>
              <c:f>'Elanvändning per användare'!$F$3:$F$53</c:f>
              <c:numCache>
                <c:formatCode>0.0</c:formatCode>
                <c:ptCount val="51"/>
                <c:pt idx="0">
                  <c:v>8.4</c:v>
                </c:pt>
                <c:pt idx="1">
                  <c:v>9.5</c:v>
                </c:pt>
                <c:pt idx="2">
                  <c:v>10.3</c:v>
                </c:pt>
                <c:pt idx="3">
                  <c:v>10.8</c:v>
                </c:pt>
                <c:pt idx="4">
                  <c:v>10.4</c:v>
                </c:pt>
                <c:pt idx="5">
                  <c:v>11.7</c:v>
                </c:pt>
                <c:pt idx="6">
                  <c:v>12.8</c:v>
                </c:pt>
                <c:pt idx="7">
                  <c:v>13.4</c:v>
                </c:pt>
                <c:pt idx="8">
                  <c:v>14.1</c:v>
                </c:pt>
                <c:pt idx="9">
                  <c:v>14.7</c:v>
                </c:pt>
                <c:pt idx="10">
                  <c:v>14.9</c:v>
                </c:pt>
                <c:pt idx="11">
                  <c:v>16.5</c:v>
                </c:pt>
                <c:pt idx="12">
                  <c:v>17.600000000000001</c:v>
                </c:pt>
                <c:pt idx="13">
                  <c:v>18.31802333333334</c:v>
                </c:pt>
                <c:pt idx="14">
                  <c:v>18.088099999999997</c:v>
                </c:pt>
                <c:pt idx="15">
                  <c:v>22.438771111111105</c:v>
                </c:pt>
                <c:pt idx="16">
                  <c:v>21.368255555555564</c:v>
                </c:pt>
                <c:pt idx="17">
                  <c:v>20.956474111111106</c:v>
                </c:pt>
                <c:pt idx="18">
                  <c:v>21.372039111111111</c:v>
                </c:pt>
                <c:pt idx="19">
                  <c:v>22.669706111111108</c:v>
                </c:pt>
                <c:pt idx="20">
                  <c:v>21.343602444444446</c:v>
                </c:pt>
                <c:pt idx="21">
                  <c:v>23.821884999999998</c:v>
                </c:pt>
                <c:pt idx="22">
                  <c:v>22.835498666666677</c:v>
                </c:pt>
                <c:pt idx="23">
                  <c:v>23.881935000000002</c:v>
                </c:pt>
                <c:pt idx="24">
                  <c:v>25.931853777777782</c:v>
                </c:pt>
                <c:pt idx="25">
                  <c:v>25.454219555555543</c:v>
                </c:pt>
                <c:pt idx="26">
                  <c:v>24.966186444444435</c:v>
                </c:pt>
                <c:pt idx="27">
                  <c:v>24.903384444444438</c:v>
                </c:pt>
                <c:pt idx="28">
                  <c:v>26.694992222222215</c:v>
                </c:pt>
                <c:pt idx="29">
                  <c:v>30.693388222222218</c:v>
                </c:pt>
                <c:pt idx="30">
                  <c:v>30.69299066666667</c:v>
                </c:pt>
                <c:pt idx="31">
                  <c:v>31.813333333333333</c:v>
                </c:pt>
                <c:pt idx="32">
                  <c:v>30.776679000000001</c:v>
                </c:pt>
                <c:pt idx="33">
                  <c:v>29.935111111111112</c:v>
                </c:pt>
                <c:pt idx="34">
                  <c:v>29.743917222222219</c:v>
                </c:pt>
                <c:pt idx="35">
                  <c:v>31.357066666666672</c:v>
                </c:pt>
                <c:pt idx="36">
                  <c:v>31.187577777777779</c:v>
                </c:pt>
                <c:pt idx="37">
                  <c:v>31.757622222222221</c:v>
                </c:pt>
                <c:pt idx="38">
                  <c:v>32.270722222222219</c:v>
                </c:pt>
                <c:pt idx="39">
                  <c:v>32.813494444444444</c:v>
                </c:pt>
                <c:pt idx="40">
                  <c:v>33.604488888888895</c:v>
                </c:pt>
                <c:pt idx="41">
                  <c:v>30.822566666666674</c:v>
                </c:pt>
                <c:pt idx="42">
                  <c:v>30.616833333333329</c:v>
                </c:pt>
                <c:pt idx="43">
                  <c:v>30.07684444444444</c:v>
                </c:pt>
                <c:pt idx="44">
                  <c:v>28.185632162177491</c:v>
                </c:pt>
                <c:pt idx="45">
                  <c:v>30.729612309170268</c:v>
                </c:pt>
                <c:pt idx="46">
                  <c:v>29.770541833271025</c:v>
                </c:pt>
                <c:pt idx="47">
                  <c:v>30.507114599608709</c:v>
                </c:pt>
                <c:pt idx="48">
                  <c:v>30.395214879900255</c:v>
                </c:pt>
                <c:pt idx="49">
                  <c:v>28.55775515990026</c:v>
                </c:pt>
                <c:pt idx="50">
                  <c:v>27.4</c:v>
                </c:pt>
              </c:numCache>
            </c:numRef>
          </c:val>
          <c:extLst>
            <c:ext xmlns:c16="http://schemas.microsoft.com/office/drawing/2014/chart" uri="{C3380CC4-5D6E-409C-BE32-E72D297353CC}">
              <c16:uniqueId val="{00000004-97ED-4CE7-9D82-2E19249AF6BD}"/>
            </c:ext>
          </c:extLst>
        </c:ser>
        <c:ser>
          <c:idx val="5"/>
          <c:order val="5"/>
          <c:tx>
            <c:strRef>
              <c:f>'Elanvändning per användare'!$G$2</c:f>
              <c:strCache>
                <c:ptCount val="1"/>
                <c:pt idx="0">
                  <c:v>Fjärrvärme, raffinaderier</c:v>
                </c:pt>
              </c:strCache>
            </c:strRef>
          </c:tx>
          <c:cat>
            <c:numRef>
              <c:f>'Elanvändning per användare'!$A$3:$A$53</c:f>
              <c:numCache>
                <c:formatCode>General</c:formatCode>
                <c:ptCount val="51"/>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numCache>
            </c:numRef>
          </c:cat>
          <c:val>
            <c:numRef>
              <c:f>'Elanvändning per användare'!$G$3:$G$53</c:f>
              <c:numCache>
                <c:formatCode>0.0</c:formatCode>
                <c:ptCount val="51"/>
                <c:pt idx="0">
                  <c:v>0.6</c:v>
                </c:pt>
                <c:pt idx="1">
                  <c:v>0.6</c:v>
                </c:pt>
                <c:pt idx="2">
                  <c:v>0.7</c:v>
                </c:pt>
                <c:pt idx="3">
                  <c:v>0.8</c:v>
                </c:pt>
                <c:pt idx="4">
                  <c:v>0.7</c:v>
                </c:pt>
                <c:pt idx="5">
                  <c:v>0.8</c:v>
                </c:pt>
                <c:pt idx="6">
                  <c:v>1</c:v>
                </c:pt>
                <c:pt idx="7">
                  <c:v>1.1000000000000001</c:v>
                </c:pt>
                <c:pt idx="8">
                  <c:v>1.1000000000000001</c:v>
                </c:pt>
                <c:pt idx="9">
                  <c:v>1.2</c:v>
                </c:pt>
                <c:pt idx="10">
                  <c:v>1.3</c:v>
                </c:pt>
                <c:pt idx="11">
                  <c:v>2</c:v>
                </c:pt>
                <c:pt idx="12">
                  <c:v>2.8</c:v>
                </c:pt>
                <c:pt idx="13">
                  <c:v>5.7169988888888881</c:v>
                </c:pt>
                <c:pt idx="14">
                  <c:v>7.2776344444444439</c:v>
                </c:pt>
                <c:pt idx="15">
                  <c:v>6.3903299999999996</c:v>
                </c:pt>
                <c:pt idx="16">
                  <c:v>5.2713333333333336</c:v>
                </c:pt>
                <c:pt idx="17">
                  <c:v>7.7766700000000002</c:v>
                </c:pt>
                <c:pt idx="18">
                  <c:v>8.9731211111111122</c:v>
                </c:pt>
                <c:pt idx="19">
                  <c:v>9.1310688888888887</c:v>
                </c:pt>
                <c:pt idx="20">
                  <c:v>10.327214444444445</c:v>
                </c:pt>
                <c:pt idx="21">
                  <c:v>10.323903333333332</c:v>
                </c:pt>
                <c:pt idx="22">
                  <c:v>9.9913644444444447</c:v>
                </c:pt>
                <c:pt idx="23">
                  <c:v>9.4848700000000008</c:v>
                </c:pt>
                <c:pt idx="24">
                  <c:v>7.1866155555555551</c:v>
                </c:pt>
                <c:pt idx="25">
                  <c:v>7.8287866666666659</c:v>
                </c:pt>
                <c:pt idx="26">
                  <c:v>6.3448500000000001</c:v>
                </c:pt>
                <c:pt idx="27">
                  <c:v>6.7531600000000003</c:v>
                </c:pt>
                <c:pt idx="28">
                  <c:v>6.6164944444444442</c:v>
                </c:pt>
                <c:pt idx="29">
                  <c:v>6.2974622222222223</c:v>
                </c:pt>
                <c:pt idx="30">
                  <c:v>6.5346611111111113</c:v>
                </c:pt>
                <c:pt idx="31">
                  <c:v>6.301473333333333</c:v>
                </c:pt>
                <c:pt idx="32">
                  <c:v>5.7289644444444452</c:v>
                </c:pt>
                <c:pt idx="33">
                  <c:v>5.1391433333333341</c:v>
                </c:pt>
                <c:pt idx="34">
                  <c:v>5.114988888888889</c:v>
                </c:pt>
                <c:pt idx="35">
                  <c:v>5.0023388888888887</c:v>
                </c:pt>
                <c:pt idx="36">
                  <c:v>4.6916416666666665</c:v>
                </c:pt>
                <c:pt idx="37">
                  <c:v>4.9857611111111106</c:v>
                </c:pt>
                <c:pt idx="38">
                  <c:v>4.5928750000000003</c:v>
                </c:pt>
                <c:pt idx="39">
                  <c:v>4.6274722222222229</c:v>
                </c:pt>
                <c:pt idx="40">
                  <c:v>4.6562972222222214</c:v>
                </c:pt>
                <c:pt idx="41">
                  <c:v>4.4129250000000004</c:v>
                </c:pt>
                <c:pt idx="42">
                  <c:v>4.9880666666666675</c:v>
                </c:pt>
                <c:pt idx="43">
                  <c:v>4.4336305555555544</c:v>
                </c:pt>
                <c:pt idx="44">
                  <c:v>4.764013888888889</c:v>
                </c:pt>
                <c:pt idx="45">
                  <c:v>4.5407944444444448</c:v>
                </c:pt>
                <c:pt idx="46">
                  <c:v>4.6643222222222223</c:v>
                </c:pt>
                <c:pt idx="47">
                  <c:v>4.8552111111111111</c:v>
                </c:pt>
                <c:pt idx="48">
                  <c:v>4.3539638888888872</c:v>
                </c:pt>
                <c:pt idx="49">
                  <c:v>4.1094923618000143</c:v>
                </c:pt>
                <c:pt idx="50">
                  <c:v>4.3</c:v>
                </c:pt>
              </c:numCache>
            </c:numRef>
          </c:val>
          <c:extLst>
            <c:ext xmlns:c16="http://schemas.microsoft.com/office/drawing/2014/chart" uri="{C3380CC4-5D6E-409C-BE32-E72D297353CC}">
              <c16:uniqueId val="{00000005-97ED-4CE7-9D82-2E19249AF6BD}"/>
            </c:ext>
          </c:extLst>
        </c:ser>
        <c:ser>
          <c:idx val="6"/>
          <c:order val="6"/>
          <c:tx>
            <c:strRef>
              <c:f>'Elanvändning per användare'!$H$2</c:f>
              <c:strCache>
                <c:ptCount val="1"/>
                <c:pt idx="0">
                  <c:v>Överföringsförluster</c:v>
                </c:pt>
              </c:strCache>
            </c:strRef>
          </c:tx>
          <c:spPr>
            <a:solidFill>
              <a:schemeClr val="tx1"/>
            </a:solidFill>
          </c:spPr>
          <c:cat>
            <c:numRef>
              <c:f>'Elanvändning per användare'!$A$3:$A$53</c:f>
              <c:numCache>
                <c:formatCode>General</c:formatCode>
                <c:ptCount val="51"/>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numCache>
            </c:numRef>
          </c:cat>
          <c:val>
            <c:numRef>
              <c:f>'Elanvändning per användare'!$H$3:$H$53</c:f>
              <c:numCache>
                <c:formatCode>0.0</c:formatCode>
                <c:ptCount val="51"/>
                <c:pt idx="0">
                  <c:v>5.8</c:v>
                </c:pt>
                <c:pt idx="1">
                  <c:v>6.3</c:v>
                </c:pt>
                <c:pt idx="2">
                  <c:v>6.9</c:v>
                </c:pt>
                <c:pt idx="3">
                  <c:v>7.7</c:v>
                </c:pt>
                <c:pt idx="4">
                  <c:v>6.6</c:v>
                </c:pt>
                <c:pt idx="5">
                  <c:v>7.4</c:v>
                </c:pt>
                <c:pt idx="6">
                  <c:v>8.3000000000000007</c:v>
                </c:pt>
                <c:pt idx="7">
                  <c:v>7.1</c:v>
                </c:pt>
                <c:pt idx="8">
                  <c:v>8</c:v>
                </c:pt>
                <c:pt idx="9">
                  <c:v>7.9</c:v>
                </c:pt>
                <c:pt idx="10">
                  <c:v>8.1999999999999993</c:v>
                </c:pt>
                <c:pt idx="11">
                  <c:v>8.6</c:v>
                </c:pt>
                <c:pt idx="12">
                  <c:v>7.7</c:v>
                </c:pt>
                <c:pt idx="13">
                  <c:v>9.2449999999999992</c:v>
                </c:pt>
                <c:pt idx="14">
                  <c:v>10.116</c:v>
                </c:pt>
                <c:pt idx="15">
                  <c:v>10.879</c:v>
                </c:pt>
                <c:pt idx="16">
                  <c:v>9.6890000000000001</c:v>
                </c:pt>
                <c:pt idx="17">
                  <c:v>10.177</c:v>
                </c:pt>
                <c:pt idx="18">
                  <c:v>9.5879999999999992</c:v>
                </c:pt>
                <c:pt idx="19">
                  <c:v>9.42</c:v>
                </c:pt>
                <c:pt idx="20">
                  <c:v>9.1470000000000002</c:v>
                </c:pt>
                <c:pt idx="21">
                  <c:v>8.8030000000000008</c:v>
                </c:pt>
                <c:pt idx="22">
                  <c:v>9.6560000000000006</c:v>
                </c:pt>
                <c:pt idx="23">
                  <c:v>10.026999999999999</c:v>
                </c:pt>
                <c:pt idx="24">
                  <c:v>9.0350000000000001</c:v>
                </c:pt>
                <c:pt idx="25">
                  <c:v>10.1</c:v>
                </c:pt>
                <c:pt idx="26">
                  <c:v>10.189</c:v>
                </c:pt>
                <c:pt idx="27">
                  <c:v>10.661</c:v>
                </c:pt>
                <c:pt idx="28">
                  <c:v>10.856</c:v>
                </c:pt>
                <c:pt idx="29">
                  <c:v>10.57</c:v>
                </c:pt>
                <c:pt idx="30">
                  <c:v>11.057</c:v>
                </c:pt>
                <c:pt idx="31">
                  <c:v>11.882</c:v>
                </c:pt>
                <c:pt idx="32">
                  <c:v>11.81</c:v>
                </c:pt>
                <c:pt idx="33">
                  <c:v>10.574</c:v>
                </c:pt>
                <c:pt idx="34">
                  <c:v>11.266</c:v>
                </c:pt>
                <c:pt idx="35">
                  <c:v>12.068888888888889</c:v>
                </c:pt>
                <c:pt idx="36">
                  <c:v>11.294722222222223</c:v>
                </c:pt>
                <c:pt idx="37">
                  <c:v>10.985277777777778</c:v>
                </c:pt>
                <c:pt idx="38">
                  <c:v>10.987222222222222</c:v>
                </c:pt>
                <c:pt idx="39">
                  <c:v>10.225</c:v>
                </c:pt>
                <c:pt idx="40">
                  <c:v>11.071944444444444</c:v>
                </c:pt>
                <c:pt idx="41">
                  <c:v>10.215277777777777</c:v>
                </c:pt>
                <c:pt idx="42">
                  <c:v>11.364444444444443</c:v>
                </c:pt>
                <c:pt idx="43">
                  <c:v>10.486666666666666</c:v>
                </c:pt>
                <c:pt idx="44">
                  <c:v>10.239444444444443</c:v>
                </c:pt>
                <c:pt idx="45">
                  <c:v>10.379166666666666</c:v>
                </c:pt>
                <c:pt idx="46">
                  <c:v>10.748611111111112</c:v>
                </c:pt>
                <c:pt idx="47">
                  <c:v>11.075555555555555</c:v>
                </c:pt>
                <c:pt idx="48">
                  <c:v>11.047777777777778</c:v>
                </c:pt>
                <c:pt idx="49">
                  <c:v>10.728890000000037</c:v>
                </c:pt>
                <c:pt idx="50">
                  <c:v>10.9</c:v>
                </c:pt>
              </c:numCache>
            </c:numRef>
          </c:val>
          <c:extLst>
            <c:ext xmlns:c16="http://schemas.microsoft.com/office/drawing/2014/chart" uri="{C3380CC4-5D6E-409C-BE32-E72D297353CC}">
              <c16:uniqueId val="{00000006-97ED-4CE7-9D82-2E19249AF6BD}"/>
            </c:ext>
          </c:extLst>
        </c:ser>
        <c:dLbls>
          <c:showLegendKey val="0"/>
          <c:showVal val="0"/>
          <c:showCatName val="0"/>
          <c:showSerName val="0"/>
          <c:showPercent val="0"/>
          <c:showBubbleSize val="0"/>
        </c:dLbls>
        <c:axId val="97102080"/>
        <c:axId val="96993280"/>
        <c:extLst/>
      </c:areaChart>
      <c:catAx>
        <c:axId val="97102080"/>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96993280"/>
        <c:crosses val="autoZero"/>
        <c:auto val="1"/>
        <c:lblAlgn val="ctr"/>
        <c:lblOffset val="0"/>
        <c:tickLblSkip val="5"/>
        <c:noMultiLvlLbl val="0"/>
      </c:catAx>
      <c:valAx>
        <c:axId val="96993280"/>
        <c:scaling>
          <c:orientation val="minMax"/>
          <c:max val="160"/>
        </c:scaling>
        <c:delete val="0"/>
        <c:axPos val="l"/>
        <c:majorGridlines>
          <c:spPr>
            <a:ln>
              <a:solidFill>
                <a:schemeClr val="accent2">
                  <a:lumMod val="40000"/>
                  <a:lumOff val="60000"/>
                </a:schemeClr>
              </a:solidFill>
            </a:ln>
          </c:spPr>
        </c:majorGridlines>
        <c:numFmt formatCode="#,##0" sourceLinked="0"/>
        <c:majorTickMark val="none"/>
        <c:minorTickMark val="none"/>
        <c:tickLblPos val="nextTo"/>
        <c:spPr>
          <a:noFill/>
          <a:ln>
            <a:noFill/>
          </a:ln>
        </c:spPr>
        <c:txPr>
          <a:bodyPr/>
          <a:lstStyle/>
          <a:p>
            <a:pPr>
              <a:defRPr sz="1800">
                <a:solidFill>
                  <a:schemeClr val="tx1"/>
                </a:solidFill>
              </a:defRPr>
            </a:pPr>
            <a:endParaRPr lang="sv-SE"/>
          </a:p>
        </c:txPr>
        <c:crossAx val="97102080"/>
        <c:crosses val="autoZero"/>
        <c:crossBetween val="midCat"/>
      </c:valAx>
      <c:spPr>
        <a:noFill/>
        <a:ln>
          <a:noFill/>
        </a:ln>
      </c:spPr>
    </c:plotArea>
    <c:legend>
      <c:legendPos val="r"/>
      <c:layout>
        <c:manualLayout>
          <c:xMode val="edge"/>
          <c:yMode val="edge"/>
          <c:x val="0.69721680735155378"/>
          <c:y val="0.43397125687109606"/>
          <c:w val="0.27991541190821567"/>
          <c:h val="0.48667772612153343"/>
        </c:manualLayout>
      </c:layout>
      <c:overlay val="0"/>
      <c:txPr>
        <a:bodyPr/>
        <a:lstStyle/>
        <a:p>
          <a:pPr>
            <a:defRPr sz="1800"/>
          </a:pPr>
          <a:endParaRPr lang="sv-SE"/>
        </a:p>
      </c:txPr>
    </c:legend>
    <c:plotVisOnly val="1"/>
    <c:dispBlanksAs val="zero"/>
    <c:showDLblsOverMax val="0"/>
  </c:chart>
  <c:spPr>
    <a:noFill/>
    <a:ln w="12700">
      <a:noFill/>
    </a:ln>
    <a:effectLst/>
  </c:spPr>
  <c:txPr>
    <a:bodyPr/>
    <a:lstStyle/>
    <a:p>
      <a:pPr>
        <a:defRPr/>
      </a:pPr>
      <a:endParaRPr lang="sv-SE"/>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150053572895281"/>
          <c:y val="0.1639027443745264"/>
          <c:w val="0.42412766637454447"/>
          <c:h val="0.60450630909630021"/>
        </c:manualLayout>
      </c:layout>
      <c:doughnutChart>
        <c:varyColors val="1"/>
        <c:ser>
          <c:idx val="0"/>
          <c:order val="0"/>
          <c:tx>
            <c:strRef>
              <c:f>'cirkel per användare'!$B$3</c:f>
              <c:strCache>
                <c:ptCount val="1"/>
                <c:pt idx="0">
                  <c:v>.</c:v>
                </c:pt>
              </c:strCache>
            </c:strRef>
          </c:tx>
          <c:spPr>
            <a:ln w="19050">
              <a:solidFill>
                <a:schemeClr val="lt1"/>
              </a:solidFill>
            </a:ln>
          </c:spPr>
          <c:dPt>
            <c:idx val="0"/>
            <c:bubble3D val="0"/>
            <c:spPr>
              <a:solidFill>
                <a:schemeClr val="accent3"/>
              </a:solidFill>
              <a:ln w="19050">
                <a:solidFill>
                  <a:schemeClr val="lt1"/>
                </a:solidFill>
              </a:ln>
              <a:effectLst/>
            </c:spPr>
            <c:extLst>
              <c:ext xmlns:c16="http://schemas.microsoft.com/office/drawing/2014/chart" uri="{C3380CC4-5D6E-409C-BE32-E72D297353CC}">
                <c16:uniqueId val="{00000001-E74D-43B7-B5A5-472690F372D6}"/>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E74D-43B7-B5A5-472690F372D6}"/>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E74D-43B7-B5A5-472690F372D6}"/>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07-E74D-43B7-B5A5-472690F372D6}"/>
              </c:ext>
            </c:extLst>
          </c:dPt>
          <c:dPt>
            <c:idx val="4"/>
            <c:bubble3D val="0"/>
            <c:spPr>
              <a:solidFill>
                <a:srgbClr val="009FE3"/>
              </a:solidFill>
              <a:ln w="19050">
                <a:solidFill>
                  <a:schemeClr val="lt1"/>
                </a:solidFill>
              </a:ln>
              <a:effectLst/>
            </c:spPr>
            <c:extLst>
              <c:ext xmlns:c16="http://schemas.microsoft.com/office/drawing/2014/chart" uri="{C3380CC4-5D6E-409C-BE32-E72D297353CC}">
                <c16:uniqueId val="{00000009-E74D-43B7-B5A5-472690F372D6}"/>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E74D-43B7-B5A5-472690F372D6}"/>
              </c:ext>
            </c:extLst>
          </c:dPt>
          <c:dPt>
            <c:idx val="6"/>
            <c:bubble3D val="0"/>
            <c:spPr>
              <a:solidFill>
                <a:srgbClr val="FFCC00"/>
              </a:solidFill>
              <a:ln w="19050">
                <a:solidFill>
                  <a:schemeClr val="lt1"/>
                </a:solidFill>
              </a:ln>
              <a:effectLst/>
            </c:spPr>
            <c:extLst>
              <c:ext xmlns:c16="http://schemas.microsoft.com/office/drawing/2014/chart" uri="{C3380CC4-5D6E-409C-BE32-E72D297353CC}">
                <c16:uniqueId val="{0000000D-E74D-43B7-B5A5-472690F372D6}"/>
              </c:ext>
            </c:extLst>
          </c:dPt>
          <c:dLbls>
            <c:dLbl>
              <c:idx val="5"/>
              <c:delete val="1"/>
              <c:extLst>
                <c:ext xmlns:c15="http://schemas.microsoft.com/office/drawing/2012/chart" uri="{CE6537A1-D6FC-4f65-9D91-7224C49458BB}"/>
                <c:ext xmlns:c16="http://schemas.microsoft.com/office/drawing/2014/chart" uri="{C3380CC4-5D6E-409C-BE32-E72D297353CC}">
                  <c16:uniqueId val="{0000000B-E74D-43B7-B5A5-472690F372D6}"/>
                </c:ext>
              </c:extLst>
            </c:dLbl>
            <c:dLbl>
              <c:idx val="6"/>
              <c:delete val="1"/>
              <c:extLst>
                <c:ext xmlns:c15="http://schemas.microsoft.com/office/drawing/2012/chart" uri="{CE6537A1-D6FC-4f65-9D91-7224C49458BB}">
                  <c15:layout>
                    <c:manualLayout>
                      <c:w val="4.9593749999999992E-2"/>
                      <c:h val="5.853524492278267E-2"/>
                    </c:manualLayout>
                  </c15:layout>
                </c:ext>
                <c:ext xmlns:c16="http://schemas.microsoft.com/office/drawing/2014/chart" uri="{C3380CC4-5D6E-409C-BE32-E72D297353CC}">
                  <c16:uniqueId val="{0000000D-E74D-43B7-B5A5-472690F372D6}"/>
                </c:ext>
              </c:extLst>
            </c:dLbl>
            <c:spPr>
              <a:noFill/>
              <a:ln>
                <a:noFill/>
              </a:ln>
              <a:effectLst/>
            </c:spPr>
            <c:txPr>
              <a:bodyPr wrap="square" lIns="38100" tIns="19050" rIns="38100" bIns="19050" anchor="ctr">
                <a:spAutoFit/>
              </a:bodyPr>
              <a:lstStyle/>
              <a:p>
                <a:pPr>
                  <a:defRPr sz="1800">
                    <a:solidFill>
                      <a:schemeClr val="bg1"/>
                    </a:solidFill>
                  </a:defRPr>
                </a:pPr>
                <a:endParaRPr lang="sv-SE"/>
              </a:p>
            </c:txPr>
            <c:showLegendKey val="0"/>
            <c:showVal val="1"/>
            <c:showCatName val="0"/>
            <c:showSerName val="0"/>
            <c:showPercent val="0"/>
            <c:showBubbleSize val="0"/>
            <c:showLeaderLines val="1"/>
            <c:extLst>
              <c:ext xmlns:c15="http://schemas.microsoft.com/office/drawing/2012/chart" uri="{CE6537A1-D6FC-4f65-9D91-7224C49458BB}"/>
            </c:extLst>
          </c:dLbls>
          <c:cat>
            <c:strRef>
              <c:f>'cirkel per användare'!$A$4:$A$10</c:f>
              <c:strCache>
                <c:ptCount val="7"/>
                <c:pt idx="0">
                  <c:v>Industri</c:v>
                </c:pt>
                <c:pt idx="1">
                  <c:v>Driftel</c:v>
                </c:pt>
                <c:pt idx="2">
                  <c:v>Hushållsel</c:v>
                </c:pt>
                <c:pt idx="3">
                  <c:v>Elvärme</c:v>
                </c:pt>
                <c:pt idx="4">
                  <c:v>Överföringsförluster</c:v>
                </c:pt>
                <c:pt idx="5">
                  <c:v>Fjärrvärme, raffinaderier</c:v>
                </c:pt>
                <c:pt idx="6">
                  <c:v>Transporter</c:v>
                </c:pt>
              </c:strCache>
            </c:strRef>
          </c:cat>
          <c:val>
            <c:numRef>
              <c:f>'cirkel per användare'!$B$4:$B$10</c:f>
              <c:numCache>
                <c:formatCode>0.0</c:formatCode>
                <c:ptCount val="7"/>
                <c:pt idx="0">
                  <c:v>46.7</c:v>
                </c:pt>
                <c:pt idx="1">
                  <c:v>27.4</c:v>
                </c:pt>
                <c:pt idx="2">
                  <c:v>22.5</c:v>
                </c:pt>
                <c:pt idx="3">
                  <c:v>20.100000000000001</c:v>
                </c:pt>
                <c:pt idx="4">
                  <c:v>10.9</c:v>
                </c:pt>
                <c:pt idx="5">
                  <c:v>4.3</c:v>
                </c:pt>
                <c:pt idx="6">
                  <c:v>2.9</c:v>
                </c:pt>
              </c:numCache>
            </c:numRef>
          </c:val>
          <c:extLst>
            <c:ext xmlns:c16="http://schemas.microsoft.com/office/drawing/2014/chart" uri="{C3380CC4-5D6E-409C-BE32-E72D297353CC}">
              <c16:uniqueId val="{0000000E-E74D-43B7-B5A5-472690F372D6}"/>
            </c:ext>
          </c:extLst>
        </c:ser>
        <c:dLbls>
          <c:showLegendKey val="0"/>
          <c:showVal val="1"/>
          <c:showCatName val="0"/>
          <c:showSerName val="0"/>
          <c:showPercent val="0"/>
          <c:showBubbleSize val="0"/>
          <c:showLeaderLines val="1"/>
        </c:dLbls>
        <c:firstSliceAng val="0"/>
        <c:holeSize val="50"/>
      </c:doughnutChart>
      <c:spPr>
        <a:noFill/>
        <a:ln w="18847">
          <a:noFill/>
        </a:ln>
        <a:effectLst/>
      </c:spPr>
    </c:plotArea>
    <c:plotVisOnly val="1"/>
    <c:dispBlanksAs val="zero"/>
    <c:showDLblsOverMax val="0"/>
  </c:chart>
  <c:spPr>
    <a:noFill/>
    <a:ln w="9525" cap="flat" cmpd="sng" algn="ctr">
      <a:noFill/>
      <a:prstDash val="solid"/>
    </a:ln>
    <a:effectLst/>
  </c:spPr>
  <c:txPr>
    <a:bodyPr/>
    <a:lstStyle/>
    <a:p>
      <a:pPr>
        <a:defRPr/>
      </a:pPr>
      <a:endParaRPr lang="sv-SE"/>
    </a:p>
  </c:txPr>
  <c:externalData r:id="rId2">
    <c:autoUpdate val="0"/>
  </c:externalData>
  <c:userShapes r:id="rId3"/>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150053572895281"/>
          <c:y val="0.1639027443745264"/>
          <c:w val="0.42412766637454447"/>
          <c:h val="0.60450630909630021"/>
        </c:manualLayout>
      </c:layout>
      <c:doughnutChart>
        <c:varyColors val="1"/>
        <c:ser>
          <c:idx val="0"/>
          <c:order val="0"/>
          <c:tx>
            <c:strRef>
              <c:f>'% cirkel per användare'!$B$3</c:f>
              <c:strCache>
                <c:ptCount val="1"/>
                <c:pt idx="0">
                  <c:v>,</c:v>
                </c:pt>
              </c:strCache>
            </c:strRef>
          </c:tx>
          <c:spPr>
            <a:ln w="19050">
              <a:solidFill>
                <a:sysClr val="window" lastClr="FFFFFF"/>
              </a:solidFill>
            </a:ln>
          </c:spPr>
          <c:dPt>
            <c:idx val="0"/>
            <c:bubble3D val="0"/>
            <c:spPr>
              <a:solidFill>
                <a:srgbClr val="66CC33"/>
              </a:solidFill>
              <a:ln w="19050">
                <a:solidFill>
                  <a:sysClr val="window" lastClr="FFFFFF"/>
                </a:solidFill>
              </a:ln>
            </c:spPr>
            <c:extLst>
              <c:ext xmlns:c16="http://schemas.microsoft.com/office/drawing/2014/chart" uri="{C3380CC4-5D6E-409C-BE32-E72D297353CC}">
                <c16:uniqueId val="{00000001-8998-4FF4-91A8-94B247EF6E6B}"/>
              </c:ext>
            </c:extLst>
          </c:dPt>
          <c:dPt>
            <c:idx val="1"/>
            <c:bubble3D val="0"/>
            <c:spPr>
              <a:solidFill>
                <a:srgbClr val="E6007E"/>
              </a:solidFill>
              <a:ln w="19050">
                <a:solidFill>
                  <a:sysClr val="window" lastClr="FFFFFF"/>
                </a:solidFill>
              </a:ln>
            </c:spPr>
            <c:extLst>
              <c:ext xmlns:c16="http://schemas.microsoft.com/office/drawing/2014/chart" uri="{C3380CC4-5D6E-409C-BE32-E72D297353CC}">
                <c16:uniqueId val="{00000003-8998-4FF4-91A8-94B247EF6E6B}"/>
              </c:ext>
            </c:extLst>
          </c:dPt>
          <c:dPt>
            <c:idx val="2"/>
            <c:bubble3D val="0"/>
            <c:spPr>
              <a:solidFill>
                <a:srgbClr val="8B33B7"/>
              </a:solidFill>
              <a:ln w="19050">
                <a:solidFill>
                  <a:sysClr val="window" lastClr="FFFFFF"/>
                </a:solidFill>
              </a:ln>
            </c:spPr>
            <c:extLst>
              <c:ext xmlns:c16="http://schemas.microsoft.com/office/drawing/2014/chart" uri="{C3380CC4-5D6E-409C-BE32-E72D297353CC}">
                <c16:uniqueId val="{00000005-8998-4FF4-91A8-94B247EF6E6B}"/>
              </c:ext>
            </c:extLst>
          </c:dPt>
          <c:dPt>
            <c:idx val="3"/>
            <c:bubble3D val="0"/>
            <c:spPr>
              <a:solidFill>
                <a:srgbClr val="777777"/>
              </a:solidFill>
              <a:ln w="19050">
                <a:solidFill>
                  <a:sysClr val="window" lastClr="FFFFFF"/>
                </a:solidFill>
              </a:ln>
            </c:spPr>
            <c:extLst>
              <c:ext xmlns:c16="http://schemas.microsoft.com/office/drawing/2014/chart" uri="{C3380CC4-5D6E-409C-BE32-E72D297353CC}">
                <c16:uniqueId val="{00000007-8998-4FF4-91A8-94B247EF6E6B}"/>
              </c:ext>
            </c:extLst>
          </c:dPt>
          <c:dPt>
            <c:idx val="4"/>
            <c:bubble3D val="0"/>
            <c:spPr>
              <a:solidFill>
                <a:srgbClr val="009FE3"/>
              </a:solidFill>
              <a:ln w="19050">
                <a:solidFill>
                  <a:sysClr val="window" lastClr="FFFFFF"/>
                </a:solidFill>
              </a:ln>
            </c:spPr>
            <c:extLst>
              <c:ext xmlns:c16="http://schemas.microsoft.com/office/drawing/2014/chart" uri="{C3380CC4-5D6E-409C-BE32-E72D297353CC}">
                <c16:uniqueId val="{00000009-8998-4FF4-91A8-94B247EF6E6B}"/>
              </c:ext>
            </c:extLst>
          </c:dPt>
          <c:dPt>
            <c:idx val="5"/>
            <c:bubble3D val="0"/>
            <c:spPr>
              <a:solidFill>
                <a:srgbClr val="FF671F"/>
              </a:solidFill>
              <a:ln w="19050">
                <a:solidFill>
                  <a:sysClr val="window" lastClr="FFFFFF"/>
                </a:solidFill>
              </a:ln>
            </c:spPr>
            <c:extLst>
              <c:ext xmlns:c16="http://schemas.microsoft.com/office/drawing/2014/chart" uri="{C3380CC4-5D6E-409C-BE32-E72D297353CC}">
                <c16:uniqueId val="{0000000B-8998-4FF4-91A8-94B247EF6E6B}"/>
              </c:ext>
            </c:extLst>
          </c:dPt>
          <c:dPt>
            <c:idx val="6"/>
            <c:bubble3D val="0"/>
            <c:spPr>
              <a:solidFill>
                <a:srgbClr val="FFCC00"/>
              </a:solidFill>
              <a:ln w="19050">
                <a:solidFill>
                  <a:sysClr val="window" lastClr="FFFFFF"/>
                </a:solidFill>
              </a:ln>
            </c:spPr>
            <c:extLst>
              <c:ext xmlns:c16="http://schemas.microsoft.com/office/drawing/2014/chart" uri="{C3380CC4-5D6E-409C-BE32-E72D297353CC}">
                <c16:uniqueId val="{0000000D-8998-4FF4-91A8-94B247EF6E6B}"/>
              </c:ext>
            </c:extLst>
          </c:dPt>
          <c:dLbls>
            <c:dLbl>
              <c:idx val="5"/>
              <c:delete val="1"/>
              <c:extLst>
                <c:ext xmlns:c15="http://schemas.microsoft.com/office/drawing/2012/chart" uri="{CE6537A1-D6FC-4f65-9D91-7224C49458BB}"/>
                <c:ext xmlns:c16="http://schemas.microsoft.com/office/drawing/2014/chart" uri="{C3380CC4-5D6E-409C-BE32-E72D297353CC}">
                  <c16:uniqueId val="{0000000B-8998-4FF4-91A8-94B247EF6E6B}"/>
                </c:ext>
              </c:extLst>
            </c:dLbl>
            <c:dLbl>
              <c:idx val="6"/>
              <c:delete val="1"/>
              <c:extLst>
                <c:ext xmlns:c15="http://schemas.microsoft.com/office/drawing/2012/chart" uri="{CE6537A1-D6FC-4f65-9D91-7224C49458BB}"/>
                <c:ext xmlns:c16="http://schemas.microsoft.com/office/drawing/2014/chart" uri="{C3380CC4-5D6E-409C-BE32-E72D297353CC}">
                  <c16:uniqueId val="{0000000D-8998-4FF4-91A8-94B247EF6E6B}"/>
                </c:ext>
              </c:extLst>
            </c:dLbl>
            <c:spPr>
              <a:noFill/>
              <a:ln>
                <a:noFill/>
              </a:ln>
              <a:effectLst/>
            </c:spPr>
            <c:txPr>
              <a:bodyPr wrap="square" lIns="38100" tIns="19050" rIns="38100" bIns="19050" anchor="ctr">
                <a:spAutoFit/>
              </a:bodyPr>
              <a:lstStyle/>
              <a:p>
                <a:pPr>
                  <a:defRPr sz="1600">
                    <a:solidFill>
                      <a:schemeClr val="bg1"/>
                    </a:solidFill>
                  </a:defRPr>
                </a:pPr>
                <a:endParaRPr lang="sv-SE"/>
              </a:p>
            </c:txPr>
            <c:showLegendKey val="0"/>
            <c:showVal val="1"/>
            <c:showCatName val="0"/>
            <c:showSerName val="0"/>
            <c:showPercent val="0"/>
            <c:showBubbleSize val="0"/>
            <c:showLeaderLines val="1"/>
            <c:extLst>
              <c:ext xmlns:c15="http://schemas.microsoft.com/office/drawing/2012/chart" uri="{CE6537A1-D6FC-4f65-9D91-7224C49458BB}"/>
            </c:extLst>
          </c:dLbls>
          <c:cat>
            <c:strRef>
              <c:f>'% cirkel per användare'!$A$4:$A$10</c:f>
              <c:strCache>
                <c:ptCount val="7"/>
                <c:pt idx="0">
                  <c:v>Industri</c:v>
                </c:pt>
                <c:pt idx="1">
                  <c:v>Driftel</c:v>
                </c:pt>
                <c:pt idx="2">
                  <c:v>Hushållsel</c:v>
                </c:pt>
                <c:pt idx="3">
                  <c:v>Elvärme</c:v>
                </c:pt>
                <c:pt idx="4">
                  <c:v>Överföringsförluster</c:v>
                </c:pt>
                <c:pt idx="5">
                  <c:v>Fjärrvärme, raffinaderier</c:v>
                </c:pt>
                <c:pt idx="6">
                  <c:v>Transporter</c:v>
                </c:pt>
              </c:strCache>
            </c:strRef>
          </c:cat>
          <c:val>
            <c:numRef>
              <c:f>'% cirkel per användare'!$B$4:$B$10</c:f>
              <c:numCache>
                <c:formatCode>0%</c:formatCode>
                <c:ptCount val="7"/>
                <c:pt idx="0">
                  <c:v>0.34643916913946587</c:v>
                </c:pt>
                <c:pt idx="1">
                  <c:v>0.20326409495548958</c:v>
                </c:pt>
                <c:pt idx="2">
                  <c:v>0.16691394658753708</c:v>
                </c:pt>
                <c:pt idx="3">
                  <c:v>0.14910979228486645</c:v>
                </c:pt>
                <c:pt idx="4">
                  <c:v>8.0860534124629083E-2</c:v>
                </c:pt>
                <c:pt idx="5" formatCode="0.0%">
                  <c:v>3.1899109792284865E-2</c:v>
                </c:pt>
                <c:pt idx="6" formatCode="0.0%">
                  <c:v>2.1513353115727E-2</c:v>
                </c:pt>
              </c:numCache>
            </c:numRef>
          </c:val>
          <c:extLst>
            <c:ext xmlns:c16="http://schemas.microsoft.com/office/drawing/2014/chart" uri="{C3380CC4-5D6E-409C-BE32-E72D297353CC}">
              <c16:uniqueId val="{0000000E-8998-4FF4-91A8-94B247EF6E6B}"/>
            </c:ext>
          </c:extLst>
        </c:ser>
        <c:dLbls>
          <c:showLegendKey val="0"/>
          <c:showVal val="1"/>
          <c:showCatName val="0"/>
          <c:showSerName val="0"/>
          <c:showPercent val="0"/>
          <c:showBubbleSize val="0"/>
          <c:showLeaderLines val="1"/>
        </c:dLbls>
        <c:firstSliceAng val="0"/>
        <c:holeSize val="50"/>
      </c:doughnutChart>
      <c:spPr>
        <a:noFill/>
        <a:ln w="18847">
          <a:noFill/>
        </a:ln>
        <a:effectLst/>
      </c:spPr>
    </c:plotArea>
    <c:plotVisOnly val="1"/>
    <c:dispBlanksAs val="zero"/>
    <c:showDLblsOverMax val="0"/>
  </c:chart>
  <c:spPr>
    <a:noFill/>
    <a:ln w="9525" cap="flat" cmpd="sng" algn="ctr">
      <a:noFill/>
      <a:prstDash val="solid"/>
    </a:ln>
    <a:effectLst/>
  </c:spPr>
  <c:txPr>
    <a:bodyPr/>
    <a:lstStyle/>
    <a:p>
      <a:pPr>
        <a:defRPr/>
      </a:pPr>
      <a:endParaRPr lang="sv-SE"/>
    </a:p>
  </c:txPr>
  <c:externalData r:id="rId2">
    <c:autoUpdate val="0"/>
  </c:externalData>
  <c:userShapes r:id="rId3"/>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0.18459</cdr:x>
      <cdr:y>0.50051</cdr:y>
    </cdr:from>
    <cdr:to>
      <cdr:x>0.30321</cdr:x>
      <cdr:y>0.58163</cdr:y>
    </cdr:to>
    <cdr:sp macro="" textlink="">
      <cdr:nvSpPr>
        <cdr:cNvPr id="2" name="TextBox 1">
          <a:extLst xmlns:a="http://schemas.openxmlformats.org/drawingml/2006/main">
            <a:ext uri="{FF2B5EF4-FFF2-40B4-BE49-F238E27FC236}">
              <a16:creationId xmlns:a16="http://schemas.microsoft.com/office/drawing/2014/main" id="{907C4C57-9C30-468C-8A85-FEB30909E64A}"/>
            </a:ext>
          </a:extLst>
        </cdr:cNvPr>
        <cdr:cNvSpPr txBox="1"/>
      </cdr:nvSpPr>
      <cdr:spPr>
        <a:xfrm xmlns:a="http://schemas.openxmlformats.org/drawingml/2006/main">
          <a:off x="1197855" y="2278797"/>
          <a:ext cx="769762" cy="36933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r">
            <a:lnSpc>
              <a:spcPct val="90000"/>
            </a:lnSpc>
            <a:spcBef>
              <a:spcPts val="600"/>
            </a:spcBef>
          </a:pPr>
          <a:r>
            <a:rPr lang="sv-SE" sz="2000" dirty="0">
              <a:latin typeface="+mn-lt"/>
            </a:rPr>
            <a:t>Avfall</a:t>
          </a:r>
        </a:p>
      </cdr:txBody>
    </cdr:sp>
  </cdr:relSizeAnchor>
  <cdr:relSizeAnchor xmlns:cdr="http://schemas.openxmlformats.org/drawingml/2006/chartDrawing">
    <cdr:from>
      <cdr:x>0.73258</cdr:x>
      <cdr:y>0.48239</cdr:y>
    </cdr:from>
    <cdr:to>
      <cdr:x>0.81242</cdr:x>
      <cdr:y>0.56351</cdr:y>
    </cdr:to>
    <cdr:sp macro="" textlink="">
      <cdr:nvSpPr>
        <cdr:cNvPr id="3" name="TextBox 2">
          <a:extLst xmlns:a="http://schemas.openxmlformats.org/drawingml/2006/main">
            <a:ext uri="{FF2B5EF4-FFF2-40B4-BE49-F238E27FC236}">
              <a16:creationId xmlns:a16="http://schemas.microsoft.com/office/drawing/2014/main" id="{A060C32D-2D47-4804-ABA5-5D6E9E9DAEA6}"/>
            </a:ext>
          </a:extLst>
        </cdr:cNvPr>
        <cdr:cNvSpPr txBox="1"/>
      </cdr:nvSpPr>
      <cdr:spPr>
        <a:xfrm xmlns:a="http://schemas.openxmlformats.org/drawingml/2006/main">
          <a:off x="4753923" y="2196298"/>
          <a:ext cx="518091" cy="36933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nSpc>
              <a:spcPct val="90000"/>
            </a:lnSpc>
            <a:spcBef>
              <a:spcPts val="600"/>
            </a:spcBef>
          </a:pPr>
          <a:r>
            <a:rPr lang="sv-SE" sz="2000" dirty="0">
              <a:latin typeface="+mn-lt"/>
            </a:rPr>
            <a:t>Bio</a:t>
          </a:r>
        </a:p>
      </cdr:txBody>
    </cdr:sp>
  </cdr:relSizeAnchor>
  <cdr:relSizeAnchor xmlns:cdr="http://schemas.openxmlformats.org/drawingml/2006/chartDrawing">
    <cdr:from>
      <cdr:x>0.23637</cdr:x>
      <cdr:y>0.13227</cdr:y>
    </cdr:from>
    <cdr:to>
      <cdr:x>0.38474</cdr:x>
      <cdr:y>0.21036</cdr:y>
    </cdr:to>
    <cdr:sp macro="" textlink="">
      <cdr:nvSpPr>
        <cdr:cNvPr id="4" name="TextBox 3">
          <a:extLst xmlns:a="http://schemas.openxmlformats.org/drawingml/2006/main">
            <a:ext uri="{FF2B5EF4-FFF2-40B4-BE49-F238E27FC236}">
              <a16:creationId xmlns:a16="http://schemas.microsoft.com/office/drawing/2014/main" id="{05FB759A-C007-45CD-96F7-661BEDB3DBD7}"/>
            </a:ext>
          </a:extLst>
        </cdr:cNvPr>
        <cdr:cNvSpPr txBox="1"/>
      </cdr:nvSpPr>
      <cdr:spPr>
        <a:xfrm xmlns:a="http://schemas.openxmlformats.org/drawingml/2006/main">
          <a:off x="1537326" y="593836"/>
          <a:ext cx="964997" cy="350581"/>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r">
            <a:lnSpc>
              <a:spcPct val="90000"/>
            </a:lnSpc>
            <a:spcBef>
              <a:spcPts val="600"/>
            </a:spcBef>
          </a:pPr>
          <a:r>
            <a:rPr lang="sv-SE" sz="2000" dirty="0">
              <a:latin typeface="+mn-lt"/>
            </a:rPr>
            <a:t>Gas 0,3</a:t>
          </a:r>
        </a:p>
      </cdr:txBody>
    </cdr:sp>
  </cdr:relSizeAnchor>
  <cdr:relSizeAnchor xmlns:cdr="http://schemas.openxmlformats.org/drawingml/2006/chartDrawing">
    <cdr:from>
      <cdr:x>0.37942</cdr:x>
      <cdr:y>0.02973</cdr:y>
    </cdr:from>
    <cdr:to>
      <cdr:x>0.53214</cdr:x>
      <cdr:y>0.10782</cdr:y>
    </cdr:to>
    <cdr:sp macro="" textlink="">
      <cdr:nvSpPr>
        <cdr:cNvPr id="6" name="TextBox 5">
          <a:extLst xmlns:a="http://schemas.openxmlformats.org/drawingml/2006/main">
            <a:ext uri="{FF2B5EF4-FFF2-40B4-BE49-F238E27FC236}">
              <a16:creationId xmlns:a16="http://schemas.microsoft.com/office/drawing/2014/main" id="{FAF2B995-C614-4DC9-B60B-638B56DD5F09}"/>
            </a:ext>
          </a:extLst>
        </cdr:cNvPr>
        <cdr:cNvSpPr txBox="1"/>
      </cdr:nvSpPr>
      <cdr:spPr>
        <a:xfrm xmlns:a="http://schemas.openxmlformats.org/drawingml/2006/main">
          <a:off x="2467774" y="133452"/>
          <a:ext cx="993289" cy="35058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l">
            <a:lnSpc>
              <a:spcPct val="90000"/>
            </a:lnSpc>
            <a:spcBef>
              <a:spcPts val="600"/>
            </a:spcBef>
          </a:pPr>
          <a:r>
            <a:rPr lang="sv-SE" sz="2000" dirty="0">
              <a:latin typeface="+mn-lt"/>
            </a:rPr>
            <a:t>Olja 0,1</a:t>
          </a:r>
        </a:p>
      </cdr:txBody>
    </cdr:sp>
  </cdr:relSizeAnchor>
  <cdr:relSizeAnchor xmlns:cdr="http://schemas.openxmlformats.org/drawingml/2006/chartDrawing">
    <cdr:from>
      <cdr:x>0.5</cdr:x>
      <cdr:y>0.0914</cdr:y>
    </cdr:from>
    <cdr:to>
      <cdr:x>0.68824</cdr:x>
      <cdr:y>0.16949</cdr:y>
    </cdr:to>
    <cdr:sp macro="" textlink="">
      <cdr:nvSpPr>
        <cdr:cNvPr id="7" name="TextBox 5">
          <a:extLst xmlns:a="http://schemas.openxmlformats.org/drawingml/2006/main">
            <a:ext uri="{FF2B5EF4-FFF2-40B4-BE49-F238E27FC236}">
              <a16:creationId xmlns:a16="http://schemas.microsoft.com/office/drawing/2014/main" id="{54384862-13A8-4E85-B3AD-A62099DF1BC2}"/>
            </a:ext>
          </a:extLst>
        </cdr:cNvPr>
        <cdr:cNvSpPr txBox="1"/>
      </cdr:nvSpPr>
      <cdr:spPr>
        <a:xfrm xmlns:a="http://schemas.openxmlformats.org/drawingml/2006/main">
          <a:off x="3251994" y="410314"/>
          <a:ext cx="1224311" cy="350581"/>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lnSpc>
              <a:spcPct val="90000"/>
            </a:lnSpc>
            <a:spcBef>
              <a:spcPts val="600"/>
            </a:spcBef>
          </a:pPr>
          <a:r>
            <a:rPr lang="sv-SE" sz="2000" dirty="0">
              <a:latin typeface="+mn-lt"/>
            </a:rPr>
            <a:t>Övrigt</a:t>
          </a:r>
          <a:r>
            <a:rPr lang="sv-SE" sz="2000" baseline="0" dirty="0">
              <a:latin typeface="+mn-lt"/>
            </a:rPr>
            <a:t> 0,2</a:t>
          </a:r>
          <a:endParaRPr lang="sv-SE" sz="2000" dirty="0">
            <a:latin typeface="+mn-lt"/>
          </a:endParaRPr>
        </a:p>
      </cdr:txBody>
    </cdr:sp>
  </cdr:relSizeAnchor>
  <cdr:relSizeAnchor xmlns:cdr="http://schemas.openxmlformats.org/drawingml/2006/chartDrawing">
    <cdr:from>
      <cdr:x>0.3022</cdr:x>
      <cdr:y>0.07968</cdr:y>
    </cdr:from>
    <cdr:to>
      <cdr:x>0.46186</cdr:x>
      <cdr:y>0.15777</cdr:y>
    </cdr:to>
    <cdr:sp macro="" textlink="">
      <cdr:nvSpPr>
        <cdr:cNvPr id="12" name="TextBox 5">
          <a:extLst xmlns:a="http://schemas.openxmlformats.org/drawingml/2006/main">
            <a:ext uri="{FF2B5EF4-FFF2-40B4-BE49-F238E27FC236}">
              <a16:creationId xmlns:a16="http://schemas.microsoft.com/office/drawing/2014/main" id="{444CBADE-1C99-4892-994E-04108A4482C3}"/>
            </a:ext>
          </a:extLst>
        </cdr:cNvPr>
        <cdr:cNvSpPr txBox="1"/>
      </cdr:nvSpPr>
      <cdr:spPr>
        <a:xfrm xmlns:a="http://schemas.openxmlformats.org/drawingml/2006/main">
          <a:off x="1965531" y="357700"/>
          <a:ext cx="1038427" cy="350581"/>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lnSpc>
              <a:spcPct val="90000"/>
            </a:lnSpc>
            <a:spcBef>
              <a:spcPts val="600"/>
            </a:spcBef>
          </a:pPr>
          <a:r>
            <a:rPr lang="sv-SE" sz="2000" dirty="0">
              <a:latin typeface="+mn-lt"/>
            </a:rPr>
            <a:t>Kol 0,01</a:t>
          </a:r>
        </a:p>
      </cdr:txBody>
    </cdr:sp>
  </cdr:relSizeAnchor>
</c:userShapes>
</file>

<file path=ppt/drawings/drawing2.xml><?xml version="1.0" encoding="utf-8"?>
<c:userShapes xmlns:c="http://schemas.openxmlformats.org/drawingml/2006/chart">
  <cdr:relSizeAnchor xmlns:cdr="http://schemas.openxmlformats.org/drawingml/2006/chartDrawing">
    <cdr:from>
      <cdr:x>0.09327</cdr:x>
      <cdr:y>0.30767</cdr:y>
    </cdr:from>
    <cdr:to>
      <cdr:x>0.29281</cdr:x>
      <cdr:y>0.38576</cdr:y>
    </cdr:to>
    <cdr:sp macro="" textlink="">
      <cdr:nvSpPr>
        <cdr:cNvPr id="2" name="TextBox 1">
          <a:extLst xmlns:a="http://schemas.openxmlformats.org/drawingml/2006/main">
            <a:ext uri="{FF2B5EF4-FFF2-40B4-BE49-F238E27FC236}">
              <a16:creationId xmlns:a16="http://schemas.microsoft.com/office/drawing/2014/main" id="{907C4C57-9C30-468C-8A85-FEB30909E64A}"/>
            </a:ext>
          </a:extLst>
        </cdr:cNvPr>
        <cdr:cNvSpPr txBox="1"/>
      </cdr:nvSpPr>
      <cdr:spPr>
        <a:xfrm xmlns:a="http://schemas.openxmlformats.org/drawingml/2006/main">
          <a:off x="598176" y="1474066"/>
          <a:ext cx="1279668" cy="374135"/>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r">
            <a:lnSpc>
              <a:spcPct val="90000"/>
            </a:lnSpc>
            <a:spcBef>
              <a:spcPts val="600"/>
            </a:spcBef>
          </a:pPr>
          <a:r>
            <a:rPr lang="sv-SE" sz="2000" dirty="0">
              <a:latin typeface="+mn-lt"/>
            </a:rPr>
            <a:t>Avfall 0,05</a:t>
          </a:r>
        </a:p>
      </cdr:txBody>
    </cdr:sp>
  </cdr:relSizeAnchor>
  <cdr:relSizeAnchor xmlns:cdr="http://schemas.openxmlformats.org/drawingml/2006/chartDrawing">
    <cdr:from>
      <cdr:x>0.64198</cdr:x>
      <cdr:y>0.70505</cdr:y>
    </cdr:from>
    <cdr:to>
      <cdr:x>0.72182</cdr:x>
      <cdr:y>0.78617</cdr:y>
    </cdr:to>
    <cdr:sp macro="" textlink="">
      <cdr:nvSpPr>
        <cdr:cNvPr id="3" name="TextBox 2">
          <a:extLst xmlns:a="http://schemas.openxmlformats.org/drawingml/2006/main">
            <a:ext uri="{FF2B5EF4-FFF2-40B4-BE49-F238E27FC236}">
              <a16:creationId xmlns:a16="http://schemas.microsoft.com/office/drawing/2014/main" id="{A060C32D-2D47-4804-ABA5-5D6E9E9DAEA6}"/>
            </a:ext>
          </a:extLst>
        </cdr:cNvPr>
        <cdr:cNvSpPr txBox="1"/>
      </cdr:nvSpPr>
      <cdr:spPr>
        <a:xfrm xmlns:a="http://schemas.openxmlformats.org/drawingml/2006/main">
          <a:off x="4117076" y="3377967"/>
          <a:ext cx="512021" cy="38865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nSpc>
              <a:spcPct val="90000"/>
            </a:lnSpc>
            <a:spcBef>
              <a:spcPts val="600"/>
            </a:spcBef>
          </a:pPr>
          <a:r>
            <a:rPr lang="sv-SE" sz="2000" dirty="0">
              <a:latin typeface="+mn-lt"/>
            </a:rPr>
            <a:t>Bio</a:t>
          </a:r>
        </a:p>
      </cdr:txBody>
    </cdr:sp>
  </cdr:relSizeAnchor>
  <cdr:relSizeAnchor xmlns:cdr="http://schemas.openxmlformats.org/drawingml/2006/chartDrawing">
    <cdr:from>
      <cdr:x>0.14124</cdr:x>
      <cdr:y>0.24408</cdr:y>
    </cdr:from>
    <cdr:to>
      <cdr:x>0.30987</cdr:x>
      <cdr:y>0.32217</cdr:y>
    </cdr:to>
    <cdr:sp macro="" textlink="">
      <cdr:nvSpPr>
        <cdr:cNvPr id="4" name="TextBox 3">
          <a:extLst xmlns:a="http://schemas.openxmlformats.org/drawingml/2006/main">
            <a:ext uri="{FF2B5EF4-FFF2-40B4-BE49-F238E27FC236}">
              <a16:creationId xmlns:a16="http://schemas.microsoft.com/office/drawing/2014/main" id="{05FB759A-C007-45CD-96F7-661BEDB3DBD7}"/>
            </a:ext>
          </a:extLst>
        </cdr:cNvPr>
        <cdr:cNvSpPr txBox="1"/>
      </cdr:nvSpPr>
      <cdr:spPr>
        <a:xfrm xmlns:a="http://schemas.openxmlformats.org/drawingml/2006/main">
          <a:off x="905774" y="1169406"/>
          <a:ext cx="1081450" cy="374141"/>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r">
            <a:lnSpc>
              <a:spcPct val="90000"/>
            </a:lnSpc>
            <a:spcBef>
              <a:spcPts val="600"/>
            </a:spcBef>
          </a:pPr>
          <a:r>
            <a:rPr lang="sv-SE" sz="2000" dirty="0">
              <a:latin typeface="+mn-lt"/>
            </a:rPr>
            <a:t>Gas 0,08</a:t>
          </a:r>
        </a:p>
      </cdr:txBody>
    </cdr:sp>
  </cdr:relSizeAnchor>
  <cdr:relSizeAnchor xmlns:cdr="http://schemas.openxmlformats.org/drawingml/2006/chartDrawing">
    <cdr:from>
      <cdr:x>0.19427</cdr:x>
      <cdr:y>0.18891</cdr:y>
    </cdr:from>
    <cdr:to>
      <cdr:x>0.36726</cdr:x>
      <cdr:y>0.267</cdr:y>
    </cdr:to>
    <cdr:sp macro="" textlink="">
      <cdr:nvSpPr>
        <cdr:cNvPr id="6" name="TextBox 5">
          <a:extLst xmlns:a="http://schemas.openxmlformats.org/drawingml/2006/main">
            <a:ext uri="{FF2B5EF4-FFF2-40B4-BE49-F238E27FC236}">
              <a16:creationId xmlns:a16="http://schemas.microsoft.com/office/drawing/2014/main" id="{FAF2B995-C614-4DC9-B60B-638B56DD5F09}"/>
            </a:ext>
          </a:extLst>
        </cdr:cNvPr>
        <cdr:cNvSpPr txBox="1"/>
      </cdr:nvSpPr>
      <cdr:spPr>
        <a:xfrm xmlns:a="http://schemas.openxmlformats.org/drawingml/2006/main">
          <a:off x="1245871" y="905082"/>
          <a:ext cx="1109406" cy="374141"/>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l">
            <a:lnSpc>
              <a:spcPct val="90000"/>
            </a:lnSpc>
            <a:spcBef>
              <a:spcPts val="600"/>
            </a:spcBef>
          </a:pPr>
          <a:r>
            <a:rPr lang="sv-SE" sz="2000" dirty="0">
              <a:latin typeface="+mn-lt"/>
            </a:rPr>
            <a:t>Olja 0,09</a:t>
          </a:r>
        </a:p>
      </cdr:txBody>
    </cdr:sp>
  </cdr:relSizeAnchor>
  <cdr:relSizeAnchor xmlns:cdr="http://schemas.openxmlformats.org/drawingml/2006/chartDrawing">
    <cdr:from>
      <cdr:x>0.32019</cdr:x>
      <cdr:y>0.11796</cdr:y>
    </cdr:from>
    <cdr:to>
      <cdr:x>0.44888</cdr:x>
      <cdr:y>0.19605</cdr:y>
    </cdr:to>
    <cdr:sp macro="" textlink="">
      <cdr:nvSpPr>
        <cdr:cNvPr id="10" name="TextBox 3">
          <a:extLst xmlns:a="http://schemas.openxmlformats.org/drawingml/2006/main">
            <a:ext uri="{FF2B5EF4-FFF2-40B4-BE49-F238E27FC236}">
              <a16:creationId xmlns:a16="http://schemas.microsoft.com/office/drawing/2014/main" id="{21D907B1-7C4C-4D8E-AD2B-84FD40E6F2C2}"/>
            </a:ext>
          </a:extLst>
        </cdr:cNvPr>
        <cdr:cNvSpPr txBox="1"/>
      </cdr:nvSpPr>
      <cdr:spPr>
        <a:xfrm xmlns:a="http://schemas.openxmlformats.org/drawingml/2006/main">
          <a:off x="2053406" y="565144"/>
          <a:ext cx="825301" cy="374135"/>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lnSpc>
              <a:spcPct val="90000"/>
            </a:lnSpc>
            <a:spcBef>
              <a:spcPts val="600"/>
            </a:spcBef>
          </a:pPr>
          <a:r>
            <a:rPr lang="sv-SE" sz="2000" dirty="0">
              <a:latin typeface="+mn-lt"/>
            </a:rPr>
            <a:t>Övrigt</a:t>
          </a:r>
        </a:p>
      </cdr:txBody>
    </cdr:sp>
  </cdr:relSizeAnchor>
</c:userShapes>
</file>

<file path=ppt/drawings/drawing3.xml><?xml version="1.0" encoding="utf-8"?>
<c:userShapes xmlns:c="http://schemas.openxmlformats.org/drawingml/2006/chart">
  <cdr:relSizeAnchor xmlns:cdr="http://schemas.openxmlformats.org/drawingml/2006/chartDrawing">
    <cdr:from>
      <cdr:x>0.19169</cdr:x>
      <cdr:y>0.62579</cdr:y>
    </cdr:from>
    <cdr:to>
      <cdr:x>0.34497</cdr:x>
      <cdr:y>0.69395</cdr:y>
    </cdr:to>
    <cdr:sp macro="" textlink="">
      <cdr:nvSpPr>
        <cdr:cNvPr id="2" name="TextBox 1">
          <a:extLst xmlns:a="http://schemas.openxmlformats.org/drawingml/2006/main">
            <a:ext uri="{FF2B5EF4-FFF2-40B4-BE49-F238E27FC236}">
              <a16:creationId xmlns:a16="http://schemas.microsoft.com/office/drawing/2014/main" id="{907C4C57-9C30-468C-8A85-FEB30909E64A}"/>
            </a:ext>
          </a:extLst>
        </cdr:cNvPr>
        <cdr:cNvSpPr txBox="1"/>
      </cdr:nvSpPr>
      <cdr:spPr>
        <a:xfrm xmlns:a="http://schemas.openxmlformats.org/drawingml/2006/main">
          <a:off x="1558073" y="3390969"/>
          <a:ext cx="1245854" cy="36933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r">
            <a:lnSpc>
              <a:spcPct val="90000"/>
            </a:lnSpc>
            <a:spcBef>
              <a:spcPts val="600"/>
            </a:spcBef>
          </a:pPr>
          <a:r>
            <a:rPr lang="sv-SE" sz="2000" dirty="0">
              <a:latin typeface="+mn-lt"/>
            </a:rPr>
            <a:t>Hushållsel</a:t>
          </a:r>
        </a:p>
      </cdr:txBody>
    </cdr:sp>
  </cdr:relSizeAnchor>
  <cdr:relSizeAnchor xmlns:cdr="http://schemas.openxmlformats.org/drawingml/2006/chartDrawing">
    <cdr:from>
      <cdr:x>0.71671</cdr:x>
      <cdr:y>0.30738</cdr:y>
    </cdr:from>
    <cdr:to>
      <cdr:x>0.83843</cdr:x>
      <cdr:y>0.37554</cdr:y>
    </cdr:to>
    <cdr:sp macro="" textlink="">
      <cdr:nvSpPr>
        <cdr:cNvPr id="3" name="TextBox 2">
          <a:extLst xmlns:a="http://schemas.openxmlformats.org/drawingml/2006/main">
            <a:ext uri="{FF2B5EF4-FFF2-40B4-BE49-F238E27FC236}">
              <a16:creationId xmlns:a16="http://schemas.microsoft.com/office/drawing/2014/main" id="{A060C32D-2D47-4804-ABA5-5D6E9E9DAEA6}"/>
            </a:ext>
          </a:extLst>
        </cdr:cNvPr>
        <cdr:cNvSpPr txBox="1"/>
      </cdr:nvSpPr>
      <cdr:spPr>
        <a:xfrm xmlns:a="http://schemas.openxmlformats.org/drawingml/2006/main">
          <a:off x="5825402" y="1665594"/>
          <a:ext cx="989373" cy="36933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nSpc>
              <a:spcPct val="90000"/>
            </a:lnSpc>
            <a:spcBef>
              <a:spcPts val="600"/>
            </a:spcBef>
          </a:pPr>
          <a:r>
            <a:rPr lang="sv-SE" sz="2000" dirty="0">
              <a:latin typeface="+mn-lt"/>
            </a:rPr>
            <a:t>Industri</a:t>
          </a:r>
        </a:p>
      </cdr:txBody>
    </cdr:sp>
  </cdr:relSizeAnchor>
  <cdr:relSizeAnchor xmlns:cdr="http://schemas.openxmlformats.org/drawingml/2006/chartDrawing">
    <cdr:from>
      <cdr:x>0.12815</cdr:x>
      <cdr:y>0.17742</cdr:y>
    </cdr:from>
    <cdr:to>
      <cdr:x>0.41218</cdr:x>
      <cdr:y>0.24558</cdr:y>
    </cdr:to>
    <cdr:sp macro="" textlink="">
      <cdr:nvSpPr>
        <cdr:cNvPr id="4" name="TextBox 3">
          <a:extLst xmlns:a="http://schemas.openxmlformats.org/drawingml/2006/main">
            <a:ext uri="{FF2B5EF4-FFF2-40B4-BE49-F238E27FC236}">
              <a16:creationId xmlns:a16="http://schemas.microsoft.com/office/drawing/2014/main" id="{05FB759A-C007-45CD-96F7-661BEDB3DBD7}"/>
            </a:ext>
          </a:extLst>
        </cdr:cNvPr>
        <cdr:cNvSpPr txBox="1"/>
      </cdr:nvSpPr>
      <cdr:spPr>
        <a:xfrm xmlns:a="http://schemas.openxmlformats.org/drawingml/2006/main">
          <a:off x="1041577" y="961396"/>
          <a:ext cx="2308645" cy="36933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r">
            <a:lnSpc>
              <a:spcPct val="90000"/>
            </a:lnSpc>
            <a:spcBef>
              <a:spcPts val="600"/>
            </a:spcBef>
          </a:pPr>
          <a:r>
            <a:rPr lang="sv-SE" sz="2000" dirty="0">
              <a:latin typeface="+mn-lt"/>
            </a:rPr>
            <a:t>Överföringsförluster</a:t>
          </a:r>
        </a:p>
      </cdr:txBody>
    </cdr:sp>
  </cdr:relSizeAnchor>
  <cdr:relSizeAnchor xmlns:cdr="http://schemas.openxmlformats.org/drawingml/2006/chartDrawing">
    <cdr:from>
      <cdr:x>0.05964</cdr:x>
      <cdr:y>0.10172</cdr:y>
    </cdr:from>
    <cdr:to>
      <cdr:x>0.48734</cdr:x>
      <cdr:y>0.16988</cdr:y>
    </cdr:to>
    <cdr:sp macro="" textlink="">
      <cdr:nvSpPr>
        <cdr:cNvPr id="5" name="TextBox 4">
          <a:extLst xmlns:a="http://schemas.openxmlformats.org/drawingml/2006/main">
            <a:ext uri="{FF2B5EF4-FFF2-40B4-BE49-F238E27FC236}">
              <a16:creationId xmlns:a16="http://schemas.microsoft.com/office/drawing/2014/main" id="{676F5EFA-D800-468E-B4FE-012AC4E9F366}"/>
            </a:ext>
          </a:extLst>
        </cdr:cNvPr>
        <cdr:cNvSpPr txBox="1"/>
      </cdr:nvSpPr>
      <cdr:spPr>
        <a:xfrm xmlns:a="http://schemas.openxmlformats.org/drawingml/2006/main">
          <a:off x="457201" y="579284"/>
          <a:ext cx="3278766" cy="388164"/>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pPr algn="r">
            <a:lnSpc>
              <a:spcPct val="90000"/>
            </a:lnSpc>
            <a:spcBef>
              <a:spcPts val="600"/>
            </a:spcBef>
          </a:pPr>
          <a:r>
            <a:rPr lang="sv-SE" sz="2000" dirty="0">
              <a:latin typeface="+mn-lt"/>
            </a:rPr>
            <a:t>Fjärrvärme, raffinaderier 4,3</a:t>
          </a:r>
        </a:p>
      </cdr:txBody>
    </cdr:sp>
  </cdr:relSizeAnchor>
  <cdr:relSizeAnchor xmlns:cdr="http://schemas.openxmlformats.org/drawingml/2006/chartDrawing">
    <cdr:from>
      <cdr:x>0.5</cdr:x>
      <cdr:y>0.09591</cdr:y>
    </cdr:from>
    <cdr:to>
      <cdr:x>0.74332</cdr:x>
      <cdr:y>0.16161</cdr:y>
    </cdr:to>
    <cdr:sp macro="" textlink="">
      <cdr:nvSpPr>
        <cdr:cNvPr id="6" name="TextBox 5">
          <a:extLst xmlns:a="http://schemas.openxmlformats.org/drawingml/2006/main">
            <a:ext uri="{FF2B5EF4-FFF2-40B4-BE49-F238E27FC236}">
              <a16:creationId xmlns:a16="http://schemas.microsoft.com/office/drawing/2014/main" id="{FAF2B995-C614-4DC9-B60B-638B56DD5F09}"/>
            </a:ext>
          </a:extLst>
        </cdr:cNvPr>
        <cdr:cNvSpPr txBox="1"/>
      </cdr:nvSpPr>
      <cdr:spPr>
        <a:xfrm xmlns:a="http://schemas.openxmlformats.org/drawingml/2006/main">
          <a:off x="3833019" y="546197"/>
          <a:ext cx="1865319" cy="374141"/>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l">
            <a:lnSpc>
              <a:spcPct val="90000"/>
            </a:lnSpc>
            <a:spcBef>
              <a:spcPts val="600"/>
            </a:spcBef>
          </a:pPr>
          <a:r>
            <a:rPr lang="sv-SE" sz="2000" dirty="0">
              <a:latin typeface="+mn-lt"/>
            </a:rPr>
            <a:t>Transporter 2,9</a:t>
          </a:r>
        </a:p>
      </cdr:txBody>
    </cdr:sp>
  </cdr:relSizeAnchor>
  <cdr:relSizeAnchor xmlns:cdr="http://schemas.openxmlformats.org/drawingml/2006/chartDrawing">
    <cdr:from>
      <cdr:x>0.59142</cdr:x>
      <cdr:y>0.74803</cdr:y>
    </cdr:from>
    <cdr:to>
      <cdr:x>0.6952</cdr:x>
      <cdr:y>0.81619</cdr:y>
    </cdr:to>
    <cdr:sp macro="" textlink="">
      <cdr:nvSpPr>
        <cdr:cNvPr id="7" name="TextBox 6">
          <a:extLst xmlns:a="http://schemas.openxmlformats.org/drawingml/2006/main">
            <a:ext uri="{FF2B5EF4-FFF2-40B4-BE49-F238E27FC236}">
              <a16:creationId xmlns:a16="http://schemas.microsoft.com/office/drawing/2014/main" id="{14871C4C-2E32-456C-B8D5-83859154E765}"/>
            </a:ext>
          </a:extLst>
        </cdr:cNvPr>
        <cdr:cNvSpPr txBox="1"/>
      </cdr:nvSpPr>
      <cdr:spPr>
        <a:xfrm xmlns:a="http://schemas.openxmlformats.org/drawingml/2006/main">
          <a:off x="4807093" y="4053330"/>
          <a:ext cx="843501" cy="36933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nSpc>
              <a:spcPct val="90000"/>
            </a:lnSpc>
            <a:spcBef>
              <a:spcPts val="600"/>
            </a:spcBef>
          </a:pPr>
          <a:r>
            <a:rPr lang="sv-SE" sz="2000" dirty="0">
              <a:latin typeface="+mn-lt"/>
            </a:rPr>
            <a:t>Driftel</a:t>
          </a:r>
        </a:p>
      </cdr:txBody>
    </cdr:sp>
  </cdr:relSizeAnchor>
  <cdr:relSizeAnchor xmlns:cdr="http://schemas.openxmlformats.org/drawingml/2006/chartDrawing">
    <cdr:from>
      <cdr:x>0.19681</cdr:x>
      <cdr:y>0.37179</cdr:y>
    </cdr:from>
    <cdr:to>
      <cdr:x>0.32366</cdr:x>
      <cdr:y>0.43995</cdr:y>
    </cdr:to>
    <cdr:sp macro="" textlink="">
      <cdr:nvSpPr>
        <cdr:cNvPr id="8" name="TextBox 7">
          <a:extLst xmlns:a="http://schemas.openxmlformats.org/drawingml/2006/main">
            <a:ext uri="{FF2B5EF4-FFF2-40B4-BE49-F238E27FC236}">
              <a16:creationId xmlns:a16="http://schemas.microsoft.com/office/drawing/2014/main" id="{8228ADEC-9F22-4436-B86D-DB8695C167CB}"/>
            </a:ext>
          </a:extLst>
        </cdr:cNvPr>
        <cdr:cNvSpPr txBox="1"/>
      </cdr:nvSpPr>
      <cdr:spPr>
        <a:xfrm xmlns:a="http://schemas.openxmlformats.org/drawingml/2006/main">
          <a:off x="1599693" y="2014589"/>
          <a:ext cx="1031052" cy="36933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r">
            <a:lnSpc>
              <a:spcPct val="90000"/>
            </a:lnSpc>
            <a:spcBef>
              <a:spcPts val="600"/>
            </a:spcBef>
          </a:pPr>
          <a:r>
            <a:rPr lang="sv-SE" sz="2000" dirty="0">
              <a:latin typeface="+mn-lt"/>
            </a:rPr>
            <a:t>Elvärme</a:t>
          </a:r>
        </a:p>
      </cdr:txBody>
    </cdr:sp>
  </cdr:relSizeAnchor>
</c:userShapes>
</file>

<file path=ppt/drawings/drawing4.xml><?xml version="1.0" encoding="utf-8"?>
<c:userShapes xmlns:c="http://schemas.openxmlformats.org/drawingml/2006/chart">
  <cdr:relSizeAnchor xmlns:cdr="http://schemas.openxmlformats.org/drawingml/2006/chartDrawing">
    <cdr:from>
      <cdr:x>0.19169</cdr:x>
      <cdr:y>0.62579</cdr:y>
    </cdr:from>
    <cdr:to>
      <cdr:x>0.34497</cdr:x>
      <cdr:y>0.69395</cdr:y>
    </cdr:to>
    <cdr:sp macro="" textlink="">
      <cdr:nvSpPr>
        <cdr:cNvPr id="2" name="TextBox 1">
          <a:extLst xmlns:a="http://schemas.openxmlformats.org/drawingml/2006/main">
            <a:ext uri="{FF2B5EF4-FFF2-40B4-BE49-F238E27FC236}">
              <a16:creationId xmlns:a16="http://schemas.microsoft.com/office/drawing/2014/main" id="{907C4C57-9C30-468C-8A85-FEB30909E64A}"/>
            </a:ext>
          </a:extLst>
        </cdr:cNvPr>
        <cdr:cNvSpPr txBox="1"/>
      </cdr:nvSpPr>
      <cdr:spPr>
        <a:xfrm xmlns:a="http://schemas.openxmlformats.org/drawingml/2006/main">
          <a:off x="1558073" y="3390969"/>
          <a:ext cx="1245854" cy="36933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r">
            <a:lnSpc>
              <a:spcPct val="90000"/>
            </a:lnSpc>
            <a:spcBef>
              <a:spcPts val="600"/>
            </a:spcBef>
          </a:pPr>
          <a:r>
            <a:rPr lang="sv-SE" sz="2000" dirty="0">
              <a:latin typeface="+mn-lt"/>
            </a:rPr>
            <a:t>Hushållsel</a:t>
          </a:r>
        </a:p>
      </cdr:txBody>
    </cdr:sp>
  </cdr:relSizeAnchor>
  <cdr:relSizeAnchor xmlns:cdr="http://schemas.openxmlformats.org/drawingml/2006/chartDrawing">
    <cdr:from>
      <cdr:x>0.71671</cdr:x>
      <cdr:y>0.30738</cdr:y>
    </cdr:from>
    <cdr:to>
      <cdr:x>0.83843</cdr:x>
      <cdr:y>0.37554</cdr:y>
    </cdr:to>
    <cdr:sp macro="" textlink="">
      <cdr:nvSpPr>
        <cdr:cNvPr id="3" name="TextBox 2">
          <a:extLst xmlns:a="http://schemas.openxmlformats.org/drawingml/2006/main">
            <a:ext uri="{FF2B5EF4-FFF2-40B4-BE49-F238E27FC236}">
              <a16:creationId xmlns:a16="http://schemas.microsoft.com/office/drawing/2014/main" id="{A060C32D-2D47-4804-ABA5-5D6E9E9DAEA6}"/>
            </a:ext>
          </a:extLst>
        </cdr:cNvPr>
        <cdr:cNvSpPr txBox="1"/>
      </cdr:nvSpPr>
      <cdr:spPr>
        <a:xfrm xmlns:a="http://schemas.openxmlformats.org/drawingml/2006/main">
          <a:off x="5825402" y="1665594"/>
          <a:ext cx="989373" cy="36933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nSpc>
              <a:spcPct val="90000"/>
            </a:lnSpc>
            <a:spcBef>
              <a:spcPts val="600"/>
            </a:spcBef>
          </a:pPr>
          <a:r>
            <a:rPr lang="sv-SE" sz="2000" dirty="0">
              <a:latin typeface="+mn-lt"/>
            </a:rPr>
            <a:t>Industri</a:t>
          </a:r>
        </a:p>
      </cdr:txBody>
    </cdr:sp>
  </cdr:relSizeAnchor>
  <cdr:relSizeAnchor xmlns:cdr="http://schemas.openxmlformats.org/drawingml/2006/chartDrawing">
    <cdr:from>
      <cdr:x>0.11833</cdr:x>
      <cdr:y>0.16403</cdr:y>
    </cdr:from>
    <cdr:to>
      <cdr:x>0.40236</cdr:x>
      <cdr:y>0.23219</cdr:y>
    </cdr:to>
    <cdr:sp macro="" textlink="">
      <cdr:nvSpPr>
        <cdr:cNvPr id="4" name="TextBox 3">
          <a:extLst xmlns:a="http://schemas.openxmlformats.org/drawingml/2006/main">
            <a:ext uri="{FF2B5EF4-FFF2-40B4-BE49-F238E27FC236}">
              <a16:creationId xmlns:a16="http://schemas.microsoft.com/office/drawing/2014/main" id="{05FB759A-C007-45CD-96F7-661BEDB3DBD7}"/>
            </a:ext>
          </a:extLst>
        </cdr:cNvPr>
        <cdr:cNvSpPr txBox="1"/>
      </cdr:nvSpPr>
      <cdr:spPr>
        <a:xfrm xmlns:a="http://schemas.openxmlformats.org/drawingml/2006/main">
          <a:off x="961774" y="888809"/>
          <a:ext cx="2308596" cy="369336"/>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r">
            <a:lnSpc>
              <a:spcPct val="90000"/>
            </a:lnSpc>
            <a:spcBef>
              <a:spcPts val="600"/>
            </a:spcBef>
          </a:pPr>
          <a:r>
            <a:rPr lang="sv-SE" sz="2000" dirty="0">
              <a:latin typeface="+mn-lt"/>
            </a:rPr>
            <a:t>Överföringsförluster</a:t>
          </a:r>
        </a:p>
      </cdr:txBody>
    </cdr:sp>
  </cdr:relSizeAnchor>
  <cdr:relSizeAnchor xmlns:cdr="http://schemas.openxmlformats.org/drawingml/2006/chartDrawing">
    <cdr:from>
      <cdr:x>0.0598</cdr:x>
      <cdr:y>0.10306</cdr:y>
    </cdr:from>
    <cdr:to>
      <cdr:x>0.48976</cdr:x>
      <cdr:y>0.17122</cdr:y>
    </cdr:to>
    <cdr:sp macro="" textlink="">
      <cdr:nvSpPr>
        <cdr:cNvPr id="5" name="TextBox 4">
          <a:extLst xmlns:a="http://schemas.openxmlformats.org/drawingml/2006/main">
            <a:ext uri="{FF2B5EF4-FFF2-40B4-BE49-F238E27FC236}">
              <a16:creationId xmlns:a16="http://schemas.microsoft.com/office/drawing/2014/main" id="{676F5EFA-D800-468E-B4FE-012AC4E9F366}"/>
            </a:ext>
          </a:extLst>
        </cdr:cNvPr>
        <cdr:cNvSpPr txBox="1"/>
      </cdr:nvSpPr>
      <cdr:spPr>
        <a:xfrm xmlns:a="http://schemas.openxmlformats.org/drawingml/2006/main">
          <a:off x="486088" y="558463"/>
          <a:ext cx="3494657" cy="369332"/>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pPr algn="r">
            <a:lnSpc>
              <a:spcPct val="90000"/>
            </a:lnSpc>
            <a:spcBef>
              <a:spcPts val="600"/>
            </a:spcBef>
          </a:pPr>
          <a:r>
            <a:rPr lang="sv-SE" sz="2000" dirty="0">
              <a:latin typeface="+mn-lt"/>
            </a:rPr>
            <a:t>Fjärrvärme, raffinaderier 3%</a:t>
          </a:r>
        </a:p>
      </cdr:txBody>
    </cdr:sp>
  </cdr:relSizeAnchor>
  <cdr:relSizeAnchor xmlns:cdr="http://schemas.openxmlformats.org/drawingml/2006/chartDrawing">
    <cdr:from>
      <cdr:x>0.5</cdr:x>
      <cdr:y>0.09591</cdr:y>
    </cdr:from>
    <cdr:to>
      <cdr:x>0.72321</cdr:x>
      <cdr:y>0.16161</cdr:y>
    </cdr:to>
    <cdr:sp macro="" textlink="">
      <cdr:nvSpPr>
        <cdr:cNvPr id="6" name="TextBox 5">
          <a:extLst xmlns:a="http://schemas.openxmlformats.org/drawingml/2006/main">
            <a:ext uri="{FF2B5EF4-FFF2-40B4-BE49-F238E27FC236}">
              <a16:creationId xmlns:a16="http://schemas.microsoft.com/office/drawing/2014/main" id="{FAF2B995-C614-4DC9-B60B-638B56DD5F09}"/>
            </a:ext>
          </a:extLst>
        </cdr:cNvPr>
        <cdr:cNvSpPr txBox="1"/>
      </cdr:nvSpPr>
      <cdr:spPr>
        <a:xfrm xmlns:a="http://schemas.openxmlformats.org/drawingml/2006/main">
          <a:off x="4154488" y="546197"/>
          <a:ext cx="1854675" cy="374141"/>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l">
            <a:lnSpc>
              <a:spcPct val="90000"/>
            </a:lnSpc>
            <a:spcBef>
              <a:spcPts val="600"/>
            </a:spcBef>
          </a:pPr>
          <a:r>
            <a:rPr lang="sv-SE" sz="2000" dirty="0">
              <a:latin typeface="+mn-lt"/>
            </a:rPr>
            <a:t>Transporter 2%</a:t>
          </a:r>
        </a:p>
      </cdr:txBody>
    </cdr:sp>
  </cdr:relSizeAnchor>
  <cdr:relSizeAnchor xmlns:cdr="http://schemas.openxmlformats.org/drawingml/2006/chartDrawing">
    <cdr:from>
      <cdr:x>0.59142</cdr:x>
      <cdr:y>0.74803</cdr:y>
    </cdr:from>
    <cdr:to>
      <cdr:x>0.6952</cdr:x>
      <cdr:y>0.81619</cdr:y>
    </cdr:to>
    <cdr:sp macro="" textlink="">
      <cdr:nvSpPr>
        <cdr:cNvPr id="7" name="TextBox 6">
          <a:extLst xmlns:a="http://schemas.openxmlformats.org/drawingml/2006/main">
            <a:ext uri="{FF2B5EF4-FFF2-40B4-BE49-F238E27FC236}">
              <a16:creationId xmlns:a16="http://schemas.microsoft.com/office/drawing/2014/main" id="{14871C4C-2E32-456C-B8D5-83859154E765}"/>
            </a:ext>
          </a:extLst>
        </cdr:cNvPr>
        <cdr:cNvSpPr txBox="1"/>
      </cdr:nvSpPr>
      <cdr:spPr>
        <a:xfrm xmlns:a="http://schemas.openxmlformats.org/drawingml/2006/main">
          <a:off x="4807093" y="4053330"/>
          <a:ext cx="843501" cy="36933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nSpc>
              <a:spcPct val="90000"/>
            </a:lnSpc>
            <a:spcBef>
              <a:spcPts val="600"/>
            </a:spcBef>
          </a:pPr>
          <a:r>
            <a:rPr lang="sv-SE" sz="2000" dirty="0">
              <a:latin typeface="+mn-lt"/>
            </a:rPr>
            <a:t>Driftel</a:t>
          </a:r>
        </a:p>
      </cdr:txBody>
    </cdr:sp>
  </cdr:relSizeAnchor>
  <cdr:relSizeAnchor xmlns:cdr="http://schemas.openxmlformats.org/drawingml/2006/chartDrawing">
    <cdr:from>
      <cdr:x>0.19681</cdr:x>
      <cdr:y>0.37179</cdr:y>
    </cdr:from>
    <cdr:to>
      <cdr:x>0.32366</cdr:x>
      <cdr:y>0.43995</cdr:y>
    </cdr:to>
    <cdr:sp macro="" textlink="">
      <cdr:nvSpPr>
        <cdr:cNvPr id="8" name="TextBox 7">
          <a:extLst xmlns:a="http://schemas.openxmlformats.org/drawingml/2006/main">
            <a:ext uri="{FF2B5EF4-FFF2-40B4-BE49-F238E27FC236}">
              <a16:creationId xmlns:a16="http://schemas.microsoft.com/office/drawing/2014/main" id="{8228ADEC-9F22-4436-B86D-DB8695C167CB}"/>
            </a:ext>
          </a:extLst>
        </cdr:cNvPr>
        <cdr:cNvSpPr txBox="1"/>
      </cdr:nvSpPr>
      <cdr:spPr>
        <a:xfrm xmlns:a="http://schemas.openxmlformats.org/drawingml/2006/main">
          <a:off x="1599693" y="2014589"/>
          <a:ext cx="1031052" cy="36933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r">
            <a:lnSpc>
              <a:spcPct val="90000"/>
            </a:lnSpc>
            <a:spcBef>
              <a:spcPts val="600"/>
            </a:spcBef>
          </a:pPr>
          <a:r>
            <a:rPr lang="sv-SE" sz="2000" dirty="0">
              <a:latin typeface="+mn-lt"/>
            </a:rPr>
            <a:t>Elvärme</a:t>
          </a:r>
        </a:p>
      </cdr:txBody>
    </cdr:sp>
  </cdr:relSizeAnchor>
</c:userShapes>
</file>

<file path=ppt/drawings/drawing5.xml><?xml version="1.0" encoding="utf-8"?>
<c:userShapes xmlns:c="http://schemas.openxmlformats.org/drawingml/2006/chart">
  <cdr:relSizeAnchor xmlns:cdr="http://schemas.openxmlformats.org/drawingml/2006/chartDrawing">
    <cdr:from>
      <cdr:x>0.6858</cdr:x>
      <cdr:y>0.27237</cdr:y>
    </cdr:from>
    <cdr:to>
      <cdr:x>0.79334</cdr:x>
      <cdr:y>0.45212</cdr:y>
    </cdr:to>
    <cdr:sp macro="" textlink="">
      <cdr:nvSpPr>
        <cdr:cNvPr id="3" name="Speech Bubble: Oval 12">
          <a:extLst xmlns:a="http://schemas.openxmlformats.org/drawingml/2006/main">
            <a:ext uri="{FF2B5EF4-FFF2-40B4-BE49-F238E27FC236}">
              <a16:creationId xmlns:a16="http://schemas.microsoft.com/office/drawing/2014/main" id="{A485ACA1-30E0-4A90-AF58-CB4AE3BB3F62}"/>
            </a:ext>
          </a:extLst>
        </cdr:cNvPr>
        <cdr:cNvSpPr/>
      </cdr:nvSpPr>
      <cdr:spPr>
        <a:xfrm xmlns:a="http://schemas.openxmlformats.org/drawingml/2006/main">
          <a:off x="8373833" y="1304925"/>
          <a:ext cx="1313091" cy="861211"/>
        </a:xfrm>
        <a:prstGeom xmlns:a="http://schemas.openxmlformats.org/drawingml/2006/main" prst="wedgeEllipseCallout">
          <a:avLst>
            <a:gd name="adj1" fmla="val -71809"/>
            <a:gd name="adj2" fmla="val 59221"/>
          </a:avLst>
        </a:prstGeom>
        <a:solidFill xmlns:a="http://schemas.openxmlformats.org/drawingml/2006/main">
          <a:schemeClr val="accent4"/>
        </a:solidFill>
        <a:ln xmlns:a="http://schemas.openxmlformats.org/drawingml/2006/main" w="12700">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sv-S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lnSpc>
              <a:spcPct val="90000"/>
            </a:lnSpc>
            <a:spcBef>
              <a:spcPts val="600"/>
            </a:spcBef>
          </a:pPr>
          <a:r>
            <a:rPr lang="sv-SE" sz="1800" dirty="0">
              <a:solidFill>
                <a:schemeClr val="bg2"/>
              </a:solidFill>
            </a:rPr>
            <a:t>Skatt: 39%</a:t>
          </a:r>
        </a:p>
      </cdr:txBody>
    </cdr:sp>
  </cdr:relSizeAnchor>
  <cdr:relSizeAnchor xmlns:cdr="http://schemas.openxmlformats.org/drawingml/2006/chartDrawing">
    <cdr:from>
      <cdr:x>0.68178</cdr:x>
      <cdr:y>0.69185</cdr:y>
    </cdr:from>
    <cdr:to>
      <cdr:x>0.84092</cdr:x>
      <cdr:y>0.87078</cdr:y>
    </cdr:to>
    <cdr:sp macro="" textlink="">
      <cdr:nvSpPr>
        <cdr:cNvPr id="4" name="Speech Bubble: Oval 13">
          <a:extLst xmlns:a="http://schemas.openxmlformats.org/drawingml/2006/main">
            <a:ext uri="{FF2B5EF4-FFF2-40B4-BE49-F238E27FC236}">
              <a16:creationId xmlns:a16="http://schemas.microsoft.com/office/drawing/2014/main" id="{5EE661DB-AD2D-4671-A784-827BB9CBB2DC}"/>
            </a:ext>
          </a:extLst>
        </cdr:cNvPr>
        <cdr:cNvSpPr/>
      </cdr:nvSpPr>
      <cdr:spPr>
        <a:xfrm xmlns:a="http://schemas.openxmlformats.org/drawingml/2006/main">
          <a:off x="8324850" y="3314700"/>
          <a:ext cx="1943100" cy="857249"/>
        </a:xfrm>
        <a:prstGeom xmlns:a="http://schemas.openxmlformats.org/drawingml/2006/main" prst="wedgeEllipseCallout">
          <a:avLst>
            <a:gd name="adj1" fmla="val -61911"/>
            <a:gd name="adj2" fmla="val 47140"/>
          </a:avLst>
        </a:prstGeom>
        <a:solidFill xmlns:a="http://schemas.openxmlformats.org/drawingml/2006/main">
          <a:srgbClr val="E6007E"/>
        </a:solidFill>
        <a:ln xmlns:a="http://schemas.openxmlformats.org/drawingml/2006/main" w="12700">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sv-S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lnSpc>
              <a:spcPct val="90000"/>
            </a:lnSpc>
            <a:spcBef>
              <a:spcPts val="600"/>
            </a:spcBef>
          </a:pPr>
          <a:r>
            <a:rPr lang="sv-SE" sz="1800" dirty="0">
              <a:solidFill>
                <a:schemeClr val="bg2"/>
              </a:solidFill>
            </a:rPr>
            <a:t>Elnäts-avgift: 18%</a:t>
          </a:r>
        </a:p>
      </cdr:txBody>
    </cdr:sp>
  </cdr:relSizeAnchor>
  <cdr:relSizeAnchor xmlns:cdr="http://schemas.openxmlformats.org/drawingml/2006/chartDrawing">
    <cdr:from>
      <cdr:x>0.681</cdr:x>
      <cdr:y>0.4672</cdr:y>
    </cdr:from>
    <cdr:to>
      <cdr:x>0.83156</cdr:x>
      <cdr:y>0.67992</cdr:y>
    </cdr:to>
    <cdr:sp macro="" textlink="">
      <cdr:nvSpPr>
        <cdr:cNvPr id="5" name="Speech Bubble: Oval 14">
          <a:extLst xmlns:a="http://schemas.openxmlformats.org/drawingml/2006/main">
            <a:ext uri="{FF2B5EF4-FFF2-40B4-BE49-F238E27FC236}">
              <a16:creationId xmlns:a16="http://schemas.microsoft.com/office/drawing/2014/main" id="{BF312AE9-E1AE-4FD3-BE6B-E4B59C85466A}"/>
            </a:ext>
          </a:extLst>
        </cdr:cNvPr>
        <cdr:cNvSpPr/>
      </cdr:nvSpPr>
      <cdr:spPr>
        <a:xfrm xmlns:a="http://schemas.openxmlformats.org/drawingml/2006/main">
          <a:off x="8315325" y="2238375"/>
          <a:ext cx="1838325" cy="1019175"/>
        </a:xfrm>
        <a:prstGeom xmlns:a="http://schemas.openxmlformats.org/drawingml/2006/main" prst="wedgeEllipseCallout">
          <a:avLst>
            <a:gd name="adj1" fmla="val -60432"/>
            <a:gd name="adj2" fmla="val 58170"/>
          </a:avLst>
        </a:prstGeom>
        <a:solidFill xmlns:a="http://schemas.openxmlformats.org/drawingml/2006/main">
          <a:srgbClr val="777777"/>
        </a:solidFill>
        <a:ln xmlns:a="http://schemas.openxmlformats.org/drawingml/2006/main" w="12700">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sv-S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lnSpc>
              <a:spcPct val="90000"/>
            </a:lnSpc>
            <a:spcBef>
              <a:spcPts val="600"/>
            </a:spcBef>
          </a:pPr>
          <a:r>
            <a:rPr lang="sv-SE" sz="1800" dirty="0">
              <a:solidFill>
                <a:schemeClr val="bg2"/>
              </a:solidFill>
            </a:rPr>
            <a:t>Elhandels-pris: 43%</a:t>
          </a:r>
        </a:p>
      </cdr:txBody>
    </cdr:sp>
  </cdr:relSizeAnchor>
  <cdr:relSizeAnchor xmlns:cdr="http://schemas.openxmlformats.org/drawingml/2006/chartDrawing">
    <cdr:from>
      <cdr:x>0.06935</cdr:x>
      <cdr:y>0.61431</cdr:y>
    </cdr:from>
    <cdr:to>
      <cdr:x>0.16772</cdr:x>
      <cdr:y>0.7833</cdr:y>
    </cdr:to>
    <cdr:sp macro="" textlink="">
      <cdr:nvSpPr>
        <cdr:cNvPr id="7" name="Speech Bubble: Oval 6">
          <a:extLst xmlns:a="http://schemas.openxmlformats.org/drawingml/2006/main">
            <a:ext uri="{FF2B5EF4-FFF2-40B4-BE49-F238E27FC236}">
              <a16:creationId xmlns:a16="http://schemas.microsoft.com/office/drawing/2014/main" id="{A6B0C014-31EE-43A7-A819-59032A207F59}"/>
            </a:ext>
          </a:extLst>
        </cdr:cNvPr>
        <cdr:cNvSpPr/>
      </cdr:nvSpPr>
      <cdr:spPr>
        <a:xfrm xmlns:a="http://schemas.openxmlformats.org/drawingml/2006/main">
          <a:off x="846813" y="2943225"/>
          <a:ext cx="1201062" cy="809624"/>
        </a:xfrm>
        <a:prstGeom xmlns:a="http://schemas.openxmlformats.org/drawingml/2006/main" prst="wedgeEllipseCallout">
          <a:avLst>
            <a:gd name="adj1" fmla="val -33482"/>
            <a:gd name="adj2" fmla="val 99415"/>
          </a:avLst>
        </a:prstGeom>
        <a:solidFill xmlns:a="http://schemas.openxmlformats.org/drawingml/2006/main">
          <a:schemeClr val="accent4"/>
        </a:solidFill>
        <a:ln xmlns:a="http://schemas.openxmlformats.org/drawingml/2006/main" w="12700">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sv-S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lnSpc>
              <a:spcPct val="90000"/>
            </a:lnSpc>
            <a:spcBef>
              <a:spcPts val="600"/>
            </a:spcBef>
          </a:pPr>
          <a:r>
            <a:rPr lang="sv-SE" sz="1800" dirty="0">
              <a:solidFill>
                <a:schemeClr val="bg2"/>
              </a:solidFill>
            </a:rPr>
            <a:t>Skatt: 7%</a:t>
          </a:r>
        </a:p>
      </cdr:txBody>
    </cdr:sp>
  </cdr:relSizeAnchor>
</c:userShapes>
</file>

<file path=ppt/drawings/drawing6.xml><?xml version="1.0" encoding="utf-8"?>
<c:userShapes xmlns:c="http://schemas.openxmlformats.org/drawingml/2006/chart">
  <cdr:relSizeAnchor xmlns:cdr="http://schemas.openxmlformats.org/drawingml/2006/chartDrawing">
    <cdr:from>
      <cdr:x>0.33838</cdr:x>
      <cdr:y>0.29124</cdr:y>
    </cdr:from>
    <cdr:to>
      <cdr:x>0.41118</cdr:x>
      <cdr:y>0.3608</cdr:y>
    </cdr:to>
    <cdr:sp macro="" textlink="">
      <cdr:nvSpPr>
        <cdr:cNvPr id="3" name="textruta 7"/>
        <cdr:cNvSpPr txBox="1"/>
      </cdr:nvSpPr>
      <cdr:spPr>
        <a:xfrm xmlns:a="http://schemas.openxmlformats.org/drawingml/2006/main">
          <a:off x="4216621" y="1398915"/>
          <a:ext cx="907166" cy="334117"/>
        </a:xfrm>
        <a:prstGeom xmlns:a="http://schemas.openxmlformats.org/drawingml/2006/main" prst="rect">
          <a:avLst/>
        </a:prstGeom>
        <a:solidFill xmlns:a="http://schemas.openxmlformats.org/drawingml/2006/main">
          <a:schemeClr val="accent4"/>
        </a:solidFill>
      </cdr:spPr>
      <cdr:txBody>
        <a:bodyPr xmlns:a="http://schemas.openxmlformats.org/drawingml/2006/main" wrap="square" rtlCol="0">
          <a:spAutoFit/>
        </a:bodyPr>
        <a:lstStyle xmlns:a="http://schemas.openxmlformats.org/drawingml/2006/main">
          <a:defPPr>
            <a:defRPr lang="sv-SE"/>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xmlns:a="http://schemas.openxmlformats.org/drawingml/2006/main">
          <a:pPr algn="ctr">
            <a:lnSpc>
              <a:spcPct val="90000"/>
            </a:lnSpc>
          </a:pPr>
          <a:r>
            <a:rPr lang="sv-SE" sz="1800" dirty="0">
              <a:solidFill>
                <a:schemeClr val="bg1"/>
              </a:solidFill>
            </a:rPr>
            <a:t>Per</a:t>
          </a:r>
        </a:p>
      </cdr:txBody>
    </cdr:sp>
  </cdr:relSizeAnchor>
  <cdr:relSizeAnchor xmlns:cdr="http://schemas.openxmlformats.org/drawingml/2006/chartDrawing">
    <cdr:from>
      <cdr:x>0.62773</cdr:x>
      <cdr:y>0.17274</cdr:y>
    </cdr:from>
    <cdr:to>
      <cdr:x>0.62773</cdr:x>
      <cdr:y>0.3527</cdr:y>
    </cdr:to>
    <cdr:sp macro="" textlink="">
      <cdr:nvSpPr>
        <cdr:cNvPr id="9" name="Rak pil 8"/>
        <cdr:cNvSpPr/>
      </cdr:nvSpPr>
      <cdr:spPr>
        <a:xfrm xmlns:a="http://schemas.openxmlformats.org/drawingml/2006/main" flipH="1" flipV="1">
          <a:off x="7034611" y="859226"/>
          <a:ext cx="0" cy="895138"/>
        </a:xfrm>
        <a:prstGeom xmlns:a="http://schemas.openxmlformats.org/drawingml/2006/main" prst="straightConnector1">
          <a:avLst/>
        </a:prstGeom>
        <a:noFill xmlns:a="http://schemas.openxmlformats.org/drawingml/2006/main"/>
        <a:ln xmlns:a="http://schemas.openxmlformats.org/drawingml/2006/main" w="38100" cap="flat" cmpd="sng" algn="ctr">
          <a:solidFill>
            <a:schemeClr val="bg1">
              <a:lumMod val="65000"/>
            </a:schemeClr>
          </a:solidFill>
          <a:prstDash val="solid"/>
          <a:tailEnd type="arrow"/>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rgbClr val="000000"/>
              </a:solidFill>
              <a:latin typeface="Calibri"/>
            </a:defRPr>
          </a:lvl1pPr>
          <a:lvl2pPr marL="457200" indent="0">
            <a:defRPr sz="1100">
              <a:solidFill>
                <a:srgbClr val="000000"/>
              </a:solidFill>
              <a:latin typeface="Calibri"/>
            </a:defRPr>
          </a:lvl2pPr>
          <a:lvl3pPr marL="914400" indent="0">
            <a:defRPr sz="1100">
              <a:solidFill>
                <a:srgbClr val="000000"/>
              </a:solidFill>
              <a:latin typeface="Calibri"/>
            </a:defRPr>
          </a:lvl3pPr>
          <a:lvl4pPr marL="1371600" indent="0">
            <a:defRPr sz="1100">
              <a:solidFill>
                <a:srgbClr val="000000"/>
              </a:solidFill>
              <a:latin typeface="Calibri"/>
            </a:defRPr>
          </a:lvl4pPr>
          <a:lvl5pPr marL="1828800" indent="0">
            <a:defRPr sz="1100">
              <a:solidFill>
                <a:srgbClr val="000000"/>
              </a:solidFill>
              <a:latin typeface="Calibri"/>
            </a:defRPr>
          </a:lvl5pPr>
          <a:lvl6pPr marL="2286000" indent="0">
            <a:defRPr sz="1100">
              <a:solidFill>
                <a:srgbClr val="000000"/>
              </a:solidFill>
              <a:latin typeface="Calibri"/>
            </a:defRPr>
          </a:lvl6pPr>
          <a:lvl7pPr marL="2743200" indent="0">
            <a:defRPr sz="1100">
              <a:solidFill>
                <a:srgbClr val="000000"/>
              </a:solidFill>
              <a:latin typeface="Calibri"/>
            </a:defRPr>
          </a:lvl7pPr>
          <a:lvl8pPr marL="3200400" indent="0">
            <a:defRPr sz="1100">
              <a:solidFill>
                <a:srgbClr val="000000"/>
              </a:solidFill>
              <a:latin typeface="Calibri"/>
            </a:defRPr>
          </a:lvl8pPr>
          <a:lvl9pPr marL="3657600" indent="0">
            <a:defRPr sz="1100">
              <a:solidFill>
                <a:srgbClr val="000000"/>
              </a:solidFill>
              <a:latin typeface="Calibri"/>
            </a:defRPr>
          </a:lvl9pPr>
        </a:lstStyle>
        <a:p xmlns:a="http://schemas.openxmlformats.org/drawingml/2006/main">
          <a:endParaRPr lang="sv-SE"/>
        </a:p>
      </cdr:txBody>
    </cdr:sp>
  </cdr:relSizeAnchor>
  <cdr:relSizeAnchor xmlns:cdr="http://schemas.openxmlformats.org/drawingml/2006/chartDrawing">
    <cdr:from>
      <cdr:x>0.51469</cdr:x>
      <cdr:y>0.2931</cdr:y>
    </cdr:from>
    <cdr:to>
      <cdr:x>0.65945</cdr:x>
      <cdr:y>0.4226</cdr:y>
    </cdr:to>
    <cdr:sp macro="" textlink="">
      <cdr:nvSpPr>
        <cdr:cNvPr id="10" name="textruta 7"/>
        <cdr:cNvSpPr txBox="1"/>
      </cdr:nvSpPr>
      <cdr:spPr>
        <a:xfrm xmlns:a="http://schemas.openxmlformats.org/drawingml/2006/main">
          <a:off x="5767859" y="1457905"/>
          <a:ext cx="1622227" cy="644164"/>
        </a:xfrm>
        <a:prstGeom xmlns:a="http://schemas.openxmlformats.org/drawingml/2006/main" prst="rect">
          <a:avLst/>
        </a:prstGeom>
        <a:solidFill xmlns:a="http://schemas.openxmlformats.org/drawingml/2006/main">
          <a:schemeClr val="accent4"/>
        </a:solidFill>
      </cdr:spPr>
      <cdr:txBody>
        <a:bodyPr xmlns:a="http://schemas.openxmlformats.org/drawingml/2006/main" wrap="square" rtlCol="0">
          <a:noAutofit/>
        </a:bodyPr>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lnSpc>
              <a:spcPct val="90000"/>
            </a:lnSpc>
          </a:pPr>
          <a:r>
            <a:rPr lang="sv-SE" sz="1800" dirty="0">
              <a:solidFill>
                <a:schemeClr val="bg1"/>
              </a:solidFill>
            </a:rPr>
            <a:t>Simone, Hilde, Sven och Ivar</a:t>
          </a:r>
        </a:p>
      </cdr:txBody>
    </cdr:sp>
  </cdr:relSizeAnchor>
  <cdr:relSizeAnchor xmlns:cdr="http://schemas.openxmlformats.org/drawingml/2006/chartDrawing">
    <cdr:from>
      <cdr:x>0.70676</cdr:x>
      <cdr:y>0.16041</cdr:y>
    </cdr:from>
    <cdr:to>
      <cdr:x>0.70676</cdr:x>
      <cdr:y>0.25515</cdr:y>
    </cdr:to>
    <cdr:sp macro="" textlink="">
      <cdr:nvSpPr>
        <cdr:cNvPr id="12" name="Rak pil 11"/>
        <cdr:cNvSpPr/>
      </cdr:nvSpPr>
      <cdr:spPr>
        <a:xfrm xmlns:a="http://schemas.openxmlformats.org/drawingml/2006/main" flipH="1" flipV="1">
          <a:off x="7920263" y="797895"/>
          <a:ext cx="0" cy="471246"/>
        </a:xfrm>
        <a:prstGeom xmlns:a="http://schemas.openxmlformats.org/drawingml/2006/main" prst="straightConnector1">
          <a:avLst/>
        </a:prstGeom>
        <a:noFill xmlns:a="http://schemas.openxmlformats.org/drawingml/2006/main"/>
        <a:ln xmlns:a="http://schemas.openxmlformats.org/drawingml/2006/main" w="38100" cap="flat" cmpd="sng" algn="ctr">
          <a:solidFill>
            <a:schemeClr val="bg1">
              <a:lumMod val="65000"/>
            </a:schemeClr>
          </a:solidFill>
          <a:prstDash val="solid"/>
          <a:tailEnd type="arrow"/>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rgbClr val="000000"/>
              </a:solidFill>
              <a:latin typeface="Calibri"/>
            </a:defRPr>
          </a:lvl1pPr>
          <a:lvl2pPr marL="457200" indent="0">
            <a:defRPr sz="1100">
              <a:solidFill>
                <a:srgbClr val="000000"/>
              </a:solidFill>
              <a:latin typeface="Calibri"/>
            </a:defRPr>
          </a:lvl2pPr>
          <a:lvl3pPr marL="914400" indent="0">
            <a:defRPr sz="1100">
              <a:solidFill>
                <a:srgbClr val="000000"/>
              </a:solidFill>
              <a:latin typeface="Calibri"/>
            </a:defRPr>
          </a:lvl3pPr>
          <a:lvl4pPr marL="1371600" indent="0">
            <a:defRPr sz="1100">
              <a:solidFill>
                <a:srgbClr val="000000"/>
              </a:solidFill>
              <a:latin typeface="Calibri"/>
            </a:defRPr>
          </a:lvl4pPr>
          <a:lvl5pPr marL="1828800" indent="0">
            <a:defRPr sz="1100">
              <a:solidFill>
                <a:srgbClr val="000000"/>
              </a:solidFill>
              <a:latin typeface="Calibri"/>
            </a:defRPr>
          </a:lvl5pPr>
          <a:lvl6pPr marL="2286000" indent="0">
            <a:defRPr sz="1100">
              <a:solidFill>
                <a:srgbClr val="000000"/>
              </a:solidFill>
              <a:latin typeface="Calibri"/>
            </a:defRPr>
          </a:lvl6pPr>
          <a:lvl7pPr marL="2743200" indent="0">
            <a:defRPr sz="1100">
              <a:solidFill>
                <a:srgbClr val="000000"/>
              </a:solidFill>
              <a:latin typeface="Calibri"/>
            </a:defRPr>
          </a:lvl7pPr>
          <a:lvl8pPr marL="3200400" indent="0">
            <a:defRPr sz="1100">
              <a:solidFill>
                <a:srgbClr val="000000"/>
              </a:solidFill>
              <a:latin typeface="Calibri"/>
            </a:defRPr>
          </a:lvl8pPr>
          <a:lvl9pPr marL="3657600" indent="0">
            <a:defRPr sz="1100">
              <a:solidFill>
                <a:srgbClr val="000000"/>
              </a:solidFill>
              <a:latin typeface="Calibri"/>
            </a:defRPr>
          </a:lvl9pPr>
        </a:lstStyle>
        <a:p xmlns:a="http://schemas.openxmlformats.org/drawingml/2006/main">
          <a:pPr marL="0" indent="0"/>
          <a:endParaRPr lang="sv-SE" sz="1100">
            <a:solidFill>
              <a:srgbClr val="000000"/>
            </a:solidFill>
            <a:latin typeface="Calibri"/>
            <a:ea typeface="+mn-ea"/>
            <a:cs typeface="+mn-cs"/>
          </a:endParaRPr>
        </a:p>
      </cdr:txBody>
    </cdr:sp>
  </cdr:relSizeAnchor>
  <cdr:relSizeAnchor xmlns:cdr="http://schemas.openxmlformats.org/drawingml/2006/chartDrawing">
    <cdr:from>
      <cdr:x>0.67855</cdr:x>
      <cdr:y>0.25756</cdr:y>
    </cdr:from>
    <cdr:to>
      <cdr:x>0.79994</cdr:x>
      <cdr:y>0.49588</cdr:y>
    </cdr:to>
    <cdr:sp macro="" textlink="">
      <cdr:nvSpPr>
        <cdr:cNvPr id="11" name="textruta 7"/>
        <cdr:cNvSpPr txBox="1"/>
      </cdr:nvSpPr>
      <cdr:spPr>
        <a:xfrm xmlns:a="http://schemas.openxmlformats.org/drawingml/2006/main">
          <a:off x="8093530" y="1177516"/>
          <a:ext cx="1447947" cy="1089529"/>
        </a:xfrm>
        <a:prstGeom xmlns:a="http://schemas.openxmlformats.org/drawingml/2006/main" prst="rect">
          <a:avLst/>
        </a:prstGeom>
        <a:solidFill xmlns:a="http://schemas.openxmlformats.org/drawingml/2006/main">
          <a:schemeClr val="accent4"/>
        </a:solidFill>
      </cdr:spPr>
      <cdr:txBody>
        <a:bodyPr xmlns:a="http://schemas.openxmlformats.org/drawingml/2006/main" wrap="square" rtlCol="0">
          <a:spAutoFit/>
        </a:bodyPr>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lnSpc>
              <a:spcPct val="90000"/>
            </a:lnSpc>
          </a:pPr>
          <a:r>
            <a:rPr lang="sv-SE" sz="1800" dirty="0">
              <a:solidFill>
                <a:schemeClr val="bg1"/>
              </a:solidFill>
            </a:rPr>
            <a:t>Egon, Gorm, Freja, Helga plus islast </a:t>
          </a:r>
          <a:br>
            <a:rPr lang="sv-SE" sz="1800" dirty="0">
              <a:solidFill>
                <a:schemeClr val="bg1"/>
              </a:solidFill>
            </a:rPr>
          </a:br>
          <a:r>
            <a:rPr lang="sv-SE" sz="1800" dirty="0">
              <a:solidFill>
                <a:schemeClr val="bg1"/>
              </a:solidFill>
            </a:rPr>
            <a:t>i norr</a:t>
          </a:r>
        </a:p>
      </cdr:txBody>
    </cdr:sp>
  </cdr:relSizeAnchor>
  <cdr:relSizeAnchor xmlns:cdr="http://schemas.openxmlformats.org/drawingml/2006/chartDrawing">
    <cdr:from>
      <cdr:x>0.50135</cdr:x>
      <cdr:y>0.20669</cdr:y>
    </cdr:from>
    <cdr:to>
      <cdr:x>0.59586</cdr:x>
      <cdr:y>0.27668</cdr:y>
    </cdr:to>
    <cdr:sp macro="" textlink="">
      <cdr:nvSpPr>
        <cdr:cNvPr id="15" name="textruta 7">
          <a:extLst xmlns:a="http://schemas.openxmlformats.org/drawingml/2006/main">
            <a:ext uri="{FF2B5EF4-FFF2-40B4-BE49-F238E27FC236}">
              <a16:creationId xmlns:a16="http://schemas.microsoft.com/office/drawing/2014/main" id="{1A53E661-9EB2-4A37-AF44-61938C48799C}"/>
            </a:ext>
          </a:extLst>
        </cdr:cNvPr>
        <cdr:cNvSpPr txBox="1"/>
      </cdr:nvSpPr>
      <cdr:spPr>
        <a:xfrm xmlns:a="http://schemas.openxmlformats.org/drawingml/2006/main">
          <a:off x="6247387" y="992790"/>
          <a:ext cx="1177696" cy="336184"/>
        </a:xfrm>
        <a:prstGeom xmlns:a="http://schemas.openxmlformats.org/drawingml/2006/main" prst="rect">
          <a:avLst/>
        </a:prstGeom>
        <a:solidFill xmlns:a="http://schemas.openxmlformats.org/drawingml/2006/main">
          <a:schemeClr val="accent4"/>
        </a:solidFill>
      </cdr:spPr>
      <cdr:txBody>
        <a:bodyPr xmlns:a="http://schemas.openxmlformats.org/drawingml/2006/main" wrap="square" rtlCol="0">
          <a:spAutoFit/>
        </a:bodyPr>
        <a:lstStyle xmlns:a="http://schemas.openxmlformats.org/drawingml/2006/main">
          <a:defPPr>
            <a:defRPr lang="sv-SE"/>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xmlns:a="http://schemas.openxmlformats.org/drawingml/2006/main">
          <a:pPr algn="ctr">
            <a:lnSpc>
              <a:spcPct val="90000"/>
            </a:lnSpc>
          </a:pPr>
          <a:r>
            <a:rPr lang="sv-SE" sz="1800" dirty="0">
              <a:solidFill>
                <a:schemeClr val="bg1"/>
              </a:solidFill>
            </a:rPr>
            <a:t>Dagmar</a:t>
          </a:r>
        </a:p>
      </cdr:txBody>
    </cdr:sp>
  </cdr:relSizeAnchor>
  <cdr:relSizeAnchor xmlns:cdr="http://schemas.openxmlformats.org/drawingml/2006/chartDrawing">
    <cdr:from>
      <cdr:x>0.24047</cdr:x>
      <cdr:y>0.76297</cdr:y>
    </cdr:from>
    <cdr:to>
      <cdr:x>0.34878</cdr:x>
      <cdr:y>0.8353</cdr:y>
    </cdr:to>
    <cdr:sp macro="" textlink="">
      <cdr:nvSpPr>
        <cdr:cNvPr id="8" name="textruta 7">
          <a:extLst xmlns:a="http://schemas.openxmlformats.org/drawingml/2006/main">
            <a:ext uri="{FF2B5EF4-FFF2-40B4-BE49-F238E27FC236}">
              <a16:creationId xmlns:a16="http://schemas.microsoft.com/office/drawing/2014/main" id="{812ED41E-5599-4C9D-AD60-4CA11E7B04D6}"/>
            </a:ext>
          </a:extLst>
        </cdr:cNvPr>
        <cdr:cNvSpPr txBox="1"/>
      </cdr:nvSpPr>
      <cdr:spPr>
        <a:xfrm xmlns:a="http://schemas.openxmlformats.org/drawingml/2006/main">
          <a:off x="2694808" y="3795110"/>
          <a:ext cx="1213725" cy="359759"/>
        </a:xfrm>
        <a:prstGeom xmlns:a="http://schemas.openxmlformats.org/drawingml/2006/main" prst="rect">
          <a:avLst/>
        </a:prstGeom>
        <a:solidFill xmlns:a="http://schemas.openxmlformats.org/drawingml/2006/main">
          <a:schemeClr val="accent4"/>
        </a:solidFill>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lnSpc>
              <a:spcPct val="90000"/>
            </a:lnSpc>
          </a:pPr>
          <a:r>
            <a:rPr lang="sv-SE" sz="1800" dirty="0">
              <a:solidFill>
                <a:schemeClr val="bg1"/>
              </a:solidFill>
            </a:rPr>
            <a:t>Gudrun</a:t>
          </a:r>
        </a:p>
      </cdr:txBody>
    </cdr:sp>
  </cdr:relSizeAnchor>
  <cdr:relSizeAnchor xmlns:cdr="http://schemas.openxmlformats.org/drawingml/2006/chartDrawing">
    <cdr:from>
      <cdr:x>0.33951</cdr:x>
      <cdr:y>0.72781</cdr:y>
    </cdr:from>
    <cdr:to>
      <cdr:x>0.39878</cdr:x>
      <cdr:y>0.86133</cdr:y>
    </cdr:to>
    <cdr:sp macro="" textlink="">
      <cdr:nvSpPr>
        <cdr:cNvPr id="13" name="Oval 12">
          <a:extLst xmlns:a="http://schemas.openxmlformats.org/drawingml/2006/main">
            <a:ext uri="{FF2B5EF4-FFF2-40B4-BE49-F238E27FC236}">
              <a16:creationId xmlns:a16="http://schemas.microsoft.com/office/drawing/2014/main" id="{20CD5E12-27D3-41D0-9612-DE1BF4DBF52C}"/>
            </a:ext>
          </a:extLst>
        </cdr:cNvPr>
        <cdr:cNvSpPr/>
      </cdr:nvSpPr>
      <cdr:spPr>
        <a:xfrm xmlns:a="http://schemas.openxmlformats.org/drawingml/2006/main">
          <a:off x="3804727" y="3620218"/>
          <a:ext cx="664138" cy="664138"/>
        </a:xfrm>
        <a:prstGeom xmlns:a="http://schemas.openxmlformats.org/drawingml/2006/main" prst="ellipse">
          <a:avLst/>
        </a:prstGeom>
        <a:solidFill xmlns:a="http://schemas.openxmlformats.org/drawingml/2006/main">
          <a:schemeClr val="accent2"/>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none" rtlCol="0" anchor="ctr"/>
        <a:lstStyle xmlns:a="http://schemas.openxmlformats.org/drawingml/2006/main">
          <a:defPPr>
            <a:defRPr lang="sv-S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lnSpc>
              <a:spcPct val="80000"/>
            </a:lnSpc>
            <a:spcBef>
              <a:spcPts val="600"/>
            </a:spcBef>
          </a:pPr>
          <a:r>
            <a:rPr lang="sv-SE" sz="1800" dirty="0"/>
            <a:t>17,5</a:t>
          </a:r>
          <a:endParaRPr lang="sv-SE" dirty="0"/>
        </a:p>
      </cdr:txBody>
    </cdr:sp>
  </cdr:relSizeAnchor>
  <cdr:relSizeAnchor xmlns:cdr="http://schemas.openxmlformats.org/drawingml/2006/chartDrawing">
    <cdr:from>
      <cdr:x>0.77865</cdr:x>
      <cdr:y>0.60945</cdr:y>
    </cdr:from>
    <cdr:to>
      <cdr:x>0.89397</cdr:x>
      <cdr:y>0.86926</cdr:y>
    </cdr:to>
    <cdr:sp macro="" textlink="">
      <cdr:nvSpPr>
        <cdr:cNvPr id="14" name="Oval 2">
          <a:extLst xmlns:a="http://schemas.openxmlformats.org/drawingml/2006/main">
            <a:ext uri="{FF2B5EF4-FFF2-40B4-BE49-F238E27FC236}">
              <a16:creationId xmlns:a16="http://schemas.microsoft.com/office/drawing/2014/main" id="{6139B7C9-DABD-4F88-9AA6-0138F6EACC15}"/>
            </a:ext>
          </a:extLst>
        </cdr:cNvPr>
        <cdr:cNvSpPr/>
      </cdr:nvSpPr>
      <cdr:spPr>
        <a:xfrm xmlns:a="http://schemas.openxmlformats.org/drawingml/2006/main">
          <a:off x="9702823" y="2927384"/>
          <a:ext cx="1437012" cy="1247947"/>
        </a:xfrm>
        <a:prstGeom xmlns:a="http://schemas.openxmlformats.org/drawingml/2006/main" prst="ellipse">
          <a:avLst/>
        </a:prstGeom>
        <a:solidFill xmlns:a="http://schemas.openxmlformats.org/drawingml/2006/main">
          <a:schemeClr val="accent2"/>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none" rtlCol="0" anchor="ctr"/>
        <a:lstStyle xmlns:a="http://schemas.openxmlformats.org/drawingml/2006/main">
          <a:defPPr>
            <a:defRPr lang="sv-S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lnSpc>
              <a:spcPct val="80000"/>
            </a:lnSpc>
            <a:spcBef>
              <a:spcPts val="600"/>
            </a:spcBef>
          </a:pPr>
          <a:r>
            <a:rPr lang="sv-SE" sz="1800" dirty="0"/>
            <a:t>Medel-</a:t>
          </a:r>
          <a:br>
            <a:rPr lang="sv-SE" sz="1800" dirty="0"/>
          </a:br>
          <a:r>
            <a:rPr lang="sv-SE" sz="1800" dirty="0"/>
            <a:t>avbrottstid </a:t>
          </a:r>
          <a:br>
            <a:rPr lang="sv-SE" sz="1800" dirty="0"/>
          </a:br>
          <a:r>
            <a:rPr lang="sv-SE" sz="1800" dirty="0"/>
            <a:t>per kund,</a:t>
          </a:r>
          <a:br>
            <a:rPr lang="sv-SE" sz="1800" dirty="0"/>
          </a:br>
          <a:r>
            <a:rPr lang="sv-SE" sz="1800" dirty="0"/>
            <a:t>timmar</a:t>
          </a:r>
        </a:p>
      </cdr:txBody>
    </cdr:sp>
  </cdr:relSizeAnchor>
  <cdr:relSizeAnchor xmlns:cdr="http://schemas.openxmlformats.org/drawingml/2006/chartDrawing">
    <cdr:from>
      <cdr:x>0.39628</cdr:x>
      <cdr:y>0.26518</cdr:y>
    </cdr:from>
    <cdr:to>
      <cdr:x>0.45554</cdr:x>
      <cdr:y>0.3987</cdr:y>
    </cdr:to>
    <cdr:sp macro="" textlink="">
      <cdr:nvSpPr>
        <cdr:cNvPr id="16" name="Oval 14">
          <a:extLst xmlns:a="http://schemas.openxmlformats.org/drawingml/2006/main">
            <a:ext uri="{FF2B5EF4-FFF2-40B4-BE49-F238E27FC236}">
              <a16:creationId xmlns:a16="http://schemas.microsoft.com/office/drawing/2014/main" id="{53749685-0459-4E11-84F9-65D578C91215}"/>
            </a:ext>
          </a:extLst>
        </cdr:cNvPr>
        <cdr:cNvSpPr/>
      </cdr:nvSpPr>
      <cdr:spPr>
        <a:xfrm xmlns:a="http://schemas.openxmlformats.org/drawingml/2006/main">
          <a:off x="4938031" y="1273760"/>
          <a:ext cx="738443" cy="641337"/>
        </a:xfrm>
        <a:prstGeom xmlns:a="http://schemas.openxmlformats.org/drawingml/2006/main" prst="ellipse">
          <a:avLst/>
        </a:prstGeom>
        <a:solidFill xmlns:a="http://schemas.openxmlformats.org/drawingml/2006/main">
          <a:schemeClr val="accent2"/>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none" rtlCol="0" anchor="ctr"/>
        <a:lstStyle xmlns:a="http://schemas.openxmlformats.org/drawingml/2006/main">
          <a:defPPr>
            <a:defRPr lang="sv-S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lnSpc>
              <a:spcPct val="80000"/>
            </a:lnSpc>
            <a:spcBef>
              <a:spcPts val="600"/>
            </a:spcBef>
          </a:pPr>
          <a:r>
            <a:rPr lang="sv-SE" sz="1800" dirty="0"/>
            <a:t>5,5</a:t>
          </a:r>
        </a:p>
      </cdr:txBody>
    </cdr:sp>
  </cdr:relSizeAnchor>
  <cdr:relSizeAnchor xmlns:cdr="http://schemas.openxmlformats.org/drawingml/2006/chartDrawing">
    <cdr:from>
      <cdr:x>0.43132</cdr:x>
      <cdr:y>0.12326</cdr:y>
    </cdr:from>
    <cdr:to>
      <cdr:x>0.49058</cdr:x>
      <cdr:y>0.25678</cdr:y>
    </cdr:to>
    <cdr:sp macro="" textlink="">
      <cdr:nvSpPr>
        <cdr:cNvPr id="17" name="Oval 16">
          <a:extLst xmlns:a="http://schemas.openxmlformats.org/drawingml/2006/main">
            <a:ext uri="{FF2B5EF4-FFF2-40B4-BE49-F238E27FC236}">
              <a16:creationId xmlns:a16="http://schemas.microsoft.com/office/drawing/2014/main" id="{2778AB54-5FD0-462E-B611-3F300720A0A8}"/>
            </a:ext>
          </a:extLst>
        </cdr:cNvPr>
        <cdr:cNvSpPr/>
      </cdr:nvSpPr>
      <cdr:spPr>
        <a:xfrm xmlns:a="http://schemas.openxmlformats.org/drawingml/2006/main">
          <a:off x="4833547" y="613091"/>
          <a:ext cx="664138" cy="664138"/>
        </a:xfrm>
        <a:prstGeom xmlns:a="http://schemas.openxmlformats.org/drawingml/2006/main" prst="ellipse">
          <a:avLst/>
        </a:prstGeom>
        <a:solidFill xmlns:a="http://schemas.openxmlformats.org/drawingml/2006/main">
          <a:schemeClr val="accent2"/>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none" rtlCol="0" anchor="ctr"/>
        <a:lstStyle xmlns:a="http://schemas.openxmlformats.org/drawingml/2006/main">
          <a:defPPr>
            <a:defRPr lang="sv-S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lnSpc>
              <a:spcPct val="80000"/>
            </a:lnSpc>
            <a:spcBef>
              <a:spcPts val="600"/>
            </a:spcBef>
          </a:pPr>
          <a:r>
            <a:rPr lang="sv-SE" sz="1800" dirty="0"/>
            <a:t>1,17</a:t>
          </a:r>
          <a:endParaRPr lang="sv-SE" dirty="0"/>
        </a:p>
      </cdr:txBody>
    </cdr:sp>
  </cdr:relSizeAnchor>
  <cdr:relSizeAnchor xmlns:cdr="http://schemas.openxmlformats.org/drawingml/2006/chartDrawing">
    <cdr:from>
      <cdr:x>0.56774</cdr:x>
      <cdr:y>0.41565</cdr:y>
    </cdr:from>
    <cdr:to>
      <cdr:x>0.62701</cdr:x>
      <cdr:y>0.54917</cdr:y>
    </cdr:to>
    <cdr:sp macro="" textlink="">
      <cdr:nvSpPr>
        <cdr:cNvPr id="18" name="Oval 17">
          <a:extLst xmlns:a="http://schemas.openxmlformats.org/drawingml/2006/main">
            <a:ext uri="{FF2B5EF4-FFF2-40B4-BE49-F238E27FC236}">
              <a16:creationId xmlns:a16="http://schemas.microsoft.com/office/drawing/2014/main" id="{F20A08CF-DA13-4A87-8D65-97920D841B35}"/>
            </a:ext>
          </a:extLst>
        </cdr:cNvPr>
        <cdr:cNvSpPr/>
      </cdr:nvSpPr>
      <cdr:spPr>
        <a:xfrm xmlns:a="http://schemas.openxmlformats.org/drawingml/2006/main">
          <a:off x="6362340" y="2067472"/>
          <a:ext cx="664138" cy="664138"/>
        </a:xfrm>
        <a:prstGeom xmlns:a="http://schemas.openxmlformats.org/drawingml/2006/main" prst="ellipse">
          <a:avLst/>
        </a:prstGeom>
        <a:solidFill xmlns:a="http://schemas.openxmlformats.org/drawingml/2006/main">
          <a:schemeClr val="accent2"/>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none" rtlCol="0" anchor="ctr"/>
        <a:lstStyle xmlns:a="http://schemas.openxmlformats.org/drawingml/2006/main">
          <a:defPPr>
            <a:defRPr lang="sv-S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lnSpc>
              <a:spcPct val="80000"/>
            </a:lnSpc>
            <a:spcBef>
              <a:spcPts val="600"/>
            </a:spcBef>
          </a:pPr>
          <a:r>
            <a:rPr lang="sv-SE" sz="1800" dirty="0"/>
            <a:t>3,33</a:t>
          </a:r>
          <a:endParaRPr lang="sv-SE" dirty="0"/>
        </a:p>
      </cdr:txBody>
    </cdr:sp>
  </cdr:relSizeAnchor>
  <cdr:relSizeAnchor xmlns:cdr="http://schemas.openxmlformats.org/drawingml/2006/chartDrawing">
    <cdr:from>
      <cdr:x>0.81661</cdr:x>
      <cdr:y>0.20888</cdr:y>
    </cdr:from>
    <cdr:to>
      <cdr:x>0.91112</cdr:x>
      <cdr:y>0.28091</cdr:y>
    </cdr:to>
    <cdr:sp macro="" textlink="">
      <cdr:nvSpPr>
        <cdr:cNvPr id="20" name="textruta 7">
          <a:extLst xmlns:a="http://schemas.openxmlformats.org/drawingml/2006/main">
            <a:ext uri="{FF2B5EF4-FFF2-40B4-BE49-F238E27FC236}">
              <a16:creationId xmlns:a16="http://schemas.microsoft.com/office/drawing/2014/main" id="{E78EA1F7-C2B3-4073-A222-C7439A5AFE62}"/>
            </a:ext>
          </a:extLst>
        </cdr:cNvPr>
        <cdr:cNvSpPr txBox="1"/>
      </cdr:nvSpPr>
      <cdr:spPr>
        <a:xfrm xmlns:a="http://schemas.openxmlformats.org/drawingml/2006/main">
          <a:off x="10175875" y="1003300"/>
          <a:ext cx="1177696" cy="345992"/>
        </a:xfrm>
        <a:prstGeom xmlns:a="http://schemas.openxmlformats.org/drawingml/2006/main" prst="rect">
          <a:avLst/>
        </a:prstGeom>
        <a:solidFill xmlns:a="http://schemas.openxmlformats.org/drawingml/2006/main">
          <a:schemeClr val="accent4"/>
        </a:solidFill>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lnSpc>
              <a:spcPct val="90000"/>
            </a:lnSpc>
          </a:pPr>
          <a:r>
            <a:rPr lang="sv-SE" sz="1800" dirty="0">
              <a:solidFill>
                <a:schemeClr val="bg1"/>
              </a:solidFill>
            </a:rPr>
            <a:t>Alfrida</a:t>
          </a:r>
        </a:p>
      </cdr:txBody>
    </cdr:sp>
  </cdr:relSizeAnchor>
  <cdr:relSizeAnchor xmlns:cdr="http://schemas.openxmlformats.org/drawingml/2006/chartDrawing">
    <cdr:from>
      <cdr:x>0.85872</cdr:x>
      <cdr:y>0.27172</cdr:y>
    </cdr:from>
    <cdr:to>
      <cdr:x>0.91798</cdr:x>
      <cdr:y>0.40524</cdr:y>
    </cdr:to>
    <cdr:sp macro="" textlink="">
      <cdr:nvSpPr>
        <cdr:cNvPr id="19" name="Oval 18">
          <a:extLst xmlns:a="http://schemas.openxmlformats.org/drawingml/2006/main">
            <a:ext uri="{FF2B5EF4-FFF2-40B4-BE49-F238E27FC236}">
              <a16:creationId xmlns:a16="http://schemas.microsoft.com/office/drawing/2014/main" id="{B0B5BF1D-ABED-41DC-8FEE-F5ABE9A81B00}"/>
            </a:ext>
          </a:extLst>
        </cdr:cNvPr>
        <cdr:cNvSpPr/>
      </cdr:nvSpPr>
      <cdr:spPr>
        <a:xfrm xmlns:a="http://schemas.openxmlformats.org/drawingml/2006/main">
          <a:off x="10700585" y="1305153"/>
          <a:ext cx="738444" cy="641337"/>
        </a:xfrm>
        <a:prstGeom xmlns:a="http://schemas.openxmlformats.org/drawingml/2006/main" prst="ellipse">
          <a:avLst/>
        </a:prstGeom>
        <a:solidFill xmlns:a="http://schemas.openxmlformats.org/drawingml/2006/main">
          <a:schemeClr val="accent2"/>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none" rtlCol="0" anchor="ctr"/>
        <a:lstStyle xmlns:a="http://schemas.openxmlformats.org/drawingml/2006/main">
          <a:defPPr>
            <a:defRPr lang="sv-S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lnSpc>
              <a:spcPct val="80000"/>
            </a:lnSpc>
            <a:spcBef>
              <a:spcPts val="600"/>
            </a:spcBef>
          </a:pPr>
          <a:r>
            <a:rPr lang="sv-SE" sz="1800" dirty="0"/>
            <a:t>3,26</a:t>
          </a:r>
          <a:endParaRPr lang="sv-SE" dirty="0"/>
        </a:p>
      </cdr:txBody>
    </cdr:sp>
  </cdr:relSizeAnchor>
</c:userShapes>
</file>

<file path=ppt/drawings/drawing7.xml><?xml version="1.0" encoding="utf-8"?>
<c:userShapes xmlns:c="http://schemas.openxmlformats.org/drawingml/2006/chart">
  <cdr:relSizeAnchor xmlns:cdr="http://schemas.openxmlformats.org/drawingml/2006/chartDrawing">
    <cdr:from>
      <cdr:x>0.01677</cdr:x>
      <cdr:y>0.28332</cdr:y>
    </cdr:from>
    <cdr:to>
      <cdr:x>0.18601</cdr:x>
      <cdr:y>0.34541</cdr:y>
    </cdr:to>
    <cdr:sp macro="" textlink="">
      <cdr:nvSpPr>
        <cdr:cNvPr id="2" name="TextBox 1">
          <a:extLst xmlns:a="http://schemas.openxmlformats.org/drawingml/2006/main">
            <a:ext uri="{FF2B5EF4-FFF2-40B4-BE49-F238E27FC236}">
              <a16:creationId xmlns:a16="http://schemas.microsoft.com/office/drawing/2014/main" id="{6D886B4F-2B8C-4D90-A551-E3F6C76468C9}"/>
            </a:ext>
          </a:extLst>
        </cdr:cNvPr>
        <cdr:cNvSpPr txBox="1"/>
      </cdr:nvSpPr>
      <cdr:spPr>
        <a:xfrm xmlns:a="http://schemas.openxmlformats.org/drawingml/2006/main">
          <a:off x="180375" y="1578830"/>
          <a:ext cx="1820370" cy="34599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nSpc>
              <a:spcPct val="90000"/>
            </a:lnSpc>
            <a:spcBef>
              <a:spcPts val="600"/>
            </a:spcBef>
          </a:pPr>
          <a:r>
            <a:rPr lang="sv-SE" sz="1800" b="1" dirty="0">
              <a:latin typeface="+mn-lt"/>
            </a:rPr>
            <a:t>Förnybart 42,8%</a:t>
          </a:r>
        </a:p>
      </cdr:txBody>
    </cdr:sp>
  </cdr:relSizeAnchor>
  <cdr:relSizeAnchor xmlns:cdr="http://schemas.openxmlformats.org/drawingml/2006/chartDrawing">
    <cdr:from>
      <cdr:x>0.01936</cdr:x>
      <cdr:y>0.51955</cdr:y>
    </cdr:from>
    <cdr:to>
      <cdr:x>0.1408</cdr:x>
      <cdr:y>0.58164</cdr:y>
    </cdr:to>
    <cdr:sp macro="" textlink="">
      <cdr:nvSpPr>
        <cdr:cNvPr id="4" name="TextBox 3">
          <a:extLst xmlns:a="http://schemas.openxmlformats.org/drawingml/2006/main">
            <a:ext uri="{FF2B5EF4-FFF2-40B4-BE49-F238E27FC236}">
              <a16:creationId xmlns:a16="http://schemas.microsoft.com/office/drawing/2014/main" id="{228B5838-35BC-4440-9168-C4CDCE11B96C}"/>
            </a:ext>
          </a:extLst>
        </cdr:cNvPr>
        <cdr:cNvSpPr txBox="1"/>
      </cdr:nvSpPr>
      <cdr:spPr>
        <a:xfrm xmlns:a="http://schemas.openxmlformats.org/drawingml/2006/main">
          <a:off x="208233" y="2895246"/>
          <a:ext cx="1306191" cy="34599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nSpc>
              <a:spcPct val="90000"/>
            </a:lnSpc>
            <a:spcBef>
              <a:spcPts val="600"/>
            </a:spcBef>
          </a:pPr>
          <a:r>
            <a:rPr lang="sv-SE" sz="1800" b="1" dirty="0">
              <a:latin typeface="+mn-lt"/>
            </a:rPr>
            <a:t>Fossilt 2,2%</a:t>
          </a:r>
        </a:p>
      </cdr:txBody>
    </cdr:sp>
  </cdr:relSizeAnchor>
  <cdr:relSizeAnchor xmlns:cdr="http://schemas.openxmlformats.org/drawingml/2006/chartDrawing">
    <cdr:from>
      <cdr:x>0.02148</cdr:x>
      <cdr:y>0.74697</cdr:y>
    </cdr:from>
    <cdr:to>
      <cdr:x>0.14162</cdr:x>
      <cdr:y>0.80906</cdr:y>
    </cdr:to>
    <cdr:sp macro="" textlink="">
      <cdr:nvSpPr>
        <cdr:cNvPr id="5" name="TextBox 4">
          <a:extLst xmlns:a="http://schemas.openxmlformats.org/drawingml/2006/main">
            <a:ext uri="{FF2B5EF4-FFF2-40B4-BE49-F238E27FC236}">
              <a16:creationId xmlns:a16="http://schemas.microsoft.com/office/drawing/2014/main" id="{3CAC1D87-D202-48E4-802B-195AE006EB75}"/>
            </a:ext>
          </a:extLst>
        </cdr:cNvPr>
        <cdr:cNvSpPr txBox="1"/>
      </cdr:nvSpPr>
      <cdr:spPr>
        <a:xfrm xmlns:a="http://schemas.openxmlformats.org/drawingml/2006/main">
          <a:off x="231035" y="4162568"/>
          <a:ext cx="1292213" cy="34599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nSpc>
              <a:spcPct val="90000"/>
            </a:lnSpc>
            <a:spcBef>
              <a:spcPts val="600"/>
            </a:spcBef>
          </a:pPr>
          <a:r>
            <a:rPr lang="sv-SE" sz="1800" b="1" dirty="0">
              <a:latin typeface="+mn-lt"/>
            </a:rPr>
            <a:t>Övrigt 0,9%</a:t>
          </a:r>
        </a:p>
      </cdr:txBody>
    </cdr:sp>
  </cdr:relSizeAnchor>
  <cdr:relSizeAnchor xmlns:cdr="http://schemas.openxmlformats.org/drawingml/2006/chartDrawing">
    <cdr:from>
      <cdr:x>0.02022</cdr:x>
      <cdr:y>0.00452</cdr:y>
    </cdr:from>
    <cdr:to>
      <cdr:x>0.19788</cdr:x>
      <cdr:y>0.06661</cdr:y>
    </cdr:to>
    <cdr:sp macro="" textlink="">
      <cdr:nvSpPr>
        <cdr:cNvPr id="3" name="TextBox 2">
          <a:extLst xmlns:a="http://schemas.openxmlformats.org/drawingml/2006/main">
            <a:ext uri="{FF2B5EF4-FFF2-40B4-BE49-F238E27FC236}">
              <a16:creationId xmlns:a16="http://schemas.microsoft.com/office/drawing/2014/main" id="{9E1BBAA4-9BC0-4981-B471-72E5EA7997EB}"/>
            </a:ext>
          </a:extLst>
        </cdr:cNvPr>
        <cdr:cNvSpPr txBox="1"/>
      </cdr:nvSpPr>
      <cdr:spPr>
        <a:xfrm xmlns:a="http://schemas.openxmlformats.org/drawingml/2006/main">
          <a:off x="217483" y="25188"/>
          <a:ext cx="1910844" cy="34599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nSpc>
              <a:spcPct val="90000"/>
            </a:lnSpc>
            <a:spcBef>
              <a:spcPts val="600"/>
            </a:spcBef>
          </a:pPr>
          <a:r>
            <a:rPr lang="sv-SE" sz="1800" b="1" dirty="0">
              <a:latin typeface="+mn-lt"/>
            </a:rPr>
            <a:t>Återvunnet 54,1%</a:t>
          </a:r>
        </a:p>
      </cdr:txBody>
    </cdr:sp>
  </cdr:relSizeAnchor>
</c:userShapes>
</file>

<file path=ppt/drawings/drawing8.xml><?xml version="1.0" encoding="utf-8"?>
<c:userShapes xmlns:c="http://schemas.openxmlformats.org/drawingml/2006/chart">
  <cdr:relSizeAnchor xmlns:cdr="http://schemas.openxmlformats.org/drawingml/2006/chartDrawing">
    <cdr:from>
      <cdr:x>0.0321</cdr:x>
      <cdr:y>0.03933</cdr:y>
    </cdr:from>
    <cdr:to>
      <cdr:x>0.10717</cdr:x>
      <cdr:y>0.09649</cdr:y>
    </cdr:to>
    <cdr:sp macro="" textlink="">
      <cdr:nvSpPr>
        <cdr:cNvPr id="3" name="TextBox 2">
          <a:extLst xmlns:a="http://schemas.openxmlformats.org/drawingml/2006/main">
            <a:ext uri="{FF2B5EF4-FFF2-40B4-BE49-F238E27FC236}">
              <a16:creationId xmlns:a16="http://schemas.microsoft.com/office/drawing/2014/main" id="{D9943AA8-324A-4E05-A326-EEAF159B82A0}"/>
            </a:ext>
          </a:extLst>
        </cdr:cNvPr>
        <cdr:cNvSpPr txBox="1"/>
      </cdr:nvSpPr>
      <cdr:spPr>
        <a:xfrm xmlns:a="http://schemas.openxmlformats.org/drawingml/2006/main">
          <a:off x="357232" y="196944"/>
          <a:ext cx="835485" cy="28623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nSpc>
              <a:spcPct val="90000"/>
            </a:lnSpc>
            <a:spcBef>
              <a:spcPts val="600"/>
            </a:spcBef>
          </a:pPr>
          <a:r>
            <a:rPr lang="sv-SE" sz="1400" dirty="0">
              <a:solidFill>
                <a:schemeClr val="tx1">
                  <a:lumMod val="65000"/>
                  <a:lumOff val="35000"/>
                </a:schemeClr>
              </a:solidFill>
            </a:rPr>
            <a:t>CO</a:t>
          </a:r>
          <a:r>
            <a:rPr lang="sv-SE" sz="1400" baseline="-25000" dirty="0">
              <a:solidFill>
                <a:schemeClr val="tx1">
                  <a:lumMod val="65000"/>
                  <a:lumOff val="35000"/>
                </a:schemeClr>
              </a:solidFill>
            </a:rPr>
            <a:t>2</a:t>
          </a:r>
          <a:r>
            <a:rPr lang="sv-SE" sz="1400" dirty="0">
              <a:solidFill>
                <a:schemeClr val="tx1">
                  <a:lumMod val="65000"/>
                  <a:lumOff val="35000"/>
                </a:schemeClr>
              </a:solidFill>
            </a:rPr>
            <a:t>/BNP</a:t>
          </a:r>
        </a:p>
      </cdr:txBody>
    </cdr:sp>
  </cdr:relSizeAnchor>
  <cdr:relSizeAnchor xmlns:cdr="http://schemas.openxmlformats.org/drawingml/2006/chartDrawing">
    <cdr:from>
      <cdr:x>0.88789</cdr:x>
      <cdr:y>0.94284</cdr:y>
    </cdr:from>
    <cdr:to>
      <cdr:x>0.97252</cdr:x>
      <cdr:y>1</cdr:y>
    </cdr:to>
    <cdr:sp macro="" textlink="">
      <cdr:nvSpPr>
        <cdr:cNvPr id="4" name="TextBox 3">
          <a:extLst xmlns:a="http://schemas.openxmlformats.org/drawingml/2006/main">
            <a:ext uri="{FF2B5EF4-FFF2-40B4-BE49-F238E27FC236}">
              <a16:creationId xmlns:a16="http://schemas.microsoft.com/office/drawing/2014/main" id="{AE9BE5E9-E5EE-4ED8-BEAB-ABDA72530991}"/>
            </a:ext>
          </a:extLst>
        </cdr:cNvPr>
        <cdr:cNvSpPr txBox="1"/>
      </cdr:nvSpPr>
      <cdr:spPr>
        <a:xfrm xmlns:a="http://schemas.openxmlformats.org/drawingml/2006/main">
          <a:off x="9881020" y="4721245"/>
          <a:ext cx="941823" cy="286232"/>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pPr>
            <a:lnSpc>
              <a:spcPct val="90000"/>
            </a:lnSpc>
            <a:spcBef>
              <a:spcPts val="600"/>
            </a:spcBef>
          </a:pPr>
          <a:r>
            <a:rPr lang="sv-SE" sz="1400" dirty="0">
              <a:solidFill>
                <a:schemeClr val="tx1">
                  <a:lumMod val="65000"/>
                  <a:lumOff val="35000"/>
                </a:schemeClr>
              </a:solidFill>
            </a:rPr>
            <a:t>CO</a:t>
          </a:r>
          <a:r>
            <a:rPr lang="sv-SE" sz="1400" baseline="-25000" dirty="0">
              <a:solidFill>
                <a:schemeClr val="tx1">
                  <a:lumMod val="65000"/>
                  <a:lumOff val="35000"/>
                </a:schemeClr>
              </a:solidFill>
            </a:rPr>
            <a:t>2</a:t>
          </a:r>
          <a:r>
            <a:rPr lang="sv-SE" sz="1400" dirty="0">
              <a:solidFill>
                <a:schemeClr val="tx1">
                  <a:lumMod val="65000"/>
                  <a:lumOff val="35000"/>
                </a:schemeClr>
              </a:solidFill>
            </a:rPr>
            <a:t>/CAP</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45F1D7-2C51-4CCC-9B27-CA19D77B26DD}"/>
              </a:ext>
            </a:extLst>
          </p:cNvPr>
          <p:cNvSpPr>
            <a:spLocks noGrp="1"/>
          </p:cNvSpPr>
          <p:nvPr>
            <p:ph type="hdr" sz="quarter"/>
          </p:nvPr>
        </p:nvSpPr>
        <p:spPr>
          <a:xfrm>
            <a:off x="0" y="0"/>
            <a:ext cx="2946861" cy="494259"/>
          </a:xfrm>
          <a:prstGeom prst="rect">
            <a:avLst/>
          </a:prstGeom>
        </p:spPr>
        <p:txBody>
          <a:bodyPr vert="horz" lIns="91269" tIns="45634" rIns="91269" bIns="45634" rtlCol="0"/>
          <a:lstStyle>
            <a:lvl1pPr algn="l" eaLnBrk="1" fontAlgn="auto" hangingPunct="1">
              <a:spcBef>
                <a:spcPts val="0"/>
              </a:spcBef>
              <a:spcAft>
                <a:spcPts val="0"/>
              </a:spcAft>
              <a:defRPr sz="1200">
                <a:latin typeface="+mn-lt"/>
              </a:defRPr>
            </a:lvl1pPr>
          </a:lstStyle>
          <a:p>
            <a:pPr>
              <a:defRPr/>
            </a:pPr>
            <a:endParaRPr lang="sv-SE" dirty="0"/>
          </a:p>
        </p:txBody>
      </p:sp>
      <p:sp>
        <p:nvSpPr>
          <p:cNvPr id="3" name="Date Placeholder 2">
            <a:extLst>
              <a:ext uri="{FF2B5EF4-FFF2-40B4-BE49-F238E27FC236}">
                <a16:creationId xmlns:a16="http://schemas.microsoft.com/office/drawing/2014/main" id="{D3D89263-68BA-4289-B7A7-3F87FEB83F69}"/>
              </a:ext>
            </a:extLst>
          </p:cNvPr>
          <p:cNvSpPr>
            <a:spLocks noGrp="1"/>
          </p:cNvSpPr>
          <p:nvPr>
            <p:ph type="dt" sz="quarter" idx="1"/>
          </p:nvPr>
        </p:nvSpPr>
        <p:spPr>
          <a:xfrm>
            <a:off x="3849249" y="0"/>
            <a:ext cx="2946860" cy="494259"/>
          </a:xfrm>
          <a:prstGeom prst="rect">
            <a:avLst/>
          </a:prstGeom>
        </p:spPr>
        <p:txBody>
          <a:bodyPr vert="horz" lIns="91269" tIns="45634" rIns="91269" bIns="45634" rtlCol="0"/>
          <a:lstStyle>
            <a:lvl1pPr algn="r" eaLnBrk="1" fontAlgn="auto" hangingPunct="1">
              <a:spcBef>
                <a:spcPts val="0"/>
              </a:spcBef>
              <a:spcAft>
                <a:spcPts val="0"/>
              </a:spcAft>
              <a:defRPr sz="1200">
                <a:latin typeface="+mn-lt"/>
              </a:defRPr>
            </a:lvl1pPr>
          </a:lstStyle>
          <a:p>
            <a:pPr>
              <a:defRPr/>
            </a:pPr>
            <a:fld id="{A9DFB55A-A58D-40A9-B34A-B311FE76FCE8}" type="datetimeFigureOut">
              <a:rPr lang="sv-SE"/>
              <a:pPr>
                <a:defRPr/>
              </a:pPr>
              <a:t>2022-12-05</a:t>
            </a:fld>
            <a:endParaRPr lang="sv-SE" dirty="0"/>
          </a:p>
        </p:txBody>
      </p:sp>
      <p:sp>
        <p:nvSpPr>
          <p:cNvPr id="4" name="Footer Placeholder 3">
            <a:extLst>
              <a:ext uri="{FF2B5EF4-FFF2-40B4-BE49-F238E27FC236}">
                <a16:creationId xmlns:a16="http://schemas.microsoft.com/office/drawing/2014/main" id="{64B58855-CB6D-490B-A290-A487CF504B1D}"/>
              </a:ext>
            </a:extLst>
          </p:cNvPr>
          <p:cNvSpPr>
            <a:spLocks noGrp="1"/>
          </p:cNvSpPr>
          <p:nvPr>
            <p:ph type="ftr" sz="quarter" idx="2"/>
          </p:nvPr>
        </p:nvSpPr>
        <p:spPr>
          <a:xfrm>
            <a:off x="0" y="9376840"/>
            <a:ext cx="2946861" cy="494259"/>
          </a:xfrm>
          <a:prstGeom prst="rect">
            <a:avLst/>
          </a:prstGeom>
        </p:spPr>
        <p:txBody>
          <a:bodyPr vert="horz" lIns="91269" tIns="45634" rIns="91269" bIns="45634" rtlCol="0" anchor="b"/>
          <a:lstStyle>
            <a:lvl1pPr algn="l" eaLnBrk="1" fontAlgn="auto" hangingPunct="1">
              <a:spcBef>
                <a:spcPts val="0"/>
              </a:spcBef>
              <a:spcAft>
                <a:spcPts val="0"/>
              </a:spcAft>
              <a:defRPr sz="1200">
                <a:latin typeface="+mn-lt"/>
              </a:defRPr>
            </a:lvl1pPr>
          </a:lstStyle>
          <a:p>
            <a:pPr>
              <a:defRPr/>
            </a:pPr>
            <a:endParaRPr lang="sv-SE" dirty="0"/>
          </a:p>
        </p:txBody>
      </p:sp>
      <p:sp>
        <p:nvSpPr>
          <p:cNvPr id="5" name="Slide Number Placeholder 4">
            <a:extLst>
              <a:ext uri="{FF2B5EF4-FFF2-40B4-BE49-F238E27FC236}">
                <a16:creationId xmlns:a16="http://schemas.microsoft.com/office/drawing/2014/main" id="{FA56A12F-EA89-4614-B5E5-9C0B124A22DF}"/>
              </a:ext>
            </a:extLst>
          </p:cNvPr>
          <p:cNvSpPr>
            <a:spLocks noGrp="1"/>
          </p:cNvSpPr>
          <p:nvPr>
            <p:ph type="sldNum" sz="quarter" idx="3"/>
          </p:nvPr>
        </p:nvSpPr>
        <p:spPr>
          <a:xfrm>
            <a:off x="3849249" y="9376840"/>
            <a:ext cx="2946860" cy="494259"/>
          </a:xfrm>
          <a:prstGeom prst="rect">
            <a:avLst/>
          </a:prstGeom>
        </p:spPr>
        <p:txBody>
          <a:bodyPr vert="horz" lIns="91269" tIns="45634" rIns="91269" bIns="45634" rtlCol="0" anchor="b"/>
          <a:lstStyle>
            <a:lvl1pPr algn="r" eaLnBrk="1" fontAlgn="auto" hangingPunct="1">
              <a:spcBef>
                <a:spcPts val="0"/>
              </a:spcBef>
              <a:spcAft>
                <a:spcPts val="0"/>
              </a:spcAft>
              <a:defRPr sz="1200">
                <a:latin typeface="+mn-lt"/>
              </a:defRPr>
            </a:lvl1pPr>
          </a:lstStyle>
          <a:p>
            <a:pPr>
              <a:defRPr/>
            </a:pPr>
            <a:fld id="{ABE693D1-7B96-422D-B384-9C2E516D7CC0}" type="slidenum">
              <a:rPr lang="sv-SE"/>
              <a:pPr>
                <a:defRPr/>
              </a:pPr>
              <a:t>‹#›</a:t>
            </a:fld>
            <a:endParaRPr lang="sv-SE"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20FF2308-ABCD-43EF-921A-15310292459F}"/>
              </a:ext>
            </a:extLst>
          </p:cNvPr>
          <p:cNvSpPr>
            <a:spLocks noGrp="1" noRot="1" noChangeAspect="1"/>
          </p:cNvSpPr>
          <p:nvPr>
            <p:ph type="sldImg" idx="2"/>
          </p:nvPr>
        </p:nvSpPr>
        <p:spPr>
          <a:xfrm>
            <a:off x="2036763" y="396875"/>
            <a:ext cx="2724150" cy="1531938"/>
          </a:xfrm>
          <a:prstGeom prst="rect">
            <a:avLst/>
          </a:prstGeom>
          <a:noFill/>
          <a:ln w="12700">
            <a:solidFill>
              <a:prstClr val="black"/>
            </a:solidFill>
          </a:ln>
        </p:spPr>
        <p:txBody>
          <a:bodyPr vert="horz" lIns="91269" tIns="45634" rIns="91269" bIns="45634" rtlCol="0" anchor="ctr"/>
          <a:lstStyle/>
          <a:p>
            <a:pPr lvl="0"/>
            <a:endParaRPr lang="sv-SE" noProof="0"/>
          </a:p>
        </p:txBody>
      </p:sp>
      <p:sp>
        <p:nvSpPr>
          <p:cNvPr id="5" name="Notes Placeholder 4">
            <a:extLst>
              <a:ext uri="{FF2B5EF4-FFF2-40B4-BE49-F238E27FC236}">
                <a16:creationId xmlns:a16="http://schemas.microsoft.com/office/drawing/2014/main" id="{621CDE3B-3C56-490B-85C6-E6F3A9CD6CDA}"/>
              </a:ext>
            </a:extLst>
          </p:cNvPr>
          <p:cNvSpPr>
            <a:spLocks noGrp="1"/>
          </p:cNvSpPr>
          <p:nvPr>
            <p:ph type="body" sz="quarter" idx="3"/>
          </p:nvPr>
        </p:nvSpPr>
        <p:spPr>
          <a:xfrm>
            <a:off x="360329" y="2028652"/>
            <a:ext cx="6077018" cy="7104188"/>
          </a:xfrm>
          <a:prstGeom prst="rect">
            <a:avLst/>
          </a:prstGeom>
        </p:spPr>
        <p:txBody>
          <a:bodyPr vert="horz" lIns="0" tIns="45634" rIns="91269" bIns="45634" rtlCol="0"/>
          <a:lstStyle/>
          <a:p>
            <a:pPr lvl="0"/>
            <a:r>
              <a:rPr lang="sv-SE" noProof="0" dirty="0" err="1"/>
              <a:t>Click</a:t>
            </a:r>
            <a:r>
              <a:rPr lang="sv-SE" noProof="0" dirty="0"/>
              <a:t> to </a:t>
            </a:r>
            <a:r>
              <a:rPr lang="sv-SE" noProof="0" dirty="0" err="1"/>
              <a:t>edit</a:t>
            </a:r>
            <a:r>
              <a:rPr lang="sv-SE" noProof="0" dirty="0"/>
              <a:t> Master text </a:t>
            </a:r>
            <a:r>
              <a:rPr lang="sv-SE" noProof="0" dirty="0" err="1"/>
              <a:t>styles</a:t>
            </a:r>
            <a:endParaRPr lang="sv-SE" noProof="0" dirty="0"/>
          </a:p>
          <a:p>
            <a:pPr lvl="1"/>
            <a:r>
              <a:rPr lang="sv-SE" noProof="0" dirty="0"/>
              <a:t>Second </a:t>
            </a:r>
            <a:r>
              <a:rPr lang="sv-SE" noProof="0" dirty="0" err="1"/>
              <a:t>level</a:t>
            </a:r>
            <a:endParaRPr lang="sv-SE" noProof="0" dirty="0"/>
          </a:p>
        </p:txBody>
      </p:sp>
      <p:sp>
        <p:nvSpPr>
          <p:cNvPr id="7" name="Slide Number Placeholder 6">
            <a:extLst>
              <a:ext uri="{FF2B5EF4-FFF2-40B4-BE49-F238E27FC236}">
                <a16:creationId xmlns:a16="http://schemas.microsoft.com/office/drawing/2014/main" id="{22504FFE-449F-4568-8EE5-287486940951}"/>
              </a:ext>
            </a:extLst>
          </p:cNvPr>
          <p:cNvSpPr>
            <a:spLocks noGrp="1"/>
          </p:cNvSpPr>
          <p:nvPr>
            <p:ph type="sldNum" sz="quarter" idx="5"/>
          </p:nvPr>
        </p:nvSpPr>
        <p:spPr>
          <a:xfrm>
            <a:off x="6097384" y="9317405"/>
            <a:ext cx="338395" cy="189257"/>
          </a:xfrm>
          <a:prstGeom prst="rect">
            <a:avLst/>
          </a:prstGeom>
        </p:spPr>
        <p:txBody>
          <a:bodyPr vert="horz" lIns="0" tIns="0" rIns="0" bIns="0" rtlCol="0" anchor="b"/>
          <a:lstStyle>
            <a:lvl1pPr algn="r" eaLnBrk="1" fontAlgn="auto" hangingPunct="1">
              <a:spcBef>
                <a:spcPts val="0"/>
              </a:spcBef>
              <a:spcAft>
                <a:spcPts val="0"/>
              </a:spcAft>
              <a:defRPr sz="800">
                <a:latin typeface="+mn-lt"/>
              </a:defRPr>
            </a:lvl1pPr>
          </a:lstStyle>
          <a:p>
            <a:pPr>
              <a:defRPr/>
            </a:pPr>
            <a:fld id="{C1538A4C-AC67-4FC2-8872-5C8EBE092B67}" type="slidenum">
              <a:rPr lang="sv-SE"/>
              <a:pPr>
                <a:defRPr/>
              </a:pPr>
              <a:t>‹#›</a:t>
            </a:fld>
            <a:endParaRPr lang="sv-SE" dirty="0"/>
          </a:p>
        </p:txBody>
      </p:sp>
      <p:pic>
        <p:nvPicPr>
          <p:cNvPr id="18437" name="Bildobjekt 7">
            <a:extLst>
              <a:ext uri="{FF2B5EF4-FFF2-40B4-BE49-F238E27FC236}">
                <a16:creationId xmlns:a16="http://schemas.microsoft.com/office/drawing/2014/main" id="{19F1A0A5-E837-4E19-B7FD-0D389D344F1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0328" y="9150044"/>
            <a:ext cx="997954" cy="356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1143000" indent="-228600" algn="l" rtl="0" eaLnBrk="0" fontAlgn="base" hangingPunct="0">
      <a:spcBef>
        <a:spcPct val="30000"/>
      </a:spcBef>
      <a:spcAft>
        <a:spcPct val="0"/>
      </a:spcAft>
      <a:defRPr sz="1200" kern="1200">
        <a:solidFill>
          <a:schemeClr val="tx1"/>
        </a:solidFill>
        <a:latin typeface="+mn-lt"/>
        <a:ea typeface="+mn-ea"/>
        <a:cs typeface="+mn-cs"/>
      </a:defRPr>
    </a:lvl3pPr>
    <a:lvl4pPr marL="1600200" indent="-228600" algn="l" rtl="0" eaLnBrk="0" fontAlgn="base" hangingPunct="0">
      <a:spcBef>
        <a:spcPct val="30000"/>
      </a:spcBef>
      <a:spcAft>
        <a:spcPct val="0"/>
      </a:spcAft>
      <a:defRPr sz="1200" kern="1200">
        <a:solidFill>
          <a:schemeClr val="tx1"/>
        </a:solidFill>
        <a:latin typeface="+mn-lt"/>
        <a:ea typeface="+mn-ea"/>
        <a:cs typeface="+mn-cs"/>
      </a:defRPr>
    </a:lvl4pPr>
    <a:lvl5pPr marL="2057400" indent="-2286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a:t>Energiåret 2021 </a:t>
            </a:r>
            <a:r>
              <a:rPr lang="sv-SE" dirty="0"/>
              <a:t>presenteras i denna bildserie med förklarande texter i talarmanus.</a:t>
            </a: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1</a:t>
            </a:fld>
            <a:endParaRPr lang="sv-SE" dirty="0"/>
          </a:p>
        </p:txBody>
      </p:sp>
    </p:spTree>
    <p:extLst>
      <p:ext uri="{BB962C8B-B14F-4D97-AF65-F5344CB8AC3E}">
        <p14:creationId xmlns:p14="http://schemas.microsoft.com/office/powerpoint/2010/main" val="3269082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Denna data har eftersläpning på 1 år.</a:t>
            </a:r>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12</a:t>
            </a:fld>
            <a:endParaRPr lang="sv-SE" dirty="0"/>
          </a:p>
        </p:txBody>
      </p:sp>
    </p:spTree>
    <p:extLst>
      <p:ext uri="{BB962C8B-B14F-4D97-AF65-F5344CB8AC3E}">
        <p14:creationId xmlns:p14="http://schemas.microsoft.com/office/powerpoint/2010/main" val="22293615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u="none" strike="noStrike" baseline="0" dirty="0">
                <a:latin typeface="+mn-lt"/>
              </a:rPr>
              <a:t>Samma diagram som förra men här andelar i procent. </a:t>
            </a:r>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13</a:t>
            </a:fld>
            <a:endParaRPr lang="sv-SE" dirty="0"/>
          </a:p>
        </p:txBody>
      </p:sp>
    </p:spTree>
    <p:extLst>
      <p:ext uri="{BB962C8B-B14F-4D97-AF65-F5344CB8AC3E}">
        <p14:creationId xmlns:p14="http://schemas.microsoft.com/office/powerpoint/2010/main" val="40763824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0" i="0" u="none" strike="noStrike" baseline="0" dirty="0">
                <a:latin typeface="+mn-lt"/>
              </a:rPr>
              <a:t>Massa och papper är särklass störst </a:t>
            </a:r>
            <a:r>
              <a:rPr lang="sv-SE" sz="1200" b="0" i="0" u="none" strike="noStrike" baseline="0" dirty="0" err="1">
                <a:latin typeface="+mn-lt"/>
              </a:rPr>
              <a:t>elanvändare</a:t>
            </a:r>
            <a:r>
              <a:rPr lang="sv-SE" sz="1200" b="0" i="0" u="none" strike="noStrike" baseline="0" dirty="0">
                <a:latin typeface="+mn-lt"/>
              </a:rPr>
              <a:t> i den svenska industrin. De inbördes andelarna har inte ändrats mycket genom åren.</a:t>
            </a:r>
            <a:endParaRPr lang="sv-SE" dirty="0">
              <a:latin typeface="+mn-lt"/>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14</a:t>
            </a:fld>
            <a:endParaRPr lang="sv-SE" dirty="0"/>
          </a:p>
        </p:txBody>
      </p:sp>
    </p:spTree>
    <p:extLst>
      <p:ext uri="{BB962C8B-B14F-4D97-AF65-F5344CB8AC3E}">
        <p14:creationId xmlns:p14="http://schemas.microsoft.com/office/powerpoint/2010/main" val="17132604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dirty="0">
                <a:effectLst/>
                <a:latin typeface="+mn-lt"/>
                <a:ea typeface="Calibri Light" panose="020F0302020204030204" pitchFamily="34" charset="0"/>
                <a:cs typeface="Times New Roman" panose="02020603050405020304" pitchFamily="18" charset="0"/>
              </a:rPr>
              <a:t>Några industrier där el används i tillverkningsprocessen i en viss storlek i förhållande till förädlingsvärdet brukar definieras som elintensiv. Hit räknas massa och papper, stål och metallverk, kemisk industri, gruvor, livsmedel samt jord och sten. Hit går 75 procent av all el till industrin.</a:t>
            </a: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15</a:t>
            </a:fld>
            <a:endParaRPr lang="sv-SE" dirty="0"/>
          </a:p>
        </p:txBody>
      </p:sp>
    </p:spTree>
    <p:extLst>
      <p:ext uri="{BB962C8B-B14F-4D97-AF65-F5344CB8AC3E}">
        <p14:creationId xmlns:p14="http://schemas.microsoft.com/office/powerpoint/2010/main" val="25891861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0" i="0" u="none" strike="noStrike" baseline="0" dirty="0">
                <a:latin typeface="+mn-lt"/>
              </a:rPr>
              <a:t>Antal </a:t>
            </a:r>
            <a:r>
              <a:rPr lang="sv-SE" sz="1200" b="0" i="0" u="none" strike="noStrike" baseline="0" dirty="0" err="1">
                <a:latin typeface="+mn-lt"/>
              </a:rPr>
              <a:t>elabonnemang</a:t>
            </a:r>
            <a:r>
              <a:rPr lang="sv-SE" sz="1200" b="0" i="0" u="none" strike="noStrike" baseline="0" dirty="0">
                <a:latin typeface="+mn-lt"/>
              </a:rPr>
              <a:t> för olika kategorier av boende och fördelningen av de dryga 40 TWh el som går till bostäder.</a:t>
            </a:r>
            <a:endParaRPr lang="sv-SE" dirty="0">
              <a:latin typeface="+mn-lt"/>
            </a:endParaRPr>
          </a:p>
          <a:p>
            <a:r>
              <a:rPr lang="sv-SE" dirty="0"/>
              <a:t>(Data med eftersläpning 1 år)</a:t>
            </a:r>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16</a:t>
            </a:fld>
            <a:endParaRPr lang="sv-SE" dirty="0"/>
          </a:p>
        </p:txBody>
      </p:sp>
    </p:spTree>
    <p:extLst>
      <p:ext uri="{BB962C8B-B14F-4D97-AF65-F5344CB8AC3E}">
        <p14:creationId xmlns:p14="http://schemas.microsoft.com/office/powerpoint/2010/main" val="11626755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0" i="0" u="none" strike="noStrike" baseline="0" dirty="0">
                <a:latin typeface="+mn-lt"/>
              </a:rPr>
              <a:t>Det så kallade systempriset i Sverige på den nordiska marknaden (spotpriset) jämfört med tyskt spotpris sedan år 2005. Toppar och bottnar i spotpriset kan förklaras främst av variationer i väder och kostnader kopplade till elproduktion, men även faktorer som påverkar efterfrågan på el, som finanskriser. </a:t>
            </a:r>
            <a:r>
              <a:rPr lang="sv-SE" sz="1200" b="0" i="0" u="none" strike="noStrike" baseline="0" dirty="0">
                <a:effectLst/>
                <a:latin typeface="+mn-lt"/>
              </a:rPr>
              <a:t>S</a:t>
            </a:r>
            <a:r>
              <a:rPr lang="sv-SE" sz="1200" dirty="0">
                <a:effectLst/>
                <a:latin typeface="+mn-lt"/>
                <a:ea typeface="Calibri" panose="020F0502020204030204" pitchFamily="34" charset="0"/>
              </a:rPr>
              <a:t>potpriset ligger till grund för de avtal om rörliga elpriser som elhandelsföretagen erbjuder. De fasta elavtalen bygger på de finansiella priserna som är förväntningar på framtida spotpriser.</a:t>
            </a:r>
            <a:endParaRPr lang="sv-SE" dirty="0">
              <a:latin typeface="+mn-lt"/>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18</a:t>
            </a:fld>
            <a:endParaRPr lang="sv-SE" dirty="0"/>
          </a:p>
        </p:txBody>
      </p:sp>
    </p:spTree>
    <p:extLst>
      <p:ext uri="{BB962C8B-B14F-4D97-AF65-F5344CB8AC3E}">
        <p14:creationId xmlns:p14="http://schemas.microsoft.com/office/powerpoint/2010/main" val="16414406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5175" y="400050"/>
            <a:ext cx="2733675" cy="1538288"/>
          </a:xfrm>
        </p:spPr>
      </p:sp>
      <p:sp>
        <p:nvSpPr>
          <p:cNvPr id="3" name="Notes Placeholder 2"/>
          <p:cNvSpPr>
            <a:spLocks noGrp="1"/>
          </p:cNvSpPr>
          <p:nvPr>
            <p:ph type="body" idx="1"/>
          </p:nvPr>
        </p:nvSpPr>
        <p:spPr/>
        <p:txBody>
          <a:bodyPr/>
          <a:lstStyle/>
          <a:p>
            <a:pPr marL="0" marR="0" lvl="0" indent="0" algn="l" defTabSz="901507" rtl="0" eaLnBrk="0" fontAlgn="base" latinLnBrk="0" hangingPunct="0">
              <a:lnSpc>
                <a:spcPct val="100000"/>
              </a:lnSpc>
              <a:spcBef>
                <a:spcPct val="30000"/>
              </a:spcBef>
              <a:spcAft>
                <a:spcPct val="0"/>
              </a:spcAft>
              <a:buClrTx/>
              <a:buSzTx/>
              <a:buFontTx/>
              <a:buNone/>
              <a:tabLst/>
              <a:defRPr/>
            </a:pPr>
            <a:r>
              <a:rPr lang="sv-SE" sz="1200" b="0" i="0" u="none" strike="noStrike" baseline="0" dirty="0">
                <a:latin typeface="+mn-lt"/>
              </a:rPr>
              <a:t>Det genomsnittliga systempriset i Norden var 63,4 öre/kWh år 2021. Månadspriserna (medelvärdet över en hel månad) varierade mellan 35 och 151 öre/kWh medan de enskilda timpriserna som lägst var -0,1 öre/kWh och som högst 433 öre/kWh.</a:t>
            </a:r>
            <a:endParaRPr lang="en-GB" b="0" dirty="0">
              <a:latin typeface="+mn-lt"/>
            </a:endParaRPr>
          </a:p>
          <a:p>
            <a:pPr defTabSz="901507">
              <a:defRPr/>
            </a:pPr>
            <a:endParaRPr lang="en-GB" b="0" dirty="0"/>
          </a:p>
        </p:txBody>
      </p:sp>
      <p:sp>
        <p:nvSpPr>
          <p:cNvPr id="4" name="Slide Number Placeholder 3"/>
          <p:cNvSpPr>
            <a:spLocks noGrp="1"/>
          </p:cNvSpPr>
          <p:nvPr>
            <p:ph type="sldNum" sz="quarter" idx="5"/>
          </p:nvPr>
        </p:nvSpPr>
        <p:spPr/>
        <p:txBody>
          <a:bodyPr/>
          <a:lstStyle/>
          <a:p>
            <a:pPr>
              <a:defRPr/>
            </a:pPr>
            <a:fld id="{FBB06DAB-DBF3-084E-A276-8ED6AA7FE883}" type="slidenum">
              <a:rPr lang="sv-SE" smtClean="0"/>
              <a:pPr>
                <a:defRPr/>
              </a:pPr>
              <a:t>19</a:t>
            </a:fld>
            <a:endParaRPr lang="sv-SE" dirty="0"/>
          </a:p>
        </p:txBody>
      </p:sp>
    </p:spTree>
    <p:extLst>
      <p:ext uri="{BB962C8B-B14F-4D97-AF65-F5344CB8AC3E}">
        <p14:creationId xmlns:p14="http://schemas.microsoft.com/office/powerpoint/2010/main" val="29289729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0" i="0" u="none" strike="noStrike" baseline="0" dirty="0">
                <a:latin typeface="+mn-lt"/>
              </a:rPr>
              <a:t>Kostnadsutvecklingen för en elvärmd villa som har avtal med rörligt pris. År 1970 gick knappt 7 procent av konsumentpriset till staten i skatt. 1 januari år 2022 utgjorde elskatt och moms 39 procent av konsumentpriset. Elnätsavgiften uppgick till 18 procent och elhandelspriset till  procent. Svängningar i elhandelspriset, till följd av att spotpriserna varierar, påverkar andelarna mellan de tre kostnadsposterna. Detta gäller vid avtal om rörligt elpris, vid avtal om fast elpris är elhandelspriset konstant under avtalets bindningstid.</a:t>
            </a:r>
            <a:endParaRPr lang="sv-SE" dirty="0">
              <a:latin typeface="+mn-lt"/>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20</a:t>
            </a:fld>
            <a:endParaRPr lang="sv-SE" dirty="0"/>
          </a:p>
        </p:txBody>
      </p:sp>
    </p:spTree>
    <p:extLst>
      <p:ext uri="{BB962C8B-B14F-4D97-AF65-F5344CB8AC3E}">
        <p14:creationId xmlns:p14="http://schemas.microsoft.com/office/powerpoint/2010/main" val="15838481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0" i="0" u="none" strike="noStrike" baseline="0" dirty="0">
                <a:solidFill>
                  <a:srgbClr val="000000"/>
                </a:solidFill>
                <a:latin typeface="+mn-lt"/>
              </a:rPr>
              <a:t>Ett annat sätt att åskådliggöra hur kostnadsfördelningen utvecklats för villakunder med elvärme under 50 år från 1970, jämfört med föregående bild.</a:t>
            </a:r>
            <a:endParaRPr lang="sv-SE" dirty="0">
              <a:latin typeface="+mn-lt"/>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21</a:t>
            </a:fld>
            <a:endParaRPr lang="sv-SE" dirty="0"/>
          </a:p>
        </p:txBody>
      </p:sp>
    </p:spTree>
    <p:extLst>
      <p:ext uri="{BB962C8B-B14F-4D97-AF65-F5344CB8AC3E}">
        <p14:creationId xmlns:p14="http://schemas.microsoft.com/office/powerpoint/2010/main" val="15007047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0" i="0" u="none" strike="noStrike" baseline="0" dirty="0">
                <a:latin typeface="+mn-lt"/>
              </a:rPr>
              <a:t>Sedan april år 2004 sammanställer Statistiska Centralbyrån, SCB, statistik månadsvis bland annat över kundernas byten av elhandelsföretag. Med andra avtal avses alla övriga elavtal som inte tecknas med hushållskunder, som industri, företag, servicesektorn etcetera.</a:t>
            </a:r>
            <a:endParaRPr lang="sv-SE" dirty="0">
              <a:latin typeface="+mn-lt"/>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22</a:t>
            </a:fld>
            <a:endParaRPr lang="sv-SE" dirty="0"/>
          </a:p>
        </p:txBody>
      </p:sp>
    </p:spTree>
    <p:extLst>
      <p:ext uri="{BB962C8B-B14F-4D97-AF65-F5344CB8AC3E}">
        <p14:creationId xmlns:p14="http://schemas.microsoft.com/office/powerpoint/2010/main" val="1471240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3</a:t>
            </a:fld>
            <a:endParaRPr lang="sv-SE" dirty="0"/>
          </a:p>
        </p:txBody>
      </p:sp>
    </p:spTree>
    <p:extLst>
      <p:ext uri="{BB962C8B-B14F-4D97-AF65-F5344CB8AC3E}">
        <p14:creationId xmlns:p14="http://schemas.microsoft.com/office/powerpoint/2010/main" val="36087905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0" i="0" u="none" strike="noStrike" baseline="0" dirty="0">
                <a:latin typeface="+mn-lt"/>
              </a:rPr>
              <a:t>Fördelningen över avtalsformer med elhandelsföretaget. Avtal med fast pris, det vill säga tidsbundna avtal ofta på ett, två eller tre år har varit relativt konstanta i andel sedan elmarknaden avreglerades. Andelen avtal med rörligt pris har ökat även om den legat konstant de senaste åren. Så kallat anvisat avtal får kunder som inte aktivt väljer ett avtal, till exempel vid flytt. De är oftast dyrare än andra avtal och finns för att trygga att kund vid flytt till nytt boende är garanterad att el finns tillgängligt, även om kunden inte aktivt själv kontaktat ett elhandelsföretag.</a:t>
            </a:r>
            <a:endParaRPr lang="sv-SE" dirty="0">
              <a:latin typeface="+mn-lt"/>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23</a:t>
            </a:fld>
            <a:endParaRPr lang="sv-SE" dirty="0"/>
          </a:p>
        </p:txBody>
      </p:sp>
    </p:spTree>
    <p:extLst>
      <p:ext uri="{BB962C8B-B14F-4D97-AF65-F5344CB8AC3E}">
        <p14:creationId xmlns:p14="http://schemas.microsoft.com/office/powerpoint/2010/main" val="27723930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0" i="0" u="none" strike="noStrike" baseline="0" dirty="0">
                <a:latin typeface="+mn-lt"/>
              </a:rPr>
              <a:t>Leveranssäkerheten, ett mått på tillgängligheten på el, uttryckt i procent. För år 2019 var den 99,97 procent, vilket motsvarar ett genomsnittligt elavbrott för en kund på cirka 150 minuter. Stormen "Alfrida" i januari bidrog till att dra ner leveranssäkerheten. Kurvan visar flera stormar de senaste åren där "Gudrun" år 2005 är den enskilt svåraste stormen. Medelavbrottstiden i timmar för några år visas i de grå ringarna. 3 timmar och 26 minuter för år 2019 motsvarar cirka 150 minuter.</a:t>
            </a:r>
            <a:endParaRPr lang="sv-SE" dirty="0">
              <a:latin typeface="+mn-lt"/>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25</a:t>
            </a:fld>
            <a:endParaRPr lang="sv-SE" dirty="0"/>
          </a:p>
        </p:txBody>
      </p:sp>
    </p:spTree>
    <p:extLst>
      <p:ext uri="{BB962C8B-B14F-4D97-AF65-F5344CB8AC3E}">
        <p14:creationId xmlns:p14="http://schemas.microsoft.com/office/powerpoint/2010/main" val="37585558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01507" rtl="0" eaLnBrk="0" fontAlgn="base" latinLnBrk="0" hangingPunct="0">
              <a:lnSpc>
                <a:spcPct val="100000"/>
              </a:lnSpc>
              <a:spcBef>
                <a:spcPct val="30000"/>
              </a:spcBef>
              <a:spcAft>
                <a:spcPct val="0"/>
              </a:spcAft>
              <a:buClrTx/>
              <a:buSzTx/>
              <a:buFontTx/>
              <a:buNone/>
              <a:tabLst/>
              <a:defRPr/>
            </a:pPr>
            <a:r>
              <a:rPr lang="sv-SE" sz="1200" b="0" i="0" u="none" strike="noStrike" baseline="0" dirty="0">
                <a:latin typeface="+mn-lt"/>
              </a:rPr>
              <a:t>Några jämförelser av vad de senaste 10 årens avbrottstid för en svensk genomsnittlig kund, cirka 2 timmar, motsvarar. Med reservation för att tiden på </a:t>
            </a:r>
            <a:r>
              <a:rPr lang="sv-SE" sz="1200" b="0" i="0" u="none" strike="noStrike" baseline="0" dirty="0" err="1">
                <a:latin typeface="+mn-lt"/>
              </a:rPr>
              <a:t>marathon</a:t>
            </a:r>
            <a:r>
              <a:rPr lang="sv-SE" sz="1200" b="0" i="0" u="none" strike="noStrike" baseline="0" dirty="0">
                <a:latin typeface="+mn-lt"/>
              </a:rPr>
              <a:t> kan ha slagits.</a:t>
            </a:r>
            <a:endParaRPr lang="sv-SE" dirty="0">
              <a:latin typeface="+mn-lt"/>
            </a:endParaRPr>
          </a:p>
          <a:p>
            <a:pPr defTabSz="901507">
              <a:defRPr/>
            </a:pPr>
            <a:endParaRPr lang="sv-SE" dirty="0"/>
          </a:p>
        </p:txBody>
      </p:sp>
      <p:sp>
        <p:nvSpPr>
          <p:cNvPr id="4" name="Platshållare för bildnummer 3"/>
          <p:cNvSpPr>
            <a:spLocks noGrp="1"/>
          </p:cNvSpPr>
          <p:nvPr>
            <p:ph type="sldNum" sz="quarter" idx="5"/>
          </p:nvPr>
        </p:nvSpPr>
        <p:spPr/>
        <p:txBody>
          <a:bodyPr/>
          <a:lstStyle/>
          <a:p>
            <a:pPr>
              <a:defRPr/>
            </a:pPr>
            <a:fld id="{FBB06DAB-DBF3-084E-A276-8ED6AA7FE883}" type="slidenum">
              <a:rPr lang="sv-SE" smtClean="0"/>
              <a:pPr>
                <a:defRPr/>
              </a:pPr>
              <a:t>26</a:t>
            </a:fld>
            <a:endParaRPr lang="sv-SE" dirty="0"/>
          </a:p>
        </p:txBody>
      </p:sp>
    </p:spTree>
    <p:extLst>
      <p:ext uri="{BB962C8B-B14F-4D97-AF65-F5344CB8AC3E}">
        <p14:creationId xmlns:p14="http://schemas.microsoft.com/office/powerpoint/2010/main" val="10379270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5175" y="400050"/>
            <a:ext cx="2733675" cy="1538288"/>
          </a:xfrm>
        </p:spPr>
      </p:sp>
      <p:sp>
        <p:nvSpPr>
          <p:cNvPr id="3" name="Notes Placeholder 2"/>
          <p:cNvSpPr>
            <a:spLocks noGrp="1"/>
          </p:cNvSpPr>
          <p:nvPr>
            <p:ph type="body" idx="1"/>
          </p:nvPr>
        </p:nvSpPr>
        <p:spPr/>
        <p:txBody>
          <a:bodyPr/>
          <a:lstStyle/>
          <a:p>
            <a:r>
              <a:rPr lang="sv-SE" sz="1800" dirty="0">
                <a:solidFill>
                  <a:srgbClr val="FF0000"/>
                </a:solidFill>
                <a:effectLst/>
                <a:latin typeface="Calibri" panose="020F0502020204030204" pitchFamily="34" charset="0"/>
                <a:ea typeface="Calibri" panose="020F0502020204030204" pitchFamily="34" charset="0"/>
              </a:rPr>
              <a:t>De lokala elnäten brukar delas upp i lågspänning (400/230 V) och högspänning (oftast 10–20 kV). Lågspänningsnäten i Sverige består av 50 000 km luftledning och 277 000 km jordkabel. Det lokala högspänningsnätet, även kallat mellanspänningsnätet, består av 67 00 km luftledning och 141 000 km jordkabel. Till lågspänningsnätet är 5,5 miljoner </a:t>
            </a:r>
            <a:r>
              <a:rPr lang="sv-SE" sz="1800" dirty="0" err="1">
                <a:solidFill>
                  <a:srgbClr val="FF0000"/>
                </a:solidFill>
                <a:effectLst/>
                <a:latin typeface="Calibri" panose="020F0502020204030204" pitchFamily="34" charset="0"/>
                <a:ea typeface="Calibri" panose="020F0502020204030204" pitchFamily="34" charset="0"/>
              </a:rPr>
              <a:t>elanvändare</a:t>
            </a:r>
            <a:r>
              <a:rPr lang="sv-SE" sz="1800" dirty="0">
                <a:solidFill>
                  <a:srgbClr val="FF0000"/>
                </a:solidFill>
                <a:effectLst/>
                <a:latin typeface="Calibri" panose="020F0502020204030204" pitchFamily="34" charset="0"/>
                <a:ea typeface="Calibri" panose="020F0502020204030204" pitchFamily="34" charset="0"/>
              </a:rPr>
              <a:t> anslutna och till högspänningsnäten 8 000. Regionnätet ägs till stor del av tre företag. </a:t>
            </a:r>
            <a:r>
              <a:rPr lang="sv-SE" sz="1800" dirty="0" err="1">
                <a:solidFill>
                  <a:srgbClr val="FF0000"/>
                </a:solidFill>
                <a:effectLst/>
                <a:latin typeface="Calibri" panose="020F0502020204030204" pitchFamily="34" charset="0"/>
                <a:ea typeface="Calibri" panose="020F0502020204030204" pitchFamily="34" charset="0"/>
              </a:rPr>
              <a:t>Ledningslängden</a:t>
            </a:r>
            <a:r>
              <a:rPr lang="sv-SE" sz="1800" dirty="0">
                <a:solidFill>
                  <a:srgbClr val="FF0000"/>
                </a:solidFill>
                <a:effectLst/>
                <a:latin typeface="Calibri" panose="020F0502020204030204" pitchFamily="34" charset="0"/>
                <a:ea typeface="Calibri" panose="020F0502020204030204" pitchFamily="34" charset="0"/>
              </a:rPr>
              <a:t> är cirka 30 000 km luftledning och 2 000 km jordkabel. Det svenska stamnätet ägs av Svenska kraftnät och består huvudsakligen av ledningar med en spänning på 400 kV och 220 </a:t>
            </a:r>
            <a:r>
              <a:rPr lang="sv-SE" sz="1800" dirty="0" err="1">
                <a:solidFill>
                  <a:srgbClr val="FF0000"/>
                </a:solidFill>
                <a:effectLst/>
                <a:latin typeface="Calibri" panose="020F0502020204030204" pitchFamily="34" charset="0"/>
                <a:ea typeface="Calibri" panose="020F0502020204030204" pitchFamily="34" charset="0"/>
              </a:rPr>
              <a:t>kV.</a:t>
            </a:r>
            <a:r>
              <a:rPr lang="sv-SE" sz="1800" dirty="0">
                <a:solidFill>
                  <a:srgbClr val="FF0000"/>
                </a:solidFill>
                <a:effectLst/>
                <a:latin typeface="Calibri" panose="020F0502020204030204" pitchFamily="34" charset="0"/>
                <a:ea typeface="Calibri" panose="020F0502020204030204" pitchFamily="34" charset="0"/>
              </a:rPr>
              <a:t> Stamnätets totala </a:t>
            </a:r>
            <a:r>
              <a:rPr lang="sv-SE" sz="1800" dirty="0" err="1">
                <a:solidFill>
                  <a:srgbClr val="FF0000"/>
                </a:solidFill>
                <a:effectLst/>
                <a:latin typeface="Calibri" panose="020F0502020204030204" pitchFamily="34" charset="0"/>
                <a:ea typeface="Calibri" panose="020F0502020204030204" pitchFamily="34" charset="0"/>
              </a:rPr>
              <a:t>ledningslängd</a:t>
            </a:r>
            <a:r>
              <a:rPr lang="sv-SE" sz="1800" dirty="0">
                <a:solidFill>
                  <a:srgbClr val="FF0000"/>
                </a:solidFill>
                <a:effectLst/>
                <a:latin typeface="Calibri" panose="020F0502020204030204" pitchFamily="34" charset="0"/>
                <a:ea typeface="Calibri" panose="020F0502020204030204" pitchFamily="34" charset="0"/>
              </a:rPr>
              <a:t> är 15 000 km luftledning och 2000 km jordkabel. Totalt omfattar det svenska elnätet 584 000 km, varav 420 000 km är jordkabel. Om det gick att sträcka ut det svenska elnätet i en enda lång ledning skulle det räcka drygt 14,6 varv runt jorden (källa: Energimarknadsinspektionen).</a:t>
            </a:r>
            <a:endParaRPr lang="sv-SE" sz="1800" dirty="0">
              <a:effectLst/>
              <a:latin typeface="Calibri" panose="020F0502020204030204" pitchFamily="34" charset="0"/>
              <a:ea typeface="Calibri" panose="020F0502020204030204" pitchFamily="34" charset="0"/>
            </a:endParaRPr>
          </a:p>
          <a:p>
            <a:endParaRPr lang="sv-SE" dirty="0"/>
          </a:p>
        </p:txBody>
      </p:sp>
      <p:sp>
        <p:nvSpPr>
          <p:cNvPr id="4" name="Slide Number Placeholder 3"/>
          <p:cNvSpPr>
            <a:spLocks noGrp="1"/>
          </p:cNvSpPr>
          <p:nvPr>
            <p:ph type="sldNum" sz="quarter" idx="5"/>
          </p:nvPr>
        </p:nvSpPr>
        <p:spPr/>
        <p:txBody>
          <a:bodyPr/>
          <a:lstStyle/>
          <a:p>
            <a:pPr>
              <a:defRPr/>
            </a:pPr>
            <a:fld id="{FBB06DAB-DBF3-084E-A276-8ED6AA7FE883}" type="slidenum">
              <a:rPr lang="sv-SE" smtClean="0"/>
              <a:pPr>
                <a:defRPr/>
              </a:pPr>
              <a:t>27</a:t>
            </a:fld>
            <a:endParaRPr lang="sv-SE" dirty="0"/>
          </a:p>
        </p:txBody>
      </p:sp>
    </p:spTree>
    <p:extLst>
      <p:ext uri="{BB962C8B-B14F-4D97-AF65-F5344CB8AC3E}">
        <p14:creationId xmlns:p14="http://schemas.microsoft.com/office/powerpoint/2010/main" val="35815061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dirty="0">
                <a:effectLst/>
                <a:latin typeface="+mn-lt"/>
                <a:ea typeface="Calibri Light" panose="020F0302020204030204" pitchFamily="34" charset="0"/>
                <a:cs typeface="Calibri Light" panose="020F0302020204030204" pitchFamily="34" charset="0"/>
              </a:rPr>
              <a:t>I ställverk och strömbrytare används växthusgasen SF6 (</a:t>
            </a:r>
            <a:r>
              <a:rPr lang="sv-SE" sz="1200" dirty="0" err="1">
                <a:effectLst/>
                <a:latin typeface="+mn-lt"/>
                <a:ea typeface="Calibri Light" panose="020F0302020204030204" pitchFamily="34" charset="0"/>
                <a:cs typeface="Calibri Light" panose="020F0302020204030204" pitchFamily="34" charset="0"/>
              </a:rPr>
              <a:t>Svavelhexafluorid</a:t>
            </a:r>
            <a:r>
              <a:rPr lang="sv-SE" sz="1200" dirty="0">
                <a:effectLst/>
                <a:latin typeface="+mn-lt"/>
                <a:ea typeface="Calibri Light" panose="020F0302020204030204" pitchFamily="34" charset="0"/>
                <a:cs typeface="Calibri Light" panose="020F0302020204030204" pitchFamily="34" charset="0"/>
              </a:rPr>
              <a:t>) som </a:t>
            </a:r>
            <a:r>
              <a:rPr lang="sv-SE" sz="1200" dirty="0" err="1">
                <a:effectLst/>
                <a:latin typeface="+mn-lt"/>
                <a:ea typeface="Calibri Light" panose="020F0302020204030204" pitchFamily="34" charset="0"/>
                <a:cs typeface="Calibri Light" panose="020F0302020204030204" pitchFamily="34" charset="0"/>
              </a:rPr>
              <a:t>isolergas</a:t>
            </a:r>
            <a:r>
              <a:rPr lang="sv-SE" sz="1200" dirty="0">
                <a:effectLst/>
                <a:latin typeface="+mn-lt"/>
                <a:ea typeface="Calibri Light" panose="020F0302020204030204" pitchFamily="34" charset="0"/>
                <a:cs typeface="Calibri Light" panose="020F0302020204030204" pitchFamily="34" charset="0"/>
              </a:rPr>
              <a:t>. Denna växthusgas har en mycket hög global uppvärmningsfaktor men i dagsläget finns inga alternativ för ställverk i trånga utrymmen eller för brytning av ström vid höga spänningar. Läckaget har successivt minskat med undantag för en liten ökning år 2019. Vad detta beror på är inte klarlagt men det är troligtvis en enskild händelse. Samtidigt har den totala användningen av SF6 ökat på grund av omfattande utbyggnad och reinvesteringar i elnäten.</a:t>
            </a:r>
            <a:endParaRPr lang="sv-SE" sz="1200" dirty="0">
              <a:effectLst/>
              <a:latin typeface="+mn-lt"/>
              <a:ea typeface="Calibri Light" panose="020F03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28</a:t>
            </a:fld>
            <a:endParaRPr lang="sv-SE" dirty="0"/>
          </a:p>
        </p:txBody>
      </p:sp>
    </p:spTree>
    <p:extLst>
      <p:ext uri="{BB962C8B-B14F-4D97-AF65-F5344CB8AC3E}">
        <p14:creationId xmlns:p14="http://schemas.microsoft.com/office/powerpoint/2010/main" val="37519402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dirty="0"/>
              <a:t>Fjärrvärmens bränsletillförsel år 2019. Vad de olika sektorerna består av förklaras i nästa bild.</a:t>
            </a: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30</a:t>
            </a:fld>
            <a:endParaRPr lang="sv-SE" dirty="0"/>
          </a:p>
        </p:txBody>
      </p:sp>
    </p:spTree>
    <p:extLst>
      <p:ext uri="{BB962C8B-B14F-4D97-AF65-F5344CB8AC3E}">
        <p14:creationId xmlns:p14="http://schemas.microsoft.com/office/powerpoint/2010/main" val="6003713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dirty="0">
                <a:latin typeface="+mn-lt"/>
              </a:rPr>
              <a:t>Fördelningen av bränslen till fjärrvärmen år 2019 i fyra huvudkategorier. </a:t>
            </a:r>
            <a:r>
              <a:rPr lang="sv-SE" sz="1200" dirty="0">
                <a:effectLst/>
                <a:latin typeface="+mn-lt"/>
                <a:ea typeface="Calibri" panose="020F0502020204030204" pitchFamily="34" charset="0"/>
              </a:rPr>
              <a:t>De vanligaste bränslena till fjärrvärmeproduktion är </a:t>
            </a:r>
            <a:r>
              <a:rPr lang="sv-SE" sz="1200" dirty="0" err="1">
                <a:effectLst/>
                <a:latin typeface="+mn-lt"/>
                <a:ea typeface="Calibri" panose="020F0502020204030204" pitchFamily="34" charset="0"/>
              </a:rPr>
              <a:t>grot</a:t>
            </a:r>
            <a:r>
              <a:rPr lang="sv-SE" sz="1200" dirty="0">
                <a:effectLst/>
                <a:latin typeface="+mn-lt"/>
                <a:ea typeface="Calibri" panose="020F0502020204030204" pitchFamily="34" charset="0"/>
              </a:rPr>
              <a:t>, sågspån, bark och träflis – så kallade sekundära biobränslen, som är förnybara bränslen</a:t>
            </a:r>
            <a:r>
              <a:rPr lang="sv-SE" sz="1200" b="0" i="0" u="none" strike="noStrike" dirty="0">
                <a:solidFill>
                  <a:srgbClr val="111111"/>
                </a:solidFill>
                <a:effectLst/>
                <a:latin typeface="+mn-lt"/>
              </a:rPr>
              <a:t>. Näst största bränsle är avfall som är ett återvunnet bränsle.</a:t>
            </a:r>
            <a:endParaRPr lang="sv-SE" sz="1200" dirty="0">
              <a:effectLst/>
              <a:latin typeface="+mn-lt"/>
              <a:ea typeface="Calibri" panose="020F0502020204030204" pitchFamily="34" charset="0"/>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31</a:t>
            </a:fld>
            <a:endParaRPr lang="sv-SE" dirty="0"/>
          </a:p>
        </p:txBody>
      </p:sp>
    </p:spTree>
    <p:extLst>
      <p:ext uri="{BB962C8B-B14F-4D97-AF65-F5344CB8AC3E}">
        <p14:creationId xmlns:p14="http://schemas.microsoft.com/office/powerpoint/2010/main" val="40474816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dirty="0"/>
              <a:t>Tillförda bränslen till fjärrvärmen år 2019 uttryckta i energi, GWh, (Gigawattimmar = miljoner kilowattimmar, kWh).</a:t>
            </a: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32</a:t>
            </a:fld>
            <a:endParaRPr lang="sv-SE" dirty="0"/>
          </a:p>
        </p:txBody>
      </p:sp>
    </p:spTree>
    <p:extLst>
      <p:ext uri="{BB962C8B-B14F-4D97-AF65-F5344CB8AC3E}">
        <p14:creationId xmlns:p14="http://schemas.microsoft.com/office/powerpoint/2010/main" val="18356526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dirty="0">
                <a:effectLst/>
                <a:latin typeface="+mn-lt"/>
                <a:ea typeface="Calibri" panose="020F0502020204030204" pitchFamily="34" charset="0"/>
              </a:rPr>
              <a:t>Här syns den kraftiga nedgången i användningen av fossila bränslen i fjärrvärmen tydligt samtidigt som förnybar och återvunnen energi ökat. Koldioxidutsläppen har samtidigt minskat lika kraftigt. Från att på 1980-talet ha legat på cirka 325 gram koldioxid per kWh låg utsläppen år 2019 på knappt 60 g koldioxid per kWh.</a:t>
            </a:r>
            <a:endParaRPr lang="sv-SE" dirty="0">
              <a:latin typeface="+mn-lt"/>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33</a:t>
            </a:fld>
            <a:endParaRPr lang="sv-SE" dirty="0"/>
          </a:p>
        </p:txBody>
      </p:sp>
    </p:spTree>
    <p:extLst>
      <p:ext uri="{BB962C8B-B14F-4D97-AF65-F5344CB8AC3E}">
        <p14:creationId xmlns:p14="http://schemas.microsoft.com/office/powerpoint/2010/main" val="42741961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dirty="0"/>
              <a:t>En variant av föregående bild med mer detaljerad uppdelning i bränslen. I gruppen ”övrigt” ingår främst rökgaskondensering – även el till elpannor, </a:t>
            </a:r>
            <a:r>
              <a:rPr lang="sv-SE" dirty="0" err="1"/>
              <a:t>deponigas</a:t>
            </a:r>
            <a:r>
              <a:rPr lang="sv-SE" dirty="0"/>
              <a:t>, rötgas och </a:t>
            </a:r>
            <a:r>
              <a:rPr lang="sv-SE" dirty="0" err="1"/>
              <a:t>avfallsgas</a:t>
            </a:r>
            <a:r>
              <a:rPr lang="sv-SE" dirty="0"/>
              <a:t> samt </a:t>
            </a:r>
            <a:r>
              <a:rPr lang="sv-SE" dirty="0" err="1"/>
              <a:t>bioolja</a:t>
            </a:r>
            <a:r>
              <a:rPr lang="sv-SE" dirty="0"/>
              <a:t> och </a:t>
            </a:r>
            <a:r>
              <a:rPr lang="sv-SE" dirty="0" err="1"/>
              <a:t>tallbeckolja</a:t>
            </a:r>
            <a:r>
              <a:rPr lang="sv-SE" dirty="0"/>
              <a:t>.</a:t>
            </a: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34</a:t>
            </a:fld>
            <a:endParaRPr lang="sv-SE" dirty="0"/>
          </a:p>
        </p:txBody>
      </p:sp>
    </p:spTree>
    <p:extLst>
      <p:ext uri="{BB962C8B-B14F-4D97-AF65-F5344CB8AC3E}">
        <p14:creationId xmlns:p14="http://schemas.microsoft.com/office/powerpoint/2010/main" val="2676238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0" i="0" u="none" strike="noStrike" baseline="0" dirty="0">
                <a:latin typeface="+mn-lt"/>
              </a:rPr>
              <a:t>De olika kraftslagens utbyggnad i elsystemet från 1950, här visade som producerad elenergi per år i TWh (Terawattimmar = miljarder kilowattimmar, kWh). Utbyggnaden startade tidigare. Vattenkraften dominerade i början och kompletterades först med kondenskraft i bränsleeldade anläggningar med fossila bränslen. Mottryckskraft är kraftvärmeanläggningar i fjärrvärme och industri som både ger värme och el. De använder idag främst biobränslen. Kärnkraften byggdes ut till mitten av 80-talet. Vindkraften byggs numera ut kraftigt och solkraften har också inlett sin utbyggnad. Solelproduktionen syns dock knappt fortfarande.</a:t>
            </a: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4</a:t>
            </a:fld>
            <a:endParaRPr lang="sv-SE" dirty="0"/>
          </a:p>
        </p:txBody>
      </p:sp>
    </p:spTree>
    <p:extLst>
      <p:ext uri="{BB962C8B-B14F-4D97-AF65-F5344CB8AC3E}">
        <p14:creationId xmlns:p14="http://schemas.microsoft.com/office/powerpoint/2010/main" val="37998057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01507" rtl="0" eaLnBrk="0" fontAlgn="base" latinLnBrk="0" hangingPunct="0">
              <a:lnSpc>
                <a:spcPct val="100000"/>
              </a:lnSpc>
              <a:spcBef>
                <a:spcPct val="30000"/>
              </a:spcBef>
              <a:spcAft>
                <a:spcPct val="0"/>
              </a:spcAft>
              <a:buClrTx/>
              <a:buSzTx/>
              <a:buFontTx/>
              <a:buNone/>
              <a:tabLst/>
              <a:defRPr/>
            </a:pPr>
            <a:r>
              <a:rPr lang="sv-SE" sz="1200" dirty="0">
                <a:effectLst/>
                <a:highlight>
                  <a:srgbClr val="FFFF00"/>
                </a:highlight>
                <a:latin typeface="+mn-lt"/>
                <a:ea typeface="Calibri" panose="020F0502020204030204" pitchFamily="34" charset="0"/>
              </a:rPr>
              <a:t>Sedan 1980 har fjärrvärmes klimatutsläpp minskat kraftigt med 82 procent medan fjärrvärmeleveranserna har ökat med 63 procent under samma period. Samtidigt har fjärrvärme bidragit till att u</a:t>
            </a:r>
            <a:r>
              <a:rPr lang="sv-SE" sz="1200" dirty="0">
                <a:effectLst/>
                <a:latin typeface="+mn-lt"/>
                <a:ea typeface="Calibri" panose="020F0502020204030204" pitchFamily="34" charset="0"/>
              </a:rPr>
              <a:t>tsläppen av växthusgaser från egen uppvärmning av bostäder och lokaler minskat kraftigt. Minskningen beror på att egen uppvärmning med olja har ersatts av främst fjärrvärme och värmepumpar, bland annat beroende på ökade skatter och oljepris. Denna omställning har bidragit mest till minskningen av Sveriges totala växthusgasutsläpp. Även övergång till elvärme var viktigt för utfasningen av olja, framförallt under perioden 1970–1990 då kärnkraften byggdes ut.</a:t>
            </a:r>
          </a:p>
          <a:p>
            <a:pPr defTabSz="901507">
              <a:defRPr/>
            </a:pPr>
            <a:endParaRPr lang="sv-SE" dirty="0"/>
          </a:p>
        </p:txBody>
      </p:sp>
      <p:sp>
        <p:nvSpPr>
          <p:cNvPr id="4" name="Platshållare för bildnummer 3"/>
          <p:cNvSpPr>
            <a:spLocks noGrp="1"/>
          </p:cNvSpPr>
          <p:nvPr>
            <p:ph type="sldNum" sz="quarter" idx="5"/>
          </p:nvPr>
        </p:nvSpPr>
        <p:spPr/>
        <p:txBody>
          <a:bodyPr/>
          <a:lstStyle/>
          <a:p>
            <a:pPr>
              <a:defRPr/>
            </a:pPr>
            <a:fld id="{FBB06DAB-DBF3-084E-A276-8ED6AA7FE883}" type="slidenum">
              <a:rPr lang="sv-SE" smtClean="0"/>
              <a:pPr>
                <a:defRPr/>
              </a:pPr>
              <a:t>35</a:t>
            </a:fld>
            <a:endParaRPr lang="sv-SE" dirty="0"/>
          </a:p>
        </p:txBody>
      </p:sp>
    </p:spTree>
    <p:extLst>
      <p:ext uri="{BB962C8B-B14F-4D97-AF65-F5344CB8AC3E}">
        <p14:creationId xmlns:p14="http://schemas.microsoft.com/office/powerpoint/2010/main" val="16768137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i="0" u="none" strike="noStrike" dirty="0">
                <a:solidFill>
                  <a:srgbClr val="666666"/>
                </a:solidFill>
                <a:effectLst/>
                <a:latin typeface="+mn-lt"/>
              </a:rPr>
              <a:t>Fjärrvärmens leveranser från 1996 i röd kurva. Fjärrvärmens årsanvändning </a:t>
            </a:r>
            <a:r>
              <a:rPr lang="sv-SE" b="0" i="0" u="none" strike="noStrike" dirty="0" err="1">
                <a:solidFill>
                  <a:srgbClr val="666666"/>
                </a:solidFill>
                <a:effectLst/>
                <a:latin typeface="+mn-lt"/>
              </a:rPr>
              <a:t>graddagskorrigeras</a:t>
            </a:r>
            <a:r>
              <a:rPr lang="sv-SE" b="0" i="0" u="none" strike="noStrike" dirty="0">
                <a:solidFill>
                  <a:srgbClr val="666666"/>
                </a:solidFill>
                <a:effectLst/>
                <a:latin typeface="+mn-lt"/>
              </a:rPr>
              <a:t> utifrån ett normalår (temperatur), där temperaturuppgifterna tas från SMHI. Därmed visas hur den verkliga fjärrvärmeanvändningen skulle sett ut om temperaturen följt normalåret. Där den röda kurvan ligger under den grå har temperaturen varit varmare än under normalåret. År 2010 var till exempel ett kallt år.</a:t>
            </a:r>
            <a:endParaRPr lang="sv-SE" dirty="0">
              <a:latin typeface="+mn-lt"/>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36</a:t>
            </a:fld>
            <a:endParaRPr lang="sv-SE" dirty="0"/>
          </a:p>
        </p:txBody>
      </p:sp>
    </p:spTree>
    <p:extLst>
      <p:ext uri="{BB962C8B-B14F-4D97-AF65-F5344CB8AC3E}">
        <p14:creationId xmlns:p14="http://schemas.microsoft.com/office/powerpoint/2010/main" val="71534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dirty="0"/>
              <a:t>En mer detaljerad kurva över minskningen av koldioxidutsläppen inom fjärrvärmen från år 1980.</a:t>
            </a: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37</a:t>
            </a:fld>
            <a:endParaRPr lang="sv-SE" dirty="0"/>
          </a:p>
        </p:txBody>
      </p:sp>
    </p:spTree>
    <p:extLst>
      <p:ext uri="{BB962C8B-B14F-4D97-AF65-F5344CB8AC3E}">
        <p14:creationId xmlns:p14="http://schemas.microsoft.com/office/powerpoint/2010/main" val="30606818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5175" y="400050"/>
            <a:ext cx="2733675" cy="1538288"/>
          </a:xfrm>
        </p:spPr>
      </p:sp>
      <p:sp>
        <p:nvSpPr>
          <p:cNvPr id="3" name="Notes Placeholder 2"/>
          <p:cNvSpPr>
            <a:spLocks noGrp="1"/>
          </p:cNvSpPr>
          <p:nvPr>
            <p:ph type="body" idx="1"/>
          </p:nvPr>
        </p:nvSpPr>
        <p:spPr/>
        <p:txBody>
          <a:bodyPr/>
          <a:lstStyle/>
          <a:p>
            <a:pPr marL="0" marR="0" lvl="0" indent="0" algn="l" defTabSz="901507" rtl="0" eaLnBrk="0" fontAlgn="base" latinLnBrk="0" hangingPunct="0">
              <a:lnSpc>
                <a:spcPct val="100000"/>
              </a:lnSpc>
              <a:spcBef>
                <a:spcPct val="30000"/>
              </a:spcBef>
              <a:spcAft>
                <a:spcPct val="0"/>
              </a:spcAft>
              <a:buClrTx/>
              <a:buSzTx/>
              <a:buFontTx/>
              <a:buNone/>
              <a:tabLst/>
              <a:defRPr/>
            </a:pPr>
            <a:r>
              <a:rPr lang="sv-SE" dirty="0"/>
              <a:t>För att få en uppfattning om fjärrvärmenätets storlek kan några liknelser göras. Här räknas medlemmar i Energiföretagen Sverige in. Fjärrvärmenäten skiljer sig från elnäten på en väsentlig punkt i och med att fjärrvärmenäten är lokala och alltså inte rikstäckande på samma sätt som elnäten.</a:t>
            </a:r>
          </a:p>
          <a:p>
            <a:pPr defTabSz="901507">
              <a:defRPr/>
            </a:pPr>
            <a:endParaRPr lang="sv-SE" dirty="0"/>
          </a:p>
        </p:txBody>
      </p:sp>
      <p:sp>
        <p:nvSpPr>
          <p:cNvPr id="4" name="Slide Number Placeholder 3"/>
          <p:cNvSpPr>
            <a:spLocks noGrp="1"/>
          </p:cNvSpPr>
          <p:nvPr>
            <p:ph type="sldNum" sz="quarter" idx="5"/>
          </p:nvPr>
        </p:nvSpPr>
        <p:spPr/>
        <p:txBody>
          <a:bodyPr/>
          <a:lstStyle/>
          <a:p>
            <a:pPr>
              <a:defRPr/>
            </a:pPr>
            <a:fld id="{FBB06DAB-DBF3-084E-A276-8ED6AA7FE883}" type="slidenum">
              <a:rPr lang="sv-SE" smtClean="0"/>
              <a:pPr>
                <a:defRPr/>
              </a:pPr>
              <a:t>38</a:t>
            </a:fld>
            <a:endParaRPr lang="sv-SE" dirty="0"/>
          </a:p>
        </p:txBody>
      </p:sp>
    </p:spTree>
    <p:extLst>
      <p:ext uri="{BB962C8B-B14F-4D97-AF65-F5344CB8AC3E}">
        <p14:creationId xmlns:p14="http://schemas.microsoft.com/office/powerpoint/2010/main" val="31679621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dirty="0"/>
              <a:t>Överskådlig bild av genomsnittliga fjärrvärmepriser för tre olika boendeformer de tre senaste åren. Ju fler boende i huset desto lägre pris gäller i genomsnitt. Enheten MWh står för Megawattimme, vilket är 1 000 kWh. Till exempel motsvarar priset 832 kr/MWh år 2019 för större flerfamiljshus 83,2 öre/kWh.</a:t>
            </a: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39</a:t>
            </a:fld>
            <a:endParaRPr lang="sv-SE" dirty="0"/>
          </a:p>
        </p:txBody>
      </p:sp>
    </p:spTree>
    <p:extLst>
      <p:ext uri="{BB962C8B-B14F-4D97-AF65-F5344CB8AC3E}">
        <p14:creationId xmlns:p14="http://schemas.microsoft.com/office/powerpoint/2010/main" val="2715765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dirty="0">
                <a:effectLst/>
                <a:latin typeface="+mn-lt"/>
                <a:ea typeface="Calibri" panose="020F0502020204030204" pitchFamily="34" charset="0"/>
              </a:rPr>
              <a:t>En bild av fjärrkylans utbyggnad, där komfortkyla byggs ut, framför allt i kontorslokaler, butiker och vårdinrättningar. Det syns i mängden levererad fjärrkyla som har en ökande trend med toppar under varma perioder, som sommaren år 2018. </a:t>
            </a:r>
            <a:r>
              <a:rPr lang="sv-SE" sz="1200" dirty="0" err="1">
                <a:effectLst/>
                <a:latin typeface="+mn-lt"/>
                <a:ea typeface="Calibri" panose="020F0502020204030204" pitchFamily="34" charset="0"/>
              </a:rPr>
              <a:t>Fjärrkylenäten</a:t>
            </a:r>
            <a:r>
              <a:rPr lang="sv-SE" sz="1200" dirty="0">
                <a:effectLst/>
                <a:latin typeface="+mn-lt"/>
                <a:ea typeface="Calibri" panose="020F0502020204030204" pitchFamily="34" charset="0"/>
              </a:rPr>
              <a:t> byggs ut som bilden visar, men även fjärrvärmenäten kan tillsammans med värmepumpar utnyttjas för fjärrkyla där det passar.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dirty="0">
                <a:effectLst/>
                <a:latin typeface="+mn-lt"/>
              </a:rPr>
              <a:t>Edit: År 2022 korrigerades fjärrvärmens nätlängd bakåt då ett fel upptäckts.</a:t>
            </a:r>
            <a:endParaRPr lang="sv-SE" dirty="0">
              <a:latin typeface="+mn-lt"/>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41</a:t>
            </a:fld>
            <a:endParaRPr lang="sv-SE" dirty="0"/>
          </a:p>
        </p:txBody>
      </p:sp>
    </p:spTree>
    <p:extLst>
      <p:ext uri="{BB962C8B-B14F-4D97-AF65-F5344CB8AC3E}">
        <p14:creationId xmlns:p14="http://schemas.microsoft.com/office/powerpoint/2010/main" val="24952447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dirty="0">
                <a:effectLst/>
                <a:latin typeface="+mn-lt"/>
                <a:ea typeface="Calibri" panose="020F0502020204030204" pitchFamily="34" charset="0"/>
              </a:rPr>
              <a:t>Utsläpp av kväve- och svaveloxider som bidrar till försurning av skog och mark har minskat tack vare investeringar i miljöreningsteknik.</a:t>
            </a: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43</a:t>
            </a:fld>
            <a:endParaRPr lang="sv-SE" dirty="0"/>
          </a:p>
        </p:txBody>
      </p:sp>
    </p:spTree>
    <p:extLst>
      <p:ext uri="{BB962C8B-B14F-4D97-AF65-F5344CB8AC3E}">
        <p14:creationId xmlns:p14="http://schemas.microsoft.com/office/powerpoint/2010/main" val="7024186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dirty="0">
                <a:effectLst/>
                <a:latin typeface="+mn-lt"/>
                <a:ea typeface="Calibri" panose="020F0502020204030204" pitchFamily="34" charset="0"/>
              </a:rPr>
              <a:t>Fjärrvärme har bidragit till bättre luft i städer tack vare betydligt lägre utsläpp per producerad energienhet, kWh. Hushållens egen uppvärmning och transporter står för merparten av kvarvarande utsläpp av partiklar till luften.</a:t>
            </a:r>
            <a:endParaRPr lang="sv-SE" dirty="0">
              <a:latin typeface="+mn-lt"/>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44</a:t>
            </a:fld>
            <a:endParaRPr lang="sv-SE" dirty="0"/>
          </a:p>
        </p:txBody>
      </p:sp>
    </p:spTree>
    <p:extLst>
      <p:ext uri="{BB962C8B-B14F-4D97-AF65-F5344CB8AC3E}">
        <p14:creationId xmlns:p14="http://schemas.microsoft.com/office/powerpoint/2010/main" val="16674099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dirty="0">
                <a:effectLst/>
                <a:latin typeface="+mn-lt"/>
                <a:ea typeface="Calibri" panose="020F0502020204030204" pitchFamily="34" charset="0"/>
              </a:rPr>
              <a:t>Sveriges territoriella utsläpp av koldioxid, den vanligaste klimatgasen, per BNP (Bruttonationalprodukten) är betydligt lägre än genomsnittet i EU och våra grannländer.</a:t>
            </a:r>
            <a:endParaRPr lang="sv-SE" dirty="0">
              <a:latin typeface="+mn-lt"/>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45</a:t>
            </a:fld>
            <a:endParaRPr lang="sv-SE" dirty="0"/>
          </a:p>
        </p:txBody>
      </p:sp>
    </p:spTree>
    <p:extLst>
      <p:ext uri="{BB962C8B-B14F-4D97-AF65-F5344CB8AC3E}">
        <p14:creationId xmlns:p14="http://schemas.microsoft.com/office/powerpoint/2010/main" val="37453216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dirty="0">
                <a:effectLst/>
                <a:latin typeface="+mn-lt"/>
                <a:ea typeface="Calibri" panose="020F0502020204030204" pitchFamily="34" charset="0"/>
              </a:rPr>
              <a:t>Sveriges territoriella utsläpp av koldioxid per capita är betydligt lägre än genomsnittet i EU och våra grannländer.</a:t>
            </a:r>
            <a:endParaRPr lang="sv-SE" dirty="0">
              <a:latin typeface="+mn-lt"/>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46</a:t>
            </a:fld>
            <a:endParaRPr lang="sv-SE" dirty="0"/>
          </a:p>
        </p:txBody>
      </p:sp>
    </p:spTree>
    <p:extLst>
      <p:ext uri="{BB962C8B-B14F-4D97-AF65-F5344CB8AC3E}">
        <p14:creationId xmlns:p14="http://schemas.microsoft.com/office/powerpoint/2010/main" val="3633430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0" i="0" u="none" strike="noStrike" baseline="0" dirty="0">
                <a:latin typeface="+mn-lt"/>
              </a:rPr>
              <a:t>Samma kraftslag som nyss men här visade som installerad el-effekt, ett mått på produktionsförmågan. Den verkliga elproduktionen beror sedan på hur många timmar om året som kraftkällan kan utnyttjas. Här framgår hur vattenkraften avstannat i utbyggnad, samt hur kärnkraften och kondenskraften gradvis börjat tas ur drift. Mottryckskraften (uppdelad på kraftvärme i industri och fjärrvärmenät) visar mer varierad installerad effekt genom åren. Gasturbiner drivna av fossila bränslen används som reservanläggningar, vilket även gäller kondenskraften idag. Vindkraften visar en brant stigning och solkraften syns också i sitt startskede. </a:t>
            </a:r>
            <a:r>
              <a:rPr lang="sv-SE" sz="1200" b="0" i="0" u="none" strike="noStrike" baseline="0" dirty="0">
                <a:effectLst/>
                <a:latin typeface="Calibri" panose="020F0502020204030204" pitchFamily="34" charset="0"/>
              </a:rPr>
              <a:t>E</a:t>
            </a:r>
            <a:r>
              <a:rPr lang="sv-SE" sz="1200" dirty="0">
                <a:effectLst/>
                <a:latin typeface="Calibri" panose="020F0502020204030204" pitchFamily="34" charset="0"/>
                <a:ea typeface="Calibri" panose="020F0502020204030204" pitchFamily="34" charset="0"/>
              </a:rPr>
              <a:t>nligt Energimyndighetens statistik var 15393 MW </a:t>
            </a:r>
            <a:r>
              <a:rPr lang="sv-SE" sz="1200" dirty="0" err="1">
                <a:effectLst/>
                <a:latin typeface="Calibri" panose="020F0502020204030204" pitchFamily="34" charset="0"/>
                <a:ea typeface="Calibri" panose="020F0502020204030204" pitchFamily="34" charset="0"/>
              </a:rPr>
              <a:t>solel</a:t>
            </a:r>
            <a:r>
              <a:rPr lang="sv-SE" sz="1200" dirty="0">
                <a:effectLst/>
                <a:latin typeface="Calibri" panose="020F0502020204030204" pitchFamily="34" charset="0"/>
                <a:ea typeface="Calibri" panose="020F0502020204030204" pitchFamily="34" charset="0"/>
              </a:rPr>
              <a:t> installerad 2021. </a:t>
            </a:r>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5</a:t>
            </a:fld>
            <a:endParaRPr lang="sv-SE" dirty="0"/>
          </a:p>
        </p:txBody>
      </p:sp>
    </p:spTree>
    <p:extLst>
      <p:ext uri="{BB962C8B-B14F-4D97-AF65-F5344CB8AC3E}">
        <p14:creationId xmlns:p14="http://schemas.microsoft.com/office/powerpoint/2010/main" val="26077500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dirty="0">
                <a:effectLst/>
                <a:latin typeface="+mn-lt"/>
                <a:ea typeface="Calibri" panose="020F0502020204030204" pitchFamily="34" charset="0"/>
              </a:rPr>
              <a:t>Sverige territoriella utsläpp av koldioxid är betydligt lägre än EU-genomsnittet och våra grannländer. Detta har förverkligats genom stora mängder förnybar el och kärnkraft i kombination med fjärrvärme i energisystemet.</a:t>
            </a:r>
            <a:endParaRPr lang="sv-SE" dirty="0">
              <a:latin typeface="+mn-lt"/>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47</a:t>
            </a:fld>
            <a:endParaRPr lang="sv-SE" dirty="0"/>
          </a:p>
        </p:txBody>
      </p:sp>
    </p:spTree>
    <p:extLst>
      <p:ext uri="{BB962C8B-B14F-4D97-AF65-F5344CB8AC3E}">
        <p14:creationId xmlns:p14="http://schemas.microsoft.com/office/powerpoint/2010/main" val="10647812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dirty="0">
                <a:effectLst/>
                <a:latin typeface="+mn-lt"/>
                <a:ea typeface="Calibri" panose="020F0502020204030204" pitchFamily="34" charset="0"/>
              </a:rPr>
              <a:t>Bilden visar territoriella utsläpp av koldioxid per capita och BNP. Sverige har låga utsläpp av koldioxid jämfört med andra länder tack vare stora mängder förnybar el och kärnkraft i kombination med fjärrvärme i energisystemet. </a:t>
            </a:r>
            <a:r>
              <a:rPr lang="sv-SE" sz="1200" b="0" i="0" u="none" strike="noStrike" baseline="0" dirty="0">
                <a:solidFill>
                  <a:srgbClr val="000000"/>
                </a:solidFill>
                <a:latin typeface="+mn-lt"/>
              </a:rPr>
              <a:t>Utsläppen per capita är låga i Sverige trots kallt klimat, hög andel elintensiv industri och liten befolkning. Ett land som Schweiz (nära Sverige i bilden) hade 2017 ett elsystem liknande Sveriges, </a:t>
            </a:r>
            <a:r>
              <a:rPr lang="sv-SE" sz="1200" dirty="0">
                <a:effectLst/>
                <a:latin typeface="Calibri" panose="020F0502020204030204" pitchFamily="34" charset="0"/>
                <a:ea typeface="Calibri" panose="020F0502020204030204" pitchFamily="34" charset="0"/>
              </a:rPr>
              <a:t>uppbyggt kring vatten- och kärnkraft, </a:t>
            </a:r>
            <a:r>
              <a:rPr lang="sv-SE" sz="1200" b="0" i="0" u="none" strike="noStrike" baseline="0" dirty="0">
                <a:solidFill>
                  <a:srgbClr val="000000"/>
                </a:solidFill>
                <a:latin typeface="+mn-lt"/>
              </a:rPr>
              <a:t>och befolkning i samma storleksordning med hög BNP per capita.</a:t>
            </a:r>
          </a:p>
          <a:p>
            <a:r>
              <a:rPr lang="sv-SE" sz="1200" b="0" i="0" u="none" strike="noStrike" baseline="0" dirty="0">
                <a:solidFill>
                  <a:srgbClr val="000000"/>
                </a:solidFill>
                <a:latin typeface="+mn-lt"/>
              </a:rPr>
              <a:t>USA, Kanada och Australien ligger nära varandra i utsläppsdata. De är länder med stora tillgångar till fossila bränslen, som både använder dem inom landet och handlar med dem. </a:t>
            </a:r>
            <a:r>
              <a:rPr lang="sv-SE" sz="1000" b="0" i="0" u="none" strike="noStrike" baseline="0" dirty="0">
                <a:solidFill>
                  <a:srgbClr val="000000"/>
                </a:solidFill>
                <a:latin typeface="+mn-lt"/>
              </a:rPr>
              <a:t>Luxemburg har liten befolkning och höga utsläpp per capita. En bidragande orsak till utsläppen är låga skatter på drivmedel som lett till ökad tankning av fordon från andra länder. Dessa utsläpp räknas in i Luxemburgs statistik då drivmedlet sålts där.</a:t>
            </a:r>
            <a:endParaRPr lang="sv-SE" dirty="0">
              <a:latin typeface="+mn-lt"/>
            </a:endParaRPr>
          </a:p>
          <a:p>
            <a:endParaRPr lang="sv-SE" dirty="0"/>
          </a:p>
        </p:txBody>
      </p:sp>
      <p:sp>
        <p:nvSpPr>
          <p:cNvPr id="4" name="Slide Number Placeholder 3"/>
          <p:cNvSpPr>
            <a:spLocks noGrp="1"/>
          </p:cNvSpPr>
          <p:nvPr>
            <p:ph type="sldNum" sz="quarter" idx="5"/>
          </p:nvPr>
        </p:nvSpPr>
        <p:spPr/>
        <p:txBody>
          <a:bodyPr/>
          <a:lstStyle/>
          <a:p>
            <a:pPr>
              <a:defRPr/>
            </a:pPr>
            <a:fld id="{FBB06DAB-DBF3-084E-A276-8ED6AA7FE883}" type="slidenum">
              <a:rPr lang="sv-SE" smtClean="0"/>
              <a:pPr>
                <a:defRPr/>
              </a:pPr>
              <a:t>48</a:t>
            </a:fld>
            <a:endParaRPr lang="sv-SE" dirty="0"/>
          </a:p>
        </p:txBody>
      </p:sp>
    </p:spTree>
    <p:extLst>
      <p:ext uri="{BB962C8B-B14F-4D97-AF65-F5344CB8AC3E}">
        <p14:creationId xmlns:p14="http://schemas.microsoft.com/office/powerpoint/2010/main" val="8073506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dirty="0">
                <a:effectLst/>
                <a:latin typeface="+mn-lt"/>
                <a:ea typeface="Calibri" panose="020F0502020204030204" pitchFamily="34" charset="0"/>
              </a:rPr>
              <a:t>Bilden visar utsläpp av koldioxid i miljoner ton från flera länder över hela jorden. Det krävs omfattande åtgärder från EU, Kina, USA och andra länder för att minska utsläppen av koldioxid.</a:t>
            </a: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49</a:t>
            </a:fld>
            <a:endParaRPr lang="sv-SE" dirty="0"/>
          </a:p>
        </p:txBody>
      </p:sp>
    </p:spTree>
    <p:extLst>
      <p:ext uri="{BB962C8B-B14F-4D97-AF65-F5344CB8AC3E}">
        <p14:creationId xmlns:p14="http://schemas.microsoft.com/office/powerpoint/2010/main" val="1429800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50</a:t>
            </a:fld>
            <a:endParaRPr lang="sv-SE" dirty="0"/>
          </a:p>
        </p:txBody>
      </p:sp>
    </p:spTree>
    <p:extLst>
      <p:ext uri="{BB962C8B-B14F-4D97-AF65-F5344CB8AC3E}">
        <p14:creationId xmlns:p14="http://schemas.microsoft.com/office/powerpoint/2010/main" val="568594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0" i="0" u="none" strike="noStrike" baseline="0" dirty="0">
                <a:latin typeface="+mn-lt"/>
              </a:rPr>
              <a:t>Utbyggnad av installerad el-effekt visad på annat sätt än i föregående diagram.</a:t>
            </a:r>
            <a:endParaRPr lang="sv-SE" dirty="0">
              <a:latin typeface="+mn-lt"/>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6</a:t>
            </a:fld>
            <a:endParaRPr lang="sv-SE" dirty="0"/>
          </a:p>
        </p:txBody>
      </p:sp>
    </p:spTree>
    <p:extLst>
      <p:ext uri="{BB962C8B-B14F-4D97-AF65-F5344CB8AC3E}">
        <p14:creationId xmlns:p14="http://schemas.microsoft.com/office/powerpoint/2010/main" val="1961351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0" i="0" u="none" strike="noStrike" baseline="0" dirty="0">
                <a:latin typeface="+mn-lt"/>
              </a:rPr>
              <a:t>Värmekraft är elproduktion där bränslen eldas eller som i kärnkraften uranbränsle som skapar värme. Utvecklingen av bränsleanvändningen i övrig värmekraft (all värmekraft utöver kärnkraft) från år 2002 visas i bilden. Här ingår kraftvärmeverk som producerar el och samtidigt levererar värme till fjärrvärmesystem eller industrier. Dessutom kondenskraftverk och gasturbiner som bara producerar el och som idag är reservkraftverk. Användningen av biobränslen och avfall har ökat kraftigt i övrig värmekraft, medan de fossila bränslena minskat. I bränslegruppen ”övrigt” ingår ånga som avleds från industriprocesser och sådant som däck som inte räknas till vanligt avfall.</a:t>
            </a: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7</a:t>
            </a:fld>
            <a:endParaRPr lang="sv-SE" dirty="0"/>
          </a:p>
        </p:txBody>
      </p:sp>
    </p:spTree>
    <p:extLst>
      <p:ext uri="{BB962C8B-B14F-4D97-AF65-F5344CB8AC3E}">
        <p14:creationId xmlns:p14="http://schemas.microsoft.com/office/powerpoint/2010/main" val="1471751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dirty="0"/>
              <a:t>Fördelningen av bränslen som eldats i kraftvärmeverk i fjärrvärmesystem år 2021, totalt producerades drygt 7,8 TWh. Här ingår även reservkraftverk (kondensanläggningar och gasturbiner) som står för en mycket låg andel av produktionen. 2019 producerades 0,3 TWh el med kol, år 2020 ynka 0,002 TWh och 2021 0,01 TWh. Kol syns inte längre i statistiken.</a:t>
            </a: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8</a:t>
            </a:fld>
            <a:endParaRPr lang="sv-SE" dirty="0"/>
          </a:p>
        </p:txBody>
      </p:sp>
    </p:spTree>
    <p:extLst>
      <p:ext uri="{BB962C8B-B14F-4D97-AF65-F5344CB8AC3E}">
        <p14:creationId xmlns:p14="http://schemas.microsoft.com/office/powerpoint/2010/main" val="2847871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dirty="0"/>
              <a:t>Fördelningen av bränslen som eldats i kraftvärmeverk i industrin. 7,5 TWh el producerades i industrin, det vill säga något mindre än kraftvärmen i fjärrvärmen gav. Den höga andelen biobränslen här beror på att det framför allt produceras kraftvärme i pappers- och massaindustrin, som har god tillgång till trädbränslen.</a:t>
            </a: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9</a:t>
            </a:fld>
            <a:endParaRPr lang="sv-SE" dirty="0"/>
          </a:p>
        </p:txBody>
      </p:sp>
    </p:spTree>
    <p:extLst>
      <p:ext uri="{BB962C8B-B14F-4D97-AF65-F5344CB8AC3E}">
        <p14:creationId xmlns:p14="http://schemas.microsoft.com/office/powerpoint/2010/main" val="2079240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0" i="0" u="none" strike="noStrike" baseline="0" dirty="0">
                <a:latin typeface="+mn-lt"/>
              </a:rPr>
              <a:t>Sverige har en hög andel elintensiv industri jämfört med många andra länder. Även en hög andel elvärme som tillkom när kärnkraften togs i drift från början av 70-talet till mitten av 80-talet. Till elvärmen räknas även värmepumpar i hemmen. Hushållselen har ökat i takt med att fler apparater tillkommit i hemmen. </a:t>
            </a:r>
            <a:r>
              <a:rPr lang="sv-SE" sz="1200" b="0" i="0" u="none" strike="noStrike" baseline="0" dirty="0" err="1">
                <a:latin typeface="+mn-lt"/>
              </a:rPr>
              <a:t>Driftel</a:t>
            </a:r>
            <a:r>
              <a:rPr lang="sv-SE" sz="1200" b="0" i="0" u="none" strike="noStrike" baseline="0" dirty="0">
                <a:latin typeface="+mn-lt"/>
              </a:rPr>
              <a:t> omfattar el i kontor, skolor, affärer, sjukhus och gatubelysning samt tekniska servicetjänster som vattenverk. Transporter är spårbunden trafik. Fjärrvärmen använder el till utrustning och till värmepumpar som nyttjas i vissa fjärrvärmenät.</a:t>
            </a:r>
            <a:r>
              <a:rPr lang="sv-SE" sz="1000" b="0" i="0" u="none" strike="noStrike" baseline="0" dirty="0">
                <a:latin typeface="+mn-lt"/>
              </a:rPr>
              <a:t> Överföringsförlusterna beror främst på värmeförluster i elnäten.</a:t>
            </a:r>
            <a:endParaRPr lang="sv-SE" dirty="0">
              <a:latin typeface="+mn-lt"/>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11</a:t>
            </a:fld>
            <a:endParaRPr lang="sv-SE" dirty="0"/>
          </a:p>
        </p:txBody>
      </p:sp>
    </p:spTree>
    <p:extLst>
      <p:ext uri="{BB962C8B-B14F-4D97-AF65-F5344CB8AC3E}">
        <p14:creationId xmlns:p14="http://schemas.microsoft.com/office/powerpoint/2010/main" val="25261133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9.emf"/><Relationship Id="rId4" Type="http://schemas.openxmlformats.org/officeDocument/2006/relationships/image" Target="../media/image8.emf"/></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elsida">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486A4666-1841-4CB7-8F37-7E0E49ABCB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ktangel 2">
            <a:extLst>
              <a:ext uri="{FF2B5EF4-FFF2-40B4-BE49-F238E27FC236}">
                <a16:creationId xmlns:a16="http://schemas.microsoft.com/office/drawing/2014/main" id="{CAC6A1B6-A8F9-4E55-99AC-FD63E075E481}"/>
              </a:ext>
            </a:extLst>
          </p:cNvPr>
          <p:cNvSpPr/>
          <p:nvPr/>
        </p:nvSpPr>
        <p:spPr>
          <a:xfrm>
            <a:off x="-3175" y="4763"/>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6" name="Bildobjekt 7">
            <a:extLst>
              <a:ext uri="{FF2B5EF4-FFF2-40B4-BE49-F238E27FC236}">
                <a16:creationId xmlns:a16="http://schemas.microsoft.com/office/drawing/2014/main" id="{5E998FEF-E2DA-4310-802F-1F20C77A765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a:extLst>
              <a:ext uri="{FF2B5EF4-FFF2-40B4-BE49-F238E27FC236}">
                <a16:creationId xmlns:a16="http://schemas.microsoft.com/office/drawing/2014/main" id="{8157BFEA-943C-4E63-A4AB-DCFA35534C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ktangel 2">
            <a:extLst>
              <a:ext uri="{FF2B5EF4-FFF2-40B4-BE49-F238E27FC236}">
                <a16:creationId xmlns:a16="http://schemas.microsoft.com/office/drawing/2014/main" id="{476B182C-E093-4E02-A898-7F159E18A322}"/>
              </a:ext>
            </a:extLst>
          </p:cNvPr>
          <p:cNvSpPr/>
          <p:nvPr/>
        </p:nvSpPr>
        <p:spPr>
          <a:xfrm>
            <a:off x="-3175" y="4763"/>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9" name="Bildobjekt 7">
            <a:extLst>
              <a:ext uri="{FF2B5EF4-FFF2-40B4-BE49-F238E27FC236}">
                <a16:creationId xmlns:a16="http://schemas.microsoft.com/office/drawing/2014/main" id="{B32A5D8B-53D1-4032-B1C8-CEC8BA4971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a:extLst>
              <a:ext uri="{FF2B5EF4-FFF2-40B4-BE49-F238E27FC236}">
                <a16:creationId xmlns:a16="http://schemas.microsoft.com/office/drawing/2014/main" id="{D00F1463-9C4A-4B5C-A8D3-D5E2C351E5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ktangel 2">
            <a:extLst>
              <a:ext uri="{FF2B5EF4-FFF2-40B4-BE49-F238E27FC236}">
                <a16:creationId xmlns:a16="http://schemas.microsoft.com/office/drawing/2014/main" id="{EB1E06E4-C4B3-4A77-867D-13060D7F35AF}"/>
              </a:ext>
            </a:extLst>
          </p:cNvPr>
          <p:cNvSpPr/>
          <p:nvPr/>
        </p:nvSpPr>
        <p:spPr>
          <a:xfrm>
            <a:off x="-3175" y="4763"/>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12" name="Bildobjekt 7">
            <a:extLst>
              <a:ext uri="{FF2B5EF4-FFF2-40B4-BE49-F238E27FC236}">
                <a16:creationId xmlns:a16="http://schemas.microsoft.com/office/drawing/2014/main" id="{8902F2E8-5A83-4955-B14F-D02C75B5DA1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p:cNvSpPr>
            <a:spLocks noGrp="1"/>
          </p:cNvSpPr>
          <p:nvPr>
            <p:ph type="ctrTitle"/>
          </p:nvPr>
        </p:nvSpPr>
        <p:spPr>
          <a:xfrm>
            <a:off x="1631951" y="1671251"/>
            <a:ext cx="8928100" cy="1643010"/>
          </a:xfrm>
          <a:noFill/>
        </p:spPr>
        <p:txBody>
          <a:bodyPr>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18" name="Subtitle 2"/>
          <p:cNvSpPr>
            <a:spLocks noGrp="1"/>
          </p:cNvSpPr>
          <p:nvPr>
            <p:ph type="subTitle" idx="1"/>
          </p:nvPr>
        </p:nvSpPr>
        <p:spPr>
          <a:xfrm>
            <a:off x="1631951" y="3343049"/>
            <a:ext cx="8928100" cy="745153"/>
          </a:xfrm>
          <a:noFill/>
        </p:spPr>
        <p:txBody>
          <a:bodyPr>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to </a:t>
            </a:r>
            <a:r>
              <a:rPr lang="sv-SE" noProof="0" dirty="0" err="1"/>
              <a:t>edit</a:t>
            </a:r>
            <a:r>
              <a:rPr lang="sv-SE" noProof="0" dirty="0"/>
              <a:t> Master </a:t>
            </a:r>
            <a:r>
              <a:rPr lang="sv-SE" noProof="0" dirty="0" err="1"/>
              <a:t>subtitle</a:t>
            </a:r>
            <a:r>
              <a:rPr lang="sv-SE" noProof="0" dirty="0"/>
              <a:t> style</a:t>
            </a:r>
          </a:p>
        </p:txBody>
      </p:sp>
    </p:spTree>
    <p:extLst>
      <p:ext uri="{BB962C8B-B14F-4D97-AF65-F5344CB8AC3E}">
        <p14:creationId xmlns:p14="http://schemas.microsoft.com/office/powerpoint/2010/main" val="547311279"/>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Kapitelindelning 1">
    <p:spTree>
      <p:nvGrpSpPr>
        <p:cNvPr id="1" name=""/>
        <p:cNvGrpSpPr/>
        <p:nvPr/>
      </p:nvGrpSpPr>
      <p:grpSpPr>
        <a:xfrm>
          <a:off x="0" y="0"/>
          <a:ext cx="0" cy="0"/>
          <a:chOff x="0" y="0"/>
          <a:chExt cx="0" cy="0"/>
        </a:xfrm>
      </p:grpSpPr>
      <p:pic>
        <p:nvPicPr>
          <p:cNvPr id="3" name="Picture 8">
            <a:extLst>
              <a:ext uri="{FF2B5EF4-FFF2-40B4-BE49-F238E27FC236}">
                <a16:creationId xmlns:a16="http://schemas.microsoft.com/office/drawing/2014/main" id="{23800836-6089-4248-9D96-C0BE262F41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35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ktangel 2">
            <a:extLst>
              <a:ext uri="{FF2B5EF4-FFF2-40B4-BE49-F238E27FC236}">
                <a16:creationId xmlns:a16="http://schemas.microsoft.com/office/drawing/2014/main" id="{1FF3919D-B456-42BE-9237-C47F5B8DE844}"/>
              </a:ext>
            </a:extLst>
          </p:cNvPr>
          <p:cNvSpPr/>
          <p:nvPr/>
        </p:nvSpPr>
        <p:spPr>
          <a:xfrm>
            <a:off x="0" y="0"/>
            <a:ext cx="12192000" cy="6354763"/>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5" name="Picture 11">
            <a:extLst>
              <a:ext uri="{FF2B5EF4-FFF2-40B4-BE49-F238E27FC236}">
                <a16:creationId xmlns:a16="http://schemas.microsoft.com/office/drawing/2014/main" id="{8606652D-8BA8-4A2B-B495-9A8795C074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35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ktangel 2">
            <a:extLst>
              <a:ext uri="{FF2B5EF4-FFF2-40B4-BE49-F238E27FC236}">
                <a16:creationId xmlns:a16="http://schemas.microsoft.com/office/drawing/2014/main" id="{B45E6D4C-5E29-4832-BB63-7F2A89C4F689}"/>
              </a:ext>
            </a:extLst>
          </p:cNvPr>
          <p:cNvSpPr/>
          <p:nvPr/>
        </p:nvSpPr>
        <p:spPr>
          <a:xfrm>
            <a:off x="0" y="0"/>
            <a:ext cx="12192000" cy="6354763"/>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7" name="Picture 13">
            <a:extLst>
              <a:ext uri="{FF2B5EF4-FFF2-40B4-BE49-F238E27FC236}">
                <a16:creationId xmlns:a16="http://schemas.microsoft.com/office/drawing/2014/main" id="{96AC7038-C42F-471E-B8B9-B0AB6BD9B2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35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ktangel 2">
            <a:extLst>
              <a:ext uri="{FF2B5EF4-FFF2-40B4-BE49-F238E27FC236}">
                <a16:creationId xmlns:a16="http://schemas.microsoft.com/office/drawing/2014/main" id="{CCD2875A-152F-41FA-9B0B-98302527FBDB}"/>
              </a:ext>
            </a:extLst>
          </p:cNvPr>
          <p:cNvSpPr/>
          <p:nvPr/>
        </p:nvSpPr>
        <p:spPr>
          <a:xfrm>
            <a:off x="0" y="0"/>
            <a:ext cx="12192000" cy="6354763"/>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sp>
        <p:nvSpPr>
          <p:cNvPr id="2" name="Title 1"/>
          <p:cNvSpPr>
            <a:spLocks noGrp="1"/>
          </p:cNvSpPr>
          <p:nvPr>
            <p:ph type="title"/>
          </p:nvPr>
        </p:nvSpPr>
        <p:spPr>
          <a:xfrm>
            <a:off x="878303" y="892771"/>
            <a:ext cx="8587241" cy="1248849"/>
          </a:xfrm>
        </p:spPr>
        <p:txBody>
          <a:bodyPr anchor="t"/>
          <a:lstStyle>
            <a:lvl1pPr algn="l">
              <a:defRPr sz="4800" b="0" cap="none">
                <a:solidFill>
                  <a:schemeClr val="bg1"/>
                </a:solidFill>
                <a:latin typeface="+mj-lt"/>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9" name="Date Placeholder 3">
            <a:extLst>
              <a:ext uri="{FF2B5EF4-FFF2-40B4-BE49-F238E27FC236}">
                <a16:creationId xmlns:a16="http://schemas.microsoft.com/office/drawing/2014/main" id="{A266B53E-9EB7-41B1-967B-DCF99EE0D847}"/>
              </a:ext>
            </a:extLst>
          </p:cNvPr>
          <p:cNvSpPr>
            <a:spLocks noGrp="1"/>
          </p:cNvSpPr>
          <p:nvPr>
            <p:ph type="dt" sz="half" idx="10"/>
          </p:nvPr>
        </p:nvSpPr>
        <p:spPr/>
        <p:txBody>
          <a:bodyPr/>
          <a:lstStyle>
            <a:lvl1pPr>
              <a:defRPr/>
            </a:lvl1pPr>
          </a:lstStyle>
          <a:p>
            <a:pPr>
              <a:defRPr/>
            </a:pPr>
            <a:r>
              <a:rPr lang="sv-SE"/>
              <a:t>2021-04-12</a:t>
            </a:r>
            <a:endParaRPr lang="sv-SE" dirty="0"/>
          </a:p>
        </p:txBody>
      </p:sp>
      <p:sp>
        <p:nvSpPr>
          <p:cNvPr id="10" name="Footer Placeholder 4">
            <a:extLst>
              <a:ext uri="{FF2B5EF4-FFF2-40B4-BE49-F238E27FC236}">
                <a16:creationId xmlns:a16="http://schemas.microsoft.com/office/drawing/2014/main" id="{42BA4A4F-564A-4E8F-9500-270D4CB8F2D1}"/>
              </a:ext>
            </a:extLst>
          </p:cNvPr>
          <p:cNvSpPr>
            <a:spLocks noGrp="1"/>
          </p:cNvSpPr>
          <p:nvPr>
            <p:ph type="ftr" sz="quarter" idx="11"/>
          </p:nvPr>
        </p:nvSpPr>
        <p:spPr/>
        <p:txBody>
          <a:bodyPr/>
          <a:lstStyle>
            <a:lvl1pPr>
              <a:defRPr/>
            </a:lvl1pPr>
          </a:lstStyle>
          <a:p>
            <a:pPr>
              <a:defRPr/>
            </a:pPr>
            <a:endParaRPr lang="sv-SE" dirty="0"/>
          </a:p>
        </p:txBody>
      </p:sp>
      <p:sp>
        <p:nvSpPr>
          <p:cNvPr id="11" name="Slide Number Placeholder 5">
            <a:extLst>
              <a:ext uri="{FF2B5EF4-FFF2-40B4-BE49-F238E27FC236}">
                <a16:creationId xmlns:a16="http://schemas.microsoft.com/office/drawing/2014/main" id="{93DD1AF5-E3A1-43E4-9580-743CE0784A52}"/>
              </a:ext>
            </a:extLst>
          </p:cNvPr>
          <p:cNvSpPr>
            <a:spLocks noGrp="1"/>
          </p:cNvSpPr>
          <p:nvPr>
            <p:ph type="sldNum" sz="quarter" idx="12"/>
          </p:nvPr>
        </p:nvSpPr>
        <p:spPr/>
        <p:txBody>
          <a:bodyPr/>
          <a:lstStyle>
            <a:lvl1pPr>
              <a:defRPr/>
            </a:lvl1pPr>
          </a:lstStyle>
          <a:p>
            <a:pPr>
              <a:defRPr/>
            </a:pPr>
            <a:fld id="{4D0BB624-EB48-4B2D-8308-D9745AC92EC7}" type="slidenum">
              <a:rPr lang="sv-SE"/>
              <a:pPr>
                <a:defRPr/>
              </a:pPr>
              <a:t>‹#›</a:t>
            </a:fld>
            <a:endParaRPr lang="sv-SE" dirty="0"/>
          </a:p>
        </p:txBody>
      </p:sp>
    </p:spTree>
    <p:extLst>
      <p:ext uri="{BB962C8B-B14F-4D97-AF65-F5344CB8AC3E}">
        <p14:creationId xmlns:p14="http://schemas.microsoft.com/office/powerpoint/2010/main" val="3248020280"/>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Kapitelindelning 2">
    <p:spTree>
      <p:nvGrpSpPr>
        <p:cNvPr id="1" name=""/>
        <p:cNvGrpSpPr/>
        <p:nvPr/>
      </p:nvGrpSpPr>
      <p:grpSpPr>
        <a:xfrm>
          <a:off x="0" y="0"/>
          <a:ext cx="0" cy="0"/>
          <a:chOff x="0" y="0"/>
          <a:chExt cx="0" cy="0"/>
        </a:xfrm>
      </p:grpSpPr>
      <p:pic>
        <p:nvPicPr>
          <p:cNvPr id="3" name="Picture 8">
            <a:extLst>
              <a:ext uri="{FF2B5EF4-FFF2-40B4-BE49-F238E27FC236}">
                <a16:creationId xmlns:a16="http://schemas.microsoft.com/office/drawing/2014/main" id="{929288F2-5388-4E4E-A2EB-E1B8CD593D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35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ktangel 2">
            <a:extLst>
              <a:ext uri="{FF2B5EF4-FFF2-40B4-BE49-F238E27FC236}">
                <a16:creationId xmlns:a16="http://schemas.microsoft.com/office/drawing/2014/main" id="{4F844D54-08B3-4AF2-8FC5-74F9686C479D}"/>
              </a:ext>
            </a:extLst>
          </p:cNvPr>
          <p:cNvSpPr/>
          <p:nvPr/>
        </p:nvSpPr>
        <p:spPr>
          <a:xfrm>
            <a:off x="0" y="0"/>
            <a:ext cx="12192000" cy="6354763"/>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5" name="Picture 11">
            <a:extLst>
              <a:ext uri="{FF2B5EF4-FFF2-40B4-BE49-F238E27FC236}">
                <a16:creationId xmlns:a16="http://schemas.microsoft.com/office/drawing/2014/main" id="{72427952-62A1-4BF0-A109-7D71C6145D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35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ktangel 2">
            <a:extLst>
              <a:ext uri="{FF2B5EF4-FFF2-40B4-BE49-F238E27FC236}">
                <a16:creationId xmlns:a16="http://schemas.microsoft.com/office/drawing/2014/main" id="{F22346A9-7975-494A-879A-37AD1A81F14B}"/>
              </a:ext>
            </a:extLst>
          </p:cNvPr>
          <p:cNvSpPr/>
          <p:nvPr/>
        </p:nvSpPr>
        <p:spPr>
          <a:xfrm>
            <a:off x="0" y="0"/>
            <a:ext cx="12192000" cy="6354763"/>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7" name="Picture 13">
            <a:extLst>
              <a:ext uri="{FF2B5EF4-FFF2-40B4-BE49-F238E27FC236}">
                <a16:creationId xmlns:a16="http://schemas.microsoft.com/office/drawing/2014/main" id="{DE43FD55-AAAC-4C35-8B63-60FEF1FBF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35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ktangel 2">
            <a:extLst>
              <a:ext uri="{FF2B5EF4-FFF2-40B4-BE49-F238E27FC236}">
                <a16:creationId xmlns:a16="http://schemas.microsoft.com/office/drawing/2014/main" id="{AD40A187-3C29-4782-8B08-744A4E72D703}"/>
              </a:ext>
            </a:extLst>
          </p:cNvPr>
          <p:cNvSpPr/>
          <p:nvPr/>
        </p:nvSpPr>
        <p:spPr>
          <a:xfrm>
            <a:off x="0" y="0"/>
            <a:ext cx="12192000" cy="6354763"/>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sp>
        <p:nvSpPr>
          <p:cNvPr id="2" name="Title 1"/>
          <p:cNvSpPr>
            <a:spLocks noGrp="1"/>
          </p:cNvSpPr>
          <p:nvPr>
            <p:ph type="title"/>
          </p:nvPr>
        </p:nvSpPr>
        <p:spPr>
          <a:xfrm>
            <a:off x="878303" y="892771"/>
            <a:ext cx="8587241" cy="1248849"/>
          </a:xfrm>
        </p:spPr>
        <p:txBody>
          <a:bodyPr anchor="t"/>
          <a:lstStyle>
            <a:lvl1pPr algn="l">
              <a:defRPr sz="4800" b="0" cap="none">
                <a:solidFill>
                  <a:schemeClr val="bg1"/>
                </a:solidFill>
                <a:latin typeface="+mj-lt"/>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9" name="Date Placeholder 3">
            <a:extLst>
              <a:ext uri="{FF2B5EF4-FFF2-40B4-BE49-F238E27FC236}">
                <a16:creationId xmlns:a16="http://schemas.microsoft.com/office/drawing/2014/main" id="{4D649D1B-FE58-48AD-8217-4BBB0118778B}"/>
              </a:ext>
            </a:extLst>
          </p:cNvPr>
          <p:cNvSpPr>
            <a:spLocks noGrp="1"/>
          </p:cNvSpPr>
          <p:nvPr>
            <p:ph type="dt" sz="half" idx="10"/>
          </p:nvPr>
        </p:nvSpPr>
        <p:spPr/>
        <p:txBody>
          <a:bodyPr/>
          <a:lstStyle>
            <a:lvl1pPr>
              <a:defRPr/>
            </a:lvl1pPr>
          </a:lstStyle>
          <a:p>
            <a:pPr>
              <a:defRPr/>
            </a:pPr>
            <a:r>
              <a:rPr lang="sv-SE"/>
              <a:t>2021-04-12</a:t>
            </a:r>
            <a:endParaRPr lang="sv-SE" dirty="0"/>
          </a:p>
        </p:txBody>
      </p:sp>
      <p:sp>
        <p:nvSpPr>
          <p:cNvPr id="10" name="Footer Placeholder 4">
            <a:extLst>
              <a:ext uri="{FF2B5EF4-FFF2-40B4-BE49-F238E27FC236}">
                <a16:creationId xmlns:a16="http://schemas.microsoft.com/office/drawing/2014/main" id="{000EB14C-2D01-4D57-8760-58DFCA8A0D00}"/>
              </a:ext>
            </a:extLst>
          </p:cNvPr>
          <p:cNvSpPr>
            <a:spLocks noGrp="1"/>
          </p:cNvSpPr>
          <p:nvPr>
            <p:ph type="ftr" sz="quarter" idx="11"/>
          </p:nvPr>
        </p:nvSpPr>
        <p:spPr/>
        <p:txBody>
          <a:bodyPr/>
          <a:lstStyle>
            <a:lvl1pPr>
              <a:defRPr/>
            </a:lvl1pPr>
          </a:lstStyle>
          <a:p>
            <a:pPr>
              <a:defRPr/>
            </a:pPr>
            <a:endParaRPr lang="sv-SE" dirty="0"/>
          </a:p>
        </p:txBody>
      </p:sp>
      <p:sp>
        <p:nvSpPr>
          <p:cNvPr id="11" name="Slide Number Placeholder 5">
            <a:extLst>
              <a:ext uri="{FF2B5EF4-FFF2-40B4-BE49-F238E27FC236}">
                <a16:creationId xmlns:a16="http://schemas.microsoft.com/office/drawing/2014/main" id="{3D64B065-9399-4BB9-8E88-234D46E66EEB}"/>
              </a:ext>
            </a:extLst>
          </p:cNvPr>
          <p:cNvSpPr>
            <a:spLocks noGrp="1"/>
          </p:cNvSpPr>
          <p:nvPr>
            <p:ph type="sldNum" sz="quarter" idx="12"/>
          </p:nvPr>
        </p:nvSpPr>
        <p:spPr/>
        <p:txBody>
          <a:bodyPr/>
          <a:lstStyle>
            <a:lvl1pPr>
              <a:defRPr/>
            </a:lvl1pPr>
          </a:lstStyle>
          <a:p>
            <a:pPr>
              <a:defRPr/>
            </a:pPr>
            <a:fld id="{FA6B6265-BCDD-408A-B515-3193666AFAF0}" type="slidenum">
              <a:rPr lang="sv-SE"/>
              <a:pPr>
                <a:defRPr/>
              </a:pPr>
              <a:t>‹#›</a:t>
            </a:fld>
            <a:endParaRPr lang="sv-SE" dirty="0"/>
          </a:p>
        </p:txBody>
      </p:sp>
    </p:spTree>
    <p:extLst>
      <p:ext uri="{BB962C8B-B14F-4D97-AF65-F5344CB8AC3E}">
        <p14:creationId xmlns:p14="http://schemas.microsoft.com/office/powerpoint/2010/main" val="1441567832"/>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Kapitelindelning grå">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370F59-11F5-4DE5-A7E1-F73100A31448}"/>
              </a:ext>
            </a:extLst>
          </p:cNvPr>
          <p:cNvSpPr/>
          <p:nvPr/>
        </p:nvSpPr>
        <p:spPr>
          <a:xfrm>
            <a:off x="0" y="0"/>
            <a:ext cx="12192000" cy="63531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sp>
        <p:nvSpPr>
          <p:cNvPr id="4" name="Rectangle 3">
            <a:extLst>
              <a:ext uri="{FF2B5EF4-FFF2-40B4-BE49-F238E27FC236}">
                <a16:creationId xmlns:a16="http://schemas.microsoft.com/office/drawing/2014/main" id="{DAD1A256-64E0-467C-A8DF-CC30D24E87A6}"/>
              </a:ext>
            </a:extLst>
          </p:cNvPr>
          <p:cNvSpPr/>
          <p:nvPr/>
        </p:nvSpPr>
        <p:spPr>
          <a:xfrm>
            <a:off x="0" y="0"/>
            <a:ext cx="12192000" cy="63531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sp>
        <p:nvSpPr>
          <p:cNvPr id="5" name="Rectangle 4">
            <a:extLst>
              <a:ext uri="{FF2B5EF4-FFF2-40B4-BE49-F238E27FC236}">
                <a16:creationId xmlns:a16="http://schemas.microsoft.com/office/drawing/2014/main" id="{95F1F213-2AB7-4ABE-B881-460A9157BDD7}"/>
              </a:ext>
            </a:extLst>
          </p:cNvPr>
          <p:cNvSpPr/>
          <p:nvPr/>
        </p:nvSpPr>
        <p:spPr>
          <a:xfrm>
            <a:off x="0" y="0"/>
            <a:ext cx="12192000" cy="63531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sp>
        <p:nvSpPr>
          <p:cNvPr id="2" name="Title 1"/>
          <p:cNvSpPr>
            <a:spLocks noGrp="1"/>
          </p:cNvSpPr>
          <p:nvPr>
            <p:ph type="title"/>
          </p:nvPr>
        </p:nvSpPr>
        <p:spPr>
          <a:xfrm>
            <a:off x="878303" y="892771"/>
            <a:ext cx="8587241" cy="1248849"/>
          </a:xfrm>
        </p:spPr>
        <p:txBody>
          <a:bodyPr anchor="t"/>
          <a:lstStyle>
            <a:lvl1pPr algn="l">
              <a:defRPr sz="4800" b="0" cap="none">
                <a:solidFill>
                  <a:schemeClr val="bg1"/>
                </a:solidFill>
                <a:latin typeface="+mj-lt"/>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6" name="Date Placeholder 3">
            <a:extLst>
              <a:ext uri="{FF2B5EF4-FFF2-40B4-BE49-F238E27FC236}">
                <a16:creationId xmlns:a16="http://schemas.microsoft.com/office/drawing/2014/main" id="{EDBC3DB4-21FE-480F-89A3-62624FAA0756}"/>
              </a:ext>
            </a:extLst>
          </p:cNvPr>
          <p:cNvSpPr>
            <a:spLocks noGrp="1"/>
          </p:cNvSpPr>
          <p:nvPr>
            <p:ph type="dt" sz="half" idx="10"/>
          </p:nvPr>
        </p:nvSpPr>
        <p:spPr/>
        <p:txBody>
          <a:bodyPr/>
          <a:lstStyle>
            <a:lvl1pPr>
              <a:defRPr/>
            </a:lvl1pPr>
          </a:lstStyle>
          <a:p>
            <a:pPr>
              <a:defRPr/>
            </a:pPr>
            <a:r>
              <a:rPr lang="sv-SE"/>
              <a:t>2021-04-12</a:t>
            </a:r>
            <a:endParaRPr lang="sv-SE" dirty="0"/>
          </a:p>
        </p:txBody>
      </p:sp>
      <p:sp>
        <p:nvSpPr>
          <p:cNvPr id="7" name="Footer Placeholder 4">
            <a:extLst>
              <a:ext uri="{FF2B5EF4-FFF2-40B4-BE49-F238E27FC236}">
                <a16:creationId xmlns:a16="http://schemas.microsoft.com/office/drawing/2014/main" id="{0FCA66FE-88C6-4AE5-A899-273F0D8F7735}"/>
              </a:ext>
            </a:extLst>
          </p:cNvPr>
          <p:cNvSpPr>
            <a:spLocks noGrp="1"/>
          </p:cNvSpPr>
          <p:nvPr>
            <p:ph type="ftr" sz="quarter" idx="11"/>
          </p:nvPr>
        </p:nvSpPr>
        <p:spPr/>
        <p:txBody>
          <a:bodyPr/>
          <a:lstStyle>
            <a:lvl1pPr>
              <a:defRPr/>
            </a:lvl1pPr>
          </a:lstStyle>
          <a:p>
            <a:pPr>
              <a:defRPr/>
            </a:pPr>
            <a:endParaRPr lang="sv-SE" dirty="0"/>
          </a:p>
        </p:txBody>
      </p:sp>
      <p:sp>
        <p:nvSpPr>
          <p:cNvPr id="8" name="Slide Number Placeholder 5">
            <a:extLst>
              <a:ext uri="{FF2B5EF4-FFF2-40B4-BE49-F238E27FC236}">
                <a16:creationId xmlns:a16="http://schemas.microsoft.com/office/drawing/2014/main" id="{189A42C6-1954-4223-B794-393D58486715}"/>
              </a:ext>
            </a:extLst>
          </p:cNvPr>
          <p:cNvSpPr>
            <a:spLocks noGrp="1"/>
          </p:cNvSpPr>
          <p:nvPr>
            <p:ph type="sldNum" sz="quarter" idx="12"/>
          </p:nvPr>
        </p:nvSpPr>
        <p:spPr/>
        <p:txBody>
          <a:bodyPr/>
          <a:lstStyle>
            <a:lvl1pPr>
              <a:defRPr/>
            </a:lvl1pPr>
          </a:lstStyle>
          <a:p>
            <a:pPr>
              <a:defRPr/>
            </a:pPr>
            <a:fld id="{086CCCB0-1D1D-4B0B-9202-99463525EA54}" type="slidenum">
              <a:rPr lang="sv-SE"/>
              <a:pPr>
                <a:defRPr/>
              </a:pPr>
              <a:t>‹#›</a:t>
            </a:fld>
            <a:endParaRPr lang="sv-SE" dirty="0"/>
          </a:p>
        </p:txBody>
      </p:sp>
    </p:spTree>
    <p:extLst>
      <p:ext uri="{BB962C8B-B14F-4D97-AF65-F5344CB8AC3E}">
        <p14:creationId xmlns:p14="http://schemas.microsoft.com/office/powerpoint/2010/main" val="2413401930"/>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pitelindelning Magent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B2104A4-1885-4557-80CB-768E8F2F87D1}"/>
              </a:ext>
            </a:extLst>
          </p:cNvPr>
          <p:cNvSpPr/>
          <p:nvPr/>
        </p:nvSpPr>
        <p:spPr>
          <a:xfrm>
            <a:off x="0" y="0"/>
            <a:ext cx="12192000" cy="63531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sp>
        <p:nvSpPr>
          <p:cNvPr id="4" name="Rectangle 3">
            <a:extLst>
              <a:ext uri="{FF2B5EF4-FFF2-40B4-BE49-F238E27FC236}">
                <a16:creationId xmlns:a16="http://schemas.microsoft.com/office/drawing/2014/main" id="{8EFCE046-5713-4CAF-8576-A023E0BA8A3A}"/>
              </a:ext>
            </a:extLst>
          </p:cNvPr>
          <p:cNvSpPr/>
          <p:nvPr/>
        </p:nvSpPr>
        <p:spPr>
          <a:xfrm>
            <a:off x="0" y="0"/>
            <a:ext cx="12192000" cy="63531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sp>
        <p:nvSpPr>
          <p:cNvPr id="5" name="Rectangle 4">
            <a:extLst>
              <a:ext uri="{FF2B5EF4-FFF2-40B4-BE49-F238E27FC236}">
                <a16:creationId xmlns:a16="http://schemas.microsoft.com/office/drawing/2014/main" id="{B2AC7091-8462-4108-862F-9E3AC1CEEC76}"/>
              </a:ext>
            </a:extLst>
          </p:cNvPr>
          <p:cNvSpPr/>
          <p:nvPr/>
        </p:nvSpPr>
        <p:spPr>
          <a:xfrm>
            <a:off x="0" y="0"/>
            <a:ext cx="12192000" cy="63531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sp>
        <p:nvSpPr>
          <p:cNvPr id="2" name="Title 1"/>
          <p:cNvSpPr>
            <a:spLocks noGrp="1"/>
          </p:cNvSpPr>
          <p:nvPr>
            <p:ph type="title"/>
          </p:nvPr>
        </p:nvSpPr>
        <p:spPr>
          <a:xfrm>
            <a:off x="878303" y="892771"/>
            <a:ext cx="8587241" cy="1248849"/>
          </a:xfrm>
        </p:spPr>
        <p:txBody>
          <a:bodyPr anchor="t"/>
          <a:lstStyle>
            <a:lvl1pPr algn="l">
              <a:defRPr sz="4800" b="0" cap="none">
                <a:solidFill>
                  <a:schemeClr val="bg1"/>
                </a:solidFill>
                <a:latin typeface="+mj-lt"/>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6" name="Date Placeholder 3">
            <a:extLst>
              <a:ext uri="{FF2B5EF4-FFF2-40B4-BE49-F238E27FC236}">
                <a16:creationId xmlns:a16="http://schemas.microsoft.com/office/drawing/2014/main" id="{52B57AFE-0583-4A3B-A85D-ADCA3BC99ABE}"/>
              </a:ext>
            </a:extLst>
          </p:cNvPr>
          <p:cNvSpPr>
            <a:spLocks noGrp="1"/>
          </p:cNvSpPr>
          <p:nvPr>
            <p:ph type="dt" sz="half" idx="10"/>
          </p:nvPr>
        </p:nvSpPr>
        <p:spPr/>
        <p:txBody>
          <a:bodyPr/>
          <a:lstStyle>
            <a:lvl1pPr>
              <a:defRPr/>
            </a:lvl1pPr>
          </a:lstStyle>
          <a:p>
            <a:pPr>
              <a:defRPr/>
            </a:pPr>
            <a:r>
              <a:rPr lang="sv-SE"/>
              <a:t>2021-04-12</a:t>
            </a:r>
            <a:endParaRPr lang="sv-SE" dirty="0"/>
          </a:p>
        </p:txBody>
      </p:sp>
      <p:sp>
        <p:nvSpPr>
          <p:cNvPr id="7" name="Footer Placeholder 4">
            <a:extLst>
              <a:ext uri="{FF2B5EF4-FFF2-40B4-BE49-F238E27FC236}">
                <a16:creationId xmlns:a16="http://schemas.microsoft.com/office/drawing/2014/main" id="{E351B5C7-DA01-4435-B41A-626F126F4D25}"/>
              </a:ext>
            </a:extLst>
          </p:cNvPr>
          <p:cNvSpPr>
            <a:spLocks noGrp="1"/>
          </p:cNvSpPr>
          <p:nvPr>
            <p:ph type="ftr" sz="quarter" idx="11"/>
          </p:nvPr>
        </p:nvSpPr>
        <p:spPr/>
        <p:txBody>
          <a:bodyPr/>
          <a:lstStyle>
            <a:lvl1pPr>
              <a:defRPr/>
            </a:lvl1pPr>
          </a:lstStyle>
          <a:p>
            <a:pPr>
              <a:defRPr/>
            </a:pPr>
            <a:endParaRPr lang="sv-SE" dirty="0"/>
          </a:p>
        </p:txBody>
      </p:sp>
      <p:sp>
        <p:nvSpPr>
          <p:cNvPr id="8" name="Slide Number Placeholder 5">
            <a:extLst>
              <a:ext uri="{FF2B5EF4-FFF2-40B4-BE49-F238E27FC236}">
                <a16:creationId xmlns:a16="http://schemas.microsoft.com/office/drawing/2014/main" id="{739B1D6F-3FB9-4E4B-BF48-42F5F61D1C8B}"/>
              </a:ext>
            </a:extLst>
          </p:cNvPr>
          <p:cNvSpPr>
            <a:spLocks noGrp="1"/>
          </p:cNvSpPr>
          <p:nvPr>
            <p:ph type="sldNum" sz="quarter" idx="12"/>
          </p:nvPr>
        </p:nvSpPr>
        <p:spPr/>
        <p:txBody>
          <a:bodyPr/>
          <a:lstStyle>
            <a:lvl1pPr>
              <a:defRPr/>
            </a:lvl1pPr>
          </a:lstStyle>
          <a:p>
            <a:pPr>
              <a:defRPr/>
            </a:pPr>
            <a:fld id="{8CD89FE5-1CEC-4F01-8AB1-941C891C7F03}" type="slidenum">
              <a:rPr lang="sv-SE"/>
              <a:pPr>
                <a:defRPr/>
              </a:pPr>
              <a:t>‹#›</a:t>
            </a:fld>
            <a:endParaRPr lang="sv-SE" dirty="0"/>
          </a:p>
        </p:txBody>
      </p:sp>
    </p:spTree>
    <p:extLst>
      <p:ext uri="{BB962C8B-B14F-4D97-AF65-F5344CB8AC3E}">
        <p14:creationId xmlns:p14="http://schemas.microsoft.com/office/powerpoint/2010/main" val="1161795564"/>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ildsida">
    <p:spTree>
      <p:nvGrpSpPr>
        <p:cNvPr id="1" name=""/>
        <p:cNvGrpSpPr/>
        <p:nvPr/>
      </p:nvGrpSpPr>
      <p:grpSpPr>
        <a:xfrm>
          <a:off x="0" y="0"/>
          <a:ext cx="0" cy="0"/>
          <a:chOff x="0" y="0"/>
          <a:chExt cx="0" cy="0"/>
        </a:xfrm>
      </p:grpSpPr>
      <p:pic>
        <p:nvPicPr>
          <p:cNvPr id="3" name="Picture 8">
            <a:extLst>
              <a:ext uri="{FF2B5EF4-FFF2-40B4-BE49-F238E27FC236}">
                <a16:creationId xmlns:a16="http://schemas.microsoft.com/office/drawing/2014/main" id="{62EBDF68-9CD5-4397-89F5-1F31E8E906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35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a:extLst>
              <a:ext uri="{FF2B5EF4-FFF2-40B4-BE49-F238E27FC236}">
                <a16:creationId xmlns:a16="http://schemas.microsoft.com/office/drawing/2014/main" id="{F069533C-4812-4664-805E-A5837EDBEE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35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a:extLst>
              <a:ext uri="{FF2B5EF4-FFF2-40B4-BE49-F238E27FC236}">
                <a16:creationId xmlns:a16="http://schemas.microsoft.com/office/drawing/2014/main" id="{A1788E00-B812-45C8-B3D3-85C73BC0B5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35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6" name="Date Placeholder 3">
            <a:extLst>
              <a:ext uri="{FF2B5EF4-FFF2-40B4-BE49-F238E27FC236}">
                <a16:creationId xmlns:a16="http://schemas.microsoft.com/office/drawing/2014/main" id="{A857F35C-3310-4281-86AA-3927754B51B7}"/>
              </a:ext>
            </a:extLst>
          </p:cNvPr>
          <p:cNvSpPr>
            <a:spLocks noGrp="1"/>
          </p:cNvSpPr>
          <p:nvPr>
            <p:ph type="dt" sz="half" idx="19"/>
          </p:nvPr>
        </p:nvSpPr>
        <p:spPr/>
        <p:txBody>
          <a:bodyPr/>
          <a:lstStyle>
            <a:lvl1pPr>
              <a:defRPr/>
            </a:lvl1pPr>
          </a:lstStyle>
          <a:p>
            <a:pPr>
              <a:defRPr/>
            </a:pPr>
            <a:r>
              <a:rPr lang="sv-SE"/>
              <a:t>2021-04-12</a:t>
            </a:r>
            <a:endParaRPr lang="sv-SE" dirty="0"/>
          </a:p>
        </p:txBody>
      </p:sp>
      <p:sp>
        <p:nvSpPr>
          <p:cNvPr id="8" name="Footer Placeholder 4">
            <a:extLst>
              <a:ext uri="{FF2B5EF4-FFF2-40B4-BE49-F238E27FC236}">
                <a16:creationId xmlns:a16="http://schemas.microsoft.com/office/drawing/2014/main" id="{1265F8BF-85FE-4B3D-8BAE-3DA2285FC8C8}"/>
              </a:ext>
            </a:extLst>
          </p:cNvPr>
          <p:cNvSpPr>
            <a:spLocks noGrp="1"/>
          </p:cNvSpPr>
          <p:nvPr>
            <p:ph type="ftr" sz="quarter" idx="20"/>
          </p:nvPr>
        </p:nvSpPr>
        <p:spPr/>
        <p:txBody>
          <a:bodyPr/>
          <a:lstStyle>
            <a:lvl1pPr>
              <a:defRPr/>
            </a:lvl1pPr>
          </a:lstStyle>
          <a:p>
            <a:pPr>
              <a:defRPr/>
            </a:pPr>
            <a:endParaRPr lang="sv-SE" dirty="0"/>
          </a:p>
        </p:txBody>
      </p:sp>
      <p:sp>
        <p:nvSpPr>
          <p:cNvPr id="9" name="Slide Number Placeholder 5">
            <a:extLst>
              <a:ext uri="{FF2B5EF4-FFF2-40B4-BE49-F238E27FC236}">
                <a16:creationId xmlns:a16="http://schemas.microsoft.com/office/drawing/2014/main" id="{139F2F83-38CD-4A28-BF8B-A2D96311AC46}"/>
              </a:ext>
            </a:extLst>
          </p:cNvPr>
          <p:cNvSpPr>
            <a:spLocks noGrp="1"/>
          </p:cNvSpPr>
          <p:nvPr>
            <p:ph type="sldNum" sz="quarter" idx="21"/>
          </p:nvPr>
        </p:nvSpPr>
        <p:spPr/>
        <p:txBody>
          <a:bodyPr/>
          <a:lstStyle>
            <a:lvl1pPr>
              <a:defRPr/>
            </a:lvl1pPr>
          </a:lstStyle>
          <a:p>
            <a:pPr>
              <a:defRPr/>
            </a:pPr>
            <a:fld id="{EB8AAAA0-F890-4775-B4AC-497BA3CE240B}" type="slidenum">
              <a:rPr lang="sv-SE"/>
              <a:pPr>
                <a:defRPr/>
              </a:pPr>
              <a:t>‹#›</a:t>
            </a:fld>
            <a:endParaRPr lang="sv-SE" dirty="0"/>
          </a:p>
        </p:txBody>
      </p:sp>
    </p:spTree>
    <p:extLst>
      <p:ext uri="{BB962C8B-B14F-4D97-AF65-F5344CB8AC3E}">
        <p14:creationId xmlns:p14="http://schemas.microsoft.com/office/powerpoint/2010/main" val="226260485"/>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ildsida eget foto">
    <p:spTree>
      <p:nvGrpSpPr>
        <p:cNvPr id="1" name=""/>
        <p:cNvGrpSpPr/>
        <p:nvPr/>
      </p:nvGrpSpPr>
      <p:grpSpPr>
        <a:xfrm>
          <a:off x="0" y="0"/>
          <a:ext cx="0" cy="0"/>
          <a:chOff x="0" y="0"/>
          <a:chExt cx="0" cy="0"/>
        </a:xfrm>
      </p:grpSpPr>
      <p:sp>
        <p:nvSpPr>
          <p:cNvPr id="4" name="Picture Placeholder 3"/>
          <p:cNvSpPr>
            <a:spLocks noGrp="1"/>
          </p:cNvSpPr>
          <p:nvPr>
            <p:ph type="pic" sz="quarter" idx="17"/>
          </p:nvPr>
        </p:nvSpPr>
        <p:spPr>
          <a:xfrm>
            <a:off x="0" y="-1588"/>
            <a:ext cx="12192000" cy="6354763"/>
          </a:xfrm>
          <a:solidFill>
            <a:schemeClr val="bg1">
              <a:lumMod val="85000"/>
            </a:schemeClr>
          </a:solidFill>
        </p:spPr>
        <p:txBody>
          <a:bodyPr tIns="936000" anchor="ctr"/>
          <a:lstStyle>
            <a:lvl1pPr marL="0" indent="0" algn="ctr">
              <a:buFontTx/>
              <a:buNone/>
              <a:defRPr sz="1800"/>
            </a:lvl1pPr>
          </a:lstStyle>
          <a:p>
            <a:pPr lvl="0"/>
            <a:r>
              <a:rPr lang="sv-SE" noProof="0" dirty="0" err="1"/>
              <a:t>Click</a:t>
            </a:r>
            <a:r>
              <a:rPr lang="sv-SE" noProof="0" dirty="0"/>
              <a:t> </a:t>
            </a:r>
            <a:r>
              <a:rPr lang="sv-SE" noProof="0" dirty="0" err="1"/>
              <a:t>icon</a:t>
            </a:r>
            <a:r>
              <a:rPr lang="sv-SE" noProof="0" dirty="0"/>
              <a:t> to </a:t>
            </a:r>
            <a:r>
              <a:rPr lang="sv-SE" noProof="0" dirty="0" err="1"/>
              <a:t>add</a:t>
            </a:r>
            <a:r>
              <a:rPr lang="sv-SE" noProof="0" dirty="0"/>
              <a:t> </a:t>
            </a:r>
            <a:r>
              <a:rPr lang="sv-SE" noProof="0" dirty="0" err="1"/>
              <a:t>picture</a:t>
            </a:r>
            <a:endParaRPr lang="sv-SE" noProof="0" dirty="0"/>
          </a:p>
        </p:txBody>
      </p:sp>
      <p:sp>
        <p:nvSpPr>
          <p:cNvPr id="3"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5" name="Date Placeholder 3">
            <a:extLst>
              <a:ext uri="{FF2B5EF4-FFF2-40B4-BE49-F238E27FC236}">
                <a16:creationId xmlns:a16="http://schemas.microsoft.com/office/drawing/2014/main" id="{CCC316D5-54B1-4BCC-9A01-9F48ECE71621}"/>
              </a:ext>
            </a:extLst>
          </p:cNvPr>
          <p:cNvSpPr>
            <a:spLocks noGrp="1"/>
          </p:cNvSpPr>
          <p:nvPr>
            <p:ph type="dt" sz="half" idx="19"/>
          </p:nvPr>
        </p:nvSpPr>
        <p:spPr/>
        <p:txBody>
          <a:bodyPr/>
          <a:lstStyle>
            <a:lvl1pPr>
              <a:defRPr/>
            </a:lvl1pPr>
          </a:lstStyle>
          <a:p>
            <a:pPr>
              <a:defRPr/>
            </a:pPr>
            <a:r>
              <a:rPr lang="sv-SE"/>
              <a:t>2021-04-12</a:t>
            </a:r>
            <a:endParaRPr lang="sv-SE" dirty="0"/>
          </a:p>
        </p:txBody>
      </p:sp>
      <p:sp>
        <p:nvSpPr>
          <p:cNvPr id="6" name="Footer Placeholder 4">
            <a:extLst>
              <a:ext uri="{FF2B5EF4-FFF2-40B4-BE49-F238E27FC236}">
                <a16:creationId xmlns:a16="http://schemas.microsoft.com/office/drawing/2014/main" id="{173C5604-A267-43EC-BAE9-DBD59A11DB8F}"/>
              </a:ext>
            </a:extLst>
          </p:cNvPr>
          <p:cNvSpPr>
            <a:spLocks noGrp="1"/>
          </p:cNvSpPr>
          <p:nvPr>
            <p:ph type="ftr" sz="quarter" idx="20"/>
          </p:nvPr>
        </p:nvSpPr>
        <p:spPr/>
        <p:txBody>
          <a:bodyPr/>
          <a:lstStyle>
            <a:lvl1pPr>
              <a:defRPr/>
            </a:lvl1pPr>
          </a:lstStyle>
          <a:p>
            <a:pPr>
              <a:defRPr/>
            </a:pPr>
            <a:endParaRPr lang="sv-SE" dirty="0"/>
          </a:p>
        </p:txBody>
      </p:sp>
      <p:sp>
        <p:nvSpPr>
          <p:cNvPr id="7" name="Slide Number Placeholder 5">
            <a:extLst>
              <a:ext uri="{FF2B5EF4-FFF2-40B4-BE49-F238E27FC236}">
                <a16:creationId xmlns:a16="http://schemas.microsoft.com/office/drawing/2014/main" id="{5D353738-0454-4DAB-9166-E14FF470DE98}"/>
              </a:ext>
            </a:extLst>
          </p:cNvPr>
          <p:cNvSpPr>
            <a:spLocks noGrp="1"/>
          </p:cNvSpPr>
          <p:nvPr>
            <p:ph type="sldNum" sz="quarter" idx="21"/>
          </p:nvPr>
        </p:nvSpPr>
        <p:spPr/>
        <p:txBody>
          <a:bodyPr/>
          <a:lstStyle>
            <a:lvl1pPr>
              <a:defRPr/>
            </a:lvl1pPr>
          </a:lstStyle>
          <a:p>
            <a:pPr>
              <a:defRPr/>
            </a:pPr>
            <a:fld id="{D4CFB972-BC3A-4DFA-B12A-19207B4011B9}" type="slidenum">
              <a:rPr lang="sv-SE"/>
              <a:pPr>
                <a:defRPr/>
              </a:pPr>
              <a:t>‹#›</a:t>
            </a:fld>
            <a:endParaRPr lang="sv-SE" dirty="0"/>
          </a:p>
        </p:txBody>
      </p:sp>
    </p:spTree>
    <p:extLst>
      <p:ext uri="{BB962C8B-B14F-4D97-AF65-F5344CB8AC3E}">
        <p14:creationId xmlns:p14="http://schemas.microsoft.com/office/powerpoint/2010/main" val="171711165"/>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ildsida med rubrik">
    <p:spTree>
      <p:nvGrpSpPr>
        <p:cNvPr id="1" name=""/>
        <p:cNvGrpSpPr/>
        <p:nvPr/>
      </p:nvGrpSpPr>
      <p:grpSpPr>
        <a:xfrm>
          <a:off x="0" y="0"/>
          <a:ext cx="0" cy="0"/>
          <a:chOff x="0" y="0"/>
          <a:chExt cx="0" cy="0"/>
        </a:xfrm>
      </p:grpSpPr>
      <p:sp>
        <p:nvSpPr>
          <p:cNvPr id="4" name="Picture Placeholder 3"/>
          <p:cNvSpPr>
            <a:spLocks noGrp="1"/>
          </p:cNvSpPr>
          <p:nvPr>
            <p:ph type="pic" sz="quarter" idx="17"/>
          </p:nvPr>
        </p:nvSpPr>
        <p:spPr>
          <a:xfrm>
            <a:off x="0" y="-1588"/>
            <a:ext cx="12192000" cy="6354763"/>
          </a:xfrm>
          <a:solidFill>
            <a:schemeClr val="bg1">
              <a:lumMod val="85000"/>
            </a:schemeClr>
          </a:solidFill>
        </p:spPr>
        <p:txBody>
          <a:bodyPr tIns="936000" anchor="ctr"/>
          <a:lstStyle>
            <a:lvl1pPr marL="0" indent="0" algn="ctr">
              <a:buFontTx/>
              <a:buNone/>
              <a:defRPr sz="1800"/>
            </a:lvl1pPr>
          </a:lstStyle>
          <a:p>
            <a:pPr lvl="0"/>
            <a:r>
              <a:rPr lang="sv-SE" noProof="0" dirty="0" err="1"/>
              <a:t>Click</a:t>
            </a:r>
            <a:r>
              <a:rPr lang="sv-SE" noProof="0" dirty="0"/>
              <a:t> </a:t>
            </a:r>
            <a:r>
              <a:rPr lang="sv-SE" noProof="0" dirty="0" err="1"/>
              <a:t>icon</a:t>
            </a:r>
            <a:r>
              <a:rPr lang="sv-SE" noProof="0" dirty="0"/>
              <a:t> to </a:t>
            </a:r>
            <a:r>
              <a:rPr lang="sv-SE" noProof="0" dirty="0" err="1"/>
              <a:t>add</a:t>
            </a:r>
            <a:r>
              <a:rPr lang="sv-SE" noProof="0" dirty="0"/>
              <a:t> </a:t>
            </a:r>
            <a:r>
              <a:rPr lang="sv-SE" noProof="0" dirty="0" err="1"/>
              <a:t>picture</a:t>
            </a:r>
            <a:endParaRPr lang="sv-SE" noProof="0" dirty="0"/>
          </a:p>
        </p:txBody>
      </p:sp>
      <p:sp>
        <p:nvSpPr>
          <p:cNvPr id="2" name="Title 1"/>
          <p:cNvSpPr>
            <a:spLocks noGrp="1"/>
          </p:cNvSpPr>
          <p:nvPr>
            <p:ph type="title"/>
          </p:nvPr>
        </p:nvSpPr>
        <p:spPr/>
        <p:txBody>
          <a:bodyPr/>
          <a:lstStyle>
            <a:lvl1pPr>
              <a:defRPr>
                <a:solidFill>
                  <a:schemeClr val="bg1"/>
                </a:solidFill>
              </a:defRPr>
            </a:lvl1pPr>
          </a:lstStyle>
          <a:p>
            <a:r>
              <a:rPr lang="sv-SE" dirty="0" err="1"/>
              <a:t>Click</a:t>
            </a:r>
            <a:r>
              <a:rPr lang="sv-SE" dirty="0"/>
              <a:t> to </a:t>
            </a:r>
            <a:r>
              <a:rPr lang="sv-SE" dirty="0" err="1"/>
              <a:t>edit</a:t>
            </a:r>
            <a:r>
              <a:rPr lang="sv-SE" dirty="0"/>
              <a:t> Master </a:t>
            </a:r>
            <a:r>
              <a:rPr lang="sv-SE" dirty="0" err="1"/>
              <a:t>title</a:t>
            </a:r>
            <a:r>
              <a:rPr lang="sv-SE" dirty="0"/>
              <a:t> style</a:t>
            </a:r>
          </a:p>
        </p:txBody>
      </p:sp>
      <p:sp>
        <p:nvSpPr>
          <p:cNvPr id="7"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5" name="Date Placeholder 3">
            <a:extLst>
              <a:ext uri="{FF2B5EF4-FFF2-40B4-BE49-F238E27FC236}">
                <a16:creationId xmlns:a16="http://schemas.microsoft.com/office/drawing/2014/main" id="{C4E7510A-5707-4438-A0B4-9C70B65596C5}"/>
              </a:ext>
            </a:extLst>
          </p:cNvPr>
          <p:cNvSpPr>
            <a:spLocks noGrp="1"/>
          </p:cNvSpPr>
          <p:nvPr>
            <p:ph type="dt" sz="half" idx="19"/>
          </p:nvPr>
        </p:nvSpPr>
        <p:spPr/>
        <p:txBody>
          <a:bodyPr/>
          <a:lstStyle>
            <a:lvl1pPr>
              <a:defRPr/>
            </a:lvl1pPr>
          </a:lstStyle>
          <a:p>
            <a:pPr>
              <a:defRPr/>
            </a:pPr>
            <a:r>
              <a:rPr lang="sv-SE"/>
              <a:t>2021-04-12</a:t>
            </a:r>
            <a:endParaRPr lang="sv-SE" dirty="0"/>
          </a:p>
        </p:txBody>
      </p:sp>
      <p:sp>
        <p:nvSpPr>
          <p:cNvPr id="6" name="Footer Placeholder 4">
            <a:extLst>
              <a:ext uri="{FF2B5EF4-FFF2-40B4-BE49-F238E27FC236}">
                <a16:creationId xmlns:a16="http://schemas.microsoft.com/office/drawing/2014/main" id="{B8529480-FE82-492E-B33E-7D8862BA95DE}"/>
              </a:ext>
            </a:extLst>
          </p:cNvPr>
          <p:cNvSpPr>
            <a:spLocks noGrp="1"/>
          </p:cNvSpPr>
          <p:nvPr>
            <p:ph type="ftr" sz="quarter" idx="20"/>
          </p:nvPr>
        </p:nvSpPr>
        <p:spPr/>
        <p:txBody>
          <a:bodyPr/>
          <a:lstStyle>
            <a:lvl1pPr>
              <a:defRPr/>
            </a:lvl1pPr>
          </a:lstStyle>
          <a:p>
            <a:pPr>
              <a:defRPr/>
            </a:pPr>
            <a:endParaRPr lang="sv-SE" dirty="0"/>
          </a:p>
        </p:txBody>
      </p:sp>
      <p:sp>
        <p:nvSpPr>
          <p:cNvPr id="8" name="Slide Number Placeholder 5">
            <a:extLst>
              <a:ext uri="{FF2B5EF4-FFF2-40B4-BE49-F238E27FC236}">
                <a16:creationId xmlns:a16="http://schemas.microsoft.com/office/drawing/2014/main" id="{5509CCB5-CEE6-4CF4-9BF8-80D2FACE9F60}"/>
              </a:ext>
            </a:extLst>
          </p:cNvPr>
          <p:cNvSpPr>
            <a:spLocks noGrp="1"/>
          </p:cNvSpPr>
          <p:nvPr>
            <p:ph type="sldNum" sz="quarter" idx="21"/>
          </p:nvPr>
        </p:nvSpPr>
        <p:spPr/>
        <p:txBody>
          <a:bodyPr/>
          <a:lstStyle>
            <a:lvl1pPr>
              <a:defRPr/>
            </a:lvl1pPr>
          </a:lstStyle>
          <a:p>
            <a:pPr>
              <a:defRPr/>
            </a:pPr>
            <a:fld id="{DE2EAC43-3C7D-4CB9-83EB-233A2DA33A4B}" type="slidenum">
              <a:rPr lang="sv-SE"/>
              <a:pPr>
                <a:defRPr/>
              </a:pPr>
              <a:t>‹#›</a:t>
            </a:fld>
            <a:endParaRPr lang="sv-SE" dirty="0"/>
          </a:p>
        </p:txBody>
      </p:sp>
    </p:spTree>
    <p:extLst>
      <p:ext uri="{BB962C8B-B14F-4D97-AF65-F5344CB8AC3E}">
        <p14:creationId xmlns:p14="http://schemas.microsoft.com/office/powerpoint/2010/main" val="2293099588"/>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Rubrik och tex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a:lvl1pPr>
          </a:lstStyle>
          <a:p>
            <a:r>
              <a:rPr lang="sv-SE" dirty="0" err="1"/>
              <a:t>Click</a:t>
            </a:r>
            <a:r>
              <a:rPr lang="sv-SE" dirty="0"/>
              <a:t> to </a:t>
            </a:r>
            <a:r>
              <a:rPr lang="sv-SE" dirty="0" err="1"/>
              <a:t>edit</a:t>
            </a:r>
            <a:r>
              <a:rPr lang="sv-SE" dirty="0"/>
              <a:t> Master </a:t>
            </a:r>
            <a:r>
              <a:rPr lang="sv-SE" dirty="0" err="1"/>
              <a:t>title</a:t>
            </a:r>
            <a:r>
              <a:rPr lang="sv-SE" dirty="0"/>
              <a:t> style</a:t>
            </a:r>
          </a:p>
        </p:txBody>
      </p:sp>
      <p:sp>
        <p:nvSpPr>
          <p:cNvPr id="9" name="Text Placeholder 4"/>
          <p:cNvSpPr>
            <a:spLocks noGrp="1"/>
          </p:cNvSpPr>
          <p:nvPr>
            <p:ph type="body" sz="quarter" idx="14"/>
          </p:nvPr>
        </p:nvSpPr>
        <p:spPr>
          <a:xfrm>
            <a:off x="695324" y="1598614"/>
            <a:ext cx="8677275" cy="4494212"/>
          </a:xfrm>
        </p:spPr>
        <p:txBody>
          <a:bodyPr/>
          <a:lstStyle>
            <a:lvl1pPr marL="0" indent="0">
              <a:buFontTx/>
              <a:buNone/>
              <a:defRPr/>
            </a:lvl1pPr>
            <a:lvl2pPr>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10"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5" name="Date Placeholder 3">
            <a:extLst>
              <a:ext uri="{FF2B5EF4-FFF2-40B4-BE49-F238E27FC236}">
                <a16:creationId xmlns:a16="http://schemas.microsoft.com/office/drawing/2014/main" id="{F0DC6906-C292-47A6-B8E8-B4AB78B80389}"/>
              </a:ext>
            </a:extLst>
          </p:cNvPr>
          <p:cNvSpPr>
            <a:spLocks noGrp="1"/>
          </p:cNvSpPr>
          <p:nvPr>
            <p:ph type="dt" sz="half" idx="19"/>
          </p:nvPr>
        </p:nvSpPr>
        <p:spPr/>
        <p:txBody>
          <a:bodyPr/>
          <a:lstStyle>
            <a:lvl1pPr>
              <a:defRPr/>
            </a:lvl1pPr>
          </a:lstStyle>
          <a:p>
            <a:pPr>
              <a:defRPr/>
            </a:pPr>
            <a:r>
              <a:rPr lang="sv-SE"/>
              <a:t>2021-04-12</a:t>
            </a:r>
            <a:endParaRPr lang="sv-SE" dirty="0"/>
          </a:p>
        </p:txBody>
      </p:sp>
      <p:sp>
        <p:nvSpPr>
          <p:cNvPr id="6" name="Footer Placeholder 4">
            <a:extLst>
              <a:ext uri="{FF2B5EF4-FFF2-40B4-BE49-F238E27FC236}">
                <a16:creationId xmlns:a16="http://schemas.microsoft.com/office/drawing/2014/main" id="{A3E80281-2E88-4F79-AEEE-193EA03C0D70}"/>
              </a:ext>
            </a:extLst>
          </p:cNvPr>
          <p:cNvSpPr>
            <a:spLocks noGrp="1"/>
          </p:cNvSpPr>
          <p:nvPr>
            <p:ph type="ftr" sz="quarter" idx="20"/>
          </p:nvPr>
        </p:nvSpPr>
        <p:spPr/>
        <p:txBody>
          <a:bodyPr/>
          <a:lstStyle>
            <a:lvl1pPr>
              <a:defRPr/>
            </a:lvl1pPr>
          </a:lstStyle>
          <a:p>
            <a:pPr>
              <a:defRPr/>
            </a:pPr>
            <a:endParaRPr lang="sv-SE" dirty="0"/>
          </a:p>
        </p:txBody>
      </p:sp>
      <p:sp>
        <p:nvSpPr>
          <p:cNvPr id="7" name="Slide Number Placeholder 5">
            <a:extLst>
              <a:ext uri="{FF2B5EF4-FFF2-40B4-BE49-F238E27FC236}">
                <a16:creationId xmlns:a16="http://schemas.microsoft.com/office/drawing/2014/main" id="{6A8B4528-03E2-4ACB-893C-EFBA1DA14919}"/>
              </a:ext>
            </a:extLst>
          </p:cNvPr>
          <p:cNvSpPr>
            <a:spLocks noGrp="1"/>
          </p:cNvSpPr>
          <p:nvPr>
            <p:ph type="sldNum" sz="quarter" idx="21"/>
          </p:nvPr>
        </p:nvSpPr>
        <p:spPr/>
        <p:txBody>
          <a:bodyPr/>
          <a:lstStyle>
            <a:lvl1pPr>
              <a:defRPr/>
            </a:lvl1pPr>
          </a:lstStyle>
          <a:p>
            <a:pPr>
              <a:defRPr/>
            </a:pPr>
            <a:fld id="{C944D9E5-107F-4E59-849D-6C75459837F9}" type="slidenum">
              <a:rPr lang="sv-SE"/>
              <a:pPr>
                <a:defRPr/>
              </a:pPr>
              <a:t>‹#›</a:t>
            </a:fld>
            <a:endParaRPr lang="sv-SE" dirty="0"/>
          </a:p>
        </p:txBody>
      </p:sp>
    </p:spTree>
    <p:extLst>
      <p:ext uri="{BB962C8B-B14F-4D97-AF65-F5344CB8AC3E}">
        <p14:creationId xmlns:p14="http://schemas.microsoft.com/office/powerpoint/2010/main" val="3138204667"/>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ubrik, bullettext med ikon">
    <p:spTree>
      <p:nvGrpSpPr>
        <p:cNvPr id="1" name=""/>
        <p:cNvGrpSpPr/>
        <p:nvPr/>
      </p:nvGrpSpPr>
      <p:grpSpPr>
        <a:xfrm>
          <a:off x="0" y="0"/>
          <a:ext cx="0" cy="0"/>
          <a:chOff x="0" y="0"/>
          <a:chExt cx="0" cy="0"/>
        </a:xfrm>
      </p:grpSpPr>
      <p:sp>
        <p:nvSpPr>
          <p:cNvPr id="10" name="Picture Placeholder 3"/>
          <p:cNvSpPr>
            <a:spLocks noGrp="1"/>
          </p:cNvSpPr>
          <p:nvPr>
            <p:ph type="pic" sz="quarter" idx="17"/>
          </p:nvPr>
        </p:nvSpPr>
        <p:spPr>
          <a:xfrm>
            <a:off x="7932600" y="1878841"/>
            <a:ext cx="2880000" cy="2880000"/>
          </a:xfrm>
          <a:noFill/>
        </p:spPr>
        <p:txBody>
          <a:bodyPr tIns="936000" anchor="ctr"/>
          <a:lstStyle>
            <a:lvl1pPr marL="0" indent="0" algn="ctr">
              <a:buFontTx/>
              <a:buNone/>
              <a:defRPr sz="1800"/>
            </a:lvl1pPr>
          </a:lstStyle>
          <a:p>
            <a:pPr lvl="0"/>
            <a:r>
              <a:rPr lang="sv-SE" noProof="0" dirty="0" err="1"/>
              <a:t>Click</a:t>
            </a:r>
            <a:r>
              <a:rPr lang="sv-SE" noProof="0" dirty="0"/>
              <a:t> </a:t>
            </a:r>
            <a:r>
              <a:rPr lang="sv-SE" noProof="0" dirty="0" err="1"/>
              <a:t>icon</a:t>
            </a:r>
            <a:r>
              <a:rPr lang="sv-SE" noProof="0" dirty="0"/>
              <a:t> to </a:t>
            </a:r>
            <a:r>
              <a:rPr lang="sv-SE" noProof="0" dirty="0" err="1"/>
              <a:t>add</a:t>
            </a:r>
            <a:r>
              <a:rPr lang="sv-SE" noProof="0" dirty="0"/>
              <a:t> </a:t>
            </a:r>
            <a:r>
              <a:rPr lang="sv-SE" noProof="0" dirty="0" err="1"/>
              <a:t>picture</a:t>
            </a:r>
            <a:endParaRPr lang="sv-SE" noProof="0" dirty="0"/>
          </a:p>
        </p:txBody>
      </p:sp>
      <p:sp>
        <p:nvSpPr>
          <p:cNvPr id="11" name="Text Placeholder 4"/>
          <p:cNvSpPr>
            <a:spLocks noGrp="1"/>
          </p:cNvSpPr>
          <p:nvPr>
            <p:ph type="body" sz="quarter" idx="14"/>
          </p:nvPr>
        </p:nvSpPr>
        <p:spPr>
          <a:xfrm>
            <a:off x="695325" y="1598614"/>
            <a:ext cx="5400676" cy="4494212"/>
          </a:xfrm>
        </p:spPr>
        <p:txBody>
          <a:bodyPr/>
          <a:lstStyle>
            <a:lvl1pPr>
              <a:defRPr/>
            </a:lvl1pPr>
            <a:lvl2pPr>
              <a:defRPr/>
            </a:lvl2pPr>
          </a:lstStyle>
          <a:p>
            <a:pPr lvl="0"/>
            <a:r>
              <a:rPr lang="sv-SE" dirty="0" err="1"/>
              <a:t>Click</a:t>
            </a:r>
            <a:r>
              <a:rPr lang="sv-SE" dirty="0"/>
              <a:t> to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p:txBody>
      </p:sp>
      <p:sp>
        <p:nvSpPr>
          <p:cNvPr id="9"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3" name="Title 2"/>
          <p:cNvSpPr>
            <a:spLocks noGrp="1"/>
          </p:cNvSpPr>
          <p:nvPr>
            <p:ph type="title"/>
          </p:nvPr>
        </p:nvSpPr>
        <p:spPr>
          <a:xfrm>
            <a:off x="695325" y="340967"/>
            <a:ext cx="5400675" cy="981075"/>
          </a:xfrm>
        </p:spPr>
        <p:txBody>
          <a:bodyPr/>
          <a:lstStyle/>
          <a:p>
            <a:r>
              <a:rPr lang="sv-SE" dirty="0" err="1"/>
              <a:t>Click</a:t>
            </a:r>
            <a:r>
              <a:rPr lang="sv-SE" dirty="0"/>
              <a:t> to </a:t>
            </a:r>
            <a:r>
              <a:rPr lang="sv-SE" dirty="0" err="1"/>
              <a:t>edit</a:t>
            </a:r>
            <a:r>
              <a:rPr lang="sv-SE" dirty="0"/>
              <a:t> Master </a:t>
            </a:r>
            <a:r>
              <a:rPr lang="sv-SE" dirty="0" err="1"/>
              <a:t>title</a:t>
            </a:r>
            <a:r>
              <a:rPr lang="sv-SE" dirty="0"/>
              <a:t> style</a:t>
            </a:r>
          </a:p>
        </p:txBody>
      </p:sp>
      <p:sp>
        <p:nvSpPr>
          <p:cNvPr id="6" name="Date Placeholder 3">
            <a:extLst>
              <a:ext uri="{FF2B5EF4-FFF2-40B4-BE49-F238E27FC236}">
                <a16:creationId xmlns:a16="http://schemas.microsoft.com/office/drawing/2014/main" id="{82A31C59-3E13-42C4-9611-83D7C7C5EBCC}"/>
              </a:ext>
            </a:extLst>
          </p:cNvPr>
          <p:cNvSpPr>
            <a:spLocks noGrp="1"/>
          </p:cNvSpPr>
          <p:nvPr>
            <p:ph type="dt" sz="half" idx="19"/>
          </p:nvPr>
        </p:nvSpPr>
        <p:spPr/>
        <p:txBody>
          <a:bodyPr/>
          <a:lstStyle>
            <a:lvl1pPr>
              <a:defRPr/>
            </a:lvl1pPr>
          </a:lstStyle>
          <a:p>
            <a:pPr>
              <a:defRPr/>
            </a:pPr>
            <a:r>
              <a:rPr lang="sv-SE"/>
              <a:t>2021-04-12</a:t>
            </a:r>
            <a:endParaRPr lang="sv-SE" dirty="0"/>
          </a:p>
        </p:txBody>
      </p:sp>
      <p:sp>
        <p:nvSpPr>
          <p:cNvPr id="7" name="Footer Placeholder 4">
            <a:extLst>
              <a:ext uri="{FF2B5EF4-FFF2-40B4-BE49-F238E27FC236}">
                <a16:creationId xmlns:a16="http://schemas.microsoft.com/office/drawing/2014/main" id="{7E18057C-AFA9-4993-9169-92D1E33D2ACB}"/>
              </a:ext>
            </a:extLst>
          </p:cNvPr>
          <p:cNvSpPr>
            <a:spLocks noGrp="1"/>
          </p:cNvSpPr>
          <p:nvPr>
            <p:ph type="ftr" sz="quarter" idx="20"/>
          </p:nvPr>
        </p:nvSpPr>
        <p:spPr/>
        <p:txBody>
          <a:bodyPr/>
          <a:lstStyle>
            <a:lvl1pPr>
              <a:defRPr/>
            </a:lvl1pPr>
          </a:lstStyle>
          <a:p>
            <a:pPr>
              <a:defRPr/>
            </a:pPr>
            <a:endParaRPr lang="sv-SE" dirty="0"/>
          </a:p>
        </p:txBody>
      </p:sp>
      <p:sp>
        <p:nvSpPr>
          <p:cNvPr id="8" name="Slide Number Placeholder 5">
            <a:extLst>
              <a:ext uri="{FF2B5EF4-FFF2-40B4-BE49-F238E27FC236}">
                <a16:creationId xmlns:a16="http://schemas.microsoft.com/office/drawing/2014/main" id="{3B62F4EE-5AB1-4E0B-8855-24866E249C76}"/>
              </a:ext>
            </a:extLst>
          </p:cNvPr>
          <p:cNvSpPr>
            <a:spLocks noGrp="1"/>
          </p:cNvSpPr>
          <p:nvPr>
            <p:ph type="sldNum" sz="quarter" idx="21"/>
          </p:nvPr>
        </p:nvSpPr>
        <p:spPr/>
        <p:txBody>
          <a:bodyPr/>
          <a:lstStyle>
            <a:lvl1pPr>
              <a:defRPr/>
            </a:lvl1pPr>
          </a:lstStyle>
          <a:p>
            <a:pPr>
              <a:defRPr/>
            </a:pPr>
            <a:fld id="{B1B90D10-9E53-40D0-9915-AEA536FBB375}" type="slidenum">
              <a:rPr lang="sv-SE"/>
              <a:pPr>
                <a:defRPr/>
              </a:pPr>
              <a:t>‹#›</a:t>
            </a:fld>
            <a:endParaRPr lang="sv-SE" dirty="0"/>
          </a:p>
        </p:txBody>
      </p:sp>
    </p:spTree>
    <p:extLst>
      <p:ext uri="{BB962C8B-B14F-4D97-AF65-F5344CB8AC3E}">
        <p14:creationId xmlns:p14="http://schemas.microsoft.com/office/powerpoint/2010/main" val="799881669"/>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ubrik, bullettext med foto">
    <p:spTree>
      <p:nvGrpSpPr>
        <p:cNvPr id="1" name=""/>
        <p:cNvGrpSpPr/>
        <p:nvPr/>
      </p:nvGrpSpPr>
      <p:grpSpPr>
        <a:xfrm>
          <a:off x="0" y="0"/>
          <a:ext cx="0" cy="0"/>
          <a:chOff x="0" y="0"/>
          <a:chExt cx="0" cy="0"/>
        </a:xfrm>
      </p:grpSpPr>
      <p:sp>
        <p:nvSpPr>
          <p:cNvPr id="10" name="Picture Placeholder 3"/>
          <p:cNvSpPr>
            <a:spLocks noGrp="1"/>
          </p:cNvSpPr>
          <p:nvPr>
            <p:ph type="pic" sz="quarter" idx="17"/>
          </p:nvPr>
        </p:nvSpPr>
        <p:spPr>
          <a:xfrm>
            <a:off x="6480000" y="612000"/>
            <a:ext cx="5040000" cy="5130000"/>
          </a:xfrm>
          <a:solidFill>
            <a:schemeClr val="bg1">
              <a:lumMod val="85000"/>
            </a:schemeClr>
          </a:solidFill>
        </p:spPr>
        <p:txBody>
          <a:bodyPr tIns="936000" anchor="ctr"/>
          <a:lstStyle>
            <a:lvl1pPr marL="0" indent="0" algn="ctr">
              <a:buFontTx/>
              <a:buNone/>
              <a:defRPr sz="1800"/>
            </a:lvl1pPr>
          </a:lstStyle>
          <a:p>
            <a:pPr lvl="0"/>
            <a:r>
              <a:rPr lang="sv-SE" noProof="0" dirty="0" err="1"/>
              <a:t>Click</a:t>
            </a:r>
            <a:r>
              <a:rPr lang="sv-SE" noProof="0" dirty="0"/>
              <a:t> </a:t>
            </a:r>
            <a:r>
              <a:rPr lang="sv-SE" noProof="0" dirty="0" err="1"/>
              <a:t>icon</a:t>
            </a:r>
            <a:r>
              <a:rPr lang="sv-SE" noProof="0" dirty="0"/>
              <a:t> to </a:t>
            </a:r>
            <a:r>
              <a:rPr lang="sv-SE" noProof="0" dirty="0" err="1"/>
              <a:t>add</a:t>
            </a:r>
            <a:r>
              <a:rPr lang="sv-SE" noProof="0" dirty="0"/>
              <a:t> </a:t>
            </a:r>
            <a:r>
              <a:rPr lang="sv-SE" noProof="0" dirty="0" err="1"/>
              <a:t>picture</a:t>
            </a:r>
            <a:endParaRPr lang="sv-SE" noProof="0" dirty="0"/>
          </a:p>
        </p:txBody>
      </p:sp>
      <p:sp>
        <p:nvSpPr>
          <p:cNvPr id="11" name="Text Placeholder 4"/>
          <p:cNvSpPr>
            <a:spLocks noGrp="1"/>
          </p:cNvSpPr>
          <p:nvPr>
            <p:ph type="body" sz="quarter" idx="18"/>
          </p:nvPr>
        </p:nvSpPr>
        <p:spPr>
          <a:xfrm>
            <a:off x="695324" y="1598614"/>
            <a:ext cx="5400676" cy="4494212"/>
          </a:xfrm>
        </p:spPr>
        <p:txBody>
          <a:bodyPr/>
          <a:lstStyle>
            <a:lvl1pPr>
              <a:defRPr/>
            </a:lvl1pPr>
            <a:lvl2pPr>
              <a:defRPr/>
            </a:lvl2pPr>
          </a:lstStyle>
          <a:p>
            <a:pPr lvl="0"/>
            <a:r>
              <a:rPr lang="sv-SE" dirty="0" err="1"/>
              <a:t>Click</a:t>
            </a:r>
            <a:r>
              <a:rPr lang="sv-SE" dirty="0"/>
              <a:t> to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p:txBody>
      </p:sp>
      <p:sp>
        <p:nvSpPr>
          <p:cNvPr id="9" name="Text Placeholder 2"/>
          <p:cNvSpPr>
            <a:spLocks noGrp="1"/>
          </p:cNvSpPr>
          <p:nvPr>
            <p:ph type="body" sz="quarter" idx="19"/>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3" name="Title 2"/>
          <p:cNvSpPr>
            <a:spLocks noGrp="1"/>
          </p:cNvSpPr>
          <p:nvPr>
            <p:ph type="title"/>
          </p:nvPr>
        </p:nvSpPr>
        <p:spPr>
          <a:xfrm>
            <a:off x="695325" y="340967"/>
            <a:ext cx="5400675" cy="981075"/>
          </a:xfrm>
        </p:spPr>
        <p:txBody>
          <a:bodyPr/>
          <a:lstStyle/>
          <a:p>
            <a:r>
              <a:rPr lang="sv-SE" dirty="0" err="1"/>
              <a:t>Click</a:t>
            </a:r>
            <a:r>
              <a:rPr lang="sv-SE" dirty="0"/>
              <a:t> to </a:t>
            </a:r>
            <a:r>
              <a:rPr lang="sv-SE" dirty="0" err="1"/>
              <a:t>edit</a:t>
            </a:r>
            <a:r>
              <a:rPr lang="sv-SE" dirty="0"/>
              <a:t> Master </a:t>
            </a:r>
            <a:r>
              <a:rPr lang="sv-SE" dirty="0" err="1"/>
              <a:t>title</a:t>
            </a:r>
            <a:r>
              <a:rPr lang="sv-SE" dirty="0"/>
              <a:t> style</a:t>
            </a:r>
          </a:p>
        </p:txBody>
      </p:sp>
      <p:sp>
        <p:nvSpPr>
          <p:cNvPr id="6" name="Date Placeholder 3">
            <a:extLst>
              <a:ext uri="{FF2B5EF4-FFF2-40B4-BE49-F238E27FC236}">
                <a16:creationId xmlns:a16="http://schemas.microsoft.com/office/drawing/2014/main" id="{707E780F-66AD-45F2-B851-4E7B69C4CE87}"/>
              </a:ext>
            </a:extLst>
          </p:cNvPr>
          <p:cNvSpPr>
            <a:spLocks noGrp="1"/>
          </p:cNvSpPr>
          <p:nvPr>
            <p:ph type="dt" sz="half" idx="20"/>
          </p:nvPr>
        </p:nvSpPr>
        <p:spPr/>
        <p:txBody>
          <a:bodyPr/>
          <a:lstStyle>
            <a:lvl1pPr>
              <a:defRPr/>
            </a:lvl1pPr>
          </a:lstStyle>
          <a:p>
            <a:pPr>
              <a:defRPr/>
            </a:pPr>
            <a:r>
              <a:rPr lang="sv-SE"/>
              <a:t>2021-04-12</a:t>
            </a:r>
            <a:endParaRPr lang="sv-SE" dirty="0"/>
          </a:p>
        </p:txBody>
      </p:sp>
      <p:sp>
        <p:nvSpPr>
          <p:cNvPr id="7" name="Footer Placeholder 4">
            <a:extLst>
              <a:ext uri="{FF2B5EF4-FFF2-40B4-BE49-F238E27FC236}">
                <a16:creationId xmlns:a16="http://schemas.microsoft.com/office/drawing/2014/main" id="{B38EB869-52B0-40BE-A397-BFC6A107226D}"/>
              </a:ext>
            </a:extLst>
          </p:cNvPr>
          <p:cNvSpPr>
            <a:spLocks noGrp="1"/>
          </p:cNvSpPr>
          <p:nvPr>
            <p:ph type="ftr" sz="quarter" idx="21"/>
          </p:nvPr>
        </p:nvSpPr>
        <p:spPr/>
        <p:txBody>
          <a:bodyPr/>
          <a:lstStyle>
            <a:lvl1pPr>
              <a:defRPr/>
            </a:lvl1pPr>
          </a:lstStyle>
          <a:p>
            <a:pPr>
              <a:defRPr/>
            </a:pPr>
            <a:endParaRPr lang="sv-SE" dirty="0"/>
          </a:p>
        </p:txBody>
      </p:sp>
      <p:sp>
        <p:nvSpPr>
          <p:cNvPr id="8" name="Slide Number Placeholder 5">
            <a:extLst>
              <a:ext uri="{FF2B5EF4-FFF2-40B4-BE49-F238E27FC236}">
                <a16:creationId xmlns:a16="http://schemas.microsoft.com/office/drawing/2014/main" id="{ED709DDA-FD5C-475A-AE84-DBA5292FE67E}"/>
              </a:ext>
            </a:extLst>
          </p:cNvPr>
          <p:cNvSpPr>
            <a:spLocks noGrp="1"/>
          </p:cNvSpPr>
          <p:nvPr>
            <p:ph type="sldNum" sz="quarter" idx="22"/>
          </p:nvPr>
        </p:nvSpPr>
        <p:spPr/>
        <p:txBody>
          <a:bodyPr/>
          <a:lstStyle>
            <a:lvl1pPr>
              <a:defRPr/>
            </a:lvl1pPr>
          </a:lstStyle>
          <a:p>
            <a:pPr>
              <a:defRPr/>
            </a:pPr>
            <a:fld id="{8DEE44C0-3CB2-4AB0-BBDD-2DB5AE519960}" type="slidenum">
              <a:rPr lang="sv-SE"/>
              <a:pPr>
                <a:defRPr/>
              </a:pPr>
              <a:t>‹#›</a:t>
            </a:fld>
            <a:endParaRPr lang="sv-SE" dirty="0"/>
          </a:p>
        </p:txBody>
      </p:sp>
    </p:spTree>
    <p:extLst>
      <p:ext uri="{BB962C8B-B14F-4D97-AF65-F5344CB8AC3E}">
        <p14:creationId xmlns:p14="http://schemas.microsoft.com/office/powerpoint/2010/main" val="1288540931"/>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Rubrik och bullet text">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a:xfrm>
            <a:off x="695324" y="1598614"/>
            <a:ext cx="8677275" cy="4494212"/>
          </a:xfrm>
        </p:spPr>
        <p:txBody>
          <a:bodyPr/>
          <a:lstStyle>
            <a:lvl1pPr>
              <a:defRPr/>
            </a:lvl1pPr>
            <a:lvl2pPr>
              <a:defRPr/>
            </a:lvl2pPr>
          </a:lstStyle>
          <a:p>
            <a:pPr lvl="0"/>
            <a:r>
              <a:rPr lang="sv-SE" dirty="0" err="1"/>
              <a:t>Click</a:t>
            </a:r>
            <a:r>
              <a:rPr lang="sv-SE" dirty="0"/>
              <a:t> to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p:txBody>
      </p:sp>
      <p:sp>
        <p:nvSpPr>
          <p:cNvPr id="4" name="Title 3"/>
          <p:cNvSpPr>
            <a:spLocks noGrp="1"/>
          </p:cNvSpPr>
          <p:nvPr>
            <p:ph type="title"/>
          </p:nvPr>
        </p:nvSpPr>
        <p:spPr/>
        <p:txBody>
          <a:bodyPr/>
          <a:lstStyle>
            <a:lvl1pPr>
              <a:defRPr/>
            </a:lvl1pPr>
          </a:lstStyle>
          <a:p>
            <a:r>
              <a:rPr lang="sv-SE" dirty="0" err="1"/>
              <a:t>Click</a:t>
            </a:r>
            <a:r>
              <a:rPr lang="sv-SE" dirty="0"/>
              <a:t> to </a:t>
            </a:r>
            <a:r>
              <a:rPr lang="sv-SE" dirty="0" err="1"/>
              <a:t>edit</a:t>
            </a:r>
            <a:r>
              <a:rPr lang="sv-SE" dirty="0"/>
              <a:t> Master </a:t>
            </a:r>
            <a:r>
              <a:rPr lang="sv-SE" dirty="0" err="1"/>
              <a:t>title</a:t>
            </a:r>
            <a:r>
              <a:rPr lang="sv-SE" dirty="0"/>
              <a:t> style</a:t>
            </a:r>
          </a:p>
        </p:txBody>
      </p:sp>
      <p:sp>
        <p:nvSpPr>
          <p:cNvPr id="9"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6" name="Date Placeholder 3">
            <a:extLst>
              <a:ext uri="{FF2B5EF4-FFF2-40B4-BE49-F238E27FC236}">
                <a16:creationId xmlns:a16="http://schemas.microsoft.com/office/drawing/2014/main" id="{7DD96FED-8CA5-480B-AD3E-C652C05CFF81}"/>
              </a:ext>
            </a:extLst>
          </p:cNvPr>
          <p:cNvSpPr>
            <a:spLocks noGrp="1"/>
          </p:cNvSpPr>
          <p:nvPr>
            <p:ph type="dt" sz="half" idx="19"/>
          </p:nvPr>
        </p:nvSpPr>
        <p:spPr/>
        <p:txBody>
          <a:bodyPr/>
          <a:lstStyle>
            <a:lvl1pPr>
              <a:defRPr/>
            </a:lvl1pPr>
          </a:lstStyle>
          <a:p>
            <a:pPr>
              <a:defRPr/>
            </a:pPr>
            <a:r>
              <a:rPr lang="sv-SE"/>
              <a:t>2021-04-12</a:t>
            </a:r>
            <a:endParaRPr lang="sv-SE" dirty="0"/>
          </a:p>
        </p:txBody>
      </p:sp>
      <p:sp>
        <p:nvSpPr>
          <p:cNvPr id="7" name="Footer Placeholder 4">
            <a:extLst>
              <a:ext uri="{FF2B5EF4-FFF2-40B4-BE49-F238E27FC236}">
                <a16:creationId xmlns:a16="http://schemas.microsoft.com/office/drawing/2014/main" id="{96B89E34-9E6A-4149-A657-BE347E6BCF68}"/>
              </a:ext>
            </a:extLst>
          </p:cNvPr>
          <p:cNvSpPr>
            <a:spLocks noGrp="1"/>
          </p:cNvSpPr>
          <p:nvPr>
            <p:ph type="ftr" sz="quarter" idx="20"/>
          </p:nvPr>
        </p:nvSpPr>
        <p:spPr/>
        <p:txBody>
          <a:bodyPr/>
          <a:lstStyle>
            <a:lvl1pPr>
              <a:defRPr/>
            </a:lvl1pPr>
          </a:lstStyle>
          <a:p>
            <a:pPr>
              <a:defRPr/>
            </a:pPr>
            <a:endParaRPr lang="sv-SE" dirty="0"/>
          </a:p>
        </p:txBody>
      </p:sp>
      <p:sp>
        <p:nvSpPr>
          <p:cNvPr id="8" name="Slide Number Placeholder 5">
            <a:extLst>
              <a:ext uri="{FF2B5EF4-FFF2-40B4-BE49-F238E27FC236}">
                <a16:creationId xmlns:a16="http://schemas.microsoft.com/office/drawing/2014/main" id="{A21E55B5-4D66-42EA-9B97-FCBEA7FD6B03}"/>
              </a:ext>
            </a:extLst>
          </p:cNvPr>
          <p:cNvSpPr>
            <a:spLocks noGrp="1"/>
          </p:cNvSpPr>
          <p:nvPr>
            <p:ph type="sldNum" sz="quarter" idx="21"/>
          </p:nvPr>
        </p:nvSpPr>
        <p:spPr/>
        <p:txBody>
          <a:bodyPr/>
          <a:lstStyle>
            <a:lvl1pPr>
              <a:defRPr/>
            </a:lvl1pPr>
          </a:lstStyle>
          <a:p>
            <a:pPr>
              <a:defRPr/>
            </a:pPr>
            <a:fld id="{B0D1CA95-30C8-47DA-AC16-685FD1F93F27}" type="slidenum">
              <a:rPr lang="sv-SE"/>
              <a:pPr>
                <a:defRPr/>
              </a:pPr>
              <a:t>‹#›</a:t>
            </a:fld>
            <a:endParaRPr lang="sv-SE" dirty="0"/>
          </a:p>
        </p:txBody>
      </p:sp>
    </p:spTree>
    <p:extLst>
      <p:ext uri="{BB962C8B-B14F-4D97-AF65-F5344CB8AC3E}">
        <p14:creationId xmlns:p14="http://schemas.microsoft.com/office/powerpoint/2010/main" val="2910360017"/>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ubrik, text med foto">
    <p:spTree>
      <p:nvGrpSpPr>
        <p:cNvPr id="1" name=""/>
        <p:cNvGrpSpPr/>
        <p:nvPr/>
      </p:nvGrpSpPr>
      <p:grpSpPr>
        <a:xfrm>
          <a:off x="0" y="0"/>
          <a:ext cx="0" cy="0"/>
          <a:chOff x="0" y="0"/>
          <a:chExt cx="0" cy="0"/>
        </a:xfrm>
      </p:grpSpPr>
      <p:sp>
        <p:nvSpPr>
          <p:cNvPr id="10" name="Picture Placeholder 3"/>
          <p:cNvSpPr>
            <a:spLocks noGrp="1"/>
          </p:cNvSpPr>
          <p:nvPr>
            <p:ph type="pic" sz="quarter" idx="17"/>
          </p:nvPr>
        </p:nvSpPr>
        <p:spPr>
          <a:xfrm>
            <a:off x="6480000" y="612000"/>
            <a:ext cx="5040000" cy="5130000"/>
          </a:xfrm>
          <a:solidFill>
            <a:schemeClr val="bg1">
              <a:lumMod val="85000"/>
            </a:schemeClr>
          </a:solidFill>
        </p:spPr>
        <p:txBody>
          <a:bodyPr tIns="936000" anchor="ctr"/>
          <a:lstStyle>
            <a:lvl1pPr marL="0" indent="0" algn="ctr">
              <a:buFontTx/>
              <a:buNone/>
              <a:defRPr sz="1800"/>
            </a:lvl1pPr>
          </a:lstStyle>
          <a:p>
            <a:pPr lvl="0"/>
            <a:r>
              <a:rPr lang="sv-SE" noProof="0" dirty="0" err="1"/>
              <a:t>Click</a:t>
            </a:r>
            <a:r>
              <a:rPr lang="sv-SE" noProof="0" dirty="0"/>
              <a:t> </a:t>
            </a:r>
            <a:r>
              <a:rPr lang="sv-SE" noProof="0" dirty="0" err="1"/>
              <a:t>icon</a:t>
            </a:r>
            <a:r>
              <a:rPr lang="sv-SE" noProof="0" dirty="0"/>
              <a:t> to </a:t>
            </a:r>
            <a:r>
              <a:rPr lang="sv-SE" noProof="0" dirty="0" err="1"/>
              <a:t>add</a:t>
            </a:r>
            <a:r>
              <a:rPr lang="sv-SE" noProof="0" dirty="0"/>
              <a:t> </a:t>
            </a:r>
            <a:r>
              <a:rPr lang="sv-SE" noProof="0" dirty="0" err="1"/>
              <a:t>picture</a:t>
            </a:r>
            <a:endParaRPr lang="sv-SE" noProof="0" dirty="0"/>
          </a:p>
        </p:txBody>
      </p:sp>
      <p:sp>
        <p:nvSpPr>
          <p:cNvPr id="9" name="Text Placeholder 4"/>
          <p:cNvSpPr>
            <a:spLocks noGrp="1"/>
          </p:cNvSpPr>
          <p:nvPr>
            <p:ph type="body" sz="quarter" idx="14"/>
          </p:nvPr>
        </p:nvSpPr>
        <p:spPr>
          <a:xfrm>
            <a:off x="695324" y="1598614"/>
            <a:ext cx="5279591" cy="4494212"/>
          </a:xfrm>
        </p:spPr>
        <p:txBody>
          <a:bodyPr/>
          <a:lstStyle>
            <a:lvl1pPr marL="0" indent="0">
              <a:buFontTx/>
              <a:buNone/>
              <a:defRPr/>
            </a:lvl1pPr>
            <a:lvl2pPr>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11"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3" name="Title 2"/>
          <p:cNvSpPr>
            <a:spLocks noGrp="1"/>
          </p:cNvSpPr>
          <p:nvPr>
            <p:ph type="title"/>
          </p:nvPr>
        </p:nvSpPr>
        <p:spPr>
          <a:xfrm>
            <a:off x="695325" y="340967"/>
            <a:ext cx="5400675" cy="981075"/>
          </a:xfrm>
        </p:spPr>
        <p:txBody>
          <a:bodyPr/>
          <a:lstStyle/>
          <a:p>
            <a:r>
              <a:rPr lang="sv-SE" dirty="0" err="1"/>
              <a:t>Click</a:t>
            </a:r>
            <a:r>
              <a:rPr lang="sv-SE" dirty="0"/>
              <a:t> to </a:t>
            </a:r>
            <a:r>
              <a:rPr lang="sv-SE" dirty="0" err="1"/>
              <a:t>edit</a:t>
            </a:r>
            <a:r>
              <a:rPr lang="sv-SE" dirty="0"/>
              <a:t> Master </a:t>
            </a:r>
            <a:r>
              <a:rPr lang="sv-SE" dirty="0" err="1"/>
              <a:t>title</a:t>
            </a:r>
            <a:r>
              <a:rPr lang="sv-SE" dirty="0"/>
              <a:t> style</a:t>
            </a:r>
          </a:p>
        </p:txBody>
      </p:sp>
      <p:sp>
        <p:nvSpPr>
          <p:cNvPr id="6" name="Date Placeholder 3">
            <a:extLst>
              <a:ext uri="{FF2B5EF4-FFF2-40B4-BE49-F238E27FC236}">
                <a16:creationId xmlns:a16="http://schemas.microsoft.com/office/drawing/2014/main" id="{F60E185C-8238-431A-88DD-491474AAF65A}"/>
              </a:ext>
            </a:extLst>
          </p:cNvPr>
          <p:cNvSpPr>
            <a:spLocks noGrp="1"/>
          </p:cNvSpPr>
          <p:nvPr>
            <p:ph type="dt" sz="half" idx="19"/>
          </p:nvPr>
        </p:nvSpPr>
        <p:spPr/>
        <p:txBody>
          <a:bodyPr/>
          <a:lstStyle>
            <a:lvl1pPr>
              <a:defRPr/>
            </a:lvl1pPr>
          </a:lstStyle>
          <a:p>
            <a:pPr>
              <a:defRPr/>
            </a:pPr>
            <a:r>
              <a:rPr lang="sv-SE"/>
              <a:t>2021-04-12</a:t>
            </a:r>
            <a:endParaRPr lang="sv-SE" dirty="0"/>
          </a:p>
        </p:txBody>
      </p:sp>
      <p:sp>
        <p:nvSpPr>
          <p:cNvPr id="7" name="Footer Placeholder 4">
            <a:extLst>
              <a:ext uri="{FF2B5EF4-FFF2-40B4-BE49-F238E27FC236}">
                <a16:creationId xmlns:a16="http://schemas.microsoft.com/office/drawing/2014/main" id="{ACDAAF0B-5BD8-4E4A-859B-7831725E397E}"/>
              </a:ext>
            </a:extLst>
          </p:cNvPr>
          <p:cNvSpPr>
            <a:spLocks noGrp="1"/>
          </p:cNvSpPr>
          <p:nvPr>
            <p:ph type="ftr" sz="quarter" idx="20"/>
          </p:nvPr>
        </p:nvSpPr>
        <p:spPr/>
        <p:txBody>
          <a:bodyPr/>
          <a:lstStyle>
            <a:lvl1pPr>
              <a:defRPr/>
            </a:lvl1pPr>
          </a:lstStyle>
          <a:p>
            <a:pPr>
              <a:defRPr/>
            </a:pPr>
            <a:endParaRPr lang="sv-SE" dirty="0"/>
          </a:p>
        </p:txBody>
      </p:sp>
      <p:sp>
        <p:nvSpPr>
          <p:cNvPr id="8" name="Slide Number Placeholder 5">
            <a:extLst>
              <a:ext uri="{FF2B5EF4-FFF2-40B4-BE49-F238E27FC236}">
                <a16:creationId xmlns:a16="http://schemas.microsoft.com/office/drawing/2014/main" id="{D5DC4F81-1493-48BE-9811-348C5DB08972}"/>
              </a:ext>
            </a:extLst>
          </p:cNvPr>
          <p:cNvSpPr>
            <a:spLocks noGrp="1"/>
          </p:cNvSpPr>
          <p:nvPr>
            <p:ph type="sldNum" sz="quarter" idx="21"/>
          </p:nvPr>
        </p:nvSpPr>
        <p:spPr/>
        <p:txBody>
          <a:bodyPr/>
          <a:lstStyle>
            <a:lvl1pPr>
              <a:defRPr/>
            </a:lvl1pPr>
          </a:lstStyle>
          <a:p>
            <a:pPr>
              <a:defRPr/>
            </a:pPr>
            <a:fld id="{42E307B9-2A5F-446B-AB11-204E969EFF52}" type="slidenum">
              <a:rPr lang="sv-SE"/>
              <a:pPr>
                <a:defRPr/>
              </a:pPr>
              <a:t>‹#›</a:t>
            </a:fld>
            <a:endParaRPr lang="sv-SE" dirty="0"/>
          </a:p>
        </p:txBody>
      </p:sp>
    </p:spTree>
    <p:extLst>
      <p:ext uri="{BB962C8B-B14F-4D97-AF65-F5344CB8AC3E}">
        <p14:creationId xmlns:p14="http://schemas.microsoft.com/office/powerpoint/2010/main" val="3295267330"/>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Rubrik och bullettext två kolumner">
    <p:spTree>
      <p:nvGrpSpPr>
        <p:cNvPr id="1" name=""/>
        <p:cNvGrpSpPr/>
        <p:nvPr/>
      </p:nvGrpSpPr>
      <p:grpSpPr>
        <a:xfrm>
          <a:off x="0" y="0"/>
          <a:ext cx="0" cy="0"/>
          <a:chOff x="0" y="0"/>
          <a:chExt cx="0" cy="0"/>
        </a:xfrm>
      </p:grpSpPr>
      <p:sp>
        <p:nvSpPr>
          <p:cNvPr id="8" name="Text Placeholder 4"/>
          <p:cNvSpPr>
            <a:spLocks noGrp="1"/>
          </p:cNvSpPr>
          <p:nvPr>
            <p:ph type="body" sz="quarter" idx="17"/>
          </p:nvPr>
        </p:nvSpPr>
        <p:spPr>
          <a:xfrm>
            <a:off x="695324" y="1598614"/>
            <a:ext cx="4926275" cy="4494212"/>
          </a:xfrm>
        </p:spPr>
        <p:txBody>
          <a:bodyPr/>
          <a:lstStyle>
            <a:lvl1pPr>
              <a:defRPr/>
            </a:lvl1pPr>
            <a:lvl2pPr>
              <a:defRPr/>
            </a:lvl2pPr>
          </a:lstStyle>
          <a:p>
            <a:pPr lvl="0"/>
            <a:r>
              <a:rPr lang="sv-SE" dirty="0" err="1"/>
              <a:t>Click</a:t>
            </a:r>
            <a:r>
              <a:rPr lang="sv-SE" dirty="0"/>
              <a:t> to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p:txBody>
      </p:sp>
      <p:sp>
        <p:nvSpPr>
          <p:cNvPr id="10" name="Text Placeholder 4"/>
          <p:cNvSpPr>
            <a:spLocks noGrp="1"/>
          </p:cNvSpPr>
          <p:nvPr>
            <p:ph type="body" sz="quarter" idx="18"/>
          </p:nvPr>
        </p:nvSpPr>
        <p:spPr>
          <a:xfrm>
            <a:off x="6332036" y="1598614"/>
            <a:ext cx="4926275" cy="4494212"/>
          </a:xfrm>
        </p:spPr>
        <p:txBody>
          <a:bodyPr/>
          <a:lstStyle>
            <a:lvl1pPr>
              <a:defRPr/>
            </a:lvl1pPr>
            <a:lvl2pPr>
              <a:defRPr/>
            </a:lvl2pPr>
          </a:lstStyle>
          <a:p>
            <a:pPr lvl="0"/>
            <a:r>
              <a:rPr lang="sv-SE" dirty="0" err="1"/>
              <a:t>Click</a:t>
            </a:r>
            <a:r>
              <a:rPr lang="sv-SE" dirty="0"/>
              <a:t> to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p:txBody>
      </p:sp>
      <p:sp>
        <p:nvSpPr>
          <p:cNvPr id="5" name="Title 4"/>
          <p:cNvSpPr>
            <a:spLocks noGrp="1"/>
          </p:cNvSpPr>
          <p:nvPr>
            <p:ph type="title"/>
          </p:nvPr>
        </p:nvSpPr>
        <p:spPr/>
        <p:txBody>
          <a:bodyPr/>
          <a:lstStyle>
            <a:lvl1pPr>
              <a:defRPr/>
            </a:lvl1pPr>
          </a:lstStyle>
          <a:p>
            <a:r>
              <a:rPr lang="sv-SE" dirty="0" err="1"/>
              <a:t>Click</a:t>
            </a:r>
            <a:r>
              <a:rPr lang="sv-SE" dirty="0"/>
              <a:t> to </a:t>
            </a:r>
            <a:r>
              <a:rPr lang="sv-SE" dirty="0" err="1"/>
              <a:t>edit</a:t>
            </a:r>
            <a:r>
              <a:rPr lang="sv-SE" dirty="0"/>
              <a:t> Master </a:t>
            </a:r>
            <a:r>
              <a:rPr lang="sv-SE" dirty="0" err="1"/>
              <a:t>title</a:t>
            </a:r>
            <a:r>
              <a:rPr lang="sv-SE" dirty="0"/>
              <a:t> style</a:t>
            </a:r>
          </a:p>
        </p:txBody>
      </p:sp>
      <p:sp>
        <p:nvSpPr>
          <p:cNvPr id="11" name="Text Placeholder 2"/>
          <p:cNvSpPr>
            <a:spLocks noGrp="1"/>
          </p:cNvSpPr>
          <p:nvPr>
            <p:ph type="body" sz="quarter" idx="19"/>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6" name="Date Placeholder 3">
            <a:extLst>
              <a:ext uri="{FF2B5EF4-FFF2-40B4-BE49-F238E27FC236}">
                <a16:creationId xmlns:a16="http://schemas.microsoft.com/office/drawing/2014/main" id="{733AECDE-2B8B-4670-A6DB-5805C25F62E3}"/>
              </a:ext>
            </a:extLst>
          </p:cNvPr>
          <p:cNvSpPr>
            <a:spLocks noGrp="1"/>
          </p:cNvSpPr>
          <p:nvPr>
            <p:ph type="dt" sz="half" idx="20"/>
          </p:nvPr>
        </p:nvSpPr>
        <p:spPr/>
        <p:txBody>
          <a:bodyPr/>
          <a:lstStyle>
            <a:lvl1pPr>
              <a:defRPr/>
            </a:lvl1pPr>
          </a:lstStyle>
          <a:p>
            <a:pPr>
              <a:defRPr/>
            </a:pPr>
            <a:r>
              <a:rPr lang="sv-SE"/>
              <a:t>2021-04-12</a:t>
            </a:r>
            <a:endParaRPr lang="sv-SE" dirty="0"/>
          </a:p>
        </p:txBody>
      </p:sp>
      <p:sp>
        <p:nvSpPr>
          <p:cNvPr id="7" name="Footer Placeholder 4">
            <a:extLst>
              <a:ext uri="{FF2B5EF4-FFF2-40B4-BE49-F238E27FC236}">
                <a16:creationId xmlns:a16="http://schemas.microsoft.com/office/drawing/2014/main" id="{8759FD6C-C2CA-4FE5-9C2F-CC4AB2AF6D43}"/>
              </a:ext>
            </a:extLst>
          </p:cNvPr>
          <p:cNvSpPr>
            <a:spLocks noGrp="1"/>
          </p:cNvSpPr>
          <p:nvPr>
            <p:ph type="ftr" sz="quarter" idx="21"/>
          </p:nvPr>
        </p:nvSpPr>
        <p:spPr/>
        <p:txBody>
          <a:bodyPr/>
          <a:lstStyle>
            <a:lvl1pPr>
              <a:defRPr/>
            </a:lvl1pPr>
          </a:lstStyle>
          <a:p>
            <a:pPr>
              <a:defRPr/>
            </a:pPr>
            <a:endParaRPr lang="sv-SE" dirty="0"/>
          </a:p>
        </p:txBody>
      </p:sp>
      <p:sp>
        <p:nvSpPr>
          <p:cNvPr id="9" name="Slide Number Placeholder 5">
            <a:extLst>
              <a:ext uri="{FF2B5EF4-FFF2-40B4-BE49-F238E27FC236}">
                <a16:creationId xmlns:a16="http://schemas.microsoft.com/office/drawing/2014/main" id="{33C1FF08-534B-4201-8A8A-AE7EE0799342}"/>
              </a:ext>
            </a:extLst>
          </p:cNvPr>
          <p:cNvSpPr>
            <a:spLocks noGrp="1"/>
          </p:cNvSpPr>
          <p:nvPr>
            <p:ph type="sldNum" sz="quarter" idx="22"/>
          </p:nvPr>
        </p:nvSpPr>
        <p:spPr/>
        <p:txBody>
          <a:bodyPr/>
          <a:lstStyle>
            <a:lvl1pPr>
              <a:defRPr/>
            </a:lvl1pPr>
          </a:lstStyle>
          <a:p>
            <a:pPr>
              <a:defRPr/>
            </a:pPr>
            <a:fld id="{C9F691D0-B3BA-4805-A432-9DB537064A57}" type="slidenum">
              <a:rPr lang="sv-SE"/>
              <a:pPr>
                <a:defRPr/>
              </a:pPr>
              <a:t>‹#›</a:t>
            </a:fld>
            <a:endParaRPr lang="sv-SE" dirty="0"/>
          </a:p>
        </p:txBody>
      </p:sp>
    </p:spTree>
    <p:extLst>
      <p:ext uri="{BB962C8B-B14F-4D97-AF65-F5344CB8AC3E}">
        <p14:creationId xmlns:p14="http://schemas.microsoft.com/office/powerpoint/2010/main" val="2452671693"/>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Rubrik och under rubrik med bullettext två kolumner">
    <p:spTree>
      <p:nvGrpSpPr>
        <p:cNvPr id="1" name=""/>
        <p:cNvGrpSpPr/>
        <p:nvPr/>
      </p:nvGrpSpPr>
      <p:grpSpPr>
        <a:xfrm>
          <a:off x="0" y="0"/>
          <a:ext cx="0" cy="0"/>
          <a:chOff x="0" y="0"/>
          <a:chExt cx="0" cy="0"/>
        </a:xfrm>
      </p:grpSpPr>
      <p:sp>
        <p:nvSpPr>
          <p:cNvPr id="10" name="Text Placeholder 4"/>
          <p:cNvSpPr>
            <a:spLocks noGrp="1"/>
          </p:cNvSpPr>
          <p:nvPr>
            <p:ph type="body" sz="quarter" idx="19"/>
          </p:nvPr>
        </p:nvSpPr>
        <p:spPr>
          <a:xfrm>
            <a:off x="695325" y="2083242"/>
            <a:ext cx="4926014" cy="4009583"/>
          </a:xfrm>
        </p:spPr>
        <p:txBody>
          <a:bodyPr/>
          <a:lstStyle>
            <a:lvl1pPr>
              <a:defRPr/>
            </a:lvl1pPr>
            <a:lvl2pPr>
              <a:defRPr/>
            </a:lvl2pPr>
          </a:lstStyle>
          <a:p>
            <a:pPr lvl="0"/>
            <a:r>
              <a:rPr lang="sv-SE" dirty="0" err="1"/>
              <a:t>Click</a:t>
            </a:r>
            <a:r>
              <a:rPr lang="sv-SE" dirty="0"/>
              <a:t> to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p:txBody>
      </p:sp>
      <p:sp>
        <p:nvSpPr>
          <p:cNvPr id="13" name="Text Placeholder 4"/>
          <p:cNvSpPr>
            <a:spLocks noGrp="1"/>
          </p:cNvSpPr>
          <p:nvPr>
            <p:ph type="body" sz="quarter" idx="20"/>
          </p:nvPr>
        </p:nvSpPr>
        <p:spPr>
          <a:xfrm>
            <a:off x="6332037" y="2083242"/>
            <a:ext cx="4967788" cy="4009583"/>
          </a:xfrm>
        </p:spPr>
        <p:txBody>
          <a:bodyPr/>
          <a:lstStyle>
            <a:lvl1pPr>
              <a:defRPr/>
            </a:lvl1pPr>
            <a:lvl2pPr>
              <a:defRPr/>
            </a:lvl2pPr>
          </a:lstStyle>
          <a:p>
            <a:pPr lvl="0"/>
            <a:r>
              <a:rPr lang="sv-SE" dirty="0" err="1"/>
              <a:t>Click</a:t>
            </a:r>
            <a:r>
              <a:rPr lang="sv-SE" dirty="0"/>
              <a:t> to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p:txBody>
      </p:sp>
      <p:sp>
        <p:nvSpPr>
          <p:cNvPr id="11" name="Text Placeholder 10"/>
          <p:cNvSpPr>
            <a:spLocks noGrp="1"/>
          </p:cNvSpPr>
          <p:nvPr>
            <p:ph type="body" sz="quarter" idx="17"/>
          </p:nvPr>
        </p:nvSpPr>
        <p:spPr>
          <a:xfrm>
            <a:off x="695325" y="1617536"/>
            <a:ext cx="4926013" cy="372311"/>
          </a:xfrm>
        </p:spPr>
        <p:txBody>
          <a:bodyPr/>
          <a:lstStyle>
            <a:lvl1pPr marL="0" indent="0">
              <a:buFontTx/>
              <a:buNone/>
              <a:defRPr b="0" i="1"/>
            </a:lvl1pPr>
          </a:lstStyle>
          <a:p>
            <a:pPr lvl="0"/>
            <a:r>
              <a:rPr lang="sv-SE" noProof="0" dirty="0" err="1"/>
              <a:t>Click</a:t>
            </a:r>
            <a:r>
              <a:rPr lang="sv-SE" noProof="0" dirty="0"/>
              <a:t> to </a:t>
            </a:r>
            <a:r>
              <a:rPr lang="sv-SE" noProof="0" dirty="0" err="1"/>
              <a:t>edit</a:t>
            </a:r>
            <a:r>
              <a:rPr lang="sv-SE" noProof="0" dirty="0"/>
              <a:t> Master text </a:t>
            </a:r>
            <a:r>
              <a:rPr lang="sv-SE" noProof="0" dirty="0" err="1"/>
              <a:t>styles</a:t>
            </a:r>
            <a:endParaRPr lang="sv-SE" noProof="0" dirty="0"/>
          </a:p>
        </p:txBody>
      </p:sp>
      <p:sp>
        <p:nvSpPr>
          <p:cNvPr id="12" name="Text Placeholder 10"/>
          <p:cNvSpPr>
            <a:spLocks noGrp="1"/>
          </p:cNvSpPr>
          <p:nvPr>
            <p:ph type="body" sz="quarter" idx="18"/>
          </p:nvPr>
        </p:nvSpPr>
        <p:spPr>
          <a:xfrm>
            <a:off x="6332037" y="1617536"/>
            <a:ext cx="4967788" cy="372311"/>
          </a:xfrm>
        </p:spPr>
        <p:txBody>
          <a:bodyPr/>
          <a:lstStyle>
            <a:lvl1pPr marL="0" indent="0">
              <a:buFontTx/>
              <a:buNone/>
              <a:defRPr b="0" i="1"/>
            </a:lvl1pPr>
          </a:lstStyle>
          <a:p>
            <a:pPr lvl="0"/>
            <a:r>
              <a:rPr lang="sv-SE" noProof="0" dirty="0" err="1"/>
              <a:t>Click</a:t>
            </a:r>
            <a:r>
              <a:rPr lang="sv-SE" noProof="0" dirty="0"/>
              <a:t> to </a:t>
            </a:r>
            <a:r>
              <a:rPr lang="sv-SE" noProof="0" dirty="0" err="1"/>
              <a:t>edit</a:t>
            </a:r>
            <a:r>
              <a:rPr lang="sv-SE" noProof="0" dirty="0"/>
              <a:t> Master text </a:t>
            </a:r>
            <a:r>
              <a:rPr lang="sv-SE" noProof="0" dirty="0" err="1"/>
              <a:t>styles</a:t>
            </a:r>
            <a:endParaRPr lang="sv-SE" noProof="0" dirty="0"/>
          </a:p>
        </p:txBody>
      </p:sp>
      <p:sp>
        <p:nvSpPr>
          <p:cNvPr id="2" name="Title 1"/>
          <p:cNvSpPr>
            <a:spLocks noGrp="1"/>
          </p:cNvSpPr>
          <p:nvPr>
            <p:ph type="title"/>
          </p:nvPr>
        </p:nvSpPr>
        <p:spPr/>
        <p:txBody>
          <a:bodyPr/>
          <a:lstStyle>
            <a:lvl1pPr>
              <a:defRPr/>
            </a:lvl1pPr>
          </a:lstStyle>
          <a:p>
            <a:r>
              <a:rPr lang="sv-SE" dirty="0" err="1"/>
              <a:t>Click</a:t>
            </a:r>
            <a:r>
              <a:rPr lang="sv-SE" dirty="0"/>
              <a:t> to </a:t>
            </a:r>
            <a:r>
              <a:rPr lang="sv-SE" dirty="0" err="1"/>
              <a:t>edit</a:t>
            </a:r>
            <a:r>
              <a:rPr lang="sv-SE" dirty="0"/>
              <a:t> Master </a:t>
            </a:r>
            <a:r>
              <a:rPr lang="sv-SE" dirty="0" err="1"/>
              <a:t>title</a:t>
            </a:r>
            <a:r>
              <a:rPr lang="sv-SE" dirty="0"/>
              <a:t> style</a:t>
            </a:r>
          </a:p>
        </p:txBody>
      </p:sp>
      <p:sp>
        <p:nvSpPr>
          <p:cNvPr id="14" name="Text Placeholder 2"/>
          <p:cNvSpPr>
            <a:spLocks noGrp="1"/>
          </p:cNvSpPr>
          <p:nvPr>
            <p:ph type="body" sz="quarter" idx="21"/>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8" name="Date Placeholder 3">
            <a:extLst>
              <a:ext uri="{FF2B5EF4-FFF2-40B4-BE49-F238E27FC236}">
                <a16:creationId xmlns:a16="http://schemas.microsoft.com/office/drawing/2014/main" id="{F7DDF24B-4BFA-43F7-BEEA-501B6DD999DA}"/>
              </a:ext>
            </a:extLst>
          </p:cNvPr>
          <p:cNvSpPr>
            <a:spLocks noGrp="1"/>
          </p:cNvSpPr>
          <p:nvPr>
            <p:ph type="dt" sz="half" idx="22"/>
          </p:nvPr>
        </p:nvSpPr>
        <p:spPr/>
        <p:txBody>
          <a:bodyPr/>
          <a:lstStyle>
            <a:lvl1pPr>
              <a:defRPr/>
            </a:lvl1pPr>
          </a:lstStyle>
          <a:p>
            <a:pPr>
              <a:defRPr/>
            </a:pPr>
            <a:r>
              <a:rPr lang="sv-SE"/>
              <a:t>2021-04-12</a:t>
            </a:r>
            <a:endParaRPr lang="sv-SE" dirty="0"/>
          </a:p>
        </p:txBody>
      </p:sp>
      <p:sp>
        <p:nvSpPr>
          <p:cNvPr id="9" name="Footer Placeholder 4">
            <a:extLst>
              <a:ext uri="{FF2B5EF4-FFF2-40B4-BE49-F238E27FC236}">
                <a16:creationId xmlns:a16="http://schemas.microsoft.com/office/drawing/2014/main" id="{BB240EEC-E49E-4F6A-9C5A-A07F960744E8}"/>
              </a:ext>
            </a:extLst>
          </p:cNvPr>
          <p:cNvSpPr>
            <a:spLocks noGrp="1"/>
          </p:cNvSpPr>
          <p:nvPr>
            <p:ph type="ftr" sz="quarter" idx="23"/>
          </p:nvPr>
        </p:nvSpPr>
        <p:spPr/>
        <p:txBody>
          <a:bodyPr/>
          <a:lstStyle>
            <a:lvl1pPr>
              <a:defRPr/>
            </a:lvl1pPr>
          </a:lstStyle>
          <a:p>
            <a:pPr>
              <a:defRPr/>
            </a:pPr>
            <a:endParaRPr lang="sv-SE" dirty="0"/>
          </a:p>
        </p:txBody>
      </p:sp>
      <p:sp>
        <p:nvSpPr>
          <p:cNvPr id="15" name="Slide Number Placeholder 5">
            <a:extLst>
              <a:ext uri="{FF2B5EF4-FFF2-40B4-BE49-F238E27FC236}">
                <a16:creationId xmlns:a16="http://schemas.microsoft.com/office/drawing/2014/main" id="{F7652D9E-9BCC-47EB-8B60-10AA7B1D98D1}"/>
              </a:ext>
            </a:extLst>
          </p:cNvPr>
          <p:cNvSpPr>
            <a:spLocks noGrp="1"/>
          </p:cNvSpPr>
          <p:nvPr>
            <p:ph type="sldNum" sz="quarter" idx="24"/>
          </p:nvPr>
        </p:nvSpPr>
        <p:spPr/>
        <p:txBody>
          <a:bodyPr/>
          <a:lstStyle>
            <a:lvl1pPr>
              <a:defRPr/>
            </a:lvl1pPr>
          </a:lstStyle>
          <a:p>
            <a:pPr>
              <a:defRPr/>
            </a:pPr>
            <a:fld id="{5789AF41-854B-4467-9D81-FB3B5DFCA578}" type="slidenum">
              <a:rPr lang="sv-SE"/>
              <a:pPr>
                <a:defRPr/>
              </a:pPr>
              <a:t>‹#›</a:t>
            </a:fld>
            <a:endParaRPr lang="sv-SE" dirty="0"/>
          </a:p>
        </p:txBody>
      </p:sp>
    </p:spTree>
    <p:extLst>
      <p:ext uri="{BB962C8B-B14F-4D97-AF65-F5344CB8AC3E}">
        <p14:creationId xmlns:p14="http://schemas.microsoft.com/office/powerpoint/2010/main" val="2576338967"/>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4" name="Title 3"/>
          <p:cNvSpPr>
            <a:spLocks noGrp="1"/>
          </p:cNvSpPr>
          <p:nvPr>
            <p:ph type="title"/>
          </p:nvPr>
        </p:nvSpPr>
        <p:spPr>
          <a:xfrm>
            <a:off x="695325" y="341313"/>
            <a:ext cx="10855445" cy="981075"/>
          </a:xfrm>
        </p:spPr>
        <p:txBody>
          <a:bodyPr/>
          <a:lstStyle>
            <a:lvl1pPr>
              <a:defRPr/>
            </a:lvl1pPr>
          </a:lstStyle>
          <a:p>
            <a:r>
              <a:rPr lang="sv-SE" dirty="0" err="1"/>
              <a:t>Click</a:t>
            </a:r>
            <a:r>
              <a:rPr lang="sv-SE" dirty="0"/>
              <a:t> to </a:t>
            </a:r>
            <a:r>
              <a:rPr lang="sv-SE" dirty="0" err="1"/>
              <a:t>edit</a:t>
            </a:r>
            <a:r>
              <a:rPr lang="sv-SE" dirty="0"/>
              <a:t> Master </a:t>
            </a:r>
            <a:r>
              <a:rPr lang="sv-SE" dirty="0" err="1"/>
              <a:t>title</a:t>
            </a:r>
            <a:r>
              <a:rPr lang="sv-SE" dirty="0"/>
              <a:t> style</a:t>
            </a:r>
          </a:p>
        </p:txBody>
      </p:sp>
      <p:sp>
        <p:nvSpPr>
          <p:cNvPr id="9"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5" name="Date Placeholder 3">
            <a:extLst>
              <a:ext uri="{FF2B5EF4-FFF2-40B4-BE49-F238E27FC236}">
                <a16:creationId xmlns:a16="http://schemas.microsoft.com/office/drawing/2014/main" id="{ABACBDF8-5972-46D0-B86B-B5C0E250C449}"/>
              </a:ext>
            </a:extLst>
          </p:cNvPr>
          <p:cNvSpPr>
            <a:spLocks noGrp="1"/>
          </p:cNvSpPr>
          <p:nvPr>
            <p:ph type="dt" sz="half" idx="19"/>
          </p:nvPr>
        </p:nvSpPr>
        <p:spPr/>
        <p:txBody>
          <a:bodyPr/>
          <a:lstStyle>
            <a:lvl1pPr>
              <a:defRPr/>
            </a:lvl1pPr>
          </a:lstStyle>
          <a:p>
            <a:pPr>
              <a:defRPr/>
            </a:pPr>
            <a:r>
              <a:rPr lang="sv-SE"/>
              <a:t>2021-04-12</a:t>
            </a:r>
            <a:endParaRPr lang="sv-SE" dirty="0"/>
          </a:p>
        </p:txBody>
      </p:sp>
      <p:sp>
        <p:nvSpPr>
          <p:cNvPr id="6" name="Footer Placeholder 4">
            <a:extLst>
              <a:ext uri="{FF2B5EF4-FFF2-40B4-BE49-F238E27FC236}">
                <a16:creationId xmlns:a16="http://schemas.microsoft.com/office/drawing/2014/main" id="{4239EB42-9095-4CD9-ADAE-5BA9D2959432}"/>
              </a:ext>
            </a:extLst>
          </p:cNvPr>
          <p:cNvSpPr>
            <a:spLocks noGrp="1"/>
          </p:cNvSpPr>
          <p:nvPr>
            <p:ph type="ftr" sz="quarter" idx="20"/>
          </p:nvPr>
        </p:nvSpPr>
        <p:spPr/>
        <p:txBody>
          <a:bodyPr/>
          <a:lstStyle>
            <a:lvl1pPr>
              <a:defRPr/>
            </a:lvl1pPr>
          </a:lstStyle>
          <a:p>
            <a:pPr>
              <a:defRPr/>
            </a:pPr>
            <a:endParaRPr lang="sv-SE" dirty="0"/>
          </a:p>
        </p:txBody>
      </p:sp>
      <p:sp>
        <p:nvSpPr>
          <p:cNvPr id="7" name="Slide Number Placeholder 5">
            <a:extLst>
              <a:ext uri="{FF2B5EF4-FFF2-40B4-BE49-F238E27FC236}">
                <a16:creationId xmlns:a16="http://schemas.microsoft.com/office/drawing/2014/main" id="{FF02B797-3AF3-4647-9EA1-CFC0F14FA5C3}"/>
              </a:ext>
            </a:extLst>
          </p:cNvPr>
          <p:cNvSpPr>
            <a:spLocks noGrp="1"/>
          </p:cNvSpPr>
          <p:nvPr>
            <p:ph type="sldNum" sz="quarter" idx="21"/>
          </p:nvPr>
        </p:nvSpPr>
        <p:spPr/>
        <p:txBody>
          <a:bodyPr/>
          <a:lstStyle>
            <a:lvl1pPr>
              <a:defRPr/>
            </a:lvl1pPr>
          </a:lstStyle>
          <a:p>
            <a:pPr>
              <a:defRPr/>
            </a:pPr>
            <a:fld id="{30D2372E-50D1-4AC7-942F-EA3CFDEB5908}" type="slidenum">
              <a:rPr lang="sv-SE"/>
              <a:pPr>
                <a:defRPr/>
              </a:pPr>
              <a:t>‹#›</a:t>
            </a:fld>
            <a:endParaRPr lang="sv-SE" dirty="0"/>
          </a:p>
        </p:txBody>
      </p:sp>
      <p:sp>
        <p:nvSpPr>
          <p:cNvPr id="12" name="Platshållare för innehåll 11">
            <a:extLst>
              <a:ext uri="{FF2B5EF4-FFF2-40B4-BE49-F238E27FC236}">
                <a16:creationId xmlns:a16="http://schemas.microsoft.com/office/drawing/2014/main" id="{E0F893A6-C00A-4E3F-A2B6-0D5334C56A86}"/>
              </a:ext>
            </a:extLst>
          </p:cNvPr>
          <p:cNvSpPr>
            <a:spLocks noGrp="1"/>
          </p:cNvSpPr>
          <p:nvPr>
            <p:ph sz="quarter" idx="22"/>
          </p:nvPr>
        </p:nvSpPr>
        <p:spPr>
          <a:xfrm>
            <a:off x="405331" y="1532570"/>
            <a:ext cx="11145439" cy="4488817"/>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4" name="Platshållare för innehåll 13">
            <a:extLst>
              <a:ext uri="{FF2B5EF4-FFF2-40B4-BE49-F238E27FC236}">
                <a16:creationId xmlns:a16="http://schemas.microsoft.com/office/drawing/2014/main" id="{5DF7BCB1-FFCB-456D-8796-A3EC4D3B4BC5}"/>
              </a:ext>
            </a:extLst>
          </p:cNvPr>
          <p:cNvSpPr>
            <a:spLocks noGrp="1"/>
          </p:cNvSpPr>
          <p:nvPr>
            <p:ph sz="quarter" idx="23"/>
          </p:nvPr>
        </p:nvSpPr>
        <p:spPr>
          <a:xfrm>
            <a:off x="2717800" y="2165350"/>
            <a:ext cx="6503988" cy="44894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6" name="Platshållare för innehåll 15">
            <a:extLst>
              <a:ext uri="{FF2B5EF4-FFF2-40B4-BE49-F238E27FC236}">
                <a16:creationId xmlns:a16="http://schemas.microsoft.com/office/drawing/2014/main" id="{BA498501-EDF8-43C8-B33B-C79728B7C38A}"/>
              </a:ext>
            </a:extLst>
          </p:cNvPr>
          <p:cNvSpPr>
            <a:spLocks noGrp="1"/>
          </p:cNvSpPr>
          <p:nvPr>
            <p:ph sz="quarter" idx="24"/>
          </p:nvPr>
        </p:nvSpPr>
        <p:spPr>
          <a:xfrm>
            <a:off x="1776413" y="1449388"/>
            <a:ext cx="8204200" cy="540861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195034033"/>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Avslutningsbild 1">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A71EDE8D-C483-483F-9869-C5563E8572FC}"/>
              </a:ext>
            </a:extLst>
          </p:cNvPr>
          <p:cNvSpPr/>
          <p:nvPr/>
        </p:nvSpPr>
        <p:spPr>
          <a:xfrm>
            <a:off x="0" y="0"/>
            <a:ext cx="12192000" cy="6353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dirty="0"/>
          </a:p>
        </p:txBody>
      </p:sp>
      <p:sp>
        <p:nvSpPr>
          <p:cNvPr id="5" name="Rectangle 4">
            <a:extLst>
              <a:ext uri="{FF2B5EF4-FFF2-40B4-BE49-F238E27FC236}">
                <a16:creationId xmlns:a16="http://schemas.microsoft.com/office/drawing/2014/main" id="{0FFB2BD6-FFFF-40D7-A520-AD83D5613CC4}"/>
              </a:ext>
            </a:extLst>
          </p:cNvPr>
          <p:cNvSpPr/>
          <p:nvPr/>
        </p:nvSpPr>
        <p:spPr>
          <a:xfrm>
            <a:off x="0" y="0"/>
            <a:ext cx="12192000" cy="6353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dirty="0"/>
          </a:p>
        </p:txBody>
      </p:sp>
      <p:sp>
        <p:nvSpPr>
          <p:cNvPr id="6" name="Rectangle 4">
            <a:extLst>
              <a:ext uri="{FF2B5EF4-FFF2-40B4-BE49-F238E27FC236}">
                <a16:creationId xmlns:a16="http://schemas.microsoft.com/office/drawing/2014/main" id="{92121825-BE7D-48BF-AB0B-77D2D39D999F}"/>
              </a:ext>
            </a:extLst>
          </p:cNvPr>
          <p:cNvSpPr/>
          <p:nvPr/>
        </p:nvSpPr>
        <p:spPr>
          <a:xfrm>
            <a:off x="0" y="0"/>
            <a:ext cx="12192000" cy="6353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dirty="0"/>
          </a:p>
        </p:txBody>
      </p:sp>
      <p:sp>
        <p:nvSpPr>
          <p:cNvPr id="8" name="Text Placeholder 7"/>
          <p:cNvSpPr>
            <a:spLocks noGrp="1"/>
          </p:cNvSpPr>
          <p:nvPr>
            <p:ph type="body" sz="quarter" idx="14"/>
          </p:nvPr>
        </p:nvSpPr>
        <p:spPr>
          <a:xfrm>
            <a:off x="1631950" y="1528010"/>
            <a:ext cx="8928099" cy="1917151"/>
          </a:xfrm>
        </p:spPr>
        <p:txBody>
          <a:bodyPr/>
          <a:lstStyle>
            <a:lvl1pPr marL="0" indent="0" algn="ctr">
              <a:buFontTx/>
              <a:buNone/>
              <a:defRPr sz="6000">
                <a:solidFill>
                  <a:schemeClr val="accent1"/>
                </a:solidFill>
                <a:latin typeface="+mj-lt"/>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9" name="Text Placeholder 8"/>
          <p:cNvSpPr>
            <a:spLocks noGrp="1"/>
          </p:cNvSpPr>
          <p:nvPr>
            <p:ph type="body" sz="quarter" idx="13"/>
          </p:nvPr>
        </p:nvSpPr>
        <p:spPr>
          <a:xfrm>
            <a:off x="2823369" y="3918093"/>
            <a:ext cx="6545262" cy="1962150"/>
          </a:xfrm>
        </p:spPr>
        <p:txBody>
          <a:bodyPr/>
          <a:lstStyle>
            <a:lvl1pPr marL="0" indent="0" algn="ctr">
              <a:buFontTx/>
              <a:buNone/>
              <a:defRPr/>
            </a:lvl1pPr>
            <a:lvl3pPr marL="914400" indent="0">
              <a:buNone/>
              <a:defRPr/>
            </a:lvl3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7" name="Date Placeholder 1">
            <a:extLst>
              <a:ext uri="{FF2B5EF4-FFF2-40B4-BE49-F238E27FC236}">
                <a16:creationId xmlns:a16="http://schemas.microsoft.com/office/drawing/2014/main" id="{B6CB141A-4A0F-40CD-A59E-4E3F438CE630}"/>
              </a:ext>
            </a:extLst>
          </p:cNvPr>
          <p:cNvSpPr>
            <a:spLocks noGrp="1"/>
          </p:cNvSpPr>
          <p:nvPr>
            <p:ph type="dt" sz="half" idx="15"/>
          </p:nvPr>
        </p:nvSpPr>
        <p:spPr/>
        <p:txBody>
          <a:bodyPr/>
          <a:lstStyle>
            <a:lvl1pPr>
              <a:defRPr/>
            </a:lvl1pPr>
          </a:lstStyle>
          <a:p>
            <a:pPr>
              <a:defRPr/>
            </a:pPr>
            <a:r>
              <a:rPr lang="sv-SE"/>
              <a:t>2021-04-12</a:t>
            </a:r>
            <a:endParaRPr lang="sv-SE" dirty="0"/>
          </a:p>
        </p:txBody>
      </p:sp>
      <p:sp>
        <p:nvSpPr>
          <p:cNvPr id="10" name="Footer Placeholder 2">
            <a:extLst>
              <a:ext uri="{FF2B5EF4-FFF2-40B4-BE49-F238E27FC236}">
                <a16:creationId xmlns:a16="http://schemas.microsoft.com/office/drawing/2014/main" id="{19EAE1BF-45E0-4514-96F0-2805D6FFD1C3}"/>
              </a:ext>
            </a:extLst>
          </p:cNvPr>
          <p:cNvSpPr>
            <a:spLocks noGrp="1"/>
          </p:cNvSpPr>
          <p:nvPr>
            <p:ph type="ftr" sz="quarter" idx="16"/>
          </p:nvPr>
        </p:nvSpPr>
        <p:spPr/>
        <p:txBody>
          <a:bodyPr/>
          <a:lstStyle>
            <a:lvl1pPr>
              <a:defRPr/>
            </a:lvl1pPr>
          </a:lstStyle>
          <a:p>
            <a:pPr>
              <a:defRPr/>
            </a:pPr>
            <a:endParaRPr lang="sv-SE" dirty="0"/>
          </a:p>
        </p:txBody>
      </p:sp>
      <p:sp>
        <p:nvSpPr>
          <p:cNvPr id="11" name="Slide Number Placeholder 3">
            <a:extLst>
              <a:ext uri="{FF2B5EF4-FFF2-40B4-BE49-F238E27FC236}">
                <a16:creationId xmlns:a16="http://schemas.microsoft.com/office/drawing/2014/main" id="{D2E6295F-45CB-4DD3-87B1-206074891AFE}"/>
              </a:ext>
            </a:extLst>
          </p:cNvPr>
          <p:cNvSpPr>
            <a:spLocks noGrp="1"/>
          </p:cNvSpPr>
          <p:nvPr>
            <p:ph type="sldNum" sz="quarter" idx="17"/>
          </p:nvPr>
        </p:nvSpPr>
        <p:spPr/>
        <p:txBody>
          <a:bodyPr/>
          <a:lstStyle>
            <a:lvl1pPr>
              <a:defRPr/>
            </a:lvl1pPr>
          </a:lstStyle>
          <a:p>
            <a:pPr>
              <a:defRPr/>
            </a:pPr>
            <a:fld id="{F08480C0-2BF1-42EF-9108-0FD892C1A1E3}" type="slidenum">
              <a:rPr lang="sv-SE"/>
              <a:pPr>
                <a:defRPr/>
              </a:pPr>
              <a:t>‹#›</a:t>
            </a:fld>
            <a:endParaRPr lang="sv-SE" dirty="0"/>
          </a:p>
        </p:txBody>
      </p:sp>
    </p:spTree>
    <p:extLst>
      <p:ext uri="{BB962C8B-B14F-4D97-AF65-F5344CB8AC3E}">
        <p14:creationId xmlns:p14="http://schemas.microsoft.com/office/powerpoint/2010/main" val="670896827"/>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Avslutningsbild 2">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0EDD2256-4D47-48B4-B470-C75ECAD537B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dirty="0"/>
          </a:p>
        </p:txBody>
      </p:sp>
      <p:sp>
        <p:nvSpPr>
          <p:cNvPr id="5" name="Rectangle 4">
            <a:extLst>
              <a:ext uri="{FF2B5EF4-FFF2-40B4-BE49-F238E27FC236}">
                <a16:creationId xmlns:a16="http://schemas.microsoft.com/office/drawing/2014/main" id="{F6EC7F63-C926-4B7A-88B1-31A893F83ABC}"/>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dirty="0"/>
          </a:p>
        </p:txBody>
      </p:sp>
      <p:sp>
        <p:nvSpPr>
          <p:cNvPr id="6" name="Rectangle 4">
            <a:extLst>
              <a:ext uri="{FF2B5EF4-FFF2-40B4-BE49-F238E27FC236}">
                <a16:creationId xmlns:a16="http://schemas.microsoft.com/office/drawing/2014/main" id="{02CBFF2A-F04F-4164-80DD-FBF3D04BB85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dirty="0"/>
          </a:p>
        </p:txBody>
      </p:sp>
      <p:sp>
        <p:nvSpPr>
          <p:cNvPr id="9" name="Text Placeholder 8"/>
          <p:cNvSpPr>
            <a:spLocks noGrp="1"/>
          </p:cNvSpPr>
          <p:nvPr>
            <p:ph type="body" sz="quarter" idx="13"/>
          </p:nvPr>
        </p:nvSpPr>
        <p:spPr>
          <a:xfrm>
            <a:off x="2823369" y="3918093"/>
            <a:ext cx="6545262" cy="1962150"/>
          </a:xfrm>
        </p:spPr>
        <p:txBody>
          <a:bodyPr/>
          <a:lstStyle>
            <a:lvl1pPr marL="0" indent="0" algn="ctr">
              <a:buFontTx/>
              <a:buNone/>
              <a:defRPr/>
            </a:lvl1pPr>
            <a:lvl3pPr marL="914400" indent="0">
              <a:buNone/>
              <a:defRPr/>
            </a:lvl3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8" name="Text Placeholder 7"/>
          <p:cNvSpPr>
            <a:spLocks noGrp="1"/>
          </p:cNvSpPr>
          <p:nvPr>
            <p:ph type="body" sz="quarter" idx="14"/>
          </p:nvPr>
        </p:nvSpPr>
        <p:spPr>
          <a:xfrm>
            <a:off x="1631950" y="1528010"/>
            <a:ext cx="8928099" cy="1917151"/>
          </a:xfrm>
        </p:spPr>
        <p:txBody>
          <a:bodyPr/>
          <a:lstStyle>
            <a:lvl1pPr marL="0" indent="0" algn="ctr">
              <a:buFontTx/>
              <a:buNone/>
              <a:defRPr sz="6000">
                <a:solidFill>
                  <a:schemeClr val="accent1"/>
                </a:solidFill>
                <a:latin typeface="+mj-lt"/>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7" name="Date Placeholder 1">
            <a:extLst>
              <a:ext uri="{FF2B5EF4-FFF2-40B4-BE49-F238E27FC236}">
                <a16:creationId xmlns:a16="http://schemas.microsoft.com/office/drawing/2014/main" id="{19080C35-FB60-404C-88D9-A7053B3B508B}"/>
              </a:ext>
            </a:extLst>
          </p:cNvPr>
          <p:cNvSpPr>
            <a:spLocks noGrp="1"/>
          </p:cNvSpPr>
          <p:nvPr>
            <p:ph type="dt" sz="half" idx="15"/>
          </p:nvPr>
        </p:nvSpPr>
        <p:spPr/>
        <p:txBody>
          <a:bodyPr/>
          <a:lstStyle>
            <a:lvl1pPr>
              <a:defRPr/>
            </a:lvl1pPr>
          </a:lstStyle>
          <a:p>
            <a:pPr>
              <a:defRPr/>
            </a:pPr>
            <a:r>
              <a:rPr lang="sv-SE"/>
              <a:t>2021-04-12</a:t>
            </a:r>
            <a:endParaRPr lang="sv-SE" dirty="0"/>
          </a:p>
        </p:txBody>
      </p:sp>
      <p:sp>
        <p:nvSpPr>
          <p:cNvPr id="10" name="Footer Placeholder 2">
            <a:extLst>
              <a:ext uri="{FF2B5EF4-FFF2-40B4-BE49-F238E27FC236}">
                <a16:creationId xmlns:a16="http://schemas.microsoft.com/office/drawing/2014/main" id="{1F682DB0-49DF-42EC-8A95-CA0D27F9B6EE}"/>
              </a:ext>
            </a:extLst>
          </p:cNvPr>
          <p:cNvSpPr>
            <a:spLocks noGrp="1"/>
          </p:cNvSpPr>
          <p:nvPr>
            <p:ph type="ftr" sz="quarter" idx="16"/>
          </p:nvPr>
        </p:nvSpPr>
        <p:spPr/>
        <p:txBody>
          <a:bodyPr/>
          <a:lstStyle>
            <a:lvl1pPr>
              <a:defRPr/>
            </a:lvl1pPr>
          </a:lstStyle>
          <a:p>
            <a:pPr>
              <a:defRPr/>
            </a:pPr>
            <a:endParaRPr lang="sv-SE" dirty="0"/>
          </a:p>
        </p:txBody>
      </p:sp>
      <p:sp>
        <p:nvSpPr>
          <p:cNvPr id="11" name="Slide Number Placeholder 3">
            <a:extLst>
              <a:ext uri="{FF2B5EF4-FFF2-40B4-BE49-F238E27FC236}">
                <a16:creationId xmlns:a16="http://schemas.microsoft.com/office/drawing/2014/main" id="{1E248A40-4281-48CE-9549-ABCC56F652FB}"/>
              </a:ext>
            </a:extLst>
          </p:cNvPr>
          <p:cNvSpPr>
            <a:spLocks noGrp="1"/>
          </p:cNvSpPr>
          <p:nvPr>
            <p:ph type="sldNum" sz="quarter" idx="17"/>
          </p:nvPr>
        </p:nvSpPr>
        <p:spPr/>
        <p:txBody>
          <a:bodyPr/>
          <a:lstStyle>
            <a:lvl1pPr>
              <a:defRPr/>
            </a:lvl1pPr>
          </a:lstStyle>
          <a:p>
            <a:pPr>
              <a:defRPr/>
            </a:pPr>
            <a:fld id="{0E58F44E-C4E4-4155-9A26-0F2D0E5AEB81}" type="slidenum">
              <a:rPr lang="sv-SE"/>
              <a:pPr>
                <a:defRPr/>
              </a:pPr>
              <a:t>‹#›</a:t>
            </a:fld>
            <a:endParaRPr lang="sv-SE" dirty="0"/>
          </a:p>
        </p:txBody>
      </p:sp>
    </p:spTree>
    <p:extLst>
      <p:ext uri="{BB962C8B-B14F-4D97-AF65-F5344CB8AC3E}">
        <p14:creationId xmlns:p14="http://schemas.microsoft.com/office/powerpoint/2010/main" val="2290042983"/>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Avslutningsbild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7FB0D8-B0C3-4934-BE7F-1895487542BD}"/>
              </a:ext>
            </a:extLst>
          </p:cNvPr>
          <p:cNvSpPr/>
          <p:nvPr/>
        </p:nvSpPr>
        <p:spPr>
          <a:xfrm>
            <a:off x="0" y="0"/>
            <a:ext cx="12192000" cy="6353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sp>
        <p:nvSpPr>
          <p:cNvPr id="5" name="Rectangle 4">
            <a:extLst>
              <a:ext uri="{FF2B5EF4-FFF2-40B4-BE49-F238E27FC236}">
                <a16:creationId xmlns:a16="http://schemas.microsoft.com/office/drawing/2014/main" id="{72FA0CCC-F7FB-4042-9170-0FAC35FBCCDA}"/>
              </a:ext>
            </a:extLst>
          </p:cNvPr>
          <p:cNvSpPr/>
          <p:nvPr/>
        </p:nvSpPr>
        <p:spPr>
          <a:xfrm>
            <a:off x="0" y="0"/>
            <a:ext cx="12192000" cy="6353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sp>
        <p:nvSpPr>
          <p:cNvPr id="6" name="Rectangle 5">
            <a:extLst>
              <a:ext uri="{FF2B5EF4-FFF2-40B4-BE49-F238E27FC236}">
                <a16:creationId xmlns:a16="http://schemas.microsoft.com/office/drawing/2014/main" id="{41ADD075-F28E-41C0-9DC9-EB03E41D3A7E}"/>
              </a:ext>
            </a:extLst>
          </p:cNvPr>
          <p:cNvSpPr/>
          <p:nvPr/>
        </p:nvSpPr>
        <p:spPr>
          <a:xfrm>
            <a:off x="0" y="0"/>
            <a:ext cx="12192000" cy="6353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sp>
        <p:nvSpPr>
          <p:cNvPr id="9" name="Text Placeholder 8"/>
          <p:cNvSpPr>
            <a:spLocks noGrp="1"/>
          </p:cNvSpPr>
          <p:nvPr>
            <p:ph type="body" sz="quarter" idx="13"/>
          </p:nvPr>
        </p:nvSpPr>
        <p:spPr>
          <a:xfrm>
            <a:off x="2823369" y="3918093"/>
            <a:ext cx="6545262" cy="1962150"/>
          </a:xfrm>
        </p:spPr>
        <p:txBody>
          <a:bodyPr/>
          <a:lstStyle>
            <a:lvl1pPr marL="0" indent="0" algn="ctr">
              <a:buFontTx/>
              <a:buNone/>
              <a:defRPr>
                <a:solidFill>
                  <a:schemeClr val="bg1"/>
                </a:solidFill>
              </a:defRPr>
            </a:lvl1pPr>
            <a:lvl3pPr marL="914400" indent="0">
              <a:buNone/>
              <a:defRPr/>
            </a:lvl3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8" name="Text Placeholder 7"/>
          <p:cNvSpPr>
            <a:spLocks noGrp="1"/>
          </p:cNvSpPr>
          <p:nvPr>
            <p:ph type="body" sz="quarter" idx="14"/>
          </p:nvPr>
        </p:nvSpPr>
        <p:spPr>
          <a:xfrm>
            <a:off x="1631950" y="1528010"/>
            <a:ext cx="8928099" cy="1917151"/>
          </a:xfrm>
        </p:spPr>
        <p:txBody>
          <a:bodyPr/>
          <a:lstStyle>
            <a:lvl1pPr marL="0" indent="0" algn="ctr">
              <a:buFontTx/>
              <a:buNone/>
              <a:defRPr sz="6000">
                <a:solidFill>
                  <a:schemeClr val="bg1"/>
                </a:solidFill>
                <a:latin typeface="+mj-lt"/>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7" name="Date Placeholder 1">
            <a:extLst>
              <a:ext uri="{FF2B5EF4-FFF2-40B4-BE49-F238E27FC236}">
                <a16:creationId xmlns:a16="http://schemas.microsoft.com/office/drawing/2014/main" id="{17F2C74E-2CF2-4317-861B-9DCF10A8DF16}"/>
              </a:ext>
            </a:extLst>
          </p:cNvPr>
          <p:cNvSpPr>
            <a:spLocks noGrp="1"/>
          </p:cNvSpPr>
          <p:nvPr>
            <p:ph type="dt" sz="half" idx="15"/>
          </p:nvPr>
        </p:nvSpPr>
        <p:spPr/>
        <p:txBody>
          <a:bodyPr/>
          <a:lstStyle>
            <a:lvl1pPr>
              <a:defRPr/>
            </a:lvl1pPr>
          </a:lstStyle>
          <a:p>
            <a:pPr>
              <a:defRPr/>
            </a:pPr>
            <a:r>
              <a:rPr lang="sv-SE"/>
              <a:t>2021-04-12</a:t>
            </a:r>
            <a:endParaRPr lang="sv-SE" dirty="0"/>
          </a:p>
        </p:txBody>
      </p:sp>
      <p:sp>
        <p:nvSpPr>
          <p:cNvPr id="10" name="Footer Placeholder 2">
            <a:extLst>
              <a:ext uri="{FF2B5EF4-FFF2-40B4-BE49-F238E27FC236}">
                <a16:creationId xmlns:a16="http://schemas.microsoft.com/office/drawing/2014/main" id="{895BCDAA-7DAA-4C74-A264-2178D04B0C0F}"/>
              </a:ext>
            </a:extLst>
          </p:cNvPr>
          <p:cNvSpPr>
            <a:spLocks noGrp="1"/>
          </p:cNvSpPr>
          <p:nvPr>
            <p:ph type="ftr" sz="quarter" idx="16"/>
          </p:nvPr>
        </p:nvSpPr>
        <p:spPr/>
        <p:txBody>
          <a:bodyPr/>
          <a:lstStyle>
            <a:lvl1pPr>
              <a:defRPr/>
            </a:lvl1pPr>
          </a:lstStyle>
          <a:p>
            <a:pPr>
              <a:defRPr/>
            </a:pPr>
            <a:endParaRPr lang="sv-SE" dirty="0"/>
          </a:p>
        </p:txBody>
      </p:sp>
      <p:sp>
        <p:nvSpPr>
          <p:cNvPr id="11" name="Slide Number Placeholder 3">
            <a:extLst>
              <a:ext uri="{FF2B5EF4-FFF2-40B4-BE49-F238E27FC236}">
                <a16:creationId xmlns:a16="http://schemas.microsoft.com/office/drawing/2014/main" id="{66C7F071-3EC3-4CDC-8700-1AC3968C0ED4}"/>
              </a:ext>
            </a:extLst>
          </p:cNvPr>
          <p:cNvSpPr>
            <a:spLocks noGrp="1"/>
          </p:cNvSpPr>
          <p:nvPr>
            <p:ph type="sldNum" sz="quarter" idx="17"/>
          </p:nvPr>
        </p:nvSpPr>
        <p:spPr/>
        <p:txBody>
          <a:bodyPr/>
          <a:lstStyle>
            <a:lvl1pPr>
              <a:defRPr/>
            </a:lvl1pPr>
          </a:lstStyle>
          <a:p>
            <a:pPr>
              <a:defRPr/>
            </a:pPr>
            <a:fld id="{901E7093-E811-4DE9-ABF4-9BB337DD4CC4}" type="slidenum">
              <a:rPr lang="sv-SE"/>
              <a:pPr>
                <a:defRPr/>
              </a:pPr>
              <a:t>‹#›</a:t>
            </a:fld>
            <a:endParaRPr lang="sv-SE" dirty="0"/>
          </a:p>
        </p:txBody>
      </p:sp>
    </p:spTree>
    <p:extLst>
      <p:ext uri="{BB962C8B-B14F-4D97-AF65-F5344CB8AC3E}">
        <p14:creationId xmlns:p14="http://schemas.microsoft.com/office/powerpoint/2010/main" val="2012793460"/>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FD604D0-9D41-4CFE-A853-9DC000054940}"/>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D76B045B-A38B-4CF7-9A53-2E67ABC02A51}"/>
              </a:ext>
            </a:extLst>
          </p:cNvPr>
          <p:cNvSpPr>
            <a:spLocks noGrp="1"/>
          </p:cNvSpPr>
          <p:nvPr>
            <p:ph type="dt" sz="half" idx="10"/>
          </p:nvPr>
        </p:nvSpPr>
        <p:spPr/>
        <p:txBody>
          <a:bodyPr/>
          <a:lstStyle/>
          <a:p>
            <a:pPr>
              <a:defRPr/>
            </a:pPr>
            <a:r>
              <a:rPr lang="sv-SE"/>
              <a:t>2021-04-12</a:t>
            </a:r>
            <a:endParaRPr lang="sv-SE" dirty="0"/>
          </a:p>
        </p:txBody>
      </p:sp>
      <p:sp>
        <p:nvSpPr>
          <p:cNvPr id="4" name="Platshållare för sidfot 3">
            <a:extLst>
              <a:ext uri="{FF2B5EF4-FFF2-40B4-BE49-F238E27FC236}">
                <a16:creationId xmlns:a16="http://schemas.microsoft.com/office/drawing/2014/main" id="{FC74C5D0-0CE3-47D7-A8B8-AA3DEE9B50F6}"/>
              </a:ext>
            </a:extLst>
          </p:cNvPr>
          <p:cNvSpPr>
            <a:spLocks noGrp="1"/>
          </p:cNvSpPr>
          <p:nvPr>
            <p:ph type="ftr" sz="quarter" idx="11"/>
          </p:nvPr>
        </p:nvSpPr>
        <p:spPr/>
        <p:txBody>
          <a:bodyPr/>
          <a:lstStyle/>
          <a:p>
            <a:pPr>
              <a:defRPr/>
            </a:pPr>
            <a:endParaRPr lang="sv-SE" dirty="0"/>
          </a:p>
        </p:txBody>
      </p:sp>
      <p:sp>
        <p:nvSpPr>
          <p:cNvPr id="5" name="Platshållare för bildnummer 4">
            <a:extLst>
              <a:ext uri="{FF2B5EF4-FFF2-40B4-BE49-F238E27FC236}">
                <a16:creationId xmlns:a16="http://schemas.microsoft.com/office/drawing/2014/main" id="{475B7866-265F-4BD2-8B62-37AA8548C2FF}"/>
              </a:ext>
            </a:extLst>
          </p:cNvPr>
          <p:cNvSpPr>
            <a:spLocks noGrp="1"/>
          </p:cNvSpPr>
          <p:nvPr>
            <p:ph type="sldNum" sz="quarter" idx="12"/>
          </p:nvPr>
        </p:nvSpPr>
        <p:spPr/>
        <p:txBody>
          <a:bodyPr/>
          <a:lstStyle/>
          <a:p>
            <a:pPr>
              <a:defRPr/>
            </a:pPr>
            <a:fld id="{D3B0B049-D236-4E9C-BFA2-D924979AFA23}" type="slidenum">
              <a:rPr lang="sv-SE" smtClean="0"/>
              <a:pPr>
                <a:defRPr/>
              </a:pPr>
              <a:t>‹#›</a:t>
            </a:fld>
            <a:endParaRPr lang="sv-SE" dirty="0"/>
          </a:p>
        </p:txBody>
      </p:sp>
    </p:spTree>
    <p:extLst>
      <p:ext uri="{BB962C8B-B14F-4D97-AF65-F5344CB8AC3E}">
        <p14:creationId xmlns:p14="http://schemas.microsoft.com/office/powerpoint/2010/main" val="2928805455"/>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034152D-4E26-4BD4-B2AB-2C6A5AABA38F}"/>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C15B9FC5-5E35-47FF-8D91-FFF69E71B6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AEC66781-8098-4D11-A004-2D1676D03465}"/>
              </a:ext>
            </a:extLst>
          </p:cNvPr>
          <p:cNvSpPr>
            <a:spLocks noGrp="1"/>
          </p:cNvSpPr>
          <p:nvPr>
            <p:ph type="dt" sz="half" idx="10"/>
          </p:nvPr>
        </p:nvSpPr>
        <p:spPr/>
        <p:txBody>
          <a:bodyPr/>
          <a:lstStyle/>
          <a:p>
            <a:r>
              <a:rPr lang="sv-SE"/>
              <a:t>2021-04-12</a:t>
            </a:r>
          </a:p>
        </p:txBody>
      </p:sp>
      <p:sp>
        <p:nvSpPr>
          <p:cNvPr id="5" name="Platshållare för sidfot 4">
            <a:extLst>
              <a:ext uri="{FF2B5EF4-FFF2-40B4-BE49-F238E27FC236}">
                <a16:creationId xmlns:a16="http://schemas.microsoft.com/office/drawing/2014/main" id="{A5510A32-D7D1-47C3-8935-4ACC5AB1BD7F}"/>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FDFB5448-1ECF-45B5-A08E-B625659B0B4A}"/>
              </a:ext>
            </a:extLst>
          </p:cNvPr>
          <p:cNvSpPr>
            <a:spLocks noGrp="1"/>
          </p:cNvSpPr>
          <p:nvPr>
            <p:ph type="sldNum" sz="quarter" idx="12"/>
          </p:nvPr>
        </p:nvSpPr>
        <p:spPr/>
        <p:txBody>
          <a:bodyPr/>
          <a:lstStyle/>
          <a:p>
            <a:fld id="{5126632A-448A-41AF-80A6-F7916042EAF7}" type="slidenum">
              <a:rPr lang="sv-SE" smtClean="0"/>
              <a:t>‹#›</a:t>
            </a:fld>
            <a:endParaRPr lang="sv-SE"/>
          </a:p>
        </p:txBody>
      </p:sp>
    </p:spTree>
    <p:extLst>
      <p:ext uri="{BB962C8B-B14F-4D97-AF65-F5344CB8AC3E}">
        <p14:creationId xmlns:p14="http://schemas.microsoft.com/office/powerpoint/2010/main" val="25060964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22FA557-D036-4F67-8048-A470905DABEF}"/>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FF15EA42-3C49-4FB7-BF6A-C6A0818DD5DC}"/>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6CE88E49-4D6B-4920-BD0D-38E705EEE4C7}"/>
              </a:ext>
            </a:extLst>
          </p:cNvPr>
          <p:cNvSpPr>
            <a:spLocks noGrp="1"/>
          </p:cNvSpPr>
          <p:nvPr>
            <p:ph type="dt" sz="half" idx="10"/>
          </p:nvPr>
        </p:nvSpPr>
        <p:spPr/>
        <p:txBody>
          <a:bodyPr/>
          <a:lstStyle/>
          <a:p>
            <a:r>
              <a:rPr lang="sv-SE"/>
              <a:t>2021-04-12</a:t>
            </a:r>
          </a:p>
        </p:txBody>
      </p:sp>
      <p:sp>
        <p:nvSpPr>
          <p:cNvPr id="5" name="Platshållare för sidfot 4">
            <a:extLst>
              <a:ext uri="{FF2B5EF4-FFF2-40B4-BE49-F238E27FC236}">
                <a16:creationId xmlns:a16="http://schemas.microsoft.com/office/drawing/2014/main" id="{E31AD10E-F17A-4D0C-A4D1-537C8A37244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F52084F-3204-469E-8501-E545F6CD1432}"/>
              </a:ext>
            </a:extLst>
          </p:cNvPr>
          <p:cNvSpPr>
            <a:spLocks noGrp="1"/>
          </p:cNvSpPr>
          <p:nvPr>
            <p:ph type="sldNum" sz="quarter" idx="12"/>
          </p:nvPr>
        </p:nvSpPr>
        <p:spPr/>
        <p:txBody>
          <a:bodyPr/>
          <a:lstStyle/>
          <a:p>
            <a:fld id="{5126632A-448A-41AF-80A6-F7916042EAF7}" type="slidenum">
              <a:rPr lang="sv-SE" smtClean="0"/>
              <a:t>‹#›</a:t>
            </a:fld>
            <a:endParaRPr lang="sv-SE"/>
          </a:p>
        </p:txBody>
      </p:sp>
    </p:spTree>
    <p:extLst>
      <p:ext uri="{BB962C8B-B14F-4D97-AF65-F5344CB8AC3E}">
        <p14:creationId xmlns:p14="http://schemas.microsoft.com/office/powerpoint/2010/main" val="2498668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elsida 1">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0A08A784-51F1-4DB2-89CF-EEDEFBBDC9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ktangel 2">
            <a:extLst>
              <a:ext uri="{FF2B5EF4-FFF2-40B4-BE49-F238E27FC236}">
                <a16:creationId xmlns:a16="http://schemas.microsoft.com/office/drawing/2014/main" id="{401123E5-03DB-40CA-BA40-0697407557DA}"/>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6" name="Bildobjekt 7">
            <a:extLst>
              <a:ext uri="{FF2B5EF4-FFF2-40B4-BE49-F238E27FC236}">
                <a16:creationId xmlns:a16="http://schemas.microsoft.com/office/drawing/2014/main" id="{38DACC7F-A335-407D-9FEF-7D17776937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a:extLst>
              <a:ext uri="{FF2B5EF4-FFF2-40B4-BE49-F238E27FC236}">
                <a16:creationId xmlns:a16="http://schemas.microsoft.com/office/drawing/2014/main" id="{56653197-C15B-45D7-8514-A4DE4C41AD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ktangel 2">
            <a:extLst>
              <a:ext uri="{FF2B5EF4-FFF2-40B4-BE49-F238E27FC236}">
                <a16:creationId xmlns:a16="http://schemas.microsoft.com/office/drawing/2014/main" id="{62A63D38-C009-4E16-8881-3622272E48C5}"/>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9" name="Bildobjekt 7">
            <a:extLst>
              <a:ext uri="{FF2B5EF4-FFF2-40B4-BE49-F238E27FC236}">
                <a16:creationId xmlns:a16="http://schemas.microsoft.com/office/drawing/2014/main" id="{A6B113E9-D118-4A27-88CB-9FF1320CAD0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a:extLst>
              <a:ext uri="{FF2B5EF4-FFF2-40B4-BE49-F238E27FC236}">
                <a16:creationId xmlns:a16="http://schemas.microsoft.com/office/drawing/2014/main" id="{366972B3-F200-46CF-9E47-FBFBDDDCED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ktangel 2">
            <a:extLst>
              <a:ext uri="{FF2B5EF4-FFF2-40B4-BE49-F238E27FC236}">
                <a16:creationId xmlns:a16="http://schemas.microsoft.com/office/drawing/2014/main" id="{F0D3FAE7-6598-4E8F-9D35-E1DD87728F59}"/>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12" name="Bildobjekt 7">
            <a:extLst>
              <a:ext uri="{FF2B5EF4-FFF2-40B4-BE49-F238E27FC236}">
                <a16:creationId xmlns:a16="http://schemas.microsoft.com/office/drawing/2014/main" id="{B96AF085-1773-44F5-AAE4-8261F1CB4C0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p:cNvSpPr>
            <a:spLocks noGrp="1"/>
          </p:cNvSpPr>
          <p:nvPr>
            <p:ph type="ctrTitle"/>
          </p:nvPr>
        </p:nvSpPr>
        <p:spPr>
          <a:xfrm>
            <a:off x="1631951" y="1671251"/>
            <a:ext cx="8928100" cy="1643010"/>
          </a:xfrm>
          <a:noFill/>
        </p:spPr>
        <p:txBody>
          <a:bodyPr>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18" name="Subtitle 2"/>
          <p:cNvSpPr>
            <a:spLocks noGrp="1"/>
          </p:cNvSpPr>
          <p:nvPr>
            <p:ph type="subTitle" idx="1"/>
          </p:nvPr>
        </p:nvSpPr>
        <p:spPr>
          <a:xfrm>
            <a:off x="1631951" y="3343049"/>
            <a:ext cx="8928100" cy="745153"/>
          </a:xfrm>
          <a:noFill/>
        </p:spPr>
        <p:txBody>
          <a:bodyPr>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to </a:t>
            </a:r>
            <a:r>
              <a:rPr lang="sv-SE" noProof="0" dirty="0" err="1"/>
              <a:t>edit</a:t>
            </a:r>
            <a:r>
              <a:rPr lang="sv-SE" noProof="0" dirty="0"/>
              <a:t> Master </a:t>
            </a:r>
            <a:r>
              <a:rPr lang="sv-SE" noProof="0" dirty="0" err="1"/>
              <a:t>subtitle</a:t>
            </a:r>
            <a:r>
              <a:rPr lang="sv-SE" noProof="0" dirty="0"/>
              <a:t> style</a:t>
            </a:r>
          </a:p>
        </p:txBody>
      </p:sp>
    </p:spTree>
    <p:extLst>
      <p:ext uri="{BB962C8B-B14F-4D97-AF65-F5344CB8AC3E}">
        <p14:creationId xmlns:p14="http://schemas.microsoft.com/office/powerpoint/2010/main" val="1483820893"/>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9300BC-C4B6-4790-AC31-3D6344238B70}"/>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337F09D6-C396-4D99-969B-2312A747F5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135DE693-4331-404D-842E-B558C48439A7}"/>
              </a:ext>
            </a:extLst>
          </p:cNvPr>
          <p:cNvSpPr>
            <a:spLocks noGrp="1"/>
          </p:cNvSpPr>
          <p:nvPr>
            <p:ph type="dt" sz="half" idx="10"/>
          </p:nvPr>
        </p:nvSpPr>
        <p:spPr/>
        <p:txBody>
          <a:bodyPr/>
          <a:lstStyle/>
          <a:p>
            <a:r>
              <a:rPr lang="sv-SE"/>
              <a:t>2021-04-12</a:t>
            </a:r>
          </a:p>
        </p:txBody>
      </p:sp>
      <p:sp>
        <p:nvSpPr>
          <p:cNvPr id="5" name="Platshållare för sidfot 4">
            <a:extLst>
              <a:ext uri="{FF2B5EF4-FFF2-40B4-BE49-F238E27FC236}">
                <a16:creationId xmlns:a16="http://schemas.microsoft.com/office/drawing/2014/main" id="{A6D583F3-8B88-4B30-B603-7796E1869841}"/>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40C86DD4-D8E2-4A94-85DB-7BB6A455831B}"/>
              </a:ext>
            </a:extLst>
          </p:cNvPr>
          <p:cNvSpPr>
            <a:spLocks noGrp="1"/>
          </p:cNvSpPr>
          <p:nvPr>
            <p:ph type="sldNum" sz="quarter" idx="12"/>
          </p:nvPr>
        </p:nvSpPr>
        <p:spPr/>
        <p:txBody>
          <a:bodyPr/>
          <a:lstStyle/>
          <a:p>
            <a:fld id="{5126632A-448A-41AF-80A6-F7916042EAF7}" type="slidenum">
              <a:rPr lang="sv-SE" smtClean="0"/>
              <a:t>‹#›</a:t>
            </a:fld>
            <a:endParaRPr lang="sv-SE"/>
          </a:p>
        </p:txBody>
      </p:sp>
    </p:spTree>
    <p:extLst>
      <p:ext uri="{BB962C8B-B14F-4D97-AF65-F5344CB8AC3E}">
        <p14:creationId xmlns:p14="http://schemas.microsoft.com/office/powerpoint/2010/main" val="20702047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C5E72A2-9FEB-478B-8FA3-773D1168CDA8}"/>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79FB6A66-39ED-4AE8-B9C0-97A22B96656D}"/>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A7BB7DED-5515-45F5-9194-D99FFA88F352}"/>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8A7FA657-CF37-4ED2-99E3-BD9317737C2E}"/>
              </a:ext>
            </a:extLst>
          </p:cNvPr>
          <p:cNvSpPr>
            <a:spLocks noGrp="1"/>
          </p:cNvSpPr>
          <p:nvPr>
            <p:ph type="dt" sz="half" idx="10"/>
          </p:nvPr>
        </p:nvSpPr>
        <p:spPr/>
        <p:txBody>
          <a:bodyPr/>
          <a:lstStyle/>
          <a:p>
            <a:r>
              <a:rPr lang="sv-SE"/>
              <a:t>2021-04-12</a:t>
            </a:r>
          </a:p>
        </p:txBody>
      </p:sp>
      <p:sp>
        <p:nvSpPr>
          <p:cNvPr id="6" name="Platshållare för sidfot 5">
            <a:extLst>
              <a:ext uri="{FF2B5EF4-FFF2-40B4-BE49-F238E27FC236}">
                <a16:creationId xmlns:a16="http://schemas.microsoft.com/office/drawing/2014/main" id="{B5F77803-0D4A-4776-83C2-0FA2315004BC}"/>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5E8FFD74-BC59-40EB-9E65-88A9BC5C87ED}"/>
              </a:ext>
            </a:extLst>
          </p:cNvPr>
          <p:cNvSpPr>
            <a:spLocks noGrp="1"/>
          </p:cNvSpPr>
          <p:nvPr>
            <p:ph type="sldNum" sz="quarter" idx="12"/>
          </p:nvPr>
        </p:nvSpPr>
        <p:spPr/>
        <p:txBody>
          <a:bodyPr/>
          <a:lstStyle/>
          <a:p>
            <a:fld id="{5126632A-448A-41AF-80A6-F7916042EAF7}" type="slidenum">
              <a:rPr lang="sv-SE" smtClean="0"/>
              <a:t>‹#›</a:t>
            </a:fld>
            <a:endParaRPr lang="sv-SE"/>
          </a:p>
        </p:txBody>
      </p:sp>
    </p:spTree>
    <p:extLst>
      <p:ext uri="{BB962C8B-B14F-4D97-AF65-F5344CB8AC3E}">
        <p14:creationId xmlns:p14="http://schemas.microsoft.com/office/powerpoint/2010/main" val="454094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0A4C45-F965-4DA4-846A-A21CBD702621}"/>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652A823E-ABA7-4626-995B-5F4CE0C2A8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F6E63F5D-3D74-4754-A49D-D17A1B6BC865}"/>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10758826-1B84-409A-81B2-F916D81D05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34728022-546E-4387-8859-AA58F58D689C}"/>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56579FFA-75E3-4D1A-B716-32F09797161C}"/>
              </a:ext>
            </a:extLst>
          </p:cNvPr>
          <p:cNvSpPr>
            <a:spLocks noGrp="1"/>
          </p:cNvSpPr>
          <p:nvPr>
            <p:ph type="dt" sz="half" idx="10"/>
          </p:nvPr>
        </p:nvSpPr>
        <p:spPr/>
        <p:txBody>
          <a:bodyPr/>
          <a:lstStyle/>
          <a:p>
            <a:r>
              <a:rPr lang="sv-SE"/>
              <a:t>2021-04-12</a:t>
            </a:r>
          </a:p>
        </p:txBody>
      </p:sp>
      <p:sp>
        <p:nvSpPr>
          <p:cNvPr id="8" name="Platshållare för sidfot 7">
            <a:extLst>
              <a:ext uri="{FF2B5EF4-FFF2-40B4-BE49-F238E27FC236}">
                <a16:creationId xmlns:a16="http://schemas.microsoft.com/office/drawing/2014/main" id="{1E4CD9E5-4C6D-4488-A439-2B536495574E}"/>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73A5EC74-649C-4372-BD89-E3FC67D6D7BE}"/>
              </a:ext>
            </a:extLst>
          </p:cNvPr>
          <p:cNvSpPr>
            <a:spLocks noGrp="1"/>
          </p:cNvSpPr>
          <p:nvPr>
            <p:ph type="sldNum" sz="quarter" idx="12"/>
          </p:nvPr>
        </p:nvSpPr>
        <p:spPr/>
        <p:txBody>
          <a:bodyPr/>
          <a:lstStyle/>
          <a:p>
            <a:fld id="{5126632A-448A-41AF-80A6-F7916042EAF7}" type="slidenum">
              <a:rPr lang="sv-SE" smtClean="0"/>
              <a:t>‹#›</a:t>
            </a:fld>
            <a:endParaRPr lang="sv-SE"/>
          </a:p>
        </p:txBody>
      </p:sp>
    </p:spTree>
    <p:extLst>
      <p:ext uri="{BB962C8B-B14F-4D97-AF65-F5344CB8AC3E}">
        <p14:creationId xmlns:p14="http://schemas.microsoft.com/office/powerpoint/2010/main" val="7387899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A704058-968C-4750-9B3B-7909BDCDA2FE}"/>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35ADD047-EC64-4376-B0A6-E5445034E5BD}"/>
              </a:ext>
            </a:extLst>
          </p:cNvPr>
          <p:cNvSpPr>
            <a:spLocks noGrp="1"/>
          </p:cNvSpPr>
          <p:nvPr>
            <p:ph type="dt" sz="half" idx="10"/>
          </p:nvPr>
        </p:nvSpPr>
        <p:spPr/>
        <p:txBody>
          <a:bodyPr/>
          <a:lstStyle/>
          <a:p>
            <a:r>
              <a:rPr lang="sv-SE"/>
              <a:t>2021-04-12</a:t>
            </a:r>
          </a:p>
        </p:txBody>
      </p:sp>
      <p:sp>
        <p:nvSpPr>
          <p:cNvPr id="4" name="Platshållare för sidfot 3">
            <a:extLst>
              <a:ext uri="{FF2B5EF4-FFF2-40B4-BE49-F238E27FC236}">
                <a16:creationId xmlns:a16="http://schemas.microsoft.com/office/drawing/2014/main" id="{462B5547-D481-4BBB-BB5A-755403F06448}"/>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2DC602D7-2513-421C-BA27-1CC8E62D8E11}"/>
              </a:ext>
            </a:extLst>
          </p:cNvPr>
          <p:cNvSpPr>
            <a:spLocks noGrp="1"/>
          </p:cNvSpPr>
          <p:nvPr>
            <p:ph type="sldNum" sz="quarter" idx="12"/>
          </p:nvPr>
        </p:nvSpPr>
        <p:spPr/>
        <p:txBody>
          <a:bodyPr/>
          <a:lstStyle/>
          <a:p>
            <a:fld id="{5126632A-448A-41AF-80A6-F7916042EAF7}" type="slidenum">
              <a:rPr lang="sv-SE" smtClean="0"/>
              <a:t>‹#›</a:t>
            </a:fld>
            <a:endParaRPr lang="sv-SE"/>
          </a:p>
        </p:txBody>
      </p:sp>
    </p:spTree>
    <p:extLst>
      <p:ext uri="{BB962C8B-B14F-4D97-AF65-F5344CB8AC3E}">
        <p14:creationId xmlns:p14="http://schemas.microsoft.com/office/powerpoint/2010/main" val="5831734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1FE520CF-DF2E-4A6E-B41C-C06853371323}"/>
              </a:ext>
            </a:extLst>
          </p:cNvPr>
          <p:cNvSpPr>
            <a:spLocks noGrp="1"/>
          </p:cNvSpPr>
          <p:nvPr>
            <p:ph type="dt" sz="half" idx="10"/>
          </p:nvPr>
        </p:nvSpPr>
        <p:spPr/>
        <p:txBody>
          <a:bodyPr/>
          <a:lstStyle/>
          <a:p>
            <a:r>
              <a:rPr lang="sv-SE"/>
              <a:t>2021-04-12</a:t>
            </a:r>
          </a:p>
        </p:txBody>
      </p:sp>
      <p:sp>
        <p:nvSpPr>
          <p:cNvPr id="3" name="Platshållare för sidfot 2">
            <a:extLst>
              <a:ext uri="{FF2B5EF4-FFF2-40B4-BE49-F238E27FC236}">
                <a16:creationId xmlns:a16="http://schemas.microsoft.com/office/drawing/2014/main" id="{C7311779-2477-43BC-ACA5-47CB12A687A1}"/>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3CD54455-EE59-4C13-9F46-72A23A84028C}"/>
              </a:ext>
            </a:extLst>
          </p:cNvPr>
          <p:cNvSpPr>
            <a:spLocks noGrp="1"/>
          </p:cNvSpPr>
          <p:nvPr>
            <p:ph type="sldNum" sz="quarter" idx="12"/>
          </p:nvPr>
        </p:nvSpPr>
        <p:spPr/>
        <p:txBody>
          <a:bodyPr/>
          <a:lstStyle/>
          <a:p>
            <a:fld id="{5126632A-448A-41AF-80A6-F7916042EAF7}" type="slidenum">
              <a:rPr lang="sv-SE" smtClean="0"/>
              <a:t>‹#›</a:t>
            </a:fld>
            <a:endParaRPr lang="sv-SE"/>
          </a:p>
        </p:txBody>
      </p:sp>
    </p:spTree>
    <p:extLst>
      <p:ext uri="{BB962C8B-B14F-4D97-AF65-F5344CB8AC3E}">
        <p14:creationId xmlns:p14="http://schemas.microsoft.com/office/powerpoint/2010/main" val="30338723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5D1BF81-642A-416E-91E9-29C2C401EF8E}"/>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9D4FF9C-D581-4C99-A34E-08D52DC9B8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01D46C24-3C95-4376-B6C5-ABD9744C49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B282D4F6-1333-4C13-A982-6DCCFF465A41}"/>
              </a:ext>
            </a:extLst>
          </p:cNvPr>
          <p:cNvSpPr>
            <a:spLocks noGrp="1"/>
          </p:cNvSpPr>
          <p:nvPr>
            <p:ph type="dt" sz="half" idx="10"/>
          </p:nvPr>
        </p:nvSpPr>
        <p:spPr/>
        <p:txBody>
          <a:bodyPr/>
          <a:lstStyle/>
          <a:p>
            <a:r>
              <a:rPr lang="sv-SE"/>
              <a:t>2021-04-12</a:t>
            </a:r>
          </a:p>
        </p:txBody>
      </p:sp>
      <p:sp>
        <p:nvSpPr>
          <p:cNvPr id="6" name="Platshållare för sidfot 5">
            <a:extLst>
              <a:ext uri="{FF2B5EF4-FFF2-40B4-BE49-F238E27FC236}">
                <a16:creationId xmlns:a16="http://schemas.microsoft.com/office/drawing/2014/main" id="{33C10EAF-04F8-4B58-AD5D-C1D10B940BBA}"/>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96AD463F-787B-4D94-B5E3-E9694A83C9A8}"/>
              </a:ext>
            </a:extLst>
          </p:cNvPr>
          <p:cNvSpPr>
            <a:spLocks noGrp="1"/>
          </p:cNvSpPr>
          <p:nvPr>
            <p:ph type="sldNum" sz="quarter" idx="12"/>
          </p:nvPr>
        </p:nvSpPr>
        <p:spPr/>
        <p:txBody>
          <a:bodyPr/>
          <a:lstStyle/>
          <a:p>
            <a:fld id="{5126632A-448A-41AF-80A6-F7916042EAF7}" type="slidenum">
              <a:rPr lang="sv-SE" smtClean="0"/>
              <a:t>‹#›</a:t>
            </a:fld>
            <a:endParaRPr lang="sv-SE"/>
          </a:p>
        </p:txBody>
      </p:sp>
    </p:spTree>
    <p:extLst>
      <p:ext uri="{BB962C8B-B14F-4D97-AF65-F5344CB8AC3E}">
        <p14:creationId xmlns:p14="http://schemas.microsoft.com/office/powerpoint/2010/main" val="38793872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2E0A852-F724-41BA-B44A-A57696D45C02}"/>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3B4E2C4C-00C4-4526-8035-8D358914D8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03A298F9-DE60-4D1B-82C1-B4BE9428D4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D036F07D-7625-424A-A380-1F7E808223B3}"/>
              </a:ext>
            </a:extLst>
          </p:cNvPr>
          <p:cNvSpPr>
            <a:spLocks noGrp="1"/>
          </p:cNvSpPr>
          <p:nvPr>
            <p:ph type="dt" sz="half" idx="10"/>
          </p:nvPr>
        </p:nvSpPr>
        <p:spPr/>
        <p:txBody>
          <a:bodyPr/>
          <a:lstStyle/>
          <a:p>
            <a:r>
              <a:rPr lang="sv-SE"/>
              <a:t>2021-04-12</a:t>
            </a:r>
          </a:p>
        </p:txBody>
      </p:sp>
      <p:sp>
        <p:nvSpPr>
          <p:cNvPr id="6" name="Platshållare för sidfot 5">
            <a:extLst>
              <a:ext uri="{FF2B5EF4-FFF2-40B4-BE49-F238E27FC236}">
                <a16:creationId xmlns:a16="http://schemas.microsoft.com/office/drawing/2014/main" id="{E512AC08-DA3A-4BAE-9CEC-E461300FC47C}"/>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CB6F8A00-EFF0-42A5-9FAE-D4BCD1F2B47D}"/>
              </a:ext>
            </a:extLst>
          </p:cNvPr>
          <p:cNvSpPr>
            <a:spLocks noGrp="1"/>
          </p:cNvSpPr>
          <p:nvPr>
            <p:ph type="sldNum" sz="quarter" idx="12"/>
          </p:nvPr>
        </p:nvSpPr>
        <p:spPr/>
        <p:txBody>
          <a:bodyPr/>
          <a:lstStyle/>
          <a:p>
            <a:fld id="{5126632A-448A-41AF-80A6-F7916042EAF7}" type="slidenum">
              <a:rPr lang="sv-SE" smtClean="0"/>
              <a:t>‹#›</a:t>
            </a:fld>
            <a:endParaRPr lang="sv-SE"/>
          </a:p>
        </p:txBody>
      </p:sp>
    </p:spTree>
    <p:extLst>
      <p:ext uri="{BB962C8B-B14F-4D97-AF65-F5344CB8AC3E}">
        <p14:creationId xmlns:p14="http://schemas.microsoft.com/office/powerpoint/2010/main" val="4627130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22CB3AC-429F-4F71-B7D4-6EEF2AB8907A}"/>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E5FD5FA2-DF0C-4D8B-9765-7F1527B16396}"/>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13BEDE50-04D5-4737-9F57-DBB621B1A6E2}"/>
              </a:ext>
            </a:extLst>
          </p:cNvPr>
          <p:cNvSpPr>
            <a:spLocks noGrp="1"/>
          </p:cNvSpPr>
          <p:nvPr>
            <p:ph type="dt" sz="half" idx="10"/>
          </p:nvPr>
        </p:nvSpPr>
        <p:spPr/>
        <p:txBody>
          <a:bodyPr/>
          <a:lstStyle/>
          <a:p>
            <a:r>
              <a:rPr lang="sv-SE"/>
              <a:t>2021-04-12</a:t>
            </a:r>
          </a:p>
        </p:txBody>
      </p:sp>
      <p:sp>
        <p:nvSpPr>
          <p:cNvPr id="5" name="Platshållare för sidfot 4">
            <a:extLst>
              <a:ext uri="{FF2B5EF4-FFF2-40B4-BE49-F238E27FC236}">
                <a16:creationId xmlns:a16="http://schemas.microsoft.com/office/drawing/2014/main" id="{6963F6E9-6CEE-4C47-B6E7-A61457D1DC4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A89C026E-465B-4D43-B4D9-3A2BB864FC42}"/>
              </a:ext>
            </a:extLst>
          </p:cNvPr>
          <p:cNvSpPr>
            <a:spLocks noGrp="1"/>
          </p:cNvSpPr>
          <p:nvPr>
            <p:ph type="sldNum" sz="quarter" idx="12"/>
          </p:nvPr>
        </p:nvSpPr>
        <p:spPr/>
        <p:txBody>
          <a:bodyPr/>
          <a:lstStyle/>
          <a:p>
            <a:fld id="{5126632A-448A-41AF-80A6-F7916042EAF7}" type="slidenum">
              <a:rPr lang="sv-SE" smtClean="0"/>
              <a:t>‹#›</a:t>
            </a:fld>
            <a:endParaRPr lang="sv-SE"/>
          </a:p>
        </p:txBody>
      </p:sp>
    </p:spTree>
    <p:extLst>
      <p:ext uri="{BB962C8B-B14F-4D97-AF65-F5344CB8AC3E}">
        <p14:creationId xmlns:p14="http://schemas.microsoft.com/office/powerpoint/2010/main" val="28757868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18ADE790-9532-4840-8E25-A92EBA5BA749}"/>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5FAE86DB-78D3-4407-B3CA-DEF85BCE4F51}"/>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A47156F5-2312-4EEC-BC46-234D6BD8A11C}"/>
              </a:ext>
            </a:extLst>
          </p:cNvPr>
          <p:cNvSpPr>
            <a:spLocks noGrp="1"/>
          </p:cNvSpPr>
          <p:nvPr>
            <p:ph type="dt" sz="half" idx="10"/>
          </p:nvPr>
        </p:nvSpPr>
        <p:spPr/>
        <p:txBody>
          <a:bodyPr/>
          <a:lstStyle/>
          <a:p>
            <a:r>
              <a:rPr lang="sv-SE"/>
              <a:t>2021-04-12</a:t>
            </a:r>
          </a:p>
        </p:txBody>
      </p:sp>
      <p:sp>
        <p:nvSpPr>
          <p:cNvPr id="5" name="Platshållare för sidfot 4">
            <a:extLst>
              <a:ext uri="{FF2B5EF4-FFF2-40B4-BE49-F238E27FC236}">
                <a16:creationId xmlns:a16="http://schemas.microsoft.com/office/drawing/2014/main" id="{1E0A6A33-793A-4EC9-9317-EE4DA793E02F}"/>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F0CD80A8-3934-4D3D-AD8E-EF80DAC52E67}"/>
              </a:ext>
            </a:extLst>
          </p:cNvPr>
          <p:cNvSpPr>
            <a:spLocks noGrp="1"/>
          </p:cNvSpPr>
          <p:nvPr>
            <p:ph type="sldNum" sz="quarter" idx="12"/>
          </p:nvPr>
        </p:nvSpPr>
        <p:spPr/>
        <p:txBody>
          <a:bodyPr/>
          <a:lstStyle/>
          <a:p>
            <a:fld id="{5126632A-448A-41AF-80A6-F7916042EAF7}" type="slidenum">
              <a:rPr lang="sv-SE" smtClean="0"/>
              <a:t>‹#›</a:t>
            </a:fld>
            <a:endParaRPr lang="sv-SE"/>
          </a:p>
        </p:txBody>
      </p:sp>
    </p:spTree>
    <p:extLst>
      <p:ext uri="{BB962C8B-B14F-4D97-AF65-F5344CB8AC3E}">
        <p14:creationId xmlns:p14="http://schemas.microsoft.com/office/powerpoint/2010/main" val="6839021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3F91535-B85E-449B-8B6C-6D2592EF8A01}"/>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4BAF465E-7CAC-4FDE-91A4-6A03149974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B77E3FFC-AF11-4122-A52C-4224B82EB4F5}"/>
              </a:ext>
            </a:extLst>
          </p:cNvPr>
          <p:cNvSpPr>
            <a:spLocks noGrp="1"/>
          </p:cNvSpPr>
          <p:nvPr>
            <p:ph type="dt" sz="half" idx="10"/>
          </p:nvPr>
        </p:nvSpPr>
        <p:spPr/>
        <p:txBody>
          <a:bodyPr/>
          <a:lstStyle/>
          <a:p>
            <a:r>
              <a:rPr lang="sv-SE"/>
              <a:t>2021-04-12</a:t>
            </a:r>
          </a:p>
        </p:txBody>
      </p:sp>
      <p:sp>
        <p:nvSpPr>
          <p:cNvPr id="5" name="Platshållare för sidfot 4">
            <a:extLst>
              <a:ext uri="{FF2B5EF4-FFF2-40B4-BE49-F238E27FC236}">
                <a16:creationId xmlns:a16="http://schemas.microsoft.com/office/drawing/2014/main" id="{7FE7E709-EEF8-4F1F-A9C4-4269FE3BE2C7}"/>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FDB666C2-E08D-4000-8E7C-FB795118174C}"/>
              </a:ext>
            </a:extLst>
          </p:cNvPr>
          <p:cNvSpPr>
            <a:spLocks noGrp="1"/>
          </p:cNvSpPr>
          <p:nvPr>
            <p:ph type="sldNum" sz="quarter" idx="12"/>
          </p:nvPr>
        </p:nvSpPr>
        <p:spPr/>
        <p:txBody>
          <a:bodyPr/>
          <a:lstStyle/>
          <a:p>
            <a:fld id="{0A47E04B-0375-40C6-880D-32561BEBF4BE}" type="slidenum">
              <a:rPr lang="sv-SE" smtClean="0"/>
              <a:t>‹#›</a:t>
            </a:fld>
            <a:endParaRPr lang="sv-SE"/>
          </a:p>
        </p:txBody>
      </p:sp>
    </p:spTree>
    <p:extLst>
      <p:ext uri="{BB962C8B-B14F-4D97-AF65-F5344CB8AC3E}">
        <p14:creationId xmlns:p14="http://schemas.microsoft.com/office/powerpoint/2010/main" val="4027225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elsida 2">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267CD465-E511-4F87-AB03-4C1A1AABF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ktangel 2">
            <a:extLst>
              <a:ext uri="{FF2B5EF4-FFF2-40B4-BE49-F238E27FC236}">
                <a16:creationId xmlns:a16="http://schemas.microsoft.com/office/drawing/2014/main" id="{DCCE4B6B-7444-4932-ACCF-33BECD959115}"/>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6" name="Bildobjekt 7">
            <a:extLst>
              <a:ext uri="{FF2B5EF4-FFF2-40B4-BE49-F238E27FC236}">
                <a16:creationId xmlns:a16="http://schemas.microsoft.com/office/drawing/2014/main" id="{D2AB0178-8EC0-4E61-9425-C92703957F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a:extLst>
              <a:ext uri="{FF2B5EF4-FFF2-40B4-BE49-F238E27FC236}">
                <a16:creationId xmlns:a16="http://schemas.microsoft.com/office/drawing/2014/main" id="{08712FF0-1405-429A-9040-F77228DABA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ktangel 2">
            <a:extLst>
              <a:ext uri="{FF2B5EF4-FFF2-40B4-BE49-F238E27FC236}">
                <a16:creationId xmlns:a16="http://schemas.microsoft.com/office/drawing/2014/main" id="{33F29BC4-743A-478D-B865-7979CD7BA751}"/>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9" name="Picture 14">
            <a:extLst>
              <a:ext uri="{FF2B5EF4-FFF2-40B4-BE49-F238E27FC236}">
                <a16:creationId xmlns:a16="http://schemas.microsoft.com/office/drawing/2014/main" id="{684A3271-E99E-4FD6-9C56-AEF98EA4B3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ktangel 2">
            <a:extLst>
              <a:ext uri="{FF2B5EF4-FFF2-40B4-BE49-F238E27FC236}">
                <a16:creationId xmlns:a16="http://schemas.microsoft.com/office/drawing/2014/main" id="{1907A628-F306-4F35-8C23-43AD5E645A0D}"/>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sp>
        <p:nvSpPr>
          <p:cNvPr id="17" name="Title 1"/>
          <p:cNvSpPr>
            <a:spLocks noGrp="1"/>
          </p:cNvSpPr>
          <p:nvPr>
            <p:ph type="ctrTitle"/>
          </p:nvPr>
        </p:nvSpPr>
        <p:spPr>
          <a:xfrm>
            <a:off x="1631951" y="1671251"/>
            <a:ext cx="8928100" cy="1643010"/>
          </a:xfrm>
          <a:noFill/>
        </p:spPr>
        <p:txBody>
          <a:bodyPr>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18" name="Subtitle 2"/>
          <p:cNvSpPr>
            <a:spLocks noGrp="1"/>
          </p:cNvSpPr>
          <p:nvPr>
            <p:ph type="subTitle" idx="1"/>
          </p:nvPr>
        </p:nvSpPr>
        <p:spPr>
          <a:xfrm>
            <a:off x="1631951" y="3343049"/>
            <a:ext cx="8928100" cy="745153"/>
          </a:xfrm>
          <a:noFill/>
        </p:spPr>
        <p:txBody>
          <a:bodyPr>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to </a:t>
            </a:r>
            <a:r>
              <a:rPr lang="sv-SE" noProof="0" dirty="0" err="1"/>
              <a:t>edit</a:t>
            </a:r>
            <a:r>
              <a:rPr lang="sv-SE" noProof="0" dirty="0"/>
              <a:t> Master </a:t>
            </a:r>
            <a:r>
              <a:rPr lang="sv-SE" noProof="0" dirty="0" err="1"/>
              <a:t>subtitle</a:t>
            </a:r>
            <a:r>
              <a:rPr lang="sv-SE" noProof="0" dirty="0"/>
              <a:t> style</a:t>
            </a:r>
          </a:p>
        </p:txBody>
      </p:sp>
    </p:spTree>
    <p:extLst>
      <p:ext uri="{BB962C8B-B14F-4D97-AF65-F5344CB8AC3E}">
        <p14:creationId xmlns:p14="http://schemas.microsoft.com/office/powerpoint/2010/main" val="3793165453"/>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77B6191-B848-4768-BC92-E5031FDF129E}"/>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6F3AFADF-86C2-4CB3-82AF-AAE61DB3CD91}"/>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40A5F8D-F504-44BD-B6AB-2C32CF20AE0B}"/>
              </a:ext>
            </a:extLst>
          </p:cNvPr>
          <p:cNvSpPr>
            <a:spLocks noGrp="1"/>
          </p:cNvSpPr>
          <p:nvPr>
            <p:ph type="dt" sz="half" idx="10"/>
          </p:nvPr>
        </p:nvSpPr>
        <p:spPr/>
        <p:txBody>
          <a:bodyPr/>
          <a:lstStyle/>
          <a:p>
            <a:r>
              <a:rPr lang="sv-SE"/>
              <a:t>2021-04-12</a:t>
            </a:r>
          </a:p>
        </p:txBody>
      </p:sp>
      <p:sp>
        <p:nvSpPr>
          <p:cNvPr id="5" name="Platshållare för sidfot 4">
            <a:extLst>
              <a:ext uri="{FF2B5EF4-FFF2-40B4-BE49-F238E27FC236}">
                <a16:creationId xmlns:a16="http://schemas.microsoft.com/office/drawing/2014/main" id="{5147003C-B39D-4F64-AD8B-1EA2B54F2F8F}"/>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3614985-D401-46CE-AFF6-E66A02F60618}"/>
              </a:ext>
            </a:extLst>
          </p:cNvPr>
          <p:cNvSpPr>
            <a:spLocks noGrp="1"/>
          </p:cNvSpPr>
          <p:nvPr>
            <p:ph type="sldNum" sz="quarter" idx="12"/>
          </p:nvPr>
        </p:nvSpPr>
        <p:spPr/>
        <p:txBody>
          <a:bodyPr/>
          <a:lstStyle/>
          <a:p>
            <a:fld id="{0A47E04B-0375-40C6-880D-32561BEBF4BE}" type="slidenum">
              <a:rPr lang="sv-SE" smtClean="0"/>
              <a:t>‹#›</a:t>
            </a:fld>
            <a:endParaRPr lang="sv-SE"/>
          </a:p>
        </p:txBody>
      </p:sp>
    </p:spTree>
    <p:extLst>
      <p:ext uri="{BB962C8B-B14F-4D97-AF65-F5344CB8AC3E}">
        <p14:creationId xmlns:p14="http://schemas.microsoft.com/office/powerpoint/2010/main" val="19781739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5F685F5-C65A-42AF-A142-648F77099158}"/>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4254296D-C9AB-475B-904A-E1E5718A38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4E4FDEE4-D34C-4292-862F-2EF013C67F55}"/>
              </a:ext>
            </a:extLst>
          </p:cNvPr>
          <p:cNvSpPr>
            <a:spLocks noGrp="1"/>
          </p:cNvSpPr>
          <p:nvPr>
            <p:ph type="dt" sz="half" idx="10"/>
          </p:nvPr>
        </p:nvSpPr>
        <p:spPr/>
        <p:txBody>
          <a:bodyPr/>
          <a:lstStyle/>
          <a:p>
            <a:r>
              <a:rPr lang="sv-SE"/>
              <a:t>2021-04-12</a:t>
            </a:r>
          </a:p>
        </p:txBody>
      </p:sp>
      <p:sp>
        <p:nvSpPr>
          <p:cNvPr id="5" name="Platshållare för sidfot 4">
            <a:extLst>
              <a:ext uri="{FF2B5EF4-FFF2-40B4-BE49-F238E27FC236}">
                <a16:creationId xmlns:a16="http://schemas.microsoft.com/office/drawing/2014/main" id="{F10969F8-4E87-4E48-A71A-1889F875F7D7}"/>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6D9CC1A-0018-44B7-A34D-CE3BE10E6F0B}"/>
              </a:ext>
            </a:extLst>
          </p:cNvPr>
          <p:cNvSpPr>
            <a:spLocks noGrp="1"/>
          </p:cNvSpPr>
          <p:nvPr>
            <p:ph type="sldNum" sz="quarter" idx="12"/>
          </p:nvPr>
        </p:nvSpPr>
        <p:spPr/>
        <p:txBody>
          <a:bodyPr/>
          <a:lstStyle/>
          <a:p>
            <a:fld id="{0A47E04B-0375-40C6-880D-32561BEBF4BE}" type="slidenum">
              <a:rPr lang="sv-SE" smtClean="0"/>
              <a:t>‹#›</a:t>
            </a:fld>
            <a:endParaRPr lang="sv-SE"/>
          </a:p>
        </p:txBody>
      </p:sp>
    </p:spTree>
    <p:extLst>
      <p:ext uri="{BB962C8B-B14F-4D97-AF65-F5344CB8AC3E}">
        <p14:creationId xmlns:p14="http://schemas.microsoft.com/office/powerpoint/2010/main" val="36474167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DEBD9A5-914D-40B3-B52B-EEC8B9C3DB27}"/>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662A9B2A-8673-4615-B7B6-3C5939020AD0}"/>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8AD5F522-4536-433A-8A5E-FC0321A66FED}"/>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7E33CA20-8619-4FF3-A92E-4A6B0DF3226D}"/>
              </a:ext>
            </a:extLst>
          </p:cNvPr>
          <p:cNvSpPr>
            <a:spLocks noGrp="1"/>
          </p:cNvSpPr>
          <p:nvPr>
            <p:ph type="dt" sz="half" idx="10"/>
          </p:nvPr>
        </p:nvSpPr>
        <p:spPr/>
        <p:txBody>
          <a:bodyPr/>
          <a:lstStyle/>
          <a:p>
            <a:r>
              <a:rPr lang="sv-SE"/>
              <a:t>2021-04-12</a:t>
            </a:r>
          </a:p>
        </p:txBody>
      </p:sp>
      <p:sp>
        <p:nvSpPr>
          <p:cNvPr id="6" name="Platshållare för sidfot 5">
            <a:extLst>
              <a:ext uri="{FF2B5EF4-FFF2-40B4-BE49-F238E27FC236}">
                <a16:creationId xmlns:a16="http://schemas.microsoft.com/office/drawing/2014/main" id="{A7B2F1FB-4DDC-434A-9660-CA3D811BD38C}"/>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3CA001C8-879D-410B-BA66-3CF1F444DE04}"/>
              </a:ext>
            </a:extLst>
          </p:cNvPr>
          <p:cNvSpPr>
            <a:spLocks noGrp="1"/>
          </p:cNvSpPr>
          <p:nvPr>
            <p:ph type="sldNum" sz="quarter" idx="12"/>
          </p:nvPr>
        </p:nvSpPr>
        <p:spPr/>
        <p:txBody>
          <a:bodyPr/>
          <a:lstStyle/>
          <a:p>
            <a:fld id="{0A47E04B-0375-40C6-880D-32561BEBF4BE}" type="slidenum">
              <a:rPr lang="sv-SE" smtClean="0"/>
              <a:t>‹#›</a:t>
            </a:fld>
            <a:endParaRPr lang="sv-SE"/>
          </a:p>
        </p:txBody>
      </p:sp>
    </p:spTree>
    <p:extLst>
      <p:ext uri="{BB962C8B-B14F-4D97-AF65-F5344CB8AC3E}">
        <p14:creationId xmlns:p14="http://schemas.microsoft.com/office/powerpoint/2010/main" val="12837415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6DC0C4-0D65-4141-9CF4-6CB90CCDDEFC}"/>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C9447E24-08D8-434C-A2EA-C055C992E2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565675B2-9E1F-4A8B-91C8-5E87B95B937D}"/>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A7034590-4836-4C72-BFB1-CB2076EAB1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466655ED-6F2D-4296-9998-2A93F7617780}"/>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37896B71-F1D5-441F-A407-AA6E648BD01C}"/>
              </a:ext>
            </a:extLst>
          </p:cNvPr>
          <p:cNvSpPr>
            <a:spLocks noGrp="1"/>
          </p:cNvSpPr>
          <p:nvPr>
            <p:ph type="dt" sz="half" idx="10"/>
          </p:nvPr>
        </p:nvSpPr>
        <p:spPr/>
        <p:txBody>
          <a:bodyPr/>
          <a:lstStyle/>
          <a:p>
            <a:r>
              <a:rPr lang="sv-SE"/>
              <a:t>2021-04-12</a:t>
            </a:r>
          </a:p>
        </p:txBody>
      </p:sp>
      <p:sp>
        <p:nvSpPr>
          <p:cNvPr id="8" name="Platshållare för sidfot 7">
            <a:extLst>
              <a:ext uri="{FF2B5EF4-FFF2-40B4-BE49-F238E27FC236}">
                <a16:creationId xmlns:a16="http://schemas.microsoft.com/office/drawing/2014/main" id="{A56F28FE-D4E9-46C6-B711-7F06F2AE0403}"/>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629B3B20-F073-46C7-BC84-A1C26BD7E99E}"/>
              </a:ext>
            </a:extLst>
          </p:cNvPr>
          <p:cNvSpPr>
            <a:spLocks noGrp="1"/>
          </p:cNvSpPr>
          <p:nvPr>
            <p:ph type="sldNum" sz="quarter" idx="12"/>
          </p:nvPr>
        </p:nvSpPr>
        <p:spPr/>
        <p:txBody>
          <a:bodyPr/>
          <a:lstStyle/>
          <a:p>
            <a:fld id="{0A47E04B-0375-40C6-880D-32561BEBF4BE}" type="slidenum">
              <a:rPr lang="sv-SE" smtClean="0"/>
              <a:t>‹#›</a:t>
            </a:fld>
            <a:endParaRPr lang="sv-SE"/>
          </a:p>
        </p:txBody>
      </p:sp>
    </p:spTree>
    <p:extLst>
      <p:ext uri="{BB962C8B-B14F-4D97-AF65-F5344CB8AC3E}">
        <p14:creationId xmlns:p14="http://schemas.microsoft.com/office/powerpoint/2010/main" val="8116943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2850EA3-FE37-4EBF-9068-EAE6FA82F16F}"/>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D09ED56E-16D5-4BDD-BDD1-0995D3070C13}"/>
              </a:ext>
            </a:extLst>
          </p:cNvPr>
          <p:cNvSpPr>
            <a:spLocks noGrp="1"/>
          </p:cNvSpPr>
          <p:nvPr>
            <p:ph type="dt" sz="half" idx="10"/>
          </p:nvPr>
        </p:nvSpPr>
        <p:spPr/>
        <p:txBody>
          <a:bodyPr/>
          <a:lstStyle/>
          <a:p>
            <a:r>
              <a:rPr lang="sv-SE"/>
              <a:t>2021-04-12</a:t>
            </a:r>
          </a:p>
        </p:txBody>
      </p:sp>
      <p:sp>
        <p:nvSpPr>
          <p:cNvPr id="4" name="Platshållare för sidfot 3">
            <a:extLst>
              <a:ext uri="{FF2B5EF4-FFF2-40B4-BE49-F238E27FC236}">
                <a16:creationId xmlns:a16="http://schemas.microsoft.com/office/drawing/2014/main" id="{E61525E8-78A3-4F67-99D9-7E3B40CB7004}"/>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7B308CF3-C16E-4785-8E28-57205442B4FF}"/>
              </a:ext>
            </a:extLst>
          </p:cNvPr>
          <p:cNvSpPr>
            <a:spLocks noGrp="1"/>
          </p:cNvSpPr>
          <p:nvPr>
            <p:ph type="sldNum" sz="quarter" idx="12"/>
          </p:nvPr>
        </p:nvSpPr>
        <p:spPr/>
        <p:txBody>
          <a:bodyPr/>
          <a:lstStyle/>
          <a:p>
            <a:fld id="{0A47E04B-0375-40C6-880D-32561BEBF4BE}" type="slidenum">
              <a:rPr lang="sv-SE" smtClean="0"/>
              <a:t>‹#›</a:t>
            </a:fld>
            <a:endParaRPr lang="sv-SE"/>
          </a:p>
        </p:txBody>
      </p:sp>
    </p:spTree>
    <p:extLst>
      <p:ext uri="{BB962C8B-B14F-4D97-AF65-F5344CB8AC3E}">
        <p14:creationId xmlns:p14="http://schemas.microsoft.com/office/powerpoint/2010/main" val="10990026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2FFDE6EE-2B8D-4034-A76C-08C5CDF92912}"/>
              </a:ext>
            </a:extLst>
          </p:cNvPr>
          <p:cNvSpPr>
            <a:spLocks noGrp="1"/>
          </p:cNvSpPr>
          <p:nvPr>
            <p:ph type="dt" sz="half" idx="10"/>
          </p:nvPr>
        </p:nvSpPr>
        <p:spPr/>
        <p:txBody>
          <a:bodyPr/>
          <a:lstStyle/>
          <a:p>
            <a:r>
              <a:rPr lang="sv-SE"/>
              <a:t>2021-04-12</a:t>
            </a:r>
          </a:p>
        </p:txBody>
      </p:sp>
      <p:sp>
        <p:nvSpPr>
          <p:cNvPr id="3" name="Platshållare för sidfot 2">
            <a:extLst>
              <a:ext uri="{FF2B5EF4-FFF2-40B4-BE49-F238E27FC236}">
                <a16:creationId xmlns:a16="http://schemas.microsoft.com/office/drawing/2014/main" id="{D34CF5C2-BBE0-4FAC-AEEF-AF8E820947D7}"/>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A407E272-E5F0-4AA7-A397-3CF4B9500810}"/>
              </a:ext>
            </a:extLst>
          </p:cNvPr>
          <p:cNvSpPr>
            <a:spLocks noGrp="1"/>
          </p:cNvSpPr>
          <p:nvPr>
            <p:ph type="sldNum" sz="quarter" idx="12"/>
          </p:nvPr>
        </p:nvSpPr>
        <p:spPr/>
        <p:txBody>
          <a:bodyPr/>
          <a:lstStyle/>
          <a:p>
            <a:fld id="{0A47E04B-0375-40C6-880D-32561BEBF4BE}" type="slidenum">
              <a:rPr lang="sv-SE" smtClean="0"/>
              <a:t>‹#›</a:t>
            </a:fld>
            <a:endParaRPr lang="sv-SE"/>
          </a:p>
        </p:txBody>
      </p:sp>
    </p:spTree>
    <p:extLst>
      <p:ext uri="{BB962C8B-B14F-4D97-AF65-F5344CB8AC3E}">
        <p14:creationId xmlns:p14="http://schemas.microsoft.com/office/powerpoint/2010/main" val="20016729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3C6E118-509A-44E5-AD77-D9BA49B84759}"/>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EBFCDE16-E88E-4B4D-8095-08AD81CD58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42DDF8F8-B503-4145-A46A-DDDCAAE1A2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8241CF78-59D1-4EAA-A114-BE619727948F}"/>
              </a:ext>
            </a:extLst>
          </p:cNvPr>
          <p:cNvSpPr>
            <a:spLocks noGrp="1"/>
          </p:cNvSpPr>
          <p:nvPr>
            <p:ph type="dt" sz="half" idx="10"/>
          </p:nvPr>
        </p:nvSpPr>
        <p:spPr/>
        <p:txBody>
          <a:bodyPr/>
          <a:lstStyle/>
          <a:p>
            <a:r>
              <a:rPr lang="sv-SE"/>
              <a:t>2021-04-12</a:t>
            </a:r>
          </a:p>
        </p:txBody>
      </p:sp>
      <p:sp>
        <p:nvSpPr>
          <p:cNvPr id="6" name="Platshållare för sidfot 5">
            <a:extLst>
              <a:ext uri="{FF2B5EF4-FFF2-40B4-BE49-F238E27FC236}">
                <a16:creationId xmlns:a16="http://schemas.microsoft.com/office/drawing/2014/main" id="{9240AAB2-0EDF-458C-AC06-2C90B5DF70FD}"/>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CE1E2BB5-68AB-4BE3-970C-B8487C7B8CB3}"/>
              </a:ext>
            </a:extLst>
          </p:cNvPr>
          <p:cNvSpPr>
            <a:spLocks noGrp="1"/>
          </p:cNvSpPr>
          <p:nvPr>
            <p:ph type="sldNum" sz="quarter" idx="12"/>
          </p:nvPr>
        </p:nvSpPr>
        <p:spPr/>
        <p:txBody>
          <a:bodyPr/>
          <a:lstStyle/>
          <a:p>
            <a:fld id="{0A47E04B-0375-40C6-880D-32561BEBF4BE}" type="slidenum">
              <a:rPr lang="sv-SE" smtClean="0"/>
              <a:t>‹#›</a:t>
            </a:fld>
            <a:endParaRPr lang="sv-SE"/>
          </a:p>
        </p:txBody>
      </p:sp>
    </p:spTree>
    <p:extLst>
      <p:ext uri="{BB962C8B-B14F-4D97-AF65-F5344CB8AC3E}">
        <p14:creationId xmlns:p14="http://schemas.microsoft.com/office/powerpoint/2010/main" val="39852919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DB6AD05-E367-4367-83F6-832E6C84A6B4}"/>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3BA104D6-85E5-4A78-A900-06B172C635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7C3400BA-4827-451A-8504-36C6F35C61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D2C137A0-2319-49F5-AAE2-657251A44002}"/>
              </a:ext>
            </a:extLst>
          </p:cNvPr>
          <p:cNvSpPr>
            <a:spLocks noGrp="1"/>
          </p:cNvSpPr>
          <p:nvPr>
            <p:ph type="dt" sz="half" idx="10"/>
          </p:nvPr>
        </p:nvSpPr>
        <p:spPr/>
        <p:txBody>
          <a:bodyPr/>
          <a:lstStyle/>
          <a:p>
            <a:r>
              <a:rPr lang="sv-SE"/>
              <a:t>2021-04-12</a:t>
            </a:r>
          </a:p>
        </p:txBody>
      </p:sp>
      <p:sp>
        <p:nvSpPr>
          <p:cNvPr id="6" name="Platshållare för sidfot 5">
            <a:extLst>
              <a:ext uri="{FF2B5EF4-FFF2-40B4-BE49-F238E27FC236}">
                <a16:creationId xmlns:a16="http://schemas.microsoft.com/office/drawing/2014/main" id="{3BAF6BA2-C425-4191-BC2E-E83F2E267D5A}"/>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C06BBC3C-437A-48A0-A836-10AF496588AF}"/>
              </a:ext>
            </a:extLst>
          </p:cNvPr>
          <p:cNvSpPr>
            <a:spLocks noGrp="1"/>
          </p:cNvSpPr>
          <p:nvPr>
            <p:ph type="sldNum" sz="quarter" idx="12"/>
          </p:nvPr>
        </p:nvSpPr>
        <p:spPr/>
        <p:txBody>
          <a:bodyPr/>
          <a:lstStyle/>
          <a:p>
            <a:fld id="{0A47E04B-0375-40C6-880D-32561BEBF4BE}" type="slidenum">
              <a:rPr lang="sv-SE" smtClean="0"/>
              <a:t>‹#›</a:t>
            </a:fld>
            <a:endParaRPr lang="sv-SE"/>
          </a:p>
        </p:txBody>
      </p:sp>
    </p:spTree>
    <p:extLst>
      <p:ext uri="{BB962C8B-B14F-4D97-AF65-F5344CB8AC3E}">
        <p14:creationId xmlns:p14="http://schemas.microsoft.com/office/powerpoint/2010/main" val="2711408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27CF1D-8CA7-4C01-92A6-1F2946867EF0}"/>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1E3054FD-2E29-4AAD-8BFC-7EFCE59298E5}"/>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A4478363-B34D-428D-B086-A238834623E3}"/>
              </a:ext>
            </a:extLst>
          </p:cNvPr>
          <p:cNvSpPr>
            <a:spLocks noGrp="1"/>
          </p:cNvSpPr>
          <p:nvPr>
            <p:ph type="dt" sz="half" idx="10"/>
          </p:nvPr>
        </p:nvSpPr>
        <p:spPr/>
        <p:txBody>
          <a:bodyPr/>
          <a:lstStyle/>
          <a:p>
            <a:r>
              <a:rPr lang="sv-SE"/>
              <a:t>2021-04-12</a:t>
            </a:r>
          </a:p>
        </p:txBody>
      </p:sp>
      <p:sp>
        <p:nvSpPr>
          <p:cNvPr id="5" name="Platshållare för sidfot 4">
            <a:extLst>
              <a:ext uri="{FF2B5EF4-FFF2-40B4-BE49-F238E27FC236}">
                <a16:creationId xmlns:a16="http://schemas.microsoft.com/office/drawing/2014/main" id="{799F0BDA-B93E-4FFA-9A6C-860AFF89EF9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FDFD1A6C-B306-4238-BF1C-538C22942246}"/>
              </a:ext>
            </a:extLst>
          </p:cNvPr>
          <p:cNvSpPr>
            <a:spLocks noGrp="1"/>
          </p:cNvSpPr>
          <p:nvPr>
            <p:ph type="sldNum" sz="quarter" idx="12"/>
          </p:nvPr>
        </p:nvSpPr>
        <p:spPr/>
        <p:txBody>
          <a:bodyPr/>
          <a:lstStyle/>
          <a:p>
            <a:fld id="{0A47E04B-0375-40C6-880D-32561BEBF4BE}" type="slidenum">
              <a:rPr lang="sv-SE" smtClean="0"/>
              <a:t>‹#›</a:t>
            </a:fld>
            <a:endParaRPr lang="sv-SE"/>
          </a:p>
        </p:txBody>
      </p:sp>
    </p:spTree>
    <p:extLst>
      <p:ext uri="{BB962C8B-B14F-4D97-AF65-F5344CB8AC3E}">
        <p14:creationId xmlns:p14="http://schemas.microsoft.com/office/powerpoint/2010/main" val="37767054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28D6AD23-0C26-4621-A43A-CA5375C506DC}"/>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A54AC22C-1A0E-4769-B3C9-B0D77AD0A349}"/>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B8C22710-1790-4A53-9A8C-299E22F3F862}"/>
              </a:ext>
            </a:extLst>
          </p:cNvPr>
          <p:cNvSpPr>
            <a:spLocks noGrp="1"/>
          </p:cNvSpPr>
          <p:nvPr>
            <p:ph type="dt" sz="half" idx="10"/>
          </p:nvPr>
        </p:nvSpPr>
        <p:spPr/>
        <p:txBody>
          <a:bodyPr/>
          <a:lstStyle/>
          <a:p>
            <a:r>
              <a:rPr lang="sv-SE"/>
              <a:t>2021-04-12</a:t>
            </a:r>
          </a:p>
        </p:txBody>
      </p:sp>
      <p:sp>
        <p:nvSpPr>
          <p:cNvPr id="5" name="Platshållare för sidfot 4">
            <a:extLst>
              <a:ext uri="{FF2B5EF4-FFF2-40B4-BE49-F238E27FC236}">
                <a16:creationId xmlns:a16="http://schemas.microsoft.com/office/drawing/2014/main" id="{CA5E8FA9-7359-4DB3-9DA4-F832C72F873F}"/>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541C219E-FB25-4887-91D1-E8983ADCFD2B}"/>
              </a:ext>
            </a:extLst>
          </p:cNvPr>
          <p:cNvSpPr>
            <a:spLocks noGrp="1"/>
          </p:cNvSpPr>
          <p:nvPr>
            <p:ph type="sldNum" sz="quarter" idx="12"/>
          </p:nvPr>
        </p:nvSpPr>
        <p:spPr/>
        <p:txBody>
          <a:bodyPr/>
          <a:lstStyle/>
          <a:p>
            <a:fld id="{0A47E04B-0375-40C6-880D-32561BEBF4BE}" type="slidenum">
              <a:rPr lang="sv-SE" smtClean="0"/>
              <a:t>‹#›</a:t>
            </a:fld>
            <a:endParaRPr lang="sv-SE"/>
          </a:p>
        </p:txBody>
      </p:sp>
    </p:spTree>
    <p:extLst>
      <p:ext uri="{BB962C8B-B14F-4D97-AF65-F5344CB8AC3E}">
        <p14:creationId xmlns:p14="http://schemas.microsoft.com/office/powerpoint/2010/main" val="1514743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elsida 3">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424AE6C3-6479-464D-B252-5F5B85F2A2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ktangel 2">
            <a:extLst>
              <a:ext uri="{FF2B5EF4-FFF2-40B4-BE49-F238E27FC236}">
                <a16:creationId xmlns:a16="http://schemas.microsoft.com/office/drawing/2014/main" id="{ED849F52-35FC-43F9-A24D-53E9B398B7EB}"/>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6" name="Bildobjekt 7">
            <a:extLst>
              <a:ext uri="{FF2B5EF4-FFF2-40B4-BE49-F238E27FC236}">
                <a16:creationId xmlns:a16="http://schemas.microsoft.com/office/drawing/2014/main" id="{782D4E82-409F-4492-8724-7225FC8A69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a:extLst>
              <a:ext uri="{FF2B5EF4-FFF2-40B4-BE49-F238E27FC236}">
                <a16:creationId xmlns:a16="http://schemas.microsoft.com/office/drawing/2014/main" id="{46D9AE78-F1AC-4F7C-BD1F-A2A0780B1B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ktangel 2">
            <a:extLst>
              <a:ext uri="{FF2B5EF4-FFF2-40B4-BE49-F238E27FC236}">
                <a16:creationId xmlns:a16="http://schemas.microsoft.com/office/drawing/2014/main" id="{B5EA5EEF-473E-4DD5-9794-3882841766ED}"/>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9" name="Bildobjekt 7">
            <a:extLst>
              <a:ext uri="{FF2B5EF4-FFF2-40B4-BE49-F238E27FC236}">
                <a16:creationId xmlns:a16="http://schemas.microsoft.com/office/drawing/2014/main" id="{E24DB358-DBA8-49D3-A6D0-44DF4ABE2F0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a:extLst>
              <a:ext uri="{FF2B5EF4-FFF2-40B4-BE49-F238E27FC236}">
                <a16:creationId xmlns:a16="http://schemas.microsoft.com/office/drawing/2014/main" id="{314B41CD-65A2-4222-9B04-87E01AAA4B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ktangel 2">
            <a:extLst>
              <a:ext uri="{FF2B5EF4-FFF2-40B4-BE49-F238E27FC236}">
                <a16:creationId xmlns:a16="http://schemas.microsoft.com/office/drawing/2014/main" id="{51C7FCCD-8342-4042-96D9-229540C16B33}"/>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12" name="Bildobjekt 7">
            <a:extLst>
              <a:ext uri="{FF2B5EF4-FFF2-40B4-BE49-F238E27FC236}">
                <a16:creationId xmlns:a16="http://schemas.microsoft.com/office/drawing/2014/main" id="{E2343823-7F44-42D1-8C90-BBDFD9A591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p:cNvSpPr>
            <a:spLocks noGrp="1"/>
          </p:cNvSpPr>
          <p:nvPr>
            <p:ph type="ctrTitle"/>
          </p:nvPr>
        </p:nvSpPr>
        <p:spPr>
          <a:xfrm>
            <a:off x="1631951" y="1671251"/>
            <a:ext cx="8928100" cy="1643010"/>
          </a:xfrm>
          <a:noFill/>
        </p:spPr>
        <p:txBody>
          <a:bodyPr>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18" name="Subtitle 2"/>
          <p:cNvSpPr>
            <a:spLocks noGrp="1"/>
          </p:cNvSpPr>
          <p:nvPr>
            <p:ph type="subTitle" idx="1"/>
          </p:nvPr>
        </p:nvSpPr>
        <p:spPr>
          <a:xfrm>
            <a:off x="1631951" y="3343049"/>
            <a:ext cx="8928100" cy="745153"/>
          </a:xfrm>
          <a:noFill/>
        </p:spPr>
        <p:txBody>
          <a:bodyPr>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to </a:t>
            </a:r>
            <a:r>
              <a:rPr lang="sv-SE" noProof="0" dirty="0" err="1"/>
              <a:t>edit</a:t>
            </a:r>
            <a:r>
              <a:rPr lang="sv-SE" noProof="0" dirty="0"/>
              <a:t> Master </a:t>
            </a:r>
            <a:r>
              <a:rPr lang="sv-SE" noProof="0" dirty="0" err="1"/>
              <a:t>subtitle</a:t>
            </a:r>
            <a:r>
              <a:rPr lang="sv-SE" noProof="0" dirty="0"/>
              <a:t> style</a:t>
            </a:r>
          </a:p>
        </p:txBody>
      </p:sp>
    </p:spTree>
    <p:extLst>
      <p:ext uri="{BB962C8B-B14F-4D97-AF65-F5344CB8AC3E}">
        <p14:creationId xmlns:p14="http://schemas.microsoft.com/office/powerpoint/2010/main" val="3660832003"/>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elsida 4">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C803FD36-379E-4B54-BA57-C382FACB82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ktangel 2">
            <a:extLst>
              <a:ext uri="{FF2B5EF4-FFF2-40B4-BE49-F238E27FC236}">
                <a16:creationId xmlns:a16="http://schemas.microsoft.com/office/drawing/2014/main" id="{1FDDD817-9EA2-4173-99AB-007263715FAA}"/>
              </a:ext>
            </a:extLst>
          </p:cNvPr>
          <p:cNvSpPr/>
          <p:nvPr/>
        </p:nvSpPr>
        <p:spPr>
          <a:xfrm>
            <a:off x="0" y="0"/>
            <a:ext cx="12192000" cy="6858000"/>
          </a:xfrm>
          <a:prstGeom prst="rect">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6" name="Bildobjekt 7">
            <a:extLst>
              <a:ext uri="{FF2B5EF4-FFF2-40B4-BE49-F238E27FC236}">
                <a16:creationId xmlns:a16="http://schemas.microsoft.com/office/drawing/2014/main" id="{AD5C6147-33C0-42A0-846A-4EF1EAA9406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a:extLst>
              <a:ext uri="{FF2B5EF4-FFF2-40B4-BE49-F238E27FC236}">
                <a16:creationId xmlns:a16="http://schemas.microsoft.com/office/drawing/2014/main" id="{89DDD947-5B3E-46F6-9FFC-1DB81B3D08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ktangel 2">
            <a:extLst>
              <a:ext uri="{FF2B5EF4-FFF2-40B4-BE49-F238E27FC236}">
                <a16:creationId xmlns:a16="http://schemas.microsoft.com/office/drawing/2014/main" id="{F2835652-7C90-4CF2-BB6E-60B8608C1735}"/>
              </a:ext>
            </a:extLst>
          </p:cNvPr>
          <p:cNvSpPr/>
          <p:nvPr/>
        </p:nvSpPr>
        <p:spPr>
          <a:xfrm>
            <a:off x="0" y="0"/>
            <a:ext cx="12192000" cy="6858000"/>
          </a:xfrm>
          <a:prstGeom prst="rect">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9" name="Bildobjekt 7">
            <a:extLst>
              <a:ext uri="{FF2B5EF4-FFF2-40B4-BE49-F238E27FC236}">
                <a16:creationId xmlns:a16="http://schemas.microsoft.com/office/drawing/2014/main" id="{18A6AE1F-AE6B-4202-8B48-F07B0C9F2A7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a:extLst>
              <a:ext uri="{FF2B5EF4-FFF2-40B4-BE49-F238E27FC236}">
                <a16:creationId xmlns:a16="http://schemas.microsoft.com/office/drawing/2014/main" id="{A38680D5-1340-4B29-A7EB-C39AE6E8BB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ktangel 2">
            <a:extLst>
              <a:ext uri="{FF2B5EF4-FFF2-40B4-BE49-F238E27FC236}">
                <a16:creationId xmlns:a16="http://schemas.microsoft.com/office/drawing/2014/main" id="{12F3FE4A-B6F2-4C27-9D9B-E808DF54DCAE}"/>
              </a:ext>
            </a:extLst>
          </p:cNvPr>
          <p:cNvSpPr/>
          <p:nvPr/>
        </p:nvSpPr>
        <p:spPr>
          <a:xfrm>
            <a:off x="0" y="0"/>
            <a:ext cx="12192000" cy="6858000"/>
          </a:xfrm>
          <a:prstGeom prst="rect">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12" name="Bildobjekt 7">
            <a:extLst>
              <a:ext uri="{FF2B5EF4-FFF2-40B4-BE49-F238E27FC236}">
                <a16:creationId xmlns:a16="http://schemas.microsoft.com/office/drawing/2014/main" id="{A8200372-D929-402F-8DA7-160D60A0875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p:cNvSpPr>
            <a:spLocks noGrp="1"/>
          </p:cNvSpPr>
          <p:nvPr>
            <p:ph type="ctrTitle"/>
          </p:nvPr>
        </p:nvSpPr>
        <p:spPr>
          <a:xfrm>
            <a:off x="1631951" y="1671251"/>
            <a:ext cx="8928100" cy="1643010"/>
          </a:xfrm>
          <a:noFill/>
        </p:spPr>
        <p:txBody>
          <a:bodyPr>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18" name="Subtitle 2"/>
          <p:cNvSpPr>
            <a:spLocks noGrp="1"/>
          </p:cNvSpPr>
          <p:nvPr>
            <p:ph type="subTitle" idx="1"/>
          </p:nvPr>
        </p:nvSpPr>
        <p:spPr>
          <a:xfrm>
            <a:off x="1631951" y="3343049"/>
            <a:ext cx="8928100" cy="745153"/>
          </a:xfrm>
          <a:noFill/>
        </p:spPr>
        <p:txBody>
          <a:bodyPr>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to </a:t>
            </a:r>
            <a:r>
              <a:rPr lang="sv-SE" noProof="0" dirty="0" err="1"/>
              <a:t>edit</a:t>
            </a:r>
            <a:r>
              <a:rPr lang="sv-SE" noProof="0" dirty="0"/>
              <a:t> Master </a:t>
            </a:r>
            <a:r>
              <a:rPr lang="sv-SE" noProof="0" dirty="0" err="1"/>
              <a:t>subtitle</a:t>
            </a:r>
            <a:r>
              <a:rPr lang="sv-SE" noProof="0" dirty="0"/>
              <a:t> style</a:t>
            </a:r>
          </a:p>
        </p:txBody>
      </p:sp>
    </p:spTree>
    <p:extLst>
      <p:ext uri="{BB962C8B-B14F-4D97-AF65-F5344CB8AC3E}">
        <p14:creationId xmlns:p14="http://schemas.microsoft.com/office/powerpoint/2010/main" val="2178177225"/>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elsida flera avsändare">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419CC2EA-E3D7-4CD8-A0D2-2AF611BBEA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ktangel 2">
            <a:extLst>
              <a:ext uri="{FF2B5EF4-FFF2-40B4-BE49-F238E27FC236}">
                <a16:creationId xmlns:a16="http://schemas.microsoft.com/office/drawing/2014/main" id="{C4F137FC-3F92-4D2E-880B-C33614170F9C}"/>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grpSp>
        <p:nvGrpSpPr>
          <p:cNvPr id="6" name="Grupp 1">
            <a:extLst>
              <a:ext uri="{FF2B5EF4-FFF2-40B4-BE49-F238E27FC236}">
                <a16:creationId xmlns:a16="http://schemas.microsoft.com/office/drawing/2014/main" id="{300C9CAF-51A6-4C11-B05F-A91923146548}"/>
              </a:ext>
            </a:extLst>
          </p:cNvPr>
          <p:cNvGrpSpPr>
            <a:grpSpLocks/>
          </p:cNvGrpSpPr>
          <p:nvPr/>
        </p:nvGrpSpPr>
        <p:grpSpPr bwMode="auto">
          <a:xfrm>
            <a:off x="3132138" y="5580063"/>
            <a:ext cx="5927725" cy="701675"/>
            <a:chOff x="2969424" y="5295959"/>
            <a:chExt cx="5928192" cy="701938"/>
          </a:xfrm>
        </p:grpSpPr>
        <p:pic>
          <p:nvPicPr>
            <p:cNvPr id="7" name="Bildobjekt 7">
              <a:extLst>
                <a:ext uri="{FF2B5EF4-FFF2-40B4-BE49-F238E27FC236}">
                  <a16:creationId xmlns:a16="http://schemas.microsoft.com/office/drawing/2014/main" id="{4BC0D2E7-8FF3-4C30-BD17-86B47DD9CD9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69424" y="5475960"/>
              <a:ext cx="1443600" cy="52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dobjekt 7">
              <a:extLst>
                <a:ext uri="{FF2B5EF4-FFF2-40B4-BE49-F238E27FC236}">
                  <a16:creationId xmlns:a16="http://schemas.microsoft.com/office/drawing/2014/main" id="{DFAA88A7-BE24-45FC-89BD-32CD2E059E4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33023" y="5475960"/>
              <a:ext cx="1732054" cy="50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ildobjekt 8">
              <a:extLst>
                <a:ext uri="{FF2B5EF4-FFF2-40B4-BE49-F238E27FC236}">
                  <a16:creationId xmlns:a16="http://schemas.microsoft.com/office/drawing/2014/main" id="{809A39CB-355D-4FB3-8E9C-9558D18CE24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85076" y="5295959"/>
              <a:ext cx="1312540" cy="68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15">
            <a:extLst>
              <a:ext uri="{FF2B5EF4-FFF2-40B4-BE49-F238E27FC236}">
                <a16:creationId xmlns:a16="http://schemas.microsoft.com/office/drawing/2014/main" id="{F83D65CB-6FE9-4627-809D-E24EF4F893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ktangel 2">
            <a:extLst>
              <a:ext uri="{FF2B5EF4-FFF2-40B4-BE49-F238E27FC236}">
                <a16:creationId xmlns:a16="http://schemas.microsoft.com/office/drawing/2014/main" id="{6C49E8F8-6A4D-40C1-93FC-5B3D7C1164CB}"/>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grpSp>
        <p:nvGrpSpPr>
          <p:cNvPr id="12" name="Grupp 1">
            <a:extLst>
              <a:ext uri="{FF2B5EF4-FFF2-40B4-BE49-F238E27FC236}">
                <a16:creationId xmlns:a16="http://schemas.microsoft.com/office/drawing/2014/main" id="{C55CA0B2-D4DC-4C42-A144-DBB83BBEEC08}"/>
              </a:ext>
            </a:extLst>
          </p:cNvPr>
          <p:cNvGrpSpPr>
            <a:grpSpLocks/>
          </p:cNvGrpSpPr>
          <p:nvPr/>
        </p:nvGrpSpPr>
        <p:grpSpPr bwMode="auto">
          <a:xfrm>
            <a:off x="3132138" y="5580063"/>
            <a:ext cx="5927725" cy="701675"/>
            <a:chOff x="2969424" y="5295959"/>
            <a:chExt cx="5928192" cy="701938"/>
          </a:xfrm>
        </p:grpSpPr>
        <p:pic>
          <p:nvPicPr>
            <p:cNvPr id="13" name="Bildobjekt 7">
              <a:extLst>
                <a:ext uri="{FF2B5EF4-FFF2-40B4-BE49-F238E27FC236}">
                  <a16:creationId xmlns:a16="http://schemas.microsoft.com/office/drawing/2014/main" id="{77FD89B7-1452-4DB8-98E7-C3785AA2CF3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69424" y="5475960"/>
              <a:ext cx="1443600" cy="52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Bildobjekt 7">
              <a:extLst>
                <a:ext uri="{FF2B5EF4-FFF2-40B4-BE49-F238E27FC236}">
                  <a16:creationId xmlns:a16="http://schemas.microsoft.com/office/drawing/2014/main" id="{4E0E4370-FA50-4287-BE02-ABA5284D668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33023" y="5475960"/>
              <a:ext cx="1732054" cy="50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Bildobjekt 8">
              <a:extLst>
                <a:ext uri="{FF2B5EF4-FFF2-40B4-BE49-F238E27FC236}">
                  <a16:creationId xmlns:a16="http://schemas.microsoft.com/office/drawing/2014/main" id="{12749682-A5E9-4664-BCF1-D7C0F78ED2B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85076" y="5295959"/>
              <a:ext cx="1312540" cy="68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 name="Picture 21">
            <a:extLst>
              <a:ext uri="{FF2B5EF4-FFF2-40B4-BE49-F238E27FC236}">
                <a16:creationId xmlns:a16="http://schemas.microsoft.com/office/drawing/2014/main" id="{E40483D4-68A5-4D5F-9F71-461363863D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ktangel 2">
            <a:extLst>
              <a:ext uri="{FF2B5EF4-FFF2-40B4-BE49-F238E27FC236}">
                <a16:creationId xmlns:a16="http://schemas.microsoft.com/office/drawing/2014/main" id="{3B804CFF-D85D-4EE3-A2C9-8AB454ECC078}"/>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grpSp>
        <p:nvGrpSpPr>
          <p:cNvPr id="20" name="Grupp 1">
            <a:extLst>
              <a:ext uri="{FF2B5EF4-FFF2-40B4-BE49-F238E27FC236}">
                <a16:creationId xmlns:a16="http://schemas.microsoft.com/office/drawing/2014/main" id="{B0DC7E20-D2B1-4A31-B0F1-2BB52FBE739C}"/>
              </a:ext>
            </a:extLst>
          </p:cNvPr>
          <p:cNvGrpSpPr>
            <a:grpSpLocks/>
          </p:cNvGrpSpPr>
          <p:nvPr/>
        </p:nvGrpSpPr>
        <p:grpSpPr bwMode="auto">
          <a:xfrm>
            <a:off x="3132138" y="5580063"/>
            <a:ext cx="5927725" cy="701675"/>
            <a:chOff x="2969424" y="5295959"/>
            <a:chExt cx="5928192" cy="701938"/>
          </a:xfrm>
        </p:grpSpPr>
        <p:pic>
          <p:nvPicPr>
            <p:cNvPr id="21" name="Bildobjekt 7">
              <a:extLst>
                <a:ext uri="{FF2B5EF4-FFF2-40B4-BE49-F238E27FC236}">
                  <a16:creationId xmlns:a16="http://schemas.microsoft.com/office/drawing/2014/main" id="{2431052E-2AD2-473F-950D-2ECA013AF12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69424" y="5475960"/>
              <a:ext cx="1443600" cy="52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Bildobjekt 7">
              <a:extLst>
                <a:ext uri="{FF2B5EF4-FFF2-40B4-BE49-F238E27FC236}">
                  <a16:creationId xmlns:a16="http://schemas.microsoft.com/office/drawing/2014/main" id="{4F9BB301-E1C1-47CF-B9E0-2A235187B1F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33023" y="5475960"/>
              <a:ext cx="1732054" cy="50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Bildobjekt 8">
              <a:extLst>
                <a:ext uri="{FF2B5EF4-FFF2-40B4-BE49-F238E27FC236}">
                  <a16:creationId xmlns:a16="http://schemas.microsoft.com/office/drawing/2014/main" id="{C7C8DDB8-A3BD-4D10-8A56-16CD0336CD3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85076" y="5295959"/>
              <a:ext cx="1312540" cy="68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Title 1"/>
          <p:cNvSpPr>
            <a:spLocks noGrp="1"/>
          </p:cNvSpPr>
          <p:nvPr>
            <p:ph type="ctrTitle"/>
          </p:nvPr>
        </p:nvSpPr>
        <p:spPr>
          <a:xfrm>
            <a:off x="1631951" y="1671251"/>
            <a:ext cx="8928100" cy="1643010"/>
          </a:xfrm>
          <a:noFill/>
        </p:spPr>
        <p:txBody>
          <a:bodyPr>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18" name="Subtitle 2"/>
          <p:cNvSpPr>
            <a:spLocks noGrp="1"/>
          </p:cNvSpPr>
          <p:nvPr>
            <p:ph type="subTitle" idx="1"/>
          </p:nvPr>
        </p:nvSpPr>
        <p:spPr>
          <a:xfrm>
            <a:off x="1631951" y="3343049"/>
            <a:ext cx="8928100" cy="745153"/>
          </a:xfrm>
          <a:noFill/>
        </p:spPr>
        <p:txBody>
          <a:bodyPr>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to </a:t>
            </a:r>
            <a:r>
              <a:rPr lang="sv-SE" noProof="0" dirty="0" err="1"/>
              <a:t>edit</a:t>
            </a:r>
            <a:r>
              <a:rPr lang="sv-SE" noProof="0" dirty="0"/>
              <a:t> Master </a:t>
            </a:r>
            <a:r>
              <a:rPr lang="sv-SE" noProof="0" dirty="0" err="1"/>
              <a:t>subtitle</a:t>
            </a:r>
            <a:r>
              <a:rPr lang="sv-SE" noProof="0" dirty="0"/>
              <a:t> style</a:t>
            </a:r>
          </a:p>
        </p:txBody>
      </p:sp>
    </p:spTree>
    <p:extLst>
      <p:ext uri="{BB962C8B-B14F-4D97-AF65-F5344CB8AC3E}">
        <p14:creationId xmlns:p14="http://schemas.microsoft.com/office/powerpoint/2010/main" val="4204393333"/>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elsida 5">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845197-0585-4B0B-BD3F-BBC03A4D6837}"/>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5" name="Bildobjekt 7">
            <a:extLst>
              <a:ext uri="{FF2B5EF4-FFF2-40B4-BE49-F238E27FC236}">
                <a16:creationId xmlns:a16="http://schemas.microsoft.com/office/drawing/2014/main" id="{FD5EB921-8525-4D56-8143-E7B8386F9D7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9BCBDEE0-857A-4BC8-A189-47CF635F2CA8}"/>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7" name="Bildobjekt 7">
            <a:extLst>
              <a:ext uri="{FF2B5EF4-FFF2-40B4-BE49-F238E27FC236}">
                <a16:creationId xmlns:a16="http://schemas.microsoft.com/office/drawing/2014/main" id="{B42C5073-DF03-4070-B9BC-B69BD41C9FD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CC75C01B-CF3D-435A-AA56-D51922EE032F}"/>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9" name="Bildobjekt 7">
            <a:extLst>
              <a:ext uri="{FF2B5EF4-FFF2-40B4-BE49-F238E27FC236}">
                <a16:creationId xmlns:a16="http://schemas.microsoft.com/office/drawing/2014/main" id="{E849BD4A-309A-482C-855E-C4B6D753E2D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p:cNvSpPr>
            <a:spLocks noGrp="1"/>
          </p:cNvSpPr>
          <p:nvPr>
            <p:ph type="ctrTitle"/>
          </p:nvPr>
        </p:nvSpPr>
        <p:spPr>
          <a:xfrm>
            <a:off x="1631951" y="1671251"/>
            <a:ext cx="8928100" cy="1643010"/>
          </a:xfrm>
          <a:noFill/>
        </p:spPr>
        <p:txBody>
          <a:bodyPr>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18" name="Subtitle 2"/>
          <p:cNvSpPr>
            <a:spLocks noGrp="1"/>
          </p:cNvSpPr>
          <p:nvPr>
            <p:ph type="subTitle" idx="1"/>
          </p:nvPr>
        </p:nvSpPr>
        <p:spPr>
          <a:xfrm>
            <a:off x="1631951" y="3343049"/>
            <a:ext cx="8928100" cy="745153"/>
          </a:xfrm>
          <a:noFill/>
        </p:spPr>
        <p:txBody>
          <a:bodyPr>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err="1"/>
              <a:t>Click</a:t>
            </a:r>
            <a:r>
              <a:rPr lang="sv-SE" dirty="0"/>
              <a:t> to </a:t>
            </a:r>
            <a:r>
              <a:rPr lang="sv-SE" dirty="0" err="1"/>
              <a:t>edit</a:t>
            </a:r>
            <a:r>
              <a:rPr lang="sv-SE" dirty="0"/>
              <a:t> Master </a:t>
            </a:r>
            <a:r>
              <a:rPr lang="sv-SE" dirty="0" err="1"/>
              <a:t>subtitle</a:t>
            </a:r>
            <a:r>
              <a:rPr lang="sv-SE" dirty="0"/>
              <a:t> style</a:t>
            </a:r>
            <a:endParaRPr lang="sv-SE" noProof="0" dirty="0"/>
          </a:p>
        </p:txBody>
      </p:sp>
    </p:spTree>
    <p:extLst>
      <p:ext uri="{BB962C8B-B14F-4D97-AF65-F5344CB8AC3E}">
        <p14:creationId xmlns:p14="http://schemas.microsoft.com/office/powerpoint/2010/main" val="629748409"/>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Titelsida eget foto">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DC7545-B0F0-4730-9482-0963DB6E467E}"/>
              </a:ext>
            </a:extLst>
          </p:cNvPr>
          <p:cNvSpPr/>
          <p:nvPr/>
        </p:nvSpPr>
        <p:spPr>
          <a:xfrm>
            <a:off x="0" y="-1588"/>
            <a:ext cx="12192000" cy="6859588"/>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sz="2400" dirty="0"/>
          </a:p>
        </p:txBody>
      </p:sp>
      <p:sp>
        <p:nvSpPr>
          <p:cNvPr id="7" name="Rectangle 6">
            <a:extLst>
              <a:ext uri="{FF2B5EF4-FFF2-40B4-BE49-F238E27FC236}">
                <a16:creationId xmlns:a16="http://schemas.microsoft.com/office/drawing/2014/main" id="{2AD75974-1FE6-4A3F-BBF4-273029A9237E}"/>
              </a:ext>
            </a:extLst>
          </p:cNvPr>
          <p:cNvSpPr/>
          <p:nvPr/>
        </p:nvSpPr>
        <p:spPr>
          <a:xfrm>
            <a:off x="12433300" y="0"/>
            <a:ext cx="2781300" cy="261778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anchor="ctr"/>
          <a:lstStyle/>
          <a:p>
            <a:pPr>
              <a:lnSpc>
                <a:spcPct val="90000"/>
              </a:lnSpc>
              <a:spcBef>
                <a:spcPts val="600"/>
              </a:spcBef>
              <a:defRPr/>
            </a:pPr>
            <a:r>
              <a:rPr lang="sv-SE" b="1" dirty="0">
                <a:solidFill>
                  <a:schemeClr val="tx1"/>
                </a:solidFill>
              </a:rPr>
              <a:t>Instruktioner för foto</a:t>
            </a:r>
          </a:p>
          <a:p>
            <a:pPr>
              <a:lnSpc>
                <a:spcPct val="90000"/>
              </a:lnSpc>
              <a:spcBef>
                <a:spcPts val="600"/>
              </a:spcBef>
              <a:defRPr/>
            </a:pPr>
            <a:r>
              <a:rPr lang="sv-SE" sz="1600" dirty="0">
                <a:solidFill>
                  <a:schemeClr val="tx1"/>
                </a:solidFill>
              </a:rPr>
              <a:t>Infoga eget foto enlig foto </a:t>
            </a:r>
            <a:r>
              <a:rPr lang="sv-SE" sz="1600" dirty="0" err="1">
                <a:solidFill>
                  <a:schemeClr val="tx1"/>
                </a:solidFill>
              </a:rPr>
              <a:t>guidelines</a:t>
            </a:r>
            <a:r>
              <a:rPr lang="sv-SE" sz="1600" dirty="0">
                <a:solidFill>
                  <a:schemeClr val="tx1"/>
                </a:solidFill>
              </a:rPr>
              <a:t>. Klicka på ikonen </a:t>
            </a:r>
            <a:br>
              <a:rPr lang="sv-SE" sz="1600" dirty="0">
                <a:solidFill>
                  <a:schemeClr val="tx1"/>
                </a:solidFill>
              </a:rPr>
            </a:br>
            <a:r>
              <a:rPr lang="sv-SE" sz="1600" dirty="0">
                <a:solidFill>
                  <a:schemeClr val="tx1"/>
                </a:solidFill>
              </a:rPr>
              <a:t>i mitten för att infoga fotot.</a:t>
            </a:r>
          </a:p>
          <a:p>
            <a:pPr>
              <a:lnSpc>
                <a:spcPct val="90000"/>
              </a:lnSpc>
              <a:spcBef>
                <a:spcPts val="600"/>
              </a:spcBef>
              <a:defRPr/>
            </a:pPr>
            <a:r>
              <a:rPr lang="sv-SE" sz="1600" dirty="0">
                <a:solidFill>
                  <a:schemeClr val="tx1"/>
                </a:solidFill>
              </a:rPr>
              <a:t>Högerklicka på det infogade fotot och välj formatera foto </a:t>
            </a:r>
            <a:br>
              <a:rPr lang="sv-SE" sz="1600" dirty="0">
                <a:solidFill>
                  <a:schemeClr val="tx1"/>
                </a:solidFill>
              </a:rPr>
            </a:br>
            <a:r>
              <a:rPr lang="sv-SE" sz="1600" dirty="0">
                <a:solidFill>
                  <a:schemeClr val="tx1"/>
                </a:solidFill>
              </a:rPr>
              <a:t>i menyn. Till höger i menyn sänks ljusstyrkan till -33% på foto för att få rätt kontrast.</a:t>
            </a:r>
          </a:p>
        </p:txBody>
      </p:sp>
      <p:grpSp>
        <p:nvGrpSpPr>
          <p:cNvPr id="8" name="Group 11">
            <a:extLst>
              <a:ext uri="{FF2B5EF4-FFF2-40B4-BE49-F238E27FC236}">
                <a16:creationId xmlns:a16="http://schemas.microsoft.com/office/drawing/2014/main" id="{433B1036-CF04-4000-9BF7-9B56EA10CBCF}"/>
              </a:ext>
            </a:extLst>
          </p:cNvPr>
          <p:cNvGrpSpPr>
            <a:grpSpLocks/>
          </p:cNvGrpSpPr>
          <p:nvPr/>
        </p:nvGrpSpPr>
        <p:grpSpPr bwMode="auto">
          <a:xfrm>
            <a:off x="12433300" y="2728913"/>
            <a:ext cx="2781300" cy="2851150"/>
            <a:chOff x="-3021837" y="2324314"/>
            <a:chExt cx="2779776" cy="2850462"/>
          </a:xfrm>
        </p:grpSpPr>
        <p:pic>
          <p:nvPicPr>
            <p:cNvPr id="9" name="Picture 12">
              <a:extLst>
                <a:ext uri="{FF2B5EF4-FFF2-40B4-BE49-F238E27FC236}">
                  <a16:creationId xmlns:a16="http://schemas.microsoft.com/office/drawing/2014/main" id="{8FD9409A-0689-49E8-A38A-4B0C5FA0F907}"/>
                </a:ext>
              </a:extLst>
            </p:cNvPr>
            <p:cNvPicPr>
              <a:picLocks noChangeAspect="1"/>
            </p:cNvPicPr>
            <p:nvPr/>
          </p:nvPicPr>
          <p:blipFill>
            <a:blip r:embed="rId2">
              <a:extLst>
                <a:ext uri="{28A0092B-C50C-407E-A947-70E740481C1C}">
                  <a14:useLocalDpi xmlns:a14="http://schemas.microsoft.com/office/drawing/2010/main" val="0"/>
                </a:ext>
              </a:extLst>
            </a:blip>
            <a:srcRect l="82965" t="17065" b="54295"/>
            <a:stretch>
              <a:fillRect/>
            </a:stretch>
          </p:blipFill>
          <p:spPr bwMode="auto">
            <a:xfrm>
              <a:off x="-3021837" y="2324314"/>
              <a:ext cx="2779776" cy="28504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FE1E9584-3CB2-4B01-B2F3-C70F21F88B5E}"/>
                </a:ext>
              </a:extLst>
            </p:cNvPr>
            <p:cNvSpPr/>
            <p:nvPr/>
          </p:nvSpPr>
          <p:spPr>
            <a:xfrm>
              <a:off x="-2779082" y="4435180"/>
              <a:ext cx="2194309" cy="198389"/>
            </a:xfrm>
            <a:prstGeom prst="rect">
              <a:avLst/>
            </a:prstGeom>
            <a:no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grpSp>
      <p:sp>
        <p:nvSpPr>
          <p:cNvPr id="11" name="TextBox 10">
            <a:extLst>
              <a:ext uri="{FF2B5EF4-FFF2-40B4-BE49-F238E27FC236}">
                <a16:creationId xmlns:a16="http://schemas.microsoft.com/office/drawing/2014/main" id="{458459C5-2E2C-4AD5-A290-1EE0D564349B}"/>
              </a:ext>
            </a:extLst>
          </p:cNvPr>
          <p:cNvSpPr txBox="1"/>
          <p:nvPr/>
        </p:nvSpPr>
        <p:spPr>
          <a:xfrm>
            <a:off x="14266863" y="4886325"/>
            <a:ext cx="281094"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dirty="0">
                <a:latin typeface="Calibri" panose="020F0502020204030204" pitchFamily="34" charset="0"/>
                <a:cs typeface="Calibri" panose="020F0502020204030204" pitchFamily="34" charset="0"/>
              </a:rPr>
              <a:t>-33%</a:t>
            </a:r>
          </a:p>
        </p:txBody>
      </p:sp>
      <p:sp>
        <p:nvSpPr>
          <p:cNvPr id="12" name="TextBox 11">
            <a:extLst>
              <a:ext uri="{FF2B5EF4-FFF2-40B4-BE49-F238E27FC236}">
                <a16:creationId xmlns:a16="http://schemas.microsoft.com/office/drawing/2014/main" id="{C1A5F41A-C5E2-4941-BBE0-85B388A7AF92}"/>
              </a:ext>
            </a:extLst>
          </p:cNvPr>
          <p:cNvSpPr txBox="1"/>
          <p:nvPr/>
        </p:nvSpPr>
        <p:spPr>
          <a:xfrm>
            <a:off x="14266863" y="41910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dirty="0">
                <a:latin typeface="Calibri" panose="020F0502020204030204" pitchFamily="34" charset="0"/>
                <a:cs typeface="Calibri" panose="020F0502020204030204" pitchFamily="34" charset="0"/>
              </a:rPr>
              <a:t>0%</a:t>
            </a:r>
          </a:p>
        </p:txBody>
      </p:sp>
      <p:sp>
        <p:nvSpPr>
          <p:cNvPr id="13" name="TextBox 12">
            <a:extLst>
              <a:ext uri="{FF2B5EF4-FFF2-40B4-BE49-F238E27FC236}">
                <a16:creationId xmlns:a16="http://schemas.microsoft.com/office/drawing/2014/main" id="{CEEC0C55-C5FF-44CE-9D9A-B46092A71C08}"/>
              </a:ext>
            </a:extLst>
          </p:cNvPr>
          <p:cNvSpPr txBox="1"/>
          <p:nvPr/>
        </p:nvSpPr>
        <p:spPr>
          <a:xfrm>
            <a:off x="14266863" y="51181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dirty="0">
                <a:latin typeface="Calibri" panose="020F0502020204030204" pitchFamily="34" charset="0"/>
                <a:cs typeface="Calibri" panose="020F0502020204030204" pitchFamily="34" charset="0"/>
              </a:rPr>
              <a:t>0%</a:t>
            </a:r>
          </a:p>
        </p:txBody>
      </p:sp>
      <p:sp>
        <p:nvSpPr>
          <p:cNvPr id="15" name="Rectangle 14">
            <a:extLst>
              <a:ext uri="{FF2B5EF4-FFF2-40B4-BE49-F238E27FC236}">
                <a16:creationId xmlns:a16="http://schemas.microsoft.com/office/drawing/2014/main" id="{740F3CE4-67E1-49D2-A044-F6185BF46F90}"/>
              </a:ext>
            </a:extLst>
          </p:cNvPr>
          <p:cNvSpPr/>
          <p:nvPr/>
        </p:nvSpPr>
        <p:spPr>
          <a:xfrm>
            <a:off x="0" y="-1588"/>
            <a:ext cx="12192000" cy="6859588"/>
          </a:xfrm>
          <a:prstGeom prst="rect">
            <a:avLst/>
          </a:prstGeom>
          <a:solidFill>
            <a:schemeClr val="bg1">
              <a:lumMod val="9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sz="2400" dirty="0"/>
          </a:p>
        </p:txBody>
      </p:sp>
      <p:sp>
        <p:nvSpPr>
          <p:cNvPr id="16" name="Rectangle 15">
            <a:extLst>
              <a:ext uri="{FF2B5EF4-FFF2-40B4-BE49-F238E27FC236}">
                <a16:creationId xmlns:a16="http://schemas.microsoft.com/office/drawing/2014/main" id="{4CB07B9B-090D-4BF3-A00C-E21B43C23E61}"/>
              </a:ext>
            </a:extLst>
          </p:cNvPr>
          <p:cNvSpPr/>
          <p:nvPr/>
        </p:nvSpPr>
        <p:spPr>
          <a:xfrm>
            <a:off x="12433300" y="0"/>
            <a:ext cx="2781300" cy="261778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anchor="ctr"/>
          <a:lstStyle/>
          <a:p>
            <a:pPr>
              <a:lnSpc>
                <a:spcPct val="90000"/>
              </a:lnSpc>
              <a:spcBef>
                <a:spcPts val="600"/>
              </a:spcBef>
              <a:defRPr/>
            </a:pPr>
            <a:r>
              <a:rPr lang="sv-SE" b="1" dirty="0">
                <a:solidFill>
                  <a:schemeClr val="tx1"/>
                </a:solidFill>
              </a:rPr>
              <a:t>Instruktioner för foto</a:t>
            </a:r>
          </a:p>
          <a:p>
            <a:pPr>
              <a:lnSpc>
                <a:spcPct val="90000"/>
              </a:lnSpc>
              <a:spcBef>
                <a:spcPts val="600"/>
              </a:spcBef>
              <a:defRPr/>
            </a:pPr>
            <a:r>
              <a:rPr lang="sv-SE" sz="1600" dirty="0">
                <a:solidFill>
                  <a:schemeClr val="tx1"/>
                </a:solidFill>
              </a:rPr>
              <a:t>Infoga eget foto enlig foto </a:t>
            </a:r>
            <a:r>
              <a:rPr lang="sv-SE" sz="1600" dirty="0" err="1">
                <a:solidFill>
                  <a:schemeClr val="tx1"/>
                </a:solidFill>
              </a:rPr>
              <a:t>guidelines</a:t>
            </a:r>
            <a:r>
              <a:rPr lang="sv-SE" sz="1600" dirty="0">
                <a:solidFill>
                  <a:schemeClr val="tx1"/>
                </a:solidFill>
              </a:rPr>
              <a:t>. Klicka på ikonen </a:t>
            </a:r>
            <a:br>
              <a:rPr lang="sv-SE" sz="1600" dirty="0">
                <a:solidFill>
                  <a:schemeClr val="tx1"/>
                </a:solidFill>
              </a:rPr>
            </a:br>
            <a:r>
              <a:rPr lang="sv-SE" sz="1600" dirty="0">
                <a:solidFill>
                  <a:schemeClr val="tx1"/>
                </a:solidFill>
              </a:rPr>
              <a:t>i mitten för att infoga fotot.</a:t>
            </a:r>
          </a:p>
          <a:p>
            <a:pPr>
              <a:lnSpc>
                <a:spcPct val="90000"/>
              </a:lnSpc>
              <a:spcBef>
                <a:spcPts val="600"/>
              </a:spcBef>
              <a:defRPr/>
            </a:pPr>
            <a:r>
              <a:rPr lang="sv-SE" sz="1600" dirty="0">
                <a:solidFill>
                  <a:schemeClr val="tx1"/>
                </a:solidFill>
              </a:rPr>
              <a:t>Högerklicka på det infogade fotot och välj formatera foto </a:t>
            </a:r>
            <a:br>
              <a:rPr lang="sv-SE" sz="1600" dirty="0">
                <a:solidFill>
                  <a:schemeClr val="tx1"/>
                </a:solidFill>
              </a:rPr>
            </a:br>
            <a:r>
              <a:rPr lang="sv-SE" sz="1600" dirty="0">
                <a:solidFill>
                  <a:schemeClr val="tx1"/>
                </a:solidFill>
              </a:rPr>
              <a:t>i menyn. Till höger i menyn sänks ljusstyrkan till -33% på foto för att få rätt kontrast.</a:t>
            </a:r>
          </a:p>
        </p:txBody>
      </p:sp>
      <p:grpSp>
        <p:nvGrpSpPr>
          <p:cNvPr id="19" name="Group 19">
            <a:extLst>
              <a:ext uri="{FF2B5EF4-FFF2-40B4-BE49-F238E27FC236}">
                <a16:creationId xmlns:a16="http://schemas.microsoft.com/office/drawing/2014/main" id="{50A8EEF0-145D-4556-B9E3-A4A201D7891D}"/>
              </a:ext>
            </a:extLst>
          </p:cNvPr>
          <p:cNvGrpSpPr>
            <a:grpSpLocks/>
          </p:cNvGrpSpPr>
          <p:nvPr/>
        </p:nvGrpSpPr>
        <p:grpSpPr bwMode="auto">
          <a:xfrm>
            <a:off x="12433300" y="2728913"/>
            <a:ext cx="2781300" cy="2851150"/>
            <a:chOff x="-3021837" y="2324314"/>
            <a:chExt cx="2779776" cy="2850462"/>
          </a:xfrm>
        </p:grpSpPr>
        <p:pic>
          <p:nvPicPr>
            <p:cNvPr id="20" name="Picture 20">
              <a:extLst>
                <a:ext uri="{FF2B5EF4-FFF2-40B4-BE49-F238E27FC236}">
                  <a16:creationId xmlns:a16="http://schemas.microsoft.com/office/drawing/2014/main" id="{3DC39B75-C540-4FF8-AD99-9EC3DC91065D}"/>
                </a:ext>
              </a:extLst>
            </p:cNvPr>
            <p:cNvPicPr>
              <a:picLocks noChangeAspect="1"/>
            </p:cNvPicPr>
            <p:nvPr/>
          </p:nvPicPr>
          <p:blipFill>
            <a:blip r:embed="rId2">
              <a:extLst>
                <a:ext uri="{28A0092B-C50C-407E-A947-70E740481C1C}">
                  <a14:useLocalDpi xmlns:a14="http://schemas.microsoft.com/office/drawing/2010/main" val="0"/>
                </a:ext>
              </a:extLst>
            </a:blip>
            <a:srcRect l="82965" t="17065" b="54295"/>
            <a:stretch>
              <a:fillRect/>
            </a:stretch>
          </p:blipFill>
          <p:spPr bwMode="auto">
            <a:xfrm>
              <a:off x="-3021837" y="2324314"/>
              <a:ext cx="2779776" cy="28504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FA106C7F-039D-44E3-BF94-1A352448D573}"/>
                </a:ext>
              </a:extLst>
            </p:cNvPr>
            <p:cNvSpPr/>
            <p:nvPr/>
          </p:nvSpPr>
          <p:spPr>
            <a:xfrm>
              <a:off x="-2779082" y="4435180"/>
              <a:ext cx="2194309" cy="198389"/>
            </a:xfrm>
            <a:prstGeom prst="rect">
              <a:avLst/>
            </a:prstGeom>
            <a:no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grpSp>
      <p:sp>
        <p:nvSpPr>
          <p:cNvPr id="22" name="TextBox 21">
            <a:extLst>
              <a:ext uri="{FF2B5EF4-FFF2-40B4-BE49-F238E27FC236}">
                <a16:creationId xmlns:a16="http://schemas.microsoft.com/office/drawing/2014/main" id="{D9C6D0C2-BC6A-4F3D-962C-470DADDF4CAB}"/>
              </a:ext>
            </a:extLst>
          </p:cNvPr>
          <p:cNvSpPr txBox="1"/>
          <p:nvPr/>
        </p:nvSpPr>
        <p:spPr>
          <a:xfrm>
            <a:off x="14266863" y="4886325"/>
            <a:ext cx="281094"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dirty="0">
                <a:latin typeface="Calibri" panose="020F0502020204030204" pitchFamily="34" charset="0"/>
                <a:cs typeface="Calibri" panose="020F0502020204030204" pitchFamily="34" charset="0"/>
              </a:rPr>
              <a:t>-33%</a:t>
            </a:r>
          </a:p>
        </p:txBody>
      </p:sp>
      <p:sp>
        <p:nvSpPr>
          <p:cNvPr id="23" name="TextBox 22">
            <a:extLst>
              <a:ext uri="{FF2B5EF4-FFF2-40B4-BE49-F238E27FC236}">
                <a16:creationId xmlns:a16="http://schemas.microsoft.com/office/drawing/2014/main" id="{979FE04B-F645-42EE-85E5-E9A4D510B0FF}"/>
              </a:ext>
            </a:extLst>
          </p:cNvPr>
          <p:cNvSpPr txBox="1"/>
          <p:nvPr/>
        </p:nvSpPr>
        <p:spPr>
          <a:xfrm>
            <a:off x="14266863" y="41910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dirty="0">
                <a:latin typeface="Calibri" panose="020F0502020204030204" pitchFamily="34" charset="0"/>
                <a:cs typeface="Calibri" panose="020F0502020204030204" pitchFamily="34" charset="0"/>
              </a:rPr>
              <a:t>0%</a:t>
            </a:r>
          </a:p>
        </p:txBody>
      </p:sp>
      <p:sp>
        <p:nvSpPr>
          <p:cNvPr id="24" name="TextBox 23">
            <a:extLst>
              <a:ext uri="{FF2B5EF4-FFF2-40B4-BE49-F238E27FC236}">
                <a16:creationId xmlns:a16="http://schemas.microsoft.com/office/drawing/2014/main" id="{749ACCF9-11DD-466B-8FF8-EABF2FBAA997}"/>
              </a:ext>
            </a:extLst>
          </p:cNvPr>
          <p:cNvSpPr txBox="1"/>
          <p:nvPr/>
        </p:nvSpPr>
        <p:spPr>
          <a:xfrm>
            <a:off x="14266863" y="51181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dirty="0">
                <a:latin typeface="Calibri" panose="020F0502020204030204" pitchFamily="34" charset="0"/>
                <a:cs typeface="Calibri" panose="020F0502020204030204" pitchFamily="34" charset="0"/>
              </a:rPr>
              <a:t>0%</a:t>
            </a:r>
          </a:p>
        </p:txBody>
      </p:sp>
      <p:sp>
        <p:nvSpPr>
          <p:cNvPr id="25" name="Rectangle 24">
            <a:extLst>
              <a:ext uri="{FF2B5EF4-FFF2-40B4-BE49-F238E27FC236}">
                <a16:creationId xmlns:a16="http://schemas.microsoft.com/office/drawing/2014/main" id="{CE1D72FE-DD5F-4205-A218-16B4221A3435}"/>
              </a:ext>
            </a:extLst>
          </p:cNvPr>
          <p:cNvSpPr/>
          <p:nvPr/>
        </p:nvSpPr>
        <p:spPr>
          <a:xfrm>
            <a:off x="12433300" y="0"/>
            <a:ext cx="2781300" cy="261778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anchor="ctr"/>
          <a:lstStyle/>
          <a:p>
            <a:pPr>
              <a:lnSpc>
                <a:spcPct val="90000"/>
              </a:lnSpc>
              <a:spcBef>
                <a:spcPts val="600"/>
              </a:spcBef>
              <a:defRPr/>
            </a:pPr>
            <a:r>
              <a:rPr lang="sv-SE" b="1" dirty="0">
                <a:solidFill>
                  <a:schemeClr val="tx1"/>
                </a:solidFill>
              </a:rPr>
              <a:t>Instruktioner för foto</a:t>
            </a:r>
          </a:p>
          <a:p>
            <a:pPr>
              <a:lnSpc>
                <a:spcPct val="90000"/>
              </a:lnSpc>
              <a:spcBef>
                <a:spcPts val="600"/>
              </a:spcBef>
              <a:defRPr/>
            </a:pPr>
            <a:r>
              <a:rPr lang="sv-SE" sz="1600" dirty="0">
                <a:solidFill>
                  <a:schemeClr val="tx1"/>
                </a:solidFill>
              </a:rPr>
              <a:t>Infoga eget foto enlig foto </a:t>
            </a:r>
            <a:r>
              <a:rPr lang="sv-SE" sz="1600" dirty="0" err="1">
                <a:solidFill>
                  <a:schemeClr val="tx1"/>
                </a:solidFill>
              </a:rPr>
              <a:t>guidelines</a:t>
            </a:r>
            <a:r>
              <a:rPr lang="sv-SE" sz="1600" dirty="0">
                <a:solidFill>
                  <a:schemeClr val="tx1"/>
                </a:solidFill>
              </a:rPr>
              <a:t>. Klicka på ikonen </a:t>
            </a:r>
            <a:br>
              <a:rPr lang="sv-SE" sz="1600" dirty="0">
                <a:solidFill>
                  <a:schemeClr val="tx1"/>
                </a:solidFill>
              </a:rPr>
            </a:br>
            <a:r>
              <a:rPr lang="sv-SE" sz="1600" dirty="0">
                <a:solidFill>
                  <a:schemeClr val="tx1"/>
                </a:solidFill>
              </a:rPr>
              <a:t>i mitten för att infoga fotot.</a:t>
            </a:r>
          </a:p>
          <a:p>
            <a:pPr>
              <a:lnSpc>
                <a:spcPct val="90000"/>
              </a:lnSpc>
              <a:spcBef>
                <a:spcPts val="600"/>
              </a:spcBef>
              <a:defRPr/>
            </a:pPr>
            <a:r>
              <a:rPr lang="sv-SE" sz="1600" dirty="0">
                <a:solidFill>
                  <a:schemeClr val="tx1"/>
                </a:solidFill>
              </a:rPr>
              <a:t>Högerklicka på det infogade fotot och välj formatera foto </a:t>
            </a:r>
            <a:br>
              <a:rPr lang="sv-SE" sz="1600" dirty="0">
                <a:solidFill>
                  <a:schemeClr val="tx1"/>
                </a:solidFill>
              </a:rPr>
            </a:br>
            <a:r>
              <a:rPr lang="sv-SE" sz="1600" dirty="0">
                <a:solidFill>
                  <a:schemeClr val="tx1"/>
                </a:solidFill>
              </a:rPr>
              <a:t>i menyn. Till höger i menyn sänks ljusstyrkan till -33% på foto för att få rätt kontrast.</a:t>
            </a:r>
          </a:p>
        </p:txBody>
      </p:sp>
      <p:grpSp>
        <p:nvGrpSpPr>
          <p:cNvPr id="26" name="Group 26">
            <a:extLst>
              <a:ext uri="{FF2B5EF4-FFF2-40B4-BE49-F238E27FC236}">
                <a16:creationId xmlns:a16="http://schemas.microsoft.com/office/drawing/2014/main" id="{DC7E9F7E-2191-40DB-9C5F-25604701341B}"/>
              </a:ext>
            </a:extLst>
          </p:cNvPr>
          <p:cNvGrpSpPr>
            <a:grpSpLocks/>
          </p:cNvGrpSpPr>
          <p:nvPr/>
        </p:nvGrpSpPr>
        <p:grpSpPr bwMode="auto">
          <a:xfrm>
            <a:off x="12433300" y="2728913"/>
            <a:ext cx="2781300" cy="2851150"/>
            <a:chOff x="-3021837" y="2324314"/>
            <a:chExt cx="2779776" cy="2850462"/>
          </a:xfrm>
        </p:grpSpPr>
        <p:pic>
          <p:nvPicPr>
            <p:cNvPr id="27" name="Picture 27">
              <a:extLst>
                <a:ext uri="{FF2B5EF4-FFF2-40B4-BE49-F238E27FC236}">
                  <a16:creationId xmlns:a16="http://schemas.microsoft.com/office/drawing/2014/main" id="{7DB5D63A-AE0C-4D14-AB63-38F6955EA834}"/>
                </a:ext>
              </a:extLst>
            </p:cNvPr>
            <p:cNvPicPr>
              <a:picLocks noChangeAspect="1"/>
            </p:cNvPicPr>
            <p:nvPr/>
          </p:nvPicPr>
          <p:blipFill>
            <a:blip r:embed="rId2">
              <a:extLst>
                <a:ext uri="{28A0092B-C50C-407E-A947-70E740481C1C}">
                  <a14:useLocalDpi xmlns:a14="http://schemas.microsoft.com/office/drawing/2010/main" val="0"/>
                </a:ext>
              </a:extLst>
            </a:blip>
            <a:srcRect l="82965" t="17065" b="54295"/>
            <a:stretch>
              <a:fillRect/>
            </a:stretch>
          </p:blipFill>
          <p:spPr bwMode="auto">
            <a:xfrm>
              <a:off x="-3021837" y="2324314"/>
              <a:ext cx="2779776" cy="28504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E8ACF64E-EA16-4751-9F55-65A35C6D97CD}"/>
                </a:ext>
              </a:extLst>
            </p:cNvPr>
            <p:cNvSpPr/>
            <p:nvPr/>
          </p:nvSpPr>
          <p:spPr>
            <a:xfrm>
              <a:off x="-2779082" y="4435180"/>
              <a:ext cx="2194309" cy="198389"/>
            </a:xfrm>
            <a:prstGeom prst="rect">
              <a:avLst/>
            </a:prstGeom>
            <a:no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grpSp>
      <p:sp>
        <p:nvSpPr>
          <p:cNvPr id="29" name="TextBox 28">
            <a:extLst>
              <a:ext uri="{FF2B5EF4-FFF2-40B4-BE49-F238E27FC236}">
                <a16:creationId xmlns:a16="http://schemas.microsoft.com/office/drawing/2014/main" id="{0F708EBC-A220-418A-9624-74A8A2E0BD79}"/>
              </a:ext>
            </a:extLst>
          </p:cNvPr>
          <p:cNvSpPr txBox="1"/>
          <p:nvPr/>
        </p:nvSpPr>
        <p:spPr>
          <a:xfrm>
            <a:off x="14266863" y="4886325"/>
            <a:ext cx="281094"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dirty="0">
                <a:latin typeface="Calibri" panose="020F0502020204030204" pitchFamily="34" charset="0"/>
                <a:cs typeface="Calibri" panose="020F0502020204030204" pitchFamily="34" charset="0"/>
              </a:rPr>
              <a:t>-33%</a:t>
            </a:r>
          </a:p>
        </p:txBody>
      </p:sp>
      <p:sp>
        <p:nvSpPr>
          <p:cNvPr id="30" name="TextBox 29">
            <a:extLst>
              <a:ext uri="{FF2B5EF4-FFF2-40B4-BE49-F238E27FC236}">
                <a16:creationId xmlns:a16="http://schemas.microsoft.com/office/drawing/2014/main" id="{A52122C0-BB64-48C2-B12F-ED6160976338}"/>
              </a:ext>
            </a:extLst>
          </p:cNvPr>
          <p:cNvSpPr txBox="1"/>
          <p:nvPr/>
        </p:nvSpPr>
        <p:spPr>
          <a:xfrm>
            <a:off x="14266863" y="41910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dirty="0">
                <a:latin typeface="Calibri" panose="020F0502020204030204" pitchFamily="34" charset="0"/>
                <a:cs typeface="Calibri" panose="020F0502020204030204" pitchFamily="34" charset="0"/>
              </a:rPr>
              <a:t>0%</a:t>
            </a:r>
          </a:p>
        </p:txBody>
      </p:sp>
      <p:sp>
        <p:nvSpPr>
          <p:cNvPr id="31" name="TextBox 30">
            <a:extLst>
              <a:ext uri="{FF2B5EF4-FFF2-40B4-BE49-F238E27FC236}">
                <a16:creationId xmlns:a16="http://schemas.microsoft.com/office/drawing/2014/main" id="{3259EF57-6BB7-4EA1-9397-EF30BF105FAC}"/>
              </a:ext>
            </a:extLst>
          </p:cNvPr>
          <p:cNvSpPr txBox="1"/>
          <p:nvPr/>
        </p:nvSpPr>
        <p:spPr>
          <a:xfrm>
            <a:off x="14266863" y="51181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dirty="0">
                <a:latin typeface="Calibri" panose="020F0502020204030204" pitchFamily="34" charset="0"/>
                <a:cs typeface="Calibri" panose="020F0502020204030204" pitchFamily="34" charset="0"/>
              </a:rPr>
              <a:t>0%</a:t>
            </a:r>
          </a:p>
        </p:txBody>
      </p:sp>
      <p:sp>
        <p:nvSpPr>
          <p:cNvPr id="14" name="Picture Placeholder 3"/>
          <p:cNvSpPr>
            <a:spLocks noGrp="1"/>
          </p:cNvSpPr>
          <p:nvPr>
            <p:ph type="pic" sz="quarter" idx="17"/>
          </p:nvPr>
        </p:nvSpPr>
        <p:spPr>
          <a:xfrm>
            <a:off x="0" y="-1588"/>
            <a:ext cx="12192000" cy="6859588"/>
          </a:xfrm>
          <a:solidFill>
            <a:schemeClr val="tx1"/>
          </a:solidFill>
        </p:spPr>
        <p:txBody>
          <a:bodyPr rIns="2880000" anchor="ctr"/>
          <a:lstStyle>
            <a:lvl1pPr marL="0" indent="0" algn="r">
              <a:buFontTx/>
              <a:buNone/>
              <a:defRPr sz="1800">
                <a:solidFill>
                  <a:schemeClr val="bg1"/>
                </a:solidFill>
              </a:defRPr>
            </a:lvl1pPr>
          </a:lstStyle>
          <a:p>
            <a:pPr lvl="0"/>
            <a:r>
              <a:rPr lang="sv-SE" noProof="0" dirty="0" err="1"/>
              <a:t>Click</a:t>
            </a:r>
            <a:r>
              <a:rPr lang="sv-SE" noProof="0" dirty="0"/>
              <a:t> </a:t>
            </a:r>
            <a:r>
              <a:rPr lang="sv-SE" noProof="0" dirty="0" err="1"/>
              <a:t>icon</a:t>
            </a:r>
            <a:r>
              <a:rPr lang="sv-SE" noProof="0" dirty="0"/>
              <a:t> to </a:t>
            </a:r>
            <a:r>
              <a:rPr lang="sv-SE" noProof="0" dirty="0" err="1"/>
              <a:t>add</a:t>
            </a:r>
            <a:r>
              <a:rPr lang="sv-SE" noProof="0" dirty="0"/>
              <a:t> </a:t>
            </a:r>
            <a:r>
              <a:rPr lang="sv-SE" noProof="0" dirty="0" err="1"/>
              <a:t>picture</a:t>
            </a:r>
            <a:endParaRPr lang="sv-SE" noProof="0" dirty="0"/>
          </a:p>
        </p:txBody>
      </p:sp>
      <p:sp>
        <p:nvSpPr>
          <p:cNvPr id="17" name="Title 1"/>
          <p:cNvSpPr>
            <a:spLocks noGrp="1"/>
          </p:cNvSpPr>
          <p:nvPr>
            <p:ph type="ctrTitle"/>
          </p:nvPr>
        </p:nvSpPr>
        <p:spPr>
          <a:xfrm>
            <a:off x="1631951" y="1671251"/>
            <a:ext cx="8928100" cy="1643010"/>
          </a:xfrm>
          <a:noFill/>
        </p:spPr>
        <p:txBody>
          <a:bodyPr>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18" name="Subtitle 2"/>
          <p:cNvSpPr>
            <a:spLocks noGrp="1"/>
          </p:cNvSpPr>
          <p:nvPr>
            <p:ph type="subTitle" idx="1"/>
          </p:nvPr>
        </p:nvSpPr>
        <p:spPr>
          <a:xfrm>
            <a:off x="1631951" y="3549783"/>
            <a:ext cx="8928100" cy="745153"/>
          </a:xfrm>
          <a:noFill/>
        </p:spPr>
        <p:txBody>
          <a:bodyPr>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to </a:t>
            </a:r>
            <a:r>
              <a:rPr lang="sv-SE" noProof="0" dirty="0" err="1"/>
              <a:t>edit</a:t>
            </a:r>
            <a:r>
              <a:rPr lang="sv-SE" noProof="0" dirty="0"/>
              <a:t> Master </a:t>
            </a:r>
            <a:r>
              <a:rPr lang="sv-SE" noProof="0" dirty="0" err="1"/>
              <a:t>subtitle</a:t>
            </a:r>
            <a:r>
              <a:rPr lang="sv-SE" noProof="0" dirty="0"/>
              <a:t> style</a:t>
            </a:r>
          </a:p>
        </p:txBody>
      </p:sp>
      <p:sp>
        <p:nvSpPr>
          <p:cNvPr id="4" name="Picture Placeholder 3"/>
          <p:cNvSpPr>
            <a:spLocks noGrp="1"/>
          </p:cNvSpPr>
          <p:nvPr>
            <p:ph type="pic" sz="quarter" idx="18"/>
          </p:nvPr>
        </p:nvSpPr>
        <p:spPr>
          <a:xfrm>
            <a:off x="5370375" y="5760001"/>
            <a:ext cx="1443600" cy="522000"/>
          </a:xfrm>
          <a:blipFill>
            <a:blip r:embed="rId3"/>
            <a:stretch>
              <a:fillRect/>
            </a:stretch>
          </a:blipFill>
        </p:spPr>
        <p:txBody>
          <a:bodyPr/>
          <a:lstStyle>
            <a:lvl1pPr>
              <a:defRPr sz="100"/>
            </a:lvl1pPr>
          </a:lstStyle>
          <a:p>
            <a:pPr lvl="0"/>
            <a:r>
              <a:rPr lang="sv-SE" noProof="0" dirty="0" err="1"/>
              <a:t>Click</a:t>
            </a:r>
            <a:r>
              <a:rPr lang="sv-SE" noProof="0" dirty="0"/>
              <a:t> </a:t>
            </a:r>
            <a:r>
              <a:rPr lang="sv-SE" noProof="0" dirty="0" err="1"/>
              <a:t>icon</a:t>
            </a:r>
            <a:r>
              <a:rPr lang="sv-SE" noProof="0" dirty="0"/>
              <a:t> to </a:t>
            </a:r>
            <a:r>
              <a:rPr lang="sv-SE" noProof="0" dirty="0" err="1"/>
              <a:t>add</a:t>
            </a:r>
            <a:r>
              <a:rPr lang="sv-SE" noProof="0" dirty="0"/>
              <a:t> </a:t>
            </a:r>
            <a:r>
              <a:rPr lang="sv-SE" noProof="0" dirty="0" err="1"/>
              <a:t>picture</a:t>
            </a:r>
            <a:endParaRPr lang="sv-SE" noProof="0" dirty="0"/>
          </a:p>
        </p:txBody>
      </p:sp>
    </p:spTree>
    <p:extLst>
      <p:ext uri="{BB962C8B-B14F-4D97-AF65-F5344CB8AC3E}">
        <p14:creationId xmlns:p14="http://schemas.microsoft.com/office/powerpoint/2010/main" val="1894443382"/>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2.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170B0A0A-D4BA-4280-8570-64C1C454A8DC}"/>
              </a:ext>
            </a:extLst>
          </p:cNvPr>
          <p:cNvSpPr/>
          <p:nvPr/>
        </p:nvSpPr>
        <p:spPr>
          <a:xfrm>
            <a:off x="0" y="6353175"/>
            <a:ext cx="12192000" cy="504825"/>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sp>
        <p:nvSpPr>
          <p:cNvPr id="1027" name="Title Placeholder 1">
            <a:extLst>
              <a:ext uri="{FF2B5EF4-FFF2-40B4-BE49-F238E27FC236}">
                <a16:creationId xmlns:a16="http://schemas.microsoft.com/office/drawing/2014/main" id="{1DD37A7B-76EB-4783-BD99-85B876286F87}"/>
              </a:ext>
            </a:extLst>
          </p:cNvPr>
          <p:cNvSpPr>
            <a:spLocks noGrp="1"/>
          </p:cNvSpPr>
          <p:nvPr>
            <p:ph type="title"/>
          </p:nvPr>
        </p:nvSpPr>
        <p:spPr bwMode="auto">
          <a:xfrm>
            <a:off x="695325" y="341313"/>
            <a:ext cx="867727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sv-SE" altLang="en-US" dirty="0"/>
              <a:t>Klicka här för att ändra text</a:t>
            </a:r>
            <a:endParaRPr lang="sv-SE" altLang="sv-SE" dirty="0"/>
          </a:p>
        </p:txBody>
      </p:sp>
      <p:sp>
        <p:nvSpPr>
          <p:cNvPr id="1028" name="Text Placeholder 2">
            <a:extLst>
              <a:ext uri="{FF2B5EF4-FFF2-40B4-BE49-F238E27FC236}">
                <a16:creationId xmlns:a16="http://schemas.microsoft.com/office/drawing/2014/main" id="{DF6287A2-7100-4A92-B0F0-473C03FC15B2}"/>
              </a:ext>
            </a:extLst>
          </p:cNvPr>
          <p:cNvSpPr>
            <a:spLocks noGrp="1"/>
          </p:cNvSpPr>
          <p:nvPr>
            <p:ph type="body" idx="1"/>
          </p:nvPr>
        </p:nvSpPr>
        <p:spPr bwMode="auto">
          <a:xfrm>
            <a:off x="695325" y="1598613"/>
            <a:ext cx="8677275" cy="449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sv-SE" altLang="sv-SE" dirty="0"/>
              <a:t>Klicka här för att ändra text</a:t>
            </a:r>
          </a:p>
          <a:p>
            <a:pPr lvl="1"/>
            <a:r>
              <a:rPr lang="sv-SE" altLang="sv-SE" dirty="0"/>
              <a:t>Andra nivå</a:t>
            </a:r>
          </a:p>
        </p:txBody>
      </p:sp>
      <p:sp>
        <p:nvSpPr>
          <p:cNvPr id="4" name="Date Placeholder 3">
            <a:extLst>
              <a:ext uri="{FF2B5EF4-FFF2-40B4-BE49-F238E27FC236}">
                <a16:creationId xmlns:a16="http://schemas.microsoft.com/office/drawing/2014/main" id="{8358902E-9099-4F32-8CE1-53EC1C7C38BE}"/>
              </a:ext>
            </a:extLst>
          </p:cNvPr>
          <p:cNvSpPr>
            <a:spLocks noGrp="1"/>
          </p:cNvSpPr>
          <p:nvPr>
            <p:ph type="dt" sz="half" idx="2"/>
          </p:nvPr>
        </p:nvSpPr>
        <p:spPr>
          <a:xfrm>
            <a:off x="10620375" y="6516688"/>
            <a:ext cx="679450" cy="177800"/>
          </a:xfrm>
          <a:prstGeom prst="rect">
            <a:avLst/>
          </a:prstGeom>
        </p:spPr>
        <p:txBody>
          <a:bodyPr vert="horz" lIns="0" tIns="0" rIns="0" bIns="0" rtlCol="0" anchor="t" anchorCtr="0"/>
          <a:lstStyle>
            <a:lvl1pPr algn="l" eaLnBrk="1" fontAlgn="auto" hangingPunct="1">
              <a:spcBef>
                <a:spcPts val="0"/>
              </a:spcBef>
              <a:spcAft>
                <a:spcPts val="0"/>
              </a:spcAft>
              <a:defRPr sz="1000">
                <a:solidFill>
                  <a:schemeClr val="tx1">
                    <a:lumMod val="50000"/>
                    <a:lumOff val="50000"/>
                  </a:schemeClr>
                </a:solidFill>
                <a:latin typeface="+mn-lt"/>
              </a:defRPr>
            </a:lvl1pPr>
          </a:lstStyle>
          <a:p>
            <a:pPr>
              <a:defRPr/>
            </a:pPr>
            <a:r>
              <a:rPr lang="sv-SE"/>
              <a:t>2021-04-12</a:t>
            </a:r>
            <a:endParaRPr lang="sv-SE" dirty="0"/>
          </a:p>
        </p:txBody>
      </p:sp>
      <p:sp>
        <p:nvSpPr>
          <p:cNvPr id="5" name="Footer Placeholder 4">
            <a:extLst>
              <a:ext uri="{FF2B5EF4-FFF2-40B4-BE49-F238E27FC236}">
                <a16:creationId xmlns:a16="http://schemas.microsoft.com/office/drawing/2014/main" id="{92E702F9-E957-46D9-BD71-65E02FFCF421}"/>
              </a:ext>
            </a:extLst>
          </p:cNvPr>
          <p:cNvSpPr>
            <a:spLocks noGrp="1"/>
          </p:cNvSpPr>
          <p:nvPr>
            <p:ph type="ftr" sz="quarter" idx="3"/>
          </p:nvPr>
        </p:nvSpPr>
        <p:spPr>
          <a:xfrm>
            <a:off x="2016125" y="6516688"/>
            <a:ext cx="8099425" cy="177800"/>
          </a:xfrm>
          <a:prstGeom prst="rect">
            <a:avLst/>
          </a:prstGeom>
        </p:spPr>
        <p:txBody>
          <a:bodyPr vert="horz" lIns="0" tIns="0" rIns="0" bIns="0" rtlCol="0" anchor="t" anchorCtr="0"/>
          <a:lstStyle>
            <a:lvl1pPr algn="r" eaLnBrk="1" fontAlgn="auto" hangingPunct="1">
              <a:spcBef>
                <a:spcPts val="0"/>
              </a:spcBef>
              <a:spcAft>
                <a:spcPts val="0"/>
              </a:spcAft>
              <a:defRPr sz="1000">
                <a:solidFill>
                  <a:schemeClr val="tx1">
                    <a:lumMod val="50000"/>
                    <a:lumOff val="50000"/>
                  </a:schemeClr>
                </a:solidFill>
                <a:latin typeface="+mn-lt"/>
              </a:defRPr>
            </a:lvl1pPr>
          </a:lstStyle>
          <a:p>
            <a:pPr>
              <a:defRPr/>
            </a:pPr>
            <a:endParaRPr lang="sv-SE" dirty="0"/>
          </a:p>
        </p:txBody>
      </p:sp>
      <p:sp>
        <p:nvSpPr>
          <p:cNvPr id="6" name="Slide Number Placeholder 5">
            <a:extLst>
              <a:ext uri="{FF2B5EF4-FFF2-40B4-BE49-F238E27FC236}">
                <a16:creationId xmlns:a16="http://schemas.microsoft.com/office/drawing/2014/main" id="{B3C28B79-7C6F-4596-8B0A-C028B3E532F0}"/>
              </a:ext>
            </a:extLst>
          </p:cNvPr>
          <p:cNvSpPr>
            <a:spLocks noGrp="1"/>
          </p:cNvSpPr>
          <p:nvPr>
            <p:ph type="sldNum" sz="quarter" idx="4"/>
          </p:nvPr>
        </p:nvSpPr>
        <p:spPr>
          <a:xfrm>
            <a:off x="11472863" y="6516688"/>
            <a:ext cx="358775" cy="179387"/>
          </a:xfrm>
          <a:prstGeom prst="rect">
            <a:avLst/>
          </a:prstGeom>
        </p:spPr>
        <p:txBody>
          <a:bodyPr vert="horz" lIns="0" tIns="0" rIns="0" bIns="0" rtlCol="0" anchor="t" anchorCtr="0"/>
          <a:lstStyle>
            <a:lvl1pPr algn="r" eaLnBrk="1" fontAlgn="auto" hangingPunct="1">
              <a:spcBef>
                <a:spcPts val="0"/>
              </a:spcBef>
              <a:spcAft>
                <a:spcPts val="0"/>
              </a:spcAft>
              <a:defRPr sz="1000">
                <a:solidFill>
                  <a:schemeClr val="tx1">
                    <a:lumMod val="50000"/>
                    <a:lumOff val="50000"/>
                  </a:schemeClr>
                </a:solidFill>
                <a:latin typeface="+mn-lt"/>
              </a:defRPr>
            </a:lvl1pPr>
          </a:lstStyle>
          <a:p>
            <a:pPr>
              <a:defRPr/>
            </a:pPr>
            <a:fld id="{D3B0B049-D236-4E9C-BFA2-D924979AFA23}" type="slidenum">
              <a:rPr lang="sv-SE"/>
              <a:pPr>
                <a:defRPr/>
              </a:pPr>
              <a:t>‹#›</a:t>
            </a:fld>
            <a:endParaRPr lang="sv-SE" dirty="0"/>
          </a:p>
        </p:txBody>
      </p:sp>
      <p:pic>
        <p:nvPicPr>
          <p:cNvPr id="1032" name="Bildobjekt 7">
            <a:extLst>
              <a:ext uri="{FF2B5EF4-FFF2-40B4-BE49-F238E27FC236}">
                <a16:creationId xmlns:a16="http://schemas.microsoft.com/office/drawing/2014/main" id="{585F4FB4-BC46-41D2-8EDA-C0F3054A721A}"/>
              </a:ext>
            </a:extLst>
          </p:cNvPr>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360363" y="6426200"/>
            <a:ext cx="90011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53" r:id="rId1"/>
    <p:sldLayoutId id="214748394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 id="2147483963" r:id="rId12"/>
    <p:sldLayoutId id="2147483964" r:id="rId13"/>
    <p:sldLayoutId id="2147483965" r:id="rId14"/>
    <p:sldLayoutId id="2147483944" r:id="rId15"/>
    <p:sldLayoutId id="2147483945" r:id="rId16"/>
    <p:sldLayoutId id="2147483946" r:id="rId17"/>
    <p:sldLayoutId id="2147483947" r:id="rId18"/>
    <p:sldLayoutId id="2147483948" r:id="rId19"/>
    <p:sldLayoutId id="2147483949" r:id="rId20"/>
    <p:sldLayoutId id="2147483950" r:id="rId21"/>
    <p:sldLayoutId id="2147483951" r:id="rId22"/>
    <p:sldLayoutId id="2147483952" r:id="rId23"/>
    <p:sldLayoutId id="2147483966" r:id="rId24"/>
    <p:sldLayoutId id="2147483967" r:id="rId25"/>
    <p:sldLayoutId id="2147483968" r:id="rId26"/>
    <p:sldLayoutId id="2147483969" r:id="rId27"/>
  </p:sldLayoutIdLst>
  <p:transition spd="med">
    <p:fade/>
  </p:transition>
  <p:hf hdr="0" ftr="0"/>
  <p:txStyles>
    <p:titleStyle>
      <a:lvl1pPr algn="l" rtl="0" eaLnBrk="0" fontAlgn="base" hangingPunct="0">
        <a:lnSpc>
          <a:spcPct val="85000"/>
        </a:lnSpc>
        <a:spcBef>
          <a:spcPct val="0"/>
        </a:spcBef>
        <a:spcAft>
          <a:spcPct val="0"/>
        </a:spcAft>
        <a:defRPr sz="3600" kern="1200">
          <a:solidFill>
            <a:schemeClr val="tx1"/>
          </a:solidFill>
          <a:latin typeface="+mj-lt"/>
          <a:ea typeface="+mj-ea"/>
          <a:cs typeface="+mj-cs"/>
        </a:defRPr>
      </a:lvl1pPr>
      <a:lvl2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2pPr>
      <a:lvl3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3pPr>
      <a:lvl4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4pPr>
      <a:lvl5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5pPr>
      <a:lvl6pPr marL="457200" algn="l" rtl="0" eaLnBrk="1" fontAlgn="base" hangingPunct="1">
        <a:lnSpc>
          <a:spcPct val="85000"/>
        </a:lnSpc>
        <a:spcBef>
          <a:spcPct val="0"/>
        </a:spcBef>
        <a:spcAft>
          <a:spcPct val="0"/>
        </a:spcAft>
        <a:defRPr sz="3600">
          <a:solidFill>
            <a:schemeClr val="tx2"/>
          </a:solidFill>
          <a:latin typeface="Calibri" charset="0"/>
        </a:defRPr>
      </a:lvl6pPr>
      <a:lvl7pPr marL="914400" algn="l" rtl="0" eaLnBrk="1" fontAlgn="base" hangingPunct="1">
        <a:lnSpc>
          <a:spcPct val="85000"/>
        </a:lnSpc>
        <a:spcBef>
          <a:spcPct val="0"/>
        </a:spcBef>
        <a:spcAft>
          <a:spcPct val="0"/>
        </a:spcAft>
        <a:defRPr sz="3600">
          <a:solidFill>
            <a:schemeClr val="tx2"/>
          </a:solidFill>
          <a:latin typeface="Calibri" charset="0"/>
        </a:defRPr>
      </a:lvl7pPr>
      <a:lvl8pPr marL="1371600" algn="l" rtl="0" eaLnBrk="1" fontAlgn="base" hangingPunct="1">
        <a:lnSpc>
          <a:spcPct val="85000"/>
        </a:lnSpc>
        <a:spcBef>
          <a:spcPct val="0"/>
        </a:spcBef>
        <a:spcAft>
          <a:spcPct val="0"/>
        </a:spcAft>
        <a:defRPr sz="3600">
          <a:solidFill>
            <a:schemeClr val="tx2"/>
          </a:solidFill>
          <a:latin typeface="Calibri" charset="0"/>
        </a:defRPr>
      </a:lvl8pPr>
      <a:lvl9pPr marL="1828800" algn="l" rtl="0" eaLnBrk="1" fontAlgn="base" hangingPunct="1">
        <a:lnSpc>
          <a:spcPct val="85000"/>
        </a:lnSpc>
        <a:spcBef>
          <a:spcPct val="0"/>
        </a:spcBef>
        <a:spcAft>
          <a:spcPct val="0"/>
        </a:spcAft>
        <a:defRPr sz="3600">
          <a:solidFill>
            <a:schemeClr val="tx2"/>
          </a:solidFill>
          <a:latin typeface="Calibri" charset="0"/>
        </a:defRPr>
      </a:lvl9pPr>
    </p:titleStyle>
    <p:bodyStyle>
      <a:lvl1pPr marL="266700" indent="-266700" algn="l" rtl="0" eaLnBrk="0" fontAlgn="base" hangingPunct="0">
        <a:lnSpc>
          <a:spcPct val="90000"/>
        </a:lnSpc>
        <a:spcBef>
          <a:spcPts val="1200"/>
        </a:spcBef>
        <a:spcAft>
          <a:spcPct val="0"/>
        </a:spcAft>
        <a:buClr>
          <a:schemeClr val="accent1"/>
        </a:buClr>
        <a:buFont typeface="Arial" panose="020B0604020202020204" pitchFamily="34" charset="0"/>
        <a:buChar char="•"/>
        <a:defRPr sz="2400" kern="1200">
          <a:solidFill>
            <a:schemeClr val="tx1"/>
          </a:solidFill>
          <a:latin typeface="+mn-lt"/>
          <a:ea typeface="+mn-ea"/>
          <a:cs typeface="+mn-cs"/>
        </a:defRPr>
      </a:lvl1pPr>
      <a:lvl2pPr marL="542925" indent="-276225" algn="l" rtl="0" eaLnBrk="0" fontAlgn="base" hangingPunct="0">
        <a:lnSpc>
          <a:spcPct val="90000"/>
        </a:lnSpc>
        <a:spcBef>
          <a:spcPts val="12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2pPr>
      <a:lvl3pPr marL="1143000" indent="-228600" algn="l" rtl="0" eaLnBrk="0" fontAlgn="base" hangingPunct="0">
        <a:lnSpc>
          <a:spcPct val="90000"/>
        </a:lnSpc>
        <a:spcBef>
          <a:spcPts val="6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lnSpc>
          <a:spcPct val="90000"/>
        </a:lnSpc>
        <a:spcBef>
          <a:spcPts val="6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6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34" userDrawn="1">
          <p15:clr>
            <a:srgbClr val="F26B43"/>
          </p15:clr>
        </p15:guide>
        <p15:guide id="2" orient="horz" pos="100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D655EC65-1A87-4731-8B9A-1B974DD5A7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22487BD2-A1FB-403A-B62E-2099E336F6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4BD52827-E6DF-4ECC-9470-CB77B9972A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sv-SE"/>
              <a:t>2021-04-12</a:t>
            </a:r>
          </a:p>
        </p:txBody>
      </p:sp>
      <p:sp>
        <p:nvSpPr>
          <p:cNvPr id="5" name="Platshållare för sidfot 4">
            <a:extLst>
              <a:ext uri="{FF2B5EF4-FFF2-40B4-BE49-F238E27FC236}">
                <a16:creationId xmlns:a16="http://schemas.microsoft.com/office/drawing/2014/main" id="{1D74C054-4D0F-4836-A275-C3AD5979C8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5EE04062-7D92-477D-AC60-B5E139904D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26632A-448A-41AF-80A6-F7916042EAF7}" type="slidenum">
              <a:rPr lang="sv-SE" smtClean="0"/>
              <a:t>‹#›</a:t>
            </a:fld>
            <a:endParaRPr lang="sv-SE"/>
          </a:p>
        </p:txBody>
      </p:sp>
    </p:spTree>
    <p:extLst>
      <p:ext uri="{BB962C8B-B14F-4D97-AF65-F5344CB8AC3E}">
        <p14:creationId xmlns:p14="http://schemas.microsoft.com/office/powerpoint/2010/main" val="4012853827"/>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63596CF-3C09-4D24-9E4B-6E6F1E5C12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A9843578-6CDC-413B-A8E4-33D71D56B7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4527500D-F695-4D37-839A-052ACC0EC6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sv-SE"/>
              <a:t>2021-04-12</a:t>
            </a:r>
          </a:p>
        </p:txBody>
      </p:sp>
      <p:sp>
        <p:nvSpPr>
          <p:cNvPr id="5" name="Platshållare för sidfot 4">
            <a:extLst>
              <a:ext uri="{FF2B5EF4-FFF2-40B4-BE49-F238E27FC236}">
                <a16:creationId xmlns:a16="http://schemas.microsoft.com/office/drawing/2014/main" id="{C5B0226F-B1B5-4AB2-86FB-84C0E9FF8E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A5F8E0B2-B5DC-4AAE-B803-3CE36430CD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47E04B-0375-40C6-880D-32561BEBF4BE}" type="slidenum">
              <a:rPr lang="sv-SE" smtClean="0"/>
              <a:t>‹#›</a:t>
            </a:fld>
            <a:endParaRPr lang="sv-SE"/>
          </a:p>
        </p:txBody>
      </p:sp>
    </p:spTree>
    <p:extLst>
      <p:ext uri="{BB962C8B-B14F-4D97-AF65-F5344CB8AC3E}">
        <p14:creationId xmlns:p14="http://schemas.microsoft.com/office/powerpoint/2010/main" val="3602843815"/>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chart" Target="../charts/chart7.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chart" Target="../charts/chart10.xml"/><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chart" Target="../charts/chart11.xml"/><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3.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image" Target="../media/image20.svg"/></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3.xml"/><Relationship Id="rId1" Type="http://schemas.openxmlformats.org/officeDocument/2006/relationships/tags" Target="../tags/tag16.xml"/><Relationship Id="rId4" Type="http://schemas.openxmlformats.org/officeDocument/2006/relationships/chart" Target="../charts/chart14.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25.svg"/><Relationship Id="rId2" Type="http://schemas.openxmlformats.org/officeDocument/2006/relationships/slideLayout" Target="../slideLayouts/slideLayout23.xml"/><Relationship Id="rId1" Type="http://schemas.openxmlformats.org/officeDocument/2006/relationships/tags" Target="../tags/tag17.xml"/><Relationship Id="rId6" Type="http://schemas.openxmlformats.org/officeDocument/2006/relationships/image" Target="../media/image24.svg"/><Relationship Id="rId5" Type="http://schemas.openxmlformats.org/officeDocument/2006/relationships/image" Target="../media/image23.sv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slide" Target="slide40.xml"/><Relationship Id="rId3" Type="http://schemas.openxmlformats.org/officeDocument/2006/relationships/slide" Target="slide3.xml"/><Relationship Id="rId7" Type="http://schemas.openxmlformats.org/officeDocument/2006/relationships/slide" Target="slide29.xml"/><Relationship Id="rId2" Type="http://schemas.openxmlformats.org/officeDocument/2006/relationships/slideLayout" Target="../slideLayouts/slideLayout18.xml"/><Relationship Id="rId1" Type="http://schemas.openxmlformats.org/officeDocument/2006/relationships/tags" Target="../tags/tag2.xml"/><Relationship Id="rId6" Type="http://schemas.openxmlformats.org/officeDocument/2006/relationships/slide" Target="slide24.xml"/><Relationship Id="rId5" Type="http://schemas.openxmlformats.org/officeDocument/2006/relationships/slide" Target="slide17.xml"/><Relationship Id="rId4" Type="http://schemas.openxmlformats.org/officeDocument/2006/relationships/slide" Target="slide10.xml"/><Relationship Id="rId9" Type="http://schemas.openxmlformats.org/officeDocument/2006/relationships/slide" Target="slide4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3.xml"/><Relationship Id="rId1" Type="http://schemas.openxmlformats.org/officeDocument/2006/relationships/tags" Target="../tags/tag18.xml"/><Relationship Id="rId4" Type="http://schemas.openxmlformats.org/officeDocument/2006/relationships/chart" Target="../charts/chart15.xml"/></Relationships>
</file>

<file path=ppt/slides/_rels/slide21.xml.rels><?xml version="1.0" encoding="UTF-8" standalone="yes"?>
<Relationships xmlns="http://schemas.openxmlformats.org/package/2006/relationships"><Relationship Id="rId8" Type="http://schemas.openxmlformats.org/officeDocument/2006/relationships/tags" Target="../tags/tag26.xml"/><Relationship Id="rId3" Type="http://schemas.openxmlformats.org/officeDocument/2006/relationships/tags" Target="../tags/tag21.xml"/><Relationship Id="rId7" Type="http://schemas.openxmlformats.org/officeDocument/2006/relationships/tags" Target="../tags/tag25.xml"/><Relationship Id="rId12" Type="http://schemas.openxmlformats.org/officeDocument/2006/relationships/chart" Target="../charts/chart17.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11" Type="http://schemas.openxmlformats.org/officeDocument/2006/relationships/chart" Target="../charts/chart16.xml"/><Relationship Id="rId5" Type="http://schemas.openxmlformats.org/officeDocument/2006/relationships/tags" Target="../tags/tag23.xml"/><Relationship Id="rId10" Type="http://schemas.openxmlformats.org/officeDocument/2006/relationships/notesSlide" Target="../notesSlides/notesSlide18.xml"/><Relationship Id="rId4" Type="http://schemas.openxmlformats.org/officeDocument/2006/relationships/tags" Target="../tags/tag22.xml"/><Relationship Id="rId9"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3.xml"/><Relationship Id="rId5" Type="http://schemas.openxmlformats.org/officeDocument/2006/relationships/chart" Target="../charts/chart19.xml"/><Relationship Id="rId4" Type="http://schemas.openxmlformats.org/officeDocument/2006/relationships/image" Target="../media/image27.svg"/></Relationships>
</file>

<file path=ppt/slides/_rels/slide2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3.xml"/><Relationship Id="rId1" Type="http://schemas.openxmlformats.org/officeDocument/2006/relationships/tags" Target="../tags/tag27.xml"/></Relationships>
</file>

<file path=ppt/slides/_rels/slide28.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chart" Target="../charts/chart21.xml"/><Relationship Id="rId5" Type="http://schemas.openxmlformats.org/officeDocument/2006/relationships/notesSlide" Target="../notesSlides/notesSlide24.xml"/><Relationship Id="rId4"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tags" Target="../tags/tag33.xml"/><Relationship Id="rId7" Type="http://schemas.openxmlformats.org/officeDocument/2006/relationships/chart" Target="../charts/chart22.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notesSlide" Target="../notesSlides/notesSlide25.xml"/><Relationship Id="rId5" Type="http://schemas.openxmlformats.org/officeDocument/2006/relationships/slideLayout" Target="../slideLayouts/slideLayout23.xml"/><Relationship Id="rId4" Type="http://schemas.openxmlformats.org/officeDocument/2006/relationships/tags" Target="../tags/tag34.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3.xml"/><Relationship Id="rId4" Type="http://schemas.openxmlformats.org/officeDocument/2006/relationships/chart" Target="../charts/chart23.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chart" Target="../charts/chart24.xml"/><Relationship Id="rId4"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chart" Target="../charts/chart26.xml"/><Relationship Id="rId4"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3.xml"/><Relationship Id="rId1" Type="http://schemas.openxmlformats.org/officeDocument/2006/relationships/tags" Target="../tags/tag39.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41.xml"/><Relationship Id="rId1" Type="http://schemas.openxmlformats.org/officeDocument/2006/relationships/tags" Target="../tags/tag40.xml"/><Relationship Id="rId5" Type="http://schemas.openxmlformats.org/officeDocument/2006/relationships/chart" Target="../charts/chart27.xml"/><Relationship Id="rId4" Type="http://schemas.openxmlformats.org/officeDocument/2006/relationships/notesSlide" Target="../notesSlides/notesSlide31.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3.xml"/><Relationship Id="rId1" Type="http://schemas.openxmlformats.org/officeDocument/2006/relationships/tags" Target="../tags/tag42.xml"/><Relationship Id="rId4" Type="http://schemas.openxmlformats.org/officeDocument/2006/relationships/chart" Target="../charts/chart28.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3.xml"/><Relationship Id="rId1" Type="http://schemas.openxmlformats.org/officeDocument/2006/relationships/tags" Target="../tags/tag43.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23.xml"/><Relationship Id="rId5" Type="http://schemas.openxmlformats.org/officeDocument/2006/relationships/chart" Target="../charts/chart29.xml"/><Relationship Id="rId4" Type="http://schemas.openxmlformats.org/officeDocument/2006/relationships/image" Target="../media/image32.sv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45.xml"/><Relationship Id="rId1" Type="http://schemas.openxmlformats.org/officeDocument/2006/relationships/tags" Target="../tags/tag44.xml"/><Relationship Id="rId5" Type="http://schemas.openxmlformats.org/officeDocument/2006/relationships/chart" Target="../charts/chart31.xml"/><Relationship Id="rId4" Type="http://schemas.openxmlformats.org/officeDocument/2006/relationships/notesSlide" Target="../notesSlides/notesSlide36.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47.xml"/><Relationship Id="rId1" Type="http://schemas.openxmlformats.org/officeDocument/2006/relationships/tags" Target="../tags/tag46.xml"/><Relationship Id="rId5" Type="http://schemas.openxmlformats.org/officeDocument/2006/relationships/chart" Target="../charts/chart32.xml"/><Relationship Id="rId4" Type="http://schemas.openxmlformats.org/officeDocument/2006/relationships/notesSlide" Target="../notesSlides/notesSlide37.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3.xml"/><Relationship Id="rId1" Type="http://schemas.openxmlformats.org/officeDocument/2006/relationships/tags" Target="../tags/tag48.xml"/><Relationship Id="rId4" Type="http://schemas.openxmlformats.org/officeDocument/2006/relationships/chart" Target="../charts/chart33.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3.xml"/><Relationship Id="rId1" Type="http://schemas.openxmlformats.org/officeDocument/2006/relationships/tags" Target="../tags/tag49.xml"/><Relationship Id="rId4" Type="http://schemas.openxmlformats.org/officeDocument/2006/relationships/chart" Target="../charts/chart34.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51.xml"/><Relationship Id="rId1" Type="http://schemas.openxmlformats.org/officeDocument/2006/relationships/tags" Target="../tags/tag50.xml"/><Relationship Id="rId5" Type="http://schemas.openxmlformats.org/officeDocument/2006/relationships/chart" Target="../charts/chart35.xml"/><Relationship Id="rId4" Type="http://schemas.openxmlformats.org/officeDocument/2006/relationships/notesSlide" Target="../notesSlides/notesSlide40.xml"/></Relationships>
</file>

<file path=ppt/slides/_rels/slide48.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41.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42.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3.xml"/><Relationship Id="rId1" Type="http://schemas.openxmlformats.org/officeDocument/2006/relationships/tags" Target="../tags/tag3.xml"/><Relationship Id="rId4" Type="http://schemas.openxmlformats.org/officeDocument/2006/relationships/chart" Target="../charts/chart2.xml"/></Relationships>
</file>

<file path=ppt/slides/_rels/slide50.xml.rels><?xml version="1.0" encoding="UTF-8" standalone="yes"?>
<Relationships xmlns="http://schemas.openxmlformats.org/package/2006/relationships"><Relationship Id="rId3" Type="http://schemas.openxmlformats.org/officeDocument/2006/relationships/hyperlink" Target="mailto:Info@energiforetagen.se" TargetMode="External"/><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3.xml"/><Relationship Id="rId1" Type="http://schemas.openxmlformats.org/officeDocument/2006/relationships/tags" Target="../tags/tag4.xml"/><Relationship Id="rId4" Type="http://schemas.openxmlformats.org/officeDocument/2006/relationships/chart" Target="../charts/chart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3.xml"/><Relationship Id="rId1" Type="http://schemas.openxmlformats.org/officeDocument/2006/relationships/tags" Target="../tags/tag5.xml"/><Relationship Id="rId4" Type="http://schemas.openxmlformats.org/officeDocument/2006/relationships/chart" Target="../charts/chart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chart" Target="../charts/chart5.xml"/><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chart" Target="../charts/chart6.xml"/><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7B909BD-FCE4-4D70-B04B-19D83A1B360C}"/>
              </a:ext>
            </a:extLst>
          </p:cNvPr>
          <p:cNvSpPr>
            <a:spLocks noGrp="1"/>
          </p:cNvSpPr>
          <p:nvPr>
            <p:ph type="ctrTitle"/>
          </p:nvPr>
        </p:nvSpPr>
        <p:spPr/>
        <p:txBody>
          <a:bodyPr/>
          <a:lstStyle/>
          <a:p>
            <a:r>
              <a:rPr lang="sv-SE" dirty="0"/>
              <a:t>Energiåret 2021</a:t>
            </a:r>
          </a:p>
        </p:txBody>
      </p:sp>
    </p:spTree>
    <p:extLst>
      <p:ext uri="{BB962C8B-B14F-4D97-AF65-F5344CB8AC3E}">
        <p14:creationId xmlns:p14="http://schemas.microsoft.com/office/powerpoint/2010/main" val="3440249536"/>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person, tåg, byggnad, plattform&#10;&#10;Automatiskt genererad beskrivning">
            <a:extLst>
              <a:ext uri="{FF2B5EF4-FFF2-40B4-BE49-F238E27FC236}">
                <a16:creationId xmlns:a16="http://schemas.microsoft.com/office/drawing/2014/main" id="{C4507164-A788-44FA-8310-F7AFDD2F75F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31000"/>
                    </a14:imgEffect>
                  </a14:imgLayer>
                </a14:imgProps>
              </a:ext>
              <a:ext uri="{28A0092B-C50C-407E-A947-70E740481C1C}">
                <a14:useLocalDpi xmlns:a14="http://schemas.microsoft.com/office/drawing/2010/main" val="0"/>
              </a:ext>
            </a:extLst>
          </a:blip>
          <a:srcRect t="1844" b="13887"/>
          <a:stretch/>
        </p:blipFill>
        <p:spPr>
          <a:xfrm>
            <a:off x="20" y="-1588"/>
            <a:ext cx="12191980" cy="6859588"/>
          </a:xfrm>
          <a:prstGeom prst="rect">
            <a:avLst/>
          </a:prstGeom>
          <a:noFill/>
        </p:spPr>
      </p:pic>
      <p:sp>
        <p:nvSpPr>
          <p:cNvPr id="7" name="Rubrik 1">
            <a:extLst>
              <a:ext uri="{FF2B5EF4-FFF2-40B4-BE49-F238E27FC236}">
                <a16:creationId xmlns:a16="http://schemas.microsoft.com/office/drawing/2014/main" id="{2E5F23E6-D61A-4AD1-9986-D755712DD742}"/>
              </a:ext>
            </a:extLst>
          </p:cNvPr>
          <p:cNvSpPr txBox="1">
            <a:spLocks/>
          </p:cNvSpPr>
          <p:nvPr/>
        </p:nvSpPr>
        <p:spPr bwMode="auto">
          <a:xfrm>
            <a:off x="2620527" y="489300"/>
            <a:ext cx="8587241" cy="1248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noAutofit/>
          </a:bodyPr>
          <a:lstStyle>
            <a:lvl1pPr algn="ctr" rtl="0" eaLnBrk="0" fontAlgn="base" hangingPunct="0">
              <a:lnSpc>
                <a:spcPct val="80000"/>
              </a:lnSpc>
              <a:spcBef>
                <a:spcPts val="600"/>
              </a:spcBef>
              <a:spcAft>
                <a:spcPct val="0"/>
              </a:spcAft>
              <a:defRPr sz="6000" b="0" i="0" kern="1200">
                <a:solidFill>
                  <a:schemeClr val="bg1"/>
                </a:solidFill>
                <a:latin typeface="+mj-lt"/>
                <a:ea typeface="Calibri Light" charset="0"/>
                <a:cs typeface="Calibri Light" charset="0"/>
              </a:defRPr>
            </a:lvl1pPr>
            <a:lvl2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2pPr>
            <a:lvl3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3pPr>
            <a:lvl4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4pPr>
            <a:lvl5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5pPr>
            <a:lvl6pPr marL="457200" algn="l" rtl="0" eaLnBrk="1" fontAlgn="base" hangingPunct="1">
              <a:lnSpc>
                <a:spcPct val="85000"/>
              </a:lnSpc>
              <a:spcBef>
                <a:spcPct val="0"/>
              </a:spcBef>
              <a:spcAft>
                <a:spcPct val="0"/>
              </a:spcAft>
              <a:defRPr sz="3600">
                <a:solidFill>
                  <a:schemeClr val="tx2"/>
                </a:solidFill>
                <a:latin typeface="Calibri" charset="0"/>
              </a:defRPr>
            </a:lvl6pPr>
            <a:lvl7pPr marL="914400" algn="l" rtl="0" eaLnBrk="1" fontAlgn="base" hangingPunct="1">
              <a:lnSpc>
                <a:spcPct val="85000"/>
              </a:lnSpc>
              <a:spcBef>
                <a:spcPct val="0"/>
              </a:spcBef>
              <a:spcAft>
                <a:spcPct val="0"/>
              </a:spcAft>
              <a:defRPr sz="3600">
                <a:solidFill>
                  <a:schemeClr val="tx2"/>
                </a:solidFill>
                <a:latin typeface="Calibri" charset="0"/>
              </a:defRPr>
            </a:lvl7pPr>
            <a:lvl8pPr marL="1371600" algn="l" rtl="0" eaLnBrk="1" fontAlgn="base" hangingPunct="1">
              <a:lnSpc>
                <a:spcPct val="85000"/>
              </a:lnSpc>
              <a:spcBef>
                <a:spcPct val="0"/>
              </a:spcBef>
              <a:spcAft>
                <a:spcPct val="0"/>
              </a:spcAft>
              <a:defRPr sz="3600">
                <a:solidFill>
                  <a:schemeClr val="tx2"/>
                </a:solidFill>
                <a:latin typeface="Calibri" charset="0"/>
              </a:defRPr>
            </a:lvl8pPr>
            <a:lvl9pPr marL="1828800" algn="l" rtl="0" eaLnBrk="1" fontAlgn="base" hangingPunct="1">
              <a:lnSpc>
                <a:spcPct val="85000"/>
              </a:lnSpc>
              <a:spcBef>
                <a:spcPct val="0"/>
              </a:spcBef>
              <a:spcAft>
                <a:spcPct val="0"/>
              </a:spcAft>
              <a:defRPr sz="3600">
                <a:solidFill>
                  <a:schemeClr val="tx2"/>
                </a:solidFill>
                <a:latin typeface="Calibri" charset="0"/>
              </a:defRPr>
            </a:lvl9pPr>
          </a:lstStyle>
          <a:p>
            <a:pPr algn="r"/>
            <a:r>
              <a:rPr lang="sv-SE" sz="4800" dirty="0"/>
              <a:t>Elanvändning</a:t>
            </a:r>
            <a:endParaRPr lang="sv-SE" dirty="0"/>
          </a:p>
        </p:txBody>
      </p:sp>
    </p:spTree>
    <p:extLst>
      <p:ext uri="{BB962C8B-B14F-4D97-AF65-F5344CB8AC3E}">
        <p14:creationId xmlns:p14="http://schemas.microsoft.com/office/powerpoint/2010/main" val="3390160576"/>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81DB92E-A7A6-40C8-A105-801A71FFC133}"/>
              </a:ext>
            </a:extLst>
          </p:cNvPr>
          <p:cNvSpPr>
            <a:spLocks noGrp="1"/>
          </p:cNvSpPr>
          <p:nvPr>
            <p:ph type="title"/>
          </p:nvPr>
        </p:nvSpPr>
        <p:spPr/>
        <p:txBody>
          <a:bodyPr/>
          <a:lstStyle/>
          <a:p>
            <a:r>
              <a:rPr lang="sv-SE" dirty="0"/>
              <a:t>Elanvändningen fördelad på olika användare</a:t>
            </a:r>
            <a:br>
              <a:rPr lang="sv-SE" dirty="0"/>
            </a:br>
            <a:r>
              <a:rPr lang="sv-SE" sz="2400" dirty="0"/>
              <a:t>1970-2020</a:t>
            </a:r>
            <a:endParaRPr lang="sv-SE" dirty="0"/>
          </a:p>
        </p:txBody>
      </p:sp>
      <p:sp>
        <p:nvSpPr>
          <p:cNvPr id="3" name="Platshållare för text 2">
            <a:extLst>
              <a:ext uri="{FF2B5EF4-FFF2-40B4-BE49-F238E27FC236}">
                <a16:creationId xmlns:a16="http://schemas.microsoft.com/office/drawing/2014/main" id="{AB86245A-6A45-438D-9332-305CF9BF55F0}"/>
              </a:ext>
            </a:extLst>
          </p:cNvPr>
          <p:cNvSpPr>
            <a:spLocks noGrp="1"/>
          </p:cNvSpPr>
          <p:nvPr>
            <p:ph type="body" sz="quarter" idx="18"/>
          </p:nvPr>
        </p:nvSpPr>
        <p:spPr/>
        <p:txBody>
          <a:bodyPr/>
          <a:lstStyle/>
          <a:p>
            <a:r>
              <a:rPr lang="sv-SE" dirty="0"/>
              <a:t>Källa: Energimyndigheten, SCB</a:t>
            </a:r>
          </a:p>
        </p:txBody>
      </p:sp>
      <p:sp>
        <p:nvSpPr>
          <p:cNvPr id="4" name="Platshållare för datum 3">
            <a:extLst>
              <a:ext uri="{FF2B5EF4-FFF2-40B4-BE49-F238E27FC236}">
                <a16:creationId xmlns:a16="http://schemas.microsoft.com/office/drawing/2014/main" id="{9C7F3233-81CC-4255-BDA0-705C48AD327D}"/>
              </a:ext>
            </a:extLst>
          </p:cNvPr>
          <p:cNvSpPr>
            <a:spLocks noGrp="1"/>
          </p:cNvSpPr>
          <p:nvPr>
            <p:ph type="dt" sz="half" idx="19"/>
          </p:nvPr>
        </p:nvSpPr>
        <p:spPr/>
        <p:txBody>
          <a:bodyPr/>
          <a:lstStyle/>
          <a:p>
            <a:pPr>
              <a:defRPr/>
            </a:pPr>
            <a:r>
              <a:rPr lang="sv-SE" dirty="0"/>
              <a:t>2022-04-04</a:t>
            </a:r>
          </a:p>
          <a:p>
            <a:pPr>
              <a:defRPr/>
            </a:pPr>
            <a:endParaRPr lang="sv-SE" dirty="0"/>
          </a:p>
        </p:txBody>
      </p:sp>
      <p:sp>
        <p:nvSpPr>
          <p:cNvPr id="5" name="Platshållare för bildnummer 4">
            <a:extLst>
              <a:ext uri="{FF2B5EF4-FFF2-40B4-BE49-F238E27FC236}">
                <a16:creationId xmlns:a16="http://schemas.microsoft.com/office/drawing/2014/main" id="{E8BC0867-73F9-4076-BD7C-31EE83F8008A}"/>
              </a:ext>
            </a:extLst>
          </p:cNvPr>
          <p:cNvSpPr>
            <a:spLocks noGrp="1"/>
          </p:cNvSpPr>
          <p:nvPr>
            <p:ph type="sldNum" sz="quarter" idx="21"/>
          </p:nvPr>
        </p:nvSpPr>
        <p:spPr/>
        <p:txBody>
          <a:bodyPr/>
          <a:lstStyle/>
          <a:p>
            <a:pPr>
              <a:defRPr/>
            </a:pPr>
            <a:fld id="{30D2372E-50D1-4AC7-942F-EA3CFDEB5908}" type="slidenum">
              <a:rPr lang="sv-SE" smtClean="0"/>
              <a:pPr>
                <a:defRPr/>
              </a:pPr>
              <a:t>11</a:t>
            </a:fld>
            <a:endParaRPr lang="sv-SE" dirty="0"/>
          </a:p>
        </p:txBody>
      </p:sp>
      <p:sp>
        <p:nvSpPr>
          <p:cNvPr id="8" name="TextBox 8">
            <a:extLst>
              <a:ext uri="{FF2B5EF4-FFF2-40B4-BE49-F238E27FC236}">
                <a16:creationId xmlns:a16="http://schemas.microsoft.com/office/drawing/2014/main" id="{15F951C6-6F36-4623-9091-C28925182550}"/>
              </a:ext>
            </a:extLst>
          </p:cNvPr>
          <p:cNvSpPr txBox="1"/>
          <p:nvPr>
            <p:custDataLst>
              <p:tags r:id="rId1"/>
            </p:custDataLst>
          </p:nvPr>
        </p:nvSpPr>
        <p:spPr>
          <a:xfrm>
            <a:off x="614188" y="1862507"/>
            <a:ext cx="1084439" cy="341632"/>
          </a:xfrm>
          <a:prstGeom prst="rect">
            <a:avLst/>
          </a:prstGeom>
          <a:noFill/>
        </p:spPr>
        <p:txBody>
          <a:bodyPr wrap="square" rtlCol="0">
            <a:spAutoFit/>
          </a:bodyPr>
          <a:lstStyle/>
          <a:p>
            <a:pPr>
              <a:lnSpc>
                <a:spcPct val="90000"/>
              </a:lnSpc>
              <a:spcBef>
                <a:spcPts val="600"/>
              </a:spcBef>
            </a:pPr>
            <a:r>
              <a:rPr lang="sv-SE" dirty="0"/>
              <a:t>TWh</a:t>
            </a:r>
          </a:p>
        </p:txBody>
      </p:sp>
      <p:pic>
        <p:nvPicPr>
          <p:cNvPr id="9" name="Graphic 7">
            <a:extLst>
              <a:ext uri="{FF2B5EF4-FFF2-40B4-BE49-F238E27FC236}">
                <a16:creationId xmlns:a16="http://schemas.microsoft.com/office/drawing/2014/main" id="{7E3DDB74-26E0-44D4-8ABD-C6B181E266E7}"/>
              </a:ext>
            </a:extLst>
          </p:cNvPr>
          <p:cNvPicPr>
            <a:picLocks noChangeAspect="1"/>
          </p:cNvPicPr>
          <p:nvPr>
            <p:custDataLst>
              <p:tags r:id="rId2"/>
            </p:custDataLst>
          </p:nvPr>
        </p:nvPicPr>
        <p:blipFill>
          <a:blip r:embed="rId5">
            <a:extLst>
              <a:ext uri="{96DAC541-7B7A-43D3-8B79-37D633B846F1}">
                <asvg:svgBlip xmlns:asvg="http://schemas.microsoft.com/office/drawing/2016/SVG/main" r:embed="rId6"/>
              </a:ext>
            </a:extLst>
          </a:blip>
          <a:stretch>
            <a:fillRect/>
          </a:stretch>
        </p:blipFill>
        <p:spPr>
          <a:xfrm>
            <a:off x="9422072" y="786200"/>
            <a:ext cx="1137978" cy="2587326"/>
          </a:xfrm>
          <a:prstGeom prst="rect">
            <a:avLst/>
          </a:prstGeom>
        </p:spPr>
      </p:pic>
      <p:grpSp>
        <p:nvGrpSpPr>
          <p:cNvPr id="10" name="Group 16">
            <a:extLst>
              <a:ext uri="{FF2B5EF4-FFF2-40B4-BE49-F238E27FC236}">
                <a16:creationId xmlns:a16="http://schemas.microsoft.com/office/drawing/2014/main" id="{AEF2F2F3-D8BB-4B3B-A497-FB606E84094A}"/>
              </a:ext>
            </a:extLst>
          </p:cNvPr>
          <p:cNvGrpSpPr/>
          <p:nvPr/>
        </p:nvGrpSpPr>
        <p:grpSpPr>
          <a:xfrm>
            <a:off x="10047311" y="1866139"/>
            <a:ext cx="1336114" cy="609123"/>
            <a:chOff x="10081120" y="1862507"/>
            <a:chExt cx="1336114" cy="609123"/>
          </a:xfrm>
        </p:grpSpPr>
        <p:cxnSp>
          <p:nvCxnSpPr>
            <p:cNvPr id="11" name="Straight Connector 14">
              <a:extLst>
                <a:ext uri="{FF2B5EF4-FFF2-40B4-BE49-F238E27FC236}">
                  <a16:creationId xmlns:a16="http://schemas.microsoft.com/office/drawing/2014/main" id="{46ADC801-45AA-4F16-8A40-1DDFE6424CCA}"/>
                </a:ext>
              </a:extLst>
            </p:cNvPr>
            <p:cNvCxnSpPr>
              <a:cxnSpLocks/>
            </p:cNvCxnSpPr>
            <p:nvPr/>
          </p:nvCxnSpPr>
          <p:spPr>
            <a:xfrm flipH="1">
              <a:off x="10081120" y="2164379"/>
              <a:ext cx="610059" cy="0"/>
            </a:xfrm>
            <a:prstGeom prst="line">
              <a:avLst/>
            </a:prstGeom>
            <a:ln w="41275"/>
          </p:spPr>
          <p:style>
            <a:lnRef idx="1">
              <a:schemeClr val="accent1"/>
            </a:lnRef>
            <a:fillRef idx="0">
              <a:schemeClr val="accent1"/>
            </a:fillRef>
            <a:effectRef idx="0">
              <a:schemeClr val="accent1"/>
            </a:effectRef>
            <a:fontRef idx="minor">
              <a:schemeClr val="tx1"/>
            </a:fontRef>
          </p:style>
        </p:cxnSp>
        <p:grpSp>
          <p:nvGrpSpPr>
            <p:cNvPr id="12" name="Group 10">
              <a:extLst>
                <a:ext uri="{FF2B5EF4-FFF2-40B4-BE49-F238E27FC236}">
                  <a16:creationId xmlns:a16="http://schemas.microsoft.com/office/drawing/2014/main" id="{9D0B2E0E-3A28-4A31-A452-F85EEC9470A3}"/>
                </a:ext>
              </a:extLst>
            </p:cNvPr>
            <p:cNvGrpSpPr/>
            <p:nvPr/>
          </p:nvGrpSpPr>
          <p:grpSpPr>
            <a:xfrm rot="5400000">
              <a:off x="10735515" y="1789911"/>
              <a:ext cx="609123" cy="754315"/>
              <a:chOff x="9936824" y="2972135"/>
              <a:chExt cx="1099904" cy="1362079"/>
            </a:xfrm>
          </p:grpSpPr>
          <p:sp>
            <p:nvSpPr>
              <p:cNvPr id="13" name="Freeform: Shape 11">
                <a:extLst>
                  <a:ext uri="{FF2B5EF4-FFF2-40B4-BE49-F238E27FC236}">
                    <a16:creationId xmlns:a16="http://schemas.microsoft.com/office/drawing/2014/main" id="{9436D200-BD46-4547-AD72-D5ED4322A45B}"/>
                  </a:ext>
                </a:extLst>
              </p:cNvPr>
              <p:cNvSpPr/>
              <p:nvPr/>
            </p:nvSpPr>
            <p:spPr>
              <a:xfrm>
                <a:off x="9936824" y="2972135"/>
                <a:ext cx="1099904" cy="1362079"/>
              </a:xfrm>
              <a:custGeom>
                <a:avLst/>
                <a:gdLst>
                  <a:gd name="connsiteX0" fmla="*/ 601160 w 622009"/>
                  <a:gd name="connsiteY0" fmla="*/ 231661 h 770272"/>
                  <a:gd name="connsiteX1" fmla="*/ 509654 w 622009"/>
                  <a:gd name="connsiteY1" fmla="*/ 231661 h 770272"/>
                  <a:gd name="connsiteX2" fmla="*/ 509654 w 622009"/>
                  <a:gd name="connsiteY2" fmla="*/ 69498 h 770272"/>
                  <a:gd name="connsiteX3" fmla="*/ 440156 w 622009"/>
                  <a:gd name="connsiteY3" fmla="*/ 0 h 770272"/>
                  <a:gd name="connsiteX4" fmla="*/ 370658 w 622009"/>
                  <a:gd name="connsiteY4" fmla="*/ 69498 h 770272"/>
                  <a:gd name="connsiteX5" fmla="*/ 370658 w 622009"/>
                  <a:gd name="connsiteY5" fmla="*/ 231661 h 770272"/>
                  <a:gd name="connsiteX6" fmla="*/ 251352 w 622009"/>
                  <a:gd name="connsiteY6" fmla="*/ 231661 h 770272"/>
                  <a:gd name="connsiteX7" fmla="*/ 251352 w 622009"/>
                  <a:gd name="connsiteY7" fmla="*/ 69498 h 770272"/>
                  <a:gd name="connsiteX8" fmla="*/ 181854 w 622009"/>
                  <a:gd name="connsiteY8" fmla="*/ 0 h 770272"/>
                  <a:gd name="connsiteX9" fmla="*/ 112356 w 622009"/>
                  <a:gd name="connsiteY9" fmla="*/ 69498 h 770272"/>
                  <a:gd name="connsiteX10" fmla="*/ 112356 w 622009"/>
                  <a:gd name="connsiteY10" fmla="*/ 231661 h 770272"/>
                  <a:gd name="connsiteX11" fmla="*/ 19691 w 622009"/>
                  <a:gd name="connsiteY11" fmla="*/ 231661 h 770272"/>
                  <a:gd name="connsiteX12" fmla="*/ 0 w 622009"/>
                  <a:gd name="connsiteY12" fmla="*/ 251352 h 770272"/>
                  <a:gd name="connsiteX13" fmla="*/ 0 w 622009"/>
                  <a:gd name="connsiteY13" fmla="*/ 333592 h 770272"/>
                  <a:gd name="connsiteX14" fmla="*/ 69498 w 622009"/>
                  <a:gd name="connsiteY14" fmla="*/ 430890 h 770272"/>
                  <a:gd name="connsiteX15" fmla="*/ 69498 w 622009"/>
                  <a:gd name="connsiteY15" fmla="*/ 510813 h 770272"/>
                  <a:gd name="connsiteX16" fmla="*/ 231661 w 622009"/>
                  <a:gd name="connsiteY16" fmla="*/ 661392 h 770272"/>
                  <a:gd name="connsiteX17" fmla="*/ 231661 w 622009"/>
                  <a:gd name="connsiteY17" fmla="*/ 750582 h 770272"/>
                  <a:gd name="connsiteX18" fmla="*/ 251352 w 622009"/>
                  <a:gd name="connsiteY18" fmla="*/ 770273 h 770272"/>
                  <a:gd name="connsiteX19" fmla="*/ 370658 w 622009"/>
                  <a:gd name="connsiteY19" fmla="*/ 770273 h 770272"/>
                  <a:gd name="connsiteX20" fmla="*/ 390349 w 622009"/>
                  <a:gd name="connsiteY20" fmla="*/ 750582 h 770272"/>
                  <a:gd name="connsiteX21" fmla="*/ 390349 w 622009"/>
                  <a:gd name="connsiteY21" fmla="*/ 660234 h 770272"/>
                  <a:gd name="connsiteX22" fmla="*/ 552512 w 622009"/>
                  <a:gd name="connsiteY22" fmla="*/ 509654 h 770272"/>
                  <a:gd name="connsiteX23" fmla="*/ 552512 w 622009"/>
                  <a:gd name="connsiteY23" fmla="*/ 429731 h 770272"/>
                  <a:gd name="connsiteX24" fmla="*/ 622010 w 622009"/>
                  <a:gd name="connsiteY24" fmla="*/ 332434 h 770272"/>
                  <a:gd name="connsiteX25" fmla="*/ 622010 w 622009"/>
                  <a:gd name="connsiteY25" fmla="*/ 250194 h 770272"/>
                  <a:gd name="connsiteX26" fmla="*/ 601160 w 622009"/>
                  <a:gd name="connsiteY26" fmla="*/ 231661 h 770272"/>
                  <a:gd name="connsiteX27" fmla="*/ 410040 w 622009"/>
                  <a:gd name="connsiteY27" fmla="*/ 69498 h 770272"/>
                  <a:gd name="connsiteX28" fmla="*/ 440156 w 622009"/>
                  <a:gd name="connsiteY28" fmla="*/ 39382 h 770272"/>
                  <a:gd name="connsiteX29" fmla="*/ 470272 w 622009"/>
                  <a:gd name="connsiteY29" fmla="*/ 69498 h 770272"/>
                  <a:gd name="connsiteX30" fmla="*/ 470272 w 622009"/>
                  <a:gd name="connsiteY30" fmla="*/ 231661 h 770272"/>
                  <a:gd name="connsiteX31" fmla="*/ 411198 w 622009"/>
                  <a:gd name="connsiteY31" fmla="*/ 231661 h 770272"/>
                  <a:gd name="connsiteX32" fmla="*/ 411198 w 622009"/>
                  <a:gd name="connsiteY32" fmla="*/ 69498 h 770272"/>
                  <a:gd name="connsiteX33" fmla="*/ 151738 w 622009"/>
                  <a:gd name="connsiteY33" fmla="*/ 69498 h 770272"/>
                  <a:gd name="connsiteX34" fmla="*/ 181854 w 622009"/>
                  <a:gd name="connsiteY34" fmla="*/ 39382 h 770272"/>
                  <a:gd name="connsiteX35" fmla="*/ 211970 w 622009"/>
                  <a:gd name="connsiteY35" fmla="*/ 69498 h 770272"/>
                  <a:gd name="connsiteX36" fmla="*/ 211970 w 622009"/>
                  <a:gd name="connsiteY36" fmla="*/ 231661 h 770272"/>
                  <a:gd name="connsiteX37" fmla="*/ 152896 w 622009"/>
                  <a:gd name="connsiteY37" fmla="*/ 231661 h 770272"/>
                  <a:gd name="connsiteX38" fmla="*/ 152896 w 622009"/>
                  <a:gd name="connsiteY38" fmla="*/ 69498 h 770272"/>
                  <a:gd name="connsiteX39" fmla="*/ 349808 w 622009"/>
                  <a:gd name="connsiteY39" fmla="*/ 732049 h 770272"/>
                  <a:gd name="connsiteX40" fmla="*/ 271043 w 622009"/>
                  <a:gd name="connsiteY40" fmla="*/ 732049 h 770272"/>
                  <a:gd name="connsiteX41" fmla="*/ 271043 w 622009"/>
                  <a:gd name="connsiteY41" fmla="*/ 662551 h 770272"/>
                  <a:gd name="connsiteX42" fmla="*/ 349808 w 622009"/>
                  <a:gd name="connsiteY42" fmla="*/ 662551 h 770272"/>
                  <a:gd name="connsiteX43" fmla="*/ 349808 w 622009"/>
                  <a:gd name="connsiteY43" fmla="*/ 732049 h 770272"/>
                  <a:gd name="connsiteX44" fmla="*/ 581469 w 622009"/>
                  <a:gd name="connsiteY44" fmla="*/ 333592 h 770272"/>
                  <a:gd name="connsiteX45" fmla="*/ 531662 w 622009"/>
                  <a:gd name="connsiteY45" fmla="*/ 392665 h 770272"/>
                  <a:gd name="connsiteX46" fmla="*/ 511971 w 622009"/>
                  <a:gd name="connsiteY46" fmla="*/ 412357 h 770272"/>
                  <a:gd name="connsiteX47" fmla="*/ 511971 w 622009"/>
                  <a:gd name="connsiteY47" fmla="*/ 510813 h 770272"/>
                  <a:gd name="connsiteX48" fmla="*/ 375291 w 622009"/>
                  <a:gd name="connsiteY48" fmla="*/ 622010 h 770272"/>
                  <a:gd name="connsiteX49" fmla="*/ 235136 w 622009"/>
                  <a:gd name="connsiteY49" fmla="*/ 622010 h 770272"/>
                  <a:gd name="connsiteX50" fmla="*/ 108881 w 622009"/>
                  <a:gd name="connsiteY50" fmla="*/ 510813 h 770272"/>
                  <a:gd name="connsiteX51" fmla="*/ 108881 w 622009"/>
                  <a:gd name="connsiteY51" fmla="*/ 414673 h 770272"/>
                  <a:gd name="connsiteX52" fmla="*/ 108881 w 622009"/>
                  <a:gd name="connsiteY52" fmla="*/ 412357 h 770272"/>
                  <a:gd name="connsiteX53" fmla="*/ 89189 w 622009"/>
                  <a:gd name="connsiteY53" fmla="*/ 392665 h 770272"/>
                  <a:gd name="connsiteX54" fmla="*/ 39382 w 622009"/>
                  <a:gd name="connsiteY54" fmla="*/ 333592 h 770272"/>
                  <a:gd name="connsiteX55" fmla="*/ 39382 w 622009"/>
                  <a:gd name="connsiteY55" fmla="*/ 271043 h 770272"/>
                  <a:gd name="connsiteX56" fmla="*/ 130888 w 622009"/>
                  <a:gd name="connsiteY56" fmla="*/ 271043 h 770272"/>
                  <a:gd name="connsiteX57" fmla="*/ 230503 w 622009"/>
                  <a:gd name="connsiteY57" fmla="*/ 271043 h 770272"/>
                  <a:gd name="connsiteX58" fmla="*/ 390349 w 622009"/>
                  <a:gd name="connsiteY58" fmla="*/ 271043 h 770272"/>
                  <a:gd name="connsiteX59" fmla="*/ 489963 w 622009"/>
                  <a:gd name="connsiteY59" fmla="*/ 271043 h 770272"/>
                  <a:gd name="connsiteX60" fmla="*/ 581469 w 622009"/>
                  <a:gd name="connsiteY60" fmla="*/ 271043 h 770272"/>
                  <a:gd name="connsiteX61" fmla="*/ 581469 w 622009"/>
                  <a:gd name="connsiteY61" fmla="*/ 333592 h 770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22009" h="770272">
                    <a:moveTo>
                      <a:pt x="601160" y="231661"/>
                    </a:moveTo>
                    <a:lnTo>
                      <a:pt x="509654" y="231661"/>
                    </a:lnTo>
                    <a:lnTo>
                      <a:pt x="509654" y="69498"/>
                    </a:lnTo>
                    <a:cubicBezTo>
                      <a:pt x="509654" y="31274"/>
                      <a:pt x="478380" y="0"/>
                      <a:pt x="440156" y="0"/>
                    </a:cubicBezTo>
                    <a:cubicBezTo>
                      <a:pt x="401932" y="0"/>
                      <a:pt x="370658" y="31274"/>
                      <a:pt x="370658" y="69498"/>
                    </a:cubicBezTo>
                    <a:lnTo>
                      <a:pt x="370658" y="231661"/>
                    </a:lnTo>
                    <a:lnTo>
                      <a:pt x="251352" y="231661"/>
                    </a:lnTo>
                    <a:lnTo>
                      <a:pt x="251352" y="69498"/>
                    </a:lnTo>
                    <a:cubicBezTo>
                      <a:pt x="251352" y="31274"/>
                      <a:pt x="220078" y="0"/>
                      <a:pt x="181854" y="0"/>
                    </a:cubicBezTo>
                    <a:cubicBezTo>
                      <a:pt x="143630" y="0"/>
                      <a:pt x="112356" y="31274"/>
                      <a:pt x="112356" y="69498"/>
                    </a:cubicBezTo>
                    <a:lnTo>
                      <a:pt x="112356" y="231661"/>
                    </a:lnTo>
                    <a:lnTo>
                      <a:pt x="19691" y="231661"/>
                    </a:lnTo>
                    <a:cubicBezTo>
                      <a:pt x="9266" y="231661"/>
                      <a:pt x="0" y="240927"/>
                      <a:pt x="0" y="251352"/>
                    </a:cubicBezTo>
                    <a:lnTo>
                      <a:pt x="0" y="333592"/>
                    </a:lnTo>
                    <a:cubicBezTo>
                      <a:pt x="0" y="384557"/>
                      <a:pt x="27799" y="421623"/>
                      <a:pt x="69498" y="430890"/>
                    </a:cubicBezTo>
                    <a:lnTo>
                      <a:pt x="69498" y="510813"/>
                    </a:lnTo>
                    <a:cubicBezTo>
                      <a:pt x="69498" y="595369"/>
                      <a:pt x="138997" y="660234"/>
                      <a:pt x="231661" y="661392"/>
                    </a:cubicBezTo>
                    <a:lnTo>
                      <a:pt x="231661" y="750582"/>
                    </a:lnTo>
                    <a:cubicBezTo>
                      <a:pt x="231661" y="761007"/>
                      <a:pt x="240927" y="770273"/>
                      <a:pt x="251352" y="770273"/>
                    </a:cubicBezTo>
                    <a:lnTo>
                      <a:pt x="370658" y="770273"/>
                    </a:lnTo>
                    <a:cubicBezTo>
                      <a:pt x="381082" y="770273"/>
                      <a:pt x="390349" y="761007"/>
                      <a:pt x="390349" y="750582"/>
                    </a:cubicBezTo>
                    <a:lnTo>
                      <a:pt x="390349" y="660234"/>
                    </a:lnTo>
                    <a:cubicBezTo>
                      <a:pt x="480697" y="654442"/>
                      <a:pt x="552512" y="589577"/>
                      <a:pt x="552512" y="509654"/>
                    </a:cubicBezTo>
                    <a:lnTo>
                      <a:pt x="552512" y="429731"/>
                    </a:lnTo>
                    <a:cubicBezTo>
                      <a:pt x="594211" y="420465"/>
                      <a:pt x="622010" y="383399"/>
                      <a:pt x="622010" y="332434"/>
                    </a:cubicBezTo>
                    <a:lnTo>
                      <a:pt x="622010" y="250194"/>
                    </a:lnTo>
                    <a:cubicBezTo>
                      <a:pt x="620852" y="240927"/>
                      <a:pt x="611585" y="231661"/>
                      <a:pt x="601160" y="231661"/>
                    </a:cubicBezTo>
                    <a:close/>
                    <a:moveTo>
                      <a:pt x="410040" y="69498"/>
                    </a:moveTo>
                    <a:cubicBezTo>
                      <a:pt x="410040" y="53282"/>
                      <a:pt x="423940" y="39382"/>
                      <a:pt x="440156" y="39382"/>
                    </a:cubicBezTo>
                    <a:cubicBezTo>
                      <a:pt x="456372" y="39382"/>
                      <a:pt x="470272" y="53282"/>
                      <a:pt x="470272" y="69498"/>
                    </a:cubicBezTo>
                    <a:lnTo>
                      <a:pt x="470272" y="231661"/>
                    </a:lnTo>
                    <a:lnTo>
                      <a:pt x="411198" y="231661"/>
                    </a:lnTo>
                    <a:lnTo>
                      <a:pt x="411198" y="69498"/>
                    </a:lnTo>
                    <a:close/>
                    <a:moveTo>
                      <a:pt x="151738" y="69498"/>
                    </a:moveTo>
                    <a:cubicBezTo>
                      <a:pt x="151738" y="53282"/>
                      <a:pt x="165638" y="39382"/>
                      <a:pt x="181854" y="39382"/>
                    </a:cubicBezTo>
                    <a:cubicBezTo>
                      <a:pt x="198070" y="39382"/>
                      <a:pt x="211970" y="53282"/>
                      <a:pt x="211970" y="69498"/>
                    </a:cubicBezTo>
                    <a:lnTo>
                      <a:pt x="211970" y="231661"/>
                    </a:lnTo>
                    <a:lnTo>
                      <a:pt x="152896" y="231661"/>
                    </a:lnTo>
                    <a:lnTo>
                      <a:pt x="152896" y="69498"/>
                    </a:lnTo>
                    <a:close/>
                    <a:moveTo>
                      <a:pt x="349808" y="732049"/>
                    </a:moveTo>
                    <a:lnTo>
                      <a:pt x="271043" y="732049"/>
                    </a:lnTo>
                    <a:lnTo>
                      <a:pt x="271043" y="662551"/>
                    </a:lnTo>
                    <a:lnTo>
                      <a:pt x="349808" y="662551"/>
                    </a:lnTo>
                    <a:lnTo>
                      <a:pt x="349808" y="732049"/>
                    </a:lnTo>
                    <a:close/>
                    <a:moveTo>
                      <a:pt x="581469" y="333592"/>
                    </a:moveTo>
                    <a:cubicBezTo>
                      <a:pt x="581469" y="361391"/>
                      <a:pt x="568728" y="392665"/>
                      <a:pt x="531662" y="392665"/>
                    </a:cubicBezTo>
                    <a:cubicBezTo>
                      <a:pt x="521237" y="392665"/>
                      <a:pt x="511971" y="401932"/>
                      <a:pt x="511971" y="412357"/>
                    </a:cubicBezTo>
                    <a:lnTo>
                      <a:pt x="511971" y="510813"/>
                    </a:lnTo>
                    <a:cubicBezTo>
                      <a:pt x="511971" y="572203"/>
                      <a:pt x="450581" y="622010"/>
                      <a:pt x="375291" y="622010"/>
                    </a:cubicBezTo>
                    <a:lnTo>
                      <a:pt x="235136" y="622010"/>
                    </a:lnTo>
                    <a:cubicBezTo>
                      <a:pt x="163321" y="622010"/>
                      <a:pt x="108881" y="574519"/>
                      <a:pt x="108881" y="510813"/>
                    </a:cubicBezTo>
                    <a:lnTo>
                      <a:pt x="108881" y="414673"/>
                    </a:lnTo>
                    <a:cubicBezTo>
                      <a:pt x="108881" y="413515"/>
                      <a:pt x="108881" y="413515"/>
                      <a:pt x="108881" y="412357"/>
                    </a:cubicBezTo>
                    <a:cubicBezTo>
                      <a:pt x="108881" y="401932"/>
                      <a:pt x="99614" y="392665"/>
                      <a:pt x="89189" y="392665"/>
                    </a:cubicBezTo>
                    <a:cubicBezTo>
                      <a:pt x="52124" y="392665"/>
                      <a:pt x="39382" y="360233"/>
                      <a:pt x="39382" y="333592"/>
                    </a:cubicBezTo>
                    <a:lnTo>
                      <a:pt x="39382" y="271043"/>
                    </a:lnTo>
                    <a:lnTo>
                      <a:pt x="130888" y="271043"/>
                    </a:lnTo>
                    <a:lnTo>
                      <a:pt x="230503" y="271043"/>
                    </a:lnTo>
                    <a:lnTo>
                      <a:pt x="390349" y="271043"/>
                    </a:lnTo>
                    <a:lnTo>
                      <a:pt x="489963" y="271043"/>
                    </a:lnTo>
                    <a:lnTo>
                      <a:pt x="581469" y="271043"/>
                    </a:lnTo>
                    <a:lnTo>
                      <a:pt x="581469" y="333592"/>
                    </a:lnTo>
                    <a:close/>
                  </a:path>
                </a:pathLst>
              </a:custGeom>
              <a:solidFill>
                <a:schemeClr val="accent1"/>
              </a:solidFill>
              <a:ln w="11573" cap="flat">
                <a:noFill/>
                <a:prstDash val="solid"/>
                <a:miter/>
              </a:ln>
            </p:spPr>
            <p:txBody>
              <a:bodyPr rtlCol="0" anchor="ctr"/>
              <a:lstStyle/>
              <a:p>
                <a:endParaRPr lang="en-US"/>
              </a:p>
            </p:txBody>
          </p:sp>
          <p:sp>
            <p:nvSpPr>
              <p:cNvPr id="14" name="Freeform: Shape 12">
                <a:extLst>
                  <a:ext uri="{FF2B5EF4-FFF2-40B4-BE49-F238E27FC236}">
                    <a16:creationId xmlns:a16="http://schemas.microsoft.com/office/drawing/2014/main" id="{6BEF5904-9511-4B84-9755-384A9763F26C}"/>
                  </a:ext>
                </a:extLst>
              </p:cNvPr>
              <p:cNvSpPr/>
              <p:nvPr/>
            </p:nvSpPr>
            <p:spPr>
              <a:xfrm>
                <a:off x="9963928" y="3427356"/>
                <a:ext cx="1045698" cy="683572"/>
              </a:xfrm>
              <a:custGeom>
                <a:avLst/>
                <a:gdLst>
                  <a:gd name="connsiteX0" fmla="*/ 0 w 985787"/>
                  <a:gd name="connsiteY0" fmla="*/ 0 h 683572"/>
                  <a:gd name="connsiteX1" fmla="*/ 985787 w 985787"/>
                  <a:gd name="connsiteY1" fmla="*/ 0 h 683572"/>
                  <a:gd name="connsiteX2" fmla="*/ 985787 w 985787"/>
                  <a:gd name="connsiteY2" fmla="*/ 264021 h 683572"/>
                  <a:gd name="connsiteX3" fmla="*/ 566236 w 985787"/>
                  <a:gd name="connsiteY3" fmla="*/ 683572 h 683572"/>
                  <a:gd name="connsiteX4" fmla="*/ 419551 w 985787"/>
                  <a:gd name="connsiteY4" fmla="*/ 683572 h 683572"/>
                  <a:gd name="connsiteX5" fmla="*/ 0 w 985787"/>
                  <a:gd name="connsiteY5" fmla="*/ 264021 h 683572"/>
                  <a:gd name="connsiteX6" fmla="*/ 0 w 985787"/>
                  <a:gd name="connsiteY6" fmla="*/ 0 h 68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5787" h="683572">
                    <a:moveTo>
                      <a:pt x="0" y="0"/>
                    </a:moveTo>
                    <a:lnTo>
                      <a:pt x="985787" y="0"/>
                    </a:lnTo>
                    <a:lnTo>
                      <a:pt x="985787" y="264021"/>
                    </a:lnTo>
                    <a:cubicBezTo>
                      <a:pt x="985787" y="495733"/>
                      <a:pt x="797948" y="683572"/>
                      <a:pt x="566236" y="683572"/>
                    </a:cubicBezTo>
                    <a:lnTo>
                      <a:pt x="419551" y="683572"/>
                    </a:lnTo>
                    <a:cubicBezTo>
                      <a:pt x="187839" y="683572"/>
                      <a:pt x="0" y="495733"/>
                      <a:pt x="0" y="264021"/>
                    </a:cubicBezTo>
                    <a:lnTo>
                      <a:pt x="0" y="0"/>
                    </a:lnTo>
                    <a:close/>
                  </a:path>
                </a:pathLst>
              </a:custGeom>
              <a:solidFill>
                <a:schemeClr val="bg1"/>
              </a:solidFill>
              <a:ln w="38100" cap="flat">
                <a:solidFill>
                  <a:schemeClr val="accent1"/>
                </a:solidFill>
                <a:prstDash val="solid"/>
                <a:miter/>
              </a:ln>
            </p:spPr>
            <p:txBody>
              <a:bodyPr rtlCol="0" anchor="ctr"/>
              <a:lstStyle/>
              <a:p>
                <a:endParaRPr lang="en-GB" dirty="0" err="1">
                  <a:solidFill>
                    <a:schemeClr val="tx1"/>
                  </a:solidFill>
                  <a:latin typeface="Calibri" charset="0"/>
                </a:endParaRPr>
              </a:p>
            </p:txBody>
          </p:sp>
        </p:grpSp>
      </p:grpSp>
      <p:sp>
        <p:nvSpPr>
          <p:cNvPr id="20" name="Rektangel 19">
            <a:extLst>
              <a:ext uri="{FF2B5EF4-FFF2-40B4-BE49-F238E27FC236}">
                <a16:creationId xmlns:a16="http://schemas.microsoft.com/office/drawing/2014/main" id="{D56FC361-E489-40BC-8448-3CFCEC342140}"/>
              </a:ext>
            </a:extLst>
          </p:cNvPr>
          <p:cNvSpPr/>
          <p:nvPr/>
        </p:nvSpPr>
        <p:spPr>
          <a:xfrm>
            <a:off x="7464634" y="5323282"/>
            <a:ext cx="867264" cy="17527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dirty="0">
              <a:solidFill>
                <a:schemeClr val="tx1"/>
              </a:solidFill>
            </a:endParaRPr>
          </a:p>
        </p:txBody>
      </p:sp>
      <p:graphicFrame>
        <p:nvGraphicFramePr>
          <p:cNvPr id="18" name="Diagram 9">
            <a:extLst>
              <a:ext uri="{FF2B5EF4-FFF2-40B4-BE49-F238E27FC236}">
                <a16:creationId xmlns:a16="http://schemas.microsoft.com/office/drawing/2014/main" id="{00000000-0008-0000-0E00-000005000000}"/>
              </a:ext>
            </a:extLst>
          </p:cNvPr>
          <p:cNvGraphicFramePr>
            <a:graphicFrameLocks noGrp="1"/>
          </p:cNvGraphicFramePr>
          <p:nvPr>
            <p:ph sz="quarter" idx="22"/>
            <p:extLst>
              <p:ext uri="{D42A27DB-BD31-4B8C-83A1-F6EECF244321}">
                <p14:modId xmlns:p14="http://schemas.microsoft.com/office/powerpoint/2010/main" val="2316361754"/>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923093044"/>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60EA57-3E7C-4309-A044-1D5635FFB1D1}"/>
              </a:ext>
            </a:extLst>
          </p:cNvPr>
          <p:cNvSpPr>
            <a:spLocks noGrp="1"/>
          </p:cNvSpPr>
          <p:nvPr>
            <p:ph type="title"/>
          </p:nvPr>
        </p:nvSpPr>
        <p:spPr/>
        <p:txBody>
          <a:bodyPr/>
          <a:lstStyle/>
          <a:p>
            <a:r>
              <a:rPr lang="sv-SE" dirty="0"/>
              <a:t>Elanvändningen fördelad på olika användare 2020</a:t>
            </a:r>
            <a:br>
              <a:rPr lang="sv-SE" dirty="0"/>
            </a:br>
            <a:r>
              <a:rPr lang="sv-SE" sz="2400" dirty="0"/>
              <a:t>TWh</a:t>
            </a:r>
            <a:endParaRPr lang="sv-SE" dirty="0"/>
          </a:p>
        </p:txBody>
      </p:sp>
      <p:sp>
        <p:nvSpPr>
          <p:cNvPr id="3" name="Platshållare för text 2">
            <a:extLst>
              <a:ext uri="{FF2B5EF4-FFF2-40B4-BE49-F238E27FC236}">
                <a16:creationId xmlns:a16="http://schemas.microsoft.com/office/drawing/2014/main" id="{6ACFD14C-C4D2-4DED-9C47-94D19517A48C}"/>
              </a:ext>
            </a:extLst>
          </p:cNvPr>
          <p:cNvSpPr>
            <a:spLocks noGrp="1"/>
          </p:cNvSpPr>
          <p:nvPr>
            <p:ph type="body" sz="quarter" idx="18"/>
          </p:nvPr>
        </p:nvSpPr>
        <p:spPr/>
        <p:txBody>
          <a:bodyPr/>
          <a:lstStyle/>
          <a:p>
            <a:r>
              <a:rPr lang="sv-SE" dirty="0"/>
              <a:t>Källa: Energimyndigheten, SCB</a:t>
            </a:r>
          </a:p>
        </p:txBody>
      </p:sp>
      <p:sp>
        <p:nvSpPr>
          <p:cNvPr id="4" name="Platshållare för datum 3">
            <a:extLst>
              <a:ext uri="{FF2B5EF4-FFF2-40B4-BE49-F238E27FC236}">
                <a16:creationId xmlns:a16="http://schemas.microsoft.com/office/drawing/2014/main" id="{FE3B959E-CEF8-48D8-A123-29DC0394D259}"/>
              </a:ext>
            </a:extLst>
          </p:cNvPr>
          <p:cNvSpPr>
            <a:spLocks noGrp="1"/>
          </p:cNvSpPr>
          <p:nvPr>
            <p:ph type="dt" sz="half" idx="19"/>
          </p:nvPr>
        </p:nvSpPr>
        <p:spPr/>
        <p:txBody>
          <a:bodyPr/>
          <a:lstStyle/>
          <a:p>
            <a:pPr>
              <a:defRPr/>
            </a:pPr>
            <a:r>
              <a:rPr lang="sv-SE" dirty="0"/>
              <a:t>2022-04-04</a:t>
            </a:r>
          </a:p>
          <a:p>
            <a:pPr>
              <a:defRPr/>
            </a:pPr>
            <a:endParaRPr lang="sv-SE" dirty="0"/>
          </a:p>
        </p:txBody>
      </p:sp>
      <p:sp>
        <p:nvSpPr>
          <p:cNvPr id="5" name="Platshållare för bildnummer 4">
            <a:extLst>
              <a:ext uri="{FF2B5EF4-FFF2-40B4-BE49-F238E27FC236}">
                <a16:creationId xmlns:a16="http://schemas.microsoft.com/office/drawing/2014/main" id="{2F98BE8A-7310-42B1-B9A7-76361104F054}"/>
              </a:ext>
            </a:extLst>
          </p:cNvPr>
          <p:cNvSpPr>
            <a:spLocks noGrp="1"/>
          </p:cNvSpPr>
          <p:nvPr>
            <p:ph type="sldNum" sz="quarter" idx="21"/>
          </p:nvPr>
        </p:nvSpPr>
        <p:spPr/>
        <p:txBody>
          <a:bodyPr/>
          <a:lstStyle/>
          <a:p>
            <a:pPr>
              <a:defRPr/>
            </a:pPr>
            <a:fld id="{30D2372E-50D1-4AC7-942F-EA3CFDEB5908}" type="slidenum">
              <a:rPr lang="sv-SE" smtClean="0"/>
              <a:pPr>
                <a:defRPr/>
              </a:pPr>
              <a:t>12</a:t>
            </a:fld>
            <a:endParaRPr lang="sv-SE" dirty="0"/>
          </a:p>
        </p:txBody>
      </p:sp>
      <p:graphicFrame>
        <p:nvGraphicFramePr>
          <p:cNvPr id="10" name="Chart 2">
            <a:extLst>
              <a:ext uri="{FF2B5EF4-FFF2-40B4-BE49-F238E27FC236}">
                <a16:creationId xmlns:a16="http://schemas.microsoft.com/office/drawing/2014/main" id="{00000000-0008-0000-0F00-000003000000}"/>
              </a:ext>
            </a:extLst>
          </p:cNvPr>
          <p:cNvGraphicFramePr>
            <a:graphicFrameLocks noGrp="1"/>
          </p:cNvGraphicFramePr>
          <p:nvPr>
            <p:ph sz="quarter" idx="24"/>
            <p:extLst>
              <p:ext uri="{D42A27DB-BD31-4B8C-83A1-F6EECF244321}">
                <p14:modId xmlns:p14="http://schemas.microsoft.com/office/powerpoint/2010/main" val="1580954340"/>
              </p:ext>
            </p:extLst>
          </p:nvPr>
        </p:nvGraphicFramePr>
        <p:xfrm>
          <a:off x="1776413" y="1449388"/>
          <a:ext cx="8204200" cy="54086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7172006"/>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1834250-2F43-4EDD-AA06-D0F805B93464}"/>
              </a:ext>
            </a:extLst>
          </p:cNvPr>
          <p:cNvSpPr>
            <a:spLocks noGrp="1"/>
          </p:cNvSpPr>
          <p:nvPr>
            <p:ph type="title"/>
          </p:nvPr>
        </p:nvSpPr>
        <p:spPr/>
        <p:txBody>
          <a:bodyPr/>
          <a:lstStyle/>
          <a:p>
            <a:r>
              <a:rPr lang="sv-SE" dirty="0"/>
              <a:t>Elanvändningen fördelad på olika användare 2020</a:t>
            </a:r>
            <a:br>
              <a:rPr lang="sv-SE" dirty="0"/>
            </a:br>
            <a:r>
              <a:rPr lang="sv-SE" sz="2400" dirty="0"/>
              <a:t>Procent</a:t>
            </a:r>
            <a:endParaRPr lang="sv-SE" dirty="0"/>
          </a:p>
        </p:txBody>
      </p:sp>
      <p:sp>
        <p:nvSpPr>
          <p:cNvPr id="3" name="Platshållare för text 2">
            <a:extLst>
              <a:ext uri="{FF2B5EF4-FFF2-40B4-BE49-F238E27FC236}">
                <a16:creationId xmlns:a16="http://schemas.microsoft.com/office/drawing/2014/main" id="{BC828475-C7B1-48D2-A9AB-3495877E7E17}"/>
              </a:ext>
            </a:extLst>
          </p:cNvPr>
          <p:cNvSpPr>
            <a:spLocks noGrp="1"/>
          </p:cNvSpPr>
          <p:nvPr>
            <p:ph type="body" sz="quarter" idx="18"/>
          </p:nvPr>
        </p:nvSpPr>
        <p:spPr/>
        <p:txBody>
          <a:bodyPr/>
          <a:lstStyle/>
          <a:p>
            <a:r>
              <a:rPr lang="sv-SE" dirty="0"/>
              <a:t>Källa: Energimyndigheten, SCB</a:t>
            </a:r>
          </a:p>
        </p:txBody>
      </p:sp>
      <p:sp>
        <p:nvSpPr>
          <p:cNvPr id="4" name="Platshållare för datum 3">
            <a:extLst>
              <a:ext uri="{FF2B5EF4-FFF2-40B4-BE49-F238E27FC236}">
                <a16:creationId xmlns:a16="http://schemas.microsoft.com/office/drawing/2014/main" id="{42F42D5C-324A-408A-B247-6A136D23CCD6}"/>
              </a:ext>
            </a:extLst>
          </p:cNvPr>
          <p:cNvSpPr>
            <a:spLocks noGrp="1"/>
          </p:cNvSpPr>
          <p:nvPr>
            <p:ph type="dt" sz="half" idx="19"/>
          </p:nvPr>
        </p:nvSpPr>
        <p:spPr/>
        <p:txBody>
          <a:bodyPr/>
          <a:lstStyle/>
          <a:p>
            <a:pPr>
              <a:defRPr/>
            </a:pPr>
            <a:r>
              <a:rPr lang="sv-SE" dirty="0"/>
              <a:t>2022-04-04</a:t>
            </a:r>
          </a:p>
        </p:txBody>
      </p:sp>
      <p:sp>
        <p:nvSpPr>
          <p:cNvPr id="5" name="Platshållare för bildnummer 4">
            <a:extLst>
              <a:ext uri="{FF2B5EF4-FFF2-40B4-BE49-F238E27FC236}">
                <a16:creationId xmlns:a16="http://schemas.microsoft.com/office/drawing/2014/main" id="{446313D3-342B-4F83-A162-D70AB4C7AF79}"/>
              </a:ext>
            </a:extLst>
          </p:cNvPr>
          <p:cNvSpPr>
            <a:spLocks noGrp="1"/>
          </p:cNvSpPr>
          <p:nvPr>
            <p:ph type="sldNum" sz="quarter" idx="21"/>
          </p:nvPr>
        </p:nvSpPr>
        <p:spPr/>
        <p:txBody>
          <a:bodyPr/>
          <a:lstStyle/>
          <a:p>
            <a:pPr>
              <a:defRPr/>
            </a:pPr>
            <a:fld id="{30D2372E-50D1-4AC7-942F-EA3CFDEB5908}" type="slidenum">
              <a:rPr lang="sv-SE" smtClean="0"/>
              <a:pPr>
                <a:defRPr/>
              </a:pPr>
              <a:t>13</a:t>
            </a:fld>
            <a:endParaRPr lang="sv-SE" dirty="0"/>
          </a:p>
        </p:txBody>
      </p:sp>
      <p:graphicFrame>
        <p:nvGraphicFramePr>
          <p:cNvPr id="10" name="Chart 2">
            <a:extLst>
              <a:ext uri="{FF2B5EF4-FFF2-40B4-BE49-F238E27FC236}">
                <a16:creationId xmlns:a16="http://schemas.microsoft.com/office/drawing/2014/main" id="{00000000-0008-0000-1000-000003000000}"/>
              </a:ext>
            </a:extLst>
          </p:cNvPr>
          <p:cNvGraphicFramePr>
            <a:graphicFrameLocks noGrp="1"/>
          </p:cNvGraphicFramePr>
          <p:nvPr>
            <p:ph sz="quarter" idx="24"/>
            <p:extLst>
              <p:ext uri="{D42A27DB-BD31-4B8C-83A1-F6EECF244321}">
                <p14:modId xmlns:p14="http://schemas.microsoft.com/office/powerpoint/2010/main" val="2310237895"/>
              </p:ext>
            </p:extLst>
          </p:nvPr>
        </p:nvGraphicFramePr>
        <p:xfrm>
          <a:off x="1776413" y="1449388"/>
          <a:ext cx="8204200" cy="54086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77615865"/>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A36CC8C-39F8-42D4-9EED-651C2CEC2720}"/>
              </a:ext>
            </a:extLst>
          </p:cNvPr>
          <p:cNvSpPr>
            <a:spLocks noGrp="1"/>
          </p:cNvSpPr>
          <p:nvPr>
            <p:ph type="title"/>
          </p:nvPr>
        </p:nvSpPr>
        <p:spPr/>
        <p:txBody>
          <a:bodyPr/>
          <a:lstStyle/>
          <a:p>
            <a:r>
              <a:rPr lang="sv-SE" dirty="0"/>
              <a:t>Industrins elanvändning, i Sverige</a:t>
            </a:r>
          </a:p>
        </p:txBody>
      </p:sp>
      <p:sp>
        <p:nvSpPr>
          <p:cNvPr id="3" name="Platshållare för text 2">
            <a:extLst>
              <a:ext uri="{FF2B5EF4-FFF2-40B4-BE49-F238E27FC236}">
                <a16:creationId xmlns:a16="http://schemas.microsoft.com/office/drawing/2014/main" id="{24719C55-F904-4EAC-B076-9D67DA33466A}"/>
              </a:ext>
            </a:extLst>
          </p:cNvPr>
          <p:cNvSpPr>
            <a:spLocks noGrp="1"/>
          </p:cNvSpPr>
          <p:nvPr>
            <p:ph type="body" sz="quarter" idx="18"/>
          </p:nvPr>
        </p:nvSpPr>
        <p:spPr/>
        <p:txBody>
          <a:bodyPr/>
          <a:lstStyle/>
          <a:p>
            <a:r>
              <a:rPr lang="sv-SE" dirty="0"/>
              <a:t>Källa: SCB</a:t>
            </a:r>
          </a:p>
        </p:txBody>
      </p:sp>
      <p:sp>
        <p:nvSpPr>
          <p:cNvPr id="4" name="Platshållare för datum 3">
            <a:extLst>
              <a:ext uri="{FF2B5EF4-FFF2-40B4-BE49-F238E27FC236}">
                <a16:creationId xmlns:a16="http://schemas.microsoft.com/office/drawing/2014/main" id="{527A8DEE-8758-458C-A1DA-48951747CF06}"/>
              </a:ext>
            </a:extLst>
          </p:cNvPr>
          <p:cNvSpPr>
            <a:spLocks noGrp="1"/>
          </p:cNvSpPr>
          <p:nvPr>
            <p:ph type="dt" sz="half" idx="19"/>
          </p:nvPr>
        </p:nvSpPr>
        <p:spPr/>
        <p:txBody>
          <a:bodyPr/>
          <a:lstStyle/>
          <a:p>
            <a:pPr>
              <a:defRPr/>
            </a:pPr>
            <a:r>
              <a:rPr lang="sv-SE" dirty="0"/>
              <a:t>2022-04-04</a:t>
            </a:r>
          </a:p>
          <a:p>
            <a:pPr>
              <a:defRPr/>
            </a:pPr>
            <a:endParaRPr lang="sv-SE" dirty="0"/>
          </a:p>
        </p:txBody>
      </p:sp>
      <p:sp>
        <p:nvSpPr>
          <p:cNvPr id="5" name="Platshållare för bildnummer 4">
            <a:extLst>
              <a:ext uri="{FF2B5EF4-FFF2-40B4-BE49-F238E27FC236}">
                <a16:creationId xmlns:a16="http://schemas.microsoft.com/office/drawing/2014/main" id="{678B0491-03FA-4333-A59C-350DD4FD1EFC}"/>
              </a:ext>
            </a:extLst>
          </p:cNvPr>
          <p:cNvSpPr>
            <a:spLocks noGrp="1"/>
          </p:cNvSpPr>
          <p:nvPr>
            <p:ph type="sldNum" sz="quarter" idx="21"/>
          </p:nvPr>
        </p:nvSpPr>
        <p:spPr/>
        <p:txBody>
          <a:bodyPr/>
          <a:lstStyle/>
          <a:p>
            <a:pPr>
              <a:defRPr/>
            </a:pPr>
            <a:fld id="{30D2372E-50D1-4AC7-942F-EA3CFDEB5908}" type="slidenum">
              <a:rPr lang="sv-SE" smtClean="0"/>
              <a:pPr>
                <a:defRPr/>
              </a:pPr>
              <a:t>14</a:t>
            </a:fld>
            <a:endParaRPr lang="sv-SE" dirty="0"/>
          </a:p>
        </p:txBody>
      </p:sp>
      <p:sp>
        <p:nvSpPr>
          <p:cNvPr id="12" name="TextBox 8">
            <a:extLst>
              <a:ext uri="{FF2B5EF4-FFF2-40B4-BE49-F238E27FC236}">
                <a16:creationId xmlns:a16="http://schemas.microsoft.com/office/drawing/2014/main" id="{BE8B14A1-97C5-433D-967A-9EA1843816F8}"/>
              </a:ext>
            </a:extLst>
          </p:cNvPr>
          <p:cNvSpPr txBox="1"/>
          <p:nvPr>
            <p:custDataLst>
              <p:tags r:id="rId1"/>
            </p:custDataLst>
          </p:nvPr>
        </p:nvSpPr>
        <p:spPr>
          <a:xfrm>
            <a:off x="596694" y="1801139"/>
            <a:ext cx="1084439" cy="341632"/>
          </a:xfrm>
          <a:prstGeom prst="rect">
            <a:avLst/>
          </a:prstGeom>
          <a:noFill/>
        </p:spPr>
        <p:txBody>
          <a:bodyPr wrap="square" rtlCol="0">
            <a:spAutoFit/>
          </a:bodyPr>
          <a:lstStyle/>
          <a:p>
            <a:pPr>
              <a:lnSpc>
                <a:spcPct val="90000"/>
              </a:lnSpc>
              <a:spcBef>
                <a:spcPts val="600"/>
              </a:spcBef>
            </a:pPr>
            <a:r>
              <a:rPr lang="sv-SE" dirty="0"/>
              <a:t>TWh/år</a:t>
            </a:r>
          </a:p>
        </p:txBody>
      </p:sp>
      <p:sp>
        <p:nvSpPr>
          <p:cNvPr id="24" name="Freeform 5">
            <a:extLst>
              <a:ext uri="{FF2B5EF4-FFF2-40B4-BE49-F238E27FC236}">
                <a16:creationId xmlns:a16="http://schemas.microsoft.com/office/drawing/2014/main" id="{12C65CB0-606C-44DA-BB78-16CB69BBB160}"/>
              </a:ext>
            </a:extLst>
          </p:cNvPr>
          <p:cNvSpPr>
            <a:spLocks noEditPoints="1"/>
          </p:cNvSpPr>
          <p:nvPr>
            <p:custDataLst>
              <p:tags r:id="rId2"/>
            </p:custDataLst>
          </p:nvPr>
        </p:nvSpPr>
        <p:spPr bwMode="auto">
          <a:xfrm>
            <a:off x="9937404" y="3944253"/>
            <a:ext cx="1714846" cy="1681536"/>
          </a:xfrm>
          <a:custGeom>
            <a:avLst/>
            <a:gdLst>
              <a:gd name="T0" fmla="*/ 1181 w 1287"/>
              <a:gd name="T1" fmla="*/ 1156 h 1262"/>
              <a:gd name="T2" fmla="*/ 1093 w 1287"/>
              <a:gd name="T3" fmla="*/ 0 h 1262"/>
              <a:gd name="T4" fmla="*/ 958 w 1287"/>
              <a:gd name="T5" fmla="*/ 0 h 1262"/>
              <a:gd name="T6" fmla="*/ 917 w 1287"/>
              <a:gd name="T7" fmla="*/ 516 h 1262"/>
              <a:gd name="T8" fmla="*/ 823 w 1287"/>
              <a:gd name="T9" fmla="*/ 516 h 1262"/>
              <a:gd name="T10" fmla="*/ 823 w 1287"/>
              <a:gd name="T11" fmla="*/ 323 h 1262"/>
              <a:gd name="T12" fmla="*/ 593 w 1287"/>
              <a:gd name="T13" fmla="*/ 516 h 1262"/>
              <a:gd name="T14" fmla="*/ 593 w 1287"/>
              <a:gd name="T15" fmla="*/ 323 h 1262"/>
              <a:gd name="T16" fmla="*/ 358 w 1287"/>
              <a:gd name="T17" fmla="*/ 516 h 1262"/>
              <a:gd name="T18" fmla="*/ 358 w 1287"/>
              <a:gd name="T19" fmla="*/ 323 h 1262"/>
              <a:gd name="T20" fmla="*/ 129 w 1287"/>
              <a:gd name="T21" fmla="*/ 516 h 1262"/>
              <a:gd name="T22" fmla="*/ 129 w 1287"/>
              <a:gd name="T23" fmla="*/ 1156 h 1262"/>
              <a:gd name="T24" fmla="*/ 0 w 1287"/>
              <a:gd name="T25" fmla="*/ 1156 h 1262"/>
              <a:gd name="T26" fmla="*/ 0 w 1287"/>
              <a:gd name="T27" fmla="*/ 1262 h 1262"/>
              <a:gd name="T28" fmla="*/ 1287 w 1287"/>
              <a:gd name="T29" fmla="*/ 1262 h 1262"/>
              <a:gd name="T30" fmla="*/ 1287 w 1287"/>
              <a:gd name="T31" fmla="*/ 1156 h 1262"/>
              <a:gd name="T32" fmla="*/ 1181 w 1287"/>
              <a:gd name="T33" fmla="*/ 1156 h 1262"/>
              <a:gd name="T34" fmla="*/ 699 w 1287"/>
              <a:gd name="T35" fmla="*/ 669 h 1262"/>
              <a:gd name="T36" fmla="*/ 805 w 1287"/>
              <a:gd name="T37" fmla="*/ 669 h 1262"/>
              <a:gd name="T38" fmla="*/ 805 w 1287"/>
              <a:gd name="T39" fmla="*/ 781 h 1262"/>
              <a:gd name="T40" fmla="*/ 699 w 1287"/>
              <a:gd name="T41" fmla="*/ 781 h 1262"/>
              <a:gd name="T42" fmla="*/ 699 w 1287"/>
              <a:gd name="T43" fmla="*/ 669 h 1262"/>
              <a:gd name="T44" fmla="*/ 699 w 1287"/>
              <a:gd name="T45" fmla="*/ 910 h 1262"/>
              <a:gd name="T46" fmla="*/ 805 w 1287"/>
              <a:gd name="T47" fmla="*/ 910 h 1262"/>
              <a:gd name="T48" fmla="*/ 805 w 1287"/>
              <a:gd name="T49" fmla="*/ 1021 h 1262"/>
              <a:gd name="T50" fmla="*/ 699 w 1287"/>
              <a:gd name="T51" fmla="*/ 1021 h 1262"/>
              <a:gd name="T52" fmla="*/ 699 w 1287"/>
              <a:gd name="T53" fmla="*/ 910 h 1262"/>
              <a:gd name="T54" fmla="*/ 464 w 1287"/>
              <a:gd name="T55" fmla="*/ 669 h 1262"/>
              <a:gd name="T56" fmla="*/ 576 w 1287"/>
              <a:gd name="T57" fmla="*/ 669 h 1262"/>
              <a:gd name="T58" fmla="*/ 576 w 1287"/>
              <a:gd name="T59" fmla="*/ 781 h 1262"/>
              <a:gd name="T60" fmla="*/ 464 w 1287"/>
              <a:gd name="T61" fmla="*/ 781 h 1262"/>
              <a:gd name="T62" fmla="*/ 464 w 1287"/>
              <a:gd name="T63" fmla="*/ 669 h 1262"/>
              <a:gd name="T64" fmla="*/ 464 w 1287"/>
              <a:gd name="T65" fmla="*/ 910 h 1262"/>
              <a:gd name="T66" fmla="*/ 576 w 1287"/>
              <a:gd name="T67" fmla="*/ 910 h 1262"/>
              <a:gd name="T68" fmla="*/ 576 w 1287"/>
              <a:gd name="T69" fmla="*/ 1021 h 1262"/>
              <a:gd name="T70" fmla="*/ 464 w 1287"/>
              <a:gd name="T71" fmla="*/ 1021 h 1262"/>
              <a:gd name="T72" fmla="*/ 464 w 1287"/>
              <a:gd name="T73" fmla="*/ 910 h 1262"/>
              <a:gd name="T74" fmla="*/ 235 w 1287"/>
              <a:gd name="T75" fmla="*/ 669 h 1262"/>
              <a:gd name="T76" fmla="*/ 347 w 1287"/>
              <a:gd name="T77" fmla="*/ 669 h 1262"/>
              <a:gd name="T78" fmla="*/ 347 w 1287"/>
              <a:gd name="T79" fmla="*/ 781 h 1262"/>
              <a:gd name="T80" fmla="*/ 235 w 1287"/>
              <a:gd name="T81" fmla="*/ 781 h 1262"/>
              <a:gd name="T82" fmla="*/ 235 w 1287"/>
              <a:gd name="T83" fmla="*/ 669 h 1262"/>
              <a:gd name="T84" fmla="*/ 235 w 1287"/>
              <a:gd name="T85" fmla="*/ 910 h 1262"/>
              <a:gd name="T86" fmla="*/ 347 w 1287"/>
              <a:gd name="T87" fmla="*/ 910 h 1262"/>
              <a:gd name="T88" fmla="*/ 347 w 1287"/>
              <a:gd name="T89" fmla="*/ 1021 h 1262"/>
              <a:gd name="T90" fmla="*/ 235 w 1287"/>
              <a:gd name="T91" fmla="*/ 1021 h 1262"/>
              <a:gd name="T92" fmla="*/ 235 w 1287"/>
              <a:gd name="T93" fmla="*/ 910 h 1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7" h="1262">
                <a:moveTo>
                  <a:pt x="1181" y="1156"/>
                </a:moveTo>
                <a:lnTo>
                  <a:pt x="1093" y="0"/>
                </a:lnTo>
                <a:lnTo>
                  <a:pt x="958" y="0"/>
                </a:lnTo>
                <a:lnTo>
                  <a:pt x="917" y="516"/>
                </a:lnTo>
                <a:lnTo>
                  <a:pt x="823" y="516"/>
                </a:lnTo>
                <a:lnTo>
                  <a:pt x="823" y="323"/>
                </a:lnTo>
                <a:lnTo>
                  <a:pt x="593" y="516"/>
                </a:lnTo>
                <a:lnTo>
                  <a:pt x="593" y="323"/>
                </a:lnTo>
                <a:lnTo>
                  <a:pt x="358" y="516"/>
                </a:lnTo>
                <a:lnTo>
                  <a:pt x="358" y="323"/>
                </a:lnTo>
                <a:lnTo>
                  <a:pt x="129" y="516"/>
                </a:lnTo>
                <a:lnTo>
                  <a:pt x="129" y="1156"/>
                </a:lnTo>
                <a:lnTo>
                  <a:pt x="0" y="1156"/>
                </a:lnTo>
                <a:lnTo>
                  <a:pt x="0" y="1262"/>
                </a:lnTo>
                <a:lnTo>
                  <a:pt x="1287" y="1262"/>
                </a:lnTo>
                <a:lnTo>
                  <a:pt x="1287" y="1156"/>
                </a:lnTo>
                <a:lnTo>
                  <a:pt x="1181" y="1156"/>
                </a:lnTo>
                <a:close/>
                <a:moveTo>
                  <a:pt x="699" y="669"/>
                </a:moveTo>
                <a:lnTo>
                  <a:pt x="805" y="669"/>
                </a:lnTo>
                <a:lnTo>
                  <a:pt x="805" y="781"/>
                </a:lnTo>
                <a:lnTo>
                  <a:pt x="699" y="781"/>
                </a:lnTo>
                <a:lnTo>
                  <a:pt x="699" y="669"/>
                </a:lnTo>
                <a:close/>
                <a:moveTo>
                  <a:pt x="699" y="910"/>
                </a:moveTo>
                <a:lnTo>
                  <a:pt x="805" y="910"/>
                </a:lnTo>
                <a:lnTo>
                  <a:pt x="805" y="1021"/>
                </a:lnTo>
                <a:lnTo>
                  <a:pt x="699" y="1021"/>
                </a:lnTo>
                <a:lnTo>
                  <a:pt x="699" y="910"/>
                </a:lnTo>
                <a:close/>
                <a:moveTo>
                  <a:pt x="464" y="669"/>
                </a:moveTo>
                <a:lnTo>
                  <a:pt x="576" y="669"/>
                </a:lnTo>
                <a:lnTo>
                  <a:pt x="576" y="781"/>
                </a:lnTo>
                <a:lnTo>
                  <a:pt x="464" y="781"/>
                </a:lnTo>
                <a:lnTo>
                  <a:pt x="464" y="669"/>
                </a:lnTo>
                <a:close/>
                <a:moveTo>
                  <a:pt x="464" y="910"/>
                </a:moveTo>
                <a:lnTo>
                  <a:pt x="576" y="910"/>
                </a:lnTo>
                <a:lnTo>
                  <a:pt x="576" y="1021"/>
                </a:lnTo>
                <a:lnTo>
                  <a:pt x="464" y="1021"/>
                </a:lnTo>
                <a:lnTo>
                  <a:pt x="464" y="910"/>
                </a:lnTo>
                <a:close/>
                <a:moveTo>
                  <a:pt x="235" y="669"/>
                </a:moveTo>
                <a:lnTo>
                  <a:pt x="347" y="669"/>
                </a:lnTo>
                <a:lnTo>
                  <a:pt x="347" y="781"/>
                </a:lnTo>
                <a:lnTo>
                  <a:pt x="235" y="781"/>
                </a:lnTo>
                <a:lnTo>
                  <a:pt x="235" y="669"/>
                </a:lnTo>
                <a:close/>
                <a:moveTo>
                  <a:pt x="235" y="910"/>
                </a:moveTo>
                <a:lnTo>
                  <a:pt x="347" y="910"/>
                </a:lnTo>
                <a:lnTo>
                  <a:pt x="347" y="1021"/>
                </a:lnTo>
                <a:lnTo>
                  <a:pt x="235" y="1021"/>
                </a:lnTo>
                <a:lnTo>
                  <a:pt x="235" y="910"/>
                </a:lnTo>
                <a:close/>
              </a:path>
            </a:pathLst>
          </a:custGeom>
          <a:noFill/>
          <a:ln w="53975" cap="rnd">
            <a:solidFill>
              <a:schemeClr val="accent1"/>
            </a:solidFill>
          </a:ln>
        </p:spPr>
        <p:txBody>
          <a:bodyPr vert="horz" wrap="square" lIns="91440" tIns="45720" rIns="91440" bIns="45720" numCol="1" anchor="t" anchorCtr="0" compatLnSpc="1">
            <a:prstTxWarp prst="textNoShape">
              <a:avLst/>
            </a:prstTxWarp>
          </a:bodyPr>
          <a:lstStyle/>
          <a:p>
            <a:endParaRPr lang="sv-SE" dirty="0"/>
          </a:p>
        </p:txBody>
      </p:sp>
      <p:graphicFrame>
        <p:nvGraphicFramePr>
          <p:cNvPr id="13" name="Diagram 9">
            <a:extLst>
              <a:ext uri="{FF2B5EF4-FFF2-40B4-BE49-F238E27FC236}">
                <a16:creationId xmlns:a16="http://schemas.microsoft.com/office/drawing/2014/main" id="{00000000-0008-0000-1100-000003000000}"/>
              </a:ext>
            </a:extLst>
          </p:cNvPr>
          <p:cNvGraphicFramePr>
            <a:graphicFrameLocks noGrp="1"/>
          </p:cNvGraphicFramePr>
          <p:nvPr>
            <p:ph sz="quarter" idx="22"/>
            <p:extLst>
              <p:ext uri="{D42A27DB-BD31-4B8C-83A1-F6EECF244321}">
                <p14:modId xmlns:p14="http://schemas.microsoft.com/office/powerpoint/2010/main" val="1731029824"/>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205539107"/>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B17D24-B313-4D94-8AE2-74C89740F3A8}"/>
              </a:ext>
            </a:extLst>
          </p:cNvPr>
          <p:cNvSpPr>
            <a:spLocks noGrp="1"/>
          </p:cNvSpPr>
          <p:nvPr>
            <p:ph type="title"/>
          </p:nvPr>
        </p:nvSpPr>
        <p:spPr/>
        <p:txBody>
          <a:bodyPr/>
          <a:lstStyle/>
          <a:p>
            <a:r>
              <a:rPr lang="sv-SE" dirty="0"/>
              <a:t>Industrins elanvändning i Sverige</a:t>
            </a:r>
          </a:p>
        </p:txBody>
      </p:sp>
      <p:sp>
        <p:nvSpPr>
          <p:cNvPr id="3" name="Platshållare för text 2">
            <a:extLst>
              <a:ext uri="{FF2B5EF4-FFF2-40B4-BE49-F238E27FC236}">
                <a16:creationId xmlns:a16="http://schemas.microsoft.com/office/drawing/2014/main" id="{3E17AC93-5F4F-43E0-881E-C6949282A534}"/>
              </a:ext>
            </a:extLst>
          </p:cNvPr>
          <p:cNvSpPr>
            <a:spLocks noGrp="1"/>
          </p:cNvSpPr>
          <p:nvPr>
            <p:ph type="body" sz="quarter" idx="18"/>
          </p:nvPr>
        </p:nvSpPr>
        <p:spPr/>
        <p:txBody>
          <a:bodyPr/>
          <a:lstStyle/>
          <a:p>
            <a:r>
              <a:rPr lang="sv-SE" dirty="0"/>
              <a:t>Källa: SCB</a:t>
            </a:r>
          </a:p>
        </p:txBody>
      </p:sp>
      <p:sp>
        <p:nvSpPr>
          <p:cNvPr id="4" name="Platshållare för datum 3">
            <a:extLst>
              <a:ext uri="{FF2B5EF4-FFF2-40B4-BE49-F238E27FC236}">
                <a16:creationId xmlns:a16="http://schemas.microsoft.com/office/drawing/2014/main" id="{774EF81B-6EB5-4CC5-B2A6-E3718BAE2D6C}"/>
              </a:ext>
            </a:extLst>
          </p:cNvPr>
          <p:cNvSpPr>
            <a:spLocks noGrp="1"/>
          </p:cNvSpPr>
          <p:nvPr>
            <p:ph type="dt" sz="half" idx="19"/>
          </p:nvPr>
        </p:nvSpPr>
        <p:spPr/>
        <p:txBody>
          <a:bodyPr/>
          <a:lstStyle/>
          <a:p>
            <a:pPr>
              <a:defRPr/>
            </a:pPr>
            <a:r>
              <a:rPr lang="sv-SE" dirty="0"/>
              <a:t>2022-04-04</a:t>
            </a:r>
          </a:p>
        </p:txBody>
      </p:sp>
      <p:sp>
        <p:nvSpPr>
          <p:cNvPr id="5" name="Platshållare för bildnummer 4">
            <a:extLst>
              <a:ext uri="{FF2B5EF4-FFF2-40B4-BE49-F238E27FC236}">
                <a16:creationId xmlns:a16="http://schemas.microsoft.com/office/drawing/2014/main" id="{E10E8A1A-E9F7-4FFD-A3FE-39CFBDB7CAB0}"/>
              </a:ext>
            </a:extLst>
          </p:cNvPr>
          <p:cNvSpPr>
            <a:spLocks noGrp="1"/>
          </p:cNvSpPr>
          <p:nvPr>
            <p:ph type="sldNum" sz="quarter" idx="21"/>
          </p:nvPr>
        </p:nvSpPr>
        <p:spPr/>
        <p:txBody>
          <a:bodyPr/>
          <a:lstStyle/>
          <a:p>
            <a:pPr>
              <a:defRPr/>
            </a:pPr>
            <a:fld id="{30D2372E-50D1-4AC7-942F-EA3CFDEB5908}" type="slidenum">
              <a:rPr lang="sv-SE" smtClean="0"/>
              <a:pPr>
                <a:defRPr/>
              </a:pPr>
              <a:t>15</a:t>
            </a:fld>
            <a:endParaRPr lang="sv-SE" dirty="0"/>
          </a:p>
        </p:txBody>
      </p:sp>
      <p:sp>
        <p:nvSpPr>
          <p:cNvPr id="9" name="TextBox 8">
            <a:extLst>
              <a:ext uri="{FF2B5EF4-FFF2-40B4-BE49-F238E27FC236}">
                <a16:creationId xmlns:a16="http://schemas.microsoft.com/office/drawing/2014/main" id="{E6F060FA-B81C-4F95-AE96-B9C3EE3DFC73}"/>
              </a:ext>
            </a:extLst>
          </p:cNvPr>
          <p:cNvSpPr txBox="1"/>
          <p:nvPr>
            <p:custDataLst>
              <p:tags r:id="rId1"/>
            </p:custDataLst>
          </p:nvPr>
        </p:nvSpPr>
        <p:spPr>
          <a:xfrm>
            <a:off x="596694" y="1801139"/>
            <a:ext cx="1084439" cy="341632"/>
          </a:xfrm>
          <a:prstGeom prst="rect">
            <a:avLst/>
          </a:prstGeom>
          <a:noFill/>
        </p:spPr>
        <p:txBody>
          <a:bodyPr wrap="square" rtlCol="0">
            <a:spAutoFit/>
          </a:bodyPr>
          <a:lstStyle/>
          <a:p>
            <a:pPr>
              <a:lnSpc>
                <a:spcPct val="90000"/>
              </a:lnSpc>
              <a:spcBef>
                <a:spcPts val="600"/>
              </a:spcBef>
            </a:pPr>
            <a:r>
              <a:rPr lang="sv-SE" dirty="0"/>
              <a:t>TWh</a:t>
            </a:r>
          </a:p>
        </p:txBody>
      </p:sp>
      <p:sp>
        <p:nvSpPr>
          <p:cNvPr id="10" name="Freeform 5">
            <a:extLst>
              <a:ext uri="{FF2B5EF4-FFF2-40B4-BE49-F238E27FC236}">
                <a16:creationId xmlns:a16="http://schemas.microsoft.com/office/drawing/2014/main" id="{EA7438EC-9523-4E9A-81CE-F35514A7465C}"/>
              </a:ext>
            </a:extLst>
          </p:cNvPr>
          <p:cNvSpPr>
            <a:spLocks noEditPoints="1"/>
          </p:cNvSpPr>
          <p:nvPr>
            <p:custDataLst>
              <p:tags r:id="rId2"/>
            </p:custDataLst>
          </p:nvPr>
        </p:nvSpPr>
        <p:spPr bwMode="auto">
          <a:xfrm>
            <a:off x="10040252" y="2003793"/>
            <a:ext cx="1714846" cy="1681536"/>
          </a:xfrm>
          <a:custGeom>
            <a:avLst/>
            <a:gdLst>
              <a:gd name="T0" fmla="*/ 1181 w 1287"/>
              <a:gd name="T1" fmla="*/ 1156 h 1262"/>
              <a:gd name="T2" fmla="*/ 1093 w 1287"/>
              <a:gd name="T3" fmla="*/ 0 h 1262"/>
              <a:gd name="T4" fmla="*/ 958 w 1287"/>
              <a:gd name="T5" fmla="*/ 0 h 1262"/>
              <a:gd name="T6" fmla="*/ 917 w 1287"/>
              <a:gd name="T7" fmla="*/ 516 h 1262"/>
              <a:gd name="T8" fmla="*/ 823 w 1287"/>
              <a:gd name="T9" fmla="*/ 516 h 1262"/>
              <a:gd name="T10" fmla="*/ 823 w 1287"/>
              <a:gd name="T11" fmla="*/ 323 h 1262"/>
              <a:gd name="T12" fmla="*/ 593 w 1287"/>
              <a:gd name="T13" fmla="*/ 516 h 1262"/>
              <a:gd name="T14" fmla="*/ 593 w 1287"/>
              <a:gd name="T15" fmla="*/ 323 h 1262"/>
              <a:gd name="T16" fmla="*/ 358 w 1287"/>
              <a:gd name="T17" fmla="*/ 516 h 1262"/>
              <a:gd name="T18" fmla="*/ 358 w 1287"/>
              <a:gd name="T19" fmla="*/ 323 h 1262"/>
              <a:gd name="T20" fmla="*/ 129 w 1287"/>
              <a:gd name="T21" fmla="*/ 516 h 1262"/>
              <a:gd name="T22" fmla="*/ 129 w 1287"/>
              <a:gd name="T23" fmla="*/ 1156 h 1262"/>
              <a:gd name="T24" fmla="*/ 0 w 1287"/>
              <a:gd name="T25" fmla="*/ 1156 h 1262"/>
              <a:gd name="T26" fmla="*/ 0 w 1287"/>
              <a:gd name="T27" fmla="*/ 1262 h 1262"/>
              <a:gd name="T28" fmla="*/ 1287 w 1287"/>
              <a:gd name="T29" fmla="*/ 1262 h 1262"/>
              <a:gd name="T30" fmla="*/ 1287 w 1287"/>
              <a:gd name="T31" fmla="*/ 1156 h 1262"/>
              <a:gd name="T32" fmla="*/ 1181 w 1287"/>
              <a:gd name="T33" fmla="*/ 1156 h 1262"/>
              <a:gd name="T34" fmla="*/ 699 w 1287"/>
              <a:gd name="T35" fmla="*/ 669 h 1262"/>
              <a:gd name="T36" fmla="*/ 805 w 1287"/>
              <a:gd name="T37" fmla="*/ 669 h 1262"/>
              <a:gd name="T38" fmla="*/ 805 w 1287"/>
              <a:gd name="T39" fmla="*/ 781 h 1262"/>
              <a:gd name="T40" fmla="*/ 699 w 1287"/>
              <a:gd name="T41" fmla="*/ 781 h 1262"/>
              <a:gd name="T42" fmla="*/ 699 w 1287"/>
              <a:gd name="T43" fmla="*/ 669 h 1262"/>
              <a:gd name="T44" fmla="*/ 699 w 1287"/>
              <a:gd name="T45" fmla="*/ 910 h 1262"/>
              <a:gd name="T46" fmla="*/ 805 w 1287"/>
              <a:gd name="T47" fmla="*/ 910 h 1262"/>
              <a:gd name="T48" fmla="*/ 805 w 1287"/>
              <a:gd name="T49" fmla="*/ 1021 h 1262"/>
              <a:gd name="T50" fmla="*/ 699 w 1287"/>
              <a:gd name="T51" fmla="*/ 1021 h 1262"/>
              <a:gd name="T52" fmla="*/ 699 w 1287"/>
              <a:gd name="T53" fmla="*/ 910 h 1262"/>
              <a:gd name="T54" fmla="*/ 464 w 1287"/>
              <a:gd name="T55" fmla="*/ 669 h 1262"/>
              <a:gd name="T56" fmla="*/ 576 w 1287"/>
              <a:gd name="T57" fmla="*/ 669 h 1262"/>
              <a:gd name="T58" fmla="*/ 576 w 1287"/>
              <a:gd name="T59" fmla="*/ 781 h 1262"/>
              <a:gd name="T60" fmla="*/ 464 w 1287"/>
              <a:gd name="T61" fmla="*/ 781 h 1262"/>
              <a:gd name="T62" fmla="*/ 464 w 1287"/>
              <a:gd name="T63" fmla="*/ 669 h 1262"/>
              <a:gd name="T64" fmla="*/ 464 w 1287"/>
              <a:gd name="T65" fmla="*/ 910 h 1262"/>
              <a:gd name="T66" fmla="*/ 576 w 1287"/>
              <a:gd name="T67" fmla="*/ 910 h 1262"/>
              <a:gd name="T68" fmla="*/ 576 w 1287"/>
              <a:gd name="T69" fmla="*/ 1021 h 1262"/>
              <a:gd name="T70" fmla="*/ 464 w 1287"/>
              <a:gd name="T71" fmla="*/ 1021 h 1262"/>
              <a:gd name="T72" fmla="*/ 464 w 1287"/>
              <a:gd name="T73" fmla="*/ 910 h 1262"/>
              <a:gd name="T74" fmla="*/ 235 w 1287"/>
              <a:gd name="T75" fmla="*/ 669 h 1262"/>
              <a:gd name="T76" fmla="*/ 347 w 1287"/>
              <a:gd name="T77" fmla="*/ 669 h 1262"/>
              <a:gd name="T78" fmla="*/ 347 w 1287"/>
              <a:gd name="T79" fmla="*/ 781 h 1262"/>
              <a:gd name="T80" fmla="*/ 235 w 1287"/>
              <a:gd name="T81" fmla="*/ 781 h 1262"/>
              <a:gd name="T82" fmla="*/ 235 w 1287"/>
              <a:gd name="T83" fmla="*/ 669 h 1262"/>
              <a:gd name="T84" fmla="*/ 235 w 1287"/>
              <a:gd name="T85" fmla="*/ 910 h 1262"/>
              <a:gd name="T86" fmla="*/ 347 w 1287"/>
              <a:gd name="T87" fmla="*/ 910 h 1262"/>
              <a:gd name="T88" fmla="*/ 347 w 1287"/>
              <a:gd name="T89" fmla="*/ 1021 h 1262"/>
              <a:gd name="T90" fmla="*/ 235 w 1287"/>
              <a:gd name="T91" fmla="*/ 1021 h 1262"/>
              <a:gd name="T92" fmla="*/ 235 w 1287"/>
              <a:gd name="T93" fmla="*/ 910 h 1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7" h="1262">
                <a:moveTo>
                  <a:pt x="1181" y="1156"/>
                </a:moveTo>
                <a:lnTo>
                  <a:pt x="1093" y="0"/>
                </a:lnTo>
                <a:lnTo>
                  <a:pt x="958" y="0"/>
                </a:lnTo>
                <a:lnTo>
                  <a:pt x="917" y="516"/>
                </a:lnTo>
                <a:lnTo>
                  <a:pt x="823" y="516"/>
                </a:lnTo>
                <a:lnTo>
                  <a:pt x="823" y="323"/>
                </a:lnTo>
                <a:lnTo>
                  <a:pt x="593" y="516"/>
                </a:lnTo>
                <a:lnTo>
                  <a:pt x="593" y="323"/>
                </a:lnTo>
                <a:lnTo>
                  <a:pt x="358" y="516"/>
                </a:lnTo>
                <a:lnTo>
                  <a:pt x="358" y="323"/>
                </a:lnTo>
                <a:lnTo>
                  <a:pt x="129" y="516"/>
                </a:lnTo>
                <a:lnTo>
                  <a:pt x="129" y="1156"/>
                </a:lnTo>
                <a:lnTo>
                  <a:pt x="0" y="1156"/>
                </a:lnTo>
                <a:lnTo>
                  <a:pt x="0" y="1262"/>
                </a:lnTo>
                <a:lnTo>
                  <a:pt x="1287" y="1262"/>
                </a:lnTo>
                <a:lnTo>
                  <a:pt x="1287" y="1156"/>
                </a:lnTo>
                <a:lnTo>
                  <a:pt x="1181" y="1156"/>
                </a:lnTo>
                <a:close/>
                <a:moveTo>
                  <a:pt x="699" y="669"/>
                </a:moveTo>
                <a:lnTo>
                  <a:pt x="805" y="669"/>
                </a:lnTo>
                <a:lnTo>
                  <a:pt x="805" y="781"/>
                </a:lnTo>
                <a:lnTo>
                  <a:pt x="699" y="781"/>
                </a:lnTo>
                <a:lnTo>
                  <a:pt x="699" y="669"/>
                </a:lnTo>
                <a:close/>
                <a:moveTo>
                  <a:pt x="699" y="910"/>
                </a:moveTo>
                <a:lnTo>
                  <a:pt x="805" y="910"/>
                </a:lnTo>
                <a:lnTo>
                  <a:pt x="805" y="1021"/>
                </a:lnTo>
                <a:lnTo>
                  <a:pt x="699" y="1021"/>
                </a:lnTo>
                <a:lnTo>
                  <a:pt x="699" y="910"/>
                </a:lnTo>
                <a:close/>
                <a:moveTo>
                  <a:pt x="464" y="669"/>
                </a:moveTo>
                <a:lnTo>
                  <a:pt x="576" y="669"/>
                </a:lnTo>
                <a:lnTo>
                  <a:pt x="576" y="781"/>
                </a:lnTo>
                <a:lnTo>
                  <a:pt x="464" y="781"/>
                </a:lnTo>
                <a:lnTo>
                  <a:pt x="464" y="669"/>
                </a:lnTo>
                <a:close/>
                <a:moveTo>
                  <a:pt x="464" y="910"/>
                </a:moveTo>
                <a:lnTo>
                  <a:pt x="576" y="910"/>
                </a:lnTo>
                <a:lnTo>
                  <a:pt x="576" y="1021"/>
                </a:lnTo>
                <a:lnTo>
                  <a:pt x="464" y="1021"/>
                </a:lnTo>
                <a:lnTo>
                  <a:pt x="464" y="910"/>
                </a:lnTo>
                <a:close/>
                <a:moveTo>
                  <a:pt x="235" y="669"/>
                </a:moveTo>
                <a:lnTo>
                  <a:pt x="347" y="669"/>
                </a:lnTo>
                <a:lnTo>
                  <a:pt x="347" y="781"/>
                </a:lnTo>
                <a:lnTo>
                  <a:pt x="235" y="781"/>
                </a:lnTo>
                <a:lnTo>
                  <a:pt x="235" y="669"/>
                </a:lnTo>
                <a:close/>
                <a:moveTo>
                  <a:pt x="235" y="910"/>
                </a:moveTo>
                <a:lnTo>
                  <a:pt x="347" y="910"/>
                </a:lnTo>
                <a:lnTo>
                  <a:pt x="347" y="1021"/>
                </a:lnTo>
                <a:lnTo>
                  <a:pt x="235" y="1021"/>
                </a:lnTo>
                <a:lnTo>
                  <a:pt x="235" y="910"/>
                </a:lnTo>
                <a:close/>
              </a:path>
            </a:pathLst>
          </a:custGeom>
          <a:noFill/>
          <a:ln w="53975" cap="rnd">
            <a:solidFill>
              <a:schemeClr val="accent1"/>
            </a:solidFill>
          </a:ln>
        </p:spPr>
        <p:txBody>
          <a:bodyPr vert="horz" wrap="square" lIns="91440" tIns="45720" rIns="91440" bIns="45720" numCol="1" anchor="t" anchorCtr="0" compatLnSpc="1">
            <a:prstTxWarp prst="textNoShape">
              <a:avLst/>
            </a:prstTxWarp>
          </a:bodyPr>
          <a:lstStyle/>
          <a:p>
            <a:endParaRPr lang="sv-SE" dirty="0"/>
          </a:p>
        </p:txBody>
      </p:sp>
      <p:graphicFrame>
        <p:nvGraphicFramePr>
          <p:cNvPr id="12" name="Diagram 9">
            <a:extLst>
              <a:ext uri="{FF2B5EF4-FFF2-40B4-BE49-F238E27FC236}">
                <a16:creationId xmlns:a16="http://schemas.microsoft.com/office/drawing/2014/main" id="{00000000-0008-0000-1200-000003000000}"/>
              </a:ext>
            </a:extLst>
          </p:cNvPr>
          <p:cNvGraphicFramePr>
            <a:graphicFrameLocks noGrp="1"/>
          </p:cNvGraphicFramePr>
          <p:nvPr>
            <p:ph sz="quarter" idx="22"/>
            <p:extLst>
              <p:ext uri="{D42A27DB-BD31-4B8C-83A1-F6EECF244321}">
                <p14:modId xmlns:p14="http://schemas.microsoft.com/office/powerpoint/2010/main" val="865155869"/>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111376435"/>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45209A5-8E9E-4951-8F59-84471B2D8F44}"/>
              </a:ext>
            </a:extLst>
          </p:cNvPr>
          <p:cNvSpPr>
            <a:spLocks noGrp="1"/>
          </p:cNvSpPr>
          <p:nvPr>
            <p:ph type="title"/>
          </p:nvPr>
        </p:nvSpPr>
        <p:spPr/>
        <p:txBody>
          <a:bodyPr/>
          <a:lstStyle/>
          <a:p>
            <a:r>
              <a:rPr lang="sv-SE" dirty="0"/>
              <a:t>Elanvändning </a:t>
            </a:r>
            <a:r>
              <a:rPr lang="sv-SE" dirty="0">
                <a:latin typeface="Calibri" panose="020F0502020204030204" pitchFamily="34" charset="0"/>
                <a:cs typeface="Calibri" panose="020F0502020204030204" pitchFamily="34" charset="0"/>
              </a:rPr>
              <a:t>─</a:t>
            </a:r>
            <a:r>
              <a:rPr lang="sv-SE" dirty="0"/>
              <a:t> bostäder i Sverige 2020</a:t>
            </a:r>
          </a:p>
        </p:txBody>
      </p:sp>
      <p:sp>
        <p:nvSpPr>
          <p:cNvPr id="3" name="Platshållare för text 2">
            <a:extLst>
              <a:ext uri="{FF2B5EF4-FFF2-40B4-BE49-F238E27FC236}">
                <a16:creationId xmlns:a16="http://schemas.microsoft.com/office/drawing/2014/main" id="{F304F81A-4018-4376-8293-9BE5F8EDBBB9}"/>
              </a:ext>
            </a:extLst>
          </p:cNvPr>
          <p:cNvSpPr>
            <a:spLocks noGrp="1"/>
          </p:cNvSpPr>
          <p:nvPr>
            <p:ph type="body" sz="quarter" idx="18"/>
          </p:nvPr>
        </p:nvSpPr>
        <p:spPr/>
        <p:txBody>
          <a:bodyPr/>
          <a:lstStyle/>
          <a:p>
            <a:r>
              <a:rPr lang="sv-SE" dirty="0"/>
              <a:t>Källa: SCB</a:t>
            </a:r>
          </a:p>
        </p:txBody>
      </p:sp>
      <p:sp>
        <p:nvSpPr>
          <p:cNvPr id="4" name="Platshållare för datum 3">
            <a:extLst>
              <a:ext uri="{FF2B5EF4-FFF2-40B4-BE49-F238E27FC236}">
                <a16:creationId xmlns:a16="http://schemas.microsoft.com/office/drawing/2014/main" id="{D1C93458-FB2E-480B-9D40-4FF0C847730D}"/>
              </a:ext>
            </a:extLst>
          </p:cNvPr>
          <p:cNvSpPr>
            <a:spLocks noGrp="1"/>
          </p:cNvSpPr>
          <p:nvPr>
            <p:ph type="dt" sz="half" idx="19"/>
          </p:nvPr>
        </p:nvSpPr>
        <p:spPr/>
        <p:txBody>
          <a:bodyPr/>
          <a:lstStyle/>
          <a:p>
            <a:pPr>
              <a:defRPr/>
            </a:pPr>
            <a:r>
              <a:rPr lang="sv-SE" dirty="0"/>
              <a:t>2022-04-04</a:t>
            </a:r>
          </a:p>
        </p:txBody>
      </p:sp>
      <p:sp>
        <p:nvSpPr>
          <p:cNvPr id="5" name="Platshållare för bildnummer 4">
            <a:extLst>
              <a:ext uri="{FF2B5EF4-FFF2-40B4-BE49-F238E27FC236}">
                <a16:creationId xmlns:a16="http://schemas.microsoft.com/office/drawing/2014/main" id="{533A08F7-C2E8-4A17-A60E-DCCECB7EF4F4}"/>
              </a:ext>
            </a:extLst>
          </p:cNvPr>
          <p:cNvSpPr>
            <a:spLocks noGrp="1"/>
          </p:cNvSpPr>
          <p:nvPr>
            <p:ph type="sldNum" sz="quarter" idx="21"/>
          </p:nvPr>
        </p:nvSpPr>
        <p:spPr/>
        <p:txBody>
          <a:bodyPr/>
          <a:lstStyle/>
          <a:p>
            <a:pPr>
              <a:defRPr/>
            </a:pPr>
            <a:fld id="{30D2372E-50D1-4AC7-942F-EA3CFDEB5908}" type="slidenum">
              <a:rPr lang="sv-SE" smtClean="0"/>
              <a:pPr>
                <a:defRPr/>
              </a:pPr>
              <a:t>16</a:t>
            </a:fld>
            <a:endParaRPr lang="sv-SE" dirty="0"/>
          </a:p>
        </p:txBody>
      </p:sp>
      <p:sp>
        <p:nvSpPr>
          <p:cNvPr id="9" name="Rectangle 33">
            <a:extLst>
              <a:ext uri="{FF2B5EF4-FFF2-40B4-BE49-F238E27FC236}">
                <a16:creationId xmlns:a16="http://schemas.microsoft.com/office/drawing/2014/main" id="{182607D0-D658-4828-B7D0-45999794932B}"/>
              </a:ext>
            </a:extLst>
          </p:cNvPr>
          <p:cNvSpPr/>
          <p:nvPr/>
        </p:nvSpPr>
        <p:spPr>
          <a:xfrm>
            <a:off x="9756436" y="2277641"/>
            <a:ext cx="259611" cy="302457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2400" dirty="0" err="1"/>
          </a:p>
        </p:txBody>
      </p:sp>
      <p:grpSp>
        <p:nvGrpSpPr>
          <p:cNvPr id="10" name="Graphic 4">
            <a:extLst>
              <a:ext uri="{FF2B5EF4-FFF2-40B4-BE49-F238E27FC236}">
                <a16:creationId xmlns:a16="http://schemas.microsoft.com/office/drawing/2014/main" id="{20D65D14-4FFE-4607-8DF1-08E41E493BD4}"/>
              </a:ext>
            </a:extLst>
          </p:cNvPr>
          <p:cNvGrpSpPr/>
          <p:nvPr/>
        </p:nvGrpSpPr>
        <p:grpSpPr>
          <a:xfrm>
            <a:off x="9198928" y="2727582"/>
            <a:ext cx="663920" cy="597842"/>
            <a:chOff x="8196341" y="3612952"/>
            <a:chExt cx="839648" cy="756080"/>
          </a:xfrm>
          <a:noFill/>
        </p:grpSpPr>
        <p:sp>
          <p:nvSpPr>
            <p:cNvPr id="11" name="Freeform: Shape 9">
              <a:extLst>
                <a:ext uri="{FF2B5EF4-FFF2-40B4-BE49-F238E27FC236}">
                  <a16:creationId xmlns:a16="http://schemas.microsoft.com/office/drawing/2014/main" id="{4AD135EF-ACE6-47D1-BBC0-91BAD46B7C51}"/>
                </a:ext>
              </a:extLst>
            </p:cNvPr>
            <p:cNvSpPr/>
            <p:nvPr/>
          </p:nvSpPr>
          <p:spPr>
            <a:xfrm>
              <a:off x="8442182" y="4061891"/>
              <a:ext cx="20476" cy="307141"/>
            </a:xfrm>
            <a:custGeom>
              <a:avLst/>
              <a:gdLst>
                <a:gd name="connsiteX0" fmla="*/ 0 w 20476"/>
                <a:gd name="connsiteY0" fmla="*/ 307142 h 307141"/>
                <a:gd name="connsiteX1" fmla="*/ 0 w 20476"/>
                <a:gd name="connsiteY1" fmla="*/ 0 h 307141"/>
              </a:gdLst>
              <a:ahLst/>
              <a:cxnLst>
                <a:cxn ang="0">
                  <a:pos x="connsiteX0" y="connsiteY0"/>
                </a:cxn>
                <a:cxn ang="0">
                  <a:pos x="connsiteX1" y="connsiteY1"/>
                </a:cxn>
              </a:cxnLst>
              <a:rect l="l" t="t" r="r" b="b"/>
              <a:pathLst>
                <a:path w="20476" h="307141">
                  <a:moveTo>
                    <a:pt x="0" y="307142"/>
                  </a:moveTo>
                  <a:lnTo>
                    <a:pt x="0" y="0"/>
                  </a:lnTo>
                </a:path>
              </a:pathLst>
            </a:custGeom>
            <a:ln w="34925" cap="flat">
              <a:solidFill>
                <a:schemeClr val="accent4"/>
              </a:solidFill>
              <a:prstDash val="solid"/>
              <a:miter/>
            </a:ln>
          </p:spPr>
          <p:txBody>
            <a:bodyPr rtlCol="0" anchor="ctr"/>
            <a:lstStyle/>
            <a:p>
              <a:endParaRPr lang="en-US"/>
            </a:p>
          </p:txBody>
        </p:sp>
        <p:sp>
          <p:nvSpPr>
            <p:cNvPr id="12" name="Freeform: Shape 10">
              <a:extLst>
                <a:ext uri="{FF2B5EF4-FFF2-40B4-BE49-F238E27FC236}">
                  <a16:creationId xmlns:a16="http://schemas.microsoft.com/office/drawing/2014/main" id="{1F7188B2-9AFC-464B-A556-D1E1ED214A11}"/>
                </a:ext>
              </a:extLst>
            </p:cNvPr>
            <p:cNvSpPr/>
            <p:nvPr/>
          </p:nvSpPr>
          <p:spPr>
            <a:xfrm>
              <a:off x="8769800" y="4061891"/>
              <a:ext cx="20476" cy="307141"/>
            </a:xfrm>
            <a:custGeom>
              <a:avLst/>
              <a:gdLst>
                <a:gd name="connsiteX0" fmla="*/ 0 w 20476"/>
                <a:gd name="connsiteY0" fmla="*/ 0 h 307141"/>
                <a:gd name="connsiteX1" fmla="*/ 0 w 20476"/>
                <a:gd name="connsiteY1" fmla="*/ 307142 h 307141"/>
              </a:gdLst>
              <a:ahLst/>
              <a:cxnLst>
                <a:cxn ang="0">
                  <a:pos x="connsiteX0" y="connsiteY0"/>
                </a:cxn>
                <a:cxn ang="0">
                  <a:pos x="connsiteX1" y="connsiteY1"/>
                </a:cxn>
              </a:cxnLst>
              <a:rect l="l" t="t" r="r" b="b"/>
              <a:pathLst>
                <a:path w="20476" h="307141">
                  <a:moveTo>
                    <a:pt x="0" y="0"/>
                  </a:moveTo>
                  <a:lnTo>
                    <a:pt x="0" y="307142"/>
                  </a:lnTo>
                </a:path>
              </a:pathLst>
            </a:custGeom>
            <a:ln w="34925" cap="flat">
              <a:solidFill>
                <a:schemeClr val="accent4"/>
              </a:solidFill>
              <a:prstDash val="solid"/>
              <a:miter/>
            </a:ln>
          </p:spPr>
          <p:txBody>
            <a:bodyPr rtlCol="0" anchor="ctr"/>
            <a:lstStyle/>
            <a:p>
              <a:endParaRPr lang="en-US"/>
            </a:p>
          </p:txBody>
        </p:sp>
        <p:sp>
          <p:nvSpPr>
            <p:cNvPr id="13" name="Freeform: Shape 11">
              <a:extLst>
                <a:ext uri="{FF2B5EF4-FFF2-40B4-BE49-F238E27FC236}">
                  <a16:creationId xmlns:a16="http://schemas.microsoft.com/office/drawing/2014/main" id="{16E11425-5794-4E3A-88B6-9226EF95D351}"/>
                </a:ext>
              </a:extLst>
            </p:cNvPr>
            <p:cNvSpPr/>
            <p:nvPr/>
          </p:nvSpPr>
          <p:spPr>
            <a:xfrm>
              <a:off x="8216945" y="4061891"/>
              <a:ext cx="798568" cy="307141"/>
            </a:xfrm>
            <a:custGeom>
              <a:avLst/>
              <a:gdLst>
                <a:gd name="connsiteX0" fmla="*/ 798568 w 798568"/>
                <a:gd name="connsiteY0" fmla="*/ 0 h 307141"/>
                <a:gd name="connsiteX1" fmla="*/ 798568 w 798568"/>
                <a:gd name="connsiteY1" fmla="*/ 307142 h 307141"/>
                <a:gd name="connsiteX2" fmla="*/ 0 w 798568"/>
                <a:gd name="connsiteY2" fmla="*/ 307142 h 307141"/>
              </a:gdLst>
              <a:ahLst/>
              <a:cxnLst>
                <a:cxn ang="0">
                  <a:pos x="connsiteX0" y="connsiteY0"/>
                </a:cxn>
                <a:cxn ang="0">
                  <a:pos x="connsiteX1" y="connsiteY1"/>
                </a:cxn>
                <a:cxn ang="0">
                  <a:pos x="connsiteX2" y="connsiteY2"/>
                </a:cxn>
              </a:cxnLst>
              <a:rect l="l" t="t" r="r" b="b"/>
              <a:pathLst>
                <a:path w="798568" h="307141">
                  <a:moveTo>
                    <a:pt x="798568" y="0"/>
                  </a:moveTo>
                  <a:lnTo>
                    <a:pt x="798568" y="307142"/>
                  </a:lnTo>
                  <a:lnTo>
                    <a:pt x="0" y="307142"/>
                  </a:lnTo>
                </a:path>
              </a:pathLst>
            </a:custGeom>
            <a:noFill/>
            <a:ln w="34925" cap="flat">
              <a:solidFill>
                <a:schemeClr val="accent4"/>
              </a:solidFill>
              <a:prstDash val="solid"/>
              <a:miter/>
            </a:ln>
          </p:spPr>
          <p:txBody>
            <a:bodyPr rtlCol="0" anchor="ctr"/>
            <a:lstStyle/>
            <a:p>
              <a:endParaRPr lang="en-US"/>
            </a:p>
          </p:txBody>
        </p:sp>
        <p:sp>
          <p:nvSpPr>
            <p:cNvPr id="14" name="Freeform: Shape 12">
              <a:extLst>
                <a:ext uri="{FF2B5EF4-FFF2-40B4-BE49-F238E27FC236}">
                  <a16:creationId xmlns:a16="http://schemas.microsoft.com/office/drawing/2014/main" id="{4DFE0539-481A-446E-BB37-CA457D073FDD}"/>
                </a:ext>
              </a:extLst>
            </p:cNvPr>
            <p:cNvSpPr/>
            <p:nvPr/>
          </p:nvSpPr>
          <p:spPr>
            <a:xfrm>
              <a:off x="8421706" y="3857130"/>
              <a:ext cx="614283" cy="204761"/>
            </a:xfrm>
            <a:custGeom>
              <a:avLst/>
              <a:gdLst>
                <a:gd name="connsiteX0" fmla="*/ 184285 w 614283"/>
                <a:gd name="connsiteY0" fmla="*/ 0 h 204761"/>
                <a:gd name="connsiteX1" fmla="*/ 368570 w 614283"/>
                <a:gd name="connsiteY1" fmla="*/ 204761 h 204761"/>
                <a:gd name="connsiteX2" fmla="*/ 593807 w 614283"/>
                <a:gd name="connsiteY2" fmla="*/ 204761 h 204761"/>
                <a:gd name="connsiteX3" fmla="*/ 614283 w 614283"/>
                <a:gd name="connsiteY3" fmla="*/ 204761 h 204761"/>
                <a:gd name="connsiteX4" fmla="*/ 409522 w 614283"/>
                <a:gd name="connsiteY4" fmla="*/ 0 h 204761"/>
                <a:gd name="connsiteX5" fmla="*/ 184285 w 614283"/>
                <a:gd name="connsiteY5" fmla="*/ 0 h 204761"/>
                <a:gd name="connsiteX6" fmla="*/ 0 w 614283"/>
                <a:gd name="connsiteY6" fmla="*/ 204761 h 204761"/>
                <a:gd name="connsiteX7" fmla="*/ 368570 w 614283"/>
                <a:gd name="connsiteY7" fmla="*/ 204761 h 20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4283" h="204761">
                  <a:moveTo>
                    <a:pt x="184285" y="0"/>
                  </a:moveTo>
                  <a:lnTo>
                    <a:pt x="368570" y="204761"/>
                  </a:lnTo>
                  <a:lnTo>
                    <a:pt x="593807" y="204761"/>
                  </a:lnTo>
                  <a:lnTo>
                    <a:pt x="614283" y="204761"/>
                  </a:lnTo>
                  <a:lnTo>
                    <a:pt x="409522" y="0"/>
                  </a:lnTo>
                  <a:lnTo>
                    <a:pt x="184285" y="0"/>
                  </a:lnTo>
                  <a:lnTo>
                    <a:pt x="0" y="204761"/>
                  </a:lnTo>
                  <a:lnTo>
                    <a:pt x="368570" y="204761"/>
                  </a:lnTo>
                </a:path>
              </a:pathLst>
            </a:custGeom>
            <a:noFill/>
            <a:ln w="34925" cap="flat">
              <a:solidFill>
                <a:schemeClr val="accent4"/>
              </a:solidFill>
              <a:prstDash val="solid"/>
              <a:miter/>
            </a:ln>
          </p:spPr>
          <p:txBody>
            <a:bodyPr rtlCol="0" anchor="ctr"/>
            <a:lstStyle/>
            <a:p>
              <a:endParaRPr lang="en-US"/>
            </a:p>
          </p:txBody>
        </p:sp>
        <p:sp>
          <p:nvSpPr>
            <p:cNvPr id="15" name="Freeform: Shape 13">
              <a:extLst>
                <a:ext uri="{FF2B5EF4-FFF2-40B4-BE49-F238E27FC236}">
                  <a16:creationId xmlns:a16="http://schemas.microsoft.com/office/drawing/2014/main" id="{F6A46B8A-B431-46DD-97EB-4C4470B8B9C0}"/>
                </a:ext>
              </a:extLst>
            </p:cNvPr>
            <p:cNvSpPr/>
            <p:nvPr/>
          </p:nvSpPr>
          <p:spPr>
            <a:xfrm>
              <a:off x="8565039" y="4184747"/>
              <a:ext cx="81904" cy="184284"/>
            </a:xfrm>
            <a:custGeom>
              <a:avLst/>
              <a:gdLst>
                <a:gd name="connsiteX0" fmla="*/ 0 w 81904"/>
                <a:gd name="connsiteY0" fmla="*/ 0 h 184284"/>
                <a:gd name="connsiteX1" fmla="*/ 81904 w 81904"/>
                <a:gd name="connsiteY1" fmla="*/ 0 h 184284"/>
                <a:gd name="connsiteX2" fmla="*/ 81904 w 81904"/>
                <a:gd name="connsiteY2" fmla="*/ 184285 h 184284"/>
                <a:gd name="connsiteX3" fmla="*/ 0 w 81904"/>
                <a:gd name="connsiteY3" fmla="*/ 184285 h 184284"/>
              </a:gdLst>
              <a:ahLst/>
              <a:cxnLst>
                <a:cxn ang="0">
                  <a:pos x="connsiteX0" y="connsiteY0"/>
                </a:cxn>
                <a:cxn ang="0">
                  <a:pos x="connsiteX1" y="connsiteY1"/>
                </a:cxn>
                <a:cxn ang="0">
                  <a:pos x="connsiteX2" y="connsiteY2"/>
                </a:cxn>
                <a:cxn ang="0">
                  <a:pos x="connsiteX3" y="connsiteY3"/>
                </a:cxn>
              </a:cxnLst>
              <a:rect l="l" t="t" r="r" b="b"/>
              <a:pathLst>
                <a:path w="81904" h="184284">
                  <a:moveTo>
                    <a:pt x="0" y="0"/>
                  </a:moveTo>
                  <a:lnTo>
                    <a:pt x="81904" y="0"/>
                  </a:lnTo>
                  <a:lnTo>
                    <a:pt x="81904" y="184285"/>
                  </a:lnTo>
                  <a:lnTo>
                    <a:pt x="0" y="184285"/>
                  </a:lnTo>
                  <a:close/>
                </a:path>
              </a:pathLst>
            </a:custGeom>
            <a:noFill/>
            <a:ln w="34925" cap="flat">
              <a:solidFill>
                <a:schemeClr val="accent4"/>
              </a:solidFill>
              <a:prstDash val="solid"/>
              <a:miter/>
            </a:ln>
          </p:spPr>
          <p:txBody>
            <a:bodyPr rtlCol="0" anchor="ctr"/>
            <a:lstStyle/>
            <a:p>
              <a:endParaRPr lang="en-US"/>
            </a:p>
          </p:txBody>
        </p:sp>
        <p:sp>
          <p:nvSpPr>
            <p:cNvPr id="16" name="Freeform: Shape 14">
              <a:extLst>
                <a:ext uri="{FF2B5EF4-FFF2-40B4-BE49-F238E27FC236}">
                  <a16:creationId xmlns:a16="http://schemas.microsoft.com/office/drawing/2014/main" id="{8A959398-3DBB-4086-96CE-BB9DBEA80DCA}"/>
                </a:ext>
              </a:extLst>
            </p:cNvPr>
            <p:cNvSpPr/>
            <p:nvPr/>
          </p:nvSpPr>
          <p:spPr>
            <a:xfrm>
              <a:off x="8851704" y="4143795"/>
              <a:ext cx="81904" cy="81904"/>
            </a:xfrm>
            <a:custGeom>
              <a:avLst/>
              <a:gdLst>
                <a:gd name="connsiteX0" fmla="*/ 0 w 81904"/>
                <a:gd name="connsiteY0" fmla="*/ 0 h 81904"/>
                <a:gd name="connsiteX1" fmla="*/ 81904 w 81904"/>
                <a:gd name="connsiteY1" fmla="*/ 0 h 81904"/>
                <a:gd name="connsiteX2" fmla="*/ 81904 w 81904"/>
                <a:gd name="connsiteY2" fmla="*/ 81904 h 81904"/>
                <a:gd name="connsiteX3" fmla="*/ 0 w 81904"/>
                <a:gd name="connsiteY3" fmla="*/ 81904 h 81904"/>
              </a:gdLst>
              <a:ahLst/>
              <a:cxnLst>
                <a:cxn ang="0">
                  <a:pos x="connsiteX0" y="connsiteY0"/>
                </a:cxn>
                <a:cxn ang="0">
                  <a:pos x="connsiteX1" y="connsiteY1"/>
                </a:cxn>
                <a:cxn ang="0">
                  <a:pos x="connsiteX2" y="connsiteY2"/>
                </a:cxn>
                <a:cxn ang="0">
                  <a:pos x="connsiteX3" y="connsiteY3"/>
                </a:cxn>
              </a:cxnLst>
              <a:rect l="l" t="t" r="r" b="b"/>
              <a:pathLst>
                <a:path w="81904" h="81904">
                  <a:moveTo>
                    <a:pt x="0" y="0"/>
                  </a:moveTo>
                  <a:lnTo>
                    <a:pt x="81904" y="0"/>
                  </a:lnTo>
                  <a:lnTo>
                    <a:pt x="81904" y="81904"/>
                  </a:lnTo>
                  <a:lnTo>
                    <a:pt x="0" y="81904"/>
                  </a:lnTo>
                  <a:close/>
                </a:path>
              </a:pathLst>
            </a:custGeom>
            <a:noFill/>
            <a:ln w="34925" cap="flat">
              <a:solidFill>
                <a:schemeClr val="accent4"/>
              </a:solidFill>
              <a:prstDash val="solid"/>
              <a:miter/>
            </a:ln>
          </p:spPr>
          <p:txBody>
            <a:bodyPr rtlCol="0" anchor="ctr"/>
            <a:lstStyle/>
            <a:p>
              <a:endParaRPr lang="en-US"/>
            </a:p>
          </p:txBody>
        </p:sp>
        <p:sp>
          <p:nvSpPr>
            <p:cNvPr id="17" name="Freeform: Shape 15">
              <a:extLst>
                <a:ext uri="{FF2B5EF4-FFF2-40B4-BE49-F238E27FC236}">
                  <a16:creationId xmlns:a16="http://schemas.microsoft.com/office/drawing/2014/main" id="{E5087407-F86D-42BF-94AA-E097FD5CBFA8}"/>
                </a:ext>
              </a:extLst>
            </p:cNvPr>
            <p:cNvSpPr/>
            <p:nvPr/>
          </p:nvSpPr>
          <p:spPr>
            <a:xfrm>
              <a:off x="8298849" y="4061891"/>
              <a:ext cx="20476" cy="307141"/>
            </a:xfrm>
            <a:custGeom>
              <a:avLst/>
              <a:gdLst>
                <a:gd name="connsiteX0" fmla="*/ 0 w 20476"/>
                <a:gd name="connsiteY0" fmla="*/ 307142 h 307141"/>
                <a:gd name="connsiteX1" fmla="*/ 0 w 20476"/>
                <a:gd name="connsiteY1" fmla="*/ 0 h 307141"/>
              </a:gdLst>
              <a:ahLst/>
              <a:cxnLst>
                <a:cxn ang="0">
                  <a:pos x="connsiteX0" y="connsiteY0"/>
                </a:cxn>
                <a:cxn ang="0">
                  <a:pos x="connsiteX1" y="connsiteY1"/>
                </a:cxn>
              </a:cxnLst>
              <a:rect l="l" t="t" r="r" b="b"/>
              <a:pathLst>
                <a:path w="20476" h="307141">
                  <a:moveTo>
                    <a:pt x="0" y="307142"/>
                  </a:moveTo>
                  <a:lnTo>
                    <a:pt x="0" y="0"/>
                  </a:lnTo>
                </a:path>
              </a:pathLst>
            </a:custGeom>
            <a:ln w="34925" cap="flat">
              <a:solidFill>
                <a:schemeClr val="accent4"/>
              </a:solidFill>
              <a:prstDash val="solid"/>
              <a:miter/>
            </a:ln>
          </p:spPr>
          <p:txBody>
            <a:bodyPr rtlCol="0" anchor="ctr"/>
            <a:lstStyle/>
            <a:p>
              <a:endParaRPr lang="en-US"/>
            </a:p>
          </p:txBody>
        </p:sp>
        <p:sp>
          <p:nvSpPr>
            <p:cNvPr id="18" name="Freeform: Shape 16">
              <a:extLst>
                <a:ext uri="{FF2B5EF4-FFF2-40B4-BE49-F238E27FC236}">
                  <a16:creationId xmlns:a16="http://schemas.microsoft.com/office/drawing/2014/main" id="{1F8748B6-4EDE-4A9E-9B65-3BAE897DDD45}"/>
                </a:ext>
              </a:extLst>
            </p:cNvPr>
            <p:cNvSpPr/>
            <p:nvPr/>
          </p:nvSpPr>
          <p:spPr>
            <a:xfrm>
              <a:off x="8196341" y="3612952"/>
              <a:ext cx="201822" cy="448938"/>
            </a:xfrm>
            <a:custGeom>
              <a:avLst/>
              <a:gdLst>
                <a:gd name="connsiteX0" fmla="*/ 102508 w 201822"/>
                <a:gd name="connsiteY0" fmla="*/ 448939 h 448938"/>
                <a:gd name="connsiteX1" fmla="*/ 43128 w 201822"/>
                <a:gd name="connsiteY1" fmla="*/ 358844 h 448938"/>
                <a:gd name="connsiteX2" fmla="*/ 26747 w 201822"/>
                <a:gd name="connsiteY2" fmla="*/ 287177 h 448938"/>
                <a:gd name="connsiteX3" fmla="*/ 34938 w 201822"/>
                <a:gd name="connsiteY3" fmla="*/ 235987 h 448938"/>
                <a:gd name="connsiteX4" fmla="*/ 24700 w 201822"/>
                <a:gd name="connsiteY4" fmla="*/ 174559 h 448938"/>
                <a:gd name="connsiteX5" fmla="*/ 10366 w 201822"/>
                <a:gd name="connsiteY5" fmla="*/ 145892 h 448938"/>
                <a:gd name="connsiteX6" fmla="*/ 28794 w 201822"/>
                <a:gd name="connsiteY6" fmla="*/ 29178 h 448938"/>
                <a:gd name="connsiteX7" fmla="*/ 28794 w 201822"/>
                <a:gd name="connsiteY7" fmla="*/ 29178 h 448938"/>
                <a:gd name="connsiteX8" fmla="*/ 172127 w 201822"/>
                <a:gd name="connsiteY8" fmla="*/ 29178 h 448938"/>
                <a:gd name="connsiteX9" fmla="*/ 172127 w 201822"/>
                <a:gd name="connsiteY9" fmla="*/ 29178 h 448938"/>
                <a:gd name="connsiteX10" fmla="*/ 190555 w 201822"/>
                <a:gd name="connsiteY10" fmla="*/ 145892 h 448938"/>
                <a:gd name="connsiteX11" fmla="*/ 176223 w 201822"/>
                <a:gd name="connsiteY11" fmla="*/ 174559 h 448938"/>
                <a:gd name="connsiteX12" fmla="*/ 165985 w 201822"/>
                <a:gd name="connsiteY12" fmla="*/ 235987 h 448938"/>
                <a:gd name="connsiteX13" fmla="*/ 174175 w 201822"/>
                <a:gd name="connsiteY13" fmla="*/ 287177 h 448938"/>
                <a:gd name="connsiteX14" fmla="*/ 157794 w 201822"/>
                <a:gd name="connsiteY14" fmla="*/ 358844 h 448938"/>
                <a:gd name="connsiteX15" fmla="*/ 102508 w 201822"/>
                <a:gd name="connsiteY15" fmla="*/ 448939 h 44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1822" h="448938">
                  <a:moveTo>
                    <a:pt x="102508" y="448939"/>
                  </a:moveTo>
                  <a:lnTo>
                    <a:pt x="43128" y="358844"/>
                  </a:lnTo>
                  <a:cubicBezTo>
                    <a:pt x="28794" y="338368"/>
                    <a:pt x="22652" y="311749"/>
                    <a:pt x="26747" y="287177"/>
                  </a:cubicBezTo>
                  <a:lnTo>
                    <a:pt x="34938" y="235987"/>
                  </a:lnTo>
                  <a:cubicBezTo>
                    <a:pt x="39032" y="215511"/>
                    <a:pt x="34938" y="192987"/>
                    <a:pt x="24700" y="174559"/>
                  </a:cubicBezTo>
                  <a:lnTo>
                    <a:pt x="10366" y="145892"/>
                  </a:lnTo>
                  <a:cubicBezTo>
                    <a:pt x="-8062" y="106988"/>
                    <a:pt x="-1920" y="59893"/>
                    <a:pt x="28794" y="29178"/>
                  </a:cubicBezTo>
                  <a:lnTo>
                    <a:pt x="28794" y="29178"/>
                  </a:lnTo>
                  <a:cubicBezTo>
                    <a:pt x="67699" y="-9726"/>
                    <a:pt x="131175" y="-9726"/>
                    <a:pt x="172127" y="29178"/>
                  </a:cubicBezTo>
                  <a:lnTo>
                    <a:pt x="172127" y="29178"/>
                  </a:lnTo>
                  <a:cubicBezTo>
                    <a:pt x="202841" y="59893"/>
                    <a:pt x="211032" y="106988"/>
                    <a:pt x="190555" y="145892"/>
                  </a:cubicBezTo>
                  <a:lnTo>
                    <a:pt x="176223" y="174559"/>
                  </a:lnTo>
                  <a:cubicBezTo>
                    <a:pt x="165985" y="192987"/>
                    <a:pt x="163937" y="215511"/>
                    <a:pt x="165985" y="235987"/>
                  </a:cubicBezTo>
                  <a:lnTo>
                    <a:pt x="174175" y="287177"/>
                  </a:lnTo>
                  <a:cubicBezTo>
                    <a:pt x="178270" y="311749"/>
                    <a:pt x="172127" y="338368"/>
                    <a:pt x="157794" y="358844"/>
                  </a:cubicBezTo>
                  <a:lnTo>
                    <a:pt x="102508" y="448939"/>
                  </a:lnTo>
                </a:path>
              </a:pathLst>
            </a:custGeom>
            <a:noFill/>
            <a:ln w="34925" cap="flat">
              <a:solidFill>
                <a:schemeClr val="accent4"/>
              </a:solidFill>
              <a:prstDash val="solid"/>
              <a:miter/>
            </a:ln>
          </p:spPr>
          <p:txBody>
            <a:bodyPr rtlCol="0" anchor="ctr"/>
            <a:lstStyle/>
            <a:p>
              <a:endParaRPr lang="en-US"/>
            </a:p>
          </p:txBody>
        </p:sp>
      </p:grpSp>
      <p:pic>
        <p:nvPicPr>
          <p:cNvPr id="19" name="Graphic 18">
            <a:extLst>
              <a:ext uri="{FF2B5EF4-FFF2-40B4-BE49-F238E27FC236}">
                <a16:creationId xmlns:a16="http://schemas.microsoft.com/office/drawing/2014/main" id="{1B161C36-3947-411D-AC49-FDBC22DC56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65965" y="4827233"/>
            <a:ext cx="729847" cy="474980"/>
          </a:xfrm>
          <a:prstGeom prst="rect">
            <a:avLst/>
          </a:prstGeom>
        </p:spPr>
      </p:pic>
      <p:grpSp>
        <p:nvGrpSpPr>
          <p:cNvPr id="20" name="Graphic 4">
            <a:extLst>
              <a:ext uri="{FF2B5EF4-FFF2-40B4-BE49-F238E27FC236}">
                <a16:creationId xmlns:a16="http://schemas.microsoft.com/office/drawing/2014/main" id="{A61E552E-B54A-48D1-842B-BBBADBDFC1E1}"/>
              </a:ext>
            </a:extLst>
          </p:cNvPr>
          <p:cNvGrpSpPr/>
          <p:nvPr/>
        </p:nvGrpSpPr>
        <p:grpSpPr>
          <a:xfrm>
            <a:off x="9271278" y="3712447"/>
            <a:ext cx="584124" cy="681478"/>
            <a:chOff x="3343632" y="3529512"/>
            <a:chExt cx="737139" cy="859996"/>
          </a:xfrm>
          <a:noFill/>
        </p:grpSpPr>
        <p:sp>
          <p:nvSpPr>
            <p:cNvPr id="21" name="Freeform: Shape 20">
              <a:extLst>
                <a:ext uri="{FF2B5EF4-FFF2-40B4-BE49-F238E27FC236}">
                  <a16:creationId xmlns:a16="http://schemas.microsoft.com/office/drawing/2014/main" id="{6102A65A-4B9F-4025-A568-CEAD88EF3A07}"/>
                </a:ext>
              </a:extLst>
            </p:cNvPr>
            <p:cNvSpPr/>
            <p:nvPr/>
          </p:nvSpPr>
          <p:spPr>
            <a:xfrm>
              <a:off x="3364108" y="3672845"/>
              <a:ext cx="696187" cy="716663"/>
            </a:xfrm>
            <a:custGeom>
              <a:avLst/>
              <a:gdLst>
                <a:gd name="connsiteX0" fmla="*/ 0 w 696187"/>
                <a:gd name="connsiteY0" fmla="*/ 0 h 716663"/>
                <a:gd name="connsiteX1" fmla="*/ 696188 w 696187"/>
                <a:gd name="connsiteY1" fmla="*/ 0 h 716663"/>
                <a:gd name="connsiteX2" fmla="*/ 696188 w 696187"/>
                <a:gd name="connsiteY2" fmla="*/ 716664 h 716663"/>
                <a:gd name="connsiteX3" fmla="*/ 0 w 696187"/>
                <a:gd name="connsiteY3" fmla="*/ 716664 h 716663"/>
              </a:gdLst>
              <a:ahLst/>
              <a:cxnLst>
                <a:cxn ang="0">
                  <a:pos x="connsiteX0" y="connsiteY0"/>
                </a:cxn>
                <a:cxn ang="0">
                  <a:pos x="connsiteX1" y="connsiteY1"/>
                </a:cxn>
                <a:cxn ang="0">
                  <a:pos x="connsiteX2" y="connsiteY2"/>
                </a:cxn>
                <a:cxn ang="0">
                  <a:pos x="connsiteX3" y="connsiteY3"/>
                </a:cxn>
              </a:cxnLst>
              <a:rect l="l" t="t" r="r" b="b"/>
              <a:pathLst>
                <a:path w="696187" h="716663">
                  <a:moveTo>
                    <a:pt x="0" y="0"/>
                  </a:moveTo>
                  <a:lnTo>
                    <a:pt x="696188" y="0"/>
                  </a:lnTo>
                  <a:lnTo>
                    <a:pt x="696188" y="716664"/>
                  </a:lnTo>
                  <a:lnTo>
                    <a:pt x="0" y="716664"/>
                  </a:lnTo>
                  <a:close/>
                </a:path>
              </a:pathLst>
            </a:custGeom>
            <a:noFill/>
            <a:ln w="34925" cap="flat">
              <a:solidFill>
                <a:schemeClr val="accent2"/>
              </a:solid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5083BAEC-D936-4112-BF9A-4E21FF9705AE}"/>
                </a:ext>
              </a:extLst>
            </p:cNvPr>
            <p:cNvSpPr/>
            <p:nvPr/>
          </p:nvSpPr>
          <p:spPr>
            <a:xfrm>
              <a:off x="3343632" y="3590940"/>
              <a:ext cx="737139" cy="81904"/>
            </a:xfrm>
            <a:custGeom>
              <a:avLst/>
              <a:gdLst>
                <a:gd name="connsiteX0" fmla="*/ 0 w 737139"/>
                <a:gd name="connsiteY0" fmla="*/ 0 h 81904"/>
                <a:gd name="connsiteX1" fmla="*/ 737140 w 737139"/>
                <a:gd name="connsiteY1" fmla="*/ 0 h 81904"/>
                <a:gd name="connsiteX2" fmla="*/ 737140 w 737139"/>
                <a:gd name="connsiteY2" fmla="*/ 81904 h 81904"/>
                <a:gd name="connsiteX3" fmla="*/ 0 w 737139"/>
                <a:gd name="connsiteY3" fmla="*/ 81904 h 81904"/>
              </a:gdLst>
              <a:ahLst/>
              <a:cxnLst>
                <a:cxn ang="0">
                  <a:pos x="connsiteX0" y="connsiteY0"/>
                </a:cxn>
                <a:cxn ang="0">
                  <a:pos x="connsiteX1" y="connsiteY1"/>
                </a:cxn>
                <a:cxn ang="0">
                  <a:pos x="connsiteX2" y="connsiteY2"/>
                </a:cxn>
                <a:cxn ang="0">
                  <a:pos x="connsiteX3" y="connsiteY3"/>
                </a:cxn>
              </a:cxnLst>
              <a:rect l="l" t="t" r="r" b="b"/>
              <a:pathLst>
                <a:path w="737139" h="81904">
                  <a:moveTo>
                    <a:pt x="0" y="0"/>
                  </a:moveTo>
                  <a:lnTo>
                    <a:pt x="737140" y="0"/>
                  </a:lnTo>
                  <a:lnTo>
                    <a:pt x="737140" y="81904"/>
                  </a:lnTo>
                  <a:lnTo>
                    <a:pt x="0" y="81904"/>
                  </a:lnTo>
                  <a:close/>
                </a:path>
              </a:pathLst>
            </a:custGeom>
            <a:noFill/>
            <a:ln w="34925" cap="flat">
              <a:solidFill>
                <a:schemeClr val="accent2"/>
              </a:solid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6AD71EA8-67CD-41F7-B9C0-9AD5B5AAEBDB}"/>
                </a:ext>
              </a:extLst>
            </p:cNvPr>
            <p:cNvSpPr/>
            <p:nvPr/>
          </p:nvSpPr>
          <p:spPr>
            <a:xfrm>
              <a:off x="3671250" y="3775225"/>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34925" cap="flat">
              <a:solidFill>
                <a:schemeClr val="accent2"/>
              </a:solid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C1216E2D-6ECB-49C6-8A87-82F1417500BE}"/>
                </a:ext>
              </a:extLst>
            </p:cNvPr>
            <p:cNvSpPr/>
            <p:nvPr/>
          </p:nvSpPr>
          <p:spPr>
            <a:xfrm>
              <a:off x="3855535" y="3775225"/>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34925" cap="flat">
              <a:solidFill>
                <a:schemeClr val="accent2"/>
              </a:solid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50E31C22-E5FC-45D4-87E5-3E03FEF8F218}"/>
                </a:ext>
              </a:extLst>
            </p:cNvPr>
            <p:cNvSpPr/>
            <p:nvPr/>
          </p:nvSpPr>
          <p:spPr>
            <a:xfrm>
              <a:off x="3486965" y="3775225"/>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34925" cap="flat">
              <a:solidFill>
                <a:schemeClr val="accent2"/>
              </a:solid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3950E1EE-6482-4C38-AC9A-6CB27CE1A1BA}"/>
                </a:ext>
              </a:extLst>
            </p:cNvPr>
            <p:cNvSpPr/>
            <p:nvPr/>
          </p:nvSpPr>
          <p:spPr>
            <a:xfrm>
              <a:off x="3671250" y="3979986"/>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34925" cap="flat">
              <a:solidFill>
                <a:schemeClr val="accent2"/>
              </a:solid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BFFA73FC-75FE-4A03-9B6B-8847001CFB33}"/>
                </a:ext>
              </a:extLst>
            </p:cNvPr>
            <p:cNvSpPr/>
            <p:nvPr/>
          </p:nvSpPr>
          <p:spPr>
            <a:xfrm>
              <a:off x="3671250" y="4184747"/>
              <a:ext cx="81904" cy="204761"/>
            </a:xfrm>
            <a:custGeom>
              <a:avLst/>
              <a:gdLst>
                <a:gd name="connsiteX0" fmla="*/ 0 w 81904"/>
                <a:gd name="connsiteY0" fmla="*/ 0 h 204761"/>
                <a:gd name="connsiteX1" fmla="*/ 81904 w 81904"/>
                <a:gd name="connsiteY1" fmla="*/ 0 h 204761"/>
                <a:gd name="connsiteX2" fmla="*/ 81904 w 81904"/>
                <a:gd name="connsiteY2" fmla="*/ 204761 h 204761"/>
                <a:gd name="connsiteX3" fmla="*/ 0 w 81904"/>
                <a:gd name="connsiteY3" fmla="*/ 204761 h 204761"/>
              </a:gdLst>
              <a:ahLst/>
              <a:cxnLst>
                <a:cxn ang="0">
                  <a:pos x="connsiteX0" y="connsiteY0"/>
                </a:cxn>
                <a:cxn ang="0">
                  <a:pos x="connsiteX1" y="connsiteY1"/>
                </a:cxn>
                <a:cxn ang="0">
                  <a:pos x="connsiteX2" y="connsiteY2"/>
                </a:cxn>
                <a:cxn ang="0">
                  <a:pos x="connsiteX3" y="connsiteY3"/>
                </a:cxn>
              </a:cxnLst>
              <a:rect l="l" t="t" r="r" b="b"/>
              <a:pathLst>
                <a:path w="81904" h="204761">
                  <a:moveTo>
                    <a:pt x="0" y="0"/>
                  </a:moveTo>
                  <a:lnTo>
                    <a:pt x="81904" y="0"/>
                  </a:lnTo>
                  <a:lnTo>
                    <a:pt x="81904" y="204761"/>
                  </a:lnTo>
                  <a:lnTo>
                    <a:pt x="0" y="204761"/>
                  </a:lnTo>
                  <a:close/>
                </a:path>
              </a:pathLst>
            </a:custGeom>
            <a:noFill/>
            <a:ln w="34925" cap="flat">
              <a:solidFill>
                <a:schemeClr val="accent2"/>
              </a:solid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C0E5E399-A2BC-4821-89EC-CFB2F67DFD13}"/>
                </a:ext>
              </a:extLst>
            </p:cNvPr>
            <p:cNvSpPr/>
            <p:nvPr/>
          </p:nvSpPr>
          <p:spPr>
            <a:xfrm>
              <a:off x="3855535" y="3979986"/>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34925" cap="flat">
              <a:solidFill>
                <a:schemeClr val="accent2"/>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BA153914-51A1-4591-8C3F-9501C28F7497}"/>
                </a:ext>
              </a:extLst>
            </p:cNvPr>
            <p:cNvSpPr/>
            <p:nvPr/>
          </p:nvSpPr>
          <p:spPr>
            <a:xfrm>
              <a:off x="3486965" y="3979986"/>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34925" cap="flat">
              <a:solidFill>
                <a:schemeClr val="accent2"/>
              </a:solid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7A93C1C2-D11D-48D2-9E3E-B4286D04BE40}"/>
                </a:ext>
              </a:extLst>
            </p:cNvPr>
            <p:cNvSpPr/>
            <p:nvPr/>
          </p:nvSpPr>
          <p:spPr>
            <a:xfrm>
              <a:off x="3855535" y="4184747"/>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34925" cap="flat">
              <a:solidFill>
                <a:schemeClr val="accent2"/>
              </a:solid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8064D6E5-71CD-41FF-B0E2-D3ABA103C799}"/>
                </a:ext>
              </a:extLst>
            </p:cNvPr>
            <p:cNvSpPr/>
            <p:nvPr/>
          </p:nvSpPr>
          <p:spPr>
            <a:xfrm>
              <a:off x="3486965" y="4184747"/>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34925" cap="flat">
              <a:solidFill>
                <a:schemeClr val="accent2"/>
              </a:solid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7F2D1F39-7C39-45C1-A5B8-8ACD1BFAEE62}"/>
                </a:ext>
              </a:extLst>
            </p:cNvPr>
            <p:cNvSpPr/>
            <p:nvPr/>
          </p:nvSpPr>
          <p:spPr>
            <a:xfrm>
              <a:off x="3855535" y="3529512"/>
              <a:ext cx="81904" cy="61428"/>
            </a:xfrm>
            <a:custGeom>
              <a:avLst/>
              <a:gdLst>
                <a:gd name="connsiteX0" fmla="*/ 0 w 81904"/>
                <a:gd name="connsiteY0" fmla="*/ 0 h 61428"/>
                <a:gd name="connsiteX1" fmla="*/ 81904 w 81904"/>
                <a:gd name="connsiteY1" fmla="*/ 0 h 61428"/>
                <a:gd name="connsiteX2" fmla="*/ 81904 w 81904"/>
                <a:gd name="connsiteY2" fmla="*/ 61428 h 61428"/>
                <a:gd name="connsiteX3" fmla="*/ 0 w 81904"/>
                <a:gd name="connsiteY3" fmla="*/ 61428 h 61428"/>
              </a:gdLst>
              <a:ahLst/>
              <a:cxnLst>
                <a:cxn ang="0">
                  <a:pos x="connsiteX0" y="connsiteY0"/>
                </a:cxn>
                <a:cxn ang="0">
                  <a:pos x="connsiteX1" y="connsiteY1"/>
                </a:cxn>
                <a:cxn ang="0">
                  <a:pos x="connsiteX2" y="connsiteY2"/>
                </a:cxn>
                <a:cxn ang="0">
                  <a:pos x="connsiteX3" y="connsiteY3"/>
                </a:cxn>
              </a:cxnLst>
              <a:rect l="l" t="t" r="r" b="b"/>
              <a:pathLst>
                <a:path w="81904" h="61428">
                  <a:moveTo>
                    <a:pt x="0" y="0"/>
                  </a:moveTo>
                  <a:lnTo>
                    <a:pt x="81904" y="0"/>
                  </a:lnTo>
                  <a:lnTo>
                    <a:pt x="81904" y="61428"/>
                  </a:lnTo>
                  <a:lnTo>
                    <a:pt x="0" y="61428"/>
                  </a:lnTo>
                  <a:close/>
                </a:path>
              </a:pathLst>
            </a:custGeom>
            <a:noFill/>
            <a:ln w="34925" cap="flat">
              <a:solidFill>
                <a:schemeClr val="accent2"/>
              </a:solid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E284A885-A7F4-4810-8D14-109BAD346530}"/>
                </a:ext>
              </a:extLst>
            </p:cNvPr>
            <p:cNvSpPr/>
            <p:nvPr/>
          </p:nvSpPr>
          <p:spPr>
            <a:xfrm>
              <a:off x="3630298" y="4184747"/>
              <a:ext cx="163808" cy="20476"/>
            </a:xfrm>
            <a:custGeom>
              <a:avLst/>
              <a:gdLst>
                <a:gd name="connsiteX0" fmla="*/ 0 w 163808"/>
                <a:gd name="connsiteY0" fmla="*/ 0 h 20476"/>
                <a:gd name="connsiteX1" fmla="*/ 163809 w 163808"/>
                <a:gd name="connsiteY1" fmla="*/ 0 h 20476"/>
              </a:gdLst>
              <a:ahLst/>
              <a:cxnLst>
                <a:cxn ang="0">
                  <a:pos x="connsiteX0" y="connsiteY0"/>
                </a:cxn>
                <a:cxn ang="0">
                  <a:pos x="connsiteX1" y="connsiteY1"/>
                </a:cxn>
              </a:cxnLst>
              <a:rect l="l" t="t" r="r" b="b"/>
              <a:pathLst>
                <a:path w="163808" h="20476">
                  <a:moveTo>
                    <a:pt x="0" y="0"/>
                  </a:moveTo>
                  <a:lnTo>
                    <a:pt x="163809" y="0"/>
                  </a:lnTo>
                </a:path>
              </a:pathLst>
            </a:custGeom>
            <a:ln w="34925" cap="flat">
              <a:solidFill>
                <a:schemeClr val="accent2"/>
              </a:solidFill>
              <a:prstDash val="solid"/>
              <a:miter/>
            </a:ln>
          </p:spPr>
          <p:txBody>
            <a:bodyPr rtlCol="0" anchor="ctr"/>
            <a:lstStyle/>
            <a:p>
              <a:endParaRPr lang="en-US"/>
            </a:p>
          </p:txBody>
        </p:sp>
      </p:grpSp>
      <p:sp>
        <p:nvSpPr>
          <p:cNvPr id="48" name="textruta 47">
            <a:extLst>
              <a:ext uri="{FF2B5EF4-FFF2-40B4-BE49-F238E27FC236}">
                <a16:creationId xmlns:a16="http://schemas.microsoft.com/office/drawing/2014/main" id="{11D37AA2-B752-4A55-904A-2558FB243877}"/>
              </a:ext>
            </a:extLst>
          </p:cNvPr>
          <p:cNvSpPr txBox="1"/>
          <p:nvPr/>
        </p:nvSpPr>
        <p:spPr>
          <a:xfrm>
            <a:off x="9959992" y="2990360"/>
            <a:ext cx="1678347" cy="341632"/>
          </a:xfrm>
          <a:prstGeom prst="rect">
            <a:avLst/>
          </a:prstGeom>
          <a:noFill/>
        </p:spPr>
        <p:txBody>
          <a:bodyPr wrap="square" rtlCol="0">
            <a:spAutoFit/>
          </a:bodyPr>
          <a:lstStyle/>
          <a:p>
            <a:pPr>
              <a:lnSpc>
                <a:spcPct val="90000"/>
              </a:lnSpc>
              <a:spcBef>
                <a:spcPts val="600"/>
              </a:spcBef>
            </a:pPr>
            <a:r>
              <a:rPr lang="sv-SE" dirty="0">
                <a:latin typeface="+mn-lt"/>
              </a:rPr>
              <a:t>Fritidsbostäder</a:t>
            </a:r>
            <a:endParaRPr lang="sv-SE" sz="1600" dirty="0">
              <a:latin typeface="+mn-lt"/>
            </a:endParaRPr>
          </a:p>
        </p:txBody>
      </p:sp>
      <p:sp>
        <p:nvSpPr>
          <p:cNvPr id="49" name="textruta 48">
            <a:extLst>
              <a:ext uri="{FF2B5EF4-FFF2-40B4-BE49-F238E27FC236}">
                <a16:creationId xmlns:a16="http://schemas.microsoft.com/office/drawing/2014/main" id="{9554853B-582E-4CC2-B336-1C3F5EA04AFA}"/>
              </a:ext>
            </a:extLst>
          </p:cNvPr>
          <p:cNvSpPr txBox="1"/>
          <p:nvPr/>
        </p:nvSpPr>
        <p:spPr>
          <a:xfrm>
            <a:off x="10016047" y="4992966"/>
            <a:ext cx="1678347" cy="341632"/>
          </a:xfrm>
          <a:prstGeom prst="rect">
            <a:avLst/>
          </a:prstGeom>
          <a:noFill/>
        </p:spPr>
        <p:txBody>
          <a:bodyPr wrap="square" rtlCol="0">
            <a:spAutoFit/>
          </a:bodyPr>
          <a:lstStyle/>
          <a:p>
            <a:pPr>
              <a:lnSpc>
                <a:spcPct val="90000"/>
              </a:lnSpc>
              <a:spcBef>
                <a:spcPts val="600"/>
              </a:spcBef>
            </a:pPr>
            <a:r>
              <a:rPr lang="sv-SE" dirty="0">
                <a:latin typeface="+mn-lt"/>
              </a:rPr>
              <a:t>Småhus</a:t>
            </a:r>
          </a:p>
        </p:txBody>
      </p:sp>
      <p:sp>
        <p:nvSpPr>
          <p:cNvPr id="50" name="textruta 49">
            <a:extLst>
              <a:ext uri="{FF2B5EF4-FFF2-40B4-BE49-F238E27FC236}">
                <a16:creationId xmlns:a16="http://schemas.microsoft.com/office/drawing/2014/main" id="{96900B6B-F233-455C-9A9D-869CBAFB1F1F}"/>
              </a:ext>
            </a:extLst>
          </p:cNvPr>
          <p:cNvSpPr txBox="1"/>
          <p:nvPr/>
        </p:nvSpPr>
        <p:spPr>
          <a:xfrm>
            <a:off x="9999822" y="3907155"/>
            <a:ext cx="1678347" cy="341632"/>
          </a:xfrm>
          <a:prstGeom prst="rect">
            <a:avLst/>
          </a:prstGeom>
          <a:noFill/>
        </p:spPr>
        <p:txBody>
          <a:bodyPr wrap="square" rtlCol="0">
            <a:spAutoFit/>
          </a:bodyPr>
          <a:lstStyle/>
          <a:p>
            <a:pPr>
              <a:lnSpc>
                <a:spcPct val="90000"/>
              </a:lnSpc>
              <a:spcBef>
                <a:spcPts val="600"/>
              </a:spcBef>
            </a:pPr>
            <a:r>
              <a:rPr lang="sv-SE" dirty="0">
                <a:latin typeface="+mn-lt"/>
              </a:rPr>
              <a:t>Flerbostadshus</a:t>
            </a:r>
            <a:endParaRPr lang="sv-SE" sz="1600" dirty="0">
              <a:latin typeface="+mn-lt"/>
            </a:endParaRPr>
          </a:p>
        </p:txBody>
      </p:sp>
      <p:graphicFrame>
        <p:nvGraphicFramePr>
          <p:cNvPr id="38" name="Diagram 9">
            <a:extLst>
              <a:ext uri="{FF2B5EF4-FFF2-40B4-BE49-F238E27FC236}">
                <a16:creationId xmlns:a16="http://schemas.microsoft.com/office/drawing/2014/main" id="{00000000-0008-0000-1300-000003000000}"/>
              </a:ext>
            </a:extLst>
          </p:cNvPr>
          <p:cNvGraphicFramePr>
            <a:graphicFrameLocks/>
          </p:cNvGraphicFramePr>
          <p:nvPr>
            <p:extLst>
              <p:ext uri="{D42A27DB-BD31-4B8C-83A1-F6EECF244321}">
                <p14:modId xmlns:p14="http://schemas.microsoft.com/office/powerpoint/2010/main" val="4099672525"/>
              </p:ext>
            </p:extLst>
          </p:nvPr>
        </p:nvGraphicFramePr>
        <p:xfrm>
          <a:off x="450000" y="1476000"/>
          <a:ext cx="5307527" cy="503308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9" name="GWh">
            <a:extLst>
              <a:ext uri="{FF2B5EF4-FFF2-40B4-BE49-F238E27FC236}">
                <a16:creationId xmlns:a16="http://schemas.microsoft.com/office/drawing/2014/main" id="{00000000-0008-0000-1300-000005000000}"/>
              </a:ext>
            </a:extLst>
          </p:cNvPr>
          <p:cNvGraphicFramePr>
            <a:graphicFrameLocks/>
          </p:cNvGraphicFramePr>
          <p:nvPr>
            <p:extLst>
              <p:ext uri="{D42A27DB-BD31-4B8C-83A1-F6EECF244321}">
                <p14:modId xmlns:p14="http://schemas.microsoft.com/office/powerpoint/2010/main" val="1005671753"/>
              </p:ext>
            </p:extLst>
          </p:nvPr>
        </p:nvGraphicFramePr>
        <p:xfrm>
          <a:off x="4680000" y="1476000"/>
          <a:ext cx="5307527" cy="5033081"/>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39134531"/>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person, inomhus, video, leker&#10;&#10;Automatiskt genererad beskrivning">
            <a:extLst>
              <a:ext uri="{FF2B5EF4-FFF2-40B4-BE49-F238E27FC236}">
                <a16:creationId xmlns:a16="http://schemas.microsoft.com/office/drawing/2014/main" id="{DDA1D8C8-CAA7-45F9-8094-191D222D67F7}"/>
              </a:ext>
            </a:extLst>
          </p:cNvPr>
          <p:cNvPicPr>
            <a:picLocks noChangeAspect="1"/>
          </p:cNvPicPr>
          <p:nvPr/>
        </p:nvPicPr>
        <p:blipFill rotWithShape="1">
          <a:blip r:embed="rId2">
            <a:extLst>
              <a:ext uri="{28A0092B-C50C-407E-A947-70E740481C1C}">
                <a14:useLocalDpi xmlns:a14="http://schemas.microsoft.com/office/drawing/2010/main" val="0"/>
              </a:ext>
            </a:extLst>
          </a:blip>
          <a:srcRect b="21914"/>
          <a:stretch/>
        </p:blipFill>
        <p:spPr>
          <a:xfrm>
            <a:off x="20" y="-1588"/>
            <a:ext cx="12191980" cy="6951028"/>
          </a:xfrm>
          <a:prstGeom prst="rect">
            <a:avLst/>
          </a:prstGeom>
          <a:noFill/>
        </p:spPr>
      </p:pic>
      <p:sp>
        <p:nvSpPr>
          <p:cNvPr id="2" name="Rubrik 1">
            <a:extLst>
              <a:ext uri="{FF2B5EF4-FFF2-40B4-BE49-F238E27FC236}">
                <a16:creationId xmlns:a16="http://schemas.microsoft.com/office/drawing/2014/main" id="{2E3176E5-28B0-40C0-9345-4AA35A36CEDA}"/>
              </a:ext>
            </a:extLst>
          </p:cNvPr>
          <p:cNvSpPr>
            <a:spLocks noGrp="1"/>
          </p:cNvSpPr>
          <p:nvPr>
            <p:ph type="title"/>
          </p:nvPr>
        </p:nvSpPr>
        <p:spPr>
          <a:xfrm>
            <a:off x="601541" y="1574006"/>
            <a:ext cx="8677275" cy="981075"/>
          </a:xfrm>
        </p:spPr>
        <p:txBody>
          <a:bodyPr wrap="square" anchor="b">
            <a:normAutofit/>
          </a:bodyPr>
          <a:lstStyle/>
          <a:p>
            <a:r>
              <a:rPr lang="sv-SE" sz="4800" dirty="0"/>
              <a:t>Elmarknad</a:t>
            </a:r>
            <a:endParaRPr lang="sv-SE" dirty="0"/>
          </a:p>
        </p:txBody>
      </p:sp>
    </p:spTree>
    <p:extLst>
      <p:ext uri="{BB962C8B-B14F-4D97-AF65-F5344CB8AC3E}">
        <p14:creationId xmlns:p14="http://schemas.microsoft.com/office/powerpoint/2010/main" val="2059856467"/>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1A1E35-DF3D-40D2-8D42-B8F4DB186886}"/>
              </a:ext>
            </a:extLst>
          </p:cNvPr>
          <p:cNvSpPr>
            <a:spLocks noGrp="1"/>
          </p:cNvSpPr>
          <p:nvPr>
            <p:ph type="title"/>
          </p:nvPr>
        </p:nvSpPr>
        <p:spPr/>
        <p:txBody>
          <a:bodyPr/>
          <a:lstStyle/>
          <a:p>
            <a:r>
              <a:rPr lang="sv-SE" dirty="0"/>
              <a:t>Elpris i Norden respektive Tyskland</a:t>
            </a:r>
            <a:br>
              <a:rPr lang="sv-SE" dirty="0"/>
            </a:br>
            <a:r>
              <a:rPr lang="sv-SE" sz="2400" dirty="0"/>
              <a:t>Veckogenomsnitt</a:t>
            </a:r>
            <a:endParaRPr lang="sv-SE" dirty="0"/>
          </a:p>
        </p:txBody>
      </p:sp>
      <p:sp>
        <p:nvSpPr>
          <p:cNvPr id="3" name="Platshållare för text 2">
            <a:extLst>
              <a:ext uri="{FF2B5EF4-FFF2-40B4-BE49-F238E27FC236}">
                <a16:creationId xmlns:a16="http://schemas.microsoft.com/office/drawing/2014/main" id="{E5E6D1C9-8A93-4CD5-BBB3-2A5D9F829525}"/>
              </a:ext>
            </a:extLst>
          </p:cNvPr>
          <p:cNvSpPr>
            <a:spLocks noGrp="1"/>
          </p:cNvSpPr>
          <p:nvPr>
            <p:ph type="body" sz="quarter" idx="18"/>
          </p:nvPr>
        </p:nvSpPr>
        <p:spPr/>
        <p:txBody>
          <a:bodyPr/>
          <a:lstStyle/>
          <a:p>
            <a:r>
              <a:rPr lang="sv-SE" dirty="0"/>
              <a:t>Källa: Nord Pool, EEX</a:t>
            </a:r>
          </a:p>
        </p:txBody>
      </p:sp>
      <p:sp>
        <p:nvSpPr>
          <p:cNvPr id="4" name="Platshållare för datum 3">
            <a:extLst>
              <a:ext uri="{FF2B5EF4-FFF2-40B4-BE49-F238E27FC236}">
                <a16:creationId xmlns:a16="http://schemas.microsoft.com/office/drawing/2014/main" id="{6E40948F-B145-498E-91A6-255FA69BE80A}"/>
              </a:ext>
            </a:extLst>
          </p:cNvPr>
          <p:cNvSpPr>
            <a:spLocks noGrp="1"/>
          </p:cNvSpPr>
          <p:nvPr>
            <p:ph type="dt" sz="half" idx="19"/>
          </p:nvPr>
        </p:nvSpPr>
        <p:spPr/>
        <p:txBody>
          <a:bodyPr/>
          <a:lstStyle/>
          <a:p>
            <a:pPr>
              <a:defRPr/>
            </a:pPr>
            <a:r>
              <a:rPr lang="sv-SE" dirty="0"/>
              <a:t>2022-04-04</a:t>
            </a:r>
          </a:p>
          <a:p>
            <a:pPr>
              <a:defRPr/>
            </a:pPr>
            <a:endParaRPr lang="sv-SE" dirty="0"/>
          </a:p>
        </p:txBody>
      </p:sp>
      <p:sp>
        <p:nvSpPr>
          <p:cNvPr id="5" name="Platshållare för bildnummer 4">
            <a:extLst>
              <a:ext uri="{FF2B5EF4-FFF2-40B4-BE49-F238E27FC236}">
                <a16:creationId xmlns:a16="http://schemas.microsoft.com/office/drawing/2014/main" id="{9ED37857-9864-4614-8472-AD5D0EF4D3E8}"/>
              </a:ext>
            </a:extLst>
          </p:cNvPr>
          <p:cNvSpPr>
            <a:spLocks noGrp="1"/>
          </p:cNvSpPr>
          <p:nvPr>
            <p:ph type="sldNum" sz="quarter" idx="21"/>
          </p:nvPr>
        </p:nvSpPr>
        <p:spPr/>
        <p:txBody>
          <a:bodyPr/>
          <a:lstStyle/>
          <a:p>
            <a:pPr>
              <a:defRPr/>
            </a:pPr>
            <a:fld id="{30D2372E-50D1-4AC7-942F-EA3CFDEB5908}" type="slidenum">
              <a:rPr lang="sv-SE" smtClean="0"/>
              <a:pPr>
                <a:defRPr/>
              </a:pPr>
              <a:t>18</a:t>
            </a:fld>
            <a:endParaRPr lang="sv-SE" dirty="0"/>
          </a:p>
        </p:txBody>
      </p:sp>
      <p:sp>
        <p:nvSpPr>
          <p:cNvPr id="9" name="TextBox 6">
            <a:extLst>
              <a:ext uri="{FF2B5EF4-FFF2-40B4-BE49-F238E27FC236}">
                <a16:creationId xmlns:a16="http://schemas.microsoft.com/office/drawing/2014/main" id="{D60EF4B4-C771-4313-B758-CF46CC162CA2}"/>
              </a:ext>
            </a:extLst>
          </p:cNvPr>
          <p:cNvSpPr txBox="1"/>
          <p:nvPr>
            <p:custDataLst>
              <p:tags r:id="rId1"/>
            </p:custDataLst>
          </p:nvPr>
        </p:nvSpPr>
        <p:spPr>
          <a:xfrm>
            <a:off x="602983" y="1442620"/>
            <a:ext cx="1183337" cy="341632"/>
          </a:xfrm>
          <a:prstGeom prst="rect">
            <a:avLst/>
          </a:prstGeom>
          <a:noFill/>
        </p:spPr>
        <p:txBody>
          <a:bodyPr wrap="none" rtlCol="0">
            <a:spAutoFit/>
          </a:bodyPr>
          <a:lstStyle/>
          <a:p>
            <a:pPr>
              <a:lnSpc>
                <a:spcPct val="90000"/>
              </a:lnSpc>
              <a:spcBef>
                <a:spcPts val="600"/>
              </a:spcBef>
            </a:pPr>
            <a:r>
              <a:rPr lang="sv-SE" dirty="0">
                <a:latin typeface="+mn-lt"/>
              </a:rPr>
              <a:t>EUR/MWh</a:t>
            </a:r>
          </a:p>
        </p:txBody>
      </p:sp>
      <p:grpSp>
        <p:nvGrpSpPr>
          <p:cNvPr id="10" name="Group 8">
            <a:extLst>
              <a:ext uri="{FF2B5EF4-FFF2-40B4-BE49-F238E27FC236}">
                <a16:creationId xmlns:a16="http://schemas.microsoft.com/office/drawing/2014/main" id="{B454582F-6D35-49C1-B85E-8B10B675C82D}"/>
              </a:ext>
            </a:extLst>
          </p:cNvPr>
          <p:cNvGrpSpPr/>
          <p:nvPr/>
        </p:nvGrpSpPr>
        <p:grpSpPr>
          <a:xfrm>
            <a:off x="9052205" y="2246117"/>
            <a:ext cx="2383699" cy="1068582"/>
            <a:chOff x="10058454" y="1862507"/>
            <a:chExt cx="1358780" cy="609123"/>
          </a:xfrm>
        </p:grpSpPr>
        <p:cxnSp>
          <p:nvCxnSpPr>
            <p:cNvPr id="11" name="Straight Connector 9">
              <a:extLst>
                <a:ext uri="{FF2B5EF4-FFF2-40B4-BE49-F238E27FC236}">
                  <a16:creationId xmlns:a16="http://schemas.microsoft.com/office/drawing/2014/main" id="{52C8F1C0-4235-4CF8-AD79-99864C372D11}"/>
                </a:ext>
              </a:extLst>
            </p:cNvPr>
            <p:cNvCxnSpPr>
              <a:cxnSpLocks/>
            </p:cNvCxnSpPr>
            <p:nvPr/>
          </p:nvCxnSpPr>
          <p:spPr>
            <a:xfrm flipH="1">
              <a:off x="10058454" y="2164379"/>
              <a:ext cx="610059" cy="0"/>
            </a:xfrm>
            <a:prstGeom prst="line">
              <a:avLst/>
            </a:prstGeom>
            <a:ln w="88900" cap="rnd"/>
          </p:spPr>
          <p:style>
            <a:lnRef idx="1">
              <a:schemeClr val="accent1"/>
            </a:lnRef>
            <a:fillRef idx="0">
              <a:schemeClr val="accent1"/>
            </a:fillRef>
            <a:effectRef idx="0">
              <a:schemeClr val="accent1"/>
            </a:effectRef>
            <a:fontRef idx="minor">
              <a:schemeClr val="tx1"/>
            </a:fontRef>
          </p:style>
        </p:cxnSp>
        <p:grpSp>
          <p:nvGrpSpPr>
            <p:cNvPr id="12" name="Group 10">
              <a:extLst>
                <a:ext uri="{FF2B5EF4-FFF2-40B4-BE49-F238E27FC236}">
                  <a16:creationId xmlns:a16="http://schemas.microsoft.com/office/drawing/2014/main" id="{2247D91E-0B9E-4ED1-918A-149B16BD6FBA}"/>
                </a:ext>
              </a:extLst>
            </p:cNvPr>
            <p:cNvGrpSpPr/>
            <p:nvPr/>
          </p:nvGrpSpPr>
          <p:grpSpPr>
            <a:xfrm rot="5400000">
              <a:off x="10735515" y="1789911"/>
              <a:ext cx="609123" cy="754315"/>
              <a:chOff x="9936824" y="2972135"/>
              <a:chExt cx="1099904" cy="1362079"/>
            </a:xfrm>
          </p:grpSpPr>
          <p:sp>
            <p:nvSpPr>
              <p:cNvPr id="13" name="Freeform: Shape 12">
                <a:extLst>
                  <a:ext uri="{FF2B5EF4-FFF2-40B4-BE49-F238E27FC236}">
                    <a16:creationId xmlns:a16="http://schemas.microsoft.com/office/drawing/2014/main" id="{45149EC5-BAFB-4807-B1AC-58EC130930AA}"/>
                  </a:ext>
                </a:extLst>
              </p:cNvPr>
              <p:cNvSpPr/>
              <p:nvPr/>
            </p:nvSpPr>
            <p:spPr>
              <a:xfrm>
                <a:off x="9936824" y="2972135"/>
                <a:ext cx="1099904" cy="1362079"/>
              </a:xfrm>
              <a:custGeom>
                <a:avLst/>
                <a:gdLst>
                  <a:gd name="connsiteX0" fmla="*/ 601160 w 622009"/>
                  <a:gd name="connsiteY0" fmla="*/ 231661 h 770272"/>
                  <a:gd name="connsiteX1" fmla="*/ 509654 w 622009"/>
                  <a:gd name="connsiteY1" fmla="*/ 231661 h 770272"/>
                  <a:gd name="connsiteX2" fmla="*/ 509654 w 622009"/>
                  <a:gd name="connsiteY2" fmla="*/ 69498 h 770272"/>
                  <a:gd name="connsiteX3" fmla="*/ 440156 w 622009"/>
                  <a:gd name="connsiteY3" fmla="*/ 0 h 770272"/>
                  <a:gd name="connsiteX4" fmla="*/ 370658 w 622009"/>
                  <a:gd name="connsiteY4" fmla="*/ 69498 h 770272"/>
                  <a:gd name="connsiteX5" fmla="*/ 370658 w 622009"/>
                  <a:gd name="connsiteY5" fmla="*/ 231661 h 770272"/>
                  <a:gd name="connsiteX6" fmla="*/ 251352 w 622009"/>
                  <a:gd name="connsiteY6" fmla="*/ 231661 h 770272"/>
                  <a:gd name="connsiteX7" fmla="*/ 251352 w 622009"/>
                  <a:gd name="connsiteY7" fmla="*/ 69498 h 770272"/>
                  <a:gd name="connsiteX8" fmla="*/ 181854 w 622009"/>
                  <a:gd name="connsiteY8" fmla="*/ 0 h 770272"/>
                  <a:gd name="connsiteX9" fmla="*/ 112356 w 622009"/>
                  <a:gd name="connsiteY9" fmla="*/ 69498 h 770272"/>
                  <a:gd name="connsiteX10" fmla="*/ 112356 w 622009"/>
                  <a:gd name="connsiteY10" fmla="*/ 231661 h 770272"/>
                  <a:gd name="connsiteX11" fmla="*/ 19691 w 622009"/>
                  <a:gd name="connsiteY11" fmla="*/ 231661 h 770272"/>
                  <a:gd name="connsiteX12" fmla="*/ 0 w 622009"/>
                  <a:gd name="connsiteY12" fmla="*/ 251352 h 770272"/>
                  <a:gd name="connsiteX13" fmla="*/ 0 w 622009"/>
                  <a:gd name="connsiteY13" fmla="*/ 333592 h 770272"/>
                  <a:gd name="connsiteX14" fmla="*/ 69498 w 622009"/>
                  <a:gd name="connsiteY14" fmla="*/ 430890 h 770272"/>
                  <a:gd name="connsiteX15" fmla="*/ 69498 w 622009"/>
                  <a:gd name="connsiteY15" fmla="*/ 510813 h 770272"/>
                  <a:gd name="connsiteX16" fmla="*/ 231661 w 622009"/>
                  <a:gd name="connsiteY16" fmla="*/ 661392 h 770272"/>
                  <a:gd name="connsiteX17" fmla="*/ 231661 w 622009"/>
                  <a:gd name="connsiteY17" fmla="*/ 750582 h 770272"/>
                  <a:gd name="connsiteX18" fmla="*/ 251352 w 622009"/>
                  <a:gd name="connsiteY18" fmla="*/ 770273 h 770272"/>
                  <a:gd name="connsiteX19" fmla="*/ 370658 w 622009"/>
                  <a:gd name="connsiteY19" fmla="*/ 770273 h 770272"/>
                  <a:gd name="connsiteX20" fmla="*/ 390349 w 622009"/>
                  <a:gd name="connsiteY20" fmla="*/ 750582 h 770272"/>
                  <a:gd name="connsiteX21" fmla="*/ 390349 w 622009"/>
                  <a:gd name="connsiteY21" fmla="*/ 660234 h 770272"/>
                  <a:gd name="connsiteX22" fmla="*/ 552512 w 622009"/>
                  <a:gd name="connsiteY22" fmla="*/ 509654 h 770272"/>
                  <a:gd name="connsiteX23" fmla="*/ 552512 w 622009"/>
                  <a:gd name="connsiteY23" fmla="*/ 429731 h 770272"/>
                  <a:gd name="connsiteX24" fmla="*/ 622010 w 622009"/>
                  <a:gd name="connsiteY24" fmla="*/ 332434 h 770272"/>
                  <a:gd name="connsiteX25" fmla="*/ 622010 w 622009"/>
                  <a:gd name="connsiteY25" fmla="*/ 250194 h 770272"/>
                  <a:gd name="connsiteX26" fmla="*/ 601160 w 622009"/>
                  <a:gd name="connsiteY26" fmla="*/ 231661 h 770272"/>
                  <a:gd name="connsiteX27" fmla="*/ 410040 w 622009"/>
                  <a:gd name="connsiteY27" fmla="*/ 69498 h 770272"/>
                  <a:gd name="connsiteX28" fmla="*/ 440156 w 622009"/>
                  <a:gd name="connsiteY28" fmla="*/ 39382 h 770272"/>
                  <a:gd name="connsiteX29" fmla="*/ 470272 w 622009"/>
                  <a:gd name="connsiteY29" fmla="*/ 69498 h 770272"/>
                  <a:gd name="connsiteX30" fmla="*/ 470272 w 622009"/>
                  <a:gd name="connsiteY30" fmla="*/ 231661 h 770272"/>
                  <a:gd name="connsiteX31" fmla="*/ 411198 w 622009"/>
                  <a:gd name="connsiteY31" fmla="*/ 231661 h 770272"/>
                  <a:gd name="connsiteX32" fmla="*/ 411198 w 622009"/>
                  <a:gd name="connsiteY32" fmla="*/ 69498 h 770272"/>
                  <a:gd name="connsiteX33" fmla="*/ 151738 w 622009"/>
                  <a:gd name="connsiteY33" fmla="*/ 69498 h 770272"/>
                  <a:gd name="connsiteX34" fmla="*/ 181854 w 622009"/>
                  <a:gd name="connsiteY34" fmla="*/ 39382 h 770272"/>
                  <a:gd name="connsiteX35" fmla="*/ 211970 w 622009"/>
                  <a:gd name="connsiteY35" fmla="*/ 69498 h 770272"/>
                  <a:gd name="connsiteX36" fmla="*/ 211970 w 622009"/>
                  <a:gd name="connsiteY36" fmla="*/ 231661 h 770272"/>
                  <a:gd name="connsiteX37" fmla="*/ 152896 w 622009"/>
                  <a:gd name="connsiteY37" fmla="*/ 231661 h 770272"/>
                  <a:gd name="connsiteX38" fmla="*/ 152896 w 622009"/>
                  <a:gd name="connsiteY38" fmla="*/ 69498 h 770272"/>
                  <a:gd name="connsiteX39" fmla="*/ 349808 w 622009"/>
                  <a:gd name="connsiteY39" fmla="*/ 732049 h 770272"/>
                  <a:gd name="connsiteX40" fmla="*/ 271043 w 622009"/>
                  <a:gd name="connsiteY40" fmla="*/ 732049 h 770272"/>
                  <a:gd name="connsiteX41" fmla="*/ 271043 w 622009"/>
                  <a:gd name="connsiteY41" fmla="*/ 662551 h 770272"/>
                  <a:gd name="connsiteX42" fmla="*/ 349808 w 622009"/>
                  <a:gd name="connsiteY42" fmla="*/ 662551 h 770272"/>
                  <a:gd name="connsiteX43" fmla="*/ 349808 w 622009"/>
                  <a:gd name="connsiteY43" fmla="*/ 732049 h 770272"/>
                  <a:gd name="connsiteX44" fmla="*/ 581469 w 622009"/>
                  <a:gd name="connsiteY44" fmla="*/ 333592 h 770272"/>
                  <a:gd name="connsiteX45" fmla="*/ 531662 w 622009"/>
                  <a:gd name="connsiteY45" fmla="*/ 392665 h 770272"/>
                  <a:gd name="connsiteX46" fmla="*/ 511971 w 622009"/>
                  <a:gd name="connsiteY46" fmla="*/ 412357 h 770272"/>
                  <a:gd name="connsiteX47" fmla="*/ 511971 w 622009"/>
                  <a:gd name="connsiteY47" fmla="*/ 510813 h 770272"/>
                  <a:gd name="connsiteX48" fmla="*/ 375291 w 622009"/>
                  <a:gd name="connsiteY48" fmla="*/ 622010 h 770272"/>
                  <a:gd name="connsiteX49" fmla="*/ 235136 w 622009"/>
                  <a:gd name="connsiteY49" fmla="*/ 622010 h 770272"/>
                  <a:gd name="connsiteX50" fmla="*/ 108881 w 622009"/>
                  <a:gd name="connsiteY50" fmla="*/ 510813 h 770272"/>
                  <a:gd name="connsiteX51" fmla="*/ 108881 w 622009"/>
                  <a:gd name="connsiteY51" fmla="*/ 414673 h 770272"/>
                  <a:gd name="connsiteX52" fmla="*/ 108881 w 622009"/>
                  <a:gd name="connsiteY52" fmla="*/ 412357 h 770272"/>
                  <a:gd name="connsiteX53" fmla="*/ 89189 w 622009"/>
                  <a:gd name="connsiteY53" fmla="*/ 392665 h 770272"/>
                  <a:gd name="connsiteX54" fmla="*/ 39382 w 622009"/>
                  <a:gd name="connsiteY54" fmla="*/ 333592 h 770272"/>
                  <a:gd name="connsiteX55" fmla="*/ 39382 w 622009"/>
                  <a:gd name="connsiteY55" fmla="*/ 271043 h 770272"/>
                  <a:gd name="connsiteX56" fmla="*/ 130888 w 622009"/>
                  <a:gd name="connsiteY56" fmla="*/ 271043 h 770272"/>
                  <a:gd name="connsiteX57" fmla="*/ 230503 w 622009"/>
                  <a:gd name="connsiteY57" fmla="*/ 271043 h 770272"/>
                  <a:gd name="connsiteX58" fmla="*/ 390349 w 622009"/>
                  <a:gd name="connsiteY58" fmla="*/ 271043 h 770272"/>
                  <a:gd name="connsiteX59" fmla="*/ 489963 w 622009"/>
                  <a:gd name="connsiteY59" fmla="*/ 271043 h 770272"/>
                  <a:gd name="connsiteX60" fmla="*/ 581469 w 622009"/>
                  <a:gd name="connsiteY60" fmla="*/ 271043 h 770272"/>
                  <a:gd name="connsiteX61" fmla="*/ 581469 w 622009"/>
                  <a:gd name="connsiteY61" fmla="*/ 333592 h 770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22009" h="770272">
                    <a:moveTo>
                      <a:pt x="601160" y="231661"/>
                    </a:moveTo>
                    <a:lnTo>
                      <a:pt x="509654" y="231661"/>
                    </a:lnTo>
                    <a:lnTo>
                      <a:pt x="509654" y="69498"/>
                    </a:lnTo>
                    <a:cubicBezTo>
                      <a:pt x="509654" y="31274"/>
                      <a:pt x="478380" y="0"/>
                      <a:pt x="440156" y="0"/>
                    </a:cubicBezTo>
                    <a:cubicBezTo>
                      <a:pt x="401932" y="0"/>
                      <a:pt x="370658" y="31274"/>
                      <a:pt x="370658" y="69498"/>
                    </a:cubicBezTo>
                    <a:lnTo>
                      <a:pt x="370658" y="231661"/>
                    </a:lnTo>
                    <a:lnTo>
                      <a:pt x="251352" y="231661"/>
                    </a:lnTo>
                    <a:lnTo>
                      <a:pt x="251352" y="69498"/>
                    </a:lnTo>
                    <a:cubicBezTo>
                      <a:pt x="251352" y="31274"/>
                      <a:pt x="220078" y="0"/>
                      <a:pt x="181854" y="0"/>
                    </a:cubicBezTo>
                    <a:cubicBezTo>
                      <a:pt x="143630" y="0"/>
                      <a:pt x="112356" y="31274"/>
                      <a:pt x="112356" y="69498"/>
                    </a:cubicBezTo>
                    <a:lnTo>
                      <a:pt x="112356" y="231661"/>
                    </a:lnTo>
                    <a:lnTo>
                      <a:pt x="19691" y="231661"/>
                    </a:lnTo>
                    <a:cubicBezTo>
                      <a:pt x="9266" y="231661"/>
                      <a:pt x="0" y="240927"/>
                      <a:pt x="0" y="251352"/>
                    </a:cubicBezTo>
                    <a:lnTo>
                      <a:pt x="0" y="333592"/>
                    </a:lnTo>
                    <a:cubicBezTo>
                      <a:pt x="0" y="384557"/>
                      <a:pt x="27799" y="421623"/>
                      <a:pt x="69498" y="430890"/>
                    </a:cubicBezTo>
                    <a:lnTo>
                      <a:pt x="69498" y="510813"/>
                    </a:lnTo>
                    <a:cubicBezTo>
                      <a:pt x="69498" y="595369"/>
                      <a:pt x="138997" y="660234"/>
                      <a:pt x="231661" y="661392"/>
                    </a:cubicBezTo>
                    <a:lnTo>
                      <a:pt x="231661" y="750582"/>
                    </a:lnTo>
                    <a:cubicBezTo>
                      <a:pt x="231661" y="761007"/>
                      <a:pt x="240927" y="770273"/>
                      <a:pt x="251352" y="770273"/>
                    </a:cubicBezTo>
                    <a:lnTo>
                      <a:pt x="370658" y="770273"/>
                    </a:lnTo>
                    <a:cubicBezTo>
                      <a:pt x="381082" y="770273"/>
                      <a:pt x="390349" y="761007"/>
                      <a:pt x="390349" y="750582"/>
                    </a:cubicBezTo>
                    <a:lnTo>
                      <a:pt x="390349" y="660234"/>
                    </a:lnTo>
                    <a:cubicBezTo>
                      <a:pt x="480697" y="654442"/>
                      <a:pt x="552512" y="589577"/>
                      <a:pt x="552512" y="509654"/>
                    </a:cubicBezTo>
                    <a:lnTo>
                      <a:pt x="552512" y="429731"/>
                    </a:lnTo>
                    <a:cubicBezTo>
                      <a:pt x="594211" y="420465"/>
                      <a:pt x="622010" y="383399"/>
                      <a:pt x="622010" y="332434"/>
                    </a:cubicBezTo>
                    <a:lnTo>
                      <a:pt x="622010" y="250194"/>
                    </a:lnTo>
                    <a:cubicBezTo>
                      <a:pt x="620852" y="240927"/>
                      <a:pt x="611585" y="231661"/>
                      <a:pt x="601160" y="231661"/>
                    </a:cubicBezTo>
                    <a:close/>
                    <a:moveTo>
                      <a:pt x="410040" y="69498"/>
                    </a:moveTo>
                    <a:cubicBezTo>
                      <a:pt x="410040" y="53282"/>
                      <a:pt x="423940" y="39382"/>
                      <a:pt x="440156" y="39382"/>
                    </a:cubicBezTo>
                    <a:cubicBezTo>
                      <a:pt x="456372" y="39382"/>
                      <a:pt x="470272" y="53282"/>
                      <a:pt x="470272" y="69498"/>
                    </a:cubicBezTo>
                    <a:lnTo>
                      <a:pt x="470272" y="231661"/>
                    </a:lnTo>
                    <a:lnTo>
                      <a:pt x="411198" y="231661"/>
                    </a:lnTo>
                    <a:lnTo>
                      <a:pt x="411198" y="69498"/>
                    </a:lnTo>
                    <a:close/>
                    <a:moveTo>
                      <a:pt x="151738" y="69498"/>
                    </a:moveTo>
                    <a:cubicBezTo>
                      <a:pt x="151738" y="53282"/>
                      <a:pt x="165638" y="39382"/>
                      <a:pt x="181854" y="39382"/>
                    </a:cubicBezTo>
                    <a:cubicBezTo>
                      <a:pt x="198070" y="39382"/>
                      <a:pt x="211970" y="53282"/>
                      <a:pt x="211970" y="69498"/>
                    </a:cubicBezTo>
                    <a:lnTo>
                      <a:pt x="211970" y="231661"/>
                    </a:lnTo>
                    <a:lnTo>
                      <a:pt x="152896" y="231661"/>
                    </a:lnTo>
                    <a:lnTo>
                      <a:pt x="152896" y="69498"/>
                    </a:lnTo>
                    <a:close/>
                    <a:moveTo>
                      <a:pt x="349808" y="732049"/>
                    </a:moveTo>
                    <a:lnTo>
                      <a:pt x="271043" y="732049"/>
                    </a:lnTo>
                    <a:lnTo>
                      <a:pt x="271043" y="662551"/>
                    </a:lnTo>
                    <a:lnTo>
                      <a:pt x="349808" y="662551"/>
                    </a:lnTo>
                    <a:lnTo>
                      <a:pt x="349808" y="732049"/>
                    </a:lnTo>
                    <a:close/>
                    <a:moveTo>
                      <a:pt x="581469" y="333592"/>
                    </a:moveTo>
                    <a:cubicBezTo>
                      <a:pt x="581469" y="361391"/>
                      <a:pt x="568728" y="392665"/>
                      <a:pt x="531662" y="392665"/>
                    </a:cubicBezTo>
                    <a:cubicBezTo>
                      <a:pt x="521237" y="392665"/>
                      <a:pt x="511971" y="401932"/>
                      <a:pt x="511971" y="412357"/>
                    </a:cubicBezTo>
                    <a:lnTo>
                      <a:pt x="511971" y="510813"/>
                    </a:lnTo>
                    <a:cubicBezTo>
                      <a:pt x="511971" y="572203"/>
                      <a:pt x="450581" y="622010"/>
                      <a:pt x="375291" y="622010"/>
                    </a:cubicBezTo>
                    <a:lnTo>
                      <a:pt x="235136" y="622010"/>
                    </a:lnTo>
                    <a:cubicBezTo>
                      <a:pt x="163321" y="622010"/>
                      <a:pt x="108881" y="574519"/>
                      <a:pt x="108881" y="510813"/>
                    </a:cubicBezTo>
                    <a:lnTo>
                      <a:pt x="108881" y="414673"/>
                    </a:lnTo>
                    <a:cubicBezTo>
                      <a:pt x="108881" y="413515"/>
                      <a:pt x="108881" y="413515"/>
                      <a:pt x="108881" y="412357"/>
                    </a:cubicBezTo>
                    <a:cubicBezTo>
                      <a:pt x="108881" y="401932"/>
                      <a:pt x="99614" y="392665"/>
                      <a:pt x="89189" y="392665"/>
                    </a:cubicBezTo>
                    <a:cubicBezTo>
                      <a:pt x="52124" y="392665"/>
                      <a:pt x="39382" y="360233"/>
                      <a:pt x="39382" y="333592"/>
                    </a:cubicBezTo>
                    <a:lnTo>
                      <a:pt x="39382" y="271043"/>
                    </a:lnTo>
                    <a:lnTo>
                      <a:pt x="130888" y="271043"/>
                    </a:lnTo>
                    <a:lnTo>
                      <a:pt x="230503" y="271043"/>
                    </a:lnTo>
                    <a:lnTo>
                      <a:pt x="390349" y="271043"/>
                    </a:lnTo>
                    <a:lnTo>
                      <a:pt x="489963" y="271043"/>
                    </a:lnTo>
                    <a:lnTo>
                      <a:pt x="581469" y="271043"/>
                    </a:lnTo>
                    <a:lnTo>
                      <a:pt x="581469" y="333592"/>
                    </a:lnTo>
                    <a:close/>
                  </a:path>
                </a:pathLst>
              </a:custGeom>
              <a:solidFill>
                <a:schemeClr val="accent1"/>
              </a:solidFill>
              <a:ln w="11573"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FA867DD7-6B06-4AA3-A3F8-A234880AE713}"/>
                  </a:ext>
                </a:extLst>
              </p:cNvPr>
              <p:cNvSpPr/>
              <p:nvPr/>
            </p:nvSpPr>
            <p:spPr>
              <a:xfrm>
                <a:off x="9963928" y="3427356"/>
                <a:ext cx="1045698" cy="683572"/>
              </a:xfrm>
              <a:custGeom>
                <a:avLst/>
                <a:gdLst>
                  <a:gd name="connsiteX0" fmla="*/ 0 w 985787"/>
                  <a:gd name="connsiteY0" fmla="*/ 0 h 683572"/>
                  <a:gd name="connsiteX1" fmla="*/ 985787 w 985787"/>
                  <a:gd name="connsiteY1" fmla="*/ 0 h 683572"/>
                  <a:gd name="connsiteX2" fmla="*/ 985787 w 985787"/>
                  <a:gd name="connsiteY2" fmla="*/ 264021 h 683572"/>
                  <a:gd name="connsiteX3" fmla="*/ 566236 w 985787"/>
                  <a:gd name="connsiteY3" fmla="*/ 683572 h 683572"/>
                  <a:gd name="connsiteX4" fmla="*/ 419551 w 985787"/>
                  <a:gd name="connsiteY4" fmla="*/ 683572 h 683572"/>
                  <a:gd name="connsiteX5" fmla="*/ 0 w 985787"/>
                  <a:gd name="connsiteY5" fmla="*/ 264021 h 683572"/>
                  <a:gd name="connsiteX6" fmla="*/ 0 w 985787"/>
                  <a:gd name="connsiteY6" fmla="*/ 0 h 68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5787" h="683572">
                    <a:moveTo>
                      <a:pt x="0" y="0"/>
                    </a:moveTo>
                    <a:lnTo>
                      <a:pt x="985787" y="0"/>
                    </a:lnTo>
                    <a:lnTo>
                      <a:pt x="985787" y="264021"/>
                    </a:lnTo>
                    <a:cubicBezTo>
                      <a:pt x="985787" y="495733"/>
                      <a:pt x="797948" y="683572"/>
                      <a:pt x="566236" y="683572"/>
                    </a:cubicBezTo>
                    <a:lnTo>
                      <a:pt x="419551" y="683572"/>
                    </a:lnTo>
                    <a:cubicBezTo>
                      <a:pt x="187839" y="683572"/>
                      <a:pt x="0" y="495733"/>
                      <a:pt x="0" y="264021"/>
                    </a:cubicBezTo>
                    <a:lnTo>
                      <a:pt x="0" y="0"/>
                    </a:lnTo>
                    <a:close/>
                  </a:path>
                </a:pathLst>
              </a:custGeom>
              <a:solidFill>
                <a:schemeClr val="bg1"/>
              </a:solidFill>
              <a:ln w="73025" cap="flat">
                <a:solidFill>
                  <a:schemeClr val="accent1"/>
                </a:solidFill>
                <a:prstDash val="solid"/>
                <a:miter/>
              </a:ln>
            </p:spPr>
            <p:txBody>
              <a:bodyPr rtlCol="0" anchor="ctr"/>
              <a:lstStyle/>
              <a:p>
                <a:endParaRPr lang="en-GB" dirty="0" err="1">
                  <a:solidFill>
                    <a:schemeClr val="tx1"/>
                  </a:solidFill>
                  <a:latin typeface="Calibri" charset="0"/>
                </a:endParaRPr>
              </a:p>
            </p:txBody>
          </p:sp>
        </p:grpSp>
      </p:grpSp>
      <p:graphicFrame>
        <p:nvGraphicFramePr>
          <p:cNvPr id="15" name="Diagram 14">
            <a:extLst>
              <a:ext uri="{FF2B5EF4-FFF2-40B4-BE49-F238E27FC236}">
                <a16:creationId xmlns:a16="http://schemas.microsoft.com/office/drawing/2014/main" id="{00000000-0008-0000-1400-000002000000}"/>
              </a:ext>
            </a:extLst>
          </p:cNvPr>
          <p:cNvGraphicFramePr>
            <a:graphicFrameLocks/>
          </p:cNvGraphicFramePr>
          <p:nvPr>
            <p:extLst>
              <p:ext uri="{D42A27DB-BD31-4B8C-83A1-F6EECF244321}">
                <p14:modId xmlns:p14="http://schemas.microsoft.com/office/powerpoint/2010/main" val="3952086845"/>
              </p:ext>
            </p:extLst>
          </p:nvPr>
        </p:nvGraphicFramePr>
        <p:xfrm>
          <a:off x="405331" y="1322388"/>
          <a:ext cx="10704078" cy="480987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21717975"/>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4432A0-6FD3-4F62-9B80-4CA5D86ACB78}"/>
              </a:ext>
            </a:extLst>
          </p:cNvPr>
          <p:cNvSpPr>
            <a:spLocks noGrp="1"/>
          </p:cNvSpPr>
          <p:nvPr>
            <p:ph type="dt" sz="half" idx="11"/>
          </p:nvPr>
        </p:nvSpPr>
        <p:spPr>
          <a:xfrm>
            <a:off x="10620375" y="6516000"/>
            <a:ext cx="679450" cy="177800"/>
          </a:xfrm>
          <a:prstGeom prst="rect">
            <a:avLst/>
          </a:prstGeom>
        </p:spPr>
        <p:txBody>
          <a:bodyPr vert="horz" lIns="0" tIns="0" rIns="0" bIns="0" rtlCol="0" anchor="t" anchorCtr="0"/>
          <a:lstStyle>
            <a:defPPr>
              <a:defRPr lang="sv-SE"/>
            </a:defPPr>
            <a:lvl1pPr algn="l" rtl="0" eaLnBrk="1" fontAlgn="auto" hangingPunct="1">
              <a:spcBef>
                <a:spcPts val="0"/>
              </a:spcBef>
              <a:spcAft>
                <a:spcPts val="0"/>
              </a:spcAft>
              <a:defRPr sz="1000" kern="1200">
                <a:solidFill>
                  <a:schemeClr val="tx1">
                    <a:lumMod val="50000"/>
                    <a:lumOff val="50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defRPr/>
            </a:pPr>
            <a:r>
              <a:rPr lang="sv-SE" dirty="0"/>
              <a:t>2022-04-04</a:t>
            </a:r>
          </a:p>
        </p:txBody>
      </p:sp>
      <p:sp>
        <p:nvSpPr>
          <p:cNvPr id="4" name="Slide Number Placeholder 3">
            <a:extLst>
              <a:ext uri="{FF2B5EF4-FFF2-40B4-BE49-F238E27FC236}">
                <a16:creationId xmlns:a16="http://schemas.microsoft.com/office/drawing/2014/main" id="{84DB4775-6EF6-4969-B90A-2D5A0114DA8E}"/>
              </a:ext>
            </a:extLst>
          </p:cNvPr>
          <p:cNvSpPr>
            <a:spLocks noGrp="1"/>
          </p:cNvSpPr>
          <p:nvPr>
            <p:ph type="sldNum" sz="quarter" idx="13"/>
          </p:nvPr>
        </p:nvSpPr>
        <p:spPr>
          <a:xfrm>
            <a:off x="11472863" y="6516000"/>
            <a:ext cx="358775" cy="179388"/>
          </a:xfrm>
          <a:prstGeom prst="rect">
            <a:avLst/>
          </a:prstGeom>
        </p:spPr>
        <p:txBody>
          <a:bodyPr vert="horz" lIns="0" tIns="0" rIns="0" bIns="0" rtlCol="0" anchor="t" anchorCtr="0"/>
          <a:lstStyle>
            <a:defPPr>
              <a:defRPr lang="sv-SE"/>
            </a:defPPr>
            <a:lvl1pPr algn="r" rtl="0" eaLnBrk="1" fontAlgn="auto" hangingPunct="1">
              <a:spcBef>
                <a:spcPts val="0"/>
              </a:spcBef>
              <a:spcAft>
                <a:spcPts val="0"/>
              </a:spcAft>
              <a:defRPr sz="1000" kern="1200">
                <a:solidFill>
                  <a:schemeClr val="tx1">
                    <a:lumMod val="50000"/>
                    <a:lumOff val="50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defRPr/>
            </a:pPr>
            <a:fld id="{5BCA53D8-D7BF-ED48-A5DE-B35EC4CD5AE9}" type="slidenum">
              <a:rPr lang="sv-SE" smtClean="0"/>
              <a:pPr>
                <a:defRPr/>
              </a:pPr>
              <a:t>19</a:t>
            </a:fld>
            <a:endParaRPr lang="sv-SE" dirty="0"/>
          </a:p>
        </p:txBody>
      </p:sp>
      <p:sp>
        <p:nvSpPr>
          <p:cNvPr id="5" name="Title 4">
            <a:extLst>
              <a:ext uri="{FF2B5EF4-FFF2-40B4-BE49-F238E27FC236}">
                <a16:creationId xmlns:a16="http://schemas.microsoft.com/office/drawing/2014/main" id="{04F161F7-D3A1-49E9-B456-B00F68D1FADF}"/>
              </a:ext>
            </a:extLst>
          </p:cNvPr>
          <p:cNvSpPr>
            <a:spLocks noGrp="1"/>
          </p:cNvSpPr>
          <p:nvPr>
            <p:ph type="title"/>
            <p:custDataLst>
              <p:tags r:id="rId1"/>
            </p:custDataLst>
          </p:nvPr>
        </p:nvSpPr>
        <p:spPr/>
        <p:txBody>
          <a:bodyPr/>
          <a:lstStyle/>
          <a:p>
            <a:r>
              <a:rPr lang="sv-SE" dirty="0"/>
              <a:t>Systempriset Nord Pool 2021</a:t>
            </a:r>
            <a:br>
              <a:rPr lang="sv-SE" dirty="0"/>
            </a:br>
            <a:r>
              <a:rPr lang="sv-SE" sz="2400" dirty="0"/>
              <a:t>öre/kWh</a:t>
            </a:r>
            <a:endParaRPr lang="sv-SE" dirty="0"/>
          </a:p>
        </p:txBody>
      </p:sp>
      <p:sp>
        <p:nvSpPr>
          <p:cNvPr id="16" name="Text Placeholder 15">
            <a:extLst>
              <a:ext uri="{FF2B5EF4-FFF2-40B4-BE49-F238E27FC236}">
                <a16:creationId xmlns:a16="http://schemas.microsoft.com/office/drawing/2014/main" id="{FD2CD92A-8E1C-4196-B9DD-37712972C41B}"/>
              </a:ext>
            </a:extLst>
          </p:cNvPr>
          <p:cNvSpPr>
            <a:spLocks noGrp="1"/>
          </p:cNvSpPr>
          <p:nvPr>
            <p:ph type="body" sz="quarter" idx="18"/>
          </p:nvPr>
        </p:nvSpPr>
        <p:spPr/>
        <p:txBody>
          <a:bodyPr/>
          <a:lstStyle/>
          <a:p>
            <a:r>
              <a:rPr lang="en-GB" dirty="0" err="1"/>
              <a:t>Källa</a:t>
            </a:r>
            <a:r>
              <a:rPr lang="en-GB" dirty="0"/>
              <a:t>: Nord Pool</a:t>
            </a:r>
          </a:p>
        </p:txBody>
      </p:sp>
      <p:grpSp>
        <p:nvGrpSpPr>
          <p:cNvPr id="29" name="Group 28">
            <a:extLst>
              <a:ext uri="{FF2B5EF4-FFF2-40B4-BE49-F238E27FC236}">
                <a16:creationId xmlns:a16="http://schemas.microsoft.com/office/drawing/2014/main" id="{4860BC97-7789-4088-85AE-7344C7E767EC}"/>
              </a:ext>
            </a:extLst>
          </p:cNvPr>
          <p:cNvGrpSpPr/>
          <p:nvPr/>
        </p:nvGrpSpPr>
        <p:grpSpPr>
          <a:xfrm>
            <a:off x="4410878" y="1880211"/>
            <a:ext cx="2712120" cy="606983"/>
            <a:chOff x="1862770" y="1880211"/>
            <a:chExt cx="2712120" cy="606983"/>
          </a:xfrm>
        </p:grpSpPr>
        <p:sp>
          <p:nvSpPr>
            <p:cNvPr id="19" name="TextBox 18">
              <a:extLst>
                <a:ext uri="{FF2B5EF4-FFF2-40B4-BE49-F238E27FC236}">
                  <a16:creationId xmlns:a16="http://schemas.microsoft.com/office/drawing/2014/main" id="{24F67913-142E-420D-812F-FF67D41925F6}"/>
                </a:ext>
              </a:extLst>
            </p:cNvPr>
            <p:cNvSpPr txBox="1"/>
            <p:nvPr/>
          </p:nvSpPr>
          <p:spPr>
            <a:xfrm>
              <a:off x="2562801" y="1979363"/>
              <a:ext cx="2012089" cy="507831"/>
            </a:xfrm>
            <a:prstGeom prst="rect">
              <a:avLst/>
            </a:prstGeom>
            <a:noFill/>
          </p:spPr>
          <p:txBody>
            <a:bodyPr wrap="none" rtlCol="0">
              <a:spAutoFit/>
            </a:bodyPr>
            <a:lstStyle/>
            <a:p>
              <a:pPr>
                <a:lnSpc>
                  <a:spcPct val="90000"/>
                </a:lnSpc>
                <a:spcBef>
                  <a:spcPts val="600"/>
                </a:spcBef>
              </a:pPr>
              <a:r>
                <a:rPr lang="en-GB" sz="3000" dirty="0" err="1">
                  <a:solidFill>
                    <a:schemeClr val="bg1"/>
                  </a:solidFill>
                  <a:latin typeface="+mn-lt"/>
                </a:rPr>
                <a:t>Månadspris</a:t>
              </a:r>
              <a:endParaRPr lang="en-GB" sz="3000" dirty="0">
                <a:solidFill>
                  <a:schemeClr val="bg1"/>
                </a:solidFill>
                <a:latin typeface="+mn-lt"/>
              </a:endParaRPr>
            </a:p>
          </p:txBody>
        </p:sp>
        <p:sp>
          <p:nvSpPr>
            <p:cNvPr id="21" name="Freeform 5">
              <a:extLst>
                <a:ext uri="{FF2B5EF4-FFF2-40B4-BE49-F238E27FC236}">
                  <a16:creationId xmlns:a16="http://schemas.microsoft.com/office/drawing/2014/main" id="{9CA1D726-44DF-4087-BE09-9F21934287C3}"/>
                </a:ext>
              </a:extLst>
            </p:cNvPr>
            <p:cNvSpPr>
              <a:spLocks noEditPoints="1"/>
            </p:cNvSpPr>
            <p:nvPr/>
          </p:nvSpPr>
          <p:spPr bwMode="auto">
            <a:xfrm>
              <a:off x="1862770" y="1880211"/>
              <a:ext cx="598565" cy="602354"/>
            </a:xfrm>
            <a:custGeom>
              <a:avLst/>
              <a:gdLst>
                <a:gd name="T0" fmla="*/ 437 w 572"/>
                <a:gd name="T1" fmla="*/ 129 h 575"/>
                <a:gd name="T2" fmla="*/ 404 w 572"/>
                <a:gd name="T3" fmla="*/ 0 h 575"/>
                <a:gd name="T4" fmla="*/ 371 w 572"/>
                <a:gd name="T5" fmla="*/ 129 h 575"/>
                <a:gd name="T6" fmla="*/ 170 w 572"/>
                <a:gd name="T7" fmla="*/ 162 h 575"/>
                <a:gd name="T8" fmla="*/ 203 w 572"/>
                <a:gd name="T9" fmla="*/ 33 h 575"/>
                <a:gd name="T10" fmla="*/ 137 w 572"/>
                <a:gd name="T11" fmla="*/ 33 h 575"/>
                <a:gd name="T12" fmla="*/ 170 w 572"/>
                <a:gd name="T13" fmla="*/ 162 h 575"/>
                <a:gd name="T14" fmla="*/ 375 w 572"/>
                <a:gd name="T15" fmla="*/ 484 h 575"/>
                <a:gd name="T16" fmla="*/ 299 w 572"/>
                <a:gd name="T17" fmla="*/ 408 h 575"/>
                <a:gd name="T18" fmla="*/ 197 w 572"/>
                <a:gd name="T19" fmla="*/ 484 h 575"/>
                <a:gd name="T20" fmla="*/ 273 w 572"/>
                <a:gd name="T21" fmla="*/ 408 h 575"/>
                <a:gd name="T22" fmla="*/ 197 w 572"/>
                <a:gd name="T23" fmla="*/ 484 h 575"/>
                <a:gd name="T24" fmla="*/ 171 w 572"/>
                <a:gd name="T25" fmla="*/ 484 h 575"/>
                <a:gd name="T26" fmla="*/ 95 w 572"/>
                <a:gd name="T27" fmla="*/ 408 h 575"/>
                <a:gd name="T28" fmla="*/ 400 w 572"/>
                <a:gd name="T29" fmla="*/ 382 h 575"/>
                <a:gd name="T30" fmla="*/ 477 w 572"/>
                <a:gd name="T31" fmla="*/ 306 h 575"/>
                <a:gd name="T32" fmla="*/ 400 w 572"/>
                <a:gd name="T33" fmla="*/ 382 h 575"/>
                <a:gd name="T34" fmla="*/ 299 w 572"/>
                <a:gd name="T35" fmla="*/ 306 h 575"/>
                <a:gd name="T36" fmla="*/ 375 w 572"/>
                <a:gd name="T37" fmla="*/ 382 h 575"/>
                <a:gd name="T38" fmla="*/ 273 w 572"/>
                <a:gd name="T39" fmla="*/ 306 h 575"/>
                <a:gd name="T40" fmla="*/ 197 w 572"/>
                <a:gd name="T41" fmla="*/ 382 h 575"/>
                <a:gd name="T42" fmla="*/ 273 w 572"/>
                <a:gd name="T43" fmla="*/ 306 h 575"/>
                <a:gd name="T44" fmla="*/ 95 w 572"/>
                <a:gd name="T45" fmla="*/ 306 h 575"/>
                <a:gd name="T46" fmla="*/ 171 w 572"/>
                <a:gd name="T47" fmla="*/ 382 h 575"/>
                <a:gd name="T48" fmla="*/ 477 w 572"/>
                <a:gd name="T49" fmla="*/ 202 h 575"/>
                <a:gd name="T50" fmla="*/ 400 w 572"/>
                <a:gd name="T51" fmla="*/ 278 h 575"/>
                <a:gd name="T52" fmla="*/ 477 w 572"/>
                <a:gd name="T53" fmla="*/ 202 h 575"/>
                <a:gd name="T54" fmla="*/ 299 w 572"/>
                <a:gd name="T55" fmla="*/ 202 h 575"/>
                <a:gd name="T56" fmla="*/ 375 w 572"/>
                <a:gd name="T57" fmla="*/ 278 h 575"/>
                <a:gd name="T58" fmla="*/ 273 w 572"/>
                <a:gd name="T59" fmla="*/ 202 h 575"/>
                <a:gd name="T60" fmla="*/ 197 w 572"/>
                <a:gd name="T61" fmla="*/ 278 h 575"/>
                <a:gd name="T62" fmla="*/ 273 w 572"/>
                <a:gd name="T63" fmla="*/ 202 h 575"/>
                <a:gd name="T64" fmla="*/ 234 w 572"/>
                <a:gd name="T65" fmla="*/ 63 h 575"/>
                <a:gd name="T66" fmla="*/ 340 w 572"/>
                <a:gd name="T67" fmla="*/ 114 h 575"/>
                <a:gd name="T68" fmla="*/ 488 w 572"/>
                <a:gd name="T69" fmla="*/ 63 h 575"/>
                <a:gd name="T70" fmla="*/ 468 w 572"/>
                <a:gd name="T71" fmla="*/ 114 h 575"/>
                <a:gd name="T72" fmla="*/ 521 w 572"/>
                <a:gd name="T73" fmla="*/ 147 h 575"/>
                <a:gd name="T74" fmla="*/ 488 w 572"/>
                <a:gd name="T75" fmla="*/ 524 h 575"/>
                <a:gd name="T76" fmla="*/ 51 w 572"/>
                <a:gd name="T77" fmla="*/ 492 h 575"/>
                <a:gd name="T78" fmla="*/ 84 w 572"/>
                <a:gd name="T79" fmla="*/ 114 h 575"/>
                <a:gd name="T80" fmla="*/ 106 w 572"/>
                <a:gd name="T81" fmla="*/ 63 h 575"/>
                <a:gd name="T82" fmla="*/ 0 w 572"/>
                <a:gd name="T83" fmla="*/ 147 h 575"/>
                <a:gd name="T84" fmla="*/ 84 w 572"/>
                <a:gd name="T85" fmla="*/ 575 h 575"/>
                <a:gd name="T86" fmla="*/ 572 w 572"/>
                <a:gd name="T87" fmla="*/ 492 h 575"/>
                <a:gd name="T88" fmla="*/ 488 w 572"/>
                <a:gd name="T89" fmla="*/ 63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72" h="575">
                  <a:moveTo>
                    <a:pt x="404" y="162"/>
                  </a:moveTo>
                  <a:cubicBezTo>
                    <a:pt x="422" y="162"/>
                    <a:pt x="437" y="147"/>
                    <a:pt x="437" y="129"/>
                  </a:cubicBezTo>
                  <a:cubicBezTo>
                    <a:pt x="437" y="33"/>
                    <a:pt x="437" y="33"/>
                    <a:pt x="437" y="33"/>
                  </a:cubicBezTo>
                  <a:cubicBezTo>
                    <a:pt x="437" y="15"/>
                    <a:pt x="422" y="0"/>
                    <a:pt x="404" y="0"/>
                  </a:cubicBezTo>
                  <a:cubicBezTo>
                    <a:pt x="386" y="0"/>
                    <a:pt x="371" y="15"/>
                    <a:pt x="371" y="33"/>
                  </a:cubicBezTo>
                  <a:cubicBezTo>
                    <a:pt x="371" y="129"/>
                    <a:pt x="371" y="129"/>
                    <a:pt x="371" y="129"/>
                  </a:cubicBezTo>
                  <a:cubicBezTo>
                    <a:pt x="371" y="147"/>
                    <a:pt x="386" y="162"/>
                    <a:pt x="404" y="162"/>
                  </a:cubicBezTo>
                  <a:close/>
                  <a:moveTo>
                    <a:pt x="170" y="162"/>
                  </a:moveTo>
                  <a:cubicBezTo>
                    <a:pt x="188" y="162"/>
                    <a:pt x="203" y="147"/>
                    <a:pt x="203" y="129"/>
                  </a:cubicBezTo>
                  <a:cubicBezTo>
                    <a:pt x="203" y="33"/>
                    <a:pt x="203" y="33"/>
                    <a:pt x="203" y="33"/>
                  </a:cubicBezTo>
                  <a:cubicBezTo>
                    <a:pt x="203" y="15"/>
                    <a:pt x="188" y="0"/>
                    <a:pt x="170" y="0"/>
                  </a:cubicBezTo>
                  <a:cubicBezTo>
                    <a:pt x="152" y="0"/>
                    <a:pt x="137" y="15"/>
                    <a:pt x="137" y="33"/>
                  </a:cubicBezTo>
                  <a:cubicBezTo>
                    <a:pt x="137" y="129"/>
                    <a:pt x="137" y="129"/>
                    <a:pt x="137" y="129"/>
                  </a:cubicBezTo>
                  <a:cubicBezTo>
                    <a:pt x="137" y="147"/>
                    <a:pt x="152" y="162"/>
                    <a:pt x="170" y="162"/>
                  </a:cubicBezTo>
                  <a:close/>
                  <a:moveTo>
                    <a:pt x="299" y="484"/>
                  </a:moveTo>
                  <a:cubicBezTo>
                    <a:pt x="375" y="484"/>
                    <a:pt x="375" y="484"/>
                    <a:pt x="375" y="484"/>
                  </a:cubicBezTo>
                  <a:cubicBezTo>
                    <a:pt x="375" y="408"/>
                    <a:pt x="375" y="408"/>
                    <a:pt x="375" y="408"/>
                  </a:cubicBezTo>
                  <a:cubicBezTo>
                    <a:pt x="299" y="408"/>
                    <a:pt x="299" y="408"/>
                    <a:pt x="299" y="408"/>
                  </a:cubicBezTo>
                  <a:cubicBezTo>
                    <a:pt x="299" y="484"/>
                    <a:pt x="299" y="484"/>
                    <a:pt x="299" y="484"/>
                  </a:cubicBezTo>
                  <a:close/>
                  <a:moveTo>
                    <a:pt x="197" y="484"/>
                  </a:moveTo>
                  <a:cubicBezTo>
                    <a:pt x="273" y="484"/>
                    <a:pt x="273" y="484"/>
                    <a:pt x="273" y="484"/>
                  </a:cubicBezTo>
                  <a:cubicBezTo>
                    <a:pt x="273" y="408"/>
                    <a:pt x="273" y="408"/>
                    <a:pt x="273" y="408"/>
                  </a:cubicBezTo>
                  <a:cubicBezTo>
                    <a:pt x="197" y="408"/>
                    <a:pt x="197" y="408"/>
                    <a:pt x="197" y="408"/>
                  </a:cubicBezTo>
                  <a:cubicBezTo>
                    <a:pt x="197" y="484"/>
                    <a:pt x="197" y="484"/>
                    <a:pt x="197" y="484"/>
                  </a:cubicBezTo>
                  <a:close/>
                  <a:moveTo>
                    <a:pt x="95" y="484"/>
                  </a:moveTo>
                  <a:cubicBezTo>
                    <a:pt x="171" y="484"/>
                    <a:pt x="171" y="484"/>
                    <a:pt x="171" y="484"/>
                  </a:cubicBezTo>
                  <a:cubicBezTo>
                    <a:pt x="171" y="408"/>
                    <a:pt x="171" y="408"/>
                    <a:pt x="171" y="408"/>
                  </a:cubicBezTo>
                  <a:cubicBezTo>
                    <a:pt x="95" y="408"/>
                    <a:pt x="95" y="408"/>
                    <a:pt x="95" y="408"/>
                  </a:cubicBezTo>
                  <a:cubicBezTo>
                    <a:pt x="95" y="484"/>
                    <a:pt x="95" y="484"/>
                    <a:pt x="95" y="484"/>
                  </a:cubicBezTo>
                  <a:close/>
                  <a:moveTo>
                    <a:pt x="400" y="382"/>
                  </a:moveTo>
                  <a:cubicBezTo>
                    <a:pt x="477" y="382"/>
                    <a:pt x="477" y="382"/>
                    <a:pt x="477" y="382"/>
                  </a:cubicBezTo>
                  <a:cubicBezTo>
                    <a:pt x="477" y="306"/>
                    <a:pt x="477" y="306"/>
                    <a:pt x="477" y="306"/>
                  </a:cubicBezTo>
                  <a:cubicBezTo>
                    <a:pt x="400" y="306"/>
                    <a:pt x="400" y="306"/>
                    <a:pt x="400" y="306"/>
                  </a:cubicBezTo>
                  <a:cubicBezTo>
                    <a:pt x="400" y="382"/>
                    <a:pt x="400" y="382"/>
                    <a:pt x="400" y="382"/>
                  </a:cubicBezTo>
                  <a:close/>
                  <a:moveTo>
                    <a:pt x="375" y="306"/>
                  </a:moveTo>
                  <a:cubicBezTo>
                    <a:pt x="299" y="306"/>
                    <a:pt x="299" y="306"/>
                    <a:pt x="299" y="306"/>
                  </a:cubicBezTo>
                  <a:cubicBezTo>
                    <a:pt x="299" y="382"/>
                    <a:pt x="299" y="382"/>
                    <a:pt x="299" y="382"/>
                  </a:cubicBezTo>
                  <a:cubicBezTo>
                    <a:pt x="375" y="382"/>
                    <a:pt x="375" y="382"/>
                    <a:pt x="375" y="382"/>
                  </a:cubicBezTo>
                  <a:cubicBezTo>
                    <a:pt x="375" y="306"/>
                    <a:pt x="375" y="306"/>
                    <a:pt x="375" y="306"/>
                  </a:cubicBezTo>
                  <a:close/>
                  <a:moveTo>
                    <a:pt x="273" y="306"/>
                  </a:moveTo>
                  <a:cubicBezTo>
                    <a:pt x="197" y="306"/>
                    <a:pt x="197" y="306"/>
                    <a:pt x="197" y="306"/>
                  </a:cubicBezTo>
                  <a:cubicBezTo>
                    <a:pt x="197" y="382"/>
                    <a:pt x="197" y="382"/>
                    <a:pt x="197" y="382"/>
                  </a:cubicBezTo>
                  <a:cubicBezTo>
                    <a:pt x="273" y="382"/>
                    <a:pt x="273" y="382"/>
                    <a:pt x="273" y="382"/>
                  </a:cubicBezTo>
                  <a:cubicBezTo>
                    <a:pt x="273" y="306"/>
                    <a:pt x="273" y="306"/>
                    <a:pt x="273" y="306"/>
                  </a:cubicBezTo>
                  <a:close/>
                  <a:moveTo>
                    <a:pt x="171" y="306"/>
                  </a:moveTo>
                  <a:cubicBezTo>
                    <a:pt x="95" y="306"/>
                    <a:pt x="95" y="306"/>
                    <a:pt x="95" y="306"/>
                  </a:cubicBezTo>
                  <a:cubicBezTo>
                    <a:pt x="95" y="382"/>
                    <a:pt x="95" y="382"/>
                    <a:pt x="95" y="382"/>
                  </a:cubicBezTo>
                  <a:cubicBezTo>
                    <a:pt x="171" y="382"/>
                    <a:pt x="171" y="382"/>
                    <a:pt x="171" y="382"/>
                  </a:cubicBezTo>
                  <a:cubicBezTo>
                    <a:pt x="171" y="306"/>
                    <a:pt x="171" y="306"/>
                    <a:pt x="171" y="306"/>
                  </a:cubicBezTo>
                  <a:close/>
                  <a:moveTo>
                    <a:pt x="477" y="202"/>
                  </a:moveTo>
                  <a:cubicBezTo>
                    <a:pt x="400" y="202"/>
                    <a:pt x="400" y="202"/>
                    <a:pt x="400" y="202"/>
                  </a:cubicBezTo>
                  <a:cubicBezTo>
                    <a:pt x="400" y="278"/>
                    <a:pt x="400" y="278"/>
                    <a:pt x="400" y="278"/>
                  </a:cubicBezTo>
                  <a:cubicBezTo>
                    <a:pt x="477" y="278"/>
                    <a:pt x="477" y="278"/>
                    <a:pt x="477" y="278"/>
                  </a:cubicBezTo>
                  <a:cubicBezTo>
                    <a:pt x="477" y="202"/>
                    <a:pt x="477" y="202"/>
                    <a:pt x="477" y="202"/>
                  </a:cubicBezTo>
                  <a:close/>
                  <a:moveTo>
                    <a:pt x="375" y="202"/>
                  </a:moveTo>
                  <a:cubicBezTo>
                    <a:pt x="299" y="202"/>
                    <a:pt x="299" y="202"/>
                    <a:pt x="299" y="202"/>
                  </a:cubicBezTo>
                  <a:cubicBezTo>
                    <a:pt x="299" y="278"/>
                    <a:pt x="299" y="278"/>
                    <a:pt x="299" y="278"/>
                  </a:cubicBezTo>
                  <a:cubicBezTo>
                    <a:pt x="375" y="278"/>
                    <a:pt x="375" y="278"/>
                    <a:pt x="375" y="278"/>
                  </a:cubicBezTo>
                  <a:cubicBezTo>
                    <a:pt x="375" y="202"/>
                    <a:pt x="375" y="202"/>
                    <a:pt x="375" y="202"/>
                  </a:cubicBezTo>
                  <a:close/>
                  <a:moveTo>
                    <a:pt x="273" y="202"/>
                  </a:moveTo>
                  <a:cubicBezTo>
                    <a:pt x="197" y="202"/>
                    <a:pt x="197" y="202"/>
                    <a:pt x="197" y="202"/>
                  </a:cubicBezTo>
                  <a:cubicBezTo>
                    <a:pt x="197" y="278"/>
                    <a:pt x="197" y="278"/>
                    <a:pt x="197" y="278"/>
                  </a:cubicBezTo>
                  <a:cubicBezTo>
                    <a:pt x="273" y="278"/>
                    <a:pt x="273" y="278"/>
                    <a:pt x="273" y="278"/>
                  </a:cubicBezTo>
                  <a:cubicBezTo>
                    <a:pt x="273" y="202"/>
                    <a:pt x="273" y="202"/>
                    <a:pt x="273" y="202"/>
                  </a:cubicBezTo>
                  <a:close/>
                  <a:moveTo>
                    <a:pt x="340" y="63"/>
                  </a:moveTo>
                  <a:cubicBezTo>
                    <a:pt x="234" y="63"/>
                    <a:pt x="234" y="63"/>
                    <a:pt x="234" y="63"/>
                  </a:cubicBezTo>
                  <a:cubicBezTo>
                    <a:pt x="234" y="114"/>
                    <a:pt x="234" y="114"/>
                    <a:pt x="234" y="114"/>
                  </a:cubicBezTo>
                  <a:cubicBezTo>
                    <a:pt x="340" y="114"/>
                    <a:pt x="340" y="114"/>
                    <a:pt x="340" y="114"/>
                  </a:cubicBezTo>
                  <a:cubicBezTo>
                    <a:pt x="340" y="63"/>
                    <a:pt x="340" y="63"/>
                    <a:pt x="340" y="63"/>
                  </a:cubicBezTo>
                  <a:close/>
                  <a:moveTo>
                    <a:pt x="488" y="63"/>
                  </a:moveTo>
                  <a:cubicBezTo>
                    <a:pt x="468" y="63"/>
                    <a:pt x="468" y="63"/>
                    <a:pt x="468" y="63"/>
                  </a:cubicBezTo>
                  <a:cubicBezTo>
                    <a:pt x="468" y="114"/>
                    <a:pt x="468" y="114"/>
                    <a:pt x="468" y="114"/>
                  </a:cubicBezTo>
                  <a:cubicBezTo>
                    <a:pt x="488" y="114"/>
                    <a:pt x="488" y="114"/>
                    <a:pt x="488" y="114"/>
                  </a:cubicBezTo>
                  <a:cubicBezTo>
                    <a:pt x="506" y="114"/>
                    <a:pt x="521" y="129"/>
                    <a:pt x="521" y="147"/>
                  </a:cubicBezTo>
                  <a:cubicBezTo>
                    <a:pt x="521" y="492"/>
                    <a:pt x="521" y="492"/>
                    <a:pt x="521" y="492"/>
                  </a:cubicBezTo>
                  <a:cubicBezTo>
                    <a:pt x="521" y="509"/>
                    <a:pt x="506" y="524"/>
                    <a:pt x="488" y="524"/>
                  </a:cubicBezTo>
                  <a:cubicBezTo>
                    <a:pt x="84" y="524"/>
                    <a:pt x="84" y="524"/>
                    <a:pt x="84" y="524"/>
                  </a:cubicBezTo>
                  <a:cubicBezTo>
                    <a:pt x="66" y="524"/>
                    <a:pt x="51" y="509"/>
                    <a:pt x="51" y="492"/>
                  </a:cubicBezTo>
                  <a:cubicBezTo>
                    <a:pt x="51" y="147"/>
                    <a:pt x="51" y="147"/>
                    <a:pt x="51" y="147"/>
                  </a:cubicBezTo>
                  <a:cubicBezTo>
                    <a:pt x="51" y="129"/>
                    <a:pt x="66" y="114"/>
                    <a:pt x="84" y="114"/>
                  </a:cubicBezTo>
                  <a:cubicBezTo>
                    <a:pt x="106" y="114"/>
                    <a:pt x="106" y="114"/>
                    <a:pt x="106" y="114"/>
                  </a:cubicBezTo>
                  <a:cubicBezTo>
                    <a:pt x="106" y="63"/>
                    <a:pt x="106" y="63"/>
                    <a:pt x="106" y="63"/>
                  </a:cubicBezTo>
                  <a:cubicBezTo>
                    <a:pt x="84" y="63"/>
                    <a:pt x="84" y="63"/>
                    <a:pt x="84" y="63"/>
                  </a:cubicBezTo>
                  <a:cubicBezTo>
                    <a:pt x="37" y="63"/>
                    <a:pt x="0" y="101"/>
                    <a:pt x="0" y="147"/>
                  </a:cubicBezTo>
                  <a:cubicBezTo>
                    <a:pt x="0" y="492"/>
                    <a:pt x="0" y="492"/>
                    <a:pt x="0" y="492"/>
                  </a:cubicBezTo>
                  <a:cubicBezTo>
                    <a:pt x="0" y="538"/>
                    <a:pt x="37" y="575"/>
                    <a:pt x="84" y="575"/>
                  </a:cubicBezTo>
                  <a:cubicBezTo>
                    <a:pt x="488" y="575"/>
                    <a:pt x="488" y="575"/>
                    <a:pt x="488" y="575"/>
                  </a:cubicBezTo>
                  <a:cubicBezTo>
                    <a:pt x="534" y="575"/>
                    <a:pt x="572" y="538"/>
                    <a:pt x="572" y="492"/>
                  </a:cubicBezTo>
                  <a:cubicBezTo>
                    <a:pt x="572" y="147"/>
                    <a:pt x="572" y="147"/>
                    <a:pt x="572" y="147"/>
                  </a:cubicBezTo>
                  <a:cubicBezTo>
                    <a:pt x="572" y="101"/>
                    <a:pt x="534" y="63"/>
                    <a:pt x="488" y="6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grpSp>
      <p:cxnSp>
        <p:nvCxnSpPr>
          <p:cNvPr id="27" name="Straight Arrow Connector 26">
            <a:extLst>
              <a:ext uri="{FF2B5EF4-FFF2-40B4-BE49-F238E27FC236}">
                <a16:creationId xmlns:a16="http://schemas.microsoft.com/office/drawing/2014/main" id="{4300DCED-F547-4067-B806-C65241385276}"/>
              </a:ext>
            </a:extLst>
          </p:cNvPr>
          <p:cNvCxnSpPr>
            <a:cxnSpLocks/>
          </p:cNvCxnSpPr>
          <p:nvPr/>
        </p:nvCxnSpPr>
        <p:spPr>
          <a:xfrm>
            <a:off x="5766938" y="3740415"/>
            <a:ext cx="0" cy="648000"/>
          </a:xfrm>
          <a:prstGeom prst="straightConnector1">
            <a:avLst/>
          </a:prstGeom>
          <a:ln w="79375" cap="rnd">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3DF1C2D-F1EA-40B4-A5F7-2134193FA1DD}"/>
              </a:ext>
            </a:extLst>
          </p:cNvPr>
          <p:cNvCxnSpPr>
            <a:cxnSpLocks/>
          </p:cNvCxnSpPr>
          <p:nvPr/>
        </p:nvCxnSpPr>
        <p:spPr>
          <a:xfrm>
            <a:off x="9804135" y="3740415"/>
            <a:ext cx="0" cy="648000"/>
          </a:xfrm>
          <a:prstGeom prst="straightConnector1">
            <a:avLst/>
          </a:prstGeom>
          <a:ln w="79375" cap="rnd">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940F5B3C-E7AB-4D77-8D23-2B7276B308A8}"/>
              </a:ext>
            </a:extLst>
          </p:cNvPr>
          <p:cNvGrpSpPr/>
          <p:nvPr/>
        </p:nvGrpSpPr>
        <p:grpSpPr>
          <a:xfrm>
            <a:off x="8743569" y="1792641"/>
            <a:ext cx="2121131" cy="777493"/>
            <a:chOff x="7435295" y="1792641"/>
            <a:chExt cx="2121131" cy="777493"/>
          </a:xfrm>
        </p:grpSpPr>
        <p:sp>
          <p:nvSpPr>
            <p:cNvPr id="33" name="TextBox 32">
              <a:extLst>
                <a:ext uri="{FF2B5EF4-FFF2-40B4-BE49-F238E27FC236}">
                  <a16:creationId xmlns:a16="http://schemas.microsoft.com/office/drawing/2014/main" id="{262ACD8F-7AAA-4B90-B65A-6AC1274DC153}"/>
                </a:ext>
              </a:extLst>
            </p:cNvPr>
            <p:cNvSpPr txBox="1"/>
            <p:nvPr/>
          </p:nvSpPr>
          <p:spPr>
            <a:xfrm>
              <a:off x="8212788" y="1979363"/>
              <a:ext cx="1343638" cy="507831"/>
            </a:xfrm>
            <a:prstGeom prst="rect">
              <a:avLst/>
            </a:prstGeom>
            <a:noFill/>
          </p:spPr>
          <p:txBody>
            <a:bodyPr wrap="none" rtlCol="0">
              <a:spAutoFit/>
            </a:bodyPr>
            <a:lstStyle/>
            <a:p>
              <a:pPr>
                <a:lnSpc>
                  <a:spcPct val="90000"/>
                </a:lnSpc>
                <a:spcBef>
                  <a:spcPts val="600"/>
                </a:spcBef>
              </a:pPr>
              <a:r>
                <a:rPr lang="en-GB" sz="3000" dirty="0" err="1">
                  <a:solidFill>
                    <a:schemeClr val="bg1"/>
                  </a:solidFill>
                  <a:latin typeface="+mn-lt"/>
                </a:rPr>
                <a:t>Timpris</a:t>
              </a:r>
              <a:endParaRPr lang="en-GB" sz="3000" dirty="0">
                <a:solidFill>
                  <a:schemeClr val="bg1"/>
                </a:solidFill>
                <a:latin typeface="+mn-lt"/>
              </a:endParaRPr>
            </a:p>
          </p:txBody>
        </p:sp>
        <p:pic>
          <p:nvPicPr>
            <p:cNvPr id="38" name="Graphic 37" descr="Clock">
              <a:extLst>
                <a:ext uri="{FF2B5EF4-FFF2-40B4-BE49-F238E27FC236}">
                  <a16:creationId xmlns:a16="http://schemas.microsoft.com/office/drawing/2014/main" id="{D921E82C-4D75-4018-9526-DBE224DAA5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35295" y="1792641"/>
              <a:ext cx="777493" cy="777493"/>
            </a:xfrm>
            <a:prstGeom prst="rect">
              <a:avLst/>
            </a:prstGeom>
          </p:spPr>
        </p:pic>
      </p:grpSp>
      <p:sp>
        <p:nvSpPr>
          <p:cNvPr id="43" name="TextBox 42">
            <a:extLst>
              <a:ext uri="{FF2B5EF4-FFF2-40B4-BE49-F238E27FC236}">
                <a16:creationId xmlns:a16="http://schemas.microsoft.com/office/drawing/2014/main" id="{BB544DF2-D4B7-4618-992A-E83365710871}"/>
              </a:ext>
            </a:extLst>
          </p:cNvPr>
          <p:cNvSpPr txBox="1"/>
          <p:nvPr/>
        </p:nvSpPr>
        <p:spPr>
          <a:xfrm>
            <a:off x="4184872" y="3267525"/>
            <a:ext cx="784509" cy="369332"/>
          </a:xfrm>
          <a:prstGeom prst="rect">
            <a:avLst/>
          </a:prstGeom>
          <a:noFill/>
        </p:spPr>
        <p:txBody>
          <a:bodyPr wrap="none" rtlCol="0">
            <a:spAutoFit/>
          </a:bodyPr>
          <a:lstStyle/>
          <a:p>
            <a:pPr algn="ctr">
              <a:lnSpc>
                <a:spcPct val="90000"/>
              </a:lnSpc>
              <a:spcBef>
                <a:spcPts val="600"/>
              </a:spcBef>
            </a:pPr>
            <a:r>
              <a:rPr lang="en-GB" sz="2000" dirty="0" err="1">
                <a:solidFill>
                  <a:schemeClr val="bg1"/>
                </a:solidFill>
                <a:latin typeface="+mn-lt"/>
              </a:rPr>
              <a:t>Högst</a:t>
            </a:r>
            <a:endParaRPr lang="en-GB" sz="2000" dirty="0">
              <a:solidFill>
                <a:schemeClr val="bg1"/>
              </a:solidFill>
              <a:latin typeface="+mn-lt"/>
            </a:endParaRPr>
          </a:p>
        </p:txBody>
      </p:sp>
      <p:sp>
        <p:nvSpPr>
          <p:cNvPr id="44" name="TextBox 43">
            <a:extLst>
              <a:ext uri="{FF2B5EF4-FFF2-40B4-BE49-F238E27FC236}">
                <a16:creationId xmlns:a16="http://schemas.microsoft.com/office/drawing/2014/main" id="{63DA5B25-CEAC-40B1-827D-CE6F0A2E37DD}"/>
              </a:ext>
            </a:extLst>
          </p:cNvPr>
          <p:cNvSpPr txBox="1"/>
          <p:nvPr/>
        </p:nvSpPr>
        <p:spPr>
          <a:xfrm>
            <a:off x="4247013" y="5159597"/>
            <a:ext cx="784509" cy="189525"/>
          </a:xfrm>
          <a:prstGeom prst="rect">
            <a:avLst/>
          </a:prstGeom>
          <a:noFill/>
        </p:spPr>
        <p:txBody>
          <a:bodyPr wrap="none" rtlCol="0">
            <a:noAutofit/>
          </a:bodyPr>
          <a:lstStyle/>
          <a:p>
            <a:pPr algn="ctr">
              <a:lnSpc>
                <a:spcPct val="90000"/>
              </a:lnSpc>
              <a:spcBef>
                <a:spcPts val="600"/>
              </a:spcBef>
            </a:pPr>
            <a:r>
              <a:rPr lang="en-GB" sz="2000" dirty="0" err="1">
                <a:solidFill>
                  <a:schemeClr val="bg1"/>
                </a:solidFill>
                <a:latin typeface="+mn-lt"/>
              </a:rPr>
              <a:t>Lägst</a:t>
            </a:r>
            <a:endParaRPr lang="en-GB" sz="2000" dirty="0">
              <a:solidFill>
                <a:schemeClr val="bg1"/>
              </a:solidFill>
              <a:latin typeface="+mn-lt"/>
            </a:endParaRPr>
          </a:p>
        </p:txBody>
      </p:sp>
      <p:sp>
        <p:nvSpPr>
          <p:cNvPr id="79" name="Rectangle 8">
            <a:extLst>
              <a:ext uri="{FF2B5EF4-FFF2-40B4-BE49-F238E27FC236}">
                <a16:creationId xmlns:a16="http://schemas.microsoft.com/office/drawing/2014/main" id="{00000000-0008-0000-1700-000002000000}"/>
              </a:ext>
            </a:extLst>
          </p:cNvPr>
          <p:cNvSpPr/>
          <p:nvPr/>
        </p:nvSpPr>
        <p:spPr>
          <a:xfrm>
            <a:off x="3870000" y="1710000"/>
            <a:ext cx="3817348" cy="3930456"/>
          </a:xfrm>
          <a:prstGeom prst="rect">
            <a:avLst/>
          </a:prstGeom>
          <a:solidFill>
            <a:srgbClr val="E6007E"/>
          </a:solidFill>
          <a:ln w="25400" cap="flat" cmpd="sng" algn="ctr">
            <a:no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Calibri"/>
              <a:ea typeface="+mn-ea"/>
              <a:cs typeface="+mn-cs"/>
            </a:endParaRPr>
          </a:p>
        </p:txBody>
      </p:sp>
      <p:sp>
        <p:nvSpPr>
          <p:cNvPr id="80" name="Rectangle 29">
            <a:extLst>
              <a:ext uri="{FF2B5EF4-FFF2-40B4-BE49-F238E27FC236}">
                <a16:creationId xmlns:a16="http://schemas.microsoft.com/office/drawing/2014/main" id="{00000000-0008-0000-1700-000007000000}"/>
              </a:ext>
            </a:extLst>
          </p:cNvPr>
          <p:cNvSpPr/>
          <p:nvPr/>
        </p:nvSpPr>
        <p:spPr>
          <a:xfrm>
            <a:off x="7920000" y="1710000"/>
            <a:ext cx="3817348" cy="3930456"/>
          </a:xfrm>
          <a:prstGeom prst="rect">
            <a:avLst/>
          </a:prstGeom>
          <a:solidFill>
            <a:srgbClr val="E6007E"/>
          </a:solidFill>
          <a:ln w="25400" cap="flat" cmpd="sng" algn="ctr">
            <a:no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Calibri"/>
              <a:ea typeface="+mn-ea"/>
              <a:cs typeface="+mn-cs"/>
            </a:endParaRPr>
          </a:p>
        </p:txBody>
      </p:sp>
      <p:grpSp>
        <p:nvGrpSpPr>
          <p:cNvPr id="81" name="Group 28">
            <a:extLst>
              <a:ext uri="{FF2B5EF4-FFF2-40B4-BE49-F238E27FC236}">
                <a16:creationId xmlns:a16="http://schemas.microsoft.com/office/drawing/2014/main" id="{73B9FA88-C10D-4F03-847A-EF80D47C799E}"/>
              </a:ext>
            </a:extLst>
          </p:cNvPr>
          <p:cNvGrpSpPr/>
          <p:nvPr/>
        </p:nvGrpSpPr>
        <p:grpSpPr>
          <a:xfrm>
            <a:off x="4422614" y="1933167"/>
            <a:ext cx="2712120" cy="606983"/>
            <a:chOff x="1862770" y="1880211"/>
            <a:chExt cx="2712120" cy="606983"/>
          </a:xfrm>
        </p:grpSpPr>
        <p:sp>
          <p:nvSpPr>
            <p:cNvPr id="82" name="TextBox 18">
              <a:extLst>
                <a:ext uri="{FF2B5EF4-FFF2-40B4-BE49-F238E27FC236}">
                  <a16:creationId xmlns:a16="http://schemas.microsoft.com/office/drawing/2014/main" id="{21EB7B41-F908-4015-B8F8-1A605C99C18D}"/>
                </a:ext>
              </a:extLst>
            </p:cNvPr>
            <p:cNvSpPr txBox="1"/>
            <p:nvPr/>
          </p:nvSpPr>
          <p:spPr>
            <a:xfrm>
              <a:off x="2562801" y="1979363"/>
              <a:ext cx="2012089" cy="507831"/>
            </a:xfrm>
            <a:prstGeom prst="rect">
              <a:avLst/>
            </a:prstGeom>
            <a:noFill/>
          </p:spPr>
          <p:txBody>
            <a:bodyPr wrap="none" rtlCol="0">
              <a:spAutoFit/>
            </a:bodyPr>
            <a:lstStyle/>
            <a:p>
              <a:pPr>
                <a:lnSpc>
                  <a:spcPct val="90000"/>
                </a:lnSpc>
                <a:spcBef>
                  <a:spcPts val="600"/>
                </a:spcBef>
              </a:pPr>
              <a:r>
                <a:rPr lang="en-GB" sz="3000" dirty="0" err="1">
                  <a:solidFill>
                    <a:schemeClr val="bg1"/>
                  </a:solidFill>
                  <a:latin typeface="+mn-lt"/>
                </a:rPr>
                <a:t>Månadspris</a:t>
              </a:r>
              <a:endParaRPr lang="en-GB" sz="3000" dirty="0">
                <a:solidFill>
                  <a:schemeClr val="bg1"/>
                </a:solidFill>
                <a:latin typeface="+mn-lt"/>
              </a:endParaRPr>
            </a:p>
          </p:txBody>
        </p:sp>
        <p:sp>
          <p:nvSpPr>
            <p:cNvPr id="83" name="Freeform 5">
              <a:extLst>
                <a:ext uri="{FF2B5EF4-FFF2-40B4-BE49-F238E27FC236}">
                  <a16:creationId xmlns:a16="http://schemas.microsoft.com/office/drawing/2014/main" id="{B9553E38-DB7E-46F2-840E-CA3FC66C5E99}"/>
                </a:ext>
              </a:extLst>
            </p:cNvPr>
            <p:cNvSpPr>
              <a:spLocks noEditPoints="1"/>
            </p:cNvSpPr>
            <p:nvPr/>
          </p:nvSpPr>
          <p:spPr bwMode="auto">
            <a:xfrm>
              <a:off x="1862770" y="1880211"/>
              <a:ext cx="598565" cy="602354"/>
            </a:xfrm>
            <a:custGeom>
              <a:avLst/>
              <a:gdLst>
                <a:gd name="T0" fmla="*/ 437 w 572"/>
                <a:gd name="T1" fmla="*/ 129 h 575"/>
                <a:gd name="T2" fmla="*/ 404 w 572"/>
                <a:gd name="T3" fmla="*/ 0 h 575"/>
                <a:gd name="T4" fmla="*/ 371 w 572"/>
                <a:gd name="T5" fmla="*/ 129 h 575"/>
                <a:gd name="T6" fmla="*/ 170 w 572"/>
                <a:gd name="T7" fmla="*/ 162 h 575"/>
                <a:gd name="T8" fmla="*/ 203 w 572"/>
                <a:gd name="T9" fmla="*/ 33 h 575"/>
                <a:gd name="T10" fmla="*/ 137 w 572"/>
                <a:gd name="T11" fmla="*/ 33 h 575"/>
                <a:gd name="T12" fmla="*/ 170 w 572"/>
                <a:gd name="T13" fmla="*/ 162 h 575"/>
                <a:gd name="T14" fmla="*/ 375 w 572"/>
                <a:gd name="T15" fmla="*/ 484 h 575"/>
                <a:gd name="T16" fmla="*/ 299 w 572"/>
                <a:gd name="T17" fmla="*/ 408 h 575"/>
                <a:gd name="T18" fmla="*/ 197 w 572"/>
                <a:gd name="T19" fmla="*/ 484 h 575"/>
                <a:gd name="T20" fmla="*/ 273 w 572"/>
                <a:gd name="T21" fmla="*/ 408 h 575"/>
                <a:gd name="T22" fmla="*/ 197 w 572"/>
                <a:gd name="T23" fmla="*/ 484 h 575"/>
                <a:gd name="T24" fmla="*/ 171 w 572"/>
                <a:gd name="T25" fmla="*/ 484 h 575"/>
                <a:gd name="T26" fmla="*/ 95 w 572"/>
                <a:gd name="T27" fmla="*/ 408 h 575"/>
                <a:gd name="T28" fmla="*/ 400 w 572"/>
                <a:gd name="T29" fmla="*/ 382 h 575"/>
                <a:gd name="T30" fmla="*/ 477 w 572"/>
                <a:gd name="T31" fmla="*/ 306 h 575"/>
                <a:gd name="T32" fmla="*/ 400 w 572"/>
                <a:gd name="T33" fmla="*/ 382 h 575"/>
                <a:gd name="T34" fmla="*/ 299 w 572"/>
                <a:gd name="T35" fmla="*/ 306 h 575"/>
                <a:gd name="T36" fmla="*/ 375 w 572"/>
                <a:gd name="T37" fmla="*/ 382 h 575"/>
                <a:gd name="T38" fmla="*/ 273 w 572"/>
                <a:gd name="T39" fmla="*/ 306 h 575"/>
                <a:gd name="T40" fmla="*/ 197 w 572"/>
                <a:gd name="T41" fmla="*/ 382 h 575"/>
                <a:gd name="T42" fmla="*/ 273 w 572"/>
                <a:gd name="T43" fmla="*/ 306 h 575"/>
                <a:gd name="T44" fmla="*/ 95 w 572"/>
                <a:gd name="T45" fmla="*/ 306 h 575"/>
                <a:gd name="T46" fmla="*/ 171 w 572"/>
                <a:gd name="T47" fmla="*/ 382 h 575"/>
                <a:gd name="T48" fmla="*/ 477 w 572"/>
                <a:gd name="T49" fmla="*/ 202 h 575"/>
                <a:gd name="T50" fmla="*/ 400 w 572"/>
                <a:gd name="T51" fmla="*/ 278 h 575"/>
                <a:gd name="T52" fmla="*/ 477 w 572"/>
                <a:gd name="T53" fmla="*/ 202 h 575"/>
                <a:gd name="T54" fmla="*/ 299 w 572"/>
                <a:gd name="T55" fmla="*/ 202 h 575"/>
                <a:gd name="T56" fmla="*/ 375 w 572"/>
                <a:gd name="T57" fmla="*/ 278 h 575"/>
                <a:gd name="T58" fmla="*/ 273 w 572"/>
                <a:gd name="T59" fmla="*/ 202 h 575"/>
                <a:gd name="T60" fmla="*/ 197 w 572"/>
                <a:gd name="T61" fmla="*/ 278 h 575"/>
                <a:gd name="T62" fmla="*/ 273 w 572"/>
                <a:gd name="T63" fmla="*/ 202 h 575"/>
                <a:gd name="T64" fmla="*/ 234 w 572"/>
                <a:gd name="T65" fmla="*/ 63 h 575"/>
                <a:gd name="T66" fmla="*/ 340 w 572"/>
                <a:gd name="T67" fmla="*/ 114 h 575"/>
                <a:gd name="T68" fmla="*/ 488 w 572"/>
                <a:gd name="T69" fmla="*/ 63 h 575"/>
                <a:gd name="T70" fmla="*/ 468 w 572"/>
                <a:gd name="T71" fmla="*/ 114 h 575"/>
                <a:gd name="T72" fmla="*/ 521 w 572"/>
                <a:gd name="T73" fmla="*/ 147 h 575"/>
                <a:gd name="T74" fmla="*/ 488 w 572"/>
                <a:gd name="T75" fmla="*/ 524 h 575"/>
                <a:gd name="T76" fmla="*/ 51 w 572"/>
                <a:gd name="T77" fmla="*/ 492 h 575"/>
                <a:gd name="T78" fmla="*/ 84 w 572"/>
                <a:gd name="T79" fmla="*/ 114 h 575"/>
                <a:gd name="T80" fmla="*/ 106 w 572"/>
                <a:gd name="T81" fmla="*/ 63 h 575"/>
                <a:gd name="T82" fmla="*/ 0 w 572"/>
                <a:gd name="T83" fmla="*/ 147 h 575"/>
                <a:gd name="T84" fmla="*/ 84 w 572"/>
                <a:gd name="T85" fmla="*/ 575 h 575"/>
                <a:gd name="T86" fmla="*/ 572 w 572"/>
                <a:gd name="T87" fmla="*/ 492 h 575"/>
                <a:gd name="T88" fmla="*/ 488 w 572"/>
                <a:gd name="T89" fmla="*/ 63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72" h="575">
                  <a:moveTo>
                    <a:pt x="404" y="162"/>
                  </a:moveTo>
                  <a:cubicBezTo>
                    <a:pt x="422" y="162"/>
                    <a:pt x="437" y="147"/>
                    <a:pt x="437" y="129"/>
                  </a:cubicBezTo>
                  <a:cubicBezTo>
                    <a:pt x="437" y="33"/>
                    <a:pt x="437" y="33"/>
                    <a:pt x="437" y="33"/>
                  </a:cubicBezTo>
                  <a:cubicBezTo>
                    <a:pt x="437" y="15"/>
                    <a:pt x="422" y="0"/>
                    <a:pt x="404" y="0"/>
                  </a:cubicBezTo>
                  <a:cubicBezTo>
                    <a:pt x="386" y="0"/>
                    <a:pt x="371" y="15"/>
                    <a:pt x="371" y="33"/>
                  </a:cubicBezTo>
                  <a:cubicBezTo>
                    <a:pt x="371" y="129"/>
                    <a:pt x="371" y="129"/>
                    <a:pt x="371" y="129"/>
                  </a:cubicBezTo>
                  <a:cubicBezTo>
                    <a:pt x="371" y="147"/>
                    <a:pt x="386" y="162"/>
                    <a:pt x="404" y="162"/>
                  </a:cubicBezTo>
                  <a:close/>
                  <a:moveTo>
                    <a:pt x="170" y="162"/>
                  </a:moveTo>
                  <a:cubicBezTo>
                    <a:pt x="188" y="162"/>
                    <a:pt x="203" y="147"/>
                    <a:pt x="203" y="129"/>
                  </a:cubicBezTo>
                  <a:cubicBezTo>
                    <a:pt x="203" y="33"/>
                    <a:pt x="203" y="33"/>
                    <a:pt x="203" y="33"/>
                  </a:cubicBezTo>
                  <a:cubicBezTo>
                    <a:pt x="203" y="15"/>
                    <a:pt x="188" y="0"/>
                    <a:pt x="170" y="0"/>
                  </a:cubicBezTo>
                  <a:cubicBezTo>
                    <a:pt x="152" y="0"/>
                    <a:pt x="137" y="15"/>
                    <a:pt x="137" y="33"/>
                  </a:cubicBezTo>
                  <a:cubicBezTo>
                    <a:pt x="137" y="129"/>
                    <a:pt x="137" y="129"/>
                    <a:pt x="137" y="129"/>
                  </a:cubicBezTo>
                  <a:cubicBezTo>
                    <a:pt x="137" y="147"/>
                    <a:pt x="152" y="162"/>
                    <a:pt x="170" y="162"/>
                  </a:cubicBezTo>
                  <a:close/>
                  <a:moveTo>
                    <a:pt x="299" y="484"/>
                  </a:moveTo>
                  <a:cubicBezTo>
                    <a:pt x="375" y="484"/>
                    <a:pt x="375" y="484"/>
                    <a:pt x="375" y="484"/>
                  </a:cubicBezTo>
                  <a:cubicBezTo>
                    <a:pt x="375" y="408"/>
                    <a:pt x="375" y="408"/>
                    <a:pt x="375" y="408"/>
                  </a:cubicBezTo>
                  <a:cubicBezTo>
                    <a:pt x="299" y="408"/>
                    <a:pt x="299" y="408"/>
                    <a:pt x="299" y="408"/>
                  </a:cubicBezTo>
                  <a:cubicBezTo>
                    <a:pt x="299" y="484"/>
                    <a:pt x="299" y="484"/>
                    <a:pt x="299" y="484"/>
                  </a:cubicBezTo>
                  <a:close/>
                  <a:moveTo>
                    <a:pt x="197" y="484"/>
                  </a:moveTo>
                  <a:cubicBezTo>
                    <a:pt x="273" y="484"/>
                    <a:pt x="273" y="484"/>
                    <a:pt x="273" y="484"/>
                  </a:cubicBezTo>
                  <a:cubicBezTo>
                    <a:pt x="273" y="408"/>
                    <a:pt x="273" y="408"/>
                    <a:pt x="273" y="408"/>
                  </a:cubicBezTo>
                  <a:cubicBezTo>
                    <a:pt x="197" y="408"/>
                    <a:pt x="197" y="408"/>
                    <a:pt x="197" y="408"/>
                  </a:cubicBezTo>
                  <a:cubicBezTo>
                    <a:pt x="197" y="484"/>
                    <a:pt x="197" y="484"/>
                    <a:pt x="197" y="484"/>
                  </a:cubicBezTo>
                  <a:close/>
                  <a:moveTo>
                    <a:pt x="95" y="484"/>
                  </a:moveTo>
                  <a:cubicBezTo>
                    <a:pt x="171" y="484"/>
                    <a:pt x="171" y="484"/>
                    <a:pt x="171" y="484"/>
                  </a:cubicBezTo>
                  <a:cubicBezTo>
                    <a:pt x="171" y="408"/>
                    <a:pt x="171" y="408"/>
                    <a:pt x="171" y="408"/>
                  </a:cubicBezTo>
                  <a:cubicBezTo>
                    <a:pt x="95" y="408"/>
                    <a:pt x="95" y="408"/>
                    <a:pt x="95" y="408"/>
                  </a:cubicBezTo>
                  <a:cubicBezTo>
                    <a:pt x="95" y="484"/>
                    <a:pt x="95" y="484"/>
                    <a:pt x="95" y="484"/>
                  </a:cubicBezTo>
                  <a:close/>
                  <a:moveTo>
                    <a:pt x="400" y="382"/>
                  </a:moveTo>
                  <a:cubicBezTo>
                    <a:pt x="477" y="382"/>
                    <a:pt x="477" y="382"/>
                    <a:pt x="477" y="382"/>
                  </a:cubicBezTo>
                  <a:cubicBezTo>
                    <a:pt x="477" y="306"/>
                    <a:pt x="477" y="306"/>
                    <a:pt x="477" y="306"/>
                  </a:cubicBezTo>
                  <a:cubicBezTo>
                    <a:pt x="400" y="306"/>
                    <a:pt x="400" y="306"/>
                    <a:pt x="400" y="306"/>
                  </a:cubicBezTo>
                  <a:cubicBezTo>
                    <a:pt x="400" y="382"/>
                    <a:pt x="400" y="382"/>
                    <a:pt x="400" y="382"/>
                  </a:cubicBezTo>
                  <a:close/>
                  <a:moveTo>
                    <a:pt x="375" y="306"/>
                  </a:moveTo>
                  <a:cubicBezTo>
                    <a:pt x="299" y="306"/>
                    <a:pt x="299" y="306"/>
                    <a:pt x="299" y="306"/>
                  </a:cubicBezTo>
                  <a:cubicBezTo>
                    <a:pt x="299" y="382"/>
                    <a:pt x="299" y="382"/>
                    <a:pt x="299" y="382"/>
                  </a:cubicBezTo>
                  <a:cubicBezTo>
                    <a:pt x="375" y="382"/>
                    <a:pt x="375" y="382"/>
                    <a:pt x="375" y="382"/>
                  </a:cubicBezTo>
                  <a:cubicBezTo>
                    <a:pt x="375" y="306"/>
                    <a:pt x="375" y="306"/>
                    <a:pt x="375" y="306"/>
                  </a:cubicBezTo>
                  <a:close/>
                  <a:moveTo>
                    <a:pt x="273" y="306"/>
                  </a:moveTo>
                  <a:cubicBezTo>
                    <a:pt x="197" y="306"/>
                    <a:pt x="197" y="306"/>
                    <a:pt x="197" y="306"/>
                  </a:cubicBezTo>
                  <a:cubicBezTo>
                    <a:pt x="197" y="382"/>
                    <a:pt x="197" y="382"/>
                    <a:pt x="197" y="382"/>
                  </a:cubicBezTo>
                  <a:cubicBezTo>
                    <a:pt x="273" y="382"/>
                    <a:pt x="273" y="382"/>
                    <a:pt x="273" y="382"/>
                  </a:cubicBezTo>
                  <a:cubicBezTo>
                    <a:pt x="273" y="306"/>
                    <a:pt x="273" y="306"/>
                    <a:pt x="273" y="306"/>
                  </a:cubicBezTo>
                  <a:close/>
                  <a:moveTo>
                    <a:pt x="171" y="306"/>
                  </a:moveTo>
                  <a:cubicBezTo>
                    <a:pt x="95" y="306"/>
                    <a:pt x="95" y="306"/>
                    <a:pt x="95" y="306"/>
                  </a:cubicBezTo>
                  <a:cubicBezTo>
                    <a:pt x="95" y="382"/>
                    <a:pt x="95" y="382"/>
                    <a:pt x="95" y="382"/>
                  </a:cubicBezTo>
                  <a:cubicBezTo>
                    <a:pt x="171" y="382"/>
                    <a:pt x="171" y="382"/>
                    <a:pt x="171" y="382"/>
                  </a:cubicBezTo>
                  <a:cubicBezTo>
                    <a:pt x="171" y="306"/>
                    <a:pt x="171" y="306"/>
                    <a:pt x="171" y="306"/>
                  </a:cubicBezTo>
                  <a:close/>
                  <a:moveTo>
                    <a:pt x="477" y="202"/>
                  </a:moveTo>
                  <a:cubicBezTo>
                    <a:pt x="400" y="202"/>
                    <a:pt x="400" y="202"/>
                    <a:pt x="400" y="202"/>
                  </a:cubicBezTo>
                  <a:cubicBezTo>
                    <a:pt x="400" y="278"/>
                    <a:pt x="400" y="278"/>
                    <a:pt x="400" y="278"/>
                  </a:cubicBezTo>
                  <a:cubicBezTo>
                    <a:pt x="477" y="278"/>
                    <a:pt x="477" y="278"/>
                    <a:pt x="477" y="278"/>
                  </a:cubicBezTo>
                  <a:cubicBezTo>
                    <a:pt x="477" y="202"/>
                    <a:pt x="477" y="202"/>
                    <a:pt x="477" y="202"/>
                  </a:cubicBezTo>
                  <a:close/>
                  <a:moveTo>
                    <a:pt x="375" y="202"/>
                  </a:moveTo>
                  <a:cubicBezTo>
                    <a:pt x="299" y="202"/>
                    <a:pt x="299" y="202"/>
                    <a:pt x="299" y="202"/>
                  </a:cubicBezTo>
                  <a:cubicBezTo>
                    <a:pt x="299" y="278"/>
                    <a:pt x="299" y="278"/>
                    <a:pt x="299" y="278"/>
                  </a:cubicBezTo>
                  <a:cubicBezTo>
                    <a:pt x="375" y="278"/>
                    <a:pt x="375" y="278"/>
                    <a:pt x="375" y="278"/>
                  </a:cubicBezTo>
                  <a:cubicBezTo>
                    <a:pt x="375" y="202"/>
                    <a:pt x="375" y="202"/>
                    <a:pt x="375" y="202"/>
                  </a:cubicBezTo>
                  <a:close/>
                  <a:moveTo>
                    <a:pt x="273" y="202"/>
                  </a:moveTo>
                  <a:cubicBezTo>
                    <a:pt x="197" y="202"/>
                    <a:pt x="197" y="202"/>
                    <a:pt x="197" y="202"/>
                  </a:cubicBezTo>
                  <a:cubicBezTo>
                    <a:pt x="197" y="278"/>
                    <a:pt x="197" y="278"/>
                    <a:pt x="197" y="278"/>
                  </a:cubicBezTo>
                  <a:cubicBezTo>
                    <a:pt x="273" y="278"/>
                    <a:pt x="273" y="278"/>
                    <a:pt x="273" y="278"/>
                  </a:cubicBezTo>
                  <a:cubicBezTo>
                    <a:pt x="273" y="202"/>
                    <a:pt x="273" y="202"/>
                    <a:pt x="273" y="202"/>
                  </a:cubicBezTo>
                  <a:close/>
                  <a:moveTo>
                    <a:pt x="340" y="63"/>
                  </a:moveTo>
                  <a:cubicBezTo>
                    <a:pt x="234" y="63"/>
                    <a:pt x="234" y="63"/>
                    <a:pt x="234" y="63"/>
                  </a:cubicBezTo>
                  <a:cubicBezTo>
                    <a:pt x="234" y="114"/>
                    <a:pt x="234" y="114"/>
                    <a:pt x="234" y="114"/>
                  </a:cubicBezTo>
                  <a:cubicBezTo>
                    <a:pt x="340" y="114"/>
                    <a:pt x="340" y="114"/>
                    <a:pt x="340" y="114"/>
                  </a:cubicBezTo>
                  <a:cubicBezTo>
                    <a:pt x="340" y="63"/>
                    <a:pt x="340" y="63"/>
                    <a:pt x="340" y="63"/>
                  </a:cubicBezTo>
                  <a:close/>
                  <a:moveTo>
                    <a:pt x="488" y="63"/>
                  </a:moveTo>
                  <a:cubicBezTo>
                    <a:pt x="468" y="63"/>
                    <a:pt x="468" y="63"/>
                    <a:pt x="468" y="63"/>
                  </a:cubicBezTo>
                  <a:cubicBezTo>
                    <a:pt x="468" y="114"/>
                    <a:pt x="468" y="114"/>
                    <a:pt x="468" y="114"/>
                  </a:cubicBezTo>
                  <a:cubicBezTo>
                    <a:pt x="488" y="114"/>
                    <a:pt x="488" y="114"/>
                    <a:pt x="488" y="114"/>
                  </a:cubicBezTo>
                  <a:cubicBezTo>
                    <a:pt x="506" y="114"/>
                    <a:pt x="521" y="129"/>
                    <a:pt x="521" y="147"/>
                  </a:cubicBezTo>
                  <a:cubicBezTo>
                    <a:pt x="521" y="492"/>
                    <a:pt x="521" y="492"/>
                    <a:pt x="521" y="492"/>
                  </a:cubicBezTo>
                  <a:cubicBezTo>
                    <a:pt x="521" y="509"/>
                    <a:pt x="506" y="524"/>
                    <a:pt x="488" y="524"/>
                  </a:cubicBezTo>
                  <a:cubicBezTo>
                    <a:pt x="84" y="524"/>
                    <a:pt x="84" y="524"/>
                    <a:pt x="84" y="524"/>
                  </a:cubicBezTo>
                  <a:cubicBezTo>
                    <a:pt x="66" y="524"/>
                    <a:pt x="51" y="509"/>
                    <a:pt x="51" y="492"/>
                  </a:cubicBezTo>
                  <a:cubicBezTo>
                    <a:pt x="51" y="147"/>
                    <a:pt x="51" y="147"/>
                    <a:pt x="51" y="147"/>
                  </a:cubicBezTo>
                  <a:cubicBezTo>
                    <a:pt x="51" y="129"/>
                    <a:pt x="66" y="114"/>
                    <a:pt x="84" y="114"/>
                  </a:cubicBezTo>
                  <a:cubicBezTo>
                    <a:pt x="106" y="114"/>
                    <a:pt x="106" y="114"/>
                    <a:pt x="106" y="114"/>
                  </a:cubicBezTo>
                  <a:cubicBezTo>
                    <a:pt x="106" y="63"/>
                    <a:pt x="106" y="63"/>
                    <a:pt x="106" y="63"/>
                  </a:cubicBezTo>
                  <a:cubicBezTo>
                    <a:pt x="84" y="63"/>
                    <a:pt x="84" y="63"/>
                    <a:pt x="84" y="63"/>
                  </a:cubicBezTo>
                  <a:cubicBezTo>
                    <a:pt x="37" y="63"/>
                    <a:pt x="0" y="101"/>
                    <a:pt x="0" y="147"/>
                  </a:cubicBezTo>
                  <a:cubicBezTo>
                    <a:pt x="0" y="492"/>
                    <a:pt x="0" y="492"/>
                    <a:pt x="0" y="492"/>
                  </a:cubicBezTo>
                  <a:cubicBezTo>
                    <a:pt x="0" y="538"/>
                    <a:pt x="37" y="575"/>
                    <a:pt x="84" y="575"/>
                  </a:cubicBezTo>
                  <a:cubicBezTo>
                    <a:pt x="488" y="575"/>
                    <a:pt x="488" y="575"/>
                    <a:pt x="488" y="575"/>
                  </a:cubicBezTo>
                  <a:cubicBezTo>
                    <a:pt x="534" y="575"/>
                    <a:pt x="572" y="538"/>
                    <a:pt x="572" y="492"/>
                  </a:cubicBezTo>
                  <a:cubicBezTo>
                    <a:pt x="572" y="147"/>
                    <a:pt x="572" y="147"/>
                    <a:pt x="572" y="147"/>
                  </a:cubicBezTo>
                  <a:cubicBezTo>
                    <a:pt x="572" y="101"/>
                    <a:pt x="534" y="63"/>
                    <a:pt x="488" y="6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grpSp>
      <p:grpSp>
        <p:nvGrpSpPr>
          <p:cNvPr id="87" name="Group 38">
            <a:extLst>
              <a:ext uri="{FF2B5EF4-FFF2-40B4-BE49-F238E27FC236}">
                <a16:creationId xmlns:a16="http://schemas.microsoft.com/office/drawing/2014/main" id="{BDD7249A-2AA2-40FE-9679-D2980C481E07}"/>
              </a:ext>
            </a:extLst>
          </p:cNvPr>
          <p:cNvGrpSpPr/>
          <p:nvPr/>
        </p:nvGrpSpPr>
        <p:grpSpPr>
          <a:xfrm>
            <a:off x="8757551" y="1758028"/>
            <a:ext cx="2121131" cy="777493"/>
            <a:chOff x="7435295" y="1792641"/>
            <a:chExt cx="2121131" cy="777493"/>
          </a:xfrm>
        </p:grpSpPr>
        <p:sp>
          <p:nvSpPr>
            <p:cNvPr id="88" name="TextBox 32">
              <a:extLst>
                <a:ext uri="{FF2B5EF4-FFF2-40B4-BE49-F238E27FC236}">
                  <a16:creationId xmlns:a16="http://schemas.microsoft.com/office/drawing/2014/main" id="{4A16771E-4BFB-4CC7-9A9F-C8FCAA91B71D}"/>
                </a:ext>
              </a:extLst>
            </p:cNvPr>
            <p:cNvSpPr txBox="1"/>
            <p:nvPr/>
          </p:nvSpPr>
          <p:spPr>
            <a:xfrm>
              <a:off x="8212788" y="1979363"/>
              <a:ext cx="1343638" cy="507831"/>
            </a:xfrm>
            <a:prstGeom prst="rect">
              <a:avLst/>
            </a:prstGeom>
            <a:noFill/>
          </p:spPr>
          <p:txBody>
            <a:bodyPr wrap="none" rtlCol="0">
              <a:spAutoFit/>
            </a:bodyPr>
            <a:lstStyle/>
            <a:p>
              <a:pPr>
                <a:lnSpc>
                  <a:spcPct val="90000"/>
                </a:lnSpc>
                <a:spcBef>
                  <a:spcPts val="600"/>
                </a:spcBef>
              </a:pPr>
              <a:r>
                <a:rPr lang="en-GB" sz="3000" dirty="0" err="1">
                  <a:solidFill>
                    <a:schemeClr val="bg1"/>
                  </a:solidFill>
                  <a:latin typeface="+mn-lt"/>
                </a:rPr>
                <a:t>Timpris</a:t>
              </a:r>
              <a:endParaRPr lang="en-GB" sz="3000" dirty="0">
                <a:solidFill>
                  <a:schemeClr val="bg1"/>
                </a:solidFill>
                <a:latin typeface="+mn-lt"/>
              </a:endParaRPr>
            </a:p>
          </p:txBody>
        </p:sp>
        <p:pic>
          <p:nvPicPr>
            <p:cNvPr id="89" name="Graphic 37" descr="Clock">
              <a:extLst>
                <a:ext uri="{FF2B5EF4-FFF2-40B4-BE49-F238E27FC236}">
                  <a16:creationId xmlns:a16="http://schemas.microsoft.com/office/drawing/2014/main" id="{38A42956-FC72-4459-9436-AF7A1BC8FF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35295" y="1792641"/>
              <a:ext cx="777493" cy="777493"/>
            </a:xfrm>
            <a:prstGeom prst="rect">
              <a:avLst/>
            </a:prstGeom>
          </p:spPr>
        </p:pic>
      </p:grpSp>
      <p:sp>
        <p:nvSpPr>
          <p:cNvPr id="90" name="TextBox 42">
            <a:extLst>
              <a:ext uri="{FF2B5EF4-FFF2-40B4-BE49-F238E27FC236}">
                <a16:creationId xmlns:a16="http://schemas.microsoft.com/office/drawing/2014/main" id="{226AE3F4-7956-45AE-B56F-CB5596EB9A1A}"/>
              </a:ext>
            </a:extLst>
          </p:cNvPr>
          <p:cNvSpPr txBox="1"/>
          <p:nvPr/>
        </p:nvSpPr>
        <p:spPr>
          <a:xfrm>
            <a:off x="4262194" y="3240866"/>
            <a:ext cx="784509" cy="369332"/>
          </a:xfrm>
          <a:prstGeom prst="rect">
            <a:avLst/>
          </a:prstGeom>
          <a:noFill/>
        </p:spPr>
        <p:txBody>
          <a:bodyPr wrap="none" rtlCol="0">
            <a:spAutoFit/>
          </a:bodyPr>
          <a:lstStyle/>
          <a:p>
            <a:pPr algn="ctr">
              <a:lnSpc>
                <a:spcPct val="90000"/>
              </a:lnSpc>
              <a:spcBef>
                <a:spcPts val="600"/>
              </a:spcBef>
            </a:pPr>
            <a:r>
              <a:rPr lang="en-GB" sz="2000" dirty="0" err="1">
                <a:solidFill>
                  <a:schemeClr val="bg1"/>
                </a:solidFill>
                <a:latin typeface="+mn-lt"/>
              </a:rPr>
              <a:t>Högst</a:t>
            </a:r>
            <a:endParaRPr lang="en-GB" sz="2000" dirty="0">
              <a:solidFill>
                <a:schemeClr val="bg1"/>
              </a:solidFill>
              <a:latin typeface="+mn-lt"/>
            </a:endParaRPr>
          </a:p>
        </p:txBody>
      </p:sp>
      <p:sp>
        <p:nvSpPr>
          <p:cNvPr id="91" name="TextBox 43">
            <a:extLst>
              <a:ext uri="{FF2B5EF4-FFF2-40B4-BE49-F238E27FC236}">
                <a16:creationId xmlns:a16="http://schemas.microsoft.com/office/drawing/2014/main" id="{7662FC7E-1489-4D4A-8BFA-72FFEBB111A4}"/>
              </a:ext>
            </a:extLst>
          </p:cNvPr>
          <p:cNvSpPr txBox="1"/>
          <p:nvPr/>
        </p:nvSpPr>
        <p:spPr>
          <a:xfrm>
            <a:off x="4262194" y="5167723"/>
            <a:ext cx="784509" cy="189525"/>
          </a:xfrm>
          <a:prstGeom prst="rect">
            <a:avLst/>
          </a:prstGeom>
          <a:noFill/>
        </p:spPr>
        <p:txBody>
          <a:bodyPr wrap="none" rtlCol="0">
            <a:noAutofit/>
          </a:bodyPr>
          <a:lstStyle/>
          <a:p>
            <a:pPr algn="ctr">
              <a:lnSpc>
                <a:spcPct val="90000"/>
              </a:lnSpc>
              <a:spcBef>
                <a:spcPts val="600"/>
              </a:spcBef>
            </a:pPr>
            <a:r>
              <a:rPr lang="en-GB" sz="2000" dirty="0" err="1">
                <a:solidFill>
                  <a:schemeClr val="bg1"/>
                </a:solidFill>
                <a:latin typeface="+mn-lt"/>
              </a:rPr>
              <a:t>Lägst</a:t>
            </a:r>
            <a:endParaRPr lang="en-GB" sz="2000" dirty="0">
              <a:solidFill>
                <a:schemeClr val="bg1"/>
              </a:solidFill>
              <a:latin typeface="+mn-lt"/>
            </a:endParaRPr>
          </a:p>
        </p:txBody>
      </p:sp>
      <p:cxnSp>
        <p:nvCxnSpPr>
          <p:cNvPr id="92" name="Straight Arrow Connector 26">
            <a:extLst>
              <a:ext uri="{FF2B5EF4-FFF2-40B4-BE49-F238E27FC236}">
                <a16:creationId xmlns:a16="http://schemas.microsoft.com/office/drawing/2014/main" id="{AE9251C5-6380-4DC2-BB24-EC416CDE8A19}"/>
              </a:ext>
            </a:extLst>
          </p:cNvPr>
          <p:cNvCxnSpPr>
            <a:cxnSpLocks/>
          </p:cNvCxnSpPr>
          <p:nvPr/>
        </p:nvCxnSpPr>
        <p:spPr>
          <a:xfrm>
            <a:off x="5702648" y="3740415"/>
            <a:ext cx="0" cy="648000"/>
          </a:xfrm>
          <a:prstGeom prst="straightConnector1">
            <a:avLst/>
          </a:prstGeom>
          <a:ln w="79375" cap="rnd">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35">
            <a:extLst>
              <a:ext uri="{FF2B5EF4-FFF2-40B4-BE49-F238E27FC236}">
                <a16:creationId xmlns:a16="http://schemas.microsoft.com/office/drawing/2014/main" id="{73A2B4F2-2070-4F4B-BD34-E48681D4D3C1}"/>
              </a:ext>
            </a:extLst>
          </p:cNvPr>
          <p:cNvCxnSpPr>
            <a:cxnSpLocks/>
          </p:cNvCxnSpPr>
          <p:nvPr/>
        </p:nvCxnSpPr>
        <p:spPr>
          <a:xfrm>
            <a:off x="9803224" y="3740415"/>
            <a:ext cx="0" cy="648000"/>
          </a:xfrm>
          <a:prstGeom prst="straightConnector1">
            <a:avLst/>
          </a:prstGeom>
          <a:ln w="79375" cap="rnd">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10" name="Group 5">
            <a:extLst>
              <a:ext uri="{FF2B5EF4-FFF2-40B4-BE49-F238E27FC236}">
                <a16:creationId xmlns:a16="http://schemas.microsoft.com/office/drawing/2014/main" id="{00000000-0008-0000-1700-00000C000000}"/>
              </a:ext>
            </a:extLst>
          </p:cNvPr>
          <p:cNvGrpSpPr/>
          <p:nvPr/>
        </p:nvGrpSpPr>
        <p:grpSpPr>
          <a:xfrm>
            <a:off x="720000" y="1710000"/>
            <a:ext cx="2840990" cy="3930456"/>
            <a:chOff x="0" y="0"/>
            <a:chExt cx="2840990" cy="3930456"/>
          </a:xfrm>
        </p:grpSpPr>
        <p:sp>
          <p:nvSpPr>
            <p:cNvPr id="111" name="Rectangle 39">
              <a:extLst>
                <a:ext uri="{FF2B5EF4-FFF2-40B4-BE49-F238E27FC236}">
                  <a16:creationId xmlns:a16="http://schemas.microsoft.com/office/drawing/2014/main" id="{00000000-0008-0000-1700-00000F000000}"/>
                </a:ext>
              </a:extLst>
            </p:cNvPr>
            <p:cNvSpPr/>
            <p:nvPr/>
          </p:nvSpPr>
          <p:spPr>
            <a:xfrm>
              <a:off x="0" y="0"/>
              <a:ext cx="2840990" cy="3930456"/>
            </a:xfrm>
            <a:prstGeom prst="rect">
              <a:avLst/>
            </a:prstGeom>
            <a:noFill/>
            <a:ln w="31750" cap="flat" cmpd="sng" algn="ctr">
              <a:solidFill>
                <a:srgbClr val="E6007E"/>
              </a:solid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Calibri"/>
                <a:ea typeface="+mn-ea"/>
                <a:cs typeface="+mn-cs"/>
              </a:endParaRPr>
            </a:p>
          </p:txBody>
        </p:sp>
        <p:sp>
          <p:nvSpPr>
            <p:cNvPr id="112" name="TextBox 40">
              <a:extLst>
                <a:ext uri="{FF2B5EF4-FFF2-40B4-BE49-F238E27FC236}">
                  <a16:creationId xmlns:a16="http://schemas.microsoft.com/office/drawing/2014/main" id="{00000000-0008-0000-1700-000010000000}"/>
                </a:ext>
              </a:extLst>
            </p:cNvPr>
            <p:cNvSpPr txBox="1"/>
            <p:nvPr/>
          </p:nvSpPr>
          <p:spPr>
            <a:xfrm>
              <a:off x="25469" y="611018"/>
              <a:ext cx="2767694" cy="97872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en-GB" sz="3200" b="0" i="0" u="none" strike="noStrike" kern="0" cap="none" spc="0" normalizeH="0" baseline="0" noProof="0">
                  <a:ln>
                    <a:noFill/>
                  </a:ln>
                  <a:solidFill>
                    <a:srgbClr val="E6007E"/>
                  </a:solidFill>
                  <a:effectLst/>
                  <a:uLnTx/>
                  <a:uFillTx/>
                  <a:latin typeface="Calibri"/>
                  <a:ea typeface="+mn-ea"/>
                  <a:cs typeface="+mn-cs"/>
                </a:rPr>
                <a:t>Årligt genomsnitt</a:t>
              </a:r>
            </a:p>
          </p:txBody>
        </p:sp>
      </p:grpSp>
      <p:sp>
        <p:nvSpPr>
          <p:cNvPr id="127" name="TextBox 9">
            <a:extLst>
              <a:ext uri="{FF2B5EF4-FFF2-40B4-BE49-F238E27FC236}">
                <a16:creationId xmlns:a16="http://schemas.microsoft.com/office/drawing/2014/main" id="{00000000-0008-0000-1700-000003000000}"/>
              </a:ext>
            </a:extLst>
          </p:cNvPr>
          <p:cNvSpPr txBox="1"/>
          <p:nvPr/>
        </p:nvSpPr>
        <p:spPr>
          <a:xfrm>
            <a:off x="5076000" y="2484000"/>
            <a:ext cx="1431802" cy="1421928"/>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en-GB" sz="9600" b="0" i="0" u="none" strike="noStrike" kern="0" cap="none" spc="0" normalizeH="0" baseline="0" noProof="0" dirty="0">
                <a:ln>
                  <a:noFill/>
                </a:ln>
                <a:solidFill>
                  <a:srgbClr val="FFFFFF"/>
                </a:solidFill>
                <a:effectLst/>
                <a:uLnTx/>
                <a:uFillTx/>
                <a:latin typeface="Calibri"/>
                <a:ea typeface="+mn-ea"/>
                <a:cs typeface="+mn-cs"/>
              </a:rPr>
              <a:t>55</a:t>
            </a:r>
          </a:p>
        </p:txBody>
      </p:sp>
      <p:sp>
        <p:nvSpPr>
          <p:cNvPr id="128" name="TextBox 24">
            <a:extLst>
              <a:ext uri="{FF2B5EF4-FFF2-40B4-BE49-F238E27FC236}">
                <a16:creationId xmlns:a16="http://schemas.microsoft.com/office/drawing/2014/main" id="{00000000-0008-0000-1700-000005000000}"/>
              </a:ext>
            </a:extLst>
          </p:cNvPr>
          <p:cNvSpPr txBox="1"/>
          <p:nvPr/>
        </p:nvSpPr>
        <p:spPr>
          <a:xfrm>
            <a:off x="5076000" y="4392000"/>
            <a:ext cx="1431802" cy="1421928"/>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en-GB" sz="9600" b="0" i="0" u="none" strike="noStrike" kern="0" cap="none" spc="0" normalizeH="0" baseline="0" noProof="0">
                <a:ln>
                  <a:noFill/>
                </a:ln>
                <a:solidFill>
                  <a:srgbClr val="FFFFFF"/>
                </a:solidFill>
                <a:effectLst/>
                <a:uLnTx/>
                <a:uFillTx/>
                <a:latin typeface="Calibri"/>
                <a:ea typeface="+mn-ea"/>
                <a:cs typeface="+mn-cs"/>
              </a:rPr>
              <a:t>30</a:t>
            </a:r>
          </a:p>
        </p:txBody>
      </p:sp>
      <p:sp>
        <p:nvSpPr>
          <p:cNvPr id="129" name="TextBox 30">
            <a:extLst>
              <a:ext uri="{FF2B5EF4-FFF2-40B4-BE49-F238E27FC236}">
                <a16:creationId xmlns:a16="http://schemas.microsoft.com/office/drawing/2014/main" id="{00000000-0008-0000-1700-000008000000}"/>
              </a:ext>
            </a:extLst>
          </p:cNvPr>
          <p:cNvSpPr txBox="1"/>
          <p:nvPr/>
        </p:nvSpPr>
        <p:spPr>
          <a:xfrm>
            <a:off x="9090000" y="2484000"/>
            <a:ext cx="1431802" cy="1421928"/>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en-GB" sz="9600" b="0" i="0" u="none" strike="noStrike" kern="0" cap="none" spc="0" normalizeH="0" baseline="0" noProof="0" dirty="0">
                <a:ln>
                  <a:noFill/>
                </a:ln>
                <a:solidFill>
                  <a:srgbClr val="FFFFFF"/>
                </a:solidFill>
                <a:effectLst/>
                <a:uLnTx/>
                <a:uFillTx/>
                <a:latin typeface="Calibri"/>
                <a:ea typeface="+mn-ea"/>
                <a:cs typeface="+mn-cs"/>
              </a:rPr>
              <a:t>91</a:t>
            </a:r>
          </a:p>
        </p:txBody>
      </p:sp>
      <p:sp>
        <p:nvSpPr>
          <p:cNvPr id="130" name="TextBox 34">
            <a:extLst>
              <a:ext uri="{FF2B5EF4-FFF2-40B4-BE49-F238E27FC236}">
                <a16:creationId xmlns:a16="http://schemas.microsoft.com/office/drawing/2014/main" id="{00000000-0008-0000-1700-000009000000}"/>
              </a:ext>
            </a:extLst>
          </p:cNvPr>
          <p:cNvSpPr txBox="1"/>
          <p:nvPr/>
        </p:nvSpPr>
        <p:spPr>
          <a:xfrm>
            <a:off x="9414000" y="4392000"/>
            <a:ext cx="808235" cy="1421928"/>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en-GB" sz="9600" b="0" i="0" u="none" strike="noStrike" kern="0" cap="none" spc="0" normalizeH="0" baseline="0" noProof="0">
                <a:ln>
                  <a:noFill/>
                </a:ln>
                <a:solidFill>
                  <a:srgbClr val="FFFFFF"/>
                </a:solidFill>
                <a:effectLst/>
                <a:uLnTx/>
                <a:uFillTx/>
                <a:latin typeface="Calibri"/>
                <a:ea typeface="+mn-ea"/>
                <a:cs typeface="+mn-cs"/>
              </a:rPr>
              <a:t>3</a:t>
            </a:r>
          </a:p>
        </p:txBody>
      </p:sp>
      <p:grpSp>
        <p:nvGrpSpPr>
          <p:cNvPr id="121" name="Group 22">
            <a:extLst>
              <a:ext uri="{FF2B5EF4-FFF2-40B4-BE49-F238E27FC236}">
                <a16:creationId xmlns:a16="http://schemas.microsoft.com/office/drawing/2014/main" id="{00000000-0008-0000-1500-000017000000}"/>
              </a:ext>
            </a:extLst>
          </p:cNvPr>
          <p:cNvGrpSpPr/>
          <p:nvPr/>
        </p:nvGrpSpPr>
        <p:grpSpPr>
          <a:xfrm>
            <a:off x="720000" y="1710000"/>
            <a:ext cx="11027719" cy="4086899"/>
            <a:chOff x="0" y="0"/>
            <a:chExt cx="11027719" cy="4082580"/>
          </a:xfrm>
        </p:grpSpPr>
        <p:grpSp>
          <p:nvGrpSpPr>
            <p:cNvPr id="122" name="Grupp 121">
              <a:extLst>
                <a:ext uri="{FF2B5EF4-FFF2-40B4-BE49-F238E27FC236}">
                  <a16:creationId xmlns:a16="http://schemas.microsoft.com/office/drawing/2014/main" id="{00000000-0008-0000-1500-000018000000}"/>
                </a:ext>
              </a:extLst>
            </p:cNvPr>
            <p:cNvGrpSpPr/>
            <p:nvPr/>
          </p:nvGrpSpPr>
          <p:grpSpPr>
            <a:xfrm>
              <a:off x="7210371" y="0"/>
              <a:ext cx="3817348" cy="4082580"/>
              <a:chOff x="7210371" y="0"/>
              <a:chExt cx="3817348" cy="4082580"/>
            </a:xfrm>
          </p:grpSpPr>
          <p:sp>
            <p:nvSpPr>
              <p:cNvPr id="141" name="Rectangle 29">
                <a:extLst>
                  <a:ext uri="{FF2B5EF4-FFF2-40B4-BE49-F238E27FC236}">
                    <a16:creationId xmlns:a16="http://schemas.microsoft.com/office/drawing/2014/main" id="{00000000-0008-0000-1500-000027000000}"/>
                  </a:ext>
                </a:extLst>
              </p:cNvPr>
              <p:cNvSpPr/>
              <p:nvPr/>
            </p:nvSpPr>
            <p:spPr>
              <a:xfrm>
                <a:off x="7210371" y="0"/>
                <a:ext cx="3817348" cy="3930456"/>
              </a:xfrm>
              <a:prstGeom prst="rect">
                <a:avLst/>
              </a:prstGeom>
              <a:solidFill>
                <a:srgbClr val="E6007E"/>
              </a:solidFill>
              <a:ln w="25400" cap="flat" cmpd="sng" algn="ctr">
                <a:no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Calibri"/>
                  <a:ea typeface="+mn-ea"/>
                  <a:cs typeface="+mn-cs"/>
                </a:endParaRPr>
              </a:p>
            </p:txBody>
          </p:sp>
          <p:sp>
            <p:nvSpPr>
              <p:cNvPr id="142" name="TextBox 30">
                <a:extLst>
                  <a:ext uri="{FF2B5EF4-FFF2-40B4-BE49-F238E27FC236}">
                    <a16:creationId xmlns:a16="http://schemas.microsoft.com/office/drawing/2014/main" id="{00000000-0008-0000-1500-000028000000}"/>
                  </a:ext>
                </a:extLst>
              </p:cNvPr>
              <p:cNvSpPr txBox="1"/>
              <p:nvPr/>
            </p:nvSpPr>
            <p:spPr>
              <a:xfrm>
                <a:off x="8031667" y="723451"/>
                <a:ext cx="2131507" cy="144329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en-GB" sz="9600" b="0" i="0" u="none" strike="noStrike" kern="0" cap="none" spc="0" normalizeH="0" baseline="0" noProof="0">
                    <a:ln>
                      <a:noFill/>
                    </a:ln>
                    <a:solidFill>
                      <a:srgbClr val="FFFFFF"/>
                    </a:solidFill>
                    <a:effectLst/>
                    <a:uLnTx/>
                    <a:uFillTx/>
                    <a:latin typeface="Calibri"/>
                    <a:ea typeface="+mn-ea"/>
                    <a:cs typeface="+mn-cs"/>
                  </a:rPr>
                  <a:t>433</a:t>
                </a:r>
              </a:p>
            </p:txBody>
          </p:sp>
          <p:sp>
            <p:nvSpPr>
              <p:cNvPr id="143" name="TextBox 34">
                <a:extLst>
                  <a:ext uri="{FF2B5EF4-FFF2-40B4-BE49-F238E27FC236}">
                    <a16:creationId xmlns:a16="http://schemas.microsoft.com/office/drawing/2014/main" id="{00000000-0008-0000-1500-000029000000}"/>
                  </a:ext>
                </a:extLst>
              </p:cNvPr>
              <p:cNvSpPr txBox="1"/>
              <p:nvPr/>
            </p:nvSpPr>
            <p:spPr>
              <a:xfrm>
                <a:off x="8060644" y="2639288"/>
                <a:ext cx="2142102" cy="144329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en-GB" sz="9600" b="0" i="0" u="none" strike="noStrike" kern="0" cap="none" spc="0" normalizeH="0" baseline="0" noProof="0">
                    <a:ln>
                      <a:noFill/>
                    </a:ln>
                    <a:solidFill>
                      <a:srgbClr val="FFFFFF"/>
                    </a:solidFill>
                    <a:effectLst/>
                    <a:uLnTx/>
                    <a:uFillTx/>
                    <a:latin typeface="Calibri"/>
                    <a:ea typeface="+mn-ea"/>
                    <a:cs typeface="+mn-cs"/>
                  </a:rPr>
                  <a:t>-0,1</a:t>
                </a:r>
              </a:p>
            </p:txBody>
          </p:sp>
          <p:cxnSp>
            <p:nvCxnSpPr>
              <p:cNvPr id="144" name="Straight Arrow Connector 35">
                <a:extLst>
                  <a:ext uri="{FF2B5EF4-FFF2-40B4-BE49-F238E27FC236}">
                    <a16:creationId xmlns:a16="http://schemas.microsoft.com/office/drawing/2014/main" id="{00000000-0008-0000-1500-00002A000000}"/>
                  </a:ext>
                </a:extLst>
              </p:cNvPr>
              <p:cNvCxnSpPr>
                <a:cxnSpLocks/>
              </p:cNvCxnSpPr>
              <p:nvPr/>
            </p:nvCxnSpPr>
            <p:spPr>
              <a:xfrm>
                <a:off x="9119045" y="2009846"/>
                <a:ext cx="0" cy="648000"/>
              </a:xfrm>
              <a:prstGeom prst="straightConnector1">
                <a:avLst/>
              </a:prstGeom>
              <a:noFill/>
              <a:ln w="79375" cap="rnd" cmpd="sng" algn="ctr">
                <a:solidFill>
                  <a:srgbClr val="FFFFFF"/>
                </a:solidFill>
                <a:prstDash val="solid"/>
                <a:headEnd type="triangle"/>
                <a:tailEnd type="triangle"/>
              </a:ln>
              <a:effectLst/>
            </p:spPr>
          </p:cxnSp>
          <p:grpSp>
            <p:nvGrpSpPr>
              <p:cNvPr id="145" name="Group 38">
                <a:extLst>
                  <a:ext uri="{FF2B5EF4-FFF2-40B4-BE49-F238E27FC236}">
                    <a16:creationId xmlns:a16="http://schemas.microsoft.com/office/drawing/2014/main" id="{00000000-0008-0000-1500-00002B000000}"/>
                  </a:ext>
                </a:extLst>
              </p:cNvPr>
              <p:cNvGrpSpPr/>
              <p:nvPr/>
            </p:nvGrpSpPr>
            <p:grpSpPr>
              <a:xfrm>
                <a:off x="8058479" y="62072"/>
                <a:ext cx="2121131" cy="777493"/>
                <a:chOff x="8058479" y="62072"/>
                <a:chExt cx="2121131" cy="777493"/>
              </a:xfrm>
            </p:grpSpPr>
            <p:sp>
              <p:nvSpPr>
                <p:cNvPr id="146" name="TextBox 32">
                  <a:extLst>
                    <a:ext uri="{FF2B5EF4-FFF2-40B4-BE49-F238E27FC236}">
                      <a16:creationId xmlns:a16="http://schemas.microsoft.com/office/drawing/2014/main" id="{00000000-0008-0000-1500-00002C000000}"/>
                    </a:ext>
                  </a:extLst>
                </p:cNvPr>
                <p:cNvSpPr txBox="1"/>
                <p:nvPr/>
              </p:nvSpPr>
              <p:spPr>
                <a:xfrm>
                  <a:off x="8835972" y="248794"/>
                  <a:ext cx="1343638" cy="50783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90000"/>
                    </a:lnSpc>
                    <a:spcBef>
                      <a:spcPts val="600"/>
                    </a:spcBef>
                    <a:spcAft>
                      <a:spcPts val="0"/>
                    </a:spcAft>
                    <a:buClrTx/>
                    <a:buSzTx/>
                    <a:buFontTx/>
                    <a:buNone/>
                    <a:tabLst/>
                    <a:defRPr/>
                  </a:pPr>
                  <a:r>
                    <a:rPr kumimoji="0" lang="en-GB" sz="3000" b="0" i="0" u="none" strike="noStrike" kern="0" cap="none" spc="0" normalizeH="0" baseline="0" noProof="0">
                      <a:ln>
                        <a:noFill/>
                      </a:ln>
                      <a:solidFill>
                        <a:srgbClr val="FFFFFF"/>
                      </a:solidFill>
                      <a:effectLst/>
                      <a:uLnTx/>
                      <a:uFillTx/>
                      <a:latin typeface="Calibri"/>
                      <a:ea typeface="+mn-ea"/>
                      <a:cs typeface="+mn-cs"/>
                    </a:rPr>
                    <a:t>Timpris</a:t>
                  </a:r>
                </a:p>
              </p:txBody>
            </p:sp>
            <p:pic>
              <p:nvPicPr>
                <p:cNvPr id="147" name="Graphic 37" descr="Clock">
                  <a:extLst>
                    <a:ext uri="{FF2B5EF4-FFF2-40B4-BE49-F238E27FC236}">
                      <a16:creationId xmlns:a16="http://schemas.microsoft.com/office/drawing/2014/main" id="{00000000-0008-0000-1500-00002D00000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58479" y="62072"/>
                  <a:ext cx="777493" cy="777493"/>
                </a:xfrm>
                <a:prstGeom prst="rect">
                  <a:avLst/>
                </a:prstGeom>
              </p:spPr>
            </p:pic>
          </p:grpSp>
        </p:grpSp>
        <p:grpSp>
          <p:nvGrpSpPr>
            <p:cNvPr id="123" name="Group 5">
              <a:extLst>
                <a:ext uri="{FF2B5EF4-FFF2-40B4-BE49-F238E27FC236}">
                  <a16:creationId xmlns:a16="http://schemas.microsoft.com/office/drawing/2014/main" id="{00000000-0008-0000-1500-000019000000}"/>
                </a:ext>
              </a:extLst>
            </p:cNvPr>
            <p:cNvGrpSpPr/>
            <p:nvPr/>
          </p:nvGrpSpPr>
          <p:grpSpPr>
            <a:xfrm>
              <a:off x="0" y="0"/>
              <a:ext cx="2840990" cy="3930456"/>
              <a:chOff x="0" y="0"/>
              <a:chExt cx="2840990" cy="3930456"/>
            </a:xfrm>
          </p:grpSpPr>
          <p:sp>
            <p:nvSpPr>
              <p:cNvPr id="138" name="Rectangle 39">
                <a:extLst>
                  <a:ext uri="{FF2B5EF4-FFF2-40B4-BE49-F238E27FC236}">
                    <a16:creationId xmlns:a16="http://schemas.microsoft.com/office/drawing/2014/main" id="{00000000-0008-0000-1500-000024000000}"/>
                  </a:ext>
                </a:extLst>
              </p:cNvPr>
              <p:cNvSpPr/>
              <p:nvPr/>
            </p:nvSpPr>
            <p:spPr>
              <a:xfrm>
                <a:off x="0" y="0"/>
                <a:ext cx="2840990" cy="3930456"/>
              </a:xfrm>
              <a:prstGeom prst="rect">
                <a:avLst/>
              </a:prstGeom>
              <a:noFill/>
              <a:ln w="31750" cap="flat" cmpd="sng" algn="ctr">
                <a:solidFill>
                  <a:srgbClr val="E6007E"/>
                </a:solid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Calibri"/>
                  <a:ea typeface="+mn-ea"/>
                  <a:cs typeface="+mn-cs"/>
                </a:endParaRPr>
              </a:p>
            </p:txBody>
          </p:sp>
          <p:sp>
            <p:nvSpPr>
              <p:cNvPr id="139" name="TextBox 40">
                <a:extLst>
                  <a:ext uri="{FF2B5EF4-FFF2-40B4-BE49-F238E27FC236}">
                    <a16:creationId xmlns:a16="http://schemas.microsoft.com/office/drawing/2014/main" id="{00000000-0008-0000-1500-000025000000}"/>
                  </a:ext>
                </a:extLst>
              </p:cNvPr>
              <p:cNvSpPr txBox="1"/>
              <p:nvPr/>
            </p:nvSpPr>
            <p:spPr>
              <a:xfrm>
                <a:off x="25469" y="611018"/>
                <a:ext cx="2767694" cy="97872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en-GB" sz="3200" b="0" i="0" u="none" strike="noStrike" kern="0" cap="none" spc="0" normalizeH="0" baseline="0" noProof="0">
                    <a:ln>
                      <a:noFill/>
                    </a:ln>
                    <a:solidFill>
                      <a:srgbClr val="E6007E"/>
                    </a:solidFill>
                    <a:effectLst/>
                    <a:uLnTx/>
                    <a:uFillTx/>
                    <a:latin typeface="Calibri"/>
                    <a:ea typeface="+mn-ea"/>
                    <a:cs typeface="+mn-cs"/>
                  </a:rPr>
                  <a:t>Årligt genomsnitt</a:t>
                </a:r>
              </a:p>
            </p:txBody>
          </p:sp>
          <p:sp>
            <p:nvSpPr>
              <p:cNvPr id="140" name="TextBox 41">
                <a:extLst>
                  <a:ext uri="{FF2B5EF4-FFF2-40B4-BE49-F238E27FC236}">
                    <a16:creationId xmlns:a16="http://schemas.microsoft.com/office/drawing/2014/main" id="{00000000-0008-0000-1500-000026000000}"/>
                  </a:ext>
                </a:extLst>
              </p:cNvPr>
              <p:cNvSpPr txBox="1"/>
              <p:nvPr/>
            </p:nvSpPr>
            <p:spPr>
              <a:xfrm>
                <a:off x="236620" y="1634924"/>
                <a:ext cx="2363147" cy="144329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en-GB" sz="9600" b="0" i="0" u="none" strike="noStrike" kern="0" cap="none" spc="0" normalizeH="0" baseline="0" noProof="0">
                    <a:ln>
                      <a:noFill/>
                    </a:ln>
                    <a:solidFill>
                      <a:srgbClr val="E6007E"/>
                    </a:solidFill>
                    <a:effectLst/>
                    <a:uLnTx/>
                    <a:uFillTx/>
                    <a:latin typeface="Calibri"/>
                    <a:ea typeface="+mn-ea"/>
                    <a:cs typeface="+mn-cs"/>
                  </a:rPr>
                  <a:t>63,4</a:t>
                </a:r>
              </a:p>
            </p:txBody>
          </p:sp>
        </p:grpSp>
        <p:grpSp>
          <p:nvGrpSpPr>
            <p:cNvPr id="124" name="Grupp 123">
              <a:extLst>
                <a:ext uri="{FF2B5EF4-FFF2-40B4-BE49-F238E27FC236}">
                  <a16:creationId xmlns:a16="http://schemas.microsoft.com/office/drawing/2014/main" id="{00000000-0008-0000-1500-00001A000000}"/>
                </a:ext>
              </a:extLst>
            </p:cNvPr>
            <p:cNvGrpSpPr/>
            <p:nvPr/>
          </p:nvGrpSpPr>
          <p:grpSpPr>
            <a:xfrm>
              <a:off x="3173174" y="0"/>
              <a:ext cx="3817348" cy="4082580"/>
              <a:chOff x="3173174" y="0"/>
              <a:chExt cx="3817348" cy="4082580"/>
            </a:xfrm>
          </p:grpSpPr>
          <p:sp>
            <p:nvSpPr>
              <p:cNvPr id="125" name="Rectangle 8">
                <a:extLst>
                  <a:ext uri="{FF2B5EF4-FFF2-40B4-BE49-F238E27FC236}">
                    <a16:creationId xmlns:a16="http://schemas.microsoft.com/office/drawing/2014/main" id="{00000000-0008-0000-1500-00001B000000}"/>
                  </a:ext>
                </a:extLst>
              </p:cNvPr>
              <p:cNvSpPr/>
              <p:nvPr/>
            </p:nvSpPr>
            <p:spPr>
              <a:xfrm>
                <a:off x="3173174" y="0"/>
                <a:ext cx="3817348" cy="3930456"/>
              </a:xfrm>
              <a:prstGeom prst="rect">
                <a:avLst/>
              </a:prstGeom>
              <a:solidFill>
                <a:srgbClr val="E6007E"/>
              </a:solidFill>
              <a:ln w="25400" cap="flat" cmpd="sng" algn="ctr">
                <a:no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Calibri"/>
                  <a:ea typeface="+mn-ea"/>
                  <a:cs typeface="+mn-cs"/>
                </a:endParaRPr>
              </a:p>
            </p:txBody>
          </p:sp>
          <p:sp>
            <p:nvSpPr>
              <p:cNvPr id="126" name="TextBox 9">
                <a:extLst>
                  <a:ext uri="{FF2B5EF4-FFF2-40B4-BE49-F238E27FC236}">
                    <a16:creationId xmlns:a16="http://schemas.microsoft.com/office/drawing/2014/main" id="{00000000-0008-0000-1500-00001C000000}"/>
                  </a:ext>
                </a:extLst>
              </p:cNvPr>
              <p:cNvSpPr txBox="1"/>
              <p:nvPr/>
            </p:nvSpPr>
            <p:spPr>
              <a:xfrm>
                <a:off x="4042096" y="761511"/>
                <a:ext cx="2396803" cy="144329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en-GB" sz="9600" b="0" i="0" u="none" strike="noStrike" kern="0" cap="none" spc="0" normalizeH="0" baseline="0" noProof="0">
                    <a:ln>
                      <a:noFill/>
                    </a:ln>
                    <a:solidFill>
                      <a:srgbClr val="FFFFFF"/>
                    </a:solidFill>
                    <a:effectLst/>
                    <a:uLnTx/>
                    <a:uFillTx/>
                    <a:latin typeface="Calibri"/>
                    <a:ea typeface="+mn-ea"/>
                    <a:cs typeface="+mn-cs"/>
                  </a:rPr>
                  <a:t>151</a:t>
                </a:r>
              </a:p>
            </p:txBody>
          </p:sp>
          <p:grpSp>
            <p:nvGrpSpPr>
              <p:cNvPr id="131" name="Group 28">
                <a:extLst>
                  <a:ext uri="{FF2B5EF4-FFF2-40B4-BE49-F238E27FC236}">
                    <a16:creationId xmlns:a16="http://schemas.microsoft.com/office/drawing/2014/main" id="{00000000-0008-0000-1500-00001D000000}"/>
                  </a:ext>
                </a:extLst>
              </p:cNvPr>
              <p:cNvGrpSpPr/>
              <p:nvPr/>
            </p:nvGrpSpPr>
            <p:grpSpPr>
              <a:xfrm>
                <a:off x="3725788" y="149642"/>
                <a:ext cx="2712120" cy="606983"/>
                <a:chOff x="3725788" y="149642"/>
                <a:chExt cx="2712120" cy="606983"/>
              </a:xfrm>
            </p:grpSpPr>
            <p:sp>
              <p:nvSpPr>
                <p:cNvPr id="136" name="TextBox 18">
                  <a:extLst>
                    <a:ext uri="{FF2B5EF4-FFF2-40B4-BE49-F238E27FC236}">
                      <a16:creationId xmlns:a16="http://schemas.microsoft.com/office/drawing/2014/main" id="{00000000-0008-0000-1500-000022000000}"/>
                    </a:ext>
                  </a:extLst>
                </p:cNvPr>
                <p:cNvSpPr txBox="1"/>
                <p:nvPr/>
              </p:nvSpPr>
              <p:spPr>
                <a:xfrm>
                  <a:off x="4425819" y="248794"/>
                  <a:ext cx="2012089" cy="50783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90000"/>
                    </a:lnSpc>
                    <a:spcBef>
                      <a:spcPts val="600"/>
                    </a:spcBef>
                    <a:spcAft>
                      <a:spcPts val="0"/>
                    </a:spcAft>
                    <a:buClrTx/>
                    <a:buSzTx/>
                    <a:buFontTx/>
                    <a:buNone/>
                    <a:tabLst/>
                    <a:defRPr/>
                  </a:pPr>
                  <a:r>
                    <a:rPr kumimoji="0" lang="en-GB" sz="3000" b="0" i="0" u="none" strike="noStrike" kern="0" cap="none" spc="0" normalizeH="0" baseline="0" noProof="0">
                      <a:ln>
                        <a:noFill/>
                      </a:ln>
                      <a:solidFill>
                        <a:srgbClr val="FFFFFF"/>
                      </a:solidFill>
                      <a:effectLst/>
                      <a:uLnTx/>
                      <a:uFillTx/>
                      <a:latin typeface="Calibri"/>
                      <a:ea typeface="+mn-ea"/>
                      <a:cs typeface="+mn-cs"/>
                    </a:rPr>
                    <a:t>Månadspris</a:t>
                  </a:r>
                </a:p>
              </p:txBody>
            </p:sp>
            <p:sp>
              <p:nvSpPr>
                <p:cNvPr id="137" name="Freeform 5">
                  <a:extLst>
                    <a:ext uri="{FF2B5EF4-FFF2-40B4-BE49-F238E27FC236}">
                      <a16:creationId xmlns:a16="http://schemas.microsoft.com/office/drawing/2014/main" id="{00000000-0008-0000-1500-000023000000}"/>
                    </a:ext>
                  </a:extLst>
                </p:cNvPr>
                <p:cNvSpPr>
                  <a:spLocks noEditPoints="1"/>
                </p:cNvSpPr>
                <p:nvPr/>
              </p:nvSpPr>
              <p:spPr bwMode="auto">
                <a:xfrm>
                  <a:off x="3725788" y="149642"/>
                  <a:ext cx="598565" cy="602354"/>
                </a:xfrm>
                <a:custGeom>
                  <a:avLst/>
                  <a:gdLst>
                    <a:gd name="T0" fmla="*/ 437 w 572"/>
                    <a:gd name="T1" fmla="*/ 129 h 575"/>
                    <a:gd name="T2" fmla="*/ 404 w 572"/>
                    <a:gd name="T3" fmla="*/ 0 h 575"/>
                    <a:gd name="T4" fmla="*/ 371 w 572"/>
                    <a:gd name="T5" fmla="*/ 129 h 575"/>
                    <a:gd name="T6" fmla="*/ 170 w 572"/>
                    <a:gd name="T7" fmla="*/ 162 h 575"/>
                    <a:gd name="T8" fmla="*/ 203 w 572"/>
                    <a:gd name="T9" fmla="*/ 33 h 575"/>
                    <a:gd name="T10" fmla="*/ 137 w 572"/>
                    <a:gd name="T11" fmla="*/ 33 h 575"/>
                    <a:gd name="T12" fmla="*/ 170 w 572"/>
                    <a:gd name="T13" fmla="*/ 162 h 575"/>
                    <a:gd name="T14" fmla="*/ 375 w 572"/>
                    <a:gd name="T15" fmla="*/ 484 h 575"/>
                    <a:gd name="T16" fmla="*/ 299 w 572"/>
                    <a:gd name="T17" fmla="*/ 408 h 575"/>
                    <a:gd name="T18" fmla="*/ 197 w 572"/>
                    <a:gd name="T19" fmla="*/ 484 h 575"/>
                    <a:gd name="T20" fmla="*/ 273 w 572"/>
                    <a:gd name="T21" fmla="*/ 408 h 575"/>
                    <a:gd name="T22" fmla="*/ 197 w 572"/>
                    <a:gd name="T23" fmla="*/ 484 h 575"/>
                    <a:gd name="T24" fmla="*/ 171 w 572"/>
                    <a:gd name="T25" fmla="*/ 484 h 575"/>
                    <a:gd name="T26" fmla="*/ 95 w 572"/>
                    <a:gd name="T27" fmla="*/ 408 h 575"/>
                    <a:gd name="T28" fmla="*/ 400 w 572"/>
                    <a:gd name="T29" fmla="*/ 382 h 575"/>
                    <a:gd name="T30" fmla="*/ 477 w 572"/>
                    <a:gd name="T31" fmla="*/ 306 h 575"/>
                    <a:gd name="T32" fmla="*/ 400 w 572"/>
                    <a:gd name="T33" fmla="*/ 382 h 575"/>
                    <a:gd name="T34" fmla="*/ 299 w 572"/>
                    <a:gd name="T35" fmla="*/ 306 h 575"/>
                    <a:gd name="T36" fmla="*/ 375 w 572"/>
                    <a:gd name="T37" fmla="*/ 382 h 575"/>
                    <a:gd name="T38" fmla="*/ 273 w 572"/>
                    <a:gd name="T39" fmla="*/ 306 h 575"/>
                    <a:gd name="T40" fmla="*/ 197 w 572"/>
                    <a:gd name="T41" fmla="*/ 382 h 575"/>
                    <a:gd name="T42" fmla="*/ 273 w 572"/>
                    <a:gd name="T43" fmla="*/ 306 h 575"/>
                    <a:gd name="T44" fmla="*/ 95 w 572"/>
                    <a:gd name="T45" fmla="*/ 306 h 575"/>
                    <a:gd name="T46" fmla="*/ 171 w 572"/>
                    <a:gd name="T47" fmla="*/ 382 h 575"/>
                    <a:gd name="T48" fmla="*/ 477 w 572"/>
                    <a:gd name="T49" fmla="*/ 202 h 575"/>
                    <a:gd name="T50" fmla="*/ 400 w 572"/>
                    <a:gd name="T51" fmla="*/ 278 h 575"/>
                    <a:gd name="T52" fmla="*/ 477 w 572"/>
                    <a:gd name="T53" fmla="*/ 202 h 575"/>
                    <a:gd name="T54" fmla="*/ 299 w 572"/>
                    <a:gd name="T55" fmla="*/ 202 h 575"/>
                    <a:gd name="T56" fmla="*/ 375 w 572"/>
                    <a:gd name="T57" fmla="*/ 278 h 575"/>
                    <a:gd name="T58" fmla="*/ 273 w 572"/>
                    <a:gd name="T59" fmla="*/ 202 h 575"/>
                    <a:gd name="T60" fmla="*/ 197 w 572"/>
                    <a:gd name="T61" fmla="*/ 278 h 575"/>
                    <a:gd name="T62" fmla="*/ 273 w 572"/>
                    <a:gd name="T63" fmla="*/ 202 h 575"/>
                    <a:gd name="T64" fmla="*/ 234 w 572"/>
                    <a:gd name="T65" fmla="*/ 63 h 575"/>
                    <a:gd name="T66" fmla="*/ 340 w 572"/>
                    <a:gd name="T67" fmla="*/ 114 h 575"/>
                    <a:gd name="T68" fmla="*/ 488 w 572"/>
                    <a:gd name="T69" fmla="*/ 63 h 575"/>
                    <a:gd name="T70" fmla="*/ 468 w 572"/>
                    <a:gd name="T71" fmla="*/ 114 h 575"/>
                    <a:gd name="T72" fmla="*/ 521 w 572"/>
                    <a:gd name="T73" fmla="*/ 147 h 575"/>
                    <a:gd name="T74" fmla="*/ 488 w 572"/>
                    <a:gd name="T75" fmla="*/ 524 h 575"/>
                    <a:gd name="T76" fmla="*/ 51 w 572"/>
                    <a:gd name="T77" fmla="*/ 492 h 575"/>
                    <a:gd name="T78" fmla="*/ 84 w 572"/>
                    <a:gd name="T79" fmla="*/ 114 h 575"/>
                    <a:gd name="T80" fmla="*/ 106 w 572"/>
                    <a:gd name="T81" fmla="*/ 63 h 575"/>
                    <a:gd name="T82" fmla="*/ 0 w 572"/>
                    <a:gd name="T83" fmla="*/ 147 h 575"/>
                    <a:gd name="T84" fmla="*/ 84 w 572"/>
                    <a:gd name="T85" fmla="*/ 575 h 575"/>
                    <a:gd name="T86" fmla="*/ 572 w 572"/>
                    <a:gd name="T87" fmla="*/ 492 h 575"/>
                    <a:gd name="T88" fmla="*/ 488 w 572"/>
                    <a:gd name="T89" fmla="*/ 63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72" h="575">
                      <a:moveTo>
                        <a:pt x="404" y="162"/>
                      </a:moveTo>
                      <a:cubicBezTo>
                        <a:pt x="422" y="162"/>
                        <a:pt x="437" y="147"/>
                        <a:pt x="437" y="129"/>
                      </a:cubicBezTo>
                      <a:cubicBezTo>
                        <a:pt x="437" y="33"/>
                        <a:pt x="437" y="33"/>
                        <a:pt x="437" y="33"/>
                      </a:cubicBezTo>
                      <a:cubicBezTo>
                        <a:pt x="437" y="15"/>
                        <a:pt x="422" y="0"/>
                        <a:pt x="404" y="0"/>
                      </a:cubicBezTo>
                      <a:cubicBezTo>
                        <a:pt x="386" y="0"/>
                        <a:pt x="371" y="15"/>
                        <a:pt x="371" y="33"/>
                      </a:cubicBezTo>
                      <a:cubicBezTo>
                        <a:pt x="371" y="129"/>
                        <a:pt x="371" y="129"/>
                        <a:pt x="371" y="129"/>
                      </a:cubicBezTo>
                      <a:cubicBezTo>
                        <a:pt x="371" y="147"/>
                        <a:pt x="386" y="162"/>
                        <a:pt x="404" y="162"/>
                      </a:cubicBezTo>
                      <a:close/>
                      <a:moveTo>
                        <a:pt x="170" y="162"/>
                      </a:moveTo>
                      <a:cubicBezTo>
                        <a:pt x="188" y="162"/>
                        <a:pt x="203" y="147"/>
                        <a:pt x="203" y="129"/>
                      </a:cubicBezTo>
                      <a:cubicBezTo>
                        <a:pt x="203" y="33"/>
                        <a:pt x="203" y="33"/>
                        <a:pt x="203" y="33"/>
                      </a:cubicBezTo>
                      <a:cubicBezTo>
                        <a:pt x="203" y="15"/>
                        <a:pt x="188" y="0"/>
                        <a:pt x="170" y="0"/>
                      </a:cubicBezTo>
                      <a:cubicBezTo>
                        <a:pt x="152" y="0"/>
                        <a:pt x="137" y="15"/>
                        <a:pt x="137" y="33"/>
                      </a:cubicBezTo>
                      <a:cubicBezTo>
                        <a:pt x="137" y="129"/>
                        <a:pt x="137" y="129"/>
                        <a:pt x="137" y="129"/>
                      </a:cubicBezTo>
                      <a:cubicBezTo>
                        <a:pt x="137" y="147"/>
                        <a:pt x="152" y="162"/>
                        <a:pt x="170" y="162"/>
                      </a:cubicBezTo>
                      <a:close/>
                      <a:moveTo>
                        <a:pt x="299" y="484"/>
                      </a:moveTo>
                      <a:cubicBezTo>
                        <a:pt x="375" y="484"/>
                        <a:pt x="375" y="484"/>
                        <a:pt x="375" y="484"/>
                      </a:cubicBezTo>
                      <a:cubicBezTo>
                        <a:pt x="375" y="408"/>
                        <a:pt x="375" y="408"/>
                        <a:pt x="375" y="408"/>
                      </a:cubicBezTo>
                      <a:cubicBezTo>
                        <a:pt x="299" y="408"/>
                        <a:pt x="299" y="408"/>
                        <a:pt x="299" y="408"/>
                      </a:cubicBezTo>
                      <a:cubicBezTo>
                        <a:pt x="299" y="484"/>
                        <a:pt x="299" y="484"/>
                        <a:pt x="299" y="484"/>
                      </a:cubicBezTo>
                      <a:close/>
                      <a:moveTo>
                        <a:pt x="197" y="484"/>
                      </a:moveTo>
                      <a:cubicBezTo>
                        <a:pt x="273" y="484"/>
                        <a:pt x="273" y="484"/>
                        <a:pt x="273" y="484"/>
                      </a:cubicBezTo>
                      <a:cubicBezTo>
                        <a:pt x="273" y="408"/>
                        <a:pt x="273" y="408"/>
                        <a:pt x="273" y="408"/>
                      </a:cubicBezTo>
                      <a:cubicBezTo>
                        <a:pt x="197" y="408"/>
                        <a:pt x="197" y="408"/>
                        <a:pt x="197" y="408"/>
                      </a:cubicBezTo>
                      <a:cubicBezTo>
                        <a:pt x="197" y="484"/>
                        <a:pt x="197" y="484"/>
                        <a:pt x="197" y="484"/>
                      </a:cubicBezTo>
                      <a:close/>
                      <a:moveTo>
                        <a:pt x="95" y="484"/>
                      </a:moveTo>
                      <a:cubicBezTo>
                        <a:pt x="171" y="484"/>
                        <a:pt x="171" y="484"/>
                        <a:pt x="171" y="484"/>
                      </a:cubicBezTo>
                      <a:cubicBezTo>
                        <a:pt x="171" y="408"/>
                        <a:pt x="171" y="408"/>
                        <a:pt x="171" y="408"/>
                      </a:cubicBezTo>
                      <a:cubicBezTo>
                        <a:pt x="95" y="408"/>
                        <a:pt x="95" y="408"/>
                        <a:pt x="95" y="408"/>
                      </a:cubicBezTo>
                      <a:cubicBezTo>
                        <a:pt x="95" y="484"/>
                        <a:pt x="95" y="484"/>
                        <a:pt x="95" y="484"/>
                      </a:cubicBezTo>
                      <a:close/>
                      <a:moveTo>
                        <a:pt x="400" y="382"/>
                      </a:moveTo>
                      <a:cubicBezTo>
                        <a:pt x="477" y="382"/>
                        <a:pt x="477" y="382"/>
                        <a:pt x="477" y="382"/>
                      </a:cubicBezTo>
                      <a:cubicBezTo>
                        <a:pt x="477" y="306"/>
                        <a:pt x="477" y="306"/>
                        <a:pt x="477" y="306"/>
                      </a:cubicBezTo>
                      <a:cubicBezTo>
                        <a:pt x="400" y="306"/>
                        <a:pt x="400" y="306"/>
                        <a:pt x="400" y="306"/>
                      </a:cubicBezTo>
                      <a:cubicBezTo>
                        <a:pt x="400" y="382"/>
                        <a:pt x="400" y="382"/>
                        <a:pt x="400" y="382"/>
                      </a:cubicBezTo>
                      <a:close/>
                      <a:moveTo>
                        <a:pt x="375" y="306"/>
                      </a:moveTo>
                      <a:cubicBezTo>
                        <a:pt x="299" y="306"/>
                        <a:pt x="299" y="306"/>
                        <a:pt x="299" y="306"/>
                      </a:cubicBezTo>
                      <a:cubicBezTo>
                        <a:pt x="299" y="382"/>
                        <a:pt x="299" y="382"/>
                        <a:pt x="299" y="382"/>
                      </a:cubicBezTo>
                      <a:cubicBezTo>
                        <a:pt x="375" y="382"/>
                        <a:pt x="375" y="382"/>
                        <a:pt x="375" y="382"/>
                      </a:cubicBezTo>
                      <a:cubicBezTo>
                        <a:pt x="375" y="306"/>
                        <a:pt x="375" y="306"/>
                        <a:pt x="375" y="306"/>
                      </a:cubicBezTo>
                      <a:close/>
                      <a:moveTo>
                        <a:pt x="273" y="306"/>
                      </a:moveTo>
                      <a:cubicBezTo>
                        <a:pt x="197" y="306"/>
                        <a:pt x="197" y="306"/>
                        <a:pt x="197" y="306"/>
                      </a:cubicBezTo>
                      <a:cubicBezTo>
                        <a:pt x="197" y="382"/>
                        <a:pt x="197" y="382"/>
                        <a:pt x="197" y="382"/>
                      </a:cubicBezTo>
                      <a:cubicBezTo>
                        <a:pt x="273" y="382"/>
                        <a:pt x="273" y="382"/>
                        <a:pt x="273" y="382"/>
                      </a:cubicBezTo>
                      <a:cubicBezTo>
                        <a:pt x="273" y="306"/>
                        <a:pt x="273" y="306"/>
                        <a:pt x="273" y="306"/>
                      </a:cubicBezTo>
                      <a:close/>
                      <a:moveTo>
                        <a:pt x="171" y="306"/>
                      </a:moveTo>
                      <a:cubicBezTo>
                        <a:pt x="95" y="306"/>
                        <a:pt x="95" y="306"/>
                        <a:pt x="95" y="306"/>
                      </a:cubicBezTo>
                      <a:cubicBezTo>
                        <a:pt x="95" y="382"/>
                        <a:pt x="95" y="382"/>
                        <a:pt x="95" y="382"/>
                      </a:cubicBezTo>
                      <a:cubicBezTo>
                        <a:pt x="171" y="382"/>
                        <a:pt x="171" y="382"/>
                        <a:pt x="171" y="382"/>
                      </a:cubicBezTo>
                      <a:cubicBezTo>
                        <a:pt x="171" y="306"/>
                        <a:pt x="171" y="306"/>
                        <a:pt x="171" y="306"/>
                      </a:cubicBezTo>
                      <a:close/>
                      <a:moveTo>
                        <a:pt x="477" y="202"/>
                      </a:moveTo>
                      <a:cubicBezTo>
                        <a:pt x="400" y="202"/>
                        <a:pt x="400" y="202"/>
                        <a:pt x="400" y="202"/>
                      </a:cubicBezTo>
                      <a:cubicBezTo>
                        <a:pt x="400" y="278"/>
                        <a:pt x="400" y="278"/>
                        <a:pt x="400" y="278"/>
                      </a:cubicBezTo>
                      <a:cubicBezTo>
                        <a:pt x="477" y="278"/>
                        <a:pt x="477" y="278"/>
                        <a:pt x="477" y="278"/>
                      </a:cubicBezTo>
                      <a:cubicBezTo>
                        <a:pt x="477" y="202"/>
                        <a:pt x="477" y="202"/>
                        <a:pt x="477" y="202"/>
                      </a:cubicBezTo>
                      <a:close/>
                      <a:moveTo>
                        <a:pt x="375" y="202"/>
                      </a:moveTo>
                      <a:cubicBezTo>
                        <a:pt x="299" y="202"/>
                        <a:pt x="299" y="202"/>
                        <a:pt x="299" y="202"/>
                      </a:cubicBezTo>
                      <a:cubicBezTo>
                        <a:pt x="299" y="278"/>
                        <a:pt x="299" y="278"/>
                        <a:pt x="299" y="278"/>
                      </a:cubicBezTo>
                      <a:cubicBezTo>
                        <a:pt x="375" y="278"/>
                        <a:pt x="375" y="278"/>
                        <a:pt x="375" y="278"/>
                      </a:cubicBezTo>
                      <a:cubicBezTo>
                        <a:pt x="375" y="202"/>
                        <a:pt x="375" y="202"/>
                        <a:pt x="375" y="202"/>
                      </a:cubicBezTo>
                      <a:close/>
                      <a:moveTo>
                        <a:pt x="273" y="202"/>
                      </a:moveTo>
                      <a:cubicBezTo>
                        <a:pt x="197" y="202"/>
                        <a:pt x="197" y="202"/>
                        <a:pt x="197" y="202"/>
                      </a:cubicBezTo>
                      <a:cubicBezTo>
                        <a:pt x="197" y="278"/>
                        <a:pt x="197" y="278"/>
                        <a:pt x="197" y="278"/>
                      </a:cubicBezTo>
                      <a:cubicBezTo>
                        <a:pt x="273" y="278"/>
                        <a:pt x="273" y="278"/>
                        <a:pt x="273" y="278"/>
                      </a:cubicBezTo>
                      <a:cubicBezTo>
                        <a:pt x="273" y="202"/>
                        <a:pt x="273" y="202"/>
                        <a:pt x="273" y="202"/>
                      </a:cubicBezTo>
                      <a:close/>
                      <a:moveTo>
                        <a:pt x="340" y="63"/>
                      </a:moveTo>
                      <a:cubicBezTo>
                        <a:pt x="234" y="63"/>
                        <a:pt x="234" y="63"/>
                        <a:pt x="234" y="63"/>
                      </a:cubicBezTo>
                      <a:cubicBezTo>
                        <a:pt x="234" y="114"/>
                        <a:pt x="234" y="114"/>
                        <a:pt x="234" y="114"/>
                      </a:cubicBezTo>
                      <a:cubicBezTo>
                        <a:pt x="340" y="114"/>
                        <a:pt x="340" y="114"/>
                        <a:pt x="340" y="114"/>
                      </a:cubicBezTo>
                      <a:cubicBezTo>
                        <a:pt x="340" y="63"/>
                        <a:pt x="340" y="63"/>
                        <a:pt x="340" y="63"/>
                      </a:cubicBezTo>
                      <a:close/>
                      <a:moveTo>
                        <a:pt x="488" y="63"/>
                      </a:moveTo>
                      <a:cubicBezTo>
                        <a:pt x="468" y="63"/>
                        <a:pt x="468" y="63"/>
                        <a:pt x="468" y="63"/>
                      </a:cubicBezTo>
                      <a:cubicBezTo>
                        <a:pt x="468" y="114"/>
                        <a:pt x="468" y="114"/>
                        <a:pt x="468" y="114"/>
                      </a:cubicBezTo>
                      <a:cubicBezTo>
                        <a:pt x="488" y="114"/>
                        <a:pt x="488" y="114"/>
                        <a:pt x="488" y="114"/>
                      </a:cubicBezTo>
                      <a:cubicBezTo>
                        <a:pt x="506" y="114"/>
                        <a:pt x="521" y="129"/>
                        <a:pt x="521" y="147"/>
                      </a:cubicBezTo>
                      <a:cubicBezTo>
                        <a:pt x="521" y="492"/>
                        <a:pt x="521" y="492"/>
                        <a:pt x="521" y="492"/>
                      </a:cubicBezTo>
                      <a:cubicBezTo>
                        <a:pt x="521" y="509"/>
                        <a:pt x="506" y="524"/>
                        <a:pt x="488" y="524"/>
                      </a:cubicBezTo>
                      <a:cubicBezTo>
                        <a:pt x="84" y="524"/>
                        <a:pt x="84" y="524"/>
                        <a:pt x="84" y="524"/>
                      </a:cubicBezTo>
                      <a:cubicBezTo>
                        <a:pt x="66" y="524"/>
                        <a:pt x="51" y="509"/>
                        <a:pt x="51" y="492"/>
                      </a:cubicBezTo>
                      <a:cubicBezTo>
                        <a:pt x="51" y="147"/>
                        <a:pt x="51" y="147"/>
                        <a:pt x="51" y="147"/>
                      </a:cubicBezTo>
                      <a:cubicBezTo>
                        <a:pt x="51" y="129"/>
                        <a:pt x="66" y="114"/>
                        <a:pt x="84" y="114"/>
                      </a:cubicBezTo>
                      <a:cubicBezTo>
                        <a:pt x="106" y="114"/>
                        <a:pt x="106" y="114"/>
                        <a:pt x="106" y="114"/>
                      </a:cubicBezTo>
                      <a:cubicBezTo>
                        <a:pt x="106" y="63"/>
                        <a:pt x="106" y="63"/>
                        <a:pt x="106" y="63"/>
                      </a:cubicBezTo>
                      <a:cubicBezTo>
                        <a:pt x="84" y="63"/>
                        <a:pt x="84" y="63"/>
                        <a:pt x="84" y="63"/>
                      </a:cubicBezTo>
                      <a:cubicBezTo>
                        <a:pt x="37" y="63"/>
                        <a:pt x="0" y="101"/>
                        <a:pt x="0" y="147"/>
                      </a:cubicBezTo>
                      <a:cubicBezTo>
                        <a:pt x="0" y="492"/>
                        <a:pt x="0" y="492"/>
                        <a:pt x="0" y="492"/>
                      </a:cubicBezTo>
                      <a:cubicBezTo>
                        <a:pt x="0" y="538"/>
                        <a:pt x="37" y="575"/>
                        <a:pt x="84" y="575"/>
                      </a:cubicBezTo>
                      <a:cubicBezTo>
                        <a:pt x="488" y="575"/>
                        <a:pt x="488" y="575"/>
                        <a:pt x="488" y="575"/>
                      </a:cubicBezTo>
                      <a:cubicBezTo>
                        <a:pt x="534" y="575"/>
                        <a:pt x="572" y="538"/>
                        <a:pt x="572" y="492"/>
                      </a:cubicBezTo>
                      <a:cubicBezTo>
                        <a:pt x="572" y="147"/>
                        <a:pt x="572" y="147"/>
                        <a:pt x="572" y="147"/>
                      </a:cubicBezTo>
                      <a:cubicBezTo>
                        <a:pt x="572" y="101"/>
                        <a:pt x="534" y="63"/>
                        <a:pt x="488" y="63"/>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132" name="TextBox 24">
                <a:extLst>
                  <a:ext uri="{FF2B5EF4-FFF2-40B4-BE49-F238E27FC236}">
                    <a16:creationId xmlns:a16="http://schemas.microsoft.com/office/drawing/2014/main" id="{00000000-0008-0000-1500-00001E000000}"/>
                  </a:ext>
                </a:extLst>
              </p:cNvPr>
              <p:cNvSpPr txBox="1"/>
              <p:nvPr/>
            </p:nvSpPr>
            <p:spPr>
              <a:xfrm>
                <a:off x="4365947" y="2639288"/>
                <a:ext cx="1431802" cy="144329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en-GB" sz="9600" b="0" i="0" u="none" strike="noStrike" kern="0" cap="none" spc="0" normalizeH="0" baseline="0" noProof="0">
                    <a:ln>
                      <a:noFill/>
                    </a:ln>
                    <a:solidFill>
                      <a:srgbClr val="FFFFFF"/>
                    </a:solidFill>
                    <a:effectLst/>
                    <a:uLnTx/>
                    <a:uFillTx/>
                    <a:latin typeface="Calibri"/>
                    <a:ea typeface="+mn-ea"/>
                    <a:cs typeface="+mn-cs"/>
                  </a:rPr>
                  <a:t>35</a:t>
                </a:r>
              </a:p>
            </p:txBody>
          </p:sp>
          <p:cxnSp>
            <p:nvCxnSpPr>
              <p:cNvPr id="133" name="Straight Arrow Connector 26">
                <a:extLst>
                  <a:ext uri="{FF2B5EF4-FFF2-40B4-BE49-F238E27FC236}">
                    <a16:creationId xmlns:a16="http://schemas.microsoft.com/office/drawing/2014/main" id="{00000000-0008-0000-1500-00001F000000}"/>
                  </a:ext>
                </a:extLst>
              </p:cNvPr>
              <p:cNvCxnSpPr>
                <a:cxnSpLocks/>
              </p:cNvCxnSpPr>
              <p:nvPr/>
            </p:nvCxnSpPr>
            <p:spPr>
              <a:xfrm>
                <a:off x="5081848" y="2009846"/>
                <a:ext cx="0" cy="648000"/>
              </a:xfrm>
              <a:prstGeom prst="straightConnector1">
                <a:avLst/>
              </a:prstGeom>
              <a:noFill/>
              <a:ln w="79375" cap="rnd" cmpd="sng" algn="ctr">
                <a:solidFill>
                  <a:srgbClr val="FFFFFF"/>
                </a:solidFill>
                <a:prstDash val="solid"/>
                <a:headEnd type="triangle"/>
                <a:tailEnd type="triangle"/>
              </a:ln>
              <a:effectLst/>
            </p:spPr>
          </p:cxnSp>
          <p:sp>
            <p:nvSpPr>
              <p:cNvPr id="134" name="TextBox 42">
                <a:extLst>
                  <a:ext uri="{FF2B5EF4-FFF2-40B4-BE49-F238E27FC236}">
                    <a16:creationId xmlns:a16="http://schemas.microsoft.com/office/drawing/2014/main" id="{00000000-0008-0000-1500-000020000000}"/>
                  </a:ext>
                </a:extLst>
              </p:cNvPr>
              <p:cNvSpPr txBox="1"/>
              <p:nvPr/>
            </p:nvSpPr>
            <p:spPr>
              <a:xfrm>
                <a:off x="3499782" y="1536956"/>
                <a:ext cx="784509" cy="3693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en-GB" sz="2000" b="0" i="0" u="none" strike="noStrike" kern="0" cap="none" spc="0" normalizeH="0" baseline="0" noProof="0">
                    <a:ln>
                      <a:noFill/>
                    </a:ln>
                    <a:solidFill>
                      <a:srgbClr val="FFFFFF"/>
                    </a:solidFill>
                    <a:effectLst/>
                    <a:uLnTx/>
                    <a:uFillTx/>
                    <a:latin typeface="Calibri"/>
                    <a:ea typeface="+mn-ea"/>
                    <a:cs typeface="+mn-cs"/>
                  </a:rPr>
                  <a:t>Högst</a:t>
                </a:r>
              </a:p>
            </p:txBody>
          </p:sp>
          <p:sp>
            <p:nvSpPr>
              <p:cNvPr id="135" name="TextBox 43">
                <a:extLst>
                  <a:ext uri="{FF2B5EF4-FFF2-40B4-BE49-F238E27FC236}">
                    <a16:creationId xmlns:a16="http://schemas.microsoft.com/office/drawing/2014/main" id="{00000000-0008-0000-1500-000021000000}"/>
                  </a:ext>
                </a:extLst>
              </p:cNvPr>
              <p:cNvSpPr txBox="1"/>
              <p:nvPr/>
            </p:nvSpPr>
            <p:spPr>
              <a:xfrm>
                <a:off x="3561923" y="3429028"/>
                <a:ext cx="784509" cy="189525"/>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en-GB" sz="2000" b="0" i="0" u="none" strike="noStrike" kern="0" cap="none" spc="0" normalizeH="0" baseline="0" noProof="0">
                    <a:ln>
                      <a:noFill/>
                    </a:ln>
                    <a:solidFill>
                      <a:srgbClr val="FFFFFF"/>
                    </a:solidFill>
                    <a:effectLst/>
                    <a:uLnTx/>
                    <a:uFillTx/>
                    <a:latin typeface="Calibri"/>
                    <a:ea typeface="+mn-ea"/>
                    <a:cs typeface="+mn-cs"/>
                  </a:rPr>
                  <a:t>Lägst</a:t>
                </a:r>
              </a:p>
            </p:txBody>
          </p:sp>
        </p:grpSp>
      </p:grpSp>
    </p:spTree>
    <p:extLst>
      <p:ext uri="{BB962C8B-B14F-4D97-AF65-F5344CB8AC3E}">
        <p14:creationId xmlns:p14="http://schemas.microsoft.com/office/powerpoint/2010/main" val="2062208885"/>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2E1DFEEE-92F5-40BE-A3D8-07C0CB4EA2DF}"/>
              </a:ext>
            </a:extLst>
          </p:cNvPr>
          <p:cNvSpPr>
            <a:spLocks noGrp="1"/>
          </p:cNvSpPr>
          <p:nvPr>
            <p:ph type="body" sz="quarter" idx="14"/>
          </p:nvPr>
        </p:nvSpPr>
        <p:spPr>
          <a:xfrm>
            <a:off x="695325" y="1598614"/>
            <a:ext cx="5400676" cy="4494212"/>
          </a:xfrm>
        </p:spPr>
        <p:txBody>
          <a:bodyPr wrap="square" anchor="t">
            <a:normAutofit/>
          </a:bodyPr>
          <a:lstStyle/>
          <a:p>
            <a:pPr marL="0" indent="0">
              <a:buNone/>
            </a:pPr>
            <a:r>
              <a:rPr lang="sv-SE" dirty="0">
                <a:hlinkClick r:id="rId3" action="ppaction://hlinksldjump">
                  <a:extLst>
                    <a:ext uri="{A12FA001-AC4F-418D-AE19-62706E023703}">
                      <ahyp:hlinkClr xmlns:ahyp="http://schemas.microsoft.com/office/drawing/2018/hyperlinkcolor" val="tx"/>
                    </a:ext>
                  </a:extLst>
                </a:hlinkClick>
              </a:rPr>
              <a:t>Elproduktion		3</a:t>
            </a:r>
            <a:endParaRPr lang="sv-SE" dirty="0"/>
          </a:p>
          <a:p>
            <a:pPr marL="0" indent="0">
              <a:buNone/>
            </a:pPr>
            <a:r>
              <a:rPr lang="sv-SE" dirty="0">
                <a:hlinkClick r:id="rId4" action="ppaction://hlinksldjump">
                  <a:extLst>
                    <a:ext uri="{A12FA001-AC4F-418D-AE19-62706E023703}">
                      <ahyp:hlinkClr xmlns:ahyp="http://schemas.microsoft.com/office/drawing/2018/hyperlinkcolor" val="tx"/>
                    </a:ext>
                  </a:extLst>
                </a:hlinkClick>
              </a:rPr>
              <a:t>Elanvändning		11</a:t>
            </a:r>
            <a:endParaRPr lang="sv-SE" dirty="0"/>
          </a:p>
          <a:p>
            <a:pPr marL="0" indent="0">
              <a:buNone/>
            </a:pPr>
            <a:r>
              <a:rPr lang="sv-SE" dirty="0">
                <a:hlinkClick r:id="rId5" action="ppaction://hlinksldjump">
                  <a:extLst>
                    <a:ext uri="{A12FA001-AC4F-418D-AE19-62706E023703}">
                      <ahyp:hlinkClr xmlns:ahyp="http://schemas.microsoft.com/office/drawing/2018/hyperlinkcolor" val="tx"/>
                    </a:ext>
                  </a:extLst>
                </a:hlinkClick>
              </a:rPr>
              <a:t>Elmarknad		18</a:t>
            </a:r>
            <a:endParaRPr lang="sv-SE" dirty="0"/>
          </a:p>
          <a:p>
            <a:pPr marL="0" indent="0">
              <a:buNone/>
            </a:pPr>
            <a:r>
              <a:rPr lang="sv-SE" dirty="0">
                <a:hlinkClick r:id="rId6" action="ppaction://hlinksldjump">
                  <a:extLst>
                    <a:ext uri="{A12FA001-AC4F-418D-AE19-62706E023703}">
                      <ahyp:hlinkClr xmlns:ahyp="http://schemas.microsoft.com/office/drawing/2018/hyperlinkcolor" val="tx"/>
                    </a:ext>
                  </a:extLst>
                </a:hlinkClick>
              </a:rPr>
              <a:t>Elnät			25</a:t>
            </a:r>
            <a:endParaRPr lang="sv-SE" dirty="0"/>
          </a:p>
          <a:p>
            <a:pPr marL="0" indent="0">
              <a:buNone/>
            </a:pPr>
            <a:r>
              <a:rPr lang="sv-SE" dirty="0">
                <a:hlinkClick r:id="rId7" action="ppaction://hlinksldjump">
                  <a:extLst>
                    <a:ext uri="{A12FA001-AC4F-418D-AE19-62706E023703}">
                      <ahyp:hlinkClr xmlns:ahyp="http://schemas.microsoft.com/office/drawing/2018/hyperlinkcolor" val="tx"/>
                    </a:ext>
                  </a:extLst>
                </a:hlinkClick>
              </a:rPr>
              <a:t>Fjärrvärme		30</a:t>
            </a:r>
            <a:endParaRPr lang="sv-SE" dirty="0"/>
          </a:p>
          <a:p>
            <a:pPr marL="0" indent="0">
              <a:buNone/>
            </a:pPr>
            <a:r>
              <a:rPr lang="sv-SE" dirty="0">
                <a:hlinkClick r:id="rId8" action="ppaction://hlinksldjump">
                  <a:extLst>
                    <a:ext uri="{A12FA001-AC4F-418D-AE19-62706E023703}">
                      <ahyp:hlinkClr xmlns:ahyp="http://schemas.microsoft.com/office/drawing/2018/hyperlinkcolor" val="tx"/>
                    </a:ext>
                  </a:extLst>
                </a:hlinkClick>
              </a:rPr>
              <a:t>Fjärrkyla		41</a:t>
            </a:r>
            <a:endParaRPr lang="sv-SE" dirty="0"/>
          </a:p>
          <a:p>
            <a:pPr marL="0" indent="0">
              <a:buNone/>
            </a:pPr>
            <a:r>
              <a:rPr lang="sv-SE" dirty="0">
                <a:hlinkClick r:id="rId9" action="ppaction://hlinksldjump">
                  <a:extLst>
                    <a:ext uri="{A12FA001-AC4F-418D-AE19-62706E023703}">
                      <ahyp:hlinkClr xmlns:ahyp="http://schemas.microsoft.com/office/drawing/2018/hyperlinkcolor" val="tx"/>
                    </a:ext>
                  </a:extLst>
                </a:hlinkClick>
              </a:rPr>
              <a:t>Miljö			43</a:t>
            </a:r>
            <a:endParaRPr lang="sv-SE" dirty="0"/>
          </a:p>
        </p:txBody>
      </p:sp>
      <p:sp>
        <p:nvSpPr>
          <p:cNvPr id="13" name="Text Placeholder 3">
            <a:extLst>
              <a:ext uri="{FF2B5EF4-FFF2-40B4-BE49-F238E27FC236}">
                <a16:creationId xmlns:a16="http://schemas.microsoft.com/office/drawing/2014/main" id="{6C25AF6F-3229-427C-8673-5DBDA2FB2E7D}"/>
              </a:ext>
            </a:extLst>
          </p:cNvPr>
          <p:cNvSpPr>
            <a:spLocks noGrp="1"/>
          </p:cNvSpPr>
          <p:nvPr>
            <p:ph type="body" sz="quarter" idx="18"/>
          </p:nvPr>
        </p:nvSpPr>
        <p:spPr>
          <a:xfrm>
            <a:off x="405331" y="6092825"/>
            <a:ext cx="4446588" cy="213681"/>
          </a:xfrm>
        </p:spPr>
        <p:txBody>
          <a:bodyPr/>
          <a:lstStyle/>
          <a:p>
            <a:endParaRPr lang="en-US"/>
          </a:p>
        </p:txBody>
      </p:sp>
      <p:sp>
        <p:nvSpPr>
          <p:cNvPr id="5" name="Rubrik 4">
            <a:extLst>
              <a:ext uri="{FF2B5EF4-FFF2-40B4-BE49-F238E27FC236}">
                <a16:creationId xmlns:a16="http://schemas.microsoft.com/office/drawing/2014/main" id="{2A728576-5F04-499E-B0FB-C149AEA57F94}"/>
              </a:ext>
            </a:extLst>
          </p:cNvPr>
          <p:cNvSpPr>
            <a:spLocks noGrp="1"/>
          </p:cNvSpPr>
          <p:nvPr>
            <p:ph type="title"/>
          </p:nvPr>
        </p:nvSpPr>
        <p:spPr>
          <a:xfrm>
            <a:off x="695325" y="340967"/>
            <a:ext cx="5400675" cy="981075"/>
          </a:xfrm>
        </p:spPr>
        <p:txBody>
          <a:bodyPr wrap="square" anchor="b">
            <a:normAutofit/>
          </a:bodyPr>
          <a:lstStyle/>
          <a:p>
            <a:r>
              <a:rPr lang="sv-SE" dirty="0"/>
              <a:t>Innehåll</a:t>
            </a:r>
          </a:p>
        </p:txBody>
      </p:sp>
      <p:sp>
        <p:nvSpPr>
          <p:cNvPr id="6" name="Platshållare för bildnummer 5">
            <a:extLst>
              <a:ext uri="{FF2B5EF4-FFF2-40B4-BE49-F238E27FC236}">
                <a16:creationId xmlns:a16="http://schemas.microsoft.com/office/drawing/2014/main" id="{CF11BA40-AAA8-47CF-BFC5-C9157903A109}"/>
              </a:ext>
            </a:extLst>
          </p:cNvPr>
          <p:cNvSpPr>
            <a:spLocks noGrp="1"/>
          </p:cNvSpPr>
          <p:nvPr>
            <p:ph type="sldNum" sz="quarter" idx="21"/>
          </p:nvPr>
        </p:nvSpPr>
        <p:spPr>
          <a:xfrm>
            <a:off x="11472863" y="6516688"/>
            <a:ext cx="358775" cy="179387"/>
          </a:xfrm>
        </p:spPr>
        <p:txBody>
          <a:bodyPr anchor="t">
            <a:normAutofit/>
          </a:bodyPr>
          <a:lstStyle/>
          <a:p>
            <a:pPr>
              <a:spcAft>
                <a:spcPts val="600"/>
              </a:spcAft>
              <a:defRPr/>
            </a:pPr>
            <a:fld id="{B1B90D10-9E53-40D0-9915-AEA536FBB375}" type="slidenum">
              <a:rPr lang="sv-SE" smtClean="0"/>
              <a:pPr>
                <a:spcAft>
                  <a:spcPts val="600"/>
                </a:spcAft>
                <a:defRPr/>
              </a:pPr>
              <a:t>2</a:t>
            </a:fld>
            <a:endParaRPr lang="sv-SE"/>
          </a:p>
        </p:txBody>
      </p:sp>
      <p:grpSp>
        <p:nvGrpSpPr>
          <p:cNvPr id="18" name="Group 12">
            <a:extLst>
              <a:ext uri="{FF2B5EF4-FFF2-40B4-BE49-F238E27FC236}">
                <a16:creationId xmlns:a16="http://schemas.microsoft.com/office/drawing/2014/main" id="{46A18297-0D84-4D25-AF87-D1CB05B22A68}"/>
              </a:ext>
            </a:extLst>
          </p:cNvPr>
          <p:cNvGrpSpPr/>
          <p:nvPr>
            <p:custDataLst>
              <p:tags r:id="rId1"/>
            </p:custDataLst>
          </p:nvPr>
        </p:nvGrpSpPr>
        <p:grpSpPr>
          <a:xfrm>
            <a:off x="7339967" y="1829563"/>
            <a:ext cx="2719049" cy="2633607"/>
            <a:chOff x="2420938" y="2287588"/>
            <a:chExt cx="858837" cy="831849"/>
          </a:xfrm>
          <a:solidFill>
            <a:schemeClr val="tx2"/>
          </a:solidFill>
        </p:grpSpPr>
        <p:sp>
          <p:nvSpPr>
            <p:cNvPr id="19" name="Freeform 144">
              <a:extLst>
                <a:ext uri="{FF2B5EF4-FFF2-40B4-BE49-F238E27FC236}">
                  <a16:creationId xmlns:a16="http://schemas.microsoft.com/office/drawing/2014/main" id="{D899E759-052D-4F3E-B149-AF77C9A774CC}"/>
                </a:ext>
              </a:extLst>
            </p:cNvPr>
            <p:cNvSpPr>
              <a:spLocks/>
            </p:cNvSpPr>
            <p:nvPr/>
          </p:nvSpPr>
          <p:spPr bwMode="auto">
            <a:xfrm>
              <a:off x="2420938" y="2771775"/>
              <a:ext cx="276225" cy="347662"/>
            </a:xfrm>
            <a:custGeom>
              <a:avLst/>
              <a:gdLst>
                <a:gd name="T0" fmla="*/ 116 w 174"/>
                <a:gd name="T1" fmla="*/ 219 h 219"/>
                <a:gd name="T2" fmla="*/ 108 w 174"/>
                <a:gd name="T3" fmla="*/ 203 h 219"/>
                <a:gd name="T4" fmla="*/ 153 w 174"/>
                <a:gd name="T5" fmla="*/ 174 h 219"/>
                <a:gd name="T6" fmla="*/ 54 w 174"/>
                <a:gd name="T7" fmla="*/ 25 h 219"/>
                <a:gd name="T8" fmla="*/ 8 w 174"/>
                <a:gd name="T9" fmla="*/ 54 h 219"/>
                <a:gd name="T10" fmla="*/ 0 w 174"/>
                <a:gd name="T11" fmla="*/ 42 h 219"/>
                <a:gd name="T12" fmla="*/ 62 w 174"/>
                <a:gd name="T13" fmla="*/ 0 h 219"/>
                <a:gd name="T14" fmla="*/ 174 w 174"/>
                <a:gd name="T15" fmla="*/ 178 h 219"/>
                <a:gd name="T16" fmla="*/ 116 w 174"/>
                <a:gd name="T17" fmla="*/ 219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219">
                  <a:moveTo>
                    <a:pt x="116" y="219"/>
                  </a:moveTo>
                  <a:lnTo>
                    <a:pt x="108" y="203"/>
                  </a:lnTo>
                  <a:lnTo>
                    <a:pt x="153" y="174"/>
                  </a:lnTo>
                  <a:lnTo>
                    <a:pt x="54" y="25"/>
                  </a:lnTo>
                  <a:lnTo>
                    <a:pt x="8" y="54"/>
                  </a:lnTo>
                  <a:lnTo>
                    <a:pt x="0" y="42"/>
                  </a:lnTo>
                  <a:lnTo>
                    <a:pt x="62" y="0"/>
                  </a:lnTo>
                  <a:lnTo>
                    <a:pt x="174" y="178"/>
                  </a:lnTo>
                  <a:lnTo>
                    <a:pt x="116" y="2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0" name="Freeform 145">
              <a:extLst>
                <a:ext uri="{FF2B5EF4-FFF2-40B4-BE49-F238E27FC236}">
                  <a16:creationId xmlns:a16="http://schemas.microsoft.com/office/drawing/2014/main" id="{F427A13C-3274-492A-B4F1-1C8543850659}"/>
                </a:ext>
              </a:extLst>
            </p:cNvPr>
            <p:cNvSpPr>
              <a:spLocks/>
            </p:cNvSpPr>
            <p:nvPr/>
          </p:nvSpPr>
          <p:spPr bwMode="auto">
            <a:xfrm>
              <a:off x="2466975" y="2878138"/>
              <a:ext cx="46037" cy="44450"/>
            </a:xfrm>
            <a:custGeom>
              <a:avLst/>
              <a:gdLst>
                <a:gd name="T0" fmla="*/ 8 w 29"/>
                <a:gd name="T1" fmla="*/ 28 h 28"/>
                <a:gd name="T2" fmla="*/ 0 w 29"/>
                <a:gd name="T3" fmla="*/ 16 h 28"/>
                <a:gd name="T4" fmla="*/ 21 w 29"/>
                <a:gd name="T5" fmla="*/ 0 h 28"/>
                <a:gd name="T6" fmla="*/ 29 w 29"/>
                <a:gd name="T7" fmla="*/ 16 h 28"/>
                <a:gd name="T8" fmla="*/ 8 w 29"/>
                <a:gd name="T9" fmla="*/ 28 h 28"/>
              </a:gdLst>
              <a:ahLst/>
              <a:cxnLst>
                <a:cxn ang="0">
                  <a:pos x="T0" y="T1"/>
                </a:cxn>
                <a:cxn ang="0">
                  <a:pos x="T2" y="T3"/>
                </a:cxn>
                <a:cxn ang="0">
                  <a:pos x="T4" y="T5"/>
                </a:cxn>
                <a:cxn ang="0">
                  <a:pos x="T6" y="T7"/>
                </a:cxn>
                <a:cxn ang="0">
                  <a:pos x="T8" y="T9"/>
                </a:cxn>
              </a:cxnLst>
              <a:rect l="0" t="0" r="r" b="b"/>
              <a:pathLst>
                <a:path w="29" h="28">
                  <a:moveTo>
                    <a:pt x="8" y="28"/>
                  </a:moveTo>
                  <a:lnTo>
                    <a:pt x="0" y="16"/>
                  </a:lnTo>
                  <a:lnTo>
                    <a:pt x="21" y="0"/>
                  </a:lnTo>
                  <a:lnTo>
                    <a:pt x="29" y="16"/>
                  </a:lnTo>
                  <a:lnTo>
                    <a:pt x="8"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1" name="Freeform 146">
              <a:extLst>
                <a:ext uri="{FF2B5EF4-FFF2-40B4-BE49-F238E27FC236}">
                  <a16:creationId xmlns:a16="http://schemas.microsoft.com/office/drawing/2014/main" id="{D86A6690-8EC6-482C-8506-F46F3EB15FF3}"/>
                </a:ext>
              </a:extLst>
            </p:cNvPr>
            <p:cNvSpPr>
              <a:spLocks/>
            </p:cNvSpPr>
            <p:nvPr/>
          </p:nvSpPr>
          <p:spPr bwMode="auto">
            <a:xfrm>
              <a:off x="2532063" y="2700338"/>
              <a:ext cx="473075" cy="169862"/>
            </a:xfrm>
            <a:custGeom>
              <a:avLst/>
              <a:gdLst>
                <a:gd name="T0" fmla="*/ 47 w 72"/>
                <a:gd name="T1" fmla="*/ 26 h 26"/>
                <a:gd name="T2" fmla="*/ 47 w 72"/>
                <a:gd name="T3" fmla="*/ 22 h 26"/>
                <a:gd name="T4" fmla="*/ 63 w 72"/>
                <a:gd name="T5" fmla="*/ 21 h 26"/>
                <a:gd name="T6" fmla="*/ 68 w 72"/>
                <a:gd name="T7" fmla="*/ 15 h 26"/>
                <a:gd name="T8" fmla="*/ 66 w 72"/>
                <a:gd name="T9" fmla="*/ 11 h 26"/>
                <a:gd name="T10" fmla="*/ 62 w 72"/>
                <a:gd name="T11" fmla="*/ 9 h 26"/>
                <a:gd name="T12" fmla="*/ 49 w 72"/>
                <a:gd name="T13" fmla="*/ 9 h 26"/>
                <a:gd name="T14" fmla="*/ 43 w 72"/>
                <a:gd name="T15" fmla="*/ 8 h 26"/>
                <a:gd name="T16" fmla="*/ 30 w 72"/>
                <a:gd name="T17" fmla="*/ 4 h 26"/>
                <a:gd name="T18" fmla="*/ 15 w 72"/>
                <a:gd name="T19" fmla="*/ 11 h 26"/>
                <a:gd name="T20" fmla="*/ 7 w 72"/>
                <a:gd name="T21" fmla="*/ 18 h 26"/>
                <a:gd name="T22" fmla="*/ 2 w 72"/>
                <a:gd name="T23" fmla="*/ 22 h 26"/>
                <a:gd name="T24" fmla="*/ 0 w 72"/>
                <a:gd name="T25" fmla="*/ 18 h 26"/>
                <a:gd name="T26" fmla="*/ 5 w 72"/>
                <a:gd name="T27" fmla="*/ 15 h 26"/>
                <a:gd name="T28" fmla="*/ 12 w 72"/>
                <a:gd name="T29" fmla="*/ 8 h 26"/>
                <a:gd name="T30" fmla="*/ 29 w 72"/>
                <a:gd name="T31" fmla="*/ 0 h 26"/>
                <a:gd name="T32" fmla="*/ 46 w 72"/>
                <a:gd name="T33" fmla="*/ 5 h 26"/>
                <a:gd name="T34" fmla="*/ 49 w 72"/>
                <a:gd name="T35" fmla="*/ 5 h 26"/>
                <a:gd name="T36" fmla="*/ 62 w 72"/>
                <a:gd name="T37" fmla="*/ 5 h 26"/>
                <a:gd name="T38" fmla="*/ 69 w 72"/>
                <a:gd name="T39" fmla="*/ 8 h 26"/>
                <a:gd name="T40" fmla="*/ 72 w 72"/>
                <a:gd name="T41" fmla="*/ 15 h 26"/>
                <a:gd name="T42" fmla="*/ 63 w 72"/>
                <a:gd name="T43" fmla="*/ 25 h 26"/>
                <a:gd name="T44" fmla="*/ 47 w 72"/>
                <a:gd name="T45"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2" h="26">
                  <a:moveTo>
                    <a:pt x="47" y="26"/>
                  </a:moveTo>
                  <a:cubicBezTo>
                    <a:pt x="47" y="22"/>
                    <a:pt x="47" y="22"/>
                    <a:pt x="47" y="22"/>
                  </a:cubicBezTo>
                  <a:cubicBezTo>
                    <a:pt x="63" y="21"/>
                    <a:pt x="63" y="21"/>
                    <a:pt x="63" y="21"/>
                  </a:cubicBezTo>
                  <a:cubicBezTo>
                    <a:pt x="66" y="21"/>
                    <a:pt x="68" y="18"/>
                    <a:pt x="68" y="15"/>
                  </a:cubicBezTo>
                  <a:cubicBezTo>
                    <a:pt x="68" y="14"/>
                    <a:pt x="68" y="12"/>
                    <a:pt x="66" y="11"/>
                  </a:cubicBezTo>
                  <a:cubicBezTo>
                    <a:pt x="65" y="10"/>
                    <a:pt x="64" y="9"/>
                    <a:pt x="62" y="9"/>
                  </a:cubicBezTo>
                  <a:cubicBezTo>
                    <a:pt x="49" y="9"/>
                    <a:pt x="49" y="9"/>
                    <a:pt x="49" y="9"/>
                  </a:cubicBezTo>
                  <a:cubicBezTo>
                    <a:pt x="48" y="9"/>
                    <a:pt x="45" y="9"/>
                    <a:pt x="43" y="8"/>
                  </a:cubicBezTo>
                  <a:cubicBezTo>
                    <a:pt x="40" y="5"/>
                    <a:pt x="35" y="4"/>
                    <a:pt x="30" y="4"/>
                  </a:cubicBezTo>
                  <a:cubicBezTo>
                    <a:pt x="24" y="4"/>
                    <a:pt x="19" y="7"/>
                    <a:pt x="15" y="11"/>
                  </a:cubicBezTo>
                  <a:cubicBezTo>
                    <a:pt x="7" y="18"/>
                    <a:pt x="7" y="18"/>
                    <a:pt x="7" y="18"/>
                  </a:cubicBezTo>
                  <a:cubicBezTo>
                    <a:pt x="2" y="22"/>
                    <a:pt x="2" y="22"/>
                    <a:pt x="2" y="22"/>
                  </a:cubicBezTo>
                  <a:cubicBezTo>
                    <a:pt x="0" y="18"/>
                    <a:pt x="0" y="18"/>
                    <a:pt x="0" y="18"/>
                  </a:cubicBezTo>
                  <a:cubicBezTo>
                    <a:pt x="5" y="15"/>
                    <a:pt x="5" y="15"/>
                    <a:pt x="5" y="15"/>
                  </a:cubicBezTo>
                  <a:cubicBezTo>
                    <a:pt x="12" y="8"/>
                    <a:pt x="12" y="8"/>
                    <a:pt x="12" y="8"/>
                  </a:cubicBezTo>
                  <a:cubicBezTo>
                    <a:pt x="16" y="3"/>
                    <a:pt x="23" y="0"/>
                    <a:pt x="29" y="0"/>
                  </a:cubicBezTo>
                  <a:cubicBezTo>
                    <a:pt x="36" y="0"/>
                    <a:pt x="42" y="1"/>
                    <a:pt x="46" y="5"/>
                  </a:cubicBezTo>
                  <a:cubicBezTo>
                    <a:pt x="46" y="5"/>
                    <a:pt x="48" y="5"/>
                    <a:pt x="49" y="5"/>
                  </a:cubicBezTo>
                  <a:cubicBezTo>
                    <a:pt x="62" y="5"/>
                    <a:pt x="62" y="5"/>
                    <a:pt x="62" y="5"/>
                  </a:cubicBezTo>
                  <a:cubicBezTo>
                    <a:pt x="65" y="5"/>
                    <a:pt x="67" y="6"/>
                    <a:pt x="69" y="8"/>
                  </a:cubicBezTo>
                  <a:cubicBezTo>
                    <a:pt x="71" y="10"/>
                    <a:pt x="72" y="13"/>
                    <a:pt x="72" y="15"/>
                  </a:cubicBezTo>
                  <a:cubicBezTo>
                    <a:pt x="72" y="20"/>
                    <a:pt x="68" y="25"/>
                    <a:pt x="63" y="25"/>
                  </a:cubicBezTo>
                  <a:lnTo>
                    <a:pt x="47"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2" name="Freeform 147">
              <a:extLst>
                <a:ext uri="{FF2B5EF4-FFF2-40B4-BE49-F238E27FC236}">
                  <a16:creationId xmlns:a16="http://schemas.microsoft.com/office/drawing/2014/main" id="{F2C0EE1D-3AD8-4170-B6B9-66BB62C27075}"/>
                </a:ext>
              </a:extLst>
            </p:cNvPr>
            <p:cNvSpPr>
              <a:spLocks/>
            </p:cNvSpPr>
            <p:nvPr/>
          </p:nvSpPr>
          <p:spPr bwMode="auto">
            <a:xfrm>
              <a:off x="2651125" y="2746375"/>
              <a:ext cx="609600" cy="274637"/>
            </a:xfrm>
            <a:custGeom>
              <a:avLst/>
              <a:gdLst>
                <a:gd name="T0" fmla="*/ 2 w 93"/>
                <a:gd name="T1" fmla="*/ 42 h 42"/>
                <a:gd name="T2" fmla="*/ 0 w 93"/>
                <a:gd name="T3" fmla="*/ 39 h 42"/>
                <a:gd name="T4" fmla="*/ 10 w 93"/>
                <a:gd name="T5" fmla="*/ 33 h 42"/>
                <a:gd name="T6" fmla="*/ 11 w 93"/>
                <a:gd name="T7" fmla="*/ 32 h 42"/>
                <a:gd name="T8" fmla="*/ 43 w 93"/>
                <a:gd name="T9" fmla="*/ 31 h 42"/>
                <a:gd name="T10" fmla="*/ 59 w 93"/>
                <a:gd name="T11" fmla="*/ 27 h 42"/>
                <a:gd name="T12" fmla="*/ 64 w 93"/>
                <a:gd name="T13" fmla="*/ 24 h 42"/>
                <a:gd name="T14" fmla="*/ 80 w 93"/>
                <a:gd name="T15" fmla="*/ 14 h 42"/>
                <a:gd name="T16" fmla="*/ 85 w 93"/>
                <a:gd name="T17" fmla="*/ 11 h 42"/>
                <a:gd name="T18" fmla="*/ 89 w 93"/>
                <a:gd name="T19" fmla="*/ 8 h 42"/>
                <a:gd name="T20" fmla="*/ 84 w 93"/>
                <a:gd name="T21" fmla="*/ 4 h 42"/>
                <a:gd name="T22" fmla="*/ 77 w 93"/>
                <a:gd name="T23" fmla="*/ 5 h 42"/>
                <a:gd name="T24" fmla="*/ 72 w 93"/>
                <a:gd name="T25" fmla="*/ 8 h 42"/>
                <a:gd name="T26" fmla="*/ 52 w 93"/>
                <a:gd name="T27" fmla="*/ 13 h 42"/>
                <a:gd name="T28" fmla="*/ 51 w 93"/>
                <a:gd name="T29" fmla="*/ 9 h 42"/>
                <a:gd name="T30" fmla="*/ 71 w 93"/>
                <a:gd name="T31" fmla="*/ 4 h 42"/>
                <a:gd name="T32" fmla="*/ 75 w 93"/>
                <a:gd name="T33" fmla="*/ 2 h 42"/>
                <a:gd name="T34" fmla="*/ 86 w 93"/>
                <a:gd name="T35" fmla="*/ 1 h 42"/>
                <a:gd name="T36" fmla="*/ 93 w 93"/>
                <a:gd name="T37" fmla="*/ 8 h 42"/>
                <a:gd name="T38" fmla="*/ 92 w 93"/>
                <a:gd name="T39" fmla="*/ 10 h 42"/>
                <a:gd name="T40" fmla="*/ 87 w 93"/>
                <a:gd name="T41" fmla="*/ 14 h 42"/>
                <a:gd name="T42" fmla="*/ 82 w 93"/>
                <a:gd name="T43" fmla="*/ 17 h 42"/>
                <a:gd name="T44" fmla="*/ 66 w 93"/>
                <a:gd name="T45" fmla="*/ 27 h 42"/>
                <a:gd name="T46" fmla="*/ 61 w 93"/>
                <a:gd name="T47" fmla="*/ 30 h 42"/>
                <a:gd name="T48" fmla="*/ 43 w 93"/>
                <a:gd name="T49" fmla="*/ 35 h 42"/>
                <a:gd name="T50" fmla="*/ 11 w 93"/>
                <a:gd name="T51" fmla="*/ 36 h 42"/>
                <a:gd name="T52" fmla="*/ 2 w 93"/>
                <a:gd name="T53"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42">
                  <a:moveTo>
                    <a:pt x="2" y="42"/>
                  </a:moveTo>
                  <a:cubicBezTo>
                    <a:pt x="0" y="39"/>
                    <a:pt x="0" y="39"/>
                    <a:pt x="0" y="39"/>
                  </a:cubicBezTo>
                  <a:cubicBezTo>
                    <a:pt x="10" y="33"/>
                    <a:pt x="10" y="33"/>
                    <a:pt x="10" y="33"/>
                  </a:cubicBezTo>
                  <a:cubicBezTo>
                    <a:pt x="10" y="32"/>
                    <a:pt x="10" y="32"/>
                    <a:pt x="11" y="32"/>
                  </a:cubicBezTo>
                  <a:cubicBezTo>
                    <a:pt x="43" y="31"/>
                    <a:pt x="43" y="31"/>
                    <a:pt x="43" y="31"/>
                  </a:cubicBezTo>
                  <a:cubicBezTo>
                    <a:pt x="51" y="31"/>
                    <a:pt x="53" y="30"/>
                    <a:pt x="59" y="27"/>
                  </a:cubicBezTo>
                  <a:cubicBezTo>
                    <a:pt x="60" y="26"/>
                    <a:pt x="62" y="25"/>
                    <a:pt x="64" y="24"/>
                  </a:cubicBezTo>
                  <a:cubicBezTo>
                    <a:pt x="68" y="21"/>
                    <a:pt x="75" y="17"/>
                    <a:pt x="80" y="14"/>
                  </a:cubicBezTo>
                  <a:cubicBezTo>
                    <a:pt x="85" y="11"/>
                    <a:pt x="85" y="11"/>
                    <a:pt x="85" y="11"/>
                  </a:cubicBezTo>
                  <a:cubicBezTo>
                    <a:pt x="86" y="10"/>
                    <a:pt x="88" y="9"/>
                    <a:pt x="89" y="8"/>
                  </a:cubicBezTo>
                  <a:cubicBezTo>
                    <a:pt x="87" y="6"/>
                    <a:pt x="86" y="5"/>
                    <a:pt x="84" y="4"/>
                  </a:cubicBezTo>
                  <a:cubicBezTo>
                    <a:pt x="82" y="4"/>
                    <a:pt x="80" y="4"/>
                    <a:pt x="77" y="5"/>
                  </a:cubicBezTo>
                  <a:cubicBezTo>
                    <a:pt x="75" y="6"/>
                    <a:pt x="74" y="7"/>
                    <a:pt x="72" y="8"/>
                  </a:cubicBezTo>
                  <a:cubicBezTo>
                    <a:pt x="58" y="12"/>
                    <a:pt x="52" y="13"/>
                    <a:pt x="52" y="13"/>
                  </a:cubicBezTo>
                  <a:cubicBezTo>
                    <a:pt x="51" y="9"/>
                    <a:pt x="51" y="9"/>
                    <a:pt x="51" y="9"/>
                  </a:cubicBezTo>
                  <a:cubicBezTo>
                    <a:pt x="51" y="9"/>
                    <a:pt x="57" y="8"/>
                    <a:pt x="71" y="4"/>
                  </a:cubicBezTo>
                  <a:cubicBezTo>
                    <a:pt x="72" y="3"/>
                    <a:pt x="74" y="3"/>
                    <a:pt x="75" y="2"/>
                  </a:cubicBezTo>
                  <a:cubicBezTo>
                    <a:pt x="79" y="0"/>
                    <a:pt x="82" y="0"/>
                    <a:pt x="86" y="1"/>
                  </a:cubicBezTo>
                  <a:cubicBezTo>
                    <a:pt x="89" y="2"/>
                    <a:pt x="91" y="4"/>
                    <a:pt x="93" y="8"/>
                  </a:cubicBezTo>
                  <a:cubicBezTo>
                    <a:pt x="93" y="8"/>
                    <a:pt x="93" y="9"/>
                    <a:pt x="92" y="10"/>
                  </a:cubicBezTo>
                  <a:cubicBezTo>
                    <a:pt x="91" y="11"/>
                    <a:pt x="88" y="13"/>
                    <a:pt x="87" y="14"/>
                  </a:cubicBezTo>
                  <a:cubicBezTo>
                    <a:pt x="82" y="17"/>
                    <a:pt x="82" y="17"/>
                    <a:pt x="82" y="17"/>
                  </a:cubicBezTo>
                  <a:cubicBezTo>
                    <a:pt x="77" y="20"/>
                    <a:pt x="70" y="24"/>
                    <a:pt x="66" y="27"/>
                  </a:cubicBezTo>
                  <a:cubicBezTo>
                    <a:pt x="64" y="28"/>
                    <a:pt x="62" y="29"/>
                    <a:pt x="61" y="30"/>
                  </a:cubicBezTo>
                  <a:cubicBezTo>
                    <a:pt x="55" y="34"/>
                    <a:pt x="52" y="35"/>
                    <a:pt x="43" y="35"/>
                  </a:cubicBezTo>
                  <a:cubicBezTo>
                    <a:pt x="11" y="36"/>
                    <a:pt x="11" y="36"/>
                    <a:pt x="11" y="36"/>
                  </a:cubicBezTo>
                  <a:lnTo>
                    <a:pt x="2"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3" name="Freeform 148">
              <a:extLst>
                <a:ext uri="{FF2B5EF4-FFF2-40B4-BE49-F238E27FC236}">
                  <a16:creationId xmlns:a16="http://schemas.microsoft.com/office/drawing/2014/main" id="{8D07B551-8BF5-4479-B26C-FD442D6F612E}"/>
                </a:ext>
              </a:extLst>
            </p:cNvPr>
            <p:cNvSpPr>
              <a:spLocks/>
            </p:cNvSpPr>
            <p:nvPr/>
          </p:nvSpPr>
          <p:spPr bwMode="auto">
            <a:xfrm>
              <a:off x="2663825" y="2287588"/>
              <a:ext cx="615950" cy="425450"/>
            </a:xfrm>
            <a:custGeom>
              <a:avLst/>
              <a:gdLst>
                <a:gd name="T0" fmla="*/ 91 w 94"/>
                <a:gd name="T1" fmla="*/ 65 h 65"/>
                <a:gd name="T2" fmla="*/ 88 w 94"/>
                <a:gd name="T3" fmla="*/ 63 h 65"/>
                <a:gd name="T4" fmla="*/ 90 w 94"/>
                <a:gd name="T5" fmla="*/ 48 h 65"/>
                <a:gd name="T6" fmla="*/ 47 w 94"/>
                <a:gd name="T7" fmla="*/ 4 h 65"/>
                <a:gd name="T8" fmla="*/ 4 w 94"/>
                <a:gd name="T9" fmla="*/ 48 h 65"/>
                <a:gd name="T10" fmla="*/ 4 w 94"/>
                <a:gd name="T11" fmla="*/ 56 h 65"/>
                <a:gd name="T12" fmla="*/ 0 w 94"/>
                <a:gd name="T13" fmla="*/ 57 h 65"/>
                <a:gd name="T14" fmla="*/ 0 w 94"/>
                <a:gd name="T15" fmla="*/ 48 h 65"/>
                <a:gd name="T16" fmla="*/ 47 w 94"/>
                <a:gd name="T17" fmla="*/ 0 h 65"/>
                <a:gd name="T18" fmla="*/ 94 w 94"/>
                <a:gd name="T19" fmla="*/ 48 h 65"/>
                <a:gd name="T20" fmla="*/ 91 w 94"/>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65">
                  <a:moveTo>
                    <a:pt x="91" y="65"/>
                  </a:moveTo>
                  <a:cubicBezTo>
                    <a:pt x="88" y="63"/>
                    <a:pt x="88" y="63"/>
                    <a:pt x="88" y="63"/>
                  </a:cubicBezTo>
                  <a:cubicBezTo>
                    <a:pt x="89" y="58"/>
                    <a:pt x="90" y="53"/>
                    <a:pt x="90" y="48"/>
                  </a:cubicBezTo>
                  <a:cubicBezTo>
                    <a:pt x="90" y="24"/>
                    <a:pt x="71" y="4"/>
                    <a:pt x="47" y="4"/>
                  </a:cubicBezTo>
                  <a:cubicBezTo>
                    <a:pt x="23" y="4"/>
                    <a:pt x="4" y="24"/>
                    <a:pt x="4" y="48"/>
                  </a:cubicBezTo>
                  <a:cubicBezTo>
                    <a:pt x="4" y="51"/>
                    <a:pt x="4" y="54"/>
                    <a:pt x="4" y="56"/>
                  </a:cubicBezTo>
                  <a:cubicBezTo>
                    <a:pt x="0" y="57"/>
                    <a:pt x="0" y="57"/>
                    <a:pt x="0" y="57"/>
                  </a:cubicBezTo>
                  <a:cubicBezTo>
                    <a:pt x="0" y="54"/>
                    <a:pt x="0" y="51"/>
                    <a:pt x="0" y="48"/>
                  </a:cubicBezTo>
                  <a:cubicBezTo>
                    <a:pt x="0" y="22"/>
                    <a:pt x="21" y="0"/>
                    <a:pt x="47" y="0"/>
                  </a:cubicBezTo>
                  <a:cubicBezTo>
                    <a:pt x="73" y="0"/>
                    <a:pt x="94" y="22"/>
                    <a:pt x="94" y="48"/>
                  </a:cubicBezTo>
                  <a:cubicBezTo>
                    <a:pt x="94" y="54"/>
                    <a:pt x="93" y="59"/>
                    <a:pt x="91"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4" name="Freeform 149">
              <a:extLst>
                <a:ext uri="{FF2B5EF4-FFF2-40B4-BE49-F238E27FC236}">
                  <a16:creationId xmlns:a16="http://schemas.microsoft.com/office/drawing/2014/main" id="{7211BA71-C69B-49D4-898D-FD76910A1A24}"/>
                </a:ext>
              </a:extLst>
            </p:cNvPr>
            <p:cNvSpPr>
              <a:spLocks/>
            </p:cNvSpPr>
            <p:nvPr/>
          </p:nvSpPr>
          <p:spPr bwMode="auto">
            <a:xfrm>
              <a:off x="2925763" y="2352675"/>
              <a:ext cx="354012" cy="301625"/>
            </a:xfrm>
            <a:custGeom>
              <a:avLst/>
              <a:gdLst>
                <a:gd name="T0" fmla="*/ 51 w 54"/>
                <a:gd name="T1" fmla="*/ 46 h 46"/>
                <a:gd name="T2" fmla="*/ 42 w 54"/>
                <a:gd name="T3" fmla="*/ 37 h 46"/>
                <a:gd name="T4" fmla="*/ 32 w 54"/>
                <a:gd name="T5" fmla="*/ 36 h 46"/>
                <a:gd name="T6" fmla="*/ 31 w 54"/>
                <a:gd name="T7" fmla="*/ 36 h 46"/>
                <a:gd name="T8" fmla="*/ 20 w 54"/>
                <a:gd name="T9" fmla="*/ 30 h 46"/>
                <a:gd name="T10" fmla="*/ 2 w 54"/>
                <a:gd name="T11" fmla="*/ 30 h 46"/>
                <a:gd name="T12" fmla="*/ 0 w 54"/>
                <a:gd name="T13" fmla="*/ 29 h 46"/>
                <a:gd name="T14" fmla="*/ 0 w 54"/>
                <a:gd name="T15" fmla="*/ 27 h 46"/>
                <a:gd name="T16" fmla="*/ 1 w 54"/>
                <a:gd name="T17" fmla="*/ 19 h 46"/>
                <a:gd name="T18" fmla="*/ 2 w 54"/>
                <a:gd name="T19" fmla="*/ 18 h 46"/>
                <a:gd name="T20" fmla="*/ 10 w 54"/>
                <a:gd name="T21" fmla="*/ 12 h 46"/>
                <a:gd name="T22" fmla="*/ 11 w 54"/>
                <a:gd name="T23" fmla="*/ 12 h 46"/>
                <a:gd name="T24" fmla="*/ 17 w 54"/>
                <a:gd name="T25" fmla="*/ 12 h 46"/>
                <a:gd name="T26" fmla="*/ 19 w 54"/>
                <a:gd name="T27" fmla="*/ 6 h 46"/>
                <a:gd name="T28" fmla="*/ 21 w 54"/>
                <a:gd name="T29" fmla="*/ 5 h 46"/>
                <a:gd name="T30" fmla="*/ 29 w 54"/>
                <a:gd name="T31" fmla="*/ 5 h 46"/>
                <a:gd name="T32" fmla="*/ 34 w 54"/>
                <a:gd name="T33" fmla="*/ 0 h 46"/>
                <a:gd name="T34" fmla="*/ 36 w 54"/>
                <a:gd name="T35" fmla="*/ 4 h 46"/>
                <a:gd name="T36" fmla="*/ 31 w 54"/>
                <a:gd name="T37" fmla="*/ 8 h 46"/>
                <a:gd name="T38" fmla="*/ 30 w 54"/>
                <a:gd name="T39" fmla="*/ 9 h 46"/>
                <a:gd name="T40" fmla="*/ 22 w 54"/>
                <a:gd name="T41" fmla="*/ 9 h 46"/>
                <a:gd name="T42" fmla="*/ 20 w 54"/>
                <a:gd name="T43" fmla="*/ 15 h 46"/>
                <a:gd name="T44" fmla="*/ 18 w 54"/>
                <a:gd name="T45" fmla="*/ 16 h 46"/>
                <a:gd name="T46" fmla="*/ 12 w 54"/>
                <a:gd name="T47" fmla="*/ 16 h 46"/>
                <a:gd name="T48" fmla="*/ 5 w 54"/>
                <a:gd name="T49" fmla="*/ 21 h 46"/>
                <a:gd name="T50" fmla="*/ 4 w 54"/>
                <a:gd name="T51" fmla="*/ 26 h 46"/>
                <a:gd name="T52" fmla="*/ 21 w 54"/>
                <a:gd name="T53" fmla="*/ 26 h 46"/>
                <a:gd name="T54" fmla="*/ 22 w 54"/>
                <a:gd name="T55" fmla="*/ 26 h 46"/>
                <a:gd name="T56" fmla="*/ 33 w 54"/>
                <a:gd name="T57" fmla="*/ 32 h 46"/>
                <a:gd name="T58" fmla="*/ 43 w 54"/>
                <a:gd name="T59" fmla="*/ 33 h 46"/>
                <a:gd name="T60" fmla="*/ 45 w 54"/>
                <a:gd name="T61" fmla="*/ 34 h 46"/>
                <a:gd name="T62" fmla="*/ 54 w 54"/>
                <a:gd name="T63" fmla="*/ 43 h 46"/>
                <a:gd name="T64" fmla="*/ 51 w 54"/>
                <a:gd name="T65"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 h="46">
                  <a:moveTo>
                    <a:pt x="51" y="46"/>
                  </a:moveTo>
                  <a:cubicBezTo>
                    <a:pt x="42" y="37"/>
                    <a:pt x="42" y="37"/>
                    <a:pt x="42" y="37"/>
                  </a:cubicBezTo>
                  <a:cubicBezTo>
                    <a:pt x="32" y="36"/>
                    <a:pt x="32" y="36"/>
                    <a:pt x="32" y="36"/>
                  </a:cubicBezTo>
                  <a:cubicBezTo>
                    <a:pt x="32" y="36"/>
                    <a:pt x="31" y="36"/>
                    <a:pt x="31" y="36"/>
                  </a:cubicBezTo>
                  <a:cubicBezTo>
                    <a:pt x="20" y="30"/>
                    <a:pt x="20" y="30"/>
                    <a:pt x="20" y="30"/>
                  </a:cubicBezTo>
                  <a:cubicBezTo>
                    <a:pt x="2" y="30"/>
                    <a:pt x="2" y="30"/>
                    <a:pt x="2" y="30"/>
                  </a:cubicBezTo>
                  <a:cubicBezTo>
                    <a:pt x="1" y="30"/>
                    <a:pt x="1" y="29"/>
                    <a:pt x="0" y="29"/>
                  </a:cubicBezTo>
                  <a:cubicBezTo>
                    <a:pt x="0" y="28"/>
                    <a:pt x="0" y="28"/>
                    <a:pt x="0" y="27"/>
                  </a:cubicBezTo>
                  <a:cubicBezTo>
                    <a:pt x="1" y="19"/>
                    <a:pt x="1" y="19"/>
                    <a:pt x="1" y="19"/>
                  </a:cubicBezTo>
                  <a:cubicBezTo>
                    <a:pt x="1" y="19"/>
                    <a:pt x="1" y="18"/>
                    <a:pt x="2" y="18"/>
                  </a:cubicBezTo>
                  <a:cubicBezTo>
                    <a:pt x="10" y="12"/>
                    <a:pt x="10" y="12"/>
                    <a:pt x="10" y="12"/>
                  </a:cubicBezTo>
                  <a:cubicBezTo>
                    <a:pt x="10" y="12"/>
                    <a:pt x="11" y="12"/>
                    <a:pt x="11" y="12"/>
                  </a:cubicBezTo>
                  <a:cubicBezTo>
                    <a:pt x="17" y="12"/>
                    <a:pt x="17" y="12"/>
                    <a:pt x="17" y="12"/>
                  </a:cubicBezTo>
                  <a:cubicBezTo>
                    <a:pt x="19" y="6"/>
                    <a:pt x="19" y="6"/>
                    <a:pt x="19" y="6"/>
                  </a:cubicBezTo>
                  <a:cubicBezTo>
                    <a:pt x="19" y="6"/>
                    <a:pt x="20" y="5"/>
                    <a:pt x="21" y="5"/>
                  </a:cubicBezTo>
                  <a:cubicBezTo>
                    <a:pt x="29" y="5"/>
                    <a:pt x="29" y="5"/>
                    <a:pt x="29" y="5"/>
                  </a:cubicBezTo>
                  <a:cubicBezTo>
                    <a:pt x="34" y="0"/>
                    <a:pt x="34" y="0"/>
                    <a:pt x="34" y="0"/>
                  </a:cubicBezTo>
                  <a:cubicBezTo>
                    <a:pt x="36" y="4"/>
                    <a:pt x="36" y="4"/>
                    <a:pt x="36" y="4"/>
                  </a:cubicBezTo>
                  <a:cubicBezTo>
                    <a:pt x="31" y="8"/>
                    <a:pt x="31" y="8"/>
                    <a:pt x="31" y="8"/>
                  </a:cubicBezTo>
                  <a:cubicBezTo>
                    <a:pt x="30" y="8"/>
                    <a:pt x="30" y="9"/>
                    <a:pt x="30" y="9"/>
                  </a:cubicBezTo>
                  <a:cubicBezTo>
                    <a:pt x="22" y="9"/>
                    <a:pt x="22" y="9"/>
                    <a:pt x="22" y="9"/>
                  </a:cubicBezTo>
                  <a:cubicBezTo>
                    <a:pt x="20" y="15"/>
                    <a:pt x="20" y="15"/>
                    <a:pt x="20" y="15"/>
                  </a:cubicBezTo>
                  <a:cubicBezTo>
                    <a:pt x="20" y="15"/>
                    <a:pt x="19" y="16"/>
                    <a:pt x="18" y="16"/>
                  </a:cubicBezTo>
                  <a:cubicBezTo>
                    <a:pt x="12" y="16"/>
                    <a:pt x="12" y="16"/>
                    <a:pt x="12" y="16"/>
                  </a:cubicBezTo>
                  <a:cubicBezTo>
                    <a:pt x="5" y="21"/>
                    <a:pt x="5" y="21"/>
                    <a:pt x="5" y="21"/>
                  </a:cubicBezTo>
                  <a:cubicBezTo>
                    <a:pt x="4" y="26"/>
                    <a:pt x="4" y="26"/>
                    <a:pt x="4" y="26"/>
                  </a:cubicBezTo>
                  <a:cubicBezTo>
                    <a:pt x="21" y="26"/>
                    <a:pt x="21" y="26"/>
                    <a:pt x="21" y="26"/>
                  </a:cubicBezTo>
                  <a:cubicBezTo>
                    <a:pt x="21" y="26"/>
                    <a:pt x="21" y="26"/>
                    <a:pt x="22" y="26"/>
                  </a:cubicBezTo>
                  <a:cubicBezTo>
                    <a:pt x="33" y="32"/>
                    <a:pt x="33" y="32"/>
                    <a:pt x="33" y="32"/>
                  </a:cubicBezTo>
                  <a:cubicBezTo>
                    <a:pt x="43" y="33"/>
                    <a:pt x="43" y="33"/>
                    <a:pt x="43" y="33"/>
                  </a:cubicBezTo>
                  <a:cubicBezTo>
                    <a:pt x="44" y="33"/>
                    <a:pt x="44" y="33"/>
                    <a:pt x="45" y="34"/>
                  </a:cubicBezTo>
                  <a:cubicBezTo>
                    <a:pt x="54" y="43"/>
                    <a:pt x="54" y="43"/>
                    <a:pt x="54" y="43"/>
                  </a:cubicBezTo>
                  <a:lnTo>
                    <a:pt x="51"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5" name="Freeform 150">
              <a:extLst>
                <a:ext uri="{FF2B5EF4-FFF2-40B4-BE49-F238E27FC236}">
                  <a16:creationId xmlns:a16="http://schemas.microsoft.com/office/drawing/2014/main" id="{F72D126F-782A-4A14-9E46-32DC3022F7B4}"/>
                </a:ext>
              </a:extLst>
            </p:cNvPr>
            <p:cNvSpPr>
              <a:spLocks/>
            </p:cNvSpPr>
            <p:nvPr/>
          </p:nvSpPr>
          <p:spPr bwMode="auto">
            <a:xfrm>
              <a:off x="2932113" y="2595563"/>
              <a:ext cx="236537" cy="104775"/>
            </a:xfrm>
            <a:custGeom>
              <a:avLst/>
              <a:gdLst>
                <a:gd name="T0" fmla="*/ 32 w 36"/>
                <a:gd name="T1" fmla="*/ 16 h 16"/>
                <a:gd name="T2" fmla="*/ 30 w 36"/>
                <a:gd name="T3" fmla="*/ 10 h 16"/>
                <a:gd name="T4" fmla="*/ 26 w 36"/>
                <a:gd name="T5" fmla="*/ 10 h 16"/>
                <a:gd name="T6" fmla="*/ 25 w 36"/>
                <a:gd name="T7" fmla="*/ 10 h 16"/>
                <a:gd name="T8" fmla="*/ 16 w 36"/>
                <a:gd name="T9" fmla="*/ 4 h 16"/>
                <a:gd name="T10" fmla="*/ 7 w 36"/>
                <a:gd name="T11" fmla="*/ 4 h 16"/>
                <a:gd name="T12" fmla="*/ 4 w 36"/>
                <a:gd name="T13" fmla="*/ 7 h 16"/>
                <a:gd name="T14" fmla="*/ 4 w 36"/>
                <a:gd name="T15" fmla="*/ 15 h 16"/>
                <a:gd name="T16" fmla="*/ 0 w 36"/>
                <a:gd name="T17" fmla="*/ 15 h 16"/>
                <a:gd name="T18" fmla="*/ 0 w 36"/>
                <a:gd name="T19" fmla="*/ 7 h 16"/>
                <a:gd name="T20" fmla="*/ 0 w 36"/>
                <a:gd name="T21" fmla="*/ 5 h 16"/>
                <a:gd name="T22" fmla="*/ 5 w 36"/>
                <a:gd name="T23" fmla="*/ 0 h 16"/>
                <a:gd name="T24" fmla="*/ 7 w 36"/>
                <a:gd name="T25" fmla="*/ 0 h 16"/>
                <a:gd name="T26" fmla="*/ 17 w 36"/>
                <a:gd name="T27" fmla="*/ 0 h 16"/>
                <a:gd name="T28" fmla="*/ 18 w 36"/>
                <a:gd name="T29" fmla="*/ 0 h 16"/>
                <a:gd name="T30" fmla="*/ 26 w 36"/>
                <a:gd name="T31" fmla="*/ 6 h 16"/>
                <a:gd name="T32" fmla="*/ 32 w 36"/>
                <a:gd name="T33" fmla="*/ 6 h 16"/>
                <a:gd name="T34" fmla="*/ 34 w 36"/>
                <a:gd name="T35" fmla="*/ 8 h 16"/>
                <a:gd name="T36" fmla="*/ 36 w 36"/>
                <a:gd name="T37" fmla="*/ 15 h 16"/>
                <a:gd name="T38" fmla="*/ 32 w 36"/>
                <a:gd name="T39"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16">
                  <a:moveTo>
                    <a:pt x="32" y="16"/>
                  </a:moveTo>
                  <a:cubicBezTo>
                    <a:pt x="30" y="10"/>
                    <a:pt x="30" y="10"/>
                    <a:pt x="30" y="10"/>
                  </a:cubicBezTo>
                  <a:cubicBezTo>
                    <a:pt x="26" y="10"/>
                    <a:pt x="26" y="10"/>
                    <a:pt x="26" y="10"/>
                  </a:cubicBezTo>
                  <a:cubicBezTo>
                    <a:pt x="25" y="10"/>
                    <a:pt x="25" y="10"/>
                    <a:pt x="25" y="10"/>
                  </a:cubicBezTo>
                  <a:cubicBezTo>
                    <a:pt x="16" y="4"/>
                    <a:pt x="16" y="4"/>
                    <a:pt x="16" y="4"/>
                  </a:cubicBezTo>
                  <a:cubicBezTo>
                    <a:pt x="7" y="4"/>
                    <a:pt x="7" y="4"/>
                    <a:pt x="7" y="4"/>
                  </a:cubicBezTo>
                  <a:cubicBezTo>
                    <a:pt x="4" y="7"/>
                    <a:pt x="4" y="7"/>
                    <a:pt x="4" y="7"/>
                  </a:cubicBezTo>
                  <a:cubicBezTo>
                    <a:pt x="4" y="15"/>
                    <a:pt x="4" y="15"/>
                    <a:pt x="4" y="15"/>
                  </a:cubicBezTo>
                  <a:cubicBezTo>
                    <a:pt x="0" y="15"/>
                    <a:pt x="0" y="15"/>
                    <a:pt x="0" y="15"/>
                  </a:cubicBezTo>
                  <a:cubicBezTo>
                    <a:pt x="0" y="7"/>
                    <a:pt x="0" y="7"/>
                    <a:pt x="0" y="7"/>
                  </a:cubicBezTo>
                  <a:cubicBezTo>
                    <a:pt x="0" y="6"/>
                    <a:pt x="0" y="6"/>
                    <a:pt x="0" y="5"/>
                  </a:cubicBezTo>
                  <a:cubicBezTo>
                    <a:pt x="5" y="0"/>
                    <a:pt x="5" y="0"/>
                    <a:pt x="5" y="0"/>
                  </a:cubicBezTo>
                  <a:cubicBezTo>
                    <a:pt x="6" y="0"/>
                    <a:pt x="6" y="0"/>
                    <a:pt x="7" y="0"/>
                  </a:cubicBezTo>
                  <a:cubicBezTo>
                    <a:pt x="17" y="0"/>
                    <a:pt x="17" y="0"/>
                    <a:pt x="17" y="0"/>
                  </a:cubicBezTo>
                  <a:cubicBezTo>
                    <a:pt x="17" y="0"/>
                    <a:pt x="18" y="0"/>
                    <a:pt x="18" y="0"/>
                  </a:cubicBezTo>
                  <a:cubicBezTo>
                    <a:pt x="26" y="6"/>
                    <a:pt x="26" y="6"/>
                    <a:pt x="26" y="6"/>
                  </a:cubicBezTo>
                  <a:cubicBezTo>
                    <a:pt x="32" y="6"/>
                    <a:pt x="32" y="6"/>
                    <a:pt x="32" y="6"/>
                  </a:cubicBezTo>
                  <a:cubicBezTo>
                    <a:pt x="33" y="6"/>
                    <a:pt x="34" y="7"/>
                    <a:pt x="34" y="8"/>
                  </a:cubicBezTo>
                  <a:cubicBezTo>
                    <a:pt x="36" y="15"/>
                    <a:pt x="36" y="15"/>
                    <a:pt x="36" y="15"/>
                  </a:cubicBezTo>
                  <a:lnTo>
                    <a:pt x="3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6" name="Freeform 151">
              <a:extLst>
                <a:ext uri="{FF2B5EF4-FFF2-40B4-BE49-F238E27FC236}">
                  <a16:creationId xmlns:a16="http://schemas.microsoft.com/office/drawing/2014/main" id="{4908F8EB-5C13-4913-AB1E-D7E107283538}"/>
                </a:ext>
              </a:extLst>
            </p:cNvPr>
            <p:cNvSpPr>
              <a:spLocks/>
            </p:cNvSpPr>
            <p:nvPr/>
          </p:nvSpPr>
          <p:spPr bwMode="auto">
            <a:xfrm>
              <a:off x="2762250" y="2306638"/>
              <a:ext cx="184150" cy="131762"/>
            </a:xfrm>
            <a:custGeom>
              <a:avLst/>
              <a:gdLst>
                <a:gd name="T0" fmla="*/ 11 w 28"/>
                <a:gd name="T1" fmla="*/ 20 h 20"/>
                <a:gd name="T2" fmla="*/ 9 w 28"/>
                <a:gd name="T3" fmla="*/ 19 h 20"/>
                <a:gd name="T4" fmla="*/ 0 w 28"/>
                <a:gd name="T5" fmla="*/ 13 h 20"/>
                <a:gd name="T6" fmla="*/ 3 w 28"/>
                <a:gd name="T7" fmla="*/ 10 h 20"/>
                <a:gd name="T8" fmla="*/ 11 w 28"/>
                <a:gd name="T9" fmla="*/ 16 h 20"/>
                <a:gd name="T10" fmla="*/ 19 w 28"/>
                <a:gd name="T11" fmla="*/ 14 h 20"/>
                <a:gd name="T12" fmla="*/ 24 w 28"/>
                <a:gd name="T13" fmla="*/ 11 h 20"/>
                <a:gd name="T14" fmla="*/ 24 w 28"/>
                <a:gd name="T15" fmla="*/ 0 h 20"/>
                <a:gd name="T16" fmla="*/ 28 w 28"/>
                <a:gd name="T17" fmla="*/ 0 h 20"/>
                <a:gd name="T18" fmla="*/ 28 w 28"/>
                <a:gd name="T19" fmla="*/ 12 h 20"/>
                <a:gd name="T20" fmla="*/ 27 w 28"/>
                <a:gd name="T21" fmla="*/ 13 h 20"/>
                <a:gd name="T22" fmla="*/ 21 w 28"/>
                <a:gd name="T23" fmla="*/ 18 h 20"/>
                <a:gd name="T24" fmla="*/ 20 w 28"/>
                <a:gd name="T25" fmla="*/ 18 h 20"/>
                <a:gd name="T26" fmla="*/ 11 w 28"/>
                <a:gd name="T27" fmla="*/ 20 h 20"/>
                <a:gd name="T28" fmla="*/ 11 w 28"/>
                <a:gd name="T2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20">
                  <a:moveTo>
                    <a:pt x="11" y="20"/>
                  </a:moveTo>
                  <a:cubicBezTo>
                    <a:pt x="10" y="20"/>
                    <a:pt x="10" y="20"/>
                    <a:pt x="9" y="19"/>
                  </a:cubicBezTo>
                  <a:cubicBezTo>
                    <a:pt x="0" y="13"/>
                    <a:pt x="0" y="13"/>
                    <a:pt x="0" y="13"/>
                  </a:cubicBezTo>
                  <a:cubicBezTo>
                    <a:pt x="3" y="10"/>
                    <a:pt x="3" y="10"/>
                    <a:pt x="3" y="10"/>
                  </a:cubicBezTo>
                  <a:cubicBezTo>
                    <a:pt x="11" y="16"/>
                    <a:pt x="11" y="16"/>
                    <a:pt x="11" y="16"/>
                  </a:cubicBezTo>
                  <a:cubicBezTo>
                    <a:pt x="19" y="14"/>
                    <a:pt x="19" y="14"/>
                    <a:pt x="19" y="14"/>
                  </a:cubicBezTo>
                  <a:cubicBezTo>
                    <a:pt x="24" y="11"/>
                    <a:pt x="24" y="11"/>
                    <a:pt x="24" y="11"/>
                  </a:cubicBezTo>
                  <a:cubicBezTo>
                    <a:pt x="24" y="0"/>
                    <a:pt x="24" y="0"/>
                    <a:pt x="24" y="0"/>
                  </a:cubicBezTo>
                  <a:cubicBezTo>
                    <a:pt x="28" y="0"/>
                    <a:pt x="28" y="0"/>
                    <a:pt x="28" y="0"/>
                  </a:cubicBezTo>
                  <a:cubicBezTo>
                    <a:pt x="28" y="12"/>
                    <a:pt x="28" y="12"/>
                    <a:pt x="28" y="12"/>
                  </a:cubicBezTo>
                  <a:cubicBezTo>
                    <a:pt x="28" y="12"/>
                    <a:pt x="28" y="13"/>
                    <a:pt x="27" y="13"/>
                  </a:cubicBezTo>
                  <a:cubicBezTo>
                    <a:pt x="21" y="18"/>
                    <a:pt x="21" y="18"/>
                    <a:pt x="21" y="18"/>
                  </a:cubicBezTo>
                  <a:cubicBezTo>
                    <a:pt x="21" y="18"/>
                    <a:pt x="21" y="18"/>
                    <a:pt x="20" y="18"/>
                  </a:cubicBezTo>
                  <a:cubicBezTo>
                    <a:pt x="11" y="20"/>
                    <a:pt x="11" y="20"/>
                    <a:pt x="11" y="20"/>
                  </a:cubicBezTo>
                  <a:cubicBezTo>
                    <a:pt x="11" y="20"/>
                    <a:pt x="11" y="20"/>
                    <a:pt x="11"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7" name="Freeform 152">
              <a:extLst>
                <a:ext uri="{FF2B5EF4-FFF2-40B4-BE49-F238E27FC236}">
                  <a16:creationId xmlns:a16="http://schemas.microsoft.com/office/drawing/2014/main" id="{15DD9E16-B406-4C7F-8852-903AA15A0A1F}"/>
                </a:ext>
              </a:extLst>
            </p:cNvPr>
            <p:cNvSpPr>
              <a:spLocks/>
            </p:cNvSpPr>
            <p:nvPr/>
          </p:nvSpPr>
          <p:spPr bwMode="auto">
            <a:xfrm>
              <a:off x="2716213" y="2425700"/>
              <a:ext cx="92075" cy="228600"/>
            </a:xfrm>
            <a:custGeom>
              <a:avLst/>
              <a:gdLst>
                <a:gd name="T0" fmla="*/ 5 w 14"/>
                <a:gd name="T1" fmla="*/ 35 h 35"/>
                <a:gd name="T2" fmla="*/ 4 w 14"/>
                <a:gd name="T3" fmla="*/ 22 h 35"/>
                <a:gd name="T4" fmla="*/ 5 w 14"/>
                <a:gd name="T5" fmla="*/ 20 h 35"/>
                <a:gd name="T6" fmla="*/ 10 w 14"/>
                <a:gd name="T7" fmla="*/ 16 h 35"/>
                <a:gd name="T8" fmla="*/ 10 w 14"/>
                <a:gd name="T9" fmla="*/ 10 h 35"/>
                <a:gd name="T10" fmla="*/ 0 w 14"/>
                <a:gd name="T11" fmla="*/ 4 h 35"/>
                <a:gd name="T12" fmla="*/ 2 w 14"/>
                <a:gd name="T13" fmla="*/ 0 h 35"/>
                <a:gd name="T14" fmla="*/ 13 w 14"/>
                <a:gd name="T15" fmla="*/ 8 h 35"/>
                <a:gd name="T16" fmla="*/ 14 w 14"/>
                <a:gd name="T17" fmla="*/ 9 h 35"/>
                <a:gd name="T18" fmla="*/ 14 w 14"/>
                <a:gd name="T19" fmla="*/ 17 h 35"/>
                <a:gd name="T20" fmla="*/ 13 w 14"/>
                <a:gd name="T21" fmla="*/ 19 h 35"/>
                <a:gd name="T22" fmla="*/ 8 w 14"/>
                <a:gd name="T23" fmla="*/ 23 h 35"/>
                <a:gd name="T24" fmla="*/ 9 w 14"/>
                <a:gd name="T25" fmla="*/ 35 h 35"/>
                <a:gd name="T26" fmla="*/ 5 w 14"/>
                <a:gd name="T2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35">
                  <a:moveTo>
                    <a:pt x="5" y="35"/>
                  </a:moveTo>
                  <a:cubicBezTo>
                    <a:pt x="4" y="22"/>
                    <a:pt x="4" y="22"/>
                    <a:pt x="4" y="22"/>
                  </a:cubicBezTo>
                  <a:cubicBezTo>
                    <a:pt x="4" y="21"/>
                    <a:pt x="4" y="20"/>
                    <a:pt x="5" y="20"/>
                  </a:cubicBezTo>
                  <a:cubicBezTo>
                    <a:pt x="10" y="16"/>
                    <a:pt x="10" y="16"/>
                    <a:pt x="10" y="16"/>
                  </a:cubicBezTo>
                  <a:cubicBezTo>
                    <a:pt x="10" y="10"/>
                    <a:pt x="10" y="10"/>
                    <a:pt x="10" y="10"/>
                  </a:cubicBezTo>
                  <a:cubicBezTo>
                    <a:pt x="0" y="4"/>
                    <a:pt x="0" y="4"/>
                    <a:pt x="0" y="4"/>
                  </a:cubicBezTo>
                  <a:cubicBezTo>
                    <a:pt x="2" y="0"/>
                    <a:pt x="2" y="0"/>
                    <a:pt x="2" y="0"/>
                  </a:cubicBezTo>
                  <a:cubicBezTo>
                    <a:pt x="13" y="8"/>
                    <a:pt x="13" y="8"/>
                    <a:pt x="13" y="8"/>
                  </a:cubicBezTo>
                  <a:cubicBezTo>
                    <a:pt x="13" y="8"/>
                    <a:pt x="14" y="9"/>
                    <a:pt x="14" y="9"/>
                  </a:cubicBezTo>
                  <a:cubicBezTo>
                    <a:pt x="14" y="17"/>
                    <a:pt x="14" y="17"/>
                    <a:pt x="14" y="17"/>
                  </a:cubicBezTo>
                  <a:cubicBezTo>
                    <a:pt x="14" y="18"/>
                    <a:pt x="13" y="18"/>
                    <a:pt x="13" y="19"/>
                  </a:cubicBezTo>
                  <a:cubicBezTo>
                    <a:pt x="8" y="23"/>
                    <a:pt x="8" y="23"/>
                    <a:pt x="8" y="23"/>
                  </a:cubicBezTo>
                  <a:cubicBezTo>
                    <a:pt x="9" y="35"/>
                    <a:pt x="9" y="35"/>
                    <a:pt x="9" y="35"/>
                  </a:cubicBezTo>
                  <a:lnTo>
                    <a:pt x="5"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grpSp>
    </p:spTree>
    <p:extLst>
      <p:ext uri="{BB962C8B-B14F-4D97-AF65-F5344CB8AC3E}">
        <p14:creationId xmlns:p14="http://schemas.microsoft.com/office/powerpoint/2010/main" val="1738450274"/>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0DB2ABD-1F28-4449-B204-F3E05C155BFC}"/>
              </a:ext>
            </a:extLst>
          </p:cNvPr>
          <p:cNvSpPr>
            <a:spLocks noGrp="1"/>
          </p:cNvSpPr>
          <p:nvPr>
            <p:ph type="title"/>
          </p:nvPr>
        </p:nvSpPr>
        <p:spPr>
          <a:xfrm>
            <a:off x="668277" y="551494"/>
            <a:ext cx="10855445" cy="981075"/>
          </a:xfrm>
        </p:spPr>
        <p:txBody>
          <a:bodyPr/>
          <a:lstStyle/>
          <a:p>
            <a:r>
              <a:rPr lang="sv-SE" dirty="0"/>
              <a:t>Elkostnader </a:t>
            </a:r>
            <a:br>
              <a:rPr lang="sv-SE" dirty="0"/>
            </a:br>
            <a:r>
              <a:rPr lang="sv-SE" sz="2400" dirty="0"/>
              <a:t>– villakunder med elvärme och avtal om rörligt pris (avser januari månad)</a:t>
            </a:r>
            <a:br>
              <a:rPr lang="sv-SE" sz="2400" dirty="0"/>
            </a:br>
            <a:r>
              <a:rPr lang="sv-SE" sz="2400" dirty="0"/>
              <a:t>1970-2022</a:t>
            </a:r>
            <a:endParaRPr lang="sv-SE" dirty="0"/>
          </a:p>
        </p:txBody>
      </p:sp>
      <p:sp>
        <p:nvSpPr>
          <p:cNvPr id="3" name="Platshållare för text 2">
            <a:extLst>
              <a:ext uri="{FF2B5EF4-FFF2-40B4-BE49-F238E27FC236}">
                <a16:creationId xmlns:a16="http://schemas.microsoft.com/office/drawing/2014/main" id="{54B91FEE-C379-4DE5-B31A-67FE6454E47C}"/>
              </a:ext>
            </a:extLst>
          </p:cNvPr>
          <p:cNvSpPr>
            <a:spLocks noGrp="1"/>
          </p:cNvSpPr>
          <p:nvPr>
            <p:ph type="body" sz="quarter" idx="18"/>
          </p:nvPr>
        </p:nvSpPr>
        <p:spPr/>
        <p:txBody>
          <a:bodyPr/>
          <a:lstStyle/>
          <a:p>
            <a:r>
              <a:rPr lang="sv-SE" dirty="0"/>
              <a:t>Källa: Energimyndigheten, SCB, Energiföretagen Sverige</a:t>
            </a:r>
          </a:p>
        </p:txBody>
      </p:sp>
      <p:sp>
        <p:nvSpPr>
          <p:cNvPr id="4" name="Platshållare för datum 3">
            <a:extLst>
              <a:ext uri="{FF2B5EF4-FFF2-40B4-BE49-F238E27FC236}">
                <a16:creationId xmlns:a16="http://schemas.microsoft.com/office/drawing/2014/main" id="{DE4486B9-A509-4D9A-AF2A-8424243DBBBB}"/>
              </a:ext>
            </a:extLst>
          </p:cNvPr>
          <p:cNvSpPr>
            <a:spLocks noGrp="1"/>
          </p:cNvSpPr>
          <p:nvPr>
            <p:ph type="dt" sz="half" idx="19"/>
          </p:nvPr>
        </p:nvSpPr>
        <p:spPr/>
        <p:txBody>
          <a:bodyPr/>
          <a:lstStyle/>
          <a:p>
            <a:pPr>
              <a:defRPr/>
            </a:pPr>
            <a:r>
              <a:rPr lang="sv-SE" dirty="0"/>
              <a:t>2022-04-04</a:t>
            </a:r>
          </a:p>
        </p:txBody>
      </p:sp>
      <p:sp>
        <p:nvSpPr>
          <p:cNvPr id="5" name="Platshållare för bildnummer 4">
            <a:extLst>
              <a:ext uri="{FF2B5EF4-FFF2-40B4-BE49-F238E27FC236}">
                <a16:creationId xmlns:a16="http://schemas.microsoft.com/office/drawing/2014/main" id="{848932C6-51F1-4FE0-AFB8-F51C28EC69AD}"/>
              </a:ext>
            </a:extLst>
          </p:cNvPr>
          <p:cNvSpPr>
            <a:spLocks noGrp="1"/>
          </p:cNvSpPr>
          <p:nvPr>
            <p:ph type="sldNum" sz="quarter" idx="21"/>
          </p:nvPr>
        </p:nvSpPr>
        <p:spPr/>
        <p:txBody>
          <a:bodyPr/>
          <a:lstStyle/>
          <a:p>
            <a:pPr>
              <a:defRPr/>
            </a:pPr>
            <a:fld id="{30D2372E-50D1-4AC7-942F-EA3CFDEB5908}" type="slidenum">
              <a:rPr lang="sv-SE" smtClean="0"/>
              <a:pPr>
                <a:defRPr/>
              </a:pPr>
              <a:t>20</a:t>
            </a:fld>
            <a:endParaRPr lang="sv-SE" dirty="0"/>
          </a:p>
        </p:txBody>
      </p:sp>
      <p:sp>
        <p:nvSpPr>
          <p:cNvPr id="22" name="TextBox 15">
            <a:extLst>
              <a:ext uri="{FF2B5EF4-FFF2-40B4-BE49-F238E27FC236}">
                <a16:creationId xmlns:a16="http://schemas.microsoft.com/office/drawing/2014/main" id="{792D9CFD-6419-447F-AE08-4389A26D460A}"/>
              </a:ext>
            </a:extLst>
          </p:cNvPr>
          <p:cNvSpPr txBox="1"/>
          <p:nvPr>
            <p:custDataLst>
              <p:tags r:id="rId1"/>
            </p:custDataLst>
          </p:nvPr>
        </p:nvSpPr>
        <p:spPr>
          <a:xfrm>
            <a:off x="582013" y="1654490"/>
            <a:ext cx="1084439" cy="341632"/>
          </a:xfrm>
          <a:prstGeom prst="rect">
            <a:avLst/>
          </a:prstGeom>
          <a:noFill/>
        </p:spPr>
        <p:txBody>
          <a:bodyPr wrap="square" rtlCol="0">
            <a:spAutoFit/>
          </a:bodyPr>
          <a:lstStyle/>
          <a:p>
            <a:pPr>
              <a:lnSpc>
                <a:spcPct val="90000"/>
              </a:lnSpc>
              <a:spcBef>
                <a:spcPts val="600"/>
              </a:spcBef>
            </a:pPr>
            <a:r>
              <a:rPr lang="sv-SE" dirty="0"/>
              <a:t>Öre/KWh</a:t>
            </a:r>
          </a:p>
        </p:txBody>
      </p:sp>
      <p:graphicFrame>
        <p:nvGraphicFramePr>
          <p:cNvPr id="8" name="Diagram 9">
            <a:extLst>
              <a:ext uri="{FF2B5EF4-FFF2-40B4-BE49-F238E27FC236}">
                <a16:creationId xmlns:a16="http://schemas.microsoft.com/office/drawing/2014/main" id="{00000000-0008-0000-1600-000003000000}"/>
              </a:ext>
            </a:extLst>
          </p:cNvPr>
          <p:cNvGraphicFramePr>
            <a:graphicFrameLocks/>
          </p:cNvGraphicFramePr>
          <p:nvPr>
            <p:extLst>
              <p:ext uri="{D42A27DB-BD31-4B8C-83A1-F6EECF244321}">
                <p14:modId xmlns:p14="http://schemas.microsoft.com/office/powerpoint/2010/main" val="2419225311"/>
              </p:ext>
            </p:extLst>
          </p:nvPr>
        </p:nvGraphicFramePr>
        <p:xfrm>
          <a:off x="311867" y="1230553"/>
          <a:ext cx="12210378" cy="479107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57845426"/>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01D6244-B842-462A-8905-C3D516733BA9}"/>
              </a:ext>
            </a:extLst>
          </p:cNvPr>
          <p:cNvSpPr>
            <a:spLocks noGrp="1"/>
          </p:cNvSpPr>
          <p:nvPr>
            <p:ph type="title"/>
          </p:nvPr>
        </p:nvSpPr>
        <p:spPr/>
        <p:txBody>
          <a:bodyPr/>
          <a:lstStyle/>
          <a:p>
            <a:r>
              <a:rPr lang="sv-SE" dirty="0"/>
              <a:t>Elkostnader </a:t>
            </a:r>
            <a:br>
              <a:rPr lang="sv-SE" dirty="0"/>
            </a:br>
            <a:r>
              <a:rPr lang="sv-SE" sz="2400" dirty="0"/>
              <a:t>– villakunder med elvärme och avtal om rörligt pris (avser januari månad)</a:t>
            </a:r>
            <a:endParaRPr lang="sv-SE" dirty="0"/>
          </a:p>
        </p:txBody>
      </p:sp>
      <p:sp>
        <p:nvSpPr>
          <p:cNvPr id="3" name="Platshållare för text 2">
            <a:extLst>
              <a:ext uri="{FF2B5EF4-FFF2-40B4-BE49-F238E27FC236}">
                <a16:creationId xmlns:a16="http://schemas.microsoft.com/office/drawing/2014/main" id="{4878ADE7-9D10-4D1D-AA4E-A9DDC09C8F59}"/>
              </a:ext>
            </a:extLst>
          </p:cNvPr>
          <p:cNvSpPr>
            <a:spLocks noGrp="1"/>
          </p:cNvSpPr>
          <p:nvPr>
            <p:ph type="body" sz="quarter" idx="18"/>
          </p:nvPr>
        </p:nvSpPr>
        <p:spPr/>
        <p:txBody>
          <a:bodyPr/>
          <a:lstStyle/>
          <a:p>
            <a:r>
              <a:rPr lang="sv-SE" dirty="0"/>
              <a:t>Källa: Energimyndigheten, SCB</a:t>
            </a:r>
          </a:p>
        </p:txBody>
      </p:sp>
      <p:sp>
        <p:nvSpPr>
          <p:cNvPr id="4" name="Platshållare för datum 3">
            <a:extLst>
              <a:ext uri="{FF2B5EF4-FFF2-40B4-BE49-F238E27FC236}">
                <a16:creationId xmlns:a16="http://schemas.microsoft.com/office/drawing/2014/main" id="{1D15302C-E4C2-4D0E-A49E-E8693E7469CD}"/>
              </a:ext>
            </a:extLst>
          </p:cNvPr>
          <p:cNvSpPr>
            <a:spLocks noGrp="1"/>
          </p:cNvSpPr>
          <p:nvPr>
            <p:ph type="dt" sz="half" idx="19"/>
          </p:nvPr>
        </p:nvSpPr>
        <p:spPr/>
        <p:txBody>
          <a:bodyPr/>
          <a:lstStyle/>
          <a:p>
            <a:pPr>
              <a:defRPr/>
            </a:pPr>
            <a:r>
              <a:rPr lang="sv-SE" dirty="0"/>
              <a:t>2022-04-04</a:t>
            </a:r>
          </a:p>
        </p:txBody>
      </p:sp>
      <p:sp>
        <p:nvSpPr>
          <p:cNvPr id="5" name="Platshållare för bildnummer 4">
            <a:extLst>
              <a:ext uri="{FF2B5EF4-FFF2-40B4-BE49-F238E27FC236}">
                <a16:creationId xmlns:a16="http://schemas.microsoft.com/office/drawing/2014/main" id="{C43C1871-2E43-4199-A293-19C6AF67C076}"/>
              </a:ext>
            </a:extLst>
          </p:cNvPr>
          <p:cNvSpPr>
            <a:spLocks noGrp="1"/>
          </p:cNvSpPr>
          <p:nvPr>
            <p:ph type="sldNum" sz="quarter" idx="21"/>
          </p:nvPr>
        </p:nvSpPr>
        <p:spPr/>
        <p:txBody>
          <a:bodyPr/>
          <a:lstStyle/>
          <a:p>
            <a:pPr>
              <a:defRPr/>
            </a:pPr>
            <a:fld id="{30D2372E-50D1-4AC7-942F-EA3CFDEB5908}" type="slidenum">
              <a:rPr lang="sv-SE" smtClean="0"/>
              <a:pPr>
                <a:defRPr/>
              </a:pPr>
              <a:t>21</a:t>
            </a:fld>
            <a:endParaRPr lang="sv-SE" dirty="0"/>
          </a:p>
        </p:txBody>
      </p:sp>
      <p:sp>
        <p:nvSpPr>
          <p:cNvPr id="11" name="TextBox 7">
            <a:extLst>
              <a:ext uri="{FF2B5EF4-FFF2-40B4-BE49-F238E27FC236}">
                <a16:creationId xmlns:a16="http://schemas.microsoft.com/office/drawing/2014/main" id="{5A4B1714-5FD3-4B1B-99D8-1B61E5832644}"/>
              </a:ext>
            </a:extLst>
          </p:cNvPr>
          <p:cNvSpPr txBox="1"/>
          <p:nvPr>
            <p:custDataLst>
              <p:tags r:id="rId1"/>
            </p:custDataLst>
          </p:nvPr>
        </p:nvSpPr>
        <p:spPr>
          <a:xfrm>
            <a:off x="2659298" y="1934943"/>
            <a:ext cx="1018228" cy="535531"/>
          </a:xfrm>
          <a:prstGeom prst="rect">
            <a:avLst/>
          </a:prstGeom>
          <a:noFill/>
        </p:spPr>
        <p:txBody>
          <a:bodyPr wrap="none" rtlCol="0">
            <a:spAutoFit/>
          </a:bodyPr>
          <a:lstStyle/>
          <a:p>
            <a:pPr algn="ctr">
              <a:lnSpc>
                <a:spcPct val="90000"/>
              </a:lnSpc>
              <a:spcBef>
                <a:spcPts val="600"/>
              </a:spcBef>
            </a:pPr>
            <a:r>
              <a:rPr lang="sv-SE" sz="3200" b="1" dirty="0">
                <a:latin typeface="+mn-lt"/>
              </a:rPr>
              <a:t>1970</a:t>
            </a:r>
          </a:p>
        </p:txBody>
      </p:sp>
      <p:sp>
        <p:nvSpPr>
          <p:cNvPr id="12" name="TextBox 8">
            <a:extLst>
              <a:ext uri="{FF2B5EF4-FFF2-40B4-BE49-F238E27FC236}">
                <a16:creationId xmlns:a16="http://schemas.microsoft.com/office/drawing/2014/main" id="{1AE92F70-7432-4DB0-8F66-E7A7A29D065E}"/>
              </a:ext>
            </a:extLst>
          </p:cNvPr>
          <p:cNvSpPr txBox="1"/>
          <p:nvPr>
            <p:custDataLst>
              <p:tags r:id="rId2"/>
            </p:custDataLst>
          </p:nvPr>
        </p:nvSpPr>
        <p:spPr>
          <a:xfrm>
            <a:off x="8329298" y="1934943"/>
            <a:ext cx="1018228" cy="535531"/>
          </a:xfrm>
          <a:prstGeom prst="rect">
            <a:avLst/>
          </a:prstGeom>
          <a:noFill/>
        </p:spPr>
        <p:txBody>
          <a:bodyPr wrap="none" rtlCol="0">
            <a:spAutoFit/>
          </a:bodyPr>
          <a:lstStyle/>
          <a:p>
            <a:pPr algn="ctr">
              <a:lnSpc>
                <a:spcPct val="90000"/>
              </a:lnSpc>
              <a:spcBef>
                <a:spcPts val="600"/>
              </a:spcBef>
            </a:pPr>
            <a:r>
              <a:rPr lang="sv-SE" sz="3200" b="1" dirty="0">
                <a:latin typeface="+mn-lt"/>
              </a:rPr>
              <a:t>2022</a:t>
            </a:r>
          </a:p>
        </p:txBody>
      </p:sp>
      <p:sp>
        <p:nvSpPr>
          <p:cNvPr id="18" name="TextBox 10">
            <a:extLst>
              <a:ext uri="{FF2B5EF4-FFF2-40B4-BE49-F238E27FC236}">
                <a16:creationId xmlns:a16="http://schemas.microsoft.com/office/drawing/2014/main" id="{0D365E6E-8295-4F40-8867-4018D850E6F3}"/>
              </a:ext>
            </a:extLst>
          </p:cNvPr>
          <p:cNvSpPr txBox="1"/>
          <p:nvPr>
            <p:custDataLst>
              <p:tags r:id="rId3"/>
            </p:custDataLst>
          </p:nvPr>
        </p:nvSpPr>
        <p:spPr>
          <a:xfrm>
            <a:off x="3372994" y="2586015"/>
            <a:ext cx="706475" cy="369332"/>
          </a:xfrm>
          <a:prstGeom prst="rect">
            <a:avLst/>
          </a:prstGeom>
          <a:noFill/>
        </p:spPr>
        <p:txBody>
          <a:bodyPr wrap="none" rtlCol="0">
            <a:spAutoFit/>
          </a:bodyPr>
          <a:lstStyle/>
          <a:p>
            <a:pPr>
              <a:lnSpc>
                <a:spcPct val="90000"/>
              </a:lnSpc>
              <a:spcBef>
                <a:spcPts val="600"/>
              </a:spcBef>
            </a:pPr>
            <a:r>
              <a:rPr lang="sv-SE" sz="2000" dirty="0">
                <a:latin typeface="+mn-lt"/>
              </a:rPr>
              <a:t>Skatt</a:t>
            </a:r>
          </a:p>
        </p:txBody>
      </p:sp>
      <p:sp>
        <p:nvSpPr>
          <p:cNvPr id="19" name="TextBox 11">
            <a:extLst>
              <a:ext uri="{FF2B5EF4-FFF2-40B4-BE49-F238E27FC236}">
                <a16:creationId xmlns:a16="http://schemas.microsoft.com/office/drawing/2014/main" id="{13740334-3AF2-40B8-9221-1C768B5796A9}"/>
              </a:ext>
            </a:extLst>
          </p:cNvPr>
          <p:cNvSpPr txBox="1"/>
          <p:nvPr>
            <p:custDataLst>
              <p:tags r:id="rId4"/>
            </p:custDataLst>
          </p:nvPr>
        </p:nvSpPr>
        <p:spPr>
          <a:xfrm>
            <a:off x="4488500" y="4610429"/>
            <a:ext cx="1569660" cy="369332"/>
          </a:xfrm>
          <a:prstGeom prst="rect">
            <a:avLst/>
          </a:prstGeom>
          <a:noFill/>
        </p:spPr>
        <p:txBody>
          <a:bodyPr wrap="none" rtlCol="0">
            <a:spAutoFit/>
          </a:bodyPr>
          <a:lstStyle/>
          <a:p>
            <a:pPr>
              <a:lnSpc>
                <a:spcPct val="90000"/>
              </a:lnSpc>
              <a:spcBef>
                <a:spcPts val="600"/>
              </a:spcBef>
            </a:pPr>
            <a:r>
              <a:rPr lang="sv-SE" sz="2000" dirty="0">
                <a:latin typeface="+mn-lt"/>
              </a:rPr>
              <a:t>Elhandelspris</a:t>
            </a:r>
          </a:p>
        </p:txBody>
      </p:sp>
      <p:sp>
        <p:nvSpPr>
          <p:cNvPr id="20" name="TextBox 12">
            <a:extLst>
              <a:ext uri="{FF2B5EF4-FFF2-40B4-BE49-F238E27FC236}">
                <a16:creationId xmlns:a16="http://schemas.microsoft.com/office/drawing/2014/main" id="{DEF4B6FD-B0FA-426B-813D-9511D56695DD}"/>
              </a:ext>
            </a:extLst>
          </p:cNvPr>
          <p:cNvSpPr txBox="1"/>
          <p:nvPr>
            <p:custDataLst>
              <p:tags r:id="rId5"/>
            </p:custDataLst>
          </p:nvPr>
        </p:nvSpPr>
        <p:spPr>
          <a:xfrm>
            <a:off x="546248" y="3244334"/>
            <a:ext cx="1388009" cy="369332"/>
          </a:xfrm>
          <a:prstGeom prst="rect">
            <a:avLst/>
          </a:prstGeom>
          <a:noFill/>
        </p:spPr>
        <p:txBody>
          <a:bodyPr wrap="none" rtlCol="0">
            <a:spAutoFit/>
          </a:bodyPr>
          <a:lstStyle/>
          <a:p>
            <a:pPr>
              <a:lnSpc>
                <a:spcPct val="90000"/>
              </a:lnSpc>
              <a:spcBef>
                <a:spcPts val="600"/>
              </a:spcBef>
            </a:pPr>
            <a:r>
              <a:rPr lang="sv-SE" sz="2000" dirty="0">
                <a:latin typeface="+mn-lt"/>
              </a:rPr>
              <a:t>Elnätsavgift</a:t>
            </a:r>
          </a:p>
        </p:txBody>
      </p:sp>
      <p:sp>
        <p:nvSpPr>
          <p:cNvPr id="21" name="TextBox 14">
            <a:extLst>
              <a:ext uri="{FF2B5EF4-FFF2-40B4-BE49-F238E27FC236}">
                <a16:creationId xmlns:a16="http://schemas.microsoft.com/office/drawing/2014/main" id="{76196925-E6B9-40B2-864F-2D9368345190}"/>
              </a:ext>
            </a:extLst>
          </p:cNvPr>
          <p:cNvSpPr txBox="1"/>
          <p:nvPr>
            <p:custDataLst>
              <p:tags r:id="rId6"/>
            </p:custDataLst>
          </p:nvPr>
        </p:nvSpPr>
        <p:spPr>
          <a:xfrm>
            <a:off x="10149970" y="3502850"/>
            <a:ext cx="706475" cy="369332"/>
          </a:xfrm>
          <a:prstGeom prst="rect">
            <a:avLst/>
          </a:prstGeom>
          <a:noFill/>
        </p:spPr>
        <p:txBody>
          <a:bodyPr wrap="none" rtlCol="0">
            <a:spAutoFit/>
          </a:bodyPr>
          <a:lstStyle/>
          <a:p>
            <a:pPr>
              <a:lnSpc>
                <a:spcPct val="90000"/>
              </a:lnSpc>
              <a:spcBef>
                <a:spcPts val="600"/>
              </a:spcBef>
            </a:pPr>
            <a:r>
              <a:rPr lang="sv-SE" sz="2000" dirty="0">
                <a:latin typeface="+mn-lt"/>
              </a:rPr>
              <a:t>Skatt</a:t>
            </a:r>
          </a:p>
        </p:txBody>
      </p:sp>
      <p:sp>
        <p:nvSpPr>
          <p:cNvPr id="22" name="TextBox 15">
            <a:extLst>
              <a:ext uri="{FF2B5EF4-FFF2-40B4-BE49-F238E27FC236}">
                <a16:creationId xmlns:a16="http://schemas.microsoft.com/office/drawing/2014/main" id="{B33DE073-F883-4A71-94F0-3EDB2268F794}"/>
              </a:ext>
            </a:extLst>
          </p:cNvPr>
          <p:cNvSpPr txBox="1"/>
          <p:nvPr>
            <p:custDataLst>
              <p:tags r:id="rId7"/>
            </p:custDataLst>
          </p:nvPr>
        </p:nvSpPr>
        <p:spPr>
          <a:xfrm>
            <a:off x="6295166" y="5169542"/>
            <a:ext cx="1569660" cy="369332"/>
          </a:xfrm>
          <a:prstGeom prst="rect">
            <a:avLst/>
          </a:prstGeom>
          <a:noFill/>
        </p:spPr>
        <p:txBody>
          <a:bodyPr wrap="none" rtlCol="0">
            <a:spAutoFit/>
          </a:bodyPr>
          <a:lstStyle/>
          <a:p>
            <a:pPr>
              <a:lnSpc>
                <a:spcPct val="90000"/>
              </a:lnSpc>
              <a:spcBef>
                <a:spcPts val="600"/>
              </a:spcBef>
            </a:pPr>
            <a:r>
              <a:rPr lang="sv-SE" sz="2000" dirty="0">
                <a:latin typeface="+mn-lt"/>
              </a:rPr>
              <a:t>Elhandelspris</a:t>
            </a:r>
          </a:p>
        </p:txBody>
      </p:sp>
      <p:sp>
        <p:nvSpPr>
          <p:cNvPr id="23" name="TextBox 16">
            <a:extLst>
              <a:ext uri="{FF2B5EF4-FFF2-40B4-BE49-F238E27FC236}">
                <a16:creationId xmlns:a16="http://schemas.microsoft.com/office/drawing/2014/main" id="{E579AD92-B960-48A1-86ED-20EB55975587}"/>
              </a:ext>
            </a:extLst>
          </p:cNvPr>
          <p:cNvSpPr txBox="1"/>
          <p:nvPr>
            <p:custDataLst>
              <p:tags r:id="rId8"/>
            </p:custDataLst>
          </p:nvPr>
        </p:nvSpPr>
        <p:spPr>
          <a:xfrm>
            <a:off x="6476817" y="2770977"/>
            <a:ext cx="1388009" cy="369332"/>
          </a:xfrm>
          <a:prstGeom prst="rect">
            <a:avLst/>
          </a:prstGeom>
          <a:noFill/>
        </p:spPr>
        <p:txBody>
          <a:bodyPr wrap="none" rtlCol="0">
            <a:spAutoFit/>
          </a:bodyPr>
          <a:lstStyle/>
          <a:p>
            <a:pPr>
              <a:lnSpc>
                <a:spcPct val="90000"/>
              </a:lnSpc>
              <a:spcBef>
                <a:spcPts val="600"/>
              </a:spcBef>
            </a:pPr>
            <a:r>
              <a:rPr lang="sv-SE" sz="2000" dirty="0">
                <a:latin typeface="+mn-lt"/>
              </a:rPr>
              <a:t>Elnätsavgift</a:t>
            </a:r>
          </a:p>
        </p:txBody>
      </p:sp>
      <p:graphicFrame>
        <p:nvGraphicFramePr>
          <p:cNvPr id="24" name="Elkost170">
            <a:extLst>
              <a:ext uri="{FF2B5EF4-FFF2-40B4-BE49-F238E27FC236}">
                <a16:creationId xmlns:a16="http://schemas.microsoft.com/office/drawing/2014/main" id="{00000000-0008-0000-1700-000003000000}"/>
              </a:ext>
            </a:extLst>
          </p:cNvPr>
          <p:cNvGraphicFramePr>
            <a:graphicFrameLocks noChangeAspect="1"/>
          </p:cNvGraphicFramePr>
          <p:nvPr>
            <p:extLst>
              <p:ext uri="{D42A27DB-BD31-4B8C-83A1-F6EECF244321}">
                <p14:modId xmlns:p14="http://schemas.microsoft.com/office/powerpoint/2010/main" val="4005929281"/>
              </p:ext>
            </p:extLst>
          </p:nvPr>
        </p:nvGraphicFramePr>
        <p:xfrm>
          <a:off x="630000" y="2160000"/>
          <a:ext cx="5076825" cy="4122106"/>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Elkost aktuell">
            <a:extLst>
              <a:ext uri="{FF2B5EF4-FFF2-40B4-BE49-F238E27FC236}">
                <a16:creationId xmlns:a16="http://schemas.microsoft.com/office/drawing/2014/main" id="{00000000-0008-0000-1700-000004000000}"/>
              </a:ext>
            </a:extLst>
          </p:cNvPr>
          <p:cNvGraphicFramePr>
            <a:graphicFrameLocks noChangeAspect="1"/>
          </p:cNvGraphicFramePr>
          <p:nvPr>
            <p:extLst>
              <p:ext uri="{D42A27DB-BD31-4B8C-83A1-F6EECF244321}">
                <p14:modId xmlns:p14="http://schemas.microsoft.com/office/powerpoint/2010/main" val="4222397671"/>
              </p:ext>
            </p:extLst>
          </p:nvPr>
        </p:nvGraphicFramePr>
        <p:xfrm>
          <a:off x="6300000" y="2160000"/>
          <a:ext cx="5076825" cy="4131631"/>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6446045"/>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8104AA6-ABE8-4F01-B6C3-A82FB8016E42}"/>
              </a:ext>
            </a:extLst>
          </p:cNvPr>
          <p:cNvSpPr>
            <a:spLocks noGrp="1"/>
          </p:cNvSpPr>
          <p:nvPr>
            <p:ph type="title"/>
          </p:nvPr>
        </p:nvSpPr>
        <p:spPr/>
        <p:txBody>
          <a:bodyPr/>
          <a:lstStyle/>
          <a:p>
            <a:r>
              <a:rPr lang="sv-SE" dirty="0"/>
              <a:t>Byten mellan elhandelsföretag</a:t>
            </a:r>
          </a:p>
        </p:txBody>
      </p:sp>
      <p:sp>
        <p:nvSpPr>
          <p:cNvPr id="3" name="Platshållare för text 2">
            <a:extLst>
              <a:ext uri="{FF2B5EF4-FFF2-40B4-BE49-F238E27FC236}">
                <a16:creationId xmlns:a16="http://schemas.microsoft.com/office/drawing/2014/main" id="{6F2C8EE1-1E5A-497A-9EBF-912665E95C17}"/>
              </a:ext>
            </a:extLst>
          </p:cNvPr>
          <p:cNvSpPr>
            <a:spLocks noGrp="1"/>
          </p:cNvSpPr>
          <p:nvPr>
            <p:ph type="body" sz="quarter" idx="18"/>
          </p:nvPr>
        </p:nvSpPr>
        <p:spPr/>
        <p:txBody>
          <a:bodyPr/>
          <a:lstStyle/>
          <a:p>
            <a:r>
              <a:rPr lang="sv-SE" dirty="0"/>
              <a:t>Källa: SCB</a:t>
            </a:r>
          </a:p>
        </p:txBody>
      </p:sp>
      <p:sp>
        <p:nvSpPr>
          <p:cNvPr id="4" name="Platshållare för datum 3">
            <a:extLst>
              <a:ext uri="{FF2B5EF4-FFF2-40B4-BE49-F238E27FC236}">
                <a16:creationId xmlns:a16="http://schemas.microsoft.com/office/drawing/2014/main" id="{9516A42C-1C1A-4423-A75D-9E9FF2AD8E92}"/>
              </a:ext>
            </a:extLst>
          </p:cNvPr>
          <p:cNvSpPr>
            <a:spLocks noGrp="1"/>
          </p:cNvSpPr>
          <p:nvPr>
            <p:ph type="dt" sz="half" idx="19"/>
          </p:nvPr>
        </p:nvSpPr>
        <p:spPr/>
        <p:txBody>
          <a:bodyPr/>
          <a:lstStyle/>
          <a:p>
            <a:pPr>
              <a:defRPr/>
            </a:pPr>
            <a:r>
              <a:rPr lang="sv-SE" dirty="0"/>
              <a:t>2022-04-04</a:t>
            </a:r>
          </a:p>
        </p:txBody>
      </p:sp>
      <p:sp>
        <p:nvSpPr>
          <p:cNvPr id="5" name="Platshållare för bildnummer 4">
            <a:extLst>
              <a:ext uri="{FF2B5EF4-FFF2-40B4-BE49-F238E27FC236}">
                <a16:creationId xmlns:a16="http://schemas.microsoft.com/office/drawing/2014/main" id="{F7C3A444-13BC-464B-A824-B865D1F40E71}"/>
              </a:ext>
            </a:extLst>
          </p:cNvPr>
          <p:cNvSpPr>
            <a:spLocks noGrp="1"/>
          </p:cNvSpPr>
          <p:nvPr>
            <p:ph type="sldNum" sz="quarter" idx="21"/>
          </p:nvPr>
        </p:nvSpPr>
        <p:spPr/>
        <p:txBody>
          <a:bodyPr/>
          <a:lstStyle/>
          <a:p>
            <a:pPr>
              <a:defRPr/>
            </a:pPr>
            <a:fld id="{30D2372E-50D1-4AC7-942F-EA3CFDEB5908}" type="slidenum">
              <a:rPr lang="sv-SE" smtClean="0"/>
              <a:pPr>
                <a:defRPr/>
              </a:pPr>
              <a:t>22</a:t>
            </a:fld>
            <a:endParaRPr lang="sv-SE" dirty="0"/>
          </a:p>
        </p:txBody>
      </p:sp>
      <p:grpSp>
        <p:nvGrpSpPr>
          <p:cNvPr id="9" name="Group 15">
            <a:extLst>
              <a:ext uri="{FF2B5EF4-FFF2-40B4-BE49-F238E27FC236}">
                <a16:creationId xmlns:a16="http://schemas.microsoft.com/office/drawing/2014/main" id="{15CAF076-EDAF-4CF7-9237-B1A7BC2B9448}"/>
              </a:ext>
            </a:extLst>
          </p:cNvPr>
          <p:cNvGrpSpPr/>
          <p:nvPr/>
        </p:nvGrpSpPr>
        <p:grpSpPr>
          <a:xfrm>
            <a:off x="8975725" y="2384425"/>
            <a:ext cx="2362655" cy="2453630"/>
            <a:chOff x="1011237" y="3759201"/>
            <a:chExt cx="1360489" cy="1412875"/>
          </a:xfrm>
          <a:solidFill>
            <a:schemeClr val="accent4"/>
          </a:solidFill>
        </p:grpSpPr>
        <p:sp>
          <p:nvSpPr>
            <p:cNvPr id="10" name="Freeform 5">
              <a:extLst>
                <a:ext uri="{FF2B5EF4-FFF2-40B4-BE49-F238E27FC236}">
                  <a16:creationId xmlns:a16="http://schemas.microsoft.com/office/drawing/2014/main" id="{BB34CF90-DE11-4AC0-AD32-46161017BFE9}"/>
                </a:ext>
              </a:extLst>
            </p:cNvPr>
            <p:cNvSpPr>
              <a:spLocks noEditPoints="1"/>
            </p:cNvSpPr>
            <p:nvPr/>
          </p:nvSpPr>
          <p:spPr bwMode="auto">
            <a:xfrm>
              <a:off x="1417638" y="4065588"/>
              <a:ext cx="587375" cy="1106488"/>
            </a:xfrm>
            <a:custGeom>
              <a:avLst/>
              <a:gdLst>
                <a:gd name="T0" fmla="*/ 4 w 59"/>
                <a:gd name="T1" fmla="*/ 112 h 112"/>
                <a:gd name="T2" fmla="*/ 3 w 59"/>
                <a:gd name="T3" fmla="*/ 111 h 112"/>
                <a:gd name="T4" fmla="*/ 2 w 59"/>
                <a:gd name="T5" fmla="*/ 109 h 112"/>
                <a:gd name="T6" fmla="*/ 16 w 59"/>
                <a:gd name="T7" fmla="*/ 64 h 112"/>
                <a:gd name="T8" fmla="*/ 2 w 59"/>
                <a:gd name="T9" fmla="*/ 64 h 112"/>
                <a:gd name="T10" fmla="*/ 1 w 59"/>
                <a:gd name="T11" fmla="*/ 63 h 112"/>
                <a:gd name="T12" fmla="*/ 0 w 59"/>
                <a:gd name="T13" fmla="*/ 62 h 112"/>
                <a:gd name="T14" fmla="*/ 18 w 59"/>
                <a:gd name="T15" fmla="*/ 2 h 112"/>
                <a:gd name="T16" fmla="*/ 20 w 59"/>
                <a:gd name="T17" fmla="*/ 0 h 112"/>
                <a:gd name="T18" fmla="*/ 51 w 59"/>
                <a:gd name="T19" fmla="*/ 0 h 112"/>
                <a:gd name="T20" fmla="*/ 52 w 59"/>
                <a:gd name="T21" fmla="*/ 1 h 112"/>
                <a:gd name="T22" fmla="*/ 52 w 59"/>
                <a:gd name="T23" fmla="*/ 3 h 112"/>
                <a:gd name="T24" fmla="*/ 35 w 59"/>
                <a:gd name="T25" fmla="*/ 43 h 112"/>
                <a:gd name="T26" fmla="*/ 57 w 59"/>
                <a:gd name="T27" fmla="*/ 43 h 112"/>
                <a:gd name="T28" fmla="*/ 59 w 59"/>
                <a:gd name="T29" fmla="*/ 44 h 112"/>
                <a:gd name="T30" fmla="*/ 59 w 59"/>
                <a:gd name="T31" fmla="*/ 46 h 112"/>
                <a:gd name="T32" fmla="*/ 5 w 59"/>
                <a:gd name="T33" fmla="*/ 111 h 112"/>
                <a:gd name="T34" fmla="*/ 4 w 59"/>
                <a:gd name="T35" fmla="*/ 112 h 112"/>
                <a:gd name="T36" fmla="*/ 5 w 59"/>
                <a:gd name="T37" fmla="*/ 60 h 112"/>
                <a:gd name="T38" fmla="*/ 19 w 59"/>
                <a:gd name="T39" fmla="*/ 60 h 112"/>
                <a:gd name="T40" fmla="*/ 21 w 59"/>
                <a:gd name="T41" fmla="*/ 61 h 112"/>
                <a:gd name="T42" fmla="*/ 21 w 59"/>
                <a:gd name="T43" fmla="*/ 63 h 112"/>
                <a:gd name="T44" fmla="*/ 9 w 59"/>
                <a:gd name="T45" fmla="*/ 100 h 112"/>
                <a:gd name="T46" fmla="*/ 53 w 59"/>
                <a:gd name="T47" fmla="*/ 47 h 112"/>
                <a:gd name="T48" fmla="*/ 32 w 59"/>
                <a:gd name="T49" fmla="*/ 47 h 112"/>
                <a:gd name="T50" fmla="*/ 30 w 59"/>
                <a:gd name="T51" fmla="*/ 46 h 112"/>
                <a:gd name="T52" fmla="*/ 30 w 59"/>
                <a:gd name="T53" fmla="*/ 44 h 112"/>
                <a:gd name="T54" fmla="*/ 47 w 59"/>
                <a:gd name="T55" fmla="*/ 4 h 112"/>
                <a:gd name="T56" fmla="*/ 21 w 59"/>
                <a:gd name="T57" fmla="*/ 4 h 112"/>
                <a:gd name="T58" fmla="*/ 5 w 59"/>
                <a:gd name="T59" fmla="*/ 6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 h="112">
                  <a:moveTo>
                    <a:pt x="4" y="112"/>
                  </a:moveTo>
                  <a:cubicBezTo>
                    <a:pt x="4" y="112"/>
                    <a:pt x="3" y="112"/>
                    <a:pt x="3" y="111"/>
                  </a:cubicBezTo>
                  <a:cubicBezTo>
                    <a:pt x="2" y="111"/>
                    <a:pt x="2" y="110"/>
                    <a:pt x="2" y="109"/>
                  </a:cubicBezTo>
                  <a:cubicBezTo>
                    <a:pt x="16" y="64"/>
                    <a:pt x="16" y="64"/>
                    <a:pt x="16" y="64"/>
                  </a:cubicBezTo>
                  <a:cubicBezTo>
                    <a:pt x="2" y="64"/>
                    <a:pt x="2" y="64"/>
                    <a:pt x="2" y="64"/>
                  </a:cubicBezTo>
                  <a:cubicBezTo>
                    <a:pt x="2" y="64"/>
                    <a:pt x="1" y="64"/>
                    <a:pt x="1" y="63"/>
                  </a:cubicBezTo>
                  <a:cubicBezTo>
                    <a:pt x="0" y="63"/>
                    <a:pt x="0" y="62"/>
                    <a:pt x="0" y="62"/>
                  </a:cubicBezTo>
                  <a:cubicBezTo>
                    <a:pt x="18" y="2"/>
                    <a:pt x="18" y="2"/>
                    <a:pt x="18" y="2"/>
                  </a:cubicBezTo>
                  <a:cubicBezTo>
                    <a:pt x="18" y="1"/>
                    <a:pt x="19" y="0"/>
                    <a:pt x="20" y="0"/>
                  </a:cubicBezTo>
                  <a:cubicBezTo>
                    <a:pt x="51" y="0"/>
                    <a:pt x="51" y="0"/>
                    <a:pt x="51" y="0"/>
                  </a:cubicBezTo>
                  <a:cubicBezTo>
                    <a:pt x="51" y="0"/>
                    <a:pt x="52" y="1"/>
                    <a:pt x="52" y="1"/>
                  </a:cubicBezTo>
                  <a:cubicBezTo>
                    <a:pt x="53" y="2"/>
                    <a:pt x="53" y="3"/>
                    <a:pt x="52" y="3"/>
                  </a:cubicBezTo>
                  <a:cubicBezTo>
                    <a:pt x="35" y="43"/>
                    <a:pt x="35" y="43"/>
                    <a:pt x="35" y="43"/>
                  </a:cubicBezTo>
                  <a:cubicBezTo>
                    <a:pt x="57" y="43"/>
                    <a:pt x="57" y="43"/>
                    <a:pt x="57" y="43"/>
                  </a:cubicBezTo>
                  <a:cubicBezTo>
                    <a:pt x="58" y="43"/>
                    <a:pt x="59" y="43"/>
                    <a:pt x="59" y="44"/>
                  </a:cubicBezTo>
                  <a:cubicBezTo>
                    <a:pt x="59" y="45"/>
                    <a:pt x="59" y="46"/>
                    <a:pt x="59" y="46"/>
                  </a:cubicBezTo>
                  <a:cubicBezTo>
                    <a:pt x="5" y="111"/>
                    <a:pt x="5" y="111"/>
                    <a:pt x="5" y="111"/>
                  </a:cubicBezTo>
                  <a:cubicBezTo>
                    <a:pt x="5" y="111"/>
                    <a:pt x="5" y="112"/>
                    <a:pt x="4" y="112"/>
                  </a:cubicBezTo>
                  <a:close/>
                  <a:moveTo>
                    <a:pt x="5" y="60"/>
                  </a:moveTo>
                  <a:cubicBezTo>
                    <a:pt x="19" y="60"/>
                    <a:pt x="19" y="60"/>
                    <a:pt x="19" y="60"/>
                  </a:cubicBezTo>
                  <a:cubicBezTo>
                    <a:pt x="20" y="60"/>
                    <a:pt x="20" y="60"/>
                    <a:pt x="21" y="61"/>
                  </a:cubicBezTo>
                  <a:cubicBezTo>
                    <a:pt x="21" y="61"/>
                    <a:pt x="21" y="62"/>
                    <a:pt x="21" y="63"/>
                  </a:cubicBezTo>
                  <a:cubicBezTo>
                    <a:pt x="9" y="100"/>
                    <a:pt x="9" y="100"/>
                    <a:pt x="9" y="100"/>
                  </a:cubicBezTo>
                  <a:cubicBezTo>
                    <a:pt x="53" y="47"/>
                    <a:pt x="53" y="47"/>
                    <a:pt x="53" y="47"/>
                  </a:cubicBezTo>
                  <a:cubicBezTo>
                    <a:pt x="32" y="47"/>
                    <a:pt x="32" y="47"/>
                    <a:pt x="32" y="47"/>
                  </a:cubicBezTo>
                  <a:cubicBezTo>
                    <a:pt x="31" y="47"/>
                    <a:pt x="30" y="47"/>
                    <a:pt x="30" y="46"/>
                  </a:cubicBezTo>
                  <a:cubicBezTo>
                    <a:pt x="30" y="45"/>
                    <a:pt x="30" y="45"/>
                    <a:pt x="30" y="44"/>
                  </a:cubicBezTo>
                  <a:cubicBezTo>
                    <a:pt x="47" y="4"/>
                    <a:pt x="47" y="4"/>
                    <a:pt x="47" y="4"/>
                  </a:cubicBezTo>
                  <a:cubicBezTo>
                    <a:pt x="21" y="4"/>
                    <a:pt x="21" y="4"/>
                    <a:pt x="21" y="4"/>
                  </a:cubicBezTo>
                  <a:lnTo>
                    <a:pt x="5" y="60"/>
                  </a:lnTo>
                  <a:close/>
                </a:path>
              </a:pathLst>
            </a:custGeom>
            <a:grpFill/>
            <a:ln w="15875">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 name="Freeform 6">
              <a:extLst>
                <a:ext uri="{FF2B5EF4-FFF2-40B4-BE49-F238E27FC236}">
                  <a16:creationId xmlns:a16="http://schemas.microsoft.com/office/drawing/2014/main" id="{BC8283B4-C149-4D7D-8449-C6845896BC37}"/>
                </a:ext>
              </a:extLst>
            </p:cNvPr>
            <p:cNvSpPr>
              <a:spLocks/>
            </p:cNvSpPr>
            <p:nvPr/>
          </p:nvSpPr>
          <p:spPr bwMode="auto">
            <a:xfrm>
              <a:off x="1239838" y="3759201"/>
              <a:ext cx="1131888" cy="938213"/>
            </a:xfrm>
            <a:custGeom>
              <a:avLst/>
              <a:gdLst>
                <a:gd name="T0" fmla="*/ 104 w 114"/>
                <a:gd name="T1" fmla="*/ 95 h 95"/>
                <a:gd name="T2" fmla="*/ 101 w 114"/>
                <a:gd name="T3" fmla="*/ 93 h 95"/>
                <a:gd name="T4" fmla="*/ 88 w 114"/>
                <a:gd name="T5" fmla="*/ 28 h 95"/>
                <a:gd name="T6" fmla="*/ 11 w 114"/>
                <a:gd name="T7" fmla="*/ 22 h 95"/>
                <a:gd name="T8" fmla="*/ 3 w 114"/>
                <a:gd name="T9" fmla="*/ 28 h 95"/>
                <a:gd name="T10" fmla="*/ 0 w 114"/>
                <a:gd name="T11" fmla="*/ 25 h 95"/>
                <a:gd name="T12" fmla="*/ 9 w 114"/>
                <a:gd name="T13" fmla="*/ 18 h 95"/>
                <a:gd name="T14" fmla="*/ 90 w 114"/>
                <a:gd name="T15" fmla="*/ 25 h 95"/>
                <a:gd name="T16" fmla="*/ 104 w 114"/>
                <a:gd name="T17"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 h="95">
                  <a:moveTo>
                    <a:pt x="104" y="95"/>
                  </a:moveTo>
                  <a:cubicBezTo>
                    <a:pt x="101" y="93"/>
                    <a:pt x="101" y="93"/>
                    <a:pt x="101" y="93"/>
                  </a:cubicBezTo>
                  <a:cubicBezTo>
                    <a:pt x="110" y="71"/>
                    <a:pt x="105" y="45"/>
                    <a:pt x="88" y="28"/>
                  </a:cubicBezTo>
                  <a:cubicBezTo>
                    <a:pt x="67" y="7"/>
                    <a:pt x="35" y="5"/>
                    <a:pt x="11" y="22"/>
                  </a:cubicBezTo>
                  <a:cubicBezTo>
                    <a:pt x="8" y="24"/>
                    <a:pt x="6" y="26"/>
                    <a:pt x="3" y="28"/>
                  </a:cubicBezTo>
                  <a:cubicBezTo>
                    <a:pt x="0" y="25"/>
                    <a:pt x="0" y="25"/>
                    <a:pt x="0" y="25"/>
                  </a:cubicBezTo>
                  <a:cubicBezTo>
                    <a:pt x="3" y="23"/>
                    <a:pt x="6" y="20"/>
                    <a:pt x="9" y="18"/>
                  </a:cubicBezTo>
                  <a:cubicBezTo>
                    <a:pt x="34" y="0"/>
                    <a:pt x="68" y="3"/>
                    <a:pt x="90" y="25"/>
                  </a:cubicBezTo>
                  <a:cubicBezTo>
                    <a:pt x="109" y="43"/>
                    <a:pt x="114" y="71"/>
                    <a:pt x="104" y="95"/>
                  </a:cubicBezTo>
                  <a:close/>
                </a:path>
              </a:pathLst>
            </a:custGeom>
            <a:grpFill/>
            <a:ln w="15875">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7">
              <a:extLst>
                <a:ext uri="{FF2B5EF4-FFF2-40B4-BE49-F238E27FC236}">
                  <a16:creationId xmlns:a16="http://schemas.microsoft.com/office/drawing/2014/main" id="{7380FE1D-3F58-420E-8CFB-8946600AA7B0}"/>
                </a:ext>
              </a:extLst>
            </p:cNvPr>
            <p:cNvSpPr>
              <a:spLocks/>
            </p:cNvSpPr>
            <p:nvPr/>
          </p:nvSpPr>
          <p:spPr bwMode="auto">
            <a:xfrm>
              <a:off x="1011237" y="4213226"/>
              <a:ext cx="366713" cy="781050"/>
            </a:xfrm>
            <a:custGeom>
              <a:avLst/>
              <a:gdLst>
                <a:gd name="T0" fmla="*/ 35 w 37"/>
                <a:gd name="T1" fmla="*/ 79 h 79"/>
                <a:gd name="T2" fmla="*/ 23 w 37"/>
                <a:gd name="T3" fmla="*/ 69 h 79"/>
                <a:gd name="T4" fmla="*/ 9 w 37"/>
                <a:gd name="T5" fmla="*/ 0 h 79"/>
                <a:gd name="T6" fmla="*/ 13 w 37"/>
                <a:gd name="T7" fmla="*/ 2 h 79"/>
                <a:gd name="T8" fmla="*/ 26 w 37"/>
                <a:gd name="T9" fmla="*/ 67 h 79"/>
                <a:gd name="T10" fmla="*/ 37 w 37"/>
                <a:gd name="T11" fmla="*/ 75 h 79"/>
                <a:gd name="T12" fmla="*/ 35 w 37"/>
                <a:gd name="T13" fmla="*/ 79 h 79"/>
              </a:gdLst>
              <a:ahLst/>
              <a:cxnLst>
                <a:cxn ang="0">
                  <a:pos x="T0" y="T1"/>
                </a:cxn>
                <a:cxn ang="0">
                  <a:pos x="T2" y="T3"/>
                </a:cxn>
                <a:cxn ang="0">
                  <a:pos x="T4" y="T5"/>
                </a:cxn>
                <a:cxn ang="0">
                  <a:pos x="T6" y="T7"/>
                </a:cxn>
                <a:cxn ang="0">
                  <a:pos x="T8" y="T9"/>
                </a:cxn>
                <a:cxn ang="0">
                  <a:pos x="T10" y="T11"/>
                </a:cxn>
                <a:cxn ang="0">
                  <a:pos x="T12" y="T13"/>
                </a:cxn>
              </a:cxnLst>
              <a:rect l="0" t="0" r="r" b="b"/>
              <a:pathLst>
                <a:path w="37" h="79">
                  <a:moveTo>
                    <a:pt x="35" y="79"/>
                  </a:moveTo>
                  <a:cubicBezTo>
                    <a:pt x="31" y="76"/>
                    <a:pt x="27" y="73"/>
                    <a:pt x="23" y="69"/>
                  </a:cubicBezTo>
                  <a:cubicBezTo>
                    <a:pt x="5" y="51"/>
                    <a:pt x="0" y="24"/>
                    <a:pt x="9" y="0"/>
                  </a:cubicBezTo>
                  <a:cubicBezTo>
                    <a:pt x="13" y="2"/>
                    <a:pt x="13" y="2"/>
                    <a:pt x="13" y="2"/>
                  </a:cubicBezTo>
                  <a:cubicBezTo>
                    <a:pt x="4" y="24"/>
                    <a:pt x="9" y="49"/>
                    <a:pt x="26" y="67"/>
                  </a:cubicBezTo>
                  <a:cubicBezTo>
                    <a:pt x="29" y="70"/>
                    <a:pt x="33" y="73"/>
                    <a:pt x="37" y="75"/>
                  </a:cubicBezTo>
                  <a:lnTo>
                    <a:pt x="35" y="79"/>
                  </a:lnTo>
                  <a:close/>
                </a:path>
              </a:pathLst>
            </a:custGeom>
            <a:grpFill/>
            <a:ln w="15875">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Freeform 8">
              <a:extLst>
                <a:ext uri="{FF2B5EF4-FFF2-40B4-BE49-F238E27FC236}">
                  <a16:creationId xmlns:a16="http://schemas.microsoft.com/office/drawing/2014/main" id="{AFEF7DD9-C481-4A4F-9FC8-451BA386522B}"/>
                </a:ext>
              </a:extLst>
            </p:cNvPr>
            <p:cNvSpPr>
              <a:spLocks/>
            </p:cNvSpPr>
            <p:nvPr/>
          </p:nvSpPr>
          <p:spPr bwMode="auto">
            <a:xfrm>
              <a:off x="1716088" y="4876801"/>
              <a:ext cx="417513" cy="206375"/>
            </a:xfrm>
            <a:custGeom>
              <a:avLst/>
              <a:gdLst>
                <a:gd name="T0" fmla="*/ 0 w 42"/>
                <a:gd name="T1" fmla="*/ 21 h 21"/>
                <a:gd name="T2" fmla="*/ 0 w 42"/>
                <a:gd name="T3" fmla="*/ 17 h 21"/>
                <a:gd name="T4" fmla="*/ 32 w 42"/>
                <a:gd name="T5" fmla="*/ 6 h 21"/>
                <a:gd name="T6" fmla="*/ 40 w 42"/>
                <a:gd name="T7" fmla="*/ 0 h 21"/>
                <a:gd name="T8" fmla="*/ 42 w 42"/>
                <a:gd name="T9" fmla="*/ 2 h 21"/>
                <a:gd name="T10" fmla="*/ 34 w 42"/>
                <a:gd name="T11" fmla="*/ 9 h 21"/>
                <a:gd name="T12" fmla="*/ 0 w 42"/>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42" h="21">
                  <a:moveTo>
                    <a:pt x="0" y="21"/>
                  </a:moveTo>
                  <a:cubicBezTo>
                    <a:pt x="0" y="17"/>
                    <a:pt x="0" y="17"/>
                    <a:pt x="0" y="17"/>
                  </a:cubicBezTo>
                  <a:cubicBezTo>
                    <a:pt x="11" y="17"/>
                    <a:pt x="22" y="13"/>
                    <a:pt x="32" y="6"/>
                  </a:cubicBezTo>
                  <a:cubicBezTo>
                    <a:pt x="35" y="4"/>
                    <a:pt x="37" y="2"/>
                    <a:pt x="40" y="0"/>
                  </a:cubicBezTo>
                  <a:cubicBezTo>
                    <a:pt x="42" y="2"/>
                    <a:pt x="42" y="2"/>
                    <a:pt x="42" y="2"/>
                  </a:cubicBezTo>
                  <a:cubicBezTo>
                    <a:pt x="40" y="5"/>
                    <a:pt x="37" y="7"/>
                    <a:pt x="34" y="9"/>
                  </a:cubicBezTo>
                  <a:cubicBezTo>
                    <a:pt x="24" y="16"/>
                    <a:pt x="12" y="21"/>
                    <a:pt x="0" y="21"/>
                  </a:cubicBezTo>
                  <a:close/>
                </a:path>
              </a:pathLst>
            </a:custGeom>
            <a:grpFill/>
            <a:ln w="15875">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 name="Freeform 9">
              <a:extLst>
                <a:ext uri="{FF2B5EF4-FFF2-40B4-BE49-F238E27FC236}">
                  <a16:creationId xmlns:a16="http://schemas.microsoft.com/office/drawing/2014/main" id="{F041ACC2-22DC-4750-9833-8856A000BDC7}"/>
                </a:ext>
              </a:extLst>
            </p:cNvPr>
            <p:cNvSpPr>
              <a:spLocks/>
            </p:cNvSpPr>
            <p:nvPr/>
          </p:nvSpPr>
          <p:spPr bwMode="auto">
            <a:xfrm>
              <a:off x="1984375" y="4846638"/>
              <a:ext cx="169863" cy="187325"/>
            </a:xfrm>
            <a:custGeom>
              <a:avLst/>
              <a:gdLst>
                <a:gd name="T0" fmla="*/ 15 w 17"/>
                <a:gd name="T1" fmla="*/ 19 h 19"/>
                <a:gd name="T2" fmla="*/ 11 w 17"/>
                <a:gd name="T3" fmla="*/ 18 h 19"/>
                <a:gd name="T4" fmla="*/ 13 w 17"/>
                <a:gd name="T5" fmla="*/ 6 h 19"/>
                <a:gd name="T6" fmla="*/ 0 w 17"/>
                <a:gd name="T7" fmla="*/ 4 h 19"/>
                <a:gd name="T8" fmla="*/ 0 w 17"/>
                <a:gd name="T9" fmla="*/ 0 h 19"/>
                <a:gd name="T10" fmla="*/ 15 w 17"/>
                <a:gd name="T11" fmla="*/ 2 h 19"/>
                <a:gd name="T12" fmla="*/ 17 w 17"/>
                <a:gd name="T13" fmla="*/ 4 h 19"/>
                <a:gd name="T14" fmla="*/ 15 w 17"/>
                <a:gd name="T15" fmla="*/ 19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9">
                  <a:moveTo>
                    <a:pt x="15" y="19"/>
                  </a:moveTo>
                  <a:cubicBezTo>
                    <a:pt x="11" y="18"/>
                    <a:pt x="11" y="18"/>
                    <a:pt x="11" y="18"/>
                  </a:cubicBezTo>
                  <a:cubicBezTo>
                    <a:pt x="13" y="6"/>
                    <a:pt x="13" y="6"/>
                    <a:pt x="13" y="6"/>
                  </a:cubicBezTo>
                  <a:cubicBezTo>
                    <a:pt x="0" y="4"/>
                    <a:pt x="0" y="4"/>
                    <a:pt x="0" y="4"/>
                  </a:cubicBezTo>
                  <a:cubicBezTo>
                    <a:pt x="0" y="0"/>
                    <a:pt x="0" y="0"/>
                    <a:pt x="0" y="0"/>
                  </a:cubicBezTo>
                  <a:cubicBezTo>
                    <a:pt x="15" y="2"/>
                    <a:pt x="15" y="2"/>
                    <a:pt x="15" y="2"/>
                  </a:cubicBezTo>
                  <a:cubicBezTo>
                    <a:pt x="16" y="2"/>
                    <a:pt x="17" y="3"/>
                    <a:pt x="17" y="4"/>
                  </a:cubicBezTo>
                  <a:lnTo>
                    <a:pt x="15" y="19"/>
                  </a:lnTo>
                  <a:close/>
                </a:path>
              </a:pathLst>
            </a:custGeom>
            <a:grpFill/>
            <a:ln w="15875">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 name="Freeform 10">
              <a:extLst>
                <a:ext uri="{FF2B5EF4-FFF2-40B4-BE49-F238E27FC236}">
                  <a16:creationId xmlns:a16="http://schemas.microsoft.com/office/drawing/2014/main" id="{5CEF9E22-D852-4C84-86D9-7D754E881EFD}"/>
                </a:ext>
              </a:extLst>
            </p:cNvPr>
            <p:cNvSpPr>
              <a:spLocks/>
            </p:cNvSpPr>
            <p:nvPr/>
          </p:nvSpPr>
          <p:spPr bwMode="auto">
            <a:xfrm>
              <a:off x="1239838" y="3876676"/>
              <a:ext cx="168275" cy="177800"/>
            </a:xfrm>
            <a:custGeom>
              <a:avLst/>
              <a:gdLst>
                <a:gd name="T0" fmla="*/ 16 w 17"/>
                <a:gd name="T1" fmla="*/ 18 h 18"/>
                <a:gd name="T2" fmla="*/ 2 w 17"/>
                <a:gd name="T3" fmla="*/ 17 h 18"/>
                <a:gd name="T4" fmla="*/ 0 w 17"/>
                <a:gd name="T5" fmla="*/ 15 h 18"/>
                <a:gd name="T6" fmla="*/ 1 w 17"/>
                <a:gd name="T7" fmla="*/ 0 h 18"/>
                <a:gd name="T8" fmla="*/ 5 w 17"/>
                <a:gd name="T9" fmla="*/ 0 h 18"/>
                <a:gd name="T10" fmla="*/ 4 w 17"/>
                <a:gd name="T11" fmla="*/ 13 h 18"/>
                <a:gd name="T12" fmla="*/ 17 w 17"/>
                <a:gd name="T13" fmla="*/ 14 h 18"/>
                <a:gd name="T14" fmla="*/ 16 w 17"/>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8">
                  <a:moveTo>
                    <a:pt x="16" y="18"/>
                  </a:moveTo>
                  <a:cubicBezTo>
                    <a:pt x="2" y="17"/>
                    <a:pt x="2" y="17"/>
                    <a:pt x="2" y="17"/>
                  </a:cubicBezTo>
                  <a:cubicBezTo>
                    <a:pt x="0" y="17"/>
                    <a:pt x="0" y="16"/>
                    <a:pt x="0" y="15"/>
                  </a:cubicBezTo>
                  <a:cubicBezTo>
                    <a:pt x="1" y="0"/>
                    <a:pt x="1" y="0"/>
                    <a:pt x="1" y="0"/>
                  </a:cubicBezTo>
                  <a:cubicBezTo>
                    <a:pt x="5" y="0"/>
                    <a:pt x="5" y="0"/>
                    <a:pt x="5" y="0"/>
                  </a:cubicBezTo>
                  <a:cubicBezTo>
                    <a:pt x="4" y="13"/>
                    <a:pt x="4" y="13"/>
                    <a:pt x="4" y="13"/>
                  </a:cubicBezTo>
                  <a:cubicBezTo>
                    <a:pt x="17" y="14"/>
                    <a:pt x="17" y="14"/>
                    <a:pt x="17" y="14"/>
                  </a:cubicBezTo>
                  <a:lnTo>
                    <a:pt x="16" y="18"/>
                  </a:lnTo>
                  <a:close/>
                </a:path>
              </a:pathLst>
            </a:custGeom>
            <a:grpFill/>
            <a:ln w="15875">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grpSp>
      <p:graphicFrame>
        <p:nvGraphicFramePr>
          <p:cNvPr id="17" name="Diagram 9">
            <a:extLst>
              <a:ext uri="{FF2B5EF4-FFF2-40B4-BE49-F238E27FC236}">
                <a16:creationId xmlns:a16="http://schemas.microsoft.com/office/drawing/2014/main" id="{00000000-0008-0000-1800-000002000000}"/>
              </a:ext>
            </a:extLst>
          </p:cNvPr>
          <p:cNvGraphicFramePr>
            <a:graphicFrameLocks noGrp="1"/>
          </p:cNvGraphicFramePr>
          <p:nvPr>
            <p:ph sz="quarter" idx="22"/>
            <p:extLst>
              <p:ext uri="{D42A27DB-BD31-4B8C-83A1-F6EECF244321}">
                <p14:modId xmlns:p14="http://schemas.microsoft.com/office/powerpoint/2010/main" val="4149643254"/>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76871821"/>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48E709D-C8FE-4B85-99EE-EDADDD30B8BA}"/>
              </a:ext>
            </a:extLst>
          </p:cNvPr>
          <p:cNvSpPr>
            <a:spLocks noGrp="1"/>
          </p:cNvSpPr>
          <p:nvPr>
            <p:ph type="title"/>
          </p:nvPr>
        </p:nvSpPr>
        <p:spPr/>
        <p:txBody>
          <a:bodyPr/>
          <a:lstStyle/>
          <a:p>
            <a:r>
              <a:rPr lang="sv-SE" dirty="0"/>
              <a:t>Fördelning av avtalsformer</a:t>
            </a:r>
            <a:br>
              <a:rPr lang="sv-SE" dirty="0"/>
            </a:br>
            <a:r>
              <a:rPr lang="sv-SE" sz="2400" dirty="0"/>
              <a:t>2001-2022 (avser januari månad)</a:t>
            </a:r>
            <a:endParaRPr lang="sv-SE" dirty="0"/>
          </a:p>
        </p:txBody>
      </p:sp>
      <p:sp>
        <p:nvSpPr>
          <p:cNvPr id="3" name="Platshållare för text 2">
            <a:extLst>
              <a:ext uri="{FF2B5EF4-FFF2-40B4-BE49-F238E27FC236}">
                <a16:creationId xmlns:a16="http://schemas.microsoft.com/office/drawing/2014/main" id="{2D80D5C8-88D0-4CD9-95FE-0580E4E16890}"/>
              </a:ext>
            </a:extLst>
          </p:cNvPr>
          <p:cNvSpPr>
            <a:spLocks noGrp="1"/>
          </p:cNvSpPr>
          <p:nvPr>
            <p:ph type="body" sz="quarter" idx="18"/>
          </p:nvPr>
        </p:nvSpPr>
        <p:spPr/>
        <p:txBody>
          <a:bodyPr/>
          <a:lstStyle/>
          <a:p>
            <a:r>
              <a:rPr lang="sv-SE" dirty="0"/>
              <a:t>Källa: SCB</a:t>
            </a:r>
          </a:p>
        </p:txBody>
      </p:sp>
      <p:sp>
        <p:nvSpPr>
          <p:cNvPr id="4" name="Platshållare för datum 3">
            <a:extLst>
              <a:ext uri="{FF2B5EF4-FFF2-40B4-BE49-F238E27FC236}">
                <a16:creationId xmlns:a16="http://schemas.microsoft.com/office/drawing/2014/main" id="{73DF9043-A19D-4FFC-97D3-9E89167F587A}"/>
              </a:ext>
            </a:extLst>
          </p:cNvPr>
          <p:cNvSpPr>
            <a:spLocks noGrp="1"/>
          </p:cNvSpPr>
          <p:nvPr>
            <p:ph type="dt" sz="half" idx="19"/>
          </p:nvPr>
        </p:nvSpPr>
        <p:spPr/>
        <p:txBody>
          <a:bodyPr/>
          <a:lstStyle/>
          <a:p>
            <a:pPr>
              <a:defRPr/>
            </a:pPr>
            <a:r>
              <a:rPr lang="sv-SE" dirty="0"/>
              <a:t>2022-04-04</a:t>
            </a:r>
          </a:p>
        </p:txBody>
      </p:sp>
      <p:sp>
        <p:nvSpPr>
          <p:cNvPr id="5" name="Platshållare för bildnummer 4">
            <a:extLst>
              <a:ext uri="{FF2B5EF4-FFF2-40B4-BE49-F238E27FC236}">
                <a16:creationId xmlns:a16="http://schemas.microsoft.com/office/drawing/2014/main" id="{2BD93387-0495-42AD-B14C-EE64C68A0ADB}"/>
              </a:ext>
            </a:extLst>
          </p:cNvPr>
          <p:cNvSpPr>
            <a:spLocks noGrp="1"/>
          </p:cNvSpPr>
          <p:nvPr>
            <p:ph type="sldNum" sz="quarter" idx="21"/>
          </p:nvPr>
        </p:nvSpPr>
        <p:spPr/>
        <p:txBody>
          <a:bodyPr/>
          <a:lstStyle/>
          <a:p>
            <a:pPr>
              <a:defRPr/>
            </a:pPr>
            <a:fld id="{30D2372E-50D1-4AC7-942F-EA3CFDEB5908}" type="slidenum">
              <a:rPr lang="sv-SE" smtClean="0"/>
              <a:pPr>
                <a:defRPr/>
              </a:pPr>
              <a:t>23</a:t>
            </a:fld>
            <a:endParaRPr lang="sv-SE" dirty="0"/>
          </a:p>
        </p:txBody>
      </p:sp>
      <p:sp>
        <p:nvSpPr>
          <p:cNvPr id="10" name="Slide Number Placeholder 3">
            <a:extLst>
              <a:ext uri="{FF2B5EF4-FFF2-40B4-BE49-F238E27FC236}">
                <a16:creationId xmlns:a16="http://schemas.microsoft.com/office/drawing/2014/main" id="{AB494342-6FFC-4D97-9082-E43AE10175EE}"/>
              </a:ext>
            </a:extLst>
          </p:cNvPr>
          <p:cNvSpPr txBox="1">
            <a:spLocks/>
          </p:cNvSpPr>
          <p:nvPr/>
        </p:nvSpPr>
        <p:spPr>
          <a:xfrm>
            <a:off x="11472863" y="6516000"/>
            <a:ext cx="358775" cy="179388"/>
          </a:xfrm>
          <a:prstGeom prst="rect">
            <a:avLst/>
          </a:prstGeom>
        </p:spPr>
        <p:txBody>
          <a:bodyPr vert="horz" lIns="0" tIns="0" rIns="0" bIns="0" rtlCol="0" anchor="t" anchorCtr="0"/>
          <a:lstStyle>
            <a:defPPr>
              <a:defRPr lang="sv-SE"/>
            </a:defPPr>
            <a:lvl1pPr algn="r" rtl="0" eaLnBrk="1" fontAlgn="auto" hangingPunct="1">
              <a:spcBef>
                <a:spcPts val="0"/>
              </a:spcBef>
              <a:spcAft>
                <a:spcPts val="0"/>
              </a:spcAft>
              <a:defRPr sz="1000" kern="1200">
                <a:solidFill>
                  <a:schemeClr val="tx1">
                    <a:lumMod val="50000"/>
                    <a:lumOff val="50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defRPr/>
            </a:pPr>
            <a:fld id="{5BCA53D8-D7BF-ED48-A5DE-B35EC4CD5AE9}" type="slidenum">
              <a:rPr lang="sv-SE" smtClean="0"/>
              <a:pPr>
                <a:defRPr/>
              </a:pPr>
              <a:t>23</a:t>
            </a:fld>
            <a:endParaRPr lang="sv-SE" dirty="0"/>
          </a:p>
        </p:txBody>
      </p:sp>
      <p:pic>
        <p:nvPicPr>
          <p:cNvPr id="11" name="Graphic 12">
            <a:extLst>
              <a:ext uri="{FF2B5EF4-FFF2-40B4-BE49-F238E27FC236}">
                <a16:creationId xmlns:a16="http://schemas.microsoft.com/office/drawing/2014/main" id="{1A518ED0-0BA3-41BD-B6A7-435451D72B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07521" y="2141326"/>
            <a:ext cx="2416958" cy="1481362"/>
          </a:xfrm>
          <a:prstGeom prst="rect">
            <a:avLst/>
          </a:prstGeom>
        </p:spPr>
      </p:pic>
      <p:graphicFrame>
        <p:nvGraphicFramePr>
          <p:cNvPr id="13" name="Diagram 9">
            <a:extLst>
              <a:ext uri="{FF2B5EF4-FFF2-40B4-BE49-F238E27FC236}">
                <a16:creationId xmlns:a16="http://schemas.microsoft.com/office/drawing/2014/main" id="{00000000-0008-0000-1900-000002000000}"/>
              </a:ext>
            </a:extLst>
          </p:cNvPr>
          <p:cNvGraphicFramePr>
            <a:graphicFrameLocks noGrp="1"/>
          </p:cNvGraphicFramePr>
          <p:nvPr>
            <p:ph sz="quarter" idx="22"/>
            <p:extLst>
              <p:ext uri="{D42A27DB-BD31-4B8C-83A1-F6EECF244321}">
                <p14:modId xmlns:p14="http://schemas.microsoft.com/office/powerpoint/2010/main" val="3808712372"/>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53805860"/>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gräs, utomhus, person, bil&#10;&#10;Automatiskt genererad beskrivning">
            <a:extLst>
              <a:ext uri="{FF2B5EF4-FFF2-40B4-BE49-F238E27FC236}">
                <a16:creationId xmlns:a16="http://schemas.microsoft.com/office/drawing/2014/main" id="{49A81BD6-15BA-4DD5-9D5B-83F03542910B}"/>
              </a:ext>
            </a:extLst>
          </p:cNvPr>
          <p:cNvPicPr>
            <a:picLocks noChangeAspect="1"/>
          </p:cNvPicPr>
          <p:nvPr/>
        </p:nvPicPr>
        <p:blipFill rotWithShape="1">
          <a:blip r:embed="rId2">
            <a:extLst>
              <a:ext uri="{28A0092B-C50C-407E-A947-70E740481C1C}">
                <a14:useLocalDpi xmlns:a14="http://schemas.microsoft.com/office/drawing/2010/main" val="0"/>
              </a:ext>
            </a:extLst>
          </a:blip>
          <a:srcRect b="15730"/>
          <a:stretch/>
        </p:blipFill>
        <p:spPr>
          <a:xfrm>
            <a:off x="20" y="10"/>
            <a:ext cx="12191980" cy="6857990"/>
          </a:xfrm>
          <a:prstGeom prst="rect">
            <a:avLst/>
          </a:prstGeom>
          <a:noFill/>
        </p:spPr>
      </p:pic>
      <p:sp>
        <p:nvSpPr>
          <p:cNvPr id="3" name="Platshållare för bildnummer 2" hidden="1">
            <a:extLst>
              <a:ext uri="{FF2B5EF4-FFF2-40B4-BE49-F238E27FC236}">
                <a16:creationId xmlns:a16="http://schemas.microsoft.com/office/drawing/2014/main" id="{565E4E4E-28FB-4792-8DB8-0A81039B28CA}"/>
              </a:ext>
            </a:extLst>
          </p:cNvPr>
          <p:cNvSpPr>
            <a:spLocks noGrp="1"/>
          </p:cNvSpPr>
          <p:nvPr>
            <p:ph type="sldNum" sz="quarter" idx="4294967295"/>
          </p:nvPr>
        </p:nvSpPr>
        <p:spPr>
          <a:xfrm>
            <a:off x="11472863" y="6516688"/>
            <a:ext cx="358775" cy="179387"/>
          </a:xfrm>
        </p:spPr>
        <p:txBody>
          <a:bodyPr/>
          <a:lstStyle/>
          <a:p>
            <a:pPr>
              <a:spcAft>
                <a:spcPts val="600"/>
              </a:spcAft>
              <a:defRPr/>
            </a:pPr>
            <a:fld id="{4D0BB624-EB48-4B2D-8308-D9745AC92EC7}" type="slidenum">
              <a:rPr lang="sv-SE" smtClean="0"/>
              <a:pPr>
                <a:spcAft>
                  <a:spcPts val="600"/>
                </a:spcAft>
                <a:defRPr/>
              </a:pPr>
              <a:t>24</a:t>
            </a:fld>
            <a:endParaRPr lang="sv-SE"/>
          </a:p>
        </p:txBody>
      </p:sp>
      <p:sp>
        <p:nvSpPr>
          <p:cNvPr id="6" name="Rubrik 1">
            <a:extLst>
              <a:ext uri="{FF2B5EF4-FFF2-40B4-BE49-F238E27FC236}">
                <a16:creationId xmlns:a16="http://schemas.microsoft.com/office/drawing/2014/main" id="{CDC7032F-7F7C-41C9-B7E7-9D07C72DB6A2}"/>
              </a:ext>
            </a:extLst>
          </p:cNvPr>
          <p:cNvSpPr txBox="1">
            <a:spLocks/>
          </p:cNvSpPr>
          <p:nvPr/>
        </p:nvSpPr>
        <p:spPr>
          <a:xfrm>
            <a:off x="601541" y="1574006"/>
            <a:ext cx="8677275" cy="981075"/>
          </a:xfrm>
          <a:prstGeom prst="rect">
            <a:avLst/>
          </a:prstGeom>
        </p:spPr>
        <p:txBody>
          <a:bodyPr wrap="square" anchor="b">
            <a:normAutofit/>
          </a:bodyPr>
          <a:lstStyle>
            <a:lvl1pPr algn="l" rtl="0" eaLnBrk="0" fontAlgn="base" hangingPunct="0">
              <a:lnSpc>
                <a:spcPct val="85000"/>
              </a:lnSpc>
              <a:spcBef>
                <a:spcPct val="0"/>
              </a:spcBef>
              <a:spcAft>
                <a:spcPct val="0"/>
              </a:spcAft>
              <a:defRPr sz="3600" kern="1200">
                <a:solidFill>
                  <a:schemeClr val="tx1"/>
                </a:solidFill>
                <a:latin typeface="+mj-lt"/>
                <a:ea typeface="+mj-ea"/>
                <a:cs typeface="+mj-cs"/>
              </a:defRPr>
            </a:lvl1pPr>
            <a:lvl2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2pPr>
            <a:lvl3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3pPr>
            <a:lvl4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4pPr>
            <a:lvl5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5pPr>
            <a:lvl6pPr marL="457200" algn="l" rtl="0" eaLnBrk="1" fontAlgn="base" hangingPunct="1">
              <a:lnSpc>
                <a:spcPct val="85000"/>
              </a:lnSpc>
              <a:spcBef>
                <a:spcPct val="0"/>
              </a:spcBef>
              <a:spcAft>
                <a:spcPct val="0"/>
              </a:spcAft>
              <a:defRPr sz="3600">
                <a:solidFill>
                  <a:schemeClr val="tx2"/>
                </a:solidFill>
                <a:latin typeface="Calibri" charset="0"/>
              </a:defRPr>
            </a:lvl6pPr>
            <a:lvl7pPr marL="914400" algn="l" rtl="0" eaLnBrk="1" fontAlgn="base" hangingPunct="1">
              <a:lnSpc>
                <a:spcPct val="85000"/>
              </a:lnSpc>
              <a:spcBef>
                <a:spcPct val="0"/>
              </a:spcBef>
              <a:spcAft>
                <a:spcPct val="0"/>
              </a:spcAft>
              <a:defRPr sz="3600">
                <a:solidFill>
                  <a:schemeClr val="tx2"/>
                </a:solidFill>
                <a:latin typeface="Calibri" charset="0"/>
              </a:defRPr>
            </a:lvl7pPr>
            <a:lvl8pPr marL="1371600" algn="l" rtl="0" eaLnBrk="1" fontAlgn="base" hangingPunct="1">
              <a:lnSpc>
                <a:spcPct val="85000"/>
              </a:lnSpc>
              <a:spcBef>
                <a:spcPct val="0"/>
              </a:spcBef>
              <a:spcAft>
                <a:spcPct val="0"/>
              </a:spcAft>
              <a:defRPr sz="3600">
                <a:solidFill>
                  <a:schemeClr val="tx2"/>
                </a:solidFill>
                <a:latin typeface="Calibri" charset="0"/>
              </a:defRPr>
            </a:lvl8pPr>
            <a:lvl9pPr marL="1828800" algn="l" rtl="0" eaLnBrk="1" fontAlgn="base" hangingPunct="1">
              <a:lnSpc>
                <a:spcPct val="85000"/>
              </a:lnSpc>
              <a:spcBef>
                <a:spcPct val="0"/>
              </a:spcBef>
              <a:spcAft>
                <a:spcPct val="0"/>
              </a:spcAft>
              <a:defRPr sz="3600">
                <a:solidFill>
                  <a:schemeClr val="tx2"/>
                </a:solidFill>
                <a:latin typeface="Calibri" charset="0"/>
              </a:defRPr>
            </a:lvl9pPr>
          </a:lstStyle>
          <a:p>
            <a:r>
              <a:rPr lang="sv-SE" sz="4800" dirty="0"/>
              <a:t>Elnät</a:t>
            </a:r>
            <a:endParaRPr lang="sv-SE" dirty="0"/>
          </a:p>
        </p:txBody>
      </p:sp>
    </p:spTree>
    <p:extLst>
      <p:ext uri="{BB962C8B-B14F-4D97-AF65-F5344CB8AC3E}">
        <p14:creationId xmlns:p14="http://schemas.microsoft.com/office/powerpoint/2010/main" val="3860960097"/>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CA9EA21-4AC1-47F2-8A56-AEC684C83318}"/>
              </a:ext>
            </a:extLst>
          </p:cNvPr>
          <p:cNvSpPr>
            <a:spLocks noGrp="1"/>
          </p:cNvSpPr>
          <p:nvPr>
            <p:ph type="title"/>
          </p:nvPr>
        </p:nvSpPr>
        <p:spPr/>
        <p:txBody>
          <a:bodyPr/>
          <a:lstStyle/>
          <a:p>
            <a:r>
              <a:rPr lang="sv-SE" dirty="0"/>
              <a:t>Leveranssäkerhet i de svenska elnäten</a:t>
            </a:r>
          </a:p>
        </p:txBody>
      </p:sp>
      <p:sp>
        <p:nvSpPr>
          <p:cNvPr id="3" name="Platshållare för text 2">
            <a:extLst>
              <a:ext uri="{FF2B5EF4-FFF2-40B4-BE49-F238E27FC236}">
                <a16:creationId xmlns:a16="http://schemas.microsoft.com/office/drawing/2014/main" id="{4F5B7991-9878-435D-8954-F508B213C248}"/>
              </a:ext>
            </a:extLst>
          </p:cNvPr>
          <p:cNvSpPr>
            <a:spLocks noGrp="1"/>
          </p:cNvSpPr>
          <p:nvPr>
            <p:ph type="body" sz="quarter" idx="18"/>
          </p:nvPr>
        </p:nvSpPr>
        <p:spPr/>
        <p:txBody>
          <a:bodyPr/>
          <a:lstStyle/>
          <a:p>
            <a:r>
              <a:rPr lang="sv-SE" dirty="0"/>
              <a:t>Källa: Energiföretagen Sverige</a:t>
            </a:r>
          </a:p>
        </p:txBody>
      </p:sp>
      <p:sp>
        <p:nvSpPr>
          <p:cNvPr id="4" name="Platshållare för datum 3">
            <a:extLst>
              <a:ext uri="{FF2B5EF4-FFF2-40B4-BE49-F238E27FC236}">
                <a16:creationId xmlns:a16="http://schemas.microsoft.com/office/drawing/2014/main" id="{02F7A571-C073-4ED9-ACE4-1E26319E2EE7}"/>
              </a:ext>
            </a:extLst>
          </p:cNvPr>
          <p:cNvSpPr>
            <a:spLocks noGrp="1"/>
          </p:cNvSpPr>
          <p:nvPr>
            <p:ph type="dt" sz="half" idx="19"/>
          </p:nvPr>
        </p:nvSpPr>
        <p:spPr/>
        <p:txBody>
          <a:bodyPr/>
          <a:lstStyle/>
          <a:p>
            <a:pPr>
              <a:defRPr/>
            </a:pPr>
            <a:r>
              <a:rPr lang="sv-SE" dirty="0"/>
              <a:t>2022-12-05</a:t>
            </a:r>
          </a:p>
          <a:p>
            <a:pPr>
              <a:defRPr/>
            </a:pPr>
            <a:endParaRPr lang="sv-SE" dirty="0"/>
          </a:p>
        </p:txBody>
      </p:sp>
      <p:sp>
        <p:nvSpPr>
          <p:cNvPr id="5" name="Platshållare för bildnummer 4">
            <a:extLst>
              <a:ext uri="{FF2B5EF4-FFF2-40B4-BE49-F238E27FC236}">
                <a16:creationId xmlns:a16="http://schemas.microsoft.com/office/drawing/2014/main" id="{07188AAB-E4A3-417B-820D-FE1C2F1344F5}"/>
              </a:ext>
            </a:extLst>
          </p:cNvPr>
          <p:cNvSpPr>
            <a:spLocks noGrp="1"/>
          </p:cNvSpPr>
          <p:nvPr>
            <p:ph type="sldNum" sz="quarter" idx="21"/>
          </p:nvPr>
        </p:nvSpPr>
        <p:spPr/>
        <p:txBody>
          <a:bodyPr/>
          <a:lstStyle/>
          <a:p>
            <a:pPr>
              <a:defRPr/>
            </a:pPr>
            <a:fld id="{30D2372E-50D1-4AC7-942F-EA3CFDEB5908}" type="slidenum">
              <a:rPr lang="sv-SE" smtClean="0"/>
              <a:pPr>
                <a:defRPr/>
              </a:pPr>
              <a:t>25</a:t>
            </a:fld>
            <a:endParaRPr lang="sv-SE" dirty="0"/>
          </a:p>
        </p:txBody>
      </p:sp>
      <p:graphicFrame>
        <p:nvGraphicFramePr>
          <p:cNvPr id="8" name="Chart 1">
            <a:extLst>
              <a:ext uri="{FF2B5EF4-FFF2-40B4-BE49-F238E27FC236}">
                <a16:creationId xmlns:a16="http://schemas.microsoft.com/office/drawing/2014/main" id="{00000000-0008-0000-1A00-000002000000}"/>
              </a:ext>
            </a:extLst>
          </p:cNvPr>
          <p:cNvGraphicFramePr>
            <a:graphicFrameLocks noGrp="1"/>
          </p:cNvGraphicFramePr>
          <p:nvPr>
            <p:ph sz="quarter" idx="22"/>
            <p:extLst>
              <p:ext uri="{D42A27DB-BD31-4B8C-83A1-F6EECF244321}">
                <p14:modId xmlns:p14="http://schemas.microsoft.com/office/powerpoint/2010/main" val="3171670402"/>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42444173"/>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82E5E7-BB86-4DAE-8A60-EBDDB31297B2}"/>
              </a:ext>
            </a:extLst>
          </p:cNvPr>
          <p:cNvSpPr>
            <a:spLocks noGrp="1"/>
          </p:cNvSpPr>
          <p:nvPr>
            <p:ph type="dt" sz="half" idx="11"/>
          </p:nvPr>
        </p:nvSpPr>
        <p:spPr>
          <a:xfrm>
            <a:off x="10620375" y="6516000"/>
            <a:ext cx="679450" cy="177800"/>
          </a:xfrm>
          <a:prstGeom prst="rect">
            <a:avLst/>
          </a:prstGeom>
        </p:spPr>
        <p:txBody>
          <a:bodyPr vert="horz" lIns="0" tIns="0" rIns="0" bIns="0" rtlCol="0" anchor="t" anchorCtr="0"/>
          <a:lstStyle>
            <a:defPPr>
              <a:defRPr lang="sv-SE"/>
            </a:defPPr>
            <a:lvl1pPr algn="l" rtl="0" eaLnBrk="1" fontAlgn="auto" hangingPunct="1">
              <a:spcBef>
                <a:spcPts val="0"/>
              </a:spcBef>
              <a:spcAft>
                <a:spcPts val="0"/>
              </a:spcAft>
              <a:defRPr sz="1000" kern="1200">
                <a:solidFill>
                  <a:schemeClr val="tx1">
                    <a:lumMod val="50000"/>
                    <a:lumOff val="50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defRPr/>
            </a:pPr>
            <a:r>
              <a:rPr lang="sv-SE" dirty="0"/>
              <a:t>2020-08-30</a:t>
            </a:r>
          </a:p>
        </p:txBody>
      </p:sp>
      <p:sp>
        <p:nvSpPr>
          <p:cNvPr id="4" name="Slide Number Placeholder 3">
            <a:extLst>
              <a:ext uri="{FF2B5EF4-FFF2-40B4-BE49-F238E27FC236}">
                <a16:creationId xmlns:a16="http://schemas.microsoft.com/office/drawing/2014/main" id="{6491C572-D49F-469A-80C1-9AFE2087461F}"/>
              </a:ext>
            </a:extLst>
          </p:cNvPr>
          <p:cNvSpPr>
            <a:spLocks noGrp="1"/>
          </p:cNvSpPr>
          <p:nvPr>
            <p:ph type="sldNum" sz="quarter" idx="13"/>
          </p:nvPr>
        </p:nvSpPr>
        <p:spPr>
          <a:xfrm>
            <a:off x="11472863" y="6516000"/>
            <a:ext cx="358775" cy="179388"/>
          </a:xfrm>
          <a:prstGeom prst="rect">
            <a:avLst/>
          </a:prstGeom>
        </p:spPr>
        <p:txBody>
          <a:bodyPr vert="horz" lIns="0" tIns="0" rIns="0" bIns="0" rtlCol="0" anchor="t" anchorCtr="0"/>
          <a:lstStyle>
            <a:defPPr>
              <a:defRPr lang="sv-SE"/>
            </a:defPPr>
            <a:lvl1pPr algn="r" rtl="0" eaLnBrk="1" fontAlgn="auto" hangingPunct="1">
              <a:spcBef>
                <a:spcPts val="0"/>
              </a:spcBef>
              <a:spcAft>
                <a:spcPts val="0"/>
              </a:spcAft>
              <a:defRPr sz="1000" kern="1200">
                <a:solidFill>
                  <a:schemeClr val="tx1">
                    <a:lumMod val="50000"/>
                    <a:lumOff val="50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defRPr/>
            </a:pPr>
            <a:fld id="{5BCA53D8-D7BF-ED48-A5DE-B35EC4CD5AE9}" type="slidenum">
              <a:rPr lang="sv-SE" smtClean="0"/>
              <a:pPr>
                <a:defRPr/>
              </a:pPr>
              <a:t>26</a:t>
            </a:fld>
            <a:endParaRPr lang="sv-SE" dirty="0"/>
          </a:p>
        </p:txBody>
      </p:sp>
      <p:sp>
        <p:nvSpPr>
          <p:cNvPr id="5" name="Title 4">
            <a:extLst>
              <a:ext uri="{FF2B5EF4-FFF2-40B4-BE49-F238E27FC236}">
                <a16:creationId xmlns:a16="http://schemas.microsoft.com/office/drawing/2014/main" id="{B853F7A3-42A5-42E6-B5A0-069C5A01525A}"/>
              </a:ext>
            </a:extLst>
          </p:cNvPr>
          <p:cNvSpPr>
            <a:spLocks noGrp="1"/>
          </p:cNvSpPr>
          <p:nvPr>
            <p:ph type="title"/>
          </p:nvPr>
        </p:nvSpPr>
        <p:spPr/>
        <p:txBody>
          <a:bodyPr/>
          <a:lstStyle/>
          <a:p>
            <a:r>
              <a:rPr lang="sv-SE" dirty="0"/>
              <a:t>Oplanerade elavbrott i svenska nät</a:t>
            </a:r>
          </a:p>
        </p:txBody>
      </p:sp>
      <p:sp>
        <p:nvSpPr>
          <p:cNvPr id="6" name="Text Placeholder 5">
            <a:extLst>
              <a:ext uri="{FF2B5EF4-FFF2-40B4-BE49-F238E27FC236}">
                <a16:creationId xmlns:a16="http://schemas.microsoft.com/office/drawing/2014/main" id="{521036A7-618B-4B3B-BD6C-01B74FEAC717}"/>
              </a:ext>
            </a:extLst>
          </p:cNvPr>
          <p:cNvSpPr>
            <a:spLocks noGrp="1"/>
          </p:cNvSpPr>
          <p:nvPr>
            <p:ph type="body" sz="quarter" idx="18"/>
          </p:nvPr>
        </p:nvSpPr>
        <p:spPr/>
        <p:txBody>
          <a:bodyPr/>
          <a:lstStyle/>
          <a:p>
            <a:r>
              <a:rPr lang="sv-SE" dirty="0"/>
              <a:t>Källa: Energiföretagen Sverige</a:t>
            </a:r>
          </a:p>
        </p:txBody>
      </p:sp>
      <p:grpSp>
        <p:nvGrpSpPr>
          <p:cNvPr id="57" name="Group 51">
            <a:extLst>
              <a:ext uri="{FF2B5EF4-FFF2-40B4-BE49-F238E27FC236}">
                <a16:creationId xmlns:a16="http://schemas.microsoft.com/office/drawing/2014/main" id="{00000000-0008-0000-1B00-000034000000}"/>
              </a:ext>
            </a:extLst>
          </p:cNvPr>
          <p:cNvGrpSpPr/>
          <p:nvPr/>
        </p:nvGrpSpPr>
        <p:grpSpPr>
          <a:xfrm>
            <a:off x="0" y="1843200"/>
            <a:ext cx="12192000" cy="4075771"/>
            <a:chOff x="0" y="0"/>
            <a:chExt cx="12192000" cy="4075771"/>
          </a:xfrm>
        </p:grpSpPr>
        <p:sp>
          <p:nvSpPr>
            <p:cNvPr id="58" name="Rectangle 84">
              <a:extLst>
                <a:ext uri="{FF2B5EF4-FFF2-40B4-BE49-F238E27FC236}">
                  <a16:creationId xmlns:a16="http://schemas.microsoft.com/office/drawing/2014/main" id="{00000000-0008-0000-1B00-000035000000}"/>
                </a:ext>
              </a:extLst>
            </p:cNvPr>
            <p:cNvSpPr/>
            <p:nvPr/>
          </p:nvSpPr>
          <p:spPr>
            <a:xfrm>
              <a:off x="0" y="97721"/>
              <a:ext cx="12192000" cy="1614900"/>
            </a:xfrm>
            <a:prstGeom prst="rect">
              <a:avLst/>
            </a:prstGeom>
            <a:solidFill>
              <a:srgbClr val="E6007E"/>
            </a:solidFill>
            <a:ln w="25400" cap="flat" cmpd="sng" algn="ctr">
              <a:no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libri"/>
                <a:ea typeface="+mn-ea"/>
                <a:cs typeface="+mn-cs"/>
              </a:endParaRPr>
            </a:p>
          </p:txBody>
        </p:sp>
        <p:sp>
          <p:nvSpPr>
            <p:cNvPr id="59" name="Rectangle 7">
              <a:extLst>
                <a:ext uri="{FF2B5EF4-FFF2-40B4-BE49-F238E27FC236}">
                  <a16:creationId xmlns:a16="http://schemas.microsoft.com/office/drawing/2014/main" id="{00000000-0008-0000-1B00-000036000000}"/>
                </a:ext>
              </a:extLst>
            </p:cNvPr>
            <p:cNvSpPr/>
            <p:nvPr/>
          </p:nvSpPr>
          <p:spPr>
            <a:xfrm>
              <a:off x="666792" y="0"/>
              <a:ext cx="9030320" cy="870846"/>
            </a:xfrm>
            <a:prstGeom prst="rect">
              <a:avLst/>
            </a:prstGeom>
            <a:noFill/>
            <a:ln w="25400" cap="flat" cmpd="sng" algn="ctr">
              <a:no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defTabSz="914400" eaLnBrk="1" fontAlgn="auto" latinLnBrk="0" hangingPunct="1">
                <a:lnSpc>
                  <a:spcPct val="90000"/>
                </a:lnSpc>
                <a:spcBef>
                  <a:spcPts val="600"/>
                </a:spcBef>
                <a:spcAft>
                  <a:spcPts val="0"/>
                </a:spcAft>
                <a:buClrTx/>
                <a:buSzTx/>
                <a:buFontTx/>
                <a:buNone/>
                <a:tabLst/>
                <a:defRPr/>
              </a:pPr>
              <a:r>
                <a:rPr kumimoji="0" lang="sv-SE" sz="2400" b="0" i="0" u="none" strike="noStrike" kern="0" cap="none" spc="0" normalizeH="0" baseline="0" noProof="0">
                  <a:ln>
                    <a:noFill/>
                  </a:ln>
                  <a:solidFill>
                    <a:srgbClr val="FFFFFF"/>
                  </a:solidFill>
                  <a:effectLst/>
                  <a:uLnTx/>
                  <a:uFillTx/>
                  <a:latin typeface="Calibri"/>
                  <a:ea typeface="+mn-ea"/>
                  <a:cs typeface="+mn-cs"/>
                </a:rPr>
                <a:t>Mellan åren 2010 och 2019 var den genomsnittlige elkunden utan el i </a:t>
              </a:r>
            </a:p>
          </p:txBody>
        </p:sp>
        <p:cxnSp>
          <p:nvCxnSpPr>
            <p:cNvPr id="60" name="Straight Arrow Connector 21">
              <a:extLst>
                <a:ext uri="{FF2B5EF4-FFF2-40B4-BE49-F238E27FC236}">
                  <a16:creationId xmlns:a16="http://schemas.microsoft.com/office/drawing/2014/main" id="{00000000-0008-0000-1B00-000037000000}"/>
                </a:ext>
              </a:extLst>
            </p:cNvPr>
            <p:cNvCxnSpPr>
              <a:cxnSpLocks/>
            </p:cNvCxnSpPr>
            <p:nvPr/>
          </p:nvCxnSpPr>
          <p:spPr>
            <a:xfrm>
              <a:off x="8797550" y="3547764"/>
              <a:ext cx="2780646" cy="0"/>
            </a:xfrm>
            <a:prstGeom prst="straightConnector1">
              <a:avLst/>
            </a:prstGeom>
            <a:noFill/>
            <a:ln w="60325" cap="flat" cmpd="sng" algn="ctr">
              <a:solidFill>
                <a:srgbClr val="777777"/>
              </a:solidFill>
              <a:prstDash val="solid"/>
              <a:tailEnd type="triangle"/>
            </a:ln>
            <a:effectLst/>
          </p:spPr>
        </p:cxnSp>
        <p:sp>
          <p:nvSpPr>
            <p:cNvPr id="61" name="TextBox 25">
              <a:extLst>
                <a:ext uri="{FF2B5EF4-FFF2-40B4-BE49-F238E27FC236}">
                  <a16:creationId xmlns:a16="http://schemas.microsoft.com/office/drawing/2014/main" id="{00000000-0008-0000-1B00-000038000000}"/>
                </a:ext>
              </a:extLst>
            </p:cNvPr>
            <p:cNvSpPr txBox="1"/>
            <p:nvPr/>
          </p:nvSpPr>
          <p:spPr>
            <a:xfrm>
              <a:off x="9299008" y="3651039"/>
              <a:ext cx="1492716" cy="4247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90000"/>
                </a:lnSpc>
                <a:spcBef>
                  <a:spcPts val="600"/>
                </a:spcBef>
                <a:spcAft>
                  <a:spcPts val="0"/>
                </a:spcAft>
                <a:buClrTx/>
                <a:buSzTx/>
                <a:buFontTx/>
                <a:buNone/>
                <a:tabLst/>
                <a:defRPr/>
              </a:pPr>
              <a:r>
                <a:rPr kumimoji="0" lang="sv-SE" sz="2400" b="0" i="0" u="none" strike="noStrike" kern="0" cap="none" spc="0" normalizeH="0" baseline="0" noProof="0">
                  <a:ln>
                    <a:noFill/>
                  </a:ln>
                  <a:solidFill>
                    <a:sysClr val="windowText" lastClr="000000"/>
                  </a:solidFill>
                  <a:effectLst/>
                  <a:uLnTx/>
                  <a:uFillTx/>
                  <a:latin typeface="Calibri"/>
                  <a:ea typeface="+mn-ea"/>
                  <a:cs typeface="+mn-cs"/>
                </a:rPr>
                <a:t>42,195 km</a:t>
              </a:r>
            </a:p>
          </p:txBody>
        </p:sp>
        <p:sp>
          <p:nvSpPr>
            <p:cNvPr id="62" name="TextBox 31">
              <a:extLst>
                <a:ext uri="{FF2B5EF4-FFF2-40B4-BE49-F238E27FC236}">
                  <a16:creationId xmlns:a16="http://schemas.microsoft.com/office/drawing/2014/main" id="{00000000-0008-0000-1B00-000039000000}"/>
                </a:ext>
              </a:extLst>
            </p:cNvPr>
            <p:cNvSpPr txBox="1"/>
            <p:nvPr/>
          </p:nvSpPr>
          <p:spPr>
            <a:xfrm>
              <a:off x="6981800" y="2654222"/>
              <a:ext cx="2782173" cy="1099147"/>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90000"/>
                </a:lnSpc>
                <a:spcBef>
                  <a:spcPts val="600"/>
                </a:spcBef>
                <a:spcAft>
                  <a:spcPts val="0"/>
                </a:spcAft>
                <a:buClrTx/>
                <a:buSzTx/>
                <a:buFontTx/>
                <a:buNone/>
                <a:tabLst/>
                <a:defRPr/>
              </a:pPr>
              <a:r>
                <a:rPr kumimoji="0" lang="sv-SE" sz="2400" b="0" i="0" u="none" strike="noStrike" kern="0" cap="none" spc="0" normalizeH="0" baseline="0" noProof="0">
                  <a:ln>
                    <a:noFill/>
                  </a:ln>
                  <a:solidFill>
                    <a:sysClr val="windowText" lastClr="000000"/>
                  </a:solidFill>
                  <a:effectLst/>
                  <a:uLnTx/>
                  <a:uFillTx/>
                  <a:latin typeface="Calibri"/>
                  <a:ea typeface="+mn-ea"/>
                  <a:cs typeface="+mn-cs"/>
                </a:rPr>
                <a:t>Marathon</a:t>
              </a:r>
            </a:p>
            <a:p>
              <a:pPr marL="0" marR="0" lvl="0" indent="0" defTabSz="914400" eaLnBrk="1" fontAlgn="auto" latinLnBrk="0" hangingPunct="1">
                <a:lnSpc>
                  <a:spcPct val="90000"/>
                </a:lnSpc>
                <a:spcBef>
                  <a:spcPts val="600"/>
                </a:spcBef>
                <a:spcAft>
                  <a:spcPts val="0"/>
                </a:spcAft>
                <a:buClrTx/>
                <a:buSzTx/>
                <a:buFontTx/>
                <a:buNone/>
                <a:tabLst/>
                <a:defRPr/>
              </a:pPr>
              <a:r>
                <a:rPr kumimoji="0" lang="sv-SE" sz="1800" b="0" i="0" u="none" strike="noStrike" kern="0" cap="none" spc="0" normalizeH="0" baseline="0" noProof="0">
                  <a:ln>
                    <a:noFill/>
                  </a:ln>
                  <a:solidFill>
                    <a:sysClr val="windowText" lastClr="000000"/>
                  </a:solidFill>
                  <a:effectLst/>
                  <a:uLnTx/>
                  <a:uFillTx/>
                  <a:latin typeface="Calibri"/>
                  <a:ea typeface="+mn-ea"/>
                  <a:cs typeface="+mn-cs"/>
                </a:rPr>
                <a:t>Manligt världsrekord  </a:t>
              </a:r>
              <a:r>
                <a:rPr kumimoji="0" lang="sv-SE" sz="2400" b="0" i="0" u="none" strike="noStrike" kern="0" cap="none" spc="0" normalizeH="0" baseline="0" noProof="0">
                  <a:ln>
                    <a:noFill/>
                  </a:ln>
                  <a:solidFill>
                    <a:sysClr val="windowText" lastClr="000000"/>
                  </a:solidFill>
                  <a:effectLst/>
                  <a:uLnTx/>
                  <a:uFillTx/>
                  <a:latin typeface="Calibri"/>
                  <a:ea typeface="+mn-ea"/>
                  <a:cs typeface="+mn-cs"/>
                </a:rPr>
                <a:t>2:01:39</a:t>
              </a:r>
            </a:p>
          </p:txBody>
        </p:sp>
        <p:sp>
          <p:nvSpPr>
            <p:cNvPr id="63" name="TextBox 12">
              <a:extLst>
                <a:ext uri="{FF2B5EF4-FFF2-40B4-BE49-F238E27FC236}">
                  <a16:creationId xmlns:a16="http://schemas.microsoft.com/office/drawing/2014/main" id="{00000000-0008-0000-1B00-00003A000000}"/>
                </a:ext>
              </a:extLst>
            </p:cNvPr>
            <p:cNvSpPr txBox="1"/>
            <p:nvPr/>
          </p:nvSpPr>
          <p:spPr>
            <a:xfrm>
              <a:off x="405331" y="3385944"/>
              <a:ext cx="1496115" cy="4247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90000"/>
                </a:lnSpc>
                <a:spcBef>
                  <a:spcPts val="600"/>
                </a:spcBef>
                <a:spcAft>
                  <a:spcPts val="0"/>
                </a:spcAft>
                <a:buClrTx/>
                <a:buSzTx/>
                <a:buFontTx/>
                <a:buNone/>
                <a:tabLst/>
                <a:defRPr/>
              </a:pPr>
              <a:r>
                <a:rPr kumimoji="0" lang="sv-SE" sz="2400" b="0" i="0" u="none" strike="noStrike" kern="0" cap="none" spc="0" normalizeH="0" baseline="0" noProof="0">
                  <a:ln>
                    <a:noFill/>
                  </a:ln>
                  <a:solidFill>
                    <a:sysClr val="windowText" lastClr="000000"/>
                  </a:solidFill>
                  <a:effectLst/>
                  <a:uLnTx/>
                  <a:uFillTx/>
                  <a:latin typeface="Calibri"/>
                  <a:ea typeface="+mn-ea"/>
                  <a:cs typeface="+mn-cs"/>
                </a:rPr>
                <a:t>Stockholm</a:t>
              </a:r>
            </a:p>
          </p:txBody>
        </p:sp>
        <p:sp>
          <p:nvSpPr>
            <p:cNvPr id="64" name="TextBox 13">
              <a:extLst>
                <a:ext uri="{FF2B5EF4-FFF2-40B4-BE49-F238E27FC236}">
                  <a16:creationId xmlns:a16="http://schemas.microsoft.com/office/drawing/2014/main" id="{00000000-0008-0000-1B00-00003B000000}"/>
                </a:ext>
              </a:extLst>
            </p:cNvPr>
            <p:cNvSpPr txBox="1"/>
            <p:nvPr/>
          </p:nvSpPr>
          <p:spPr>
            <a:xfrm>
              <a:off x="5230980" y="3323533"/>
              <a:ext cx="1388895" cy="43043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90000"/>
                </a:lnSpc>
                <a:spcBef>
                  <a:spcPts val="600"/>
                </a:spcBef>
                <a:spcAft>
                  <a:spcPts val="0"/>
                </a:spcAft>
                <a:buClrTx/>
                <a:buSzTx/>
                <a:buFontTx/>
                <a:buNone/>
                <a:tabLst/>
                <a:defRPr/>
              </a:pPr>
              <a:r>
                <a:rPr kumimoji="0" lang="sv-SE" sz="2400" b="0" i="0" u="none" strike="noStrike" kern="0" cap="none" spc="0" normalizeH="0" baseline="0" noProof="0">
                  <a:ln>
                    <a:noFill/>
                  </a:ln>
                  <a:solidFill>
                    <a:sysClr val="windowText" lastClr="000000"/>
                  </a:solidFill>
                  <a:effectLst/>
                  <a:uLnTx/>
                  <a:uFillTx/>
                  <a:latin typeface="Calibri"/>
                  <a:ea typeface="+mn-ea"/>
                  <a:cs typeface="+mn-cs"/>
                </a:rPr>
                <a:t>Krakow</a:t>
              </a:r>
            </a:p>
          </p:txBody>
        </p:sp>
        <p:sp>
          <p:nvSpPr>
            <p:cNvPr id="65" name="TextBox 14">
              <a:extLst>
                <a:ext uri="{FF2B5EF4-FFF2-40B4-BE49-F238E27FC236}">
                  <a16:creationId xmlns:a16="http://schemas.microsoft.com/office/drawing/2014/main" id="{00000000-0008-0000-1B00-00003C000000}"/>
                </a:ext>
              </a:extLst>
            </p:cNvPr>
            <p:cNvSpPr txBox="1"/>
            <p:nvPr/>
          </p:nvSpPr>
          <p:spPr>
            <a:xfrm>
              <a:off x="2011856" y="2813142"/>
              <a:ext cx="1754006" cy="4247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90000"/>
                </a:lnSpc>
                <a:spcBef>
                  <a:spcPts val="600"/>
                </a:spcBef>
                <a:spcAft>
                  <a:spcPts val="0"/>
                </a:spcAft>
                <a:buClrTx/>
                <a:buSzTx/>
                <a:buFontTx/>
                <a:buNone/>
                <a:tabLst/>
                <a:defRPr/>
              </a:pPr>
              <a:r>
                <a:rPr kumimoji="0" lang="sv-SE" sz="2400" b="0" i="0" u="none" strike="noStrike" kern="0" cap="none" spc="0" normalizeH="0" baseline="0" noProof="0">
                  <a:ln>
                    <a:noFill/>
                  </a:ln>
                  <a:solidFill>
                    <a:sysClr val="windowText" lastClr="000000"/>
                  </a:solidFill>
                  <a:effectLst/>
                  <a:uLnTx/>
                  <a:uFillTx/>
                  <a:latin typeface="Calibri"/>
                  <a:ea typeface="+mn-ea"/>
                  <a:cs typeface="+mn-cs"/>
                </a:rPr>
                <a:t>1 tim 55 min</a:t>
              </a:r>
            </a:p>
          </p:txBody>
        </p:sp>
        <p:sp>
          <p:nvSpPr>
            <p:cNvPr id="66" name="Freeform: Shape 38">
              <a:extLst>
                <a:ext uri="{FF2B5EF4-FFF2-40B4-BE49-F238E27FC236}">
                  <a16:creationId xmlns:a16="http://schemas.microsoft.com/office/drawing/2014/main" id="{00000000-0008-0000-1B00-00003D000000}"/>
                </a:ext>
              </a:extLst>
            </p:cNvPr>
            <p:cNvSpPr/>
            <p:nvPr/>
          </p:nvSpPr>
          <p:spPr>
            <a:xfrm>
              <a:off x="423746" y="2573363"/>
              <a:ext cx="360006" cy="565723"/>
            </a:xfrm>
            <a:custGeom>
              <a:avLst/>
              <a:gdLst>
                <a:gd name="connsiteX0" fmla="*/ 180003 w 360005"/>
                <a:gd name="connsiteY0" fmla="*/ 0 h 565723"/>
                <a:gd name="connsiteX1" fmla="*/ 0 w 360005"/>
                <a:gd name="connsiteY1" fmla="*/ 180003 h 565723"/>
                <a:gd name="connsiteX2" fmla="*/ 180003 w 360005"/>
                <a:gd name="connsiteY2" fmla="*/ 565723 h 565723"/>
                <a:gd name="connsiteX3" fmla="*/ 360006 w 360005"/>
                <a:gd name="connsiteY3" fmla="*/ 154288 h 565723"/>
                <a:gd name="connsiteX4" fmla="*/ 180003 w 360005"/>
                <a:gd name="connsiteY4" fmla="*/ 0 h 565723"/>
                <a:gd name="connsiteX5" fmla="*/ 180003 w 360005"/>
                <a:gd name="connsiteY5" fmla="*/ 257147 h 565723"/>
                <a:gd name="connsiteX6" fmla="*/ 77144 w 360005"/>
                <a:gd name="connsiteY6" fmla="*/ 154288 h 565723"/>
                <a:gd name="connsiteX7" fmla="*/ 180003 w 360005"/>
                <a:gd name="connsiteY7" fmla="*/ 51429 h 565723"/>
                <a:gd name="connsiteX8" fmla="*/ 282862 w 360005"/>
                <a:gd name="connsiteY8" fmla="*/ 154288 h 565723"/>
                <a:gd name="connsiteX9" fmla="*/ 180003 w 360005"/>
                <a:gd name="connsiteY9" fmla="*/ 257147 h 565723"/>
                <a:gd name="connsiteX0" fmla="*/ 180003 w 360006"/>
                <a:gd name="connsiteY0" fmla="*/ 0 h 565723"/>
                <a:gd name="connsiteX1" fmla="*/ 0 w 360006"/>
                <a:gd name="connsiteY1" fmla="*/ 180003 h 565723"/>
                <a:gd name="connsiteX2" fmla="*/ 180003 w 360006"/>
                <a:gd name="connsiteY2" fmla="*/ 565723 h 565723"/>
                <a:gd name="connsiteX3" fmla="*/ 360006 w 360006"/>
                <a:gd name="connsiteY3" fmla="*/ 154288 h 565723"/>
                <a:gd name="connsiteX4" fmla="*/ 180003 w 360006"/>
                <a:gd name="connsiteY4" fmla="*/ 0 h 565723"/>
                <a:gd name="connsiteX5" fmla="*/ 180003 w 360006"/>
                <a:gd name="connsiteY5" fmla="*/ 257147 h 565723"/>
                <a:gd name="connsiteX6" fmla="*/ 77144 w 360006"/>
                <a:gd name="connsiteY6" fmla="*/ 154288 h 565723"/>
                <a:gd name="connsiteX7" fmla="*/ 180003 w 360006"/>
                <a:gd name="connsiteY7" fmla="*/ 51429 h 565723"/>
                <a:gd name="connsiteX8" fmla="*/ 282862 w 360006"/>
                <a:gd name="connsiteY8" fmla="*/ 154288 h 565723"/>
                <a:gd name="connsiteX9" fmla="*/ 180003 w 360006"/>
                <a:gd name="connsiteY9" fmla="*/ 257147 h 565723"/>
                <a:gd name="connsiteX0" fmla="*/ 180003 w 360006"/>
                <a:gd name="connsiteY0" fmla="*/ 0 h 565723"/>
                <a:gd name="connsiteX1" fmla="*/ 0 w 360006"/>
                <a:gd name="connsiteY1" fmla="*/ 180003 h 565723"/>
                <a:gd name="connsiteX2" fmla="*/ 180003 w 360006"/>
                <a:gd name="connsiteY2" fmla="*/ 565723 h 565723"/>
                <a:gd name="connsiteX3" fmla="*/ 360006 w 360006"/>
                <a:gd name="connsiteY3" fmla="*/ 154288 h 565723"/>
                <a:gd name="connsiteX4" fmla="*/ 180003 w 360006"/>
                <a:gd name="connsiteY4" fmla="*/ 0 h 565723"/>
                <a:gd name="connsiteX5" fmla="*/ 180003 w 360006"/>
                <a:gd name="connsiteY5" fmla="*/ 257147 h 565723"/>
                <a:gd name="connsiteX6" fmla="*/ 77144 w 360006"/>
                <a:gd name="connsiteY6" fmla="*/ 154288 h 565723"/>
                <a:gd name="connsiteX7" fmla="*/ 180003 w 360006"/>
                <a:gd name="connsiteY7" fmla="*/ 51429 h 565723"/>
                <a:gd name="connsiteX8" fmla="*/ 282862 w 360006"/>
                <a:gd name="connsiteY8" fmla="*/ 154288 h 565723"/>
                <a:gd name="connsiteX9" fmla="*/ 180003 w 360006"/>
                <a:gd name="connsiteY9" fmla="*/ 257147 h 565723"/>
                <a:gd name="connsiteX0" fmla="*/ 180003 w 360006"/>
                <a:gd name="connsiteY0" fmla="*/ 0 h 565723"/>
                <a:gd name="connsiteX1" fmla="*/ 0 w 360006"/>
                <a:gd name="connsiteY1" fmla="*/ 180003 h 565723"/>
                <a:gd name="connsiteX2" fmla="*/ 180003 w 360006"/>
                <a:gd name="connsiteY2" fmla="*/ 565723 h 565723"/>
                <a:gd name="connsiteX3" fmla="*/ 360006 w 360006"/>
                <a:gd name="connsiteY3" fmla="*/ 154288 h 565723"/>
                <a:gd name="connsiteX4" fmla="*/ 180003 w 360006"/>
                <a:gd name="connsiteY4" fmla="*/ 0 h 565723"/>
                <a:gd name="connsiteX5" fmla="*/ 180003 w 360006"/>
                <a:gd name="connsiteY5" fmla="*/ 257147 h 565723"/>
                <a:gd name="connsiteX6" fmla="*/ 77144 w 360006"/>
                <a:gd name="connsiteY6" fmla="*/ 154288 h 565723"/>
                <a:gd name="connsiteX7" fmla="*/ 180003 w 360006"/>
                <a:gd name="connsiteY7" fmla="*/ 51429 h 565723"/>
                <a:gd name="connsiteX8" fmla="*/ 282862 w 360006"/>
                <a:gd name="connsiteY8" fmla="*/ 154288 h 565723"/>
                <a:gd name="connsiteX9" fmla="*/ 180003 w 360006"/>
                <a:gd name="connsiteY9" fmla="*/ 257147 h 565723"/>
                <a:gd name="connsiteX0" fmla="*/ 180003 w 360006"/>
                <a:gd name="connsiteY0" fmla="*/ 0 h 565723"/>
                <a:gd name="connsiteX1" fmla="*/ 0 w 360006"/>
                <a:gd name="connsiteY1" fmla="*/ 180003 h 565723"/>
                <a:gd name="connsiteX2" fmla="*/ 180003 w 360006"/>
                <a:gd name="connsiteY2" fmla="*/ 565723 h 565723"/>
                <a:gd name="connsiteX3" fmla="*/ 360006 w 360006"/>
                <a:gd name="connsiteY3" fmla="*/ 154288 h 565723"/>
                <a:gd name="connsiteX4" fmla="*/ 180003 w 360006"/>
                <a:gd name="connsiteY4" fmla="*/ 0 h 565723"/>
                <a:gd name="connsiteX5" fmla="*/ 180003 w 360006"/>
                <a:gd name="connsiteY5" fmla="*/ 257147 h 565723"/>
                <a:gd name="connsiteX6" fmla="*/ 77144 w 360006"/>
                <a:gd name="connsiteY6" fmla="*/ 154288 h 565723"/>
                <a:gd name="connsiteX7" fmla="*/ 180003 w 360006"/>
                <a:gd name="connsiteY7" fmla="*/ 51429 h 565723"/>
                <a:gd name="connsiteX8" fmla="*/ 282862 w 360006"/>
                <a:gd name="connsiteY8" fmla="*/ 154288 h 565723"/>
                <a:gd name="connsiteX9" fmla="*/ 180003 w 360006"/>
                <a:gd name="connsiteY9" fmla="*/ 257147 h 565723"/>
                <a:gd name="connsiteX0" fmla="*/ 180003 w 360006"/>
                <a:gd name="connsiteY0" fmla="*/ 0 h 565723"/>
                <a:gd name="connsiteX1" fmla="*/ 0 w 360006"/>
                <a:gd name="connsiteY1" fmla="*/ 180003 h 565723"/>
                <a:gd name="connsiteX2" fmla="*/ 180003 w 360006"/>
                <a:gd name="connsiteY2" fmla="*/ 565723 h 565723"/>
                <a:gd name="connsiteX3" fmla="*/ 360006 w 360006"/>
                <a:gd name="connsiteY3" fmla="*/ 154288 h 565723"/>
                <a:gd name="connsiteX4" fmla="*/ 180003 w 360006"/>
                <a:gd name="connsiteY4" fmla="*/ 0 h 565723"/>
                <a:gd name="connsiteX5" fmla="*/ 180003 w 360006"/>
                <a:gd name="connsiteY5" fmla="*/ 257147 h 565723"/>
                <a:gd name="connsiteX6" fmla="*/ 77144 w 360006"/>
                <a:gd name="connsiteY6" fmla="*/ 154288 h 565723"/>
                <a:gd name="connsiteX7" fmla="*/ 180003 w 360006"/>
                <a:gd name="connsiteY7" fmla="*/ 51429 h 565723"/>
                <a:gd name="connsiteX8" fmla="*/ 282862 w 360006"/>
                <a:gd name="connsiteY8" fmla="*/ 154288 h 565723"/>
                <a:gd name="connsiteX9" fmla="*/ 180003 w 360006"/>
                <a:gd name="connsiteY9" fmla="*/ 257147 h 565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0006" h="565723">
                  <a:moveTo>
                    <a:pt x="180003" y="0"/>
                  </a:moveTo>
                  <a:cubicBezTo>
                    <a:pt x="77144" y="0"/>
                    <a:pt x="0" y="77144"/>
                    <a:pt x="0" y="180003"/>
                  </a:cubicBezTo>
                  <a:cubicBezTo>
                    <a:pt x="0" y="257147"/>
                    <a:pt x="102859" y="565723"/>
                    <a:pt x="180003" y="565723"/>
                  </a:cubicBezTo>
                  <a:cubicBezTo>
                    <a:pt x="257147" y="565723"/>
                    <a:pt x="354291" y="257147"/>
                    <a:pt x="360006" y="154288"/>
                  </a:cubicBezTo>
                  <a:cubicBezTo>
                    <a:pt x="359056" y="40949"/>
                    <a:pt x="257147" y="0"/>
                    <a:pt x="180003" y="0"/>
                  </a:cubicBezTo>
                  <a:close/>
                  <a:moveTo>
                    <a:pt x="180003" y="257147"/>
                  </a:moveTo>
                  <a:cubicBezTo>
                    <a:pt x="123814" y="257147"/>
                    <a:pt x="73334" y="216192"/>
                    <a:pt x="77144" y="154288"/>
                  </a:cubicBezTo>
                  <a:cubicBezTo>
                    <a:pt x="80303" y="102956"/>
                    <a:pt x="128573" y="51429"/>
                    <a:pt x="180003" y="51429"/>
                  </a:cubicBezTo>
                  <a:cubicBezTo>
                    <a:pt x="231432" y="51429"/>
                    <a:pt x="282862" y="102859"/>
                    <a:pt x="282862" y="154288"/>
                  </a:cubicBezTo>
                  <a:cubicBezTo>
                    <a:pt x="282862" y="231432"/>
                    <a:pt x="231432" y="257147"/>
                    <a:pt x="180003" y="257147"/>
                  </a:cubicBezTo>
                  <a:close/>
                </a:path>
              </a:pathLst>
            </a:custGeom>
            <a:solidFill>
              <a:srgbClr val="8B33B7"/>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7" name="Freeform: Shape 40">
              <a:extLst>
                <a:ext uri="{FF2B5EF4-FFF2-40B4-BE49-F238E27FC236}">
                  <a16:creationId xmlns:a16="http://schemas.microsoft.com/office/drawing/2014/main" id="{00000000-0008-0000-1B00-00003E000000}"/>
                </a:ext>
              </a:extLst>
            </p:cNvPr>
            <p:cNvSpPr/>
            <p:nvPr/>
          </p:nvSpPr>
          <p:spPr>
            <a:xfrm>
              <a:off x="680891" y="3241945"/>
              <a:ext cx="128573" cy="51429"/>
            </a:xfrm>
            <a:custGeom>
              <a:avLst/>
              <a:gdLst>
                <a:gd name="connsiteX0" fmla="*/ 128573 w 128573"/>
                <a:gd name="connsiteY0" fmla="*/ 51429 h 51429"/>
                <a:gd name="connsiteX1" fmla="*/ 25715 w 128573"/>
                <a:gd name="connsiteY1" fmla="*/ 51429 h 51429"/>
                <a:gd name="connsiteX2" fmla="*/ 0 w 128573"/>
                <a:gd name="connsiteY2" fmla="*/ 0 h 51429"/>
                <a:gd name="connsiteX3" fmla="*/ 128573 w 128573"/>
                <a:gd name="connsiteY3" fmla="*/ 0 h 51429"/>
              </a:gdLst>
              <a:ahLst/>
              <a:cxnLst>
                <a:cxn ang="0">
                  <a:pos x="connsiteX0" y="connsiteY0"/>
                </a:cxn>
                <a:cxn ang="0">
                  <a:pos x="connsiteX1" y="connsiteY1"/>
                </a:cxn>
                <a:cxn ang="0">
                  <a:pos x="connsiteX2" y="connsiteY2"/>
                </a:cxn>
                <a:cxn ang="0">
                  <a:pos x="connsiteX3" y="connsiteY3"/>
                </a:cxn>
              </a:cxnLst>
              <a:rect l="l" t="t" r="r" b="b"/>
              <a:pathLst>
                <a:path w="128573" h="51429">
                  <a:moveTo>
                    <a:pt x="128573" y="51429"/>
                  </a:moveTo>
                  <a:lnTo>
                    <a:pt x="25715" y="51429"/>
                  </a:lnTo>
                  <a:lnTo>
                    <a:pt x="0" y="0"/>
                  </a:lnTo>
                  <a:lnTo>
                    <a:pt x="128573" y="0"/>
                  </a:lnTo>
                  <a:close/>
                </a:path>
              </a:pathLst>
            </a:custGeom>
            <a:solidFill>
              <a:srgbClr val="777777"/>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8" name="Freeform: Shape 41">
              <a:extLst>
                <a:ext uri="{FF2B5EF4-FFF2-40B4-BE49-F238E27FC236}">
                  <a16:creationId xmlns:a16="http://schemas.microsoft.com/office/drawing/2014/main" id="{00000000-0008-0000-1B00-00003F000000}"/>
                </a:ext>
              </a:extLst>
            </p:cNvPr>
            <p:cNvSpPr/>
            <p:nvPr/>
          </p:nvSpPr>
          <p:spPr>
            <a:xfrm>
              <a:off x="886609" y="3241945"/>
              <a:ext cx="128573" cy="51429"/>
            </a:xfrm>
            <a:custGeom>
              <a:avLst/>
              <a:gdLst>
                <a:gd name="connsiteX0" fmla="*/ 128573 w 128573"/>
                <a:gd name="connsiteY0" fmla="*/ 51429 h 51429"/>
                <a:gd name="connsiteX1" fmla="*/ 0 w 128573"/>
                <a:gd name="connsiteY1" fmla="*/ 51429 h 51429"/>
                <a:gd name="connsiteX2" fmla="*/ 0 w 128573"/>
                <a:gd name="connsiteY2" fmla="*/ 0 h 51429"/>
                <a:gd name="connsiteX3" fmla="*/ 128573 w 128573"/>
                <a:gd name="connsiteY3" fmla="*/ 0 h 51429"/>
              </a:gdLst>
              <a:ahLst/>
              <a:cxnLst>
                <a:cxn ang="0">
                  <a:pos x="connsiteX0" y="connsiteY0"/>
                </a:cxn>
                <a:cxn ang="0">
                  <a:pos x="connsiteX1" y="connsiteY1"/>
                </a:cxn>
                <a:cxn ang="0">
                  <a:pos x="connsiteX2" y="connsiteY2"/>
                </a:cxn>
                <a:cxn ang="0">
                  <a:pos x="connsiteX3" y="connsiteY3"/>
                </a:cxn>
              </a:cxnLst>
              <a:rect l="l" t="t" r="r" b="b"/>
              <a:pathLst>
                <a:path w="128573" h="51429">
                  <a:moveTo>
                    <a:pt x="128573" y="51429"/>
                  </a:moveTo>
                  <a:lnTo>
                    <a:pt x="0" y="51429"/>
                  </a:lnTo>
                  <a:lnTo>
                    <a:pt x="0" y="0"/>
                  </a:lnTo>
                  <a:lnTo>
                    <a:pt x="128573" y="0"/>
                  </a:lnTo>
                  <a:close/>
                </a:path>
              </a:pathLst>
            </a:custGeom>
            <a:solidFill>
              <a:srgbClr val="777777"/>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9" name="Freeform: Shape 42">
              <a:extLst>
                <a:ext uri="{FF2B5EF4-FFF2-40B4-BE49-F238E27FC236}">
                  <a16:creationId xmlns:a16="http://schemas.microsoft.com/office/drawing/2014/main" id="{00000000-0008-0000-1B00-000040000000}"/>
                </a:ext>
              </a:extLst>
            </p:cNvPr>
            <p:cNvSpPr/>
            <p:nvPr/>
          </p:nvSpPr>
          <p:spPr>
            <a:xfrm>
              <a:off x="1092326" y="3241945"/>
              <a:ext cx="128573" cy="51429"/>
            </a:xfrm>
            <a:custGeom>
              <a:avLst/>
              <a:gdLst>
                <a:gd name="connsiteX0" fmla="*/ 128573 w 128573"/>
                <a:gd name="connsiteY0" fmla="*/ 51429 h 51429"/>
                <a:gd name="connsiteX1" fmla="*/ 0 w 128573"/>
                <a:gd name="connsiteY1" fmla="*/ 51429 h 51429"/>
                <a:gd name="connsiteX2" fmla="*/ 0 w 128573"/>
                <a:gd name="connsiteY2" fmla="*/ 0 h 51429"/>
                <a:gd name="connsiteX3" fmla="*/ 128573 w 128573"/>
                <a:gd name="connsiteY3" fmla="*/ 0 h 51429"/>
              </a:gdLst>
              <a:ahLst/>
              <a:cxnLst>
                <a:cxn ang="0">
                  <a:pos x="connsiteX0" y="connsiteY0"/>
                </a:cxn>
                <a:cxn ang="0">
                  <a:pos x="connsiteX1" y="connsiteY1"/>
                </a:cxn>
                <a:cxn ang="0">
                  <a:pos x="connsiteX2" y="connsiteY2"/>
                </a:cxn>
                <a:cxn ang="0">
                  <a:pos x="connsiteX3" y="connsiteY3"/>
                </a:cxn>
              </a:cxnLst>
              <a:rect l="l" t="t" r="r" b="b"/>
              <a:pathLst>
                <a:path w="128573" h="51429">
                  <a:moveTo>
                    <a:pt x="128573" y="51429"/>
                  </a:moveTo>
                  <a:lnTo>
                    <a:pt x="0" y="51429"/>
                  </a:lnTo>
                  <a:lnTo>
                    <a:pt x="0" y="0"/>
                  </a:lnTo>
                  <a:lnTo>
                    <a:pt x="128573" y="0"/>
                  </a:lnTo>
                  <a:close/>
                </a:path>
              </a:pathLst>
            </a:custGeom>
            <a:solidFill>
              <a:srgbClr val="777777"/>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0" name="Freeform: Shape 43">
              <a:extLst>
                <a:ext uri="{FF2B5EF4-FFF2-40B4-BE49-F238E27FC236}">
                  <a16:creationId xmlns:a16="http://schemas.microsoft.com/office/drawing/2014/main" id="{00000000-0008-0000-1B00-000041000000}"/>
                </a:ext>
              </a:extLst>
            </p:cNvPr>
            <p:cNvSpPr/>
            <p:nvPr/>
          </p:nvSpPr>
          <p:spPr>
            <a:xfrm>
              <a:off x="1298044" y="3241945"/>
              <a:ext cx="102858" cy="51429"/>
            </a:xfrm>
            <a:custGeom>
              <a:avLst/>
              <a:gdLst>
                <a:gd name="connsiteX0" fmla="*/ 102859 w 102858"/>
                <a:gd name="connsiteY0" fmla="*/ 51429 h 51429"/>
                <a:gd name="connsiteX1" fmla="*/ 0 w 102858"/>
                <a:gd name="connsiteY1" fmla="*/ 51429 h 51429"/>
                <a:gd name="connsiteX2" fmla="*/ 0 w 102858"/>
                <a:gd name="connsiteY2" fmla="*/ 0 h 51429"/>
                <a:gd name="connsiteX3" fmla="*/ 102859 w 102858"/>
                <a:gd name="connsiteY3" fmla="*/ 0 h 51429"/>
              </a:gdLst>
              <a:ahLst/>
              <a:cxnLst>
                <a:cxn ang="0">
                  <a:pos x="connsiteX0" y="connsiteY0"/>
                </a:cxn>
                <a:cxn ang="0">
                  <a:pos x="connsiteX1" y="connsiteY1"/>
                </a:cxn>
                <a:cxn ang="0">
                  <a:pos x="connsiteX2" y="connsiteY2"/>
                </a:cxn>
                <a:cxn ang="0">
                  <a:pos x="connsiteX3" y="connsiteY3"/>
                </a:cxn>
              </a:cxnLst>
              <a:rect l="l" t="t" r="r" b="b"/>
              <a:pathLst>
                <a:path w="102858" h="51429">
                  <a:moveTo>
                    <a:pt x="102859" y="51429"/>
                  </a:moveTo>
                  <a:lnTo>
                    <a:pt x="0" y="51429"/>
                  </a:lnTo>
                  <a:lnTo>
                    <a:pt x="0" y="0"/>
                  </a:lnTo>
                  <a:lnTo>
                    <a:pt x="102859" y="0"/>
                  </a:lnTo>
                  <a:close/>
                </a:path>
              </a:pathLst>
            </a:custGeom>
            <a:solidFill>
              <a:srgbClr val="777777"/>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1" name="Freeform: Shape 44">
              <a:extLst>
                <a:ext uri="{FF2B5EF4-FFF2-40B4-BE49-F238E27FC236}">
                  <a16:creationId xmlns:a16="http://schemas.microsoft.com/office/drawing/2014/main" id="{00000000-0008-0000-1B00-000042000000}"/>
                </a:ext>
              </a:extLst>
            </p:cNvPr>
            <p:cNvSpPr/>
            <p:nvPr/>
          </p:nvSpPr>
          <p:spPr>
            <a:xfrm>
              <a:off x="1478047" y="3241945"/>
              <a:ext cx="128573" cy="51429"/>
            </a:xfrm>
            <a:custGeom>
              <a:avLst/>
              <a:gdLst>
                <a:gd name="connsiteX0" fmla="*/ 128573 w 128573"/>
                <a:gd name="connsiteY0" fmla="*/ 51429 h 51429"/>
                <a:gd name="connsiteX1" fmla="*/ 0 w 128573"/>
                <a:gd name="connsiteY1" fmla="*/ 51429 h 51429"/>
                <a:gd name="connsiteX2" fmla="*/ 0 w 128573"/>
                <a:gd name="connsiteY2" fmla="*/ 0 h 51429"/>
                <a:gd name="connsiteX3" fmla="*/ 128573 w 128573"/>
                <a:gd name="connsiteY3" fmla="*/ 0 h 51429"/>
              </a:gdLst>
              <a:ahLst/>
              <a:cxnLst>
                <a:cxn ang="0">
                  <a:pos x="connsiteX0" y="connsiteY0"/>
                </a:cxn>
                <a:cxn ang="0">
                  <a:pos x="connsiteX1" y="connsiteY1"/>
                </a:cxn>
                <a:cxn ang="0">
                  <a:pos x="connsiteX2" y="connsiteY2"/>
                </a:cxn>
                <a:cxn ang="0">
                  <a:pos x="connsiteX3" y="connsiteY3"/>
                </a:cxn>
              </a:cxnLst>
              <a:rect l="l" t="t" r="r" b="b"/>
              <a:pathLst>
                <a:path w="128573" h="51429">
                  <a:moveTo>
                    <a:pt x="128573" y="51429"/>
                  </a:moveTo>
                  <a:lnTo>
                    <a:pt x="0" y="51429"/>
                  </a:lnTo>
                  <a:lnTo>
                    <a:pt x="0" y="0"/>
                  </a:lnTo>
                  <a:lnTo>
                    <a:pt x="128573" y="0"/>
                  </a:lnTo>
                  <a:close/>
                </a:path>
              </a:pathLst>
            </a:custGeom>
            <a:solidFill>
              <a:srgbClr val="777777"/>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2" name="Freeform: Shape 45">
              <a:extLst>
                <a:ext uri="{FF2B5EF4-FFF2-40B4-BE49-F238E27FC236}">
                  <a16:creationId xmlns:a16="http://schemas.microsoft.com/office/drawing/2014/main" id="{00000000-0008-0000-1B00-000043000000}"/>
                </a:ext>
              </a:extLst>
            </p:cNvPr>
            <p:cNvSpPr/>
            <p:nvPr/>
          </p:nvSpPr>
          <p:spPr>
            <a:xfrm>
              <a:off x="1683764" y="3241945"/>
              <a:ext cx="128573" cy="51429"/>
            </a:xfrm>
            <a:custGeom>
              <a:avLst/>
              <a:gdLst>
                <a:gd name="connsiteX0" fmla="*/ 128573 w 128573"/>
                <a:gd name="connsiteY0" fmla="*/ 51429 h 51429"/>
                <a:gd name="connsiteX1" fmla="*/ 0 w 128573"/>
                <a:gd name="connsiteY1" fmla="*/ 51429 h 51429"/>
                <a:gd name="connsiteX2" fmla="*/ 0 w 128573"/>
                <a:gd name="connsiteY2" fmla="*/ 0 h 51429"/>
                <a:gd name="connsiteX3" fmla="*/ 128573 w 128573"/>
                <a:gd name="connsiteY3" fmla="*/ 0 h 51429"/>
              </a:gdLst>
              <a:ahLst/>
              <a:cxnLst>
                <a:cxn ang="0">
                  <a:pos x="connsiteX0" y="connsiteY0"/>
                </a:cxn>
                <a:cxn ang="0">
                  <a:pos x="connsiteX1" y="connsiteY1"/>
                </a:cxn>
                <a:cxn ang="0">
                  <a:pos x="connsiteX2" y="connsiteY2"/>
                </a:cxn>
                <a:cxn ang="0">
                  <a:pos x="connsiteX3" y="connsiteY3"/>
                </a:cxn>
              </a:cxnLst>
              <a:rect l="l" t="t" r="r" b="b"/>
              <a:pathLst>
                <a:path w="128573" h="51429">
                  <a:moveTo>
                    <a:pt x="128573" y="51429"/>
                  </a:moveTo>
                  <a:lnTo>
                    <a:pt x="0" y="51429"/>
                  </a:lnTo>
                  <a:lnTo>
                    <a:pt x="0" y="0"/>
                  </a:lnTo>
                  <a:lnTo>
                    <a:pt x="128573" y="0"/>
                  </a:lnTo>
                  <a:close/>
                </a:path>
              </a:pathLst>
            </a:custGeom>
            <a:solidFill>
              <a:srgbClr val="777777"/>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3" name="Freeform: Shape 46">
              <a:extLst>
                <a:ext uri="{FF2B5EF4-FFF2-40B4-BE49-F238E27FC236}">
                  <a16:creationId xmlns:a16="http://schemas.microsoft.com/office/drawing/2014/main" id="{00000000-0008-0000-1B00-000044000000}"/>
                </a:ext>
              </a:extLst>
            </p:cNvPr>
            <p:cNvSpPr/>
            <p:nvPr/>
          </p:nvSpPr>
          <p:spPr>
            <a:xfrm>
              <a:off x="1889482" y="3241945"/>
              <a:ext cx="102858" cy="51429"/>
            </a:xfrm>
            <a:custGeom>
              <a:avLst/>
              <a:gdLst>
                <a:gd name="connsiteX0" fmla="*/ 102859 w 102858"/>
                <a:gd name="connsiteY0" fmla="*/ 51429 h 51429"/>
                <a:gd name="connsiteX1" fmla="*/ 0 w 102858"/>
                <a:gd name="connsiteY1" fmla="*/ 51429 h 51429"/>
                <a:gd name="connsiteX2" fmla="*/ 0 w 102858"/>
                <a:gd name="connsiteY2" fmla="*/ 0 h 51429"/>
                <a:gd name="connsiteX3" fmla="*/ 102859 w 102858"/>
                <a:gd name="connsiteY3" fmla="*/ 0 h 51429"/>
              </a:gdLst>
              <a:ahLst/>
              <a:cxnLst>
                <a:cxn ang="0">
                  <a:pos x="connsiteX0" y="connsiteY0"/>
                </a:cxn>
                <a:cxn ang="0">
                  <a:pos x="connsiteX1" y="connsiteY1"/>
                </a:cxn>
                <a:cxn ang="0">
                  <a:pos x="connsiteX2" y="connsiteY2"/>
                </a:cxn>
                <a:cxn ang="0">
                  <a:pos x="connsiteX3" y="connsiteY3"/>
                </a:cxn>
              </a:cxnLst>
              <a:rect l="l" t="t" r="r" b="b"/>
              <a:pathLst>
                <a:path w="102858" h="51429">
                  <a:moveTo>
                    <a:pt x="102859" y="51429"/>
                  </a:moveTo>
                  <a:lnTo>
                    <a:pt x="0" y="51429"/>
                  </a:lnTo>
                  <a:lnTo>
                    <a:pt x="0" y="0"/>
                  </a:lnTo>
                  <a:lnTo>
                    <a:pt x="102859" y="0"/>
                  </a:lnTo>
                  <a:close/>
                </a:path>
              </a:pathLst>
            </a:custGeom>
            <a:solidFill>
              <a:srgbClr val="777777"/>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4" name="Freeform: Shape 47">
              <a:extLst>
                <a:ext uri="{FF2B5EF4-FFF2-40B4-BE49-F238E27FC236}">
                  <a16:creationId xmlns:a16="http://schemas.microsoft.com/office/drawing/2014/main" id="{00000000-0008-0000-1B00-000045000000}"/>
                </a:ext>
              </a:extLst>
            </p:cNvPr>
            <p:cNvSpPr/>
            <p:nvPr/>
          </p:nvSpPr>
          <p:spPr>
            <a:xfrm>
              <a:off x="2095200" y="3241945"/>
              <a:ext cx="102858" cy="51429"/>
            </a:xfrm>
            <a:custGeom>
              <a:avLst/>
              <a:gdLst>
                <a:gd name="connsiteX0" fmla="*/ 102859 w 102858"/>
                <a:gd name="connsiteY0" fmla="*/ 51429 h 51429"/>
                <a:gd name="connsiteX1" fmla="*/ 0 w 102858"/>
                <a:gd name="connsiteY1" fmla="*/ 51429 h 51429"/>
                <a:gd name="connsiteX2" fmla="*/ 0 w 102858"/>
                <a:gd name="connsiteY2" fmla="*/ 0 h 51429"/>
                <a:gd name="connsiteX3" fmla="*/ 102859 w 102858"/>
                <a:gd name="connsiteY3" fmla="*/ 0 h 51429"/>
              </a:gdLst>
              <a:ahLst/>
              <a:cxnLst>
                <a:cxn ang="0">
                  <a:pos x="connsiteX0" y="connsiteY0"/>
                </a:cxn>
                <a:cxn ang="0">
                  <a:pos x="connsiteX1" y="connsiteY1"/>
                </a:cxn>
                <a:cxn ang="0">
                  <a:pos x="connsiteX2" y="connsiteY2"/>
                </a:cxn>
                <a:cxn ang="0">
                  <a:pos x="connsiteX3" y="connsiteY3"/>
                </a:cxn>
              </a:cxnLst>
              <a:rect l="l" t="t" r="r" b="b"/>
              <a:pathLst>
                <a:path w="102858" h="51429">
                  <a:moveTo>
                    <a:pt x="102859" y="51429"/>
                  </a:moveTo>
                  <a:lnTo>
                    <a:pt x="0" y="51429"/>
                  </a:lnTo>
                  <a:lnTo>
                    <a:pt x="0" y="0"/>
                  </a:lnTo>
                  <a:lnTo>
                    <a:pt x="102859" y="0"/>
                  </a:lnTo>
                  <a:close/>
                </a:path>
              </a:pathLst>
            </a:custGeom>
            <a:solidFill>
              <a:srgbClr val="777777"/>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5" name="Freeform: Shape 48">
              <a:extLst>
                <a:ext uri="{FF2B5EF4-FFF2-40B4-BE49-F238E27FC236}">
                  <a16:creationId xmlns:a16="http://schemas.microsoft.com/office/drawing/2014/main" id="{00000000-0008-0000-1B00-000046000000}"/>
                </a:ext>
              </a:extLst>
            </p:cNvPr>
            <p:cNvSpPr/>
            <p:nvPr/>
          </p:nvSpPr>
          <p:spPr>
            <a:xfrm>
              <a:off x="2275202" y="3241945"/>
              <a:ext cx="128573" cy="51429"/>
            </a:xfrm>
            <a:custGeom>
              <a:avLst/>
              <a:gdLst>
                <a:gd name="connsiteX0" fmla="*/ 128573 w 128573"/>
                <a:gd name="connsiteY0" fmla="*/ 51429 h 51429"/>
                <a:gd name="connsiteX1" fmla="*/ 0 w 128573"/>
                <a:gd name="connsiteY1" fmla="*/ 51429 h 51429"/>
                <a:gd name="connsiteX2" fmla="*/ 0 w 128573"/>
                <a:gd name="connsiteY2" fmla="*/ 0 h 51429"/>
                <a:gd name="connsiteX3" fmla="*/ 128573 w 128573"/>
                <a:gd name="connsiteY3" fmla="*/ 0 h 51429"/>
              </a:gdLst>
              <a:ahLst/>
              <a:cxnLst>
                <a:cxn ang="0">
                  <a:pos x="connsiteX0" y="connsiteY0"/>
                </a:cxn>
                <a:cxn ang="0">
                  <a:pos x="connsiteX1" y="connsiteY1"/>
                </a:cxn>
                <a:cxn ang="0">
                  <a:pos x="connsiteX2" y="connsiteY2"/>
                </a:cxn>
                <a:cxn ang="0">
                  <a:pos x="connsiteX3" y="connsiteY3"/>
                </a:cxn>
              </a:cxnLst>
              <a:rect l="l" t="t" r="r" b="b"/>
              <a:pathLst>
                <a:path w="128573" h="51429">
                  <a:moveTo>
                    <a:pt x="128573" y="51429"/>
                  </a:moveTo>
                  <a:lnTo>
                    <a:pt x="0" y="51429"/>
                  </a:lnTo>
                  <a:lnTo>
                    <a:pt x="0" y="0"/>
                  </a:lnTo>
                  <a:lnTo>
                    <a:pt x="128573" y="0"/>
                  </a:lnTo>
                  <a:close/>
                </a:path>
              </a:pathLst>
            </a:custGeom>
            <a:solidFill>
              <a:srgbClr val="777777"/>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6" name="Freeform: Shape 49">
              <a:extLst>
                <a:ext uri="{FF2B5EF4-FFF2-40B4-BE49-F238E27FC236}">
                  <a16:creationId xmlns:a16="http://schemas.microsoft.com/office/drawing/2014/main" id="{00000000-0008-0000-1B00-000047000000}"/>
                </a:ext>
              </a:extLst>
            </p:cNvPr>
            <p:cNvSpPr/>
            <p:nvPr/>
          </p:nvSpPr>
          <p:spPr>
            <a:xfrm>
              <a:off x="2480920" y="3241945"/>
              <a:ext cx="128573" cy="51429"/>
            </a:xfrm>
            <a:custGeom>
              <a:avLst/>
              <a:gdLst>
                <a:gd name="connsiteX0" fmla="*/ 128573 w 128573"/>
                <a:gd name="connsiteY0" fmla="*/ 51429 h 51429"/>
                <a:gd name="connsiteX1" fmla="*/ 0 w 128573"/>
                <a:gd name="connsiteY1" fmla="*/ 51429 h 51429"/>
                <a:gd name="connsiteX2" fmla="*/ 0 w 128573"/>
                <a:gd name="connsiteY2" fmla="*/ 0 h 51429"/>
                <a:gd name="connsiteX3" fmla="*/ 128573 w 128573"/>
                <a:gd name="connsiteY3" fmla="*/ 0 h 51429"/>
              </a:gdLst>
              <a:ahLst/>
              <a:cxnLst>
                <a:cxn ang="0">
                  <a:pos x="connsiteX0" y="connsiteY0"/>
                </a:cxn>
                <a:cxn ang="0">
                  <a:pos x="connsiteX1" y="connsiteY1"/>
                </a:cxn>
                <a:cxn ang="0">
                  <a:pos x="connsiteX2" y="connsiteY2"/>
                </a:cxn>
                <a:cxn ang="0">
                  <a:pos x="connsiteX3" y="connsiteY3"/>
                </a:cxn>
              </a:cxnLst>
              <a:rect l="l" t="t" r="r" b="b"/>
              <a:pathLst>
                <a:path w="128573" h="51429">
                  <a:moveTo>
                    <a:pt x="128573" y="51429"/>
                  </a:moveTo>
                  <a:lnTo>
                    <a:pt x="0" y="51429"/>
                  </a:lnTo>
                  <a:lnTo>
                    <a:pt x="0" y="0"/>
                  </a:lnTo>
                  <a:lnTo>
                    <a:pt x="128573" y="0"/>
                  </a:lnTo>
                  <a:close/>
                </a:path>
              </a:pathLst>
            </a:custGeom>
            <a:solidFill>
              <a:srgbClr val="777777"/>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7" name="Freeform: Shape 50">
              <a:extLst>
                <a:ext uri="{FF2B5EF4-FFF2-40B4-BE49-F238E27FC236}">
                  <a16:creationId xmlns:a16="http://schemas.microsoft.com/office/drawing/2014/main" id="{00000000-0008-0000-1B00-000048000000}"/>
                </a:ext>
              </a:extLst>
            </p:cNvPr>
            <p:cNvSpPr/>
            <p:nvPr/>
          </p:nvSpPr>
          <p:spPr>
            <a:xfrm>
              <a:off x="2686638" y="3241945"/>
              <a:ext cx="102858" cy="51429"/>
            </a:xfrm>
            <a:custGeom>
              <a:avLst/>
              <a:gdLst>
                <a:gd name="connsiteX0" fmla="*/ 102859 w 102858"/>
                <a:gd name="connsiteY0" fmla="*/ 51429 h 51429"/>
                <a:gd name="connsiteX1" fmla="*/ 0 w 102858"/>
                <a:gd name="connsiteY1" fmla="*/ 51429 h 51429"/>
                <a:gd name="connsiteX2" fmla="*/ 0 w 102858"/>
                <a:gd name="connsiteY2" fmla="*/ 0 h 51429"/>
                <a:gd name="connsiteX3" fmla="*/ 102859 w 102858"/>
                <a:gd name="connsiteY3" fmla="*/ 0 h 51429"/>
              </a:gdLst>
              <a:ahLst/>
              <a:cxnLst>
                <a:cxn ang="0">
                  <a:pos x="connsiteX0" y="connsiteY0"/>
                </a:cxn>
                <a:cxn ang="0">
                  <a:pos x="connsiteX1" y="connsiteY1"/>
                </a:cxn>
                <a:cxn ang="0">
                  <a:pos x="connsiteX2" y="connsiteY2"/>
                </a:cxn>
                <a:cxn ang="0">
                  <a:pos x="connsiteX3" y="connsiteY3"/>
                </a:cxn>
              </a:cxnLst>
              <a:rect l="l" t="t" r="r" b="b"/>
              <a:pathLst>
                <a:path w="102858" h="51429">
                  <a:moveTo>
                    <a:pt x="102859" y="51429"/>
                  </a:moveTo>
                  <a:lnTo>
                    <a:pt x="0" y="51429"/>
                  </a:lnTo>
                  <a:lnTo>
                    <a:pt x="0" y="0"/>
                  </a:lnTo>
                  <a:lnTo>
                    <a:pt x="102859" y="0"/>
                  </a:lnTo>
                  <a:close/>
                </a:path>
              </a:pathLst>
            </a:custGeom>
            <a:solidFill>
              <a:srgbClr val="777777"/>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8" name="Freeform: Shape 51">
              <a:extLst>
                <a:ext uri="{FF2B5EF4-FFF2-40B4-BE49-F238E27FC236}">
                  <a16:creationId xmlns:a16="http://schemas.microsoft.com/office/drawing/2014/main" id="{00000000-0008-0000-1B00-000049000000}"/>
                </a:ext>
              </a:extLst>
            </p:cNvPr>
            <p:cNvSpPr/>
            <p:nvPr/>
          </p:nvSpPr>
          <p:spPr>
            <a:xfrm>
              <a:off x="2866640" y="3241945"/>
              <a:ext cx="128573" cy="51429"/>
            </a:xfrm>
            <a:custGeom>
              <a:avLst/>
              <a:gdLst>
                <a:gd name="connsiteX0" fmla="*/ 128573 w 128573"/>
                <a:gd name="connsiteY0" fmla="*/ 51429 h 51429"/>
                <a:gd name="connsiteX1" fmla="*/ 0 w 128573"/>
                <a:gd name="connsiteY1" fmla="*/ 51429 h 51429"/>
                <a:gd name="connsiteX2" fmla="*/ 0 w 128573"/>
                <a:gd name="connsiteY2" fmla="*/ 0 h 51429"/>
                <a:gd name="connsiteX3" fmla="*/ 128573 w 128573"/>
                <a:gd name="connsiteY3" fmla="*/ 0 h 51429"/>
              </a:gdLst>
              <a:ahLst/>
              <a:cxnLst>
                <a:cxn ang="0">
                  <a:pos x="connsiteX0" y="connsiteY0"/>
                </a:cxn>
                <a:cxn ang="0">
                  <a:pos x="connsiteX1" y="connsiteY1"/>
                </a:cxn>
                <a:cxn ang="0">
                  <a:pos x="connsiteX2" y="connsiteY2"/>
                </a:cxn>
                <a:cxn ang="0">
                  <a:pos x="connsiteX3" y="connsiteY3"/>
                </a:cxn>
              </a:cxnLst>
              <a:rect l="l" t="t" r="r" b="b"/>
              <a:pathLst>
                <a:path w="128573" h="51429">
                  <a:moveTo>
                    <a:pt x="128573" y="51429"/>
                  </a:moveTo>
                  <a:lnTo>
                    <a:pt x="0" y="51429"/>
                  </a:lnTo>
                  <a:lnTo>
                    <a:pt x="0" y="0"/>
                  </a:lnTo>
                  <a:lnTo>
                    <a:pt x="128573" y="0"/>
                  </a:lnTo>
                  <a:close/>
                </a:path>
              </a:pathLst>
            </a:custGeom>
            <a:solidFill>
              <a:srgbClr val="777777"/>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9" name="Freeform: Shape 52">
              <a:extLst>
                <a:ext uri="{FF2B5EF4-FFF2-40B4-BE49-F238E27FC236}">
                  <a16:creationId xmlns:a16="http://schemas.microsoft.com/office/drawing/2014/main" id="{00000000-0008-0000-1B00-00004A000000}"/>
                </a:ext>
              </a:extLst>
            </p:cNvPr>
            <p:cNvSpPr/>
            <p:nvPr/>
          </p:nvSpPr>
          <p:spPr>
            <a:xfrm>
              <a:off x="3072358" y="3241945"/>
              <a:ext cx="128573" cy="51429"/>
            </a:xfrm>
            <a:custGeom>
              <a:avLst/>
              <a:gdLst>
                <a:gd name="connsiteX0" fmla="*/ 128573 w 128573"/>
                <a:gd name="connsiteY0" fmla="*/ 51429 h 51429"/>
                <a:gd name="connsiteX1" fmla="*/ 0 w 128573"/>
                <a:gd name="connsiteY1" fmla="*/ 51429 h 51429"/>
                <a:gd name="connsiteX2" fmla="*/ 0 w 128573"/>
                <a:gd name="connsiteY2" fmla="*/ 0 h 51429"/>
                <a:gd name="connsiteX3" fmla="*/ 128573 w 128573"/>
                <a:gd name="connsiteY3" fmla="*/ 0 h 51429"/>
              </a:gdLst>
              <a:ahLst/>
              <a:cxnLst>
                <a:cxn ang="0">
                  <a:pos x="connsiteX0" y="connsiteY0"/>
                </a:cxn>
                <a:cxn ang="0">
                  <a:pos x="connsiteX1" y="connsiteY1"/>
                </a:cxn>
                <a:cxn ang="0">
                  <a:pos x="connsiteX2" y="connsiteY2"/>
                </a:cxn>
                <a:cxn ang="0">
                  <a:pos x="connsiteX3" y="connsiteY3"/>
                </a:cxn>
              </a:cxnLst>
              <a:rect l="l" t="t" r="r" b="b"/>
              <a:pathLst>
                <a:path w="128573" h="51429">
                  <a:moveTo>
                    <a:pt x="128573" y="51429"/>
                  </a:moveTo>
                  <a:lnTo>
                    <a:pt x="0" y="51429"/>
                  </a:lnTo>
                  <a:lnTo>
                    <a:pt x="0" y="0"/>
                  </a:lnTo>
                  <a:lnTo>
                    <a:pt x="128573" y="0"/>
                  </a:lnTo>
                  <a:close/>
                </a:path>
              </a:pathLst>
            </a:custGeom>
            <a:solidFill>
              <a:srgbClr val="777777"/>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0" name="Freeform: Shape 53">
              <a:extLst>
                <a:ext uri="{FF2B5EF4-FFF2-40B4-BE49-F238E27FC236}">
                  <a16:creationId xmlns:a16="http://schemas.microsoft.com/office/drawing/2014/main" id="{00000000-0008-0000-1B00-00004B000000}"/>
                </a:ext>
              </a:extLst>
            </p:cNvPr>
            <p:cNvSpPr/>
            <p:nvPr/>
          </p:nvSpPr>
          <p:spPr>
            <a:xfrm rot="21592520">
              <a:off x="3278075" y="3241924"/>
              <a:ext cx="128573" cy="51429"/>
            </a:xfrm>
            <a:custGeom>
              <a:avLst/>
              <a:gdLst>
                <a:gd name="connsiteX0" fmla="*/ 0 w 128573"/>
                <a:gd name="connsiteY0" fmla="*/ 0 h 51429"/>
                <a:gd name="connsiteX1" fmla="*/ 128574 w 128573"/>
                <a:gd name="connsiteY1" fmla="*/ 0 h 51429"/>
                <a:gd name="connsiteX2" fmla="*/ 128574 w 128573"/>
                <a:gd name="connsiteY2" fmla="*/ 51430 h 51429"/>
                <a:gd name="connsiteX3" fmla="*/ 0 w 128573"/>
                <a:gd name="connsiteY3" fmla="*/ 51430 h 51429"/>
              </a:gdLst>
              <a:ahLst/>
              <a:cxnLst>
                <a:cxn ang="0">
                  <a:pos x="connsiteX0" y="connsiteY0"/>
                </a:cxn>
                <a:cxn ang="0">
                  <a:pos x="connsiteX1" y="connsiteY1"/>
                </a:cxn>
                <a:cxn ang="0">
                  <a:pos x="connsiteX2" y="connsiteY2"/>
                </a:cxn>
                <a:cxn ang="0">
                  <a:pos x="connsiteX3" y="connsiteY3"/>
                </a:cxn>
              </a:cxnLst>
              <a:rect l="l" t="t" r="r" b="b"/>
              <a:pathLst>
                <a:path w="128573" h="51429">
                  <a:moveTo>
                    <a:pt x="0" y="0"/>
                  </a:moveTo>
                  <a:lnTo>
                    <a:pt x="128574" y="0"/>
                  </a:lnTo>
                  <a:lnTo>
                    <a:pt x="128574" y="51430"/>
                  </a:lnTo>
                  <a:lnTo>
                    <a:pt x="0" y="51430"/>
                  </a:lnTo>
                  <a:close/>
                </a:path>
              </a:pathLst>
            </a:custGeom>
            <a:solidFill>
              <a:srgbClr val="777777"/>
            </a:solidFill>
            <a:ln w="256836"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1" name="Freeform: Shape 54">
              <a:extLst>
                <a:ext uri="{FF2B5EF4-FFF2-40B4-BE49-F238E27FC236}">
                  <a16:creationId xmlns:a16="http://schemas.microsoft.com/office/drawing/2014/main" id="{00000000-0008-0000-1B00-00004C000000}"/>
                </a:ext>
              </a:extLst>
            </p:cNvPr>
            <p:cNvSpPr/>
            <p:nvPr/>
          </p:nvSpPr>
          <p:spPr>
            <a:xfrm rot="21592520">
              <a:off x="3483794" y="3241908"/>
              <a:ext cx="128573" cy="51429"/>
            </a:xfrm>
            <a:custGeom>
              <a:avLst/>
              <a:gdLst>
                <a:gd name="connsiteX0" fmla="*/ 0 w 128573"/>
                <a:gd name="connsiteY0" fmla="*/ 0 h 51429"/>
                <a:gd name="connsiteX1" fmla="*/ 128574 w 128573"/>
                <a:gd name="connsiteY1" fmla="*/ 0 h 51429"/>
                <a:gd name="connsiteX2" fmla="*/ 128574 w 128573"/>
                <a:gd name="connsiteY2" fmla="*/ 51430 h 51429"/>
                <a:gd name="connsiteX3" fmla="*/ 0 w 128573"/>
                <a:gd name="connsiteY3" fmla="*/ 51430 h 51429"/>
              </a:gdLst>
              <a:ahLst/>
              <a:cxnLst>
                <a:cxn ang="0">
                  <a:pos x="connsiteX0" y="connsiteY0"/>
                </a:cxn>
                <a:cxn ang="0">
                  <a:pos x="connsiteX1" y="connsiteY1"/>
                </a:cxn>
                <a:cxn ang="0">
                  <a:pos x="connsiteX2" y="connsiteY2"/>
                </a:cxn>
                <a:cxn ang="0">
                  <a:pos x="connsiteX3" y="connsiteY3"/>
                </a:cxn>
              </a:cxnLst>
              <a:rect l="l" t="t" r="r" b="b"/>
              <a:pathLst>
                <a:path w="128573" h="51429">
                  <a:moveTo>
                    <a:pt x="0" y="0"/>
                  </a:moveTo>
                  <a:lnTo>
                    <a:pt x="128574" y="0"/>
                  </a:lnTo>
                  <a:lnTo>
                    <a:pt x="128574" y="51430"/>
                  </a:lnTo>
                  <a:lnTo>
                    <a:pt x="0" y="51430"/>
                  </a:lnTo>
                  <a:close/>
                </a:path>
              </a:pathLst>
            </a:custGeom>
            <a:solidFill>
              <a:srgbClr val="777777"/>
            </a:solidFill>
            <a:ln w="256836"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2" name="Freeform: Shape 55">
              <a:extLst>
                <a:ext uri="{FF2B5EF4-FFF2-40B4-BE49-F238E27FC236}">
                  <a16:creationId xmlns:a16="http://schemas.microsoft.com/office/drawing/2014/main" id="{00000000-0008-0000-1B00-00004D000000}"/>
                </a:ext>
              </a:extLst>
            </p:cNvPr>
            <p:cNvSpPr/>
            <p:nvPr/>
          </p:nvSpPr>
          <p:spPr>
            <a:xfrm rot="21592520">
              <a:off x="3663798" y="3241949"/>
              <a:ext cx="128573" cy="51429"/>
            </a:xfrm>
            <a:custGeom>
              <a:avLst/>
              <a:gdLst>
                <a:gd name="connsiteX0" fmla="*/ 0 w 128573"/>
                <a:gd name="connsiteY0" fmla="*/ 0 h 51429"/>
                <a:gd name="connsiteX1" fmla="*/ 128574 w 128573"/>
                <a:gd name="connsiteY1" fmla="*/ 0 h 51429"/>
                <a:gd name="connsiteX2" fmla="*/ 128574 w 128573"/>
                <a:gd name="connsiteY2" fmla="*/ 51430 h 51429"/>
                <a:gd name="connsiteX3" fmla="*/ 0 w 128573"/>
                <a:gd name="connsiteY3" fmla="*/ 51430 h 51429"/>
              </a:gdLst>
              <a:ahLst/>
              <a:cxnLst>
                <a:cxn ang="0">
                  <a:pos x="connsiteX0" y="connsiteY0"/>
                </a:cxn>
                <a:cxn ang="0">
                  <a:pos x="connsiteX1" y="connsiteY1"/>
                </a:cxn>
                <a:cxn ang="0">
                  <a:pos x="connsiteX2" y="connsiteY2"/>
                </a:cxn>
                <a:cxn ang="0">
                  <a:pos x="connsiteX3" y="connsiteY3"/>
                </a:cxn>
              </a:cxnLst>
              <a:rect l="l" t="t" r="r" b="b"/>
              <a:pathLst>
                <a:path w="128573" h="51429">
                  <a:moveTo>
                    <a:pt x="0" y="0"/>
                  </a:moveTo>
                  <a:lnTo>
                    <a:pt x="128574" y="0"/>
                  </a:lnTo>
                  <a:lnTo>
                    <a:pt x="128574" y="51430"/>
                  </a:lnTo>
                  <a:lnTo>
                    <a:pt x="0" y="51430"/>
                  </a:lnTo>
                  <a:close/>
                </a:path>
              </a:pathLst>
            </a:custGeom>
            <a:solidFill>
              <a:srgbClr val="777777"/>
            </a:solidFill>
            <a:ln w="256836"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3" name="Freeform: Shape 56">
              <a:extLst>
                <a:ext uri="{FF2B5EF4-FFF2-40B4-BE49-F238E27FC236}">
                  <a16:creationId xmlns:a16="http://schemas.microsoft.com/office/drawing/2014/main" id="{00000000-0008-0000-1B00-00004E000000}"/>
                </a:ext>
              </a:extLst>
            </p:cNvPr>
            <p:cNvSpPr/>
            <p:nvPr/>
          </p:nvSpPr>
          <p:spPr>
            <a:xfrm>
              <a:off x="3869513" y="3241945"/>
              <a:ext cx="128573" cy="51429"/>
            </a:xfrm>
            <a:custGeom>
              <a:avLst/>
              <a:gdLst>
                <a:gd name="connsiteX0" fmla="*/ 128573 w 128573"/>
                <a:gd name="connsiteY0" fmla="*/ 51429 h 51429"/>
                <a:gd name="connsiteX1" fmla="*/ 0 w 128573"/>
                <a:gd name="connsiteY1" fmla="*/ 51429 h 51429"/>
                <a:gd name="connsiteX2" fmla="*/ 0 w 128573"/>
                <a:gd name="connsiteY2" fmla="*/ 0 h 51429"/>
                <a:gd name="connsiteX3" fmla="*/ 128573 w 128573"/>
                <a:gd name="connsiteY3" fmla="*/ 0 h 51429"/>
              </a:gdLst>
              <a:ahLst/>
              <a:cxnLst>
                <a:cxn ang="0">
                  <a:pos x="connsiteX0" y="connsiteY0"/>
                </a:cxn>
                <a:cxn ang="0">
                  <a:pos x="connsiteX1" y="connsiteY1"/>
                </a:cxn>
                <a:cxn ang="0">
                  <a:pos x="connsiteX2" y="connsiteY2"/>
                </a:cxn>
                <a:cxn ang="0">
                  <a:pos x="connsiteX3" y="connsiteY3"/>
                </a:cxn>
              </a:cxnLst>
              <a:rect l="l" t="t" r="r" b="b"/>
              <a:pathLst>
                <a:path w="128573" h="51429">
                  <a:moveTo>
                    <a:pt x="128573" y="51429"/>
                  </a:moveTo>
                  <a:lnTo>
                    <a:pt x="0" y="51429"/>
                  </a:lnTo>
                  <a:lnTo>
                    <a:pt x="0" y="0"/>
                  </a:lnTo>
                  <a:lnTo>
                    <a:pt x="128573" y="0"/>
                  </a:lnTo>
                  <a:close/>
                </a:path>
              </a:pathLst>
            </a:custGeom>
            <a:solidFill>
              <a:srgbClr val="777777"/>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4" name="Freeform: Shape 57">
              <a:extLst>
                <a:ext uri="{FF2B5EF4-FFF2-40B4-BE49-F238E27FC236}">
                  <a16:creationId xmlns:a16="http://schemas.microsoft.com/office/drawing/2014/main" id="{00000000-0008-0000-1B00-00004F000000}"/>
                </a:ext>
              </a:extLst>
            </p:cNvPr>
            <p:cNvSpPr/>
            <p:nvPr/>
          </p:nvSpPr>
          <p:spPr>
            <a:xfrm>
              <a:off x="4075231" y="3241945"/>
              <a:ext cx="102858" cy="51429"/>
            </a:xfrm>
            <a:custGeom>
              <a:avLst/>
              <a:gdLst>
                <a:gd name="connsiteX0" fmla="*/ 102859 w 102858"/>
                <a:gd name="connsiteY0" fmla="*/ 51429 h 51429"/>
                <a:gd name="connsiteX1" fmla="*/ 0 w 102858"/>
                <a:gd name="connsiteY1" fmla="*/ 51429 h 51429"/>
                <a:gd name="connsiteX2" fmla="*/ 0 w 102858"/>
                <a:gd name="connsiteY2" fmla="*/ 0 h 51429"/>
                <a:gd name="connsiteX3" fmla="*/ 102859 w 102858"/>
                <a:gd name="connsiteY3" fmla="*/ 0 h 51429"/>
              </a:gdLst>
              <a:ahLst/>
              <a:cxnLst>
                <a:cxn ang="0">
                  <a:pos x="connsiteX0" y="connsiteY0"/>
                </a:cxn>
                <a:cxn ang="0">
                  <a:pos x="connsiteX1" y="connsiteY1"/>
                </a:cxn>
                <a:cxn ang="0">
                  <a:pos x="connsiteX2" y="connsiteY2"/>
                </a:cxn>
                <a:cxn ang="0">
                  <a:pos x="connsiteX3" y="connsiteY3"/>
                </a:cxn>
              </a:cxnLst>
              <a:rect l="l" t="t" r="r" b="b"/>
              <a:pathLst>
                <a:path w="102858" h="51429">
                  <a:moveTo>
                    <a:pt x="102859" y="51429"/>
                  </a:moveTo>
                  <a:lnTo>
                    <a:pt x="0" y="51429"/>
                  </a:lnTo>
                  <a:lnTo>
                    <a:pt x="0" y="0"/>
                  </a:lnTo>
                  <a:lnTo>
                    <a:pt x="102859" y="0"/>
                  </a:lnTo>
                  <a:close/>
                </a:path>
              </a:pathLst>
            </a:custGeom>
            <a:solidFill>
              <a:srgbClr val="777777"/>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5" name="Freeform: Shape 58">
              <a:extLst>
                <a:ext uri="{FF2B5EF4-FFF2-40B4-BE49-F238E27FC236}">
                  <a16:creationId xmlns:a16="http://schemas.microsoft.com/office/drawing/2014/main" id="{00000000-0008-0000-1B00-000050000000}"/>
                </a:ext>
              </a:extLst>
            </p:cNvPr>
            <p:cNvSpPr/>
            <p:nvPr/>
          </p:nvSpPr>
          <p:spPr>
            <a:xfrm>
              <a:off x="4255234" y="3241945"/>
              <a:ext cx="128573" cy="51429"/>
            </a:xfrm>
            <a:custGeom>
              <a:avLst/>
              <a:gdLst>
                <a:gd name="connsiteX0" fmla="*/ 128573 w 128573"/>
                <a:gd name="connsiteY0" fmla="*/ 51429 h 51429"/>
                <a:gd name="connsiteX1" fmla="*/ 0 w 128573"/>
                <a:gd name="connsiteY1" fmla="*/ 51429 h 51429"/>
                <a:gd name="connsiteX2" fmla="*/ 0 w 128573"/>
                <a:gd name="connsiteY2" fmla="*/ 0 h 51429"/>
                <a:gd name="connsiteX3" fmla="*/ 128573 w 128573"/>
                <a:gd name="connsiteY3" fmla="*/ 0 h 51429"/>
              </a:gdLst>
              <a:ahLst/>
              <a:cxnLst>
                <a:cxn ang="0">
                  <a:pos x="connsiteX0" y="connsiteY0"/>
                </a:cxn>
                <a:cxn ang="0">
                  <a:pos x="connsiteX1" y="connsiteY1"/>
                </a:cxn>
                <a:cxn ang="0">
                  <a:pos x="connsiteX2" y="connsiteY2"/>
                </a:cxn>
                <a:cxn ang="0">
                  <a:pos x="connsiteX3" y="connsiteY3"/>
                </a:cxn>
              </a:cxnLst>
              <a:rect l="l" t="t" r="r" b="b"/>
              <a:pathLst>
                <a:path w="128573" h="51429">
                  <a:moveTo>
                    <a:pt x="128573" y="51429"/>
                  </a:moveTo>
                  <a:lnTo>
                    <a:pt x="0" y="51429"/>
                  </a:lnTo>
                  <a:lnTo>
                    <a:pt x="0" y="0"/>
                  </a:lnTo>
                  <a:lnTo>
                    <a:pt x="128573" y="0"/>
                  </a:lnTo>
                  <a:close/>
                </a:path>
              </a:pathLst>
            </a:custGeom>
            <a:solidFill>
              <a:srgbClr val="777777"/>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6" name="Freeform: Shape 59">
              <a:extLst>
                <a:ext uri="{FF2B5EF4-FFF2-40B4-BE49-F238E27FC236}">
                  <a16:creationId xmlns:a16="http://schemas.microsoft.com/office/drawing/2014/main" id="{00000000-0008-0000-1B00-000051000000}"/>
                </a:ext>
              </a:extLst>
            </p:cNvPr>
            <p:cNvSpPr/>
            <p:nvPr/>
          </p:nvSpPr>
          <p:spPr>
            <a:xfrm>
              <a:off x="4460951" y="3241945"/>
              <a:ext cx="128573" cy="51429"/>
            </a:xfrm>
            <a:custGeom>
              <a:avLst/>
              <a:gdLst>
                <a:gd name="connsiteX0" fmla="*/ 128574 w 128573"/>
                <a:gd name="connsiteY0" fmla="*/ 51429 h 51429"/>
                <a:gd name="connsiteX1" fmla="*/ 0 w 128573"/>
                <a:gd name="connsiteY1" fmla="*/ 51429 h 51429"/>
                <a:gd name="connsiteX2" fmla="*/ 0 w 128573"/>
                <a:gd name="connsiteY2" fmla="*/ 0 h 51429"/>
                <a:gd name="connsiteX3" fmla="*/ 128574 w 128573"/>
                <a:gd name="connsiteY3" fmla="*/ 0 h 51429"/>
              </a:gdLst>
              <a:ahLst/>
              <a:cxnLst>
                <a:cxn ang="0">
                  <a:pos x="connsiteX0" y="connsiteY0"/>
                </a:cxn>
                <a:cxn ang="0">
                  <a:pos x="connsiteX1" y="connsiteY1"/>
                </a:cxn>
                <a:cxn ang="0">
                  <a:pos x="connsiteX2" y="connsiteY2"/>
                </a:cxn>
                <a:cxn ang="0">
                  <a:pos x="connsiteX3" y="connsiteY3"/>
                </a:cxn>
              </a:cxnLst>
              <a:rect l="l" t="t" r="r" b="b"/>
              <a:pathLst>
                <a:path w="128573" h="51429">
                  <a:moveTo>
                    <a:pt x="128574" y="51429"/>
                  </a:moveTo>
                  <a:lnTo>
                    <a:pt x="0" y="51429"/>
                  </a:lnTo>
                  <a:lnTo>
                    <a:pt x="0" y="0"/>
                  </a:lnTo>
                  <a:lnTo>
                    <a:pt x="128574" y="0"/>
                  </a:lnTo>
                  <a:close/>
                </a:path>
              </a:pathLst>
            </a:custGeom>
            <a:solidFill>
              <a:srgbClr val="777777"/>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7" name="Freeform: Shape 60">
              <a:extLst>
                <a:ext uri="{FF2B5EF4-FFF2-40B4-BE49-F238E27FC236}">
                  <a16:creationId xmlns:a16="http://schemas.microsoft.com/office/drawing/2014/main" id="{00000000-0008-0000-1B00-000052000000}"/>
                </a:ext>
              </a:extLst>
            </p:cNvPr>
            <p:cNvSpPr/>
            <p:nvPr/>
          </p:nvSpPr>
          <p:spPr>
            <a:xfrm>
              <a:off x="4666669" y="3241945"/>
              <a:ext cx="102858" cy="51429"/>
            </a:xfrm>
            <a:custGeom>
              <a:avLst/>
              <a:gdLst>
                <a:gd name="connsiteX0" fmla="*/ 102859 w 102858"/>
                <a:gd name="connsiteY0" fmla="*/ 51429 h 51429"/>
                <a:gd name="connsiteX1" fmla="*/ 0 w 102858"/>
                <a:gd name="connsiteY1" fmla="*/ 51429 h 51429"/>
                <a:gd name="connsiteX2" fmla="*/ 0 w 102858"/>
                <a:gd name="connsiteY2" fmla="*/ 0 h 51429"/>
                <a:gd name="connsiteX3" fmla="*/ 102859 w 102858"/>
                <a:gd name="connsiteY3" fmla="*/ 0 h 51429"/>
              </a:gdLst>
              <a:ahLst/>
              <a:cxnLst>
                <a:cxn ang="0">
                  <a:pos x="connsiteX0" y="connsiteY0"/>
                </a:cxn>
                <a:cxn ang="0">
                  <a:pos x="connsiteX1" y="connsiteY1"/>
                </a:cxn>
                <a:cxn ang="0">
                  <a:pos x="connsiteX2" y="connsiteY2"/>
                </a:cxn>
                <a:cxn ang="0">
                  <a:pos x="connsiteX3" y="connsiteY3"/>
                </a:cxn>
              </a:cxnLst>
              <a:rect l="l" t="t" r="r" b="b"/>
              <a:pathLst>
                <a:path w="102858" h="51429">
                  <a:moveTo>
                    <a:pt x="102859" y="51429"/>
                  </a:moveTo>
                  <a:lnTo>
                    <a:pt x="0" y="51429"/>
                  </a:lnTo>
                  <a:lnTo>
                    <a:pt x="0" y="0"/>
                  </a:lnTo>
                  <a:lnTo>
                    <a:pt x="102859" y="0"/>
                  </a:lnTo>
                  <a:close/>
                </a:path>
              </a:pathLst>
            </a:custGeom>
            <a:solidFill>
              <a:srgbClr val="8B33B7"/>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8" name="Oval 70">
              <a:extLst>
                <a:ext uri="{FF2B5EF4-FFF2-40B4-BE49-F238E27FC236}">
                  <a16:creationId xmlns:a16="http://schemas.microsoft.com/office/drawing/2014/main" id="{00000000-0008-0000-1B00-000053000000}"/>
                </a:ext>
              </a:extLst>
            </p:cNvPr>
            <p:cNvSpPr/>
            <p:nvPr/>
          </p:nvSpPr>
          <p:spPr>
            <a:xfrm>
              <a:off x="522792" y="3190515"/>
              <a:ext cx="144000" cy="144000"/>
            </a:xfrm>
            <a:prstGeom prst="ellipse">
              <a:avLst/>
            </a:prstGeom>
            <a:solidFill>
              <a:srgbClr val="1D1D1B"/>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nvGrpSpPr>
            <p:cNvPr id="89" name="Graphic 6">
              <a:extLst>
                <a:ext uri="{FF2B5EF4-FFF2-40B4-BE49-F238E27FC236}">
                  <a16:creationId xmlns:a16="http://schemas.microsoft.com/office/drawing/2014/main" id="{00000000-0008-0000-1B00-000054000000}"/>
                </a:ext>
              </a:extLst>
            </p:cNvPr>
            <p:cNvGrpSpPr/>
            <p:nvPr/>
          </p:nvGrpSpPr>
          <p:grpSpPr>
            <a:xfrm>
              <a:off x="4619060" y="2830510"/>
              <a:ext cx="951443" cy="874298"/>
              <a:chOff x="4619060" y="2830510"/>
              <a:chExt cx="951443" cy="874298"/>
            </a:xfrm>
            <a:solidFill>
              <a:srgbClr val="8B33B7"/>
            </a:solidFill>
          </p:grpSpPr>
          <p:sp>
            <p:nvSpPr>
              <p:cNvPr id="99" name="Freeform: Shape 18">
                <a:extLst>
                  <a:ext uri="{FF2B5EF4-FFF2-40B4-BE49-F238E27FC236}">
                    <a16:creationId xmlns:a16="http://schemas.microsoft.com/office/drawing/2014/main" id="{00000000-0008-0000-1B00-00005E000000}"/>
                  </a:ext>
                </a:extLst>
              </p:cNvPr>
              <p:cNvSpPr/>
              <p:nvPr/>
            </p:nvSpPr>
            <p:spPr>
              <a:xfrm>
                <a:off x="4619060" y="3216230"/>
                <a:ext cx="951443" cy="102858"/>
              </a:xfrm>
              <a:custGeom>
                <a:avLst/>
                <a:gdLst>
                  <a:gd name="connsiteX0" fmla="*/ 128573 w 951443"/>
                  <a:gd name="connsiteY0" fmla="*/ 0 h 102858"/>
                  <a:gd name="connsiteX1" fmla="*/ 874299 w 951443"/>
                  <a:gd name="connsiteY1" fmla="*/ 0 h 102858"/>
                  <a:gd name="connsiteX2" fmla="*/ 951444 w 951443"/>
                  <a:gd name="connsiteY2" fmla="*/ 51429 h 102858"/>
                  <a:gd name="connsiteX3" fmla="*/ 874299 w 951443"/>
                  <a:gd name="connsiteY3" fmla="*/ 102859 h 102858"/>
                  <a:gd name="connsiteX4" fmla="*/ 128573 w 951443"/>
                  <a:gd name="connsiteY4" fmla="*/ 102859 h 102858"/>
                  <a:gd name="connsiteX5" fmla="*/ 0 w 951443"/>
                  <a:gd name="connsiteY5" fmla="*/ 51429 h 102858"/>
                  <a:gd name="connsiteX6" fmla="*/ 128573 w 951443"/>
                  <a:gd name="connsiteY6" fmla="*/ 0 h 102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443" h="102858">
                    <a:moveTo>
                      <a:pt x="128573" y="0"/>
                    </a:moveTo>
                    <a:cubicBezTo>
                      <a:pt x="334291" y="0"/>
                      <a:pt x="668582" y="0"/>
                      <a:pt x="874299" y="0"/>
                    </a:cubicBezTo>
                    <a:cubicBezTo>
                      <a:pt x="900014" y="0"/>
                      <a:pt x="951444" y="25715"/>
                      <a:pt x="951444" y="51429"/>
                    </a:cubicBezTo>
                    <a:cubicBezTo>
                      <a:pt x="951444" y="77144"/>
                      <a:pt x="900014" y="102859"/>
                      <a:pt x="874299" y="102859"/>
                    </a:cubicBezTo>
                    <a:cubicBezTo>
                      <a:pt x="694297" y="102859"/>
                      <a:pt x="334291" y="102859"/>
                      <a:pt x="128573" y="102859"/>
                    </a:cubicBezTo>
                    <a:cubicBezTo>
                      <a:pt x="102859" y="102859"/>
                      <a:pt x="0" y="77144"/>
                      <a:pt x="0" y="51429"/>
                    </a:cubicBezTo>
                    <a:cubicBezTo>
                      <a:pt x="25715" y="25715"/>
                      <a:pt x="102859" y="0"/>
                      <a:pt x="128573" y="0"/>
                    </a:cubicBezTo>
                    <a:close/>
                  </a:path>
                </a:pathLst>
              </a:custGeom>
              <a:grp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0" name="Freeform: Shape 20">
                <a:extLst>
                  <a:ext uri="{FF2B5EF4-FFF2-40B4-BE49-F238E27FC236}">
                    <a16:creationId xmlns:a16="http://schemas.microsoft.com/office/drawing/2014/main" id="{00000000-0008-0000-1B00-00005F000000}"/>
                  </a:ext>
                </a:extLst>
              </p:cNvPr>
              <p:cNvSpPr/>
              <p:nvPr/>
            </p:nvSpPr>
            <p:spPr>
              <a:xfrm>
                <a:off x="4644775" y="3293374"/>
                <a:ext cx="102858" cy="128573"/>
              </a:xfrm>
              <a:custGeom>
                <a:avLst/>
                <a:gdLst>
                  <a:gd name="connsiteX0" fmla="*/ 102859 w 102858"/>
                  <a:gd name="connsiteY0" fmla="*/ 0 h 128573"/>
                  <a:gd name="connsiteX1" fmla="*/ 51429 w 102858"/>
                  <a:gd name="connsiteY1" fmla="*/ 128574 h 128573"/>
                  <a:gd name="connsiteX2" fmla="*/ 0 w 102858"/>
                  <a:gd name="connsiteY2" fmla="*/ 128574 h 128573"/>
                  <a:gd name="connsiteX3" fmla="*/ 25715 w 102858"/>
                  <a:gd name="connsiteY3" fmla="*/ 0 h 128573"/>
                </a:gdLst>
                <a:ahLst/>
                <a:cxnLst>
                  <a:cxn ang="0">
                    <a:pos x="connsiteX0" y="connsiteY0"/>
                  </a:cxn>
                  <a:cxn ang="0">
                    <a:pos x="connsiteX1" y="connsiteY1"/>
                  </a:cxn>
                  <a:cxn ang="0">
                    <a:pos x="connsiteX2" y="connsiteY2"/>
                  </a:cxn>
                  <a:cxn ang="0">
                    <a:pos x="connsiteX3" y="connsiteY3"/>
                  </a:cxn>
                </a:cxnLst>
                <a:rect l="l" t="t" r="r" b="b"/>
                <a:pathLst>
                  <a:path w="102858" h="128573">
                    <a:moveTo>
                      <a:pt x="102859" y="0"/>
                    </a:moveTo>
                    <a:lnTo>
                      <a:pt x="51429" y="128574"/>
                    </a:lnTo>
                    <a:lnTo>
                      <a:pt x="0" y="128574"/>
                    </a:lnTo>
                    <a:lnTo>
                      <a:pt x="25715" y="0"/>
                    </a:lnTo>
                    <a:close/>
                  </a:path>
                </a:pathLst>
              </a:custGeom>
              <a:grp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1" name="Freeform: Shape 22">
                <a:extLst>
                  <a:ext uri="{FF2B5EF4-FFF2-40B4-BE49-F238E27FC236}">
                    <a16:creationId xmlns:a16="http://schemas.microsoft.com/office/drawing/2014/main" id="{00000000-0008-0000-1B00-000060000000}"/>
                  </a:ext>
                </a:extLst>
              </p:cNvPr>
              <p:cNvSpPr/>
              <p:nvPr/>
            </p:nvSpPr>
            <p:spPr>
              <a:xfrm>
                <a:off x="4644775" y="3113371"/>
                <a:ext cx="102858" cy="128573"/>
              </a:xfrm>
              <a:custGeom>
                <a:avLst/>
                <a:gdLst>
                  <a:gd name="connsiteX0" fmla="*/ 102859 w 102858"/>
                  <a:gd name="connsiteY0" fmla="*/ 102859 h 128573"/>
                  <a:gd name="connsiteX1" fmla="*/ 51429 w 102858"/>
                  <a:gd name="connsiteY1" fmla="*/ 0 h 128573"/>
                  <a:gd name="connsiteX2" fmla="*/ 0 w 102858"/>
                  <a:gd name="connsiteY2" fmla="*/ 0 h 128573"/>
                  <a:gd name="connsiteX3" fmla="*/ 25715 w 102858"/>
                  <a:gd name="connsiteY3" fmla="*/ 128574 h 128573"/>
                </a:gdLst>
                <a:ahLst/>
                <a:cxnLst>
                  <a:cxn ang="0">
                    <a:pos x="connsiteX0" y="connsiteY0"/>
                  </a:cxn>
                  <a:cxn ang="0">
                    <a:pos x="connsiteX1" y="connsiteY1"/>
                  </a:cxn>
                  <a:cxn ang="0">
                    <a:pos x="connsiteX2" y="connsiteY2"/>
                  </a:cxn>
                  <a:cxn ang="0">
                    <a:pos x="connsiteX3" y="connsiteY3"/>
                  </a:cxn>
                </a:cxnLst>
                <a:rect l="l" t="t" r="r" b="b"/>
                <a:pathLst>
                  <a:path w="102858" h="128573">
                    <a:moveTo>
                      <a:pt x="102859" y="102859"/>
                    </a:moveTo>
                    <a:lnTo>
                      <a:pt x="51429" y="0"/>
                    </a:lnTo>
                    <a:lnTo>
                      <a:pt x="0" y="0"/>
                    </a:lnTo>
                    <a:lnTo>
                      <a:pt x="25715" y="128574"/>
                    </a:lnTo>
                    <a:close/>
                  </a:path>
                </a:pathLst>
              </a:custGeom>
              <a:grp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2" name="Freeform: Shape 23">
                <a:extLst>
                  <a:ext uri="{FF2B5EF4-FFF2-40B4-BE49-F238E27FC236}">
                    <a16:creationId xmlns:a16="http://schemas.microsoft.com/office/drawing/2014/main" id="{00000000-0008-0000-1B00-000061000000}"/>
                  </a:ext>
                </a:extLst>
              </p:cNvPr>
              <p:cNvSpPr/>
              <p:nvPr/>
            </p:nvSpPr>
            <p:spPr>
              <a:xfrm>
                <a:off x="4979065" y="3267659"/>
                <a:ext cx="257146" cy="437149"/>
              </a:xfrm>
              <a:custGeom>
                <a:avLst/>
                <a:gdLst>
                  <a:gd name="connsiteX0" fmla="*/ 257147 w 257146"/>
                  <a:gd name="connsiteY0" fmla="*/ 25715 h 437149"/>
                  <a:gd name="connsiteX1" fmla="*/ 77144 w 257146"/>
                  <a:gd name="connsiteY1" fmla="*/ 437150 h 437149"/>
                  <a:gd name="connsiteX2" fmla="*/ 0 w 257146"/>
                  <a:gd name="connsiteY2" fmla="*/ 437150 h 437149"/>
                  <a:gd name="connsiteX3" fmla="*/ 102859 w 257146"/>
                  <a:gd name="connsiteY3" fmla="*/ 0 h 437149"/>
                </a:gdLst>
                <a:ahLst/>
                <a:cxnLst>
                  <a:cxn ang="0">
                    <a:pos x="connsiteX0" y="connsiteY0"/>
                  </a:cxn>
                  <a:cxn ang="0">
                    <a:pos x="connsiteX1" y="connsiteY1"/>
                  </a:cxn>
                  <a:cxn ang="0">
                    <a:pos x="connsiteX2" y="connsiteY2"/>
                  </a:cxn>
                  <a:cxn ang="0">
                    <a:pos x="connsiteX3" y="connsiteY3"/>
                  </a:cxn>
                </a:cxnLst>
                <a:rect l="l" t="t" r="r" b="b"/>
                <a:pathLst>
                  <a:path w="257146" h="437149">
                    <a:moveTo>
                      <a:pt x="257147" y="25715"/>
                    </a:moveTo>
                    <a:lnTo>
                      <a:pt x="77144" y="437150"/>
                    </a:lnTo>
                    <a:lnTo>
                      <a:pt x="0" y="437150"/>
                    </a:lnTo>
                    <a:lnTo>
                      <a:pt x="102859" y="0"/>
                    </a:lnTo>
                    <a:close/>
                  </a:path>
                </a:pathLst>
              </a:custGeom>
              <a:grp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3" name="Freeform: Shape 26">
                <a:extLst>
                  <a:ext uri="{FF2B5EF4-FFF2-40B4-BE49-F238E27FC236}">
                    <a16:creationId xmlns:a16="http://schemas.microsoft.com/office/drawing/2014/main" id="{00000000-0008-0000-1B00-000062000000}"/>
                  </a:ext>
                </a:extLst>
              </p:cNvPr>
              <p:cNvSpPr/>
              <p:nvPr/>
            </p:nvSpPr>
            <p:spPr>
              <a:xfrm>
                <a:off x="4979065" y="2830510"/>
                <a:ext cx="257146" cy="411435"/>
              </a:xfrm>
              <a:custGeom>
                <a:avLst/>
                <a:gdLst>
                  <a:gd name="connsiteX0" fmla="*/ 257147 w 257146"/>
                  <a:gd name="connsiteY0" fmla="*/ 385721 h 411435"/>
                  <a:gd name="connsiteX1" fmla="*/ 77144 w 257146"/>
                  <a:gd name="connsiteY1" fmla="*/ 0 h 411435"/>
                  <a:gd name="connsiteX2" fmla="*/ 0 w 257146"/>
                  <a:gd name="connsiteY2" fmla="*/ 0 h 411435"/>
                  <a:gd name="connsiteX3" fmla="*/ 102859 w 257146"/>
                  <a:gd name="connsiteY3" fmla="*/ 411435 h 411435"/>
                </a:gdLst>
                <a:ahLst/>
                <a:cxnLst>
                  <a:cxn ang="0">
                    <a:pos x="connsiteX0" y="connsiteY0"/>
                  </a:cxn>
                  <a:cxn ang="0">
                    <a:pos x="connsiteX1" y="connsiteY1"/>
                  </a:cxn>
                  <a:cxn ang="0">
                    <a:pos x="connsiteX2" y="connsiteY2"/>
                  </a:cxn>
                  <a:cxn ang="0">
                    <a:pos x="connsiteX3" y="connsiteY3"/>
                  </a:cxn>
                </a:cxnLst>
                <a:rect l="l" t="t" r="r" b="b"/>
                <a:pathLst>
                  <a:path w="257146" h="411435">
                    <a:moveTo>
                      <a:pt x="257147" y="385721"/>
                    </a:moveTo>
                    <a:lnTo>
                      <a:pt x="77144" y="0"/>
                    </a:lnTo>
                    <a:lnTo>
                      <a:pt x="0" y="0"/>
                    </a:lnTo>
                    <a:lnTo>
                      <a:pt x="102859" y="411435"/>
                    </a:lnTo>
                    <a:close/>
                  </a:path>
                </a:pathLst>
              </a:custGeom>
              <a:grp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4" name="Freeform: Shape 32">
                <a:extLst>
                  <a:ext uri="{FF2B5EF4-FFF2-40B4-BE49-F238E27FC236}">
                    <a16:creationId xmlns:a16="http://schemas.microsoft.com/office/drawing/2014/main" id="{00000000-0008-0000-1B00-000063000000}"/>
                  </a:ext>
                </a:extLst>
              </p:cNvPr>
              <p:cNvSpPr/>
              <p:nvPr/>
            </p:nvSpPr>
            <p:spPr>
              <a:xfrm>
                <a:off x="5133354" y="3370518"/>
                <a:ext cx="102858" cy="62858"/>
              </a:xfrm>
              <a:custGeom>
                <a:avLst/>
                <a:gdLst>
                  <a:gd name="connsiteX0" fmla="*/ 25715 w 102858"/>
                  <a:gd name="connsiteY0" fmla="*/ 0 h 62858"/>
                  <a:gd name="connsiteX1" fmla="*/ 102859 w 102858"/>
                  <a:gd name="connsiteY1" fmla="*/ 0 h 62858"/>
                  <a:gd name="connsiteX2" fmla="*/ 102859 w 102858"/>
                  <a:gd name="connsiteY2" fmla="*/ 51429 h 62858"/>
                  <a:gd name="connsiteX3" fmla="*/ 0 w 102858"/>
                  <a:gd name="connsiteY3" fmla="*/ 51429 h 62858"/>
                  <a:gd name="connsiteX4" fmla="*/ 25715 w 102858"/>
                  <a:gd name="connsiteY4" fmla="*/ 0 h 6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58" h="62858">
                    <a:moveTo>
                      <a:pt x="25715" y="0"/>
                    </a:moveTo>
                    <a:cubicBezTo>
                      <a:pt x="25715" y="0"/>
                      <a:pt x="77144" y="0"/>
                      <a:pt x="102859" y="0"/>
                    </a:cubicBezTo>
                    <a:cubicBezTo>
                      <a:pt x="102859" y="0"/>
                      <a:pt x="102859" y="25715"/>
                      <a:pt x="102859" y="51429"/>
                    </a:cubicBezTo>
                    <a:cubicBezTo>
                      <a:pt x="77144" y="77144"/>
                      <a:pt x="0" y="51429"/>
                      <a:pt x="0" y="51429"/>
                    </a:cubicBezTo>
                    <a:lnTo>
                      <a:pt x="25715" y="0"/>
                    </a:lnTo>
                    <a:close/>
                  </a:path>
                </a:pathLst>
              </a:custGeom>
              <a:grp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5" name="Freeform: Shape 33">
                <a:extLst>
                  <a:ext uri="{FF2B5EF4-FFF2-40B4-BE49-F238E27FC236}">
                    <a16:creationId xmlns:a16="http://schemas.microsoft.com/office/drawing/2014/main" id="{00000000-0008-0000-1B00-000064000000}"/>
                  </a:ext>
                </a:extLst>
              </p:cNvPr>
              <p:cNvSpPr/>
              <p:nvPr/>
            </p:nvSpPr>
            <p:spPr>
              <a:xfrm>
                <a:off x="5107639" y="3421948"/>
                <a:ext cx="102858" cy="37143"/>
              </a:xfrm>
              <a:custGeom>
                <a:avLst/>
                <a:gdLst>
                  <a:gd name="connsiteX0" fmla="*/ 25715 w 102858"/>
                  <a:gd name="connsiteY0" fmla="*/ 0 h 37143"/>
                  <a:gd name="connsiteX1" fmla="*/ 102859 w 102858"/>
                  <a:gd name="connsiteY1" fmla="*/ 0 h 37143"/>
                  <a:gd name="connsiteX2" fmla="*/ 102859 w 102858"/>
                  <a:gd name="connsiteY2" fmla="*/ 25715 h 37143"/>
                  <a:gd name="connsiteX3" fmla="*/ 0 w 102858"/>
                  <a:gd name="connsiteY3" fmla="*/ 25715 h 37143"/>
                  <a:gd name="connsiteX4" fmla="*/ 25715 w 102858"/>
                  <a:gd name="connsiteY4" fmla="*/ 0 h 3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58" h="37143">
                    <a:moveTo>
                      <a:pt x="25715" y="0"/>
                    </a:moveTo>
                    <a:cubicBezTo>
                      <a:pt x="25715" y="0"/>
                      <a:pt x="77144" y="0"/>
                      <a:pt x="102859" y="0"/>
                    </a:cubicBezTo>
                    <a:cubicBezTo>
                      <a:pt x="102859" y="0"/>
                      <a:pt x="102859" y="25715"/>
                      <a:pt x="102859" y="25715"/>
                    </a:cubicBezTo>
                    <a:cubicBezTo>
                      <a:pt x="77144" y="51429"/>
                      <a:pt x="0" y="25715"/>
                      <a:pt x="0" y="25715"/>
                    </a:cubicBezTo>
                    <a:lnTo>
                      <a:pt x="25715" y="0"/>
                    </a:lnTo>
                    <a:close/>
                  </a:path>
                </a:pathLst>
              </a:custGeom>
              <a:grp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6" name="Freeform: Shape 35">
                <a:extLst>
                  <a:ext uri="{FF2B5EF4-FFF2-40B4-BE49-F238E27FC236}">
                    <a16:creationId xmlns:a16="http://schemas.microsoft.com/office/drawing/2014/main" id="{00000000-0008-0000-1B00-000065000000}"/>
                  </a:ext>
                </a:extLst>
              </p:cNvPr>
              <p:cNvSpPr/>
              <p:nvPr/>
            </p:nvSpPr>
            <p:spPr>
              <a:xfrm>
                <a:off x="5133354" y="3076228"/>
                <a:ext cx="102858" cy="62858"/>
              </a:xfrm>
              <a:custGeom>
                <a:avLst/>
                <a:gdLst>
                  <a:gd name="connsiteX0" fmla="*/ 25715 w 102858"/>
                  <a:gd name="connsiteY0" fmla="*/ 62858 h 62858"/>
                  <a:gd name="connsiteX1" fmla="*/ 102859 w 102858"/>
                  <a:gd name="connsiteY1" fmla="*/ 62858 h 62858"/>
                  <a:gd name="connsiteX2" fmla="*/ 102859 w 102858"/>
                  <a:gd name="connsiteY2" fmla="*/ 11429 h 62858"/>
                  <a:gd name="connsiteX3" fmla="*/ 0 w 102858"/>
                  <a:gd name="connsiteY3" fmla="*/ 11429 h 62858"/>
                  <a:gd name="connsiteX4" fmla="*/ 25715 w 102858"/>
                  <a:gd name="connsiteY4" fmla="*/ 62858 h 6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58" h="62858">
                    <a:moveTo>
                      <a:pt x="25715" y="62858"/>
                    </a:moveTo>
                    <a:cubicBezTo>
                      <a:pt x="25715" y="62858"/>
                      <a:pt x="77144" y="62858"/>
                      <a:pt x="102859" y="62858"/>
                    </a:cubicBezTo>
                    <a:cubicBezTo>
                      <a:pt x="102859" y="62858"/>
                      <a:pt x="102859" y="37143"/>
                      <a:pt x="102859" y="11429"/>
                    </a:cubicBezTo>
                    <a:cubicBezTo>
                      <a:pt x="77144" y="-14286"/>
                      <a:pt x="0" y="11429"/>
                      <a:pt x="0" y="11429"/>
                    </a:cubicBezTo>
                    <a:lnTo>
                      <a:pt x="25715" y="62858"/>
                    </a:lnTo>
                    <a:close/>
                  </a:path>
                </a:pathLst>
              </a:custGeom>
              <a:grp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7" name="Freeform: Shape 36">
                <a:extLst>
                  <a:ext uri="{FF2B5EF4-FFF2-40B4-BE49-F238E27FC236}">
                    <a16:creationId xmlns:a16="http://schemas.microsoft.com/office/drawing/2014/main" id="{00000000-0008-0000-1B00-000066000000}"/>
                  </a:ext>
                </a:extLst>
              </p:cNvPr>
              <p:cNvSpPr/>
              <p:nvPr/>
            </p:nvSpPr>
            <p:spPr>
              <a:xfrm>
                <a:off x="5107639" y="3050513"/>
                <a:ext cx="102858" cy="37143"/>
              </a:xfrm>
              <a:custGeom>
                <a:avLst/>
                <a:gdLst>
                  <a:gd name="connsiteX0" fmla="*/ 25715 w 102858"/>
                  <a:gd name="connsiteY0" fmla="*/ 37143 h 37143"/>
                  <a:gd name="connsiteX1" fmla="*/ 102859 w 102858"/>
                  <a:gd name="connsiteY1" fmla="*/ 37143 h 37143"/>
                  <a:gd name="connsiteX2" fmla="*/ 102859 w 102858"/>
                  <a:gd name="connsiteY2" fmla="*/ 11429 h 37143"/>
                  <a:gd name="connsiteX3" fmla="*/ 0 w 102858"/>
                  <a:gd name="connsiteY3" fmla="*/ 11429 h 37143"/>
                  <a:gd name="connsiteX4" fmla="*/ 25715 w 102858"/>
                  <a:gd name="connsiteY4" fmla="*/ 37143 h 3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58" h="37143">
                    <a:moveTo>
                      <a:pt x="25715" y="37143"/>
                    </a:moveTo>
                    <a:cubicBezTo>
                      <a:pt x="25715" y="37143"/>
                      <a:pt x="77144" y="37143"/>
                      <a:pt x="102859" y="37143"/>
                    </a:cubicBezTo>
                    <a:cubicBezTo>
                      <a:pt x="102859" y="37143"/>
                      <a:pt x="102859" y="11429"/>
                      <a:pt x="102859" y="11429"/>
                    </a:cubicBezTo>
                    <a:cubicBezTo>
                      <a:pt x="77144" y="-14286"/>
                      <a:pt x="0" y="11429"/>
                      <a:pt x="0" y="11429"/>
                    </a:cubicBezTo>
                    <a:lnTo>
                      <a:pt x="25715" y="37143"/>
                    </a:lnTo>
                    <a:close/>
                  </a:path>
                </a:pathLst>
              </a:custGeom>
              <a:grp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90" name="Group 80">
              <a:extLst>
                <a:ext uri="{FF2B5EF4-FFF2-40B4-BE49-F238E27FC236}">
                  <a16:creationId xmlns:a16="http://schemas.microsoft.com/office/drawing/2014/main" id="{00000000-0008-0000-1B00-000055000000}"/>
                </a:ext>
              </a:extLst>
            </p:cNvPr>
            <p:cNvGrpSpPr/>
            <p:nvPr/>
          </p:nvGrpSpPr>
          <p:grpSpPr>
            <a:xfrm>
              <a:off x="9737383" y="2216715"/>
              <a:ext cx="1029893" cy="1172821"/>
              <a:chOff x="9737383" y="2216715"/>
              <a:chExt cx="1029893" cy="1172821"/>
            </a:xfrm>
            <a:solidFill>
              <a:srgbClr val="8B33B7"/>
            </a:solidFill>
          </p:grpSpPr>
          <p:sp>
            <p:nvSpPr>
              <p:cNvPr id="97" name="Freeform: Shape 78">
                <a:extLst>
                  <a:ext uri="{FF2B5EF4-FFF2-40B4-BE49-F238E27FC236}">
                    <a16:creationId xmlns:a16="http://schemas.microsoft.com/office/drawing/2014/main" id="{00000000-0008-0000-1B00-00005C000000}"/>
                  </a:ext>
                </a:extLst>
              </p:cNvPr>
              <p:cNvSpPr/>
              <p:nvPr/>
            </p:nvSpPr>
            <p:spPr>
              <a:xfrm>
                <a:off x="10364706" y="2216715"/>
                <a:ext cx="218199" cy="218199"/>
              </a:xfrm>
              <a:custGeom>
                <a:avLst/>
                <a:gdLst>
                  <a:gd name="connsiteX0" fmla="*/ 218199 w 218199"/>
                  <a:gd name="connsiteY0" fmla="*/ 109100 h 218199"/>
                  <a:gd name="connsiteX1" fmla="*/ 109100 w 218199"/>
                  <a:gd name="connsiteY1" fmla="*/ 218199 h 218199"/>
                  <a:gd name="connsiteX2" fmla="*/ 0 w 218199"/>
                  <a:gd name="connsiteY2" fmla="*/ 109100 h 218199"/>
                  <a:gd name="connsiteX3" fmla="*/ 109100 w 218199"/>
                  <a:gd name="connsiteY3" fmla="*/ 0 h 218199"/>
                  <a:gd name="connsiteX4" fmla="*/ 218199 w 218199"/>
                  <a:gd name="connsiteY4" fmla="*/ 109100 h 218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199" h="218199">
                    <a:moveTo>
                      <a:pt x="218199" y="109100"/>
                    </a:moveTo>
                    <a:cubicBezTo>
                      <a:pt x="218199" y="169354"/>
                      <a:pt x="169354" y="218199"/>
                      <a:pt x="109100" y="218199"/>
                    </a:cubicBezTo>
                    <a:cubicBezTo>
                      <a:pt x="48846" y="218199"/>
                      <a:pt x="0" y="169354"/>
                      <a:pt x="0" y="109100"/>
                    </a:cubicBezTo>
                    <a:cubicBezTo>
                      <a:pt x="0" y="48846"/>
                      <a:pt x="48846" y="0"/>
                      <a:pt x="109100" y="0"/>
                    </a:cubicBezTo>
                    <a:cubicBezTo>
                      <a:pt x="169354" y="0"/>
                      <a:pt x="218199" y="48846"/>
                      <a:pt x="218199" y="109100"/>
                    </a:cubicBezTo>
                    <a:close/>
                  </a:path>
                </a:pathLst>
              </a:custGeom>
              <a:grpFill/>
              <a:ln w="13593"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8" name="Freeform: Shape 79">
                <a:extLst>
                  <a:ext uri="{FF2B5EF4-FFF2-40B4-BE49-F238E27FC236}">
                    <a16:creationId xmlns:a16="http://schemas.microsoft.com/office/drawing/2014/main" id="{00000000-0008-0000-1B00-00005D000000}"/>
                  </a:ext>
                </a:extLst>
              </p:cNvPr>
              <p:cNvSpPr/>
              <p:nvPr/>
            </p:nvSpPr>
            <p:spPr>
              <a:xfrm>
                <a:off x="9737383" y="2448552"/>
                <a:ext cx="1029893" cy="940984"/>
              </a:xfrm>
              <a:custGeom>
                <a:avLst/>
                <a:gdLst>
                  <a:gd name="connsiteX0" fmla="*/ 1000989 w 1029893"/>
                  <a:gd name="connsiteY0" fmla="*/ 27275 h 940984"/>
                  <a:gd name="connsiteX1" fmla="*/ 927347 w 1029893"/>
                  <a:gd name="connsiteY1" fmla="*/ 50459 h 940984"/>
                  <a:gd name="connsiteX2" fmla="*/ 879616 w 1029893"/>
                  <a:gd name="connsiteY2" fmla="*/ 140466 h 940984"/>
                  <a:gd name="connsiteX3" fmla="*/ 669599 w 1029893"/>
                  <a:gd name="connsiteY3" fmla="*/ 8182 h 940984"/>
                  <a:gd name="connsiteX4" fmla="*/ 640961 w 1029893"/>
                  <a:gd name="connsiteY4" fmla="*/ 0 h 940984"/>
                  <a:gd name="connsiteX5" fmla="*/ 409124 w 1029893"/>
                  <a:gd name="connsiteY5" fmla="*/ 0 h 940984"/>
                  <a:gd name="connsiteX6" fmla="*/ 361393 w 1029893"/>
                  <a:gd name="connsiteY6" fmla="*/ 28639 h 940984"/>
                  <a:gd name="connsiteX7" fmla="*/ 272749 w 1029893"/>
                  <a:gd name="connsiteY7" fmla="*/ 192288 h 940984"/>
                  <a:gd name="connsiteX8" fmla="*/ 294569 w 1029893"/>
                  <a:gd name="connsiteY8" fmla="*/ 265930 h 940984"/>
                  <a:gd name="connsiteX9" fmla="*/ 320480 w 1029893"/>
                  <a:gd name="connsiteY9" fmla="*/ 272749 h 940984"/>
                  <a:gd name="connsiteX10" fmla="*/ 368211 w 1029893"/>
                  <a:gd name="connsiteY10" fmla="*/ 244111 h 940984"/>
                  <a:gd name="connsiteX11" fmla="*/ 441854 w 1029893"/>
                  <a:gd name="connsiteY11" fmla="*/ 109100 h 940984"/>
                  <a:gd name="connsiteX12" fmla="*/ 522315 w 1029893"/>
                  <a:gd name="connsiteY12" fmla="*/ 109100 h 940984"/>
                  <a:gd name="connsiteX13" fmla="*/ 280932 w 1029893"/>
                  <a:gd name="connsiteY13" fmla="*/ 559136 h 940984"/>
                  <a:gd name="connsiteX14" fmla="*/ 54550 w 1029893"/>
                  <a:gd name="connsiteY14" fmla="*/ 559136 h 940984"/>
                  <a:gd name="connsiteX15" fmla="*/ 0 w 1029893"/>
                  <a:gd name="connsiteY15" fmla="*/ 613686 h 940984"/>
                  <a:gd name="connsiteX16" fmla="*/ 54550 w 1029893"/>
                  <a:gd name="connsiteY16" fmla="*/ 668235 h 940984"/>
                  <a:gd name="connsiteX17" fmla="*/ 313662 w 1029893"/>
                  <a:gd name="connsiteY17" fmla="*/ 668235 h 940984"/>
                  <a:gd name="connsiteX18" fmla="*/ 361393 w 1029893"/>
                  <a:gd name="connsiteY18" fmla="*/ 639597 h 940984"/>
                  <a:gd name="connsiteX19" fmla="*/ 456855 w 1029893"/>
                  <a:gd name="connsiteY19" fmla="*/ 463674 h 940984"/>
                  <a:gd name="connsiteX20" fmla="*/ 613686 w 1029893"/>
                  <a:gd name="connsiteY20" fmla="*/ 609594 h 940984"/>
                  <a:gd name="connsiteX21" fmla="*/ 601412 w 1029893"/>
                  <a:gd name="connsiteY21" fmla="*/ 883707 h 940984"/>
                  <a:gd name="connsiteX22" fmla="*/ 651871 w 1029893"/>
                  <a:gd name="connsiteY22" fmla="*/ 940985 h 940984"/>
                  <a:gd name="connsiteX23" fmla="*/ 654598 w 1029893"/>
                  <a:gd name="connsiteY23" fmla="*/ 940985 h 940984"/>
                  <a:gd name="connsiteX24" fmla="*/ 709148 w 1029893"/>
                  <a:gd name="connsiteY24" fmla="*/ 889162 h 940984"/>
                  <a:gd name="connsiteX25" fmla="*/ 722785 w 1029893"/>
                  <a:gd name="connsiteY25" fmla="*/ 589138 h 940984"/>
                  <a:gd name="connsiteX26" fmla="*/ 705057 w 1029893"/>
                  <a:gd name="connsiteY26" fmla="*/ 546862 h 940984"/>
                  <a:gd name="connsiteX27" fmla="*/ 572773 w 1029893"/>
                  <a:gd name="connsiteY27" fmla="*/ 424125 h 940984"/>
                  <a:gd name="connsiteX28" fmla="*/ 711875 w 1029893"/>
                  <a:gd name="connsiteY28" fmla="*/ 165013 h 940984"/>
                  <a:gd name="connsiteX29" fmla="*/ 870070 w 1029893"/>
                  <a:gd name="connsiteY29" fmla="*/ 264567 h 940984"/>
                  <a:gd name="connsiteX30" fmla="*/ 913710 w 1029893"/>
                  <a:gd name="connsiteY30" fmla="*/ 271385 h 940984"/>
                  <a:gd name="connsiteX31" fmla="*/ 947803 w 1029893"/>
                  <a:gd name="connsiteY31" fmla="*/ 244111 h 940984"/>
                  <a:gd name="connsiteX32" fmla="*/ 1022809 w 1029893"/>
                  <a:gd name="connsiteY32" fmla="*/ 100917 h 940984"/>
                  <a:gd name="connsiteX33" fmla="*/ 1000989 w 1029893"/>
                  <a:gd name="connsiteY33" fmla="*/ 27275 h 940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29893" h="940984">
                    <a:moveTo>
                      <a:pt x="1000989" y="27275"/>
                    </a:moveTo>
                    <a:cubicBezTo>
                      <a:pt x="973715" y="13637"/>
                      <a:pt x="940985" y="23184"/>
                      <a:pt x="927347" y="50459"/>
                    </a:cubicBezTo>
                    <a:lnTo>
                      <a:pt x="879616" y="140466"/>
                    </a:lnTo>
                    <a:lnTo>
                      <a:pt x="669599" y="8182"/>
                    </a:lnTo>
                    <a:cubicBezTo>
                      <a:pt x="661417" y="2728"/>
                      <a:pt x="651871" y="0"/>
                      <a:pt x="640961" y="0"/>
                    </a:cubicBezTo>
                    <a:lnTo>
                      <a:pt x="409124" y="0"/>
                    </a:lnTo>
                    <a:cubicBezTo>
                      <a:pt x="388668" y="0"/>
                      <a:pt x="370939" y="10910"/>
                      <a:pt x="361393" y="28639"/>
                    </a:cubicBezTo>
                    <a:lnTo>
                      <a:pt x="272749" y="192288"/>
                    </a:lnTo>
                    <a:cubicBezTo>
                      <a:pt x="257748" y="218199"/>
                      <a:pt x="268658" y="252293"/>
                      <a:pt x="294569" y="265930"/>
                    </a:cubicBezTo>
                    <a:cubicBezTo>
                      <a:pt x="302752" y="270022"/>
                      <a:pt x="312298" y="272749"/>
                      <a:pt x="320480" y="272749"/>
                    </a:cubicBezTo>
                    <a:cubicBezTo>
                      <a:pt x="339573" y="272749"/>
                      <a:pt x="358665" y="261839"/>
                      <a:pt x="368211" y="244111"/>
                    </a:cubicBezTo>
                    <a:lnTo>
                      <a:pt x="441854" y="109100"/>
                    </a:lnTo>
                    <a:lnTo>
                      <a:pt x="522315" y="109100"/>
                    </a:lnTo>
                    <a:lnTo>
                      <a:pt x="280932" y="559136"/>
                    </a:lnTo>
                    <a:lnTo>
                      <a:pt x="54550" y="559136"/>
                    </a:lnTo>
                    <a:cubicBezTo>
                      <a:pt x="24547" y="559136"/>
                      <a:pt x="0" y="583683"/>
                      <a:pt x="0" y="613686"/>
                    </a:cubicBezTo>
                    <a:cubicBezTo>
                      <a:pt x="0" y="643688"/>
                      <a:pt x="24547" y="668235"/>
                      <a:pt x="54550" y="668235"/>
                    </a:cubicBezTo>
                    <a:lnTo>
                      <a:pt x="313662" y="668235"/>
                    </a:lnTo>
                    <a:cubicBezTo>
                      <a:pt x="334118" y="668235"/>
                      <a:pt x="351846" y="657325"/>
                      <a:pt x="361393" y="639597"/>
                    </a:cubicBezTo>
                    <a:lnTo>
                      <a:pt x="456855" y="463674"/>
                    </a:lnTo>
                    <a:lnTo>
                      <a:pt x="613686" y="609594"/>
                    </a:lnTo>
                    <a:lnTo>
                      <a:pt x="601412" y="883707"/>
                    </a:lnTo>
                    <a:cubicBezTo>
                      <a:pt x="598684" y="913710"/>
                      <a:pt x="621868" y="939621"/>
                      <a:pt x="651871" y="940985"/>
                    </a:cubicBezTo>
                    <a:cubicBezTo>
                      <a:pt x="653234" y="940985"/>
                      <a:pt x="653234" y="940985"/>
                      <a:pt x="654598" y="940985"/>
                    </a:cubicBezTo>
                    <a:cubicBezTo>
                      <a:pt x="683237" y="940985"/>
                      <a:pt x="707784" y="917801"/>
                      <a:pt x="709148" y="889162"/>
                    </a:cubicBezTo>
                    <a:lnTo>
                      <a:pt x="722785" y="589138"/>
                    </a:lnTo>
                    <a:cubicBezTo>
                      <a:pt x="724149" y="572773"/>
                      <a:pt x="717330" y="557772"/>
                      <a:pt x="705057" y="546862"/>
                    </a:cubicBezTo>
                    <a:lnTo>
                      <a:pt x="572773" y="424125"/>
                    </a:lnTo>
                    <a:lnTo>
                      <a:pt x="711875" y="165013"/>
                    </a:lnTo>
                    <a:lnTo>
                      <a:pt x="870070" y="264567"/>
                    </a:lnTo>
                    <a:cubicBezTo>
                      <a:pt x="882344" y="272749"/>
                      <a:pt x="898709" y="275477"/>
                      <a:pt x="913710" y="271385"/>
                    </a:cubicBezTo>
                    <a:cubicBezTo>
                      <a:pt x="928711" y="267294"/>
                      <a:pt x="940985" y="257748"/>
                      <a:pt x="947803" y="244111"/>
                    </a:cubicBezTo>
                    <a:lnTo>
                      <a:pt x="1022809" y="100917"/>
                    </a:lnTo>
                    <a:cubicBezTo>
                      <a:pt x="1037811" y="75006"/>
                      <a:pt x="1028264" y="42276"/>
                      <a:pt x="1000989" y="27275"/>
                    </a:cubicBezTo>
                    <a:close/>
                  </a:path>
                </a:pathLst>
              </a:custGeom>
              <a:grpFill/>
              <a:ln w="13593"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91" name="Rectangle 82">
              <a:extLst>
                <a:ext uri="{FF2B5EF4-FFF2-40B4-BE49-F238E27FC236}">
                  <a16:creationId xmlns:a16="http://schemas.microsoft.com/office/drawing/2014/main" id="{00000000-0008-0000-1B00-000056000000}"/>
                </a:ext>
              </a:extLst>
            </p:cNvPr>
            <p:cNvSpPr/>
            <p:nvPr/>
          </p:nvSpPr>
          <p:spPr>
            <a:xfrm>
              <a:off x="2531106" y="495580"/>
              <a:ext cx="6387005" cy="781111"/>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4400" b="1" i="0" u="none" strike="noStrike" kern="0" cap="none" spc="0" normalizeH="0" baseline="0" noProof="0">
                  <a:ln>
                    <a:noFill/>
                  </a:ln>
                  <a:solidFill>
                    <a:srgbClr val="FFFFFF"/>
                  </a:solidFill>
                  <a:effectLst/>
                  <a:uLnTx/>
                  <a:uFillTx/>
                  <a:latin typeface="Calibri"/>
                  <a:ea typeface="+mn-ea"/>
                  <a:cs typeface="+mn-cs"/>
                </a:rPr>
                <a:t>1</a:t>
              </a:r>
              <a:r>
                <a:rPr kumimoji="0" lang="sv-SE" sz="4400" b="0" i="0" u="none" strike="noStrike" kern="0" cap="none" spc="0" normalizeH="0" baseline="0" noProof="0">
                  <a:ln>
                    <a:noFill/>
                  </a:ln>
                  <a:solidFill>
                    <a:srgbClr val="FFFFFF"/>
                  </a:solidFill>
                  <a:effectLst/>
                  <a:uLnTx/>
                  <a:uFillTx/>
                  <a:latin typeface="Calibri"/>
                  <a:ea typeface="+mn-ea"/>
                  <a:cs typeface="+mn-cs"/>
                </a:rPr>
                <a:t> timme </a:t>
              </a:r>
              <a:r>
                <a:rPr kumimoji="0" lang="sv-SE" sz="4400" b="1" i="0" u="none" strike="noStrike" kern="0" cap="none" spc="0" normalizeH="0" baseline="0" noProof="0">
                  <a:ln>
                    <a:noFill/>
                  </a:ln>
                  <a:solidFill>
                    <a:srgbClr val="FFFFFF"/>
                  </a:solidFill>
                  <a:effectLst/>
                  <a:uLnTx/>
                  <a:uFillTx/>
                  <a:latin typeface="Calibri"/>
                  <a:ea typeface="+mn-ea"/>
                  <a:cs typeface="+mn-cs"/>
                </a:rPr>
                <a:t>46</a:t>
              </a:r>
              <a:r>
                <a:rPr kumimoji="0" lang="sv-SE" sz="4400" b="0" i="0" u="none" strike="noStrike" kern="0" cap="none" spc="0" normalizeH="0" baseline="0" noProof="0">
                  <a:ln>
                    <a:noFill/>
                  </a:ln>
                  <a:solidFill>
                    <a:srgbClr val="FFFFFF"/>
                  </a:solidFill>
                  <a:effectLst/>
                  <a:uLnTx/>
                  <a:uFillTx/>
                  <a:latin typeface="Calibri"/>
                  <a:ea typeface="+mn-ea"/>
                  <a:cs typeface="+mn-cs"/>
                </a:rPr>
                <a:t> minuter per år </a:t>
              </a:r>
              <a:endParaRPr kumimoji="0" lang="en-US" sz="4400" b="0" i="0" u="none" strike="noStrike" kern="0" cap="none" spc="0" normalizeH="0" baseline="0" noProof="0">
                <a:ln>
                  <a:noFill/>
                </a:ln>
                <a:solidFill>
                  <a:srgbClr val="FFFFFF"/>
                </a:solidFill>
                <a:effectLst/>
                <a:uLnTx/>
                <a:uFillTx/>
                <a:latin typeface="Calibri"/>
                <a:ea typeface="+mn-ea"/>
                <a:cs typeface="+mn-cs"/>
              </a:endParaRPr>
            </a:p>
          </p:txBody>
        </p:sp>
        <p:sp>
          <p:nvSpPr>
            <p:cNvPr id="92" name="Rectangle 83">
              <a:extLst>
                <a:ext uri="{FF2B5EF4-FFF2-40B4-BE49-F238E27FC236}">
                  <a16:creationId xmlns:a16="http://schemas.microsoft.com/office/drawing/2014/main" id="{00000000-0008-0000-1B00-000057000000}"/>
                </a:ext>
              </a:extLst>
            </p:cNvPr>
            <p:cNvSpPr/>
            <p:nvPr/>
          </p:nvSpPr>
          <p:spPr>
            <a:xfrm>
              <a:off x="7537241" y="1162528"/>
              <a:ext cx="3124702" cy="461665"/>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2400" b="0" i="0" u="none" strike="noStrike" kern="0" cap="none" spc="0" normalizeH="0" baseline="0" noProof="0">
                  <a:ln>
                    <a:noFill/>
                  </a:ln>
                  <a:solidFill>
                    <a:srgbClr val="FFFFFF"/>
                  </a:solidFill>
                  <a:effectLst/>
                  <a:uLnTx/>
                  <a:uFillTx/>
                  <a:latin typeface="Calibri"/>
                  <a:ea typeface="+mn-ea"/>
                  <a:cs typeface="+mn-cs"/>
                </a:rPr>
                <a:t>på grund av fel i elnätet</a:t>
              </a:r>
              <a:endParaRPr kumimoji="0" lang="en-US" sz="2400" b="0" i="0" u="none" strike="noStrike" kern="0" cap="none" spc="0" normalizeH="0" baseline="0" noProof="0">
                <a:ln>
                  <a:noFill/>
                </a:ln>
                <a:solidFill>
                  <a:srgbClr val="FFFFFF"/>
                </a:solidFill>
                <a:effectLst/>
                <a:uLnTx/>
                <a:uFillTx/>
                <a:latin typeface="Calibri"/>
                <a:ea typeface="+mn-ea"/>
                <a:cs typeface="+mn-cs"/>
              </a:endParaRPr>
            </a:p>
          </p:txBody>
        </p:sp>
        <p:cxnSp>
          <p:nvCxnSpPr>
            <p:cNvPr id="93" name="Straight Connector 27">
              <a:extLst>
                <a:ext uri="{FF2B5EF4-FFF2-40B4-BE49-F238E27FC236}">
                  <a16:creationId xmlns:a16="http://schemas.microsoft.com/office/drawing/2014/main" id="{00000000-0008-0000-1B00-000058000000}"/>
                </a:ext>
              </a:extLst>
            </p:cNvPr>
            <p:cNvCxnSpPr/>
            <p:nvPr/>
          </p:nvCxnSpPr>
          <p:spPr>
            <a:xfrm>
              <a:off x="9238916" y="2562022"/>
              <a:ext cx="525057" cy="0"/>
            </a:xfrm>
            <a:prstGeom prst="line">
              <a:avLst/>
            </a:prstGeom>
            <a:noFill/>
            <a:ln w="28575" cap="flat" cmpd="sng" algn="ctr">
              <a:solidFill>
                <a:srgbClr val="FFFFFF">
                  <a:lumMod val="75000"/>
                </a:srgbClr>
              </a:solidFill>
              <a:prstDash val="solid"/>
            </a:ln>
            <a:effectLst/>
          </p:spPr>
        </p:cxnSp>
        <p:cxnSp>
          <p:nvCxnSpPr>
            <p:cNvPr id="94" name="Straight Connector 28">
              <a:extLst>
                <a:ext uri="{FF2B5EF4-FFF2-40B4-BE49-F238E27FC236}">
                  <a16:creationId xmlns:a16="http://schemas.microsoft.com/office/drawing/2014/main" id="{00000000-0008-0000-1B00-000059000000}"/>
                </a:ext>
              </a:extLst>
            </p:cNvPr>
            <p:cNvCxnSpPr/>
            <p:nvPr/>
          </p:nvCxnSpPr>
          <p:spPr>
            <a:xfrm>
              <a:off x="9005272" y="2692040"/>
              <a:ext cx="525057" cy="0"/>
            </a:xfrm>
            <a:prstGeom prst="line">
              <a:avLst/>
            </a:prstGeom>
            <a:noFill/>
            <a:ln w="28575" cap="flat" cmpd="sng" algn="ctr">
              <a:solidFill>
                <a:srgbClr val="FFFFFF">
                  <a:lumMod val="75000"/>
                </a:srgbClr>
              </a:solidFill>
              <a:prstDash val="solid"/>
            </a:ln>
            <a:effectLst/>
          </p:spPr>
        </p:cxnSp>
        <p:cxnSp>
          <p:nvCxnSpPr>
            <p:cNvPr id="95" name="Straight Connector 29">
              <a:extLst>
                <a:ext uri="{FF2B5EF4-FFF2-40B4-BE49-F238E27FC236}">
                  <a16:creationId xmlns:a16="http://schemas.microsoft.com/office/drawing/2014/main" id="{00000000-0008-0000-1B00-00005A000000}"/>
                </a:ext>
              </a:extLst>
            </p:cNvPr>
            <p:cNvCxnSpPr/>
            <p:nvPr/>
          </p:nvCxnSpPr>
          <p:spPr>
            <a:xfrm>
              <a:off x="9036480" y="2847392"/>
              <a:ext cx="525057" cy="0"/>
            </a:xfrm>
            <a:prstGeom prst="line">
              <a:avLst/>
            </a:prstGeom>
            <a:noFill/>
            <a:ln w="28575" cap="flat" cmpd="sng" algn="ctr">
              <a:solidFill>
                <a:srgbClr val="FFFFFF">
                  <a:lumMod val="75000"/>
                </a:srgbClr>
              </a:solidFill>
              <a:prstDash val="solid"/>
            </a:ln>
            <a:effectLst/>
          </p:spPr>
        </p:cxnSp>
        <p:cxnSp>
          <p:nvCxnSpPr>
            <p:cNvPr id="96" name="Straight Connector 30">
              <a:extLst>
                <a:ext uri="{FF2B5EF4-FFF2-40B4-BE49-F238E27FC236}">
                  <a16:creationId xmlns:a16="http://schemas.microsoft.com/office/drawing/2014/main" id="{00000000-0008-0000-1B00-00005B000000}"/>
                </a:ext>
              </a:extLst>
            </p:cNvPr>
            <p:cNvCxnSpPr/>
            <p:nvPr/>
          </p:nvCxnSpPr>
          <p:spPr>
            <a:xfrm>
              <a:off x="9212326" y="2391042"/>
              <a:ext cx="525057" cy="0"/>
            </a:xfrm>
            <a:prstGeom prst="line">
              <a:avLst/>
            </a:prstGeom>
            <a:noFill/>
            <a:ln w="28575" cap="flat" cmpd="sng" algn="ctr">
              <a:solidFill>
                <a:srgbClr val="FFFFFF">
                  <a:lumMod val="75000"/>
                </a:srgbClr>
              </a:solidFill>
              <a:prstDash val="solid"/>
            </a:ln>
            <a:effectLst/>
          </p:spPr>
        </p:cxnSp>
      </p:grpSp>
    </p:spTree>
    <p:extLst>
      <p:ext uri="{BB962C8B-B14F-4D97-AF65-F5344CB8AC3E}">
        <p14:creationId xmlns:p14="http://schemas.microsoft.com/office/powerpoint/2010/main" val="2768630542"/>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B9ED84F-E8B4-41F1-9192-A7CF1BD88A3D}"/>
              </a:ext>
            </a:extLst>
          </p:cNvPr>
          <p:cNvSpPr>
            <a:spLocks noGrp="1"/>
          </p:cNvSpPr>
          <p:nvPr>
            <p:ph type="title"/>
            <p:custDataLst>
              <p:tags r:id="rId1"/>
            </p:custDataLst>
          </p:nvPr>
        </p:nvSpPr>
        <p:spPr>
          <a:xfrm>
            <a:off x="695325" y="341313"/>
            <a:ext cx="10153907" cy="981075"/>
          </a:xfrm>
        </p:spPr>
        <p:txBody>
          <a:bodyPr/>
          <a:lstStyle/>
          <a:p>
            <a:r>
              <a:rPr lang="sv-SE" dirty="0"/>
              <a:t>Elnätet i Sverige – cirka 70 procent nedgrävt i mark</a:t>
            </a:r>
          </a:p>
        </p:txBody>
      </p:sp>
      <p:sp>
        <p:nvSpPr>
          <p:cNvPr id="44" name="Text Placeholder 43">
            <a:extLst>
              <a:ext uri="{FF2B5EF4-FFF2-40B4-BE49-F238E27FC236}">
                <a16:creationId xmlns:a16="http://schemas.microsoft.com/office/drawing/2014/main" id="{1DA84A50-3680-458D-8A5F-E31B344801EC}"/>
              </a:ext>
            </a:extLst>
          </p:cNvPr>
          <p:cNvSpPr>
            <a:spLocks noGrp="1"/>
          </p:cNvSpPr>
          <p:nvPr>
            <p:ph type="body" sz="quarter" idx="18"/>
          </p:nvPr>
        </p:nvSpPr>
        <p:spPr>
          <a:xfrm>
            <a:off x="405331" y="6092825"/>
            <a:ext cx="4446588" cy="213681"/>
          </a:xfrm>
        </p:spPr>
        <p:txBody>
          <a:bodyPr/>
          <a:lstStyle/>
          <a:p>
            <a:r>
              <a:rPr lang="en-US" dirty="0" err="1"/>
              <a:t>Källa</a:t>
            </a:r>
            <a:r>
              <a:rPr lang="en-US" dirty="0"/>
              <a:t>: </a:t>
            </a:r>
            <a:r>
              <a:rPr lang="en-US" dirty="0" err="1"/>
              <a:t>Energimarknadsinspektionen</a:t>
            </a:r>
            <a:endParaRPr lang="en-US" dirty="0"/>
          </a:p>
        </p:txBody>
      </p:sp>
      <p:sp>
        <p:nvSpPr>
          <p:cNvPr id="2" name="Date Placeholder 1">
            <a:extLst>
              <a:ext uri="{FF2B5EF4-FFF2-40B4-BE49-F238E27FC236}">
                <a16:creationId xmlns:a16="http://schemas.microsoft.com/office/drawing/2014/main" id="{6322F365-2293-4E0F-8062-F0798306839B}"/>
              </a:ext>
            </a:extLst>
          </p:cNvPr>
          <p:cNvSpPr>
            <a:spLocks noGrp="1"/>
          </p:cNvSpPr>
          <p:nvPr>
            <p:ph type="dt" sz="half" idx="4294967295"/>
          </p:nvPr>
        </p:nvSpPr>
        <p:spPr>
          <a:xfrm>
            <a:off x="10644397" y="6504765"/>
            <a:ext cx="679450" cy="177800"/>
          </a:xfrm>
          <a:prstGeom prst="rect">
            <a:avLst/>
          </a:prstGeom>
        </p:spPr>
        <p:txBody>
          <a:bodyPr vert="horz" lIns="0" tIns="0" rIns="0" bIns="0" rtlCol="0" anchor="t" anchorCtr="0"/>
          <a:lstStyle>
            <a:defPPr>
              <a:defRPr lang="sv-SE"/>
            </a:defPPr>
            <a:lvl1pPr algn="l" rtl="0" eaLnBrk="1" fontAlgn="auto" hangingPunct="1">
              <a:spcBef>
                <a:spcPts val="0"/>
              </a:spcBef>
              <a:spcAft>
                <a:spcPts val="0"/>
              </a:spcAft>
              <a:defRPr sz="1000" kern="1200">
                <a:solidFill>
                  <a:schemeClr val="tx1">
                    <a:lumMod val="50000"/>
                    <a:lumOff val="50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defRPr/>
            </a:pPr>
            <a:r>
              <a:rPr lang="sv-SE" dirty="0"/>
              <a:t>2022-04-13</a:t>
            </a:r>
          </a:p>
        </p:txBody>
      </p:sp>
      <p:sp>
        <p:nvSpPr>
          <p:cNvPr id="4" name="Slide Number Placeholder 3">
            <a:extLst>
              <a:ext uri="{FF2B5EF4-FFF2-40B4-BE49-F238E27FC236}">
                <a16:creationId xmlns:a16="http://schemas.microsoft.com/office/drawing/2014/main" id="{2A19BC39-34B9-42B3-9A55-50D137B425FE}"/>
              </a:ext>
            </a:extLst>
          </p:cNvPr>
          <p:cNvSpPr>
            <a:spLocks noGrp="1"/>
          </p:cNvSpPr>
          <p:nvPr>
            <p:ph type="sldNum" sz="quarter" idx="4294967295"/>
          </p:nvPr>
        </p:nvSpPr>
        <p:spPr>
          <a:xfrm>
            <a:off x="11462290" y="6516687"/>
            <a:ext cx="358775" cy="179387"/>
          </a:xfrm>
          <a:prstGeom prst="rect">
            <a:avLst/>
          </a:prstGeom>
        </p:spPr>
        <p:txBody>
          <a:bodyPr vert="horz" lIns="0" tIns="0" rIns="0" bIns="0" rtlCol="0" anchor="t" anchorCtr="0"/>
          <a:lstStyle>
            <a:defPPr>
              <a:defRPr lang="sv-SE"/>
            </a:defPPr>
            <a:lvl1pPr algn="r" rtl="0" eaLnBrk="1" fontAlgn="auto" hangingPunct="1">
              <a:spcBef>
                <a:spcPts val="0"/>
              </a:spcBef>
              <a:spcAft>
                <a:spcPts val="0"/>
              </a:spcAft>
              <a:defRPr sz="1000" kern="1200">
                <a:solidFill>
                  <a:schemeClr val="tx1">
                    <a:lumMod val="50000"/>
                    <a:lumOff val="50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defRPr/>
            </a:pPr>
            <a:fld id="{5BCA53D8-D7BF-ED48-A5DE-B35EC4CD5AE9}" type="slidenum">
              <a:rPr lang="sv-SE" smtClean="0"/>
              <a:pPr>
                <a:defRPr/>
              </a:pPr>
              <a:t>27</a:t>
            </a:fld>
            <a:endParaRPr lang="sv-SE" dirty="0"/>
          </a:p>
        </p:txBody>
      </p:sp>
      <p:grpSp>
        <p:nvGrpSpPr>
          <p:cNvPr id="61" name="Group 2">
            <a:extLst>
              <a:ext uri="{FF2B5EF4-FFF2-40B4-BE49-F238E27FC236}">
                <a16:creationId xmlns:a16="http://schemas.microsoft.com/office/drawing/2014/main" id="{00000000-0008-0000-1C00-000003000000}"/>
              </a:ext>
            </a:extLst>
          </p:cNvPr>
          <p:cNvGrpSpPr/>
          <p:nvPr/>
        </p:nvGrpSpPr>
        <p:grpSpPr>
          <a:xfrm>
            <a:off x="486000" y="2250000"/>
            <a:ext cx="10837847" cy="3831610"/>
            <a:chOff x="0" y="0"/>
            <a:chExt cx="10837847" cy="3831610"/>
          </a:xfrm>
        </p:grpSpPr>
        <p:cxnSp>
          <p:nvCxnSpPr>
            <p:cNvPr id="62" name="Straight Connector 6">
              <a:extLst>
                <a:ext uri="{FF2B5EF4-FFF2-40B4-BE49-F238E27FC236}">
                  <a16:creationId xmlns:a16="http://schemas.microsoft.com/office/drawing/2014/main" id="{00000000-0008-0000-1C00-000004000000}"/>
                </a:ext>
              </a:extLst>
            </p:cNvPr>
            <p:cNvCxnSpPr>
              <a:cxnSpLocks/>
            </p:cNvCxnSpPr>
            <p:nvPr/>
          </p:nvCxnSpPr>
          <p:spPr>
            <a:xfrm>
              <a:off x="233347" y="2415112"/>
              <a:ext cx="10604500" cy="0"/>
            </a:xfrm>
            <a:prstGeom prst="line">
              <a:avLst/>
            </a:prstGeom>
            <a:noFill/>
            <a:ln w="76200" cap="flat" cmpd="sng" algn="ctr">
              <a:solidFill>
                <a:srgbClr val="777777"/>
              </a:solidFill>
              <a:prstDash val="solid"/>
            </a:ln>
            <a:effectLst/>
          </p:spPr>
        </p:cxnSp>
        <p:sp>
          <p:nvSpPr>
            <p:cNvPr id="63" name="Rectangle 7">
              <a:extLst>
                <a:ext uri="{FF2B5EF4-FFF2-40B4-BE49-F238E27FC236}">
                  <a16:creationId xmlns:a16="http://schemas.microsoft.com/office/drawing/2014/main" id="{00000000-0008-0000-1C00-000005000000}"/>
                </a:ext>
              </a:extLst>
            </p:cNvPr>
            <p:cNvSpPr/>
            <p:nvPr/>
          </p:nvSpPr>
          <p:spPr>
            <a:xfrm>
              <a:off x="233347" y="2451934"/>
              <a:ext cx="10604500" cy="1379676"/>
            </a:xfrm>
            <a:prstGeom prst="rect">
              <a:avLst/>
            </a:prstGeom>
            <a:solidFill>
              <a:srgbClr val="FFFFFF">
                <a:lumMod val="75000"/>
                <a:alpha val="32000"/>
              </a:srgbClr>
            </a:solidFill>
            <a:ln w="25400" cap="flat" cmpd="sng" algn="ctr">
              <a:no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endParaRPr kumimoji="0" lang="sv-SE" sz="2400" b="0" i="0" u="none" strike="noStrike" kern="0" cap="none" spc="0" normalizeH="0" baseline="0" noProof="0">
                <a:ln>
                  <a:noFill/>
                </a:ln>
                <a:solidFill>
                  <a:srgbClr val="FFFFFF"/>
                </a:solidFill>
                <a:effectLst/>
                <a:uLnTx/>
                <a:uFillTx/>
                <a:latin typeface="Calibri"/>
                <a:ea typeface="+mn-ea"/>
                <a:cs typeface="+mn-cs"/>
              </a:endParaRPr>
            </a:p>
          </p:txBody>
        </p:sp>
        <p:sp>
          <p:nvSpPr>
            <p:cNvPr id="64" name="TextBox 18">
              <a:extLst>
                <a:ext uri="{FF2B5EF4-FFF2-40B4-BE49-F238E27FC236}">
                  <a16:creationId xmlns:a16="http://schemas.microsoft.com/office/drawing/2014/main" id="{00000000-0008-0000-1C00-000006000000}"/>
                </a:ext>
              </a:extLst>
            </p:cNvPr>
            <p:cNvSpPr txBox="1"/>
            <p:nvPr/>
          </p:nvSpPr>
          <p:spPr>
            <a:xfrm>
              <a:off x="1334500" y="70686"/>
              <a:ext cx="3565962" cy="1015663"/>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77800" marR="0" lvl="0" indent="-1778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000" b="0" i="0" u="none" strike="noStrike" kern="0" cap="none" spc="0" normalizeH="0" baseline="0" noProof="0">
                  <a:ln>
                    <a:noFill/>
                  </a:ln>
                  <a:solidFill>
                    <a:sysClr val="windowText" lastClr="000000"/>
                  </a:solidFill>
                  <a:effectLst/>
                  <a:uLnTx/>
                  <a:uFillTx/>
                  <a:latin typeface="Calibri"/>
                  <a:ea typeface="+mn-ea"/>
                  <a:cs typeface="+mn-cs"/>
                </a:rPr>
                <a:t>Stamnät</a:t>
              </a:r>
            </a:p>
            <a:p>
              <a:pPr marL="177800" marR="0" lvl="0" indent="-1778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000" b="0" i="0" u="none" strike="noStrike" kern="0" cap="none" spc="0" normalizeH="0" baseline="0" noProof="0">
                  <a:ln>
                    <a:noFill/>
                  </a:ln>
                  <a:solidFill>
                    <a:sysClr val="windowText" lastClr="000000"/>
                  </a:solidFill>
                  <a:effectLst/>
                  <a:uLnTx/>
                  <a:uFillTx/>
                  <a:latin typeface="Calibri"/>
                  <a:ea typeface="+mn-ea"/>
                  <a:cs typeface="+mn-cs"/>
                </a:rPr>
                <a:t>Regionnät </a:t>
              </a:r>
            </a:p>
            <a:p>
              <a:pPr marL="177800" marR="0" lvl="0" indent="-1778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000" b="0" i="0" u="none" strike="noStrike" kern="0" cap="none" spc="0" normalizeH="0" baseline="0" noProof="0">
                  <a:ln>
                    <a:noFill/>
                  </a:ln>
                  <a:solidFill>
                    <a:sysClr val="windowText" lastClr="000000"/>
                  </a:solidFill>
                  <a:effectLst/>
                  <a:uLnTx/>
                  <a:uFillTx/>
                  <a:latin typeface="Calibri"/>
                  <a:ea typeface="+mn-ea"/>
                  <a:cs typeface="+mn-cs"/>
                </a:rPr>
                <a:t>Lokalnät</a:t>
              </a:r>
            </a:p>
          </p:txBody>
        </p:sp>
        <p:sp>
          <p:nvSpPr>
            <p:cNvPr id="65" name="TextBox 19">
              <a:extLst>
                <a:ext uri="{FF2B5EF4-FFF2-40B4-BE49-F238E27FC236}">
                  <a16:creationId xmlns:a16="http://schemas.microsoft.com/office/drawing/2014/main" id="{00000000-0008-0000-1C00-000007000000}"/>
                </a:ext>
              </a:extLst>
            </p:cNvPr>
            <p:cNvSpPr txBox="1"/>
            <p:nvPr/>
          </p:nvSpPr>
          <p:spPr>
            <a:xfrm>
              <a:off x="2657269" y="2593211"/>
              <a:ext cx="6459782" cy="599523"/>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90000"/>
                </a:lnSpc>
                <a:spcBef>
                  <a:spcPts val="600"/>
                </a:spcBef>
                <a:spcAft>
                  <a:spcPts val="0"/>
                </a:spcAft>
                <a:buClrTx/>
                <a:buSzTx/>
                <a:buFontTx/>
                <a:buNone/>
                <a:tabLst/>
                <a:defRPr/>
              </a:pPr>
              <a:r>
                <a:rPr kumimoji="0" lang="sv-SE" sz="3600" b="1" i="0" u="none" strike="noStrike" kern="0" cap="none" spc="0" normalizeH="0" baseline="0" noProof="0">
                  <a:ln>
                    <a:noFill/>
                  </a:ln>
                  <a:solidFill>
                    <a:sysClr val="windowText" lastClr="000000"/>
                  </a:solidFill>
                  <a:effectLst/>
                  <a:uLnTx/>
                  <a:uFillTx/>
                  <a:latin typeface="Calibri"/>
                  <a:ea typeface="+mn-ea"/>
                  <a:cs typeface="+mn-cs"/>
                </a:rPr>
                <a:t>420 000 </a:t>
              </a:r>
              <a:r>
                <a:rPr kumimoji="0" lang="sv-SE" sz="2400" b="0" i="0" u="none" strike="noStrike" kern="0" cap="none" spc="0" normalizeH="0" baseline="0" noProof="0">
                  <a:ln>
                    <a:noFill/>
                  </a:ln>
                  <a:solidFill>
                    <a:sysClr val="windowText" lastClr="000000"/>
                  </a:solidFill>
                  <a:effectLst/>
                  <a:uLnTx/>
                  <a:uFillTx/>
                  <a:latin typeface="Calibri"/>
                  <a:ea typeface="+mn-ea"/>
                  <a:cs typeface="+mn-cs"/>
                </a:rPr>
                <a:t>av </a:t>
              </a:r>
              <a:r>
                <a:rPr kumimoji="0" lang="sv-SE" sz="3600" b="1" i="0" u="none" strike="noStrike" kern="0" cap="none" spc="0" normalizeH="0" baseline="0" noProof="0">
                  <a:ln>
                    <a:noFill/>
                  </a:ln>
                  <a:solidFill>
                    <a:sysClr val="windowText" lastClr="000000"/>
                  </a:solidFill>
                  <a:effectLst/>
                  <a:uLnTx/>
                  <a:uFillTx/>
                  <a:latin typeface="Calibri"/>
                  <a:ea typeface="+mn-ea"/>
                  <a:cs typeface="+mn-cs"/>
                </a:rPr>
                <a:t>584 000</a:t>
              </a:r>
              <a:r>
                <a:rPr kumimoji="0" lang="sv-SE" sz="2400" b="1" i="0" u="none" strike="noStrike" kern="0" cap="none" spc="0" normalizeH="0" baseline="0" noProof="0">
                  <a:ln>
                    <a:noFill/>
                  </a:ln>
                  <a:solidFill>
                    <a:sysClr val="windowText" lastClr="000000"/>
                  </a:solidFill>
                  <a:effectLst/>
                  <a:uLnTx/>
                  <a:uFillTx/>
                  <a:latin typeface="Calibri"/>
                  <a:ea typeface="+mn-ea"/>
                  <a:cs typeface="+mn-cs"/>
                </a:rPr>
                <a:t> </a:t>
              </a:r>
              <a:r>
                <a:rPr kumimoji="0" lang="sv-SE" sz="2400" b="0" i="0" u="none" strike="noStrike" kern="0" cap="none" spc="0" normalizeH="0" baseline="0" noProof="0">
                  <a:ln>
                    <a:noFill/>
                  </a:ln>
                  <a:solidFill>
                    <a:sysClr val="windowText" lastClr="000000"/>
                  </a:solidFill>
                  <a:effectLst/>
                  <a:uLnTx/>
                  <a:uFillTx/>
                  <a:latin typeface="Calibri"/>
                  <a:ea typeface="+mn-ea"/>
                  <a:cs typeface="+mn-cs"/>
                </a:rPr>
                <a:t>km är nedgrävt i mark</a:t>
              </a:r>
            </a:p>
          </p:txBody>
        </p:sp>
        <p:sp>
          <p:nvSpPr>
            <p:cNvPr id="66" name="TextBox 27">
              <a:extLst>
                <a:ext uri="{FF2B5EF4-FFF2-40B4-BE49-F238E27FC236}">
                  <a16:creationId xmlns:a16="http://schemas.microsoft.com/office/drawing/2014/main" id="{00000000-0008-0000-1C00-000008000000}"/>
                </a:ext>
              </a:extLst>
            </p:cNvPr>
            <p:cNvSpPr txBox="1"/>
            <p:nvPr/>
          </p:nvSpPr>
          <p:spPr>
            <a:xfrm>
              <a:off x="2835760" y="3320783"/>
              <a:ext cx="5807359" cy="4247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90000"/>
                </a:lnSpc>
                <a:spcBef>
                  <a:spcPts val="600"/>
                </a:spcBef>
                <a:spcAft>
                  <a:spcPts val="0"/>
                </a:spcAft>
                <a:buClrTx/>
                <a:buSzTx/>
                <a:buFontTx/>
                <a:buNone/>
                <a:tabLst/>
                <a:defRPr/>
              </a:pPr>
              <a:r>
                <a:rPr kumimoji="0" lang="sv-SE" sz="2400" b="0" i="0" u="none" strike="noStrike" kern="0" cap="none" spc="0" normalizeH="0" baseline="0" noProof="0">
                  <a:ln>
                    <a:noFill/>
                  </a:ln>
                  <a:solidFill>
                    <a:sysClr val="windowText" lastClr="000000"/>
                  </a:solidFill>
                  <a:effectLst/>
                  <a:uLnTx/>
                  <a:uFillTx/>
                  <a:latin typeface="Calibri"/>
                  <a:ea typeface="+mn-ea"/>
                  <a:cs typeface="+mn-cs"/>
                </a:rPr>
                <a:t>− enorm satsning sedan början av 2000-talet </a:t>
              </a:r>
            </a:p>
          </p:txBody>
        </p:sp>
        <p:sp>
          <p:nvSpPr>
            <p:cNvPr id="67" name="Rectangle 29">
              <a:extLst>
                <a:ext uri="{FF2B5EF4-FFF2-40B4-BE49-F238E27FC236}">
                  <a16:creationId xmlns:a16="http://schemas.microsoft.com/office/drawing/2014/main" id="{00000000-0008-0000-1C00-000009000000}"/>
                </a:ext>
              </a:extLst>
            </p:cNvPr>
            <p:cNvSpPr/>
            <p:nvPr/>
          </p:nvSpPr>
          <p:spPr>
            <a:xfrm>
              <a:off x="0" y="233198"/>
              <a:ext cx="1206356" cy="690638"/>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eaLnBrk="1" fontAlgn="auto" latinLnBrk="0" hangingPunct="1">
                <a:lnSpc>
                  <a:spcPct val="80000"/>
                </a:lnSpc>
                <a:spcBef>
                  <a:spcPts val="0"/>
                </a:spcBef>
                <a:spcAft>
                  <a:spcPts val="0"/>
                </a:spcAft>
                <a:buClrTx/>
                <a:buSzTx/>
                <a:buFontTx/>
                <a:buNone/>
                <a:tabLst/>
                <a:defRPr/>
              </a:pPr>
              <a:r>
                <a:rPr kumimoji="0" lang="sv-SE" sz="2400" b="0" i="0" u="none" strike="noStrike" kern="0" cap="none" spc="0" normalizeH="0" baseline="0" noProof="0">
                  <a:ln>
                    <a:noFill/>
                  </a:ln>
                  <a:solidFill>
                    <a:sysClr val="windowText" lastClr="000000"/>
                  </a:solidFill>
                  <a:effectLst/>
                  <a:uLnTx/>
                  <a:uFillTx/>
                  <a:latin typeface="Calibri"/>
                  <a:ea typeface="+mn-ea"/>
                  <a:cs typeface="+mn-cs"/>
                </a:rPr>
                <a:t>Sveriges</a:t>
              </a:r>
              <a:br>
                <a:rPr kumimoji="0" lang="sv-SE" sz="2400" b="0" i="0" u="none" strike="noStrike" kern="0" cap="none" spc="0" normalizeH="0" baseline="0" noProof="0">
                  <a:ln>
                    <a:noFill/>
                  </a:ln>
                  <a:solidFill>
                    <a:sysClr val="windowText" lastClr="000000"/>
                  </a:solidFill>
                  <a:effectLst/>
                  <a:uLnTx/>
                  <a:uFillTx/>
                  <a:latin typeface="Calibri"/>
                  <a:ea typeface="+mn-ea"/>
                  <a:cs typeface="+mn-cs"/>
                </a:rPr>
              </a:br>
              <a:r>
                <a:rPr kumimoji="0" lang="sv-SE" sz="2400" b="0" i="0" u="none" strike="noStrike" kern="0" cap="none" spc="0" normalizeH="0" baseline="0" noProof="0">
                  <a:ln>
                    <a:noFill/>
                  </a:ln>
                  <a:solidFill>
                    <a:sysClr val="windowText" lastClr="000000"/>
                  </a:solidFill>
                  <a:effectLst/>
                  <a:uLnTx/>
                  <a:uFillTx/>
                  <a:latin typeface="Calibri"/>
                  <a:ea typeface="+mn-ea"/>
                  <a:cs typeface="+mn-cs"/>
                </a:rPr>
                <a:t>elnät</a:t>
              </a: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68" name="Straight Connector 34">
              <a:extLst>
                <a:ext uri="{FF2B5EF4-FFF2-40B4-BE49-F238E27FC236}">
                  <a16:creationId xmlns:a16="http://schemas.microsoft.com/office/drawing/2014/main" id="{00000000-0008-0000-1C00-00000A000000}"/>
                </a:ext>
              </a:extLst>
            </p:cNvPr>
            <p:cNvCxnSpPr>
              <a:cxnSpLocks/>
            </p:cNvCxnSpPr>
            <p:nvPr/>
          </p:nvCxnSpPr>
          <p:spPr>
            <a:xfrm>
              <a:off x="1270516" y="33512"/>
              <a:ext cx="0" cy="1056179"/>
            </a:xfrm>
            <a:prstGeom prst="line">
              <a:avLst/>
            </a:prstGeom>
            <a:noFill/>
            <a:ln w="47625" cap="rnd" cmpd="sng" algn="ctr">
              <a:solidFill>
                <a:srgbClr val="E6007E">
                  <a:shade val="95000"/>
                  <a:satMod val="105000"/>
                </a:srgbClr>
              </a:solidFill>
              <a:prstDash val="solid"/>
            </a:ln>
            <a:effectLst/>
          </p:spPr>
        </p:cxnSp>
        <p:sp>
          <p:nvSpPr>
            <p:cNvPr id="69" name="Rectangle: Rounded Corners 37">
              <a:extLst>
                <a:ext uri="{FF2B5EF4-FFF2-40B4-BE49-F238E27FC236}">
                  <a16:creationId xmlns:a16="http://schemas.microsoft.com/office/drawing/2014/main" id="{00000000-0008-0000-1C00-00000B000000}"/>
                </a:ext>
              </a:extLst>
            </p:cNvPr>
            <p:cNvSpPr/>
            <p:nvPr/>
          </p:nvSpPr>
          <p:spPr>
            <a:xfrm>
              <a:off x="918882" y="1466938"/>
              <a:ext cx="9111634" cy="1767751"/>
            </a:xfrm>
            <a:prstGeom prst="roundRect">
              <a:avLst/>
            </a:prstGeom>
            <a:noFill/>
            <a:ln w="88900" cap="flat" cmpd="sng" algn="ctr">
              <a:solidFill>
                <a:srgbClr val="E6007E">
                  <a:shade val="95000"/>
                  <a:satMod val="105000"/>
                </a:srgbClr>
              </a:solid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libri"/>
                <a:ea typeface="+mn-ea"/>
                <a:cs typeface="+mn-cs"/>
              </a:endParaRPr>
            </a:p>
          </p:txBody>
        </p:sp>
        <p:sp>
          <p:nvSpPr>
            <p:cNvPr id="70" name="Rectangle 38">
              <a:extLst>
                <a:ext uri="{FF2B5EF4-FFF2-40B4-BE49-F238E27FC236}">
                  <a16:creationId xmlns:a16="http://schemas.microsoft.com/office/drawing/2014/main" id="{00000000-0008-0000-1C00-00000C000000}"/>
                </a:ext>
              </a:extLst>
            </p:cNvPr>
            <p:cNvSpPr/>
            <p:nvPr/>
          </p:nvSpPr>
          <p:spPr>
            <a:xfrm>
              <a:off x="656884" y="1266583"/>
              <a:ext cx="9441188" cy="707886"/>
            </a:xfrm>
            <a:prstGeom prst="rect">
              <a:avLst/>
            </a:prstGeom>
            <a:solidFill>
              <a:srgbClr val="FFFFFF"/>
            </a:solidFill>
            <a:ln w="25400" cap="flat" cmpd="sng" algn="ctr">
              <a:no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libri"/>
                <a:ea typeface="+mn-ea"/>
                <a:cs typeface="+mn-cs"/>
              </a:endParaRPr>
            </a:p>
          </p:txBody>
        </p:sp>
        <p:grpSp>
          <p:nvGrpSpPr>
            <p:cNvPr id="71" name="Group 39">
              <a:extLst>
                <a:ext uri="{FF2B5EF4-FFF2-40B4-BE49-F238E27FC236}">
                  <a16:creationId xmlns:a16="http://schemas.microsoft.com/office/drawing/2014/main" id="{00000000-0008-0000-1C00-00000D000000}"/>
                </a:ext>
              </a:extLst>
            </p:cNvPr>
            <p:cNvGrpSpPr/>
            <p:nvPr/>
          </p:nvGrpSpPr>
          <p:grpSpPr>
            <a:xfrm>
              <a:off x="3738970" y="0"/>
              <a:ext cx="5837302" cy="1580972"/>
              <a:chOff x="3738970" y="0"/>
              <a:chExt cx="5837302" cy="1580972"/>
            </a:xfrm>
          </p:grpSpPr>
          <p:sp>
            <p:nvSpPr>
              <p:cNvPr id="76" name="Rectangle 9">
                <a:extLst>
                  <a:ext uri="{FF2B5EF4-FFF2-40B4-BE49-F238E27FC236}">
                    <a16:creationId xmlns:a16="http://schemas.microsoft.com/office/drawing/2014/main" id="{00000000-0008-0000-1C00-000012000000}"/>
                  </a:ext>
                </a:extLst>
              </p:cNvPr>
              <p:cNvSpPr/>
              <p:nvPr/>
            </p:nvSpPr>
            <p:spPr>
              <a:xfrm>
                <a:off x="5424555" y="199054"/>
                <a:ext cx="4151717" cy="1344727"/>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2000" b="0" i="0" u="none" strike="noStrike" kern="0" cap="none" spc="0" normalizeH="0" baseline="0" noProof="0">
                    <a:ln>
                      <a:noFill/>
                    </a:ln>
                    <a:solidFill>
                      <a:sysClr val="windowText" lastClr="000000"/>
                    </a:solidFill>
                    <a:effectLst/>
                    <a:uLnTx/>
                    <a:uFillTx/>
                    <a:latin typeface="Calibri"/>
                    <a:ea typeface="+mn-ea"/>
                    <a:cs typeface="+mn-cs"/>
                  </a:rPr>
                  <a:t>Räcker drygt</a:t>
                </a:r>
                <a:r>
                  <a:rPr kumimoji="0" lang="sv-SE" sz="1100" b="0" i="0" u="none" strike="noStrike" kern="0" cap="none" spc="0" normalizeH="0" baseline="0" noProof="0">
                    <a:ln>
                      <a:noFill/>
                    </a:ln>
                    <a:solidFill>
                      <a:sysClr val="windowText" lastClr="000000"/>
                    </a:solidFill>
                    <a:effectLst/>
                    <a:uLnTx/>
                    <a:uFillTx/>
                    <a:latin typeface="Calibri"/>
                    <a:ea typeface="+mn-ea"/>
                    <a:cs typeface="+mn-cs"/>
                  </a:rPr>
                  <a:t> </a:t>
                </a:r>
                <a:r>
                  <a:rPr kumimoji="0" lang="sv-SE" sz="6000" b="1" i="0" u="none" strike="noStrike" kern="0" cap="none" spc="0" normalizeH="0" baseline="0" noProof="0">
                    <a:ln>
                      <a:noFill/>
                    </a:ln>
                    <a:solidFill>
                      <a:srgbClr val="8B33B7"/>
                    </a:solidFill>
                    <a:effectLst/>
                    <a:uLnTx/>
                    <a:uFillTx/>
                    <a:latin typeface="Calibri"/>
                    <a:ea typeface="+mn-ea"/>
                    <a:cs typeface="+mn-cs"/>
                  </a:rPr>
                  <a:t>14,6</a:t>
                </a:r>
                <a:r>
                  <a:rPr kumimoji="0" lang="sv-SE" sz="1100" b="0" i="0" u="none" strike="noStrike" kern="0" cap="none" spc="0" normalizeH="0" baseline="0" noProof="0">
                    <a:ln>
                      <a:noFill/>
                    </a:ln>
                    <a:solidFill>
                      <a:sysClr val="windowText" lastClr="000000"/>
                    </a:solidFill>
                    <a:effectLst/>
                    <a:uLnTx/>
                    <a:uFillTx/>
                    <a:latin typeface="Calibri"/>
                    <a:ea typeface="+mn-ea"/>
                    <a:cs typeface="+mn-cs"/>
                  </a:rPr>
                  <a:t>  </a:t>
                </a:r>
                <a:r>
                  <a:rPr kumimoji="0" lang="sv-SE" sz="2000" b="0" i="0" u="none" strike="noStrike" kern="0" cap="none" spc="0" normalizeH="0" baseline="0" noProof="0">
                    <a:ln>
                      <a:noFill/>
                    </a:ln>
                    <a:solidFill>
                      <a:sysClr val="windowText" lastClr="000000"/>
                    </a:solidFill>
                    <a:effectLst/>
                    <a:uLnTx/>
                    <a:uFillTx/>
                    <a:latin typeface="Calibri"/>
                    <a:ea typeface="+mn-ea"/>
                    <a:cs typeface="+mn-cs"/>
                  </a:rPr>
                  <a:t>varv runt jorden</a:t>
                </a:r>
                <a:endParaRPr kumimoji="0" lang="en-US" sz="2000" b="0" i="0" u="none" strike="noStrike" kern="0" cap="none" spc="0" normalizeH="0" baseline="0" noProof="0">
                  <a:ln>
                    <a:noFill/>
                  </a:ln>
                  <a:solidFill>
                    <a:sysClr val="windowText" lastClr="000000"/>
                  </a:solidFill>
                  <a:effectLst/>
                  <a:uLnTx/>
                  <a:uFillTx/>
                  <a:latin typeface="Calibri"/>
                  <a:ea typeface="+mn-ea"/>
                  <a:cs typeface="+mn-cs"/>
                </a:endParaRPr>
              </a:p>
            </p:txBody>
          </p:sp>
          <p:grpSp>
            <p:nvGrpSpPr>
              <p:cNvPr id="77" name="Graphic 5">
                <a:extLst>
                  <a:ext uri="{FF2B5EF4-FFF2-40B4-BE49-F238E27FC236}">
                    <a16:creationId xmlns:a16="http://schemas.microsoft.com/office/drawing/2014/main" id="{00000000-0008-0000-1C00-000013000000}"/>
                  </a:ext>
                </a:extLst>
              </p:cNvPr>
              <p:cNvGrpSpPr/>
              <p:nvPr/>
            </p:nvGrpSpPr>
            <p:grpSpPr>
              <a:xfrm>
                <a:off x="3925234" y="186264"/>
                <a:ext cx="1235700" cy="1235701"/>
                <a:chOff x="3925234" y="186264"/>
                <a:chExt cx="1235700" cy="1235701"/>
              </a:xfrm>
              <a:noFill/>
            </p:grpSpPr>
            <p:sp>
              <p:nvSpPr>
                <p:cNvPr id="81" name="Freeform: Shape 14">
                  <a:extLst>
                    <a:ext uri="{FF2B5EF4-FFF2-40B4-BE49-F238E27FC236}">
                      <a16:creationId xmlns:a16="http://schemas.microsoft.com/office/drawing/2014/main" id="{00000000-0008-0000-1C00-000017000000}"/>
                    </a:ext>
                  </a:extLst>
                </p:cNvPr>
                <p:cNvSpPr/>
                <p:nvPr/>
              </p:nvSpPr>
              <p:spPr>
                <a:xfrm>
                  <a:off x="3925234" y="186264"/>
                  <a:ext cx="1235700" cy="1235701"/>
                </a:xfrm>
                <a:custGeom>
                  <a:avLst/>
                  <a:gdLst>
                    <a:gd name="connsiteX0" fmla="*/ 643744 w 1235700"/>
                    <a:gd name="connsiteY0" fmla="*/ 504 h 1235701"/>
                    <a:gd name="connsiteX1" fmla="*/ 504 w 1235700"/>
                    <a:gd name="connsiteY1" fmla="*/ 591957 h 1235701"/>
                    <a:gd name="connsiteX2" fmla="*/ 591957 w 1235700"/>
                    <a:gd name="connsiteY2" fmla="*/ 1235197 h 1235701"/>
                    <a:gd name="connsiteX3" fmla="*/ 1235197 w 1235700"/>
                    <a:gd name="connsiteY3" fmla="*/ 643744 h 1235701"/>
                    <a:gd name="connsiteX4" fmla="*/ 643744 w 1235700"/>
                    <a:gd name="connsiteY4" fmla="*/ 504 h 1235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5700" h="1235701">
                      <a:moveTo>
                        <a:pt x="643744" y="504"/>
                      </a:moveTo>
                      <a:cubicBezTo>
                        <a:pt x="303045" y="-13124"/>
                        <a:pt x="14132" y="251258"/>
                        <a:pt x="504" y="591957"/>
                      </a:cubicBezTo>
                      <a:cubicBezTo>
                        <a:pt x="-13124" y="932656"/>
                        <a:pt x="251258" y="1221569"/>
                        <a:pt x="591957" y="1235197"/>
                      </a:cubicBezTo>
                      <a:cubicBezTo>
                        <a:pt x="932656" y="1248825"/>
                        <a:pt x="1221569" y="984443"/>
                        <a:pt x="1235197" y="643744"/>
                      </a:cubicBezTo>
                      <a:cubicBezTo>
                        <a:pt x="1248825" y="303045"/>
                        <a:pt x="984443" y="14132"/>
                        <a:pt x="643744" y="504"/>
                      </a:cubicBezTo>
                      <a:close/>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2" name="Freeform: Shape 15">
                  <a:extLst>
                    <a:ext uri="{FF2B5EF4-FFF2-40B4-BE49-F238E27FC236}">
                      <a16:creationId xmlns:a16="http://schemas.microsoft.com/office/drawing/2014/main" id="{00000000-0008-0000-1C00-000018000000}"/>
                    </a:ext>
                  </a:extLst>
                </p:cNvPr>
                <p:cNvSpPr/>
                <p:nvPr/>
              </p:nvSpPr>
              <p:spPr>
                <a:xfrm>
                  <a:off x="4884578" y="978104"/>
                  <a:ext cx="232243" cy="260742"/>
                </a:xfrm>
                <a:custGeom>
                  <a:avLst/>
                  <a:gdLst>
                    <a:gd name="connsiteX0" fmla="*/ 232243 w 232243"/>
                    <a:gd name="connsiteY0" fmla="*/ 59048 h 260742"/>
                    <a:gd name="connsiteX1" fmla="*/ 229518 w 232243"/>
                    <a:gd name="connsiteY1" fmla="*/ 42695 h 260742"/>
                    <a:gd name="connsiteX2" fmla="*/ 215890 w 232243"/>
                    <a:gd name="connsiteY2" fmla="*/ 23616 h 260742"/>
                    <a:gd name="connsiteX3" fmla="*/ 215890 w 232243"/>
                    <a:gd name="connsiteY3" fmla="*/ 26341 h 260742"/>
                    <a:gd name="connsiteX4" fmla="*/ 196811 w 232243"/>
                    <a:gd name="connsiteY4" fmla="*/ 4536 h 260742"/>
                    <a:gd name="connsiteX5" fmla="*/ 147750 w 232243"/>
                    <a:gd name="connsiteY5" fmla="*/ 26341 h 260742"/>
                    <a:gd name="connsiteX6" fmla="*/ 142299 w 232243"/>
                    <a:gd name="connsiteY6" fmla="*/ 48146 h 260742"/>
                    <a:gd name="connsiteX7" fmla="*/ 142299 w 232243"/>
                    <a:gd name="connsiteY7" fmla="*/ 50872 h 260742"/>
                    <a:gd name="connsiteX8" fmla="*/ 123220 w 232243"/>
                    <a:gd name="connsiteY8" fmla="*/ 69951 h 260742"/>
                    <a:gd name="connsiteX9" fmla="*/ 106866 w 232243"/>
                    <a:gd name="connsiteY9" fmla="*/ 86304 h 260742"/>
                    <a:gd name="connsiteX10" fmla="*/ 60531 w 232243"/>
                    <a:gd name="connsiteY10" fmla="*/ 132639 h 260742"/>
                    <a:gd name="connsiteX11" fmla="*/ 41452 w 232243"/>
                    <a:gd name="connsiteY11" fmla="*/ 162621 h 260742"/>
                    <a:gd name="connsiteX12" fmla="*/ 568 w 232243"/>
                    <a:gd name="connsiteY12" fmla="*/ 206230 h 260742"/>
                    <a:gd name="connsiteX13" fmla="*/ 36001 w 232243"/>
                    <a:gd name="connsiteY13" fmla="*/ 233486 h 260742"/>
                    <a:gd name="connsiteX14" fmla="*/ 74159 w 232243"/>
                    <a:gd name="connsiteY14" fmla="*/ 260742 h 260742"/>
                    <a:gd name="connsiteX15" fmla="*/ 106866 w 232243"/>
                    <a:gd name="connsiteY15" fmla="*/ 252565 h 260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2243" h="260742">
                      <a:moveTo>
                        <a:pt x="232243" y="59048"/>
                      </a:moveTo>
                      <a:cubicBezTo>
                        <a:pt x="232243" y="59048"/>
                        <a:pt x="229518" y="42695"/>
                        <a:pt x="229518" y="42695"/>
                      </a:cubicBezTo>
                      <a:cubicBezTo>
                        <a:pt x="229518" y="37244"/>
                        <a:pt x="226792" y="9988"/>
                        <a:pt x="215890" y="23616"/>
                      </a:cubicBezTo>
                      <a:cubicBezTo>
                        <a:pt x="215890" y="23616"/>
                        <a:pt x="215890" y="26341"/>
                        <a:pt x="215890" y="26341"/>
                      </a:cubicBezTo>
                      <a:cubicBezTo>
                        <a:pt x="202262" y="20890"/>
                        <a:pt x="215890" y="-11817"/>
                        <a:pt x="196811" y="4536"/>
                      </a:cubicBezTo>
                      <a:cubicBezTo>
                        <a:pt x="185908" y="12713"/>
                        <a:pt x="155927" y="18164"/>
                        <a:pt x="147750" y="26341"/>
                      </a:cubicBezTo>
                      <a:cubicBezTo>
                        <a:pt x="142299" y="31792"/>
                        <a:pt x="145025" y="39969"/>
                        <a:pt x="142299" y="48146"/>
                      </a:cubicBezTo>
                      <a:cubicBezTo>
                        <a:pt x="142299" y="48146"/>
                        <a:pt x="142299" y="50872"/>
                        <a:pt x="142299" y="50872"/>
                      </a:cubicBezTo>
                      <a:cubicBezTo>
                        <a:pt x="136848" y="59048"/>
                        <a:pt x="125945" y="61774"/>
                        <a:pt x="123220" y="69951"/>
                      </a:cubicBezTo>
                      <a:cubicBezTo>
                        <a:pt x="117769" y="78127"/>
                        <a:pt x="117769" y="86304"/>
                        <a:pt x="106866" y="86304"/>
                      </a:cubicBezTo>
                      <a:cubicBezTo>
                        <a:pt x="79610" y="83579"/>
                        <a:pt x="68708" y="113560"/>
                        <a:pt x="60531" y="132639"/>
                      </a:cubicBezTo>
                      <a:cubicBezTo>
                        <a:pt x="55080" y="143542"/>
                        <a:pt x="49629" y="151718"/>
                        <a:pt x="41452" y="162621"/>
                      </a:cubicBezTo>
                      <a:cubicBezTo>
                        <a:pt x="33275" y="170797"/>
                        <a:pt x="8745" y="184425"/>
                        <a:pt x="568" y="206230"/>
                      </a:cubicBezTo>
                      <a:cubicBezTo>
                        <a:pt x="-4883" y="228035"/>
                        <a:pt x="30550" y="236212"/>
                        <a:pt x="36001" y="233486"/>
                      </a:cubicBezTo>
                      <a:cubicBezTo>
                        <a:pt x="55080" y="228035"/>
                        <a:pt x="57806" y="260742"/>
                        <a:pt x="74159" y="260742"/>
                      </a:cubicBezTo>
                      <a:cubicBezTo>
                        <a:pt x="85061" y="260742"/>
                        <a:pt x="95964" y="255291"/>
                        <a:pt x="106866" y="252565"/>
                      </a:cubicBezTo>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3" name="Freeform: Shape 16">
                  <a:extLst>
                    <a:ext uri="{FF2B5EF4-FFF2-40B4-BE49-F238E27FC236}">
                      <a16:creationId xmlns:a16="http://schemas.microsoft.com/office/drawing/2014/main" id="{00000000-0008-0000-1C00-000019000000}"/>
                    </a:ext>
                  </a:extLst>
                </p:cNvPr>
                <p:cNvSpPr/>
                <p:nvPr/>
              </p:nvSpPr>
              <p:spPr>
                <a:xfrm>
                  <a:off x="4325973" y="297401"/>
                  <a:ext cx="804476" cy="870753"/>
                </a:xfrm>
                <a:custGeom>
                  <a:avLst/>
                  <a:gdLst>
                    <a:gd name="connsiteX0" fmla="*/ 635490 w 804476"/>
                    <a:gd name="connsiteY0" fmla="*/ 52902 h 870753"/>
                    <a:gd name="connsiteX1" fmla="*/ 580978 w 804476"/>
                    <a:gd name="connsiteY1" fmla="*/ 39275 h 870753"/>
                    <a:gd name="connsiteX2" fmla="*/ 491033 w 804476"/>
                    <a:gd name="connsiteY2" fmla="*/ 28372 h 870753"/>
                    <a:gd name="connsiteX3" fmla="*/ 441973 w 804476"/>
                    <a:gd name="connsiteY3" fmla="*/ 3842 h 870753"/>
                    <a:gd name="connsiteX4" fmla="*/ 439247 w 804476"/>
                    <a:gd name="connsiteY4" fmla="*/ 3842 h 870753"/>
                    <a:gd name="connsiteX5" fmla="*/ 392912 w 804476"/>
                    <a:gd name="connsiteY5" fmla="*/ 14744 h 870753"/>
                    <a:gd name="connsiteX6" fmla="*/ 384735 w 804476"/>
                    <a:gd name="connsiteY6" fmla="*/ 22921 h 870753"/>
                    <a:gd name="connsiteX7" fmla="*/ 311144 w 804476"/>
                    <a:gd name="connsiteY7" fmla="*/ 33823 h 870753"/>
                    <a:gd name="connsiteX8" fmla="*/ 256632 w 804476"/>
                    <a:gd name="connsiteY8" fmla="*/ 33823 h 870753"/>
                    <a:gd name="connsiteX9" fmla="*/ 221200 w 804476"/>
                    <a:gd name="connsiteY9" fmla="*/ 52902 h 870753"/>
                    <a:gd name="connsiteX10" fmla="*/ 213023 w 804476"/>
                    <a:gd name="connsiteY10" fmla="*/ 77433 h 870753"/>
                    <a:gd name="connsiteX11" fmla="*/ 158511 w 804476"/>
                    <a:gd name="connsiteY11" fmla="*/ 104689 h 870753"/>
                    <a:gd name="connsiteX12" fmla="*/ 133981 w 804476"/>
                    <a:gd name="connsiteY12" fmla="*/ 153749 h 870753"/>
                    <a:gd name="connsiteX13" fmla="*/ 133981 w 804476"/>
                    <a:gd name="connsiteY13" fmla="*/ 194633 h 870753"/>
                    <a:gd name="connsiteX14" fmla="*/ 188493 w 804476"/>
                    <a:gd name="connsiteY14" fmla="*/ 219164 h 870753"/>
                    <a:gd name="connsiteX15" fmla="*/ 221200 w 804476"/>
                    <a:gd name="connsiteY15" fmla="*/ 232792 h 870753"/>
                    <a:gd name="connsiteX16" fmla="*/ 272986 w 804476"/>
                    <a:gd name="connsiteY16" fmla="*/ 238243 h 870753"/>
                    <a:gd name="connsiteX17" fmla="*/ 316595 w 804476"/>
                    <a:gd name="connsiteY17" fmla="*/ 273675 h 870753"/>
                    <a:gd name="connsiteX18" fmla="*/ 297516 w 804476"/>
                    <a:gd name="connsiteY18" fmla="*/ 298206 h 870753"/>
                    <a:gd name="connsiteX19" fmla="*/ 267535 w 804476"/>
                    <a:gd name="connsiteY19" fmla="*/ 298206 h 870753"/>
                    <a:gd name="connsiteX20" fmla="*/ 172139 w 804476"/>
                    <a:gd name="connsiteY20" fmla="*/ 281852 h 870753"/>
                    <a:gd name="connsiteX21" fmla="*/ 87646 w 804476"/>
                    <a:gd name="connsiteY21" fmla="*/ 279127 h 870753"/>
                    <a:gd name="connsiteX22" fmla="*/ 54939 w 804476"/>
                    <a:gd name="connsiteY22" fmla="*/ 320010 h 870753"/>
                    <a:gd name="connsiteX23" fmla="*/ 14055 w 804476"/>
                    <a:gd name="connsiteY23" fmla="*/ 401778 h 870753"/>
                    <a:gd name="connsiteX24" fmla="*/ 427 w 804476"/>
                    <a:gd name="connsiteY24" fmla="*/ 442662 h 870753"/>
                    <a:gd name="connsiteX25" fmla="*/ 16780 w 804476"/>
                    <a:gd name="connsiteY25" fmla="*/ 486272 h 870753"/>
                    <a:gd name="connsiteX26" fmla="*/ 57664 w 804476"/>
                    <a:gd name="connsiteY26" fmla="*/ 532607 h 870753"/>
                    <a:gd name="connsiteX27" fmla="*/ 103999 w 804476"/>
                    <a:gd name="connsiteY27" fmla="*/ 524430 h 870753"/>
                    <a:gd name="connsiteX28" fmla="*/ 125804 w 804476"/>
                    <a:gd name="connsiteY28" fmla="*/ 587119 h 870753"/>
                    <a:gd name="connsiteX29" fmla="*/ 147609 w 804476"/>
                    <a:gd name="connsiteY29" fmla="*/ 649807 h 870753"/>
                    <a:gd name="connsiteX30" fmla="*/ 139432 w 804476"/>
                    <a:gd name="connsiteY30" fmla="*/ 720672 h 870753"/>
                    <a:gd name="connsiteX31" fmla="*/ 150334 w 804476"/>
                    <a:gd name="connsiteY31" fmla="*/ 761556 h 870753"/>
                    <a:gd name="connsiteX32" fmla="*/ 161237 w 804476"/>
                    <a:gd name="connsiteY32" fmla="*/ 802440 h 870753"/>
                    <a:gd name="connsiteX33" fmla="*/ 204846 w 804476"/>
                    <a:gd name="connsiteY33" fmla="*/ 870580 h 870753"/>
                    <a:gd name="connsiteX34" fmla="*/ 262084 w 804476"/>
                    <a:gd name="connsiteY34" fmla="*/ 826971 h 870753"/>
                    <a:gd name="connsiteX35" fmla="*/ 294791 w 804476"/>
                    <a:gd name="connsiteY35" fmla="*/ 775184 h 870753"/>
                    <a:gd name="connsiteX36" fmla="*/ 311144 w 804476"/>
                    <a:gd name="connsiteY36" fmla="*/ 747928 h 870753"/>
                    <a:gd name="connsiteX37" fmla="*/ 341126 w 804476"/>
                    <a:gd name="connsiteY37" fmla="*/ 726124 h 870753"/>
                    <a:gd name="connsiteX38" fmla="*/ 341126 w 804476"/>
                    <a:gd name="connsiteY38" fmla="*/ 682514 h 870753"/>
                    <a:gd name="connsiteX39" fmla="*/ 382010 w 804476"/>
                    <a:gd name="connsiteY39" fmla="*/ 589844 h 870753"/>
                    <a:gd name="connsiteX40" fmla="*/ 392912 w 804476"/>
                    <a:gd name="connsiteY40" fmla="*/ 543509 h 870753"/>
                    <a:gd name="connsiteX41" fmla="*/ 398363 w 804476"/>
                    <a:gd name="connsiteY41" fmla="*/ 505351 h 870753"/>
                    <a:gd name="connsiteX42" fmla="*/ 376558 w 804476"/>
                    <a:gd name="connsiteY42" fmla="*/ 497174 h 870753"/>
                    <a:gd name="connsiteX43" fmla="*/ 338400 w 804476"/>
                    <a:gd name="connsiteY43" fmla="*/ 453564 h 870753"/>
                    <a:gd name="connsiteX44" fmla="*/ 316595 w 804476"/>
                    <a:gd name="connsiteY44" fmla="*/ 404504 h 870753"/>
                    <a:gd name="connsiteX45" fmla="*/ 357479 w 804476"/>
                    <a:gd name="connsiteY45" fmla="*/ 393601 h 870753"/>
                    <a:gd name="connsiteX46" fmla="*/ 466503 w 804476"/>
                    <a:gd name="connsiteY46" fmla="*/ 464467 h 870753"/>
                    <a:gd name="connsiteX47" fmla="*/ 458326 w 804476"/>
                    <a:gd name="connsiteY47" fmla="*/ 388150 h 870753"/>
                    <a:gd name="connsiteX48" fmla="*/ 455601 w 804476"/>
                    <a:gd name="connsiteY48" fmla="*/ 371797 h 870753"/>
                    <a:gd name="connsiteX49" fmla="*/ 499210 w 804476"/>
                    <a:gd name="connsiteY49" fmla="*/ 409955 h 870753"/>
                    <a:gd name="connsiteX50" fmla="*/ 534643 w 804476"/>
                    <a:gd name="connsiteY50" fmla="*/ 450839 h 870753"/>
                    <a:gd name="connsiteX51" fmla="*/ 531917 w 804476"/>
                    <a:gd name="connsiteY51" fmla="*/ 510802 h 870753"/>
                    <a:gd name="connsiteX52" fmla="*/ 580978 w 804476"/>
                    <a:gd name="connsiteY52" fmla="*/ 510802 h 870753"/>
                    <a:gd name="connsiteX53" fmla="*/ 621862 w 804476"/>
                    <a:gd name="connsiteY53" fmla="*/ 418132 h 870753"/>
                    <a:gd name="connsiteX54" fmla="*/ 662746 w 804476"/>
                    <a:gd name="connsiteY54" fmla="*/ 478095 h 870753"/>
                    <a:gd name="connsiteX55" fmla="*/ 700904 w 804476"/>
                    <a:gd name="connsiteY55" fmla="*/ 510802 h 870753"/>
                    <a:gd name="connsiteX56" fmla="*/ 717257 w 804476"/>
                    <a:gd name="connsiteY56" fmla="*/ 464467 h 870753"/>
                    <a:gd name="connsiteX57" fmla="*/ 709081 w 804476"/>
                    <a:gd name="connsiteY57" fmla="*/ 429034 h 870753"/>
                    <a:gd name="connsiteX58" fmla="*/ 744513 w 804476"/>
                    <a:gd name="connsiteY58" fmla="*/ 409955 h 870753"/>
                    <a:gd name="connsiteX59" fmla="*/ 709081 w 804476"/>
                    <a:gd name="connsiteY59" fmla="*/ 295480 h 870753"/>
                    <a:gd name="connsiteX60" fmla="*/ 744513 w 804476"/>
                    <a:gd name="connsiteY60" fmla="*/ 287303 h 870753"/>
                    <a:gd name="connsiteX61" fmla="*/ 804476 w 804476"/>
                    <a:gd name="connsiteY61" fmla="*/ 306383 h 87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804476" h="870753">
                      <a:moveTo>
                        <a:pt x="635490" y="52902"/>
                      </a:moveTo>
                      <a:cubicBezTo>
                        <a:pt x="627313" y="50177"/>
                        <a:pt x="591880" y="44726"/>
                        <a:pt x="580978" y="39275"/>
                      </a:cubicBezTo>
                      <a:cubicBezTo>
                        <a:pt x="545545" y="25647"/>
                        <a:pt x="526466" y="39275"/>
                        <a:pt x="491033" y="28372"/>
                      </a:cubicBezTo>
                      <a:cubicBezTo>
                        <a:pt x="474680" y="22921"/>
                        <a:pt x="458326" y="12019"/>
                        <a:pt x="441973" y="3842"/>
                      </a:cubicBezTo>
                      <a:cubicBezTo>
                        <a:pt x="441973" y="3842"/>
                        <a:pt x="439247" y="3842"/>
                        <a:pt x="439247" y="3842"/>
                      </a:cubicBezTo>
                      <a:cubicBezTo>
                        <a:pt x="422894" y="-4335"/>
                        <a:pt x="403814" y="1116"/>
                        <a:pt x="392912" y="14744"/>
                      </a:cubicBezTo>
                      <a:cubicBezTo>
                        <a:pt x="390186" y="17470"/>
                        <a:pt x="387461" y="20195"/>
                        <a:pt x="384735" y="22921"/>
                      </a:cubicBezTo>
                      <a:cubicBezTo>
                        <a:pt x="371107" y="28372"/>
                        <a:pt x="327498" y="42000"/>
                        <a:pt x="311144" y="33823"/>
                      </a:cubicBezTo>
                      <a:cubicBezTo>
                        <a:pt x="292065" y="28372"/>
                        <a:pt x="272986" y="25647"/>
                        <a:pt x="256632" y="33823"/>
                      </a:cubicBezTo>
                      <a:cubicBezTo>
                        <a:pt x="229377" y="47451"/>
                        <a:pt x="240279" y="44726"/>
                        <a:pt x="221200" y="52902"/>
                      </a:cubicBezTo>
                      <a:cubicBezTo>
                        <a:pt x="207572" y="58354"/>
                        <a:pt x="204846" y="61079"/>
                        <a:pt x="213023" y="77433"/>
                      </a:cubicBezTo>
                      <a:cubicBezTo>
                        <a:pt x="218474" y="88335"/>
                        <a:pt x="174865" y="88335"/>
                        <a:pt x="158511" y="104689"/>
                      </a:cubicBezTo>
                      <a:cubicBezTo>
                        <a:pt x="144883" y="121042"/>
                        <a:pt x="131255" y="145573"/>
                        <a:pt x="133981" y="153749"/>
                      </a:cubicBezTo>
                      <a:cubicBezTo>
                        <a:pt x="136706" y="161926"/>
                        <a:pt x="133981" y="181005"/>
                        <a:pt x="133981" y="194633"/>
                      </a:cubicBezTo>
                      <a:cubicBezTo>
                        <a:pt x="133981" y="208261"/>
                        <a:pt x="155786" y="183731"/>
                        <a:pt x="188493" y="219164"/>
                      </a:cubicBezTo>
                      <a:cubicBezTo>
                        <a:pt x="199395" y="230066"/>
                        <a:pt x="204846" y="238243"/>
                        <a:pt x="221200" y="232792"/>
                      </a:cubicBezTo>
                      <a:cubicBezTo>
                        <a:pt x="234828" y="249145"/>
                        <a:pt x="256632" y="254596"/>
                        <a:pt x="272986" y="238243"/>
                      </a:cubicBezTo>
                      <a:cubicBezTo>
                        <a:pt x="289340" y="249145"/>
                        <a:pt x="302968" y="257322"/>
                        <a:pt x="316595" y="273675"/>
                      </a:cubicBezTo>
                      <a:cubicBezTo>
                        <a:pt x="330223" y="290029"/>
                        <a:pt x="313870" y="295480"/>
                        <a:pt x="297516" y="298206"/>
                      </a:cubicBezTo>
                      <a:cubicBezTo>
                        <a:pt x="281163" y="298206"/>
                        <a:pt x="281163" y="295480"/>
                        <a:pt x="267535" y="298206"/>
                      </a:cubicBezTo>
                      <a:cubicBezTo>
                        <a:pt x="253907" y="298206"/>
                        <a:pt x="207572" y="303657"/>
                        <a:pt x="172139" y="281852"/>
                      </a:cubicBezTo>
                      <a:cubicBezTo>
                        <a:pt x="136706" y="262773"/>
                        <a:pt x="95823" y="265499"/>
                        <a:pt x="87646" y="279127"/>
                      </a:cubicBezTo>
                      <a:cubicBezTo>
                        <a:pt x="76743" y="292755"/>
                        <a:pt x="71292" y="309108"/>
                        <a:pt x="54939" y="320010"/>
                      </a:cubicBezTo>
                      <a:cubicBezTo>
                        <a:pt x="30408" y="339090"/>
                        <a:pt x="14055" y="369071"/>
                        <a:pt x="14055" y="401778"/>
                      </a:cubicBezTo>
                      <a:cubicBezTo>
                        <a:pt x="14055" y="418132"/>
                        <a:pt x="3152" y="429034"/>
                        <a:pt x="427" y="442662"/>
                      </a:cubicBezTo>
                      <a:cubicBezTo>
                        <a:pt x="-2299" y="459016"/>
                        <a:pt x="8604" y="472644"/>
                        <a:pt x="16780" y="486272"/>
                      </a:cubicBezTo>
                      <a:cubicBezTo>
                        <a:pt x="30408" y="508076"/>
                        <a:pt x="27683" y="540783"/>
                        <a:pt x="57664" y="532607"/>
                      </a:cubicBezTo>
                      <a:cubicBezTo>
                        <a:pt x="79469" y="527155"/>
                        <a:pt x="84920" y="510802"/>
                        <a:pt x="103999" y="524430"/>
                      </a:cubicBezTo>
                      <a:cubicBezTo>
                        <a:pt x="123078" y="535332"/>
                        <a:pt x="123078" y="565314"/>
                        <a:pt x="125804" y="587119"/>
                      </a:cubicBezTo>
                      <a:cubicBezTo>
                        <a:pt x="128530" y="608923"/>
                        <a:pt x="142158" y="628002"/>
                        <a:pt x="147609" y="649807"/>
                      </a:cubicBezTo>
                      <a:cubicBezTo>
                        <a:pt x="153060" y="674337"/>
                        <a:pt x="139432" y="696142"/>
                        <a:pt x="139432" y="720672"/>
                      </a:cubicBezTo>
                      <a:cubicBezTo>
                        <a:pt x="139432" y="734300"/>
                        <a:pt x="144883" y="747928"/>
                        <a:pt x="150334" y="761556"/>
                      </a:cubicBezTo>
                      <a:cubicBezTo>
                        <a:pt x="155786" y="775184"/>
                        <a:pt x="155786" y="788812"/>
                        <a:pt x="161237" y="802440"/>
                      </a:cubicBezTo>
                      <a:cubicBezTo>
                        <a:pt x="172139" y="824245"/>
                        <a:pt x="172139" y="867854"/>
                        <a:pt x="204846" y="870580"/>
                      </a:cubicBezTo>
                      <a:cubicBezTo>
                        <a:pt x="229377" y="873306"/>
                        <a:pt x="248456" y="843324"/>
                        <a:pt x="262084" y="826971"/>
                      </a:cubicBezTo>
                      <a:cubicBezTo>
                        <a:pt x="275712" y="807891"/>
                        <a:pt x="286614" y="799715"/>
                        <a:pt x="294791" y="775184"/>
                      </a:cubicBezTo>
                      <a:cubicBezTo>
                        <a:pt x="297516" y="764282"/>
                        <a:pt x="300242" y="756105"/>
                        <a:pt x="311144" y="747928"/>
                      </a:cubicBezTo>
                      <a:cubicBezTo>
                        <a:pt x="322047" y="739752"/>
                        <a:pt x="332949" y="737026"/>
                        <a:pt x="341126" y="726124"/>
                      </a:cubicBezTo>
                      <a:cubicBezTo>
                        <a:pt x="349303" y="712496"/>
                        <a:pt x="343851" y="696142"/>
                        <a:pt x="341126" y="682514"/>
                      </a:cubicBezTo>
                      <a:cubicBezTo>
                        <a:pt x="335675" y="641630"/>
                        <a:pt x="357479" y="619826"/>
                        <a:pt x="382010" y="589844"/>
                      </a:cubicBezTo>
                      <a:cubicBezTo>
                        <a:pt x="395638" y="573491"/>
                        <a:pt x="384735" y="559863"/>
                        <a:pt x="392912" y="543509"/>
                      </a:cubicBezTo>
                      <a:cubicBezTo>
                        <a:pt x="398363" y="535332"/>
                        <a:pt x="409266" y="516253"/>
                        <a:pt x="398363" y="505351"/>
                      </a:cubicBezTo>
                      <a:cubicBezTo>
                        <a:pt x="392912" y="499900"/>
                        <a:pt x="382010" y="497174"/>
                        <a:pt x="376558" y="497174"/>
                      </a:cubicBezTo>
                      <a:cubicBezTo>
                        <a:pt x="357479" y="497174"/>
                        <a:pt x="346577" y="467192"/>
                        <a:pt x="338400" y="453564"/>
                      </a:cubicBezTo>
                      <a:cubicBezTo>
                        <a:pt x="330223" y="439937"/>
                        <a:pt x="319321" y="420857"/>
                        <a:pt x="316595" y="404504"/>
                      </a:cubicBezTo>
                      <a:cubicBezTo>
                        <a:pt x="311144" y="377248"/>
                        <a:pt x="349303" y="382699"/>
                        <a:pt x="357479" y="393601"/>
                      </a:cubicBezTo>
                      <a:cubicBezTo>
                        <a:pt x="371107" y="412681"/>
                        <a:pt x="452875" y="475369"/>
                        <a:pt x="466503" y="464467"/>
                      </a:cubicBezTo>
                      <a:cubicBezTo>
                        <a:pt x="480131" y="453564"/>
                        <a:pt x="471954" y="404504"/>
                        <a:pt x="458326" y="388150"/>
                      </a:cubicBezTo>
                      <a:cubicBezTo>
                        <a:pt x="450149" y="377248"/>
                        <a:pt x="439247" y="374522"/>
                        <a:pt x="455601" y="371797"/>
                      </a:cubicBezTo>
                      <a:cubicBezTo>
                        <a:pt x="480131" y="369071"/>
                        <a:pt x="480131" y="393601"/>
                        <a:pt x="499210" y="409955"/>
                      </a:cubicBezTo>
                      <a:cubicBezTo>
                        <a:pt x="515564" y="423583"/>
                        <a:pt x="529192" y="431760"/>
                        <a:pt x="534643" y="450839"/>
                      </a:cubicBezTo>
                      <a:cubicBezTo>
                        <a:pt x="540094" y="469918"/>
                        <a:pt x="526466" y="494448"/>
                        <a:pt x="531917" y="510802"/>
                      </a:cubicBezTo>
                      <a:cubicBezTo>
                        <a:pt x="537368" y="529881"/>
                        <a:pt x="567350" y="518979"/>
                        <a:pt x="580978" y="510802"/>
                      </a:cubicBezTo>
                      <a:cubicBezTo>
                        <a:pt x="594606" y="502625"/>
                        <a:pt x="597331" y="437211"/>
                        <a:pt x="621862" y="418132"/>
                      </a:cubicBezTo>
                      <a:cubicBezTo>
                        <a:pt x="616411" y="420857"/>
                        <a:pt x="660020" y="469918"/>
                        <a:pt x="662746" y="478095"/>
                      </a:cubicBezTo>
                      <a:cubicBezTo>
                        <a:pt x="673648" y="494448"/>
                        <a:pt x="670922" y="524430"/>
                        <a:pt x="700904" y="510802"/>
                      </a:cubicBezTo>
                      <a:cubicBezTo>
                        <a:pt x="722709" y="499900"/>
                        <a:pt x="725434" y="478095"/>
                        <a:pt x="717257" y="464467"/>
                      </a:cubicBezTo>
                      <a:cubicBezTo>
                        <a:pt x="709081" y="453564"/>
                        <a:pt x="698178" y="442662"/>
                        <a:pt x="709081" y="429034"/>
                      </a:cubicBezTo>
                      <a:cubicBezTo>
                        <a:pt x="717257" y="418132"/>
                        <a:pt x="733611" y="418132"/>
                        <a:pt x="744513" y="409955"/>
                      </a:cubicBezTo>
                      <a:cubicBezTo>
                        <a:pt x="777220" y="385425"/>
                        <a:pt x="725434" y="322736"/>
                        <a:pt x="709081" y="295480"/>
                      </a:cubicBezTo>
                      <a:cubicBezTo>
                        <a:pt x="706355" y="292755"/>
                        <a:pt x="725434" y="284578"/>
                        <a:pt x="744513" y="287303"/>
                      </a:cubicBezTo>
                      <a:cubicBezTo>
                        <a:pt x="769044" y="290029"/>
                        <a:pt x="799025" y="303657"/>
                        <a:pt x="804476" y="306383"/>
                      </a:cubicBezTo>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4" name="Freeform: Shape 17">
                  <a:extLst>
                    <a:ext uri="{FF2B5EF4-FFF2-40B4-BE49-F238E27FC236}">
                      <a16:creationId xmlns:a16="http://schemas.microsoft.com/office/drawing/2014/main" id="{00000000-0008-0000-1C00-00001A000000}"/>
                    </a:ext>
                  </a:extLst>
                </p:cNvPr>
                <p:cNvSpPr/>
                <p:nvPr/>
              </p:nvSpPr>
              <p:spPr>
                <a:xfrm>
                  <a:off x="4138334" y="252182"/>
                  <a:ext cx="199888" cy="126588"/>
                </a:xfrm>
                <a:custGeom>
                  <a:avLst/>
                  <a:gdLst>
                    <a:gd name="connsiteX0" fmla="*/ 0 w 199888"/>
                    <a:gd name="connsiteY0" fmla="*/ 103572 h 126588"/>
                    <a:gd name="connsiteX1" fmla="*/ 73591 w 199888"/>
                    <a:gd name="connsiteY1" fmla="*/ 125377 h 126588"/>
                    <a:gd name="connsiteX2" fmla="*/ 133554 w 199888"/>
                    <a:gd name="connsiteY2" fmla="*/ 125377 h 126588"/>
                    <a:gd name="connsiteX3" fmla="*/ 182615 w 199888"/>
                    <a:gd name="connsiteY3" fmla="*/ 84493 h 126588"/>
                    <a:gd name="connsiteX4" fmla="*/ 198968 w 199888"/>
                    <a:gd name="connsiteY4" fmla="*/ 43609 h 126588"/>
                    <a:gd name="connsiteX5" fmla="*/ 128103 w 199888"/>
                    <a:gd name="connsiteY5" fmla="*/ 0 h 12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888" h="126588">
                      <a:moveTo>
                        <a:pt x="0" y="103572"/>
                      </a:moveTo>
                      <a:cubicBezTo>
                        <a:pt x="8177" y="98121"/>
                        <a:pt x="70865" y="125377"/>
                        <a:pt x="73591" y="125377"/>
                      </a:cubicBezTo>
                      <a:cubicBezTo>
                        <a:pt x="81768" y="128103"/>
                        <a:pt x="114475" y="125377"/>
                        <a:pt x="133554" y="125377"/>
                      </a:cubicBezTo>
                      <a:cubicBezTo>
                        <a:pt x="152633" y="125377"/>
                        <a:pt x="163535" y="84493"/>
                        <a:pt x="182615" y="84493"/>
                      </a:cubicBezTo>
                      <a:cubicBezTo>
                        <a:pt x="198968" y="81768"/>
                        <a:pt x="201694" y="70865"/>
                        <a:pt x="198968" y="43609"/>
                      </a:cubicBezTo>
                      <a:cubicBezTo>
                        <a:pt x="193517" y="16354"/>
                        <a:pt x="168987" y="0"/>
                        <a:pt x="128103" y="0"/>
                      </a:cubicBezTo>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5" name="Freeform: Shape 20">
                  <a:extLst>
                    <a:ext uri="{FF2B5EF4-FFF2-40B4-BE49-F238E27FC236}">
                      <a16:creationId xmlns:a16="http://schemas.microsoft.com/office/drawing/2014/main" id="{00000000-0008-0000-1C00-00001B000000}"/>
                    </a:ext>
                  </a:extLst>
                </p:cNvPr>
                <p:cNvSpPr/>
                <p:nvPr/>
              </p:nvSpPr>
              <p:spPr>
                <a:xfrm>
                  <a:off x="3962751" y="349940"/>
                  <a:ext cx="284794" cy="414782"/>
                </a:xfrm>
                <a:custGeom>
                  <a:avLst/>
                  <a:gdLst>
                    <a:gd name="connsiteX0" fmla="*/ 33852 w 284794"/>
                    <a:gd name="connsiteY0" fmla="*/ 414653 h 414782"/>
                    <a:gd name="connsiteX1" fmla="*/ 6596 w 284794"/>
                    <a:gd name="connsiteY1" fmla="*/ 354690 h 414782"/>
                    <a:gd name="connsiteX2" fmla="*/ 96541 w 284794"/>
                    <a:gd name="connsiteY2" fmla="*/ 335611 h 414782"/>
                    <a:gd name="connsiteX3" fmla="*/ 99266 w 284794"/>
                    <a:gd name="connsiteY3" fmla="*/ 283825 h 414782"/>
                    <a:gd name="connsiteX4" fmla="*/ 194662 w 284794"/>
                    <a:gd name="connsiteY4" fmla="*/ 215685 h 414782"/>
                    <a:gd name="connsiteX5" fmla="*/ 265527 w 284794"/>
                    <a:gd name="connsiteY5" fmla="*/ 191155 h 414782"/>
                    <a:gd name="connsiteX6" fmla="*/ 284607 w 284794"/>
                    <a:gd name="connsiteY6" fmla="*/ 147545 h 414782"/>
                    <a:gd name="connsiteX7" fmla="*/ 227369 w 284794"/>
                    <a:gd name="connsiteY7" fmla="*/ 87582 h 414782"/>
                    <a:gd name="connsiteX8" fmla="*/ 159229 w 284794"/>
                    <a:gd name="connsiteY8" fmla="*/ 82131 h 414782"/>
                    <a:gd name="connsiteX9" fmla="*/ 167406 w 284794"/>
                    <a:gd name="connsiteY9" fmla="*/ 363 h 41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4794" h="414782">
                      <a:moveTo>
                        <a:pt x="33852" y="414653"/>
                      </a:moveTo>
                      <a:cubicBezTo>
                        <a:pt x="33852" y="417379"/>
                        <a:pt x="-17934" y="376495"/>
                        <a:pt x="6596" y="354690"/>
                      </a:cubicBezTo>
                      <a:cubicBezTo>
                        <a:pt x="31127" y="332885"/>
                        <a:pt x="96541" y="341062"/>
                        <a:pt x="96541" y="335611"/>
                      </a:cubicBezTo>
                      <a:cubicBezTo>
                        <a:pt x="91090" y="311081"/>
                        <a:pt x="82913" y="302904"/>
                        <a:pt x="99266" y="283825"/>
                      </a:cubicBezTo>
                      <a:cubicBezTo>
                        <a:pt x="112894" y="267471"/>
                        <a:pt x="183760" y="232039"/>
                        <a:pt x="194662" y="215685"/>
                      </a:cubicBezTo>
                      <a:cubicBezTo>
                        <a:pt x="205564" y="199331"/>
                        <a:pt x="257351" y="202057"/>
                        <a:pt x="265527" y="191155"/>
                      </a:cubicBezTo>
                      <a:cubicBezTo>
                        <a:pt x="270979" y="180252"/>
                        <a:pt x="273704" y="152996"/>
                        <a:pt x="284607" y="147545"/>
                      </a:cubicBezTo>
                      <a:cubicBezTo>
                        <a:pt x="287332" y="147545"/>
                        <a:pt x="260076" y="103936"/>
                        <a:pt x="227369" y="87582"/>
                      </a:cubicBezTo>
                      <a:cubicBezTo>
                        <a:pt x="205564" y="76680"/>
                        <a:pt x="178308" y="95759"/>
                        <a:pt x="159229" y="82131"/>
                      </a:cubicBezTo>
                      <a:cubicBezTo>
                        <a:pt x="110169" y="52150"/>
                        <a:pt x="175583" y="-5088"/>
                        <a:pt x="167406" y="363"/>
                      </a:cubicBezTo>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6" name="Freeform: Shape 23">
                  <a:extLst>
                    <a:ext uri="{FF2B5EF4-FFF2-40B4-BE49-F238E27FC236}">
                      <a16:creationId xmlns:a16="http://schemas.microsoft.com/office/drawing/2014/main" id="{00000000-0008-0000-1C00-00001C000000}"/>
                    </a:ext>
                  </a:extLst>
                </p:cNvPr>
                <p:cNvSpPr/>
                <p:nvPr/>
              </p:nvSpPr>
              <p:spPr>
                <a:xfrm>
                  <a:off x="3991152" y="767319"/>
                  <a:ext cx="165325" cy="441545"/>
                </a:xfrm>
                <a:custGeom>
                  <a:avLst/>
                  <a:gdLst>
                    <a:gd name="connsiteX0" fmla="*/ 84493 w 165325"/>
                    <a:gd name="connsiteY0" fmla="*/ 441546 h 441545"/>
                    <a:gd name="connsiteX1" fmla="*/ 163536 w 165325"/>
                    <a:gd name="connsiteY1" fmla="*/ 302541 h 441545"/>
                    <a:gd name="connsiteX2" fmla="*/ 160810 w 165325"/>
                    <a:gd name="connsiteY2" fmla="*/ 267108 h 441545"/>
                    <a:gd name="connsiteX3" fmla="*/ 152633 w 165325"/>
                    <a:gd name="connsiteY3" fmla="*/ 218047 h 441545"/>
                    <a:gd name="connsiteX4" fmla="*/ 155359 w 165325"/>
                    <a:gd name="connsiteY4" fmla="*/ 171712 h 441545"/>
                    <a:gd name="connsiteX5" fmla="*/ 139005 w 165325"/>
                    <a:gd name="connsiteY5" fmla="*/ 125377 h 441545"/>
                    <a:gd name="connsiteX6" fmla="*/ 84493 w 165325"/>
                    <a:gd name="connsiteY6" fmla="*/ 59963 h 441545"/>
                    <a:gd name="connsiteX7" fmla="*/ 65414 w 165325"/>
                    <a:gd name="connsiteY7" fmla="*/ 38158 h 441545"/>
                    <a:gd name="connsiteX8" fmla="*/ 0 w 165325"/>
                    <a:gd name="connsiteY8" fmla="*/ 0 h 44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325" h="441545">
                      <a:moveTo>
                        <a:pt x="84493" y="441546"/>
                      </a:moveTo>
                      <a:cubicBezTo>
                        <a:pt x="95396" y="408839"/>
                        <a:pt x="155359" y="335248"/>
                        <a:pt x="163536" y="302541"/>
                      </a:cubicBezTo>
                      <a:cubicBezTo>
                        <a:pt x="166261" y="288913"/>
                        <a:pt x="166261" y="278010"/>
                        <a:pt x="160810" y="267108"/>
                      </a:cubicBezTo>
                      <a:cubicBezTo>
                        <a:pt x="155359" y="253480"/>
                        <a:pt x="149908" y="234401"/>
                        <a:pt x="152633" y="218047"/>
                      </a:cubicBezTo>
                      <a:cubicBezTo>
                        <a:pt x="155359" y="201694"/>
                        <a:pt x="158084" y="188066"/>
                        <a:pt x="155359" y="171712"/>
                      </a:cubicBezTo>
                      <a:cubicBezTo>
                        <a:pt x="152633" y="155359"/>
                        <a:pt x="152633" y="136280"/>
                        <a:pt x="139005" y="125377"/>
                      </a:cubicBezTo>
                      <a:cubicBezTo>
                        <a:pt x="128103" y="114475"/>
                        <a:pt x="87219" y="76317"/>
                        <a:pt x="84493" y="59963"/>
                      </a:cubicBezTo>
                      <a:cubicBezTo>
                        <a:pt x="81768" y="46335"/>
                        <a:pt x="76317" y="43609"/>
                        <a:pt x="65414" y="38158"/>
                      </a:cubicBezTo>
                      <a:cubicBezTo>
                        <a:pt x="49061" y="29982"/>
                        <a:pt x="16354" y="2726"/>
                        <a:pt x="0" y="0"/>
                      </a:cubicBezTo>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7" name="Freeform: Shape 24">
                  <a:extLst>
                    <a:ext uri="{FF2B5EF4-FFF2-40B4-BE49-F238E27FC236}">
                      <a16:creationId xmlns:a16="http://schemas.microsoft.com/office/drawing/2014/main" id="{00000000-0008-0000-1C00-00001D000000}"/>
                    </a:ext>
                  </a:extLst>
                </p:cNvPr>
                <p:cNvSpPr/>
                <p:nvPr/>
              </p:nvSpPr>
              <p:spPr>
                <a:xfrm>
                  <a:off x="4252809" y="1327503"/>
                  <a:ext cx="545118" cy="36719"/>
                </a:xfrm>
                <a:custGeom>
                  <a:avLst/>
                  <a:gdLst>
                    <a:gd name="connsiteX0" fmla="*/ 545118 w 545118"/>
                    <a:gd name="connsiteY0" fmla="*/ 36720 h 36719"/>
                    <a:gd name="connsiteX1" fmla="*/ 457899 w 545118"/>
                    <a:gd name="connsiteY1" fmla="*/ 1287 h 36719"/>
                    <a:gd name="connsiteX2" fmla="*/ 370681 w 545118"/>
                    <a:gd name="connsiteY2" fmla="*/ 9464 h 36719"/>
                    <a:gd name="connsiteX3" fmla="*/ 231675 w 545118"/>
                    <a:gd name="connsiteY3" fmla="*/ 14915 h 36719"/>
                    <a:gd name="connsiteX4" fmla="*/ 106298 w 545118"/>
                    <a:gd name="connsiteY4" fmla="*/ 9464 h 36719"/>
                    <a:gd name="connsiteX5" fmla="*/ 0 w 545118"/>
                    <a:gd name="connsiteY5" fmla="*/ 20366 h 3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5118" h="36719">
                      <a:moveTo>
                        <a:pt x="545118" y="36720"/>
                      </a:moveTo>
                      <a:cubicBezTo>
                        <a:pt x="545118" y="36720"/>
                        <a:pt x="528765" y="14915"/>
                        <a:pt x="457899" y="1287"/>
                      </a:cubicBezTo>
                      <a:cubicBezTo>
                        <a:pt x="427918" y="-4164"/>
                        <a:pt x="414290" y="9464"/>
                        <a:pt x="370681" y="9464"/>
                      </a:cubicBezTo>
                      <a:cubicBezTo>
                        <a:pt x="327071" y="9464"/>
                        <a:pt x="307992" y="33994"/>
                        <a:pt x="231675" y="14915"/>
                      </a:cubicBezTo>
                      <a:cubicBezTo>
                        <a:pt x="174438" y="1287"/>
                        <a:pt x="119926" y="12189"/>
                        <a:pt x="106298" y="9464"/>
                      </a:cubicBezTo>
                      <a:cubicBezTo>
                        <a:pt x="89945" y="9464"/>
                        <a:pt x="2726" y="20366"/>
                        <a:pt x="0" y="20366"/>
                      </a:cubicBezTo>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78" name="Graphic 5">
                <a:extLst>
                  <a:ext uri="{FF2B5EF4-FFF2-40B4-BE49-F238E27FC236}">
                    <a16:creationId xmlns:a16="http://schemas.microsoft.com/office/drawing/2014/main" id="{00000000-0008-0000-1C00-000014000000}"/>
                  </a:ext>
                </a:extLst>
              </p:cNvPr>
              <p:cNvGrpSpPr/>
              <p:nvPr/>
            </p:nvGrpSpPr>
            <p:grpSpPr>
              <a:xfrm>
                <a:off x="3738970" y="0"/>
                <a:ext cx="1569684" cy="1580972"/>
                <a:chOff x="3738970" y="0"/>
                <a:chExt cx="1569684" cy="1580972"/>
              </a:xfrm>
              <a:noFill/>
            </p:grpSpPr>
            <p:sp>
              <p:nvSpPr>
                <p:cNvPr id="79" name="Freeform: Shape 26">
                  <a:extLst>
                    <a:ext uri="{FF2B5EF4-FFF2-40B4-BE49-F238E27FC236}">
                      <a16:creationId xmlns:a16="http://schemas.microsoft.com/office/drawing/2014/main" id="{00000000-0008-0000-1C00-000015000000}"/>
                    </a:ext>
                  </a:extLst>
                </p:cNvPr>
                <p:cNvSpPr/>
                <p:nvPr/>
              </p:nvSpPr>
              <p:spPr>
                <a:xfrm>
                  <a:off x="4985993" y="126805"/>
                  <a:ext cx="103572" cy="111749"/>
                </a:xfrm>
                <a:custGeom>
                  <a:avLst/>
                  <a:gdLst>
                    <a:gd name="connsiteX0" fmla="*/ 0 w 103572"/>
                    <a:gd name="connsiteY0" fmla="*/ 111749 h 111749"/>
                    <a:gd name="connsiteX1" fmla="*/ 103572 w 103572"/>
                    <a:gd name="connsiteY1" fmla="*/ 106298 h 111749"/>
                    <a:gd name="connsiteX2" fmla="*/ 100847 w 103572"/>
                    <a:gd name="connsiteY2" fmla="*/ 0 h 111749"/>
                  </a:gdLst>
                  <a:ahLst/>
                  <a:cxnLst>
                    <a:cxn ang="0">
                      <a:pos x="connsiteX0" y="connsiteY0"/>
                    </a:cxn>
                    <a:cxn ang="0">
                      <a:pos x="connsiteX1" y="connsiteY1"/>
                    </a:cxn>
                    <a:cxn ang="0">
                      <a:pos x="connsiteX2" y="connsiteY2"/>
                    </a:cxn>
                  </a:cxnLst>
                  <a:rect l="l" t="t" r="r" b="b"/>
                  <a:pathLst>
                    <a:path w="103572" h="111749">
                      <a:moveTo>
                        <a:pt x="0" y="111749"/>
                      </a:moveTo>
                      <a:lnTo>
                        <a:pt x="103572" y="106298"/>
                      </a:lnTo>
                      <a:lnTo>
                        <a:pt x="100847" y="0"/>
                      </a:lnTo>
                    </a:path>
                  </a:pathLst>
                </a:custGeom>
                <a:noFill/>
                <a:ln w="48820" cap="rnd">
                  <a:solidFill>
                    <a:srgbClr val="8B33B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0" name="Freeform: Shape 28">
                  <a:extLst>
                    <a:ext uri="{FF2B5EF4-FFF2-40B4-BE49-F238E27FC236}">
                      <a16:creationId xmlns:a16="http://schemas.microsoft.com/office/drawing/2014/main" id="{00000000-0008-0000-1C00-000016000000}"/>
                    </a:ext>
                  </a:extLst>
                </p:cNvPr>
                <p:cNvSpPr/>
                <p:nvPr/>
              </p:nvSpPr>
              <p:spPr>
                <a:xfrm>
                  <a:off x="3738970" y="0"/>
                  <a:ext cx="1569684" cy="1580972"/>
                </a:xfrm>
                <a:custGeom>
                  <a:avLst/>
                  <a:gdLst>
                    <a:gd name="connsiteX0" fmla="*/ 1350595 w 1569684"/>
                    <a:gd name="connsiteY0" fmla="*/ 233103 h 1580972"/>
                    <a:gd name="connsiteX1" fmla="*/ 1178883 w 1569684"/>
                    <a:gd name="connsiteY1" fmla="*/ 102274 h 1580972"/>
                    <a:gd name="connsiteX2" fmla="*/ 102274 w 1569684"/>
                    <a:gd name="connsiteY2" fmla="*/ 402090 h 1580972"/>
                    <a:gd name="connsiteX3" fmla="*/ 402090 w 1569684"/>
                    <a:gd name="connsiteY3" fmla="*/ 1478698 h 1580972"/>
                    <a:gd name="connsiteX4" fmla="*/ 1478698 w 1569684"/>
                    <a:gd name="connsiteY4" fmla="*/ 1178883 h 1580972"/>
                    <a:gd name="connsiteX5" fmla="*/ 1421461 w 1569684"/>
                    <a:gd name="connsiteY5" fmla="*/ 317596 h 158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9684" h="1580972">
                      <a:moveTo>
                        <a:pt x="1350595" y="233103"/>
                      </a:moveTo>
                      <a:cubicBezTo>
                        <a:pt x="1301535" y="184042"/>
                        <a:pt x="1241572" y="137707"/>
                        <a:pt x="1178883" y="102274"/>
                      </a:cubicBezTo>
                      <a:cubicBezTo>
                        <a:pt x="797300" y="-113047"/>
                        <a:pt x="317596" y="23232"/>
                        <a:pt x="102274" y="402090"/>
                      </a:cubicBezTo>
                      <a:cubicBezTo>
                        <a:pt x="-113047" y="783672"/>
                        <a:pt x="23232" y="1263377"/>
                        <a:pt x="402090" y="1478698"/>
                      </a:cubicBezTo>
                      <a:cubicBezTo>
                        <a:pt x="783672" y="1694020"/>
                        <a:pt x="1263377" y="1557740"/>
                        <a:pt x="1478698" y="1178883"/>
                      </a:cubicBezTo>
                      <a:cubicBezTo>
                        <a:pt x="1584996" y="988092"/>
                        <a:pt x="1634057" y="530192"/>
                        <a:pt x="1421461" y="317596"/>
                      </a:cubicBezTo>
                    </a:path>
                  </a:pathLst>
                </a:custGeom>
                <a:noFill/>
                <a:ln w="48820" cap="rnd">
                  <a:solidFill>
                    <a:srgbClr val="8B33B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sp>
          <p:nvSpPr>
            <p:cNvPr id="72" name="Oval 45">
              <a:extLst>
                <a:ext uri="{FF2B5EF4-FFF2-40B4-BE49-F238E27FC236}">
                  <a16:creationId xmlns:a16="http://schemas.microsoft.com/office/drawing/2014/main" id="{00000000-0008-0000-1C00-00000E000000}"/>
                </a:ext>
              </a:extLst>
            </p:cNvPr>
            <p:cNvSpPr/>
            <p:nvPr/>
          </p:nvSpPr>
          <p:spPr>
            <a:xfrm>
              <a:off x="806991" y="1884873"/>
              <a:ext cx="223781" cy="223781"/>
            </a:xfrm>
            <a:prstGeom prst="ellipse">
              <a:avLst/>
            </a:prstGeom>
            <a:solidFill>
              <a:srgbClr val="E6007E"/>
            </a:solidFill>
            <a:ln w="25400" cap="flat" cmpd="sng" algn="ctr">
              <a:no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libri"/>
                <a:ea typeface="+mn-ea"/>
                <a:cs typeface="+mn-cs"/>
              </a:endParaRPr>
            </a:p>
          </p:txBody>
        </p:sp>
        <p:grpSp>
          <p:nvGrpSpPr>
            <p:cNvPr id="73" name="Group 8">
              <a:extLst>
                <a:ext uri="{FF2B5EF4-FFF2-40B4-BE49-F238E27FC236}">
                  <a16:creationId xmlns:a16="http://schemas.microsoft.com/office/drawing/2014/main" id="{00000000-0008-0000-1C00-00000F000000}"/>
                </a:ext>
              </a:extLst>
            </p:cNvPr>
            <p:cNvGrpSpPr/>
            <p:nvPr/>
          </p:nvGrpSpPr>
          <p:grpSpPr>
            <a:xfrm>
              <a:off x="9474846" y="681891"/>
              <a:ext cx="1099904" cy="1362079"/>
              <a:chOff x="9474846" y="681891"/>
              <a:chExt cx="1099904" cy="1362079"/>
            </a:xfrm>
          </p:grpSpPr>
          <p:sp>
            <p:nvSpPr>
              <p:cNvPr id="74" name="Freeform: Shape 41">
                <a:extLst>
                  <a:ext uri="{FF2B5EF4-FFF2-40B4-BE49-F238E27FC236}">
                    <a16:creationId xmlns:a16="http://schemas.microsoft.com/office/drawing/2014/main" id="{00000000-0008-0000-1C00-000010000000}"/>
                  </a:ext>
                </a:extLst>
              </p:cNvPr>
              <p:cNvSpPr/>
              <p:nvPr/>
            </p:nvSpPr>
            <p:spPr>
              <a:xfrm>
                <a:off x="9474846" y="681891"/>
                <a:ext cx="1099904" cy="1362079"/>
              </a:xfrm>
              <a:custGeom>
                <a:avLst/>
                <a:gdLst>
                  <a:gd name="connsiteX0" fmla="*/ 601160 w 622009"/>
                  <a:gd name="connsiteY0" fmla="*/ 231661 h 770272"/>
                  <a:gd name="connsiteX1" fmla="*/ 509654 w 622009"/>
                  <a:gd name="connsiteY1" fmla="*/ 231661 h 770272"/>
                  <a:gd name="connsiteX2" fmla="*/ 509654 w 622009"/>
                  <a:gd name="connsiteY2" fmla="*/ 69498 h 770272"/>
                  <a:gd name="connsiteX3" fmla="*/ 440156 w 622009"/>
                  <a:gd name="connsiteY3" fmla="*/ 0 h 770272"/>
                  <a:gd name="connsiteX4" fmla="*/ 370658 w 622009"/>
                  <a:gd name="connsiteY4" fmla="*/ 69498 h 770272"/>
                  <a:gd name="connsiteX5" fmla="*/ 370658 w 622009"/>
                  <a:gd name="connsiteY5" fmla="*/ 231661 h 770272"/>
                  <a:gd name="connsiteX6" fmla="*/ 251352 w 622009"/>
                  <a:gd name="connsiteY6" fmla="*/ 231661 h 770272"/>
                  <a:gd name="connsiteX7" fmla="*/ 251352 w 622009"/>
                  <a:gd name="connsiteY7" fmla="*/ 69498 h 770272"/>
                  <a:gd name="connsiteX8" fmla="*/ 181854 w 622009"/>
                  <a:gd name="connsiteY8" fmla="*/ 0 h 770272"/>
                  <a:gd name="connsiteX9" fmla="*/ 112356 w 622009"/>
                  <a:gd name="connsiteY9" fmla="*/ 69498 h 770272"/>
                  <a:gd name="connsiteX10" fmla="*/ 112356 w 622009"/>
                  <a:gd name="connsiteY10" fmla="*/ 231661 h 770272"/>
                  <a:gd name="connsiteX11" fmla="*/ 19691 w 622009"/>
                  <a:gd name="connsiteY11" fmla="*/ 231661 h 770272"/>
                  <a:gd name="connsiteX12" fmla="*/ 0 w 622009"/>
                  <a:gd name="connsiteY12" fmla="*/ 251352 h 770272"/>
                  <a:gd name="connsiteX13" fmla="*/ 0 w 622009"/>
                  <a:gd name="connsiteY13" fmla="*/ 333592 h 770272"/>
                  <a:gd name="connsiteX14" fmla="*/ 69498 w 622009"/>
                  <a:gd name="connsiteY14" fmla="*/ 430890 h 770272"/>
                  <a:gd name="connsiteX15" fmla="*/ 69498 w 622009"/>
                  <a:gd name="connsiteY15" fmla="*/ 510813 h 770272"/>
                  <a:gd name="connsiteX16" fmla="*/ 231661 w 622009"/>
                  <a:gd name="connsiteY16" fmla="*/ 661392 h 770272"/>
                  <a:gd name="connsiteX17" fmla="*/ 231661 w 622009"/>
                  <a:gd name="connsiteY17" fmla="*/ 750582 h 770272"/>
                  <a:gd name="connsiteX18" fmla="*/ 251352 w 622009"/>
                  <a:gd name="connsiteY18" fmla="*/ 770273 h 770272"/>
                  <a:gd name="connsiteX19" fmla="*/ 370658 w 622009"/>
                  <a:gd name="connsiteY19" fmla="*/ 770273 h 770272"/>
                  <a:gd name="connsiteX20" fmla="*/ 390349 w 622009"/>
                  <a:gd name="connsiteY20" fmla="*/ 750582 h 770272"/>
                  <a:gd name="connsiteX21" fmla="*/ 390349 w 622009"/>
                  <a:gd name="connsiteY21" fmla="*/ 660234 h 770272"/>
                  <a:gd name="connsiteX22" fmla="*/ 552512 w 622009"/>
                  <a:gd name="connsiteY22" fmla="*/ 509654 h 770272"/>
                  <a:gd name="connsiteX23" fmla="*/ 552512 w 622009"/>
                  <a:gd name="connsiteY23" fmla="*/ 429731 h 770272"/>
                  <a:gd name="connsiteX24" fmla="*/ 622010 w 622009"/>
                  <a:gd name="connsiteY24" fmla="*/ 332434 h 770272"/>
                  <a:gd name="connsiteX25" fmla="*/ 622010 w 622009"/>
                  <a:gd name="connsiteY25" fmla="*/ 250194 h 770272"/>
                  <a:gd name="connsiteX26" fmla="*/ 601160 w 622009"/>
                  <a:gd name="connsiteY26" fmla="*/ 231661 h 770272"/>
                  <a:gd name="connsiteX27" fmla="*/ 410040 w 622009"/>
                  <a:gd name="connsiteY27" fmla="*/ 69498 h 770272"/>
                  <a:gd name="connsiteX28" fmla="*/ 440156 w 622009"/>
                  <a:gd name="connsiteY28" fmla="*/ 39382 h 770272"/>
                  <a:gd name="connsiteX29" fmla="*/ 470272 w 622009"/>
                  <a:gd name="connsiteY29" fmla="*/ 69498 h 770272"/>
                  <a:gd name="connsiteX30" fmla="*/ 470272 w 622009"/>
                  <a:gd name="connsiteY30" fmla="*/ 231661 h 770272"/>
                  <a:gd name="connsiteX31" fmla="*/ 411198 w 622009"/>
                  <a:gd name="connsiteY31" fmla="*/ 231661 h 770272"/>
                  <a:gd name="connsiteX32" fmla="*/ 411198 w 622009"/>
                  <a:gd name="connsiteY32" fmla="*/ 69498 h 770272"/>
                  <a:gd name="connsiteX33" fmla="*/ 151738 w 622009"/>
                  <a:gd name="connsiteY33" fmla="*/ 69498 h 770272"/>
                  <a:gd name="connsiteX34" fmla="*/ 181854 w 622009"/>
                  <a:gd name="connsiteY34" fmla="*/ 39382 h 770272"/>
                  <a:gd name="connsiteX35" fmla="*/ 211970 w 622009"/>
                  <a:gd name="connsiteY35" fmla="*/ 69498 h 770272"/>
                  <a:gd name="connsiteX36" fmla="*/ 211970 w 622009"/>
                  <a:gd name="connsiteY36" fmla="*/ 231661 h 770272"/>
                  <a:gd name="connsiteX37" fmla="*/ 152896 w 622009"/>
                  <a:gd name="connsiteY37" fmla="*/ 231661 h 770272"/>
                  <a:gd name="connsiteX38" fmla="*/ 152896 w 622009"/>
                  <a:gd name="connsiteY38" fmla="*/ 69498 h 770272"/>
                  <a:gd name="connsiteX39" fmla="*/ 349808 w 622009"/>
                  <a:gd name="connsiteY39" fmla="*/ 732049 h 770272"/>
                  <a:gd name="connsiteX40" fmla="*/ 271043 w 622009"/>
                  <a:gd name="connsiteY40" fmla="*/ 732049 h 770272"/>
                  <a:gd name="connsiteX41" fmla="*/ 271043 w 622009"/>
                  <a:gd name="connsiteY41" fmla="*/ 662551 h 770272"/>
                  <a:gd name="connsiteX42" fmla="*/ 349808 w 622009"/>
                  <a:gd name="connsiteY42" fmla="*/ 662551 h 770272"/>
                  <a:gd name="connsiteX43" fmla="*/ 349808 w 622009"/>
                  <a:gd name="connsiteY43" fmla="*/ 732049 h 770272"/>
                  <a:gd name="connsiteX44" fmla="*/ 581469 w 622009"/>
                  <a:gd name="connsiteY44" fmla="*/ 333592 h 770272"/>
                  <a:gd name="connsiteX45" fmla="*/ 531662 w 622009"/>
                  <a:gd name="connsiteY45" fmla="*/ 392665 h 770272"/>
                  <a:gd name="connsiteX46" fmla="*/ 511971 w 622009"/>
                  <a:gd name="connsiteY46" fmla="*/ 412357 h 770272"/>
                  <a:gd name="connsiteX47" fmla="*/ 511971 w 622009"/>
                  <a:gd name="connsiteY47" fmla="*/ 510813 h 770272"/>
                  <a:gd name="connsiteX48" fmla="*/ 375291 w 622009"/>
                  <a:gd name="connsiteY48" fmla="*/ 622010 h 770272"/>
                  <a:gd name="connsiteX49" fmla="*/ 235136 w 622009"/>
                  <a:gd name="connsiteY49" fmla="*/ 622010 h 770272"/>
                  <a:gd name="connsiteX50" fmla="*/ 108881 w 622009"/>
                  <a:gd name="connsiteY50" fmla="*/ 510813 h 770272"/>
                  <a:gd name="connsiteX51" fmla="*/ 108881 w 622009"/>
                  <a:gd name="connsiteY51" fmla="*/ 414673 h 770272"/>
                  <a:gd name="connsiteX52" fmla="*/ 108881 w 622009"/>
                  <a:gd name="connsiteY52" fmla="*/ 412357 h 770272"/>
                  <a:gd name="connsiteX53" fmla="*/ 89189 w 622009"/>
                  <a:gd name="connsiteY53" fmla="*/ 392665 h 770272"/>
                  <a:gd name="connsiteX54" fmla="*/ 39382 w 622009"/>
                  <a:gd name="connsiteY54" fmla="*/ 333592 h 770272"/>
                  <a:gd name="connsiteX55" fmla="*/ 39382 w 622009"/>
                  <a:gd name="connsiteY55" fmla="*/ 271043 h 770272"/>
                  <a:gd name="connsiteX56" fmla="*/ 130888 w 622009"/>
                  <a:gd name="connsiteY56" fmla="*/ 271043 h 770272"/>
                  <a:gd name="connsiteX57" fmla="*/ 230503 w 622009"/>
                  <a:gd name="connsiteY57" fmla="*/ 271043 h 770272"/>
                  <a:gd name="connsiteX58" fmla="*/ 390349 w 622009"/>
                  <a:gd name="connsiteY58" fmla="*/ 271043 h 770272"/>
                  <a:gd name="connsiteX59" fmla="*/ 489963 w 622009"/>
                  <a:gd name="connsiteY59" fmla="*/ 271043 h 770272"/>
                  <a:gd name="connsiteX60" fmla="*/ 581469 w 622009"/>
                  <a:gd name="connsiteY60" fmla="*/ 271043 h 770272"/>
                  <a:gd name="connsiteX61" fmla="*/ 581469 w 622009"/>
                  <a:gd name="connsiteY61" fmla="*/ 333592 h 770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22009" h="770272">
                    <a:moveTo>
                      <a:pt x="601160" y="231661"/>
                    </a:moveTo>
                    <a:lnTo>
                      <a:pt x="509654" y="231661"/>
                    </a:lnTo>
                    <a:lnTo>
                      <a:pt x="509654" y="69498"/>
                    </a:lnTo>
                    <a:cubicBezTo>
                      <a:pt x="509654" y="31274"/>
                      <a:pt x="478380" y="0"/>
                      <a:pt x="440156" y="0"/>
                    </a:cubicBezTo>
                    <a:cubicBezTo>
                      <a:pt x="401932" y="0"/>
                      <a:pt x="370658" y="31274"/>
                      <a:pt x="370658" y="69498"/>
                    </a:cubicBezTo>
                    <a:lnTo>
                      <a:pt x="370658" y="231661"/>
                    </a:lnTo>
                    <a:lnTo>
                      <a:pt x="251352" y="231661"/>
                    </a:lnTo>
                    <a:lnTo>
                      <a:pt x="251352" y="69498"/>
                    </a:lnTo>
                    <a:cubicBezTo>
                      <a:pt x="251352" y="31274"/>
                      <a:pt x="220078" y="0"/>
                      <a:pt x="181854" y="0"/>
                    </a:cubicBezTo>
                    <a:cubicBezTo>
                      <a:pt x="143630" y="0"/>
                      <a:pt x="112356" y="31274"/>
                      <a:pt x="112356" y="69498"/>
                    </a:cubicBezTo>
                    <a:lnTo>
                      <a:pt x="112356" y="231661"/>
                    </a:lnTo>
                    <a:lnTo>
                      <a:pt x="19691" y="231661"/>
                    </a:lnTo>
                    <a:cubicBezTo>
                      <a:pt x="9266" y="231661"/>
                      <a:pt x="0" y="240927"/>
                      <a:pt x="0" y="251352"/>
                    </a:cubicBezTo>
                    <a:lnTo>
                      <a:pt x="0" y="333592"/>
                    </a:lnTo>
                    <a:cubicBezTo>
                      <a:pt x="0" y="384557"/>
                      <a:pt x="27799" y="421623"/>
                      <a:pt x="69498" y="430890"/>
                    </a:cubicBezTo>
                    <a:lnTo>
                      <a:pt x="69498" y="510813"/>
                    </a:lnTo>
                    <a:cubicBezTo>
                      <a:pt x="69498" y="595369"/>
                      <a:pt x="138997" y="660234"/>
                      <a:pt x="231661" y="661392"/>
                    </a:cubicBezTo>
                    <a:lnTo>
                      <a:pt x="231661" y="750582"/>
                    </a:lnTo>
                    <a:cubicBezTo>
                      <a:pt x="231661" y="761007"/>
                      <a:pt x="240927" y="770273"/>
                      <a:pt x="251352" y="770273"/>
                    </a:cubicBezTo>
                    <a:lnTo>
                      <a:pt x="370658" y="770273"/>
                    </a:lnTo>
                    <a:cubicBezTo>
                      <a:pt x="381082" y="770273"/>
                      <a:pt x="390349" y="761007"/>
                      <a:pt x="390349" y="750582"/>
                    </a:cubicBezTo>
                    <a:lnTo>
                      <a:pt x="390349" y="660234"/>
                    </a:lnTo>
                    <a:cubicBezTo>
                      <a:pt x="480697" y="654442"/>
                      <a:pt x="552512" y="589577"/>
                      <a:pt x="552512" y="509654"/>
                    </a:cubicBezTo>
                    <a:lnTo>
                      <a:pt x="552512" y="429731"/>
                    </a:lnTo>
                    <a:cubicBezTo>
                      <a:pt x="594211" y="420465"/>
                      <a:pt x="622010" y="383399"/>
                      <a:pt x="622010" y="332434"/>
                    </a:cubicBezTo>
                    <a:lnTo>
                      <a:pt x="622010" y="250194"/>
                    </a:lnTo>
                    <a:cubicBezTo>
                      <a:pt x="620852" y="240927"/>
                      <a:pt x="611585" y="231661"/>
                      <a:pt x="601160" y="231661"/>
                    </a:cubicBezTo>
                    <a:close/>
                    <a:moveTo>
                      <a:pt x="410040" y="69498"/>
                    </a:moveTo>
                    <a:cubicBezTo>
                      <a:pt x="410040" y="53282"/>
                      <a:pt x="423940" y="39382"/>
                      <a:pt x="440156" y="39382"/>
                    </a:cubicBezTo>
                    <a:cubicBezTo>
                      <a:pt x="456372" y="39382"/>
                      <a:pt x="470272" y="53282"/>
                      <a:pt x="470272" y="69498"/>
                    </a:cubicBezTo>
                    <a:lnTo>
                      <a:pt x="470272" y="231661"/>
                    </a:lnTo>
                    <a:lnTo>
                      <a:pt x="411198" y="231661"/>
                    </a:lnTo>
                    <a:lnTo>
                      <a:pt x="411198" y="69498"/>
                    </a:lnTo>
                    <a:close/>
                    <a:moveTo>
                      <a:pt x="151738" y="69498"/>
                    </a:moveTo>
                    <a:cubicBezTo>
                      <a:pt x="151738" y="53282"/>
                      <a:pt x="165638" y="39382"/>
                      <a:pt x="181854" y="39382"/>
                    </a:cubicBezTo>
                    <a:cubicBezTo>
                      <a:pt x="198070" y="39382"/>
                      <a:pt x="211970" y="53282"/>
                      <a:pt x="211970" y="69498"/>
                    </a:cubicBezTo>
                    <a:lnTo>
                      <a:pt x="211970" y="231661"/>
                    </a:lnTo>
                    <a:lnTo>
                      <a:pt x="152896" y="231661"/>
                    </a:lnTo>
                    <a:lnTo>
                      <a:pt x="152896" y="69498"/>
                    </a:lnTo>
                    <a:close/>
                    <a:moveTo>
                      <a:pt x="349808" y="732049"/>
                    </a:moveTo>
                    <a:lnTo>
                      <a:pt x="271043" y="732049"/>
                    </a:lnTo>
                    <a:lnTo>
                      <a:pt x="271043" y="662551"/>
                    </a:lnTo>
                    <a:lnTo>
                      <a:pt x="349808" y="662551"/>
                    </a:lnTo>
                    <a:lnTo>
                      <a:pt x="349808" y="732049"/>
                    </a:lnTo>
                    <a:close/>
                    <a:moveTo>
                      <a:pt x="581469" y="333592"/>
                    </a:moveTo>
                    <a:cubicBezTo>
                      <a:pt x="581469" y="361391"/>
                      <a:pt x="568728" y="392665"/>
                      <a:pt x="531662" y="392665"/>
                    </a:cubicBezTo>
                    <a:cubicBezTo>
                      <a:pt x="521237" y="392665"/>
                      <a:pt x="511971" y="401932"/>
                      <a:pt x="511971" y="412357"/>
                    </a:cubicBezTo>
                    <a:lnTo>
                      <a:pt x="511971" y="510813"/>
                    </a:lnTo>
                    <a:cubicBezTo>
                      <a:pt x="511971" y="572203"/>
                      <a:pt x="450581" y="622010"/>
                      <a:pt x="375291" y="622010"/>
                    </a:cubicBezTo>
                    <a:lnTo>
                      <a:pt x="235136" y="622010"/>
                    </a:lnTo>
                    <a:cubicBezTo>
                      <a:pt x="163321" y="622010"/>
                      <a:pt x="108881" y="574519"/>
                      <a:pt x="108881" y="510813"/>
                    </a:cubicBezTo>
                    <a:lnTo>
                      <a:pt x="108881" y="414673"/>
                    </a:lnTo>
                    <a:cubicBezTo>
                      <a:pt x="108881" y="413515"/>
                      <a:pt x="108881" y="413515"/>
                      <a:pt x="108881" y="412357"/>
                    </a:cubicBezTo>
                    <a:cubicBezTo>
                      <a:pt x="108881" y="401932"/>
                      <a:pt x="99614" y="392665"/>
                      <a:pt x="89189" y="392665"/>
                    </a:cubicBezTo>
                    <a:cubicBezTo>
                      <a:pt x="52124" y="392665"/>
                      <a:pt x="39382" y="360233"/>
                      <a:pt x="39382" y="333592"/>
                    </a:cubicBezTo>
                    <a:lnTo>
                      <a:pt x="39382" y="271043"/>
                    </a:lnTo>
                    <a:lnTo>
                      <a:pt x="130888" y="271043"/>
                    </a:lnTo>
                    <a:lnTo>
                      <a:pt x="230503" y="271043"/>
                    </a:lnTo>
                    <a:lnTo>
                      <a:pt x="390349" y="271043"/>
                    </a:lnTo>
                    <a:lnTo>
                      <a:pt x="489963" y="271043"/>
                    </a:lnTo>
                    <a:lnTo>
                      <a:pt x="581469" y="271043"/>
                    </a:lnTo>
                    <a:lnTo>
                      <a:pt x="581469" y="333592"/>
                    </a:lnTo>
                    <a:close/>
                  </a:path>
                </a:pathLst>
              </a:custGeom>
              <a:solidFill>
                <a:srgbClr val="E6007E"/>
              </a:solidFill>
              <a:ln w="11573"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5" name="Freeform: Shape 36">
                <a:extLst>
                  <a:ext uri="{FF2B5EF4-FFF2-40B4-BE49-F238E27FC236}">
                    <a16:creationId xmlns:a16="http://schemas.microsoft.com/office/drawing/2014/main" id="{00000000-0008-0000-1C00-000011000000}"/>
                  </a:ext>
                </a:extLst>
              </p:cNvPr>
              <p:cNvSpPr/>
              <p:nvPr/>
            </p:nvSpPr>
            <p:spPr>
              <a:xfrm>
                <a:off x="9528382" y="1137113"/>
                <a:ext cx="992832" cy="683572"/>
              </a:xfrm>
              <a:custGeom>
                <a:avLst/>
                <a:gdLst>
                  <a:gd name="connsiteX0" fmla="*/ 0 w 985787"/>
                  <a:gd name="connsiteY0" fmla="*/ 0 h 683572"/>
                  <a:gd name="connsiteX1" fmla="*/ 985787 w 985787"/>
                  <a:gd name="connsiteY1" fmla="*/ 0 h 683572"/>
                  <a:gd name="connsiteX2" fmla="*/ 985787 w 985787"/>
                  <a:gd name="connsiteY2" fmla="*/ 264021 h 683572"/>
                  <a:gd name="connsiteX3" fmla="*/ 566236 w 985787"/>
                  <a:gd name="connsiteY3" fmla="*/ 683572 h 683572"/>
                  <a:gd name="connsiteX4" fmla="*/ 419551 w 985787"/>
                  <a:gd name="connsiteY4" fmla="*/ 683572 h 683572"/>
                  <a:gd name="connsiteX5" fmla="*/ 0 w 985787"/>
                  <a:gd name="connsiteY5" fmla="*/ 264021 h 683572"/>
                  <a:gd name="connsiteX6" fmla="*/ 0 w 985787"/>
                  <a:gd name="connsiteY6" fmla="*/ 0 h 68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5787" h="683572">
                    <a:moveTo>
                      <a:pt x="0" y="0"/>
                    </a:moveTo>
                    <a:lnTo>
                      <a:pt x="985787" y="0"/>
                    </a:lnTo>
                    <a:lnTo>
                      <a:pt x="985787" y="264021"/>
                    </a:lnTo>
                    <a:cubicBezTo>
                      <a:pt x="985787" y="495733"/>
                      <a:pt x="797948" y="683572"/>
                      <a:pt x="566236" y="683572"/>
                    </a:cubicBezTo>
                    <a:lnTo>
                      <a:pt x="419551" y="683572"/>
                    </a:lnTo>
                    <a:cubicBezTo>
                      <a:pt x="187839" y="683572"/>
                      <a:pt x="0" y="495733"/>
                      <a:pt x="0" y="264021"/>
                    </a:cubicBezTo>
                    <a:lnTo>
                      <a:pt x="0" y="0"/>
                    </a:lnTo>
                    <a:close/>
                  </a:path>
                </a:pathLst>
              </a:custGeom>
              <a:solidFill>
                <a:srgbClr val="FFFFFF"/>
              </a:solidFill>
              <a:ln w="88900"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srgbClr val="000000"/>
                  </a:solidFill>
                  <a:effectLst/>
                  <a:uLnTx/>
                  <a:uFillTx/>
                  <a:latin typeface="Calibri" charset="0"/>
                  <a:ea typeface="+mn-ea"/>
                  <a:cs typeface="+mn-cs"/>
                </a:endParaRPr>
              </a:p>
            </p:txBody>
          </p:sp>
        </p:grpSp>
      </p:grpSp>
    </p:spTree>
    <p:extLst>
      <p:ext uri="{BB962C8B-B14F-4D97-AF65-F5344CB8AC3E}">
        <p14:creationId xmlns:p14="http://schemas.microsoft.com/office/powerpoint/2010/main" val="1988177569"/>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72310B1-AE25-495D-81F4-07E4E5FF95B8}"/>
              </a:ext>
            </a:extLst>
          </p:cNvPr>
          <p:cNvSpPr>
            <a:spLocks noGrp="1"/>
          </p:cNvSpPr>
          <p:nvPr>
            <p:ph type="title"/>
          </p:nvPr>
        </p:nvSpPr>
        <p:spPr/>
        <p:txBody>
          <a:bodyPr/>
          <a:lstStyle/>
          <a:p>
            <a:r>
              <a:rPr lang="sv-SE" altLang="sv-SE" dirty="0" err="1"/>
              <a:t>Svavelhexafluorid</a:t>
            </a:r>
            <a:r>
              <a:rPr lang="sv-SE" altLang="sv-SE" dirty="0"/>
              <a:t> inom elproduktion och elnät</a:t>
            </a:r>
            <a:br>
              <a:rPr lang="sv-SE" altLang="sv-SE" dirty="0"/>
            </a:br>
            <a:r>
              <a:rPr lang="sv-SE" altLang="sv-SE" sz="2400" dirty="0"/>
              <a:t>Mängd använd och läckage</a:t>
            </a:r>
            <a:endParaRPr lang="sv-SE" dirty="0"/>
          </a:p>
        </p:txBody>
      </p:sp>
      <p:sp>
        <p:nvSpPr>
          <p:cNvPr id="3" name="Platshållare för text 2">
            <a:extLst>
              <a:ext uri="{FF2B5EF4-FFF2-40B4-BE49-F238E27FC236}">
                <a16:creationId xmlns:a16="http://schemas.microsoft.com/office/drawing/2014/main" id="{7F7FA203-6C72-48F3-BBDB-FDC3A34C7472}"/>
              </a:ext>
            </a:extLst>
          </p:cNvPr>
          <p:cNvSpPr>
            <a:spLocks noGrp="1"/>
          </p:cNvSpPr>
          <p:nvPr>
            <p:ph type="body" sz="quarter" idx="18"/>
          </p:nvPr>
        </p:nvSpPr>
        <p:spPr/>
        <p:txBody>
          <a:bodyPr/>
          <a:lstStyle/>
          <a:p>
            <a:r>
              <a:rPr lang="sv-SE" dirty="0"/>
              <a:t>Källa: Energiföretagen Sverige</a:t>
            </a:r>
          </a:p>
        </p:txBody>
      </p:sp>
      <p:sp>
        <p:nvSpPr>
          <p:cNvPr id="4" name="Platshållare för datum 3">
            <a:extLst>
              <a:ext uri="{FF2B5EF4-FFF2-40B4-BE49-F238E27FC236}">
                <a16:creationId xmlns:a16="http://schemas.microsoft.com/office/drawing/2014/main" id="{897DE5C6-E960-4867-8181-1F00EDE957F7}"/>
              </a:ext>
            </a:extLst>
          </p:cNvPr>
          <p:cNvSpPr>
            <a:spLocks noGrp="1"/>
          </p:cNvSpPr>
          <p:nvPr>
            <p:ph type="dt" sz="half" idx="19"/>
          </p:nvPr>
        </p:nvSpPr>
        <p:spPr/>
        <p:txBody>
          <a:bodyPr/>
          <a:lstStyle/>
          <a:p>
            <a:pPr>
              <a:defRPr/>
            </a:pPr>
            <a:r>
              <a:rPr lang="sv-SE" dirty="0"/>
              <a:t>2022-12-05</a:t>
            </a:r>
          </a:p>
        </p:txBody>
      </p:sp>
      <p:sp>
        <p:nvSpPr>
          <p:cNvPr id="5" name="Platshållare för bildnummer 4">
            <a:extLst>
              <a:ext uri="{FF2B5EF4-FFF2-40B4-BE49-F238E27FC236}">
                <a16:creationId xmlns:a16="http://schemas.microsoft.com/office/drawing/2014/main" id="{9A66D1BA-87A9-43FB-BC15-BB1EDE7AAF55}"/>
              </a:ext>
            </a:extLst>
          </p:cNvPr>
          <p:cNvSpPr>
            <a:spLocks noGrp="1"/>
          </p:cNvSpPr>
          <p:nvPr>
            <p:ph type="sldNum" sz="quarter" idx="21"/>
          </p:nvPr>
        </p:nvSpPr>
        <p:spPr/>
        <p:txBody>
          <a:bodyPr/>
          <a:lstStyle/>
          <a:p>
            <a:pPr>
              <a:defRPr/>
            </a:pPr>
            <a:fld id="{30D2372E-50D1-4AC7-942F-EA3CFDEB5908}" type="slidenum">
              <a:rPr lang="sv-SE" smtClean="0"/>
              <a:pPr>
                <a:defRPr/>
              </a:pPr>
              <a:t>28</a:t>
            </a:fld>
            <a:endParaRPr lang="sv-SE" dirty="0"/>
          </a:p>
        </p:txBody>
      </p:sp>
      <p:sp>
        <p:nvSpPr>
          <p:cNvPr id="7" name="TextBox 8">
            <a:extLst>
              <a:ext uri="{FF2B5EF4-FFF2-40B4-BE49-F238E27FC236}">
                <a16:creationId xmlns:a16="http://schemas.microsoft.com/office/drawing/2014/main" id="{B34F902D-408A-41DF-88C1-BF809C780DB1}"/>
              </a:ext>
            </a:extLst>
          </p:cNvPr>
          <p:cNvSpPr txBox="1"/>
          <p:nvPr>
            <p:custDataLst>
              <p:tags r:id="rId1"/>
            </p:custDataLst>
          </p:nvPr>
        </p:nvSpPr>
        <p:spPr>
          <a:xfrm>
            <a:off x="695325" y="1801139"/>
            <a:ext cx="1084439" cy="341632"/>
          </a:xfrm>
          <a:prstGeom prst="rect">
            <a:avLst/>
          </a:prstGeom>
          <a:noFill/>
        </p:spPr>
        <p:txBody>
          <a:bodyPr wrap="square" rtlCol="0">
            <a:spAutoFit/>
          </a:bodyPr>
          <a:lstStyle/>
          <a:p>
            <a:pPr>
              <a:lnSpc>
                <a:spcPct val="90000"/>
              </a:lnSpc>
              <a:spcBef>
                <a:spcPts val="600"/>
              </a:spcBef>
            </a:pPr>
            <a:r>
              <a:rPr lang="sv-SE" dirty="0"/>
              <a:t>SF6 Ton</a:t>
            </a:r>
          </a:p>
        </p:txBody>
      </p:sp>
      <p:grpSp>
        <p:nvGrpSpPr>
          <p:cNvPr id="8" name="Group 10">
            <a:extLst>
              <a:ext uri="{FF2B5EF4-FFF2-40B4-BE49-F238E27FC236}">
                <a16:creationId xmlns:a16="http://schemas.microsoft.com/office/drawing/2014/main" id="{B60CD9F9-44CC-474C-96D7-E7DA0A8B019C}"/>
              </a:ext>
            </a:extLst>
          </p:cNvPr>
          <p:cNvGrpSpPr/>
          <p:nvPr>
            <p:custDataLst>
              <p:tags r:id="rId2"/>
            </p:custDataLst>
          </p:nvPr>
        </p:nvGrpSpPr>
        <p:grpSpPr>
          <a:xfrm>
            <a:off x="9700418" y="1748898"/>
            <a:ext cx="1719263" cy="2350554"/>
            <a:chOff x="4079875" y="5394325"/>
            <a:chExt cx="682625" cy="933276"/>
          </a:xfrm>
          <a:solidFill>
            <a:schemeClr val="accent4"/>
          </a:solidFill>
        </p:grpSpPr>
        <p:sp>
          <p:nvSpPr>
            <p:cNvPr id="9" name="Freeform 119">
              <a:extLst>
                <a:ext uri="{FF2B5EF4-FFF2-40B4-BE49-F238E27FC236}">
                  <a16:creationId xmlns:a16="http://schemas.microsoft.com/office/drawing/2014/main" id="{BB2C9549-1296-4D67-9DC7-2CE707A51B7F}"/>
                </a:ext>
              </a:extLst>
            </p:cNvPr>
            <p:cNvSpPr>
              <a:spLocks noEditPoints="1"/>
            </p:cNvSpPr>
            <p:nvPr/>
          </p:nvSpPr>
          <p:spPr bwMode="auto">
            <a:xfrm>
              <a:off x="4310063" y="5603875"/>
              <a:ext cx="230187" cy="228600"/>
            </a:xfrm>
            <a:custGeom>
              <a:avLst/>
              <a:gdLst>
                <a:gd name="T0" fmla="*/ 145 w 145"/>
                <a:gd name="T1" fmla="*/ 144 h 144"/>
                <a:gd name="T2" fmla="*/ 0 w 145"/>
                <a:gd name="T3" fmla="*/ 144 h 144"/>
                <a:gd name="T4" fmla="*/ 0 w 145"/>
                <a:gd name="T5" fmla="*/ 0 h 144"/>
                <a:gd name="T6" fmla="*/ 145 w 145"/>
                <a:gd name="T7" fmla="*/ 0 h 144"/>
                <a:gd name="T8" fmla="*/ 145 w 145"/>
                <a:gd name="T9" fmla="*/ 144 h 144"/>
                <a:gd name="T10" fmla="*/ 17 w 145"/>
                <a:gd name="T11" fmla="*/ 128 h 144"/>
                <a:gd name="T12" fmla="*/ 128 w 145"/>
                <a:gd name="T13" fmla="*/ 128 h 144"/>
                <a:gd name="T14" fmla="*/ 128 w 145"/>
                <a:gd name="T15" fmla="*/ 16 h 144"/>
                <a:gd name="T16" fmla="*/ 17 w 145"/>
                <a:gd name="T17" fmla="*/ 16 h 144"/>
                <a:gd name="T18" fmla="*/ 17 w 145"/>
                <a:gd name="T19" fmla="*/ 12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4">
                  <a:moveTo>
                    <a:pt x="145" y="144"/>
                  </a:moveTo>
                  <a:lnTo>
                    <a:pt x="0" y="144"/>
                  </a:lnTo>
                  <a:lnTo>
                    <a:pt x="0" y="0"/>
                  </a:lnTo>
                  <a:lnTo>
                    <a:pt x="145" y="0"/>
                  </a:lnTo>
                  <a:lnTo>
                    <a:pt x="145" y="144"/>
                  </a:lnTo>
                  <a:close/>
                  <a:moveTo>
                    <a:pt x="17" y="128"/>
                  </a:moveTo>
                  <a:lnTo>
                    <a:pt x="128" y="128"/>
                  </a:lnTo>
                  <a:lnTo>
                    <a:pt x="128" y="16"/>
                  </a:lnTo>
                  <a:lnTo>
                    <a:pt x="17" y="16"/>
                  </a:lnTo>
                  <a:lnTo>
                    <a:pt x="17"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0" name="Freeform 120">
              <a:extLst>
                <a:ext uri="{FF2B5EF4-FFF2-40B4-BE49-F238E27FC236}">
                  <a16:creationId xmlns:a16="http://schemas.microsoft.com/office/drawing/2014/main" id="{02034A03-7A59-4A1B-A6D7-C4A47856EA7F}"/>
                </a:ext>
              </a:extLst>
            </p:cNvPr>
            <p:cNvSpPr>
              <a:spLocks noEditPoints="1"/>
            </p:cNvSpPr>
            <p:nvPr/>
          </p:nvSpPr>
          <p:spPr bwMode="auto">
            <a:xfrm>
              <a:off x="4303713" y="5446713"/>
              <a:ext cx="236537" cy="182562"/>
            </a:xfrm>
            <a:custGeom>
              <a:avLst/>
              <a:gdLst>
                <a:gd name="T0" fmla="*/ 149 w 149"/>
                <a:gd name="T1" fmla="*/ 115 h 115"/>
                <a:gd name="T2" fmla="*/ 0 w 149"/>
                <a:gd name="T3" fmla="*/ 115 h 115"/>
                <a:gd name="T4" fmla="*/ 33 w 149"/>
                <a:gd name="T5" fmla="*/ 0 h 115"/>
                <a:gd name="T6" fmla="*/ 116 w 149"/>
                <a:gd name="T7" fmla="*/ 0 h 115"/>
                <a:gd name="T8" fmla="*/ 149 w 149"/>
                <a:gd name="T9" fmla="*/ 115 h 115"/>
                <a:gd name="T10" fmla="*/ 25 w 149"/>
                <a:gd name="T11" fmla="*/ 99 h 115"/>
                <a:gd name="T12" fmla="*/ 128 w 149"/>
                <a:gd name="T13" fmla="*/ 99 h 115"/>
                <a:gd name="T14" fmla="*/ 103 w 149"/>
                <a:gd name="T15" fmla="*/ 16 h 115"/>
                <a:gd name="T16" fmla="*/ 45 w 149"/>
                <a:gd name="T17" fmla="*/ 16 h 115"/>
                <a:gd name="T18" fmla="*/ 25 w 149"/>
                <a:gd name="T19" fmla="*/ 9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9" h="115">
                  <a:moveTo>
                    <a:pt x="149" y="115"/>
                  </a:moveTo>
                  <a:lnTo>
                    <a:pt x="0" y="115"/>
                  </a:lnTo>
                  <a:lnTo>
                    <a:pt x="33" y="0"/>
                  </a:lnTo>
                  <a:lnTo>
                    <a:pt x="116" y="0"/>
                  </a:lnTo>
                  <a:lnTo>
                    <a:pt x="149" y="115"/>
                  </a:lnTo>
                  <a:close/>
                  <a:moveTo>
                    <a:pt x="25" y="99"/>
                  </a:moveTo>
                  <a:lnTo>
                    <a:pt x="128" y="99"/>
                  </a:lnTo>
                  <a:lnTo>
                    <a:pt x="103" y="16"/>
                  </a:lnTo>
                  <a:lnTo>
                    <a:pt x="45" y="16"/>
                  </a:lnTo>
                  <a:lnTo>
                    <a:pt x="25" y="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1" name="Freeform 121">
              <a:extLst>
                <a:ext uri="{FF2B5EF4-FFF2-40B4-BE49-F238E27FC236}">
                  <a16:creationId xmlns:a16="http://schemas.microsoft.com/office/drawing/2014/main" id="{81887BFD-F98E-458B-B9D7-0D9E2DBDEB79}"/>
                </a:ext>
              </a:extLst>
            </p:cNvPr>
            <p:cNvSpPr>
              <a:spLocks/>
            </p:cNvSpPr>
            <p:nvPr/>
          </p:nvSpPr>
          <p:spPr bwMode="auto">
            <a:xfrm>
              <a:off x="4316413" y="5603875"/>
              <a:ext cx="215900" cy="222250"/>
            </a:xfrm>
            <a:custGeom>
              <a:avLst/>
              <a:gdLst>
                <a:gd name="T0" fmla="*/ 124 w 136"/>
                <a:gd name="T1" fmla="*/ 140 h 140"/>
                <a:gd name="T2" fmla="*/ 0 w 136"/>
                <a:gd name="T3" fmla="*/ 12 h 140"/>
                <a:gd name="T4" fmla="*/ 8 w 136"/>
                <a:gd name="T5" fmla="*/ 0 h 140"/>
                <a:gd name="T6" fmla="*/ 136 w 136"/>
                <a:gd name="T7" fmla="*/ 128 h 140"/>
                <a:gd name="T8" fmla="*/ 124 w 136"/>
                <a:gd name="T9" fmla="*/ 140 h 140"/>
              </a:gdLst>
              <a:ahLst/>
              <a:cxnLst>
                <a:cxn ang="0">
                  <a:pos x="T0" y="T1"/>
                </a:cxn>
                <a:cxn ang="0">
                  <a:pos x="T2" y="T3"/>
                </a:cxn>
                <a:cxn ang="0">
                  <a:pos x="T4" y="T5"/>
                </a:cxn>
                <a:cxn ang="0">
                  <a:pos x="T6" y="T7"/>
                </a:cxn>
                <a:cxn ang="0">
                  <a:pos x="T8" y="T9"/>
                </a:cxn>
              </a:cxnLst>
              <a:rect l="0" t="0" r="r" b="b"/>
              <a:pathLst>
                <a:path w="136" h="140">
                  <a:moveTo>
                    <a:pt x="124" y="140"/>
                  </a:moveTo>
                  <a:lnTo>
                    <a:pt x="0" y="12"/>
                  </a:lnTo>
                  <a:lnTo>
                    <a:pt x="8" y="0"/>
                  </a:lnTo>
                  <a:lnTo>
                    <a:pt x="136" y="128"/>
                  </a:lnTo>
                  <a:lnTo>
                    <a:pt x="124" y="1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2" name="Freeform 122">
              <a:extLst>
                <a:ext uri="{FF2B5EF4-FFF2-40B4-BE49-F238E27FC236}">
                  <a16:creationId xmlns:a16="http://schemas.microsoft.com/office/drawing/2014/main" id="{7D235766-6FF0-45AC-B54E-127A75346C76}"/>
                </a:ext>
              </a:extLst>
            </p:cNvPr>
            <p:cNvSpPr>
              <a:spLocks/>
            </p:cNvSpPr>
            <p:nvPr/>
          </p:nvSpPr>
          <p:spPr bwMode="auto">
            <a:xfrm>
              <a:off x="4316413" y="5603875"/>
              <a:ext cx="215900" cy="222250"/>
            </a:xfrm>
            <a:custGeom>
              <a:avLst/>
              <a:gdLst>
                <a:gd name="T0" fmla="*/ 8 w 136"/>
                <a:gd name="T1" fmla="*/ 140 h 140"/>
                <a:gd name="T2" fmla="*/ 0 w 136"/>
                <a:gd name="T3" fmla="*/ 128 h 140"/>
                <a:gd name="T4" fmla="*/ 124 w 136"/>
                <a:gd name="T5" fmla="*/ 0 h 140"/>
                <a:gd name="T6" fmla="*/ 136 w 136"/>
                <a:gd name="T7" fmla="*/ 12 h 140"/>
                <a:gd name="T8" fmla="*/ 8 w 136"/>
                <a:gd name="T9" fmla="*/ 140 h 140"/>
              </a:gdLst>
              <a:ahLst/>
              <a:cxnLst>
                <a:cxn ang="0">
                  <a:pos x="T0" y="T1"/>
                </a:cxn>
                <a:cxn ang="0">
                  <a:pos x="T2" y="T3"/>
                </a:cxn>
                <a:cxn ang="0">
                  <a:pos x="T4" y="T5"/>
                </a:cxn>
                <a:cxn ang="0">
                  <a:pos x="T6" y="T7"/>
                </a:cxn>
                <a:cxn ang="0">
                  <a:pos x="T8" y="T9"/>
                </a:cxn>
              </a:cxnLst>
              <a:rect l="0" t="0" r="r" b="b"/>
              <a:pathLst>
                <a:path w="136" h="140">
                  <a:moveTo>
                    <a:pt x="8" y="140"/>
                  </a:moveTo>
                  <a:lnTo>
                    <a:pt x="0" y="128"/>
                  </a:lnTo>
                  <a:lnTo>
                    <a:pt x="124" y="0"/>
                  </a:lnTo>
                  <a:lnTo>
                    <a:pt x="136" y="12"/>
                  </a:lnTo>
                  <a:lnTo>
                    <a:pt x="8" y="1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3" name="Freeform 123">
              <a:extLst>
                <a:ext uri="{FF2B5EF4-FFF2-40B4-BE49-F238E27FC236}">
                  <a16:creationId xmlns:a16="http://schemas.microsoft.com/office/drawing/2014/main" id="{9DD056EA-79ED-4EE5-8FBA-91010B7E4BBB}"/>
                </a:ext>
              </a:extLst>
            </p:cNvPr>
            <p:cNvSpPr>
              <a:spLocks noEditPoints="1"/>
            </p:cNvSpPr>
            <p:nvPr/>
          </p:nvSpPr>
          <p:spPr bwMode="auto">
            <a:xfrm>
              <a:off x="4310063" y="5807075"/>
              <a:ext cx="230187" cy="222250"/>
            </a:xfrm>
            <a:custGeom>
              <a:avLst/>
              <a:gdLst>
                <a:gd name="T0" fmla="*/ 145 w 145"/>
                <a:gd name="T1" fmla="*/ 140 h 140"/>
                <a:gd name="T2" fmla="*/ 0 w 145"/>
                <a:gd name="T3" fmla="*/ 140 h 140"/>
                <a:gd name="T4" fmla="*/ 0 w 145"/>
                <a:gd name="T5" fmla="*/ 0 h 140"/>
                <a:gd name="T6" fmla="*/ 145 w 145"/>
                <a:gd name="T7" fmla="*/ 0 h 140"/>
                <a:gd name="T8" fmla="*/ 145 w 145"/>
                <a:gd name="T9" fmla="*/ 140 h 140"/>
                <a:gd name="T10" fmla="*/ 17 w 145"/>
                <a:gd name="T11" fmla="*/ 124 h 140"/>
                <a:gd name="T12" fmla="*/ 128 w 145"/>
                <a:gd name="T13" fmla="*/ 124 h 140"/>
                <a:gd name="T14" fmla="*/ 128 w 145"/>
                <a:gd name="T15" fmla="*/ 16 h 140"/>
                <a:gd name="T16" fmla="*/ 17 w 145"/>
                <a:gd name="T17" fmla="*/ 16 h 140"/>
                <a:gd name="T18" fmla="*/ 17 w 145"/>
                <a:gd name="T19" fmla="*/ 12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0">
                  <a:moveTo>
                    <a:pt x="145" y="140"/>
                  </a:moveTo>
                  <a:lnTo>
                    <a:pt x="0" y="140"/>
                  </a:lnTo>
                  <a:lnTo>
                    <a:pt x="0" y="0"/>
                  </a:lnTo>
                  <a:lnTo>
                    <a:pt x="145" y="0"/>
                  </a:lnTo>
                  <a:lnTo>
                    <a:pt x="145" y="140"/>
                  </a:lnTo>
                  <a:close/>
                  <a:moveTo>
                    <a:pt x="17" y="124"/>
                  </a:moveTo>
                  <a:lnTo>
                    <a:pt x="128" y="124"/>
                  </a:lnTo>
                  <a:lnTo>
                    <a:pt x="128" y="16"/>
                  </a:lnTo>
                  <a:lnTo>
                    <a:pt x="17" y="16"/>
                  </a:lnTo>
                  <a:lnTo>
                    <a:pt x="17" y="1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4" name="Freeform 124">
              <a:extLst>
                <a:ext uri="{FF2B5EF4-FFF2-40B4-BE49-F238E27FC236}">
                  <a16:creationId xmlns:a16="http://schemas.microsoft.com/office/drawing/2014/main" id="{D188FFE1-4147-4163-A379-69D13B366A26}"/>
                </a:ext>
              </a:extLst>
            </p:cNvPr>
            <p:cNvSpPr>
              <a:spLocks noEditPoints="1"/>
            </p:cNvSpPr>
            <p:nvPr/>
          </p:nvSpPr>
          <p:spPr bwMode="auto">
            <a:xfrm>
              <a:off x="4217988" y="6003925"/>
              <a:ext cx="412750" cy="320675"/>
            </a:xfrm>
            <a:custGeom>
              <a:avLst/>
              <a:gdLst>
                <a:gd name="T0" fmla="*/ 260 w 260"/>
                <a:gd name="T1" fmla="*/ 202 h 202"/>
                <a:gd name="T2" fmla="*/ 0 w 260"/>
                <a:gd name="T3" fmla="*/ 202 h 202"/>
                <a:gd name="T4" fmla="*/ 62 w 260"/>
                <a:gd name="T5" fmla="*/ 0 h 202"/>
                <a:gd name="T6" fmla="*/ 198 w 260"/>
                <a:gd name="T7" fmla="*/ 0 h 202"/>
                <a:gd name="T8" fmla="*/ 260 w 260"/>
                <a:gd name="T9" fmla="*/ 202 h 202"/>
                <a:gd name="T10" fmla="*/ 21 w 260"/>
                <a:gd name="T11" fmla="*/ 185 h 202"/>
                <a:gd name="T12" fmla="*/ 240 w 260"/>
                <a:gd name="T13" fmla="*/ 185 h 202"/>
                <a:gd name="T14" fmla="*/ 186 w 260"/>
                <a:gd name="T15" fmla="*/ 16 h 202"/>
                <a:gd name="T16" fmla="*/ 75 w 260"/>
                <a:gd name="T17" fmla="*/ 16 h 202"/>
                <a:gd name="T18" fmla="*/ 21 w 260"/>
                <a:gd name="T19" fmla="*/ 185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0" h="202">
                  <a:moveTo>
                    <a:pt x="260" y="202"/>
                  </a:moveTo>
                  <a:lnTo>
                    <a:pt x="0" y="202"/>
                  </a:lnTo>
                  <a:lnTo>
                    <a:pt x="62" y="0"/>
                  </a:lnTo>
                  <a:lnTo>
                    <a:pt x="198" y="0"/>
                  </a:lnTo>
                  <a:lnTo>
                    <a:pt x="260" y="202"/>
                  </a:lnTo>
                  <a:close/>
                  <a:moveTo>
                    <a:pt x="21" y="185"/>
                  </a:moveTo>
                  <a:lnTo>
                    <a:pt x="240" y="185"/>
                  </a:lnTo>
                  <a:lnTo>
                    <a:pt x="186" y="16"/>
                  </a:lnTo>
                  <a:lnTo>
                    <a:pt x="75" y="16"/>
                  </a:lnTo>
                  <a:lnTo>
                    <a:pt x="21" y="1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5" name="Freeform 125">
              <a:extLst>
                <a:ext uri="{FF2B5EF4-FFF2-40B4-BE49-F238E27FC236}">
                  <a16:creationId xmlns:a16="http://schemas.microsoft.com/office/drawing/2014/main" id="{59186FAF-F454-4D7F-8DBF-A22A0F8CC66C}"/>
                </a:ext>
              </a:extLst>
            </p:cNvPr>
            <p:cNvSpPr>
              <a:spLocks/>
            </p:cNvSpPr>
            <p:nvPr/>
          </p:nvSpPr>
          <p:spPr bwMode="auto">
            <a:xfrm>
              <a:off x="4316413" y="5807075"/>
              <a:ext cx="215900" cy="222250"/>
            </a:xfrm>
            <a:custGeom>
              <a:avLst/>
              <a:gdLst>
                <a:gd name="T0" fmla="*/ 124 w 136"/>
                <a:gd name="T1" fmla="*/ 140 h 140"/>
                <a:gd name="T2" fmla="*/ 0 w 136"/>
                <a:gd name="T3" fmla="*/ 12 h 140"/>
                <a:gd name="T4" fmla="*/ 8 w 136"/>
                <a:gd name="T5" fmla="*/ 0 h 140"/>
                <a:gd name="T6" fmla="*/ 136 w 136"/>
                <a:gd name="T7" fmla="*/ 128 h 140"/>
                <a:gd name="T8" fmla="*/ 124 w 136"/>
                <a:gd name="T9" fmla="*/ 140 h 140"/>
              </a:gdLst>
              <a:ahLst/>
              <a:cxnLst>
                <a:cxn ang="0">
                  <a:pos x="T0" y="T1"/>
                </a:cxn>
                <a:cxn ang="0">
                  <a:pos x="T2" y="T3"/>
                </a:cxn>
                <a:cxn ang="0">
                  <a:pos x="T4" y="T5"/>
                </a:cxn>
                <a:cxn ang="0">
                  <a:pos x="T6" y="T7"/>
                </a:cxn>
                <a:cxn ang="0">
                  <a:pos x="T8" y="T9"/>
                </a:cxn>
              </a:cxnLst>
              <a:rect l="0" t="0" r="r" b="b"/>
              <a:pathLst>
                <a:path w="136" h="140">
                  <a:moveTo>
                    <a:pt x="124" y="140"/>
                  </a:moveTo>
                  <a:lnTo>
                    <a:pt x="0" y="12"/>
                  </a:lnTo>
                  <a:lnTo>
                    <a:pt x="8" y="0"/>
                  </a:lnTo>
                  <a:lnTo>
                    <a:pt x="136" y="128"/>
                  </a:lnTo>
                  <a:lnTo>
                    <a:pt x="124" y="1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6" name="Freeform 126">
              <a:extLst>
                <a:ext uri="{FF2B5EF4-FFF2-40B4-BE49-F238E27FC236}">
                  <a16:creationId xmlns:a16="http://schemas.microsoft.com/office/drawing/2014/main" id="{1708967A-7C9F-47B2-B765-503D587E71FF}"/>
                </a:ext>
              </a:extLst>
            </p:cNvPr>
            <p:cNvSpPr>
              <a:spLocks/>
            </p:cNvSpPr>
            <p:nvPr/>
          </p:nvSpPr>
          <p:spPr bwMode="auto">
            <a:xfrm>
              <a:off x="4316413" y="5807075"/>
              <a:ext cx="215900" cy="222250"/>
            </a:xfrm>
            <a:custGeom>
              <a:avLst/>
              <a:gdLst>
                <a:gd name="T0" fmla="*/ 8 w 136"/>
                <a:gd name="T1" fmla="*/ 140 h 140"/>
                <a:gd name="T2" fmla="*/ 0 w 136"/>
                <a:gd name="T3" fmla="*/ 128 h 140"/>
                <a:gd name="T4" fmla="*/ 124 w 136"/>
                <a:gd name="T5" fmla="*/ 0 h 140"/>
                <a:gd name="T6" fmla="*/ 136 w 136"/>
                <a:gd name="T7" fmla="*/ 12 h 140"/>
                <a:gd name="T8" fmla="*/ 8 w 136"/>
                <a:gd name="T9" fmla="*/ 140 h 140"/>
              </a:gdLst>
              <a:ahLst/>
              <a:cxnLst>
                <a:cxn ang="0">
                  <a:pos x="T0" y="T1"/>
                </a:cxn>
                <a:cxn ang="0">
                  <a:pos x="T2" y="T3"/>
                </a:cxn>
                <a:cxn ang="0">
                  <a:pos x="T4" y="T5"/>
                </a:cxn>
                <a:cxn ang="0">
                  <a:pos x="T6" y="T7"/>
                </a:cxn>
                <a:cxn ang="0">
                  <a:pos x="T8" y="T9"/>
                </a:cxn>
              </a:cxnLst>
              <a:rect l="0" t="0" r="r" b="b"/>
              <a:pathLst>
                <a:path w="136" h="140">
                  <a:moveTo>
                    <a:pt x="8" y="140"/>
                  </a:moveTo>
                  <a:lnTo>
                    <a:pt x="0" y="128"/>
                  </a:lnTo>
                  <a:lnTo>
                    <a:pt x="124" y="0"/>
                  </a:lnTo>
                  <a:lnTo>
                    <a:pt x="136" y="12"/>
                  </a:lnTo>
                  <a:lnTo>
                    <a:pt x="8" y="1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7" name="Rectangle 127">
              <a:extLst>
                <a:ext uri="{FF2B5EF4-FFF2-40B4-BE49-F238E27FC236}">
                  <a16:creationId xmlns:a16="http://schemas.microsoft.com/office/drawing/2014/main" id="{B2304E76-6593-4BC2-9251-E6B6B4870831}"/>
                </a:ext>
              </a:extLst>
            </p:cNvPr>
            <p:cNvSpPr>
              <a:spLocks noChangeArrowheads="1"/>
            </p:cNvSpPr>
            <p:nvPr/>
          </p:nvSpPr>
          <p:spPr bwMode="auto">
            <a:xfrm>
              <a:off x="4079875" y="5603875"/>
              <a:ext cx="682625" cy="25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8" name="Rectangle 128">
              <a:extLst>
                <a:ext uri="{FF2B5EF4-FFF2-40B4-BE49-F238E27FC236}">
                  <a16:creationId xmlns:a16="http://schemas.microsoft.com/office/drawing/2014/main" id="{6DA4E89A-93F5-4B9B-AB81-DE033DF12CC8}"/>
                </a:ext>
              </a:extLst>
            </p:cNvPr>
            <p:cNvSpPr>
              <a:spLocks noChangeArrowheads="1"/>
            </p:cNvSpPr>
            <p:nvPr/>
          </p:nvSpPr>
          <p:spPr bwMode="auto">
            <a:xfrm>
              <a:off x="4140200" y="5616575"/>
              <a:ext cx="25400" cy="79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9" name="Rectangle 129">
              <a:extLst>
                <a:ext uri="{FF2B5EF4-FFF2-40B4-BE49-F238E27FC236}">
                  <a16:creationId xmlns:a16="http://schemas.microsoft.com/office/drawing/2014/main" id="{D9909312-9BCD-4594-B10C-E186618C5D0E}"/>
                </a:ext>
              </a:extLst>
            </p:cNvPr>
            <p:cNvSpPr>
              <a:spLocks noChangeArrowheads="1"/>
            </p:cNvSpPr>
            <p:nvPr/>
          </p:nvSpPr>
          <p:spPr bwMode="auto">
            <a:xfrm>
              <a:off x="4684713" y="5616575"/>
              <a:ext cx="25400" cy="79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0" name="Rectangle 130">
              <a:extLst>
                <a:ext uri="{FF2B5EF4-FFF2-40B4-BE49-F238E27FC236}">
                  <a16:creationId xmlns:a16="http://schemas.microsoft.com/office/drawing/2014/main" id="{918D0AEF-95D6-45B6-9096-D7E0FA6B1E92}"/>
                </a:ext>
              </a:extLst>
            </p:cNvPr>
            <p:cNvSpPr>
              <a:spLocks noChangeArrowheads="1"/>
            </p:cNvSpPr>
            <p:nvPr/>
          </p:nvSpPr>
          <p:spPr bwMode="auto">
            <a:xfrm>
              <a:off x="4079875" y="5807075"/>
              <a:ext cx="682625" cy="25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1" name="Rectangle 131">
              <a:extLst>
                <a:ext uri="{FF2B5EF4-FFF2-40B4-BE49-F238E27FC236}">
                  <a16:creationId xmlns:a16="http://schemas.microsoft.com/office/drawing/2014/main" id="{5A2B37E2-D853-43CF-A77E-385FF8CDEA95}"/>
                </a:ext>
              </a:extLst>
            </p:cNvPr>
            <p:cNvSpPr>
              <a:spLocks noChangeArrowheads="1"/>
            </p:cNvSpPr>
            <p:nvPr/>
          </p:nvSpPr>
          <p:spPr bwMode="auto">
            <a:xfrm>
              <a:off x="4125913" y="6300614"/>
              <a:ext cx="596900" cy="269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2" name="Rectangle 132">
              <a:extLst>
                <a:ext uri="{FF2B5EF4-FFF2-40B4-BE49-F238E27FC236}">
                  <a16:creationId xmlns:a16="http://schemas.microsoft.com/office/drawing/2014/main" id="{B6726240-46CB-4207-ACDD-CE46D17E4921}"/>
                </a:ext>
              </a:extLst>
            </p:cNvPr>
            <p:cNvSpPr>
              <a:spLocks noChangeArrowheads="1"/>
            </p:cNvSpPr>
            <p:nvPr/>
          </p:nvSpPr>
          <p:spPr bwMode="auto">
            <a:xfrm>
              <a:off x="4140200" y="5819775"/>
              <a:ext cx="25400" cy="79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3" name="Rectangle 133">
              <a:extLst>
                <a:ext uri="{FF2B5EF4-FFF2-40B4-BE49-F238E27FC236}">
                  <a16:creationId xmlns:a16="http://schemas.microsoft.com/office/drawing/2014/main" id="{3BE69D32-8CEE-4FF3-9C7C-AE0D5857A380}"/>
                </a:ext>
              </a:extLst>
            </p:cNvPr>
            <p:cNvSpPr>
              <a:spLocks noChangeArrowheads="1"/>
            </p:cNvSpPr>
            <p:nvPr/>
          </p:nvSpPr>
          <p:spPr bwMode="auto">
            <a:xfrm>
              <a:off x="4684713" y="5819775"/>
              <a:ext cx="25400" cy="79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4" name="Freeform 134">
              <a:extLst>
                <a:ext uri="{FF2B5EF4-FFF2-40B4-BE49-F238E27FC236}">
                  <a16:creationId xmlns:a16="http://schemas.microsoft.com/office/drawing/2014/main" id="{D6A2E05A-170D-4CD8-B769-831754BB81DF}"/>
                </a:ext>
              </a:extLst>
            </p:cNvPr>
            <p:cNvSpPr>
              <a:spLocks/>
            </p:cNvSpPr>
            <p:nvPr/>
          </p:nvSpPr>
          <p:spPr bwMode="auto">
            <a:xfrm>
              <a:off x="4224338" y="6010275"/>
              <a:ext cx="307975" cy="307975"/>
            </a:xfrm>
            <a:custGeom>
              <a:avLst/>
              <a:gdLst>
                <a:gd name="T0" fmla="*/ 13 w 194"/>
                <a:gd name="T1" fmla="*/ 194 h 194"/>
                <a:gd name="T2" fmla="*/ 0 w 194"/>
                <a:gd name="T3" fmla="*/ 181 h 194"/>
                <a:gd name="T4" fmla="*/ 182 w 194"/>
                <a:gd name="T5" fmla="*/ 0 h 194"/>
                <a:gd name="T6" fmla="*/ 194 w 194"/>
                <a:gd name="T7" fmla="*/ 12 h 194"/>
                <a:gd name="T8" fmla="*/ 13 w 194"/>
                <a:gd name="T9" fmla="*/ 194 h 194"/>
              </a:gdLst>
              <a:ahLst/>
              <a:cxnLst>
                <a:cxn ang="0">
                  <a:pos x="T0" y="T1"/>
                </a:cxn>
                <a:cxn ang="0">
                  <a:pos x="T2" y="T3"/>
                </a:cxn>
                <a:cxn ang="0">
                  <a:pos x="T4" y="T5"/>
                </a:cxn>
                <a:cxn ang="0">
                  <a:pos x="T6" y="T7"/>
                </a:cxn>
                <a:cxn ang="0">
                  <a:pos x="T8" y="T9"/>
                </a:cxn>
              </a:cxnLst>
              <a:rect l="0" t="0" r="r" b="b"/>
              <a:pathLst>
                <a:path w="194" h="194">
                  <a:moveTo>
                    <a:pt x="13" y="194"/>
                  </a:moveTo>
                  <a:lnTo>
                    <a:pt x="0" y="181"/>
                  </a:lnTo>
                  <a:lnTo>
                    <a:pt x="182" y="0"/>
                  </a:lnTo>
                  <a:lnTo>
                    <a:pt x="194" y="12"/>
                  </a:lnTo>
                  <a:lnTo>
                    <a:pt x="13" y="1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5" name="Freeform 135">
              <a:extLst>
                <a:ext uri="{FF2B5EF4-FFF2-40B4-BE49-F238E27FC236}">
                  <a16:creationId xmlns:a16="http://schemas.microsoft.com/office/drawing/2014/main" id="{EFF01EE0-5EE7-4A1D-9469-1286A8F36F98}"/>
                </a:ext>
              </a:extLst>
            </p:cNvPr>
            <p:cNvSpPr>
              <a:spLocks/>
            </p:cNvSpPr>
            <p:nvPr/>
          </p:nvSpPr>
          <p:spPr bwMode="auto">
            <a:xfrm>
              <a:off x="4316413" y="6010275"/>
              <a:ext cx="307975" cy="307975"/>
            </a:xfrm>
            <a:custGeom>
              <a:avLst/>
              <a:gdLst>
                <a:gd name="T0" fmla="*/ 182 w 194"/>
                <a:gd name="T1" fmla="*/ 194 h 194"/>
                <a:gd name="T2" fmla="*/ 0 w 194"/>
                <a:gd name="T3" fmla="*/ 12 h 194"/>
                <a:gd name="T4" fmla="*/ 8 w 194"/>
                <a:gd name="T5" fmla="*/ 0 h 194"/>
                <a:gd name="T6" fmla="*/ 194 w 194"/>
                <a:gd name="T7" fmla="*/ 181 h 194"/>
                <a:gd name="T8" fmla="*/ 182 w 194"/>
                <a:gd name="T9" fmla="*/ 194 h 194"/>
              </a:gdLst>
              <a:ahLst/>
              <a:cxnLst>
                <a:cxn ang="0">
                  <a:pos x="T0" y="T1"/>
                </a:cxn>
                <a:cxn ang="0">
                  <a:pos x="T2" y="T3"/>
                </a:cxn>
                <a:cxn ang="0">
                  <a:pos x="T4" y="T5"/>
                </a:cxn>
                <a:cxn ang="0">
                  <a:pos x="T6" y="T7"/>
                </a:cxn>
                <a:cxn ang="0">
                  <a:pos x="T8" y="T9"/>
                </a:cxn>
              </a:cxnLst>
              <a:rect l="0" t="0" r="r" b="b"/>
              <a:pathLst>
                <a:path w="194" h="194">
                  <a:moveTo>
                    <a:pt x="182" y="194"/>
                  </a:moveTo>
                  <a:lnTo>
                    <a:pt x="0" y="12"/>
                  </a:lnTo>
                  <a:lnTo>
                    <a:pt x="8" y="0"/>
                  </a:lnTo>
                  <a:lnTo>
                    <a:pt x="194" y="181"/>
                  </a:lnTo>
                  <a:lnTo>
                    <a:pt x="182" y="1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6" name="Rectangle 136">
              <a:extLst>
                <a:ext uri="{FF2B5EF4-FFF2-40B4-BE49-F238E27FC236}">
                  <a16:creationId xmlns:a16="http://schemas.microsoft.com/office/drawing/2014/main" id="{5A3A68F6-1058-405B-8B13-5D8C4BAD5826}"/>
                </a:ext>
              </a:extLst>
            </p:cNvPr>
            <p:cNvSpPr>
              <a:spLocks noChangeArrowheads="1"/>
            </p:cNvSpPr>
            <p:nvPr/>
          </p:nvSpPr>
          <p:spPr bwMode="auto">
            <a:xfrm>
              <a:off x="4408488" y="5394325"/>
              <a:ext cx="26987" cy="650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7" name="Rectangle 137">
              <a:extLst>
                <a:ext uri="{FF2B5EF4-FFF2-40B4-BE49-F238E27FC236}">
                  <a16:creationId xmlns:a16="http://schemas.microsoft.com/office/drawing/2014/main" id="{E46FE8CF-D71B-4907-9FD1-C87946059C0D}"/>
                </a:ext>
              </a:extLst>
            </p:cNvPr>
            <p:cNvSpPr>
              <a:spLocks noChangeArrowheads="1"/>
            </p:cNvSpPr>
            <p:nvPr/>
          </p:nvSpPr>
          <p:spPr bwMode="auto">
            <a:xfrm>
              <a:off x="4094163" y="5681663"/>
              <a:ext cx="111125" cy="269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8" name="Rectangle 138">
              <a:extLst>
                <a:ext uri="{FF2B5EF4-FFF2-40B4-BE49-F238E27FC236}">
                  <a16:creationId xmlns:a16="http://schemas.microsoft.com/office/drawing/2014/main" id="{F94A8864-D150-42CB-834F-89775C0D132A}"/>
                </a:ext>
              </a:extLst>
            </p:cNvPr>
            <p:cNvSpPr>
              <a:spLocks noChangeArrowheads="1"/>
            </p:cNvSpPr>
            <p:nvPr/>
          </p:nvSpPr>
          <p:spPr bwMode="auto">
            <a:xfrm>
              <a:off x="4094163" y="5884863"/>
              <a:ext cx="111125" cy="269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9" name="Rectangle 139">
              <a:extLst>
                <a:ext uri="{FF2B5EF4-FFF2-40B4-BE49-F238E27FC236}">
                  <a16:creationId xmlns:a16="http://schemas.microsoft.com/office/drawing/2014/main" id="{381A99E8-3BC0-4977-A3DD-AC1531315929}"/>
                </a:ext>
              </a:extLst>
            </p:cNvPr>
            <p:cNvSpPr>
              <a:spLocks noChangeArrowheads="1"/>
            </p:cNvSpPr>
            <p:nvPr/>
          </p:nvSpPr>
          <p:spPr bwMode="auto">
            <a:xfrm>
              <a:off x="4645025" y="5681663"/>
              <a:ext cx="104775" cy="269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30" name="Rectangle 140">
              <a:extLst>
                <a:ext uri="{FF2B5EF4-FFF2-40B4-BE49-F238E27FC236}">
                  <a16:creationId xmlns:a16="http://schemas.microsoft.com/office/drawing/2014/main" id="{81AC9788-407D-41DF-96F3-9A8DE3FC8A0B}"/>
                </a:ext>
              </a:extLst>
            </p:cNvPr>
            <p:cNvSpPr>
              <a:spLocks noChangeArrowheads="1"/>
            </p:cNvSpPr>
            <p:nvPr/>
          </p:nvSpPr>
          <p:spPr bwMode="auto">
            <a:xfrm>
              <a:off x="4645025" y="5884863"/>
              <a:ext cx="104775" cy="269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grpSp>
      <p:cxnSp>
        <p:nvCxnSpPr>
          <p:cNvPr id="31" name="Straight Connector 7">
            <a:extLst>
              <a:ext uri="{FF2B5EF4-FFF2-40B4-BE49-F238E27FC236}">
                <a16:creationId xmlns:a16="http://schemas.microsoft.com/office/drawing/2014/main" id="{EF6A6279-4601-415E-9845-295F7BBA9ED3}"/>
              </a:ext>
            </a:extLst>
          </p:cNvPr>
          <p:cNvCxnSpPr>
            <a:cxnSpLocks/>
          </p:cNvCxnSpPr>
          <p:nvPr/>
        </p:nvCxnSpPr>
        <p:spPr>
          <a:xfrm>
            <a:off x="1594265" y="1971955"/>
            <a:ext cx="225245" cy="0"/>
          </a:xfrm>
          <a:prstGeom prst="line">
            <a:avLst/>
          </a:prstGeom>
          <a:ln w="63500" cap="rnd"/>
        </p:spPr>
        <p:style>
          <a:lnRef idx="1">
            <a:schemeClr val="accent1"/>
          </a:lnRef>
          <a:fillRef idx="0">
            <a:schemeClr val="accent1"/>
          </a:fillRef>
          <a:effectRef idx="0">
            <a:schemeClr val="accent1"/>
          </a:effectRef>
          <a:fontRef idx="minor">
            <a:schemeClr val="tx1"/>
          </a:fontRef>
        </p:style>
      </p:cxnSp>
      <p:sp>
        <p:nvSpPr>
          <p:cNvPr id="32" name="TextBox 35">
            <a:extLst>
              <a:ext uri="{FF2B5EF4-FFF2-40B4-BE49-F238E27FC236}">
                <a16:creationId xmlns:a16="http://schemas.microsoft.com/office/drawing/2014/main" id="{F36D7214-5A9C-4FBD-93E4-2DCB6AA6361F}"/>
              </a:ext>
            </a:extLst>
          </p:cNvPr>
          <p:cNvSpPr txBox="1"/>
          <p:nvPr>
            <p:custDataLst>
              <p:tags r:id="rId3"/>
            </p:custDataLst>
          </p:nvPr>
        </p:nvSpPr>
        <p:spPr>
          <a:xfrm>
            <a:off x="7886980" y="1801139"/>
            <a:ext cx="1402837" cy="341632"/>
          </a:xfrm>
          <a:prstGeom prst="rect">
            <a:avLst/>
          </a:prstGeom>
          <a:noFill/>
        </p:spPr>
        <p:txBody>
          <a:bodyPr wrap="square" rtlCol="0">
            <a:spAutoFit/>
          </a:bodyPr>
          <a:lstStyle/>
          <a:p>
            <a:pPr>
              <a:lnSpc>
                <a:spcPct val="90000"/>
              </a:lnSpc>
              <a:spcBef>
                <a:spcPts val="600"/>
              </a:spcBef>
            </a:pPr>
            <a:r>
              <a:rPr lang="sv-SE" dirty="0"/>
              <a:t>SF6 Förlust</a:t>
            </a:r>
          </a:p>
        </p:txBody>
      </p:sp>
      <p:cxnSp>
        <p:nvCxnSpPr>
          <p:cNvPr id="33" name="Straight Connector 36">
            <a:extLst>
              <a:ext uri="{FF2B5EF4-FFF2-40B4-BE49-F238E27FC236}">
                <a16:creationId xmlns:a16="http://schemas.microsoft.com/office/drawing/2014/main" id="{20A77E21-BA5E-431B-AA11-B1CE8C3FBFC4}"/>
              </a:ext>
            </a:extLst>
          </p:cNvPr>
          <p:cNvCxnSpPr>
            <a:cxnSpLocks/>
          </p:cNvCxnSpPr>
          <p:nvPr/>
        </p:nvCxnSpPr>
        <p:spPr>
          <a:xfrm>
            <a:off x="7661734" y="1971955"/>
            <a:ext cx="225245" cy="0"/>
          </a:xfrm>
          <a:prstGeom prst="line">
            <a:avLst/>
          </a:prstGeom>
          <a:ln w="63500" cap="rnd">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35" name="Diagram 9">
            <a:extLst>
              <a:ext uri="{FF2B5EF4-FFF2-40B4-BE49-F238E27FC236}">
                <a16:creationId xmlns:a16="http://schemas.microsoft.com/office/drawing/2014/main" id="{00000000-0008-0000-2800-000002000000}"/>
              </a:ext>
            </a:extLst>
          </p:cNvPr>
          <p:cNvGraphicFramePr>
            <a:graphicFrameLocks noGrp="1"/>
          </p:cNvGraphicFramePr>
          <p:nvPr>
            <p:ph sz="quarter" idx="22"/>
            <p:extLst>
              <p:ext uri="{D42A27DB-BD31-4B8C-83A1-F6EECF244321}">
                <p14:modId xmlns:p14="http://schemas.microsoft.com/office/powerpoint/2010/main" val="796069484"/>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34527555"/>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descr="En bild som visar person, kläder, kvinna, flicka&#10;&#10;Automatiskt genererad beskrivning">
            <a:extLst>
              <a:ext uri="{FF2B5EF4-FFF2-40B4-BE49-F238E27FC236}">
                <a16:creationId xmlns:a16="http://schemas.microsoft.com/office/drawing/2014/main" id="{C80CFBA0-5E78-43D3-B666-A28EAFBD52B8}"/>
              </a:ext>
            </a:extLst>
          </p:cNvPr>
          <p:cNvPicPr>
            <a:picLocks noChangeAspect="1"/>
          </p:cNvPicPr>
          <p:nvPr/>
        </p:nvPicPr>
        <p:blipFill rotWithShape="1">
          <a:blip r:embed="rId2">
            <a:extLst>
              <a:ext uri="{28A0092B-C50C-407E-A947-70E740481C1C}">
                <a14:useLocalDpi xmlns:a14="http://schemas.microsoft.com/office/drawing/2010/main" val="0"/>
              </a:ext>
            </a:extLst>
          </a:blip>
          <a:srcRect t="5579" b="10151"/>
          <a:stretch/>
        </p:blipFill>
        <p:spPr>
          <a:xfrm>
            <a:off x="20" y="10"/>
            <a:ext cx="12191980" cy="6857990"/>
          </a:xfrm>
          <a:prstGeom prst="rect">
            <a:avLst/>
          </a:prstGeom>
          <a:noFill/>
        </p:spPr>
      </p:pic>
      <p:sp>
        <p:nvSpPr>
          <p:cNvPr id="3" name="Platshållare för bildnummer 2" hidden="1">
            <a:extLst>
              <a:ext uri="{FF2B5EF4-FFF2-40B4-BE49-F238E27FC236}">
                <a16:creationId xmlns:a16="http://schemas.microsoft.com/office/drawing/2014/main" id="{47C1E3F1-E8B6-4933-83E4-998F2A4BAACC}"/>
              </a:ext>
            </a:extLst>
          </p:cNvPr>
          <p:cNvSpPr>
            <a:spLocks noGrp="1"/>
          </p:cNvSpPr>
          <p:nvPr>
            <p:ph type="sldNum" sz="quarter" idx="4294967295"/>
          </p:nvPr>
        </p:nvSpPr>
        <p:spPr>
          <a:xfrm>
            <a:off x="11472863" y="6516688"/>
            <a:ext cx="358775" cy="179387"/>
          </a:xfrm>
        </p:spPr>
        <p:txBody>
          <a:bodyPr/>
          <a:lstStyle/>
          <a:p>
            <a:pPr>
              <a:spcAft>
                <a:spcPts val="600"/>
              </a:spcAft>
            </a:pPr>
            <a:fld id="{086CCCB0-1D1D-4B0B-9202-99463525EA54}" type="slidenum">
              <a:rPr lang="sv-SE" smtClean="0"/>
              <a:pPr>
                <a:spcAft>
                  <a:spcPts val="600"/>
                </a:spcAft>
              </a:pPr>
              <a:t>29</a:t>
            </a:fld>
            <a:endParaRPr lang="sv-SE"/>
          </a:p>
        </p:txBody>
      </p:sp>
      <p:sp>
        <p:nvSpPr>
          <p:cNvPr id="8" name="Rubrik 1">
            <a:extLst>
              <a:ext uri="{FF2B5EF4-FFF2-40B4-BE49-F238E27FC236}">
                <a16:creationId xmlns:a16="http://schemas.microsoft.com/office/drawing/2014/main" id="{BBDF4CD6-BA64-4490-B597-CE6F3F5AD086}"/>
              </a:ext>
            </a:extLst>
          </p:cNvPr>
          <p:cNvSpPr txBox="1">
            <a:spLocks/>
          </p:cNvSpPr>
          <p:nvPr/>
        </p:nvSpPr>
        <p:spPr>
          <a:xfrm>
            <a:off x="4591650" y="5599742"/>
            <a:ext cx="8677275" cy="981075"/>
          </a:xfrm>
          <a:prstGeom prst="rect">
            <a:avLst/>
          </a:prstGeom>
        </p:spPr>
        <p:txBody>
          <a:bodyPr wrap="square" anchor="b">
            <a:normAutofit/>
          </a:bodyPr>
          <a:lstStyle>
            <a:lvl1pPr algn="l" rtl="0" eaLnBrk="0" fontAlgn="base" hangingPunct="0">
              <a:lnSpc>
                <a:spcPct val="85000"/>
              </a:lnSpc>
              <a:spcBef>
                <a:spcPct val="0"/>
              </a:spcBef>
              <a:spcAft>
                <a:spcPct val="0"/>
              </a:spcAft>
              <a:defRPr sz="3600" kern="1200">
                <a:solidFill>
                  <a:schemeClr val="tx1"/>
                </a:solidFill>
                <a:latin typeface="+mj-lt"/>
                <a:ea typeface="+mj-ea"/>
                <a:cs typeface="+mj-cs"/>
              </a:defRPr>
            </a:lvl1pPr>
            <a:lvl2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2pPr>
            <a:lvl3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3pPr>
            <a:lvl4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4pPr>
            <a:lvl5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5pPr>
            <a:lvl6pPr marL="457200" algn="l" rtl="0" eaLnBrk="1" fontAlgn="base" hangingPunct="1">
              <a:lnSpc>
                <a:spcPct val="85000"/>
              </a:lnSpc>
              <a:spcBef>
                <a:spcPct val="0"/>
              </a:spcBef>
              <a:spcAft>
                <a:spcPct val="0"/>
              </a:spcAft>
              <a:defRPr sz="3600">
                <a:solidFill>
                  <a:schemeClr val="tx2"/>
                </a:solidFill>
                <a:latin typeface="Calibri" charset="0"/>
              </a:defRPr>
            </a:lvl6pPr>
            <a:lvl7pPr marL="914400" algn="l" rtl="0" eaLnBrk="1" fontAlgn="base" hangingPunct="1">
              <a:lnSpc>
                <a:spcPct val="85000"/>
              </a:lnSpc>
              <a:spcBef>
                <a:spcPct val="0"/>
              </a:spcBef>
              <a:spcAft>
                <a:spcPct val="0"/>
              </a:spcAft>
              <a:defRPr sz="3600">
                <a:solidFill>
                  <a:schemeClr val="tx2"/>
                </a:solidFill>
                <a:latin typeface="Calibri" charset="0"/>
              </a:defRPr>
            </a:lvl7pPr>
            <a:lvl8pPr marL="1371600" algn="l" rtl="0" eaLnBrk="1" fontAlgn="base" hangingPunct="1">
              <a:lnSpc>
                <a:spcPct val="85000"/>
              </a:lnSpc>
              <a:spcBef>
                <a:spcPct val="0"/>
              </a:spcBef>
              <a:spcAft>
                <a:spcPct val="0"/>
              </a:spcAft>
              <a:defRPr sz="3600">
                <a:solidFill>
                  <a:schemeClr val="tx2"/>
                </a:solidFill>
                <a:latin typeface="Calibri" charset="0"/>
              </a:defRPr>
            </a:lvl8pPr>
            <a:lvl9pPr marL="1828800" algn="l" rtl="0" eaLnBrk="1" fontAlgn="base" hangingPunct="1">
              <a:lnSpc>
                <a:spcPct val="85000"/>
              </a:lnSpc>
              <a:spcBef>
                <a:spcPct val="0"/>
              </a:spcBef>
              <a:spcAft>
                <a:spcPct val="0"/>
              </a:spcAft>
              <a:defRPr sz="3600">
                <a:solidFill>
                  <a:schemeClr val="tx2"/>
                </a:solidFill>
                <a:latin typeface="Calibri" charset="0"/>
              </a:defRPr>
            </a:lvl9pPr>
          </a:lstStyle>
          <a:p>
            <a:r>
              <a:rPr lang="sv-SE" sz="4800" dirty="0"/>
              <a:t>Fjärrvärme</a:t>
            </a:r>
            <a:endParaRPr lang="sv-SE" dirty="0"/>
          </a:p>
        </p:txBody>
      </p:sp>
    </p:spTree>
    <p:extLst>
      <p:ext uri="{BB962C8B-B14F-4D97-AF65-F5344CB8AC3E}">
        <p14:creationId xmlns:p14="http://schemas.microsoft.com/office/powerpoint/2010/main" val="4169841775"/>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F9312C56-D658-4300-98D5-0E00A6EBB4E9}"/>
              </a:ext>
            </a:extLst>
          </p:cNvPr>
          <p:cNvSpPr txBox="1">
            <a:spLocks/>
          </p:cNvSpPr>
          <p:nvPr/>
        </p:nvSpPr>
        <p:spPr bwMode="auto">
          <a:xfrm>
            <a:off x="668357" y="2685255"/>
            <a:ext cx="867727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normAutofit/>
          </a:bodyPr>
          <a:lstStyle>
            <a:lvl1pPr algn="ctr" rtl="0" eaLnBrk="0" fontAlgn="base" hangingPunct="0">
              <a:lnSpc>
                <a:spcPct val="80000"/>
              </a:lnSpc>
              <a:spcBef>
                <a:spcPts val="600"/>
              </a:spcBef>
              <a:spcAft>
                <a:spcPct val="0"/>
              </a:spcAft>
              <a:defRPr sz="6000" b="0" i="0" kern="1200">
                <a:solidFill>
                  <a:schemeClr val="bg1"/>
                </a:solidFill>
                <a:latin typeface="+mj-lt"/>
                <a:ea typeface="Calibri Light" charset="0"/>
                <a:cs typeface="Calibri Light" charset="0"/>
              </a:defRPr>
            </a:lvl1pPr>
            <a:lvl2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2pPr>
            <a:lvl3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3pPr>
            <a:lvl4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4pPr>
            <a:lvl5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5pPr>
            <a:lvl6pPr marL="457200" algn="l" rtl="0" eaLnBrk="1" fontAlgn="base" hangingPunct="1">
              <a:lnSpc>
                <a:spcPct val="85000"/>
              </a:lnSpc>
              <a:spcBef>
                <a:spcPct val="0"/>
              </a:spcBef>
              <a:spcAft>
                <a:spcPct val="0"/>
              </a:spcAft>
              <a:defRPr sz="3600">
                <a:solidFill>
                  <a:schemeClr val="tx2"/>
                </a:solidFill>
                <a:latin typeface="Calibri" charset="0"/>
              </a:defRPr>
            </a:lvl6pPr>
            <a:lvl7pPr marL="914400" algn="l" rtl="0" eaLnBrk="1" fontAlgn="base" hangingPunct="1">
              <a:lnSpc>
                <a:spcPct val="85000"/>
              </a:lnSpc>
              <a:spcBef>
                <a:spcPct val="0"/>
              </a:spcBef>
              <a:spcAft>
                <a:spcPct val="0"/>
              </a:spcAft>
              <a:defRPr sz="3600">
                <a:solidFill>
                  <a:schemeClr val="tx2"/>
                </a:solidFill>
                <a:latin typeface="Calibri" charset="0"/>
              </a:defRPr>
            </a:lvl7pPr>
            <a:lvl8pPr marL="1371600" algn="l" rtl="0" eaLnBrk="1" fontAlgn="base" hangingPunct="1">
              <a:lnSpc>
                <a:spcPct val="85000"/>
              </a:lnSpc>
              <a:spcBef>
                <a:spcPct val="0"/>
              </a:spcBef>
              <a:spcAft>
                <a:spcPct val="0"/>
              </a:spcAft>
              <a:defRPr sz="3600">
                <a:solidFill>
                  <a:schemeClr val="tx2"/>
                </a:solidFill>
                <a:latin typeface="Calibri" charset="0"/>
              </a:defRPr>
            </a:lvl8pPr>
            <a:lvl9pPr marL="1828800" algn="l" rtl="0" eaLnBrk="1" fontAlgn="base" hangingPunct="1">
              <a:lnSpc>
                <a:spcPct val="85000"/>
              </a:lnSpc>
              <a:spcBef>
                <a:spcPct val="0"/>
              </a:spcBef>
              <a:spcAft>
                <a:spcPct val="0"/>
              </a:spcAft>
              <a:defRPr sz="3600">
                <a:solidFill>
                  <a:schemeClr val="tx2"/>
                </a:solidFill>
                <a:latin typeface="Calibri" charset="0"/>
              </a:defRPr>
            </a:lvl9pPr>
          </a:lstStyle>
          <a:p>
            <a:pPr algn="l"/>
            <a:r>
              <a:rPr lang="sv-SE" sz="4800"/>
              <a:t>Elproduktion</a:t>
            </a:r>
            <a:endParaRPr lang="sv-SE" dirty="0"/>
          </a:p>
        </p:txBody>
      </p:sp>
    </p:spTree>
    <p:extLst>
      <p:ext uri="{BB962C8B-B14F-4D97-AF65-F5344CB8AC3E}">
        <p14:creationId xmlns:p14="http://schemas.microsoft.com/office/powerpoint/2010/main" val="1012213676"/>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4A615A4-9384-4183-A119-AF6F11CA410D}"/>
              </a:ext>
            </a:extLst>
          </p:cNvPr>
          <p:cNvSpPr>
            <a:spLocks noGrp="1"/>
          </p:cNvSpPr>
          <p:nvPr>
            <p:ph type="title"/>
          </p:nvPr>
        </p:nvSpPr>
        <p:spPr/>
        <p:txBody>
          <a:bodyPr/>
          <a:lstStyle/>
          <a:p>
            <a:r>
              <a:rPr kumimoji="0" lang="sv-SE" sz="3600" b="0" i="0" u="none" strike="noStrike" kern="1200" cap="none" spc="0" normalizeH="0" baseline="0" noProof="0" dirty="0">
                <a:ln>
                  <a:noFill/>
                </a:ln>
                <a:solidFill>
                  <a:srgbClr val="000000"/>
                </a:solidFill>
                <a:effectLst/>
                <a:uLnTx/>
                <a:uFillTx/>
                <a:latin typeface="Calibri Light"/>
                <a:ea typeface="+mj-ea"/>
                <a:cs typeface="+mj-cs"/>
              </a:rPr>
              <a:t>Fjärrvärme </a:t>
            </a:r>
            <a:br>
              <a:rPr kumimoji="0" lang="sv-SE" sz="3600" b="0" i="0" u="none" strike="noStrike" kern="1200" cap="none" spc="0" normalizeH="0" baseline="0" noProof="0" dirty="0">
                <a:ln>
                  <a:noFill/>
                </a:ln>
                <a:solidFill>
                  <a:srgbClr val="000000"/>
                </a:solidFill>
                <a:effectLst/>
                <a:uLnTx/>
                <a:uFillTx/>
                <a:latin typeface="Calibri Light"/>
                <a:ea typeface="+mj-ea"/>
                <a:cs typeface="+mj-cs"/>
              </a:rPr>
            </a:br>
            <a:r>
              <a:rPr kumimoji="0" lang="sv-SE" sz="2400" b="0" i="0" u="none" strike="noStrike" kern="1200" cap="none" spc="0" normalizeH="0" baseline="0" noProof="0" dirty="0">
                <a:ln>
                  <a:noFill/>
                </a:ln>
                <a:solidFill>
                  <a:srgbClr val="000000"/>
                </a:solidFill>
                <a:effectLst/>
                <a:uLnTx/>
                <a:uFillTx/>
                <a:latin typeface="Calibri Light"/>
                <a:ea typeface="+mj-ea"/>
                <a:cs typeface="+mj-cs"/>
              </a:rPr>
              <a:t>Tillförd energi 2020</a:t>
            </a:r>
            <a:endParaRPr lang="sv-SE" dirty="0"/>
          </a:p>
        </p:txBody>
      </p:sp>
      <p:sp>
        <p:nvSpPr>
          <p:cNvPr id="3" name="Platshållare för text 2">
            <a:extLst>
              <a:ext uri="{FF2B5EF4-FFF2-40B4-BE49-F238E27FC236}">
                <a16:creationId xmlns:a16="http://schemas.microsoft.com/office/drawing/2014/main" id="{0DE69CAE-6A39-47B0-9FEA-A93A11E71419}"/>
              </a:ext>
            </a:extLst>
          </p:cNvPr>
          <p:cNvSpPr>
            <a:spLocks noGrp="1"/>
          </p:cNvSpPr>
          <p:nvPr>
            <p:ph type="body" sz="quarter" idx="18"/>
          </p:nvPr>
        </p:nvSpPr>
        <p:spPr/>
        <p:txBody>
          <a:bodyPr/>
          <a:lstStyle/>
          <a:p>
            <a:r>
              <a:rPr lang="sv-SE" dirty="0"/>
              <a:t>Källa: Energiföretagen Sverige</a:t>
            </a:r>
          </a:p>
        </p:txBody>
      </p:sp>
      <p:sp>
        <p:nvSpPr>
          <p:cNvPr id="4" name="Platshållare för datum 3">
            <a:extLst>
              <a:ext uri="{FF2B5EF4-FFF2-40B4-BE49-F238E27FC236}">
                <a16:creationId xmlns:a16="http://schemas.microsoft.com/office/drawing/2014/main" id="{8333DA8E-F150-4FCB-B5D9-EFA090BB8386}"/>
              </a:ext>
            </a:extLst>
          </p:cNvPr>
          <p:cNvSpPr>
            <a:spLocks noGrp="1"/>
          </p:cNvSpPr>
          <p:nvPr>
            <p:ph type="dt" sz="half" idx="19"/>
          </p:nvPr>
        </p:nvSpPr>
        <p:spPr/>
        <p:txBody>
          <a:bodyPr/>
          <a:lstStyle/>
          <a:p>
            <a:pPr>
              <a:defRPr/>
            </a:pPr>
            <a:r>
              <a:rPr lang="sv-SE" dirty="0"/>
              <a:t>2022-12-05</a:t>
            </a:r>
          </a:p>
          <a:p>
            <a:pPr>
              <a:defRPr/>
            </a:pPr>
            <a:endParaRPr lang="sv-SE" dirty="0"/>
          </a:p>
        </p:txBody>
      </p:sp>
      <p:sp>
        <p:nvSpPr>
          <p:cNvPr id="5" name="Platshållare för bildnummer 4">
            <a:extLst>
              <a:ext uri="{FF2B5EF4-FFF2-40B4-BE49-F238E27FC236}">
                <a16:creationId xmlns:a16="http://schemas.microsoft.com/office/drawing/2014/main" id="{78D66A4E-0EEF-4690-919D-DA4AC11E1097}"/>
              </a:ext>
            </a:extLst>
          </p:cNvPr>
          <p:cNvSpPr>
            <a:spLocks noGrp="1"/>
          </p:cNvSpPr>
          <p:nvPr>
            <p:ph type="sldNum" sz="quarter" idx="21"/>
          </p:nvPr>
        </p:nvSpPr>
        <p:spPr/>
        <p:txBody>
          <a:bodyPr/>
          <a:lstStyle/>
          <a:p>
            <a:pPr>
              <a:defRPr/>
            </a:pPr>
            <a:fld id="{30D2372E-50D1-4AC7-942F-EA3CFDEB5908}" type="slidenum">
              <a:rPr lang="sv-SE" smtClean="0"/>
              <a:pPr>
                <a:defRPr/>
              </a:pPr>
              <a:t>30</a:t>
            </a:fld>
            <a:endParaRPr lang="sv-SE" dirty="0"/>
          </a:p>
        </p:txBody>
      </p:sp>
      <p:sp>
        <p:nvSpPr>
          <p:cNvPr id="19" name="TextBox 3">
            <a:extLst>
              <a:ext uri="{FF2B5EF4-FFF2-40B4-BE49-F238E27FC236}">
                <a16:creationId xmlns:a16="http://schemas.microsoft.com/office/drawing/2014/main" id="{AD7D10AB-F4B6-418F-95B8-24429097BA62}"/>
              </a:ext>
            </a:extLst>
          </p:cNvPr>
          <p:cNvSpPr txBox="1"/>
          <p:nvPr>
            <p:custDataLst>
              <p:tags r:id="rId1"/>
            </p:custDataLst>
          </p:nvPr>
        </p:nvSpPr>
        <p:spPr>
          <a:xfrm>
            <a:off x="7516869" y="4023604"/>
            <a:ext cx="1935402" cy="341632"/>
          </a:xfrm>
          <a:prstGeom prst="rect">
            <a:avLst/>
          </a:prstGeom>
          <a:noFill/>
        </p:spPr>
        <p:txBody>
          <a:bodyPr wrap="none" rtlCol="0">
            <a:spAutoFit/>
          </a:bodyPr>
          <a:lstStyle/>
          <a:p>
            <a:pPr>
              <a:lnSpc>
                <a:spcPct val="90000"/>
              </a:lnSpc>
              <a:spcBef>
                <a:spcPts val="600"/>
              </a:spcBef>
            </a:pPr>
            <a:r>
              <a:rPr lang="sv-SE" dirty="0">
                <a:latin typeface="+mn-lt"/>
              </a:rPr>
              <a:t>Återvunnen energi</a:t>
            </a:r>
          </a:p>
        </p:txBody>
      </p:sp>
      <p:sp>
        <p:nvSpPr>
          <p:cNvPr id="20" name="TextBox 11">
            <a:extLst>
              <a:ext uri="{FF2B5EF4-FFF2-40B4-BE49-F238E27FC236}">
                <a16:creationId xmlns:a16="http://schemas.microsoft.com/office/drawing/2014/main" id="{E0226C31-32BD-41DD-8D89-17C0E06C65F3}"/>
              </a:ext>
            </a:extLst>
          </p:cNvPr>
          <p:cNvSpPr txBox="1"/>
          <p:nvPr>
            <p:custDataLst>
              <p:tags r:id="rId2"/>
            </p:custDataLst>
          </p:nvPr>
        </p:nvSpPr>
        <p:spPr>
          <a:xfrm>
            <a:off x="3574574" y="3852788"/>
            <a:ext cx="1100558" cy="341632"/>
          </a:xfrm>
          <a:prstGeom prst="rect">
            <a:avLst/>
          </a:prstGeom>
          <a:noFill/>
        </p:spPr>
        <p:txBody>
          <a:bodyPr wrap="none" rtlCol="0">
            <a:spAutoFit/>
          </a:bodyPr>
          <a:lstStyle/>
          <a:p>
            <a:pPr algn="r">
              <a:lnSpc>
                <a:spcPct val="90000"/>
              </a:lnSpc>
              <a:spcBef>
                <a:spcPts val="600"/>
              </a:spcBef>
            </a:pPr>
            <a:r>
              <a:rPr lang="sv-SE" dirty="0">
                <a:latin typeface="+mn-lt"/>
              </a:rPr>
              <a:t>Förnybart</a:t>
            </a:r>
          </a:p>
        </p:txBody>
      </p:sp>
      <p:sp>
        <p:nvSpPr>
          <p:cNvPr id="21" name="TextBox 12">
            <a:extLst>
              <a:ext uri="{FF2B5EF4-FFF2-40B4-BE49-F238E27FC236}">
                <a16:creationId xmlns:a16="http://schemas.microsoft.com/office/drawing/2014/main" id="{D3F931FD-9154-4F7C-8F14-1BFAA9C388C9}"/>
              </a:ext>
            </a:extLst>
          </p:cNvPr>
          <p:cNvSpPr txBox="1"/>
          <p:nvPr>
            <p:custDataLst>
              <p:tags r:id="rId3"/>
            </p:custDataLst>
          </p:nvPr>
        </p:nvSpPr>
        <p:spPr>
          <a:xfrm>
            <a:off x="4692726" y="2281100"/>
            <a:ext cx="756681" cy="341632"/>
          </a:xfrm>
          <a:prstGeom prst="rect">
            <a:avLst/>
          </a:prstGeom>
          <a:noFill/>
        </p:spPr>
        <p:txBody>
          <a:bodyPr wrap="none" rtlCol="0">
            <a:spAutoFit/>
          </a:bodyPr>
          <a:lstStyle/>
          <a:p>
            <a:pPr algn="r">
              <a:lnSpc>
                <a:spcPct val="90000"/>
              </a:lnSpc>
              <a:spcBef>
                <a:spcPts val="600"/>
              </a:spcBef>
            </a:pPr>
            <a:r>
              <a:rPr lang="sv-SE" dirty="0">
                <a:latin typeface="+mn-lt"/>
              </a:rPr>
              <a:t>Övrigt</a:t>
            </a:r>
          </a:p>
        </p:txBody>
      </p:sp>
      <p:sp>
        <p:nvSpPr>
          <p:cNvPr id="22" name="TextBox 13">
            <a:extLst>
              <a:ext uri="{FF2B5EF4-FFF2-40B4-BE49-F238E27FC236}">
                <a16:creationId xmlns:a16="http://schemas.microsoft.com/office/drawing/2014/main" id="{B9B4FF2D-F0F6-43D5-B76F-DF5CFCE5AF22}"/>
              </a:ext>
            </a:extLst>
          </p:cNvPr>
          <p:cNvSpPr txBox="1"/>
          <p:nvPr>
            <p:custDataLst>
              <p:tags r:id="rId4"/>
            </p:custDataLst>
          </p:nvPr>
        </p:nvSpPr>
        <p:spPr>
          <a:xfrm>
            <a:off x="5658210" y="2220728"/>
            <a:ext cx="771430" cy="341632"/>
          </a:xfrm>
          <a:prstGeom prst="rect">
            <a:avLst/>
          </a:prstGeom>
          <a:noFill/>
        </p:spPr>
        <p:txBody>
          <a:bodyPr wrap="none" rtlCol="0">
            <a:spAutoFit/>
          </a:bodyPr>
          <a:lstStyle/>
          <a:p>
            <a:pPr>
              <a:lnSpc>
                <a:spcPct val="90000"/>
              </a:lnSpc>
              <a:spcBef>
                <a:spcPts val="600"/>
              </a:spcBef>
            </a:pPr>
            <a:r>
              <a:rPr lang="sv-SE" dirty="0">
                <a:latin typeface="+mn-lt"/>
              </a:rPr>
              <a:t>Fossilt</a:t>
            </a:r>
          </a:p>
        </p:txBody>
      </p:sp>
      <p:sp>
        <p:nvSpPr>
          <p:cNvPr id="23" name="Freeform: Shape 19">
            <a:extLst>
              <a:ext uri="{FF2B5EF4-FFF2-40B4-BE49-F238E27FC236}">
                <a16:creationId xmlns:a16="http://schemas.microsoft.com/office/drawing/2014/main" id="{0F13E0B2-63D7-463B-A587-68B682FAB846}"/>
              </a:ext>
            </a:extLst>
          </p:cNvPr>
          <p:cNvSpPr/>
          <p:nvPr/>
        </p:nvSpPr>
        <p:spPr>
          <a:xfrm>
            <a:off x="2084299" y="3500149"/>
            <a:ext cx="1415068" cy="1039705"/>
          </a:xfrm>
          <a:custGeom>
            <a:avLst/>
            <a:gdLst>
              <a:gd name="connsiteX0" fmla="*/ 292418 w 858202"/>
              <a:gd name="connsiteY0" fmla="*/ 204788 h 630554"/>
              <a:gd name="connsiteX1" fmla="*/ 217170 w 858202"/>
              <a:gd name="connsiteY1" fmla="*/ 106680 h 630554"/>
              <a:gd name="connsiteX2" fmla="*/ 96203 w 858202"/>
              <a:gd name="connsiteY2" fmla="*/ 263843 h 630554"/>
              <a:gd name="connsiteX3" fmla="*/ 189548 w 858202"/>
              <a:gd name="connsiteY3" fmla="*/ 263843 h 630554"/>
              <a:gd name="connsiteX4" fmla="*/ 68580 w 858202"/>
              <a:gd name="connsiteY4" fmla="*/ 420053 h 630554"/>
              <a:gd name="connsiteX5" fmla="*/ 161925 w 858202"/>
              <a:gd name="connsiteY5" fmla="*/ 420053 h 630554"/>
              <a:gd name="connsiteX6" fmla="*/ 0 w 858202"/>
              <a:gd name="connsiteY6" fmla="*/ 629603 h 630554"/>
              <a:gd name="connsiteX7" fmla="*/ 374333 w 858202"/>
              <a:gd name="connsiteY7" fmla="*/ 629603 h 630554"/>
              <a:gd name="connsiteX8" fmla="*/ 428625 w 858202"/>
              <a:gd name="connsiteY8" fmla="*/ 424815 h 630554"/>
              <a:gd name="connsiteX9" fmla="*/ 428625 w 858202"/>
              <a:gd name="connsiteY9" fmla="*/ 521970 h 630554"/>
              <a:gd name="connsiteX10" fmla="*/ 645795 w 858202"/>
              <a:gd name="connsiteY10" fmla="*/ 521970 h 630554"/>
              <a:gd name="connsiteX11" fmla="*/ 483870 w 858202"/>
              <a:gd name="connsiteY11" fmla="*/ 312420 h 630554"/>
              <a:gd name="connsiteX12" fmla="*/ 577215 w 858202"/>
              <a:gd name="connsiteY12" fmla="*/ 312420 h 630554"/>
              <a:gd name="connsiteX13" fmla="*/ 456248 w 858202"/>
              <a:gd name="connsiteY13" fmla="*/ 157163 h 630554"/>
              <a:gd name="connsiteX14" fmla="*/ 549593 w 858202"/>
              <a:gd name="connsiteY14" fmla="*/ 157163 h 630554"/>
              <a:gd name="connsiteX15" fmla="*/ 428625 w 858202"/>
              <a:gd name="connsiteY15" fmla="*/ 0 h 630554"/>
              <a:gd name="connsiteX16" fmla="*/ 307658 w 858202"/>
              <a:gd name="connsiteY16" fmla="*/ 157163 h 630554"/>
              <a:gd name="connsiteX17" fmla="*/ 401003 w 858202"/>
              <a:gd name="connsiteY17" fmla="*/ 157163 h 630554"/>
              <a:gd name="connsiteX18" fmla="*/ 280035 w 858202"/>
              <a:gd name="connsiteY18" fmla="*/ 313373 h 630554"/>
              <a:gd name="connsiteX19" fmla="*/ 373380 w 858202"/>
              <a:gd name="connsiteY19" fmla="*/ 313373 h 630554"/>
              <a:gd name="connsiteX20" fmla="*/ 211455 w 858202"/>
              <a:gd name="connsiteY20" fmla="*/ 522923 h 630554"/>
              <a:gd name="connsiteX21" fmla="*/ 429578 w 858202"/>
              <a:gd name="connsiteY21" fmla="*/ 522923 h 630554"/>
              <a:gd name="connsiteX22" fmla="*/ 429578 w 858202"/>
              <a:gd name="connsiteY22" fmla="*/ 630555 h 630554"/>
              <a:gd name="connsiteX23" fmla="*/ 515303 w 858202"/>
              <a:gd name="connsiteY23" fmla="*/ 630555 h 630554"/>
              <a:gd name="connsiteX24" fmla="*/ 564833 w 858202"/>
              <a:gd name="connsiteY24" fmla="*/ 204788 h 630554"/>
              <a:gd name="connsiteX25" fmla="*/ 640080 w 858202"/>
              <a:gd name="connsiteY25" fmla="*/ 106680 h 630554"/>
              <a:gd name="connsiteX26" fmla="*/ 761048 w 858202"/>
              <a:gd name="connsiteY26" fmla="*/ 263843 h 630554"/>
              <a:gd name="connsiteX27" fmla="*/ 667703 w 858202"/>
              <a:gd name="connsiteY27" fmla="*/ 263843 h 630554"/>
              <a:gd name="connsiteX28" fmla="*/ 789623 w 858202"/>
              <a:gd name="connsiteY28" fmla="*/ 420053 h 630554"/>
              <a:gd name="connsiteX29" fmla="*/ 696278 w 858202"/>
              <a:gd name="connsiteY29" fmla="*/ 420053 h 630554"/>
              <a:gd name="connsiteX30" fmla="*/ 858203 w 858202"/>
              <a:gd name="connsiteY30" fmla="*/ 629603 h 630554"/>
              <a:gd name="connsiteX31" fmla="*/ 569595 w 858202"/>
              <a:gd name="connsiteY31" fmla="*/ 629603 h 63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58202" h="630554">
                <a:moveTo>
                  <a:pt x="292418" y="204788"/>
                </a:moveTo>
                <a:lnTo>
                  <a:pt x="217170" y="106680"/>
                </a:lnTo>
                <a:lnTo>
                  <a:pt x="96203" y="263843"/>
                </a:lnTo>
                <a:lnTo>
                  <a:pt x="189548" y="263843"/>
                </a:lnTo>
                <a:lnTo>
                  <a:pt x="68580" y="420053"/>
                </a:lnTo>
                <a:lnTo>
                  <a:pt x="161925" y="420053"/>
                </a:lnTo>
                <a:lnTo>
                  <a:pt x="0" y="629603"/>
                </a:lnTo>
                <a:lnTo>
                  <a:pt x="374333" y="629603"/>
                </a:lnTo>
                <a:moveTo>
                  <a:pt x="428625" y="424815"/>
                </a:moveTo>
                <a:lnTo>
                  <a:pt x="428625" y="521970"/>
                </a:lnTo>
                <a:lnTo>
                  <a:pt x="645795" y="521970"/>
                </a:lnTo>
                <a:lnTo>
                  <a:pt x="483870" y="312420"/>
                </a:lnTo>
                <a:lnTo>
                  <a:pt x="577215" y="312420"/>
                </a:lnTo>
                <a:lnTo>
                  <a:pt x="456248" y="157163"/>
                </a:lnTo>
                <a:lnTo>
                  <a:pt x="549593" y="157163"/>
                </a:lnTo>
                <a:lnTo>
                  <a:pt x="428625" y="0"/>
                </a:lnTo>
                <a:lnTo>
                  <a:pt x="307658" y="157163"/>
                </a:lnTo>
                <a:lnTo>
                  <a:pt x="401003" y="157163"/>
                </a:lnTo>
                <a:lnTo>
                  <a:pt x="280035" y="313373"/>
                </a:lnTo>
                <a:lnTo>
                  <a:pt x="373380" y="313373"/>
                </a:lnTo>
                <a:cubicBezTo>
                  <a:pt x="289560" y="421005"/>
                  <a:pt x="235268" y="490538"/>
                  <a:pt x="211455" y="522923"/>
                </a:cubicBezTo>
                <a:lnTo>
                  <a:pt x="429578" y="522923"/>
                </a:lnTo>
                <a:lnTo>
                  <a:pt x="429578" y="630555"/>
                </a:lnTo>
                <a:lnTo>
                  <a:pt x="515303" y="630555"/>
                </a:lnTo>
                <a:moveTo>
                  <a:pt x="564833" y="204788"/>
                </a:moveTo>
                <a:lnTo>
                  <a:pt x="640080" y="106680"/>
                </a:lnTo>
                <a:lnTo>
                  <a:pt x="761048" y="263843"/>
                </a:lnTo>
                <a:lnTo>
                  <a:pt x="667703" y="263843"/>
                </a:lnTo>
                <a:lnTo>
                  <a:pt x="789623" y="420053"/>
                </a:lnTo>
                <a:lnTo>
                  <a:pt x="696278" y="420053"/>
                </a:lnTo>
                <a:lnTo>
                  <a:pt x="858203" y="629603"/>
                </a:lnTo>
                <a:lnTo>
                  <a:pt x="569595" y="629603"/>
                </a:lnTo>
              </a:path>
            </a:pathLst>
          </a:custGeom>
          <a:noFill/>
          <a:ln w="41275" cap="rnd">
            <a:solidFill>
              <a:schemeClr val="accent3"/>
            </a:solidFill>
            <a:prstDash val="solid"/>
            <a:round/>
          </a:ln>
        </p:spPr>
        <p:txBody>
          <a:bodyPr rtlCol="0" anchor="ctr"/>
          <a:lstStyle/>
          <a:p>
            <a:endParaRPr lang="en-US"/>
          </a:p>
        </p:txBody>
      </p:sp>
      <p:sp>
        <p:nvSpPr>
          <p:cNvPr id="24" name="Freeform: Shape 20">
            <a:extLst>
              <a:ext uri="{FF2B5EF4-FFF2-40B4-BE49-F238E27FC236}">
                <a16:creationId xmlns:a16="http://schemas.microsoft.com/office/drawing/2014/main" id="{546858E2-C83A-4132-80A1-2CC989BFE489}"/>
              </a:ext>
            </a:extLst>
          </p:cNvPr>
          <p:cNvSpPr/>
          <p:nvPr/>
        </p:nvSpPr>
        <p:spPr>
          <a:xfrm>
            <a:off x="9581007" y="3500149"/>
            <a:ext cx="1301370" cy="1268266"/>
          </a:xfrm>
          <a:custGeom>
            <a:avLst/>
            <a:gdLst>
              <a:gd name="connsiteX0" fmla="*/ 65723 w 687085"/>
              <a:gd name="connsiteY0" fmla="*/ 263843 h 669607"/>
              <a:gd name="connsiteX1" fmla="*/ 30480 w 687085"/>
              <a:gd name="connsiteY1" fmla="*/ 325755 h 669607"/>
              <a:gd name="connsiteX2" fmla="*/ 27623 w 687085"/>
              <a:gd name="connsiteY2" fmla="*/ 330518 h 669607"/>
              <a:gd name="connsiteX3" fmla="*/ 27623 w 687085"/>
              <a:gd name="connsiteY3" fmla="*/ 330518 h 669607"/>
              <a:gd name="connsiteX4" fmla="*/ 33338 w 687085"/>
              <a:gd name="connsiteY4" fmla="*/ 397193 h 669607"/>
              <a:gd name="connsiteX5" fmla="*/ 120968 w 687085"/>
              <a:gd name="connsiteY5" fmla="*/ 548640 h 669607"/>
              <a:gd name="connsiteX6" fmla="*/ 139065 w 687085"/>
              <a:gd name="connsiteY6" fmla="*/ 471488 h 669607"/>
              <a:gd name="connsiteX7" fmla="*/ 163830 w 687085"/>
              <a:gd name="connsiteY7" fmla="*/ 428625 h 669607"/>
              <a:gd name="connsiteX8" fmla="*/ 209550 w 687085"/>
              <a:gd name="connsiteY8" fmla="*/ 348615 h 669607"/>
              <a:gd name="connsiteX9" fmla="*/ 275273 w 687085"/>
              <a:gd name="connsiteY9" fmla="*/ 386715 h 669607"/>
              <a:gd name="connsiteX10" fmla="*/ 186690 w 687085"/>
              <a:gd name="connsiteY10" fmla="*/ 220028 h 669607"/>
              <a:gd name="connsiteX11" fmla="*/ 0 w 687085"/>
              <a:gd name="connsiteY11" fmla="*/ 224790 h 669607"/>
              <a:gd name="connsiteX12" fmla="*/ 65723 w 687085"/>
              <a:gd name="connsiteY12" fmla="*/ 263843 h 669607"/>
              <a:gd name="connsiteX13" fmla="*/ 505778 w 687085"/>
              <a:gd name="connsiteY13" fmla="*/ 27622 h 669607"/>
              <a:gd name="connsiteX14" fmla="*/ 445770 w 687085"/>
              <a:gd name="connsiteY14" fmla="*/ 0 h 669607"/>
              <a:gd name="connsiteX15" fmla="*/ 271463 w 687085"/>
              <a:gd name="connsiteY15" fmla="*/ 0 h 669607"/>
              <a:gd name="connsiteX16" fmla="*/ 329565 w 687085"/>
              <a:gd name="connsiteY16" fmla="*/ 54293 h 669607"/>
              <a:gd name="connsiteX17" fmla="*/ 354330 w 687085"/>
              <a:gd name="connsiteY17" fmla="*/ 97155 h 669607"/>
              <a:gd name="connsiteX18" fmla="*/ 401003 w 687085"/>
              <a:gd name="connsiteY18" fmla="*/ 177165 h 669607"/>
              <a:gd name="connsiteX19" fmla="*/ 335280 w 687085"/>
              <a:gd name="connsiteY19" fmla="*/ 215265 h 669607"/>
              <a:gd name="connsiteX20" fmla="*/ 521970 w 687085"/>
              <a:gd name="connsiteY20" fmla="*/ 220028 h 669607"/>
              <a:gd name="connsiteX21" fmla="*/ 611505 w 687085"/>
              <a:gd name="connsiteY21" fmla="*/ 55245 h 669607"/>
              <a:gd name="connsiteX22" fmla="*/ 545783 w 687085"/>
              <a:gd name="connsiteY22" fmla="*/ 93345 h 669607"/>
              <a:gd name="connsiteX23" fmla="*/ 510540 w 687085"/>
              <a:gd name="connsiteY23" fmla="*/ 31433 h 669607"/>
              <a:gd name="connsiteX24" fmla="*/ 505778 w 687085"/>
              <a:gd name="connsiteY24" fmla="*/ 27622 h 669607"/>
              <a:gd name="connsiteX25" fmla="*/ 271463 w 687085"/>
              <a:gd name="connsiteY25" fmla="*/ 0 h 669607"/>
              <a:gd name="connsiteX26" fmla="*/ 261938 w 687085"/>
              <a:gd name="connsiteY26" fmla="*/ 0 h 669607"/>
              <a:gd name="connsiteX27" fmla="*/ 230505 w 687085"/>
              <a:gd name="connsiteY27" fmla="*/ 4763 h 669607"/>
              <a:gd name="connsiteX28" fmla="*/ 201930 w 687085"/>
              <a:gd name="connsiteY28" fmla="*/ 27622 h 669607"/>
              <a:gd name="connsiteX29" fmla="*/ 199073 w 687085"/>
              <a:gd name="connsiteY29" fmla="*/ 32385 h 669607"/>
              <a:gd name="connsiteX30" fmla="*/ 197168 w 687085"/>
              <a:gd name="connsiteY30" fmla="*/ 36195 h 669607"/>
              <a:gd name="connsiteX31" fmla="*/ 127635 w 687085"/>
              <a:gd name="connsiteY31" fmla="*/ 156210 h 669607"/>
              <a:gd name="connsiteX32" fmla="*/ 271463 w 687085"/>
              <a:gd name="connsiteY32" fmla="*/ 240030 h 669607"/>
              <a:gd name="connsiteX33" fmla="*/ 353378 w 687085"/>
              <a:gd name="connsiteY33" fmla="*/ 98108 h 669607"/>
              <a:gd name="connsiteX34" fmla="*/ 461963 w 687085"/>
              <a:gd name="connsiteY34" fmla="*/ 283845 h 669607"/>
              <a:gd name="connsiteX35" fmla="*/ 543878 w 687085"/>
              <a:gd name="connsiteY35" fmla="*/ 425768 h 669607"/>
              <a:gd name="connsiteX36" fmla="*/ 593408 w 687085"/>
              <a:gd name="connsiteY36" fmla="*/ 425768 h 669607"/>
              <a:gd name="connsiteX37" fmla="*/ 669608 w 687085"/>
              <a:gd name="connsiteY37" fmla="*/ 402908 h 669607"/>
              <a:gd name="connsiteX38" fmla="*/ 674370 w 687085"/>
              <a:gd name="connsiteY38" fmla="*/ 395288 h 669607"/>
              <a:gd name="connsiteX39" fmla="*/ 685800 w 687085"/>
              <a:gd name="connsiteY39" fmla="*/ 365760 h 669607"/>
              <a:gd name="connsiteX40" fmla="*/ 680085 w 687085"/>
              <a:gd name="connsiteY40" fmla="*/ 329565 h 669607"/>
              <a:gd name="connsiteX41" fmla="*/ 677228 w 687085"/>
              <a:gd name="connsiteY41" fmla="*/ 324803 h 669607"/>
              <a:gd name="connsiteX42" fmla="*/ 675323 w 687085"/>
              <a:gd name="connsiteY42" fmla="*/ 320993 h 669607"/>
              <a:gd name="connsiteX43" fmla="*/ 606743 w 687085"/>
              <a:gd name="connsiteY43" fmla="*/ 200978 h 669607"/>
              <a:gd name="connsiteX44" fmla="*/ 543878 w 687085"/>
              <a:gd name="connsiteY44" fmla="*/ 426720 h 669607"/>
              <a:gd name="connsiteX45" fmla="*/ 451485 w 687085"/>
              <a:gd name="connsiteY45" fmla="*/ 426720 h 669607"/>
              <a:gd name="connsiteX46" fmla="*/ 451485 w 687085"/>
              <a:gd name="connsiteY46" fmla="*/ 351472 h 669607"/>
              <a:gd name="connsiteX47" fmla="*/ 353378 w 687085"/>
              <a:gd name="connsiteY47" fmla="*/ 510540 h 669607"/>
              <a:gd name="connsiteX48" fmla="*/ 451485 w 687085"/>
              <a:gd name="connsiteY48" fmla="*/ 669608 h 669607"/>
              <a:gd name="connsiteX49" fmla="*/ 451485 w 687085"/>
              <a:gd name="connsiteY49" fmla="*/ 593408 h 669607"/>
              <a:gd name="connsiteX50" fmla="*/ 522923 w 687085"/>
              <a:gd name="connsiteY50" fmla="*/ 593408 h 669607"/>
              <a:gd name="connsiteX51" fmla="*/ 527685 w 687085"/>
              <a:gd name="connsiteY51" fmla="*/ 593408 h 669607"/>
              <a:gd name="connsiteX52" fmla="*/ 527685 w 687085"/>
              <a:gd name="connsiteY52" fmla="*/ 593408 h 669607"/>
              <a:gd name="connsiteX53" fmla="*/ 581978 w 687085"/>
              <a:gd name="connsiteY53" fmla="*/ 555308 h 669607"/>
              <a:gd name="connsiteX54" fmla="*/ 669608 w 687085"/>
              <a:gd name="connsiteY54" fmla="*/ 403860 h 669607"/>
              <a:gd name="connsiteX55" fmla="*/ 120968 w 687085"/>
              <a:gd name="connsiteY55" fmla="*/ 546735 h 669607"/>
              <a:gd name="connsiteX56" fmla="*/ 125730 w 687085"/>
              <a:gd name="connsiteY56" fmla="*/ 554355 h 669607"/>
              <a:gd name="connsiteX57" fmla="*/ 145733 w 687085"/>
              <a:gd name="connsiteY57" fmla="*/ 579120 h 669607"/>
              <a:gd name="connsiteX58" fmla="*/ 180023 w 687085"/>
              <a:gd name="connsiteY58" fmla="*/ 592455 h 669607"/>
              <a:gd name="connsiteX59" fmla="*/ 185738 w 687085"/>
              <a:gd name="connsiteY59" fmla="*/ 592455 h 669607"/>
              <a:gd name="connsiteX60" fmla="*/ 189548 w 687085"/>
              <a:gd name="connsiteY60" fmla="*/ 592455 h 669607"/>
              <a:gd name="connsiteX61" fmla="*/ 328613 w 687085"/>
              <a:gd name="connsiteY61" fmla="*/ 592455 h 669607"/>
              <a:gd name="connsiteX62" fmla="*/ 328613 w 687085"/>
              <a:gd name="connsiteY62" fmla="*/ 426720 h 669607"/>
              <a:gd name="connsiteX63" fmla="*/ 164783 w 687085"/>
              <a:gd name="connsiteY63" fmla="*/ 426720 h 669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87085" h="669607">
                <a:moveTo>
                  <a:pt x="65723" y="263843"/>
                </a:moveTo>
                <a:cubicBezTo>
                  <a:pt x="54293" y="284797"/>
                  <a:pt x="41910" y="304800"/>
                  <a:pt x="30480" y="325755"/>
                </a:cubicBezTo>
                <a:cubicBezTo>
                  <a:pt x="29528" y="326708"/>
                  <a:pt x="28575" y="328613"/>
                  <a:pt x="27623" y="330518"/>
                </a:cubicBezTo>
                <a:lnTo>
                  <a:pt x="27623" y="330518"/>
                </a:lnTo>
                <a:cubicBezTo>
                  <a:pt x="17145" y="348615"/>
                  <a:pt x="19050" y="370522"/>
                  <a:pt x="33338" y="397193"/>
                </a:cubicBezTo>
                <a:lnTo>
                  <a:pt x="120968" y="548640"/>
                </a:lnTo>
                <a:cubicBezTo>
                  <a:pt x="112395" y="531495"/>
                  <a:pt x="118110" y="505778"/>
                  <a:pt x="139065" y="471488"/>
                </a:cubicBezTo>
                <a:lnTo>
                  <a:pt x="163830" y="428625"/>
                </a:lnTo>
                <a:lnTo>
                  <a:pt x="209550" y="348615"/>
                </a:lnTo>
                <a:lnTo>
                  <a:pt x="275273" y="386715"/>
                </a:lnTo>
                <a:lnTo>
                  <a:pt x="186690" y="220028"/>
                </a:lnTo>
                <a:cubicBezTo>
                  <a:pt x="124778" y="221933"/>
                  <a:pt x="61913" y="222885"/>
                  <a:pt x="0" y="224790"/>
                </a:cubicBezTo>
                <a:lnTo>
                  <a:pt x="65723" y="263843"/>
                </a:lnTo>
                <a:close/>
                <a:moveTo>
                  <a:pt x="505778" y="27622"/>
                </a:moveTo>
                <a:cubicBezTo>
                  <a:pt x="495300" y="9525"/>
                  <a:pt x="475298" y="0"/>
                  <a:pt x="445770" y="0"/>
                </a:cubicBezTo>
                <a:lnTo>
                  <a:pt x="271463" y="0"/>
                </a:lnTo>
                <a:cubicBezTo>
                  <a:pt x="290513" y="953"/>
                  <a:pt x="309563" y="19050"/>
                  <a:pt x="329565" y="54293"/>
                </a:cubicBezTo>
                <a:lnTo>
                  <a:pt x="354330" y="97155"/>
                </a:lnTo>
                <a:lnTo>
                  <a:pt x="401003" y="177165"/>
                </a:lnTo>
                <a:lnTo>
                  <a:pt x="335280" y="215265"/>
                </a:lnTo>
                <a:lnTo>
                  <a:pt x="521970" y="220028"/>
                </a:lnTo>
                <a:cubicBezTo>
                  <a:pt x="551498" y="165735"/>
                  <a:pt x="581025" y="110490"/>
                  <a:pt x="611505" y="55245"/>
                </a:cubicBezTo>
                <a:lnTo>
                  <a:pt x="545783" y="93345"/>
                </a:lnTo>
                <a:cubicBezTo>
                  <a:pt x="534353" y="72390"/>
                  <a:pt x="521970" y="52388"/>
                  <a:pt x="510540" y="31433"/>
                </a:cubicBezTo>
                <a:cubicBezTo>
                  <a:pt x="507683" y="30480"/>
                  <a:pt x="506730" y="29528"/>
                  <a:pt x="505778" y="27622"/>
                </a:cubicBezTo>
                <a:close/>
                <a:moveTo>
                  <a:pt x="271463" y="0"/>
                </a:moveTo>
                <a:lnTo>
                  <a:pt x="261938" y="0"/>
                </a:lnTo>
                <a:cubicBezTo>
                  <a:pt x="249555" y="0"/>
                  <a:pt x="239078" y="1905"/>
                  <a:pt x="230505" y="4763"/>
                </a:cubicBezTo>
                <a:cubicBezTo>
                  <a:pt x="217170" y="9525"/>
                  <a:pt x="207645" y="17145"/>
                  <a:pt x="201930" y="27622"/>
                </a:cubicBezTo>
                <a:cubicBezTo>
                  <a:pt x="200978" y="29528"/>
                  <a:pt x="200025" y="30480"/>
                  <a:pt x="199073" y="32385"/>
                </a:cubicBezTo>
                <a:cubicBezTo>
                  <a:pt x="198120" y="33338"/>
                  <a:pt x="198120" y="35243"/>
                  <a:pt x="197168" y="36195"/>
                </a:cubicBezTo>
                <a:lnTo>
                  <a:pt x="127635" y="156210"/>
                </a:lnTo>
                <a:moveTo>
                  <a:pt x="271463" y="240030"/>
                </a:moveTo>
                <a:lnTo>
                  <a:pt x="353378" y="98108"/>
                </a:lnTo>
                <a:moveTo>
                  <a:pt x="461963" y="283845"/>
                </a:moveTo>
                <a:lnTo>
                  <a:pt x="543878" y="425768"/>
                </a:lnTo>
                <a:lnTo>
                  <a:pt x="593408" y="425768"/>
                </a:lnTo>
                <a:cubicBezTo>
                  <a:pt x="633413" y="426720"/>
                  <a:pt x="659130" y="419100"/>
                  <a:pt x="669608" y="402908"/>
                </a:cubicBezTo>
                <a:lnTo>
                  <a:pt x="674370" y="395288"/>
                </a:lnTo>
                <a:cubicBezTo>
                  <a:pt x="680085" y="384810"/>
                  <a:pt x="683895" y="375285"/>
                  <a:pt x="685800" y="365760"/>
                </a:cubicBezTo>
                <a:cubicBezTo>
                  <a:pt x="688658" y="352425"/>
                  <a:pt x="686753" y="340043"/>
                  <a:pt x="680085" y="329565"/>
                </a:cubicBezTo>
                <a:cubicBezTo>
                  <a:pt x="679133" y="327660"/>
                  <a:pt x="678180" y="325755"/>
                  <a:pt x="677228" y="324803"/>
                </a:cubicBezTo>
                <a:cubicBezTo>
                  <a:pt x="676275" y="323850"/>
                  <a:pt x="676275" y="321945"/>
                  <a:pt x="675323" y="320993"/>
                </a:cubicBezTo>
                <a:lnTo>
                  <a:pt x="606743" y="200978"/>
                </a:lnTo>
                <a:moveTo>
                  <a:pt x="543878" y="426720"/>
                </a:moveTo>
                <a:lnTo>
                  <a:pt x="451485" y="426720"/>
                </a:lnTo>
                <a:lnTo>
                  <a:pt x="451485" y="351472"/>
                </a:lnTo>
                <a:lnTo>
                  <a:pt x="353378" y="510540"/>
                </a:lnTo>
                <a:cubicBezTo>
                  <a:pt x="385763" y="563880"/>
                  <a:pt x="418148" y="617220"/>
                  <a:pt x="451485" y="669608"/>
                </a:cubicBezTo>
                <a:lnTo>
                  <a:pt x="451485" y="593408"/>
                </a:lnTo>
                <a:cubicBezTo>
                  <a:pt x="475298" y="593408"/>
                  <a:pt x="499110" y="593408"/>
                  <a:pt x="522923" y="593408"/>
                </a:cubicBezTo>
                <a:cubicBezTo>
                  <a:pt x="524828" y="593408"/>
                  <a:pt x="525780" y="593408"/>
                  <a:pt x="527685" y="593408"/>
                </a:cubicBezTo>
                <a:lnTo>
                  <a:pt x="527685" y="593408"/>
                </a:lnTo>
                <a:cubicBezTo>
                  <a:pt x="548640" y="593408"/>
                  <a:pt x="566738" y="580072"/>
                  <a:pt x="581978" y="555308"/>
                </a:cubicBezTo>
                <a:lnTo>
                  <a:pt x="669608" y="403860"/>
                </a:lnTo>
                <a:moveTo>
                  <a:pt x="120968" y="546735"/>
                </a:moveTo>
                <a:lnTo>
                  <a:pt x="125730" y="554355"/>
                </a:lnTo>
                <a:cubicBezTo>
                  <a:pt x="131445" y="564833"/>
                  <a:pt x="138113" y="572453"/>
                  <a:pt x="145733" y="579120"/>
                </a:cubicBezTo>
                <a:cubicBezTo>
                  <a:pt x="156210" y="587693"/>
                  <a:pt x="167640" y="592455"/>
                  <a:pt x="180023" y="592455"/>
                </a:cubicBezTo>
                <a:cubicBezTo>
                  <a:pt x="181928" y="592455"/>
                  <a:pt x="183833" y="592455"/>
                  <a:pt x="185738" y="592455"/>
                </a:cubicBezTo>
                <a:cubicBezTo>
                  <a:pt x="186690" y="592455"/>
                  <a:pt x="188595" y="592455"/>
                  <a:pt x="189548" y="592455"/>
                </a:cubicBezTo>
                <a:lnTo>
                  <a:pt x="328613" y="592455"/>
                </a:lnTo>
                <a:moveTo>
                  <a:pt x="328613" y="426720"/>
                </a:moveTo>
                <a:lnTo>
                  <a:pt x="164783" y="426720"/>
                </a:lnTo>
              </a:path>
            </a:pathLst>
          </a:custGeom>
          <a:noFill/>
          <a:ln w="50800" cap="rnd">
            <a:solidFill>
              <a:schemeClr val="accent1"/>
            </a:solidFill>
            <a:prstDash val="solid"/>
            <a:round/>
          </a:ln>
        </p:spPr>
        <p:txBody>
          <a:bodyPr rtlCol="0" anchor="ctr"/>
          <a:lstStyle/>
          <a:p>
            <a:endParaRPr lang="en-US"/>
          </a:p>
        </p:txBody>
      </p:sp>
      <p:grpSp>
        <p:nvGrpSpPr>
          <p:cNvPr id="37" name="Graphic 4">
            <a:extLst>
              <a:ext uri="{FF2B5EF4-FFF2-40B4-BE49-F238E27FC236}">
                <a16:creationId xmlns:a16="http://schemas.microsoft.com/office/drawing/2014/main" id="{AF59E286-1848-4449-8D0E-37126E08D2D1}"/>
              </a:ext>
            </a:extLst>
          </p:cNvPr>
          <p:cNvGrpSpPr/>
          <p:nvPr/>
        </p:nvGrpSpPr>
        <p:grpSpPr>
          <a:xfrm>
            <a:off x="5809759" y="1340103"/>
            <a:ext cx="572630" cy="836777"/>
            <a:chOff x="4643649" y="4160315"/>
            <a:chExt cx="601270" cy="878628"/>
          </a:xfrm>
          <a:solidFill>
            <a:schemeClr val="accent2"/>
          </a:solidFill>
        </p:grpSpPr>
        <p:sp>
          <p:nvSpPr>
            <p:cNvPr id="38" name="Freeform: Shape 18">
              <a:extLst>
                <a:ext uri="{FF2B5EF4-FFF2-40B4-BE49-F238E27FC236}">
                  <a16:creationId xmlns:a16="http://schemas.microsoft.com/office/drawing/2014/main" id="{7598063A-A5C4-4F43-8660-1F785F5092C7}"/>
                </a:ext>
              </a:extLst>
            </p:cNvPr>
            <p:cNvSpPr/>
            <p:nvPr/>
          </p:nvSpPr>
          <p:spPr>
            <a:xfrm>
              <a:off x="4866883" y="4160315"/>
              <a:ext cx="175543" cy="277467"/>
            </a:xfrm>
            <a:custGeom>
              <a:avLst/>
              <a:gdLst>
                <a:gd name="connsiteX0" fmla="*/ 82558 w 175543"/>
                <a:gd name="connsiteY0" fmla="*/ 277468 h 277467"/>
                <a:gd name="connsiteX1" fmla="*/ 175223 w 175543"/>
                <a:gd name="connsiteY1" fmla="*/ 175537 h 277467"/>
                <a:gd name="connsiteX2" fmla="*/ 88350 w 175543"/>
                <a:gd name="connsiteY2" fmla="*/ 4108 h 277467"/>
                <a:gd name="connsiteX3" fmla="*/ 66342 w 175543"/>
                <a:gd name="connsiteY3" fmla="*/ 2949 h 277467"/>
                <a:gd name="connsiteX4" fmla="*/ 55917 w 175543"/>
                <a:gd name="connsiteY4" fmla="*/ 22641 h 277467"/>
                <a:gd name="connsiteX5" fmla="*/ 55917 w 175543"/>
                <a:gd name="connsiteY5" fmla="*/ 29591 h 277467"/>
                <a:gd name="connsiteX6" fmla="*/ 55917 w 175543"/>
                <a:gd name="connsiteY6" fmla="*/ 37699 h 277467"/>
                <a:gd name="connsiteX7" fmla="*/ 31593 w 175543"/>
                <a:gd name="connsiteY7" fmla="*/ 101405 h 277467"/>
                <a:gd name="connsiteX8" fmla="*/ 319 w 175543"/>
                <a:gd name="connsiteY8" fmla="*/ 172062 h 277467"/>
                <a:gd name="connsiteX9" fmla="*/ 28118 w 175543"/>
                <a:gd name="connsiteY9" fmla="*/ 251985 h 277467"/>
                <a:gd name="connsiteX10" fmla="*/ 82558 w 175543"/>
                <a:gd name="connsiteY10" fmla="*/ 277468 h 277467"/>
                <a:gd name="connsiteX11" fmla="*/ 39701 w 175543"/>
                <a:gd name="connsiteY11" fmla="*/ 174379 h 277467"/>
                <a:gd name="connsiteX12" fmla="*/ 62867 w 175543"/>
                <a:gd name="connsiteY12" fmla="*/ 124571 h 277467"/>
                <a:gd name="connsiteX13" fmla="*/ 94141 w 175543"/>
                <a:gd name="connsiteY13" fmla="*/ 63181 h 277467"/>
                <a:gd name="connsiteX14" fmla="*/ 135840 w 175543"/>
                <a:gd name="connsiteY14" fmla="*/ 170904 h 277467"/>
                <a:gd name="connsiteX15" fmla="*/ 82558 w 175543"/>
                <a:gd name="connsiteY15" fmla="*/ 235769 h 277467"/>
                <a:gd name="connsiteX16" fmla="*/ 57075 w 175543"/>
                <a:gd name="connsiteY16" fmla="*/ 223027 h 277467"/>
                <a:gd name="connsiteX17" fmla="*/ 39701 w 175543"/>
                <a:gd name="connsiteY17" fmla="*/ 174379 h 27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543" h="277467">
                  <a:moveTo>
                    <a:pt x="82558" y="277468"/>
                  </a:moveTo>
                  <a:cubicBezTo>
                    <a:pt x="131207" y="277468"/>
                    <a:pt x="171748" y="232294"/>
                    <a:pt x="175223" y="175537"/>
                  </a:cubicBezTo>
                  <a:cubicBezTo>
                    <a:pt x="179856" y="103722"/>
                    <a:pt x="133524" y="40015"/>
                    <a:pt x="88350" y="4108"/>
                  </a:cubicBezTo>
                  <a:cubicBezTo>
                    <a:pt x="82558" y="-525"/>
                    <a:pt x="73292" y="-1684"/>
                    <a:pt x="66342" y="2949"/>
                  </a:cubicBezTo>
                  <a:cubicBezTo>
                    <a:pt x="59392" y="6425"/>
                    <a:pt x="55917" y="14532"/>
                    <a:pt x="55917" y="22641"/>
                  </a:cubicBezTo>
                  <a:cubicBezTo>
                    <a:pt x="55917" y="24957"/>
                    <a:pt x="55917" y="27274"/>
                    <a:pt x="55917" y="29591"/>
                  </a:cubicBezTo>
                  <a:cubicBezTo>
                    <a:pt x="55917" y="31907"/>
                    <a:pt x="55917" y="35382"/>
                    <a:pt x="55917" y="37699"/>
                  </a:cubicBezTo>
                  <a:cubicBezTo>
                    <a:pt x="57075" y="67815"/>
                    <a:pt x="45492" y="82872"/>
                    <a:pt x="31593" y="101405"/>
                  </a:cubicBezTo>
                  <a:cubicBezTo>
                    <a:pt x="17693" y="119938"/>
                    <a:pt x="2635" y="139630"/>
                    <a:pt x="319" y="172062"/>
                  </a:cubicBezTo>
                  <a:cubicBezTo>
                    <a:pt x="-1998" y="202178"/>
                    <a:pt x="8427" y="231136"/>
                    <a:pt x="28118" y="251985"/>
                  </a:cubicBezTo>
                  <a:cubicBezTo>
                    <a:pt x="43176" y="268201"/>
                    <a:pt x="61709" y="277468"/>
                    <a:pt x="82558" y="277468"/>
                  </a:cubicBezTo>
                  <a:close/>
                  <a:moveTo>
                    <a:pt x="39701" y="174379"/>
                  </a:moveTo>
                  <a:cubicBezTo>
                    <a:pt x="40859" y="153529"/>
                    <a:pt x="51284" y="140788"/>
                    <a:pt x="62867" y="124571"/>
                  </a:cubicBezTo>
                  <a:cubicBezTo>
                    <a:pt x="74450" y="109514"/>
                    <a:pt x="88350" y="90981"/>
                    <a:pt x="94141" y="63181"/>
                  </a:cubicBezTo>
                  <a:cubicBezTo>
                    <a:pt x="118466" y="92139"/>
                    <a:pt x="138157" y="130363"/>
                    <a:pt x="135840" y="170904"/>
                  </a:cubicBezTo>
                  <a:cubicBezTo>
                    <a:pt x="133524" y="206811"/>
                    <a:pt x="109199" y="235769"/>
                    <a:pt x="82558" y="235769"/>
                  </a:cubicBezTo>
                  <a:cubicBezTo>
                    <a:pt x="73292" y="235769"/>
                    <a:pt x="64025" y="231136"/>
                    <a:pt x="57075" y="223027"/>
                  </a:cubicBezTo>
                  <a:cubicBezTo>
                    <a:pt x="44334" y="211444"/>
                    <a:pt x="38543" y="194070"/>
                    <a:pt x="39701" y="174379"/>
                  </a:cubicBezTo>
                  <a:close/>
                </a:path>
              </a:pathLst>
            </a:custGeom>
            <a:grpFill/>
            <a:ln w="11573" cap="flat">
              <a:noFill/>
              <a:prstDash val="solid"/>
              <a:miter/>
            </a:ln>
          </p:spPr>
          <p:txBody>
            <a:bodyPr rtlCol="0" anchor="ctr"/>
            <a:lstStyle/>
            <a:p>
              <a:endParaRPr lang="en-US"/>
            </a:p>
          </p:txBody>
        </p:sp>
        <p:sp>
          <p:nvSpPr>
            <p:cNvPr id="39" name="Freeform: Shape 26">
              <a:extLst>
                <a:ext uri="{FF2B5EF4-FFF2-40B4-BE49-F238E27FC236}">
                  <a16:creationId xmlns:a16="http://schemas.microsoft.com/office/drawing/2014/main" id="{F7AC15BE-E092-4E5D-BB9A-547F236A7896}"/>
                </a:ext>
              </a:extLst>
            </p:cNvPr>
            <p:cNvSpPr/>
            <p:nvPr/>
          </p:nvSpPr>
          <p:spPr>
            <a:xfrm>
              <a:off x="4643649" y="4469056"/>
              <a:ext cx="601270" cy="569886"/>
            </a:xfrm>
            <a:custGeom>
              <a:avLst/>
              <a:gdLst>
                <a:gd name="connsiteX0" fmla="*/ 582628 w 601270"/>
                <a:gd name="connsiteY0" fmla="*/ 529346 h 569886"/>
                <a:gd name="connsiteX1" fmla="*/ 514287 w 601270"/>
                <a:gd name="connsiteY1" fmla="*/ 529346 h 569886"/>
                <a:gd name="connsiteX2" fmla="*/ 481855 w 601270"/>
                <a:gd name="connsiteY2" fmla="*/ 407724 h 569886"/>
                <a:gd name="connsiteX3" fmla="*/ 480697 w 601270"/>
                <a:gd name="connsiteY3" fmla="*/ 403090 h 569886"/>
                <a:gd name="connsiteX4" fmla="*/ 408882 w 601270"/>
                <a:gd name="connsiteY4" fmla="*/ 130889 h 569886"/>
                <a:gd name="connsiteX5" fmla="*/ 408882 w 601270"/>
                <a:gd name="connsiteY5" fmla="*/ 19691 h 569886"/>
                <a:gd name="connsiteX6" fmla="*/ 389191 w 601270"/>
                <a:gd name="connsiteY6" fmla="*/ 0 h 569886"/>
                <a:gd name="connsiteX7" fmla="*/ 211970 w 601270"/>
                <a:gd name="connsiteY7" fmla="*/ 0 h 569886"/>
                <a:gd name="connsiteX8" fmla="*/ 192279 w 601270"/>
                <a:gd name="connsiteY8" fmla="*/ 19691 h 569886"/>
                <a:gd name="connsiteX9" fmla="*/ 192279 w 601270"/>
                <a:gd name="connsiteY9" fmla="*/ 130889 h 569886"/>
                <a:gd name="connsiteX10" fmla="*/ 88031 w 601270"/>
                <a:gd name="connsiteY10" fmla="*/ 530504 h 569886"/>
                <a:gd name="connsiteX11" fmla="*/ 19691 w 601270"/>
                <a:gd name="connsiteY11" fmla="*/ 530504 h 569886"/>
                <a:gd name="connsiteX12" fmla="*/ 0 w 601270"/>
                <a:gd name="connsiteY12" fmla="*/ 550195 h 569886"/>
                <a:gd name="connsiteX13" fmla="*/ 19691 w 601270"/>
                <a:gd name="connsiteY13" fmla="*/ 569886 h 569886"/>
                <a:gd name="connsiteX14" fmla="*/ 498071 w 601270"/>
                <a:gd name="connsiteY14" fmla="*/ 569886 h 569886"/>
                <a:gd name="connsiteX15" fmla="*/ 498071 w 601270"/>
                <a:gd name="connsiteY15" fmla="*/ 569886 h 569886"/>
                <a:gd name="connsiteX16" fmla="*/ 498071 w 601270"/>
                <a:gd name="connsiteY16" fmla="*/ 569886 h 569886"/>
                <a:gd name="connsiteX17" fmla="*/ 581469 w 601270"/>
                <a:gd name="connsiteY17" fmla="*/ 569886 h 569886"/>
                <a:gd name="connsiteX18" fmla="*/ 601160 w 601270"/>
                <a:gd name="connsiteY18" fmla="*/ 550195 h 569886"/>
                <a:gd name="connsiteX19" fmla="*/ 582628 w 601270"/>
                <a:gd name="connsiteY19" fmla="*/ 529346 h 569886"/>
                <a:gd name="connsiteX20" fmla="*/ 192279 w 601270"/>
                <a:gd name="connsiteY20" fmla="*/ 290735 h 569886"/>
                <a:gd name="connsiteX21" fmla="*/ 282626 w 601270"/>
                <a:gd name="connsiteY21" fmla="*/ 290735 h 569886"/>
                <a:gd name="connsiteX22" fmla="*/ 282626 w 601270"/>
                <a:gd name="connsiteY22" fmla="*/ 390349 h 569886"/>
                <a:gd name="connsiteX23" fmla="*/ 166796 w 601270"/>
                <a:gd name="connsiteY23" fmla="*/ 390349 h 569886"/>
                <a:gd name="connsiteX24" fmla="*/ 192279 w 601270"/>
                <a:gd name="connsiteY24" fmla="*/ 290735 h 569886"/>
                <a:gd name="connsiteX25" fmla="*/ 228186 w 601270"/>
                <a:gd name="connsiteY25" fmla="*/ 151738 h 569886"/>
                <a:gd name="connsiteX26" fmla="*/ 281468 w 601270"/>
                <a:gd name="connsiteY26" fmla="*/ 151738 h 569886"/>
                <a:gd name="connsiteX27" fmla="*/ 281468 w 601270"/>
                <a:gd name="connsiteY27" fmla="*/ 251352 h 569886"/>
                <a:gd name="connsiteX28" fmla="*/ 201545 w 601270"/>
                <a:gd name="connsiteY28" fmla="*/ 251352 h 569886"/>
                <a:gd name="connsiteX29" fmla="*/ 228186 w 601270"/>
                <a:gd name="connsiteY29" fmla="*/ 151738 h 569886"/>
                <a:gd name="connsiteX30" fmla="*/ 375291 w 601270"/>
                <a:gd name="connsiteY30" fmla="*/ 151738 h 569886"/>
                <a:gd name="connsiteX31" fmla="*/ 400774 w 601270"/>
                <a:gd name="connsiteY31" fmla="*/ 251352 h 569886"/>
                <a:gd name="connsiteX32" fmla="*/ 320851 w 601270"/>
                <a:gd name="connsiteY32" fmla="*/ 251352 h 569886"/>
                <a:gd name="connsiteX33" fmla="*/ 320851 w 601270"/>
                <a:gd name="connsiteY33" fmla="*/ 151738 h 569886"/>
                <a:gd name="connsiteX34" fmla="*/ 375291 w 601270"/>
                <a:gd name="connsiteY34" fmla="*/ 151738 h 569886"/>
                <a:gd name="connsiteX35" fmla="*/ 322009 w 601270"/>
                <a:gd name="connsiteY35" fmla="*/ 290735 h 569886"/>
                <a:gd name="connsiteX36" fmla="*/ 412357 w 601270"/>
                <a:gd name="connsiteY36" fmla="*/ 290735 h 569886"/>
                <a:gd name="connsiteX37" fmla="*/ 437839 w 601270"/>
                <a:gd name="connsiteY37" fmla="*/ 390349 h 569886"/>
                <a:gd name="connsiteX38" fmla="*/ 322009 w 601270"/>
                <a:gd name="connsiteY38" fmla="*/ 390349 h 569886"/>
                <a:gd name="connsiteX39" fmla="*/ 322009 w 601270"/>
                <a:gd name="connsiteY39" fmla="*/ 290735 h 569886"/>
                <a:gd name="connsiteX40" fmla="*/ 448264 w 601270"/>
                <a:gd name="connsiteY40" fmla="*/ 429731 h 569886"/>
                <a:gd name="connsiteX41" fmla="*/ 473747 w 601270"/>
                <a:gd name="connsiteY41" fmla="*/ 529346 h 569886"/>
                <a:gd name="connsiteX42" fmla="*/ 320851 w 601270"/>
                <a:gd name="connsiteY42" fmla="*/ 529346 h 569886"/>
                <a:gd name="connsiteX43" fmla="*/ 320851 w 601270"/>
                <a:gd name="connsiteY43" fmla="*/ 429731 h 569886"/>
                <a:gd name="connsiteX44" fmla="*/ 448264 w 601270"/>
                <a:gd name="connsiteY44" fmla="*/ 429731 h 569886"/>
                <a:gd name="connsiteX45" fmla="*/ 370658 w 601270"/>
                <a:gd name="connsiteY45" fmla="*/ 38224 h 569886"/>
                <a:gd name="connsiteX46" fmla="*/ 370658 w 601270"/>
                <a:gd name="connsiteY46" fmla="*/ 112356 h 569886"/>
                <a:gd name="connsiteX47" fmla="*/ 232819 w 601270"/>
                <a:gd name="connsiteY47" fmla="*/ 112356 h 569886"/>
                <a:gd name="connsiteX48" fmla="*/ 232819 w 601270"/>
                <a:gd name="connsiteY48" fmla="*/ 38224 h 569886"/>
                <a:gd name="connsiteX49" fmla="*/ 370658 w 601270"/>
                <a:gd name="connsiteY49" fmla="*/ 38224 h 569886"/>
                <a:gd name="connsiteX50" fmla="*/ 156371 w 601270"/>
                <a:gd name="connsiteY50" fmla="*/ 429731 h 569886"/>
                <a:gd name="connsiteX51" fmla="*/ 282626 w 601270"/>
                <a:gd name="connsiteY51" fmla="*/ 429731 h 569886"/>
                <a:gd name="connsiteX52" fmla="*/ 282626 w 601270"/>
                <a:gd name="connsiteY52" fmla="*/ 529346 h 569886"/>
                <a:gd name="connsiteX53" fmla="*/ 129730 w 601270"/>
                <a:gd name="connsiteY53" fmla="*/ 529346 h 569886"/>
                <a:gd name="connsiteX54" fmla="*/ 156371 w 601270"/>
                <a:gd name="connsiteY54" fmla="*/ 429731 h 56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01270" h="569886">
                  <a:moveTo>
                    <a:pt x="582628" y="529346"/>
                  </a:moveTo>
                  <a:lnTo>
                    <a:pt x="514287" y="529346"/>
                  </a:lnTo>
                  <a:lnTo>
                    <a:pt x="481855" y="407724"/>
                  </a:lnTo>
                  <a:cubicBezTo>
                    <a:pt x="481855" y="406565"/>
                    <a:pt x="480697" y="404249"/>
                    <a:pt x="480697" y="403090"/>
                  </a:cubicBezTo>
                  <a:lnTo>
                    <a:pt x="408882" y="130889"/>
                  </a:lnTo>
                  <a:lnTo>
                    <a:pt x="408882" y="19691"/>
                  </a:lnTo>
                  <a:cubicBezTo>
                    <a:pt x="408882" y="9267"/>
                    <a:pt x="399615" y="0"/>
                    <a:pt x="389191" y="0"/>
                  </a:cubicBezTo>
                  <a:lnTo>
                    <a:pt x="211970" y="0"/>
                  </a:lnTo>
                  <a:cubicBezTo>
                    <a:pt x="201545" y="0"/>
                    <a:pt x="192279" y="9267"/>
                    <a:pt x="192279" y="19691"/>
                  </a:cubicBezTo>
                  <a:lnTo>
                    <a:pt x="192279" y="130889"/>
                  </a:lnTo>
                  <a:lnTo>
                    <a:pt x="88031" y="530504"/>
                  </a:lnTo>
                  <a:lnTo>
                    <a:pt x="19691" y="530504"/>
                  </a:lnTo>
                  <a:cubicBezTo>
                    <a:pt x="9266" y="530504"/>
                    <a:pt x="0" y="539770"/>
                    <a:pt x="0" y="550195"/>
                  </a:cubicBezTo>
                  <a:cubicBezTo>
                    <a:pt x="0" y="560620"/>
                    <a:pt x="9266" y="569886"/>
                    <a:pt x="19691" y="569886"/>
                  </a:cubicBezTo>
                  <a:lnTo>
                    <a:pt x="498071" y="569886"/>
                  </a:lnTo>
                  <a:cubicBezTo>
                    <a:pt x="498071" y="569886"/>
                    <a:pt x="498071" y="569886"/>
                    <a:pt x="498071" y="569886"/>
                  </a:cubicBezTo>
                  <a:cubicBezTo>
                    <a:pt x="498071" y="569886"/>
                    <a:pt x="498071" y="569886"/>
                    <a:pt x="498071" y="569886"/>
                  </a:cubicBezTo>
                  <a:lnTo>
                    <a:pt x="581469" y="569886"/>
                  </a:lnTo>
                  <a:cubicBezTo>
                    <a:pt x="591894" y="569886"/>
                    <a:pt x="601160" y="560620"/>
                    <a:pt x="601160" y="550195"/>
                  </a:cubicBezTo>
                  <a:cubicBezTo>
                    <a:pt x="602319" y="538612"/>
                    <a:pt x="594211" y="529346"/>
                    <a:pt x="582628" y="529346"/>
                  </a:cubicBezTo>
                  <a:close/>
                  <a:moveTo>
                    <a:pt x="192279" y="290735"/>
                  </a:moveTo>
                  <a:lnTo>
                    <a:pt x="282626" y="290735"/>
                  </a:lnTo>
                  <a:lnTo>
                    <a:pt x="282626" y="390349"/>
                  </a:lnTo>
                  <a:lnTo>
                    <a:pt x="166796" y="390349"/>
                  </a:lnTo>
                  <a:lnTo>
                    <a:pt x="192279" y="290735"/>
                  </a:lnTo>
                  <a:close/>
                  <a:moveTo>
                    <a:pt x="228186" y="151738"/>
                  </a:moveTo>
                  <a:lnTo>
                    <a:pt x="281468" y="151738"/>
                  </a:lnTo>
                  <a:lnTo>
                    <a:pt x="281468" y="251352"/>
                  </a:lnTo>
                  <a:lnTo>
                    <a:pt x="201545" y="251352"/>
                  </a:lnTo>
                  <a:lnTo>
                    <a:pt x="228186" y="151738"/>
                  </a:lnTo>
                  <a:close/>
                  <a:moveTo>
                    <a:pt x="375291" y="151738"/>
                  </a:moveTo>
                  <a:lnTo>
                    <a:pt x="400774" y="251352"/>
                  </a:lnTo>
                  <a:lnTo>
                    <a:pt x="320851" y="251352"/>
                  </a:lnTo>
                  <a:lnTo>
                    <a:pt x="320851" y="151738"/>
                  </a:lnTo>
                  <a:lnTo>
                    <a:pt x="375291" y="151738"/>
                  </a:lnTo>
                  <a:close/>
                  <a:moveTo>
                    <a:pt x="322009" y="290735"/>
                  </a:moveTo>
                  <a:lnTo>
                    <a:pt x="412357" y="290735"/>
                  </a:lnTo>
                  <a:lnTo>
                    <a:pt x="437839" y="390349"/>
                  </a:lnTo>
                  <a:lnTo>
                    <a:pt x="322009" y="390349"/>
                  </a:lnTo>
                  <a:lnTo>
                    <a:pt x="322009" y="290735"/>
                  </a:lnTo>
                  <a:close/>
                  <a:moveTo>
                    <a:pt x="448264" y="429731"/>
                  </a:moveTo>
                  <a:lnTo>
                    <a:pt x="473747" y="529346"/>
                  </a:lnTo>
                  <a:lnTo>
                    <a:pt x="320851" y="529346"/>
                  </a:lnTo>
                  <a:lnTo>
                    <a:pt x="320851" y="429731"/>
                  </a:lnTo>
                  <a:lnTo>
                    <a:pt x="448264" y="429731"/>
                  </a:lnTo>
                  <a:close/>
                  <a:moveTo>
                    <a:pt x="370658" y="38224"/>
                  </a:moveTo>
                  <a:lnTo>
                    <a:pt x="370658" y="112356"/>
                  </a:lnTo>
                  <a:lnTo>
                    <a:pt x="232819" y="112356"/>
                  </a:lnTo>
                  <a:lnTo>
                    <a:pt x="232819" y="38224"/>
                  </a:lnTo>
                  <a:lnTo>
                    <a:pt x="370658" y="38224"/>
                  </a:lnTo>
                  <a:close/>
                  <a:moveTo>
                    <a:pt x="156371" y="429731"/>
                  </a:moveTo>
                  <a:lnTo>
                    <a:pt x="282626" y="429731"/>
                  </a:lnTo>
                  <a:lnTo>
                    <a:pt x="282626" y="529346"/>
                  </a:lnTo>
                  <a:lnTo>
                    <a:pt x="129730" y="529346"/>
                  </a:lnTo>
                  <a:lnTo>
                    <a:pt x="156371" y="429731"/>
                  </a:lnTo>
                  <a:close/>
                </a:path>
              </a:pathLst>
            </a:custGeom>
            <a:grpFill/>
            <a:ln w="11573" cap="flat">
              <a:noFill/>
              <a:prstDash val="solid"/>
              <a:miter/>
            </a:ln>
          </p:spPr>
          <p:txBody>
            <a:bodyPr rtlCol="0" anchor="ctr"/>
            <a:lstStyle/>
            <a:p>
              <a:endParaRPr lang="en-US"/>
            </a:p>
          </p:txBody>
        </p:sp>
      </p:grpSp>
      <p:graphicFrame>
        <p:nvGraphicFramePr>
          <p:cNvPr id="8" name="Diagram 9">
            <a:extLst>
              <a:ext uri="{FF2B5EF4-FFF2-40B4-BE49-F238E27FC236}">
                <a16:creationId xmlns:a16="http://schemas.microsoft.com/office/drawing/2014/main" id="{00000000-0008-0000-1D00-000002000000}"/>
              </a:ext>
            </a:extLst>
          </p:cNvPr>
          <p:cNvGraphicFramePr>
            <a:graphicFrameLocks noGrp="1" noChangeAspect="1"/>
          </p:cNvGraphicFramePr>
          <p:nvPr>
            <p:ph sz="quarter" idx="23"/>
            <p:extLst>
              <p:ext uri="{D42A27DB-BD31-4B8C-83A1-F6EECF244321}">
                <p14:modId xmlns:p14="http://schemas.microsoft.com/office/powerpoint/2010/main" val="3770929758"/>
              </p:ext>
            </p:extLst>
          </p:nvPr>
        </p:nvGraphicFramePr>
        <p:xfrm>
          <a:off x="2717800" y="2165350"/>
          <a:ext cx="6503988" cy="448945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351788453"/>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66CE2-1FB2-4261-9F04-8E3FB7AB15CA}"/>
              </a:ext>
            </a:extLst>
          </p:cNvPr>
          <p:cNvSpPr>
            <a:spLocks noGrp="1"/>
          </p:cNvSpPr>
          <p:nvPr>
            <p:ph type="title"/>
          </p:nvPr>
        </p:nvSpPr>
        <p:spPr/>
        <p:txBody>
          <a:bodyPr/>
          <a:lstStyle/>
          <a:p>
            <a:r>
              <a:rPr kumimoji="0" lang="sv-SE" altLang="sv-SE" sz="3600" b="0" i="0" u="none" strike="noStrike" kern="1200" cap="none" spc="0" normalizeH="0" baseline="0" noProof="0" dirty="0">
                <a:ln>
                  <a:noFill/>
                </a:ln>
                <a:solidFill>
                  <a:srgbClr val="000000"/>
                </a:solidFill>
                <a:effectLst/>
                <a:uLnTx/>
                <a:uFillTx/>
                <a:latin typeface="Calibri Light"/>
                <a:ea typeface="+mj-ea"/>
                <a:cs typeface="+mj-cs"/>
              </a:rPr>
              <a:t>Fjärrvärme 2021 </a:t>
            </a:r>
            <a:br>
              <a:rPr kumimoji="0" lang="sv-SE" altLang="sv-SE" sz="3600" b="0" i="0" u="none" strike="noStrike" kern="1200" cap="none" spc="0" normalizeH="0" baseline="0" noProof="0" dirty="0">
                <a:ln>
                  <a:noFill/>
                </a:ln>
                <a:solidFill>
                  <a:srgbClr val="000000"/>
                </a:solidFill>
                <a:effectLst/>
                <a:uLnTx/>
                <a:uFillTx/>
                <a:latin typeface="Calibri Light"/>
                <a:ea typeface="+mj-ea"/>
                <a:cs typeface="+mj-cs"/>
              </a:rPr>
            </a:br>
            <a:r>
              <a:rPr kumimoji="0" lang="sv-SE" altLang="sv-SE" sz="2400" b="0" i="0" u="none" strike="noStrike" kern="1200" cap="none" spc="0" normalizeH="0" baseline="0" noProof="0" dirty="0">
                <a:ln>
                  <a:noFill/>
                </a:ln>
                <a:solidFill>
                  <a:srgbClr val="000000"/>
                </a:solidFill>
                <a:effectLst/>
                <a:uLnTx/>
                <a:uFillTx/>
                <a:latin typeface="Calibri Light"/>
                <a:ea typeface="+mj-ea"/>
                <a:cs typeface="+mj-cs"/>
              </a:rPr>
              <a:t>Tillförd energi, %</a:t>
            </a:r>
            <a:endParaRPr lang="sv-SE" dirty="0"/>
          </a:p>
        </p:txBody>
      </p:sp>
      <p:sp>
        <p:nvSpPr>
          <p:cNvPr id="3" name="Platshållare för text 2">
            <a:extLst>
              <a:ext uri="{FF2B5EF4-FFF2-40B4-BE49-F238E27FC236}">
                <a16:creationId xmlns:a16="http://schemas.microsoft.com/office/drawing/2014/main" id="{9BAE6405-B9D2-4647-A048-8F7DA4E8E0DD}"/>
              </a:ext>
            </a:extLst>
          </p:cNvPr>
          <p:cNvSpPr>
            <a:spLocks noGrp="1"/>
          </p:cNvSpPr>
          <p:nvPr>
            <p:ph type="body" sz="quarter" idx="18"/>
          </p:nvPr>
        </p:nvSpPr>
        <p:spPr/>
        <p:txBody>
          <a:bodyPr/>
          <a:lstStyle/>
          <a:p>
            <a:r>
              <a:rPr lang="sv-SE" dirty="0"/>
              <a:t>Källa: Energiföretagen Sverige</a:t>
            </a:r>
          </a:p>
        </p:txBody>
      </p:sp>
      <p:sp>
        <p:nvSpPr>
          <p:cNvPr id="5" name="Platshållare för bildnummer 4">
            <a:extLst>
              <a:ext uri="{FF2B5EF4-FFF2-40B4-BE49-F238E27FC236}">
                <a16:creationId xmlns:a16="http://schemas.microsoft.com/office/drawing/2014/main" id="{6C0E636A-7282-407A-8CF1-76ABAD230E0E}"/>
              </a:ext>
            </a:extLst>
          </p:cNvPr>
          <p:cNvSpPr>
            <a:spLocks noGrp="1"/>
          </p:cNvSpPr>
          <p:nvPr>
            <p:ph type="sldNum" sz="quarter" idx="21"/>
          </p:nvPr>
        </p:nvSpPr>
        <p:spPr/>
        <p:txBody>
          <a:bodyPr/>
          <a:lstStyle/>
          <a:p>
            <a:pPr>
              <a:defRPr/>
            </a:pPr>
            <a:fld id="{30D2372E-50D1-4AC7-942F-EA3CFDEB5908}" type="slidenum">
              <a:rPr lang="sv-SE" smtClean="0"/>
              <a:pPr>
                <a:defRPr/>
              </a:pPr>
              <a:t>31</a:t>
            </a:fld>
            <a:endParaRPr lang="sv-SE" dirty="0"/>
          </a:p>
        </p:txBody>
      </p:sp>
      <p:cxnSp>
        <p:nvCxnSpPr>
          <p:cNvPr id="15" name="Straight Connector 3">
            <a:extLst>
              <a:ext uri="{FF2B5EF4-FFF2-40B4-BE49-F238E27FC236}">
                <a16:creationId xmlns:a16="http://schemas.microsoft.com/office/drawing/2014/main" id="{D6829BAD-C994-4968-937F-2C2492FE294E}"/>
              </a:ext>
            </a:extLst>
          </p:cNvPr>
          <p:cNvCxnSpPr>
            <a:cxnSpLocks/>
          </p:cNvCxnSpPr>
          <p:nvPr/>
        </p:nvCxnSpPr>
        <p:spPr>
          <a:xfrm flipH="1">
            <a:off x="614197" y="2750131"/>
            <a:ext cx="4309405"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A1B0836-FBAA-4393-8DF9-409B90AB035F}"/>
              </a:ext>
            </a:extLst>
          </p:cNvPr>
          <p:cNvCxnSpPr>
            <a:cxnSpLocks/>
          </p:cNvCxnSpPr>
          <p:nvPr/>
        </p:nvCxnSpPr>
        <p:spPr>
          <a:xfrm flipH="1">
            <a:off x="614197" y="3750728"/>
            <a:ext cx="4309405"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28A130-BB31-4201-8348-F301C7DE9DCB}"/>
              </a:ext>
            </a:extLst>
          </p:cNvPr>
          <p:cNvCxnSpPr>
            <a:cxnSpLocks/>
          </p:cNvCxnSpPr>
          <p:nvPr/>
        </p:nvCxnSpPr>
        <p:spPr>
          <a:xfrm flipH="1" flipV="1">
            <a:off x="614197" y="4673601"/>
            <a:ext cx="4309405" cy="9999"/>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Freeform: Shape 13">
            <a:extLst>
              <a:ext uri="{FF2B5EF4-FFF2-40B4-BE49-F238E27FC236}">
                <a16:creationId xmlns:a16="http://schemas.microsoft.com/office/drawing/2014/main" id="{CC318D4D-87B7-4512-8854-4FED45866B31}"/>
              </a:ext>
            </a:extLst>
          </p:cNvPr>
          <p:cNvSpPr/>
          <p:nvPr/>
        </p:nvSpPr>
        <p:spPr>
          <a:xfrm>
            <a:off x="898713" y="3122198"/>
            <a:ext cx="637929" cy="468711"/>
          </a:xfrm>
          <a:custGeom>
            <a:avLst/>
            <a:gdLst>
              <a:gd name="connsiteX0" fmla="*/ 292418 w 858202"/>
              <a:gd name="connsiteY0" fmla="*/ 204788 h 630554"/>
              <a:gd name="connsiteX1" fmla="*/ 217170 w 858202"/>
              <a:gd name="connsiteY1" fmla="*/ 106680 h 630554"/>
              <a:gd name="connsiteX2" fmla="*/ 96203 w 858202"/>
              <a:gd name="connsiteY2" fmla="*/ 263843 h 630554"/>
              <a:gd name="connsiteX3" fmla="*/ 189548 w 858202"/>
              <a:gd name="connsiteY3" fmla="*/ 263843 h 630554"/>
              <a:gd name="connsiteX4" fmla="*/ 68580 w 858202"/>
              <a:gd name="connsiteY4" fmla="*/ 420053 h 630554"/>
              <a:gd name="connsiteX5" fmla="*/ 161925 w 858202"/>
              <a:gd name="connsiteY5" fmla="*/ 420053 h 630554"/>
              <a:gd name="connsiteX6" fmla="*/ 0 w 858202"/>
              <a:gd name="connsiteY6" fmla="*/ 629603 h 630554"/>
              <a:gd name="connsiteX7" fmla="*/ 374333 w 858202"/>
              <a:gd name="connsiteY7" fmla="*/ 629603 h 630554"/>
              <a:gd name="connsiteX8" fmla="*/ 428625 w 858202"/>
              <a:gd name="connsiteY8" fmla="*/ 424815 h 630554"/>
              <a:gd name="connsiteX9" fmla="*/ 428625 w 858202"/>
              <a:gd name="connsiteY9" fmla="*/ 521970 h 630554"/>
              <a:gd name="connsiteX10" fmla="*/ 645795 w 858202"/>
              <a:gd name="connsiteY10" fmla="*/ 521970 h 630554"/>
              <a:gd name="connsiteX11" fmla="*/ 483870 w 858202"/>
              <a:gd name="connsiteY11" fmla="*/ 312420 h 630554"/>
              <a:gd name="connsiteX12" fmla="*/ 577215 w 858202"/>
              <a:gd name="connsiteY12" fmla="*/ 312420 h 630554"/>
              <a:gd name="connsiteX13" fmla="*/ 456248 w 858202"/>
              <a:gd name="connsiteY13" fmla="*/ 157163 h 630554"/>
              <a:gd name="connsiteX14" fmla="*/ 549593 w 858202"/>
              <a:gd name="connsiteY14" fmla="*/ 157163 h 630554"/>
              <a:gd name="connsiteX15" fmla="*/ 428625 w 858202"/>
              <a:gd name="connsiteY15" fmla="*/ 0 h 630554"/>
              <a:gd name="connsiteX16" fmla="*/ 307658 w 858202"/>
              <a:gd name="connsiteY16" fmla="*/ 157163 h 630554"/>
              <a:gd name="connsiteX17" fmla="*/ 401003 w 858202"/>
              <a:gd name="connsiteY17" fmla="*/ 157163 h 630554"/>
              <a:gd name="connsiteX18" fmla="*/ 280035 w 858202"/>
              <a:gd name="connsiteY18" fmla="*/ 313373 h 630554"/>
              <a:gd name="connsiteX19" fmla="*/ 373380 w 858202"/>
              <a:gd name="connsiteY19" fmla="*/ 313373 h 630554"/>
              <a:gd name="connsiteX20" fmla="*/ 211455 w 858202"/>
              <a:gd name="connsiteY20" fmla="*/ 522923 h 630554"/>
              <a:gd name="connsiteX21" fmla="*/ 429578 w 858202"/>
              <a:gd name="connsiteY21" fmla="*/ 522923 h 630554"/>
              <a:gd name="connsiteX22" fmla="*/ 429578 w 858202"/>
              <a:gd name="connsiteY22" fmla="*/ 630555 h 630554"/>
              <a:gd name="connsiteX23" fmla="*/ 515303 w 858202"/>
              <a:gd name="connsiteY23" fmla="*/ 630555 h 630554"/>
              <a:gd name="connsiteX24" fmla="*/ 564833 w 858202"/>
              <a:gd name="connsiteY24" fmla="*/ 204788 h 630554"/>
              <a:gd name="connsiteX25" fmla="*/ 640080 w 858202"/>
              <a:gd name="connsiteY25" fmla="*/ 106680 h 630554"/>
              <a:gd name="connsiteX26" fmla="*/ 761048 w 858202"/>
              <a:gd name="connsiteY26" fmla="*/ 263843 h 630554"/>
              <a:gd name="connsiteX27" fmla="*/ 667703 w 858202"/>
              <a:gd name="connsiteY27" fmla="*/ 263843 h 630554"/>
              <a:gd name="connsiteX28" fmla="*/ 789623 w 858202"/>
              <a:gd name="connsiteY28" fmla="*/ 420053 h 630554"/>
              <a:gd name="connsiteX29" fmla="*/ 696278 w 858202"/>
              <a:gd name="connsiteY29" fmla="*/ 420053 h 630554"/>
              <a:gd name="connsiteX30" fmla="*/ 858203 w 858202"/>
              <a:gd name="connsiteY30" fmla="*/ 629603 h 630554"/>
              <a:gd name="connsiteX31" fmla="*/ 569595 w 858202"/>
              <a:gd name="connsiteY31" fmla="*/ 629603 h 63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58202" h="630554">
                <a:moveTo>
                  <a:pt x="292418" y="204788"/>
                </a:moveTo>
                <a:lnTo>
                  <a:pt x="217170" y="106680"/>
                </a:lnTo>
                <a:lnTo>
                  <a:pt x="96203" y="263843"/>
                </a:lnTo>
                <a:lnTo>
                  <a:pt x="189548" y="263843"/>
                </a:lnTo>
                <a:lnTo>
                  <a:pt x="68580" y="420053"/>
                </a:lnTo>
                <a:lnTo>
                  <a:pt x="161925" y="420053"/>
                </a:lnTo>
                <a:lnTo>
                  <a:pt x="0" y="629603"/>
                </a:lnTo>
                <a:lnTo>
                  <a:pt x="374333" y="629603"/>
                </a:lnTo>
                <a:moveTo>
                  <a:pt x="428625" y="424815"/>
                </a:moveTo>
                <a:lnTo>
                  <a:pt x="428625" y="521970"/>
                </a:lnTo>
                <a:lnTo>
                  <a:pt x="645795" y="521970"/>
                </a:lnTo>
                <a:lnTo>
                  <a:pt x="483870" y="312420"/>
                </a:lnTo>
                <a:lnTo>
                  <a:pt x="577215" y="312420"/>
                </a:lnTo>
                <a:lnTo>
                  <a:pt x="456248" y="157163"/>
                </a:lnTo>
                <a:lnTo>
                  <a:pt x="549593" y="157163"/>
                </a:lnTo>
                <a:lnTo>
                  <a:pt x="428625" y="0"/>
                </a:lnTo>
                <a:lnTo>
                  <a:pt x="307658" y="157163"/>
                </a:lnTo>
                <a:lnTo>
                  <a:pt x="401003" y="157163"/>
                </a:lnTo>
                <a:lnTo>
                  <a:pt x="280035" y="313373"/>
                </a:lnTo>
                <a:lnTo>
                  <a:pt x="373380" y="313373"/>
                </a:lnTo>
                <a:cubicBezTo>
                  <a:pt x="289560" y="421005"/>
                  <a:pt x="235268" y="490538"/>
                  <a:pt x="211455" y="522923"/>
                </a:cubicBezTo>
                <a:lnTo>
                  <a:pt x="429578" y="522923"/>
                </a:lnTo>
                <a:lnTo>
                  <a:pt x="429578" y="630555"/>
                </a:lnTo>
                <a:lnTo>
                  <a:pt x="515303" y="630555"/>
                </a:lnTo>
                <a:moveTo>
                  <a:pt x="564833" y="204788"/>
                </a:moveTo>
                <a:lnTo>
                  <a:pt x="640080" y="106680"/>
                </a:lnTo>
                <a:lnTo>
                  <a:pt x="761048" y="263843"/>
                </a:lnTo>
                <a:lnTo>
                  <a:pt x="667703" y="263843"/>
                </a:lnTo>
                <a:lnTo>
                  <a:pt x="789623" y="420053"/>
                </a:lnTo>
                <a:lnTo>
                  <a:pt x="696278" y="420053"/>
                </a:lnTo>
                <a:lnTo>
                  <a:pt x="858203" y="629603"/>
                </a:lnTo>
                <a:lnTo>
                  <a:pt x="569595" y="629603"/>
                </a:lnTo>
              </a:path>
            </a:pathLst>
          </a:custGeom>
          <a:noFill/>
          <a:ln w="34925" cap="rnd">
            <a:solidFill>
              <a:schemeClr val="accent3"/>
            </a:solidFill>
            <a:prstDash val="solid"/>
            <a:round/>
          </a:ln>
        </p:spPr>
        <p:txBody>
          <a:bodyPr rtlCol="0" anchor="ctr"/>
          <a:lstStyle/>
          <a:p>
            <a:endParaRPr lang="en-US" dirty="0"/>
          </a:p>
        </p:txBody>
      </p:sp>
      <p:sp>
        <p:nvSpPr>
          <p:cNvPr id="19" name="Freeform: Shape 14">
            <a:extLst>
              <a:ext uri="{FF2B5EF4-FFF2-40B4-BE49-F238E27FC236}">
                <a16:creationId xmlns:a16="http://schemas.microsoft.com/office/drawing/2014/main" id="{4B9BF281-FC79-4B45-8728-72B48F7ECA9D}"/>
              </a:ext>
            </a:extLst>
          </p:cNvPr>
          <p:cNvSpPr/>
          <p:nvPr/>
        </p:nvSpPr>
        <p:spPr>
          <a:xfrm>
            <a:off x="942206" y="1970307"/>
            <a:ext cx="610314" cy="594789"/>
          </a:xfrm>
          <a:custGeom>
            <a:avLst/>
            <a:gdLst>
              <a:gd name="connsiteX0" fmla="*/ 65723 w 687085"/>
              <a:gd name="connsiteY0" fmla="*/ 263843 h 669607"/>
              <a:gd name="connsiteX1" fmla="*/ 30480 w 687085"/>
              <a:gd name="connsiteY1" fmla="*/ 325755 h 669607"/>
              <a:gd name="connsiteX2" fmla="*/ 27623 w 687085"/>
              <a:gd name="connsiteY2" fmla="*/ 330518 h 669607"/>
              <a:gd name="connsiteX3" fmla="*/ 27623 w 687085"/>
              <a:gd name="connsiteY3" fmla="*/ 330518 h 669607"/>
              <a:gd name="connsiteX4" fmla="*/ 33338 w 687085"/>
              <a:gd name="connsiteY4" fmla="*/ 397193 h 669607"/>
              <a:gd name="connsiteX5" fmla="*/ 120968 w 687085"/>
              <a:gd name="connsiteY5" fmla="*/ 548640 h 669607"/>
              <a:gd name="connsiteX6" fmla="*/ 139065 w 687085"/>
              <a:gd name="connsiteY6" fmla="*/ 471488 h 669607"/>
              <a:gd name="connsiteX7" fmla="*/ 163830 w 687085"/>
              <a:gd name="connsiteY7" fmla="*/ 428625 h 669607"/>
              <a:gd name="connsiteX8" fmla="*/ 209550 w 687085"/>
              <a:gd name="connsiteY8" fmla="*/ 348615 h 669607"/>
              <a:gd name="connsiteX9" fmla="*/ 275273 w 687085"/>
              <a:gd name="connsiteY9" fmla="*/ 386715 h 669607"/>
              <a:gd name="connsiteX10" fmla="*/ 186690 w 687085"/>
              <a:gd name="connsiteY10" fmla="*/ 220028 h 669607"/>
              <a:gd name="connsiteX11" fmla="*/ 0 w 687085"/>
              <a:gd name="connsiteY11" fmla="*/ 224790 h 669607"/>
              <a:gd name="connsiteX12" fmla="*/ 65723 w 687085"/>
              <a:gd name="connsiteY12" fmla="*/ 263843 h 669607"/>
              <a:gd name="connsiteX13" fmla="*/ 505778 w 687085"/>
              <a:gd name="connsiteY13" fmla="*/ 27622 h 669607"/>
              <a:gd name="connsiteX14" fmla="*/ 445770 w 687085"/>
              <a:gd name="connsiteY14" fmla="*/ 0 h 669607"/>
              <a:gd name="connsiteX15" fmla="*/ 271463 w 687085"/>
              <a:gd name="connsiteY15" fmla="*/ 0 h 669607"/>
              <a:gd name="connsiteX16" fmla="*/ 329565 w 687085"/>
              <a:gd name="connsiteY16" fmla="*/ 54293 h 669607"/>
              <a:gd name="connsiteX17" fmla="*/ 354330 w 687085"/>
              <a:gd name="connsiteY17" fmla="*/ 97155 h 669607"/>
              <a:gd name="connsiteX18" fmla="*/ 401003 w 687085"/>
              <a:gd name="connsiteY18" fmla="*/ 177165 h 669607"/>
              <a:gd name="connsiteX19" fmla="*/ 335280 w 687085"/>
              <a:gd name="connsiteY19" fmla="*/ 215265 h 669607"/>
              <a:gd name="connsiteX20" fmla="*/ 521970 w 687085"/>
              <a:gd name="connsiteY20" fmla="*/ 220028 h 669607"/>
              <a:gd name="connsiteX21" fmla="*/ 611505 w 687085"/>
              <a:gd name="connsiteY21" fmla="*/ 55245 h 669607"/>
              <a:gd name="connsiteX22" fmla="*/ 545783 w 687085"/>
              <a:gd name="connsiteY22" fmla="*/ 93345 h 669607"/>
              <a:gd name="connsiteX23" fmla="*/ 510540 w 687085"/>
              <a:gd name="connsiteY23" fmla="*/ 31433 h 669607"/>
              <a:gd name="connsiteX24" fmla="*/ 505778 w 687085"/>
              <a:gd name="connsiteY24" fmla="*/ 27622 h 669607"/>
              <a:gd name="connsiteX25" fmla="*/ 271463 w 687085"/>
              <a:gd name="connsiteY25" fmla="*/ 0 h 669607"/>
              <a:gd name="connsiteX26" fmla="*/ 261938 w 687085"/>
              <a:gd name="connsiteY26" fmla="*/ 0 h 669607"/>
              <a:gd name="connsiteX27" fmla="*/ 230505 w 687085"/>
              <a:gd name="connsiteY27" fmla="*/ 4763 h 669607"/>
              <a:gd name="connsiteX28" fmla="*/ 201930 w 687085"/>
              <a:gd name="connsiteY28" fmla="*/ 27622 h 669607"/>
              <a:gd name="connsiteX29" fmla="*/ 199073 w 687085"/>
              <a:gd name="connsiteY29" fmla="*/ 32385 h 669607"/>
              <a:gd name="connsiteX30" fmla="*/ 197168 w 687085"/>
              <a:gd name="connsiteY30" fmla="*/ 36195 h 669607"/>
              <a:gd name="connsiteX31" fmla="*/ 127635 w 687085"/>
              <a:gd name="connsiteY31" fmla="*/ 156210 h 669607"/>
              <a:gd name="connsiteX32" fmla="*/ 271463 w 687085"/>
              <a:gd name="connsiteY32" fmla="*/ 240030 h 669607"/>
              <a:gd name="connsiteX33" fmla="*/ 353378 w 687085"/>
              <a:gd name="connsiteY33" fmla="*/ 98108 h 669607"/>
              <a:gd name="connsiteX34" fmla="*/ 461963 w 687085"/>
              <a:gd name="connsiteY34" fmla="*/ 283845 h 669607"/>
              <a:gd name="connsiteX35" fmla="*/ 543878 w 687085"/>
              <a:gd name="connsiteY35" fmla="*/ 425768 h 669607"/>
              <a:gd name="connsiteX36" fmla="*/ 593408 w 687085"/>
              <a:gd name="connsiteY36" fmla="*/ 425768 h 669607"/>
              <a:gd name="connsiteX37" fmla="*/ 669608 w 687085"/>
              <a:gd name="connsiteY37" fmla="*/ 402908 h 669607"/>
              <a:gd name="connsiteX38" fmla="*/ 674370 w 687085"/>
              <a:gd name="connsiteY38" fmla="*/ 395288 h 669607"/>
              <a:gd name="connsiteX39" fmla="*/ 685800 w 687085"/>
              <a:gd name="connsiteY39" fmla="*/ 365760 h 669607"/>
              <a:gd name="connsiteX40" fmla="*/ 680085 w 687085"/>
              <a:gd name="connsiteY40" fmla="*/ 329565 h 669607"/>
              <a:gd name="connsiteX41" fmla="*/ 677228 w 687085"/>
              <a:gd name="connsiteY41" fmla="*/ 324803 h 669607"/>
              <a:gd name="connsiteX42" fmla="*/ 675323 w 687085"/>
              <a:gd name="connsiteY42" fmla="*/ 320993 h 669607"/>
              <a:gd name="connsiteX43" fmla="*/ 606743 w 687085"/>
              <a:gd name="connsiteY43" fmla="*/ 200978 h 669607"/>
              <a:gd name="connsiteX44" fmla="*/ 543878 w 687085"/>
              <a:gd name="connsiteY44" fmla="*/ 426720 h 669607"/>
              <a:gd name="connsiteX45" fmla="*/ 451485 w 687085"/>
              <a:gd name="connsiteY45" fmla="*/ 426720 h 669607"/>
              <a:gd name="connsiteX46" fmla="*/ 451485 w 687085"/>
              <a:gd name="connsiteY46" fmla="*/ 351472 h 669607"/>
              <a:gd name="connsiteX47" fmla="*/ 353378 w 687085"/>
              <a:gd name="connsiteY47" fmla="*/ 510540 h 669607"/>
              <a:gd name="connsiteX48" fmla="*/ 451485 w 687085"/>
              <a:gd name="connsiteY48" fmla="*/ 669608 h 669607"/>
              <a:gd name="connsiteX49" fmla="*/ 451485 w 687085"/>
              <a:gd name="connsiteY49" fmla="*/ 593408 h 669607"/>
              <a:gd name="connsiteX50" fmla="*/ 522923 w 687085"/>
              <a:gd name="connsiteY50" fmla="*/ 593408 h 669607"/>
              <a:gd name="connsiteX51" fmla="*/ 527685 w 687085"/>
              <a:gd name="connsiteY51" fmla="*/ 593408 h 669607"/>
              <a:gd name="connsiteX52" fmla="*/ 527685 w 687085"/>
              <a:gd name="connsiteY52" fmla="*/ 593408 h 669607"/>
              <a:gd name="connsiteX53" fmla="*/ 581978 w 687085"/>
              <a:gd name="connsiteY53" fmla="*/ 555308 h 669607"/>
              <a:gd name="connsiteX54" fmla="*/ 669608 w 687085"/>
              <a:gd name="connsiteY54" fmla="*/ 403860 h 669607"/>
              <a:gd name="connsiteX55" fmla="*/ 120968 w 687085"/>
              <a:gd name="connsiteY55" fmla="*/ 546735 h 669607"/>
              <a:gd name="connsiteX56" fmla="*/ 125730 w 687085"/>
              <a:gd name="connsiteY56" fmla="*/ 554355 h 669607"/>
              <a:gd name="connsiteX57" fmla="*/ 145733 w 687085"/>
              <a:gd name="connsiteY57" fmla="*/ 579120 h 669607"/>
              <a:gd name="connsiteX58" fmla="*/ 180023 w 687085"/>
              <a:gd name="connsiteY58" fmla="*/ 592455 h 669607"/>
              <a:gd name="connsiteX59" fmla="*/ 185738 w 687085"/>
              <a:gd name="connsiteY59" fmla="*/ 592455 h 669607"/>
              <a:gd name="connsiteX60" fmla="*/ 189548 w 687085"/>
              <a:gd name="connsiteY60" fmla="*/ 592455 h 669607"/>
              <a:gd name="connsiteX61" fmla="*/ 328613 w 687085"/>
              <a:gd name="connsiteY61" fmla="*/ 592455 h 669607"/>
              <a:gd name="connsiteX62" fmla="*/ 328613 w 687085"/>
              <a:gd name="connsiteY62" fmla="*/ 426720 h 669607"/>
              <a:gd name="connsiteX63" fmla="*/ 164783 w 687085"/>
              <a:gd name="connsiteY63" fmla="*/ 426720 h 669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87085" h="669607">
                <a:moveTo>
                  <a:pt x="65723" y="263843"/>
                </a:moveTo>
                <a:cubicBezTo>
                  <a:pt x="54293" y="284797"/>
                  <a:pt x="41910" y="304800"/>
                  <a:pt x="30480" y="325755"/>
                </a:cubicBezTo>
                <a:cubicBezTo>
                  <a:pt x="29528" y="326708"/>
                  <a:pt x="28575" y="328613"/>
                  <a:pt x="27623" y="330518"/>
                </a:cubicBezTo>
                <a:lnTo>
                  <a:pt x="27623" y="330518"/>
                </a:lnTo>
                <a:cubicBezTo>
                  <a:pt x="17145" y="348615"/>
                  <a:pt x="19050" y="370522"/>
                  <a:pt x="33338" y="397193"/>
                </a:cubicBezTo>
                <a:lnTo>
                  <a:pt x="120968" y="548640"/>
                </a:lnTo>
                <a:cubicBezTo>
                  <a:pt x="112395" y="531495"/>
                  <a:pt x="118110" y="505778"/>
                  <a:pt x="139065" y="471488"/>
                </a:cubicBezTo>
                <a:lnTo>
                  <a:pt x="163830" y="428625"/>
                </a:lnTo>
                <a:lnTo>
                  <a:pt x="209550" y="348615"/>
                </a:lnTo>
                <a:lnTo>
                  <a:pt x="275273" y="386715"/>
                </a:lnTo>
                <a:lnTo>
                  <a:pt x="186690" y="220028"/>
                </a:lnTo>
                <a:cubicBezTo>
                  <a:pt x="124778" y="221933"/>
                  <a:pt x="61913" y="222885"/>
                  <a:pt x="0" y="224790"/>
                </a:cubicBezTo>
                <a:lnTo>
                  <a:pt x="65723" y="263843"/>
                </a:lnTo>
                <a:close/>
                <a:moveTo>
                  <a:pt x="505778" y="27622"/>
                </a:moveTo>
                <a:cubicBezTo>
                  <a:pt x="495300" y="9525"/>
                  <a:pt x="475298" y="0"/>
                  <a:pt x="445770" y="0"/>
                </a:cubicBezTo>
                <a:lnTo>
                  <a:pt x="271463" y="0"/>
                </a:lnTo>
                <a:cubicBezTo>
                  <a:pt x="290513" y="953"/>
                  <a:pt x="309563" y="19050"/>
                  <a:pt x="329565" y="54293"/>
                </a:cubicBezTo>
                <a:lnTo>
                  <a:pt x="354330" y="97155"/>
                </a:lnTo>
                <a:lnTo>
                  <a:pt x="401003" y="177165"/>
                </a:lnTo>
                <a:lnTo>
                  <a:pt x="335280" y="215265"/>
                </a:lnTo>
                <a:lnTo>
                  <a:pt x="521970" y="220028"/>
                </a:lnTo>
                <a:cubicBezTo>
                  <a:pt x="551498" y="165735"/>
                  <a:pt x="581025" y="110490"/>
                  <a:pt x="611505" y="55245"/>
                </a:cubicBezTo>
                <a:lnTo>
                  <a:pt x="545783" y="93345"/>
                </a:lnTo>
                <a:cubicBezTo>
                  <a:pt x="534353" y="72390"/>
                  <a:pt x="521970" y="52388"/>
                  <a:pt x="510540" y="31433"/>
                </a:cubicBezTo>
                <a:cubicBezTo>
                  <a:pt x="507683" y="30480"/>
                  <a:pt x="506730" y="29528"/>
                  <a:pt x="505778" y="27622"/>
                </a:cubicBezTo>
                <a:close/>
                <a:moveTo>
                  <a:pt x="271463" y="0"/>
                </a:moveTo>
                <a:lnTo>
                  <a:pt x="261938" y="0"/>
                </a:lnTo>
                <a:cubicBezTo>
                  <a:pt x="249555" y="0"/>
                  <a:pt x="239078" y="1905"/>
                  <a:pt x="230505" y="4763"/>
                </a:cubicBezTo>
                <a:cubicBezTo>
                  <a:pt x="217170" y="9525"/>
                  <a:pt x="207645" y="17145"/>
                  <a:pt x="201930" y="27622"/>
                </a:cubicBezTo>
                <a:cubicBezTo>
                  <a:pt x="200978" y="29528"/>
                  <a:pt x="200025" y="30480"/>
                  <a:pt x="199073" y="32385"/>
                </a:cubicBezTo>
                <a:cubicBezTo>
                  <a:pt x="198120" y="33338"/>
                  <a:pt x="198120" y="35243"/>
                  <a:pt x="197168" y="36195"/>
                </a:cubicBezTo>
                <a:lnTo>
                  <a:pt x="127635" y="156210"/>
                </a:lnTo>
                <a:moveTo>
                  <a:pt x="271463" y="240030"/>
                </a:moveTo>
                <a:lnTo>
                  <a:pt x="353378" y="98108"/>
                </a:lnTo>
                <a:moveTo>
                  <a:pt x="461963" y="283845"/>
                </a:moveTo>
                <a:lnTo>
                  <a:pt x="543878" y="425768"/>
                </a:lnTo>
                <a:lnTo>
                  <a:pt x="593408" y="425768"/>
                </a:lnTo>
                <a:cubicBezTo>
                  <a:pt x="633413" y="426720"/>
                  <a:pt x="659130" y="419100"/>
                  <a:pt x="669608" y="402908"/>
                </a:cubicBezTo>
                <a:lnTo>
                  <a:pt x="674370" y="395288"/>
                </a:lnTo>
                <a:cubicBezTo>
                  <a:pt x="680085" y="384810"/>
                  <a:pt x="683895" y="375285"/>
                  <a:pt x="685800" y="365760"/>
                </a:cubicBezTo>
                <a:cubicBezTo>
                  <a:pt x="688658" y="352425"/>
                  <a:pt x="686753" y="340043"/>
                  <a:pt x="680085" y="329565"/>
                </a:cubicBezTo>
                <a:cubicBezTo>
                  <a:pt x="679133" y="327660"/>
                  <a:pt x="678180" y="325755"/>
                  <a:pt x="677228" y="324803"/>
                </a:cubicBezTo>
                <a:cubicBezTo>
                  <a:pt x="676275" y="323850"/>
                  <a:pt x="676275" y="321945"/>
                  <a:pt x="675323" y="320993"/>
                </a:cubicBezTo>
                <a:lnTo>
                  <a:pt x="606743" y="200978"/>
                </a:lnTo>
                <a:moveTo>
                  <a:pt x="543878" y="426720"/>
                </a:moveTo>
                <a:lnTo>
                  <a:pt x="451485" y="426720"/>
                </a:lnTo>
                <a:lnTo>
                  <a:pt x="451485" y="351472"/>
                </a:lnTo>
                <a:lnTo>
                  <a:pt x="353378" y="510540"/>
                </a:lnTo>
                <a:cubicBezTo>
                  <a:pt x="385763" y="563880"/>
                  <a:pt x="418148" y="617220"/>
                  <a:pt x="451485" y="669608"/>
                </a:cubicBezTo>
                <a:lnTo>
                  <a:pt x="451485" y="593408"/>
                </a:lnTo>
                <a:cubicBezTo>
                  <a:pt x="475298" y="593408"/>
                  <a:pt x="499110" y="593408"/>
                  <a:pt x="522923" y="593408"/>
                </a:cubicBezTo>
                <a:cubicBezTo>
                  <a:pt x="524828" y="593408"/>
                  <a:pt x="525780" y="593408"/>
                  <a:pt x="527685" y="593408"/>
                </a:cubicBezTo>
                <a:lnTo>
                  <a:pt x="527685" y="593408"/>
                </a:lnTo>
                <a:cubicBezTo>
                  <a:pt x="548640" y="593408"/>
                  <a:pt x="566738" y="580072"/>
                  <a:pt x="581978" y="555308"/>
                </a:cubicBezTo>
                <a:lnTo>
                  <a:pt x="669608" y="403860"/>
                </a:lnTo>
                <a:moveTo>
                  <a:pt x="120968" y="546735"/>
                </a:moveTo>
                <a:lnTo>
                  <a:pt x="125730" y="554355"/>
                </a:lnTo>
                <a:cubicBezTo>
                  <a:pt x="131445" y="564833"/>
                  <a:pt x="138113" y="572453"/>
                  <a:pt x="145733" y="579120"/>
                </a:cubicBezTo>
                <a:cubicBezTo>
                  <a:pt x="156210" y="587693"/>
                  <a:pt x="167640" y="592455"/>
                  <a:pt x="180023" y="592455"/>
                </a:cubicBezTo>
                <a:cubicBezTo>
                  <a:pt x="181928" y="592455"/>
                  <a:pt x="183833" y="592455"/>
                  <a:pt x="185738" y="592455"/>
                </a:cubicBezTo>
                <a:cubicBezTo>
                  <a:pt x="186690" y="592455"/>
                  <a:pt x="188595" y="592455"/>
                  <a:pt x="189548" y="592455"/>
                </a:cubicBezTo>
                <a:lnTo>
                  <a:pt x="328613" y="592455"/>
                </a:lnTo>
                <a:moveTo>
                  <a:pt x="328613" y="426720"/>
                </a:moveTo>
                <a:lnTo>
                  <a:pt x="164783" y="426720"/>
                </a:lnTo>
              </a:path>
            </a:pathLst>
          </a:custGeom>
          <a:noFill/>
          <a:ln w="34925" cap="rnd">
            <a:solidFill>
              <a:schemeClr val="accent1"/>
            </a:solidFill>
            <a:prstDash val="solid"/>
            <a:round/>
          </a:ln>
        </p:spPr>
        <p:txBody>
          <a:bodyPr rtlCol="0" anchor="ctr"/>
          <a:lstStyle/>
          <a:p>
            <a:endParaRPr lang="en-US"/>
          </a:p>
        </p:txBody>
      </p:sp>
      <p:grpSp>
        <p:nvGrpSpPr>
          <p:cNvPr id="20" name="Graphic 4">
            <a:extLst>
              <a:ext uri="{FF2B5EF4-FFF2-40B4-BE49-F238E27FC236}">
                <a16:creationId xmlns:a16="http://schemas.microsoft.com/office/drawing/2014/main" id="{443DA4D1-531C-4AC3-8021-ACA1D55FE86D}"/>
              </a:ext>
            </a:extLst>
          </p:cNvPr>
          <p:cNvGrpSpPr/>
          <p:nvPr/>
        </p:nvGrpSpPr>
        <p:grpSpPr>
          <a:xfrm>
            <a:off x="942206" y="4195902"/>
            <a:ext cx="287154" cy="390326"/>
            <a:chOff x="4643649" y="4160315"/>
            <a:chExt cx="601270" cy="878628"/>
          </a:xfrm>
          <a:solidFill>
            <a:schemeClr val="accent2"/>
          </a:solidFill>
        </p:grpSpPr>
        <p:sp>
          <p:nvSpPr>
            <p:cNvPr id="21" name="Freeform: Shape 20">
              <a:extLst>
                <a:ext uri="{FF2B5EF4-FFF2-40B4-BE49-F238E27FC236}">
                  <a16:creationId xmlns:a16="http://schemas.microsoft.com/office/drawing/2014/main" id="{8DD010C6-1084-4C3F-A51C-C954775AD3D3}"/>
                </a:ext>
              </a:extLst>
            </p:cNvPr>
            <p:cNvSpPr/>
            <p:nvPr/>
          </p:nvSpPr>
          <p:spPr>
            <a:xfrm>
              <a:off x="4866883" y="4160315"/>
              <a:ext cx="175543" cy="277467"/>
            </a:xfrm>
            <a:custGeom>
              <a:avLst/>
              <a:gdLst>
                <a:gd name="connsiteX0" fmla="*/ 82558 w 175543"/>
                <a:gd name="connsiteY0" fmla="*/ 277468 h 277467"/>
                <a:gd name="connsiteX1" fmla="*/ 175223 w 175543"/>
                <a:gd name="connsiteY1" fmla="*/ 175537 h 277467"/>
                <a:gd name="connsiteX2" fmla="*/ 88350 w 175543"/>
                <a:gd name="connsiteY2" fmla="*/ 4108 h 277467"/>
                <a:gd name="connsiteX3" fmla="*/ 66342 w 175543"/>
                <a:gd name="connsiteY3" fmla="*/ 2949 h 277467"/>
                <a:gd name="connsiteX4" fmla="*/ 55917 w 175543"/>
                <a:gd name="connsiteY4" fmla="*/ 22641 h 277467"/>
                <a:gd name="connsiteX5" fmla="*/ 55917 w 175543"/>
                <a:gd name="connsiteY5" fmla="*/ 29591 h 277467"/>
                <a:gd name="connsiteX6" fmla="*/ 55917 w 175543"/>
                <a:gd name="connsiteY6" fmla="*/ 37699 h 277467"/>
                <a:gd name="connsiteX7" fmla="*/ 31593 w 175543"/>
                <a:gd name="connsiteY7" fmla="*/ 101405 h 277467"/>
                <a:gd name="connsiteX8" fmla="*/ 319 w 175543"/>
                <a:gd name="connsiteY8" fmla="*/ 172062 h 277467"/>
                <a:gd name="connsiteX9" fmla="*/ 28118 w 175543"/>
                <a:gd name="connsiteY9" fmla="*/ 251985 h 277467"/>
                <a:gd name="connsiteX10" fmla="*/ 82558 w 175543"/>
                <a:gd name="connsiteY10" fmla="*/ 277468 h 277467"/>
                <a:gd name="connsiteX11" fmla="*/ 39701 w 175543"/>
                <a:gd name="connsiteY11" fmla="*/ 174379 h 277467"/>
                <a:gd name="connsiteX12" fmla="*/ 62867 w 175543"/>
                <a:gd name="connsiteY12" fmla="*/ 124571 h 277467"/>
                <a:gd name="connsiteX13" fmla="*/ 94141 w 175543"/>
                <a:gd name="connsiteY13" fmla="*/ 63181 h 277467"/>
                <a:gd name="connsiteX14" fmla="*/ 135840 w 175543"/>
                <a:gd name="connsiteY14" fmla="*/ 170904 h 277467"/>
                <a:gd name="connsiteX15" fmla="*/ 82558 w 175543"/>
                <a:gd name="connsiteY15" fmla="*/ 235769 h 277467"/>
                <a:gd name="connsiteX16" fmla="*/ 57075 w 175543"/>
                <a:gd name="connsiteY16" fmla="*/ 223027 h 277467"/>
                <a:gd name="connsiteX17" fmla="*/ 39701 w 175543"/>
                <a:gd name="connsiteY17" fmla="*/ 174379 h 27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543" h="277467">
                  <a:moveTo>
                    <a:pt x="82558" y="277468"/>
                  </a:moveTo>
                  <a:cubicBezTo>
                    <a:pt x="131207" y="277468"/>
                    <a:pt x="171748" y="232294"/>
                    <a:pt x="175223" y="175537"/>
                  </a:cubicBezTo>
                  <a:cubicBezTo>
                    <a:pt x="179856" y="103722"/>
                    <a:pt x="133524" y="40015"/>
                    <a:pt x="88350" y="4108"/>
                  </a:cubicBezTo>
                  <a:cubicBezTo>
                    <a:pt x="82558" y="-525"/>
                    <a:pt x="73292" y="-1684"/>
                    <a:pt x="66342" y="2949"/>
                  </a:cubicBezTo>
                  <a:cubicBezTo>
                    <a:pt x="59392" y="6425"/>
                    <a:pt x="55917" y="14532"/>
                    <a:pt x="55917" y="22641"/>
                  </a:cubicBezTo>
                  <a:cubicBezTo>
                    <a:pt x="55917" y="24957"/>
                    <a:pt x="55917" y="27274"/>
                    <a:pt x="55917" y="29591"/>
                  </a:cubicBezTo>
                  <a:cubicBezTo>
                    <a:pt x="55917" y="31907"/>
                    <a:pt x="55917" y="35382"/>
                    <a:pt x="55917" y="37699"/>
                  </a:cubicBezTo>
                  <a:cubicBezTo>
                    <a:pt x="57075" y="67815"/>
                    <a:pt x="45492" y="82872"/>
                    <a:pt x="31593" y="101405"/>
                  </a:cubicBezTo>
                  <a:cubicBezTo>
                    <a:pt x="17693" y="119938"/>
                    <a:pt x="2635" y="139630"/>
                    <a:pt x="319" y="172062"/>
                  </a:cubicBezTo>
                  <a:cubicBezTo>
                    <a:pt x="-1998" y="202178"/>
                    <a:pt x="8427" y="231136"/>
                    <a:pt x="28118" y="251985"/>
                  </a:cubicBezTo>
                  <a:cubicBezTo>
                    <a:pt x="43176" y="268201"/>
                    <a:pt x="61709" y="277468"/>
                    <a:pt x="82558" y="277468"/>
                  </a:cubicBezTo>
                  <a:close/>
                  <a:moveTo>
                    <a:pt x="39701" y="174379"/>
                  </a:moveTo>
                  <a:cubicBezTo>
                    <a:pt x="40859" y="153529"/>
                    <a:pt x="51284" y="140788"/>
                    <a:pt x="62867" y="124571"/>
                  </a:cubicBezTo>
                  <a:cubicBezTo>
                    <a:pt x="74450" y="109514"/>
                    <a:pt x="88350" y="90981"/>
                    <a:pt x="94141" y="63181"/>
                  </a:cubicBezTo>
                  <a:cubicBezTo>
                    <a:pt x="118466" y="92139"/>
                    <a:pt x="138157" y="130363"/>
                    <a:pt x="135840" y="170904"/>
                  </a:cubicBezTo>
                  <a:cubicBezTo>
                    <a:pt x="133524" y="206811"/>
                    <a:pt x="109199" y="235769"/>
                    <a:pt x="82558" y="235769"/>
                  </a:cubicBezTo>
                  <a:cubicBezTo>
                    <a:pt x="73292" y="235769"/>
                    <a:pt x="64025" y="231136"/>
                    <a:pt x="57075" y="223027"/>
                  </a:cubicBezTo>
                  <a:cubicBezTo>
                    <a:pt x="44334" y="211444"/>
                    <a:pt x="38543" y="194070"/>
                    <a:pt x="39701" y="174379"/>
                  </a:cubicBezTo>
                  <a:close/>
                </a:path>
              </a:pathLst>
            </a:custGeom>
            <a:grpFill/>
            <a:ln w="11573"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B546F5B3-8B9B-4A8C-9D38-EA220A31CE38}"/>
                </a:ext>
              </a:extLst>
            </p:cNvPr>
            <p:cNvSpPr/>
            <p:nvPr/>
          </p:nvSpPr>
          <p:spPr>
            <a:xfrm>
              <a:off x="4643649" y="4469056"/>
              <a:ext cx="601270" cy="569886"/>
            </a:xfrm>
            <a:custGeom>
              <a:avLst/>
              <a:gdLst>
                <a:gd name="connsiteX0" fmla="*/ 582628 w 601270"/>
                <a:gd name="connsiteY0" fmla="*/ 529346 h 569886"/>
                <a:gd name="connsiteX1" fmla="*/ 514287 w 601270"/>
                <a:gd name="connsiteY1" fmla="*/ 529346 h 569886"/>
                <a:gd name="connsiteX2" fmla="*/ 481855 w 601270"/>
                <a:gd name="connsiteY2" fmla="*/ 407724 h 569886"/>
                <a:gd name="connsiteX3" fmla="*/ 480697 w 601270"/>
                <a:gd name="connsiteY3" fmla="*/ 403090 h 569886"/>
                <a:gd name="connsiteX4" fmla="*/ 408882 w 601270"/>
                <a:gd name="connsiteY4" fmla="*/ 130889 h 569886"/>
                <a:gd name="connsiteX5" fmla="*/ 408882 w 601270"/>
                <a:gd name="connsiteY5" fmla="*/ 19691 h 569886"/>
                <a:gd name="connsiteX6" fmla="*/ 389191 w 601270"/>
                <a:gd name="connsiteY6" fmla="*/ 0 h 569886"/>
                <a:gd name="connsiteX7" fmla="*/ 211970 w 601270"/>
                <a:gd name="connsiteY7" fmla="*/ 0 h 569886"/>
                <a:gd name="connsiteX8" fmla="*/ 192279 w 601270"/>
                <a:gd name="connsiteY8" fmla="*/ 19691 h 569886"/>
                <a:gd name="connsiteX9" fmla="*/ 192279 w 601270"/>
                <a:gd name="connsiteY9" fmla="*/ 130889 h 569886"/>
                <a:gd name="connsiteX10" fmla="*/ 88031 w 601270"/>
                <a:gd name="connsiteY10" fmla="*/ 530504 h 569886"/>
                <a:gd name="connsiteX11" fmla="*/ 19691 w 601270"/>
                <a:gd name="connsiteY11" fmla="*/ 530504 h 569886"/>
                <a:gd name="connsiteX12" fmla="*/ 0 w 601270"/>
                <a:gd name="connsiteY12" fmla="*/ 550195 h 569886"/>
                <a:gd name="connsiteX13" fmla="*/ 19691 w 601270"/>
                <a:gd name="connsiteY13" fmla="*/ 569886 h 569886"/>
                <a:gd name="connsiteX14" fmla="*/ 498071 w 601270"/>
                <a:gd name="connsiteY14" fmla="*/ 569886 h 569886"/>
                <a:gd name="connsiteX15" fmla="*/ 498071 w 601270"/>
                <a:gd name="connsiteY15" fmla="*/ 569886 h 569886"/>
                <a:gd name="connsiteX16" fmla="*/ 498071 w 601270"/>
                <a:gd name="connsiteY16" fmla="*/ 569886 h 569886"/>
                <a:gd name="connsiteX17" fmla="*/ 581469 w 601270"/>
                <a:gd name="connsiteY17" fmla="*/ 569886 h 569886"/>
                <a:gd name="connsiteX18" fmla="*/ 601160 w 601270"/>
                <a:gd name="connsiteY18" fmla="*/ 550195 h 569886"/>
                <a:gd name="connsiteX19" fmla="*/ 582628 w 601270"/>
                <a:gd name="connsiteY19" fmla="*/ 529346 h 569886"/>
                <a:gd name="connsiteX20" fmla="*/ 192279 w 601270"/>
                <a:gd name="connsiteY20" fmla="*/ 290735 h 569886"/>
                <a:gd name="connsiteX21" fmla="*/ 282626 w 601270"/>
                <a:gd name="connsiteY21" fmla="*/ 290735 h 569886"/>
                <a:gd name="connsiteX22" fmla="*/ 282626 w 601270"/>
                <a:gd name="connsiteY22" fmla="*/ 390349 h 569886"/>
                <a:gd name="connsiteX23" fmla="*/ 166796 w 601270"/>
                <a:gd name="connsiteY23" fmla="*/ 390349 h 569886"/>
                <a:gd name="connsiteX24" fmla="*/ 192279 w 601270"/>
                <a:gd name="connsiteY24" fmla="*/ 290735 h 569886"/>
                <a:gd name="connsiteX25" fmla="*/ 228186 w 601270"/>
                <a:gd name="connsiteY25" fmla="*/ 151738 h 569886"/>
                <a:gd name="connsiteX26" fmla="*/ 281468 w 601270"/>
                <a:gd name="connsiteY26" fmla="*/ 151738 h 569886"/>
                <a:gd name="connsiteX27" fmla="*/ 281468 w 601270"/>
                <a:gd name="connsiteY27" fmla="*/ 251352 h 569886"/>
                <a:gd name="connsiteX28" fmla="*/ 201545 w 601270"/>
                <a:gd name="connsiteY28" fmla="*/ 251352 h 569886"/>
                <a:gd name="connsiteX29" fmla="*/ 228186 w 601270"/>
                <a:gd name="connsiteY29" fmla="*/ 151738 h 569886"/>
                <a:gd name="connsiteX30" fmla="*/ 375291 w 601270"/>
                <a:gd name="connsiteY30" fmla="*/ 151738 h 569886"/>
                <a:gd name="connsiteX31" fmla="*/ 400774 w 601270"/>
                <a:gd name="connsiteY31" fmla="*/ 251352 h 569886"/>
                <a:gd name="connsiteX32" fmla="*/ 320851 w 601270"/>
                <a:gd name="connsiteY32" fmla="*/ 251352 h 569886"/>
                <a:gd name="connsiteX33" fmla="*/ 320851 w 601270"/>
                <a:gd name="connsiteY33" fmla="*/ 151738 h 569886"/>
                <a:gd name="connsiteX34" fmla="*/ 375291 w 601270"/>
                <a:gd name="connsiteY34" fmla="*/ 151738 h 569886"/>
                <a:gd name="connsiteX35" fmla="*/ 322009 w 601270"/>
                <a:gd name="connsiteY35" fmla="*/ 290735 h 569886"/>
                <a:gd name="connsiteX36" fmla="*/ 412357 w 601270"/>
                <a:gd name="connsiteY36" fmla="*/ 290735 h 569886"/>
                <a:gd name="connsiteX37" fmla="*/ 437839 w 601270"/>
                <a:gd name="connsiteY37" fmla="*/ 390349 h 569886"/>
                <a:gd name="connsiteX38" fmla="*/ 322009 w 601270"/>
                <a:gd name="connsiteY38" fmla="*/ 390349 h 569886"/>
                <a:gd name="connsiteX39" fmla="*/ 322009 w 601270"/>
                <a:gd name="connsiteY39" fmla="*/ 290735 h 569886"/>
                <a:gd name="connsiteX40" fmla="*/ 448264 w 601270"/>
                <a:gd name="connsiteY40" fmla="*/ 429731 h 569886"/>
                <a:gd name="connsiteX41" fmla="*/ 473747 w 601270"/>
                <a:gd name="connsiteY41" fmla="*/ 529346 h 569886"/>
                <a:gd name="connsiteX42" fmla="*/ 320851 w 601270"/>
                <a:gd name="connsiteY42" fmla="*/ 529346 h 569886"/>
                <a:gd name="connsiteX43" fmla="*/ 320851 w 601270"/>
                <a:gd name="connsiteY43" fmla="*/ 429731 h 569886"/>
                <a:gd name="connsiteX44" fmla="*/ 448264 w 601270"/>
                <a:gd name="connsiteY44" fmla="*/ 429731 h 569886"/>
                <a:gd name="connsiteX45" fmla="*/ 370658 w 601270"/>
                <a:gd name="connsiteY45" fmla="*/ 38224 h 569886"/>
                <a:gd name="connsiteX46" fmla="*/ 370658 w 601270"/>
                <a:gd name="connsiteY46" fmla="*/ 112356 h 569886"/>
                <a:gd name="connsiteX47" fmla="*/ 232819 w 601270"/>
                <a:gd name="connsiteY47" fmla="*/ 112356 h 569886"/>
                <a:gd name="connsiteX48" fmla="*/ 232819 w 601270"/>
                <a:gd name="connsiteY48" fmla="*/ 38224 h 569886"/>
                <a:gd name="connsiteX49" fmla="*/ 370658 w 601270"/>
                <a:gd name="connsiteY49" fmla="*/ 38224 h 569886"/>
                <a:gd name="connsiteX50" fmla="*/ 156371 w 601270"/>
                <a:gd name="connsiteY50" fmla="*/ 429731 h 569886"/>
                <a:gd name="connsiteX51" fmla="*/ 282626 w 601270"/>
                <a:gd name="connsiteY51" fmla="*/ 429731 h 569886"/>
                <a:gd name="connsiteX52" fmla="*/ 282626 w 601270"/>
                <a:gd name="connsiteY52" fmla="*/ 529346 h 569886"/>
                <a:gd name="connsiteX53" fmla="*/ 129730 w 601270"/>
                <a:gd name="connsiteY53" fmla="*/ 529346 h 569886"/>
                <a:gd name="connsiteX54" fmla="*/ 156371 w 601270"/>
                <a:gd name="connsiteY54" fmla="*/ 429731 h 56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01270" h="569886">
                  <a:moveTo>
                    <a:pt x="582628" y="529346"/>
                  </a:moveTo>
                  <a:lnTo>
                    <a:pt x="514287" y="529346"/>
                  </a:lnTo>
                  <a:lnTo>
                    <a:pt x="481855" y="407724"/>
                  </a:lnTo>
                  <a:cubicBezTo>
                    <a:pt x="481855" y="406565"/>
                    <a:pt x="480697" y="404249"/>
                    <a:pt x="480697" y="403090"/>
                  </a:cubicBezTo>
                  <a:lnTo>
                    <a:pt x="408882" y="130889"/>
                  </a:lnTo>
                  <a:lnTo>
                    <a:pt x="408882" y="19691"/>
                  </a:lnTo>
                  <a:cubicBezTo>
                    <a:pt x="408882" y="9267"/>
                    <a:pt x="399615" y="0"/>
                    <a:pt x="389191" y="0"/>
                  </a:cubicBezTo>
                  <a:lnTo>
                    <a:pt x="211970" y="0"/>
                  </a:lnTo>
                  <a:cubicBezTo>
                    <a:pt x="201545" y="0"/>
                    <a:pt x="192279" y="9267"/>
                    <a:pt x="192279" y="19691"/>
                  </a:cubicBezTo>
                  <a:lnTo>
                    <a:pt x="192279" y="130889"/>
                  </a:lnTo>
                  <a:lnTo>
                    <a:pt x="88031" y="530504"/>
                  </a:lnTo>
                  <a:lnTo>
                    <a:pt x="19691" y="530504"/>
                  </a:lnTo>
                  <a:cubicBezTo>
                    <a:pt x="9266" y="530504"/>
                    <a:pt x="0" y="539770"/>
                    <a:pt x="0" y="550195"/>
                  </a:cubicBezTo>
                  <a:cubicBezTo>
                    <a:pt x="0" y="560620"/>
                    <a:pt x="9266" y="569886"/>
                    <a:pt x="19691" y="569886"/>
                  </a:cubicBezTo>
                  <a:lnTo>
                    <a:pt x="498071" y="569886"/>
                  </a:lnTo>
                  <a:cubicBezTo>
                    <a:pt x="498071" y="569886"/>
                    <a:pt x="498071" y="569886"/>
                    <a:pt x="498071" y="569886"/>
                  </a:cubicBezTo>
                  <a:cubicBezTo>
                    <a:pt x="498071" y="569886"/>
                    <a:pt x="498071" y="569886"/>
                    <a:pt x="498071" y="569886"/>
                  </a:cubicBezTo>
                  <a:lnTo>
                    <a:pt x="581469" y="569886"/>
                  </a:lnTo>
                  <a:cubicBezTo>
                    <a:pt x="591894" y="569886"/>
                    <a:pt x="601160" y="560620"/>
                    <a:pt x="601160" y="550195"/>
                  </a:cubicBezTo>
                  <a:cubicBezTo>
                    <a:pt x="602319" y="538612"/>
                    <a:pt x="594211" y="529346"/>
                    <a:pt x="582628" y="529346"/>
                  </a:cubicBezTo>
                  <a:close/>
                  <a:moveTo>
                    <a:pt x="192279" y="290735"/>
                  </a:moveTo>
                  <a:lnTo>
                    <a:pt x="282626" y="290735"/>
                  </a:lnTo>
                  <a:lnTo>
                    <a:pt x="282626" y="390349"/>
                  </a:lnTo>
                  <a:lnTo>
                    <a:pt x="166796" y="390349"/>
                  </a:lnTo>
                  <a:lnTo>
                    <a:pt x="192279" y="290735"/>
                  </a:lnTo>
                  <a:close/>
                  <a:moveTo>
                    <a:pt x="228186" y="151738"/>
                  </a:moveTo>
                  <a:lnTo>
                    <a:pt x="281468" y="151738"/>
                  </a:lnTo>
                  <a:lnTo>
                    <a:pt x="281468" y="251352"/>
                  </a:lnTo>
                  <a:lnTo>
                    <a:pt x="201545" y="251352"/>
                  </a:lnTo>
                  <a:lnTo>
                    <a:pt x="228186" y="151738"/>
                  </a:lnTo>
                  <a:close/>
                  <a:moveTo>
                    <a:pt x="375291" y="151738"/>
                  </a:moveTo>
                  <a:lnTo>
                    <a:pt x="400774" y="251352"/>
                  </a:lnTo>
                  <a:lnTo>
                    <a:pt x="320851" y="251352"/>
                  </a:lnTo>
                  <a:lnTo>
                    <a:pt x="320851" y="151738"/>
                  </a:lnTo>
                  <a:lnTo>
                    <a:pt x="375291" y="151738"/>
                  </a:lnTo>
                  <a:close/>
                  <a:moveTo>
                    <a:pt x="322009" y="290735"/>
                  </a:moveTo>
                  <a:lnTo>
                    <a:pt x="412357" y="290735"/>
                  </a:lnTo>
                  <a:lnTo>
                    <a:pt x="437839" y="390349"/>
                  </a:lnTo>
                  <a:lnTo>
                    <a:pt x="322009" y="390349"/>
                  </a:lnTo>
                  <a:lnTo>
                    <a:pt x="322009" y="290735"/>
                  </a:lnTo>
                  <a:close/>
                  <a:moveTo>
                    <a:pt x="448264" y="429731"/>
                  </a:moveTo>
                  <a:lnTo>
                    <a:pt x="473747" y="529346"/>
                  </a:lnTo>
                  <a:lnTo>
                    <a:pt x="320851" y="529346"/>
                  </a:lnTo>
                  <a:lnTo>
                    <a:pt x="320851" y="429731"/>
                  </a:lnTo>
                  <a:lnTo>
                    <a:pt x="448264" y="429731"/>
                  </a:lnTo>
                  <a:close/>
                  <a:moveTo>
                    <a:pt x="370658" y="38224"/>
                  </a:moveTo>
                  <a:lnTo>
                    <a:pt x="370658" y="112356"/>
                  </a:lnTo>
                  <a:lnTo>
                    <a:pt x="232819" y="112356"/>
                  </a:lnTo>
                  <a:lnTo>
                    <a:pt x="232819" y="38224"/>
                  </a:lnTo>
                  <a:lnTo>
                    <a:pt x="370658" y="38224"/>
                  </a:lnTo>
                  <a:close/>
                  <a:moveTo>
                    <a:pt x="156371" y="429731"/>
                  </a:moveTo>
                  <a:lnTo>
                    <a:pt x="282626" y="429731"/>
                  </a:lnTo>
                  <a:lnTo>
                    <a:pt x="282626" y="529346"/>
                  </a:lnTo>
                  <a:lnTo>
                    <a:pt x="129730" y="529346"/>
                  </a:lnTo>
                  <a:lnTo>
                    <a:pt x="156371" y="429731"/>
                  </a:lnTo>
                  <a:close/>
                </a:path>
              </a:pathLst>
            </a:custGeom>
            <a:grpFill/>
            <a:ln w="11573" cap="flat">
              <a:noFill/>
              <a:prstDash val="solid"/>
              <a:miter/>
            </a:ln>
          </p:spPr>
          <p:txBody>
            <a:bodyPr rtlCol="0" anchor="ctr"/>
            <a:lstStyle/>
            <a:p>
              <a:endParaRPr lang="en-US"/>
            </a:p>
          </p:txBody>
        </p:sp>
      </p:grpSp>
      <p:pic>
        <p:nvPicPr>
          <p:cNvPr id="6" name="Bildobjekt 5" descr="En bild som visar klocka, mätare, ritning&#10;&#10;Automatiskt genererad beskrivning">
            <a:extLst>
              <a:ext uri="{FF2B5EF4-FFF2-40B4-BE49-F238E27FC236}">
                <a16:creationId xmlns:a16="http://schemas.microsoft.com/office/drawing/2014/main" id="{F60E81B2-6DA6-4F17-87A9-135E629ACF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7236" y="341313"/>
            <a:ext cx="914402" cy="329185"/>
          </a:xfrm>
          <a:prstGeom prst="rect">
            <a:avLst/>
          </a:prstGeom>
        </p:spPr>
      </p:pic>
      <p:sp>
        <p:nvSpPr>
          <p:cNvPr id="4" name="Platshållare för datum 3">
            <a:extLst>
              <a:ext uri="{FF2B5EF4-FFF2-40B4-BE49-F238E27FC236}">
                <a16:creationId xmlns:a16="http://schemas.microsoft.com/office/drawing/2014/main" id="{9264658A-2462-41C6-A5EB-BDAD322E2693}"/>
              </a:ext>
            </a:extLst>
          </p:cNvPr>
          <p:cNvSpPr>
            <a:spLocks noGrp="1"/>
          </p:cNvSpPr>
          <p:nvPr>
            <p:ph type="dt" sz="half" idx="19"/>
          </p:nvPr>
        </p:nvSpPr>
        <p:spPr/>
        <p:txBody>
          <a:bodyPr/>
          <a:lstStyle/>
          <a:p>
            <a:pPr>
              <a:defRPr/>
            </a:pPr>
            <a:r>
              <a:rPr lang="sv-SE" dirty="0"/>
              <a:t>2022-12-05</a:t>
            </a:r>
          </a:p>
        </p:txBody>
      </p:sp>
      <p:graphicFrame>
        <p:nvGraphicFramePr>
          <p:cNvPr id="9" name="Diagram 9">
            <a:extLst>
              <a:ext uri="{FF2B5EF4-FFF2-40B4-BE49-F238E27FC236}">
                <a16:creationId xmlns:a16="http://schemas.microsoft.com/office/drawing/2014/main" id="{00000000-0008-0000-1E00-000003000000}"/>
              </a:ext>
            </a:extLst>
          </p:cNvPr>
          <p:cNvGraphicFramePr>
            <a:graphicFrameLocks noGrp="1"/>
          </p:cNvGraphicFramePr>
          <p:nvPr>
            <p:ph sz="quarter" idx="22"/>
            <p:extLst>
              <p:ext uri="{D42A27DB-BD31-4B8C-83A1-F6EECF244321}">
                <p14:modId xmlns:p14="http://schemas.microsoft.com/office/powerpoint/2010/main" val="688651794"/>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76114758"/>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755A6B2-F44B-4E16-9754-4C8E17FBAC42}"/>
              </a:ext>
            </a:extLst>
          </p:cNvPr>
          <p:cNvSpPr>
            <a:spLocks noGrp="1"/>
          </p:cNvSpPr>
          <p:nvPr>
            <p:ph type="title"/>
          </p:nvPr>
        </p:nvSpPr>
        <p:spPr/>
        <p:txBody>
          <a:bodyPr/>
          <a:lstStyle/>
          <a:p>
            <a:r>
              <a:rPr lang="sv-SE" dirty="0"/>
              <a:t>Tillförd energi (bränslen) till produktion </a:t>
            </a:r>
            <a:br>
              <a:rPr lang="sv-SE" dirty="0"/>
            </a:br>
            <a:r>
              <a:rPr lang="sv-SE" dirty="0"/>
              <a:t>av fjärrvärme samt klimatutsläpp</a:t>
            </a:r>
          </a:p>
        </p:txBody>
      </p:sp>
      <p:sp>
        <p:nvSpPr>
          <p:cNvPr id="3" name="Platshållare för text 2">
            <a:extLst>
              <a:ext uri="{FF2B5EF4-FFF2-40B4-BE49-F238E27FC236}">
                <a16:creationId xmlns:a16="http://schemas.microsoft.com/office/drawing/2014/main" id="{F6EFC21E-1B6B-4136-B6C6-E418E67AC069}"/>
              </a:ext>
            </a:extLst>
          </p:cNvPr>
          <p:cNvSpPr>
            <a:spLocks noGrp="1"/>
          </p:cNvSpPr>
          <p:nvPr>
            <p:ph type="body" sz="quarter" idx="18"/>
          </p:nvPr>
        </p:nvSpPr>
        <p:spPr/>
        <p:txBody>
          <a:bodyPr/>
          <a:lstStyle/>
          <a:p>
            <a:r>
              <a:rPr lang="sv-SE" dirty="0"/>
              <a:t>Källa: Energiföretagen Sverige</a:t>
            </a:r>
          </a:p>
        </p:txBody>
      </p:sp>
      <p:sp>
        <p:nvSpPr>
          <p:cNvPr id="4" name="Platshållare för datum 3">
            <a:extLst>
              <a:ext uri="{FF2B5EF4-FFF2-40B4-BE49-F238E27FC236}">
                <a16:creationId xmlns:a16="http://schemas.microsoft.com/office/drawing/2014/main" id="{79FFCE43-6E72-437B-960F-83BB99AFD7AB}"/>
              </a:ext>
            </a:extLst>
          </p:cNvPr>
          <p:cNvSpPr>
            <a:spLocks noGrp="1"/>
          </p:cNvSpPr>
          <p:nvPr>
            <p:ph type="dt" sz="half" idx="19"/>
          </p:nvPr>
        </p:nvSpPr>
        <p:spPr/>
        <p:txBody>
          <a:bodyPr/>
          <a:lstStyle/>
          <a:p>
            <a:pPr>
              <a:defRPr/>
            </a:pPr>
            <a:r>
              <a:rPr lang="sv-SE" dirty="0"/>
              <a:t>2022-12-05</a:t>
            </a:r>
          </a:p>
        </p:txBody>
      </p:sp>
      <p:sp>
        <p:nvSpPr>
          <p:cNvPr id="5" name="Platshållare för bildnummer 4">
            <a:extLst>
              <a:ext uri="{FF2B5EF4-FFF2-40B4-BE49-F238E27FC236}">
                <a16:creationId xmlns:a16="http://schemas.microsoft.com/office/drawing/2014/main" id="{72B789C3-3F5B-4990-9B69-4B7612802605}"/>
              </a:ext>
            </a:extLst>
          </p:cNvPr>
          <p:cNvSpPr>
            <a:spLocks noGrp="1"/>
          </p:cNvSpPr>
          <p:nvPr>
            <p:ph type="sldNum" sz="quarter" idx="21"/>
          </p:nvPr>
        </p:nvSpPr>
        <p:spPr/>
        <p:txBody>
          <a:bodyPr/>
          <a:lstStyle/>
          <a:p>
            <a:pPr>
              <a:defRPr/>
            </a:pPr>
            <a:fld id="{30D2372E-50D1-4AC7-942F-EA3CFDEB5908}" type="slidenum">
              <a:rPr lang="sv-SE" smtClean="0"/>
              <a:pPr>
                <a:defRPr/>
              </a:pPr>
              <a:t>32</a:t>
            </a:fld>
            <a:endParaRPr lang="sv-SE" dirty="0"/>
          </a:p>
        </p:txBody>
      </p:sp>
      <p:sp>
        <p:nvSpPr>
          <p:cNvPr id="10" name="TextBox 9">
            <a:extLst>
              <a:ext uri="{FF2B5EF4-FFF2-40B4-BE49-F238E27FC236}">
                <a16:creationId xmlns:a16="http://schemas.microsoft.com/office/drawing/2014/main" id="{A875A639-27F8-401D-A5FF-224D12633597}"/>
              </a:ext>
            </a:extLst>
          </p:cNvPr>
          <p:cNvSpPr txBox="1"/>
          <p:nvPr>
            <p:custDataLst>
              <p:tags r:id="rId1"/>
            </p:custDataLst>
          </p:nvPr>
        </p:nvSpPr>
        <p:spPr>
          <a:xfrm>
            <a:off x="579441" y="1891860"/>
            <a:ext cx="1084439" cy="341632"/>
          </a:xfrm>
          <a:prstGeom prst="rect">
            <a:avLst/>
          </a:prstGeom>
          <a:noFill/>
        </p:spPr>
        <p:txBody>
          <a:bodyPr wrap="square" rtlCol="0" anchor="ctr">
            <a:spAutoFit/>
          </a:bodyPr>
          <a:lstStyle/>
          <a:p>
            <a:pPr>
              <a:lnSpc>
                <a:spcPct val="90000"/>
              </a:lnSpc>
              <a:spcBef>
                <a:spcPts val="600"/>
              </a:spcBef>
            </a:pPr>
            <a:r>
              <a:rPr lang="sv-SE" dirty="0"/>
              <a:t>TWh/år</a:t>
            </a:r>
          </a:p>
        </p:txBody>
      </p:sp>
      <p:sp>
        <p:nvSpPr>
          <p:cNvPr id="11" name="TextBox 11">
            <a:extLst>
              <a:ext uri="{FF2B5EF4-FFF2-40B4-BE49-F238E27FC236}">
                <a16:creationId xmlns:a16="http://schemas.microsoft.com/office/drawing/2014/main" id="{8853F5B7-4D4A-4CFA-8395-BC7E06395DDE}"/>
              </a:ext>
            </a:extLst>
          </p:cNvPr>
          <p:cNvSpPr txBox="1"/>
          <p:nvPr>
            <p:custDataLst>
              <p:tags r:id="rId2"/>
            </p:custDataLst>
          </p:nvPr>
        </p:nvSpPr>
        <p:spPr>
          <a:xfrm>
            <a:off x="6951989" y="1891860"/>
            <a:ext cx="1749020" cy="341632"/>
          </a:xfrm>
          <a:prstGeom prst="rect">
            <a:avLst/>
          </a:prstGeom>
          <a:noFill/>
        </p:spPr>
        <p:txBody>
          <a:bodyPr wrap="square" rtlCol="0" anchor="ctr">
            <a:spAutoFit/>
          </a:bodyPr>
          <a:lstStyle/>
          <a:p>
            <a:pPr algn="r">
              <a:lnSpc>
                <a:spcPct val="90000"/>
              </a:lnSpc>
              <a:spcBef>
                <a:spcPts val="600"/>
              </a:spcBef>
            </a:pPr>
            <a:r>
              <a:rPr lang="sv-SE" dirty="0">
                <a:latin typeface="+mn-lt"/>
              </a:rPr>
              <a:t>CO</a:t>
            </a:r>
            <a:r>
              <a:rPr lang="sv-SE" baseline="-25000" dirty="0">
                <a:latin typeface="+mn-lt"/>
              </a:rPr>
              <a:t>2</a:t>
            </a:r>
            <a:r>
              <a:rPr lang="sv-SE" dirty="0">
                <a:latin typeface="+mn-lt"/>
              </a:rPr>
              <a:t> g/kWh</a:t>
            </a:r>
          </a:p>
        </p:txBody>
      </p:sp>
      <p:graphicFrame>
        <p:nvGraphicFramePr>
          <p:cNvPr id="8" name="Chart 1">
            <a:extLst>
              <a:ext uri="{FF2B5EF4-FFF2-40B4-BE49-F238E27FC236}">
                <a16:creationId xmlns:a16="http://schemas.microsoft.com/office/drawing/2014/main" id="{00000000-0008-0000-1F00-000002000000}"/>
              </a:ext>
            </a:extLst>
          </p:cNvPr>
          <p:cNvGraphicFramePr>
            <a:graphicFrameLocks noGrp="1"/>
          </p:cNvGraphicFramePr>
          <p:nvPr>
            <p:ph sz="quarter" idx="22"/>
            <p:extLst>
              <p:ext uri="{D42A27DB-BD31-4B8C-83A1-F6EECF244321}">
                <p14:modId xmlns:p14="http://schemas.microsoft.com/office/powerpoint/2010/main" val="2355147540"/>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905386880"/>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3E2E67D-48A9-4A2B-9451-6C72D43A8107}"/>
              </a:ext>
            </a:extLst>
          </p:cNvPr>
          <p:cNvSpPr>
            <a:spLocks noGrp="1"/>
          </p:cNvSpPr>
          <p:nvPr>
            <p:ph type="title"/>
          </p:nvPr>
        </p:nvSpPr>
        <p:spPr/>
        <p:txBody>
          <a:bodyPr/>
          <a:lstStyle/>
          <a:p>
            <a:r>
              <a:rPr lang="sv-SE" altLang="sv-SE" dirty="0"/>
              <a:t>Fjärrvärme 2021</a:t>
            </a:r>
            <a:br>
              <a:rPr lang="sv-SE" altLang="sv-SE" dirty="0"/>
            </a:br>
            <a:r>
              <a:rPr lang="sv-SE" altLang="sv-SE" sz="2400" dirty="0"/>
              <a:t>Tillförd energi, GWh</a:t>
            </a:r>
            <a:endParaRPr lang="sv-SE" dirty="0"/>
          </a:p>
        </p:txBody>
      </p:sp>
      <p:sp>
        <p:nvSpPr>
          <p:cNvPr id="3" name="Platshållare för text 2">
            <a:extLst>
              <a:ext uri="{FF2B5EF4-FFF2-40B4-BE49-F238E27FC236}">
                <a16:creationId xmlns:a16="http://schemas.microsoft.com/office/drawing/2014/main" id="{21D5FD10-B322-4CC6-8271-23ECD76DC9A3}"/>
              </a:ext>
            </a:extLst>
          </p:cNvPr>
          <p:cNvSpPr>
            <a:spLocks noGrp="1"/>
          </p:cNvSpPr>
          <p:nvPr>
            <p:ph type="body" sz="quarter" idx="18"/>
          </p:nvPr>
        </p:nvSpPr>
        <p:spPr/>
        <p:txBody>
          <a:bodyPr/>
          <a:lstStyle/>
          <a:p>
            <a:r>
              <a:rPr lang="sv-SE" dirty="0"/>
              <a:t>Källa: Energiföretagen Sverige</a:t>
            </a:r>
          </a:p>
        </p:txBody>
      </p:sp>
      <p:sp>
        <p:nvSpPr>
          <p:cNvPr id="4" name="Platshållare för datum 3">
            <a:extLst>
              <a:ext uri="{FF2B5EF4-FFF2-40B4-BE49-F238E27FC236}">
                <a16:creationId xmlns:a16="http://schemas.microsoft.com/office/drawing/2014/main" id="{141F869B-8A00-47F1-95A5-BB591023EC21}"/>
              </a:ext>
            </a:extLst>
          </p:cNvPr>
          <p:cNvSpPr>
            <a:spLocks noGrp="1"/>
          </p:cNvSpPr>
          <p:nvPr>
            <p:ph type="dt" sz="half" idx="19"/>
          </p:nvPr>
        </p:nvSpPr>
        <p:spPr/>
        <p:txBody>
          <a:bodyPr/>
          <a:lstStyle/>
          <a:p>
            <a:pPr>
              <a:defRPr/>
            </a:pPr>
            <a:r>
              <a:rPr lang="sv-SE" dirty="0"/>
              <a:t>2022-12-05</a:t>
            </a:r>
          </a:p>
        </p:txBody>
      </p:sp>
      <p:sp>
        <p:nvSpPr>
          <p:cNvPr id="5" name="Platshållare för bildnummer 4">
            <a:extLst>
              <a:ext uri="{FF2B5EF4-FFF2-40B4-BE49-F238E27FC236}">
                <a16:creationId xmlns:a16="http://schemas.microsoft.com/office/drawing/2014/main" id="{78137731-87C2-43B9-9A11-41F3A36E7331}"/>
              </a:ext>
            </a:extLst>
          </p:cNvPr>
          <p:cNvSpPr>
            <a:spLocks noGrp="1"/>
          </p:cNvSpPr>
          <p:nvPr>
            <p:ph type="sldNum" sz="quarter" idx="21"/>
          </p:nvPr>
        </p:nvSpPr>
        <p:spPr/>
        <p:txBody>
          <a:bodyPr/>
          <a:lstStyle/>
          <a:p>
            <a:pPr>
              <a:defRPr/>
            </a:pPr>
            <a:fld id="{30D2372E-50D1-4AC7-942F-EA3CFDEB5908}" type="slidenum">
              <a:rPr lang="sv-SE" smtClean="0"/>
              <a:pPr>
                <a:defRPr/>
              </a:pPr>
              <a:t>33</a:t>
            </a:fld>
            <a:endParaRPr lang="sv-SE" dirty="0"/>
          </a:p>
        </p:txBody>
      </p:sp>
      <p:graphicFrame>
        <p:nvGraphicFramePr>
          <p:cNvPr id="8" name="Diagram 9">
            <a:extLst>
              <a:ext uri="{FF2B5EF4-FFF2-40B4-BE49-F238E27FC236}">
                <a16:creationId xmlns:a16="http://schemas.microsoft.com/office/drawing/2014/main" id="{00000000-0008-0000-2000-000002000000}"/>
              </a:ext>
            </a:extLst>
          </p:cNvPr>
          <p:cNvGraphicFramePr>
            <a:graphicFrameLocks/>
          </p:cNvGraphicFramePr>
          <p:nvPr>
            <p:extLst>
              <p:ext uri="{D42A27DB-BD31-4B8C-83A1-F6EECF244321}">
                <p14:modId xmlns:p14="http://schemas.microsoft.com/office/powerpoint/2010/main" val="861734879"/>
              </p:ext>
            </p:extLst>
          </p:nvPr>
        </p:nvGraphicFramePr>
        <p:xfrm>
          <a:off x="127001" y="723636"/>
          <a:ext cx="11172824" cy="558287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70188017"/>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D6A8D0-2254-44BA-871F-B83C73691B24}"/>
              </a:ext>
            </a:extLst>
          </p:cNvPr>
          <p:cNvSpPr>
            <a:spLocks noGrp="1"/>
          </p:cNvSpPr>
          <p:nvPr>
            <p:ph type="title"/>
          </p:nvPr>
        </p:nvSpPr>
        <p:spPr/>
        <p:txBody>
          <a:bodyPr/>
          <a:lstStyle/>
          <a:p>
            <a:r>
              <a:rPr lang="sv-SE" dirty="0"/>
              <a:t>Tillförd energi (bränslen) till produktion </a:t>
            </a:r>
            <a:br>
              <a:rPr lang="sv-SE" dirty="0"/>
            </a:br>
            <a:r>
              <a:rPr lang="sv-SE" dirty="0"/>
              <a:t>av fjärrvärme samt klimatutsläpp</a:t>
            </a:r>
          </a:p>
        </p:txBody>
      </p:sp>
      <p:sp>
        <p:nvSpPr>
          <p:cNvPr id="3" name="Platshållare för text 2">
            <a:extLst>
              <a:ext uri="{FF2B5EF4-FFF2-40B4-BE49-F238E27FC236}">
                <a16:creationId xmlns:a16="http://schemas.microsoft.com/office/drawing/2014/main" id="{D1081963-F6A2-4BD1-812A-B2A7D495C65C}"/>
              </a:ext>
            </a:extLst>
          </p:cNvPr>
          <p:cNvSpPr>
            <a:spLocks noGrp="1"/>
          </p:cNvSpPr>
          <p:nvPr>
            <p:ph type="body" sz="quarter" idx="18"/>
          </p:nvPr>
        </p:nvSpPr>
        <p:spPr/>
        <p:txBody>
          <a:bodyPr/>
          <a:lstStyle/>
          <a:p>
            <a:endParaRPr lang="sv-SE"/>
          </a:p>
        </p:txBody>
      </p:sp>
      <p:sp>
        <p:nvSpPr>
          <p:cNvPr id="4" name="Platshållare för datum 3">
            <a:extLst>
              <a:ext uri="{FF2B5EF4-FFF2-40B4-BE49-F238E27FC236}">
                <a16:creationId xmlns:a16="http://schemas.microsoft.com/office/drawing/2014/main" id="{962B1730-8F97-40F4-B7F8-36C85E814189}"/>
              </a:ext>
            </a:extLst>
          </p:cNvPr>
          <p:cNvSpPr>
            <a:spLocks noGrp="1"/>
          </p:cNvSpPr>
          <p:nvPr>
            <p:ph type="dt" sz="half" idx="19"/>
          </p:nvPr>
        </p:nvSpPr>
        <p:spPr/>
        <p:txBody>
          <a:bodyPr/>
          <a:lstStyle/>
          <a:p>
            <a:pPr>
              <a:defRPr/>
            </a:pPr>
            <a:r>
              <a:rPr lang="sv-SE" dirty="0"/>
              <a:t>2022-12-05</a:t>
            </a:r>
          </a:p>
        </p:txBody>
      </p:sp>
      <p:sp>
        <p:nvSpPr>
          <p:cNvPr id="5" name="Platshållare för bildnummer 4">
            <a:extLst>
              <a:ext uri="{FF2B5EF4-FFF2-40B4-BE49-F238E27FC236}">
                <a16:creationId xmlns:a16="http://schemas.microsoft.com/office/drawing/2014/main" id="{873DE4F3-D4A6-4F70-9063-564701371439}"/>
              </a:ext>
            </a:extLst>
          </p:cNvPr>
          <p:cNvSpPr>
            <a:spLocks noGrp="1"/>
          </p:cNvSpPr>
          <p:nvPr>
            <p:ph type="sldNum" sz="quarter" idx="21"/>
          </p:nvPr>
        </p:nvSpPr>
        <p:spPr/>
        <p:txBody>
          <a:bodyPr/>
          <a:lstStyle/>
          <a:p>
            <a:pPr>
              <a:defRPr/>
            </a:pPr>
            <a:fld id="{30D2372E-50D1-4AC7-942F-EA3CFDEB5908}" type="slidenum">
              <a:rPr lang="sv-SE" smtClean="0"/>
              <a:pPr>
                <a:defRPr/>
              </a:pPr>
              <a:t>34</a:t>
            </a:fld>
            <a:endParaRPr lang="sv-SE" dirty="0"/>
          </a:p>
        </p:txBody>
      </p:sp>
      <p:sp>
        <p:nvSpPr>
          <p:cNvPr id="9" name="TextBox 9">
            <a:extLst>
              <a:ext uri="{FF2B5EF4-FFF2-40B4-BE49-F238E27FC236}">
                <a16:creationId xmlns:a16="http://schemas.microsoft.com/office/drawing/2014/main" id="{AD69F45A-80CA-4F2F-8C6A-47E9096221C1}"/>
              </a:ext>
            </a:extLst>
          </p:cNvPr>
          <p:cNvSpPr txBox="1"/>
          <p:nvPr>
            <p:custDataLst>
              <p:tags r:id="rId1"/>
            </p:custDataLst>
          </p:nvPr>
        </p:nvSpPr>
        <p:spPr>
          <a:xfrm>
            <a:off x="6908857" y="1843500"/>
            <a:ext cx="1749020" cy="341632"/>
          </a:xfrm>
          <a:prstGeom prst="rect">
            <a:avLst/>
          </a:prstGeom>
          <a:noFill/>
        </p:spPr>
        <p:txBody>
          <a:bodyPr wrap="square" rtlCol="0">
            <a:spAutoFit/>
          </a:bodyPr>
          <a:lstStyle/>
          <a:p>
            <a:pPr algn="r">
              <a:lnSpc>
                <a:spcPct val="90000"/>
              </a:lnSpc>
              <a:spcBef>
                <a:spcPts val="600"/>
              </a:spcBef>
            </a:pPr>
            <a:r>
              <a:rPr lang="sv-SE" dirty="0">
                <a:latin typeface="+mn-lt"/>
              </a:rPr>
              <a:t>CO</a:t>
            </a:r>
            <a:r>
              <a:rPr lang="sv-SE" baseline="-25000" dirty="0">
                <a:latin typeface="+mn-lt"/>
              </a:rPr>
              <a:t>2</a:t>
            </a:r>
            <a:r>
              <a:rPr lang="sv-SE" dirty="0">
                <a:latin typeface="+mn-lt"/>
              </a:rPr>
              <a:t> g/kWh</a:t>
            </a:r>
          </a:p>
        </p:txBody>
      </p:sp>
      <p:sp>
        <p:nvSpPr>
          <p:cNvPr id="10" name="TextBox 11">
            <a:extLst>
              <a:ext uri="{FF2B5EF4-FFF2-40B4-BE49-F238E27FC236}">
                <a16:creationId xmlns:a16="http://schemas.microsoft.com/office/drawing/2014/main" id="{192D5299-18DE-4B96-B9F4-4BE1B617CFF7}"/>
              </a:ext>
            </a:extLst>
          </p:cNvPr>
          <p:cNvSpPr txBox="1"/>
          <p:nvPr>
            <p:custDataLst>
              <p:tags r:id="rId2"/>
            </p:custDataLst>
          </p:nvPr>
        </p:nvSpPr>
        <p:spPr>
          <a:xfrm>
            <a:off x="562189" y="1843500"/>
            <a:ext cx="1084439" cy="341632"/>
          </a:xfrm>
          <a:prstGeom prst="rect">
            <a:avLst/>
          </a:prstGeom>
          <a:noFill/>
        </p:spPr>
        <p:txBody>
          <a:bodyPr wrap="square" rtlCol="0">
            <a:spAutoFit/>
          </a:bodyPr>
          <a:lstStyle/>
          <a:p>
            <a:pPr>
              <a:lnSpc>
                <a:spcPct val="90000"/>
              </a:lnSpc>
              <a:spcBef>
                <a:spcPts val="600"/>
              </a:spcBef>
            </a:pPr>
            <a:r>
              <a:rPr lang="sv-SE" dirty="0"/>
              <a:t>TWh/år</a:t>
            </a:r>
          </a:p>
        </p:txBody>
      </p:sp>
      <p:graphicFrame>
        <p:nvGraphicFramePr>
          <p:cNvPr id="8" name="Chart 1">
            <a:extLst>
              <a:ext uri="{FF2B5EF4-FFF2-40B4-BE49-F238E27FC236}">
                <a16:creationId xmlns:a16="http://schemas.microsoft.com/office/drawing/2014/main" id="{00000000-0008-0000-2100-000002000000}"/>
              </a:ext>
            </a:extLst>
          </p:cNvPr>
          <p:cNvGraphicFramePr>
            <a:graphicFrameLocks noGrp="1"/>
          </p:cNvGraphicFramePr>
          <p:nvPr>
            <p:ph sz="quarter" idx="22"/>
            <p:extLst>
              <p:ext uri="{D42A27DB-BD31-4B8C-83A1-F6EECF244321}">
                <p14:modId xmlns:p14="http://schemas.microsoft.com/office/powerpoint/2010/main" val="2148978417"/>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92167762"/>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1ECEE6-9D2C-49B9-BFD1-67A74ED7155D}"/>
              </a:ext>
            </a:extLst>
          </p:cNvPr>
          <p:cNvSpPr>
            <a:spLocks noGrp="1"/>
          </p:cNvSpPr>
          <p:nvPr>
            <p:ph type="dt" sz="half" idx="11"/>
          </p:nvPr>
        </p:nvSpPr>
        <p:spPr>
          <a:xfrm>
            <a:off x="10620375" y="6516000"/>
            <a:ext cx="679450" cy="177800"/>
          </a:xfrm>
          <a:prstGeom prst="rect">
            <a:avLst/>
          </a:prstGeom>
        </p:spPr>
        <p:txBody>
          <a:bodyPr vert="horz" lIns="0" tIns="0" rIns="0" bIns="0" rtlCol="0" anchor="t" anchorCtr="0"/>
          <a:lstStyle>
            <a:defPPr>
              <a:defRPr lang="sv-SE"/>
            </a:defPPr>
            <a:lvl1pPr algn="l" rtl="0" eaLnBrk="1" fontAlgn="auto" hangingPunct="1">
              <a:spcBef>
                <a:spcPts val="0"/>
              </a:spcBef>
              <a:spcAft>
                <a:spcPts val="0"/>
              </a:spcAft>
              <a:defRPr sz="1000" kern="1200">
                <a:solidFill>
                  <a:schemeClr val="tx1">
                    <a:lumMod val="50000"/>
                    <a:lumOff val="50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defRPr/>
            </a:pPr>
            <a:r>
              <a:rPr lang="sv-SE" dirty="0"/>
              <a:t>2022-12-05</a:t>
            </a:r>
          </a:p>
        </p:txBody>
      </p:sp>
      <p:sp>
        <p:nvSpPr>
          <p:cNvPr id="4" name="Slide Number Placeholder 3">
            <a:extLst>
              <a:ext uri="{FF2B5EF4-FFF2-40B4-BE49-F238E27FC236}">
                <a16:creationId xmlns:a16="http://schemas.microsoft.com/office/drawing/2014/main" id="{CA31F11D-35CE-434F-9A6F-5C098A54B00D}"/>
              </a:ext>
            </a:extLst>
          </p:cNvPr>
          <p:cNvSpPr>
            <a:spLocks noGrp="1"/>
          </p:cNvSpPr>
          <p:nvPr>
            <p:ph type="sldNum" sz="quarter" idx="13"/>
          </p:nvPr>
        </p:nvSpPr>
        <p:spPr>
          <a:xfrm>
            <a:off x="11472863" y="6516000"/>
            <a:ext cx="358775" cy="179388"/>
          </a:xfrm>
          <a:prstGeom prst="rect">
            <a:avLst/>
          </a:prstGeom>
        </p:spPr>
        <p:txBody>
          <a:bodyPr vert="horz" lIns="0" tIns="0" rIns="0" bIns="0" rtlCol="0" anchor="t" anchorCtr="0"/>
          <a:lstStyle>
            <a:defPPr>
              <a:defRPr lang="sv-SE"/>
            </a:defPPr>
            <a:lvl1pPr algn="r" rtl="0" eaLnBrk="1" fontAlgn="auto" hangingPunct="1">
              <a:spcBef>
                <a:spcPts val="0"/>
              </a:spcBef>
              <a:spcAft>
                <a:spcPts val="0"/>
              </a:spcAft>
              <a:defRPr sz="1000" kern="1200">
                <a:solidFill>
                  <a:schemeClr val="tx1">
                    <a:lumMod val="50000"/>
                    <a:lumOff val="50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defRPr/>
            </a:pPr>
            <a:fld id="{5BCA53D8-D7BF-ED48-A5DE-B35EC4CD5AE9}" type="slidenum">
              <a:rPr lang="sv-SE" smtClean="0"/>
              <a:pPr>
                <a:defRPr/>
              </a:pPr>
              <a:t>35</a:t>
            </a:fld>
            <a:endParaRPr lang="sv-SE" dirty="0"/>
          </a:p>
        </p:txBody>
      </p:sp>
      <p:sp>
        <p:nvSpPr>
          <p:cNvPr id="5" name="Title 4">
            <a:extLst>
              <a:ext uri="{FF2B5EF4-FFF2-40B4-BE49-F238E27FC236}">
                <a16:creationId xmlns:a16="http://schemas.microsoft.com/office/drawing/2014/main" id="{211EC849-006E-4E0A-BD44-56E84C1F3140}"/>
              </a:ext>
            </a:extLst>
          </p:cNvPr>
          <p:cNvSpPr>
            <a:spLocks noGrp="1"/>
          </p:cNvSpPr>
          <p:nvPr>
            <p:ph type="title"/>
            <p:custDataLst>
              <p:tags r:id="rId1"/>
            </p:custDataLst>
          </p:nvPr>
        </p:nvSpPr>
        <p:spPr/>
        <p:txBody>
          <a:bodyPr/>
          <a:lstStyle/>
          <a:p>
            <a:r>
              <a:rPr lang="sv-SE" dirty="0"/>
              <a:t>Fjärrvärmens bränslen (tillförd energi) </a:t>
            </a:r>
            <a:br>
              <a:rPr lang="sv-SE" dirty="0"/>
            </a:br>
            <a:r>
              <a:rPr lang="sv-SE" dirty="0"/>
              <a:t>och CO</a:t>
            </a:r>
            <a:r>
              <a:rPr lang="sv-SE" baseline="-25000" dirty="0"/>
              <a:t>2</a:t>
            </a:r>
            <a:r>
              <a:rPr lang="sv-SE" dirty="0"/>
              <a:t>-utsläpp</a:t>
            </a:r>
          </a:p>
        </p:txBody>
      </p:sp>
      <p:sp>
        <p:nvSpPr>
          <p:cNvPr id="6" name="Text Placeholder 5">
            <a:extLst>
              <a:ext uri="{FF2B5EF4-FFF2-40B4-BE49-F238E27FC236}">
                <a16:creationId xmlns:a16="http://schemas.microsoft.com/office/drawing/2014/main" id="{B03F3709-A2D4-455B-BF5C-3545E1332924}"/>
              </a:ext>
            </a:extLst>
          </p:cNvPr>
          <p:cNvSpPr>
            <a:spLocks noGrp="1"/>
          </p:cNvSpPr>
          <p:nvPr>
            <p:ph type="body" sz="quarter" idx="18"/>
          </p:nvPr>
        </p:nvSpPr>
        <p:spPr/>
        <p:txBody>
          <a:bodyPr/>
          <a:lstStyle/>
          <a:p>
            <a:r>
              <a:rPr lang="sv-SE" dirty="0"/>
              <a:t>Källa: Energiföretagen Sverige</a:t>
            </a:r>
          </a:p>
        </p:txBody>
      </p:sp>
      <p:grpSp>
        <p:nvGrpSpPr>
          <p:cNvPr id="105" name="Group 1">
            <a:extLst>
              <a:ext uri="{FF2B5EF4-FFF2-40B4-BE49-F238E27FC236}">
                <a16:creationId xmlns:a16="http://schemas.microsoft.com/office/drawing/2014/main" id="{00000000-0008-0000-2200-000002000000}"/>
              </a:ext>
            </a:extLst>
          </p:cNvPr>
          <p:cNvGrpSpPr/>
          <p:nvPr/>
        </p:nvGrpSpPr>
        <p:grpSpPr>
          <a:xfrm>
            <a:off x="702000" y="1998000"/>
            <a:ext cx="10963273" cy="3684695"/>
            <a:chOff x="0" y="0"/>
            <a:chExt cx="10963273" cy="3684695"/>
          </a:xfrm>
        </p:grpSpPr>
        <p:sp>
          <p:nvSpPr>
            <p:cNvPr id="106" name="Rectangle 6">
              <a:extLst>
                <a:ext uri="{FF2B5EF4-FFF2-40B4-BE49-F238E27FC236}">
                  <a16:creationId xmlns:a16="http://schemas.microsoft.com/office/drawing/2014/main" id="{00000000-0008-0000-2200-000003000000}"/>
                </a:ext>
              </a:extLst>
            </p:cNvPr>
            <p:cNvSpPr/>
            <p:nvPr/>
          </p:nvSpPr>
          <p:spPr>
            <a:xfrm>
              <a:off x="0" y="574846"/>
              <a:ext cx="5223441" cy="3109849"/>
            </a:xfrm>
            <a:prstGeom prst="rect">
              <a:avLst/>
            </a:prstGeom>
            <a:solidFill>
              <a:srgbClr val="FFFFFF"/>
            </a:solidFill>
            <a:ln w="57150" cap="flat" cmpd="sng" algn="ctr">
              <a:solidFill>
                <a:srgbClr val="E6007E"/>
              </a:solid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sv-SE" sz="2400" b="0" i="0" u="none" strike="noStrike" kern="0" cap="none" spc="0" normalizeH="0" baseline="0" noProof="0">
                  <a:ln>
                    <a:noFill/>
                  </a:ln>
                  <a:solidFill>
                    <a:srgbClr val="FFFFFF"/>
                  </a:solidFill>
                  <a:effectLst/>
                  <a:uLnTx/>
                  <a:uFillTx/>
                  <a:latin typeface="Calibri"/>
                  <a:ea typeface="+mn-ea"/>
                  <a:cs typeface="+mn-cs"/>
                </a:rPr>
                <a:t>1980</a:t>
              </a:r>
            </a:p>
          </p:txBody>
        </p:sp>
        <p:sp>
          <p:nvSpPr>
            <p:cNvPr id="107" name="Rectangle 7">
              <a:extLst>
                <a:ext uri="{FF2B5EF4-FFF2-40B4-BE49-F238E27FC236}">
                  <a16:creationId xmlns:a16="http://schemas.microsoft.com/office/drawing/2014/main" id="{00000000-0008-0000-2200-000004000000}"/>
                </a:ext>
              </a:extLst>
            </p:cNvPr>
            <p:cNvSpPr/>
            <p:nvPr/>
          </p:nvSpPr>
          <p:spPr>
            <a:xfrm>
              <a:off x="5572732" y="574845"/>
              <a:ext cx="5390541" cy="3109849"/>
            </a:xfrm>
            <a:prstGeom prst="rect">
              <a:avLst/>
            </a:prstGeom>
            <a:solidFill>
              <a:srgbClr val="FFFFFF"/>
            </a:solidFill>
            <a:ln w="57150" cap="flat" cmpd="sng" algn="ctr">
              <a:solidFill>
                <a:srgbClr val="E6007E"/>
              </a:solid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endParaRPr kumimoji="0" lang="sv-SE" sz="2400" b="0" i="0" u="none" strike="noStrike" kern="0" cap="none" spc="0" normalizeH="0" baseline="0" noProof="0">
                <a:ln>
                  <a:noFill/>
                </a:ln>
                <a:solidFill>
                  <a:srgbClr val="FFFFFF"/>
                </a:solidFill>
                <a:effectLst/>
                <a:uLnTx/>
                <a:uFillTx/>
                <a:latin typeface="Calibri"/>
                <a:ea typeface="+mn-ea"/>
                <a:cs typeface="+mn-cs"/>
              </a:endParaRPr>
            </a:p>
          </p:txBody>
        </p:sp>
        <p:sp>
          <p:nvSpPr>
            <p:cNvPr id="108" name="TextBox 8">
              <a:extLst>
                <a:ext uri="{FF2B5EF4-FFF2-40B4-BE49-F238E27FC236}">
                  <a16:creationId xmlns:a16="http://schemas.microsoft.com/office/drawing/2014/main" id="{00000000-0008-0000-2200-000005000000}"/>
                </a:ext>
              </a:extLst>
            </p:cNvPr>
            <p:cNvSpPr txBox="1"/>
            <p:nvPr/>
          </p:nvSpPr>
          <p:spPr>
            <a:xfrm>
              <a:off x="1858286" y="0"/>
              <a:ext cx="1506868" cy="53553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sv-SE" sz="3200" b="1" i="0" u="none" strike="noStrike" kern="0" cap="none" spc="0" normalizeH="0" baseline="0" noProof="0">
                  <a:ln>
                    <a:noFill/>
                  </a:ln>
                  <a:solidFill>
                    <a:sysClr val="windowText" lastClr="000000"/>
                  </a:solidFill>
                  <a:effectLst/>
                  <a:uLnTx/>
                  <a:uFillTx/>
                  <a:latin typeface="Calibri"/>
                  <a:ea typeface="+mn-ea"/>
                  <a:cs typeface="+mn-cs"/>
                </a:rPr>
                <a:t>1980</a:t>
              </a:r>
            </a:p>
          </p:txBody>
        </p:sp>
        <p:sp>
          <p:nvSpPr>
            <p:cNvPr id="109" name="TextBox 9">
              <a:extLst>
                <a:ext uri="{FF2B5EF4-FFF2-40B4-BE49-F238E27FC236}">
                  <a16:creationId xmlns:a16="http://schemas.microsoft.com/office/drawing/2014/main" id="{00000000-0008-0000-2200-000006000000}"/>
                </a:ext>
              </a:extLst>
            </p:cNvPr>
            <p:cNvSpPr txBox="1"/>
            <p:nvPr/>
          </p:nvSpPr>
          <p:spPr>
            <a:xfrm>
              <a:off x="7604263" y="0"/>
              <a:ext cx="1327480" cy="543226"/>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sv-SE" sz="3200" b="1" i="0" u="none" strike="noStrike" kern="0" cap="none" spc="0" normalizeH="0" baseline="0" noProof="0" dirty="0">
                  <a:ln>
                    <a:noFill/>
                  </a:ln>
                  <a:solidFill>
                    <a:sysClr val="windowText" lastClr="000000"/>
                  </a:solidFill>
                  <a:effectLst/>
                  <a:uLnTx/>
                  <a:uFillTx/>
                  <a:latin typeface="Calibri"/>
                  <a:ea typeface="+mn-ea"/>
                  <a:cs typeface="+mn-cs"/>
                </a:rPr>
                <a:t>2021</a:t>
              </a:r>
            </a:p>
          </p:txBody>
        </p:sp>
        <p:sp>
          <p:nvSpPr>
            <p:cNvPr id="110" name="TextBox 10">
              <a:extLst>
                <a:ext uri="{FF2B5EF4-FFF2-40B4-BE49-F238E27FC236}">
                  <a16:creationId xmlns:a16="http://schemas.microsoft.com/office/drawing/2014/main" id="{00000000-0008-0000-2200-000007000000}"/>
                </a:ext>
              </a:extLst>
            </p:cNvPr>
            <p:cNvSpPr txBox="1"/>
            <p:nvPr/>
          </p:nvSpPr>
          <p:spPr>
            <a:xfrm>
              <a:off x="1685774" y="2645386"/>
              <a:ext cx="1764981" cy="100457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60000"/>
                </a:lnSpc>
                <a:spcBef>
                  <a:spcPts val="600"/>
                </a:spcBef>
                <a:spcAft>
                  <a:spcPts val="0"/>
                </a:spcAft>
                <a:buClrTx/>
                <a:buSzTx/>
                <a:buFontTx/>
                <a:buNone/>
                <a:tabLst/>
                <a:defRPr/>
              </a:pPr>
              <a:r>
                <a:rPr kumimoji="0" lang="sv-SE" sz="7200" b="1" i="0" u="none" strike="noStrike" kern="0" cap="none" spc="0" normalizeH="0" baseline="0" noProof="0">
                  <a:ln>
                    <a:noFill/>
                  </a:ln>
                  <a:solidFill>
                    <a:srgbClr val="8B33B7"/>
                  </a:solidFill>
                  <a:effectLst/>
                  <a:uLnTx/>
                  <a:uFillTx/>
                  <a:latin typeface="Calibri"/>
                  <a:ea typeface="+mn-ea"/>
                  <a:cs typeface="+mn-cs"/>
                </a:rPr>
                <a:t>323</a:t>
              </a:r>
              <a:r>
                <a:rPr kumimoji="0" lang="sv-SE" sz="2400" b="0" i="0" u="none" strike="noStrike" kern="0" cap="none" spc="0" normalizeH="0" baseline="0" noProof="0">
                  <a:ln>
                    <a:noFill/>
                  </a:ln>
                  <a:solidFill>
                    <a:sysClr val="windowText" lastClr="000000"/>
                  </a:solidFill>
                  <a:effectLst/>
                  <a:uLnTx/>
                  <a:uFillTx/>
                  <a:latin typeface="Calibri"/>
                  <a:ea typeface="+mn-ea"/>
                  <a:cs typeface="+mn-cs"/>
                </a:rPr>
                <a:t> </a:t>
              </a:r>
              <a:br>
                <a:rPr kumimoji="0" lang="sv-SE" sz="2400" b="0" i="0" u="none" strike="noStrike" kern="0" cap="none" spc="0" normalizeH="0" baseline="0" noProof="0">
                  <a:ln>
                    <a:noFill/>
                  </a:ln>
                  <a:solidFill>
                    <a:sysClr val="windowText" lastClr="000000"/>
                  </a:solidFill>
                  <a:effectLst/>
                  <a:uLnTx/>
                  <a:uFillTx/>
                  <a:latin typeface="Calibri"/>
                  <a:ea typeface="+mn-ea"/>
                  <a:cs typeface="+mn-cs"/>
                </a:rPr>
              </a:br>
              <a:endParaRPr kumimoji="0" lang="sv-SE"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1" name="TextBox 11">
              <a:extLst>
                <a:ext uri="{FF2B5EF4-FFF2-40B4-BE49-F238E27FC236}">
                  <a16:creationId xmlns:a16="http://schemas.microsoft.com/office/drawing/2014/main" id="{00000000-0008-0000-2200-000008000000}"/>
                </a:ext>
              </a:extLst>
            </p:cNvPr>
            <p:cNvSpPr txBox="1"/>
            <p:nvPr/>
          </p:nvSpPr>
          <p:spPr>
            <a:xfrm>
              <a:off x="1688502" y="961480"/>
              <a:ext cx="3133294" cy="108952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90000"/>
                </a:lnSpc>
                <a:spcBef>
                  <a:spcPts val="600"/>
                </a:spcBef>
                <a:spcAft>
                  <a:spcPts val="0"/>
                </a:spcAft>
                <a:buClrTx/>
                <a:buSzTx/>
                <a:buFontTx/>
                <a:buNone/>
                <a:tabLst/>
                <a:defRPr/>
              </a:pPr>
              <a:r>
                <a:rPr kumimoji="0" lang="sv-SE" sz="7200" b="1" i="0" u="none" strike="noStrike" kern="0" cap="none" spc="0" normalizeH="0" baseline="0" noProof="0">
                  <a:ln>
                    <a:noFill/>
                  </a:ln>
                  <a:solidFill>
                    <a:srgbClr val="8B33B7"/>
                  </a:solidFill>
                  <a:effectLst/>
                  <a:uLnTx/>
                  <a:uFillTx/>
                  <a:latin typeface="Calibri"/>
                  <a:ea typeface="+mn-ea"/>
                  <a:cs typeface="+mn-cs"/>
                </a:rPr>
                <a:t>30</a:t>
              </a:r>
              <a:r>
                <a:rPr kumimoji="0" lang="sv-SE" sz="2400" b="0" i="0" u="none" strike="noStrike" kern="0" cap="none" spc="0" normalizeH="0" baseline="0" noProof="0">
                  <a:ln>
                    <a:noFill/>
                  </a:ln>
                  <a:solidFill>
                    <a:sysClr val="windowText" lastClr="000000"/>
                  </a:solidFill>
                  <a:effectLst/>
                  <a:uLnTx/>
                  <a:uFillTx/>
                  <a:latin typeface="Calibri"/>
                  <a:ea typeface="+mn-ea"/>
                  <a:cs typeface="+mn-cs"/>
                </a:rPr>
                <a:t> TWh lev energi </a:t>
              </a:r>
              <a:endParaRPr kumimoji="0" lang="sv-SE" sz="2400" b="0" i="0" u="none" strike="noStrike" kern="0" cap="none" spc="0" normalizeH="0" baseline="-25000" noProof="0">
                <a:ln>
                  <a:noFill/>
                </a:ln>
                <a:solidFill>
                  <a:sysClr val="windowText" lastClr="000000"/>
                </a:solidFill>
                <a:effectLst/>
                <a:uLnTx/>
                <a:uFillTx/>
                <a:latin typeface="Calibri"/>
                <a:ea typeface="+mn-ea"/>
                <a:cs typeface="+mn-cs"/>
              </a:endParaRPr>
            </a:p>
          </p:txBody>
        </p:sp>
        <p:sp>
          <p:nvSpPr>
            <p:cNvPr id="112" name="TextBox 12">
              <a:extLst>
                <a:ext uri="{FF2B5EF4-FFF2-40B4-BE49-F238E27FC236}">
                  <a16:creationId xmlns:a16="http://schemas.microsoft.com/office/drawing/2014/main" id="{00000000-0008-0000-2200-000009000000}"/>
                </a:ext>
              </a:extLst>
            </p:cNvPr>
            <p:cNvSpPr txBox="1"/>
            <p:nvPr/>
          </p:nvSpPr>
          <p:spPr>
            <a:xfrm>
              <a:off x="7393051" y="2574444"/>
              <a:ext cx="3296761" cy="84754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60000"/>
                </a:lnSpc>
                <a:spcBef>
                  <a:spcPts val="600"/>
                </a:spcBef>
                <a:spcAft>
                  <a:spcPts val="0"/>
                </a:spcAft>
                <a:buClrTx/>
                <a:buSzTx/>
                <a:buFontTx/>
                <a:buNone/>
                <a:tabLst/>
                <a:defRPr/>
              </a:pPr>
              <a:r>
                <a:rPr kumimoji="0" lang="sv-SE" sz="7200" b="1" i="0" u="none" strike="noStrike" kern="0" cap="none" spc="0" normalizeH="0" baseline="0" noProof="0" dirty="0">
                  <a:ln>
                    <a:noFill/>
                  </a:ln>
                  <a:solidFill>
                    <a:srgbClr val="8B33B7"/>
                  </a:solidFill>
                  <a:effectLst/>
                  <a:uLnTx/>
                  <a:uFillTx/>
                  <a:latin typeface="Calibri"/>
                  <a:ea typeface="+mn-ea"/>
                  <a:cs typeface="+mn-cs"/>
                </a:rPr>
                <a:t>52</a:t>
              </a:r>
              <a:r>
                <a:rPr kumimoji="0" lang="sv-SE" sz="2400" b="1" i="0" u="none" strike="noStrike" kern="0" cap="none" spc="0" normalizeH="0" baseline="0" noProof="0" dirty="0">
                  <a:ln>
                    <a:noFill/>
                  </a:ln>
                  <a:solidFill>
                    <a:srgbClr val="66CC33"/>
                  </a:solidFill>
                  <a:effectLst/>
                  <a:uLnTx/>
                  <a:uFillTx/>
                  <a:latin typeface="Calibri"/>
                  <a:ea typeface="+mn-ea"/>
                  <a:cs typeface="+mn-cs"/>
                </a:rPr>
                <a:t> </a:t>
              </a:r>
              <a:endParaRPr kumimoji="0" lang="sv-SE" sz="24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13" name="TextBox 13">
              <a:extLst>
                <a:ext uri="{FF2B5EF4-FFF2-40B4-BE49-F238E27FC236}">
                  <a16:creationId xmlns:a16="http://schemas.microsoft.com/office/drawing/2014/main" id="{00000000-0008-0000-2200-00000A000000}"/>
                </a:ext>
              </a:extLst>
            </p:cNvPr>
            <p:cNvSpPr txBox="1"/>
            <p:nvPr/>
          </p:nvSpPr>
          <p:spPr>
            <a:xfrm>
              <a:off x="7402418" y="890538"/>
              <a:ext cx="3133294" cy="108952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90000"/>
                </a:lnSpc>
                <a:spcBef>
                  <a:spcPts val="600"/>
                </a:spcBef>
                <a:spcAft>
                  <a:spcPts val="0"/>
                </a:spcAft>
                <a:buClrTx/>
                <a:buSzTx/>
                <a:buFontTx/>
                <a:buNone/>
                <a:tabLst/>
                <a:defRPr/>
              </a:pPr>
              <a:r>
                <a:rPr lang="sv-SE" sz="7200" b="1" kern="0" dirty="0">
                  <a:solidFill>
                    <a:srgbClr val="8B33B7"/>
                  </a:solidFill>
                  <a:latin typeface="Calibri"/>
                </a:rPr>
                <a:t>52</a:t>
              </a:r>
              <a:r>
                <a:rPr kumimoji="0" lang="sv-SE" sz="2400" b="0" i="0" u="none" strike="noStrike" kern="0" cap="none" spc="0" normalizeH="0" baseline="0" noProof="0" dirty="0">
                  <a:ln>
                    <a:noFill/>
                  </a:ln>
                  <a:solidFill>
                    <a:sysClr val="windowText" lastClr="000000"/>
                  </a:solidFill>
                  <a:effectLst/>
                  <a:uLnTx/>
                  <a:uFillTx/>
                  <a:latin typeface="Calibri"/>
                  <a:ea typeface="+mn-ea"/>
                  <a:cs typeface="+mn-cs"/>
                </a:rPr>
                <a:t> TWh lev energi </a:t>
              </a:r>
              <a:endParaRPr kumimoji="0" lang="sv-SE" sz="2400" b="0" i="0" u="none" strike="noStrike" kern="0" cap="none" spc="0" normalizeH="0" baseline="-25000" noProof="0" dirty="0">
                <a:ln>
                  <a:noFill/>
                </a:ln>
                <a:solidFill>
                  <a:sysClr val="windowText" lastClr="000000"/>
                </a:solidFill>
                <a:effectLst/>
                <a:uLnTx/>
                <a:uFillTx/>
                <a:latin typeface="Calibri"/>
                <a:ea typeface="+mn-ea"/>
                <a:cs typeface="+mn-cs"/>
              </a:endParaRPr>
            </a:p>
          </p:txBody>
        </p:sp>
        <p:grpSp>
          <p:nvGrpSpPr>
            <p:cNvPr id="114" name="Graphic 4">
              <a:extLst>
                <a:ext uri="{FF2B5EF4-FFF2-40B4-BE49-F238E27FC236}">
                  <a16:creationId xmlns:a16="http://schemas.microsoft.com/office/drawing/2014/main" id="{00000000-0008-0000-2200-00000B000000}"/>
                </a:ext>
              </a:extLst>
            </p:cNvPr>
            <p:cNvGrpSpPr/>
            <p:nvPr/>
          </p:nvGrpSpPr>
          <p:grpSpPr>
            <a:xfrm>
              <a:off x="6243645" y="2401789"/>
              <a:ext cx="1052158" cy="784102"/>
              <a:chOff x="6243645" y="2401789"/>
              <a:chExt cx="1052158" cy="784102"/>
            </a:xfrm>
            <a:solidFill>
              <a:srgbClr val="E6007E"/>
            </a:solidFill>
          </p:grpSpPr>
          <p:grpSp>
            <p:nvGrpSpPr>
              <p:cNvPr id="189" name="Graphic 4">
                <a:extLst>
                  <a:ext uri="{FF2B5EF4-FFF2-40B4-BE49-F238E27FC236}">
                    <a16:creationId xmlns:a16="http://schemas.microsoft.com/office/drawing/2014/main" id="{00000000-0008-0000-2200-000056000000}"/>
                  </a:ext>
                </a:extLst>
              </p:cNvPr>
              <p:cNvGrpSpPr/>
              <p:nvPr/>
            </p:nvGrpSpPr>
            <p:grpSpPr>
              <a:xfrm>
                <a:off x="6613626" y="2898574"/>
                <a:ext cx="402885" cy="230335"/>
                <a:chOff x="6613626" y="2898574"/>
                <a:chExt cx="402885" cy="230335"/>
              </a:xfrm>
              <a:grpFill/>
            </p:grpSpPr>
            <p:sp>
              <p:nvSpPr>
                <p:cNvPr id="201" name="Freeform: Shape 33">
                  <a:extLst>
                    <a:ext uri="{FF2B5EF4-FFF2-40B4-BE49-F238E27FC236}">
                      <a16:creationId xmlns:a16="http://schemas.microsoft.com/office/drawing/2014/main" id="{00000000-0008-0000-2200-000062000000}"/>
                    </a:ext>
                  </a:extLst>
                </p:cNvPr>
                <p:cNvSpPr/>
                <p:nvPr/>
              </p:nvSpPr>
              <p:spPr>
                <a:xfrm>
                  <a:off x="6613626" y="2898574"/>
                  <a:ext cx="136435" cy="184589"/>
                </a:xfrm>
                <a:custGeom>
                  <a:avLst/>
                  <a:gdLst>
                    <a:gd name="connsiteX0" fmla="*/ 92295 w 136435"/>
                    <a:gd name="connsiteY0" fmla="*/ 184589 h 184589"/>
                    <a:gd name="connsiteX1" fmla="*/ 0 w 136435"/>
                    <a:gd name="connsiteY1" fmla="*/ 92295 h 184589"/>
                    <a:gd name="connsiteX2" fmla="*/ 92295 w 136435"/>
                    <a:gd name="connsiteY2" fmla="*/ 0 h 184589"/>
                    <a:gd name="connsiteX3" fmla="*/ 128410 w 136435"/>
                    <a:gd name="connsiteY3" fmla="*/ 7223 h 184589"/>
                    <a:gd name="connsiteX4" fmla="*/ 115569 w 136435"/>
                    <a:gd name="connsiteY4" fmla="*/ 36918 h 184589"/>
                    <a:gd name="connsiteX5" fmla="*/ 92295 w 136435"/>
                    <a:gd name="connsiteY5" fmla="*/ 32102 h 184589"/>
                    <a:gd name="connsiteX6" fmla="*/ 32102 w 136435"/>
                    <a:gd name="connsiteY6" fmla="*/ 92295 h 184589"/>
                    <a:gd name="connsiteX7" fmla="*/ 92295 w 136435"/>
                    <a:gd name="connsiteY7" fmla="*/ 152487 h 184589"/>
                    <a:gd name="connsiteX8" fmla="*/ 121187 w 136435"/>
                    <a:gd name="connsiteY8" fmla="*/ 145264 h 184589"/>
                    <a:gd name="connsiteX9" fmla="*/ 136435 w 136435"/>
                    <a:gd name="connsiteY9" fmla="*/ 173353 h 184589"/>
                    <a:gd name="connsiteX10" fmla="*/ 92295 w 136435"/>
                    <a:gd name="connsiteY10" fmla="*/ 184589 h 18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435" h="184589">
                      <a:moveTo>
                        <a:pt x="92295" y="184589"/>
                      </a:moveTo>
                      <a:cubicBezTo>
                        <a:pt x="41733" y="184589"/>
                        <a:pt x="0" y="143658"/>
                        <a:pt x="0" y="92295"/>
                      </a:cubicBezTo>
                      <a:cubicBezTo>
                        <a:pt x="0" y="41733"/>
                        <a:pt x="40931" y="0"/>
                        <a:pt x="92295" y="0"/>
                      </a:cubicBezTo>
                      <a:cubicBezTo>
                        <a:pt x="104333" y="0"/>
                        <a:pt x="117174" y="2408"/>
                        <a:pt x="128410" y="7223"/>
                      </a:cubicBezTo>
                      <a:lnTo>
                        <a:pt x="115569" y="36918"/>
                      </a:lnTo>
                      <a:cubicBezTo>
                        <a:pt x="108346" y="33708"/>
                        <a:pt x="100320" y="32102"/>
                        <a:pt x="92295" y="32102"/>
                      </a:cubicBezTo>
                      <a:cubicBezTo>
                        <a:pt x="59390" y="32102"/>
                        <a:pt x="32102" y="59390"/>
                        <a:pt x="32102" y="92295"/>
                      </a:cubicBezTo>
                      <a:cubicBezTo>
                        <a:pt x="32102" y="125200"/>
                        <a:pt x="59390" y="152487"/>
                        <a:pt x="92295" y="152487"/>
                      </a:cubicBezTo>
                      <a:cubicBezTo>
                        <a:pt x="102728" y="152487"/>
                        <a:pt x="112359" y="150079"/>
                        <a:pt x="121187" y="145264"/>
                      </a:cubicBezTo>
                      <a:lnTo>
                        <a:pt x="136435" y="173353"/>
                      </a:lnTo>
                      <a:cubicBezTo>
                        <a:pt x="122792" y="180576"/>
                        <a:pt x="107543" y="184589"/>
                        <a:pt x="92295" y="184589"/>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02" name="Freeform: Shape 34">
                  <a:extLst>
                    <a:ext uri="{FF2B5EF4-FFF2-40B4-BE49-F238E27FC236}">
                      <a16:creationId xmlns:a16="http://schemas.microsoft.com/office/drawing/2014/main" id="{00000000-0008-0000-2200-000063000000}"/>
                    </a:ext>
                  </a:extLst>
                </p:cNvPr>
                <p:cNvSpPr/>
                <p:nvPr/>
              </p:nvSpPr>
              <p:spPr>
                <a:xfrm>
                  <a:off x="6748457" y="2898574"/>
                  <a:ext cx="184589" cy="184589"/>
                </a:xfrm>
                <a:custGeom>
                  <a:avLst/>
                  <a:gdLst>
                    <a:gd name="connsiteX0" fmla="*/ 92295 w 184589"/>
                    <a:gd name="connsiteY0" fmla="*/ 184589 h 184589"/>
                    <a:gd name="connsiteX1" fmla="*/ 0 w 184589"/>
                    <a:gd name="connsiteY1" fmla="*/ 92295 h 184589"/>
                    <a:gd name="connsiteX2" fmla="*/ 92295 w 184589"/>
                    <a:gd name="connsiteY2" fmla="*/ 0 h 184589"/>
                    <a:gd name="connsiteX3" fmla="*/ 128410 w 184589"/>
                    <a:gd name="connsiteY3" fmla="*/ 7223 h 184589"/>
                    <a:gd name="connsiteX4" fmla="*/ 184589 w 184589"/>
                    <a:gd name="connsiteY4" fmla="*/ 92295 h 184589"/>
                    <a:gd name="connsiteX5" fmla="*/ 137238 w 184589"/>
                    <a:gd name="connsiteY5" fmla="*/ 173353 h 184589"/>
                    <a:gd name="connsiteX6" fmla="*/ 92295 w 184589"/>
                    <a:gd name="connsiteY6" fmla="*/ 184589 h 184589"/>
                    <a:gd name="connsiteX7" fmla="*/ 92295 w 184589"/>
                    <a:gd name="connsiteY7" fmla="*/ 32102 h 184589"/>
                    <a:gd name="connsiteX8" fmla="*/ 32102 w 184589"/>
                    <a:gd name="connsiteY8" fmla="*/ 92295 h 184589"/>
                    <a:gd name="connsiteX9" fmla="*/ 92295 w 184589"/>
                    <a:gd name="connsiteY9" fmla="*/ 152487 h 184589"/>
                    <a:gd name="connsiteX10" fmla="*/ 121187 w 184589"/>
                    <a:gd name="connsiteY10" fmla="*/ 145264 h 184589"/>
                    <a:gd name="connsiteX11" fmla="*/ 152487 w 184589"/>
                    <a:gd name="connsiteY11" fmla="*/ 92295 h 184589"/>
                    <a:gd name="connsiteX12" fmla="*/ 115569 w 184589"/>
                    <a:gd name="connsiteY12" fmla="*/ 36918 h 184589"/>
                    <a:gd name="connsiteX13" fmla="*/ 92295 w 184589"/>
                    <a:gd name="connsiteY13" fmla="*/ 32102 h 18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4589" h="184589">
                      <a:moveTo>
                        <a:pt x="92295" y="184589"/>
                      </a:moveTo>
                      <a:cubicBezTo>
                        <a:pt x="41733" y="184589"/>
                        <a:pt x="0" y="143658"/>
                        <a:pt x="0" y="92295"/>
                      </a:cubicBezTo>
                      <a:cubicBezTo>
                        <a:pt x="0" y="41733"/>
                        <a:pt x="40930" y="0"/>
                        <a:pt x="92295" y="0"/>
                      </a:cubicBezTo>
                      <a:cubicBezTo>
                        <a:pt x="104333" y="0"/>
                        <a:pt x="117174" y="2408"/>
                        <a:pt x="128410" y="7223"/>
                      </a:cubicBezTo>
                      <a:cubicBezTo>
                        <a:pt x="162920" y="21669"/>
                        <a:pt x="184589" y="55377"/>
                        <a:pt x="184589" y="92295"/>
                      </a:cubicBezTo>
                      <a:cubicBezTo>
                        <a:pt x="184589" y="126002"/>
                        <a:pt x="166130" y="156499"/>
                        <a:pt x="137238" y="173353"/>
                      </a:cubicBezTo>
                      <a:cubicBezTo>
                        <a:pt x="123594" y="180576"/>
                        <a:pt x="107543" y="184589"/>
                        <a:pt x="92295" y="184589"/>
                      </a:cubicBezTo>
                      <a:close/>
                      <a:moveTo>
                        <a:pt x="92295" y="32102"/>
                      </a:moveTo>
                      <a:cubicBezTo>
                        <a:pt x="59389" y="32102"/>
                        <a:pt x="32102" y="59390"/>
                        <a:pt x="32102" y="92295"/>
                      </a:cubicBezTo>
                      <a:cubicBezTo>
                        <a:pt x="32102" y="125200"/>
                        <a:pt x="59389" y="152487"/>
                        <a:pt x="92295" y="152487"/>
                      </a:cubicBezTo>
                      <a:cubicBezTo>
                        <a:pt x="102728" y="152487"/>
                        <a:pt x="112359" y="150079"/>
                        <a:pt x="121187" y="145264"/>
                      </a:cubicBezTo>
                      <a:cubicBezTo>
                        <a:pt x="140448" y="134830"/>
                        <a:pt x="152487" y="114766"/>
                        <a:pt x="152487" y="92295"/>
                      </a:cubicBezTo>
                      <a:cubicBezTo>
                        <a:pt x="152487" y="68218"/>
                        <a:pt x="138040" y="46549"/>
                        <a:pt x="115569" y="36918"/>
                      </a:cubicBezTo>
                      <a:cubicBezTo>
                        <a:pt x="108346" y="33708"/>
                        <a:pt x="100320" y="32102"/>
                        <a:pt x="92295" y="32102"/>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03" name="Freeform: Shape 35">
                  <a:extLst>
                    <a:ext uri="{FF2B5EF4-FFF2-40B4-BE49-F238E27FC236}">
                      <a16:creationId xmlns:a16="http://schemas.microsoft.com/office/drawing/2014/main" id="{00000000-0008-0000-2200-000064000000}"/>
                    </a:ext>
                  </a:extLst>
                </p:cNvPr>
                <p:cNvSpPr/>
                <p:nvPr/>
              </p:nvSpPr>
              <p:spPr>
                <a:xfrm>
                  <a:off x="6933810" y="3005315"/>
                  <a:ext cx="82701" cy="123594"/>
                </a:xfrm>
                <a:custGeom>
                  <a:avLst/>
                  <a:gdLst>
                    <a:gd name="connsiteX0" fmla="*/ 73071 w 82701"/>
                    <a:gd name="connsiteY0" fmla="*/ 123594 h 123594"/>
                    <a:gd name="connsiteX1" fmla="*/ 16089 w 82701"/>
                    <a:gd name="connsiteY1" fmla="*/ 123594 h 123594"/>
                    <a:gd name="connsiteX2" fmla="*/ 1643 w 82701"/>
                    <a:gd name="connsiteY2" fmla="*/ 114766 h 123594"/>
                    <a:gd name="connsiteX3" fmla="*/ 3248 w 82701"/>
                    <a:gd name="connsiteY3" fmla="*/ 97912 h 123594"/>
                    <a:gd name="connsiteX4" fmla="*/ 49797 w 82701"/>
                    <a:gd name="connsiteY4" fmla="*/ 35313 h 123594"/>
                    <a:gd name="connsiteX5" fmla="*/ 44179 w 82701"/>
                    <a:gd name="connsiteY5" fmla="*/ 32102 h 123594"/>
                    <a:gd name="connsiteX6" fmla="*/ 37758 w 82701"/>
                    <a:gd name="connsiteY6" fmla="*/ 38523 h 123594"/>
                    <a:gd name="connsiteX7" fmla="*/ 5656 w 82701"/>
                    <a:gd name="connsiteY7" fmla="*/ 38523 h 123594"/>
                    <a:gd name="connsiteX8" fmla="*/ 44179 w 82701"/>
                    <a:gd name="connsiteY8" fmla="*/ 0 h 123594"/>
                    <a:gd name="connsiteX9" fmla="*/ 82702 w 82701"/>
                    <a:gd name="connsiteY9" fmla="*/ 38523 h 123594"/>
                    <a:gd name="connsiteX10" fmla="*/ 79492 w 82701"/>
                    <a:gd name="connsiteY10" fmla="*/ 48154 h 123594"/>
                    <a:gd name="connsiteX11" fmla="*/ 47389 w 82701"/>
                    <a:gd name="connsiteY11" fmla="*/ 90689 h 123594"/>
                    <a:gd name="connsiteX12" fmla="*/ 72268 w 82701"/>
                    <a:gd name="connsiteY12" fmla="*/ 90689 h 123594"/>
                    <a:gd name="connsiteX13" fmla="*/ 72268 w 82701"/>
                    <a:gd name="connsiteY13" fmla="*/ 123594 h 12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701" h="123594">
                      <a:moveTo>
                        <a:pt x="73071" y="123594"/>
                      </a:moveTo>
                      <a:lnTo>
                        <a:pt x="16089" y="123594"/>
                      </a:lnTo>
                      <a:cubicBezTo>
                        <a:pt x="9669" y="123594"/>
                        <a:pt x="4853" y="120384"/>
                        <a:pt x="1643" y="114766"/>
                      </a:cubicBezTo>
                      <a:cubicBezTo>
                        <a:pt x="-765" y="109148"/>
                        <a:pt x="-765" y="102728"/>
                        <a:pt x="3248" y="97912"/>
                      </a:cubicBezTo>
                      <a:lnTo>
                        <a:pt x="49797" y="35313"/>
                      </a:lnTo>
                      <a:cubicBezTo>
                        <a:pt x="48192" y="33708"/>
                        <a:pt x="46586" y="32102"/>
                        <a:pt x="44179" y="32102"/>
                      </a:cubicBezTo>
                      <a:cubicBezTo>
                        <a:pt x="40166" y="32102"/>
                        <a:pt x="37758" y="35313"/>
                        <a:pt x="37758" y="38523"/>
                      </a:cubicBezTo>
                      <a:lnTo>
                        <a:pt x="5656" y="38523"/>
                      </a:lnTo>
                      <a:cubicBezTo>
                        <a:pt x="5656" y="16854"/>
                        <a:pt x="23312" y="0"/>
                        <a:pt x="44179" y="0"/>
                      </a:cubicBezTo>
                      <a:cubicBezTo>
                        <a:pt x="65848" y="0"/>
                        <a:pt x="82702" y="17656"/>
                        <a:pt x="82702" y="38523"/>
                      </a:cubicBezTo>
                      <a:cubicBezTo>
                        <a:pt x="82702" y="41733"/>
                        <a:pt x="81899" y="45746"/>
                        <a:pt x="79492" y="48154"/>
                      </a:cubicBezTo>
                      <a:lnTo>
                        <a:pt x="47389" y="90689"/>
                      </a:lnTo>
                      <a:lnTo>
                        <a:pt x="72268" y="90689"/>
                      </a:lnTo>
                      <a:lnTo>
                        <a:pt x="72268" y="123594"/>
                      </a:ln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190" name="Graphic 4">
                <a:extLst>
                  <a:ext uri="{FF2B5EF4-FFF2-40B4-BE49-F238E27FC236}">
                    <a16:creationId xmlns:a16="http://schemas.microsoft.com/office/drawing/2014/main" id="{00000000-0008-0000-2200-000057000000}"/>
                  </a:ext>
                </a:extLst>
              </p:cNvPr>
              <p:cNvGrpSpPr/>
              <p:nvPr/>
            </p:nvGrpSpPr>
            <p:grpSpPr>
              <a:xfrm>
                <a:off x="6340755" y="2587983"/>
                <a:ext cx="955048" cy="597908"/>
                <a:chOff x="6340755" y="2587983"/>
                <a:chExt cx="955048" cy="597908"/>
              </a:xfrm>
              <a:grpFill/>
            </p:grpSpPr>
            <p:sp>
              <p:nvSpPr>
                <p:cNvPr id="197" name="Freeform: Shape 29">
                  <a:extLst>
                    <a:ext uri="{FF2B5EF4-FFF2-40B4-BE49-F238E27FC236}">
                      <a16:creationId xmlns:a16="http://schemas.microsoft.com/office/drawing/2014/main" id="{00000000-0008-0000-2200-00005E000000}"/>
                    </a:ext>
                  </a:extLst>
                </p:cNvPr>
                <p:cNvSpPr/>
                <p:nvPr/>
              </p:nvSpPr>
              <p:spPr>
                <a:xfrm>
                  <a:off x="6340755" y="2758929"/>
                  <a:ext cx="399675" cy="426962"/>
                </a:xfrm>
                <a:custGeom>
                  <a:avLst/>
                  <a:gdLst>
                    <a:gd name="connsiteX0" fmla="*/ 213482 w 399675"/>
                    <a:gd name="connsiteY0" fmla="*/ 426963 h 426962"/>
                    <a:gd name="connsiteX1" fmla="*/ 0 w 399675"/>
                    <a:gd name="connsiteY1" fmla="*/ 213481 h 426962"/>
                    <a:gd name="connsiteX2" fmla="*/ 213482 w 399675"/>
                    <a:gd name="connsiteY2" fmla="*/ 0 h 426962"/>
                    <a:gd name="connsiteX3" fmla="*/ 294540 w 399675"/>
                    <a:gd name="connsiteY3" fmla="*/ 16051 h 426962"/>
                    <a:gd name="connsiteX4" fmla="*/ 399676 w 399675"/>
                    <a:gd name="connsiteY4" fmla="*/ 108346 h 426962"/>
                    <a:gd name="connsiteX5" fmla="*/ 371586 w 399675"/>
                    <a:gd name="connsiteY5" fmla="*/ 124397 h 426962"/>
                    <a:gd name="connsiteX6" fmla="*/ 282502 w 399675"/>
                    <a:gd name="connsiteY6" fmla="*/ 45746 h 426962"/>
                    <a:gd name="connsiteX7" fmla="*/ 213482 w 399675"/>
                    <a:gd name="connsiteY7" fmla="*/ 32102 h 426962"/>
                    <a:gd name="connsiteX8" fmla="*/ 32102 w 399675"/>
                    <a:gd name="connsiteY8" fmla="*/ 213481 h 426962"/>
                    <a:gd name="connsiteX9" fmla="*/ 213482 w 399675"/>
                    <a:gd name="connsiteY9" fmla="*/ 394860 h 426962"/>
                    <a:gd name="connsiteX10" fmla="*/ 213482 w 399675"/>
                    <a:gd name="connsiteY10" fmla="*/ 426963 h 42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9675" h="426962">
                      <a:moveTo>
                        <a:pt x="213482" y="426963"/>
                      </a:moveTo>
                      <a:cubicBezTo>
                        <a:pt x="96307" y="426963"/>
                        <a:pt x="0" y="331458"/>
                        <a:pt x="0" y="213481"/>
                      </a:cubicBezTo>
                      <a:cubicBezTo>
                        <a:pt x="0" y="96307"/>
                        <a:pt x="95505" y="0"/>
                        <a:pt x="213482" y="0"/>
                      </a:cubicBezTo>
                      <a:cubicBezTo>
                        <a:pt x="241571" y="0"/>
                        <a:pt x="268858" y="5618"/>
                        <a:pt x="294540" y="16051"/>
                      </a:cubicBezTo>
                      <a:cubicBezTo>
                        <a:pt x="338681" y="34510"/>
                        <a:pt x="375599" y="67415"/>
                        <a:pt x="399676" y="108346"/>
                      </a:cubicBezTo>
                      <a:lnTo>
                        <a:pt x="371586" y="124397"/>
                      </a:lnTo>
                      <a:cubicBezTo>
                        <a:pt x="351522" y="89084"/>
                        <a:pt x="320222" y="60995"/>
                        <a:pt x="282502" y="45746"/>
                      </a:cubicBezTo>
                      <a:cubicBezTo>
                        <a:pt x="260832" y="36918"/>
                        <a:pt x="237558" y="32102"/>
                        <a:pt x="213482" y="32102"/>
                      </a:cubicBezTo>
                      <a:cubicBezTo>
                        <a:pt x="113964" y="32102"/>
                        <a:pt x="32102" y="113161"/>
                        <a:pt x="32102" y="213481"/>
                      </a:cubicBezTo>
                      <a:cubicBezTo>
                        <a:pt x="32102" y="312999"/>
                        <a:pt x="113161" y="394860"/>
                        <a:pt x="213482" y="394860"/>
                      </a:cubicBezTo>
                      <a:lnTo>
                        <a:pt x="213482" y="426963"/>
                      </a:ln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98" name="Freeform: Shape 30">
                  <a:extLst>
                    <a:ext uri="{FF2B5EF4-FFF2-40B4-BE49-F238E27FC236}">
                      <a16:creationId xmlns:a16="http://schemas.microsoft.com/office/drawing/2014/main" id="{00000000-0008-0000-2200-00005F000000}"/>
                    </a:ext>
                  </a:extLst>
                </p:cNvPr>
                <p:cNvSpPr/>
                <p:nvPr/>
              </p:nvSpPr>
              <p:spPr>
                <a:xfrm>
                  <a:off x="6613626" y="2587983"/>
                  <a:ext cx="562595" cy="438198"/>
                </a:xfrm>
                <a:custGeom>
                  <a:avLst/>
                  <a:gdLst>
                    <a:gd name="connsiteX0" fmla="*/ 520862 w 562595"/>
                    <a:gd name="connsiteY0" fmla="*/ 438198 h 438198"/>
                    <a:gd name="connsiteX1" fmla="*/ 493575 w 562595"/>
                    <a:gd name="connsiteY1" fmla="*/ 421345 h 438198"/>
                    <a:gd name="connsiteX2" fmla="*/ 525678 w 562595"/>
                    <a:gd name="connsiteY2" fmla="*/ 337878 h 438198"/>
                    <a:gd name="connsiteX3" fmla="*/ 530493 w 562595"/>
                    <a:gd name="connsiteY3" fmla="*/ 288922 h 438198"/>
                    <a:gd name="connsiteX4" fmla="*/ 273674 w 562595"/>
                    <a:gd name="connsiteY4" fmla="*/ 32102 h 438198"/>
                    <a:gd name="connsiteX5" fmla="*/ 30498 w 562595"/>
                    <a:gd name="connsiteY5" fmla="*/ 206258 h 438198"/>
                    <a:gd name="connsiteX6" fmla="*/ 0 w 562595"/>
                    <a:gd name="connsiteY6" fmla="*/ 195825 h 438198"/>
                    <a:gd name="connsiteX7" fmla="*/ 273674 w 562595"/>
                    <a:gd name="connsiteY7" fmla="*/ 0 h 438198"/>
                    <a:gd name="connsiteX8" fmla="*/ 562596 w 562595"/>
                    <a:gd name="connsiteY8" fmla="*/ 288922 h 438198"/>
                    <a:gd name="connsiteX9" fmla="*/ 557780 w 562595"/>
                    <a:gd name="connsiteY9" fmla="*/ 343496 h 438198"/>
                    <a:gd name="connsiteX10" fmla="*/ 520862 w 562595"/>
                    <a:gd name="connsiteY10" fmla="*/ 438198 h 43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2595" h="438198">
                      <a:moveTo>
                        <a:pt x="520862" y="438198"/>
                      </a:moveTo>
                      <a:lnTo>
                        <a:pt x="493575" y="421345"/>
                      </a:lnTo>
                      <a:cubicBezTo>
                        <a:pt x="508824" y="395663"/>
                        <a:pt x="520060" y="367573"/>
                        <a:pt x="525678" y="337878"/>
                      </a:cubicBezTo>
                      <a:cubicBezTo>
                        <a:pt x="528888" y="321827"/>
                        <a:pt x="530493" y="305776"/>
                        <a:pt x="530493" y="288922"/>
                      </a:cubicBezTo>
                      <a:cubicBezTo>
                        <a:pt x="530493" y="147671"/>
                        <a:pt x="415727" y="32102"/>
                        <a:pt x="273674" y="32102"/>
                      </a:cubicBezTo>
                      <a:cubicBezTo>
                        <a:pt x="163723" y="32102"/>
                        <a:pt x="65810" y="101925"/>
                        <a:pt x="30498" y="206258"/>
                      </a:cubicBezTo>
                      <a:lnTo>
                        <a:pt x="0" y="195825"/>
                      </a:lnTo>
                      <a:cubicBezTo>
                        <a:pt x="39326" y="78651"/>
                        <a:pt x="149277" y="0"/>
                        <a:pt x="273674" y="0"/>
                      </a:cubicBezTo>
                      <a:cubicBezTo>
                        <a:pt x="432581" y="0"/>
                        <a:pt x="562596" y="129212"/>
                        <a:pt x="562596" y="288922"/>
                      </a:cubicBezTo>
                      <a:cubicBezTo>
                        <a:pt x="562596" y="307381"/>
                        <a:pt x="560991" y="325840"/>
                        <a:pt x="557780" y="343496"/>
                      </a:cubicBezTo>
                      <a:cubicBezTo>
                        <a:pt x="550557" y="378006"/>
                        <a:pt x="538519" y="409306"/>
                        <a:pt x="520862" y="438198"/>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99" name="Freeform: Shape 31">
                  <a:extLst>
                    <a:ext uri="{FF2B5EF4-FFF2-40B4-BE49-F238E27FC236}">
                      <a16:creationId xmlns:a16="http://schemas.microsoft.com/office/drawing/2014/main" id="{00000000-0008-0000-2200-000060000000}"/>
                    </a:ext>
                  </a:extLst>
                </p:cNvPr>
                <p:cNvSpPr/>
                <p:nvPr/>
              </p:nvSpPr>
              <p:spPr>
                <a:xfrm>
                  <a:off x="7159368" y="2913020"/>
                  <a:ext cx="136435" cy="272870"/>
                </a:xfrm>
                <a:custGeom>
                  <a:avLst/>
                  <a:gdLst>
                    <a:gd name="connsiteX0" fmla="*/ 0 w 136435"/>
                    <a:gd name="connsiteY0" fmla="*/ 272871 h 272870"/>
                    <a:gd name="connsiteX1" fmla="*/ 0 w 136435"/>
                    <a:gd name="connsiteY1" fmla="*/ 240768 h 272870"/>
                    <a:gd name="connsiteX2" fmla="*/ 104333 w 136435"/>
                    <a:gd name="connsiteY2" fmla="*/ 136435 h 272870"/>
                    <a:gd name="connsiteX3" fmla="*/ 0 w 136435"/>
                    <a:gd name="connsiteY3" fmla="*/ 32102 h 272870"/>
                    <a:gd name="connsiteX4" fmla="*/ 0 w 136435"/>
                    <a:gd name="connsiteY4" fmla="*/ 0 h 272870"/>
                    <a:gd name="connsiteX5" fmla="*/ 136435 w 136435"/>
                    <a:gd name="connsiteY5" fmla="*/ 136435 h 272870"/>
                    <a:gd name="connsiteX6" fmla="*/ 0 w 136435"/>
                    <a:gd name="connsiteY6" fmla="*/ 272871 h 27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435" h="272870">
                      <a:moveTo>
                        <a:pt x="0" y="272871"/>
                      </a:moveTo>
                      <a:lnTo>
                        <a:pt x="0" y="240768"/>
                      </a:lnTo>
                      <a:cubicBezTo>
                        <a:pt x="57785" y="240768"/>
                        <a:pt x="104333" y="194220"/>
                        <a:pt x="104333" y="136435"/>
                      </a:cubicBezTo>
                      <a:cubicBezTo>
                        <a:pt x="104333" y="78651"/>
                        <a:pt x="57785" y="32102"/>
                        <a:pt x="0" y="32102"/>
                      </a:cubicBezTo>
                      <a:lnTo>
                        <a:pt x="0" y="0"/>
                      </a:lnTo>
                      <a:cubicBezTo>
                        <a:pt x="75441" y="0"/>
                        <a:pt x="136435" y="60995"/>
                        <a:pt x="136435" y="136435"/>
                      </a:cubicBezTo>
                      <a:cubicBezTo>
                        <a:pt x="136435" y="211876"/>
                        <a:pt x="75441" y="272871"/>
                        <a:pt x="0" y="272871"/>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00" name="Freeform: Shape 32">
                  <a:extLst>
                    <a:ext uri="{FF2B5EF4-FFF2-40B4-BE49-F238E27FC236}">
                      <a16:creationId xmlns:a16="http://schemas.microsoft.com/office/drawing/2014/main" id="{00000000-0008-0000-2200-000061000000}"/>
                    </a:ext>
                  </a:extLst>
                </p:cNvPr>
                <p:cNvSpPr/>
                <p:nvPr/>
              </p:nvSpPr>
              <p:spPr>
                <a:xfrm>
                  <a:off x="6554237" y="3153789"/>
                  <a:ext cx="605131" cy="32102"/>
                </a:xfrm>
                <a:custGeom>
                  <a:avLst/>
                  <a:gdLst>
                    <a:gd name="connsiteX0" fmla="*/ 0 w 605131"/>
                    <a:gd name="connsiteY0" fmla="*/ 0 h 32102"/>
                    <a:gd name="connsiteX1" fmla="*/ 605132 w 605131"/>
                    <a:gd name="connsiteY1" fmla="*/ 0 h 32102"/>
                    <a:gd name="connsiteX2" fmla="*/ 605132 w 605131"/>
                    <a:gd name="connsiteY2" fmla="*/ 32102 h 32102"/>
                    <a:gd name="connsiteX3" fmla="*/ 0 w 605131"/>
                    <a:gd name="connsiteY3" fmla="*/ 32102 h 32102"/>
                  </a:gdLst>
                  <a:ahLst/>
                  <a:cxnLst>
                    <a:cxn ang="0">
                      <a:pos x="connsiteX0" y="connsiteY0"/>
                    </a:cxn>
                    <a:cxn ang="0">
                      <a:pos x="connsiteX1" y="connsiteY1"/>
                    </a:cxn>
                    <a:cxn ang="0">
                      <a:pos x="connsiteX2" y="connsiteY2"/>
                    </a:cxn>
                    <a:cxn ang="0">
                      <a:pos x="connsiteX3" y="connsiteY3"/>
                    </a:cxn>
                  </a:cxnLst>
                  <a:rect l="l" t="t" r="r" b="b"/>
                  <a:pathLst>
                    <a:path w="605131" h="32102">
                      <a:moveTo>
                        <a:pt x="0" y="0"/>
                      </a:moveTo>
                      <a:lnTo>
                        <a:pt x="605132" y="0"/>
                      </a:lnTo>
                      <a:lnTo>
                        <a:pt x="605132" y="32102"/>
                      </a:lnTo>
                      <a:lnTo>
                        <a:pt x="0" y="32102"/>
                      </a:ln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191" name="Graphic 4">
                <a:extLst>
                  <a:ext uri="{FF2B5EF4-FFF2-40B4-BE49-F238E27FC236}">
                    <a16:creationId xmlns:a16="http://schemas.microsoft.com/office/drawing/2014/main" id="{00000000-0008-0000-2200-000058000000}"/>
                  </a:ext>
                </a:extLst>
              </p:cNvPr>
              <p:cNvGrpSpPr/>
              <p:nvPr/>
            </p:nvGrpSpPr>
            <p:grpSpPr>
              <a:xfrm>
                <a:off x="6905758" y="2474822"/>
                <a:ext cx="384427" cy="398872"/>
                <a:chOff x="6905758" y="2474822"/>
                <a:chExt cx="384427" cy="398872"/>
              </a:xfrm>
              <a:grpFill/>
            </p:grpSpPr>
            <p:sp>
              <p:nvSpPr>
                <p:cNvPr id="195" name="Freeform: Shape 27">
                  <a:extLst>
                    <a:ext uri="{FF2B5EF4-FFF2-40B4-BE49-F238E27FC236}">
                      <a16:creationId xmlns:a16="http://schemas.microsoft.com/office/drawing/2014/main" id="{00000000-0008-0000-2200-00005C000000}"/>
                    </a:ext>
                  </a:extLst>
                </p:cNvPr>
                <p:cNvSpPr/>
                <p:nvPr/>
              </p:nvSpPr>
              <p:spPr>
                <a:xfrm>
                  <a:off x="6905758" y="2474822"/>
                  <a:ext cx="307380" cy="292132"/>
                </a:xfrm>
                <a:custGeom>
                  <a:avLst/>
                  <a:gdLst>
                    <a:gd name="connsiteX0" fmla="*/ 279291 w 307380"/>
                    <a:gd name="connsiteY0" fmla="*/ 292132 h 292132"/>
                    <a:gd name="connsiteX1" fmla="*/ 252004 w 307380"/>
                    <a:gd name="connsiteY1" fmla="*/ 275279 h 292132"/>
                    <a:gd name="connsiteX2" fmla="*/ 272068 w 307380"/>
                    <a:gd name="connsiteY2" fmla="*/ 223112 h 292132"/>
                    <a:gd name="connsiteX3" fmla="*/ 275278 w 307380"/>
                    <a:gd name="connsiteY3" fmla="*/ 192615 h 292132"/>
                    <a:gd name="connsiteX4" fmla="*/ 113964 w 307380"/>
                    <a:gd name="connsiteY4" fmla="*/ 31300 h 292132"/>
                    <a:gd name="connsiteX5" fmla="*/ 19262 w 307380"/>
                    <a:gd name="connsiteY5" fmla="*/ 61797 h 292132"/>
                    <a:gd name="connsiteX6" fmla="*/ 0 w 307380"/>
                    <a:gd name="connsiteY6" fmla="*/ 36918 h 292132"/>
                    <a:gd name="connsiteX7" fmla="*/ 113964 w 307380"/>
                    <a:gd name="connsiteY7" fmla="*/ 0 h 292132"/>
                    <a:gd name="connsiteX8" fmla="*/ 307381 w 307380"/>
                    <a:gd name="connsiteY8" fmla="*/ 193417 h 292132"/>
                    <a:gd name="connsiteX9" fmla="*/ 304171 w 307380"/>
                    <a:gd name="connsiteY9" fmla="*/ 230335 h 292132"/>
                    <a:gd name="connsiteX10" fmla="*/ 279291 w 307380"/>
                    <a:gd name="connsiteY10" fmla="*/ 292132 h 29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380" h="292132">
                      <a:moveTo>
                        <a:pt x="279291" y="292132"/>
                      </a:moveTo>
                      <a:lnTo>
                        <a:pt x="252004" y="275279"/>
                      </a:lnTo>
                      <a:cubicBezTo>
                        <a:pt x="261635" y="259227"/>
                        <a:pt x="268056" y="241571"/>
                        <a:pt x="272068" y="223112"/>
                      </a:cubicBezTo>
                      <a:cubicBezTo>
                        <a:pt x="273673" y="213481"/>
                        <a:pt x="275278" y="203048"/>
                        <a:pt x="275278" y="192615"/>
                      </a:cubicBezTo>
                      <a:cubicBezTo>
                        <a:pt x="275278" y="103530"/>
                        <a:pt x="203048" y="31300"/>
                        <a:pt x="113964" y="31300"/>
                      </a:cubicBezTo>
                      <a:cubicBezTo>
                        <a:pt x="79454" y="31300"/>
                        <a:pt x="46548" y="41733"/>
                        <a:pt x="19262" y="61797"/>
                      </a:cubicBezTo>
                      <a:lnTo>
                        <a:pt x="0" y="36918"/>
                      </a:lnTo>
                      <a:cubicBezTo>
                        <a:pt x="32905" y="12841"/>
                        <a:pt x="72231" y="0"/>
                        <a:pt x="113964" y="0"/>
                      </a:cubicBezTo>
                      <a:cubicBezTo>
                        <a:pt x="220704" y="0"/>
                        <a:pt x="307381" y="86677"/>
                        <a:pt x="307381" y="193417"/>
                      </a:cubicBezTo>
                      <a:cubicBezTo>
                        <a:pt x="307381" y="205456"/>
                        <a:pt x="306579" y="218297"/>
                        <a:pt x="304171" y="230335"/>
                      </a:cubicBezTo>
                      <a:cubicBezTo>
                        <a:pt x="298553" y="252004"/>
                        <a:pt x="290527" y="272871"/>
                        <a:pt x="279291" y="292132"/>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96" name="Freeform: Shape 28">
                  <a:extLst>
                    <a:ext uri="{FF2B5EF4-FFF2-40B4-BE49-F238E27FC236}">
                      <a16:creationId xmlns:a16="http://schemas.microsoft.com/office/drawing/2014/main" id="{00000000-0008-0000-2200-00005D000000}"/>
                    </a:ext>
                  </a:extLst>
                </p:cNvPr>
                <p:cNvSpPr/>
                <p:nvPr/>
              </p:nvSpPr>
              <p:spPr>
                <a:xfrm>
                  <a:off x="7196286" y="2685895"/>
                  <a:ext cx="93899" cy="187799"/>
                </a:xfrm>
                <a:custGeom>
                  <a:avLst/>
                  <a:gdLst>
                    <a:gd name="connsiteX0" fmla="*/ 0 w 93899"/>
                    <a:gd name="connsiteY0" fmla="*/ 187799 h 187799"/>
                    <a:gd name="connsiteX1" fmla="*/ 0 w 93899"/>
                    <a:gd name="connsiteY1" fmla="*/ 155697 h 187799"/>
                    <a:gd name="connsiteX2" fmla="*/ 61797 w 93899"/>
                    <a:gd name="connsiteY2" fmla="*/ 93900 h 187799"/>
                    <a:gd name="connsiteX3" fmla="*/ 0 w 93899"/>
                    <a:gd name="connsiteY3" fmla="*/ 32102 h 187799"/>
                    <a:gd name="connsiteX4" fmla="*/ 0 w 93899"/>
                    <a:gd name="connsiteY4" fmla="*/ 0 h 187799"/>
                    <a:gd name="connsiteX5" fmla="*/ 93900 w 93899"/>
                    <a:gd name="connsiteY5" fmla="*/ 93900 h 187799"/>
                    <a:gd name="connsiteX6" fmla="*/ 0 w 93899"/>
                    <a:gd name="connsiteY6" fmla="*/ 187799 h 187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899" h="187799">
                      <a:moveTo>
                        <a:pt x="0" y="187799"/>
                      </a:moveTo>
                      <a:lnTo>
                        <a:pt x="0" y="155697"/>
                      </a:lnTo>
                      <a:cubicBezTo>
                        <a:pt x="34510" y="155697"/>
                        <a:pt x="61797" y="127607"/>
                        <a:pt x="61797" y="93900"/>
                      </a:cubicBezTo>
                      <a:cubicBezTo>
                        <a:pt x="61797" y="59390"/>
                        <a:pt x="33708" y="32102"/>
                        <a:pt x="0" y="32102"/>
                      </a:cubicBezTo>
                      <a:lnTo>
                        <a:pt x="0" y="0"/>
                      </a:lnTo>
                      <a:cubicBezTo>
                        <a:pt x="52166" y="0"/>
                        <a:pt x="93900" y="42536"/>
                        <a:pt x="93900" y="93900"/>
                      </a:cubicBezTo>
                      <a:cubicBezTo>
                        <a:pt x="93900" y="145264"/>
                        <a:pt x="52166" y="187799"/>
                        <a:pt x="0" y="187799"/>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192" name="Graphic 4">
                <a:extLst>
                  <a:ext uri="{FF2B5EF4-FFF2-40B4-BE49-F238E27FC236}">
                    <a16:creationId xmlns:a16="http://schemas.microsoft.com/office/drawing/2014/main" id="{00000000-0008-0000-2200-000059000000}"/>
                  </a:ext>
                </a:extLst>
              </p:cNvPr>
              <p:cNvGrpSpPr/>
              <p:nvPr/>
            </p:nvGrpSpPr>
            <p:grpSpPr>
              <a:xfrm>
                <a:off x="6243645" y="2401789"/>
                <a:ext cx="630813" cy="448631"/>
                <a:chOff x="6243645" y="2401789"/>
                <a:chExt cx="630813" cy="448631"/>
              </a:xfrm>
              <a:grpFill/>
            </p:grpSpPr>
            <p:sp>
              <p:nvSpPr>
                <p:cNvPr id="193" name="Freeform: Shape 25">
                  <a:extLst>
                    <a:ext uri="{FF2B5EF4-FFF2-40B4-BE49-F238E27FC236}">
                      <a16:creationId xmlns:a16="http://schemas.microsoft.com/office/drawing/2014/main" id="{00000000-0008-0000-2200-00005A000000}"/>
                    </a:ext>
                  </a:extLst>
                </p:cNvPr>
                <p:cNvSpPr/>
                <p:nvPr/>
              </p:nvSpPr>
              <p:spPr>
                <a:xfrm>
                  <a:off x="6243645" y="2534211"/>
                  <a:ext cx="317011" cy="316209"/>
                </a:xfrm>
                <a:custGeom>
                  <a:avLst/>
                  <a:gdLst>
                    <a:gd name="connsiteX0" fmla="*/ 85071 w 317011"/>
                    <a:gd name="connsiteY0" fmla="*/ 316209 h 316209"/>
                    <a:gd name="connsiteX1" fmla="*/ 0 w 317011"/>
                    <a:gd name="connsiteY1" fmla="*/ 169340 h 316209"/>
                    <a:gd name="connsiteX2" fmla="*/ 169340 w 317011"/>
                    <a:gd name="connsiteY2" fmla="*/ 0 h 316209"/>
                    <a:gd name="connsiteX3" fmla="*/ 233545 w 317011"/>
                    <a:gd name="connsiteY3" fmla="*/ 12841 h 316209"/>
                    <a:gd name="connsiteX4" fmla="*/ 317012 w 317011"/>
                    <a:gd name="connsiteY4" fmla="*/ 86677 h 316209"/>
                    <a:gd name="connsiteX5" fmla="*/ 288922 w 317011"/>
                    <a:gd name="connsiteY5" fmla="*/ 102728 h 316209"/>
                    <a:gd name="connsiteX6" fmla="*/ 221507 w 317011"/>
                    <a:gd name="connsiteY6" fmla="*/ 43338 h 316209"/>
                    <a:gd name="connsiteX7" fmla="*/ 169340 w 317011"/>
                    <a:gd name="connsiteY7" fmla="*/ 32905 h 316209"/>
                    <a:gd name="connsiteX8" fmla="*/ 32102 w 317011"/>
                    <a:gd name="connsiteY8" fmla="*/ 170143 h 316209"/>
                    <a:gd name="connsiteX9" fmla="*/ 101123 w 317011"/>
                    <a:gd name="connsiteY9" fmla="*/ 288922 h 316209"/>
                    <a:gd name="connsiteX10" fmla="*/ 85071 w 317011"/>
                    <a:gd name="connsiteY10" fmla="*/ 316209 h 316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011" h="316209">
                      <a:moveTo>
                        <a:pt x="85071" y="316209"/>
                      </a:moveTo>
                      <a:cubicBezTo>
                        <a:pt x="32905" y="285712"/>
                        <a:pt x="0" y="229533"/>
                        <a:pt x="0" y="169340"/>
                      </a:cubicBezTo>
                      <a:cubicBezTo>
                        <a:pt x="0" y="76243"/>
                        <a:pt x="76243" y="0"/>
                        <a:pt x="169340" y="0"/>
                      </a:cubicBezTo>
                      <a:cubicBezTo>
                        <a:pt x="191812" y="0"/>
                        <a:pt x="213481" y="4013"/>
                        <a:pt x="233545" y="12841"/>
                      </a:cubicBezTo>
                      <a:cubicBezTo>
                        <a:pt x="268858" y="27287"/>
                        <a:pt x="298553" y="53772"/>
                        <a:pt x="317012" y="86677"/>
                      </a:cubicBezTo>
                      <a:lnTo>
                        <a:pt x="288922" y="102728"/>
                      </a:lnTo>
                      <a:cubicBezTo>
                        <a:pt x="273673" y="76243"/>
                        <a:pt x="249596" y="54574"/>
                        <a:pt x="221507" y="43338"/>
                      </a:cubicBezTo>
                      <a:cubicBezTo>
                        <a:pt x="204653" y="36918"/>
                        <a:pt x="187800" y="32905"/>
                        <a:pt x="169340" y="32905"/>
                      </a:cubicBezTo>
                      <a:cubicBezTo>
                        <a:pt x="93900" y="32905"/>
                        <a:pt x="32102" y="94702"/>
                        <a:pt x="32102" y="170143"/>
                      </a:cubicBezTo>
                      <a:cubicBezTo>
                        <a:pt x="32102" y="219099"/>
                        <a:pt x="58587" y="264845"/>
                        <a:pt x="101123" y="288922"/>
                      </a:cubicBezTo>
                      <a:lnTo>
                        <a:pt x="85071" y="316209"/>
                      </a:ln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94" name="Freeform: Shape 26">
                  <a:extLst>
                    <a:ext uri="{FF2B5EF4-FFF2-40B4-BE49-F238E27FC236}">
                      <a16:creationId xmlns:a16="http://schemas.microsoft.com/office/drawing/2014/main" id="{00000000-0008-0000-2200-00005B000000}"/>
                    </a:ext>
                  </a:extLst>
                </p:cNvPr>
                <p:cNvSpPr/>
                <p:nvPr/>
              </p:nvSpPr>
              <p:spPr>
                <a:xfrm>
                  <a:off x="6455522" y="2401789"/>
                  <a:ext cx="418936" cy="165327"/>
                </a:xfrm>
                <a:custGeom>
                  <a:avLst/>
                  <a:gdLst>
                    <a:gd name="connsiteX0" fmla="*/ 30497 w 418936"/>
                    <a:gd name="connsiteY0" fmla="*/ 165328 h 165327"/>
                    <a:gd name="connsiteX1" fmla="*/ 0 w 418936"/>
                    <a:gd name="connsiteY1" fmla="*/ 154894 h 165327"/>
                    <a:gd name="connsiteX2" fmla="*/ 215889 w 418936"/>
                    <a:gd name="connsiteY2" fmla="*/ 0 h 165327"/>
                    <a:gd name="connsiteX3" fmla="*/ 418937 w 418936"/>
                    <a:gd name="connsiteY3" fmla="*/ 124397 h 165327"/>
                    <a:gd name="connsiteX4" fmla="*/ 390045 w 418936"/>
                    <a:gd name="connsiteY4" fmla="*/ 138843 h 165327"/>
                    <a:gd name="connsiteX5" fmla="*/ 215889 w 418936"/>
                    <a:gd name="connsiteY5" fmla="*/ 32102 h 165327"/>
                    <a:gd name="connsiteX6" fmla="*/ 30497 w 418936"/>
                    <a:gd name="connsiteY6" fmla="*/ 165328 h 16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936" h="165327">
                      <a:moveTo>
                        <a:pt x="30497" y="165328"/>
                      </a:moveTo>
                      <a:lnTo>
                        <a:pt x="0" y="154894"/>
                      </a:lnTo>
                      <a:cubicBezTo>
                        <a:pt x="31300" y="62600"/>
                        <a:pt x="117976" y="0"/>
                        <a:pt x="215889" y="0"/>
                      </a:cubicBezTo>
                      <a:cubicBezTo>
                        <a:pt x="301763" y="0"/>
                        <a:pt x="379611" y="47351"/>
                        <a:pt x="418937" y="124397"/>
                      </a:cubicBezTo>
                      <a:lnTo>
                        <a:pt x="390045" y="138843"/>
                      </a:lnTo>
                      <a:cubicBezTo>
                        <a:pt x="356337" y="73033"/>
                        <a:pt x="289724" y="32102"/>
                        <a:pt x="215889" y="32102"/>
                      </a:cubicBezTo>
                      <a:cubicBezTo>
                        <a:pt x="132423" y="32102"/>
                        <a:pt x="57784" y="85874"/>
                        <a:pt x="30497" y="165328"/>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grpSp>
          <p:nvGrpSpPr>
            <p:cNvPr id="115" name="Graphic 4">
              <a:extLst>
                <a:ext uri="{FF2B5EF4-FFF2-40B4-BE49-F238E27FC236}">
                  <a16:creationId xmlns:a16="http://schemas.microsoft.com/office/drawing/2014/main" id="{00000000-0008-0000-2200-00000C000000}"/>
                </a:ext>
              </a:extLst>
            </p:cNvPr>
            <p:cNvGrpSpPr/>
            <p:nvPr/>
          </p:nvGrpSpPr>
          <p:grpSpPr>
            <a:xfrm>
              <a:off x="585062" y="2401789"/>
              <a:ext cx="1052158" cy="784102"/>
              <a:chOff x="585062" y="2401789"/>
              <a:chExt cx="1052158" cy="784102"/>
            </a:xfrm>
            <a:solidFill>
              <a:srgbClr val="E6007E"/>
            </a:solidFill>
          </p:grpSpPr>
          <p:grpSp>
            <p:nvGrpSpPr>
              <p:cNvPr id="174" name="Graphic 4">
                <a:extLst>
                  <a:ext uri="{FF2B5EF4-FFF2-40B4-BE49-F238E27FC236}">
                    <a16:creationId xmlns:a16="http://schemas.microsoft.com/office/drawing/2014/main" id="{00000000-0008-0000-2200-000047000000}"/>
                  </a:ext>
                </a:extLst>
              </p:cNvPr>
              <p:cNvGrpSpPr/>
              <p:nvPr/>
            </p:nvGrpSpPr>
            <p:grpSpPr>
              <a:xfrm>
                <a:off x="955043" y="2898574"/>
                <a:ext cx="402885" cy="230335"/>
                <a:chOff x="955043" y="2898574"/>
                <a:chExt cx="402885" cy="230335"/>
              </a:xfrm>
              <a:grpFill/>
            </p:grpSpPr>
            <p:sp>
              <p:nvSpPr>
                <p:cNvPr id="186" name="Freeform: Shape 49">
                  <a:extLst>
                    <a:ext uri="{FF2B5EF4-FFF2-40B4-BE49-F238E27FC236}">
                      <a16:creationId xmlns:a16="http://schemas.microsoft.com/office/drawing/2014/main" id="{00000000-0008-0000-2200-000053000000}"/>
                    </a:ext>
                  </a:extLst>
                </p:cNvPr>
                <p:cNvSpPr/>
                <p:nvPr/>
              </p:nvSpPr>
              <p:spPr>
                <a:xfrm>
                  <a:off x="955043" y="2898574"/>
                  <a:ext cx="136435" cy="184589"/>
                </a:xfrm>
                <a:custGeom>
                  <a:avLst/>
                  <a:gdLst>
                    <a:gd name="connsiteX0" fmla="*/ 92295 w 136435"/>
                    <a:gd name="connsiteY0" fmla="*/ 184589 h 184589"/>
                    <a:gd name="connsiteX1" fmla="*/ 0 w 136435"/>
                    <a:gd name="connsiteY1" fmla="*/ 92295 h 184589"/>
                    <a:gd name="connsiteX2" fmla="*/ 92295 w 136435"/>
                    <a:gd name="connsiteY2" fmla="*/ 0 h 184589"/>
                    <a:gd name="connsiteX3" fmla="*/ 128410 w 136435"/>
                    <a:gd name="connsiteY3" fmla="*/ 7223 h 184589"/>
                    <a:gd name="connsiteX4" fmla="*/ 115569 w 136435"/>
                    <a:gd name="connsiteY4" fmla="*/ 36918 h 184589"/>
                    <a:gd name="connsiteX5" fmla="*/ 92295 w 136435"/>
                    <a:gd name="connsiteY5" fmla="*/ 32102 h 184589"/>
                    <a:gd name="connsiteX6" fmla="*/ 32102 w 136435"/>
                    <a:gd name="connsiteY6" fmla="*/ 92295 h 184589"/>
                    <a:gd name="connsiteX7" fmla="*/ 92295 w 136435"/>
                    <a:gd name="connsiteY7" fmla="*/ 152487 h 184589"/>
                    <a:gd name="connsiteX8" fmla="*/ 121187 w 136435"/>
                    <a:gd name="connsiteY8" fmla="*/ 145264 h 184589"/>
                    <a:gd name="connsiteX9" fmla="*/ 136435 w 136435"/>
                    <a:gd name="connsiteY9" fmla="*/ 173353 h 184589"/>
                    <a:gd name="connsiteX10" fmla="*/ 92295 w 136435"/>
                    <a:gd name="connsiteY10" fmla="*/ 184589 h 18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435" h="184589">
                      <a:moveTo>
                        <a:pt x="92295" y="184589"/>
                      </a:moveTo>
                      <a:cubicBezTo>
                        <a:pt x="41733" y="184589"/>
                        <a:pt x="0" y="143658"/>
                        <a:pt x="0" y="92295"/>
                      </a:cubicBezTo>
                      <a:cubicBezTo>
                        <a:pt x="0" y="41733"/>
                        <a:pt x="40931" y="0"/>
                        <a:pt x="92295" y="0"/>
                      </a:cubicBezTo>
                      <a:cubicBezTo>
                        <a:pt x="104333" y="0"/>
                        <a:pt x="117174" y="2408"/>
                        <a:pt x="128410" y="7223"/>
                      </a:cubicBezTo>
                      <a:lnTo>
                        <a:pt x="115569" y="36918"/>
                      </a:lnTo>
                      <a:cubicBezTo>
                        <a:pt x="108346" y="33708"/>
                        <a:pt x="100320" y="32102"/>
                        <a:pt x="92295" y="32102"/>
                      </a:cubicBezTo>
                      <a:cubicBezTo>
                        <a:pt x="59390" y="32102"/>
                        <a:pt x="32102" y="59390"/>
                        <a:pt x="32102" y="92295"/>
                      </a:cubicBezTo>
                      <a:cubicBezTo>
                        <a:pt x="32102" y="125200"/>
                        <a:pt x="59390" y="152487"/>
                        <a:pt x="92295" y="152487"/>
                      </a:cubicBezTo>
                      <a:cubicBezTo>
                        <a:pt x="102728" y="152487"/>
                        <a:pt x="112359" y="150079"/>
                        <a:pt x="121187" y="145264"/>
                      </a:cubicBezTo>
                      <a:lnTo>
                        <a:pt x="136435" y="173353"/>
                      </a:lnTo>
                      <a:cubicBezTo>
                        <a:pt x="122792" y="180576"/>
                        <a:pt x="107543" y="184589"/>
                        <a:pt x="92295" y="184589"/>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87" name="Freeform: Shape 50">
                  <a:extLst>
                    <a:ext uri="{FF2B5EF4-FFF2-40B4-BE49-F238E27FC236}">
                      <a16:creationId xmlns:a16="http://schemas.microsoft.com/office/drawing/2014/main" id="{00000000-0008-0000-2200-000054000000}"/>
                    </a:ext>
                  </a:extLst>
                </p:cNvPr>
                <p:cNvSpPr/>
                <p:nvPr/>
              </p:nvSpPr>
              <p:spPr>
                <a:xfrm>
                  <a:off x="1089874" y="2898574"/>
                  <a:ext cx="184589" cy="184589"/>
                </a:xfrm>
                <a:custGeom>
                  <a:avLst/>
                  <a:gdLst>
                    <a:gd name="connsiteX0" fmla="*/ 92295 w 184589"/>
                    <a:gd name="connsiteY0" fmla="*/ 184589 h 184589"/>
                    <a:gd name="connsiteX1" fmla="*/ 0 w 184589"/>
                    <a:gd name="connsiteY1" fmla="*/ 92295 h 184589"/>
                    <a:gd name="connsiteX2" fmla="*/ 92295 w 184589"/>
                    <a:gd name="connsiteY2" fmla="*/ 0 h 184589"/>
                    <a:gd name="connsiteX3" fmla="*/ 128410 w 184589"/>
                    <a:gd name="connsiteY3" fmla="*/ 7223 h 184589"/>
                    <a:gd name="connsiteX4" fmla="*/ 184589 w 184589"/>
                    <a:gd name="connsiteY4" fmla="*/ 92295 h 184589"/>
                    <a:gd name="connsiteX5" fmla="*/ 137238 w 184589"/>
                    <a:gd name="connsiteY5" fmla="*/ 173353 h 184589"/>
                    <a:gd name="connsiteX6" fmla="*/ 92295 w 184589"/>
                    <a:gd name="connsiteY6" fmla="*/ 184589 h 184589"/>
                    <a:gd name="connsiteX7" fmla="*/ 92295 w 184589"/>
                    <a:gd name="connsiteY7" fmla="*/ 32102 h 184589"/>
                    <a:gd name="connsiteX8" fmla="*/ 32102 w 184589"/>
                    <a:gd name="connsiteY8" fmla="*/ 92295 h 184589"/>
                    <a:gd name="connsiteX9" fmla="*/ 92295 w 184589"/>
                    <a:gd name="connsiteY9" fmla="*/ 152487 h 184589"/>
                    <a:gd name="connsiteX10" fmla="*/ 121187 w 184589"/>
                    <a:gd name="connsiteY10" fmla="*/ 145264 h 184589"/>
                    <a:gd name="connsiteX11" fmla="*/ 152487 w 184589"/>
                    <a:gd name="connsiteY11" fmla="*/ 92295 h 184589"/>
                    <a:gd name="connsiteX12" fmla="*/ 115569 w 184589"/>
                    <a:gd name="connsiteY12" fmla="*/ 36918 h 184589"/>
                    <a:gd name="connsiteX13" fmla="*/ 92295 w 184589"/>
                    <a:gd name="connsiteY13" fmla="*/ 32102 h 18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4589" h="184589">
                      <a:moveTo>
                        <a:pt x="92295" y="184589"/>
                      </a:moveTo>
                      <a:cubicBezTo>
                        <a:pt x="41733" y="184589"/>
                        <a:pt x="0" y="143658"/>
                        <a:pt x="0" y="92295"/>
                      </a:cubicBezTo>
                      <a:cubicBezTo>
                        <a:pt x="0" y="41733"/>
                        <a:pt x="40930" y="0"/>
                        <a:pt x="92295" y="0"/>
                      </a:cubicBezTo>
                      <a:cubicBezTo>
                        <a:pt x="104333" y="0"/>
                        <a:pt x="117174" y="2408"/>
                        <a:pt x="128410" y="7223"/>
                      </a:cubicBezTo>
                      <a:cubicBezTo>
                        <a:pt x="162920" y="21669"/>
                        <a:pt x="184589" y="55377"/>
                        <a:pt x="184589" y="92295"/>
                      </a:cubicBezTo>
                      <a:cubicBezTo>
                        <a:pt x="184589" y="126002"/>
                        <a:pt x="166130" y="156499"/>
                        <a:pt x="137238" y="173353"/>
                      </a:cubicBezTo>
                      <a:cubicBezTo>
                        <a:pt x="123594" y="180576"/>
                        <a:pt x="107543" y="184589"/>
                        <a:pt x="92295" y="184589"/>
                      </a:cubicBezTo>
                      <a:close/>
                      <a:moveTo>
                        <a:pt x="92295" y="32102"/>
                      </a:moveTo>
                      <a:cubicBezTo>
                        <a:pt x="59389" y="32102"/>
                        <a:pt x="32102" y="59390"/>
                        <a:pt x="32102" y="92295"/>
                      </a:cubicBezTo>
                      <a:cubicBezTo>
                        <a:pt x="32102" y="125200"/>
                        <a:pt x="59389" y="152487"/>
                        <a:pt x="92295" y="152487"/>
                      </a:cubicBezTo>
                      <a:cubicBezTo>
                        <a:pt x="102728" y="152487"/>
                        <a:pt x="112359" y="150079"/>
                        <a:pt x="121187" y="145264"/>
                      </a:cubicBezTo>
                      <a:cubicBezTo>
                        <a:pt x="140448" y="134830"/>
                        <a:pt x="152487" y="114766"/>
                        <a:pt x="152487" y="92295"/>
                      </a:cubicBezTo>
                      <a:cubicBezTo>
                        <a:pt x="152487" y="68218"/>
                        <a:pt x="138040" y="46549"/>
                        <a:pt x="115569" y="36918"/>
                      </a:cubicBezTo>
                      <a:cubicBezTo>
                        <a:pt x="108346" y="33708"/>
                        <a:pt x="100320" y="32102"/>
                        <a:pt x="92295" y="32102"/>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88" name="Freeform: Shape 51">
                  <a:extLst>
                    <a:ext uri="{FF2B5EF4-FFF2-40B4-BE49-F238E27FC236}">
                      <a16:creationId xmlns:a16="http://schemas.microsoft.com/office/drawing/2014/main" id="{00000000-0008-0000-2200-000055000000}"/>
                    </a:ext>
                  </a:extLst>
                </p:cNvPr>
                <p:cNvSpPr/>
                <p:nvPr/>
              </p:nvSpPr>
              <p:spPr>
                <a:xfrm>
                  <a:off x="1275227" y="3005315"/>
                  <a:ext cx="82701" cy="123594"/>
                </a:xfrm>
                <a:custGeom>
                  <a:avLst/>
                  <a:gdLst>
                    <a:gd name="connsiteX0" fmla="*/ 73071 w 82701"/>
                    <a:gd name="connsiteY0" fmla="*/ 123594 h 123594"/>
                    <a:gd name="connsiteX1" fmla="*/ 16089 w 82701"/>
                    <a:gd name="connsiteY1" fmla="*/ 123594 h 123594"/>
                    <a:gd name="connsiteX2" fmla="*/ 1643 w 82701"/>
                    <a:gd name="connsiteY2" fmla="*/ 114766 h 123594"/>
                    <a:gd name="connsiteX3" fmla="*/ 3248 w 82701"/>
                    <a:gd name="connsiteY3" fmla="*/ 97912 h 123594"/>
                    <a:gd name="connsiteX4" fmla="*/ 49797 w 82701"/>
                    <a:gd name="connsiteY4" fmla="*/ 35313 h 123594"/>
                    <a:gd name="connsiteX5" fmla="*/ 44179 w 82701"/>
                    <a:gd name="connsiteY5" fmla="*/ 32102 h 123594"/>
                    <a:gd name="connsiteX6" fmla="*/ 37758 w 82701"/>
                    <a:gd name="connsiteY6" fmla="*/ 38523 h 123594"/>
                    <a:gd name="connsiteX7" fmla="*/ 5656 w 82701"/>
                    <a:gd name="connsiteY7" fmla="*/ 38523 h 123594"/>
                    <a:gd name="connsiteX8" fmla="*/ 44179 w 82701"/>
                    <a:gd name="connsiteY8" fmla="*/ 0 h 123594"/>
                    <a:gd name="connsiteX9" fmla="*/ 82702 w 82701"/>
                    <a:gd name="connsiteY9" fmla="*/ 38523 h 123594"/>
                    <a:gd name="connsiteX10" fmla="*/ 79492 w 82701"/>
                    <a:gd name="connsiteY10" fmla="*/ 48154 h 123594"/>
                    <a:gd name="connsiteX11" fmla="*/ 47389 w 82701"/>
                    <a:gd name="connsiteY11" fmla="*/ 90689 h 123594"/>
                    <a:gd name="connsiteX12" fmla="*/ 72268 w 82701"/>
                    <a:gd name="connsiteY12" fmla="*/ 90689 h 123594"/>
                    <a:gd name="connsiteX13" fmla="*/ 72268 w 82701"/>
                    <a:gd name="connsiteY13" fmla="*/ 123594 h 12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701" h="123594">
                      <a:moveTo>
                        <a:pt x="73071" y="123594"/>
                      </a:moveTo>
                      <a:lnTo>
                        <a:pt x="16089" y="123594"/>
                      </a:lnTo>
                      <a:cubicBezTo>
                        <a:pt x="9669" y="123594"/>
                        <a:pt x="4853" y="120384"/>
                        <a:pt x="1643" y="114766"/>
                      </a:cubicBezTo>
                      <a:cubicBezTo>
                        <a:pt x="-765" y="109148"/>
                        <a:pt x="-765" y="102728"/>
                        <a:pt x="3248" y="97912"/>
                      </a:cubicBezTo>
                      <a:lnTo>
                        <a:pt x="49797" y="35313"/>
                      </a:lnTo>
                      <a:cubicBezTo>
                        <a:pt x="48192" y="33708"/>
                        <a:pt x="46586" y="32102"/>
                        <a:pt x="44179" y="32102"/>
                      </a:cubicBezTo>
                      <a:cubicBezTo>
                        <a:pt x="40166" y="32102"/>
                        <a:pt x="37758" y="35313"/>
                        <a:pt x="37758" y="38523"/>
                      </a:cubicBezTo>
                      <a:lnTo>
                        <a:pt x="5656" y="38523"/>
                      </a:lnTo>
                      <a:cubicBezTo>
                        <a:pt x="5656" y="16854"/>
                        <a:pt x="23312" y="0"/>
                        <a:pt x="44179" y="0"/>
                      </a:cubicBezTo>
                      <a:cubicBezTo>
                        <a:pt x="65848" y="0"/>
                        <a:pt x="82702" y="17656"/>
                        <a:pt x="82702" y="38523"/>
                      </a:cubicBezTo>
                      <a:cubicBezTo>
                        <a:pt x="82702" y="41733"/>
                        <a:pt x="81899" y="45746"/>
                        <a:pt x="79492" y="48154"/>
                      </a:cubicBezTo>
                      <a:lnTo>
                        <a:pt x="47389" y="90689"/>
                      </a:lnTo>
                      <a:lnTo>
                        <a:pt x="72268" y="90689"/>
                      </a:lnTo>
                      <a:lnTo>
                        <a:pt x="72268" y="123594"/>
                      </a:ln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175" name="Graphic 4">
                <a:extLst>
                  <a:ext uri="{FF2B5EF4-FFF2-40B4-BE49-F238E27FC236}">
                    <a16:creationId xmlns:a16="http://schemas.microsoft.com/office/drawing/2014/main" id="{00000000-0008-0000-2200-000048000000}"/>
                  </a:ext>
                </a:extLst>
              </p:cNvPr>
              <p:cNvGrpSpPr/>
              <p:nvPr/>
            </p:nvGrpSpPr>
            <p:grpSpPr>
              <a:xfrm>
                <a:off x="682172" y="2587983"/>
                <a:ext cx="955048" cy="597908"/>
                <a:chOff x="682172" y="2587983"/>
                <a:chExt cx="955048" cy="597908"/>
              </a:xfrm>
              <a:grpFill/>
            </p:grpSpPr>
            <p:sp>
              <p:nvSpPr>
                <p:cNvPr id="182" name="Freeform: Shape 45">
                  <a:extLst>
                    <a:ext uri="{FF2B5EF4-FFF2-40B4-BE49-F238E27FC236}">
                      <a16:creationId xmlns:a16="http://schemas.microsoft.com/office/drawing/2014/main" id="{00000000-0008-0000-2200-00004F000000}"/>
                    </a:ext>
                  </a:extLst>
                </p:cNvPr>
                <p:cNvSpPr/>
                <p:nvPr/>
              </p:nvSpPr>
              <p:spPr>
                <a:xfrm>
                  <a:off x="682172" y="2758929"/>
                  <a:ext cx="399675" cy="426962"/>
                </a:xfrm>
                <a:custGeom>
                  <a:avLst/>
                  <a:gdLst>
                    <a:gd name="connsiteX0" fmla="*/ 213482 w 399675"/>
                    <a:gd name="connsiteY0" fmla="*/ 426963 h 426962"/>
                    <a:gd name="connsiteX1" fmla="*/ 0 w 399675"/>
                    <a:gd name="connsiteY1" fmla="*/ 213481 h 426962"/>
                    <a:gd name="connsiteX2" fmla="*/ 213482 w 399675"/>
                    <a:gd name="connsiteY2" fmla="*/ 0 h 426962"/>
                    <a:gd name="connsiteX3" fmla="*/ 294540 w 399675"/>
                    <a:gd name="connsiteY3" fmla="*/ 16051 h 426962"/>
                    <a:gd name="connsiteX4" fmla="*/ 399676 w 399675"/>
                    <a:gd name="connsiteY4" fmla="*/ 108346 h 426962"/>
                    <a:gd name="connsiteX5" fmla="*/ 371586 w 399675"/>
                    <a:gd name="connsiteY5" fmla="*/ 124397 h 426962"/>
                    <a:gd name="connsiteX6" fmla="*/ 282502 w 399675"/>
                    <a:gd name="connsiteY6" fmla="*/ 45746 h 426962"/>
                    <a:gd name="connsiteX7" fmla="*/ 213482 w 399675"/>
                    <a:gd name="connsiteY7" fmla="*/ 32102 h 426962"/>
                    <a:gd name="connsiteX8" fmla="*/ 32102 w 399675"/>
                    <a:gd name="connsiteY8" fmla="*/ 213481 h 426962"/>
                    <a:gd name="connsiteX9" fmla="*/ 213482 w 399675"/>
                    <a:gd name="connsiteY9" fmla="*/ 394860 h 426962"/>
                    <a:gd name="connsiteX10" fmla="*/ 213482 w 399675"/>
                    <a:gd name="connsiteY10" fmla="*/ 426963 h 42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9675" h="426962">
                      <a:moveTo>
                        <a:pt x="213482" y="426963"/>
                      </a:moveTo>
                      <a:cubicBezTo>
                        <a:pt x="96307" y="426963"/>
                        <a:pt x="0" y="331458"/>
                        <a:pt x="0" y="213481"/>
                      </a:cubicBezTo>
                      <a:cubicBezTo>
                        <a:pt x="0" y="96307"/>
                        <a:pt x="95505" y="0"/>
                        <a:pt x="213482" y="0"/>
                      </a:cubicBezTo>
                      <a:cubicBezTo>
                        <a:pt x="241571" y="0"/>
                        <a:pt x="268858" y="5618"/>
                        <a:pt x="294540" y="16051"/>
                      </a:cubicBezTo>
                      <a:cubicBezTo>
                        <a:pt x="338681" y="34510"/>
                        <a:pt x="375599" y="67415"/>
                        <a:pt x="399676" y="108346"/>
                      </a:cubicBezTo>
                      <a:lnTo>
                        <a:pt x="371586" y="124397"/>
                      </a:lnTo>
                      <a:cubicBezTo>
                        <a:pt x="351522" y="89084"/>
                        <a:pt x="320222" y="60995"/>
                        <a:pt x="282502" y="45746"/>
                      </a:cubicBezTo>
                      <a:cubicBezTo>
                        <a:pt x="260832" y="36918"/>
                        <a:pt x="237558" y="32102"/>
                        <a:pt x="213482" y="32102"/>
                      </a:cubicBezTo>
                      <a:cubicBezTo>
                        <a:pt x="113964" y="32102"/>
                        <a:pt x="32102" y="113161"/>
                        <a:pt x="32102" y="213481"/>
                      </a:cubicBezTo>
                      <a:cubicBezTo>
                        <a:pt x="32102" y="312999"/>
                        <a:pt x="113161" y="394860"/>
                        <a:pt x="213482" y="394860"/>
                      </a:cubicBezTo>
                      <a:lnTo>
                        <a:pt x="213482" y="426963"/>
                      </a:ln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83" name="Freeform: Shape 46">
                  <a:extLst>
                    <a:ext uri="{FF2B5EF4-FFF2-40B4-BE49-F238E27FC236}">
                      <a16:creationId xmlns:a16="http://schemas.microsoft.com/office/drawing/2014/main" id="{00000000-0008-0000-2200-000050000000}"/>
                    </a:ext>
                  </a:extLst>
                </p:cNvPr>
                <p:cNvSpPr/>
                <p:nvPr/>
              </p:nvSpPr>
              <p:spPr>
                <a:xfrm>
                  <a:off x="955043" y="2587983"/>
                  <a:ext cx="562595" cy="438198"/>
                </a:xfrm>
                <a:custGeom>
                  <a:avLst/>
                  <a:gdLst>
                    <a:gd name="connsiteX0" fmla="*/ 520862 w 562595"/>
                    <a:gd name="connsiteY0" fmla="*/ 438198 h 438198"/>
                    <a:gd name="connsiteX1" fmla="*/ 493575 w 562595"/>
                    <a:gd name="connsiteY1" fmla="*/ 421345 h 438198"/>
                    <a:gd name="connsiteX2" fmla="*/ 525678 w 562595"/>
                    <a:gd name="connsiteY2" fmla="*/ 337878 h 438198"/>
                    <a:gd name="connsiteX3" fmla="*/ 530493 w 562595"/>
                    <a:gd name="connsiteY3" fmla="*/ 288922 h 438198"/>
                    <a:gd name="connsiteX4" fmla="*/ 273674 w 562595"/>
                    <a:gd name="connsiteY4" fmla="*/ 32102 h 438198"/>
                    <a:gd name="connsiteX5" fmla="*/ 30498 w 562595"/>
                    <a:gd name="connsiteY5" fmla="*/ 206258 h 438198"/>
                    <a:gd name="connsiteX6" fmla="*/ 0 w 562595"/>
                    <a:gd name="connsiteY6" fmla="*/ 195825 h 438198"/>
                    <a:gd name="connsiteX7" fmla="*/ 273674 w 562595"/>
                    <a:gd name="connsiteY7" fmla="*/ 0 h 438198"/>
                    <a:gd name="connsiteX8" fmla="*/ 562596 w 562595"/>
                    <a:gd name="connsiteY8" fmla="*/ 288922 h 438198"/>
                    <a:gd name="connsiteX9" fmla="*/ 557780 w 562595"/>
                    <a:gd name="connsiteY9" fmla="*/ 343496 h 438198"/>
                    <a:gd name="connsiteX10" fmla="*/ 520862 w 562595"/>
                    <a:gd name="connsiteY10" fmla="*/ 438198 h 43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2595" h="438198">
                      <a:moveTo>
                        <a:pt x="520862" y="438198"/>
                      </a:moveTo>
                      <a:lnTo>
                        <a:pt x="493575" y="421345"/>
                      </a:lnTo>
                      <a:cubicBezTo>
                        <a:pt x="508824" y="395663"/>
                        <a:pt x="520060" y="367573"/>
                        <a:pt x="525678" y="337878"/>
                      </a:cubicBezTo>
                      <a:cubicBezTo>
                        <a:pt x="528888" y="321827"/>
                        <a:pt x="530493" y="305776"/>
                        <a:pt x="530493" y="288922"/>
                      </a:cubicBezTo>
                      <a:cubicBezTo>
                        <a:pt x="530493" y="147671"/>
                        <a:pt x="415727" y="32102"/>
                        <a:pt x="273674" y="32102"/>
                      </a:cubicBezTo>
                      <a:cubicBezTo>
                        <a:pt x="163723" y="32102"/>
                        <a:pt x="65810" y="101925"/>
                        <a:pt x="30498" y="206258"/>
                      </a:cubicBezTo>
                      <a:lnTo>
                        <a:pt x="0" y="195825"/>
                      </a:lnTo>
                      <a:cubicBezTo>
                        <a:pt x="39326" y="78651"/>
                        <a:pt x="149277" y="0"/>
                        <a:pt x="273674" y="0"/>
                      </a:cubicBezTo>
                      <a:cubicBezTo>
                        <a:pt x="432581" y="0"/>
                        <a:pt x="562596" y="129212"/>
                        <a:pt x="562596" y="288922"/>
                      </a:cubicBezTo>
                      <a:cubicBezTo>
                        <a:pt x="562596" y="307381"/>
                        <a:pt x="560991" y="325840"/>
                        <a:pt x="557780" y="343496"/>
                      </a:cubicBezTo>
                      <a:cubicBezTo>
                        <a:pt x="550557" y="378006"/>
                        <a:pt x="538519" y="409306"/>
                        <a:pt x="520862" y="438198"/>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84" name="Freeform: Shape 47">
                  <a:extLst>
                    <a:ext uri="{FF2B5EF4-FFF2-40B4-BE49-F238E27FC236}">
                      <a16:creationId xmlns:a16="http://schemas.microsoft.com/office/drawing/2014/main" id="{00000000-0008-0000-2200-000051000000}"/>
                    </a:ext>
                  </a:extLst>
                </p:cNvPr>
                <p:cNvSpPr/>
                <p:nvPr/>
              </p:nvSpPr>
              <p:spPr>
                <a:xfrm>
                  <a:off x="1500785" y="2913020"/>
                  <a:ext cx="136435" cy="272870"/>
                </a:xfrm>
                <a:custGeom>
                  <a:avLst/>
                  <a:gdLst>
                    <a:gd name="connsiteX0" fmla="*/ 0 w 136435"/>
                    <a:gd name="connsiteY0" fmla="*/ 272871 h 272870"/>
                    <a:gd name="connsiteX1" fmla="*/ 0 w 136435"/>
                    <a:gd name="connsiteY1" fmla="*/ 240768 h 272870"/>
                    <a:gd name="connsiteX2" fmla="*/ 104333 w 136435"/>
                    <a:gd name="connsiteY2" fmla="*/ 136435 h 272870"/>
                    <a:gd name="connsiteX3" fmla="*/ 0 w 136435"/>
                    <a:gd name="connsiteY3" fmla="*/ 32102 h 272870"/>
                    <a:gd name="connsiteX4" fmla="*/ 0 w 136435"/>
                    <a:gd name="connsiteY4" fmla="*/ 0 h 272870"/>
                    <a:gd name="connsiteX5" fmla="*/ 136435 w 136435"/>
                    <a:gd name="connsiteY5" fmla="*/ 136435 h 272870"/>
                    <a:gd name="connsiteX6" fmla="*/ 0 w 136435"/>
                    <a:gd name="connsiteY6" fmla="*/ 272871 h 27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435" h="272870">
                      <a:moveTo>
                        <a:pt x="0" y="272871"/>
                      </a:moveTo>
                      <a:lnTo>
                        <a:pt x="0" y="240768"/>
                      </a:lnTo>
                      <a:cubicBezTo>
                        <a:pt x="57785" y="240768"/>
                        <a:pt x="104333" y="194220"/>
                        <a:pt x="104333" y="136435"/>
                      </a:cubicBezTo>
                      <a:cubicBezTo>
                        <a:pt x="104333" y="78651"/>
                        <a:pt x="57785" y="32102"/>
                        <a:pt x="0" y="32102"/>
                      </a:cubicBezTo>
                      <a:lnTo>
                        <a:pt x="0" y="0"/>
                      </a:lnTo>
                      <a:cubicBezTo>
                        <a:pt x="75441" y="0"/>
                        <a:pt x="136435" y="60995"/>
                        <a:pt x="136435" y="136435"/>
                      </a:cubicBezTo>
                      <a:cubicBezTo>
                        <a:pt x="136435" y="211876"/>
                        <a:pt x="75441" y="272871"/>
                        <a:pt x="0" y="272871"/>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85" name="Freeform: Shape 48">
                  <a:extLst>
                    <a:ext uri="{FF2B5EF4-FFF2-40B4-BE49-F238E27FC236}">
                      <a16:creationId xmlns:a16="http://schemas.microsoft.com/office/drawing/2014/main" id="{00000000-0008-0000-2200-000052000000}"/>
                    </a:ext>
                  </a:extLst>
                </p:cNvPr>
                <p:cNvSpPr/>
                <p:nvPr/>
              </p:nvSpPr>
              <p:spPr>
                <a:xfrm>
                  <a:off x="895654" y="3153789"/>
                  <a:ext cx="605131" cy="32102"/>
                </a:xfrm>
                <a:custGeom>
                  <a:avLst/>
                  <a:gdLst>
                    <a:gd name="connsiteX0" fmla="*/ 0 w 605131"/>
                    <a:gd name="connsiteY0" fmla="*/ 0 h 32102"/>
                    <a:gd name="connsiteX1" fmla="*/ 605132 w 605131"/>
                    <a:gd name="connsiteY1" fmla="*/ 0 h 32102"/>
                    <a:gd name="connsiteX2" fmla="*/ 605132 w 605131"/>
                    <a:gd name="connsiteY2" fmla="*/ 32102 h 32102"/>
                    <a:gd name="connsiteX3" fmla="*/ 0 w 605131"/>
                    <a:gd name="connsiteY3" fmla="*/ 32102 h 32102"/>
                  </a:gdLst>
                  <a:ahLst/>
                  <a:cxnLst>
                    <a:cxn ang="0">
                      <a:pos x="connsiteX0" y="connsiteY0"/>
                    </a:cxn>
                    <a:cxn ang="0">
                      <a:pos x="connsiteX1" y="connsiteY1"/>
                    </a:cxn>
                    <a:cxn ang="0">
                      <a:pos x="connsiteX2" y="connsiteY2"/>
                    </a:cxn>
                    <a:cxn ang="0">
                      <a:pos x="connsiteX3" y="connsiteY3"/>
                    </a:cxn>
                  </a:cxnLst>
                  <a:rect l="l" t="t" r="r" b="b"/>
                  <a:pathLst>
                    <a:path w="605131" h="32102">
                      <a:moveTo>
                        <a:pt x="0" y="0"/>
                      </a:moveTo>
                      <a:lnTo>
                        <a:pt x="605132" y="0"/>
                      </a:lnTo>
                      <a:lnTo>
                        <a:pt x="605132" y="32102"/>
                      </a:lnTo>
                      <a:lnTo>
                        <a:pt x="0" y="32102"/>
                      </a:ln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176" name="Graphic 4">
                <a:extLst>
                  <a:ext uri="{FF2B5EF4-FFF2-40B4-BE49-F238E27FC236}">
                    <a16:creationId xmlns:a16="http://schemas.microsoft.com/office/drawing/2014/main" id="{00000000-0008-0000-2200-000049000000}"/>
                  </a:ext>
                </a:extLst>
              </p:cNvPr>
              <p:cNvGrpSpPr/>
              <p:nvPr/>
            </p:nvGrpSpPr>
            <p:grpSpPr>
              <a:xfrm>
                <a:off x="1247175" y="2474822"/>
                <a:ext cx="384427" cy="398872"/>
                <a:chOff x="1247175" y="2474822"/>
                <a:chExt cx="384427" cy="398872"/>
              </a:xfrm>
              <a:grpFill/>
            </p:grpSpPr>
            <p:sp>
              <p:nvSpPr>
                <p:cNvPr id="180" name="Freeform: Shape 43">
                  <a:extLst>
                    <a:ext uri="{FF2B5EF4-FFF2-40B4-BE49-F238E27FC236}">
                      <a16:creationId xmlns:a16="http://schemas.microsoft.com/office/drawing/2014/main" id="{00000000-0008-0000-2200-00004D000000}"/>
                    </a:ext>
                  </a:extLst>
                </p:cNvPr>
                <p:cNvSpPr/>
                <p:nvPr/>
              </p:nvSpPr>
              <p:spPr>
                <a:xfrm>
                  <a:off x="1247175" y="2474822"/>
                  <a:ext cx="307380" cy="292132"/>
                </a:xfrm>
                <a:custGeom>
                  <a:avLst/>
                  <a:gdLst>
                    <a:gd name="connsiteX0" fmla="*/ 279291 w 307380"/>
                    <a:gd name="connsiteY0" fmla="*/ 292132 h 292132"/>
                    <a:gd name="connsiteX1" fmla="*/ 252004 w 307380"/>
                    <a:gd name="connsiteY1" fmla="*/ 275279 h 292132"/>
                    <a:gd name="connsiteX2" fmla="*/ 272068 w 307380"/>
                    <a:gd name="connsiteY2" fmla="*/ 223112 h 292132"/>
                    <a:gd name="connsiteX3" fmla="*/ 275278 w 307380"/>
                    <a:gd name="connsiteY3" fmla="*/ 192615 h 292132"/>
                    <a:gd name="connsiteX4" fmla="*/ 113964 w 307380"/>
                    <a:gd name="connsiteY4" fmla="*/ 31300 h 292132"/>
                    <a:gd name="connsiteX5" fmla="*/ 19262 w 307380"/>
                    <a:gd name="connsiteY5" fmla="*/ 61797 h 292132"/>
                    <a:gd name="connsiteX6" fmla="*/ 0 w 307380"/>
                    <a:gd name="connsiteY6" fmla="*/ 36918 h 292132"/>
                    <a:gd name="connsiteX7" fmla="*/ 113964 w 307380"/>
                    <a:gd name="connsiteY7" fmla="*/ 0 h 292132"/>
                    <a:gd name="connsiteX8" fmla="*/ 307381 w 307380"/>
                    <a:gd name="connsiteY8" fmla="*/ 193417 h 292132"/>
                    <a:gd name="connsiteX9" fmla="*/ 304171 w 307380"/>
                    <a:gd name="connsiteY9" fmla="*/ 230335 h 292132"/>
                    <a:gd name="connsiteX10" fmla="*/ 279291 w 307380"/>
                    <a:gd name="connsiteY10" fmla="*/ 292132 h 29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380" h="292132">
                      <a:moveTo>
                        <a:pt x="279291" y="292132"/>
                      </a:moveTo>
                      <a:lnTo>
                        <a:pt x="252004" y="275279"/>
                      </a:lnTo>
                      <a:cubicBezTo>
                        <a:pt x="261635" y="259227"/>
                        <a:pt x="268056" y="241571"/>
                        <a:pt x="272068" y="223112"/>
                      </a:cubicBezTo>
                      <a:cubicBezTo>
                        <a:pt x="273673" y="213481"/>
                        <a:pt x="275278" y="203048"/>
                        <a:pt x="275278" y="192615"/>
                      </a:cubicBezTo>
                      <a:cubicBezTo>
                        <a:pt x="275278" y="103530"/>
                        <a:pt x="203048" y="31300"/>
                        <a:pt x="113964" y="31300"/>
                      </a:cubicBezTo>
                      <a:cubicBezTo>
                        <a:pt x="79454" y="31300"/>
                        <a:pt x="46548" y="41733"/>
                        <a:pt x="19262" y="61797"/>
                      </a:cubicBezTo>
                      <a:lnTo>
                        <a:pt x="0" y="36918"/>
                      </a:lnTo>
                      <a:cubicBezTo>
                        <a:pt x="32905" y="12841"/>
                        <a:pt x="72231" y="0"/>
                        <a:pt x="113964" y="0"/>
                      </a:cubicBezTo>
                      <a:cubicBezTo>
                        <a:pt x="220704" y="0"/>
                        <a:pt x="307381" y="86677"/>
                        <a:pt x="307381" y="193417"/>
                      </a:cubicBezTo>
                      <a:cubicBezTo>
                        <a:pt x="307381" y="205456"/>
                        <a:pt x="306579" y="218297"/>
                        <a:pt x="304171" y="230335"/>
                      </a:cubicBezTo>
                      <a:cubicBezTo>
                        <a:pt x="298553" y="252004"/>
                        <a:pt x="290527" y="272871"/>
                        <a:pt x="279291" y="292132"/>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81" name="Freeform: Shape 44">
                  <a:extLst>
                    <a:ext uri="{FF2B5EF4-FFF2-40B4-BE49-F238E27FC236}">
                      <a16:creationId xmlns:a16="http://schemas.microsoft.com/office/drawing/2014/main" id="{00000000-0008-0000-2200-00004E000000}"/>
                    </a:ext>
                  </a:extLst>
                </p:cNvPr>
                <p:cNvSpPr/>
                <p:nvPr/>
              </p:nvSpPr>
              <p:spPr>
                <a:xfrm>
                  <a:off x="1537703" y="2685895"/>
                  <a:ext cx="93899" cy="187799"/>
                </a:xfrm>
                <a:custGeom>
                  <a:avLst/>
                  <a:gdLst>
                    <a:gd name="connsiteX0" fmla="*/ 0 w 93899"/>
                    <a:gd name="connsiteY0" fmla="*/ 187799 h 187799"/>
                    <a:gd name="connsiteX1" fmla="*/ 0 w 93899"/>
                    <a:gd name="connsiteY1" fmla="*/ 155697 h 187799"/>
                    <a:gd name="connsiteX2" fmla="*/ 61797 w 93899"/>
                    <a:gd name="connsiteY2" fmla="*/ 93900 h 187799"/>
                    <a:gd name="connsiteX3" fmla="*/ 0 w 93899"/>
                    <a:gd name="connsiteY3" fmla="*/ 32102 h 187799"/>
                    <a:gd name="connsiteX4" fmla="*/ 0 w 93899"/>
                    <a:gd name="connsiteY4" fmla="*/ 0 h 187799"/>
                    <a:gd name="connsiteX5" fmla="*/ 93900 w 93899"/>
                    <a:gd name="connsiteY5" fmla="*/ 93900 h 187799"/>
                    <a:gd name="connsiteX6" fmla="*/ 0 w 93899"/>
                    <a:gd name="connsiteY6" fmla="*/ 187799 h 187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899" h="187799">
                      <a:moveTo>
                        <a:pt x="0" y="187799"/>
                      </a:moveTo>
                      <a:lnTo>
                        <a:pt x="0" y="155697"/>
                      </a:lnTo>
                      <a:cubicBezTo>
                        <a:pt x="34510" y="155697"/>
                        <a:pt x="61797" y="127607"/>
                        <a:pt x="61797" y="93900"/>
                      </a:cubicBezTo>
                      <a:cubicBezTo>
                        <a:pt x="61797" y="59390"/>
                        <a:pt x="33708" y="32102"/>
                        <a:pt x="0" y="32102"/>
                      </a:cubicBezTo>
                      <a:lnTo>
                        <a:pt x="0" y="0"/>
                      </a:lnTo>
                      <a:cubicBezTo>
                        <a:pt x="52166" y="0"/>
                        <a:pt x="93900" y="42536"/>
                        <a:pt x="93900" y="93900"/>
                      </a:cubicBezTo>
                      <a:cubicBezTo>
                        <a:pt x="93900" y="145264"/>
                        <a:pt x="52166" y="187799"/>
                        <a:pt x="0" y="187799"/>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177" name="Graphic 4">
                <a:extLst>
                  <a:ext uri="{FF2B5EF4-FFF2-40B4-BE49-F238E27FC236}">
                    <a16:creationId xmlns:a16="http://schemas.microsoft.com/office/drawing/2014/main" id="{00000000-0008-0000-2200-00004A000000}"/>
                  </a:ext>
                </a:extLst>
              </p:cNvPr>
              <p:cNvGrpSpPr/>
              <p:nvPr/>
            </p:nvGrpSpPr>
            <p:grpSpPr>
              <a:xfrm>
                <a:off x="585062" y="2401789"/>
                <a:ext cx="630813" cy="448631"/>
                <a:chOff x="585062" y="2401789"/>
                <a:chExt cx="630813" cy="448631"/>
              </a:xfrm>
              <a:grpFill/>
            </p:grpSpPr>
            <p:sp>
              <p:nvSpPr>
                <p:cNvPr id="178" name="Freeform: Shape 41">
                  <a:extLst>
                    <a:ext uri="{FF2B5EF4-FFF2-40B4-BE49-F238E27FC236}">
                      <a16:creationId xmlns:a16="http://schemas.microsoft.com/office/drawing/2014/main" id="{00000000-0008-0000-2200-00004B000000}"/>
                    </a:ext>
                  </a:extLst>
                </p:cNvPr>
                <p:cNvSpPr/>
                <p:nvPr/>
              </p:nvSpPr>
              <p:spPr>
                <a:xfrm>
                  <a:off x="585062" y="2534211"/>
                  <a:ext cx="317011" cy="316209"/>
                </a:xfrm>
                <a:custGeom>
                  <a:avLst/>
                  <a:gdLst>
                    <a:gd name="connsiteX0" fmla="*/ 85071 w 317011"/>
                    <a:gd name="connsiteY0" fmla="*/ 316209 h 316209"/>
                    <a:gd name="connsiteX1" fmla="*/ 0 w 317011"/>
                    <a:gd name="connsiteY1" fmla="*/ 169340 h 316209"/>
                    <a:gd name="connsiteX2" fmla="*/ 169340 w 317011"/>
                    <a:gd name="connsiteY2" fmla="*/ 0 h 316209"/>
                    <a:gd name="connsiteX3" fmla="*/ 233545 w 317011"/>
                    <a:gd name="connsiteY3" fmla="*/ 12841 h 316209"/>
                    <a:gd name="connsiteX4" fmla="*/ 317012 w 317011"/>
                    <a:gd name="connsiteY4" fmla="*/ 86677 h 316209"/>
                    <a:gd name="connsiteX5" fmla="*/ 288922 w 317011"/>
                    <a:gd name="connsiteY5" fmla="*/ 102728 h 316209"/>
                    <a:gd name="connsiteX6" fmla="*/ 221507 w 317011"/>
                    <a:gd name="connsiteY6" fmla="*/ 43338 h 316209"/>
                    <a:gd name="connsiteX7" fmla="*/ 169340 w 317011"/>
                    <a:gd name="connsiteY7" fmla="*/ 32905 h 316209"/>
                    <a:gd name="connsiteX8" fmla="*/ 32102 w 317011"/>
                    <a:gd name="connsiteY8" fmla="*/ 170143 h 316209"/>
                    <a:gd name="connsiteX9" fmla="*/ 101123 w 317011"/>
                    <a:gd name="connsiteY9" fmla="*/ 288922 h 316209"/>
                    <a:gd name="connsiteX10" fmla="*/ 85071 w 317011"/>
                    <a:gd name="connsiteY10" fmla="*/ 316209 h 316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011" h="316209">
                      <a:moveTo>
                        <a:pt x="85071" y="316209"/>
                      </a:moveTo>
                      <a:cubicBezTo>
                        <a:pt x="32905" y="285712"/>
                        <a:pt x="0" y="229533"/>
                        <a:pt x="0" y="169340"/>
                      </a:cubicBezTo>
                      <a:cubicBezTo>
                        <a:pt x="0" y="76243"/>
                        <a:pt x="76243" y="0"/>
                        <a:pt x="169340" y="0"/>
                      </a:cubicBezTo>
                      <a:cubicBezTo>
                        <a:pt x="191812" y="0"/>
                        <a:pt x="213481" y="4013"/>
                        <a:pt x="233545" y="12841"/>
                      </a:cubicBezTo>
                      <a:cubicBezTo>
                        <a:pt x="268858" y="27287"/>
                        <a:pt x="298553" y="53772"/>
                        <a:pt x="317012" y="86677"/>
                      </a:cubicBezTo>
                      <a:lnTo>
                        <a:pt x="288922" y="102728"/>
                      </a:lnTo>
                      <a:cubicBezTo>
                        <a:pt x="273673" y="76243"/>
                        <a:pt x="249596" y="54574"/>
                        <a:pt x="221507" y="43338"/>
                      </a:cubicBezTo>
                      <a:cubicBezTo>
                        <a:pt x="204653" y="36918"/>
                        <a:pt x="187800" y="32905"/>
                        <a:pt x="169340" y="32905"/>
                      </a:cubicBezTo>
                      <a:cubicBezTo>
                        <a:pt x="93900" y="32905"/>
                        <a:pt x="32102" y="94702"/>
                        <a:pt x="32102" y="170143"/>
                      </a:cubicBezTo>
                      <a:cubicBezTo>
                        <a:pt x="32102" y="219099"/>
                        <a:pt x="58587" y="264845"/>
                        <a:pt x="101123" y="288922"/>
                      </a:cubicBezTo>
                      <a:lnTo>
                        <a:pt x="85071" y="316209"/>
                      </a:ln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9" name="Freeform: Shape 42">
                  <a:extLst>
                    <a:ext uri="{FF2B5EF4-FFF2-40B4-BE49-F238E27FC236}">
                      <a16:creationId xmlns:a16="http://schemas.microsoft.com/office/drawing/2014/main" id="{00000000-0008-0000-2200-00004C000000}"/>
                    </a:ext>
                  </a:extLst>
                </p:cNvPr>
                <p:cNvSpPr/>
                <p:nvPr/>
              </p:nvSpPr>
              <p:spPr>
                <a:xfrm>
                  <a:off x="796939" y="2401789"/>
                  <a:ext cx="418936" cy="165327"/>
                </a:xfrm>
                <a:custGeom>
                  <a:avLst/>
                  <a:gdLst>
                    <a:gd name="connsiteX0" fmla="*/ 30497 w 418936"/>
                    <a:gd name="connsiteY0" fmla="*/ 165328 h 165327"/>
                    <a:gd name="connsiteX1" fmla="*/ 0 w 418936"/>
                    <a:gd name="connsiteY1" fmla="*/ 154894 h 165327"/>
                    <a:gd name="connsiteX2" fmla="*/ 215889 w 418936"/>
                    <a:gd name="connsiteY2" fmla="*/ 0 h 165327"/>
                    <a:gd name="connsiteX3" fmla="*/ 418937 w 418936"/>
                    <a:gd name="connsiteY3" fmla="*/ 124397 h 165327"/>
                    <a:gd name="connsiteX4" fmla="*/ 390045 w 418936"/>
                    <a:gd name="connsiteY4" fmla="*/ 138843 h 165327"/>
                    <a:gd name="connsiteX5" fmla="*/ 215889 w 418936"/>
                    <a:gd name="connsiteY5" fmla="*/ 32102 h 165327"/>
                    <a:gd name="connsiteX6" fmla="*/ 30497 w 418936"/>
                    <a:gd name="connsiteY6" fmla="*/ 165328 h 16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936" h="165327">
                      <a:moveTo>
                        <a:pt x="30497" y="165328"/>
                      </a:moveTo>
                      <a:lnTo>
                        <a:pt x="0" y="154894"/>
                      </a:lnTo>
                      <a:cubicBezTo>
                        <a:pt x="31300" y="62600"/>
                        <a:pt x="117976" y="0"/>
                        <a:pt x="215889" y="0"/>
                      </a:cubicBezTo>
                      <a:cubicBezTo>
                        <a:pt x="301763" y="0"/>
                        <a:pt x="379611" y="47351"/>
                        <a:pt x="418937" y="124397"/>
                      </a:cubicBezTo>
                      <a:lnTo>
                        <a:pt x="390045" y="138843"/>
                      </a:lnTo>
                      <a:cubicBezTo>
                        <a:pt x="356337" y="73033"/>
                        <a:pt x="289724" y="32102"/>
                        <a:pt x="215889" y="32102"/>
                      </a:cubicBezTo>
                      <a:cubicBezTo>
                        <a:pt x="132423" y="32102"/>
                        <a:pt x="57784" y="85874"/>
                        <a:pt x="30497" y="165328"/>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grpSp>
          <p:nvGrpSpPr>
            <p:cNvPr id="116" name="Graphic 4">
              <a:extLst>
                <a:ext uri="{FF2B5EF4-FFF2-40B4-BE49-F238E27FC236}">
                  <a16:creationId xmlns:a16="http://schemas.microsoft.com/office/drawing/2014/main" id="{00000000-0008-0000-2200-00000D000000}"/>
                </a:ext>
              </a:extLst>
            </p:cNvPr>
            <p:cNvGrpSpPr/>
            <p:nvPr/>
          </p:nvGrpSpPr>
          <p:grpSpPr>
            <a:xfrm>
              <a:off x="6348435" y="992176"/>
              <a:ext cx="805952" cy="787634"/>
              <a:chOff x="6348434" y="992176"/>
              <a:chExt cx="900948" cy="880472"/>
            </a:xfrm>
            <a:noFill/>
          </p:grpSpPr>
          <p:sp>
            <p:nvSpPr>
              <p:cNvPr id="147" name="Freeform: Shape 53">
                <a:extLst>
                  <a:ext uri="{FF2B5EF4-FFF2-40B4-BE49-F238E27FC236}">
                    <a16:creationId xmlns:a16="http://schemas.microsoft.com/office/drawing/2014/main" id="{00000000-0008-0000-2200-00002C000000}"/>
                  </a:ext>
                </a:extLst>
              </p:cNvPr>
              <p:cNvSpPr/>
              <p:nvPr/>
            </p:nvSpPr>
            <p:spPr>
              <a:xfrm>
                <a:off x="6717004" y="1074080"/>
                <a:ext cx="163808" cy="778091"/>
              </a:xfrm>
              <a:custGeom>
                <a:avLst/>
                <a:gdLst>
                  <a:gd name="connsiteX0" fmla="*/ 0 w 163808"/>
                  <a:gd name="connsiteY0" fmla="*/ 778092 h 778091"/>
                  <a:gd name="connsiteX1" fmla="*/ 0 w 163808"/>
                  <a:gd name="connsiteY1" fmla="*/ 0 h 778091"/>
                  <a:gd name="connsiteX2" fmla="*/ 163809 w 163808"/>
                  <a:gd name="connsiteY2" fmla="*/ 0 h 778091"/>
                  <a:gd name="connsiteX3" fmla="*/ 163809 w 163808"/>
                  <a:gd name="connsiteY3" fmla="*/ 286665 h 778091"/>
                </a:gdLst>
                <a:ahLst/>
                <a:cxnLst>
                  <a:cxn ang="0">
                    <a:pos x="connsiteX0" y="connsiteY0"/>
                  </a:cxn>
                  <a:cxn ang="0">
                    <a:pos x="connsiteX1" y="connsiteY1"/>
                  </a:cxn>
                  <a:cxn ang="0">
                    <a:pos x="connsiteX2" y="connsiteY2"/>
                  </a:cxn>
                  <a:cxn ang="0">
                    <a:pos x="connsiteX3" y="connsiteY3"/>
                  </a:cxn>
                </a:cxnLst>
                <a:rect l="l" t="t" r="r" b="b"/>
                <a:pathLst>
                  <a:path w="163808" h="778091">
                    <a:moveTo>
                      <a:pt x="0" y="778092"/>
                    </a:moveTo>
                    <a:lnTo>
                      <a:pt x="0" y="0"/>
                    </a:lnTo>
                    <a:lnTo>
                      <a:pt x="163809" y="0"/>
                    </a:lnTo>
                    <a:lnTo>
                      <a:pt x="163809" y="286665"/>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8" name="Freeform: Shape 54">
                <a:extLst>
                  <a:ext uri="{FF2B5EF4-FFF2-40B4-BE49-F238E27FC236}">
                    <a16:creationId xmlns:a16="http://schemas.microsoft.com/office/drawing/2014/main" id="{00000000-0008-0000-2200-00002D000000}"/>
                  </a:ext>
                </a:extLst>
              </p:cNvPr>
              <p:cNvSpPr/>
              <p:nvPr/>
            </p:nvSpPr>
            <p:spPr>
              <a:xfrm>
                <a:off x="6880812" y="1278841"/>
                <a:ext cx="122856" cy="573330"/>
              </a:xfrm>
              <a:custGeom>
                <a:avLst/>
                <a:gdLst>
                  <a:gd name="connsiteX0" fmla="*/ 0 w 122856"/>
                  <a:gd name="connsiteY0" fmla="*/ 0 h 573330"/>
                  <a:gd name="connsiteX1" fmla="*/ 122857 w 122856"/>
                  <a:gd name="connsiteY1" fmla="*/ 0 h 573330"/>
                  <a:gd name="connsiteX2" fmla="*/ 122857 w 122856"/>
                  <a:gd name="connsiteY2" fmla="*/ 573331 h 573330"/>
                </a:gdLst>
                <a:ahLst/>
                <a:cxnLst>
                  <a:cxn ang="0">
                    <a:pos x="connsiteX0" y="connsiteY0"/>
                  </a:cxn>
                  <a:cxn ang="0">
                    <a:pos x="connsiteX1" y="connsiteY1"/>
                  </a:cxn>
                  <a:cxn ang="0">
                    <a:pos x="connsiteX2" y="connsiteY2"/>
                  </a:cxn>
                </a:cxnLst>
                <a:rect l="l" t="t" r="r" b="b"/>
                <a:pathLst>
                  <a:path w="122856" h="573330">
                    <a:moveTo>
                      <a:pt x="0" y="0"/>
                    </a:moveTo>
                    <a:lnTo>
                      <a:pt x="122857" y="0"/>
                    </a:lnTo>
                    <a:lnTo>
                      <a:pt x="122857" y="573331"/>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9" name="Freeform: Shape 55">
                <a:extLst>
                  <a:ext uri="{FF2B5EF4-FFF2-40B4-BE49-F238E27FC236}">
                    <a16:creationId xmlns:a16="http://schemas.microsoft.com/office/drawing/2014/main" id="{00000000-0008-0000-2200-00002E000000}"/>
                  </a:ext>
                </a:extLst>
              </p:cNvPr>
              <p:cNvSpPr/>
              <p:nvPr/>
            </p:nvSpPr>
            <p:spPr>
              <a:xfrm>
                <a:off x="6737480" y="992176"/>
                <a:ext cx="122856" cy="81904"/>
              </a:xfrm>
              <a:custGeom>
                <a:avLst/>
                <a:gdLst>
                  <a:gd name="connsiteX0" fmla="*/ 0 w 122856"/>
                  <a:gd name="connsiteY0" fmla="*/ 0 h 81904"/>
                  <a:gd name="connsiteX1" fmla="*/ 122857 w 122856"/>
                  <a:gd name="connsiteY1" fmla="*/ 0 h 81904"/>
                  <a:gd name="connsiteX2" fmla="*/ 122857 w 122856"/>
                  <a:gd name="connsiteY2" fmla="*/ 81904 h 81904"/>
                  <a:gd name="connsiteX3" fmla="*/ 0 w 122856"/>
                  <a:gd name="connsiteY3" fmla="*/ 81904 h 81904"/>
                </a:gdLst>
                <a:ahLst/>
                <a:cxnLst>
                  <a:cxn ang="0">
                    <a:pos x="connsiteX0" y="connsiteY0"/>
                  </a:cxn>
                  <a:cxn ang="0">
                    <a:pos x="connsiteX1" y="connsiteY1"/>
                  </a:cxn>
                  <a:cxn ang="0">
                    <a:pos x="connsiteX2" y="connsiteY2"/>
                  </a:cxn>
                  <a:cxn ang="0">
                    <a:pos x="connsiteX3" y="connsiteY3"/>
                  </a:cxn>
                </a:cxnLst>
                <a:rect l="l" t="t" r="r" b="b"/>
                <a:pathLst>
                  <a:path w="122856" h="81904">
                    <a:moveTo>
                      <a:pt x="0" y="0"/>
                    </a:moveTo>
                    <a:lnTo>
                      <a:pt x="122857" y="0"/>
                    </a:lnTo>
                    <a:lnTo>
                      <a:pt x="122857" y="81904"/>
                    </a:lnTo>
                    <a:lnTo>
                      <a:pt x="0" y="81904"/>
                    </a:lnTo>
                    <a:close/>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0" name="Freeform: Shape 56">
                <a:extLst>
                  <a:ext uri="{FF2B5EF4-FFF2-40B4-BE49-F238E27FC236}">
                    <a16:creationId xmlns:a16="http://schemas.microsoft.com/office/drawing/2014/main" id="{00000000-0008-0000-2200-00002F000000}"/>
                  </a:ext>
                </a:extLst>
              </p:cNvPr>
              <p:cNvSpPr/>
              <p:nvPr/>
            </p:nvSpPr>
            <p:spPr>
              <a:xfrm>
                <a:off x="6983193" y="1115033"/>
                <a:ext cx="81904" cy="81904"/>
              </a:xfrm>
              <a:custGeom>
                <a:avLst/>
                <a:gdLst>
                  <a:gd name="connsiteX0" fmla="*/ 0 w 81904"/>
                  <a:gd name="connsiteY0" fmla="*/ 0 h 81904"/>
                  <a:gd name="connsiteX1" fmla="*/ 81904 w 81904"/>
                  <a:gd name="connsiteY1" fmla="*/ 0 h 81904"/>
                  <a:gd name="connsiteX2" fmla="*/ 81904 w 81904"/>
                  <a:gd name="connsiteY2" fmla="*/ 81904 h 81904"/>
                  <a:gd name="connsiteX3" fmla="*/ 0 w 81904"/>
                  <a:gd name="connsiteY3" fmla="*/ 81904 h 81904"/>
                </a:gdLst>
                <a:ahLst/>
                <a:cxnLst>
                  <a:cxn ang="0">
                    <a:pos x="connsiteX0" y="connsiteY0"/>
                  </a:cxn>
                  <a:cxn ang="0">
                    <a:pos x="connsiteX1" y="connsiteY1"/>
                  </a:cxn>
                  <a:cxn ang="0">
                    <a:pos x="connsiteX2" y="connsiteY2"/>
                  </a:cxn>
                  <a:cxn ang="0">
                    <a:pos x="connsiteX3" y="connsiteY3"/>
                  </a:cxn>
                </a:cxnLst>
                <a:rect l="l" t="t" r="r" b="b"/>
                <a:pathLst>
                  <a:path w="81904" h="81904">
                    <a:moveTo>
                      <a:pt x="0" y="0"/>
                    </a:moveTo>
                    <a:lnTo>
                      <a:pt x="81904" y="0"/>
                    </a:lnTo>
                    <a:lnTo>
                      <a:pt x="81904" y="81904"/>
                    </a:lnTo>
                    <a:lnTo>
                      <a:pt x="0" y="81904"/>
                    </a:lnTo>
                    <a:close/>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1" name="Freeform: Shape 57">
                <a:extLst>
                  <a:ext uri="{FF2B5EF4-FFF2-40B4-BE49-F238E27FC236}">
                    <a16:creationId xmlns:a16="http://schemas.microsoft.com/office/drawing/2014/main" id="{00000000-0008-0000-2200-000030000000}"/>
                  </a:ext>
                </a:extLst>
              </p:cNvPr>
              <p:cNvSpPr/>
              <p:nvPr/>
            </p:nvSpPr>
            <p:spPr>
              <a:xfrm>
                <a:off x="6471290" y="1115033"/>
                <a:ext cx="245713" cy="491426"/>
              </a:xfrm>
              <a:custGeom>
                <a:avLst/>
                <a:gdLst>
                  <a:gd name="connsiteX0" fmla="*/ 0 w 245713"/>
                  <a:gd name="connsiteY0" fmla="*/ 491426 h 491426"/>
                  <a:gd name="connsiteX1" fmla="*/ 0 w 245713"/>
                  <a:gd name="connsiteY1" fmla="*/ 327618 h 491426"/>
                  <a:gd name="connsiteX2" fmla="*/ 40952 w 245713"/>
                  <a:gd name="connsiteY2" fmla="*/ 327618 h 491426"/>
                  <a:gd name="connsiteX3" fmla="*/ 40952 w 245713"/>
                  <a:gd name="connsiteY3" fmla="*/ 81904 h 491426"/>
                  <a:gd name="connsiteX4" fmla="*/ 245713 w 245713"/>
                  <a:gd name="connsiteY4" fmla="*/ 0 h 491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713" h="491426">
                    <a:moveTo>
                      <a:pt x="0" y="491426"/>
                    </a:moveTo>
                    <a:lnTo>
                      <a:pt x="0" y="327618"/>
                    </a:lnTo>
                    <a:lnTo>
                      <a:pt x="40952" y="327618"/>
                    </a:lnTo>
                    <a:lnTo>
                      <a:pt x="40952" y="81904"/>
                    </a:lnTo>
                    <a:lnTo>
                      <a:pt x="245713" y="0"/>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2" name="Freeform: Shape 58">
                <a:extLst>
                  <a:ext uri="{FF2B5EF4-FFF2-40B4-BE49-F238E27FC236}">
                    <a16:creationId xmlns:a16="http://schemas.microsoft.com/office/drawing/2014/main" id="{00000000-0008-0000-2200-000031000000}"/>
                  </a:ext>
                </a:extLst>
              </p:cNvPr>
              <p:cNvSpPr/>
              <p:nvPr/>
            </p:nvSpPr>
            <p:spPr>
              <a:xfrm>
                <a:off x="6368910" y="1667887"/>
                <a:ext cx="102380" cy="184284"/>
              </a:xfrm>
              <a:custGeom>
                <a:avLst/>
                <a:gdLst>
                  <a:gd name="connsiteX0" fmla="*/ 0 w 102380"/>
                  <a:gd name="connsiteY0" fmla="*/ 184285 h 184284"/>
                  <a:gd name="connsiteX1" fmla="*/ 0 w 102380"/>
                  <a:gd name="connsiteY1" fmla="*/ 61428 h 184284"/>
                  <a:gd name="connsiteX2" fmla="*/ 102381 w 102380"/>
                  <a:gd name="connsiteY2" fmla="*/ 0 h 184284"/>
                </a:gdLst>
                <a:ahLst/>
                <a:cxnLst>
                  <a:cxn ang="0">
                    <a:pos x="connsiteX0" y="connsiteY0"/>
                  </a:cxn>
                  <a:cxn ang="0">
                    <a:pos x="connsiteX1" y="connsiteY1"/>
                  </a:cxn>
                  <a:cxn ang="0">
                    <a:pos x="connsiteX2" y="connsiteY2"/>
                  </a:cxn>
                </a:cxnLst>
                <a:rect l="l" t="t" r="r" b="b"/>
                <a:pathLst>
                  <a:path w="102380" h="184284">
                    <a:moveTo>
                      <a:pt x="0" y="184285"/>
                    </a:moveTo>
                    <a:lnTo>
                      <a:pt x="0" y="61428"/>
                    </a:lnTo>
                    <a:lnTo>
                      <a:pt x="102381" y="0"/>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3" name="Freeform: Shape 59">
                <a:extLst>
                  <a:ext uri="{FF2B5EF4-FFF2-40B4-BE49-F238E27FC236}">
                    <a16:creationId xmlns:a16="http://schemas.microsoft.com/office/drawing/2014/main" id="{00000000-0008-0000-2200-000032000000}"/>
                  </a:ext>
                </a:extLst>
              </p:cNvPr>
              <p:cNvSpPr/>
              <p:nvPr/>
            </p:nvSpPr>
            <p:spPr>
              <a:xfrm>
                <a:off x="6962717" y="1196937"/>
                <a:ext cx="122856" cy="343998"/>
              </a:xfrm>
              <a:custGeom>
                <a:avLst/>
                <a:gdLst>
                  <a:gd name="connsiteX0" fmla="*/ 0 w 122856"/>
                  <a:gd name="connsiteY0" fmla="*/ 81904 h 343998"/>
                  <a:gd name="connsiteX1" fmla="*/ 0 w 122856"/>
                  <a:gd name="connsiteY1" fmla="*/ 0 h 343998"/>
                  <a:gd name="connsiteX2" fmla="*/ 122857 w 122856"/>
                  <a:gd name="connsiteY2" fmla="*/ 0 h 343998"/>
                  <a:gd name="connsiteX3" fmla="*/ 122857 w 122856"/>
                  <a:gd name="connsiteY3" fmla="*/ 343999 h 343998"/>
                </a:gdLst>
                <a:ahLst/>
                <a:cxnLst>
                  <a:cxn ang="0">
                    <a:pos x="connsiteX0" y="connsiteY0"/>
                  </a:cxn>
                  <a:cxn ang="0">
                    <a:pos x="connsiteX1" y="connsiteY1"/>
                  </a:cxn>
                  <a:cxn ang="0">
                    <a:pos x="connsiteX2" y="connsiteY2"/>
                  </a:cxn>
                  <a:cxn ang="0">
                    <a:pos x="connsiteX3" y="connsiteY3"/>
                  </a:cxn>
                </a:cxnLst>
                <a:rect l="l" t="t" r="r" b="b"/>
                <a:pathLst>
                  <a:path w="122856" h="343998">
                    <a:moveTo>
                      <a:pt x="0" y="81904"/>
                    </a:moveTo>
                    <a:lnTo>
                      <a:pt x="0" y="0"/>
                    </a:lnTo>
                    <a:lnTo>
                      <a:pt x="122857" y="0"/>
                    </a:lnTo>
                    <a:lnTo>
                      <a:pt x="122857" y="343999"/>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4" name="Freeform: Shape 60">
                <a:extLst>
                  <a:ext uri="{FF2B5EF4-FFF2-40B4-BE49-F238E27FC236}">
                    <a16:creationId xmlns:a16="http://schemas.microsoft.com/office/drawing/2014/main" id="{00000000-0008-0000-2200-000033000000}"/>
                  </a:ext>
                </a:extLst>
              </p:cNvPr>
              <p:cNvSpPr/>
              <p:nvPr/>
            </p:nvSpPr>
            <p:spPr>
              <a:xfrm>
                <a:off x="6798908" y="1360746"/>
                <a:ext cx="122856" cy="491426"/>
              </a:xfrm>
              <a:custGeom>
                <a:avLst/>
                <a:gdLst>
                  <a:gd name="connsiteX0" fmla="*/ 0 w 122856"/>
                  <a:gd name="connsiteY0" fmla="*/ 491426 h 491426"/>
                  <a:gd name="connsiteX1" fmla="*/ 0 w 122856"/>
                  <a:gd name="connsiteY1" fmla="*/ 0 h 491426"/>
                  <a:gd name="connsiteX2" fmla="*/ 122857 w 122856"/>
                  <a:gd name="connsiteY2" fmla="*/ 0 h 491426"/>
                  <a:gd name="connsiteX3" fmla="*/ 122857 w 122856"/>
                  <a:gd name="connsiteY3" fmla="*/ 491426 h 491426"/>
                </a:gdLst>
                <a:ahLst/>
                <a:cxnLst>
                  <a:cxn ang="0">
                    <a:pos x="connsiteX0" y="connsiteY0"/>
                  </a:cxn>
                  <a:cxn ang="0">
                    <a:pos x="connsiteX1" y="connsiteY1"/>
                  </a:cxn>
                  <a:cxn ang="0">
                    <a:pos x="connsiteX2" y="connsiteY2"/>
                  </a:cxn>
                  <a:cxn ang="0">
                    <a:pos x="connsiteX3" y="connsiteY3"/>
                  </a:cxn>
                </a:cxnLst>
                <a:rect l="l" t="t" r="r" b="b"/>
                <a:pathLst>
                  <a:path w="122856" h="491426">
                    <a:moveTo>
                      <a:pt x="0" y="491426"/>
                    </a:moveTo>
                    <a:lnTo>
                      <a:pt x="0" y="0"/>
                    </a:lnTo>
                    <a:lnTo>
                      <a:pt x="122857" y="0"/>
                    </a:lnTo>
                    <a:lnTo>
                      <a:pt x="122857" y="491426"/>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5" name="Freeform: Shape 61">
                <a:extLst>
                  <a:ext uri="{FF2B5EF4-FFF2-40B4-BE49-F238E27FC236}">
                    <a16:creationId xmlns:a16="http://schemas.microsoft.com/office/drawing/2014/main" id="{00000000-0008-0000-2200-000034000000}"/>
                  </a:ext>
                </a:extLst>
              </p:cNvPr>
              <p:cNvSpPr/>
              <p:nvPr/>
            </p:nvSpPr>
            <p:spPr>
              <a:xfrm>
                <a:off x="7085573" y="1524555"/>
                <a:ext cx="143332" cy="327617"/>
              </a:xfrm>
              <a:custGeom>
                <a:avLst/>
                <a:gdLst>
                  <a:gd name="connsiteX0" fmla="*/ 0 w 143332"/>
                  <a:gd name="connsiteY0" fmla="*/ 327618 h 327617"/>
                  <a:gd name="connsiteX1" fmla="*/ 0 w 143332"/>
                  <a:gd name="connsiteY1" fmla="*/ 0 h 327617"/>
                  <a:gd name="connsiteX2" fmla="*/ 122857 w 143332"/>
                  <a:gd name="connsiteY2" fmla="*/ 0 h 327617"/>
                  <a:gd name="connsiteX3" fmla="*/ 122857 w 143332"/>
                  <a:gd name="connsiteY3" fmla="*/ 122857 h 327617"/>
                  <a:gd name="connsiteX4" fmla="*/ 143333 w 143332"/>
                  <a:gd name="connsiteY4" fmla="*/ 143333 h 327617"/>
                  <a:gd name="connsiteX5" fmla="*/ 143333 w 143332"/>
                  <a:gd name="connsiteY5" fmla="*/ 327618 h 32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332" h="327617">
                    <a:moveTo>
                      <a:pt x="0" y="327618"/>
                    </a:moveTo>
                    <a:lnTo>
                      <a:pt x="0" y="0"/>
                    </a:lnTo>
                    <a:lnTo>
                      <a:pt x="122857" y="0"/>
                    </a:lnTo>
                    <a:lnTo>
                      <a:pt x="122857" y="122857"/>
                    </a:lnTo>
                    <a:lnTo>
                      <a:pt x="143333" y="143333"/>
                    </a:lnTo>
                    <a:lnTo>
                      <a:pt x="143333" y="327618"/>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6" name="Freeform: Shape 62">
                <a:extLst>
                  <a:ext uri="{FF2B5EF4-FFF2-40B4-BE49-F238E27FC236}">
                    <a16:creationId xmlns:a16="http://schemas.microsoft.com/office/drawing/2014/main" id="{00000000-0008-0000-2200-000035000000}"/>
                  </a:ext>
                </a:extLst>
              </p:cNvPr>
              <p:cNvSpPr/>
              <p:nvPr/>
            </p:nvSpPr>
            <p:spPr>
              <a:xfrm>
                <a:off x="6471290" y="1606459"/>
                <a:ext cx="163808" cy="245713"/>
              </a:xfrm>
              <a:custGeom>
                <a:avLst/>
                <a:gdLst>
                  <a:gd name="connsiteX0" fmla="*/ 0 w 163808"/>
                  <a:gd name="connsiteY0" fmla="*/ 245713 h 245713"/>
                  <a:gd name="connsiteX1" fmla="*/ 0 w 163808"/>
                  <a:gd name="connsiteY1" fmla="*/ 0 h 245713"/>
                  <a:gd name="connsiteX2" fmla="*/ 163809 w 163808"/>
                  <a:gd name="connsiteY2" fmla="*/ 0 h 245713"/>
                  <a:gd name="connsiteX3" fmla="*/ 163809 w 163808"/>
                  <a:gd name="connsiteY3" fmla="*/ 245713 h 245713"/>
                </a:gdLst>
                <a:ahLst/>
                <a:cxnLst>
                  <a:cxn ang="0">
                    <a:pos x="connsiteX0" y="connsiteY0"/>
                  </a:cxn>
                  <a:cxn ang="0">
                    <a:pos x="connsiteX1" y="connsiteY1"/>
                  </a:cxn>
                  <a:cxn ang="0">
                    <a:pos x="connsiteX2" y="connsiteY2"/>
                  </a:cxn>
                  <a:cxn ang="0">
                    <a:pos x="connsiteX3" y="connsiteY3"/>
                  </a:cxn>
                </a:cxnLst>
                <a:rect l="l" t="t" r="r" b="b"/>
                <a:pathLst>
                  <a:path w="163808" h="245713">
                    <a:moveTo>
                      <a:pt x="0" y="245713"/>
                    </a:moveTo>
                    <a:lnTo>
                      <a:pt x="0" y="0"/>
                    </a:lnTo>
                    <a:lnTo>
                      <a:pt x="163809" y="0"/>
                    </a:lnTo>
                    <a:lnTo>
                      <a:pt x="163809" y="245713"/>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7" name="Freeform: Shape 63">
                <a:extLst>
                  <a:ext uri="{FF2B5EF4-FFF2-40B4-BE49-F238E27FC236}">
                    <a16:creationId xmlns:a16="http://schemas.microsoft.com/office/drawing/2014/main" id="{00000000-0008-0000-2200-000036000000}"/>
                  </a:ext>
                </a:extLst>
              </p:cNvPr>
              <p:cNvSpPr/>
              <p:nvPr/>
            </p:nvSpPr>
            <p:spPr>
              <a:xfrm>
                <a:off x="6471290" y="1688363"/>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8" name="Freeform: Shape 64">
                <a:extLst>
                  <a:ext uri="{FF2B5EF4-FFF2-40B4-BE49-F238E27FC236}">
                    <a16:creationId xmlns:a16="http://schemas.microsoft.com/office/drawing/2014/main" id="{00000000-0008-0000-2200-000037000000}"/>
                  </a:ext>
                </a:extLst>
              </p:cNvPr>
              <p:cNvSpPr/>
              <p:nvPr/>
            </p:nvSpPr>
            <p:spPr>
              <a:xfrm>
                <a:off x="6471290" y="1770268"/>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9" name="Freeform: Shape 65">
                <a:extLst>
                  <a:ext uri="{FF2B5EF4-FFF2-40B4-BE49-F238E27FC236}">
                    <a16:creationId xmlns:a16="http://schemas.microsoft.com/office/drawing/2014/main" id="{00000000-0008-0000-2200-000038000000}"/>
                  </a:ext>
                </a:extLst>
              </p:cNvPr>
              <p:cNvSpPr/>
              <p:nvPr/>
            </p:nvSpPr>
            <p:spPr>
              <a:xfrm>
                <a:off x="6798908" y="1135509"/>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0" name="Freeform: Shape 66">
                <a:extLst>
                  <a:ext uri="{FF2B5EF4-FFF2-40B4-BE49-F238E27FC236}">
                    <a16:creationId xmlns:a16="http://schemas.microsoft.com/office/drawing/2014/main" id="{00000000-0008-0000-2200-000039000000}"/>
                  </a:ext>
                </a:extLst>
              </p:cNvPr>
              <p:cNvSpPr/>
              <p:nvPr/>
            </p:nvSpPr>
            <p:spPr>
              <a:xfrm>
                <a:off x="6798908" y="1237889"/>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1" name="Freeform: Shape 67">
                <a:extLst>
                  <a:ext uri="{FF2B5EF4-FFF2-40B4-BE49-F238E27FC236}">
                    <a16:creationId xmlns:a16="http://schemas.microsoft.com/office/drawing/2014/main" id="{00000000-0008-0000-2200-00003A000000}"/>
                  </a:ext>
                </a:extLst>
              </p:cNvPr>
              <p:cNvSpPr/>
              <p:nvPr/>
            </p:nvSpPr>
            <p:spPr>
              <a:xfrm>
                <a:off x="6798908" y="1442650"/>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2" name="Freeform: Shape 68">
                <a:extLst>
                  <a:ext uri="{FF2B5EF4-FFF2-40B4-BE49-F238E27FC236}">
                    <a16:creationId xmlns:a16="http://schemas.microsoft.com/office/drawing/2014/main" id="{00000000-0008-0000-2200-00003B000000}"/>
                  </a:ext>
                </a:extLst>
              </p:cNvPr>
              <p:cNvSpPr/>
              <p:nvPr/>
            </p:nvSpPr>
            <p:spPr>
              <a:xfrm>
                <a:off x="6798908" y="1524555"/>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3" name="Freeform: Shape 69">
                <a:extLst>
                  <a:ext uri="{FF2B5EF4-FFF2-40B4-BE49-F238E27FC236}">
                    <a16:creationId xmlns:a16="http://schemas.microsoft.com/office/drawing/2014/main" id="{00000000-0008-0000-2200-00003C000000}"/>
                  </a:ext>
                </a:extLst>
              </p:cNvPr>
              <p:cNvSpPr/>
              <p:nvPr/>
            </p:nvSpPr>
            <p:spPr>
              <a:xfrm>
                <a:off x="6798908" y="1606459"/>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4" name="Freeform: Shape 70">
                <a:extLst>
                  <a:ext uri="{FF2B5EF4-FFF2-40B4-BE49-F238E27FC236}">
                    <a16:creationId xmlns:a16="http://schemas.microsoft.com/office/drawing/2014/main" id="{00000000-0008-0000-2200-00003D000000}"/>
                  </a:ext>
                </a:extLst>
              </p:cNvPr>
              <p:cNvSpPr/>
              <p:nvPr/>
            </p:nvSpPr>
            <p:spPr>
              <a:xfrm>
                <a:off x="6798908" y="1688363"/>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5" name="Freeform: Shape 71">
                <a:extLst>
                  <a:ext uri="{FF2B5EF4-FFF2-40B4-BE49-F238E27FC236}">
                    <a16:creationId xmlns:a16="http://schemas.microsoft.com/office/drawing/2014/main" id="{00000000-0008-0000-2200-00003E000000}"/>
                  </a:ext>
                </a:extLst>
              </p:cNvPr>
              <p:cNvSpPr/>
              <p:nvPr/>
            </p:nvSpPr>
            <p:spPr>
              <a:xfrm>
                <a:off x="6798908" y="1770268"/>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6" name="Freeform: Shape 72">
                <a:extLst>
                  <a:ext uri="{FF2B5EF4-FFF2-40B4-BE49-F238E27FC236}">
                    <a16:creationId xmlns:a16="http://schemas.microsoft.com/office/drawing/2014/main" id="{00000000-0008-0000-2200-00003F000000}"/>
                  </a:ext>
                </a:extLst>
              </p:cNvPr>
              <p:cNvSpPr/>
              <p:nvPr/>
            </p:nvSpPr>
            <p:spPr>
              <a:xfrm>
                <a:off x="6573671" y="1442650"/>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7" name="Freeform: Shape 73">
                <a:extLst>
                  <a:ext uri="{FF2B5EF4-FFF2-40B4-BE49-F238E27FC236}">
                    <a16:creationId xmlns:a16="http://schemas.microsoft.com/office/drawing/2014/main" id="{00000000-0008-0000-2200-000040000000}"/>
                  </a:ext>
                </a:extLst>
              </p:cNvPr>
              <p:cNvSpPr/>
              <p:nvPr/>
            </p:nvSpPr>
            <p:spPr>
              <a:xfrm>
                <a:off x="6573671" y="1360746"/>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8" name="Freeform: Shape 74">
                <a:extLst>
                  <a:ext uri="{FF2B5EF4-FFF2-40B4-BE49-F238E27FC236}">
                    <a16:creationId xmlns:a16="http://schemas.microsoft.com/office/drawing/2014/main" id="{00000000-0008-0000-2200-000041000000}"/>
                  </a:ext>
                </a:extLst>
              </p:cNvPr>
              <p:cNvSpPr/>
              <p:nvPr/>
            </p:nvSpPr>
            <p:spPr>
              <a:xfrm>
                <a:off x="6573671" y="1278841"/>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9" name="Freeform: Shape 75">
                <a:extLst>
                  <a:ext uri="{FF2B5EF4-FFF2-40B4-BE49-F238E27FC236}">
                    <a16:creationId xmlns:a16="http://schemas.microsoft.com/office/drawing/2014/main" id="{00000000-0008-0000-2200-000042000000}"/>
                  </a:ext>
                </a:extLst>
              </p:cNvPr>
              <p:cNvSpPr/>
              <p:nvPr/>
            </p:nvSpPr>
            <p:spPr>
              <a:xfrm>
                <a:off x="6532719" y="1524555"/>
                <a:ext cx="122856" cy="20476"/>
              </a:xfrm>
              <a:custGeom>
                <a:avLst/>
                <a:gdLst>
                  <a:gd name="connsiteX0" fmla="*/ 0 w 122856"/>
                  <a:gd name="connsiteY0" fmla="*/ 0 h 20476"/>
                  <a:gd name="connsiteX1" fmla="*/ 122857 w 122856"/>
                  <a:gd name="connsiteY1" fmla="*/ 0 h 20476"/>
                </a:gdLst>
                <a:ahLst/>
                <a:cxnLst>
                  <a:cxn ang="0">
                    <a:pos x="connsiteX0" y="connsiteY0"/>
                  </a:cxn>
                  <a:cxn ang="0">
                    <a:pos x="connsiteX1" y="connsiteY1"/>
                  </a:cxn>
                </a:cxnLst>
                <a:rect l="l" t="t" r="r" b="b"/>
                <a:pathLst>
                  <a:path w="122856" h="20476">
                    <a:moveTo>
                      <a:pt x="0" y="0"/>
                    </a:moveTo>
                    <a:lnTo>
                      <a:pt x="122857"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0" name="Freeform: Shape 76">
                <a:extLst>
                  <a:ext uri="{FF2B5EF4-FFF2-40B4-BE49-F238E27FC236}">
                    <a16:creationId xmlns:a16="http://schemas.microsoft.com/office/drawing/2014/main" id="{00000000-0008-0000-2200-000043000000}"/>
                  </a:ext>
                </a:extLst>
              </p:cNvPr>
              <p:cNvSpPr/>
              <p:nvPr/>
            </p:nvSpPr>
            <p:spPr>
              <a:xfrm>
                <a:off x="7085573" y="1688363"/>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1" name="Freeform: Shape 77">
                <a:extLst>
                  <a:ext uri="{FF2B5EF4-FFF2-40B4-BE49-F238E27FC236}">
                    <a16:creationId xmlns:a16="http://schemas.microsoft.com/office/drawing/2014/main" id="{00000000-0008-0000-2200-000044000000}"/>
                  </a:ext>
                </a:extLst>
              </p:cNvPr>
              <p:cNvSpPr/>
              <p:nvPr/>
            </p:nvSpPr>
            <p:spPr>
              <a:xfrm>
                <a:off x="7085573" y="1606459"/>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2" name="Freeform: Shape 78">
                <a:extLst>
                  <a:ext uri="{FF2B5EF4-FFF2-40B4-BE49-F238E27FC236}">
                    <a16:creationId xmlns:a16="http://schemas.microsoft.com/office/drawing/2014/main" id="{00000000-0008-0000-2200-000045000000}"/>
                  </a:ext>
                </a:extLst>
              </p:cNvPr>
              <p:cNvSpPr/>
              <p:nvPr/>
            </p:nvSpPr>
            <p:spPr>
              <a:xfrm>
                <a:off x="7085573" y="1770268"/>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3" name="Freeform: Shape 79">
                <a:extLst>
                  <a:ext uri="{FF2B5EF4-FFF2-40B4-BE49-F238E27FC236}">
                    <a16:creationId xmlns:a16="http://schemas.microsoft.com/office/drawing/2014/main" id="{00000000-0008-0000-2200-000046000000}"/>
                  </a:ext>
                </a:extLst>
              </p:cNvPr>
              <p:cNvSpPr/>
              <p:nvPr/>
            </p:nvSpPr>
            <p:spPr>
              <a:xfrm>
                <a:off x="6348434" y="1852172"/>
                <a:ext cx="900948" cy="20476"/>
              </a:xfrm>
              <a:custGeom>
                <a:avLst/>
                <a:gdLst>
                  <a:gd name="connsiteX0" fmla="*/ 0 w 900948"/>
                  <a:gd name="connsiteY0" fmla="*/ 0 h 20476"/>
                  <a:gd name="connsiteX1" fmla="*/ 900949 w 900948"/>
                  <a:gd name="connsiteY1" fmla="*/ 0 h 20476"/>
                </a:gdLst>
                <a:ahLst/>
                <a:cxnLst>
                  <a:cxn ang="0">
                    <a:pos x="connsiteX0" y="connsiteY0"/>
                  </a:cxn>
                  <a:cxn ang="0">
                    <a:pos x="connsiteX1" y="connsiteY1"/>
                  </a:cxn>
                </a:cxnLst>
                <a:rect l="l" t="t" r="r" b="b"/>
                <a:pathLst>
                  <a:path w="900948" h="20476">
                    <a:moveTo>
                      <a:pt x="0" y="0"/>
                    </a:moveTo>
                    <a:lnTo>
                      <a:pt x="900949"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117" name="Graphic 4">
              <a:extLst>
                <a:ext uri="{FF2B5EF4-FFF2-40B4-BE49-F238E27FC236}">
                  <a16:creationId xmlns:a16="http://schemas.microsoft.com/office/drawing/2014/main" id="{00000000-0008-0000-2200-00000E000000}"/>
                </a:ext>
              </a:extLst>
            </p:cNvPr>
            <p:cNvGrpSpPr/>
            <p:nvPr/>
          </p:nvGrpSpPr>
          <p:grpSpPr>
            <a:xfrm>
              <a:off x="690498" y="992176"/>
              <a:ext cx="805952" cy="787634"/>
              <a:chOff x="690499" y="992176"/>
              <a:chExt cx="900948" cy="880472"/>
            </a:xfrm>
            <a:noFill/>
          </p:grpSpPr>
          <p:sp>
            <p:nvSpPr>
              <p:cNvPr id="120" name="Freeform: Shape 109">
                <a:extLst>
                  <a:ext uri="{FF2B5EF4-FFF2-40B4-BE49-F238E27FC236}">
                    <a16:creationId xmlns:a16="http://schemas.microsoft.com/office/drawing/2014/main" id="{00000000-0008-0000-2200-000011000000}"/>
                  </a:ext>
                </a:extLst>
              </p:cNvPr>
              <p:cNvSpPr/>
              <p:nvPr/>
            </p:nvSpPr>
            <p:spPr>
              <a:xfrm>
                <a:off x="1059069" y="1074080"/>
                <a:ext cx="163808" cy="778091"/>
              </a:xfrm>
              <a:custGeom>
                <a:avLst/>
                <a:gdLst>
                  <a:gd name="connsiteX0" fmla="*/ 0 w 163808"/>
                  <a:gd name="connsiteY0" fmla="*/ 778092 h 778091"/>
                  <a:gd name="connsiteX1" fmla="*/ 0 w 163808"/>
                  <a:gd name="connsiteY1" fmla="*/ 0 h 778091"/>
                  <a:gd name="connsiteX2" fmla="*/ 163809 w 163808"/>
                  <a:gd name="connsiteY2" fmla="*/ 0 h 778091"/>
                  <a:gd name="connsiteX3" fmla="*/ 163809 w 163808"/>
                  <a:gd name="connsiteY3" fmla="*/ 286665 h 778091"/>
                </a:gdLst>
                <a:ahLst/>
                <a:cxnLst>
                  <a:cxn ang="0">
                    <a:pos x="connsiteX0" y="connsiteY0"/>
                  </a:cxn>
                  <a:cxn ang="0">
                    <a:pos x="connsiteX1" y="connsiteY1"/>
                  </a:cxn>
                  <a:cxn ang="0">
                    <a:pos x="connsiteX2" y="connsiteY2"/>
                  </a:cxn>
                  <a:cxn ang="0">
                    <a:pos x="connsiteX3" y="connsiteY3"/>
                  </a:cxn>
                </a:cxnLst>
                <a:rect l="l" t="t" r="r" b="b"/>
                <a:pathLst>
                  <a:path w="163808" h="778091">
                    <a:moveTo>
                      <a:pt x="0" y="778092"/>
                    </a:moveTo>
                    <a:lnTo>
                      <a:pt x="0" y="0"/>
                    </a:lnTo>
                    <a:lnTo>
                      <a:pt x="163809" y="0"/>
                    </a:lnTo>
                    <a:lnTo>
                      <a:pt x="163809" y="286665"/>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1" name="Freeform: Shape 110">
                <a:extLst>
                  <a:ext uri="{FF2B5EF4-FFF2-40B4-BE49-F238E27FC236}">
                    <a16:creationId xmlns:a16="http://schemas.microsoft.com/office/drawing/2014/main" id="{00000000-0008-0000-2200-000012000000}"/>
                  </a:ext>
                </a:extLst>
              </p:cNvPr>
              <p:cNvSpPr/>
              <p:nvPr/>
            </p:nvSpPr>
            <p:spPr>
              <a:xfrm>
                <a:off x="1222877" y="1278841"/>
                <a:ext cx="122856" cy="573330"/>
              </a:xfrm>
              <a:custGeom>
                <a:avLst/>
                <a:gdLst>
                  <a:gd name="connsiteX0" fmla="*/ 0 w 122856"/>
                  <a:gd name="connsiteY0" fmla="*/ 0 h 573330"/>
                  <a:gd name="connsiteX1" fmla="*/ 122857 w 122856"/>
                  <a:gd name="connsiteY1" fmla="*/ 0 h 573330"/>
                  <a:gd name="connsiteX2" fmla="*/ 122857 w 122856"/>
                  <a:gd name="connsiteY2" fmla="*/ 573331 h 573330"/>
                </a:gdLst>
                <a:ahLst/>
                <a:cxnLst>
                  <a:cxn ang="0">
                    <a:pos x="connsiteX0" y="connsiteY0"/>
                  </a:cxn>
                  <a:cxn ang="0">
                    <a:pos x="connsiteX1" y="connsiteY1"/>
                  </a:cxn>
                  <a:cxn ang="0">
                    <a:pos x="connsiteX2" y="connsiteY2"/>
                  </a:cxn>
                </a:cxnLst>
                <a:rect l="l" t="t" r="r" b="b"/>
                <a:pathLst>
                  <a:path w="122856" h="573330">
                    <a:moveTo>
                      <a:pt x="0" y="0"/>
                    </a:moveTo>
                    <a:lnTo>
                      <a:pt x="122857" y="0"/>
                    </a:lnTo>
                    <a:lnTo>
                      <a:pt x="122857" y="573331"/>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2" name="Freeform: Shape 111">
                <a:extLst>
                  <a:ext uri="{FF2B5EF4-FFF2-40B4-BE49-F238E27FC236}">
                    <a16:creationId xmlns:a16="http://schemas.microsoft.com/office/drawing/2014/main" id="{00000000-0008-0000-2200-000013000000}"/>
                  </a:ext>
                </a:extLst>
              </p:cNvPr>
              <p:cNvSpPr/>
              <p:nvPr/>
            </p:nvSpPr>
            <p:spPr>
              <a:xfrm>
                <a:off x="1079545" y="992176"/>
                <a:ext cx="122856" cy="81904"/>
              </a:xfrm>
              <a:custGeom>
                <a:avLst/>
                <a:gdLst>
                  <a:gd name="connsiteX0" fmla="*/ 0 w 122856"/>
                  <a:gd name="connsiteY0" fmla="*/ 0 h 81904"/>
                  <a:gd name="connsiteX1" fmla="*/ 122857 w 122856"/>
                  <a:gd name="connsiteY1" fmla="*/ 0 h 81904"/>
                  <a:gd name="connsiteX2" fmla="*/ 122857 w 122856"/>
                  <a:gd name="connsiteY2" fmla="*/ 81904 h 81904"/>
                  <a:gd name="connsiteX3" fmla="*/ 0 w 122856"/>
                  <a:gd name="connsiteY3" fmla="*/ 81904 h 81904"/>
                </a:gdLst>
                <a:ahLst/>
                <a:cxnLst>
                  <a:cxn ang="0">
                    <a:pos x="connsiteX0" y="connsiteY0"/>
                  </a:cxn>
                  <a:cxn ang="0">
                    <a:pos x="connsiteX1" y="connsiteY1"/>
                  </a:cxn>
                  <a:cxn ang="0">
                    <a:pos x="connsiteX2" y="connsiteY2"/>
                  </a:cxn>
                  <a:cxn ang="0">
                    <a:pos x="connsiteX3" y="connsiteY3"/>
                  </a:cxn>
                </a:cxnLst>
                <a:rect l="l" t="t" r="r" b="b"/>
                <a:pathLst>
                  <a:path w="122856" h="81904">
                    <a:moveTo>
                      <a:pt x="0" y="0"/>
                    </a:moveTo>
                    <a:lnTo>
                      <a:pt x="122857" y="0"/>
                    </a:lnTo>
                    <a:lnTo>
                      <a:pt x="122857" y="81904"/>
                    </a:lnTo>
                    <a:lnTo>
                      <a:pt x="0" y="81904"/>
                    </a:lnTo>
                    <a:close/>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3" name="Freeform: Shape 112">
                <a:extLst>
                  <a:ext uri="{FF2B5EF4-FFF2-40B4-BE49-F238E27FC236}">
                    <a16:creationId xmlns:a16="http://schemas.microsoft.com/office/drawing/2014/main" id="{00000000-0008-0000-2200-000014000000}"/>
                  </a:ext>
                </a:extLst>
              </p:cNvPr>
              <p:cNvSpPr/>
              <p:nvPr/>
            </p:nvSpPr>
            <p:spPr>
              <a:xfrm>
                <a:off x="1325258" y="1115033"/>
                <a:ext cx="81904" cy="81904"/>
              </a:xfrm>
              <a:custGeom>
                <a:avLst/>
                <a:gdLst>
                  <a:gd name="connsiteX0" fmla="*/ 0 w 81904"/>
                  <a:gd name="connsiteY0" fmla="*/ 0 h 81904"/>
                  <a:gd name="connsiteX1" fmla="*/ 81904 w 81904"/>
                  <a:gd name="connsiteY1" fmla="*/ 0 h 81904"/>
                  <a:gd name="connsiteX2" fmla="*/ 81904 w 81904"/>
                  <a:gd name="connsiteY2" fmla="*/ 81904 h 81904"/>
                  <a:gd name="connsiteX3" fmla="*/ 0 w 81904"/>
                  <a:gd name="connsiteY3" fmla="*/ 81904 h 81904"/>
                </a:gdLst>
                <a:ahLst/>
                <a:cxnLst>
                  <a:cxn ang="0">
                    <a:pos x="connsiteX0" y="connsiteY0"/>
                  </a:cxn>
                  <a:cxn ang="0">
                    <a:pos x="connsiteX1" y="connsiteY1"/>
                  </a:cxn>
                  <a:cxn ang="0">
                    <a:pos x="connsiteX2" y="connsiteY2"/>
                  </a:cxn>
                  <a:cxn ang="0">
                    <a:pos x="connsiteX3" y="connsiteY3"/>
                  </a:cxn>
                </a:cxnLst>
                <a:rect l="l" t="t" r="r" b="b"/>
                <a:pathLst>
                  <a:path w="81904" h="81904">
                    <a:moveTo>
                      <a:pt x="0" y="0"/>
                    </a:moveTo>
                    <a:lnTo>
                      <a:pt x="81904" y="0"/>
                    </a:lnTo>
                    <a:lnTo>
                      <a:pt x="81904" y="81904"/>
                    </a:lnTo>
                    <a:lnTo>
                      <a:pt x="0" y="81904"/>
                    </a:lnTo>
                    <a:close/>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4" name="Freeform: Shape 113">
                <a:extLst>
                  <a:ext uri="{FF2B5EF4-FFF2-40B4-BE49-F238E27FC236}">
                    <a16:creationId xmlns:a16="http://schemas.microsoft.com/office/drawing/2014/main" id="{00000000-0008-0000-2200-000015000000}"/>
                  </a:ext>
                </a:extLst>
              </p:cNvPr>
              <p:cNvSpPr/>
              <p:nvPr/>
            </p:nvSpPr>
            <p:spPr>
              <a:xfrm>
                <a:off x="813355" y="1115033"/>
                <a:ext cx="245713" cy="491426"/>
              </a:xfrm>
              <a:custGeom>
                <a:avLst/>
                <a:gdLst>
                  <a:gd name="connsiteX0" fmla="*/ 0 w 245713"/>
                  <a:gd name="connsiteY0" fmla="*/ 491426 h 491426"/>
                  <a:gd name="connsiteX1" fmla="*/ 0 w 245713"/>
                  <a:gd name="connsiteY1" fmla="*/ 327618 h 491426"/>
                  <a:gd name="connsiteX2" fmla="*/ 40952 w 245713"/>
                  <a:gd name="connsiteY2" fmla="*/ 327618 h 491426"/>
                  <a:gd name="connsiteX3" fmla="*/ 40952 w 245713"/>
                  <a:gd name="connsiteY3" fmla="*/ 81904 h 491426"/>
                  <a:gd name="connsiteX4" fmla="*/ 245713 w 245713"/>
                  <a:gd name="connsiteY4" fmla="*/ 0 h 491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713" h="491426">
                    <a:moveTo>
                      <a:pt x="0" y="491426"/>
                    </a:moveTo>
                    <a:lnTo>
                      <a:pt x="0" y="327618"/>
                    </a:lnTo>
                    <a:lnTo>
                      <a:pt x="40952" y="327618"/>
                    </a:lnTo>
                    <a:lnTo>
                      <a:pt x="40952" y="81904"/>
                    </a:lnTo>
                    <a:lnTo>
                      <a:pt x="245713" y="0"/>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5" name="Freeform: Shape 114">
                <a:extLst>
                  <a:ext uri="{FF2B5EF4-FFF2-40B4-BE49-F238E27FC236}">
                    <a16:creationId xmlns:a16="http://schemas.microsoft.com/office/drawing/2014/main" id="{00000000-0008-0000-2200-000016000000}"/>
                  </a:ext>
                </a:extLst>
              </p:cNvPr>
              <p:cNvSpPr/>
              <p:nvPr/>
            </p:nvSpPr>
            <p:spPr>
              <a:xfrm>
                <a:off x="710975" y="1667887"/>
                <a:ext cx="102380" cy="184284"/>
              </a:xfrm>
              <a:custGeom>
                <a:avLst/>
                <a:gdLst>
                  <a:gd name="connsiteX0" fmla="*/ 0 w 102380"/>
                  <a:gd name="connsiteY0" fmla="*/ 184285 h 184284"/>
                  <a:gd name="connsiteX1" fmla="*/ 0 w 102380"/>
                  <a:gd name="connsiteY1" fmla="*/ 61428 h 184284"/>
                  <a:gd name="connsiteX2" fmla="*/ 102381 w 102380"/>
                  <a:gd name="connsiteY2" fmla="*/ 0 h 184284"/>
                </a:gdLst>
                <a:ahLst/>
                <a:cxnLst>
                  <a:cxn ang="0">
                    <a:pos x="connsiteX0" y="connsiteY0"/>
                  </a:cxn>
                  <a:cxn ang="0">
                    <a:pos x="connsiteX1" y="connsiteY1"/>
                  </a:cxn>
                  <a:cxn ang="0">
                    <a:pos x="connsiteX2" y="connsiteY2"/>
                  </a:cxn>
                </a:cxnLst>
                <a:rect l="l" t="t" r="r" b="b"/>
                <a:pathLst>
                  <a:path w="102380" h="184284">
                    <a:moveTo>
                      <a:pt x="0" y="184285"/>
                    </a:moveTo>
                    <a:lnTo>
                      <a:pt x="0" y="61428"/>
                    </a:lnTo>
                    <a:lnTo>
                      <a:pt x="102381" y="0"/>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6" name="Freeform: Shape 115">
                <a:extLst>
                  <a:ext uri="{FF2B5EF4-FFF2-40B4-BE49-F238E27FC236}">
                    <a16:creationId xmlns:a16="http://schemas.microsoft.com/office/drawing/2014/main" id="{00000000-0008-0000-2200-000017000000}"/>
                  </a:ext>
                </a:extLst>
              </p:cNvPr>
              <p:cNvSpPr/>
              <p:nvPr/>
            </p:nvSpPr>
            <p:spPr>
              <a:xfrm>
                <a:off x="1304782" y="1196937"/>
                <a:ext cx="122856" cy="343998"/>
              </a:xfrm>
              <a:custGeom>
                <a:avLst/>
                <a:gdLst>
                  <a:gd name="connsiteX0" fmla="*/ 0 w 122856"/>
                  <a:gd name="connsiteY0" fmla="*/ 81904 h 343998"/>
                  <a:gd name="connsiteX1" fmla="*/ 0 w 122856"/>
                  <a:gd name="connsiteY1" fmla="*/ 0 h 343998"/>
                  <a:gd name="connsiteX2" fmla="*/ 122857 w 122856"/>
                  <a:gd name="connsiteY2" fmla="*/ 0 h 343998"/>
                  <a:gd name="connsiteX3" fmla="*/ 122857 w 122856"/>
                  <a:gd name="connsiteY3" fmla="*/ 343999 h 343998"/>
                </a:gdLst>
                <a:ahLst/>
                <a:cxnLst>
                  <a:cxn ang="0">
                    <a:pos x="connsiteX0" y="connsiteY0"/>
                  </a:cxn>
                  <a:cxn ang="0">
                    <a:pos x="connsiteX1" y="connsiteY1"/>
                  </a:cxn>
                  <a:cxn ang="0">
                    <a:pos x="connsiteX2" y="connsiteY2"/>
                  </a:cxn>
                  <a:cxn ang="0">
                    <a:pos x="connsiteX3" y="connsiteY3"/>
                  </a:cxn>
                </a:cxnLst>
                <a:rect l="l" t="t" r="r" b="b"/>
                <a:pathLst>
                  <a:path w="122856" h="343998">
                    <a:moveTo>
                      <a:pt x="0" y="81904"/>
                    </a:moveTo>
                    <a:lnTo>
                      <a:pt x="0" y="0"/>
                    </a:lnTo>
                    <a:lnTo>
                      <a:pt x="122857" y="0"/>
                    </a:lnTo>
                    <a:lnTo>
                      <a:pt x="122857" y="343999"/>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7" name="Freeform: Shape 116">
                <a:extLst>
                  <a:ext uri="{FF2B5EF4-FFF2-40B4-BE49-F238E27FC236}">
                    <a16:creationId xmlns:a16="http://schemas.microsoft.com/office/drawing/2014/main" id="{00000000-0008-0000-2200-000018000000}"/>
                  </a:ext>
                </a:extLst>
              </p:cNvPr>
              <p:cNvSpPr/>
              <p:nvPr/>
            </p:nvSpPr>
            <p:spPr>
              <a:xfrm>
                <a:off x="1140973" y="1360746"/>
                <a:ext cx="122856" cy="491426"/>
              </a:xfrm>
              <a:custGeom>
                <a:avLst/>
                <a:gdLst>
                  <a:gd name="connsiteX0" fmla="*/ 0 w 122856"/>
                  <a:gd name="connsiteY0" fmla="*/ 491426 h 491426"/>
                  <a:gd name="connsiteX1" fmla="*/ 0 w 122856"/>
                  <a:gd name="connsiteY1" fmla="*/ 0 h 491426"/>
                  <a:gd name="connsiteX2" fmla="*/ 122857 w 122856"/>
                  <a:gd name="connsiteY2" fmla="*/ 0 h 491426"/>
                  <a:gd name="connsiteX3" fmla="*/ 122857 w 122856"/>
                  <a:gd name="connsiteY3" fmla="*/ 491426 h 491426"/>
                </a:gdLst>
                <a:ahLst/>
                <a:cxnLst>
                  <a:cxn ang="0">
                    <a:pos x="connsiteX0" y="connsiteY0"/>
                  </a:cxn>
                  <a:cxn ang="0">
                    <a:pos x="connsiteX1" y="connsiteY1"/>
                  </a:cxn>
                  <a:cxn ang="0">
                    <a:pos x="connsiteX2" y="connsiteY2"/>
                  </a:cxn>
                  <a:cxn ang="0">
                    <a:pos x="connsiteX3" y="connsiteY3"/>
                  </a:cxn>
                </a:cxnLst>
                <a:rect l="l" t="t" r="r" b="b"/>
                <a:pathLst>
                  <a:path w="122856" h="491426">
                    <a:moveTo>
                      <a:pt x="0" y="491426"/>
                    </a:moveTo>
                    <a:lnTo>
                      <a:pt x="0" y="0"/>
                    </a:lnTo>
                    <a:lnTo>
                      <a:pt x="122857" y="0"/>
                    </a:lnTo>
                    <a:lnTo>
                      <a:pt x="122857" y="491426"/>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8" name="Freeform: Shape 117">
                <a:extLst>
                  <a:ext uri="{FF2B5EF4-FFF2-40B4-BE49-F238E27FC236}">
                    <a16:creationId xmlns:a16="http://schemas.microsoft.com/office/drawing/2014/main" id="{00000000-0008-0000-2200-000019000000}"/>
                  </a:ext>
                </a:extLst>
              </p:cNvPr>
              <p:cNvSpPr/>
              <p:nvPr/>
            </p:nvSpPr>
            <p:spPr>
              <a:xfrm>
                <a:off x="1427638" y="1524555"/>
                <a:ext cx="143332" cy="327617"/>
              </a:xfrm>
              <a:custGeom>
                <a:avLst/>
                <a:gdLst>
                  <a:gd name="connsiteX0" fmla="*/ 0 w 143332"/>
                  <a:gd name="connsiteY0" fmla="*/ 327618 h 327617"/>
                  <a:gd name="connsiteX1" fmla="*/ 0 w 143332"/>
                  <a:gd name="connsiteY1" fmla="*/ 0 h 327617"/>
                  <a:gd name="connsiteX2" fmla="*/ 122857 w 143332"/>
                  <a:gd name="connsiteY2" fmla="*/ 0 h 327617"/>
                  <a:gd name="connsiteX3" fmla="*/ 122857 w 143332"/>
                  <a:gd name="connsiteY3" fmla="*/ 122857 h 327617"/>
                  <a:gd name="connsiteX4" fmla="*/ 143333 w 143332"/>
                  <a:gd name="connsiteY4" fmla="*/ 143333 h 327617"/>
                  <a:gd name="connsiteX5" fmla="*/ 143333 w 143332"/>
                  <a:gd name="connsiteY5" fmla="*/ 327618 h 32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332" h="327617">
                    <a:moveTo>
                      <a:pt x="0" y="327618"/>
                    </a:moveTo>
                    <a:lnTo>
                      <a:pt x="0" y="0"/>
                    </a:lnTo>
                    <a:lnTo>
                      <a:pt x="122857" y="0"/>
                    </a:lnTo>
                    <a:lnTo>
                      <a:pt x="122857" y="122857"/>
                    </a:lnTo>
                    <a:lnTo>
                      <a:pt x="143333" y="143333"/>
                    </a:lnTo>
                    <a:lnTo>
                      <a:pt x="143333" y="327618"/>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9" name="Freeform: Shape 118">
                <a:extLst>
                  <a:ext uri="{FF2B5EF4-FFF2-40B4-BE49-F238E27FC236}">
                    <a16:creationId xmlns:a16="http://schemas.microsoft.com/office/drawing/2014/main" id="{00000000-0008-0000-2200-00001A000000}"/>
                  </a:ext>
                </a:extLst>
              </p:cNvPr>
              <p:cNvSpPr/>
              <p:nvPr/>
            </p:nvSpPr>
            <p:spPr>
              <a:xfrm>
                <a:off x="813355" y="1606459"/>
                <a:ext cx="163808" cy="245713"/>
              </a:xfrm>
              <a:custGeom>
                <a:avLst/>
                <a:gdLst>
                  <a:gd name="connsiteX0" fmla="*/ 0 w 163808"/>
                  <a:gd name="connsiteY0" fmla="*/ 245713 h 245713"/>
                  <a:gd name="connsiteX1" fmla="*/ 0 w 163808"/>
                  <a:gd name="connsiteY1" fmla="*/ 0 h 245713"/>
                  <a:gd name="connsiteX2" fmla="*/ 163809 w 163808"/>
                  <a:gd name="connsiteY2" fmla="*/ 0 h 245713"/>
                  <a:gd name="connsiteX3" fmla="*/ 163809 w 163808"/>
                  <a:gd name="connsiteY3" fmla="*/ 245713 h 245713"/>
                </a:gdLst>
                <a:ahLst/>
                <a:cxnLst>
                  <a:cxn ang="0">
                    <a:pos x="connsiteX0" y="connsiteY0"/>
                  </a:cxn>
                  <a:cxn ang="0">
                    <a:pos x="connsiteX1" y="connsiteY1"/>
                  </a:cxn>
                  <a:cxn ang="0">
                    <a:pos x="connsiteX2" y="connsiteY2"/>
                  </a:cxn>
                  <a:cxn ang="0">
                    <a:pos x="connsiteX3" y="connsiteY3"/>
                  </a:cxn>
                </a:cxnLst>
                <a:rect l="l" t="t" r="r" b="b"/>
                <a:pathLst>
                  <a:path w="163808" h="245713">
                    <a:moveTo>
                      <a:pt x="0" y="245713"/>
                    </a:moveTo>
                    <a:lnTo>
                      <a:pt x="0" y="0"/>
                    </a:lnTo>
                    <a:lnTo>
                      <a:pt x="163809" y="0"/>
                    </a:lnTo>
                    <a:lnTo>
                      <a:pt x="163809" y="245713"/>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0" name="Freeform: Shape 119">
                <a:extLst>
                  <a:ext uri="{FF2B5EF4-FFF2-40B4-BE49-F238E27FC236}">
                    <a16:creationId xmlns:a16="http://schemas.microsoft.com/office/drawing/2014/main" id="{00000000-0008-0000-2200-00001B000000}"/>
                  </a:ext>
                </a:extLst>
              </p:cNvPr>
              <p:cNvSpPr/>
              <p:nvPr/>
            </p:nvSpPr>
            <p:spPr>
              <a:xfrm>
                <a:off x="813355" y="1688363"/>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1" name="Freeform: Shape 120">
                <a:extLst>
                  <a:ext uri="{FF2B5EF4-FFF2-40B4-BE49-F238E27FC236}">
                    <a16:creationId xmlns:a16="http://schemas.microsoft.com/office/drawing/2014/main" id="{00000000-0008-0000-2200-00001C000000}"/>
                  </a:ext>
                </a:extLst>
              </p:cNvPr>
              <p:cNvSpPr/>
              <p:nvPr/>
            </p:nvSpPr>
            <p:spPr>
              <a:xfrm>
                <a:off x="813355" y="1770268"/>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2" name="Freeform: Shape 121">
                <a:extLst>
                  <a:ext uri="{FF2B5EF4-FFF2-40B4-BE49-F238E27FC236}">
                    <a16:creationId xmlns:a16="http://schemas.microsoft.com/office/drawing/2014/main" id="{00000000-0008-0000-2200-00001D000000}"/>
                  </a:ext>
                </a:extLst>
              </p:cNvPr>
              <p:cNvSpPr/>
              <p:nvPr/>
            </p:nvSpPr>
            <p:spPr>
              <a:xfrm>
                <a:off x="1140973" y="1135509"/>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3" name="Freeform: Shape 122">
                <a:extLst>
                  <a:ext uri="{FF2B5EF4-FFF2-40B4-BE49-F238E27FC236}">
                    <a16:creationId xmlns:a16="http://schemas.microsoft.com/office/drawing/2014/main" id="{00000000-0008-0000-2200-00001E000000}"/>
                  </a:ext>
                </a:extLst>
              </p:cNvPr>
              <p:cNvSpPr/>
              <p:nvPr/>
            </p:nvSpPr>
            <p:spPr>
              <a:xfrm>
                <a:off x="1140973" y="1237889"/>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4" name="Freeform: Shape 123">
                <a:extLst>
                  <a:ext uri="{FF2B5EF4-FFF2-40B4-BE49-F238E27FC236}">
                    <a16:creationId xmlns:a16="http://schemas.microsoft.com/office/drawing/2014/main" id="{00000000-0008-0000-2200-00001F000000}"/>
                  </a:ext>
                </a:extLst>
              </p:cNvPr>
              <p:cNvSpPr/>
              <p:nvPr/>
            </p:nvSpPr>
            <p:spPr>
              <a:xfrm>
                <a:off x="1140973" y="1442650"/>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5" name="Freeform: Shape 124">
                <a:extLst>
                  <a:ext uri="{FF2B5EF4-FFF2-40B4-BE49-F238E27FC236}">
                    <a16:creationId xmlns:a16="http://schemas.microsoft.com/office/drawing/2014/main" id="{00000000-0008-0000-2200-000020000000}"/>
                  </a:ext>
                </a:extLst>
              </p:cNvPr>
              <p:cNvSpPr/>
              <p:nvPr/>
            </p:nvSpPr>
            <p:spPr>
              <a:xfrm>
                <a:off x="1140973" y="1524555"/>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6" name="Freeform: Shape 125">
                <a:extLst>
                  <a:ext uri="{FF2B5EF4-FFF2-40B4-BE49-F238E27FC236}">
                    <a16:creationId xmlns:a16="http://schemas.microsoft.com/office/drawing/2014/main" id="{00000000-0008-0000-2200-000021000000}"/>
                  </a:ext>
                </a:extLst>
              </p:cNvPr>
              <p:cNvSpPr/>
              <p:nvPr/>
            </p:nvSpPr>
            <p:spPr>
              <a:xfrm>
                <a:off x="1140973" y="1606459"/>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7" name="Freeform: Shape 126">
                <a:extLst>
                  <a:ext uri="{FF2B5EF4-FFF2-40B4-BE49-F238E27FC236}">
                    <a16:creationId xmlns:a16="http://schemas.microsoft.com/office/drawing/2014/main" id="{00000000-0008-0000-2200-000022000000}"/>
                  </a:ext>
                </a:extLst>
              </p:cNvPr>
              <p:cNvSpPr/>
              <p:nvPr/>
            </p:nvSpPr>
            <p:spPr>
              <a:xfrm>
                <a:off x="1140973" y="1688363"/>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8" name="Freeform: Shape 127">
                <a:extLst>
                  <a:ext uri="{FF2B5EF4-FFF2-40B4-BE49-F238E27FC236}">
                    <a16:creationId xmlns:a16="http://schemas.microsoft.com/office/drawing/2014/main" id="{00000000-0008-0000-2200-000023000000}"/>
                  </a:ext>
                </a:extLst>
              </p:cNvPr>
              <p:cNvSpPr/>
              <p:nvPr/>
            </p:nvSpPr>
            <p:spPr>
              <a:xfrm>
                <a:off x="1140973" y="1770268"/>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9" name="Freeform: Shape 128">
                <a:extLst>
                  <a:ext uri="{FF2B5EF4-FFF2-40B4-BE49-F238E27FC236}">
                    <a16:creationId xmlns:a16="http://schemas.microsoft.com/office/drawing/2014/main" id="{00000000-0008-0000-2200-000024000000}"/>
                  </a:ext>
                </a:extLst>
              </p:cNvPr>
              <p:cNvSpPr/>
              <p:nvPr/>
            </p:nvSpPr>
            <p:spPr>
              <a:xfrm>
                <a:off x="915736" y="1442650"/>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0" name="Freeform: Shape 129">
                <a:extLst>
                  <a:ext uri="{FF2B5EF4-FFF2-40B4-BE49-F238E27FC236}">
                    <a16:creationId xmlns:a16="http://schemas.microsoft.com/office/drawing/2014/main" id="{00000000-0008-0000-2200-000025000000}"/>
                  </a:ext>
                </a:extLst>
              </p:cNvPr>
              <p:cNvSpPr/>
              <p:nvPr/>
            </p:nvSpPr>
            <p:spPr>
              <a:xfrm>
                <a:off x="915736" y="1360746"/>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1" name="Freeform: Shape 130">
                <a:extLst>
                  <a:ext uri="{FF2B5EF4-FFF2-40B4-BE49-F238E27FC236}">
                    <a16:creationId xmlns:a16="http://schemas.microsoft.com/office/drawing/2014/main" id="{00000000-0008-0000-2200-000026000000}"/>
                  </a:ext>
                </a:extLst>
              </p:cNvPr>
              <p:cNvSpPr/>
              <p:nvPr/>
            </p:nvSpPr>
            <p:spPr>
              <a:xfrm>
                <a:off x="915736" y="1278841"/>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2" name="Freeform: Shape 131">
                <a:extLst>
                  <a:ext uri="{FF2B5EF4-FFF2-40B4-BE49-F238E27FC236}">
                    <a16:creationId xmlns:a16="http://schemas.microsoft.com/office/drawing/2014/main" id="{00000000-0008-0000-2200-000027000000}"/>
                  </a:ext>
                </a:extLst>
              </p:cNvPr>
              <p:cNvSpPr/>
              <p:nvPr/>
            </p:nvSpPr>
            <p:spPr>
              <a:xfrm>
                <a:off x="874784" y="1524555"/>
                <a:ext cx="122856" cy="20476"/>
              </a:xfrm>
              <a:custGeom>
                <a:avLst/>
                <a:gdLst>
                  <a:gd name="connsiteX0" fmla="*/ 0 w 122856"/>
                  <a:gd name="connsiteY0" fmla="*/ 0 h 20476"/>
                  <a:gd name="connsiteX1" fmla="*/ 122857 w 122856"/>
                  <a:gd name="connsiteY1" fmla="*/ 0 h 20476"/>
                </a:gdLst>
                <a:ahLst/>
                <a:cxnLst>
                  <a:cxn ang="0">
                    <a:pos x="connsiteX0" y="connsiteY0"/>
                  </a:cxn>
                  <a:cxn ang="0">
                    <a:pos x="connsiteX1" y="connsiteY1"/>
                  </a:cxn>
                </a:cxnLst>
                <a:rect l="l" t="t" r="r" b="b"/>
                <a:pathLst>
                  <a:path w="122856" h="20476">
                    <a:moveTo>
                      <a:pt x="0" y="0"/>
                    </a:moveTo>
                    <a:lnTo>
                      <a:pt x="122857"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3" name="Freeform: Shape 132">
                <a:extLst>
                  <a:ext uri="{FF2B5EF4-FFF2-40B4-BE49-F238E27FC236}">
                    <a16:creationId xmlns:a16="http://schemas.microsoft.com/office/drawing/2014/main" id="{00000000-0008-0000-2200-000028000000}"/>
                  </a:ext>
                </a:extLst>
              </p:cNvPr>
              <p:cNvSpPr/>
              <p:nvPr/>
            </p:nvSpPr>
            <p:spPr>
              <a:xfrm>
                <a:off x="1427638" y="1688363"/>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4" name="Freeform: Shape 133">
                <a:extLst>
                  <a:ext uri="{FF2B5EF4-FFF2-40B4-BE49-F238E27FC236}">
                    <a16:creationId xmlns:a16="http://schemas.microsoft.com/office/drawing/2014/main" id="{00000000-0008-0000-2200-000029000000}"/>
                  </a:ext>
                </a:extLst>
              </p:cNvPr>
              <p:cNvSpPr/>
              <p:nvPr/>
            </p:nvSpPr>
            <p:spPr>
              <a:xfrm>
                <a:off x="1427638" y="1606459"/>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5" name="Freeform: Shape 134">
                <a:extLst>
                  <a:ext uri="{FF2B5EF4-FFF2-40B4-BE49-F238E27FC236}">
                    <a16:creationId xmlns:a16="http://schemas.microsoft.com/office/drawing/2014/main" id="{00000000-0008-0000-2200-00002A000000}"/>
                  </a:ext>
                </a:extLst>
              </p:cNvPr>
              <p:cNvSpPr/>
              <p:nvPr/>
            </p:nvSpPr>
            <p:spPr>
              <a:xfrm>
                <a:off x="1427638" y="1770268"/>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6" name="Freeform: Shape 135">
                <a:extLst>
                  <a:ext uri="{FF2B5EF4-FFF2-40B4-BE49-F238E27FC236}">
                    <a16:creationId xmlns:a16="http://schemas.microsoft.com/office/drawing/2014/main" id="{00000000-0008-0000-2200-00002B000000}"/>
                  </a:ext>
                </a:extLst>
              </p:cNvPr>
              <p:cNvSpPr/>
              <p:nvPr/>
            </p:nvSpPr>
            <p:spPr>
              <a:xfrm>
                <a:off x="690499" y="1852172"/>
                <a:ext cx="900948" cy="20476"/>
              </a:xfrm>
              <a:custGeom>
                <a:avLst/>
                <a:gdLst>
                  <a:gd name="connsiteX0" fmla="*/ 0 w 900948"/>
                  <a:gd name="connsiteY0" fmla="*/ 0 h 20476"/>
                  <a:gd name="connsiteX1" fmla="*/ 900949 w 900948"/>
                  <a:gd name="connsiteY1" fmla="*/ 0 h 20476"/>
                </a:gdLst>
                <a:ahLst/>
                <a:cxnLst>
                  <a:cxn ang="0">
                    <a:pos x="connsiteX0" y="connsiteY0"/>
                  </a:cxn>
                  <a:cxn ang="0">
                    <a:pos x="connsiteX1" y="connsiteY1"/>
                  </a:cxn>
                </a:cxnLst>
                <a:rect l="l" t="t" r="r" b="b"/>
                <a:pathLst>
                  <a:path w="900948" h="20476">
                    <a:moveTo>
                      <a:pt x="0" y="0"/>
                    </a:moveTo>
                    <a:lnTo>
                      <a:pt x="900949"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118" name="Rectangle 14">
              <a:extLst>
                <a:ext uri="{FF2B5EF4-FFF2-40B4-BE49-F238E27FC236}">
                  <a16:creationId xmlns:a16="http://schemas.microsoft.com/office/drawing/2014/main" id="{00000000-0008-0000-2200-00000F000000}"/>
                </a:ext>
              </a:extLst>
            </p:cNvPr>
            <p:cNvSpPr/>
            <p:nvPr/>
          </p:nvSpPr>
          <p:spPr>
            <a:xfrm>
              <a:off x="3162417" y="2491926"/>
              <a:ext cx="1675972" cy="830997"/>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2400" b="0" i="0" u="none" strike="noStrike" kern="0" cap="none" spc="0" normalizeH="0" baseline="0" noProof="0">
                  <a:ln>
                    <a:noFill/>
                  </a:ln>
                  <a:solidFill>
                    <a:sysClr val="windowText" lastClr="000000"/>
                  </a:solidFill>
                  <a:effectLst/>
                  <a:uLnTx/>
                  <a:uFillTx/>
                  <a:latin typeface="Calibri"/>
                  <a:ea typeface="+mn-ea"/>
                  <a:cs typeface="+mn-cs"/>
                </a:rPr>
                <a:t>g CO</a:t>
              </a:r>
              <a:r>
                <a:rPr kumimoji="0" lang="sv-SE" sz="2400" b="0" i="0" u="none" strike="noStrike" kern="0" cap="none" spc="0" normalizeH="0" baseline="-25000" noProof="0">
                  <a:ln>
                    <a:noFill/>
                  </a:ln>
                  <a:solidFill>
                    <a:sysClr val="windowText" lastClr="000000"/>
                  </a:solidFill>
                  <a:effectLst/>
                  <a:uLnTx/>
                  <a:uFillTx/>
                  <a:latin typeface="Calibri"/>
                  <a:ea typeface="+mn-ea"/>
                  <a:cs typeface="+mn-cs"/>
                </a:rPr>
                <a:t>2 </a:t>
              </a:r>
              <a:r>
                <a:rPr kumimoji="0" lang="sv-SE" sz="2400" b="0" i="0" u="none" strike="noStrike" kern="0" cap="none" spc="0" normalizeH="0" baseline="0" noProof="0">
                  <a:ln>
                    <a:noFill/>
                  </a:ln>
                  <a:solidFill>
                    <a:sysClr val="windowText" lastClr="000000"/>
                  </a:solidFill>
                  <a:effectLst/>
                  <a:uLnTx/>
                  <a:uFillTx/>
                  <a:latin typeface="Calibri"/>
                  <a:ea typeface="+mn-ea"/>
                  <a:cs typeface="+mn-cs"/>
                </a:rPr>
                <a:t>/kWh </a:t>
              </a:r>
              <a:br>
                <a:rPr kumimoji="0" lang="sv-SE" sz="2400" b="0" i="0" u="none" strike="noStrike" kern="0" cap="none" spc="0" normalizeH="0" baseline="0" noProof="0">
                  <a:ln>
                    <a:noFill/>
                  </a:ln>
                  <a:solidFill>
                    <a:sysClr val="windowText" lastClr="000000"/>
                  </a:solidFill>
                  <a:effectLst/>
                  <a:uLnTx/>
                  <a:uFillTx/>
                  <a:latin typeface="Calibri"/>
                  <a:ea typeface="+mn-ea"/>
                  <a:cs typeface="+mn-cs"/>
                </a:rPr>
              </a:br>
              <a:r>
                <a:rPr kumimoji="0" lang="sv-SE" sz="2400" b="0" i="0" u="none" strike="noStrike" kern="0" cap="none" spc="0" normalizeH="0" baseline="0" noProof="0">
                  <a:ln>
                    <a:noFill/>
                  </a:ln>
                  <a:solidFill>
                    <a:sysClr val="windowText" lastClr="000000"/>
                  </a:solidFill>
                  <a:effectLst/>
                  <a:uLnTx/>
                  <a:uFillTx/>
                  <a:latin typeface="Calibri"/>
                  <a:ea typeface="+mn-ea"/>
                  <a:cs typeface="+mn-cs"/>
                </a:rPr>
                <a:t>lev energi</a:t>
              </a: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9" name="Rectangle 136">
              <a:extLst>
                <a:ext uri="{FF2B5EF4-FFF2-40B4-BE49-F238E27FC236}">
                  <a16:creationId xmlns:a16="http://schemas.microsoft.com/office/drawing/2014/main" id="{00000000-0008-0000-2200-000010000000}"/>
                </a:ext>
              </a:extLst>
            </p:cNvPr>
            <p:cNvSpPr/>
            <p:nvPr/>
          </p:nvSpPr>
          <p:spPr>
            <a:xfrm>
              <a:off x="8436304" y="2433192"/>
              <a:ext cx="1675972" cy="830997"/>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2400" b="0" i="0" u="none" strike="noStrike" kern="0" cap="none" spc="0" normalizeH="0" baseline="0" noProof="0" dirty="0">
                  <a:ln>
                    <a:noFill/>
                  </a:ln>
                  <a:solidFill>
                    <a:sysClr val="windowText" lastClr="000000"/>
                  </a:solidFill>
                  <a:effectLst/>
                  <a:uLnTx/>
                  <a:uFillTx/>
                  <a:latin typeface="Calibri"/>
                  <a:ea typeface="+mn-ea"/>
                  <a:cs typeface="+mn-cs"/>
                </a:rPr>
                <a:t>g CO</a:t>
              </a:r>
              <a:r>
                <a:rPr kumimoji="0" lang="sv-SE" sz="2400" b="0" i="0" u="none" strike="noStrike" kern="0" cap="none" spc="0" normalizeH="0" baseline="-25000" noProof="0" dirty="0">
                  <a:ln>
                    <a:noFill/>
                  </a:ln>
                  <a:solidFill>
                    <a:sysClr val="windowText" lastClr="000000"/>
                  </a:solidFill>
                  <a:effectLst/>
                  <a:uLnTx/>
                  <a:uFillTx/>
                  <a:latin typeface="Calibri"/>
                  <a:ea typeface="+mn-ea"/>
                  <a:cs typeface="+mn-cs"/>
                </a:rPr>
                <a:t>2 </a:t>
              </a:r>
              <a:r>
                <a:rPr kumimoji="0" lang="sv-SE" sz="2400" b="0" i="0" u="none" strike="noStrike" kern="0" cap="none" spc="0" normalizeH="0" baseline="0" noProof="0" dirty="0">
                  <a:ln>
                    <a:noFill/>
                  </a:ln>
                  <a:solidFill>
                    <a:sysClr val="windowText" lastClr="000000"/>
                  </a:solidFill>
                  <a:effectLst/>
                  <a:uLnTx/>
                  <a:uFillTx/>
                  <a:latin typeface="Calibri"/>
                  <a:ea typeface="+mn-ea"/>
                  <a:cs typeface="+mn-cs"/>
                </a:rPr>
                <a:t>/kWh </a:t>
              </a:r>
              <a:br>
                <a:rPr kumimoji="0" lang="sv-SE" sz="2400" b="0" i="0" u="none" strike="noStrike" kern="0" cap="none" spc="0" normalizeH="0" baseline="0" noProof="0" dirty="0">
                  <a:ln>
                    <a:noFill/>
                  </a:ln>
                  <a:solidFill>
                    <a:sysClr val="windowText" lastClr="000000"/>
                  </a:solidFill>
                  <a:effectLst/>
                  <a:uLnTx/>
                  <a:uFillTx/>
                  <a:latin typeface="Calibri"/>
                  <a:ea typeface="+mn-ea"/>
                  <a:cs typeface="+mn-cs"/>
                </a:rPr>
              </a:br>
              <a:r>
                <a:rPr kumimoji="0" lang="sv-SE" sz="2400" b="0" i="0" u="none" strike="noStrike" kern="0" cap="none" spc="0" normalizeH="0" baseline="0" noProof="0" dirty="0">
                  <a:ln>
                    <a:noFill/>
                  </a:ln>
                  <a:solidFill>
                    <a:sysClr val="windowText" lastClr="000000"/>
                  </a:solidFill>
                  <a:effectLst/>
                  <a:uLnTx/>
                  <a:uFillTx/>
                  <a:latin typeface="Calibri"/>
                  <a:ea typeface="+mn-ea"/>
                  <a:cs typeface="+mn-cs"/>
                </a:rPr>
                <a:t>lev energi</a:t>
              </a:r>
              <a:endParaRPr kumimoji="0" lang="en-US" sz="24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Tree>
    <p:extLst>
      <p:ext uri="{BB962C8B-B14F-4D97-AF65-F5344CB8AC3E}">
        <p14:creationId xmlns:p14="http://schemas.microsoft.com/office/powerpoint/2010/main" val="3126551033"/>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3EC880D-1D78-49B9-B1D3-05F7A6860CB7}"/>
              </a:ext>
            </a:extLst>
          </p:cNvPr>
          <p:cNvSpPr>
            <a:spLocks noGrp="1"/>
          </p:cNvSpPr>
          <p:nvPr>
            <p:ph type="title"/>
          </p:nvPr>
        </p:nvSpPr>
        <p:spPr/>
        <p:txBody>
          <a:bodyPr/>
          <a:lstStyle/>
          <a:p>
            <a:r>
              <a:rPr lang="sv-SE" dirty="0"/>
              <a:t>Fjärrvärmeleveranser</a:t>
            </a:r>
          </a:p>
        </p:txBody>
      </p:sp>
      <p:sp>
        <p:nvSpPr>
          <p:cNvPr id="3" name="Platshållare för text 2">
            <a:extLst>
              <a:ext uri="{FF2B5EF4-FFF2-40B4-BE49-F238E27FC236}">
                <a16:creationId xmlns:a16="http://schemas.microsoft.com/office/drawing/2014/main" id="{2F2AA010-E6D5-46A2-B36E-DE7FA5DE933B}"/>
              </a:ext>
            </a:extLst>
          </p:cNvPr>
          <p:cNvSpPr>
            <a:spLocks noGrp="1"/>
          </p:cNvSpPr>
          <p:nvPr>
            <p:ph type="body" sz="quarter" idx="18"/>
          </p:nvPr>
        </p:nvSpPr>
        <p:spPr/>
        <p:txBody>
          <a:bodyPr/>
          <a:lstStyle/>
          <a:p>
            <a:r>
              <a:rPr lang="sv-SE" dirty="0"/>
              <a:t>Källa: Energiföretagen Sverige, SCB, SMHI</a:t>
            </a:r>
          </a:p>
        </p:txBody>
      </p:sp>
      <p:sp>
        <p:nvSpPr>
          <p:cNvPr id="4" name="Platshållare för datum 3">
            <a:extLst>
              <a:ext uri="{FF2B5EF4-FFF2-40B4-BE49-F238E27FC236}">
                <a16:creationId xmlns:a16="http://schemas.microsoft.com/office/drawing/2014/main" id="{C8560058-F4AD-47A2-A07E-443B60E32465}"/>
              </a:ext>
            </a:extLst>
          </p:cNvPr>
          <p:cNvSpPr>
            <a:spLocks noGrp="1"/>
          </p:cNvSpPr>
          <p:nvPr>
            <p:ph type="dt" sz="half" idx="19"/>
          </p:nvPr>
        </p:nvSpPr>
        <p:spPr/>
        <p:txBody>
          <a:bodyPr/>
          <a:lstStyle/>
          <a:p>
            <a:pPr>
              <a:defRPr/>
            </a:pPr>
            <a:r>
              <a:rPr lang="sv-SE" dirty="0"/>
              <a:t>2022-12-05</a:t>
            </a:r>
          </a:p>
        </p:txBody>
      </p:sp>
      <p:sp>
        <p:nvSpPr>
          <p:cNvPr id="5" name="Platshållare för bildnummer 4">
            <a:extLst>
              <a:ext uri="{FF2B5EF4-FFF2-40B4-BE49-F238E27FC236}">
                <a16:creationId xmlns:a16="http://schemas.microsoft.com/office/drawing/2014/main" id="{EEF6E70E-9171-459C-8A37-76ADD554CF24}"/>
              </a:ext>
            </a:extLst>
          </p:cNvPr>
          <p:cNvSpPr>
            <a:spLocks noGrp="1"/>
          </p:cNvSpPr>
          <p:nvPr>
            <p:ph type="sldNum" sz="quarter" idx="21"/>
          </p:nvPr>
        </p:nvSpPr>
        <p:spPr/>
        <p:txBody>
          <a:bodyPr/>
          <a:lstStyle/>
          <a:p>
            <a:pPr>
              <a:defRPr/>
            </a:pPr>
            <a:fld id="{30D2372E-50D1-4AC7-942F-EA3CFDEB5908}" type="slidenum">
              <a:rPr lang="sv-SE" smtClean="0"/>
              <a:pPr>
                <a:defRPr/>
              </a:pPr>
              <a:t>36</a:t>
            </a:fld>
            <a:endParaRPr lang="sv-SE" dirty="0"/>
          </a:p>
        </p:txBody>
      </p:sp>
      <p:sp>
        <p:nvSpPr>
          <p:cNvPr id="10" name="TextBox 12">
            <a:extLst>
              <a:ext uri="{FF2B5EF4-FFF2-40B4-BE49-F238E27FC236}">
                <a16:creationId xmlns:a16="http://schemas.microsoft.com/office/drawing/2014/main" id="{0FA20D61-E670-4CB2-BBFD-279F129DDD51}"/>
              </a:ext>
            </a:extLst>
          </p:cNvPr>
          <p:cNvSpPr txBox="1"/>
          <p:nvPr>
            <p:custDataLst>
              <p:tags r:id="rId1"/>
            </p:custDataLst>
          </p:nvPr>
        </p:nvSpPr>
        <p:spPr>
          <a:xfrm>
            <a:off x="641350" y="1658264"/>
            <a:ext cx="1084439" cy="341632"/>
          </a:xfrm>
          <a:prstGeom prst="rect">
            <a:avLst/>
          </a:prstGeom>
          <a:noFill/>
        </p:spPr>
        <p:txBody>
          <a:bodyPr wrap="square" rtlCol="0">
            <a:spAutoFit/>
          </a:bodyPr>
          <a:lstStyle/>
          <a:p>
            <a:pPr>
              <a:lnSpc>
                <a:spcPct val="90000"/>
              </a:lnSpc>
              <a:spcBef>
                <a:spcPts val="600"/>
              </a:spcBef>
            </a:pPr>
            <a:r>
              <a:rPr lang="sv-SE" dirty="0"/>
              <a:t>GWh</a:t>
            </a:r>
          </a:p>
        </p:txBody>
      </p:sp>
      <p:sp>
        <p:nvSpPr>
          <p:cNvPr id="11" name="TextBox 10">
            <a:extLst>
              <a:ext uri="{FF2B5EF4-FFF2-40B4-BE49-F238E27FC236}">
                <a16:creationId xmlns:a16="http://schemas.microsoft.com/office/drawing/2014/main" id="{6BFF6B87-87CA-4992-B1ED-06D3FD1A5909}"/>
              </a:ext>
            </a:extLst>
          </p:cNvPr>
          <p:cNvSpPr txBox="1"/>
          <p:nvPr>
            <p:custDataLst>
              <p:tags r:id="rId2"/>
            </p:custDataLst>
          </p:nvPr>
        </p:nvSpPr>
        <p:spPr>
          <a:xfrm>
            <a:off x="8699267" y="2839101"/>
            <a:ext cx="2187009" cy="341632"/>
          </a:xfrm>
          <a:prstGeom prst="rect">
            <a:avLst/>
          </a:prstGeom>
          <a:noFill/>
        </p:spPr>
        <p:txBody>
          <a:bodyPr wrap="none" rtlCol="0">
            <a:spAutoFit/>
          </a:bodyPr>
          <a:lstStyle/>
          <a:p>
            <a:pPr>
              <a:lnSpc>
                <a:spcPct val="90000"/>
              </a:lnSpc>
              <a:spcBef>
                <a:spcPts val="600"/>
              </a:spcBef>
            </a:pPr>
            <a:r>
              <a:rPr lang="sv-SE" dirty="0">
                <a:latin typeface="+mn-lt"/>
              </a:rPr>
              <a:t>Fjärrvärmeleveranser</a:t>
            </a:r>
          </a:p>
        </p:txBody>
      </p:sp>
      <p:sp>
        <p:nvSpPr>
          <p:cNvPr id="12" name="TextBox 14">
            <a:extLst>
              <a:ext uri="{FF2B5EF4-FFF2-40B4-BE49-F238E27FC236}">
                <a16:creationId xmlns:a16="http://schemas.microsoft.com/office/drawing/2014/main" id="{2A19B396-E8B7-4022-82C5-015117B95368}"/>
              </a:ext>
            </a:extLst>
          </p:cNvPr>
          <p:cNvSpPr txBox="1"/>
          <p:nvPr/>
        </p:nvSpPr>
        <p:spPr>
          <a:xfrm>
            <a:off x="8699267" y="3183281"/>
            <a:ext cx="1984389" cy="341632"/>
          </a:xfrm>
          <a:prstGeom prst="rect">
            <a:avLst/>
          </a:prstGeom>
          <a:noFill/>
        </p:spPr>
        <p:txBody>
          <a:bodyPr wrap="none" rtlCol="0">
            <a:spAutoFit/>
          </a:bodyPr>
          <a:lstStyle/>
          <a:p>
            <a:pPr>
              <a:lnSpc>
                <a:spcPct val="90000"/>
              </a:lnSpc>
              <a:spcBef>
                <a:spcPts val="600"/>
              </a:spcBef>
            </a:pPr>
            <a:r>
              <a:rPr lang="sv-SE" dirty="0">
                <a:latin typeface="+mn-lt"/>
              </a:rPr>
              <a:t>Graddagskorrigerat</a:t>
            </a:r>
          </a:p>
        </p:txBody>
      </p:sp>
      <p:grpSp>
        <p:nvGrpSpPr>
          <p:cNvPr id="13" name="Graphic 4">
            <a:extLst>
              <a:ext uri="{FF2B5EF4-FFF2-40B4-BE49-F238E27FC236}">
                <a16:creationId xmlns:a16="http://schemas.microsoft.com/office/drawing/2014/main" id="{025FFEA8-6297-4B05-B783-D7433300231D}"/>
              </a:ext>
            </a:extLst>
          </p:cNvPr>
          <p:cNvGrpSpPr/>
          <p:nvPr/>
        </p:nvGrpSpPr>
        <p:grpSpPr>
          <a:xfrm>
            <a:off x="9311615" y="3738293"/>
            <a:ext cx="2239035" cy="1969252"/>
            <a:chOff x="2612884" y="875142"/>
            <a:chExt cx="1034501" cy="909853"/>
          </a:xfrm>
          <a:solidFill>
            <a:schemeClr val="accent4"/>
          </a:solidFill>
        </p:grpSpPr>
        <p:sp>
          <p:nvSpPr>
            <p:cNvPr id="14" name="Freeform: Shape 15">
              <a:extLst>
                <a:ext uri="{FF2B5EF4-FFF2-40B4-BE49-F238E27FC236}">
                  <a16:creationId xmlns:a16="http://schemas.microsoft.com/office/drawing/2014/main" id="{77B43C9F-F9A6-4273-A78D-90B54DC135AB}"/>
                </a:ext>
              </a:extLst>
            </p:cNvPr>
            <p:cNvSpPr/>
            <p:nvPr/>
          </p:nvSpPr>
          <p:spPr>
            <a:xfrm>
              <a:off x="2937921" y="875142"/>
              <a:ext cx="195824" cy="909853"/>
            </a:xfrm>
            <a:custGeom>
              <a:avLst/>
              <a:gdLst>
                <a:gd name="connsiteX0" fmla="*/ 178971 w 195824"/>
                <a:gd name="connsiteY0" fmla="*/ 909854 h 909853"/>
                <a:gd name="connsiteX1" fmla="*/ 168538 w 195824"/>
                <a:gd name="connsiteY1" fmla="*/ 905841 h 909853"/>
                <a:gd name="connsiteX2" fmla="*/ 5618 w 195824"/>
                <a:gd name="connsiteY2" fmla="*/ 767800 h 909853"/>
                <a:gd name="connsiteX3" fmla="*/ 0 w 195824"/>
                <a:gd name="connsiteY3" fmla="*/ 755762 h 909853"/>
                <a:gd name="connsiteX4" fmla="*/ 0 w 195824"/>
                <a:gd name="connsiteY4" fmla="*/ 153841 h 909853"/>
                <a:gd name="connsiteX5" fmla="*/ 5618 w 195824"/>
                <a:gd name="connsiteY5" fmla="*/ 141803 h 909853"/>
                <a:gd name="connsiteX6" fmla="*/ 169340 w 195824"/>
                <a:gd name="connsiteY6" fmla="*/ 3762 h 909853"/>
                <a:gd name="connsiteX7" fmla="*/ 186194 w 195824"/>
                <a:gd name="connsiteY7" fmla="*/ 1354 h 909853"/>
                <a:gd name="connsiteX8" fmla="*/ 195825 w 195824"/>
                <a:gd name="connsiteY8" fmla="*/ 15800 h 909853"/>
                <a:gd name="connsiteX9" fmla="*/ 195825 w 195824"/>
                <a:gd name="connsiteY9" fmla="*/ 893802 h 909853"/>
                <a:gd name="connsiteX10" fmla="*/ 186194 w 195824"/>
                <a:gd name="connsiteY10" fmla="*/ 908249 h 909853"/>
                <a:gd name="connsiteX11" fmla="*/ 178971 w 195824"/>
                <a:gd name="connsiteY11" fmla="*/ 909854 h 909853"/>
                <a:gd name="connsiteX12" fmla="*/ 32102 w 195824"/>
                <a:gd name="connsiteY12" fmla="*/ 748539 h 909853"/>
                <a:gd name="connsiteX13" fmla="*/ 162920 w 195824"/>
                <a:gd name="connsiteY13" fmla="*/ 859292 h 909853"/>
                <a:gd name="connsiteX14" fmla="*/ 162920 w 195824"/>
                <a:gd name="connsiteY14" fmla="*/ 51113 h 909853"/>
                <a:gd name="connsiteX15" fmla="*/ 32102 w 195824"/>
                <a:gd name="connsiteY15" fmla="*/ 161867 h 909853"/>
                <a:gd name="connsiteX16" fmla="*/ 32102 w 195824"/>
                <a:gd name="connsiteY16" fmla="*/ 748539 h 90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824" h="909853">
                  <a:moveTo>
                    <a:pt x="178971" y="909854"/>
                  </a:moveTo>
                  <a:cubicBezTo>
                    <a:pt x="174958" y="909854"/>
                    <a:pt x="171748" y="908249"/>
                    <a:pt x="168538" y="905841"/>
                  </a:cubicBezTo>
                  <a:lnTo>
                    <a:pt x="5618" y="767800"/>
                  </a:lnTo>
                  <a:cubicBezTo>
                    <a:pt x="2408" y="764590"/>
                    <a:pt x="0" y="760577"/>
                    <a:pt x="0" y="755762"/>
                  </a:cubicBezTo>
                  <a:lnTo>
                    <a:pt x="0" y="153841"/>
                  </a:lnTo>
                  <a:cubicBezTo>
                    <a:pt x="0" y="149026"/>
                    <a:pt x="2408" y="145013"/>
                    <a:pt x="5618" y="141803"/>
                  </a:cubicBezTo>
                  <a:lnTo>
                    <a:pt x="169340" y="3762"/>
                  </a:lnTo>
                  <a:cubicBezTo>
                    <a:pt x="174156" y="-251"/>
                    <a:pt x="180576" y="-1053"/>
                    <a:pt x="186194" y="1354"/>
                  </a:cubicBezTo>
                  <a:cubicBezTo>
                    <a:pt x="191812" y="3762"/>
                    <a:pt x="195825" y="9380"/>
                    <a:pt x="195825" y="15800"/>
                  </a:cubicBezTo>
                  <a:lnTo>
                    <a:pt x="195825" y="893802"/>
                  </a:lnTo>
                  <a:cubicBezTo>
                    <a:pt x="195825" y="900223"/>
                    <a:pt x="191812" y="905841"/>
                    <a:pt x="186194" y="908249"/>
                  </a:cubicBezTo>
                  <a:cubicBezTo>
                    <a:pt x="183787" y="909854"/>
                    <a:pt x="181379" y="909854"/>
                    <a:pt x="178971" y="909854"/>
                  </a:cubicBezTo>
                  <a:close/>
                  <a:moveTo>
                    <a:pt x="32102" y="748539"/>
                  </a:moveTo>
                  <a:lnTo>
                    <a:pt x="162920" y="859292"/>
                  </a:lnTo>
                  <a:lnTo>
                    <a:pt x="162920" y="51113"/>
                  </a:lnTo>
                  <a:lnTo>
                    <a:pt x="32102" y="161867"/>
                  </a:lnTo>
                  <a:lnTo>
                    <a:pt x="32102" y="748539"/>
                  </a:lnTo>
                  <a:close/>
                </a:path>
              </a:pathLst>
            </a:custGeom>
            <a:grpFill/>
            <a:ln w="12700" cap="flat">
              <a:solidFill>
                <a:schemeClr val="accent4"/>
              </a:solidFill>
              <a:prstDash val="solid"/>
              <a:miter/>
            </a:ln>
          </p:spPr>
          <p:txBody>
            <a:bodyPr rtlCol="0" anchor="ctr"/>
            <a:lstStyle/>
            <a:p>
              <a:endParaRPr lang="en-US"/>
            </a:p>
          </p:txBody>
        </p:sp>
        <p:sp>
          <p:nvSpPr>
            <p:cNvPr id="15" name="Freeform: Shape 16">
              <a:extLst>
                <a:ext uri="{FF2B5EF4-FFF2-40B4-BE49-F238E27FC236}">
                  <a16:creationId xmlns:a16="http://schemas.microsoft.com/office/drawing/2014/main" id="{492AA9D2-F0C5-47CE-BD57-79BF235F1CC8}"/>
                </a:ext>
              </a:extLst>
            </p:cNvPr>
            <p:cNvSpPr/>
            <p:nvPr/>
          </p:nvSpPr>
          <p:spPr>
            <a:xfrm>
              <a:off x="2714006" y="962371"/>
              <a:ext cx="163722" cy="163722"/>
            </a:xfrm>
            <a:custGeom>
              <a:avLst/>
              <a:gdLst>
                <a:gd name="connsiteX0" fmla="*/ 81861 w 163722"/>
                <a:gd name="connsiteY0" fmla="*/ 163723 h 163722"/>
                <a:gd name="connsiteX1" fmla="*/ 0 w 163722"/>
                <a:gd name="connsiteY1" fmla="*/ 81861 h 163722"/>
                <a:gd name="connsiteX2" fmla="*/ 81861 w 163722"/>
                <a:gd name="connsiteY2" fmla="*/ 0 h 163722"/>
                <a:gd name="connsiteX3" fmla="*/ 163723 w 163722"/>
                <a:gd name="connsiteY3" fmla="*/ 82664 h 163722"/>
                <a:gd name="connsiteX4" fmla="*/ 81861 w 163722"/>
                <a:gd name="connsiteY4" fmla="*/ 163723 h 163722"/>
                <a:gd name="connsiteX5" fmla="*/ 81861 w 163722"/>
                <a:gd name="connsiteY5" fmla="*/ 32905 h 163722"/>
                <a:gd name="connsiteX6" fmla="*/ 32102 w 163722"/>
                <a:gd name="connsiteY6" fmla="*/ 82664 h 163722"/>
                <a:gd name="connsiteX7" fmla="*/ 81861 w 163722"/>
                <a:gd name="connsiteY7" fmla="*/ 132423 h 163722"/>
                <a:gd name="connsiteX8" fmla="*/ 131620 w 163722"/>
                <a:gd name="connsiteY8" fmla="*/ 82664 h 163722"/>
                <a:gd name="connsiteX9" fmla="*/ 81861 w 163722"/>
                <a:gd name="connsiteY9" fmla="*/ 32905 h 16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722" h="163722">
                  <a:moveTo>
                    <a:pt x="81861" y="163723"/>
                  </a:moveTo>
                  <a:cubicBezTo>
                    <a:pt x="36918" y="163723"/>
                    <a:pt x="0" y="126805"/>
                    <a:pt x="0" y="81861"/>
                  </a:cubicBezTo>
                  <a:cubicBezTo>
                    <a:pt x="0" y="36918"/>
                    <a:pt x="36918" y="0"/>
                    <a:pt x="81861" y="0"/>
                  </a:cubicBezTo>
                  <a:cubicBezTo>
                    <a:pt x="126805" y="803"/>
                    <a:pt x="163723" y="37720"/>
                    <a:pt x="163723" y="82664"/>
                  </a:cubicBezTo>
                  <a:cubicBezTo>
                    <a:pt x="163723" y="127607"/>
                    <a:pt x="126805" y="163723"/>
                    <a:pt x="81861" y="163723"/>
                  </a:cubicBezTo>
                  <a:close/>
                  <a:moveTo>
                    <a:pt x="81861" y="32905"/>
                  </a:moveTo>
                  <a:cubicBezTo>
                    <a:pt x="54574" y="32905"/>
                    <a:pt x="32102" y="55377"/>
                    <a:pt x="32102" y="82664"/>
                  </a:cubicBezTo>
                  <a:cubicBezTo>
                    <a:pt x="32102" y="109951"/>
                    <a:pt x="54574" y="132423"/>
                    <a:pt x="81861" y="132423"/>
                  </a:cubicBezTo>
                  <a:cubicBezTo>
                    <a:pt x="109148" y="132423"/>
                    <a:pt x="131620" y="109951"/>
                    <a:pt x="131620" y="82664"/>
                  </a:cubicBezTo>
                  <a:cubicBezTo>
                    <a:pt x="131620" y="55377"/>
                    <a:pt x="109148" y="32905"/>
                    <a:pt x="81861" y="32905"/>
                  </a:cubicBezTo>
                  <a:close/>
                </a:path>
              </a:pathLst>
            </a:custGeom>
            <a:grpFill/>
            <a:ln w="12700" cap="flat">
              <a:solidFill>
                <a:schemeClr val="accent4"/>
              </a:solidFill>
              <a:prstDash val="solid"/>
              <a:miter/>
            </a:ln>
          </p:spPr>
          <p:txBody>
            <a:bodyPr rtlCol="0" anchor="ctr"/>
            <a:lstStyle/>
            <a:p>
              <a:endParaRPr lang="en-US"/>
            </a:p>
          </p:txBody>
        </p:sp>
        <p:sp>
          <p:nvSpPr>
            <p:cNvPr id="16" name="Freeform: Shape 17">
              <a:extLst>
                <a:ext uri="{FF2B5EF4-FFF2-40B4-BE49-F238E27FC236}">
                  <a16:creationId xmlns:a16="http://schemas.microsoft.com/office/drawing/2014/main" id="{56A9DC49-97BA-4884-AE5B-69218B57AAAB}"/>
                </a:ext>
              </a:extLst>
            </p:cNvPr>
            <p:cNvSpPr/>
            <p:nvPr/>
          </p:nvSpPr>
          <p:spPr>
            <a:xfrm>
              <a:off x="2612884" y="1301854"/>
              <a:ext cx="133240" cy="133225"/>
            </a:xfrm>
            <a:custGeom>
              <a:avLst/>
              <a:gdLst>
                <a:gd name="connsiteX0" fmla="*/ 66613 w 133240"/>
                <a:gd name="connsiteY0" fmla="*/ 133225 h 133225"/>
                <a:gd name="connsiteX1" fmla="*/ 0 w 133240"/>
                <a:gd name="connsiteY1" fmla="*/ 66613 h 133225"/>
                <a:gd name="connsiteX2" fmla="*/ 66613 w 133240"/>
                <a:gd name="connsiteY2" fmla="*/ 0 h 133225"/>
                <a:gd name="connsiteX3" fmla="*/ 133225 w 133240"/>
                <a:gd name="connsiteY3" fmla="*/ 66613 h 133225"/>
                <a:gd name="connsiteX4" fmla="*/ 66613 w 133240"/>
                <a:gd name="connsiteY4" fmla="*/ 133225 h 133225"/>
                <a:gd name="connsiteX5" fmla="*/ 66613 w 133240"/>
                <a:gd name="connsiteY5" fmla="*/ 32102 h 133225"/>
                <a:gd name="connsiteX6" fmla="*/ 32102 w 133240"/>
                <a:gd name="connsiteY6" fmla="*/ 66613 h 133225"/>
                <a:gd name="connsiteX7" fmla="*/ 66613 w 133240"/>
                <a:gd name="connsiteY7" fmla="*/ 101123 h 133225"/>
                <a:gd name="connsiteX8" fmla="*/ 101123 w 133240"/>
                <a:gd name="connsiteY8" fmla="*/ 66613 h 133225"/>
                <a:gd name="connsiteX9" fmla="*/ 66613 w 133240"/>
                <a:gd name="connsiteY9" fmla="*/ 32102 h 13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240" h="133225">
                  <a:moveTo>
                    <a:pt x="66613" y="133225"/>
                  </a:moveTo>
                  <a:cubicBezTo>
                    <a:pt x="29695" y="133225"/>
                    <a:pt x="0" y="103530"/>
                    <a:pt x="0" y="66613"/>
                  </a:cubicBezTo>
                  <a:cubicBezTo>
                    <a:pt x="0" y="29695"/>
                    <a:pt x="29695" y="0"/>
                    <a:pt x="66613" y="0"/>
                  </a:cubicBezTo>
                  <a:cubicBezTo>
                    <a:pt x="103530" y="0"/>
                    <a:pt x="133225" y="29695"/>
                    <a:pt x="133225" y="66613"/>
                  </a:cubicBezTo>
                  <a:cubicBezTo>
                    <a:pt x="134028" y="103530"/>
                    <a:pt x="103530" y="133225"/>
                    <a:pt x="66613" y="133225"/>
                  </a:cubicBezTo>
                  <a:close/>
                  <a:moveTo>
                    <a:pt x="66613" y="32102"/>
                  </a:moveTo>
                  <a:cubicBezTo>
                    <a:pt x="47351" y="32102"/>
                    <a:pt x="32102" y="47351"/>
                    <a:pt x="32102" y="66613"/>
                  </a:cubicBezTo>
                  <a:cubicBezTo>
                    <a:pt x="32102" y="85874"/>
                    <a:pt x="47351" y="101123"/>
                    <a:pt x="66613" y="101123"/>
                  </a:cubicBezTo>
                  <a:cubicBezTo>
                    <a:pt x="85874" y="101123"/>
                    <a:pt x="101123" y="85874"/>
                    <a:pt x="101123" y="66613"/>
                  </a:cubicBezTo>
                  <a:cubicBezTo>
                    <a:pt x="101925" y="47351"/>
                    <a:pt x="85874" y="32102"/>
                    <a:pt x="66613" y="32102"/>
                  </a:cubicBezTo>
                  <a:close/>
                </a:path>
              </a:pathLst>
            </a:custGeom>
            <a:grpFill/>
            <a:ln w="12700" cap="flat">
              <a:solidFill>
                <a:schemeClr val="accent4"/>
              </a:solidFill>
              <a:prstDash val="solid"/>
              <a:miter/>
            </a:ln>
          </p:spPr>
          <p:txBody>
            <a:bodyPr rtlCol="0" anchor="ctr"/>
            <a:lstStyle/>
            <a:p>
              <a:endParaRPr lang="en-US"/>
            </a:p>
          </p:txBody>
        </p:sp>
        <p:sp>
          <p:nvSpPr>
            <p:cNvPr id="17" name="Freeform: Shape 18">
              <a:extLst>
                <a:ext uri="{FF2B5EF4-FFF2-40B4-BE49-F238E27FC236}">
                  <a16:creationId xmlns:a16="http://schemas.microsoft.com/office/drawing/2014/main" id="{A81830D9-FAA0-424D-B2FC-3B40C50BA86C}"/>
                </a:ext>
              </a:extLst>
            </p:cNvPr>
            <p:cNvSpPr/>
            <p:nvPr/>
          </p:nvSpPr>
          <p:spPr>
            <a:xfrm>
              <a:off x="2710796" y="1549043"/>
              <a:ext cx="115568" cy="115568"/>
            </a:xfrm>
            <a:custGeom>
              <a:avLst/>
              <a:gdLst>
                <a:gd name="connsiteX0" fmla="*/ 57784 w 115568"/>
                <a:gd name="connsiteY0" fmla="*/ 115569 h 115568"/>
                <a:gd name="connsiteX1" fmla="*/ 0 w 115568"/>
                <a:gd name="connsiteY1" fmla="*/ 57784 h 115568"/>
                <a:gd name="connsiteX2" fmla="*/ 57784 w 115568"/>
                <a:gd name="connsiteY2" fmla="*/ 0 h 115568"/>
                <a:gd name="connsiteX3" fmla="*/ 115569 w 115568"/>
                <a:gd name="connsiteY3" fmla="*/ 57784 h 115568"/>
                <a:gd name="connsiteX4" fmla="*/ 57784 w 115568"/>
                <a:gd name="connsiteY4" fmla="*/ 115569 h 115568"/>
                <a:gd name="connsiteX5" fmla="*/ 57784 w 115568"/>
                <a:gd name="connsiteY5" fmla="*/ 31300 h 115568"/>
                <a:gd name="connsiteX6" fmla="*/ 32102 w 115568"/>
                <a:gd name="connsiteY6" fmla="*/ 56982 h 115568"/>
                <a:gd name="connsiteX7" fmla="*/ 57784 w 115568"/>
                <a:gd name="connsiteY7" fmla="*/ 82664 h 115568"/>
                <a:gd name="connsiteX8" fmla="*/ 83466 w 115568"/>
                <a:gd name="connsiteY8" fmla="*/ 56982 h 115568"/>
                <a:gd name="connsiteX9" fmla="*/ 57784 w 115568"/>
                <a:gd name="connsiteY9" fmla="*/ 31300 h 115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568" h="115568">
                  <a:moveTo>
                    <a:pt x="57784" y="115569"/>
                  </a:moveTo>
                  <a:cubicBezTo>
                    <a:pt x="25682" y="115569"/>
                    <a:pt x="0" y="89887"/>
                    <a:pt x="0" y="57784"/>
                  </a:cubicBezTo>
                  <a:cubicBezTo>
                    <a:pt x="0" y="25682"/>
                    <a:pt x="25682" y="0"/>
                    <a:pt x="57784" y="0"/>
                  </a:cubicBezTo>
                  <a:cubicBezTo>
                    <a:pt x="89887" y="0"/>
                    <a:pt x="115569" y="25682"/>
                    <a:pt x="115569" y="57784"/>
                  </a:cubicBezTo>
                  <a:cubicBezTo>
                    <a:pt x="115569" y="89084"/>
                    <a:pt x="89887" y="115569"/>
                    <a:pt x="57784" y="115569"/>
                  </a:cubicBezTo>
                  <a:close/>
                  <a:moveTo>
                    <a:pt x="57784" y="31300"/>
                  </a:moveTo>
                  <a:cubicBezTo>
                    <a:pt x="43338" y="31300"/>
                    <a:pt x="32102" y="42536"/>
                    <a:pt x="32102" y="56982"/>
                  </a:cubicBezTo>
                  <a:cubicBezTo>
                    <a:pt x="32102" y="71428"/>
                    <a:pt x="43338" y="82664"/>
                    <a:pt x="57784" y="82664"/>
                  </a:cubicBezTo>
                  <a:cubicBezTo>
                    <a:pt x="72231" y="82664"/>
                    <a:pt x="83466" y="71428"/>
                    <a:pt x="83466" y="56982"/>
                  </a:cubicBezTo>
                  <a:cubicBezTo>
                    <a:pt x="83466" y="43338"/>
                    <a:pt x="72231" y="31300"/>
                    <a:pt x="57784" y="31300"/>
                  </a:cubicBezTo>
                  <a:close/>
                </a:path>
              </a:pathLst>
            </a:custGeom>
            <a:grpFill/>
            <a:ln w="12700" cap="flat">
              <a:solidFill>
                <a:schemeClr val="accent4"/>
              </a:solidFill>
              <a:prstDash val="solid"/>
              <a:miter/>
            </a:ln>
          </p:spPr>
          <p:txBody>
            <a:bodyPr rtlCol="0" anchor="ctr"/>
            <a:lstStyle/>
            <a:p>
              <a:endParaRPr lang="en-US"/>
            </a:p>
          </p:txBody>
        </p:sp>
        <p:sp>
          <p:nvSpPr>
            <p:cNvPr id="18" name="Freeform: Shape 19">
              <a:extLst>
                <a:ext uri="{FF2B5EF4-FFF2-40B4-BE49-F238E27FC236}">
                  <a16:creationId xmlns:a16="http://schemas.microsoft.com/office/drawing/2014/main" id="{04FB73D6-27CE-4EEE-9518-E06D26C48810}"/>
                </a:ext>
              </a:extLst>
            </p:cNvPr>
            <p:cNvSpPr/>
            <p:nvPr/>
          </p:nvSpPr>
          <p:spPr>
            <a:xfrm>
              <a:off x="2803091" y="1243267"/>
              <a:ext cx="32102" cy="32102"/>
            </a:xfrm>
            <a:custGeom>
              <a:avLst/>
              <a:gdLst>
                <a:gd name="connsiteX0" fmla="*/ 16051 w 32102"/>
                <a:gd name="connsiteY0" fmla="*/ 32102 h 32102"/>
                <a:gd name="connsiteX1" fmla="*/ 4815 w 32102"/>
                <a:gd name="connsiteY1" fmla="*/ 27287 h 32102"/>
                <a:gd name="connsiteX2" fmla="*/ 2408 w 32102"/>
                <a:gd name="connsiteY2" fmla="*/ 24879 h 32102"/>
                <a:gd name="connsiteX3" fmla="*/ 803 w 32102"/>
                <a:gd name="connsiteY3" fmla="*/ 22472 h 32102"/>
                <a:gd name="connsiteX4" fmla="*/ 0 w 32102"/>
                <a:gd name="connsiteY4" fmla="*/ 19261 h 32102"/>
                <a:gd name="connsiteX5" fmla="*/ 0 w 32102"/>
                <a:gd name="connsiteY5" fmla="*/ 16051 h 32102"/>
                <a:gd name="connsiteX6" fmla="*/ 4815 w 32102"/>
                <a:gd name="connsiteY6" fmla="*/ 4815 h 32102"/>
                <a:gd name="connsiteX7" fmla="*/ 27287 w 32102"/>
                <a:gd name="connsiteY7" fmla="*/ 4815 h 32102"/>
                <a:gd name="connsiteX8" fmla="*/ 32102 w 32102"/>
                <a:gd name="connsiteY8" fmla="*/ 16051 h 32102"/>
                <a:gd name="connsiteX9" fmla="*/ 32102 w 32102"/>
                <a:gd name="connsiteY9" fmla="*/ 19261 h 32102"/>
                <a:gd name="connsiteX10" fmla="*/ 31300 w 32102"/>
                <a:gd name="connsiteY10" fmla="*/ 22472 h 32102"/>
                <a:gd name="connsiteX11" fmla="*/ 29695 w 32102"/>
                <a:gd name="connsiteY11" fmla="*/ 24879 h 32102"/>
                <a:gd name="connsiteX12" fmla="*/ 27287 w 32102"/>
                <a:gd name="connsiteY12" fmla="*/ 27287 h 32102"/>
                <a:gd name="connsiteX13" fmla="*/ 24879 w 32102"/>
                <a:gd name="connsiteY13" fmla="*/ 28892 h 32102"/>
                <a:gd name="connsiteX14" fmla="*/ 22472 w 32102"/>
                <a:gd name="connsiteY14" fmla="*/ 30497 h 32102"/>
                <a:gd name="connsiteX15" fmla="*/ 19261 w 32102"/>
                <a:gd name="connsiteY15" fmla="*/ 31300 h 32102"/>
                <a:gd name="connsiteX16" fmla="*/ 16051 w 32102"/>
                <a:gd name="connsiteY16" fmla="*/ 32102 h 32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102" h="32102">
                  <a:moveTo>
                    <a:pt x="16051" y="32102"/>
                  </a:moveTo>
                  <a:cubicBezTo>
                    <a:pt x="12038" y="32102"/>
                    <a:pt x="7223" y="30497"/>
                    <a:pt x="4815" y="27287"/>
                  </a:cubicBezTo>
                  <a:cubicBezTo>
                    <a:pt x="4013" y="26485"/>
                    <a:pt x="3210" y="25682"/>
                    <a:pt x="2408" y="24879"/>
                  </a:cubicBezTo>
                  <a:cubicBezTo>
                    <a:pt x="1605" y="24077"/>
                    <a:pt x="1605" y="23274"/>
                    <a:pt x="803" y="22472"/>
                  </a:cubicBezTo>
                  <a:cubicBezTo>
                    <a:pt x="803" y="21669"/>
                    <a:pt x="0" y="20064"/>
                    <a:pt x="0" y="19261"/>
                  </a:cubicBezTo>
                  <a:cubicBezTo>
                    <a:pt x="0" y="18459"/>
                    <a:pt x="0" y="16854"/>
                    <a:pt x="0" y="16051"/>
                  </a:cubicBezTo>
                  <a:cubicBezTo>
                    <a:pt x="0" y="12038"/>
                    <a:pt x="1605" y="8026"/>
                    <a:pt x="4815" y="4815"/>
                  </a:cubicBezTo>
                  <a:cubicBezTo>
                    <a:pt x="10433" y="-1605"/>
                    <a:pt x="21669" y="-1605"/>
                    <a:pt x="27287" y="4815"/>
                  </a:cubicBezTo>
                  <a:cubicBezTo>
                    <a:pt x="30497" y="8026"/>
                    <a:pt x="32102" y="12038"/>
                    <a:pt x="32102" y="16051"/>
                  </a:cubicBezTo>
                  <a:cubicBezTo>
                    <a:pt x="32102" y="16854"/>
                    <a:pt x="32102" y="18459"/>
                    <a:pt x="32102" y="19261"/>
                  </a:cubicBezTo>
                  <a:cubicBezTo>
                    <a:pt x="32102" y="20064"/>
                    <a:pt x="31300" y="21669"/>
                    <a:pt x="31300" y="22472"/>
                  </a:cubicBezTo>
                  <a:cubicBezTo>
                    <a:pt x="31300" y="23274"/>
                    <a:pt x="30497" y="24077"/>
                    <a:pt x="29695" y="24879"/>
                  </a:cubicBezTo>
                  <a:cubicBezTo>
                    <a:pt x="28892" y="25682"/>
                    <a:pt x="28090" y="26485"/>
                    <a:pt x="27287" y="27287"/>
                  </a:cubicBezTo>
                  <a:cubicBezTo>
                    <a:pt x="26485" y="28090"/>
                    <a:pt x="25682" y="28892"/>
                    <a:pt x="24879" y="28892"/>
                  </a:cubicBezTo>
                  <a:cubicBezTo>
                    <a:pt x="24077" y="29695"/>
                    <a:pt x="23274" y="29695"/>
                    <a:pt x="22472" y="30497"/>
                  </a:cubicBezTo>
                  <a:cubicBezTo>
                    <a:pt x="21669" y="30497"/>
                    <a:pt x="20064" y="31300"/>
                    <a:pt x="19261" y="31300"/>
                  </a:cubicBezTo>
                  <a:cubicBezTo>
                    <a:pt x="17656" y="32102"/>
                    <a:pt x="16854" y="32102"/>
                    <a:pt x="16051" y="32102"/>
                  </a:cubicBezTo>
                  <a:close/>
                </a:path>
              </a:pathLst>
            </a:custGeom>
            <a:grpFill/>
            <a:ln w="12700" cap="flat">
              <a:solidFill>
                <a:schemeClr val="accent4"/>
              </a:solidFill>
              <a:prstDash val="solid"/>
              <a:miter/>
            </a:ln>
          </p:spPr>
          <p:txBody>
            <a:bodyPr rtlCol="0" anchor="ctr"/>
            <a:lstStyle/>
            <a:p>
              <a:endParaRPr lang="en-US"/>
            </a:p>
          </p:txBody>
        </p:sp>
        <p:sp>
          <p:nvSpPr>
            <p:cNvPr id="19" name="Freeform: Shape 20">
              <a:extLst>
                <a:ext uri="{FF2B5EF4-FFF2-40B4-BE49-F238E27FC236}">
                  <a16:creationId xmlns:a16="http://schemas.microsoft.com/office/drawing/2014/main" id="{8F803AAB-F901-4430-A3D5-D1F8AC65D5B1}"/>
                </a:ext>
              </a:extLst>
            </p:cNvPr>
            <p:cNvSpPr/>
            <p:nvPr/>
          </p:nvSpPr>
          <p:spPr>
            <a:xfrm>
              <a:off x="3018980" y="1280987"/>
              <a:ext cx="33707" cy="32102"/>
            </a:xfrm>
            <a:custGeom>
              <a:avLst/>
              <a:gdLst>
                <a:gd name="connsiteX0" fmla="*/ 16854 w 33707"/>
                <a:gd name="connsiteY0" fmla="*/ 32102 h 32102"/>
                <a:gd name="connsiteX1" fmla="*/ 13644 w 33707"/>
                <a:gd name="connsiteY1" fmla="*/ 32102 h 32102"/>
                <a:gd name="connsiteX2" fmla="*/ 10433 w 33707"/>
                <a:gd name="connsiteY2" fmla="*/ 31300 h 32102"/>
                <a:gd name="connsiteX3" fmla="*/ 7223 w 33707"/>
                <a:gd name="connsiteY3" fmla="*/ 29695 h 32102"/>
                <a:gd name="connsiteX4" fmla="*/ 4815 w 33707"/>
                <a:gd name="connsiteY4" fmla="*/ 27287 h 32102"/>
                <a:gd name="connsiteX5" fmla="*/ 0 w 33707"/>
                <a:gd name="connsiteY5" fmla="*/ 16051 h 32102"/>
                <a:gd name="connsiteX6" fmla="*/ 0 w 33707"/>
                <a:gd name="connsiteY6" fmla="*/ 12841 h 32102"/>
                <a:gd name="connsiteX7" fmla="*/ 803 w 33707"/>
                <a:gd name="connsiteY7" fmla="*/ 9631 h 32102"/>
                <a:gd name="connsiteX8" fmla="*/ 2408 w 33707"/>
                <a:gd name="connsiteY8" fmla="*/ 7223 h 32102"/>
                <a:gd name="connsiteX9" fmla="*/ 4815 w 33707"/>
                <a:gd name="connsiteY9" fmla="*/ 4815 h 32102"/>
                <a:gd name="connsiteX10" fmla="*/ 7223 w 33707"/>
                <a:gd name="connsiteY10" fmla="*/ 2408 h 32102"/>
                <a:gd name="connsiteX11" fmla="*/ 10433 w 33707"/>
                <a:gd name="connsiteY11" fmla="*/ 803 h 32102"/>
                <a:gd name="connsiteX12" fmla="*/ 13644 w 33707"/>
                <a:gd name="connsiteY12" fmla="*/ 0 h 32102"/>
                <a:gd name="connsiteX13" fmla="*/ 20064 w 33707"/>
                <a:gd name="connsiteY13" fmla="*/ 0 h 32102"/>
                <a:gd name="connsiteX14" fmla="*/ 23274 w 33707"/>
                <a:gd name="connsiteY14" fmla="*/ 803 h 32102"/>
                <a:gd name="connsiteX15" fmla="*/ 26485 w 33707"/>
                <a:gd name="connsiteY15" fmla="*/ 2408 h 32102"/>
                <a:gd name="connsiteX16" fmla="*/ 28892 w 33707"/>
                <a:gd name="connsiteY16" fmla="*/ 4815 h 32102"/>
                <a:gd name="connsiteX17" fmla="*/ 31300 w 33707"/>
                <a:gd name="connsiteY17" fmla="*/ 7223 h 32102"/>
                <a:gd name="connsiteX18" fmla="*/ 32905 w 33707"/>
                <a:gd name="connsiteY18" fmla="*/ 9631 h 32102"/>
                <a:gd name="connsiteX19" fmla="*/ 33708 w 33707"/>
                <a:gd name="connsiteY19" fmla="*/ 12841 h 32102"/>
                <a:gd name="connsiteX20" fmla="*/ 33708 w 33707"/>
                <a:gd name="connsiteY20" fmla="*/ 16051 h 32102"/>
                <a:gd name="connsiteX21" fmla="*/ 28892 w 33707"/>
                <a:gd name="connsiteY21" fmla="*/ 27287 h 32102"/>
                <a:gd name="connsiteX22" fmla="*/ 26485 w 33707"/>
                <a:gd name="connsiteY22" fmla="*/ 29695 h 32102"/>
                <a:gd name="connsiteX23" fmla="*/ 23274 w 33707"/>
                <a:gd name="connsiteY23" fmla="*/ 31300 h 32102"/>
                <a:gd name="connsiteX24" fmla="*/ 20064 w 33707"/>
                <a:gd name="connsiteY24" fmla="*/ 32102 h 32102"/>
                <a:gd name="connsiteX25" fmla="*/ 16854 w 33707"/>
                <a:gd name="connsiteY25" fmla="*/ 32102 h 32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707" h="32102">
                  <a:moveTo>
                    <a:pt x="16854" y="32102"/>
                  </a:moveTo>
                  <a:cubicBezTo>
                    <a:pt x="16051" y="32102"/>
                    <a:pt x="14446" y="32102"/>
                    <a:pt x="13644" y="32102"/>
                  </a:cubicBezTo>
                  <a:cubicBezTo>
                    <a:pt x="12841" y="32102"/>
                    <a:pt x="11236" y="31300"/>
                    <a:pt x="10433" y="31300"/>
                  </a:cubicBezTo>
                  <a:cubicBezTo>
                    <a:pt x="9631" y="31300"/>
                    <a:pt x="8828" y="30497"/>
                    <a:pt x="7223" y="29695"/>
                  </a:cubicBezTo>
                  <a:cubicBezTo>
                    <a:pt x="6421" y="28892"/>
                    <a:pt x="5618" y="28090"/>
                    <a:pt x="4815" y="27287"/>
                  </a:cubicBezTo>
                  <a:cubicBezTo>
                    <a:pt x="1605" y="24077"/>
                    <a:pt x="0" y="20064"/>
                    <a:pt x="0" y="16051"/>
                  </a:cubicBezTo>
                  <a:cubicBezTo>
                    <a:pt x="0" y="15249"/>
                    <a:pt x="0" y="13644"/>
                    <a:pt x="0" y="12841"/>
                  </a:cubicBezTo>
                  <a:cubicBezTo>
                    <a:pt x="0" y="12038"/>
                    <a:pt x="803" y="10433"/>
                    <a:pt x="803" y="9631"/>
                  </a:cubicBezTo>
                  <a:cubicBezTo>
                    <a:pt x="803" y="8828"/>
                    <a:pt x="1605" y="8026"/>
                    <a:pt x="2408" y="7223"/>
                  </a:cubicBezTo>
                  <a:cubicBezTo>
                    <a:pt x="3210" y="6420"/>
                    <a:pt x="3210" y="5618"/>
                    <a:pt x="4815" y="4815"/>
                  </a:cubicBezTo>
                  <a:cubicBezTo>
                    <a:pt x="5618" y="4013"/>
                    <a:pt x="6421" y="3210"/>
                    <a:pt x="7223" y="2408"/>
                  </a:cubicBezTo>
                  <a:cubicBezTo>
                    <a:pt x="8026" y="1605"/>
                    <a:pt x="8828" y="1605"/>
                    <a:pt x="10433" y="803"/>
                  </a:cubicBezTo>
                  <a:cubicBezTo>
                    <a:pt x="11236" y="803"/>
                    <a:pt x="12038" y="0"/>
                    <a:pt x="13644" y="0"/>
                  </a:cubicBezTo>
                  <a:cubicBezTo>
                    <a:pt x="16051" y="0"/>
                    <a:pt x="17656" y="0"/>
                    <a:pt x="20064" y="0"/>
                  </a:cubicBezTo>
                  <a:cubicBezTo>
                    <a:pt x="20867" y="0"/>
                    <a:pt x="22472" y="803"/>
                    <a:pt x="23274" y="803"/>
                  </a:cubicBezTo>
                  <a:cubicBezTo>
                    <a:pt x="24077" y="1605"/>
                    <a:pt x="24879" y="1605"/>
                    <a:pt x="26485" y="2408"/>
                  </a:cubicBezTo>
                  <a:cubicBezTo>
                    <a:pt x="27287" y="3210"/>
                    <a:pt x="28090" y="4013"/>
                    <a:pt x="28892" y="4815"/>
                  </a:cubicBezTo>
                  <a:cubicBezTo>
                    <a:pt x="29695" y="5618"/>
                    <a:pt x="30497" y="6420"/>
                    <a:pt x="31300" y="7223"/>
                  </a:cubicBezTo>
                  <a:cubicBezTo>
                    <a:pt x="32102" y="8026"/>
                    <a:pt x="32102" y="8828"/>
                    <a:pt x="32905" y="9631"/>
                  </a:cubicBezTo>
                  <a:cubicBezTo>
                    <a:pt x="32905" y="10433"/>
                    <a:pt x="33708" y="12038"/>
                    <a:pt x="33708" y="12841"/>
                  </a:cubicBezTo>
                  <a:cubicBezTo>
                    <a:pt x="33708" y="13644"/>
                    <a:pt x="33708" y="15249"/>
                    <a:pt x="33708" y="16051"/>
                  </a:cubicBezTo>
                  <a:cubicBezTo>
                    <a:pt x="33708" y="20064"/>
                    <a:pt x="32102" y="24077"/>
                    <a:pt x="28892" y="27287"/>
                  </a:cubicBezTo>
                  <a:cubicBezTo>
                    <a:pt x="28090" y="28090"/>
                    <a:pt x="27287" y="28892"/>
                    <a:pt x="26485" y="29695"/>
                  </a:cubicBezTo>
                  <a:cubicBezTo>
                    <a:pt x="25682" y="30497"/>
                    <a:pt x="24879" y="30497"/>
                    <a:pt x="23274" y="31300"/>
                  </a:cubicBezTo>
                  <a:cubicBezTo>
                    <a:pt x="22472" y="32102"/>
                    <a:pt x="21669" y="32102"/>
                    <a:pt x="20064" y="32102"/>
                  </a:cubicBezTo>
                  <a:cubicBezTo>
                    <a:pt x="18459" y="32102"/>
                    <a:pt x="17656" y="32102"/>
                    <a:pt x="16854" y="32102"/>
                  </a:cubicBezTo>
                  <a:close/>
                </a:path>
              </a:pathLst>
            </a:custGeom>
            <a:grpFill/>
            <a:ln w="12700" cap="flat">
              <a:solidFill>
                <a:schemeClr val="accent4"/>
              </a:solidFill>
              <a:prstDash val="solid"/>
              <a:miter/>
            </a:ln>
          </p:spPr>
          <p:txBody>
            <a:bodyPr rtlCol="0" anchor="ctr"/>
            <a:lstStyle/>
            <a:p>
              <a:endParaRPr lang="en-US"/>
            </a:p>
          </p:txBody>
        </p:sp>
        <p:sp>
          <p:nvSpPr>
            <p:cNvPr id="20" name="Freeform: Shape 21">
              <a:extLst>
                <a:ext uri="{FF2B5EF4-FFF2-40B4-BE49-F238E27FC236}">
                  <a16:creationId xmlns:a16="http://schemas.microsoft.com/office/drawing/2014/main" id="{715F8FA8-3D8C-4717-9ADA-84D5045D2E54}"/>
                </a:ext>
              </a:extLst>
            </p:cNvPr>
            <p:cNvSpPr/>
            <p:nvPr/>
          </p:nvSpPr>
          <p:spPr>
            <a:xfrm>
              <a:off x="3030215" y="1471997"/>
              <a:ext cx="32102" cy="32102"/>
            </a:xfrm>
            <a:custGeom>
              <a:avLst/>
              <a:gdLst>
                <a:gd name="connsiteX0" fmla="*/ 16051 w 32102"/>
                <a:gd name="connsiteY0" fmla="*/ 32102 h 32102"/>
                <a:gd name="connsiteX1" fmla="*/ 4815 w 32102"/>
                <a:gd name="connsiteY1" fmla="*/ 27287 h 32102"/>
                <a:gd name="connsiteX2" fmla="*/ 0 w 32102"/>
                <a:gd name="connsiteY2" fmla="*/ 16051 h 32102"/>
                <a:gd name="connsiteX3" fmla="*/ 4815 w 32102"/>
                <a:gd name="connsiteY3" fmla="*/ 4815 h 32102"/>
                <a:gd name="connsiteX4" fmla="*/ 27287 w 32102"/>
                <a:gd name="connsiteY4" fmla="*/ 4815 h 32102"/>
                <a:gd name="connsiteX5" fmla="*/ 32102 w 32102"/>
                <a:gd name="connsiteY5" fmla="*/ 16051 h 32102"/>
                <a:gd name="connsiteX6" fmla="*/ 27287 w 32102"/>
                <a:gd name="connsiteY6" fmla="*/ 27287 h 32102"/>
                <a:gd name="connsiteX7" fmla="*/ 16051 w 32102"/>
                <a:gd name="connsiteY7" fmla="*/ 32102 h 32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02" h="32102">
                  <a:moveTo>
                    <a:pt x="16051" y="32102"/>
                  </a:moveTo>
                  <a:cubicBezTo>
                    <a:pt x="12038" y="32102"/>
                    <a:pt x="8026" y="30497"/>
                    <a:pt x="4815" y="27287"/>
                  </a:cubicBezTo>
                  <a:cubicBezTo>
                    <a:pt x="1605" y="24077"/>
                    <a:pt x="0" y="20064"/>
                    <a:pt x="0" y="16051"/>
                  </a:cubicBezTo>
                  <a:cubicBezTo>
                    <a:pt x="0" y="12038"/>
                    <a:pt x="1605" y="8026"/>
                    <a:pt x="4815" y="4815"/>
                  </a:cubicBezTo>
                  <a:cubicBezTo>
                    <a:pt x="11236" y="-1605"/>
                    <a:pt x="21669" y="-1605"/>
                    <a:pt x="27287" y="4815"/>
                  </a:cubicBezTo>
                  <a:cubicBezTo>
                    <a:pt x="30497" y="8026"/>
                    <a:pt x="32102" y="12038"/>
                    <a:pt x="32102" y="16051"/>
                  </a:cubicBezTo>
                  <a:cubicBezTo>
                    <a:pt x="32102" y="20064"/>
                    <a:pt x="30497" y="24077"/>
                    <a:pt x="27287" y="27287"/>
                  </a:cubicBezTo>
                  <a:cubicBezTo>
                    <a:pt x="24879" y="30497"/>
                    <a:pt x="20064" y="32102"/>
                    <a:pt x="16051" y="32102"/>
                  </a:cubicBezTo>
                  <a:close/>
                </a:path>
              </a:pathLst>
            </a:custGeom>
            <a:grpFill/>
            <a:ln w="12700" cap="flat">
              <a:solidFill>
                <a:schemeClr val="accent4"/>
              </a:solidFill>
              <a:prstDash val="solid"/>
              <a:miter/>
            </a:ln>
          </p:spPr>
          <p:txBody>
            <a:bodyPr rtlCol="0" anchor="ctr"/>
            <a:lstStyle/>
            <a:p>
              <a:endParaRPr lang="en-US"/>
            </a:p>
          </p:txBody>
        </p:sp>
        <p:sp>
          <p:nvSpPr>
            <p:cNvPr id="21" name="Freeform: Shape 22">
              <a:extLst>
                <a:ext uri="{FF2B5EF4-FFF2-40B4-BE49-F238E27FC236}">
                  <a16:creationId xmlns:a16="http://schemas.microsoft.com/office/drawing/2014/main" id="{C01B2532-F693-483C-8492-DCB139D991B9}"/>
                </a:ext>
              </a:extLst>
            </p:cNvPr>
            <p:cNvSpPr/>
            <p:nvPr/>
          </p:nvSpPr>
          <p:spPr>
            <a:xfrm>
              <a:off x="2803091" y="1493854"/>
              <a:ext cx="32102" cy="31914"/>
            </a:xfrm>
            <a:custGeom>
              <a:avLst/>
              <a:gdLst>
                <a:gd name="connsiteX0" fmla="*/ 16051 w 32102"/>
                <a:gd name="connsiteY0" fmla="*/ 31915 h 31914"/>
                <a:gd name="connsiteX1" fmla="*/ 4815 w 32102"/>
                <a:gd name="connsiteY1" fmla="*/ 27100 h 31914"/>
                <a:gd name="connsiteX2" fmla="*/ 0 w 32102"/>
                <a:gd name="connsiteY2" fmla="*/ 15864 h 31914"/>
                <a:gd name="connsiteX3" fmla="*/ 0 w 32102"/>
                <a:gd name="connsiteY3" fmla="*/ 12653 h 31914"/>
                <a:gd name="connsiteX4" fmla="*/ 803 w 32102"/>
                <a:gd name="connsiteY4" fmla="*/ 9443 h 31914"/>
                <a:gd name="connsiteX5" fmla="*/ 2408 w 32102"/>
                <a:gd name="connsiteY5" fmla="*/ 7036 h 31914"/>
                <a:gd name="connsiteX6" fmla="*/ 4815 w 32102"/>
                <a:gd name="connsiteY6" fmla="*/ 4628 h 31914"/>
                <a:gd name="connsiteX7" fmla="*/ 19261 w 32102"/>
                <a:gd name="connsiteY7" fmla="*/ 615 h 31914"/>
                <a:gd name="connsiteX8" fmla="*/ 22472 w 32102"/>
                <a:gd name="connsiteY8" fmla="*/ 1418 h 31914"/>
                <a:gd name="connsiteX9" fmla="*/ 24879 w 32102"/>
                <a:gd name="connsiteY9" fmla="*/ 3023 h 31914"/>
                <a:gd name="connsiteX10" fmla="*/ 27287 w 32102"/>
                <a:gd name="connsiteY10" fmla="*/ 4628 h 31914"/>
                <a:gd name="connsiteX11" fmla="*/ 29695 w 32102"/>
                <a:gd name="connsiteY11" fmla="*/ 7036 h 31914"/>
                <a:gd name="connsiteX12" fmla="*/ 31300 w 32102"/>
                <a:gd name="connsiteY12" fmla="*/ 9443 h 31914"/>
                <a:gd name="connsiteX13" fmla="*/ 32102 w 32102"/>
                <a:gd name="connsiteY13" fmla="*/ 12653 h 31914"/>
                <a:gd name="connsiteX14" fmla="*/ 32102 w 32102"/>
                <a:gd name="connsiteY14" fmla="*/ 15864 h 31914"/>
                <a:gd name="connsiteX15" fmla="*/ 27287 w 32102"/>
                <a:gd name="connsiteY15" fmla="*/ 27100 h 31914"/>
                <a:gd name="connsiteX16" fmla="*/ 24879 w 32102"/>
                <a:gd name="connsiteY16" fmla="*/ 29507 h 31914"/>
                <a:gd name="connsiteX17" fmla="*/ 22472 w 32102"/>
                <a:gd name="connsiteY17" fmla="*/ 31112 h 31914"/>
                <a:gd name="connsiteX18" fmla="*/ 19261 w 32102"/>
                <a:gd name="connsiteY18" fmla="*/ 31915 h 31914"/>
                <a:gd name="connsiteX19" fmla="*/ 16051 w 32102"/>
                <a:gd name="connsiteY19" fmla="*/ 31915 h 3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102" h="31914">
                  <a:moveTo>
                    <a:pt x="16051" y="31915"/>
                  </a:moveTo>
                  <a:cubicBezTo>
                    <a:pt x="12038" y="31915"/>
                    <a:pt x="8026" y="30310"/>
                    <a:pt x="4815" y="27100"/>
                  </a:cubicBezTo>
                  <a:cubicBezTo>
                    <a:pt x="1605" y="23889"/>
                    <a:pt x="0" y="19877"/>
                    <a:pt x="0" y="15864"/>
                  </a:cubicBezTo>
                  <a:cubicBezTo>
                    <a:pt x="0" y="15061"/>
                    <a:pt x="0" y="13456"/>
                    <a:pt x="0" y="12653"/>
                  </a:cubicBezTo>
                  <a:cubicBezTo>
                    <a:pt x="0" y="11851"/>
                    <a:pt x="803" y="10246"/>
                    <a:pt x="803" y="9443"/>
                  </a:cubicBezTo>
                  <a:cubicBezTo>
                    <a:pt x="803" y="8641"/>
                    <a:pt x="1605" y="7838"/>
                    <a:pt x="2408" y="7036"/>
                  </a:cubicBezTo>
                  <a:cubicBezTo>
                    <a:pt x="3210" y="6233"/>
                    <a:pt x="4013" y="5430"/>
                    <a:pt x="4815" y="4628"/>
                  </a:cubicBezTo>
                  <a:cubicBezTo>
                    <a:pt x="8828" y="615"/>
                    <a:pt x="14446" y="-990"/>
                    <a:pt x="19261" y="615"/>
                  </a:cubicBezTo>
                  <a:cubicBezTo>
                    <a:pt x="20064" y="615"/>
                    <a:pt x="21669" y="1418"/>
                    <a:pt x="22472" y="1418"/>
                  </a:cubicBezTo>
                  <a:cubicBezTo>
                    <a:pt x="23274" y="2220"/>
                    <a:pt x="24077" y="2220"/>
                    <a:pt x="24879" y="3023"/>
                  </a:cubicBezTo>
                  <a:cubicBezTo>
                    <a:pt x="25682" y="3825"/>
                    <a:pt x="26485" y="4628"/>
                    <a:pt x="27287" y="4628"/>
                  </a:cubicBezTo>
                  <a:cubicBezTo>
                    <a:pt x="28090" y="5430"/>
                    <a:pt x="28892" y="6233"/>
                    <a:pt x="29695" y="7036"/>
                  </a:cubicBezTo>
                  <a:cubicBezTo>
                    <a:pt x="30497" y="7838"/>
                    <a:pt x="30497" y="8641"/>
                    <a:pt x="31300" y="9443"/>
                  </a:cubicBezTo>
                  <a:cubicBezTo>
                    <a:pt x="31300" y="10246"/>
                    <a:pt x="32102" y="11851"/>
                    <a:pt x="32102" y="12653"/>
                  </a:cubicBezTo>
                  <a:cubicBezTo>
                    <a:pt x="32102" y="13456"/>
                    <a:pt x="32102" y="15061"/>
                    <a:pt x="32102" y="15864"/>
                  </a:cubicBezTo>
                  <a:cubicBezTo>
                    <a:pt x="32102" y="19877"/>
                    <a:pt x="30497" y="23889"/>
                    <a:pt x="27287" y="27100"/>
                  </a:cubicBezTo>
                  <a:cubicBezTo>
                    <a:pt x="26485" y="27902"/>
                    <a:pt x="25682" y="28705"/>
                    <a:pt x="24879" y="29507"/>
                  </a:cubicBezTo>
                  <a:cubicBezTo>
                    <a:pt x="24077" y="30310"/>
                    <a:pt x="23274" y="30310"/>
                    <a:pt x="22472" y="31112"/>
                  </a:cubicBezTo>
                  <a:cubicBezTo>
                    <a:pt x="21669" y="31915"/>
                    <a:pt x="20064" y="31915"/>
                    <a:pt x="19261" y="31915"/>
                  </a:cubicBezTo>
                  <a:cubicBezTo>
                    <a:pt x="17656" y="31915"/>
                    <a:pt x="16854" y="31915"/>
                    <a:pt x="16051" y="31915"/>
                  </a:cubicBezTo>
                  <a:close/>
                </a:path>
              </a:pathLst>
            </a:custGeom>
            <a:grpFill/>
            <a:ln w="12700" cap="flat">
              <a:solidFill>
                <a:schemeClr val="accent4"/>
              </a:solidFill>
              <a:prstDash val="solid"/>
              <a:miter/>
            </a:ln>
          </p:spPr>
          <p:txBody>
            <a:bodyPr rtlCol="0" anchor="ctr"/>
            <a:lstStyle/>
            <a:p>
              <a:endParaRPr lang="en-US"/>
            </a:p>
          </p:txBody>
        </p:sp>
        <p:sp>
          <p:nvSpPr>
            <p:cNvPr id="22" name="Freeform: Shape 23">
              <a:extLst>
                <a:ext uri="{FF2B5EF4-FFF2-40B4-BE49-F238E27FC236}">
                  <a16:creationId xmlns:a16="http://schemas.microsoft.com/office/drawing/2014/main" id="{9A3959FF-B1B7-43E7-A3A9-54F1531ADD9C}"/>
                </a:ext>
              </a:extLst>
            </p:cNvPr>
            <p:cNvSpPr/>
            <p:nvPr/>
          </p:nvSpPr>
          <p:spPr>
            <a:xfrm>
              <a:off x="2679496" y="1231028"/>
              <a:ext cx="32102" cy="32303"/>
            </a:xfrm>
            <a:custGeom>
              <a:avLst/>
              <a:gdLst>
                <a:gd name="connsiteX0" fmla="*/ 16051 w 32102"/>
                <a:gd name="connsiteY0" fmla="*/ 32303 h 32303"/>
                <a:gd name="connsiteX1" fmla="*/ 4815 w 32102"/>
                <a:gd name="connsiteY1" fmla="*/ 27488 h 32303"/>
                <a:gd name="connsiteX2" fmla="*/ 2408 w 32102"/>
                <a:gd name="connsiteY2" fmla="*/ 25080 h 32303"/>
                <a:gd name="connsiteX3" fmla="*/ 803 w 32102"/>
                <a:gd name="connsiteY3" fmla="*/ 21870 h 32303"/>
                <a:gd name="connsiteX4" fmla="*/ 0 w 32102"/>
                <a:gd name="connsiteY4" fmla="*/ 18660 h 32303"/>
                <a:gd name="connsiteX5" fmla="*/ 0 w 32102"/>
                <a:gd name="connsiteY5" fmla="*/ 15449 h 32303"/>
                <a:gd name="connsiteX6" fmla="*/ 0 w 32102"/>
                <a:gd name="connsiteY6" fmla="*/ 12239 h 32303"/>
                <a:gd name="connsiteX7" fmla="*/ 803 w 32102"/>
                <a:gd name="connsiteY7" fmla="*/ 9029 h 32303"/>
                <a:gd name="connsiteX8" fmla="*/ 2408 w 32102"/>
                <a:gd name="connsiteY8" fmla="*/ 6621 h 32303"/>
                <a:gd name="connsiteX9" fmla="*/ 4815 w 32102"/>
                <a:gd name="connsiteY9" fmla="*/ 4213 h 32303"/>
                <a:gd name="connsiteX10" fmla="*/ 27287 w 32102"/>
                <a:gd name="connsiteY10" fmla="*/ 4213 h 32303"/>
                <a:gd name="connsiteX11" fmla="*/ 29695 w 32102"/>
                <a:gd name="connsiteY11" fmla="*/ 6621 h 32303"/>
                <a:gd name="connsiteX12" fmla="*/ 31300 w 32102"/>
                <a:gd name="connsiteY12" fmla="*/ 9029 h 32303"/>
                <a:gd name="connsiteX13" fmla="*/ 32102 w 32102"/>
                <a:gd name="connsiteY13" fmla="*/ 12239 h 32303"/>
                <a:gd name="connsiteX14" fmla="*/ 32102 w 32102"/>
                <a:gd name="connsiteY14" fmla="*/ 15449 h 32303"/>
                <a:gd name="connsiteX15" fmla="*/ 32102 w 32102"/>
                <a:gd name="connsiteY15" fmla="*/ 18660 h 32303"/>
                <a:gd name="connsiteX16" fmla="*/ 31300 w 32102"/>
                <a:gd name="connsiteY16" fmla="*/ 21870 h 32303"/>
                <a:gd name="connsiteX17" fmla="*/ 29695 w 32102"/>
                <a:gd name="connsiteY17" fmla="*/ 25080 h 32303"/>
                <a:gd name="connsiteX18" fmla="*/ 27287 w 32102"/>
                <a:gd name="connsiteY18" fmla="*/ 27488 h 32303"/>
                <a:gd name="connsiteX19" fmla="*/ 16051 w 32102"/>
                <a:gd name="connsiteY19" fmla="*/ 32303 h 32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102" h="32303">
                  <a:moveTo>
                    <a:pt x="16051" y="32303"/>
                  </a:moveTo>
                  <a:cubicBezTo>
                    <a:pt x="12038" y="32303"/>
                    <a:pt x="8026" y="30698"/>
                    <a:pt x="4815" y="27488"/>
                  </a:cubicBezTo>
                  <a:cubicBezTo>
                    <a:pt x="4013" y="26685"/>
                    <a:pt x="3210" y="25883"/>
                    <a:pt x="2408" y="25080"/>
                  </a:cubicBezTo>
                  <a:cubicBezTo>
                    <a:pt x="1605" y="24277"/>
                    <a:pt x="1605" y="23475"/>
                    <a:pt x="803" y="21870"/>
                  </a:cubicBezTo>
                  <a:cubicBezTo>
                    <a:pt x="0" y="21067"/>
                    <a:pt x="0" y="20265"/>
                    <a:pt x="0" y="18660"/>
                  </a:cubicBezTo>
                  <a:cubicBezTo>
                    <a:pt x="0" y="17857"/>
                    <a:pt x="0" y="16252"/>
                    <a:pt x="0" y="15449"/>
                  </a:cubicBezTo>
                  <a:cubicBezTo>
                    <a:pt x="0" y="14647"/>
                    <a:pt x="0" y="13042"/>
                    <a:pt x="0" y="12239"/>
                  </a:cubicBezTo>
                  <a:cubicBezTo>
                    <a:pt x="0" y="11437"/>
                    <a:pt x="803" y="9831"/>
                    <a:pt x="803" y="9029"/>
                  </a:cubicBezTo>
                  <a:cubicBezTo>
                    <a:pt x="803" y="8226"/>
                    <a:pt x="1605" y="7424"/>
                    <a:pt x="2408" y="6621"/>
                  </a:cubicBezTo>
                  <a:cubicBezTo>
                    <a:pt x="3210" y="5819"/>
                    <a:pt x="3210" y="5016"/>
                    <a:pt x="4815" y="4213"/>
                  </a:cubicBezTo>
                  <a:cubicBezTo>
                    <a:pt x="10433" y="-1404"/>
                    <a:pt x="21669" y="-1404"/>
                    <a:pt x="27287" y="4213"/>
                  </a:cubicBezTo>
                  <a:cubicBezTo>
                    <a:pt x="28090" y="5016"/>
                    <a:pt x="28892" y="5819"/>
                    <a:pt x="29695" y="6621"/>
                  </a:cubicBezTo>
                  <a:cubicBezTo>
                    <a:pt x="30497" y="7424"/>
                    <a:pt x="30497" y="8226"/>
                    <a:pt x="31300" y="9029"/>
                  </a:cubicBezTo>
                  <a:cubicBezTo>
                    <a:pt x="32102" y="9831"/>
                    <a:pt x="32102" y="11437"/>
                    <a:pt x="32102" y="12239"/>
                  </a:cubicBezTo>
                  <a:cubicBezTo>
                    <a:pt x="32102" y="13042"/>
                    <a:pt x="32102" y="14647"/>
                    <a:pt x="32102" y="15449"/>
                  </a:cubicBezTo>
                  <a:cubicBezTo>
                    <a:pt x="32102" y="16252"/>
                    <a:pt x="32102" y="17857"/>
                    <a:pt x="32102" y="18660"/>
                  </a:cubicBezTo>
                  <a:cubicBezTo>
                    <a:pt x="32102" y="19462"/>
                    <a:pt x="31300" y="21067"/>
                    <a:pt x="31300" y="21870"/>
                  </a:cubicBezTo>
                  <a:cubicBezTo>
                    <a:pt x="31300" y="22672"/>
                    <a:pt x="30497" y="23475"/>
                    <a:pt x="29695" y="25080"/>
                  </a:cubicBezTo>
                  <a:cubicBezTo>
                    <a:pt x="28892" y="25883"/>
                    <a:pt x="28892" y="26685"/>
                    <a:pt x="27287" y="27488"/>
                  </a:cubicBezTo>
                  <a:cubicBezTo>
                    <a:pt x="24879" y="29895"/>
                    <a:pt x="20867" y="32303"/>
                    <a:pt x="16051" y="32303"/>
                  </a:cubicBezTo>
                  <a:close/>
                </a:path>
              </a:pathLst>
            </a:custGeom>
            <a:grpFill/>
            <a:ln w="12700" cap="flat">
              <a:solidFill>
                <a:schemeClr val="accent4"/>
              </a:solidFill>
              <a:prstDash val="solid"/>
              <a:miter/>
            </a:ln>
          </p:spPr>
          <p:txBody>
            <a:bodyPr rtlCol="0" anchor="ctr"/>
            <a:lstStyle/>
            <a:p>
              <a:endParaRPr lang="en-US"/>
            </a:p>
          </p:txBody>
        </p:sp>
        <p:sp>
          <p:nvSpPr>
            <p:cNvPr id="23" name="Freeform: Shape 24">
              <a:extLst>
                <a:ext uri="{FF2B5EF4-FFF2-40B4-BE49-F238E27FC236}">
                  <a16:creationId xmlns:a16="http://schemas.microsoft.com/office/drawing/2014/main" id="{AF988ADE-D0F3-4DA9-8180-914FB58A1B9E}"/>
                </a:ext>
              </a:extLst>
            </p:cNvPr>
            <p:cNvSpPr/>
            <p:nvPr/>
          </p:nvSpPr>
          <p:spPr>
            <a:xfrm>
              <a:off x="2648999" y="1124675"/>
              <a:ext cx="32905" cy="32717"/>
            </a:xfrm>
            <a:custGeom>
              <a:avLst/>
              <a:gdLst>
                <a:gd name="connsiteX0" fmla="*/ 16051 w 32905"/>
                <a:gd name="connsiteY0" fmla="*/ 31915 h 32717"/>
                <a:gd name="connsiteX1" fmla="*/ 4815 w 32905"/>
                <a:gd name="connsiteY1" fmla="*/ 27100 h 32717"/>
                <a:gd name="connsiteX2" fmla="*/ 2408 w 32905"/>
                <a:gd name="connsiteY2" fmla="*/ 24692 h 32717"/>
                <a:gd name="connsiteX3" fmla="*/ 803 w 32905"/>
                <a:gd name="connsiteY3" fmla="*/ 22284 h 32717"/>
                <a:gd name="connsiteX4" fmla="*/ 0 w 32905"/>
                <a:gd name="connsiteY4" fmla="*/ 19074 h 32717"/>
                <a:gd name="connsiteX5" fmla="*/ 0 w 32905"/>
                <a:gd name="connsiteY5" fmla="*/ 15864 h 32717"/>
                <a:gd name="connsiteX6" fmla="*/ 4815 w 32905"/>
                <a:gd name="connsiteY6" fmla="*/ 4628 h 32717"/>
                <a:gd name="connsiteX7" fmla="*/ 19261 w 32905"/>
                <a:gd name="connsiteY7" fmla="*/ 615 h 32717"/>
                <a:gd name="connsiteX8" fmla="*/ 22472 w 32905"/>
                <a:gd name="connsiteY8" fmla="*/ 1418 h 32717"/>
                <a:gd name="connsiteX9" fmla="*/ 25682 w 32905"/>
                <a:gd name="connsiteY9" fmla="*/ 3023 h 32717"/>
                <a:gd name="connsiteX10" fmla="*/ 28090 w 32905"/>
                <a:gd name="connsiteY10" fmla="*/ 5430 h 32717"/>
                <a:gd name="connsiteX11" fmla="*/ 32905 w 32905"/>
                <a:gd name="connsiteY11" fmla="*/ 16666 h 32717"/>
                <a:gd name="connsiteX12" fmla="*/ 28090 w 32905"/>
                <a:gd name="connsiteY12" fmla="*/ 27902 h 32717"/>
                <a:gd name="connsiteX13" fmla="*/ 25682 w 32905"/>
                <a:gd name="connsiteY13" fmla="*/ 30310 h 32717"/>
                <a:gd name="connsiteX14" fmla="*/ 22472 w 32905"/>
                <a:gd name="connsiteY14" fmla="*/ 31915 h 32717"/>
                <a:gd name="connsiteX15" fmla="*/ 19261 w 32905"/>
                <a:gd name="connsiteY15" fmla="*/ 32718 h 32717"/>
                <a:gd name="connsiteX16" fmla="*/ 16051 w 32905"/>
                <a:gd name="connsiteY16" fmla="*/ 31915 h 32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905" h="32717">
                  <a:moveTo>
                    <a:pt x="16051" y="31915"/>
                  </a:moveTo>
                  <a:cubicBezTo>
                    <a:pt x="12038" y="31915"/>
                    <a:pt x="8026" y="30310"/>
                    <a:pt x="4815" y="27100"/>
                  </a:cubicBezTo>
                  <a:cubicBezTo>
                    <a:pt x="4013" y="26297"/>
                    <a:pt x="3210" y="25494"/>
                    <a:pt x="2408" y="24692"/>
                  </a:cubicBezTo>
                  <a:cubicBezTo>
                    <a:pt x="1605" y="23889"/>
                    <a:pt x="1605" y="23087"/>
                    <a:pt x="803" y="22284"/>
                  </a:cubicBezTo>
                  <a:cubicBezTo>
                    <a:pt x="0" y="21482"/>
                    <a:pt x="0" y="20679"/>
                    <a:pt x="0" y="19074"/>
                  </a:cubicBezTo>
                  <a:cubicBezTo>
                    <a:pt x="0" y="18271"/>
                    <a:pt x="0" y="16666"/>
                    <a:pt x="0" y="15864"/>
                  </a:cubicBezTo>
                  <a:cubicBezTo>
                    <a:pt x="0" y="11851"/>
                    <a:pt x="1605" y="7838"/>
                    <a:pt x="4815" y="4628"/>
                  </a:cubicBezTo>
                  <a:cubicBezTo>
                    <a:pt x="8828" y="615"/>
                    <a:pt x="14446" y="-990"/>
                    <a:pt x="19261" y="615"/>
                  </a:cubicBezTo>
                  <a:cubicBezTo>
                    <a:pt x="20064" y="615"/>
                    <a:pt x="21669" y="1418"/>
                    <a:pt x="22472" y="1418"/>
                  </a:cubicBezTo>
                  <a:cubicBezTo>
                    <a:pt x="23274" y="2220"/>
                    <a:pt x="24077" y="2220"/>
                    <a:pt x="25682" y="3023"/>
                  </a:cubicBezTo>
                  <a:cubicBezTo>
                    <a:pt x="26485" y="3825"/>
                    <a:pt x="27287" y="4628"/>
                    <a:pt x="28090" y="5430"/>
                  </a:cubicBezTo>
                  <a:cubicBezTo>
                    <a:pt x="31300" y="8641"/>
                    <a:pt x="32905" y="12653"/>
                    <a:pt x="32905" y="16666"/>
                  </a:cubicBezTo>
                  <a:cubicBezTo>
                    <a:pt x="32905" y="20679"/>
                    <a:pt x="31300" y="24692"/>
                    <a:pt x="28090" y="27902"/>
                  </a:cubicBezTo>
                  <a:cubicBezTo>
                    <a:pt x="27287" y="28705"/>
                    <a:pt x="26485" y="29507"/>
                    <a:pt x="25682" y="30310"/>
                  </a:cubicBezTo>
                  <a:cubicBezTo>
                    <a:pt x="24879" y="31112"/>
                    <a:pt x="24077" y="31112"/>
                    <a:pt x="22472" y="31915"/>
                  </a:cubicBezTo>
                  <a:cubicBezTo>
                    <a:pt x="21669" y="31915"/>
                    <a:pt x="20867" y="32718"/>
                    <a:pt x="19261" y="32718"/>
                  </a:cubicBezTo>
                  <a:cubicBezTo>
                    <a:pt x="18459" y="31915"/>
                    <a:pt x="16854" y="31915"/>
                    <a:pt x="16051" y="31915"/>
                  </a:cubicBezTo>
                  <a:close/>
                </a:path>
              </a:pathLst>
            </a:custGeom>
            <a:grpFill/>
            <a:ln w="12700" cap="flat">
              <a:solidFill>
                <a:schemeClr val="accent4"/>
              </a:solidFill>
              <a:prstDash val="solid"/>
              <a:miter/>
            </a:ln>
          </p:spPr>
          <p:txBody>
            <a:bodyPr rtlCol="0" anchor="ctr"/>
            <a:lstStyle/>
            <a:p>
              <a:endParaRPr lang="en-US"/>
            </a:p>
          </p:txBody>
        </p:sp>
        <p:sp>
          <p:nvSpPr>
            <p:cNvPr id="24" name="Freeform: Shape 25">
              <a:extLst>
                <a:ext uri="{FF2B5EF4-FFF2-40B4-BE49-F238E27FC236}">
                  <a16:creationId xmlns:a16="http://schemas.microsoft.com/office/drawing/2014/main" id="{9777F380-0D36-4F26-8417-072B18FDB584}"/>
                </a:ext>
              </a:extLst>
            </p:cNvPr>
            <p:cNvSpPr/>
            <p:nvPr/>
          </p:nvSpPr>
          <p:spPr>
            <a:xfrm>
              <a:off x="2641776" y="1526367"/>
              <a:ext cx="32905" cy="31504"/>
            </a:xfrm>
            <a:custGeom>
              <a:avLst/>
              <a:gdLst>
                <a:gd name="connsiteX0" fmla="*/ 16854 w 32905"/>
                <a:gd name="connsiteY0" fmla="*/ 31504 h 31504"/>
                <a:gd name="connsiteX1" fmla="*/ 13644 w 32905"/>
                <a:gd name="connsiteY1" fmla="*/ 31504 h 31504"/>
                <a:gd name="connsiteX2" fmla="*/ 10433 w 32905"/>
                <a:gd name="connsiteY2" fmla="*/ 30702 h 31504"/>
                <a:gd name="connsiteX3" fmla="*/ 7223 w 32905"/>
                <a:gd name="connsiteY3" fmla="*/ 29097 h 31504"/>
                <a:gd name="connsiteX4" fmla="*/ 4815 w 32905"/>
                <a:gd name="connsiteY4" fmla="*/ 26689 h 31504"/>
                <a:gd name="connsiteX5" fmla="*/ 2408 w 32905"/>
                <a:gd name="connsiteY5" fmla="*/ 24281 h 31504"/>
                <a:gd name="connsiteX6" fmla="*/ 803 w 32905"/>
                <a:gd name="connsiteY6" fmla="*/ 21874 h 31504"/>
                <a:gd name="connsiteX7" fmla="*/ 0 w 32905"/>
                <a:gd name="connsiteY7" fmla="*/ 18663 h 31504"/>
                <a:gd name="connsiteX8" fmla="*/ 0 w 32905"/>
                <a:gd name="connsiteY8" fmla="*/ 15453 h 31504"/>
                <a:gd name="connsiteX9" fmla="*/ 4815 w 32905"/>
                <a:gd name="connsiteY9" fmla="*/ 4217 h 31504"/>
                <a:gd name="connsiteX10" fmla="*/ 7223 w 32905"/>
                <a:gd name="connsiteY10" fmla="*/ 2612 h 31504"/>
                <a:gd name="connsiteX11" fmla="*/ 10433 w 32905"/>
                <a:gd name="connsiteY11" fmla="*/ 1007 h 31504"/>
                <a:gd name="connsiteX12" fmla="*/ 13644 w 32905"/>
                <a:gd name="connsiteY12" fmla="*/ 205 h 31504"/>
                <a:gd name="connsiteX13" fmla="*/ 28090 w 32905"/>
                <a:gd name="connsiteY13" fmla="*/ 4217 h 31504"/>
                <a:gd name="connsiteX14" fmla="*/ 32905 w 32905"/>
                <a:gd name="connsiteY14" fmla="*/ 15453 h 31504"/>
                <a:gd name="connsiteX15" fmla="*/ 28090 w 32905"/>
                <a:gd name="connsiteY15" fmla="*/ 26689 h 31504"/>
                <a:gd name="connsiteX16" fmla="*/ 16854 w 32905"/>
                <a:gd name="connsiteY16" fmla="*/ 31504 h 3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905" h="31504">
                  <a:moveTo>
                    <a:pt x="16854" y="31504"/>
                  </a:moveTo>
                  <a:cubicBezTo>
                    <a:pt x="16051" y="31504"/>
                    <a:pt x="14446" y="31504"/>
                    <a:pt x="13644" y="31504"/>
                  </a:cubicBezTo>
                  <a:cubicBezTo>
                    <a:pt x="12841" y="31504"/>
                    <a:pt x="11236" y="30702"/>
                    <a:pt x="10433" y="30702"/>
                  </a:cubicBezTo>
                  <a:cubicBezTo>
                    <a:pt x="9631" y="30702"/>
                    <a:pt x="8828" y="29899"/>
                    <a:pt x="7223" y="29097"/>
                  </a:cubicBezTo>
                  <a:cubicBezTo>
                    <a:pt x="6420" y="28294"/>
                    <a:pt x="5618" y="27492"/>
                    <a:pt x="4815" y="26689"/>
                  </a:cubicBezTo>
                  <a:cubicBezTo>
                    <a:pt x="4013" y="25887"/>
                    <a:pt x="3210" y="25084"/>
                    <a:pt x="2408" y="24281"/>
                  </a:cubicBezTo>
                  <a:cubicBezTo>
                    <a:pt x="1605" y="23479"/>
                    <a:pt x="1605" y="22676"/>
                    <a:pt x="803" y="21874"/>
                  </a:cubicBezTo>
                  <a:cubicBezTo>
                    <a:pt x="803" y="21071"/>
                    <a:pt x="0" y="20269"/>
                    <a:pt x="0" y="18663"/>
                  </a:cubicBezTo>
                  <a:cubicBezTo>
                    <a:pt x="0" y="17861"/>
                    <a:pt x="0" y="16256"/>
                    <a:pt x="0" y="15453"/>
                  </a:cubicBezTo>
                  <a:cubicBezTo>
                    <a:pt x="0" y="11440"/>
                    <a:pt x="1605" y="7428"/>
                    <a:pt x="4815" y="4217"/>
                  </a:cubicBezTo>
                  <a:cubicBezTo>
                    <a:pt x="5618" y="3415"/>
                    <a:pt x="6420" y="2612"/>
                    <a:pt x="7223" y="2612"/>
                  </a:cubicBezTo>
                  <a:cubicBezTo>
                    <a:pt x="8026" y="1810"/>
                    <a:pt x="8828" y="1810"/>
                    <a:pt x="10433" y="1007"/>
                  </a:cubicBezTo>
                  <a:cubicBezTo>
                    <a:pt x="11236" y="1007"/>
                    <a:pt x="12841" y="205"/>
                    <a:pt x="13644" y="205"/>
                  </a:cubicBezTo>
                  <a:cubicBezTo>
                    <a:pt x="18459" y="-598"/>
                    <a:pt x="24077" y="1007"/>
                    <a:pt x="28090" y="4217"/>
                  </a:cubicBezTo>
                  <a:cubicBezTo>
                    <a:pt x="31300" y="7428"/>
                    <a:pt x="32905" y="11440"/>
                    <a:pt x="32905" y="15453"/>
                  </a:cubicBezTo>
                  <a:cubicBezTo>
                    <a:pt x="32905" y="19466"/>
                    <a:pt x="31300" y="23479"/>
                    <a:pt x="28090" y="26689"/>
                  </a:cubicBezTo>
                  <a:cubicBezTo>
                    <a:pt x="24879" y="29899"/>
                    <a:pt x="20867" y="31504"/>
                    <a:pt x="16854" y="31504"/>
                  </a:cubicBezTo>
                  <a:close/>
                </a:path>
              </a:pathLst>
            </a:custGeom>
            <a:grpFill/>
            <a:ln w="12700" cap="flat">
              <a:solidFill>
                <a:schemeClr val="accent4"/>
              </a:solidFill>
              <a:prstDash val="solid"/>
              <a:miter/>
            </a:ln>
          </p:spPr>
          <p:txBody>
            <a:bodyPr rtlCol="0" anchor="ctr"/>
            <a:lstStyle/>
            <a:p>
              <a:endParaRPr lang="en-US"/>
            </a:p>
          </p:txBody>
        </p:sp>
        <p:sp>
          <p:nvSpPr>
            <p:cNvPr id="25" name="Freeform: Shape 26">
              <a:extLst>
                <a:ext uri="{FF2B5EF4-FFF2-40B4-BE49-F238E27FC236}">
                  <a16:creationId xmlns:a16="http://schemas.microsoft.com/office/drawing/2014/main" id="{D26D67FD-E6EE-4FA6-BB05-104C36841ACF}"/>
                </a:ext>
              </a:extLst>
            </p:cNvPr>
            <p:cNvSpPr/>
            <p:nvPr/>
          </p:nvSpPr>
          <p:spPr>
            <a:xfrm>
              <a:off x="2856862" y="1369065"/>
              <a:ext cx="32905" cy="32306"/>
            </a:xfrm>
            <a:custGeom>
              <a:avLst/>
              <a:gdLst>
                <a:gd name="connsiteX0" fmla="*/ 16051 w 32905"/>
                <a:gd name="connsiteY0" fmla="*/ 32307 h 32306"/>
                <a:gd name="connsiteX1" fmla="*/ 4815 w 32905"/>
                <a:gd name="connsiteY1" fmla="*/ 27492 h 32306"/>
                <a:gd name="connsiteX2" fmla="*/ 2408 w 32905"/>
                <a:gd name="connsiteY2" fmla="*/ 25084 h 32306"/>
                <a:gd name="connsiteX3" fmla="*/ 803 w 32905"/>
                <a:gd name="connsiteY3" fmla="*/ 22676 h 32306"/>
                <a:gd name="connsiteX4" fmla="*/ 0 w 32905"/>
                <a:gd name="connsiteY4" fmla="*/ 19466 h 32306"/>
                <a:gd name="connsiteX5" fmla="*/ 0 w 32905"/>
                <a:gd name="connsiteY5" fmla="*/ 16256 h 32306"/>
                <a:gd name="connsiteX6" fmla="*/ 4815 w 32905"/>
                <a:gd name="connsiteY6" fmla="*/ 5020 h 32306"/>
                <a:gd name="connsiteX7" fmla="*/ 7223 w 32905"/>
                <a:gd name="connsiteY7" fmla="*/ 2612 h 32306"/>
                <a:gd name="connsiteX8" fmla="*/ 10433 w 32905"/>
                <a:gd name="connsiteY8" fmla="*/ 1007 h 32306"/>
                <a:gd name="connsiteX9" fmla="*/ 13644 w 32905"/>
                <a:gd name="connsiteY9" fmla="*/ 205 h 32306"/>
                <a:gd name="connsiteX10" fmla="*/ 28090 w 32905"/>
                <a:gd name="connsiteY10" fmla="*/ 4217 h 32306"/>
                <a:gd name="connsiteX11" fmla="*/ 32905 w 32905"/>
                <a:gd name="connsiteY11" fmla="*/ 15453 h 32306"/>
                <a:gd name="connsiteX12" fmla="*/ 32905 w 32905"/>
                <a:gd name="connsiteY12" fmla="*/ 18663 h 32306"/>
                <a:gd name="connsiteX13" fmla="*/ 32102 w 32905"/>
                <a:gd name="connsiteY13" fmla="*/ 21874 h 32306"/>
                <a:gd name="connsiteX14" fmla="*/ 30497 w 32905"/>
                <a:gd name="connsiteY14" fmla="*/ 24281 h 32306"/>
                <a:gd name="connsiteX15" fmla="*/ 28090 w 32905"/>
                <a:gd name="connsiteY15" fmla="*/ 26689 h 32306"/>
                <a:gd name="connsiteX16" fmla="*/ 16051 w 32905"/>
                <a:gd name="connsiteY16" fmla="*/ 32307 h 3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905" h="32306">
                  <a:moveTo>
                    <a:pt x="16051" y="32307"/>
                  </a:moveTo>
                  <a:cubicBezTo>
                    <a:pt x="12038" y="32307"/>
                    <a:pt x="8026" y="30702"/>
                    <a:pt x="4815" y="27492"/>
                  </a:cubicBezTo>
                  <a:cubicBezTo>
                    <a:pt x="4013" y="26689"/>
                    <a:pt x="3210" y="25886"/>
                    <a:pt x="2408" y="25084"/>
                  </a:cubicBezTo>
                  <a:cubicBezTo>
                    <a:pt x="1605" y="24281"/>
                    <a:pt x="1605" y="23479"/>
                    <a:pt x="803" y="22676"/>
                  </a:cubicBezTo>
                  <a:cubicBezTo>
                    <a:pt x="803" y="21874"/>
                    <a:pt x="0" y="21071"/>
                    <a:pt x="0" y="19466"/>
                  </a:cubicBezTo>
                  <a:cubicBezTo>
                    <a:pt x="0" y="18663"/>
                    <a:pt x="0" y="17058"/>
                    <a:pt x="0" y="16256"/>
                  </a:cubicBezTo>
                  <a:cubicBezTo>
                    <a:pt x="0" y="12243"/>
                    <a:pt x="1605" y="8230"/>
                    <a:pt x="4815" y="5020"/>
                  </a:cubicBezTo>
                  <a:cubicBezTo>
                    <a:pt x="5618" y="4217"/>
                    <a:pt x="6420" y="3415"/>
                    <a:pt x="7223" y="2612"/>
                  </a:cubicBezTo>
                  <a:cubicBezTo>
                    <a:pt x="8026" y="1810"/>
                    <a:pt x="8828" y="1810"/>
                    <a:pt x="10433" y="1007"/>
                  </a:cubicBezTo>
                  <a:cubicBezTo>
                    <a:pt x="11236" y="1007"/>
                    <a:pt x="12038" y="205"/>
                    <a:pt x="13644" y="205"/>
                  </a:cubicBezTo>
                  <a:cubicBezTo>
                    <a:pt x="18459" y="-598"/>
                    <a:pt x="24077" y="1007"/>
                    <a:pt x="28090" y="4217"/>
                  </a:cubicBezTo>
                  <a:cubicBezTo>
                    <a:pt x="31300" y="7428"/>
                    <a:pt x="32905" y="11440"/>
                    <a:pt x="32905" y="15453"/>
                  </a:cubicBezTo>
                  <a:cubicBezTo>
                    <a:pt x="32905" y="16256"/>
                    <a:pt x="32905" y="17861"/>
                    <a:pt x="32905" y="18663"/>
                  </a:cubicBezTo>
                  <a:cubicBezTo>
                    <a:pt x="32905" y="19466"/>
                    <a:pt x="32102" y="21071"/>
                    <a:pt x="32102" y="21874"/>
                  </a:cubicBezTo>
                  <a:cubicBezTo>
                    <a:pt x="32102" y="22676"/>
                    <a:pt x="31300" y="23479"/>
                    <a:pt x="30497" y="24281"/>
                  </a:cubicBezTo>
                  <a:cubicBezTo>
                    <a:pt x="29695" y="25084"/>
                    <a:pt x="28892" y="25886"/>
                    <a:pt x="28090" y="26689"/>
                  </a:cubicBezTo>
                  <a:cubicBezTo>
                    <a:pt x="24879" y="30702"/>
                    <a:pt x="20867" y="32307"/>
                    <a:pt x="16051" y="32307"/>
                  </a:cubicBezTo>
                  <a:close/>
                </a:path>
              </a:pathLst>
            </a:custGeom>
            <a:grpFill/>
            <a:ln w="12700" cap="flat">
              <a:solidFill>
                <a:schemeClr val="accent4"/>
              </a:solidFill>
              <a:prstDash val="solid"/>
              <a:miter/>
            </a:ln>
          </p:spPr>
          <p:txBody>
            <a:bodyPr rtlCol="0" anchor="ctr"/>
            <a:lstStyle/>
            <a:p>
              <a:endParaRPr lang="en-US"/>
            </a:p>
          </p:txBody>
        </p:sp>
        <p:sp>
          <p:nvSpPr>
            <p:cNvPr id="26" name="Freeform: Shape 27">
              <a:extLst>
                <a:ext uri="{FF2B5EF4-FFF2-40B4-BE49-F238E27FC236}">
                  <a16:creationId xmlns:a16="http://schemas.microsoft.com/office/drawing/2014/main" id="{51745330-F94F-42EE-A17D-3BE7CAA3E5EB}"/>
                </a:ext>
              </a:extLst>
            </p:cNvPr>
            <p:cNvSpPr/>
            <p:nvPr/>
          </p:nvSpPr>
          <p:spPr>
            <a:xfrm>
              <a:off x="2988482" y="1146960"/>
              <a:ext cx="32102" cy="32102"/>
            </a:xfrm>
            <a:custGeom>
              <a:avLst/>
              <a:gdLst>
                <a:gd name="connsiteX0" fmla="*/ 16051 w 32102"/>
                <a:gd name="connsiteY0" fmla="*/ 32102 h 32102"/>
                <a:gd name="connsiteX1" fmla="*/ 4815 w 32102"/>
                <a:gd name="connsiteY1" fmla="*/ 27287 h 32102"/>
                <a:gd name="connsiteX2" fmla="*/ 2408 w 32102"/>
                <a:gd name="connsiteY2" fmla="*/ 24879 h 32102"/>
                <a:gd name="connsiteX3" fmla="*/ 803 w 32102"/>
                <a:gd name="connsiteY3" fmla="*/ 22472 h 32102"/>
                <a:gd name="connsiteX4" fmla="*/ 0 w 32102"/>
                <a:gd name="connsiteY4" fmla="*/ 19261 h 32102"/>
                <a:gd name="connsiteX5" fmla="*/ 0 w 32102"/>
                <a:gd name="connsiteY5" fmla="*/ 16051 h 32102"/>
                <a:gd name="connsiteX6" fmla="*/ 0 w 32102"/>
                <a:gd name="connsiteY6" fmla="*/ 12841 h 32102"/>
                <a:gd name="connsiteX7" fmla="*/ 803 w 32102"/>
                <a:gd name="connsiteY7" fmla="*/ 9631 h 32102"/>
                <a:gd name="connsiteX8" fmla="*/ 2408 w 32102"/>
                <a:gd name="connsiteY8" fmla="*/ 7223 h 32102"/>
                <a:gd name="connsiteX9" fmla="*/ 4815 w 32102"/>
                <a:gd name="connsiteY9" fmla="*/ 4815 h 32102"/>
                <a:gd name="connsiteX10" fmla="*/ 27287 w 32102"/>
                <a:gd name="connsiteY10" fmla="*/ 4815 h 32102"/>
                <a:gd name="connsiteX11" fmla="*/ 32102 w 32102"/>
                <a:gd name="connsiteY11" fmla="*/ 16051 h 32102"/>
                <a:gd name="connsiteX12" fmla="*/ 27287 w 32102"/>
                <a:gd name="connsiteY12" fmla="*/ 27287 h 32102"/>
                <a:gd name="connsiteX13" fmla="*/ 16051 w 32102"/>
                <a:gd name="connsiteY13" fmla="*/ 32102 h 32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02" h="32102">
                  <a:moveTo>
                    <a:pt x="16051" y="32102"/>
                  </a:moveTo>
                  <a:cubicBezTo>
                    <a:pt x="12038" y="32102"/>
                    <a:pt x="8026" y="30497"/>
                    <a:pt x="4815" y="27287"/>
                  </a:cubicBezTo>
                  <a:cubicBezTo>
                    <a:pt x="4013" y="26485"/>
                    <a:pt x="3210" y="25682"/>
                    <a:pt x="2408" y="24879"/>
                  </a:cubicBezTo>
                  <a:cubicBezTo>
                    <a:pt x="1605" y="24077"/>
                    <a:pt x="1605" y="23274"/>
                    <a:pt x="803" y="22472"/>
                  </a:cubicBezTo>
                  <a:cubicBezTo>
                    <a:pt x="0" y="21669"/>
                    <a:pt x="0" y="20064"/>
                    <a:pt x="0" y="19261"/>
                  </a:cubicBezTo>
                  <a:cubicBezTo>
                    <a:pt x="0" y="18459"/>
                    <a:pt x="0" y="16854"/>
                    <a:pt x="0" y="16051"/>
                  </a:cubicBezTo>
                  <a:cubicBezTo>
                    <a:pt x="0" y="15249"/>
                    <a:pt x="0" y="13644"/>
                    <a:pt x="0" y="12841"/>
                  </a:cubicBezTo>
                  <a:cubicBezTo>
                    <a:pt x="0" y="12038"/>
                    <a:pt x="803" y="10433"/>
                    <a:pt x="803" y="9631"/>
                  </a:cubicBezTo>
                  <a:cubicBezTo>
                    <a:pt x="803" y="8828"/>
                    <a:pt x="1605" y="8026"/>
                    <a:pt x="2408" y="7223"/>
                  </a:cubicBezTo>
                  <a:cubicBezTo>
                    <a:pt x="3210" y="6420"/>
                    <a:pt x="3210" y="5618"/>
                    <a:pt x="4815" y="4815"/>
                  </a:cubicBezTo>
                  <a:cubicBezTo>
                    <a:pt x="10433" y="-1605"/>
                    <a:pt x="21669" y="-1605"/>
                    <a:pt x="27287" y="4815"/>
                  </a:cubicBezTo>
                  <a:cubicBezTo>
                    <a:pt x="30497" y="8026"/>
                    <a:pt x="32102" y="12038"/>
                    <a:pt x="32102" y="16051"/>
                  </a:cubicBezTo>
                  <a:cubicBezTo>
                    <a:pt x="32102" y="20064"/>
                    <a:pt x="30497" y="24077"/>
                    <a:pt x="27287" y="27287"/>
                  </a:cubicBezTo>
                  <a:cubicBezTo>
                    <a:pt x="24879" y="30497"/>
                    <a:pt x="20867" y="32102"/>
                    <a:pt x="16051" y="32102"/>
                  </a:cubicBezTo>
                  <a:close/>
                </a:path>
              </a:pathLst>
            </a:custGeom>
            <a:grpFill/>
            <a:ln w="12700" cap="flat">
              <a:solidFill>
                <a:schemeClr val="accent4"/>
              </a:solidFill>
              <a:prstDash val="solid"/>
              <a:miter/>
            </a:ln>
          </p:spPr>
          <p:txBody>
            <a:bodyPr rtlCol="0" anchor="ctr"/>
            <a:lstStyle/>
            <a:p>
              <a:endParaRPr lang="en-US"/>
            </a:p>
          </p:txBody>
        </p:sp>
        <p:sp>
          <p:nvSpPr>
            <p:cNvPr id="27" name="Freeform: Shape 28">
              <a:extLst>
                <a:ext uri="{FF2B5EF4-FFF2-40B4-BE49-F238E27FC236}">
                  <a16:creationId xmlns:a16="http://schemas.microsoft.com/office/drawing/2014/main" id="{C66A7408-540F-4EC9-9318-E3E48491D90C}"/>
                </a:ext>
              </a:extLst>
            </p:cNvPr>
            <p:cNvSpPr/>
            <p:nvPr/>
          </p:nvSpPr>
          <p:spPr>
            <a:xfrm>
              <a:off x="2864085" y="1185779"/>
              <a:ext cx="32102" cy="32609"/>
            </a:xfrm>
            <a:custGeom>
              <a:avLst/>
              <a:gdLst>
                <a:gd name="connsiteX0" fmla="*/ 16051 w 32102"/>
                <a:gd name="connsiteY0" fmla="*/ 32609 h 32609"/>
                <a:gd name="connsiteX1" fmla="*/ 4815 w 32102"/>
                <a:gd name="connsiteY1" fmla="*/ 27794 h 32609"/>
                <a:gd name="connsiteX2" fmla="*/ 0 w 32102"/>
                <a:gd name="connsiteY2" fmla="*/ 16558 h 32609"/>
                <a:gd name="connsiteX3" fmla="*/ 0 w 32102"/>
                <a:gd name="connsiteY3" fmla="*/ 13348 h 32609"/>
                <a:gd name="connsiteX4" fmla="*/ 803 w 32102"/>
                <a:gd name="connsiteY4" fmla="*/ 10137 h 32609"/>
                <a:gd name="connsiteX5" fmla="*/ 2408 w 32102"/>
                <a:gd name="connsiteY5" fmla="*/ 6927 h 32609"/>
                <a:gd name="connsiteX6" fmla="*/ 4815 w 32102"/>
                <a:gd name="connsiteY6" fmla="*/ 4519 h 32609"/>
                <a:gd name="connsiteX7" fmla="*/ 27287 w 32102"/>
                <a:gd name="connsiteY7" fmla="*/ 4519 h 32609"/>
                <a:gd name="connsiteX8" fmla="*/ 32102 w 32102"/>
                <a:gd name="connsiteY8" fmla="*/ 15755 h 32609"/>
                <a:gd name="connsiteX9" fmla="*/ 27287 w 32102"/>
                <a:gd name="connsiteY9" fmla="*/ 26991 h 32609"/>
                <a:gd name="connsiteX10" fmla="*/ 16051 w 32102"/>
                <a:gd name="connsiteY10" fmla="*/ 32609 h 3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102" h="32609">
                  <a:moveTo>
                    <a:pt x="16051" y="32609"/>
                  </a:moveTo>
                  <a:cubicBezTo>
                    <a:pt x="12038" y="32609"/>
                    <a:pt x="8026" y="31004"/>
                    <a:pt x="4815" y="27794"/>
                  </a:cubicBezTo>
                  <a:cubicBezTo>
                    <a:pt x="1605" y="24583"/>
                    <a:pt x="0" y="20571"/>
                    <a:pt x="0" y="16558"/>
                  </a:cubicBezTo>
                  <a:cubicBezTo>
                    <a:pt x="0" y="15755"/>
                    <a:pt x="0" y="14150"/>
                    <a:pt x="0" y="13348"/>
                  </a:cubicBezTo>
                  <a:cubicBezTo>
                    <a:pt x="0" y="12545"/>
                    <a:pt x="803" y="10940"/>
                    <a:pt x="803" y="10137"/>
                  </a:cubicBezTo>
                  <a:cubicBezTo>
                    <a:pt x="803" y="9335"/>
                    <a:pt x="1605" y="8532"/>
                    <a:pt x="2408" y="6927"/>
                  </a:cubicBezTo>
                  <a:cubicBezTo>
                    <a:pt x="3210" y="6125"/>
                    <a:pt x="3210" y="5322"/>
                    <a:pt x="4815" y="4519"/>
                  </a:cubicBezTo>
                  <a:cubicBezTo>
                    <a:pt x="10433" y="-1099"/>
                    <a:pt x="21669" y="-1901"/>
                    <a:pt x="27287" y="4519"/>
                  </a:cubicBezTo>
                  <a:cubicBezTo>
                    <a:pt x="30497" y="7730"/>
                    <a:pt x="32102" y="11742"/>
                    <a:pt x="32102" y="15755"/>
                  </a:cubicBezTo>
                  <a:cubicBezTo>
                    <a:pt x="32102" y="19768"/>
                    <a:pt x="30497" y="23781"/>
                    <a:pt x="27287" y="26991"/>
                  </a:cubicBezTo>
                  <a:cubicBezTo>
                    <a:pt x="24879" y="31004"/>
                    <a:pt x="20867" y="32609"/>
                    <a:pt x="16051" y="32609"/>
                  </a:cubicBezTo>
                  <a:close/>
                </a:path>
              </a:pathLst>
            </a:custGeom>
            <a:grpFill/>
            <a:ln w="12700" cap="flat">
              <a:solidFill>
                <a:schemeClr val="accent4"/>
              </a:solidFill>
              <a:prstDash val="solid"/>
              <a:miter/>
            </a:ln>
          </p:spPr>
          <p:txBody>
            <a:bodyPr rtlCol="0" anchor="ctr"/>
            <a:lstStyle/>
            <a:p>
              <a:endParaRPr lang="en-US"/>
            </a:p>
          </p:txBody>
        </p:sp>
        <p:sp>
          <p:nvSpPr>
            <p:cNvPr id="28" name="Freeform: Shape 29">
              <a:extLst>
                <a:ext uri="{FF2B5EF4-FFF2-40B4-BE49-F238E27FC236}">
                  <a16:creationId xmlns:a16="http://schemas.microsoft.com/office/drawing/2014/main" id="{800E7529-7783-4619-8537-A3E5A4917C3C}"/>
                </a:ext>
              </a:extLst>
            </p:cNvPr>
            <p:cNvSpPr/>
            <p:nvPr/>
          </p:nvSpPr>
          <p:spPr>
            <a:xfrm>
              <a:off x="3191530" y="957871"/>
              <a:ext cx="430172" cy="142540"/>
            </a:xfrm>
            <a:custGeom>
              <a:avLst/>
              <a:gdLst>
                <a:gd name="connsiteX0" fmla="*/ 306578 w 430172"/>
                <a:gd name="connsiteY0" fmla="*/ 142540 h 142540"/>
                <a:gd name="connsiteX1" fmla="*/ 189404 w 430172"/>
                <a:gd name="connsiteY1" fmla="*/ 82348 h 142540"/>
                <a:gd name="connsiteX2" fmla="*/ 97110 w 430172"/>
                <a:gd name="connsiteY2" fmla="*/ 32589 h 142540"/>
                <a:gd name="connsiteX3" fmla="*/ 27287 w 430172"/>
                <a:gd name="connsiteY3" fmla="*/ 79940 h 142540"/>
                <a:gd name="connsiteX4" fmla="*/ 0 w 430172"/>
                <a:gd name="connsiteY4" fmla="*/ 63086 h 142540"/>
                <a:gd name="connsiteX5" fmla="*/ 93900 w 430172"/>
                <a:gd name="connsiteY5" fmla="*/ 487 h 142540"/>
                <a:gd name="connsiteX6" fmla="*/ 213481 w 430172"/>
                <a:gd name="connsiteY6" fmla="*/ 60679 h 142540"/>
                <a:gd name="connsiteX7" fmla="*/ 308184 w 430172"/>
                <a:gd name="connsiteY7" fmla="*/ 110438 h 142540"/>
                <a:gd name="connsiteX8" fmla="*/ 405293 w 430172"/>
                <a:gd name="connsiteY8" fmla="*/ 60679 h 142540"/>
                <a:gd name="connsiteX9" fmla="*/ 430173 w 430172"/>
                <a:gd name="connsiteY9" fmla="*/ 81545 h 142540"/>
                <a:gd name="connsiteX10" fmla="*/ 309789 w 430172"/>
                <a:gd name="connsiteY10" fmla="*/ 142540 h 142540"/>
                <a:gd name="connsiteX11" fmla="*/ 306578 w 430172"/>
                <a:gd name="connsiteY11" fmla="*/ 142540 h 142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0172" h="142540">
                  <a:moveTo>
                    <a:pt x="306578" y="142540"/>
                  </a:moveTo>
                  <a:cubicBezTo>
                    <a:pt x="264845" y="142540"/>
                    <a:pt x="225520" y="122476"/>
                    <a:pt x="189404" y="82348"/>
                  </a:cubicBezTo>
                  <a:cubicBezTo>
                    <a:pt x="157302" y="47035"/>
                    <a:pt x="126805" y="30181"/>
                    <a:pt x="97110" y="32589"/>
                  </a:cubicBezTo>
                  <a:cubicBezTo>
                    <a:pt x="54574" y="36602"/>
                    <a:pt x="28090" y="79138"/>
                    <a:pt x="27287" y="79940"/>
                  </a:cubicBezTo>
                  <a:lnTo>
                    <a:pt x="0" y="63086"/>
                  </a:lnTo>
                  <a:cubicBezTo>
                    <a:pt x="1605" y="60679"/>
                    <a:pt x="35313" y="6105"/>
                    <a:pt x="93900" y="487"/>
                  </a:cubicBezTo>
                  <a:cubicBezTo>
                    <a:pt x="134028" y="-3526"/>
                    <a:pt x="174156" y="17340"/>
                    <a:pt x="213481" y="60679"/>
                  </a:cubicBezTo>
                  <a:cubicBezTo>
                    <a:pt x="243979" y="94386"/>
                    <a:pt x="275279" y="110438"/>
                    <a:pt x="308184" y="110438"/>
                  </a:cubicBezTo>
                  <a:cubicBezTo>
                    <a:pt x="362758" y="109635"/>
                    <a:pt x="404491" y="61481"/>
                    <a:pt x="405293" y="60679"/>
                  </a:cubicBezTo>
                  <a:lnTo>
                    <a:pt x="430173" y="81545"/>
                  </a:lnTo>
                  <a:cubicBezTo>
                    <a:pt x="427765" y="83953"/>
                    <a:pt x="378809" y="141737"/>
                    <a:pt x="309789" y="142540"/>
                  </a:cubicBezTo>
                  <a:cubicBezTo>
                    <a:pt x="308184" y="142540"/>
                    <a:pt x="307381" y="142540"/>
                    <a:pt x="306578" y="142540"/>
                  </a:cubicBezTo>
                  <a:close/>
                </a:path>
              </a:pathLst>
            </a:custGeom>
            <a:grpFill/>
            <a:ln w="12700" cap="flat">
              <a:solidFill>
                <a:schemeClr val="accent4"/>
              </a:solidFill>
              <a:prstDash val="solid"/>
              <a:miter/>
            </a:ln>
          </p:spPr>
          <p:txBody>
            <a:bodyPr rtlCol="0" anchor="ctr"/>
            <a:lstStyle/>
            <a:p>
              <a:endParaRPr lang="en-US"/>
            </a:p>
          </p:txBody>
        </p:sp>
        <p:sp>
          <p:nvSpPr>
            <p:cNvPr id="29" name="Freeform: Shape 30">
              <a:extLst>
                <a:ext uri="{FF2B5EF4-FFF2-40B4-BE49-F238E27FC236}">
                  <a16:creationId xmlns:a16="http://schemas.microsoft.com/office/drawing/2014/main" id="{833B413B-5D0C-45AE-97C8-1F7AC10C5DE6}"/>
                </a:ext>
              </a:extLst>
            </p:cNvPr>
            <p:cNvSpPr/>
            <p:nvPr/>
          </p:nvSpPr>
          <p:spPr>
            <a:xfrm>
              <a:off x="3217212" y="1559792"/>
              <a:ext cx="430172" cy="142540"/>
            </a:xfrm>
            <a:custGeom>
              <a:avLst/>
              <a:gdLst>
                <a:gd name="connsiteX0" fmla="*/ 305776 w 430172"/>
                <a:gd name="connsiteY0" fmla="*/ 142540 h 142540"/>
                <a:gd name="connsiteX1" fmla="*/ 188602 w 430172"/>
                <a:gd name="connsiteY1" fmla="*/ 82348 h 142540"/>
                <a:gd name="connsiteX2" fmla="*/ 96307 w 430172"/>
                <a:gd name="connsiteY2" fmla="*/ 32589 h 142540"/>
                <a:gd name="connsiteX3" fmla="*/ 27287 w 430172"/>
                <a:gd name="connsiteY3" fmla="*/ 79940 h 142540"/>
                <a:gd name="connsiteX4" fmla="*/ 0 w 430172"/>
                <a:gd name="connsiteY4" fmla="*/ 63086 h 142540"/>
                <a:gd name="connsiteX5" fmla="*/ 93900 w 430172"/>
                <a:gd name="connsiteY5" fmla="*/ 487 h 142540"/>
                <a:gd name="connsiteX6" fmla="*/ 213481 w 430172"/>
                <a:gd name="connsiteY6" fmla="*/ 60679 h 142540"/>
                <a:gd name="connsiteX7" fmla="*/ 308184 w 430172"/>
                <a:gd name="connsiteY7" fmla="*/ 110438 h 142540"/>
                <a:gd name="connsiteX8" fmla="*/ 405293 w 430172"/>
                <a:gd name="connsiteY8" fmla="*/ 60679 h 142540"/>
                <a:gd name="connsiteX9" fmla="*/ 430173 w 430172"/>
                <a:gd name="connsiteY9" fmla="*/ 81545 h 142540"/>
                <a:gd name="connsiteX10" fmla="*/ 309789 w 430172"/>
                <a:gd name="connsiteY10" fmla="*/ 142540 h 142540"/>
                <a:gd name="connsiteX11" fmla="*/ 305776 w 430172"/>
                <a:gd name="connsiteY11" fmla="*/ 142540 h 142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0172" h="142540">
                  <a:moveTo>
                    <a:pt x="305776" y="142540"/>
                  </a:moveTo>
                  <a:cubicBezTo>
                    <a:pt x="264043" y="142540"/>
                    <a:pt x="224717" y="122476"/>
                    <a:pt x="188602" y="82348"/>
                  </a:cubicBezTo>
                  <a:cubicBezTo>
                    <a:pt x="156499" y="47035"/>
                    <a:pt x="125200" y="30181"/>
                    <a:pt x="96307" y="32589"/>
                  </a:cubicBezTo>
                  <a:cubicBezTo>
                    <a:pt x="53772" y="36602"/>
                    <a:pt x="27287" y="79138"/>
                    <a:pt x="27287" y="79940"/>
                  </a:cubicBezTo>
                  <a:lnTo>
                    <a:pt x="0" y="63086"/>
                  </a:lnTo>
                  <a:cubicBezTo>
                    <a:pt x="1605" y="60679"/>
                    <a:pt x="35313" y="6105"/>
                    <a:pt x="93900" y="487"/>
                  </a:cubicBezTo>
                  <a:cubicBezTo>
                    <a:pt x="134028" y="-3526"/>
                    <a:pt x="174156" y="17340"/>
                    <a:pt x="213481" y="60679"/>
                  </a:cubicBezTo>
                  <a:cubicBezTo>
                    <a:pt x="243979" y="94386"/>
                    <a:pt x="275279" y="111240"/>
                    <a:pt x="308184" y="110438"/>
                  </a:cubicBezTo>
                  <a:cubicBezTo>
                    <a:pt x="362758" y="109635"/>
                    <a:pt x="404491" y="61481"/>
                    <a:pt x="405293" y="60679"/>
                  </a:cubicBezTo>
                  <a:lnTo>
                    <a:pt x="430173" y="81545"/>
                  </a:lnTo>
                  <a:cubicBezTo>
                    <a:pt x="427765" y="83953"/>
                    <a:pt x="378809" y="141737"/>
                    <a:pt x="309789" y="142540"/>
                  </a:cubicBezTo>
                  <a:cubicBezTo>
                    <a:pt x="306578" y="142540"/>
                    <a:pt x="305776" y="142540"/>
                    <a:pt x="305776" y="142540"/>
                  </a:cubicBezTo>
                  <a:close/>
                </a:path>
              </a:pathLst>
            </a:custGeom>
            <a:grpFill/>
            <a:ln w="12700" cap="flat">
              <a:solidFill>
                <a:schemeClr val="accent4"/>
              </a:solidFill>
              <a:prstDash val="solid"/>
              <a:miter/>
            </a:ln>
          </p:spPr>
          <p:txBody>
            <a:bodyPr rtlCol="0" anchor="ctr"/>
            <a:lstStyle/>
            <a:p>
              <a:endParaRPr lang="en-US"/>
            </a:p>
          </p:txBody>
        </p:sp>
        <p:sp>
          <p:nvSpPr>
            <p:cNvPr id="30" name="Freeform: Shape 31">
              <a:extLst>
                <a:ext uri="{FF2B5EF4-FFF2-40B4-BE49-F238E27FC236}">
                  <a16:creationId xmlns:a16="http://schemas.microsoft.com/office/drawing/2014/main" id="{309F1779-42BC-4D34-BA51-9F5E3D228E86}"/>
                </a:ext>
              </a:extLst>
            </p:cNvPr>
            <p:cNvSpPr/>
            <p:nvPr/>
          </p:nvSpPr>
          <p:spPr>
            <a:xfrm>
              <a:off x="3161835" y="1226226"/>
              <a:ext cx="340285" cy="142240"/>
            </a:xfrm>
            <a:custGeom>
              <a:avLst/>
              <a:gdLst>
                <a:gd name="connsiteX0" fmla="*/ 239966 w 340285"/>
                <a:gd name="connsiteY0" fmla="*/ 142240 h 142240"/>
                <a:gd name="connsiteX1" fmla="*/ 145264 w 340285"/>
                <a:gd name="connsiteY1" fmla="*/ 80443 h 142240"/>
                <a:gd name="connsiteX2" fmla="*/ 80256 w 340285"/>
                <a:gd name="connsiteY2" fmla="*/ 32289 h 142240"/>
                <a:gd name="connsiteX3" fmla="*/ 28892 w 340285"/>
                <a:gd name="connsiteY3" fmla="*/ 78035 h 142240"/>
                <a:gd name="connsiteX4" fmla="*/ 0 w 340285"/>
                <a:gd name="connsiteY4" fmla="*/ 64392 h 142240"/>
                <a:gd name="connsiteX5" fmla="*/ 77848 w 340285"/>
                <a:gd name="connsiteY5" fmla="*/ 187 h 142240"/>
                <a:gd name="connsiteX6" fmla="*/ 172551 w 340285"/>
                <a:gd name="connsiteY6" fmla="*/ 61984 h 142240"/>
                <a:gd name="connsiteX7" fmla="*/ 240768 w 340285"/>
                <a:gd name="connsiteY7" fmla="*/ 110138 h 142240"/>
                <a:gd name="connsiteX8" fmla="*/ 241571 w 340285"/>
                <a:gd name="connsiteY8" fmla="*/ 110138 h 142240"/>
                <a:gd name="connsiteX9" fmla="*/ 312999 w 340285"/>
                <a:gd name="connsiteY9" fmla="*/ 61984 h 142240"/>
                <a:gd name="connsiteX10" fmla="*/ 340286 w 340285"/>
                <a:gd name="connsiteY10" fmla="*/ 79640 h 142240"/>
                <a:gd name="connsiteX11" fmla="*/ 242373 w 340285"/>
                <a:gd name="connsiteY11" fmla="*/ 142240 h 142240"/>
                <a:gd name="connsiteX12" fmla="*/ 239966 w 340285"/>
                <a:gd name="connsiteY12" fmla="*/ 142240 h 14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285" h="142240">
                  <a:moveTo>
                    <a:pt x="239966" y="142240"/>
                  </a:moveTo>
                  <a:cubicBezTo>
                    <a:pt x="205456" y="142240"/>
                    <a:pt x="174156" y="121374"/>
                    <a:pt x="145264" y="80443"/>
                  </a:cubicBezTo>
                  <a:cubicBezTo>
                    <a:pt x="129212" y="57169"/>
                    <a:pt x="105136" y="30684"/>
                    <a:pt x="80256" y="32289"/>
                  </a:cubicBezTo>
                  <a:cubicBezTo>
                    <a:pt x="54574" y="34697"/>
                    <a:pt x="34510" y="65997"/>
                    <a:pt x="28892" y="78035"/>
                  </a:cubicBezTo>
                  <a:lnTo>
                    <a:pt x="0" y="64392"/>
                  </a:lnTo>
                  <a:cubicBezTo>
                    <a:pt x="803" y="61984"/>
                    <a:pt x="28892" y="4200"/>
                    <a:pt x="77848" y="187"/>
                  </a:cubicBezTo>
                  <a:cubicBezTo>
                    <a:pt x="109951" y="-2221"/>
                    <a:pt x="142053" y="18646"/>
                    <a:pt x="172551" y="61984"/>
                  </a:cubicBezTo>
                  <a:cubicBezTo>
                    <a:pt x="195022" y="94087"/>
                    <a:pt x="217494" y="110138"/>
                    <a:pt x="240768" y="110138"/>
                  </a:cubicBezTo>
                  <a:cubicBezTo>
                    <a:pt x="240768" y="110138"/>
                    <a:pt x="241571" y="110138"/>
                    <a:pt x="241571" y="110138"/>
                  </a:cubicBezTo>
                  <a:cubicBezTo>
                    <a:pt x="280896" y="109335"/>
                    <a:pt x="312196" y="62787"/>
                    <a:pt x="312999" y="61984"/>
                  </a:cubicBezTo>
                  <a:lnTo>
                    <a:pt x="340286" y="79640"/>
                  </a:lnTo>
                  <a:cubicBezTo>
                    <a:pt x="338681" y="82048"/>
                    <a:pt x="299355" y="141438"/>
                    <a:pt x="242373" y="142240"/>
                  </a:cubicBezTo>
                  <a:cubicBezTo>
                    <a:pt x="240768" y="142240"/>
                    <a:pt x="239966" y="142240"/>
                    <a:pt x="239966" y="142240"/>
                  </a:cubicBezTo>
                  <a:close/>
                </a:path>
              </a:pathLst>
            </a:custGeom>
            <a:grpFill/>
            <a:ln w="12700" cap="flat">
              <a:solidFill>
                <a:schemeClr val="accent4"/>
              </a:solidFill>
              <a:prstDash val="solid"/>
              <a:miter/>
            </a:ln>
          </p:spPr>
          <p:txBody>
            <a:bodyPr rtlCol="0" anchor="ctr"/>
            <a:lstStyle/>
            <a:p>
              <a:endParaRPr lang="en-US"/>
            </a:p>
          </p:txBody>
        </p:sp>
      </p:grpSp>
      <p:graphicFrame>
        <p:nvGraphicFramePr>
          <p:cNvPr id="8" name="Diagram 9">
            <a:extLst>
              <a:ext uri="{FF2B5EF4-FFF2-40B4-BE49-F238E27FC236}">
                <a16:creationId xmlns:a16="http://schemas.microsoft.com/office/drawing/2014/main" id="{00000000-0008-0000-2300-000002000000}"/>
              </a:ext>
            </a:extLst>
          </p:cNvPr>
          <p:cNvGraphicFramePr>
            <a:graphicFrameLocks noGrp="1"/>
          </p:cNvGraphicFramePr>
          <p:nvPr>
            <p:ph sz="quarter" idx="22"/>
            <p:extLst>
              <p:ext uri="{D42A27DB-BD31-4B8C-83A1-F6EECF244321}">
                <p14:modId xmlns:p14="http://schemas.microsoft.com/office/powerpoint/2010/main" val="3290956060"/>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35223727"/>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8098211-003D-40C6-9F79-DFAF062DC304}"/>
              </a:ext>
            </a:extLst>
          </p:cNvPr>
          <p:cNvSpPr>
            <a:spLocks noGrp="1"/>
          </p:cNvSpPr>
          <p:nvPr>
            <p:ph type="title"/>
          </p:nvPr>
        </p:nvSpPr>
        <p:spPr/>
        <p:txBody>
          <a:bodyPr/>
          <a:lstStyle/>
          <a:p>
            <a:r>
              <a:rPr lang="sv-SE" dirty="0"/>
              <a:t>CO</a:t>
            </a:r>
            <a:r>
              <a:rPr lang="sv-SE" baseline="-25000" dirty="0"/>
              <a:t>2</a:t>
            </a:r>
            <a:r>
              <a:rPr lang="sv-SE" dirty="0"/>
              <a:t>-utsläpp från fjärrvärme</a:t>
            </a:r>
          </a:p>
        </p:txBody>
      </p:sp>
      <p:sp>
        <p:nvSpPr>
          <p:cNvPr id="3" name="Platshållare för text 2">
            <a:extLst>
              <a:ext uri="{FF2B5EF4-FFF2-40B4-BE49-F238E27FC236}">
                <a16:creationId xmlns:a16="http://schemas.microsoft.com/office/drawing/2014/main" id="{26D30903-8ED6-4580-8C1E-0882944B64C7}"/>
              </a:ext>
            </a:extLst>
          </p:cNvPr>
          <p:cNvSpPr>
            <a:spLocks noGrp="1"/>
          </p:cNvSpPr>
          <p:nvPr>
            <p:ph type="body" sz="quarter" idx="18"/>
          </p:nvPr>
        </p:nvSpPr>
        <p:spPr/>
        <p:txBody>
          <a:bodyPr/>
          <a:lstStyle/>
          <a:p>
            <a:r>
              <a:rPr lang="sv-SE" dirty="0"/>
              <a:t>Källa: Energiföretagen Sverige</a:t>
            </a:r>
          </a:p>
        </p:txBody>
      </p:sp>
      <p:sp>
        <p:nvSpPr>
          <p:cNvPr id="4" name="Platshållare för datum 3">
            <a:extLst>
              <a:ext uri="{FF2B5EF4-FFF2-40B4-BE49-F238E27FC236}">
                <a16:creationId xmlns:a16="http://schemas.microsoft.com/office/drawing/2014/main" id="{6D755A3D-F778-4BE5-B4F5-00BFDEAEF6AF}"/>
              </a:ext>
            </a:extLst>
          </p:cNvPr>
          <p:cNvSpPr>
            <a:spLocks noGrp="1"/>
          </p:cNvSpPr>
          <p:nvPr>
            <p:ph type="dt" sz="half" idx="19"/>
          </p:nvPr>
        </p:nvSpPr>
        <p:spPr/>
        <p:txBody>
          <a:bodyPr/>
          <a:lstStyle/>
          <a:p>
            <a:pPr>
              <a:defRPr/>
            </a:pPr>
            <a:r>
              <a:rPr lang="sv-SE" dirty="0"/>
              <a:t>2022-12-05</a:t>
            </a:r>
          </a:p>
          <a:p>
            <a:pPr>
              <a:defRPr/>
            </a:pPr>
            <a:endParaRPr lang="sv-SE" dirty="0"/>
          </a:p>
        </p:txBody>
      </p:sp>
      <p:sp>
        <p:nvSpPr>
          <p:cNvPr id="5" name="Platshållare för bildnummer 4">
            <a:extLst>
              <a:ext uri="{FF2B5EF4-FFF2-40B4-BE49-F238E27FC236}">
                <a16:creationId xmlns:a16="http://schemas.microsoft.com/office/drawing/2014/main" id="{DE9B8051-858C-44DD-821B-18D9E142456E}"/>
              </a:ext>
            </a:extLst>
          </p:cNvPr>
          <p:cNvSpPr>
            <a:spLocks noGrp="1"/>
          </p:cNvSpPr>
          <p:nvPr>
            <p:ph type="sldNum" sz="quarter" idx="21"/>
          </p:nvPr>
        </p:nvSpPr>
        <p:spPr/>
        <p:txBody>
          <a:bodyPr/>
          <a:lstStyle/>
          <a:p>
            <a:pPr>
              <a:defRPr/>
            </a:pPr>
            <a:fld id="{30D2372E-50D1-4AC7-942F-EA3CFDEB5908}" type="slidenum">
              <a:rPr lang="sv-SE" smtClean="0"/>
              <a:pPr>
                <a:defRPr/>
              </a:pPr>
              <a:t>37</a:t>
            </a:fld>
            <a:endParaRPr lang="sv-SE" dirty="0"/>
          </a:p>
        </p:txBody>
      </p:sp>
      <p:sp>
        <p:nvSpPr>
          <p:cNvPr id="9" name="TextBox 8">
            <a:extLst>
              <a:ext uri="{FF2B5EF4-FFF2-40B4-BE49-F238E27FC236}">
                <a16:creationId xmlns:a16="http://schemas.microsoft.com/office/drawing/2014/main" id="{5CF87648-2797-46B8-939F-90BE383FDB89}"/>
              </a:ext>
            </a:extLst>
          </p:cNvPr>
          <p:cNvSpPr txBox="1"/>
          <p:nvPr>
            <p:custDataLst>
              <p:tags r:id="rId1"/>
            </p:custDataLst>
          </p:nvPr>
        </p:nvSpPr>
        <p:spPr>
          <a:xfrm>
            <a:off x="596694" y="1801139"/>
            <a:ext cx="2436438" cy="341632"/>
          </a:xfrm>
          <a:prstGeom prst="rect">
            <a:avLst/>
          </a:prstGeom>
          <a:noFill/>
        </p:spPr>
        <p:txBody>
          <a:bodyPr wrap="square" rtlCol="0">
            <a:spAutoFit/>
          </a:bodyPr>
          <a:lstStyle/>
          <a:p>
            <a:pPr>
              <a:lnSpc>
                <a:spcPct val="90000"/>
              </a:lnSpc>
              <a:spcBef>
                <a:spcPts val="600"/>
              </a:spcBef>
            </a:pPr>
            <a:r>
              <a:rPr lang="sv-SE" dirty="0"/>
              <a:t>CO</a:t>
            </a:r>
            <a:r>
              <a:rPr lang="sv-SE" baseline="-25000" dirty="0"/>
              <a:t>2</a:t>
            </a:r>
            <a:r>
              <a:rPr lang="sv-SE" dirty="0"/>
              <a:t>, g/kWh lev. energi</a:t>
            </a:r>
          </a:p>
        </p:txBody>
      </p:sp>
      <p:grpSp>
        <p:nvGrpSpPr>
          <p:cNvPr id="10" name="Graphic 4">
            <a:extLst>
              <a:ext uri="{FF2B5EF4-FFF2-40B4-BE49-F238E27FC236}">
                <a16:creationId xmlns:a16="http://schemas.microsoft.com/office/drawing/2014/main" id="{B6CDC6AB-DB59-48E1-9E7D-3A859FD66EF9}"/>
              </a:ext>
            </a:extLst>
          </p:cNvPr>
          <p:cNvGrpSpPr/>
          <p:nvPr/>
        </p:nvGrpSpPr>
        <p:grpSpPr>
          <a:xfrm>
            <a:off x="9147429" y="3142589"/>
            <a:ext cx="2152396" cy="1604036"/>
            <a:chOff x="8523747" y="938294"/>
            <a:chExt cx="1052157" cy="784102"/>
          </a:xfrm>
          <a:solidFill>
            <a:schemeClr val="accent4"/>
          </a:solidFill>
        </p:grpSpPr>
        <p:grpSp>
          <p:nvGrpSpPr>
            <p:cNvPr id="11" name="Graphic 4">
              <a:extLst>
                <a:ext uri="{FF2B5EF4-FFF2-40B4-BE49-F238E27FC236}">
                  <a16:creationId xmlns:a16="http://schemas.microsoft.com/office/drawing/2014/main" id="{BDC64B47-5E89-426C-93E2-68B8DE574AAF}"/>
                </a:ext>
              </a:extLst>
            </p:cNvPr>
            <p:cNvGrpSpPr/>
            <p:nvPr/>
          </p:nvGrpSpPr>
          <p:grpSpPr>
            <a:xfrm>
              <a:off x="8893728" y="1435079"/>
              <a:ext cx="402885" cy="230335"/>
              <a:chOff x="8893728" y="1435079"/>
              <a:chExt cx="402885" cy="230335"/>
            </a:xfrm>
            <a:grpFill/>
          </p:grpSpPr>
          <p:sp>
            <p:nvSpPr>
              <p:cNvPr id="23" name="Freeform: Shape 24">
                <a:extLst>
                  <a:ext uri="{FF2B5EF4-FFF2-40B4-BE49-F238E27FC236}">
                    <a16:creationId xmlns:a16="http://schemas.microsoft.com/office/drawing/2014/main" id="{621D7CAB-8654-45C4-ADEC-0222DB91871B}"/>
                  </a:ext>
                </a:extLst>
              </p:cNvPr>
              <p:cNvSpPr/>
              <p:nvPr/>
            </p:nvSpPr>
            <p:spPr>
              <a:xfrm>
                <a:off x="8893728" y="1435079"/>
                <a:ext cx="136435" cy="184589"/>
              </a:xfrm>
              <a:custGeom>
                <a:avLst/>
                <a:gdLst>
                  <a:gd name="connsiteX0" fmla="*/ 92295 w 136435"/>
                  <a:gd name="connsiteY0" fmla="*/ 184589 h 184589"/>
                  <a:gd name="connsiteX1" fmla="*/ 0 w 136435"/>
                  <a:gd name="connsiteY1" fmla="*/ 92295 h 184589"/>
                  <a:gd name="connsiteX2" fmla="*/ 92295 w 136435"/>
                  <a:gd name="connsiteY2" fmla="*/ 0 h 184589"/>
                  <a:gd name="connsiteX3" fmla="*/ 128410 w 136435"/>
                  <a:gd name="connsiteY3" fmla="*/ 7223 h 184589"/>
                  <a:gd name="connsiteX4" fmla="*/ 115569 w 136435"/>
                  <a:gd name="connsiteY4" fmla="*/ 36918 h 184589"/>
                  <a:gd name="connsiteX5" fmla="*/ 92295 w 136435"/>
                  <a:gd name="connsiteY5" fmla="*/ 32102 h 184589"/>
                  <a:gd name="connsiteX6" fmla="*/ 32102 w 136435"/>
                  <a:gd name="connsiteY6" fmla="*/ 92295 h 184589"/>
                  <a:gd name="connsiteX7" fmla="*/ 92295 w 136435"/>
                  <a:gd name="connsiteY7" fmla="*/ 152487 h 184589"/>
                  <a:gd name="connsiteX8" fmla="*/ 121187 w 136435"/>
                  <a:gd name="connsiteY8" fmla="*/ 145264 h 184589"/>
                  <a:gd name="connsiteX9" fmla="*/ 136435 w 136435"/>
                  <a:gd name="connsiteY9" fmla="*/ 173353 h 184589"/>
                  <a:gd name="connsiteX10" fmla="*/ 92295 w 136435"/>
                  <a:gd name="connsiteY10" fmla="*/ 184589 h 18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435" h="184589">
                    <a:moveTo>
                      <a:pt x="92295" y="184589"/>
                    </a:moveTo>
                    <a:cubicBezTo>
                      <a:pt x="41733" y="184589"/>
                      <a:pt x="0" y="143658"/>
                      <a:pt x="0" y="92295"/>
                    </a:cubicBezTo>
                    <a:cubicBezTo>
                      <a:pt x="0" y="41733"/>
                      <a:pt x="40931" y="0"/>
                      <a:pt x="92295" y="0"/>
                    </a:cubicBezTo>
                    <a:cubicBezTo>
                      <a:pt x="104333" y="0"/>
                      <a:pt x="117174" y="2408"/>
                      <a:pt x="128410" y="7223"/>
                    </a:cubicBezTo>
                    <a:lnTo>
                      <a:pt x="115569" y="36918"/>
                    </a:lnTo>
                    <a:cubicBezTo>
                      <a:pt x="108346" y="33708"/>
                      <a:pt x="100320" y="32102"/>
                      <a:pt x="92295" y="32102"/>
                    </a:cubicBezTo>
                    <a:cubicBezTo>
                      <a:pt x="59390" y="32102"/>
                      <a:pt x="32102" y="59390"/>
                      <a:pt x="32102" y="92295"/>
                    </a:cubicBezTo>
                    <a:cubicBezTo>
                      <a:pt x="32102" y="125200"/>
                      <a:pt x="59390" y="152487"/>
                      <a:pt x="92295" y="152487"/>
                    </a:cubicBezTo>
                    <a:cubicBezTo>
                      <a:pt x="102728" y="152487"/>
                      <a:pt x="112359" y="150079"/>
                      <a:pt x="121187" y="145264"/>
                    </a:cubicBezTo>
                    <a:lnTo>
                      <a:pt x="136435" y="173353"/>
                    </a:lnTo>
                    <a:cubicBezTo>
                      <a:pt x="122792" y="180576"/>
                      <a:pt x="107543" y="184589"/>
                      <a:pt x="92295" y="184589"/>
                    </a:cubicBezTo>
                    <a:close/>
                  </a:path>
                </a:pathLst>
              </a:custGeom>
              <a:grpFill/>
              <a:ln w="8022" cap="flat">
                <a:noFill/>
                <a:prstDash val="solid"/>
                <a:miter/>
              </a:ln>
            </p:spPr>
            <p:txBody>
              <a:bodyPr rtlCol="0" anchor="ctr"/>
              <a:lstStyle/>
              <a:p>
                <a:endParaRPr lang="en-US"/>
              </a:p>
            </p:txBody>
          </p:sp>
          <p:sp>
            <p:nvSpPr>
              <p:cNvPr id="24" name="Freeform: Shape 25">
                <a:extLst>
                  <a:ext uri="{FF2B5EF4-FFF2-40B4-BE49-F238E27FC236}">
                    <a16:creationId xmlns:a16="http://schemas.microsoft.com/office/drawing/2014/main" id="{803CE379-3D5A-4EF5-B121-730471575370}"/>
                  </a:ext>
                </a:extLst>
              </p:cNvPr>
              <p:cNvSpPr/>
              <p:nvPr/>
            </p:nvSpPr>
            <p:spPr>
              <a:xfrm>
                <a:off x="9028559" y="1435079"/>
                <a:ext cx="184589" cy="184589"/>
              </a:xfrm>
              <a:custGeom>
                <a:avLst/>
                <a:gdLst>
                  <a:gd name="connsiteX0" fmla="*/ 92295 w 184589"/>
                  <a:gd name="connsiteY0" fmla="*/ 184589 h 184589"/>
                  <a:gd name="connsiteX1" fmla="*/ 0 w 184589"/>
                  <a:gd name="connsiteY1" fmla="*/ 92295 h 184589"/>
                  <a:gd name="connsiteX2" fmla="*/ 92295 w 184589"/>
                  <a:gd name="connsiteY2" fmla="*/ 0 h 184589"/>
                  <a:gd name="connsiteX3" fmla="*/ 128410 w 184589"/>
                  <a:gd name="connsiteY3" fmla="*/ 7223 h 184589"/>
                  <a:gd name="connsiteX4" fmla="*/ 184589 w 184589"/>
                  <a:gd name="connsiteY4" fmla="*/ 92295 h 184589"/>
                  <a:gd name="connsiteX5" fmla="*/ 137238 w 184589"/>
                  <a:gd name="connsiteY5" fmla="*/ 173353 h 184589"/>
                  <a:gd name="connsiteX6" fmla="*/ 92295 w 184589"/>
                  <a:gd name="connsiteY6" fmla="*/ 184589 h 184589"/>
                  <a:gd name="connsiteX7" fmla="*/ 92295 w 184589"/>
                  <a:gd name="connsiteY7" fmla="*/ 32102 h 184589"/>
                  <a:gd name="connsiteX8" fmla="*/ 32102 w 184589"/>
                  <a:gd name="connsiteY8" fmla="*/ 92295 h 184589"/>
                  <a:gd name="connsiteX9" fmla="*/ 92295 w 184589"/>
                  <a:gd name="connsiteY9" fmla="*/ 152487 h 184589"/>
                  <a:gd name="connsiteX10" fmla="*/ 121187 w 184589"/>
                  <a:gd name="connsiteY10" fmla="*/ 145264 h 184589"/>
                  <a:gd name="connsiteX11" fmla="*/ 152487 w 184589"/>
                  <a:gd name="connsiteY11" fmla="*/ 92295 h 184589"/>
                  <a:gd name="connsiteX12" fmla="*/ 115569 w 184589"/>
                  <a:gd name="connsiteY12" fmla="*/ 36918 h 184589"/>
                  <a:gd name="connsiteX13" fmla="*/ 92295 w 184589"/>
                  <a:gd name="connsiteY13" fmla="*/ 32102 h 18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4589" h="184589">
                    <a:moveTo>
                      <a:pt x="92295" y="184589"/>
                    </a:moveTo>
                    <a:cubicBezTo>
                      <a:pt x="41733" y="184589"/>
                      <a:pt x="0" y="143658"/>
                      <a:pt x="0" y="92295"/>
                    </a:cubicBezTo>
                    <a:cubicBezTo>
                      <a:pt x="0" y="41733"/>
                      <a:pt x="40930" y="0"/>
                      <a:pt x="92295" y="0"/>
                    </a:cubicBezTo>
                    <a:cubicBezTo>
                      <a:pt x="104333" y="0"/>
                      <a:pt x="117174" y="2408"/>
                      <a:pt x="128410" y="7223"/>
                    </a:cubicBezTo>
                    <a:cubicBezTo>
                      <a:pt x="162920" y="21669"/>
                      <a:pt x="184589" y="55377"/>
                      <a:pt x="184589" y="92295"/>
                    </a:cubicBezTo>
                    <a:cubicBezTo>
                      <a:pt x="184589" y="126002"/>
                      <a:pt x="166130" y="156499"/>
                      <a:pt x="137238" y="173353"/>
                    </a:cubicBezTo>
                    <a:cubicBezTo>
                      <a:pt x="123594" y="180576"/>
                      <a:pt x="107543" y="184589"/>
                      <a:pt x="92295" y="184589"/>
                    </a:cubicBezTo>
                    <a:close/>
                    <a:moveTo>
                      <a:pt x="92295" y="32102"/>
                    </a:moveTo>
                    <a:cubicBezTo>
                      <a:pt x="59389" y="32102"/>
                      <a:pt x="32102" y="59390"/>
                      <a:pt x="32102" y="92295"/>
                    </a:cubicBezTo>
                    <a:cubicBezTo>
                      <a:pt x="32102" y="125200"/>
                      <a:pt x="59389" y="152487"/>
                      <a:pt x="92295" y="152487"/>
                    </a:cubicBezTo>
                    <a:cubicBezTo>
                      <a:pt x="102728" y="152487"/>
                      <a:pt x="112359" y="150079"/>
                      <a:pt x="121187" y="145264"/>
                    </a:cubicBezTo>
                    <a:cubicBezTo>
                      <a:pt x="140448" y="134830"/>
                      <a:pt x="152487" y="114766"/>
                      <a:pt x="152487" y="92295"/>
                    </a:cubicBezTo>
                    <a:cubicBezTo>
                      <a:pt x="152487" y="68218"/>
                      <a:pt x="138040" y="46549"/>
                      <a:pt x="115569" y="36918"/>
                    </a:cubicBezTo>
                    <a:cubicBezTo>
                      <a:pt x="108346" y="33708"/>
                      <a:pt x="100320" y="32102"/>
                      <a:pt x="92295" y="32102"/>
                    </a:cubicBezTo>
                    <a:close/>
                  </a:path>
                </a:pathLst>
              </a:custGeom>
              <a:grpFill/>
              <a:ln w="8022" cap="flat">
                <a:noFill/>
                <a:prstDash val="solid"/>
                <a:miter/>
              </a:ln>
            </p:spPr>
            <p:txBody>
              <a:bodyPr rtlCol="0" anchor="ctr"/>
              <a:lstStyle/>
              <a:p>
                <a:endParaRPr lang="en-US"/>
              </a:p>
            </p:txBody>
          </p:sp>
          <p:sp>
            <p:nvSpPr>
              <p:cNvPr id="25" name="Freeform: Shape 26">
                <a:extLst>
                  <a:ext uri="{FF2B5EF4-FFF2-40B4-BE49-F238E27FC236}">
                    <a16:creationId xmlns:a16="http://schemas.microsoft.com/office/drawing/2014/main" id="{12B73C2F-2A8D-4759-ADEB-C40132DD4DFA}"/>
                  </a:ext>
                </a:extLst>
              </p:cNvPr>
              <p:cNvSpPr/>
              <p:nvPr/>
            </p:nvSpPr>
            <p:spPr>
              <a:xfrm>
                <a:off x="9213912" y="1541820"/>
                <a:ext cx="82701" cy="123594"/>
              </a:xfrm>
              <a:custGeom>
                <a:avLst/>
                <a:gdLst>
                  <a:gd name="connsiteX0" fmla="*/ 73071 w 82701"/>
                  <a:gd name="connsiteY0" fmla="*/ 123594 h 123594"/>
                  <a:gd name="connsiteX1" fmla="*/ 16089 w 82701"/>
                  <a:gd name="connsiteY1" fmla="*/ 123594 h 123594"/>
                  <a:gd name="connsiteX2" fmla="*/ 1643 w 82701"/>
                  <a:gd name="connsiteY2" fmla="*/ 114766 h 123594"/>
                  <a:gd name="connsiteX3" fmla="*/ 3248 w 82701"/>
                  <a:gd name="connsiteY3" fmla="*/ 97912 h 123594"/>
                  <a:gd name="connsiteX4" fmla="*/ 49797 w 82701"/>
                  <a:gd name="connsiteY4" fmla="*/ 35313 h 123594"/>
                  <a:gd name="connsiteX5" fmla="*/ 44179 w 82701"/>
                  <a:gd name="connsiteY5" fmla="*/ 32102 h 123594"/>
                  <a:gd name="connsiteX6" fmla="*/ 37758 w 82701"/>
                  <a:gd name="connsiteY6" fmla="*/ 38523 h 123594"/>
                  <a:gd name="connsiteX7" fmla="*/ 5656 w 82701"/>
                  <a:gd name="connsiteY7" fmla="*/ 38523 h 123594"/>
                  <a:gd name="connsiteX8" fmla="*/ 44179 w 82701"/>
                  <a:gd name="connsiteY8" fmla="*/ 0 h 123594"/>
                  <a:gd name="connsiteX9" fmla="*/ 82702 w 82701"/>
                  <a:gd name="connsiteY9" fmla="*/ 38523 h 123594"/>
                  <a:gd name="connsiteX10" fmla="*/ 79492 w 82701"/>
                  <a:gd name="connsiteY10" fmla="*/ 48154 h 123594"/>
                  <a:gd name="connsiteX11" fmla="*/ 47389 w 82701"/>
                  <a:gd name="connsiteY11" fmla="*/ 90689 h 123594"/>
                  <a:gd name="connsiteX12" fmla="*/ 72268 w 82701"/>
                  <a:gd name="connsiteY12" fmla="*/ 90689 h 123594"/>
                  <a:gd name="connsiteX13" fmla="*/ 72268 w 82701"/>
                  <a:gd name="connsiteY13" fmla="*/ 123594 h 12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701" h="123594">
                    <a:moveTo>
                      <a:pt x="73071" y="123594"/>
                    </a:moveTo>
                    <a:lnTo>
                      <a:pt x="16089" y="123594"/>
                    </a:lnTo>
                    <a:cubicBezTo>
                      <a:pt x="9669" y="123594"/>
                      <a:pt x="4853" y="120384"/>
                      <a:pt x="1643" y="114766"/>
                    </a:cubicBezTo>
                    <a:cubicBezTo>
                      <a:pt x="-765" y="109148"/>
                      <a:pt x="-765" y="102728"/>
                      <a:pt x="3248" y="97912"/>
                    </a:cubicBezTo>
                    <a:lnTo>
                      <a:pt x="49797" y="35313"/>
                    </a:lnTo>
                    <a:cubicBezTo>
                      <a:pt x="48192" y="33708"/>
                      <a:pt x="46586" y="32102"/>
                      <a:pt x="44179" y="32102"/>
                    </a:cubicBezTo>
                    <a:cubicBezTo>
                      <a:pt x="40166" y="32102"/>
                      <a:pt x="37758" y="35313"/>
                      <a:pt x="37758" y="38523"/>
                    </a:cubicBezTo>
                    <a:lnTo>
                      <a:pt x="5656" y="38523"/>
                    </a:lnTo>
                    <a:cubicBezTo>
                      <a:pt x="5656" y="16854"/>
                      <a:pt x="23312" y="0"/>
                      <a:pt x="44179" y="0"/>
                    </a:cubicBezTo>
                    <a:cubicBezTo>
                      <a:pt x="65848" y="0"/>
                      <a:pt x="82702" y="17656"/>
                      <a:pt x="82702" y="38523"/>
                    </a:cubicBezTo>
                    <a:cubicBezTo>
                      <a:pt x="82702" y="41733"/>
                      <a:pt x="81899" y="45746"/>
                      <a:pt x="79492" y="48154"/>
                    </a:cubicBezTo>
                    <a:lnTo>
                      <a:pt x="47389" y="90689"/>
                    </a:lnTo>
                    <a:lnTo>
                      <a:pt x="72268" y="90689"/>
                    </a:lnTo>
                    <a:lnTo>
                      <a:pt x="72268" y="123594"/>
                    </a:lnTo>
                    <a:close/>
                  </a:path>
                </a:pathLst>
              </a:custGeom>
              <a:grpFill/>
              <a:ln w="8022" cap="flat">
                <a:noFill/>
                <a:prstDash val="solid"/>
                <a:miter/>
              </a:ln>
            </p:spPr>
            <p:txBody>
              <a:bodyPr rtlCol="0" anchor="ctr"/>
              <a:lstStyle/>
              <a:p>
                <a:endParaRPr lang="en-US"/>
              </a:p>
            </p:txBody>
          </p:sp>
        </p:grpSp>
        <p:grpSp>
          <p:nvGrpSpPr>
            <p:cNvPr id="12" name="Graphic 4">
              <a:extLst>
                <a:ext uri="{FF2B5EF4-FFF2-40B4-BE49-F238E27FC236}">
                  <a16:creationId xmlns:a16="http://schemas.microsoft.com/office/drawing/2014/main" id="{A4D778CD-DB05-42D0-9EFE-98F6BC4E8CB7}"/>
                </a:ext>
              </a:extLst>
            </p:cNvPr>
            <p:cNvGrpSpPr/>
            <p:nvPr/>
          </p:nvGrpSpPr>
          <p:grpSpPr>
            <a:xfrm>
              <a:off x="8620857" y="1124488"/>
              <a:ext cx="955047" cy="597908"/>
              <a:chOff x="8620857" y="1124488"/>
              <a:chExt cx="955047" cy="597908"/>
            </a:xfrm>
            <a:grpFill/>
          </p:grpSpPr>
          <p:sp>
            <p:nvSpPr>
              <p:cNvPr id="19" name="Freeform: Shape 20">
                <a:extLst>
                  <a:ext uri="{FF2B5EF4-FFF2-40B4-BE49-F238E27FC236}">
                    <a16:creationId xmlns:a16="http://schemas.microsoft.com/office/drawing/2014/main" id="{C99A21CF-83D6-40FC-911F-CB8645F0D591}"/>
                  </a:ext>
                </a:extLst>
              </p:cNvPr>
              <p:cNvSpPr/>
              <p:nvPr/>
            </p:nvSpPr>
            <p:spPr>
              <a:xfrm>
                <a:off x="8620857" y="1295434"/>
                <a:ext cx="399675" cy="426962"/>
              </a:xfrm>
              <a:custGeom>
                <a:avLst/>
                <a:gdLst>
                  <a:gd name="connsiteX0" fmla="*/ 213482 w 399675"/>
                  <a:gd name="connsiteY0" fmla="*/ 426963 h 426962"/>
                  <a:gd name="connsiteX1" fmla="*/ 0 w 399675"/>
                  <a:gd name="connsiteY1" fmla="*/ 213481 h 426962"/>
                  <a:gd name="connsiteX2" fmla="*/ 213482 w 399675"/>
                  <a:gd name="connsiteY2" fmla="*/ 0 h 426962"/>
                  <a:gd name="connsiteX3" fmla="*/ 294540 w 399675"/>
                  <a:gd name="connsiteY3" fmla="*/ 16051 h 426962"/>
                  <a:gd name="connsiteX4" fmla="*/ 399676 w 399675"/>
                  <a:gd name="connsiteY4" fmla="*/ 108346 h 426962"/>
                  <a:gd name="connsiteX5" fmla="*/ 371586 w 399675"/>
                  <a:gd name="connsiteY5" fmla="*/ 124397 h 426962"/>
                  <a:gd name="connsiteX6" fmla="*/ 282502 w 399675"/>
                  <a:gd name="connsiteY6" fmla="*/ 45746 h 426962"/>
                  <a:gd name="connsiteX7" fmla="*/ 213482 w 399675"/>
                  <a:gd name="connsiteY7" fmla="*/ 32102 h 426962"/>
                  <a:gd name="connsiteX8" fmla="*/ 32102 w 399675"/>
                  <a:gd name="connsiteY8" fmla="*/ 213481 h 426962"/>
                  <a:gd name="connsiteX9" fmla="*/ 213482 w 399675"/>
                  <a:gd name="connsiteY9" fmla="*/ 394860 h 426962"/>
                  <a:gd name="connsiteX10" fmla="*/ 213482 w 399675"/>
                  <a:gd name="connsiteY10" fmla="*/ 426963 h 42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9675" h="426962">
                    <a:moveTo>
                      <a:pt x="213482" y="426963"/>
                    </a:moveTo>
                    <a:cubicBezTo>
                      <a:pt x="96307" y="426963"/>
                      <a:pt x="0" y="331458"/>
                      <a:pt x="0" y="213481"/>
                    </a:cubicBezTo>
                    <a:cubicBezTo>
                      <a:pt x="0" y="96307"/>
                      <a:pt x="95505" y="0"/>
                      <a:pt x="213482" y="0"/>
                    </a:cubicBezTo>
                    <a:cubicBezTo>
                      <a:pt x="241571" y="0"/>
                      <a:pt x="268858" y="5618"/>
                      <a:pt x="294540" y="16051"/>
                    </a:cubicBezTo>
                    <a:cubicBezTo>
                      <a:pt x="338681" y="34510"/>
                      <a:pt x="375599" y="67415"/>
                      <a:pt x="399676" y="108346"/>
                    </a:cubicBezTo>
                    <a:lnTo>
                      <a:pt x="371586" y="124397"/>
                    </a:lnTo>
                    <a:cubicBezTo>
                      <a:pt x="351522" y="89084"/>
                      <a:pt x="320222" y="60995"/>
                      <a:pt x="282502" y="45746"/>
                    </a:cubicBezTo>
                    <a:cubicBezTo>
                      <a:pt x="260832" y="36918"/>
                      <a:pt x="237558" y="32102"/>
                      <a:pt x="213482" y="32102"/>
                    </a:cubicBezTo>
                    <a:cubicBezTo>
                      <a:pt x="113964" y="32102"/>
                      <a:pt x="32102" y="113161"/>
                      <a:pt x="32102" y="213481"/>
                    </a:cubicBezTo>
                    <a:cubicBezTo>
                      <a:pt x="32102" y="312999"/>
                      <a:pt x="113161" y="394860"/>
                      <a:pt x="213482" y="394860"/>
                    </a:cubicBezTo>
                    <a:lnTo>
                      <a:pt x="213482" y="426963"/>
                    </a:lnTo>
                    <a:close/>
                  </a:path>
                </a:pathLst>
              </a:custGeom>
              <a:grpFill/>
              <a:ln w="8022" cap="flat">
                <a:noFill/>
                <a:prstDash val="solid"/>
                <a:miter/>
              </a:ln>
            </p:spPr>
            <p:txBody>
              <a:bodyPr rtlCol="0" anchor="ctr"/>
              <a:lstStyle/>
              <a:p>
                <a:endParaRPr lang="en-US"/>
              </a:p>
            </p:txBody>
          </p:sp>
          <p:sp>
            <p:nvSpPr>
              <p:cNvPr id="20" name="Freeform: Shape 21">
                <a:extLst>
                  <a:ext uri="{FF2B5EF4-FFF2-40B4-BE49-F238E27FC236}">
                    <a16:creationId xmlns:a16="http://schemas.microsoft.com/office/drawing/2014/main" id="{5DD4DF8F-6D45-4B4D-BF95-3C4DC4FB4D55}"/>
                  </a:ext>
                </a:extLst>
              </p:cNvPr>
              <p:cNvSpPr/>
              <p:nvPr/>
            </p:nvSpPr>
            <p:spPr>
              <a:xfrm>
                <a:off x="8893728" y="1124488"/>
                <a:ext cx="562595" cy="438198"/>
              </a:xfrm>
              <a:custGeom>
                <a:avLst/>
                <a:gdLst>
                  <a:gd name="connsiteX0" fmla="*/ 520862 w 562595"/>
                  <a:gd name="connsiteY0" fmla="*/ 438198 h 438198"/>
                  <a:gd name="connsiteX1" fmla="*/ 493575 w 562595"/>
                  <a:gd name="connsiteY1" fmla="*/ 421345 h 438198"/>
                  <a:gd name="connsiteX2" fmla="*/ 525678 w 562595"/>
                  <a:gd name="connsiteY2" fmla="*/ 337878 h 438198"/>
                  <a:gd name="connsiteX3" fmla="*/ 530493 w 562595"/>
                  <a:gd name="connsiteY3" fmla="*/ 288922 h 438198"/>
                  <a:gd name="connsiteX4" fmla="*/ 273674 w 562595"/>
                  <a:gd name="connsiteY4" fmla="*/ 32102 h 438198"/>
                  <a:gd name="connsiteX5" fmla="*/ 30498 w 562595"/>
                  <a:gd name="connsiteY5" fmla="*/ 206258 h 438198"/>
                  <a:gd name="connsiteX6" fmla="*/ 0 w 562595"/>
                  <a:gd name="connsiteY6" fmla="*/ 195825 h 438198"/>
                  <a:gd name="connsiteX7" fmla="*/ 273674 w 562595"/>
                  <a:gd name="connsiteY7" fmla="*/ 0 h 438198"/>
                  <a:gd name="connsiteX8" fmla="*/ 562596 w 562595"/>
                  <a:gd name="connsiteY8" fmla="*/ 288922 h 438198"/>
                  <a:gd name="connsiteX9" fmla="*/ 557780 w 562595"/>
                  <a:gd name="connsiteY9" fmla="*/ 343496 h 438198"/>
                  <a:gd name="connsiteX10" fmla="*/ 520862 w 562595"/>
                  <a:gd name="connsiteY10" fmla="*/ 438198 h 43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2595" h="438198">
                    <a:moveTo>
                      <a:pt x="520862" y="438198"/>
                    </a:moveTo>
                    <a:lnTo>
                      <a:pt x="493575" y="421345"/>
                    </a:lnTo>
                    <a:cubicBezTo>
                      <a:pt x="508824" y="395663"/>
                      <a:pt x="520060" y="367573"/>
                      <a:pt x="525678" y="337878"/>
                    </a:cubicBezTo>
                    <a:cubicBezTo>
                      <a:pt x="528888" y="321827"/>
                      <a:pt x="530493" y="305776"/>
                      <a:pt x="530493" y="288922"/>
                    </a:cubicBezTo>
                    <a:cubicBezTo>
                      <a:pt x="530493" y="147671"/>
                      <a:pt x="415727" y="32102"/>
                      <a:pt x="273674" y="32102"/>
                    </a:cubicBezTo>
                    <a:cubicBezTo>
                      <a:pt x="163723" y="32102"/>
                      <a:pt x="65810" y="101925"/>
                      <a:pt x="30498" y="206258"/>
                    </a:cubicBezTo>
                    <a:lnTo>
                      <a:pt x="0" y="195825"/>
                    </a:lnTo>
                    <a:cubicBezTo>
                      <a:pt x="39326" y="78651"/>
                      <a:pt x="149277" y="0"/>
                      <a:pt x="273674" y="0"/>
                    </a:cubicBezTo>
                    <a:cubicBezTo>
                      <a:pt x="432581" y="0"/>
                      <a:pt x="562596" y="129212"/>
                      <a:pt x="562596" y="288922"/>
                    </a:cubicBezTo>
                    <a:cubicBezTo>
                      <a:pt x="562596" y="307381"/>
                      <a:pt x="560991" y="325840"/>
                      <a:pt x="557780" y="343496"/>
                    </a:cubicBezTo>
                    <a:cubicBezTo>
                      <a:pt x="550557" y="378006"/>
                      <a:pt x="538519" y="409306"/>
                      <a:pt x="520862" y="438198"/>
                    </a:cubicBezTo>
                    <a:close/>
                  </a:path>
                </a:pathLst>
              </a:custGeom>
              <a:grpFill/>
              <a:ln w="8022" cap="flat">
                <a:noFill/>
                <a:prstDash val="solid"/>
                <a:miter/>
              </a:ln>
            </p:spPr>
            <p:txBody>
              <a:bodyPr rtlCol="0" anchor="ctr"/>
              <a:lstStyle/>
              <a:p>
                <a:endParaRPr lang="en-US"/>
              </a:p>
            </p:txBody>
          </p:sp>
          <p:sp>
            <p:nvSpPr>
              <p:cNvPr id="21" name="Freeform: Shape 22">
                <a:extLst>
                  <a:ext uri="{FF2B5EF4-FFF2-40B4-BE49-F238E27FC236}">
                    <a16:creationId xmlns:a16="http://schemas.microsoft.com/office/drawing/2014/main" id="{B1A72161-D22D-4944-963A-297F32C84A4D}"/>
                  </a:ext>
                </a:extLst>
              </p:cNvPr>
              <p:cNvSpPr/>
              <p:nvPr/>
            </p:nvSpPr>
            <p:spPr>
              <a:xfrm>
                <a:off x="9439470" y="1449525"/>
                <a:ext cx="136435" cy="272870"/>
              </a:xfrm>
              <a:custGeom>
                <a:avLst/>
                <a:gdLst>
                  <a:gd name="connsiteX0" fmla="*/ 0 w 136435"/>
                  <a:gd name="connsiteY0" fmla="*/ 272871 h 272870"/>
                  <a:gd name="connsiteX1" fmla="*/ 0 w 136435"/>
                  <a:gd name="connsiteY1" fmla="*/ 240768 h 272870"/>
                  <a:gd name="connsiteX2" fmla="*/ 104333 w 136435"/>
                  <a:gd name="connsiteY2" fmla="*/ 136435 h 272870"/>
                  <a:gd name="connsiteX3" fmla="*/ 0 w 136435"/>
                  <a:gd name="connsiteY3" fmla="*/ 32102 h 272870"/>
                  <a:gd name="connsiteX4" fmla="*/ 0 w 136435"/>
                  <a:gd name="connsiteY4" fmla="*/ 0 h 272870"/>
                  <a:gd name="connsiteX5" fmla="*/ 136435 w 136435"/>
                  <a:gd name="connsiteY5" fmla="*/ 136435 h 272870"/>
                  <a:gd name="connsiteX6" fmla="*/ 0 w 136435"/>
                  <a:gd name="connsiteY6" fmla="*/ 272871 h 27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435" h="272870">
                    <a:moveTo>
                      <a:pt x="0" y="272871"/>
                    </a:moveTo>
                    <a:lnTo>
                      <a:pt x="0" y="240768"/>
                    </a:lnTo>
                    <a:cubicBezTo>
                      <a:pt x="57785" y="240768"/>
                      <a:pt x="104333" y="194220"/>
                      <a:pt x="104333" y="136435"/>
                    </a:cubicBezTo>
                    <a:cubicBezTo>
                      <a:pt x="104333" y="78651"/>
                      <a:pt x="57785" y="32102"/>
                      <a:pt x="0" y="32102"/>
                    </a:cubicBezTo>
                    <a:lnTo>
                      <a:pt x="0" y="0"/>
                    </a:lnTo>
                    <a:cubicBezTo>
                      <a:pt x="75441" y="0"/>
                      <a:pt x="136435" y="60995"/>
                      <a:pt x="136435" y="136435"/>
                    </a:cubicBezTo>
                    <a:cubicBezTo>
                      <a:pt x="136435" y="211876"/>
                      <a:pt x="75441" y="272871"/>
                      <a:pt x="0" y="272871"/>
                    </a:cubicBezTo>
                    <a:close/>
                  </a:path>
                </a:pathLst>
              </a:custGeom>
              <a:grpFill/>
              <a:ln w="8022" cap="flat">
                <a:noFill/>
                <a:prstDash val="solid"/>
                <a:miter/>
              </a:ln>
            </p:spPr>
            <p:txBody>
              <a:bodyPr rtlCol="0" anchor="ctr"/>
              <a:lstStyle/>
              <a:p>
                <a:endParaRPr lang="en-US"/>
              </a:p>
            </p:txBody>
          </p:sp>
          <p:sp>
            <p:nvSpPr>
              <p:cNvPr id="22" name="Freeform: Shape 23">
                <a:extLst>
                  <a:ext uri="{FF2B5EF4-FFF2-40B4-BE49-F238E27FC236}">
                    <a16:creationId xmlns:a16="http://schemas.microsoft.com/office/drawing/2014/main" id="{A5DF6BAB-BE9E-46C8-B3FB-DE5AD13AF86F}"/>
                  </a:ext>
                </a:extLst>
              </p:cNvPr>
              <p:cNvSpPr/>
              <p:nvPr/>
            </p:nvSpPr>
            <p:spPr>
              <a:xfrm>
                <a:off x="8834339" y="1690294"/>
                <a:ext cx="605131" cy="32102"/>
              </a:xfrm>
              <a:custGeom>
                <a:avLst/>
                <a:gdLst>
                  <a:gd name="connsiteX0" fmla="*/ 0 w 605131"/>
                  <a:gd name="connsiteY0" fmla="*/ 0 h 32102"/>
                  <a:gd name="connsiteX1" fmla="*/ 605132 w 605131"/>
                  <a:gd name="connsiteY1" fmla="*/ 0 h 32102"/>
                  <a:gd name="connsiteX2" fmla="*/ 605132 w 605131"/>
                  <a:gd name="connsiteY2" fmla="*/ 32102 h 32102"/>
                  <a:gd name="connsiteX3" fmla="*/ 0 w 605131"/>
                  <a:gd name="connsiteY3" fmla="*/ 32102 h 32102"/>
                </a:gdLst>
                <a:ahLst/>
                <a:cxnLst>
                  <a:cxn ang="0">
                    <a:pos x="connsiteX0" y="connsiteY0"/>
                  </a:cxn>
                  <a:cxn ang="0">
                    <a:pos x="connsiteX1" y="connsiteY1"/>
                  </a:cxn>
                  <a:cxn ang="0">
                    <a:pos x="connsiteX2" y="connsiteY2"/>
                  </a:cxn>
                  <a:cxn ang="0">
                    <a:pos x="connsiteX3" y="connsiteY3"/>
                  </a:cxn>
                </a:cxnLst>
                <a:rect l="l" t="t" r="r" b="b"/>
                <a:pathLst>
                  <a:path w="605131" h="32102">
                    <a:moveTo>
                      <a:pt x="0" y="0"/>
                    </a:moveTo>
                    <a:lnTo>
                      <a:pt x="605132" y="0"/>
                    </a:lnTo>
                    <a:lnTo>
                      <a:pt x="605132" y="32102"/>
                    </a:lnTo>
                    <a:lnTo>
                      <a:pt x="0" y="32102"/>
                    </a:lnTo>
                    <a:close/>
                  </a:path>
                </a:pathLst>
              </a:custGeom>
              <a:grpFill/>
              <a:ln w="8022" cap="flat">
                <a:noFill/>
                <a:prstDash val="solid"/>
                <a:miter/>
              </a:ln>
            </p:spPr>
            <p:txBody>
              <a:bodyPr rtlCol="0" anchor="ctr"/>
              <a:lstStyle/>
              <a:p>
                <a:endParaRPr lang="en-US"/>
              </a:p>
            </p:txBody>
          </p:sp>
        </p:grpSp>
        <p:grpSp>
          <p:nvGrpSpPr>
            <p:cNvPr id="13" name="Graphic 4">
              <a:extLst>
                <a:ext uri="{FF2B5EF4-FFF2-40B4-BE49-F238E27FC236}">
                  <a16:creationId xmlns:a16="http://schemas.microsoft.com/office/drawing/2014/main" id="{AA3D1E2D-B0C6-4FA7-A98B-6C297F4C2E6B}"/>
                </a:ext>
              </a:extLst>
            </p:cNvPr>
            <p:cNvGrpSpPr/>
            <p:nvPr/>
          </p:nvGrpSpPr>
          <p:grpSpPr>
            <a:xfrm>
              <a:off x="9185860" y="1011327"/>
              <a:ext cx="384427" cy="398872"/>
              <a:chOff x="9185860" y="1011327"/>
              <a:chExt cx="384427" cy="398872"/>
            </a:xfrm>
            <a:grpFill/>
          </p:grpSpPr>
          <p:sp>
            <p:nvSpPr>
              <p:cNvPr id="17" name="Freeform: Shape 18">
                <a:extLst>
                  <a:ext uri="{FF2B5EF4-FFF2-40B4-BE49-F238E27FC236}">
                    <a16:creationId xmlns:a16="http://schemas.microsoft.com/office/drawing/2014/main" id="{66420BB9-A8E0-4F52-AC5D-5A31218ACFC9}"/>
                  </a:ext>
                </a:extLst>
              </p:cNvPr>
              <p:cNvSpPr/>
              <p:nvPr/>
            </p:nvSpPr>
            <p:spPr>
              <a:xfrm>
                <a:off x="9185860" y="1011327"/>
                <a:ext cx="307380" cy="292132"/>
              </a:xfrm>
              <a:custGeom>
                <a:avLst/>
                <a:gdLst>
                  <a:gd name="connsiteX0" fmla="*/ 279291 w 307380"/>
                  <a:gd name="connsiteY0" fmla="*/ 292132 h 292132"/>
                  <a:gd name="connsiteX1" fmla="*/ 252004 w 307380"/>
                  <a:gd name="connsiteY1" fmla="*/ 275279 h 292132"/>
                  <a:gd name="connsiteX2" fmla="*/ 272068 w 307380"/>
                  <a:gd name="connsiteY2" fmla="*/ 223112 h 292132"/>
                  <a:gd name="connsiteX3" fmla="*/ 275278 w 307380"/>
                  <a:gd name="connsiteY3" fmla="*/ 192615 h 292132"/>
                  <a:gd name="connsiteX4" fmla="*/ 113964 w 307380"/>
                  <a:gd name="connsiteY4" fmla="*/ 31300 h 292132"/>
                  <a:gd name="connsiteX5" fmla="*/ 19262 w 307380"/>
                  <a:gd name="connsiteY5" fmla="*/ 61797 h 292132"/>
                  <a:gd name="connsiteX6" fmla="*/ 0 w 307380"/>
                  <a:gd name="connsiteY6" fmla="*/ 36918 h 292132"/>
                  <a:gd name="connsiteX7" fmla="*/ 113964 w 307380"/>
                  <a:gd name="connsiteY7" fmla="*/ 0 h 292132"/>
                  <a:gd name="connsiteX8" fmla="*/ 307381 w 307380"/>
                  <a:gd name="connsiteY8" fmla="*/ 193417 h 292132"/>
                  <a:gd name="connsiteX9" fmla="*/ 304171 w 307380"/>
                  <a:gd name="connsiteY9" fmla="*/ 230335 h 292132"/>
                  <a:gd name="connsiteX10" fmla="*/ 279291 w 307380"/>
                  <a:gd name="connsiteY10" fmla="*/ 292132 h 29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380" h="292132">
                    <a:moveTo>
                      <a:pt x="279291" y="292132"/>
                    </a:moveTo>
                    <a:lnTo>
                      <a:pt x="252004" y="275279"/>
                    </a:lnTo>
                    <a:cubicBezTo>
                      <a:pt x="261635" y="259227"/>
                      <a:pt x="268056" y="241571"/>
                      <a:pt x="272068" y="223112"/>
                    </a:cubicBezTo>
                    <a:cubicBezTo>
                      <a:pt x="273673" y="213481"/>
                      <a:pt x="275278" y="203048"/>
                      <a:pt x="275278" y="192615"/>
                    </a:cubicBezTo>
                    <a:cubicBezTo>
                      <a:pt x="275278" y="103530"/>
                      <a:pt x="203048" y="31300"/>
                      <a:pt x="113964" y="31300"/>
                    </a:cubicBezTo>
                    <a:cubicBezTo>
                      <a:pt x="79454" y="31300"/>
                      <a:pt x="46548" y="41733"/>
                      <a:pt x="19262" y="61797"/>
                    </a:cubicBezTo>
                    <a:lnTo>
                      <a:pt x="0" y="36918"/>
                    </a:lnTo>
                    <a:cubicBezTo>
                      <a:pt x="32905" y="12841"/>
                      <a:pt x="72231" y="0"/>
                      <a:pt x="113964" y="0"/>
                    </a:cubicBezTo>
                    <a:cubicBezTo>
                      <a:pt x="220704" y="0"/>
                      <a:pt x="307381" y="86677"/>
                      <a:pt x="307381" y="193417"/>
                    </a:cubicBezTo>
                    <a:cubicBezTo>
                      <a:pt x="307381" y="205456"/>
                      <a:pt x="306579" y="218297"/>
                      <a:pt x="304171" y="230335"/>
                    </a:cubicBezTo>
                    <a:cubicBezTo>
                      <a:pt x="298553" y="252004"/>
                      <a:pt x="290527" y="272871"/>
                      <a:pt x="279291" y="292132"/>
                    </a:cubicBezTo>
                    <a:close/>
                  </a:path>
                </a:pathLst>
              </a:custGeom>
              <a:grpFill/>
              <a:ln w="8022" cap="flat">
                <a:noFill/>
                <a:prstDash val="solid"/>
                <a:miter/>
              </a:ln>
            </p:spPr>
            <p:txBody>
              <a:bodyPr rtlCol="0" anchor="ctr"/>
              <a:lstStyle/>
              <a:p>
                <a:endParaRPr lang="en-US"/>
              </a:p>
            </p:txBody>
          </p:sp>
          <p:sp>
            <p:nvSpPr>
              <p:cNvPr id="18" name="Freeform: Shape 19">
                <a:extLst>
                  <a:ext uri="{FF2B5EF4-FFF2-40B4-BE49-F238E27FC236}">
                    <a16:creationId xmlns:a16="http://schemas.microsoft.com/office/drawing/2014/main" id="{D43BCA6B-A50F-4996-A9A0-1518666DBD41}"/>
                  </a:ext>
                </a:extLst>
              </p:cNvPr>
              <p:cNvSpPr/>
              <p:nvPr/>
            </p:nvSpPr>
            <p:spPr>
              <a:xfrm>
                <a:off x="9476388" y="1222400"/>
                <a:ext cx="93899" cy="187799"/>
              </a:xfrm>
              <a:custGeom>
                <a:avLst/>
                <a:gdLst>
                  <a:gd name="connsiteX0" fmla="*/ 0 w 93899"/>
                  <a:gd name="connsiteY0" fmla="*/ 187799 h 187799"/>
                  <a:gd name="connsiteX1" fmla="*/ 0 w 93899"/>
                  <a:gd name="connsiteY1" fmla="*/ 155697 h 187799"/>
                  <a:gd name="connsiteX2" fmla="*/ 61797 w 93899"/>
                  <a:gd name="connsiteY2" fmla="*/ 93900 h 187799"/>
                  <a:gd name="connsiteX3" fmla="*/ 0 w 93899"/>
                  <a:gd name="connsiteY3" fmla="*/ 32102 h 187799"/>
                  <a:gd name="connsiteX4" fmla="*/ 0 w 93899"/>
                  <a:gd name="connsiteY4" fmla="*/ 0 h 187799"/>
                  <a:gd name="connsiteX5" fmla="*/ 93900 w 93899"/>
                  <a:gd name="connsiteY5" fmla="*/ 93900 h 187799"/>
                  <a:gd name="connsiteX6" fmla="*/ 0 w 93899"/>
                  <a:gd name="connsiteY6" fmla="*/ 187799 h 187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899" h="187799">
                    <a:moveTo>
                      <a:pt x="0" y="187799"/>
                    </a:moveTo>
                    <a:lnTo>
                      <a:pt x="0" y="155697"/>
                    </a:lnTo>
                    <a:cubicBezTo>
                      <a:pt x="34510" y="155697"/>
                      <a:pt x="61797" y="127607"/>
                      <a:pt x="61797" y="93900"/>
                    </a:cubicBezTo>
                    <a:cubicBezTo>
                      <a:pt x="61797" y="59390"/>
                      <a:pt x="33708" y="32102"/>
                      <a:pt x="0" y="32102"/>
                    </a:cubicBezTo>
                    <a:lnTo>
                      <a:pt x="0" y="0"/>
                    </a:lnTo>
                    <a:cubicBezTo>
                      <a:pt x="52166" y="0"/>
                      <a:pt x="93900" y="42536"/>
                      <a:pt x="93900" y="93900"/>
                    </a:cubicBezTo>
                    <a:cubicBezTo>
                      <a:pt x="93900" y="145264"/>
                      <a:pt x="52166" y="187799"/>
                      <a:pt x="0" y="187799"/>
                    </a:cubicBezTo>
                    <a:close/>
                  </a:path>
                </a:pathLst>
              </a:custGeom>
              <a:grpFill/>
              <a:ln w="8022" cap="flat">
                <a:noFill/>
                <a:prstDash val="solid"/>
                <a:miter/>
              </a:ln>
            </p:spPr>
            <p:txBody>
              <a:bodyPr rtlCol="0" anchor="ctr"/>
              <a:lstStyle/>
              <a:p>
                <a:endParaRPr lang="en-US"/>
              </a:p>
            </p:txBody>
          </p:sp>
        </p:grpSp>
        <p:grpSp>
          <p:nvGrpSpPr>
            <p:cNvPr id="14" name="Graphic 4">
              <a:extLst>
                <a:ext uri="{FF2B5EF4-FFF2-40B4-BE49-F238E27FC236}">
                  <a16:creationId xmlns:a16="http://schemas.microsoft.com/office/drawing/2014/main" id="{89D606A2-642A-463E-8573-3C65D41109B9}"/>
                </a:ext>
              </a:extLst>
            </p:cNvPr>
            <p:cNvGrpSpPr/>
            <p:nvPr/>
          </p:nvGrpSpPr>
          <p:grpSpPr>
            <a:xfrm>
              <a:off x="8523747" y="938294"/>
              <a:ext cx="630812" cy="448631"/>
              <a:chOff x="8523747" y="938294"/>
              <a:chExt cx="630812" cy="448631"/>
            </a:xfrm>
            <a:grpFill/>
          </p:grpSpPr>
          <p:sp>
            <p:nvSpPr>
              <p:cNvPr id="15" name="Freeform: Shape 16">
                <a:extLst>
                  <a:ext uri="{FF2B5EF4-FFF2-40B4-BE49-F238E27FC236}">
                    <a16:creationId xmlns:a16="http://schemas.microsoft.com/office/drawing/2014/main" id="{42FB7365-7642-4144-B02E-7CB4AADECA52}"/>
                  </a:ext>
                </a:extLst>
              </p:cNvPr>
              <p:cNvSpPr/>
              <p:nvPr/>
            </p:nvSpPr>
            <p:spPr>
              <a:xfrm>
                <a:off x="8523747" y="1070716"/>
                <a:ext cx="317011" cy="316209"/>
              </a:xfrm>
              <a:custGeom>
                <a:avLst/>
                <a:gdLst>
                  <a:gd name="connsiteX0" fmla="*/ 85071 w 317011"/>
                  <a:gd name="connsiteY0" fmla="*/ 316209 h 316209"/>
                  <a:gd name="connsiteX1" fmla="*/ 0 w 317011"/>
                  <a:gd name="connsiteY1" fmla="*/ 169340 h 316209"/>
                  <a:gd name="connsiteX2" fmla="*/ 169340 w 317011"/>
                  <a:gd name="connsiteY2" fmla="*/ 0 h 316209"/>
                  <a:gd name="connsiteX3" fmla="*/ 233545 w 317011"/>
                  <a:gd name="connsiteY3" fmla="*/ 12841 h 316209"/>
                  <a:gd name="connsiteX4" fmla="*/ 317012 w 317011"/>
                  <a:gd name="connsiteY4" fmla="*/ 86677 h 316209"/>
                  <a:gd name="connsiteX5" fmla="*/ 288922 w 317011"/>
                  <a:gd name="connsiteY5" fmla="*/ 102728 h 316209"/>
                  <a:gd name="connsiteX6" fmla="*/ 221507 w 317011"/>
                  <a:gd name="connsiteY6" fmla="*/ 43338 h 316209"/>
                  <a:gd name="connsiteX7" fmla="*/ 169340 w 317011"/>
                  <a:gd name="connsiteY7" fmla="*/ 32905 h 316209"/>
                  <a:gd name="connsiteX8" fmla="*/ 32102 w 317011"/>
                  <a:gd name="connsiteY8" fmla="*/ 170143 h 316209"/>
                  <a:gd name="connsiteX9" fmla="*/ 101123 w 317011"/>
                  <a:gd name="connsiteY9" fmla="*/ 288922 h 316209"/>
                  <a:gd name="connsiteX10" fmla="*/ 85071 w 317011"/>
                  <a:gd name="connsiteY10" fmla="*/ 316209 h 316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011" h="316209">
                    <a:moveTo>
                      <a:pt x="85071" y="316209"/>
                    </a:moveTo>
                    <a:cubicBezTo>
                      <a:pt x="32905" y="285712"/>
                      <a:pt x="0" y="229533"/>
                      <a:pt x="0" y="169340"/>
                    </a:cubicBezTo>
                    <a:cubicBezTo>
                      <a:pt x="0" y="76243"/>
                      <a:pt x="76243" y="0"/>
                      <a:pt x="169340" y="0"/>
                    </a:cubicBezTo>
                    <a:cubicBezTo>
                      <a:pt x="191812" y="0"/>
                      <a:pt x="213481" y="4013"/>
                      <a:pt x="233545" y="12841"/>
                    </a:cubicBezTo>
                    <a:cubicBezTo>
                      <a:pt x="268858" y="27287"/>
                      <a:pt x="298553" y="53772"/>
                      <a:pt x="317012" y="86677"/>
                    </a:cubicBezTo>
                    <a:lnTo>
                      <a:pt x="288922" y="102728"/>
                    </a:lnTo>
                    <a:cubicBezTo>
                      <a:pt x="273673" y="76243"/>
                      <a:pt x="249596" y="54574"/>
                      <a:pt x="221507" y="43338"/>
                    </a:cubicBezTo>
                    <a:cubicBezTo>
                      <a:pt x="204653" y="36918"/>
                      <a:pt x="187800" y="32905"/>
                      <a:pt x="169340" y="32905"/>
                    </a:cubicBezTo>
                    <a:cubicBezTo>
                      <a:pt x="93900" y="32905"/>
                      <a:pt x="32102" y="94702"/>
                      <a:pt x="32102" y="170143"/>
                    </a:cubicBezTo>
                    <a:cubicBezTo>
                      <a:pt x="32102" y="219099"/>
                      <a:pt x="58587" y="264845"/>
                      <a:pt x="101123" y="288922"/>
                    </a:cubicBezTo>
                    <a:lnTo>
                      <a:pt x="85071" y="316209"/>
                    </a:lnTo>
                    <a:close/>
                  </a:path>
                </a:pathLst>
              </a:custGeom>
              <a:grpFill/>
              <a:ln w="8022" cap="flat">
                <a:noFill/>
                <a:prstDash val="solid"/>
                <a:miter/>
              </a:ln>
            </p:spPr>
            <p:txBody>
              <a:bodyPr rtlCol="0" anchor="ctr"/>
              <a:lstStyle/>
              <a:p>
                <a:endParaRPr lang="en-US"/>
              </a:p>
            </p:txBody>
          </p:sp>
          <p:sp>
            <p:nvSpPr>
              <p:cNvPr id="16" name="Freeform: Shape 17">
                <a:extLst>
                  <a:ext uri="{FF2B5EF4-FFF2-40B4-BE49-F238E27FC236}">
                    <a16:creationId xmlns:a16="http://schemas.microsoft.com/office/drawing/2014/main" id="{6CE5CFF4-8193-43B7-9F73-ADBE26798A8D}"/>
                  </a:ext>
                </a:extLst>
              </p:cNvPr>
              <p:cNvSpPr/>
              <p:nvPr/>
            </p:nvSpPr>
            <p:spPr>
              <a:xfrm>
                <a:off x="8735624" y="938294"/>
                <a:ext cx="418936" cy="165327"/>
              </a:xfrm>
              <a:custGeom>
                <a:avLst/>
                <a:gdLst>
                  <a:gd name="connsiteX0" fmla="*/ 30497 w 418936"/>
                  <a:gd name="connsiteY0" fmla="*/ 165328 h 165327"/>
                  <a:gd name="connsiteX1" fmla="*/ 0 w 418936"/>
                  <a:gd name="connsiteY1" fmla="*/ 154894 h 165327"/>
                  <a:gd name="connsiteX2" fmla="*/ 215889 w 418936"/>
                  <a:gd name="connsiteY2" fmla="*/ 0 h 165327"/>
                  <a:gd name="connsiteX3" fmla="*/ 418937 w 418936"/>
                  <a:gd name="connsiteY3" fmla="*/ 124397 h 165327"/>
                  <a:gd name="connsiteX4" fmla="*/ 390045 w 418936"/>
                  <a:gd name="connsiteY4" fmla="*/ 138843 h 165327"/>
                  <a:gd name="connsiteX5" fmla="*/ 215889 w 418936"/>
                  <a:gd name="connsiteY5" fmla="*/ 32102 h 165327"/>
                  <a:gd name="connsiteX6" fmla="*/ 30497 w 418936"/>
                  <a:gd name="connsiteY6" fmla="*/ 165328 h 16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936" h="165327">
                    <a:moveTo>
                      <a:pt x="30497" y="165328"/>
                    </a:moveTo>
                    <a:lnTo>
                      <a:pt x="0" y="154894"/>
                    </a:lnTo>
                    <a:cubicBezTo>
                      <a:pt x="31300" y="62600"/>
                      <a:pt x="117976" y="0"/>
                      <a:pt x="215889" y="0"/>
                    </a:cubicBezTo>
                    <a:cubicBezTo>
                      <a:pt x="301763" y="0"/>
                      <a:pt x="379611" y="47351"/>
                      <a:pt x="418937" y="124397"/>
                    </a:cubicBezTo>
                    <a:lnTo>
                      <a:pt x="390045" y="138843"/>
                    </a:lnTo>
                    <a:cubicBezTo>
                      <a:pt x="356337" y="73033"/>
                      <a:pt x="289724" y="32102"/>
                      <a:pt x="215889" y="32102"/>
                    </a:cubicBezTo>
                    <a:cubicBezTo>
                      <a:pt x="132423" y="32102"/>
                      <a:pt x="57784" y="85874"/>
                      <a:pt x="30497" y="165328"/>
                    </a:cubicBezTo>
                    <a:close/>
                  </a:path>
                </a:pathLst>
              </a:custGeom>
              <a:grpFill/>
              <a:ln w="8022" cap="flat">
                <a:noFill/>
                <a:prstDash val="solid"/>
                <a:miter/>
              </a:ln>
            </p:spPr>
            <p:txBody>
              <a:bodyPr rtlCol="0" anchor="ctr"/>
              <a:lstStyle/>
              <a:p>
                <a:endParaRPr lang="en-US"/>
              </a:p>
            </p:txBody>
          </p:sp>
        </p:grpSp>
      </p:grpSp>
      <p:graphicFrame>
        <p:nvGraphicFramePr>
          <p:cNvPr id="8" name="Diagram 9">
            <a:extLst>
              <a:ext uri="{FF2B5EF4-FFF2-40B4-BE49-F238E27FC236}">
                <a16:creationId xmlns:a16="http://schemas.microsoft.com/office/drawing/2014/main" id="{00000000-0008-0000-2400-000003000000}"/>
              </a:ext>
            </a:extLst>
          </p:cNvPr>
          <p:cNvGraphicFramePr>
            <a:graphicFrameLocks noGrp="1"/>
          </p:cNvGraphicFramePr>
          <p:nvPr>
            <p:ph sz="quarter" idx="22"/>
            <p:extLst>
              <p:ext uri="{D42A27DB-BD31-4B8C-83A1-F6EECF244321}">
                <p14:modId xmlns:p14="http://schemas.microsoft.com/office/powerpoint/2010/main" val="3285719863"/>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51694704"/>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696DEC-713A-4F17-855B-05BB9DE26908}"/>
              </a:ext>
            </a:extLst>
          </p:cNvPr>
          <p:cNvSpPr>
            <a:spLocks noGrp="1"/>
          </p:cNvSpPr>
          <p:nvPr>
            <p:ph type="title"/>
            <p:custDataLst>
              <p:tags r:id="rId1"/>
            </p:custDataLst>
          </p:nvPr>
        </p:nvSpPr>
        <p:spPr>
          <a:xfrm>
            <a:off x="695325" y="341313"/>
            <a:ext cx="8677275" cy="981075"/>
          </a:xfrm>
        </p:spPr>
        <p:txBody>
          <a:bodyPr/>
          <a:lstStyle/>
          <a:p>
            <a:r>
              <a:rPr lang="sv-SE" dirty="0"/>
              <a:t>Sveriges fjärrvärmenät </a:t>
            </a:r>
            <a:r>
              <a:rPr lang="sv-SE" dirty="0">
                <a:latin typeface="Arial" panose="020B0604020202020204" pitchFamily="34" charset="0"/>
                <a:cs typeface="Arial" panose="020B0604020202020204" pitchFamily="34" charset="0"/>
              </a:rPr>
              <a:t>‒</a:t>
            </a:r>
            <a:r>
              <a:rPr lang="sv-SE" dirty="0"/>
              <a:t> nätlängd </a:t>
            </a:r>
            <a:endParaRPr lang="sv-SE" sz="2400" dirty="0"/>
          </a:p>
        </p:txBody>
      </p:sp>
      <p:sp>
        <p:nvSpPr>
          <p:cNvPr id="29" name="Text Placeholder 28">
            <a:extLst>
              <a:ext uri="{FF2B5EF4-FFF2-40B4-BE49-F238E27FC236}">
                <a16:creationId xmlns:a16="http://schemas.microsoft.com/office/drawing/2014/main" id="{B3CE4911-D76A-49A3-AFC8-7824D7F74CFA}"/>
              </a:ext>
            </a:extLst>
          </p:cNvPr>
          <p:cNvSpPr>
            <a:spLocks noGrp="1"/>
          </p:cNvSpPr>
          <p:nvPr>
            <p:ph type="body" sz="quarter" idx="18"/>
          </p:nvPr>
        </p:nvSpPr>
        <p:spPr/>
        <p:txBody>
          <a:bodyPr/>
          <a:lstStyle/>
          <a:p>
            <a:r>
              <a:rPr lang="sv-SE" dirty="0"/>
              <a:t>Källa: Energiföretagen Sverige</a:t>
            </a:r>
          </a:p>
        </p:txBody>
      </p:sp>
      <p:sp>
        <p:nvSpPr>
          <p:cNvPr id="2" name="Date Placeholder 1">
            <a:extLst>
              <a:ext uri="{FF2B5EF4-FFF2-40B4-BE49-F238E27FC236}">
                <a16:creationId xmlns:a16="http://schemas.microsoft.com/office/drawing/2014/main" id="{7CE31981-C8EA-4792-8E4B-912CB31F4D8F}"/>
              </a:ext>
            </a:extLst>
          </p:cNvPr>
          <p:cNvSpPr>
            <a:spLocks noGrp="1"/>
          </p:cNvSpPr>
          <p:nvPr>
            <p:ph type="dt" sz="half" idx="19"/>
          </p:nvPr>
        </p:nvSpPr>
        <p:spPr>
          <a:xfrm>
            <a:off x="10620375" y="6516688"/>
            <a:ext cx="679450" cy="177800"/>
          </a:xfrm>
          <a:prstGeom prst="rect">
            <a:avLst/>
          </a:prstGeom>
        </p:spPr>
        <p:txBody>
          <a:bodyPr vert="horz" lIns="0" tIns="0" rIns="0" bIns="0" rtlCol="0" anchor="t" anchorCtr="0"/>
          <a:lstStyle>
            <a:defPPr>
              <a:defRPr lang="sv-SE"/>
            </a:defPPr>
            <a:lvl1pPr algn="l" rtl="0" eaLnBrk="1" fontAlgn="auto" hangingPunct="1">
              <a:spcBef>
                <a:spcPts val="0"/>
              </a:spcBef>
              <a:spcAft>
                <a:spcPts val="0"/>
              </a:spcAft>
              <a:defRPr sz="1000" kern="1200">
                <a:solidFill>
                  <a:schemeClr val="tx1">
                    <a:lumMod val="50000"/>
                    <a:lumOff val="50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r>
              <a:rPr lang="sv-SE" dirty="0"/>
              <a:t>2020-08-30</a:t>
            </a:r>
          </a:p>
        </p:txBody>
      </p:sp>
      <p:sp>
        <p:nvSpPr>
          <p:cNvPr id="4" name="Slide Number Placeholder 3">
            <a:extLst>
              <a:ext uri="{FF2B5EF4-FFF2-40B4-BE49-F238E27FC236}">
                <a16:creationId xmlns:a16="http://schemas.microsoft.com/office/drawing/2014/main" id="{D89B5564-40CC-4098-B7E7-1974AA1A48E0}"/>
              </a:ext>
            </a:extLst>
          </p:cNvPr>
          <p:cNvSpPr>
            <a:spLocks noGrp="1"/>
          </p:cNvSpPr>
          <p:nvPr>
            <p:ph type="sldNum" sz="quarter" idx="21"/>
          </p:nvPr>
        </p:nvSpPr>
        <p:spPr>
          <a:xfrm>
            <a:off x="11472863" y="6516688"/>
            <a:ext cx="358775" cy="179387"/>
          </a:xfrm>
          <a:prstGeom prst="rect">
            <a:avLst/>
          </a:prstGeom>
        </p:spPr>
        <p:txBody>
          <a:bodyPr vert="horz" lIns="0" tIns="0" rIns="0" bIns="0" rtlCol="0" anchor="t" anchorCtr="0"/>
          <a:lstStyle>
            <a:defPPr>
              <a:defRPr lang="sv-SE"/>
            </a:defPPr>
            <a:lvl1pPr algn="r" rtl="0" eaLnBrk="1" fontAlgn="auto" hangingPunct="1">
              <a:spcBef>
                <a:spcPts val="0"/>
              </a:spcBef>
              <a:spcAft>
                <a:spcPts val="0"/>
              </a:spcAft>
              <a:defRPr sz="1000" kern="1200">
                <a:solidFill>
                  <a:schemeClr val="tx1">
                    <a:lumMod val="50000"/>
                    <a:lumOff val="50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fld id="{5BCA53D8-D7BF-ED48-A5DE-B35EC4CD5AE9}" type="slidenum">
              <a:rPr lang="sv-SE" smtClean="0"/>
              <a:pPr/>
              <a:t>38</a:t>
            </a:fld>
            <a:endParaRPr lang="sv-SE" dirty="0"/>
          </a:p>
        </p:txBody>
      </p:sp>
      <p:grpSp>
        <p:nvGrpSpPr>
          <p:cNvPr id="26" name="Group 22">
            <a:extLst>
              <a:ext uri="{FF2B5EF4-FFF2-40B4-BE49-F238E27FC236}">
                <a16:creationId xmlns:a16="http://schemas.microsoft.com/office/drawing/2014/main" id="{00000000-0008-0000-2500-000017000000}"/>
              </a:ext>
            </a:extLst>
          </p:cNvPr>
          <p:cNvGrpSpPr/>
          <p:nvPr/>
        </p:nvGrpSpPr>
        <p:grpSpPr>
          <a:xfrm>
            <a:off x="403200" y="1818000"/>
            <a:ext cx="11763563" cy="3634684"/>
            <a:chOff x="0" y="0"/>
            <a:chExt cx="11763563" cy="3634684"/>
          </a:xfrm>
        </p:grpSpPr>
        <p:sp>
          <p:nvSpPr>
            <p:cNvPr id="27" name="TextBox 12">
              <a:extLst>
                <a:ext uri="{FF2B5EF4-FFF2-40B4-BE49-F238E27FC236}">
                  <a16:creationId xmlns:a16="http://schemas.microsoft.com/office/drawing/2014/main" id="{00000000-0008-0000-2500-000018000000}"/>
                </a:ext>
              </a:extLst>
            </p:cNvPr>
            <p:cNvSpPr txBox="1"/>
            <p:nvPr/>
          </p:nvSpPr>
          <p:spPr>
            <a:xfrm>
              <a:off x="7611846" y="1862103"/>
              <a:ext cx="3052129" cy="4001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2000" b="0" i="0" u="none" strike="noStrike" kern="0" cap="none" spc="0" normalizeH="0" baseline="0" noProof="0">
                  <a:ln>
                    <a:noFill/>
                  </a:ln>
                  <a:solidFill>
                    <a:sysClr val="windowText" lastClr="000000"/>
                  </a:solidFill>
                  <a:effectLst/>
                  <a:uLnTx/>
                  <a:uFillTx/>
                  <a:latin typeface="Calibri"/>
                  <a:ea typeface="+mn-ea"/>
                  <a:cs typeface="+mn-cs"/>
                </a:rPr>
                <a:t>Svenska fjärrvärmenäten </a:t>
              </a:r>
            </a:p>
          </p:txBody>
        </p:sp>
        <p:sp>
          <p:nvSpPr>
            <p:cNvPr id="28" name="Rectangle 13">
              <a:extLst>
                <a:ext uri="{FF2B5EF4-FFF2-40B4-BE49-F238E27FC236}">
                  <a16:creationId xmlns:a16="http://schemas.microsoft.com/office/drawing/2014/main" id="{00000000-0008-0000-2500-000019000000}"/>
                </a:ext>
              </a:extLst>
            </p:cNvPr>
            <p:cNvSpPr/>
            <p:nvPr/>
          </p:nvSpPr>
          <p:spPr>
            <a:xfrm>
              <a:off x="7611846" y="2054667"/>
              <a:ext cx="4151717" cy="830997"/>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2000" b="0" i="0" u="none" strike="noStrike" kern="0" cap="none" spc="0" normalizeH="0" baseline="0" noProof="0">
                  <a:ln>
                    <a:noFill/>
                  </a:ln>
                  <a:solidFill>
                    <a:sysClr val="windowText" lastClr="000000"/>
                  </a:solidFill>
                  <a:effectLst/>
                  <a:uLnTx/>
                  <a:uFillTx/>
                  <a:latin typeface="Calibri"/>
                  <a:ea typeface="+mn-ea"/>
                  <a:cs typeface="+mn-cs"/>
                </a:rPr>
                <a:t>räcker runt </a:t>
              </a:r>
              <a:r>
                <a:rPr kumimoji="0" lang="sv-SE" sz="4800" b="1" i="0" u="none" strike="noStrike" kern="0" cap="none" spc="0" normalizeH="0" baseline="0" noProof="0">
                  <a:ln>
                    <a:noFill/>
                  </a:ln>
                  <a:solidFill>
                    <a:srgbClr val="8B33B7"/>
                  </a:solidFill>
                  <a:effectLst/>
                  <a:uLnTx/>
                  <a:uFillTx/>
                  <a:latin typeface="Calibri"/>
                  <a:ea typeface="+mn-ea"/>
                  <a:cs typeface="+mn-cs"/>
                </a:rPr>
                <a:t>halva</a:t>
              </a:r>
              <a:r>
                <a:rPr kumimoji="0" lang="sv-SE" sz="1100" b="0" i="0" u="none" strike="noStrike" kern="0" cap="none" spc="0" normalizeH="0" baseline="0" noProof="0">
                  <a:ln>
                    <a:noFill/>
                  </a:ln>
                  <a:solidFill>
                    <a:sysClr val="windowText" lastClr="000000"/>
                  </a:solidFill>
                  <a:effectLst/>
                  <a:uLnTx/>
                  <a:uFillTx/>
                  <a:latin typeface="Calibri"/>
                  <a:ea typeface="+mn-ea"/>
                  <a:cs typeface="+mn-cs"/>
                </a:rPr>
                <a:t>  </a:t>
              </a:r>
              <a:r>
                <a:rPr kumimoji="0" lang="sv-SE" sz="2000" b="0" i="0" u="none" strike="noStrike" kern="0" cap="none" spc="0" normalizeH="0" baseline="0" noProof="0">
                  <a:ln>
                    <a:noFill/>
                  </a:ln>
                  <a:solidFill>
                    <a:sysClr val="windowText" lastClr="000000"/>
                  </a:solidFill>
                  <a:effectLst/>
                  <a:uLnTx/>
                  <a:uFillTx/>
                  <a:latin typeface="Calibri"/>
                  <a:ea typeface="+mn-ea"/>
                  <a:cs typeface="+mn-cs"/>
                </a:rPr>
                <a:t>jorden</a:t>
              </a:r>
            </a:p>
          </p:txBody>
        </p:sp>
        <p:grpSp>
          <p:nvGrpSpPr>
            <p:cNvPr id="30" name="Graphic 5">
              <a:extLst>
                <a:ext uri="{FF2B5EF4-FFF2-40B4-BE49-F238E27FC236}">
                  <a16:creationId xmlns:a16="http://schemas.microsoft.com/office/drawing/2014/main" id="{00000000-0008-0000-2500-00001A000000}"/>
                </a:ext>
              </a:extLst>
            </p:cNvPr>
            <p:cNvGrpSpPr/>
            <p:nvPr/>
          </p:nvGrpSpPr>
          <p:grpSpPr>
            <a:xfrm>
              <a:off x="6119089" y="1875239"/>
              <a:ext cx="1235700" cy="1235701"/>
              <a:chOff x="6119089" y="1875239"/>
              <a:chExt cx="1235700" cy="1235701"/>
            </a:xfrm>
            <a:noFill/>
          </p:grpSpPr>
          <p:sp>
            <p:nvSpPr>
              <p:cNvPr id="40" name="Freeform: Shape 18">
                <a:extLst>
                  <a:ext uri="{FF2B5EF4-FFF2-40B4-BE49-F238E27FC236}">
                    <a16:creationId xmlns:a16="http://schemas.microsoft.com/office/drawing/2014/main" id="{00000000-0008-0000-2500-000024000000}"/>
                  </a:ext>
                </a:extLst>
              </p:cNvPr>
              <p:cNvSpPr/>
              <p:nvPr/>
            </p:nvSpPr>
            <p:spPr>
              <a:xfrm>
                <a:off x="6119089" y="1875239"/>
                <a:ext cx="1235700" cy="1235701"/>
              </a:xfrm>
              <a:custGeom>
                <a:avLst/>
                <a:gdLst>
                  <a:gd name="connsiteX0" fmla="*/ 643744 w 1235700"/>
                  <a:gd name="connsiteY0" fmla="*/ 504 h 1235701"/>
                  <a:gd name="connsiteX1" fmla="*/ 504 w 1235700"/>
                  <a:gd name="connsiteY1" fmla="*/ 591957 h 1235701"/>
                  <a:gd name="connsiteX2" fmla="*/ 591957 w 1235700"/>
                  <a:gd name="connsiteY2" fmla="*/ 1235197 h 1235701"/>
                  <a:gd name="connsiteX3" fmla="*/ 1235197 w 1235700"/>
                  <a:gd name="connsiteY3" fmla="*/ 643744 h 1235701"/>
                  <a:gd name="connsiteX4" fmla="*/ 643744 w 1235700"/>
                  <a:gd name="connsiteY4" fmla="*/ 504 h 1235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5700" h="1235701">
                    <a:moveTo>
                      <a:pt x="643744" y="504"/>
                    </a:moveTo>
                    <a:cubicBezTo>
                      <a:pt x="303045" y="-13124"/>
                      <a:pt x="14132" y="251258"/>
                      <a:pt x="504" y="591957"/>
                    </a:cubicBezTo>
                    <a:cubicBezTo>
                      <a:pt x="-13124" y="932656"/>
                      <a:pt x="251258" y="1221569"/>
                      <a:pt x="591957" y="1235197"/>
                    </a:cubicBezTo>
                    <a:cubicBezTo>
                      <a:pt x="932656" y="1248825"/>
                      <a:pt x="1221569" y="984443"/>
                      <a:pt x="1235197" y="643744"/>
                    </a:cubicBezTo>
                    <a:cubicBezTo>
                      <a:pt x="1248825" y="303045"/>
                      <a:pt x="984443" y="14132"/>
                      <a:pt x="643744" y="504"/>
                    </a:cubicBezTo>
                    <a:close/>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1" name="Freeform: Shape 19">
                <a:extLst>
                  <a:ext uri="{FF2B5EF4-FFF2-40B4-BE49-F238E27FC236}">
                    <a16:creationId xmlns:a16="http://schemas.microsoft.com/office/drawing/2014/main" id="{00000000-0008-0000-2500-000025000000}"/>
                  </a:ext>
                </a:extLst>
              </p:cNvPr>
              <p:cNvSpPr/>
              <p:nvPr/>
            </p:nvSpPr>
            <p:spPr>
              <a:xfrm>
                <a:off x="7078433" y="2667079"/>
                <a:ext cx="232243" cy="260742"/>
              </a:xfrm>
              <a:custGeom>
                <a:avLst/>
                <a:gdLst>
                  <a:gd name="connsiteX0" fmla="*/ 232243 w 232243"/>
                  <a:gd name="connsiteY0" fmla="*/ 59048 h 260742"/>
                  <a:gd name="connsiteX1" fmla="*/ 229518 w 232243"/>
                  <a:gd name="connsiteY1" fmla="*/ 42695 h 260742"/>
                  <a:gd name="connsiteX2" fmla="*/ 215890 w 232243"/>
                  <a:gd name="connsiteY2" fmla="*/ 23616 h 260742"/>
                  <a:gd name="connsiteX3" fmla="*/ 215890 w 232243"/>
                  <a:gd name="connsiteY3" fmla="*/ 26341 h 260742"/>
                  <a:gd name="connsiteX4" fmla="*/ 196811 w 232243"/>
                  <a:gd name="connsiteY4" fmla="*/ 4536 h 260742"/>
                  <a:gd name="connsiteX5" fmla="*/ 147750 w 232243"/>
                  <a:gd name="connsiteY5" fmla="*/ 26341 h 260742"/>
                  <a:gd name="connsiteX6" fmla="*/ 142299 w 232243"/>
                  <a:gd name="connsiteY6" fmla="*/ 48146 h 260742"/>
                  <a:gd name="connsiteX7" fmla="*/ 142299 w 232243"/>
                  <a:gd name="connsiteY7" fmla="*/ 50872 h 260742"/>
                  <a:gd name="connsiteX8" fmla="*/ 123220 w 232243"/>
                  <a:gd name="connsiteY8" fmla="*/ 69951 h 260742"/>
                  <a:gd name="connsiteX9" fmla="*/ 106866 w 232243"/>
                  <a:gd name="connsiteY9" fmla="*/ 86304 h 260742"/>
                  <a:gd name="connsiteX10" fmla="*/ 60531 w 232243"/>
                  <a:gd name="connsiteY10" fmla="*/ 132639 h 260742"/>
                  <a:gd name="connsiteX11" fmla="*/ 41452 w 232243"/>
                  <a:gd name="connsiteY11" fmla="*/ 162621 h 260742"/>
                  <a:gd name="connsiteX12" fmla="*/ 568 w 232243"/>
                  <a:gd name="connsiteY12" fmla="*/ 206230 h 260742"/>
                  <a:gd name="connsiteX13" fmla="*/ 36001 w 232243"/>
                  <a:gd name="connsiteY13" fmla="*/ 233486 h 260742"/>
                  <a:gd name="connsiteX14" fmla="*/ 74159 w 232243"/>
                  <a:gd name="connsiteY14" fmla="*/ 260742 h 260742"/>
                  <a:gd name="connsiteX15" fmla="*/ 106866 w 232243"/>
                  <a:gd name="connsiteY15" fmla="*/ 252565 h 260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2243" h="260742">
                    <a:moveTo>
                      <a:pt x="232243" y="59048"/>
                    </a:moveTo>
                    <a:cubicBezTo>
                      <a:pt x="232243" y="59048"/>
                      <a:pt x="229518" y="42695"/>
                      <a:pt x="229518" y="42695"/>
                    </a:cubicBezTo>
                    <a:cubicBezTo>
                      <a:pt x="229518" y="37244"/>
                      <a:pt x="226792" y="9988"/>
                      <a:pt x="215890" y="23616"/>
                    </a:cubicBezTo>
                    <a:cubicBezTo>
                      <a:pt x="215890" y="23616"/>
                      <a:pt x="215890" y="26341"/>
                      <a:pt x="215890" y="26341"/>
                    </a:cubicBezTo>
                    <a:cubicBezTo>
                      <a:pt x="202262" y="20890"/>
                      <a:pt x="215890" y="-11817"/>
                      <a:pt x="196811" y="4536"/>
                    </a:cubicBezTo>
                    <a:cubicBezTo>
                      <a:pt x="185908" y="12713"/>
                      <a:pt x="155927" y="18164"/>
                      <a:pt x="147750" y="26341"/>
                    </a:cubicBezTo>
                    <a:cubicBezTo>
                      <a:pt x="142299" y="31792"/>
                      <a:pt x="145025" y="39969"/>
                      <a:pt x="142299" y="48146"/>
                    </a:cubicBezTo>
                    <a:cubicBezTo>
                      <a:pt x="142299" y="48146"/>
                      <a:pt x="142299" y="50872"/>
                      <a:pt x="142299" y="50872"/>
                    </a:cubicBezTo>
                    <a:cubicBezTo>
                      <a:pt x="136848" y="59048"/>
                      <a:pt x="125945" y="61774"/>
                      <a:pt x="123220" y="69951"/>
                    </a:cubicBezTo>
                    <a:cubicBezTo>
                      <a:pt x="117769" y="78127"/>
                      <a:pt x="117769" y="86304"/>
                      <a:pt x="106866" y="86304"/>
                    </a:cubicBezTo>
                    <a:cubicBezTo>
                      <a:pt x="79610" y="83579"/>
                      <a:pt x="68708" y="113560"/>
                      <a:pt x="60531" y="132639"/>
                    </a:cubicBezTo>
                    <a:cubicBezTo>
                      <a:pt x="55080" y="143542"/>
                      <a:pt x="49629" y="151718"/>
                      <a:pt x="41452" y="162621"/>
                    </a:cubicBezTo>
                    <a:cubicBezTo>
                      <a:pt x="33275" y="170797"/>
                      <a:pt x="8745" y="184425"/>
                      <a:pt x="568" y="206230"/>
                    </a:cubicBezTo>
                    <a:cubicBezTo>
                      <a:pt x="-4883" y="228035"/>
                      <a:pt x="30550" y="236212"/>
                      <a:pt x="36001" y="233486"/>
                    </a:cubicBezTo>
                    <a:cubicBezTo>
                      <a:pt x="55080" y="228035"/>
                      <a:pt x="57806" y="260742"/>
                      <a:pt x="74159" y="260742"/>
                    </a:cubicBezTo>
                    <a:cubicBezTo>
                      <a:pt x="85061" y="260742"/>
                      <a:pt x="95964" y="255291"/>
                      <a:pt x="106866" y="252565"/>
                    </a:cubicBezTo>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2" name="Freeform: Shape 20">
                <a:extLst>
                  <a:ext uri="{FF2B5EF4-FFF2-40B4-BE49-F238E27FC236}">
                    <a16:creationId xmlns:a16="http://schemas.microsoft.com/office/drawing/2014/main" id="{00000000-0008-0000-2500-000026000000}"/>
                  </a:ext>
                </a:extLst>
              </p:cNvPr>
              <p:cNvSpPr/>
              <p:nvPr/>
            </p:nvSpPr>
            <p:spPr>
              <a:xfrm>
                <a:off x="6519828" y="1986376"/>
                <a:ext cx="804476" cy="870753"/>
              </a:xfrm>
              <a:custGeom>
                <a:avLst/>
                <a:gdLst>
                  <a:gd name="connsiteX0" fmla="*/ 635490 w 804476"/>
                  <a:gd name="connsiteY0" fmla="*/ 52902 h 870753"/>
                  <a:gd name="connsiteX1" fmla="*/ 580978 w 804476"/>
                  <a:gd name="connsiteY1" fmla="*/ 39275 h 870753"/>
                  <a:gd name="connsiteX2" fmla="*/ 491033 w 804476"/>
                  <a:gd name="connsiteY2" fmla="*/ 28372 h 870753"/>
                  <a:gd name="connsiteX3" fmla="*/ 441973 w 804476"/>
                  <a:gd name="connsiteY3" fmla="*/ 3842 h 870753"/>
                  <a:gd name="connsiteX4" fmla="*/ 439247 w 804476"/>
                  <a:gd name="connsiteY4" fmla="*/ 3842 h 870753"/>
                  <a:gd name="connsiteX5" fmla="*/ 392912 w 804476"/>
                  <a:gd name="connsiteY5" fmla="*/ 14744 h 870753"/>
                  <a:gd name="connsiteX6" fmla="*/ 384735 w 804476"/>
                  <a:gd name="connsiteY6" fmla="*/ 22921 h 870753"/>
                  <a:gd name="connsiteX7" fmla="*/ 311144 w 804476"/>
                  <a:gd name="connsiteY7" fmla="*/ 33823 h 870753"/>
                  <a:gd name="connsiteX8" fmla="*/ 256632 w 804476"/>
                  <a:gd name="connsiteY8" fmla="*/ 33823 h 870753"/>
                  <a:gd name="connsiteX9" fmla="*/ 221200 w 804476"/>
                  <a:gd name="connsiteY9" fmla="*/ 52902 h 870753"/>
                  <a:gd name="connsiteX10" fmla="*/ 213023 w 804476"/>
                  <a:gd name="connsiteY10" fmla="*/ 77433 h 870753"/>
                  <a:gd name="connsiteX11" fmla="*/ 158511 w 804476"/>
                  <a:gd name="connsiteY11" fmla="*/ 104689 h 870753"/>
                  <a:gd name="connsiteX12" fmla="*/ 133981 w 804476"/>
                  <a:gd name="connsiteY12" fmla="*/ 153749 h 870753"/>
                  <a:gd name="connsiteX13" fmla="*/ 133981 w 804476"/>
                  <a:gd name="connsiteY13" fmla="*/ 194633 h 870753"/>
                  <a:gd name="connsiteX14" fmla="*/ 188493 w 804476"/>
                  <a:gd name="connsiteY14" fmla="*/ 219164 h 870753"/>
                  <a:gd name="connsiteX15" fmla="*/ 221200 w 804476"/>
                  <a:gd name="connsiteY15" fmla="*/ 232792 h 870753"/>
                  <a:gd name="connsiteX16" fmla="*/ 272986 w 804476"/>
                  <a:gd name="connsiteY16" fmla="*/ 238243 h 870753"/>
                  <a:gd name="connsiteX17" fmla="*/ 316595 w 804476"/>
                  <a:gd name="connsiteY17" fmla="*/ 273675 h 870753"/>
                  <a:gd name="connsiteX18" fmla="*/ 297516 w 804476"/>
                  <a:gd name="connsiteY18" fmla="*/ 298206 h 870753"/>
                  <a:gd name="connsiteX19" fmla="*/ 267535 w 804476"/>
                  <a:gd name="connsiteY19" fmla="*/ 298206 h 870753"/>
                  <a:gd name="connsiteX20" fmla="*/ 172139 w 804476"/>
                  <a:gd name="connsiteY20" fmla="*/ 281852 h 870753"/>
                  <a:gd name="connsiteX21" fmla="*/ 87646 w 804476"/>
                  <a:gd name="connsiteY21" fmla="*/ 279127 h 870753"/>
                  <a:gd name="connsiteX22" fmla="*/ 54939 w 804476"/>
                  <a:gd name="connsiteY22" fmla="*/ 320010 h 870753"/>
                  <a:gd name="connsiteX23" fmla="*/ 14055 w 804476"/>
                  <a:gd name="connsiteY23" fmla="*/ 401778 h 870753"/>
                  <a:gd name="connsiteX24" fmla="*/ 427 w 804476"/>
                  <a:gd name="connsiteY24" fmla="*/ 442662 h 870753"/>
                  <a:gd name="connsiteX25" fmla="*/ 16780 w 804476"/>
                  <a:gd name="connsiteY25" fmla="*/ 486272 h 870753"/>
                  <a:gd name="connsiteX26" fmla="*/ 57664 w 804476"/>
                  <a:gd name="connsiteY26" fmla="*/ 532607 h 870753"/>
                  <a:gd name="connsiteX27" fmla="*/ 103999 w 804476"/>
                  <a:gd name="connsiteY27" fmla="*/ 524430 h 870753"/>
                  <a:gd name="connsiteX28" fmla="*/ 125804 w 804476"/>
                  <a:gd name="connsiteY28" fmla="*/ 587119 h 870753"/>
                  <a:gd name="connsiteX29" fmla="*/ 147609 w 804476"/>
                  <a:gd name="connsiteY29" fmla="*/ 649807 h 870753"/>
                  <a:gd name="connsiteX30" fmla="*/ 139432 w 804476"/>
                  <a:gd name="connsiteY30" fmla="*/ 720672 h 870753"/>
                  <a:gd name="connsiteX31" fmla="*/ 150334 w 804476"/>
                  <a:gd name="connsiteY31" fmla="*/ 761556 h 870753"/>
                  <a:gd name="connsiteX32" fmla="*/ 161237 w 804476"/>
                  <a:gd name="connsiteY32" fmla="*/ 802440 h 870753"/>
                  <a:gd name="connsiteX33" fmla="*/ 204846 w 804476"/>
                  <a:gd name="connsiteY33" fmla="*/ 870580 h 870753"/>
                  <a:gd name="connsiteX34" fmla="*/ 262084 w 804476"/>
                  <a:gd name="connsiteY34" fmla="*/ 826971 h 870753"/>
                  <a:gd name="connsiteX35" fmla="*/ 294791 w 804476"/>
                  <a:gd name="connsiteY35" fmla="*/ 775184 h 870753"/>
                  <a:gd name="connsiteX36" fmla="*/ 311144 w 804476"/>
                  <a:gd name="connsiteY36" fmla="*/ 747928 h 870753"/>
                  <a:gd name="connsiteX37" fmla="*/ 341126 w 804476"/>
                  <a:gd name="connsiteY37" fmla="*/ 726124 h 870753"/>
                  <a:gd name="connsiteX38" fmla="*/ 341126 w 804476"/>
                  <a:gd name="connsiteY38" fmla="*/ 682514 h 870753"/>
                  <a:gd name="connsiteX39" fmla="*/ 382010 w 804476"/>
                  <a:gd name="connsiteY39" fmla="*/ 589844 h 870753"/>
                  <a:gd name="connsiteX40" fmla="*/ 392912 w 804476"/>
                  <a:gd name="connsiteY40" fmla="*/ 543509 h 870753"/>
                  <a:gd name="connsiteX41" fmla="*/ 398363 w 804476"/>
                  <a:gd name="connsiteY41" fmla="*/ 505351 h 870753"/>
                  <a:gd name="connsiteX42" fmla="*/ 376558 w 804476"/>
                  <a:gd name="connsiteY42" fmla="*/ 497174 h 870753"/>
                  <a:gd name="connsiteX43" fmla="*/ 338400 w 804476"/>
                  <a:gd name="connsiteY43" fmla="*/ 453564 h 870753"/>
                  <a:gd name="connsiteX44" fmla="*/ 316595 w 804476"/>
                  <a:gd name="connsiteY44" fmla="*/ 404504 h 870753"/>
                  <a:gd name="connsiteX45" fmla="*/ 357479 w 804476"/>
                  <a:gd name="connsiteY45" fmla="*/ 393601 h 870753"/>
                  <a:gd name="connsiteX46" fmla="*/ 466503 w 804476"/>
                  <a:gd name="connsiteY46" fmla="*/ 464467 h 870753"/>
                  <a:gd name="connsiteX47" fmla="*/ 458326 w 804476"/>
                  <a:gd name="connsiteY47" fmla="*/ 388150 h 870753"/>
                  <a:gd name="connsiteX48" fmla="*/ 455601 w 804476"/>
                  <a:gd name="connsiteY48" fmla="*/ 371797 h 870753"/>
                  <a:gd name="connsiteX49" fmla="*/ 499210 w 804476"/>
                  <a:gd name="connsiteY49" fmla="*/ 409955 h 870753"/>
                  <a:gd name="connsiteX50" fmla="*/ 534643 w 804476"/>
                  <a:gd name="connsiteY50" fmla="*/ 450839 h 870753"/>
                  <a:gd name="connsiteX51" fmla="*/ 531917 w 804476"/>
                  <a:gd name="connsiteY51" fmla="*/ 510802 h 870753"/>
                  <a:gd name="connsiteX52" fmla="*/ 580978 w 804476"/>
                  <a:gd name="connsiteY52" fmla="*/ 510802 h 870753"/>
                  <a:gd name="connsiteX53" fmla="*/ 621862 w 804476"/>
                  <a:gd name="connsiteY53" fmla="*/ 418132 h 870753"/>
                  <a:gd name="connsiteX54" fmla="*/ 662746 w 804476"/>
                  <a:gd name="connsiteY54" fmla="*/ 478095 h 870753"/>
                  <a:gd name="connsiteX55" fmla="*/ 700904 w 804476"/>
                  <a:gd name="connsiteY55" fmla="*/ 510802 h 870753"/>
                  <a:gd name="connsiteX56" fmla="*/ 717257 w 804476"/>
                  <a:gd name="connsiteY56" fmla="*/ 464467 h 870753"/>
                  <a:gd name="connsiteX57" fmla="*/ 709081 w 804476"/>
                  <a:gd name="connsiteY57" fmla="*/ 429034 h 870753"/>
                  <a:gd name="connsiteX58" fmla="*/ 744513 w 804476"/>
                  <a:gd name="connsiteY58" fmla="*/ 409955 h 870753"/>
                  <a:gd name="connsiteX59" fmla="*/ 709081 w 804476"/>
                  <a:gd name="connsiteY59" fmla="*/ 295480 h 870753"/>
                  <a:gd name="connsiteX60" fmla="*/ 744513 w 804476"/>
                  <a:gd name="connsiteY60" fmla="*/ 287303 h 870753"/>
                  <a:gd name="connsiteX61" fmla="*/ 804476 w 804476"/>
                  <a:gd name="connsiteY61" fmla="*/ 306383 h 87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804476" h="870753">
                    <a:moveTo>
                      <a:pt x="635490" y="52902"/>
                    </a:moveTo>
                    <a:cubicBezTo>
                      <a:pt x="627313" y="50177"/>
                      <a:pt x="591880" y="44726"/>
                      <a:pt x="580978" y="39275"/>
                    </a:cubicBezTo>
                    <a:cubicBezTo>
                      <a:pt x="545545" y="25647"/>
                      <a:pt x="526466" y="39275"/>
                      <a:pt x="491033" y="28372"/>
                    </a:cubicBezTo>
                    <a:cubicBezTo>
                      <a:pt x="474680" y="22921"/>
                      <a:pt x="458326" y="12019"/>
                      <a:pt x="441973" y="3842"/>
                    </a:cubicBezTo>
                    <a:cubicBezTo>
                      <a:pt x="441973" y="3842"/>
                      <a:pt x="439247" y="3842"/>
                      <a:pt x="439247" y="3842"/>
                    </a:cubicBezTo>
                    <a:cubicBezTo>
                      <a:pt x="422894" y="-4335"/>
                      <a:pt x="403814" y="1116"/>
                      <a:pt x="392912" y="14744"/>
                    </a:cubicBezTo>
                    <a:cubicBezTo>
                      <a:pt x="390186" y="17470"/>
                      <a:pt x="387461" y="20195"/>
                      <a:pt x="384735" y="22921"/>
                    </a:cubicBezTo>
                    <a:cubicBezTo>
                      <a:pt x="371107" y="28372"/>
                      <a:pt x="327498" y="42000"/>
                      <a:pt x="311144" y="33823"/>
                    </a:cubicBezTo>
                    <a:cubicBezTo>
                      <a:pt x="292065" y="28372"/>
                      <a:pt x="272986" y="25647"/>
                      <a:pt x="256632" y="33823"/>
                    </a:cubicBezTo>
                    <a:cubicBezTo>
                      <a:pt x="229377" y="47451"/>
                      <a:pt x="240279" y="44726"/>
                      <a:pt x="221200" y="52902"/>
                    </a:cubicBezTo>
                    <a:cubicBezTo>
                      <a:pt x="207572" y="58354"/>
                      <a:pt x="204846" y="61079"/>
                      <a:pt x="213023" y="77433"/>
                    </a:cubicBezTo>
                    <a:cubicBezTo>
                      <a:pt x="218474" y="88335"/>
                      <a:pt x="174865" y="88335"/>
                      <a:pt x="158511" y="104689"/>
                    </a:cubicBezTo>
                    <a:cubicBezTo>
                      <a:pt x="144883" y="121042"/>
                      <a:pt x="131255" y="145573"/>
                      <a:pt x="133981" y="153749"/>
                    </a:cubicBezTo>
                    <a:cubicBezTo>
                      <a:pt x="136706" y="161926"/>
                      <a:pt x="133981" y="181005"/>
                      <a:pt x="133981" y="194633"/>
                    </a:cubicBezTo>
                    <a:cubicBezTo>
                      <a:pt x="133981" y="208261"/>
                      <a:pt x="155786" y="183731"/>
                      <a:pt x="188493" y="219164"/>
                    </a:cubicBezTo>
                    <a:cubicBezTo>
                      <a:pt x="199395" y="230066"/>
                      <a:pt x="204846" y="238243"/>
                      <a:pt x="221200" y="232792"/>
                    </a:cubicBezTo>
                    <a:cubicBezTo>
                      <a:pt x="234828" y="249145"/>
                      <a:pt x="256632" y="254596"/>
                      <a:pt x="272986" y="238243"/>
                    </a:cubicBezTo>
                    <a:cubicBezTo>
                      <a:pt x="289340" y="249145"/>
                      <a:pt x="302968" y="257322"/>
                      <a:pt x="316595" y="273675"/>
                    </a:cubicBezTo>
                    <a:cubicBezTo>
                      <a:pt x="330223" y="290029"/>
                      <a:pt x="313870" y="295480"/>
                      <a:pt x="297516" y="298206"/>
                    </a:cubicBezTo>
                    <a:cubicBezTo>
                      <a:pt x="281163" y="298206"/>
                      <a:pt x="281163" y="295480"/>
                      <a:pt x="267535" y="298206"/>
                    </a:cubicBezTo>
                    <a:cubicBezTo>
                      <a:pt x="253907" y="298206"/>
                      <a:pt x="207572" y="303657"/>
                      <a:pt x="172139" y="281852"/>
                    </a:cubicBezTo>
                    <a:cubicBezTo>
                      <a:pt x="136706" y="262773"/>
                      <a:pt x="95823" y="265499"/>
                      <a:pt x="87646" y="279127"/>
                    </a:cubicBezTo>
                    <a:cubicBezTo>
                      <a:pt x="76743" y="292755"/>
                      <a:pt x="71292" y="309108"/>
                      <a:pt x="54939" y="320010"/>
                    </a:cubicBezTo>
                    <a:cubicBezTo>
                      <a:pt x="30408" y="339090"/>
                      <a:pt x="14055" y="369071"/>
                      <a:pt x="14055" y="401778"/>
                    </a:cubicBezTo>
                    <a:cubicBezTo>
                      <a:pt x="14055" y="418132"/>
                      <a:pt x="3152" y="429034"/>
                      <a:pt x="427" y="442662"/>
                    </a:cubicBezTo>
                    <a:cubicBezTo>
                      <a:pt x="-2299" y="459016"/>
                      <a:pt x="8604" y="472644"/>
                      <a:pt x="16780" y="486272"/>
                    </a:cubicBezTo>
                    <a:cubicBezTo>
                      <a:pt x="30408" y="508076"/>
                      <a:pt x="27683" y="540783"/>
                      <a:pt x="57664" y="532607"/>
                    </a:cubicBezTo>
                    <a:cubicBezTo>
                      <a:pt x="79469" y="527155"/>
                      <a:pt x="84920" y="510802"/>
                      <a:pt x="103999" y="524430"/>
                    </a:cubicBezTo>
                    <a:cubicBezTo>
                      <a:pt x="123078" y="535332"/>
                      <a:pt x="123078" y="565314"/>
                      <a:pt x="125804" y="587119"/>
                    </a:cubicBezTo>
                    <a:cubicBezTo>
                      <a:pt x="128530" y="608923"/>
                      <a:pt x="142158" y="628002"/>
                      <a:pt x="147609" y="649807"/>
                    </a:cubicBezTo>
                    <a:cubicBezTo>
                      <a:pt x="153060" y="674337"/>
                      <a:pt x="139432" y="696142"/>
                      <a:pt x="139432" y="720672"/>
                    </a:cubicBezTo>
                    <a:cubicBezTo>
                      <a:pt x="139432" y="734300"/>
                      <a:pt x="144883" y="747928"/>
                      <a:pt x="150334" y="761556"/>
                    </a:cubicBezTo>
                    <a:cubicBezTo>
                      <a:pt x="155786" y="775184"/>
                      <a:pt x="155786" y="788812"/>
                      <a:pt x="161237" y="802440"/>
                    </a:cubicBezTo>
                    <a:cubicBezTo>
                      <a:pt x="172139" y="824245"/>
                      <a:pt x="172139" y="867854"/>
                      <a:pt x="204846" y="870580"/>
                    </a:cubicBezTo>
                    <a:cubicBezTo>
                      <a:pt x="229377" y="873306"/>
                      <a:pt x="248456" y="843324"/>
                      <a:pt x="262084" y="826971"/>
                    </a:cubicBezTo>
                    <a:cubicBezTo>
                      <a:pt x="275712" y="807891"/>
                      <a:pt x="286614" y="799715"/>
                      <a:pt x="294791" y="775184"/>
                    </a:cubicBezTo>
                    <a:cubicBezTo>
                      <a:pt x="297516" y="764282"/>
                      <a:pt x="300242" y="756105"/>
                      <a:pt x="311144" y="747928"/>
                    </a:cubicBezTo>
                    <a:cubicBezTo>
                      <a:pt x="322047" y="739752"/>
                      <a:pt x="332949" y="737026"/>
                      <a:pt x="341126" y="726124"/>
                    </a:cubicBezTo>
                    <a:cubicBezTo>
                      <a:pt x="349303" y="712496"/>
                      <a:pt x="343851" y="696142"/>
                      <a:pt x="341126" y="682514"/>
                    </a:cubicBezTo>
                    <a:cubicBezTo>
                      <a:pt x="335675" y="641630"/>
                      <a:pt x="357479" y="619826"/>
                      <a:pt x="382010" y="589844"/>
                    </a:cubicBezTo>
                    <a:cubicBezTo>
                      <a:pt x="395638" y="573491"/>
                      <a:pt x="384735" y="559863"/>
                      <a:pt x="392912" y="543509"/>
                    </a:cubicBezTo>
                    <a:cubicBezTo>
                      <a:pt x="398363" y="535332"/>
                      <a:pt x="409266" y="516253"/>
                      <a:pt x="398363" y="505351"/>
                    </a:cubicBezTo>
                    <a:cubicBezTo>
                      <a:pt x="392912" y="499900"/>
                      <a:pt x="382010" y="497174"/>
                      <a:pt x="376558" y="497174"/>
                    </a:cubicBezTo>
                    <a:cubicBezTo>
                      <a:pt x="357479" y="497174"/>
                      <a:pt x="346577" y="467192"/>
                      <a:pt x="338400" y="453564"/>
                    </a:cubicBezTo>
                    <a:cubicBezTo>
                      <a:pt x="330223" y="439937"/>
                      <a:pt x="319321" y="420857"/>
                      <a:pt x="316595" y="404504"/>
                    </a:cubicBezTo>
                    <a:cubicBezTo>
                      <a:pt x="311144" y="377248"/>
                      <a:pt x="349303" y="382699"/>
                      <a:pt x="357479" y="393601"/>
                    </a:cubicBezTo>
                    <a:cubicBezTo>
                      <a:pt x="371107" y="412681"/>
                      <a:pt x="452875" y="475369"/>
                      <a:pt x="466503" y="464467"/>
                    </a:cubicBezTo>
                    <a:cubicBezTo>
                      <a:pt x="480131" y="453564"/>
                      <a:pt x="471954" y="404504"/>
                      <a:pt x="458326" y="388150"/>
                    </a:cubicBezTo>
                    <a:cubicBezTo>
                      <a:pt x="450149" y="377248"/>
                      <a:pt x="439247" y="374522"/>
                      <a:pt x="455601" y="371797"/>
                    </a:cubicBezTo>
                    <a:cubicBezTo>
                      <a:pt x="480131" y="369071"/>
                      <a:pt x="480131" y="393601"/>
                      <a:pt x="499210" y="409955"/>
                    </a:cubicBezTo>
                    <a:cubicBezTo>
                      <a:pt x="515564" y="423583"/>
                      <a:pt x="529192" y="431760"/>
                      <a:pt x="534643" y="450839"/>
                    </a:cubicBezTo>
                    <a:cubicBezTo>
                      <a:pt x="540094" y="469918"/>
                      <a:pt x="526466" y="494448"/>
                      <a:pt x="531917" y="510802"/>
                    </a:cubicBezTo>
                    <a:cubicBezTo>
                      <a:pt x="537368" y="529881"/>
                      <a:pt x="567350" y="518979"/>
                      <a:pt x="580978" y="510802"/>
                    </a:cubicBezTo>
                    <a:cubicBezTo>
                      <a:pt x="594606" y="502625"/>
                      <a:pt x="597331" y="437211"/>
                      <a:pt x="621862" y="418132"/>
                    </a:cubicBezTo>
                    <a:cubicBezTo>
                      <a:pt x="616411" y="420857"/>
                      <a:pt x="660020" y="469918"/>
                      <a:pt x="662746" y="478095"/>
                    </a:cubicBezTo>
                    <a:cubicBezTo>
                      <a:pt x="673648" y="494448"/>
                      <a:pt x="670922" y="524430"/>
                      <a:pt x="700904" y="510802"/>
                    </a:cubicBezTo>
                    <a:cubicBezTo>
                      <a:pt x="722709" y="499900"/>
                      <a:pt x="725434" y="478095"/>
                      <a:pt x="717257" y="464467"/>
                    </a:cubicBezTo>
                    <a:cubicBezTo>
                      <a:pt x="709081" y="453564"/>
                      <a:pt x="698178" y="442662"/>
                      <a:pt x="709081" y="429034"/>
                    </a:cubicBezTo>
                    <a:cubicBezTo>
                      <a:pt x="717257" y="418132"/>
                      <a:pt x="733611" y="418132"/>
                      <a:pt x="744513" y="409955"/>
                    </a:cubicBezTo>
                    <a:cubicBezTo>
                      <a:pt x="777220" y="385425"/>
                      <a:pt x="725434" y="322736"/>
                      <a:pt x="709081" y="295480"/>
                    </a:cubicBezTo>
                    <a:cubicBezTo>
                      <a:pt x="706355" y="292755"/>
                      <a:pt x="725434" y="284578"/>
                      <a:pt x="744513" y="287303"/>
                    </a:cubicBezTo>
                    <a:cubicBezTo>
                      <a:pt x="769044" y="290029"/>
                      <a:pt x="799025" y="303657"/>
                      <a:pt x="804476" y="306383"/>
                    </a:cubicBezTo>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3" name="Freeform: Shape 21">
                <a:extLst>
                  <a:ext uri="{FF2B5EF4-FFF2-40B4-BE49-F238E27FC236}">
                    <a16:creationId xmlns:a16="http://schemas.microsoft.com/office/drawing/2014/main" id="{00000000-0008-0000-2500-000027000000}"/>
                  </a:ext>
                </a:extLst>
              </p:cNvPr>
              <p:cNvSpPr/>
              <p:nvPr/>
            </p:nvSpPr>
            <p:spPr>
              <a:xfrm>
                <a:off x="6332189" y="1941157"/>
                <a:ext cx="199888" cy="126588"/>
              </a:xfrm>
              <a:custGeom>
                <a:avLst/>
                <a:gdLst>
                  <a:gd name="connsiteX0" fmla="*/ 0 w 199888"/>
                  <a:gd name="connsiteY0" fmla="*/ 103572 h 126588"/>
                  <a:gd name="connsiteX1" fmla="*/ 73591 w 199888"/>
                  <a:gd name="connsiteY1" fmla="*/ 125377 h 126588"/>
                  <a:gd name="connsiteX2" fmla="*/ 133554 w 199888"/>
                  <a:gd name="connsiteY2" fmla="*/ 125377 h 126588"/>
                  <a:gd name="connsiteX3" fmla="*/ 182615 w 199888"/>
                  <a:gd name="connsiteY3" fmla="*/ 84493 h 126588"/>
                  <a:gd name="connsiteX4" fmla="*/ 198968 w 199888"/>
                  <a:gd name="connsiteY4" fmla="*/ 43609 h 126588"/>
                  <a:gd name="connsiteX5" fmla="*/ 128103 w 199888"/>
                  <a:gd name="connsiteY5" fmla="*/ 0 h 12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888" h="126588">
                    <a:moveTo>
                      <a:pt x="0" y="103572"/>
                    </a:moveTo>
                    <a:cubicBezTo>
                      <a:pt x="8177" y="98121"/>
                      <a:pt x="70865" y="125377"/>
                      <a:pt x="73591" y="125377"/>
                    </a:cubicBezTo>
                    <a:cubicBezTo>
                      <a:pt x="81768" y="128103"/>
                      <a:pt x="114475" y="125377"/>
                      <a:pt x="133554" y="125377"/>
                    </a:cubicBezTo>
                    <a:cubicBezTo>
                      <a:pt x="152633" y="125377"/>
                      <a:pt x="163535" y="84493"/>
                      <a:pt x="182615" y="84493"/>
                    </a:cubicBezTo>
                    <a:cubicBezTo>
                      <a:pt x="198968" y="81768"/>
                      <a:pt x="201694" y="70865"/>
                      <a:pt x="198968" y="43609"/>
                    </a:cubicBezTo>
                    <a:cubicBezTo>
                      <a:pt x="193517" y="16354"/>
                      <a:pt x="168987" y="0"/>
                      <a:pt x="128103" y="0"/>
                    </a:cubicBezTo>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4" name="Freeform: Shape 22">
                <a:extLst>
                  <a:ext uri="{FF2B5EF4-FFF2-40B4-BE49-F238E27FC236}">
                    <a16:creationId xmlns:a16="http://schemas.microsoft.com/office/drawing/2014/main" id="{00000000-0008-0000-2500-000028000000}"/>
                  </a:ext>
                </a:extLst>
              </p:cNvPr>
              <p:cNvSpPr/>
              <p:nvPr/>
            </p:nvSpPr>
            <p:spPr>
              <a:xfrm>
                <a:off x="6156606" y="2038915"/>
                <a:ext cx="284794" cy="414782"/>
              </a:xfrm>
              <a:custGeom>
                <a:avLst/>
                <a:gdLst>
                  <a:gd name="connsiteX0" fmla="*/ 33852 w 284794"/>
                  <a:gd name="connsiteY0" fmla="*/ 414653 h 414782"/>
                  <a:gd name="connsiteX1" fmla="*/ 6596 w 284794"/>
                  <a:gd name="connsiteY1" fmla="*/ 354690 h 414782"/>
                  <a:gd name="connsiteX2" fmla="*/ 96541 w 284794"/>
                  <a:gd name="connsiteY2" fmla="*/ 335611 h 414782"/>
                  <a:gd name="connsiteX3" fmla="*/ 99266 w 284794"/>
                  <a:gd name="connsiteY3" fmla="*/ 283825 h 414782"/>
                  <a:gd name="connsiteX4" fmla="*/ 194662 w 284794"/>
                  <a:gd name="connsiteY4" fmla="*/ 215685 h 414782"/>
                  <a:gd name="connsiteX5" fmla="*/ 265527 w 284794"/>
                  <a:gd name="connsiteY5" fmla="*/ 191155 h 414782"/>
                  <a:gd name="connsiteX6" fmla="*/ 284607 w 284794"/>
                  <a:gd name="connsiteY6" fmla="*/ 147545 h 414782"/>
                  <a:gd name="connsiteX7" fmla="*/ 227369 w 284794"/>
                  <a:gd name="connsiteY7" fmla="*/ 87582 h 414782"/>
                  <a:gd name="connsiteX8" fmla="*/ 159229 w 284794"/>
                  <a:gd name="connsiteY8" fmla="*/ 82131 h 414782"/>
                  <a:gd name="connsiteX9" fmla="*/ 167406 w 284794"/>
                  <a:gd name="connsiteY9" fmla="*/ 363 h 41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4794" h="414782">
                    <a:moveTo>
                      <a:pt x="33852" y="414653"/>
                    </a:moveTo>
                    <a:cubicBezTo>
                      <a:pt x="33852" y="417379"/>
                      <a:pt x="-17934" y="376495"/>
                      <a:pt x="6596" y="354690"/>
                    </a:cubicBezTo>
                    <a:cubicBezTo>
                      <a:pt x="31127" y="332885"/>
                      <a:pt x="96541" y="341062"/>
                      <a:pt x="96541" y="335611"/>
                    </a:cubicBezTo>
                    <a:cubicBezTo>
                      <a:pt x="91090" y="311081"/>
                      <a:pt x="82913" y="302904"/>
                      <a:pt x="99266" y="283825"/>
                    </a:cubicBezTo>
                    <a:cubicBezTo>
                      <a:pt x="112894" y="267471"/>
                      <a:pt x="183760" y="232039"/>
                      <a:pt x="194662" y="215685"/>
                    </a:cubicBezTo>
                    <a:cubicBezTo>
                      <a:pt x="205564" y="199331"/>
                      <a:pt x="257351" y="202057"/>
                      <a:pt x="265527" y="191155"/>
                    </a:cubicBezTo>
                    <a:cubicBezTo>
                      <a:pt x="270979" y="180252"/>
                      <a:pt x="273704" y="152996"/>
                      <a:pt x="284607" y="147545"/>
                    </a:cubicBezTo>
                    <a:cubicBezTo>
                      <a:pt x="287332" y="147545"/>
                      <a:pt x="260076" y="103936"/>
                      <a:pt x="227369" y="87582"/>
                    </a:cubicBezTo>
                    <a:cubicBezTo>
                      <a:pt x="205564" y="76680"/>
                      <a:pt x="178308" y="95759"/>
                      <a:pt x="159229" y="82131"/>
                    </a:cubicBezTo>
                    <a:cubicBezTo>
                      <a:pt x="110169" y="52150"/>
                      <a:pt x="175583" y="-5088"/>
                      <a:pt x="167406" y="363"/>
                    </a:cubicBezTo>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5" name="Freeform: Shape 23">
                <a:extLst>
                  <a:ext uri="{FF2B5EF4-FFF2-40B4-BE49-F238E27FC236}">
                    <a16:creationId xmlns:a16="http://schemas.microsoft.com/office/drawing/2014/main" id="{00000000-0008-0000-2500-000029000000}"/>
                  </a:ext>
                </a:extLst>
              </p:cNvPr>
              <p:cNvSpPr/>
              <p:nvPr/>
            </p:nvSpPr>
            <p:spPr>
              <a:xfrm>
                <a:off x="6185007" y="2456294"/>
                <a:ext cx="165325" cy="441545"/>
              </a:xfrm>
              <a:custGeom>
                <a:avLst/>
                <a:gdLst>
                  <a:gd name="connsiteX0" fmla="*/ 84493 w 165325"/>
                  <a:gd name="connsiteY0" fmla="*/ 441546 h 441545"/>
                  <a:gd name="connsiteX1" fmla="*/ 163536 w 165325"/>
                  <a:gd name="connsiteY1" fmla="*/ 302541 h 441545"/>
                  <a:gd name="connsiteX2" fmla="*/ 160810 w 165325"/>
                  <a:gd name="connsiteY2" fmla="*/ 267108 h 441545"/>
                  <a:gd name="connsiteX3" fmla="*/ 152633 w 165325"/>
                  <a:gd name="connsiteY3" fmla="*/ 218047 h 441545"/>
                  <a:gd name="connsiteX4" fmla="*/ 155359 w 165325"/>
                  <a:gd name="connsiteY4" fmla="*/ 171712 h 441545"/>
                  <a:gd name="connsiteX5" fmla="*/ 139005 w 165325"/>
                  <a:gd name="connsiteY5" fmla="*/ 125377 h 441545"/>
                  <a:gd name="connsiteX6" fmla="*/ 84493 w 165325"/>
                  <a:gd name="connsiteY6" fmla="*/ 59963 h 441545"/>
                  <a:gd name="connsiteX7" fmla="*/ 65414 w 165325"/>
                  <a:gd name="connsiteY7" fmla="*/ 38158 h 441545"/>
                  <a:gd name="connsiteX8" fmla="*/ 0 w 165325"/>
                  <a:gd name="connsiteY8" fmla="*/ 0 h 44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325" h="441545">
                    <a:moveTo>
                      <a:pt x="84493" y="441546"/>
                    </a:moveTo>
                    <a:cubicBezTo>
                      <a:pt x="95396" y="408839"/>
                      <a:pt x="155359" y="335248"/>
                      <a:pt x="163536" y="302541"/>
                    </a:cubicBezTo>
                    <a:cubicBezTo>
                      <a:pt x="166261" y="288913"/>
                      <a:pt x="166261" y="278010"/>
                      <a:pt x="160810" y="267108"/>
                    </a:cubicBezTo>
                    <a:cubicBezTo>
                      <a:pt x="155359" y="253480"/>
                      <a:pt x="149908" y="234401"/>
                      <a:pt x="152633" y="218047"/>
                    </a:cubicBezTo>
                    <a:cubicBezTo>
                      <a:pt x="155359" y="201694"/>
                      <a:pt x="158084" y="188066"/>
                      <a:pt x="155359" y="171712"/>
                    </a:cubicBezTo>
                    <a:cubicBezTo>
                      <a:pt x="152633" y="155359"/>
                      <a:pt x="152633" y="136280"/>
                      <a:pt x="139005" y="125377"/>
                    </a:cubicBezTo>
                    <a:cubicBezTo>
                      <a:pt x="128103" y="114475"/>
                      <a:pt x="87219" y="76317"/>
                      <a:pt x="84493" y="59963"/>
                    </a:cubicBezTo>
                    <a:cubicBezTo>
                      <a:pt x="81768" y="46335"/>
                      <a:pt x="76317" y="43609"/>
                      <a:pt x="65414" y="38158"/>
                    </a:cubicBezTo>
                    <a:cubicBezTo>
                      <a:pt x="49061" y="29982"/>
                      <a:pt x="16354" y="2726"/>
                      <a:pt x="0" y="0"/>
                    </a:cubicBezTo>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6" name="Freeform: Shape 24">
                <a:extLst>
                  <a:ext uri="{FF2B5EF4-FFF2-40B4-BE49-F238E27FC236}">
                    <a16:creationId xmlns:a16="http://schemas.microsoft.com/office/drawing/2014/main" id="{00000000-0008-0000-2500-00002A000000}"/>
                  </a:ext>
                </a:extLst>
              </p:cNvPr>
              <p:cNvSpPr/>
              <p:nvPr/>
            </p:nvSpPr>
            <p:spPr>
              <a:xfrm>
                <a:off x="6446664" y="3016478"/>
                <a:ext cx="545118" cy="36719"/>
              </a:xfrm>
              <a:custGeom>
                <a:avLst/>
                <a:gdLst>
                  <a:gd name="connsiteX0" fmla="*/ 545118 w 545118"/>
                  <a:gd name="connsiteY0" fmla="*/ 36720 h 36719"/>
                  <a:gd name="connsiteX1" fmla="*/ 457899 w 545118"/>
                  <a:gd name="connsiteY1" fmla="*/ 1287 h 36719"/>
                  <a:gd name="connsiteX2" fmla="*/ 370681 w 545118"/>
                  <a:gd name="connsiteY2" fmla="*/ 9464 h 36719"/>
                  <a:gd name="connsiteX3" fmla="*/ 231675 w 545118"/>
                  <a:gd name="connsiteY3" fmla="*/ 14915 h 36719"/>
                  <a:gd name="connsiteX4" fmla="*/ 106298 w 545118"/>
                  <a:gd name="connsiteY4" fmla="*/ 9464 h 36719"/>
                  <a:gd name="connsiteX5" fmla="*/ 0 w 545118"/>
                  <a:gd name="connsiteY5" fmla="*/ 20366 h 3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5118" h="36719">
                    <a:moveTo>
                      <a:pt x="545118" y="36720"/>
                    </a:moveTo>
                    <a:cubicBezTo>
                      <a:pt x="545118" y="36720"/>
                      <a:pt x="528765" y="14915"/>
                      <a:pt x="457899" y="1287"/>
                    </a:cubicBezTo>
                    <a:cubicBezTo>
                      <a:pt x="427918" y="-4164"/>
                      <a:pt x="414290" y="9464"/>
                      <a:pt x="370681" y="9464"/>
                    </a:cubicBezTo>
                    <a:cubicBezTo>
                      <a:pt x="327071" y="9464"/>
                      <a:pt x="307992" y="33994"/>
                      <a:pt x="231675" y="14915"/>
                    </a:cubicBezTo>
                    <a:cubicBezTo>
                      <a:pt x="174438" y="1287"/>
                      <a:pt x="119926" y="12189"/>
                      <a:pt x="106298" y="9464"/>
                    </a:cubicBezTo>
                    <a:cubicBezTo>
                      <a:pt x="89945" y="9464"/>
                      <a:pt x="2726" y="20366"/>
                      <a:pt x="0" y="20366"/>
                    </a:cubicBezTo>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31" name="Graphic 5">
              <a:extLst>
                <a:ext uri="{FF2B5EF4-FFF2-40B4-BE49-F238E27FC236}">
                  <a16:creationId xmlns:a16="http://schemas.microsoft.com/office/drawing/2014/main" id="{00000000-0008-0000-2500-00001B000000}"/>
                </a:ext>
              </a:extLst>
            </p:cNvPr>
            <p:cNvGrpSpPr/>
            <p:nvPr/>
          </p:nvGrpSpPr>
          <p:grpSpPr>
            <a:xfrm rot="8427098">
              <a:off x="6201883" y="1780779"/>
              <a:ext cx="1328088" cy="1402071"/>
              <a:chOff x="6201883" y="1780779"/>
              <a:chExt cx="1328088" cy="1402071"/>
            </a:xfrm>
            <a:noFill/>
          </p:grpSpPr>
          <p:sp>
            <p:nvSpPr>
              <p:cNvPr id="38" name="Freeform: Shape 16">
                <a:extLst>
                  <a:ext uri="{FF2B5EF4-FFF2-40B4-BE49-F238E27FC236}">
                    <a16:creationId xmlns:a16="http://schemas.microsoft.com/office/drawing/2014/main" id="{00000000-0008-0000-2500-000022000000}"/>
                  </a:ext>
                </a:extLst>
              </p:cNvPr>
              <p:cNvSpPr/>
              <p:nvPr/>
            </p:nvSpPr>
            <p:spPr>
              <a:xfrm rot="21220881">
                <a:off x="7424742" y="1910368"/>
                <a:ext cx="103572" cy="111749"/>
              </a:xfrm>
              <a:custGeom>
                <a:avLst/>
                <a:gdLst>
                  <a:gd name="connsiteX0" fmla="*/ 0 w 103572"/>
                  <a:gd name="connsiteY0" fmla="*/ 111749 h 111749"/>
                  <a:gd name="connsiteX1" fmla="*/ 103572 w 103572"/>
                  <a:gd name="connsiteY1" fmla="*/ 106298 h 111749"/>
                  <a:gd name="connsiteX2" fmla="*/ 100847 w 103572"/>
                  <a:gd name="connsiteY2" fmla="*/ 0 h 111749"/>
                </a:gdLst>
                <a:ahLst/>
                <a:cxnLst>
                  <a:cxn ang="0">
                    <a:pos x="connsiteX0" y="connsiteY0"/>
                  </a:cxn>
                  <a:cxn ang="0">
                    <a:pos x="connsiteX1" y="connsiteY1"/>
                  </a:cxn>
                  <a:cxn ang="0">
                    <a:pos x="connsiteX2" y="connsiteY2"/>
                  </a:cxn>
                </a:cxnLst>
                <a:rect l="l" t="t" r="r" b="b"/>
                <a:pathLst>
                  <a:path w="103572" h="111749">
                    <a:moveTo>
                      <a:pt x="0" y="111749"/>
                    </a:moveTo>
                    <a:lnTo>
                      <a:pt x="103572" y="106298"/>
                    </a:lnTo>
                    <a:lnTo>
                      <a:pt x="100847" y="0"/>
                    </a:lnTo>
                  </a:path>
                </a:pathLst>
              </a:custGeom>
              <a:noFill/>
              <a:ln w="48820" cap="rnd">
                <a:solidFill>
                  <a:srgbClr val="8B33B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9" name="Freeform: Shape 17">
                <a:extLst>
                  <a:ext uri="{FF2B5EF4-FFF2-40B4-BE49-F238E27FC236}">
                    <a16:creationId xmlns:a16="http://schemas.microsoft.com/office/drawing/2014/main" id="{00000000-0008-0000-2500-000023000000}"/>
                  </a:ext>
                </a:extLst>
              </p:cNvPr>
              <p:cNvSpPr/>
              <p:nvPr/>
            </p:nvSpPr>
            <p:spPr>
              <a:xfrm>
                <a:off x="6201883" y="1780779"/>
                <a:ext cx="1328088" cy="1402071"/>
              </a:xfrm>
              <a:custGeom>
                <a:avLst/>
                <a:gdLst>
                  <a:gd name="connsiteX0" fmla="*/ 1350595 w 1569684"/>
                  <a:gd name="connsiteY0" fmla="*/ 233103 h 1580972"/>
                  <a:gd name="connsiteX1" fmla="*/ 1178883 w 1569684"/>
                  <a:gd name="connsiteY1" fmla="*/ 102274 h 1580972"/>
                  <a:gd name="connsiteX2" fmla="*/ 102274 w 1569684"/>
                  <a:gd name="connsiteY2" fmla="*/ 402090 h 1580972"/>
                  <a:gd name="connsiteX3" fmla="*/ 402090 w 1569684"/>
                  <a:gd name="connsiteY3" fmla="*/ 1478698 h 1580972"/>
                  <a:gd name="connsiteX4" fmla="*/ 1478698 w 1569684"/>
                  <a:gd name="connsiteY4" fmla="*/ 1178883 h 1580972"/>
                  <a:gd name="connsiteX5" fmla="*/ 1421461 w 1569684"/>
                  <a:gd name="connsiteY5" fmla="*/ 317596 h 1580972"/>
                  <a:gd name="connsiteX0" fmla="*/ 1323255 w 1394121"/>
                  <a:gd name="connsiteY0" fmla="*/ 233103 h 1478904"/>
                  <a:gd name="connsiteX1" fmla="*/ 1151543 w 1394121"/>
                  <a:gd name="connsiteY1" fmla="*/ 102274 h 1478904"/>
                  <a:gd name="connsiteX2" fmla="*/ 74934 w 1394121"/>
                  <a:gd name="connsiteY2" fmla="*/ 402090 h 1478904"/>
                  <a:gd name="connsiteX3" fmla="*/ 374750 w 1394121"/>
                  <a:gd name="connsiteY3" fmla="*/ 1478698 h 1478904"/>
                  <a:gd name="connsiteX4" fmla="*/ 1394121 w 1394121"/>
                  <a:gd name="connsiteY4" fmla="*/ 317596 h 1478904"/>
                  <a:gd name="connsiteX0" fmla="*/ 1323255 w 1323255"/>
                  <a:gd name="connsiteY0" fmla="*/ 233103 h 1478904"/>
                  <a:gd name="connsiteX1" fmla="*/ 1151543 w 1323255"/>
                  <a:gd name="connsiteY1" fmla="*/ 102274 h 1478904"/>
                  <a:gd name="connsiteX2" fmla="*/ 74934 w 1323255"/>
                  <a:gd name="connsiteY2" fmla="*/ 402090 h 1478904"/>
                  <a:gd name="connsiteX3" fmla="*/ 374750 w 1323255"/>
                  <a:gd name="connsiteY3" fmla="*/ 1478698 h 1478904"/>
                  <a:gd name="connsiteX0" fmla="*/ 1329117 w 1329117"/>
                  <a:gd name="connsiteY0" fmla="*/ 233103 h 1478698"/>
                  <a:gd name="connsiteX1" fmla="*/ 1157405 w 1329117"/>
                  <a:gd name="connsiteY1" fmla="*/ 102274 h 1478698"/>
                  <a:gd name="connsiteX2" fmla="*/ 80796 w 1329117"/>
                  <a:gd name="connsiteY2" fmla="*/ 402090 h 1478698"/>
                  <a:gd name="connsiteX3" fmla="*/ 380612 w 1329117"/>
                  <a:gd name="connsiteY3" fmla="*/ 1478698 h 1478698"/>
                  <a:gd name="connsiteX0" fmla="*/ 1332983 w 1332983"/>
                  <a:gd name="connsiteY0" fmla="*/ 237245 h 1482840"/>
                  <a:gd name="connsiteX1" fmla="*/ 1161271 w 1332983"/>
                  <a:gd name="connsiteY1" fmla="*/ 106416 h 1482840"/>
                  <a:gd name="connsiteX2" fmla="*/ 84662 w 1332983"/>
                  <a:gd name="connsiteY2" fmla="*/ 406232 h 1482840"/>
                  <a:gd name="connsiteX3" fmla="*/ 384478 w 1332983"/>
                  <a:gd name="connsiteY3" fmla="*/ 1482840 h 1482840"/>
                  <a:gd name="connsiteX0" fmla="*/ 1336586 w 1336586"/>
                  <a:gd name="connsiteY0" fmla="*/ 237245 h 1482840"/>
                  <a:gd name="connsiteX1" fmla="*/ 1164874 w 1336586"/>
                  <a:gd name="connsiteY1" fmla="*/ 106416 h 1482840"/>
                  <a:gd name="connsiteX2" fmla="*/ 88265 w 1336586"/>
                  <a:gd name="connsiteY2" fmla="*/ 406232 h 1482840"/>
                  <a:gd name="connsiteX3" fmla="*/ 388081 w 1336586"/>
                  <a:gd name="connsiteY3" fmla="*/ 1482840 h 1482840"/>
                  <a:gd name="connsiteX0" fmla="*/ 1336586 w 1336586"/>
                  <a:gd name="connsiteY0" fmla="*/ 229238 h 1474833"/>
                  <a:gd name="connsiteX1" fmla="*/ 1164874 w 1336586"/>
                  <a:gd name="connsiteY1" fmla="*/ 98409 h 1474833"/>
                  <a:gd name="connsiteX2" fmla="*/ 88265 w 1336586"/>
                  <a:gd name="connsiteY2" fmla="*/ 398225 h 1474833"/>
                  <a:gd name="connsiteX3" fmla="*/ 388081 w 1336586"/>
                  <a:gd name="connsiteY3" fmla="*/ 1474833 h 1474833"/>
                  <a:gd name="connsiteX0" fmla="*/ 1356880 w 1356880"/>
                  <a:gd name="connsiteY0" fmla="*/ 221628 h 1467223"/>
                  <a:gd name="connsiteX1" fmla="*/ 1185168 w 1356880"/>
                  <a:gd name="connsiteY1" fmla="*/ 90799 h 1467223"/>
                  <a:gd name="connsiteX2" fmla="*/ 108559 w 1356880"/>
                  <a:gd name="connsiteY2" fmla="*/ 390615 h 1467223"/>
                  <a:gd name="connsiteX3" fmla="*/ 408375 w 1356880"/>
                  <a:gd name="connsiteY3" fmla="*/ 1467223 h 1467223"/>
                  <a:gd name="connsiteX0" fmla="*/ 1347664 w 1347664"/>
                  <a:gd name="connsiteY0" fmla="*/ 222539 h 1468134"/>
                  <a:gd name="connsiteX1" fmla="*/ 1175952 w 1347664"/>
                  <a:gd name="connsiteY1" fmla="*/ 91710 h 1468134"/>
                  <a:gd name="connsiteX2" fmla="*/ 99343 w 1347664"/>
                  <a:gd name="connsiteY2" fmla="*/ 391526 h 1468134"/>
                  <a:gd name="connsiteX3" fmla="*/ 399159 w 1347664"/>
                  <a:gd name="connsiteY3" fmla="*/ 1468134 h 1468134"/>
                  <a:gd name="connsiteX0" fmla="*/ 1335919 w 1335919"/>
                  <a:gd name="connsiteY0" fmla="*/ 222508 h 1468103"/>
                  <a:gd name="connsiteX1" fmla="*/ 1164207 w 1335919"/>
                  <a:gd name="connsiteY1" fmla="*/ 91679 h 1468103"/>
                  <a:gd name="connsiteX2" fmla="*/ 87598 w 1335919"/>
                  <a:gd name="connsiteY2" fmla="*/ 391495 h 1468103"/>
                  <a:gd name="connsiteX3" fmla="*/ 387414 w 1335919"/>
                  <a:gd name="connsiteY3" fmla="*/ 1468103 h 1468103"/>
                  <a:gd name="connsiteX0" fmla="*/ 1306174 w 1306174"/>
                  <a:gd name="connsiteY0" fmla="*/ 198106 h 1380445"/>
                  <a:gd name="connsiteX1" fmla="*/ 1134462 w 1306174"/>
                  <a:gd name="connsiteY1" fmla="*/ 67277 h 1380445"/>
                  <a:gd name="connsiteX2" fmla="*/ 57853 w 1306174"/>
                  <a:gd name="connsiteY2" fmla="*/ 367093 h 1380445"/>
                  <a:gd name="connsiteX3" fmla="*/ 316436 w 1306174"/>
                  <a:gd name="connsiteY3" fmla="*/ 1380445 h 1380445"/>
                  <a:gd name="connsiteX0" fmla="*/ 1229887 w 1229887"/>
                  <a:gd name="connsiteY0" fmla="*/ 132447 h 1314786"/>
                  <a:gd name="connsiteX1" fmla="*/ 1058175 w 1229887"/>
                  <a:gd name="connsiteY1" fmla="*/ 1618 h 1314786"/>
                  <a:gd name="connsiteX2" fmla="*/ 86187 w 1229887"/>
                  <a:gd name="connsiteY2" fmla="*/ 224257 h 1314786"/>
                  <a:gd name="connsiteX3" fmla="*/ 240149 w 1229887"/>
                  <a:gd name="connsiteY3" fmla="*/ 1314786 h 1314786"/>
                  <a:gd name="connsiteX0" fmla="*/ 1243943 w 1243943"/>
                  <a:gd name="connsiteY0" fmla="*/ 200755 h 1383094"/>
                  <a:gd name="connsiteX1" fmla="*/ 1072231 w 1243943"/>
                  <a:gd name="connsiteY1" fmla="*/ 69926 h 1383094"/>
                  <a:gd name="connsiteX2" fmla="*/ 100243 w 1243943"/>
                  <a:gd name="connsiteY2" fmla="*/ 292565 h 1383094"/>
                  <a:gd name="connsiteX3" fmla="*/ 254205 w 1243943"/>
                  <a:gd name="connsiteY3" fmla="*/ 1383094 h 1383094"/>
                  <a:gd name="connsiteX0" fmla="*/ 1337640 w 1337640"/>
                  <a:gd name="connsiteY0" fmla="*/ 206745 h 1389084"/>
                  <a:gd name="connsiteX1" fmla="*/ 1165928 w 1337640"/>
                  <a:gd name="connsiteY1" fmla="*/ 75916 h 1389084"/>
                  <a:gd name="connsiteX2" fmla="*/ 193940 w 1337640"/>
                  <a:gd name="connsiteY2" fmla="*/ 298555 h 1389084"/>
                  <a:gd name="connsiteX3" fmla="*/ 347902 w 1337640"/>
                  <a:gd name="connsiteY3" fmla="*/ 1389084 h 1389084"/>
                  <a:gd name="connsiteX0" fmla="*/ 1242284 w 1242284"/>
                  <a:gd name="connsiteY0" fmla="*/ 21340 h 1203679"/>
                  <a:gd name="connsiteX1" fmla="*/ 98584 w 1242284"/>
                  <a:gd name="connsiteY1" fmla="*/ 113150 h 1203679"/>
                  <a:gd name="connsiteX2" fmla="*/ 252546 w 1242284"/>
                  <a:gd name="connsiteY2" fmla="*/ 1203679 h 1203679"/>
                  <a:gd name="connsiteX0" fmla="*/ 1242369 w 1242369"/>
                  <a:gd name="connsiteY0" fmla="*/ 203938 h 1386277"/>
                  <a:gd name="connsiteX1" fmla="*/ 98669 w 1242369"/>
                  <a:gd name="connsiteY1" fmla="*/ 295748 h 1386277"/>
                  <a:gd name="connsiteX2" fmla="*/ 252631 w 1242369"/>
                  <a:gd name="connsiteY2" fmla="*/ 1386277 h 1386277"/>
                  <a:gd name="connsiteX0" fmla="*/ 1242369 w 1242369"/>
                  <a:gd name="connsiteY0" fmla="*/ 237097 h 1419436"/>
                  <a:gd name="connsiteX1" fmla="*/ 98669 w 1242369"/>
                  <a:gd name="connsiteY1" fmla="*/ 328907 h 1419436"/>
                  <a:gd name="connsiteX2" fmla="*/ 252631 w 1242369"/>
                  <a:gd name="connsiteY2" fmla="*/ 1419436 h 1419436"/>
                  <a:gd name="connsiteX0" fmla="*/ 1342643 w 1342643"/>
                  <a:gd name="connsiteY0" fmla="*/ 241281 h 1423620"/>
                  <a:gd name="connsiteX1" fmla="*/ 198943 w 1342643"/>
                  <a:gd name="connsiteY1" fmla="*/ 333091 h 1423620"/>
                  <a:gd name="connsiteX2" fmla="*/ 352905 w 1342643"/>
                  <a:gd name="connsiteY2" fmla="*/ 1423620 h 1423620"/>
                  <a:gd name="connsiteX0" fmla="*/ 1350830 w 1350830"/>
                  <a:gd name="connsiteY0" fmla="*/ 241281 h 1423620"/>
                  <a:gd name="connsiteX1" fmla="*/ 207130 w 1350830"/>
                  <a:gd name="connsiteY1" fmla="*/ 333091 h 1423620"/>
                  <a:gd name="connsiteX2" fmla="*/ 361092 w 1350830"/>
                  <a:gd name="connsiteY2" fmla="*/ 1423620 h 1423620"/>
                  <a:gd name="connsiteX0" fmla="*/ 1347472 w 1347472"/>
                  <a:gd name="connsiteY0" fmla="*/ 241281 h 1423620"/>
                  <a:gd name="connsiteX1" fmla="*/ 203772 w 1347472"/>
                  <a:gd name="connsiteY1" fmla="*/ 333091 h 1423620"/>
                  <a:gd name="connsiteX2" fmla="*/ 357734 w 1347472"/>
                  <a:gd name="connsiteY2" fmla="*/ 1423620 h 1423620"/>
                  <a:gd name="connsiteX0" fmla="*/ 1312166 w 1312166"/>
                  <a:gd name="connsiteY0" fmla="*/ 241898 h 1424237"/>
                  <a:gd name="connsiteX1" fmla="*/ 168466 w 1312166"/>
                  <a:gd name="connsiteY1" fmla="*/ 333708 h 1424237"/>
                  <a:gd name="connsiteX2" fmla="*/ 322428 w 1312166"/>
                  <a:gd name="connsiteY2" fmla="*/ 1424237 h 1424237"/>
                  <a:gd name="connsiteX0" fmla="*/ 1326018 w 1326018"/>
                  <a:gd name="connsiteY0" fmla="*/ 241623 h 1423962"/>
                  <a:gd name="connsiteX1" fmla="*/ 182318 w 1326018"/>
                  <a:gd name="connsiteY1" fmla="*/ 333433 h 1423962"/>
                  <a:gd name="connsiteX2" fmla="*/ 336280 w 1326018"/>
                  <a:gd name="connsiteY2" fmla="*/ 1423962 h 1423962"/>
                  <a:gd name="connsiteX0" fmla="*/ 1328088 w 1328088"/>
                  <a:gd name="connsiteY0" fmla="*/ 219732 h 1402071"/>
                  <a:gd name="connsiteX1" fmla="*/ 184388 w 1328088"/>
                  <a:gd name="connsiteY1" fmla="*/ 311542 h 1402071"/>
                  <a:gd name="connsiteX2" fmla="*/ 338350 w 1328088"/>
                  <a:gd name="connsiteY2" fmla="*/ 1402071 h 1402071"/>
                  <a:gd name="connsiteX0" fmla="*/ 1328088 w 1328088"/>
                  <a:gd name="connsiteY0" fmla="*/ 219732 h 1402071"/>
                  <a:gd name="connsiteX1" fmla="*/ 184388 w 1328088"/>
                  <a:gd name="connsiteY1" fmla="*/ 311542 h 1402071"/>
                  <a:gd name="connsiteX2" fmla="*/ 338350 w 1328088"/>
                  <a:gd name="connsiteY2" fmla="*/ 1402071 h 1402071"/>
                </a:gdLst>
                <a:ahLst/>
                <a:cxnLst>
                  <a:cxn ang="0">
                    <a:pos x="connsiteX0" y="connsiteY0"/>
                  </a:cxn>
                  <a:cxn ang="0">
                    <a:pos x="connsiteX1" y="connsiteY1"/>
                  </a:cxn>
                  <a:cxn ang="0">
                    <a:pos x="connsiteX2" y="connsiteY2"/>
                  </a:cxn>
                </a:cxnLst>
                <a:rect l="l" t="t" r="r" b="b"/>
                <a:pathLst>
                  <a:path w="1328088" h="1402071">
                    <a:moveTo>
                      <a:pt x="1328088" y="219732"/>
                    </a:moveTo>
                    <a:cubicBezTo>
                      <a:pt x="1161361" y="116845"/>
                      <a:pt x="659613" y="-265996"/>
                      <a:pt x="184388" y="311542"/>
                    </a:cubicBezTo>
                    <a:cubicBezTo>
                      <a:pt x="-164958" y="736100"/>
                      <a:pt x="36531" y="1156607"/>
                      <a:pt x="338350" y="1402071"/>
                    </a:cubicBezTo>
                  </a:path>
                </a:pathLst>
              </a:custGeom>
              <a:noFill/>
              <a:ln w="48820" cap="rnd">
                <a:solidFill>
                  <a:srgbClr val="8B33B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1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32" name="Oval 6">
              <a:extLst>
                <a:ext uri="{FF2B5EF4-FFF2-40B4-BE49-F238E27FC236}">
                  <a16:creationId xmlns:a16="http://schemas.microsoft.com/office/drawing/2014/main" id="{00000000-0008-0000-2500-00001C000000}"/>
                </a:ext>
              </a:extLst>
            </p:cNvPr>
            <p:cNvSpPr/>
            <p:nvPr/>
          </p:nvSpPr>
          <p:spPr>
            <a:xfrm>
              <a:off x="6622524" y="1685605"/>
              <a:ext cx="101647" cy="101647"/>
            </a:xfrm>
            <a:prstGeom prst="ellipse">
              <a:avLst/>
            </a:prstGeom>
            <a:solidFill>
              <a:srgbClr val="8B33B7"/>
            </a:solidFill>
            <a:ln w="25400" cap="flat" cmpd="sng" algn="ctr">
              <a:no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libri"/>
                <a:ea typeface="+mn-ea"/>
                <a:cs typeface="+mn-cs"/>
              </a:endParaRPr>
            </a:p>
          </p:txBody>
        </p:sp>
        <p:sp>
          <p:nvSpPr>
            <p:cNvPr id="33" name="TextBox 25">
              <a:extLst>
                <a:ext uri="{FF2B5EF4-FFF2-40B4-BE49-F238E27FC236}">
                  <a16:creationId xmlns:a16="http://schemas.microsoft.com/office/drawing/2014/main" id="{00000000-0008-0000-2500-00001D000000}"/>
                </a:ext>
              </a:extLst>
            </p:cNvPr>
            <p:cNvSpPr txBox="1"/>
            <p:nvPr/>
          </p:nvSpPr>
          <p:spPr>
            <a:xfrm>
              <a:off x="1390434" y="1862103"/>
              <a:ext cx="3015140" cy="4001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2000" b="0" i="0" u="none" strike="noStrike" kern="0" cap="none" spc="0" normalizeH="0" baseline="0" noProof="0">
                  <a:ln>
                    <a:noFill/>
                  </a:ln>
                  <a:solidFill>
                    <a:sysClr val="windowText" lastClr="000000"/>
                  </a:solidFill>
                  <a:effectLst/>
                  <a:uLnTx/>
                  <a:uFillTx/>
                  <a:latin typeface="Calibri"/>
                  <a:ea typeface="+mn-ea"/>
                  <a:cs typeface="+mn-cs"/>
                </a:rPr>
                <a:t>Svenska fjärrvärmenätet </a:t>
              </a:r>
            </a:p>
          </p:txBody>
        </p:sp>
        <p:sp>
          <p:nvSpPr>
            <p:cNvPr id="34" name="Rectangle 26">
              <a:extLst>
                <a:ext uri="{FF2B5EF4-FFF2-40B4-BE49-F238E27FC236}">
                  <a16:creationId xmlns:a16="http://schemas.microsoft.com/office/drawing/2014/main" id="{00000000-0008-0000-2500-00001E000000}"/>
                </a:ext>
              </a:extLst>
            </p:cNvPr>
            <p:cNvSpPr/>
            <p:nvPr/>
          </p:nvSpPr>
          <p:spPr>
            <a:xfrm>
              <a:off x="1390434" y="2054667"/>
              <a:ext cx="4151717" cy="830997"/>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2000" b="0" i="0" u="none" strike="noStrike" kern="0" cap="none" spc="0" normalizeH="0" baseline="0" noProof="0">
                  <a:ln>
                    <a:noFill/>
                  </a:ln>
                  <a:solidFill>
                    <a:sysClr val="windowText" lastClr="000000"/>
                  </a:solidFill>
                  <a:effectLst/>
                  <a:uLnTx/>
                  <a:uFillTx/>
                  <a:latin typeface="Calibri"/>
                  <a:ea typeface="+mn-ea"/>
                  <a:cs typeface="+mn-cs"/>
                </a:rPr>
                <a:t>räcker</a:t>
              </a:r>
              <a:r>
                <a:rPr kumimoji="0" lang="sv-SE" sz="1100" b="0" i="0" u="none" strike="noStrike" kern="0" cap="none" spc="0" normalizeH="0" baseline="0" noProof="0">
                  <a:ln>
                    <a:noFill/>
                  </a:ln>
                  <a:solidFill>
                    <a:sysClr val="windowText" lastClr="000000"/>
                  </a:solidFill>
                  <a:effectLst/>
                  <a:uLnTx/>
                  <a:uFillTx/>
                  <a:latin typeface="Calibri"/>
                  <a:ea typeface="+mn-ea"/>
                  <a:cs typeface="+mn-cs"/>
                </a:rPr>
                <a:t> </a:t>
              </a:r>
              <a:r>
                <a:rPr kumimoji="0" lang="sv-SE" sz="4800" b="1" i="0" u="none" strike="noStrike" kern="0" cap="none" spc="0" normalizeH="0" baseline="0" noProof="0">
                  <a:ln>
                    <a:noFill/>
                  </a:ln>
                  <a:solidFill>
                    <a:srgbClr val="8B33B7"/>
                  </a:solidFill>
                  <a:effectLst/>
                  <a:uLnTx/>
                  <a:uFillTx/>
                  <a:latin typeface="Calibri"/>
                  <a:ea typeface="+mn-ea"/>
                  <a:cs typeface="+mn-cs"/>
                </a:rPr>
                <a:t>14</a:t>
              </a:r>
              <a:r>
                <a:rPr kumimoji="0" lang="sv-SE" sz="4800" b="1" i="0" u="none" strike="noStrike" kern="0" cap="none" spc="0" normalizeH="0" baseline="0" noProof="0">
                  <a:ln>
                    <a:noFill/>
                  </a:ln>
                  <a:solidFill>
                    <a:srgbClr val="66CC33"/>
                  </a:solidFill>
                  <a:effectLst/>
                  <a:uLnTx/>
                  <a:uFillTx/>
                  <a:latin typeface="Calibri"/>
                  <a:ea typeface="+mn-ea"/>
                  <a:cs typeface="+mn-cs"/>
                </a:rPr>
                <a:t> </a:t>
              </a:r>
              <a:r>
                <a:rPr kumimoji="0" lang="sv-SE" sz="2000" b="0" i="0" u="none" strike="noStrike" kern="0" cap="none" spc="0" normalizeH="0" baseline="0" noProof="0">
                  <a:ln>
                    <a:noFill/>
                  </a:ln>
                  <a:solidFill>
                    <a:sysClr val="windowText" lastClr="000000"/>
                  </a:solidFill>
                  <a:effectLst/>
                  <a:uLnTx/>
                  <a:uFillTx/>
                  <a:latin typeface="Calibri"/>
                  <a:ea typeface="+mn-ea"/>
                  <a:cs typeface="+mn-cs"/>
                </a:rPr>
                <a:t>gånger Sveriges längd</a:t>
              </a:r>
            </a:p>
          </p:txBody>
        </p:sp>
        <p:sp>
          <p:nvSpPr>
            <p:cNvPr id="35" name="Freeform 21" descr="© INSCALE GmbH, 05.05.2010&#10;http://www.presentationload.com/">
              <a:extLst>
                <a:ext uri="{FF2B5EF4-FFF2-40B4-BE49-F238E27FC236}">
                  <a16:creationId xmlns:a16="http://schemas.microsoft.com/office/drawing/2014/main" id="{00000000-0008-0000-2500-00001F000000}"/>
                </a:ext>
              </a:extLst>
            </p:cNvPr>
            <p:cNvSpPr>
              <a:spLocks noEditPoints="1"/>
            </p:cNvSpPr>
            <p:nvPr/>
          </p:nvSpPr>
          <p:spPr bwMode="gray">
            <a:xfrm rot="21006613">
              <a:off x="0" y="614600"/>
              <a:ext cx="1547981" cy="2962333"/>
            </a:xfrm>
            <a:custGeom>
              <a:avLst/>
              <a:gdLst/>
              <a:ahLst/>
              <a:cxnLst>
                <a:cxn ang="0">
                  <a:pos x="179" y="595"/>
                </a:cxn>
                <a:cxn ang="0">
                  <a:pos x="203" y="584"/>
                </a:cxn>
                <a:cxn ang="0">
                  <a:pos x="213" y="573"/>
                </a:cxn>
                <a:cxn ang="0">
                  <a:pos x="211" y="499"/>
                </a:cxn>
                <a:cxn ang="0">
                  <a:pos x="198" y="501"/>
                </a:cxn>
                <a:cxn ang="0">
                  <a:pos x="196" y="498"/>
                </a:cxn>
                <a:cxn ang="0">
                  <a:pos x="353" y="91"/>
                </a:cxn>
                <a:cxn ang="0">
                  <a:pos x="321" y="33"/>
                </a:cxn>
                <a:cxn ang="0">
                  <a:pos x="274" y="34"/>
                </a:cxn>
                <a:cxn ang="0">
                  <a:pos x="199" y="98"/>
                </a:cxn>
                <a:cxn ang="0">
                  <a:pos x="130" y="203"/>
                </a:cxn>
                <a:cxn ang="0">
                  <a:pos x="72" y="294"/>
                </a:cxn>
                <a:cxn ang="0">
                  <a:pos x="60" y="408"/>
                </a:cxn>
                <a:cxn ang="0">
                  <a:pos x="8" y="484"/>
                </a:cxn>
                <a:cxn ang="0">
                  <a:pos x="6" y="519"/>
                </a:cxn>
                <a:cxn ang="0">
                  <a:pos x="5" y="543"/>
                </a:cxn>
                <a:cxn ang="0">
                  <a:pos x="14" y="568"/>
                </a:cxn>
                <a:cxn ang="0">
                  <a:pos x="22" y="631"/>
                </a:cxn>
                <a:cxn ang="0">
                  <a:pos x="12" y="676"/>
                </a:cxn>
                <a:cxn ang="0">
                  <a:pos x="70" y="652"/>
                </a:cxn>
                <a:cxn ang="0">
                  <a:pos x="98" y="650"/>
                </a:cxn>
                <a:cxn ang="0">
                  <a:pos x="132" y="613"/>
                </a:cxn>
                <a:cxn ang="0">
                  <a:pos x="141" y="583"/>
                </a:cxn>
                <a:cxn ang="0">
                  <a:pos x="145" y="558"/>
                </a:cxn>
                <a:cxn ang="0">
                  <a:pos x="139" y="526"/>
                </a:cxn>
                <a:cxn ang="0">
                  <a:pos x="178" y="508"/>
                </a:cxn>
                <a:cxn ang="0">
                  <a:pos x="189" y="499"/>
                </a:cxn>
                <a:cxn ang="0">
                  <a:pos x="214" y="476"/>
                </a:cxn>
                <a:cxn ang="0">
                  <a:pos x="195" y="438"/>
                </a:cxn>
                <a:cxn ang="0">
                  <a:pos x="179" y="410"/>
                </a:cxn>
                <a:cxn ang="0">
                  <a:pos x="180" y="372"/>
                </a:cxn>
                <a:cxn ang="0">
                  <a:pos x="194" y="340"/>
                </a:cxn>
                <a:cxn ang="0">
                  <a:pos x="207" y="308"/>
                </a:cxn>
                <a:cxn ang="0">
                  <a:pos x="226" y="303"/>
                </a:cxn>
                <a:cxn ang="0">
                  <a:pos x="257" y="285"/>
                </a:cxn>
                <a:cxn ang="0">
                  <a:pos x="300" y="241"/>
                </a:cxn>
                <a:cxn ang="0">
                  <a:pos x="297" y="212"/>
                </a:cxn>
                <a:cxn ang="0">
                  <a:pos x="310" y="191"/>
                </a:cxn>
                <a:cxn ang="0">
                  <a:pos x="328" y="174"/>
                </a:cxn>
                <a:cxn ang="0">
                  <a:pos x="351" y="175"/>
                </a:cxn>
                <a:cxn ang="0">
                  <a:pos x="48" y="517"/>
                </a:cxn>
                <a:cxn ang="0">
                  <a:pos x="44" y="499"/>
                </a:cxn>
                <a:cxn ang="0">
                  <a:pos x="59" y="479"/>
                </a:cxn>
                <a:cxn ang="0">
                  <a:pos x="71" y="477"/>
                </a:cxn>
                <a:cxn ang="0">
                  <a:pos x="84" y="487"/>
                </a:cxn>
                <a:cxn ang="0">
                  <a:pos x="98" y="530"/>
                </a:cxn>
                <a:cxn ang="0">
                  <a:pos x="100" y="513"/>
                </a:cxn>
                <a:cxn ang="0">
                  <a:pos x="129" y="491"/>
                </a:cxn>
                <a:cxn ang="0">
                  <a:pos x="179" y="498"/>
                </a:cxn>
                <a:cxn ang="0">
                  <a:pos x="168" y="490"/>
                </a:cxn>
                <a:cxn ang="0">
                  <a:pos x="146" y="486"/>
                </a:cxn>
                <a:cxn ang="0">
                  <a:pos x="181" y="485"/>
                </a:cxn>
                <a:cxn ang="0">
                  <a:pos x="15" y="649"/>
                </a:cxn>
                <a:cxn ang="0">
                  <a:pos x="95" y="653"/>
                </a:cxn>
                <a:cxn ang="0">
                  <a:pos x="98" y="654"/>
                </a:cxn>
                <a:cxn ang="0">
                  <a:pos x="17" y="622"/>
                </a:cxn>
                <a:cxn ang="0">
                  <a:pos x="140" y="622"/>
                </a:cxn>
                <a:cxn ang="0">
                  <a:pos x="350" y="187"/>
                </a:cxn>
                <a:cxn ang="0">
                  <a:pos x="211" y="326"/>
                </a:cxn>
                <a:cxn ang="0">
                  <a:pos x="205" y="438"/>
                </a:cxn>
                <a:cxn ang="0">
                  <a:pos x="277" y="285"/>
                </a:cxn>
                <a:cxn ang="0">
                  <a:pos x="218" y="474"/>
                </a:cxn>
                <a:cxn ang="0">
                  <a:pos x="306" y="197"/>
                </a:cxn>
              </a:cxnLst>
              <a:rect l="0" t="0" r="r" b="b"/>
              <a:pathLst>
                <a:path w="358" h="687">
                  <a:moveTo>
                    <a:pt x="182" y="616"/>
                  </a:moveTo>
                  <a:cubicBezTo>
                    <a:pt x="181" y="617"/>
                    <a:pt x="178" y="617"/>
                    <a:pt x="178" y="618"/>
                  </a:cubicBezTo>
                  <a:cubicBezTo>
                    <a:pt x="178" y="620"/>
                    <a:pt x="177" y="622"/>
                    <a:pt x="176" y="623"/>
                  </a:cubicBezTo>
                  <a:cubicBezTo>
                    <a:pt x="177" y="623"/>
                    <a:pt x="179" y="623"/>
                    <a:pt x="181" y="622"/>
                  </a:cubicBezTo>
                  <a:cubicBezTo>
                    <a:pt x="182" y="622"/>
                    <a:pt x="181" y="619"/>
                    <a:pt x="184" y="619"/>
                  </a:cubicBezTo>
                  <a:cubicBezTo>
                    <a:pt x="182" y="619"/>
                    <a:pt x="182" y="619"/>
                    <a:pt x="182" y="616"/>
                  </a:cubicBezTo>
                  <a:moveTo>
                    <a:pt x="206" y="576"/>
                  </a:moveTo>
                  <a:cubicBezTo>
                    <a:pt x="206" y="574"/>
                    <a:pt x="206" y="573"/>
                    <a:pt x="203" y="573"/>
                  </a:cubicBezTo>
                  <a:cubicBezTo>
                    <a:pt x="201" y="572"/>
                    <a:pt x="201" y="577"/>
                    <a:pt x="200" y="578"/>
                  </a:cubicBezTo>
                  <a:cubicBezTo>
                    <a:pt x="200" y="579"/>
                    <a:pt x="198" y="574"/>
                    <a:pt x="198" y="573"/>
                  </a:cubicBezTo>
                  <a:cubicBezTo>
                    <a:pt x="198" y="573"/>
                    <a:pt x="195" y="574"/>
                    <a:pt x="195" y="575"/>
                  </a:cubicBezTo>
                  <a:cubicBezTo>
                    <a:pt x="196" y="578"/>
                    <a:pt x="191" y="577"/>
                    <a:pt x="190" y="578"/>
                  </a:cubicBezTo>
                  <a:cubicBezTo>
                    <a:pt x="188" y="580"/>
                    <a:pt x="187" y="584"/>
                    <a:pt x="185" y="586"/>
                  </a:cubicBezTo>
                  <a:cubicBezTo>
                    <a:pt x="181" y="589"/>
                    <a:pt x="178" y="590"/>
                    <a:pt x="179" y="595"/>
                  </a:cubicBezTo>
                  <a:cubicBezTo>
                    <a:pt x="179" y="598"/>
                    <a:pt x="180" y="599"/>
                    <a:pt x="179" y="602"/>
                  </a:cubicBezTo>
                  <a:cubicBezTo>
                    <a:pt x="179" y="603"/>
                    <a:pt x="177" y="604"/>
                    <a:pt x="176" y="605"/>
                  </a:cubicBezTo>
                  <a:cubicBezTo>
                    <a:pt x="178" y="606"/>
                    <a:pt x="178" y="606"/>
                    <a:pt x="178" y="609"/>
                  </a:cubicBezTo>
                  <a:cubicBezTo>
                    <a:pt x="178" y="610"/>
                    <a:pt x="177" y="611"/>
                    <a:pt x="179" y="611"/>
                  </a:cubicBezTo>
                  <a:cubicBezTo>
                    <a:pt x="178" y="614"/>
                    <a:pt x="177" y="616"/>
                    <a:pt x="181" y="614"/>
                  </a:cubicBezTo>
                  <a:cubicBezTo>
                    <a:pt x="180" y="617"/>
                    <a:pt x="185" y="615"/>
                    <a:pt x="186" y="614"/>
                  </a:cubicBezTo>
                  <a:cubicBezTo>
                    <a:pt x="182" y="612"/>
                    <a:pt x="187" y="611"/>
                    <a:pt x="189" y="610"/>
                  </a:cubicBezTo>
                  <a:cubicBezTo>
                    <a:pt x="188" y="607"/>
                    <a:pt x="193" y="611"/>
                    <a:pt x="194" y="607"/>
                  </a:cubicBezTo>
                  <a:cubicBezTo>
                    <a:pt x="194" y="605"/>
                    <a:pt x="192" y="606"/>
                    <a:pt x="194" y="604"/>
                  </a:cubicBezTo>
                  <a:cubicBezTo>
                    <a:pt x="196" y="603"/>
                    <a:pt x="196" y="600"/>
                    <a:pt x="197" y="598"/>
                  </a:cubicBezTo>
                  <a:cubicBezTo>
                    <a:pt x="197" y="596"/>
                    <a:pt x="196" y="595"/>
                    <a:pt x="197" y="594"/>
                  </a:cubicBezTo>
                  <a:cubicBezTo>
                    <a:pt x="197" y="592"/>
                    <a:pt x="198" y="593"/>
                    <a:pt x="198" y="590"/>
                  </a:cubicBezTo>
                  <a:cubicBezTo>
                    <a:pt x="198" y="590"/>
                    <a:pt x="200" y="583"/>
                    <a:pt x="199" y="583"/>
                  </a:cubicBezTo>
                  <a:cubicBezTo>
                    <a:pt x="200" y="583"/>
                    <a:pt x="201" y="585"/>
                    <a:pt x="203" y="584"/>
                  </a:cubicBezTo>
                  <a:cubicBezTo>
                    <a:pt x="204" y="583"/>
                    <a:pt x="204" y="582"/>
                    <a:pt x="204" y="580"/>
                  </a:cubicBezTo>
                  <a:cubicBezTo>
                    <a:pt x="204" y="581"/>
                    <a:pt x="204" y="583"/>
                    <a:pt x="205" y="583"/>
                  </a:cubicBezTo>
                  <a:cubicBezTo>
                    <a:pt x="205" y="582"/>
                    <a:pt x="205" y="581"/>
                    <a:pt x="205" y="580"/>
                  </a:cubicBezTo>
                  <a:cubicBezTo>
                    <a:pt x="206" y="580"/>
                    <a:pt x="206" y="580"/>
                    <a:pt x="207" y="580"/>
                  </a:cubicBezTo>
                  <a:cubicBezTo>
                    <a:pt x="206" y="579"/>
                    <a:pt x="205" y="578"/>
                    <a:pt x="207" y="577"/>
                  </a:cubicBezTo>
                  <a:cubicBezTo>
                    <a:pt x="207" y="577"/>
                    <a:pt x="206" y="577"/>
                    <a:pt x="206" y="576"/>
                  </a:cubicBezTo>
                  <a:moveTo>
                    <a:pt x="213" y="550"/>
                  </a:moveTo>
                  <a:cubicBezTo>
                    <a:pt x="214" y="557"/>
                    <a:pt x="219" y="550"/>
                    <a:pt x="213" y="550"/>
                  </a:cubicBezTo>
                  <a:moveTo>
                    <a:pt x="212" y="571"/>
                  </a:moveTo>
                  <a:cubicBezTo>
                    <a:pt x="212" y="571"/>
                    <a:pt x="213" y="571"/>
                    <a:pt x="213" y="571"/>
                  </a:cubicBezTo>
                  <a:cubicBezTo>
                    <a:pt x="211" y="571"/>
                    <a:pt x="210" y="571"/>
                    <a:pt x="209" y="571"/>
                  </a:cubicBezTo>
                  <a:cubicBezTo>
                    <a:pt x="207" y="571"/>
                    <a:pt x="209" y="574"/>
                    <a:pt x="207" y="573"/>
                  </a:cubicBezTo>
                  <a:cubicBezTo>
                    <a:pt x="207" y="575"/>
                    <a:pt x="207" y="576"/>
                    <a:pt x="208" y="578"/>
                  </a:cubicBezTo>
                  <a:cubicBezTo>
                    <a:pt x="210" y="576"/>
                    <a:pt x="209" y="574"/>
                    <a:pt x="213" y="573"/>
                  </a:cubicBezTo>
                  <a:cubicBezTo>
                    <a:pt x="215" y="573"/>
                    <a:pt x="214" y="575"/>
                    <a:pt x="215" y="573"/>
                  </a:cubicBezTo>
                  <a:cubicBezTo>
                    <a:pt x="216" y="571"/>
                    <a:pt x="213" y="571"/>
                    <a:pt x="212" y="571"/>
                  </a:cubicBezTo>
                  <a:moveTo>
                    <a:pt x="199" y="506"/>
                  </a:moveTo>
                  <a:cubicBezTo>
                    <a:pt x="200" y="506"/>
                    <a:pt x="201" y="506"/>
                    <a:pt x="202" y="505"/>
                  </a:cubicBezTo>
                  <a:cubicBezTo>
                    <a:pt x="200" y="505"/>
                    <a:pt x="200" y="503"/>
                    <a:pt x="202" y="503"/>
                  </a:cubicBezTo>
                  <a:cubicBezTo>
                    <a:pt x="202" y="503"/>
                    <a:pt x="203" y="504"/>
                    <a:pt x="203" y="504"/>
                  </a:cubicBezTo>
                  <a:cubicBezTo>
                    <a:pt x="204" y="504"/>
                    <a:pt x="205" y="503"/>
                    <a:pt x="206" y="503"/>
                  </a:cubicBezTo>
                  <a:cubicBezTo>
                    <a:pt x="202" y="501"/>
                    <a:pt x="199" y="502"/>
                    <a:pt x="196" y="502"/>
                  </a:cubicBezTo>
                  <a:cubicBezTo>
                    <a:pt x="197" y="502"/>
                    <a:pt x="198" y="506"/>
                    <a:pt x="199" y="506"/>
                  </a:cubicBezTo>
                  <a:moveTo>
                    <a:pt x="210" y="501"/>
                  </a:moveTo>
                  <a:cubicBezTo>
                    <a:pt x="211" y="501"/>
                    <a:pt x="217" y="495"/>
                    <a:pt x="213" y="496"/>
                  </a:cubicBezTo>
                  <a:cubicBezTo>
                    <a:pt x="213" y="497"/>
                    <a:pt x="213" y="495"/>
                    <a:pt x="213" y="495"/>
                  </a:cubicBezTo>
                  <a:cubicBezTo>
                    <a:pt x="212" y="495"/>
                    <a:pt x="208" y="496"/>
                    <a:pt x="209" y="497"/>
                  </a:cubicBezTo>
                  <a:cubicBezTo>
                    <a:pt x="210" y="498"/>
                    <a:pt x="211" y="497"/>
                    <a:pt x="211" y="499"/>
                  </a:cubicBezTo>
                  <a:cubicBezTo>
                    <a:pt x="210" y="500"/>
                    <a:pt x="209" y="500"/>
                    <a:pt x="210" y="501"/>
                  </a:cubicBezTo>
                  <a:moveTo>
                    <a:pt x="199" y="515"/>
                  </a:moveTo>
                  <a:cubicBezTo>
                    <a:pt x="199" y="515"/>
                    <a:pt x="200" y="515"/>
                    <a:pt x="200" y="515"/>
                  </a:cubicBezTo>
                  <a:cubicBezTo>
                    <a:pt x="201" y="513"/>
                    <a:pt x="199" y="515"/>
                    <a:pt x="199" y="515"/>
                  </a:cubicBezTo>
                  <a:moveTo>
                    <a:pt x="211" y="487"/>
                  </a:moveTo>
                  <a:cubicBezTo>
                    <a:pt x="211" y="488"/>
                    <a:pt x="211" y="488"/>
                    <a:pt x="212" y="489"/>
                  </a:cubicBezTo>
                  <a:cubicBezTo>
                    <a:pt x="213" y="489"/>
                    <a:pt x="213" y="485"/>
                    <a:pt x="215" y="486"/>
                  </a:cubicBezTo>
                  <a:cubicBezTo>
                    <a:pt x="215" y="485"/>
                    <a:pt x="213" y="482"/>
                    <a:pt x="211" y="483"/>
                  </a:cubicBezTo>
                  <a:cubicBezTo>
                    <a:pt x="210" y="484"/>
                    <a:pt x="211" y="485"/>
                    <a:pt x="211" y="485"/>
                  </a:cubicBezTo>
                  <a:cubicBezTo>
                    <a:pt x="210" y="486"/>
                    <a:pt x="210" y="487"/>
                    <a:pt x="209" y="488"/>
                  </a:cubicBezTo>
                  <a:cubicBezTo>
                    <a:pt x="209" y="488"/>
                    <a:pt x="211" y="488"/>
                    <a:pt x="211" y="487"/>
                  </a:cubicBezTo>
                  <a:moveTo>
                    <a:pt x="196" y="498"/>
                  </a:moveTo>
                  <a:cubicBezTo>
                    <a:pt x="197" y="498"/>
                    <a:pt x="197" y="502"/>
                    <a:pt x="199" y="499"/>
                  </a:cubicBezTo>
                  <a:cubicBezTo>
                    <a:pt x="199" y="500"/>
                    <a:pt x="198" y="501"/>
                    <a:pt x="198" y="501"/>
                  </a:cubicBezTo>
                  <a:cubicBezTo>
                    <a:pt x="198" y="501"/>
                    <a:pt x="201" y="501"/>
                    <a:pt x="201" y="501"/>
                  </a:cubicBezTo>
                  <a:cubicBezTo>
                    <a:pt x="201" y="501"/>
                    <a:pt x="200" y="499"/>
                    <a:pt x="200" y="499"/>
                  </a:cubicBezTo>
                  <a:cubicBezTo>
                    <a:pt x="201" y="499"/>
                    <a:pt x="202" y="500"/>
                    <a:pt x="203" y="500"/>
                  </a:cubicBezTo>
                  <a:cubicBezTo>
                    <a:pt x="205" y="500"/>
                    <a:pt x="204" y="501"/>
                    <a:pt x="205" y="502"/>
                  </a:cubicBezTo>
                  <a:cubicBezTo>
                    <a:pt x="205" y="502"/>
                    <a:pt x="207" y="504"/>
                    <a:pt x="207" y="504"/>
                  </a:cubicBezTo>
                  <a:cubicBezTo>
                    <a:pt x="207" y="504"/>
                    <a:pt x="210" y="503"/>
                    <a:pt x="209" y="503"/>
                  </a:cubicBezTo>
                  <a:cubicBezTo>
                    <a:pt x="209" y="502"/>
                    <a:pt x="206" y="502"/>
                    <a:pt x="206" y="501"/>
                  </a:cubicBezTo>
                  <a:cubicBezTo>
                    <a:pt x="206" y="501"/>
                    <a:pt x="209" y="500"/>
                    <a:pt x="208" y="499"/>
                  </a:cubicBezTo>
                  <a:cubicBezTo>
                    <a:pt x="208" y="499"/>
                    <a:pt x="205" y="495"/>
                    <a:pt x="206" y="495"/>
                  </a:cubicBezTo>
                  <a:cubicBezTo>
                    <a:pt x="203" y="495"/>
                    <a:pt x="206" y="501"/>
                    <a:pt x="202" y="497"/>
                  </a:cubicBezTo>
                  <a:cubicBezTo>
                    <a:pt x="201" y="496"/>
                    <a:pt x="199" y="494"/>
                    <a:pt x="198" y="496"/>
                  </a:cubicBezTo>
                  <a:cubicBezTo>
                    <a:pt x="197" y="494"/>
                    <a:pt x="195" y="495"/>
                    <a:pt x="194" y="497"/>
                  </a:cubicBezTo>
                  <a:cubicBezTo>
                    <a:pt x="195" y="497"/>
                    <a:pt x="197" y="497"/>
                    <a:pt x="198" y="498"/>
                  </a:cubicBezTo>
                  <a:cubicBezTo>
                    <a:pt x="197" y="498"/>
                    <a:pt x="196" y="498"/>
                    <a:pt x="196" y="498"/>
                  </a:cubicBezTo>
                  <a:moveTo>
                    <a:pt x="358" y="169"/>
                  </a:moveTo>
                  <a:cubicBezTo>
                    <a:pt x="356" y="166"/>
                    <a:pt x="354" y="161"/>
                    <a:pt x="355" y="157"/>
                  </a:cubicBezTo>
                  <a:cubicBezTo>
                    <a:pt x="355" y="157"/>
                    <a:pt x="351" y="155"/>
                    <a:pt x="350" y="154"/>
                  </a:cubicBezTo>
                  <a:cubicBezTo>
                    <a:pt x="349" y="154"/>
                    <a:pt x="349" y="152"/>
                    <a:pt x="349" y="151"/>
                  </a:cubicBezTo>
                  <a:cubicBezTo>
                    <a:pt x="349" y="148"/>
                    <a:pt x="350" y="144"/>
                    <a:pt x="349" y="141"/>
                  </a:cubicBezTo>
                  <a:cubicBezTo>
                    <a:pt x="349" y="140"/>
                    <a:pt x="352" y="137"/>
                    <a:pt x="353" y="136"/>
                  </a:cubicBezTo>
                  <a:cubicBezTo>
                    <a:pt x="354" y="134"/>
                    <a:pt x="354" y="132"/>
                    <a:pt x="354" y="129"/>
                  </a:cubicBezTo>
                  <a:cubicBezTo>
                    <a:pt x="354" y="128"/>
                    <a:pt x="354" y="125"/>
                    <a:pt x="355" y="124"/>
                  </a:cubicBezTo>
                  <a:cubicBezTo>
                    <a:pt x="358" y="122"/>
                    <a:pt x="357" y="122"/>
                    <a:pt x="355" y="119"/>
                  </a:cubicBezTo>
                  <a:cubicBezTo>
                    <a:pt x="354" y="117"/>
                    <a:pt x="354" y="117"/>
                    <a:pt x="354" y="115"/>
                  </a:cubicBezTo>
                  <a:cubicBezTo>
                    <a:pt x="355" y="114"/>
                    <a:pt x="351" y="109"/>
                    <a:pt x="350" y="107"/>
                  </a:cubicBezTo>
                  <a:cubicBezTo>
                    <a:pt x="347" y="103"/>
                    <a:pt x="350" y="105"/>
                    <a:pt x="349" y="101"/>
                  </a:cubicBezTo>
                  <a:cubicBezTo>
                    <a:pt x="348" y="98"/>
                    <a:pt x="351" y="99"/>
                    <a:pt x="352" y="98"/>
                  </a:cubicBezTo>
                  <a:cubicBezTo>
                    <a:pt x="354" y="96"/>
                    <a:pt x="351" y="93"/>
                    <a:pt x="353" y="91"/>
                  </a:cubicBezTo>
                  <a:cubicBezTo>
                    <a:pt x="351" y="91"/>
                    <a:pt x="348" y="90"/>
                    <a:pt x="347" y="89"/>
                  </a:cubicBezTo>
                  <a:cubicBezTo>
                    <a:pt x="345" y="87"/>
                    <a:pt x="346" y="87"/>
                    <a:pt x="347" y="85"/>
                  </a:cubicBezTo>
                  <a:cubicBezTo>
                    <a:pt x="347" y="82"/>
                    <a:pt x="349" y="83"/>
                    <a:pt x="349" y="81"/>
                  </a:cubicBezTo>
                  <a:cubicBezTo>
                    <a:pt x="349" y="78"/>
                    <a:pt x="348" y="75"/>
                    <a:pt x="348" y="73"/>
                  </a:cubicBezTo>
                  <a:cubicBezTo>
                    <a:pt x="348" y="70"/>
                    <a:pt x="348" y="68"/>
                    <a:pt x="350" y="66"/>
                  </a:cubicBezTo>
                  <a:cubicBezTo>
                    <a:pt x="353" y="64"/>
                    <a:pt x="351" y="62"/>
                    <a:pt x="349" y="60"/>
                  </a:cubicBezTo>
                  <a:cubicBezTo>
                    <a:pt x="348" y="60"/>
                    <a:pt x="347" y="59"/>
                    <a:pt x="346" y="58"/>
                  </a:cubicBezTo>
                  <a:cubicBezTo>
                    <a:pt x="346" y="55"/>
                    <a:pt x="346" y="53"/>
                    <a:pt x="342" y="54"/>
                  </a:cubicBezTo>
                  <a:cubicBezTo>
                    <a:pt x="343" y="49"/>
                    <a:pt x="342" y="45"/>
                    <a:pt x="338" y="43"/>
                  </a:cubicBezTo>
                  <a:cubicBezTo>
                    <a:pt x="339" y="41"/>
                    <a:pt x="332" y="37"/>
                    <a:pt x="329" y="38"/>
                  </a:cubicBezTo>
                  <a:cubicBezTo>
                    <a:pt x="329" y="38"/>
                    <a:pt x="329" y="36"/>
                    <a:pt x="329" y="36"/>
                  </a:cubicBezTo>
                  <a:cubicBezTo>
                    <a:pt x="329" y="36"/>
                    <a:pt x="327" y="37"/>
                    <a:pt x="327" y="37"/>
                  </a:cubicBezTo>
                  <a:cubicBezTo>
                    <a:pt x="327" y="36"/>
                    <a:pt x="327" y="36"/>
                    <a:pt x="327" y="35"/>
                  </a:cubicBezTo>
                  <a:cubicBezTo>
                    <a:pt x="324" y="35"/>
                    <a:pt x="322" y="36"/>
                    <a:pt x="321" y="33"/>
                  </a:cubicBezTo>
                  <a:cubicBezTo>
                    <a:pt x="319" y="30"/>
                    <a:pt x="319" y="29"/>
                    <a:pt x="316" y="28"/>
                  </a:cubicBezTo>
                  <a:cubicBezTo>
                    <a:pt x="317" y="26"/>
                    <a:pt x="314" y="25"/>
                    <a:pt x="312" y="23"/>
                  </a:cubicBezTo>
                  <a:cubicBezTo>
                    <a:pt x="310" y="22"/>
                    <a:pt x="311" y="22"/>
                    <a:pt x="311" y="20"/>
                  </a:cubicBezTo>
                  <a:cubicBezTo>
                    <a:pt x="311" y="19"/>
                    <a:pt x="311" y="19"/>
                    <a:pt x="309" y="19"/>
                  </a:cubicBezTo>
                  <a:cubicBezTo>
                    <a:pt x="308" y="19"/>
                    <a:pt x="308" y="17"/>
                    <a:pt x="307" y="16"/>
                  </a:cubicBezTo>
                  <a:cubicBezTo>
                    <a:pt x="307" y="16"/>
                    <a:pt x="306" y="14"/>
                    <a:pt x="306" y="14"/>
                  </a:cubicBezTo>
                  <a:cubicBezTo>
                    <a:pt x="301" y="13"/>
                    <a:pt x="303" y="11"/>
                    <a:pt x="302" y="8"/>
                  </a:cubicBezTo>
                  <a:cubicBezTo>
                    <a:pt x="302" y="5"/>
                    <a:pt x="300" y="4"/>
                    <a:pt x="297" y="2"/>
                  </a:cubicBezTo>
                  <a:cubicBezTo>
                    <a:pt x="295" y="0"/>
                    <a:pt x="288" y="2"/>
                    <a:pt x="285" y="2"/>
                  </a:cubicBezTo>
                  <a:cubicBezTo>
                    <a:pt x="290" y="6"/>
                    <a:pt x="291" y="15"/>
                    <a:pt x="287" y="20"/>
                  </a:cubicBezTo>
                  <a:cubicBezTo>
                    <a:pt x="285" y="22"/>
                    <a:pt x="283" y="24"/>
                    <a:pt x="282" y="26"/>
                  </a:cubicBezTo>
                  <a:cubicBezTo>
                    <a:pt x="281" y="27"/>
                    <a:pt x="285" y="30"/>
                    <a:pt x="286" y="31"/>
                  </a:cubicBezTo>
                  <a:cubicBezTo>
                    <a:pt x="286" y="31"/>
                    <a:pt x="282" y="36"/>
                    <a:pt x="281" y="37"/>
                  </a:cubicBezTo>
                  <a:cubicBezTo>
                    <a:pt x="280" y="38"/>
                    <a:pt x="275" y="34"/>
                    <a:pt x="274" y="34"/>
                  </a:cubicBezTo>
                  <a:cubicBezTo>
                    <a:pt x="270" y="31"/>
                    <a:pt x="267" y="29"/>
                    <a:pt x="263" y="27"/>
                  </a:cubicBezTo>
                  <a:cubicBezTo>
                    <a:pt x="261" y="26"/>
                    <a:pt x="257" y="27"/>
                    <a:pt x="255" y="27"/>
                  </a:cubicBezTo>
                  <a:cubicBezTo>
                    <a:pt x="255" y="27"/>
                    <a:pt x="254" y="23"/>
                    <a:pt x="253" y="23"/>
                  </a:cubicBezTo>
                  <a:cubicBezTo>
                    <a:pt x="252" y="22"/>
                    <a:pt x="250" y="23"/>
                    <a:pt x="249" y="23"/>
                  </a:cubicBezTo>
                  <a:cubicBezTo>
                    <a:pt x="246" y="24"/>
                    <a:pt x="245" y="23"/>
                    <a:pt x="245" y="26"/>
                  </a:cubicBezTo>
                  <a:cubicBezTo>
                    <a:pt x="245" y="30"/>
                    <a:pt x="245" y="34"/>
                    <a:pt x="245" y="38"/>
                  </a:cubicBezTo>
                  <a:cubicBezTo>
                    <a:pt x="244" y="44"/>
                    <a:pt x="241" y="48"/>
                    <a:pt x="238" y="52"/>
                  </a:cubicBezTo>
                  <a:cubicBezTo>
                    <a:pt x="235" y="50"/>
                    <a:pt x="231" y="47"/>
                    <a:pt x="228" y="44"/>
                  </a:cubicBezTo>
                  <a:cubicBezTo>
                    <a:pt x="224" y="49"/>
                    <a:pt x="216" y="49"/>
                    <a:pt x="213" y="56"/>
                  </a:cubicBezTo>
                  <a:cubicBezTo>
                    <a:pt x="212" y="60"/>
                    <a:pt x="210" y="64"/>
                    <a:pt x="208" y="68"/>
                  </a:cubicBezTo>
                  <a:cubicBezTo>
                    <a:pt x="206" y="71"/>
                    <a:pt x="205" y="71"/>
                    <a:pt x="202" y="71"/>
                  </a:cubicBezTo>
                  <a:cubicBezTo>
                    <a:pt x="202" y="71"/>
                    <a:pt x="199" y="75"/>
                    <a:pt x="199" y="76"/>
                  </a:cubicBezTo>
                  <a:cubicBezTo>
                    <a:pt x="200" y="78"/>
                    <a:pt x="201" y="81"/>
                    <a:pt x="202" y="84"/>
                  </a:cubicBezTo>
                  <a:cubicBezTo>
                    <a:pt x="204" y="89"/>
                    <a:pt x="204" y="94"/>
                    <a:pt x="199" y="98"/>
                  </a:cubicBezTo>
                  <a:cubicBezTo>
                    <a:pt x="196" y="101"/>
                    <a:pt x="194" y="102"/>
                    <a:pt x="191" y="106"/>
                  </a:cubicBezTo>
                  <a:cubicBezTo>
                    <a:pt x="189" y="109"/>
                    <a:pt x="187" y="112"/>
                    <a:pt x="185" y="115"/>
                  </a:cubicBezTo>
                  <a:cubicBezTo>
                    <a:pt x="183" y="117"/>
                    <a:pt x="178" y="118"/>
                    <a:pt x="177" y="121"/>
                  </a:cubicBezTo>
                  <a:cubicBezTo>
                    <a:pt x="177" y="122"/>
                    <a:pt x="179" y="127"/>
                    <a:pt x="179" y="129"/>
                  </a:cubicBezTo>
                  <a:cubicBezTo>
                    <a:pt x="179" y="132"/>
                    <a:pt x="175" y="133"/>
                    <a:pt x="172" y="134"/>
                  </a:cubicBezTo>
                  <a:cubicBezTo>
                    <a:pt x="169" y="136"/>
                    <a:pt x="167" y="137"/>
                    <a:pt x="163" y="136"/>
                  </a:cubicBezTo>
                  <a:cubicBezTo>
                    <a:pt x="161" y="136"/>
                    <a:pt x="160" y="136"/>
                    <a:pt x="158" y="136"/>
                  </a:cubicBezTo>
                  <a:cubicBezTo>
                    <a:pt x="158" y="139"/>
                    <a:pt x="158" y="142"/>
                    <a:pt x="158" y="146"/>
                  </a:cubicBezTo>
                  <a:cubicBezTo>
                    <a:pt x="158" y="147"/>
                    <a:pt x="158" y="149"/>
                    <a:pt x="158" y="151"/>
                  </a:cubicBezTo>
                  <a:cubicBezTo>
                    <a:pt x="157" y="153"/>
                    <a:pt x="155" y="155"/>
                    <a:pt x="154" y="157"/>
                  </a:cubicBezTo>
                  <a:cubicBezTo>
                    <a:pt x="153" y="164"/>
                    <a:pt x="151" y="170"/>
                    <a:pt x="150" y="177"/>
                  </a:cubicBezTo>
                  <a:cubicBezTo>
                    <a:pt x="150" y="180"/>
                    <a:pt x="147" y="179"/>
                    <a:pt x="147" y="182"/>
                  </a:cubicBezTo>
                  <a:cubicBezTo>
                    <a:pt x="147" y="186"/>
                    <a:pt x="142" y="189"/>
                    <a:pt x="140" y="192"/>
                  </a:cubicBezTo>
                  <a:cubicBezTo>
                    <a:pt x="136" y="196"/>
                    <a:pt x="133" y="200"/>
                    <a:pt x="130" y="203"/>
                  </a:cubicBezTo>
                  <a:cubicBezTo>
                    <a:pt x="129" y="205"/>
                    <a:pt x="125" y="208"/>
                    <a:pt x="125" y="210"/>
                  </a:cubicBezTo>
                  <a:cubicBezTo>
                    <a:pt x="123" y="215"/>
                    <a:pt x="129" y="217"/>
                    <a:pt x="132" y="218"/>
                  </a:cubicBezTo>
                  <a:cubicBezTo>
                    <a:pt x="134" y="219"/>
                    <a:pt x="134" y="225"/>
                    <a:pt x="134" y="227"/>
                  </a:cubicBezTo>
                  <a:cubicBezTo>
                    <a:pt x="134" y="232"/>
                    <a:pt x="132" y="234"/>
                    <a:pt x="129" y="238"/>
                  </a:cubicBezTo>
                  <a:cubicBezTo>
                    <a:pt x="126" y="241"/>
                    <a:pt x="127" y="241"/>
                    <a:pt x="123" y="240"/>
                  </a:cubicBezTo>
                  <a:cubicBezTo>
                    <a:pt x="116" y="237"/>
                    <a:pt x="105" y="231"/>
                    <a:pt x="98" y="238"/>
                  </a:cubicBezTo>
                  <a:cubicBezTo>
                    <a:pt x="95" y="241"/>
                    <a:pt x="93" y="244"/>
                    <a:pt x="90" y="247"/>
                  </a:cubicBezTo>
                  <a:cubicBezTo>
                    <a:pt x="87" y="250"/>
                    <a:pt x="83" y="252"/>
                    <a:pt x="81" y="255"/>
                  </a:cubicBezTo>
                  <a:cubicBezTo>
                    <a:pt x="80" y="256"/>
                    <a:pt x="81" y="258"/>
                    <a:pt x="81" y="259"/>
                  </a:cubicBezTo>
                  <a:cubicBezTo>
                    <a:pt x="81" y="262"/>
                    <a:pt x="79" y="263"/>
                    <a:pt x="78" y="265"/>
                  </a:cubicBezTo>
                  <a:cubicBezTo>
                    <a:pt x="77" y="266"/>
                    <a:pt x="74" y="268"/>
                    <a:pt x="74" y="270"/>
                  </a:cubicBezTo>
                  <a:cubicBezTo>
                    <a:pt x="75" y="275"/>
                    <a:pt x="76" y="279"/>
                    <a:pt x="76" y="284"/>
                  </a:cubicBezTo>
                  <a:cubicBezTo>
                    <a:pt x="77" y="287"/>
                    <a:pt x="75" y="287"/>
                    <a:pt x="74" y="289"/>
                  </a:cubicBezTo>
                  <a:cubicBezTo>
                    <a:pt x="71" y="291"/>
                    <a:pt x="72" y="291"/>
                    <a:pt x="72" y="294"/>
                  </a:cubicBezTo>
                  <a:cubicBezTo>
                    <a:pt x="72" y="298"/>
                    <a:pt x="70" y="301"/>
                    <a:pt x="69" y="304"/>
                  </a:cubicBezTo>
                  <a:cubicBezTo>
                    <a:pt x="69" y="310"/>
                    <a:pt x="71" y="316"/>
                    <a:pt x="70" y="322"/>
                  </a:cubicBezTo>
                  <a:cubicBezTo>
                    <a:pt x="70" y="328"/>
                    <a:pt x="67" y="334"/>
                    <a:pt x="65" y="339"/>
                  </a:cubicBezTo>
                  <a:cubicBezTo>
                    <a:pt x="64" y="343"/>
                    <a:pt x="63" y="346"/>
                    <a:pt x="62" y="349"/>
                  </a:cubicBezTo>
                  <a:cubicBezTo>
                    <a:pt x="61" y="352"/>
                    <a:pt x="64" y="355"/>
                    <a:pt x="66" y="358"/>
                  </a:cubicBezTo>
                  <a:cubicBezTo>
                    <a:pt x="66" y="359"/>
                    <a:pt x="68" y="359"/>
                    <a:pt x="69" y="359"/>
                  </a:cubicBezTo>
                  <a:cubicBezTo>
                    <a:pt x="71" y="360"/>
                    <a:pt x="71" y="362"/>
                    <a:pt x="72" y="363"/>
                  </a:cubicBezTo>
                  <a:cubicBezTo>
                    <a:pt x="73" y="367"/>
                    <a:pt x="75" y="370"/>
                    <a:pt x="76" y="373"/>
                  </a:cubicBezTo>
                  <a:cubicBezTo>
                    <a:pt x="77" y="374"/>
                    <a:pt x="73" y="379"/>
                    <a:pt x="72" y="380"/>
                  </a:cubicBezTo>
                  <a:cubicBezTo>
                    <a:pt x="71" y="381"/>
                    <a:pt x="69" y="383"/>
                    <a:pt x="69" y="385"/>
                  </a:cubicBezTo>
                  <a:cubicBezTo>
                    <a:pt x="68" y="387"/>
                    <a:pt x="68" y="387"/>
                    <a:pt x="65" y="386"/>
                  </a:cubicBezTo>
                  <a:cubicBezTo>
                    <a:pt x="63" y="386"/>
                    <a:pt x="56" y="384"/>
                    <a:pt x="56" y="388"/>
                  </a:cubicBezTo>
                  <a:cubicBezTo>
                    <a:pt x="56" y="392"/>
                    <a:pt x="58" y="395"/>
                    <a:pt x="57" y="399"/>
                  </a:cubicBezTo>
                  <a:cubicBezTo>
                    <a:pt x="57" y="403"/>
                    <a:pt x="59" y="405"/>
                    <a:pt x="60" y="408"/>
                  </a:cubicBezTo>
                  <a:cubicBezTo>
                    <a:pt x="60" y="408"/>
                    <a:pt x="60" y="409"/>
                    <a:pt x="60" y="410"/>
                  </a:cubicBezTo>
                  <a:cubicBezTo>
                    <a:pt x="60" y="412"/>
                    <a:pt x="61" y="413"/>
                    <a:pt x="60" y="416"/>
                  </a:cubicBezTo>
                  <a:cubicBezTo>
                    <a:pt x="59" y="417"/>
                    <a:pt x="59" y="420"/>
                    <a:pt x="58" y="421"/>
                  </a:cubicBezTo>
                  <a:cubicBezTo>
                    <a:pt x="55" y="425"/>
                    <a:pt x="56" y="428"/>
                    <a:pt x="55" y="432"/>
                  </a:cubicBezTo>
                  <a:cubicBezTo>
                    <a:pt x="54" y="437"/>
                    <a:pt x="48" y="440"/>
                    <a:pt x="44" y="443"/>
                  </a:cubicBezTo>
                  <a:cubicBezTo>
                    <a:pt x="41" y="444"/>
                    <a:pt x="42" y="443"/>
                    <a:pt x="39" y="442"/>
                  </a:cubicBezTo>
                  <a:cubicBezTo>
                    <a:pt x="37" y="441"/>
                    <a:pt x="35" y="443"/>
                    <a:pt x="34" y="444"/>
                  </a:cubicBezTo>
                  <a:cubicBezTo>
                    <a:pt x="40" y="449"/>
                    <a:pt x="33" y="454"/>
                    <a:pt x="29" y="456"/>
                  </a:cubicBezTo>
                  <a:cubicBezTo>
                    <a:pt x="26" y="457"/>
                    <a:pt x="28" y="464"/>
                    <a:pt x="28" y="467"/>
                  </a:cubicBezTo>
                  <a:cubicBezTo>
                    <a:pt x="28" y="473"/>
                    <a:pt x="26" y="479"/>
                    <a:pt x="23" y="484"/>
                  </a:cubicBezTo>
                  <a:cubicBezTo>
                    <a:pt x="22" y="485"/>
                    <a:pt x="21" y="487"/>
                    <a:pt x="19" y="489"/>
                  </a:cubicBezTo>
                  <a:cubicBezTo>
                    <a:pt x="18" y="491"/>
                    <a:pt x="16" y="490"/>
                    <a:pt x="14" y="490"/>
                  </a:cubicBezTo>
                  <a:cubicBezTo>
                    <a:pt x="15" y="485"/>
                    <a:pt x="14" y="484"/>
                    <a:pt x="13" y="479"/>
                  </a:cubicBezTo>
                  <a:cubicBezTo>
                    <a:pt x="12" y="476"/>
                    <a:pt x="4" y="481"/>
                    <a:pt x="8" y="484"/>
                  </a:cubicBezTo>
                  <a:cubicBezTo>
                    <a:pt x="5" y="484"/>
                    <a:pt x="6" y="486"/>
                    <a:pt x="6" y="488"/>
                  </a:cubicBezTo>
                  <a:cubicBezTo>
                    <a:pt x="4" y="488"/>
                    <a:pt x="5" y="491"/>
                    <a:pt x="7" y="490"/>
                  </a:cubicBezTo>
                  <a:cubicBezTo>
                    <a:pt x="6" y="490"/>
                    <a:pt x="5" y="492"/>
                    <a:pt x="6" y="493"/>
                  </a:cubicBezTo>
                  <a:cubicBezTo>
                    <a:pt x="6" y="493"/>
                    <a:pt x="5" y="494"/>
                    <a:pt x="4" y="494"/>
                  </a:cubicBezTo>
                  <a:cubicBezTo>
                    <a:pt x="6" y="494"/>
                    <a:pt x="5" y="497"/>
                    <a:pt x="4" y="498"/>
                  </a:cubicBezTo>
                  <a:cubicBezTo>
                    <a:pt x="5" y="498"/>
                    <a:pt x="6" y="498"/>
                    <a:pt x="7" y="498"/>
                  </a:cubicBezTo>
                  <a:cubicBezTo>
                    <a:pt x="4" y="501"/>
                    <a:pt x="5" y="502"/>
                    <a:pt x="6" y="506"/>
                  </a:cubicBezTo>
                  <a:cubicBezTo>
                    <a:pt x="6" y="506"/>
                    <a:pt x="0" y="509"/>
                    <a:pt x="6" y="511"/>
                  </a:cubicBezTo>
                  <a:cubicBezTo>
                    <a:pt x="3" y="512"/>
                    <a:pt x="2" y="513"/>
                    <a:pt x="3" y="516"/>
                  </a:cubicBezTo>
                  <a:cubicBezTo>
                    <a:pt x="3" y="516"/>
                    <a:pt x="4" y="515"/>
                    <a:pt x="4" y="515"/>
                  </a:cubicBezTo>
                  <a:cubicBezTo>
                    <a:pt x="5" y="515"/>
                    <a:pt x="5" y="516"/>
                    <a:pt x="5" y="517"/>
                  </a:cubicBezTo>
                  <a:cubicBezTo>
                    <a:pt x="6" y="516"/>
                    <a:pt x="7" y="515"/>
                    <a:pt x="8" y="514"/>
                  </a:cubicBezTo>
                  <a:cubicBezTo>
                    <a:pt x="9" y="515"/>
                    <a:pt x="9" y="517"/>
                    <a:pt x="8" y="518"/>
                  </a:cubicBezTo>
                  <a:cubicBezTo>
                    <a:pt x="8" y="518"/>
                    <a:pt x="6" y="519"/>
                    <a:pt x="6" y="519"/>
                  </a:cubicBezTo>
                  <a:cubicBezTo>
                    <a:pt x="6" y="520"/>
                    <a:pt x="6" y="521"/>
                    <a:pt x="7" y="521"/>
                  </a:cubicBezTo>
                  <a:cubicBezTo>
                    <a:pt x="9" y="520"/>
                    <a:pt x="11" y="519"/>
                    <a:pt x="12" y="518"/>
                  </a:cubicBezTo>
                  <a:cubicBezTo>
                    <a:pt x="13" y="517"/>
                    <a:pt x="13" y="514"/>
                    <a:pt x="13" y="512"/>
                  </a:cubicBezTo>
                  <a:cubicBezTo>
                    <a:pt x="13" y="513"/>
                    <a:pt x="13" y="516"/>
                    <a:pt x="13" y="516"/>
                  </a:cubicBezTo>
                  <a:cubicBezTo>
                    <a:pt x="13" y="516"/>
                    <a:pt x="15" y="515"/>
                    <a:pt x="15" y="515"/>
                  </a:cubicBezTo>
                  <a:cubicBezTo>
                    <a:pt x="15" y="517"/>
                    <a:pt x="12" y="520"/>
                    <a:pt x="10" y="521"/>
                  </a:cubicBezTo>
                  <a:cubicBezTo>
                    <a:pt x="7" y="523"/>
                    <a:pt x="9" y="525"/>
                    <a:pt x="11" y="523"/>
                  </a:cubicBezTo>
                  <a:cubicBezTo>
                    <a:pt x="12" y="523"/>
                    <a:pt x="12" y="523"/>
                    <a:pt x="12" y="523"/>
                  </a:cubicBezTo>
                  <a:cubicBezTo>
                    <a:pt x="12" y="523"/>
                    <a:pt x="13" y="522"/>
                    <a:pt x="13" y="521"/>
                  </a:cubicBezTo>
                  <a:cubicBezTo>
                    <a:pt x="15" y="522"/>
                    <a:pt x="17" y="520"/>
                    <a:pt x="20" y="520"/>
                  </a:cubicBezTo>
                  <a:cubicBezTo>
                    <a:pt x="18" y="520"/>
                    <a:pt x="18" y="525"/>
                    <a:pt x="18" y="526"/>
                  </a:cubicBezTo>
                  <a:cubicBezTo>
                    <a:pt x="16" y="526"/>
                    <a:pt x="19" y="529"/>
                    <a:pt x="17" y="531"/>
                  </a:cubicBezTo>
                  <a:cubicBezTo>
                    <a:pt x="15" y="533"/>
                    <a:pt x="15" y="532"/>
                    <a:pt x="16" y="535"/>
                  </a:cubicBezTo>
                  <a:cubicBezTo>
                    <a:pt x="18" y="542"/>
                    <a:pt x="8" y="541"/>
                    <a:pt x="5" y="543"/>
                  </a:cubicBezTo>
                  <a:cubicBezTo>
                    <a:pt x="6" y="543"/>
                    <a:pt x="7" y="543"/>
                    <a:pt x="8" y="543"/>
                  </a:cubicBezTo>
                  <a:cubicBezTo>
                    <a:pt x="8" y="545"/>
                    <a:pt x="9" y="545"/>
                    <a:pt x="8" y="548"/>
                  </a:cubicBezTo>
                  <a:cubicBezTo>
                    <a:pt x="7" y="548"/>
                    <a:pt x="10" y="548"/>
                    <a:pt x="10" y="548"/>
                  </a:cubicBezTo>
                  <a:cubicBezTo>
                    <a:pt x="8" y="551"/>
                    <a:pt x="7" y="549"/>
                    <a:pt x="5" y="551"/>
                  </a:cubicBezTo>
                  <a:cubicBezTo>
                    <a:pt x="7" y="554"/>
                    <a:pt x="8" y="554"/>
                    <a:pt x="11" y="554"/>
                  </a:cubicBezTo>
                  <a:cubicBezTo>
                    <a:pt x="10" y="555"/>
                    <a:pt x="9" y="556"/>
                    <a:pt x="9" y="556"/>
                  </a:cubicBezTo>
                  <a:cubicBezTo>
                    <a:pt x="14" y="557"/>
                    <a:pt x="10" y="557"/>
                    <a:pt x="11" y="560"/>
                  </a:cubicBezTo>
                  <a:cubicBezTo>
                    <a:pt x="11" y="561"/>
                    <a:pt x="10" y="563"/>
                    <a:pt x="10" y="563"/>
                  </a:cubicBezTo>
                  <a:cubicBezTo>
                    <a:pt x="11" y="563"/>
                    <a:pt x="9" y="565"/>
                    <a:pt x="8" y="565"/>
                  </a:cubicBezTo>
                  <a:cubicBezTo>
                    <a:pt x="10" y="567"/>
                    <a:pt x="9" y="570"/>
                    <a:pt x="9" y="572"/>
                  </a:cubicBezTo>
                  <a:cubicBezTo>
                    <a:pt x="9" y="572"/>
                    <a:pt x="11" y="571"/>
                    <a:pt x="11" y="570"/>
                  </a:cubicBezTo>
                  <a:cubicBezTo>
                    <a:pt x="11" y="571"/>
                    <a:pt x="11" y="572"/>
                    <a:pt x="11" y="572"/>
                  </a:cubicBezTo>
                  <a:cubicBezTo>
                    <a:pt x="11" y="570"/>
                    <a:pt x="12" y="568"/>
                    <a:pt x="13" y="566"/>
                  </a:cubicBezTo>
                  <a:cubicBezTo>
                    <a:pt x="13" y="567"/>
                    <a:pt x="14" y="568"/>
                    <a:pt x="14" y="568"/>
                  </a:cubicBezTo>
                  <a:cubicBezTo>
                    <a:pt x="13" y="568"/>
                    <a:pt x="12" y="570"/>
                    <a:pt x="14" y="570"/>
                  </a:cubicBezTo>
                  <a:cubicBezTo>
                    <a:pt x="16" y="570"/>
                    <a:pt x="12" y="573"/>
                    <a:pt x="12" y="573"/>
                  </a:cubicBezTo>
                  <a:cubicBezTo>
                    <a:pt x="19" y="574"/>
                    <a:pt x="6" y="579"/>
                    <a:pt x="15" y="579"/>
                  </a:cubicBezTo>
                  <a:cubicBezTo>
                    <a:pt x="14" y="580"/>
                    <a:pt x="13" y="580"/>
                    <a:pt x="12" y="580"/>
                  </a:cubicBezTo>
                  <a:cubicBezTo>
                    <a:pt x="14" y="582"/>
                    <a:pt x="16" y="583"/>
                    <a:pt x="13" y="584"/>
                  </a:cubicBezTo>
                  <a:cubicBezTo>
                    <a:pt x="15" y="586"/>
                    <a:pt x="14" y="588"/>
                    <a:pt x="15" y="590"/>
                  </a:cubicBezTo>
                  <a:cubicBezTo>
                    <a:pt x="17" y="593"/>
                    <a:pt x="14" y="594"/>
                    <a:pt x="17" y="597"/>
                  </a:cubicBezTo>
                  <a:cubicBezTo>
                    <a:pt x="18" y="599"/>
                    <a:pt x="20" y="601"/>
                    <a:pt x="21" y="602"/>
                  </a:cubicBezTo>
                  <a:cubicBezTo>
                    <a:pt x="22" y="603"/>
                    <a:pt x="21" y="605"/>
                    <a:pt x="22" y="606"/>
                  </a:cubicBezTo>
                  <a:cubicBezTo>
                    <a:pt x="23" y="608"/>
                    <a:pt x="22" y="609"/>
                    <a:pt x="23" y="611"/>
                  </a:cubicBezTo>
                  <a:cubicBezTo>
                    <a:pt x="25" y="614"/>
                    <a:pt x="27" y="609"/>
                    <a:pt x="27" y="615"/>
                  </a:cubicBezTo>
                  <a:cubicBezTo>
                    <a:pt x="27" y="617"/>
                    <a:pt x="28" y="622"/>
                    <a:pt x="25" y="624"/>
                  </a:cubicBezTo>
                  <a:cubicBezTo>
                    <a:pt x="25" y="623"/>
                    <a:pt x="14" y="619"/>
                    <a:pt x="18" y="624"/>
                  </a:cubicBezTo>
                  <a:cubicBezTo>
                    <a:pt x="20" y="627"/>
                    <a:pt x="20" y="629"/>
                    <a:pt x="22" y="631"/>
                  </a:cubicBezTo>
                  <a:cubicBezTo>
                    <a:pt x="21" y="633"/>
                    <a:pt x="20" y="635"/>
                    <a:pt x="18" y="632"/>
                  </a:cubicBezTo>
                  <a:cubicBezTo>
                    <a:pt x="18" y="633"/>
                    <a:pt x="18" y="633"/>
                    <a:pt x="17" y="633"/>
                  </a:cubicBezTo>
                  <a:cubicBezTo>
                    <a:pt x="17" y="630"/>
                    <a:pt x="14" y="629"/>
                    <a:pt x="12" y="628"/>
                  </a:cubicBezTo>
                  <a:cubicBezTo>
                    <a:pt x="14" y="631"/>
                    <a:pt x="12" y="634"/>
                    <a:pt x="13" y="638"/>
                  </a:cubicBezTo>
                  <a:cubicBezTo>
                    <a:pt x="14" y="640"/>
                    <a:pt x="16" y="643"/>
                    <a:pt x="16" y="646"/>
                  </a:cubicBezTo>
                  <a:cubicBezTo>
                    <a:pt x="17" y="649"/>
                    <a:pt x="16" y="652"/>
                    <a:pt x="19" y="653"/>
                  </a:cubicBezTo>
                  <a:cubicBezTo>
                    <a:pt x="22" y="653"/>
                    <a:pt x="19" y="657"/>
                    <a:pt x="18" y="658"/>
                  </a:cubicBezTo>
                  <a:cubicBezTo>
                    <a:pt x="20" y="659"/>
                    <a:pt x="25" y="663"/>
                    <a:pt x="22" y="664"/>
                  </a:cubicBezTo>
                  <a:cubicBezTo>
                    <a:pt x="20" y="666"/>
                    <a:pt x="18" y="666"/>
                    <a:pt x="17" y="667"/>
                  </a:cubicBezTo>
                  <a:cubicBezTo>
                    <a:pt x="15" y="667"/>
                    <a:pt x="16" y="669"/>
                    <a:pt x="17" y="670"/>
                  </a:cubicBezTo>
                  <a:cubicBezTo>
                    <a:pt x="16" y="670"/>
                    <a:pt x="16" y="670"/>
                    <a:pt x="16" y="670"/>
                  </a:cubicBezTo>
                  <a:cubicBezTo>
                    <a:pt x="16" y="671"/>
                    <a:pt x="19" y="674"/>
                    <a:pt x="16" y="675"/>
                  </a:cubicBezTo>
                  <a:cubicBezTo>
                    <a:pt x="15" y="675"/>
                    <a:pt x="15" y="675"/>
                    <a:pt x="14" y="674"/>
                  </a:cubicBezTo>
                  <a:cubicBezTo>
                    <a:pt x="13" y="674"/>
                    <a:pt x="13" y="676"/>
                    <a:pt x="12" y="676"/>
                  </a:cubicBezTo>
                  <a:cubicBezTo>
                    <a:pt x="13" y="676"/>
                    <a:pt x="15" y="676"/>
                    <a:pt x="16" y="676"/>
                  </a:cubicBezTo>
                  <a:cubicBezTo>
                    <a:pt x="17" y="678"/>
                    <a:pt x="18" y="680"/>
                    <a:pt x="20" y="679"/>
                  </a:cubicBezTo>
                  <a:cubicBezTo>
                    <a:pt x="22" y="678"/>
                    <a:pt x="26" y="681"/>
                    <a:pt x="29" y="681"/>
                  </a:cubicBezTo>
                  <a:cubicBezTo>
                    <a:pt x="31" y="681"/>
                    <a:pt x="32" y="681"/>
                    <a:pt x="34" y="681"/>
                  </a:cubicBezTo>
                  <a:cubicBezTo>
                    <a:pt x="35" y="681"/>
                    <a:pt x="38" y="679"/>
                    <a:pt x="39" y="680"/>
                  </a:cubicBezTo>
                  <a:cubicBezTo>
                    <a:pt x="44" y="680"/>
                    <a:pt x="44" y="680"/>
                    <a:pt x="48" y="684"/>
                  </a:cubicBezTo>
                  <a:cubicBezTo>
                    <a:pt x="50" y="687"/>
                    <a:pt x="55" y="682"/>
                    <a:pt x="56" y="680"/>
                  </a:cubicBezTo>
                  <a:cubicBezTo>
                    <a:pt x="58" y="678"/>
                    <a:pt x="58" y="677"/>
                    <a:pt x="57" y="674"/>
                  </a:cubicBezTo>
                  <a:cubicBezTo>
                    <a:pt x="57" y="672"/>
                    <a:pt x="57" y="670"/>
                    <a:pt x="56" y="668"/>
                  </a:cubicBezTo>
                  <a:cubicBezTo>
                    <a:pt x="53" y="665"/>
                    <a:pt x="59" y="659"/>
                    <a:pt x="60" y="657"/>
                  </a:cubicBezTo>
                  <a:cubicBezTo>
                    <a:pt x="62" y="656"/>
                    <a:pt x="61" y="655"/>
                    <a:pt x="63" y="654"/>
                  </a:cubicBezTo>
                  <a:cubicBezTo>
                    <a:pt x="64" y="653"/>
                    <a:pt x="66" y="652"/>
                    <a:pt x="68" y="651"/>
                  </a:cubicBezTo>
                  <a:cubicBezTo>
                    <a:pt x="68" y="652"/>
                    <a:pt x="68" y="653"/>
                    <a:pt x="68" y="653"/>
                  </a:cubicBezTo>
                  <a:cubicBezTo>
                    <a:pt x="68" y="653"/>
                    <a:pt x="69" y="652"/>
                    <a:pt x="70" y="652"/>
                  </a:cubicBezTo>
                  <a:cubicBezTo>
                    <a:pt x="69" y="655"/>
                    <a:pt x="70" y="656"/>
                    <a:pt x="72" y="654"/>
                  </a:cubicBezTo>
                  <a:cubicBezTo>
                    <a:pt x="72" y="654"/>
                    <a:pt x="72" y="656"/>
                    <a:pt x="72" y="656"/>
                  </a:cubicBezTo>
                  <a:cubicBezTo>
                    <a:pt x="73" y="655"/>
                    <a:pt x="75" y="656"/>
                    <a:pt x="75" y="654"/>
                  </a:cubicBezTo>
                  <a:cubicBezTo>
                    <a:pt x="74" y="651"/>
                    <a:pt x="72" y="650"/>
                    <a:pt x="73" y="647"/>
                  </a:cubicBezTo>
                  <a:cubicBezTo>
                    <a:pt x="74" y="649"/>
                    <a:pt x="75" y="648"/>
                    <a:pt x="77" y="647"/>
                  </a:cubicBezTo>
                  <a:cubicBezTo>
                    <a:pt x="77" y="648"/>
                    <a:pt x="77" y="649"/>
                    <a:pt x="77" y="649"/>
                  </a:cubicBezTo>
                  <a:cubicBezTo>
                    <a:pt x="77" y="649"/>
                    <a:pt x="78" y="648"/>
                    <a:pt x="78" y="647"/>
                  </a:cubicBezTo>
                  <a:cubicBezTo>
                    <a:pt x="79" y="650"/>
                    <a:pt x="80" y="647"/>
                    <a:pt x="81" y="648"/>
                  </a:cubicBezTo>
                  <a:cubicBezTo>
                    <a:pt x="82" y="650"/>
                    <a:pt x="82" y="649"/>
                    <a:pt x="84" y="650"/>
                  </a:cubicBezTo>
                  <a:cubicBezTo>
                    <a:pt x="84" y="650"/>
                    <a:pt x="91" y="650"/>
                    <a:pt x="91" y="649"/>
                  </a:cubicBezTo>
                  <a:cubicBezTo>
                    <a:pt x="91" y="650"/>
                    <a:pt x="89" y="651"/>
                    <a:pt x="90" y="652"/>
                  </a:cubicBezTo>
                  <a:cubicBezTo>
                    <a:pt x="90" y="653"/>
                    <a:pt x="94" y="650"/>
                    <a:pt x="94" y="650"/>
                  </a:cubicBezTo>
                  <a:cubicBezTo>
                    <a:pt x="94" y="651"/>
                    <a:pt x="94" y="651"/>
                    <a:pt x="95" y="652"/>
                  </a:cubicBezTo>
                  <a:cubicBezTo>
                    <a:pt x="95" y="651"/>
                    <a:pt x="97" y="650"/>
                    <a:pt x="98" y="650"/>
                  </a:cubicBezTo>
                  <a:cubicBezTo>
                    <a:pt x="98" y="650"/>
                    <a:pt x="98" y="651"/>
                    <a:pt x="98" y="651"/>
                  </a:cubicBezTo>
                  <a:cubicBezTo>
                    <a:pt x="100" y="650"/>
                    <a:pt x="101" y="650"/>
                    <a:pt x="103" y="651"/>
                  </a:cubicBezTo>
                  <a:cubicBezTo>
                    <a:pt x="103" y="651"/>
                    <a:pt x="103" y="651"/>
                    <a:pt x="102" y="652"/>
                  </a:cubicBezTo>
                  <a:cubicBezTo>
                    <a:pt x="103" y="653"/>
                    <a:pt x="105" y="652"/>
                    <a:pt x="105" y="652"/>
                  </a:cubicBezTo>
                  <a:cubicBezTo>
                    <a:pt x="104" y="654"/>
                    <a:pt x="104" y="656"/>
                    <a:pt x="105" y="657"/>
                  </a:cubicBezTo>
                  <a:cubicBezTo>
                    <a:pt x="109" y="652"/>
                    <a:pt x="111" y="649"/>
                    <a:pt x="114" y="644"/>
                  </a:cubicBezTo>
                  <a:cubicBezTo>
                    <a:pt x="115" y="640"/>
                    <a:pt x="116" y="637"/>
                    <a:pt x="119" y="635"/>
                  </a:cubicBezTo>
                  <a:cubicBezTo>
                    <a:pt x="121" y="634"/>
                    <a:pt x="121" y="630"/>
                    <a:pt x="122" y="629"/>
                  </a:cubicBezTo>
                  <a:cubicBezTo>
                    <a:pt x="122" y="629"/>
                    <a:pt x="123" y="630"/>
                    <a:pt x="122" y="630"/>
                  </a:cubicBezTo>
                  <a:cubicBezTo>
                    <a:pt x="125" y="629"/>
                    <a:pt x="124" y="627"/>
                    <a:pt x="125" y="624"/>
                  </a:cubicBezTo>
                  <a:cubicBezTo>
                    <a:pt x="125" y="626"/>
                    <a:pt x="130" y="622"/>
                    <a:pt x="129" y="622"/>
                  </a:cubicBezTo>
                  <a:cubicBezTo>
                    <a:pt x="128" y="622"/>
                    <a:pt x="127" y="622"/>
                    <a:pt x="126" y="622"/>
                  </a:cubicBezTo>
                  <a:cubicBezTo>
                    <a:pt x="127" y="621"/>
                    <a:pt x="128" y="617"/>
                    <a:pt x="129" y="616"/>
                  </a:cubicBezTo>
                  <a:cubicBezTo>
                    <a:pt x="130" y="615"/>
                    <a:pt x="129" y="612"/>
                    <a:pt x="132" y="613"/>
                  </a:cubicBezTo>
                  <a:cubicBezTo>
                    <a:pt x="129" y="611"/>
                    <a:pt x="131" y="610"/>
                    <a:pt x="133" y="610"/>
                  </a:cubicBezTo>
                  <a:cubicBezTo>
                    <a:pt x="133" y="608"/>
                    <a:pt x="134" y="608"/>
                    <a:pt x="134" y="607"/>
                  </a:cubicBezTo>
                  <a:cubicBezTo>
                    <a:pt x="132" y="607"/>
                    <a:pt x="132" y="605"/>
                    <a:pt x="134" y="604"/>
                  </a:cubicBezTo>
                  <a:cubicBezTo>
                    <a:pt x="131" y="607"/>
                    <a:pt x="130" y="602"/>
                    <a:pt x="133" y="601"/>
                  </a:cubicBezTo>
                  <a:cubicBezTo>
                    <a:pt x="132" y="599"/>
                    <a:pt x="131" y="599"/>
                    <a:pt x="133" y="597"/>
                  </a:cubicBezTo>
                  <a:cubicBezTo>
                    <a:pt x="133" y="596"/>
                    <a:pt x="134" y="596"/>
                    <a:pt x="135" y="597"/>
                  </a:cubicBezTo>
                  <a:cubicBezTo>
                    <a:pt x="134" y="595"/>
                    <a:pt x="136" y="595"/>
                    <a:pt x="135" y="593"/>
                  </a:cubicBezTo>
                  <a:cubicBezTo>
                    <a:pt x="136" y="594"/>
                    <a:pt x="137" y="594"/>
                    <a:pt x="138" y="594"/>
                  </a:cubicBezTo>
                  <a:cubicBezTo>
                    <a:pt x="137" y="591"/>
                    <a:pt x="139" y="591"/>
                    <a:pt x="141" y="590"/>
                  </a:cubicBezTo>
                  <a:cubicBezTo>
                    <a:pt x="140" y="590"/>
                    <a:pt x="139" y="589"/>
                    <a:pt x="138" y="589"/>
                  </a:cubicBezTo>
                  <a:cubicBezTo>
                    <a:pt x="140" y="588"/>
                    <a:pt x="139" y="586"/>
                    <a:pt x="137" y="585"/>
                  </a:cubicBezTo>
                  <a:cubicBezTo>
                    <a:pt x="138" y="585"/>
                    <a:pt x="139" y="585"/>
                    <a:pt x="140" y="585"/>
                  </a:cubicBezTo>
                  <a:cubicBezTo>
                    <a:pt x="139" y="585"/>
                    <a:pt x="136" y="584"/>
                    <a:pt x="136" y="583"/>
                  </a:cubicBezTo>
                  <a:cubicBezTo>
                    <a:pt x="136" y="582"/>
                    <a:pt x="141" y="584"/>
                    <a:pt x="141" y="583"/>
                  </a:cubicBezTo>
                  <a:cubicBezTo>
                    <a:pt x="142" y="581"/>
                    <a:pt x="138" y="581"/>
                    <a:pt x="136" y="580"/>
                  </a:cubicBezTo>
                  <a:cubicBezTo>
                    <a:pt x="137" y="580"/>
                    <a:pt x="138" y="580"/>
                    <a:pt x="139" y="580"/>
                  </a:cubicBezTo>
                  <a:cubicBezTo>
                    <a:pt x="139" y="580"/>
                    <a:pt x="139" y="580"/>
                    <a:pt x="138" y="580"/>
                  </a:cubicBezTo>
                  <a:cubicBezTo>
                    <a:pt x="139" y="579"/>
                    <a:pt x="140" y="579"/>
                    <a:pt x="140" y="579"/>
                  </a:cubicBezTo>
                  <a:cubicBezTo>
                    <a:pt x="139" y="578"/>
                    <a:pt x="139" y="577"/>
                    <a:pt x="138" y="575"/>
                  </a:cubicBezTo>
                  <a:cubicBezTo>
                    <a:pt x="138" y="576"/>
                    <a:pt x="141" y="580"/>
                    <a:pt x="142" y="579"/>
                  </a:cubicBezTo>
                  <a:cubicBezTo>
                    <a:pt x="143" y="576"/>
                    <a:pt x="141" y="575"/>
                    <a:pt x="139" y="573"/>
                  </a:cubicBezTo>
                  <a:cubicBezTo>
                    <a:pt x="138" y="572"/>
                    <a:pt x="137" y="570"/>
                    <a:pt x="136" y="569"/>
                  </a:cubicBezTo>
                  <a:cubicBezTo>
                    <a:pt x="133" y="564"/>
                    <a:pt x="140" y="567"/>
                    <a:pt x="140" y="566"/>
                  </a:cubicBezTo>
                  <a:cubicBezTo>
                    <a:pt x="141" y="566"/>
                    <a:pt x="139" y="562"/>
                    <a:pt x="139" y="561"/>
                  </a:cubicBezTo>
                  <a:cubicBezTo>
                    <a:pt x="140" y="563"/>
                    <a:pt x="141" y="565"/>
                    <a:pt x="142" y="567"/>
                  </a:cubicBezTo>
                  <a:cubicBezTo>
                    <a:pt x="144" y="568"/>
                    <a:pt x="145" y="567"/>
                    <a:pt x="146" y="566"/>
                  </a:cubicBezTo>
                  <a:cubicBezTo>
                    <a:pt x="146" y="565"/>
                    <a:pt x="143" y="564"/>
                    <a:pt x="143" y="563"/>
                  </a:cubicBezTo>
                  <a:cubicBezTo>
                    <a:pt x="142" y="563"/>
                    <a:pt x="145" y="559"/>
                    <a:pt x="145" y="558"/>
                  </a:cubicBezTo>
                  <a:cubicBezTo>
                    <a:pt x="145" y="558"/>
                    <a:pt x="142" y="551"/>
                    <a:pt x="144" y="551"/>
                  </a:cubicBezTo>
                  <a:cubicBezTo>
                    <a:pt x="144" y="553"/>
                    <a:pt x="148" y="559"/>
                    <a:pt x="148" y="556"/>
                  </a:cubicBezTo>
                  <a:cubicBezTo>
                    <a:pt x="149" y="555"/>
                    <a:pt x="147" y="554"/>
                    <a:pt x="148" y="552"/>
                  </a:cubicBezTo>
                  <a:cubicBezTo>
                    <a:pt x="149" y="551"/>
                    <a:pt x="147" y="548"/>
                    <a:pt x="145" y="548"/>
                  </a:cubicBezTo>
                  <a:cubicBezTo>
                    <a:pt x="147" y="548"/>
                    <a:pt x="147" y="545"/>
                    <a:pt x="145" y="545"/>
                  </a:cubicBezTo>
                  <a:cubicBezTo>
                    <a:pt x="146" y="543"/>
                    <a:pt x="147" y="542"/>
                    <a:pt x="146" y="541"/>
                  </a:cubicBezTo>
                  <a:cubicBezTo>
                    <a:pt x="144" y="539"/>
                    <a:pt x="143" y="538"/>
                    <a:pt x="141" y="536"/>
                  </a:cubicBezTo>
                  <a:cubicBezTo>
                    <a:pt x="143" y="538"/>
                    <a:pt x="145" y="540"/>
                    <a:pt x="148" y="540"/>
                  </a:cubicBezTo>
                  <a:cubicBezTo>
                    <a:pt x="152" y="540"/>
                    <a:pt x="153" y="538"/>
                    <a:pt x="151" y="535"/>
                  </a:cubicBezTo>
                  <a:cubicBezTo>
                    <a:pt x="150" y="532"/>
                    <a:pt x="147" y="531"/>
                    <a:pt x="145" y="529"/>
                  </a:cubicBezTo>
                  <a:cubicBezTo>
                    <a:pt x="142" y="528"/>
                    <a:pt x="142" y="528"/>
                    <a:pt x="140" y="530"/>
                  </a:cubicBezTo>
                  <a:cubicBezTo>
                    <a:pt x="140" y="531"/>
                    <a:pt x="139" y="529"/>
                    <a:pt x="139" y="529"/>
                  </a:cubicBezTo>
                  <a:cubicBezTo>
                    <a:pt x="138" y="530"/>
                    <a:pt x="135" y="529"/>
                    <a:pt x="135" y="527"/>
                  </a:cubicBezTo>
                  <a:cubicBezTo>
                    <a:pt x="135" y="525"/>
                    <a:pt x="139" y="525"/>
                    <a:pt x="139" y="526"/>
                  </a:cubicBezTo>
                  <a:cubicBezTo>
                    <a:pt x="139" y="528"/>
                    <a:pt x="142" y="527"/>
                    <a:pt x="142" y="527"/>
                  </a:cubicBezTo>
                  <a:cubicBezTo>
                    <a:pt x="143" y="526"/>
                    <a:pt x="156" y="534"/>
                    <a:pt x="156" y="531"/>
                  </a:cubicBezTo>
                  <a:cubicBezTo>
                    <a:pt x="156" y="530"/>
                    <a:pt x="153" y="529"/>
                    <a:pt x="156" y="528"/>
                  </a:cubicBezTo>
                  <a:cubicBezTo>
                    <a:pt x="157" y="528"/>
                    <a:pt x="158" y="527"/>
                    <a:pt x="159" y="526"/>
                  </a:cubicBezTo>
                  <a:cubicBezTo>
                    <a:pt x="159" y="526"/>
                    <a:pt x="158" y="525"/>
                    <a:pt x="157" y="525"/>
                  </a:cubicBezTo>
                  <a:cubicBezTo>
                    <a:pt x="158" y="525"/>
                    <a:pt x="159" y="524"/>
                    <a:pt x="160" y="523"/>
                  </a:cubicBezTo>
                  <a:cubicBezTo>
                    <a:pt x="159" y="525"/>
                    <a:pt x="163" y="526"/>
                    <a:pt x="164" y="526"/>
                  </a:cubicBezTo>
                  <a:cubicBezTo>
                    <a:pt x="163" y="526"/>
                    <a:pt x="166" y="525"/>
                    <a:pt x="166" y="525"/>
                  </a:cubicBezTo>
                  <a:cubicBezTo>
                    <a:pt x="166" y="525"/>
                    <a:pt x="165" y="523"/>
                    <a:pt x="168" y="523"/>
                  </a:cubicBezTo>
                  <a:cubicBezTo>
                    <a:pt x="172" y="523"/>
                    <a:pt x="169" y="521"/>
                    <a:pt x="170" y="519"/>
                  </a:cubicBezTo>
                  <a:cubicBezTo>
                    <a:pt x="170" y="519"/>
                    <a:pt x="174" y="520"/>
                    <a:pt x="174" y="520"/>
                  </a:cubicBezTo>
                  <a:cubicBezTo>
                    <a:pt x="177" y="519"/>
                    <a:pt x="172" y="517"/>
                    <a:pt x="175" y="516"/>
                  </a:cubicBezTo>
                  <a:cubicBezTo>
                    <a:pt x="175" y="514"/>
                    <a:pt x="174" y="512"/>
                    <a:pt x="175" y="510"/>
                  </a:cubicBezTo>
                  <a:cubicBezTo>
                    <a:pt x="176" y="509"/>
                    <a:pt x="178" y="509"/>
                    <a:pt x="178" y="508"/>
                  </a:cubicBezTo>
                  <a:cubicBezTo>
                    <a:pt x="178" y="507"/>
                    <a:pt x="178" y="506"/>
                    <a:pt x="178" y="505"/>
                  </a:cubicBezTo>
                  <a:cubicBezTo>
                    <a:pt x="178" y="506"/>
                    <a:pt x="179" y="508"/>
                    <a:pt x="179" y="509"/>
                  </a:cubicBezTo>
                  <a:cubicBezTo>
                    <a:pt x="182" y="508"/>
                    <a:pt x="182" y="506"/>
                    <a:pt x="183" y="503"/>
                  </a:cubicBezTo>
                  <a:cubicBezTo>
                    <a:pt x="183" y="505"/>
                    <a:pt x="183" y="508"/>
                    <a:pt x="185" y="506"/>
                  </a:cubicBezTo>
                  <a:cubicBezTo>
                    <a:pt x="184" y="509"/>
                    <a:pt x="184" y="508"/>
                    <a:pt x="181" y="509"/>
                  </a:cubicBezTo>
                  <a:cubicBezTo>
                    <a:pt x="178" y="510"/>
                    <a:pt x="178" y="514"/>
                    <a:pt x="179" y="516"/>
                  </a:cubicBezTo>
                  <a:cubicBezTo>
                    <a:pt x="180" y="519"/>
                    <a:pt x="183" y="520"/>
                    <a:pt x="185" y="517"/>
                  </a:cubicBezTo>
                  <a:cubicBezTo>
                    <a:pt x="185" y="516"/>
                    <a:pt x="185" y="514"/>
                    <a:pt x="186" y="513"/>
                  </a:cubicBezTo>
                  <a:cubicBezTo>
                    <a:pt x="187" y="511"/>
                    <a:pt x="189" y="514"/>
                    <a:pt x="189" y="511"/>
                  </a:cubicBezTo>
                  <a:cubicBezTo>
                    <a:pt x="191" y="512"/>
                    <a:pt x="190" y="510"/>
                    <a:pt x="192" y="510"/>
                  </a:cubicBezTo>
                  <a:cubicBezTo>
                    <a:pt x="192" y="510"/>
                    <a:pt x="196" y="510"/>
                    <a:pt x="196" y="509"/>
                  </a:cubicBezTo>
                  <a:cubicBezTo>
                    <a:pt x="196" y="506"/>
                    <a:pt x="192" y="503"/>
                    <a:pt x="195" y="501"/>
                  </a:cubicBezTo>
                  <a:cubicBezTo>
                    <a:pt x="193" y="501"/>
                    <a:pt x="192" y="501"/>
                    <a:pt x="193" y="499"/>
                  </a:cubicBezTo>
                  <a:cubicBezTo>
                    <a:pt x="191" y="500"/>
                    <a:pt x="190" y="500"/>
                    <a:pt x="189" y="499"/>
                  </a:cubicBezTo>
                  <a:cubicBezTo>
                    <a:pt x="189" y="499"/>
                    <a:pt x="190" y="499"/>
                    <a:pt x="191" y="499"/>
                  </a:cubicBezTo>
                  <a:cubicBezTo>
                    <a:pt x="190" y="497"/>
                    <a:pt x="188" y="495"/>
                    <a:pt x="187" y="492"/>
                  </a:cubicBezTo>
                  <a:cubicBezTo>
                    <a:pt x="189" y="494"/>
                    <a:pt x="193" y="499"/>
                    <a:pt x="193" y="493"/>
                  </a:cubicBezTo>
                  <a:cubicBezTo>
                    <a:pt x="196" y="494"/>
                    <a:pt x="195" y="494"/>
                    <a:pt x="197" y="492"/>
                  </a:cubicBezTo>
                  <a:cubicBezTo>
                    <a:pt x="196" y="491"/>
                    <a:pt x="198" y="493"/>
                    <a:pt x="198" y="493"/>
                  </a:cubicBezTo>
                  <a:cubicBezTo>
                    <a:pt x="198" y="493"/>
                    <a:pt x="197" y="494"/>
                    <a:pt x="197" y="494"/>
                  </a:cubicBezTo>
                  <a:cubicBezTo>
                    <a:pt x="198" y="496"/>
                    <a:pt x="200" y="492"/>
                    <a:pt x="200" y="491"/>
                  </a:cubicBezTo>
                  <a:cubicBezTo>
                    <a:pt x="200" y="490"/>
                    <a:pt x="203" y="489"/>
                    <a:pt x="203" y="490"/>
                  </a:cubicBezTo>
                  <a:cubicBezTo>
                    <a:pt x="203" y="491"/>
                    <a:pt x="205" y="488"/>
                    <a:pt x="205" y="488"/>
                  </a:cubicBezTo>
                  <a:cubicBezTo>
                    <a:pt x="206" y="487"/>
                    <a:pt x="207" y="486"/>
                    <a:pt x="206" y="484"/>
                  </a:cubicBezTo>
                  <a:cubicBezTo>
                    <a:pt x="207" y="483"/>
                    <a:pt x="211" y="483"/>
                    <a:pt x="212" y="481"/>
                  </a:cubicBezTo>
                  <a:cubicBezTo>
                    <a:pt x="213" y="479"/>
                    <a:pt x="217" y="481"/>
                    <a:pt x="218" y="480"/>
                  </a:cubicBezTo>
                  <a:cubicBezTo>
                    <a:pt x="220" y="477"/>
                    <a:pt x="211" y="479"/>
                    <a:pt x="209" y="479"/>
                  </a:cubicBezTo>
                  <a:cubicBezTo>
                    <a:pt x="211" y="479"/>
                    <a:pt x="214" y="477"/>
                    <a:pt x="214" y="476"/>
                  </a:cubicBezTo>
                  <a:cubicBezTo>
                    <a:pt x="216" y="473"/>
                    <a:pt x="214" y="472"/>
                    <a:pt x="213" y="469"/>
                  </a:cubicBezTo>
                  <a:cubicBezTo>
                    <a:pt x="217" y="468"/>
                    <a:pt x="213" y="460"/>
                    <a:pt x="213" y="460"/>
                  </a:cubicBezTo>
                  <a:cubicBezTo>
                    <a:pt x="212" y="460"/>
                    <a:pt x="213" y="466"/>
                    <a:pt x="212" y="466"/>
                  </a:cubicBezTo>
                  <a:cubicBezTo>
                    <a:pt x="212" y="466"/>
                    <a:pt x="212" y="460"/>
                    <a:pt x="210" y="459"/>
                  </a:cubicBezTo>
                  <a:cubicBezTo>
                    <a:pt x="207" y="458"/>
                    <a:pt x="208" y="460"/>
                    <a:pt x="208" y="463"/>
                  </a:cubicBezTo>
                  <a:cubicBezTo>
                    <a:pt x="206" y="458"/>
                    <a:pt x="204" y="454"/>
                    <a:pt x="202" y="449"/>
                  </a:cubicBezTo>
                  <a:cubicBezTo>
                    <a:pt x="203" y="450"/>
                    <a:pt x="206" y="455"/>
                    <a:pt x="208" y="454"/>
                  </a:cubicBezTo>
                  <a:cubicBezTo>
                    <a:pt x="209" y="451"/>
                    <a:pt x="203" y="452"/>
                    <a:pt x="206" y="448"/>
                  </a:cubicBezTo>
                  <a:cubicBezTo>
                    <a:pt x="204" y="448"/>
                    <a:pt x="203" y="447"/>
                    <a:pt x="202" y="446"/>
                  </a:cubicBezTo>
                  <a:cubicBezTo>
                    <a:pt x="202" y="446"/>
                    <a:pt x="201" y="449"/>
                    <a:pt x="200" y="449"/>
                  </a:cubicBezTo>
                  <a:cubicBezTo>
                    <a:pt x="199" y="449"/>
                    <a:pt x="200" y="447"/>
                    <a:pt x="200" y="447"/>
                  </a:cubicBezTo>
                  <a:cubicBezTo>
                    <a:pt x="201" y="445"/>
                    <a:pt x="201" y="446"/>
                    <a:pt x="200" y="445"/>
                  </a:cubicBezTo>
                  <a:cubicBezTo>
                    <a:pt x="198" y="444"/>
                    <a:pt x="198" y="444"/>
                    <a:pt x="198" y="442"/>
                  </a:cubicBezTo>
                  <a:cubicBezTo>
                    <a:pt x="197" y="441"/>
                    <a:pt x="197" y="439"/>
                    <a:pt x="195" y="438"/>
                  </a:cubicBezTo>
                  <a:cubicBezTo>
                    <a:pt x="195" y="438"/>
                    <a:pt x="196" y="433"/>
                    <a:pt x="196" y="433"/>
                  </a:cubicBezTo>
                  <a:cubicBezTo>
                    <a:pt x="193" y="433"/>
                    <a:pt x="189" y="433"/>
                    <a:pt x="188" y="436"/>
                  </a:cubicBezTo>
                  <a:cubicBezTo>
                    <a:pt x="188" y="438"/>
                    <a:pt x="186" y="435"/>
                    <a:pt x="185" y="434"/>
                  </a:cubicBezTo>
                  <a:cubicBezTo>
                    <a:pt x="185" y="432"/>
                    <a:pt x="186" y="432"/>
                    <a:pt x="187" y="431"/>
                  </a:cubicBezTo>
                  <a:cubicBezTo>
                    <a:pt x="187" y="428"/>
                    <a:pt x="180" y="429"/>
                    <a:pt x="178" y="427"/>
                  </a:cubicBezTo>
                  <a:cubicBezTo>
                    <a:pt x="178" y="428"/>
                    <a:pt x="179" y="426"/>
                    <a:pt x="179" y="426"/>
                  </a:cubicBezTo>
                  <a:cubicBezTo>
                    <a:pt x="177" y="426"/>
                    <a:pt x="176" y="427"/>
                    <a:pt x="175" y="425"/>
                  </a:cubicBezTo>
                  <a:cubicBezTo>
                    <a:pt x="176" y="424"/>
                    <a:pt x="178" y="424"/>
                    <a:pt x="180" y="423"/>
                  </a:cubicBezTo>
                  <a:cubicBezTo>
                    <a:pt x="179" y="422"/>
                    <a:pt x="179" y="422"/>
                    <a:pt x="179" y="421"/>
                  </a:cubicBezTo>
                  <a:cubicBezTo>
                    <a:pt x="179" y="421"/>
                    <a:pt x="179" y="421"/>
                    <a:pt x="180" y="421"/>
                  </a:cubicBezTo>
                  <a:cubicBezTo>
                    <a:pt x="180" y="421"/>
                    <a:pt x="178" y="420"/>
                    <a:pt x="178" y="420"/>
                  </a:cubicBezTo>
                  <a:cubicBezTo>
                    <a:pt x="180" y="418"/>
                    <a:pt x="178" y="416"/>
                    <a:pt x="181" y="416"/>
                  </a:cubicBezTo>
                  <a:cubicBezTo>
                    <a:pt x="178" y="415"/>
                    <a:pt x="178" y="415"/>
                    <a:pt x="176" y="412"/>
                  </a:cubicBezTo>
                  <a:cubicBezTo>
                    <a:pt x="176" y="411"/>
                    <a:pt x="178" y="410"/>
                    <a:pt x="179" y="410"/>
                  </a:cubicBezTo>
                  <a:cubicBezTo>
                    <a:pt x="179" y="410"/>
                    <a:pt x="178" y="409"/>
                    <a:pt x="177" y="409"/>
                  </a:cubicBezTo>
                  <a:cubicBezTo>
                    <a:pt x="178" y="409"/>
                    <a:pt x="178" y="408"/>
                    <a:pt x="178" y="407"/>
                  </a:cubicBezTo>
                  <a:cubicBezTo>
                    <a:pt x="178" y="406"/>
                    <a:pt x="179" y="406"/>
                    <a:pt x="179" y="406"/>
                  </a:cubicBezTo>
                  <a:cubicBezTo>
                    <a:pt x="179" y="404"/>
                    <a:pt x="179" y="403"/>
                    <a:pt x="178" y="402"/>
                  </a:cubicBezTo>
                  <a:cubicBezTo>
                    <a:pt x="179" y="401"/>
                    <a:pt x="179" y="401"/>
                    <a:pt x="179" y="401"/>
                  </a:cubicBezTo>
                  <a:cubicBezTo>
                    <a:pt x="177" y="400"/>
                    <a:pt x="178" y="398"/>
                    <a:pt x="180" y="398"/>
                  </a:cubicBezTo>
                  <a:cubicBezTo>
                    <a:pt x="180" y="397"/>
                    <a:pt x="179" y="396"/>
                    <a:pt x="178" y="395"/>
                  </a:cubicBezTo>
                  <a:cubicBezTo>
                    <a:pt x="177" y="393"/>
                    <a:pt x="178" y="394"/>
                    <a:pt x="179" y="394"/>
                  </a:cubicBezTo>
                  <a:cubicBezTo>
                    <a:pt x="183" y="393"/>
                    <a:pt x="175" y="386"/>
                    <a:pt x="181" y="388"/>
                  </a:cubicBezTo>
                  <a:cubicBezTo>
                    <a:pt x="180" y="387"/>
                    <a:pt x="180" y="387"/>
                    <a:pt x="181" y="386"/>
                  </a:cubicBezTo>
                  <a:cubicBezTo>
                    <a:pt x="182" y="384"/>
                    <a:pt x="179" y="382"/>
                    <a:pt x="179" y="381"/>
                  </a:cubicBezTo>
                  <a:cubicBezTo>
                    <a:pt x="180" y="379"/>
                    <a:pt x="179" y="378"/>
                    <a:pt x="179" y="378"/>
                  </a:cubicBezTo>
                  <a:cubicBezTo>
                    <a:pt x="181" y="376"/>
                    <a:pt x="182" y="376"/>
                    <a:pt x="184" y="376"/>
                  </a:cubicBezTo>
                  <a:cubicBezTo>
                    <a:pt x="184" y="375"/>
                    <a:pt x="180" y="372"/>
                    <a:pt x="180" y="372"/>
                  </a:cubicBezTo>
                  <a:cubicBezTo>
                    <a:pt x="181" y="370"/>
                    <a:pt x="186" y="374"/>
                    <a:pt x="186" y="374"/>
                  </a:cubicBezTo>
                  <a:cubicBezTo>
                    <a:pt x="186" y="373"/>
                    <a:pt x="188" y="373"/>
                    <a:pt x="189" y="373"/>
                  </a:cubicBezTo>
                  <a:cubicBezTo>
                    <a:pt x="188" y="373"/>
                    <a:pt x="187" y="372"/>
                    <a:pt x="185" y="371"/>
                  </a:cubicBezTo>
                  <a:cubicBezTo>
                    <a:pt x="189" y="371"/>
                    <a:pt x="188" y="371"/>
                    <a:pt x="189" y="368"/>
                  </a:cubicBezTo>
                  <a:cubicBezTo>
                    <a:pt x="186" y="368"/>
                    <a:pt x="189" y="364"/>
                    <a:pt x="189" y="362"/>
                  </a:cubicBezTo>
                  <a:cubicBezTo>
                    <a:pt x="189" y="360"/>
                    <a:pt x="189" y="359"/>
                    <a:pt x="192" y="359"/>
                  </a:cubicBezTo>
                  <a:cubicBezTo>
                    <a:pt x="192" y="359"/>
                    <a:pt x="191" y="358"/>
                    <a:pt x="191" y="358"/>
                  </a:cubicBezTo>
                  <a:cubicBezTo>
                    <a:pt x="193" y="356"/>
                    <a:pt x="194" y="351"/>
                    <a:pt x="194" y="348"/>
                  </a:cubicBezTo>
                  <a:cubicBezTo>
                    <a:pt x="194" y="348"/>
                    <a:pt x="196" y="348"/>
                    <a:pt x="196" y="348"/>
                  </a:cubicBezTo>
                  <a:cubicBezTo>
                    <a:pt x="196" y="347"/>
                    <a:pt x="194" y="346"/>
                    <a:pt x="194" y="345"/>
                  </a:cubicBezTo>
                  <a:cubicBezTo>
                    <a:pt x="193" y="345"/>
                    <a:pt x="193" y="343"/>
                    <a:pt x="193" y="342"/>
                  </a:cubicBezTo>
                  <a:cubicBezTo>
                    <a:pt x="192" y="343"/>
                    <a:pt x="192" y="343"/>
                    <a:pt x="192" y="343"/>
                  </a:cubicBezTo>
                  <a:cubicBezTo>
                    <a:pt x="192" y="343"/>
                    <a:pt x="192" y="339"/>
                    <a:pt x="191" y="339"/>
                  </a:cubicBezTo>
                  <a:cubicBezTo>
                    <a:pt x="192" y="338"/>
                    <a:pt x="194" y="339"/>
                    <a:pt x="194" y="340"/>
                  </a:cubicBezTo>
                  <a:cubicBezTo>
                    <a:pt x="193" y="338"/>
                    <a:pt x="193" y="336"/>
                    <a:pt x="192" y="334"/>
                  </a:cubicBezTo>
                  <a:cubicBezTo>
                    <a:pt x="193" y="334"/>
                    <a:pt x="193" y="334"/>
                    <a:pt x="194" y="334"/>
                  </a:cubicBezTo>
                  <a:cubicBezTo>
                    <a:pt x="195" y="334"/>
                    <a:pt x="193" y="331"/>
                    <a:pt x="194" y="331"/>
                  </a:cubicBezTo>
                  <a:cubicBezTo>
                    <a:pt x="195" y="330"/>
                    <a:pt x="196" y="335"/>
                    <a:pt x="197" y="332"/>
                  </a:cubicBezTo>
                  <a:cubicBezTo>
                    <a:pt x="197" y="333"/>
                    <a:pt x="198" y="328"/>
                    <a:pt x="198" y="329"/>
                  </a:cubicBezTo>
                  <a:cubicBezTo>
                    <a:pt x="200" y="332"/>
                    <a:pt x="197" y="334"/>
                    <a:pt x="202" y="334"/>
                  </a:cubicBezTo>
                  <a:cubicBezTo>
                    <a:pt x="205" y="334"/>
                    <a:pt x="205" y="333"/>
                    <a:pt x="206" y="330"/>
                  </a:cubicBezTo>
                  <a:cubicBezTo>
                    <a:pt x="206" y="332"/>
                    <a:pt x="210" y="331"/>
                    <a:pt x="210" y="330"/>
                  </a:cubicBezTo>
                  <a:cubicBezTo>
                    <a:pt x="209" y="328"/>
                    <a:pt x="207" y="327"/>
                    <a:pt x="205" y="326"/>
                  </a:cubicBezTo>
                  <a:cubicBezTo>
                    <a:pt x="211" y="328"/>
                    <a:pt x="206" y="320"/>
                    <a:pt x="206" y="318"/>
                  </a:cubicBezTo>
                  <a:cubicBezTo>
                    <a:pt x="208" y="315"/>
                    <a:pt x="205" y="314"/>
                    <a:pt x="205" y="312"/>
                  </a:cubicBezTo>
                  <a:cubicBezTo>
                    <a:pt x="205" y="310"/>
                    <a:pt x="204" y="310"/>
                    <a:pt x="203" y="309"/>
                  </a:cubicBezTo>
                  <a:cubicBezTo>
                    <a:pt x="207" y="309"/>
                    <a:pt x="206" y="307"/>
                    <a:pt x="207" y="304"/>
                  </a:cubicBezTo>
                  <a:cubicBezTo>
                    <a:pt x="206" y="306"/>
                    <a:pt x="207" y="307"/>
                    <a:pt x="207" y="308"/>
                  </a:cubicBezTo>
                  <a:cubicBezTo>
                    <a:pt x="207" y="310"/>
                    <a:pt x="207" y="311"/>
                    <a:pt x="206" y="312"/>
                  </a:cubicBezTo>
                  <a:cubicBezTo>
                    <a:pt x="206" y="313"/>
                    <a:pt x="208" y="313"/>
                    <a:pt x="208" y="313"/>
                  </a:cubicBezTo>
                  <a:cubicBezTo>
                    <a:pt x="209" y="313"/>
                    <a:pt x="208" y="313"/>
                    <a:pt x="208" y="315"/>
                  </a:cubicBezTo>
                  <a:cubicBezTo>
                    <a:pt x="208" y="316"/>
                    <a:pt x="208" y="317"/>
                    <a:pt x="208" y="319"/>
                  </a:cubicBezTo>
                  <a:cubicBezTo>
                    <a:pt x="210" y="317"/>
                    <a:pt x="210" y="316"/>
                    <a:pt x="212" y="319"/>
                  </a:cubicBezTo>
                  <a:cubicBezTo>
                    <a:pt x="212" y="317"/>
                    <a:pt x="214" y="315"/>
                    <a:pt x="215" y="317"/>
                  </a:cubicBezTo>
                  <a:cubicBezTo>
                    <a:pt x="215" y="315"/>
                    <a:pt x="218" y="316"/>
                    <a:pt x="219" y="315"/>
                  </a:cubicBezTo>
                  <a:cubicBezTo>
                    <a:pt x="220" y="314"/>
                    <a:pt x="219" y="313"/>
                    <a:pt x="219" y="312"/>
                  </a:cubicBezTo>
                  <a:cubicBezTo>
                    <a:pt x="220" y="311"/>
                    <a:pt x="222" y="313"/>
                    <a:pt x="223" y="313"/>
                  </a:cubicBezTo>
                  <a:cubicBezTo>
                    <a:pt x="223" y="312"/>
                    <a:pt x="220" y="310"/>
                    <a:pt x="219" y="311"/>
                  </a:cubicBezTo>
                  <a:cubicBezTo>
                    <a:pt x="218" y="311"/>
                    <a:pt x="217" y="312"/>
                    <a:pt x="217" y="310"/>
                  </a:cubicBezTo>
                  <a:cubicBezTo>
                    <a:pt x="218" y="310"/>
                    <a:pt x="219" y="309"/>
                    <a:pt x="219" y="308"/>
                  </a:cubicBezTo>
                  <a:cubicBezTo>
                    <a:pt x="220" y="306"/>
                    <a:pt x="222" y="308"/>
                    <a:pt x="223" y="307"/>
                  </a:cubicBezTo>
                  <a:cubicBezTo>
                    <a:pt x="223" y="306"/>
                    <a:pt x="223" y="302"/>
                    <a:pt x="226" y="303"/>
                  </a:cubicBezTo>
                  <a:cubicBezTo>
                    <a:pt x="225" y="301"/>
                    <a:pt x="227" y="302"/>
                    <a:pt x="229" y="302"/>
                  </a:cubicBezTo>
                  <a:cubicBezTo>
                    <a:pt x="227" y="300"/>
                    <a:pt x="226" y="300"/>
                    <a:pt x="228" y="299"/>
                  </a:cubicBezTo>
                  <a:cubicBezTo>
                    <a:pt x="228" y="298"/>
                    <a:pt x="230" y="296"/>
                    <a:pt x="229" y="296"/>
                  </a:cubicBezTo>
                  <a:cubicBezTo>
                    <a:pt x="230" y="296"/>
                    <a:pt x="230" y="298"/>
                    <a:pt x="231" y="298"/>
                  </a:cubicBezTo>
                  <a:cubicBezTo>
                    <a:pt x="232" y="298"/>
                    <a:pt x="233" y="297"/>
                    <a:pt x="233" y="296"/>
                  </a:cubicBezTo>
                  <a:cubicBezTo>
                    <a:pt x="232" y="298"/>
                    <a:pt x="234" y="298"/>
                    <a:pt x="235" y="296"/>
                  </a:cubicBezTo>
                  <a:cubicBezTo>
                    <a:pt x="236" y="295"/>
                    <a:pt x="238" y="298"/>
                    <a:pt x="238" y="299"/>
                  </a:cubicBezTo>
                  <a:cubicBezTo>
                    <a:pt x="238" y="297"/>
                    <a:pt x="239" y="296"/>
                    <a:pt x="239" y="295"/>
                  </a:cubicBezTo>
                  <a:cubicBezTo>
                    <a:pt x="242" y="299"/>
                    <a:pt x="243" y="288"/>
                    <a:pt x="244" y="288"/>
                  </a:cubicBezTo>
                  <a:cubicBezTo>
                    <a:pt x="246" y="291"/>
                    <a:pt x="248" y="286"/>
                    <a:pt x="247" y="284"/>
                  </a:cubicBezTo>
                  <a:cubicBezTo>
                    <a:pt x="249" y="285"/>
                    <a:pt x="250" y="285"/>
                    <a:pt x="251" y="286"/>
                  </a:cubicBezTo>
                  <a:cubicBezTo>
                    <a:pt x="251" y="285"/>
                    <a:pt x="251" y="284"/>
                    <a:pt x="251" y="283"/>
                  </a:cubicBezTo>
                  <a:cubicBezTo>
                    <a:pt x="254" y="288"/>
                    <a:pt x="256" y="284"/>
                    <a:pt x="259" y="282"/>
                  </a:cubicBezTo>
                  <a:cubicBezTo>
                    <a:pt x="259" y="282"/>
                    <a:pt x="256" y="285"/>
                    <a:pt x="257" y="285"/>
                  </a:cubicBezTo>
                  <a:cubicBezTo>
                    <a:pt x="260" y="285"/>
                    <a:pt x="260" y="282"/>
                    <a:pt x="261" y="280"/>
                  </a:cubicBezTo>
                  <a:cubicBezTo>
                    <a:pt x="264" y="281"/>
                    <a:pt x="264" y="281"/>
                    <a:pt x="266" y="279"/>
                  </a:cubicBezTo>
                  <a:cubicBezTo>
                    <a:pt x="266" y="279"/>
                    <a:pt x="267" y="276"/>
                    <a:pt x="268" y="276"/>
                  </a:cubicBezTo>
                  <a:cubicBezTo>
                    <a:pt x="268" y="276"/>
                    <a:pt x="269" y="278"/>
                    <a:pt x="269" y="279"/>
                  </a:cubicBezTo>
                  <a:cubicBezTo>
                    <a:pt x="269" y="277"/>
                    <a:pt x="270" y="273"/>
                    <a:pt x="273" y="273"/>
                  </a:cubicBezTo>
                  <a:cubicBezTo>
                    <a:pt x="272" y="273"/>
                    <a:pt x="274" y="276"/>
                    <a:pt x="275" y="274"/>
                  </a:cubicBezTo>
                  <a:cubicBezTo>
                    <a:pt x="276" y="272"/>
                    <a:pt x="275" y="272"/>
                    <a:pt x="279" y="272"/>
                  </a:cubicBezTo>
                  <a:cubicBezTo>
                    <a:pt x="277" y="272"/>
                    <a:pt x="283" y="262"/>
                    <a:pt x="283" y="262"/>
                  </a:cubicBezTo>
                  <a:cubicBezTo>
                    <a:pt x="285" y="259"/>
                    <a:pt x="285" y="252"/>
                    <a:pt x="289" y="254"/>
                  </a:cubicBezTo>
                  <a:cubicBezTo>
                    <a:pt x="289" y="254"/>
                    <a:pt x="291" y="251"/>
                    <a:pt x="291" y="250"/>
                  </a:cubicBezTo>
                  <a:cubicBezTo>
                    <a:pt x="291" y="251"/>
                    <a:pt x="295" y="248"/>
                    <a:pt x="293" y="248"/>
                  </a:cubicBezTo>
                  <a:cubicBezTo>
                    <a:pt x="295" y="248"/>
                    <a:pt x="294" y="249"/>
                    <a:pt x="295" y="247"/>
                  </a:cubicBezTo>
                  <a:cubicBezTo>
                    <a:pt x="296" y="246"/>
                    <a:pt x="297" y="247"/>
                    <a:pt x="297" y="245"/>
                  </a:cubicBezTo>
                  <a:cubicBezTo>
                    <a:pt x="298" y="243"/>
                    <a:pt x="302" y="244"/>
                    <a:pt x="300" y="241"/>
                  </a:cubicBezTo>
                  <a:cubicBezTo>
                    <a:pt x="297" y="244"/>
                    <a:pt x="297" y="241"/>
                    <a:pt x="298" y="238"/>
                  </a:cubicBezTo>
                  <a:cubicBezTo>
                    <a:pt x="298" y="238"/>
                    <a:pt x="296" y="238"/>
                    <a:pt x="296" y="238"/>
                  </a:cubicBezTo>
                  <a:cubicBezTo>
                    <a:pt x="296" y="238"/>
                    <a:pt x="297" y="237"/>
                    <a:pt x="298" y="236"/>
                  </a:cubicBezTo>
                  <a:cubicBezTo>
                    <a:pt x="296" y="235"/>
                    <a:pt x="295" y="233"/>
                    <a:pt x="294" y="235"/>
                  </a:cubicBezTo>
                  <a:cubicBezTo>
                    <a:pt x="292" y="233"/>
                    <a:pt x="292" y="232"/>
                    <a:pt x="290" y="229"/>
                  </a:cubicBezTo>
                  <a:cubicBezTo>
                    <a:pt x="291" y="229"/>
                    <a:pt x="292" y="230"/>
                    <a:pt x="293" y="230"/>
                  </a:cubicBezTo>
                  <a:cubicBezTo>
                    <a:pt x="293" y="229"/>
                    <a:pt x="292" y="228"/>
                    <a:pt x="292" y="228"/>
                  </a:cubicBezTo>
                  <a:cubicBezTo>
                    <a:pt x="291" y="228"/>
                    <a:pt x="294" y="227"/>
                    <a:pt x="294" y="227"/>
                  </a:cubicBezTo>
                  <a:cubicBezTo>
                    <a:pt x="293" y="225"/>
                    <a:pt x="291" y="225"/>
                    <a:pt x="289" y="224"/>
                  </a:cubicBezTo>
                  <a:cubicBezTo>
                    <a:pt x="290" y="224"/>
                    <a:pt x="290" y="224"/>
                    <a:pt x="290" y="223"/>
                  </a:cubicBezTo>
                  <a:cubicBezTo>
                    <a:pt x="286" y="223"/>
                    <a:pt x="289" y="217"/>
                    <a:pt x="291" y="222"/>
                  </a:cubicBezTo>
                  <a:cubicBezTo>
                    <a:pt x="291" y="222"/>
                    <a:pt x="292" y="221"/>
                    <a:pt x="292" y="220"/>
                  </a:cubicBezTo>
                  <a:cubicBezTo>
                    <a:pt x="295" y="223"/>
                    <a:pt x="294" y="217"/>
                    <a:pt x="294" y="216"/>
                  </a:cubicBezTo>
                  <a:cubicBezTo>
                    <a:pt x="297" y="216"/>
                    <a:pt x="297" y="216"/>
                    <a:pt x="297" y="212"/>
                  </a:cubicBezTo>
                  <a:cubicBezTo>
                    <a:pt x="298" y="213"/>
                    <a:pt x="299" y="213"/>
                    <a:pt x="300" y="213"/>
                  </a:cubicBezTo>
                  <a:cubicBezTo>
                    <a:pt x="299" y="212"/>
                    <a:pt x="300" y="211"/>
                    <a:pt x="300" y="210"/>
                  </a:cubicBezTo>
                  <a:cubicBezTo>
                    <a:pt x="301" y="210"/>
                    <a:pt x="301" y="208"/>
                    <a:pt x="301" y="206"/>
                  </a:cubicBezTo>
                  <a:cubicBezTo>
                    <a:pt x="303" y="206"/>
                    <a:pt x="301" y="204"/>
                    <a:pt x="301" y="203"/>
                  </a:cubicBezTo>
                  <a:cubicBezTo>
                    <a:pt x="300" y="200"/>
                    <a:pt x="298" y="198"/>
                    <a:pt x="295" y="196"/>
                  </a:cubicBezTo>
                  <a:cubicBezTo>
                    <a:pt x="296" y="195"/>
                    <a:pt x="296" y="194"/>
                    <a:pt x="296" y="193"/>
                  </a:cubicBezTo>
                  <a:cubicBezTo>
                    <a:pt x="296" y="194"/>
                    <a:pt x="297" y="195"/>
                    <a:pt x="297" y="196"/>
                  </a:cubicBezTo>
                  <a:cubicBezTo>
                    <a:pt x="298" y="197"/>
                    <a:pt x="300" y="196"/>
                    <a:pt x="301" y="197"/>
                  </a:cubicBezTo>
                  <a:cubicBezTo>
                    <a:pt x="302" y="197"/>
                    <a:pt x="301" y="203"/>
                    <a:pt x="304" y="202"/>
                  </a:cubicBezTo>
                  <a:cubicBezTo>
                    <a:pt x="305" y="202"/>
                    <a:pt x="300" y="195"/>
                    <a:pt x="299" y="194"/>
                  </a:cubicBezTo>
                  <a:cubicBezTo>
                    <a:pt x="300" y="194"/>
                    <a:pt x="301" y="194"/>
                    <a:pt x="302" y="194"/>
                  </a:cubicBezTo>
                  <a:cubicBezTo>
                    <a:pt x="302" y="194"/>
                    <a:pt x="302" y="192"/>
                    <a:pt x="302" y="192"/>
                  </a:cubicBezTo>
                  <a:cubicBezTo>
                    <a:pt x="305" y="194"/>
                    <a:pt x="303" y="193"/>
                    <a:pt x="306" y="192"/>
                  </a:cubicBezTo>
                  <a:cubicBezTo>
                    <a:pt x="308" y="192"/>
                    <a:pt x="309" y="194"/>
                    <a:pt x="310" y="191"/>
                  </a:cubicBezTo>
                  <a:cubicBezTo>
                    <a:pt x="310" y="191"/>
                    <a:pt x="313" y="194"/>
                    <a:pt x="313" y="193"/>
                  </a:cubicBezTo>
                  <a:cubicBezTo>
                    <a:pt x="313" y="192"/>
                    <a:pt x="309" y="187"/>
                    <a:pt x="310" y="187"/>
                  </a:cubicBezTo>
                  <a:cubicBezTo>
                    <a:pt x="313" y="185"/>
                    <a:pt x="313" y="188"/>
                    <a:pt x="313" y="191"/>
                  </a:cubicBezTo>
                  <a:cubicBezTo>
                    <a:pt x="313" y="191"/>
                    <a:pt x="315" y="190"/>
                    <a:pt x="315" y="190"/>
                  </a:cubicBezTo>
                  <a:cubicBezTo>
                    <a:pt x="315" y="189"/>
                    <a:pt x="314" y="189"/>
                    <a:pt x="314" y="187"/>
                  </a:cubicBezTo>
                  <a:cubicBezTo>
                    <a:pt x="315" y="190"/>
                    <a:pt x="318" y="190"/>
                    <a:pt x="316" y="187"/>
                  </a:cubicBezTo>
                  <a:cubicBezTo>
                    <a:pt x="315" y="187"/>
                    <a:pt x="307" y="179"/>
                    <a:pt x="308" y="178"/>
                  </a:cubicBezTo>
                  <a:cubicBezTo>
                    <a:pt x="309" y="177"/>
                    <a:pt x="317" y="186"/>
                    <a:pt x="317" y="186"/>
                  </a:cubicBezTo>
                  <a:cubicBezTo>
                    <a:pt x="319" y="184"/>
                    <a:pt x="317" y="180"/>
                    <a:pt x="319" y="177"/>
                  </a:cubicBezTo>
                  <a:cubicBezTo>
                    <a:pt x="320" y="176"/>
                    <a:pt x="317" y="175"/>
                    <a:pt x="320" y="174"/>
                  </a:cubicBezTo>
                  <a:cubicBezTo>
                    <a:pt x="320" y="173"/>
                    <a:pt x="319" y="170"/>
                    <a:pt x="320" y="170"/>
                  </a:cubicBezTo>
                  <a:cubicBezTo>
                    <a:pt x="323" y="169"/>
                    <a:pt x="321" y="174"/>
                    <a:pt x="324" y="174"/>
                  </a:cubicBezTo>
                  <a:cubicBezTo>
                    <a:pt x="324" y="174"/>
                    <a:pt x="322" y="169"/>
                    <a:pt x="325" y="170"/>
                  </a:cubicBezTo>
                  <a:cubicBezTo>
                    <a:pt x="326" y="171"/>
                    <a:pt x="327" y="173"/>
                    <a:pt x="328" y="174"/>
                  </a:cubicBezTo>
                  <a:cubicBezTo>
                    <a:pt x="328" y="173"/>
                    <a:pt x="325" y="169"/>
                    <a:pt x="326" y="168"/>
                  </a:cubicBezTo>
                  <a:cubicBezTo>
                    <a:pt x="327" y="166"/>
                    <a:pt x="330" y="172"/>
                    <a:pt x="331" y="173"/>
                  </a:cubicBezTo>
                  <a:cubicBezTo>
                    <a:pt x="330" y="171"/>
                    <a:pt x="330" y="170"/>
                    <a:pt x="330" y="168"/>
                  </a:cubicBezTo>
                  <a:cubicBezTo>
                    <a:pt x="331" y="170"/>
                    <a:pt x="332" y="171"/>
                    <a:pt x="333" y="173"/>
                  </a:cubicBezTo>
                  <a:cubicBezTo>
                    <a:pt x="334" y="174"/>
                    <a:pt x="334" y="175"/>
                    <a:pt x="335" y="176"/>
                  </a:cubicBezTo>
                  <a:cubicBezTo>
                    <a:pt x="335" y="176"/>
                    <a:pt x="339" y="177"/>
                    <a:pt x="339" y="177"/>
                  </a:cubicBezTo>
                  <a:cubicBezTo>
                    <a:pt x="339" y="175"/>
                    <a:pt x="337" y="173"/>
                    <a:pt x="337" y="171"/>
                  </a:cubicBezTo>
                  <a:cubicBezTo>
                    <a:pt x="337" y="172"/>
                    <a:pt x="339" y="175"/>
                    <a:pt x="340" y="175"/>
                  </a:cubicBezTo>
                  <a:cubicBezTo>
                    <a:pt x="340" y="175"/>
                    <a:pt x="339" y="172"/>
                    <a:pt x="339" y="171"/>
                  </a:cubicBezTo>
                  <a:cubicBezTo>
                    <a:pt x="340" y="173"/>
                    <a:pt x="344" y="176"/>
                    <a:pt x="344" y="172"/>
                  </a:cubicBezTo>
                  <a:cubicBezTo>
                    <a:pt x="344" y="173"/>
                    <a:pt x="344" y="174"/>
                    <a:pt x="344" y="174"/>
                  </a:cubicBezTo>
                  <a:cubicBezTo>
                    <a:pt x="345" y="174"/>
                    <a:pt x="346" y="173"/>
                    <a:pt x="346" y="172"/>
                  </a:cubicBezTo>
                  <a:cubicBezTo>
                    <a:pt x="346" y="173"/>
                    <a:pt x="346" y="174"/>
                    <a:pt x="346" y="174"/>
                  </a:cubicBezTo>
                  <a:cubicBezTo>
                    <a:pt x="349" y="174"/>
                    <a:pt x="348" y="172"/>
                    <a:pt x="351" y="175"/>
                  </a:cubicBezTo>
                  <a:cubicBezTo>
                    <a:pt x="351" y="174"/>
                    <a:pt x="350" y="173"/>
                    <a:pt x="350" y="173"/>
                  </a:cubicBezTo>
                  <a:cubicBezTo>
                    <a:pt x="352" y="172"/>
                    <a:pt x="353" y="175"/>
                    <a:pt x="354" y="175"/>
                  </a:cubicBezTo>
                  <a:cubicBezTo>
                    <a:pt x="355" y="175"/>
                    <a:pt x="356" y="174"/>
                    <a:pt x="358" y="174"/>
                  </a:cubicBezTo>
                  <a:cubicBezTo>
                    <a:pt x="358" y="173"/>
                    <a:pt x="358" y="171"/>
                    <a:pt x="358" y="169"/>
                  </a:cubicBezTo>
                  <a:moveTo>
                    <a:pt x="69" y="514"/>
                  </a:moveTo>
                  <a:cubicBezTo>
                    <a:pt x="69" y="513"/>
                    <a:pt x="69" y="512"/>
                    <a:pt x="69" y="511"/>
                  </a:cubicBezTo>
                  <a:cubicBezTo>
                    <a:pt x="68" y="512"/>
                    <a:pt x="65" y="514"/>
                    <a:pt x="64" y="513"/>
                  </a:cubicBezTo>
                  <a:cubicBezTo>
                    <a:pt x="63" y="515"/>
                    <a:pt x="59" y="515"/>
                    <a:pt x="59" y="515"/>
                  </a:cubicBezTo>
                  <a:cubicBezTo>
                    <a:pt x="59" y="517"/>
                    <a:pt x="57" y="519"/>
                    <a:pt x="56" y="521"/>
                  </a:cubicBezTo>
                  <a:cubicBezTo>
                    <a:pt x="54" y="519"/>
                    <a:pt x="53" y="519"/>
                    <a:pt x="54" y="517"/>
                  </a:cubicBezTo>
                  <a:cubicBezTo>
                    <a:pt x="55" y="515"/>
                    <a:pt x="55" y="515"/>
                    <a:pt x="53" y="514"/>
                  </a:cubicBezTo>
                  <a:cubicBezTo>
                    <a:pt x="52" y="513"/>
                    <a:pt x="50" y="513"/>
                    <a:pt x="50" y="514"/>
                  </a:cubicBezTo>
                  <a:cubicBezTo>
                    <a:pt x="49" y="516"/>
                    <a:pt x="48" y="514"/>
                    <a:pt x="46" y="514"/>
                  </a:cubicBezTo>
                  <a:cubicBezTo>
                    <a:pt x="46" y="514"/>
                    <a:pt x="48" y="516"/>
                    <a:pt x="48" y="517"/>
                  </a:cubicBezTo>
                  <a:cubicBezTo>
                    <a:pt x="48" y="517"/>
                    <a:pt x="47" y="520"/>
                    <a:pt x="46" y="520"/>
                  </a:cubicBezTo>
                  <a:cubicBezTo>
                    <a:pt x="44" y="519"/>
                    <a:pt x="40" y="518"/>
                    <a:pt x="40" y="522"/>
                  </a:cubicBezTo>
                  <a:cubicBezTo>
                    <a:pt x="40" y="522"/>
                    <a:pt x="39" y="522"/>
                    <a:pt x="39" y="522"/>
                  </a:cubicBezTo>
                  <a:cubicBezTo>
                    <a:pt x="40" y="525"/>
                    <a:pt x="34" y="525"/>
                    <a:pt x="35" y="522"/>
                  </a:cubicBezTo>
                  <a:cubicBezTo>
                    <a:pt x="38" y="521"/>
                    <a:pt x="38" y="521"/>
                    <a:pt x="39" y="518"/>
                  </a:cubicBezTo>
                  <a:cubicBezTo>
                    <a:pt x="37" y="518"/>
                    <a:pt x="36" y="520"/>
                    <a:pt x="35" y="522"/>
                  </a:cubicBezTo>
                  <a:cubicBezTo>
                    <a:pt x="33" y="520"/>
                    <a:pt x="32" y="523"/>
                    <a:pt x="29" y="522"/>
                  </a:cubicBezTo>
                  <a:cubicBezTo>
                    <a:pt x="31" y="520"/>
                    <a:pt x="33" y="518"/>
                    <a:pt x="34" y="516"/>
                  </a:cubicBezTo>
                  <a:cubicBezTo>
                    <a:pt x="34" y="517"/>
                    <a:pt x="34" y="517"/>
                    <a:pt x="34" y="517"/>
                  </a:cubicBezTo>
                  <a:cubicBezTo>
                    <a:pt x="36" y="515"/>
                    <a:pt x="37" y="516"/>
                    <a:pt x="37" y="513"/>
                  </a:cubicBezTo>
                  <a:cubicBezTo>
                    <a:pt x="37" y="513"/>
                    <a:pt x="41" y="511"/>
                    <a:pt x="42" y="510"/>
                  </a:cubicBezTo>
                  <a:cubicBezTo>
                    <a:pt x="38" y="508"/>
                    <a:pt x="38" y="508"/>
                    <a:pt x="39" y="503"/>
                  </a:cubicBezTo>
                  <a:cubicBezTo>
                    <a:pt x="39" y="501"/>
                    <a:pt x="40" y="499"/>
                    <a:pt x="42" y="501"/>
                  </a:cubicBezTo>
                  <a:cubicBezTo>
                    <a:pt x="42" y="499"/>
                    <a:pt x="41" y="499"/>
                    <a:pt x="44" y="499"/>
                  </a:cubicBezTo>
                  <a:cubicBezTo>
                    <a:pt x="44" y="499"/>
                    <a:pt x="44" y="494"/>
                    <a:pt x="45" y="493"/>
                  </a:cubicBezTo>
                  <a:cubicBezTo>
                    <a:pt x="45" y="493"/>
                    <a:pt x="46" y="494"/>
                    <a:pt x="46" y="492"/>
                  </a:cubicBezTo>
                  <a:cubicBezTo>
                    <a:pt x="47" y="491"/>
                    <a:pt x="47" y="490"/>
                    <a:pt x="48" y="489"/>
                  </a:cubicBezTo>
                  <a:cubicBezTo>
                    <a:pt x="48" y="490"/>
                    <a:pt x="49" y="491"/>
                    <a:pt x="51" y="490"/>
                  </a:cubicBezTo>
                  <a:cubicBezTo>
                    <a:pt x="51" y="489"/>
                    <a:pt x="48" y="488"/>
                    <a:pt x="51" y="488"/>
                  </a:cubicBezTo>
                  <a:cubicBezTo>
                    <a:pt x="54" y="488"/>
                    <a:pt x="50" y="491"/>
                    <a:pt x="54" y="491"/>
                  </a:cubicBezTo>
                  <a:cubicBezTo>
                    <a:pt x="56" y="491"/>
                    <a:pt x="56" y="491"/>
                    <a:pt x="56" y="493"/>
                  </a:cubicBezTo>
                  <a:cubicBezTo>
                    <a:pt x="56" y="494"/>
                    <a:pt x="58" y="496"/>
                    <a:pt x="55" y="496"/>
                  </a:cubicBezTo>
                  <a:cubicBezTo>
                    <a:pt x="57" y="496"/>
                    <a:pt x="56" y="498"/>
                    <a:pt x="56" y="500"/>
                  </a:cubicBezTo>
                  <a:cubicBezTo>
                    <a:pt x="57" y="500"/>
                    <a:pt x="58" y="500"/>
                    <a:pt x="59" y="499"/>
                  </a:cubicBezTo>
                  <a:cubicBezTo>
                    <a:pt x="59" y="500"/>
                    <a:pt x="58" y="500"/>
                    <a:pt x="58" y="500"/>
                  </a:cubicBezTo>
                  <a:cubicBezTo>
                    <a:pt x="62" y="500"/>
                    <a:pt x="60" y="494"/>
                    <a:pt x="60" y="491"/>
                  </a:cubicBezTo>
                  <a:cubicBezTo>
                    <a:pt x="60" y="489"/>
                    <a:pt x="61" y="487"/>
                    <a:pt x="61" y="485"/>
                  </a:cubicBezTo>
                  <a:cubicBezTo>
                    <a:pt x="61" y="482"/>
                    <a:pt x="58" y="481"/>
                    <a:pt x="59" y="479"/>
                  </a:cubicBezTo>
                  <a:cubicBezTo>
                    <a:pt x="60" y="480"/>
                    <a:pt x="60" y="481"/>
                    <a:pt x="61" y="481"/>
                  </a:cubicBezTo>
                  <a:cubicBezTo>
                    <a:pt x="61" y="480"/>
                    <a:pt x="62" y="475"/>
                    <a:pt x="60" y="479"/>
                  </a:cubicBezTo>
                  <a:cubicBezTo>
                    <a:pt x="59" y="478"/>
                    <a:pt x="56" y="477"/>
                    <a:pt x="56" y="476"/>
                  </a:cubicBezTo>
                  <a:cubicBezTo>
                    <a:pt x="58" y="476"/>
                    <a:pt x="59" y="476"/>
                    <a:pt x="59" y="474"/>
                  </a:cubicBezTo>
                  <a:cubicBezTo>
                    <a:pt x="59" y="475"/>
                    <a:pt x="59" y="476"/>
                    <a:pt x="59" y="477"/>
                  </a:cubicBezTo>
                  <a:cubicBezTo>
                    <a:pt x="61" y="477"/>
                    <a:pt x="62" y="477"/>
                    <a:pt x="62" y="475"/>
                  </a:cubicBezTo>
                  <a:cubicBezTo>
                    <a:pt x="62" y="477"/>
                    <a:pt x="62" y="478"/>
                    <a:pt x="62" y="480"/>
                  </a:cubicBezTo>
                  <a:cubicBezTo>
                    <a:pt x="62" y="480"/>
                    <a:pt x="65" y="480"/>
                    <a:pt x="65" y="480"/>
                  </a:cubicBezTo>
                  <a:cubicBezTo>
                    <a:pt x="65" y="476"/>
                    <a:pt x="66" y="477"/>
                    <a:pt x="69" y="477"/>
                  </a:cubicBezTo>
                  <a:cubicBezTo>
                    <a:pt x="69" y="478"/>
                    <a:pt x="69" y="479"/>
                    <a:pt x="68" y="480"/>
                  </a:cubicBezTo>
                  <a:cubicBezTo>
                    <a:pt x="71" y="480"/>
                    <a:pt x="71" y="480"/>
                    <a:pt x="71" y="484"/>
                  </a:cubicBezTo>
                  <a:cubicBezTo>
                    <a:pt x="74" y="482"/>
                    <a:pt x="73" y="481"/>
                    <a:pt x="72" y="478"/>
                  </a:cubicBezTo>
                  <a:cubicBezTo>
                    <a:pt x="72" y="479"/>
                    <a:pt x="72" y="479"/>
                    <a:pt x="72" y="479"/>
                  </a:cubicBezTo>
                  <a:cubicBezTo>
                    <a:pt x="71" y="479"/>
                    <a:pt x="71" y="477"/>
                    <a:pt x="71" y="477"/>
                  </a:cubicBezTo>
                  <a:cubicBezTo>
                    <a:pt x="73" y="477"/>
                    <a:pt x="74" y="477"/>
                    <a:pt x="76" y="476"/>
                  </a:cubicBezTo>
                  <a:cubicBezTo>
                    <a:pt x="76" y="478"/>
                    <a:pt x="76" y="478"/>
                    <a:pt x="79" y="478"/>
                  </a:cubicBezTo>
                  <a:cubicBezTo>
                    <a:pt x="78" y="479"/>
                    <a:pt x="77" y="480"/>
                    <a:pt x="77" y="481"/>
                  </a:cubicBezTo>
                  <a:cubicBezTo>
                    <a:pt x="77" y="481"/>
                    <a:pt x="79" y="482"/>
                    <a:pt x="79" y="482"/>
                  </a:cubicBezTo>
                  <a:cubicBezTo>
                    <a:pt x="78" y="480"/>
                    <a:pt x="78" y="480"/>
                    <a:pt x="80" y="479"/>
                  </a:cubicBezTo>
                  <a:cubicBezTo>
                    <a:pt x="80" y="480"/>
                    <a:pt x="80" y="480"/>
                    <a:pt x="80" y="481"/>
                  </a:cubicBezTo>
                  <a:cubicBezTo>
                    <a:pt x="80" y="481"/>
                    <a:pt x="81" y="481"/>
                    <a:pt x="81" y="481"/>
                  </a:cubicBezTo>
                  <a:cubicBezTo>
                    <a:pt x="81" y="481"/>
                    <a:pt x="80" y="482"/>
                    <a:pt x="80" y="482"/>
                  </a:cubicBezTo>
                  <a:cubicBezTo>
                    <a:pt x="80" y="483"/>
                    <a:pt x="81" y="482"/>
                    <a:pt x="82" y="482"/>
                  </a:cubicBezTo>
                  <a:cubicBezTo>
                    <a:pt x="82" y="483"/>
                    <a:pt x="81" y="484"/>
                    <a:pt x="82" y="484"/>
                  </a:cubicBezTo>
                  <a:cubicBezTo>
                    <a:pt x="82" y="484"/>
                    <a:pt x="83" y="481"/>
                    <a:pt x="83" y="480"/>
                  </a:cubicBezTo>
                  <a:cubicBezTo>
                    <a:pt x="83" y="481"/>
                    <a:pt x="83" y="483"/>
                    <a:pt x="83" y="484"/>
                  </a:cubicBezTo>
                  <a:cubicBezTo>
                    <a:pt x="84" y="484"/>
                    <a:pt x="86" y="483"/>
                    <a:pt x="86" y="482"/>
                  </a:cubicBezTo>
                  <a:cubicBezTo>
                    <a:pt x="86" y="483"/>
                    <a:pt x="84" y="486"/>
                    <a:pt x="84" y="487"/>
                  </a:cubicBezTo>
                  <a:cubicBezTo>
                    <a:pt x="84" y="488"/>
                    <a:pt x="84" y="489"/>
                    <a:pt x="83" y="490"/>
                  </a:cubicBezTo>
                  <a:cubicBezTo>
                    <a:pt x="81" y="493"/>
                    <a:pt x="80" y="493"/>
                    <a:pt x="80" y="497"/>
                  </a:cubicBezTo>
                  <a:cubicBezTo>
                    <a:pt x="82" y="495"/>
                    <a:pt x="82" y="497"/>
                    <a:pt x="83" y="494"/>
                  </a:cubicBezTo>
                  <a:cubicBezTo>
                    <a:pt x="83" y="497"/>
                    <a:pt x="84" y="498"/>
                    <a:pt x="80" y="499"/>
                  </a:cubicBezTo>
                  <a:cubicBezTo>
                    <a:pt x="81" y="501"/>
                    <a:pt x="80" y="505"/>
                    <a:pt x="78" y="508"/>
                  </a:cubicBezTo>
                  <a:cubicBezTo>
                    <a:pt x="78" y="508"/>
                    <a:pt x="75" y="508"/>
                    <a:pt x="75" y="509"/>
                  </a:cubicBezTo>
                  <a:cubicBezTo>
                    <a:pt x="75" y="510"/>
                    <a:pt x="75" y="510"/>
                    <a:pt x="74" y="511"/>
                  </a:cubicBezTo>
                  <a:cubicBezTo>
                    <a:pt x="73" y="512"/>
                    <a:pt x="71" y="513"/>
                    <a:pt x="69" y="514"/>
                  </a:cubicBezTo>
                  <a:moveTo>
                    <a:pt x="104" y="512"/>
                  </a:moveTo>
                  <a:cubicBezTo>
                    <a:pt x="103" y="512"/>
                    <a:pt x="103" y="513"/>
                    <a:pt x="102" y="515"/>
                  </a:cubicBezTo>
                  <a:cubicBezTo>
                    <a:pt x="102" y="515"/>
                    <a:pt x="104" y="515"/>
                    <a:pt x="104" y="515"/>
                  </a:cubicBezTo>
                  <a:cubicBezTo>
                    <a:pt x="103" y="518"/>
                    <a:pt x="102" y="522"/>
                    <a:pt x="99" y="525"/>
                  </a:cubicBezTo>
                  <a:cubicBezTo>
                    <a:pt x="102" y="526"/>
                    <a:pt x="102" y="525"/>
                    <a:pt x="103" y="528"/>
                  </a:cubicBezTo>
                  <a:cubicBezTo>
                    <a:pt x="102" y="528"/>
                    <a:pt x="98" y="533"/>
                    <a:pt x="98" y="530"/>
                  </a:cubicBezTo>
                  <a:cubicBezTo>
                    <a:pt x="94" y="530"/>
                    <a:pt x="91" y="537"/>
                    <a:pt x="89" y="541"/>
                  </a:cubicBezTo>
                  <a:cubicBezTo>
                    <a:pt x="87" y="545"/>
                    <a:pt x="85" y="549"/>
                    <a:pt x="82" y="552"/>
                  </a:cubicBezTo>
                  <a:cubicBezTo>
                    <a:pt x="81" y="554"/>
                    <a:pt x="79" y="555"/>
                    <a:pt x="78" y="557"/>
                  </a:cubicBezTo>
                  <a:cubicBezTo>
                    <a:pt x="76" y="559"/>
                    <a:pt x="77" y="560"/>
                    <a:pt x="77" y="562"/>
                  </a:cubicBezTo>
                  <a:cubicBezTo>
                    <a:pt x="77" y="561"/>
                    <a:pt x="72" y="563"/>
                    <a:pt x="73" y="559"/>
                  </a:cubicBezTo>
                  <a:cubicBezTo>
                    <a:pt x="73" y="558"/>
                    <a:pt x="73" y="558"/>
                    <a:pt x="73" y="556"/>
                  </a:cubicBezTo>
                  <a:cubicBezTo>
                    <a:pt x="73" y="553"/>
                    <a:pt x="75" y="551"/>
                    <a:pt x="76" y="549"/>
                  </a:cubicBezTo>
                  <a:cubicBezTo>
                    <a:pt x="77" y="546"/>
                    <a:pt x="78" y="544"/>
                    <a:pt x="79" y="542"/>
                  </a:cubicBezTo>
                  <a:cubicBezTo>
                    <a:pt x="80" y="537"/>
                    <a:pt x="83" y="534"/>
                    <a:pt x="85" y="530"/>
                  </a:cubicBezTo>
                  <a:cubicBezTo>
                    <a:pt x="87" y="528"/>
                    <a:pt x="89" y="528"/>
                    <a:pt x="91" y="525"/>
                  </a:cubicBezTo>
                  <a:cubicBezTo>
                    <a:pt x="89" y="525"/>
                    <a:pt x="88" y="525"/>
                    <a:pt x="87" y="525"/>
                  </a:cubicBezTo>
                  <a:cubicBezTo>
                    <a:pt x="89" y="524"/>
                    <a:pt x="89" y="525"/>
                    <a:pt x="90" y="522"/>
                  </a:cubicBezTo>
                  <a:cubicBezTo>
                    <a:pt x="91" y="520"/>
                    <a:pt x="93" y="519"/>
                    <a:pt x="95" y="518"/>
                  </a:cubicBezTo>
                  <a:cubicBezTo>
                    <a:pt x="98" y="517"/>
                    <a:pt x="100" y="517"/>
                    <a:pt x="100" y="513"/>
                  </a:cubicBezTo>
                  <a:cubicBezTo>
                    <a:pt x="102" y="513"/>
                    <a:pt x="105" y="511"/>
                    <a:pt x="102" y="509"/>
                  </a:cubicBezTo>
                  <a:cubicBezTo>
                    <a:pt x="103" y="509"/>
                    <a:pt x="103" y="509"/>
                    <a:pt x="104" y="509"/>
                  </a:cubicBezTo>
                  <a:cubicBezTo>
                    <a:pt x="104" y="509"/>
                    <a:pt x="104" y="510"/>
                    <a:pt x="104" y="510"/>
                  </a:cubicBezTo>
                  <a:cubicBezTo>
                    <a:pt x="105" y="510"/>
                    <a:pt x="106" y="510"/>
                    <a:pt x="106" y="512"/>
                  </a:cubicBezTo>
                  <a:cubicBezTo>
                    <a:pt x="105" y="512"/>
                    <a:pt x="105" y="512"/>
                    <a:pt x="104" y="512"/>
                  </a:cubicBezTo>
                  <a:moveTo>
                    <a:pt x="145" y="494"/>
                  </a:moveTo>
                  <a:cubicBezTo>
                    <a:pt x="142" y="494"/>
                    <a:pt x="140" y="496"/>
                    <a:pt x="137" y="496"/>
                  </a:cubicBezTo>
                  <a:cubicBezTo>
                    <a:pt x="135" y="496"/>
                    <a:pt x="130" y="497"/>
                    <a:pt x="131" y="500"/>
                  </a:cubicBezTo>
                  <a:cubicBezTo>
                    <a:pt x="129" y="500"/>
                    <a:pt x="125" y="501"/>
                    <a:pt x="124" y="498"/>
                  </a:cubicBezTo>
                  <a:cubicBezTo>
                    <a:pt x="123" y="496"/>
                    <a:pt x="125" y="496"/>
                    <a:pt x="123" y="493"/>
                  </a:cubicBezTo>
                  <a:cubicBezTo>
                    <a:pt x="123" y="494"/>
                    <a:pt x="124" y="493"/>
                    <a:pt x="125" y="493"/>
                  </a:cubicBezTo>
                  <a:cubicBezTo>
                    <a:pt x="124" y="492"/>
                    <a:pt x="115" y="493"/>
                    <a:pt x="116" y="490"/>
                  </a:cubicBezTo>
                  <a:cubicBezTo>
                    <a:pt x="120" y="490"/>
                    <a:pt x="121" y="491"/>
                    <a:pt x="125" y="489"/>
                  </a:cubicBezTo>
                  <a:cubicBezTo>
                    <a:pt x="125" y="491"/>
                    <a:pt x="127" y="490"/>
                    <a:pt x="129" y="491"/>
                  </a:cubicBezTo>
                  <a:cubicBezTo>
                    <a:pt x="130" y="491"/>
                    <a:pt x="129" y="493"/>
                    <a:pt x="130" y="493"/>
                  </a:cubicBezTo>
                  <a:cubicBezTo>
                    <a:pt x="132" y="493"/>
                    <a:pt x="130" y="491"/>
                    <a:pt x="133" y="491"/>
                  </a:cubicBezTo>
                  <a:cubicBezTo>
                    <a:pt x="132" y="492"/>
                    <a:pt x="132" y="492"/>
                    <a:pt x="132" y="492"/>
                  </a:cubicBezTo>
                  <a:cubicBezTo>
                    <a:pt x="134" y="492"/>
                    <a:pt x="134" y="495"/>
                    <a:pt x="135" y="493"/>
                  </a:cubicBezTo>
                  <a:cubicBezTo>
                    <a:pt x="138" y="495"/>
                    <a:pt x="137" y="495"/>
                    <a:pt x="140" y="495"/>
                  </a:cubicBezTo>
                  <a:cubicBezTo>
                    <a:pt x="141" y="495"/>
                    <a:pt x="142" y="493"/>
                    <a:pt x="143" y="494"/>
                  </a:cubicBezTo>
                  <a:cubicBezTo>
                    <a:pt x="144" y="494"/>
                    <a:pt x="145" y="494"/>
                    <a:pt x="146" y="493"/>
                  </a:cubicBezTo>
                  <a:cubicBezTo>
                    <a:pt x="146" y="493"/>
                    <a:pt x="145" y="494"/>
                    <a:pt x="145" y="494"/>
                  </a:cubicBezTo>
                  <a:moveTo>
                    <a:pt x="181" y="485"/>
                  </a:moveTo>
                  <a:cubicBezTo>
                    <a:pt x="181" y="484"/>
                    <a:pt x="182" y="482"/>
                    <a:pt x="182" y="481"/>
                  </a:cubicBezTo>
                  <a:cubicBezTo>
                    <a:pt x="183" y="483"/>
                    <a:pt x="185" y="487"/>
                    <a:pt x="185" y="489"/>
                  </a:cubicBezTo>
                  <a:cubicBezTo>
                    <a:pt x="184" y="491"/>
                    <a:pt x="182" y="493"/>
                    <a:pt x="182" y="494"/>
                  </a:cubicBezTo>
                  <a:cubicBezTo>
                    <a:pt x="183" y="496"/>
                    <a:pt x="184" y="497"/>
                    <a:pt x="185" y="499"/>
                  </a:cubicBezTo>
                  <a:cubicBezTo>
                    <a:pt x="183" y="499"/>
                    <a:pt x="181" y="498"/>
                    <a:pt x="179" y="498"/>
                  </a:cubicBezTo>
                  <a:cubicBezTo>
                    <a:pt x="177" y="497"/>
                    <a:pt x="177" y="493"/>
                    <a:pt x="177" y="492"/>
                  </a:cubicBezTo>
                  <a:cubicBezTo>
                    <a:pt x="175" y="492"/>
                    <a:pt x="175" y="493"/>
                    <a:pt x="174" y="492"/>
                  </a:cubicBezTo>
                  <a:cubicBezTo>
                    <a:pt x="174" y="494"/>
                    <a:pt x="174" y="495"/>
                    <a:pt x="174" y="496"/>
                  </a:cubicBezTo>
                  <a:cubicBezTo>
                    <a:pt x="175" y="495"/>
                    <a:pt x="175" y="494"/>
                    <a:pt x="176" y="493"/>
                  </a:cubicBezTo>
                  <a:cubicBezTo>
                    <a:pt x="176" y="494"/>
                    <a:pt x="177" y="498"/>
                    <a:pt x="177" y="498"/>
                  </a:cubicBezTo>
                  <a:cubicBezTo>
                    <a:pt x="179" y="499"/>
                    <a:pt x="181" y="500"/>
                    <a:pt x="183" y="501"/>
                  </a:cubicBezTo>
                  <a:cubicBezTo>
                    <a:pt x="181" y="501"/>
                    <a:pt x="180" y="501"/>
                    <a:pt x="178" y="500"/>
                  </a:cubicBezTo>
                  <a:cubicBezTo>
                    <a:pt x="175" y="500"/>
                    <a:pt x="177" y="500"/>
                    <a:pt x="177" y="502"/>
                  </a:cubicBezTo>
                  <a:cubicBezTo>
                    <a:pt x="177" y="501"/>
                    <a:pt x="173" y="498"/>
                    <a:pt x="171" y="497"/>
                  </a:cubicBezTo>
                  <a:cubicBezTo>
                    <a:pt x="169" y="496"/>
                    <a:pt x="170" y="499"/>
                    <a:pt x="170" y="501"/>
                  </a:cubicBezTo>
                  <a:cubicBezTo>
                    <a:pt x="169" y="500"/>
                    <a:pt x="166" y="499"/>
                    <a:pt x="167" y="497"/>
                  </a:cubicBezTo>
                  <a:cubicBezTo>
                    <a:pt x="168" y="496"/>
                    <a:pt x="173" y="495"/>
                    <a:pt x="168" y="494"/>
                  </a:cubicBezTo>
                  <a:cubicBezTo>
                    <a:pt x="170" y="494"/>
                    <a:pt x="171" y="495"/>
                    <a:pt x="170" y="492"/>
                  </a:cubicBezTo>
                  <a:cubicBezTo>
                    <a:pt x="170" y="491"/>
                    <a:pt x="170" y="489"/>
                    <a:pt x="168" y="490"/>
                  </a:cubicBezTo>
                  <a:cubicBezTo>
                    <a:pt x="167" y="490"/>
                    <a:pt x="167" y="491"/>
                    <a:pt x="168" y="492"/>
                  </a:cubicBezTo>
                  <a:cubicBezTo>
                    <a:pt x="167" y="491"/>
                    <a:pt x="167" y="490"/>
                    <a:pt x="167" y="488"/>
                  </a:cubicBezTo>
                  <a:cubicBezTo>
                    <a:pt x="167" y="489"/>
                    <a:pt x="166" y="490"/>
                    <a:pt x="166" y="490"/>
                  </a:cubicBezTo>
                  <a:cubicBezTo>
                    <a:pt x="163" y="487"/>
                    <a:pt x="165" y="493"/>
                    <a:pt x="165" y="494"/>
                  </a:cubicBezTo>
                  <a:cubicBezTo>
                    <a:pt x="162" y="494"/>
                    <a:pt x="163" y="495"/>
                    <a:pt x="162" y="492"/>
                  </a:cubicBezTo>
                  <a:cubicBezTo>
                    <a:pt x="161" y="489"/>
                    <a:pt x="160" y="487"/>
                    <a:pt x="157" y="486"/>
                  </a:cubicBezTo>
                  <a:cubicBezTo>
                    <a:pt x="157" y="487"/>
                    <a:pt x="157" y="487"/>
                    <a:pt x="157" y="487"/>
                  </a:cubicBezTo>
                  <a:cubicBezTo>
                    <a:pt x="156" y="487"/>
                    <a:pt x="155" y="487"/>
                    <a:pt x="154" y="486"/>
                  </a:cubicBezTo>
                  <a:cubicBezTo>
                    <a:pt x="156" y="488"/>
                    <a:pt x="157" y="490"/>
                    <a:pt x="159" y="492"/>
                  </a:cubicBezTo>
                  <a:cubicBezTo>
                    <a:pt x="158" y="492"/>
                    <a:pt x="157" y="492"/>
                    <a:pt x="155" y="491"/>
                  </a:cubicBezTo>
                  <a:cubicBezTo>
                    <a:pt x="157" y="491"/>
                    <a:pt x="155" y="489"/>
                    <a:pt x="154" y="487"/>
                  </a:cubicBezTo>
                  <a:cubicBezTo>
                    <a:pt x="153" y="486"/>
                    <a:pt x="149" y="487"/>
                    <a:pt x="149" y="487"/>
                  </a:cubicBezTo>
                  <a:cubicBezTo>
                    <a:pt x="149" y="486"/>
                    <a:pt x="149" y="486"/>
                    <a:pt x="149" y="486"/>
                  </a:cubicBezTo>
                  <a:cubicBezTo>
                    <a:pt x="147" y="487"/>
                    <a:pt x="148" y="487"/>
                    <a:pt x="146" y="486"/>
                  </a:cubicBezTo>
                  <a:cubicBezTo>
                    <a:pt x="144" y="485"/>
                    <a:pt x="142" y="486"/>
                    <a:pt x="140" y="486"/>
                  </a:cubicBezTo>
                  <a:cubicBezTo>
                    <a:pt x="138" y="486"/>
                    <a:pt x="137" y="485"/>
                    <a:pt x="137" y="482"/>
                  </a:cubicBezTo>
                  <a:cubicBezTo>
                    <a:pt x="139" y="484"/>
                    <a:pt x="142" y="487"/>
                    <a:pt x="143" y="483"/>
                  </a:cubicBezTo>
                  <a:cubicBezTo>
                    <a:pt x="143" y="486"/>
                    <a:pt x="147" y="486"/>
                    <a:pt x="147" y="483"/>
                  </a:cubicBezTo>
                  <a:cubicBezTo>
                    <a:pt x="148" y="485"/>
                    <a:pt x="148" y="484"/>
                    <a:pt x="149" y="484"/>
                  </a:cubicBezTo>
                  <a:cubicBezTo>
                    <a:pt x="149" y="484"/>
                    <a:pt x="149" y="484"/>
                    <a:pt x="149" y="483"/>
                  </a:cubicBezTo>
                  <a:cubicBezTo>
                    <a:pt x="153" y="483"/>
                    <a:pt x="149" y="481"/>
                    <a:pt x="152" y="479"/>
                  </a:cubicBezTo>
                  <a:cubicBezTo>
                    <a:pt x="154" y="483"/>
                    <a:pt x="155" y="486"/>
                    <a:pt x="158" y="481"/>
                  </a:cubicBezTo>
                  <a:cubicBezTo>
                    <a:pt x="160" y="482"/>
                    <a:pt x="158" y="484"/>
                    <a:pt x="159" y="485"/>
                  </a:cubicBezTo>
                  <a:cubicBezTo>
                    <a:pt x="159" y="483"/>
                    <a:pt x="160" y="485"/>
                    <a:pt x="160" y="483"/>
                  </a:cubicBezTo>
                  <a:cubicBezTo>
                    <a:pt x="160" y="481"/>
                    <a:pt x="161" y="482"/>
                    <a:pt x="162" y="483"/>
                  </a:cubicBezTo>
                  <a:cubicBezTo>
                    <a:pt x="163" y="487"/>
                    <a:pt x="162" y="488"/>
                    <a:pt x="166" y="488"/>
                  </a:cubicBezTo>
                  <a:cubicBezTo>
                    <a:pt x="168" y="488"/>
                    <a:pt x="170" y="489"/>
                    <a:pt x="172" y="490"/>
                  </a:cubicBezTo>
                  <a:cubicBezTo>
                    <a:pt x="174" y="491"/>
                    <a:pt x="182" y="488"/>
                    <a:pt x="181" y="485"/>
                  </a:cubicBezTo>
                  <a:moveTo>
                    <a:pt x="187" y="517"/>
                  </a:moveTo>
                  <a:cubicBezTo>
                    <a:pt x="190" y="517"/>
                    <a:pt x="189" y="514"/>
                    <a:pt x="192" y="515"/>
                  </a:cubicBezTo>
                  <a:cubicBezTo>
                    <a:pt x="190" y="514"/>
                    <a:pt x="187" y="513"/>
                    <a:pt x="187" y="517"/>
                  </a:cubicBezTo>
                  <a:moveTo>
                    <a:pt x="186" y="382"/>
                  </a:moveTo>
                  <a:cubicBezTo>
                    <a:pt x="187" y="382"/>
                    <a:pt x="188" y="382"/>
                    <a:pt x="189" y="383"/>
                  </a:cubicBezTo>
                  <a:cubicBezTo>
                    <a:pt x="188" y="382"/>
                    <a:pt x="187" y="381"/>
                    <a:pt x="187" y="381"/>
                  </a:cubicBezTo>
                  <a:cubicBezTo>
                    <a:pt x="186" y="381"/>
                    <a:pt x="186" y="382"/>
                    <a:pt x="186" y="382"/>
                  </a:cubicBezTo>
                  <a:moveTo>
                    <a:pt x="187" y="522"/>
                  </a:moveTo>
                  <a:cubicBezTo>
                    <a:pt x="189" y="524"/>
                    <a:pt x="189" y="521"/>
                    <a:pt x="189" y="520"/>
                  </a:cubicBezTo>
                  <a:cubicBezTo>
                    <a:pt x="191" y="521"/>
                    <a:pt x="192" y="520"/>
                    <a:pt x="194" y="520"/>
                  </a:cubicBezTo>
                  <a:cubicBezTo>
                    <a:pt x="193" y="518"/>
                    <a:pt x="194" y="518"/>
                    <a:pt x="196" y="517"/>
                  </a:cubicBezTo>
                  <a:cubicBezTo>
                    <a:pt x="192" y="518"/>
                    <a:pt x="188" y="518"/>
                    <a:pt x="187" y="522"/>
                  </a:cubicBezTo>
                  <a:moveTo>
                    <a:pt x="14" y="650"/>
                  </a:moveTo>
                  <a:cubicBezTo>
                    <a:pt x="14" y="650"/>
                    <a:pt x="15" y="649"/>
                    <a:pt x="15" y="649"/>
                  </a:cubicBezTo>
                  <a:cubicBezTo>
                    <a:pt x="16" y="649"/>
                    <a:pt x="14" y="648"/>
                    <a:pt x="14" y="648"/>
                  </a:cubicBezTo>
                  <a:cubicBezTo>
                    <a:pt x="14" y="648"/>
                    <a:pt x="14" y="650"/>
                    <a:pt x="14" y="650"/>
                  </a:cubicBezTo>
                  <a:moveTo>
                    <a:pt x="203" y="508"/>
                  </a:moveTo>
                  <a:cubicBezTo>
                    <a:pt x="205" y="508"/>
                    <a:pt x="206" y="507"/>
                    <a:pt x="207" y="507"/>
                  </a:cubicBezTo>
                  <a:cubicBezTo>
                    <a:pt x="205" y="507"/>
                    <a:pt x="204" y="506"/>
                    <a:pt x="203" y="508"/>
                  </a:cubicBezTo>
                  <a:moveTo>
                    <a:pt x="9" y="530"/>
                  </a:moveTo>
                  <a:cubicBezTo>
                    <a:pt x="11" y="530"/>
                    <a:pt x="10" y="533"/>
                    <a:pt x="12" y="532"/>
                  </a:cubicBezTo>
                  <a:cubicBezTo>
                    <a:pt x="13" y="532"/>
                    <a:pt x="17" y="529"/>
                    <a:pt x="16" y="528"/>
                  </a:cubicBezTo>
                  <a:cubicBezTo>
                    <a:pt x="15" y="522"/>
                    <a:pt x="6" y="526"/>
                    <a:pt x="3" y="527"/>
                  </a:cubicBezTo>
                  <a:cubicBezTo>
                    <a:pt x="4" y="529"/>
                    <a:pt x="5" y="531"/>
                    <a:pt x="5" y="532"/>
                  </a:cubicBezTo>
                  <a:cubicBezTo>
                    <a:pt x="6" y="532"/>
                    <a:pt x="8" y="530"/>
                    <a:pt x="9" y="530"/>
                  </a:cubicBezTo>
                  <a:moveTo>
                    <a:pt x="94" y="654"/>
                  </a:moveTo>
                  <a:cubicBezTo>
                    <a:pt x="94" y="655"/>
                    <a:pt x="94" y="655"/>
                    <a:pt x="94" y="655"/>
                  </a:cubicBezTo>
                  <a:cubicBezTo>
                    <a:pt x="94" y="655"/>
                    <a:pt x="95" y="654"/>
                    <a:pt x="95" y="653"/>
                  </a:cubicBezTo>
                  <a:cubicBezTo>
                    <a:pt x="94" y="654"/>
                    <a:pt x="94" y="654"/>
                    <a:pt x="94" y="654"/>
                  </a:cubicBezTo>
                  <a:moveTo>
                    <a:pt x="96" y="654"/>
                  </a:moveTo>
                  <a:cubicBezTo>
                    <a:pt x="97" y="654"/>
                    <a:pt x="97" y="654"/>
                    <a:pt x="98" y="653"/>
                  </a:cubicBezTo>
                  <a:cubicBezTo>
                    <a:pt x="98" y="654"/>
                    <a:pt x="97" y="652"/>
                    <a:pt x="97" y="652"/>
                  </a:cubicBezTo>
                  <a:cubicBezTo>
                    <a:pt x="96" y="652"/>
                    <a:pt x="96" y="654"/>
                    <a:pt x="96" y="654"/>
                  </a:cubicBezTo>
                  <a:moveTo>
                    <a:pt x="6" y="538"/>
                  </a:moveTo>
                  <a:cubicBezTo>
                    <a:pt x="6" y="538"/>
                    <a:pt x="6" y="540"/>
                    <a:pt x="6" y="540"/>
                  </a:cubicBezTo>
                  <a:cubicBezTo>
                    <a:pt x="7" y="539"/>
                    <a:pt x="8" y="538"/>
                    <a:pt x="9" y="537"/>
                  </a:cubicBezTo>
                  <a:cubicBezTo>
                    <a:pt x="10" y="536"/>
                    <a:pt x="11" y="537"/>
                    <a:pt x="12" y="536"/>
                  </a:cubicBezTo>
                  <a:cubicBezTo>
                    <a:pt x="13" y="534"/>
                    <a:pt x="6" y="533"/>
                    <a:pt x="4" y="535"/>
                  </a:cubicBezTo>
                  <a:cubicBezTo>
                    <a:pt x="5" y="535"/>
                    <a:pt x="6" y="536"/>
                    <a:pt x="7" y="536"/>
                  </a:cubicBezTo>
                  <a:cubicBezTo>
                    <a:pt x="6" y="536"/>
                    <a:pt x="6" y="537"/>
                    <a:pt x="5" y="537"/>
                  </a:cubicBezTo>
                  <a:cubicBezTo>
                    <a:pt x="5" y="538"/>
                    <a:pt x="6" y="538"/>
                    <a:pt x="6" y="538"/>
                  </a:cubicBezTo>
                  <a:moveTo>
                    <a:pt x="98" y="654"/>
                  </a:moveTo>
                  <a:cubicBezTo>
                    <a:pt x="99" y="655"/>
                    <a:pt x="100" y="655"/>
                    <a:pt x="101" y="656"/>
                  </a:cubicBezTo>
                  <a:cubicBezTo>
                    <a:pt x="101" y="655"/>
                    <a:pt x="100" y="651"/>
                    <a:pt x="98" y="654"/>
                  </a:cubicBezTo>
                  <a:moveTo>
                    <a:pt x="150" y="545"/>
                  </a:moveTo>
                  <a:cubicBezTo>
                    <a:pt x="150" y="543"/>
                    <a:pt x="150" y="542"/>
                    <a:pt x="152" y="542"/>
                  </a:cubicBezTo>
                  <a:cubicBezTo>
                    <a:pt x="146" y="540"/>
                    <a:pt x="149" y="547"/>
                    <a:pt x="150" y="550"/>
                  </a:cubicBezTo>
                  <a:cubicBezTo>
                    <a:pt x="153" y="550"/>
                    <a:pt x="152" y="548"/>
                    <a:pt x="151" y="546"/>
                  </a:cubicBezTo>
                  <a:cubicBezTo>
                    <a:pt x="151" y="546"/>
                    <a:pt x="153" y="546"/>
                    <a:pt x="153" y="546"/>
                  </a:cubicBezTo>
                  <a:cubicBezTo>
                    <a:pt x="152" y="545"/>
                    <a:pt x="151" y="545"/>
                    <a:pt x="150" y="545"/>
                  </a:cubicBezTo>
                  <a:moveTo>
                    <a:pt x="169" y="526"/>
                  </a:moveTo>
                  <a:cubicBezTo>
                    <a:pt x="169" y="527"/>
                    <a:pt x="169" y="528"/>
                    <a:pt x="169" y="529"/>
                  </a:cubicBezTo>
                  <a:cubicBezTo>
                    <a:pt x="169" y="528"/>
                    <a:pt x="169" y="527"/>
                    <a:pt x="171" y="527"/>
                  </a:cubicBezTo>
                  <a:cubicBezTo>
                    <a:pt x="171" y="526"/>
                    <a:pt x="169" y="524"/>
                    <a:pt x="169" y="526"/>
                  </a:cubicBezTo>
                  <a:moveTo>
                    <a:pt x="16" y="620"/>
                  </a:moveTo>
                  <a:cubicBezTo>
                    <a:pt x="16" y="621"/>
                    <a:pt x="15" y="622"/>
                    <a:pt x="17" y="622"/>
                  </a:cubicBezTo>
                  <a:cubicBezTo>
                    <a:pt x="16" y="621"/>
                    <a:pt x="16" y="621"/>
                    <a:pt x="16" y="620"/>
                  </a:cubicBezTo>
                  <a:moveTo>
                    <a:pt x="149" y="597"/>
                  </a:moveTo>
                  <a:cubicBezTo>
                    <a:pt x="149" y="597"/>
                    <a:pt x="149" y="597"/>
                    <a:pt x="149" y="596"/>
                  </a:cubicBezTo>
                  <a:cubicBezTo>
                    <a:pt x="146" y="599"/>
                    <a:pt x="146" y="599"/>
                    <a:pt x="145" y="603"/>
                  </a:cubicBezTo>
                  <a:cubicBezTo>
                    <a:pt x="145" y="603"/>
                    <a:pt x="143" y="603"/>
                    <a:pt x="143" y="603"/>
                  </a:cubicBezTo>
                  <a:cubicBezTo>
                    <a:pt x="143" y="604"/>
                    <a:pt x="144" y="606"/>
                    <a:pt x="144" y="606"/>
                  </a:cubicBezTo>
                  <a:cubicBezTo>
                    <a:pt x="143" y="609"/>
                    <a:pt x="136" y="621"/>
                    <a:pt x="133" y="619"/>
                  </a:cubicBezTo>
                  <a:cubicBezTo>
                    <a:pt x="130" y="624"/>
                    <a:pt x="127" y="630"/>
                    <a:pt x="124" y="635"/>
                  </a:cubicBezTo>
                  <a:cubicBezTo>
                    <a:pt x="123" y="636"/>
                    <a:pt x="123" y="639"/>
                    <a:pt x="123" y="640"/>
                  </a:cubicBezTo>
                  <a:cubicBezTo>
                    <a:pt x="124" y="644"/>
                    <a:pt x="123" y="649"/>
                    <a:pt x="122" y="653"/>
                  </a:cubicBezTo>
                  <a:cubicBezTo>
                    <a:pt x="126" y="648"/>
                    <a:pt x="128" y="645"/>
                    <a:pt x="130" y="639"/>
                  </a:cubicBezTo>
                  <a:cubicBezTo>
                    <a:pt x="131" y="635"/>
                    <a:pt x="134" y="633"/>
                    <a:pt x="135" y="629"/>
                  </a:cubicBezTo>
                  <a:cubicBezTo>
                    <a:pt x="136" y="627"/>
                    <a:pt x="136" y="626"/>
                    <a:pt x="137" y="624"/>
                  </a:cubicBezTo>
                  <a:cubicBezTo>
                    <a:pt x="137" y="623"/>
                    <a:pt x="139" y="623"/>
                    <a:pt x="140" y="622"/>
                  </a:cubicBezTo>
                  <a:cubicBezTo>
                    <a:pt x="142" y="620"/>
                    <a:pt x="139" y="612"/>
                    <a:pt x="143" y="613"/>
                  </a:cubicBezTo>
                  <a:cubicBezTo>
                    <a:pt x="143" y="613"/>
                    <a:pt x="142" y="613"/>
                    <a:pt x="142" y="613"/>
                  </a:cubicBezTo>
                  <a:cubicBezTo>
                    <a:pt x="146" y="612"/>
                    <a:pt x="144" y="609"/>
                    <a:pt x="147" y="607"/>
                  </a:cubicBezTo>
                  <a:cubicBezTo>
                    <a:pt x="149" y="605"/>
                    <a:pt x="148" y="603"/>
                    <a:pt x="148" y="600"/>
                  </a:cubicBezTo>
                  <a:cubicBezTo>
                    <a:pt x="148" y="598"/>
                    <a:pt x="152" y="599"/>
                    <a:pt x="150" y="596"/>
                  </a:cubicBezTo>
                  <a:cubicBezTo>
                    <a:pt x="150" y="596"/>
                    <a:pt x="150" y="597"/>
                    <a:pt x="149" y="597"/>
                  </a:cubicBezTo>
                  <a:moveTo>
                    <a:pt x="194" y="514"/>
                  </a:moveTo>
                  <a:cubicBezTo>
                    <a:pt x="194" y="518"/>
                    <a:pt x="199" y="513"/>
                    <a:pt x="199" y="512"/>
                  </a:cubicBezTo>
                  <a:cubicBezTo>
                    <a:pt x="200" y="510"/>
                    <a:pt x="195" y="512"/>
                    <a:pt x="194" y="514"/>
                  </a:cubicBezTo>
                  <a:moveTo>
                    <a:pt x="332" y="177"/>
                  </a:moveTo>
                  <a:cubicBezTo>
                    <a:pt x="332" y="178"/>
                    <a:pt x="331" y="180"/>
                    <a:pt x="332" y="180"/>
                  </a:cubicBezTo>
                  <a:cubicBezTo>
                    <a:pt x="335" y="181"/>
                    <a:pt x="334" y="178"/>
                    <a:pt x="332" y="177"/>
                  </a:cubicBezTo>
                  <a:moveTo>
                    <a:pt x="349" y="187"/>
                  </a:moveTo>
                  <a:cubicBezTo>
                    <a:pt x="349" y="187"/>
                    <a:pt x="350" y="187"/>
                    <a:pt x="350" y="187"/>
                  </a:cubicBezTo>
                  <a:cubicBezTo>
                    <a:pt x="350" y="187"/>
                    <a:pt x="350" y="186"/>
                    <a:pt x="349" y="185"/>
                  </a:cubicBezTo>
                  <a:cubicBezTo>
                    <a:pt x="349" y="186"/>
                    <a:pt x="349" y="186"/>
                    <a:pt x="349" y="187"/>
                  </a:cubicBezTo>
                  <a:moveTo>
                    <a:pt x="196" y="337"/>
                  </a:moveTo>
                  <a:cubicBezTo>
                    <a:pt x="196" y="336"/>
                    <a:pt x="195" y="336"/>
                    <a:pt x="195" y="335"/>
                  </a:cubicBezTo>
                  <a:cubicBezTo>
                    <a:pt x="193" y="340"/>
                    <a:pt x="195" y="344"/>
                    <a:pt x="199" y="339"/>
                  </a:cubicBezTo>
                  <a:cubicBezTo>
                    <a:pt x="198" y="338"/>
                    <a:pt x="197" y="338"/>
                    <a:pt x="196" y="337"/>
                  </a:cubicBezTo>
                  <a:moveTo>
                    <a:pt x="350" y="178"/>
                  </a:moveTo>
                  <a:cubicBezTo>
                    <a:pt x="345" y="177"/>
                    <a:pt x="350" y="182"/>
                    <a:pt x="350" y="178"/>
                  </a:cubicBezTo>
                  <a:moveTo>
                    <a:pt x="199" y="348"/>
                  </a:moveTo>
                  <a:cubicBezTo>
                    <a:pt x="199" y="349"/>
                    <a:pt x="199" y="350"/>
                    <a:pt x="199" y="351"/>
                  </a:cubicBezTo>
                  <a:cubicBezTo>
                    <a:pt x="199" y="350"/>
                    <a:pt x="200" y="349"/>
                    <a:pt x="200" y="349"/>
                  </a:cubicBezTo>
                  <a:cubicBezTo>
                    <a:pt x="200" y="348"/>
                    <a:pt x="199" y="348"/>
                    <a:pt x="199" y="348"/>
                  </a:cubicBezTo>
                  <a:moveTo>
                    <a:pt x="211" y="327"/>
                  </a:moveTo>
                  <a:cubicBezTo>
                    <a:pt x="211" y="327"/>
                    <a:pt x="211" y="327"/>
                    <a:pt x="211" y="326"/>
                  </a:cubicBezTo>
                  <a:cubicBezTo>
                    <a:pt x="212" y="326"/>
                    <a:pt x="213" y="326"/>
                    <a:pt x="213" y="325"/>
                  </a:cubicBezTo>
                  <a:cubicBezTo>
                    <a:pt x="213" y="323"/>
                    <a:pt x="212" y="323"/>
                    <a:pt x="210" y="323"/>
                  </a:cubicBezTo>
                  <a:cubicBezTo>
                    <a:pt x="209" y="323"/>
                    <a:pt x="210" y="327"/>
                    <a:pt x="210" y="328"/>
                  </a:cubicBezTo>
                  <a:cubicBezTo>
                    <a:pt x="210" y="328"/>
                    <a:pt x="211" y="328"/>
                    <a:pt x="211" y="327"/>
                  </a:cubicBezTo>
                  <a:moveTo>
                    <a:pt x="214" y="457"/>
                  </a:moveTo>
                  <a:cubicBezTo>
                    <a:pt x="213" y="456"/>
                    <a:pt x="212" y="455"/>
                    <a:pt x="212" y="454"/>
                  </a:cubicBezTo>
                  <a:cubicBezTo>
                    <a:pt x="211" y="456"/>
                    <a:pt x="211" y="459"/>
                    <a:pt x="214" y="457"/>
                  </a:cubicBezTo>
                  <a:moveTo>
                    <a:pt x="207" y="447"/>
                  </a:moveTo>
                  <a:cubicBezTo>
                    <a:pt x="207" y="447"/>
                    <a:pt x="208" y="448"/>
                    <a:pt x="208" y="449"/>
                  </a:cubicBezTo>
                  <a:cubicBezTo>
                    <a:pt x="208" y="445"/>
                    <a:pt x="207" y="447"/>
                    <a:pt x="206" y="444"/>
                  </a:cubicBezTo>
                  <a:cubicBezTo>
                    <a:pt x="206" y="443"/>
                    <a:pt x="204" y="444"/>
                    <a:pt x="204" y="445"/>
                  </a:cubicBezTo>
                  <a:cubicBezTo>
                    <a:pt x="204" y="447"/>
                    <a:pt x="206" y="448"/>
                    <a:pt x="207" y="447"/>
                  </a:cubicBezTo>
                  <a:moveTo>
                    <a:pt x="206" y="442"/>
                  </a:moveTo>
                  <a:cubicBezTo>
                    <a:pt x="206" y="441"/>
                    <a:pt x="205" y="439"/>
                    <a:pt x="205" y="438"/>
                  </a:cubicBezTo>
                  <a:cubicBezTo>
                    <a:pt x="204" y="440"/>
                    <a:pt x="203" y="443"/>
                    <a:pt x="206" y="442"/>
                  </a:cubicBezTo>
                  <a:moveTo>
                    <a:pt x="327" y="186"/>
                  </a:moveTo>
                  <a:cubicBezTo>
                    <a:pt x="327" y="184"/>
                    <a:pt x="326" y="181"/>
                    <a:pt x="326" y="179"/>
                  </a:cubicBezTo>
                  <a:cubicBezTo>
                    <a:pt x="326" y="180"/>
                    <a:pt x="326" y="181"/>
                    <a:pt x="326" y="182"/>
                  </a:cubicBezTo>
                  <a:cubicBezTo>
                    <a:pt x="325" y="183"/>
                    <a:pt x="324" y="183"/>
                    <a:pt x="324" y="184"/>
                  </a:cubicBezTo>
                  <a:cubicBezTo>
                    <a:pt x="324" y="186"/>
                    <a:pt x="322" y="187"/>
                    <a:pt x="324" y="188"/>
                  </a:cubicBezTo>
                  <a:cubicBezTo>
                    <a:pt x="324" y="189"/>
                    <a:pt x="325" y="187"/>
                    <a:pt x="325" y="187"/>
                  </a:cubicBezTo>
                  <a:cubicBezTo>
                    <a:pt x="326" y="188"/>
                    <a:pt x="326" y="187"/>
                    <a:pt x="327" y="188"/>
                  </a:cubicBezTo>
                  <a:cubicBezTo>
                    <a:pt x="325" y="188"/>
                    <a:pt x="326" y="191"/>
                    <a:pt x="327" y="192"/>
                  </a:cubicBezTo>
                  <a:cubicBezTo>
                    <a:pt x="328" y="192"/>
                    <a:pt x="329" y="191"/>
                    <a:pt x="329" y="191"/>
                  </a:cubicBezTo>
                  <a:cubicBezTo>
                    <a:pt x="328" y="190"/>
                    <a:pt x="327" y="189"/>
                    <a:pt x="328" y="187"/>
                  </a:cubicBezTo>
                  <a:cubicBezTo>
                    <a:pt x="328" y="187"/>
                    <a:pt x="329" y="188"/>
                    <a:pt x="329" y="189"/>
                  </a:cubicBezTo>
                  <a:cubicBezTo>
                    <a:pt x="331" y="187"/>
                    <a:pt x="329" y="186"/>
                    <a:pt x="327" y="186"/>
                  </a:cubicBezTo>
                  <a:moveTo>
                    <a:pt x="277" y="285"/>
                  </a:moveTo>
                  <a:cubicBezTo>
                    <a:pt x="278" y="285"/>
                    <a:pt x="278" y="285"/>
                    <a:pt x="279" y="284"/>
                  </a:cubicBezTo>
                  <a:cubicBezTo>
                    <a:pt x="278" y="283"/>
                    <a:pt x="277" y="285"/>
                    <a:pt x="277" y="285"/>
                  </a:cubicBezTo>
                  <a:moveTo>
                    <a:pt x="281" y="275"/>
                  </a:moveTo>
                  <a:cubicBezTo>
                    <a:pt x="279" y="277"/>
                    <a:pt x="281" y="280"/>
                    <a:pt x="279" y="283"/>
                  </a:cubicBezTo>
                  <a:cubicBezTo>
                    <a:pt x="281" y="281"/>
                    <a:pt x="285" y="276"/>
                    <a:pt x="281" y="275"/>
                  </a:cubicBezTo>
                  <a:moveTo>
                    <a:pt x="226" y="307"/>
                  </a:moveTo>
                  <a:cubicBezTo>
                    <a:pt x="226" y="309"/>
                    <a:pt x="226" y="310"/>
                    <a:pt x="226" y="312"/>
                  </a:cubicBezTo>
                  <a:cubicBezTo>
                    <a:pt x="227" y="311"/>
                    <a:pt x="228" y="310"/>
                    <a:pt x="228" y="309"/>
                  </a:cubicBezTo>
                  <a:cubicBezTo>
                    <a:pt x="230" y="307"/>
                    <a:pt x="226" y="309"/>
                    <a:pt x="226" y="307"/>
                  </a:cubicBezTo>
                  <a:moveTo>
                    <a:pt x="218" y="474"/>
                  </a:moveTo>
                  <a:cubicBezTo>
                    <a:pt x="220" y="474"/>
                    <a:pt x="217" y="471"/>
                    <a:pt x="216" y="471"/>
                  </a:cubicBezTo>
                  <a:cubicBezTo>
                    <a:pt x="216" y="472"/>
                    <a:pt x="216" y="476"/>
                    <a:pt x="217" y="477"/>
                  </a:cubicBezTo>
                  <a:cubicBezTo>
                    <a:pt x="217" y="477"/>
                    <a:pt x="220" y="474"/>
                    <a:pt x="220" y="474"/>
                  </a:cubicBezTo>
                  <a:cubicBezTo>
                    <a:pt x="220" y="474"/>
                    <a:pt x="219" y="474"/>
                    <a:pt x="218" y="474"/>
                  </a:cubicBezTo>
                  <a:moveTo>
                    <a:pt x="308" y="201"/>
                  </a:moveTo>
                  <a:cubicBezTo>
                    <a:pt x="308" y="200"/>
                    <a:pt x="305" y="199"/>
                    <a:pt x="305" y="200"/>
                  </a:cubicBezTo>
                  <a:cubicBezTo>
                    <a:pt x="305" y="202"/>
                    <a:pt x="307" y="203"/>
                    <a:pt x="308" y="204"/>
                  </a:cubicBezTo>
                  <a:cubicBezTo>
                    <a:pt x="307" y="201"/>
                    <a:pt x="308" y="203"/>
                    <a:pt x="308" y="201"/>
                  </a:cubicBezTo>
                  <a:moveTo>
                    <a:pt x="323" y="191"/>
                  </a:moveTo>
                  <a:cubicBezTo>
                    <a:pt x="323" y="191"/>
                    <a:pt x="324" y="191"/>
                    <a:pt x="325" y="191"/>
                  </a:cubicBezTo>
                  <a:cubicBezTo>
                    <a:pt x="324" y="190"/>
                    <a:pt x="324" y="189"/>
                    <a:pt x="323" y="188"/>
                  </a:cubicBezTo>
                  <a:cubicBezTo>
                    <a:pt x="323" y="189"/>
                    <a:pt x="323" y="190"/>
                    <a:pt x="323" y="191"/>
                  </a:cubicBezTo>
                  <a:moveTo>
                    <a:pt x="319" y="194"/>
                  </a:moveTo>
                  <a:cubicBezTo>
                    <a:pt x="319" y="198"/>
                    <a:pt x="324" y="194"/>
                    <a:pt x="319" y="194"/>
                  </a:cubicBezTo>
                  <a:moveTo>
                    <a:pt x="306" y="197"/>
                  </a:moveTo>
                  <a:cubicBezTo>
                    <a:pt x="309" y="196"/>
                    <a:pt x="307" y="195"/>
                    <a:pt x="306" y="193"/>
                  </a:cubicBezTo>
                  <a:cubicBezTo>
                    <a:pt x="306" y="194"/>
                    <a:pt x="304" y="195"/>
                    <a:pt x="304" y="195"/>
                  </a:cubicBezTo>
                  <a:cubicBezTo>
                    <a:pt x="304" y="197"/>
                    <a:pt x="305" y="199"/>
                    <a:pt x="306" y="197"/>
                  </a:cubicBezTo>
                  <a:moveTo>
                    <a:pt x="192" y="373"/>
                  </a:moveTo>
                  <a:cubicBezTo>
                    <a:pt x="191" y="374"/>
                    <a:pt x="186" y="374"/>
                    <a:pt x="187" y="376"/>
                  </a:cubicBezTo>
                  <a:cubicBezTo>
                    <a:pt x="189" y="382"/>
                    <a:pt x="191" y="376"/>
                    <a:pt x="192" y="373"/>
                  </a:cubicBezTo>
                </a:path>
              </a:pathLst>
            </a:custGeom>
            <a:solidFill>
              <a:srgbClr val="777777">
                <a:lumMod val="60000"/>
                <a:lumOff val="40000"/>
              </a:srgbClr>
            </a:solidFill>
            <a:ln w="3175" cap="flat" cmpd="sng">
              <a:solidFill>
                <a:srgbClr val="FFFFFF"/>
              </a:solidFill>
              <a:prstDash val="solid"/>
              <a:round/>
              <a:headEnd type="none" w="med" len="med"/>
              <a:tailEnd type="none" w="med" len="med"/>
            </a:ln>
            <a:effec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pitchFamily="34" charset="0"/>
                <a:ea typeface="+mn-ea"/>
                <a:cs typeface="Calibri" pitchFamily="34" charset="0"/>
              </a:endParaRPr>
            </a:p>
          </p:txBody>
        </p:sp>
        <p:sp>
          <p:nvSpPr>
            <p:cNvPr id="36" name="Rectangle 7">
              <a:extLst>
                <a:ext uri="{FF2B5EF4-FFF2-40B4-BE49-F238E27FC236}">
                  <a16:creationId xmlns:a16="http://schemas.microsoft.com/office/drawing/2014/main" id="{00000000-0008-0000-2500-000020000000}"/>
                </a:ext>
              </a:extLst>
            </p:cNvPr>
            <p:cNvSpPr/>
            <p:nvPr/>
          </p:nvSpPr>
          <p:spPr>
            <a:xfrm>
              <a:off x="2973129" y="0"/>
              <a:ext cx="8338565" cy="843757"/>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2000" b="0" i="0" u="none" strike="noStrike" kern="0" cap="none" spc="0" normalizeH="0" baseline="0" noProof="0">
                  <a:ln>
                    <a:noFill/>
                  </a:ln>
                  <a:solidFill>
                    <a:sysClr val="windowText" lastClr="000000"/>
                  </a:solidFill>
                  <a:effectLst/>
                  <a:uLnTx/>
                  <a:uFillTx/>
                  <a:latin typeface="Calibri"/>
                  <a:ea typeface="+mn-ea"/>
                  <a:cs typeface="+mn-cs"/>
                </a:rPr>
                <a:t>Fjärrvärmenätens längd:  </a:t>
              </a:r>
              <a:r>
                <a:rPr kumimoji="0" lang="sv-SE" sz="4800" b="1" i="0" u="none" strike="noStrike" kern="0" cap="none" spc="0" normalizeH="0" baseline="0" noProof="0">
                  <a:ln>
                    <a:noFill/>
                  </a:ln>
                  <a:solidFill>
                    <a:srgbClr val="8B33B7"/>
                  </a:solidFill>
                  <a:effectLst/>
                  <a:uLnTx/>
                  <a:uFillTx/>
                  <a:latin typeface="Calibri"/>
                  <a:ea typeface="+mn-ea"/>
                  <a:cs typeface="+mn-cs"/>
                </a:rPr>
                <a:t>24 900 </a:t>
              </a:r>
              <a:r>
                <a:rPr kumimoji="0" lang="sv-SE" sz="2000" b="0" i="0" u="none" strike="noStrike" kern="0" cap="none" spc="0" normalizeH="0" baseline="0" noProof="0">
                  <a:ln>
                    <a:noFill/>
                  </a:ln>
                  <a:solidFill>
                    <a:sysClr val="windowText" lastClr="000000"/>
                  </a:solidFill>
                  <a:effectLst/>
                  <a:uLnTx/>
                  <a:uFillTx/>
                  <a:latin typeface="Calibri"/>
                  <a:ea typeface="+mn-ea"/>
                  <a:cs typeface="+mn-cs"/>
                </a:rPr>
                <a:t>km (medlemmar i Energiföretagen)</a:t>
              </a:r>
            </a:p>
          </p:txBody>
        </p:sp>
        <p:cxnSp>
          <p:nvCxnSpPr>
            <p:cNvPr id="37" name="Straight Arrow Connector 10">
              <a:extLst>
                <a:ext uri="{FF2B5EF4-FFF2-40B4-BE49-F238E27FC236}">
                  <a16:creationId xmlns:a16="http://schemas.microsoft.com/office/drawing/2014/main" id="{00000000-0008-0000-2500-000021000000}"/>
                </a:ext>
              </a:extLst>
            </p:cNvPr>
            <p:cNvCxnSpPr>
              <a:cxnSpLocks/>
            </p:cNvCxnSpPr>
            <p:nvPr/>
          </p:nvCxnSpPr>
          <p:spPr>
            <a:xfrm flipV="1">
              <a:off x="370285" y="573651"/>
              <a:ext cx="664191" cy="3061033"/>
            </a:xfrm>
            <a:prstGeom prst="straightConnector1">
              <a:avLst/>
            </a:prstGeom>
            <a:noFill/>
            <a:ln w="44450" cap="flat" cmpd="sng" algn="ctr">
              <a:solidFill>
                <a:srgbClr val="8B33B7"/>
              </a:solidFill>
              <a:prstDash val="solid"/>
              <a:headEnd type="triangle" w="med" len="med"/>
              <a:tailEnd type="triangle"/>
            </a:ln>
            <a:effectLst/>
          </p:spPr>
        </p:cxnSp>
      </p:grpSp>
    </p:spTree>
    <p:extLst>
      <p:ext uri="{BB962C8B-B14F-4D97-AF65-F5344CB8AC3E}">
        <p14:creationId xmlns:p14="http://schemas.microsoft.com/office/powerpoint/2010/main" val="1508594251"/>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6F6D742-1EFD-4BA2-8269-3D872D4BF720}"/>
              </a:ext>
            </a:extLst>
          </p:cNvPr>
          <p:cNvSpPr>
            <a:spLocks noGrp="1"/>
          </p:cNvSpPr>
          <p:nvPr>
            <p:ph type="title"/>
          </p:nvPr>
        </p:nvSpPr>
        <p:spPr/>
        <p:txBody>
          <a:bodyPr/>
          <a:lstStyle/>
          <a:p>
            <a:r>
              <a:rPr lang="sv-SE" altLang="sv-SE" dirty="0"/>
              <a:t>Fjärrvärmepris, genomsnittligt per hustyp</a:t>
            </a:r>
            <a:endParaRPr lang="sv-SE" dirty="0"/>
          </a:p>
        </p:txBody>
      </p:sp>
      <p:sp>
        <p:nvSpPr>
          <p:cNvPr id="3" name="Platshållare för text 2">
            <a:extLst>
              <a:ext uri="{FF2B5EF4-FFF2-40B4-BE49-F238E27FC236}">
                <a16:creationId xmlns:a16="http://schemas.microsoft.com/office/drawing/2014/main" id="{4D846FC2-28BD-433D-B967-67DB756B0184}"/>
              </a:ext>
            </a:extLst>
          </p:cNvPr>
          <p:cNvSpPr>
            <a:spLocks noGrp="1"/>
          </p:cNvSpPr>
          <p:nvPr>
            <p:ph type="body" sz="quarter" idx="18"/>
          </p:nvPr>
        </p:nvSpPr>
        <p:spPr/>
        <p:txBody>
          <a:bodyPr/>
          <a:lstStyle/>
          <a:p>
            <a:r>
              <a:rPr lang="sv-SE" dirty="0"/>
              <a:t>Källa: Energiföretagen Sverige</a:t>
            </a:r>
          </a:p>
        </p:txBody>
      </p:sp>
      <p:sp>
        <p:nvSpPr>
          <p:cNvPr id="4" name="Platshållare för datum 3">
            <a:extLst>
              <a:ext uri="{FF2B5EF4-FFF2-40B4-BE49-F238E27FC236}">
                <a16:creationId xmlns:a16="http://schemas.microsoft.com/office/drawing/2014/main" id="{4A10C1C9-9EE4-47A4-9E26-4F3152CA9A3F}"/>
              </a:ext>
            </a:extLst>
          </p:cNvPr>
          <p:cNvSpPr>
            <a:spLocks noGrp="1"/>
          </p:cNvSpPr>
          <p:nvPr>
            <p:ph type="dt" sz="half" idx="19"/>
          </p:nvPr>
        </p:nvSpPr>
        <p:spPr/>
        <p:txBody>
          <a:bodyPr/>
          <a:lstStyle/>
          <a:p>
            <a:pPr>
              <a:defRPr/>
            </a:pPr>
            <a:r>
              <a:rPr lang="sv-SE" dirty="0"/>
              <a:t>2022-12-05</a:t>
            </a:r>
          </a:p>
        </p:txBody>
      </p:sp>
      <p:sp>
        <p:nvSpPr>
          <p:cNvPr id="5" name="Platshållare för bildnummer 4">
            <a:extLst>
              <a:ext uri="{FF2B5EF4-FFF2-40B4-BE49-F238E27FC236}">
                <a16:creationId xmlns:a16="http://schemas.microsoft.com/office/drawing/2014/main" id="{F89A5E3F-A12A-4CBE-A2CF-8AF365ADE80F}"/>
              </a:ext>
            </a:extLst>
          </p:cNvPr>
          <p:cNvSpPr>
            <a:spLocks noGrp="1"/>
          </p:cNvSpPr>
          <p:nvPr>
            <p:ph type="sldNum" sz="quarter" idx="21"/>
          </p:nvPr>
        </p:nvSpPr>
        <p:spPr/>
        <p:txBody>
          <a:bodyPr/>
          <a:lstStyle/>
          <a:p>
            <a:pPr>
              <a:defRPr/>
            </a:pPr>
            <a:fld id="{30D2372E-50D1-4AC7-942F-EA3CFDEB5908}" type="slidenum">
              <a:rPr lang="sv-SE" smtClean="0"/>
              <a:pPr>
                <a:defRPr/>
              </a:pPr>
              <a:t>39</a:t>
            </a:fld>
            <a:endParaRPr lang="sv-SE" dirty="0"/>
          </a:p>
        </p:txBody>
      </p:sp>
      <p:sp>
        <p:nvSpPr>
          <p:cNvPr id="11" name="TextBox 12">
            <a:extLst>
              <a:ext uri="{FF2B5EF4-FFF2-40B4-BE49-F238E27FC236}">
                <a16:creationId xmlns:a16="http://schemas.microsoft.com/office/drawing/2014/main" id="{97E98146-6D06-4FD3-BDB9-BC3E794148AB}"/>
              </a:ext>
            </a:extLst>
          </p:cNvPr>
          <p:cNvSpPr txBox="1"/>
          <p:nvPr/>
        </p:nvSpPr>
        <p:spPr>
          <a:xfrm>
            <a:off x="641350" y="1741672"/>
            <a:ext cx="2154372" cy="341632"/>
          </a:xfrm>
          <a:prstGeom prst="rect">
            <a:avLst/>
          </a:prstGeom>
          <a:noFill/>
        </p:spPr>
        <p:txBody>
          <a:bodyPr wrap="none" rtlCol="0">
            <a:spAutoFit/>
          </a:bodyPr>
          <a:lstStyle/>
          <a:p>
            <a:pPr>
              <a:lnSpc>
                <a:spcPct val="90000"/>
              </a:lnSpc>
              <a:spcBef>
                <a:spcPts val="600"/>
              </a:spcBef>
            </a:pPr>
            <a:r>
              <a:rPr lang="sv-SE" dirty="0">
                <a:latin typeface="+mn-lt"/>
              </a:rPr>
              <a:t>kr/MWh (inkl moms)</a:t>
            </a:r>
            <a:endParaRPr lang="en-GB" dirty="0" err="1">
              <a:latin typeface="+mn-lt"/>
            </a:endParaRPr>
          </a:p>
        </p:txBody>
      </p:sp>
      <p:pic>
        <p:nvPicPr>
          <p:cNvPr id="76" name="Graphic 11">
            <a:extLst>
              <a:ext uri="{FF2B5EF4-FFF2-40B4-BE49-F238E27FC236}">
                <a16:creationId xmlns:a16="http://schemas.microsoft.com/office/drawing/2014/main" id="{BC65E855-D008-49BD-97D4-F625EACF3F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52844" y="1915932"/>
            <a:ext cx="514362" cy="334744"/>
          </a:xfrm>
          <a:prstGeom prst="rect">
            <a:avLst/>
          </a:prstGeom>
        </p:spPr>
      </p:pic>
      <p:grpSp>
        <p:nvGrpSpPr>
          <p:cNvPr id="77" name="Graphic 4">
            <a:extLst>
              <a:ext uri="{FF2B5EF4-FFF2-40B4-BE49-F238E27FC236}">
                <a16:creationId xmlns:a16="http://schemas.microsoft.com/office/drawing/2014/main" id="{6181E3BB-C6D1-47D5-A82B-E94B2CDF767C}"/>
              </a:ext>
            </a:extLst>
          </p:cNvPr>
          <p:cNvGrpSpPr/>
          <p:nvPr/>
        </p:nvGrpSpPr>
        <p:grpSpPr>
          <a:xfrm>
            <a:off x="5510231" y="2809694"/>
            <a:ext cx="390152" cy="455178"/>
            <a:chOff x="3343632" y="3529512"/>
            <a:chExt cx="737139" cy="859996"/>
          </a:xfrm>
          <a:noFill/>
        </p:grpSpPr>
        <p:sp>
          <p:nvSpPr>
            <p:cNvPr id="78" name="Freeform: Shape 15">
              <a:extLst>
                <a:ext uri="{FF2B5EF4-FFF2-40B4-BE49-F238E27FC236}">
                  <a16:creationId xmlns:a16="http://schemas.microsoft.com/office/drawing/2014/main" id="{E005179C-C942-4FB0-92EA-939C1D2FB4E7}"/>
                </a:ext>
              </a:extLst>
            </p:cNvPr>
            <p:cNvSpPr/>
            <p:nvPr/>
          </p:nvSpPr>
          <p:spPr>
            <a:xfrm>
              <a:off x="3364108" y="3672845"/>
              <a:ext cx="696187" cy="716663"/>
            </a:xfrm>
            <a:custGeom>
              <a:avLst/>
              <a:gdLst>
                <a:gd name="connsiteX0" fmla="*/ 0 w 696187"/>
                <a:gd name="connsiteY0" fmla="*/ 0 h 716663"/>
                <a:gd name="connsiteX1" fmla="*/ 696188 w 696187"/>
                <a:gd name="connsiteY1" fmla="*/ 0 h 716663"/>
                <a:gd name="connsiteX2" fmla="*/ 696188 w 696187"/>
                <a:gd name="connsiteY2" fmla="*/ 716664 h 716663"/>
                <a:gd name="connsiteX3" fmla="*/ 0 w 696187"/>
                <a:gd name="connsiteY3" fmla="*/ 716664 h 716663"/>
              </a:gdLst>
              <a:ahLst/>
              <a:cxnLst>
                <a:cxn ang="0">
                  <a:pos x="connsiteX0" y="connsiteY0"/>
                </a:cxn>
                <a:cxn ang="0">
                  <a:pos x="connsiteX1" y="connsiteY1"/>
                </a:cxn>
                <a:cxn ang="0">
                  <a:pos x="connsiteX2" y="connsiteY2"/>
                </a:cxn>
                <a:cxn ang="0">
                  <a:pos x="connsiteX3" y="connsiteY3"/>
                </a:cxn>
              </a:cxnLst>
              <a:rect l="l" t="t" r="r" b="b"/>
              <a:pathLst>
                <a:path w="696187" h="716663">
                  <a:moveTo>
                    <a:pt x="0" y="0"/>
                  </a:moveTo>
                  <a:lnTo>
                    <a:pt x="696188" y="0"/>
                  </a:lnTo>
                  <a:lnTo>
                    <a:pt x="696188" y="716664"/>
                  </a:lnTo>
                  <a:lnTo>
                    <a:pt x="0" y="716664"/>
                  </a:lnTo>
                  <a:close/>
                </a:path>
              </a:pathLst>
            </a:custGeom>
            <a:noFill/>
            <a:ln w="25400" cap="flat">
              <a:solidFill>
                <a:schemeClr val="accent2"/>
              </a:solidFill>
              <a:prstDash val="solid"/>
              <a:miter/>
            </a:ln>
          </p:spPr>
          <p:txBody>
            <a:bodyPr rtlCol="0" anchor="ctr"/>
            <a:lstStyle/>
            <a:p>
              <a:endParaRPr lang="en-US"/>
            </a:p>
          </p:txBody>
        </p:sp>
        <p:sp>
          <p:nvSpPr>
            <p:cNvPr id="79" name="Freeform: Shape 16">
              <a:extLst>
                <a:ext uri="{FF2B5EF4-FFF2-40B4-BE49-F238E27FC236}">
                  <a16:creationId xmlns:a16="http://schemas.microsoft.com/office/drawing/2014/main" id="{2967D3BB-EFDD-4039-964A-37E00179A5D6}"/>
                </a:ext>
              </a:extLst>
            </p:cNvPr>
            <p:cNvSpPr/>
            <p:nvPr/>
          </p:nvSpPr>
          <p:spPr>
            <a:xfrm>
              <a:off x="3343632" y="3590940"/>
              <a:ext cx="737139" cy="81904"/>
            </a:xfrm>
            <a:custGeom>
              <a:avLst/>
              <a:gdLst>
                <a:gd name="connsiteX0" fmla="*/ 0 w 737139"/>
                <a:gd name="connsiteY0" fmla="*/ 0 h 81904"/>
                <a:gd name="connsiteX1" fmla="*/ 737140 w 737139"/>
                <a:gd name="connsiteY1" fmla="*/ 0 h 81904"/>
                <a:gd name="connsiteX2" fmla="*/ 737140 w 737139"/>
                <a:gd name="connsiteY2" fmla="*/ 81904 h 81904"/>
                <a:gd name="connsiteX3" fmla="*/ 0 w 737139"/>
                <a:gd name="connsiteY3" fmla="*/ 81904 h 81904"/>
              </a:gdLst>
              <a:ahLst/>
              <a:cxnLst>
                <a:cxn ang="0">
                  <a:pos x="connsiteX0" y="connsiteY0"/>
                </a:cxn>
                <a:cxn ang="0">
                  <a:pos x="connsiteX1" y="connsiteY1"/>
                </a:cxn>
                <a:cxn ang="0">
                  <a:pos x="connsiteX2" y="connsiteY2"/>
                </a:cxn>
                <a:cxn ang="0">
                  <a:pos x="connsiteX3" y="connsiteY3"/>
                </a:cxn>
              </a:cxnLst>
              <a:rect l="l" t="t" r="r" b="b"/>
              <a:pathLst>
                <a:path w="737139" h="81904">
                  <a:moveTo>
                    <a:pt x="0" y="0"/>
                  </a:moveTo>
                  <a:lnTo>
                    <a:pt x="737140" y="0"/>
                  </a:lnTo>
                  <a:lnTo>
                    <a:pt x="737140" y="81904"/>
                  </a:lnTo>
                  <a:lnTo>
                    <a:pt x="0" y="81904"/>
                  </a:lnTo>
                  <a:close/>
                </a:path>
              </a:pathLst>
            </a:custGeom>
            <a:noFill/>
            <a:ln w="25400" cap="flat">
              <a:solidFill>
                <a:schemeClr val="accent2"/>
              </a:solidFill>
              <a:prstDash val="solid"/>
              <a:miter/>
            </a:ln>
          </p:spPr>
          <p:txBody>
            <a:bodyPr rtlCol="0" anchor="ctr"/>
            <a:lstStyle/>
            <a:p>
              <a:endParaRPr lang="en-US"/>
            </a:p>
          </p:txBody>
        </p:sp>
        <p:sp>
          <p:nvSpPr>
            <p:cNvPr id="80" name="Freeform: Shape 17">
              <a:extLst>
                <a:ext uri="{FF2B5EF4-FFF2-40B4-BE49-F238E27FC236}">
                  <a16:creationId xmlns:a16="http://schemas.microsoft.com/office/drawing/2014/main" id="{74C2DCA0-9BA4-43DC-AE8A-3D71DFFB08D9}"/>
                </a:ext>
              </a:extLst>
            </p:cNvPr>
            <p:cNvSpPr/>
            <p:nvPr/>
          </p:nvSpPr>
          <p:spPr>
            <a:xfrm>
              <a:off x="3671250" y="3775225"/>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25400" cap="flat">
              <a:solidFill>
                <a:schemeClr val="accent2"/>
              </a:solidFill>
              <a:prstDash val="solid"/>
              <a:miter/>
            </a:ln>
          </p:spPr>
          <p:txBody>
            <a:bodyPr rtlCol="0" anchor="ctr"/>
            <a:lstStyle/>
            <a:p>
              <a:endParaRPr lang="en-US"/>
            </a:p>
          </p:txBody>
        </p:sp>
        <p:sp>
          <p:nvSpPr>
            <p:cNvPr id="81" name="Freeform: Shape 18">
              <a:extLst>
                <a:ext uri="{FF2B5EF4-FFF2-40B4-BE49-F238E27FC236}">
                  <a16:creationId xmlns:a16="http://schemas.microsoft.com/office/drawing/2014/main" id="{1B632365-CC71-468C-8961-9F2B6C6A899F}"/>
                </a:ext>
              </a:extLst>
            </p:cNvPr>
            <p:cNvSpPr/>
            <p:nvPr/>
          </p:nvSpPr>
          <p:spPr>
            <a:xfrm>
              <a:off x="3855535" y="3775225"/>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25400" cap="flat">
              <a:solidFill>
                <a:schemeClr val="accent2"/>
              </a:solidFill>
              <a:prstDash val="solid"/>
              <a:miter/>
            </a:ln>
          </p:spPr>
          <p:txBody>
            <a:bodyPr rtlCol="0" anchor="ctr"/>
            <a:lstStyle/>
            <a:p>
              <a:endParaRPr lang="en-US"/>
            </a:p>
          </p:txBody>
        </p:sp>
        <p:sp>
          <p:nvSpPr>
            <p:cNvPr id="82" name="Freeform: Shape 19">
              <a:extLst>
                <a:ext uri="{FF2B5EF4-FFF2-40B4-BE49-F238E27FC236}">
                  <a16:creationId xmlns:a16="http://schemas.microsoft.com/office/drawing/2014/main" id="{2ABBFFFD-A913-4148-9494-8835B40255FB}"/>
                </a:ext>
              </a:extLst>
            </p:cNvPr>
            <p:cNvSpPr/>
            <p:nvPr/>
          </p:nvSpPr>
          <p:spPr>
            <a:xfrm>
              <a:off x="3486965" y="3775225"/>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25400" cap="flat">
              <a:solidFill>
                <a:schemeClr val="accent2"/>
              </a:solidFill>
              <a:prstDash val="solid"/>
              <a:miter/>
            </a:ln>
          </p:spPr>
          <p:txBody>
            <a:bodyPr rtlCol="0" anchor="ctr"/>
            <a:lstStyle/>
            <a:p>
              <a:endParaRPr lang="en-US"/>
            </a:p>
          </p:txBody>
        </p:sp>
        <p:sp>
          <p:nvSpPr>
            <p:cNvPr id="83" name="Freeform: Shape 20">
              <a:extLst>
                <a:ext uri="{FF2B5EF4-FFF2-40B4-BE49-F238E27FC236}">
                  <a16:creationId xmlns:a16="http://schemas.microsoft.com/office/drawing/2014/main" id="{2E5F1CBA-2D44-41BC-9CA0-A9E8058CEAF6}"/>
                </a:ext>
              </a:extLst>
            </p:cNvPr>
            <p:cNvSpPr/>
            <p:nvPr/>
          </p:nvSpPr>
          <p:spPr>
            <a:xfrm>
              <a:off x="3671250" y="3979986"/>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25400" cap="flat">
              <a:solidFill>
                <a:schemeClr val="accent2"/>
              </a:solidFill>
              <a:prstDash val="solid"/>
              <a:miter/>
            </a:ln>
          </p:spPr>
          <p:txBody>
            <a:bodyPr rtlCol="0" anchor="ctr"/>
            <a:lstStyle/>
            <a:p>
              <a:endParaRPr lang="en-US"/>
            </a:p>
          </p:txBody>
        </p:sp>
        <p:sp>
          <p:nvSpPr>
            <p:cNvPr id="84" name="Freeform: Shape 21">
              <a:extLst>
                <a:ext uri="{FF2B5EF4-FFF2-40B4-BE49-F238E27FC236}">
                  <a16:creationId xmlns:a16="http://schemas.microsoft.com/office/drawing/2014/main" id="{8408F4EA-6F93-4675-AC41-7D426B73DA69}"/>
                </a:ext>
              </a:extLst>
            </p:cNvPr>
            <p:cNvSpPr/>
            <p:nvPr/>
          </p:nvSpPr>
          <p:spPr>
            <a:xfrm>
              <a:off x="3671250" y="4184747"/>
              <a:ext cx="81904" cy="204761"/>
            </a:xfrm>
            <a:custGeom>
              <a:avLst/>
              <a:gdLst>
                <a:gd name="connsiteX0" fmla="*/ 0 w 81904"/>
                <a:gd name="connsiteY0" fmla="*/ 0 h 204761"/>
                <a:gd name="connsiteX1" fmla="*/ 81904 w 81904"/>
                <a:gd name="connsiteY1" fmla="*/ 0 h 204761"/>
                <a:gd name="connsiteX2" fmla="*/ 81904 w 81904"/>
                <a:gd name="connsiteY2" fmla="*/ 204761 h 204761"/>
                <a:gd name="connsiteX3" fmla="*/ 0 w 81904"/>
                <a:gd name="connsiteY3" fmla="*/ 204761 h 204761"/>
              </a:gdLst>
              <a:ahLst/>
              <a:cxnLst>
                <a:cxn ang="0">
                  <a:pos x="connsiteX0" y="connsiteY0"/>
                </a:cxn>
                <a:cxn ang="0">
                  <a:pos x="connsiteX1" y="connsiteY1"/>
                </a:cxn>
                <a:cxn ang="0">
                  <a:pos x="connsiteX2" y="connsiteY2"/>
                </a:cxn>
                <a:cxn ang="0">
                  <a:pos x="connsiteX3" y="connsiteY3"/>
                </a:cxn>
              </a:cxnLst>
              <a:rect l="l" t="t" r="r" b="b"/>
              <a:pathLst>
                <a:path w="81904" h="204761">
                  <a:moveTo>
                    <a:pt x="0" y="0"/>
                  </a:moveTo>
                  <a:lnTo>
                    <a:pt x="81904" y="0"/>
                  </a:lnTo>
                  <a:lnTo>
                    <a:pt x="81904" y="204761"/>
                  </a:lnTo>
                  <a:lnTo>
                    <a:pt x="0" y="204761"/>
                  </a:lnTo>
                  <a:close/>
                </a:path>
              </a:pathLst>
            </a:custGeom>
            <a:noFill/>
            <a:ln w="25400" cap="flat">
              <a:solidFill>
                <a:schemeClr val="accent2"/>
              </a:solidFill>
              <a:prstDash val="solid"/>
              <a:miter/>
            </a:ln>
          </p:spPr>
          <p:txBody>
            <a:bodyPr rtlCol="0" anchor="ctr"/>
            <a:lstStyle/>
            <a:p>
              <a:endParaRPr lang="en-US"/>
            </a:p>
          </p:txBody>
        </p:sp>
        <p:sp>
          <p:nvSpPr>
            <p:cNvPr id="85" name="Freeform: Shape 22">
              <a:extLst>
                <a:ext uri="{FF2B5EF4-FFF2-40B4-BE49-F238E27FC236}">
                  <a16:creationId xmlns:a16="http://schemas.microsoft.com/office/drawing/2014/main" id="{5A45F308-E1CD-4CA2-8776-8C182FED89D5}"/>
                </a:ext>
              </a:extLst>
            </p:cNvPr>
            <p:cNvSpPr/>
            <p:nvPr/>
          </p:nvSpPr>
          <p:spPr>
            <a:xfrm>
              <a:off x="3855535" y="3979986"/>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25400" cap="flat">
              <a:solidFill>
                <a:schemeClr val="accent2"/>
              </a:solidFill>
              <a:prstDash val="solid"/>
              <a:miter/>
            </a:ln>
          </p:spPr>
          <p:txBody>
            <a:bodyPr rtlCol="0" anchor="ctr"/>
            <a:lstStyle/>
            <a:p>
              <a:endParaRPr lang="en-US"/>
            </a:p>
          </p:txBody>
        </p:sp>
        <p:sp>
          <p:nvSpPr>
            <p:cNvPr id="86" name="Freeform: Shape 23">
              <a:extLst>
                <a:ext uri="{FF2B5EF4-FFF2-40B4-BE49-F238E27FC236}">
                  <a16:creationId xmlns:a16="http://schemas.microsoft.com/office/drawing/2014/main" id="{355829D2-4B31-4280-9A92-D5B25F6A8B39}"/>
                </a:ext>
              </a:extLst>
            </p:cNvPr>
            <p:cNvSpPr/>
            <p:nvPr/>
          </p:nvSpPr>
          <p:spPr>
            <a:xfrm>
              <a:off x="3486965" y="3979986"/>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25400" cap="flat">
              <a:solidFill>
                <a:schemeClr val="accent2"/>
              </a:solidFill>
              <a:prstDash val="solid"/>
              <a:miter/>
            </a:ln>
          </p:spPr>
          <p:txBody>
            <a:bodyPr rtlCol="0" anchor="ctr"/>
            <a:lstStyle/>
            <a:p>
              <a:endParaRPr lang="en-US"/>
            </a:p>
          </p:txBody>
        </p:sp>
        <p:sp>
          <p:nvSpPr>
            <p:cNvPr id="87" name="Freeform: Shape 24">
              <a:extLst>
                <a:ext uri="{FF2B5EF4-FFF2-40B4-BE49-F238E27FC236}">
                  <a16:creationId xmlns:a16="http://schemas.microsoft.com/office/drawing/2014/main" id="{5183955A-9CF2-4BF2-8367-6F68294BF767}"/>
                </a:ext>
              </a:extLst>
            </p:cNvPr>
            <p:cNvSpPr/>
            <p:nvPr/>
          </p:nvSpPr>
          <p:spPr>
            <a:xfrm>
              <a:off x="3855535" y="4184747"/>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25400" cap="flat">
              <a:solidFill>
                <a:schemeClr val="accent2"/>
              </a:solidFill>
              <a:prstDash val="solid"/>
              <a:miter/>
            </a:ln>
          </p:spPr>
          <p:txBody>
            <a:bodyPr rtlCol="0" anchor="ctr"/>
            <a:lstStyle/>
            <a:p>
              <a:endParaRPr lang="en-US"/>
            </a:p>
          </p:txBody>
        </p:sp>
        <p:sp>
          <p:nvSpPr>
            <p:cNvPr id="88" name="Freeform: Shape 25">
              <a:extLst>
                <a:ext uri="{FF2B5EF4-FFF2-40B4-BE49-F238E27FC236}">
                  <a16:creationId xmlns:a16="http://schemas.microsoft.com/office/drawing/2014/main" id="{B8D0F1B1-65B2-4EB4-8108-5CA2BBDA34E5}"/>
                </a:ext>
              </a:extLst>
            </p:cNvPr>
            <p:cNvSpPr/>
            <p:nvPr/>
          </p:nvSpPr>
          <p:spPr>
            <a:xfrm>
              <a:off x="3486965" y="4184747"/>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25400" cap="flat">
              <a:solidFill>
                <a:schemeClr val="accent2"/>
              </a:solidFill>
              <a:prstDash val="solid"/>
              <a:miter/>
            </a:ln>
          </p:spPr>
          <p:txBody>
            <a:bodyPr rtlCol="0" anchor="ctr"/>
            <a:lstStyle/>
            <a:p>
              <a:endParaRPr lang="en-US"/>
            </a:p>
          </p:txBody>
        </p:sp>
        <p:sp>
          <p:nvSpPr>
            <p:cNvPr id="89" name="Freeform: Shape 26">
              <a:extLst>
                <a:ext uri="{FF2B5EF4-FFF2-40B4-BE49-F238E27FC236}">
                  <a16:creationId xmlns:a16="http://schemas.microsoft.com/office/drawing/2014/main" id="{86A124F2-CDAC-4E8E-9775-626F531A6FE4}"/>
                </a:ext>
              </a:extLst>
            </p:cNvPr>
            <p:cNvSpPr/>
            <p:nvPr/>
          </p:nvSpPr>
          <p:spPr>
            <a:xfrm>
              <a:off x="3855535" y="3529512"/>
              <a:ext cx="81904" cy="61428"/>
            </a:xfrm>
            <a:custGeom>
              <a:avLst/>
              <a:gdLst>
                <a:gd name="connsiteX0" fmla="*/ 0 w 81904"/>
                <a:gd name="connsiteY0" fmla="*/ 0 h 61428"/>
                <a:gd name="connsiteX1" fmla="*/ 81904 w 81904"/>
                <a:gd name="connsiteY1" fmla="*/ 0 h 61428"/>
                <a:gd name="connsiteX2" fmla="*/ 81904 w 81904"/>
                <a:gd name="connsiteY2" fmla="*/ 61428 h 61428"/>
                <a:gd name="connsiteX3" fmla="*/ 0 w 81904"/>
                <a:gd name="connsiteY3" fmla="*/ 61428 h 61428"/>
              </a:gdLst>
              <a:ahLst/>
              <a:cxnLst>
                <a:cxn ang="0">
                  <a:pos x="connsiteX0" y="connsiteY0"/>
                </a:cxn>
                <a:cxn ang="0">
                  <a:pos x="connsiteX1" y="connsiteY1"/>
                </a:cxn>
                <a:cxn ang="0">
                  <a:pos x="connsiteX2" y="connsiteY2"/>
                </a:cxn>
                <a:cxn ang="0">
                  <a:pos x="connsiteX3" y="connsiteY3"/>
                </a:cxn>
              </a:cxnLst>
              <a:rect l="l" t="t" r="r" b="b"/>
              <a:pathLst>
                <a:path w="81904" h="61428">
                  <a:moveTo>
                    <a:pt x="0" y="0"/>
                  </a:moveTo>
                  <a:lnTo>
                    <a:pt x="81904" y="0"/>
                  </a:lnTo>
                  <a:lnTo>
                    <a:pt x="81904" y="61428"/>
                  </a:lnTo>
                  <a:lnTo>
                    <a:pt x="0" y="61428"/>
                  </a:lnTo>
                  <a:close/>
                </a:path>
              </a:pathLst>
            </a:custGeom>
            <a:noFill/>
            <a:ln w="25400" cap="flat">
              <a:solidFill>
                <a:schemeClr val="accent2"/>
              </a:solidFill>
              <a:prstDash val="solid"/>
              <a:miter/>
            </a:ln>
          </p:spPr>
          <p:txBody>
            <a:bodyPr rtlCol="0" anchor="ctr"/>
            <a:lstStyle/>
            <a:p>
              <a:endParaRPr lang="en-US"/>
            </a:p>
          </p:txBody>
        </p:sp>
        <p:sp>
          <p:nvSpPr>
            <p:cNvPr id="90" name="Freeform: Shape 27">
              <a:extLst>
                <a:ext uri="{FF2B5EF4-FFF2-40B4-BE49-F238E27FC236}">
                  <a16:creationId xmlns:a16="http://schemas.microsoft.com/office/drawing/2014/main" id="{C1A47BA8-3A2F-4682-8101-1CB228FAF185}"/>
                </a:ext>
              </a:extLst>
            </p:cNvPr>
            <p:cNvSpPr/>
            <p:nvPr/>
          </p:nvSpPr>
          <p:spPr>
            <a:xfrm>
              <a:off x="3630298" y="4184747"/>
              <a:ext cx="163808" cy="20476"/>
            </a:xfrm>
            <a:custGeom>
              <a:avLst/>
              <a:gdLst>
                <a:gd name="connsiteX0" fmla="*/ 0 w 163808"/>
                <a:gd name="connsiteY0" fmla="*/ 0 h 20476"/>
                <a:gd name="connsiteX1" fmla="*/ 163809 w 163808"/>
                <a:gd name="connsiteY1" fmla="*/ 0 h 20476"/>
              </a:gdLst>
              <a:ahLst/>
              <a:cxnLst>
                <a:cxn ang="0">
                  <a:pos x="connsiteX0" y="connsiteY0"/>
                </a:cxn>
                <a:cxn ang="0">
                  <a:pos x="connsiteX1" y="connsiteY1"/>
                </a:cxn>
              </a:cxnLst>
              <a:rect l="l" t="t" r="r" b="b"/>
              <a:pathLst>
                <a:path w="163808" h="20476">
                  <a:moveTo>
                    <a:pt x="0" y="0"/>
                  </a:moveTo>
                  <a:lnTo>
                    <a:pt x="163809" y="0"/>
                  </a:lnTo>
                </a:path>
              </a:pathLst>
            </a:custGeom>
            <a:ln w="25400" cap="flat">
              <a:solidFill>
                <a:schemeClr val="accent2"/>
              </a:solidFill>
              <a:prstDash val="solid"/>
              <a:miter/>
            </a:ln>
          </p:spPr>
          <p:txBody>
            <a:bodyPr rtlCol="0" anchor="ctr"/>
            <a:lstStyle/>
            <a:p>
              <a:endParaRPr lang="en-US"/>
            </a:p>
          </p:txBody>
        </p:sp>
      </p:grpSp>
      <p:grpSp>
        <p:nvGrpSpPr>
          <p:cNvPr id="91" name="Graphic 4">
            <a:extLst>
              <a:ext uri="{FF2B5EF4-FFF2-40B4-BE49-F238E27FC236}">
                <a16:creationId xmlns:a16="http://schemas.microsoft.com/office/drawing/2014/main" id="{E29EB569-D01B-432E-9A49-E51FD6F077E6}"/>
              </a:ext>
            </a:extLst>
          </p:cNvPr>
          <p:cNvGrpSpPr/>
          <p:nvPr/>
        </p:nvGrpSpPr>
        <p:grpSpPr>
          <a:xfrm>
            <a:off x="2142795" y="3048121"/>
            <a:ext cx="537589" cy="679890"/>
            <a:chOff x="1726020" y="1051904"/>
            <a:chExt cx="696187" cy="880472"/>
          </a:xfrm>
          <a:noFill/>
        </p:grpSpPr>
        <p:sp>
          <p:nvSpPr>
            <p:cNvPr id="92" name="Freeform: Shape 29">
              <a:extLst>
                <a:ext uri="{FF2B5EF4-FFF2-40B4-BE49-F238E27FC236}">
                  <a16:creationId xmlns:a16="http://schemas.microsoft.com/office/drawing/2014/main" id="{D3D058E5-9064-4988-9AB4-8B2DEFCA5F8E}"/>
                </a:ext>
              </a:extLst>
            </p:cNvPr>
            <p:cNvSpPr/>
            <p:nvPr/>
          </p:nvSpPr>
          <p:spPr>
            <a:xfrm>
              <a:off x="1910305" y="1236189"/>
              <a:ext cx="327617" cy="696187"/>
            </a:xfrm>
            <a:custGeom>
              <a:avLst/>
              <a:gdLst>
                <a:gd name="connsiteX0" fmla="*/ 0 w 327617"/>
                <a:gd name="connsiteY0" fmla="*/ 0 h 696187"/>
                <a:gd name="connsiteX1" fmla="*/ 327618 w 327617"/>
                <a:gd name="connsiteY1" fmla="*/ 0 h 696187"/>
                <a:gd name="connsiteX2" fmla="*/ 327618 w 327617"/>
                <a:gd name="connsiteY2" fmla="*/ 696187 h 696187"/>
                <a:gd name="connsiteX3" fmla="*/ 0 w 327617"/>
                <a:gd name="connsiteY3" fmla="*/ 696187 h 696187"/>
              </a:gdLst>
              <a:ahLst/>
              <a:cxnLst>
                <a:cxn ang="0">
                  <a:pos x="connsiteX0" y="connsiteY0"/>
                </a:cxn>
                <a:cxn ang="0">
                  <a:pos x="connsiteX1" y="connsiteY1"/>
                </a:cxn>
                <a:cxn ang="0">
                  <a:pos x="connsiteX2" y="connsiteY2"/>
                </a:cxn>
                <a:cxn ang="0">
                  <a:pos x="connsiteX3" y="connsiteY3"/>
                </a:cxn>
              </a:cxnLst>
              <a:rect l="l" t="t" r="r" b="b"/>
              <a:pathLst>
                <a:path w="327617" h="696187">
                  <a:moveTo>
                    <a:pt x="0" y="0"/>
                  </a:moveTo>
                  <a:lnTo>
                    <a:pt x="327618" y="0"/>
                  </a:lnTo>
                  <a:lnTo>
                    <a:pt x="327618" y="696187"/>
                  </a:lnTo>
                  <a:lnTo>
                    <a:pt x="0" y="696187"/>
                  </a:lnTo>
                  <a:close/>
                </a:path>
              </a:pathLst>
            </a:custGeom>
            <a:noFill/>
            <a:ln w="28575" cap="flat">
              <a:solidFill>
                <a:schemeClr val="accent2"/>
              </a:solidFill>
              <a:prstDash val="solid"/>
              <a:miter/>
            </a:ln>
          </p:spPr>
          <p:txBody>
            <a:bodyPr rtlCol="0" anchor="ctr"/>
            <a:lstStyle/>
            <a:p>
              <a:endParaRPr lang="en-US"/>
            </a:p>
          </p:txBody>
        </p:sp>
        <p:sp>
          <p:nvSpPr>
            <p:cNvPr id="93" name="Freeform: Shape 30">
              <a:extLst>
                <a:ext uri="{FF2B5EF4-FFF2-40B4-BE49-F238E27FC236}">
                  <a16:creationId xmlns:a16="http://schemas.microsoft.com/office/drawing/2014/main" id="{14EFAC80-71B5-4C7D-9099-99554212CFCE}"/>
                </a:ext>
              </a:extLst>
            </p:cNvPr>
            <p:cNvSpPr/>
            <p:nvPr/>
          </p:nvSpPr>
          <p:spPr>
            <a:xfrm>
              <a:off x="2237923" y="1481902"/>
              <a:ext cx="184284" cy="450474"/>
            </a:xfrm>
            <a:custGeom>
              <a:avLst/>
              <a:gdLst>
                <a:gd name="connsiteX0" fmla="*/ 0 w 184284"/>
                <a:gd name="connsiteY0" fmla="*/ 0 h 450474"/>
                <a:gd name="connsiteX1" fmla="*/ 184285 w 184284"/>
                <a:gd name="connsiteY1" fmla="*/ 0 h 450474"/>
                <a:gd name="connsiteX2" fmla="*/ 184285 w 184284"/>
                <a:gd name="connsiteY2" fmla="*/ 450474 h 450474"/>
                <a:gd name="connsiteX3" fmla="*/ 0 w 184284"/>
                <a:gd name="connsiteY3" fmla="*/ 450474 h 450474"/>
              </a:gdLst>
              <a:ahLst/>
              <a:cxnLst>
                <a:cxn ang="0">
                  <a:pos x="connsiteX0" y="connsiteY0"/>
                </a:cxn>
                <a:cxn ang="0">
                  <a:pos x="connsiteX1" y="connsiteY1"/>
                </a:cxn>
                <a:cxn ang="0">
                  <a:pos x="connsiteX2" y="connsiteY2"/>
                </a:cxn>
                <a:cxn ang="0">
                  <a:pos x="connsiteX3" y="connsiteY3"/>
                </a:cxn>
              </a:cxnLst>
              <a:rect l="l" t="t" r="r" b="b"/>
              <a:pathLst>
                <a:path w="184284" h="450474">
                  <a:moveTo>
                    <a:pt x="0" y="0"/>
                  </a:moveTo>
                  <a:lnTo>
                    <a:pt x="184285" y="0"/>
                  </a:lnTo>
                  <a:lnTo>
                    <a:pt x="184285" y="450474"/>
                  </a:lnTo>
                  <a:lnTo>
                    <a:pt x="0" y="450474"/>
                  </a:lnTo>
                  <a:close/>
                </a:path>
              </a:pathLst>
            </a:custGeom>
            <a:noFill/>
            <a:ln w="28575" cap="flat">
              <a:solidFill>
                <a:schemeClr val="accent2"/>
              </a:solidFill>
              <a:prstDash val="solid"/>
              <a:miter/>
            </a:ln>
          </p:spPr>
          <p:txBody>
            <a:bodyPr rtlCol="0" anchor="ctr"/>
            <a:lstStyle/>
            <a:p>
              <a:endParaRPr lang="en-US"/>
            </a:p>
          </p:txBody>
        </p:sp>
        <p:sp>
          <p:nvSpPr>
            <p:cNvPr id="94" name="Freeform: Shape 31">
              <a:extLst>
                <a:ext uri="{FF2B5EF4-FFF2-40B4-BE49-F238E27FC236}">
                  <a16:creationId xmlns:a16="http://schemas.microsoft.com/office/drawing/2014/main" id="{6E487B18-C18F-4BE8-9BE2-E60AF59EE301}"/>
                </a:ext>
              </a:extLst>
            </p:cNvPr>
            <p:cNvSpPr/>
            <p:nvPr/>
          </p:nvSpPr>
          <p:spPr>
            <a:xfrm>
              <a:off x="1971733" y="1133808"/>
              <a:ext cx="204761" cy="102380"/>
            </a:xfrm>
            <a:custGeom>
              <a:avLst/>
              <a:gdLst>
                <a:gd name="connsiteX0" fmla="*/ 0 w 204761"/>
                <a:gd name="connsiteY0" fmla="*/ 0 h 102380"/>
                <a:gd name="connsiteX1" fmla="*/ 204761 w 204761"/>
                <a:gd name="connsiteY1" fmla="*/ 0 h 102380"/>
                <a:gd name="connsiteX2" fmla="*/ 204761 w 204761"/>
                <a:gd name="connsiteY2" fmla="*/ 102381 h 102380"/>
                <a:gd name="connsiteX3" fmla="*/ 0 w 204761"/>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204761" h="102380">
                  <a:moveTo>
                    <a:pt x="0" y="0"/>
                  </a:moveTo>
                  <a:lnTo>
                    <a:pt x="204761" y="0"/>
                  </a:lnTo>
                  <a:lnTo>
                    <a:pt x="204761" y="102381"/>
                  </a:lnTo>
                  <a:lnTo>
                    <a:pt x="0" y="102381"/>
                  </a:lnTo>
                  <a:close/>
                </a:path>
              </a:pathLst>
            </a:custGeom>
            <a:noFill/>
            <a:ln w="28575" cap="flat">
              <a:solidFill>
                <a:schemeClr val="accent2"/>
              </a:solidFill>
              <a:prstDash val="solid"/>
              <a:miter/>
            </a:ln>
          </p:spPr>
          <p:txBody>
            <a:bodyPr rtlCol="0" anchor="ctr"/>
            <a:lstStyle/>
            <a:p>
              <a:endParaRPr lang="en-US"/>
            </a:p>
          </p:txBody>
        </p:sp>
        <p:sp>
          <p:nvSpPr>
            <p:cNvPr id="95" name="Freeform: Shape 32">
              <a:extLst>
                <a:ext uri="{FF2B5EF4-FFF2-40B4-BE49-F238E27FC236}">
                  <a16:creationId xmlns:a16="http://schemas.microsoft.com/office/drawing/2014/main" id="{99238697-09B5-4E79-B871-9A2EBE349882}"/>
                </a:ext>
              </a:extLst>
            </p:cNvPr>
            <p:cNvSpPr/>
            <p:nvPr/>
          </p:nvSpPr>
          <p:spPr>
            <a:xfrm>
              <a:off x="2074114" y="1051904"/>
              <a:ext cx="20476" cy="81904"/>
            </a:xfrm>
            <a:custGeom>
              <a:avLst/>
              <a:gdLst>
                <a:gd name="connsiteX0" fmla="*/ 0 w 20476"/>
                <a:gd name="connsiteY0" fmla="*/ 0 h 81904"/>
                <a:gd name="connsiteX1" fmla="*/ 0 w 20476"/>
                <a:gd name="connsiteY1" fmla="*/ 81904 h 81904"/>
              </a:gdLst>
              <a:ahLst/>
              <a:cxnLst>
                <a:cxn ang="0">
                  <a:pos x="connsiteX0" y="connsiteY0"/>
                </a:cxn>
                <a:cxn ang="0">
                  <a:pos x="connsiteX1" y="connsiteY1"/>
                </a:cxn>
              </a:cxnLst>
              <a:rect l="l" t="t" r="r" b="b"/>
              <a:pathLst>
                <a:path w="20476" h="81904">
                  <a:moveTo>
                    <a:pt x="0" y="0"/>
                  </a:moveTo>
                  <a:lnTo>
                    <a:pt x="0" y="81904"/>
                  </a:lnTo>
                </a:path>
              </a:pathLst>
            </a:custGeom>
            <a:ln w="28575" cap="flat">
              <a:solidFill>
                <a:schemeClr val="accent2"/>
              </a:solidFill>
              <a:prstDash val="solid"/>
              <a:miter/>
            </a:ln>
          </p:spPr>
          <p:txBody>
            <a:bodyPr rtlCol="0" anchor="ctr"/>
            <a:lstStyle/>
            <a:p>
              <a:endParaRPr lang="en-US"/>
            </a:p>
          </p:txBody>
        </p:sp>
        <p:sp>
          <p:nvSpPr>
            <p:cNvPr id="96" name="Freeform: Shape 33">
              <a:extLst>
                <a:ext uri="{FF2B5EF4-FFF2-40B4-BE49-F238E27FC236}">
                  <a16:creationId xmlns:a16="http://schemas.microsoft.com/office/drawing/2014/main" id="{ADE48EE5-8E70-4C7D-A2B8-4F0D540B3457}"/>
                </a:ext>
              </a:extLst>
            </p:cNvPr>
            <p:cNvSpPr/>
            <p:nvPr/>
          </p:nvSpPr>
          <p:spPr>
            <a:xfrm>
              <a:off x="2299351" y="1727615"/>
              <a:ext cx="81904" cy="20476"/>
            </a:xfrm>
            <a:custGeom>
              <a:avLst/>
              <a:gdLst>
                <a:gd name="connsiteX0" fmla="*/ 81904 w 81904"/>
                <a:gd name="connsiteY0" fmla="*/ 0 h 20476"/>
                <a:gd name="connsiteX1" fmla="*/ 0 w 81904"/>
                <a:gd name="connsiteY1" fmla="*/ 0 h 20476"/>
              </a:gdLst>
              <a:ahLst/>
              <a:cxnLst>
                <a:cxn ang="0">
                  <a:pos x="connsiteX0" y="connsiteY0"/>
                </a:cxn>
                <a:cxn ang="0">
                  <a:pos x="connsiteX1" y="connsiteY1"/>
                </a:cxn>
              </a:cxnLst>
              <a:rect l="l" t="t" r="r" b="b"/>
              <a:pathLst>
                <a:path w="81904" h="20476">
                  <a:moveTo>
                    <a:pt x="81904" y="0"/>
                  </a:moveTo>
                  <a:lnTo>
                    <a:pt x="0" y="0"/>
                  </a:lnTo>
                </a:path>
              </a:pathLst>
            </a:custGeom>
            <a:ln w="28575" cap="flat">
              <a:solidFill>
                <a:schemeClr val="accent2"/>
              </a:solidFill>
              <a:prstDash val="solid"/>
              <a:miter/>
            </a:ln>
          </p:spPr>
          <p:txBody>
            <a:bodyPr rtlCol="0" anchor="ctr"/>
            <a:lstStyle/>
            <a:p>
              <a:endParaRPr lang="en-US"/>
            </a:p>
          </p:txBody>
        </p:sp>
        <p:sp>
          <p:nvSpPr>
            <p:cNvPr id="97" name="Freeform: Shape 34">
              <a:extLst>
                <a:ext uri="{FF2B5EF4-FFF2-40B4-BE49-F238E27FC236}">
                  <a16:creationId xmlns:a16="http://schemas.microsoft.com/office/drawing/2014/main" id="{26A02B59-460E-4BCB-B936-4D0A8EC220B8}"/>
                </a:ext>
              </a:extLst>
            </p:cNvPr>
            <p:cNvSpPr/>
            <p:nvPr/>
          </p:nvSpPr>
          <p:spPr>
            <a:xfrm>
              <a:off x="2299351" y="1645711"/>
              <a:ext cx="81904" cy="20476"/>
            </a:xfrm>
            <a:custGeom>
              <a:avLst/>
              <a:gdLst>
                <a:gd name="connsiteX0" fmla="*/ 81904 w 81904"/>
                <a:gd name="connsiteY0" fmla="*/ 0 h 20476"/>
                <a:gd name="connsiteX1" fmla="*/ 0 w 81904"/>
                <a:gd name="connsiteY1" fmla="*/ 0 h 20476"/>
              </a:gdLst>
              <a:ahLst/>
              <a:cxnLst>
                <a:cxn ang="0">
                  <a:pos x="connsiteX0" y="connsiteY0"/>
                </a:cxn>
                <a:cxn ang="0">
                  <a:pos x="connsiteX1" y="connsiteY1"/>
                </a:cxn>
              </a:cxnLst>
              <a:rect l="l" t="t" r="r" b="b"/>
              <a:pathLst>
                <a:path w="81904" h="20476">
                  <a:moveTo>
                    <a:pt x="81904" y="0"/>
                  </a:moveTo>
                  <a:lnTo>
                    <a:pt x="0" y="0"/>
                  </a:lnTo>
                </a:path>
              </a:pathLst>
            </a:custGeom>
            <a:ln w="28575" cap="flat">
              <a:solidFill>
                <a:schemeClr val="accent2"/>
              </a:solidFill>
              <a:prstDash val="solid"/>
              <a:miter/>
            </a:ln>
          </p:spPr>
          <p:txBody>
            <a:bodyPr rtlCol="0" anchor="ctr"/>
            <a:lstStyle/>
            <a:p>
              <a:endParaRPr lang="en-US"/>
            </a:p>
          </p:txBody>
        </p:sp>
        <p:sp>
          <p:nvSpPr>
            <p:cNvPr id="98" name="Freeform: Shape 35">
              <a:extLst>
                <a:ext uri="{FF2B5EF4-FFF2-40B4-BE49-F238E27FC236}">
                  <a16:creationId xmlns:a16="http://schemas.microsoft.com/office/drawing/2014/main" id="{B068242A-01BD-47B7-912D-667EAE2B1CB8}"/>
                </a:ext>
              </a:extLst>
            </p:cNvPr>
            <p:cNvSpPr/>
            <p:nvPr/>
          </p:nvSpPr>
          <p:spPr>
            <a:xfrm>
              <a:off x="2299351" y="1563806"/>
              <a:ext cx="81904" cy="20476"/>
            </a:xfrm>
            <a:custGeom>
              <a:avLst/>
              <a:gdLst>
                <a:gd name="connsiteX0" fmla="*/ 81904 w 81904"/>
                <a:gd name="connsiteY0" fmla="*/ 0 h 20476"/>
                <a:gd name="connsiteX1" fmla="*/ 0 w 81904"/>
                <a:gd name="connsiteY1" fmla="*/ 0 h 20476"/>
              </a:gdLst>
              <a:ahLst/>
              <a:cxnLst>
                <a:cxn ang="0">
                  <a:pos x="connsiteX0" y="connsiteY0"/>
                </a:cxn>
                <a:cxn ang="0">
                  <a:pos x="connsiteX1" y="connsiteY1"/>
                </a:cxn>
              </a:cxnLst>
              <a:rect l="l" t="t" r="r" b="b"/>
              <a:pathLst>
                <a:path w="81904" h="20476">
                  <a:moveTo>
                    <a:pt x="81904" y="0"/>
                  </a:moveTo>
                  <a:lnTo>
                    <a:pt x="0" y="0"/>
                  </a:lnTo>
                </a:path>
              </a:pathLst>
            </a:custGeom>
            <a:ln w="28575" cap="flat">
              <a:solidFill>
                <a:schemeClr val="accent2"/>
              </a:solidFill>
              <a:prstDash val="solid"/>
              <a:miter/>
            </a:ln>
          </p:spPr>
          <p:txBody>
            <a:bodyPr rtlCol="0" anchor="ctr"/>
            <a:lstStyle/>
            <a:p>
              <a:endParaRPr lang="en-US"/>
            </a:p>
          </p:txBody>
        </p:sp>
        <p:sp>
          <p:nvSpPr>
            <p:cNvPr id="99" name="Freeform: Shape 36">
              <a:extLst>
                <a:ext uri="{FF2B5EF4-FFF2-40B4-BE49-F238E27FC236}">
                  <a16:creationId xmlns:a16="http://schemas.microsoft.com/office/drawing/2014/main" id="{4A9C7530-BE2D-4616-AC84-0EDE9A56330C}"/>
                </a:ext>
              </a:extLst>
            </p:cNvPr>
            <p:cNvSpPr/>
            <p:nvPr/>
          </p:nvSpPr>
          <p:spPr>
            <a:xfrm>
              <a:off x="2299351" y="1809519"/>
              <a:ext cx="81904" cy="20476"/>
            </a:xfrm>
            <a:custGeom>
              <a:avLst/>
              <a:gdLst>
                <a:gd name="connsiteX0" fmla="*/ 81904 w 81904"/>
                <a:gd name="connsiteY0" fmla="*/ 0 h 20476"/>
                <a:gd name="connsiteX1" fmla="*/ 0 w 81904"/>
                <a:gd name="connsiteY1" fmla="*/ 0 h 20476"/>
              </a:gdLst>
              <a:ahLst/>
              <a:cxnLst>
                <a:cxn ang="0">
                  <a:pos x="connsiteX0" y="connsiteY0"/>
                </a:cxn>
                <a:cxn ang="0">
                  <a:pos x="connsiteX1" y="connsiteY1"/>
                </a:cxn>
              </a:cxnLst>
              <a:rect l="l" t="t" r="r" b="b"/>
              <a:pathLst>
                <a:path w="81904" h="20476">
                  <a:moveTo>
                    <a:pt x="81904" y="0"/>
                  </a:moveTo>
                  <a:lnTo>
                    <a:pt x="0" y="0"/>
                  </a:lnTo>
                </a:path>
              </a:pathLst>
            </a:custGeom>
            <a:ln w="28575" cap="flat">
              <a:solidFill>
                <a:schemeClr val="accent2"/>
              </a:solidFill>
              <a:prstDash val="solid"/>
              <a:miter/>
            </a:ln>
          </p:spPr>
          <p:txBody>
            <a:bodyPr rtlCol="0" anchor="ctr"/>
            <a:lstStyle/>
            <a:p>
              <a:endParaRPr lang="en-US"/>
            </a:p>
          </p:txBody>
        </p:sp>
        <p:sp>
          <p:nvSpPr>
            <p:cNvPr id="100" name="Freeform: Shape 37">
              <a:extLst>
                <a:ext uri="{FF2B5EF4-FFF2-40B4-BE49-F238E27FC236}">
                  <a16:creationId xmlns:a16="http://schemas.microsoft.com/office/drawing/2014/main" id="{7CA82C6D-28F0-4973-A913-468517660FBC}"/>
                </a:ext>
              </a:extLst>
            </p:cNvPr>
            <p:cNvSpPr/>
            <p:nvPr/>
          </p:nvSpPr>
          <p:spPr>
            <a:xfrm>
              <a:off x="1726020" y="1399997"/>
              <a:ext cx="184284" cy="532378"/>
            </a:xfrm>
            <a:custGeom>
              <a:avLst/>
              <a:gdLst>
                <a:gd name="connsiteX0" fmla="*/ 0 w 184284"/>
                <a:gd name="connsiteY0" fmla="*/ 0 h 532378"/>
                <a:gd name="connsiteX1" fmla="*/ 184285 w 184284"/>
                <a:gd name="connsiteY1" fmla="*/ 0 h 532378"/>
                <a:gd name="connsiteX2" fmla="*/ 184285 w 184284"/>
                <a:gd name="connsiteY2" fmla="*/ 532379 h 532378"/>
                <a:gd name="connsiteX3" fmla="*/ 0 w 184284"/>
                <a:gd name="connsiteY3" fmla="*/ 532379 h 532378"/>
              </a:gdLst>
              <a:ahLst/>
              <a:cxnLst>
                <a:cxn ang="0">
                  <a:pos x="connsiteX0" y="connsiteY0"/>
                </a:cxn>
                <a:cxn ang="0">
                  <a:pos x="connsiteX1" y="connsiteY1"/>
                </a:cxn>
                <a:cxn ang="0">
                  <a:pos x="connsiteX2" y="connsiteY2"/>
                </a:cxn>
                <a:cxn ang="0">
                  <a:pos x="connsiteX3" y="connsiteY3"/>
                </a:cxn>
              </a:cxnLst>
              <a:rect l="l" t="t" r="r" b="b"/>
              <a:pathLst>
                <a:path w="184284" h="532378">
                  <a:moveTo>
                    <a:pt x="0" y="0"/>
                  </a:moveTo>
                  <a:lnTo>
                    <a:pt x="184285" y="0"/>
                  </a:lnTo>
                  <a:lnTo>
                    <a:pt x="184285" y="532379"/>
                  </a:lnTo>
                  <a:lnTo>
                    <a:pt x="0" y="532379"/>
                  </a:lnTo>
                  <a:close/>
                </a:path>
              </a:pathLst>
            </a:custGeom>
            <a:noFill/>
            <a:ln w="28575" cap="flat">
              <a:solidFill>
                <a:schemeClr val="accent2"/>
              </a:solidFill>
              <a:prstDash val="solid"/>
              <a:miter/>
            </a:ln>
          </p:spPr>
          <p:txBody>
            <a:bodyPr rtlCol="0" anchor="ctr"/>
            <a:lstStyle/>
            <a:p>
              <a:endParaRPr lang="en-US"/>
            </a:p>
          </p:txBody>
        </p:sp>
        <p:sp>
          <p:nvSpPr>
            <p:cNvPr id="101" name="Freeform: Shape 38">
              <a:extLst>
                <a:ext uri="{FF2B5EF4-FFF2-40B4-BE49-F238E27FC236}">
                  <a16:creationId xmlns:a16="http://schemas.microsoft.com/office/drawing/2014/main" id="{035B0008-AAEA-42EC-BAE0-F6A2BAAC41D9}"/>
                </a:ext>
              </a:extLst>
            </p:cNvPr>
            <p:cNvSpPr/>
            <p:nvPr/>
          </p:nvSpPr>
          <p:spPr>
            <a:xfrm>
              <a:off x="1787449" y="1481902"/>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28575" cap="flat">
              <a:solidFill>
                <a:schemeClr val="accent2"/>
              </a:solidFill>
              <a:prstDash val="solid"/>
              <a:miter/>
            </a:ln>
          </p:spPr>
          <p:txBody>
            <a:bodyPr rtlCol="0" anchor="ctr"/>
            <a:lstStyle/>
            <a:p>
              <a:endParaRPr lang="en-US"/>
            </a:p>
          </p:txBody>
        </p:sp>
        <p:sp>
          <p:nvSpPr>
            <p:cNvPr id="102" name="Freeform: Shape 39">
              <a:extLst>
                <a:ext uri="{FF2B5EF4-FFF2-40B4-BE49-F238E27FC236}">
                  <a16:creationId xmlns:a16="http://schemas.microsoft.com/office/drawing/2014/main" id="{C7939713-A3EF-4643-A01C-1CB0F5734F6E}"/>
                </a:ext>
              </a:extLst>
            </p:cNvPr>
            <p:cNvSpPr/>
            <p:nvPr/>
          </p:nvSpPr>
          <p:spPr>
            <a:xfrm>
              <a:off x="1787449" y="1563806"/>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28575" cap="flat">
              <a:solidFill>
                <a:schemeClr val="accent2"/>
              </a:solidFill>
              <a:prstDash val="solid"/>
              <a:miter/>
            </a:ln>
          </p:spPr>
          <p:txBody>
            <a:bodyPr rtlCol="0" anchor="ctr"/>
            <a:lstStyle/>
            <a:p>
              <a:endParaRPr lang="en-US"/>
            </a:p>
          </p:txBody>
        </p:sp>
        <p:sp>
          <p:nvSpPr>
            <p:cNvPr id="103" name="Freeform: Shape 40">
              <a:extLst>
                <a:ext uri="{FF2B5EF4-FFF2-40B4-BE49-F238E27FC236}">
                  <a16:creationId xmlns:a16="http://schemas.microsoft.com/office/drawing/2014/main" id="{99005F76-8F8D-4729-9083-14087B94F7AE}"/>
                </a:ext>
              </a:extLst>
            </p:cNvPr>
            <p:cNvSpPr/>
            <p:nvPr/>
          </p:nvSpPr>
          <p:spPr>
            <a:xfrm>
              <a:off x="1787449" y="1645711"/>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28575" cap="flat">
              <a:solidFill>
                <a:schemeClr val="accent2"/>
              </a:solidFill>
              <a:prstDash val="solid"/>
              <a:miter/>
            </a:ln>
          </p:spPr>
          <p:txBody>
            <a:bodyPr rtlCol="0" anchor="ctr"/>
            <a:lstStyle/>
            <a:p>
              <a:endParaRPr lang="en-US"/>
            </a:p>
          </p:txBody>
        </p:sp>
        <p:sp>
          <p:nvSpPr>
            <p:cNvPr id="104" name="Freeform: Shape 41">
              <a:extLst>
                <a:ext uri="{FF2B5EF4-FFF2-40B4-BE49-F238E27FC236}">
                  <a16:creationId xmlns:a16="http://schemas.microsoft.com/office/drawing/2014/main" id="{63A89E1D-436C-4C32-8EAD-AF34D80FCF7A}"/>
                </a:ext>
              </a:extLst>
            </p:cNvPr>
            <p:cNvSpPr/>
            <p:nvPr/>
          </p:nvSpPr>
          <p:spPr>
            <a:xfrm>
              <a:off x="1787449" y="1727615"/>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28575" cap="flat">
              <a:solidFill>
                <a:schemeClr val="accent2"/>
              </a:solidFill>
              <a:prstDash val="solid"/>
              <a:miter/>
            </a:ln>
          </p:spPr>
          <p:txBody>
            <a:bodyPr rtlCol="0" anchor="ctr"/>
            <a:lstStyle/>
            <a:p>
              <a:endParaRPr lang="en-US"/>
            </a:p>
          </p:txBody>
        </p:sp>
        <p:sp>
          <p:nvSpPr>
            <p:cNvPr id="105" name="Freeform: Shape 42">
              <a:extLst>
                <a:ext uri="{FF2B5EF4-FFF2-40B4-BE49-F238E27FC236}">
                  <a16:creationId xmlns:a16="http://schemas.microsoft.com/office/drawing/2014/main" id="{8E57A55E-BC39-44F2-9970-A32F62E8C966}"/>
                </a:ext>
              </a:extLst>
            </p:cNvPr>
            <p:cNvSpPr/>
            <p:nvPr/>
          </p:nvSpPr>
          <p:spPr>
            <a:xfrm>
              <a:off x="1787449" y="1809519"/>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28575" cap="flat">
              <a:solidFill>
                <a:schemeClr val="accent2"/>
              </a:solidFill>
              <a:prstDash val="solid"/>
              <a:miter/>
            </a:ln>
          </p:spPr>
          <p:txBody>
            <a:bodyPr rtlCol="0" anchor="ctr"/>
            <a:lstStyle/>
            <a:p>
              <a:endParaRPr lang="en-US"/>
            </a:p>
          </p:txBody>
        </p:sp>
        <p:sp>
          <p:nvSpPr>
            <p:cNvPr id="106" name="Freeform: Shape 43">
              <a:extLst>
                <a:ext uri="{FF2B5EF4-FFF2-40B4-BE49-F238E27FC236}">
                  <a16:creationId xmlns:a16="http://schemas.microsoft.com/office/drawing/2014/main" id="{1F632FF5-FA64-414F-8B26-CD2084BD440F}"/>
                </a:ext>
              </a:extLst>
            </p:cNvPr>
            <p:cNvSpPr/>
            <p:nvPr/>
          </p:nvSpPr>
          <p:spPr>
            <a:xfrm>
              <a:off x="1992210" y="1543330"/>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07" name="Freeform: Shape 44">
              <a:extLst>
                <a:ext uri="{FF2B5EF4-FFF2-40B4-BE49-F238E27FC236}">
                  <a16:creationId xmlns:a16="http://schemas.microsoft.com/office/drawing/2014/main" id="{13AECDAB-BF8D-4DC0-B208-E45C8E26F71D}"/>
                </a:ext>
              </a:extLst>
            </p:cNvPr>
            <p:cNvSpPr/>
            <p:nvPr/>
          </p:nvSpPr>
          <p:spPr>
            <a:xfrm>
              <a:off x="1992210" y="1625235"/>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08" name="Freeform: Shape 45">
              <a:extLst>
                <a:ext uri="{FF2B5EF4-FFF2-40B4-BE49-F238E27FC236}">
                  <a16:creationId xmlns:a16="http://schemas.microsoft.com/office/drawing/2014/main" id="{B46EA7F2-971D-4EEC-907D-BB5B56AF841C}"/>
                </a:ext>
              </a:extLst>
            </p:cNvPr>
            <p:cNvSpPr/>
            <p:nvPr/>
          </p:nvSpPr>
          <p:spPr>
            <a:xfrm>
              <a:off x="1992210" y="1789043"/>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09" name="Freeform: Shape 46">
              <a:extLst>
                <a:ext uri="{FF2B5EF4-FFF2-40B4-BE49-F238E27FC236}">
                  <a16:creationId xmlns:a16="http://schemas.microsoft.com/office/drawing/2014/main" id="{BFBF83C9-F2B1-455F-ACC3-0CA042624438}"/>
                </a:ext>
              </a:extLst>
            </p:cNvPr>
            <p:cNvSpPr/>
            <p:nvPr/>
          </p:nvSpPr>
          <p:spPr>
            <a:xfrm>
              <a:off x="2074114" y="1543330"/>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10" name="Freeform: Shape 47">
              <a:extLst>
                <a:ext uri="{FF2B5EF4-FFF2-40B4-BE49-F238E27FC236}">
                  <a16:creationId xmlns:a16="http://schemas.microsoft.com/office/drawing/2014/main" id="{17F6A62B-4B6E-44C8-81D9-46A2BBC5AC4C}"/>
                </a:ext>
              </a:extLst>
            </p:cNvPr>
            <p:cNvSpPr/>
            <p:nvPr/>
          </p:nvSpPr>
          <p:spPr>
            <a:xfrm>
              <a:off x="2074114" y="1625235"/>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11" name="Freeform: Shape 48">
              <a:extLst>
                <a:ext uri="{FF2B5EF4-FFF2-40B4-BE49-F238E27FC236}">
                  <a16:creationId xmlns:a16="http://schemas.microsoft.com/office/drawing/2014/main" id="{7988A3C5-B891-4DE2-8CAC-BBDD3935669D}"/>
                </a:ext>
              </a:extLst>
            </p:cNvPr>
            <p:cNvSpPr/>
            <p:nvPr/>
          </p:nvSpPr>
          <p:spPr>
            <a:xfrm>
              <a:off x="2074114" y="1789043"/>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12" name="Freeform: Shape 49">
              <a:extLst>
                <a:ext uri="{FF2B5EF4-FFF2-40B4-BE49-F238E27FC236}">
                  <a16:creationId xmlns:a16="http://schemas.microsoft.com/office/drawing/2014/main" id="{94F14D2D-A37B-4287-B630-765B8F70CF62}"/>
                </a:ext>
              </a:extLst>
            </p:cNvPr>
            <p:cNvSpPr/>
            <p:nvPr/>
          </p:nvSpPr>
          <p:spPr>
            <a:xfrm>
              <a:off x="2156018" y="1543330"/>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13" name="Freeform: Shape 50">
              <a:extLst>
                <a:ext uri="{FF2B5EF4-FFF2-40B4-BE49-F238E27FC236}">
                  <a16:creationId xmlns:a16="http://schemas.microsoft.com/office/drawing/2014/main" id="{CB6E1EC7-4774-48D1-AD48-9360508D91BA}"/>
                </a:ext>
              </a:extLst>
            </p:cNvPr>
            <p:cNvSpPr/>
            <p:nvPr/>
          </p:nvSpPr>
          <p:spPr>
            <a:xfrm>
              <a:off x="2156018" y="1625235"/>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14" name="Freeform: Shape 51">
              <a:extLst>
                <a:ext uri="{FF2B5EF4-FFF2-40B4-BE49-F238E27FC236}">
                  <a16:creationId xmlns:a16="http://schemas.microsoft.com/office/drawing/2014/main" id="{BED8E362-7688-4404-98EF-824763182C56}"/>
                </a:ext>
              </a:extLst>
            </p:cNvPr>
            <p:cNvSpPr/>
            <p:nvPr/>
          </p:nvSpPr>
          <p:spPr>
            <a:xfrm>
              <a:off x="1992210" y="1707139"/>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15" name="Freeform: Shape 52">
              <a:extLst>
                <a:ext uri="{FF2B5EF4-FFF2-40B4-BE49-F238E27FC236}">
                  <a16:creationId xmlns:a16="http://schemas.microsoft.com/office/drawing/2014/main" id="{15359DC1-FAC4-434C-8233-88BEF0433DC7}"/>
                </a:ext>
              </a:extLst>
            </p:cNvPr>
            <p:cNvSpPr/>
            <p:nvPr/>
          </p:nvSpPr>
          <p:spPr>
            <a:xfrm>
              <a:off x="2074114" y="1707139"/>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16" name="Freeform: Shape 53">
              <a:extLst>
                <a:ext uri="{FF2B5EF4-FFF2-40B4-BE49-F238E27FC236}">
                  <a16:creationId xmlns:a16="http://schemas.microsoft.com/office/drawing/2014/main" id="{2FC6F40D-EEF5-40A1-8EE3-1BEE670B1016}"/>
                </a:ext>
              </a:extLst>
            </p:cNvPr>
            <p:cNvSpPr/>
            <p:nvPr/>
          </p:nvSpPr>
          <p:spPr>
            <a:xfrm>
              <a:off x="2156018" y="1707139"/>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17" name="Freeform: Shape 54">
              <a:extLst>
                <a:ext uri="{FF2B5EF4-FFF2-40B4-BE49-F238E27FC236}">
                  <a16:creationId xmlns:a16="http://schemas.microsoft.com/office/drawing/2014/main" id="{97848711-6E2A-4516-968B-4CC016F0A4B1}"/>
                </a:ext>
              </a:extLst>
            </p:cNvPr>
            <p:cNvSpPr/>
            <p:nvPr/>
          </p:nvSpPr>
          <p:spPr>
            <a:xfrm>
              <a:off x="2156018" y="1789043"/>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18" name="Freeform: Shape 55">
              <a:extLst>
                <a:ext uri="{FF2B5EF4-FFF2-40B4-BE49-F238E27FC236}">
                  <a16:creationId xmlns:a16="http://schemas.microsoft.com/office/drawing/2014/main" id="{E81AE314-3453-40BB-BABE-5F133C86572D}"/>
                </a:ext>
              </a:extLst>
            </p:cNvPr>
            <p:cNvSpPr/>
            <p:nvPr/>
          </p:nvSpPr>
          <p:spPr>
            <a:xfrm>
              <a:off x="1992210" y="1297617"/>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19" name="Freeform: Shape 56">
              <a:extLst>
                <a:ext uri="{FF2B5EF4-FFF2-40B4-BE49-F238E27FC236}">
                  <a16:creationId xmlns:a16="http://schemas.microsoft.com/office/drawing/2014/main" id="{8C0E76DA-C304-4D3D-A389-330699422656}"/>
                </a:ext>
              </a:extLst>
            </p:cNvPr>
            <p:cNvSpPr/>
            <p:nvPr/>
          </p:nvSpPr>
          <p:spPr>
            <a:xfrm>
              <a:off x="1992210" y="1379521"/>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20" name="Freeform: Shape 57">
              <a:extLst>
                <a:ext uri="{FF2B5EF4-FFF2-40B4-BE49-F238E27FC236}">
                  <a16:creationId xmlns:a16="http://schemas.microsoft.com/office/drawing/2014/main" id="{DB1E0DD3-CF88-4E17-AAF7-C0C0E6579805}"/>
                </a:ext>
              </a:extLst>
            </p:cNvPr>
            <p:cNvSpPr/>
            <p:nvPr/>
          </p:nvSpPr>
          <p:spPr>
            <a:xfrm>
              <a:off x="1992210" y="1461426"/>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21" name="Freeform: Shape 58">
              <a:extLst>
                <a:ext uri="{FF2B5EF4-FFF2-40B4-BE49-F238E27FC236}">
                  <a16:creationId xmlns:a16="http://schemas.microsoft.com/office/drawing/2014/main" id="{CE40AF9A-EDCF-4229-A143-E6948D7BDFA8}"/>
                </a:ext>
              </a:extLst>
            </p:cNvPr>
            <p:cNvSpPr/>
            <p:nvPr/>
          </p:nvSpPr>
          <p:spPr>
            <a:xfrm>
              <a:off x="2074114" y="1297617"/>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22" name="Freeform: Shape 59">
              <a:extLst>
                <a:ext uri="{FF2B5EF4-FFF2-40B4-BE49-F238E27FC236}">
                  <a16:creationId xmlns:a16="http://schemas.microsoft.com/office/drawing/2014/main" id="{9DE4B4B8-4ED4-4899-972C-E4DFEBAC2910}"/>
                </a:ext>
              </a:extLst>
            </p:cNvPr>
            <p:cNvSpPr/>
            <p:nvPr/>
          </p:nvSpPr>
          <p:spPr>
            <a:xfrm>
              <a:off x="2074114" y="1379521"/>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23" name="Freeform: Shape 60">
              <a:extLst>
                <a:ext uri="{FF2B5EF4-FFF2-40B4-BE49-F238E27FC236}">
                  <a16:creationId xmlns:a16="http://schemas.microsoft.com/office/drawing/2014/main" id="{CC72A7A7-F6D7-4D2C-83D4-7733A89EBCEB}"/>
                </a:ext>
              </a:extLst>
            </p:cNvPr>
            <p:cNvSpPr/>
            <p:nvPr/>
          </p:nvSpPr>
          <p:spPr>
            <a:xfrm>
              <a:off x="2074114" y="1461426"/>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24" name="Freeform: Shape 61">
              <a:extLst>
                <a:ext uri="{FF2B5EF4-FFF2-40B4-BE49-F238E27FC236}">
                  <a16:creationId xmlns:a16="http://schemas.microsoft.com/office/drawing/2014/main" id="{AEDC8F53-405B-4B72-8A30-BFD8780C3B99}"/>
                </a:ext>
              </a:extLst>
            </p:cNvPr>
            <p:cNvSpPr/>
            <p:nvPr/>
          </p:nvSpPr>
          <p:spPr>
            <a:xfrm>
              <a:off x="2156018" y="1297617"/>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25" name="Freeform: Shape 62">
              <a:extLst>
                <a:ext uri="{FF2B5EF4-FFF2-40B4-BE49-F238E27FC236}">
                  <a16:creationId xmlns:a16="http://schemas.microsoft.com/office/drawing/2014/main" id="{E0FCF8A5-60C8-4286-B252-F39329E40467}"/>
                </a:ext>
              </a:extLst>
            </p:cNvPr>
            <p:cNvSpPr/>
            <p:nvPr/>
          </p:nvSpPr>
          <p:spPr>
            <a:xfrm>
              <a:off x="2156018" y="1379521"/>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26" name="Freeform: Shape 63">
              <a:extLst>
                <a:ext uri="{FF2B5EF4-FFF2-40B4-BE49-F238E27FC236}">
                  <a16:creationId xmlns:a16="http://schemas.microsoft.com/office/drawing/2014/main" id="{92CC35B9-3399-476B-911B-3963949532F8}"/>
                </a:ext>
              </a:extLst>
            </p:cNvPr>
            <p:cNvSpPr/>
            <p:nvPr/>
          </p:nvSpPr>
          <p:spPr>
            <a:xfrm>
              <a:off x="2156018" y="1461426"/>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127" name="Freeform: Shape 64">
              <a:extLst>
                <a:ext uri="{FF2B5EF4-FFF2-40B4-BE49-F238E27FC236}">
                  <a16:creationId xmlns:a16="http://schemas.microsoft.com/office/drawing/2014/main" id="{C66E1954-52A4-479E-ADFC-4AFC259B334E}"/>
                </a:ext>
              </a:extLst>
            </p:cNvPr>
            <p:cNvSpPr/>
            <p:nvPr/>
          </p:nvSpPr>
          <p:spPr>
            <a:xfrm>
              <a:off x="2074114" y="1870948"/>
              <a:ext cx="20476" cy="61428"/>
            </a:xfrm>
            <a:custGeom>
              <a:avLst/>
              <a:gdLst>
                <a:gd name="connsiteX0" fmla="*/ 0 w 20476"/>
                <a:gd name="connsiteY0" fmla="*/ 61428 h 61428"/>
                <a:gd name="connsiteX1" fmla="*/ 0 w 20476"/>
                <a:gd name="connsiteY1" fmla="*/ 0 h 61428"/>
              </a:gdLst>
              <a:ahLst/>
              <a:cxnLst>
                <a:cxn ang="0">
                  <a:pos x="connsiteX0" y="connsiteY0"/>
                </a:cxn>
                <a:cxn ang="0">
                  <a:pos x="connsiteX1" y="connsiteY1"/>
                </a:cxn>
              </a:cxnLst>
              <a:rect l="l" t="t" r="r" b="b"/>
              <a:pathLst>
                <a:path w="20476" h="61428">
                  <a:moveTo>
                    <a:pt x="0" y="61428"/>
                  </a:moveTo>
                  <a:lnTo>
                    <a:pt x="0" y="0"/>
                  </a:lnTo>
                </a:path>
              </a:pathLst>
            </a:custGeom>
            <a:ln w="28575" cap="flat">
              <a:solidFill>
                <a:schemeClr val="accent2"/>
              </a:solidFill>
              <a:prstDash val="solid"/>
              <a:miter/>
            </a:ln>
          </p:spPr>
          <p:txBody>
            <a:bodyPr rtlCol="0" anchor="ctr"/>
            <a:lstStyle/>
            <a:p>
              <a:endParaRPr lang="en-US"/>
            </a:p>
          </p:txBody>
        </p:sp>
        <p:sp>
          <p:nvSpPr>
            <p:cNvPr id="128" name="Freeform: Shape 65">
              <a:extLst>
                <a:ext uri="{FF2B5EF4-FFF2-40B4-BE49-F238E27FC236}">
                  <a16:creationId xmlns:a16="http://schemas.microsoft.com/office/drawing/2014/main" id="{4A6BB6EE-9728-4412-9143-75C5420CE709}"/>
                </a:ext>
              </a:extLst>
            </p:cNvPr>
            <p:cNvSpPr/>
            <p:nvPr/>
          </p:nvSpPr>
          <p:spPr>
            <a:xfrm>
              <a:off x="2074114" y="1174760"/>
              <a:ext cx="20476" cy="61428"/>
            </a:xfrm>
            <a:custGeom>
              <a:avLst/>
              <a:gdLst>
                <a:gd name="connsiteX0" fmla="*/ 0 w 20476"/>
                <a:gd name="connsiteY0" fmla="*/ 61428 h 61428"/>
                <a:gd name="connsiteX1" fmla="*/ 0 w 20476"/>
                <a:gd name="connsiteY1" fmla="*/ 0 h 61428"/>
              </a:gdLst>
              <a:ahLst/>
              <a:cxnLst>
                <a:cxn ang="0">
                  <a:pos x="connsiteX0" y="connsiteY0"/>
                </a:cxn>
                <a:cxn ang="0">
                  <a:pos x="connsiteX1" y="connsiteY1"/>
                </a:cxn>
              </a:cxnLst>
              <a:rect l="l" t="t" r="r" b="b"/>
              <a:pathLst>
                <a:path w="20476" h="61428">
                  <a:moveTo>
                    <a:pt x="0" y="61428"/>
                  </a:moveTo>
                  <a:lnTo>
                    <a:pt x="0" y="0"/>
                  </a:lnTo>
                </a:path>
              </a:pathLst>
            </a:custGeom>
            <a:ln w="28575" cap="flat">
              <a:solidFill>
                <a:schemeClr val="accent2"/>
              </a:solidFill>
              <a:prstDash val="solid"/>
              <a:miter/>
            </a:ln>
          </p:spPr>
          <p:txBody>
            <a:bodyPr rtlCol="0" anchor="ctr"/>
            <a:lstStyle/>
            <a:p>
              <a:endParaRPr lang="en-US"/>
            </a:p>
          </p:txBody>
        </p:sp>
        <p:sp>
          <p:nvSpPr>
            <p:cNvPr id="129" name="Freeform: Shape 66">
              <a:extLst>
                <a:ext uri="{FF2B5EF4-FFF2-40B4-BE49-F238E27FC236}">
                  <a16:creationId xmlns:a16="http://schemas.microsoft.com/office/drawing/2014/main" id="{F856FDE3-13E0-40A3-97BC-1937AE56D35E}"/>
                </a:ext>
              </a:extLst>
            </p:cNvPr>
            <p:cNvSpPr/>
            <p:nvPr/>
          </p:nvSpPr>
          <p:spPr>
            <a:xfrm>
              <a:off x="1807925" y="1870948"/>
              <a:ext cx="20476" cy="61428"/>
            </a:xfrm>
            <a:custGeom>
              <a:avLst/>
              <a:gdLst>
                <a:gd name="connsiteX0" fmla="*/ 0 w 20476"/>
                <a:gd name="connsiteY0" fmla="*/ 61428 h 61428"/>
                <a:gd name="connsiteX1" fmla="*/ 0 w 20476"/>
                <a:gd name="connsiteY1" fmla="*/ 0 h 61428"/>
              </a:gdLst>
              <a:ahLst/>
              <a:cxnLst>
                <a:cxn ang="0">
                  <a:pos x="connsiteX0" y="connsiteY0"/>
                </a:cxn>
                <a:cxn ang="0">
                  <a:pos x="connsiteX1" y="connsiteY1"/>
                </a:cxn>
              </a:cxnLst>
              <a:rect l="l" t="t" r="r" b="b"/>
              <a:pathLst>
                <a:path w="20476" h="61428">
                  <a:moveTo>
                    <a:pt x="0" y="61428"/>
                  </a:moveTo>
                  <a:lnTo>
                    <a:pt x="0" y="0"/>
                  </a:lnTo>
                </a:path>
              </a:pathLst>
            </a:custGeom>
            <a:ln w="28575" cap="flat">
              <a:solidFill>
                <a:schemeClr val="accent2"/>
              </a:solidFill>
              <a:prstDash val="solid"/>
              <a:miter/>
            </a:ln>
          </p:spPr>
          <p:txBody>
            <a:bodyPr rtlCol="0" anchor="ctr"/>
            <a:lstStyle/>
            <a:p>
              <a:endParaRPr lang="en-US"/>
            </a:p>
          </p:txBody>
        </p:sp>
        <p:sp>
          <p:nvSpPr>
            <p:cNvPr id="130" name="Freeform: Shape 67">
              <a:extLst>
                <a:ext uri="{FF2B5EF4-FFF2-40B4-BE49-F238E27FC236}">
                  <a16:creationId xmlns:a16="http://schemas.microsoft.com/office/drawing/2014/main" id="{6BAEA45E-188F-44BA-BADF-EA44329E1A3D}"/>
                </a:ext>
              </a:extLst>
            </p:cNvPr>
            <p:cNvSpPr/>
            <p:nvPr/>
          </p:nvSpPr>
          <p:spPr>
            <a:xfrm>
              <a:off x="2319827" y="1870948"/>
              <a:ext cx="20476" cy="61428"/>
            </a:xfrm>
            <a:custGeom>
              <a:avLst/>
              <a:gdLst>
                <a:gd name="connsiteX0" fmla="*/ 0 w 20476"/>
                <a:gd name="connsiteY0" fmla="*/ 61428 h 61428"/>
                <a:gd name="connsiteX1" fmla="*/ 0 w 20476"/>
                <a:gd name="connsiteY1" fmla="*/ 0 h 61428"/>
              </a:gdLst>
              <a:ahLst/>
              <a:cxnLst>
                <a:cxn ang="0">
                  <a:pos x="connsiteX0" y="connsiteY0"/>
                </a:cxn>
                <a:cxn ang="0">
                  <a:pos x="connsiteX1" y="connsiteY1"/>
                </a:cxn>
              </a:cxnLst>
              <a:rect l="l" t="t" r="r" b="b"/>
              <a:pathLst>
                <a:path w="20476" h="61428">
                  <a:moveTo>
                    <a:pt x="0" y="61428"/>
                  </a:moveTo>
                  <a:lnTo>
                    <a:pt x="0" y="0"/>
                  </a:lnTo>
                </a:path>
              </a:pathLst>
            </a:custGeom>
            <a:ln w="28575" cap="flat">
              <a:solidFill>
                <a:schemeClr val="accent2"/>
              </a:solidFill>
              <a:prstDash val="solid"/>
              <a:miter/>
            </a:ln>
          </p:spPr>
          <p:txBody>
            <a:bodyPr rtlCol="0" anchor="ctr"/>
            <a:lstStyle/>
            <a:p>
              <a:endParaRPr lang="en-US"/>
            </a:p>
          </p:txBody>
        </p:sp>
      </p:grpSp>
      <p:graphicFrame>
        <p:nvGraphicFramePr>
          <p:cNvPr id="8" name="Diagram 9">
            <a:extLst>
              <a:ext uri="{FF2B5EF4-FFF2-40B4-BE49-F238E27FC236}">
                <a16:creationId xmlns:a16="http://schemas.microsoft.com/office/drawing/2014/main" id="{00000000-0008-0000-2600-000002000000}"/>
              </a:ext>
            </a:extLst>
          </p:cNvPr>
          <p:cNvGraphicFramePr>
            <a:graphicFrameLocks noGrp="1"/>
          </p:cNvGraphicFramePr>
          <p:nvPr>
            <p:ph sz="quarter" idx="22"/>
            <p:extLst>
              <p:ext uri="{D42A27DB-BD31-4B8C-83A1-F6EECF244321}">
                <p14:modId xmlns:p14="http://schemas.microsoft.com/office/powerpoint/2010/main" val="2412695042"/>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10725900"/>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DB89EA-D750-47E6-957F-0878AE43EE93}"/>
              </a:ext>
            </a:extLst>
          </p:cNvPr>
          <p:cNvSpPr>
            <a:spLocks noGrp="1"/>
          </p:cNvSpPr>
          <p:nvPr>
            <p:ph type="title"/>
          </p:nvPr>
        </p:nvSpPr>
        <p:spPr/>
        <p:txBody>
          <a:bodyPr/>
          <a:lstStyle/>
          <a:p>
            <a:r>
              <a:rPr lang="sv-SE" altLang="sv-SE" dirty="0"/>
              <a:t>Total elproduktion i Sverige</a:t>
            </a:r>
            <a:br>
              <a:rPr lang="sv-SE" altLang="sv-SE" dirty="0"/>
            </a:br>
            <a:r>
              <a:rPr lang="sv-SE" altLang="sv-SE" sz="2400" dirty="0"/>
              <a:t>1950-2021</a:t>
            </a:r>
            <a:endParaRPr lang="sv-SE" dirty="0"/>
          </a:p>
        </p:txBody>
      </p:sp>
      <p:sp>
        <p:nvSpPr>
          <p:cNvPr id="3" name="Platshållare för text 2">
            <a:extLst>
              <a:ext uri="{FF2B5EF4-FFF2-40B4-BE49-F238E27FC236}">
                <a16:creationId xmlns:a16="http://schemas.microsoft.com/office/drawing/2014/main" id="{B0BD21A7-650B-4DF1-8F15-7B6F6FE5D68D}"/>
              </a:ext>
            </a:extLst>
          </p:cNvPr>
          <p:cNvSpPr>
            <a:spLocks noGrp="1"/>
          </p:cNvSpPr>
          <p:nvPr>
            <p:ph type="body" sz="quarter" idx="18"/>
          </p:nvPr>
        </p:nvSpPr>
        <p:spPr/>
        <p:txBody>
          <a:bodyPr/>
          <a:lstStyle/>
          <a:p>
            <a:r>
              <a:rPr lang="sv-SE" dirty="0"/>
              <a:t>Källa: Energiföretagen Sverige</a:t>
            </a:r>
          </a:p>
        </p:txBody>
      </p:sp>
      <p:sp>
        <p:nvSpPr>
          <p:cNvPr id="4" name="Platshållare för datum 3">
            <a:extLst>
              <a:ext uri="{FF2B5EF4-FFF2-40B4-BE49-F238E27FC236}">
                <a16:creationId xmlns:a16="http://schemas.microsoft.com/office/drawing/2014/main" id="{A0BA5AAC-0AD4-4E24-A749-F5EE8703F503}"/>
              </a:ext>
            </a:extLst>
          </p:cNvPr>
          <p:cNvSpPr>
            <a:spLocks noGrp="1"/>
          </p:cNvSpPr>
          <p:nvPr>
            <p:ph type="dt" sz="half" idx="19"/>
          </p:nvPr>
        </p:nvSpPr>
        <p:spPr/>
        <p:txBody>
          <a:bodyPr/>
          <a:lstStyle/>
          <a:p>
            <a:pPr>
              <a:defRPr/>
            </a:pPr>
            <a:r>
              <a:rPr lang="sv-SE" dirty="0"/>
              <a:t>2022-04-04</a:t>
            </a:r>
          </a:p>
        </p:txBody>
      </p:sp>
      <p:sp>
        <p:nvSpPr>
          <p:cNvPr id="5" name="Platshållare för bildnummer 4">
            <a:extLst>
              <a:ext uri="{FF2B5EF4-FFF2-40B4-BE49-F238E27FC236}">
                <a16:creationId xmlns:a16="http://schemas.microsoft.com/office/drawing/2014/main" id="{26568196-A725-4E0C-BDC7-25AEB6255BA4}"/>
              </a:ext>
            </a:extLst>
          </p:cNvPr>
          <p:cNvSpPr>
            <a:spLocks noGrp="1"/>
          </p:cNvSpPr>
          <p:nvPr>
            <p:ph type="sldNum" sz="quarter" idx="21"/>
          </p:nvPr>
        </p:nvSpPr>
        <p:spPr/>
        <p:txBody>
          <a:bodyPr/>
          <a:lstStyle/>
          <a:p>
            <a:pPr>
              <a:defRPr/>
            </a:pPr>
            <a:fld id="{30D2372E-50D1-4AC7-942F-EA3CFDEB5908}" type="slidenum">
              <a:rPr lang="sv-SE" smtClean="0"/>
              <a:pPr>
                <a:defRPr/>
              </a:pPr>
              <a:t>4</a:t>
            </a:fld>
            <a:endParaRPr lang="sv-SE" dirty="0"/>
          </a:p>
        </p:txBody>
      </p:sp>
      <p:graphicFrame>
        <p:nvGraphicFramePr>
          <p:cNvPr id="10" name="Platshållare för innehåll 9">
            <a:extLst>
              <a:ext uri="{FF2B5EF4-FFF2-40B4-BE49-F238E27FC236}">
                <a16:creationId xmlns:a16="http://schemas.microsoft.com/office/drawing/2014/main" id="{00000000-0008-0000-0200-000007000000}"/>
              </a:ext>
            </a:extLst>
          </p:cNvPr>
          <p:cNvGraphicFramePr>
            <a:graphicFrameLocks noGrp="1"/>
          </p:cNvGraphicFramePr>
          <p:nvPr>
            <p:ph sz="quarter" idx="22"/>
            <p:extLst>
              <p:ext uri="{D42A27DB-BD31-4B8C-83A1-F6EECF244321}">
                <p14:modId xmlns:p14="http://schemas.microsoft.com/office/powerpoint/2010/main" val="3202718917"/>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88371903"/>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C926066-E605-4D38-8C8B-89DBA10A7876}"/>
              </a:ext>
            </a:extLst>
          </p:cNvPr>
          <p:cNvSpPr>
            <a:spLocks noGrp="1"/>
          </p:cNvSpPr>
          <p:nvPr>
            <p:ph type="title"/>
          </p:nvPr>
        </p:nvSpPr>
        <p:spPr/>
        <p:txBody>
          <a:bodyPr/>
          <a:lstStyle/>
          <a:p>
            <a:endParaRPr lang="sv-SE"/>
          </a:p>
        </p:txBody>
      </p:sp>
      <p:sp>
        <p:nvSpPr>
          <p:cNvPr id="3" name="Platshållare för bildnummer 2">
            <a:extLst>
              <a:ext uri="{FF2B5EF4-FFF2-40B4-BE49-F238E27FC236}">
                <a16:creationId xmlns:a16="http://schemas.microsoft.com/office/drawing/2014/main" id="{B8FD7FB4-E57D-46AA-8C64-56FFF4C7B515}"/>
              </a:ext>
            </a:extLst>
          </p:cNvPr>
          <p:cNvSpPr>
            <a:spLocks noGrp="1"/>
          </p:cNvSpPr>
          <p:nvPr>
            <p:ph type="sldNum" sz="quarter" idx="12"/>
          </p:nvPr>
        </p:nvSpPr>
        <p:spPr/>
        <p:txBody>
          <a:bodyPr/>
          <a:lstStyle/>
          <a:p>
            <a:pPr>
              <a:defRPr/>
            </a:pPr>
            <a:fld id="{4D0BB624-EB48-4B2D-8308-D9745AC92EC7}" type="slidenum">
              <a:rPr lang="sv-SE" smtClean="0"/>
              <a:pPr>
                <a:defRPr/>
              </a:pPr>
              <a:t>40</a:t>
            </a:fld>
            <a:endParaRPr lang="sv-SE" dirty="0"/>
          </a:p>
        </p:txBody>
      </p:sp>
      <p:pic>
        <p:nvPicPr>
          <p:cNvPr id="5" name="Bildobjekt 4" descr="En bild som visar utomhus, barn, regn, liten&#10;&#10;Automatiskt genererad beskrivning">
            <a:extLst>
              <a:ext uri="{FF2B5EF4-FFF2-40B4-BE49-F238E27FC236}">
                <a16:creationId xmlns:a16="http://schemas.microsoft.com/office/drawing/2014/main" id="{82B86944-080C-4585-B9A0-4ABA1458CD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8" y="0"/>
            <a:ext cx="12170364" cy="6858000"/>
          </a:xfrm>
          <a:prstGeom prst="rect">
            <a:avLst/>
          </a:prstGeom>
        </p:spPr>
      </p:pic>
      <p:sp>
        <p:nvSpPr>
          <p:cNvPr id="6" name="Rubrik 1">
            <a:extLst>
              <a:ext uri="{FF2B5EF4-FFF2-40B4-BE49-F238E27FC236}">
                <a16:creationId xmlns:a16="http://schemas.microsoft.com/office/drawing/2014/main" id="{E7B1FDEE-ED15-4584-8E13-BF6B1C0CCD32}"/>
              </a:ext>
            </a:extLst>
          </p:cNvPr>
          <p:cNvSpPr txBox="1">
            <a:spLocks/>
          </p:cNvSpPr>
          <p:nvPr/>
        </p:nvSpPr>
        <p:spPr bwMode="auto">
          <a:xfrm>
            <a:off x="601541" y="1574006"/>
            <a:ext cx="867727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normAutofit/>
          </a:bodyPr>
          <a:lstStyle>
            <a:lvl1pPr algn="l" rtl="0" eaLnBrk="0" fontAlgn="base" hangingPunct="0">
              <a:lnSpc>
                <a:spcPct val="85000"/>
              </a:lnSpc>
              <a:spcBef>
                <a:spcPct val="0"/>
              </a:spcBef>
              <a:spcAft>
                <a:spcPct val="0"/>
              </a:spcAft>
              <a:defRPr sz="4800" b="0" kern="1200" cap="none">
                <a:solidFill>
                  <a:schemeClr val="bg1"/>
                </a:solidFill>
                <a:latin typeface="+mj-lt"/>
                <a:ea typeface="+mj-ea"/>
                <a:cs typeface="+mj-cs"/>
              </a:defRPr>
            </a:lvl1pPr>
            <a:lvl2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2pPr>
            <a:lvl3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3pPr>
            <a:lvl4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4pPr>
            <a:lvl5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5pPr>
            <a:lvl6pPr marL="457200" algn="l" rtl="0" eaLnBrk="1" fontAlgn="base" hangingPunct="1">
              <a:lnSpc>
                <a:spcPct val="85000"/>
              </a:lnSpc>
              <a:spcBef>
                <a:spcPct val="0"/>
              </a:spcBef>
              <a:spcAft>
                <a:spcPct val="0"/>
              </a:spcAft>
              <a:defRPr sz="3600">
                <a:solidFill>
                  <a:schemeClr val="tx2"/>
                </a:solidFill>
                <a:latin typeface="Calibri" charset="0"/>
              </a:defRPr>
            </a:lvl6pPr>
            <a:lvl7pPr marL="914400" algn="l" rtl="0" eaLnBrk="1" fontAlgn="base" hangingPunct="1">
              <a:lnSpc>
                <a:spcPct val="85000"/>
              </a:lnSpc>
              <a:spcBef>
                <a:spcPct val="0"/>
              </a:spcBef>
              <a:spcAft>
                <a:spcPct val="0"/>
              </a:spcAft>
              <a:defRPr sz="3600">
                <a:solidFill>
                  <a:schemeClr val="tx2"/>
                </a:solidFill>
                <a:latin typeface="Calibri" charset="0"/>
              </a:defRPr>
            </a:lvl7pPr>
            <a:lvl8pPr marL="1371600" algn="l" rtl="0" eaLnBrk="1" fontAlgn="base" hangingPunct="1">
              <a:lnSpc>
                <a:spcPct val="85000"/>
              </a:lnSpc>
              <a:spcBef>
                <a:spcPct val="0"/>
              </a:spcBef>
              <a:spcAft>
                <a:spcPct val="0"/>
              </a:spcAft>
              <a:defRPr sz="3600">
                <a:solidFill>
                  <a:schemeClr val="tx2"/>
                </a:solidFill>
                <a:latin typeface="Calibri" charset="0"/>
              </a:defRPr>
            </a:lvl8pPr>
            <a:lvl9pPr marL="1828800" algn="l" rtl="0" eaLnBrk="1" fontAlgn="base" hangingPunct="1">
              <a:lnSpc>
                <a:spcPct val="85000"/>
              </a:lnSpc>
              <a:spcBef>
                <a:spcPct val="0"/>
              </a:spcBef>
              <a:spcAft>
                <a:spcPct val="0"/>
              </a:spcAft>
              <a:defRPr sz="3600">
                <a:solidFill>
                  <a:schemeClr val="tx2"/>
                </a:solidFill>
                <a:latin typeface="Calibri" charset="0"/>
              </a:defRPr>
            </a:lvl9pPr>
          </a:lstStyle>
          <a:p>
            <a:r>
              <a:rPr lang="sv-SE" dirty="0"/>
              <a:t>Fjärrkyla</a:t>
            </a:r>
          </a:p>
        </p:txBody>
      </p:sp>
    </p:spTree>
    <p:extLst>
      <p:ext uri="{BB962C8B-B14F-4D97-AF65-F5344CB8AC3E}">
        <p14:creationId xmlns:p14="http://schemas.microsoft.com/office/powerpoint/2010/main" val="3840184614"/>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1997F20-C571-49BE-AC24-9BD318CBA4E8}"/>
              </a:ext>
            </a:extLst>
          </p:cNvPr>
          <p:cNvSpPr>
            <a:spLocks noGrp="1"/>
          </p:cNvSpPr>
          <p:nvPr>
            <p:ph type="title"/>
          </p:nvPr>
        </p:nvSpPr>
        <p:spPr/>
        <p:txBody>
          <a:bodyPr/>
          <a:lstStyle/>
          <a:p>
            <a:r>
              <a:rPr lang="sv-SE" dirty="0"/>
              <a:t>Fjärrkyla</a:t>
            </a:r>
          </a:p>
        </p:txBody>
      </p:sp>
      <p:sp>
        <p:nvSpPr>
          <p:cNvPr id="3" name="Platshållare för text 2">
            <a:extLst>
              <a:ext uri="{FF2B5EF4-FFF2-40B4-BE49-F238E27FC236}">
                <a16:creationId xmlns:a16="http://schemas.microsoft.com/office/drawing/2014/main" id="{DA75D6F7-887D-4FB5-A591-4C51D90BAA8E}"/>
              </a:ext>
            </a:extLst>
          </p:cNvPr>
          <p:cNvSpPr>
            <a:spLocks noGrp="1"/>
          </p:cNvSpPr>
          <p:nvPr>
            <p:ph type="body" sz="quarter" idx="18"/>
          </p:nvPr>
        </p:nvSpPr>
        <p:spPr/>
        <p:txBody>
          <a:bodyPr/>
          <a:lstStyle/>
          <a:p>
            <a:r>
              <a:rPr lang="sv-SE" dirty="0"/>
              <a:t>Källa: Energiföretagen Sverige</a:t>
            </a:r>
          </a:p>
        </p:txBody>
      </p:sp>
      <p:sp>
        <p:nvSpPr>
          <p:cNvPr id="4" name="Platshållare för datum 3">
            <a:extLst>
              <a:ext uri="{FF2B5EF4-FFF2-40B4-BE49-F238E27FC236}">
                <a16:creationId xmlns:a16="http://schemas.microsoft.com/office/drawing/2014/main" id="{A2FCA0BF-948B-429F-82F4-A7A4C411D407}"/>
              </a:ext>
            </a:extLst>
          </p:cNvPr>
          <p:cNvSpPr>
            <a:spLocks noGrp="1"/>
          </p:cNvSpPr>
          <p:nvPr>
            <p:ph type="dt" sz="half" idx="19"/>
          </p:nvPr>
        </p:nvSpPr>
        <p:spPr/>
        <p:txBody>
          <a:bodyPr/>
          <a:lstStyle/>
          <a:p>
            <a:pPr>
              <a:defRPr/>
            </a:pPr>
            <a:r>
              <a:rPr lang="sv-SE" dirty="0"/>
              <a:t>2022-09-20</a:t>
            </a:r>
          </a:p>
        </p:txBody>
      </p:sp>
      <p:sp>
        <p:nvSpPr>
          <p:cNvPr id="5" name="Platshållare för bildnummer 4">
            <a:extLst>
              <a:ext uri="{FF2B5EF4-FFF2-40B4-BE49-F238E27FC236}">
                <a16:creationId xmlns:a16="http://schemas.microsoft.com/office/drawing/2014/main" id="{CD734577-A64C-4704-8B0B-64C35B845D2B}"/>
              </a:ext>
            </a:extLst>
          </p:cNvPr>
          <p:cNvSpPr>
            <a:spLocks noGrp="1"/>
          </p:cNvSpPr>
          <p:nvPr>
            <p:ph type="sldNum" sz="quarter" idx="21"/>
          </p:nvPr>
        </p:nvSpPr>
        <p:spPr/>
        <p:txBody>
          <a:bodyPr/>
          <a:lstStyle/>
          <a:p>
            <a:pPr>
              <a:defRPr/>
            </a:pPr>
            <a:fld id="{30D2372E-50D1-4AC7-942F-EA3CFDEB5908}" type="slidenum">
              <a:rPr lang="sv-SE" smtClean="0"/>
              <a:pPr>
                <a:defRPr/>
              </a:pPr>
              <a:t>41</a:t>
            </a:fld>
            <a:endParaRPr lang="sv-SE" dirty="0"/>
          </a:p>
        </p:txBody>
      </p:sp>
      <p:grpSp>
        <p:nvGrpSpPr>
          <p:cNvPr id="9" name="Graphic 4">
            <a:extLst>
              <a:ext uri="{FF2B5EF4-FFF2-40B4-BE49-F238E27FC236}">
                <a16:creationId xmlns:a16="http://schemas.microsoft.com/office/drawing/2014/main" id="{152936B3-8ADB-44D3-8B94-B134CE02CCF2}"/>
              </a:ext>
            </a:extLst>
          </p:cNvPr>
          <p:cNvGrpSpPr/>
          <p:nvPr/>
        </p:nvGrpSpPr>
        <p:grpSpPr>
          <a:xfrm>
            <a:off x="9421056" y="2214835"/>
            <a:ext cx="1635884" cy="1800521"/>
            <a:chOff x="2691535" y="5358801"/>
            <a:chExt cx="877199" cy="965481"/>
          </a:xfrm>
          <a:solidFill>
            <a:schemeClr val="accent4"/>
          </a:solidFill>
        </p:grpSpPr>
        <p:grpSp>
          <p:nvGrpSpPr>
            <p:cNvPr id="10" name="Graphic 4">
              <a:extLst>
                <a:ext uri="{FF2B5EF4-FFF2-40B4-BE49-F238E27FC236}">
                  <a16:creationId xmlns:a16="http://schemas.microsoft.com/office/drawing/2014/main" id="{8284E11B-6AEC-4661-BEE9-58A50D0DB7B8}"/>
                </a:ext>
              </a:extLst>
            </p:cNvPr>
            <p:cNvGrpSpPr/>
            <p:nvPr/>
          </p:nvGrpSpPr>
          <p:grpSpPr>
            <a:xfrm>
              <a:off x="2697955" y="5547403"/>
              <a:ext cx="852319" cy="614761"/>
              <a:chOff x="2697955" y="5547403"/>
              <a:chExt cx="852319" cy="614761"/>
            </a:xfrm>
            <a:grpFill/>
          </p:grpSpPr>
          <p:grpSp>
            <p:nvGrpSpPr>
              <p:cNvPr id="43" name="Graphic 4">
                <a:extLst>
                  <a:ext uri="{FF2B5EF4-FFF2-40B4-BE49-F238E27FC236}">
                    <a16:creationId xmlns:a16="http://schemas.microsoft.com/office/drawing/2014/main" id="{DBF5E33A-A720-4FB2-81EA-F4151355CC0F}"/>
                  </a:ext>
                </a:extLst>
              </p:cNvPr>
              <p:cNvGrpSpPr/>
              <p:nvPr/>
            </p:nvGrpSpPr>
            <p:grpSpPr>
              <a:xfrm>
                <a:off x="3101643" y="5613213"/>
                <a:ext cx="448631" cy="247188"/>
                <a:chOff x="3101643" y="5613213"/>
                <a:chExt cx="448631" cy="247188"/>
              </a:xfrm>
              <a:grpFill/>
            </p:grpSpPr>
            <p:sp>
              <p:nvSpPr>
                <p:cNvPr id="50" name="Freeform: Shape 50">
                  <a:extLst>
                    <a:ext uri="{FF2B5EF4-FFF2-40B4-BE49-F238E27FC236}">
                      <a16:creationId xmlns:a16="http://schemas.microsoft.com/office/drawing/2014/main" id="{2729D734-C790-4976-9016-027A46B15563}"/>
                    </a:ext>
                  </a:extLst>
                </p:cNvPr>
                <p:cNvSpPr/>
                <p:nvPr/>
              </p:nvSpPr>
              <p:spPr>
                <a:xfrm>
                  <a:off x="3101643" y="5828299"/>
                  <a:ext cx="324234" cy="32102"/>
                </a:xfrm>
                <a:custGeom>
                  <a:avLst/>
                  <a:gdLst>
                    <a:gd name="connsiteX0" fmla="*/ 0 w 324234"/>
                    <a:gd name="connsiteY0" fmla="*/ 0 h 32102"/>
                    <a:gd name="connsiteX1" fmla="*/ 324235 w 324234"/>
                    <a:gd name="connsiteY1" fmla="*/ 0 h 32102"/>
                    <a:gd name="connsiteX2" fmla="*/ 324235 w 324234"/>
                    <a:gd name="connsiteY2" fmla="*/ 32102 h 32102"/>
                    <a:gd name="connsiteX3" fmla="*/ 0 w 324234"/>
                    <a:gd name="connsiteY3" fmla="*/ 32102 h 32102"/>
                  </a:gdLst>
                  <a:ahLst/>
                  <a:cxnLst>
                    <a:cxn ang="0">
                      <a:pos x="connsiteX0" y="connsiteY0"/>
                    </a:cxn>
                    <a:cxn ang="0">
                      <a:pos x="connsiteX1" y="connsiteY1"/>
                    </a:cxn>
                    <a:cxn ang="0">
                      <a:pos x="connsiteX2" y="connsiteY2"/>
                    </a:cxn>
                    <a:cxn ang="0">
                      <a:pos x="connsiteX3" y="connsiteY3"/>
                    </a:cxn>
                  </a:cxnLst>
                  <a:rect l="l" t="t" r="r" b="b"/>
                  <a:pathLst>
                    <a:path w="324234" h="32102">
                      <a:moveTo>
                        <a:pt x="0" y="0"/>
                      </a:moveTo>
                      <a:lnTo>
                        <a:pt x="324235" y="0"/>
                      </a:lnTo>
                      <a:lnTo>
                        <a:pt x="324235" y="32102"/>
                      </a:lnTo>
                      <a:lnTo>
                        <a:pt x="0" y="32102"/>
                      </a:lnTo>
                      <a:close/>
                    </a:path>
                  </a:pathLst>
                </a:custGeom>
                <a:grpFill/>
                <a:ln w="8022" cap="flat">
                  <a:solidFill>
                    <a:schemeClr val="accent4"/>
                  </a:solidFill>
                  <a:prstDash val="solid"/>
                  <a:miter/>
                </a:ln>
              </p:spPr>
              <p:txBody>
                <a:bodyPr rtlCol="0" anchor="ctr"/>
                <a:lstStyle/>
                <a:p>
                  <a:endParaRPr lang="en-US"/>
                </a:p>
              </p:txBody>
            </p:sp>
            <p:sp>
              <p:nvSpPr>
                <p:cNvPr id="51" name="Freeform: Shape 51">
                  <a:extLst>
                    <a:ext uri="{FF2B5EF4-FFF2-40B4-BE49-F238E27FC236}">
                      <a16:creationId xmlns:a16="http://schemas.microsoft.com/office/drawing/2014/main" id="{D1FADA66-93B4-4622-A914-1AB2DA92765E}"/>
                    </a:ext>
                  </a:extLst>
                </p:cNvPr>
                <p:cNvSpPr/>
                <p:nvPr/>
              </p:nvSpPr>
              <p:spPr>
                <a:xfrm>
                  <a:off x="3303086" y="5613213"/>
                  <a:ext cx="247188" cy="247188"/>
                </a:xfrm>
                <a:custGeom>
                  <a:avLst/>
                  <a:gdLst>
                    <a:gd name="connsiteX0" fmla="*/ 123594 w 247188"/>
                    <a:gd name="connsiteY0" fmla="*/ 247189 h 247188"/>
                    <a:gd name="connsiteX1" fmla="*/ 123594 w 247188"/>
                    <a:gd name="connsiteY1" fmla="*/ 215086 h 247188"/>
                    <a:gd name="connsiteX2" fmla="*/ 215086 w 247188"/>
                    <a:gd name="connsiteY2" fmla="*/ 123595 h 247188"/>
                    <a:gd name="connsiteX3" fmla="*/ 123594 w 247188"/>
                    <a:gd name="connsiteY3" fmla="*/ 32102 h 247188"/>
                    <a:gd name="connsiteX4" fmla="*/ 32102 w 247188"/>
                    <a:gd name="connsiteY4" fmla="*/ 123595 h 247188"/>
                    <a:gd name="connsiteX5" fmla="*/ 0 w 247188"/>
                    <a:gd name="connsiteY5" fmla="*/ 123595 h 247188"/>
                    <a:gd name="connsiteX6" fmla="*/ 123594 w 247188"/>
                    <a:gd name="connsiteY6" fmla="*/ 0 h 247188"/>
                    <a:gd name="connsiteX7" fmla="*/ 247189 w 247188"/>
                    <a:gd name="connsiteY7" fmla="*/ 123595 h 247188"/>
                    <a:gd name="connsiteX8" fmla="*/ 123594 w 247188"/>
                    <a:gd name="connsiteY8" fmla="*/ 247189 h 247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188" h="247188">
                      <a:moveTo>
                        <a:pt x="123594" y="247189"/>
                      </a:moveTo>
                      <a:lnTo>
                        <a:pt x="123594" y="215086"/>
                      </a:lnTo>
                      <a:cubicBezTo>
                        <a:pt x="174156" y="215086"/>
                        <a:pt x="215086" y="174156"/>
                        <a:pt x="215086" y="123595"/>
                      </a:cubicBezTo>
                      <a:cubicBezTo>
                        <a:pt x="215086" y="73033"/>
                        <a:pt x="174156" y="32102"/>
                        <a:pt x="123594" y="32102"/>
                      </a:cubicBezTo>
                      <a:cubicBezTo>
                        <a:pt x="73033" y="32102"/>
                        <a:pt x="32102" y="73033"/>
                        <a:pt x="32102" y="123595"/>
                      </a:cubicBezTo>
                      <a:lnTo>
                        <a:pt x="0" y="123595"/>
                      </a:lnTo>
                      <a:cubicBezTo>
                        <a:pt x="0" y="55377"/>
                        <a:pt x="55377" y="0"/>
                        <a:pt x="123594" y="0"/>
                      </a:cubicBezTo>
                      <a:cubicBezTo>
                        <a:pt x="191812" y="0"/>
                        <a:pt x="247189" y="55377"/>
                        <a:pt x="247189" y="123595"/>
                      </a:cubicBezTo>
                      <a:cubicBezTo>
                        <a:pt x="247189" y="191812"/>
                        <a:pt x="191812" y="247189"/>
                        <a:pt x="123594" y="247189"/>
                      </a:cubicBezTo>
                      <a:close/>
                    </a:path>
                  </a:pathLst>
                </a:custGeom>
                <a:grpFill/>
                <a:ln w="8022" cap="flat">
                  <a:solidFill>
                    <a:schemeClr val="accent4"/>
                  </a:solidFill>
                  <a:prstDash val="solid"/>
                  <a:miter/>
                </a:ln>
              </p:spPr>
              <p:txBody>
                <a:bodyPr rtlCol="0" anchor="ctr"/>
                <a:lstStyle/>
                <a:p>
                  <a:endParaRPr lang="en-US"/>
                </a:p>
              </p:txBody>
            </p:sp>
          </p:grpSp>
          <p:grpSp>
            <p:nvGrpSpPr>
              <p:cNvPr id="44" name="Graphic 4">
                <a:extLst>
                  <a:ext uri="{FF2B5EF4-FFF2-40B4-BE49-F238E27FC236}">
                    <a16:creationId xmlns:a16="http://schemas.microsoft.com/office/drawing/2014/main" id="{865AF610-C66B-4895-AA57-2E257BBE6E91}"/>
                  </a:ext>
                </a:extLst>
              </p:cNvPr>
              <p:cNvGrpSpPr/>
              <p:nvPr/>
            </p:nvGrpSpPr>
            <p:grpSpPr>
              <a:xfrm>
                <a:off x="2697955" y="5547403"/>
                <a:ext cx="443816" cy="247189"/>
                <a:chOff x="2697955" y="5547403"/>
                <a:chExt cx="443816" cy="247189"/>
              </a:xfrm>
              <a:grpFill/>
            </p:grpSpPr>
            <p:sp>
              <p:nvSpPr>
                <p:cNvPr id="48" name="Freeform: Shape 48">
                  <a:extLst>
                    <a:ext uri="{FF2B5EF4-FFF2-40B4-BE49-F238E27FC236}">
                      <a16:creationId xmlns:a16="http://schemas.microsoft.com/office/drawing/2014/main" id="{16BF1CA9-1B5F-4652-B809-FE5DF082F806}"/>
                    </a:ext>
                  </a:extLst>
                </p:cNvPr>
                <p:cNvSpPr/>
                <p:nvPr/>
              </p:nvSpPr>
              <p:spPr>
                <a:xfrm>
                  <a:off x="2697955" y="5762489"/>
                  <a:ext cx="321024" cy="32102"/>
                </a:xfrm>
                <a:custGeom>
                  <a:avLst/>
                  <a:gdLst>
                    <a:gd name="connsiteX0" fmla="*/ 0 w 321024"/>
                    <a:gd name="connsiteY0" fmla="*/ 0 h 32102"/>
                    <a:gd name="connsiteX1" fmla="*/ 321025 w 321024"/>
                    <a:gd name="connsiteY1" fmla="*/ 0 h 32102"/>
                    <a:gd name="connsiteX2" fmla="*/ 321025 w 321024"/>
                    <a:gd name="connsiteY2" fmla="*/ 32103 h 32102"/>
                    <a:gd name="connsiteX3" fmla="*/ 0 w 321024"/>
                    <a:gd name="connsiteY3" fmla="*/ 32103 h 32102"/>
                  </a:gdLst>
                  <a:ahLst/>
                  <a:cxnLst>
                    <a:cxn ang="0">
                      <a:pos x="connsiteX0" y="connsiteY0"/>
                    </a:cxn>
                    <a:cxn ang="0">
                      <a:pos x="connsiteX1" y="connsiteY1"/>
                    </a:cxn>
                    <a:cxn ang="0">
                      <a:pos x="connsiteX2" y="connsiteY2"/>
                    </a:cxn>
                    <a:cxn ang="0">
                      <a:pos x="connsiteX3" y="connsiteY3"/>
                    </a:cxn>
                  </a:cxnLst>
                  <a:rect l="l" t="t" r="r" b="b"/>
                  <a:pathLst>
                    <a:path w="321024" h="32102">
                      <a:moveTo>
                        <a:pt x="0" y="0"/>
                      </a:moveTo>
                      <a:lnTo>
                        <a:pt x="321025" y="0"/>
                      </a:lnTo>
                      <a:lnTo>
                        <a:pt x="321025" y="32103"/>
                      </a:lnTo>
                      <a:lnTo>
                        <a:pt x="0" y="32103"/>
                      </a:lnTo>
                      <a:close/>
                    </a:path>
                  </a:pathLst>
                </a:custGeom>
                <a:grpFill/>
                <a:ln w="8022" cap="flat">
                  <a:solidFill>
                    <a:schemeClr val="accent4"/>
                  </a:solidFill>
                  <a:prstDash val="solid"/>
                  <a:miter/>
                </a:ln>
              </p:spPr>
              <p:txBody>
                <a:bodyPr rtlCol="0" anchor="ctr"/>
                <a:lstStyle/>
                <a:p>
                  <a:endParaRPr lang="en-US"/>
                </a:p>
              </p:txBody>
            </p:sp>
            <p:sp>
              <p:nvSpPr>
                <p:cNvPr id="49" name="Freeform: Shape 49">
                  <a:extLst>
                    <a:ext uri="{FF2B5EF4-FFF2-40B4-BE49-F238E27FC236}">
                      <a16:creationId xmlns:a16="http://schemas.microsoft.com/office/drawing/2014/main" id="{7871A61C-F7B6-4316-BCC4-EEAAB5D8BDD3}"/>
                    </a:ext>
                  </a:extLst>
                </p:cNvPr>
                <p:cNvSpPr/>
                <p:nvPr/>
              </p:nvSpPr>
              <p:spPr>
                <a:xfrm>
                  <a:off x="2894583" y="5547403"/>
                  <a:ext cx="247188" cy="247189"/>
                </a:xfrm>
                <a:custGeom>
                  <a:avLst/>
                  <a:gdLst>
                    <a:gd name="connsiteX0" fmla="*/ 123594 w 247188"/>
                    <a:gd name="connsiteY0" fmla="*/ 247189 h 247189"/>
                    <a:gd name="connsiteX1" fmla="*/ 123594 w 247188"/>
                    <a:gd name="connsiteY1" fmla="*/ 215087 h 247189"/>
                    <a:gd name="connsiteX2" fmla="*/ 215086 w 247188"/>
                    <a:gd name="connsiteY2" fmla="*/ 123595 h 247189"/>
                    <a:gd name="connsiteX3" fmla="*/ 123594 w 247188"/>
                    <a:gd name="connsiteY3" fmla="*/ 32102 h 247189"/>
                    <a:gd name="connsiteX4" fmla="*/ 32102 w 247188"/>
                    <a:gd name="connsiteY4" fmla="*/ 123595 h 247189"/>
                    <a:gd name="connsiteX5" fmla="*/ 0 w 247188"/>
                    <a:gd name="connsiteY5" fmla="*/ 123595 h 247189"/>
                    <a:gd name="connsiteX6" fmla="*/ 123594 w 247188"/>
                    <a:gd name="connsiteY6" fmla="*/ 0 h 247189"/>
                    <a:gd name="connsiteX7" fmla="*/ 247189 w 247188"/>
                    <a:gd name="connsiteY7" fmla="*/ 123595 h 247189"/>
                    <a:gd name="connsiteX8" fmla="*/ 123594 w 247188"/>
                    <a:gd name="connsiteY8" fmla="*/ 247189 h 24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188" h="247189">
                      <a:moveTo>
                        <a:pt x="123594" y="247189"/>
                      </a:moveTo>
                      <a:lnTo>
                        <a:pt x="123594" y="215087"/>
                      </a:lnTo>
                      <a:cubicBezTo>
                        <a:pt x="174156" y="215087"/>
                        <a:pt x="215086" y="174156"/>
                        <a:pt x="215086" y="123595"/>
                      </a:cubicBezTo>
                      <a:cubicBezTo>
                        <a:pt x="215086" y="73033"/>
                        <a:pt x="174156" y="32102"/>
                        <a:pt x="123594" y="32102"/>
                      </a:cubicBezTo>
                      <a:cubicBezTo>
                        <a:pt x="73033" y="32102"/>
                        <a:pt x="32102" y="73033"/>
                        <a:pt x="32102" y="123595"/>
                      </a:cubicBezTo>
                      <a:lnTo>
                        <a:pt x="0" y="123595"/>
                      </a:lnTo>
                      <a:cubicBezTo>
                        <a:pt x="0" y="55377"/>
                        <a:pt x="55377" y="0"/>
                        <a:pt x="123594" y="0"/>
                      </a:cubicBezTo>
                      <a:cubicBezTo>
                        <a:pt x="191812" y="0"/>
                        <a:pt x="247189" y="55377"/>
                        <a:pt x="247189" y="123595"/>
                      </a:cubicBezTo>
                      <a:cubicBezTo>
                        <a:pt x="247189" y="191010"/>
                        <a:pt x="191812" y="247189"/>
                        <a:pt x="123594" y="247189"/>
                      </a:cubicBezTo>
                      <a:close/>
                    </a:path>
                  </a:pathLst>
                </a:custGeom>
                <a:grpFill/>
                <a:ln w="8022" cap="flat">
                  <a:solidFill>
                    <a:schemeClr val="accent4"/>
                  </a:solidFill>
                  <a:prstDash val="solid"/>
                  <a:miter/>
                </a:ln>
              </p:spPr>
              <p:txBody>
                <a:bodyPr rtlCol="0" anchor="ctr"/>
                <a:lstStyle/>
                <a:p>
                  <a:endParaRPr lang="en-US"/>
                </a:p>
              </p:txBody>
            </p:sp>
          </p:grpSp>
          <p:grpSp>
            <p:nvGrpSpPr>
              <p:cNvPr id="45" name="Graphic 4">
                <a:extLst>
                  <a:ext uri="{FF2B5EF4-FFF2-40B4-BE49-F238E27FC236}">
                    <a16:creationId xmlns:a16="http://schemas.microsoft.com/office/drawing/2014/main" id="{C08DC448-CAA3-4754-A411-82FB380F63C7}"/>
                  </a:ext>
                </a:extLst>
              </p:cNvPr>
              <p:cNvGrpSpPr/>
              <p:nvPr/>
            </p:nvGrpSpPr>
            <p:grpSpPr>
              <a:xfrm>
                <a:off x="2857665" y="5914976"/>
                <a:ext cx="444618" cy="247188"/>
                <a:chOff x="2857665" y="5914976"/>
                <a:chExt cx="444618" cy="247188"/>
              </a:xfrm>
              <a:grpFill/>
            </p:grpSpPr>
            <p:sp>
              <p:nvSpPr>
                <p:cNvPr id="46" name="Freeform: Shape 46">
                  <a:extLst>
                    <a:ext uri="{FF2B5EF4-FFF2-40B4-BE49-F238E27FC236}">
                      <a16:creationId xmlns:a16="http://schemas.microsoft.com/office/drawing/2014/main" id="{BA134188-22F8-4B80-BEEE-1710A4850844}"/>
                    </a:ext>
                  </a:extLst>
                </p:cNvPr>
                <p:cNvSpPr/>
                <p:nvPr/>
              </p:nvSpPr>
              <p:spPr>
                <a:xfrm>
                  <a:off x="2857665" y="5919076"/>
                  <a:ext cx="321024" cy="32102"/>
                </a:xfrm>
                <a:custGeom>
                  <a:avLst/>
                  <a:gdLst>
                    <a:gd name="connsiteX0" fmla="*/ 0 w 321024"/>
                    <a:gd name="connsiteY0" fmla="*/ 0 h 32102"/>
                    <a:gd name="connsiteX1" fmla="*/ 321025 w 321024"/>
                    <a:gd name="connsiteY1" fmla="*/ 0 h 32102"/>
                    <a:gd name="connsiteX2" fmla="*/ 321025 w 321024"/>
                    <a:gd name="connsiteY2" fmla="*/ 32102 h 32102"/>
                    <a:gd name="connsiteX3" fmla="*/ 0 w 321024"/>
                    <a:gd name="connsiteY3" fmla="*/ 32102 h 32102"/>
                  </a:gdLst>
                  <a:ahLst/>
                  <a:cxnLst>
                    <a:cxn ang="0">
                      <a:pos x="connsiteX0" y="connsiteY0"/>
                    </a:cxn>
                    <a:cxn ang="0">
                      <a:pos x="connsiteX1" y="connsiteY1"/>
                    </a:cxn>
                    <a:cxn ang="0">
                      <a:pos x="connsiteX2" y="connsiteY2"/>
                    </a:cxn>
                    <a:cxn ang="0">
                      <a:pos x="connsiteX3" y="connsiteY3"/>
                    </a:cxn>
                  </a:cxnLst>
                  <a:rect l="l" t="t" r="r" b="b"/>
                  <a:pathLst>
                    <a:path w="321024" h="32102">
                      <a:moveTo>
                        <a:pt x="0" y="0"/>
                      </a:moveTo>
                      <a:lnTo>
                        <a:pt x="321025" y="0"/>
                      </a:lnTo>
                      <a:lnTo>
                        <a:pt x="321025" y="32102"/>
                      </a:lnTo>
                      <a:lnTo>
                        <a:pt x="0" y="32102"/>
                      </a:lnTo>
                      <a:close/>
                    </a:path>
                  </a:pathLst>
                </a:custGeom>
                <a:grpFill/>
                <a:ln w="8022" cap="flat">
                  <a:solidFill>
                    <a:schemeClr val="accent4"/>
                  </a:solidFill>
                  <a:prstDash val="solid"/>
                  <a:miter/>
                </a:ln>
              </p:spPr>
              <p:txBody>
                <a:bodyPr rtlCol="0" anchor="ctr"/>
                <a:lstStyle/>
                <a:p>
                  <a:endParaRPr lang="en-US"/>
                </a:p>
              </p:txBody>
            </p:sp>
            <p:sp>
              <p:nvSpPr>
                <p:cNvPr id="47" name="Freeform: Shape 47">
                  <a:extLst>
                    <a:ext uri="{FF2B5EF4-FFF2-40B4-BE49-F238E27FC236}">
                      <a16:creationId xmlns:a16="http://schemas.microsoft.com/office/drawing/2014/main" id="{CB298A51-3707-4E4B-A455-8F33C2E54C7B}"/>
                    </a:ext>
                  </a:extLst>
                </p:cNvPr>
                <p:cNvSpPr/>
                <p:nvPr/>
              </p:nvSpPr>
              <p:spPr>
                <a:xfrm>
                  <a:off x="3055095" y="5914976"/>
                  <a:ext cx="247188" cy="247188"/>
                </a:xfrm>
                <a:custGeom>
                  <a:avLst/>
                  <a:gdLst>
                    <a:gd name="connsiteX0" fmla="*/ 123594 w 247188"/>
                    <a:gd name="connsiteY0" fmla="*/ 247189 h 247188"/>
                    <a:gd name="connsiteX1" fmla="*/ 0 w 247188"/>
                    <a:gd name="connsiteY1" fmla="*/ 123594 h 247188"/>
                    <a:gd name="connsiteX2" fmla="*/ 32102 w 247188"/>
                    <a:gd name="connsiteY2" fmla="*/ 123594 h 247188"/>
                    <a:gd name="connsiteX3" fmla="*/ 123594 w 247188"/>
                    <a:gd name="connsiteY3" fmla="*/ 215086 h 247188"/>
                    <a:gd name="connsiteX4" fmla="*/ 215086 w 247188"/>
                    <a:gd name="connsiteY4" fmla="*/ 123594 h 247188"/>
                    <a:gd name="connsiteX5" fmla="*/ 123594 w 247188"/>
                    <a:gd name="connsiteY5" fmla="*/ 32102 h 247188"/>
                    <a:gd name="connsiteX6" fmla="*/ 123594 w 247188"/>
                    <a:gd name="connsiteY6" fmla="*/ 0 h 247188"/>
                    <a:gd name="connsiteX7" fmla="*/ 247189 w 247188"/>
                    <a:gd name="connsiteY7" fmla="*/ 123594 h 247188"/>
                    <a:gd name="connsiteX8" fmla="*/ 123594 w 247188"/>
                    <a:gd name="connsiteY8" fmla="*/ 247189 h 247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188" h="247188">
                      <a:moveTo>
                        <a:pt x="123594" y="247189"/>
                      </a:moveTo>
                      <a:cubicBezTo>
                        <a:pt x="55377" y="247189"/>
                        <a:pt x="0" y="191812"/>
                        <a:pt x="0" y="123594"/>
                      </a:cubicBezTo>
                      <a:lnTo>
                        <a:pt x="32102" y="123594"/>
                      </a:lnTo>
                      <a:cubicBezTo>
                        <a:pt x="32102" y="174155"/>
                        <a:pt x="73033" y="215086"/>
                        <a:pt x="123594" y="215086"/>
                      </a:cubicBezTo>
                      <a:cubicBezTo>
                        <a:pt x="174156" y="215086"/>
                        <a:pt x="215086" y="174155"/>
                        <a:pt x="215086" y="123594"/>
                      </a:cubicBezTo>
                      <a:cubicBezTo>
                        <a:pt x="215086" y="73033"/>
                        <a:pt x="174156" y="32102"/>
                        <a:pt x="123594" y="32102"/>
                      </a:cubicBezTo>
                      <a:lnTo>
                        <a:pt x="123594" y="0"/>
                      </a:lnTo>
                      <a:cubicBezTo>
                        <a:pt x="191812" y="0"/>
                        <a:pt x="247189" y="55376"/>
                        <a:pt x="247189" y="123594"/>
                      </a:cubicBezTo>
                      <a:cubicBezTo>
                        <a:pt x="247189" y="191812"/>
                        <a:pt x="191812" y="247189"/>
                        <a:pt x="123594" y="247189"/>
                      </a:cubicBezTo>
                      <a:close/>
                    </a:path>
                  </a:pathLst>
                </a:custGeom>
                <a:grpFill/>
                <a:ln w="8022" cap="flat">
                  <a:solidFill>
                    <a:schemeClr val="accent4"/>
                  </a:solidFill>
                  <a:prstDash val="solid"/>
                  <a:miter/>
                </a:ln>
              </p:spPr>
              <p:txBody>
                <a:bodyPr rtlCol="0" anchor="ctr"/>
                <a:lstStyle/>
                <a:p>
                  <a:endParaRPr lang="en-US"/>
                </a:p>
              </p:txBody>
            </p:sp>
          </p:grpSp>
        </p:grpSp>
        <p:grpSp>
          <p:nvGrpSpPr>
            <p:cNvPr id="11" name="Graphic 4">
              <a:extLst>
                <a:ext uri="{FF2B5EF4-FFF2-40B4-BE49-F238E27FC236}">
                  <a16:creationId xmlns:a16="http://schemas.microsoft.com/office/drawing/2014/main" id="{050D3AA8-BD2F-435D-B96F-145A042B1CE9}"/>
                </a:ext>
              </a:extLst>
            </p:cNvPr>
            <p:cNvGrpSpPr/>
            <p:nvPr/>
          </p:nvGrpSpPr>
          <p:grpSpPr>
            <a:xfrm>
              <a:off x="3318335" y="5358801"/>
              <a:ext cx="147671" cy="147671"/>
              <a:chOff x="3318335" y="5358801"/>
              <a:chExt cx="147671" cy="147671"/>
            </a:xfrm>
            <a:grpFill/>
          </p:grpSpPr>
          <p:sp>
            <p:nvSpPr>
              <p:cNvPr id="39" name="Freeform: Shape 39">
                <a:extLst>
                  <a:ext uri="{FF2B5EF4-FFF2-40B4-BE49-F238E27FC236}">
                    <a16:creationId xmlns:a16="http://schemas.microsoft.com/office/drawing/2014/main" id="{0DB0C4A4-BE10-4680-BFAD-57D4746E7860}"/>
                  </a:ext>
                </a:extLst>
              </p:cNvPr>
              <p:cNvSpPr/>
              <p:nvPr/>
            </p:nvSpPr>
            <p:spPr>
              <a:xfrm rot="-2700000">
                <a:off x="3375981" y="5358997"/>
                <a:ext cx="32102" cy="147669"/>
              </a:xfrm>
              <a:custGeom>
                <a:avLst/>
                <a:gdLst>
                  <a:gd name="connsiteX0" fmla="*/ 0 w 32102"/>
                  <a:gd name="connsiteY0" fmla="*/ 0 h 147669"/>
                  <a:gd name="connsiteX1" fmla="*/ 32102 w 32102"/>
                  <a:gd name="connsiteY1" fmla="*/ 0 h 147669"/>
                  <a:gd name="connsiteX2" fmla="*/ 32102 w 32102"/>
                  <a:gd name="connsiteY2" fmla="*/ 147670 h 147669"/>
                  <a:gd name="connsiteX3" fmla="*/ 0 w 32102"/>
                  <a:gd name="connsiteY3" fmla="*/ 147670 h 147669"/>
                </a:gdLst>
                <a:ahLst/>
                <a:cxnLst>
                  <a:cxn ang="0">
                    <a:pos x="connsiteX0" y="connsiteY0"/>
                  </a:cxn>
                  <a:cxn ang="0">
                    <a:pos x="connsiteX1" y="connsiteY1"/>
                  </a:cxn>
                  <a:cxn ang="0">
                    <a:pos x="connsiteX2" y="connsiteY2"/>
                  </a:cxn>
                  <a:cxn ang="0">
                    <a:pos x="connsiteX3" y="connsiteY3"/>
                  </a:cxn>
                </a:cxnLst>
                <a:rect l="l" t="t" r="r" b="b"/>
                <a:pathLst>
                  <a:path w="32102" h="147669">
                    <a:moveTo>
                      <a:pt x="0" y="0"/>
                    </a:moveTo>
                    <a:lnTo>
                      <a:pt x="32102" y="0"/>
                    </a:lnTo>
                    <a:lnTo>
                      <a:pt x="32102" y="147670"/>
                    </a:lnTo>
                    <a:lnTo>
                      <a:pt x="0" y="147670"/>
                    </a:lnTo>
                    <a:close/>
                  </a:path>
                </a:pathLst>
              </a:custGeom>
              <a:grpFill/>
              <a:ln w="8022" cap="flat">
                <a:solidFill>
                  <a:schemeClr val="accent4"/>
                </a:solidFill>
                <a:prstDash val="solid"/>
                <a:miter/>
              </a:ln>
            </p:spPr>
            <p:txBody>
              <a:bodyPr rtlCol="0" anchor="ctr"/>
              <a:lstStyle/>
              <a:p>
                <a:endParaRPr lang="en-US"/>
              </a:p>
            </p:txBody>
          </p:sp>
          <p:sp>
            <p:nvSpPr>
              <p:cNvPr id="40" name="Freeform: Shape 40">
                <a:extLst>
                  <a:ext uri="{FF2B5EF4-FFF2-40B4-BE49-F238E27FC236}">
                    <a16:creationId xmlns:a16="http://schemas.microsoft.com/office/drawing/2014/main" id="{4713F1DF-AE3D-4DBB-B9B0-C95CC9176B11}"/>
                  </a:ext>
                </a:extLst>
              </p:cNvPr>
              <p:cNvSpPr/>
              <p:nvPr/>
            </p:nvSpPr>
            <p:spPr>
              <a:xfrm>
                <a:off x="3318335" y="5416586"/>
                <a:ext cx="147671" cy="32102"/>
              </a:xfrm>
              <a:custGeom>
                <a:avLst/>
                <a:gdLst>
                  <a:gd name="connsiteX0" fmla="*/ 0 w 147671"/>
                  <a:gd name="connsiteY0" fmla="*/ 0 h 32102"/>
                  <a:gd name="connsiteX1" fmla="*/ 147671 w 147671"/>
                  <a:gd name="connsiteY1" fmla="*/ 0 h 32102"/>
                  <a:gd name="connsiteX2" fmla="*/ 147671 w 147671"/>
                  <a:gd name="connsiteY2" fmla="*/ 32102 h 32102"/>
                  <a:gd name="connsiteX3" fmla="*/ 0 w 147671"/>
                  <a:gd name="connsiteY3" fmla="*/ 32102 h 32102"/>
                </a:gdLst>
                <a:ahLst/>
                <a:cxnLst>
                  <a:cxn ang="0">
                    <a:pos x="connsiteX0" y="connsiteY0"/>
                  </a:cxn>
                  <a:cxn ang="0">
                    <a:pos x="connsiteX1" y="connsiteY1"/>
                  </a:cxn>
                  <a:cxn ang="0">
                    <a:pos x="connsiteX2" y="connsiteY2"/>
                  </a:cxn>
                  <a:cxn ang="0">
                    <a:pos x="connsiteX3" y="connsiteY3"/>
                  </a:cxn>
                </a:cxnLst>
                <a:rect l="l" t="t" r="r" b="b"/>
                <a:pathLst>
                  <a:path w="147671" h="32102">
                    <a:moveTo>
                      <a:pt x="0" y="0"/>
                    </a:moveTo>
                    <a:lnTo>
                      <a:pt x="147671" y="0"/>
                    </a:lnTo>
                    <a:lnTo>
                      <a:pt x="147671" y="32102"/>
                    </a:lnTo>
                    <a:lnTo>
                      <a:pt x="0" y="32102"/>
                    </a:lnTo>
                    <a:close/>
                  </a:path>
                </a:pathLst>
              </a:custGeom>
              <a:grpFill/>
              <a:ln w="8022" cap="flat">
                <a:solidFill>
                  <a:schemeClr val="accent4"/>
                </a:solidFill>
                <a:prstDash val="solid"/>
                <a:miter/>
              </a:ln>
            </p:spPr>
            <p:txBody>
              <a:bodyPr rtlCol="0" anchor="ctr"/>
              <a:lstStyle/>
              <a:p>
                <a:endParaRPr lang="en-US"/>
              </a:p>
            </p:txBody>
          </p:sp>
          <p:sp>
            <p:nvSpPr>
              <p:cNvPr id="41" name="Freeform: Shape 41">
                <a:extLst>
                  <a:ext uri="{FF2B5EF4-FFF2-40B4-BE49-F238E27FC236}">
                    <a16:creationId xmlns:a16="http://schemas.microsoft.com/office/drawing/2014/main" id="{D8B2A2EB-EA29-4223-9C85-05DEFB63B150}"/>
                  </a:ext>
                </a:extLst>
              </p:cNvPr>
              <p:cNvSpPr/>
              <p:nvPr/>
            </p:nvSpPr>
            <p:spPr>
              <a:xfrm>
                <a:off x="3376119" y="5358801"/>
                <a:ext cx="32102" cy="147671"/>
              </a:xfrm>
              <a:custGeom>
                <a:avLst/>
                <a:gdLst>
                  <a:gd name="connsiteX0" fmla="*/ 0 w 32102"/>
                  <a:gd name="connsiteY0" fmla="*/ 0 h 147671"/>
                  <a:gd name="connsiteX1" fmla="*/ 32102 w 32102"/>
                  <a:gd name="connsiteY1" fmla="*/ 0 h 147671"/>
                  <a:gd name="connsiteX2" fmla="*/ 32102 w 32102"/>
                  <a:gd name="connsiteY2" fmla="*/ 147671 h 147671"/>
                  <a:gd name="connsiteX3" fmla="*/ 0 w 32102"/>
                  <a:gd name="connsiteY3" fmla="*/ 147671 h 147671"/>
                </a:gdLst>
                <a:ahLst/>
                <a:cxnLst>
                  <a:cxn ang="0">
                    <a:pos x="connsiteX0" y="connsiteY0"/>
                  </a:cxn>
                  <a:cxn ang="0">
                    <a:pos x="connsiteX1" y="connsiteY1"/>
                  </a:cxn>
                  <a:cxn ang="0">
                    <a:pos x="connsiteX2" y="connsiteY2"/>
                  </a:cxn>
                  <a:cxn ang="0">
                    <a:pos x="connsiteX3" y="connsiteY3"/>
                  </a:cxn>
                </a:cxnLst>
                <a:rect l="l" t="t" r="r" b="b"/>
                <a:pathLst>
                  <a:path w="32102" h="147671">
                    <a:moveTo>
                      <a:pt x="0" y="0"/>
                    </a:moveTo>
                    <a:lnTo>
                      <a:pt x="32102" y="0"/>
                    </a:lnTo>
                    <a:lnTo>
                      <a:pt x="32102" y="147671"/>
                    </a:lnTo>
                    <a:lnTo>
                      <a:pt x="0" y="147671"/>
                    </a:lnTo>
                    <a:close/>
                  </a:path>
                </a:pathLst>
              </a:custGeom>
              <a:grpFill/>
              <a:ln w="8022" cap="flat">
                <a:solidFill>
                  <a:schemeClr val="accent4"/>
                </a:solidFill>
                <a:prstDash val="solid"/>
                <a:miter/>
              </a:ln>
            </p:spPr>
            <p:txBody>
              <a:bodyPr rtlCol="0" anchor="ctr"/>
              <a:lstStyle/>
              <a:p>
                <a:endParaRPr lang="en-US"/>
              </a:p>
            </p:txBody>
          </p:sp>
          <p:sp>
            <p:nvSpPr>
              <p:cNvPr id="42" name="Freeform: Shape 42">
                <a:extLst>
                  <a:ext uri="{FF2B5EF4-FFF2-40B4-BE49-F238E27FC236}">
                    <a16:creationId xmlns:a16="http://schemas.microsoft.com/office/drawing/2014/main" id="{5EF361C4-90BD-43AF-84C7-EC7B3C31BA76}"/>
                  </a:ext>
                </a:extLst>
              </p:cNvPr>
              <p:cNvSpPr/>
              <p:nvPr/>
            </p:nvSpPr>
            <p:spPr>
              <a:xfrm rot="-2700000">
                <a:off x="3318147" y="5416851"/>
                <a:ext cx="147669" cy="32102"/>
              </a:xfrm>
              <a:custGeom>
                <a:avLst/>
                <a:gdLst>
                  <a:gd name="connsiteX0" fmla="*/ 0 w 147669"/>
                  <a:gd name="connsiteY0" fmla="*/ 0 h 32102"/>
                  <a:gd name="connsiteX1" fmla="*/ 147670 w 147669"/>
                  <a:gd name="connsiteY1" fmla="*/ 0 h 32102"/>
                  <a:gd name="connsiteX2" fmla="*/ 147670 w 147669"/>
                  <a:gd name="connsiteY2" fmla="*/ 32102 h 32102"/>
                  <a:gd name="connsiteX3" fmla="*/ 0 w 147669"/>
                  <a:gd name="connsiteY3" fmla="*/ 32102 h 32102"/>
                </a:gdLst>
                <a:ahLst/>
                <a:cxnLst>
                  <a:cxn ang="0">
                    <a:pos x="connsiteX0" y="connsiteY0"/>
                  </a:cxn>
                  <a:cxn ang="0">
                    <a:pos x="connsiteX1" y="connsiteY1"/>
                  </a:cxn>
                  <a:cxn ang="0">
                    <a:pos x="connsiteX2" y="connsiteY2"/>
                  </a:cxn>
                  <a:cxn ang="0">
                    <a:pos x="connsiteX3" y="connsiteY3"/>
                  </a:cxn>
                </a:cxnLst>
                <a:rect l="l" t="t" r="r" b="b"/>
                <a:pathLst>
                  <a:path w="147669" h="32102">
                    <a:moveTo>
                      <a:pt x="0" y="0"/>
                    </a:moveTo>
                    <a:lnTo>
                      <a:pt x="147670" y="0"/>
                    </a:lnTo>
                    <a:lnTo>
                      <a:pt x="147670" y="32102"/>
                    </a:lnTo>
                    <a:lnTo>
                      <a:pt x="0" y="32102"/>
                    </a:lnTo>
                    <a:close/>
                  </a:path>
                </a:pathLst>
              </a:custGeom>
              <a:grpFill/>
              <a:ln w="8022" cap="flat">
                <a:solidFill>
                  <a:schemeClr val="accent4"/>
                </a:solidFill>
                <a:prstDash val="solid"/>
                <a:miter/>
              </a:ln>
            </p:spPr>
            <p:txBody>
              <a:bodyPr rtlCol="0" anchor="ctr"/>
              <a:lstStyle/>
              <a:p>
                <a:endParaRPr lang="en-US"/>
              </a:p>
            </p:txBody>
          </p:sp>
        </p:grpSp>
        <p:grpSp>
          <p:nvGrpSpPr>
            <p:cNvPr id="12" name="Graphic 4">
              <a:extLst>
                <a:ext uri="{FF2B5EF4-FFF2-40B4-BE49-F238E27FC236}">
                  <a16:creationId xmlns:a16="http://schemas.microsoft.com/office/drawing/2014/main" id="{DBAF4851-4DF7-4DD3-A346-898A5568C439}"/>
                </a:ext>
              </a:extLst>
            </p:cNvPr>
            <p:cNvGrpSpPr/>
            <p:nvPr/>
          </p:nvGrpSpPr>
          <p:grpSpPr>
            <a:xfrm>
              <a:off x="2806301" y="6081106"/>
              <a:ext cx="147671" cy="147671"/>
              <a:chOff x="2806301" y="6081106"/>
              <a:chExt cx="147671" cy="147671"/>
            </a:xfrm>
            <a:grpFill/>
          </p:grpSpPr>
          <p:sp>
            <p:nvSpPr>
              <p:cNvPr id="35" name="Freeform: Shape 35">
                <a:extLst>
                  <a:ext uri="{FF2B5EF4-FFF2-40B4-BE49-F238E27FC236}">
                    <a16:creationId xmlns:a16="http://schemas.microsoft.com/office/drawing/2014/main" id="{25E8658D-6BEF-4F01-A0DB-0647F9D51C8E}"/>
                  </a:ext>
                </a:extLst>
              </p:cNvPr>
              <p:cNvSpPr/>
              <p:nvPr/>
            </p:nvSpPr>
            <p:spPr>
              <a:xfrm rot="-2700000">
                <a:off x="2863705" y="6081044"/>
                <a:ext cx="32102" cy="147669"/>
              </a:xfrm>
              <a:custGeom>
                <a:avLst/>
                <a:gdLst>
                  <a:gd name="connsiteX0" fmla="*/ 0 w 32102"/>
                  <a:gd name="connsiteY0" fmla="*/ 0 h 147669"/>
                  <a:gd name="connsiteX1" fmla="*/ 32102 w 32102"/>
                  <a:gd name="connsiteY1" fmla="*/ 0 h 147669"/>
                  <a:gd name="connsiteX2" fmla="*/ 32102 w 32102"/>
                  <a:gd name="connsiteY2" fmla="*/ 147670 h 147669"/>
                  <a:gd name="connsiteX3" fmla="*/ 0 w 32102"/>
                  <a:gd name="connsiteY3" fmla="*/ 147670 h 147669"/>
                </a:gdLst>
                <a:ahLst/>
                <a:cxnLst>
                  <a:cxn ang="0">
                    <a:pos x="connsiteX0" y="connsiteY0"/>
                  </a:cxn>
                  <a:cxn ang="0">
                    <a:pos x="connsiteX1" y="connsiteY1"/>
                  </a:cxn>
                  <a:cxn ang="0">
                    <a:pos x="connsiteX2" y="connsiteY2"/>
                  </a:cxn>
                  <a:cxn ang="0">
                    <a:pos x="connsiteX3" y="connsiteY3"/>
                  </a:cxn>
                </a:cxnLst>
                <a:rect l="l" t="t" r="r" b="b"/>
                <a:pathLst>
                  <a:path w="32102" h="147669">
                    <a:moveTo>
                      <a:pt x="0" y="0"/>
                    </a:moveTo>
                    <a:lnTo>
                      <a:pt x="32102" y="0"/>
                    </a:lnTo>
                    <a:lnTo>
                      <a:pt x="32102" y="147670"/>
                    </a:lnTo>
                    <a:lnTo>
                      <a:pt x="0" y="147670"/>
                    </a:lnTo>
                    <a:close/>
                  </a:path>
                </a:pathLst>
              </a:custGeom>
              <a:grpFill/>
              <a:ln w="8022" cap="flat">
                <a:solidFill>
                  <a:schemeClr val="accent4"/>
                </a:solidFill>
                <a:prstDash val="solid"/>
                <a:miter/>
              </a:ln>
            </p:spPr>
            <p:txBody>
              <a:bodyPr rtlCol="0" anchor="ctr"/>
              <a:lstStyle/>
              <a:p>
                <a:endParaRPr lang="en-US"/>
              </a:p>
            </p:txBody>
          </p:sp>
          <p:sp>
            <p:nvSpPr>
              <p:cNvPr id="36" name="Freeform: Shape 36">
                <a:extLst>
                  <a:ext uri="{FF2B5EF4-FFF2-40B4-BE49-F238E27FC236}">
                    <a16:creationId xmlns:a16="http://schemas.microsoft.com/office/drawing/2014/main" id="{4FE7CB2B-084D-42C5-A10D-F7918B381E1C}"/>
                  </a:ext>
                </a:extLst>
              </p:cNvPr>
              <p:cNvSpPr/>
              <p:nvPr/>
            </p:nvSpPr>
            <p:spPr>
              <a:xfrm>
                <a:off x="2806301" y="6138891"/>
                <a:ext cx="147671" cy="32102"/>
              </a:xfrm>
              <a:custGeom>
                <a:avLst/>
                <a:gdLst>
                  <a:gd name="connsiteX0" fmla="*/ 0 w 147671"/>
                  <a:gd name="connsiteY0" fmla="*/ 0 h 32102"/>
                  <a:gd name="connsiteX1" fmla="*/ 147671 w 147671"/>
                  <a:gd name="connsiteY1" fmla="*/ 0 h 32102"/>
                  <a:gd name="connsiteX2" fmla="*/ 147671 w 147671"/>
                  <a:gd name="connsiteY2" fmla="*/ 32102 h 32102"/>
                  <a:gd name="connsiteX3" fmla="*/ 0 w 147671"/>
                  <a:gd name="connsiteY3" fmla="*/ 32102 h 32102"/>
                </a:gdLst>
                <a:ahLst/>
                <a:cxnLst>
                  <a:cxn ang="0">
                    <a:pos x="connsiteX0" y="connsiteY0"/>
                  </a:cxn>
                  <a:cxn ang="0">
                    <a:pos x="connsiteX1" y="connsiteY1"/>
                  </a:cxn>
                  <a:cxn ang="0">
                    <a:pos x="connsiteX2" y="connsiteY2"/>
                  </a:cxn>
                  <a:cxn ang="0">
                    <a:pos x="connsiteX3" y="connsiteY3"/>
                  </a:cxn>
                </a:cxnLst>
                <a:rect l="l" t="t" r="r" b="b"/>
                <a:pathLst>
                  <a:path w="147671" h="32102">
                    <a:moveTo>
                      <a:pt x="0" y="0"/>
                    </a:moveTo>
                    <a:lnTo>
                      <a:pt x="147671" y="0"/>
                    </a:lnTo>
                    <a:lnTo>
                      <a:pt x="147671" y="32102"/>
                    </a:lnTo>
                    <a:lnTo>
                      <a:pt x="0" y="32102"/>
                    </a:lnTo>
                    <a:close/>
                  </a:path>
                </a:pathLst>
              </a:custGeom>
              <a:grpFill/>
              <a:ln w="8022" cap="flat">
                <a:solidFill>
                  <a:schemeClr val="accent4"/>
                </a:solidFill>
                <a:prstDash val="solid"/>
                <a:miter/>
              </a:ln>
            </p:spPr>
            <p:txBody>
              <a:bodyPr rtlCol="0" anchor="ctr"/>
              <a:lstStyle/>
              <a:p>
                <a:endParaRPr lang="en-US"/>
              </a:p>
            </p:txBody>
          </p:sp>
          <p:sp>
            <p:nvSpPr>
              <p:cNvPr id="37" name="Freeform: Shape 37">
                <a:extLst>
                  <a:ext uri="{FF2B5EF4-FFF2-40B4-BE49-F238E27FC236}">
                    <a16:creationId xmlns:a16="http://schemas.microsoft.com/office/drawing/2014/main" id="{C9BCD3C0-4DA1-4337-B0EE-A875C0EA9CAD}"/>
                  </a:ext>
                </a:extLst>
              </p:cNvPr>
              <p:cNvSpPr/>
              <p:nvPr/>
            </p:nvSpPr>
            <p:spPr>
              <a:xfrm>
                <a:off x="2864085" y="6081106"/>
                <a:ext cx="32102" cy="147671"/>
              </a:xfrm>
              <a:custGeom>
                <a:avLst/>
                <a:gdLst>
                  <a:gd name="connsiteX0" fmla="*/ 0 w 32102"/>
                  <a:gd name="connsiteY0" fmla="*/ 0 h 147671"/>
                  <a:gd name="connsiteX1" fmla="*/ 32102 w 32102"/>
                  <a:gd name="connsiteY1" fmla="*/ 0 h 147671"/>
                  <a:gd name="connsiteX2" fmla="*/ 32102 w 32102"/>
                  <a:gd name="connsiteY2" fmla="*/ 147671 h 147671"/>
                  <a:gd name="connsiteX3" fmla="*/ 0 w 32102"/>
                  <a:gd name="connsiteY3" fmla="*/ 147671 h 147671"/>
                </a:gdLst>
                <a:ahLst/>
                <a:cxnLst>
                  <a:cxn ang="0">
                    <a:pos x="connsiteX0" y="connsiteY0"/>
                  </a:cxn>
                  <a:cxn ang="0">
                    <a:pos x="connsiteX1" y="connsiteY1"/>
                  </a:cxn>
                  <a:cxn ang="0">
                    <a:pos x="connsiteX2" y="connsiteY2"/>
                  </a:cxn>
                  <a:cxn ang="0">
                    <a:pos x="connsiteX3" y="connsiteY3"/>
                  </a:cxn>
                </a:cxnLst>
                <a:rect l="l" t="t" r="r" b="b"/>
                <a:pathLst>
                  <a:path w="32102" h="147671">
                    <a:moveTo>
                      <a:pt x="0" y="0"/>
                    </a:moveTo>
                    <a:lnTo>
                      <a:pt x="32102" y="0"/>
                    </a:lnTo>
                    <a:lnTo>
                      <a:pt x="32102" y="147671"/>
                    </a:lnTo>
                    <a:lnTo>
                      <a:pt x="0" y="147671"/>
                    </a:lnTo>
                    <a:close/>
                  </a:path>
                </a:pathLst>
              </a:custGeom>
              <a:grpFill/>
              <a:ln w="8022" cap="flat">
                <a:solidFill>
                  <a:schemeClr val="accent4"/>
                </a:solidFill>
                <a:prstDash val="solid"/>
                <a:miter/>
              </a:ln>
            </p:spPr>
            <p:txBody>
              <a:bodyPr rtlCol="0" anchor="ctr"/>
              <a:lstStyle/>
              <a:p>
                <a:endParaRPr lang="en-US"/>
              </a:p>
            </p:txBody>
          </p:sp>
          <p:sp>
            <p:nvSpPr>
              <p:cNvPr id="38" name="Freeform: Shape 38">
                <a:extLst>
                  <a:ext uri="{FF2B5EF4-FFF2-40B4-BE49-F238E27FC236}">
                    <a16:creationId xmlns:a16="http://schemas.microsoft.com/office/drawing/2014/main" id="{95E498B3-20C7-4241-B9E1-8F6E0DFCE177}"/>
                  </a:ext>
                </a:extLst>
              </p:cNvPr>
              <p:cNvSpPr/>
              <p:nvPr/>
            </p:nvSpPr>
            <p:spPr>
              <a:xfrm rot="-2700000">
                <a:off x="2805922" y="6138827"/>
                <a:ext cx="147669" cy="32102"/>
              </a:xfrm>
              <a:custGeom>
                <a:avLst/>
                <a:gdLst>
                  <a:gd name="connsiteX0" fmla="*/ 0 w 147669"/>
                  <a:gd name="connsiteY0" fmla="*/ 0 h 32102"/>
                  <a:gd name="connsiteX1" fmla="*/ 147670 w 147669"/>
                  <a:gd name="connsiteY1" fmla="*/ 0 h 32102"/>
                  <a:gd name="connsiteX2" fmla="*/ 147670 w 147669"/>
                  <a:gd name="connsiteY2" fmla="*/ 32102 h 32102"/>
                  <a:gd name="connsiteX3" fmla="*/ 0 w 147669"/>
                  <a:gd name="connsiteY3" fmla="*/ 32102 h 32102"/>
                </a:gdLst>
                <a:ahLst/>
                <a:cxnLst>
                  <a:cxn ang="0">
                    <a:pos x="connsiteX0" y="connsiteY0"/>
                  </a:cxn>
                  <a:cxn ang="0">
                    <a:pos x="connsiteX1" y="connsiteY1"/>
                  </a:cxn>
                  <a:cxn ang="0">
                    <a:pos x="connsiteX2" y="connsiteY2"/>
                  </a:cxn>
                  <a:cxn ang="0">
                    <a:pos x="connsiteX3" y="connsiteY3"/>
                  </a:cxn>
                </a:cxnLst>
                <a:rect l="l" t="t" r="r" b="b"/>
                <a:pathLst>
                  <a:path w="147669" h="32102">
                    <a:moveTo>
                      <a:pt x="0" y="0"/>
                    </a:moveTo>
                    <a:lnTo>
                      <a:pt x="147670" y="0"/>
                    </a:lnTo>
                    <a:lnTo>
                      <a:pt x="147670" y="32102"/>
                    </a:lnTo>
                    <a:lnTo>
                      <a:pt x="0" y="32102"/>
                    </a:lnTo>
                    <a:close/>
                  </a:path>
                </a:pathLst>
              </a:custGeom>
              <a:grpFill/>
              <a:ln w="8022" cap="flat">
                <a:solidFill>
                  <a:schemeClr val="accent4"/>
                </a:solidFill>
                <a:prstDash val="solid"/>
                <a:miter/>
              </a:ln>
            </p:spPr>
            <p:txBody>
              <a:bodyPr rtlCol="0" anchor="ctr"/>
              <a:lstStyle/>
              <a:p>
                <a:endParaRPr lang="en-US"/>
              </a:p>
            </p:txBody>
          </p:sp>
        </p:grpSp>
        <p:grpSp>
          <p:nvGrpSpPr>
            <p:cNvPr id="13" name="Graphic 4">
              <a:extLst>
                <a:ext uri="{FF2B5EF4-FFF2-40B4-BE49-F238E27FC236}">
                  <a16:creationId xmlns:a16="http://schemas.microsoft.com/office/drawing/2014/main" id="{091890F1-D4F9-4E33-83F3-85F8626F1A5E}"/>
                </a:ext>
              </a:extLst>
            </p:cNvPr>
            <p:cNvGrpSpPr/>
            <p:nvPr/>
          </p:nvGrpSpPr>
          <p:grpSpPr>
            <a:xfrm>
              <a:off x="3417050" y="6072278"/>
              <a:ext cx="147671" cy="147671"/>
              <a:chOff x="3417050" y="6072278"/>
              <a:chExt cx="147671" cy="147671"/>
            </a:xfrm>
            <a:grpFill/>
          </p:grpSpPr>
          <p:sp>
            <p:nvSpPr>
              <p:cNvPr id="31" name="Freeform: Shape 31">
                <a:extLst>
                  <a:ext uri="{FF2B5EF4-FFF2-40B4-BE49-F238E27FC236}">
                    <a16:creationId xmlns:a16="http://schemas.microsoft.com/office/drawing/2014/main" id="{0F5DA725-BD65-4710-A1FE-E303F6EFF9C1}"/>
                  </a:ext>
                </a:extLst>
              </p:cNvPr>
              <p:cNvSpPr/>
              <p:nvPr/>
            </p:nvSpPr>
            <p:spPr>
              <a:xfrm rot="-2700000">
                <a:off x="3474699" y="6072072"/>
                <a:ext cx="32102" cy="147669"/>
              </a:xfrm>
              <a:custGeom>
                <a:avLst/>
                <a:gdLst>
                  <a:gd name="connsiteX0" fmla="*/ 0 w 32102"/>
                  <a:gd name="connsiteY0" fmla="*/ 0 h 147669"/>
                  <a:gd name="connsiteX1" fmla="*/ 32102 w 32102"/>
                  <a:gd name="connsiteY1" fmla="*/ 0 h 147669"/>
                  <a:gd name="connsiteX2" fmla="*/ 32102 w 32102"/>
                  <a:gd name="connsiteY2" fmla="*/ 147670 h 147669"/>
                  <a:gd name="connsiteX3" fmla="*/ 0 w 32102"/>
                  <a:gd name="connsiteY3" fmla="*/ 147670 h 147669"/>
                </a:gdLst>
                <a:ahLst/>
                <a:cxnLst>
                  <a:cxn ang="0">
                    <a:pos x="connsiteX0" y="connsiteY0"/>
                  </a:cxn>
                  <a:cxn ang="0">
                    <a:pos x="connsiteX1" y="connsiteY1"/>
                  </a:cxn>
                  <a:cxn ang="0">
                    <a:pos x="connsiteX2" y="connsiteY2"/>
                  </a:cxn>
                  <a:cxn ang="0">
                    <a:pos x="connsiteX3" y="connsiteY3"/>
                  </a:cxn>
                </a:cxnLst>
                <a:rect l="l" t="t" r="r" b="b"/>
                <a:pathLst>
                  <a:path w="32102" h="147669">
                    <a:moveTo>
                      <a:pt x="0" y="0"/>
                    </a:moveTo>
                    <a:lnTo>
                      <a:pt x="32102" y="0"/>
                    </a:lnTo>
                    <a:lnTo>
                      <a:pt x="32102" y="147670"/>
                    </a:lnTo>
                    <a:lnTo>
                      <a:pt x="0" y="147670"/>
                    </a:lnTo>
                    <a:close/>
                  </a:path>
                </a:pathLst>
              </a:custGeom>
              <a:grpFill/>
              <a:ln w="8022" cap="flat">
                <a:solidFill>
                  <a:schemeClr val="accent4"/>
                </a:solidFill>
                <a:prstDash val="solid"/>
                <a:miter/>
              </a:ln>
            </p:spPr>
            <p:txBody>
              <a:bodyPr rtlCol="0" anchor="ctr"/>
              <a:lstStyle/>
              <a:p>
                <a:endParaRPr lang="en-US"/>
              </a:p>
            </p:txBody>
          </p:sp>
          <p:sp>
            <p:nvSpPr>
              <p:cNvPr id="32" name="Freeform: Shape 32">
                <a:extLst>
                  <a:ext uri="{FF2B5EF4-FFF2-40B4-BE49-F238E27FC236}">
                    <a16:creationId xmlns:a16="http://schemas.microsoft.com/office/drawing/2014/main" id="{0E8C0708-313A-4F6C-B4C6-6E11648485E5}"/>
                  </a:ext>
                </a:extLst>
              </p:cNvPr>
              <p:cNvSpPr/>
              <p:nvPr/>
            </p:nvSpPr>
            <p:spPr>
              <a:xfrm>
                <a:off x="3417050" y="6130062"/>
                <a:ext cx="147671" cy="32102"/>
              </a:xfrm>
              <a:custGeom>
                <a:avLst/>
                <a:gdLst>
                  <a:gd name="connsiteX0" fmla="*/ 0 w 147671"/>
                  <a:gd name="connsiteY0" fmla="*/ 0 h 32102"/>
                  <a:gd name="connsiteX1" fmla="*/ 147671 w 147671"/>
                  <a:gd name="connsiteY1" fmla="*/ 0 h 32102"/>
                  <a:gd name="connsiteX2" fmla="*/ 147671 w 147671"/>
                  <a:gd name="connsiteY2" fmla="*/ 32103 h 32102"/>
                  <a:gd name="connsiteX3" fmla="*/ 0 w 147671"/>
                  <a:gd name="connsiteY3" fmla="*/ 32103 h 32102"/>
                </a:gdLst>
                <a:ahLst/>
                <a:cxnLst>
                  <a:cxn ang="0">
                    <a:pos x="connsiteX0" y="connsiteY0"/>
                  </a:cxn>
                  <a:cxn ang="0">
                    <a:pos x="connsiteX1" y="connsiteY1"/>
                  </a:cxn>
                  <a:cxn ang="0">
                    <a:pos x="connsiteX2" y="connsiteY2"/>
                  </a:cxn>
                  <a:cxn ang="0">
                    <a:pos x="connsiteX3" y="connsiteY3"/>
                  </a:cxn>
                </a:cxnLst>
                <a:rect l="l" t="t" r="r" b="b"/>
                <a:pathLst>
                  <a:path w="147671" h="32102">
                    <a:moveTo>
                      <a:pt x="0" y="0"/>
                    </a:moveTo>
                    <a:lnTo>
                      <a:pt x="147671" y="0"/>
                    </a:lnTo>
                    <a:lnTo>
                      <a:pt x="147671" y="32103"/>
                    </a:lnTo>
                    <a:lnTo>
                      <a:pt x="0" y="32103"/>
                    </a:lnTo>
                    <a:close/>
                  </a:path>
                </a:pathLst>
              </a:custGeom>
              <a:grpFill/>
              <a:ln w="8022" cap="flat">
                <a:solidFill>
                  <a:schemeClr val="accent4"/>
                </a:solidFill>
                <a:prstDash val="solid"/>
                <a:miter/>
              </a:ln>
            </p:spPr>
            <p:txBody>
              <a:bodyPr rtlCol="0" anchor="ctr"/>
              <a:lstStyle/>
              <a:p>
                <a:endParaRPr lang="en-US"/>
              </a:p>
            </p:txBody>
          </p:sp>
          <p:sp>
            <p:nvSpPr>
              <p:cNvPr id="33" name="Freeform: Shape 33">
                <a:extLst>
                  <a:ext uri="{FF2B5EF4-FFF2-40B4-BE49-F238E27FC236}">
                    <a16:creationId xmlns:a16="http://schemas.microsoft.com/office/drawing/2014/main" id="{189A5FEE-F690-4C69-BA01-5BE114749221}"/>
                  </a:ext>
                </a:extLst>
              </p:cNvPr>
              <p:cNvSpPr/>
              <p:nvPr/>
            </p:nvSpPr>
            <p:spPr>
              <a:xfrm>
                <a:off x="3474834" y="6072278"/>
                <a:ext cx="32102" cy="147671"/>
              </a:xfrm>
              <a:custGeom>
                <a:avLst/>
                <a:gdLst>
                  <a:gd name="connsiteX0" fmla="*/ 0 w 32102"/>
                  <a:gd name="connsiteY0" fmla="*/ 0 h 147671"/>
                  <a:gd name="connsiteX1" fmla="*/ 32102 w 32102"/>
                  <a:gd name="connsiteY1" fmla="*/ 0 h 147671"/>
                  <a:gd name="connsiteX2" fmla="*/ 32102 w 32102"/>
                  <a:gd name="connsiteY2" fmla="*/ 147671 h 147671"/>
                  <a:gd name="connsiteX3" fmla="*/ 0 w 32102"/>
                  <a:gd name="connsiteY3" fmla="*/ 147671 h 147671"/>
                </a:gdLst>
                <a:ahLst/>
                <a:cxnLst>
                  <a:cxn ang="0">
                    <a:pos x="connsiteX0" y="connsiteY0"/>
                  </a:cxn>
                  <a:cxn ang="0">
                    <a:pos x="connsiteX1" y="connsiteY1"/>
                  </a:cxn>
                  <a:cxn ang="0">
                    <a:pos x="connsiteX2" y="connsiteY2"/>
                  </a:cxn>
                  <a:cxn ang="0">
                    <a:pos x="connsiteX3" y="connsiteY3"/>
                  </a:cxn>
                </a:cxnLst>
                <a:rect l="l" t="t" r="r" b="b"/>
                <a:pathLst>
                  <a:path w="32102" h="147671">
                    <a:moveTo>
                      <a:pt x="0" y="0"/>
                    </a:moveTo>
                    <a:lnTo>
                      <a:pt x="32102" y="0"/>
                    </a:lnTo>
                    <a:lnTo>
                      <a:pt x="32102" y="147671"/>
                    </a:lnTo>
                    <a:lnTo>
                      <a:pt x="0" y="147671"/>
                    </a:lnTo>
                    <a:close/>
                  </a:path>
                </a:pathLst>
              </a:custGeom>
              <a:grpFill/>
              <a:ln w="8022" cap="flat">
                <a:solidFill>
                  <a:schemeClr val="accent4"/>
                </a:solidFill>
                <a:prstDash val="solid"/>
                <a:miter/>
              </a:ln>
            </p:spPr>
            <p:txBody>
              <a:bodyPr rtlCol="0" anchor="ctr"/>
              <a:lstStyle/>
              <a:p>
                <a:endParaRPr lang="en-US"/>
              </a:p>
            </p:txBody>
          </p:sp>
          <p:sp>
            <p:nvSpPr>
              <p:cNvPr id="34" name="Freeform: Shape 34">
                <a:extLst>
                  <a:ext uri="{FF2B5EF4-FFF2-40B4-BE49-F238E27FC236}">
                    <a16:creationId xmlns:a16="http://schemas.microsoft.com/office/drawing/2014/main" id="{CFC79998-E161-4095-BC92-BC97AC7E730F}"/>
                  </a:ext>
                </a:extLst>
              </p:cNvPr>
              <p:cNvSpPr/>
              <p:nvPr/>
            </p:nvSpPr>
            <p:spPr>
              <a:xfrm rot="-2700000">
                <a:off x="3416970" y="6129779"/>
                <a:ext cx="147669" cy="32102"/>
              </a:xfrm>
              <a:custGeom>
                <a:avLst/>
                <a:gdLst>
                  <a:gd name="connsiteX0" fmla="*/ 0 w 147669"/>
                  <a:gd name="connsiteY0" fmla="*/ 0 h 32102"/>
                  <a:gd name="connsiteX1" fmla="*/ 147670 w 147669"/>
                  <a:gd name="connsiteY1" fmla="*/ 0 h 32102"/>
                  <a:gd name="connsiteX2" fmla="*/ 147670 w 147669"/>
                  <a:gd name="connsiteY2" fmla="*/ 32102 h 32102"/>
                  <a:gd name="connsiteX3" fmla="*/ 0 w 147669"/>
                  <a:gd name="connsiteY3" fmla="*/ 32102 h 32102"/>
                </a:gdLst>
                <a:ahLst/>
                <a:cxnLst>
                  <a:cxn ang="0">
                    <a:pos x="connsiteX0" y="connsiteY0"/>
                  </a:cxn>
                  <a:cxn ang="0">
                    <a:pos x="connsiteX1" y="connsiteY1"/>
                  </a:cxn>
                  <a:cxn ang="0">
                    <a:pos x="connsiteX2" y="connsiteY2"/>
                  </a:cxn>
                  <a:cxn ang="0">
                    <a:pos x="connsiteX3" y="connsiteY3"/>
                  </a:cxn>
                </a:cxnLst>
                <a:rect l="l" t="t" r="r" b="b"/>
                <a:pathLst>
                  <a:path w="147669" h="32102">
                    <a:moveTo>
                      <a:pt x="0" y="0"/>
                    </a:moveTo>
                    <a:lnTo>
                      <a:pt x="147670" y="0"/>
                    </a:lnTo>
                    <a:lnTo>
                      <a:pt x="147670" y="32102"/>
                    </a:lnTo>
                    <a:lnTo>
                      <a:pt x="0" y="32102"/>
                    </a:lnTo>
                    <a:close/>
                  </a:path>
                </a:pathLst>
              </a:custGeom>
              <a:grpFill/>
              <a:ln w="8022" cap="flat">
                <a:solidFill>
                  <a:schemeClr val="accent4"/>
                </a:solidFill>
                <a:prstDash val="solid"/>
                <a:miter/>
              </a:ln>
            </p:spPr>
            <p:txBody>
              <a:bodyPr rtlCol="0" anchor="ctr"/>
              <a:lstStyle/>
              <a:p>
                <a:endParaRPr lang="en-US"/>
              </a:p>
            </p:txBody>
          </p:sp>
        </p:grpSp>
        <p:sp>
          <p:nvSpPr>
            <p:cNvPr id="14" name="Freeform: Shape 14">
              <a:extLst>
                <a:ext uri="{FF2B5EF4-FFF2-40B4-BE49-F238E27FC236}">
                  <a16:creationId xmlns:a16="http://schemas.microsoft.com/office/drawing/2014/main" id="{261EDF9F-379C-4090-B7E8-EEE025F26FEE}"/>
                </a:ext>
              </a:extLst>
            </p:cNvPr>
            <p:cNvSpPr/>
            <p:nvPr/>
          </p:nvSpPr>
          <p:spPr>
            <a:xfrm rot="-2700000">
              <a:off x="2755428" y="5432422"/>
              <a:ext cx="32102" cy="147669"/>
            </a:xfrm>
            <a:custGeom>
              <a:avLst/>
              <a:gdLst>
                <a:gd name="connsiteX0" fmla="*/ 0 w 32102"/>
                <a:gd name="connsiteY0" fmla="*/ 0 h 147669"/>
                <a:gd name="connsiteX1" fmla="*/ 32102 w 32102"/>
                <a:gd name="connsiteY1" fmla="*/ 0 h 147669"/>
                <a:gd name="connsiteX2" fmla="*/ 32102 w 32102"/>
                <a:gd name="connsiteY2" fmla="*/ 147670 h 147669"/>
                <a:gd name="connsiteX3" fmla="*/ 0 w 32102"/>
                <a:gd name="connsiteY3" fmla="*/ 147670 h 147669"/>
              </a:gdLst>
              <a:ahLst/>
              <a:cxnLst>
                <a:cxn ang="0">
                  <a:pos x="connsiteX0" y="connsiteY0"/>
                </a:cxn>
                <a:cxn ang="0">
                  <a:pos x="connsiteX1" y="connsiteY1"/>
                </a:cxn>
                <a:cxn ang="0">
                  <a:pos x="connsiteX2" y="connsiteY2"/>
                </a:cxn>
                <a:cxn ang="0">
                  <a:pos x="connsiteX3" y="connsiteY3"/>
                </a:cxn>
              </a:cxnLst>
              <a:rect l="l" t="t" r="r" b="b"/>
              <a:pathLst>
                <a:path w="32102" h="147669">
                  <a:moveTo>
                    <a:pt x="0" y="0"/>
                  </a:moveTo>
                  <a:lnTo>
                    <a:pt x="32102" y="0"/>
                  </a:lnTo>
                  <a:lnTo>
                    <a:pt x="32102" y="147670"/>
                  </a:lnTo>
                  <a:lnTo>
                    <a:pt x="0" y="147670"/>
                  </a:lnTo>
                  <a:close/>
                </a:path>
              </a:pathLst>
            </a:custGeom>
            <a:grpFill/>
            <a:ln w="8022" cap="flat">
              <a:solidFill>
                <a:schemeClr val="accent4"/>
              </a:solidFill>
              <a:prstDash val="solid"/>
              <a:miter/>
            </a:ln>
          </p:spPr>
          <p:txBody>
            <a:bodyPr rtlCol="0" anchor="ctr"/>
            <a:lstStyle/>
            <a:p>
              <a:endParaRPr lang="en-US"/>
            </a:p>
          </p:txBody>
        </p:sp>
        <p:sp>
          <p:nvSpPr>
            <p:cNvPr id="15" name="Freeform: Shape 15">
              <a:extLst>
                <a:ext uri="{FF2B5EF4-FFF2-40B4-BE49-F238E27FC236}">
                  <a16:creationId xmlns:a16="http://schemas.microsoft.com/office/drawing/2014/main" id="{DEE1FF2E-F0CD-4237-A203-C35225762A08}"/>
                </a:ext>
              </a:extLst>
            </p:cNvPr>
            <p:cNvSpPr/>
            <p:nvPr/>
          </p:nvSpPr>
          <p:spPr>
            <a:xfrm>
              <a:off x="2697955" y="5490421"/>
              <a:ext cx="147671" cy="32102"/>
            </a:xfrm>
            <a:custGeom>
              <a:avLst/>
              <a:gdLst>
                <a:gd name="connsiteX0" fmla="*/ 0 w 147671"/>
                <a:gd name="connsiteY0" fmla="*/ 0 h 32102"/>
                <a:gd name="connsiteX1" fmla="*/ 147671 w 147671"/>
                <a:gd name="connsiteY1" fmla="*/ 0 h 32102"/>
                <a:gd name="connsiteX2" fmla="*/ 147671 w 147671"/>
                <a:gd name="connsiteY2" fmla="*/ 32102 h 32102"/>
                <a:gd name="connsiteX3" fmla="*/ 0 w 147671"/>
                <a:gd name="connsiteY3" fmla="*/ 32102 h 32102"/>
              </a:gdLst>
              <a:ahLst/>
              <a:cxnLst>
                <a:cxn ang="0">
                  <a:pos x="connsiteX0" y="connsiteY0"/>
                </a:cxn>
                <a:cxn ang="0">
                  <a:pos x="connsiteX1" y="connsiteY1"/>
                </a:cxn>
                <a:cxn ang="0">
                  <a:pos x="connsiteX2" y="connsiteY2"/>
                </a:cxn>
                <a:cxn ang="0">
                  <a:pos x="connsiteX3" y="connsiteY3"/>
                </a:cxn>
              </a:cxnLst>
              <a:rect l="l" t="t" r="r" b="b"/>
              <a:pathLst>
                <a:path w="147671" h="32102">
                  <a:moveTo>
                    <a:pt x="0" y="0"/>
                  </a:moveTo>
                  <a:lnTo>
                    <a:pt x="147671" y="0"/>
                  </a:lnTo>
                  <a:lnTo>
                    <a:pt x="147671" y="32102"/>
                  </a:lnTo>
                  <a:lnTo>
                    <a:pt x="0" y="32102"/>
                  </a:lnTo>
                  <a:close/>
                </a:path>
              </a:pathLst>
            </a:custGeom>
            <a:grpFill/>
            <a:ln w="8022" cap="flat">
              <a:solidFill>
                <a:schemeClr val="accent4"/>
              </a:solidFill>
              <a:prstDash val="solid"/>
              <a:miter/>
            </a:ln>
          </p:spPr>
          <p:txBody>
            <a:bodyPr rtlCol="0" anchor="ctr"/>
            <a:lstStyle/>
            <a:p>
              <a:endParaRPr lang="en-US"/>
            </a:p>
          </p:txBody>
        </p:sp>
        <p:sp>
          <p:nvSpPr>
            <p:cNvPr id="16" name="Freeform: Shape 16">
              <a:extLst>
                <a:ext uri="{FF2B5EF4-FFF2-40B4-BE49-F238E27FC236}">
                  <a16:creationId xmlns:a16="http://schemas.microsoft.com/office/drawing/2014/main" id="{A4F2642B-7BD2-46BD-AF1B-8B01F3F7F828}"/>
                </a:ext>
              </a:extLst>
            </p:cNvPr>
            <p:cNvSpPr/>
            <p:nvPr/>
          </p:nvSpPr>
          <p:spPr>
            <a:xfrm>
              <a:off x="2755739" y="5432637"/>
              <a:ext cx="32102" cy="147671"/>
            </a:xfrm>
            <a:custGeom>
              <a:avLst/>
              <a:gdLst>
                <a:gd name="connsiteX0" fmla="*/ 0 w 32102"/>
                <a:gd name="connsiteY0" fmla="*/ 0 h 147671"/>
                <a:gd name="connsiteX1" fmla="*/ 32102 w 32102"/>
                <a:gd name="connsiteY1" fmla="*/ 0 h 147671"/>
                <a:gd name="connsiteX2" fmla="*/ 32102 w 32102"/>
                <a:gd name="connsiteY2" fmla="*/ 147671 h 147671"/>
                <a:gd name="connsiteX3" fmla="*/ 0 w 32102"/>
                <a:gd name="connsiteY3" fmla="*/ 147671 h 147671"/>
              </a:gdLst>
              <a:ahLst/>
              <a:cxnLst>
                <a:cxn ang="0">
                  <a:pos x="connsiteX0" y="connsiteY0"/>
                </a:cxn>
                <a:cxn ang="0">
                  <a:pos x="connsiteX1" y="connsiteY1"/>
                </a:cxn>
                <a:cxn ang="0">
                  <a:pos x="connsiteX2" y="connsiteY2"/>
                </a:cxn>
                <a:cxn ang="0">
                  <a:pos x="connsiteX3" y="connsiteY3"/>
                </a:cxn>
              </a:cxnLst>
              <a:rect l="l" t="t" r="r" b="b"/>
              <a:pathLst>
                <a:path w="32102" h="147671">
                  <a:moveTo>
                    <a:pt x="0" y="0"/>
                  </a:moveTo>
                  <a:lnTo>
                    <a:pt x="32102" y="0"/>
                  </a:lnTo>
                  <a:lnTo>
                    <a:pt x="32102" y="147671"/>
                  </a:lnTo>
                  <a:lnTo>
                    <a:pt x="0" y="147671"/>
                  </a:lnTo>
                  <a:close/>
                </a:path>
              </a:pathLst>
            </a:custGeom>
            <a:grpFill/>
            <a:ln w="8022" cap="flat">
              <a:solidFill>
                <a:schemeClr val="accent4"/>
              </a:solidFill>
              <a:prstDash val="solid"/>
              <a:miter/>
            </a:ln>
          </p:spPr>
          <p:txBody>
            <a:bodyPr rtlCol="0" anchor="ctr"/>
            <a:lstStyle/>
            <a:p>
              <a:endParaRPr lang="en-US"/>
            </a:p>
          </p:txBody>
        </p:sp>
        <p:sp>
          <p:nvSpPr>
            <p:cNvPr id="17" name="Freeform: Shape 17">
              <a:extLst>
                <a:ext uri="{FF2B5EF4-FFF2-40B4-BE49-F238E27FC236}">
                  <a16:creationId xmlns:a16="http://schemas.microsoft.com/office/drawing/2014/main" id="{2F360DB1-25FD-4A62-B51A-A1DABBC1BC4C}"/>
                </a:ext>
              </a:extLst>
            </p:cNvPr>
            <p:cNvSpPr/>
            <p:nvPr/>
          </p:nvSpPr>
          <p:spPr>
            <a:xfrm rot="-2700000">
              <a:off x="2697645" y="5490206"/>
              <a:ext cx="147669" cy="32102"/>
            </a:xfrm>
            <a:custGeom>
              <a:avLst/>
              <a:gdLst>
                <a:gd name="connsiteX0" fmla="*/ 0 w 147669"/>
                <a:gd name="connsiteY0" fmla="*/ 0 h 32102"/>
                <a:gd name="connsiteX1" fmla="*/ 147670 w 147669"/>
                <a:gd name="connsiteY1" fmla="*/ 0 h 32102"/>
                <a:gd name="connsiteX2" fmla="*/ 147670 w 147669"/>
                <a:gd name="connsiteY2" fmla="*/ 32102 h 32102"/>
                <a:gd name="connsiteX3" fmla="*/ 0 w 147669"/>
                <a:gd name="connsiteY3" fmla="*/ 32102 h 32102"/>
              </a:gdLst>
              <a:ahLst/>
              <a:cxnLst>
                <a:cxn ang="0">
                  <a:pos x="connsiteX0" y="connsiteY0"/>
                </a:cxn>
                <a:cxn ang="0">
                  <a:pos x="connsiteX1" y="connsiteY1"/>
                </a:cxn>
                <a:cxn ang="0">
                  <a:pos x="connsiteX2" y="connsiteY2"/>
                </a:cxn>
                <a:cxn ang="0">
                  <a:pos x="connsiteX3" y="connsiteY3"/>
                </a:cxn>
              </a:cxnLst>
              <a:rect l="l" t="t" r="r" b="b"/>
              <a:pathLst>
                <a:path w="147669" h="32102">
                  <a:moveTo>
                    <a:pt x="0" y="0"/>
                  </a:moveTo>
                  <a:lnTo>
                    <a:pt x="147670" y="0"/>
                  </a:lnTo>
                  <a:lnTo>
                    <a:pt x="147670" y="32102"/>
                  </a:lnTo>
                  <a:lnTo>
                    <a:pt x="0" y="32102"/>
                  </a:lnTo>
                  <a:close/>
                </a:path>
              </a:pathLst>
            </a:custGeom>
            <a:grpFill/>
            <a:ln w="8022" cap="flat">
              <a:solidFill>
                <a:schemeClr val="accent4"/>
              </a:solidFill>
              <a:prstDash val="solid"/>
              <a:miter/>
            </a:ln>
          </p:spPr>
          <p:txBody>
            <a:bodyPr rtlCol="0" anchor="ctr"/>
            <a:lstStyle/>
            <a:p>
              <a:endParaRPr lang="en-US"/>
            </a:p>
          </p:txBody>
        </p:sp>
        <p:sp>
          <p:nvSpPr>
            <p:cNvPr id="18" name="Freeform: Shape 18">
              <a:extLst>
                <a:ext uri="{FF2B5EF4-FFF2-40B4-BE49-F238E27FC236}">
                  <a16:creationId xmlns:a16="http://schemas.microsoft.com/office/drawing/2014/main" id="{1170EF7C-B828-46EE-91BE-045081F7D929}"/>
                </a:ext>
              </a:extLst>
            </p:cNvPr>
            <p:cNvSpPr/>
            <p:nvPr/>
          </p:nvSpPr>
          <p:spPr>
            <a:xfrm>
              <a:off x="3207581" y="5564855"/>
              <a:ext cx="32102" cy="32306"/>
            </a:xfrm>
            <a:custGeom>
              <a:avLst/>
              <a:gdLst>
                <a:gd name="connsiteX0" fmla="*/ 16051 w 32102"/>
                <a:gd name="connsiteY0" fmla="*/ 32307 h 32306"/>
                <a:gd name="connsiteX1" fmla="*/ 4815 w 32102"/>
                <a:gd name="connsiteY1" fmla="*/ 27492 h 32306"/>
                <a:gd name="connsiteX2" fmla="*/ 0 w 32102"/>
                <a:gd name="connsiteY2" fmla="*/ 16256 h 32306"/>
                <a:gd name="connsiteX3" fmla="*/ 0 w 32102"/>
                <a:gd name="connsiteY3" fmla="*/ 13046 h 32306"/>
                <a:gd name="connsiteX4" fmla="*/ 803 w 32102"/>
                <a:gd name="connsiteY4" fmla="*/ 9835 h 32306"/>
                <a:gd name="connsiteX5" fmla="*/ 2408 w 32102"/>
                <a:gd name="connsiteY5" fmla="*/ 7428 h 32306"/>
                <a:gd name="connsiteX6" fmla="*/ 4815 w 32102"/>
                <a:gd name="connsiteY6" fmla="*/ 5020 h 32306"/>
                <a:gd name="connsiteX7" fmla="*/ 7223 w 32102"/>
                <a:gd name="connsiteY7" fmla="*/ 2612 h 32306"/>
                <a:gd name="connsiteX8" fmla="*/ 9631 w 32102"/>
                <a:gd name="connsiteY8" fmla="*/ 1007 h 32306"/>
                <a:gd name="connsiteX9" fmla="*/ 12841 w 32102"/>
                <a:gd name="connsiteY9" fmla="*/ 204 h 32306"/>
                <a:gd name="connsiteX10" fmla="*/ 27287 w 32102"/>
                <a:gd name="connsiteY10" fmla="*/ 4217 h 32306"/>
                <a:gd name="connsiteX11" fmla="*/ 32102 w 32102"/>
                <a:gd name="connsiteY11" fmla="*/ 15453 h 32306"/>
                <a:gd name="connsiteX12" fmla="*/ 27287 w 32102"/>
                <a:gd name="connsiteY12" fmla="*/ 26689 h 32306"/>
                <a:gd name="connsiteX13" fmla="*/ 22472 w 32102"/>
                <a:gd name="connsiteY13" fmla="*/ 29899 h 32306"/>
                <a:gd name="connsiteX14" fmla="*/ 16051 w 32102"/>
                <a:gd name="connsiteY14" fmla="*/ 32307 h 3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102" h="32306">
                  <a:moveTo>
                    <a:pt x="16051" y="32307"/>
                  </a:moveTo>
                  <a:cubicBezTo>
                    <a:pt x="12038" y="32307"/>
                    <a:pt x="8026" y="30702"/>
                    <a:pt x="4815" y="27492"/>
                  </a:cubicBezTo>
                  <a:cubicBezTo>
                    <a:pt x="1605" y="24281"/>
                    <a:pt x="0" y="20268"/>
                    <a:pt x="0" y="16256"/>
                  </a:cubicBezTo>
                  <a:cubicBezTo>
                    <a:pt x="0" y="15453"/>
                    <a:pt x="0" y="13848"/>
                    <a:pt x="0" y="13046"/>
                  </a:cubicBezTo>
                  <a:cubicBezTo>
                    <a:pt x="0" y="12243"/>
                    <a:pt x="803" y="10638"/>
                    <a:pt x="803" y="9835"/>
                  </a:cubicBezTo>
                  <a:cubicBezTo>
                    <a:pt x="803" y="9033"/>
                    <a:pt x="1605" y="8230"/>
                    <a:pt x="2408" y="7428"/>
                  </a:cubicBezTo>
                  <a:cubicBezTo>
                    <a:pt x="3210" y="6625"/>
                    <a:pt x="4013" y="5822"/>
                    <a:pt x="4815" y="5020"/>
                  </a:cubicBezTo>
                  <a:cubicBezTo>
                    <a:pt x="5618" y="4217"/>
                    <a:pt x="6421" y="3415"/>
                    <a:pt x="7223" y="2612"/>
                  </a:cubicBezTo>
                  <a:cubicBezTo>
                    <a:pt x="8026" y="1810"/>
                    <a:pt x="8828" y="1810"/>
                    <a:pt x="9631" y="1007"/>
                  </a:cubicBezTo>
                  <a:cubicBezTo>
                    <a:pt x="10433" y="1007"/>
                    <a:pt x="12038" y="204"/>
                    <a:pt x="12841" y="204"/>
                  </a:cubicBezTo>
                  <a:cubicBezTo>
                    <a:pt x="17656" y="-598"/>
                    <a:pt x="23274" y="1007"/>
                    <a:pt x="27287" y="4217"/>
                  </a:cubicBezTo>
                  <a:cubicBezTo>
                    <a:pt x="30497" y="7428"/>
                    <a:pt x="32102" y="11440"/>
                    <a:pt x="32102" y="15453"/>
                  </a:cubicBezTo>
                  <a:cubicBezTo>
                    <a:pt x="32102" y="19466"/>
                    <a:pt x="30497" y="23479"/>
                    <a:pt x="27287" y="26689"/>
                  </a:cubicBezTo>
                  <a:cubicBezTo>
                    <a:pt x="25682" y="28294"/>
                    <a:pt x="24077" y="29097"/>
                    <a:pt x="22472" y="29899"/>
                  </a:cubicBezTo>
                  <a:cubicBezTo>
                    <a:pt x="20064" y="31505"/>
                    <a:pt x="18459" y="32307"/>
                    <a:pt x="16051" y="32307"/>
                  </a:cubicBezTo>
                  <a:close/>
                </a:path>
              </a:pathLst>
            </a:custGeom>
            <a:grpFill/>
            <a:ln w="8022" cap="flat">
              <a:solidFill>
                <a:schemeClr val="accent4"/>
              </a:solidFill>
              <a:prstDash val="solid"/>
              <a:miter/>
            </a:ln>
          </p:spPr>
          <p:txBody>
            <a:bodyPr rtlCol="0" anchor="ctr"/>
            <a:lstStyle/>
            <a:p>
              <a:endParaRPr lang="en-US"/>
            </a:p>
          </p:txBody>
        </p:sp>
        <p:sp>
          <p:nvSpPr>
            <p:cNvPr id="19" name="Freeform: Shape 19">
              <a:extLst>
                <a:ext uri="{FF2B5EF4-FFF2-40B4-BE49-F238E27FC236}">
                  <a16:creationId xmlns:a16="http://schemas.microsoft.com/office/drawing/2014/main" id="{A5C6749C-D797-40B8-9A42-F44AB36F3E0F}"/>
                </a:ext>
              </a:extLst>
            </p:cNvPr>
            <p:cNvSpPr/>
            <p:nvPr/>
          </p:nvSpPr>
          <p:spPr>
            <a:xfrm>
              <a:off x="3085592" y="5430229"/>
              <a:ext cx="32102" cy="32102"/>
            </a:xfrm>
            <a:custGeom>
              <a:avLst/>
              <a:gdLst>
                <a:gd name="connsiteX0" fmla="*/ 16051 w 32102"/>
                <a:gd name="connsiteY0" fmla="*/ 32103 h 32102"/>
                <a:gd name="connsiteX1" fmla="*/ 9631 w 32102"/>
                <a:gd name="connsiteY1" fmla="*/ 30497 h 32102"/>
                <a:gd name="connsiteX2" fmla="*/ 4815 w 32102"/>
                <a:gd name="connsiteY2" fmla="*/ 27287 h 32102"/>
                <a:gd name="connsiteX3" fmla="*/ 0 w 32102"/>
                <a:gd name="connsiteY3" fmla="*/ 16051 h 32102"/>
                <a:gd name="connsiteX4" fmla="*/ 4815 w 32102"/>
                <a:gd name="connsiteY4" fmla="*/ 4815 h 32102"/>
                <a:gd name="connsiteX5" fmla="*/ 27287 w 32102"/>
                <a:gd name="connsiteY5" fmla="*/ 4815 h 32102"/>
                <a:gd name="connsiteX6" fmla="*/ 32102 w 32102"/>
                <a:gd name="connsiteY6" fmla="*/ 16051 h 32102"/>
                <a:gd name="connsiteX7" fmla="*/ 27287 w 32102"/>
                <a:gd name="connsiteY7" fmla="*/ 27287 h 32102"/>
                <a:gd name="connsiteX8" fmla="*/ 22472 w 32102"/>
                <a:gd name="connsiteY8" fmla="*/ 30497 h 32102"/>
                <a:gd name="connsiteX9" fmla="*/ 16051 w 32102"/>
                <a:gd name="connsiteY9" fmla="*/ 32103 h 32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102" h="32102">
                  <a:moveTo>
                    <a:pt x="16051" y="32103"/>
                  </a:moveTo>
                  <a:cubicBezTo>
                    <a:pt x="13644" y="32103"/>
                    <a:pt x="12038" y="31300"/>
                    <a:pt x="9631" y="30497"/>
                  </a:cubicBezTo>
                  <a:cubicBezTo>
                    <a:pt x="8026" y="29695"/>
                    <a:pt x="5618" y="28892"/>
                    <a:pt x="4815" y="27287"/>
                  </a:cubicBezTo>
                  <a:cubicBezTo>
                    <a:pt x="1605" y="24077"/>
                    <a:pt x="0" y="20064"/>
                    <a:pt x="0" y="16051"/>
                  </a:cubicBezTo>
                  <a:cubicBezTo>
                    <a:pt x="0" y="12039"/>
                    <a:pt x="1605" y="8026"/>
                    <a:pt x="4815" y="4815"/>
                  </a:cubicBezTo>
                  <a:cubicBezTo>
                    <a:pt x="11236" y="-1605"/>
                    <a:pt x="21669" y="-1605"/>
                    <a:pt x="27287" y="4815"/>
                  </a:cubicBezTo>
                  <a:cubicBezTo>
                    <a:pt x="30497" y="8026"/>
                    <a:pt x="32102" y="12039"/>
                    <a:pt x="32102" y="16051"/>
                  </a:cubicBezTo>
                  <a:cubicBezTo>
                    <a:pt x="32102" y="20064"/>
                    <a:pt x="30497" y="24077"/>
                    <a:pt x="27287" y="27287"/>
                  </a:cubicBezTo>
                  <a:cubicBezTo>
                    <a:pt x="25682" y="28892"/>
                    <a:pt x="24077" y="29695"/>
                    <a:pt x="22472" y="30497"/>
                  </a:cubicBezTo>
                  <a:cubicBezTo>
                    <a:pt x="20064" y="31300"/>
                    <a:pt x="18459" y="32103"/>
                    <a:pt x="16051" y="32103"/>
                  </a:cubicBezTo>
                  <a:close/>
                </a:path>
              </a:pathLst>
            </a:custGeom>
            <a:grpFill/>
            <a:ln w="8022" cap="flat">
              <a:solidFill>
                <a:schemeClr val="accent4"/>
              </a:solidFill>
              <a:prstDash val="solid"/>
              <a:miter/>
            </a:ln>
          </p:spPr>
          <p:txBody>
            <a:bodyPr rtlCol="0" anchor="ctr"/>
            <a:lstStyle/>
            <a:p>
              <a:endParaRPr lang="en-US"/>
            </a:p>
          </p:txBody>
        </p:sp>
        <p:sp>
          <p:nvSpPr>
            <p:cNvPr id="20" name="Freeform: Shape 20">
              <a:extLst>
                <a:ext uri="{FF2B5EF4-FFF2-40B4-BE49-F238E27FC236}">
                  <a16:creationId xmlns:a16="http://schemas.microsoft.com/office/drawing/2014/main" id="{5F2AEE4C-731A-4D17-B9A7-461A4CC1C430}"/>
                </a:ext>
              </a:extLst>
            </p:cNvPr>
            <p:cNvSpPr/>
            <p:nvPr/>
          </p:nvSpPr>
          <p:spPr>
            <a:xfrm>
              <a:off x="2930698" y="5469851"/>
              <a:ext cx="32102" cy="32609"/>
            </a:xfrm>
            <a:custGeom>
              <a:avLst/>
              <a:gdLst>
                <a:gd name="connsiteX0" fmla="*/ 16051 w 32102"/>
                <a:gd name="connsiteY0" fmla="*/ 32609 h 32609"/>
                <a:gd name="connsiteX1" fmla="*/ 9631 w 32102"/>
                <a:gd name="connsiteY1" fmla="*/ 31004 h 32609"/>
                <a:gd name="connsiteX2" fmla="*/ 4815 w 32102"/>
                <a:gd name="connsiteY2" fmla="*/ 27794 h 32609"/>
                <a:gd name="connsiteX3" fmla="*/ 0 w 32102"/>
                <a:gd name="connsiteY3" fmla="*/ 16558 h 32609"/>
                <a:gd name="connsiteX4" fmla="*/ 0 w 32102"/>
                <a:gd name="connsiteY4" fmla="*/ 13347 h 32609"/>
                <a:gd name="connsiteX5" fmla="*/ 803 w 32102"/>
                <a:gd name="connsiteY5" fmla="*/ 10137 h 32609"/>
                <a:gd name="connsiteX6" fmla="*/ 2408 w 32102"/>
                <a:gd name="connsiteY6" fmla="*/ 6927 h 32609"/>
                <a:gd name="connsiteX7" fmla="*/ 4815 w 32102"/>
                <a:gd name="connsiteY7" fmla="*/ 4519 h 32609"/>
                <a:gd name="connsiteX8" fmla="*/ 27287 w 32102"/>
                <a:gd name="connsiteY8" fmla="*/ 4519 h 32609"/>
                <a:gd name="connsiteX9" fmla="*/ 29695 w 32102"/>
                <a:gd name="connsiteY9" fmla="*/ 6927 h 32609"/>
                <a:gd name="connsiteX10" fmla="*/ 31300 w 32102"/>
                <a:gd name="connsiteY10" fmla="*/ 10137 h 32609"/>
                <a:gd name="connsiteX11" fmla="*/ 32102 w 32102"/>
                <a:gd name="connsiteY11" fmla="*/ 13347 h 32609"/>
                <a:gd name="connsiteX12" fmla="*/ 32102 w 32102"/>
                <a:gd name="connsiteY12" fmla="*/ 16558 h 32609"/>
                <a:gd name="connsiteX13" fmla="*/ 27287 w 32102"/>
                <a:gd name="connsiteY13" fmla="*/ 27794 h 32609"/>
                <a:gd name="connsiteX14" fmla="*/ 16051 w 32102"/>
                <a:gd name="connsiteY14" fmla="*/ 32609 h 3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102" h="32609">
                  <a:moveTo>
                    <a:pt x="16051" y="32609"/>
                  </a:moveTo>
                  <a:cubicBezTo>
                    <a:pt x="13644" y="32609"/>
                    <a:pt x="12038" y="31807"/>
                    <a:pt x="9631" y="31004"/>
                  </a:cubicBezTo>
                  <a:cubicBezTo>
                    <a:pt x="8026" y="30201"/>
                    <a:pt x="5618" y="29399"/>
                    <a:pt x="4815" y="27794"/>
                  </a:cubicBezTo>
                  <a:cubicBezTo>
                    <a:pt x="1605" y="24583"/>
                    <a:pt x="0" y="20571"/>
                    <a:pt x="0" y="16558"/>
                  </a:cubicBezTo>
                  <a:cubicBezTo>
                    <a:pt x="0" y="15755"/>
                    <a:pt x="0" y="14150"/>
                    <a:pt x="0" y="13347"/>
                  </a:cubicBezTo>
                  <a:cubicBezTo>
                    <a:pt x="0" y="12545"/>
                    <a:pt x="803" y="10940"/>
                    <a:pt x="803" y="10137"/>
                  </a:cubicBezTo>
                  <a:cubicBezTo>
                    <a:pt x="803" y="9335"/>
                    <a:pt x="1605" y="8532"/>
                    <a:pt x="2408" y="6927"/>
                  </a:cubicBezTo>
                  <a:cubicBezTo>
                    <a:pt x="3210" y="6125"/>
                    <a:pt x="4013" y="5322"/>
                    <a:pt x="4815" y="4519"/>
                  </a:cubicBezTo>
                  <a:cubicBezTo>
                    <a:pt x="11236" y="-1099"/>
                    <a:pt x="21669" y="-1901"/>
                    <a:pt x="27287" y="4519"/>
                  </a:cubicBezTo>
                  <a:cubicBezTo>
                    <a:pt x="28090" y="5322"/>
                    <a:pt x="28892" y="6125"/>
                    <a:pt x="29695" y="6927"/>
                  </a:cubicBezTo>
                  <a:cubicBezTo>
                    <a:pt x="30497" y="7730"/>
                    <a:pt x="30497" y="8532"/>
                    <a:pt x="31300" y="10137"/>
                  </a:cubicBezTo>
                  <a:cubicBezTo>
                    <a:pt x="31300" y="10940"/>
                    <a:pt x="32102" y="12545"/>
                    <a:pt x="32102" y="13347"/>
                  </a:cubicBezTo>
                  <a:cubicBezTo>
                    <a:pt x="32102" y="14150"/>
                    <a:pt x="32102" y="15755"/>
                    <a:pt x="32102" y="16558"/>
                  </a:cubicBezTo>
                  <a:cubicBezTo>
                    <a:pt x="32102" y="20571"/>
                    <a:pt x="30497" y="24583"/>
                    <a:pt x="27287" y="27794"/>
                  </a:cubicBezTo>
                  <a:cubicBezTo>
                    <a:pt x="24077" y="31004"/>
                    <a:pt x="20064" y="32609"/>
                    <a:pt x="16051" y="32609"/>
                  </a:cubicBezTo>
                  <a:close/>
                </a:path>
              </a:pathLst>
            </a:custGeom>
            <a:grpFill/>
            <a:ln w="8022" cap="flat">
              <a:solidFill>
                <a:schemeClr val="accent4"/>
              </a:solidFill>
              <a:prstDash val="solid"/>
              <a:miter/>
            </a:ln>
          </p:spPr>
          <p:txBody>
            <a:bodyPr rtlCol="0" anchor="ctr"/>
            <a:lstStyle/>
            <a:p>
              <a:endParaRPr lang="en-US"/>
            </a:p>
          </p:txBody>
        </p:sp>
        <p:sp>
          <p:nvSpPr>
            <p:cNvPr id="21" name="Freeform: Shape 21">
              <a:extLst>
                <a:ext uri="{FF2B5EF4-FFF2-40B4-BE49-F238E27FC236}">
                  <a16:creationId xmlns:a16="http://schemas.microsoft.com/office/drawing/2014/main" id="{78F27031-31F3-4538-9ABC-C50E0318272A}"/>
                </a:ext>
              </a:extLst>
            </p:cNvPr>
            <p:cNvSpPr/>
            <p:nvPr/>
          </p:nvSpPr>
          <p:spPr>
            <a:xfrm>
              <a:off x="3536632" y="5592948"/>
              <a:ext cx="32102" cy="32303"/>
            </a:xfrm>
            <a:custGeom>
              <a:avLst/>
              <a:gdLst>
                <a:gd name="connsiteX0" fmla="*/ 16051 w 32102"/>
                <a:gd name="connsiteY0" fmla="*/ 32303 h 32303"/>
                <a:gd name="connsiteX1" fmla="*/ 4815 w 32102"/>
                <a:gd name="connsiteY1" fmla="*/ 27488 h 32303"/>
                <a:gd name="connsiteX2" fmla="*/ 2408 w 32102"/>
                <a:gd name="connsiteY2" fmla="*/ 25080 h 32303"/>
                <a:gd name="connsiteX3" fmla="*/ 803 w 32102"/>
                <a:gd name="connsiteY3" fmla="*/ 21870 h 32303"/>
                <a:gd name="connsiteX4" fmla="*/ 0 w 32102"/>
                <a:gd name="connsiteY4" fmla="*/ 18660 h 32303"/>
                <a:gd name="connsiteX5" fmla="*/ 0 w 32102"/>
                <a:gd name="connsiteY5" fmla="*/ 15450 h 32303"/>
                <a:gd name="connsiteX6" fmla="*/ 0 w 32102"/>
                <a:gd name="connsiteY6" fmla="*/ 12239 h 32303"/>
                <a:gd name="connsiteX7" fmla="*/ 803 w 32102"/>
                <a:gd name="connsiteY7" fmla="*/ 9029 h 32303"/>
                <a:gd name="connsiteX8" fmla="*/ 2408 w 32102"/>
                <a:gd name="connsiteY8" fmla="*/ 6621 h 32303"/>
                <a:gd name="connsiteX9" fmla="*/ 4815 w 32102"/>
                <a:gd name="connsiteY9" fmla="*/ 4214 h 32303"/>
                <a:gd name="connsiteX10" fmla="*/ 27287 w 32102"/>
                <a:gd name="connsiteY10" fmla="*/ 4214 h 32303"/>
                <a:gd name="connsiteX11" fmla="*/ 32102 w 32102"/>
                <a:gd name="connsiteY11" fmla="*/ 15450 h 32303"/>
                <a:gd name="connsiteX12" fmla="*/ 32102 w 32102"/>
                <a:gd name="connsiteY12" fmla="*/ 18660 h 32303"/>
                <a:gd name="connsiteX13" fmla="*/ 31300 w 32102"/>
                <a:gd name="connsiteY13" fmla="*/ 21870 h 32303"/>
                <a:gd name="connsiteX14" fmla="*/ 29695 w 32102"/>
                <a:gd name="connsiteY14" fmla="*/ 25080 h 32303"/>
                <a:gd name="connsiteX15" fmla="*/ 27287 w 32102"/>
                <a:gd name="connsiteY15" fmla="*/ 27488 h 32303"/>
                <a:gd name="connsiteX16" fmla="*/ 16051 w 32102"/>
                <a:gd name="connsiteY16" fmla="*/ 32303 h 32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102" h="32303">
                  <a:moveTo>
                    <a:pt x="16051" y="32303"/>
                  </a:moveTo>
                  <a:cubicBezTo>
                    <a:pt x="12038" y="32303"/>
                    <a:pt x="8026" y="30698"/>
                    <a:pt x="4815" y="27488"/>
                  </a:cubicBezTo>
                  <a:cubicBezTo>
                    <a:pt x="4013" y="26685"/>
                    <a:pt x="3210" y="25883"/>
                    <a:pt x="2408" y="25080"/>
                  </a:cubicBezTo>
                  <a:cubicBezTo>
                    <a:pt x="1605" y="24278"/>
                    <a:pt x="1605" y="23475"/>
                    <a:pt x="803" y="21870"/>
                  </a:cubicBezTo>
                  <a:cubicBezTo>
                    <a:pt x="0" y="21068"/>
                    <a:pt x="0" y="20265"/>
                    <a:pt x="0" y="18660"/>
                  </a:cubicBezTo>
                  <a:cubicBezTo>
                    <a:pt x="0" y="17857"/>
                    <a:pt x="0" y="16252"/>
                    <a:pt x="0" y="15450"/>
                  </a:cubicBezTo>
                  <a:cubicBezTo>
                    <a:pt x="0" y="14647"/>
                    <a:pt x="0" y="13042"/>
                    <a:pt x="0" y="12239"/>
                  </a:cubicBezTo>
                  <a:cubicBezTo>
                    <a:pt x="0" y="11437"/>
                    <a:pt x="803" y="9832"/>
                    <a:pt x="803" y="9029"/>
                  </a:cubicBezTo>
                  <a:cubicBezTo>
                    <a:pt x="803" y="8226"/>
                    <a:pt x="1605" y="7424"/>
                    <a:pt x="2408" y="6621"/>
                  </a:cubicBezTo>
                  <a:cubicBezTo>
                    <a:pt x="3210" y="5819"/>
                    <a:pt x="4013" y="5016"/>
                    <a:pt x="4815" y="4214"/>
                  </a:cubicBezTo>
                  <a:cubicBezTo>
                    <a:pt x="11236" y="-1405"/>
                    <a:pt x="21669" y="-1405"/>
                    <a:pt x="27287" y="4214"/>
                  </a:cubicBezTo>
                  <a:cubicBezTo>
                    <a:pt x="30497" y="7424"/>
                    <a:pt x="32102" y="11437"/>
                    <a:pt x="32102" y="15450"/>
                  </a:cubicBezTo>
                  <a:cubicBezTo>
                    <a:pt x="32102" y="16252"/>
                    <a:pt x="32102" y="17857"/>
                    <a:pt x="32102" y="18660"/>
                  </a:cubicBezTo>
                  <a:cubicBezTo>
                    <a:pt x="32102" y="19462"/>
                    <a:pt x="31300" y="21068"/>
                    <a:pt x="31300" y="21870"/>
                  </a:cubicBezTo>
                  <a:cubicBezTo>
                    <a:pt x="31300" y="22672"/>
                    <a:pt x="30497" y="23475"/>
                    <a:pt x="29695" y="25080"/>
                  </a:cubicBezTo>
                  <a:cubicBezTo>
                    <a:pt x="28892" y="25883"/>
                    <a:pt x="28090" y="26685"/>
                    <a:pt x="27287" y="27488"/>
                  </a:cubicBezTo>
                  <a:cubicBezTo>
                    <a:pt x="24077" y="30698"/>
                    <a:pt x="20064" y="32303"/>
                    <a:pt x="16051" y="32303"/>
                  </a:cubicBezTo>
                  <a:close/>
                </a:path>
              </a:pathLst>
            </a:custGeom>
            <a:grpFill/>
            <a:ln w="8022" cap="flat">
              <a:solidFill>
                <a:schemeClr val="accent4"/>
              </a:solidFill>
              <a:prstDash val="solid"/>
              <a:miter/>
            </a:ln>
          </p:spPr>
          <p:txBody>
            <a:bodyPr rtlCol="0" anchor="ctr"/>
            <a:lstStyle/>
            <a:p>
              <a:endParaRPr lang="en-US"/>
            </a:p>
          </p:txBody>
        </p:sp>
        <p:sp>
          <p:nvSpPr>
            <p:cNvPr id="22" name="Freeform: Shape 22">
              <a:extLst>
                <a:ext uri="{FF2B5EF4-FFF2-40B4-BE49-F238E27FC236}">
                  <a16:creationId xmlns:a16="http://schemas.microsoft.com/office/drawing/2014/main" id="{2AFC2C20-629A-4181-8245-0258F04949E3}"/>
                </a:ext>
              </a:extLst>
            </p:cNvPr>
            <p:cNvSpPr/>
            <p:nvPr/>
          </p:nvSpPr>
          <p:spPr>
            <a:xfrm>
              <a:off x="3366489" y="5925409"/>
              <a:ext cx="32102" cy="32102"/>
            </a:xfrm>
            <a:custGeom>
              <a:avLst/>
              <a:gdLst>
                <a:gd name="connsiteX0" fmla="*/ 16051 w 32102"/>
                <a:gd name="connsiteY0" fmla="*/ 32103 h 32102"/>
                <a:gd name="connsiteX1" fmla="*/ 9631 w 32102"/>
                <a:gd name="connsiteY1" fmla="*/ 31300 h 32102"/>
                <a:gd name="connsiteX2" fmla="*/ 4815 w 32102"/>
                <a:gd name="connsiteY2" fmla="*/ 28090 h 32102"/>
                <a:gd name="connsiteX3" fmla="*/ 0 w 32102"/>
                <a:gd name="connsiteY3" fmla="*/ 16854 h 32102"/>
                <a:gd name="connsiteX4" fmla="*/ 0 w 32102"/>
                <a:gd name="connsiteY4" fmla="*/ 13644 h 32102"/>
                <a:gd name="connsiteX5" fmla="*/ 803 w 32102"/>
                <a:gd name="connsiteY5" fmla="*/ 10433 h 32102"/>
                <a:gd name="connsiteX6" fmla="*/ 2408 w 32102"/>
                <a:gd name="connsiteY6" fmla="*/ 7223 h 32102"/>
                <a:gd name="connsiteX7" fmla="*/ 4815 w 32102"/>
                <a:gd name="connsiteY7" fmla="*/ 4815 h 32102"/>
                <a:gd name="connsiteX8" fmla="*/ 27287 w 32102"/>
                <a:gd name="connsiteY8" fmla="*/ 4815 h 32102"/>
                <a:gd name="connsiteX9" fmla="*/ 29695 w 32102"/>
                <a:gd name="connsiteY9" fmla="*/ 7223 h 32102"/>
                <a:gd name="connsiteX10" fmla="*/ 31300 w 32102"/>
                <a:gd name="connsiteY10" fmla="*/ 10433 h 32102"/>
                <a:gd name="connsiteX11" fmla="*/ 32102 w 32102"/>
                <a:gd name="connsiteY11" fmla="*/ 13644 h 32102"/>
                <a:gd name="connsiteX12" fmla="*/ 32102 w 32102"/>
                <a:gd name="connsiteY12" fmla="*/ 16854 h 32102"/>
                <a:gd name="connsiteX13" fmla="*/ 27287 w 32102"/>
                <a:gd name="connsiteY13" fmla="*/ 28090 h 32102"/>
                <a:gd name="connsiteX14" fmla="*/ 16051 w 32102"/>
                <a:gd name="connsiteY14" fmla="*/ 32103 h 32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102" h="32102">
                  <a:moveTo>
                    <a:pt x="16051" y="32103"/>
                  </a:moveTo>
                  <a:cubicBezTo>
                    <a:pt x="13644" y="32103"/>
                    <a:pt x="12038" y="32103"/>
                    <a:pt x="9631" y="31300"/>
                  </a:cubicBezTo>
                  <a:cubicBezTo>
                    <a:pt x="8026" y="30497"/>
                    <a:pt x="5618" y="28892"/>
                    <a:pt x="4815" y="28090"/>
                  </a:cubicBezTo>
                  <a:cubicBezTo>
                    <a:pt x="1605" y="24879"/>
                    <a:pt x="0" y="20867"/>
                    <a:pt x="0" y="16854"/>
                  </a:cubicBezTo>
                  <a:cubicBezTo>
                    <a:pt x="0" y="16051"/>
                    <a:pt x="0" y="14446"/>
                    <a:pt x="0" y="13644"/>
                  </a:cubicBezTo>
                  <a:cubicBezTo>
                    <a:pt x="0" y="12841"/>
                    <a:pt x="803" y="11236"/>
                    <a:pt x="803" y="10433"/>
                  </a:cubicBezTo>
                  <a:cubicBezTo>
                    <a:pt x="1605" y="9631"/>
                    <a:pt x="1605" y="8828"/>
                    <a:pt x="2408" y="7223"/>
                  </a:cubicBezTo>
                  <a:cubicBezTo>
                    <a:pt x="3210" y="6421"/>
                    <a:pt x="3210" y="5618"/>
                    <a:pt x="4815" y="4815"/>
                  </a:cubicBezTo>
                  <a:cubicBezTo>
                    <a:pt x="10433" y="-1605"/>
                    <a:pt x="21669" y="-1605"/>
                    <a:pt x="27287" y="4815"/>
                  </a:cubicBezTo>
                  <a:cubicBezTo>
                    <a:pt x="28090" y="5618"/>
                    <a:pt x="28892" y="6421"/>
                    <a:pt x="29695" y="7223"/>
                  </a:cubicBezTo>
                  <a:cubicBezTo>
                    <a:pt x="30497" y="8026"/>
                    <a:pt x="30497" y="8828"/>
                    <a:pt x="31300" y="10433"/>
                  </a:cubicBezTo>
                  <a:cubicBezTo>
                    <a:pt x="32102" y="12039"/>
                    <a:pt x="32102" y="12039"/>
                    <a:pt x="32102" y="13644"/>
                  </a:cubicBezTo>
                  <a:cubicBezTo>
                    <a:pt x="32102" y="14446"/>
                    <a:pt x="32102" y="16051"/>
                    <a:pt x="32102" y="16854"/>
                  </a:cubicBezTo>
                  <a:cubicBezTo>
                    <a:pt x="32102" y="20867"/>
                    <a:pt x="30497" y="24879"/>
                    <a:pt x="27287" y="28090"/>
                  </a:cubicBezTo>
                  <a:cubicBezTo>
                    <a:pt x="24879" y="29695"/>
                    <a:pt x="20867" y="32103"/>
                    <a:pt x="16051" y="32103"/>
                  </a:cubicBezTo>
                  <a:close/>
                </a:path>
              </a:pathLst>
            </a:custGeom>
            <a:grpFill/>
            <a:ln w="8022" cap="flat">
              <a:solidFill>
                <a:schemeClr val="accent4"/>
              </a:solidFill>
              <a:prstDash val="solid"/>
              <a:miter/>
            </a:ln>
          </p:spPr>
          <p:txBody>
            <a:bodyPr rtlCol="0" anchor="ctr"/>
            <a:lstStyle/>
            <a:p>
              <a:endParaRPr lang="en-US"/>
            </a:p>
          </p:txBody>
        </p:sp>
        <p:sp>
          <p:nvSpPr>
            <p:cNvPr id="23" name="Freeform: Shape 23">
              <a:extLst>
                <a:ext uri="{FF2B5EF4-FFF2-40B4-BE49-F238E27FC236}">
                  <a16:creationId xmlns:a16="http://schemas.microsoft.com/office/drawing/2014/main" id="{02853C36-2932-4C80-9D1E-3A13FABDA29A}"/>
                </a:ext>
              </a:extLst>
            </p:cNvPr>
            <p:cNvSpPr/>
            <p:nvPr/>
          </p:nvSpPr>
          <p:spPr>
            <a:xfrm>
              <a:off x="3531014" y="6007869"/>
              <a:ext cx="32905" cy="32306"/>
            </a:xfrm>
            <a:custGeom>
              <a:avLst/>
              <a:gdLst>
                <a:gd name="connsiteX0" fmla="*/ 16051 w 32905"/>
                <a:gd name="connsiteY0" fmla="*/ 32307 h 32306"/>
                <a:gd name="connsiteX1" fmla="*/ 12841 w 32905"/>
                <a:gd name="connsiteY1" fmla="*/ 32307 h 32306"/>
                <a:gd name="connsiteX2" fmla="*/ 9631 w 32905"/>
                <a:gd name="connsiteY2" fmla="*/ 31505 h 32306"/>
                <a:gd name="connsiteX3" fmla="*/ 7223 w 32905"/>
                <a:gd name="connsiteY3" fmla="*/ 29899 h 32306"/>
                <a:gd name="connsiteX4" fmla="*/ 4815 w 32905"/>
                <a:gd name="connsiteY4" fmla="*/ 27492 h 32306"/>
                <a:gd name="connsiteX5" fmla="*/ 2408 w 32905"/>
                <a:gd name="connsiteY5" fmla="*/ 25084 h 32306"/>
                <a:gd name="connsiteX6" fmla="*/ 803 w 32905"/>
                <a:gd name="connsiteY6" fmla="*/ 22676 h 32306"/>
                <a:gd name="connsiteX7" fmla="*/ 0 w 32905"/>
                <a:gd name="connsiteY7" fmla="*/ 19466 h 32306"/>
                <a:gd name="connsiteX8" fmla="*/ 0 w 32905"/>
                <a:gd name="connsiteY8" fmla="*/ 16256 h 32306"/>
                <a:gd name="connsiteX9" fmla="*/ 4815 w 32905"/>
                <a:gd name="connsiteY9" fmla="*/ 5020 h 32306"/>
                <a:gd name="connsiteX10" fmla="*/ 7223 w 32905"/>
                <a:gd name="connsiteY10" fmla="*/ 2612 h 32306"/>
                <a:gd name="connsiteX11" fmla="*/ 10433 w 32905"/>
                <a:gd name="connsiteY11" fmla="*/ 1007 h 32306"/>
                <a:gd name="connsiteX12" fmla="*/ 13644 w 32905"/>
                <a:gd name="connsiteY12" fmla="*/ 204 h 32306"/>
                <a:gd name="connsiteX13" fmla="*/ 28090 w 32905"/>
                <a:gd name="connsiteY13" fmla="*/ 4217 h 32306"/>
                <a:gd name="connsiteX14" fmla="*/ 32905 w 32905"/>
                <a:gd name="connsiteY14" fmla="*/ 15453 h 32306"/>
                <a:gd name="connsiteX15" fmla="*/ 32905 w 32905"/>
                <a:gd name="connsiteY15" fmla="*/ 18663 h 32306"/>
                <a:gd name="connsiteX16" fmla="*/ 32102 w 32905"/>
                <a:gd name="connsiteY16" fmla="*/ 21874 h 32306"/>
                <a:gd name="connsiteX17" fmla="*/ 30497 w 32905"/>
                <a:gd name="connsiteY17" fmla="*/ 24281 h 32306"/>
                <a:gd name="connsiteX18" fmla="*/ 28090 w 32905"/>
                <a:gd name="connsiteY18" fmla="*/ 26689 h 32306"/>
                <a:gd name="connsiteX19" fmla="*/ 16051 w 32905"/>
                <a:gd name="connsiteY19" fmla="*/ 32307 h 3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905" h="32306">
                  <a:moveTo>
                    <a:pt x="16051" y="32307"/>
                  </a:moveTo>
                  <a:cubicBezTo>
                    <a:pt x="15249" y="32307"/>
                    <a:pt x="13644" y="32307"/>
                    <a:pt x="12841" y="32307"/>
                  </a:cubicBezTo>
                  <a:cubicBezTo>
                    <a:pt x="12038" y="32307"/>
                    <a:pt x="10433" y="31505"/>
                    <a:pt x="9631" y="31505"/>
                  </a:cubicBezTo>
                  <a:cubicBezTo>
                    <a:pt x="8828" y="31505"/>
                    <a:pt x="8026" y="30702"/>
                    <a:pt x="7223" y="29899"/>
                  </a:cubicBezTo>
                  <a:cubicBezTo>
                    <a:pt x="6420" y="29096"/>
                    <a:pt x="5618" y="28294"/>
                    <a:pt x="4815" y="27492"/>
                  </a:cubicBezTo>
                  <a:cubicBezTo>
                    <a:pt x="4013" y="26689"/>
                    <a:pt x="3210" y="25887"/>
                    <a:pt x="2408" y="25084"/>
                  </a:cubicBezTo>
                  <a:cubicBezTo>
                    <a:pt x="1605" y="24281"/>
                    <a:pt x="1605" y="23479"/>
                    <a:pt x="803" y="22676"/>
                  </a:cubicBezTo>
                  <a:cubicBezTo>
                    <a:pt x="803" y="21874"/>
                    <a:pt x="0" y="21071"/>
                    <a:pt x="0" y="19466"/>
                  </a:cubicBezTo>
                  <a:cubicBezTo>
                    <a:pt x="0" y="18663"/>
                    <a:pt x="0" y="17058"/>
                    <a:pt x="0" y="16256"/>
                  </a:cubicBezTo>
                  <a:cubicBezTo>
                    <a:pt x="0" y="12243"/>
                    <a:pt x="1605" y="8230"/>
                    <a:pt x="4815" y="5020"/>
                  </a:cubicBezTo>
                  <a:cubicBezTo>
                    <a:pt x="5618" y="4217"/>
                    <a:pt x="6420" y="3415"/>
                    <a:pt x="7223" y="2612"/>
                  </a:cubicBezTo>
                  <a:cubicBezTo>
                    <a:pt x="8026" y="1810"/>
                    <a:pt x="8828" y="1810"/>
                    <a:pt x="10433" y="1007"/>
                  </a:cubicBezTo>
                  <a:cubicBezTo>
                    <a:pt x="11236" y="1007"/>
                    <a:pt x="12038" y="204"/>
                    <a:pt x="13644" y="204"/>
                  </a:cubicBezTo>
                  <a:cubicBezTo>
                    <a:pt x="18459" y="-598"/>
                    <a:pt x="24077" y="1007"/>
                    <a:pt x="28090" y="4217"/>
                  </a:cubicBezTo>
                  <a:cubicBezTo>
                    <a:pt x="31300" y="7428"/>
                    <a:pt x="32905" y="11441"/>
                    <a:pt x="32905" y="15453"/>
                  </a:cubicBezTo>
                  <a:cubicBezTo>
                    <a:pt x="32905" y="16256"/>
                    <a:pt x="32905" y="17861"/>
                    <a:pt x="32905" y="18663"/>
                  </a:cubicBezTo>
                  <a:cubicBezTo>
                    <a:pt x="32905" y="19466"/>
                    <a:pt x="32102" y="21071"/>
                    <a:pt x="32102" y="21874"/>
                  </a:cubicBezTo>
                  <a:cubicBezTo>
                    <a:pt x="32102" y="22676"/>
                    <a:pt x="31300" y="23479"/>
                    <a:pt x="30497" y="24281"/>
                  </a:cubicBezTo>
                  <a:cubicBezTo>
                    <a:pt x="29695" y="25084"/>
                    <a:pt x="29695" y="25887"/>
                    <a:pt x="28090" y="26689"/>
                  </a:cubicBezTo>
                  <a:cubicBezTo>
                    <a:pt x="24879" y="30702"/>
                    <a:pt x="20867" y="32307"/>
                    <a:pt x="16051" y="32307"/>
                  </a:cubicBezTo>
                  <a:close/>
                </a:path>
              </a:pathLst>
            </a:custGeom>
            <a:grpFill/>
            <a:ln w="8022" cap="flat">
              <a:solidFill>
                <a:schemeClr val="accent4"/>
              </a:solidFill>
              <a:prstDash val="solid"/>
              <a:miter/>
            </a:ln>
          </p:spPr>
          <p:txBody>
            <a:bodyPr rtlCol="0" anchor="ctr"/>
            <a:lstStyle/>
            <a:p>
              <a:endParaRPr lang="en-US"/>
            </a:p>
          </p:txBody>
        </p:sp>
        <p:sp>
          <p:nvSpPr>
            <p:cNvPr id="24" name="Freeform: Shape 24">
              <a:extLst>
                <a:ext uri="{FF2B5EF4-FFF2-40B4-BE49-F238E27FC236}">
                  <a16:creationId xmlns:a16="http://schemas.microsoft.com/office/drawing/2014/main" id="{AA9146FD-2179-4554-91C7-67DE209B0BF0}"/>
                </a:ext>
              </a:extLst>
            </p:cNvPr>
            <p:cNvSpPr/>
            <p:nvPr/>
          </p:nvSpPr>
          <p:spPr>
            <a:xfrm>
              <a:off x="3300679" y="6171595"/>
              <a:ext cx="32102" cy="31500"/>
            </a:xfrm>
            <a:custGeom>
              <a:avLst/>
              <a:gdLst>
                <a:gd name="connsiteX0" fmla="*/ 16051 w 32102"/>
                <a:gd name="connsiteY0" fmla="*/ 31500 h 31500"/>
                <a:gd name="connsiteX1" fmla="*/ 4815 w 32102"/>
                <a:gd name="connsiteY1" fmla="*/ 26685 h 31500"/>
                <a:gd name="connsiteX2" fmla="*/ 0 w 32102"/>
                <a:gd name="connsiteY2" fmla="*/ 15449 h 31500"/>
                <a:gd name="connsiteX3" fmla="*/ 0 w 32102"/>
                <a:gd name="connsiteY3" fmla="*/ 12239 h 31500"/>
                <a:gd name="connsiteX4" fmla="*/ 803 w 32102"/>
                <a:gd name="connsiteY4" fmla="*/ 9029 h 31500"/>
                <a:gd name="connsiteX5" fmla="*/ 2408 w 32102"/>
                <a:gd name="connsiteY5" fmla="*/ 6621 h 31500"/>
                <a:gd name="connsiteX6" fmla="*/ 4815 w 32102"/>
                <a:gd name="connsiteY6" fmla="*/ 4214 h 31500"/>
                <a:gd name="connsiteX7" fmla="*/ 27287 w 32102"/>
                <a:gd name="connsiteY7" fmla="*/ 4214 h 31500"/>
                <a:gd name="connsiteX8" fmla="*/ 29695 w 32102"/>
                <a:gd name="connsiteY8" fmla="*/ 6621 h 31500"/>
                <a:gd name="connsiteX9" fmla="*/ 31300 w 32102"/>
                <a:gd name="connsiteY9" fmla="*/ 9029 h 31500"/>
                <a:gd name="connsiteX10" fmla="*/ 32102 w 32102"/>
                <a:gd name="connsiteY10" fmla="*/ 12239 h 31500"/>
                <a:gd name="connsiteX11" fmla="*/ 32102 w 32102"/>
                <a:gd name="connsiteY11" fmla="*/ 15449 h 31500"/>
                <a:gd name="connsiteX12" fmla="*/ 32102 w 32102"/>
                <a:gd name="connsiteY12" fmla="*/ 18660 h 31500"/>
                <a:gd name="connsiteX13" fmla="*/ 31300 w 32102"/>
                <a:gd name="connsiteY13" fmla="*/ 21869 h 31500"/>
                <a:gd name="connsiteX14" fmla="*/ 29695 w 32102"/>
                <a:gd name="connsiteY14" fmla="*/ 25080 h 31500"/>
                <a:gd name="connsiteX15" fmla="*/ 27287 w 32102"/>
                <a:gd name="connsiteY15" fmla="*/ 27488 h 31500"/>
                <a:gd name="connsiteX16" fmla="*/ 16051 w 32102"/>
                <a:gd name="connsiteY16" fmla="*/ 31500 h 3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102" h="31500">
                  <a:moveTo>
                    <a:pt x="16051" y="31500"/>
                  </a:moveTo>
                  <a:cubicBezTo>
                    <a:pt x="12038" y="31500"/>
                    <a:pt x="8026" y="29895"/>
                    <a:pt x="4815" y="26685"/>
                  </a:cubicBezTo>
                  <a:cubicBezTo>
                    <a:pt x="1605" y="23475"/>
                    <a:pt x="0" y="19462"/>
                    <a:pt x="0" y="15449"/>
                  </a:cubicBezTo>
                  <a:cubicBezTo>
                    <a:pt x="0" y="14647"/>
                    <a:pt x="0" y="13041"/>
                    <a:pt x="0" y="12239"/>
                  </a:cubicBezTo>
                  <a:cubicBezTo>
                    <a:pt x="0" y="11436"/>
                    <a:pt x="803" y="9831"/>
                    <a:pt x="803" y="9029"/>
                  </a:cubicBezTo>
                  <a:cubicBezTo>
                    <a:pt x="1605" y="8226"/>
                    <a:pt x="1605" y="7423"/>
                    <a:pt x="2408" y="6621"/>
                  </a:cubicBezTo>
                  <a:cubicBezTo>
                    <a:pt x="3210" y="5818"/>
                    <a:pt x="4013" y="5016"/>
                    <a:pt x="4815" y="4214"/>
                  </a:cubicBezTo>
                  <a:cubicBezTo>
                    <a:pt x="11236" y="-1405"/>
                    <a:pt x="21669" y="-1405"/>
                    <a:pt x="27287" y="4214"/>
                  </a:cubicBezTo>
                  <a:cubicBezTo>
                    <a:pt x="28090" y="5016"/>
                    <a:pt x="28892" y="5818"/>
                    <a:pt x="29695" y="6621"/>
                  </a:cubicBezTo>
                  <a:cubicBezTo>
                    <a:pt x="30497" y="7423"/>
                    <a:pt x="30497" y="8226"/>
                    <a:pt x="31300" y="9029"/>
                  </a:cubicBezTo>
                  <a:cubicBezTo>
                    <a:pt x="31300" y="9831"/>
                    <a:pt x="32102" y="11436"/>
                    <a:pt x="32102" y="12239"/>
                  </a:cubicBezTo>
                  <a:cubicBezTo>
                    <a:pt x="32102" y="13041"/>
                    <a:pt x="32102" y="14647"/>
                    <a:pt x="32102" y="15449"/>
                  </a:cubicBezTo>
                  <a:cubicBezTo>
                    <a:pt x="32102" y="16252"/>
                    <a:pt x="32102" y="17857"/>
                    <a:pt x="32102" y="18660"/>
                  </a:cubicBezTo>
                  <a:cubicBezTo>
                    <a:pt x="32102" y="19462"/>
                    <a:pt x="31300" y="21067"/>
                    <a:pt x="31300" y="21869"/>
                  </a:cubicBezTo>
                  <a:cubicBezTo>
                    <a:pt x="30497" y="22672"/>
                    <a:pt x="30497" y="23475"/>
                    <a:pt x="29695" y="25080"/>
                  </a:cubicBezTo>
                  <a:cubicBezTo>
                    <a:pt x="28892" y="25882"/>
                    <a:pt x="28090" y="26685"/>
                    <a:pt x="27287" y="27488"/>
                  </a:cubicBezTo>
                  <a:cubicBezTo>
                    <a:pt x="24077" y="29895"/>
                    <a:pt x="20064" y="31500"/>
                    <a:pt x="16051" y="31500"/>
                  </a:cubicBezTo>
                  <a:close/>
                </a:path>
              </a:pathLst>
            </a:custGeom>
            <a:grpFill/>
            <a:ln w="8022" cap="flat">
              <a:solidFill>
                <a:schemeClr val="accent4"/>
              </a:solidFill>
              <a:prstDash val="solid"/>
              <a:miter/>
            </a:ln>
          </p:spPr>
          <p:txBody>
            <a:bodyPr rtlCol="0" anchor="ctr"/>
            <a:lstStyle/>
            <a:p>
              <a:endParaRPr lang="en-US"/>
            </a:p>
          </p:txBody>
        </p:sp>
        <p:sp>
          <p:nvSpPr>
            <p:cNvPr id="25" name="Freeform: Shape 25">
              <a:extLst>
                <a:ext uri="{FF2B5EF4-FFF2-40B4-BE49-F238E27FC236}">
                  <a16:creationId xmlns:a16="http://schemas.microsoft.com/office/drawing/2014/main" id="{23F99627-E266-4B7B-9B93-F8215A2F0AA1}"/>
                </a:ext>
              </a:extLst>
            </p:cNvPr>
            <p:cNvSpPr/>
            <p:nvPr/>
          </p:nvSpPr>
          <p:spPr>
            <a:xfrm>
              <a:off x="3400999" y="6291979"/>
              <a:ext cx="32102" cy="32303"/>
            </a:xfrm>
            <a:custGeom>
              <a:avLst/>
              <a:gdLst>
                <a:gd name="connsiteX0" fmla="*/ 16051 w 32102"/>
                <a:gd name="connsiteY0" fmla="*/ 31500 h 32303"/>
                <a:gd name="connsiteX1" fmla="*/ 9631 w 32102"/>
                <a:gd name="connsiteY1" fmla="*/ 30698 h 32303"/>
                <a:gd name="connsiteX2" fmla="*/ 4815 w 32102"/>
                <a:gd name="connsiteY2" fmla="*/ 27488 h 32303"/>
                <a:gd name="connsiteX3" fmla="*/ 2408 w 32102"/>
                <a:gd name="connsiteY3" fmla="*/ 25080 h 32303"/>
                <a:gd name="connsiteX4" fmla="*/ 803 w 32102"/>
                <a:gd name="connsiteY4" fmla="*/ 21869 h 32303"/>
                <a:gd name="connsiteX5" fmla="*/ 0 w 32102"/>
                <a:gd name="connsiteY5" fmla="*/ 18660 h 32303"/>
                <a:gd name="connsiteX6" fmla="*/ 0 w 32102"/>
                <a:gd name="connsiteY6" fmla="*/ 15449 h 32303"/>
                <a:gd name="connsiteX7" fmla="*/ 4815 w 32102"/>
                <a:gd name="connsiteY7" fmla="*/ 4214 h 32303"/>
                <a:gd name="connsiteX8" fmla="*/ 27287 w 32102"/>
                <a:gd name="connsiteY8" fmla="*/ 4214 h 32303"/>
                <a:gd name="connsiteX9" fmla="*/ 32102 w 32102"/>
                <a:gd name="connsiteY9" fmla="*/ 15449 h 32303"/>
                <a:gd name="connsiteX10" fmla="*/ 32102 w 32102"/>
                <a:gd name="connsiteY10" fmla="*/ 18660 h 32303"/>
                <a:gd name="connsiteX11" fmla="*/ 31300 w 32102"/>
                <a:gd name="connsiteY11" fmla="*/ 21869 h 32303"/>
                <a:gd name="connsiteX12" fmla="*/ 29695 w 32102"/>
                <a:gd name="connsiteY12" fmla="*/ 25080 h 32303"/>
                <a:gd name="connsiteX13" fmla="*/ 27287 w 32102"/>
                <a:gd name="connsiteY13" fmla="*/ 27488 h 32303"/>
                <a:gd name="connsiteX14" fmla="*/ 24879 w 32102"/>
                <a:gd name="connsiteY14" fmla="*/ 29895 h 32303"/>
                <a:gd name="connsiteX15" fmla="*/ 21669 w 32102"/>
                <a:gd name="connsiteY15" fmla="*/ 31500 h 32303"/>
                <a:gd name="connsiteX16" fmla="*/ 18459 w 32102"/>
                <a:gd name="connsiteY16" fmla="*/ 32303 h 32303"/>
                <a:gd name="connsiteX17" fmla="*/ 16051 w 32102"/>
                <a:gd name="connsiteY17" fmla="*/ 31500 h 32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102" h="32303">
                  <a:moveTo>
                    <a:pt x="16051" y="31500"/>
                  </a:moveTo>
                  <a:cubicBezTo>
                    <a:pt x="13644" y="31500"/>
                    <a:pt x="12038" y="31500"/>
                    <a:pt x="9631" y="30698"/>
                  </a:cubicBezTo>
                  <a:cubicBezTo>
                    <a:pt x="8026" y="29895"/>
                    <a:pt x="5618" y="28290"/>
                    <a:pt x="4815" y="27488"/>
                  </a:cubicBezTo>
                  <a:cubicBezTo>
                    <a:pt x="4013" y="26685"/>
                    <a:pt x="3210" y="25882"/>
                    <a:pt x="2408" y="25080"/>
                  </a:cubicBezTo>
                  <a:cubicBezTo>
                    <a:pt x="1605" y="24278"/>
                    <a:pt x="1605" y="23475"/>
                    <a:pt x="803" y="21869"/>
                  </a:cubicBezTo>
                  <a:cubicBezTo>
                    <a:pt x="803" y="21067"/>
                    <a:pt x="0" y="20265"/>
                    <a:pt x="0" y="18660"/>
                  </a:cubicBezTo>
                  <a:cubicBezTo>
                    <a:pt x="0" y="17857"/>
                    <a:pt x="0" y="16252"/>
                    <a:pt x="0" y="15449"/>
                  </a:cubicBezTo>
                  <a:cubicBezTo>
                    <a:pt x="0" y="11436"/>
                    <a:pt x="1605" y="7423"/>
                    <a:pt x="4815" y="4214"/>
                  </a:cubicBezTo>
                  <a:cubicBezTo>
                    <a:pt x="11236" y="-1405"/>
                    <a:pt x="21669" y="-1405"/>
                    <a:pt x="27287" y="4214"/>
                  </a:cubicBezTo>
                  <a:cubicBezTo>
                    <a:pt x="30497" y="7423"/>
                    <a:pt x="32102" y="11436"/>
                    <a:pt x="32102" y="15449"/>
                  </a:cubicBezTo>
                  <a:cubicBezTo>
                    <a:pt x="32102" y="16252"/>
                    <a:pt x="32102" y="17857"/>
                    <a:pt x="32102" y="18660"/>
                  </a:cubicBezTo>
                  <a:cubicBezTo>
                    <a:pt x="32102" y="19462"/>
                    <a:pt x="31300" y="21067"/>
                    <a:pt x="31300" y="21869"/>
                  </a:cubicBezTo>
                  <a:cubicBezTo>
                    <a:pt x="31300" y="22672"/>
                    <a:pt x="30497" y="23475"/>
                    <a:pt x="29695" y="25080"/>
                  </a:cubicBezTo>
                  <a:cubicBezTo>
                    <a:pt x="28892" y="25882"/>
                    <a:pt x="28090" y="26685"/>
                    <a:pt x="27287" y="27488"/>
                  </a:cubicBezTo>
                  <a:cubicBezTo>
                    <a:pt x="26485" y="28290"/>
                    <a:pt x="25682" y="29093"/>
                    <a:pt x="24879" y="29895"/>
                  </a:cubicBezTo>
                  <a:cubicBezTo>
                    <a:pt x="24077" y="30698"/>
                    <a:pt x="23274" y="30698"/>
                    <a:pt x="21669" y="31500"/>
                  </a:cubicBezTo>
                  <a:cubicBezTo>
                    <a:pt x="20867" y="31500"/>
                    <a:pt x="20064" y="32303"/>
                    <a:pt x="18459" y="32303"/>
                  </a:cubicBezTo>
                  <a:cubicBezTo>
                    <a:pt x="17656" y="31500"/>
                    <a:pt x="16854" y="31500"/>
                    <a:pt x="16051" y="31500"/>
                  </a:cubicBezTo>
                  <a:close/>
                </a:path>
              </a:pathLst>
            </a:custGeom>
            <a:grpFill/>
            <a:ln w="8022" cap="flat">
              <a:solidFill>
                <a:schemeClr val="accent4"/>
              </a:solidFill>
              <a:prstDash val="solid"/>
              <a:miter/>
            </a:ln>
          </p:spPr>
          <p:txBody>
            <a:bodyPr rtlCol="0" anchor="ctr"/>
            <a:lstStyle/>
            <a:p>
              <a:endParaRPr lang="en-US"/>
            </a:p>
          </p:txBody>
        </p:sp>
        <p:sp>
          <p:nvSpPr>
            <p:cNvPr id="26" name="Freeform: Shape 26">
              <a:extLst>
                <a:ext uri="{FF2B5EF4-FFF2-40B4-BE49-F238E27FC236}">
                  <a16:creationId xmlns:a16="http://schemas.microsoft.com/office/drawing/2014/main" id="{23A8E8D9-6903-43A6-B76D-A2333CC11FFD}"/>
                </a:ext>
              </a:extLst>
            </p:cNvPr>
            <p:cNvSpPr/>
            <p:nvPr/>
          </p:nvSpPr>
          <p:spPr>
            <a:xfrm>
              <a:off x="3091210" y="6262281"/>
              <a:ext cx="32102" cy="32307"/>
            </a:xfrm>
            <a:custGeom>
              <a:avLst/>
              <a:gdLst>
                <a:gd name="connsiteX0" fmla="*/ 16051 w 32102"/>
                <a:gd name="connsiteY0" fmla="*/ 32307 h 32307"/>
                <a:gd name="connsiteX1" fmla="*/ 9631 w 32102"/>
                <a:gd name="connsiteY1" fmla="*/ 31504 h 32307"/>
                <a:gd name="connsiteX2" fmla="*/ 4815 w 32102"/>
                <a:gd name="connsiteY2" fmla="*/ 28294 h 32307"/>
                <a:gd name="connsiteX3" fmla="*/ 2408 w 32102"/>
                <a:gd name="connsiteY3" fmla="*/ 25887 h 32307"/>
                <a:gd name="connsiteX4" fmla="*/ 803 w 32102"/>
                <a:gd name="connsiteY4" fmla="*/ 23479 h 32307"/>
                <a:gd name="connsiteX5" fmla="*/ 0 w 32102"/>
                <a:gd name="connsiteY5" fmla="*/ 20269 h 32307"/>
                <a:gd name="connsiteX6" fmla="*/ 0 w 32102"/>
                <a:gd name="connsiteY6" fmla="*/ 17058 h 32307"/>
                <a:gd name="connsiteX7" fmla="*/ 0 w 32102"/>
                <a:gd name="connsiteY7" fmla="*/ 13848 h 32307"/>
                <a:gd name="connsiteX8" fmla="*/ 803 w 32102"/>
                <a:gd name="connsiteY8" fmla="*/ 10638 h 32307"/>
                <a:gd name="connsiteX9" fmla="*/ 2408 w 32102"/>
                <a:gd name="connsiteY9" fmla="*/ 7427 h 32307"/>
                <a:gd name="connsiteX10" fmla="*/ 4815 w 32102"/>
                <a:gd name="connsiteY10" fmla="*/ 5020 h 32307"/>
                <a:gd name="connsiteX11" fmla="*/ 7223 w 32102"/>
                <a:gd name="connsiteY11" fmla="*/ 2612 h 32307"/>
                <a:gd name="connsiteX12" fmla="*/ 9631 w 32102"/>
                <a:gd name="connsiteY12" fmla="*/ 1007 h 32307"/>
                <a:gd name="connsiteX13" fmla="*/ 12841 w 32102"/>
                <a:gd name="connsiteY13" fmla="*/ 205 h 32307"/>
                <a:gd name="connsiteX14" fmla="*/ 27287 w 32102"/>
                <a:gd name="connsiteY14" fmla="*/ 4217 h 32307"/>
                <a:gd name="connsiteX15" fmla="*/ 29695 w 32102"/>
                <a:gd name="connsiteY15" fmla="*/ 6625 h 32307"/>
                <a:gd name="connsiteX16" fmla="*/ 31300 w 32102"/>
                <a:gd name="connsiteY16" fmla="*/ 9835 h 32307"/>
                <a:gd name="connsiteX17" fmla="*/ 32102 w 32102"/>
                <a:gd name="connsiteY17" fmla="*/ 13045 h 32307"/>
                <a:gd name="connsiteX18" fmla="*/ 32102 w 32102"/>
                <a:gd name="connsiteY18" fmla="*/ 16256 h 32307"/>
                <a:gd name="connsiteX19" fmla="*/ 27287 w 32102"/>
                <a:gd name="connsiteY19" fmla="*/ 27491 h 32307"/>
                <a:gd name="connsiteX20" fmla="*/ 24879 w 32102"/>
                <a:gd name="connsiteY20" fmla="*/ 29900 h 32307"/>
                <a:gd name="connsiteX21" fmla="*/ 21669 w 32102"/>
                <a:gd name="connsiteY21" fmla="*/ 31504 h 32307"/>
                <a:gd name="connsiteX22" fmla="*/ 18459 w 32102"/>
                <a:gd name="connsiteY22" fmla="*/ 32307 h 32307"/>
                <a:gd name="connsiteX23" fmla="*/ 16051 w 32102"/>
                <a:gd name="connsiteY23" fmla="*/ 32307 h 32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102" h="32307">
                  <a:moveTo>
                    <a:pt x="16051" y="32307"/>
                  </a:moveTo>
                  <a:cubicBezTo>
                    <a:pt x="13644" y="32307"/>
                    <a:pt x="12038" y="32307"/>
                    <a:pt x="9631" y="31504"/>
                  </a:cubicBezTo>
                  <a:cubicBezTo>
                    <a:pt x="8026" y="30702"/>
                    <a:pt x="5618" y="29097"/>
                    <a:pt x="4815" y="28294"/>
                  </a:cubicBezTo>
                  <a:cubicBezTo>
                    <a:pt x="4013" y="27491"/>
                    <a:pt x="3210" y="26689"/>
                    <a:pt x="2408" y="25887"/>
                  </a:cubicBezTo>
                  <a:cubicBezTo>
                    <a:pt x="1605" y="25084"/>
                    <a:pt x="1605" y="24281"/>
                    <a:pt x="803" y="23479"/>
                  </a:cubicBezTo>
                  <a:cubicBezTo>
                    <a:pt x="0" y="22676"/>
                    <a:pt x="0" y="21071"/>
                    <a:pt x="0" y="20269"/>
                  </a:cubicBezTo>
                  <a:cubicBezTo>
                    <a:pt x="0" y="19466"/>
                    <a:pt x="0" y="17861"/>
                    <a:pt x="0" y="17058"/>
                  </a:cubicBezTo>
                  <a:cubicBezTo>
                    <a:pt x="0" y="16256"/>
                    <a:pt x="0" y="14651"/>
                    <a:pt x="0" y="13848"/>
                  </a:cubicBezTo>
                  <a:cubicBezTo>
                    <a:pt x="0" y="13045"/>
                    <a:pt x="803" y="11440"/>
                    <a:pt x="803" y="10638"/>
                  </a:cubicBezTo>
                  <a:cubicBezTo>
                    <a:pt x="803" y="9835"/>
                    <a:pt x="1605" y="9033"/>
                    <a:pt x="2408" y="7427"/>
                  </a:cubicBezTo>
                  <a:cubicBezTo>
                    <a:pt x="3210" y="6625"/>
                    <a:pt x="4013" y="5823"/>
                    <a:pt x="4815" y="5020"/>
                  </a:cubicBezTo>
                  <a:cubicBezTo>
                    <a:pt x="5618" y="4217"/>
                    <a:pt x="6421" y="3415"/>
                    <a:pt x="7223" y="2612"/>
                  </a:cubicBezTo>
                  <a:cubicBezTo>
                    <a:pt x="8026" y="1810"/>
                    <a:pt x="8828" y="1810"/>
                    <a:pt x="9631" y="1007"/>
                  </a:cubicBezTo>
                  <a:cubicBezTo>
                    <a:pt x="10433" y="1007"/>
                    <a:pt x="12038" y="205"/>
                    <a:pt x="12841" y="205"/>
                  </a:cubicBezTo>
                  <a:cubicBezTo>
                    <a:pt x="17656" y="-598"/>
                    <a:pt x="23274" y="1007"/>
                    <a:pt x="27287" y="4217"/>
                  </a:cubicBezTo>
                  <a:cubicBezTo>
                    <a:pt x="28090" y="5020"/>
                    <a:pt x="28892" y="5823"/>
                    <a:pt x="29695" y="6625"/>
                  </a:cubicBezTo>
                  <a:cubicBezTo>
                    <a:pt x="30497" y="7427"/>
                    <a:pt x="30497" y="8230"/>
                    <a:pt x="31300" y="9835"/>
                  </a:cubicBezTo>
                  <a:cubicBezTo>
                    <a:pt x="31300" y="10638"/>
                    <a:pt x="32102" y="11440"/>
                    <a:pt x="32102" y="13045"/>
                  </a:cubicBezTo>
                  <a:cubicBezTo>
                    <a:pt x="32102" y="13848"/>
                    <a:pt x="32102" y="15453"/>
                    <a:pt x="32102" y="16256"/>
                  </a:cubicBezTo>
                  <a:cubicBezTo>
                    <a:pt x="32102" y="20269"/>
                    <a:pt x="30497" y="24281"/>
                    <a:pt x="27287" y="27491"/>
                  </a:cubicBezTo>
                  <a:cubicBezTo>
                    <a:pt x="26485" y="28294"/>
                    <a:pt x="25682" y="29097"/>
                    <a:pt x="24879" y="29900"/>
                  </a:cubicBezTo>
                  <a:cubicBezTo>
                    <a:pt x="24077" y="30702"/>
                    <a:pt x="23274" y="30702"/>
                    <a:pt x="21669" y="31504"/>
                  </a:cubicBezTo>
                  <a:cubicBezTo>
                    <a:pt x="20867" y="31504"/>
                    <a:pt x="20064" y="32307"/>
                    <a:pt x="18459" y="32307"/>
                  </a:cubicBezTo>
                  <a:cubicBezTo>
                    <a:pt x="18459" y="31504"/>
                    <a:pt x="16854" y="32307"/>
                    <a:pt x="16051" y="32307"/>
                  </a:cubicBezTo>
                  <a:close/>
                </a:path>
              </a:pathLst>
            </a:custGeom>
            <a:grpFill/>
            <a:ln w="8022" cap="flat">
              <a:solidFill>
                <a:schemeClr val="accent4"/>
              </a:solidFill>
              <a:prstDash val="solid"/>
              <a:miter/>
            </a:ln>
          </p:spPr>
          <p:txBody>
            <a:bodyPr rtlCol="0" anchor="ctr"/>
            <a:lstStyle/>
            <a:p>
              <a:endParaRPr lang="en-US"/>
            </a:p>
          </p:txBody>
        </p:sp>
        <p:sp>
          <p:nvSpPr>
            <p:cNvPr id="27" name="Freeform: Shape 27">
              <a:extLst>
                <a:ext uri="{FF2B5EF4-FFF2-40B4-BE49-F238E27FC236}">
                  <a16:creationId xmlns:a16="http://schemas.microsoft.com/office/drawing/2014/main" id="{17264CB6-CFA5-4523-8A4C-6873D8D514F0}"/>
                </a:ext>
              </a:extLst>
            </p:cNvPr>
            <p:cNvSpPr/>
            <p:nvPr/>
          </p:nvSpPr>
          <p:spPr>
            <a:xfrm>
              <a:off x="2741293" y="6261478"/>
              <a:ext cx="32102" cy="33109"/>
            </a:xfrm>
            <a:custGeom>
              <a:avLst/>
              <a:gdLst>
                <a:gd name="connsiteX0" fmla="*/ 16051 w 32102"/>
                <a:gd name="connsiteY0" fmla="*/ 33110 h 33109"/>
                <a:gd name="connsiteX1" fmla="*/ 12841 w 32102"/>
                <a:gd name="connsiteY1" fmla="*/ 33110 h 33109"/>
                <a:gd name="connsiteX2" fmla="*/ 9631 w 32102"/>
                <a:gd name="connsiteY2" fmla="*/ 32307 h 33109"/>
                <a:gd name="connsiteX3" fmla="*/ 7223 w 32102"/>
                <a:gd name="connsiteY3" fmla="*/ 30702 h 33109"/>
                <a:gd name="connsiteX4" fmla="*/ 4815 w 32102"/>
                <a:gd name="connsiteY4" fmla="*/ 28294 h 33109"/>
                <a:gd name="connsiteX5" fmla="*/ 0 w 32102"/>
                <a:gd name="connsiteY5" fmla="*/ 17059 h 33109"/>
                <a:gd name="connsiteX6" fmla="*/ 0 w 32102"/>
                <a:gd name="connsiteY6" fmla="*/ 13848 h 33109"/>
                <a:gd name="connsiteX7" fmla="*/ 803 w 32102"/>
                <a:gd name="connsiteY7" fmla="*/ 10638 h 33109"/>
                <a:gd name="connsiteX8" fmla="*/ 2408 w 32102"/>
                <a:gd name="connsiteY8" fmla="*/ 7428 h 33109"/>
                <a:gd name="connsiteX9" fmla="*/ 4815 w 32102"/>
                <a:gd name="connsiteY9" fmla="*/ 5020 h 33109"/>
                <a:gd name="connsiteX10" fmla="*/ 7223 w 32102"/>
                <a:gd name="connsiteY10" fmla="*/ 2613 h 33109"/>
                <a:gd name="connsiteX11" fmla="*/ 9631 w 32102"/>
                <a:gd name="connsiteY11" fmla="*/ 1007 h 33109"/>
                <a:gd name="connsiteX12" fmla="*/ 12841 w 32102"/>
                <a:gd name="connsiteY12" fmla="*/ 204 h 33109"/>
                <a:gd name="connsiteX13" fmla="*/ 27287 w 32102"/>
                <a:gd name="connsiteY13" fmla="*/ 4217 h 33109"/>
                <a:gd name="connsiteX14" fmla="*/ 29695 w 32102"/>
                <a:gd name="connsiteY14" fmla="*/ 6625 h 33109"/>
                <a:gd name="connsiteX15" fmla="*/ 31300 w 32102"/>
                <a:gd name="connsiteY15" fmla="*/ 9835 h 33109"/>
                <a:gd name="connsiteX16" fmla="*/ 32102 w 32102"/>
                <a:gd name="connsiteY16" fmla="*/ 13046 h 33109"/>
                <a:gd name="connsiteX17" fmla="*/ 32102 w 32102"/>
                <a:gd name="connsiteY17" fmla="*/ 16256 h 33109"/>
                <a:gd name="connsiteX18" fmla="*/ 32102 w 32102"/>
                <a:gd name="connsiteY18" fmla="*/ 19466 h 33109"/>
                <a:gd name="connsiteX19" fmla="*/ 31300 w 32102"/>
                <a:gd name="connsiteY19" fmla="*/ 22677 h 33109"/>
                <a:gd name="connsiteX20" fmla="*/ 29695 w 32102"/>
                <a:gd name="connsiteY20" fmla="*/ 25084 h 33109"/>
                <a:gd name="connsiteX21" fmla="*/ 27287 w 32102"/>
                <a:gd name="connsiteY21" fmla="*/ 27492 h 33109"/>
                <a:gd name="connsiteX22" fmla="*/ 22472 w 32102"/>
                <a:gd name="connsiteY22" fmla="*/ 30702 h 33109"/>
                <a:gd name="connsiteX23" fmla="*/ 16051 w 32102"/>
                <a:gd name="connsiteY23" fmla="*/ 33110 h 33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102" h="33109">
                  <a:moveTo>
                    <a:pt x="16051" y="33110"/>
                  </a:moveTo>
                  <a:cubicBezTo>
                    <a:pt x="15249" y="33110"/>
                    <a:pt x="13644" y="33110"/>
                    <a:pt x="12841" y="33110"/>
                  </a:cubicBezTo>
                  <a:cubicBezTo>
                    <a:pt x="12038" y="33110"/>
                    <a:pt x="10433" y="32307"/>
                    <a:pt x="9631" y="32307"/>
                  </a:cubicBezTo>
                  <a:cubicBezTo>
                    <a:pt x="8828" y="31505"/>
                    <a:pt x="8026" y="31505"/>
                    <a:pt x="7223" y="30702"/>
                  </a:cubicBezTo>
                  <a:cubicBezTo>
                    <a:pt x="6420" y="29899"/>
                    <a:pt x="5618" y="29097"/>
                    <a:pt x="4815" y="28294"/>
                  </a:cubicBezTo>
                  <a:cubicBezTo>
                    <a:pt x="1605" y="25084"/>
                    <a:pt x="0" y="21071"/>
                    <a:pt x="0" y="17059"/>
                  </a:cubicBezTo>
                  <a:cubicBezTo>
                    <a:pt x="0" y="16256"/>
                    <a:pt x="0" y="14651"/>
                    <a:pt x="0" y="13848"/>
                  </a:cubicBezTo>
                  <a:cubicBezTo>
                    <a:pt x="0" y="13046"/>
                    <a:pt x="803" y="11440"/>
                    <a:pt x="803" y="10638"/>
                  </a:cubicBezTo>
                  <a:cubicBezTo>
                    <a:pt x="1605" y="9835"/>
                    <a:pt x="1605" y="9033"/>
                    <a:pt x="2408" y="7428"/>
                  </a:cubicBezTo>
                  <a:cubicBezTo>
                    <a:pt x="3210" y="6625"/>
                    <a:pt x="3210" y="5822"/>
                    <a:pt x="4815" y="5020"/>
                  </a:cubicBezTo>
                  <a:cubicBezTo>
                    <a:pt x="5618" y="4217"/>
                    <a:pt x="6420" y="3415"/>
                    <a:pt x="7223" y="2613"/>
                  </a:cubicBezTo>
                  <a:cubicBezTo>
                    <a:pt x="8026" y="1810"/>
                    <a:pt x="8828" y="1810"/>
                    <a:pt x="9631" y="1007"/>
                  </a:cubicBezTo>
                  <a:cubicBezTo>
                    <a:pt x="10433" y="1007"/>
                    <a:pt x="12038" y="204"/>
                    <a:pt x="12841" y="204"/>
                  </a:cubicBezTo>
                  <a:cubicBezTo>
                    <a:pt x="18459" y="-598"/>
                    <a:pt x="23274" y="1007"/>
                    <a:pt x="27287" y="4217"/>
                  </a:cubicBezTo>
                  <a:cubicBezTo>
                    <a:pt x="28090" y="5020"/>
                    <a:pt x="28892" y="5822"/>
                    <a:pt x="29695" y="6625"/>
                  </a:cubicBezTo>
                  <a:cubicBezTo>
                    <a:pt x="30497" y="7428"/>
                    <a:pt x="30497" y="8230"/>
                    <a:pt x="31300" y="9835"/>
                  </a:cubicBezTo>
                  <a:cubicBezTo>
                    <a:pt x="31300" y="10638"/>
                    <a:pt x="32102" y="11440"/>
                    <a:pt x="32102" y="13046"/>
                  </a:cubicBezTo>
                  <a:cubicBezTo>
                    <a:pt x="32102" y="13848"/>
                    <a:pt x="32102" y="15453"/>
                    <a:pt x="32102" y="16256"/>
                  </a:cubicBezTo>
                  <a:cubicBezTo>
                    <a:pt x="32102" y="17059"/>
                    <a:pt x="32102" y="18664"/>
                    <a:pt x="32102" y="19466"/>
                  </a:cubicBezTo>
                  <a:cubicBezTo>
                    <a:pt x="32102" y="20268"/>
                    <a:pt x="31300" y="21874"/>
                    <a:pt x="31300" y="22677"/>
                  </a:cubicBezTo>
                  <a:cubicBezTo>
                    <a:pt x="31300" y="23479"/>
                    <a:pt x="30497" y="24281"/>
                    <a:pt x="29695" y="25084"/>
                  </a:cubicBezTo>
                  <a:cubicBezTo>
                    <a:pt x="28892" y="25886"/>
                    <a:pt x="28892" y="26689"/>
                    <a:pt x="27287" y="27492"/>
                  </a:cubicBezTo>
                  <a:cubicBezTo>
                    <a:pt x="25682" y="29097"/>
                    <a:pt x="24077" y="29899"/>
                    <a:pt x="22472" y="30702"/>
                  </a:cubicBezTo>
                  <a:cubicBezTo>
                    <a:pt x="20064" y="32307"/>
                    <a:pt x="17656" y="33110"/>
                    <a:pt x="16051" y="33110"/>
                  </a:cubicBezTo>
                  <a:close/>
                </a:path>
              </a:pathLst>
            </a:custGeom>
            <a:grpFill/>
            <a:ln w="8022" cap="flat">
              <a:solidFill>
                <a:schemeClr val="accent4"/>
              </a:solidFill>
              <a:prstDash val="solid"/>
              <a:miter/>
            </a:ln>
          </p:spPr>
          <p:txBody>
            <a:bodyPr rtlCol="0" anchor="ctr"/>
            <a:lstStyle/>
            <a:p>
              <a:endParaRPr lang="en-US"/>
            </a:p>
          </p:txBody>
        </p:sp>
        <p:sp>
          <p:nvSpPr>
            <p:cNvPr id="28" name="Freeform: Shape 28">
              <a:extLst>
                <a:ext uri="{FF2B5EF4-FFF2-40B4-BE49-F238E27FC236}">
                  <a16:creationId xmlns:a16="http://schemas.microsoft.com/office/drawing/2014/main" id="{4CBC9728-8B2A-46B6-8299-0CFBEE6CC9EE}"/>
                </a:ext>
              </a:extLst>
            </p:cNvPr>
            <p:cNvSpPr/>
            <p:nvPr/>
          </p:nvSpPr>
          <p:spPr>
            <a:xfrm>
              <a:off x="2691535" y="6039560"/>
              <a:ext cx="32102" cy="31915"/>
            </a:xfrm>
            <a:custGeom>
              <a:avLst/>
              <a:gdLst>
                <a:gd name="connsiteX0" fmla="*/ 16051 w 32102"/>
                <a:gd name="connsiteY0" fmla="*/ 31915 h 31915"/>
                <a:gd name="connsiteX1" fmla="*/ 4815 w 32102"/>
                <a:gd name="connsiteY1" fmla="*/ 27100 h 31915"/>
                <a:gd name="connsiteX2" fmla="*/ 0 w 32102"/>
                <a:gd name="connsiteY2" fmla="*/ 15864 h 31915"/>
                <a:gd name="connsiteX3" fmla="*/ 0 w 32102"/>
                <a:gd name="connsiteY3" fmla="*/ 12654 h 31915"/>
                <a:gd name="connsiteX4" fmla="*/ 803 w 32102"/>
                <a:gd name="connsiteY4" fmla="*/ 9443 h 31915"/>
                <a:gd name="connsiteX5" fmla="*/ 2408 w 32102"/>
                <a:gd name="connsiteY5" fmla="*/ 7036 h 31915"/>
                <a:gd name="connsiteX6" fmla="*/ 4815 w 32102"/>
                <a:gd name="connsiteY6" fmla="*/ 4628 h 31915"/>
                <a:gd name="connsiteX7" fmla="*/ 19261 w 32102"/>
                <a:gd name="connsiteY7" fmla="*/ 615 h 31915"/>
                <a:gd name="connsiteX8" fmla="*/ 22472 w 32102"/>
                <a:gd name="connsiteY8" fmla="*/ 1417 h 31915"/>
                <a:gd name="connsiteX9" fmla="*/ 24879 w 32102"/>
                <a:gd name="connsiteY9" fmla="*/ 3023 h 31915"/>
                <a:gd name="connsiteX10" fmla="*/ 27287 w 32102"/>
                <a:gd name="connsiteY10" fmla="*/ 5430 h 31915"/>
                <a:gd name="connsiteX11" fmla="*/ 29695 w 32102"/>
                <a:gd name="connsiteY11" fmla="*/ 7838 h 31915"/>
                <a:gd name="connsiteX12" fmla="*/ 31300 w 32102"/>
                <a:gd name="connsiteY12" fmla="*/ 10246 h 31915"/>
                <a:gd name="connsiteX13" fmla="*/ 32102 w 32102"/>
                <a:gd name="connsiteY13" fmla="*/ 13456 h 31915"/>
                <a:gd name="connsiteX14" fmla="*/ 32102 w 32102"/>
                <a:gd name="connsiteY14" fmla="*/ 16666 h 31915"/>
                <a:gd name="connsiteX15" fmla="*/ 27287 w 32102"/>
                <a:gd name="connsiteY15" fmla="*/ 27902 h 31915"/>
                <a:gd name="connsiteX16" fmla="*/ 16051 w 32102"/>
                <a:gd name="connsiteY16" fmla="*/ 31915 h 3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102" h="31915">
                  <a:moveTo>
                    <a:pt x="16051" y="31915"/>
                  </a:moveTo>
                  <a:cubicBezTo>
                    <a:pt x="12038" y="31915"/>
                    <a:pt x="8026" y="30310"/>
                    <a:pt x="4815" y="27100"/>
                  </a:cubicBezTo>
                  <a:cubicBezTo>
                    <a:pt x="1605" y="23890"/>
                    <a:pt x="0" y="19877"/>
                    <a:pt x="0" y="15864"/>
                  </a:cubicBezTo>
                  <a:cubicBezTo>
                    <a:pt x="0" y="15061"/>
                    <a:pt x="0" y="13456"/>
                    <a:pt x="0" y="12654"/>
                  </a:cubicBezTo>
                  <a:cubicBezTo>
                    <a:pt x="0" y="11851"/>
                    <a:pt x="803" y="10246"/>
                    <a:pt x="803" y="9443"/>
                  </a:cubicBezTo>
                  <a:cubicBezTo>
                    <a:pt x="803" y="8641"/>
                    <a:pt x="1605" y="7838"/>
                    <a:pt x="2408" y="7036"/>
                  </a:cubicBezTo>
                  <a:cubicBezTo>
                    <a:pt x="3210" y="6233"/>
                    <a:pt x="4013" y="5430"/>
                    <a:pt x="4815" y="4628"/>
                  </a:cubicBezTo>
                  <a:cubicBezTo>
                    <a:pt x="8828" y="615"/>
                    <a:pt x="14446" y="-990"/>
                    <a:pt x="19261" y="615"/>
                  </a:cubicBezTo>
                  <a:cubicBezTo>
                    <a:pt x="20064" y="615"/>
                    <a:pt x="21669" y="1417"/>
                    <a:pt x="22472" y="1417"/>
                  </a:cubicBezTo>
                  <a:cubicBezTo>
                    <a:pt x="23274" y="1417"/>
                    <a:pt x="24077" y="2220"/>
                    <a:pt x="24879" y="3023"/>
                  </a:cubicBezTo>
                  <a:cubicBezTo>
                    <a:pt x="25682" y="3826"/>
                    <a:pt x="26485" y="3826"/>
                    <a:pt x="27287" y="5430"/>
                  </a:cubicBezTo>
                  <a:cubicBezTo>
                    <a:pt x="28090" y="6233"/>
                    <a:pt x="28892" y="7036"/>
                    <a:pt x="29695" y="7838"/>
                  </a:cubicBezTo>
                  <a:cubicBezTo>
                    <a:pt x="30497" y="8641"/>
                    <a:pt x="30497" y="9443"/>
                    <a:pt x="31300" y="10246"/>
                  </a:cubicBezTo>
                  <a:cubicBezTo>
                    <a:pt x="32102" y="11048"/>
                    <a:pt x="32102" y="12654"/>
                    <a:pt x="32102" y="13456"/>
                  </a:cubicBezTo>
                  <a:cubicBezTo>
                    <a:pt x="32102" y="14259"/>
                    <a:pt x="32102" y="15864"/>
                    <a:pt x="32102" y="16666"/>
                  </a:cubicBezTo>
                  <a:cubicBezTo>
                    <a:pt x="32102" y="20679"/>
                    <a:pt x="30497" y="24692"/>
                    <a:pt x="27287" y="27902"/>
                  </a:cubicBezTo>
                  <a:cubicBezTo>
                    <a:pt x="24077" y="29507"/>
                    <a:pt x="20064" y="31915"/>
                    <a:pt x="16051" y="31915"/>
                  </a:cubicBezTo>
                  <a:close/>
                </a:path>
              </a:pathLst>
            </a:custGeom>
            <a:grpFill/>
            <a:ln w="8022" cap="flat">
              <a:solidFill>
                <a:schemeClr val="accent4"/>
              </a:solidFill>
              <a:prstDash val="solid"/>
              <a:miter/>
            </a:ln>
          </p:spPr>
          <p:txBody>
            <a:bodyPr rtlCol="0" anchor="ctr"/>
            <a:lstStyle/>
            <a:p>
              <a:endParaRPr lang="en-US"/>
            </a:p>
          </p:txBody>
        </p:sp>
        <p:sp>
          <p:nvSpPr>
            <p:cNvPr id="29" name="Freeform: Shape 29">
              <a:extLst>
                <a:ext uri="{FF2B5EF4-FFF2-40B4-BE49-F238E27FC236}">
                  <a16:creationId xmlns:a16="http://schemas.microsoft.com/office/drawing/2014/main" id="{BD30C28B-3179-455D-9F14-774740B5F6D0}"/>
                </a:ext>
              </a:extLst>
            </p:cNvPr>
            <p:cNvSpPr/>
            <p:nvPr/>
          </p:nvSpPr>
          <p:spPr>
            <a:xfrm>
              <a:off x="2894583" y="5985601"/>
              <a:ext cx="32102" cy="32102"/>
            </a:xfrm>
            <a:custGeom>
              <a:avLst/>
              <a:gdLst>
                <a:gd name="connsiteX0" fmla="*/ 16051 w 32102"/>
                <a:gd name="connsiteY0" fmla="*/ 32103 h 32102"/>
                <a:gd name="connsiteX1" fmla="*/ 9631 w 32102"/>
                <a:gd name="connsiteY1" fmla="*/ 31300 h 32102"/>
                <a:gd name="connsiteX2" fmla="*/ 4815 w 32102"/>
                <a:gd name="connsiteY2" fmla="*/ 28090 h 32102"/>
                <a:gd name="connsiteX3" fmla="*/ 2408 w 32102"/>
                <a:gd name="connsiteY3" fmla="*/ 25682 h 32102"/>
                <a:gd name="connsiteX4" fmla="*/ 803 w 32102"/>
                <a:gd name="connsiteY4" fmla="*/ 23274 h 32102"/>
                <a:gd name="connsiteX5" fmla="*/ 0 w 32102"/>
                <a:gd name="connsiteY5" fmla="*/ 20064 h 32102"/>
                <a:gd name="connsiteX6" fmla="*/ 0 w 32102"/>
                <a:gd name="connsiteY6" fmla="*/ 16854 h 32102"/>
                <a:gd name="connsiteX7" fmla="*/ 0 w 32102"/>
                <a:gd name="connsiteY7" fmla="*/ 13644 h 32102"/>
                <a:gd name="connsiteX8" fmla="*/ 803 w 32102"/>
                <a:gd name="connsiteY8" fmla="*/ 10433 h 32102"/>
                <a:gd name="connsiteX9" fmla="*/ 2408 w 32102"/>
                <a:gd name="connsiteY9" fmla="*/ 7223 h 32102"/>
                <a:gd name="connsiteX10" fmla="*/ 4815 w 32102"/>
                <a:gd name="connsiteY10" fmla="*/ 4815 h 32102"/>
                <a:gd name="connsiteX11" fmla="*/ 27287 w 32102"/>
                <a:gd name="connsiteY11" fmla="*/ 4815 h 32102"/>
                <a:gd name="connsiteX12" fmla="*/ 29695 w 32102"/>
                <a:gd name="connsiteY12" fmla="*/ 7223 h 32102"/>
                <a:gd name="connsiteX13" fmla="*/ 31300 w 32102"/>
                <a:gd name="connsiteY13" fmla="*/ 10433 h 32102"/>
                <a:gd name="connsiteX14" fmla="*/ 32102 w 32102"/>
                <a:gd name="connsiteY14" fmla="*/ 13644 h 32102"/>
                <a:gd name="connsiteX15" fmla="*/ 32102 w 32102"/>
                <a:gd name="connsiteY15" fmla="*/ 16854 h 32102"/>
                <a:gd name="connsiteX16" fmla="*/ 32102 w 32102"/>
                <a:gd name="connsiteY16" fmla="*/ 20064 h 32102"/>
                <a:gd name="connsiteX17" fmla="*/ 31300 w 32102"/>
                <a:gd name="connsiteY17" fmla="*/ 23274 h 32102"/>
                <a:gd name="connsiteX18" fmla="*/ 29695 w 32102"/>
                <a:gd name="connsiteY18" fmla="*/ 25682 h 32102"/>
                <a:gd name="connsiteX19" fmla="*/ 27287 w 32102"/>
                <a:gd name="connsiteY19" fmla="*/ 28090 h 32102"/>
                <a:gd name="connsiteX20" fmla="*/ 16051 w 32102"/>
                <a:gd name="connsiteY20" fmla="*/ 32103 h 32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102" h="32102">
                  <a:moveTo>
                    <a:pt x="16051" y="32103"/>
                  </a:moveTo>
                  <a:cubicBezTo>
                    <a:pt x="13644" y="32103"/>
                    <a:pt x="12038" y="32103"/>
                    <a:pt x="9631" y="31300"/>
                  </a:cubicBezTo>
                  <a:cubicBezTo>
                    <a:pt x="8026" y="30497"/>
                    <a:pt x="5618" y="28892"/>
                    <a:pt x="4815" y="28090"/>
                  </a:cubicBezTo>
                  <a:cubicBezTo>
                    <a:pt x="4013" y="27287"/>
                    <a:pt x="3210" y="26485"/>
                    <a:pt x="2408" y="25682"/>
                  </a:cubicBezTo>
                  <a:cubicBezTo>
                    <a:pt x="1605" y="24879"/>
                    <a:pt x="1605" y="24077"/>
                    <a:pt x="803" y="23274"/>
                  </a:cubicBezTo>
                  <a:cubicBezTo>
                    <a:pt x="803" y="22472"/>
                    <a:pt x="0" y="20867"/>
                    <a:pt x="0" y="20064"/>
                  </a:cubicBezTo>
                  <a:cubicBezTo>
                    <a:pt x="0" y="19261"/>
                    <a:pt x="0" y="17657"/>
                    <a:pt x="0" y="16854"/>
                  </a:cubicBezTo>
                  <a:cubicBezTo>
                    <a:pt x="0" y="16051"/>
                    <a:pt x="0" y="14446"/>
                    <a:pt x="0" y="13644"/>
                  </a:cubicBezTo>
                  <a:cubicBezTo>
                    <a:pt x="0" y="12841"/>
                    <a:pt x="803" y="11236"/>
                    <a:pt x="803" y="10433"/>
                  </a:cubicBezTo>
                  <a:cubicBezTo>
                    <a:pt x="1605" y="9631"/>
                    <a:pt x="1605" y="8828"/>
                    <a:pt x="2408" y="7223"/>
                  </a:cubicBezTo>
                  <a:cubicBezTo>
                    <a:pt x="3210" y="6421"/>
                    <a:pt x="4013" y="5618"/>
                    <a:pt x="4815" y="4815"/>
                  </a:cubicBezTo>
                  <a:cubicBezTo>
                    <a:pt x="11236" y="-1605"/>
                    <a:pt x="21669" y="-1605"/>
                    <a:pt x="27287" y="4815"/>
                  </a:cubicBezTo>
                  <a:cubicBezTo>
                    <a:pt x="28090" y="5618"/>
                    <a:pt x="28892" y="6421"/>
                    <a:pt x="29695" y="7223"/>
                  </a:cubicBezTo>
                  <a:cubicBezTo>
                    <a:pt x="30497" y="8026"/>
                    <a:pt x="30497" y="8828"/>
                    <a:pt x="31300" y="10433"/>
                  </a:cubicBezTo>
                  <a:cubicBezTo>
                    <a:pt x="32102" y="11236"/>
                    <a:pt x="32102" y="12039"/>
                    <a:pt x="32102" y="13644"/>
                  </a:cubicBezTo>
                  <a:cubicBezTo>
                    <a:pt x="32102" y="14446"/>
                    <a:pt x="32102" y="16051"/>
                    <a:pt x="32102" y="16854"/>
                  </a:cubicBezTo>
                  <a:cubicBezTo>
                    <a:pt x="32102" y="17657"/>
                    <a:pt x="32102" y="19261"/>
                    <a:pt x="32102" y="20064"/>
                  </a:cubicBezTo>
                  <a:cubicBezTo>
                    <a:pt x="32102" y="20867"/>
                    <a:pt x="31300" y="22472"/>
                    <a:pt x="31300" y="23274"/>
                  </a:cubicBezTo>
                  <a:cubicBezTo>
                    <a:pt x="30497" y="24077"/>
                    <a:pt x="30497" y="24879"/>
                    <a:pt x="29695" y="25682"/>
                  </a:cubicBezTo>
                  <a:cubicBezTo>
                    <a:pt x="28892" y="26485"/>
                    <a:pt x="28090" y="27287"/>
                    <a:pt x="27287" y="28090"/>
                  </a:cubicBezTo>
                  <a:cubicBezTo>
                    <a:pt x="24077" y="29695"/>
                    <a:pt x="20064" y="32103"/>
                    <a:pt x="16051" y="32103"/>
                  </a:cubicBezTo>
                  <a:close/>
                </a:path>
              </a:pathLst>
            </a:custGeom>
            <a:grpFill/>
            <a:ln w="8022" cap="flat">
              <a:solidFill>
                <a:schemeClr val="accent4"/>
              </a:solidFill>
              <a:prstDash val="solid"/>
              <a:miter/>
            </a:ln>
          </p:spPr>
          <p:txBody>
            <a:bodyPr rtlCol="0" anchor="ctr"/>
            <a:lstStyle/>
            <a:p>
              <a:endParaRPr lang="en-US"/>
            </a:p>
          </p:txBody>
        </p:sp>
        <p:sp>
          <p:nvSpPr>
            <p:cNvPr id="30" name="Freeform: Shape 30">
              <a:extLst>
                <a:ext uri="{FF2B5EF4-FFF2-40B4-BE49-F238E27FC236}">
                  <a16:creationId xmlns:a16="http://schemas.microsoft.com/office/drawing/2014/main" id="{00FECFA4-ABB3-4BED-9E8F-1C1CF2EBE213}"/>
                </a:ext>
              </a:extLst>
            </p:cNvPr>
            <p:cNvSpPr/>
            <p:nvPr/>
          </p:nvSpPr>
          <p:spPr>
            <a:xfrm>
              <a:off x="2704375" y="5691864"/>
              <a:ext cx="32102" cy="32905"/>
            </a:xfrm>
            <a:custGeom>
              <a:avLst/>
              <a:gdLst>
                <a:gd name="connsiteX0" fmla="*/ 16051 w 32102"/>
                <a:gd name="connsiteY0" fmla="*/ 32905 h 32905"/>
                <a:gd name="connsiteX1" fmla="*/ 4815 w 32102"/>
                <a:gd name="connsiteY1" fmla="*/ 28090 h 32905"/>
                <a:gd name="connsiteX2" fmla="*/ 0 w 32102"/>
                <a:gd name="connsiteY2" fmla="*/ 16854 h 32905"/>
                <a:gd name="connsiteX3" fmla="*/ 0 w 32102"/>
                <a:gd name="connsiteY3" fmla="*/ 13644 h 32905"/>
                <a:gd name="connsiteX4" fmla="*/ 803 w 32102"/>
                <a:gd name="connsiteY4" fmla="*/ 10434 h 32905"/>
                <a:gd name="connsiteX5" fmla="*/ 2408 w 32102"/>
                <a:gd name="connsiteY5" fmla="*/ 7223 h 32905"/>
                <a:gd name="connsiteX6" fmla="*/ 4815 w 32102"/>
                <a:gd name="connsiteY6" fmla="*/ 4816 h 32905"/>
                <a:gd name="connsiteX7" fmla="*/ 7223 w 32102"/>
                <a:gd name="connsiteY7" fmla="*/ 2408 h 32905"/>
                <a:gd name="connsiteX8" fmla="*/ 10433 w 32102"/>
                <a:gd name="connsiteY8" fmla="*/ 803 h 32905"/>
                <a:gd name="connsiteX9" fmla="*/ 13644 w 32102"/>
                <a:gd name="connsiteY9" fmla="*/ 0 h 32905"/>
                <a:gd name="connsiteX10" fmla="*/ 20064 w 32102"/>
                <a:gd name="connsiteY10" fmla="*/ 0 h 32905"/>
                <a:gd name="connsiteX11" fmla="*/ 23274 w 32102"/>
                <a:gd name="connsiteY11" fmla="*/ 803 h 32905"/>
                <a:gd name="connsiteX12" fmla="*/ 25682 w 32102"/>
                <a:gd name="connsiteY12" fmla="*/ 2408 h 32905"/>
                <a:gd name="connsiteX13" fmla="*/ 28090 w 32102"/>
                <a:gd name="connsiteY13" fmla="*/ 4816 h 32905"/>
                <a:gd name="connsiteX14" fmla="*/ 29695 w 32102"/>
                <a:gd name="connsiteY14" fmla="*/ 7223 h 32905"/>
                <a:gd name="connsiteX15" fmla="*/ 31300 w 32102"/>
                <a:gd name="connsiteY15" fmla="*/ 10434 h 32905"/>
                <a:gd name="connsiteX16" fmla="*/ 32102 w 32102"/>
                <a:gd name="connsiteY16" fmla="*/ 13644 h 32905"/>
                <a:gd name="connsiteX17" fmla="*/ 32102 w 32102"/>
                <a:gd name="connsiteY17" fmla="*/ 16854 h 32905"/>
                <a:gd name="connsiteX18" fmla="*/ 27287 w 32102"/>
                <a:gd name="connsiteY18" fmla="*/ 28090 h 32905"/>
                <a:gd name="connsiteX19" fmla="*/ 24879 w 32102"/>
                <a:gd name="connsiteY19" fmla="*/ 30498 h 32905"/>
                <a:gd name="connsiteX20" fmla="*/ 22472 w 32102"/>
                <a:gd name="connsiteY20" fmla="*/ 32102 h 32905"/>
                <a:gd name="connsiteX21" fmla="*/ 19261 w 32102"/>
                <a:gd name="connsiteY21" fmla="*/ 32905 h 32905"/>
                <a:gd name="connsiteX22" fmla="*/ 16051 w 32102"/>
                <a:gd name="connsiteY22" fmla="*/ 32905 h 32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102" h="32905">
                  <a:moveTo>
                    <a:pt x="16051" y="32905"/>
                  </a:moveTo>
                  <a:cubicBezTo>
                    <a:pt x="12038" y="32905"/>
                    <a:pt x="8026" y="31300"/>
                    <a:pt x="4815" y="28090"/>
                  </a:cubicBezTo>
                  <a:cubicBezTo>
                    <a:pt x="1605" y="24880"/>
                    <a:pt x="0" y="20867"/>
                    <a:pt x="0" y="16854"/>
                  </a:cubicBezTo>
                  <a:cubicBezTo>
                    <a:pt x="0" y="16051"/>
                    <a:pt x="0" y="14446"/>
                    <a:pt x="0" y="13644"/>
                  </a:cubicBezTo>
                  <a:cubicBezTo>
                    <a:pt x="0" y="12841"/>
                    <a:pt x="803" y="11236"/>
                    <a:pt x="803" y="10434"/>
                  </a:cubicBezTo>
                  <a:cubicBezTo>
                    <a:pt x="1605" y="9631"/>
                    <a:pt x="1605" y="8828"/>
                    <a:pt x="2408" y="7223"/>
                  </a:cubicBezTo>
                  <a:cubicBezTo>
                    <a:pt x="3210" y="6421"/>
                    <a:pt x="3210" y="5618"/>
                    <a:pt x="4815" y="4816"/>
                  </a:cubicBezTo>
                  <a:cubicBezTo>
                    <a:pt x="5618" y="4013"/>
                    <a:pt x="6420" y="3210"/>
                    <a:pt x="7223" y="2408"/>
                  </a:cubicBezTo>
                  <a:cubicBezTo>
                    <a:pt x="8026" y="1605"/>
                    <a:pt x="8828" y="1605"/>
                    <a:pt x="10433" y="803"/>
                  </a:cubicBezTo>
                  <a:cubicBezTo>
                    <a:pt x="11236" y="0"/>
                    <a:pt x="12038" y="0"/>
                    <a:pt x="13644" y="0"/>
                  </a:cubicBezTo>
                  <a:cubicBezTo>
                    <a:pt x="16051" y="0"/>
                    <a:pt x="17656" y="0"/>
                    <a:pt x="20064" y="0"/>
                  </a:cubicBezTo>
                  <a:cubicBezTo>
                    <a:pt x="20867" y="0"/>
                    <a:pt x="22472" y="803"/>
                    <a:pt x="23274" y="803"/>
                  </a:cubicBezTo>
                  <a:cubicBezTo>
                    <a:pt x="24077" y="803"/>
                    <a:pt x="24879" y="1605"/>
                    <a:pt x="25682" y="2408"/>
                  </a:cubicBezTo>
                  <a:cubicBezTo>
                    <a:pt x="26485" y="3210"/>
                    <a:pt x="27287" y="4013"/>
                    <a:pt x="28090" y="4816"/>
                  </a:cubicBezTo>
                  <a:cubicBezTo>
                    <a:pt x="28892" y="5618"/>
                    <a:pt x="29695" y="6421"/>
                    <a:pt x="29695" y="7223"/>
                  </a:cubicBezTo>
                  <a:cubicBezTo>
                    <a:pt x="30497" y="8026"/>
                    <a:pt x="30497" y="8828"/>
                    <a:pt x="31300" y="10434"/>
                  </a:cubicBezTo>
                  <a:cubicBezTo>
                    <a:pt x="32102" y="12038"/>
                    <a:pt x="32102" y="12038"/>
                    <a:pt x="32102" y="13644"/>
                  </a:cubicBezTo>
                  <a:cubicBezTo>
                    <a:pt x="32102" y="14446"/>
                    <a:pt x="32102" y="16051"/>
                    <a:pt x="32102" y="16854"/>
                  </a:cubicBezTo>
                  <a:cubicBezTo>
                    <a:pt x="32102" y="20867"/>
                    <a:pt x="30497" y="24880"/>
                    <a:pt x="27287" y="28090"/>
                  </a:cubicBezTo>
                  <a:cubicBezTo>
                    <a:pt x="26485" y="28892"/>
                    <a:pt x="25682" y="29695"/>
                    <a:pt x="24879" y="30498"/>
                  </a:cubicBezTo>
                  <a:cubicBezTo>
                    <a:pt x="24077" y="31300"/>
                    <a:pt x="23274" y="31300"/>
                    <a:pt x="22472" y="32102"/>
                  </a:cubicBezTo>
                  <a:cubicBezTo>
                    <a:pt x="21669" y="32102"/>
                    <a:pt x="20064" y="32905"/>
                    <a:pt x="19261" y="32905"/>
                  </a:cubicBezTo>
                  <a:cubicBezTo>
                    <a:pt x="18459" y="32102"/>
                    <a:pt x="17656" y="32905"/>
                    <a:pt x="16051" y="32905"/>
                  </a:cubicBezTo>
                  <a:close/>
                </a:path>
              </a:pathLst>
            </a:custGeom>
            <a:grpFill/>
            <a:ln w="8022" cap="flat">
              <a:solidFill>
                <a:schemeClr val="accent4"/>
              </a:solidFill>
              <a:prstDash val="solid"/>
              <a:miter/>
            </a:ln>
          </p:spPr>
          <p:txBody>
            <a:bodyPr rtlCol="0" anchor="ctr"/>
            <a:lstStyle/>
            <a:p>
              <a:endParaRPr lang="en-US"/>
            </a:p>
          </p:txBody>
        </p:sp>
      </p:grpSp>
      <p:graphicFrame>
        <p:nvGraphicFramePr>
          <p:cNvPr id="8" name="Chart 1">
            <a:extLst>
              <a:ext uri="{FF2B5EF4-FFF2-40B4-BE49-F238E27FC236}">
                <a16:creationId xmlns:a16="http://schemas.microsoft.com/office/drawing/2014/main" id="{00000000-0008-0000-2700-000002000000}"/>
              </a:ext>
            </a:extLst>
          </p:cNvPr>
          <p:cNvGraphicFramePr>
            <a:graphicFrameLocks noGrp="1"/>
          </p:cNvGraphicFramePr>
          <p:nvPr>
            <p:ph sz="quarter" idx="22"/>
            <p:extLst>
              <p:ext uri="{D42A27DB-BD31-4B8C-83A1-F6EECF244321}">
                <p14:modId xmlns:p14="http://schemas.microsoft.com/office/powerpoint/2010/main" val="119885294"/>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14466935"/>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utomhus, gräs, berg, drake&#10;&#10;Automatiskt genererad beskrivning">
            <a:extLst>
              <a:ext uri="{FF2B5EF4-FFF2-40B4-BE49-F238E27FC236}">
                <a16:creationId xmlns:a16="http://schemas.microsoft.com/office/drawing/2014/main" id="{164AB3DC-EEDA-4006-ABAA-BB10B0885E52}"/>
              </a:ext>
            </a:extLst>
          </p:cNvPr>
          <p:cNvPicPr>
            <a:picLocks noChangeAspect="1"/>
          </p:cNvPicPr>
          <p:nvPr/>
        </p:nvPicPr>
        <p:blipFill rotWithShape="1">
          <a:blip r:embed="rId2">
            <a:extLst>
              <a:ext uri="{28A0092B-C50C-407E-A947-70E740481C1C}">
                <a14:useLocalDpi xmlns:a14="http://schemas.microsoft.com/office/drawing/2010/main" val="0"/>
              </a:ext>
            </a:extLst>
          </a:blip>
          <a:srcRect t="25000"/>
          <a:stretch/>
        </p:blipFill>
        <p:spPr>
          <a:xfrm>
            <a:off x="20" y="10"/>
            <a:ext cx="12191980" cy="6857990"/>
          </a:xfrm>
          <a:prstGeom prst="rect">
            <a:avLst/>
          </a:prstGeom>
          <a:noFill/>
        </p:spPr>
      </p:pic>
      <p:sp>
        <p:nvSpPr>
          <p:cNvPr id="3" name="Platshållare för bildnummer 2" hidden="1">
            <a:extLst>
              <a:ext uri="{FF2B5EF4-FFF2-40B4-BE49-F238E27FC236}">
                <a16:creationId xmlns:a16="http://schemas.microsoft.com/office/drawing/2014/main" id="{AB50C645-5838-49B2-A2BB-B876C79C12B3}"/>
              </a:ext>
            </a:extLst>
          </p:cNvPr>
          <p:cNvSpPr>
            <a:spLocks noGrp="1"/>
          </p:cNvSpPr>
          <p:nvPr>
            <p:ph type="sldNum" sz="quarter" idx="4294967295"/>
          </p:nvPr>
        </p:nvSpPr>
        <p:spPr>
          <a:xfrm>
            <a:off x="11472863" y="6516688"/>
            <a:ext cx="358775" cy="179387"/>
          </a:xfrm>
        </p:spPr>
        <p:txBody>
          <a:bodyPr/>
          <a:lstStyle/>
          <a:p>
            <a:pPr>
              <a:spcAft>
                <a:spcPts val="600"/>
              </a:spcAft>
              <a:defRPr/>
            </a:pPr>
            <a:fld id="{4D0BB624-EB48-4B2D-8308-D9745AC92EC7}" type="slidenum">
              <a:rPr lang="sv-SE" smtClean="0"/>
              <a:pPr>
                <a:spcAft>
                  <a:spcPts val="600"/>
                </a:spcAft>
                <a:defRPr/>
              </a:pPr>
              <a:t>42</a:t>
            </a:fld>
            <a:endParaRPr lang="sv-SE"/>
          </a:p>
        </p:txBody>
      </p:sp>
      <p:sp>
        <p:nvSpPr>
          <p:cNvPr id="6" name="Rubrik 1">
            <a:extLst>
              <a:ext uri="{FF2B5EF4-FFF2-40B4-BE49-F238E27FC236}">
                <a16:creationId xmlns:a16="http://schemas.microsoft.com/office/drawing/2014/main" id="{131E51A7-CA50-4776-B46C-FAE83E8420C0}"/>
              </a:ext>
            </a:extLst>
          </p:cNvPr>
          <p:cNvSpPr txBox="1">
            <a:spLocks/>
          </p:cNvSpPr>
          <p:nvPr/>
        </p:nvSpPr>
        <p:spPr>
          <a:xfrm>
            <a:off x="601541" y="1574006"/>
            <a:ext cx="8677275" cy="981075"/>
          </a:xfrm>
          <a:prstGeom prst="rect">
            <a:avLst/>
          </a:prstGeom>
        </p:spPr>
        <p:txBody>
          <a:bodyPr wrap="square" anchor="b">
            <a:normAutofit/>
          </a:bodyPr>
          <a:lstStyle>
            <a:lvl1pPr algn="l" rtl="0" eaLnBrk="0" fontAlgn="base" hangingPunct="0">
              <a:lnSpc>
                <a:spcPct val="85000"/>
              </a:lnSpc>
              <a:spcBef>
                <a:spcPct val="0"/>
              </a:spcBef>
              <a:spcAft>
                <a:spcPct val="0"/>
              </a:spcAft>
              <a:defRPr sz="3600" kern="1200">
                <a:solidFill>
                  <a:schemeClr val="tx1"/>
                </a:solidFill>
                <a:latin typeface="+mj-lt"/>
                <a:ea typeface="+mj-ea"/>
                <a:cs typeface="+mj-cs"/>
              </a:defRPr>
            </a:lvl1pPr>
            <a:lvl2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2pPr>
            <a:lvl3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3pPr>
            <a:lvl4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4pPr>
            <a:lvl5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5pPr>
            <a:lvl6pPr marL="457200" algn="l" rtl="0" eaLnBrk="1" fontAlgn="base" hangingPunct="1">
              <a:lnSpc>
                <a:spcPct val="85000"/>
              </a:lnSpc>
              <a:spcBef>
                <a:spcPct val="0"/>
              </a:spcBef>
              <a:spcAft>
                <a:spcPct val="0"/>
              </a:spcAft>
              <a:defRPr sz="3600">
                <a:solidFill>
                  <a:schemeClr val="tx2"/>
                </a:solidFill>
                <a:latin typeface="Calibri" charset="0"/>
              </a:defRPr>
            </a:lvl6pPr>
            <a:lvl7pPr marL="914400" algn="l" rtl="0" eaLnBrk="1" fontAlgn="base" hangingPunct="1">
              <a:lnSpc>
                <a:spcPct val="85000"/>
              </a:lnSpc>
              <a:spcBef>
                <a:spcPct val="0"/>
              </a:spcBef>
              <a:spcAft>
                <a:spcPct val="0"/>
              </a:spcAft>
              <a:defRPr sz="3600">
                <a:solidFill>
                  <a:schemeClr val="tx2"/>
                </a:solidFill>
                <a:latin typeface="Calibri" charset="0"/>
              </a:defRPr>
            </a:lvl7pPr>
            <a:lvl8pPr marL="1371600" algn="l" rtl="0" eaLnBrk="1" fontAlgn="base" hangingPunct="1">
              <a:lnSpc>
                <a:spcPct val="85000"/>
              </a:lnSpc>
              <a:spcBef>
                <a:spcPct val="0"/>
              </a:spcBef>
              <a:spcAft>
                <a:spcPct val="0"/>
              </a:spcAft>
              <a:defRPr sz="3600">
                <a:solidFill>
                  <a:schemeClr val="tx2"/>
                </a:solidFill>
                <a:latin typeface="Calibri" charset="0"/>
              </a:defRPr>
            </a:lvl8pPr>
            <a:lvl9pPr marL="1828800" algn="l" rtl="0" eaLnBrk="1" fontAlgn="base" hangingPunct="1">
              <a:lnSpc>
                <a:spcPct val="85000"/>
              </a:lnSpc>
              <a:spcBef>
                <a:spcPct val="0"/>
              </a:spcBef>
              <a:spcAft>
                <a:spcPct val="0"/>
              </a:spcAft>
              <a:defRPr sz="3600">
                <a:solidFill>
                  <a:schemeClr val="tx2"/>
                </a:solidFill>
                <a:latin typeface="Calibri" charset="0"/>
              </a:defRPr>
            </a:lvl9pPr>
          </a:lstStyle>
          <a:p>
            <a:r>
              <a:rPr lang="sv-SE" sz="4800" dirty="0">
                <a:solidFill>
                  <a:schemeClr val="bg1"/>
                </a:solidFill>
              </a:rPr>
              <a:t>Miljö</a:t>
            </a:r>
            <a:endParaRPr lang="sv-SE" dirty="0">
              <a:solidFill>
                <a:schemeClr val="bg1"/>
              </a:solidFill>
            </a:endParaRPr>
          </a:p>
        </p:txBody>
      </p:sp>
    </p:spTree>
    <p:extLst>
      <p:ext uri="{BB962C8B-B14F-4D97-AF65-F5344CB8AC3E}">
        <p14:creationId xmlns:p14="http://schemas.microsoft.com/office/powerpoint/2010/main" val="139798870"/>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96B1627-F10D-4BFB-B29D-1F1C0BE4DE45}"/>
              </a:ext>
            </a:extLst>
          </p:cNvPr>
          <p:cNvSpPr>
            <a:spLocks noGrp="1"/>
          </p:cNvSpPr>
          <p:nvPr>
            <p:ph type="title"/>
          </p:nvPr>
        </p:nvSpPr>
        <p:spPr/>
        <p:txBody>
          <a:bodyPr/>
          <a:lstStyle/>
          <a:p>
            <a:r>
              <a:rPr lang="sv-SE" altLang="sv-SE" dirty="0"/>
              <a:t>Utsläpp från energibranschen, Kväveoxider, </a:t>
            </a:r>
            <a:r>
              <a:rPr lang="sv-SE" altLang="sv-SE" dirty="0" err="1"/>
              <a:t>NOx</a:t>
            </a:r>
            <a:r>
              <a:rPr lang="sv-SE" altLang="sv-SE" dirty="0"/>
              <a:t> och Svaveloxider, </a:t>
            </a:r>
            <a:r>
              <a:rPr lang="sv-SE" altLang="sv-SE" dirty="0" err="1"/>
              <a:t>SOx</a:t>
            </a:r>
            <a:endParaRPr lang="sv-SE" dirty="0"/>
          </a:p>
        </p:txBody>
      </p:sp>
      <p:sp>
        <p:nvSpPr>
          <p:cNvPr id="3" name="Platshållare för text 2">
            <a:extLst>
              <a:ext uri="{FF2B5EF4-FFF2-40B4-BE49-F238E27FC236}">
                <a16:creationId xmlns:a16="http://schemas.microsoft.com/office/drawing/2014/main" id="{ECCAE6FB-36BD-4391-B0E4-5EDDFCC07049}"/>
              </a:ext>
            </a:extLst>
          </p:cNvPr>
          <p:cNvSpPr>
            <a:spLocks noGrp="1"/>
          </p:cNvSpPr>
          <p:nvPr>
            <p:ph type="body" sz="quarter" idx="18"/>
          </p:nvPr>
        </p:nvSpPr>
        <p:spPr/>
        <p:txBody>
          <a:bodyPr/>
          <a:lstStyle/>
          <a:p>
            <a:r>
              <a:rPr lang="sv-SE" dirty="0"/>
              <a:t>Källa: Naturvårdsverket</a:t>
            </a:r>
          </a:p>
        </p:txBody>
      </p:sp>
      <p:sp>
        <p:nvSpPr>
          <p:cNvPr id="4" name="Platshållare för datum 3">
            <a:extLst>
              <a:ext uri="{FF2B5EF4-FFF2-40B4-BE49-F238E27FC236}">
                <a16:creationId xmlns:a16="http://schemas.microsoft.com/office/drawing/2014/main" id="{9F78C197-0F49-46B4-B83A-9900168D1D3A}"/>
              </a:ext>
            </a:extLst>
          </p:cNvPr>
          <p:cNvSpPr>
            <a:spLocks noGrp="1"/>
          </p:cNvSpPr>
          <p:nvPr>
            <p:ph type="dt" sz="half" idx="19"/>
          </p:nvPr>
        </p:nvSpPr>
        <p:spPr/>
        <p:txBody>
          <a:bodyPr/>
          <a:lstStyle/>
          <a:p>
            <a:pPr>
              <a:defRPr/>
            </a:pPr>
            <a:r>
              <a:rPr lang="sv-SE" dirty="0"/>
              <a:t>2020-08-30</a:t>
            </a:r>
          </a:p>
        </p:txBody>
      </p:sp>
      <p:sp>
        <p:nvSpPr>
          <p:cNvPr id="5" name="Platshållare för bildnummer 4">
            <a:extLst>
              <a:ext uri="{FF2B5EF4-FFF2-40B4-BE49-F238E27FC236}">
                <a16:creationId xmlns:a16="http://schemas.microsoft.com/office/drawing/2014/main" id="{43C5FACE-4DE4-4F6C-A687-8A5910EF50C5}"/>
              </a:ext>
            </a:extLst>
          </p:cNvPr>
          <p:cNvSpPr>
            <a:spLocks noGrp="1"/>
          </p:cNvSpPr>
          <p:nvPr>
            <p:ph type="sldNum" sz="quarter" idx="21"/>
          </p:nvPr>
        </p:nvSpPr>
        <p:spPr/>
        <p:txBody>
          <a:bodyPr/>
          <a:lstStyle/>
          <a:p>
            <a:pPr>
              <a:defRPr/>
            </a:pPr>
            <a:fld id="{30D2372E-50D1-4AC7-942F-EA3CFDEB5908}" type="slidenum">
              <a:rPr lang="sv-SE" smtClean="0"/>
              <a:pPr>
                <a:defRPr/>
              </a:pPr>
              <a:t>43</a:t>
            </a:fld>
            <a:endParaRPr lang="sv-SE" dirty="0"/>
          </a:p>
        </p:txBody>
      </p:sp>
      <p:grpSp>
        <p:nvGrpSpPr>
          <p:cNvPr id="14" name="Group 12">
            <a:extLst>
              <a:ext uri="{FF2B5EF4-FFF2-40B4-BE49-F238E27FC236}">
                <a16:creationId xmlns:a16="http://schemas.microsoft.com/office/drawing/2014/main" id="{1701D491-7022-4288-9C8D-98F8EE1E6A44}"/>
              </a:ext>
            </a:extLst>
          </p:cNvPr>
          <p:cNvGrpSpPr/>
          <p:nvPr>
            <p:custDataLst>
              <p:tags r:id="rId1"/>
            </p:custDataLst>
          </p:nvPr>
        </p:nvGrpSpPr>
        <p:grpSpPr>
          <a:xfrm>
            <a:off x="8803006" y="1607371"/>
            <a:ext cx="2719049" cy="2633607"/>
            <a:chOff x="2420938" y="2287588"/>
            <a:chExt cx="858837" cy="831849"/>
          </a:xfrm>
          <a:solidFill>
            <a:schemeClr val="accent1"/>
          </a:solidFill>
        </p:grpSpPr>
        <p:sp>
          <p:nvSpPr>
            <p:cNvPr id="15" name="Freeform 144">
              <a:extLst>
                <a:ext uri="{FF2B5EF4-FFF2-40B4-BE49-F238E27FC236}">
                  <a16:creationId xmlns:a16="http://schemas.microsoft.com/office/drawing/2014/main" id="{07E715FA-ED32-4EE7-BCF8-7A4A73CFFFE3}"/>
                </a:ext>
              </a:extLst>
            </p:cNvPr>
            <p:cNvSpPr>
              <a:spLocks/>
            </p:cNvSpPr>
            <p:nvPr/>
          </p:nvSpPr>
          <p:spPr bwMode="auto">
            <a:xfrm>
              <a:off x="2420938" y="2771775"/>
              <a:ext cx="276225" cy="347662"/>
            </a:xfrm>
            <a:custGeom>
              <a:avLst/>
              <a:gdLst>
                <a:gd name="T0" fmla="*/ 116 w 174"/>
                <a:gd name="T1" fmla="*/ 219 h 219"/>
                <a:gd name="T2" fmla="*/ 108 w 174"/>
                <a:gd name="T3" fmla="*/ 203 h 219"/>
                <a:gd name="T4" fmla="*/ 153 w 174"/>
                <a:gd name="T5" fmla="*/ 174 h 219"/>
                <a:gd name="T6" fmla="*/ 54 w 174"/>
                <a:gd name="T7" fmla="*/ 25 h 219"/>
                <a:gd name="T8" fmla="*/ 8 w 174"/>
                <a:gd name="T9" fmla="*/ 54 h 219"/>
                <a:gd name="T10" fmla="*/ 0 w 174"/>
                <a:gd name="T11" fmla="*/ 42 h 219"/>
                <a:gd name="T12" fmla="*/ 62 w 174"/>
                <a:gd name="T13" fmla="*/ 0 h 219"/>
                <a:gd name="T14" fmla="*/ 174 w 174"/>
                <a:gd name="T15" fmla="*/ 178 h 219"/>
                <a:gd name="T16" fmla="*/ 116 w 174"/>
                <a:gd name="T17" fmla="*/ 219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219">
                  <a:moveTo>
                    <a:pt x="116" y="219"/>
                  </a:moveTo>
                  <a:lnTo>
                    <a:pt x="108" y="203"/>
                  </a:lnTo>
                  <a:lnTo>
                    <a:pt x="153" y="174"/>
                  </a:lnTo>
                  <a:lnTo>
                    <a:pt x="54" y="25"/>
                  </a:lnTo>
                  <a:lnTo>
                    <a:pt x="8" y="54"/>
                  </a:lnTo>
                  <a:lnTo>
                    <a:pt x="0" y="42"/>
                  </a:lnTo>
                  <a:lnTo>
                    <a:pt x="62" y="0"/>
                  </a:lnTo>
                  <a:lnTo>
                    <a:pt x="174" y="178"/>
                  </a:lnTo>
                  <a:lnTo>
                    <a:pt x="116" y="2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6" name="Freeform 145">
              <a:extLst>
                <a:ext uri="{FF2B5EF4-FFF2-40B4-BE49-F238E27FC236}">
                  <a16:creationId xmlns:a16="http://schemas.microsoft.com/office/drawing/2014/main" id="{372406E4-B0A5-4CC6-BED6-4B4E4D5DAD15}"/>
                </a:ext>
              </a:extLst>
            </p:cNvPr>
            <p:cNvSpPr>
              <a:spLocks/>
            </p:cNvSpPr>
            <p:nvPr/>
          </p:nvSpPr>
          <p:spPr bwMode="auto">
            <a:xfrm>
              <a:off x="2466975" y="2878138"/>
              <a:ext cx="46037" cy="44450"/>
            </a:xfrm>
            <a:custGeom>
              <a:avLst/>
              <a:gdLst>
                <a:gd name="T0" fmla="*/ 8 w 29"/>
                <a:gd name="T1" fmla="*/ 28 h 28"/>
                <a:gd name="T2" fmla="*/ 0 w 29"/>
                <a:gd name="T3" fmla="*/ 16 h 28"/>
                <a:gd name="T4" fmla="*/ 21 w 29"/>
                <a:gd name="T5" fmla="*/ 0 h 28"/>
                <a:gd name="T6" fmla="*/ 29 w 29"/>
                <a:gd name="T7" fmla="*/ 16 h 28"/>
                <a:gd name="T8" fmla="*/ 8 w 29"/>
                <a:gd name="T9" fmla="*/ 28 h 28"/>
              </a:gdLst>
              <a:ahLst/>
              <a:cxnLst>
                <a:cxn ang="0">
                  <a:pos x="T0" y="T1"/>
                </a:cxn>
                <a:cxn ang="0">
                  <a:pos x="T2" y="T3"/>
                </a:cxn>
                <a:cxn ang="0">
                  <a:pos x="T4" y="T5"/>
                </a:cxn>
                <a:cxn ang="0">
                  <a:pos x="T6" y="T7"/>
                </a:cxn>
                <a:cxn ang="0">
                  <a:pos x="T8" y="T9"/>
                </a:cxn>
              </a:cxnLst>
              <a:rect l="0" t="0" r="r" b="b"/>
              <a:pathLst>
                <a:path w="29" h="28">
                  <a:moveTo>
                    <a:pt x="8" y="28"/>
                  </a:moveTo>
                  <a:lnTo>
                    <a:pt x="0" y="16"/>
                  </a:lnTo>
                  <a:lnTo>
                    <a:pt x="21" y="0"/>
                  </a:lnTo>
                  <a:lnTo>
                    <a:pt x="29" y="16"/>
                  </a:lnTo>
                  <a:lnTo>
                    <a:pt x="8"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7" name="Freeform 146">
              <a:extLst>
                <a:ext uri="{FF2B5EF4-FFF2-40B4-BE49-F238E27FC236}">
                  <a16:creationId xmlns:a16="http://schemas.microsoft.com/office/drawing/2014/main" id="{4522ECF6-0357-4179-AA2D-AC5345C34856}"/>
                </a:ext>
              </a:extLst>
            </p:cNvPr>
            <p:cNvSpPr>
              <a:spLocks/>
            </p:cNvSpPr>
            <p:nvPr/>
          </p:nvSpPr>
          <p:spPr bwMode="auto">
            <a:xfrm>
              <a:off x="2532063" y="2700338"/>
              <a:ext cx="473075" cy="169862"/>
            </a:xfrm>
            <a:custGeom>
              <a:avLst/>
              <a:gdLst>
                <a:gd name="T0" fmla="*/ 47 w 72"/>
                <a:gd name="T1" fmla="*/ 26 h 26"/>
                <a:gd name="T2" fmla="*/ 47 w 72"/>
                <a:gd name="T3" fmla="*/ 22 h 26"/>
                <a:gd name="T4" fmla="*/ 63 w 72"/>
                <a:gd name="T5" fmla="*/ 21 h 26"/>
                <a:gd name="T6" fmla="*/ 68 w 72"/>
                <a:gd name="T7" fmla="*/ 15 h 26"/>
                <a:gd name="T8" fmla="*/ 66 w 72"/>
                <a:gd name="T9" fmla="*/ 11 h 26"/>
                <a:gd name="T10" fmla="*/ 62 w 72"/>
                <a:gd name="T11" fmla="*/ 9 h 26"/>
                <a:gd name="T12" fmla="*/ 49 w 72"/>
                <a:gd name="T13" fmla="*/ 9 h 26"/>
                <a:gd name="T14" fmla="*/ 43 w 72"/>
                <a:gd name="T15" fmla="*/ 8 h 26"/>
                <a:gd name="T16" fmla="*/ 30 w 72"/>
                <a:gd name="T17" fmla="*/ 4 h 26"/>
                <a:gd name="T18" fmla="*/ 15 w 72"/>
                <a:gd name="T19" fmla="*/ 11 h 26"/>
                <a:gd name="T20" fmla="*/ 7 w 72"/>
                <a:gd name="T21" fmla="*/ 18 h 26"/>
                <a:gd name="T22" fmla="*/ 2 w 72"/>
                <a:gd name="T23" fmla="*/ 22 h 26"/>
                <a:gd name="T24" fmla="*/ 0 w 72"/>
                <a:gd name="T25" fmla="*/ 18 h 26"/>
                <a:gd name="T26" fmla="*/ 5 w 72"/>
                <a:gd name="T27" fmla="*/ 15 h 26"/>
                <a:gd name="T28" fmla="*/ 12 w 72"/>
                <a:gd name="T29" fmla="*/ 8 h 26"/>
                <a:gd name="T30" fmla="*/ 29 w 72"/>
                <a:gd name="T31" fmla="*/ 0 h 26"/>
                <a:gd name="T32" fmla="*/ 46 w 72"/>
                <a:gd name="T33" fmla="*/ 5 h 26"/>
                <a:gd name="T34" fmla="*/ 49 w 72"/>
                <a:gd name="T35" fmla="*/ 5 h 26"/>
                <a:gd name="T36" fmla="*/ 62 w 72"/>
                <a:gd name="T37" fmla="*/ 5 h 26"/>
                <a:gd name="T38" fmla="*/ 69 w 72"/>
                <a:gd name="T39" fmla="*/ 8 h 26"/>
                <a:gd name="T40" fmla="*/ 72 w 72"/>
                <a:gd name="T41" fmla="*/ 15 h 26"/>
                <a:gd name="T42" fmla="*/ 63 w 72"/>
                <a:gd name="T43" fmla="*/ 25 h 26"/>
                <a:gd name="T44" fmla="*/ 47 w 72"/>
                <a:gd name="T45"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2" h="26">
                  <a:moveTo>
                    <a:pt x="47" y="26"/>
                  </a:moveTo>
                  <a:cubicBezTo>
                    <a:pt x="47" y="22"/>
                    <a:pt x="47" y="22"/>
                    <a:pt x="47" y="22"/>
                  </a:cubicBezTo>
                  <a:cubicBezTo>
                    <a:pt x="63" y="21"/>
                    <a:pt x="63" y="21"/>
                    <a:pt x="63" y="21"/>
                  </a:cubicBezTo>
                  <a:cubicBezTo>
                    <a:pt x="66" y="21"/>
                    <a:pt x="68" y="18"/>
                    <a:pt x="68" y="15"/>
                  </a:cubicBezTo>
                  <a:cubicBezTo>
                    <a:pt x="68" y="14"/>
                    <a:pt x="68" y="12"/>
                    <a:pt x="66" y="11"/>
                  </a:cubicBezTo>
                  <a:cubicBezTo>
                    <a:pt x="65" y="10"/>
                    <a:pt x="64" y="9"/>
                    <a:pt x="62" y="9"/>
                  </a:cubicBezTo>
                  <a:cubicBezTo>
                    <a:pt x="49" y="9"/>
                    <a:pt x="49" y="9"/>
                    <a:pt x="49" y="9"/>
                  </a:cubicBezTo>
                  <a:cubicBezTo>
                    <a:pt x="48" y="9"/>
                    <a:pt x="45" y="9"/>
                    <a:pt x="43" y="8"/>
                  </a:cubicBezTo>
                  <a:cubicBezTo>
                    <a:pt x="40" y="5"/>
                    <a:pt x="35" y="4"/>
                    <a:pt x="30" y="4"/>
                  </a:cubicBezTo>
                  <a:cubicBezTo>
                    <a:pt x="24" y="4"/>
                    <a:pt x="19" y="7"/>
                    <a:pt x="15" y="11"/>
                  </a:cubicBezTo>
                  <a:cubicBezTo>
                    <a:pt x="7" y="18"/>
                    <a:pt x="7" y="18"/>
                    <a:pt x="7" y="18"/>
                  </a:cubicBezTo>
                  <a:cubicBezTo>
                    <a:pt x="2" y="22"/>
                    <a:pt x="2" y="22"/>
                    <a:pt x="2" y="22"/>
                  </a:cubicBezTo>
                  <a:cubicBezTo>
                    <a:pt x="0" y="18"/>
                    <a:pt x="0" y="18"/>
                    <a:pt x="0" y="18"/>
                  </a:cubicBezTo>
                  <a:cubicBezTo>
                    <a:pt x="5" y="15"/>
                    <a:pt x="5" y="15"/>
                    <a:pt x="5" y="15"/>
                  </a:cubicBezTo>
                  <a:cubicBezTo>
                    <a:pt x="12" y="8"/>
                    <a:pt x="12" y="8"/>
                    <a:pt x="12" y="8"/>
                  </a:cubicBezTo>
                  <a:cubicBezTo>
                    <a:pt x="16" y="3"/>
                    <a:pt x="23" y="0"/>
                    <a:pt x="29" y="0"/>
                  </a:cubicBezTo>
                  <a:cubicBezTo>
                    <a:pt x="36" y="0"/>
                    <a:pt x="42" y="1"/>
                    <a:pt x="46" y="5"/>
                  </a:cubicBezTo>
                  <a:cubicBezTo>
                    <a:pt x="46" y="5"/>
                    <a:pt x="48" y="5"/>
                    <a:pt x="49" y="5"/>
                  </a:cubicBezTo>
                  <a:cubicBezTo>
                    <a:pt x="62" y="5"/>
                    <a:pt x="62" y="5"/>
                    <a:pt x="62" y="5"/>
                  </a:cubicBezTo>
                  <a:cubicBezTo>
                    <a:pt x="65" y="5"/>
                    <a:pt x="67" y="6"/>
                    <a:pt x="69" y="8"/>
                  </a:cubicBezTo>
                  <a:cubicBezTo>
                    <a:pt x="71" y="10"/>
                    <a:pt x="72" y="13"/>
                    <a:pt x="72" y="15"/>
                  </a:cubicBezTo>
                  <a:cubicBezTo>
                    <a:pt x="72" y="20"/>
                    <a:pt x="68" y="25"/>
                    <a:pt x="63" y="25"/>
                  </a:cubicBezTo>
                  <a:lnTo>
                    <a:pt x="47"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8" name="Freeform 147">
              <a:extLst>
                <a:ext uri="{FF2B5EF4-FFF2-40B4-BE49-F238E27FC236}">
                  <a16:creationId xmlns:a16="http://schemas.microsoft.com/office/drawing/2014/main" id="{DF225DA2-A65F-470A-91B9-533473811C4F}"/>
                </a:ext>
              </a:extLst>
            </p:cNvPr>
            <p:cNvSpPr>
              <a:spLocks/>
            </p:cNvSpPr>
            <p:nvPr/>
          </p:nvSpPr>
          <p:spPr bwMode="auto">
            <a:xfrm>
              <a:off x="2651125" y="2746375"/>
              <a:ext cx="609600" cy="274637"/>
            </a:xfrm>
            <a:custGeom>
              <a:avLst/>
              <a:gdLst>
                <a:gd name="T0" fmla="*/ 2 w 93"/>
                <a:gd name="T1" fmla="*/ 42 h 42"/>
                <a:gd name="T2" fmla="*/ 0 w 93"/>
                <a:gd name="T3" fmla="*/ 39 h 42"/>
                <a:gd name="T4" fmla="*/ 10 w 93"/>
                <a:gd name="T5" fmla="*/ 33 h 42"/>
                <a:gd name="T6" fmla="*/ 11 w 93"/>
                <a:gd name="T7" fmla="*/ 32 h 42"/>
                <a:gd name="T8" fmla="*/ 43 w 93"/>
                <a:gd name="T9" fmla="*/ 31 h 42"/>
                <a:gd name="T10" fmla="*/ 59 w 93"/>
                <a:gd name="T11" fmla="*/ 27 h 42"/>
                <a:gd name="T12" fmla="*/ 64 w 93"/>
                <a:gd name="T13" fmla="*/ 24 h 42"/>
                <a:gd name="T14" fmla="*/ 80 w 93"/>
                <a:gd name="T15" fmla="*/ 14 h 42"/>
                <a:gd name="T16" fmla="*/ 85 w 93"/>
                <a:gd name="T17" fmla="*/ 11 h 42"/>
                <a:gd name="T18" fmla="*/ 89 w 93"/>
                <a:gd name="T19" fmla="*/ 8 h 42"/>
                <a:gd name="T20" fmla="*/ 84 w 93"/>
                <a:gd name="T21" fmla="*/ 4 h 42"/>
                <a:gd name="T22" fmla="*/ 77 w 93"/>
                <a:gd name="T23" fmla="*/ 5 h 42"/>
                <a:gd name="T24" fmla="*/ 72 w 93"/>
                <a:gd name="T25" fmla="*/ 8 h 42"/>
                <a:gd name="T26" fmla="*/ 52 w 93"/>
                <a:gd name="T27" fmla="*/ 13 h 42"/>
                <a:gd name="T28" fmla="*/ 51 w 93"/>
                <a:gd name="T29" fmla="*/ 9 h 42"/>
                <a:gd name="T30" fmla="*/ 71 w 93"/>
                <a:gd name="T31" fmla="*/ 4 h 42"/>
                <a:gd name="T32" fmla="*/ 75 w 93"/>
                <a:gd name="T33" fmla="*/ 2 h 42"/>
                <a:gd name="T34" fmla="*/ 86 w 93"/>
                <a:gd name="T35" fmla="*/ 1 h 42"/>
                <a:gd name="T36" fmla="*/ 93 w 93"/>
                <a:gd name="T37" fmla="*/ 8 h 42"/>
                <a:gd name="T38" fmla="*/ 92 w 93"/>
                <a:gd name="T39" fmla="*/ 10 h 42"/>
                <a:gd name="T40" fmla="*/ 87 w 93"/>
                <a:gd name="T41" fmla="*/ 14 h 42"/>
                <a:gd name="T42" fmla="*/ 82 w 93"/>
                <a:gd name="T43" fmla="*/ 17 h 42"/>
                <a:gd name="T44" fmla="*/ 66 w 93"/>
                <a:gd name="T45" fmla="*/ 27 h 42"/>
                <a:gd name="T46" fmla="*/ 61 w 93"/>
                <a:gd name="T47" fmla="*/ 30 h 42"/>
                <a:gd name="T48" fmla="*/ 43 w 93"/>
                <a:gd name="T49" fmla="*/ 35 h 42"/>
                <a:gd name="T50" fmla="*/ 11 w 93"/>
                <a:gd name="T51" fmla="*/ 36 h 42"/>
                <a:gd name="T52" fmla="*/ 2 w 93"/>
                <a:gd name="T53"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42">
                  <a:moveTo>
                    <a:pt x="2" y="42"/>
                  </a:moveTo>
                  <a:cubicBezTo>
                    <a:pt x="0" y="39"/>
                    <a:pt x="0" y="39"/>
                    <a:pt x="0" y="39"/>
                  </a:cubicBezTo>
                  <a:cubicBezTo>
                    <a:pt x="10" y="33"/>
                    <a:pt x="10" y="33"/>
                    <a:pt x="10" y="33"/>
                  </a:cubicBezTo>
                  <a:cubicBezTo>
                    <a:pt x="10" y="32"/>
                    <a:pt x="10" y="32"/>
                    <a:pt x="11" y="32"/>
                  </a:cubicBezTo>
                  <a:cubicBezTo>
                    <a:pt x="43" y="31"/>
                    <a:pt x="43" y="31"/>
                    <a:pt x="43" y="31"/>
                  </a:cubicBezTo>
                  <a:cubicBezTo>
                    <a:pt x="51" y="31"/>
                    <a:pt x="53" y="30"/>
                    <a:pt x="59" y="27"/>
                  </a:cubicBezTo>
                  <a:cubicBezTo>
                    <a:pt x="60" y="26"/>
                    <a:pt x="62" y="25"/>
                    <a:pt x="64" y="24"/>
                  </a:cubicBezTo>
                  <a:cubicBezTo>
                    <a:pt x="68" y="21"/>
                    <a:pt x="75" y="17"/>
                    <a:pt x="80" y="14"/>
                  </a:cubicBezTo>
                  <a:cubicBezTo>
                    <a:pt x="85" y="11"/>
                    <a:pt x="85" y="11"/>
                    <a:pt x="85" y="11"/>
                  </a:cubicBezTo>
                  <a:cubicBezTo>
                    <a:pt x="86" y="10"/>
                    <a:pt x="88" y="9"/>
                    <a:pt x="89" y="8"/>
                  </a:cubicBezTo>
                  <a:cubicBezTo>
                    <a:pt x="87" y="6"/>
                    <a:pt x="86" y="5"/>
                    <a:pt x="84" y="4"/>
                  </a:cubicBezTo>
                  <a:cubicBezTo>
                    <a:pt x="82" y="4"/>
                    <a:pt x="80" y="4"/>
                    <a:pt x="77" y="5"/>
                  </a:cubicBezTo>
                  <a:cubicBezTo>
                    <a:pt x="75" y="6"/>
                    <a:pt x="74" y="7"/>
                    <a:pt x="72" y="8"/>
                  </a:cubicBezTo>
                  <a:cubicBezTo>
                    <a:pt x="58" y="12"/>
                    <a:pt x="52" y="13"/>
                    <a:pt x="52" y="13"/>
                  </a:cubicBezTo>
                  <a:cubicBezTo>
                    <a:pt x="51" y="9"/>
                    <a:pt x="51" y="9"/>
                    <a:pt x="51" y="9"/>
                  </a:cubicBezTo>
                  <a:cubicBezTo>
                    <a:pt x="51" y="9"/>
                    <a:pt x="57" y="8"/>
                    <a:pt x="71" y="4"/>
                  </a:cubicBezTo>
                  <a:cubicBezTo>
                    <a:pt x="72" y="3"/>
                    <a:pt x="74" y="3"/>
                    <a:pt x="75" y="2"/>
                  </a:cubicBezTo>
                  <a:cubicBezTo>
                    <a:pt x="79" y="0"/>
                    <a:pt x="82" y="0"/>
                    <a:pt x="86" y="1"/>
                  </a:cubicBezTo>
                  <a:cubicBezTo>
                    <a:pt x="89" y="2"/>
                    <a:pt x="91" y="4"/>
                    <a:pt x="93" y="8"/>
                  </a:cubicBezTo>
                  <a:cubicBezTo>
                    <a:pt x="93" y="8"/>
                    <a:pt x="93" y="9"/>
                    <a:pt x="92" y="10"/>
                  </a:cubicBezTo>
                  <a:cubicBezTo>
                    <a:pt x="91" y="11"/>
                    <a:pt x="88" y="13"/>
                    <a:pt x="87" y="14"/>
                  </a:cubicBezTo>
                  <a:cubicBezTo>
                    <a:pt x="82" y="17"/>
                    <a:pt x="82" y="17"/>
                    <a:pt x="82" y="17"/>
                  </a:cubicBezTo>
                  <a:cubicBezTo>
                    <a:pt x="77" y="20"/>
                    <a:pt x="70" y="24"/>
                    <a:pt x="66" y="27"/>
                  </a:cubicBezTo>
                  <a:cubicBezTo>
                    <a:pt x="64" y="28"/>
                    <a:pt x="62" y="29"/>
                    <a:pt x="61" y="30"/>
                  </a:cubicBezTo>
                  <a:cubicBezTo>
                    <a:pt x="55" y="34"/>
                    <a:pt x="52" y="35"/>
                    <a:pt x="43" y="35"/>
                  </a:cubicBezTo>
                  <a:cubicBezTo>
                    <a:pt x="11" y="36"/>
                    <a:pt x="11" y="36"/>
                    <a:pt x="11" y="36"/>
                  </a:cubicBezTo>
                  <a:lnTo>
                    <a:pt x="2"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9" name="Freeform 148">
              <a:extLst>
                <a:ext uri="{FF2B5EF4-FFF2-40B4-BE49-F238E27FC236}">
                  <a16:creationId xmlns:a16="http://schemas.microsoft.com/office/drawing/2014/main" id="{CBE993C2-DE1F-4718-A469-CA5CB1DE0D60}"/>
                </a:ext>
              </a:extLst>
            </p:cNvPr>
            <p:cNvSpPr>
              <a:spLocks/>
            </p:cNvSpPr>
            <p:nvPr/>
          </p:nvSpPr>
          <p:spPr bwMode="auto">
            <a:xfrm>
              <a:off x="2663825" y="2287588"/>
              <a:ext cx="615950" cy="425450"/>
            </a:xfrm>
            <a:custGeom>
              <a:avLst/>
              <a:gdLst>
                <a:gd name="T0" fmla="*/ 91 w 94"/>
                <a:gd name="T1" fmla="*/ 65 h 65"/>
                <a:gd name="T2" fmla="*/ 88 w 94"/>
                <a:gd name="T3" fmla="*/ 63 h 65"/>
                <a:gd name="T4" fmla="*/ 90 w 94"/>
                <a:gd name="T5" fmla="*/ 48 h 65"/>
                <a:gd name="T6" fmla="*/ 47 w 94"/>
                <a:gd name="T7" fmla="*/ 4 h 65"/>
                <a:gd name="T8" fmla="*/ 4 w 94"/>
                <a:gd name="T9" fmla="*/ 48 h 65"/>
                <a:gd name="T10" fmla="*/ 4 w 94"/>
                <a:gd name="T11" fmla="*/ 56 h 65"/>
                <a:gd name="T12" fmla="*/ 0 w 94"/>
                <a:gd name="T13" fmla="*/ 57 h 65"/>
                <a:gd name="T14" fmla="*/ 0 w 94"/>
                <a:gd name="T15" fmla="*/ 48 h 65"/>
                <a:gd name="T16" fmla="*/ 47 w 94"/>
                <a:gd name="T17" fmla="*/ 0 h 65"/>
                <a:gd name="T18" fmla="*/ 94 w 94"/>
                <a:gd name="T19" fmla="*/ 48 h 65"/>
                <a:gd name="T20" fmla="*/ 91 w 94"/>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65">
                  <a:moveTo>
                    <a:pt x="91" y="65"/>
                  </a:moveTo>
                  <a:cubicBezTo>
                    <a:pt x="88" y="63"/>
                    <a:pt x="88" y="63"/>
                    <a:pt x="88" y="63"/>
                  </a:cubicBezTo>
                  <a:cubicBezTo>
                    <a:pt x="89" y="58"/>
                    <a:pt x="90" y="53"/>
                    <a:pt x="90" y="48"/>
                  </a:cubicBezTo>
                  <a:cubicBezTo>
                    <a:pt x="90" y="24"/>
                    <a:pt x="71" y="4"/>
                    <a:pt x="47" y="4"/>
                  </a:cubicBezTo>
                  <a:cubicBezTo>
                    <a:pt x="23" y="4"/>
                    <a:pt x="4" y="24"/>
                    <a:pt x="4" y="48"/>
                  </a:cubicBezTo>
                  <a:cubicBezTo>
                    <a:pt x="4" y="51"/>
                    <a:pt x="4" y="54"/>
                    <a:pt x="4" y="56"/>
                  </a:cubicBezTo>
                  <a:cubicBezTo>
                    <a:pt x="0" y="57"/>
                    <a:pt x="0" y="57"/>
                    <a:pt x="0" y="57"/>
                  </a:cubicBezTo>
                  <a:cubicBezTo>
                    <a:pt x="0" y="54"/>
                    <a:pt x="0" y="51"/>
                    <a:pt x="0" y="48"/>
                  </a:cubicBezTo>
                  <a:cubicBezTo>
                    <a:pt x="0" y="22"/>
                    <a:pt x="21" y="0"/>
                    <a:pt x="47" y="0"/>
                  </a:cubicBezTo>
                  <a:cubicBezTo>
                    <a:pt x="73" y="0"/>
                    <a:pt x="94" y="22"/>
                    <a:pt x="94" y="48"/>
                  </a:cubicBezTo>
                  <a:cubicBezTo>
                    <a:pt x="94" y="54"/>
                    <a:pt x="93" y="59"/>
                    <a:pt x="91"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0" name="Freeform 149">
              <a:extLst>
                <a:ext uri="{FF2B5EF4-FFF2-40B4-BE49-F238E27FC236}">
                  <a16:creationId xmlns:a16="http://schemas.microsoft.com/office/drawing/2014/main" id="{173CFBD3-90BF-45E1-9DA1-2D0D2ECDABFA}"/>
                </a:ext>
              </a:extLst>
            </p:cNvPr>
            <p:cNvSpPr>
              <a:spLocks/>
            </p:cNvSpPr>
            <p:nvPr/>
          </p:nvSpPr>
          <p:spPr bwMode="auto">
            <a:xfrm>
              <a:off x="2925763" y="2352675"/>
              <a:ext cx="354012" cy="301625"/>
            </a:xfrm>
            <a:custGeom>
              <a:avLst/>
              <a:gdLst>
                <a:gd name="T0" fmla="*/ 51 w 54"/>
                <a:gd name="T1" fmla="*/ 46 h 46"/>
                <a:gd name="T2" fmla="*/ 42 w 54"/>
                <a:gd name="T3" fmla="*/ 37 h 46"/>
                <a:gd name="T4" fmla="*/ 32 w 54"/>
                <a:gd name="T5" fmla="*/ 36 h 46"/>
                <a:gd name="T6" fmla="*/ 31 w 54"/>
                <a:gd name="T7" fmla="*/ 36 h 46"/>
                <a:gd name="T8" fmla="*/ 20 w 54"/>
                <a:gd name="T9" fmla="*/ 30 h 46"/>
                <a:gd name="T10" fmla="*/ 2 w 54"/>
                <a:gd name="T11" fmla="*/ 30 h 46"/>
                <a:gd name="T12" fmla="*/ 0 w 54"/>
                <a:gd name="T13" fmla="*/ 29 h 46"/>
                <a:gd name="T14" fmla="*/ 0 w 54"/>
                <a:gd name="T15" fmla="*/ 27 h 46"/>
                <a:gd name="T16" fmla="*/ 1 w 54"/>
                <a:gd name="T17" fmla="*/ 19 h 46"/>
                <a:gd name="T18" fmla="*/ 2 w 54"/>
                <a:gd name="T19" fmla="*/ 18 h 46"/>
                <a:gd name="T20" fmla="*/ 10 w 54"/>
                <a:gd name="T21" fmla="*/ 12 h 46"/>
                <a:gd name="T22" fmla="*/ 11 w 54"/>
                <a:gd name="T23" fmla="*/ 12 h 46"/>
                <a:gd name="T24" fmla="*/ 17 w 54"/>
                <a:gd name="T25" fmla="*/ 12 h 46"/>
                <a:gd name="T26" fmla="*/ 19 w 54"/>
                <a:gd name="T27" fmla="*/ 6 h 46"/>
                <a:gd name="T28" fmla="*/ 21 w 54"/>
                <a:gd name="T29" fmla="*/ 5 h 46"/>
                <a:gd name="T30" fmla="*/ 29 w 54"/>
                <a:gd name="T31" fmla="*/ 5 h 46"/>
                <a:gd name="T32" fmla="*/ 34 w 54"/>
                <a:gd name="T33" fmla="*/ 0 h 46"/>
                <a:gd name="T34" fmla="*/ 36 w 54"/>
                <a:gd name="T35" fmla="*/ 4 h 46"/>
                <a:gd name="T36" fmla="*/ 31 w 54"/>
                <a:gd name="T37" fmla="*/ 8 h 46"/>
                <a:gd name="T38" fmla="*/ 30 w 54"/>
                <a:gd name="T39" fmla="*/ 9 h 46"/>
                <a:gd name="T40" fmla="*/ 22 w 54"/>
                <a:gd name="T41" fmla="*/ 9 h 46"/>
                <a:gd name="T42" fmla="*/ 20 w 54"/>
                <a:gd name="T43" fmla="*/ 15 h 46"/>
                <a:gd name="T44" fmla="*/ 18 w 54"/>
                <a:gd name="T45" fmla="*/ 16 h 46"/>
                <a:gd name="T46" fmla="*/ 12 w 54"/>
                <a:gd name="T47" fmla="*/ 16 h 46"/>
                <a:gd name="T48" fmla="*/ 5 w 54"/>
                <a:gd name="T49" fmla="*/ 21 h 46"/>
                <a:gd name="T50" fmla="*/ 4 w 54"/>
                <a:gd name="T51" fmla="*/ 26 h 46"/>
                <a:gd name="T52" fmla="*/ 21 w 54"/>
                <a:gd name="T53" fmla="*/ 26 h 46"/>
                <a:gd name="T54" fmla="*/ 22 w 54"/>
                <a:gd name="T55" fmla="*/ 26 h 46"/>
                <a:gd name="T56" fmla="*/ 33 w 54"/>
                <a:gd name="T57" fmla="*/ 32 h 46"/>
                <a:gd name="T58" fmla="*/ 43 w 54"/>
                <a:gd name="T59" fmla="*/ 33 h 46"/>
                <a:gd name="T60" fmla="*/ 45 w 54"/>
                <a:gd name="T61" fmla="*/ 34 h 46"/>
                <a:gd name="T62" fmla="*/ 54 w 54"/>
                <a:gd name="T63" fmla="*/ 43 h 46"/>
                <a:gd name="T64" fmla="*/ 51 w 54"/>
                <a:gd name="T65"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 h="46">
                  <a:moveTo>
                    <a:pt x="51" y="46"/>
                  </a:moveTo>
                  <a:cubicBezTo>
                    <a:pt x="42" y="37"/>
                    <a:pt x="42" y="37"/>
                    <a:pt x="42" y="37"/>
                  </a:cubicBezTo>
                  <a:cubicBezTo>
                    <a:pt x="32" y="36"/>
                    <a:pt x="32" y="36"/>
                    <a:pt x="32" y="36"/>
                  </a:cubicBezTo>
                  <a:cubicBezTo>
                    <a:pt x="32" y="36"/>
                    <a:pt x="31" y="36"/>
                    <a:pt x="31" y="36"/>
                  </a:cubicBezTo>
                  <a:cubicBezTo>
                    <a:pt x="20" y="30"/>
                    <a:pt x="20" y="30"/>
                    <a:pt x="20" y="30"/>
                  </a:cubicBezTo>
                  <a:cubicBezTo>
                    <a:pt x="2" y="30"/>
                    <a:pt x="2" y="30"/>
                    <a:pt x="2" y="30"/>
                  </a:cubicBezTo>
                  <a:cubicBezTo>
                    <a:pt x="1" y="30"/>
                    <a:pt x="1" y="29"/>
                    <a:pt x="0" y="29"/>
                  </a:cubicBezTo>
                  <a:cubicBezTo>
                    <a:pt x="0" y="28"/>
                    <a:pt x="0" y="28"/>
                    <a:pt x="0" y="27"/>
                  </a:cubicBezTo>
                  <a:cubicBezTo>
                    <a:pt x="1" y="19"/>
                    <a:pt x="1" y="19"/>
                    <a:pt x="1" y="19"/>
                  </a:cubicBezTo>
                  <a:cubicBezTo>
                    <a:pt x="1" y="19"/>
                    <a:pt x="1" y="18"/>
                    <a:pt x="2" y="18"/>
                  </a:cubicBezTo>
                  <a:cubicBezTo>
                    <a:pt x="10" y="12"/>
                    <a:pt x="10" y="12"/>
                    <a:pt x="10" y="12"/>
                  </a:cubicBezTo>
                  <a:cubicBezTo>
                    <a:pt x="10" y="12"/>
                    <a:pt x="11" y="12"/>
                    <a:pt x="11" y="12"/>
                  </a:cubicBezTo>
                  <a:cubicBezTo>
                    <a:pt x="17" y="12"/>
                    <a:pt x="17" y="12"/>
                    <a:pt x="17" y="12"/>
                  </a:cubicBezTo>
                  <a:cubicBezTo>
                    <a:pt x="19" y="6"/>
                    <a:pt x="19" y="6"/>
                    <a:pt x="19" y="6"/>
                  </a:cubicBezTo>
                  <a:cubicBezTo>
                    <a:pt x="19" y="6"/>
                    <a:pt x="20" y="5"/>
                    <a:pt x="21" y="5"/>
                  </a:cubicBezTo>
                  <a:cubicBezTo>
                    <a:pt x="29" y="5"/>
                    <a:pt x="29" y="5"/>
                    <a:pt x="29" y="5"/>
                  </a:cubicBezTo>
                  <a:cubicBezTo>
                    <a:pt x="34" y="0"/>
                    <a:pt x="34" y="0"/>
                    <a:pt x="34" y="0"/>
                  </a:cubicBezTo>
                  <a:cubicBezTo>
                    <a:pt x="36" y="4"/>
                    <a:pt x="36" y="4"/>
                    <a:pt x="36" y="4"/>
                  </a:cubicBezTo>
                  <a:cubicBezTo>
                    <a:pt x="31" y="8"/>
                    <a:pt x="31" y="8"/>
                    <a:pt x="31" y="8"/>
                  </a:cubicBezTo>
                  <a:cubicBezTo>
                    <a:pt x="30" y="8"/>
                    <a:pt x="30" y="9"/>
                    <a:pt x="30" y="9"/>
                  </a:cubicBezTo>
                  <a:cubicBezTo>
                    <a:pt x="22" y="9"/>
                    <a:pt x="22" y="9"/>
                    <a:pt x="22" y="9"/>
                  </a:cubicBezTo>
                  <a:cubicBezTo>
                    <a:pt x="20" y="15"/>
                    <a:pt x="20" y="15"/>
                    <a:pt x="20" y="15"/>
                  </a:cubicBezTo>
                  <a:cubicBezTo>
                    <a:pt x="20" y="15"/>
                    <a:pt x="19" y="16"/>
                    <a:pt x="18" y="16"/>
                  </a:cubicBezTo>
                  <a:cubicBezTo>
                    <a:pt x="12" y="16"/>
                    <a:pt x="12" y="16"/>
                    <a:pt x="12" y="16"/>
                  </a:cubicBezTo>
                  <a:cubicBezTo>
                    <a:pt x="5" y="21"/>
                    <a:pt x="5" y="21"/>
                    <a:pt x="5" y="21"/>
                  </a:cubicBezTo>
                  <a:cubicBezTo>
                    <a:pt x="4" y="26"/>
                    <a:pt x="4" y="26"/>
                    <a:pt x="4" y="26"/>
                  </a:cubicBezTo>
                  <a:cubicBezTo>
                    <a:pt x="21" y="26"/>
                    <a:pt x="21" y="26"/>
                    <a:pt x="21" y="26"/>
                  </a:cubicBezTo>
                  <a:cubicBezTo>
                    <a:pt x="21" y="26"/>
                    <a:pt x="21" y="26"/>
                    <a:pt x="22" y="26"/>
                  </a:cubicBezTo>
                  <a:cubicBezTo>
                    <a:pt x="33" y="32"/>
                    <a:pt x="33" y="32"/>
                    <a:pt x="33" y="32"/>
                  </a:cubicBezTo>
                  <a:cubicBezTo>
                    <a:pt x="43" y="33"/>
                    <a:pt x="43" y="33"/>
                    <a:pt x="43" y="33"/>
                  </a:cubicBezTo>
                  <a:cubicBezTo>
                    <a:pt x="44" y="33"/>
                    <a:pt x="44" y="33"/>
                    <a:pt x="45" y="34"/>
                  </a:cubicBezTo>
                  <a:cubicBezTo>
                    <a:pt x="54" y="43"/>
                    <a:pt x="54" y="43"/>
                    <a:pt x="54" y="43"/>
                  </a:cubicBezTo>
                  <a:lnTo>
                    <a:pt x="51"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1" name="Freeform 150">
              <a:extLst>
                <a:ext uri="{FF2B5EF4-FFF2-40B4-BE49-F238E27FC236}">
                  <a16:creationId xmlns:a16="http://schemas.microsoft.com/office/drawing/2014/main" id="{495439FF-8894-4A4C-994C-0A41CD6BB6EA}"/>
                </a:ext>
              </a:extLst>
            </p:cNvPr>
            <p:cNvSpPr>
              <a:spLocks/>
            </p:cNvSpPr>
            <p:nvPr/>
          </p:nvSpPr>
          <p:spPr bwMode="auto">
            <a:xfrm>
              <a:off x="2932113" y="2595563"/>
              <a:ext cx="236537" cy="104775"/>
            </a:xfrm>
            <a:custGeom>
              <a:avLst/>
              <a:gdLst>
                <a:gd name="T0" fmla="*/ 32 w 36"/>
                <a:gd name="T1" fmla="*/ 16 h 16"/>
                <a:gd name="T2" fmla="*/ 30 w 36"/>
                <a:gd name="T3" fmla="*/ 10 h 16"/>
                <a:gd name="T4" fmla="*/ 26 w 36"/>
                <a:gd name="T5" fmla="*/ 10 h 16"/>
                <a:gd name="T6" fmla="*/ 25 w 36"/>
                <a:gd name="T7" fmla="*/ 10 h 16"/>
                <a:gd name="T8" fmla="*/ 16 w 36"/>
                <a:gd name="T9" fmla="*/ 4 h 16"/>
                <a:gd name="T10" fmla="*/ 7 w 36"/>
                <a:gd name="T11" fmla="*/ 4 h 16"/>
                <a:gd name="T12" fmla="*/ 4 w 36"/>
                <a:gd name="T13" fmla="*/ 7 h 16"/>
                <a:gd name="T14" fmla="*/ 4 w 36"/>
                <a:gd name="T15" fmla="*/ 15 h 16"/>
                <a:gd name="T16" fmla="*/ 0 w 36"/>
                <a:gd name="T17" fmla="*/ 15 h 16"/>
                <a:gd name="T18" fmla="*/ 0 w 36"/>
                <a:gd name="T19" fmla="*/ 7 h 16"/>
                <a:gd name="T20" fmla="*/ 0 w 36"/>
                <a:gd name="T21" fmla="*/ 5 h 16"/>
                <a:gd name="T22" fmla="*/ 5 w 36"/>
                <a:gd name="T23" fmla="*/ 0 h 16"/>
                <a:gd name="T24" fmla="*/ 7 w 36"/>
                <a:gd name="T25" fmla="*/ 0 h 16"/>
                <a:gd name="T26" fmla="*/ 17 w 36"/>
                <a:gd name="T27" fmla="*/ 0 h 16"/>
                <a:gd name="T28" fmla="*/ 18 w 36"/>
                <a:gd name="T29" fmla="*/ 0 h 16"/>
                <a:gd name="T30" fmla="*/ 26 w 36"/>
                <a:gd name="T31" fmla="*/ 6 h 16"/>
                <a:gd name="T32" fmla="*/ 32 w 36"/>
                <a:gd name="T33" fmla="*/ 6 h 16"/>
                <a:gd name="T34" fmla="*/ 34 w 36"/>
                <a:gd name="T35" fmla="*/ 8 h 16"/>
                <a:gd name="T36" fmla="*/ 36 w 36"/>
                <a:gd name="T37" fmla="*/ 15 h 16"/>
                <a:gd name="T38" fmla="*/ 32 w 36"/>
                <a:gd name="T39"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16">
                  <a:moveTo>
                    <a:pt x="32" y="16"/>
                  </a:moveTo>
                  <a:cubicBezTo>
                    <a:pt x="30" y="10"/>
                    <a:pt x="30" y="10"/>
                    <a:pt x="30" y="10"/>
                  </a:cubicBezTo>
                  <a:cubicBezTo>
                    <a:pt x="26" y="10"/>
                    <a:pt x="26" y="10"/>
                    <a:pt x="26" y="10"/>
                  </a:cubicBezTo>
                  <a:cubicBezTo>
                    <a:pt x="25" y="10"/>
                    <a:pt x="25" y="10"/>
                    <a:pt x="25" y="10"/>
                  </a:cubicBezTo>
                  <a:cubicBezTo>
                    <a:pt x="16" y="4"/>
                    <a:pt x="16" y="4"/>
                    <a:pt x="16" y="4"/>
                  </a:cubicBezTo>
                  <a:cubicBezTo>
                    <a:pt x="7" y="4"/>
                    <a:pt x="7" y="4"/>
                    <a:pt x="7" y="4"/>
                  </a:cubicBezTo>
                  <a:cubicBezTo>
                    <a:pt x="4" y="7"/>
                    <a:pt x="4" y="7"/>
                    <a:pt x="4" y="7"/>
                  </a:cubicBezTo>
                  <a:cubicBezTo>
                    <a:pt x="4" y="15"/>
                    <a:pt x="4" y="15"/>
                    <a:pt x="4" y="15"/>
                  </a:cubicBezTo>
                  <a:cubicBezTo>
                    <a:pt x="0" y="15"/>
                    <a:pt x="0" y="15"/>
                    <a:pt x="0" y="15"/>
                  </a:cubicBezTo>
                  <a:cubicBezTo>
                    <a:pt x="0" y="7"/>
                    <a:pt x="0" y="7"/>
                    <a:pt x="0" y="7"/>
                  </a:cubicBezTo>
                  <a:cubicBezTo>
                    <a:pt x="0" y="6"/>
                    <a:pt x="0" y="6"/>
                    <a:pt x="0" y="5"/>
                  </a:cubicBezTo>
                  <a:cubicBezTo>
                    <a:pt x="5" y="0"/>
                    <a:pt x="5" y="0"/>
                    <a:pt x="5" y="0"/>
                  </a:cubicBezTo>
                  <a:cubicBezTo>
                    <a:pt x="6" y="0"/>
                    <a:pt x="6" y="0"/>
                    <a:pt x="7" y="0"/>
                  </a:cubicBezTo>
                  <a:cubicBezTo>
                    <a:pt x="17" y="0"/>
                    <a:pt x="17" y="0"/>
                    <a:pt x="17" y="0"/>
                  </a:cubicBezTo>
                  <a:cubicBezTo>
                    <a:pt x="17" y="0"/>
                    <a:pt x="18" y="0"/>
                    <a:pt x="18" y="0"/>
                  </a:cubicBezTo>
                  <a:cubicBezTo>
                    <a:pt x="26" y="6"/>
                    <a:pt x="26" y="6"/>
                    <a:pt x="26" y="6"/>
                  </a:cubicBezTo>
                  <a:cubicBezTo>
                    <a:pt x="32" y="6"/>
                    <a:pt x="32" y="6"/>
                    <a:pt x="32" y="6"/>
                  </a:cubicBezTo>
                  <a:cubicBezTo>
                    <a:pt x="33" y="6"/>
                    <a:pt x="34" y="7"/>
                    <a:pt x="34" y="8"/>
                  </a:cubicBezTo>
                  <a:cubicBezTo>
                    <a:pt x="36" y="15"/>
                    <a:pt x="36" y="15"/>
                    <a:pt x="36" y="15"/>
                  </a:cubicBezTo>
                  <a:lnTo>
                    <a:pt x="3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2" name="Freeform 151">
              <a:extLst>
                <a:ext uri="{FF2B5EF4-FFF2-40B4-BE49-F238E27FC236}">
                  <a16:creationId xmlns:a16="http://schemas.microsoft.com/office/drawing/2014/main" id="{9008DF5B-6794-49EF-BFB2-3BB73C669554}"/>
                </a:ext>
              </a:extLst>
            </p:cNvPr>
            <p:cNvSpPr>
              <a:spLocks/>
            </p:cNvSpPr>
            <p:nvPr/>
          </p:nvSpPr>
          <p:spPr bwMode="auto">
            <a:xfrm>
              <a:off x="2762250" y="2306638"/>
              <a:ext cx="184150" cy="131762"/>
            </a:xfrm>
            <a:custGeom>
              <a:avLst/>
              <a:gdLst>
                <a:gd name="T0" fmla="*/ 11 w 28"/>
                <a:gd name="T1" fmla="*/ 20 h 20"/>
                <a:gd name="T2" fmla="*/ 9 w 28"/>
                <a:gd name="T3" fmla="*/ 19 h 20"/>
                <a:gd name="T4" fmla="*/ 0 w 28"/>
                <a:gd name="T5" fmla="*/ 13 h 20"/>
                <a:gd name="T6" fmla="*/ 3 w 28"/>
                <a:gd name="T7" fmla="*/ 10 h 20"/>
                <a:gd name="T8" fmla="*/ 11 w 28"/>
                <a:gd name="T9" fmla="*/ 16 h 20"/>
                <a:gd name="T10" fmla="*/ 19 w 28"/>
                <a:gd name="T11" fmla="*/ 14 h 20"/>
                <a:gd name="T12" fmla="*/ 24 w 28"/>
                <a:gd name="T13" fmla="*/ 11 h 20"/>
                <a:gd name="T14" fmla="*/ 24 w 28"/>
                <a:gd name="T15" fmla="*/ 0 h 20"/>
                <a:gd name="T16" fmla="*/ 28 w 28"/>
                <a:gd name="T17" fmla="*/ 0 h 20"/>
                <a:gd name="T18" fmla="*/ 28 w 28"/>
                <a:gd name="T19" fmla="*/ 12 h 20"/>
                <a:gd name="T20" fmla="*/ 27 w 28"/>
                <a:gd name="T21" fmla="*/ 13 h 20"/>
                <a:gd name="T22" fmla="*/ 21 w 28"/>
                <a:gd name="T23" fmla="*/ 18 h 20"/>
                <a:gd name="T24" fmla="*/ 20 w 28"/>
                <a:gd name="T25" fmla="*/ 18 h 20"/>
                <a:gd name="T26" fmla="*/ 11 w 28"/>
                <a:gd name="T27" fmla="*/ 20 h 20"/>
                <a:gd name="T28" fmla="*/ 11 w 28"/>
                <a:gd name="T2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20">
                  <a:moveTo>
                    <a:pt x="11" y="20"/>
                  </a:moveTo>
                  <a:cubicBezTo>
                    <a:pt x="10" y="20"/>
                    <a:pt x="10" y="20"/>
                    <a:pt x="9" y="19"/>
                  </a:cubicBezTo>
                  <a:cubicBezTo>
                    <a:pt x="0" y="13"/>
                    <a:pt x="0" y="13"/>
                    <a:pt x="0" y="13"/>
                  </a:cubicBezTo>
                  <a:cubicBezTo>
                    <a:pt x="3" y="10"/>
                    <a:pt x="3" y="10"/>
                    <a:pt x="3" y="10"/>
                  </a:cubicBezTo>
                  <a:cubicBezTo>
                    <a:pt x="11" y="16"/>
                    <a:pt x="11" y="16"/>
                    <a:pt x="11" y="16"/>
                  </a:cubicBezTo>
                  <a:cubicBezTo>
                    <a:pt x="19" y="14"/>
                    <a:pt x="19" y="14"/>
                    <a:pt x="19" y="14"/>
                  </a:cubicBezTo>
                  <a:cubicBezTo>
                    <a:pt x="24" y="11"/>
                    <a:pt x="24" y="11"/>
                    <a:pt x="24" y="11"/>
                  </a:cubicBezTo>
                  <a:cubicBezTo>
                    <a:pt x="24" y="0"/>
                    <a:pt x="24" y="0"/>
                    <a:pt x="24" y="0"/>
                  </a:cubicBezTo>
                  <a:cubicBezTo>
                    <a:pt x="28" y="0"/>
                    <a:pt x="28" y="0"/>
                    <a:pt x="28" y="0"/>
                  </a:cubicBezTo>
                  <a:cubicBezTo>
                    <a:pt x="28" y="12"/>
                    <a:pt x="28" y="12"/>
                    <a:pt x="28" y="12"/>
                  </a:cubicBezTo>
                  <a:cubicBezTo>
                    <a:pt x="28" y="12"/>
                    <a:pt x="28" y="13"/>
                    <a:pt x="27" y="13"/>
                  </a:cubicBezTo>
                  <a:cubicBezTo>
                    <a:pt x="21" y="18"/>
                    <a:pt x="21" y="18"/>
                    <a:pt x="21" y="18"/>
                  </a:cubicBezTo>
                  <a:cubicBezTo>
                    <a:pt x="21" y="18"/>
                    <a:pt x="21" y="18"/>
                    <a:pt x="20" y="18"/>
                  </a:cubicBezTo>
                  <a:cubicBezTo>
                    <a:pt x="11" y="20"/>
                    <a:pt x="11" y="20"/>
                    <a:pt x="11" y="20"/>
                  </a:cubicBezTo>
                  <a:cubicBezTo>
                    <a:pt x="11" y="20"/>
                    <a:pt x="11" y="20"/>
                    <a:pt x="11"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3" name="Freeform 152">
              <a:extLst>
                <a:ext uri="{FF2B5EF4-FFF2-40B4-BE49-F238E27FC236}">
                  <a16:creationId xmlns:a16="http://schemas.microsoft.com/office/drawing/2014/main" id="{04E7E2E1-F4CE-4BA4-B6E5-99496BEC67F7}"/>
                </a:ext>
              </a:extLst>
            </p:cNvPr>
            <p:cNvSpPr>
              <a:spLocks/>
            </p:cNvSpPr>
            <p:nvPr/>
          </p:nvSpPr>
          <p:spPr bwMode="auto">
            <a:xfrm>
              <a:off x="2716213" y="2425700"/>
              <a:ext cx="92075" cy="228600"/>
            </a:xfrm>
            <a:custGeom>
              <a:avLst/>
              <a:gdLst>
                <a:gd name="T0" fmla="*/ 5 w 14"/>
                <a:gd name="T1" fmla="*/ 35 h 35"/>
                <a:gd name="T2" fmla="*/ 4 w 14"/>
                <a:gd name="T3" fmla="*/ 22 h 35"/>
                <a:gd name="T4" fmla="*/ 5 w 14"/>
                <a:gd name="T5" fmla="*/ 20 h 35"/>
                <a:gd name="T6" fmla="*/ 10 w 14"/>
                <a:gd name="T7" fmla="*/ 16 h 35"/>
                <a:gd name="T8" fmla="*/ 10 w 14"/>
                <a:gd name="T9" fmla="*/ 10 h 35"/>
                <a:gd name="T10" fmla="*/ 0 w 14"/>
                <a:gd name="T11" fmla="*/ 4 h 35"/>
                <a:gd name="T12" fmla="*/ 2 w 14"/>
                <a:gd name="T13" fmla="*/ 0 h 35"/>
                <a:gd name="T14" fmla="*/ 13 w 14"/>
                <a:gd name="T15" fmla="*/ 8 h 35"/>
                <a:gd name="T16" fmla="*/ 14 w 14"/>
                <a:gd name="T17" fmla="*/ 9 h 35"/>
                <a:gd name="T18" fmla="*/ 14 w 14"/>
                <a:gd name="T19" fmla="*/ 17 h 35"/>
                <a:gd name="T20" fmla="*/ 13 w 14"/>
                <a:gd name="T21" fmla="*/ 19 h 35"/>
                <a:gd name="T22" fmla="*/ 8 w 14"/>
                <a:gd name="T23" fmla="*/ 23 h 35"/>
                <a:gd name="T24" fmla="*/ 9 w 14"/>
                <a:gd name="T25" fmla="*/ 35 h 35"/>
                <a:gd name="T26" fmla="*/ 5 w 14"/>
                <a:gd name="T2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35">
                  <a:moveTo>
                    <a:pt x="5" y="35"/>
                  </a:moveTo>
                  <a:cubicBezTo>
                    <a:pt x="4" y="22"/>
                    <a:pt x="4" y="22"/>
                    <a:pt x="4" y="22"/>
                  </a:cubicBezTo>
                  <a:cubicBezTo>
                    <a:pt x="4" y="21"/>
                    <a:pt x="4" y="20"/>
                    <a:pt x="5" y="20"/>
                  </a:cubicBezTo>
                  <a:cubicBezTo>
                    <a:pt x="10" y="16"/>
                    <a:pt x="10" y="16"/>
                    <a:pt x="10" y="16"/>
                  </a:cubicBezTo>
                  <a:cubicBezTo>
                    <a:pt x="10" y="10"/>
                    <a:pt x="10" y="10"/>
                    <a:pt x="10" y="10"/>
                  </a:cubicBezTo>
                  <a:cubicBezTo>
                    <a:pt x="0" y="4"/>
                    <a:pt x="0" y="4"/>
                    <a:pt x="0" y="4"/>
                  </a:cubicBezTo>
                  <a:cubicBezTo>
                    <a:pt x="2" y="0"/>
                    <a:pt x="2" y="0"/>
                    <a:pt x="2" y="0"/>
                  </a:cubicBezTo>
                  <a:cubicBezTo>
                    <a:pt x="13" y="8"/>
                    <a:pt x="13" y="8"/>
                    <a:pt x="13" y="8"/>
                  </a:cubicBezTo>
                  <a:cubicBezTo>
                    <a:pt x="13" y="8"/>
                    <a:pt x="14" y="9"/>
                    <a:pt x="14" y="9"/>
                  </a:cubicBezTo>
                  <a:cubicBezTo>
                    <a:pt x="14" y="17"/>
                    <a:pt x="14" y="17"/>
                    <a:pt x="14" y="17"/>
                  </a:cubicBezTo>
                  <a:cubicBezTo>
                    <a:pt x="14" y="18"/>
                    <a:pt x="13" y="18"/>
                    <a:pt x="13" y="19"/>
                  </a:cubicBezTo>
                  <a:cubicBezTo>
                    <a:pt x="8" y="23"/>
                    <a:pt x="8" y="23"/>
                    <a:pt x="8" y="23"/>
                  </a:cubicBezTo>
                  <a:cubicBezTo>
                    <a:pt x="9" y="35"/>
                    <a:pt x="9" y="35"/>
                    <a:pt x="9" y="35"/>
                  </a:cubicBezTo>
                  <a:lnTo>
                    <a:pt x="5"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grpSp>
      <p:sp>
        <p:nvSpPr>
          <p:cNvPr id="24" name="TextBox 8">
            <a:extLst>
              <a:ext uri="{FF2B5EF4-FFF2-40B4-BE49-F238E27FC236}">
                <a16:creationId xmlns:a16="http://schemas.microsoft.com/office/drawing/2014/main" id="{BA493359-3E49-49BE-980A-4E0F12F1CA40}"/>
              </a:ext>
            </a:extLst>
          </p:cNvPr>
          <p:cNvSpPr txBox="1"/>
          <p:nvPr>
            <p:custDataLst>
              <p:tags r:id="rId2"/>
            </p:custDataLst>
          </p:nvPr>
        </p:nvSpPr>
        <p:spPr>
          <a:xfrm>
            <a:off x="596694" y="1801139"/>
            <a:ext cx="1084439" cy="341632"/>
          </a:xfrm>
          <a:prstGeom prst="rect">
            <a:avLst/>
          </a:prstGeom>
          <a:noFill/>
        </p:spPr>
        <p:txBody>
          <a:bodyPr wrap="square" rtlCol="0">
            <a:spAutoFit/>
          </a:bodyPr>
          <a:lstStyle/>
          <a:p>
            <a:pPr>
              <a:lnSpc>
                <a:spcPct val="90000"/>
              </a:lnSpc>
              <a:spcBef>
                <a:spcPts val="600"/>
              </a:spcBef>
            </a:pPr>
            <a:r>
              <a:rPr lang="sv-SE" dirty="0"/>
              <a:t>mg/kWh</a:t>
            </a:r>
          </a:p>
        </p:txBody>
      </p:sp>
      <p:graphicFrame>
        <p:nvGraphicFramePr>
          <p:cNvPr id="25" name="Diagram 9">
            <a:extLst>
              <a:ext uri="{FF2B5EF4-FFF2-40B4-BE49-F238E27FC236}">
                <a16:creationId xmlns:a16="http://schemas.microsoft.com/office/drawing/2014/main" id="{00000000-0008-0000-2900-000005000000}"/>
              </a:ext>
            </a:extLst>
          </p:cNvPr>
          <p:cNvGraphicFramePr>
            <a:graphicFrameLocks noGrp="1"/>
          </p:cNvGraphicFramePr>
          <p:nvPr>
            <p:ph sz="quarter" idx="22"/>
            <p:extLst>
              <p:ext uri="{D42A27DB-BD31-4B8C-83A1-F6EECF244321}">
                <p14:modId xmlns:p14="http://schemas.microsoft.com/office/powerpoint/2010/main" val="322624435"/>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725070452"/>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149DAEE-B46F-495D-9FD7-39F113E30C6F}"/>
              </a:ext>
            </a:extLst>
          </p:cNvPr>
          <p:cNvSpPr>
            <a:spLocks noGrp="1"/>
          </p:cNvSpPr>
          <p:nvPr>
            <p:ph type="title"/>
          </p:nvPr>
        </p:nvSpPr>
        <p:spPr/>
        <p:txBody>
          <a:bodyPr/>
          <a:lstStyle/>
          <a:p>
            <a:r>
              <a:rPr lang="sv-SE" altLang="sv-SE" dirty="0"/>
              <a:t>Partikelutsläpp från energibranschen</a:t>
            </a:r>
            <a:endParaRPr lang="sv-SE" dirty="0"/>
          </a:p>
        </p:txBody>
      </p:sp>
      <p:sp>
        <p:nvSpPr>
          <p:cNvPr id="3" name="Platshållare för text 2">
            <a:extLst>
              <a:ext uri="{FF2B5EF4-FFF2-40B4-BE49-F238E27FC236}">
                <a16:creationId xmlns:a16="http://schemas.microsoft.com/office/drawing/2014/main" id="{D6A941AF-C9C4-433C-A13C-40E6A82247D3}"/>
              </a:ext>
            </a:extLst>
          </p:cNvPr>
          <p:cNvSpPr>
            <a:spLocks noGrp="1"/>
          </p:cNvSpPr>
          <p:nvPr>
            <p:ph type="body" sz="quarter" idx="18"/>
          </p:nvPr>
        </p:nvSpPr>
        <p:spPr/>
        <p:txBody>
          <a:bodyPr/>
          <a:lstStyle/>
          <a:p>
            <a:r>
              <a:rPr lang="sv-SE" dirty="0"/>
              <a:t>Källa: Naturvårdsverket</a:t>
            </a:r>
          </a:p>
        </p:txBody>
      </p:sp>
      <p:sp>
        <p:nvSpPr>
          <p:cNvPr id="4" name="Platshållare för datum 3">
            <a:extLst>
              <a:ext uri="{FF2B5EF4-FFF2-40B4-BE49-F238E27FC236}">
                <a16:creationId xmlns:a16="http://schemas.microsoft.com/office/drawing/2014/main" id="{97B656F1-68F1-43BB-8A26-E4695C9350F9}"/>
              </a:ext>
            </a:extLst>
          </p:cNvPr>
          <p:cNvSpPr>
            <a:spLocks noGrp="1"/>
          </p:cNvSpPr>
          <p:nvPr>
            <p:ph type="dt" sz="half" idx="19"/>
          </p:nvPr>
        </p:nvSpPr>
        <p:spPr/>
        <p:txBody>
          <a:bodyPr/>
          <a:lstStyle/>
          <a:p>
            <a:pPr>
              <a:defRPr/>
            </a:pPr>
            <a:r>
              <a:rPr lang="sv-SE" dirty="0"/>
              <a:t>2020-08-30</a:t>
            </a:r>
          </a:p>
        </p:txBody>
      </p:sp>
      <p:sp>
        <p:nvSpPr>
          <p:cNvPr id="5" name="Platshållare för bildnummer 4">
            <a:extLst>
              <a:ext uri="{FF2B5EF4-FFF2-40B4-BE49-F238E27FC236}">
                <a16:creationId xmlns:a16="http://schemas.microsoft.com/office/drawing/2014/main" id="{B694FF83-FA3C-4751-9B9F-41E9BDE0C7F8}"/>
              </a:ext>
            </a:extLst>
          </p:cNvPr>
          <p:cNvSpPr>
            <a:spLocks noGrp="1"/>
          </p:cNvSpPr>
          <p:nvPr>
            <p:ph type="sldNum" sz="quarter" idx="21"/>
          </p:nvPr>
        </p:nvSpPr>
        <p:spPr/>
        <p:txBody>
          <a:bodyPr/>
          <a:lstStyle/>
          <a:p>
            <a:pPr>
              <a:defRPr/>
            </a:pPr>
            <a:fld id="{30D2372E-50D1-4AC7-942F-EA3CFDEB5908}" type="slidenum">
              <a:rPr lang="sv-SE" smtClean="0"/>
              <a:pPr>
                <a:defRPr/>
              </a:pPr>
              <a:t>44</a:t>
            </a:fld>
            <a:endParaRPr lang="sv-SE" dirty="0"/>
          </a:p>
        </p:txBody>
      </p:sp>
      <p:sp>
        <p:nvSpPr>
          <p:cNvPr id="9" name="TextBox 8">
            <a:extLst>
              <a:ext uri="{FF2B5EF4-FFF2-40B4-BE49-F238E27FC236}">
                <a16:creationId xmlns:a16="http://schemas.microsoft.com/office/drawing/2014/main" id="{03120B4E-001C-47F6-AECF-5304136C5558}"/>
              </a:ext>
            </a:extLst>
          </p:cNvPr>
          <p:cNvSpPr txBox="1"/>
          <p:nvPr>
            <p:custDataLst>
              <p:tags r:id="rId1"/>
            </p:custDataLst>
          </p:nvPr>
        </p:nvSpPr>
        <p:spPr>
          <a:xfrm>
            <a:off x="596694" y="1801139"/>
            <a:ext cx="1084439" cy="341632"/>
          </a:xfrm>
          <a:prstGeom prst="rect">
            <a:avLst/>
          </a:prstGeom>
          <a:noFill/>
        </p:spPr>
        <p:txBody>
          <a:bodyPr wrap="square" rtlCol="0">
            <a:spAutoFit/>
          </a:bodyPr>
          <a:lstStyle/>
          <a:p>
            <a:pPr>
              <a:lnSpc>
                <a:spcPct val="90000"/>
              </a:lnSpc>
              <a:spcBef>
                <a:spcPts val="600"/>
              </a:spcBef>
            </a:pPr>
            <a:r>
              <a:rPr lang="sv-SE" dirty="0"/>
              <a:t>mg/kWh</a:t>
            </a:r>
          </a:p>
        </p:txBody>
      </p:sp>
      <p:grpSp>
        <p:nvGrpSpPr>
          <p:cNvPr id="12" name="Group 22">
            <a:extLst>
              <a:ext uri="{FF2B5EF4-FFF2-40B4-BE49-F238E27FC236}">
                <a16:creationId xmlns:a16="http://schemas.microsoft.com/office/drawing/2014/main" id="{9C2C6B64-2F0A-4A2B-BB20-5C0003CF46EA}"/>
              </a:ext>
            </a:extLst>
          </p:cNvPr>
          <p:cNvGrpSpPr/>
          <p:nvPr>
            <p:custDataLst>
              <p:tags r:id="rId2"/>
            </p:custDataLst>
          </p:nvPr>
        </p:nvGrpSpPr>
        <p:grpSpPr>
          <a:xfrm>
            <a:off x="8904663" y="1607371"/>
            <a:ext cx="2439938" cy="2363267"/>
            <a:chOff x="2420938" y="2287588"/>
            <a:chExt cx="858837" cy="831849"/>
          </a:xfrm>
          <a:solidFill>
            <a:schemeClr val="accent1"/>
          </a:solidFill>
        </p:grpSpPr>
        <p:sp>
          <p:nvSpPr>
            <p:cNvPr id="13" name="Freeform 144">
              <a:extLst>
                <a:ext uri="{FF2B5EF4-FFF2-40B4-BE49-F238E27FC236}">
                  <a16:creationId xmlns:a16="http://schemas.microsoft.com/office/drawing/2014/main" id="{56C0C6B0-6F65-4D9C-BC56-4B8B7DEF3F2E}"/>
                </a:ext>
              </a:extLst>
            </p:cNvPr>
            <p:cNvSpPr>
              <a:spLocks/>
            </p:cNvSpPr>
            <p:nvPr/>
          </p:nvSpPr>
          <p:spPr bwMode="auto">
            <a:xfrm>
              <a:off x="2420938" y="2771775"/>
              <a:ext cx="276225" cy="347662"/>
            </a:xfrm>
            <a:custGeom>
              <a:avLst/>
              <a:gdLst>
                <a:gd name="T0" fmla="*/ 116 w 174"/>
                <a:gd name="T1" fmla="*/ 219 h 219"/>
                <a:gd name="T2" fmla="*/ 108 w 174"/>
                <a:gd name="T3" fmla="*/ 203 h 219"/>
                <a:gd name="T4" fmla="*/ 153 w 174"/>
                <a:gd name="T5" fmla="*/ 174 h 219"/>
                <a:gd name="T6" fmla="*/ 54 w 174"/>
                <a:gd name="T7" fmla="*/ 25 h 219"/>
                <a:gd name="T8" fmla="*/ 8 w 174"/>
                <a:gd name="T9" fmla="*/ 54 h 219"/>
                <a:gd name="T10" fmla="*/ 0 w 174"/>
                <a:gd name="T11" fmla="*/ 42 h 219"/>
                <a:gd name="T12" fmla="*/ 62 w 174"/>
                <a:gd name="T13" fmla="*/ 0 h 219"/>
                <a:gd name="T14" fmla="*/ 174 w 174"/>
                <a:gd name="T15" fmla="*/ 178 h 219"/>
                <a:gd name="T16" fmla="*/ 116 w 174"/>
                <a:gd name="T17" fmla="*/ 219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219">
                  <a:moveTo>
                    <a:pt x="116" y="219"/>
                  </a:moveTo>
                  <a:lnTo>
                    <a:pt x="108" y="203"/>
                  </a:lnTo>
                  <a:lnTo>
                    <a:pt x="153" y="174"/>
                  </a:lnTo>
                  <a:lnTo>
                    <a:pt x="54" y="25"/>
                  </a:lnTo>
                  <a:lnTo>
                    <a:pt x="8" y="54"/>
                  </a:lnTo>
                  <a:lnTo>
                    <a:pt x="0" y="42"/>
                  </a:lnTo>
                  <a:lnTo>
                    <a:pt x="62" y="0"/>
                  </a:lnTo>
                  <a:lnTo>
                    <a:pt x="174" y="178"/>
                  </a:lnTo>
                  <a:lnTo>
                    <a:pt x="116" y="2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4" name="Freeform 145">
              <a:extLst>
                <a:ext uri="{FF2B5EF4-FFF2-40B4-BE49-F238E27FC236}">
                  <a16:creationId xmlns:a16="http://schemas.microsoft.com/office/drawing/2014/main" id="{9218FBD7-5F8B-4AC9-B44A-38488EF1277A}"/>
                </a:ext>
              </a:extLst>
            </p:cNvPr>
            <p:cNvSpPr>
              <a:spLocks/>
            </p:cNvSpPr>
            <p:nvPr/>
          </p:nvSpPr>
          <p:spPr bwMode="auto">
            <a:xfrm>
              <a:off x="2466975" y="2878138"/>
              <a:ext cx="46037" cy="44450"/>
            </a:xfrm>
            <a:custGeom>
              <a:avLst/>
              <a:gdLst>
                <a:gd name="T0" fmla="*/ 8 w 29"/>
                <a:gd name="T1" fmla="*/ 28 h 28"/>
                <a:gd name="T2" fmla="*/ 0 w 29"/>
                <a:gd name="T3" fmla="*/ 16 h 28"/>
                <a:gd name="T4" fmla="*/ 21 w 29"/>
                <a:gd name="T5" fmla="*/ 0 h 28"/>
                <a:gd name="T6" fmla="*/ 29 w 29"/>
                <a:gd name="T7" fmla="*/ 16 h 28"/>
                <a:gd name="T8" fmla="*/ 8 w 29"/>
                <a:gd name="T9" fmla="*/ 28 h 28"/>
              </a:gdLst>
              <a:ahLst/>
              <a:cxnLst>
                <a:cxn ang="0">
                  <a:pos x="T0" y="T1"/>
                </a:cxn>
                <a:cxn ang="0">
                  <a:pos x="T2" y="T3"/>
                </a:cxn>
                <a:cxn ang="0">
                  <a:pos x="T4" y="T5"/>
                </a:cxn>
                <a:cxn ang="0">
                  <a:pos x="T6" y="T7"/>
                </a:cxn>
                <a:cxn ang="0">
                  <a:pos x="T8" y="T9"/>
                </a:cxn>
              </a:cxnLst>
              <a:rect l="0" t="0" r="r" b="b"/>
              <a:pathLst>
                <a:path w="29" h="28">
                  <a:moveTo>
                    <a:pt x="8" y="28"/>
                  </a:moveTo>
                  <a:lnTo>
                    <a:pt x="0" y="16"/>
                  </a:lnTo>
                  <a:lnTo>
                    <a:pt x="21" y="0"/>
                  </a:lnTo>
                  <a:lnTo>
                    <a:pt x="29" y="16"/>
                  </a:lnTo>
                  <a:lnTo>
                    <a:pt x="8"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5" name="Freeform 146">
              <a:extLst>
                <a:ext uri="{FF2B5EF4-FFF2-40B4-BE49-F238E27FC236}">
                  <a16:creationId xmlns:a16="http://schemas.microsoft.com/office/drawing/2014/main" id="{65893F80-5B50-492F-87D1-8FD5D7B0CFF4}"/>
                </a:ext>
              </a:extLst>
            </p:cNvPr>
            <p:cNvSpPr>
              <a:spLocks/>
            </p:cNvSpPr>
            <p:nvPr/>
          </p:nvSpPr>
          <p:spPr bwMode="auto">
            <a:xfrm>
              <a:off x="2532063" y="2700338"/>
              <a:ext cx="473075" cy="169862"/>
            </a:xfrm>
            <a:custGeom>
              <a:avLst/>
              <a:gdLst>
                <a:gd name="T0" fmla="*/ 47 w 72"/>
                <a:gd name="T1" fmla="*/ 26 h 26"/>
                <a:gd name="T2" fmla="*/ 47 w 72"/>
                <a:gd name="T3" fmla="*/ 22 h 26"/>
                <a:gd name="T4" fmla="*/ 63 w 72"/>
                <a:gd name="T5" fmla="*/ 21 h 26"/>
                <a:gd name="T6" fmla="*/ 68 w 72"/>
                <a:gd name="T7" fmla="*/ 15 h 26"/>
                <a:gd name="T8" fmla="*/ 66 w 72"/>
                <a:gd name="T9" fmla="*/ 11 h 26"/>
                <a:gd name="T10" fmla="*/ 62 w 72"/>
                <a:gd name="T11" fmla="*/ 9 h 26"/>
                <a:gd name="T12" fmla="*/ 49 w 72"/>
                <a:gd name="T13" fmla="*/ 9 h 26"/>
                <a:gd name="T14" fmla="*/ 43 w 72"/>
                <a:gd name="T15" fmla="*/ 8 h 26"/>
                <a:gd name="T16" fmla="*/ 30 w 72"/>
                <a:gd name="T17" fmla="*/ 4 h 26"/>
                <a:gd name="T18" fmla="*/ 15 w 72"/>
                <a:gd name="T19" fmla="*/ 11 h 26"/>
                <a:gd name="T20" fmla="*/ 7 w 72"/>
                <a:gd name="T21" fmla="*/ 18 h 26"/>
                <a:gd name="T22" fmla="*/ 2 w 72"/>
                <a:gd name="T23" fmla="*/ 22 h 26"/>
                <a:gd name="T24" fmla="*/ 0 w 72"/>
                <a:gd name="T25" fmla="*/ 18 h 26"/>
                <a:gd name="T26" fmla="*/ 5 w 72"/>
                <a:gd name="T27" fmla="*/ 15 h 26"/>
                <a:gd name="T28" fmla="*/ 12 w 72"/>
                <a:gd name="T29" fmla="*/ 8 h 26"/>
                <a:gd name="T30" fmla="*/ 29 w 72"/>
                <a:gd name="T31" fmla="*/ 0 h 26"/>
                <a:gd name="T32" fmla="*/ 46 w 72"/>
                <a:gd name="T33" fmla="*/ 5 h 26"/>
                <a:gd name="T34" fmla="*/ 49 w 72"/>
                <a:gd name="T35" fmla="*/ 5 h 26"/>
                <a:gd name="T36" fmla="*/ 62 w 72"/>
                <a:gd name="T37" fmla="*/ 5 h 26"/>
                <a:gd name="T38" fmla="*/ 69 w 72"/>
                <a:gd name="T39" fmla="*/ 8 h 26"/>
                <a:gd name="T40" fmla="*/ 72 w 72"/>
                <a:gd name="T41" fmla="*/ 15 h 26"/>
                <a:gd name="T42" fmla="*/ 63 w 72"/>
                <a:gd name="T43" fmla="*/ 25 h 26"/>
                <a:gd name="T44" fmla="*/ 47 w 72"/>
                <a:gd name="T45"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2" h="26">
                  <a:moveTo>
                    <a:pt x="47" y="26"/>
                  </a:moveTo>
                  <a:cubicBezTo>
                    <a:pt x="47" y="22"/>
                    <a:pt x="47" y="22"/>
                    <a:pt x="47" y="22"/>
                  </a:cubicBezTo>
                  <a:cubicBezTo>
                    <a:pt x="63" y="21"/>
                    <a:pt x="63" y="21"/>
                    <a:pt x="63" y="21"/>
                  </a:cubicBezTo>
                  <a:cubicBezTo>
                    <a:pt x="66" y="21"/>
                    <a:pt x="68" y="18"/>
                    <a:pt x="68" y="15"/>
                  </a:cubicBezTo>
                  <a:cubicBezTo>
                    <a:pt x="68" y="14"/>
                    <a:pt x="68" y="12"/>
                    <a:pt x="66" y="11"/>
                  </a:cubicBezTo>
                  <a:cubicBezTo>
                    <a:pt x="65" y="10"/>
                    <a:pt x="64" y="9"/>
                    <a:pt x="62" y="9"/>
                  </a:cubicBezTo>
                  <a:cubicBezTo>
                    <a:pt x="49" y="9"/>
                    <a:pt x="49" y="9"/>
                    <a:pt x="49" y="9"/>
                  </a:cubicBezTo>
                  <a:cubicBezTo>
                    <a:pt x="48" y="9"/>
                    <a:pt x="45" y="9"/>
                    <a:pt x="43" y="8"/>
                  </a:cubicBezTo>
                  <a:cubicBezTo>
                    <a:pt x="40" y="5"/>
                    <a:pt x="35" y="4"/>
                    <a:pt x="30" y="4"/>
                  </a:cubicBezTo>
                  <a:cubicBezTo>
                    <a:pt x="24" y="4"/>
                    <a:pt x="19" y="7"/>
                    <a:pt x="15" y="11"/>
                  </a:cubicBezTo>
                  <a:cubicBezTo>
                    <a:pt x="7" y="18"/>
                    <a:pt x="7" y="18"/>
                    <a:pt x="7" y="18"/>
                  </a:cubicBezTo>
                  <a:cubicBezTo>
                    <a:pt x="2" y="22"/>
                    <a:pt x="2" y="22"/>
                    <a:pt x="2" y="22"/>
                  </a:cubicBezTo>
                  <a:cubicBezTo>
                    <a:pt x="0" y="18"/>
                    <a:pt x="0" y="18"/>
                    <a:pt x="0" y="18"/>
                  </a:cubicBezTo>
                  <a:cubicBezTo>
                    <a:pt x="5" y="15"/>
                    <a:pt x="5" y="15"/>
                    <a:pt x="5" y="15"/>
                  </a:cubicBezTo>
                  <a:cubicBezTo>
                    <a:pt x="12" y="8"/>
                    <a:pt x="12" y="8"/>
                    <a:pt x="12" y="8"/>
                  </a:cubicBezTo>
                  <a:cubicBezTo>
                    <a:pt x="16" y="3"/>
                    <a:pt x="23" y="0"/>
                    <a:pt x="29" y="0"/>
                  </a:cubicBezTo>
                  <a:cubicBezTo>
                    <a:pt x="36" y="0"/>
                    <a:pt x="42" y="1"/>
                    <a:pt x="46" y="5"/>
                  </a:cubicBezTo>
                  <a:cubicBezTo>
                    <a:pt x="46" y="5"/>
                    <a:pt x="48" y="5"/>
                    <a:pt x="49" y="5"/>
                  </a:cubicBezTo>
                  <a:cubicBezTo>
                    <a:pt x="62" y="5"/>
                    <a:pt x="62" y="5"/>
                    <a:pt x="62" y="5"/>
                  </a:cubicBezTo>
                  <a:cubicBezTo>
                    <a:pt x="65" y="5"/>
                    <a:pt x="67" y="6"/>
                    <a:pt x="69" y="8"/>
                  </a:cubicBezTo>
                  <a:cubicBezTo>
                    <a:pt x="71" y="10"/>
                    <a:pt x="72" y="13"/>
                    <a:pt x="72" y="15"/>
                  </a:cubicBezTo>
                  <a:cubicBezTo>
                    <a:pt x="72" y="20"/>
                    <a:pt x="68" y="25"/>
                    <a:pt x="63" y="25"/>
                  </a:cubicBezTo>
                  <a:lnTo>
                    <a:pt x="47"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6" name="Freeform 147">
              <a:extLst>
                <a:ext uri="{FF2B5EF4-FFF2-40B4-BE49-F238E27FC236}">
                  <a16:creationId xmlns:a16="http://schemas.microsoft.com/office/drawing/2014/main" id="{CE82646E-2B82-4340-93B1-2551ABA7A64C}"/>
                </a:ext>
              </a:extLst>
            </p:cNvPr>
            <p:cNvSpPr>
              <a:spLocks/>
            </p:cNvSpPr>
            <p:nvPr/>
          </p:nvSpPr>
          <p:spPr bwMode="auto">
            <a:xfrm>
              <a:off x="2651125" y="2746375"/>
              <a:ext cx="609600" cy="274637"/>
            </a:xfrm>
            <a:custGeom>
              <a:avLst/>
              <a:gdLst>
                <a:gd name="T0" fmla="*/ 2 w 93"/>
                <a:gd name="T1" fmla="*/ 42 h 42"/>
                <a:gd name="T2" fmla="*/ 0 w 93"/>
                <a:gd name="T3" fmla="*/ 39 h 42"/>
                <a:gd name="T4" fmla="*/ 10 w 93"/>
                <a:gd name="T5" fmla="*/ 33 h 42"/>
                <a:gd name="T6" fmla="*/ 11 w 93"/>
                <a:gd name="T7" fmla="*/ 32 h 42"/>
                <a:gd name="T8" fmla="*/ 43 w 93"/>
                <a:gd name="T9" fmla="*/ 31 h 42"/>
                <a:gd name="T10" fmla="*/ 59 w 93"/>
                <a:gd name="T11" fmla="*/ 27 h 42"/>
                <a:gd name="T12" fmla="*/ 64 w 93"/>
                <a:gd name="T13" fmla="*/ 24 h 42"/>
                <a:gd name="T14" fmla="*/ 80 w 93"/>
                <a:gd name="T15" fmla="*/ 14 h 42"/>
                <a:gd name="T16" fmla="*/ 85 w 93"/>
                <a:gd name="T17" fmla="*/ 11 h 42"/>
                <a:gd name="T18" fmla="*/ 89 w 93"/>
                <a:gd name="T19" fmla="*/ 8 h 42"/>
                <a:gd name="T20" fmla="*/ 84 w 93"/>
                <a:gd name="T21" fmla="*/ 4 h 42"/>
                <a:gd name="T22" fmla="*/ 77 w 93"/>
                <a:gd name="T23" fmla="*/ 5 h 42"/>
                <a:gd name="T24" fmla="*/ 72 w 93"/>
                <a:gd name="T25" fmla="*/ 8 h 42"/>
                <a:gd name="T26" fmla="*/ 52 w 93"/>
                <a:gd name="T27" fmla="*/ 13 h 42"/>
                <a:gd name="T28" fmla="*/ 51 w 93"/>
                <a:gd name="T29" fmla="*/ 9 h 42"/>
                <a:gd name="T30" fmla="*/ 71 w 93"/>
                <a:gd name="T31" fmla="*/ 4 h 42"/>
                <a:gd name="T32" fmla="*/ 75 w 93"/>
                <a:gd name="T33" fmla="*/ 2 h 42"/>
                <a:gd name="T34" fmla="*/ 86 w 93"/>
                <a:gd name="T35" fmla="*/ 1 h 42"/>
                <a:gd name="T36" fmla="*/ 93 w 93"/>
                <a:gd name="T37" fmla="*/ 8 h 42"/>
                <a:gd name="T38" fmla="*/ 92 w 93"/>
                <a:gd name="T39" fmla="*/ 10 h 42"/>
                <a:gd name="T40" fmla="*/ 87 w 93"/>
                <a:gd name="T41" fmla="*/ 14 h 42"/>
                <a:gd name="T42" fmla="*/ 82 w 93"/>
                <a:gd name="T43" fmla="*/ 17 h 42"/>
                <a:gd name="T44" fmla="*/ 66 w 93"/>
                <a:gd name="T45" fmla="*/ 27 h 42"/>
                <a:gd name="T46" fmla="*/ 61 w 93"/>
                <a:gd name="T47" fmla="*/ 30 h 42"/>
                <a:gd name="T48" fmla="*/ 43 w 93"/>
                <a:gd name="T49" fmla="*/ 35 h 42"/>
                <a:gd name="T50" fmla="*/ 11 w 93"/>
                <a:gd name="T51" fmla="*/ 36 h 42"/>
                <a:gd name="T52" fmla="*/ 2 w 93"/>
                <a:gd name="T53"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42">
                  <a:moveTo>
                    <a:pt x="2" y="42"/>
                  </a:moveTo>
                  <a:cubicBezTo>
                    <a:pt x="0" y="39"/>
                    <a:pt x="0" y="39"/>
                    <a:pt x="0" y="39"/>
                  </a:cubicBezTo>
                  <a:cubicBezTo>
                    <a:pt x="10" y="33"/>
                    <a:pt x="10" y="33"/>
                    <a:pt x="10" y="33"/>
                  </a:cubicBezTo>
                  <a:cubicBezTo>
                    <a:pt x="10" y="32"/>
                    <a:pt x="10" y="32"/>
                    <a:pt x="11" y="32"/>
                  </a:cubicBezTo>
                  <a:cubicBezTo>
                    <a:pt x="43" y="31"/>
                    <a:pt x="43" y="31"/>
                    <a:pt x="43" y="31"/>
                  </a:cubicBezTo>
                  <a:cubicBezTo>
                    <a:pt x="51" y="31"/>
                    <a:pt x="53" y="30"/>
                    <a:pt x="59" y="27"/>
                  </a:cubicBezTo>
                  <a:cubicBezTo>
                    <a:pt x="60" y="26"/>
                    <a:pt x="62" y="25"/>
                    <a:pt x="64" y="24"/>
                  </a:cubicBezTo>
                  <a:cubicBezTo>
                    <a:pt x="68" y="21"/>
                    <a:pt x="75" y="17"/>
                    <a:pt x="80" y="14"/>
                  </a:cubicBezTo>
                  <a:cubicBezTo>
                    <a:pt x="85" y="11"/>
                    <a:pt x="85" y="11"/>
                    <a:pt x="85" y="11"/>
                  </a:cubicBezTo>
                  <a:cubicBezTo>
                    <a:pt x="86" y="10"/>
                    <a:pt x="88" y="9"/>
                    <a:pt x="89" y="8"/>
                  </a:cubicBezTo>
                  <a:cubicBezTo>
                    <a:pt x="87" y="6"/>
                    <a:pt x="86" y="5"/>
                    <a:pt x="84" y="4"/>
                  </a:cubicBezTo>
                  <a:cubicBezTo>
                    <a:pt x="82" y="4"/>
                    <a:pt x="80" y="4"/>
                    <a:pt x="77" y="5"/>
                  </a:cubicBezTo>
                  <a:cubicBezTo>
                    <a:pt x="75" y="6"/>
                    <a:pt x="74" y="7"/>
                    <a:pt x="72" y="8"/>
                  </a:cubicBezTo>
                  <a:cubicBezTo>
                    <a:pt x="58" y="12"/>
                    <a:pt x="52" y="13"/>
                    <a:pt x="52" y="13"/>
                  </a:cubicBezTo>
                  <a:cubicBezTo>
                    <a:pt x="51" y="9"/>
                    <a:pt x="51" y="9"/>
                    <a:pt x="51" y="9"/>
                  </a:cubicBezTo>
                  <a:cubicBezTo>
                    <a:pt x="51" y="9"/>
                    <a:pt x="57" y="8"/>
                    <a:pt x="71" y="4"/>
                  </a:cubicBezTo>
                  <a:cubicBezTo>
                    <a:pt x="72" y="3"/>
                    <a:pt x="74" y="3"/>
                    <a:pt x="75" y="2"/>
                  </a:cubicBezTo>
                  <a:cubicBezTo>
                    <a:pt x="79" y="0"/>
                    <a:pt x="82" y="0"/>
                    <a:pt x="86" y="1"/>
                  </a:cubicBezTo>
                  <a:cubicBezTo>
                    <a:pt x="89" y="2"/>
                    <a:pt x="91" y="4"/>
                    <a:pt x="93" y="8"/>
                  </a:cubicBezTo>
                  <a:cubicBezTo>
                    <a:pt x="93" y="8"/>
                    <a:pt x="93" y="9"/>
                    <a:pt x="92" y="10"/>
                  </a:cubicBezTo>
                  <a:cubicBezTo>
                    <a:pt x="91" y="11"/>
                    <a:pt x="88" y="13"/>
                    <a:pt x="87" y="14"/>
                  </a:cubicBezTo>
                  <a:cubicBezTo>
                    <a:pt x="82" y="17"/>
                    <a:pt x="82" y="17"/>
                    <a:pt x="82" y="17"/>
                  </a:cubicBezTo>
                  <a:cubicBezTo>
                    <a:pt x="77" y="20"/>
                    <a:pt x="70" y="24"/>
                    <a:pt x="66" y="27"/>
                  </a:cubicBezTo>
                  <a:cubicBezTo>
                    <a:pt x="64" y="28"/>
                    <a:pt x="62" y="29"/>
                    <a:pt x="61" y="30"/>
                  </a:cubicBezTo>
                  <a:cubicBezTo>
                    <a:pt x="55" y="34"/>
                    <a:pt x="52" y="35"/>
                    <a:pt x="43" y="35"/>
                  </a:cubicBezTo>
                  <a:cubicBezTo>
                    <a:pt x="11" y="36"/>
                    <a:pt x="11" y="36"/>
                    <a:pt x="11" y="36"/>
                  </a:cubicBezTo>
                  <a:lnTo>
                    <a:pt x="2"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7" name="Freeform 148">
              <a:extLst>
                <a:ext uri="{FF2B5EF4-FFF2-40B4-BE49-F238E27FC236}">
                  <a16:creationId xmlns:a16="http://schemas.microsoft.com/office/drawing/2014/main" id="{18EC25EA-F2E0-48A9-B7C3-25EE88E481A4}"/>
                </a:ext>
              </a:extLst>
            </p:cNvPr>
            <p:cNvSpPr>
              <a:spLocks/>
            </p:cNvSpPr>
            <p:nvPr/>
          </p:nvSpPr>
          <p:spPr bwMode="auto">
            <a:xfrm>
              <a:off x="2663825" y="2287588"/>
              <a:ext cx="615950" cy="425450"/>
            </a:xfrm>
            <a:custGeom>
              <a:avLst/>
              <a:gdLst>
                <a:gd name="T0" fmla="*/ 91 w 94"/>
                <a:gd name="T1" fmla="*/ 65 h 65"/>
                <a:gd name="T2" fmla="*/ 88 w 94"/>
                <a:gd name="T3" fmla="*/ 63 h 65"/>
                <a:gd name="T4" fmla="*/ 90 w 94"/>
                <a:gd name="T5" fmla="*/ 48 h 65"/>
                <a:gd name="T6" fmla="*/ 47 w 94"/>
                <a:gd name="T7" fmla="*/ 4 h 65"/>
                <a:gd name="T8" fmla="*/ 4 w 94"/>
                <a:gd name="T9" fmla="*/ 48 h 65"/>
                <a:gd name="T10" fmla="*/ 4 w 94"/>
                <a:gd name="T11" fmla="*/ 56 h 65"/>
                <a:gd name="T12" fmla="*/ 0 w 94"/>
                <a:gd name="T13" fmla="*/ 57 h 65"/>
                <a:gd name="T14" fmla="*/ 0 w 94"/>
                <a:gd name="T15" fmla="*/ 48 h 65"/>
                <a:gd name="T16" fmla="*/ 47 w 94"/>
                <a:gd name="T17" fmla="*/ 0 h 65"/>
                <a:gd name="T18" fmla="*/ 94 w 94"/>
                <a:gd name="T19" fmla="*/ 48 h 65"/>
                <a:gd name="T20" fmla="*/ 91 w 94"/>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65">
                  <a:moveTo>
                    <a:pt x="91" y="65"/>
                  </a:moveTo>
                  <a:cubicBezTo>
                    <a:pt x="88" y="63"/>
                    <a:pt x="88" y="63"/>
                    <a:pt x="88" y="63"/>
                  </a:cubicBezTo>
                  <a:cubicBezTo>
                    <a:pt x="89" y="58"/>
                    <a:pt x="90" y="53"/>
                    <a:pt x="90" y="48"/>
                  </a:cubicBezTo>
                  <a:cubicBezTo>
                    <a:pt x="90" y="24"/>
                    <a:pt x="71" y="4"/>
                    <a:pt x="47" y="4"/>
                  </a:cubicBezTo>
                  <a:cubicBezTo>
                    <a:pt x="23" y="4"/>
                    <a:pt x="4" y="24"/>
                    <a:pt x="4" y="48"/>
                  </a:cubicBezTo>
                  <a:cubicBezTo>
                    <a:pt x="4" y="51"/>
                    <a:pt x="4" y="54"/>
                    <a:pt x="4" y="56"/>
                  </a:cubicBezTo>
                  <a:cubicBezTo>
                    <a:pt x="0" y="57"/>
                    <a:pt x="0" y="57"/>
                    <a:pt x="0" y="57"/>
                  </a:cubicBezTo>
                  <a:cubicBezTo>
                    <a:pt x="0" y="54"/>
                    <a:pt x="0" y="51"/>
                    <a:pt x="0" y="48"/>
                  </a:cubicBezTo>
                  <a:cubicBezTo>
                    <a:pt x="0" y="22"/>
                    <a:pt x="21" y="0"/>
                    <a:pt x="47" y="0"/>
                  </a:cubicBezTo>
                  <a:cubicBezTo>
                    <a:pt x="73" y="0"/>
                    <a:pt x="94" y="22"/>
                    <a:pt x="94" y="48"/>
                  </a:cubicBezTo>
                  <a:cubicBezTo>
                    <a:pt x="94" y="54"/>
                    <a:pt x="93" y="59"/>
                    <a:pt x="91"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8" name="Freeform 149">
              <a:extLst>
                <a:ext uri="{FF2B5EF4-FFF2-40B4-BE49-F238E27FC236}">
                  <a16:creationId xmlns:a16="http://schemas.microsoft.com/office/drawing/2014/main" id="{71C4C363-1D29-4BFB-A52D-FE1E89E37400}"/>
                </a:ext>
              </a:extLst>
            </p:cNvPr>
            <p:cNvSpPr>
              <a:spLocks/>
            </p:cNvSpPr>
            <p:nvPr/>
          </p:nvSpPr>
          <p:spPr bwMode="auto">
            <a:xfrm>
              <a:off x="2925763" y="2352675"/>
              <a:ext cx="354012" cy="301625"/>
            </a:xfrm>
            <a:custGeom>
              <a:avLst/>
              <a:gdLst>
                <a:gd name="T0" fmla="*/ 51 w 54"/>
                <a:gd name="T1" fmla="*/ 46 h 46"/>
                <a:gd name="T2" fmla="*/ 42 w 54"/>
                <a:gd name="T3" fmla="*/ 37 h 46"/>
                <a:gd name="T4" fmla="*/ 32 w 54"/>
                <a:gd name="T5" fmla="*/ 36 h 46"/>
                <a:gd name="T6" fmla="*/ 31 w 54"/>
                <a:gd name="T7" fmla="*/ 36 h 46"/>
                <a:gd name="T8" fmla="*/ 20 w 54"/>
                <a:gd name="T9" fmla="*/ 30 h 46"/>
                <a:gd name="T10" fmla="*/ 2 w 54"/>
                <a:gd name="T11" fmla="*/ 30 h 46"/>
                <a:gd name="T12" fmla="*/ 0 w 54"/>
                <a:gd name="T13" fmla="*/ 29 h 46"/>
                <a:gd name="T14" fmla="*/ 0 w 54"/>
                <a:gd name="T15" fmla="*/ 27 h 46"/>
                <a:gd name="T16" fmla="*/ 1 w 54"/>
                <a:gd name="T17" fmla="*/ 19 h 46"/>
                <a:gd name="T18" fmla="*/ 2 w 54"/>
                <a:gd name="T19" fmla="*/ 18 h 46"/>
                <a:gd name="T20" fmla="*/ 10 w 54"/>
                <a:gd name="T21" fmla="*/ 12 h 46"/>
                <a:gd name="T22" fmla="*/ 11 w 54"/>
                <a:gd name="T23" fmla="*/ 12 h 46"/>
                <a:gd name="T24" fmla="*/ 17 w 54"/>
                <a:gd name="T25" fmla="*/ 12 h 46"/>
                <a:gd name="T26" fmla="*/ 19 w 54"/>
                <a:gd name="T27" fmla="*/ 6 h 46"/>
                <a:gd name="T28" fmla="*/ 21 w 54"/>
                <a:gd name="T29" fmla="*/ 5 h 46"/>
                <a:gd name="T30" fmla="*/ 29 w 54"/>
                <a:gd name="T31" fmla="*/ 5 h 46"/>
                <a:gd name="T32" fmla="*/ 34 w 54"/>
                <a:gd name="T33" fmla="*/ 0 h 46"/>
                <a:gd name="T34" fmla="*/ 36 w 54"/>
                <a:gd name="T35" fmla="*/ 4 h 46"/>
                <a:gd name="T36" fmla="*/ 31 w 54"/>
                <a:gd name="T37" fmla="*/ 8 h 46"/>
                <a:gd name="T38" fmla="*/ 30 w 54"/>
                <a:gd name="T39" fmla="*/ 9 h 46"/>
                <a:gd name="T40" fmla="*/ 22 w 54"/>
                <a:gd name="T41" fmla="*/ 9 h 46"/>
                <a:gd name="T42" fmla="*/ 20 w 54"/>
                <a:gd name="T43" fmla="*/ 15 h 46"/>
                <a:gd name="T44" fmla="*/ 18 w 54"/>
                <a:gd name="T45" fmla="*/ 16 h 46"/>
                <a:gd name="T46" fmla="*/ 12 w 54"/>
                <a:gd name="T47" fmla="*/ 16 h 46"/>
                <a:gd name="T48" fmla="*/ 5 w 54"/>
                <a:gd name="T49" fmla="*/ 21 h 46"/>
                <a:gd name="T50" fmla="*/ 4 w 54"/>
                <a:gd name="T51" fmla="*/ 26 h 46"/>
                <a:gd name="T52" fmla="*/ 21 w 54"/>
                <a:gd name="T53" fmla="*/ 26 h 46"/>
                <a:gd name="T54" fmla="*/ 22 w 54"/>
                <a:gd name="T55" fmla="*/ 26 h 46"/>
                <a:gd name="T56" fmla="*/ 33 w 54"/>
                <a:gd name="T57" fmla="*/ 32 h 46"/>
                <a:gd name="T58" fmla="*/ 43 w 54"/>
                <a:gd name="T59" fmla="*/ 33 h 46"/>
                <a:gd name="T60" fmla="*/ 45 w 54"/>
                <a:gd name="T61" fmla="*/ 34 h 46"/>
                <a:gd name="T62" fmla="*/ 54 w 54"/>
                <a:gd name="T63" fmla="*/ 43 h 46"/>
                <a:gd name="T64" fmla="*/ 51 w 54"/>
                <a:gd name="T65"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 h="46">
                  <a:moveTo>
                    <a:pt x="51" y="46"/>
                  </a:moveTo>
                  <a:cubicBezTo>
                    <a:pt x="42" y="37"/>
                    <a:pt x="42" y="37"/>
                    <a:pt x="42" y="37"/>
                  </a:cubicBezTo>
                  <a:cubicBezTo>
                    <a:pt x="32" y="36"/>
                    <a:pt x="32" y="36"/>
                    <a:pt x="32" y="36"/>
                  </a:cubicBezTo>
                  <a:cubicBezTo>
                    <a:pt x="32" y="36"/>
                    <a:pt x="31" y="36"/>
                    <a:pt x="31" y="36"/>
                  </a:cubicBezTo>
                  <a:cubicBezTo>
                    <a:pt x="20" y="30"/>
                    <a:pt x="20" y="30"/>
                    <a:pt x="20" y="30"/>
                  </a:cubicBezTo>
                  <a:cubicBezTo>
                    <a:pt x="2" y="30"/>
                    <a:pt x="2" y="30"/>
                    <a:pt x="2" y="30"/>
                  </a:cubicBezTo>
                  <a:cubicBezTo>
                    <a:pt x="1" y="30"/>
                    <a:pt x="1" y="29"/>
                    <a:pt x="0" y="29"/>
                  </a:cubicBezTo>
                  <a:cubicBezTo>
                    <a:pt x="0" y="28"/>
                    <a:pt x="0" y="28"/>
                    <a:pt x="0" y="27"/>
                  </a:cubicBezTo>
                  <a:cubicBezTo>
                    <a:pt x="1" y="19"/>
                    <a:pt x="1" y="19"/>
                    <a:pt x="1" y="19"/>
                  </a:cubicBezTo>
                  <a:cubicBezTo>
                    <a:pt x="1" y="19"/>
                    <a:pt x="1" y="18"/>
                    <a:pt x="2" y="18"/>
                  </a:cubicBezTo>
                  <a:cubicBezTo>
                    <a:pt x="10" y="12"/>
                    <a:pt x="10" y="12"/>
                    <a:pt x="10" y="12"/>
                  </a:cubicBezTo>
                  <a:cubicBezTo>
                    <a:pt x="10" y="12"/>
                    <a:pt x="11" y="12"/>
                    <a:pt x="11" y="12"/>
                  </a:cubicBezTo>
                  <a:cubicBezTo>
                    <a:pt x="17" y="12"/>
                    <a:pt x="17" y="12"/>
                    <a:pt x="17" y="12"/>
                  </a:cubicBezTo>
                  <a:cubicBezTo>
                    <a:pt x="19" y="6"/>
                    <a:pt x="19" y="6"/>
                    <a:pt x="19" y="6"/>
                  </a:cubicBezTo>
                  <a:cubicBezTo>
                    <a:pt x="19" y="6"/>
                    <a:pt x="20" y="5"/>
                    <a:pt x="21" y="5"/>
                  </a:cubicBezTo>
                  <a:cubicBezTo>
                    <a:pt x="29" y="5"/>
                    <a:pt x="29" y="5"/>
                    <a:pt x="29" y="5"/>
                  </a:cubicBezTo>
                  <a:cubicBezTo>
                    <a:pt x="34" y="0"/>
                    <a:pt x="34" y="0"/>
                    <a:pt x="34" y="0"/>
                  </a:cubicBezTo>
                  <a:cubicBezTo>
                    <a:pt x="36" y="4"/>
                    <a:pt x="36" y="4"/>
                    <a:pt x="36" y="4"/>
                  </a:cubicBezTo>
                  <a:cubicBezTo>
                    <a:pt x="31" y="8"/>
                    <a:pt x="31" y="8"/>
                    <a:pt x="31" y="8"/>
                  </a:cubicBezTo>
                  <a:cubicBezTo>
                    <a:pt x="30" y="8"/>
                    <a:pt x="30" y="9"/>
                    <a:pt x="30" y="9"/>
                  </a:cubicBezTo>
                  <a:cubicBezTo>
                    <a:pt x="22" y="9"/>
                    <a:pt x="22" y="9"/>
                    <a:pt x="22" y="9"/>
                  </a:cubicBezTo>
                  <a:cubicBezTo>
                    <a:pt x="20" y="15"/>
                    <a:pt x="20" y="15"/>
                    <a:pt x="20" y="15"/>
                  </a:cubicBezTo>
                  <a:cubicBezTo>
                    <a:pt x="20" y="15"/>
                    <a:pt x="19" y="16"/>
                    <a:pt x="18" y="16"/>
                  </a:cubicBezTo>
                  <a:cubicBezTo>
                    <a:pt x="12" y="16"/>
                    <a:pt x="12" y="16"/>
                    <a:pt x="12" y="16"/>
                  </a:cubicBezTo>
                  <a:cubicBezTo>
                    <a:pt x="5" y="21"/>
                    <a:pt x="5" y="21"/>
                    <a:pt x="5" y="21"/>
                  </a:cubicBezTo>
                  <a:cubicBezTo>
                    <a:pt x="4" y="26"/>
                    <a:pt x="4" y="26"/>
                    <a:pt x="4" y="26"/>
                  </a:cubicBezTo>
                  <a:cubicBezTo>
                    <a:pt x="21" y="26"/>
                    <a:pt x="21" y="26"/>
                    <a:pt x="21" y="26"/>
                  </a:cubicBezTo>
                  <a:cubicBezTo>
                    <a:pt x="21" y="26"/>
                    <a:pt x="21" y="26"/>
                    <a:pt x="22" y="26"/>
                  </a:cubicBezTo>
                  <a:cubicBezTo>
                    <a:pt x="33" y="32"/>
                    <a:pt x="33" y="32"/>
                    <a:pt x="33" y="32"/>
                  </a:cubicBezTo>
                  <a:cubicBezTo>
                    <a:pt x="43" y="33"/>
                    <a:pt x="43" y="33"/>
                    <a:pt x="43" y="33"/>
                  </a:cubicBezTo>
                  <a:cubicBezTo>
                    <a:pt x="44" y="33"/>
                    <a:pt x="44" y="33"/>
                    <a:pt x="45" y="34"/>
                  </a:cubicBezTo>
                  <a:cubicBezTo>
                    <a:pt x="54" y="43"/>
                    <a:pt x="54" y="43"/>
                    <a:pt x="54" y="43"/>
                  </a:cubicBezTo>
                  <a:lnTo>
                    <a:pt x="51"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9" name="Freeform 150">
              <a:extLst>
                <a:ext uri="{FF2B5EF4-FFF2-40B4-BE49-F238E27FC236}">
                  <a16:creationId xmlns:a16="http://schemas.microsoft.com/office/drawing/2014/main" id="{F5B55A05-ED3F-4003-BEA2-5E0EFB84DBB7}"/>
                </a:ext>
              </a:extLst>
            </p:cNvPr>
            <p:cNvSpPr>
              <a:spLocks/>
            </p:cNvSpPr>
            <p:nvPr/>
          </p:nvSpPr>
          <p:spPr bwMode="auto">
            <a:xfrm>
              <a:off x="2932113" y="2595563"/>
              <a:ext cx="236537" cy="104775"/>
            </a:xfrm>
            <a:custGeom>
              <a:avLst/>
              <a:gdLst>
                <a:gd name="T0" fmla="*/ 32 w 36"/>
                <a:gd name="T1" fmla="*/ 16 h 16"/>
                <a:gd name="T2" fmla="*/ 30 w 36"/>
                <a:gd name="T3" fmla="*/ 10 h 16"/>
                <a:gd name="T4" fmla="*/ 26 w 36"/>
                <a:gd name="T5" fmla="*/ 10 h 16"/>
                <a:gd name="T6" fmla="*/ 25 w 36"/>
                <a:gd name="T7" fmla="*/ 10 h 16"/>
                <a:gd name="T8" fmla="*/ 16 w 36"/>
                <a:gd name="T9" fmla="*/ 4 h 16"/>
                <a:gd name="T10" fmla="*/ 7 w 36"/>
                <a:gd name="T11" fmla="*/ 4 h 16"/>
                <a:gd name="T12" fmla="*/ 4 w 36"/>
                <a:gd name="T13" fmla="*/ 7 h 16"/>
                <a:gd name="T14" fmla="*/ 4 w 36"/>
                <a:gd name="T15" fmla="*/ 15 h 16"/>
                <a:gd name="T16" fmla="*/ 0 w 36"/>
                <a:gd name="T17" fmla="*/ 15 h 16"/>
                <a:gd name="T18" fmla="*/ 0 w 36"/>
                <a:gd name="T19" fmla="*/ 7 h 16"/>
                <a:gd name="T20" fmla="*/ 0 w 36"/>
                <a:gd name="T21" fmla="*/ 5 h 16"/>
                <a:gd name="T22" fmla="*/ 5 w 36"/>
                <a:gd name="T23" fmla="*/ 0 h 16"/>
                <a:gd name="T24" fmla="*/ 7 w 36"/>
                <a:gd name="T25" fmla="*/ 0 h 16"/>
                <a:gd name="T26" fmla="*/ 17 w 36"/>
                <a:gd name="T27" fmla="*/ 0 h 16"/>
                <a:gd name="T28" fmla="*/ 18 w 36"/>
                <a:gd name="T29" fmla="*/ 0 h 16"/>
                <a:gd name="T30" fmla="*/ 26 w 36"/>
                <a:gd name="T31" fmla="*/ 6 h 16"/>
                <a:gd name="T32" fmla="*/ 32 w 36"/>
                <a:gd name="T33" fmla="*/ 6 h 16"/>
                <a:gd name="T34" fmla="*/ 34 w 36"/>
                <a:gd name="T35" fmla="*/ 8 h 16"/>
                <a:gd name="T36" fmla="*/ 36 w 36"/>
                <a:gd name="T37" fmla="*/ 15 h 16"/>
                <a:gd name="T38" fmla="*/ 32 w 36"/>
                <a:gd name="T39"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16">
                  <a:moveTo>
                    <a:pt x="32" y="16"/>
                  </a:moveTo>
                  <a:cubicBezTo>
                    <a:pt x="30" y="10"/>
                    <a:pt x="30" y="10"/>
                    <a:pt x="30" y="10"/>
                  </a:cubicBezTo>
                  <a:cubicBezTo>
                    <a:pt x="26" y="10"/>
                    <a:pt x="26" y="10"/>
                    <a:pt x="26" y="10"/>
                  </a:cubicBezTo>
                  <a:cubicBezTo>
                    <a:pt x="25" y="10"/>
                    <a:pt x="25" y="10"/>
                    <a:pt x="25" y="10"/>
                  </a:cubicBezTo>
                  <a:cubicBezTo>
                    <a:pt x="16" y="4"/>
                    <a:pt x="16" y="4"/>
                    <a:pt x="16" y="4"/>
                  </a:cubicBezTo>
                  <a:cubicBezTo>
                    <a:pt x="7" y="4"/>
                    <a:pt x="7" y="4"/>
                    <a:pt x="7" y="4"/>
                  </a:cubicBezTo>
                  <a:cubicBezTo>
                    <a:pt x="4" y="7"/>
                    <a:pt x="4" y="7"/>
                    <a:pt x="4" y="7"/>
                  </a:cubicBezTo>
                  <a:cubicBezTo>
                    <a:pt x="4" y="15"/>
                    <a:pt x="4" y="15"/>
                    <a:pt x="4" y="15"/>
                  </a:cubicBezTo>
                  <a:cubicBezTo>
                    <a:pt x="0" y="15"/>
                    <a:pt x="0" y="15"/>
                    <a:pt x="0" y="15"/>
                  </a:cubicBezTo>
                  <a:cubicBezTo>
                    <a:pt x="0" y="7"/>
                    <a:pt x="0" y="7"/>
                    <a:pt x="0" y="7"/>
                  </a:cubicBezTo>
                  <a:cubicBezTo>
                    <a:pt x="0" y="6"/>
                    <a:pt x="0" y="6"/>
                    <a:pt x="0" y="5"/>
                  </a:cubicBezTo>
                  <a:cubicBezTo>
                    <a:pt x="5" y="0"/>
                    <a:pt x="5" y="0"/>
                    <a:pt x="5" y="0"/>
                  </a:cubicBezTo>
                  <a:cubicBezTo>
                    <a:pt x="6" y="0"/>
                    <a:pt x="6" y="0"/>
                    <a:pt x="7" y="0"/>
                  </a:cubicBezTo>
                  <a:cubicBezTo>
                    <a:pt x="17" y="0"/>
                    <a:pt x="17" y="0"/>
                    <a:pt x="17" y="0"/>
                  </a:cubicBezTo>
                  <a:cubicBezTo>
                    <a:pt x="17" y="0"/>
                    <a:pt x="18" y="0"/>
                    <a:pt x="18" y="0"/>
                  </a:cubicBezTo>
                  <a:cubicBezTo>
                    <a:pt x="26" y="6"/>
                    <a:pt x="26" y="6"/>
                    <a:pt x="26" y="6"/>
                  </a:cubicBezTo>
                  <a:cubicBezTo>
                    <a:pt x="32" y="6"/>
                    <a:pt x="32" y="6"/>
                    <a:pt x="32" y="6"/>
                  </a:cubicBezTo>
                  <a:cubicBezTo>
                    <a:pt x="33" y="6"/>
                    <a:pt x="34" y="7"/>
                    <a:pt x="34" y="8"/>
                  </a:cubicBezTo>
                  <a:cubicBezTo>
                    <a:pt x="36" y="15"/>
                    <a:pt x="36" y="15"/>
                    <a:pt x="36" y="15"/>
                  </a:cubicBezTo>
                  <a:lnTo>
                    <a:pt x="3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0" name="Freeform 151">
              <a:extLst>
                <a:ext uri="{FF2B5EF4-FFF2-40B4-BE49-F238E27FC236}">
                  <a16:creationId xmlns:a16="http://schemas.microsoft.com/office/drawing/2014/main" id="{B66B9FA2-0101-411A-BD2F-4257AFB785BB}"/>
                </a:ext>
              </a:extLst>
            </p:cNvPr>
            <p:cNvSpPr>
              <a:spLocks/>
            </p:cNvSpPr>
            <p:nvPr/>
          </p:nvSpPr>
          <p:spPr bwMode="auto">
            <a:xfrm>
              <a:off x="2762250" y="2306638"/>
              <a:ext cx="184150" cy="131762"/>
            </a:xfrm>
            <a:custGeom>
              <a:avLst/>
              <a:gdLst>
                <a:gd name="T0" fmla="*/ 11 w 28"/>
                <a:gd name="T1" fmla="*/ 20 h 20"/>
                <a:gd name="T2" fmla="*/ 9 w 28"/>
                <a:gd name="T3" fmla="*/ 19 h 20"/>
                <a:gd name="T4" fmla="*/ 0 w 28"/>
                <a:gd name="T5" fmla="*/ 13 h 20"/>
                <a:gd name="T6" fmla="*/ 3 w 28"/>
                <a:gd name="T7" fmla="*/ 10 h 20"/>
                <a:gd name="T8" fmla="*/ 11 w 28"/>
                <a:gd name="T9" fmla="*/ 16 h 20"/>
                <a:gd name="T10" fmla="*/ 19 w 28"/>
                <a:gd name="T11" fmla="*/ 14 h 20"/>
                <a:gd name="T12" fmla="*/ 24 w 28"/>
                <a:gd name="T13" fmla="*/ 11 h 20"/>
                <a:gd name="T14" fmla="*/ 24 w 28"/>
                <a:gd name="T15" fmla="*/ 0 h 20"/>
                <a:gd name="T16" fmla="*/ 28 w 28"/>
                <a:gd name="T17" fmla="*/ 0 h 20"/>
                <a:gd name="T18" fmla="*/ 28 w 28"/>
                <a:gd name="T19" fmla="*/ 12 h 20"/>
                <a:gd name="T20" fmla="*/ 27 w 28"/>
                <a:gd name="T21" fmla="*/ 13 h 20"/>
                <a:gd name="T22" fmla="*/ 21 w 28"/>
                <a:gd name="T23" fmla="*/ 18 h 20"/>
                <a:gd name="T24" fmla="*/ 20 w 28"/>
                <a:gd name="T25" fmla="*/ 18 h 20"/>
                <a:gd name="T26" fmla="*/ 11 w 28"/>
                <a:gd name="T27" fmla="*/ 20 h 20"/>
                <a:gd name="T28" fmla="*/ 11 w 28"/>
                <a:gd name="T2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20">
                  <a:moveTo>
                    <a:pt x="11" y="20"/>
                  </a:moveTo>
                  <a:cubicBezTo>
                    <a:pt x="10" y="20"/>
                    <a:pt x="10" y="20"/>
                    <a:pt x="9" y="19"/>
                  </a:cubicBezTo>
                  <a:cubicBezTo>
                    <a:pt x="0" y="13"/>
                    <a:pt x="0" y="13"/>
                    <a:pt x="0" y="13"/>
                  </a:cubicBezTo>
                  <a:cubicBezTo>
                    <a:pt x="3" y="10"/>
                    <a:pt x="3" y="10"/>
                    <a:pt x="3" y="10"/>
                  </a:cubicBezTo>
                  <a:cubicBezTo>
                    <a:pt x="11" y="16"/>
                    <a:pt x="11" y="16"/>
                    <a:pt x="11" y="16"/>
                  </a:cubicBezTo>
                  <a:cubicBezTo>
                    <a:pt x="19" y="14"/>
                    <a:pt x="19" y="14"/>
                    <a:pt x="19" y="14"/>
                  </a:cubicBezTo>
                  <a:cubicBezTo>
                    <a:pt x="24" y="11"/>
                    <a:pt x="24" y="11"/>
                    <a:pt x="24" y="11"/>
                  </a:cubicBezTo>
                  <a:cubicBezTo>
                    <a:pt x="24" y="0"/>
                    <a:pt x="24" y="0"/>
                    <a:pt x="24" y="0"/>
                  </a:cubicBezTo>
                  <a:cubicBezTo>
                    <a:pt x="28" y="0"/>
                    <a:pt x="28" y="0"/>
                    <a:pt x="28" y="0"/>
                  </a:cubicBezTo>
                  <a:cubicBezTo>
                    <a:pt x="28" y="12"/>
                    <a:pt x="28" y="12"/>
                    <a:pt x="28" y="12"/>
                  </a:cubicBezTo>
                  <a:cubicBezTo>
                    <a:pt x="28" y="12"/>
                    <a:pt x="28" y="13"/>
                    <a:pt x="27" y="13"/>
                  </a:cubicBezTo>
                  <a:cubicBezTo>
                    <a:pt x="21" y="18"/>
                    <a:pt x="21" y="18"/>
                    <a:pt x="21" y="18"/>
                  </a:cubicBezTo>
                  <a:cubicBezTo>
                    <a:pt x="21" y="18"/>
                    <a:pt x="21" y="18"/>
                    <a:pt x="20" y="18"/>
                  </a:cubicBezTo>
                  <a:cubicBezTo>
                    <a:pt x="11" y="20"/>
                    <a:pt x="11" y="20"/>
                    <a:pt x="11" y="20"/>
                  </a:cubicBezTo>
                  <a:cubicBezTo>
                    <a:pt x="11" y="20"/>
                    <a:pt x="11" y="20"/>
                    <a:pt x="11"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1" name="Freeform 152">
              <a:extLst>
                <a:ext uri="{FF2B5EF4-FFF2-40B4-BE49-F238E27FC236}">
                  <a16:creationId xmlns:a16="http://schemas.microsoft.com/office/drawing/2014/main" id="{F0945309-2E8D-47CA-B8FE-E9F7CF03DB0B}"/>
                </a:ext>
              </a:extLst>
            </p:cNvPr>
            <p:cNvSpPr>
              <a:spLocks/>
            </p:cNvSpPr>
            <p:nvPr/>
          </p:nvSpPr>
          <p:spPr bwMode="auto">
            <a:xfrm>
              <a:off x="2716213" y="2425700"/>
              <a:ext cx="92075" cy="228600"/>
            </a:xfrm>
            <a:custGeom>
              <a:avLst/>
              <a:gdLst>
                <a:gd name="T0" fmla="*/ 5 w 14"/>
                <a:gd name="T1" fmla="*/ 35 h 35"/>
                <a:gd name="T2" fmla="*/ 4 w 14"/>
                <a:gd name="T3" fmla="*/ 22 h 35"/>
                <a:gd name="T4" fmla="*/ 5 w 14"/>
                <a:gd name="T5" fmla="*/ 20 h 35"/>
                <a:gd name="T6" fmla="*/ 10 w 14"/>
                <a:gd name="T7" fmla="*/ 16 h 35"/>
                <a:gd name="T8" fmla="*/ 10 w 14"/>
                <a:gd name="T9" fmla="*/ 10 h 35"/>
                <a:gd name="T10" fmla="*/ 0 w 14"/>
                <a:gd name="T11" fmla="*/ 4 h 35"/>
                <a:gd name="T12" fmla="*/ 2 w 14"/>
                <a:gd name="T13" fmla="*/ 0 h 35"/>
                <a:gd name="T14" fmla="*/ 13 w 14"/>
                <a:gd name="T15" fmla="*/ 8 h 35"/>
                <a:gd name="T16" fmla="*/ 14 w 14"/>
                <a:gd name="T17" fmla="*/ 9 h 35"/>
                <a:gd name="T18" fmla="*/ 14 w 14"/>
                <a:gd name="T19" fmla="*/ 17 h 35"/>
                <a:gd name="T20" fmla="*/ 13 w 14"/>
                <a:gd name="T21" fmla="*/ 19 h 35"/>
                <a:gd name="T22" fmla="*/ 8 w 14"/>
                <a:gd name="T23" fmla="*/ 23 h 35"/>
                <a:gd name="T24" fmla="*/ 9 w 14"/>
                <a:gd name="T25" fmla="*/ 35 h 35"/>
                <a:gd name="T26" fmla="*/ 5 w 14"/>
                <a:gd name="T2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35">
                  <a:moveTo>
                    <a:pt x="5" y="35"/>
                  </a:moveTo>
                  <a:cubicBezTo>
                    <a:pt x="4" y="22"/>
                    <a:pt x="4" y="22"/>
                    <a:pt x="4" y="22"/>
                  </a:cubicBezTo>
                  <a:cubicBezTo>
                    <a:pt x="4" y="21"/>
                    <a:pt x="4" y="20"/>
                    <a:pt x="5" y="20"/>
                  </a:cubicBezTo>
                  <a:cubicBezTo>
                    <a:pt x="10" y="16"/>
                    <a:pt x="10" y="16"/>
                    <a:pt x="10" y="16"/>
                  </a:cubicBezTo>
                  <a:cubicBezTo>
                    <a:pt x="10" y="10"/>
                    <a:pt x="10" y="10"/>
                    <a:pt x="10" y="10"/>
                  </a:cubicBezTo>
                  <a:cubicBezTo>
                    <a:pt x="0" y="4"/>
                    <a:pt x="0" y="4"/>
                    <a:pt x="0" y="4"/>
                  </a:cubicBezTo>
                  <a:cubicBezTo>
                    <a:pt x="2" y="0"/>
                    <a:pt x="2" y="0"/>
                    <a:pt x="2" y="0"/>
                  </a:cubicBezTo>
                  <a:cubicBezTo>
                    <a:pt x="13" y="8"/>
                    <a:pt x="13" y="8"/>
                    <a:pt x="13" y="8"/>
                  </a:cubicBezTo>
                  <a:cubicBezTo>
                    <a:pt x="13" y="8"/>
                    <a:pt x="14" y="9"/>
                    <a:pt x="14" y="9"/>
                  </a:cubicBezTo>
                  <a:cubicBezTo>
                    <a:pt x="14" y="17"/>
                    <a:pt x="14" y="17"/>
                    <a:pt x="14" y="17"/>
                  </a:cubicBezTo>
                  <a:cubicBezTo>
                    <a:pt x="14" y="18"/>
                    <a:pt x="13" y="18"/>
                    <a:pt x="13" y="19"/>
                  </a:cubicBezTo>
                  <a:cubicBezTo>
                    <a:pt x="8" y="23"/>
                    <a:pt x="8" y="23"/>
                    <a:pt x="8" y="23"/>
                  </a:cubicBezTo>
                  <a:cubicBezTo>
                    <a:pt x="9" y="35"/>
                    <a:pt x="9" y="35"/>
                    <a:pt x="9" y="35"/>
                  </a:cubicBezTo>
                  <a:lnTo>
                    <a:pt x="5"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grpSp>
      <p:graphicFrame>
        <p:nvGraphicFramePr>
          <p:cNvPr id="22" name="Diagram 9">
            <a:extLst>
              <a:ext uri="{FF2B5EF4-FFF2-40B4-BE49-F238E27FC236}">
                <a16:creationId xmlns:a16="http://schemas.microsoft.com/office/drawing/2014/main" id="{00000000-0008-0000-2A00-000003000000}"/>
              </a:ext>
            </a:extLst>
          </p:cNvPr>
          <p:cNvGraphicFramePr>
            <a:graphicFrameLocks noGrp="1"/>
          </p:cNvGraphicFramePr>
          <p:nvPr>
            <p:ph sz="quarter" idx="22"/>
            <p:extLst>
              <p:ext uri="{D42A27DB-BD31-4B8C-83A1-F6EECF244321}">
                <p14:modId xmlns:p14="http://schemas.microsoft.com/office/powerpoint/2010/main" val="1051781585"/>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750858391"/>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6658387-2487-4C6C-B17B-AA1D6138E516}"/>
              </a:ext>
            </a:extLst>
          </p:cNvPr>
          <p:cNvSpPr>
            <a:spLocks noGrp="1"/>
          </p:cNvSpPr>
          <p:nvPr>
            <p:ph type="title"/>
          </p:nvPr>
        </p:nvSpPr>
        <p:spPr/>
        <p:txBody>
          <a:bodyPr/>
          <a:lstStyle/>
          <a:p>
            <a:r>
              <a:rPr lang="sv-SE" dirty="0"/>
              <a:t>Territoriella utsläpp av koldioxid</a:t>
            </a:r>
          </a:p>
        </p:txBody>
      </p:sp>
      <p:sp>
        <p:nvSpPr>
          <p:cNvPr id="3" name="Platshållare för text 2">
            <a:extLst>
              <a:ext uri="{FF2B5EF4-FFF2-40B4-BE49-F238E27FC236}">
                <a16:creationId xmlns:a16="http://schemas.microsoft.com/office/drawing/2014/main" id="{C7FCD30B-59D7-4BCA-9B8B-A7D7EB0C9570}"/>
              </a:ext>
            </a:extLst>
          </p:cNvPr>
          <p:cNvSpPr>
            <a:spLocks noGrp="1"/>
          </p:cNvSpPr>
          <p:nvPr>
            <p:ph type="body" sz="quarter" idx="18"/>
          </p:nvPr>
        </p:nvSpPr>
        <p:spPr/>
        <p:txBody>
          <a:bodyPr/>
          <a:lstStyle/>
          <a:p>
            <a:r>
              <a:rPr lang="sv-SE" dirty="0"/>
              <a:t>Källa: US IEA</a:t>
            </a:r>
          </a:p>
        </p:txBody>
      </p:sp>
      <p:sp>
        <p:nvSpPr>
          <p:cNvPr id="4" name="Platshållare för datum 3">
            <a:extLst>
              <a:ext uri="{FF2B5EF4-FFF2-40B4-BE49-F238E27FC236}">
                <a16:creationId xmlns:a16="http://schemas.microsoft.com/office/drawing/2014/main" id="{03F6673B-918D-425C-8D31-F9810A19B16B}"/>
              </a:ext>
            </a:extLst>
          </p:cNvPr>
          <p:cNvSpPr>
            <a:spLocks noGrp="1"/>
          </p:cNvSpPr>
          <p:nvPr>
            <p:ph type="dt" sz="half" idx="19"/>
          </p:nvPr>
        </p:nvSpPr>
        <p:spPr/>
        <p:txBody>
          <a:bodyPr/>
          <a:lstStyle/>
          <a:p>
            <a:pPr>
              <a:defRPr/>
            </a:pPr>
            <a:r>
              <a:rPr lang="sv-SE" dirty="0"/>
              <a:t>2022-04-08</a:t>
            </a:r>
          </a:p>
        </p:txBody>
      </p:sp>
      <p:sp>
        <p:nvSpPr>
          <p:cNvPr id="5" name="Platshållare för bildnummer 4">
            <a:extLst>
              <a:ext uri="{FF2B5EF4-FFF2-40B4-BE49-F238E27FC236}">
                <a16:creationId xmlns:a16="http://schemas.microsoft.com/office/drawing/2014/main" id="{9D2B08AD-A74B-434E-9E99-83B7F2809BA0}"/>
              </a:ext>
            </a:extLst>
          </p:cNvPr>
          <p:cNvSpPr>
            <a:spLocks noGrp="1"/>
          </p:cNvSpPr>
          <p:nvPr>
            <p:ph type="sldNum" sz="quarter" idx="21"/>
          </p:nvPr>
        </p:nvSpPr>
        <p:spPr/>
        <p:txBody>
          <a:bodyPr/>
          <a:lstStyle/>
          <a:p>
            <a:pPr>
              <a:defRPr/>
            </a:pPr>
            <a:fld id="{30D2372E-50D1-4AC7-942F-EA3CFDEB5908}" type="slidenum">
              <a:rPr lang="sv-SE" smtClean="0"/>
              <a:pPr>
                <a:defRPr/>
              </a:pPr>
              <a:t>45</a:t>
            </a:fld>
            <a:endParaRPr lang="sv-SE" dirty="0"/>
          </a:p>
        </p:txBody>
      </p:sp>
      <p:sp>
        <p:nvSpPr>
          <p:cNvPr id="8" name="TextBox 11">
            <a:extLst>
              <a:ext uri="{FF2B5EF4-FFF2-40B4-BE49-F238E27FC236}">
                <a16:creationId xmlns:a16="http://schemas.microsoft.com/office/drawing/2014/main" id="{92E37055-3E81-4426-857B-E36F8E7E1972}"/>
              </a:ext>
            </a:extLst>
          </p:cNvPr>
          <p:cNvSpPr txBox="1"/>
          <p:nvPr>
            <p:custDataLst>
              <p:tags r:id="rId1"/>
            </p:custDataLst>
          </p:nvPr>
        </p:nvSpPr>
        <p:spPr>
          <a:xfrm>
            <a:off x="641350" y="1804986"/>
            <a:ext cx="2061313" cy="341632"/>
          </a:xfrm>
          <a:prstGeom prst="rect">
            <a:avLst/>
          </a:prstGeom>
          <a:noFill/>
        </p:spPr>
        <p:txBody>
          <a:bodyPr wrap="square" rtlCol="0">
            <a:spAutoFit/>
          </a:bodyPr>
          <a:lstStyle/>
          <a:p>
            <a:pPr>
              <a:lnSpc>
                <a:spcPct val="90000"/>
              </a:lnSpc>
              <a:spcBef>
                <a:spcPts val="600"/>
              </a:spcBef>
            </a:pPr>
            <a:r>
              <a:rPr lang="sv-SE" dirty="0"/>
              <a:t>Milj ton/BNP 2019</a:t>
            </a:r>
          </a:p>
        </p:txBody>
      </p:sp>
      <p:grpSp>
        <p:nvGrpSpPr>
          <p:cNvPr id="9" name="Graphic 4">
            <a:extLst>
              <a:ext uri="{FF2B5EF4-FFF2-40B4-BE49-F238E27FC236}">
                <a16:creationId xmlns:a16="http://schemas.microsoft.com/office/drawing/2014/main" id="{62FFDEB0-1AF5-4C54-AAED-896D8E8BF191}"/>
              </a:ext>
            </a:extLst>
          </p:cNvPr>
          <p:cNvGrpSpPr/>
          <p:nvPr/>
        </p:nvGrpSpPr>
        <p:grpSpPr>
          <a:xfrm>
            <a:off x="9338235" y="3429000"/>
            <a:ext cx="2314015" cy="1724480"/>
            <a:chOff x="8523747" y="938294"/>
            <a:chExt cx="1052157" cy="784102"/>
          </a:xfrm>
          <a:solidFill>
            <a:schemeClr val="accent1"/>
          </a:solidFill>
        </p:grpSpPr>
        <p:grpSp>
          <p:nvGrpSpPr>
            <p:cNvPr id="10" name="Graphic 4">
              <a:extLst>
                <a:ext uri="{FF2B5EF4-FFF2-40B4-BE49-F238E27FC236}">
                  <a16:creationId xmlns:a16="http://schemas.microsoft.com/office/drawing/2014/main" id="{9D8411B4-9554-4D6C-9FD5-36C5814B47AE}"/>
                </a:ext>
              </a:extLst>
            </p:cNvPr>
            <p:cNvGrpSpPr/>
            <p:nvPr/>
          </p:nvGrpSpPr>
          <p:grpSpPr>
            <a:xfrm>
              <a:off x="8893728" y="1435079"/>
              <a:ext cx="402885" cy="230335"/>
              <a:chOff x="8893728" y="1435079"/>
              <a:chExt cx="402885" cy="230335"/>
            </a:xfrm>
            <a:grpFill/>
          </p:grpSpPr>
          <p:sp>
            <p:nvSpPr>
              <p:cNvPr id="22" name="Freeform: Shape 25">
                <a:extLst>
                  <a:ext uri="{FF2B5EF4-FFF2-40B4-BE49-F238E27FC236}">
                    <a16:creationId xmlns:a16="http://schemas.microsoft.com/office/drawing/2014/main" id="{0BE5D47E-980E-4663-AC40-47F64430B3DA}"/>
                  </a:ext>
                </a:extLst>
              </p:cNvPr>
              <p:cNvSpPr/>
              <p:nvPr/>
            </p:nvSpPr>
            <p:spPr>
              <a:xfrm>
                <a:off x="8893728" y="1435079"/>
                <a:ext cx="136435" cy="184589"/>
              </a:xfrm>
              <a:custGeom>
                <a:avLst/>
                <a:gdLst>
                  <a:gd name="connsiteX0" fmla="*/ 92295 w 136435"/>
                  <a:gd name="connsiteY0" fmla="*/ 184589 h 184589"/>
                  <a:gd name="connsiteX1" fmla="*/ 0 w 136435"/>
                  <a:gd name="connsiteY1" fmla="*/ 92295 h 184589"/>
                  <a:gd name="connsiteX2" fmla="*/ 92295 w 136435"/>
                  <a:gd name="connsiteY2" fmla="*/ 0 h 184589"/>
                  <a:gd name="connsiteX3" fmla="*/ 128410 w 136435"/>
                  <a:gd name="connsiteY3" fmla="*/ 7223 h 184589"/>
                  <a:gd name="connsiteX4" fmla="*/ 115569 w 136435"/>
                  <a:gd name="connsiteY4" fmla="*/ 36918 h 184589"/>
                  <a:gd name="connsiteX5" fmla="*/ 92295 w 136435"/>
                  <a:gd name="connsiteY5" fmla="*/ 32102 h 184589"/>
                  <a:gd name="connsiteX6" fmla="*/ 32102 w 136435"/>
                  <a:gd name="connsiteY6" fmla="*/ 92295 h 184589"/>
                  <a:gd name="connsiteX7" fmla="*/ 92295 w 136435"/>
                  <a:gd name="connsiteY7" fmla="*/ 152487 h 184589"/>
                  <a:gd name="connsiteX8" fmla="*/ 121187 w 136435"/>
                  <a:gd name="connsiteY8" fmla="*/ 145264 h 184589"/>
                  <a:gd name="connsiteX9" fmla="*/ 136435 w 136435"/>
                  <a:gd name="connsiteY9" fmla="*/ 173353 h 184589"/>
                  <a:gd name="connsiteX10" fmla="*/ 92295 w 136435"/>
                  <a:gd name="connsiteY10" fmla="*/ 184589 h 18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435" h="184589">
                    <a:moveTo>
                      <a:pt x="92295" y="184589"/>
                    </a:moveTo>
                    <a:cubicBezTo>
                      <a:pt x="41733" y="184589"/>
                      <a:pt x="0" y="143658"/>
                      <a:pt x="0" y="92295"/>
                    </a:cubicBezTo>
                    <a:cubicBezTo>
                      <a:pt x="0" y="41733"/>
                      <a:pt x="40931" y="0"/>
                      <a:pt x="92295" y="0"/>
                    </a:cubicBezTo>
                    <a:cubicBezTo>
                      <a:pt x="104333" y="0"/>
                      <a:pt x="117174" y="2408"/>
                      <a:pt x="128410" y="7223"/>
                    </a:cubicBezTo>
                    <a:lnTo>
                      <a:pt x="115569" y="36918"/>
                    </a:lnTo>
                    <a:cubicBezTo>
                      <a:pt x="108346" y="33708"/>
                      <a:pt x="100320" y="32102"/>
                      <a:pt x="92295" y="32102"/>
                    </a:cubicBezTo>
                    <a:cubicBezTo>
                      <a:pt x="59390" y="32102"/>
                      <a:pt x="32102" y="59390"/>
                      <a:pt x="32102" y="92295"/>
                    </a:cubicBezTo>
                    <a:cubicBezTo>
                      <a:pt x="32102" y="125200"/>
                      <a:pt x="59390" y="152487"/>
                      <a:pt x="92295" y="152487"/>
                    </a:cubicBezTo>
                    <a:cubicBezTo>
                      <a:pt x="102728" y="152487"/>
                      <a:pt x="112359" y="150079"/>
                      <a:pt x="121187" y="145264"/>
                    </a:cubicBezTo>
                    <a:lnTo>
                      <a:pt x="136435" y="173353"/>
                    </a:lnTo>
                    <a:cubicBezTo>
                      <a:pt x="122792" y="180576"/>
                      <a:pt x="107543" y="184589"/>
                      <a:pt x="92295" y="184589"/>
                    </a:cubicBezTo>
                    <a:close/>
                  </a:path>
                </a:pathLst>
              </a:custGeom>
              <a:grpFill/>
              <a:ln w="8022" cap="flat">
                <a:noFill/>
                <a:prstDash val="solid"/>
                <a:miter/>
              </a:ln>
            </p:spPr>
            <p:txBody>
              <a:bodyPr rtlCol="0" anchor="ctr"/>
              <a:lstStyle/>
              <a:p>
                <a:endParaRPr lang="sv-SE" dirty="0"/>
              </a:p>
            </p:txBody>
          </p:sp>
          <p:sp>
            <p:nvSpPr>
              <p:cNvPr id="23" name="Freeform: Shape 26">
                <a:extLst>
                  <a:ext uri="{FF2B5EF4-FFF2-40B4-BE49-F238E27FC236}">
                    <a16:creationId xmlns:a16="http://schemas.microsoft.com/office/drawing/2014/main" id="{85127619-2646-46AC-9F5D-B8F1545B21BF}"/>
                  </a:ext>
                </a:extLst>
              </p:cNvPr>
              <p:cNvSpPr/>
              <p:nvPr/>
            </p:nvSpPr>
            <p:spPr>
              <a:xfrm>
                <a:off x="9028559" y="1435079"/>
                <a:ext cx="184589" cy="184589"/>
              </a:xfrm>
              <a:custGeom>
                <a:avLst/>
                <a:gdLst>
                  <a:gd name="connsiteX0" fmla="*/ 92295 w 184589"/>
                  <a:gd name="connsiteY0" fmla="*/ 184589 h 184589"/>
                  <a:gd name="connsiteX1" fmla="*/ 0 w 184589"/>
                  <a:gd name="connsiteY1" fmla="*/ 92295 h 184589"/>
                  <a:gd name="connsiteX2" fmla="*/ 92295 w 184589"/>
                  <a:gd name="connsiteY2" fmla="*/ 0 h 184589"/>
                  <a:gd name="connsiteX3" fmla="*/ 128410 w 184589"/>
                  <a:gd name="connsiteY3" fmla="*/ 7223 h 184589"/>
                  <a:gd name="connsiteX4" fmla="*/ 184589 w 184589"/>
                  <a:gd name="connsiteY4" fmla="*/ 92295 h 184589"/>
                  <a:gd name="connsiteX5" fmla="*/ 137238 w 184589"/>
                  <a:gd name="connsiteY5" fmla="*/ 173353 h 184589"/>
                  <a:gd name="connsiteX6" fmla="*/ 92295 w 184589"/>
                  <a:gd name="connsiteY6" fmla="*/ 184589 h 184589"/>
                  <a:gd name="connsiteX7" fmla="*/ 92295 w 184589"/>
                  <a:gd name="connsiteY7" fmla="*/ 32102 h 184589"/>
                  <a:gd name="connsiteX8" fmla="*/ 32102 w 184589"/>
                  <a:gd name="connsiteY8" fmla="*/ 92295 h 184589"/>
                  <a:gd name="connsiteX9" fmla="*/ 92295 w 184589"/>
                  <a:gd name="connsiteY9" fmla="*/ 152487 h 184589"/>
                  <a:gd name="connsiteX10" fmla="*/ 121187 w 184589"/>
                  <a:gd name="connsiteY10" fmla="*/ 145264 h 184589"/>
                  <a:gd name="connsiteX11" fmla="*/ 152487 w 184589"/>
                  <a:gd name="connsiteY11" fmla="*/ 92295 h 184589"/>
                  <a:gd name="connsiteX12" fmla="*/ 115569 w 184589"/>
                  <a:gd name="connsiteY12" fmla="*/ 36918 h 184589"/>
                  <a:gd name="connsiteX13" fmla="*/ 92295 w 184589"/>
                  <a:gd name="connsiteY13" fmla="*/ 32102 h 18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4589" h="184589">
                    <a:moveTo>
                      <a:pt x="92295" y="184589"/>
                    </a:moveTo>
                    <a:cubicBezTo>
                      <a:pt x="41733" y="184589"/>
                      <a:pt x="0" y="143658"/>
                      <a:pt x="0" y="92295"/>
                    </a:cubicBezTo>
                    <a:cubicBezTo>
                      <a:pt x="0" y="41733"/>
                      <a:pt x="40930" y="0"/>
                      <a:pt x="92295" y="0"/>
                    </a:cubicBezTo>
                    <a:cubicBezTo>
                      <a:pt x="104333" y="0"/>
                      <a:pt x="117174" y="2408"/>
                      <a:pt x="128410" y="7223"/>
                    </a:cubicBezTo>
                    <a:cubicBezTo>
                      <a:pt x="162920" y="21669"/>
                      <a:pt x="184589" y="55377"/>
                      <a:pt x="184589" y="92295"/>
                    </a:cubicBezTo>
                    <a:cubicBezTo>
                      <a:pt x="184589" y="126002"/>
                      <a:pt x="166130" y="156499"/>
                      <a:pt x="137238" y="173353"/>
                    </a:cubicBezTo>
                    <a:cubicBezTo>
                      <a:pt x="123594" y="180576"/>
                      <a:pt x="107543" y="184589"/>
                      <a:pt x="92295" y="184589"/>
                    </a:cubicBezTo>
                    <a:close/>
                    <a:moveTo>
                      <a:pt x="92295" y="32102"/>
                    </a:moveTo>
                    <a:cubicBezTo>
                      <a:pt x="59389" y="32102"/>
                      <a:pt x="32102" y="59390"/>
                      <a:pt x="32102" y="92295"/>
                    </a:cubicBezTo>
                    <a:cubicBezTo>
                      <a:pt x="32102" y="125200"/>
                      <a:pt x="59389" y="152487"/>
                      <a:pt x="92295" y="152487"/>
                    </a:cubicBezTo>
                    <a:cubicBezTo>
                      <a:pt x="102728" y="152487"/>
                      <a:pt x="112359" y="150079"/>
                      <a:pt x="121187" y="145264"/>
                    </a:cubicBezTo>
                    <a:cubicBezTo>
                      <a:pt x="140448" y="134830"/>
                      <a:pt x="152487" y="114766"/>
                      <a:pt x="152487" y="92295"/>
                    </a:cubicBezTo>
                    <a:cubicBezTo>
                      <a:pt x="152487" y="68218"/>
                      <a:pt x="138040" y="46549"/>
                      <a:pt x="115569" y="36918"/>
                    </a:cubicBezTo>
                    <a:cubicBezTo>
                      <a:pt x="108346" y="33708"/>
                      <a:pt x="100320" y="32102"/>
                      <a:pt x="92295" y="32102"/>
                    </a:cubicBezTo>
                    <a:close/>
                  </a:path>
                </a:pathLst>
              </a:custGeom>
              <a:grpFill/>
              <a:ln w="8022" cap="flat">
                <a:noFill/>
                <a:prstDash val="solid"/>
                <a:miter/>
              </a:ln>
            </p:spPr>
            <p:txBody>
              <a:bodyPr rtlCol="0" anchor="ctr"/>
              <a:lstStyle/>
              <a:p>
                <a:endParaRPr lang="sv-SE" dirty="0"/>
              </a:p>
            </p:txBody>
          </p:sp>
          <p:sp>
            <p:nvSpPr>
              <p:cNvPr id="24" name="Freeform: Shape 27">
                <a:extLst>
                  <a:ext uri="{FF2B5EF4-FFF2-40B4-BE49-F238E27FC236}">
                    <a16:creationId xmlns:a16="http://schemas.microsoft.com/office/drawing/2014/main" id="{E0C906A9-2A8D-4E7C-B02A-89C7CCBE9EE5}"/>
                  </a:ext>
                </a:extLst>
              </p:cNvPr>
              <p:cNvSpPr/>
              <p:nvPr/>
            </p:nvSpPr>
            <p:spPr>
              <a:xfrm>
                <a:off x="9213912" y="1541820"/>
                <a:ext cx="82701" cy="123594"/>
              </a:xfrm>
              <a:custGeom>
                <a:avLst/>
                <a:gdLst>
                  <a:gd name="connsiteX0" fmla="*/ 73071 w 82701"/>
                  <a:gd name="connsiteY0" fmla="*/ 123594 h 123594"/>
                  <a:gd name="connsiteX1" fmla="*/ 16089 w 82701"/>
                  <a:gd name="connsiteY1" fmla="*/ 123594 h 123594"/>
                  <a:gd name="connsiteX2" fmla="*/ 1643 w 82701"/>
                  <a:gd name="connsiteY2" fmla="*/ 114766 h 123594"/>
                  <a:gd name="connsiteX3" fmla="*/ 3248 w 82701"/>
                  <a:gd name="connsiteY3" fmla="*/ 97912 h 123594"/>
                  <a:gd name="connsiteX4" fmla="*/ 49797 w 82701"/>
                  <a:gd name="connsiteY4" fmla="*/ 35313 h 123594"/>
                  <a:gd name="connsiteX5" fmla="*/ 44179 w 82701"/>
                  <a:gd name="connsiteY5" fmla="*/ 32102 h 123594"/>
                  <a:gd name="connsiteX6" fmla="*/ 37758 w 82701"/>
                  <a:gd name="connsiteY6" fmla="*/ 38523 h 123594"/>
                  <a:gd name="connsiteX7" fmla="*/ 5656 w 82701"/>
                  <a:gd name="connsiteY7" fmla="*/ 38523 h 123594"/>
                  <a:gd name="connsiteX8" fmla="*/ 44179 w 82701"/>
                  <a:gd name="connsiteY8" fmla="*/ 0 h 123594"/>
                  <a:gd name="connsiteX9" fmla="*/ 82702 w 82701"/>
                  <a:gd name="connsiteY9" fmla="*/ 38523 h 123594"/>
                  <a:gd name="connsiteX10" fmla="*/ 79492 w 82701"/>
                  <a:gd name="connsiteY10" fmla="*/ 48154 h 123594"/>
                  <a:gd name="connsiteX11" fmla="*/ 47389 w 82701"/>
                  <a:gd name="connsiteY11" fmla="*/ 90689 h 123594"/>
                  <a:gd name="connsiteX12" fmla="*/ 72268 w 82701"/>
                  <a:gd name="connsiteY12" fmla="*/ 90689 h 123594"/>
                  <a:gd name="connsiteX13" fmla="*/ 72268 w 82701"/>
                  <a:gd name="connsiteY13" fmla="*/ 123594 h 12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701" h="123594">
                    <a:moveTo>
                      <a:pt x="73071" y="123594"/>
                    </a:moveTo>
                    <a:lnTo>
                      <a:pt x="16089" y="123594"/>
                    </a:lnTo>
                    <a:cubicBezTo>
                      <a:pt x="9669" y="123594"/>
                      <a:pt x="4853" y="120384"/>
                      <a:pt x="1643" y="114766"/>
                    </a:cubicBezTo>
                    <a:cubicBezTo>
                      <a:pt x="-765" y="109148"/>
                      <a:pt x="-765" y="102728"/>
                      <a:pt x="3248" y="97912"/>
                    </a:cubicBezTo>
                    <a:lnTo>
                      <a:pt x="49797" y="35313"/>
                    </a:lnTo>
                    <a:cubicBezTo>
                      <a:pt x="48192" y="33708"/>
                      <a:pt x="46586" y="32102"/>
                      <a:pt x="44179" y="32102"/>
                    </a:cubicBezTo>
                    <a:cubicBezTo>
                      <a:pt x="40166" y="32102"/>
                      <a:pt x="37758" y="35313"/>
                      <a:pt x="37758" y="38523"/>
                    </a:cubicBezTo>
                    <a:lnTo>
                      <a:pt x="5656" y="38523"/>
                    </a:lnTo>
                    <a:cubicBezTo>
                      <a:pt x="5656" y="16854"/>
                      <a:pt x="23312" y="0"/>
                      <a:pt x="44179" y="0"/>
                    </a:cubicBezTo>
                    <a:cubicBezTo>
                      <a:pt x="65848" y="0"/>
                      <a:pt x="82702" y="17656"/>
                      <a:pt x="82702" y="38523"/>
                    </a:cubicBezTo>
                    <a:cubicBezTo>
                      <a:pt x="82702" y="41733"/>
                      <a:pt x="81899" y="45746"/>
                      <a:pt x="79492" y="48154"/>
                    </a:cubicBezTo>
                    <a:lnTo>
                      <a:pt x="47389" y="90689"/>
                    </a:lnTo>
                    <a:lnTo>
                      <a:pt x="72268" y="90689"/>
                    </a:lnTo>
                    <a:lnTo>
                      <a:pt x="72268" y="123594"/>
                    </a:lnTo>
                    <a:close/>
                  </a:path>
                </a:pathLst>
              </a:custGeom>
              <a:grpFill/>
              <a:ln w="8022" cap="flat">
                <a:noFill/>
                <a:prstDash val="solid"/>
                <a:miter/>
              </a:ln>
            </p:spPr>
            <p:txBody>
              <a:bodyPr rtlCol="0" anchor="ctr"/>
              <a:lstStyle/>
              <a:p>
                <a:endParaRPr lang="sv-SE" dirty="0"/>
              </a:p>
            </p:txBody>
          </p:sp>
        </p:grpSp>
        <p:grpSp>
          <p:nvGrpSpPr>
            <p:cNvPr id="11" name="Graphic 4">
              <a:extLst>
                <a:ext uri="{FF2B5EF4-FFF2-40B4-BE49-F238E27FC236}">
                  <a16:creationId xmlns:a16="http://schemas.microsoft.com/office/drawing/2014/main" id="{D41B318F-9272-4F1D-B65D-DB7F90F7AE86}"/>
                </a:ext>
              </a:extLst>
            </p:cNvPr>
            <p:cNvGrpSpPr/>
            <p:nvPr/>
          </p:nvGrpSpPr>
          <p:grpSpPr>
            <a:xfrm>
              <a:off x="8620857" y="1124488"/>
              <a:ext cx="955047" cy="597908"/>
              <a:chOff x="8620857" y="1124488"/>
              <a:chExt cx="955047" cy="597908"/>
            </a:xfrm>
            <a:grpFill/>
          </p:grpSpPr>
          <p:sp>
            <p:nvSpPr>
              <p:cNvPr id="18" name="Freeform: Shape 21">
                <a:extLst>
                  <a:ext uri="{FF2B5EF4-FFF2-40B4-BE49-F238E27FC236}">
                    <a16:creationId xmlns:a16="http://schemas.microsoft.com/office/drawing/2014/main" id="{8E385130-75C6-4531-A7F7-9902921D8CBF}"/>
                  </a:ext>
                </a:extLst>
              </p:cNvPr>
              <p:cNvSpPr/>
              <p:nvPr/>
            </p:nvSpPr>
            <p:spPr>
              <a:xfrm>
                <a:off x="8620857" y="1295434"/>
                <a:ext cx="399675" cy="426962"/>
              </a:xfrm>
              <a:custGeom>
                <a:avLst/>
                <a:gdLst>
                  <a:gd name="connsiteX0" fmla="*/ 213482 w 399675"/>
                  <a:gd name="connsiteY0" fmla="*/ 426963 h 426962"/>
                  <a:gd name="connsiteX1" fmla="*/ 0 w 399675"/>
                  <a:gd name="connsiteY1" fmla="*/ 213481 h 426962"/>
                  <a:gd name="connsiteX2" fmla="*/ 213482 w 399675"/>
                  <a:gd name="connsiteY2" fmla="*/ 0 h 426962"/>
                  <a:gd name="connsiteX3" fmla="*/ 294540 w 399675"/>
                  <a:gd name="connsiteY3" fmla="*/ 16051 h 426962"/>
                  <a:gd name="connsiteX4" fmla="*/ 399676 w 399675"/>
                  <a:gd name="connsiteY4" fmla="*/ 108346 h 426962"/>
                  <a:gd name="connsiteX5" fmla="*/ 371586 w 399675"/>
                  <a:gd name="connsiteY5" fmla="*/ 124397 h 426962"/>
                  <a:gd name="connsiteX6" fmla="*/ 282502 w 399675"/>
                  <a:gd name="connsiteY6" fmla="*/ 45746 h 426962"/>
                  <a:gd name="connsiteX7" fmla="*/ 213482 w 399675"/>
                  <a:gd name="connsiteY7" fmla="*/ 32102 h 426962"/>
                  <a:gd name="connsiteX8" fmla="*/ 32102 w 399675"/>
                  <a:gd name="connsiteY8" fmla="*/ 213481 h 426962"/>
                  <a:gd name="connsiteX9" fmla="*/ 213482 w 399675"/>
                  <a:gd name="connsiteY9" fmla="*/ 394860 h 426962"/>
                  <a:gd name="connsiteX10" fmla="*/ 213482 w 399675"/>
                  <a:gd name="connsiteY10" fmla="*/ 426963 h 42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9675" h="426962">
                    <a:moveTo>
                      <a:pt x="213482" y="426963"/>
                    </a:moveTo>
                    <a:cubicBezTo>
                      <a:pt x="96307" y="426963"/>
                      <a:pt x="0" y="331458"/>
                      <a:pt x="0" y="213481"/>
                    </a:cubicBezTo>
                    <a:cubicBezTo>
                      <a:pt x="0" y="96307"/>
                      <a:pt x="95505" y="0"/>
                      <a:pt x="213482" y="0"/>
                    </a:cubicBezTo>
                    <a:cubicBezTo>
                      <a:pt x="241571" y="0"/>
                      <a:pt x="268858" y="5618"/>
                      <a:pt x="294540" y="16051"/>
                    </a:cubicBezTo>
                    <a:cubicBezTo>
                      <a:pt x="338681" y="34510"/>
                      <a:pt x="375599" y="67415"/>
                      <a:pt x="399676" y="108346"/>
                    </a:cubicBezTo>
                    <a:lnTo>
                      <a:pt x="371586" y="124397"/>
                    </a:lnTo>
                    <a:cubicBezTo>
                      <a:pt x="351522" y="89084"/>
                      <a:pt x="320222" y="60995"/>
                      <a:pt x="282502" y="45746"/>
                    </a:cubicBezTo>
                    <a:cubicBezTo>
                      <a:pt x="260832" y="36918"/>
                      <a:pt x="237558" y="32102"/>
                      <a:pt x="213482" y="32102"/>
                    </a:cubicBezTo>
                    <a:cubicBezTo>
                      <a:pt x="113964" y="32102"/>
                      <a:pt x="32102" y="113161"/>
                      <a:pt x="32102" y="213481"/>
                    </a:cubicBezTo>
                    <a:cubicBezTo>
                      <a:pt x="32102" y="312999"/>
                      <a:pt x="113161" y="394860"/>
                      <a:pt x="213482" y="394860"/>
                    </a:cubicBezTo>
                    <a:lnTo>
                      <a:pt x="213482" y="426963"/>
                    </a:lnTo>
                    <a:close/>
                  </a:path>
                </a:pathLst>
              </a:custGeom>
              <a:grpFill/>
              <a:ln w="8022" cap="flat">
                <a:noFill/>
                <a:prstDash val="solid"/>
                <a:miter/>
              </a:ln>
            </p:spPr>
            <p:txBody>
              <a:bodyPr rtlCol="0" anchor="ctr"/>
              <a:lstStyle/>
              <a:p>
                <a:endParaRPr lang="sv-SE" dirty="0"/>
              </a:p>
            </p:txBody>
          </p:sp>
          <p:sp>
            <p:nvSpPr>
              <p:cNvPr id="19" name="Freeform: Shape 22">
                <a:extLst>
                  <a:ext uri="{FF2B5EF4-FFF2-40B4-BE49-F238E27FC236}">
                    <a16:creationId xmlns:a16="http://schemas.microsoft.com/office/drawing/2014/main" id="{172EBB71-4D7F-4550-A172-A70010A60947}"/>
                  </a:ext>
                </a:extLst>
              </p:cNvPr>
              <p:cNvSpPr/>
              <p:nvPr/>
            </p:nvSpPr>
            <p:spPr>
              <a:xfrm>
                <a:off x="8893728" y="1124488"/>
                <a:ext cx="562595" cy="438198"/>
              </a:xfrm>
              <a:custGeom>
                <a:avLst/>
                <a:gdLst>
                  <a:gd name="connsiteX0" fmla="*/ 520862 w 562595"/>
                  <a:gd name="connsiteY0" fmla="*/ 438198 h 438198"/>
                  <a:gd name="connsiteX1" fmla="*/ 493575 w 562595"/>
                  <a:gd name="connsiteY1" fmla="*/ 421345 h 438198"/>
                  <a:gd name="connsiteX2" fmla="*/ 525678 w 562595"/>
                  <a:gd name="connsiteY2" fmla="*/ 337878 h 438198"/>
                  <a:gd name="connsiteX3" fmla="*/ 530493 w 562595"/>
                  <a:gd name="connsiteY3" fmla="*/ 288922 h 438198"/>
                  <a:gd name="connsiteX4" fmla="*/ 273674 w 562595"/>
                  <a:gd name="connsiteY4" fmla="*/ 32102 h 438198"/>
                  <a:gd name="connsiteX5" fmla="*/ 30498 w 562595"/>
                  <a:gd name="connsiteY5" fmla="*/ 206258 h 438198"/>
                  <a:gd name="connsiteX6" fmla="*/ 0 w 562595"/>
                  <a:gd name="connsiteY6" fmla="*/ 195825 h 438198"/>
                  <a:gd name="connsiteX7" fmla="*/ 273674 w 562595"/>
                  <a:gd name="connsiteY7" fmla="*/ 0 h 438198"/>
                  <a:gd name="connsiteX8" fmla="*/ 562596 w 562595"/>
                  <a:gd name="connsiteY8" fmla="*/ 288922 h 438198"/>
                  <a:gd name="connsiteX9" fmla="*/ 557780 w 562595"/>
                  <a:gd name="connsiteY9" fmla="*/ 343496 h 438198"/>
                  <a:gd name="connsiteX10" fmla="*/ 520862 w 562595"/>
                  <a:gd name="connsiteY10" fmla="*/ 438198 h 43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2595" h="438198">
                    <a:moveTo>
                      <a:pt x="520862" y="438198"/>
                    </a:moveTo>
                    <a:lnTo>
                      <a:pt x="493575" y="421345"/>
                    </a:lnTo>
                    <a:cubicBezTo>
                      <a:pt x="508824" y="395663"/>
                      <a:pt x="520060" y="367573"/>
                      <a:pt x="525678" y="337878"/>
                    </a:cubicBezTo>
                    <a:cubicBezTo>
                      <a:pt x="528888" y="321827"/>
                      <a:pt x="530493" y="305776"/>
                      <a:pt x="530493" y="288922"/>
                    </a:cubicBezTo>
                    <a:cubicBezTo>
                      <a:pt x="530493" y="147671"/>
                      <a:pt x="415727" y="32102"/>
                      <a:pt x="273674" y="32102"/>
                    </a:cubicBezTo>
                    <a:cubicBezTo>
                      <a:pt x="163723" y="32102"/>
                      <a:pt x="65810" y="101925"/>
                      <a:pt x="30498" y="206258"/>
                    </a:cubicBezTo>
                    <a:lnTo>
                      <a:pt x="0" y="195825"/>
                    </a:lnTo>
                    <a:cubicBezTo>
                      <a:pt x="39326" y="78651"/>
                      <a:pt x="149277" y="0"/>
                      <a:pt x="273674" y="0"/>
                    </a:cubicBezTo>
                    <a:cubicBezTo>
                      <a:pt x="432581" y="0"/>
                      <a:pt x="562596" y="129212"/>
                      <a:pt x="562596" y="288922"/>
                    </a:cubicBezTo>
                    <a:cubicBezTo>
                      <a:pt x="562596" y="307381"/>
                      <a:pt x="560991" y="325840"/>
                      <a:pt x="557780" y="343496"/>
                    </a:cubicBezTo>
                    <a:cubicBezTo>
                      <a:pt x="550557" y="378006"/>
                      <a:pt x="538519" y="409306"/>
                      <a:pt x="520862" y="438198"/>
                    </a:cubicBezTo>
                    <a:close/>
                  </a:path>
                </a:pathLst>
              </a:custGeom>
              <a:grpFill/>
              <a:ln w="8022" cap="flat">
                <a:noFill/>
                <a:prstDash val="solid"/>
                <a:miter/>
              </a:ln>
            </p:spPr>
            <p:txBody>
              <a:bodyPr rtlCol="0" anchor="ctr"/>
              <a:lstStyle/>
              <a:p>
                <a:endParaRPr lang="sv-SE" dirty="0"/>
              </a:p>
            </p:txBody>
          </p:sp>
          <p:sp>
            <p:nvSpPr>
              <p:cNvPr id="20" name="Freeform: Shape 23">
                <a:extLst>
                  <a:ext uri="{FF2B5EF4-FFF2-40B4-BE49-F238E27FC236}">
                    <a16:creationId xmlns:a16="http://schemas.microsoft.com/office/drawing/2014/main" id="{EEF35732-2BF5-4D70-8151-E7F499C55703}"/>
                  </a:ext>
                </a:extLst>
              </p:cNvPr>
              <p:cNvSpPr/>
              <p:nvPr/>
            </p:nvSpPr>
            <p:spPr>
              <a:xfrm>
                <a:off x="9439470" y="1449525"/>
                <a:ext cx="136435" cy="272870"/>
              </a:xfrm>
              <a:custGeom>
                <a:avLst/>
                <a:gdLst>
                  <a:gd name="connsiteX0" fmla="*/ 0 w 136435"/>
                  <a:gd name="connsiteY0" fmla="*/ 272871 h 272870"/>
                  <a:gd name="connsiteX1" fmla="*/ 0 w 136435"/>
                  <a:gd name="connsiteY1" fmla="*/ 240768 h 272870"/>
                  <a:gd name="connsiteX2" fmla="*/ 104333 w 136435"/>
                  <a:gd name="connsiteY2" fmla="*/ 136435 h 272870"/>
                  <a:gd name="connsiteX3" fmla="*/ 0 w 136435"/>
                  <a:gd name="connsiteY3" fmla="*/ 32102 h 272870"/>
                  <a:gd name="connsiteX4" fmla="*/ 0 w 136435"/>
                  <a:gd name="connsiteY4" fmla="*/ 0 h 272870"/>
                  <a:gd name="connsiteX5" fmla="*/ 136435 w 136435"/>
                  <a:gd name="connsiteY5" fmla="*/ 136435 h 272870"/>
                  <a:gd name="connsiteX6" fmla="*/ 0 w 136435"/>
                  <a:gd name="connsiteY6" fmla="*/ 272871 h 27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435" h="272870">
                    <a:moveTo>
                      <a:pt x="0" y="272871"/>
                    </a:moveTo>
                    <a:lnTo>
                      <a:pt x="0" y="240768"/>
                    </a:lnTo>
                    <a:cubicBezTo>
                      <a:pt x="57785" y="240768"/>
                      <a:pt x="104333" y="194220"/>
                      <a:pt x="104333" y="136435"/>
                    </a:cubicBezTo>
                    <a:cubicBezTo>
                      <a:pt x="104333" y="78651"/>
                      <a:pt x="57785" y="32102"/>
                      <a:pt x="0" y="32102"/>
                    </a:cubicBezTo>
                    <a:lnTo>
                      <a:pt x="0" y="0"/>
                    </a:lnTo>
                    <a:cubicBezTo>
                      <a:pt x="75441" y="0"/>
                      <a:pt x="136435" y="60995"/>
                      <a:pt x="136435" y="136435"/>
                    </a:cubicBezTo>
                    <a:cubicBezTo>
                      <a:pt x="136435" y="211876"/>
                      <a:pt x="75441" y="272871"/>
                      <a:pt x="0" y="272871"/>
                    </a:cubicBezTo>
                    <a:close/>
                  </a:path>
                </a:pathLst>
              </a:custGeom>
              <a:grpFill/>
              <a:ln w="8022" cap="flat">
                <a:noFill/>
                <a:prstDash val="solid"/>
                <a:miter/>
              </a:ln>
            </p:spPr>
            <p:txBody>
              <a:bodyPr rtlCol="0" anchor="ctr"/>
              <a:lstStyle/>
              <a:p>
                <a:endParaRPr lang="sv-SE" dirty="0"/>
              </a:p>
            </p:txBody>
          </p:sp>
          <p:sp>
            <p:nvSpPr>
              <p:cNvPr id="21" name="Freeform: Shape 24">
                <a:extLst>
                  <a:ext uri="{FF2B5EF4-FFF2-40B4-BE49-F238E27FC236}">
                    <a16:creationId xmlns:a16="http://schemas.microsoft.com/office/drawing/2014/main" id="{430BA395-A41D-48EB-8822-3C2682A8C731}"/>
                  </a:ext>
                </a:extLst>
              </p:cNvPr>
              <p:cNvSpPr/>
              <p:nvPr/>
            </p:nvSpPr>
            <p:spPr>
              <a:xfrm>
                <a:off x="8834339" y="1690294"/>
                <a:ext cx="605131" cy="32102"/>
              </a:xfrm>
              <a:custGeom>
                <a:avLst/>
                <a:gdLst>
                  <a:gd name="connsiteX0" fmla="*/ 0 w 605131"/>
                  <a:gd name="connsiteY0" fmla="*/ 0 h 32102"/>
                  <a:gd name="connsiteX1" fmla="*/ 605132 w 605131"/>
                  <a:gd name="connsiteY1" fmla="*/ 0 h 32102"/>
                  <a:gd name="connsiteX2" fmla="*/ 605132 w 605131"/>
                  <a:gd name="connsiteY2" fmla="*/ 32102 h 32102"/>
                  <a:gd name="connsiteX3" fmla="*/ 0 w 605131"/>
                  <a:gd name="connsiteY3" fmla="*/ 32102 h 32102"/>
                </a:gdLst>
                <a:ahLst/>
                <a:cxnLst>
                  <a:cxn ang="0">
                    <a:pos x="connsiteX0" y="connsiteY0"/>
                  </a:cxn>
                  <a:cxn ang="0">
                    <a:pos x="connsiteX1" y="connsiteY1"/>
                  </a:cxn>
                  <a:cxn ang="0">
                    <a:pos x="connsiteX2" y="connsiteY2"/>
                  </a:cxn>
                  <a:cxn ang="0">
                    <a:pos x="connsiteX3" y="connsiteY3"/>
                  </a:cxn>
                </a:cxnLst>
                <a:rect l="l" t="t" r="r" b="b"/>
                <a:pathLst>
                  <a:path w="605131" h="32102">
                    <a:moveTo>
                      <a:pt x="0" y="0"/>
                    </a:moveTo>
                    <a:lnTo>
                      <a:pt x="605132" y="0"/>
                    </a:lnTo>
                    <a:lnTo>
                      <a:pt x="605132" y="32102"/>
                    </a:lnTo>
                    <a:lnTo>
                      <a:pt x="0" y="32102"/>
                    </a:lnTo>
                    <a:close/>
                  </a:path>
                </a:pathLst>
              </a:custGeom>
              <a:grpFill/>
              <a:ln w="8022" cap="flat">
                <a:noFill/>
                <a:prstDash val="solid"/>
                <a:miter/>
              </a:ln>
            </p:spPr>
            <p:txBody>
              <a:bodyPr rtlCol="0" anchor="ctr"/>
              <a:lstStyle/>
              <a:p>
                <a:endParaRPr lang="sv-SE" dirty="0"/>
              </a:p>
            </p:txBody>
          </p:sp>
        </p:grpSp>
        <p:grpSp>
          <p:nvGrpSpPr>
            <p:cNvPr id="12" name="Graphic 4">
              <a:extLst>
                <a:ext uri="{FF2B5EF4-FFF2-40B4-BE49-F238E27FC236}">
                  <a16:creationId xmlns:a16="http://schemas.microsoft.com/office/drawing/2014/main" id="{09F6F2F3-686F-48A6-A019-C7EE70D643D2}"/>
                </a:ext>
              </a:extLst>
            </p:cNvPr>
            <p:cNvGrpSpPr/>
            <p:nvPr/>
          </p:nvGrpSpPr>
          <p:grpSpPr>
            <a:xfrm>
              <a:off x="9185860" y="1011327"/>
              <a:ext cx="384427" cy="398872"/>
              <a:chOff x="9185860" y="1011327"/>
              <a:chExt cx="384427" cy="398872"/>
            </a:xfrm>
            <a:grpFill/>
          </p:grpSpPr>
          <p:sp>
            <p:nvSpPr>
              <p:cNvPr id="16" name="Freeform: Shape 19">
                <a:extLst>
                  <a:ext uri="{FF2B5EF4-FFF2-40B4-BE49-F238E27FC236}">
                    <a16:creationId xmlns:a16="http://schemas.microsoft.com/office/drawing/2014/main" id="{C8C47198-A152-4E63-B3C4-5311E4D23586}"/>
                  </a:ext>
                </a:extLst>
              </p:cNvPr>
              <p:cNvSpPr/>
              <p:nvPr/>
            </p:nvSpPr>
            <p:spPr>
              <a:xfrm>
                <a:off x="9185860" y="1011327"/>
                <a:ext cx="307380" cy="292132"/>
              </a:xfrm>
              <a:custGeom>
                <a:avLst/>
                <a:gdLst>
                  <a:gd name="connsiteX0" fmla="*/ 279291 w 307380"/>
                  <a:gd name="connsiteY0" fmla="*/ 292132 h 292132"/>
                  <a:gd name="connsiteX1" fmla="*/ 252004 w 307380"/>
                  <a:gd name="connsiteY1" fmla="*/ 275279 h 292132"/>
                  <a:gd name="connsiteX2" fmla="*/ 272068 w 307380"/>
                  <a:gd name="connsiteY2" fmla="*/ 223112 h 292132"/>
                  <a:gd name="connsiteX3" fmla="*/ 275278 w 307380"/>
                  <a:gd name="connsiteY3" fmla="*/ 192615 h 292132"/>
                  <a:gd name="connsiteX4" fmla="*/ 113964 w 307380"/>
                  <a:gd name="connsiteY4" fmla="*/ 31300 h 292132"/>
                  <a:gd name="connsiteX5" fmla="*/ 19262 w 307380"/>
                  <a:gd name="connsiteY5" fmla="*/ 61797 h 292132"/>
                  <a:gd name="connsiteX6" fmla="*/ 0 w 307380"/>
                  <a:gd name="connsiteY6" fmla="*/ 36918 h 292132"/>
                  <a:gd name="connsiteX7" fmla="*/ 113964 w 307380"/>
                  <a:gd name="connsiteY7" fmla="*/ 0 h 292132"/>
                  <a:gd name="connsiteX8" fmla="*/ 307381 w 307380"/>
                  <a:gd name="connsiteY8" fmla="*/ 193417 h 292132"/>
                  <a:gd name="connsiteX9" fmla="*/ 304171 w 307380"/>
                  <a:gd name="connsiteY9" fmla="*/ 230335 h 292132"/>
                  <a:gd name="connsiteX10" fmla="*/ 279291 w 307380"/>
                  <a:gd name="connsiteY10" fmla="*/ 292132 h 29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380" h="292132">
                    <a:moveTo>
                      <a:pt x="279291" y="292132"/>
                    </a:moveTo>
                    <a:lnTo>
                      <a:pt x="252004" y="275279"/>
                    </a:lnTo>
                    <a:cubicBezTo>
                      <a:pt x="261635" y="259227"/>
                      <a:pt x="268056" y="241571"/>
                      <a:pt x="272068" y="223112"/>
                    </a:cubicBezTo>
                    <a:cubicBezTo>
                      <a:pt x="273673" y="213481"/>
                      <a:pt x="275278" y="203048"/>
                      <a:pt x="275278" y="192615"/>
                    </a:cubicBezTo>
                    <a:cubicBezTo>
                      <a:pt x="275278" y="103530"/>
                      <a:pt x="203048" y="31300"/>
                      <a:pt x="113964" y="31300"/>
                    </a:cubicBezTo>
                    <a:cubicBezTo>
                      <a:pt x="79454" y="31300"/>
                      <a:pt x="46548" y="41733"/>
                      <a:pt x="19262" y="61797"/>
                    </a:cubicBezTo>
                    <a:lnTo>
                      <a:pt x="0" y="36918"/>
                    </a:lnTo>
                    <a:cubicBezTo>
                      <a:pt x="32905" y="12841"/>
                      <a:pt x="72231" y="0"/>
                      <a:pt x="113964" y="0"/>
                    </a:cubicBezTo>
                    <a:cubicBezTo>
                      <a:pt x="220704" y="0"/>
                      <a:pt x="307381" y="86677"/>
                      <a:pt x="307381" y="193417"/>
                    </a:cubicBezTo>
                    <a:cubicBezTo>
                      <a:pt x="307381" y="205456"/>
                      <a:pt x="306579" y="218297"/>
                      <a:pt x="304171" y="230335"/>
                    </a:cubicBezTo>
                    <a:cubicBezTo>
                      <a:pt x="298553" y="252004"/>
                      <a:pt x="290527" y="272871"/>
                      <a:pt x="279291" y="292132"/>
                    </a:cubicBezTo>
                    <a:close/>
                  </a:path>
                </a:pathLst>
              </a:custGeom>
              <a:grpFill/>
              <a:ln w="8022" cap="flat">
                <a:noFill/>
                <a:prstDash val="solid"/>
                <a:miter/>
              </a:ln>
            </p:spPr>
            <p:txBody>
              <a:bodyPr rtlCol="0" anchor="ctr"/>
              <a:lstStyle/>
              <a:p>
                <a:endParaRPr lang="sv-SE" dirty="0"/>
              </a:p>
            </p:txBody>
          </p:sp>
          <p:sp>
            <p:nvSpPr>
              <p:cNvPr id="17" name="Freeform: Shape 20">
                <a:extLst>
                  <a:ext uri="{FF2B5EF4-FFF2-40B4-BE49-F238E27FC236}">
                    <a16:creationId xmlns:a16="http://schemas.microsoft.com/office/drawing/2014/main" id="{1D19ECD2-4384-4C0E-A11F-EB1CD8763165}"/>
                  </a:ext>
                </a:extLst>
              </p:cNvPr>
              <p:cNvSpPr/>
              <p:nvPr/>
            </p:nvSpPr>
            <p:spPr>
              <a:xfrm>
                <a:off x="9476388" y="1222400"/>
                <a:ext cx="93899" cy="187799"/>
              </a:xfrm>
              <a:custGeom>
                <a:avLst/>
                <a:gdLst>
                  <a:gd name="connsiteX0" fmla="*/ 0 w 93899"/>
                  <a:gd name="connsiteY0" fmla="*/ 187799 h 187799"/>
                  <a:gd name="connsiteX1" fmla="*/ 0 w 93899"/>
                  <a:gd name="connsiteY1" fmla="*/ 155697 h 187799"/>
                  <a:gd name="connsiteX2" fmla="*/ 61797 w 93899"/>
                  <a:gd name="connsiteY2" fmla="*/ 93900 h 187799"/>
                  <a:gd name="connsiteX3" fmla="*/ 0 w 93899"/>
                  <a:gd name="connsiteY3" fmla="*/ 32102 h 187799"/>
                  <a:gd name="connsiteX4" fmla="*/ 0 w 93899"/>
                  <a:gd name="connsiteY4" fmla="*/ 0 h 187799"/>
                  <a:gd name="connsiteX5" fmla="*/ 93900 w 93899"/>
                  <a:gd name="connsiteY5" fmla="*/ 93900 h 187799"/>
                  <a:gd name="connsiteX6" fmla="*/ 0 w 93899"/>
                  <a:gd name="connsiteY6" fmla="*/ 187799 h 187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899" h="187799">
                    <a:moveTo>
                      <a:pt x="0" y="187799"/>
                    </a:moveTo>
                    <a:lnTo>
                      <a:pt x="0" y="155697"/>
                    </a:lnTo>
                    <a:cubicBezTo>
                      <a:pt x="34510" y="155697"/>
                      <a:pt x="61797" y="127607"/>
                      <a:pt x="61797" y="93900"/>
                    </a:cubicBezTo>
                    <a:cubicBezTo>
                      <a:pt x="61797" y="59390"/>
                      <a:pt x="33708" y="32102"/>
                      <a:pt x="0" y="32102"/>
                    </a:cubicBezTo>
                    <a:lnTo>
                      <a:pt x="0" y="0"/>
                    </a:lnTo>
                    <a:cubicBezTo>
                      <a:pt x="52166" y="0"/>
                      <a:pt x="93900" y="42536"/>
                      <a:pt x="93900" y="93900"/>
                    </a:cubicBezTo>
                    <a:cubicBezTo>
                      <a:pt x="93900" y="145264"/>
                      <a:pt x="52166" y="187799"/>
                      <a:pt x="0" y="187799"/>
                    </a:cubicBezTo>
                    <a:close/>
                  </a:path>
                </a:pathLst>
              </a:custGeom>
              <a:grpFill/>
              <a:ln w="8022" cap="flat">
                <a:noFill/>
                <a:prstDash val="solid"/>
                <a:miter/>
              </a:ln>
            </p:spPr>
            <p:txBody>
              <a:bodyPr rtlCol="0" anchor="ctr"/>
              <a:lstStyle/>
              <a:p>
                <a:endParaRPr lang="sv-SE" dirty="0"/>
              </a:p>
            </p:txBody>
          </p:sp>
        </p:grpSp>
        <p:grpSp>
          <p:nvGrpSpPr>
            <p:cNvPr id="13" name="Graphic 4">
              <a:extLst>
                <a:ext uri="{FF2B5EF4-FFF2-40B4-BE49-F238E27FC236}">
                  <a16:creationId xmlns:a16="http://schemas.microsoft.com/office/drawing/2014/main" id="{F979370D-CF25-4ABE-93E6-B9317CA10C41}"/>
                </a:ext>
              </a:extLst>
            </p:cNvPr>
            <p:cNvGrpSpPr/>
            <p:nvPr/>
          </p:nvGrpSpPr>
          <p:grpSpPr>
            <a:xfrm>
              <a:off x="8523747" y="938294"/>
              <a:ext cx="630812" cy="448631"/>
              <a:chOff x="8523747" y="938294"/>
              <a:chExt cx="630812" cy="448631"/>
            </a:xfrm>
            <a:grpFill/>
          </p:grpSpPr>
          <p:sp>
            <p:nvSpPr>
              <p:cNvPr id="14" name="Freeform: Shape 17">
                <a:extLst>
                  <a:ext uri="{FF2B5EF4-FFF2-40B4-BE49-F238E27FC236}">
                    <a16:creationId xmlns:a16="http://schemas.microsoft.com/office/drawing/2014/main" id="{FA762870-B17A-42CD-AB18-515608E7F1DB}"/>
                  </a:ext>
                </a:extLst>
              </p:cNvPr>
              <p:cNvSpPr/>
              <p:nvPr/>
            </p:nvSpPr>
            <p:spPr>
              <a:xfrm>
                <a:off x="8523747" y="1070716"/>
                <a:ext cx="317011" cy="316209"/>
              </a:xfrm>
              <a:custGeom>
                <a:avLst/>
                <a:gdLst>
                  <a:gd name="connsiteX0" fmla="*/ 85071 w 317011"/>
                  <a:gd name="connsiteY0" fmla="*/ 316209 h 316209"/>
                  <a:gd name="connsiteX1" fmla="*/ 0 w 317011"/>
                  <a:gd name="connsiteY1" fmla="*/ 169340 h 316209"/>
                  <a:gd name="connsiteX2" fmla="*/ 169340 w 317011"/>
                  <a:gd name="connsiteY2" fmla="*/ 0 h 316209"/>
                  <a:gd name="connsiteX3" fmla="*/ 233545 w 317011"/>
                  <a:gd name="connsiteY3" fmla="*/ 12841 h 316209"/>
                  <a:gd name="connsiteX4" fmla="*/ 317012 w 317011"/>
                  <a:gd name="connsiteY4" fmla="*/ 86677 h 316209"/>
                  <a:gd name="connsiteX5" fmla="*/ 288922 w 317011"/>
                  <a:gd name="connsiteY5" fmla="*/ 102728 h 316209"/>
                  <a:gd name="connsiteX6" fmla="*/ 221507 w 317011"/>
                  <a:gd name="connsiteY6" fmla="*/ 43338 h 316209"/>
                  <a:gd name="connsiteX7" fmla="*/ 169340 w 317011"/>
                  <a:gd name="connsiteY7" fmla="*/ 32905 h 316209"/>
                  <a:gd name="connsiteX8" fmla="*/ 32102 w 317011"/>
                  <a:gd name="connsiteY8" fmla="*/ 170143 h 316209"/>
                  <a:gd name="connsiteX9" fmla="*/ 101123 w 317011"/>
                  <a:gd name="connsiteY9" fmla="*/ 288922 h 316209"/>
                  <a:gd name="connsiteX10" fmla="*/ 85071 w 317011"/>
                  <a:gd name="connsiteY10" fmla="*/ 316209 h 316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011" h="316209">
                    <a:moveTo>
                      <a:pt x="85071" y="316209"/>
                    </a:moveTo>
                    <a:cubicBezTo>
                      <a:pt x="32905" y="285712"/>
                      <a:pt x="0" y="229533"/>
                      <a:pt x="0" y="169340"/>
                    </a:cubicBezTo>
                    <a:cubicBezTo>
                      <a:pt x="0" y="76243"/>
                      <a:pt x="76243" y="0"/>
                      <a:pt x="169340" y="0"/>
                    </a:cubicBezTo>
                    <a:cubicBezTo>
                      <a:pt x="191812" y="0"/>
                      <a:pt x="213481" y="4013"/>
                      <a:pt x="233545" y="12841"/>
                    </a:cubicBezTo>
                    <a:cubicBezTo>
                      <a:pt x="268858" y="27287"/>
                      <a:pt x="298553" y="53772"/>
                      <a:pt x="317012" y="86677"/>
                    </a:cubicBezTo>
                    <a:lnTo>
                      <a:pt x="288922" y="102728"/>
                    </a:lnTo>
                    <a:cubicBezTo>
                      <a:pt x="273673" y="76243"/>
                      <a:pt x="249596" y="54574"/>
                      <a:pt x="221507" y="43338"/>
                    </a:cubicBezTo>
                    <a:cubicBezTo>
                      <a:pt x="204653" y="36918"/>
                      <a:pt x="187800" y="32905"/>
                      <a:pt x="169340" y="32905"/>
                    </a:cubicBezTo>
                    <a:cubicBezTo>
                      <a:pt x="93900" y="32905"/>
                      <a:pt x="32102" y="94702"/>
                      <a:pt x="32102" y="170143"/>
                    </a:cubicBezTo>
                    <a:cubicBezTo>
                      <a:pt x="32102" y="219099"/>
                      <a:pt x="58587" y="264845"/>
                      <a:pt x="101123" y="288922"/>
                    </a:cubicBezTo>
                    <a:lnTo>
                      <a:pt x="85071" y="316209"/>
                    </a:lnTo>
                    <a:close/>
                  </a:path>
                </a:pathLst>
              </a:custGeom>
              <a:grpFill/>
              <a:ln w="8022" cap="flat">
                <a:noFill/>
                <a:prstDash val="solid"/>
                <a:miter/>
              </a:ln>
            </p:spPr>
            <p:txBody>
              <a:bodyPr rtlCol="0" anchor="ctr"/>
              <a:lstStyle/>
              <a:p>
                <a:endParaRPr lang="sv-SE" dirty="0"/>
              </a:p>
            </p:txBody>
          </p:sp>
          <p:sp>
            <p:nvSpPr>
              <p:cNvPr id="15" name="Freeform: Shape 18">
                <a:extLst>
                  <a:ext uri="{FF2B5EF4-FFF2-40B4-BE49-F238E27FC236}">
                    <a16:creationId xmlns:a16="http://schemas.microsoft.com/office/drawing/2014/main" id="{5B96497E-901F-4544-AFF9-222BA3563007}"/>
                  </a:ext>
                </a:extLst>
              </p:cNvPr>
              <p:cNvSpPr/>
              <p:nvPr/>
            </p:nvSpPr>
            <p:spPr>
              <a:xfrm>
                <a:off x="8735624" y="938294"/>
                <a:ext cx="418936" cy="165327"/>
              </a:xfrm>
              <a:custGeom>
                <a:avLst/>
                <a:gdLst>
                  <a:gd name="connsiteX0" fmla="*/ 30497 w 418936"/>
                  <a:gd name="connsiteY0" fmla="*/ 165328 h 165327"/>
                  <a:gd name="connsiteX1" fmla="*/ 0 w 418936"/>
                  <a:gd name="connsiteY1" fmla="*/ 154894 h 165327"/>
                  <a:gd name="connsiteX2" fmla="*/ 215889 w 418936"/>
                  <a:gd name="connsiteY2" fmla="*/ 0 h 165327"/>
                  <a:gd name="connsiteX3" fmla="*/ 418937 w 418936"/>
                  <a:gd name="connsiteY3" fmla="*/ 124397 h 165327"/>
                  <a:gd name="connsiteX4" fmla="*/ 390045 w 418936"/>
                  <a:gd name="connsiteY4" fmla="*/ 138843 h 165327"/>
                  <a:gd name="connsiteX5" fmla="*/ 215889 w 418936"/>
                  <a:gd name="connsiteY5" fmla="*/ 32102 h 165327"/>
                  <a:gd name="connsiteX6" fmla="*/ 30497 w 418936"/>
                  <a:gd name="connsiteY6" fmla="*/ 165328 h 16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936" h="165327">
                    <a:moveTo>
                      <a:pt x="30497" y="165328"/>
                    </a:moveTo>
                    <a:lnTo>
                      <a:pt x="0" y="154894"/>
                    </a:lnTo>
                    <a:cubicBezTo>
                      <a:pt x="31300" y="62600"/>
                      <a:pt x="117976" y="0"/>
                      <a:pt x="215889" y="0"/>
                    </a:cubicBezTo>
                    <a:cubicBezTo>
                      <a:pt x="301763" y="0"/>
                      <a:pt x="379611" y="47351"/>
                      <a:pt x="418937" y="124397"/>
                    </a:cubicBezTo>
                    <a:lnTo>
                      <a:pt x="390045" y="138843"/>
                    </a:lnTo>
                    <a:cubicBezTo>
                      <a:pt x="356337" y="73033"/>
                      <a:pt x="289724" y="32102"/>
                      <a:pt x="215889" y="32102"/>
                    </a:cubicBezTo>
                    <a:cubicBezTo>
                      <a:pt x="132423" y="32102"/>
                      <a:pt x="57784" y="85874"/>
                      <a:pt x="30497" y="165328"/>
                    </a:cubicBezTo>
                    <a:close/>
                  </a:path>
                </a:pathLst>
              </a:custGeom>
              <a:grpFill/>
              <a:ln w="8022" cap="flat">
                <a:noFill/>
                <a:prstDash val="solid"/>
                <a:miter/>
              </a:ln>
            </p:spPr>
            <p:txBody>
              <a:bodyPr rtlCol="0" anchor="ctr"/>
              <a:lstStyle/>
              <a:p>
                <a:endParaRPr lang="sv-SE" dirty="0"/>
              </a:p>
            </p:txBody>
          </p:sp>
        </p:grpSp>
      </p:grpSp>
      <p:graphicFrame>
        <p:nvGraphicFramePr>
          <p:cNvPr id="27" name="Diagram 9">
            <a:extLst>
              <a:ext uri="{FF2B5EF4-FFF2-40B4-BE49-F238E27FC236}">
                <a16:creationId xmlns:a16="http://schemas.microsoft.com/office/drawing/2014/main" id="{00000000-0008-0000-0900-000002000000}"/>
              </a:ext>
            </a:extLst>
          </p:cNvPr>
          <p:cNvGraphicFramePr>
            <a:graphicFrameLocks noGrp="1"/>
          </p:cNvGraphicFramePr>
          <p:nvPr>
            <p:ph sz="quarter" idx="22"/>
            <p:extLst>
              <p:ext uri="{D42A27DB-BD31-4B8C-83A1-F6EECF244321}">
                <p14:modId xmlns:p14="http://schemas.microsoft.com/office/powerpoint/2010/main" val="4161071194"/>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939013727"/>
      </p:ext>
    </p:extLst>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860FC1E-E3AF-4DAA-8540-6C0109F3436E}"/>
              </a:ext>
            </a:extLst>
          </p:cNvPr>
          <p:cNvSpPr>
            <a:spLocks noGrp="1"/>
          </p:cNvSpPr>
          <p:nvPr>
            <p:ph type="title"/>
          </p:nvPr>
        </p:nvSpPr>
        <p:spPr/>
        <p:txBody>
          <a:bodyPr/>
          <a:lstStyle/>
          <a:p>
            <a:r>
              <a:rPr lang="sv-SE" dirty="0"/>
              <a:t>Territoriella utsläpp av koldioxid</a:t>
            </a:r>
          </a:p>
        </p:txBody>
      </p:sp>
      <p:sp>
        <p:nvSpPr>
          <p:cNvPr id="3" name="Platshållare för text 2">
            <a:extLst>
              <a:ext uri="{FF2B5EF4-FFF2-40B4-BE49-F238E27FC236}">
                <a16:creationId xmlns:a16="http://schemas.microsoft.com/office/drawing/2014/main" id="{58746BA1-47D8-48AA-B179-CAC45BF71284}"/>
              </a:ext>
            </a:extLst>
          </p:cNvPr>
          <p:cNvSpPr>
            <a:spLocks noGrp="1"/>
          </p:cNvSpPr>
          <p:nvPr>
            <p:ph type="body" sz="quarter" idx="18"/>
          </p:nvPr>
        </p:nvSpPr>
        <p:spPr/>
        <p:txBody>
          <a:bodyPr/>
          <a:lstStyle/>
          <a:p>
            <a:r>
              <a:rPr lang="sv-SE" dirty="0"/>
              <a:t>Källa: US IEA</a:t>
            </a:r>
          </a:p>
        </p:txBody>
      </p:sp>
      <p:sp>
        <p:nvSpPr>
          <p:cNvPr id="4" name="Platshållare för datum 3">
            <a:extLst>
              <a:ext uri="{FF2B5EF4-FFF2-40B4-BE49-F238E27FC236}">
                <a16:creationId xmlns:a16="http://schemas.microsoft.com/office/drawing/2014/main" id="{CB355CF9-06E4-4A79-BC31-EAB6253627D4}"/>
              </a:ext>
            </a:extLst>
          </p:cNvPr>
          <p:cNvSpPr>
            <a:spLocks noGrp="1"/>
          </p:cNvSpPr>
          <p:nvPr>
            <p:ph type="dt" sz="half" idx="19"/>
          </p:nvPr>
        </p:nvSpPr>
        <p:spPr/>
        <p:txBody>
          <a:bodyPr/>
          <a:lstStyle/>
          <a:p>
            <a:pPr>
              <a:defRPr/>
            </a:pPr>
            <a:r>
              <a:rPr lang="sv-SE" dirty="0"/>
              <a:t>2022-04-08</a:t>
            </a:r>
          </a:p>
        </p:txBody>
      </p:sp>
      <p:sp>
        <p:nvSpPr>
          <p:cNvPr id="5" name="Platshållare för bildnummer 4">
            <a:extLst>
              <a:ext uri="{FF2B5EF4-FFF2-40B4-BE49-F238E27FC236}">
                <a16:creationId xmlns:a16="http://schemas.microsoft.com/office/drawing/2014/main" id="{F3BC80E0-F4B9-4343-8E73-9FF601866B13}"/>
              </a:ext>
            </a:extLst>
          </p:cNvPr>
          <p:cNvSpPr>
            <a:spLocks noGrp="1"/>
          </p:cNvSpPr>
          <p:nvPr>
            <p:ph type="sldNum" sz="quarter" idx="21"/>
          </p:nvPr>
        </p:nvSpPr>
        <p:spPr/>
        <p:txBody>
          <a:bodyPr/>
          <a:lstStyle/>
          <a:p>
            <a:pPr>
              <a:defRPr/>
            </a:pPr>
            <a:fld id="{30D2372E-50D1-4AC7-942F-EA3CFDEB5908}" type="slidenum">
              <a:rPr lang="sv-SE" smtClean="0"/>
              <a:pPr>
                <a:defRPr/>
              </a:pPr>
              <a:t>46</a:t>
            </a:fld>
            <a:endParaRPr lang="sv-SE" dirty="0"/>
          </a:p>
        </p:txBody>
      </p:sp>
      <p:sp>
        <p:nvSpPr>
          <p:cNvPr id="9" name="TextBox 11">
            <a:extLst>
              <a:ext uri="{FF2B5EF4-FFF2-40B4-BE49-F238E27FC236}">
                <a16:creationId xmlns:a16="http://schemas.microsoft.com/office/drawing/2014/main" id="{09652721-BE9A-4260-A3C2-71F96EB72F06}"/>
              </a:ext>
            </a:extLst>
          </p:cNvPr>
          <p:cNvSpPr txBox="1"/>
          <p:nvPr>
            <p:custDataLst>
              <p:tags r:id="rId1"/>
            </p:custDataLst>
          </p:nvPr>
        </p:nvSpPr>
        <p:spPr>
          <a:xfrm>
            <a:off x="695325" y="1821178"/>
            <a:ext cx="2575131" cy="341632"/>
          </a:xfrm>
          <a:prstGeom prst="rect">
            <a:avLst/>
          </a:prstGeom>
          <a:noFill/>
        </p:spPr>
        <p:txBody>
          <a:bodyPr wrap="square" rtlCol="0">
            <a:spAutoFit/>
          </a:bodyPr>
          <a:lstStyle/>
          <a:p>
            <a:pPr>
              <a:lnSpc>
                <a:spcPct val="90000"/>
              </a:lnSpc>
              <a:spcBef>
                <a:spcPts val="600"/>
              </a:spcBef>
            </a:pPr>
            <a:r>
              <a:rPr lang="sv-SE" dirty="0"/>
              <a:t>Ton per capita, 2019</a:t>
            </a:r>
          </a:p>
        </p:txBody>
      </p:sp>
      <p:grpSp>
        <p:nvGrpSpPr>
          <p:cNvPr id="10" name="Graphic 4">
            <a:extLst>
              <a:ext uri="{FF2B5EF4-FFF2-40B4-BE49-F238E27FC236}">
                <a16:creationId xmlns:a16="http://schemas.microsoft.com/office/drawing/2014/main" id="{C2C35F73-EC2A-48C2-ACC8-344C6BB4B240}"/>
              </a:ext>
            </a:extLst>
          </p:cNvPr>
          <p:cNvGrpSpPr/>
          <p:nvPr/>
        </p:nvGrpSpPr>
        <p:grpSpPr>
          <a:xfrm>
            <a:off x="9338235" y="3429000"/>
            <a:ext cx="2314015" cy="1724480"/>
            <a:chOff x="8523747" y="938294"/>
            <a:chExt cx="1052157" cy="784102"/>
          </a:xfrm>
          <a:solidFill>
            <a:schemeClr val="accent1"/>
          </a:solidFill>
        </p:grpSpPr>
        <p:grpSp>
          <p:nvGrpSpPr>
            <p:cNvPr id="11" name="Graphic 4">
              <a:extLst>
                <a:ext uri="{FF2B5EF4-FFF2-40B4-BE49-F238E27FC236}">
                  <a16:creationId xmlns:a16="http://schemas.microsoft.com/office/drawing/2014/main" id="{A94DF21B-74A1-49B3-8327-5B498CB93087}"/>
                </a:ext>
              </a:extLst>
            </p:cNvPr>
            <p:cNvGrpSpPr/>
            <p:nvPr/>
          </p:nvGrpSpPr>
          <p:grpSpPr>
            <a:xfrm>
              <a:off x="8893728" y="1435079"/>
              <a:ext cx="402885" cy="230335"/>
              <a:chOff x="8893728" y="1435079"/>
              <a:chExt cx="402885" cy="230335"/>
            </a:xfrm>
            <a:grpFill/>
          </p:grpSpPr>
          <p:sp>
            <p:nvSpPr>
              <p:cNvPr id="23" name="Freeform: Shape 57">
                <a:extLst>
                  <a:ext uri="{FF2B5EF4-FFF2-40B4-BE49-F238E27FC236}">
                    <a16:creationId xmlns:a16="http://schemas.microsoft.com/office/drawing/2014/main" id="{1D1EED78-78F1-48EA-87EB-9F481167C953}"/>
                  </a:ext>
                </a:extLst>
              </p:cNvPr>
              <p:cNvSpPr/>
              <p:nvPr/>
            </p:nvSpPr>
            <p:spPr>
              <a:xfrm>
                <a:off x="8893728" y="1435079"/>
                <a:ext cx="136435" cy="184589"/>
              </a:xfrm>
              <a:custGeom>
                <a:avLst/>
                <a:gdLst>
                  <a:gd name="connsiteX0" fmla="*/ 92295 w 136435"/>
                  <a:gd name="connsiteY0" fmla="*/ 184589 h 184589"/>
                  <a:gd name="connsiteX1" fmla="*/ 0 w 136435"/>
                  <a:gd name="connsiteY1" fmla="*/ 92295 h 184589"/>
                  <a:gd name="connsiteX2" fmla="*/ 92295 w 136435"/>
                  <a:gd name="connsiteY2" fmla="*/ 0 h 184589"/>
                  <a:gd name="connsiteX3" fmla="*/ 128410 w 136435"/>
                  <a:gd name="connsiteY3" fmla="*/ 7223 h 184589"/>
                  <a:gd name="connsiteX4" fmla="*/ 115569 w 136435"/>
                  <a:gd name="connsiteY4" fmla="*/ 36918 h 184589"/>
                  <a:gd name="connsiteX5" fmla="*/ 92295 w 136435"/>
                  <a:gd name="connsiteY5" fmla="*/ 32102 h 184589"/>
                  <a:gd name="connsiteX6" fmla="*/ 32102 w 136435"/>
                  <a:gd name="connsiteY6" fmla="*/ 92295 h 184589"/>
                  <a:gd name="connsiteX7" fmla="*/ 92295 w 136435"/>
                  <a:gd name="connsiteY7" fmla="*/ 152487 h 184589"/>
                  <a:gd name="connsiteX8" fmla="*/ 121187 w 136435"/>
                  <a:gd name="connsiteY8" fmla="*/ 145264 h 184589"/>
                  <a:gd name="connsiteX9" fmla="*/ 136435 w 136435"/>
                  <a:gd name="connsiteY9" fmla="*/ 173353 h 184589"/>
                  <a:gd name="connsiteX10" fmla="*/ 92295 w 136435"/>
                  <a:gd name="connsiteY10" fmla="*/ 184589 h 18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435" h="184589">
                    <a:moveTo>
                      <a:pt x="92295" y="184589"/>
                    </a:moveTo>
                    <a:cubicBezTo>
                      <a:pt x="41733" y="184589"/>
                      <a:pt x="0" y="143658"/>
                      <a:pt x="0" y="92295"/>
                    </a:cubicBezTo>
                    <a:cubicBezTo>
                      <a:pt x="0" y="41733"/>
                      <a:pt x="40931" y="0"/>
                      <a:pt x="92295" y="0"/>
                    </a:cubicBezTo>
                    <a:cubicBezTo>
                      <a:pt x="104333" y="0"/>
                      <a:pt x="117174" y="2408"/>
                      <a:pt x="128410" y="7223"/>
                    </a:cubicBezTo>
                    <a:lnTo>
                      <a:pt x="115569" y="36918"/>
                    </a:lnTo>
                    <a:cubicBezTo>
                      <a:pt x="108346" y="33708"/>
                      <a:pt x="100320" y="32102"/>
                      <a:pt x="92295" y="32102"/>
                    </a:cubicBezTo>
                    <a:cubicBezTo>
                      <a:pt x="59390" y="32102"/>
                      <a:pt x="32102" y="59390"/>
                      <a:pt x="32102" y="92295"/>
                    </a:cubicBezTo>
                    <a:cubicBezTo>
                      <a:pt x="32102" y="125200"/>
                      <a:pt x="59390" y="152487"/>
                      <a:pt x="92295" y="152487"/>
                    </a:cubicBezTo>
                    <a:cubicBezTo>
                      <a:pt x="102728" y="152487"/>
                      <a:pt x="112359" y="150079"/>
                      <a:pt x="121187" y="145264"/>
                    </a:cubicBezTo>
                    <a:lnTo>
                      <a:pt x="136435" y="173353"/>
                    </a:lnTo>
                    <a:cubicBezTo>
                      <a:pt x="122792" y="180576"/>
                      <a:pt x="107543" y="184589"/>
                      <a:pt x="92295" y="184589"/>
                    </a:cubicBezTo>
                    <a:close/>
                  </a:path>
                </a:pathLst>
              </a:custGeom>
              <a:grpFill/>
              <a:ln w="8022" cap="flat">
                <a:noFill/>
                <a:prstDash val="solid"/>
                <a:miter/>
              </a:ln>
            </p:spPr>
            <p:txBody>
              <a:bodyPr rtlCol="0" anchor="ctr"/>
              <a:lstStyle/>
              <a:p>
                <a:endParaRPr lang="sv-SE" dirty="0"/>
              </a:p>
            </p:txBody>
          </p:sp>
          <p:sp>
            <p:nvSpPr>
              <p:cNvPr id="24" name="Freeform: Shape 58">
                <a:extLst>
                  <a:ext uri="{FF2B5EF4-FFF2-40B4-BE49-F238E27FC236}">
                    <a16:creationId xmlns:a16="http://schemas.microsoft.com/office/drawing/2014/main" id="{0FFF0C31-0786-4E69-9EA7-1B104260D13C}"/>
                  </a:ext>
                </a:extLst>
              </p:cNvPr>
              <p:cNvSpPr/>
              <p:nvPr/>
            </p:nvSpPr>
            <p:spPr>
              <a:xfrm>
                <a:off x="9028559" y="1435079"/>
                <a:ext cx="184589" cy="184589"/>
              </a:xfrm>
              <a:custGeom>
                <a:avLst/>
                <a:gdLst>
                  <a:gd name="connsiteX0" fmla="*/ 92295 w 184589"/>
                  <a:gd name="connsiteY0" fmla="*/ 184589 h 184589"/>
                  <a:gd name="connsiteX1" fmla="*/ 0 w 184589"/>
                  <a:gd name="connsiteY1" fmla="*/ 92295 h 184589"/>
                  <a:gd name="connsiteX2" fmla="*/ 92295 w 184589"/>
                  <a:gd name="connsiteY2" fmla="*/ 0 h 184589"/>
                  <a:gd name="connsiteX3" fmla="*/ 128410 w 184589"/>
                  <a:gd name="connsiteY3" fmla="*/ 7223 h 184589"/>
                  <a:gd name="connsiteX4" fmla="*/ 184589 w 184589"/>
                  <a:gd name="connsiteY4" fmla="*/ 92295 h 184589"/>
                  <a:gd name="connsiteX5" fmla="*/ 137238 w 184589"/>
                  <a:gd name="connsiteY5" fmla="*/ 173353 h 184589"/>
                  <a:gd name="connsiteX6" fmla="*/ 92295 w 184589"/>
                  <a:gd name="connsiteY6" fmla="*/ 184589 h 184589"/>
                  <a:gd name="connsiteX7" fmla="*/ 92295 w 184589"/>
                  <a:gd name="connsiteY7" fmla="*/ 32102 h 184589"/>
                  <a:gd name="connsiteX8" fmla="*/ 32102 w 184589"/>
                  <a:gd name="connsiteY8" fmla="*/ 92295 h 184589"/>
                  <a:gd name="connsiteX9" fmla="*/ 92295 w 184589"/>
                  <a:gd name="connsiteY9" fmla="*/ 152487 h 184589"/>
                  <a:gd name="connsiteX10" fmla="*/ 121187 w 184589"/>
                  <a:gd name="connsiteY10" fmla="*/ 145264 h 184589"/>
                  <a:gd name="connsiteX11" fmla="*/ 152487 w 184589"/>
                  <a:gd name="connsiteY11" fmla="*/ 92295 h 184589"/>
                  <a:gd name="connsiteX12" fmla="*/ 115569 w 184589"/>
                  <a:gd name="connsiteY12" fmla="*/ 36918 h 184589"/>
                  <a:gd name="connsiteX13" fmla="*/ 92295 w 184589"/>
                  <a:gd name="connsiteY13" fmla="*/ 32102 h 18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4589" h="184589">
                    <a:moveTo>
                      <a:pt x="92295" y="184589"/>
                    </a:moveTo>
                    <a:cubicBezTo>
                      <a:pt x="41733" y="184589"/>
                      <a:pt x="0" y="143658"/>
                      <a:pt x="0" y="92295"/>
                    </a:cubicBezTo>
                    <a:cubicBezTo>
                      <a:pt x="0" y="41733"/>
                      <a:pt x="40930" y="0"/>
                      <a:pt x="92295" y="0"/>
                    </a:cubicBezTo>
                    <a:cubicBezTo>
                      <a:pt x="104333" y="0"/>
                      <a:pt x="117174" y="2408"/>
                      <a:pt x="128410" y="7223"/>
                    </a:cubicBezTo>
                    <a:cubicBezTo>
                      <a:pt x="162920" y="21669"/>
                      <a:pt x="184589" y="55377"/>
                      <a:pt x="184589" y="92295"/>
                    </a:cubicBezTo>
                    <a:cubicBezTo>
                      <a:pt x="184589" y="126002"/>
                      <a:pt x="166130" y="156499"/>
                      <a:pt x="137238" y="173353"/>
                    </a:cubicBezTo>
                    <a:cubicBezTo>
                      <a:pt x="123594" y="180576"/>
                      <a:pt x="107543" y="184589"/>
                      <a:pt x="92295" y="184589"/>
                    </a:cubicBezTo>
                    <a:close/>
                    <a:moveTo>
                      <a:pt x="92295" y="32102"/>
                    </a:moveTo>
                    <a:cubicBezTo>
                      <a:pt x="59389" y="32102"/>
                      <a:pt x="32102" y="59390"/>
                      <a:pt x="32102" y="92295"/>
                    </a:cubicBezTo>
                    <a:cubicBezTo>
                      <a:pt x="32102" y="125200"/>
                      <a:pt x="59389" y="152487"/>
                      <a:pt x="92295" y="152487"/>
                    </a:cubicBezTo>
                    <a:cubicBezTo>
                      <a:pt x="102728" y="152487"/>
                      <a:pt x="112359" y="150079"/>
                      <a:pt x="121187" y="145264"/>
                    </a:cubicBezTo>
                    <a:cubicBezTo>
                      <a:pt x="140448" y="134830"/>
                      <a:pt x="152487" y="114766"/>
                      <a:pt x="152487" y="92295"/>
                    </a:cubicBezTo>
                    <a:cubicBezTo>
                      <a:pt x="152487" y="68218"/>
                      <a:pt x="138040" y="46549"/>
                      <a:pt x="115569" y="36918"/>
                    </a:cubicBezTo>
                    <a:cubicBezTo>
                      <a:pt x="108346" y="33708"/>
                      <a:pt x="100320" y="32102"/>
                      <a:pt x="92295" y="32102"/>
                    </a:cubicBezTo>
                    <a:close/>
                  </a:path>
                </a:pathLst>
              </a:custGeom>
              <a:grpFill/>
              <a:ln w="8022" cap="flat">
                <a:noFill/>
                <a:prstDash val="solid"/>
                <a:miter/>
              </a:ln>
            </p:spPr>
            <p:txBody>
              <a:bodyPr rtlCol="0" anchor="ctr"/>
              <a:lstStyle/>
              <a:p>
                <a:endParaRPr lang="sv-SE" dirty="0"/>
              </a:p>
            </p:txBody>
          </p:sp>
          <p:sp>
            <p:nvSpPr>
              <p:cNvPr id="25" name="Freeform: Shape 59">
                <a:extLst>
                  <a:ext uri="{FF2B5EF4-FFF2-40B4-BE49-F238E27FC236}">
                    <a16:creationId xmlns:a16="http://schemas.microsoft.com/office/drawing/2014/main" id="{4BC1C3E8-E663-4044-9BBD-1AB79359A492}"/>
                  </a:ext>
                </a:extLst>
              </p:cNvPr>
              <p:cNvSpPr/>
              <p:nvPr/>
            </p:nvSpPr>
            <p:spPr>
              <a:xfrm>
                <a:off x="9213912" y="1541820"/>
                <a:ext cx="82701" cy="123594"/>
              </a:xfrm>
              <a:custGeom>
                <a:avLst/>
                <a:gdLst>
                  <a:gd name="connsiteX0" fmla="*/ 73071 w 82701"/>
                  <a:gd name="connsiteY0" fmla="*/ 123594 h 123594"/>
                  <a:gd name="connsiteX1" fmla="*/ 16089 w 82701"/>
                  <a:gd name="connsiteY1" fmla="*/ 123594 h 123594"/>
                  <a:gd name="connsiteX2" fmla="*/ 1643 w 82701"/>
                  <a:gd name="connsiteY2" fmla="*/ 114766 h 123594"/>
                  <a:gd name="connsiteX3" fmla="*/ 3248 w 82701"/>
                  <a:gd name="connsiteY3" fmla="*/ 97912 h 123594"/>
                  <a:gd name="connsiteX4" fmla="*/ 49797 w 82701"/>
                  <a:gd name="connsiteY4" fmla="*/ 35313 h 123594"/>
                  <a:gd name="connsiteX5" fmla="*/ 44179 w 82701"/>
                  <a:gd name="connsiteY5" fmla="*/ 32102 h 123594"/>
                  <a:gd name="connsiteX6" fmla="*/ 37758 w 82701"/>
                  <a:gd name="connsiteY6" fmla="*/ 38523 h 123594"/>
                  <a:gd name="connsiteX7" fmla="*/ 5656 w 82701"/>
                  <a:gd name="connsiteY7" fmla="*/ 38523 h 123594"/>
                  <a:gd name="connsiteX8" fmla="*/ 44179 w 82701"/>
                  <a:gd name="connsiteY8" fmla="*/ 0 h 123594"/>
                  <a:gd name="connsiteX9" fmla="*/ 82702 w 82701"/>
                  <a:gd name="connsiteY9" fmla="*/ 38523 h 123594"/>
                  <a:gd name="connsiteX10" fmla="*/ 79492 w 82701"/>
                  <a:gd name="connsiteY10" fmla="*/ 48154 h 123594"/>
                  <a:gd name="connsiteX11" fmla="*/ 47389 w 82701"/>
                  <a:gd name="connsiteY11" fmla="*/ 90689 h 123594"/>
                  <a:gd name="connsiteX12" fmla="*/ 72268 w 82701"/>
                  <a:gd name="connsiteY12" fmla="*/ 90689 h 123594"/>
                  <a:gd name="connsiteX13" fmla="*/ 72268 w 82701"/>
                  <a:gd name="connsiteY13" fmla="*/ 123594 h 12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701" h="123594">
                    <a:moveTo>
                      <a:pt x="73071" y="123594"/>
                    </a:moveTo>
                    <a:lnTo>
                      <a:pt x="16089" y="123594"/>
                    </a:lnTo>
                    <a:cubicBezTo>
                      <a:pt x="9669" y="123594"/>
                      <a:pt x="4853" y="120384"/>
                      <a:pt x="1643" y="114766"/>
                    </a:cubicBezTo>
                    <a:cubicBezTo>
                      <a:pt x="-765" y="109148"/>
                      <a:pt x="-765" y="102728"/>
                      <a:pt x="3248" y="97912"/>
                    </a:cubicBezTo>
                    <a:lnTo>
                      <a:pt x="49797" y="35313"/>
                    </a:lnTo>
                    <a:cubicBezTo>
                      <a:pt x="48192" y="33708"/>
                      <a:pt x="46586" y="32102"/>
                      <a:pt x="44179" y="32102"/>
                    </a:cubicBezTo>
                    <a:cubicBezTo>
                      <a:pt x="40166" y="32102"/>
                      <a:pt x="37758" y="35313"/>
                      <a:pt x="37758" y="38523"/>
                    </a:cubicBezTo>
                    <a:lnTo>
                      <a:pt x="5656" y="38523"/>
                    </a:lnTo>
                    <a:cubicBezTo>
                      <a:pt x="5656" y="16854"/>
                      <a:pt x="23312" y="0"/>
                      <a:pt x="44179" y="0"/>
                    </a:cubicBezTo>
                    <a:cubicBezTo>
                      <a:pt x="65848" y="0"/>
                      <a:pt x="82702" y="17656"/>
                      <a:pt x="82702" y="38523"/>
                    </a:cubicBezTo>
                    <a:cubicBezTo>
                      <a:pt x="82702" y="41733"/>
                      <a:pt x="81899" y="45746"/>
                      <a:pt x="79492" y="48154"/>
                    </a:cubicBezTo>
                    <a:lnTo>
                      <a:pt x="47389" y="90689"/>
                    </a:lnTo>
                    <a:lnTo>
                      <a:pt x="72268" y="90689"/>
                    </a:lnTo>
                    <a:lnTo>
                      <a:pt x="72268" y="123594"/>
                    </a:lnTo>
                    <a:close/>
                  </a:path>
                </a:pathLst>
              </a:custGeom>
              <a:grpFill/>
              <a:ln w="8022" cap="flat">
                <a:noFill/>
                <a:prstDash val="solid"/>
                <a:miter/>
              </a:ln>
            </p:spPr>
            <p:txBody>
              <a:bodyPr rtlCol="0" anchor="ctr"/>
              <a:lstStyle/>
              <a:p>
                <a:endParaRPr lang="sv-SE" dirty="0"/>
              </a:p>
            </p:txBody>
          </p:sp>
        </p:grpSp>
        <p:grpSp>
          <p:nvGrpSpPr>
            <p:cNvPr id="12" name="Graphic 4">
              <a:extLst>
                <a:ext uri="{FF2B5EF4-FFF2-40B4-BE49-F238E27FC236}">
                  <a16:creationId xmlns:a16="http://schemas.microsoft.com/office/drawing/2014/main" id="{5329691E-6407-4539-BF2B-8AE1B5B270BF}"/>
                </a:ext>
              </a:extLst>
            </p:cNvPr>
            <p:cNvGrpSpPr/>
            <p:nvPr/>
          </p:nvGrpSpPr>
          <p:grpSpPr>
            <a:xfrm>
              <a:off x="8620857" y="1124488"/>
              <a:ext cx="955047" cy="597908"/>
              <a:chOff x="8620857" y="1124488"/>
              <a:chExt cx="955047" cy="597908"/>
            </a:xfrm>
            <a:grpFill/>
          </p:grpSpPr>
          <p:sp>
            <p:nvSpPr>
              <p:cNvPr id="19" name="Freeform: Shape 53">
                <a:extLst>
                  <a:ext uri="{FF2B5EF4-FFF2-40B4-BE49-F238E27FC236}">
                    <a16:creationId xmlns:a16="http://schemas.microsoft.com/office/drawing/2014/main" id="{6BD515CC-DB11-4E4A-9F05-CCE22097E5D7}"/>
                  </a:ext>
                </a:extLst>
              </p:cNvPr>
              <p:cNvSpPr/>
              <p:nvPr/>
            </p:nvSpPr>
            <p:spPr>
              <a:xfrm>
                <a:off x="8620857" y="1295434"/>
                <a:ext cx="399675" cy="426962"/>
              </a:xfrm>
              <a:custGeom>
                <a:avLst/>
                <a:gdLst>
                  <a:gd name="connsiteX0" fmla="*/ 213482 w 399675"/>
                  <a:gd name="connsiteY0" fmla="*/ 426963 h 426962"/>
                  <a:gd name="connsiteX1" fmla="*/ 0 w 399675"/>
                  <a:gd name="connsiteY1" fmla="*/ 213481 h 426962"/>
                  <a:gd name="connsiteX2" fmla="*/ 213482 w 399675"/>
                  <a:gd name="connsiteY2" fmla="*/ 0 h 426962"/>
                  <a:gd name="connsiteX3" fmla="*/ 294540 w 399675"/>
                  <a:gd name="connsiteY3" fmla="*/ 16051 h 426962"/>
                  <a:gd name="connsiteX4" fmla="*/ 399676 w 399675"/>
                  <a:gd name="connsiteY4" fmla="*/ 108346 h 426962"/>
                  <a:gd name="connsiteX5" fmla="*/ 371586 w 399675"/>
                  <a:gd name="connsiteY5" fmla="*/ 124397 h 426962"/>
                  <a:gd name="connsiteX6" fmla="*/ 282502 w 399675"/>
                  <a:gd name="connsiteY6" fmla="*/ 45746 h 426962"/>
                  <a:gd name="connsiteX7" fmla="*/ 213482 w 399675"/>
                  <a:gd name="connsiteY7" fmla="*/ 32102 h 426962"/>
                  <a:gd name="connsiteX8" fmla="*/ 32102 w 399675"/>
                  <a:gd name="connsiteY8" fmla="*/ 213481 h 426962"/>
                  <a:gd name="connsiteX9" fmla="*/ 213482 w 399675"/>
                  <a:gd name="connsiteY9" fmla="*/ 394860 h 426962"/>
                  <a:gd name="connsiteX10" fmla="*/ 213482 w 399675"/>
                  <a:gd name="connsiteY10" fmla="*/ 426963 h 42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9675" h="426962">
                    <a:moveTo>
                      <a:pt x="213482" y="426963"/>
                    </a:moveTo>
                    <a:cubicBezTo>
                      <a:pt x="96307" y="426963"/>
                      <a:pt x="0" y="331458"/>
                      <a:pt x="0" y="213481"/>
                    </a:cubicBezTo>
                    <a:cubicBezTo>
                      <a:pt x="0" y="96307"/>
                      <a:pt x="95505" y="0"/>
                      <a:pt x="213482" y="0"/>
                    </a:cubicBezTo>
                    <a:cubicBezTo>
                      <a:pt x="241571" y="0"/>
                      <a:pt x="268858" y="5618"/>
                      <a:pt x="294540" y="16051"/>
                    </a:cubicBezTo>
                    <a:cubicBezTo>
                      <a:pt x="338681" y="34510"/>
                      <a:pt x="375599" y="67415"/>
                      <a:pt x="399676" y="108346"/>
                    </a:cubicBezTo>
                    <a:lnTo>
                      <a:pt x="371586" y="124397"/>
                    </a:lnTo>
                    <a:cubicBezTo>
                      <a:pt x="351522" y="89084"/>
                      <a:pt x="320222" y="60995"/>
                      <a:pt x="282502" y="45746"/>
                    </a:cubicBezTo>
                    <a:cubicBezTo>
                      <a:pt x="260832" y="36918"/>
                      <a:pt x="237558" y="32102"/>
                      <a:pt x="213482" y="32102"/>
                    </a:cubicBezTo>
                    <a:cubicBezTo>
                      <a:pt x="113964" y="32102"/>
                      <a:pt x="32102" y="113161"/>
                      <a:pt x="32102" y="213481"/>
                    </a:cubicBezTo>
                    <a:cubicBezTo>
                      <a:pt x="32102" y="312999"/>
                      <a:pt x="113161" y="394860"/>
                      <a:pt x="213482" y="394860"/>
                    </a:cubicBezTo>
                    <a:lnTo>
                      <a:pt x="213482" y="426963"/>
                    </a:lnTo>
                    <a:close/>
                  </a:path>
                </a:pathLst>
              </a:custGeom>
              <a:grpFill/>
              <a:ln w="8022" cap="flat">
                <a:noFill/>
                <a:prstDash val="solid"/>
                <a:miter/>
              </a:ln>
            </p:spPr>
            <p:txBody>
              <a:bodyPr rtlCol="0" anchor="ctr"/>
              <a:lstStyle/>
              <a:p>
                <a:endParaRPr lang="sv-SE" dirty="0"/>
              </a:p>
            </p:txBody>
          </p:sp>
          <p:sp>
            <p:nvSpPr>
              <p:cNvPr id="20" name="Freeform: Shape 54">
                <a:extLst>
                  <a:ext uri="{FF2B5EF4-FFF2-40B4-BE49-F238E27FC236}">
                    <a16:creationId xmlns:a16="http://schemas.microsoft.com/office/drawing/2014/main" id="{25008FE5-BD14-4122-AC91-25782FAFD253}"/>
                  </a:ext>
                </a:extLst>
              </p:cNvPr>
              <p:cNvSpPr/>
              <p:nvPr/>
            </p:nvSpPr>
            <p:spPr>
              <a:xfrm>
                <a:off x="8893728" y="1124488"/>
                <a:ext cx="562595" cy="438198"/>
              </a:xfrm>
              <a:custGeom>
                <a:avLst/>
                <a:gdLst>
                  <a:gd name="connsiteX0" fmla="*/ 520862 w 562595"/>
                  <a:gd name="connsiteY0" fmla="*/ 438198 h 438198"/>
                  <a:gd name="connsiteX1" fmla="*/ 493575 w 562595"/>
                  <a:gd name="connsiteY1" fmla="*/ 421345 h 438198"/>
                  <a:gd name="connsiteX2" fmla="*/ 525678 w 562595"/>
                  <a:gd name="connsiteY2" fmla="*/ 337878 h 438198"/>
                  <a:gd name="connsiteX3" fmla="*/ 530493 w 562595"/>
                  <a:gd name="connsiteY3" fmla="*/ 288922 h 438198"/>
                  <a:gd name="connsiteX4" fmla="*/ 273674 w 562595"/>
                  <a:gd name="connsiteY4" fmla="*/ 32102 h 438198"/>
                  <a:gd name="connsiteX5" fmla="*/ 30498 w 562595"/>
                  <a:gd name="connsiteY5" fmla="*/ 206258 h 438198"/>
                  <a:gd name="connsiteX6" fmla="*/ 0 w 562595"/>
                  <a:gd name="connsiteY6" fmla="*/ 195825 h 438198"/>
                  <a:gd name="connsiteX7" fmla="*/ 273674 w 562595"/>
                  <a:gd name="connsiteY7" fmla="*/ 0 h 438198"/>
                  <a:gd name="connsiteX8" fmla="*/ 562596 w 562595"/>
                  <a:gd name="connsiteY8" fmla="*/ 288922 h 438198"/>
                  <a:gd name="connsiteX9" fmla="*/ 557780 w 562595"/>
                  <a:gd name="connsiteY9" fmla="*/ 343496 h 438198"/>
                  <a:gd name="connsiteX10" fmla="*/ 520862 w 562595"/>
                  <a:gd name="connsiteY10" fmla="*/ 438198 h 43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2595" h="438198">
                    <a:moveTo>
                      <a:pt x="520862" y="438198"/>
                    </a:moveTo>
                    <a:lnTo>
                      <a:pt x="493575" y="421345"/>
                    </a:lnTo>
                    <a:cubicBezTo>
                      <a:pt x="508824" y="395663"/>
                      <a:pt x="520060" y="367573"/>
                      <a:pt x="525678" y="337878"/>
                    </a:cubicBezTo>
                    <a:cubicBezTo>
                      <a:pt x="528888" y="321827"/>
                      <a:pt x="530493" y="305776"/>
                      <a:pt x="530493" y="288922"/>
                    </a:cubicBezTo>
                    <a:cubicBezTo>
                      <a:pt x="530493" y="147671"/>
                      <a:pt x="415727" y="32102"/>
                      <a:pt x="273674" y="32102"/>
                    </a:cubicBezTo>
                    <a:cubicBezTo>
                      <a:pt x="163723" y="32102"/>
                      <a:pt x="65810" y="101925"/>
                      <a:pt x="30498" y="206258"/>
                    </a:cubicBezTo>
                    <a:lnTo>
                      <a:pt x="0" y="195825"/>
                    </a:lnTo>
                    <a:cubicBezTo>
                      <a:pt x="39326" y="78651"/>
                      <a:pt x="149277" y="0"/>
                      <a:pt x="273674" y="0"/>
                    </a:cubicBezTo>
                    <a:cubicBezTo>
                      <a:pt x="432581" y="0"/>
                      <a:pt x="562596" y="129212"/>
                      <a:pt x="562596" y="288922"/>
                    </a:cubicBezTo>
                    <a:cubicBezTo>
                      <a:pt x="562596" y="307381"/>
                      <a:pt x="560991" y="325840"/>
                      <a:pt x="557780" y="343496"/>
                    </a:cubicBezTo>
                    <a:cubicBezTo>
                      <a:pt x="550557" y="378006"/>
                      <a:pt x="538519" y="409306"/>
                      <a:pt x="520862" y="438198"/>
                    </a:cubicBezTo>
                    <a:close/>
                  </a:path>
                </a:pathLst>
              </a:custGeom>
              <a:grpFill/>
              <a:ln w="8022" cap="flat">
                <a:noFill/>
                <a:prstDash val="solid"/>
                <a:miter/>
              </a:ln>
            </p:spPr>
            <p:txBody>
              <a:bodyPr rtlCol="0" anchor="ctr"/>
              <a:lstStyle/>
              <a:p>
                <a:endParaRPr lang="sv-SE" dirty="0"/>
              </a:p>
            </p:txBody>
          </p:sp>
          <p:sp>
            <p:nvSpPr>
              <p:cNvPr id="21" name="Freeform: Shape 55">
                <a:extLst>
                  <a:ext uri="{FF2B5EF4-FFF2-40B4-BE49-F238E27FC236}">
                    <a16:creationId xmlns:a16="http://schemas.microsoft.com/office/drawing/2014/main" id="{F289FCAD-277F-4880-A986-1157303B9AB8}"/>
                  </a:ext>
                </a:extLst>
              </p:cNvPr>
              <p:cNvSpPr/>
              <p:nvPr/>
            </p:nvSpPr>
            <p:spPr>
              <a:xfrm>
                <a:off x="9439470" y="1449525"/>
                <a:ext cx="136435" cy="272870"/>
              </a:xfrm>
              <a:custGeom>
                <a:avLst/>
                <a:gdLst>
                  <a:gd name="connsiteX0" fmla="*/ 0 w 136435"/>
                  <a:gd name="connsiteY0" fmla="*/ 272871 h 272870"/>
                  <a:gd name="connsiteX1" fmla="*/ 0 w 136435"/>
                  <a:gd name="connsiteY1" fmla="*/ 240768 h 272870"/>
                  <a:gd name="connsiteX2" fmla="*/ 104333 w 136435"/>
                  <a:gd name="connsiteY2" fmla="*/ 136435 h 272870"/>
                  <a:gd name="connsiteX3" fmla="*/ 0 w 136435"/>
                  <a:gd name="connsiteY3" fmla="*/ 32102 h 272870"/>
                  <a:gd name="connsiteX4" fmla="*/ 0 w 136435"/>
                  <a:gd name="connsiteY4" fmla="*/ 0 h 272870"/>
                  <a:gd name="connsiteX5" fmla="*/ 136435 w 136435"/>
                  <a:gd name="connsiteY5" fmla="*/ 136435 h 272870"/>
                  <a:gd name="connsiteX6" fmla="*/ 0 w 136435"/>
                  <a:gd name="connsiteY6" fmla="*/ 272871 h 27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435" h="272870">
                    <a:moveTo>
                      <a:pt x="0" y="272871"/>
                    </a:moveTo>
                    <a:lnTo>
                      <a:pt x="0" y="240768"/>
                    </a:lnTo>
                    <a:cubicBezTo>
                      <a:pt x="57785" y="240768"/>
                      <a:pt x="104333" y="194220"/>
                      <a:pt x="104333" y="136435"/>
                    </a:cubicBezTo>
                    <a:cubicBezTo>
                      <a:pt x="104333" y="78651"/>
                      <a:pt x="57785" y="32102"/>
                      <a:pt x="0" y="32102"/>
                    </a:cubicBezTo>
                    <a:lnTo>
                      <a:pt x="0" y="0"/>
                    </a:lnTo>
                    <a:cubicBezTo>
                      <a:pt x="75441" y="0"/>
                      <a:pt x="136435" y="60995"/>
                      <a:pt x="136435" y="136435"/>
                    </a:cubicBezTo>
                    <a:cubicBezTo>
                      <a:pt x="136435" y="211876"/>
                      <a:pt x="75441" y="272871"/>
                      <a:pt x="0" y="272871"/>
                    </a:cubicBezTo>
                    <a:close/>
                  </a:path>
                </a:pathLst>
              </a:custGeom>
              <a:grpFill/>
              <a:ln w="8022" cap="flat">
                <a:noFill/>
                <a:prstDash val="solid"/>
                <a:miter/>
              </a:ln>
            </p:spPr>
            <p:txBody>
              <a:bodyPr rtlCol="0" anchor="ctr"/>
              <a:lstStyle/>
              <a:p>
                <a:endParaRPr lang="sv-SE" dirty="0"/>
              </a:p>
            </p:txBody>
          </p:sp>
          <p:sp>
            <p:nvSpPr>
              <p:cNvPr id="22" name="Freeform: Shape 56">
                <a:extLst>
                  <a:ext uri="{FF2B5EF4-FFF2-40B4-BE49-F238E27FC236}">
                    <a16:creationId xmlns:a16="http://schemas.microsoft.com/office/drawing/2014/main" id="{18FEF9B2-32F1-4874-9C17-6897FB800B4D}"/>
                  </a:ext>
                </a:extLst>
              </p:cNvPr>
              <p:cNvSpPr/>
              <p:nvPr/>
            </p:nvSpPr>
            <p:spPr>
              <a:xfrm>
                <a:off x="8834339" y="1690294"/>
                <a:ext cx="605131" cy="32102"/>
              </a:xfrm>
              <a:custGeom>
                <a:avLst/>
                <a:gdLst>
                  <a:gd name="connsiteX0" fmla="*/ 0 w 605131"/>
                  <a:gd name="connsiteY0" fmla="*/ 0 h 32102"/>
                  <a:gd name="connsiteX1" fmla="*/ 605132 w 605131"/>
                  <a:gd name="connsiteY1" fmla="*/ 0 h 32102"/>
                  <a:gd name="connsiteX2" fmla="*/ 605132 w 605131"/>
                  <a:gd name="connsiteY2" fmla="*/ 32102 h 32102"/>
                  <a:gd name="connsiteX3" fmla="*/ 0 w 605131"/>
                  <a:gd name="connsiteY3" fmla="*/ 32102 h 32102"/>
                </a:gdLst>
                <a:ahLst/>
                <a:cxnLst>
                  <a:cxn ang="0">
                    <a:pos x="connsiteX0" y="connsiteY0"/>
                  </a:cxn>
                  <a:cxn ang="0">
                    <a:pos x="connsiteX1" y="connsiteY1"/>
                  </a:cxn>
                  <a:cxn ang="0">
                    <a:pos x="connsiteX2" y="connsiteY2"/>
                  </a:cxn>
                  <a:cxn ang="0">
                    <a:pos x="connsiteX3" y="connsiteY3"/>
                  </a:cxn>
                </a:cxnLst>
                <a:rect l="l" t="t" r="r" b="b"/>
                <a:pathLst>
                  <a:path w="605131" h="32102">
                    <a:moveTo>
                      <a:pt x="0" y="0"/>
                    </a:moveTo>
                    <a:lnTo>
                      <a:pt x="605132" y="0"/>
                    </a:lnTo>
                    <a:lnTo>
                      <a:pt x="605132" y="32102"/>
                    </a:lnTo>
                    <a:lnTo>
                      <a:pt x="0" y="32102"/>
                    </a:lnTo>
                    <a:close/>
                  </a:path>
                </a:pathLst>
              </a:custGeom>
              <a:grpFill/>
              <a:ln w="8022" cap="flat">
                <a:noFill/>
                <a:prstDash val="solid"/>
                <a:miter/>
              </a:ln>
            </p:spPr>
            <p:txBody>
              <a:bodyPr rtlCol="0" anchor="ctr"/>
              <a:lstStyle/>
              <a:p>
                <a:endParaRPr lang="sv-SE" dirty="0"/>
              </a:p>
            </p:txBody>
          </p:sp>
        </p:grpSp>
        <p:grpSp>
          <p:nvGrpSpPr>
            <p:cNvPr id="13" name="Graphic 4">
              <a:extLst>
                <a:ext uri="{FF2B5EF4-FFF2-40B4-BE49-F238E27FC236}">
                  <a16:creationId xmlns:a16="http://schemas.microsoft.com/office/drawing/2014/main" id="{76CCA905-426B-4CB8-91D4-41A2CFCD544F}"/>
                </a:ext>
              </a:extLst>
            </p:cNvPr>
            <p:cNvGrpSpPr/>
            <p:nvPr/>
          </p:nvGrpSpPr>
          <p:grpSpPr>
            <a:xfrm>
              <a:off x="9185860" y="1011327"/>
              <a:ext cx="384427" cy="398872"/>
              <a:chOff x="9185860" y="1011327"/>
              <a:chExt cx="384427" cy="398872"/>
            </a:xfrm>
            <a:grpFill/>
          </p:grpSpPr>
          <p:sp>
            <p:nvSpPr>
              <p:cNvPr id="17" name="Freeform: Shape 51">
                <a:extLst>
                  <a:ext uri="{FF2B5EF4-FFF2-40B4-BE49-F238E27FC236}">
                    <a16:creationId xmlns:a16="http://schemas.microsoft.com/office/drawing/2014/main" id="{364E2C9E-E40F-4053-B519-8B808D35C2E2}"/>
                  </a:ext>
                </a:extLst>
              </p:cNvPr>
              <p:cNvSpPr/>
              <p:nvPr/>
            </p:nvSpPr>
            <p:spPr>
              <a:xfrm>
                <a:off x="9185860" y="1011327"/>
                <a:ext cx="307380" cy="292132"/>
              </a:xfrm>
              <a:custGeom>
                <a:avLst/>
                <a:gdLst>
                  <a:gd name="connsiteX0" fmla="*/ 279291 w 307380"/>
                  <a:gd name="connsiteY0" fmla="*/ 292132 h 292132"/>
                  <a:gd name="connsiteX1" fmla="*/ 252004 w 307380"/>
                  <a:gd name="connsiteY1" fmla="*/ 275279 h 292132"/>
                  <a:gd name="connsiteX2" fmla="*/ 272068 w 307380"/>
                  <a:gd name="connsiteY2" fmla="*/ 223112 h 292132"/>
                  <a:gd name="connsiteX3" fmla="*/ 275278 w 307380"/>
                  <a:gd name="connsiteY3" fmla="*/ 192615 h 292132"/>
                  <a:gd name="connsiteX4" fmla="*/ 113964 w 307380"/>
                  <a:gd name="connsiteY4" fmla="*/ 31300 h 292132"/>
                  <a:gd name="connsiteX5" fmla="*/ 19262 w 307380"/>
                  <a:gd name="connsiteY5" fmla="*/ 61797 h 292132"/>
                  <a:gd name="connsiteX6" fmla="*/ 0 w 307380"/>
                  <a:gd name="connsiteY6" fmla="*/ 36918 h 292132"/>
                  <a:gd name="connsiteX7" fmla="*/ 113964 w 307380"/>
                  <a:gd name="connsiteY7" fmla="*/ 0 h 292132"/>
                  <a:gd name="connsiteX8" fmla="*/ 307381 w 307380"/>
                  <a:gd name="connsiteY8" fmla="*/ 193417 h 292132"/>
                  <a:gd name="connsiteX9" fmla="*/ 304171 w 307380"/>
                  <a:gd name="connsiteY9" fmla="*/ 230335 h 292132"/>
                  <a:gd name="connsiteX10" fmla="*/ 279291 w 307380"/>
                  <a:gd name="connsiteY10" fmla="*/ 292132 h 29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380" h="292132">
                    <a:moveTo>
                      <a:pt x="279291" y="292132"/>
                    </a:moveTo>
                    <a:lnTo>
                      <a:pt x="252004" y="275279"/>
                    </a:lnTo>
                    <a:cubicBezTo>
                      <a:pt x="261635" y="259227"/>
                      <a:pt x="268056" y="241571"/>
                      <a:pt x="272068" y="223112"/>
                    </a:cubicBezTo>
                    <a:cubicBezTo>
                      <a:pt x="273673" y="213481"/>
                      <a:pt x="275278" y="203048"/>
                      <a:pt x="275278" y="192615"/>
                    </a:cubicBezTo>
                    <a:cubicBezTo>
                      <a:pt x="275278" y="103530"/>
                      <a:pt x="203048" y="31300"/>
                      <a:pt x="113964" y="31300"/>
                    </a:cubicBezTo>
                    <a:cubicBezTo>
                      <a:pt x="79454" y="31300"/>
                      <a:pt x="46548" y="41733"/>
                      <a:pt x="19262" y="61797"/>
                    </a:cubicBezTo>
                    <a:lnTo>
                      <a:pt x="0" y="36918"/>
                    </a:lnTo>
                    <a:cubicBezTo>
                      <a:pt x="32905" y="12841"/>
                      <a:pt x="72231" y="0"/>
                      <a:pt x="113964" y="0"/>
                    </a:cubicBezTo>
                    <a:cubicBezTo>
                      <a:pt x="220704" y="0"/>
                      <a:pt x="307381" y="86677"/>
                      <a:pt x="307381" y="193417"/>
                    </a:cubicBezTo>
                    <a:cubicBezTo>
                      <a:pt x="307381" y="205456"/>
                      <a:pt x="306579" y="218297"/>
                      <a:pt x="304171" y="230335"/>
                    </a:cubicBezTo>
                    <a:cubicBezTo>
                      <a:pt x="298553" y="252004"/>
                      <a:pt x="290527" y="272871"/>
                      <a:pt x="279291" y="292132"/>
                    </a:cubicBezTo>
                    <a:close/>
                  </a:path>
                </a:pathLst>
              </a:custGeom>
              <a:grpFill/>
              <a:ln w="8022" cap="flat">
                <a:noFill/>
                <a:prstDash val="solid"/>
                <a:miter/>
              </a:ln>
            </p:spPr>
            <p:txBody>
              <a:bodyPr rtlCol="0" anchor="ctr"/>
              <a:lstStyle/>
              <a:p>
                <a:endParaRPr lang="sv-SE" dirty="0"/>
              </a:p>
            </p:txBody>
          </p:sp>
          <p:sp>
            <p:nvSpPr>
              <p:cNvPr id="18" name="Freeform: Shape 52">
                <a:extLst>
                  <a:ext uri="{FF2B5EF4-FFF2-40B4-BE49-F238E27FC236}">
                    <a16:creationId xmlns:a16="http://schemas.microsoft.com/office/drawing/2014/main" id="{8596D7DC-FAB9-4D4B-8305-EDF909E3D26A}"/>
                  </a:ext>
                </a:extLst>
              </p:cNvPr>
              <p:cNvSpPr/>
              <p:nvPr/>
            </p:nvSpPr>
            <p:spPr>
              <a:xfrm>
                <a:off x="9476388" y="1222400"/>
                <a:ext cx="93899" cy="187799"/>
              </a:xfrm>
              <a:custGeom>
                <a:avLst/>
                <a:gdLst>
                  <a:gd name="connsiteX0" fmla="*/ 0 w 93899"/>
                  <a:gd name="connsiteY0" fmla="*/ 187799 h 187799"/>
                  <a:gd name="connsiteX1" fmla="*/ 0 w 93899"/>
                  <a:gd name="connsiteY1" fmla="*/ 155697 h 187799"/>
                  <a:gd name="connsiteX2" fmla="*/ 61797 w 93899"/>
                  <a:gd name="connsiteY2" fmla="*/ 93900 h 187799"/>
                  <a:gd name="connsiteX3" fmla="*/ 0 w 93899"/>
                  <a:gd name="connsiteY3" fmla="*/ 32102 h 187799"/>
                  <a:gd name="connsiteX4" fmla="*/ 0 w 93899"/>
                  <a:gd name="connsiteY4" fmla="*/ 0 h 187799"/>
                  <a:gd name="connsiteX5" fmla="*/ 93900 w 93899"/>
                  <a:gd name="connsiteY5" fmla="*/ 93900 h 187799"/>
                  <a:gd name="connsiteX6" fmla="*/ 0 w 93899"/>
                  <a:gd name="connsiteY6" fmla="*/ 187799 h 187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899" h="187799">
                    <a:moveTo>
                      <a:pt x="0" y="187799"/>
                    </a:moveTo>
                    <a:lnTo>
                      <a:pt x="0" y="155697"/>
                    </a:lnTo>
                    <a:cubicBezTo>
                      <a:pt x="34510" y="155697"/>
                      <a:pt x="61797" y="127607"/>
                      <a:pt x="61797" y="93900"/>
                    </a:cubicBezTo>
                    <a:cubicBezTo>
                      <a:pt x="61797" y="59390"/>
                      <a:pt x="33708" y="32102"/>
                      <a:pt x="0" y="32102"/>
                    </a:cubicBezTo>
                    <a:lnTo>
                      <a:pt x="0" y="0"/>
                    </a:lnTo>
                    <a:cubicBezTo>
                      <a:pt x="52166" y="0"/>
                      <a:pt x="93900" y="42536"/>
                      <a:pt x="93900" y="93900"/>
                    </a:cubicBezTo>
                    <a:cubicBezTo>
                      <a:pt x="93900" y="145264"/>
                      <a:pt x="52166" y="187799"/>
                      <a:pt x="0" y="187799"/>
                    </a:cubicBezTo>
                    <a:close/>
                  </a:path>
                </a:pathLst>
              </a:custGeom>
              <a:grpFill/>
              <a:ln w="8022" cap="flat">
                <a:noFill/>
                <a:prstDash val="solid"/>
                <a:miter/>
              </a:ln>
            </p:spPr>
            <p:txBody>
              <a:bodyPr rtlCol="0" anchor="ctr"/>
              <a:lstStyle/>
              <a:p>
                <a:endParaRPr lang="sv-SE" dirty="0"/>
              </a:p>
            </p:txBody>
          </p:sp>
        </p:grpSp>
        <p:grpSp>
          <p:nvGrpSpPr>
            <p:cNvPr id="14" name="Graphic 4">
              <a:extLst>
                <a:ext uri="{FF2B5EF4-FFF2-40B4-BE49-F238E27FC236}">
                  <a16:creationId xmlns:a16="http://schemas.microsoft.com/office/drawing/2014/main" id="{EDF1E589-01FE-45BD-B3B7-852100EA05C8}"/>
                </a:ext>
              </a:extLst>
            </p:cNvPr>
            <p:cNvGrpSpPr/>
            <p:nvPr/>
          </p:nvGrpSpPr>
          <p:grpSpPr>
            <a:xfrm>
              <a:off x="8523747" y="938294"/>
              <a:ext cx="630812" cy="448631"/>
              <a:chOff x="8523747" y="938294"/>
              <a:chExt cx="630812" cy="448631"/>
            </a:xfrm>
            <a:grpFill/>
          </p:grpSpPr>
          <p:sp>
            <p:nvSpPr>
              <p:cNvPr id="15" name="Freeform: Shape 49">
                <a:extLst>
                  <a:ext uri="{FF2B5EF4-FFF2-40B4-BE49-F238E27FC236}">
                    <a16:creationId xmlns:a16="http://schemas.microsoft.com/office/drawing/2014/main" id="{1546FF55-FF88-4926-A6F1-1EDFFE458825}"/>
                  </a:ext>
                </a:extLst>
              </p:cNvPr>
              <p:cNvSpPr/>
              <p:nvPr/>
            </p:nvSpPr>
            <p:spPr>
              <a:xfrm>
                <a:off x="8523747" y="1070716"/>
                <a:ext cx="317011" cy="316209"/>
              </a:xfrm>
              <a:custGeom>
                <a:avLst/>
                <a:gdLst>
                  <a:gd name="connsiteX0" fmla="*/ 85071 w 317011"/>
                  <a:gd name="connsiteY0" fmla="*/ 316209 h 316209"/>
                  <a:gd name="connsiteX1" fmla="*/ 0 w 317011"/>
                  <a:gd name="connsiteY1" fmla="*/ 169340 h 316209"/>
                  <a:gd name="connsiteX2" fmla="*/ 169340 w 317011"/>
                  <a:gd name="connsiteY2" fmla="*/ 0 h 316209"/>
                  <a:gd name="connsiteX3" fmla="*/ 233545 w 317011"/>
                  <a:gd name="connsiteY3" fmla="*/ 12841 h 316209"/>
                  <a:gd name="connsiteX4" fmla="*/ 317012 w 317011"/>
                  <a:gd name="connsiteY4" fmla="*/ 86677 h 316209"/>
                  <a:gd name="connsiteX5" fmla="*/ 288922 w 317011"/>
                  <a:gd name="connsiteY5" fmla="*/ 102728 h 316209"/>
                  <a:gd name="connsiteX6" fmla="*/ 221507 w 317011"/>
                  <a:gd name="connsiteY6" fmla="*/ 43338 h 316209"/>
                  <a:gd name="connsiteX7" fmla="*/ 169340 w 317011"/>
                  <a:gd name="connsiteY7" fmla="*/ 32905 h 316209"/>
                  <a:gd name="connsiteX8" fmla="*/ 32102 w 317011"/>
                  <a:gd name="connsiteY8" fmla="*/ 170143 h 316209"/>
                  <a:gd name="connsiteX9" fmla="*/ 101123 w 317011"/>
                  <a:gd name="connsiteY9" fmla="*/ 288922 h 316209"/>
                  <a:gd name="connsiteX10" fmla="*/ 85071 w 317011"/>
                  <a:gd name="connsiteY10" fmla="*/ 316209 h 316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011" h="316209">
                    <a:moveTo>
                      <a:pt x="85071" y="316209"/>
                    </a:moveTo>
                    <a:cubicBezTo>
                      <a:pt x="32905" y="285712"/>
                      <a:pt x="0" y="229533"/>
                      <a:pt x="0" y="169340"/>
                    </a:cubicBezTo>
                    <a:cubicBezTo>
                      <a:pt x="0" y="76243"/>
                      <a:pt x="76243" y="0"/>
                      <a:pt x="169340" y="0"/>
                    </a:cubicBezTo>
                    <a:cubicBezTo>
                      <a:pt x="191812" y="0"/>
                      <a:pt x="213481" y="4013"/>
                      <a:pt x="233545" y="12841"/>
                    </a:cubicBezTo>
                    <a:cubicBezTo>
                      <a:pt x="268858" y="27287"/>
                      <a:pt x="298553" y="53772"/>
                      <a:pt x="317012" y="86677"/>
                    </a:cubicBezTo>
                    <a:lnTo>
                      <a:pt x="288922" y="102728"/>
                    </a:lnTo>
                    <a:cubicBezTo>
                      <a:pt x="273673" y="76243"/>
                      <a:pt x="249596" y="54574"/>
                      <a:pt x="221507" y="43338"/>
                    </a:cubicBezTo>
                    <a:cubicBezTo>
                      <a:pt x="204653" y="36918"/>
                      <a:pt x="187800" y="32905"/>
                      <a:pt x="169340" y="32905"/>
                    </a:cubicBezTo>
                    <a:cubicBezTo>
                      <a:pt x="93900" y="32905"/>
                      <a:pt x="32102" y="94702"/>
                      <a:pt x="32102" y="170143"/>
                    </a:cubicBezTo>
                    <a:cubicBezTo>
                      <a:pt x="32102" y="219099"/>
                      <a:pt x="58587" y="264845"/>
                      <a:pt x="101123" y="288922"/>
                    </a:cubicBezTo>
                    <a:lnTo>
                      <a:pt x="85071" y="316209"/>
                    </a:lnTo>
                    <a:close/>
                  </a:path>
                </a:pathLst>
              </a:custGeom>
              <a:grpFill/>
              <a:ln w="8022" cap="flat">
                <a:noFill/>
                <a:prstDash val="solid"/>
                <a:miter/>
              </a:ln>
            </p:spPr>
            <p:txBody>
              <a:bodyPr rtlCol="0" anchor="ctr"/>
              <a:lstStyle/>
              <a:p>
                <a:endParaRPr lang="sv-SE" dirty="0"/>
              </a:p>
            </p:txBody>
          </p:sp>
          <p:sp>
            <p:nvSpPr>
              <p:cNvPr id="16" name="Freeform: Shape 50">
                <a:extLst>
                  <a:ext uri="{FF2B5EF4-FFF2-40B4-BE49-F238E27FC236}">
                    <a16:creationId xmlns:a16="http://schemas.microsoft.com/office/drawing/2014/main" id="{CB342088-9EF3-4BB1-9355-5C1C1DB9EDD0}"/>
                  </a:ext>
                </a:extLst>
              </p:cNvPr>
              <p:cNvSpPr/>
              <p:nvPr/>
            </p:nvSpPr>
            <p:spPr>
              <a:xfrm>
                <a:off x="8735624" y="938294"/>
                <a:ext cx="418936" cy="165327"/>
              </a:xfrm>
              <a:custGeom>
                <a:avLst/>
                <a:gdLst>
                  <a:gd name="connsiteX0" fmla="*/ 30497 w 418936"/>
                  <a:gd name="connsiteY0" fmla="*/ 165328 h 165327"/>
                  <a:gd name="connsiteX1" fmla="*/ 0 w 418936"/>
                  <a:gd name="connsiteY1" fmla="*/ 154894 h 165327"/>
                  <a:gd name="connsiteX2" fmla="*/ 215889 w 418936"/>
                  <a:gd name="connsiteY2" fmla="*/ 0 h 165327"/>
                  <a:gd name="connsiteX3" fmla="*/ 418937 w 418936"/>
                  <a:gd name="connsiteY3" fmla="*/ 124397 h 165327"/>
                  <a:gd name="connsiteX4" fmla="*/ 390045 w 418936"/>
                  <a:gd name="connsiteY4" fmla="*/ 138843 h 165327"/>
                  <a:gd name="connsiteX5" fmla="*/ 215889 w 418936"/>
                  <a:gd name="connsiteY5" fmla="*/ 32102 h 165327"/>
                  <a:gd name="connsiteX6" fmla="*/ 30497 w 418936"/>
                  <a:gd name="connsiteY6" fmla="*/ 165328 h 16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936" h="165327">
                    <a:moveTo>
                      <a:pt x="30497" y="165328"/>
                    </a:moveTo>
                    <a:lnTo>
                      <a:pt x="0" y="154894"/>
                    </a:lnTo>
                    <a:cubicBezTo>
                      <a:pt x="31300" y="62600"/>
                      <a:pt x="117976" y="0"/>
                      <a:pt x="215889" y="0"/>
                    </a:cubicBezTo>
                    <a:cubicBezTo>
                      <a:pt x="301763" y="0"/>
                      <a:pt x="379611" y="47351"/>
                      <a:pt x="418937" y="124397"/>
                    </a:cubicBezTo>
                    <a:lnTo>
                      <a:pt x="390045" y="138843"/>
                    </a:lnTo>
                    <a:cubicBezTo>
                      <a:pt x="356337" y="73033"/>
                      <a:pt x="289724" y="32102"/>
                      <a:pt x="215889" y="32102"/>
                    </a:cubicBezTo>
                    <a:cubicBezTo>
                      <a:pt x="132423" y="32102"/>
                      <a:pt x="57784" y="85874"/>
                      <a:pt x="30497" y="165328"/>
                    </a:cubicBezTo>
                    <a:close/>
                  </a:path>
                </a:pathLst>
              </a:custGeom>
              <a:grpFill/>
              <a:ln w="8022" cap="flat">
                <a:noFill/>
                <a:prstDash val="solid"/>
                <a:miter/>
              </a:ln>
            </p:spPr>
            <p:txBody>
              <a:bodyPr rtlCol="0" anchor="ctr"/>
              <a:lstStyle/>
              <a:p>
                <a:endParaRPr lang="sv-SE" dirty="0"/>
              </a:p>
            </p:txBody>
          </p:sp>
        </p:grpSp>
      </p:grpSp>
      <p:graphicFrame>
        <p:nvGraphicFramePr>
          <p:cNvPr id="27" name="Diagram 9">
            <a:extLst>
              <a:ext uri="{FF2B5EF4-FFF2-40B4-BE49-F238E27FC236}">
                <a16:creationId xmlns:a16="http://schemas.microsoft.com/office/drawing/2014/main" id="{00000000-0008-0000-0A00-000002000000}"/>
              </a:ext>
            </a:extLst>
          </p:cNvPr>
          <p:cNvGraphicFramePr>
            <a:graphicFrameLocks noGrp="1"/>
          </p:cNvGraphicFramePr>
          <p:nvPr>
            <p:ph sz="quarter" idx="22"/>
            <p:extLst>
              <p:ext uri="{D42A27DB-BD31-4B8C-83A1-F6EECF244321}">
                <p14:modId xmlns:p14="http://schemas.microsoft.com/office/powerpoint/2010/main" val="1369732722"/>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28023063"/>
      </p:ext>
    </p:extLst>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E23A679-42F0-4BBE-93BE-5C07C1B257A8}"/>
              </a:ext>
            </a:extLst>
          </p:cNvPr>
          <p:cNvSpPr>
            <a:spLocks noGrp="1"/>
          </p:cNvSpPr>
          <p:nvPr>
            <p:ph type="title"/>
          </p:nvPr>
        </p:nvSpPr>
        <p:spPr/>
        <p:txBody>
          <a:bodyPr/>
          <a:lstStyle/>
          <a:p>
            <a:r>
              <a:rPr lang="sv-SE" dirty="0"/>
              <a:t>Territoriella utsläpp av koldioxid</a:t>
            </a:r>
          </a:p>
        </p:txBody>
      </p:sp>
      <p:sp>
        <p:nvSpPr>
          <p:cNvPr id="3" name="Platshållare för text 2">
            <a:extLst>
              <a:ext uri="{FF2B5EF4-FFF2-40B4-BE49-F238E27FC236}">
                <a16:creationId xmlns:a16="http://schemas.microsoft.com/office/drawing/2014/main" id="{DA8B1A9E-AADA-4ECB-90AB-B1A8CDC949AC}"/>
              </a:ext>
            </a:extLst>
          </p:cNvPr>
          <p:cNvSpPr>
            <a:spLocks noGrp="1"/>
          </p:cNvSpPr>
          <p:nvPr>
            <p:ph type="body" sz="quarter" idx="18"/>
          </p:nvPr>
        </p:nvSpPr>
        <p:spPr/>
        <p:txBody>
          <a:bodyPr/>
          <a:lstStyle/>
          <a:p>
            <a:r>
              <a:rPr lang="sv-SE" dirty="0"/>
              <a:t>Källa: US IEA</a:t>
            </a:r>
          </a:p>
        </p:txBody>
      </p:sp>
      <p:sp>
        <p:nvSpPr>
          <p:cNvPr id="4" name="Platshållare för datum 3">
            <a:extLst>
              <a:ext uri="{FF2B5EF4-FFF2-40B4-BE49-F238E27FC236}">
                <a16:creationId xmlns:a16="http://schemas.microsoft.com/office/drawing/2014/main" id="{0DFFB9E8-C8C6-426A-A8B1-478DD73A64E3}"/>
              </a:ext>
            </a:extLst>
          </p:cNvPr>
          <p:cNvSpPr>
            <a:spLocks noGrp="1"/>
          </p:cNvSpPr>
          <p:nvPr>
            <p:ph type="dt" sz="half" idx="19"/>
          </p:nvPr>
        </p:nvSpPr>
        <p:spPr/>
        <p:txBody>
          <a:bodyPr/>
          <a:lstStyle/>
          <a:p>
            <a:pPr>
              <a:defRPr/>
            </a:pPr>
            <a:r>
              <a:rPr lang="sv-SE" dirty="0"/>
              <a:t>2022-04-08</a:t>
            </a:r>
          </a:p>
        </p:txBody>
      </p:sp>
      <p:sp>
        <p:nvSpPr>
          <p:cNvPr id="5" name="Platshållare för bildnummer 4">
            <a:extLst>
              <a:ext uri="{FF2B5EF4-FFF2-40B4-BE49-F238E27FC236}">
                <a16:creationId xmlns:a16="http://schemas.microsoft.com/office/drawing/2014/main" id="{C23690EE-E2A2-44BB-8785-10D7D91323A8}"/>
              </a:ext>
            </a:extLst>
          </p:cNvPr>
          <p:cNvSpPr>
            <a:spLocks noGrp="1"/>
          </p:cNvSpPr>
          <p:nvPr>
            <p:ph type="sldNum" sz="quarter" idx="21"/>
          </p:nvPr>
        </p:nvSpPr>
        <p:spPr/>
        <p:txBody>
          <a:bodyPr/>
          <a:lstStyle/>
          <a:p>
            <a:pPr>
              <a:defRPr/>
            </a:pPr>
            <a:fld id="{30D2372E-50D1-4AC7-942F-EA3CFDEB5908}" type="slidenum">
              <a:rPr lang="sv-SE" smtClean="0"/>
              <a:pPr>
                <a:defRPr/>
              </a:pPr>
              <a:t>47</a:t>
            </a:fld>
            <a:endParaRPr lang="sv-SE" dirty="0"/>
          </a:p>
        </p:txBody>
      </p:sp>
      <p:sp>
        <p:nvSpPr>
          <p:cNvPr id="8" name="TextBox 11">
            <a:extLst>
              <a:ext uri="{FF2B5EF4-FFF2-40B4-BE49-F238E27FC236}">
                <a16:creationId xmlns:a16="http://schemas.microsoft.com/office/drawing/2014/main" id="{2CF7186C-7244-4269-80A6-05C8BB6A3AB8}"/>
              </a:ext>
            </a:extLst>
          </p:cNvPr>
          <p:cNvSpPr txBox="1"/>
          <p:nvPr>
            <p:custDataLst>
              <p:tags r:id="rId1"/>
            </p:custDataLst>
          </p:nvPr>
        </p:nvSpPr>
        <p:spPr>
          <a:xfrm>
            <a:off x="537833" y="1720850"/>
            <a:ext cx="2061313" cy="341632"/>
          </a:xfrm>
          <a:prstGeom prst="rect">
            <a:avLst/>
          </a:prstGeom>
          <a:noFill/>
        </p:spPr>
        <p:txBody>
          <a:bodyPr wrap="square" rtlCol="0">
            <a:spAutoFit/>
          </a:bodyPr>
          <a:lstStyle/>
          <a:p>
            <a:pPr>
              <a:lnSpc>
                <a:spcPct val="90000"/>
              </a:lnSpc>
              <a:spcBef>
                <a:spcPts val="600"/>
              </a:spcBef>
            </a:pPr>
            <a:r>
              <a:rPr lang="sv-SE" dirty="0"/>
              <a:t>CO</a:t>
            </a:r>
            <a:r>
              <a:rPr lang="sv-SE" baseline="-25000" dirty="0"/>
              <a:t>2</a:t>
            </a:r>
            <a:r>
              <a:rPr lang="sv-SE" dirty="0"/>
              <a:t>/BNP 2019</a:t>
            </a:r>
          </a:p>
        </p:txBody>
      </p:sp>
      <p:grpSp>
        <p:nvGrpSpPr>
          <p:cNvPr id="9" name="Graphic 4">
            <a:extLst>
              <a:ext uri="{FF2B5EF4-FFF2-40B4-BE49-F238E27FC236}">
                <a16:creationId xmlns:a16="http://schemas.microsoft.com/office/drawing/2014/main" id="{98609CCF-D872-49FC-8A5E-50EC155B0ABC}"/>
              </a:ext>
            </a:extLst>
          </p:cNvPr>
          <p:cNvGrpSpPr/>
          <p:nvPr/>
        </p:nvGrpSpPr>
        <p:grpSpPr>
          <a:xfrm>
            <a:off x="9338235" y="3429000"/>
            <a:ext cx="2314015" cy="1724480"/>
            <a:chOff x="8523747" y="938294"/>
            <a:chExt cx="1052157" cy="784102"/>
          </a:xfrm>
          <a:solidFill>
            <a:schemeClr val="accent1"/>
          </a:solidFill>
        </p:grpSpPr>
        <p:grpSp>
          <p:nvGrpSpPr>
            <p:cNvPr id="10" name="Graphic 4">
              <a:extLst>
                <a:ext uri="{FF2B5EF4-FFF2-40B4-BE49-F238E27FC236}">
                  <a16:creationId xmlns:a16="http://schemas.microsoft.com/office/drawing/2014/main" id="{A7ABEEA5-CD86-42F1-8115-6396728C6080}"/>
                </a:ext>
              </a:extLst>
            </p:cNvPr>
            <p:cNvGrpSpPr/>
            <p:nvPr/>
          </p:nvGrpSpPr>
          <p:grpSpPr>
            <a:xfrm>
              <a:off x="8893728" y="1435079"/>
              <a:ext cx="402885" cy="230335"/>
              <a:chOff x="8893728" y="1435079"/>
              <a:chExt cx="402885" cy="230335"/>
            </a:xfrm>
            <a:grpFill/>
          </p:grpSpPr>
          <p:sp>
            <p:nvSpPr>
              <p:cNvPr id="22" name="Freeform: Shape 25">
                <a:extLst>
                  <a:ext uri="{FF2B5EF4-FFF2-40B4-BE49-F238E27FC236}">
                    <a16:creationId xmlns:a16="http://schemas.microsoft.com/office/drawing/2014/main" id="{590D2604-A05C-4E15-8719-369A20C93F5E}"/>
                  </a:ext>
                </a:extLst>
              </p:cNvPr>
              <p:cNvSpPr/>
              <p:nvPr/>
            </p:nvSpPr>
            <p:spPr>
              <a:xfrm>
                <a:off x="8893728" y="1435079"/>
                <a:ext cx="136435" cy="184589"/>
              </a:xfrm>
              <a:custGeom>
                <a:avLst/>
                <a:gdLst>
                  <a:gd name="connsiteX0" fmla="*/ 92295 w 136435"/>
                  <a:gd name="connsiteY0" fmla="*/ 184589 h 184589"/>
                  <a:gd name="connsiteX1" fmla="*/ 0 w 136435"/>
                  <a:gd name="connsiteY1" fmla="*/ 92295 h 184589"/>
                  <a:gd name="connsiteX2" fmla="*/ 92295 w 136435"/>
                  <a:gd name="connsiteY2" fmla="*/ 0 h 184589"/>
                  <a:gd name="connsiteX3" fmla="*/ 128410 w 136435"/>
                  <a:gd name="connsiteY3" fmla="*/ 7223 h 184589"/>
                  <a:gd name="connsiteX4" fmla="*/ 115569 w 136435"/>
                  <a:gd name="connsiteY4" fmla="*/ 36918 h 184589"/>
                  <a:gd name="connsiteX5" fmla="*/ 92295 w 136435"/>
                  <a:gd name="connsiteY5" fmla="*/ 32102 h 184589"/>
                  <a:gd name="connsiteX6" fmla="*/ 32102 w 136435"/>
                  <a:gd name="connsiteY6" fmla="*/ 92295 h 184589"/>
                  <a:gd name="connsiteX7" fmla="*/ 92295 w 136435"/>
                  <a:gd name="connsiteY7" fmla="*/ 152487 h 184589"/>
                  <a:gd name="connsiteX8" fmla="*/ 121187 w 136435"/>
                  <a:gd name="connsiteY8" fmla="*/ 145264 h 184589"/>
                  <a:gd name="connsiteX9" fmla="*/ 136435 w 136435"/>
                  <a:gd name="connsiteY9" fmla="*/ 173353 h 184589"/>
                  <a:gd name="connsiteX10" fmla="*/ 92295 w 136435"/>
                  <a:gd name="connsiteY10" fmla="*/ 184589 h 18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435" h="184589">
                    <a:moveTo>
                      <a:pt x="92295" y="184589"/>
                    </a:moveTo>
                    <a:cubicBezTo>
                      <a:pt x="41733" y="184589"/>
                      <a:pt x="0" y="143658"/>
                      <a:pt x="0" y="92295"/>
                    </a:cubicBezTo>
                    <a:cubicBezTo>
                      <a:pt x="0" y="41733"/>
                      <a:pt x="40931" y="0"/>
                      <a:pt x="92295" y="0"/>
                    </a:cubicBezTo>
                    <a:cubicBezTo>
                      <a:pt x="104333" y="0"/>
                      <a:pt x="117174" y="2408"/>
                      <a:pt x="128410" y="7223"/>
                    </a:cubicBezTo>
                    <a:lnTo>
                      <a:pt x="115569" y="36918"/>
                    </a:lnTo>
                    <a:cubicBezTo>
                      <a:pt x="108346" y="33708"/>
                      <a:pt x="100320" y="32102"/>
                      <a:pt x="92295" y="32102"/>
                    </a:cubicBezTo>
                    <a:cubicBezTo>
                      <a:pt x="59390" y="32102"/>
                      <a:pt x="32102" y="59390"/>
                      <a:pt x="32102" y="92295"/>
                    </a:cubicBezTo>
                    <a:cubicBezTo>
                      <a:pt x="32102" y="125200"/>
                      <a:pt x="59390" y="152487"/>
                      <a:pt x="92295" y="152487"/>
                    </a:cubicBezTo>
                    <a:cubicBezTo>
                      <a:pt x="102728" y="152487"/>
                      <a:pt x="112359" y="150079"/>
                      <a:pt x="121187" y="145264"/>
                    </a:cubicBezTo>
                    <a:lnTo>
                      <a:pt x="136435" y="173353"/>
                    </a:lnTo>
                    <a:cubicBezTo>
                      <a:pt x="122792" y="180576"/>
                      <a:pt x="107543" y="184589"/>
                      <a:pt x="92295" y="184589"/>
                    </a:cubicBezTo>
                    <a:close/>
                  </a:path>
                </a:pathLst>
              </a:custGeom>
              <a:grpFill/>
              <a:ln w="8022" cap="flat">
                <a:noFill/>
                <a:prstDash val="solid"/>
                <a:miter/>
              </a:ln>
            </p:spPr>
            <p:txBody>
              <a:bodyPr rtlCol="0" anchor="ctr"/>
              <a:lstStyle/>
              <a:p>
                <a:endParaRPr lang="sv-SE" dirty="0"/>
              </a:p>
            </p:txBody>
          </p:sp>
          <p:sp>
            <p:nvSpPr>
              <p:cNvPr id="23" name="Freeform: Shape 26">
                <a:extLst>
                  <a:ext uri="{FF2B5EF4-FFF2-40B4-BE49-F238E27FC236}">
                    <a16:creationId xmlns:a16="http://schemas.microsoft.com/office/drawing/2014/main" id="{63DEA45B-11B3-4166-841D-6F6AD4DB3EBB}"/>
                  </a:ext>
                </a:extLst>
              </p:cNvPr>
              <p:cNvSpPr/>
              <p:nvPr/>
            </p:nvSpPr>
            <p:spPr>
              <a:xfrm>
                <a:off x="9028559" y="1435079"/>
                <a:ext cx="184589" cy="184589"/>
              </a:xfrm>
              <a:custGeom>
                <a:avLst/>
                <a:gdLst>
                  <a:gd name="connsiteX0" fmla="*/ 92295 w 184589"/>
                  <a:gd name="connsiteY0" fmla="*/ 184589 h 184589"/>
                  <a:gd name="connsiteX1" fmla="*/ 0 w 184589"/>
                  <a:gd name="connsiteY1" fmla="*/ 92295 h 184589"/>
                  <a:gd name="connsiteX2" fmla="*/ 92295 w 184589"/>
                  <a:gd name="connsiteY2" fmla="*/ 0 h 184589"/>
                  <a:gd name="connsiteX3" fmla="*/ 128410 w 184589"/>
                  <a:gd name="connsiteY3" fmla="*/ 7223 h 184589"/>
                  <a:gd name="connsiteX4" fmla="*/ 184589 w 184589"/>
                  <a:gd name="connsiteY4" fmla="*/ 92295 h 184589"/>
                  <a:gd name="connsiteX5" fmla="*/ 137238 w 184589"/>
                  <a:gd name="connsiteY5" fmla="*/ 173353 h 184589"/>
                  <a:gd name="connsiteX6" fmla="*/ 92295 w 184589"/>
                  <a:gd name="connsiteY6" fmla="*/ 184589 h 184589"/>
                  <a:gd name="connsiteX7" fmla="*/ 92295 w 184589"/>
                  <a:gd name="connsiteY7" fmla="*/ 32102 h 184589"/>
                  <a:gd name="connsiteX8" fmla="*/ 32102 w 184589"/>
                  <a:gd name="connsiteY8" fmla="*/ 92295 h 184589"/>
                  <a:gd name="connsiteX9" fmla="*/ 92295 w 184589"/>
                  <a:gd name="connsiteY9" fmla="*/ 152487 h 184589"/>
                  <a:gd name="connsiteX10" fmla="*/ 121187 w 184589"/>
                  <a:gd name="connsiteY10" fmla="*/ 145264 h 184589"/>
                  <a:gd name="connsiteX11" fmla="*/ 152487 w 184589"/>
                  <a:gd name="connsiteY11" fmla="*/ 92295 h 184589"/>
                  <a:gd name="connsiteX12" fmla="*/ 115569 w 184589"/>
                  <a:gd name="connsiteY12" fmla="*/ 36918 h 184589"/>
                  <a:gd name="connsiteX13" fmla="*/ 92295 w 184589"/>
                  <a:gd name="connsiteY13" fmla="*/ 32102 h 18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4589" h="184589">
                    <a:moveTo>
                      <a:pt x="92295" y="184589"/>
                    </a:moveTo>
                    <a:cubicBezTo>
                      <a:pt x="41733" y="184589"/>
                      <a:pt x="0" y="143658"/>
                      <a:pt x="0" y="92295"/>
                    </a:cubicBezTo>
                    <a:cubicBezTo>
                      <a:pt x="0" y="41733"/>
                      <a:pt x="40930" y="0"/>
                      <a:pt x="92295" y="0"/>
                    </a:cubicBezTo>
                    <a:cubicBezTo>
                      <a:pt x="104333" y="0"/>
                      <a:pt x="117174" y="2408"/>
                      <a:pt x="128410" y="7223"/>
                    </a:cubicBezTo>
                    <a:cubicBezTo>
                      <a:pt x="162920" y="21669"/>
                      <a:pt x="184589" y="55377"/>
                      <a:pt x="184589" y="92295"/>
                    </a:cubicBezTo>
                    <a:cubicBezTo>
                      <a:pt x="184589" y="126002"/>
                      <a:pt x="166130" y="156499"/>
                      <a:pt x="137238" y="173353"/>
                    </a:cubicBezTo>
                    <a:cubicBezTo>
                      <a:pt x="123594" y="180576"/>
                      <a:pt x="107543" y="184589"/>
                      <a:pt x="92295" y="184589"/>
                    </a:cubicBezTo>
                    <a:close/>
                    <a:moveTo>
                      <a:pt x="92295" y="32102"/>
                    </a:moveTo>
                    <a:cubicBezTo>
                      <a:pt x="59389" y="32102"/>
                      <a:pt x="32102" y="59390"/>
                      <a:pt x="32102" y="92295"/>
                    </a:cubicBezTo>
                    <a:cubicBezTo>
                      <a:pt x="32102" y="125200"/>
                      <a:pt x="59389" y="152487"/>
                      <a:pt x="92295" y="152487"/>
                    </a:cubicBezTo>
                    <a:cubicBezTo>
                      <a:pt x="102728" y="152487"/>
                      <a:pt x="112359" y="150079"/>
                      <a:pt x="121187" y="145264"/>
                    </a:cubicBezTo>
                    <a:cubicBezTo>
                      <a:pt x="140448" y="134830"/>
                      <a:pt x="152487" y="114766"/>
                      <a:pt x="152487" y="92295"/>
                    </a:cubicBezTo>
                    <a:cubicBezTo>
                      <a:pt x="152487" y="68218"/>
                      <a:pt x="138040" y="46549"/>
                      <a:pt x="115569" y="36918"/>
                    </a:cubicBezTo>
                    <a:cubicBezTo>
                      <a:pt x="108346" y="33708"/>
                      <a:pt x="100320" y="32102"/>
                      <a:pt x="92295" y="32102"/>
                    </a:cubicBezTo>
                    <a:close/>
                  </a:path>
                </a:pathLst>
              </a:custGeom>
              <a:grpFill/>
              <a:ln w="8022" cap="flat">
                <a:noFill/>
                <a:prstDash val="solid"/>
                <a:miter/>
              </a:ln>
            </p:spPr>
            <p:txBody>
              <a:bodyPr rtlCol="0" anchor="ctr"/>
              <a:lstStyle/>
              <a:p>
                <a:endParaRPr lang="sv-SE" dirty="0"/>
              </a:p>
            </p:txBody>
          </p:sp>
          <p:sp>
            <p:nvSpPr>
              <p:cNvPr id="24" name="Freeform: Shape 27">
                <a:extLst>
                  <a:ext uri="{FF2B5EF4-FFF2-40B4-BE49-F238E27FC236}">
                    <a16:creationId xmlns:a16="http://schemas.microsoft.com/office/drawing/2014/main" id="{7A0FF19A-F440-4792-B60F-32AF320D88FD}"/>
                  </a:ext>
                </a:extLst>
              </p:cNvPr>
              <p:cNvSpPr/>
              <p:nvPr/>
            </p:nvSpPr>
            <p:spPr>
              <a:xfrm>
                <a:off x="9213912" y="1541820"/>
                <a:ext cx="82701" cy="123594"/>
              </a:xfrm>
              <a:custGeom>
                <a:avLst/>
                <a:gdLst>
                  <a:gd name="connsiteX0" fmla="*/ 73071 w 82701"/>
                  <a:gd name="connsiteY0" fmla="*/ 123594 h 123594"/>
                  <a:gd name="connsiteX1" fmla="*/ 16089 w 82701"/>
                  <a:gd name="connsiteY1" fmla="*/ 123594 h 123594"/>
                  <a:gd name="connsiteX2" fmla="*/ 1643 w 82701"/>
                  <a:gd name="connsiteY2" fmla="*/ 114766 h 123594"/>
                  <a:gd name="connsiteX3" fmla="*/ 3248 w 82701"/>
                  <a:gd name="connsiteY3" fmla="*/ 97912 h 123594"/>
                  <a:gd name="connsiteX4" fmla="*/ 49797 w 82701"/>
                  <a:gd name="connsiteY4" fmla="*/ 35313 h 123594"/>
                  <a:gd name="connsiteX5" fmla="*/ 44179 w 82701"/>
                  <a:gd name="connsiteY5" fmla="*/ 32102 h 123594"/>
                  <a:gd name="connsiteX6" fmla="*/ 37758 w 82701"/>
                  <a:gd name="connsiteY6" fmla="*/ 38523 h 123594"/>
                  <a:gd name="connsiteX7" fmla="*/ 5656 w 82701"/>
                  <a:gd name="connsiteY7" fmla="*/ 38523 h 123594"/>
                  <a:gd name="connsiteX8" fmla="*/ 44179 w 82701"/>
                  <a:gd name="connsiteY8" fmla="*/ 0 h 123594"/>
                  <a:gd name="connsiteX9" fmla="*/ 82702 w 82701"/>
                  <a:gd name="connsiteY9" fmla="*/ 38523 h 123594"/>
                  <a:gd name="connsiteX10" fmla="*/ 79492 w 82701"/>
                  <a:gd name="connsiteY10" fmla="*/ 48154 h 123594"/>
                  <a:gd name="connsiteX11" fmla="*/ 47389 w 82701"/>
                  <a:gd name="connsiteY11" fmla="*/ 90689 h 123594"/>
                  <a:gd name="connsiteX12" fmla="*/ 72268 w 82701"/>
                  <a:gd name="connsiteY12" fmla="*/ 90689 h 123594"/>
                  <a:gd name="connsiteX13" fmla="*/ 72268 w 82701"/>
                  <a:gd name="connsiteY13" fmla="*/ 123594 h 12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701" h="123594">
                    <a:moveTo>
                      <a:pt x="73071" y="123594"/>
                    </a:moveTo>
                    <a:lnTo>
                      <a:pt x="16089" y="123594"/>
                    </a:lnTo>
                    <a:cubicBezTo>
                      <a:pt x="9669" y="123594"/>
                      <a:pt x="4853" y="120384"/>
                      <a:pt x="1643" y="114766"/>
                    </a:cubicBezTo>
                    <a:cubicBezTo>
                      <a:pt x="-765" y="109148"/>
                      <a:pt x="-765" y="102728"/>
                      <a:pt x="3248" y="97912"/>
                    </a:cubicBezTo>
                    <a:lnTo>
                      <a:pt x="49797" y="35313"/>
                    </a:lnTo>
                    <a:cubicBezTo>
                      <a:pt x="48192" y="33708"/>
                      <a:pt x="46586" y="32102"/>
                      <a:pt x="44179" y="32102"/>
                    </a:cubicBezTo>
                    <a:cubicBezTo>
                      <a:pt x="40166" y="32102"/>
                      <a:pt x="37758" y="35313"/>
                      <a:pt x="37758" y="38523"/>
                    </a:cubicBezTo>
                    <a:lnTo>
                      <a:pt x="5656" y="38523"/>
                    </a:lnTo>
                    <a:cubicBezTo>
                      <a:pt x="5656" y="16854"/>
                      <a:pt x="23312" y="0"/>
                      <a:pt x="44179" y="0"/>
                    </a:cubicBezTo>
                    <a:cubicBezTo>
                      <a:pt x="65848" y="0"/>
                      <a:pt x="82702" y="17656"/>
                      <a:pt x="82702" y="38523"/>
                    </a:cubicBezTo>
                    <a:cubicBezTo>
                      <a:pt x="82702" y="41733"/>
                      <a:pt x="81899" y="45746"/>
                      <a:pt x="79492" y="48154"/>
                    </a:cubicBezTo>
                    <a:lnTo>
                      <a:pt x="47389" y="90689"/>
                    </a:lnTo>
                    <a:lnTo>
                      <a:pt x="72268" y="90689"/>
                    </a:lnTo>
                    <a:lnTo>
                      <a:pt x="72268" y="123594"/>
                    </a:lnTo>
                    <a:close/>
                  </a:path>
                </a:pathLst>
              </a:custGeom>
              <a:grpFill/>
              <a:ln w="8022" cap="flat">
                <a:noFill/>
                <a:prstDash val="solid"/>
                <a:miter/>
              </a:ln>
            </p:spPr>
            <p:txBody>
              <a:bodyPr rtlCol="0" anchor="ctr"/>
              <a:lstStyle/>
              <a:p>
                <a:endParaRPr lang="sv-SE" dirty="0"/>
              </a:p>
            </p:txBody>
          </p:sp>
        </p:grpSp>
        <p:grpSp>
          <p:nvGrpSpPr>
            <p:cNvPr id="11" name="Graphic 4">
              <a:extLst>
                <a:ext uri="{FF2B5EF4-FFF2-40B4-BE49-F238E27FC236}">
                  <a16:creationId xmlns:a16="http://schemas.microsoft.com/office/drawing/2014/main" id="{A8577919-75AC-4814-B929-D2EC7B77C539}"/>
                </a:ext>
              </a:extLst>
            </p:cNvPr>
            <p:cNvGrpSpPr/>
            <p:nvPr/>
          </p:nvGrpSpPr>
          <p:grpSpPr>
            <a:xfrm>
              <a:off x="8620857" y="1124488"/>
              <a:ext cx="955047" cy="597908"/>
              <a:chOff x="8620857" y="1124488"/>
              <a:chExt cx="955047" cy="597908"/>
            </a:xfrm>
            <a:grpFill/>
          </p:grpSpPr>
          <p:sp>
            <p:nvSpPr>
              <p:cNvPr id="18" name="Freeform: Shape 21">
                <a:extLst>
                  <a:ext uri="{FF2B5EF4-FFF2-40B4-BE49-F238E27FC236}">
                    <a16:creationId xmlns:a16="http://schemas.microsoft.com/office/drawing/2014/main" id="{7A8512DC-FBD6-4500-BBB9-0780A546701F}"/>
                  </a:ext>
                </a:extLst>
              </p:cNvPr>
              <p:cNvSpPr/>
              <p:nvPr/>
            </p:nvSpPr>
            <p:spPr>
              <a:xfrm>
                <a:off x="8620857" y="1295434"/>
                <a:ext cx="399675" cy="426962"/>
              </a:xfrm>
              <a:custGeom>
                <a:avLst/>
                <a:gdLst>
                  <a:gd name="connsiteX0" fmla="*/ 213482 w 399675"/>
                  <a:gd name="connsiteY0" fmla="*/ 426963 h 426962"/>
                  <a:gd name="connsiteX1" fmla="*/ 0 w 399675"/>
                  <a:gd name="connsiteY1" fmla="*/ 213481 h 426962"/>
                  <a:gd name="connsiteX2" fmla="*/ 213482 w 399675"/>
                  <a:gd name="connsiteY2" fmla="*/ 0 h 426962"/>
                  <a:gd name="connsiteX3" fmla="*/ 294540 w 399675"/>
                  <a:gd name="connsiteY3" fmla="*/ 16051 h 426962"/>
                  <a:gd name="connsiteX4" fmla="*/ 399676 w 399675"/>
                  <a:gd name="connsiteY4" fmla="*/ 108346 h 426962"/>
                  <a:gd name="connsiteX5" fmla="*/ 371586 w 399675"/>
                  <a:gd name="connsiteY5" fmla="*/ 124397 h 426962"/>
                  <a:gd name="connsiteX6" fmla="*/ 282502 w 399675"/>
                  <a:gd name="connsiteY6" fmla="*/ 45746 h 426962"/>
                  <a:gd name="connsiteX7" fmla="*/ 213482 w 399675"/>
                  <a:gd name="connsiteY7" fmla="*/ 32102 h 426962"/>
                  <a:gd name="connsiteX8" fmla="*/ 32102 w 399675"/>
                  <a:gd name="connsiteY8" fmla="*/ 213481 h 426962"/>
                  <a:gd name="connsiteX9" fmla="*/ 213482 w 399675"/>
                  <a:gd name="connsiteY9" fmla="*/ 394860 h 426962"/>
                  <a:gd name="connsiteX10" fmla="*/ 213482 w 399675"/>
                  <a:gd name="connsiteY10" fmla="*/ 426963 h 42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9675" h="426962">
                    <a:moveTo>
                      <a:pt x="213482" y="426963"/>
                    </a:moveTo>
                    <a:cubicBezTo>
                      <a:pt x="96307" y="426963"/>
                      <a:pt x="0" y="331458"/>
                      <a:pt x="0" y="213481"/>
                    </a:cubicBezTo>
                    <a:cubicBezTo>
                      <a:pt x="0" y="96307"/>
                      <a:pt x="95505" y="0"/>
                      <a:pt x="213482" y="0"/>
                    </a:cubicBezTo>
                    <a:cubicBezTo>
                      <a:pt x="241571" y="0"/>
                      <a:pt x="268858" y="5618"/>
                      <a:pt x="294540" y="16051"/>
                    </a:cubicBezTo>
                    <a:cubicBezTo>
                      <a:pt x="338681" y="34510"/>
                      <a:pt x="375599" y="67415"/>
                      <a:pt x="399676" y="108346"/>
                    </a:cubicBezTo>
                    <a:lnTo>
                      <a:pt x="371586" y="124397"/>
                    </a:lnTo>
                    <a:cubicBezTo>
                      <a:pt x="351522" y="89084"/>
                      <a:pt x="320222" y="60995"/>
                      <a:pt x="282502" y="45746"/>
                    </a:cubicBezTo>
                    <a:cubicBezTo>
                      <a:pt x="260832" y="36918"/>
                      <a:pt x="237558" y="32102"/>
                      <a:pt x="213482" y="32102"/>
                    </a:cubicBezTo>
                    <a:cubicBezTo>
                      <a:pt x="113964" y="32102"/>
                      <a:pt x="32102" y="113161"/>
                      <a:pt x="32102" y="213481"/>
                    </a:cubicBezTo>
                    <a:cubicBezTo>
                      <a:pt x="32102" y="312999"/>
                      <a:pt x="113161" y="394860"/>
                      <a:pt x="213482" y="394860"/>
                    </a:cubicBezTo>
                    <a:lnTo>
                      <a:pt x="213482" y="426963"/>
                    </a:lnTo>
                    <a:close/>
                  </a:path>
                </a:pathLst>
              </a:custGeom>
              <a:grpFill/>
              <a:ln w="8022" cap="flat">
                <a:noFill/>
                <a:prstDash val="solid"/>
                <a:miter/>
              </a:ln>
            </p:spPr>
            <p:txBody>
              <a:bodyPr rtlCol="0" anchor="ctr"/>
              <a:lstStyle/>
              <a:p>
                <a:endParaRPr lang="sv-SE" dirty="0"/>
              </a:p>
            </p:txBody>
          </p:sp>
          <p:sp>
            <p:nvSpPr>
              <p:cNvPr id="19" name="Freeform: Shape 22">
                <a:extLst>
                  <a:ext uri="{FF2B5EF4-FFF2-40B4-BE49-F238E27FC236}">
                    <a16:creationId xmlns:a16="http://schemas.microsoft.com/office/drawing/2014/main" id="{AFA17971-570A-4AEA-B1CE-F4897CC79B27}"/>
                  </a:ext>
                </a:extLst>
              </p:cNvPr>
              <p:cNvSpPr/>
              <p:nvPr/>
            </p:nvSpPr>
            <p:spPr>
              <a:xfrm>
                <a:off x="8893728" y="1124488"/>
                <a:ext cx="562595" cy="438198"/>
              </a:xfrm>
              <a:custGeom>
                <a:avLst/>
                <a:gdLst>
                  <a:gd name="connsiteX0" fmla="*/ 520862 w 562595"/>
                  <a:gd name="connsiteY0" fmla="*/ 438198 h 438198"/>
                  <a:gd name="connsiteX1" fmla="*/ 493575 w 562595"/>
                  <a:gd name="connsiteY1" fmla="*/ 421345 h 438198"/>
                  <a:gd name="connsiteX2" fmla="*/ 525678 w 562595"/>
                  <a:gd name="connsiteY2" fmla="*/ 337878 h 438198"/>
                  <a:gd name="connsiteX3" fmla="*/ 530493 w 562595"/>
                  <a:gd name="connsiteY3" fmla="*/ 288922 h 438198"/>
                  <a:gd name="connsiteX4" fmla="*/ 273674 w 562595"/>
                  <a:gd name="connsiteY4" fmla="*/ 32102 h 438198"/>
                  <a:gd name="connsiteX5" fmla="*/ 30498 w 562595"/>
                  <a:gd name="connsiteY5" fmla="*/ 206258 h 438198"/>
                  <a:gd name="connsiteX6" fmla="*/ 0 w 562595"/>
                  <a:gd name="connsiteY6" fmla="*/ 195825 h 438198"/>
                  <a:gd name="connsiteX7" fmla="*/ 273674 w 562595"/>
                  <a:gd name="connsiteY7" fmla="*/ 0 h 438198"/>
                  <a:gd name="connsiteX8" fmla="*/ 562596 w 562595"/>
                  <a:gd name="connsiteY8" fmla="*/ 288922 h 438198"/>
                  <a:gd name="connsiteX9" fmla="*/ 557780 w 562595"/>
                  <a:gd name="connsiteY9" fmla="*/ 343496 h 438198"/>
                  <a:gd name="connsiteX10" fmla="*/ 520862 w 562595"/>
                  <a:gd name="connsiteY10" fmla="*/ 438198 h 43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2595" h="438198">
                    <a:moveTo>
                      <a:pt x="520862" y="438198"/>
                    </a:moveTo>
                    <a:lnTo>
                      <a:pt x="493575" y="421345"/>
                    </a:lnTo>
                    <a:cubicBezTo>
                      <a:pt x="508824" y="395663"/>
                      <a:pt x="520060" y="367573"/>
                      <a:pt x="525678" y="337878"/>
                    </a:cubicBezTo>
                    <a:cubicBezTo>
                      <a:pt x="528888" y="321827"/>
                      <a:pt x="530493" y="305776"/>
                      <a:pt x="530493" y="288922"/>
                    </a:cubicBezTo>
                    <a:cubicBezTo>
                      <a:pt x="530493" y="147671"/>
                      <a:pt x="415727" y="32102"/>
                      <a:pt x="273674" y="32102"/>
                    </a:cubicBezTo>
                    <a:cubicBezTo>
                      <a:pt x="163723" y="32102"/>
                      <a:pt x="65810" y="101925"/>
                      <a:pt x="30498" y="206258"/>
                    </a:cubicBezTo>
                    <a:lnTo>
                      <a:pt x="0" y="195825"/>
                    </a:lnTo>
                    <a:cubicBezTo>
                      <a:pt x="39326" y="78651"/>
                      <a:pt x="149277" y="0"/>
                      <a:pt x="273674" y="0"/>
                    </a:cubicBezTo>
                    <a:cubicBezTo>
                      <a:pt x="432581" y="0"/>
                      <a:pt x="562596" y="129212"/>
                      <a:pt x="562596" y="288922"/>
                    </a:cubicBezTo>
                    <a:cubicBezTo>
                      <a:pt x="562596" y="307381"/>
                      <a:pt x="560991" y="325840"/>
                      <a:pt x="557780" y="343496"/>
                    </a:cubicBezTo>
                    <a:cubicBezTo>
                      <a:pt x="550557" y="378006"/>
                      <a:pt x="538519" y="409306"/>
                      <a:pt x="520862" y="438198"/>
                    </a:cubicBezTo>
                    <a:close/>
                  </a:path>
                </a:pathLst>
              </a:custGeom>
              <a:grpFill/>
              <a:ln w="8022" cap="flat">
                <a:noFill/>
                <a:prstDash val="solid"/>
                <a:miter/>
              </a:ln>
            </p:spPr>
            <p:txBody>
              <a:bodyPr rtlCol="0" anchor="ctr"/>
              <a:lstStyle/>
              <a:p>
                <a:endParaRPr lang="sv-SE" dirty="0"/>
              </a:p>
            </p:txBody>
          </p:sp>
          <p:sp>
            <p:nvSpPr>
              <p:cNvPr id="20" name="Freeform: Shape 23">
                <a:extLst>
                  <a:ext uri="{FF2B5EF4-FFF2-40B4-BE49-F238E27FC236}">
                    <a16:creationId xmlns:a16="http://schemas.microsoft.com/office/drawing/2014/main" id="{279D12BD-16D9-4DA2-852D-B917A7F33FA8}"/>
                  </a:ext>
                </a:extLst>
              </p:cNvPr>
              <p:cNvSpPr/>
              <p:nvPr/>
            </p:nvSpPr>
            <p:spPr>
              <a:xfrm>
                <a:off x="9439470" y="1449525"/>
                <a:ext cx="136435" cy="272870"/>
              </a:xfrm>
              <a:custGeom>
                <a:avLst/>
                <a:gdLst>
                  <a:gd name="connsiteX0" fmla="*/ 0 w 136435"/>
                  <a:gd name="connsiteY0" fmla="*/ 272871 h 272870"/>
                  <a:gd name="connsiteX1" fmla="*/ 0 w 136435"/>
                  <a:gd name="connsiteY1" fmla="*/ 240768 h 272870"/>
                  <a:gd name="connsiteX2" fmla="*/ 104333 w 136435"/>
                  <a:gd name="connsiteY2" fmla="*/ 136435 h 272870"/>
                  <a:gd name="connsiteX3" fmla="*/ 0 w 136435"/>
                  <a:gd name="connsiteY3" fmla="*/ 32102 h 272870"/>
                  <a:gd name="connsiteX4" fmla="*/ 0 w 136435"/>
                  <a:gd name="connsiteY4" fmla="*/ 0 h 272870"/>
                  <a:gd name="connsiteX5" fmla="*/ 136435 w 136435"/>
                  <a:gd name="connsiteY5" fmla="*/ 136435 h 272870"/>
                  <a:gd name="connsiteX6" fmla="*/ 0 w 136435"/>
                  <a:gd name="connsiteY6" fmla="*/ 272871 h 27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435" h="272870">
                    <a:moveTo>
                      <a:pt x="0" y="272871"/>
                    </a:moveTo>
                    <a:lnTo>
                      <a:pt x="0" y="240768"/>
                    </a:lnTo>
                    <a:cubicBezTo>
                      <a:pt x="57785" y="240768"/>
                      <a:pt x="104333" y="194220"/>
                      <a:pt x="104333" y="136435"/>
                    </a:cubicBezTo>
                    <a:cubicBezTo>
                      <a:pt x="104333" y="78651"/>
                      <a:pt x="57785" y="32102"/>
                      <a:pt x="0" y="32102"/>
                    </a:cubicBezTo>
                    <a:lnTo>
                      <a:pt x="0" y="0"/>
                    </a:lnTo>
                    <a:cubicBezTo>
                      <a:pt x="75441" y="0"/>
                      <a:pt x="136435" y="60995"/>
                      <a:pt x="136435" y="136435"/>
                    </a:cubicBezTo>
                    <a:cubicBezTo>
                      <a:pt x="136435" y="211876"/>
                      <a:pt x="75441" y="272871"/>
                      <a:pt x="0" y="272871"/>
                    </a:cubicBezTo>
                    <a:close/>
                  </a:path>
                </a:pathLst>
              </a:custGeom>
              <a:grpFill/>
              <a:ln w="8022" cap="flat">
                <a:noFill/>
                <a:prstDash val="solid"/>
                <a:miter/>
              </a:ln>
            </p:spPr>
            <p:txBody>
              <a:bodyPr rtlCol="0" anchor="ctr"/>
              <a:lstStyle/>
              <a:p>
                <a:endParaRPr lang="sv-SE" dirty="0"/>
              </a:p>
            </p:txBody>
          </p:sp>
          <p:sp>
            <p:nvSpPr>
              <p:cNvPr id="21" name="Freeform: Shape 24">
                <a:extLst>
                  <a:ext uri="{FF2B5EF4-FFF2-40B4-BE49-F238E27FC236}">
                    <a16:creationId xmlns:a16="http://schemas.microsoft.com/office/drawing/2014/main" id="{839567B9-4D06-456A-BD97-626178045916}"/>
                  </a:ext>
                </a:extLst>
              </p:cNvPr>
              <p:cNvSpPr/>
              <p:nvPr/>
            </p:nvSpPr>
            <p:spPr>
              <a:xfrm>
                <a:off x="8834339" y="1690294"/>
                <a:ext cx="605131" cy="32102"/>
              </a:xfrm>
              <a:custGeom>
                <a:avLst/>
                <a:gdLst>
                  <a:gd name="connsiteX0" fmla="*/ 0 w 605131"/>
                  <a:gd name="connsiteY0" fmla="*/ 0 h 32102"/>
                  <a:gd name="connsiteX1" fmla="*/ 605132 w 605131"/>
                  <a:gd name="connsiteY1" fmla="*/ 0 h 32102"/>
                  <a:gd name="connsiteX2" fmla="*/ 605132 w 605131"/>
                  <a:gd name="connsiteY2" fmla="*/ 32102 h 32102"/>
                  <a:gd name="connsiteX3" fmla="*/ 0 w 605131"/>
                  <a:gd name="connsiteY3" fmla="*/ 32102 h 32102"/>
                </a:gdLst>
                <a:ahLst/>
                <a:cxnLst>
                  <a:cxn ang="0">
                    <a:pos x="connsiteX0" y="connsiteY0"/>
                  </a:cxn>
                  <a:cxn ang="0">
                    <a:pos x="connsiteX1" y="connsiteY1"/>
                  </a:cxn>
                  <a:cxn ang="0">
                    <a:pos x="connsiteX2" y="connsiteY2"/>
                  </a:cxn>
                  <a:cxn ang="0">
                    <a:pos x="connsiteX3" y="connsiteY3"/>
                  </a:cxn>
                </a:cxnLst>
                <a:rect l="l" t="t" r="r" b="b"/>
                <a:pathLst>
                  <a:path w="605131" h="32102">
                    <a:moveTo>
                      <a:pt x="0" y="0"/>
                    </a:moveTo>
                    <a:lnTo>
                      <a:pt x="605132" y="0"/>
                    </a:lnTo>
                    <a:lnTo>
                      <a:pt x="605132" y="32102"/>
                    </a:lnTo>
                    <a:lnTo>
                      <a:pt x="0" y="32102"/>
                    </a:lnTo>
                    <a:close/>
                  </a:path>
                </a:pathLst>
              </a:custGeom>
              <a:grpFill/>
              <a:ln w="8022" cap="flat">
                <a:noFill/>
                <a:prstDash val="solid"/>
                <a:miter/>
              </a:ln>
            </p:spPr>
            <p:txBody>
              <a:bodyPr rtlCol="0" anchor="ctr"/>
              <a:lstStyle/>
              <a:p>
                <a:endParaRPr lang="sv-SE" dirty="0"/>
              </a:p>
            </p:txBody>
          </p:sp>
        </p:grpSp>
        <p:grpSp>
          <p:nvGrpSpPr>
            <p:cNvPr id="12" name="Graphic 4">
              <a:extLst>
                <a:ext uri="{FF2B5EF4-FFF2-40B4-BE49-F238E27FC236}">
                  <a16:creationId xmlns:a16="http://schemas.microsoft.com/office/drawing/2014/main" id="{8E7D0794-4D81-4349-819F-3C2378B4DD43}"/>
                </a:ext>
              </a:extLst>
            </p:cNvPr>
            <p:cNvGrpSpPr/>
            <p:nvPr/>
          </p:nvGrpSpPr>
          <p:grpSpPr>
            <a:xfrm>
              <a:off x="9185860" y="1011327"/>
              <a:ext cx="384427" cy="398872"/>
              <a:chOff x="9185860" y="1011327"/>
              <a:chExt cx="384427" cy="398872"/>
            </a:xfrm>
            <a:grpFill/>
          </p:grpSpPr>
          <p:sp>
            <p:nvSpPr>
              <p:cNvPr id="16" name="Freeform: Shape 19">
                <a:extLst>
                  <a:ext uri="{FF2B5EF4-FFF2-40B4-BE49-F238E27FC236}">
                    <a16:creationId xmlns:a16="http://schemas.microsoft.com/office/drawing/2014/main" id="{36618B71-B38A-428E-8C4C-FF226AFE1F25}"/>
                  </a:ext>
                </a:extLst>
              </p:cNvPr>
              <p:cNvSpPr/>
              <p:nvPr/>
            </p:nvSpPr>
            <p:spPr>
              <a:xfrm>
                <a:off x="9185860" y="1011327"/>
                <a:ext cx="307380" cy="292132"/>
              </a:xfrm>
              <a:custGeom>
                <a:avLst/>
                <a:gdLst>
                  <a:gd name="connsiteX0" fmla="*/ 279291 w 307380"/>
                  <a:gd name="connsiteY0" fmla="*/ 292132 h 292132"/>
                  <a:gd name="connsiteX1" fmla="*/ 252004 w 307380"/>
                  <a:gd name="connsiteY1" fmla="*/ 275279 h 292132"/>
                  <a:gd name="connsiteX2" fmla="*/ 272068 w 307380"/>
                  <a:gd name="connsiteY2" fmla="*/ 223112 h 292132"/>
                  <a:gd name="connsiteX3" fmla="*/ 275278 w 307380"/>
                  <a:gd name="connsiteY3" fmla="*/ 192615 h 292132"/>
                  <a:gd name="connsiteX4" fmla="*/ 113964 w 307380"/>
                  <a:gd name="connsiteY4" fmla="*/ 31300 h 292132"/>
                  <a:gd name="connsiteX5" fmla="*/ 19262 w 307380"/>
                  <a:gd name="connsiteY5" fmla="*/ 61797 h 292132"/>
                  <a:gd name="connsiteX6" fmla="*/ 0 w 307380"/>
                  <a:gd name="connsiteY6" fmla="*/ 36918 h 292132"/>
                  <a:gd name="connsiteX7" fmla="*/ 113964 w 307380"/>
                  <a:gd name="connsiteY7" fmla="*/ 0 h 292132"/>
                  <a:gd name="connsiteX8" fmla="*/ 307381 w 307380"/>
                  <a:gd name="connsiteY8" fmla="*/ 193417 h 292132"/>
                  <a:gd name="connsiteX9" fmla="*/ 304171 w 307380"/>
                  <a:gd name="connsiteY9" fmla="*/ 230335 h 292132"/>
                  <a:gd name="connsiteX10" fmla="*/ 279291 w 307380"/>
                  <a:gd name="connsiteY10" fmla="*/ 292132 h 29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380" h="292132">
                    <a:moveTo>
                      <a:pt x="279291" y="292132"/>
                    </a:moveTo>
                    <a:lnTo>
                      <a:pt x="252004" y="275279"/>
                    </a:lnTo>
                    <a:cubicBezTo>
                      <a:pt x="261635" y="259227"/>
                      <a:pt x="268056" y="241571"/>
                      <a:pt x="272068" y="223112"/>
                    </a:cubicBezTo>
                    <a:cubicBezTo>
                      <a:pt x="273673" y="213481"/>
                      <a:pt x="275278" y="203048"/>
                      <a:pt x="275278" y="192615"/>
                    </a:cubicBezTo>
                    <a:cubicBezTo>
                      <a:pt x="275278" y="103530"/>
                      <a:pt x="203048" y="31300"/>
                      <a:pt x="113964" y="31300"/>
                    </a:cubicBezTo>
                    <a:cubicBezTo>
                      <a:pt x="79454" y="31300"/>
                      <a:pt x="46548" y="41733"/>
                      <a:pt x="19262" y="61797"/>
                    </a:cubicBezTo>
                    <a:lnTo>
                      <a:pt x="0" y="36918"/>
                    </a:lnTo>
                    <a:cubicBezTo>
                      <a:pt x="32905" y="12841"/>
                      <a:pt x="72231" y="0"/>
                      <a:pt x="113964" y="0"/>
                    </a:cubicBezTo>
                    <a:cubicBezTo>
                      <a:pt x="220704" y="0"/>
                      <a:pt x="307381" y="86677"/>
                      <a:pt x="307381" y="193417"/>
                    </a:cubicBezTo>
                    <a:cubicBezTo>
                      <a:pt x="307381" y="205456"/>
                      <a:pt x="306579" y="218297"/>
                      <a:pt x="304171" y="230335"/>
                    </a:cubicBezTo>
                    <a:cubicBezTo>
                      <a:pt x="298553" y="252004"/>
                      <a:pt x="290527" y="272871"/>
                      <a:pt x="279291" y="292132"/>
                    </a:cubicBezTo>
                    <a:close/>
                  </a:path>
                </a:pathLst>
              </a:custGeom>
              <a:grpFill/>
              <a:ln w="8022" cap="flat">
                <a:noFill/>
                <a:prstDash val="solid"/>
                <a:miter/>
              </a:ln>
            </p:spPr>
            <p:txBody>
              <a:bodyPr rtlCol="0" anchor="ctr"/>
              <a:lstStyle/>
              <a:p>
                <a:endParaRPr lang="sv-SE" dirty="0"/>
              </a:p>
            </p:txBody>
          </p:sp>
          <p:sp>
            <p:nvSpPr>
              <p:cNvPr id="17" name="Freeform: Shape 20">
                <a:extLst>
                  <a:ext uri="{FF2B5EF4-FFF2-40B4-BE49-F238E27FC236}">
                    <a16:creationId xmlns:a16="http://schemas.microsoft.com/office/drawing/2014/main" id="{29EA1809-98D3-4AB1-BB62-AC7E2D28F8D4}"/>
                  </a:ext>
                </a:extLst>
              </p:cNvPr>
              <p:cNvSpPr/>
              <p:nvPr/>
            </p:nvSpPr>
            <p:spPr>
              <a:xfrm>
                <a:off x="9476388" y="1222400"/>
                <a:ext cx="93899" cy="187799"/>
              </a:xfrm>
              <a:custGeom>
                <a:avLst/>
                <a:gdLst>
                  <a:gd name="connsiteX0" fmla="*/ 0 w 93899"/>
                  <a:gd name="connsiteY0" fmla="*/ 187799 h 187799"/>
                  <a:gd name="connsiteX1" fmla="*/ 0 w 93899"/>
                  <a:gd name="connsiteY1" fmla="*/ 155697 h 187799"/>
                  <a:gd name="connsiteX2" fmla="*/ 61797 w 93899"/>
                  <a:gd name="connsiteY2" fmla="*/ 93900 h 187799"/>
                  <a:gd name="connsiteX3" fmla="*/ 0 w 93899"/>
                  <a:gd name="connsiteY3" fmla="*/ 32102 h 187799"/>
                  <a:gd name="connsiteX4" fmla="*/ 0 w 93899"/>
                  <a:gd name="connsiteY4" fmla="*/ 0 h 187799"/>
                  <a:gd name="connsiteX5" fmla="*/ 93900 w 93899"/>
                  <a:gd name="connsiteY5" fmla="*/ 93900 h 187799"/>
                  <a:gd name="connsiteX6" fmla="*/ 0 w 93899"/>
                  <a:gd name="connsiteY6" fmla="*/ 187799 h 187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899" h="187799">
                    <a:moveTo>
                      <a:pt x="0" y="187799"/>
                    </a:moveTo>
                    <a:lnTo>
                      <a:pt x="0" y="155697"/>
                    </a:lnTo>
                    <a:cubicBezTo>
                      <a:pt x="34510" y="155697"/>
                      <a:pt x="61797" y="127607"/>
                      <a:pt x="61797" y="93900"/>
                    </a:cubicBezTo>
                    <a:cubicBezTo>
                      <a:pt x="61797" y="59390"/>
                      <a:pt x="33708" y="32102"/>
                      <a:pt x="0" y="32102"/>
                    </a:cubicBezTo>
                    <a:lnTo>
                      <a:pt x="0" y="0"/>
                    </a:lnTo>
                    <a:cubicBezTo>
                      <a:pt x="52166" y="0"/>
                      <a:pt x="93900" y="42536"/>
                      <a:pt x="93900" y="93900"/>
                    </a:cubicBezTo>
                    <a:cubicBezTo>
                      <a:pt x="93900" y="145264"/>
                      <a:pt x="52166" y="187799"/>
                      <a:pt x="0" y="187799"/>
                    </a:cubicBezTo>
                    <a:close/>
                  </a:path>
                </a:pathLst>
              </a:custGeom>
              <a:grpFill/>
              <a:ln w="8022" cap="flat">
                <a:noFill/>
                <a:prstDash val="solid"/>
                <a:miter/>
              </a:ln>
            </p:spPr>
            <p:txBody>
              <a:bodyPr rtlCol="0" anchor="ctr"/>
              <a:lstStyle/>
              <a:p>
                <a:endParaRPr lang="sv-SE" dirty="0"/>
              </a:p>
            </p:txBody>
          </p:sp>
        </p:grpSp>
        <p:grpSp>
          <p:nvGrpSpPr>
            <p:cNvPr id="13" name="Graphic 4">
              <a:extLst>
                <a:ext uri="{FF2B5EF4-FFF2-40B4-BE49-F238E27FC236}">
                  <a16:creationId xmlns:a16="http://schemas.microsoft.com/office/drawing/2014/main" id="{54791DEB-008E-4667-99DE-F6A686348608}"/>
                </a:ext>
              </a:extLst>
            </p:cNvPr>
            <p:cNvGrpSpPr/>
            <p:nvPr/>
          </p:nvGrpSpPr>
          <p:grpSpPr>
            <a:xfrm>
              <a:off x="8523747" y="938294"/>
              <a:ext cx="630812" cy="448631"/>
              <a:chOff x="8523747" y="938294"/>
              <a:chExt cx="630812" cy="448631"/>
            </a:xfrm>
            <a:grpFill/>
          </p:grpSpPr>
          <p:sp>
            <p:nvSpPr>
              <p:cNvPr id="14" name="Freeform: Shape 17">
                <a:extLst>
                  <a:ext uri="{FF2B5EF4-FFF2-40B4-BE49-F238E27FC236}">
                    <a16:creationId xmlns:a16="http://schemas.microsoft.com/office/drawing/2014/main" id="{C236175D-A2F7-4F41-8CB1-B887D336B613}"/>
                  </a:ext>
                </a:extLst>
              </p:cNvPr>
              <p:cNvSpPr/>
              <p:nvPr/>
            </p:nvSpPr>
            <p:spPr>
              <a:xfrm>
                <a:off x="8523747" y="1070716"/>
                <a:ext cx="317011" cy="316209"/>
              </a:xfrm>
              <a:custGeom>
                <a:avLst/>
                <a:gdLst>
                  <a:gd name="connsiteX0" fmla="*/ 85071 w 317011"/>
                  <a:gd name="connsiteY0" fmla="*/ 316209 h 316209"/>
                  <a:gd name="connsiteX1" fmla="*/ 0 w 317011"/>
                  <a:gd name="connsiteY1" fmla="*/ 169340 h 316209"/>
                  <a:gd name="connsiteX2" fmla="*/ 169340 w 317011"/>
                  <a:gd name="connsiteY2" fmla="*/ 0 h 316209"/>
                  <a:gd name="connsiteX3" fmla="*/ 233545 w 317011"/>
                  <a:gd name="connsiteY3" fmla="*/ 12841 h 316209"/>
                  <a:gd name="connsiteX4" fmla="*/ 317012 w 317011"/>
                  <a:gd name="connsiteY4" fmla="*/ 86677 h 316209"/>
                  <a:gd name="connsiteX5" fmla="*/ 288922 w 317011"/>
                  <a:gd name="connsiteY5" fmla="*/ 102728 h 316209"/>
                  <a:gd name="connsiteX6" fmla="*/ 221507 w 317011"/>
                  <a:gd name="connsiteY6" fmla="*/ 43338 h 316209"/>
                  <a:gd name="connsiteX7" fmla="*/ 169340 w 317011"/>
                  <a:gd name="connsiteY7" fmla="*/ 32905 h 316209"/>
                  <a:gd name="connsiteX8" fmla="*/ 32102 w 317011"/>
                  <a:gd name="connsiteY8" fmla="*/ 170143 h 316209"/>
                  <a:gd name="connsiteX9" fmla="*/ 101123 w 317011"/>
                  <a:gd name="connsiteY9" fmla="*/ 288922 h 316209"/>
                  <a:gd name="connsiteX10" fmla="*/ 85071 w 317011"/>
                  <a:gd name="connsiteY10" fmla="*/ 316209 h 316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011" h="316209">
                    <a:moveTo>
                      <a:pt x="85071" y="316209"/>
                    </a:moveTo>
                    <a:cubicBezTo>
                      <a:pt x="32905" y="285712"/>
                      <a:pt x="0" y="229533"/>
                      <a:pt x="0" y="169340"/>
                    </a:cubicBezTo>
                    <a:cubicBezTo>
                      <a:pt x="0" y="76243"/>
                      <a:pt x="76243" y="0"/>
                      <a:pt x="169340" y="0"/>
                    </a:cubicBezTo>
                    <a:cubicBezTo>
                      <a:pt x="191812" y="0"/>
                      <a:pt x="213481" y="4013"/>
                      <a:pt x="233545" y="12841"/>
                    </a:cubicBezTo>
                    <a:cubicBezTo>
                      <a:pt x="268858" y="27287"/>
                      <a:pt x="298553" y="53772"/>
                      <a:pt x="317012" y="86677"/>
                    </a:cubicBezTo>
                    <a:lnTo>
                      <a:pt x="288922" y="102728"/>
                    </a:lnTo>
                    <a:cubicBezTo>
                      <a:pt x="273673" y="76243"/>
                      <a:pt x="249596" y="54574"/>
                      <a:pt x="221507" y="43338"/>
                    </a:cubicBezTo>
                    <a:cubicBezTo>
                      <a:pt x="204653" y="36918"/>
                      <a:pt x="187800" y="32905"/>
                      <a:pt x="169340" y="32905"/>
                    </a:cubicBezTo>
                    <a:cubicBezTo>
                      <a:pt x="93900" y="32905"/>
                      <a:pt x="32102" y="94702"/>
                      <a:pt x="32102" y="170143"/>
                    </a:cubicBezTo>
                    <a:cubicBezTo>
                      <a:pt x="32102" y="219099"/>
                      <a:pt x="58587" y="264845"/>
                      <a:pt x="101123" y="288922"/>
                    </a:cubicBezTo>
                    <a:lnTo>
                      <a:pt x="85071" y="316209"/>
                    </a:lnTo>
                    <a:close/>
                  </a:path>
                </a:pathLst>
              </a:custGeom>
              <a:grpFill/>
              <a:ln w="8022" cap="flat">
                <a:noFill/>
                <a:prstDash val="solid"/>
                <a:miter/>
              </a:ln>
            </p:spPr>
            <p:txBody>
              <a:bodyPr rtlCol="0" anchor="ctr"/>
              <a:lstStyle/>
              <a:p>
                <a:endParaRPr lang="sv-SE" dirty="0"/>
              </a:p>
            </p:txBody>
          </p:sp>
          <p:sp>
            <p:nvSpPr>
              <p:cNvPr id="15" name="Freeform: Shape 18">
                <a:extLst>
                  <a:ext uri="{FF2B5EF4-FFF2-40B4-BE49-F238E27FC236}">
                    <a16:creationId xmlns:a16="http://schemas.microsoft.com/office/drawing/2014/main" id="{92D5024A-31ED-498B-A80F-9E03CC021C0F}"/>
                  </a:ext>
                </a:extLst>
              </p:cNvPr>
              <p:cNvSpPr/>
              <p:nvPr/>
            </p:nvSpPr>
            <p:spPr>
              <a:xfrm>
                <a:off x="8735624" y="938294"/>
                <a:ext cx="418936" cy="165327"/>
              </a:xfrm>
              <a:custGeom>
                <a:avLst/>
                <a:gdLst>
                  <a:gd name="connsiteX0" fmla="*/ 30497 w 418936"/>
                  <a:gd name="connsiteY0" fmla="*/ 165328 h 165327"/>
                  <a:gd name="connsiteX1" fmla="*/ 0 w 418936"/>
                  <a:gd name="connsiteY1" fmla="*/ 154894 h 165327"/>
                  <a:gd name="connsiteX2" fmla="*/ 215889 w 418936"/>
                  <a:gd name="connsiteY2" fmla="*/ 0 h 165327"/>
                  <a:gd name="connsiteX3" fmla="*/ 418937 w 418936"/>
                  <a:gd name="connsiteY3" fmla="*/ 124397 h 165327"/>
                  <a:gd name="connsiteX4" fmla="*/ 390045 w 418936"/>
                  <a:gd name="connsiteY4" fmla="*/ 138843 h 165327"/>
                  <a:gd name="connsiteX5" fmla="*/ 215889 w 418936"/>
                  <a:gd name="connsiteY5" fmla="*/ 32102 h 165327"/>
                  <a:gd name="connsiteX6" fmla="*/ 30497 w 418936"/>
                  <a:gd name="connsiteY6" fmla="*/ 165328 h 16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936" h="165327">
                    <a:moveTo>
                      <a:pt x="30497" y="165328"/>
                    </a:moveTo>
                    <a:lnTo>
                      <a:pt x="0" y="154894"/>
                    </a:lnTo>
                    <a:cubicBezTo>
                      <a:pt x="31300" y="62600"/>
                      <a:pt x="117976" y="0"/>
                      <a:pt x="215889" y="0"/>
                    </a:cubicBezTo>
                    <a:cubicBezTo>
                      <a:pt x="301763" y="0"/>
                      <a:pt x="379611" y="47351"/>
                      <a:pt x="418937" y="124397"/>
                    </a:cubicBezTo>
                    <a:lnTo>
                      <a:pt x="390045" y="138843"/>
                    </a:lnTo>
                    <a:cubicBezTo>
                      <a:pt x="356337" y="73033"/>
                      <a:pt x="289724" y="32102"/>
                      <a:pt x="215889" y="32102"/>
                    </a:cubicBezTo>
                    <a:cubicBezTo>
                      <a:pt x="132423" y="32102"/>
                      <a:pt x="57784" y="85874"/>
                      <a:pt x="30497" y="165328"/>
                    </a:cubicBezTo>
                    <a:close/>
                  </a:path>
                </a:pathLst>
              </a:custGeom>
              <a:grpFill/>
              <a:ln w="8022" cap="flat">
                <a:noFill/>
                <a:prstDash val="solid"/>
                <a:miter/>
              </a:ln>
            </p:spPr>
            <p:txBody>
              <a:bodyPr rtlCol="0" anchor="ctr"/>
              <a:lstStyle/>
              <a:p>
                <a:endParaRPr lang="sv-SE" dirty="0"/>
              </a:p>
            </p:txBody>
          </p:sp>
        </p:grpSp>
      </p:grpSp>
      <p:sp>
        <p:nvSpPr>
          <p:cNvPr id="25" name="TextBox 28">
            <a:extLst>
              <a:ext uri="{FF2B5EF4-FFF2-40B4-BE49-F238E27FC236}">
                <a16:creationId xmlns:a16="http://schemas.microsoft.com/office/drawing/2014/main" id="{E89DB813-871A-43EB-BFAC-41C6C917FC08}"/>
              </a:ext>
            </a:extLst>
          </p:cNvPr>
          <p:cNvSpPr txBox="1"/>
          <p:nvPr>
            <p:custDataLst>
              <p:tags r:id="rId2"/>
            </p:custDataLst>
          </p:nvPr>
        </p:nvSpPr>
        <p:spPr>
          <a:xfrm>
            <a:off x="7088725" y="1720850"/>
            <a:ext cx="2061313" cy="341632"/>
          </a:xfrm>
          <a:prstGeom prst="rect">
            <a:avLst/>
          </a:prstGeom>
          <a:noFill/>
        </p:spPr>
        <p:txBody>
          <a:bodyPr wrap="square" rtlCol="0">
            <a:spAutoFit/>
          </a:bodyPr>
          <a:lstStyle/>
          <a:p>
            <a:pPr algn="r">
              <a:lnSpc>
                <a:spcPct val="90000"/>
              </a:lnSpc>
              <a:spcBef>
                <a:spcPts val="600"/>
              </a:spcBef>
            </a:pPr>
            <a:r>
              <a:rPr lang="sv-SE" dirty="0"/>
              <a:t>CO</a:t>
            </a:r>
            <a:r>
              <a:rPr lang="sv-SE" baseline="-25000" dirty="0"/>
              <a:t>2</a:t>
            </a:r>
            <a:r>
              <a:rPr lang="sv-SE" dirty="0"/>
              <a:t>/Capita 2019</a:t>
            </a:r>
          </a:p>
        </p:txBody>
      </p:sp>
      <p:sp>
        <p:nvSpPr>
          <p:cNvPr id="26" name="Rectangle 6">
            <a:extLst>
              <a:ext uri="{FF2B5EF4-FFF2-40B4-BE49-F238E27FC236}">
                <a16:creationId xmlns:a16="http://schemas.microsoft.com/office/drawing/2014/main" id="{40D445D2-52BC-4146-B913-9380AC50DFE0}"/>
              </a:ext>
            </a:extLst>
          </p:cNvPr>
          <p:cNvSpPr/>
          <p:nvPr/>
        </p:nvSpPr>
        <p:spPr>
          <a:xfrm>
            <a:off x="2103461" y="1794992"/>
            <a:ext cx="206734" cy="2067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400" dirty="0" err="1"/>
          </a:p>
        </p:txBody>
      </p:sp>
      <p:sp>
        <p:nvSpPr>
          <p:cNvPr id="27" name="Rectangle 29">
            <a:extLst>
              <a:ext uri="{FF2B5EF4-FFF2-40B4-BE49-F238E27FC236}">
                <a16:creationId xmlns:a16="http://schemas.microsoft.com/office/drawing/2014/main" id="{EB567028-38F5-4A28-8800-D39DB85DFCF3}"/>
              </a:ext>
            </a:extLst>
          </p:cNvPr>
          <p:cNvSpPr/>
          <p:nvPr/>
        </p:nvSpPr>
        <p:spPr>
          <a:xfrm>
            <a:off x="7175670" y="1794992"/>
            <a:ext cx="206734" cy="20673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400" dirty="0" err="1"/>
          </a:p>
        </p:txBody>
      </p:sp>
      <p:graphicFrame>
        <p:nvGraphicFramePr>
          <p:cNvPr id="30" name="Diagram 9">
            <a:extLst>
              <a:ext uri="{FF2B5EF4-FFF2-40B4-BE49-F238E27FC236}">
                <a16:creationId xmlns:a16="http://schemas.microsoft.com/office/drawing/2014/main" id="{00000000-0008-0000-0B00-000002000000}"/>
              </a:ext>
            </a:extLst>
          </p:cNvPr>
          <p:cNvGraphicFramePr>
            <a:graphicFrameLocks noGrp="1"/>
          </p:cNvGraphicFramePr>
          <p:nvPr>
            <p:ph sz="quarter" idx="22"/>
            <p:extLst>
              <p:ext uri="{D42A27DB-BD31-4B8C-83A1-F6EECF244321}">
                <p14:modId xmlns:p14="http://schemas.microsoft.com/office/powerpoint/2010/main" val="405108959"/>
              </p:ext>
            </p:extLst>
          </p:nvPr>
        </p:nvGraphicFramePr>
        <p:xfrm>
          <a:off x="390803" y="1547880"/>
          <a:ext cx="11145837" cy="44894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588347902"/>
      </p:ext>
    </p:extLst>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1E3062-46E2-43FC-BA03-5124483ED13A}"/>
              </a:ext>
            </a:extLst>
          </p:cNvPr>
          <p:cNvSpPr>
            <a:spLocks noGrp="1"/>
          </p:cNvSpPr>
          <p:nvPr>
            <p:ph type="dt" sz="half" idx="11"/>
          </p:nvPr>
        </p:nvSpPr>
        <p:spPr>
          <a:xfrm>
            <a:off x="10620375" y="6516000"/>
            <a:ext cx="679450" cy="177800"/>
          </a:xfrm>
          <a:prstGeom prst="rect">
            <a:avLst/>
          </a:prstGeom>
        </p:spPr>
        <p:txBody>
          <a:bodyPr vert="horz" lIns="0" tIns="0" rIns="0" bIns="0" rtlCol="0" anchor="t" anchorCtr="0"/>
          <a:lstStyle>
            <a:defPPr>
              <a:defRPr lang="sv-SE"/>
            </a:defPPr>
            <a:lvl1pPr algn="l" rtl="0" eaLnBrk="1" fontAlgn="auto" hangingPunct="1">
              <a:spcBef>
                <a:spcPts val="0"/>
              </a:spcBef>
              <a:spcAft>
                <a:spcPts val="0"/>
              </a:spcAft>
              <a:defRPr sz="1000" kern="1200">
                <a:solidFill>
                  <a:schemeClr val="tx1">
                    <a:lumMod val="50000"/>
                    <a:lumOff val="50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defRPr/>
            </a:pPr>
            <a:r>
              <a:rPr lang="sv-SE" dirty="0"/>
              <a:t>2022-04-08</a:t>
            </a:r>
          </a:p>
        </p:txBody>
      </p:sp>
      <p:sp>
        <p:nvSpPr>
          <p:cNvPr id="3" name="Slide Number Placeholder 2">
            <a:extLst>
              <a:ext uri="{FF2B5EF4-FFF2-40B4-BE49-F238E27FC236}">
                <a16:creationId xmlns:a16="http://schemas.microsoft.com/office/drawing/2014/main" id="{744FE67E-6942-403D-A9A5-2339717BE2FB}"/>
              </a:ext>
            </a:extLst>
          </p:cNvPr>
          <p:cNvSpPr>
            <a:spLocks noGrp="1"/>
          </p:cNvSpPr>
          <p:nvPr>
            <p:ph type="sldNum" sz="quarter" idx="13"/>
          </p:nvPr>
        </p:nvSpPr>
        <p:spPr>
          <a:xfrm>
            <a:off x="11472863" y="6516000"/>
            <a:ext cx="358775" cy="179388"/>
          </a:xfrm>
          <a:prstGeom prst="rect">
            <a:avLst/>
          </a:prstGeom>
        </p:spPr>
        <p:txBody>
          <a:bodyPr vert="horz" lIns="0" tIns="0" rIns="0" bIns="0" rtlCol="0" anchor="t" anchorCtr="0"/>
          <a:lstStyle>
            <a:defPPr>
              <a:defRPr lang="sv-SE"/>
            </a:defPPr>
            <a:lvl1pPr algn="r" rtl="0" eaLnBrk="1" fontAlgn="auto" hangingPunct="1">
              <a:spcBef>
                <a:spcPts val="0"/>
              </a:spcBef>
              <a:spcAft>
                <a:spcPts val="0"/>
              </a:spcAft>
              <a:defRPr sz="1000" kern="1200">
                <a:solidFill>
                  <a:schemeClr val="tx1">
                    <a:lumMod val="50000"/>
                    <a:lumOff val="50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defRPr/>
            </a:pPr>
            <a:fld id="{5BCA53D8-D7BF-ED48-A5DE-B35EC4CD5AE9}" type="slidenum">
              <a:rPr lang="sv-SE" smtClean="0"/>
              <a:pPr>
                <a:defRPr/>
              </a:pPr>
              <a:t>48</a:t>
            </a:fld>
            <a:endParaRPr lang="sv-SE" dirty="0"/>
          </a:p>
        </p:txBody>
      </p:sp>
      <p:sp>
        <p:nvSpPr>
          <p:cNvPr id="4" name="Title 3">
            <a:extLst>
              <a:ext uri="{FF2B5EF4-FFF2-40B4-BE49-F238E27FC236}">
                <a16:creationId xmlns:a16="http://schemas.microsoft.com/office/drawing/2014/main" id="{31636F5E-64B9-4BCC-A84B-D963B3700C73}"/>
              </a:ext>
            </a:extLst>
          </p:cNvPr>
          <p:cNvSpPr>
            <a:spLocks noGrp="1"/>
          </p:cNvSpPr>
          <p:nvPr>
            <p:ph type="title"/>
          </p:nvPr>
        </p:nvSpPr>
        <p:spPr/>
        <p:txBody>
          <a:bodyPr/>
          <a:lstStyle/>
          <a:p>
            <a:r>
              <a:rPr lang="sv-SE" dirty="0"/>
              <a:t>Koldioxidutsläpp per BNP resp. capita 2019</a:t>
            </a:r>
          </a:p>
        </p:txBody>
      </p:sp>
      <p:sp>
        <p:nvSpPr>
          <p:cNvPr id="5" name="Text Placeholder 4">
            <a:extLst>
              <a:ext uri="{FF2B5EF4-FFF2-40B4-BE49-F238E27FC236}">
                <a16:creationId xmlns:a16="http://schemas.microsoft.com/office/drawing/2014/main" id="{F9CAF374-BF5A-49EC-BA76-6D5F78B76CC4}"/>
              </a:ext>
            </a:extLst>
          </p:cNvPr>
          <p:cNvSpPr>
            <a:spLocks noGrp="1"/>
          </p:cNvSpPr>
          <p:nvPr>
            <p:ph type="body" sz="quarter" idx="18"/>
          </p:nvPr>
        </p:nvSpPr>
        <p:spPr/>
        <p:txBody>
          <a:bodyPr/>
          <a:lstStyle/>
          <a:p>
            <a:r>
              <a:rPr lang="sv-SE" dirty="0"/>
              <a:t>Källa: US IEA</a:t>
            </a:r>
          </a:p>
        </p:txBody>
      </p:sp>
      <p:graphicFrame>
        <p:nvGraphicFramePr>
          <p:cNvPr id="11" name="Chart 10">
            <a:extLst>
              <a:ext uri="{FF2B5EF4-FFF2-40B4-BE49-F238E27FC236}">
                <a16:creationId xmlns:a16="http://schemas.microsoft.com/office/drawing/2014/main" id="{6AF12297-7A20-4DB9-8375-FBD3C828A8D0}"/>
              </a:ext>
            </a:extLst>
          </p:cNvPr>
          <p:cNvGraphicFramePr/>
          <p:nvPr>
            <p:extLst>
              <p:ext uri="{D42A27DB-BD31-4B8C-83A1-F6EECF244321}">
                <p14:modId xmlns:p14="http://schemas.microsoft.com/office/powerpoint/2010/main" val="3621818193"/>
              </p:ext>
            </p:extLst>
          </p:nvPr>
        </p:nvGraphicFramePr>
        <p:xfrm>
          <a:off x="268443" y="1192188"/>
          <a:ext cx="11128712" cy="500747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87455889"/>
      </p:ext>
    </p:extLst>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BD9CB8-1EAF-46FB-B40F-1562CEA78EFA}"/>
              </a:ext>
            </a:extLst>
          </p:cNvPr>
          <p:cNvSpPr>
            <a:spLocks noGrp="1"/>
          </p:cNvSpPr>
          <p:nvPr>
            <p:ph type="title"/>
          </p:nvPr>
        </p:nvSpPr>
        <p:spPr/>
        <p:txBody>
          <a:bodyPr/>
          <a:lstStyle/>
          <a:p>
            <a:r>
              <a:rPr lang="sv-SE" dirty="0"/>
              <a:t>Territoriella utsläpp av koldioxid 2019</a:t>
            </a:r>
          </a:p>
        </p:txBody>
      </p:sp>
      <p:sp>
        <p:nvSpPr>
          <p:cNvPr id="4" name="Platshållare för datum 3">
            <a:extLst>
              <a:ext uri="{FF2B5EF4-FFF2-40B4-BE49-F238E27FC236}">
                <a16:creationId xmlns:a16="http://schemas.microsoft.com/office/drawing/2014/main" id="{FBF6DDFB-FD6D-496C-9991-E78B8C9291AD}"/>
              </a:ext>
            </a:extLst>
          </p:cNvPr>
          <p:cNvSpPr>
            <a:spLocks noGrp="1"/>
          </p:cNvSpPr>
          <p:nvPr>
            <p:ph type="dt" sz="half" idx="19"/>
          </p:nvPr>
        </p:nvSpPr>
        <p:spPr>
          <a:xfrm>
            <a:off x="10620374" y="6515101"/>
            <a:ext cx="776631" cy="179387"/>
          </a:xfrm>
        </p:spPr>
        <p:txBody>
          <a:bodyPr/>
          <a:lstStyle/>
          <a:p>
            <a:pPr>
              <a:defRPr/>
            </a:pPr>
            <a:r>
              <a:rPr lang="sv-SE" dirty="0"/>
              <a:t>2022-04-08</a:t>
            </a:r>
          </a:p>
        </p:txBody>
      </p:sp>
      <p:sp>
        <p:nvSpPr>
          <p:cNvPr id="5" name="Platshållare för bildnummer 4">
            <a:extLst>
              <a:ext uri="{FF2B5EF4-FFF2-40B4-BE49-F238E27FC236}">
                <a16:creationId xmlns:a16="http://schemas.microsoft.com/office/drawing/2014/main" id="{83A94389-595B-49D2-B4E9-B2B2D2035B6E}"/>
              </a:ext>
            </a:extLst>
          </p:cNvPr>
          <p:cNvSpPr>
            <a:spLocks noGrp="1"/>
          </p:cNvSpPr>
          <p:nvPr>
            <p:ph type="sldNum" sz="quarter" idx="21"/>
          </p:nvPr>
        </p:nvSpPr>
        <p:spPr/>
        <p:txBody>
          <a:bodyPr/>
          <a:lstStyle/>
          <a:p>
            <a:pPr>
              <a:defRPr/>
            </a:pPr>
            <a:fld id="{30D2372E-50D1-4AC7-942F-EA3CFDEB5908}" type="slidenum">
              <a:rPr lang="sv-SE" smtClean="0"/>
              <a:pPr>
                <a:defRPr/>
              </a:pPr>
              <a:t>49</a:t>
            </a:fld>
            <a:endParaRPr lang="sv-SE" dirty="0"/>
          </a:p>
        </p:txBody>
      </p:sp>
      <p:sp>
        <p:nvSpPr>
          <p:cNvPr id="8" name="Rectangle 7">
            <a:extLst>
              <a:ext uri="{FF2B5EF4-FFF2-40B4-BE49-F238E27FC236}">
                <a16:creationId xmlns:a16="http://schemas.microsoft.com/office/drawing/2014/main" id="{20CFF76B-6C6D-40C6-9C45-527D0079BB1A}"/>
              </a:ext>
            </a:extLst>
          </p:cNvPr>
          <p:cNvSpPr/>
          <p:nvPr/>
        </p:nvSpPr>
        <p:spPr>
          <a:xfrm>
            <a:off x="641350" y="1531938"/>
            <a:ext cx="831894" cy="338554"/>
          </a:xfrm>
          <a:prstGeom prst="rect">
            <a:avLst/>
          </a:prstGeom>
        </p:spPr>
        <p:txBody>
          <a:bodyPr wrap="none">
            <a:spAutoFit/>
          </a:bodyPr>
          <a:lstStyle/>
          <a:p>
            <a:r>
              <a:rPr lang="sv-SE" sz="1600" dirty="0"/>
              <a:t>Milj ton</a:t>
            </a:r>
          </a:p>
        </p:txBody>
      </p:sp>
      <p:sp>
        <p:nvSpPr>
          <p:cNvPr id="43" name="Platshållare för text 42">
            <a:extLst>
              <a:ext uri="{FF2B5EF4-FFF2-40B4-BE49-F238E27FC236}">
                <a16:creationId xmlns:a16="http://schemas.microsoft.com/office/drawing/2014/main" id="{0D5C3707-C18C-445C-9D31-06B4C3E8A825}"/>
              </a:ext>
            </a:extLst>
          </p:cNvPr>
          <p:cNvSpPr>
            <a:spLocks noGrp="1"/>
          </p:cNvSpPr>
          <p:nvPr>
            <p:ph type="body" sz="quarter" idx="18"/>
          </p:nvPr>
        </p:nvSpPr>
        <p:spPr/>
        <p:txBody>
          <a:bodyPr/>
          <a:lstStyle/>
          <a:p>
            <a:r>
              <a:rPr lang="sv-SE" dirty="0"/>
              <a:t>Källa: US IEA</a:t>
            </a:r>
          </a:p>
        </p:txBody>
      </p:sp>
      <p:graphicFrame>
        <p:nvGraphicFramePr>
          <p:cNvPr id="10" name="Chart 1">
            <a:extLst>
              <a:ext uri="{FF2B5EF4-FFF2-40B4-BE49-F238E27FC236}">
                <a16:creationId xmlns:a16="http://schemas.microsoft.com/office/drawing/2014/main" id="{00000000-0008-0000-0D00-000002000000}"/>
              </a:ext>
            </a:extLst>
          </p:cNvPr>
          <p:cNvGraphicFramePr>
            <a:graphicFrameLocks/>
          </p:cNvGraphicFramePr>
          <p:nvPr>
            <p:extLst>
              <p:ext uri="{D42A27DB-BD31-4B8C-83A1-F6EECF244321}">
                <p14:modId xmlns:p14="http://schemas.microsoft.com/office/powerpoint/2010/main" val="1822248751"/>
              </p:ext>
            </p:extLst>
          </p:nvPr>
        </p:nvGraphicFramePr>
        <p:xfrm>
          <a:off x="240671" y="1406945"/>
          <a:ext cx="11051295" cy="545105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00770283"/>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8E7EEF3-4CAF-424C-90B8-DB8D02428093}"/>
              </a:ext>
            </a:extLst>
          </p:cNvPr>
          <p:cNvSpPr>
            <a:spLocks noGrp="1"/>
          </p:cNvSpPr>
          <p:nvPr>
            <p:ph type="title"/>
          </p:nvPr>
        </p:nvSpPr>
        <p:spPr/>
        <p:txBody>
          <a:bodyPr/>
          <a:lstStyle/>
          <a:p>
            <a:r>
              <a:rPr lang="sv-SE" altLang="sv-SE" dirty="0"/>
              <a:t>Installerad el-effekt</a:t>
            </a:r>
            <a:br>
              <a:rPr lang="sv-SE" altLang="sv-SE" dirty="0"/>
            </a:br>
            <a:r>
              <a:rPr lang="sv-SE" altLang="sv-SE" sz="2400" dirty="0"/>
              <a:t>1960-2021 (Avser 31a december)</a:t>
            </a:r>
            <a:endParaRPr lang="sv-SE" dirty="0"/>
          </a:p>
        </p:txBody>
      </p:sp>
      <p:sp>
        <p:nvSpPr>
          <p:cNvPr id="3" name="Platshållare för text 2">
            <a:extLst>
              <a:ext uri="{FF2B5EF4-FFF2-40B4-BE49-F238E27FC236}">
                <a16:creationId xmlns:a16="http://schemas.microsoft.com/office/drawing/2014/main" id="{95B799BF-89E8-4957-A1AB-A3D977D85B7B}"/>
              </a:ext>
            </a:extLst>
          </p:cNvPr>
          <p:cNvSpPr>
            <a:spLocks noGrp="1"/>
          </p:cNvSpPr>
          <p:nvPr>
            <p:ph type="body" sz="quarter" idx="18"/>
          </p:nvPr>
        </p:nvSpPr>
        <p:spPr/>
        <p:txBody>
          <a:bodyPr/>
          <a:lstStyle/>
          <a:p>
            <a:r>
              <a:rPr lang="sv-SE" dirty="0"/>
              <a:t>Källa: Energiföretagen Sverige, Energimyndigheten</a:t>
            </a:r>
          </a:p>
        </p:txBody>
      </p:sp>
      <p:sp>
        <p:nvSpPr>
          <p:cNvPr id="4" name="Platshållare för datum 3">
            <a:extLst>
              <a:ext uri="{FF2B5EF4-FFF2-40B4-BE49-F238E27FC236}">
                <a16:creationId xmlns:a16="http://schemas.microsoft.com/office/drawing/2014/main" id="{07BADD5B-B143-491E-A0A4-E2A52A0B689B}"/>
              </a:ext>
            </a:extLst>
          </p:cNvPr>
          <p:cNvSpPr>
            <a:spLocks noGrp="1"/>
          </p:cNvSpPr>
          <p:nvPr>
            <p:ph type="dt" sz="half" idx="19"/>
          </p:nvPr>
        </p:nvSpPr>
        <p:spPr/>
        <p:txBody>
          <a:bodyPr/>
          <a:lstStyle/>
          <a:p>
            <a:pPr>
              <a:defRPr/>
            </a:pPr>
            <a:r>
              <a:rPr lang="sv-SE" dirty="0"/>
              <a:t>2022-08-30</a:t>
            </a:r>
          </a:p>
        </p:txBody>
      </p:sp>
      <p:sp>
        <p:nvSpPr>
          <p:cNvPr id="5" name="Platshållare för bildnummer 4">
            <a:extLst>
              <a:ext uri="{FF2B5EF4-FFF2-40B4-BE49-F238E27FC236}">
                <a16:creationId xmlns:a16="http://schemas.microsoft.com/office/drawing/2014/main" id="{59DAB459-B9E0-4D0D-B3A3-5B083B64C4CC}"/>
              </a:ext>
            </a:extLst>
          </p:cNvPr>
          <p:cNvSpPr>
            <a:spLocks noGrp="1"/>
          </p:cNvSpPr>
          <p:nvPr>
            <p:ph type="sldNum" sz="quarter" idx="21"/>
          </p:nvPr>
        </p:nvSpPr>
        <p:spPr/>
        <p:txBody>
          <a:bodyPr/>
          <a:lstStyle/>
          <a:p>
            <a:pPr>
              <a:defRPr/>
            </a:pPr>
            <a:fld id="{30D2372E-50D1-4AC7-942F-EA3CFDEB5908}" type="slidenum">
              <a:rPr lang="sv-SE" smtClean="0"/>
              <a:pPr>
                <a:defRPr/>
              </a:pPr>
              <a:t>5</a:t>
            </a:fld>
            <a:endParaRPr lang="sv-SE" dirty="0"/>
          </a:p>
        </p:txBody>
      </p:sp>
      <p:sp>
        <p:nvSpPr>
          <p:cNvPr id="11" name="TextBox 7">
            <a:extLst>
              <a:ext uri="{FF2B5EF4-FFF2-40B4-BE49-F238E27FC236}">
                <a16:creationId xmlns:a16="http://schemas.microsoft.com/office/drawing/2014/main" id="{0BA1B920-2686-4BD3-B3B4-3AA1709270FF}"/>
              </a:ext>
            </a:extLst>
          </p:cNvPr>
          <p:cNvSpPr txBox="1"/>
          <p:nvPr>
            <p:custDataLst>
              <p:tags r:id="rId1"/>
            </p:custDataLst>
          </p:nvPr>
        </p:nvSpPr>
        <p:spPr>
          <a:xfrm>
            <a:off x="596694" y="1801139"/>
            <a:ext cx="680179" cy="341632"/>
          </a:xfrm>
          <a:prstGeom prst="rect">
            <a:avLst/>
          </a:prstGeom>
          <a:noFill/>
        </p:spPr>
        <p:txBody>
          <a:bodyPr wrap="square" rtlCol="0">
            <a:spAutoFit/>
          </a:bodyPr>
          <a:lstStyle/>
          <a:p>
            <a:pPr>
              <a:lnSpc>
                <a:spcPct val="90000"/>
              </a:lnSpc>
              <a:spcBef>
                <a:spcPts val="600"/>
              </a:spcBef>
            </a:pPr>
            <a:r>
              <a:rPr lang="sv-SE" dirty="0">
                <a:latin typeface="+mn-lt"/>
              </a:rPr>
              <a:t>MW</a:t>
            </a:r>
          </a:p>
        </p:txBody>
      </p:sp>
      <p:graphicFrame>
        <p:nvGraphicFramePr>
          <p:cNvPr id="6" name="Diagram 5">
            <a:extLst>
              <a:ext uri="{FF2B5EF4-FFF2-40B4-BE49-F238E27FC236}">
                <a16:creationId xmlns:a16="http://schemas.microsoft.com/office/drawing/2014/main" id="{00000000-0008-0000-0300-000008000000}"/>
              </a:ext>
            </a:extLst>
          </p:cNvPr>
          <p:cNvGraphicFramePr>
            <a:graphicFrameLocks/>
          </p:cNvGraphicFramePr>
          <p:nvPr>
            <p:extLst>
              <p:ext uri="{D42A27DB-BD31-4B8C-83A1-F6EECF244321}">
                <p14:modId xmlns:p14="http://schemas.microsoft.com/office/powerpoint/2010/main" val="1457753234"/>
              </p:ext>
            </p:extLst>
          </p:nvPr>
        </p:nvGraphicFramePr>
        <p:xfrm>
          <a:off x="420412" y="1383215"/>
          <a:ext cx="10879413" cy="470961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96353144"/>
      </p:ext>
    </p:extLst>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1FBC30A0-F7E7-4FCD-8597-320E3F452FC3}"/>
              </a:ext>
            </a:extLst>
          </p:cNvPr>
          <p:cNvSpPr txBox="1"/>
          <p:nvPr/>
        </p:nvSpPr>
        <p:spPr>
          <a:xfrm>
            <a:off x="3754120" y="3820160"/>
            <a:ext cx="4683760" cy="723275"/>
          </a:xfrm>
          <a:prstGeom prst="rect">
            <a:avLst/>
          </a:prstGeom>
          <a:noFill/>
        </p:spPr>
        <p:txBody>
          <a:bodyPr wrap="square" rtlCol="0">
            <a:spAutoFit/>
          </a:bodyPr>
          <a:lstStyle/>
          <a:p>
            <a:pPr algn="ctr">
              <a:lnSpc>
                <a:spcPct val="90000"/>
              </a:lnSpc>
              <a:spcBef>
                <a:spcPts val="600"/>
              </a:spcBef>
            </a:pPr>
            <a:r>
              <a:rPr lang="sv-SE" sz="2000" dirty="0">
                <a:solidFill>
                  <a:schemeClr val="bg1"/>
                </a:solidFill>
                <a:latin typeface="+mn-lt"/>
                <a:hlinkClick r:id="rId3">
                  <a:extLst>
                    <a:ext uri="{A12FA001-AC4F-418D-AE19-62706E023703}">
                      <ahyp:hlinkClr xmlns:ahyp="http://schemas.microsoft.com/office/drawing/2018/hyperlinkcolor" val="tx"/>
                    </a:ext>
                  </a:extLst>
                </a:hlinkClick>
              </a:rPr>
              <a:t>info@energiforetagen.se</a:t>
            </a:r>
            <a:endParaRPr lang="sv-SE" sz="2000" dirty="0">
              <a:solidFill>
                <a:schemeClr val="bg1"/>
              </a:solidFill>
              <a:latin typeface="+mn-lt"/>
            </a:endParaRPr>
          </a:p>
          <a:p>
            <a:pPr algn="ctr">
              <a:lnSpc>
                <a:spcPct val="90000"/>
              </a:lnSpc>
              <a:spcBef>
                <a:spcPts val="600"/>
              </a:spcBef>
            </a:pPr>
            <a:r>
              <a:rPr lang="sv-SE" sz="2000" dirty="0">
                <a:solidFill>
                  <a:schemeClr val="bg1"/>
                </a:solidFill>
                <a:latin typeface="+mn-lt"/>
              </a:rPr>
              <a:t>08-677 25 00</a:t>
            </a:r>
          </a:p>
        </p:txBody>
      </p:sp>
    </p:spTree>
    <p:extLst>
      <p:ext uri="{BB962C8B-B14F-4D97-AF65-F5344CB8AC3E}">
        <p14:creationId xmlns:p14="http://schemas.microsoft.com/office/powerpoint/2010/main" val="2292044988"/>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C5CD912-0ED7-4E48-B854-D9DEDBC81C8A}"/>
              </a:ext>
            </a:extLst>
          </p:cNvPr>
          <p:cNvSpPr>
            <a:spLocks noGrp="1"/>
          </p:cNvSpPr>
          <p:nvPr>
            <p:ph type="title"/>
          </p:nvPr>
        </p:nvSpPr>
        <p:spPr/>
        <p:txBody>
          <a:bodyPr/>
          <a:lstStyle/>
          <a:p>
            <a:r>
              <a:rPr lang="sv-SE" altLang="sv-SE" dirty="0"/>
              <a:t>Installerad el-effekt</a:t>
            </a:r>
            <a:br>
              <a:rPr lang="sv-SE" altLang="sv-SE" dirty="0"/>
            </a:br>
            <a:r>
              <a:rPr lang="sv-SE" altLang="sv-SE" sz="2400" dirty="0"/>
              <a:t>(Avser 31a december)</a:t>
            </a:r>
            <a:endParaRPr lang="sv-SE" dirty="0"/>
          </a:p>
        </p:txBody>
      </p:sp>
      <p:sp>
        <p:nvSpPr>
          <p:cNvPr id="3" name="Platshållare för text 2">
            <a:extLst>
              <a:ext uri="{FF2B5EF4-FFF2-40B4-BE49-F238E27FC236}">
                <a16:creationId xmlns:a16="http://schemas.microsoft.com/office/drawing/2014/main" id="{E4935B48-5DDA-41CF-8454-55CC9FB7360F}"/>
              </a:ext>
            </a:extLst>
          </p:cNvPr>
          <p:cNvSpPr>
            <a:spLocks noGrp="1"/>
          </p:cNvSpPr>
          <p:nvPr>
            <p:ph type="body" sz="quarter" idx="18"/>
          </p:nvPr>
        </p:nvSpPr>
        <p:spPr/>
        <p:txBody>
          <a:bodyPr/>
          <a:lstStyle/>
          <a:p>
            <a:r>
              <a:rPr lang="sv-SE" dirty="0"/>
              <a:t>Källa: Energiföretagen Sverige, Energimyndigheten</a:t>
            </a:r>
          </a:p>
        </p:txBody>
      </p:sp>
      <p:sp>
        <p:nvSpPr>
          <p:cNvPr id="4" name="Platshållare för datum 3">
            <a:extLst>
              <a:ext uri="{FF2B5EF4-FFF2-40B4-BE49-F238E27FC236}">
                <a16:creationId xmlns:a16="http://schemas.microsoft.com/office/drawing/2014/main" id="{532912CE-2563-42F5-93E3-ECA2D1C0F69D}"/>
              </a:ext>
            </a:extLst>
          </p:cNvPr>
          <p:cNvSpPr>
            <a:spLocks noGrp="1"/>
          </p:cNvSpPr>
          <p:nvPr>
            <p:ph type="dt" sz="half" idx="19"/>
          </p:nvPr>
        </p:nvSpPr>
        <p:spPr/>
        <p:txBody>
          <a:bodyPr/>
          <a:lstStyle/>
          <a:p>
            <a:pPr>
              <a:defRPr/>
            </a:pPr>
            <a:r>
              <a:rPr lang="sv-SE" dirty="0"/>
              <a:t>2022-08-30</a:t>
            </a:r>
          </a:p>
        </p:txBody>
      </p:sp>
      <p:sp>
        <p:nvSpPr>
          <p:cNvPr id="5" name="Platshållare för bildnummer 4">
            <a:extLst>
              <a:ext uri="{FF2B5EF4-FFF2-40B4-BE49-F238E27FC236}">
                <a16:creationId xmlns:a16="http://schemas.microsoft.com/office/drawing/2014/main" id="{32F7D926-3698-4E40-A069-BA033C9DDBBB}"/>
              </a:ext>
            </a:extLst>
          </p:cNvPr>
          <p:cNvSpPr>
            <a:spLocks noGrp="1"/>
          </p:cNvSpPr>
          <p:nvPr>
            <p:ph type="sldNum" sz="quarter" idx="21"/>
          </p:nvPr>
        </p:nvSpPr>
        <p:spPr/>
        <p:txBody>
          <a:bodyPr/>
          <a:lstStyle/>
          <a:p>
            <a:pPr>
              <a:defRPr/>
            </a:pPr>
            <a:fld id="{30D2372E-50D1-4AC7-942F-EA3CFDEB5908}" type="slidenum">
              <a:rPr lang="sv-SE" smtClean="0"/>
              <a:pPr>
                <a:defRPr/>
              </a:pPr>
              <a:t>6</a:t>
            </a:fld>
            <a:endParaRPr lang="sv-SE" dirty="0"/>
          </a:p>
        </p:txBody>
      </p:sp>
      <p:sp>
        <p:nvSpPr>
          <p:cNvPr id="7" name="TextBox 8">
            <a:extLst>
              <a:ext uri="{FF2B5EF4-FFF2-40B4-BE49-F238E27FC236}">
                <a16:creationId xmlns:a16="http://schemas.microsoft.com/office/drawing/2014/main" id="{54225FEE-68E7-443D-B2B5-A14AF7BD95D4}"/>
              </a:ext>
            </a:extLst>
          </p:cNvPr>
          <p:cNvSpPr txBox="1"/>
          <p:nvPr>
            <p:custDataLst>
              <p:tags r:id="rId1"/>
            </p:custDataLst>
          </p:nvPr>
        </p:nvSpPr>
        <p:spPr>
          <a:xfrm>
            <a:off x="645747" y="1496339"/>
            <a:ext cx="680179" cy="341632"/>
          </a:xfrm>
          <a:prstGeom prst="rect">
            <a:avLst/>
          </a:prstGeom>
          <a:noFill/>
        </p:spPr>
        <p:txBody>
          <a:bodyPr wrap="square" rtlCol="0">
            <a:spAutoFit/>
          </a:bodyPr>
          <a:lstStyle/>
          <a:p>
            <a:pPr>
              <a:lnSpc>
                <a:spcPct val="90000"/>
              </a:lnSpc>
              <a:spcBef>
                <a:spcPts val="600"/>
              </a:spcBef>
            </a:pPr>
            <a:r>
              <a:rPr lang="sv-SE" dirty="0">
                <a:latin typeface="+mn-lt"/>
              </a:rPr>
              <a:t>MW</a:t>
            </a:r>
          </a:p>
        </p:txBody>
      </p:sp>
      <p:graphicFrame>
        <p:nvGraphicFramePr>
          <p:cNvPr id="6" name="Diagram 5">
            <a:extLst>
              <a:ext uri="{FF2B5EF4-FFF2-40B4-BE49-F238E27FC236}">
                <a16:creationId xmlns:a16="http://schemas.microsoft.com/office/drawing/2014/main" id="{00000000-0008-0000-0400-000004000000}"/>
              </a:ext>
            </a:extLst>
          </p:cNvPr>
          <p:cNvGraphicFramePr>
            <a:graphicFrameLocks noChangeAspect="1"/>
          </p:cNvGraphicFramePr>
          <p:nvPr>
            <p:extLst>
              <p:ext uri="{D42A27DB-BD31-4B8C-83A1-F6EECF244321}">
                <p14:modId xmlns:p14="http://schemas.microsoft.com/office/powerpoint/2010/main" val="3891064072"/>
              </p:ext>
            </p:extLst>
          </p:nvPr>
        </p:nvGraphicFramePr>
        <p:xfrm>
          <a:off x="498993" y="1322388"/>
          <a:ext cx="10800832" cy="479107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0227300"/>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A8EAD2D-490A-41EF-BA53-3E6C4620793B}"/>
              </a:ext>
            </a:extLst>
          </p:cNvPr>
          <p:cNvSpPr>
            <a:spLocks noGrp="1"/>
          </p:cNvSpPr>
          <p:nvPr>
            <p:ph type="title"/>
          </p:nvPr>
        </p:nvSpPr>
        <p:spPr>
          <a:xfrm>
            <a:off x="695325" y="341313"/>
            <a:ext cx="9523331" cy="1119188"/>
          </a:xfrm>
        </p:spPr>
        <p:txBody>
          <a:bodyPr/>
          <a:lstStyle/>
          <a:p>
            <a:r>
              <a:rPr lang="sv-SE" dirty="0"/>
              <a:t>Bränslen i elproduktion</a:t>
            </a:r>
            <a:br>
              <a:rPr lang="sv-SE" dirty="0"/>
            </a:br>
            <a:r>
              <a:rPr lang="sv-SE" sz="2400" dirty="0"/>
              <a:t>Värmekraft från kraftvärmeverk och industri. </a:t>
            </a:r>
            <a:br>
              <a:rPr lang="sv-SE" sz="2400" dirty="0"/>
            </a:br>
            <a:r>
              <a:rPr lang="sv-SE" sz="2400" dirty="0"/>
              <a:t>2002-2021</a:t>
            </a:r>
            <a:endParaRPr lang="sv-SE" dirty="0"/>
          </a:p>
        </p:txBody>
      </p:sp>
      <p:sp>
        <p:nvSpPr>
          <p:cNvPr id="3" name="Platshållare för text 2">
            <a:extLst>
              <a:ext uri="{FF2B5EF4-FFF2-40B4-BE49-F238E27FC236}">
                <a16:creationId xmlns:a16="http://schemas.microsoft.com/office/drawing/2014/main" id="{87E11CCD-5EF5-40F6-8609-E8771D4A21BA}"/>
              </a:ext>
            </a:extLst>
          </p:cNvPr>
          <p:cNvSpPr>
            <a:spLocks noGrp="1"/>
          </p:cNvSpPr>
          <p:nvPr>
            <p:ph type="body" sz="quarter" idx="18"/>
          </p:nvPr>
        </p:nvSpPr>
        <p:spPr/>
        <p:txBody>
          <a:bodyPr/>
          <a:lstStyle/>
          <a:p>
            <a:r>
              <a:rPr lang="sv-SE" dirty="0"/>
              <a:t>Källa: Energiföretagen Sverige</a:t>
            </a:r>
          </a:p>
        </p:txBody>
      </p:sp>
      <p:sp>
        <p:nvSpPr>
          <p:cNvPr id="4" name="Platshållare för datum 3">
            <a:extLst>
              <a:ext uri="{FF2B5EF4-FFF2-40B4-BE49-F238E27FC236}">
                <a16:creationId xmlns:a16="http://schemas.microsoft.com/office/drawing/2014/main" id="{7FFA8998-C3B2-490F-8EA6-ECEF3FC8FC64}"/>
              </a:ext>
            </a:extLst>
          </p:cNvPr>
          <p:cNvSpPr>
            <a:spLocks noGrp="1"/>
          </p:cNvSpPr>
          <p:nvPr>
            <p:ph type="dt" sz="half" idx="19"/>
          </p:nvPr>
        </p:nvSpPr>
        <p:spPr/>
        <p:txBody>
          <a:bodyPr/>
          <a:lstStyle/>
          <a:p>
            <a:pPr>
              <a:defRPr/>
            </a:pPr>
            <a:r>
              <a:rPr lang="sv-SE" dirty="0"/>
              <a:t>2022-04-04</a:t>
            </a:r>
          </a:p>
        </p:txBody>
      </p:sp>
      <p:sp>
        <p:nvSpPr>
          <p:cNvPr id="5" name="Platshållare för bildnummer 4">
            <a:extLst>
              <a:ext uri="{FF2B5EF4-FFF2-40B4-BE49-F238E27FC236}">
                <a16:creationId xmlns:a16="http://schemas.microsoft.com/office/drawing/2014/main" id="{6293601D-9121-4A5D-9743-05FAA6B038D1}"/>
              </a:ext>
            </a:extLst>
          </p:cNvPr>
          <p:cNvSpPr>
            <a:spLocks noGrp="1"/>
          </p:cNvSpPr>
          <p:nvPr>
            <p:ph type="sldNum" sz="quarter" idx="21"/>
          </p:nvPr>
        </p:nvSpPr>
        <p:spPr/>
        <p:txBody>
          <a:bodyPr/>
          <a:lstStyle/>
          <a:p>
            <a:pPr>
              <a:defRPr/>
            </a:pPr>
            <a:fld id="{30D2372E-50D1-4AC7-942F-EA3CFDEB5908}" type="slidenum">
              <a:rPr lang="sv-SE" smtClean="0"/>
              <a:pPr>
                <a:defRPr/>
              </a:pPr>
              <a:t>7</a:t>
            </a:fld>
            <a:endParaRPr lang="sv-SE" dirty="0"/>
          </a:p>
        </p:txBody>
      </p:sp>
      <p:sp>
        <p:nvSpPr>
          <p:cNvPr id="7" name="TextBox 8">
            <a:extLst>
              <a:ext uri="{FF2B5EF4-FFF2-40B4-BE49-F238E27FC236}">
                <a16:creationId xmlns:a16="http://schemas.microsoft.com/office/drawing/2014/main" id="{36E2D07A-FA3D-41E0-8B37-63D7B62C58F8}"/>
              </a:ext>
            </a:extLst>
          </p:cNvPr>
          <p:cNvSpPr txBox="1"/>
          <p:nvPr>
            <p:custDataLst>
              <p:tags r:id="rId1"/>
            </p:custDataLst>
          </p:nvPr>
        </p:nvSpPr>
        <p:spPr>
          <a:xfrm>
            <a:off x="596694" y="1801139"/>
            <a:ext cx="1084439" cy="341632"/>
          </a:xfrm>
          <a:prstGeom prst="rect">
            <a:avLst/>
          </a:prstGeom>
          <a:noFill/>
        </p:spPr>
        <p:txBody>
          <a:bodyPr wrap="square" rtlCol="0">
            <a:spAutoFit/>
          </a:bodyPr>
          <a:lstStyle/>
          <a:p>
            <a:pPr>
              <a:lnSpc>
                <a:spcPct val="90000"/>
              </a:lnSpc>
              <a:spcBef>
                <a:spcPts val="600"/>
              </a:spcBef>
            </a:pPr>
            <a:r>
              <a:rPr lang="sv-SE" dirty="0"/>
              <a:t>TWh/år</a:t>
            </a:r>
          </a:p>
        </p:txBody>
      </p:sp>
      <p:sp>
        <p:nvSpPr>
          <p:cNvPr id="8" name="Freeform: Shape 48">
            <a:extLst>
              <a:ext uri="{FF2B5EF4-FFF2-40B4-BE49-F238E27FC236}">
                <a16:creationId xmlns:a16="http://schemas.microsoft.com/office/drawing/2014/main" id="{F4450828-ED84-4247-931C-0F2F8A29A1C4}"/>
              </a:ext>
            </a:extLst>
          </p:cNvPr>
          <p:cNvSpPr/>
          <p:nvPr/>
        </p:nvSpPr>
        <p:spPr>
          <a:xfrm>
            <a:off x="9747133" y="1783192"/>
            <a:ext cx="1650168" cy="2084811"/>
          </a:xfrm>
          <a:custGeom>
            <a:avLst/>
            <a:gdLst>
              <a:gd name="connsiteX0" fmla="*/ 364866 w 636996"/>
              <a:gd name="connsiteY0" fmla="*/ 804776 h 804776"/>
              <a:gd name="connsiteX1" fmla="*/ 347492 w 636996"/>
              <a:gd name="connsiteY1" fmla="*/ 794352 h 804776"/>
              <a:gd name="connsiteX2" fmla="*/ 352125 w 636996"/>
              <a:gd name="connsiteY2" fmla="*/ 770027 h 804776"/>
              <a:gd name="connsiteX3" fmla="*/ 437839 w 636996"/>
              <a:gd name="connsiteY3" fmla="*/ 626397 h 804776"/>
              <a:gd name="connsiteX4" fmla="*/ 382241 w 636996"/>
              <a:gd name="connsiteY4" fmla="*/ 524466 h 804776"/>
              <a:gd name="connsiteX5" fmla="*/ 312742 w 636996"/>
              <a:gd name="connsiteY5" fmla="*/ 397053 h 804776"/>
              <a:gd name="connsiteX6" fmla="*/ 295368 w 636996"/>
              <a:gd name="connsiteY6" fmla="*/ 504775 h 804776"/>
              <a:gd name="connsiteX7" fmla="*/ 283785 w 636996"/>
              <a:gd name="connsiteY7" fmla="*/ 598598 h 804776"/>
              <a:gd name="connsiteX8" fmla="*/ 242086 w 636996"/>
              <a:gd name="connsiteY8" fmla="*/ 615973 h 804776"/>
              <a:gd name="connsiteX9" fmla="*/ 180696 w 636996"/>
              <a:gd name="connsiteY9" fmla="*/ 577748 h 804776"/>
              <a:gd name="connsiteX10" fmla="*/ 253669 w 636996"/>
              <a:gd name="connsiteY10" fmla="*/ 768869 h 804776"/>
              <a:gd name="connsiteX11" fmla="*/ 261777 w 636996"/>
              <a:gd name="connsiteY11" fmla="*/ 785085 h 804776"/>
              <a:gd name="connsiteX12" fmla="*/ 242086 w 636996"/>
              <a:gd name="connsiteY12" fmla="*/ 804776 h 804776"/>
              <a:gd name="connsiteX13" fmla="*/ 235136 w 636996"/>
              <a:gd name="connsiteY13" fmla="*/ 803618 h 804776"/>
              <a:gd name="connsiteX14" fmla="*/ 0 w 636996"/>
              <a:gd name="connsiteY14" fmla="*/ 516358 h 804776"/>
              <a:gd name="connsiteX15" fmla="*/ 136680 w 636996"/>
              <a:gd name="connsiteY15" fmla="*/ 277747 h 804776"/>
              <a:gd name="connsiteX16" fmla="*/ 233978 w 636996"/>
              <a:gd name="connsiteY16" fmla="*/ 29870 h 804776"/>
              <a:gd name="connsiteX17" fmla="*/ 237453 w 636996"/>
              <a:gd name="connsiteY17" fmla="*/ 5546 h 804776"/>
              <a:gd name="connsiteX18" fmla="*/ 261777 w 636996"/>
              <a:gd name="connsiteY18" fmla="*/ 3229 h 804776"/>
              <a:gd name="connsiteX19" fmla="*/ 457531 w 636996"/>
              <a:gd name="connsiteY19" fmla="*/ 317130 h 804776"/>
              <a:gd name="connsiteX20" fmla="*/ 478380 w 636996"/>
              <a:gd name="connsiteY20" fmla="*/ 394736 h 804776"/>
              <a:gd name="connsiteX21" fmla="*/ 491121 w 636996"/>
              <a:gd name="connsiteY21" fmla="*/ 399369 h 804776"/>
              <a:gd name="connsiteX22" fmla="*/ 510813 w 636996"/>
              <a:gd name="connsiteY22" fmla="*/ 388945 h 804776"/>
              <a:gd name="connsiteX23" fmla="*/ 525870 w 636996"/>
              <a:gd name="connsiteY23" fmla="*/ 299755 h 804776"/>
              <a:gd name="connsiteX24" fmla="*/ 536295 w 636996"/>
              <a:gd name="connsiteY24" fmla="*/ 278906 h 804776"/>
              <a:gd name="connsiteX25" fmla="*/ 559461 w 636996"/>
              <a:gd name="connsiteY25" fmla="*/ 283539 h 804776"/>
              <a:gd name="connsiteX26" fmla="*/ 627802 w 636996"/>
              <a:gd name="connsiteY26" fmla="*/ 545316 h 804776"/>
              <a:gd name="connsiteX27" fmla="*/ 370658 w 636996"/>
              <a:gd name="connsiteY27" fmla="*/ 804776 h 804776"/>
              <a:gd name="connsiteX28" fmla="*/ 364866 w 636996"/>
              <a:gd name="connsiteY28" fmla="*/ 804776 h 804776"/>
              <a:gd name="connsiteX29" fmla="*/ 335909 w 636996"/>
              <a:gd name="connsiteY29" fmla="*/ 329871 h 804776"/>
              <a:gd name="connsiteX30" fmla="*/ 346333 w 636996"/>
              <a:gd name="connsiteY30" fmla="*/ 332188 h 804776"/>
              <a:gd name="connsiteX31" fmla="*/ 355600 w 636996"/>
              <a:gd name="connsiteY31" fmla="*/ 353037 h 804776"/>
              <a:gd name="connsiteX32" fmla="*/ 411198 w 636996"/>
              <a:gd name="connsiteY32" fmla="*/ 495509 h 804776"/>
              <a:gd name="connsiteX33" fmla="*/ 477222 w 636996"/>
              <a:gd name="connsiteY33" fmla="*/ 625239 h 804776"/>
              <a:gd name="connsiteX34" fmla="*/ 443631 w 636996"/>
              <a:gd name="connsiteY34" fmla="*/ 723695 h 804776"/>
              <a:gd name="connsiteX35" fmla="*/ 589577 w 636996"/>
              <a:gd name="connsiteY35" fmla="*/ 532575 h 804776"/>
              <a:gd name="connsiteX36" fmla="*/ 565253 w 636996"/>
              <a:gd name="connsiteY36" fmla="*/ 354196 h 804776"/>
              <a:gd name="connsiteX37" fmla="*/ 540929 w 636996"/>
              <a:gd name="connsiteY37" fmla="*/ 412111 h 804776"/>
              <a:gd name="connsiteX38" fmla="*/ 491121 w 636996"/>
              <a:gd name="connsiteY38" fmla="*/ 436435 h 804776"/>
              <a:gd name="connsiteX39" fmla="*/ 456372 w 636996"/>
              <a:gd name="connsiteY39" fmla="*/ 426010 h 804776"/>
              <a:gd name="connsiteX40" fmla="*/ 418148 w 636996"/>
              <a:gd name="connsiteY40" fmla="*/ 309022 h 804776"/>
              <a:gd name="connsiteX41" fmla="*/ 293051 w 636996"/>
              <a:gd name="connsiteY41" fmla="*/ 69252 h 804776"/>
              <a:gd name="connsiteX42" fmla="*/ 166796 w 636996"/>
              <a:gd name="connsiteY42" fmla="*/ 303230 h 804776"/>
              <a:gd name="connsiteX43" fmla="*/ 40541 w 636996"/>
              <a:gd name="connsiteY43" fmla="*/ 514042 h 804776"/>
              <a:gd name="connsiteX44" fmla="*/ 169113 w 636996"/>
              <a:gd name="connsiteY44" fmla="*/ 721378 h 804776"/>
              <a:gd name="connsiteX45" fmla="*/ 167954 w 636996"/>
              <a:gd name="connsiteY45" fmla="*/ 515200 h 804776"/>
              <a:gd name="connsiteX46" fmla="*/ 188804 w 636996"/>
              <a:gd name="connsiteY46" fmla="*/ 508250 h 804776"/>
              <a:gd name="connsiteX47" fmla="*/ 203862 w 636996"/>
              <a:gd name="connsiteY47" fmla="*/ 524466 h 804776"/>
              <a:gd name="connsiteX48" fmla="*/ 244402 w 636996"/>
              <a:gd name="connsiteY48" fmla="*/ 575432 h 804776"/>
              <a:gd name="connsiteX49" fmla="*/ 260619 w 636996"/>
              <a:gd name="connsiteY49" fmla="*/ 568482 h 804776"/>
              <a:gd name="connsiteX50" fmla="*/ 261777 w 636996"/>
              <a:gd name="connsiteY50" fmla="*/ 519833 h 804776"/>
              <a:gd name="connsiteX51" fmla="*/ 325484 w 636996"/>
              <a:gd name="connsiteY51" fmla="*/ 333346 h 804776"/>
              <a:gd name="connsiteX52" fmla="*/ 335909 w 636996"/>
              <a:gd name="connsiteY52" fmla="*/ 329871 h 80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36996" h="804776">
                <a:moveTo>
                  <a:pt x="364866" y="804776"/>
                </a:moveTo>
                <a:cubicBezTo>
                  <a:pt x="357916" y="804776"/>
                  <a:pt x="350966" y="801301"/>
                  <a:pt x="347492" y="794352"/>
                </a:cubicBezTo>
                <a:cubicBezTo>
                  <a:pt x="342858" y="786243"/>
                  <a:pt x="345175" y="775819"/>
                  <a:pt x="352125" y="770027"/>
                </a:cubicBezTo>
                <a:cubicBezTo>
                  <a:pt x="394982" y="735278"/>
                  <a:pt x="437839" y="675046"/>
                  <a:pt x="437839" y="626397"/>
                </a:cubicBezTo>
                <a:cubicBezTo>
                  <a:pt x="437839" y="580065"/>
                  <a:pt x="412357" y="554582"/>
                  <a:pt x="382241" y="524466"/>
                </a:cubicBezTo>
                <a:cubicBezTo>
                  <a:pt x="350966" y="493192"/>
                  <a:pt x="316217" y="458443"/>
                  <a:pt x="312742" y="397053"/>
                </a:cubicBezTo>
                <a:cubicBezTo>
                  <a:pt x="269885" y="443385"/>
                  <a:pt x="282626" y="473501"/>
                  <a:pt x="295368" y="504775"/>
                </a:cubicBezTo>
                <a:cubicBezTo>
                  <a:pt x="306951" y="530258"/>
                  <a:pt x="322009" y="566165"/>
                  <a:pt x="283785" y="598598"/>
                </a:cubicBezTo>
                <a:cubicBezTo>
                  <a:pt x="271043" y="610181"/>
                  <a:pt x="255986" y="615973"/>
                  <a:pt x="242086" y="615973"/>
                </a:cubicBezTo>
                <a:cubicBezTo>
                  <a:pt x="216603" y="615973"/>
                  <a:pt x="194595" y="599756"/>
                  <a:pt x="180696" y="577748"/>
                </a:cubicBezTo>
                <a:cubicBezTo>
                  <a:pt x="166796" y="634505"/>
                  <a:pt x="194595" y="713270"/>
                  <a:pt x="253669" y="768869"/>
                </a:cubicBezTo>
                <a:cubicBezTo>
                  <a:pt x="258302" y="772344"/>
                  <a:pt x="261777" y="778135"/>
                  <a:pt x="261777" y="785085"/>
                </a:cubicBezTo>
                <a:cubicBezTo>
                  <a:pt x="261777" y="795510"/>
                  <a:pt x="252510" y="804776"/>
                  <a:pt x="242086" y="804776"/>
                </a:cubicBezTo>
                <a:cubicBezTo>
                  <a:pt x="239769" y="804776"/>
                  <a:pt x="237453" y="804776"/>
                  <a:pt x="235136" y="803618"/>
                </a:cubicBezTo>
                <a:cubicBezTo>
                  <a:pt x="141313" y="767710"/>
                  <a:pt x="0" y="659988"/>
                  <a:pt x="0" y="516358"/>
                </a:cubicBezTo>
                <a:cubicBezTo>
                  <a:pt x="0" y="426010"/>
                  <a:pt x="69498" y="350721"/>
                  <a:pt x="136680" y="277747"/>
                </a:cubicBezTo>
                <a:cubicBezTo>
                  <a:pt x="217761" y="190875"/>
                  <a:pt x="287260" y="115585"/>
                  <a:pt x="233978" y="29870"/>
                </a:cubicBezTo>
                <a:cubicBezTo>
                  <a:pt x="229344" y="21762"/>
                  <a:pt x="230503" y="11337"/>
                  <a:pt x="237453" y="5546"/>
                </a:cubicBezTo>
                <a:cubicBezTo>
                  <a:pt x="244402" y="-1404"/>
                  <a:pt x="253669" y="-1404"/>
                  <a:pt x="261777" y="3229"/>
                </a:cubicBezTo>
                <a:cubicBezTo>
                  <a:pt x="484171" y="144542"/>
                  <a:pt x="469114" y="244157"/>
                  <a:pt x="457531" y="317130"/>
                </a:cubicBezTo>
                <a:cubicBezTo>
                  <a:pt x="450581" y="357670"/>
                  <a:pt x="449422" y="375045"/>
                  <a:pt x="478380" y="394736"/>
                </a:cubicBezTo>
                <a:cubicBezTo>
                  <a:pt x="483013" y="397053"/>
                  <a:pt x="487647" y="399369"/>
                  <a:pt x="491121" y="399369"/>
                </a:cubicBezTo>
                <a:cubicBezTo>
                  <a:pt x="499230" y="399369"/>
                  <a:pt x="506179" y="393578"/>
                  <a:pt x="510813" y="388945"/>
                </a:cubicBezTo>
                <a:cubicBezTo>
                  <a:pt x="525870" y="370412"/>
                  <a:pt x="531662" y="336821"/>
                  <a:pt x="525870" y="299755"/>
                </a:cubicBezTo>
                <a:cubicBezTo>
                  <a:pt x="524712" y="291647"/>
                  <a:pt x="529346" y="282381"/>
                  <a:pt x="536295" y="278906"/>
                </a:cubicBezTo>
                <a:cubicBezTo>
                  <a:pt x="544403" y="275431"/>
                  <a:pt x="553670" y="276589"/>
                  <a:pt x="559461" y="283539"/>
                </a:cubicBezTo>
                <a:cubicBezTo>
                  <a:pt x="627802" y="358829"/>
                  <a:pt x="652126" y="451493"/>
                  <a:pt x="627802" y="545316"/>
                </a:cubicBezTo>
                <a:cubicBezTo>
                  <a:pt x="597686" y="662305"/>
                  <a:pt x="495754" y="764236"/>
                  <a:pt x="370658" y="804776"/>
                </a:cubicBezTo>
                <a:cubicBezTo>
                  <a:pt x="368341" y="803618"/>
                  <a:pt x="367183" y="804776"/>
                  <a:pt x="364866" y="804776"/>
                </a:cubicBezTo>
                <a:close/>
                <a:moveTo>
                  <a:pt x="335909" y="329871"/>
                </a:moveTo>
                <a:cubicBezTo>
                  <a:pt x="339383" y="329871"/>
                  <a:pt x="342858" y="331029"/>
                  <a:pt x="346333" y="332188"/>
                </a:cubicBezTo>
                <a:cubicBezTo>
                  <a:pt x="353283" y="336821"/>
                  <a:pt x="356758" y="344929"/>
                  <a:pt x="355600" y="353037"/>
                </a:cubicBezTo>
                <a:cubicBezTo>
                  <a:pt x="342858" y="427169"/>
                  <a:pt x="374132" y="458443"/>
                  <a:pt x="411198" y="495509"/>
                </a:cubicBezTo>
                <a:cubicBezTo>
                  <a:pt x="442473" y="526783"/>
                  <a:pt x="477222" y="562691"/>
                  <a:pt x="477222" y="625239"/>
                </a:cubicBezTo>
                <a:cubicBezTo>
                  <a:pt x="477222" y="657671"/>
                  <a:pt x="463322" y="692421"/>
                  <a:pt x="443631" y="723695"/>
                </a:cubicBezTo>
                <a:cubicBezTo>
                  <a:pt x="515446" y="677363"/>
                  <a:pt x="569886" y="607864"/>
                  <a:pt x="589577" y="532575"/>
                </a:cubicBezTo>
                <a:cubicBezTo>
                  <a:pt x="601160" y="486242"/>
                  <a:pt x="604635" y="421377"/>
                  <a:pt x="565253" y="354196"/>
                </a:cubicBezTo>
                <a:cubicBezTo>
                  <a:pt x="561778" y="377362"/>
                  <a:pt x="553670" y="397053"/>
                  <a:pt x="540929" y="412111"/>
                </a:cubicBezTo>
                <a:cubicBezTo>
                  <a:pt x="527029" y="428327"/>
                  <a:pt x="509654" y="436435"/>
                  <a:pt x="491121" y="436435"/>
                </a:cubicBezTo>
                <a:cubicBezTo>
                  <a:pt x="479538" y="436435"/>
                  <a:pt x="466797" y="432960"/>
                  <a:pt x="456372" y="426010"/>
                </a:cubicBezTo>
                <a:cubicBezTo>
                  <a:pt x="405407" y="392420"/>
                  <a:pt x="412357" y="350721"/>
                  <a:pt x="418148" y="309022"/>
                </a:cubicBezTo>
                <a:cubicBezTo>
                  <a:pt x="427415" y="249948"/>
                  <a:pt x="438998" y="176975"/>
                  <a:pt x="293051" y="69252"/>
                </a:cubicBezTo>
                <a:cubicBezTo>
                  <a:pt x="305792" y="154967"/>
                  <a:pt x="235136" y="230257"/>
                  <a:pt x="166796" y="303230"/>
                </a:cubicBezTo>
                <a:cubicBezTo>
                  <a:pt x="104247" y="370412"/>
                  <a:pt x="40541" y="439910"/>
                  <a:pt x="40541" y="514042"/>
                </a:cubicBezTo>
                <a:cubicBezTo>
                  <a:pt x="40541" y="602073"/>
                  <a:pt x="103089" y="673888"/>
                  <a:pt x="169113" y="721378"/>
                </a:cubicBezTo>
                <a:cubicBezTo>
                  <a:pt x="129730" y="648405"/>
                  <a:pt x="126255" y="567324"/>
                  <a:pt x="167954" y="515200"/>
                </a:cubicBezTo>
                <a:cubicBezTo>
                  <a:pt x="172587" y="509408"/>
                  <a:pt x="180696" y="505934"/>
                  <a:pt x="188804" y="508250"/>
                </a:cubicBezTo>
                <a:cubicBezTo>
                  <a:pt x="196912" y="510567"/>
                  <a:pt x="201545" y="516358"/>
                  <a:pt x="203862" y="524466"/>
                </a:cubicBezTo>
                <a:cubicBezTo>
                  <a:pt x="208495" y="551107"/>
                  <a:pt x="228186" y="575432"/>
                  <a:pt x="244402" y="575432"/>
                </a:cubicBezTo>
                <a:cubicBezTo>
                  <a:pt x="249036" y="575432"/>
                  <a:pt x="254827" y="573115"/>
                  <a:pt x="260619" y="568482"/>
                </a:cubicBezTo>
                <a:cubicBezTo>
                  <a:pt x="275676" y="555741"/>
                  <a:pt x="273360" y="548791"/>
                  <a:pt x="261777" y="519833"/>
                </a:cubicBezTo>
                <a:cubicBezTo>
                  <a:pt x="244402" y="479293"/>
                  <a:pt x="218920" y="417902"/>
                  <a:pt x="325484" y="333346"/>
                </a:cubicBezTo>
                <a:cubicBezTo>
                  <a:pt x="327800" y="331029"/>
                  <a:pt x="332434" y="329871"/>
                  <a:pt x="335909" y="329871"/>
                </a:cubicBezTo>
                <a:close/>
              </a:path>
            </a:pathLst>
          </a:custGeom>
          <a:solidFill>
            <a:schemeClr val="accent6"/>
          </a:solidFill>
          <a:ln w="11573" cap="flat">
            <a:noFill/>
            <a:prstDash val="solid"/>
            <a:miter/>
          </a:ln>
        </p:spPr>
        <p:txBody>
          <a:bodyPr rtlCol="0" anchor="ctr"/>
          <a:lstStyle/>
          <a:p>
            <a:endParaRPr lang="en-US"/>
          </a:p>
        </p:txBody>
      </p:sp>
      <p:graphicFrame>
        <p:nvGraphicFramePr>
          <p:cNvPr id="14" name="Total">
            <a:extLst>
              <a:ext uri="{FF2B5EF4-FFF2-40B4-BE49-F238E27FC236}">
                <a16:creationId xmlns:a16="http://schemas.microsoft.com/office/drawing/2014/main" id="{00000000-0008-0000-0500-000006000000}"/>
              </a:ext>
            </a:extLst>
          </p:cNvPr>
          <p:cNvGraphicFramePr>
            <a:graphicFrameLocks noGrp="1"/>
          </p:cNvGraphicFramePr>
          <p:nvPr>
            <p:ph sz="quarter" idx="22"/>
            <p:extLst>
              <p:ext uri="{D42A27DB-BD31-4B8C-83A1-F6EECF244321}">
                <p14:modId xmlns:p14="http://schemas.microsoft.com/office/powerpoint/2010/main" val="2644566169"/>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11387150"/>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BF0B747-D598-4390-8FD8-D0E7DCDBDCDA}"/>
              </a:ext>
            </a:extLst>
          </p:cNvPr>
          <p:cNvSpPr>
            <a:spLocks noGrp="1"/>
          </p:cNvSpPr>
          <p:nvPr>
            <p:ph type="title"/>
          </p:nvPr>
        </p:nvSpPr>
        <p:spPr>
          <a:xfrm>
            <a:off x="674441" y="302911"/>
            <a:ext cx="10977809" cy="981075"/>
          </a:xfrm>
        </p:spPr>
        <p:txBody>
          <a:bodyPr/>
          <a:lstStyle/>
          <a:p>
            <a:r>
              <a:rPr lang="sv-SE" dirty="0"/>
              <a:t>Bränslen i elproduktion 2021</a:t>
            </a:r>
            <a:br>
              <a:rPr lang="sv-SE" dirty="0"/>
            </a:br>
            <a:r>
              <a:rPr lang="sv-SE" sz="2400" dirty="0"/>
              <a:t>Fjärrvärmesystem och reservkraft</a:t>
            </a:r>
            <a:endParaRPr lang="sv-SE" dirty="0"/>
          </a:p>
        </p:txBody>
      </p:sp>
      <p:sp>
        <p:nvSpPr>
          <p:cNvPr id="3" name="Platshållare för text 2">
            <a:extLst>
              <a:ext uri="{FF2B5EF4-FFF2-40B4-BE49-F238E27FC236}">
                <a16:creationId xmlns:a16="http://schemas.microsoft.com/office/drawing/2014/main" id="{F134CE1C-4C14-40E7-B646-03EC6463BA24}"/>
              </a:ext>
            </a:extLst>
          </p:cNvPr>
          <p:cNvSpPr>
            <a:spLocks noGrp="1"/>
          </p:cNvSpPr>
          <p:nvPr>
            <p:ph type="body" sz="quarter" idx="18"/>
          </p:nvPr>
        </p:nvSpPr>
        <p:spPr/>
        <p:txBody>
          <a:bodyPr/>
          <a:lstStyle/>
          <a:p>
            <a:r>
              <a:rPr lang="sv-SE" dirty="0"/>
              <a:t>Källa: Energiföretagen Sverige</a:t>
            </a:r>
          </a:p>
        </p:txBody>
      </p:sp>
      <p:sp>
        <p:nvSpPr>
          <p:cNvPr id="4" name="Platshållare för datum 3">
            <a:extLst>
              <a:ext uri="{FF2B5EF4-FFF2-40B4-BE49-F238E27FC236}">
                <a16:creationId xmlns:a16="http://schemas.microsoft.com/office/drawing/2014/main" id="{BFA68FF1-C930-4ECA-906B-1679213D4BF5}"/>
              </a:ext>
            </a:extLst>
          </p:cNvPr>
          <p:cNvSpPr>
            <a:spLocks noGrp="1"/>
          </p:cNvSpPr>
          <p:nvPr>
            <p:ph type="dt" sz="half" idx="19"/>
          </p:nvPr>
        </p:nvSpPr>
        <p:spPr/>
        <p:txBody>
          <a:bodyPr/>
          <a:lstStyle/>
          <a:p>
            <a:pPr>
              <a:defRPr/>
            </a:pPr>
            <a:r>
              <a:rPr lang="sv-SE" dirty="0"/>
              <a:t>2022-04-04</a:t>
            </a:r>
          </a:p>
        </p:txBody>
      </p:sp>
      <p:sp>
        <p:nvSpPr>
          <p:cNvPr id="5" name="Platshållare för bildnummer 4">
            <a:extLst>
              <a:ext uri="{FF2B5EF4-FFF2-40B4-BE49-F238E27FC236}">
                <a16:creationId xmlns:a16="http://schemas.microsoft.com/office/drawing/2014/main" id="{0B87CF64-CBFA-46C1-BA32-ADC7DF68C92F}"/>
              </a:ext>
            </a:extLst>
          </p:cNvPr>
          <p:cNvSpPr>
            <a:spLocks noGrp="1"/>
          </p:cNvSpPr>
          <p:nvPr>
            <p:ph type="sldNum" sz="quarter" idx="21"/>
          </p:nvPr>
        </p:nvSpPr>
        <p:spPr/>
        <p:txBody>
          <a:bodyPr/>
          <a:lstStyle/>
          <a:p>
            <a:pPr>
              <a:defRPr/>
            </a:pPr>
            <a:fld id="{30D2372E-50D1-4AC7-942F-EA3CFDEB5908}" type="slidenum">
              <a:rPr lang="sv-SE" smtClean="0"/>
              <a:pPr>
                <a:defRPr/>
              </a:pPr>
              <a:t>8</a:t>
            </a:fld>
            <a:endParaRPr lang="sv-SE" dirty="0"/>
          </a:p>
        </p:txBody>
      </p:sp>
      <p:grpSp>
        <p:nvGrpSpPr>
          <p:cNvPr id="9" name="Graphic 4">
            <a:extLst>
              <a:ext uri="{FF2B5EF4-FFF2-40B4-BE49-F238E27FC236}">
                <a16:creationId xmlns:a16="http://schemas.microsoft.com/office/drawing/2014/main" id="{6FE6912E-E865-4555-A7EA-EBD403D085D9}"/>
              </a:ext>
            </a:extLst>
          </p:cNvPr>
          <p:cNvGrpSpPr/>
          <p:nvPr/>
        </p:nvGrpSpPr>
        <p:grpSpPr>
          <a:xfrm>
            <a:off x="3785765" y="2508722"/>
            <a:ext cx="456781" cy="677274"/>
            <a:chOff x="7345592" y="497538"/>
            <a:chExt cx="785387" cy="1113340"/>
          </a:xfrm>
          <a:solidFill>
            <a:schemeClr val="accent4"/>
          </a:solidFill>
        </p:grpSpPr>
        <p:grpSp>
          <p:nvGrpSpPr>
            <p:cNvPr id="10" name="Graphic 4">
              <a:extLst>
                <a:ext uri="{FF2B5EF4-FFF2-40B4-BE49-F238E27FC236}">
                  <a16:creationId xmlns:a16="http://schemas.microsoft.com/office/drawing/2014/main" id="{3E1B2154-9E6B-4AB9-AF4D-D052544372ED}"/>
                </a:ext>
              </a:extLst>
            </p:cNvPr>
            <p:cNvGrpSpPr/>
            <p:nvPr/>
          </p:nvGrpSpPr>
          <p:grpSpPr>
            <a:xfrm>
              <a:off x="7499150" y="497538"/>
              <a:ext cx="452686" cy="623414"/>
              <a:chOff x="7499150" y="497538"/>
              <a:chExt cx="452686" cy="623414"/>
            </a:xfrm>
            <a:grpFill/>
          </p:grpSpPr>
          <p:sp>
            <p:nvSpPr>
              <p:cNvPr id="16" name="Freeform: Shape 24">
                <a:extLst>
                  <a:ext uri="{FF2B5EF4-FFF2-40B4-BE49-F238E27FC236}">
                    <a16:creationId xmlns:a16="http://schemas.microsoft.com/office/drawing/2014/main" id="{63F8DFD0-A137-4266-BBDF-86D33E7F18DD}"/>
                  </a:ext>
                </a:extLst>
              </p:cNvPr>
              <p:cNvSpPr/>
              <p:nvPr/>
            </p:nvSpPr>
            <p:spPr>
              <a:xfrm>
                <a:off x="7499150" y="497538"/>
                <a:ext cx="452686" cy="623414"/>
              </a:xfrm>
              <a:custGeom>
                <a:avLst/>
                <a:gdLst>
                  <a:gd name="connsiteX0" fmla="*/ 137857 w 452686"/>
                  <a:gd name="connsiteY0" fmla="*/ 623408 h 623414"/>
                  <a:gd name="connsiteX1" fmla="*/ 133971 w 452686"/>
                  <a:gd name="connsiteY1" fmla="*/ 622951 h 623414"/>
                  <a:gd name="connsiteX2" fmla="*/ 66985 w 452686"/>
                  <a:gd name="connsiteY2" fmla="*/ 589115 h 623414"/>
                  <a:gd name="connsiteX3" fmla="*/ 0 w 452686"/>
                  <a:gd name="connsiteY3" fmla="*/ 445542 h 623414"/>
                  <a:gd name="connsiteX4" fmla="*/ 89162 w 452686"/>
                  <a:gd name="connsiteY4" fmla="*/ 278421 h 623414"/>
                  <a:gd name="connsiteX5" fmla="*/ 156147 w 452686"/>
                  <a:gd name="connsiteY5" fmla="*/ 186287 h 623414"/>
                  <a:gd name="connsiteX6" fmla="*/ 133743 w 452686"/>
                  <a:gd name="connsiteY6" fmla="*/ 26253 h 623414"/>
                  <a:gd name="connsiteX7" fmla="*/ 134657 w 452686"/>
                  <a:gd name="connsiteY7" fmla="*/ 6592 h 623414"/>
                  <a:gd name="connsiteX8" fmla="*/ 153404 w 452686"/>
                  <a:gd name="connsiteY8" fmla="*/ 876 h 623414"/>
                  <a:gd name="connsiteX9" fmla="*/ 312751 w 452686"/>
                  <a:gd name="connsiteY9" fmla="*/ 164339 h 623414"/>
                  <a:gd name="connsiteX10" fmla="*/ 292176 w 452686"/>
                  <a:gd name="connsiteY10" fmla="*/ 300825 h 623414"/>
                  <a:gd name="connsiteX11" fmla="*/ 284174 w 452686"/>
                  <a:gd name="connsiteY11" fmla="*/ 353636 h 623414"/>
                  <a:gd name="connsiteX12" fmla="*/ 318925 w 452686"/>
                  <a:gd name="connsiteY12" fmla="*/ 359352 h 623414"/>
                  <a:gd name="connsiteX13" fmla="*/ 350245 w 452686"/>
                  <a:gd name="connsiteY13" fmla="*/ 281164 h 623414"/>
                  <a:gd name="connsiteX14" fmla="*/ 359161 w 452686"/>
                  <a:gd name="connsiteY14" fmla="*/ 261960 h 623414"/>
                  <a:gd name="connsiteX15" fmla="*/ 379966 w 452686"/>
                  <a:gd name="connsiteY15" fmla="*/ 266075 h 623414"/>
                  <a:gd name="connsiteX16" fmla="*/ 451524 w 452686"/>
                  <a:gd name="connsiteY16" fmla="*/ 470918 h 623414"/>
                  <a:gd name="connsiteX17" fmla="*/ 358475 w 452686"/>
                  <a:gd name="connsiteY17" fmla="*/ 619979 h 623414"/>
                  <a:gd name="connsiteX18" fmla="*/ 334470 w 452686"/>
                  <a:gd name="connsiteY18" fmla="*/ 616549 h 623414"/>
                  <a:gd name="connsiteX19" fmla="*/ 337900 w 452686"/>
                  <a:gd name="connsiteY19" fmla="*/ 592544 h 623414"/>
                  <a:gd name="connsiteX20" fmla="*/ 417231 w 452686"/>
                  <a:gd name="connsiteY20" fmla="*/ 467260 h 623414"/>
                  <a:gd name="connsiteX21" fmla="*/ 383395 w 452686"/>
                  <a:gd name="connsiteY21" fmla="*/ 332146 h 623414"/>
                  <a:gd name="connsiteX22" fmla="*/ 332184 w 452686"/>
                  <a:gd name="connsiteY22" fmla="*/ 391359 h 623414"/>
                  <a:gd name="connsiteX23" fmla="*/ 255139 w 452686"/>
                  <a:gd name="connsiteY23" fmla="*/ 372612 h 623414"/>
                  <a:gd name="connsiteX24" fmla="*/ 262913 w 452686"/>
                  <a:gd name="connsiteY24" fmla="*/ 282764 h 623414"/>
                  <a:gd name="connsiteX25" fmla="*/ 279602 w 452686"/>
                  <a:gd name="connsiteY25" fmla="*/ 174856 h 623414"/>
                  <a:gd name="connsiteX26" fmla="*/ 182667 w 452686"/>
                  <a:gd name="connsiteY26" fmla="*/ 53916 h 623414"/>
                  <a:gd name="connsiteX27" fmla="*/ 188383 w 452686"/>
                  <a:gd name="connsiteY27" fmla="*/ 195889 h 623414"/>
                  <a:gd name="connsiteX28" fmla="*/ 112709 w 452686"/>
                  <a:gd name="connsiteY28" fmla="*/ 302883 h 623414"/>
                  <a:gd name="connsiteX29" fmla="*/ 33378 w 452686"/>
                  <a:gd name="connsiteY29" fmla="*/ 445770 h 623414"/>
                  <a:gd name="connsiteX30" fmla="*/ 141058 w 452686"/>
                  <a:gd name="connsiteY30" fmla="*/ 589801 h 623414"/>
                  <a:gd name="connsiteX31" fmla="*/ 153632 w 452686"/>
                  <a:gd name="connsiteY31" fmla="*/ 610376 h 623414"/>
                  <a:gd name="connsiteX32" fmla="*/ 137857 w 452686"/>
                  <a:gd name="connsiteY32" fmla="*/ 623408 h 623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52686" h="623414">
                    <a:moveTo>
                      <a:pt x="137857" y="623408"/>
                    </a:moveTo>
                    <a:cubicBezTo>
                      <a:pt x="136486" y="623408"/>
                      <a:pt x="135343" y="623179"/>
                      <a:pt x="133971" y="622951"/>
                    </a:cubicBezTo>
                    <a:cubicBezTo>
                      <a:pt x="132599" y="622722"/>
                      <a:pt x="99678" y="614720"/>
                      <a:pt x="66985" y="589115"/>
                    </a:cubicBezTo>
                    <a:cubicBezTo>
                      <a:pt x="36350" y="565110"/>
                      <a:pt x="0" y="520986"/>
                      <a:pt x="0" y="445542"/>
                    </a:cubicBezTo>
                    <a:cubicBezTo>
                      <a:pt x="0" y="368040"/>
                      <a:pt x="47324" y="320487"/>
                      <a:pt x="89162" y="278421"/>
                    </a:cubicBezTo>
                    <a:cubicBezTo>
                      <a:pt x="118425" y="248929"/>
                      <a:pt x="146088" y="221266"/>
                      <a:pt x="156147" y="186287"/>
                    </a:cubicBezTo>
                    <a:cubicBezTo>
                      <a:pt x="180152" y="101926"/>
                      <a:pt x="134200" y="27167"/>
                      <a:pt x="133743" y="26253"/>
                    </a:cubicBezTo>
                    <a:cubicBezTo>
                      <a:pt x="129856" y="20080"/>
                      <a:pt x="130313" y="12307"/>
                      <a:pt x="134657" y="6592"/>
                    </a:cubicBezTo>
                    <a:cubicBezTo>
                      <a:pt x="139000" y="876"/>
                      <a:pt x="146545" y="-1410"/>
                      <a:pt x="153404" y="876"/>
                    </a:cubicBezTo>
                    <a:cubicBezTo>
                      <a:pt x="158433" y="2476"/>
                      <a:pt x="274344" y="41570"/>
                      <a:pt x="312751" y="164339"/>
                    </a:cubicBezTo>
                    <a:cubicBezTo>
                      <a:pt x="334699" y="234297"/>
                      <a:pt x="310237" y="272705"/>
                      <a:pt x="292176" y="300825"/>
                    </a:cubicBezTo>
                    <a:cubicBezTo>
                      <a:pt x="276630" y="325059"/>
                      <a:pt x="271829" y="334432"/>
                      <a:pt x="284174" y="353636"/>
                    </a:cubicBezTo>
                    <a:cubicBezTo>
                      <a:pt x="291947" y="365525"/>
                      <a:pt x="307722" y="364153"/>
                      <a:pt x="318925" y="359352"/>
                    </a:cubicBezTo>
                    <a:cubicBezTo>
                      <a:pt x="341558" y="349521"/>
                      <a:pt x="360076" y="321630"/>
                      <a:pt x="350245" y="281164"/>
                    </a:cubicBezTo>
                    <a:cubicBezTo>
                      <a:pt x="348416" y="273391"/>
                      <a:pt x="352075" y="265618"/>
                      <a:pt x="359161" y="261960"/>
                    </a:cubicBezTo>
                    <a:cubicBezTo>
                      <a:pt x="366249" y="258302"/>
                      <a:pt x="374708" y="259902"/>
                      <a:pt x="379966" y="266075"/>
                    </a:cubicBezTo>
                    <a:cubicBezTo>
                      <a:pt x="383395" y="269962"/>
                      <a:pt x="463183" y="363467"/>
                      <a:pt x="451524" y="470918"/>
                    </a:cubicBezTo>
                    <a:cubicBezTo>
                      <a:pt x="445351" y="528531"/>
                      <a:pt x="414030" y="578827"/>
                      <a:pt x="358475" y="619979"/>
                    </a:cubicBezTo>
                    <a:cubicBezTo>
                      <a:pt x="350931" y="625694"/>
                      <a:pt x="340186" y="624094"/>
                      <a:pt x="334470" y="616549"/>
                    </a:cubicBezTo>
                    <a:cubicBezTo>
                      <a:pt x="328755" y="609005"/>
                      <a:pt x="330356" y="598260"/>
                      <a:pt x="337900" y="592544"/>
                    </a:cubicBezTo>
                    <a:cubicBezTo>
                      <a:pt x="385453" y="557108"/>
                      <a:pt x="412201" y="515042"/>
                      <a:pt x="417231" y="467260"/>
                    </a:cubicBezTo>
                    <a:cubicBezTo>
                      <a:pt x="422947" y="415364"/>
                      <a:pt x="402599" y="365753"/>
                      <a:pt x="383395" y="332146"/>
                    </a:cubicBezTo>
                    <a:cubicBezTo>
                      <a:pt x="375165" y="360952"/>
                      <a:pt x="355046" y="381528"/>
                      <a:pt x="332184" y="391359"/>
                    </a:cubicBezTo>
                    <a:cubicBezTo>
                      <a:pt x="301778" y="404390"/>
                      <a:pt x="270686" y="396846"/>
                      <a:pt x="255139" y="372612"/>
                    </a:cubicBezTo>
                    <a:cubicBezTo>
                      <a:pt x="230220" y="333975"/>
                      <a:pt x="247595" y="306769"/>
                      <a:pt x="262913" y="282764"/>
                    </a:cubicBezTo>
                    <a:cubicBezTo>
                      <a:pt x="279602" y="256702"/>
                      <a:pt x="296748" y="229496"/>
                      <a:pt x="279602" y="174856"/>
                    </a:cubicBezTo>
                    <a:cubicBezTo>
                      <a:pt x="259941" y="112214"/>
                      <a:pt x="215817" y="74492"/>
                      <a:pt x="182667" y="53916"/>
                    </a:cubicBezTo>
                    <a:cubicBezTo>
                      <a:pt x="194555" y="88895"/>
                      <a:pt x="204157" y="140106"/>
                      <a:pt x="188383" y="195889"/>
                    </a:cubicBezTo>
                    <a:cubicBezTo>
                      <a:pt x="176037" y="239327"/>
                      <a:pt x="143802" y="271562"/>
                      <a:pt x="112709" y="302883"/>
                    </a:cubicBezTo>
                    <a:cubicBezTo>
                      <a:pt x="72015" y="343806"/>
                      <a:pt x="33378" y="382443"/>
                      <a:pt x="33378" y="445770"/>
                    </a:cubicBezTo>
                    <a:cubicBezTo>
                      <a:pt x="33378" y="562366"/>
                      <a:pt x="136714" y="588658"/>
                      <a:pt x="141058" y="589801"/>
                    </a:cubicBezTo>
                    <a:cubicBezTo>
                      <a:pt x="150203" y="592087"/>
                      <a:pt x="155919" y="601232"/>
                      <a:pt x="153632" y="610376"/>
                    </a:cubicBezTo>
                    <a:cubicBezTo>
                      <a:pt x="152718" y="618150"/>
                      <a:pt x="145631" y="623408"/>
                      <a:pt x="137857" y="623408"/>
                    </a:cubicBezTo>
                    <a:close/>
                  </a:path>
                </a:pathLst>
              </a:custGeom>
              <a:grpFill/>
              <a:ln w="19050" cap="flat">
                <a:solidFill>
                  <a:schemeClr val="accent4"/>
                </a:solidFill>
                <a:prstDash val="solid"/>
                <a:miter/>
              </a:ln>
            </p:spPr>
            <p:txBody>
              <a:bodyPr rtlCol="0" anchor="ctr"/>
              <a:lstStyle/>
              <a:p>
                <a:endParaRPr lang="en-US"/>
              </a:p>
            </p:txBody>
          </p:sp>
          <p:sp>
            <p:nvSpPr>
              <p:cNvPr id="17" name="Freeform: Shape 26">
                <a:extLst>
                  <a:ext uri="{FF2B5EF4-FFF2-40B4-BE49-F238E27FC236}">
                    <a16:creationId xmlns:a16="http://schemas.microsoft.com/office/drawing/2014/main" id="{1A39302C-2E9F-4D88-B014-B0BED95CCD92}"/>
                  </a:ext>
                </a:extLst>
              </p:cNvPr>
              <p:cNvSpPr/>
              <p:nvPr/>
            </p:nvSpPr>
            <p:spPr>
              <a:xfrm>
                <a:off x="7662832" y="924534"/>
                <a:ext cx="149007" cy="183412"/>
              </a:xfrm>
              <a:custGeom>
                <a:avLst/>
                <a:gdLst>
                  <a:gd name="connsiteX0" fmla="*/ 43219 w 149007"/>
                  <a:gd name="connsiteY0" fmla="*/ 183380 h 183412"/>
                  <a:gd name="connsiteX1" fmla="*/ 33159 w 149007"/>
                  <a:gd name="connsiteY1" fmla="*/ 179951 h 183412"/>
                  <a:gd name="connsiteX2" fmla="*/ 9 w 149007"/>
                  <a:gd name="connsiteY2" fmla="*/ 124168 h 183412"/>
                  <a:gd name="connsiteX3" fmla="*/ 24243 w 149007"/>
                  <a:gd name="connsiteY3" fmla="*/ 78215 h 183412"/>
                  <a:gd name="connsiteX4" fmla="*/ 31559 w 149007"/>
                  <a:gd name="connsiteY4" fmla="*/ 25633 h 183412"/>
                  <a:gd name="connsiteX5" fmla="*/ 32473 w 149007"/>
                  <a:gd name="connsiteY5" fmla="*/ 7343 h 183412"/>
                  <a:gd name="connsiteX6" fmla="*/ 49620 w 149007"/>
                  <a:gd name="connsiteY6" fmla="*/ 256 h 183412"/>
                  <a:gd name="connsiteX7" fmla="*/ 144726 w 149007"/>
                  <a:gd name="connsiteY7" fmla="*/ 80273 h 183412"/>
                  <a:gd name="connsiteX8" fmla="*/ 117291 w 149007"/>
                  <a:gd name="connsiteY8" fmla="*/ 178122 h 183412"/>
                  <a:gd name="connsiteX9" fmla="*/ 93057 w 149007"/>
                  <a:gd name="connsiteY9" fmla="*/ 178579 h 183412"/>
                  <a:gd name="connsiteX10" fmla="*/ 92600 w 149007"/>
                  <a:gd name="connsiteY10" fmla="*/ 154346 h 183412"/>
                  <a:gd name="connsiteX11" fmla="*/ 112262 w 149007"/>
                  <a:gd name="connsiteY11" fmla="*/ 91018 h 183412"/>
                  <a:gd name="connsiteX12" fmla="*/ 74540 w 149007"/>
                  <a:gd name="connsiteY12" fmla="*/ 46437 h 183412"/>
                  <a:gd name="connsiteX13" fmla="*/ 45962 w 149007"/>
                  <a:gd name="connsiteY13" fmla="*/ 105192 h 183412"/>
                  <a:gd name="connsiteX14" fmla="*/ 34531 w 149007"/>
                  <a:gd name="connsiteY14" fmla="*/ 123482 h 183412"/>
                  <a:gd name="connsiteX15" fmla="*/ 53735 w 149007"/>
                  <a:gd name="connsiteY15" fmla="*/ 152517 h 183412"/>
                  <a:gd name="connsiteX16" fmla="*/ 57393 w 149007"/>
                  <a:gd name="connsiteY16" fmla="*/ 176522 h 183412"/>
                  <a:gd name="connsiteX17" fmla="*/ 43219 w 149007"/>
                  <a:gd name="connsiteY17" fmla="*/ 183380 h 183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07" h="183412">
                    <a:moveTo>
                      <a:pt x="43219" y="183380"/>
                    </a:moveTo>
                    <a:cubicBezTo>
                      <a:pt x="39789" y="183380"/>
                      <a:pt x="36131" y="182237"/>
                      <a:pt x="33159" y="179951"/>
                    </a:cubicBezTo>
                    <a:cubicBezTo>
                      <a:pt x="29730" y="177436"/>
                      <a:pt x="695" y="155260"/>
                      <a:pt x="9" y="124168"/>
                    </a:cubicBezTo>
                    <a:cubicBezTo>
                      <a:pt x="-219" y="112280"/>
                      <a:pt x="3667" y="94676"/>
                      <a:pt x="24243" y="78215"/>
                    </a:cubicBezTo>
                    <a:cubicBezTo>
                      <a:pt x="43219" y="62898"/>
                      <a:pt x="45047" y="49181"/>
                      <a:pt x="31559" y="25633"/>
                    </a:cubicBezTo>
                    <a:cubicBezTo>
                      <a:pt x="28358" y="19917"/>
                      <a:pt x="28587" y="12601"/>
                      <a:pt x="32473" y="7343"/>
                    </a:cubicBezTo>
                    <a:cubicBezTo>
                      <a:pt x="36360" y="1856"/>
                      <a:pt x="42990" y="-887"/>
                      <a:pt x="49620" y="256"/>
                    </a:cubicBezTo>
                    <a:cubicBezTo>
                      <a:pt x="85285" y="6657"/>
                      <a:pt x="130780" y="36835"/>
                      <a:pt x="144726" y="80273"/>
                    </a:cubicBezTo>
                    <a:cubicBezTo>
                      <a:pt x="155471" y="113651"/>
                      <a:pt x="145869" y="148173"/>
                      <a:pt x="117291" y="178122"/>
                    </a:cubicBezTo>
                    <a:cubicBezTo>
                      <a:pt x="110662" y="184981"/>
                      <a:pt x="99916" y="185209"/>
                      <a:pt x="93057" y="178579"/>
                    </a:cubicBezTo>
                    <a:cubicBezTo>
                      <a:pt x="86199" y="171949"/>
                      <a:pt x="85971" y="161204"/>
                      <a:pt x="92600" y="154346"/>
                    </a:cubicBezTo>
                    <a:cubicBezTo>
                      <a:pt x="112490" y="133541"/>
                      <a:pt x="119120" y="112280"/>
                      <a:pt x="112262" y="91018"/>
                    </a:cubicBezTo>
                    <a:cubicBezTo>
                      <a:pt x="106317" y="72500"/>
                      <a:pt x="91229" y="56954"/>
                      <a:pt x="74540" y="46437"/>
                    </a:cubicBezTo>
                    <a:cubicBezTo>
                      <a:pt x="76369" y="68613"/>
                      <a:pt x="66995" y="88275"/>
                      <a:pt x="45962" y="105192"/>
                    </a:cubicBezTo>
                    <a:cubicBezTo>
                      <a:pt x="34302" y="114566"/>
                      <a:pt x="34531" y="121424"/>
                      <a:pt x="34531" y="123482"/>
                    </a:cubicBezTo>
                    <a:cubicBezTo>
                      <a:pt x="34759" y="136056"/>
                      <a:pt x="49848" y="149545"/>
                      <a:pt x="53735" y="152517"/>
                    </a:cubicBezTo>
                    <a:cubicBezTo>
                      <a:pt x="61279" y="158232"/>
                      <a:pt x="63109" y="168749"/>
                      <a:pt x="57393" y="176522"/>
                    </a:cubicBezTo>
                    <a:cubicBezTo>
                      <a:pt x="53735" y="181094"/>
                      <a:pt x="48705" y="183380"/>
                      <a:pt x="43219" y="183380"/>
                    </a:cubicBezTo>
                    <a:close/>
                  </a:path>
                </a:pathLst>
              </a:custGeom>
              <a:grpFill/>
              <a:ln w="19050" cap="flat">
                <a:solidFill>
                  <a:schemeClr val="accent4"/>
                </a:solidFill>
                <a:prstDash val="solid"/>
                <a:miter/>
              </a:ln>
            </p:spPr>
            <p:txBody>
              <a:bodyPr rtlCol="0" anchor="ctr"/>
              <a:lstStyle/>
              <a:p>
                <a:endParaRPr lang="en-US"/>
              </a:p>
            </p:txBody>
          </p:sp>
        </p:grpSp>
        <p:sp>
          <p:nvSpPr>
            <p:cNvPr id="11" name="Freeform: Shape 18">
              <a:extLst>
                <a:ext uri="{FF2B5EF4-FFF2-40B4-BE49-F238E27FC236}">
                  <a16:creationId xmlns:a16="http://schemas.microsoft.com/office/drawing/2014/main" id="{54DCBB74-37A9-4C28-93FA-5E115A55A71C}"/>
                </a:ext>
              </a:extLst>
            </p:cNvPr>
            <p:cNvSpPr/>
            <p:nvPr/>
          </p:nvSpPr>
          <p:spPr>
            <a:xfrm>
              <a:off x="7537330" y="1142207"/>
              <a:ext cx="401456" cy="110423"/>
            </a:xfrm>
            <a:custGeom>
              <a:avLst/>
              <a:gdLst>
                <a:gd name="connsiteX0" fmla="*/ 384310 w 401456"/>
                <a:gd name="connsiteY0" fmla="*/ 110423 h 110423"/>
                <a:gd name="connsiteX1" fmla="*/ 17146 w 401456"/>
                <a:gd name="connsiteY1" fmla="*/ 110423 h 110423"/>
                <a:gd name="connsiteX2" fmla="*/ 0 w 401456"/>
                <a:gd name="connsiteY2" fmla="*/ 93277 h 110423"/>
                <a:gd name="connsiteX3" fmla="*/ 0 w 401456"/>
                <a:gd name="connsiteY3" fmla="*/ 17146 h 110423"/>
                <a:gd name="connsiteX4" fmla="*/ 17146 w 401456"/>
                <a:gd name="connsiteY4" fmla="*/ 0 h 110423"/>
                <a:gd name="connsiteX5" fmla="*/ 384310 w 401456"/>
                <a:gd name="connsiteY5" fmla="*/ 0 h 110423"/>
                <a:gd name="connsiteX6" fmla="*/ 401456 w 401456"/>
                <a:gd name="connsiteY6" fmla="*/ 17146 h 110423"/>
                <a:gd name="connsiteX7" fmla="*/ 401456 w 401456"/>
                <a:gd name="connsiteY7" fmla="*/ 93277 h 110423"/>
                <a:gd name="connsiteX8" fmla="*/ 384310 w 401456"/>
                <a:gd name="connsiteY8" fmla="*/ 110423 h 110423"/>
                <a:gd name="connsiteX9" fmla="*/ 34293 w 401456"/>
                <a:gd name="connsiteY9" fmla="*/ 76130 h 110423"/>
                <a:gd name="connsiteX10" fmla="*/ 367163 w 401456"/>
                <a:gd name="connsiteY10" fmla="*/ 76130 h 110423"/>
                <a:gd name="connsiteX11" fmla="*/ 367163 w 401456"/>
                <a:gd name="connsiteY11" fmla="*/ 34293 h 110423"/>
                <a:gd name="connsiteX12" fmla="*/ 34293 w 401456"/>
                <a:gd name="connsiteY12" fmla="*/ 34293 h 110423"/>
                <a:gd name="connsiteX13" fmla="*/ 34293 w 401456"/>
                <a:gd name="connsiteY13" fmla="*/ 76130 h 11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1456" h="110423">
                  <a:moveTo>
                    <a:pt x="384310" y="110423"/>
                  </a:moveTo>
                  <a:lnTo>
                    <a:pt x="17146" y="110423"/>
                  </a:lnTo>
                  <a:cubicBezTo>
                    <a:pt x="7773" y="110423"/>
                    <a:pt x="0" y="102650"/>
                    <a:pt x="0" y="93277"/>
                  </a:cubicBezTo>
                  <a:lnTo>
                    <a:pt x="0" y="17146"/>
                  </a:lnTo>
                  <a:cubicBezTo>
                    <a:pt x="0" y="7773"/>
                    <a:pt x="7773" y="0"/>
                    <a:pt x="17146" y="0"/>
                  </a:cubicBezTo>
                  <a:lnTo>
                    <a:pt x="384310" y="0"/>
                  </a:lnTo>
                  <a:cubicBezTo>
                    <a:pt x="393683" y="0"/>
                    <a:pt x="401456" y="7773"/>
                    <a:pt x="401456" y="17146"/>
                  </a:cubicBezTo>
                  <a:lnTo>
                    <a:pt x="401456" y="93277"/>
                  </a:lnTo>
                  <a:cubicBezTo>
                    <a:pt x="401456" y="102650"/>
                    <a:pt x="393912" y="110423"/>
                    <a:pt x="384310" y="110423"/>
                  </a:cubicBezTo>
                  <a:close/>
                  <a:moveTo>
                    <a:pt x="34293" y="76130"/>
                  </a:moveTo>
                  <a:lnTo>
                    <a:pt x="367163" y="76130"/>
                  </a:lnTo>
                  <a:lnTo>
                    <a:pt x="367163" y="34293"/>
                  </a:lnTo>
                  <a:lnTo>
                    <a:pt x="34293" y="34293"/>
                  </a:lnTo>
                  <a:lnTo>
                    <a:pt x="34293" y="76130"/>
                  </a:lnTo>
                  <a:close/>
                </a:path>
              </a:pathLst>
            </a:custGeom>
            <a:grpFill/>
            <a:ln w="19050" cap="flat">
              <a:solidFill>
                <a:schemeClr val="accent4"/>
              </a:solidFill>
              <a:prstDash val="solid"/>
              <a:miter/>
            </a:ln>
          </p:spPr>
          <p:txBody>
            <a:bodyPr rtlCol="0" anchor="ctr"/>
            <a:lstStyle/>
            <a:p>
              <a:endParaRPr lang="en-US"/>
            </a:p>
          </p:txBody>
        </p:sp>
        <p:sp>
          <p:nvSpPr>
            <p:cNvPr id="12" name="Freeform: Shape 19">
              <a:extLst>
                <a:ext uri="{FF2B5EF4-FFF2-40B4-BE49-F238E27FC236}">
                  <a16:creationId xmlns:a16="http://schemas.microsoft.com/office/drawing/2014/main" id="{3FF87032-6CB8-4B2F-8E4E-6744BF696077}"/>
                </a:ext>
              </a:extLst>
            </p:cNvPr>
            <p:cNvSpPr/>
            <p:nvPr/>
          </p:nvSpPr>
          <p:spPr>
            <a:xfrm>
              <a:off x="7449082" y="1218338"/>
              <a:ext cx="577951" cy="133285"/>
            </a:xfrm>
            <a:custGeom>
              <a:avLst/>
              <a:gdLst>
                <a:gd name="connsiteX0" fmla="*/ 560805 w 577951"/>
                <a:gd name="connsiteY0" fmla="*/ 133285 h 133285"/>
                <a:gd name="connsiteX1" fmla="*/ 17146 w 577951"/>
                <a:gd name="connsiteY1" fmla="*/ 133285 h 133285"/>
                <a:gd name="connsiteX2" fmla="*/ 0 w 577951"/>
                <a:gd name="connsiteY2" fmla="*/ 116139 h 133285"/>
                <a:gd name="connsiteX3" fmla="*/ 0 w 577951"/>
                <a:gd name="connsiteY3" fmla="*/ 17146 h 133285"/>
                <a:gd name="connsiteX4" fmla="*/ 17146 w 577951"/>
                <a:gd name="connsiteY4" fmla="*/ 0 h 133285"/>
                <a:gd name="connsiteX5" fmla="*/ 560805 w 577951"/>
                <a:gd name="connsiteY5" fmla="*/ 0 h 133285"/>
                <a:gd name="connsiteX6" fmla="*/ 577951 w 577951"/>
                <a:gd name="connsiteY6" fmla="*/ 17146 h 133285"/>
                <a:gd name="connsiteX7" fmla="*/ 577951 w 577951"/>
                <a:gd name="connsiteY7" fmla="*/ 116139 h 133285"/>
                <a:gd name="connsiteX8" fmla="*/ 560805 w 577951"/>
                <a:gd name="connsiteY8" fmla="*/ 133285 h 133285"/>
                <a:gd name="connsiteX9" fmla="*/ 34293 w 577951"/>
                <a:gd name="connsiteY9" fmla="*/ 98992 h 133285"/>
                <a:gd name="connsiteX10" fmla="*/ 543658 w 577951"/>
                <a:gd name="connsiteY10" fmla="*/ 98992 h 133285"/>
                <a:gd name="connsiteX11" fmla="*/ 543658 w 577951"/>
                <a:gd name="connsiteY11" fmla="*/ 34293 h 133285"/>
                <a:gd name="connsiteX12" fmla="*/ 34293 w 577951"/>
                <a:gd name="connsiteY12" fmla="*/ 34293 h 133285"/>
                <a:gd name="connsiteX13" fmla="*/ 34293 w 577951"/>
                <a:gd name="connsiteY13" fmla="*/ 98992 h 13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7951" h="133285">
                  <a:moveTo>
                    <a:pt x="560805" y="133285"/>
                  </a:moveTo>
                  <a:lnTo>
                    <a:pt x="17146" y="133285"/>
                  </a:lnTo>
                  <a:cubicBezTo>
                    <a:pt x="7773" y="133285"/>
                    <a:pt x="0" y="125512"/>
                    <a:pt x="0" y="116139"/>
                  </a:cubicBezTo>
                  <a:lnTo>
                    <a:pt x="0" y="17146"/>
                  </a:lnTo>
                  <a:cubicBezTo>
                    <a:pt x="0" y="7773"/>
                    <a:pt x="7773" y="0"/>
                    <a:pt x="17146" y="0"/>
                  </a:cubicBezTo>
                  <a:lnTo>
                    <a:pt x="560805" y="0"/>
                  </a:lnTo>
                  <a:cubicBezTo>
                    <a:pt x="570178" y="0"/>
                    <a:pt x="577951" y="7773"/>
                    <a:pt x="577951" y="17146"/>
                  </a:cubicBezTo>
                  <a:lnTo>
                    <a:pt x="577951" y="116139"/>
                  </a:lnTo>
                  <a:cubicBezTo>
                    <a:pt x="577951" y="125512"/>
                    <a:pt x="570406" y="133285"/>
                    <a:pt x="560805" y="133285"/>
                  </a:cubicBezTo>
                  <a:close/>
                  <a:moveTo>
                    <a:pt x="34293" y="98992"/>
                  </a:moveTo>
                  <a:lnTo>
                    <a:pt x="543658" y="98992"/>
                  </a:lnTo>
                  <a:lnTo>
                    <a:pt x="543658" y="34293"/>
                  </a:lnTo>
                  <a:lnTo>
                    <a:pt x="34293" y="34293"/>
                  </a:lnTo>
                  <a:lnTo>
                    <a:pt x="34293" y="98992"/>
                  </a:lnTo>
                  <a:close/>
                </a:path>
              </a:pathLst>
            </a:custGeom>
            <a:grpFill/>
            <a:ln w="19050" cap="flat">
              <a:solidFill>
                <a:schemeClr val="accent4"/>
              </a:solidFill>
              <a:prstDash val="solid"/>
              <a:miter/>
            </a:ln>
          </p:spPr>
          <p:txBody>
            <a:bodyPr rtlCol="0" anchor="ctr"/>
            <a:lstStyle/>
            <a:p>
              <a:endParaRPr lang="en-US"/>
            </a:p>
          </p:txBody>
        </p:sp>
        <p:sp>
          <p:nvSpPr>
            <p:cNvPr id="13" name="Freeform: Shape 20">
              <a:extLst>
                <a:ext uri="{FF2B5EF4-FFF2-40B4-BE49-F238E27FC236}">
                  <a16:creationId xmlns:a16="http://schemas.microsoft.com/office/drawing/2014/main" id="{9D8DA655-49D5-4302-A47A-76A4011FF1DC}"/>
                </a:ext>
              </a:extLst>
            </p:cNvPr>
            <p:cNvSpPr/>
            <p:nvPr/>
          </p:nvSpPr>
          <p:spPr>
            <a:xfrm>
              <a:off x="7537330" y="1317330"/>
              <a:ext cx="401456" cy="293547"/>
            </a:xfrm>
            <a:custGeom>
              <a:avLst/>
              <a:gdLst>
                <a:gd name="connsiteX0" fmla="*/ 384310 w 401456"/>
                <a:gd name="connsiteY0" fmla="*/ 293548 h 293547"/>
                <a:gd name="connsiteX1" fmla="*/ 367163 w 401456"/>
                <a:gd name="connsiteY1" fmla="*/ 276401 h 293547"/>
                <a:gd name="connsiteX2" fmla="*/ 367163 w 401456"/>
                <a:gd name="connsiteY2" fmla="*/ 34293 h 293547"/>
                <a:gd name="connsiteX3" fmla="*/ 34293 w 401456"/>
                <a:gd name="connsiteY3" fmla="*/ 34293 h 293547"/>
                <a:gd name="connsiteX4" fmla="*/ 34293 w 401456"/>
                <a:gd name="connsiteY4" fmla="*/ 276401 h 293547"/>
                <a:gd name="connsiteX5" fmla="*/ 17146 w 401456"/>
                <a:gd name="connsiteY5" fmla="*/ 293548 h 293547"/>
                <a:gd name="connsiteX6" fmla="*/ 0 w 401456"/>
                <a:gd name="connsiteY6" fmla="*/ 276401 h 293547"/>
                <a:gd name="connsiteX7" fmla="*/ 0 w 401456"/>
                <a:gd name="connsiteY7" fmla="*/ 17146 h 293547"/>
                <a:gd name="connsiteX8" fmla="*/ 17146 w 401456"/>
                <a:gd name="connsiteY8" fmla="*/ 0 h 293547"/>
                <a:gd name="connsiteX9" fmla="*/ 384310 w 401456"/>
                <a:gd name="connsiteY9" fmla="*/ 0 h 293547"/>
                <a:gd name="connsiteX10" fmla="*/ 401456 w 401456"/>
                <a:gd name="connsiteY10" fmla="*/ 17146 h 293547"/>
                <a:gd name="connsiteX11" fmla="*/ 401456 w 401456"/>
                <a:gd name="connsiteY11" fmla="*/ 276401 h 293547"/>
                <a:gd name="connsiteX12" fmla="*/ 384310 w 401456"/>
                <a:gd name="connsiteY12" fmla="*/ 293548 h 2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456" h="293547">
                  <a:moveTo>
                    <a:pt x="384310" y="293548"/>
                  </a:moveTo>
                  <a:cubicBezTo>
                    <a:pt x="374937" y="293548"/>
                    <a:pt x="367163" y="285775"/>
                    <a:pt x="367163" y="276401"/>
                  </a:cubicBezTo>
                  <a:lnTo>
                    <a:pt x="367163" y="34293"/>
                  </a:lnTo>
                  <a:lnTo>
                    <a:pt x="34293" y="34293"/>
                  </a:lnTo>
                  <a:lnTo>
                    <a:pt x="34293" y="276401"/>
                  </a:lnTo>
                  <a:cubicBezTo>
                    <a:pt x="34293" y="285775"/>
                    <a:pt x="26520" y="293548"/>
                    <a:pt x="17146" y="293548"/>
                  </a:cubicBezTo>
                  <a:cubicBezTo>
                    <a:pt x="7773" y="293548"/>
                    <a:pt x="0" y="285775"/>
                    <a:pt x="0" y="276401"/>
                  </a:cubicBezTo>
                  <a:lnTo>
                    <a:pt x="0" y="17146"/>
                  </a:lnTo>
                  <a:cubicBezTo>
                    <a:pt x="0" y="7773"/>
                    <a:pt x="7773" y="0"/>
                    <a:pt x="17146" y="0"/>
                  </a:cubicBezTo>
                  <a:lnTo>
                    <a:pt x="384310" y="0"/>
                  </a:lnTo>
                  <a:cubicBezTo>
                    <a:pt x="393683" y="0"/>
                    <a:pt x="401456" y="7773"/>
                    <a:pt x="401456" y="17146"/>
                  </a:cubicBezTo>
                  <a:lnTo>
                    <a:pt x="401456" y="276401"/>
                  </a:lnTo>
                  <a:cubicBezTo>
                    <a:pt x="401456" y="285775"/>
                    <a:pt x="393912" y="293548"/>
                    <a:pt x="384310" y="293548"/>
                  </a:cubicBezTo>
                  <a:close/>
                </a:path>
              </a:pathLst>
            </a:custGeom>
            <a:grpFill/>
            <a:ln w="19050" cap="flat">
              <a:solidFill>
                <a:schemeClr val="accent4"/>
              </a:solidFill>
              <a:prstDash val="solid"/>
              <a:miter/>
            </a:ln>
          </p:spPr>
          <p:txBody>
            <a:bodyPr rtlCol="0" anchor="ctr"/>
            <a:lstStyle/>
            <a:p>
              <a:endParaRPr lang="en-US"/>
            </a:p>
          </p:txBody>
        </p:sp>
        <p:sp>
          <p:nvSpPr>
            <p:cNvPr id="14" name="Freeform: Shape 21">
              <a:extLst>
                <a:ext uri="{FF2B5EF4-FFF2-40B4-BE49-F238E27FC236}">
                  <a16:creationId xmlns:a16="http://schemas.microsoft.com/office/drawing/2014/main" id="{817462AE-C405-45B0-BBE6-52FEA7120DF1}"/>
                </a:ext>
              </a:extLst>
            </p:cNvPr>
            <p:cNvSpPr/>
            <p:nvPr/>
          </p:nvSpPr>
          <p:spPr>
            <a:xfrm>
              <a:off x="7904721" y="1403063"/>
              <a:ext cx="226258" cy="207815"/>
            </a:xfrm>
            <a:custGeom>
              <a:avLst/>
              <a:gdLst>
                <a:gd name="connsiteX0" fmla="*/ 208730 w 226258"/>
                <a:gd name="connsiteY0" fmla="*/ 207815 h 207815"/>
                <a:gd name="connsiteX1" fmla="*/ 192269 w 226258"/>
                <a:gd name="connsiteY1" fmla="*/ 195013 h 207815"/>
                <a:gd name="connsiteX2" fmla="*/ 149746 w 226258"/>
                <a:gd name="connsiteY2" fmla="*/ 34293 h 207815"/>
                <a:gd name="connsiteX3" fmla="*/ 17146 w 226258"/>
                <a:gd name="connsiteY3" fmla="*/ 34293 h 207815"/>
                <a:gd name="connsiteX4" fmla="*/ 0 w 226258"/>
                <a:gd name="connsiteY4" fmla="*/ 17146 h 207815"/>
                <a:gd name="connsiteX5" fmla="*/ 17146 w 226258"/>
                <a:gd name="connsiteY5" fmla="*/ 0 h 207815"/>
                <a:gd name="connsiteX6" fmla="*/ 163006 w 226258"/>
                <a:gd name="connsiteY6" fmla="*/ 0 h 207815"/>
                <a:gd name="connsiteX7" fmla="*/ 179695 w 226258"/>
                <a:gd name="connsiteY7" fmla="*/ 12803 h 207815"/>
                <a:gd name="connsiteX8" fmla="*/ 225648 w 226258"/>
                <a:gd name="connsiteY8" fmla="*/ 186325 h 207815"/>
                <a:gd name="connsiteX9" fmla="*/ 213531 w 226258"/>
                <a:gd name="connsiteY9" fmla="*/ 207358 h 207815"/>
                <a:gd name="connsiteX10" fmla="*/ 208730 w 226258"/>
                <a:gd name="connsiteY10" fmla="*/ 207815 h 207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258" h="207815">
                  <a:moveTo>
                    <a:pt x="208730" y="207815"/>
                  </a:moveTo>
                  <a:cubicBezTo>
                    <a:pt x="201185" y="207815"/>
                    <a:pt x="194098" y="202786"/>
                    <a:pt x="192269" y="195013"/>
                  </a:cubicBezTo>
                  <a:lnTo>
                    <a:pt x="149746" y="34293"/>
                  </a:lnTo>
                  <a:lnTo>
                    <a:pt x="17146" y="34293"/>
                  </a:lnTo>
                  <a:cubicBezTo>
                    <a:pt x="7773" y="34293"/>
                    <a:pt x="0" y="26520"/>
                    <a:pt x="0" y="17146"/>
                  </a:cubicBezTo>
                  <a:cubicBezTo>
                    <a:pt x="0" y="7773"/>
                    <a:pt x="7773" y="0"/>
                    <a:pt x="17146" y="0"/>
                  </a:cubicBezTo>
                  <a:lnTo>
                    <a:pt x="163006" y="0"/>
                  </a:lnTo>
                  <a:cubicBezTo>
                    <a:pt x="170779" y="0"/>
                    <a:pt x="177637" y="5258"/>
                    <a:pt x="179695" y="12803"/>
                  </a:cubicBezTo>
                  <a:lnTo>
                    <a:pt x="225648" y="186325"/>
                  </a:lnTo>
                  <a:cubicBezTo>
                    <a:pt x="228163" y="195470"/>
                    <a:pt x="222675" y="204843"/>
                    <a:pt x="213531" y="207358"/>
                  </a:cubicBezTo>
                  <a:cubicBezTo>
                    <a:pt x="211702" y="207587"/>
                    <a:pt x="210330" y="207815"/>
                    <a:pt x="208730" y="207815"/>
                  </a:cubicBezTo>
                  <a:close/>
                </a:path>
              </a:pathLst>
            </a:custGeom>
            <a:grpFill/>
            <a:ln w="19050" cap="flat">
              <a:solidFill>
                <a:schemeClr val="accent4"/>
              </a:solidFill>
              <a:prstDash val="solid"/>
              <a:miter/>
            </a:ln>
          </p:spPr>
          <p:txBody>
            <a:bodyPr rtlCol="0" anchor="ctr"/>
            <a:lstStyle/>
            <a:p>
              <a:endParaRPr lang="en-US"/>
            </a:p>
          </p:txBody>
        </p:sp>
        <p:sp>
          <p:nvSpPr>
            <p:cNvPr id="15" name="Freeform: Shape 22">
              <a:extLst>
                <a:ext uri="{FF2B5EF4-FFF2-40B4-BE49-F238E27FC236}">
                  <a16:creationId xmlns:a16="http://schemas.microsoft.com/office/drawing/2014/main" id="{AADB75CA-48BD-42A7-93AF-695C099679AC}"/>
                </a:ext>
              </a:extLst>
            </p:cNvPr>
            <p:cNvSpPr/>
            <p:nvPr/>
          </p:nvSpPr>
          <p:spPr>
            <a:xfrm>
              <a:off x="7345592" y="1402834"/>
              <a:ext cx="226258" cy="208044"/>
            </a:xfrm>
            <a:custGeom>
              <a:avLst/>
              <a:gdLst>
                <a:gd name="connsiteX0" fmla="*/ 17071 w 226258"/>
                <a:gd name="connsiteY0" fmla="*/ 208044 h 208044"/>
                <a:gd name="connsiteX1" fmla="*/ 12728 w 226258"/>
                <a:gd name="connsiteY1" fmla="*/ 207358 h 208044"/>
                <a:gd name="connsiteX2" fmla="*/ 611 w 226258"/>
                <a:gd name="connsiteY2" fmla="*/ 186325 h 208044"/>
                <a:gd name="connsiteX3" fmla="*/ 46563 w 226258"/>
                <a:gd name="connsiteY3" fmla="*/ 12803 h 208044"/>
                <a:gd name="connsiteX4" fmla="*/ 63253 w 226258"/>
                <a:gd name="connsiteY4" fmla="*/ 0 h 208044"/>
                <a:gd name="connsiteX5" fmla="*/ 209112 w 226258"/>
                <a:gd name="connsiteY5" fmla="*/ 0 h 208044"/>
                <a:gd name="connsiteX6" fmla="*/ 226258 w 226258"/>
                <a:gd name="connsiteY6" fmla="*/ 17146 h 208044"/>
                <a:gd name="connsiteX7" fmla="*/ 209112 w 226258"/>
                <a:gd name="connsiteY7" fmla="*/ 34293 h 208044"/>
                <a:gd name="connsiteX8" fmla="*/ 76512 w 226258"/>
                <a:gd name="connsiteY8" fmla="*/ 34293 h 208044"/>
                <a:gd name="connsiteX9" fmla="*/ 33989 w 226258"/>
                <a:gd name="connsiteY9" fmla="*/ 195013 h 208044"/>
                <a:gd name="connsiteX10" fmla="*/ 17071 w 226258"/>
                <a:gd name="connsiteY10" fmla="*/ 208044 h 20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258" h="208044">
                  <a:moveTo>
                    <a:pt x="17071" y="208044"/>
                  </a:moveTo>
                  <a:cubicBezTo>
                    <a:pt x="15700" y="208044"/>
                    <a:pt x="14100" y="207815"/>
                    <a:pt x="12728" y="207358"/>
                  </a:cubicBezTo>
                  <a:cubicBezTo>
                    <a:pt x="3583" y="204843"/>
                    <a:pt x="-1904" y="195470"/>
                    <a:pt x="611" y="186325"/>
                  </a:cubicBezTo>
                  <a:lnTo>
                    <a:pt x="46563" y="12803"/>
                  </a:lnTo>
                  <a:cubicBezTo>
                    <a:pt x="48621" y="5258"/>
                    <a:pt x="55251" y="0"/>
                    <a:pt x="63253" y="0"/>
                  </a:cubicBezTo>
                  <a:lnTo>
                    <a:pt x="209112" y="0"/>
                  </a:lnTo>
                  <a:cubicBezTo>
                    <a:pt x="218485" y="0"/>
                    <a:pt x="226258" y="7773"/>
                    <a:pt x="226258" y="17146"/>
                  </a:cubicBezTo>
                  <a:cubicBezTo>
                    <a:pt x="226258" y="26520"/>
                    <a:pt x="218485" y="34293"/>
                    <a:pt x="209112" y="34293"/>
                  </a:cubicBezTo>
                  <a:lnTo>
                    <a:pt x="76512" y="34293"/>
                  </a:lnTo>
                  <a:lnTo>
                    <a:pt x="33989" y="195013"/>
                  </a:lnTo>
                  <a:cubicBezTo>
                    <a:pt x="31703" y="203014"/>
                    <a:pt x="24616" y="208044"/>
                    <a:pt x="17071" y="208044"/>
                  </a:cubicBezTo>
                  <a:close/>
                </a:path>
              </a:pathLst>
            </a:custGeom>
            <a:grpFill/>
            <a:ln w="19050" cap="flat">
              <a:solidFill>
                <a:schemeClr val="accent4"/>
              </a:solidFill>
              <a:prstDash val="solid"/>
              <a:miter/>
            </a:ln>
          </p:spPr>
          <p:txBody>
            <a:bodyPr rtlCol="0" anchor="ctr"/>
            <a:lstStyle/>
            <a:p>
              <a:endParaRPr lang="en-US"/>
            </a:p>
          </p:txBody>
        </p:sp>
      </p:grpSp>
      <p:grpSp>
        <p:nvGrpSpPr>
          <p:cNvPr id="18" name="Graphic 4">
            <a:extLst>
              <a:ext uri="{FF2B5EF4-FFF2-40B4-BE49-F238E27FC236}">
                <a16:creationId xmlns:a16="http://schemas.microsoft.com/office/drawing/2014/main" id="{F9F300A4-160B-494A-908E-E8632CFC089C}"/>
              </a:ext>
            </a:extLst>
          </p:cNvPr>
          <p:cNvGrpSpPr/>
          <p:nvPr/>
        </p:nvGrpSpPr>
        <p:grpSpPr>
          <a:xfrm>
            <a:off x="4890351" y="1945963"/>
            <a:ext cx="413795" cy="438773"/>
            <a:chOff x="3707262" y="490641"/>
            <a:chExt cx="1111778" cy="1127095"/>
          </a:xfrm>
          <a:solidFill>
            <a:schemeClr val="accent5"/>
          </a:solidFill>
        </p:grpSpPr>
        <p:grpSp>
          <p:nvGrpSpPr>
            <p:cNvPr id="19" name="Graphic 4">
              <a:extLst>
                <a:ext uri="{FF2B5EF4-FFF2-40B4-BE49-F238E27FC236}">
                  <a16:creationId xmlns:a16="http://schemas.microsoft.com/office/drawing/2014/main" id="{A4CF34DC-F468-43A8-82CF-02A84316F2B0}"/>
                </a:ext>
              </a:extLst>
            </p:cNvPr>
            <p:cNvGrpSpPr/>
            <p:nvPr/>
          </p:nvGrpSpPr>
          <p:grpSpPr>
            <a:xfrm>
              <a:off x="3707262" y="632157"/>
              <a:ext cx="684944" cy="985579"/>
              <a:chOff x="3707262" y="632157"/>
              <a:chExt cx="684944" cy="985579"/>
            </a:xfrm>
            <a:grpFill/>
          </p:grpSpPr>
          <p:sp>
            <p:nvSpPr>
              <p:cNvPr id="30" name="Freeform: Shape 42">
                <a:extLst>
                  <a:ext uri="{FF2B5EF4-FFF2-40B4-BE49-F238E27FC236}">
                    <a16:creationId xmlns:a16="http://schemas.microsoft.com/office/drawing/2014/main" id="{69ACB6CD-16FF-4EB4-B201-974C841194A8}"/>
                  </a:ext>
                </a:extLst>
              </p:cNvPr>
              <p:cNvSpPr/>
              <p:nvPr/>
            </p:nvSpPr>
            <p:spPr>
              <a:xfrm>
                <a:off x="3719378" y="632157"/>
                <a:ext cx="660711" cy="173751"/>
              </a:xfrm>
              <a:custGeom>
                <a:avLst/>
                <a:gdLst>
                  <a:gd name="connsiteX0" fmla="*/ 330356 w 660711"/>
                  <a:gd name="connsiteY0" fmla="*/ 173751 h 173751"/>
                  <a:gd name="connsiteX1" fmla="*/ 105165 w 660711"/>
                  <a:gd name="connsiteY1" fmla="*/ 152947 h 173751"/>
                  <a:gd name="connsiteX2" fmla="*/ 0 w 660711"/>
                  <a:gd name="connsiteY2" fmla="*/ 86876 h 173751"/>
                  <a:gd name="connsiteX3" fmla="*/ 105165 w 660711"/>
                  <a:gd name="connsiteY3" fmla="*/ 20804 h 173751"/>
                  <a:gd name="connsiteX4" fmla="*/ 330356 w 660711"/>
                  <a:gd name="connsiteY4" fmla="*/ 0 h 173751"/>
                  <a:gd name="connsiteX5" fmla="*/ 555546 w 660711"/>
                  <a:gd name="connsiteY5" fmla="*/ 20804 h 173751"/>
                  <a:gd name="connsiteX6" fmla="*/ 660711 w 660711"/>
                  <a:gd name="connsiteY6" fmla="*/ 86876 h 173751"/>
                  <a:gd name="connsiteX7" fmla="*/ 555546 w 660711"/>
                  <a:gd name="connsiteY7" fmla="*/ 152947 h 173751"/>
                  <a:gd name="connsiteX8" fmla="*/ 330356 w 660711"/>
                  <a:gd name="connsiteY8" fmla="*/ 173751 h 173751"/>
                  <a:gd name="connsiteX9" fmla="*/ 34293 w 660711"/>
                  <a:gd name="connsiteY9" fmla="*/ 86876 h 173751"/>
                  <a:gd name="connsiteX10" fmla="*/ 118196 w 660711"/>
                  <a:gd name="connsiteY10" fmla="*/ 120711 h 173751"/>
                  <a:gd name="connsiteX11" fmla="*/ 330127 w 660711"/>
                  <a:gd name="connsiteY11" fmla="*/ 139458 h 173751"/>
                  <a:gd name="connsiteX12" fmla="*/ 542058 w 660711"/>
                  <a:gd name="connsiteY12" fmla="*/ 120711 h 173751"/>
                  <a:gd name="connsiteX13" fmla="*/ 625961 w 660711"/>
                  <a:gd name="connsiteY13" fmla="*/ 86876 h 173751"/>
                  <a:gd name="connsiteX14" fmla="*/ 542058 w 660711"/>
                  <a:gd name="connsiteY14" fmla="*/ 53040 h 173751"/>
                  <a:gd name="connsiteX15" fmla="*/ 330127 w 660711"/>
                  <a:gd name="connsiteY15" fmla="*/ 34293 h 173751"/>
                  <a:gd name="connsiteX16" fmla="*/ 118196 w 660711"/>
                  <a:gd name="connsiteY16" fmla="*/ 53040 h 173751"/>
                  <a:gd name="connsiteX17" fmla="*/ 34293 w 660711"/>
                  <a:gd name="connsiteY17" fmla="*/ 86876 h 173751"/>
                  <a:gd name="connsiteX18" fmla="*/ 626418 w 660711"/>
                  <a:gd name="connsiteY18" fmla="*/ 87104 h 173751"/>
                  <a:gd name="connsiteX19" fmla="*/ 626418 w 660711"/>
                  <a:gd name="connsiteY19" fmla="*/ 87104 h 173751"/>
                  <a:gd name="connsiteX20" fmla="*/ 626418 w 660711"/>
                  <a:gd name="connsiteY20" fmla="*/ 87104 h 173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0711" h="173751">
                    <a:moveTo>
                      <a:pt x="330356" y="173751"/>
                    </a:moveTo>
                    <a:cubicBezTo>
                      <a:pt x="245538" y="173751"/>
                      <a:pt x="165521" y="166435"/>
                      <a:pt x="105165" y="152947"/>
                    </a:cubicBezTo>
                    <a:cubicBezTo>
                      <a:pt x="34522" y="137172"/>
                      <a:pt x="0" y="115453"/>
                      <a:pt x="0" y="86876"/>
                    </a:cubicBezTo>
                    <a:cubicBezTo>
                      <a:pt x="0" y="58069"/>
                      <a:pt x="34293" y="36579"/>
                      <a:pt x="105165" y="20804"/>
                    </a:cubicBezTo>
                    <a:cubicBezTo>
                      <a:pt x="165521" y="7316"/>
                      <a:pt x="245538" y="0"/>
                      <a:pt x="330356" y="0"/>
                    </a:cubicBezTo>
                    <a:cubicBezTo>
                      <a:pt x="415174" y="0"/>
                      <a:pt x="495191" y="7316"/>
                      <a:pt x="555546" y="20804"/>
                    </a:cubicBezTo>
                    <a:cubicBezTo>
                      <a:pt x="626190" y="36579"/>
                      <a:pt x="660711" y="58298"/>
                      <a:pt x="660711" y="86876"/>
                    </a:cubicBezTo>
                    <a:cubicBezTo>
                      <a:pt x="660711" y="115682"/>
                      <a:pt x="626418" y="137172"/>
                      <a:pt x="555546" y="152947"/>
                    </a:cubicBezTo>
                    <a:cubicBezTo>
                      <a:pt x="495191" y="166435"/>
                      <a:pt x="415174" y="173751"/>
                      <a:pt x="330356" y="173751"/>
                    </a:cubicBezTo>
                    <a:close/>
                    <a:moveTo>
                      <a:pt x="34293" y="86876"/>
                    </a:moveTo>
                    <a:cubicBezTo>
                      <a:pt x="35436" y="88933"/>
                      <a:pt x="46410" y="105622"/>
                      <a:pt x="118196" y="120711"/>
                    </a:cubicBezTo>
                    <a:cubicBezTo>
                      <a:pt x="175580" y="132828"/>
                      <a:pt x="250796" y="139458"/>
                      <a:pt x="330127" y="139458"/>
                    </a:cubicBezTo>
                    <a:cubicBezTo>
                      <a:pt x="409458" y="139458"/>
                      <a:pt x="484903" y="132828"/>
                      <a:pt x="542058" y="120711"/>
                    </a:cubicBezTo>
                    <a:cubicBezTo>
                      <a:pt x="613844" y="105622"/>
                      <a:pt x="625047" y="88933"/>
                      <a:pt x="625961" y="86876"/>
                    </a:cubicBezTo>
                    <a:cubicBezTo>
                      <a:pt x="624818" y="84818"/>
                      <a:pt x="613844" y="68129"/>
                      <a:pt x="542058" y="53040"/>
                    </a:cubicBezTo>
                    <a:cubicBezTo>
                      <a:pt x="484674" y="40923"/>
                      <a:pt x="409458" y="34293"/>
                      <a:pt x="330127" y="34293"/>
                    </a:cubicBezTo>
                    <a:cubicBezTo>
                      <a:pt x="250796" y="34293"/>
                      <a:pt x="175351" y="40923"/>
                      <a:pt x="118196" y="53040"/>
                    </a:cubicBezTo>
                    <a:cubicBezTo>
                      <a:pt x="46410" y="68129"/>
                      <a:pt x="35436" y="84818"/>
                      <a:pt x="34293" y="86876"/>
                    </a:cubicBezTo>
                    <a:close/>
                    <a:moveTo>
                      <a:pt x="626418" y="87104"/>
                    </a:moveTo>
                    <a:lnTo>
                      <a:pt x="626418" y="87104"/>
                    </a:lnTo>
                    <a:lnTo>
                      <a:pt x="626418" y="87104"/>
                    </a:lnTo>
                    <a:close/>
                  </a:path>
                </a:pathLst>
              </a:custGeom>
              <a:grpFill/>
              <a:ln w="19050" cap="flat">
                <a:solidFill>
                  <a:schemeClr val="bg1">
                    <a:lumMod val="65000"/>
                  </a:schemeClr>
                </a:solidFill>
                <a:prstDash val="solid"/>
                <a:miter/>
              </a:ln>
            </p:spPr>
            <p:txBody>
              <a:bodyPr rtlCol="0" anchor="ctr"/>
              <a:lstStyle/>
              <a:p>
                <a:endParaRPr lang="en-US"/>
              </a:p>
            </p:txBody>
          </p:sp>
          <p:sp>
            <p:nvSpPr>
              <p:cNvPr id="31" name="Freeform: Shape 43">
                <a:extLst>
                  <a:ext uri="{FF2B5EF4-FFF2-40B4-BE49-F238E27FC236}">
                    <a16:creationId xmlns:a16="http://schemas.microsoft.com/office/drawing/2014/main" id="{3C90AD3D-368C-4379-B900-A28D5E8034DA}"/>
                  </a:ext>
                </a:extLst>
              </p:cNvPr>
              <p:cNvSpPr/>
              <p:nvPr/>
            </p:nvSpPr>
            <p:spPr>
              <a:xfrm>
                <a:off x="3707262" y="972572"/>
                <a:ext cx="684944" cy="104022"/>
              </a:xfrm>
              <a:custGeom>
                <a:avLst/>
                <a:gdLst>
                  <a:gd name="connsiteX0" fmla="*/ 342472 w 684944"/>
                  <a:gd name="connsiteY0" fmla="*/ 104022 h 104022"/>
                  <a:gd name="connsiteX1" fmla="*/ 108823 w 684944"/>
                  <a:gd name="connsiteY1" fmla="*/ 83218 h 104022"/>
                  <a:gd name="connsiteX2" fmla="*/ 0 w 684944"/>
                  <a:gd name="connsiteY2" fmla="*/ 17146 h 104022"/>
                  <a:gd name="connsiteX3" fmla="*/ 17146 w 684944"/>
                  <a:gd name="connsiteY3" fmla="*/ 0 h 104022"/>
                  <a:gd name="connsiteX4" fmla="*/ 34293 w 684944"/>
                  <a:gd name="connsiteY4" fmla="*/ 16918 h 104022"/>
                  <a:gd name="connsiteX5" fmla="*/ 122997 w 684944"/>
                  <a:gd name="connsiteY5" fmla="*/ 51211 h 104022"/>
                  <a:gd name="connsiteX6" fmla="*/ 342472 w 684944"/>
                  <a:gd name="connsiteY6" fmla="*/ 69729 h 104022"/>
                  <a:gd name="connsiteX7" fmla="*/ 561948 w 684944"/>
                  <a:gd name="connsiteY7" fmla="*/ 51211 h 104022"/>
                  <a:gd name="connsiteX8" fmla="*/ 650652 w 684944"/>
                  <a:gd name="connsiteY8" fmla="*/ 16918 h 104022"/>
                  <a:gd name="connsiteX9" fmla="*/ 667798 w 684944"/>
                  <a:gd name="connsiteY9" fmla="*/ 0 h 104022"/>
                  <a:gd name="connsiteX10" fmla="*/ 684945 w 684944"/>
                  <a:gd name="connsiteY10" fmla="*/ 17146 h 104022"/>
                  <a:gd name="connsiteX11" fmla="*/ 576122 w 684944"/>
                  <a:gd name="connsiteY11" fmla="*/ 83218 h 104022"/>
                  <a:gd name="connsiteX12" fmla="*/ 342472 w 684944"/>
                  <a:gd name="connsiteY12" fmla="*/ 104022 h 10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4944" h="104022">
                    <a:moveTo>
                      <a:pt x="342472" y="104022"/>
                    </a:moveTo>
                    <a:cubicBezTo>
                      <a:pt x="254454" y="104022"/>
                      <a:pt x="171465" y="96706"/>
                      <a:pt x="108823" y="83218"/>
                    </a:cubicBezTo>
                    <a:cubicBezTo>
                      <a:pt x="35665" y="67443"/>
                      <a:pt x="0" y="45953"/>
                      <a:pt x="0" y="17146"/>
                    </a:cubicBezTo>
                    <a:cubicBezTo>
                      <a:pt x="0" y="7773"/>
                      <a:pt x="7773" y="0"/>
                      <a:pt x="17146" y="0"/>
                    </a:cubicBezTo>
                    <a:cubicBezTo>
                      <a:pt x="26520" y="0"/>
                      <a:pt x="34064" y="7544"/>
                      <a:pt x="34293" y="16918"/>
                    </a:cubicBezTo>
                    <a:cubicBezTo>
                      <a:pt x="35893" y="21719"/>
                      <a:pt x="55555" y="37494"/>
                      <a:pt x="122997" y="51211"/>
                    </a:cubicBezTo>
                    <a:cubicBezTo>
                      <a:pt x="182439" y="63099"/>
                      <a:pt x="260398" y="69729"/>
                      <a:pt x="342472" y="69729"/>
                    </a:cubicBezTo>
                    <a:cubicBezTo>
                      <a:pt x="424547" y="69729"/>
                      <a:pt x="502506" y="63099"/>
                      <a:pt x="561948" y="51211"/>
                    </a:cubicBezTo>
                    <a:cubicBezTo>
                      <a:pt x="629390" y="37494"/>
                      <a:pt x="649052" y="21719"/>
                      <a:pt x="650652" y="16918"/>
                    </a:cubicBezTo>
                    <a:cubicBezTo>
                      <a:pt x="650881" y="7544"/>
                      <a:pt x="658425" y="0"/>
                      <a:pt x="667798" y="0"/>
                    </a:cubicBezTo>
                    <a:cubicBezTo>
                      <a:pt x="677172" y="0"/>
                      <a:pt x="684945" y="7773"/>
                      <a:pt x="684945" y="17146"/>
                    </a:cubicBezTo>
                    <a:cubicBezTo>
                      <a:pt x="684945" y="45953"/>
                      <a:pt x="649280" y="67671"/>
                      <a:pt x="576122" y="83218"/>
                    </a:cubicBezTo>
                    <a:cubicBezTo>
                      <a:pt x="513480" y="96478"/>
                      <a:pt x="430491" y="104022"/>
                      <a:pt x="342472" y="104022"/>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32" name="Freeform: Shape 44">
                <a:extLst>
                  <a:ext uri="{FF2B5EF4-FFF2-40B4-BE49-F238E27FC236}">
                    <a16:creationId xmlns:a16="http://schemas.microsoft.com/office/drawing/2014/main" id="{19BCA676-E4D7-42C7-95ED-8125258D28E3}"/>
                  </a:ext>
                </a:extLst>
              </p:cNvPr>
              <p:cNvSpPr/>
              <p:nvPr/>
            </p:nvSpPr>
            <p:spPr>
              <a:xfrm>
                <a:off x="3707262" y="1243029"/>
                <a:ext cx="684944" cy="104022"/>
              </a:xfrm>
              <a:custGeom>
                <a:avLst/>
                <a:gdLst>
                  <a:gd name="connsiteX0" fmla="*/ 342472 w 684944"/>
                  <a:gd name="connsiteY0" fmla="*/ 104022 h 104022"/>
                  <a:gd name="connsiteX1" fmla="*/ 108823 w 684944"/>
                  <a:gd name="connsiteY1" fmla="*/ 83218 h 104022"/>
                  <a:gd name="connsiteX2" fmla="*/ 0 w 684944"/>
                  <a:gd name="connsiteY2" fmla="*/ 17146 h 104022"/>
                  <a:gd name="connsiteX3" fmla="*/ 17146 w 684944"/>
                  <a:gd name="connsiteY3" fmla="*/ 0 h 104022"/>
                  <a:gd name="connsiteX4" fmla="*/ 34293 w 684944"/>
                  <a:gd name="connsiteY4" fmla="*/ 16918 h 104022"/>
                  <a:gd name="connsiteX5" fmla="*/ 122997 w 684944"/>
                  <a:gd name="connsiteY5" fmla="*/ 51211 h 104022"/>
                  <a:gd name="connsiteX6" fmla="*/ 342472 w 684944"/>
                  <a:gd name="connsiteY6" fmla="*/ 69729 h 104022"/>
                  <a:gd name="connsiteX7" fmla="*/ 561948 w 684944"/>
                  <a:gd name="connsiteY7" fmla="*/ 51211 h 104022"/>
                  <a:gd name="connsiteX8" fmla="*/ 650652 w 684944"/>
                  <a:gd name="connsiteY8" fmla="*/ 16918 h 104022"/>
                  <a:gd name="connsiteX9" fmla="*/ 667798 w 684944"/>
                  <a:gd name="connsiteY9" fmla="*/ 0 h 104022"/>
                  <a:gd name="connsiteX10" fmla="*/ 684945 w 684944"/>
                  <a:gd name="connsiteY10" fmla="*/ 17146 h 104022"/>
                  <a:gd name="connsiteX11" fmla="*/ 576122 w 684944"/>
                  <a:gd name="connsiteY11" fmla="*/ 83218 h 104022"/>
                  <a:gd name="connsiteX12" fmla="*/ 342472 w 684944"/>
                  <a:gd name="connsiteY12" fmla="*/ 104022 h 10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4944" h="104022">
                    <a:moveTo>
                      <a:pt x="342472" y="104022"/>
                    </a:moveTo>
                    <a:cubicBezTo>
                      <a:pt x="254454" y="104022"/>
                      <a:pt x="171465" y="96706"/>
                      <a:pt x="108823" y="83218"/>
                    </a:cubicBezTo>
                    <a:cubicBezTo>
                      <a:pt x="35665" y="67443"/>
                      <a:pt x="0" y="45953"/>
                      <a:pt x="0" y="17146"/>
                    </a:cubicBezTo>
                    <a:cubicBezTo>
                      <a:pt x="0" y="7773"/>
                      <a:pt x="7773" y="0"/>
                      <a:pt x="17146" y="0"/>
                    </a:cubicBezTo>
                    <a:cubicBezTo>
                      <a:pt x="26520" y="0"/>
                      <a:pt x="34064" y="7544"/>
                      <a:pt x="34293" y="16918"/>
                    </a:cubicBezTo>
                    <a:cubicBezTo>
                      <a:pt x="35893" y="21719"/>
                      <a:pt x="55555" y="37494"/>
                      <a:pt x="122997" y="51211"/>
                    </a:cubicBezTo>
                    <a:cubicBezTo>
                      <a:pt x="182439" y="63099"/>
                      <a:pt x="260398" y="69729"/>
                      <a:pt x="342472" y="69729"/>
                    </a:cubicBezTo>
                    <a:cubicBezTo>
                      <a:pt x="424547" y="69729"/>
                      <a:pt x="502506" y="63099"/>
                      <a:pt x="561948" y="51211"/>
                    </a:cubicBezTo>
                    <a:cubicBezTo>
                      <a:pt x="629390" y="37494"/>
                      <a:pt x="649052" y="21719"/>
                      <a:pt x="650652" y="16918"/>
                    </a:cubicBezTo>
                    <a:cubicBezTo>
                      <a:pt x="650881" y="7544"/>
                      <a:pt x="658425" y="0"/>
                      <a:pt x="667798" y="0"/>
                    </a:cubicBezTo>
                    <a:cubicBezTo>
                      <a:pt x="677172" y="0"/>
                      <a:pt x="684945" y="7773"/>
                      <a:pt x="684945" y="17146"/>
                    </a:cubicBezTo>
                    <a:cubicBezTo>
                      <a:pt x="684945" y="45953"/>
                      <a:pt x="649280" y="67671"/>
                      <a:pt x="576122" y="83218"/>
                    </a:cubicBezTo>
                    <a:cubicBezTo>
                      <a:pt x="513480" y="96706"/>
                      <a:pt x="430491" y="104022"/>
                      <a:pt x="342472" y="104022"/>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33" name="Freeform: Shape 45">
                <a:extLst>
                  <a:ext uri="{FF2B5EF4-FFF2-40B4-BE49-F238E27FC236}">
                    <a16:creationId xmlns:a16="http://schemas.microsoft.com/office/drawing/2014/main" id="{BD563297-8790-4CEB-B2BC-3A30EC72CC57}"/>
                  </a:ext>
                </a:extLst>
              </p:cNvPr>
              <p:cNvSpPr/>
              <p:nvPr/>
            </p:nvSpPr>
            <p:spPr>
              <a:xfrm>
                <a:off x="3719378" y="701657"/>
                <a:ext cx="34292" cy="324182"/>
              </a:xfrm>
              <a:custGeom>
                <a:avLst/>
                <a:gdLst>
                  <a:gd name="connsiteX0" fmla="*/ 17146 w 34292"/>
                  <a:gd name="connsiteY0" fmla="*/ 324183 h 324182"/>
                  <a:gd name="connsiteX1" fmla="*/ 0 w 34292"/>
                  <a:gd name="connsiteY1" fmla="*/ 307036 h 324182"/>
                  <a:gd name="connsiteX2" fmla="*/ 0 w 34292"/>
                  <a:gd name="connsiteY2" fmla="*/ 17146 h 324182"/>
                  <a:gd name="connsiteX3" fmla="*/ 17146 w 34292"/>
                  <a:gd name="connsiteY3" fmla="*/ 0 h 324182"/>
                  <a:gd name="connsiteX4" fmla="*/ 34293 w 34292"/>
                  <a:gd name="connsiteY4" fmla="*/ 17146 h 324182"/>
                  <a:gd name="connsiteX5" fmla="*/ 34293 w 34292"/>
                  <a:gd name="connsiteY5" fmla="*/ 306808 h 324182"/>
                  <a:gd name="connsiteX6" fmla="*/ 17146 w 34292"/>
                  <a:gd name="connsiteY6" fmla="*/ 324183 h 32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324182">
                    <a:moveTo>
                      <a:pt x="17146" y="324183"/>
                    </a:moveTo>
                    <a:cubicBezTo>
                      <a:pt x="7773" y="324183"/>
                      <a:pt x="0" y="316410"/>
                      <a:pt x="0" y="307036"/>
                    </a:cubicBezTo>
                    <a:lnTo>
                      <a:pt x="0" y="17146"/>
                    </a:lnTo>
                    <a:cubicBezTo>
                      <a:pt x="0" y="7773"/>
                      <a:pt x="7773" y="0"/>
                      <a:pt x="17146" y="0"/>
                    </a:cubicBezTo>
                    <a:cubicBezTo>
                      <a:pt x="26520" y="0"/>
                      <a:pt x="34293" y="7773"/>
                      <a:pt x="34293" y="17146"/>
                    </a:cubicBezTo>
                    <a:lnTo>
                      <a:pt x="34293" y="306808"/>
                    </a:lnTo>
                    <a:cubicBezTo>
                      <a:pt x="34293" y="316410"/>
                      <a:pt x="26520" y="324183"/>
                      <a:pt x="17146" y="324183"/>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34" name="Freeform: Shape 46">
                <a:extLst>
                  <a:ext uri="{FF2B5EF4-FFF2-40B4-BE49-F238E27FC236}">
                    <a16:creationId xmlns:a16="http://schemas.microsoft.com/office/drawing/2014/main" id="{2D413A6F-CAC3-4A26-B567-8D212074D122}"/>
                  </a:ext>
                </a:extLst>
              </p:cNvPr>
              <p:cNvSpPr/>
              <p:nvPr/>
            </p:nvSpPr>
            <p:spPr>
              <a:xfrm>
                <a:off x="3719378" y="1059447"/>
                <a:ext cx="34292" cy="236850"/>
              </a:xfrm>
              <a:custGeom>
                <a:avLst/>
                <a:gdLst>
                  <a:gd name="connsiteX0" fmla="*/ 17146 w 34292"/>
                  <a:gd name="connsiteY0" fmla="*/ 236850 h 236850"/>
                  <a:gd name="connsiteX1" fmla="*/ 0 w 34292"/>
                  <a:gd name="connsiteY1" fmla="*/ 219704 h 236850"/>
                  <a:gd name="connsiteX2" fmla="*/ 0 w 34292"/>
                  <a:gd name="connsiteY2" fmla="*/ 17146 h 236850"/>
                  <a:gd name="connsiteX3" fmla="*/ 17146 w 34292"/>
                  <a:gd name="connsiteY3" fmla="*/ 0 h 236850"/>
                  <a:gd name="connsiteX4" fmla="*/ 34293 w 34292"/>
                  <a:gd name="connsiteY4" fmla="*/ 17146 h 236850"/>
                  <a:gd name="connsiteX5" fmla="*/ 34293 w 34292"/>
                  <a:gd name="connsiteY5" fmla="*/ 219704 h 236850"/>
                  <a:gd name="connsiteX6" fmla="*/ 17146 w 34292"/>
                  <a:gd name="connsiteY6" fmla="*/ 236850 h 23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236850">
                    <a:moveTo>
                      <a:pt x="17146" y="236850"/>
                    </a:moveTo>
                    <a:cubicBezTo>
                      <a:pt x="7773" y="236850"/>
                      <a:pt x="0" y="229077"/>
                      <a:pt x="0" y="219704"/>
                    </a:cubicBezTo>
                    <a:lnTo>
                      <a:pt x="0" y="17146"/>
                    </a:lnTo>
                    <a:cubicBezTo>
                      <a:pt x="0" y="7773"/>
                      <a:pt x="7773" y="0"/>
                      <a:pt x="17146" y="0"/>
                    </a:cubicBezTo>
                    <a:cubicBezTo>
                      <a:pt x="26520" y="0"/>
                      <a:pt x="34293" y="7773"/>
                      <a:pt x="34293" y="17146"/>
                    </a:cubicBezTo>
                    <a:lnTo>
                      <a:pt x="34293" y="219704"/>
                    </a:lnTo>
                    <a:cubicBezTo>
                      <a:pt x="34293" y="229306"/>
                      <a:pt x="26520" y="236850"/>
                      <a:pt x="17146" y="236850"/>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35" name="Freeform: Shape 47">
                <a:extLst>
                  <a:ext uri="{FF2B5EF4-FFF2-40B4-BE49-F238E27FC236}">
                    <a16:creationId xmlns:a16="http://schemas.microsoft.com/office/drawing/2014/main" id="{7D0B088A-F282-4932-BC9A-1CED8F79DB9E}"/>
                  </a:ext>
                </a:extLst>
              </p:cNvPr>
              <p:cNvSpPr/>
              <p:nvPr/>
            </p:nvSpPr>
            <p:spPr>
              <a:xfrm>
                <a:off x="3719378" y="1331047"/>
                <a:ext cx="660711" cy="286689"/>
              </a:xfrm>
              <a:custGeom>
                <a:avLst/>
                <a:gdLst>
                  <a:gd name="connsiteX0" fmla="*/ 330356 w 660711"/>
                  <a:gd name="connsiteY0" fmla="*/ 286689 h 286689"/>
                  <a:gd name="connsiteX1" fmla="*/ 105165 w 660711"/>
                  <a:gd name="connsiteY1" fmla="*/ 265885 h 286689"/>
                  <a:gd name="connsiteX2" fmla="*/ 0 w 660711"/>
                  <a:gd name="connsiteY2" fmla="*/ 199814 h 286689"/>
                  <a:gd name="connsiteX3" fmla="*/ 0 w 660711"/>
                  <a:gd name="connsiteY3" fmla="*/ 17146 h 286689"/>
                  <a:gd name="connsiteX4" fmla="*/ 17146 w 660711"/>
                  <a:gd name="connsiteY4" fmla="*/ 0 h 286689"/>
                  <a:gd name="connsiteX5" fmla="*/ 34293 w 660711"/>
                  <a:gd name="connsiteY5" fmla="*/ 17146 h 286689"/>
                  <a:gd name="connsiteX6" fmla="*/ 34293 w 660711"/>
                  <a:gd name="connsiteY6" fmla="*/ 199814 h 286689"/>
                  <a:gd name="connsiteX7" fmla="*/ 34293 w 660711"/>
                  <a:gd name="connsiteY7" fmla="*/ 199814 h 286689"/>
                  <a:gd name="connsiteX8" fmla="*/ 118425 w 660711"/>
                  <a:gd name="connsiteY8" fmla="*/ 233649 h 286689"/>
                  <a:gd name="connsiteX9" fmla="*/ 330356 w 660711"/>
                  <a:gd name="connsiteY9" fmla="*/ 252396 h 286689"/>
                  <a:gd name="connsiteX10" fmla="*/ 542286 w 660711"/>
                  <a:gd name="connsiteY10" fmla="*/ 233649 h 286689"/>
                  <a:gd name="connsiteX11" fmla="*/ 626418 w 660711"/>
                  <a:gd name="connsiteY11" fmla="*/ 199585 h 286689"/>
                  <a:gd name="connsiteX12" fmla="*/ 626418 w 660711"/>
                  <a:gd name="connsiteY12" fmla="*/ 17146 h 286689"/>
                  <a:gd name="connsiteX13" fmla="*/ 643565 w 660711"/>
                  <a:gd name="connsiteY13" fmla="*/ 0 h 286689"/>
                  <a:gd name="connsiteX14" fmla="*/ 660711 w 660711"/>
                  <a:gd name="connsiteY14" fmla="*/ 17146 h 286689"/>
                  <a:gd name="connsiteX15" fmla="*/ 660711 w 660711"/>
                  <a:gd name="connsiteY15" fmla="*/ 199814 h 286689"/>
                  <a:gd name="connsiteX16" fmla="*/ 555546 w 660711"/>
                  <a:gd name="connsiteY16" fmla="*/ 265885 h 286689"/>
                  <a:gd name="connsiteX17" fmla="*/ 330356 w 660711"/>
                  <a:gd name="connsiteY17" fmla="*/ 286689 h 28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0711" h="286689">
                    <a:moveTo>
                      <a:pt x="330356" y="286689"/>
                    </a:moveTo>
                    <a:cubicBezTo>
                      <a:pt x="245538" y="286689"/>
                      <a:pt x="165521" y="279373"/>
                      <a:pt x="105165" y="265885"/>
                    </a:cubicBezTo>
                    <a:cubicBezTo>
                      <a:pt x="34522" y="250110"/>
                      <a:pt x="0" y="228391"/>
                      <a:pt x="0" y="199814"/>
                    </a:cubicBezTo>
                    <a:lnTo>
                      <a:pt x="0" y="17146"/>
                    </a:lnTo>
                    <a:cubicBezTo>
                      <a:pt x="0" y="7773"/>
                      <a:pt x="7773" y="0"/>
                      <a:pt x="17146" y="0"/>
                    </a:cubicBezTo>
                    <a:cubicBezTo>
                      <a:pt x="26520" y="0"/>
                      <a:pt x="34293" y="7773"/>
                      <a:pt x="34293" y="17146"/>
                    </a:cubicBezTo>
                    <a:lnTo>
                      <a:pt x="34293" y="199814"/>
                    </a:lnTo>
                    <a:lnTo>
                      <a:pt x="34293" y="199814"/>
                    </a:lnTo>
                    <a:cubicBezTo>
                      <a:pt x="34293" y="199814"/>
                      <a:pt x="42066" y="217646"/>
                      <a:pt x="118425" y="233649"/>
                    </a:cubicBezTo>
                    <a:cubicBezTo>
                      <a:pt x="175809" y="245766"/>
                      <a:pt x="251025" y="252396"/>
                      <a:pt x="330356" y="252396"/>
                    </a:cubicBezTo>
                    <a:cubicBezTo>
                      <a:pt x="409687" y="252396"/>
                      <a:pt x="485131" y="245766"/>
                      <a:pt x="542286" y="233649"/>
                    </a:cubicBezTo>
                    <a:cubicBezTo>
                      <a:pt x="618645" y="217417"/>
                      <a:pt x="626418" y="199814"/>
                      <a:pt x="626418" y="199585"/>
                    </a:cubicBezTo>
                    <a:lnTo>
                      <a:pt x="626418" y="17146"/>
                    </a:lnTo>
                    <a:cubicBezTo>
                      <a:pt x="626418" y="7773"/>
                      <a:pt x="634191" y="0"/>
                      <a:pt x="643565" y="0"/>
                    </a:cubicBezTo>
                    <a:cubicBezTo>
                      <a:pt x="652938" y="0"/>
                      <a:pt x="660711" y="7773"/>
                      <a:pt x="660711" y="17146"/>
                    </a:cubicBezTo>
                    <a:lnTo>
                      <a:pt x="660711" y="199814"/>
                    </a:lnTo>
                    <a:cubicBezTo>
                      <a:pt x="660711" y="228620"/>
                      <a:pt x="626418" y="250110"/>
                      <a:pt x="555546" y="265885"/>
                    </a:cubicBezTo>
                    <a:cubicBezTo>
                      <a:pt x="495191" y="279373"/>
                      <a:pt x="415174" y="286689"/>
                      <a:pt x="330356" y="286689"/>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36" name="Freeform: Shape 48">
                <a:extLst>
                  <a:ext uri="{FF2B5EF4-FFF2-40B4-BE49-F238E27FC236}">
                    <a16:creationId xmlns:a16="http://schemas.microsoft.com/office/drawing/2014/main" id="{CB9D5D65-8A26-448C-8300-C85CE08253FA}"/>
                  </a:ext>
                </a:extLst>
              </p:cNvPr>
              <p:cNvSpPr/>
              <p:nvPr/>
            </p:nvSpPr>
            <p:spPr>
              <a:xfrm>
                <a:off x="4345797" y="1059447"/>
                <a:ext cx="34292" cy="236850"/>
              </a:xfrm>
              <a:custGeom>
                <a:avLst/>
                <a:gdLst>
                  <a:gd name="connsiteX0" fmla="*/ 17146 w 34292"/>
                  <a:gd name="connsiteY0" fmla="*/ 236850 h 236850"/>
                  <a:gd name="connsiteX1" fmla="*/ 0 w 34292"/>
                  <a:gd name="connsiteY1" fmla="*/ 219704 h 236850"/>
                  <a:gd name="connsiteX2" fmla="*/ 0 w 34292"/>
                  <a:gd name="connsiteY2" fmla="*/ 17146 h 236850"/>
                  <a:gd name="connsiteX3" fmla="*/ 17146 w 34292"/>
                  <a:gd name="connsiteY3" fmla="*/ 0 h 236850"/>
                  <a:gd name="connsiteX4" fmla="*/ 34293 w 34292"/>
                  <a:gd name="connsiteY4" fmla="*/ 17146 h 236850"/>
                  <a:gd name="connsiteX5" fmla="*/ 34293 w 34292"/>
                  <a:gd name="connsiteY5" fmla="*/ 219704 h 236850"/>
                  <a:gd name="connsiteX6" fmla="*/ 17146 w 34292"/>
                  <a:gd name="connsiteY6" fmla="*/ 236850 h 23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236850">
                    <a:moveTo>
                      <a:pt x="17146" y="236850"/>
                    </a:moveTo>
                    <a:cubicBezTo>
                      <a:pt x="7773" y="236850"/>
                      <a:pt x="0" y="229077"/>
                      <a:pt x="0" y="219704"/>
                    </a:cubicBezTo>
                    <a:lnTo>
                      <a:pt x="0" y="17146"/>
                    </a:lnTo>
                    <a:cubicBezTo>
                      <a:pt x="0" y="7773"/>
                      <a:pt x="7773" y="0"/>
                      <a:pt x="17146" y="0"/>
                    </a:cubicBezTo>
                    <a:cubicBezTo>
                      <a:pt x="26520" y="0"/>
                      <a:pt x="34293" y="7773"/>
                      <a:pt x="34293" y="17146"/>
                    </a:cubicBezTo>
                    <a:lnTo>
                      <a:pt x="34293" y="219704"/>
                    </a:lnTo>
                    <a:cubicBezTo>
                      <a:pt x="34293" y="229306"/>
                      <a:pt x="26520" y="236850"/>
                      <a:pt x="17146" y="236850"/>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37" name="Freeform: Shape 49">
                <a:extLst>
                  <a:ext uri="{FF2B5EF4-FFF2-40B4-BE49-F238E27FC236}">
                    <a16:creationId xmlns:a16="http://schemas.microsoft.com/office/drawing/2014/main" id="{599DB330-FCD8-4638-8221-73568B111EBB}"/>
                  </a:ext>
                </a:extLst>
              </p:cNvPr>
              <p:cNvSpPr/>
              <p:nvPr/>
            </p:nvSpPr>
            <p:spPr>
              <a:xfrm>
                <a:off x="4345797" y="701657"/>
                <a:ext cx="34292" cy="324182"/>
              </a:xfrm>
              <a:custGeom>
                <a:avLst/>
                <a:gdLst>
                  <a:gd name="connsiteX0" fmla="*/ 17146 w 34292"/>
                  <a:gd name="connsiteY0" fmla="*/ 324183 h 324182"/>
                  <a:gd name="connsiteX1" fmla="*/ 0 w 34292"/>
                  <a:gd name="connsiteY1" fmla="*/ 307036 h 324182"/>
                  <a:gd name="connsiteX2" fmla="*/ 0 w 34292"/>
                  <a:gd name="connsiteY2" fmla="*/ 17146 h 324182"/>
                  <a:gd name="connsiteX3" fmla="*/ 17146 w 34292"/>
                  <a:gd name="connsiteY3" fmla="*/ 0 h 324182"/>
                  <a:gd name="connsiteX4" fmla="*/ 34293 w 34292"/>
                  <a:gd name="connsiteY4" fmla="*/ 17146 h 324182"/>
                  <a:gd name="connsiteX5" fmla="*/ 34293 w 34292"/>
                  <a:gd name="connsiteY5" fmla="*/ 306808 h 324182"/>
                  <a:gd name="connsiteX6" fmla="*/ 17146 w 34292"/>
                  <a:gd name="connsiteY6" fmla="*/ 324183 h 32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324182">
                    <a:moveTo>
                      <a:pt x="17146" y="324183"/>
                    </a:moveTo>
                    <a:cubicBezTo>
                      <a:pt x="7773" y="324183"/>
                      <a:pt x="0" y="316410"/>
                      <a:pt x="0" y="307036"/>
                    </a:cubicBezTo>
                    <a:lnTo>
                      <a:pt x="0" y="17146"/>
                    </a:lnTo>
                    <a:cubicBezTo>
                      <a:pt x="0" y="7773"/>
                      <a:pt x="7773" y="0"/>
                      <a:pt x="17146" y="0"/>
                    </a:cubicBezTo>
                    <a:cubicBezTo>
                      <a:pt x="26520" y="0"/>
                      <a:pt x="34293" y="7773"/>
                      <a:pt x="34293" y="17146"/>
                    </a:cubicBezTo>
                    <a:lnTo>
                      <a:pt x="34293" y="306808"/>
                    </a:lnTo>
                    <a:cubicBezTo>
                      <a:pt x="34293" y="316410"/>
                      <a:pt x="26520" y="324183"/>
                      <a:pt x="17146" y="324183"/>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38" name="Freeform: Shape 50">
                <a:extLst>
                  <a:ext uri="{FF2B5EF4-FFF2-40B4-BE49-F238E27FC236}">
                    <a16:creationId xmlns:a16="http://schemas.microsoft.com/office/drawing/2014/main" id="{2AC8E1C3-79AE-4975-8E76-E2A3276CF72E}"/>
                  </a:ext>
                </a:extLst>
              </p:cNvPr>
              <p:cNvSpPr/>
              <p:nvPr/>
            </p:nvSpPr>
            <p:spPr>
              <a:xfrm>
                <a:off x="4170445" y="695713"/>
                <a:ext cx="103793" cy="46638"/>
              </a:xfrm>
              <a:custGeom>
                <a:avLst/>
                <a:gdLst>
                  <a:gd name="connsiteX0" fmla="*/ 103793 w 103793"/>
                  <a:gd name="connsiteY0" fmla="*/ 23319 h 46638"/>
                  <a:gd name="connsiteX1" fmla="*/ 51897 w 103793"/>
                  <a:gd name="connsiteY1" fmla="*/ 46638 h 46638"/>
                  <a:gd name="connsiteX2" fmla="*/ 0 w 103793"/>
                  <a:gd name="connsiteY2" fmla="*/ 23319 h 46638"/>
                  <a:gd name="connsiteX3" fmla="*/ 51897 w 103793"/>
                  <a:gd name="connsiteY3" fmla="*/ 0 h 46638"/>
                  <a:gd name="connsiteX4" fmla="*/ 103793 w 103793"/>
                  <a:gd name="connsiteY4" fmla="*/ 23319 h 46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93" h="46638">
                    <a:moveTo>
                      <a:pt x="103793" y="23319"/>
                    </a:moveTo>
                    <a:cubicBezTo>
                      <a:pt x="103793" y="36198"/>
                      <a:pt x="80558" y="46638"/>
                      <a:pt x="51897" y="46638"/>
                    </a:cubicBezTo>
                    <a:cubicBezTo>
                      <a:pt x="23235" y="46638"/>
                      <a:pt x="0" y="36198"/>
                      <a:pt x="0" y="23319"/>
                    </a:cubicBezTo>
                    <a:cubicBezTo>
                      <a:pt x="0" y="10440"/>
                      <a:pt x="23235" y="0"/>
                      <a:pt x="51897" y="0"/>
                    </a:cubicBezTo>
                    <a:cubicBezTo>
                      <a:pt x="80558" y="0"/>
                      <a:pt x="103793" y="10440"/>
                      <a:pt x="103793" y="23319"/>
                    </a:cubicBezTo>
                    <a:close/>
                  </a:path>
                </a:pathLst>
              </a:custGeom>
              <a:grpFill/>
              <a:ln w="19050" cap="flat">
                <a:solidFill>
                  <a:schemeClr val="bg1">
                    <a:lumMod val="65000"/>
                  </a:schemeClr>
                </a:solidFill>
                <a:prstDash val="solid"/>
                <a:miter/>
              </a:ln>
            </p:spPr>
            <p:txBody>
              <a:bodyPr rtlCol="0" anchor="ctr"/>
              <a:lstStyle/>
              <a:p>
                <a:endParaRPr lang="en-US"/>
              </a:p>
            </p:txBody>
          </p:sp>
        </p:grpSp>
        <p:grpSp>
          <p:nvGrpSpPr>
            <p:cNvPr id="20" name="Graphic 4">
              <a:extLst>
                <a:ext uri="{FF2B5EF4-FFF2-40B4-BE49-F238E27FC236}">
                  <a16:creationId xmlns:a16="http://schemas.microsoft.com/office/drawing/2014/main" id="{E5335E91-A157-4C9C-9B32-93A089DE910C}"/>
                </a:ext>
              </a:extLst>
            </p:cNvPr>
            <p:cNvGrpSpPr/>
            <p:nvPr/>
          </p:nvGrpSpPr>
          <p:grpSpPr>
            <a:xfrm>
              <a:off x="4185992" y="490641"/>
              <a:ext cx="633048" cy="646308"/>
              <a:chOff x="4185992" y="490641"/>
              <a:chExt cx="633048" cy="646308"/>
            </a:xfrm>
            <a:grpFill/>
          </p:grpSpPr>
          <p:sp>
            <p:nvSpPr>
              <p:cNvPr id="23" name="Freeform: Shape 35">
                <a:extLst>
                  <a:ext uri="{FF2B5EF4-FFF2-40B4-BE49-F238E27FC236}">
                    <a16:creationId xmlns:a16="http://schemas.microsoft.com/office/drawing/2014/main" id="{81E46730-AA7C-42D0-8D28-253FB0E65077}"/>
                  </a:ext>
                </a:extLst>
              </p:cNvPr>
              <p:cNvSpPr/>
              <p:nvPr/>
            </p:nvSpPr>
            <p:spPr>
              <a:xfrm>
                <a:off x="4185992" y="490641"/>
                <a:ext cx="621388" cy="165292"/>
              </a:xfrm>
              <a:custGeom>
                <a:avLst/>
                <a:gdLst>
                  <a:gd name="connsiteX0" fmla="*/ 310694 w 621388"/>
                  <a:gd name="connsiteY0" fmla="*/ 165292 h 165292"/>
                  <a:gd name="connsiteX1" fmla="*/ 99450 w 621388"/>
                  <a:gd name="connsiteY1" fmla="*/ 145631 h 165292"/>
                  <a:gd name="connsiteX2" fmla="*/ 0 w 621388"/>
                  <a:gd name="connsiteY2" fmla="*/ 82760 h 165292"/>
                  <a:gd name="connsiteX3" fmla="*/ 99450 w 621388"/>
                  <a:gd name="connsiteY3" fmla="*/ 19661 h 165292"/>
                  <a:gd name="connsiteX4" fmla="*/ 310694 w 621388"/>
                  <a:gd name="connsiteY4" fmla="*/ 0 h 165292"/>
                  <a:gd name="connsiteX5" fmla="*/ 521939 w 621388"/>
                  <a:gd name="connsiteY5" fmla="*/ 19661 h 165292"/>
                  <a:gd name="connsiteX6" fmla="*/ 621389 w 621388"/>
                  <a:gd name="connsiteY6" fmla="*/ 82760 h 165292"/>
                  <a:gd name="connsiteX7" fmla="*/ 521939 w 621388"/>
                  <a:gd name="connsiteY7" fmla="*/ 145859 h 165292"/>
                  <a:gd name="connsiteX8" fmla="*/ 310694 w 621388"/>
                  <a:gd name="connsiteY8" fmla="*/ 165292 h 165292"/>
                  <a:gd name="connsiteX9" fmla="*/ 34293 w 621388"/>
                  <a:gd name="connsiteY9" fmla="*/ 82760 h 165292"/>
                  <a:gd name="connsiteX10" fmla="*/ 114081 w 621388"/>
                  <a:gd name="connsiteY10" fmla="*/ 113853 h 165292"/>
                  <a:gd name="connsiteX11" fmla="*/ 310694 w 621388"/>
                  <a:gd name="connsiteY11" fmla="*/ 130999 h 165292"/>
                  <a:gd name="connsiteX12" fmla="*/ 507307 w 621388"/>
                  <a:gd name="connsiteY12" fmla="*/ 113853 h 165292"/>
                  <a:gd name="connsiteX13" fmla="*/ 587096 w 621388"/>
                  <a:gd name="connsiteY13" fmla="*/ 82760 h 165292"/>
                  <a:gd name="connsiteX14" fmla="*/ 507307 w 621388"/>
                  <a:gd name="connsiteY14" fmla="*/ 51668 h 165292"/>
                  <a:gd name="connsiteX15" fmla="*/ 310694 w 621388"/>
                  <a:gd name="connsiteY15" fmla="*/ 34522 h 165292"/>
                  <a:gd name="connsiteX16" fmla="*/ 114081 w 621388"/>
                  <a:gd name="connsiteY16" fmla="*/ 51668 h 165292"/>
                  <a:gd name="connsiteX17" fmla="*/ 34293 w 621388"/>
                  <a:gd name="connsiteY17" fmla="*/ 82760 h 165292"/>
                  <a:gd name="connsiteX18" fmla="*/ 587096 w 621388"/>
                  <a:gd name="connsiteY18" fmla="*/ 83218 h 165292"/>
                  <a:gd name="connsiteX19" fmla="*/ 587096 w 621388"/>
                  <a:gd name="connsiteY19" fmla="*/ 83218 h 165292"/>
                  <a:gd name="connsiteX20" fmla="*/ 587096 w 621388"/>
                  <a:gd name="connsiteY20" fmla="*/ 83218 h 165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1388" h="165292">
                    <a:moveTo>
                      <a:pt x="310694" y="165292"/>
                    </a:moveTo>
                    <a:cubicBezTo>
                      <a:pt x="231135" y="165292"/>
                      <a:pt x="155919" y="158434"/>
                      <a:pt x="99450" y="145631"/>
                    </a:cubicBezTo>
                    <a:cubicBezTo>
                      <a:pt x="32464" y="130771"/>
                      <a:pt x="0" y="110195"/>
                      <a:pt x="0" y="82760"/>
                    </a:cubicBezTo>
                    <a:cubicBezTo>
                      <a:pt x="0" y="55326"/>
                      <a:pt x="32464" y="34750"/>
                      <a:pt x="99450" y="19661"/>
                    </a:cubicBezTo>
                    <a:cubicBezTo>
                      <a:pt x="156147" y="7087"/>
                      <a:pt x="231135" y="0"/>
                      <a:pt x="310694" y="0"/>
                    </a:cubicBezTo>
                    <a:cubicBezTo>
                      <a:pt x="390254" y="0"/>
                      <a:pt x="465470" y="6859"/>
                      <a:pt x="521939" y="19661"/>
                    </a:cubicBezTo>
                    <a:cubicBezTo>
                      <a:pt x="588925" y="34522"/>
                      <a:pt x="621389" y="55097"/>
                      <a:pt x="621389" y="82760"/>
                    </a:cubicBezTo>
                    <a:cubicBezTo>
                      <a:pt x="621389" y="110195"/>
                      <a:pt x="588925" y="130771"/>
                      <a:pt x="521939" y="145859"/>
                    </a:cubicBezTo>
                    <a:cubicBezTo>
                      <a:pt x="465241" y="158434"/>
                      <a:pt x="390254" y="165292"/>
                      <a:pt x="310694" y="165292"/>
                    </a:cubicBezTo>
                    <a:close/>
                    <a:moveTo>
                      <a:pt x="34293" y="82760"/>
                    </a:moveTo>
                    <a:cubicBezTo>
                      <a:pt x="36808" y="87561"/>
                      <a:pt x="55555" y="101736"/>
                      <a:pt x="114081" y="113853"/>
                    </a:cubicBezTo>
                    <a:cubicBezTo>
                      <a:pt x="167350" y="124826"/>
                      <a:pt x="237307" y="130999"/>
                      <a:pt x="310694" y="130999"/>
                    </a:cubicBezTo>
                    <a:cubicBezTo>
                      <a:pt x="384081" y="130999"/>
                      <a:pt x="453810" y="124826"/>
                      <a:pt x="507307" y="113853"/>
                    </a:cubicBezTo>
                    <a:cubicBezTo>
                      <a:pt x="565834" y="101736"/>
                      <a:pt x="584352" y="87561"/>
                      <a:pt x="587096" y="82760"/>
                    </a:cubicBezTo>
                    <a:cubicBezTo>
                      <a:pt x="584581" y="77959"/>
                      <a:pt x="565834" y="63785"/>
                      <a:pt x="507307" y="51668"/>
                    </a:cubicBezTo>
                    <a:cubicBezTo>
                      <a:pt x="454039" y="40694"/>
                      <a:pt x="384081" y="34522"/>
                      <a:pt x="310694" y="34522"/>
                    </a:cubicBezTo>
                    <a:cubicBezTo>
                      <a:pt x="237307" y="34522"/>
                      <a:pt x="167578" y="40694"/>
                      <a:pt x="114081" y="51668"/>
                    </a:cubicBezTo>
                    <a:cubicBezTo>
                      <a:pt x="55555" y="63785"/>
                      <a:pt x="37036" y="77959"/>
                      <a:pt x="34293" y="82760"/>
                    </a:cubicBezTo>
                    <a:close/>
                    <a:moveTo>
                      <a:pt x="587096" y="83218"/>
                    </a:moveTo>
                    <a:lnTo>
                      <a:pt x="587096" y="83218"/>
                    </a:lnTo>
                    <a:lnTo>
                      <a:pt x="587096" y="83218"/>
                    </a:lnTo>
                    <a:close/>
                  </a:path>
                </a:pathLst>
              </a:custGeom>
              <a:grpFill/>
              <a:ln w="19050" cap="flat">
                <a:solidFill>
                  <a:schemeClr val="bg1">
                    <a:lumMod val="65000"/>
                  </a:schemeClr>
                </a:solidFill>
                <a:prstDash val="solid"/>
                <a:miter/>
              </a:ln>
            </p:spPr>
            <p:txBody>
              <a:bodyPr rtlCol="0" anchor="ctr"/>
              <a:lstStyle/>
              <a:p>
                <a:endParaRPr lang="en-US"/>
              </a:p>
            </p:txBody>
          </p:sp>
          <p:sp>
            <p:nvSpPr>
              <p:cNvPr id="24" name="Freeform: Shape 36">
                <a:extLst>
                  <a:ext uri="{FF2B5EF4-FFF2-40B4-BE49-F238E27FC236}">
                    <a16:creationId xmlns:a16="http://schemas.microsoft.com/office/drawing/2014/main" id="{D67E7C44-4FB9-4505-8F7E-1ACB3CF8D4E4}"/>
                  </a:ext>
                </a:extLst>
              </p:cNvPr>
              <p:cNvSpPr/>
              <p:nvPr/>
            </p:nvSpPr>
            <p:spPr>
              <a:xfrm>
                <a:off x="4418036" y="809566"/>
                <a:ext cx="401004" cy="99906"/>
              </a:xfrm>
              <a:custGeom>
                <a:avLst/>
                <a:gdLst>
                  <a:gd name="connsiteX0" fmla="*/ 78650 w 401004"/>
                  <a:gd name="connsiteY0" fmla="*/ 99907 h 99906"/>
                  <a:gd name="connsiteX1" fmla="*/ 16466 w 401004"/>
                  <a:gd name="connsiteY1" fmla="*/ 98535 h 99906"/>
                  <a:gd name="connsiteX2" fmla="*/ 5 w 401004"/>
                  <a:gd name="connsiteY2" fmla="*/ 80703 h 99906"/>
                  <a:gd name="connsiteX3" fmla="*/ 17837 w 401004"/>
                  <a:gd name="connsiteY3" fmla="*/ 64242 h 99906"/>
                  <a:gd name="connsiteX4" fmla="*/ 78650 w 401004"/>
                  <a:gd name="connsiteY4" fmla="*/ 65614 h 99906"/>
                  <a:gd name="connsiteX5" fmla="*/ 282579 w 401004"/>
                  <a:gd name="connsiteY5" fmla="*/ 48467 h 99906"/>
                  <a:gd name="connsiteX6" fmla="*/ 366711 w 401004"/>
                  <a:gd name="connsiteY6" fmla="*/ 16689 h 99906"/>
                  <a:gd name="connsiteX7" fmla="*/ 383858 w 401004"/>
                  <a:gd name="connsiteY7" fmla="*/ 0 h 99906"/>
                  <a:gd name="connsiteX8" fmla="*/ 401004 w 401004"/>
                  <a:gd name="connsiteY8" fmla="*/ 17146 h 99906"/>
                  <a:gd name="connsiteX9" fmla="*/ 298126 w 401004"/>
                  <a:gd name="connsiteY9" fmla="*/ 80246 h 99906"/>
                  <a:gd name="connsiteX10" fmla="*/ 78650 w 401004"/>
                  <a:gd name="connsiteY10" fmla="*/ 99907 h 99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1004" h="99906">
                    <a:moveTo>
                      <a:pt x="78650" y="99907"/>
                    </a:moveTo>
                    <a:cubicBezTo>
                      <a:pt x="57617" y="99907"/>
                      <a:pt x="36813" y="99450"/>
                      <a:pt x="16466" y="98535"/>
                    </a:cubicBezTo>
                    <a:cubicBezTo>
                      <a:pt x="7092" y="98078"/>
                      <a:pt x="-223" y="90076"/>
                      <a:pt x="5" y="80703"/>
                    </a:cubicBezTo>
                    <a:cubicBezTo>
                      <a:pt x="462" y="71329"/>
                      <a:pt x="8464" y="64014"/>
                      <a:pt x="17837" y="64242"/>
                    </a:cubicBezTo>
                    <a:cubicBezTo>
                      <a:pt x="37727" y="65157"/>
                      <a:pt x="58075" y="65614"/>
                      <a:pt x="78650" y="65614"/>
                    </a:cubicBezTo>
                    <a:cubicBezTo>
                      <a:pt x="154552" y="65614"/>
                      <a:pt x="227025" y="59441"/>
                      <a:pt x="282579" y="48467"/>
                    </a:cubicBezTo>
                    <a:cubicBezTo>
                      <a:pt x="354366" y="34293"/>
                      <a:pt x="365568" y="18518"/>
                      <a:pt x="366711" y="16689"/>
                    </a:cubicBezTo>
                    <a:cubicBezTo>
                      <a:pt x="366940" y="7544"/>
                      <a:pt x="374484" y="0"/>
                      <a:pt x="383858" y="0"/>
                    </a:cubicBezTo>
                    <a:cubicBezTo>
                      <a:pt x="393231" y="0"/>
                      <a:pt x="401004" y="7773"/>
                      <a:pt x="401004" y="17146"/>
                    </a:cubicBezTo>
                    <a:cubicBezTo>
                      <a:pt x="401004" y="44809"/>
                      <a:pt x="367397" y="65385"/>
                      <a:pt x="298126" y="80246"/>
                    </a:cubicBezTo>
                    <a:cubicBezTo>
                      <a:pt x="239141" y="93048"/>
                      <a:pt x="161182" y="99907"/>
                      <a:pt x="78650" y="99907"/>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25" name="Freeform: Shape 37">
                <a:extLst>
                  <a:ext uri="{FF2B5EF4-FFF2-40B4-BE49-F238E27FC236}">
                    <a16:creationId xmlns:a16="http://schemas.microsoft.com/office/drawing/2014/main" id="{461AA7BA-5763-4AAD-8F98-4B44A42FCE70}"/>
                  </a:ext>
                </a:extLst>
              </p:cNvPr>
              <p:cNvSpPr/>
              <p:nvPr/>
            </p:nvSpPr>
            <p:spPr>
              <a:xfrm>
                <a:off x="4724220" y="1063562"/>
                <a:ext cx="94591" cy="73386"/>
              </a:xfrm>
              <a:custGeom>
                <a:avLst/>
                <a:gdLst>
                  <a:gd name="connsiteX0" fmla="*/ 17090 w 94591"/>
                  <a:gd name="connsiteY0" fmla="*/ 73387 h 73386"/>
                  <a:gd name="connsiteX1" fmla="*/ 629 w 94591"/>
                  <a:gd name="connsiteY1" fmla="*/ 61042 h 73386"/>
                  <a:gd name="connsiteX2" fmla="*/ 12288 w 94591"/>
                  <a:gd name="connsiteY2" fmla="*/ 39780 h 73386"/>
                  <a:gd name="connsiteX3" fmla="*/ 60299 w 94591"/>
                  <a:gd name="connsiteY3" fmla="*/ 16689 h 73386"/>
                  <a:gd name="connsiteX4" fmla="*/ 77445 w 94591"/>
                  <a:gd name="connsiteY4" fmla="*/ 0 h 73386"/>
                  <a:gd name="connsiteX5" fmla="*/ 94592 w 94591"/>
                  <a:gd name="connsiteY5" fmla="*/ 17146 h 73386"/>
                  <a:gd name="connsiteX6" fmla="*/ 21662 w 94591"/>
                  <a:gd name="connsiteY6" fmla="*/ 72701 h 73386"/>
                  <a:gd name="connsiteX7" fmla="*/ 17090 w 94591"/>
                  <a:gd name="connsiteY7" fmla="*/ 73387 h 73386"/>
                  <a:gd name="connsiteX8" fmla="*/ 60299 w 94591"/>
                  <a:gd name="connsiteY8" fmla="*/ 17146 h 73386"/>
                  <a:gd name="connsiteX9" fmla="*/ 60299 w 94591"/>
                  <a:gd name="connsiteY9" fmla="*/ 17146 h 73386"/>
                  <a:gd name="connsiteX10" fmla="*/ 60299 w 94591"/>
                  <a:gd name="connsiteY10" fmla="*/ 17146 h 73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591" h="73386">
                    <a:moveTo>
                      <a:pt x="17090" y="73387"/>
                    </a:moveTo>
                    <a:cubicBezTo>
                      <a:pt x="9545" y="73387"/>
                      <a:pt x="2686" y="68586"/>
                      <a:pt x="629" y="61042"/>
                    </a:cubicBezTo>
                    <a:cubicBezTo>
                      <a:pt x="-1886" y="51897"/>
                      <a:pt x="3372" y="42523"/>
                      <a:pt x="12288" y="39780"/>
                    </a:cubicBezTo>
                    <a:cubicBezTo>
                      <a:pt x="52297" y="28349"/>
                      <a:pt x="59384" y="18061"/>
                      <a:pt x="60299" y="16689"/>
                    </a:cubicBezTo>
                    <a:cubicBezTo>
                      <a:pt x="60527" y="7544"/>
                      <a:pt x="68072" y="0"/>
                      <a:pt x="77445" y="0"/>
                    </a:cubicBezTo>
                    <a:cubicBezTo>
                      <a:pt x="86819" y="0"/>
                      <a:pt x="94592" y="7773"/>
                      <a:pt x="94592" y="17146"/>
                    </a:cubicBezTo>
                    <a:cubicBezTo>
                      <a:pt x="94592" y="40466"/>
                      <a:pt x="70815" y="58755"/>
                      <a:pt x="21662" y="72701"/>
                    </a:cubicBezTo>
                    <a:cubicBezTo>
                      <a:pt x="20290" y="73158"/>
                      <a:pt x="18690" y="73387"/>
                      <a:pt x="17090" y="73387"/>
                    </a:cubicBezTo>
                    <a:close/>
                    <a:moveTo>
                      <a:pt x="60299" y="17146"/>
                    </a:moveTo>
                    <a:cubicBezTo>
                      <a:pt x="60299" y="17146"/>
                      <a:pt x="60299" y="17146"/>
                      <a:pt x="60299" y="17146"/>
                    </a:cubicBezTo>
                    <a:cubicBezTo>
                      <a:pt x="60299" y="17146"/>
                      <a:pt x="60299" y="17146"/>
                      <a:pt x="60299" y="17146"/>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26" name="Freeform: Shape 38">
                <a:extLst>
                  <a:ext uri="{FF2B5EF4-FFF2-40B4-BE49-F238E27FC236}">
                    <a16:creationId xmlns:a16="http://schemas.microsoft.com/office/drawing/2014/main" id="{9EB0C2EA-3025-4139-A351-B01F4E4AF969}"/>
                  </a:ext>
                </a:extLst>
              </p:cNvPr>
              <p:cNvSpPr/>
              <p:nvPr/>
            </p:nvSpPr>
            <p:spPr>
              <a:xfrm>
                <a:off x="4185992" y="556026"/>
                <a:ext cx="34292" cy="72243"/>
              </a:xfrm>
              <a:custGeom>
                <a:avLst/>
                <a:gdLst>
                  <a:gd name="connsiteX0" fmla="*/ 17146 w 34292"/>
                  <a:gd name="connsiteY0" fmla="*/ 72244 h 72243"/>
                  <a:gd name="connsiteX1" fmla="*/ 0 w 34292"/>
                  <a:gd name="connsiteY1" fmla="*/ 55097 h 72243"/>
                  <a:gd name="connsiteX2" fmla="*/ 0 w 34292"/>
                  <a:gd name="connsiteY2" fmla="*/ 17146 h 72243"/>
                  <a:gd name="connsiteX3" fmla="*/ 17146 w 34292"/>
                  <a:gd name="connsiteY3" fmla="*/ 0 h 72243"/>
                  <a:gd name="connsiteX4" fmla="*/ 34293 w 34292"/>
                  <a:gd name="connsiteY4" fmla="*/ 17146 h 72243"/>
                  <a:gd name="connsiteX5" fmla="*/ 34293 w 34292"/>
                  <a:gd name="connsiteY5" fmla="*/ 55097 h 72243"/>
                  <a:gd name="connsiteX6" fmla="*/ 17146 w 34292"/>
                  <a:gd name="connsiteY6" fmla="*/ 72244 h 7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72243">
                    <a:moveTo>
                      <a:pt x="17146" y="72244"/>
                    </a:moveTo>
                    <a:cubicBezTo>
                      <a:pt x="7773" y="72244"/>
                      <a:pt x="0" y="64471"/>
                      <a:pt x="0" y="55097"/>
                    </a:cubicBezTo>
                    <a:lnTo>
                      <a:pt x="0" y="17146"/>
                    </a:lnTo>
                    <a:cubicBezTo>
                      <a:pt x="0" y="7773"/>
                      <a:pt x="7773" y="0"/>
                      <a:pt x="17146" y="0"/>
                    </a:cubicBezTo>
                    <a:cubicBezTo>
                      <a:pt x="26520" y="0"/>
                      <a:pt x="34293" y="7773"/>
                      <a:pt x="34293" y="17146"/>
                    </a:cubicBezTo>
                    <a:lnTo>
                      <a:pt x="34293" y="55097"/>
                    </a:lnTo>
                    <a:cubicBezTo>
                      <a:pt x="34293" y="64699"/>
                      <a:pt x="26520" y="72244"/>
                      <a:pt x="17146" y="72244"/>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27" name="Freeform: Shape 39">
                <a:extLst>
                  <a:ext uri="{FF2B5EF4-FFF2-40B4-BE49-F238E27FC236}">
                    <a16:creationId xmlns:a16="http://schemas.microsoft.com/office/drawing/2014/main" id="{821DF26A-2FA0-4D8A-8578-759794143625}"/>
                  </a:ext>
                </a:extLst>
              </p:cNvPr>
              <p:cNvSpPr/>
              <p:nvPr/>
            </p:nvSpPr>
            <p:spPr>
              <a:xfrm>
                <a:off x="4773087" y="891412"/>
                <a:ext cx="34292" cy="224276"/>
              </a:xfrm>
              <a:custGeom>
                <a:avLst/>
                <a:gdLst>
                  <a:gd name="connsiteX0" fmla="*/ 17146 w 34292"/>
                  <a:gd name="connsiteY0" fmla="*/ 224276 h 224276"/>
                  <a:gd name="connsiteX1" fmla="*/ 0 w 34292"/>
                  <a:gd name="connsiteY1" fmla="*/ 207130 h 224276"/>
                  <a:gd name="connsiteX2" fmla="*/ 0 w 34292"/>
                  <a:gd name="connsiteY2" fmla="*/ 17146 h 224276"/>
                  <a:gd name="connsiteX3" fmla="*/ 17146 w 34292"/>
                  <a:gd name="connsiteY3" fmla="*/ 0 h 224276"/>
                  <a:gd name="connsiteX4" fmla="*/ 34293 w 34292"/>
                  <a:gd name="connsiteY4" fmla="*/ 17146 h 224276"/>
                  <a:gd name="connsiteX5" fmla="*/ 34293 w 34292"/>
                  <a:gd name="connsiteY5" fmla="*/ 207130 h 224276"/>
                  <a:gd name="connsiteX6" fmla="*/ 17146 w 34292"/>
                  <a:gd name="connsiteY6" fmla="*/ 224276 h 22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224276">
                    <a:moveTo>
                      <a:pt x="17146" y="224276"/>
                    </a:moveTo>
                    <a:cubicBezTo>
                      <a:pt x="7773" y="224276"/>
                      <a:pt x="0" y="216503"/>
                      <a:pt x="0" y="207130"/>
                    </a:cubicBezTo>
                    <a:lnTo>
                      <a:pt x="0" y="17146"/>
                    </a:lnTo>
                    <a:cubicBezTo>
                      <a:pt x="0" y="7773"/>
                      <a:pt x="7773" y="0"/>
                      <a:pt x="17146" y="0"/>
                    </a:cubicBezTo>
                    <a:cubicBezTo>
                      <a:pt x="26520" y="0"/>
                      <a:pt x="34293" y="7773"/>
                      <a:pt x="34293" y="17146"/>
                    </a:cubicBezTo>
                    <a:lnTo>
                      <a:pt x="34293" y="207130"/>
                    </a:lnTo>
                    <a:cubicBezTo>
                      <a:pt x="34293" y="216503"/>
                      <a:pt x="26520" y="224276"/>
                      <a:pt x="17146" y="224276"/>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28" name="Freeform: Shape 40">
                <a:extLst>
                  <a:ext uri="{FF2B5EF4-FFF2-40B4-BE49-F238E27FC236}">
                    <a16:creationId xmlns:a16="http://schemas.microsoft.com/office/drawing/2014/main" id="{F8DBE0C1-52F7-4B39-B78A-1846DC533509}"/>
                  </a:ext>
                </a:extLst>
              </p:cNvPr>
              <p:cNvSpPr/>
              <p:nvPr/>
            </p:nvSpPr>
            <p:spPr>
              <a:xfrm>
                <a:off x="4773087" y="556026"/>
                <a:ext cx="34292" cy="305893"/>
              </a:xfrm>
              <a:custGeom>
                <a:avLst/>
                <a:gdLst>
                  <a:gd name="connsiteX0" fmla="*/ 17146 w 34292"/>
                  <a:gd name="connsiteY0" fmla="*/ 305893 h 305893"/>
                  <a:gd name="connsiteX1" fmla="*/ 0 w 34292"/>
                  <a:gd name="connsiteY1" fmla="*/ 288747 h 305893"/>
                  <a:gd name="connsiteX2" fmla="*/ 0 w 34292"/>
                  <a:gd name="connsiteY2" fmla="*/ 17146 h 305893"/>
                  <a:gd name="connsiteX3" fmla="*/ 17146 w 34292"/>
                  <a:gd name="connsiteY3" fmla="*/ 0 h 305893"/>
                  <a:gd name="connsiteX4" fmla="*/ 34293 w 34292"/>
                  <a:gd name="connsiteY4" fmla="*/ 17146 h 305893"/>
                  <a:gd name="connsiteX5" fmla="*/ 34293 w 34292"/>
                  <a:gd name="connsiteY5" fmla="*/ 288747 h 305893"/>
                  <a:gd name="connsiteX6" fmla="*/ 17146 w 34292"/>
                  <a:gd name="connsiteY6" fmla="*/ 305893 h 305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305893">
                    <a:moveTo>
                      <a:pt x="17146" y="305893"/>
                    </a:moveTo>
                    <a:cubicBezTo>
                      <a:pt x="7773" y="305893"/>
                      <a:pt x="0" y="298120"/>
                      <a:pt x="0" y="288747"/>
                    </a:cubicBezTo>
                    <a:lnTo>
                      <a:pt x="0" y="17146"/>
                    </a:lnTo>
                    <a:cubicBezTo>
                      <a:pt x="0" y="7773"/>
                      <a:pt x="7773" y="0"/>
                      <a:pt x="17146" y="0"/>
                    </a:cubicBezTo>
                    <a:cubicBezTo>
                      <a:pt x="26520" y="0"/>
                      <a:pt x="34293" y="7773"/>
                      <a:pt x="34293" y="17146"/>
                    </a:cubicBezTo>
                    <a:lnTo>
                      <a:pt x="34293" y="288747"/>
                    </a:lnTo>
                    <a:cubicBezTo>
                      <a:pt x="34293" y="298349"/>
                      <a:pt x="26520" y="305893"/>
                      <a:pt x="17146" y="305893"/>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29" name="Freeform: Shape 41">
                <a:extLst>
                  <a:ext uri="{FF2B5EF4-FFF2-40B4-BE49-F238E27FC236}">
                    <a16:creationId xmlns:a16="http://schemas.microsoft.com/office/drawing/2014/main" id="{A01060FE-1721-4F41-B2D3-9578B3DE4AF0}"/>
                  </a:ext>
                </a:extLst>
              </p:cNvPr>
              <p:cNvSpPr/>
              <p:nvPr/>
            </p:nvSpPr>
            <p:spPr>
              <a:xfrm>
                <a:off x="4610081" y="551683"/>
                <a:ext cx="96934" cy="43437"/>
              </a:xfrm>
              <a:custGeom>
                <a:avLst/>
                <a:gdLst>
                  <a:gd name="connsiteX0" fmla="*/ 96935 w 96934"/>
                  <a:gd name="connsiteY0" fmla="*/ 21719 h 43437"/>
                  <a:gd name="connsiteX1" fmla="*/ 48468 w 96934"/>
                  <a:gd name="connsiteY1" fmla="*/ 43438 h 43437"/>
                  <a:gd name="connsiteX2" fmla="*/ 0 w 96934"/>
                  <a:gd name="connsiteY2" fmla="*/ 21719 h 43437"/>
                  <a:gd name="connsiteX3" fmla="*/ 48468 w 96934"/>
                  <a:gd name="connsiteY3" fmla="*/ 0 h 43437"/>
                  <a:gd name="connsiteX4" fmla="*/ 96935 w 96934"/>
                  <a:gd name="connsiteY4" fmla="*/ 21719 h 43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34" h="43437">
                    <a:moveTo>
                      <a:pt x="96935" y="21719"/>
                    </a:moveTo>
                    <a:cubicBezTo>
                      <a:pt x="96935" y="33714"/>
                      <a:pt x="75235" y="43438"/>
                      <a:pt x="48468" y="43438"/>
                    </a:cubicBezTo>
                    <a:cubicBezTo>
                      <a:pt x="21700" y="43438"/>
                      <a:pt x="0" y="33714"/>
                      <a:pt x="0" y="21719"/>
                    </a:cubicBezTo>
                    <a:cubicBezTo>
                      <a:pt x="0" y="9724"/>
                      <a:pt x="21700" y="0"/>
                      <a:pt x="48468" y="0"/>
                    </a:cubicBezTo>
                    <a:cubicBezTo>
                      <a:pt x="75236" y="0"/>
                      <a:pt x="96935" y="9724"/>
                      <a:pt x="96935" y="21719"/>
                    </a:cubicBezTo>
                    <a:close/>
                  </a:path>
                </a:pathLst>
              </a:custGeom>
              <a:grpFill/>
              <a:ln w="19050" cap="flat">
                <a:solidFill>
                  <a:schemeClr val="bg1">
                    <a:lumMod val="65000"/>
                  </a:schemeClr>
                </a:solidFill>
                <a:prstDash val="solid"/>
                <a:miter/>
              </a:ln>
            </p:spPr>
            <p:txBody>
              <a:bodyPr rtlCol="0" anchor="ctr"/>
              <a:lstStyle/>
              <a:p>
                <a:endParaRPr lang="en-US"/>
              </a:p>
            </p:txBody>
          </p:sp>
        </p:grpSp>
        <p:sp>
          <p:nvSpPr>
            <p:cNvPr id="21" name="Freeform: Shape 32">
              <a:extLst>
                <a:ext uri="{FF2B5EF4-FFF2-40B4-BE49-F238E27FC236}">
                  <a16:creationId xmlns:a16="http://schemas.microsoft.com/office/drawing/2014/main" id="{130A2F0F-F296-4640-AFAE-D1ACF30D4500}"/>
                </a:ext>
              </a:extLst>
            </p:cNvPr>
            <p:cNvSpPr/>
            <p:nvPr/>
          </p:nvSpPr>
          <p:spPr>
            <a:xfrm>
              <a:off x="4439074" y="988118"/>
              <a:ext cx="341786" cy="544343"/>
            </a:xfrm>
            <a:custGeom>
              <a:avLst/>
              <a:gdLst>
                <a:gd name="connsiteX0" fmla="*/ 170779 w 341786"/>
                <a:gd name="connsiteY0" fmla="*/ 544344 h 544343"/>
                <a:gd name="connsiteX1" fmla="*/ 0 w 341786"/>
                <a:gd name="connsiteY1" fmla="*/ 373565 h 544343"/>
                <a:gd name="connsiteX2" fmla="*/ 94877 w 341786"/>
                <a:gd name="connsiteY2" fmla="*/ 129627 h 544343"/>
                <a:gd name="connsiteX3" fmla="*/ 154776 w 341786"/>
                <a:gd name="connsiteY3" fmla="*/ 10974 h 544343"/>
                <a:gd name="connsiteX4" fmla="*/ 170779 w 341786"/>
                <a:gd name="connsiteY4" fmla="*/ 0 h 544343"/>
                <a:gd name="connsiteX5" fmla="*/ 170779 w 341786"/>
                <a:gd name="connsiteY5" fmla="*/ 0 h 544343"/>
                <a:gd name="connsiteX6" fmla="*/ 186783 w 341786"/>
                <a:gd name="connsiteY6" fmla="*/ 10974 h 544343"/>
                <a:gd name="connsiteX7" fmla="*/ 245538 w 341786"/>
                <a:gd name="connsiteY7" fmla="*/ 126884 h 544343"/>
                <a:gd name="connsiteX8" fmla="*/ 341787 w 341786"/>
                <a:gd name="connsiteY8" fmla="*/ 373793 h 544343"/>
                <a:gd name="connsiteX9" fmla="*/ 170779 w 341786"/>
                <a:gd name="connsiteY9" fmla="*/ 544344 h 544343"/>
                <a:gd name="connsiteX10" fmla="*/ 171008 w 341786"/>
                <a:gd name="connsiteY10" fmla="*/ 59441 h 544343"/>
                <a:gd name="connsiteX11" fmla="*/ 125055 w 341786"/>
                <a:gd name="connsiteY11" fmla="*/ 146088 h 544343"/>
                <a:gd name="connsiteX12" fmla="*/ 34522 w 341786"/>
                <a:gd name="connsiteY12" fmla="*/ 373565 h 544343"/>
                <a:gd name="connsiteX13" fmla="*/ 171008 w 341786"/>
                <a:gd name="connsiteY13" fmla="*/ 510051 h 544343"/>
                <a:gd name="connsiteX14" fmla="*/ 307494 w 341786"/>
                <a:gd name="connsiteY14" fmla="*/ 373565 h 544343"/>
                <a:gd name="connsiteX15" fmla="*/ 215589 w 341786"/>
                <a:gd name="connsiteY15" fmla="*/ 143116 h 544343"/>
                <a:gd name="connsiteX16" fmla="*/ 171008 w 341786"/>
                <a:gd name="connsiteY16" fmla="*/ 59441 h 54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1786" h="544343">
                  <a:moveTo>
                    <a:pt x="170779" y="544344"/>
                  </a:moveTo>
                  <a:cubicBezTo>
                    <a:pt x="76588" y="544344"/>
                    <a:pt x="0" y="467756"/>
                    <a:pt x="0" y="373565"/>
                  </a:cubicBezTo>
                  <a:cubicBezTo>
                    <a:pt x="0" y="301092"/>
                    <a:pt x="48239" y="213988"/>
                    <a:pt x="94877" y="129627"/>
                  </a:cubicBezTo>
                  <a:cubicBezTo>
                    <a:pt x="118654" y="86418"/>
                    <a:pt x="141287" y="45724"/>
                    <a:pt x="154776" y="10974"/>
                  </a:cubicBezTo>
                  <a:cubicBezTo>
                    <a:pt x="157291" y="4344"/>
                    <a:pt x="163692" y="0"/>
                    <a:pt x="170779" y="0"/>
                  </a:cubicBezTo>
                  <a:cubicBezTo>
                    <a:pt x="170779" y="0"/>
                    <a:pt x="170779" y="0"/>
                    <a:pt x="170779" y="0"/>
                  </a:cubicBezTo>
                  <a:cubicBezTo>
                    <a:pt x="177866" y="0"/>
                    <a:pt x="184268" y="4344"/>
                    <a:pt x="186783" y="10974"/>
                  </a:cubicBezTo>
                  <a:cubicBezTo>
                    <a:pt x="199814" y="44352"/>
                    <a:pt x="221990" y="84361"/>
                    <a:pt x="245538" y="126884"/>
                  </a:cubicBezTo>
                  <a:cubicBezTo>
                    <a:pt x="290576" y="208501"/>
                    <a:pt x="341787" y="300864"/>
                    <a:pt x="341787" y="373793"/>
                  </a:cubicBezTo>
                  <a:cubicBezTo>
                    <a:pt x="341558" y="467756"/>
                    <a:pt x="264970" y="544344"/>
                    <a:pt x="170779" y="544344"/>
                  </a:cubicBezTo>
                  <a:close/>
                  <a:moveTo>
                    <a:pt x="171008" y="59441"/>
                  </a:moveTo>
                  <a:cubicBezTo>
                    <a:pt x="157976" y="86647"/>
                    <a:pt x="141744" y="115910"/>
                    <a:pt x="125055" y="146088"/>
                  </a:cubicBezTo>
                  <a:cubicBezTo>
                    <a:pt x="82532" y="222904"/>
                    <a:pt x="34522" y="310008"/>
                    <a:pt x="34522" y="373565"/>
                  </a:cubicBezTo>
                  <a:cubicBezTo>
                    <a:pt x="34522" y="448781"/>
                    <a:pt x="95792" y="510051"/>
                    <a:pt x="171008" y="510051"/>
                  </a:cubicBezTo>
                  <a:cubicBezTo>
                    <a:pt x="246224" y="510051"/>
                    <a:pt x="307494" y="448781"/>
                    <a:pt x="307494" y="373565"/>
                  </a:cubicBezTo>
                  <a:cubicBezTo>
                    <a:pt x="307494" y="309551"/>
                    <a:pt x="258569" y="221304"/>
                    <a:pt x="215589" y="143116"/>
                  </a:cubicBezTo>
                  <a:cubicBezTo>
                    <a:pt x="199128" y="113853"/>
                    <a:pt x="183582" y="85504"/>
                    <a:pt x="171008" y="59441"/>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22" name="Freeform: Shape 34">
              <a:extLst>
                <a:ext uri="{FF2B5EF4-FFF2-40B4-BE49-F238E27FC236}">
                  <a16:creationId xmlns:a16="http://schemas.microsoft.com/office/drawing/2014/main" id="{0D8CC8B4-2038-4E37-B774-E540B6F4B122}"/>
                </a:ext>
              </a:extLst>
            </p:cNvPr>
            <p:cNvSpPr/>
            <p:nvPr/>
          </p:nvSpPr>
          <p:spPr>
            <a:xfrm>
              <a:off x="4625327" y="1216894"/>
              <a:ext cx="78242" cy="209487"/>
            </a:xfrm>
            <a:custGeom>
              <a:avLst/>
              <a:gdLst>
                <a:gd name="connsiteX0" fmla="*/ 50597 w 78242"/>
                <a:gd name="connsiteY0" fmla="*/ 209488 h 209487"/>
                <a:gd name="connsiteX1" fmla="*/ 41910 w 78242"/>
                <a:gd name="connsiteY1" fmla="*/ 206973 h 209487"/>
                <a:gd name="connsiteX2" fmla="*/ 35966 w 78242"/>
                <a:gd name="connsiteY2" fmla="*/ 183425 h 209487"/>
                <a:gd name="connsiteX3" fmla="*/ 31393 w 78242"/>
                <a:gd name="connsiteY3" fmla="*/ 87634 h 209487"/>
                <a:gd name="connsiteX4" fmla="*/ 2587 w 78242"/>
                <a:gd name="connsiteY4" fmla="*/ 26135 h 209487"/>
                <a:gd name="connsiteX5" fmla="*/ 8302 w 78242"/>
                <a:gd name="connsiteY5" fmla="*/ 2587 h 209487"/>
                <a:gd name="connsiteX6" fmla="*/ 31850 w 78242"/>
                <a:gd name="connsiteY6" fmla="*/ 8303 h 209487"/>
                <a:gd name="connsiteX7" fmla="*/ 63629 w 78242"/>
                <a:gd name="connsiteY7" fmla="*/ 76203 h 209487"/>
                <a:gd name="connsiteX8" fmla="*/ 65229 w 78242"/>
                <a:gd name="connsiteY8" fmla="*/ 201258 h 209487"/>
                <a:gd name="connsiteX9" fmla="*/ 50597 w 78242"/>
                <a:gd name="connsiteY9" fmla="*/ 209488 h 209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242" h="209487">
                  <a:moveTo>
                    <a:pt x="50597" y="209488"/>
                  </a:moveTo>
                  <a:cubicBezTo>
                    <a:pt x="47625" y="209488"/>
                    <a:pt x="44653" y="208802"/>
                    <a:pt x="41910" y="206973"/>
                  </a:cubicBezTo>
                  <a:cubicBezTo>
                    <a:pt x="33679" y="202172"/>
                    <a:pt x="31164" y="191656"/>
                    <a:pt x="35966" y="183425"/>
                  </a:cubicBezTo>
                  <a:cubicBezTo>
                    <a:pt x="51283" y="157591"/>
                    <a:pt x="42138" y="117126"/>
                    <a:pt x="31393" y="87634"/>
                  </a:cubicBezTo>
                  <a:cubicBezTo>
                    <a:pt x="19276" y="53569"/>
                    <a:pt x="2816" y="26363"/>
                    <a:pt x="2587" y="26135"/>
                  </a:cubicBezTo>
                  <a:cubicBezTo>
                    <a:pt x="-2443" y="18133"/>
                    <a:pt x="72" y="7617"/>
                    <a:pt x="8302" y="2587"/>
                  </a:cubicBezTo>
                  <a:cubicBezTo>
                    <a:pt x="16304" y="-2443"/>
                    <a:pt x="27049" y="72"/>
                    <a:pt x="31850" y="8303"/>
                  </a:cubicBezTo>
                  <a:cubicBezTo>
                    <a:pt x="32536" y="9446"/>
                    <a:pt x="50369" y="38709"/>
                    <a:pt x="63629" y="76203"/>
                  </a:cubicBezTo>
                  <a:cubicBezTo>
                    <a:pt x="82604" y="129242"/>
                    <a:pt x="83061" y="171308"/>
                    <a:pt x="65229" y="201258"/>
                  </a:cubicBezTo>
                  <a:cubicBezTo>
                    <a:pt x="62257" y="206287"/>
                    <a:pt x="56541" y="209488"/>
                    <a:pt x="50597" y="209488"/>
                  </a:cubicBezTo>
                  <a:close/>
                </a:path>
              </a:pathLst>
            </a:custGeom>
            <a:grpFill/>
            <a:ln w="19050" cap="flat">
              <a:solidFill>
                <a:schemeClr val="bg1">
                  <a:lumMod val="65000"/>
                </a:schemeClr>
              </a:solidFill>
              <a:prstDash val="solid"/>
              <a:miter/>
            </a:ln>
          </p:spPr>
          <p:txBody>
            <a:bodyPr rtlCol="0" anchor="ctr"/>
            <a:lstStyle/>
            <a:p>
              <a:endParaRPr lang="en-US"/>
            </a:p>
          </p:txBody>
        </p:sp>
      </p:grpSp>
      <p:grpSp>
        <p:nvGrpSpPr>
          <p:cNvPr id="39" name="Group 63">
            <a:extLst>
              <a:ext uri="{FF2B5EF4-FFF2-40B4-BE49-F238E27FC236}">
                <a16:creationId xmlns:a16="http://schemas.microsoft.com/office/drawing/2014/main" id="{EE05770B-4E0F-4B3D-B0C7-4E39B9A4E3A8}"/>
              </a:ext>
            </a:extLst>
          </p:cNvPr>
          <p:cNvGrpSpPr/>
          <p:nvPr>
            <p:custDataLst>
              <p:tags r:id="rId1"/>
            </p:custDataLst>
          </p:nvPr>
        </p:nvGrpSpPr>
        <p:grpSpPr>
          <a:xfrm>
            <a:off x="2926394" y="3985740"/>
            <a:ext cx="919469" cy="1112421"/>
            <a:chOff x="5627688" y="682625"/>
            <a:chExt cx="741362" cy="896938"/>
          </a:xfrm>
          <a:solidFill>
            <a:schemeClr val="accent1"/>
          </a:solidFill>
        </p:grpSpPr>
        <p:sp>
          <p:nvSpPr>
            <p:cNvPr id="40" name="Freeform 178">
              <a:extLst>
                <a:ext uri="{FF2B5EF4-FFF2-40B4-BE49-F238E27FC236}">
                  <a16:creationId xmlns:a16="http://schemas.microsoft.com/office/drawing/2014/main" id="{87ED3174-B7C0-42DB-A0DA-3458FC1F6783}"/>
                </a:ext>
              </a:extLst>
            </p:cNvPr>
            <p:cNvSpPr>
              <a:spLocks noEditPoints="1"/>
            </p:cNvSpPr>
            <p:nvPr/>
          </p:nvSpPr>
          <p:spPr bwMode="auto">
            <a:xfrm>
              <a:off x="5627688" y="917575"/>
              <a:ext cx="741362" cy="584200"/>
            </a:xfrm>
            <a:custGeom>
              <a:avLst/>
              <a:gdLst>
                <a:gd name="T0" fmla="*/ 438 w 467"/>
                <a:gd name="T1" fmla="*/ 368 h 368"/>
                <a:gd name="T2" fmla="*/ 25 w 467"/>
                <a:gd name="T3" fmla="*/ 368 h 368"/>
                <a:gd name="T4" fmla="*/ 0 w 467"/>
                <a:gd name="T5" fmla="*/ 0 h 368"/>
                <a:gd name="T6" fmla="*/ 467 w 467"/>
                <a:gd name="T7" fmla="*/ 0 h 368"/>
                <a:gd name="T8" fmla="*/ 438 w 467"/>
                <a:gd name="T9" fmla="*/ 368 h 368"/>
                <a:gd name="T10" fmla="*/ 42 w 467"/>
                <a:gd name="T11" fmla="*/ 351 h 368"/>
                <a:gd name="T12" fmla="*/ 426 w 467"/>
                <a:gd name="T13" fmla="*/ 351 h 368"/>
                <a:gd name="T14" fmla="*/ 451 w 467"/>
                <a:gd name="T15" fmla="*/ 17 h 368"/>
                <a:gd name="T16" fmla="*/ 17 w 467"/>
                <a:gd name="T17" fmla="*/ 17 h 368"/>
                <a:gd name="T18" fmla="*/ 42 w 467"/>
                <a:gd name="T19" fmla="*/ 351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7" h="368">
                  <a:moveTo>
                    <a:pt x="438" y="368"/>
                  </a:moveTo>
                  <a:lnTo>
                    <a:pt x="25" y="368"/>
                  </a:lnTo>
                  <a:lnTo>
                    <a:pt x="0" y="0"/>
                  </a:lnTo>
                  <a:lnTo>
                    <a:pt x="467" y="0"/>
                  </a:lnTo>
                  <a:lnTo>
                    <a:pt x="438" y="368"/>
                  </a:lnTo>
                  <a:close/>
                  <a:moveTo>
                    <a:pt x="42" y="351"/>
                  </a:moveTo>
                  <a:lnTo>
                    <a:pt x="426" y="351"/>
                  </a:lnTo>
                  <a:lnTo>
                    <a:pt x="451" y="17"/>
                  </a:lnTo>
                  <a:lnTo>
                    <a:pt x="17" y="17"/>
                  </a:lnTo>
                  <a:lnTo>
                    <a:pt x="42" y="351"/>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41" name="Freeform 179">
              <a:extLst>
                <a:ext uri="{FF2B5EF4-FFF2-40B4-BE49-F238E27FC236}">
                  <a16:creationId xmlns:a16="http://schemas.microsoft.com/office/drawing/2014/main" id="{428508A8-9EEF-4881-9624-059E2CDBD2F5}"/>
                </a:ext>
              </a:extLst>
            </p:cNvPr>
            <p:cNvSpPr>
              <a:spLocks noEditPoints="1"/>
            </p:cNvSpPr>
            <p:nvPr/>
          </p:nvSpPr>
          <p:spPr bwMode="auto">
            <a:xfrm>
              <a:off x="5661025" y="695325"/>
              <a:ext cx="184150" cy="249237"/>
            </a:xfrm>
            <a:custGeom>
              <a:avLst/>
              <a:gdLst>
                <a:gd name="T0" fmla="*/ 28 w 28"/>
                <a:gd name="T1" fmla="*/ 38 h 38"/>
                <a:gd name="T2" fmla="*/ 4 w 28"/>
                <a:gd name="T3" fmla="*/ 38 h 38"/>
                <a:gd name="T4" fmla="*/ 4 w 28"/>
                <a:gd name="T5" fmla="*/ 37 h 38"/>
                <a:gd name="T6" fmla="*/ 3 w 28"/>
                <a:gd name="T7" fmla="*/ 21 h 38"/>
                <a:gd name="T8" fmla="*/ 2 w 28"/>
                <a:gd name="T9" fmla="*/ 7 h 38"/>
                <a:gd name="T10" fmla="*/ 0 w 28"/>
                <a:gd name="T11" fmla="*/ 1 h 38"/>
                <a:gd name="T12" fmla="*/ 3 w 28"/>
                <a:gd name="T13" fmla="*/ 0 h 38"/>
                <a:gd name="T14" fmla="*/ 5 w 28"/>
                <a:gd name="T15" fmla="*/ 5 h 38"/>
                <a:gd name="T16" fmla="*/ 14 w 28"/>
                <a:gd name="T17" fmla="*/ 16 h 38"/>
                <a:gd name="T18" fmla="*/ 24 w 28"/>
                <a:gd name="T19" fmla="*/ 29 h 38"/>
                <a:gd name="T20" fmla="*/ 28 w 28"/>
                <a:gd name="T21" fmla="*/ 38 h 38"/>
                <a:gd name="T22" fmla="*/ 7 w 28"/>
                <a:gd name="T23" fmla="*/ 34 h 38"/>
                <a:gd name="T24" fmla="*/ 22 w 28"/>
                <a:gd name="T25" fmla="*/ 34 h 38"/>
                <a:gd name="T26" fmla="*/ 20 w 28"/>
                <a:gd name="T27" fmla="*/ 30 h 38"/>
                <a:gd name="T28" fmla="*/ 12 w 28"/>
                <a:gd name="T29" fmla="*/ 20 h 38"/>
                <a:gd name="T30" fmla="*/ 7 w 28"/>
                <a:gd name="T31" fmla="*/ 16 h 38"/>
                <a:gd name="T32" fmla="*/ 6 w 28"/>
                <a:gd name="T33" fmla="*/ 22 h 38"/>
                <a:gd name="T34" fmla="*/ 7 w 28"/>
                <a:gd name="T35" fmla="*/ 3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 h="38">
                  <a:moveTo>
                    <a:pt x="28" y="38"/>
                  </a:moveTo>
                  <a:cubicBezTo>
                    <a:pt x="4" y="38"/>
                    <a:pt x="4" y="38"/>
                    <a:pt x="4" y="38"/>
                  </a:cubicBezTo>
                  <a:cubicBezTo>
                    <a:pt x="4" y="37"/>
                    <a:pt x="4" y="37"/>
                    <a:pt x="4" y="37"/>
                  </a:cubicBezTo>
                  <a:cubicBezTo>
                    <a:pt x="2" y="32"/>
                    <a:pt x="1" y="26"/>
                    <a:pt x="3" y="21"/>
                  </a:cubicBezTo>
                  <a:cubicBezTo>
                    <a:pt x="4" y="16"/>
                    <a:pt x="3" y="12"/>
                    <a:pt x="2" y="7"/>
                  </a:cubicBezTo>
                  <a:cubicBezTo>
                    <a:pt x="0" y="1"/>
                    <a:pt x="0" y="1"/>
                    <a:pt x="0" y="1"/>
                  </a:cubicBezTo>
                  <a:cubicBezTo>
                    <a:pt x="3" y="0"/>
                    <a:pt x="3" y="0"/>
                    <a:pt x="3" y="0"/>
                  </a:cubicBezTo>
                  <a:cubicBezTo>
                    <a:pt x="5" y="5"/>
                    <a:pt x="5" y="5"/>
                    <a:pt x="5" y="5"/>
                  </a:cubicBezTo>
                  <a:cubicBezTo>
                    <a:pt x="7" y="10"/>
                    <a:pt x="10" y="14"/>
                    <a:pt x="14" y="16"/>
                  </a:cubicBezTo>
                  <a:cubicBezTo>
                    <a:pt x="19" y="19"/>
                    <a:pt x="22" y="24"/>
                    <a:pt x="24" y="29"/>
                  </a:cubicBezTo>
                  <a:lnTo>
                    <a:pt x="28" y="38"/>
                  </a:lnTo>
                  <a:close/>
                  <a:moveTo>
                    <a:pt x="7" y="34"/>
                  </a:moveTo>
                  <a:cubicBezTo>
                    <a:pt x="22" y="34"/>
                    <a:pt x="22" y="34"/>
                    <a:pt x="22" y="34"/>
                  </a:cubicBezTo>
                  <a:cubicBezTo>
                    <a:pt x="20" y="30"/>
                    <a:pt x="20" y="30"/>
                    <a:pt x="20" y="30"/>
                  </a:cubicBezTo>
                  <a:cubicBezTo>
                    <a:pt x="19" y="26"/>
                    <a:pt x="16" y="22"/>
                    <a:pt x="12" y="20"/>
                  </a:cubicBezTo>
                  <a:cubicBezTo>
                    <a:pt x="10" y="18"/>
                    <a:pt x="9" y="17"/>
                    <a:pt x="7" y="16"/>
                  </a:cubicBezTo>
                  <a:cubicBezTo>
                    <a:pt x="7" y="18"/>
                    <a:pt x="7" y="20"/>
                    <a:pt x="6" y="22"/>
                  </a:cubicBezTo>
                  <a:cubicBezTo>
                    <a:pt x="5" y="26"/>
                    <a:pt x="6" y="30"/>
                    <a:pt x="7" y="34"/>
                  </a:cubicBez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42" name="Freeform 180">
              <a:extLst>
                <a:ext uri="{FF2B5EF4-FFF2-40B4-BE49-F238E27FC236}">
                  <a16:creationId xmlns:a16="http://schemas.microsoft.com/office/drawing/2014/main" id="{6D97A282-51D7-4597-A4D5-17F35565E0F2}"/>
                </a:ext>
              </a:extLst>
            </p:cNvPr>
            <p:cNvSpPr>
              <a:spLocks/>
            </p:cNvSpPr>
            <p:nvPr/>
          </p:nvSpPr>
          <p:spPr bwMode="auto">
            <a:xfrm>
              <a:off x="5857875" y="781050"/>
              <a:ext cx="209550" cy="157162"/>
            </a:xfrm>
            <a:custGeom>
              <a:avLst/>
              <a:gdLst>
                <a:gd name="T0" fmla="*/ 12 w 132"/>
                <a:gd name="T1" fmla="*/ 99 h 99"/>
                <a:gd name="T2" fmla="*/ 0 w 132"/>
                <a:gd name="T3" fmla="*/ 90 h 99"/>
                <a:gd name="T4" fmla="*/ 58 w 132"/>
                <a:gd name="T5" fmla="*/ 0 h 99"/>
                <a:gd name="T6" fmla="*/ 132 w 132"/>
                <a:gd name="T7" fmla="*/ 49 h 99"/>
                <a:gd name="T8" fmla="*/ 99 w 132"/>
                <a:gd name="T9" fmla="*/ 99 h 99"/>
                <a:gd name="T10" fmla="*/ 87 w 132"/>
                <a:gd name="T11" fmla="*/ 90 h 99"/>
                <a:gd name="T12" fmla="*/ 108 w 132"/>
                <a:gd name="T13" fmla="*/ 53 h 99"/>
                <a:gd name="T14" fmla="*/ 62 w 132"/>
                <a:gd name="T15" fmla="*/ 24 h 99"/>
                <a:gd name="T16" fmla="*/ 12 w 132"/>
                <a:gd name="T17"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99">
                  <a:moveTo>
                    <a:pt x="12" y="99"/>
                  </a:moveTo>
                  <a:lnTo>
                    <a:pt x="0" y="90"/>
                  </a:lnTo>
                  <a:lnTo>
                    <a:pt x="58" y="0"/>
                  </a:lnTo>
                  <a:lnTo>
                    <a:pt x="132" y="49"/>
                  </a:lnTo>
                  <a:lnTo>
                    <a:pt x="99" y="99"/>
                  </a:lnTo>
                  <a:lnTo>
                    <a:pt x="87" y="90"/>
                  </a:lnTo>
                  <a:lnTo>
                    <a:pt x="108" y="53"/>
                  </a:lnTo>
                  <a:lnTo>
                    <a:pt x="62" y="24"/>
                  </a:lnTo>
                  <a:lnTo>
                    <a:pt x="12" y="99"/>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43" name="Freeform 181">
              <a:extLst>
                <a:ext uri="{FF2B5EF4-FFF2-40B4-BE49-F238E27FC236}">
                  <a16:creationId xmlns:a16="http://schemas.microsoft.com/office/drawing/2014/main" id="{6B3CA622-A780-46EF-BDAF-3B3D745D79E5}"/>
                </a:ext>
              </a:extLst>
            </p:cNvPr>
            <p:cNvSpPr>
              <a:spLocks/>
            </p:cNvSpPr>
            <p:nvPr/>
          </p:nvSpPr>
          <p:spPr bwMode="auto">
            <a:xfrm>
              <a:off x="5792788" y="787400"/>
              <a:ext cx="138112" cy="98425"/>
            </a:xfrm>
            <a:custGeom>
              <a:avLst/>
              <a:gdLst>
                <a:gd name="T0" fmla="*/ 12 w 87"/>
                <a:gd name="T1" fmla="*/ 62 h 62"/>
                <a:gd name="T2" fmla="*/ 0 w 87"/>
                <a:gd name="T3" fmla="*/ 53 h 62"/>
                <a:gd name="T4" fmla="*/ 37 w 87"/>
                <a:gd name="T5" fmla="*/ 0 h 62"/>
                <a:gd name="T6" fmla="*/ 87 w 87"/>
                <a:gd name="T7" fmla="*/ 29 h 62"/>
                <a:gd name="T8" fmla="*/ 78 w 87"/>
                <a:gd name="T9" fmla="*/ 45 h 62"/>
                <a:gd name="T10" fmla="*/ 41 w 87"/>
                <a:gd name="T11" fmla="*/ 20 h 62"/>
                <a:gd name="T12" fmla="*/ 12 w 87"/>
                <a:gd name="T13" fmla="*/ 62 h 62"/>
              </a:gdLst>
              <a:ahLst/>
              <a:cxnLst>
                <a:cxn ang="0">
                  <a:pos x="T0" y="T1"/>
                </a:cxn>
                <a:cxn ang="0">
                  <a:pos x="T2" y="T3"/>
                </a:cxn>
                <a:cxn ang="0">
                  <a:pos x="T4" y="T5"/>
                </a:cxn>
                <a:cxn ang="0">
                  <a:pos x="T6" y="T7"/>
                </a:cxn>
                <a:cxn ang="0">
                  <a:pos x="T8" y="T9"/>
                </a:cxn>
                <a:cxn ang="0">
                  <a:pos x="T10" y="T11"/>
                </a:cxn>
                <a:cxn ang="0">
                  <a:pos x="T12" y="T13"/>
                </a:cxn>
              </a:cxnLst>
              <a:rect l="0" t="0" r="r" b="b"/>
              <a:pathLst>
                <a:path w="87" h="62">
                  <a:moveTo>
                    <a:pt x="12" y="62"/>
                  </a:moveTo>
                  <a:lnTo>
                    <a:pt x="0" y="53"/>
                  </a:lnTo>
                  <a:lnTo>
                    <a:pt x="37" y="0"/>
                  </a:lnTo>
                  <a:lnTo>
                    <a:pt x="87" y="29"/>
                  </a:lnTo>
                  <a:lnTo>
                    <a:pt x="78" y="45"/>
                  </a:lnTo>
                  <a:lnTo>
                    <a:pt x="41" y="20"/>
                  </a:lnTo>
                  <a:lnTo>
                    <a:pt x="12" y="62"/>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44" name="Freeform 182">
              <a:extLst>
                <a:ext uri="{FF2B5EF4-FFF2-40B4-BE49-F238E27FC236}">
                  <a16:creationId xmlns:a16="http://schemas.microsoft.com/office/drawing/2014/main" id="{471FFEF4-389E-4FBF-AF75-550B12BE6C14}"/>
                </a:ext>
              </a:extLst>
            </p:cNvPr>
            <p:cNvSpPr>
              <a:spLocks/>
            </p:cNvSpPr>
            <p:nvPr/>
          </p:nvSpPr>
          <p:spPr bwMode="auto">
            <a:xfrm>
              <a:off x="5975350" y="682625"/>
              <a:ext cx="368300" cy="255587"/>
            </a:xfrm>
            <a:custGeom>
              <a:avLst/>
              <a:gdLst>
                <a:gd name="T0" fmla="*/ 215 w 232"/>
                <a:gd name="T1" fmla="*/ 161 h 161"/>
                <a:gd name="T2" fmla="*/ 145 w 232"/>
                <a:gd name="T3" fmla="*/ 20 h 161"/>
                <a:gd name="T4" fmla="*/ 9 w 232"/>
                <a:gd name="T5" fmla="*/ 95 h 161"/>
                <a:gd name="T6" fmla="*/ 0 w 232"/>
                <a:gd name="T7" fmla="*/ 78 h 161"/>
                <a:gd name="T8" fmla="*/ 149 w 232"/>
                <a:gd name="T9" fmla="*/ 0 h 161"/>
                <a:gd name="T10" fmla="*/ 232 w 232"/>
                <a:gd name="T11" fmla="*/ 152 h 161"/>
                <a:gd name="T12" fmla="*/ 215 w 232"/>
                <a:gd name="T13" fmla="*/ 161 h 161"/>
              </a:gdLst>
              <a:ahLst/>
              <a:cxnLst>
                <a:cxn ang="0">
                  <a:pos x="T0" y="T1"/>
                </a:cxn>
                <a:cxn ang="0">
                  <a:pos x="T2" y="T3"/>
                </a:cxn>
                <a:cxn ang="0">
                  <a:pos x="T4" y="T5"/>
                </a:cxn>
                <a:cxn ang="0">
                  <a:pos x="T6" y="T7"/>
                </a:cxn>
                <a:cxn ang="0">
                  <a:pos x="T8" y="T9"/>
                </a:cxn>
                <a:cxn ang="0">
                  <a:pos x="T10" y="T11"/>
                </a:cxn>
                <a:cxn ang="0">
                  <a:pos x="T12" y="T13"/>
                </a:cxn>
              </a:cxnLst>
              <a:rect l="0" t="0" r="r" b="b"/>
              <a:pathLst>
                <a:path w="232" h="161">
                  <a:moveTo>
                    <a:pt x="215" y="161"/>
                  </a:moveTo>
                  <a:lnTo>
                    <a:pt x="145" y="20"/>
                  </a:lnTo>
                  <a:lnTo>
                    <a:pt x="9" y="95"/>
                  </a:lnTo>
                  <a:lnTo>
                    <a:pt x="0" y="78"/>
                  </a:lnTo>
                  <a:lnTo>
                    <a:pt x="149" y="0"/>
                  </a:lnTo>
                  <a:lnTo>
                    <a:pt x="232" y="152"/>
                  </a:lnTo>
                  <a:lnTo>
                    <a:pt x="215" y="161"/>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45" name="Freeform 183">
              <a:extLst>
                <a:ext uri="{FF2B5EF4-FFF2-40B4-BE49-F238E27FC236}">
                  <a16:creationId xmlns:a16="http://schemas.microsoft.com/office/drawing/2014/main" id="{E0CB6205-1324-41AE-B717-5A4DDAEAF5D3}"/>
                </a:ext>
              </a:extLst>
            </p:cNvPr>
            <p:cNvSpPr>
              <a:spLocks/>
            </p:cNvSpPr>
            <p:nvPr/>
          </p:nvSpPr>
          <p:spPr bwMode="auto">
            <a:xfrm>
              <a:off x="6126163" y="727075"/>
              <a:ext cx="125412" cy="211137"/>
            </a:xfrm>
            <a:custGeom>
              <a:avLst/>
              <a:gdLst>
                <a:gd name="T0" fmla="*/ 67 w 79"/>
                <a:gd name="T1" fmla="*/ 133 h 133"/>
                <a:gd name="T2" fmla="*/ 0 w 79"/>
                <a:gd name="T3" fmla="*/ 9 h 133"/>
                <a:gd name="T4" fmla="*/ 17 w 79"/>
                <a:gd name="T5" fmla="*/ 0 h 133"/>
                <a:gd name="T6" fmla="*/ 79 w 79"/>
                <a:gd name="T7" fmla="*/ 124 h 133"/>
                <a:gd name="T8" fmla="*/ 67 w 79"/>
                <a:gd name="T9" fmla="*/ 133 h 133"/>
              </a:gdLst>
              <a:ahLst/>
              <a:cxnLst>
                <a:cxn ang="0">
                  <a:pos x="T0" y="T1"/>
                </a:cxn>
                <a:cxn ang="0">
                  <a:pos x="T2" y="T3"/>
                </a:cxn>
                <a:cxn ang="0">
                  <a:pos x="T4" y="T5"/>
                </a:cxn>
                <a:cxn ang="0">
                  <a:pos x="T6" y="T7"/>
                </a:cxn>
                <a:cxn ang="0">
                  <a:pos x="T8" y="T9"/>
                </a:cxn>
              </a:cxnLst>
              <a:rect l="0" t="0" r="r" b="b"/>
              <a:pathLst>
                <a:path w="79" h="133">
                  <a:moveTo>
                    <a:pt x="67" y="133"/>
                  </a:moveTo>
                  <a:lnTo>
                    <a:pt x="0" y="9"/>
                  </a:lnTo>
                  <a:lnTo>
                    <a:pt x="17" y="0"/>
                  </a:lnTo>
                  <a:lnTo>
                    <a:pt x="79" y="124"/>
                  </a:lnTo>
                  <a:lnTo>
                    <a:pt x="67" y="133"/>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46" name="Freeform 184">
              <a:extLst>
                <a:ext uri="{FF2B5EF4-FFF2-40B4-BE49-F238E27FC236}">
                  <a16:creationId xmlns:a16="http://schemas.microsoft.com/office/drawing/2014/main" id="{DF74CBFD-C9A4-408F-B261-6EB33831BE35}"/>
                </a:ext>
              </a:extLst>
            </p:cNvPr>
            <p:cNvSpPr>
              <a:spLocks/>
            </p:cNvSpPr>
            <p:nvPr/>
          </p:nvSpPr>
          <p:spPr bwMode="auto">
            <a:xfrm>
              <a:off x="6054725" y="766763"/>
              <a:ext cx="104775" cy="163512"/>
            </a:xfrm>
            <a:custGeom>
              <a:avLst/>
              <a:gdLst>
                <a:gd name="T0" fmla="*/ 54 w 66"/>
                <a:gd name="T1" fmla="*/ 103 h 103"/>
                <a:gd name="T2" fmla="*/ 0 w 66"/>
                <a:gd name="T3" fmla="*/ 9 h 103"/>
                <a:gd name="T4" fmla="*/ 17 w 66"/>
                <a:gd name="T5" fmla="*/ 0 h 103"/>
                <a:gd name="T6" fmla="*/ 66 w 66"/>
                <a:gd name="T7" fmla="*/ 99 h 103"/>
                <a:gd name="T8" fmla="*/ 54 w 66"/>
                <a:gd name="T9" fmla="*/ 103 h 103"/>
              </a:gdLst>
              <a:ahLst/>
              <a:cxnLst>
                <a:cxn ang="0">
                  <a:pos x="T0" y="T1"/>
                </a:cxn>
                <a:cxn ang="0">
                  <a:pos x="T2" y="T3"/>
                </a:cxn>
                <a:cxn ang="0">
                  <a:pos x="T4" y="T5"/>
                </a:cxn>
                <a:cxn ang="0">
                  <a:pos x="T6" y="T7"/>
                </a:cxn>
                <a:cxn ang="0">
                  <a:pos x="T8" y="T9"/>
                </a:cxn>
              </a:cxnLst>
              <a:rect l="0" t="0" r="r" b="b"/>
              <a:pathLst>
                <a:path w="66" h="103">
                  <a:moveTo>
                    <a:pt x="54" y="103"/>
                  </a:moveTo>
                  <a:lnTo>
                    <a:pt x="0" y="9"/>
                  </a:lnTo>
                  <a:lnTo>
                    <a:pt x="17" y="0"/>
                  </a:lnTo>
                  <a:lnTo>
                    <a:pt x="66" y="99"/>
                  </a:lnTo>
                  <a:lnTo>
                    <a:pt x="54" y="103"/>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47" name="Freeform 185">
              <a:extLst>
                <a:ext uri="{FF2B5EF4-FFF2-40B4-BE49-F238E27FC236}">
                  <a16:creationId xmlns:a16="http://schemas.microsoft.com/office/drawing/2014/main" id="{25F0F2FC-8270-4AB7-A136-AD608524CEE7}"/>
                </a:ext>
              </a:extLst>
            </p:cNvPr>
            <p:cNvSpPr>
              <a:spLocks/>
            </p:cNvSpPr>
            <p:nvPr/>
          </p:nvSpPr>
          <p:spPr bwMode="auto">
            <a:xfrm>
              <a:off x="5811838" y="1160463"/>
              <a:ext cx="131762" cy="209550"/>
            </a:xfrm>
            <a:custGeom>
              <a:avLst/>
              <a:gdLst>
                <a:gd name="T0" fmla="*/ 20 w 20"/>
                <a:gd name="T1" fmla="*/ 32 h 32"/>
                <a:gd name="T2" fmla="*/ 12 w 20"/>
                <a:gd name="T3" fmla="*/ 32 h 32"/>
                <a:gd name="T4" fmla="*/ 2 w 20"/>
                <a:gd name="T5" fmla="*/ 26 h 32"/>
                <a:gd name="T6" fmla="*/ 2 w 20"/>
                <a:gd name="T7" fmla="*/ 14 h 32"/>
                <a:gd name="T8" fmla="*/ 10 w 20"/>
                <a:gd name="T9" fmla="*/ 0 h 32"/>
                <a:gd name="T10" fmla="*/ 13 w 20"/>
                <a:gd name="T11" fmla="*/ 2 h 32"/>
                <a:gd name="T12" fmla="*/ 5 w 20"/>
                <a:gd name="T13" fmla="*/ 16 h 32"/>
                <a:gd name="T14" fmla="*/ 5 w 20"/>
                <a:gd name="T15" fmla="*/ 24 h 32"/>
                <a:gd name="T16" fmla="*/ 12 w 20"/>
                <a:gd name="T17" fmla="*/ 28 h 32"/>
                <a:gd name="T18" fmla="*/ 20 w 20"/>
                <a:gd name="T19" fmla="*/ 28 h 32"/>
                <a:gd name="T20" fmla="*/ 20 w 20"/>
                <a:gd name="T21"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2">
                  <a:moveTo>
                    <a:pt x="20" y="32"/>
                  </a:moveTo>
                  <a:cubicBezTo>
                    <a:pt x="12" y="32"/>
                    <a:pt x="12" y="32"/>
                    <a:pt x="12" y="32"/>
                  </a:cubicBezTo>
                  <a:cubicBezTo>
                    <a:pt x="8" y="32"/>
                    <a:pt x="4" y="30"/>
                    <a:pt x="2" y="26"/>
                  </a:cubicBezTo>
                  <a:cubicBezTo>
                    <a:pt x="0" y="22"/>
                    <a:pt x="0" y="18"/>
                    <a:pt x="2" y="14"/>
                  </a:cubicBezTo>
                  <a:cubicBezTo>
                    <a:pt x="10" y="0"/>
                    <a:pt x="10" y="0"/>
                    <a:pt x="10" y="0"/>
                  </a:cubicBezTo>
                  <a:cubicBezTo>
                    <a:pt x="13" y="2"/>
                    <a:pt x="13" y="2"/>
                    <a:pt x="13" y="2"/>
                  </a:cubicBezTo>
                  <a:cubicBezTo>
                    <a:pt x="5" y="16"/>
                    <a:pt x="5" y="16"/>
                    <a:pt x="5" y="16"/>
                  </a:cubicBezTo>
                  <a:cubicBezTo>
                    <a:pt x="4" y="18"/>
                    <a:pt x="4" y="21"/>
                    <a:pt x="5" y="24"/>
                  </a:cubicBezTo>
                  <a:cubicBezTo>
                    <a:pt x="7" y="26"/>
                    <a:pt x="9" y="28"/>
                    <a:pt x="12" y="28"/>
                  </a:cubicBezTo>
                  <a:cubicBezTo>
                    <a:pt x="20" y="28"/>
                    <a:pt x="20" y="28"/>
                    <a:pt x="20" y="28"/>
                  </a:cubicBezTo>
                  <a:lnTo>
                    <a:pt x="20" y="32"/>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48" name="Freeform 186">
              <a:extLst>
                <a:ext uri="{FF2B5EF4-FFF2-40B4-BE49-F238E27FC236}">
                  <a16:creationId xmlns:a16="http://schemas.microsoft.com/office/drawing/2014/main" id="{C21DE718-CF15-470E-81A1-A36325A9DABC}"/>
                </a:ext>
              </a:extLst>
            </p:cNvPr>
            <p:cNvSpPr>
              <a:spLocks/>
            </p:cNvSpPr>
            <p:nvPr/>
          </p:nvSpPr>
          <p:spPr bwMode="auto">
            <a:xfrm>
              <a:off x="5818188" y="1147763"/>
              <a:ext cx="104775" cy="84137"/>
            </a:xfrm>
            <a:custGeom>
              <a:avLst/>
              <a:gdLst>
                <a:gd name="T0" fmla="*/ 50 w 66"/>
                <a:gd name="T1" fmla="*/ 53 h 53"/>
                <a:gd name="T2" fmla="*/ 42 w 66"/>
                <a:gd name="T3" fmla="*/ 20 h 53"/>
                <a:gd name="T4" fmla="*/ 4 w 66"/>
                <a:gd name="T5" fmla="*/ 29 h 53"/>
                <a:gd name="T6" fmla="*/ 0 w 66"/>
                <a:gd name="T7" fmla="*/ 12 h 53"/>
                <a:gd name="T8" fmla="*/ 50 w 66"/>
                <a:gd name="T9" fmla="*/ 0 h 53"/>
                <a:gd name="T10" fmla="*/ 66 w 66"/>
                <a:gd name="T11" fmla="*/ 49 h 53"/>
                <a:gd name="T12" fmla="*/ 50 w 66"/>
                <a:gd name="T13" fmla="*/ 53 h 53"/>
              </a:gdLst>
              <a:ahLst/>
              <a:cxnLst>
                <a:cxn ang="0">
                  <a:pos x="T0" y="T1"/>
                </a:cxn>
                <a:cxn ang="0">
                  <a:pos x="T2" y="T3"/>
                </a:cxn>
                <a:cxn ang="0">
                  <a:pos x="T4" y="T5"/>
                </a:cxn>
                <a:cxn ang="0">
                  <a:pos x="T6" y="T7"/>
                </a:cxn>
                <a:cxn ang="0">
                  <a:pos x="T8" y="T9"/>
                </a:cxn>
                <a:cxn ang="0">
                  <a:pos x="T10" y="T11"/>
                </a:cxn>
                <a:cxn ang="0">
                  <a:pos x="T12" y="T13"/>
                </a:cxn>
              </a:cxnLst>
              <a:rect l="0" t="0" r="r" b="b"/>
              <a:pathLst>
                <a:path w="66" h="53">
                  <a:moveTo>
                    <a:pt x="50" y="53"/>
                  </a:moveTo>
                  <a:lnTo>
                    <a:pt x="42" y="20"/>
                  </a:lnTo>
                  <a:lnTo>
                    <a:pt x="4" y="29"/>
                  </a:lnTo>
                  <a:lnTo>
                    <a:pt x="0" y="12"/>
                  </a:lnTo>
                  <a:lnTo>
                    <a:pt x="50" y="0"/>
                  </a:lnTo>
                  <a:lnTo>
                    <a:pt x="66" y="49"/>
                  </a:lnTo>
                  <a:lnTo>
                    <a:pt x="50" y="53"/>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49" name="Freeform 187">
              <a:extLst>
                <a:ext uri="{FF2B5EF4-FFF2-40B4-BE49-F238E27FC236}">
                  <a16:creationId xmlns:a16="http://schemas.microsoft.com/office/drawing/2014/main" id="{8A842235-3894-45FA-9B7B-FF8692F64612}"/>
                </a:ext>
              </a:extLst>
            </p:cNvPr>
            <p:cNvSpPr>
              <a:spLocks/>
            </p:cNvSpPr>
            <p:nvPr/>
          </p:nvSpPr>
          <p:spPr bwMode="auto">
            <a:xfrm>
              <a:off x="6002338" y="1206500"/>
              <a:ext cx="184150" cy="163512"/>
            </a:xfrm>
            <a:custGeom>
              <a:avLst/>
              <a:gdLst>
                <a:gd name="T0" fmla="*/ 16 w 28"/>
                <a:gd name="T1" fmla="*/ 25 h 25"/>
                <a:gd name="T2" fmla="*/ 0 w 28"/>
                <a:gd name="T3" fmla="*/ 25 h 25"/>
                <a:gd name="T4" fmla="*/ 0 w 28"/>
                <a:gd name="T5" fmla="*/ 21 h 25"/>
                <a:gd name="T6" fmla="*/ 16 w 28"/>
                <a:gd name="T7" fmla="*/ 21 h 25"/>
                <a:gd name="T8" fmla="*/ 23 w 28"/>
                <a:gd name="T9" fmla="*/ 17 h 25"/>
                <a:gd name="T10" fmla="*/ 23 w 28"/>
                <a:gd name="T11" fmla="*/ 9 h 25"/>
                <a:gd name="T12" fmla="*/ 19 w 28"/>
                <a:gd name="T13" fmla="*/ 2 h 25"/>
                <a:gd name="T14" fmla="*/ 22 w 28"/>
                <a:gd name="T15" fmla="*/ 0 h 25"/>
                <a:gd name="T16" fmla="*/ 26 w 28"/>
                <a:gd name="T17" fmla="*/ 7 h 25"/>
                <a:gd name="T18" fmla="*/ 26 w 28"/>
                <a:gd name="T19" fmla="*/ 19 h 25"/>
                <a:gd name="T20" fmla="*/ 16 w 28"/>
                <a:gd name="T21"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25">
                  <a:moveTo>
                    <a:pt x="16" y="25"/>
                  </a:moveTo>
                  <a:cubicBezTo>
                    <a:pt x="0" y="25"/>
                    <a:pt x="0" y="25"/>
                    <a:pt x="0" y="25"/>
                  </a:cubicBezTo>
                  <a:cubicBezTo>
                    <a:pt x="0" y="21"/>
                    <a:pt x="0" y="21"/>
                    <a:pt x="0" y="21"/>
                  </a:cubicBezTo>
                  <a:cubicBezTo>
                    <a:pt x="16" y="21"/>
                    <a:pt x="16" y="21"/>
                    <a:pt x="16" y="21"/>
                  </a:cubicBezTo>
                  <a:cubicBezTo>
                    <a:pt x="19" y="21"/>
                    <a:pt x="21" y="19"/>
                    <a:pt x="23" y="17"/>
                  </a:cubicBezTo>
                  <a:cubicBezTo>
                    <a:pt x="24" y="14"/>
                    <a:pt x="24" y="11"/>
                    <a:pt x="23" y="9"/>
                  </a:cubicBezTo>
                  <a:cubicBezTo>
                    <a:pt x="19" y="2"/>
                    <a:pt x="19" y="2"/>
                    <a:pt x="19" y="2"/>
                  </a:cubicBezTo>
                  <a:cubicBezTo>
                    <a:pt x="22" y="0"/>
                    <a:pt x="22" y="0"/>
                    <a:pt x="22" y="0"/>
                  </a:cubicBezTo>
                  <a:cubicBezTo>
                    <a:pt x="26" y="7"/>
                    <a:pt x="26" y="7"/>
                    <a:pt x="26" y="7"/>
                  </a:cubicBezTo>
                  <a:cubicBezTo>
                    <a:pt x="28" y="11"/>
                    <a:pt x="28" y="15"/>
                    <a:pt x="26" y="19"/>
                  </a:cubicBezTo>
                  <a:cubicBezTo>
                    <a:pt x="24" y="22"/>
                    <a:pt x="20" y="25"/>
                    <a:pt x="16" y="25"/>
                  </a:cubicBez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50" name="Freeform 188">
              <a:extLst>
                <a:ext uri="{FF2B5EF4-FFF2-40B4-BE49-F238E27FC236}">
                  <a16:creationId xmlns:a16="http://schemas.microsoft.com/office/drawing/2014/main" id="{F24999BE-EE43-4F55-BF93-8687E7E27D47}"/>
                </a:ext>
              </a:extLst>
            </p:cNvPr>
            <p:cNvSpPr>
              <a:spLocks/>
            </p:cNvSpPr>
            <p:nvPr/>
          </p:nvSpPr>
          <p:spPr bwMode="auto">
            <a:xfrm>
              <a:off x="5975350" y="1298575"/>
              <a:ext cx="79375" cy="117475"/>
            </a:xfrm>
            <a:custGeom>
              <a:avLst/>
              <a:gdLst>
                <a:gd name="T0" fmla="*/ 38 w 50"/>
                <a:gd name="T1" fmla="*/ 74 h 74"/>
                <a:gd name="T2" fmla="*/ 0 w 50"/>
                <a:gd name="T3" fmla="*/ 37 h 74"/>
                <a:gd name="T4" fmla="*/ 38 w 50"/>
                <a:gd name="T5" fmla="*/ 0 h 74"/>
                <a:gd name="T6" fmla="*/ 50 w 50"/>
                <a:gd name="T7" fmla="*/ 12 h 74"/>
                <a:gd name="T8" fmla="*/ 25 w 50"/>
                <a:gd name="T9" fmla="*/ 37 h 74"/>
                <a:gd name="T10" fmla="*/ 50 w 50"/>
                <a:gd name="T11" fmla="*/ 62 h 74"/>
                <a:gd name="T12" fmla="*/ 38 w 50"/>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50" h="74">
                  <a:moveTo>
                    <a:pt x="38" y="74"/>
                  </a:moveTo>
                  <a:lnTo>
                    <a:pt x="0" y="37"/>
                  </a:lnTo>
                  <a:lnTo>
                    <a:pt x="38" y="0"/>
                  </a:lnTo>
                  <a:lnTo>
                    <a:pt x="50" y="12"/>
                  </a:lnTo>
                  <a:lnTo>
                    <a:pt x="25" y="37"/>
                  </a:lnTo>
                  <a:lnTo>
                    <a:pt x="50" y="62"/>
                  </a:lnTo>
                  <a:lnTo>
                    <a:pt x="38" y="74"/>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51" name="Freeform 189">
              <a:extLst>
                <a:ext uri="{FF2B5EF4-FFF2-40B4-BE49-F238E27FC236}">
                  <a16:creationId xmlns:a16="http://schemas.microsoft.com/office/drawing/2014/main" id="{1C0449D6-9C4F-4181-87B8-0927065B4764}"/>
                </a:ext>
              </a:extLst>
            </p:cNvPr>
            <p:cNvSpPr>
              <a:spLocks/>
            </p:cNvSpPr>
            <p:nvPr/>
          </p:nvSpPr>
          <p:spPr bwMode="auto">
            <a:xfrm>
              <a:off x="5903913" y="1022350"/>
              <a:ext cx="215900" cy="144462"/>
            </a:xfrm>
            <a:custGeom>
              <a:avLst/>
              <a:gdLst>
                <a:gd name="T0" fmla="*/ 30 w 33"/>
                <a:gd name="T1" fmla="*/ 22 h 22"/>
                <a:gd name="T2" fmla="*/ 21 w 33"/>
                <a:gd name="T3" fmla="*/ 8 h 22"/>
                <a:gd name="T4" fmla="*/ 15 w 33"/>
                <a:gd name="T5" fmla="*/ 4 h 22"/>
                <a:gd name="T6" fmla="*/ 15 w 33"/>
                <a:gd name="T7" fmla="*/ 4 h 22"/>
                <a:gd name="T8" fmla="*/ 8 w 33"/>
                <a:gd name="T9" fmla="*/ 8 h 22"/>
                <a:gd name="T10" fmla="*/ 4 w 33"/>
                <a:gd name="T11" fmla="*/ 16 h 22"/>
                <a:gd name="T12" fmla="*/ 0 w 33"/>
                <a:gd name="T13" fmla="*/ 14 h 22"/>
                <a:gd name="T14" fmla="*/ 4 w 33"/>
                <a:gd name="T15" fmla="*/ 6 h 22"/>
                <a:gd name="T16" fmla="*/ 15 w 33"/>
                <a:gd name="T17" fmla="*/ 0 h 22"/>
                <a:gd name="T18" fmla="*/ 15 w 33"/>
                <a:gd name="T19" fmla="*/ 0 h 22"/>
                <a:gd name="T20" fmla="*/ 25 w 33"/>
                <a:gd name="T21" fmla="*/ 6 h 22"/>
                <a:gd name="T22" fmla="*/ 33 w 33"/>
                <a:gd name="T23" fmla="*/ 20 h 22"/>
                <a:gd name="T24" fmla="*/ 30 w 33"/>
                <a:gd name="T2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22">
                  <a:moveTo>
                    <a:pt x="30" y="22"/>
                  </a:moveTo>
                  <a:cubicBezTo>
                    <a:pt x="21" y="8"/>
                    <a:pt x="21" y="8"/>
                    <a:pt x="21" y="8"/>
                  </a:cubicBezTo>
                  <a:cubicBezTo>
                    <a:pt x="20" y="6"/>
                    <a:pt x="17" y="4"/>
                    <a:pt x="15" y="4"/>
                  </a:cubicBezTo>
                  <a:cubicBezTo>
                    <a:pt x="15" y="4"/>
                    <a:pt x="15" y="4"/>
                    <a:pt x="15" y="4"/>
                  </a:cubicBezTo>
                  <a:cubicBezTo>
                    <a:pt x="12" y="4"/>
                    <a:pt x="9" y="6"/>
                    <a:pt x="8" y="8"/>
                  </a:cubicBezTo>
                  <a:cubicBezTo>
                    <a:pt x="4" y="16"/>
                    <a:pt x="4" y="16"/>
                    <a:pt x="4" y="16"/>
                  </a:cubicBezTo>
                  <a:cubicBezTo>
                    <a:pt x="0" y="14"/>
                    <a:pt x="0" y="14"/>
                    <a:pt x="0" y="14"/>
                  </a:cubicBezTo>
                  <a:cubicBezTo>
                    <a:pt x="4" y="6"/>
                    <a:pt x="4" y="6"/>
                    <a:pt x="4" y="6"/>
                  </a:cubicBezTo>
                  <a:cubicBezTo>
                    <a:pt x="7" y="3"/>
                    <a:pt x="10" y="0"/>
                    <a:pt x="15" y="0"/>
                  </a:cubicBezTo>
                  <a:cubicBezTo>
                    <a:pt x="15" y="0"/>
                    <a:pt x="15" y="0"/>
                    <a:pt x="15" y="0"/>
                  </a:cubicBezTo>
                  <a:cubicBezTo>
                    <a:pt x="19" y="0"/>
                    <a:pt x="23" y="3"/>
                    <a:pt x="25" y="6"/>
                  </a:cubicBezTo>
                  <a:cubicBezTo>
                    <a:pt x="33" y="20"/>
                    <a:pt x="33" y="20"/>
                    <a:pt x="33" y="20"/>
                  </a:cubicBezTo>
                  <a:lnTo>
                    <a:pt x="30" y="22"/>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52" name="Freeform 190">
              <a:extLst>
                <a:ext uri="{FF2B5EF4-FFF2-40B4-BE49-F238E27FC236}">
                  <a16:creationId xmlns:a16="http://schemas.microsoft.com/office/drawing/2014/main" id="{D0E142C0-C29C-45D1-8B50-F74B29E2822B}"/>
                </a:ext>
              </a:extLst>
            </p:cNvPr>
            <p:cNvSpPr>
              <a:spLocks/>
            </p:cNvSpPr>
            <p:nvPr/>
          </p:nvSpPr>
          <p:spPr bwMode="auto">
            <a:xfrm>
              <a:off x="6042025" y="1095375"/>
              <a:ext cx="98425" cy="90487"/>
            </a:xfrm>
            <a:custGeom>
              <a:avLst/>
              <a:gdLst>
                <a:gd name="T0" fmla="*/ 49 w 62"/>
                <a:gd name="T1" fmla="*/ 57 h 57"/>
                <a:gd name="T2" fmla="*/ 0 w 62"/>
                <a:gd name="T3" fmla="*/ 41 h 57"/>
                <a:gd name="T4" fmla="*/ 4 w 62"/>
                <a:gd name="T5" fmla="*/ 24 h 57"/>
                <a:gd name="T6" fmla="*/ 37 w 62"/>
                <a:gd name="T7" fmla="*/ 37 h 57"/>
                <a:gd name="T8" fmla="*/ 45 w 62"/>
                <a:gd name="T9" fmla="*/ 0 h 57"/>
                <a:gd name="T10" fmla="*/ 62 w 62"/>
                <a:gd name="T11" fmla="*/ 4 h 57"/>
                <a:gd name="T12" fmla="*/ 49 w 62"/>
                <a:gd name="T13" fmla="*/ 57 h 57"/>
              </a:gdLst>
              <a:ahLst/>
              <a:cxnLst>
                <a:cxn ang="0">
                  <a:pos x="T0" y="T1"/>
                </a:cxn>
                <a:cxn ang="0">
                  <a:pos x="T2" y="T3"/>
                </a:cxn>
                <a:cxn ang="0">
                  <a:pos x="T4" y="T5"/>
                </a:cxn>
                <a:cxn ang="0">
                  <a:pos x="T6" y="T7"/>
                </a:cxn>
                <a:cxn ang="0">
                  <a:pos x="T8" y="T9"/>
                </a:cxn>
                <a:cxn ang="0">
                  <a:pos x="T10" y="T11"/>
                </a:cxn>
                <a:cxn ang="0">
                  <a:pos x="T12" y="T13"/>
                </a:cxn>
              </a:cxnLst>
              <a:rect l="0" t="0" r="r" b="b"/>
              <a:pathLst>
                <a:path w="62" h="57">
                  <a:moveTo>
                    <a:pt x="49" y="57"/>
                  </a:moveTo>
                  <a:lnTo>
                    <a:pt x="0" y="41"/>
                  </a:lnTo>
                  <a:lnTo>
                    <a:pt x="4" y="24"/>
                  </a:lnTo>
                  <a:lnTo>
                    <a:pt x="37" y="37"/>
                  </a:lnTo>
                  <a:lnTo>
                    <a:pt x="45" y="0"/>
                  </a:lnTo>
                  <a:lnTo>
                    <a:pt x="62" y="4"/>
                  </a:lnTo>
                  <a:lnTo>
                    <a:pt x="49" y="57"/>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53" name="Freeform 191">
              <a:extLst>
                <a:ext uri="{FF2B5EF4-FFF2-40B4-BE49-F238E27FC236}">
                  <a16:creationId xmlns:a16="http://schemas.microsoft.com/office/drawing/2014/main" id="{596AB0EA-C88D-412E-9202-BD27B2E89518}"/>
                </a:ext>
              </a:extLst>
            </p:cNvPr>
            <p:cNvSpPr>
              <a:spLocks noEditPoints="1"/>
            </p:cNvSpPr>
            <p:nvPr/>
          </p:nvSpPr>
          <p:spPr bwMode="auto">
            <a:xfrm>
              <a:off x="5667375" y="1474788"/>
              <a:ext cx="663575" cy="104775"/>
            </a:xfrm>
            <a:custGeom>
              <a:avLst/>
              <a:gdLst>
                <a:gd name="T0" fmla="*/ 418 w 418"/>
                <a:gd name="T1" fmla="*/ 66 h 66"/>
                <a:gd name="T2" fmla="*/ 0 w 418"/>
                <a:gd name="T3" fmla="*/ 66 h 66"/>
                <a:gd name="T4" fmla="*/ 0 w 418"/>
                <a:gd name="T5" fmla="*/ 0 h 66"/>
                <a:gd name="T6" fmla="*/ 418 w 418"/>
                <a:gd name="T7" fmla="*/ 0 h 66"/>
                <a:gd name="T8" fmla="*/ 418 w 418"/>
                <a:gd name="T9" fmla="*/ 66 h 66"/>
                <a:gd name="T10" fmla="*/ 17 w 418"/>
                <a:gd name="T11" fmla="*/ 50 h 66"/>
                <a:gd name="T12" fmla="*/ 401 w 418"/>
                <a:gd name="T13" fmla="*/ 50 h 66"/>
                <a:gd name="T14" fmla="*/ 401 w 418"/>
                <a:gd name="T15" fmla="*/ 17 h 66"/>
                <a:gd name="T16" fmla="*/ 17 w 418"/>
                <a:gd name="T17" fmla="*/ 17 h 66"/>
                <a:gd name="T18" fmla="*/ 17 w 418"/>
                <a:gd name="T1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8" h="66">
                  <a:moveTo>
                    <a:pt x="418" y="66"/>
                  </a:moveTo>
                  <a:lnTo>
                    <a:pt x="0" y="66"/>
                  </a:lnTo>
                  <a:lnTo>
                    <a:pt x="0" y="0"/>
                  </a:lnTo>
                  <a:lnTo>
                    <a:pt x="418" y="0"/>
                  </a:lnTo>
                  <a:lnTo>
                    <a:pt x="418" y="66"/>
                  </a:lnTo>
                  <a:close/>
                  <a:moveTo>
                    <a:pt x="17" y="50"/>
                  </a:moveTo>
                  <a:lnTo>
                    <a:pt x="401" y="50"/>
                  </a:lnTo>
                  <a:lnTo>
                    <a:pt x="401" y="17"/>
                  </a:lnTo>
                  <a:lnTo>
                    <a:pt x="17" y="17"/>
                  </a:lnTo>
                  <a:lnTo>
                    <a:pt x="17" y="50"/>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grpSp>
      <p:sp>
        <p:nvSpPr>
          <p:cNvPr id="65" name="TextBox 89">
            <a:extLst>
              <a:ext uri="{FF2B5EF4-FFF2-40B4-BE49-F238E27FC236}">
                <a16:creationId xmlns:a16="http://schemas.microsoft.com/office/drawing/2014/main" id="{B4DEE692-CF6B-4A10-B361-397AC037AAD0}"/>
              </a:ext>
            </a:extLst>
          </p:cNvPr>
          <p:cNvSpPr txBox="1"/>
          <p:nvPr>
            <p:custDataLst>
              <p:tags r:id="rId2"/>
            </p:custDataLst>
          </p:nvPr>
        </p:nvSpPr>
        <p:spPr>
          <a:xfrm>
            <a:off x="596694" y="1801139"/>
            <a:ext cx="1084439" cy="341632"/>
          </a:xfrm>
          <a:prstGeom prst="rect">
            <a:avLst/>
          </a:prstGeom>
          <a:noFill/>
        </p:spPr>
        <p:txBody>
          <a:bodyPr wrap="square" rtlCol="0">
            <a:spAutoFit/>
          </a:bodyPr>
          <a:lstStyle/>
          <a:p>
            <a:pPr>
              <a:lnSpc>
                <a:spcPct val="90000"/>
              </a:lnSpc>
              <a:spcBef>
                <a:spcPts val="600"/>
              </a:spcBef>
            </a:pPr>
            <a:r>
              <a:rPr lang="sv-SE" dirty="0"/>
              <a:t>TWh/år</a:t>
            </a:r>
          </a:p>
        </p:txBody>
      </p:sp>
      <p:sp>
        <p:nvSpPr>
          <p:cNvPr id="66" name="Freeform: Shape 90">
            <a:extLst>
              <a:ext uri="{FF2B5EF4-FFF2-40B4-BE49-F238E27FC236}">
                <a16:creationId xmlns:a16="http://schemas.microsoft.com/office/drawing/2014/main" id="{31459B8B-9392-4FF9-9122-2CD324CA0D9E}"/>
              </a:ext>
            </a:extLst>
          </p:cNvPr>
          <p:cNvSpPr/>
          <p:nvPr/>
        </p:nvSpPr>
        <p:spPr>
          <a:xfrm>
            <a:off x="8036758" y="3985740"/>
            <a:ext cx="1382422" cy="1015719"/>
          </a:xfrm>
          <a:custGeom>
            <a:avLst/>
            <a:gdLst>
              <a:gd name="connsiteX0" fmla="*/ 292418 w 858202"/>
              <a:gd name="connsiteY0" fmla="*/ 204788 h 630554"/>
              <a:gd name="connsiteX1" fmla="*/ 217170 w 858202"/>
              <a:gd name="connsiteY1" fmla="*/ 106680 h 630554"/>
              <a:gd name="connsiteX2" fmla="*/ 96203 w 858202"/>
              <a:gd name="connsiteY2" fmla="*/ 263843 h 630554"/>
              <a:gd name="connsiteX3" fmla="*/ 189548 w 858202"/>
              <a:gd name="connsiteY3" fmla="*/ 263843 h 630554"/>
              <a:gd name="connsiteX4" fmla="*/ 68580 w 858202"/>
              <a:gd name="connsiteY4" fmla="*/ 420053 h 630554"/>
              <a:gd name="connsiteX5" fmla="*/ 161925 w 858202"/>
              <a:gd name="connsiteY5" fmla="*/ 420053 h 630554"/>
              <a:gd name="connsiteX6" fmla="*/ 0 w 858202"/>
              <a:gd name="connsiteY6" fmla="*/ 629603 h 630554"/>
              <a:gd name="connsiteX7" fmla="*/ 374333 w 858202"/>
              <a:gd name="connsiteY7" fmla="*/ 629603 h 630554"/>
              <a:gd name="connsiteX8" fmla="*/ 428625 w 858202"/>
              <a:gd name="connsiteY8" fmla="*/ 424815 h 630554"/>
              <a:gd name="connsiteX9" fmla="*/ 428625 w 858202"/>
              <a:gd name="connsiteY9" fmla="*/ 521970 h 630554"/>
              <a:gd name="connsiteX10" fmla="*/ 645795 w 858202"/>
              <a:gd name="connsiteY10" fmla="*/ 521970 h 630554"/>
              <a:gd name="connsiteX11" fmla="*/ 483870 w 858202"/>
              <a:gd name="connsiteY11" fmla="*/ 312420 h 630554"/>
              <a:gd name="connsiteX12" fmla="*/ 577215 w 858202"/>
              <a:gd name="connsiteY12" fmla="*/ 312420 h 630554"/>
              <a:gd name="connsiteX13" fmla="*/ 456248 w 858202"/>
              <a:gd name="connsiteY13" fmla="*/ 157163 h 630554"/>
              <a:gd name="connsiteX14" fmla="*/ 549593 w 858202"/>
              <a:gd name="connsiteY14" fmla="*/ 157163 h 630554"/>
              <a:gd name="connsiteX15" fmla="*/ 428625 w 858202"/>
              <a:gd name="connsiteY15" fmla="*/ 0 h 630554"/>
              <a:gd name="connsiteX16" fmla="*/ 307658 w 858202"/>
              <a:gd name="connsiteY16" fmla="*/ 157163 h 630554"/>
              <a:gd name="connsiteX17" fmla="*/ 401003 w 858202"/>
              <a:gd name="connsiteY17" fmla="*/ 157163 h 630554"/>
              <a:gd name="connsiteX18" fmla="*/ 280035 w 858202"/>
              <a:gd name="connsiteY18" fmla="*/ 313373 h 630554"/>
              <a:gd name="connsiteX19" fmla="*/ 373380 w 858202"/>
              <a:gd name="connsiteY19" fmla="*/ 313373 h 630554"/>
              <a:gd name="connsiteX20" fmla="*/ 211455 w 858202"/>
              <a:gd name="connsiteY20" fmla="*/ 522923 h 630554"/>
              <a:gd name="connsiteX21" fmla="*/ 429578 w 858202"/>
              <a:gd name="connsiteY21" fmla="*/ 522923 h 630554"/>
              <a:gd name="connsiteX22" fmla="*/ 429578 w 858202"/>
              <a:gd name="connsiteY22" fmla="*/ 630555 h 630554"/>
              <a:gd name="connsiteX23" fmla="*/ 515303 w 858202"/>
              <a:gd name="connsiteY23" fmla="*/ 630555 h 630554"/>
              <a:gd name="connsiteX24" fmla="*/ 564833 w 858202"/>
              <a:gd name="connsiteY24" fmla="*/ 204788 h 630554"/>
              <a:gd name="connsiteX25" fmla="*/ 640080 w 858202"/>
              <a:gd name="connsiteY25" fmla="*/ 106680 h 630554"/>
              <a:gd name="connsiteX26" fmla="*/ 761048 w 858202"/>
              <a:gd name="connsiteY26" fmla="*/ 263843 h 630554"/>
              <a:gd name="connsiteX27" fmla="*/ 667703 w 858202"/>
              <a:gd name="connsiteY27" fmla="*/ 263843 h 630554"/>
              <a:gd name="connsiteX28" fmla="*/ 789623 w 858202"/>
              <a:gd name="connsiteY28" fmla="*/ 420053 h 630554"/>
              <a:gd name="connsiteX29" fmla="*/ 696278 w 858202"/>
              <a:gd name="connsiteY29" fmla="*/ 420053 h 630554"/>
              <a:gd name="connsiteX30" fmla="*/ 858203 w 858202"/>
              <a:gd name="connsiteY30" fmla="*/ 629603 h 630554"/>
              <a:gd name="connsiteX31" fmla="*/ 569595 w 858202"/>
              <a:gd name="connsiteY31" fmla="*/ 629603 h 63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58202" h="630554">
                <a:moveTo>
                  <a:pt x="292418" y="204788"/>
                </a:moveTo>
                <a:lnTo>
                  <a:pt x="217170" y="106680"/>
                </a:lnTo>
                <a:lnTo>
                  <a:pt x="96203" y="263843"/>
                </a:lnTo>
                <a:lnTo>
                  <a:pt x="189548" y="263843"/>
                </a:lnTo>
                <a:lnTo>
                  <a:pt x="68580" y="420053"/>
                </a:lnTo>
                <a:lnTo>
                  <a:pt x="161925" y="420053"/>
                </a:lnTo>
                <a:lnTo>
                  <a:pt x="0" y="629603"/>
                </a:lnTo>
                <a:lnTo>
                  <a:pt x="374333" y="629603"/>
                </a:lnTo>
                <a:moveTo>
                  <a:pt x="428625" y="424815"/>
                </a:moveTo>
                <a:lnTo>
                  <a:pt x="428625" y="521970"/>
                </a:lnTo>
                <a:lnTo>
                  <a:pt x="645795" y="521970"/>
                </a:lnTo>
                <a:lnTo>
                  <a:pt x="483870" y="312420"/>
                </a:lnTo>
                <a:lnTo>
                  <a:pt x="577215" y="312420"/>
                </a:lnTo>
                <a:lnTo>
                  <a:pt x="456248" y="157163"/>
                </a:lnTo>
                <a:lnTo>
                  <a:pt x="549593" y="157163"/>
                </a:lnTo>
                <a:lnTo>
                  <a:pt x="428625" y="0"/>
                </a:lnTo>
                <a:lnTo>
                  <a:pt x="307658" y="157163"/>
                </a:lnTo>
                <a:lnTo>
                  <a:pt x="401003" y="157163"/>
                </a:lnTo>
                <a:lnTo>
                  <a:pt x="280035" y="313373"/>
                </a:lnTo>
                <a:lnTo>
                  <a:pt x="373380" y="313373"/>
                </a:lnTo>
                <a:cubicBezTo>
                  <a:pt x="289560" y="421005"/>
                  <a:pt x="235268" y="490538"/>
                  <a:pt x="211455" y="522923"/>
                </a:cubicBezTo>
                <a:lnTo>
                  <a:pt x="429578" y="522923"/>
                </a:lnTo>
                <a:lnTo>
                  <a:pt x="429578" y="630555"/>
                </a:lnTo>
                <a:lnTo>
                  <a:pt x="515303" y="630555"/>
                </a:lnTo>
                <a:moveTo>
                  <a:pt x="564833" y="204788"/>
                </a:moveTo>
                <a:lnTo>
                  <a:pt x="640080" y="106680"/>
                </a:lnTo>
                <a:lnTo>
                  <a:pt x="761048" y="263843"/>
                </a:lnTo>
                <a:lnTo>
                  <a:pt x="667703" y="263843"/>
                </a:lnTo>
                <a:lnTo>
                  <a:pt x="789623" y="420053"/>
                </a:lnTo>
                <a:lnTo>
                  <a:pt x="696278" y="420053"/>
                </a:lnTo>
                <a:lnTo>
                  <a:pt x="858203" y="629603"/>
                </a:lnTo>
                <a:lnTo>
                  <a:pt x="569595" y="629603"/>
                </a:lnTo>
              </a:path>
            </a:pathLst>
          </a:custGeom>
          <a:noFill/>
          <a:ln w="34925" cap="rnd">
            <a:solidFill>
              <a:schemeClr val="accent3"/>
            </a:solidFill>
            <a:prstDash val="solid"/>
            <a:round/>
          </a:ln>
        </p:spPr>
        <p:txBody>
          <a:bodyPr rtlCol="0" anchor="ctr"/>
          <a:lstStyle/>
          <a:p>
            <a:endParaRPr lang="en-US" dirty="0"/>
          </a:p>
        </p:txBody>
      </p:sp>
      <p:graphicFrame>
        <p:nvGraphicFramePr>
          <p:cNvPr id="59" name="Diagram 9">
            <a:extLst>
              <a:ext uri="{FF2B5EF4-FFF2-40B4-BE49-F238E27FC236}">
                <a16:creationId xmlns:a16="http://schemas.microsoft.com/office/drawing/2014/main" id="{00000000-0008-0000-0700-000003000000}"/>
              </a:ext>
            </a:extLst>
          </p:cNvPr>
          <p:cNvGraphicFramePr>
            <a:graphicFrameLocks noGrp="1" noChangeAspect="1"/>
          </p:cNvGraphicFramePr>
          <p:nvPr>
            <p:ph sz="quarter" idx="23"/>
            <p:extLst>
              <p:ext uri="{D42A27DB-BD31-4B8C-83A1-F6EECF244321}">
                <p14:modId xmlns:p14="http://schemas.microsoft.com/office/powerpoint/2010/main" val="1738375811"/>
              </p:ext>
            </p:extLst>
          </p:nvPr>
        </p:nvGraphicFramePr>
        <p:xfrm>
          <a:off x="2717800" y="2165350"/>
          <a:ext cx="6503988" cy="44894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051648911"/>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9F2006A-96F4-478A-B153-B2B306099178}"/>
              </a:ext>
            </a:extLst>
          </p:cNvPr>
          <p:cNvSpPr>
            <a:spLocks noGrp="1"/>
          </p:cNvSpPr>
          <p:nvPr>
            <p:ph type="title"/>
          </p:nvPr>
        </p:nvSpPr>
        <p:spPr/>
        <p:txBody>
          <a:bodyPr/>
          <a:lstStyle/>
          <a:p>
            <a:r>
              <a:rPr lang="sv-SE" dirty="0"/>
              <a:t>Bränslen i elproduktion 2021</a:t>
            </a:r>
            <a:br>
              <a:rPr lang="sv-SE" dirty="0"/>
            </a:br>
            <a:r>
              <a:rPr lang="sv-SE" sz="2400" dirty="0"/>
              <a:t>Industriprocess</a:t>
            </a:r>
            <a:endParaRPr lang="sv-SE" dirty="0"/>
          </a:p>
        </p:txBody>
      </p:sp>
      <p:sp>
        <p:nvSpPr>
          <p:cNvPr id="3" name="Platshållare för text 2">
            <a:extLst>
              <a:ext uri="{FF2B5EF4-FFF2-40B4-BE49-F238E27FC236}">
                <a16:creationId xmlns:a16="http://schemas.microsoft.com/office/drawing/2014/main" id="{ADC9C39C-E94F-4978-B867-694E390D3C7B}"/>
              </a:ext>
            </a:extLst>
          </p:cNvPr>
          <p:cNvSpPr>
            <a:spLocks noGrp="1"/>
          </p:cNvSpPr>
          <p:nvPr>
            <p:ph type="body" sz="quarter" idx="18"/>
          </p:nvPr>
        </p:nvSpPr>
        <p:spPr/>
        <p:txBody>
          <a:bodyPr/>
          <a:lstStyle/>
          <a:p>
            <a:r>
              <a:rPr lang="sv-SE" dirty="0"/>
              <a:t>Källa: Energiföretagen Sverige</a:t>
            </a:r>
          </a:p>
        </p:txBody>
      </p:sp>
      <p:sp>
        <p:nvSpPr>
          <p:cNvPr id="4" name="Platshållare för datum 3">
            <a:extLst>
              <a:ext uri="{FF2B5EF4-FFF2-40B4-BE49-F238E27FC236}">
                <a16:creationId xmlns:a16="http://schemas.microsoft.com/office/drawing/2014/main" id="{9191C5A0-3C39-481A-B1E2-3AFB0A7F3FA3}"/>
              </a:ext>
            </a:extLst>
          </p:cNvPr>
          <p:cNvSpPr>
            <a:spLocks noGrp="1"/>
          </p:cNvSpPr>
          <p:nvPr>
            <p:ph type="dt" sz="half" idx="19"/>
          </p:nvPr>
        </p:nvSpPr>
        <p:spPr/>
        <p:txBody>
          <a:bodyPr/>
          <a:lstStyle/>
          <a:p>
            <a:pPr>
              <a:defRPr/>
            </a:pPr>
            <a:r>
              <a:rPr lang="sv-SE" dirty="0"/>
              <a:t>2022-04-04</a:t>
            </a:r>
          </a:p>
        </p:txBody>
      </p:sp>
      <p:sp>
        <p:nvSpPr>
          <p:cNvPr id="5" name="Platshållare för bildnummer 4">
            <a:extLst>
              <a:ext uri="{FF2B5EF4-FFF2-40B4-BE49-F238E27FC236}">
                <a16:creationId xmlns:a16="http://schemas.microsoft.com/office/drawing/2014/main" id="{AD692F53-7B20-480A-853B-8CA8DC789B12}"/>
              </a:ext>
            </a:extLst>
          </p:cNvPr>
          <p:cNvSpPr>
            <a:spLocks noGrp="1"/>
          </p:cNvSpPr>
          <p:nvPr>
            <p:ph type="sldNum" sz="quarter" idx="21"/>
          </p:nvPr>
        </p:nvSpPr>
        <p:spPr/>
        <p:txBody>
          <a:bodyPr/>
          <a:lstStyle/>
          <a:p>
            <a:pPr>
              <a:defRPr/>
            </a:pPr>
            <a:fld id="{30D2372E-50D1-4AC7-942F-EA3CFDEB5908}" type="slidenum">
              <a:rPr lang="sv-SE" smtClean="0"/>
              <a:pPr>
                <a:defRPr/>
              </a:pPr>
              <a:t>9</a:t>
            </a:fld>
            <a:endParaRPr lang="sv-SE" dirty="0"/>
          </a:p>
        </p:txBody>
      </p:sp>
      <p:sp>
        <p:nvSpPr>
          <p:cNvPr id="13" name="TextBox 89">
            <a:extLst>
              <a:ext uri="{FF2B5EF4-FFF2-40B4-BE49-F238E27FC236}">
                <a16:creationId xmlns:a16="http://schemas.microsoft.com/office/drawing/2014/main" id="{25E89A2F-A65E-44B0-8849-26B02918A959}"/>
              </a:ext>
            </a:extLst>
          </p:cNvPr>
          <p:cNvSpPr txBox="1"/>
          <p:nvPr>
            <p:custDataLst>
              <p:tags r:id="rId1"/>
            </p:custDataLst>
          </p:nvPr>
        </p:nvSpPr>
        <p:spPr>
          <a:xfrm>
            <a:off x="596694" y="1801139"/>
            <a:ext cx="1084439" cy="341632"/>
          </a:xfrm>
          <a:prstGeom prst="rect">
            <a:avLst/>
          </a:prstGeom>
          <a:noFill/>
        </p:spPr>
        <p:txBody>
          <a:bodyPr wrap="square" rtlCol="0">
            <a:spAutoFit/>
          </a:bodyPr>
          <a:lstStyle/>
          <a:p>
            <a:pPr>
              <a:lnSpc>
                <a:spcPct val="90000"/>
              </a:lnSpc>
              <a:spcBef>
                <a:spcPts val="600"/>
              </a:spcBef>
            </a:pPr>
            <a:r>
              <a:rPr lang="sv-SE" dirty="0"/>
              <a:t>TWh/år</a:t>
            </a:r>
          </a:p>
        </p:txBody>
      </p:sp>
      <p:sp>
        <p:nvSpPr>
          <p:cNvPr id="15" name="Freeform: Shape 90">
            <a:extLst>
              <a:ext uri="{FF2B5EF4-FFF2-40B4-BE49-F238E27FC236}">
                <a16:creationId xmlns:a16="http://schemas.microsoft.com/office/drawing/2014/main" id="{9D96437A-7DCA-4BDE-9AC1-6A21AC95BB76}"/>
              </a:ext>
            </a:extLst>
          </p:cNvPr>
          <p:cNvSpPr/>
          <p:nvPr/>
        </p:nvSpPr>
        <p:spPr>
          <a:xfrm>
            <a:off x="8075297" y="4110087"/>
            <a:ext cx="1785139" cy="1315707"/>
          </a:xfrm>
          <a:custGeom>
            <a:avLst/>
            <a:gdLst>
              <a:gd name="connsiteX0" fmla="*/ 292418 w 858202"/>
              <a:gd name="connsiteY0" fmla="*/ 204788 h 630554"/>
              <a:gd name="connsiteX1" fmla="*/ 217170 w 858202"/>
              <a:gd name="connsiteY1" fmla="*/ 106680 h 630554"/>
              <a:gd name="connsiteX2" fmla="*/ 96203 w 858202"/>
              <a:gd name="connsiteY2" fmla="*/ 263843 h 630554"/>
              <a:gd name="connsiteX3" fmla="*/ 189548 w 858202"/>
              <a:gd name="connsiteY3" fmla="*/ 263843 h 630554"/>
              <a:gd name="connsiteX4" fmla="*/ 68580 w 858202"/>
              <a:gd name="connsiteY4" fmla="*/ 420053 h 630554"/>
              <a:gd name="connsiteX5" fmla="*/ 161925 w 858202"/>
              <a:gd name="connsiteY5" fmla="*/ 420053 h 630554"/>
              <a:gd name="connsiteX6" fmla="*/ 0 w 858202"/>
              <a:gd name="connsiteY6" fmla="*/ 629603 h 630554"/>
              <a:gd name="connsiteX7" fmla="*/ 374333 w 858202"/>
              <a:gd name="connsiteY7" fmla="*/ 629603 h 630554"/>
              <a:gd name="connsiteX8" fmla="*/ 428625 w 858202"/>
              <a:gd name="connsiteY8" fmla="*/ 424815 h 630554"/>
              <a:gd name="connsiteX9" fmla="*/ 428625 w 858202"/>
              <a:gd name="connsiteY9" fmla="*/ 521970 h 630554"/>
              <a:gd name="connsiteX10" fmla="*/ 645795 w 858202"/>
              <a:gd name="connsiteY10" fmla="*/ 521970 h 630554"/>
              <a:gd name="connsiteX11" fmla="*/ 483870 w 858202"/>
              <a:gd name="connsiteY11" fmla="*/ 312420 h 630554"/>
              <a:gd name="connsiteX12" fmla="*/ 577215 w 858202"/>
              <a:gd name="connsiteY12" fmla="*/ 312420 h 630554"/>
              <a:gd name="connsiteX13" fmla="*/ 456248 w 858202"/>
              <a:gd name="connsiteY13" fmla="*/ 157163 h 630554"/>
              <a:gd name="connsiteX14" fmla="*/ 549593 w 858202"/>
              <a:gd name="connsiteY14" fmla="*/ 157163 h 630554"/>
              <a:gd name="connsiteX15" fmla="*/ 428625 w 858202"/>
              <a:gd name="connsiteY15" fmla="*/ 0 h 630554"/>
              <a:gd name="connsiteX16" fmla="*/ 307658 w 858202"/>
              <a:gd name="connsiteY16" fmla="*/ 157163 h 630554"/>
              <a:gd name="connsiteX17" fmla="*/ 401003 w 858202"/>
              <a:gd name="connsiteY17" fmla="*/ 157163 h 630554"/>
              <a:gd name="connsiteX18" fmla="*/ 280035 w 858202"/>
              <a:gd name="connsiteY18" fmla="*/ 313373 h 630554"/>
              <a:gd name="connsiteX19" fmla="*/ 373380 w 858202"/>
              <a:gd name="connsiteY19" fmla="*/ 313373 h 630554"/>
              <a:gd name="connsiteX20" fmla="*/ 211455 w 858202"/>
              <a:gd name="connsiteY20" fmla="*/ 522923 h 630554"/>
              <a:gd name="connsiteX21" fmla="*/ 429578 w 858202"/>
              <a:gd name="connsiteY21" fmla="*/ 522923 h 630554"/>
              <a:gd name="connsiteX22" fmla="*/ 429578 w 858202"/>
              <a:gd name="connsiteY22" fmla="*/ 630555 h 630554"/>
              <a:gd name="connsiteX23" fmla="*/ 515303 w 858202"/>
              <a:gd name="connsiteY23" fmla="*/ 630555 h 630554"/>
              <a:gd name="connsiteX24" fmla="*/ 564833 w 858202"/>
              <a:gd name="connsiteY24" fmla="*/ 204788 h 630554"/>
              <a:gd name="connsiteX25" fmla="*/ 640080 w 858202"/>
              <a:gd name="connsiteY25" fmla="*/ 106680 h 630554"/>
              <a:gd name="connsiteX26" fmla="*/ 761048 w 858202"/>
              <a:gd name="connsiteY26" fmla="*/ 263843 h 630554"/>
              <a:gd name="connsiteX27" fmla="*/ 667703 w 858202"/>
              <a:gd name="connsiteY27" fmla="*/ 263843 h 630554"/>
              <a:gd name="connsiteX28" fmla="*/ 789623 w 858202"/>
              <a:gd name="connsiteY28" fmla="*/ 420053 h 630554"/>
              <a:gd name="connsiteX29" fmla="*/ 696278 w 858202"/>
              <a:gd name="connsiteY29" fmla="*/ 420053 h 630554"/>
              <a:gd name="connsiteX30" fmla="*/ 858203 w 858202"/>
              <a:gd name="connsiteY30" fmla="*/ 629603 h 630554"/>
              <a:gd name="connsiteX31" fmla="*/ 569595 w 858202"/>
              <a:gd name="connsiteY31" fmla="*/ 629603 h 63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58202" h="630554">
                <a:moveTo>
                  <a:pt x="292418" y="204788"/>
                </a:moveTo>
                <a:lnTo>
                  <a:pt x="217170" y="106680"/>
                </a:lnTo>
                <a:lnTo>
                  <a:pt x="96203" y="263843"/>
                </a:lnTo>
                <a:lnTo>
                  <a:pt x="189548" y="263843"/>
                </a:lnTo>
                <a:lnTo>
                  <a:pt x="68580" y="420053"/>
                </a:lnTo>
                <a:lnTo>
                  <a:pt x="161925" y="420053"/>
                </a:lnTo>
                <a:lnTo>
                  <a:pt x="0" y="629603"/>
                </a:lnTo>
                <a:lnTo>
                  <a:pt x="374333" y="629603"/>
                </a:lnTo>
                <a:moveTo>
                  <a:pt x="428625" y="424815"/>
                </a:moveTo>
                <a:lnTo>
                  <a:pt x="428625" y="521970"/>
                </a:lnTo>
                <a:lnTo>
                  <a:pt x="645795" y="521970"/>
                </a:lnTo>
                <a:lnTo>
                  <a:pt x="483870" y="312420"/>
                </a:lnTo>
                <a:lnTo>
                  <a:pt x="577215" y="312420"/>
                </a:lnTo>
                <a:lnTo>
                  <a:pt x="456248" y="157163"/>
                </a:lnTo>
                <a:lnTo>
                  <a:pt x="549593" y="157163"/>
                </a:lnTo>
                <a:lnTo>
                  <a:pt x="428625" y="0"/>
                </a:lnTo>
                <a:lnTo>
                  <a:pt x="307658" y="157163"/>
                </a:lnTo>
                <a:lnTo>
                  <a:pt x="401003" y="157163"/>
                </a:lnTo>
                <a:lnTo>
                  <a:pt x="280035" y="313373"/>
                </a:lnTo>
                <a:lnTo>
                  <a:pt x="373380" y="313373"/>
                </a:lnTo>
                <a:cubicBezTo>
                  <a:pt x="289560" y="421005"/>
                  <a:pt x="235268" y="490538"/>
                  <a:pt x="211455" y="522923"/>
                </a:cubicBezTo>
                <a:lnTo>
                  <a:pt x="429578" y="522923"/>
                </a:lnTo>
                <a:lnTo>
                  <a:pt x="429578" y="630555"/>
                </a:lnTo>
                <a:lnTo>
                  <a:pt x="515303" y="630555"/>
                </a:lnTo>
                <a:moveTo>
                  <a:pt x="564833" y="204788"/>
                </a:moveTo>
                <a:lnTo>
                  <a:pt x="640080" y="106680"/>
                </a:lnTo>
                <a:lnTo>
                  <a:pt x="761048" y="263843"/>
                </a:lnTo>
                <a:lnTo>
                  <a:pt x="667703" y="263843"/>
                </a:lnTo>
                <a:lnTo>
                  <a:pt x="789623" y="420053"/>
                </a:lnTo>
                <a:lnTo>
                  <a:pt x="696278" y="420053"/>
                </a:lnTo>
                <a:lnTo>
                  <a:pt x="858203" y="629603"/>
                </a:lnTo>
                <a:lnTo>
                  <a:pt x="569595" y="629603"/>
                </a:lnTo>
              </a:path>
            </a:pathLst>
          </a:custGeom>
          <a:noFill/>
          <a:ln w="34925" cap="rnd">
            <a:solidFill>
              <a:schemeClr val="accent3"/>
            </a:solidFill>
            <a:prstDash val="solid"/>
            <a:round/>
          </a:ln>
        </p:spPr>
        <p:txBody>
          <a:bodyPr rtlCol="0" anchor="ctr"/>
          <a:lstStyle/>
          <a:p>
            <a:endParaRPr lang="en-US" dirty="0"/>
          </a:p>
        </p:txBody>
      </p:sp>
      <p:grpSp>
        <p:nvGrpSpPr>
          <p:cNvPr id="16" name="Graphic 4">
            <a:extLst>
              <a:ext uri="{FF2B5EF4-FFF2-40B4-BE49-F238E27FC236}">
                <a16:creationId xmlns:a16="http://schemas.microsoft.com/office/drawing/2014/main" id="{33FB4E3B-783F-4681-AEC7-ECE5CA7DC039}"/>
              </a:ext>
            </a:extLst>
          </p:cNvPr>
          <p:cNvGrpSpPr/>
          <p:nvPr/>
        </p:nvGrpSpPr>
        <p:grpSpPr>
          <a:xfrm>
            <a:off x="3176702" y="2888612"/>
            <a:ext cx="392128" cy="552799"/>
            <a:chOff x="7345592" y="497538"/>
            <a:chExt cx="785387" cy="1113340"/>
          </a:xfrm>
          <a:solidFill>
            <a:schemeClr val="accent4"/>
          </a:solidFill>
        </p:grpSpPr>
        <p:grpSp>
          <p:nvGrpSpPr>
            <p:cNvPr id="17" name="Graphic 4">
              <a:extLst>
                <a:ext uri="{FF2B5EF4-FFF2-40B4-BE49-F238E27FC236}">
                  <a16:creationId xmlns:a16="http://schemas.microsoft.com/office/drawing/2014/main" id="{95086525-11F4-4D56-98CA-5E34EDBD598C}"/>
                </a:ext>
              </a:extLst>
            </p:cNvPr>
            <p:cNvGrpSpPr/>
            <p:nvPr/>
          </p:nvGrpSpPr>
          <p:grpSpPr>
            <a:xfrm>
              <a:off x="7499150" y="497538"/>
              <a:ext cx="452686" cy="623414"/>
              <a:chOff x="7499150" y="497538"/>
              <a:chExt cx="452686" cy="623414"/>
            </a:xfrm>
            <a:grpFill/>
          </p:grpSpPr>
          <p:sp>
            <p:nvSpPr>
              <p:cNvPr id="23" name="Freeform: Shape 82">
                <a:extLst>
                  <a:ext uri="{FF2B5EF4-FFF2-40B4-BE49-F238E27FC236}">
                    <a16:creationId xmlns:a16="http://schemas.microsoft.com/office/drawing/2014/main" id="{B55C5360-D2BE-4F48-BEE0-48A4E68F89E1}"/>
                  </a:ext>
                </a:extLst>
              </p:cNvPr>
              <p:cNvSpPr/>
              <p:nvPr/>
            </p:nvSpPr>
            <p:spPr>
              <a:xfrm>
                <a:off x="7499150" y="497538"/>
                <a:ext cx="452686" cy="623414"/>
              </a:xfrm>
              <a:custGeom>
                <a:avLst/>
                <a:gdLst>
                  <a:gd name="connsiteX0" fmla="*/ 137857 w 452686"/>
                  <a:gd name="connsiteY0" fmla="*/ 623408 h 623414"/>
                  <a:gd name="connsiteX1" fmla="*/ 133971 w 452686"/>
                  <a:gd name="connsiteY1" fmla="*/ 622951 h 623414"/>
                  <a:gd name="connsiteX2" fmla="*/ 66985 w 452686"/>
                  <a:gd name="connsiteY2" fmla="*/ 589115 h 623414"/>
                  <a:gd name="connsiteX3" fmla="*/ 0 w 452686"/>
                  <a:gd name="connsiteY3" fmla="*/ 445542 h 623414"/>
                  <a:gd name="connsiteX4" fmla="*/ 89162 w 452686"/>
                  <a:gd name="connsiteY4" fmla="*/ 278421 h 623414"/>
                  <a:gd name="connsiteX5" fmla="*/ 156147 w 452686"/>
                  <a:gd name="connsiteY5" fmla="*/ 186287 h 623414"/>
                  <a:gd name="connsiteX6" fmla="*/ 133743 w 452686"/>
                  <a:gd name="connsiteY6" fmla="*/ 26253 h 623414"/>
                  <a:gd name="connsiteX7" fmla="*/ 134657 w 452686"/>
                  <a:gd name="connsiteY7" fmla="*/ 6592 h 623414"/>
                  <a:gd name="connsiteX8" fmla="*/ 153404 w 452686"/>
                  <a:gd name="connsiteY8" fmla="*/ 876 h 623414"/>
                  <a:gd name="connsiteX9" fmla="*/ 312751 w 452686"/>
                  <a:gd name="connsiteY9" fmla="*/ 164339 h 623414"/>
                  <a:gd name="connsiteX10" fmla="*/ 292176 w 452686"/>
                  <a:gd name="connsiteY10" fmla="*/ 300825 h 623414"/>
                  <a:gd name="connsiteX11" fmla="*/ 284174 w 452686"/>
                  <a:gd name="connsiteY11" fmla="*/ 353636 h 623414"/>
                  <a:gd name="connsiteX12" fmla="*/ 318925 w 452686"/>
                  <a:gd name="connsiteY12" fmla="*/ 359352 h 623414"/>
                  <a:gd name="connsiteX13" fmla="*/ 350245 w 452686"/>
                  <a:gd name="connsiteY13" fmla="*/ 281164 h 623414"/>
                  <a:gd name="connsiteX14" fmla="*/ 359161 w 452686"/>
                  <a:gd name="connsiteY14" fmla="*/ 261960 h 623414"/>
                  <a:gd name="connsiteX15" fmla="*/ 379966 w 452686"/>
                  <a:gd name="connsiteY15" fmla="*/ 266075 h 623414"/>
                  <a:gd name="connsiteX16" fmla="*/ 451524 w 452686"/>
                  <a:gd name="connsiteY16" fmla="*/ 470918 h 623414"/>
                  <a:gd name="connsiteX17" fmla="*/ 358475 w 452686"/>
                  <a:gd name="connsiteY17" fmla="*/ 619979 h 623414"/>
                  <a:gd name="connsiteX18" fmla="*/ 334470 w 452686"/>
                  <a:gd name="connsiteY18" fmla="*/ 616549 h 623414"/>
                  <a:gd name="connsiteX19" fmla="*/ 337900 w 452686"/>
                  <a:gd name="connsiteY19" fmla="*/ 592544 h 623414"/>
                  <a:gd name="connsiteX20" fmla="*/ 417231 w 452686"/>
                  <a:gd name="connsiteY20" fmla="*/ 467260 h 623414"/>
                  <a:gd name="connsiteX21" fmla="*/ 383395 w 452686"/>
                  <a:gd name="connsiteY21" fmla="*/ 332146 h 623414"/>
                  <a:gd name="connsiteX22" fmla="*/ 332184 w 452686"/>
                  <a:gd name="connsiteY22" fmla="*/ 391359 h 623414"/>
                  <a:gd name="connsiteX23" fmla="*/ 255139 w 452686"/>
                  <a:gd name="connsiteY23" fmla="*/ 372612 h 623414"/>
                  <a:gd name="connsiteX24" fmla="*/ 262913 w 452686"/>
                  <a:gd name="connsiteY24" fmla="*/ 282764 h 623414"/>
                  <a:gd name="connsiteX25" fmla="*/ 279602 w 452686"/>
                  <a:gd name="connsiteY25" fmla="*/ 174856 h 623414"/>
                  <a:gd name="connsiteX26" fmla="*/ 182667 w 452686"/>
                  <a:gd name="connsiteY26" fmla="*/ 53916 h 623414"/>
                  <a:gd name="connsiteX27" fmla="*/ 188383 w 452686"/>
                  <a:gd name="connsiteY27" fmla="*/ 195889 h 623414"/>
                  <a:gd name="connsiteX28" fmla="*/ 112709 w 452686"/>
                  <a:gd name="connsiteY28" fmla="*/ 302883 h 623414"/>
                  <a:gd name="connsiteX29" fmla="*/ 33378 w 452686"/>
                  <a:gd name="connsiteY29" fmla="*/ 445770 h 623414"/>
                  <a:gd name="connsiteX30" fmla="*/ 141058 w 452686"/>
                  <a:gd name="connsiteY30" fmla="*/ 589801 h 623414"/>
                  <a:gd name="connsiteX31" fmla="*/ 153632 w 452686"/>
                  <a:gd name="connsiteY31" fmla="*/ 610376 h 623414"/>
                  <a:gd name="connsiteX32" fmla="*/ 137857 w 452686"/>
                  <a:gd name="connsiteY32" fmla="*/ 623408 h 623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52686" h="623414">
                    <a:moveTo>
                      <a:pt x="137857" y="623408"/>
                    </a:moveTo>
                    <a:cubicBezTo>
                      <a:pt x="136486" y="623408"/>
                      <a:pt x="135343" y="623179"/>
                      <a:pt x="133971" y="622951"/>
                    </a:cubicBezTo>
                    <a:cubicBezTo>
                      <a:pt x="132599" y="622722"/>
                      <a:pt x="99678" y="614720"/>
                      <a:pt x="66985" y="589115"/>
                    </a:cubicBezTo>
                    <a:cubicBezTo>
                      <a:pt x="36350" y="565110"/>
                      <a:pt x="0" y="520986"/>
                      <a:pt x="0" y="445542"/>
                    </a:cubicBezTo>
                    <a:cubicBezTo>
                      <a:pt x="0" y="368040"/>
                      <a:pt x="47324" y="320487"/>
                      <a:pt x="89162" y="278421"/>
                    </a:cubicBezTo>
                    <a:cubicBezTo>
                      <a:pt x="118425" y="248929"/>
                      <a:pt x="146088" y="221266"/>
                      <a:pt x="156147" y="186287"/>
                    </a:cubicBezTo>
                    <a:cubicBezTo>
                      <a:pt x="180152" y="101926"/>
                      <a:pt x="134200" y="27167"/>
                      <a:pt x="133743" y="26253"/>
                    </a:cubicBezTo>
                    <a:cubicBezTo>
                      <a:pt x="129856" y="20080"/>
                      <a:pt x="130313" y="12307"/>
                      <a:pt x="134657" y="6592"/>
                    </a:cubicBezTo>
                    <a:cubicBezTo>
                      <a:pt x="139000" y="876"/>
                      <a:pt x="146545" y="-1410"/>
                      <a:pt x="153404" y="876"/>
                    </a:cubicBezTo>
                    <a:cubicBezTo>
                      <a:pt x="158433" y="2476"/>
                      <a:pt x="274344" y="41570"/>
                      <a:pt x="312751" y="164339"/>
                    </a:cubicBezTo>
                    <a:cubicBezTo>
                      <a:pt x="334699" y="234297"/>
                      <a:pt x="310237" y="272705"/>
                      <a:pt x="292176" y="300825"/>
                    </a:cubicBezTo>
                    <a:cubicBezTo>
                      <a:pt x="276630" y="325059"/>
                      <a:pt x="271829" y="334432"/>
                      <a:pt x="284174" y="353636"/>
                    </a:cubicBezTo>
                    <a:cubicBezTo>
                      <a:pt x="291947" y="365525"/>
                      <a:pt x="307722" y="364153"/>
                      <a:pt x="318925" y="359352"/>
                    </a:cubicBezTo>
                    <a:cubicBezTo>
                      <a:pt x="341558" y="349521"/>
                      <a:pt x="360076" y="321630"/>
                      <a:pt x="350245" y="281164"/>
                    </a:cubicBezTo>
                    <a:cubicBezTo>
                      <a:pt x="348416" y="273391"/>
                      <a:pt x="352075" y="265618"/>
                      <a:pt x="359161" y="261960"/>
                    </a:cubicBezTo>
                    <a:cubicBezTo>
                      <a:pt x="366249" y="258302"/>
                      <a:pt x="374708" y="259902"/>
                      <a:pt x="379966" y="266075"/>
                    </a:cubicBezTo>
                    <a:cubicBezTo>
                      <a:pt x="383395" y="269962"/>
                      <a:pt x="463183" y="363467"/>
                      <a:pt x="451524" y="470918"/>
                    </a:cubicBezTo>
                    <a:cubicBezTo>
                      <a:pt x="445351" y="528531"/>
                      <a:pt x="414030" y="578827"/>
                      <a:pt x="358475" y="619979"/>
                    </a:cubicBezTo>
                    <a:cubicBezTo>
                      <a:pt x="350931" y="625694"/>
                      <a:pt x="340186" y="624094"/>
                      <a:pt x="334470" y="616549"/>
                    </a:cubicBezTo>
                    <a:cubicBezTo>
                      <a:pt x="328755" y="609005"/>
                      <a:pt x="330356" y="598260"/>
                      <a:pt x="337900" y="592544"/>
                    </a:cubicBezTo>
                    <a:cubicBezTo>
                      <a:pt x="385453" y="557108"/>
                      <a:pt x="412201" y="515042"/>
                      <a:pt x="417231" y="467260"/>
                    </a:cubicBezTo>
                    <a:cubicBezTo>
                      <a:pt x="422947" y="415364"/>
                      <a:pt x="402599" y="365753"/>
                      <a:pt x="383395" y="332146"/>
                    </a:cubicBezTo>
                    <a:cubicBezTo>
                      <a:pt x="375165" y="360952"/>
                      <a:pt x="355046" y="381528"/>
                      <a:pt x="332184" y="391359"/>
                    </a:cubicBezTo>
                    <a:cubicBezTo>
                      <a:pt x="301778" y="404390"/>
                      <a:pt x="270686" y="396846"/>
                      <a:pt x="255139" y="372612"/>
                    </a:cubicBezTo>
                    <a:cubicBezTo>
                      <a:pt x="230220" y="333975"/>
                      <a:pt x="247595" y="306769"/>
                      <a:pt x="262913" y="282764"/>
                    </a:cubicBezTo>
                    <a:cubicBezTo>
                      <a:pt x="279602" y="256702"/>
                      <a:pt x="296748" y="229496"/>
                      <a:pt x="279602" y="174856"/>
                    </a:cubicBezTo>
                    <a:cubicBezTo>
                      <a:pt x="259941" y="112214"/>
                      <a:pt x="215817" y="74492"/>
                      <a:pt x="182667" y="53916"/>
                    </a:cubicBezTo>
                    <a:cubicBezTo>
                      <a:pt x="194555" y="88895"/>
                      <a:pt x="204157" y="140106"/>
                      <a:pt x="188383" y="195889"/>
                    </a:cubicBezTo>
                    <a:cubicBezTo>
                      <a:pt x="176037" y="239327"/>
                      <a:pt x="143802" y="271562"/>
                      <a:pt x="112709" y="302883"/>
                    </a:cubicBezTo>
                    <a:cubicBezTo>
                      <a:pt x="72015" y="343806"/>
                      <a:pt x="33378" y="382443"/>
                      <a:pt x="33378" y="445770"/>
                    </a:cubicBezTo>
                    <a:cubicBezTo>
                      <a:pt x="33378" y="562366"/>
                      <a:pt x="136714" y="588658"/>
                      <a:pt x="141058" y="589801"/>
                    </a:cubicBezTo>
                    <a:cubicBezTo>
                      <a:pt x="150203" y="592087"/>
                      <a:pt x="155919" y="601232"/>
                      <a:pt x="153632" y="610376"/>
                    </a:cubicBezTo>
                    <a:cubicBezTo>
                      <a:pt x="152718" y="618150"/>
                      <a:pt x="145631" y="623408"/>
                      <a:pt x="137857" y="623408"/>
                    </a:cubicBezTo>
                    <a:close/>
                  </a:path>
                </a:pathLst>
              </a:custGeom>
              <a:grpFill/>
              <a:ln w="19050" cap="flat">
                <a:solidFill>
                  <a:schemeClr val="accent4"/>
                </a:solidFill>
                <a:prstDash val="solid"/>
                <a:miter/>
              </a:ln>
            </p:spPr>
            <p:txBody>
              <a:bodyPr rtlCol="0" anchor="ctr"/>
              <a:lstStyle/>
              <a:p>
                <a:endParaRPr lang="en-US"/>
              </a:p>
            </p:txBody>
          </p:sp>
          <p:sp>
            <p:nvSpPr>
              <p:cNvPr id="24" name="Freeform: Shape 83">
                <a:extLst>
                  <a:ext uri="{FF2B5EF4-FFF2-40B4-BE49-F238E27FC236}">
                    <a16:creationId xmlns:a16="http://schemas.microsoft.com/office/drawing/2014/main" id="{336B0530-130E-4E09-8F4C-6FBE8498C6A8}"/>
                  </a:ext>
                </a:extLst>
              </p:cNvPr>
              <p:cNvSpPr/>
              <p:nvPr/>
            </p:nvSpPr>
            <p:spPr>
              <a:xfrm>
                <a:off x="7662832" y="924534"/>
                <a:ext cx="149007" cy="183412"/>
              </a:xfrm>
              <a:custGeom>
                <a:avLst/>
                <a:gdLst>
                  <a:gd name="connsiteX0" fmla="*/ 43219 w 149007"/>
                  <a:gd name="connsiteY0" fmla="*/ 183380 h 183412"/>
                  <a:gd name="connsiteX1" fmla="*/ 33159 w 149007"/>
                  <a:gd name="connsiteY1" fmla="*/ 179951 h 183412"/>
                  <a:gd name="connsiteX2" fmla="*/ 9 w 149007"/>
                  <a:gd name="connsiteY2" fmla="*/ 124168 h 183412"/>
                  <a:gd name="connsiteX3" fmla="*/ 24243 w 149007"/>
                  <a:gd name="connsiteY3" fmla="*/ 78215 h 183412"/>
                  <a:gd name="connsiteX4" fmla="*/ 31559 w 149007"/>
                  <a:gd name="connsiteY4" fmla="*/ 25633 h 183412"/>
                  <a:gd name="connsiteX5" fmla="*/ 32473 w 149007"/>
                  <a:gd name="connsiteY5" fmla="*/ 7343 h 183412"/>
                  <a:gd name="connsiteX6" fmla="*/ 49620 w 149007"/>
                  <a:gd name="connsiteY6" fmla="*/ 256 h 183412"/>
                  <a:gd name="connsiteX7" fmla="*/ 144726 w 149007"/>
                  <a:gd name="connsiteY7" fmla="*/ 80273 h 183412"/>
                  <a:gd name="connsiteX8" fmla="*/ 117291 w 149007"/>
                  <a:gd name="connsiteY8" fmla="*/ 178122 h 183412"/>
                  <a:gd name="connsiteX9" fmla="*/ 93057 w 149007"/>
                  <a:gd name="connsiteY9" fmla="*/ 178579 h 183412"/>
                  <a:gd name="connsiteX10" fmla="*/ 92600 w 149007"/>
                  <a:gd name="connsiteY10" fmla="*/ 154346 h 183412"/>
                  <a:gd name="connsiteX11" fmla="*/ 112262 w 149007"/>
                  <a:gd name="connsiteY11" fmla="*/ 91018 h 183412"/>
                  <a:gd name="connsiteX12" fmla="*/ 74540 w 149007"/>
                  <a:gd name="connsiteY12" fmla="*/ 46437 h 183412"/>
                  <a:gd name="connsiteX13" fmla="*/ 45962 w 149007"/>
                  <a:gd name="connsiteY13" fmla="*/ 105192 h 183412"/>
                  <a:gd name="connsiteX14" fmla="*/ 34531 w 149007"/>
                  <a:gd name="connsiteY14" fmla="*/ 123482 h 183412"/>
                  <a:gd name="connsiteX15" fmla="*/ 53735 w 149007"/>
                  <a:gd name="connsiteY15" fmla="*/ 152517 h 183412"/>
                  <a:gd name="connsiteX16" fmla="*/ 57393 w 149007"/>
                  <a:gd name="connsiteY16" fmla="*/ 176522 h 183412"/>
                  <a:gd name="connsiteX17" fmla="*/ 43219 w 149007"/>
                  <a:gd name="connsiteY17" fmla="*/ 183380 h 183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07" h="183412">
                    <a:moveTo>
                      <a:pt x="43219" y="183380"/>
                    </a:moveTo>
                    <a:cubicBezTo>
                      <a:pt x="39789" y="183380"/>
                      <a:pt x="36131" y="182237"/>
                      <a:pt x="33159" y="179951"/>
                    </a:cubicBezTo>
                    <a:cubicBezTo>
                      <a:pt x="29730" y="177436"/>
                      <a:pt x="695" y="155260"/>
                      <a:pt x="9" y="124168"/>
                    </a:cubicBezTo>
                    <a:cubicBezTo>
                      <a:pt x="-219" y="112280"/>
                      <a:pt x="3667" y="94676"/>
                      <a:pt x="24243" y="78215"/>
                    </a:cubicBezTo>
                    <a:cubicBezTo>
                      <a:pt x="43219" y="62898"/>
                      <a:pt x="45047" y="49181"/>
                      <a:pt x="31559" y="25633"/>
                    </a:cubicBezTo>
                    <a:cubicBezTo>
                      <a:pt x="28358" y="19917"/>
                      <a:pt x="28587" y="12601"/>
                      <a:pt x="32473" y="7343"/>
                    </a:cubicBezTo>
                    <a:cubicBezTo>
                      <a:pt x="36360" y="1856"/>
                      <a:pt x="42990" y="-887"/>
                      <a:pt x="49620" y="256"/>
                    </a:cubicBezTo>
                    <a:cubicBezTo>
                      <a:pt x="85285" y="6657"/>
                      <a:pt x="130780" y="36835"/>
                      <a:pt x="144726" y="80273"/>
                    </a:cubicBezTo>
                    <a:cubicBezTo>
                      <a:pt x="155471" y="113651"/>
                      <a:pt x="145869" y="148173"/>
                      <a:pt x="117291" y="178122"/>
                    </a:cubicBezTo>
                    <a:cubicBezTo>
                      <a:pt x="110662" y="184981"/>
                      <a:pt x="99916" y="185209"/>
                      <a:pt x="93057" y="178579"/>
                    </a:cubicBezTo>
                    <a:cubicBezTo>
                      <a:pt x="86199" y="171949"/>
                      <a:pt x="85971" y="161204"/>
                      <a:pt x="92600" y="154346"/>
                    </a:cubicBezTo>
                    <a:cubicBezTo>
                      <a:pt x="112490" y="133541"/>
                      <a:pt x="119120" y="112280"/>
                      <a:pt x="112262" y="91018"/>
                    </a:cubicBezTo>
                    <a:cubicBezTo>
                      <a:pt x="106317" y="72500"/>
                      <a:pt x="91229" y="56954"/>
                      <a:pt x="74540" y="46437"/>
                    </a:cubicBezTo>
                    <a:cubicBezTo>
                      <a:pt x="76369" y="68613"/>
                      <a:pt x="66995" y="88275"/>
                      <a:pt x="45962" y="105192"/>
                    </a:cubicBezTo>
                    <a:cubicBezTo>
                      <a:pt x="34302" y="114566"/>
                      <a:pt x="34531" y="121424"/>
                      <a:pt x="34531" y="123482"/>
                    </a:cubicBezTo>
                    <a:cubicBezTo>
                      <a:pt x="34759" y="136056"/>
                      <a:pt x="49848" y="149545"/>
                      <a:pt x="53735" y="152517"/>
                    </a:cubicBezTo>
                    <a:cubicBezTo>
                      <a:pt x="61279" y="158232"/>
                      <a:pt x="63109" y="168749"/>
                      <a:pt x="57393" y="176522"/>
                    </a:cubicBezTo>
                    <a:cubicBezTo>
                      <a:pt x="53735" y="181094"/>
                      <a:pt x="48705" y="183380"/>
                      <a:pt x="43219" y="183380"/>
                    </a:cubicBezTo>
                    <a:close/>
                  </a:path>
                </a:pathLst>
              </a:custGeom>
              <a:grpFill/>
              <a:ln w="19050" cap="flat">
                <a:solidFill>
                  <a:schemeClr val="accent4"/>
                </a:solidFill>
                <a:prstDash val="solid"/>
                <a:miter/>
              </a:ln>
            </p:spPr>
            <p:txBody>
              <a:bodyPr rtlCol="0" anchor="ctr"/>
              <a:lstStyle/>
              <a:p>
                <a:endParaRPr lang="en-US"/>
              </a:p>
            </p:txBody>
          </p:sp>
        </p:grpSp>
        <p:sp>
          <p:nvSpPr>
            <p:cNvPr id="18" name="Freeform: Shape 77">
              <a:extLst>
                <a:ext uri="{FF2B5EF4-FFF2-40B4-BE49-F238E27FC236}">
                  <a16:creationId xmlns:a16="http://schemas.microsoft.com/office/drawing/2014/main" id="{A15BFBFE-C3E5-441A-B29D-1928F28E745B}"/>
                </a:ext>
              </a:extLst>
            </p:cNvPr>
            <p:cNvSpPr/>
            <p:nvPr/>
          </p:nvSpPr>
          <p:spPr>
            <a:xfrm>
              <a:off x="7537330" y="1142207"/>
              <a:ext cx="401456" cy="110423"/>
            </a:xfrm>
            <a:custGeom>
              <a:avLst/>
              <a:gdLst>
                <a:gd name="connsiteX0" fmla="*/ 384310 w 401456"/>
                <a:gd name="connsiteY0" fmla="*/ 110423 h 110423"/>
                <a:gd name="connsiteX1" fmla="*/ 17146 w 401456"/>
                <a:gd name="connsiteY1" fmla="*/ 110423 h 110423"/>
                <a:gd name="connsiteX2" fmla="*/ 0 w 401456"/>
                <a:gd name="connsiteY2" fmla="*/ 93277 h 110423"/>
                <a:gd name="connsiteX3" fmla="*/ 0 w 401456"/>
                <a:gd name="connsiteY3" fmla="*/ 17146 h 110423"/>
                <a:gd name="connsiteX4" fmla="*/ 17146 w 401456"/>
                <a:gd name="connsiteY4" fmla="*/ 0 h 110423"/>
                <a:gd name="connsiteX5" fmla="*/ 384310 w 401456"/>
                <a:gd name="connsiteY5" fmla="*/ 0 h 110423"/>
                <a:gd name="connsiteX6" fmla="*/ 401456 w 401456"/>
                <a:gd name="connsiteY6" fmla="*/ 17146 h 110423"/>
                <a:gd name="connsiteX7" fmla="*/ 401456 w 401456"/>
                <a:gd name="connsiteY7" fmla="*/ 93277 h 110423"/>
                <a:gd name="connsiteX8" fmla="*/ 384310 w 401456"/>
                <a:gd name="connsiteY8" fmla="*/ 110423 h 110423"/>
                <a:gd name="connsiteX9" fmla="*/ 34293 w 401456"/>
                <a:gd name="connsiteY9" fmla="*/ 76130 h 110423"/>
                <a:gd name="connsiteX10" fmla="*/ 367163 w 401456"/>
                <a:gd name="connsiteY10" fmla="*/ 76130 h 110423"/>
                <a:gd name="connsiteX11" fmla="*/ 367163 w 401456"/>
                <a:gd name="connsiteY11" fmla="*/ 34293 h 110423"/>
                <a:gd name="connsiteX12" fmla="*/ 34293 w 401456"/>
                <a:gd name="connsiteY12" fmla="*/ 34293 h 110423"/>
                <a:gd name="connsiteX13" fmla="*/ 34293 w 401456"/>
                <a:gd name="connsiteY13" fmla="*/ 76130 h 11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1456" h="110423">
                  <a:moveTo>
                    <a:pt x="384310" y="110423"/>
                  </a:moveTo>
                  <a:lnTo>
                    <a:pt x="17146" y="110423"/>
                  </a:lnTo>
                  <a:cubicBezTo>
                    <a:pt x="7773" y="110423"/>
                    <a:pt x="0" y="102650"/>
                    <a:pt x="0" y="93277"/>
                  </a:cubicBezTo>
                  <a:lnTo>
                    <a:pt x="0" y="17146"/>
                  </a:lnTo>
                  <a:cubicBezTo>
                    <a:pt x="0" y="7773"/>
                    <a:pt x="7773" y="0"/>
                    <a:pt x="17146" y="0"/>
                  </a:cubicBezTo>
                  <a:lnTo>
                    <a:pt x="384310" y="0"/>
                  </a:lnTo>
                  <a:cubicBezTo>
                    <a:pt x="393683" y="0"/>
                    <a:pt x="401456" y="7773"/>
                    <a:pt x="401456" y="17146"/>
                  </a:cubicBezTo>
                  <a:lnTo>
                    <a:pt x="401456" y="93277"/>
                  </a:lnTo>
                  <a:cubicBezTo>
                    <a:pt x="401456" y="102650"/>
                    <a:pt x="393912" y="110423"/>
                    <a:pt x="384310" y="110423"/>
                  </a:cubicBezTo>
                  <a:close/>
                  <a:moveTo>
                    <a:pt x="34293" y="76130"/>
                  </a:moveTo>
                  <a:lnTo>
                    <a:pt x="367163" y="76130"/>
                  </a:lnTo>
                  <a:lnTo>
                    <a:pt x="367163" y="34293"/>
                  </a:lnTo>
                  <a:lnTo>
                    <a:pt x="34293" y="34293"/>
                  </a:lnTo>
                  <a:lnTo>
                    <a:pt x="34293" y="76130"/>
                  </a:lnTo>
                  <a:close/>
                </a:path>
              </a:pathLst>
            </a:custGeom>
            <a:grpFill/>
            <a:ln w="19050" cap="flat">
              <a:solidFill>
                <a:schemeClr val="accent4"/>
              </a:solidFill>
              <a:prstDash val="solid"/>
              <a:miter/>
            </a:ln>
          </p:spPr>
          <p:txBody>
            <a:bodyPr rtlCol="0" anchor="ctr"/>
            <a:lstStyle/>
            <a:p>
              <a:endParaRPr lang="en-US"/>
            </a:p>
          </p:txBody>
        </p:sp>
        <p:sp>
          <p:nvSpPr>
            <p:cNvPr id="19" name="Freeform: Shape 78">
              <a:extLst>
                <a:ext uri="{FF2B5EF4-FFF2-40B4-BE49-F238E27FC236}">
                  <a16:creationId xmlns:a16="http://schemas.microsoft.com/office/drawing/2014/main" id="{891F1C98-4149-4C66-BF53-AA77120E2BB4}"/>
                </a:ext>
              </a:extLst>
            </p:cNvPr>
            <p:cNvSpPr/>
            <p:nvPr/>
          </p:nvSpPr>
          <p:spPr>
            <a:xfrm>
              <a:off x="7449082" y="1218338"/>
              <a:ext cx="577951" cy="133285"/>
            </a:xfrm>
            <a:custGeom>
              <a:avLst/>
              <a:gdLst>
                <a:gd name="connsiteX0" fmla="*/ 560805 w 577951"/>
                <a:gd name="connsiteY0" fmla="*/ 133285 h 133285"/>
                <a:gd name="connsiteX1" fmla="*/ 17146 w 577951"/>
                <a:gd name="connsiteY1" fmla="*/ 133285 h 133285"/>
                <a:gd name="connsiteX2" fmla="*/ 0 w 577951"/>
                <a:gd name="connsiteY2" fmla="*/ 116139 h 133285"/>
                <a:gd name="connsiteX3" fmla="*/ 0 w 577951"/>
                <a:gd name="connsiteY3" fmla="*/ 17146 h 133285"/>
                <a:gd name="connsiteX4" fmla="*/ 17146 w 577951"/>
                <a:gd name="connsiteY4" fmla="*/ 0 h 133285"/>
                <a:gd name="connsiteX5" fmla="*/ 560805 w 577951"/>
                <a:gd name="connsiteY5" fmla="*/ 0 h 133285"/>
                <a:gd name="connsiteX6" fmla="*/ 577951 w 577951"/>
                <a:gd name="connsiteY6" fmla="*/ 17146 h 133285"/>
                <a:gd name="connsiteX7" fmla="*/ 577951 w 577951"/>
                <a:gd name="connsiteY7" fmla="*/ 116139 h 133285"/>
                <a:gd name="connsiteX8" fmla="*/ 560805 w 577951"/>
                <a:gd name="connsiteY8" fmla="*/ 133285 h 133285"/>
                <a:gd name="connsiteX9" fmla="*/ 34293 w 577951"/>
                <a:gd name="connsiteY9" fmla="*/ 98992 h 133285"/>
                <a:gd name="connsiteX10" fmla="*/ 543658 w 577951"/>
                <a:gd name="connsiteY10" fmla="*/ 98992 h 133285"/>
                <a:gd name="connsiteX11" fmla="*/ 543658 w 577951"/>
                <a:gd name="connsiteY11" fmla="*/ 34293 h 133285"/>
                <a:gd name="connsiteX12" fmla="*/ 34293 w 577951"/>
                <a:gd name="connsiteY12" fmla="*/ 34293 h 133285"/>
                <a:gd name="connsiteX13" fmla="*/ 34293 w 577951"/>
                <a:gd name="connsiteY13" fmla="*/ 98992 h 13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7951" h="133285">
                  <a:moveTo>
                    <a:pt x="560805" y="133285"/>
                  </a:moveTo>
                  <a:lnTo>
                    <a:pt x="17146" y="133285"/>
                  </a:lnTo>
                  <a:cubicBezTo>
                    <a:pt x="7773" y="133285"/>
                    <a:pt x="0" y="125512"/>
                    <a:pt x="0" y="116139"/>
                  </a:cubicBezTo>
                  <a:lnTo>
                    <a:pt x="0" y="17146"/>
                  </a:lnTo>
                  <a:cubicBezTo>
                    <a:pt x="0" y="7773"/>
                    <a:pt x="7773" y="0"/>
                    <a:pt x="17146" y="0"/>
                  </a:cubicBezTo>
                  <a:lnTo>
                    <a:pt x="560805" y="0"/>
                  </a:lnTo>
                  <a:cubicBezTo>
                    <a:pt x="570178" y="0"/>
                    <a:pt x="577951" y="7773"/>
                    <a:pt x="577951" y="17146"/>
                  </a:cubicBezTo>
                  <a:lnTo>
                    <a:pt x="577951" y="116139"/>
                  </a:lnTo>
                  <a:cubicBezTo>
                    <a:pt x="577951" y="125512"/>
                    <a:pt x="570406" y="133285"/>
                    <a:pt x="560805" y="133285"/>
                  </a:cubicBezTo>
                  <a:close/>
                  <a:moveTo>
                    <a:pt x="34293" y="98992"/>
                  </a:moveTo>
                  <a:lnTo>
                    <a:pt x="543658" y="98992"/>
                  </a:lnTo>
                  <a:lnTo>
                    <a:pt x="543658" y="34293"/>
                  </a:lnTo>
                  <a:lnTo>
                    <a:pt x="34293" y="34293"/>
                  </a:lnTo>
                  <a:lnTo>
                    <a:pt x="34293" y="98992"/>
                  </a:lnTo>
                  <a:close/>
                </a:path>
              </a:pathLst>
            </a:custGeom>
            <a:grpFill/>
            <a:ln w="19050" cap="flat">
              <a:solidFill>
                <a:schemeClr val="accent4"/>
              </a:solidFill>
              <a:prstDash val="solid"/>
              <a:miter/>
            </a:ln>
          </p:spPr>
          <p:txBody>
            <a:bodyPr rtlCol="0" anchor="ctr"/>
            <a:lstStyle/>
            <a:p>
              <a:endParaRPr lang="en-US"/>
            </a:p>
          </p:txBody>
        </p:sp>
        <p:sp>
          <p:nvSpPr>
            <p:cNvPr id="20" name="Freeform: Shape 79">
              <a:extLst>
                <a:ext uri="{FF2B5EF4-FFF2-40B4-BE49-F238E27FC236}">
                  <a16:creationId xmlns:a16="http://schemas.microsoft.com/office/drawing/2014/main" id="{CF519994-E304-46C3-A201-3CC4E1441465}"/>
                </a:ext>
              </a:extLst>
            </p:cNvPr>
            <p:cNvSpPr/>
            <p:nvPr/>
          </p:nvSpPr>
          <p:spPr>
            <a:xfrm>
              <a:off x="7537330" y="1317330"/>
              <a:ext cx="401456" cy="293547"/>
            </a:xfrm>
            <a:custGeom>
              <a:avLst/>
              <a:gdLst>
                <a:gd name="connsiteX0" fmla="*/ 384310 w 401456"/>
                <a:gd name="connsiteY0" fmla="*/ 293548 h 293547"/>
                <a:gd name="connsiteX1" fmla="*/ 367163 w 401456"/>
                <a:gd name="connsiteY1" fmla="*/ 276401 h 293547"/>
                <a:gd name="connsiteX2" fmla="*/ 367163 w 401456"/>
                <a:gd name="connsiteY2" fmla="*/ 34293 h 293547"/>
                <a:gd name="connsiteX3" fmla="*/ 34293 w 401456"/>
                <a:gd name="connsiteY3" fmla="*/ 34293 h 293547"/>
                <a:gd name="connsiteX4" fmla="*/ 34293 w 401456"/>
                <a:gd name="connsiteY4" fmla="*/ 276401 h 293547"/>
                <a:gd name="connsiteX5" fmla="*/ 17146 w 401456"/>
                <a:gd name="connsiteY5" fmla="*/ 293548 h 293547"/>
                <a:gd name="connsiteX6" fmla="*/ 0 w 401456"/>
                <a:gd name="connsiteY6" fmla="*/ 276401 h 293547"/>
                <a:gd name="connsiteX7" fmla="*/ 0 w 401456"/>
                <a:gd name="connsiteY7" fmla="*/ 17146 h 293547"/>
                <a:gd name="connsiteX8" fmla="*/ 17146 w 401456"/>
                <a:gd name="connsiteY8" fmla="*/ 0 h 293547"/>
                <a:gd name="connsiteX9" fmla="*/ 384310 w 401456"/>
                <a:gd name="connsiteY9" fmla="*/ 0 h 293547"/>
                <a:gd name="connsiteX10" fmla="*/ 401456 w 401456"/>
                <a:gd name="connsiteY10" fmla="*/ 17146 h 293547"/>
                <a:gd name="connsiteX11" fmla="*/ 401456 w 401456"/>
                <a:gd name="connsiteY11" fmla="*/ 276401 h 293547"/>
                <a:gd name="connsiteX12" fmla="*/ 384310 w 401456"/>
                <a:gd name="connsiteY12" fmla="*/ 293548 h 2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456" h="293547">
                  <a:moveTo>
                    <a:pt x="384310" y="293548"/>
                  </a:moveTo>
                  <a:cubicBezTo>
                    <a:pt x="374937" y="293548"/>
                    <a:pt x="367163" y="285775"/>
                    <a:pt x="367163" y="276401"/>
                  </a:cubicBezTo>
                  <a:lnTo>
                    <a:pt x="367163" y="34293"/>
                  </a:lnTo>
                  <a:lnTo>
                    <a:pt x="34293" y="34293"/>
                  </a:lnTo>
                  <a:lnTo>
                    <a:pt x="34293" y="276401"/>
                  </a:lnTo>
                  <a:cubicBezTo>
                    <a:pt x="34293" y="285775"/>
                    <a:pt x="26520" y="293548"/>
                    <a:pt x="17146" y="293548"/>
                  </a:cubicBezTo>
                  <a:cubicBezTo>
                    <a:pt x="7773" y="293548"/>
                    <a:pt x="0" y="285775"/>
                    <a:pt x="0" y="276401"/>
                  </a:cubicBezTo>
                  <a:lnTo>
                    <a:pt x="0" y="17146"/>
                  </a:lnTo>
                  <a:cubicBezTo>
                    <a:pt x="0" y="7773"/>
                    <a:pt x="7773" y="0"/>
                    <a:pt x="17146" y="0"/>
                  </a:cubicBezTo>
                  <a:lnTo>
                    <a:pt x="384310" y="0"/>
                  </a:lnTo>
                  <a:cubicBezTo>
                    <a:pt x="393683" y="0"/>
                    <a:pt x="401456" y="7773"/>
                    <a:pt x="401456" y="17146"/>
                  </a:cubicBezTo>
                  <a:lnTo>
                    <a:pt x="401456" y="276401"/>
                  </a:lnTo>
                  <a:cubicBezTo>
                    <a:pt x="401456" y="285775"/>
                    <a:pt x="393912" y="293548"/>
                    <a:pt x="384310" y="293548"/>
                  </a:cubicBezTo>
                  <a:close/>
                </a:path>
              </a:pathLst>
            </a:custGeom>
            <a:grpFill/>
            <a:ln w="19050" cap="flat">
              <a:solidFill>
                <a:schemeClr val="accent4"/>
              </a:solidFill>
              <a:prstDash val="solid"/>
              <a:miter/>
            </a:ln>
          </p:spPr>
          <p:txBody>
            <a:bodyPr rtlCol="0" anchor="ctr"/>
            <a:lstStyle/>
            <a:p>
              <a:endParaRPr lang="en-US"/>
            </a:p>
          </p:txBody>
        </p:sp>
        <p:sp>
          <p:nvSpPr>
            <p:cNvPr id="21" name="Freeform: Shape 80">
              <a:extLst>
                <a:ext uri="{FF2B5EF4-FFF2-40B4-BE49-F238E27FC236}">
                  <a16:creationId xmlns:a16="http://schemas.microsoft.com/office/drawing/2014/main" id="{9A2FEFFD-82C6-4746-BCF0-2DBEA79ED5FD}"/>
                </a:ext>
              </a:extLst>
            </p:cNvPr>
            <p:cNvSpPr/>
            <p:nvPr/>
          </p:nvSpPr>
          <p:spPr>
            <a:xfrm>
              <a:off x="7904721" y="1403063"/>
              <a:ext cx="226258" cy="207815"/>
            </a:xfrm>
            <a:custGeom>
              <a:avLst/>
              <a:gdLst>
                <a:gd name="connsiteX0" fmla="*/ 208730 w 226258"/>
                <a:gd name="connsiteY0" fmla="*/ 207815 h 207815"/>
                <a:gd name="connsiteX1" fmla="*/ 192269 w 226258"/>
                <a:gd name="connsiteY1" fmla="*/ 195013 h 207815"/>
                <a:gd name="connsiteX2" fmla="*/ 149746 w 226258"/>
                <a:gd name="connsiteY2" fmla="*/ 34293 h 207815"/>
                <a:gd name="connsiteX3" fmla="*/ 17146 w 226258"/>
                <a:gd name="connsiteY3" fmla="*/ 34293 h 207815"/>
                <a:gd name="connsiteX4" fmla="*/ 0 w 226258"/>
                <a:gd name="connsiteY4" fmla="*/ 17146 h 207815"/>
                <a:gd name="connsiteX5" fmla="*/ 17146 w 226258"/>
                <a:gd name="connsiteY5" fmla="*/ 0 h 207815"/>
                <a:gd name="connsiteX6" fmla="*/ 163006 w 226258"/>
                <a:gd name="connsiteY6" fmla="*/ 0 h 207815"/>
                <a:gd name="connsiteX7" fmla="*/ 179695 w 226258"/>
                <a:gd name="connsiteY7" fmla="*/ 12803 h 207815"/>
                <a:gd name="connsiteX8" fmla="*/ 225648 w 226258"/>
                <a:gd name="connsiteY8" fmla="*/ 186325 h 207815"/>
                <a:gd name="connsiteX9" fmla="*/ 213531 w 226258"/>
                <a:gd name="connsiteY9" fmla="*/ 207358 h 207815"/>
                <a:gd name="connsiteX10" fmla="*/ 208730 w 226258"/>
                <a:gd name="connsiteY10" fmla="*/ 207815 h 207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258" h="207815">
                  <a:moveTo>
                    <a:pt x="208730" y="207815"/>
                  </a:moveTo>
                  <a:cubicBezTo>
                    <a:pt x="201185" y="207815"/>
                    <a:pt x="194098" y="202786"/>
                    <a:pt x="192269" y="195013"/>
                  </a:cubicBezTo>
                  <a:lnTo>
                    <a:pt x="149746" y="34293"/>
                  </a:lnTo>
                  <a:lnTo>
                    <a:pt x="17146" y="34293"/>
                  </a:lnTo>
                  <a:cubicBezTo>
                    <a:pt x="7773" y="34293"/>
                    <a:pt x="0" y="26520"/>
                    <a:pt x="0" y="17146"/>
                  </a:cubicBezTo>
                  <a:cubicBezTo>
                    <a:pt x="0" y="7773"/>
                    <a:pt x="7773" y="0"/>
                    <a:pt x="17146" y="0"/>
                  </a:cubicBezTo>
                  <a:lnTo>
                    <a:pt x="163006" y="0"/>
                  </a:lnTo>
                  <a:cubicBezTo>
                    <a:pt x="170779" y="0"/>
                    <a:pt x="177637" y="5258"/>
                    <a:pt x="179695" y="12803"/>
                  </a:cubicBezTo>
                  <a:lnTo>
                    <a:pt x="225648" y="186325"/>
                  </a:lnTo>
                  <a:cubicBezTo>
                    <a:pt x="228163" y="195470"/>
                    <a:pt x="222675" y="204843"/>
                    <a:pt x="213531" y="207358"/>
                  </a:cubicBezTo>
                  <a:cubicBezTo>
                    <a:pt x="211702" y="207587"/>
                    <a:pt x="210330" y="207815"/>
                    <a:pt x="208730" y="207815"/>
                  </a:cubicBezTo>
                  <a:close/>
                </a:path>
              </a:pathLst>
            </a:custGeom>
            <a:grpFill/>
            <a:ln w="19050" cap="flat">
              <a:solidFill>
                <a:schemeClr val="accent4"/>
              </a:solidFill>
              <a:prstDash val="solid"/>
              <a:miter/>
            </a:ln>
          </p:spPr>
          <p:txBody>
            <a:bodyPr rtlCol="0" anchor="ctr"/>
            <a:lstStyle/>
            <a:p>
              <a:endParaRPr lang="en-US"/>
            </a:p>
          </p:txBody>
        </p:sp>
        <p:sp>
          <p:nvSpPr>
            <p:cNvPr id="22" name="Freeform: Shape 81">
              <a:extLst>
                <a:ext uri="{FF2B5EF4-FFF2-40B4-BE49-F238E27FC236}">
                  <a16:creationId xmlns:a16="http://schemas.microsoft.com/office/drawing/2014/main" id="{E3BDFD92-9037-4200-91DA-BF624E60D96D}"/>
                </a:ext>
              </a:extLst>
            </p:cNvPr>
            <p:cNvSpPr/>
            <p:nvPr/>
          </p:nvSpPr>
          <p:spPr>
            <a:xfrm>
              <a:off x="7345592" y="1402834"/>
              <a:ext cx="226258" cy="208044"/>
            </a:xfrm>
            <a:custGeom>
              <a:avLst/>
              <a:gdLst>
                <a:gd name="connsiteX0" fmla="*/ 17071 w 226258"/>
                <a:gd name="connsiteY0" fmla="*/ 208044 h 208044"/>
                <a:gd name="connsiteX1" fmla="*/ 12728 w 226258"/>
                <a:gd name="connsiteY1" fmla="*/ 207358 h 208044"/>
                <a:gd name="connsiteX2" fmla="*/ 611 w 226258"/>
                <a:gd name="connsiteY2" fmla="*/ 186325 h 208044"/>
                <a:gd name="connsiteX3" fmla="*/ 46563 w 226258"/>
                <a:gd name="connsiteY3" fmla="*/ 12803 h 208044"/>
                <a:gd name="connsiteX4" fmla="*/ 63253 w 226258"/>
                <a:gd name="connsiteY4" fmla="*/ 0 h 208044"/>
                <a:gd name="connsiteX5" fmla="*/ 209112 w 226258"/>
                <a:gd name="connsiteY5" fmla="*/ 0 h 208044"/>
                <a:gd name="connsiteX6" fmla="*/ 226258 w 226258"/>
                <a:gd name="connsiteY6" fmla="*/ 17146 h 208044"/>
                <a:gd name="connsiteX7" fmla="*/ 209112 w 226258"/>
                <a:gd name="connsiteY7" fmla="*/ 34293 h 208044"/>
                <a:gd name="connsiteX8" fmla="*/ 76512 w 226258"/>
                <a:gd name="connsiteY8" fmla="*/ 34293 h 208044"/>
                <a:gd name="connsiteX9" fmla="*/ 33989 w 226258"/>
                <a:gd name="connsiteY9" fmla="*/ 195013 h 208044"/>
                <a:gd name="connsiteX10" fmla="*/ 17071 w 226258"/>
                <a:gd name="connsiteY10" fmla="*/ 208044 h 20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258" h="208044">
                  <a:moveTo>
                    <a:pt x="17071" y="208044"/>
                  </a:moveTo>
                  <a:cubicBezTo>
                    <a:pt x="15700" y="208044"/>
                    <a:pt x="14100" y="207815"/>
                    <a:pt x="12728" y="207358"/>
                  </a:cubicBezTo>
                  <a:cubicBezTo>
                    <a:pt x="3583" y="204843"/>
                    <a:pt x="-1904" y="195470"/>
                    <a:pt x="611" y="186325"/>
                  </a:cubicBezTo>
                  <a:lnTo>
                    <a:pt x="46563" y="12803"/>
                  </a:lnTo>
                  <a:cubicBezTo>
                    <a:pt x="48621" y="5258"/>
                    <a:pt x="55251" y="0"/>
                    <a:pt x="63253" y="0"/>
                  </a:cubicBezTo>
                  <a:lnTo>
                    <a:pt x="209112" y="0"/>
                  </a:lnTo>
                  <a:cubicBezTo>
                    <a:pt x="218485" y="0"/>
                    <a:pt x="226258" y="7773"/>
                    <a:pt x="226258" y="17146"/>
                  </a:cubicBezTo>
                  <a:cubicBezTo>
                    <a:pt x="226258" y="26520"/>
                    <a:pt x="218485" y="34293"/>
                    <a:pt x="209112" y="34293"/>
                  </a:cubicBezTo>
                  <a:lnTo>
                    <a:pt x="76512" y="34293"/>
                  </a:lnTo>
                  <a:lnTo>
                    <a:pt x="33989" y="195013"/>
                  </a:lnTo>
                  <a:cubicBezTo>
                    <a:pt x="31703" y="203014"/>
                    <a:pt x="24616" y="208044"/>
                    <a:pt x="17071" y="208044"/>
                  </a:cubicBezTo>
                  <a:close/>
                </a:path>
              </a:pathLst>
            </a:custGeom>
            <a:grpFill/>
            <a:ln w="19050" cap="flat">
              <a:solidFill>
                <a:schemeClr val="accent4"/>
              </a:solidFill>
              <a:prstDash val="solid"/>
              <a:miter/>
            </a:ln>
          </p:spPr>
          <p:txBody>
            <a:bodyPr rtlCol="0" anchor="ctr"/>
            <a:lstStyle/>
            <a:p>
              <a:endParaRPr lang="en-US"/>
            </a:p>
          </p:txBody>
        </p:sp>
      </p:grpSp>
      <p:grpSp>
        <p:nvGrpSpPr>
          <p:cNvPr id="25" name="Group 185">
            <a:extLst>
              <a:ext uri="{FF2B5EF4-FFF2-40B4-BE49-F238E27FC236}">
                <a16:creationId xmlns:a16="http://schemas.microsoft.com/office/drawing/2014/main" id="{6D83960A-BFF0-4415-8B0C-F560198D7307}"/>
              </a:ext>
            </a:extLst>
          </p:cNvPr>
          <p:cNvGrpSpPr/>
          <p:nvPr>
            <p:custDataLst>
              <p:tags r:id="rId2"/>
            </p:custDataLst>
          </p:nvPr>
        </p:nvGrpSpPr>
        <p:grpSpPr>
          <a:xfrm>
            <a:off x="2893547" y="3538819"/>
            <a:ext cx="394726" cy="416490"/>
            <a:chOff x="5627688" y="682625"/>
            <a:chExt cx="741362" cy="896938"/>
          </a:xfrm>
          <a:solidFill>
            <a:schemeClr val="accent1"/>
          </a:solidFill>
        </p:grpSpPr>
        <p:sp>
          <p:nvSpPr>
            <p:cNvPr id="26" name="Freeform 178">
              <a:extLst>
                <a:ext uri="{FF2B5EF4-FFF2-40B4-BE49-F238E27FC236}">
                  <a16:creationId xmlns:a16="http://schemas.microsoft.com/office/drawing/2014/main" id="{61AB099C-69E3-4DF8-B396-3340EBB8980C}"/>
                </a:ext>
              </a:extLst>
            </p:cNvPr>
            <p:cNvSpPr>
              <a:spLocks noEditPoints="1"/>
            </p:cNvSpPr>
            <p:nvPr/>
          </p:nvSpPr>
          <p:spPr bwMode="auto">
            <a:xfrm>
              <a:off x="5627688" y="917575"/>
              <a:ext cx="741362" cy="584200"/>
            </a:xfrm>
            <a:custGeom>
              <a:avLst/>
              <a:gdLst>
                <a:gd name="T0" fmla="*/ 438 w 467"/>
                <a:gd name="T1" fmla="*/ 368 h 368"/>
                <a:gd name="T2" fmla="*/ 25 w 467"/>
                <a:gd name="T3" fmla="*/ 368 h 368"/>
                <a:gd name="T4" fmla="*/ 0 w 467"/>
                <a:gd name="T5" fmla="*/ 0 h 368"/>
                <a:gd name="T6" fmla="*/ 467 w 467"/>
                <a:gd name="T7" fmla="*/ 0 h 368"/>
                <a:gd name="T8" fmla="*/ 438 w 467"/>
                <a:gd name="T9" fmla="*/ 368 h 368"/>
                <a:gd name="T10" fmla="*/ 42 w 467"/>
                <a:gd name="T11" fmla="*/ 351 h 368"/>
                <a:gd name="T12" fmla="*/ 426 w 467"/>
                <a:gd name="T13" fmla="*/ 351 h 368"/>
                <a:gd name="T14" fmla="*/ 451 w 467"/>
                <a:gd name="T15" fmla="*/ 17 h 368"/>
                <a:gd name="T16" fmla="*/ 17 w 467"/>
                <a:gd name="T17" fmla="*/ 17 h 368"/>
                <a:gd name="T18" fmla="*/ 42 w 467"/>
                <a:gd name="T19" fmla="*/ 351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7" h="368">
                  <a:moveTo>
                    <a:pt x="438" y="368"/>
                  </a:moveTo>
                  <a:lnTo>
                    <a:pt x="25" y="368"/>
                  </a:lnTo>
                  <a:lnTo>
                    <a:pt x="0" y="0"/>
                  </a:lnTo>
                  <a:lnTo>
                    <a:pt x="467" y="0"/>
                  </a:lnTo>
                  <a:lnTo>
                    <a:pt x="438" y="368"/>
                  </a:lnTo>
                  <a:close/>
                  <a:moveTo>
                    <a:pt x="42" y="351"/>
                  </a:moveTo>
                  <a:lnTo>
                    <a:pt x="426" y="351"/>
                  </a:lnTo>
                  <a:lnTo>
                    <a:pt x="451" y="17"/>
                  </a:lnTo>
                  <a:lnTo>
                    <a:pt x="17" y="17"/>
                  </a:lnTo>
                  <a:lnTo>
                    <a:pt x="42" y="351"/>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27" name="Freeform 179">
              <a:extLst>
                <a:ext uri="{FF2B5EF4-FFF2-40B4-BE49-F238E27FC236}">
                  <a16:creationId xmlns:a16="http://schemas.microsoft.com/office/drawing/2014/main" id="{F87E1E00-B9B0-43E7-BE92-595190976ADA}"/>
                </a:ext>
              </a:extLst>
            </p:cNvPr>
            <p:cNvSpPr>
              <a:spLocks noEditPoints="1"/>
            </p:cNvSpPr>
            <p:nvPr/>
          </p:nvSpPr>
          <p:spPr bwMode="auto">
            <a:xfrm>
              <a:off x="5661025" y="695325"/>
              <a:ext cx="184150" cy="249237"/>
            </a:xfrm>
            <a:custGeom>
              <a:avLst/>
              <a:gdLst>
                <a:gd name="T0" fmla="*/ 28 w 28"/>
                <a:gd name="T1" fmla="*/ 38 h 38"/>
                <a:gd name="T2" fmla="*/ 4 w 28"/>
                <a:gd name="T3" fmla="*/ 38 h 38"/>
                <a:gd name="T4" fmla="*/ 4 w 28"/>
                <a:gd name="T5" fmla="*/ 37 h 38"/>
                <a:gd name="T6" fmla="*/ 3 w 28"/>
                <a:gd name="T7" fmla="*/ 21 h 38"/>
                <a:gd name="T8" fmla="*/ 2 w 28"/>
                <a:gd name="T9" fmla="*/ 7 h 38"/>
                <a:gd name="T10" fmla="*/ 0 w 28"/>
                <a:gd name="T11" fmla="*/ 1 h 38"/>
                <a:gd name="T12" fmla="*/ 3 w 28"/>
                <a:gd name="T13" fmla="*/ 0 h 38"/>
                <a:gd name="T14" fmla="*/ 5 w 28"/>
                <a:gd name="T15" fmla="*/ 5 h 38"/>
                <a:gd name="T16" fmla="*/ 14 w 28"/>
                <a:gd name="T17" fmla="*/ 16 h 38"/>
                <a:gd name="T18" fmla="*/ 24 w 28"/>
                <a:gd name="T19" fmla="*/ 29 h 38"/>
                <a:gd name="T20" fmla="*/ 28 w 28"/>
                <a:gd name="T21" fmla="*/ 38 h 38"/>
                <a:gd name="T22" fmla="*/ 7 w 28"/>
                <a:gd name="T23" fmla="*/ 34 h 38"/>
                <a:gd name="T24" fmla="*/ 22 w 28"/>
                <a:gd name="T25" fmla="*/ 34 h 38"/>
                <a:gd name="T26" fmla="*/ 20 w 28"/>
                <a:gd name="T27" fmla="*/ 30 h 38"/>
                <a:gd name="T28" fmla="*/ 12 w 28"/>
                <a:gd name="T29" fmla="*/ 20 h 38"/>
                <a:gd name="T30" fmla="*/ 7 w 28"/>
                <a:gd name="T31" fmla="*/ 16 h 38"/>
                <a:gd name="T32" fmla="*/ 6 w 28"/>
                <a:gd name="T33" fmla="*/ 22 h 38"/>
                <a:gd name="T34" fmla="*/ 7 w 28"/>
                <a:gd name="T35" fmla="*/ 3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 h="38">
                  <a:moveTo>
                    <a:pt x="28" y="38"/>
                  </a:moveTo>
                  <a:cubicBezTo>
                    <a:pt x="4" y="38"/>
                    <a:pt x="4" y="38"/>
                    <a:pt x="4" y="38"/>
                  </a:cubicBezTo>
                  <a:cubicBezTo>
                    <a:pt x="4" y="37"/>
                    <a:pt x="4" y="37"/>
                    <a:pt x="4" y="37"/>
                  </a:cubicBezTo>
                  <a:cubicBezTo>
                    <a:pt x="2" y="32"/>
                    <a:pt x="1" y="26"/>
                    <a:pt x="3" y="21"/>
                  </a:cubicBezTo>
                  <a:cubicBezTo>
                    <a:pt x="4" y="16"/>
                    <a:pt x="3" y="12"/>
                    <a:pt x="2" y="7"/>
                  </a:cubicBezTo>
                  <a:cubicBezTo>
                    <a:pt x="0" y="1"/>
                    <a:pt x="0" y="1"/>
                    <a:pt x="0" y="1"/>
                  </a:cubicBezTo>
                  <a:cubicBezTo>
                    <a:pt x="3" y="0"/>
                    <a:pt x="3" y="0"/>
                    <a:pt x="3" y="0"/>
                  </a:cubicBezTo>
                  <a:cubicBezTo>
                    <a:pt x="5" y="5"/>
                    <a:pt x="5" y="5"/>
                    <a:pt x="5" y="5"/>
                  </a:cubicBezTo>
                  <a:cubicBezTo>
                    <a:pt x="7" y="10"/>
                    <a:pt x="10" y="14"/>
                    <a:pt x="14" y="16"/>
                  </a:cubicBezTo>
                  <a:cubicBezTo>
                    <a:pt x="19" y="19"/>
                    <a:pt x="22" y="24"/>
                    <a:pt x="24" y="29"/>
                  </a:cubicBezTo>
                  <a:lnTo>
                    <a:pt x="28" y="38"/>
                  </a:lnTo>
                  <a:close/>
                  <a:moveTo>
                    <a:pt x="7" y="34"/>
                  </a:moveTo>
                  <a:cubicBezTo>
                    <a:pt x="22" y="34"/>
                    <a:pt x="22" y="34"/>
                    <a:pt x="22" y="34"/>
                  </a:cubicBezTo>
                  <a:cubicBezTo>
                    <a:pt x="20" y="30"/>
                    <a:pt x="20" y="30"/>
                    <a:pt x="20" y="30"/>
                  </a:cubicBezTo>
                  <a:cubicBezTo>
                    <a:pt x="19" y="26"/>
                    <a:pt x="16" y="22"/>
                    <a:pt x="12" y="20"/>
                  </a:cubicBezTo>
                  <a:cubicBezTo>
                    <a:pt x="10" y="18"/>
                    <a:pt x="9" y="17"/>
                    <a:pt x="7" y="16"/>
                  </a:cubicBezTo>
                  <a:cubicBezTo>
                    <a:pt x="7" y="18"/>
                    <a:pt x="7" y="20"/>
                    <a:pt x="6" y="22"/>
                  </a:cubicBezTo>
                  <a:cubicBezTo>
                    <a:pt x="5" y="26"/>
                    <a:pt x="6" y="30"/>
                    <a:pt x="7" y="34"/>
                  </a:cubicBez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28" name="Freeform 180">
              <a:extLst>
                <a:ext uri="{FF2B5EF4-FFF2-40B4-BE49-F238E27FC236}">
                  <a16:creationId xmlns:a16="http://schemas.microsoft.com/office/drawing/2014/main" id="{10FAAFE9-11A0-4ED6-9597-CC510CCDE01B}"/>
                </a:ext>
              </a:extLst>
            </p:cNvPr>
            <p:cNvSpPr>
              <a:spLocks/>
            </p:cNvSpPr>
            <p:nvPr/>
          </p:nvSpPr>
          <p:spPr bwMode="auto">
            <a:xfrm>
              <a:off x="5857875" y="781050"/>
              <a:ext cx="209550" cy="157162"/>
            </a:xfrm>
            <a:custGeom>
              <a:avLst/>
              <a:gdLst>
                <a:gd name="T0" fmla="*/ 12 w 132"/>
                <a:gd name="T1" fmla="*/ 99 h 99"/>
                <a:gd name="T2" fmla="*/ 0 w 132"/>
                <a:gd name="T3" fmla="*/ 90 h 99"/>
                <a:gd name="T4" fmla="*/ 58 w 132"/>
                <a:gd name="T5" fmla="*/ 0 h 99"/>
                <a:gd name="T6" fmla="*/ 132 w 132"/>
                <a:gd name="T7" fmla="*/ 49 h 99"/>
                <a:gd name="T8" fmla="*/ 99 w 132"/>
                <a:gd name="T9" fmla="*/ 99 h 99"/>
                <a:gd name="T10" fmla="*/ 87 w 132"/>
                <a:gd name="T11" fmla="*/ 90 h 99"/>
                <a:gd name="T12" fmla="*/ 108 w 132"/>
                <a:gd name="T13" fmla="*/ 53 h 99"/>
                <a:gd name="T14" fmla="*/ 62 w 132"/>
                <a:gd name="T15" fmla="*/ 24 h 99"/>
                <a:gd name="T16" fmla="*/ 12 w 132"/>
                <a:gd name="T17"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99">
                  <a:moveTo>
                    <a:pt x="12" y="99"/>
                  </a:moveTo>
                  <a:lnTo>
                    <a:pt x="0" y="90"/>
                  </a:lnTo>
                  <a:lnTo>
                    <a:pt x="58" y="0"/>
                  </a:lnTo>
                  <a:lnTo>
                    <a:pt x="132" y="49"/>
                  </a:lnTo>
                  <a:lnTo>
                    <a:pt x="99" y="99"/>
                  </a:lnTo>
                  <a:lnTo>
                    <a:pt x="87" y="90"/>
                  </a:lnTo>
                  <a:lnTo>
                    <a:pt x="108" y="53"/>
                  </a:lnTo>
                  <a:lnTo>
                    <a:pt x="62" y="24"/>
                  </a:lnTo>
                  <a:lnTo>
                    <a:pt x="12" y="99"/>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29" name="Freeform 181">
              <a:extLst>
                <a:ext uri="{FF2B5EF4-FFF2-40B4-BE49-F238E27FC236}">
                  <a16:creationId xmlns:a16="http://schemas.microsoft.com/office/drawing/2014/main" id="{B6153E92-3712-4334-B9CD-8B48D14BFDA5}"/>
                </a:ext>
              </a:extLst>
            </p:cNvPr>
            <p:cNvSpPr>
              <a:spLocks/>
            </p:cNvSpPr>
            <p:nvPr/>
          </p:nvSpPr>
          <p:spPr bwMode="auto">
            <a:xfrm>
              <a:off x="5792788" y="787400"/>
              <a:ext cx="138112" cy="98425"/>
            </a:xfrm>
            <a:custGeom>
              <a:avLst/>
              <a:gdLst>
                <a:gd name="T0" fmla="*/ 12 w 87"/>
                <a:gd name="T1" fmla="*/ 62 h 62"/>
                <a:gd name="T2" fmla="*/ 0 w 87"/>
                <a:gd name="T3" fmla="*/ 53 h 62"/>
                <a:gd name="T4" fmla="*/ 37 w 87"/>
                <a:gd name="T5" fmla="*/ 0 h 62"/>
                <a:gd name="T6" fmla="*/ 87 w 87"/>
                <a:gd name="T7" fmla="*/ 29 h 62"/>
                <a:gd name="T8" fmla="*/ 78 w 87"/>
                <a:gd name="T9" fmla="*/ 45 h 62"/>
                <a:gd name="T10" fmla="*/ 41 w 87"/>
                <a:gd name="T11" fmla="*/ 20 h 62"/>
                <a:gd name="T12" fmla="*/ 12 w 87"/>
                <a:gd name="T13" fmla="*/ 62 h 62"/>
              </a:gdLst>
              <a:ahLst/>
              <a:cxnLst>
                <a:cxn ang="0">
                  <a:pos x="T0" y="T1"/>
                </a:cxn>
                <a:cxn ang="0">
                  <a:pos x="T2" y="T3"/>
                </a:cxn>
                <a:cxn ang="0">
                  <a:pos x="T4" y="T5"/>
                </a:cxn>
                <a:cxn ang="0">
                  <a:pos x="T6" y="T7"/>
                </a:cxn>
                <a:cxn ang="0">
                  <a:pos x="T8" y="T9"/>
                </a:cxn>
                <a:cxn ang="0">
                  <a:pos x="T10" y="T11"/>
                </a:cxn>
                <a:cxn ang="0">
                  <a:pos x="T12" y="T13"/>
                </a:cxn>
              </a:cxnLst>
              <a:rect l="0" t="0" r="r" b="b"/>
              <a:pathLst>
                <a:path w="87" h="62">
                  <a:moveTo>
                    <a:pt x="12" y="62"/>
                  </a:moveTo>
                  <a:lnTo>
                    <a:pt x="0" y="53"/>
                  </a:lnTo>
                  <a:lnTo>
                    <a:pt x="37" y="0"/>
                  </a:lnTo>
                  <a:lnTo>
                    <a:pt x="87" y="29"/>
                  </a:lnTo>
                  <a:lnTo>
                    <a:pt x="78" y="45"/>
                  </a:lnTo>
                  <a:lnTo>
                    <a:pt x="41" y="20"/>
                  </a:lnTo>
                  <a:lnTo>
                    <a:pt x="12" y="62"/>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30" name="Freeform 182">
              <a:extLst>
                <a:ext uri="{FF2B5EF4-FFF2-40B4-BE49-F238E27FC236}">
                  <a16:creationId xmlns:a16="http://schemas.microsoft.com/office/drawing/2014/main" id="{2C142AB0-C9F2-4403-8AB4-52E97C814F11}"/>
                </a:ext>
              </a:extLst>
            </p:cNvPr>
            <p:cNvSpPr>
              <a:spLocks/>
            </p:cNvSpPr>
            <p:nvPr/>
          </p:nvSpPr>
          <p:spPr bwMode="auto">
            <a:xfrm>
              <a:off x="5975350" y="682625"/>
              <a:ext cx="368300" cy="255587"/>
            </a:xfrm>
            <a:custGeom>
              <a:avLst/>
              <a:gdLst>
                <a:gd name="T0" fmla="*/ 215 w 232"/>
                <a:gd name="T1" fmla="*/ 161 h 161"/>
                <a:gd name="T2" fmla="*/ 145 w 232"/>
                <a:gd name="T3" fmla="*/ 20 h 161"/>
                <a:gd name="T4" fmla="*/ 9 w 232"/>
                <a:gd name="T5" fmla="*/ 95 h 161"/>
                <a:gd name="T6" fmla="*/ 0 w 232"/>
                <a:gd name="T7" fmla="*/ 78 h 161"/>
                <a:gd name="T8" fmla="*/ 149 w 232"/>
                <a:gd name="T9" fmla="*/ 0 h 161"/>
                <a:gd name="T10" fmla="*/ 232 w 232"/>
                <a:gd name="T11" fmla="*/ 152 h 161"/>
                <a:gd name="T12" fmla="*/ 215 w 232"/>
                <a:gd name="T13" fmla="*/ 161 h 161"/>
              </a:gdLst>
              <a:ahLst/>
              <a:cxnLst>
                <a:cxn ang="0">
                  <a:pos x="T0" y="T1"/>
                </a:cxn>
                <a:cxn ang="0">
                  <a:pos x="T2" y="T3"/>
                </a:cxn>
                <a:cxn ang="0">
                  <a:pos x="T4" y="T5"/>
                </a:cxn>
                <a:cxn ang="0">
                  <a:pos x="T6" y="T7"/>
                </a:cxn>
                <a:cxn ang="0">
                  <a:pos x="T8" y="T9"/>
                </a:cxn>
                <a:cxn ang="0">
                  <a:pos x="T10" y="T11"/>
                </a:cxn>
                <a:cxn ang="0">
                  <a:pos x="T12" y="T13"/>
                </a:cxn>
              </a:cxnLst>
              <a:rect l="0" t="0" r="r" b="b"/>
              <a:pathLst>
                <a:path w="232" h="161">
                  <a:moveTo>
                    <a:pt x="215" y="161"/>
                  </a:moveTo>
                  <a:lnTo>
                    <a:pt x="145" y="20"/>
                  </a:lnTo>
                  <a:lnTo>
                    <a:pt x="9" y="95"/>
                  </a:lnTo>
                  <a:lnTo>
                    <a:pt x="0" y="78"/>
                  </a:lnTo>
                  <a:lnTo>
                    <a:pt x="149" y="0"/>
                  </a:lnTo>
                  <a:lnTo>
                    <a:pt x="232" y="152"/>
                  </a:lnTo>
                  <a:lnTo>
                    <a:pt x="215" y="161"/>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31" name="Freeform 183">
              <a:extLst>
                <a:ext uri="{FF2B5EF4-FFF2-40B4-BE49-F238E27FC236}">
                  <a16:creationId xmlns:a16="http://schemas.microsoft.com/office/drawing/2014/main" id="{19D8CB3E-B0F7-40A9-9878-67435E1A6348}"/>
                </a:ext>
              </a:extLst>
            </p:cNvPr>
            <p:cNvSpPr>
              <a:spLocks/>
            </p:cNvSpPr>
            <p:nvPr/>
          </p:nvSpPr>
          <p:spPr bwMode="auto">
            <a:xfrm>
              <a:off x="6126163" y="727075"/>
              <a:ext cx="125412" cy="211137"/>
            </a:xfrm>
            <a:custGeom>
              <a:avLst/>
              <a:gdLst>
                <a:gd name="T0" fmla="*/ 67 w 79"/>
                <a:gd name="T1" fmla="*/ 133 h 133"/>
                <a:gd name="T2" fmla="*/ 0 w 79"/>
                <a:gd name="T3" fmla="*/ 9 h 133"/>
                <a:gd name="T4" fmla="*/ 17 w 79"/>
                <a:gd name="T5" fmla="*/ 0 h 133"/>
                <a:gd name="T6" fmla="*/ 79 w 79"/>
                <a:gd name="T7" fmla="*/ 124 h 133"/>
                <a:gd name="T8" fmla="*/ 67 w 79"/>
                <a:gd name="T9" fmla="*/ 133 h 133"/>
              </a:gdLst>
              <a:ahLst/>
              <a:cxnLst>
                <a:cxn ang="0">
                  <a:pos x="T0" y="T1"/>
                </a:cxn>
                <a:cxn ang="0">
                  <a:pos x="T2" y="T3"/>
                </a:cxn>
                <a:cxn ang="0">
                  <a:pos x="T4" y="T5"/>
                </a:cxn>
                <a:cxn ang="0">
                  <a:pos x="T6" y="T7"/>
                </a:cxn>
                <a:cxn ang="0">
                  <a:pos x="T8" y="T9"/>
                </a:cxn>
              </a:cxnLst>
              <a:rect l="0" t="0" r="r" b="b"/>
              <a:pathLst>
                <a:path w="79" h="133">
                  <a:moveTo>
                    <a:pt x="67" y="133"/>
                  </a:moveTo>
                  <a:lnTo>
                    <a:pt x="0" y="9"/>
                  </a:lnTo>
                  <a:lnTo>
                    <a:pt x="17" y="0"/>
                  </a:lnTo>
                  <a:lnTo>
                    <a:pt x="79" y="124"/>
                  </a:lnTo>
                  <a:lnTo>
                    <a:pt x="67" y="133"/>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32" name="Freeform 184">
              <a:extLst>
                <a:ext uri="{FF2B5EF4-FFF2-40B4-BE49-F238E27FC236}">
                  <a16:creationId xmlns:a16="http://schemas.microsoft.com/office/drawing/2014/main" id="{F3878C62-9578-4DC9-B083-6C1FC3D66735}"/>
                </a:ext>
              </a:extLst>
            </p:cNvPr>
            <p:cNvSpPr>
              <a:spLocks/>
            </p:cNvSpPr>
            <p:nvPr/>
          </p:nvSpPr>
          <p:spPr bwMode="auto">
            <a:xfrm>
              <a:off x="6054725" y="766763"/>
              <a:ext cx="104775" cy="163512"/>
            </a:xfrm>
            <a:custGeom>
              <a:avLst/>
              <a:gdLst>
                <a:gd name="T0" fmla="*/ 54 w 66"/>
                <a:gd name="T1" fmla="*/ 103 h 103"/>
                <a:gd name="T2" fmla="*/ 0 w 66"/>
                <a:gd name="T3" fmla="*/ 9 h 103"/>
                <a:gd name="T4" fmla="*/ 17 w 66"/>
                <a:gd name="T5" fmla="*/ 0 h 103"/>
                <a:gd name="T6" fmla="*/ 66 w 66"/>
                <a:gd name="T7" fmla="*/ 99 h 103"/>
                <a:gd name="T8" fmla="*/ 54 w 66"/>
                <a:gd name="T9" fmla="*/ 103 h 103"/>
              </a:gdLst>
              <a:ahLst/>
              <a:cxnLst>
                <a:cxn ang="0">
                  <a:pos x="T0" y="T1"/>
                </a:cxn>
                <a:cxn ang="0">
                  <a:pos x="T2" y="T3"/>
                </a:cxn>
                <a:cxn ang="0">
                  <a:pos x="T4" y="T5"/>
                </a:cxn>
                <a:cxn ang="0">
                  <a:pos x="T6" y="T7"/>
                </a:cxn>
                <a:cxn ang="0">
                  <a:pos x="T8" y="T9"/>
                </a:cxn>
              </a:cxnLst>
              <a:rect l="0" t="0" r="r" b="b"/>
              <a:pathLst>
                <a:path w="66" h="103">
                  <a:moveTo>
                    <a:pt x="54" y="103"/>
                  </a:moveTo>
                  <a:lnTo>
                    <a:pt x="0" y="9"/>
                  </a:lnTo>
                  <a:lnTo>
                    <a:pt x="17" y="0"/>
                  </a:lnTo>
                  <a:lnTo>
                    <a:pt x="66" y="99"/>
                  </a:lnTo>
                  <a:lnTo>
                    <a:pt x="54" y="103"/>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33" name="Freeform 185">
              <a:extLst>
                <a:ext uri="{FF2B5EF4-FFF2-40B4-BE49-F238E27FC236}">
                  <a16:creationId xmlns:a16="http://schemas.microsoft.com/office/drawing/2014/main" id="{B59842A7-6BE8-4707-AEA8-22F46C2EA5CD}"/>
                </a:ext>
              </a:extLst>
            </p:cNvPr>
            <p:cNvSpPr>
              <a:spLocks/>
            </p:cNvSpPr>
            <p:nvPr/>
          </p:nvSpPr>
          <p:spPr bwMode="auto">
            <a:xfrm>
              <a:off x="5811838" y="1160463"/>
              <a:ext cx="131762" cy="209550"/>
            </a:xfrm>
            <a:custGeom>
              <a:avLst/>
              <a:gdLst>
                <a:gd name="T0" fmla="*/ 20 w 20"/>
                <a:gd name="T1" fmla="*/ 32 h 32"/>
                <a:gd name="T2" fmla="*/ 12 w 20"/>
                <a:gd name="T3" fmla="*/ 32 h 32"/>
                <a:gd name="T4" fmla="*/ 2 w 20"/>
                <a:gd name="T5" fmla="*/ 26 h 32"/>
                <a:gd name="T6" fmla="*/ 2 w 20"/>
                <a:gd name="T7" fmla="*/ 14 h 32"/>
                <a:gd name="T8" fmla="*/ 10 w 20"/>
                <a:gd name="T9" fmla="*/ 0 h 32"/>
                <a:gd name="T10" fmla="*/ 13 w 20"/>
                <a:gd name="T11" fmla="*/ 2 h 32"/>
                <a:gd name="T12" fmla="*/ 5 w 20"/>
                <a:gd name="T13" fmla="*/ 16 h 32"/>
                <a:gd name="T14" fmla="*/ 5 w 20"/>
                <a:gd name="T15" fmla="*/ 24 h 32"/>
                <a:gd name="T16" fmla="*/ 12 w 20"/>
                <a:gd name="T17" fmla="*/ 28 h 32"/>
                <a:gd name="T18" fmla="*/ 20 w 20"/>
                <a:gd name="T19" fmla="*/ 28 h 32"/>
                <a:gd name="T20" fmla="*/ 20 w 20"/>
                <a:gd name="T21"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2">
                  <a:moveTo>
                    <a:pt x="20" y="32"/>
                  </a:moveTo>
                  <a:cubicBezTo>
                    <a:pt x="12" y="32"/>
                    <a:pt x="12" y="32"/>
                    <a:pt x="12" y="32"/>
                  </a:cubicBezTo>
                  <a:cubicBezTo>
                    <a:pt x="8" y="32"/>
                    <a:pt x="4" y="30"/>
                    <a:pt x="2" y="26"/>
                  </a:cubicBezTo>
                  <a:cubicBezTo>
                    <a:pt x="0" y="22"/>
                    <a:pt x="0" y="18"/>
                    <a:pt x="2" y="14"/>
                  </a:cubicBezTo>
                  <a:cubicBezTo>
                    <a:pt x="10" y="0"/>
                    <a:pt x="10" y="0"/>
                    <a:pt x="10" y="0"/>
                  </a:cubicBezTo>
                  <a:cubicBezTo>
                    <a:pt x="13" y="2"/>
                    <a:pt x="13" y="2"/>
                    <a:pt x="13" y="2"/>
                  </a:cubicBezTo>
                  <a:cubicBezTo>
                    <a:pt x="5" y="16"/>
                    <a:pt x="5" y="16"/>
                    <a:pt x="5" y="16"/>
                  </a:cubicBezTo>
                  <a:cubicBezTo>
                    <a:pt x="4" y="18"/>
                    <a:pt x="4" y="21"/>
                    <a:pt x="5" y="24"/>
                  </a:cubicBezTo>
                  <a:cubicBezTo>
                    <a:pt x="7" y="26"/>
                    <a:pt x="9" y="28"/>
                    <a:pt x="12" y="28"/>
                  </a:cubicBezTo>
                  <a:cubicBezTo>
                    <a:pt x="20" y="28"/>
                    <a:pt x="20" y="28"/>
                    <a:pt x="20" y="28"/>
                  </a:cubicBezTo>
                  <a:lnTo>
                    <a:pt x="20" y="32"/>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34" name="Freeform 186">
              <a:extLst>
                <a:ext uri="{FF2B5EF4-FFF2-40B4-BE49-F238E27FC236}">
                  <a16:creationId xmlns:a16="http://schemas.microsoft.com/office/drawing/2014/main" id="{DBFD1898-E95A-4AA8-9380-3B6926872144}"/>
                </a:ext>
              </a:extLst>
            </p:cNvPr>
            <p:cNvSpPr>
              <a:spLocks/>
            </p:cNvSpPr>
            <p:nvPr/>
          </p:nvSpPr>
          <p:spPr bwMode="auto">
            <a:xfrm>
              <a:off x="5818188" y="1147763"/>
              <a:ext cx="104775" cy="84137"/>
            </a:xfrm>
            <a:custGeom>
              <a:avLst/>
              <a:gdLst>
                <a:gd name="T0" fmla="*/ 50 w 66"/>
                <a:gd name="T1" fmla="*/ 53 h 53"/>
                <a:gd name="T2" fmla="*/ 42 w 66"/>
                <a:gd name="T3" fmla="*/ 20 h 53"/>
                <a:gd name="T4" fmla="*/ 4 w 66"/>
                <a:gd name="T5" fmla="*/ 29 h 53"/>
                <a:gd name="T6" fmla="*/ 0 w 66"/>
                <a:gd name="T7" fmla="*/ 12 h 53"/>
                <a:gd name="T8" fmla="*/ 50 w 66"/>
                <a:gd name="T9" fmla="*/ 0 h 53"/>
                <a:gd name="T10" fmla="*/ 66 w 66"/>
                <a:gd name="T11" fmla="*/ 49 h 53"/>
                <a:gd name="T12" fmla="*/ 50 w 66"/>
                <a:gd name="T13" fmla="*/ 53 h 53"/>
              </a:gdLst>
              <a:ahLst/>
              <a:cxnLst>
                <a:cxn ang="0">
                  <a:pos x="T0" y="T1"/>
                </a:cxn>
                <a:cxn ang="0">
                  <a:pos x="T2" y="T3"/>
                </a:cxn>
                <a:cxn ang="0">
                  <a:pos x="T4" y="T5"/>
                </a:cxn>
                <a:cxn ang="0">
                  <a:pos x="T6" y="T7"/>
                </a:cxn>
                <a:cxn ang="0">
                  <a:pos x="T8" y="T9"/>
                </a:cxn>
                <a:cxn ang="0">
                  <a:pos x="T10" y="T11"/>
                </a:cxn>
                <a:cxn ang="0">
                  <a:pos x="T12" y="T13"/>
                </a:cxn>
              </a:cxnLst>
              <a:rect l="0" t="0" r="r" b="b"/>
              <a:pathLst>
                <a:path w="66" h="53">
                  <a:moveTo>
                    <a:pt x="50" y="53"/>
                  </a:moveTo>
                  <a:lnTo>
                    <a:pt x="42" y="20"/>
                  </a:lnTo>
                  <a:lnTo>
                    <a:pt x="4" y="29"/>
                  </a:lnTo>
                  <a:lnTo>
                    <a:pt x="0" y="12"/>
                  </a:lnTo>
                  <a:lnTo>
                    <a:pt x="50" y="0"/>
                  </a:lnTo>
                  <a:lnTo>
                    <a:pt x="66" y="49"/>
                  </a:lnTo>
                  <a:lnTo>
                    <a:pt x="50" y="53"/>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35" name="Freeform 187">
              <a:extLst>
                <a:ext uri="{FF2B5EF4-FFF2-40B4-BE49-F238E27FC236}">
                  <a16:creationId xmlns:a16="http://schemas.microsoft.com/office/drawing/2014/main" id="{A6DE6534-0A45-4FC9-B9CD-4E8A7C5673BF}"/>
                </a:ext>
              </a:extLst>
            </p:cNvPr>
            <p:cNvSpPr>
              <a:spLocks/>
            </p:cNvSpPr>
            <p:nvPr/>
          </p:nvSpPr>
          <p:spPr bwMode="auto">
            <a:xfrm>
              <a:off x="6002338" y="1206500"/>
              <a:ext cx="184150" cy="163512"/>
            </a:xfrm>
            <a:custGeom>
              <a:avLst/>
              <a:gdLst>
                <a:gd name="T0" fmla="*/ 16 w 28"/>
                <a:gd name="T1" fmla="*/ 25 h 25"/>
                <a:gd name="T2" fmla="*/ 0 w 28"/>
                <a:gd name="T3" fmla="*/ 25 h 25"/>
                <a:gd name="T4" fmla="*/ 0 w 28"/>
                <a:gd name="T5" fmla="*/ 21 h 25"/>
                <a:gd name="T6" fmla="*/ 16 w 28"/>
                <a:gd name="T7" fmla="*/ 21 h 25"/>
                <a:gd name="T8" fmla="*/ 23 w 28"/>
                <a:gd name="T9" fmla="*/ 17 h 25"/>
                <a:gd name="T10" fmla="*/ 23 w 28"/>
                <a:gd name="T11" fmla="*/ 9 h 25"/>
                <a:gd name="T12" fmla="*/ 19 w 28"/>
                <a:gd name="T13" fmla="*/ 2 h 25"/>
                <a:gd name="T14" fmla="*/ 22 w 28"/>
                <a:gd name="T15" fmla="*/ 0 h 25"/>
                <a:gd name="T16" fmla="*/ 26 w 28"/>
                <a:gd name="T17" fmla="*/ 7 h 25"/>
                <a:gd name="T18" fmla="*/ 26 w 28"/>
                <a:gd name="T19" fmla="*/ 19 h 25"/>
                <a:gd name="T20" fmla="*/ 16 w 28"/>
                <a:gd name="T21"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25">
                  <a:moveTo>
                    <a:pt x="16" y="25"/>
                  </a:moveTo>
                  <a:cubicBezTo>
                    <a:pt x="0" y="25"/>
                    <a:pt x="0" y="25"/>
                    <a:pt x="0" y="25"/>
                  </a:cubicBezTo>
                  <a:cubicBezTo>
                    <a:pt x="0" y="21"/>
                    <a:pt x="0" y="21"/>
                    <a:pt x="0" y="21"/>
                  </a:cubicBezTo>
                  <a:cubicBezTo>
                    <a:pt x="16" y="21"/>
                    <a:pt x="16" y="21"/>
                    <a:pt x="16" y="21"/>
                  </a:cubicBezTo>
                  <a:cubicBezTo>
                    <a:pt x="19" y="21"/>
                    <a:pt x="21" y="19"/>
                    <a:pt x="23" y="17"/>
                  </a:cubicBezTo>
                  <a:cubicBezTo>
                    <a:pt x="24" y="14"/>
                    <a:pt x="24" y="11"/>
                    <a:pt x="23" y="9"/>
                  </a:cubicBezTo>
                  <a:cubicBezTo>
                    <a:pt x="19" y="2"/>
                    <a:pt x="19" y="2"/>
                    <a:pt x="19" y="2"/>
                  </a:cubicBezTo>
                  <a:cubicBezTo>
                    <a:pt x="22" y="0"/>
                    <a:pt x="22" y="0"/>
                    <a:pt x="22" y="0"/>
                  </a:cubicBezTo>
                  <a:cubicBezTo>
                    <a:pt x="26" y="7"/>
                    <a:pt x="26" y="7"/>
                    <a:pt x="26" y="7"/>
                  </a:cubicBezTo>
                  <a:cubicBezTo>
                    <a:pt x="28" y="11"/>
                    <a:pt x="28" y="15"/>
                    <a:pt x="26" y="19"/>
                  </a:cubicBezTo>
                  <a:cubicBezTo>
                    <a:pt x="24" y="22"/>
                    <a:pt x="20" y="25"/>
                    <a:pt x="16" y="25"/>
                  </a:cubicBez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36" name="Freeform 188">
              <a:extLst>
                <a:ext uri="{FF2B5EF4-FFF2-40B4-BE49-F238E27FC236}">
                  <a16:creationId xmlns:a16="http://schemas.microsoft.com/office/drawing/2014/main" id="{7E9DFFFB-9B99-48D0-86F4-993BA286C271}"/>
                </a:ext>
              </a:extLst>
            </p:cNvPr>
            <p:cNvSpPr>
              <a:spLocks/>
            </p:cNvSpPr>
            <p:nvPr/>
          </p:nvSpPr>
          <p:spPr bwMode="auto">
            <a:xfrm>
              <a:off x="5975350" y="1298575"/>
              <a:ext cx="79375" cy="117475"/>
            </a:xfrm>
            <a:custGeom>
              <a:avLst/>
              <a:gdLst>
                <a:gd name="T0" fmla="*/ 38 w 50"/>
                <a:gd name="T1" fmla="*/ 74 h 74"/>
                <a:gd name="T2" fmla="*/ 0 w 50"/>
                <a:gd name="T3" fmla="*/ 37 h 74"/>
                <a:gd name="T4" fmla="*/ 38 w 50"/>
                <a:gd name="T5" fmla="*/ 0 h 74"/>
                <a:gd name="T6" fmla="*/ 50 w 50"/>
                <a:gd name="T7" fmla="*/ 12 h 74"/>
                <a:gd name="T8" fmla="*/ 25 w 50"/>
                <a:gd name="T9" fmla="*/ 37 h 74"/>
                <a:gd name="T10" fmla="*/ 50 w 50"/>
                <a:gd name="T11" fmla="*/ 62 h 74"/>
                <a:gd name="T12" fmla="*/ 38 w 50"/>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50" h="74">
                  <a:moveTo>
                    <a:pt x="38" y="74"/>
                  </a:moveTo>
                  <a:lnTo>
                    <a:pt x="0" y="37"/>
                  </a:lnTo>
                  <a:lnTo>
                    <a:pt x="38" y="0"/>
                  </a:lnTo>
                  <a:lnTo>
                    <a:pt x="50" y="12"/>
                  </a:lnTo>
                  <a:lnTo>
                    <a:pt x="25" y="37"/>
                  </a:lnTo>
                  <a:lnTo>
                    <a:pt x="50" y="62"/>
                  </a:lnTo>
                  <a:lnTo>
                    <a:pt x="38" y="74"/>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37" name="Freeform 189">
              <a:extLst>
                <a:ext uri="{FF2B5EF4-FFF2-40B4-BE49-F238E27FC236}">
                  <a16:creationId xmlns:a16="http://schemas.microsoft.com/office/drawing/2014/main" id="{5FA3F94D-D6D5-466C-B7A5-2F85B275F97F}"/>
                </a:ext>
              </a:extLst>
            </p:cNvPr>
            <p:cNvSpPr>
              <a:spLocks/>
            </p:cNvSpPr>
            <p:nvPr/>
          </p:nvSpPr>
          <p:spPr bwMode="auto">
            <a:xfrm>
              <a:off x="5903913" y="1022350"/>
              <a:ext cx="215900" cy="144462"/>
            </a:xfrm>
            <a:custGeom>
              <a:avLst/>
              <a:gdLst>
                <a:gd name="T0" fmla="*/ 30 w 33"/>
                <a:gd name="T1" fmla="*/ 22 h 22"/>
                <a:gd name="T2" fmla="*/ 21 w 33"/>
                <a:gd name="T3" fmla="*/ 8 h 22"/>
                <a:gd name="T4" fmla="*/ 15 w 33"/>
                <a:gd name="T5" fmla="*/ 4 h 22"/>
                <a:gd name="T6" fmla="*/ 15 w 33"/>
                <a:gd name="T7" fmla="*/ 4 h 22"/>
                <a:gd name="T8" fmla="*/ 8 w 33"/>
                <a:gd name="T9" fmla="*/ 8 h 22"/>
                <a:gd name="T10" fmla="*/ 4 w 33"/>
                <a:gd name="T11" fmla="*/ 16 h 22"/>
                <a:gd name="T12" fmla="*/ 0 w 33"/>
                <a:gd name="T13" fmla="*/ 14 h 22"/>
                <a:gd name="T14" fmla="*/ 4 w 33"/>
                <a:gd name="T15" fmla="*/ 6 h 22"/>
                <a:gd name="T16" fmla="*/ 15 w 33"/>
                <a:gd name="T17" fmla="*/ 0 h 22"/>
                <a:gd name="T18" fmla="*/ 15 w 33"/>
                <a:gd name="T19" fmla="*/ 0 h 22"/>
                <a:gd name="T20" fmla="*/ 25 w 33"/>
                <a:gd name="T21" fmla="*/ 6 h 22"/>
                <a:gd name="T22" fmla="*/ 33 w 33"/>
                <a:gd name="T23" fmla="*/ 20 h 22"/>
                <a:gd name="T24" fmla="*/ 30 w 33"/>
                <a:gd name="T2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22">
                  <a:moveTo>
                    <a:pt x="30" y="22"/>
                  </a:moveTo>
                  <a:cubicBezTo>
                    <a:pt x="21" y="8"/>
                    <a:pt x="21" y="8"/>
                    <a:pt x="21" y="8"/>
                  </a:cubicBezTo>
                  <a:cubicBezTo>
                    <a:pt x="20" y="6"/>
                    <a:pt x="17" y="4"/>
                    <a:pt x="15" y="4"/>
                  </a:cubicBezTo>
                  <a:cubicBezTo>
                    <a:pt x="15" y="4"/>
                    <a:pt x="15" y="4"/>
                    <a:pt x="15" y="4"/>
                  </a:cubicBezTo>
                  <a:cubicBezTo>
                    <a:pt x="12" y="4"/>
                    <a:pt x="9" y="6"/>
                    <a:pt x="8" y="8"/>
                  </a:cubicBezTo>
                  <a:cubicBezTo>
                    <a:pt x="4" y="16"/>
                    <a:pt x="4" y="16"/>
                    <a:pt x="4" y="16"/>
                  </a:cubicBezTo>
                  <a:cubicBezTo>
                    <a:pt x="0" y="14"/>
                    <a:pt x="0" y="14"/>
                    <a:pt x="0" y="14"/>
                  </a:cubicBezTo>
                  <a:cubicBezTo>
                    <a:pt x="4" y="6"/>
                    <a:pt x="4" y="6"/>
                    <a:pt x="4" y="6"/>
                  </a:cubicBezTo>
                  <a:cubicBezTo>
                    <a:pt x="7" y="3"/>
                    <a:pt x="10" y="0"/>
                    <a:pt x="15" y="0"/>
                  </a:cubicBezTo>
                  <a:cubicBezTo>
                    <a:pt x="15" y="0"/>
                    <a:pt x="15" y="0"/>
                    <a:pt x="15" y="0"/>
                  </a:cubicBezTo>
                  <a:cubicBezTo>
                    <a:pt x="19" y="0"/>
                    <a:pt x="23" y="3"/>
                    <a:pt x="25" y="6"/>
                  </a:cubicBezTo>
                  <a:cubicBezTo>
                    <a:pt x="33" y="20"/>
                    <a:pt x="33" y="20"/>
                    <a:pt x="33" y="20"/>
                  </a:cubicBezTo>
                  <a:lnTo>
                    <a:pt x="30" y="22"/>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38" name="Freeform 190">
              <a:extLst>
                <a:ext uri="{FF2B5EF4-FFF2-40B4-BE49-F238E27FC236}">
                  <a16:creationId xmlns:a16="http://schemas.microsoft.com/office/drawing/2014/main" id="{D189C3F3-B420-4E93-8C74-C33CCE8A4330}"/>
                </a:ext>
              </a:extLst>
            </p:cNvPr>
            <p:cNvSpPr>
              <a:spLocks/>
            </p:cNvSpPr>
            <p:nvPr/>
          </p:nvSpPr>
          <p:spPr bwMode="auto">
            <a:xfrm>
              <a:off x="6042025" y="1095375"/>
              <a:ext cx="98425" cy="90487"/>
            </a:xfrm>
            <a:custGeom>
              <a:avLst/>
              <a:gdLst>
                <a:gd name="T0" fmla="*/ 49 w 62"/>
                <a:gd name="T1" fmla="*/ 57 h 57"/>
                <a:gd name="T2" fmla="*/ 0 w 62"/>
                <a:gd name="T3" fmla="*/ 41 h 57"/>
                <a:gd name="T4" fmla="*/ 4 w 62"/>
                <a:gd name="T5" fmla="*/ 24 h 57"/>
                <a:gd name="T6" fmla="*/ 37 w 62"/>
                <a:gd name="T7" fmla="*/ 37 h 57"/>
                <a:gd name="T8" fmla="*/ 45 w 62"/>
                <a:gd name="T9" fmla="*/ 0 h 57"/>
                <a:gd name="T10" fmla="*/ 62 w 62"/>
                <a:gd name="T11" fmla="*/ 4 h 57"/>
                <a:gd name="T12" fmla="*/ 49 w 62"/>
                <a:gd name="T13" fmla="*/ 57 h 57"/>
              </a:gdLst>
              <a:ahLst/>
              <a:cxnLst>
                <a:cxn ang="0">
                  <a:pos x="T0" y="T1"/>
                </a:cxn>
                <a:cxn ang="0">
                  <a:pos x="T2" y="T3"/>
                </a:cxn>
                <a:cxn ang="0">
                  <a:pos x="T4" y="T5"/>
                </a:cxn>
                <a:cxn ang="0">
                  <a:pos x="T6" y="T7"/>
                </a:cxn>
                <a:cxn ang="0">
                  <a:pos x="T8" y="T9"/>
                </a:cxn>
                <a:cxn ang="0">
                  <a:pos x="T10" y="T11"/>
                </a:cxn>
                <a:cxn ang="0">
                  <a:pos x="T12" y="T13"/>
                </a:cxn>
              </a:cxnLst>
              <a:rect l="0" t="0" r="r" b="b"/>
              <a:pathLst>
                <a:path w="62" h="57">
                  <a:moveTo>
                    <a:pt x="49" y="57"/>
                  </a:moveTo>
                  <a:lnTo>
                    <a:pt x="0" y="41"/>
                  </a:lnTo>
                  <a:lnTo>
                    <a:pt x="4" y="24"/>
                  </a:lnTo>
                  <a:lnTo>
                    <a:pt x="37" y="37"/>
                  </a:lnTo>
                  <a:lnTo>
                    <a:pt x="45" y="0"/>
                  </a:lnTo>
                  <a:lnTo>
                    <a:pt x="62" y="4"/>
                  </a:lnTo>
                  <a:lnTo>
                    <a:pt x="49" y="57"/>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39" name="Freeform 191">
              <a:extLst>
                <a:ext uri="{FF2B5EF4-FFF2-40B4-BE49-F238E27FC236}">
                  <a16:creationId xmlns:a16="http://schemas.microsoft.com/office/drawing/2014/main" id="{0A0BEB72-723A-4B6B-959E-276EBD6FC1E6}"/>
                </a:ext>
              </a:extLst>
            </p:cNvPr>
            <p:cNvSpPr>
              <a:spLocks noEditPoints="1"/>
            </p:cNvSpPr>
            <p:nvPr/>
          </p:nvSpPr>
          <p:spPr bwMode="auto">
            <a:xfrm>
              <a:off x="5667375" y="1474788"/>
              <a:ext cx="663575" cy="104775"/>
            </a:xfrm>
            <a:custGeom>
              <a:avLst/>
              <a:gdLst>
                <a:gd name="T0" fmla="*/ 418 w 418"/>
                <a:gd name="T1" fmla="*/ 66 h 66"/>
                <a:gd name="T2" fmla="*/ 0 w 418"/>
                <a:gd name="T3" fmla="*/ 66 h 66"/>
                <a:gd name="T4" fmla="*/ 0 w 418"/>
                <a:gd name="T5" fmla="*/ 0 h 66"/>
                <a:gd name="T6" fmla="*/ 418 w 418"/>
                <a:gd name="T7" fmla="*/ 0 h 66"/>
                <a:gd name="T8" fmla="*/ 418 w 418"/>
                <a:gd name="T9" fmla="*/ 66 h 66"/>
                <a:gd name="T10" fmla="*/ 17 w 418"/>
                <a:gd name="T11" fmla="*/ 50 h 66"/>
                <a:gd name="T12" fmla="*/ 401 w 418"/>
                <a:gd name="T13" fmla="*/ 50 h 66"/>
                <a:gd name="T14" fmla="*/ 401 w 418"/>
                <a:gd name="T15" fmla="*/ 17 h 66"/>
                <a:gd name="T16" fmla="*/ 17 w 418"/>
                <a:gd name="T17" fmla="*/ 17 h 66"/>
                <a:gd name="T18" fmla="*/ 17 w 418"/>
                <a:gd name="T1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8" h="66">
                  <a:moveTo>
                    <a:pt x="418" y="66"/>
                  </a:moveTo>
                  <a:lnTo>
                    <a:pt x="0" y="66"/>
                  </a:lnTo>
                  <a:lnTo>
                    <a:pt x="0" y="0"/>
                  </a:lnTo>
                  <a:lnTo>
                    <a:pt x="418" y="0"/>
                  </a:lnTo>
                  <a:lnTo>
                    <a:pt x="418" y="66"/>
                  </a:lnTo>
                  <a:close/>
                  <a:moveTo>
                    <a:pt x="17" y="50"/>
                  </a:moveTo>
                  <a:lnTo>
                    <a:pt x="401" y="50"/>
                  </a:lnTo>
                  <a:lnTo>
                    <a:pt x="401" y="17"/>
                  </a:lnTo>
                  <a:lnTo>
                    <a:pt x="17" y="17"/>
                  </a:lnTo>
                  <a:lnTo>
                    <a:pt x="17" y="50"/>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grpSp>
      <p:grpSp>
        <p:nvGrpSpPr>
          <p:cNvPr id="52" name="Graphic 4">
            <a:extLst>
              <a:ext uri="{FF2B5EF4-FFF2-40B4-BE49-F238E27FC236}">
                <a16:creationId xmlns:a16="http://schemas.microsoft.com/office/drawing/2014/main" id="{94530C34-324A-4734-B159-C426152E51EF}"/>
              </a:ext>
            </a:extLst>
          </p:cNvPr>
          <p:cNvGrpSpPr/>
          <p:nvPr/>
        </p:nvGrpSpPr>
        <p:grpSpPr>
          <a:xfrm>
            <a:off x="3606798" y="2821960"/>
            <a:ext cx="408159" cy="324199"/>
            <a:chOff x="3707262" y="490641"/>
            <a:chExt cx="1111778" cy="1127095"/>
          </a:xfrm>
          <a:solidFill>
            <a:schemeClr val="bg1">
              <a:lumMod val="65000"/>
            </a:schemeClr>
          </a:solidFill>
        </p:grpSpPr>
        <p:grpSp>
          <p:nvGrpSpPr>
            <p:cNvPr id="53" name="Graphic 4">
              <a:extLst>
                <a:ext uri="{FF2B5EF4-FFF2-40B4-BE49-F238E27FC236}">
                  <a16:creationId xmlns:a16="http://schemas.microsoft.com/office/drawing/2014/main" id="{61A80DC1-D048-4C20-84C4-37CDDF9C59A5}"/>
                </a:ext>
              </a:extLst>
            </p:cNvPr>
            <p:cNvGrpSpPr/>
            <p:nvPr/>
          </p:nvGrpSpPr>
          <p:grpSpPr>
            <a:xfrm>
              <a:off x="3707262" y="632157"/>
              <a:ext cx="684944" cy="985579"/>
              <a:chOff x="3707262" y="632157"/>
              <a:chExt cx="684944" cy="985579"/>
            </a:xfrm>
            <a:grpFill/>
          </p:grpSpPr>
          <p:sp>
            <p:nvSpPr>
              <p:cNvPr id="64" name="Freeform: Shape 42">
                <a:extLst>
                  <a:ext uri="{FF2B5EF4-FFF2-40B4-BE49-F238E27FC236}">
                    <a16:creationId xmlns:a16="http://schemas.microsoft.com/office/drawing/2014/main" id="{A94831AE-E1FD-4C06-894D-234E51FD6197}"/>
                  </a:ext>
                </a:extLst>
              </p:cNvPr>
              <p:cNvSpPr/>
              <p:nvPr/>
            </p:nvSpPr>
            <p:spPr>
              <a:xfrm>
                <a:off x="3719378" y="632157"/>
                <a:ext cx="660711" cy="173751"/>
              </a:xfrm>
              <a:custGeom>
                <a:avLst/>
                <a:gdLst>
                  <a:gd name="connsiteX0" fmla="*/ 330356 w 660711"/>
                  <a:gd name="connsiteY0" fmla="*/ 173751 h 173751"/>
                  <a:gd name="connsiteX1" fmla="*/ 105165 w 660711"/>
                  <a:gd name="connsiteY1" fmla="*/ 152947 h 173751"/>
                  <a:gd name="connsiteX2" fmla="*/ 0 w 660711"/>
                  <a:gd name="connsiteY2" fmla="*/ 86876 h 173751"/>
                  <a:gd name="connsiteX3" fmla="*/ 105165 w 660711"/>
                  <a:gd name="connsiteY3" fmla="*/ 20804 h 173751"/>
                  <a:gd name="connsiteX4" fmla="*/ 330356 w 660711"/>
                  <a:gd name="connsiteY4" fmla="*/ 0 h 173751"/>
                  <a:gd name="connsiteX5" fmla="*/ 555546 w 660711"/>
                  <a:gd name="connsiteY5" fmla="*/ 20804 h 173751"/>
                  <a:gd name="connsiteX6" fmla="*/ 660711 w 660711"/>
                  <a:gd name="connsiteY6" fmla="*/ 86876 h 173751"/>
                  <a:gd name="connsiteX7" fmla="*/ 555546 w 660711"/>
                  <a:gd name="connsiteY7" fmla="*/ 152947 h 173751"/>
                  <a:gd name="connsiteX8" fmla="*/ 330356 w 660711"/>
                  <a:gd name="connsiteY8" fmla="*/ 173751 h 173751"/>
                  <a:gd name="connsiteX9" fmla="*/ 34293 w 660711"/>
                  <a:gd name="connsiteY9" fmla="*/ 86876 h 173751"/>
                  <a:gd name="connsiteX10" fmla="*/ 118196 w 660711"/>
                  <a:gd name="connsiteY10" fmla="*/ 120711 h 173751"/>
                  <a:gd name="connsiteX11" fmla="*/ 330127 w 660711"/>
                  <a:gd name="connsiteY11" fmla="*/ 139458 h 173751"/>
                  <a:gd name="connsiteX12" fmla="*/ 542058 w 660711"/>
                  <a:gd name="connsiteY12" fmla="*/ 120711 h 173751"/>
                  <a:gd name="connsiteX13" fmla="*/ 625961 w 660711"/>
                  <a:gd name="connsiteY13" fmla="*/ 86876 h 173751"/>
                  <a:gd name="connsiteX14" fmla="*/ 542058 w 660711"/>
                  <a:gd name="connsiteY14" fmla="*/ 53040 h 173751"/>
                  <a:gd name="connsiteX15" fmla="*/ 330127 w 660711"/>
                  <a:gd name="connsiteY15" fmla="*/ 34293 h 173751"/>
                  <a:gd name="connsiteX16" fmla="*/ 118196 w 660711"/>
                  <a:gd name="connsiteY16" fmla="*/ 53040 h 173751"/>
                  <a:gd name="connsiteX17" fmla="*/ 34293 w 660711"/>
                  <a:gd name="connsiteY17" fmla="*/ 86876 h 173751"/>
                  <a:gd name="connsiteX18" fmla="*/ 626418 w 660711"/>
                  <a:gd name="connsiteY18" fmla="*/ 87104 h 173751"/>
                  <a:gd name="connsiteX19" fmla="*/ 626418 w 660711"/>
                  <a:gd name="connsiteY19" fmla="*/ 87104 h 173751"/>
                  <a:gd name="connsiteX20" fmla="*/ 626418 w 660711"/>
                  <a:gd name="connsiteY20" fmla="*/ 87104 h 173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0711" h="173751">
                    <a:moveTo>
                      <a:pt x="330356" y="173751"/>
                    </a:moveTo>
                    <a:cubicBezTo>
                      <a:pt x="245538" y="173751"/>
                      <a:pt x="165521" y="166435"/>
                      <a:pt x="105165" y="152947"/>
                    </a:cubicBezTo>
                    <a:cubicBezTo>
                      <a:pt x="34522" y="137172"/>
                      <a:pt x="0" y="115453"/>
                      <a:pt x="0" y="86876"/>
                    </a:cubicBezTo>
                    <a:cubicBezTo>
                      <a:pt x="0" y="58069"/>
                      <a:pt x="34293" y="36579"/>
                      <a:pt x="105165" y="20804"/>
                    </a:cubicBezTo>
                    <a:cubicBezTo>
                      <a:pt x="165521" y="7316"/>
                      <a:pt x="245538" y="0"/>
                      <a:pt x="330356" y="0"/>
                    </a:cubicBezTo>
                    <a:cubicBezTo>
                      <a:pt x="415174" y="0"/>
                      <a:pt x="495191" y="7316"/>
                      <a:pt x="555546" y="20804"/>
                    </a:cubicBezTo>
                    <a:cubicBezTo>
                      <a:pt x="626190" y="36579"/>
                      <a:pt x="660711" y="58298"/>
                      <a:pt x="660711" y="86876"/>
                    </a:cubicBezTo>
                    <a:cubicBezTo>
                      <a:pt x="660711" y="115682"/>
                      <a:pt x="626418" y="137172"/>
                      <a:pt x="555546" y="152947"/>
                    </a:cubicBezTo>
                    <a:cubicBezTo>
                      <a:pt x="495191" y="166435"/>
                      <a:pt x="415174" y="173751"/>
                      <a:pt x="330356" y="173751"/>
                    </a:cubicBezTo>
                    <a:close/>
                    <a:moveTo>
                      <a:pt x="34293" y="86876"/>
                    </a:moveTo>
                    <a:cubicBezTo>
                      <a:pt x="35436" y="88933"/>
                      <a:pt x="46410" y="105622"/>
                      <a:pt x="118196" y="120711"/>
                    </a:cubicBezTo>
                    <a:cubicBezTo>
                      <a:pt x="175580" y="132828"/>
                      <a:pt x="250796" y="139458"/>
                      <a:pt x="330127" y="139458"/>
                    </a:cubicBezTo>
                    <a:cubicBezTo>
                      <a:pt x="409458" y="139458"/>
                      <a:pt x="484903" y="132828"/>
                      <a:pt x="542058" y="120711"/>
                    </a:cubicBezTo>
                    <a:cubicBezTo>
                      <a:pt x="613844" y="105622"/>
                      <a:pt x="625047" y="88933"/>
                      <a:pt x="625961" y="86876"/>
                    </a:cubicBezTo>
                    <a:cubicBezTo>
                      <a:pt x="624818" y="84818"/>
                      <a:pt x="613844" y="68129"/>
                      <a:pt x="542058" y="53040"/>
                    </a:cubicBezTo>
                    <a:cubicBezTo>
                      <a:pt x="484674" y="40923"/>
                      <a:pt x="409458" y="34293"/>
                      <a:pt x="330127" y="34293"/>
                    </a:cubicBezTo>
                    <a:cubicBezTo>
                      <a:pt x="250796" y="34293"/>
                      <a:pt x="175351" y="40923"/>
                      <a:pt x="118196" y="53040"/>
                    </a:cubicBezTo>
                    <a:cubicBezTo>
                      <a:pt x="46410" y="68129"/>
                      <a:pt x="35436" y="84818"/>
                      <a:pt x="34293" y="86876"/>
                    </a:cubicBezTo>
                    <a:close/>
                    <a:moveTo>
                      <a:pt x="626418" y="87104"/>
                    </a:moveTo>
                    <a:lnTo>
                      <a:pt x="626418" y="87104"/>
                    </a:lnTo>
                    <a:lnTo>
                      <a:pt x="626418" y="87104"/>
                    </a:lnTo>
                    <a:close/>
                  </a:path>
                </a:pathLst>
              </a:custGeom>
              <a:grpFill/>
              <a:ln w="19050" cap="flat">
                <a:solidFill>
                  <a:schemeClr val="bg1">
                    <a:lumMod val="65000"/>
                  </a:schemeClr>
                </a:solidFill>
                <a:prstDash val="solid"/>
                <a:miter/>
              </a:ln>
            </p:spPr>
            <p:txBody>
              <a:bodyPr rtlCol="0" anchor="ctr"/>
              <a:lstStyle/>
              <a:p>
                <a:endParaRPr lang="en-US"/>
              </a:p>
            </p:txBody>
          </p:sp>
          <p:sp>
            <p:nvSpPr>
              <p:cNvPr id="65" name="Freeform: Shape 43">
                <a:extLst>
                  <a:ext uri="{FF2B5EF4-FFF2-40B4-BE49-F238E27FC236}">
                    <a16:creationId xmlns:a16="http://schemas.microsoft.com/office/drawing/2014/main" id="{26F3A43F-682E-4BF7-A365-010EC31128BA}"/>
                  </a:ext>
                </a:extLst>
              </p:cNvPr>
              <p:cNvSpPr/>
              <p:nvPr/>
            </p:nvSpPr>
            <p:spPr>
              <a:xfrm>
                <a:off x="3707262" y="972572"/>
                <a:ext cx="684944" cy="104022"/>
              </a:xfrm>
              <a:custGeom>
                <a:avLst/>
                <a:gdLst>
                  <a:gd name="connsiteX0" fmla="*/ 342472 w 684944"/>
                  <a:gd name="connsiteY0" fmla="*/ 104022 h 104022"/>
                  <a:gd name="connsiteX1" fmla="*/ 108823 w 684944"/>
                  <a:gd name="connsiteY1" fmla="*/ 83218 h 104022"/>
                  <a:gd name="connsiteX2" fmla="*/ 0 w 684944"/>
                  <a:gd name="connsiteY2" fmla="*/ 17146 h 104022"/>
                  <a:gd name="connsiteX3" fmla="*/ 17146 w 684944"/>
                  <a:gd name="connsiteY3" fmla="*/ 0 h 104022"/>
                  <a:gd name="connsiteX4" fmla="*/ 34293 w 684944"/>
                  <a:gd name="connsiteY4" fmla="*/ 16918 h 104022"/>
                  <a:gd name="connsiteX5" fmla="*/ 122997 w 684944"/>
                  <a:gd name="connsiteY5" fmla="*/ 51211 h 104022"/>
                  <a:gd name="connsiteX6" fmla="*/ 342472 w 684944"/>
                  <a:gd name="connsiteY6" fmla="*/ 69729 h 104022"/>
                  <a:gd name="connsiteX7" fmla="*/ 561948 w 684944"/>
                  <a:gd name="connsiteY7" fmla="*/ 51211 h 104022"/>
                  <a:gd name="connsiteX8" fmla="*/ 650652 w 684944"/>
                  <a:gd name="connsiteY8" fmla="*/ 16918 h 104022"/>
                  <a:gd name="connsiteX9" fmla="*/ 667798 w 684944"/>
                  <a:gd name="connsiteY9" fmla="*/ 0 h 104022"/>
                  <a:gd name="connsiteX10" fmla="*/ 684945 w 684944"/>
                  <a:gd name="connsiteY10" fmla="*/ 17146 h 104022"/>
                  <a:gd name="connsiteX11" fmla="*/ 576122 w 684944"/>
                  <a:gd name="connsiteY11" fmla="*/ 83218 h 104022"/>
                  <a:gd name="connsiteX12" fmla="*/ 342472 w 684944"/>
                  <a:gd name="connsiteY12" fmla="*/ 104022 h 10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4944" h="104022">
                    <a:moveTo>
                      <a:pt x="342472" y="104022"/>
                    </a:moveTo>
                    <a:cubicBezTo>
                      <a:pt x="254454" y="104022"/>
                      <a:pt x="171465" y="96706"/>
                      <a:pt x="108823" y="83218"/>
                    </a:cubicBezTo>
                    <a:cubicBezTo>
                      <a:pt x="35665" y="67443"/>
                      <a:pt x="0" y="45953"/>
                      <a:pt x="0" y="17146"/>
                    </a:cubicBezTo>
                    <a:cubicBezTo>
                      <a:pt x="0" y="7773"/>
                      <a:pt x="7773" y="0"/>
                      <a:pt x="17146" y="0"/>
                    </a:cubicBezTo>
                    <a:cubicBezTo>
                      <a:pt x="26520" y="0"/>
                      <a:pt x="34064" y="7544"/>
                      <a:pt x="34293" y="16918"/>
                    </a:cubicBezTo>
                    <a:cubicBezTo>
                      <a:pt x="35893" y="21719"/>
                      <a:pt x="55555" y="37494"/>
                      <a:pt x="122997" y="51211"/>
                    </a:cubicBezTo>
                    <a:cubicBezTo>
                      <a:pt x="182439" y="63099"/>
                      <a:pt x="260398" y="69729"/>
                      <a:pt x="342472" y="69729"/>
                    </a:cubicBezTo>
                    <a:cubicBezTo>
                      <a:pt x="424547" y="69729"/>
                      <a:pt x="502506" y="63099"/>
                      <a:pt x="561948" y="51211"/>
                    </a:cubicBezTo>
                    <a:cubicBezTo>
                      <a:pt x="629390" y="37494"/>
                      <a:pt x="649052" y="21719"/>
                      <a:pt x="650652" y="16918"/>
                    </a:cubicBezTo>
                    <a:cubicBezTo>
                      <a:pt x="650881" y="7544"/>
                      <a:pt x="658425" y="0"/>
                      <a:pt x="667798" y="0"/>
                    </a:cubicBezTo>
                    <a:cubicBezTo>
                      <a:pt x="677172" y="0"/>
                      <a:pt x="684945" y="7773"/>
                      <a:pt x="684945" y="17146"/>
                    </a:cubicBezTo>
                    <a:cubicBezTo>
                      <a:pt x="684945" y="45953"/>
                      <a:pt x="649280" y="67671"/>
                      <a:pt x="576122" y="83218"/>
                    </a:cubicBezTo>
                    <a:cubicBezTo>
                      <a:pt x="513480" y="96478"/>
                      <a:pt x="430491" y="104022"/>
                      <a:pt x="342472" y="104022"/>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66" name="Freeform: Shape 44">
                <a:extLst>
                  <a:ext uri="{FF2B5EF4-FFF2-40B4-BE49-F238E27FC236}">
                    <a16:creationId xmlns:a16="http://schemas.microsoft.com/office/drawing/2014/main" id="{C80AC51B-F186-441F-863B-E269C9909320}"/>
                  </a:ext>
                </a:extLst>
              </p:cNvPr>
              <p:cNvSpPr/>
              <p:nvPr/>
            </p:nvSpPr>
            <p:spPr>
              <a:xfrm>
                <a:off x="3707262" y="1243029"/>
                <a:ext cx="684944" cy="104022"/>
              </a:xfrm>
              <a:custGeom>
                <a:avLst/>
                <a:gdLst>
                  <a:gd name="connsiteX0" fmla="*/ 342472 w 684944"/>
                  <a:gd name="connsiteY0" fmla="*/ 104022 h 104022"/>
                  <a:gd name="connsiteX1" fmla="*/ 108823 w 684944"/>
                  <a:gd name="connsiteY1" fmla="*/ 83218 h 104022"/>
                  <a:gd name="connsiteX2" fmla="*/ 0 w 684944"/>
                  <a:gd name="connsiteY2" fmla="*/ 17146 h 104022"/>
                  <a:gd name="connsiteX3" fmla="*/ 17146 w 684944"/>
                  <a:gd name="connsiteY3" fmla="*/ 0 h 104022"/>
                  <a:gd name="connsiteX4" fmla="*/ 34293 w 684944"/>
                  <a:gd name="connsiteY4" fmla="*/ 16918 h 104022"/>
                  <a:gd name="connsiteX5" fmla="*/ 122997 w 684944"/>
                  <a:gd name="connsiteY5" fmla="*/ 51211 h 104022"/>
                  <a:gd name="connsiteX6" fmla="*/ 342472 w 684944"/>
                  <a:gd name="connsiteY6" fmla="*/ 69729 h 104022"/>
                  <a:gd name="connsiteX7" fmla="*/ 561948 w 684944"/>
                  <a:gd name="connsiteY7" fmla="*/ 51211 h 104022"/>
                  <a:gd name="connsiteX8" fmla="*/ 650652 w 684944"/>
                  <a:gd name="connsiteY8" fmla="*/ 16918 h 104022"/>
                  <a:gd name="connsiteX9" fmla="*/ 667798 w 684944"/>
                  <a:gd name="connsiteY9" fmla="*/ 0 h 104022"/>
                  <a:gd name="connsiteX10" fmla="*/ 684945 w 684944"/>
                  <a:gd name="connsiteY10" fmla="*/ 17146 h 104022"/>
                  <a:gd name="connsiteX11" fmla="*/ 576122 w 684944"/>
                  <a:gd name="connsiteY11" fmla="*/ 83218 h 104022"/>
                  <a:gd name="connsiteX12" fmla="*/ 342472 w 684944"/>
                  <a:gd name="connsiteY12" fmla="*/ 104022 h 10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4944" h="104022">
                    <a:moveTo>
                      <a:pt x="342472" y="104022"/>
                    </a:moveTo>
                    <a:cubicBezTo>
                      <a:pt x="254454" y="104022"/>
                      <a:pt x="171465" y="96706"/>
                      <a:pt x="108823" y="83218"/>
                    </a:cubicBezTo>
                    <a:cubicBezTo>
                      <a:pt x="35665" y="67443"/>
                      <a:pt x="0" y="45953"/>
                      <a:pt x="0" y="17146"/>
                    </a:cubicBezTo>
                    <a:cubicBezTo>
                      <a:pt x="0" y="7773"/>
                      <a:pt x="7773" y="0"/>
                      <a:pt x="17146" y="0"/>
                    </a:cubicBezTo>
                    <a:cubicBezTo>
                      <a:pt x="26520" y="0"/>
                      <a:pt x="34064" y="7544"/>
                      <a:pt x="34293" y="16918"/>
                    </a:cubicBezTo>
                    <a:cubicBezTo>
                      <a:pt x="35893" y="21719"/>
                      <a:pt x="55555" y="37494"/>
                      <a:pt x="122997" y="51211"/>
                    </a:cubicBezTo>
                    <a:cubicBezTo>
                      <a:pt x="182439" y="63099"/>
                      <a:pt x="260398" y="69729"/>
                      <a:pt x="342472" y="69729"/>
                    </a:cubicBezTo>
                    <a:cubicBezTo>
                      <a:pt x="424547" y="69729"/>
                      <a:pt x="502506" y="63099"/>
                      <a:pt x="561948" y="51211"/>
                    </a:cubicBezTo>
                    <a:cubicBezTo>
                      <a:pt x="629390" y="37494"/>
                      <a:pt x="649052" y="21719"/>
                      <a:pt x="650652" y="16918"/>
                    </a:cubicBezTo>
                    <a:cubicBezTo>
                      <a:pt x="650881" y="7544"/>
                      <a:pt x="658425" y="0"/>
                      <a:pt x="667798" y="0"/>
                    </a:cubicBezTo>
                    <a:cubicBezTo>
                      <a:pt x="677172" y="0"/>
                      <a:pt x="684945" y="7773"/>
                      <a:pt x="684945" y="17146"/>
                    </a:cubicBezTo>
                    <a:cubicBezTo>
                      <a:pt x="684945" y="45953"/>
                      <a:pt x="649280" y="67671"/>
                      <a:pt x="576122" y="83218"/>
                    </a:cubicBezTo>
                    <a:cubicBezTo>
                      <a:pt x="513480" y="96706"/>
                      <a:pt x="430491" y="104022"/>
                      <a:pt x="342472" y="104022"/>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67" name="Freeform: Shape 45">
                <a:extLst>
                  <a:ext uri="{FF2B5EF4-FFF2-40B4-BE49-F238E27FC236}">
                    <a16:creationId xmlns:a16="http://schemas.microsoft.com/office/drawing/2014/main" id="{E84ACBF7-F9A3-45FC-8AB9-B536A0DA43BE}"/>
                  </a:ext>
                </a:extLst>
              </p:cNvPr>
              <p:cNvSpPr/>
              <p:nvPr/>
            </p:nvSpPr>
            <p:spPr>
              <a:xfrm>
                <a:off x="3719378" y="701657"/>
                <a:ext cx="34292" cy="324182"/>
              </a:xfrm>
              <a:custGeom>
                <a:avLst/>
                <a:gdLst>
                  <a:gd name="connsiteX0" fmla="*/ 17146 w 34292"/>
                  <a:gd name="connsiteY0" fmla="*/ 324183 h 324182"/>
                  <a:gd name="connsiteX1" fmla="*/ 0 w 34292"/>
                  <a:gd name="connsiteY1" fmla="*/ 307036 h 324182"/>
                  <a:gd name="connsiteX2" fmla="*/ 0 w 34292"/>
                  <a:gd name="connsiteY2" fmla="*/ 17146 h 324182"/>
                  <a:gd name="connsiteX3" fmla="*/ 17146 w 34292"/>
                  <a:gd name="connsiteY3" fmla="*/ 0 h 324182"/>
                  <a:gd name="connsiteX4" fmla="*/ 34293 w 34292"/>
                  <a:gd name="connsiteY4" fmla="*/ 17146 h 324182"/>
                  <a:gd name="connsiteX5" fmla="*/ 34293 w 34292"/>
                  <a:gd name="connsiteY5" fmla="*/ 306808 h 324182"/>
                  <a:gd name="connsiteX6" fmla="*/ 17146 w 34292"/>
                  <a:gd name="connsiteY6" fmla="*/ 324183 h 32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324182">
                    <a:moveTo>
                      <a:pt x="17146" y="324183"/>
                    </a:moveTo>
                    <a:cubicBezTo>
                      <a:pt x="7773" y="324183"/>
                      <a:pt x="0" y="316410"/>
                      <a:pt x="0" y="307036"/>
                    </a:cubicBezTo>
                    <a:lnTo>
                      <a:pt x="0" y="17146"/>
                    </a:lnTo>
                    <a:cubicBezTo>
                      <a:pt x="0" y="7773"/>
                      <a:pt x="7773" y="0"/>
                      <a:pt x="17146" y="0"/>
                    </a:cubicBezTo>
                    <a:cubicBezTo>
                      <a:pt x="26520" y="0"/>
                      <a:pt x="34293" y="7773"/>
                      <a:pt x="34293" y="17146"/>
                    </a:cubicBezTo>
                    <a:lnTo>
                      <a:pt x="34293" y="306808"/>
                    </a:lnTo>
                    <a:cubicBezTo>
                      <a:pt x="34293" y="316410"/>
                      <a:pt x="26520" y="324183"/>
                      <a:pt x="17146" y="324183"/>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68" name="Freeform: Shape 46">
                <a:extLst>
                  <a:ext uri="{FF2B5EF4-FFF2-40B4-BE49-F238E27FC236}">
                    <a16:creationId xmlns:a16="http://schemas.microsoft.com/office/drawing/2014/main" id="{3FFECA99-E091-416F-8482-FFC5FA221313}"/>
                  </a:ext>
                </a:extLst>
              </p:cNvPr>
              <p:cNvSpPr/>
              <p:nvPr/>
            </p:nvSpPr>
            <p:spPr>
              <a:xfrm>
                <a:off x="3719378" y="1059447"/>
                <a:ext cx="34292" cy="236850"/>
              </a:xfrm>
              <a:custGeom>
                <a:avLst/>
                <a:gdLst>
                  <a:gd name="connsiteX0" fmla="*/ 17146 w 34292"/>
                  <a:gd name="connsiteY0" fmla="*/ 236850 h 236850"/>
                  <a:gd name="connsiteX1" fmla="*/ 0 w 34292"/>
                  <a:gd name="connsiteY1" fmla="*/ 219704 h 236850"/>
                  <a:gd name="connsiteX2" fmla="*/ 0 w 34292"/>
                  <a:gd name="connsiteY2" fmla="*/ 17146 h 236850"/>
                  <a:gd name="connsiteX3" fmla="*/ 17146 w 34292"/>
                  <a:gd name="connsiteY3" fmla="*/ 0 h 236850"/>
                  <a:gd name="connsiteX4" fmla="*/ 34293 w 34292"/>
                  <a:gd name="connsiteY4" fmla="*/ 17146 h 236850"/>
                  <a:gd name="connsiteX5" fmla="*/ 34293 w 34292"/>
                  <a:gd name="connsiteY5" fmla="*/ 219704 h 236850"/>
                  <a:gd name="connsiteX6" fmla="*/ 17146 w 34292"/>
                  <a:gd name="connsiteY6" fmla="*/ 236850 h 23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236850">
                    <a:moveTo>
                      <a:pt x="17146" y="236850"/>
                    </a:moveTo>
                    <a:cubicBezTo>
                      <a:pt x="7773" y="236850"/>
                      <a:pt x="0" y="229077"/>
                      <a:pt x="0" y="219704"/>
                    </a:cubicBezTo>
                    <a:lnTo>
                      <a:pt x="0" y="17146"/>
                    </a:lnTo>
                    <a:cubicBezTo>
                      <a:pt x="0" y="7773"/>
                      <a:pt x="7773" y="0"/>
                      <a:pt x="17146" y="0"/>
                    </a:cubicBezTo>
                    <a:cubicBezTo>
                      <a:pt x="26520" y="0"/>
                      <a:pt x="34293" y="7773"/>
                      <a:pt x="34293" y="17146"/>
                    </a:cubicBezTo>
                    <a:lnTo>
                      <a:pt x="34293" y="219704"/>
                    </a:lnTo>
                    <a:cubicBezTo>
                      <a:pt x="34293" y="229306"/>
                      <a:pt x="26520" y="236850"/>
                      <a:pt x="17146" y="236850"/>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69" name="Freeform: Shape 47">
                <a:extLst>
                  <a:ext uri="{FF2B5EF4-FFF2-40B4-BE49-F238E27FC236}">
                    <a16:creationId xmlns:a16="http://schemas.microsoft.com/office/drawing/2014/main" id="{8F7AA7EF-8E7D-4175-A14C-75B0A013D2D7}"/>
                  </a:ext>
                </a:extLst>
              </p:cNvPr>
              <p:cNvSpPr/>
              <p:nvPr/>
            </p:nvSpPr>
            <p:spPr>
              <a:xfrm>
                <a:off x="3719378" y="1331047"/>
                <a:ext cx="660711" cy="286689"/>
              </a:xfrm>
              <a:custGeom>
                <a:avLst/>
                <a:gdLst>
                  <a:gd name="connsiteX0" fmla="*/ 330356 w 660711"/>
                  <a:gd name="connsiteY0" fmla="*/ 286689 h 286689"/>
                  <a:gd name="connsiteX1" fmla="*/ 105165 w 660711"/>
                  <a:gd name="connsiteY1" fmla="*/ 265885 h 286689"/>
                  <a:gd name="connsiteX2" fmla="*/ 0 w 660711"/>
                  <a:gd name="connsiteY2" fmla="*/ 199814 h 286689"/>
                  <a:gd name="connsiteX3" fmla="*/ 0 w 660711"/>
                  <a:gd name="connsiteY3" fmla="*/ 17146 h 286689"/>
                  <a:gd name="connsiteX4" fmla="*/ 17146 w 660711"/>
                  <a:gd name="connsiteY4" fmla="*/ 0 h 286689"/>
                  <a:gd name="connsiteX5" fmla="*/ 34293 w 660711"/>
                  <a:gd name="connsiteY5" fmla="*/ 17146 h 286689"/>
                  <a:gd name="connsiteX6" fmla="*/ 34293 w 660711"/>
                  <a:gd name="connsiteY6" fmla="*/ 199814 h 286689"/>
                  <a:gd name="connsiteX7" fmla="*/ 34293 w 660711"/>
                  <a:gd name="connsiteY7" fmla="*/ 199814 h 286689"/>
                  <a:gd name="connsiteX8" fmla="*/ 118425 w 660711"/>
                  <a:gd name="connsiteY8" fmla="*/ 233649 h 286689"/>
                  <a:gd name="connsiteX9" fmla="*/ 330356 w 660711"/>
                  <a:gd name="connsiteY9" fmla="*/ 252396 h 286689"/>
                  <a:gd name="connsiteX10" fmla="*/ 542286 w 660711"/>
                  <a:gd name="connsiteY10" fmla="*/ 233649 h 286689"/>
                  <a:gd name="connsiteX11" fmla="*/ 626418 w 660711"/>
                  <a:gd name="connsiteY11" fmla="*/ 199585 h 286689"/>
                  <a:gd name="connsiteX12" fmla="*/ 626418 w 660711"/>
                  <a:gd name="connsiteY12" fmla="*/ 17146 h 286689"/>
                  <a:gd name="connsiteX13" fmla="*/ 643565 w 660711"/>
                  <a:gd name="connsiteY13" fmla="*/ 0 h 286689"/>
                  <a:gd name="connsiteX14" fmla="*/ 660711 w 660711"/>
                  <a:gd name="connsiteY14" fmla="*/ 17146 h 286689"/>
                  <a:gd name="connsiteX15" fmla="*/ 660711 w 660711"/>
                  <a:gd name="connsiteY15" fmla="*/ 199814 h 286689"/>
                  <a:gd name="connsiteX16" fmla="*/ 555546 w 660711"/>
                  <a:gd name="connsiteY16" fmla="*/ 265885 h 286689"/>
                  <a:gd name="connsiteX17" fmla="*/ 330356 w 660711"/>
                  <a:gd name="connsiteY17" fmla="*/ 286689 h 28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0711" h="286689">
                    <a:moveTo>
                      <a:pt x="330356" y="286689"/>
                    </a:moveTo>
                    <a:cubicBezTo>
                      <a:pt x="245538" y="286689"/>
                      <a:pt x="165521" y="279373"/>
                      <a:pt x="105165" y="265885"/>
                    </a:cubicBezTo>
                    <a:cubicBezTo>
                      <a:pt x="34522" y="250110"/>
                      <a:pt x="0" y="228391"/>
                      <a:pt x="0" y="199814"/>
                    </a:cubicBezTo>
                    <a:lnTo>
                      <a:pt x="0" y="17146"/>
                    </a:lnTo>
                    <a:cubicBezTo>
                      <a:pt x="0" y="7773"/>
                      <a:pt x="7773" y="0"/>
                      <a:pt x="17146" y="0"/>
                    </a:cubicBezTo>
                    <a:cubicBezTo>
                      <a:pt x="26520" y="0"/>
                      <a:pt x="34293" y="7773"/>
                      <a:pt x="34293" y="17146"/>
                    </a:cubicBezTo>
                    <a:lnTo>
                      <a:pt x="34293" y="199814"/>
                    </a:lnTo>
                    <a:lnTo>
                      <a:pt x="34293" y="199814"/>
                    </a:lnTo>
                    <a:cubicBezTo>
                      <a:pt x="34293" y="199814"/>
                      <a:pt x="42066" y="217646"/>
                      <a:pt x="118425" y="233649"/>
                    </a:cubicBezTo>
                    <a:cubicBezTo>
                      <a:pt x="175809" y="245766"/>
                      <a:pt x="251025" y="252396"/>
                      <a:pt x="330356" y="252396"/>
                    </a:cubicBezTo>
                    <a:cubicBezTo>
                      <a:pt x="409687" y="252396"/>
                      <a:pt x="485131" y="245766"/>
                      <a:pt x="542286" y="233649"/>
                    </a:cubicBezTo>
                    <a:cubicBezTo>
                      <a:pt x="618645" y="217417"/>
                      <a:pt x="626418" y="199814"/>
                      <a:pt x="626418" y="199585"/>
                    </a:cubicBezTo>
                    <a:lnTo>
                      <a:pt x="626418" y="17146"/>
                    </a:lnTo>
                    <a:cubicBezTo>
                      <a:pt x="626418" y="7773"/>
                      <a:pt x="634191" y="0"/>
                      <a:pt x="643565" y="0"/>
                    </a:cubicBezTo>
                    <a:cubicBezTo>
                      <a:pt x="652938" y="0"/>
                      <a:pt x="660711" y="7773"/>
                      <a:pt x="660711" y="17146"/>
                    </a:cubicBezTo>
                    <a:lnTo>
                      <a:pt x="660711" y="199814"/>
                    </a:lnTo>
                    <a:cubicBezTo>
                      <a:pt x="660711" y="228620"/>
                      <a:pt x="626418" y="250110"/>
                      <a:pt x="555546" y="265885"/>
                    </a:cubicBezTo>
                    <a:cubicBezTo>
                      <a:pt x="495191" y="279373"/>
                      <a:pt x="415174" y="286689"/>
                      <a:pt x="330356" y="286689"/>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70" name="Freeform: Shape 48">
                <a:extLst>
                  <a:ext uri="{FF2B5EF4-FFF2-40B4-BE49-F238E27FC236}">
                    <a16:creationId xmlns:a16="http://schemas.microsoft.com/office/drawing/2014/main" id="{68615DED-ACCB-4066-B1E1-E4BB94B78F9B}"/>
                  </a:ext>
                </a:extLst>
              </p:cNvPr>
              <p:cNvSpPr/>
              <p:nvPr/>
            </p:nvSpPr>
            <p:spPr>
              <a:xfrm>
                <a:off x="4345797" y="1059447"/>
                <a:ext cx="34292" cy="236850"/>
              </a:xfrm>
              <a:custGeom>
                <a:avLst/>
                <a:gdLst>
                  <a:gd name="connsiteX0" fmla="*/ 17146 w 34292"/>
                  <a:gd name="connsiteY0" fmla="*/ 236850 h 236850"/>
                  <a:gd name="connsiteX1" fmla="*/ 0 w 34292"/>
                  <a:gd name="connsiteY1" fmla="*/ 219704 h 236850"/>
                  <a:gd name="connsiteX2" fmla="*/ 0 w 34292"/>
                  <a:gd name="connsiteY2" fmla="*/ 17146 h 236850"/>
                  <a:gd name="connsiteX3" fmla="*/ 17146 w 34292"/>
                  <a:gd name="connsiteY3" fmla="*/ 0 h 236850"/>
                  <a:gd name="connsiteX4" fmla="*/ 34293 w 34292"/>
                  <a:gd name="connsiteY4" fmla="*/ 17146 h 236850"/>
                  <a:gd name="connsiteX5" fmla="*/ 34293 w 34292"/>
                  <a:gd name="connsiteY5" fmla="*/ 219704 h 236850"/>
                  <a:gd name="connsiteX6" fmla="*/ 17146 w 34292"/>
                  <a:gd name="connsiteY6" fmla="*/ 236850 h 23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236850">
                    <a:moveTo>
                      <a:pt x="17146" y="236850"/>
                    </a:moveTo>
                    <a:cubicBezTo>
                      <a:pt x="7773" y="236850"/>
                      <a:pt x="0" y="229077"/>
                      <a:pt x="0" y="219704"/>
                    </a:cubicBezTo>
                    <a:lnTo>
                      <a:pt x="0" y="17146"/>
                    </a:lnTo>
                    <a:cubicBezTo>
                      <a:pt x="0" y="7773"/>
                      <a:pt x="7773" y="0"/>
                      <a:pt x="17146" y="0"/>
                    </a:cubicBezTo>
                    <a:cubicBezTo>
                      <a:pt x="26520" y="0"/>
                      <a:pt x="34293" y="7773"/>
                      <a:pt x="34293" y="17146"/>
                    </a:cubicBezTo>
                    <a:lnTo>
                      <a:pt x="34293" y="219704"/>
                    </a:lnTo>
                    <a:cubicBezTo>
                      <a:pt x="34293" y="229306"/>
                      <a:pt x="26520" y="236850"/>
                      <a:pt x="17146" y="236850"/>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71" name="Freeform: Shape 49">
                <a:extLst>
                  <a:ext uri="{FF2B5EF4-FFF2-40B4-BE49-F238E27FC236}">
                    <a16:creationId xmlns:a16="http://schemas.microsoft.com/office/drawing/2014/main" id="{F5FF9CD9-0A1F-4AB2-9C5B-EF439F4DFFCF}"/>
                  </a:ext>
                </a:extLst>
              </p:cNvPr>
              <p:cNvSpPr/>
              <p:nvPr/>
            </p:nvSpPr>
            <p:spPr>
              <a:xfrm>
                <a:off x="4345797" y="701657"/>
                <a:ext cx="34292" cy="324182"/>
              </a:xfrm>
              <a:custGeom>
                <a:avLst/>
                <a:gdLst>
                  <a:gd name="connsiteX0" fmla="*/ 17146 w 34292"/>
                  <a:gd name="connsiteY0" fmla="*/ 324183 h 324182"/>
                  <a:gd name="connsiteX1" fmla="*/ 0 w 34292"/>
                  <a:gd name="connsiteY1" fmla="*/ 307036 h 324182"/>
                  <a:gd name="connsiteX2" fmla="*/ 0 w 34292"/>
                  <a:gd name="connsiteY2" fmla="*/ 17146 h 324182"/>
                  <a:gd name="connsiteX3" fmla="*/ 17146 w 34292"/>
                  <a:gd name="connsiteY3" fmla="*/ 0 h 324182"/>
                  <a:gd name="connsiteX4" fmla="*/ 34293 w 34292"/>
                  <a:gd name="connsiteY4" fmla="*/ 17146 h 324182"/>
                  <a:gd name="connsiteX5" fmla="*/ 34293 w 34292"/>
                  <a:gd name="connsiteY5" fmla="*/ 306808 h 324182"/>
                  <a:gd name="connsiteX6" fmla="*/ 17146 w 34292"/>
                  <a:gd name="connsiteY6" fmla="*/ 324183 h 32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324182">
                    <a:moveTo>
                      <a:pt x="17146" y="324183"/>
                    </a:moveTo>
                    <a:cubicBezTo>
                      <a:pt x="7773" y="324183"/>
                      <a:pt x="0" y="316410"/>
                      <a:pt x="0" y="307036"/>
                    </a:cubicBezTo>
                    <a:lnTo>
                      <a:pt x="0" y="17146"/>
                    </a:lnTo>
                    <a:cubicBezTo>
                      <a:pt x="0" y="7773"/>
                      <a:pt x="7773" y="0"/>
                      <a:pt x="17146" y="0"/>
                    </a:cubicBezTo>
                    <a:cubicBezTo>
                      <a:pt x="26520" y="0"/>
                      <a:pt x="34293" y="7773"/>
                      <a:pt x="34293" y="17146"/>
                    </a:cubicBezTo>
                    <a:lnTo>
                      <a:pt x="34293" y="306808"/>
                    </a:lnTo>
                    <a:cubicBezTo>
                      <a:pt x="34293" y="316410"/>
                      <a:pt x="26520" y="324183"/>
                      <a:pt x="17146" y="324183"/>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72" name="Freeform: Shape 50">
                <a:extLst>
                  <a:ext uri="{FF2B5EF4-FFF2-40B4-BE49-F238E27FC236}">
                    <a16:creationId xmlns:a16="http://schemas.microsoft.com/office/drawing/2014/main" id="{B38108AA-240F-48CF-A60F-C20B472245EE}"/>
                  </a:ext>
                </a:extLst>
              </p:cNvPr>
              <p:cNvSpPr/>
              <p:nvPr/>
            </p:nvSpPr>
            <p:spPr>
              <a:xfrm>
                <a:off x="4170445" y="695713"/>
                <a:ext cx="103793" cy="46638"/>
              </a:xfrm>
              <a:custGeom>
                <a:avLst/>
                <a:gdLst>
                  <a:gd name="connsiteX0" fmla="*/ 103793 w 103793"/>
                  <a:gd name="connsiteY0" fmla="*/ 23319 h 46638"/>
                  <a:gd name="connsiteX1" fmla="*/ 51897 w 103793"/>
                  <a:gd name="connsiteY1" fmla="*/ 46638 h 46638"/>
                  <a:gd name="connsiteX2" fmla="*/ 0 w 103793"/>
                  <a:gd name="connsiteY2" fmla="*/ 23319 h 46638"/>
                  <a:gd name="connsiteX3" fmla="*/ 51897 w 103793"/>
                  <a:gd name="connsiteY3" fmla="*/ 0 h 46638"/>
                  <a:gd name="connsiteX4" fmla="*/ 103793 w 103793"/>
                  <a:gd name="connsiteY4" fmla="*/ 23319 h 46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93" h="46638">
                    <a:moveTo>
                      <a:pt x="103793" y="23319"/>
                    </a:moveTo>
                    <a:cubicBezTo>
                      <a:pt x="103793" y="36198"/>
                      <a:pt x="80558" y="46638"/>
                      <a:pt x="51897" y="46638"/>
                    </a:cubicBezTo>
                    <a:cubicBezTo>
                      <a:pt x="23235" y="46638"/>
                      <a:pt x="0" y="36198"/>
                      <a:pt x="0" y="23319"/>
                    </a:cubicBezTo>
                    <a:cubicBezTo>
                      <a:pt x="0" y="10440"/>
                      <a:pt x="23235" y="0"/>
                      <a:pt x="51897" y="0"/>
                    </a:cubicBezTo>
                    <a:cubicBezTo>
                      <a:pt x="80558" y="0"/>
                      <a:pt x="103793" y="10440"/>
                      <a:pt x="103793" y="23319"/>
                    </a:cubicBezTo>
                    <a:close/>
                  </a:path>
                </a:pathLst>
              </a:custGeom>
              <a:grpFill/>
              <a:ln w="19050" cap="flat">
                <a:solidFill>
                  <a:schemeClr val="bg1">
                    <a:lumMod val="65000"/>
                  </a:schemeClr>
                </a:solidFill>
                <a:prstDash val="solid"/>
                <a:miter/>
              </a:ln>
            </p:spPr>
            <p:txBody>
              <a:bodyPr rtlCol="0" anchor="ctr"/>
              <a:lstStyle/>
              <a:p>
                <a:endParaRPr lang="en-US"/>
              </a:p>
            </p:txBody>
          </p:sp>
        </p:grpSp>
        <p:grpSp>
          <p:nvGrpSpPr>
            <p:cNvPr id="54" name="Graphic 4">
              <a:extLst>
                <a:ext uri="{FF2B5EF4-FFF2-40B4-BE49-F238E27FC236}">
                  <a16:creationId xmlns:a16="http://schemas.microsoft.com/office/drawing/2014/main" id="{2CF0D507-2570-4386-9232-4EB528D02147}"/>
                </a:ext>
              </a:extLst>
            </p:cNvPr>
            <p:cNvGrpSpPr/>
            <p:nvPr/>
          </p:nvGrpSpPr>
          <p:grpSpPr>
            <a:xfrm>
              <a:off x="4185992" y="490641"/>
              <a:ext cx="633048" cy="646308"/>
              <a:chOff x="4185992" y="490641"/>
              <a:chExt cx="633048" cy="646308"/>
            </a:xfrm>
            <a:grpFill/>
          </p:grpSpPr>
          <p:sp>
            <p:nvSpPr>
              <p:cNvPr id="57" name="Freeform: Shape 35">
                <a:extLst>
                  <a:ext uri="{FF2B5EF4-FFF2-40B4-BE49-F238E27FC236}">
                    <a16:creationId xmlns:a16="http://schemas.microsoft.com/office/drawing/2014/main" id="{1DC23B13-A1FE-4CC6-A7D0-4CC21DC8A038}"/>
                  </a:ext>
                </a:extLst>
              </p:cNvPr>
              <p:cNvSpPr/>
              <p:nvPr/>
            </p:nvSpPr>
            <p:spPr>
              <a:xfrm>
                <a:off x="4185992" y="490641"/>
                <a:ext cx="621388" cy="165292"/>
              </a:xfrm>
              <a:custGeom>
                <a:avLst/>
                <a:gdLst>
                  <a:gd name="connsiteX0" fmla="*/ 310694 w 621388"/>
                  <a:gd name="connsiteY0" fmla="*/ 165292 h 165292"/>
                  <a:gd name="connsiteX1" fmla="*/ 99450 w 621388"/>
                  <a:gd name="connsiteY1" fmla="*/ 145631 h 165292"/>
                  <a:gd name="connsiteX2" fmla="*/ 0 w 621388"/>
                  <a:gd name="connsiteY2" fmla="*/ 82760 h 165292"/>
                  <a:gd name="connsiteX3" fmla="*/ 99450 w 621388"/>
                  <a:gd name="connsiteY3" fmla="*/ 19661 h 165292"/>
                  <a:gd name="connsiteX4" fmla="*/ 310694 w 621388"/>
                  <a:gd name="connsiteY4" fmla="*/ 0 h 165292"/>
                  <a:gd name="connsiteX5" fmla="*/ 521939 w 621388"/>
                  <a:gd name="connsiteY5" fmla="*/ 19661 h 165292"/>
                  <a:gd name="connsiteX6" fmla="*/ 621389 w 621388"/>
                  <a:gd name="connsiteY6" fmla="*/ 82760 h 165292"/>
                  <a:gd name="connsiteX7" fmla="*/ 521939 w 621388"/>
                  <a:gd name="connsiteY7" fmla="*/ 145859 h 165292"/>
                  <a:gd name="connsiteX8" fmla="*/ 310694 w 621388"/>
                  <a:gd name="connsiteY8" fmla="*/ 165292 h 165292"/>
                  <a:gd name="connsiteX9" fmla="*/ 34293 w 621388"/>
                  <a:gd name="connsiteY9" fmla="*/ 82760 h 165292"/>
                  <a:gd name="connsiteX10" fmla="*/ 114081 w 621388"/>
                  <a:gd name="connsiteY10" fmla="*/ 113853 h 165292"/>
                  <a:gd name="connsiteX11" fmla="*/ 310694 w 621388"/>
                  <a:gd name="connsiteY11" fmla="*/ 130999 h 165292"/>
                  <a:gd name="connsiteX12" fmla="*/ 507307 w 621388"/>
                  <a:gd name="connsiteY12" fmla="*/ 113853 h 165292"/>
                  <a:gd name="connsiteX13" fmla="*/ 587096 w 621388"/>
                  <a:gd name="connsiteY13" fmla="*/ 82760 h 165292"/>
                  <a:gd name="connsiteX14" fmla="*/ 507307 w 621388"/>
                  <a:gd name="connsiteY14" fmla="*/ 51668 h 165292"/>
                  <a:gd name="connsiteX15" fmla="*/ 310694 w 621388"/>
                  <a:gd name="connsiteY15" fmla="*/ 34522 h 165292"/>
                  <a:gd name="connsiteX16" fmla="*/ 114081 w 621388"/>
                  <a:gd name="connsiteY16" fmla="*/ 51668 h 165292"/>
                  <a:gd name="connsiteX17" fmla="*/ 34293 w 621388"/>
                  <a:gd name="connsiteY17" fmla="*/ 82760 h 165292"/>
                  <a:gd name="connsiteX18" fmla="*/ 587096 w 621388"/>
                  <a:gd name="connsiteY18" fmla="*/ 83218 h 165292"/>
                  <a:gd name="connsiteX19" fmla="*/ 587096 w 621388"/>
                  <a:gd name="connsiteY19" fmla="*/ 83218 h 165292"/>
                  <a:gd name="connsiteX20" fmla="*/ 587096 w 621388"/>
                  <a:gd name="connsiteY20" fmla="*/ 83218 h 165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1388" h="165292">
                    <a:moveTo>
                      <a:pt x="310694" y="165292"/>
                    </a:moveTo>
                    <a:cubicBezTo>
                      <a:pt x="231135" y="165292"/>
                      <a:pt x="155919" y="158434"/>
                      <a:pt x="99450" y="145631"/>
                    </a:cubicBezTo>
                    <a:cubicBezTo>
                      <a:pt x="32464" y="130771"/>
                      <a:pt x="0" y="110195"/>
                      <a:pt x="0" y="82760"/>
                    </a:cubicBezTo>
                    <a:cubicBezTo>
                      <a:pt x="0" y="55326"/>
                      <a:pt x="32464" y="34750"/>
                      <a:pt x="99450" y="19661"/>
                    </a:cubicBezTo>
                    <a:cubicBezTo>
                      <a:pt x="156147" y="7087"/>
                      <a:pt x="231135" y="0"/>
                      <a:pt x="310694" y="0"/>
                    </a:cubicBezTo>
                    <a:cubicBezTo>
                      <a:pt x="390254" y="0"/>
                      <a:pt x="465470" y="6859"/>
                      <a:pt x="521939" y="19661"/>
                    </a:cubicBezTo>
                    <a:cubicBezTo>
                      <a:pt x="588925" y="34522"/>
                      <a:pt x="621389" y="55097"/>
                      <a:pt x="621389" y="82760"/>
                    </a:cubicBezTo>
                    <a:cubicBezTo>
                      <a:pt x="621389" y="110195"/>
                      <a:pt x="588925" y="130771"/>
                      <a:pt x="521939" y="145859"/>
                    </a:cubicBezTo>
                    <a:cubicBezTo>
                      <a:pt x="465241" y="158434"/>
                      <a:pt x="390254" y="165292"/>
                      <a:pt x="310694" y="165292"/>
                    </a:cubicBezTo>
                    <a:close/>
                    <a:moveTo>
                      <a:pt x="34293" y="82760"/>
                    </a:moveTo>
                    <a:cubicBezTo>
                      <a:pt x="36808" y="87561"/>
                      <a:pt x="55555" y="101736"/>
                      <a:pt x="114081" y="113853"/>
                    </a:cubicBezTo>
                    <a:cubicBezTo>
                      <a:pt x="167350" y="124826"/>
                      <a:pt x="237307" y="130999"/>
                      <a:pt x="310694" y="130999"/>
                    </a:cubicBezTo>
                    <a:cubicBezTo>
                      <a:pt x="384081" y="130999"/>
                      <a:pt x="453810" y="124826"/>
                      <a:pt x="507307" y="113853"/>
                    </a:cubicBezTo>
                    <a:cubicBezTo>
                      <a:pt x="565834" y="101736"/>
                      <a:pt x="584352" y="87561"/>
                      <a:pt x="587096" y="82760"/>
                    </a:cubicBezTo>
                    <a:cubicBezTo>
                      <a:pt x="584581" y="77959"/>
                      <a:pt x="565834" y="63785"/>
                      <a:pt x="507307" y="51668"/>
                    </a:cubicBezTo>
                    <a:cubicBezTo>
                      <a:pt x="454039" y="40694"/>
                      <a:pt x="384081" y="34522"/>
                      <a:pt x="310694" y="34522"/>
                    </a:cubicBezTo>
                    <a:cubicBezTo>
                      <a:pt x="237307" y="34522"/>
                      <a:pt x="167578" y="40694"/>
                      <a:pt x="114081" y="51668"/>
                    </a:cubicBezTo>
                    <a:cubicBezTo>
                      <a:pt x="55555" y="63785"/>
                      <a:pt x="37036" y="77959"/>
                      <a:pt x="34293" y="82760"/>
                    </a:cubicBezTo>
                    <a:close/>
                    <a:moveTo>
                      <a:pt x="587096" y="83218"/>
                    </a:moveTo>
                    <a:lnTo>
                      <a:pt x="587096" y="83218"/>
                    </a:lnTo>
                    <a:lnTo>
                      <a:pt x="587096" y="83218"/>
                    </a:lnTo>
                    <a:close/>
                  </a:path>
                </a:pathLst>
              </a:custGeom>
              <a:grpFill/>
              <a:ln w="19050" cap="flat">
                <a:solidFill>
                  <a:schemeClr val="bg1">
                    <a:lumMod val="65000"/>
                  </a:schemeClr>
                </a:solidFill>
                <a:prstDash val="solid"/>
                <a:miter/>
              </a:ln>
            </p:spPr>
            <p:txBody>
              <a:bodyPr rtlCol="0" anchor="ctr"/>
              <a:lstStyle/>
              <a:p>
                <a:endParaRPr lang="en-US"/>
              </a:p>
            </p:txBody>
          </p:sp>
          <p:sp>
            <p:nvSpPr>
              <p:cNvPr id="58" name="Freeform: Shape 36">
                <a:extLst>
                  <a:ext uri="{FF2B5EF4-FFF2-40B4-BE49-F238E27FC236}">
                    <a16:creationId xmlns:a16="http://schemas.microsoft.com/office/drawing/2014/main" id="{D0E25AF9-C462-4393-9A37-AF429F308ECA}"/>
                  </a:ext>
                </a:extLst>
              </p:cNvPr>
              <p:cNvSpPr/>
              <p:nvPr/>
            </p:nvSpPr>
            <p:spPr>
              <a:xfrm>
                <a:off x="4418036" y="809566"/>
                <a:ext cx="401004" cy="99906"/>
              </a:xfrm>
              <a:custGeom>
                <a:avLst/>
                <a:gdLst>
                  <a:gd name="connsiteX0" fmla="*/ 78650 w 401004"/>
                  <a:gd name="connsiteY0" fmla="*/ 99907 h 99906"/>
                  <a:gd name="connsiteX1" fmla="*/ 16466 w 401004"/>
                  <a:gd name="connsiteY1" fmla="*/ 98535 h 99906"/>
                  <a:gd name="connsiteX2" fmla="*/ 5 w 401004"/>
                  <a:gd name="connsiteY2" fmla="*/ 80703 h 99906"/>
                  <a:gd name="connsiteX3" fmla="*/ 17837 w 401004"/>
                  <a:gd name="connsiteY3" fmla="*/ 64242 h 99906"/>
                  <a:gd name="connsiteX4" fmla="*/ 78650 w 401004"/>
                  <a:gd name="connsiteY4" fmla="*/ 65614 h 99906"/>
                  <a:gd name="connsiteX5" fmla="*/ 282579 w 401004"/>
                  <a:gd name="connsiteY5" fmla="*/ 48467 h 99906"/>
                  <a:gd name="connsiteX6" fmla="*/ 366711 w 401004"/>
                  <a:gd name="connsiteY6" fmla="*/ 16689 h 99906"/>
                  <a:gd name="connsiteX7" fmla="*/ 383858 w 401004"/>
                  <a:gd name="connsiteY7" fmla="*/ 0 h 99906"/>
                  <a:gd name="connsiteX8" fmla="*/ 401004 w 401004"/>
                  <a:gd name="connsiteY8" fmla="*/ 17146 h 99906"/>
                  <a:gd name="connsiteX9" fmla="*/ 298126 w 401004"/>
                  <a:gd name="connsiteY9" fmla="*/ 80246 h 99906"/>
                  <a:gd name="connsiteX10" fmla="*/ 78650 w 401004"/>
                  <a:gd name="connsiteY10" fmla="*/ 99907 h 99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1004" h="99906">
                    <a:moveTo>
                      <a:pt x="78650" y="99907"/>
                    </a:moveTo>
                    <a:cubicBezTo>
                      <a:pt x="57617" y="99907"/>
                      <a:pt x="36813" y="99450"/>
                      <a:pt x="16466" y="98535"/>
                    </a:cubicBezTo>
                    <a:cubicBezTo>
                      <a:pt x="7092" y="98078"/>
                      <a:pt x="-223" y="90076"/>
                      <a:pt x="5" y="80703"/>
                    </a:cubicBezTo>
                    <a:cubicBezTo>
                      <a:pt x="462" y="71329"/>
                      <a:pt x="8464" y="64014"/>
                      <a:pt x="17837" y="64242"/>
                    </a:cubicBezTo>
                    <a:cubicBezTo>
                      <a:pt x="37727" y="65157"/>
                      <a:pt x="58075" y="65614"/>
                      <a:pt x="78650" y="65614"/>
                    </a:cubicBezTo>
                    <a:cubicBezTo>
                      <a:pt x="154552" y="65614"/>
                      <a:pt x="227025" y="59441"/>
                      <a:pt x="282579" y="48467"/>
                    </a:cubicBezTo>
                    <a:cubicBezTo>
                      <a:pt x="354366" y="34293"/>
                      <a:pt x="365568" y="18518"/>
                      <a:pt x="366711" y="16689"/>
                    </a:cubicBezTo>
                    <a:cubicBezTo>
                      <a:pt x="366940" y="7544"/>
                      <a:pt x="374484" y="0"/>
                      <a:pt x="383858" y="0"/>
                    </a:cubicBezTo>
                    <a:cubicBezTo>
                      <a:pt x="393231" y="0"/>
                      <a:pt x="401004" y="7773"/>
                      <a:pt x="401004" y="17146"/>
                    </a:cubicBezTo>
                    <a:cubicBezTo>
                      <a:pt x="401004" y="44809"/>
                      <a:pt x="367397" y="65385"/>
                      <a:pt x="298126" y="80246"/>
                    </a:cubicBezTo>
                    <a:cubicBezTo>
                      <a:pt x="239141" y="93048"/>
                      <a:pt x="161182" y="99907"/>
                      <a:pt x="78650" y="99907"/>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59" name="Freeform: Shape 37">
                <a:extLst>
                  <a:ext uri="{FF2B5EF4-FFF2-40B4-BE49-F238E27FC236}">
                    <a16:creationId xmlns:a16="http://schemas.microsoft.com/office/drawing/2014/main" id="{7D327345-096E-4E24-B1F8-FE652126C169}"/>
                  </a:ext>
                </a:extLst>
              </p:cNvPr>
              <p:cNvSpPr/>
              <p:nvPr/>
            </p:nvSpPr>
            <p:spPr>
              <a:xfrm>
                <a:off x="4724220" y="1063562"/>
                <a:ext cx="94591" cy="73386"/>
              </a:xfrm>
              <a:custGeom>
                <a:avLst/>
                <a:gdLst>
                  <a:gd name="connsiteX0" fmla="*/ 17090 w 94591"/>
                  <a:gd name="connsiteY0" fmla="*/ 73387 h 73386"/>
                  <a:gd name="connsiteX1" fmla="*/ 629 w 94591"/>
                  <a:gd name="connsiteY1" fmla="*/ 61042 h 73386"/>
                  <a:gd name="connsiteX2" fmla="*/ 12288 w 94591"/>
                  <a:gd name="connsiteY2" fmla="*/ 39780 h 73386"/>
                  <a:gd name="connsiteX3" fmla="*/ 60299 w 94591"/>
                  <a:gd name="connsiteY3" fmla="*/ 16689 h 73386"/>
                  <a:gd name="connsiteX4" fmla="*/ 77445 w 94591"/>
                  <a:gd name="connsiteY4" fmla="*/ 0 h 73386"/>
                  <a:gd name="connsiteX5" fmla="*/ 94592 w 94591"/>
                  <a:gd name="connsiteY5" fmla="*/ 17146 h 73386"/>
                  <a:gd name="connsiteX6" fmla="*/ 21662 w 94591"/>
                  <a:gd name="connsiteY6" fmla="*/ 72701 h 73386"/>
                  <a:gd name="connsiteX7" fmla="*/ 17090 w 94591"/>
                  <a:gd name="connsiteY7" fmla="*/ 73387 h 73386"/>
                  <a:gd name="connsiteX8" fmla="*/ 60299 w 94591"/>
                  <a:gd name="connsiteY8" fmla="*/ 17146 h 73386"/>
                  <a:gd name="connsiteX9" fmla="*/ 60299 w 94591"/>
                  <a:gd name="connsiteY9" fmla="*/ 17146 h 73386"/>
                  <a:gd name="connsiteX10" fmla="*/ 60299 w 94591"/>
                  <a:gd name="connsiteY10" fmla="*/ 17146 h 73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591" h="73386">
                    <a:moveTo>
                      <a:pt x="17090" y="73387"/>
                    </a:moveTo>
                    <a:cubicBezTo>
                      <a:pt x="9545" y="73387"/>
                      <a:pt x="2686" y="68586"/>
                      <a:pt x="629" y="61042"/>
                    </a:cubicBezTo>
                    <a:cubicBezTo>
                      <a:pt x="-1886" y="51897"/>
                      <a:pt x="3372" y="42523"/>
                      <a:pt x="12288" y="39780"/>
                    </a:cubicBezTo>
                    <a:cubicBezTo>
                      <a:pt x="52297" y="28349"/>
                      <a:pt x="59384" y="18061"/>
                      <a:pt x="60299" y="16689"/>
                    </a:cubicBezTo>
                    <a:cubicBezTo>
                      <a:pt x="60527" y="7544"/>
                      <a:pt x="68072" y="0"/>
                      <a:pt x="77445" y="0"/>
                    </a:cubicBezTo>
                    <a:cubicBezTo>
                      <a:pt x="86819" y="0"/>
                      <a:pt x="94592" y="7773"/>
                      <a:pt x="94592" y="17146"/>
                    </a:cubicBezTo>
                    <a:cubicBezTo>
                      <a:pt x="94592" y="40466"/>
                      <a:pt x="70815" y="58755"/>
                      <a:pt x="21662" y="72701"/>
                    </a:cubicBezTo>
                    <a:cubicBezTo>
                      <a:pt x="20290" y="73158"/>
                      <a:pt x="18690" y="73387"/>
                      <a:pt x="17090" y="73387"/>
                    </a:cubicBezTo>
                    <a:close/>
                    <a:moveTo>
                      <a:pt x="60299" y="17146"/>
                    </a:moveTo>
                    <a:cubicBezTo>
                      <a:pt x="60299" y="17146"/>
                      <a:pt x="60299" y="17146"/>
                      <a:pt x="60299" y="17146"/>
                    </a:cubicBezTo>
                    <a:cubicBezTo>
                      <a:pt x="60299" y="17146"/>
                      <a:pt x="60299" y="17146"/>
                      <a:pt x="60299" y="17146"/>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60" name="Freeform: Shape 38">
                <a:extLst>
                  <a:ext uri="{FF2B5EF4-FFF2-40B4-BE49-F238E27FC236}">
                    <a16:creationId xmlns:a16="http://schemas.microsoft.com/office/drawing/2014/main" id="{04116F24-8517-44E0-9E3E-2D57329A3A8B}"/>
                  </a:ext>
                </a:extLst>
              </p:cNvPr>
              <p:cNvSpPr/>
              <p:nvPr/>
            </p:nvSpPr>
            <p:spPr>
              <a:xfrm>
                <a:off x="4185992" y="556026"/>
                <a:ext cx="34292" cy="72243"/>
              </a:xfrm>
              <a:custGeom>
                <a:avLst/>
                <a:gdLst>
                  <a:gd name="connsiteX0" fmla="*/ 17146 w 34292"/>
                  <a:gd name="connsiteY0" fmla="*/ 72244 h 72243"/>
                  <a:gd name="connsiteX1" fmla="*/ 0 w 34292"/>
                  <a:gd name="connsiteY1" fmla="*/ 55097 h 72243"/>
                  <a:gd name="connsiteX2" fmla="*/ 0 w 34292"/>
                  <a:gd name="connsiteY2" fmla="*/ 17146 h 72243"/>
                  <a:gd name="connsiteX3" fmla="*/ 17146 w 34292"/>
                  <a:gd name="connsiteY3" fmla="*/ 0 h 72243"/>
                  <a:gd name="connsiteX4" fmla="*/ 34293 w 34292"/>
                  <a:gd name="connsiteY4" fmla="*/ 17146 h 72243"/>
                  <a:gd name="connsiteX5" fmla="*/ 34293 w 34292"/>
                  <a:gd name="connsiteY5" fmla="*/ 55097 h 72243"/>
                  <a:gd name="connsiteX6" fmla="*/ 17146 w 34292"/>
                  <a:gd name="connsiteY6" fmla="*/ 72244 h 7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72243">
                    <a:moveTo>
                      <a:pt x="17146" y="72244"/>
                    </a:moveTo>
                    <a:cubicBezTo>
                      <a:pt x="7773" y="72244"/>
                      <a:pt x="0" y="64471"/>
                      <a:pt x="0" y="55097"/>
                    </a:cubicBezTo>
                    <a:lnTo>
                      <a:pt x="0" y="17146"/>
                    </a:lnTo>
                    <a:cubicBezTo>
                      <a:pt x="0" y="7773"/>
                      <a:pt x="7773" y="0"/>
                      <a:pt x="17146" y="0"/>
                    </a:cubicBezTo>
                    <a:cubicBezTo>
                      <a:pt x="26520" y="0"/>
                      <a:pt x="34293" y="7773"/>
                      <a:pt x="34293" y="17146"/>
                    </a:cubicBezTo>
                    <a:lnTo>
                      <a:pt x="34293" y="55097"/>
                    </a:lnTo>
                    <a:cubicBezTo>
                      <a:pt x="34293" y="64699"/>
                      <a:pt x="26520" y="72244"/>
                      <a:pt x="17146" y="72244"/>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61" name="Freeform: Shape 39">
                <a:extLst>
                  <a:ext uri="{FF2B5EF4-FFF2-40B4-BE49-F238E27FC236}">
                    <a16:creationId xmlns:a16="http://schemas.microsoft.com/office/drawing/2014/main" id="{718EB3FE-A269-410D-9C3D-858075B1FD2E}"/>
                  </a:ext>
                </a:extLst>
              </p:cNvPr>
              <p:cNvSpPr/>
              <p:nvPr/>
            </p:nvSpPr>
            <p:spPr>
              <a:xfrm>
                <a:off x="4773087" y="891412"/>
                <a:ext cx="34292" cy="224276"/>
              </a:xfrm>
              <a:custGeom>
                <a:avLst/>
                <a:gdLst>
                  <a:gd name="connsiteX0" fmla="*/ 17146 w 34292"/>
                  <a:gd name="connsiteY0" fmla="*/ 224276 h 224276"/>
                  <a:gd name="connsiteX1" fmla="*/ 0 w 34292"/>
                  <a:gd name="connsiteY1" fmla="*/ 207130 h 224276"/>
                  <a:gd name="connsiteX2" fmla="*/ 0 w 34292"/>
                  <a:gd name="connsiteY2" fmla="*/ 17146 h 224276"/>
                  <a:gd name="connsiteX3" fmla="*/ 17146 w 34292"/>
                  <a:gd name="connsiteY3" fmla="*/ 0 h 224276"/>
                  <a:gd name="connsiteX4" fmla="*/ 34293 w 34292"/>
                  <a:gd name="connsiteY4" fmla="*/ 17146 h 224276"/>
                  <a:gd name="connsiteX5" fmla="*/ 34293 w 34292"/>
                  <a:gd name="connsiteY5" fmla="*/ 207130 h 224276"/>
                  <a:gd name="connsiteX6" fmla="*/ 17146 w 34292"/>
                  <a:gd name="connsiteY6" fmla="*/ 224276 h 22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224276">
                    <a:moveTo>
                      <a:pt x="17146" y="224276"/>
                    </a:moveTo>
                    <a:cubicBezTo>
                      <a:pt x="7773" y="224276"/>
                      <a:pt x="0" y="216503"/>
                      <a:pt x="0" y="207130"/>
                    </a:cubicBezTo>
                    <a:lnTo>
                      <a:pt x="0" y="17146"/>
                    </a:lnTo>
                    <a:cubicBezTo>
                      <a:pt x="0" y="7773"/>
                      <a:pt x="7773" y="0"/>
                      <a:pt x="17146" y="0"/>
                    </a:cubicBezTo>
                    <a:cubicBezTo>
                      <a:pt x="26520" y="0"/>
                      <a:pt x="34293" y="7773"/>
                      <a:pt x="34293" y="17146"/>
                    </a:cubicBezTo>
                    <a:lnTo>
                      <a:pt x="34293" y="207130"/>
                    </a:lnTo>
                    <a:cubicBezTo>
                      <a:pt x="34293" y="216503"/>
                      <a:pt x="26520" y="224276"/>
                      <a:pt x="17146" y="224276"/>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62" name="Freeform: Shape 40">
                <a:extLst>
                  <a:ext uri="{FF2B5EF4-FFF2-40B4-BE49-F238E27FC236}">
                    <a16:creationId xmlns:a16="http://schemas.microsoft.com/office/drawing/2014/main" id="{D3BA211D-2337-4E8B-AA91-E7A9DACCF917}"/>
                  </a:ext>
                </a:extLst>
              </p:cNvPr>
              <p:cNvSpPr/>
              <p:nvPr/>
            </p:nvSpPr>
            <p:spPr>
              <a:xfrm>
                <a:off x="4773087" y="556026"/>
                <a:ext cx="34292" cy="305893"/>
              </a:xfrm>
              <a:custGeom>
                <a:avLst/>
                <a:gdLst>
                  <a:gd name="connsiteX0" fmla="*/ 17146 w 34292"/>
                  <a:gd name="connsiteY0" fmla="*/ 305893 h 305893"/>
                  <a:gd name="connsiteX1" fmla="*/ 0 w 34292"/>
                  <a:gd name="connsiteY1" fmla="*/ 288747 h 305893"/>
                  <a:gd name="connsiteX2" fmla="*/ 0 w 34292"/>
                  <a:gd name="connsiteY2" fmla="*/ 17146 h 305893"/>
                  <a:gd name="connsiteX3" fmla="*/ 17146 w 34292"/>
                  <a:gd name="connsiteY3" fmla="*/ 0 h 305893"/>
                  <a:gd name="connsiteX4" fmla="*/ 34293 w 34292"/>
                  <a:gd name="connsiteY4" fmla="*/ 17146 h 305893"/>
                  <a:gd name="connsiteX5" fmla="*/ 34293 w 34292"/>
                  <a:gd name="connsiteY5" fmla="*/ 288747 h 305893"/>
                  <a:gd name="connsiteX6" fmla="*/ 17146 w 34292"/>
                  <a:gd name="connsiteY6" fmla="*/ 305893 h 305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305893">
                    <a:moveTo>
                      <a:pt x="17146" y="305893"/>
                    </a:moveTo>
                    <a:cubicBezTo>
                      <a:pt x="7773" y="305893"/>
                      <a:pt x="0" y="298120"/>
                      <a:pt x="0" y="288747"/>
                    </a:cubicBezTo>
                    <a:lnTo>
                      <a:pt x="0" y="17146"/>
                    </a:lnTo>
                    <a:cubicBezTo>
                      <a:pt x="0" y="7773"/>
                      <a:pt x="7773" y="0"/>
                      <a:pt x="17146" y="0"/>
                    </a:cubicBezTo>
                    <a:cubicBezTo>
                      <a:pt x="26520" y="0"/>
                      <a:pt x="34293" y="7773"/>
                      <a:pt x="34293" y="17146"/>
                    </a:cubicBezTo>
                    <a:lnTo>
                      <a:pt x="34293" y="288747"/>
                    </a:lnTo>
                    <a:cubicBezTo>
                      <a:pt x="34293" y="298349"/>
                      <a:pt x="26520" y="305893"/>
                      <a:pt x="17146" y="305893"/>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63" name="Freeform: Shape 41">
                <a:extLst>
                  <a:ext uri="{FF2B5EF4-FFF2-40B4-BE49-F238E27FC236}">
                    <a16:creationId xmlns:a16="http://schemas.microsoft.com/office/drawing/2014/main" id="{6A3EF657-8C8D-4C3A-A194-6DAF690AF8D1}"/>
                  </a:ext>
                </a:extLst>
              </p:cNvPr>
              <p:cNvSpPr/>
              <p:nvPr/>
            </p:nvSpPr>
            <p:spPr>
              <a:xfrm>
                <a:off x="4610081" y="551683"/>
                <a:ext cx="96934" cy="43437"/>
              </a:xfrm>
              <a:custGeom>
                <a:avLst/>
                <a:gdLst>
                  <a:gd name="connsiteX0" fmla="*/ 96935 w 96934"/>
                  <a:gd name="connsiteY0" fmla="*/ 21719 h 43437"/>
                  <a:gd name="connsiteX1" fmla="*/ 48468 w 96934"/>
                  <a:gd name="connsiteY1" fmla="*/ 43438 h 43437"/>
                  <a:gd name="connsiteX2" fmla="*/ 0 w 96934"/>
                  <a:gd name="connsiteY2" fmla="*/ 21719 h 43437"/>
                  <a:gd name="connsiteX3" fmla="*/ 48468 w 96934"/>
                  <a:gd name="connsiteY3" fmla="*/ 0 h 43437"/>
                  <a:gd name="connsiteX4" fmla="*/ 96935 w 96934"/>
                  <a:gd name="connsiteY4" fmla="*/ 21719 h 43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34" h="43437">
                    <a:moveTo>
                      <a:pt x="96935" y="21719"/>
                    </a:moveTo>
                    <a:cubicBezTo>
                      <a:pt x="96935" y="33714"/>
                      <a:pt x="75235" y="43438"/>
                      <a:pt x="48468" y="43438"/>
                    </a:cubicBezTo>
                    <a:cubicBezTo>
                      <a:pt x="21700" y="43438"/>
                      <a:pt x="0" y="33714"/>
                      <a:pt x="0" y="21719"/>
                    </a:cubicBezTo>
                    <a:cubicBezTo>
                      <a:pt x="0" y="9724"/>
                      <a:pt x="21700" y="0"/>
                      <a:pt x="48468" y="0"/>
                    </a:cubicBezTo>
                    <a:cubicBezTo>
                      <a:pt x="75236" y="0"/>
                      <a:pt x="96935" y="9724"/>
                      <a:pt x="96935" y="21719"/>
                    </a:cubicBezTo>
                    <a:close/>
                  </a:path>
                </a:pathLst>
              </a:custGeom>
              <a:grpFill/>
              <a:ln w="19050" cap="flat">
                <a:solidFill>
                  <a:schemeClr val="bg1">
                    <a:lumMod val="65000"/>
                  </a:schemeClr>
                </a:solidFill>
                <a:prstDash val="solid"/>
                <a:miter/>
              </a:ln>
            </p:spPr>
            <p:txBody>
              <a:bodyPr rtlCol="0" anchor="ctr"/>
              <a:lstStyle/>
              <a:p>
                <a:endParaRPr lang="en-US"/>
              </a:p>
            </p:txBody>
          </p:sp>
        </p:grpSp>
        <p:sp>
          <p:nvSpPr>
            <p:cNvPr id="55" name="Freeform: Shape 32">
              <a:extLst>
                <a:ext uri="{FF2B5EF4-FFF2-40B4-BE49-F238E27FC236}">
                  <a16:creationId xmlns:a16="http://schemas.microsoft.com/office/drawing/2014/main" id="{9E183B8C-A302-4EF4-99F6-82CFC38FD918}"/>
                </a:ext>
              </a:extLst>
            </p:cNvPr>
            <p:cNvSpPr/>
            <p:nvPr/>
          </p:nvSpPr>
          <p:spPr>
            <a:xfrm>
              <a:off x="4439074" y="988118"/>
              <a:ext cx="341786" cy="544343"/>
            </a:xfrm>
            <a:custGeom>
              <a:avLst/>
              <a:gdLst>
                <a:gd name="connsiteX0" fmla="*/ 170779 w 341786"/>
                <a:gd name="connsiteY0" fmla="*/ 544344 h 544343"/>
                <a:gd name="connsiteX1" fmla="*/ 0 w 341786"/>
                <a:gd name="connsiteY1" fmla="*/ 373565 h 544343"/>
                <a:gd name="connsiteX2" fmla="*/ 94877 w 341786"/>
                <a:gd name="connsiteY2" fmla="*/ 129627 h 544343"/>
                <a:gd name="connsiteX3" fmla="*/ 154776 w 341786"/>
                <a:gd name="connsiteY3" fmla="*/ 10974 h 544343"/>
                <a:gd name="connsiteX4" fmla="*/ 170779 w 341786"/>
                <a:gd name="connsiteY4" fmla="*/ 0 h 544343"/>
                <a:gd name="connsiteX5" fmla="*/ 170779 w 341786"/>
                <a:gd name="connsiteY5" fmla="*/ 0 h 544343"/>
                <a:gd name="connsiteX6" fmla="*/ 186783 w 341786"/>
                <a:gd name="connsiteY6" fmla="*/ 10974 h 544343"/>
                <a:gd name="connsiteX7" fmla="*/ 245538 w 341786"/>
                <a:gd name="connsiteY7" fmla="*/ 126884 h 544343"/>
                <a:gd name="connsiteX8" fmla="*/ 341787 w 341786"/>
                <a:gd name="connsiteY8" fmla="*/ 373793 h 544343"/>
                <a:gd name="connsiteX9" fmla="*/ 170779 w 341786"/>
                <a:gd name="connsiteY9" fmla="*/ 544344 h 544343"/>
                <a:gd name="connsiteX10" fmla="*/ 171008 w 341786"/>
                <a:gd name="connsiteY10" fmla="*/ 59441 h 544343"/>
                <a:gd name="connsiteX11" fmla="*/ 125055 w 341786"/>
                <a:gd name="connsiteY11" fmla="*/ 146088 h 544343"/>
                <a:gd name="connsiteX12" fmla="*/ 34522 w 341786"/>
                <a:gd name="connsiteY12" fmla="*/ 373565 h 544343"/>
                <a:gd name="connsiteX13" fmla="*/ 171008 w 341786"/>
                <a:gd name="connsiteY13" fmla="*/ 510051 h 544343"/>
                <a:gd name="connsiteX14" fmla="*/ 307494 w 341786"/>
                <a:gd name="connsiteY14" fmla="*/ 373565 h 544343"/>
                <a:gd name="connsiteX15" fmla="*/ 215589 w 341786"/>
                <a:gd name="connsiteY15" fmla="*/ 143116 h 544343"/>
                <a:gd name="connsiteX16" fmla="*/ 171008 w 341786"/>
                <a:gd name="connsiteY16" fmla="*/ 59441 h 54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1786" h="544343">
                  <a:moveTo>
                    <a:pt x="170779" y="544344"/>
                  </a:moveTo>
                  <a:cubicBezTo>
                    <a:pt x="76588" y="544344"/>
                    <a:pt x="0" y="467756"/>
                    <a:pt x="0" y="373565"/>
                  </a:cubicBezTo>
                  <a:cubicBezTo>
                    <a:pt x="0" y="301092"/>
                    <a:pt x="48239" y="213988"/>
                    <a:pt x="94877" y="129627"/>
                  </a:cubicBezTo>
                  <a:cubicBezTo>
                    <a:pt x="118654" y="86418"/>
                    <a:pt x="141287" y="45724"/>
                    <a:pt x="154776" y="10974"/>
                  </a:cubicBezTo>
                  <a:cubicBezTo>
                    <a:pt x="157291" y="4344"/>
                    <a:pt x="163692" y="0"/>
                    <a:pt x="170779" y="0"/>
                  </a:cubicBezTo>
                  <a:cubicBezTo>
                    <a:pt x="170779" y="0"/>
                    <a:pt x="170779" y="0"/>
                    <a:pt x="170779" y="0"/>
                  </a:cubicBezTo>
                  <a:cubicBezTo>
                    <a:pt x="177866" y="0"/>
                    <a:pt x="184268" y="4344"/>
                    <a:pt x="186783" y="10974"/>
                  </a:cubicBezTo>
                  <a:cubicBezTo>
                    <a:pt x="199814" y="44352"/>
                    <a:pt x="221990" y="84361"/>
                    <a:pt x="245538" y="126884"/>
                  </a:cubicBezTo>
                  <a:cubicBezTo>
                    <a:pt x="290576" y="208501"/>
                    <a:pt x="341787" y="300864"/>
                    <a:pt x="341787" y="373793"/>
                  </a:cubicBezTo>
                  <a:cubicBezTo>
                    <a:pt x="341558" y="467756"/>
                    <a:pt x="264970" y="544344"/>
                    <a:pt x="170779" y="544344"/>
                  </a:cubicBezTo>
                  <a:close/>
                  <a:moveTo>
                    <a:pt x="171008" y="59441"/>
                  </a:moveTo>
                  <a:cubicBezTo>
                    <a:pt x="157976" y="86647"/>
                    <a:pt x="141744" y="115910"/>
                    <a:pt x="125055" y="146088"/>
                  </a:cubicBezTo>
                  <a:cubicBezTo>
                    <a:pt x="82532" y="222904"/>
                    <a:pt x="34522" y="310008"/>
                    <a:pt x="34522" y="373565"/>
                  </a:cubicBezTo>
                  <a:cubicBezTo>
                    <a:pt x="34522" y="448781"/>
                    <a:pt x="95792" y="510051"/>
                    <a:pt x="171008" y="510051"/>
                  </a:cubicBezTo>
                  <a:cubicBezTo>
                    <a:pt x="246224" y="510051"/>
                    <a:pt x="307494" y="448781"/>
                    <a:pt x="307494" y="373565"/>
                  </a:cubicBezTo>
                  <a:cubicBezTo>
                    <a:pt x="307494" y="309551"/>
                    <a:pt x="258569" y="221304"/>
                    <a:pt x="215589" y="143116"/>
                  </a:cubicBezTo>
                  <a:cubicBezTo>
                    <a:pt x="199128" y="113853"/>
                    <a:pt x="183582" y="85504"/>
                    <a:pt x="171008" y="59441"/>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56" name="Freeform: Shape 34">
              <a:extLst>
                <a:ext uri="{FF2B5EF4-FFF2-40B4-BE49-F238E27FC236}">
                  <a16:creationId xmlns:a16="http://schemas.microsoft.com/office/drawing/2014/main" id="{73287102-7630-44BC-9E7A-53F7FE722AB3}"/>
                </a:ext>
              </a:extLst>
            </p:cNvPr>
            <p:cNvSpPr/>
            <p:nvPr/>
          </p:nvSpPr>
          <p:spPr>
            <a:xfrm>
              <a:off x="4625327" y="1216894"/>
              <a:ext cx="78242" cy="209487"/>
            </a:xfrm>
            <a:custGeom>
              <a:avLst/>
              <a:gdLst>
                <a:gd name="connsiteX0" fmla="*/ 50597 w 78242"/>
                <a:gd name="connsiteY0" fmla="*/ 209488 h 209487"/>
                <a:gd name="connsiteX1" fmla="*/ 41910 w 78242"/>
                <a:gd name="connsiteY1" fmla="*/ 206973 h 209487"/>
                <a:gd name="connsiteX2" fmla="*/ 35966 w 78242"/>
                <a:gd name="connsiteY2" fmla="*/ 183425 h 209487"/>
                <a:gd name="connsiteX3" fmla="*/ 31393 w 78242"/>
                <a:gd name="connsiteY3" fmla="*/ 87634 h 209487"/>
                <a:gd name="connsiteX4" fmla="*/ 2587 w 78242"/>
                <a:gd name="connsiteY4" fmla="*/ 26135 h 209487"/>
                <a:gd name="connsiteX5" fmla="*/ 8302 w 78242"/>
                <a:gd name="connsiteY5" fmla="*/ 2587 h 209487"/>
                <a:gd name="connsiteX6" fmla="*/ 31850 w 78242"/>
                <a:gd name="connsiteY6" fmla="*/ 8303 h 209487"/>
                <a:gd name="connsiteX7" fmla="*/ 63629 w 78242"/>
                <a:gd name="connsiteY7" fmla="*/ 76203 h 209487"/>
                <a:gd name="connsiteX8" fmla="*/ 65229 w 78242"/>
                <a:gd name="connsiteY8" fmla="*/ 201258 h 209487"/>
                <a:gd name="connsiteX9" fmla="*/ 50597 w 78242"/>
                <a:gd name="connsiteY9" fmla="*/ 209488 h 209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242" h="209487">
                  <a:moveTo>
                    <a:pt x="50597" y="209488"/>
                  </a:moveTo>
                  <a:cubicBezTo>
                    <a:pt x="47625" y="209488"/>
                    <a:pt x="44653" y="208802"/>
                    <a:pt x="41910" y="206973"/>
                  </a:cubicBezTo>
                  <a:cubicBezTo>
                    <a:pt x="33679" y="202172"/>
                    <a:pt x="31164" y="191656"/>
                    <a:pt x="35966" y="183425"/>
                  </a:cubicBezTo>
                  <a:cubicBezTo>
                    <a:pt x="51283" y="157591"/>
                    <a:pt x="42138" y="117126"/>
                    <a:pt x="31393" y="87634"/>
                  </a:cubicBezTo>
                  <a:cubicBezTo>
                    <a:pt x="19276" y="53569"/>
                    <a:pt x="2816" y="26363"/>
                    <a:pt x="2587" y="26135"/>
                  </a:cubicBezTo>
                  <a:cubicBezTo>
                    <a:pt x="-2443" y="18133"/>
                    <a:pt x="72" y="7617"/>
                    <a:pt x="8302" y="2587"/>
                  </a:cubicBezTo>
                  <a:cubicBezTo>
                    <a:pt x="16304" y="-2443"/>
                    <a:pt x="27049" y="72"/>
                    <a:pt x="31850" y="8303"/>
                  </a:cubicBezTo>
                  <a:cubicBezTo>
                    <a:pt x="32536" y="9446"/>
                    <a:pt x="50369" y="38709"/>
                    <a:pt x="63629" y="76203"/>
                  </a:cubicBezTo>
                  <a:cubicBezTo>
                    <a:pt x="82604" y="129242"/>
                    <a:pt x="83061" y="171308"/>
                    <a:pt x="65229" y="201258"/>
                  </a:cubicBezTo>
                  <a:cubicBezTo>
                    <a:pt x="62257" y="206287"/>
                    <a:pt x="56541" y="209488"/>
                    <a:pt x="50597" y="209488"/>
                  </a:cubicBezTo>
                  <a:close/>
                </a:path>
              </a:pathLst>
            </a:custGeom>
            <a:grpFill/>
            <a:ln w="19050" cap="flat">
              <a:solidFill>
                <a:schemeClr val="bg1">
                  <a:lumMod val="65000"/>
                </a:schemeClr>
              </a:solidFill>
              <a:prstDash val="solid"/>
              <a:miter/>
            </a:ln>
          </p:spPr>
          <p:txBody>
            <a:bodyPr rtlCol="0" anchor="ctr"/>
            <a:lstStyle/>
            <a:p>
              <a:endParaRPr lang="en-US"/>
            </a:p>
          </p:txBody>
        </p:sp>
      </p:grpSp>
      <p:graphicFrame>
        <p:nvGraphicFramePr>
          <p:cNvPr id="74" name="industri">
            <a:extLst>
              <a:ext uri="{FF2B5EF4-FFF2-40B4-BE49-F238E27FC236}">
                <a16:creationId xmlns:a16="http://schemas.microsoft.com/office/drawing/2014/main" id="{00000000-0008-0000-0700-000004000000}"/>
              </a:ext>
            </a:extLst>
          </p:cNvPr>
          <p:cNvGraphicFramePr>
            <a:graphicFrameLocks noGrp="1" noChangeAspect="1"/>
          </p:cNvGraphicFramePr>
          <p:nvPr>
            <p:ph sz="quarter" idx="23"/>
            <p:extLst>
              <p:ext uri="{D42A27DB-BD31-4B8C-83A1-F6EECF244321}">
                <p14:modId xmlns:p14="http://schemas.microsoft.com/office/powerpoint/2010/main" val="4185087048"/>
              </p:ext>
            </p:extLst>
          </p:nvPr>
        </p:nvGraphicFramePr>
        <p:xfrm>
          <a:off x="2717800" y="2165350"/>
          <a:ext cx="6503988" cy="44894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520387073"/>
      </p:ext>
    </p:extLst>
  </p:cSld>
  <p:clrMapOvr>
    <a:masterClrMapping/>
  </p:clrMapOvr>
  <p:transition spd="med">
    <p:fade/>
  </p:transition>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 val="8738f2a1c7bf7f5369f8ada051421cfbce90"/>
  <p:tag name="LANG_DEF" val="1053"/>
  <p:tag name="LANG_NAME" val="Swedish"/>
  <p:tag name="LINGO_COUNT" val="39"/>
  <p:tag name="SELECTEDLANGUAGE" val="Swedish"/>
</p:tagLst>
</file>

<file path=ppt/tags/tag10.xml><?xml version="1.0" encoding="utf-8"?>
<p:tagLst xmlns:a="http://schemas.openxmlformats.org/drawingml/2006/main" xmlns:r="http://schemas.openxmlformats.org/officeDocument/2006/relationships" xmlns:p="http://schemas.openxmlformats.org/presentationml/2006/main">
  <p:tag name="SHAPE" val="OLD"/>
</p:tagLst>
</file>

<file path=ppt/tags/tag11.xml><?xml version="1.0" encoding="utf-8"?>
<p:tagLst xmlns:a="http://schemas.openxmlformats.org/drawingml/2006/main" xmlns:r="http://schemas.openxmlformats.org/officeDocument/2006/relationships" xmlns:p="http://schemas.openxmlformats.org/presentationml/2006/main">
  <p:tag name="SHAPE" val="OLD"/>
</p:tagLst>
</file>

<file path=ppt/tags/tag12.xml><?xml version="1.0" encoding="utf-8"?>
<p:tagLst xmlns:a="http://schemas.openxmlformats.org/drawingml/2006/main" xmlns:r="http://schemas.openxmlformats.org/officeDocument/2006/relationships" xmlns:p="http://schemas.openxmlformats.org/presentationml/2006/main">
  <p:tag name="SHAPE" val="OLD"/>
</p:tagLst>
</file>

<file path=ppt/tags/tag13.xml><?xml version="1.0" encoding="utf-8"?>
<p:tagLst xmlns:a="http://schemas.openxmlformats.org/drawingml/2006/main" xmlns:r="http://schemas.openxmlformats.org/officeDocument/2006/relationships" xmlns:p="http://schemas.openxmlformats.org/presentationml/2006/main">
  <p:tag name="SHAPE" val="OLD"/>
</p:tagLst>
</file>

<file path=ppt/tags/tag14.xml><?xml version="1.0" encoding="utf-8"?>
<p:tagLst xmlns:a="http://schemas.openxmlformats.org/drawingml/2006/main" xmlns:r="http://schemas.openxmlformats.org/officeDocument/2006/relationships" xmlns:p="http://schemas.openxmlformats.org/presentationml/2006/main">
  <p:tag name="SHAPE" val="OLD"/>
</p:tagLst>
</file>

<file path=ppt/tags/tag15.xml><?xml version="1.0" encoding="utf-8"?>
<p:tagLst xmlns:a="http://schemas.openxmlformats.org/drawingml/2006/main" xmlns:r="http://schemas.openxmlformats.org/officeDocument/2006/relationships" xmlns:p="http://schemas.openxmlformats.org/presentationml/2006/main">
  <p:tag name="SHAPE" val="OLD"/>
</p:tagLst>
</file>

<file path=ppt/tags/tag16.xml><?xml version="1.0" encoding="utf-8"?>
<p:tagLst xmlns:a="http://schemas.openxmlformats.org/drawingml/2006/main" xmlns:r="http://schemas.openxmlformats.org/officeDocument/2006/relationships" xmlns:p="http://schemas.openxmlformats.org/presentationml/2006/main">
  <p:tag name="SHAPE" val="OLD"/>
</p:tagLst>
</file>

<file path=ppt/tags/tag17.xml><?xml version="1.0" encoding="utf-8"?>
<p:tagLst xmlns:a="http://schemas.openxmlformats.org/drawingml/2006/main" xmlns:r="http://schemas.openxmlformats.org/officeDocument/2006/relationships" xmlns:p="http://schemas.openxmlformats.org/presentationml/2006/main">
  <p:tag name="SHAPE" val="OLD"/>
</p:tagLst>
</file>

<file path=ppt/tags/tag18.xml><?xml version="1.0" encoding="utf-8"?>
<p:tagLst xmlns:a="http://schemas.openxmlformats.org/drawingml/2006/main" xmlns:r="http://schemas.openxmlformats.org/officeDocument/2006/relationships" xmlns:p="http://schemas.openxmlformats.org/presentationml/2006/main">
  <p:tag name="SHAPE" val="OLD"/>
</p:tagLst>
</file>

<file path=ppt/tags/tag19.xml><?xml version="1.0" encoding="utf-8"?>
<p:tagLst xmlns:a="http://schemas.openxmlformats.org/drawingml/2006/main" xmlns:r="http://schemas.openxmlformats.org/officeDocument/2006/relationships" xmlns:p="http://schemas.openxmlformats.org/presentationml/2006/main">
  <p:tag name="SHAPE" val="OLD"/>
</p:tagLst>
</file>

<file path=ppt/tags/tag2.xml><?xml version="1.0" encoding="utf-8"?>
<p:tagLst xmlns:a="http://schemas.openxmlformats.org/drawingml/2006/main" xmlns:r="http://schemas.openxmlformats.org/officeDocument/2006/relationships" xmlns:p="http://schemas.openxmlformats.org/presentationml/2006/main">
  <p:tag name="SHAPE" val="OLD"/>
</p:tagLst>
</file>

<file path=ppt/tags/tag20.xml><?xml version="1.0" encoding="utf-8"?>
<p:tagLst xmlns:a="http://schemas.openxmlformats.org/drawingml/2006/main" xmlns:r="http://schemas.openxmlformats.org/officeDocument/2006/relationships" xmlns:p="http://schemas.openxmlformats.org/presentationml/2006/main">
  <p:tag name="SHAPE" val="OLD"/>
</p:tagLst>
</file>

<file path=ppt/tags/tag21.xml><?xml version="1.0" encoding="utf-8"?>
<p:tagLst xmlns:a="http://schemas.openxmlformats.org/drawingml/2006/main" xmlns:r="http://schemas.openxmlformats.org/officeDocument/2006/relationships" xmlns:p="http://schemas.openxmlformats.org/presentationml/2006/main">
  <p:tag name="SHAPE" val="OLD"/>
</p:tagLst>
</file>

<file path=ppt/tags/tag22.xml><?xml version="1.0" encoding="utf-8"?>
<p:tagLst xmlns:a="http://schemas.openxmlformats.org/drawingml/2006/main" xmlns:r="http://schemas.openxmlformats.org/officeDocument/2006/relationships" xmlns:p="http://schemas.openxmlformats.org/presentationml/2006/main">
  <p:tag name="SHAPE" val="OLD"/>
</p:tagLst>
</file>

<file path=ppt/tags/tag23.xml><?xml version="1.0" encoding="utf-8"?>
<p:tagLst xmlns:a="http://schemas.openxmlformats.org/drawingml/2006/main" xmlns:r="http://schemas.openxmlformats.org/officeDocument/2006/relationships" xmlns:p="http://schemas.openxmlformats.org/presentationml/2006/main">
  <p:tag name="SHAPE" val="OLD"/>
</p:tagLst>
</file>

<file path=ppt/tags/tag24.xml><?xml version="1.0" encoding="utf-8"?>
<p:tagLst xmlns:a="http://schemas.openxmlformats.org/drawingml/2006/main" xmlns:r="http://schemas.openxmlformats.org/officeDocument/2006/relationships" xmlns:p="http://schemas.openxmlformats.org/presentationml/2006/main">
  <p:tag name="SHAPE" val="OLD"/>
</p:tagLst>
</file>

<file path=ppt/tags/tag25.xml><?xml version="1.0" encoding="utf-8"?>
<p:tagLst xmlns:a="http://schemas.openxmlformats.org/drawingml/2006/main" xmlns:r="http://schemas.openxmlformats.org/officeDocument/2006/relationships" xmlns:p="http://schemas.openxmlformats.org/presentationml/2006/main">
  <p:tag name="SHAPE" val="OLD"/>
</p:tagLst>
</file>

<file path=ppt/tags/tag26.xml><?xml version="1.0" encoding="utf-8"?>
<p:tagLst xmlns:a="http://schemas.openxmlformats.org/drawingml/2006/main" xmlns:r="http://schemas.openxmlformats.org/officeDocument/2006/relationships" xmlns:p="http://schemas.openxmlformats.org/presentationml/2006/main">
  <p:tag name="SHAPE" val="OLD"/>
</p:tagLst>
</file>

<file path=ppt/tags/tag27.xml><?xml version="1.0" encoding="utf-8"?>
<p:tagLst xmlns:a="http://schemas.openxmlformats.org/drawingml/2006/main" xmlns:r="http://schemas.openxmlformats.org/officeDocument/2006/relationships" xmlns:p="http://schemas.openxmlformats.org/presentationml/2006/main">
  <p:tag name="SHAPE" val="OLD"/>
</p:tagLst>
</file>

<file path=ppt/tags/tag28.xml><?xml version="1.0" encoding="utf-8"?>
<p:tagLst xmlns:a="http://schemas.openxmlformats.org/drawingml/2006/main" xmlns:r="http://schemas.openxmlformats.org/officeDocument/2006/relationships" xmlns:p="http://schemas.openxmlformats.org/presentationml/2006/main">
  <p:tag name="SHAPE" val="OLD"/>
</p:tagLst>
</file>

<file path=ppt/tags/tag29.xml><?xml version="1.0" encoding="utf-8"?>
<p:tagLst xmlns:a="http://schemas.openxmlformats.org/drawingml/2006/main" xmlns:r="http://schemas.openxmlformats.org/officeDocument/2006/relationships" xmlns:p="http://schemas.openxmlformats.org/presentationml/2006/main">
  <p:tag name="SHAPE" val="OLD"/>
</p:tagLst>
</file>

<file path=ppt/tags/tag3.xml><?xml version="1.0" encoding="utf-8"?>
<p:tagLst xmlns:a="http://schemas.openxmlformats.org/drawingml/2006/main" xmlns:r="http://schemas.openxmlformats.org/officeDocument/2006/relationships" xmlns:p="http://schemas.openxmlformats.org/presentationml/2006/main">
  <p:tag name="SHAPE" val="OLD"/>
</p:tagLst>
</file>

<file path=ppt/tags/tag30.xml><?xml version="1.0" encoding="utf-8"?>
<p:tagLst xmlns:a="http://schemas.openxmlformats.org/drawingml/2006/main" xmlns:r="http://schemas.openxmlformats.org/officeDocument/2006/relationships" xmlns:p="http://schemas.openxmlformats.org/presentationml/2006/main">
  <p:tag name="SHAPE" val="OLD"/>
</p:tagLst>
</file>

<file path=ppt/tags/tag31.xml><?xml version="1.0" encoding="utf-8"?>
<p:tagLst xmlns:a="http://schemas.openxmlformats.org/drawingml/2006/main" xmlns:r="http://schemas.openxmlformats.org/officeDocument/2006/relationships" xmlns:p="http://schemas.openxmlformats.org/presentationml/2006/main">
  <p:tag name="SHAPE" val="OLD"/>
</p:tagLst>
</file>

<file path=ppt/tags/tag32.xml><?xml version="1.0" encoding="utf-8"?>
<p:tagLst xmlns:a="http://schemas.openxmlformats.org/drawingml/2006/main" xmlns:r="http://schemas.openxmlformats.org/officeDocument/2006/relationships" xmlns:p="http://schemas.openxmlformats.org/presentationml/2006/main">
  <p:tag name="SHAPE" val="OLD"/>
</p:tagLst>
</file>

<file path=ppt/tags/tag33.xml><?xml version="1.0" encoding="utf-8"?>
<p:tagLst xmlns:a="http://schemas.openxmlformats.org/drawingml/2006/main" xmlns:r="http://schemas.openxmlformats.org/officeDocument/2006/relationships" xmlns:p="http://schemas.openxmlformats.org/presentationml/2006/main">
  <p:tag name="SHAPE" val="OLD"/>
</p:tagLst>
</file>

<file path=ppt/tags/tag34.xml><?xml version="1.0" encoding="utf-8"?>
<p:tagLst xmlns:a="http://schemas.openxmlformats.org/drawingml/2006/main" xmlns:r="http://schemas.openxmlformats.org/officeDocument/2006/relationships" xmlns:p="http://schemas.openxmlformats.org/presentationml/2006/main">
  <p:tag name="SHAPE" val="OLD"/>
</p:tagLst>
</file>

<file path=ppt/tags/tag35.xml><?xml version="1.0" encoding="utf-8"?>
<p:tagLst xmlns:a="http://schemas.openxmlformats.org/drawingml/2006/main" xmlns:r="http://schemas.openxmlformats.org/officeDocument/2006/relationships" xmlns:p="http://schemas.openxmlformats.org/presentationml/2006/main">
  <p:tag name="SHAPE" val="OLD"/>
</p:tagLst>
</file>

<file path=ppt/tags/tag36.xml><?xml version="1.0" encoding="utf-8"?>
<p:tagLst xmlns:a="http://schemas.openxmlformats.org/drawingml/2006/main" xmlns:r="http://schemas.openxmlformats.org/officeDocument/2006/relationships" xmlns:p="http://schemas.openxmlformats.org/presentationml/2006/main">
  <p:tag name="SHAPE" val="OLD"/>
</p:tagLst>
</file>

<file path=ppt/tags/tag37.xml><?xml version="1.0" encoding="utf-8"?>
<p:tagLst xmlns:a="http://schemas.openxmlformats.org/drawingml/2006/main" xmlns:r="http://schemas.openxmlformats.org/officeDocument/2006/relationships" xmlns:p="http://schemas.openxmlformats.org/presentationml/2006/main">
  <p:tag name="SHAPE" val="OLD"/>
</p:tagLst>
</file>

<file path=ppt/tags/tag38.xml><?xml version="1.0" encoding="utf-8"?>
<p:tagLst xmlns:a="http://schemas.openxmlformats.org/drawingml/2006/main" xmlns:r="http://schemas.openxmlformats.org/officeDocument/2006/relationships" xmlns:p="http://schemas.openxmlformats.org/presentationml/2006/main">
  <p:tag name="SHAPE" val="OLD"/>
</p:tagLst>
</file>

<file path=ppt/tags/tag39.xml><?xml version="1.0" encoding="utf-8"?>
<p:tagLst xmlns:a="http://schemas.openxmlformats.org/drawingml/2006/main" xmlns:r="http://schemas.openxmlformats.org/officeDocument/2006/relationships" xmlns:p="http://schemas.openxmlformats.org/presentationml/2006/main">
  <p:tag name="SHAPE" val="OLD"/>
</p:tagLst>
</file>

<file path=ppt/tags/tag4.xml><?xml version="1.0" encoding="utf-8"?>
<p:tagLst xmlns:a="http://schemas.openxmlformats.org/drawingml/2006/main" xmlns:r="http://schemas.openxmlformats.org/officeDocument/2006/relationships" xmlns:p="http://schemas.openxmlformats.org/presentationml/2006/main">
  <p:tag name="SHAPE" val="OLD"/>
</p:tagLst>
</file>

<file path=ppt/tags/tag40.xml><?xml version="1.0" encoding="utf-8"?>
<p:tagLst xmlns:a="http://schemas.openxmlformats.org/drawingml/2006/main" xmlns:r="http://schemas.openxmlformats.org/officeDocument/2006/relationships" xmlns:p="http://schemas.openxmlformats.org/presentationml/2006/main">
  <p:tag name="SHAPE" val="OLD"/>
</p:tagLst>
</file>

<file path=ppt/tags/tag41.xml><?xml version="1.0" encoding="utf-8"?>
<p:tagLst xmlns:a="http://schemas.openxmlformats.org/drawingml/2006/main" xmlns:r="http://schemas.openxmlformats.org/officeDocument/2006/relationships" xmlns:p="http://schemas.openxmlformats.org/presentationml/2006/main">
  <p:tag name="SHAPE" val="OLD"/>
</p:tagLst>
</file>

<file path=ppt/tags/tag42.xml><?xml version="1.0" encoding="utf-8"?>
<p:tagLst xmlns:a="http://schemas.openxmlformats.org/drawingml/2006/main" xmlns:r="http://schemas.openxmlformats.org/officeDocument/2006/relationships" xmlns:p="http://schemas.openxmlformats.org/presentationml/2006/main">
  <p:tag name="SHAPE" val="OLD"/>
</p:tagLst>
</file>

<file path=ppt/tags/tag43.xml><?xml version="1.0" encoding="utf-8"?>
<p:tagLst xmlns:a="http://schemas.openxmlformats.org/drawingml/2006/main" xmlns:r="http://schemas.openxmlformats.org/officeDocument/2006/relationships" xmlns:p="http://schemas.openxmlformats.org/presentationml/2006/main">
  <p:tag name="SHAPE" val="OLD"/>
</p:tagLst>
</file>

<file path=ppt/tags/tag44.xml><?xml version="1.0" encoding="utf-8"?>
<p:tagLst xmlns:a="http://schemas.openxmlformats.org/drawingml/2006/main" xmlns:r="http://schemas.openxmlformats.org/officeDocument/2006/relationships" xmlns:p="http://schemas.openxmlformats.org/presentationml/2006/main">
  <p:tag name="SHAPE" val="OLD"/>
</p:tagLst>
</file>

<file path=ppt/tags/tag45.xml><?xml version="1.0" encoding="utf-8"?>
<p:tagLst xmlns:a="http://schemas.openxmlformats.org/drawingml/2006/main" xmlns:r="http://schemas.openxmlformats.org/officeDocument/2006/relationships" xmlns:p="http://schemas.openxmlformats.org/presentationml/2006/main">
  <p:tag name="SHAPE" val="OLD"/>
</p:tagLst>
</file>

<file path=ppt/tags/tag46.xml><?xml version="1.0" encoding="utf-8"?>
<p:tagLst xmlns:a="http://schemas.openxmlformats.org/drawingml/2006/main" xmlns:r="http://schemas.openxmlformats.org/officeDocument/2006/relationships" xmlns:p="http://schemas.openxmlformats.org/presentationml/2006/main">
  <p:tag name="SHAPE" val="OLD"/>
</p:tagLst>
</file>

<file path=ppt/tags/tag47.xml><?xml version="1.0" encoding="utf-8"?>
<p:tagLst xmlns:a="http://schemas.openxmlformats.org/drawingml/2006/main" xmlns:r="http://schemas.openxmlformats.org/officeDocument/2006/relationships" xmlns:p="http://schemas.openxmlformats.org/presentationml/2006/main">
  <p:tag name="SHAPE" val="OLD"/>
</p:tagLst>
</file>

<file path=ppt/tags/tag48.xml><?xml version="1.0" encoding="utf-8"?>
<p:tagLst xmlns:a="http://schemas.openxmlformats.org/drawingml/2006/main" xmlns:r="http://schemas.openxmlformats.org/officeDocument/2006/relationships" xmlns:p="http://schemas.openxmlformats.org/presentationml/2006/main">
  <p:tag name="SHAPE" val="OLD"/>
</p:tagLst>
</file>

<file path=ppt/tags/tag49.xml><?xml version="1.0" encoding="utf-8"?>
<p:tagLst xmlns:a="http://schemas.openxmlformats.org/drawingml/2006/main" xmlns:r="http://schemas.openxmlformats.org/officeDocument/2006/relationships" xmlns:p="http://schemas.openxmlformats.org/presentationml/2006/main">
  <p:tag name="SHAPE" val="OLD"/>
</p:tagLst>
</file>

<file path=ppt/tags/tag5.xml><?xml version="1.0" encoding="utf-8"?>
<p:tagLst xmlns:a="http://schemas.openxmlformats.org/drawingml/2006/main" xmlns:r="http://schemas.openxmlformats.org/officeDocument/2006/relationships" xmlns:p="http://schemas.openxmlformats.org/presentationml/2006/main">
  <p:tag name="SHAPE" val="OLD"/>
</p:tagLst>
</file>

<file path=ppt/tags/tag50.xml><?xml version="1.0" encoding="utf-8"?>
<p:tagLst xmlns:a="http://schemas.openxmlformats.org/drawingml/2006/main" xmlns:r="http://schemas.openxmlformats.org/officeDocument/2006/relationships" xmlns:p="http://schemas.openxmlformats.org/presentationml/2006/main">
  <p:tag name="SHAPE" val="OLD"/>
</p:tagLst>
</file>

<file path=ppt/tags/tag51.xml><?xml version="1.0" encoding="utf-8"?>
<p:tagLst xmlns:a="http://schemas.openxmlformats.org/drawingml/2006/main" xmlns:r="http://schemas.openxmlformats.org/officeDocument/2006/relationships" xmlns:p="http://schemas.openxmlformats.org/presentationml/2006/main">
  <p:tag name="SHAPE" val="OLD"/>
</p:tagLst>
</file>

<file path=ppt/tags/tag6.xml><?xml version="1.0" encoding="utf-8"?>
<p:tagLst xmlns:a="http://schemas.openxmlformats.org/drawingml/2006/main" xmlns:r="http://schemas.openxmlformats.org/officeDocument/2006/relationships" xmlns:p="http://schemas.openxmlformats.org/presentationml/2006/main">
  <p:tag name="SHAPE" val="OLD"/>
</p:tagLst>
</file>

<file path=ppt/tags/tag7.xml><?xml version="1.0" encoding="utf-8"?>
<p:tagLst xmlns:a="http://schemas.openxmlformats.org/drawingml/2006/main" xmlns:r="http://schemas.openxmlformats.org/officeDocument/2006/relationships" xmlns:p="http://schemas.openxmlformats.org/presentationml/2006/main">
  <p:tag name="SHAPE" val="OLD"/>
</p:tagLst>
</file>

<file path=ppt/tags/tag8.xml><?xml version="1.0" encoding="utf-8"?>
<p:tagLst xmlns:a="http://schemas.openxmlformats.org/drawingml/2006/main" xmlns:r="http://schemas.openxmlformats.org/officeDocument/2006/relationships" xmlns:p="http://schemas.openxmlformats.org/presentationml/2006/main">
  <p:tag name="SHAPE" val="OLD"/>
</p:tagLst>
</file>

<file path=ppt/tags/tag9.xml><?xml version="1.0" encoding="utf-8"?>
<p:tagLst xmlns:a="http://schemas.openxmlformats.org/drawingml/2006/main" xmlns:r="http://schemas.openxmlformats.org/officeDocument/2006/relationships" xmlns:p="http://schemas.openxmlformats.org/presentationml/2006/main">
  <p:tag name="SHAPE" val="OLD"/>
</p:tagLst>
</file>

<file path=ppt/theme/theme1.xml><?xml version="1.0" encoding="utf-8"?>
<a:theme xmlns:a="http://schemas.openxmlformats.org/drawingml/2006/main" name="Energiföretagen_mall_v2">
  <a:themeElements>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lnSpc>
            <a:spcPct val="90000"/>
          </a:lnSpc>
          <a:spcBef>
            <a:spcPts val="600"/>
          </a:spcBef>
          <a:defRPr sz="2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spcBef>
            <a:spcPts val="600"/>
          </a:spcBef>
          <a:defRPr sz="2400" dirty="0" err="1" smtClean="0">
            <a:latin typeface="+mn-lt"/>
          </a:defRPr>
        </a:defPPr>
      </a:lstStyle>
    </a:txDef>
  </a:objectDefaults>
  <a:extraClrSchemeLst/>
  <a:custClrLst>
    <a:custClr name="Energiföretagen GUL extra">
      <a:srgbClr val="FFCC00"/>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Custom Color 21">
      <a:srgbClr val="FFFFFF"/>
    </a:custClr>
    <a:custClr name="Custom Color 22">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Lst>
  <a:extLst>
    <a:ext uri="{05A4C25C-085E-4340-85A3-A5531E510DB2}">
      <thm15:themeFamily xmlns:thm15="http://schemas.microsoft.com/office/thememl/2012/main" name="PPT_mall_Energiföretagen_20200204.potx" id="{D8CF9D5B-B163-4E7B-BADC-769C6582D726}" vid="{3F5D6682-DABE-4991-A4CF-FFFD98939EC1}"/>
    </a:ext>
  </a:extLst>
</a:theme>
</file>

<file path=ppt/theme/theme2.xml><?xml version="1.0" encoding="utf-8"?>
<a:theme xmlns:a="http://schemas.openxmlformats.org/drawingml/2006/main" name="Anpassad formgivn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Anpassad formgivn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8.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9.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0.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1.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2.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3.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4.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5.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6.xml><?xml version="1.0" encoding="utf-8"?>
<a:themeOverride xmlns:a="http://schemas.openxmlformats.org/drawingml/2006/main">
  <a:clrScheme name="ENERGIFÖRETAGEN FÄRGER">
    <a:dk1>
      <a:srgbClr val="000000"/>
    </a:dk1>
    <a:lt1>
      <a:sysClr val="window" lastClr="FFFFFF"/>
    </a:lt1>
    <a:dk2>
      <a:srgbClr val="FFCC00"/>
    </a:dk2>
    <a:lt2>
      <a:srgbClr val="FFFFFF"/>
    </a:lt2>
    <a:accent1>
      <a:srgbClr val="E6007E"/>
    </a:accent1>
    <a:accent2>
      <a:srgbClr val="777777"/>
    </a:accent2>
    <a:accent3>
      <a:srgbClr val="66CC33"/>
    </a:accent3>
    <a:accent4>
      <a:srgbClr val="8B33B7"/>
    </a:accent4>
    <a:accent5>
      <a:srgbClr val="FF671F"/>
    </a:accent5>
    <a:accent6>
      <a:srgbClr val="009FE3"/>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7.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8.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9.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0.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1.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2.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3.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4.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5.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6.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996</TotalTime>
  <Words>3330</Words>
  <Application>Microsoft Office PowerPoint</Application>
  <PresentationFormat>Bredbild</PresentationFormat>
  <Paragraphs>484</Paragraphs>
  <Slides>50</Slides>
  <Notes>43</Notes>
  <HiddenSlides>0</HiddenSlides>
  <MMClips>0</MMClips>
  <ScaleCrop>false</ScaleCrop>
  <HeadingPairs>
    <vt:vector size="6" baseType="variant">
      <vt:variant>
        <vt:lpstr>Använt teckensnitt</vt:lpstr>
      </vt:variant>
      <vt:variant>
        <vt:i4>3</vt:i4>
      </vt:variant>
      <vt:variant>
        <vt:lpstr>Tema</vt:lpstr>
      </vt:variant>
      <vt:variant>
        <vt:i4>3</vt:i4>
      </vt:variant>
      <vt:variant>
        <vt:lpstr>Bildrubriker</vt:lpstr>
      </vt:variant>
      <vt:variant>
        <vt:i4>50</vt:i4>
      </vt:variant>
    </vt:vector>
  </HeadingPairs>
  <TitlesOfParts>
    <vt:vector size="56" baseType="lpstr">
      <vt:lpstr>Arial</vt:lpstr>
      <vt:lpstr>Calibri</vt:lpstr>
      <vt:lpstr>Calibri Light</vt:lpstr>
      <vt:lpstr>Energiföretagen_mall_v2</vt:lpstr>
      <vt:lpstr>Anpassad formgivning</vt:lpstr>
      <vt:lpstr>1_Anpassad formgivning</vt:lpstr>
      <vt:lpstr>Energiåret 2021</vt:lpstr>
      <vt:lpstr>Innehåll</vt:lpstr>
      <vt:lpstr>PowerPoint-presentation</vt:lpstr>
      <vt:lpstr>Total elproduktion i Sverige 1950-2021</vt:lpstr>
      <vt:lpstr>Installerad el-effekt 1960-2021 (Avser 31a december)</vt:lpstr>
      <vt:lpstr>Installerad el-effekt (Avser 31a december)</vt:lpstr>
      <vt:lpstr>Bränslen i elproduktion Värmekraft från kraftvärmeverk och industri.  2002-2021</vt:lpstr>
      <vt:lpstr>Bränslen i elproduktion 2021 Fjärrvärmesystem och reservkraft</vt:lpstr>
      <vt:lpstr>Bränslen i elproduktion 2021 Industriprocess</vt:lpstr>
      <vt:lpstr>PowerPoint-presentation</vt:lpstr>
      <vt:lpstr>Elanvändningen fördelad på olika användare 1970-2020</vt:lpstr>
      <vt:lpstr>Elanvändningen fördelad på olika användare 2020 TWh</vt:lpstr>
      <vt:lpstr>Elanvändningen fördelad på olika användare 2020 Procent</vt:lpstr>
      <vt:lpstr>Industrins elanvändning, i Sverige</vt:lpstr>
      <vt:lpstr>Industrins elanvändning i Sverige</vt:lpstr>
      <vt:lpstr>Elanvändning ─ bostäder i Sverige 2020</vt:lpstr>
      <vt:lpstr>Elmarknad</vt:lpstr>
      <vt:lpstr>Elpris i Norden respektive Tyskland Veckogenomsnitt</vt:lpstr>
      <vt:lpstr>Systempriset Nord Pool 2021 öre/kWh</vt:lpstr>
      <vt:lpstr>Elkostnader  – villakunder med elvärme och avtal om rörligt pris (avser januari månad) 1970-2022</vt:lpstr>
      <vt:lpstr>Elkostnader  – villakunder med elvärme och avtal om rörligt pris (avser januari månad)</vt:lpstr>
      <vt:lpstr>Byten mellan elhandelsföretag</vt:lpstr>
      <vt:lpstr>Fördelning av avtalsformer 2001-2022 (avser januari månad)</vt:lpstr>
      <vt:lpstr>PowerPoint-presentation</vt:lpstr>
      <vt:lpstr>Leveranssäkerhet i de svenska elnäten</vt:lpstr>
      <vt:lpstr>Oplanerade elavbrott i svenska nät</vt:lpstr>
      <vt:lpstr>Elnätet i Sverige – cirka 70 procent nedgrävt i mark</vt:lpstr>
      <vt:lpstr>Svavelhexafluorid inom elproduktion och elnät Mängd använd och läckage</vt:lpstr>
      <vt:lpstr>PowerPoint-presentation</vt:lpstr>
      <vt:lpstr>Fjärrvärme  Tillförd energi 2020</vt:lpstr>
      <vt:lpstr>Fjärrvärme 2021  Tillförd energi, %</vt:lpstr>
      <vt:lpstr>Tillförd energi (bränslen) till produktion  av fjärrvärme samt klimatutsläpp</vt:lpstr>
      <vt:lpstr>Fjärrvärme 2021 Tillförd energi, GWh</vt:lpstr>
      <vt:lpstr>Tillförd energi (bränslen) till produktion  av fjärrvärme samt klimatutsläpp</vt:lpstr>
      <vt:lpstr>Fjärrvärmens bränslen (tillförd energi)  och CO2-utsläpp</vt:lpstr>
      <vt:lpstr>Fjärrvärmeleveranser</vt:lpstr>
      <vt:lpstr>CO2-utsläpp från fjärrvärme</vt:lpstr>
      <vt:lpstr>Sveriges fjärrvärmenät ‒ nätlängd </vt:lpstr>
      <vt:lpstr>Fjärrvärmepris, genomsnittligt per hustyp</vt:lpstr>
      <vt:lpstr>PowerPoint-presentation</vt:lpstr>
      <vt:lpstr>Fjärrkyla</vt:lpstr>
      <vt:lpstr>PowerPoint-presentation</vt:lpstr>
      <vt:lpstr>Utsläpp från energibranschen, Kväveoxider, NOx och Svaveloxider, SOx</vt:lpstr>
      <vt:lpstr>Partikelutsläpp från energibranschen</vt:lpstr>
      <vt:lpstr>Territoriella utsläpp av koldioxid</vt:lpstr>
      <vt:lpstr>Territoriella utsläpp av koldioxid</vt:lpstr>
      <vt:lpstr>Territoriella utsläpp av koldioxid</vt:lpstr>
      <vt:lpstr>Koldioxidutsläpp per BNP resp. capita 2019</vt:lpstr>
      <vt:lpstr>Territoriella utsläpp av koldioxid 2019</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Energiåret</dc:title>
  <dc:creator>Nicole Burstein</dc:creator>
  <cp:lastModifiedBy>Nicole Burstein</cp:lastModifiedBy>
  <cp:revision>59</cp:revision>
  <dcterms:created xsi:type="dcterms:W3CDTF">2020-09-23T08:25:47Z</dcterms:created>
  <dcterms:modified xsi:type="dcterms:W3CDTF">2022-12-05T14:23:54Z</dcterms:modified>
</cp:coreProperties>
</file>