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2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</p:sldIdLst>
  <p:sldSz cx="12192000" cy="6858000"/>
  <p:notesSz cx="6794500" cy="9931400"/>
  <p:custDataLst>
    <p:tags r:id="rId17"/>
  </p:custDataLst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  <p15:guide id="3" orient="horz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81" autoAdjust="0"/>
    <p:restoredTop sz="95033" autoAdjust="0"/>
  </p:normalViewPr>
  <p:slideViewPr>
    <p:cSldViewPr snapToGrid="0">
      <p:cViewPr>
        <p:scale>
          <a:sx n="77" d="100"/>
          <a:sy n="77" d="100"/>
        </p:scale>
        <p:origin x="-1746" y="-9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53" d="100"/>
          <a:sy n="53" d="100"/>
        </p:scale>
        <p:origin x="3528" y="1128"/>
      </p:cViewPr>
      <p:guideLst>
        <p:guide orient="horz" pos="3120"/>
        <p:guide pos="2140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981E67-F8A1-554D-BC15-44C990FCE66A}" type="datetimeFigureOut">
              <a:rPr lang="sv-SE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239"/>
            <a:ext cx="294481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3239"/>
            <a:ext cx="294481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98825F-A869-254F-9934-F44A62B8198F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463" y="407988"/>
            <a:ext cx="2735262" cy="1539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60364" y="2040394"/>
            <a:ext cx="6073775" cy="7146152"/>
          </a:xfrm>
          <a:prstGeom prst="rect">
            <a:avLst/>
          </a:prstGeom>
        </p:spPr>
        <p:txBody>
          <a:bodyPr vert="horz" lIns="0" tIns="45720" rIns="91440" bIns="45720" rtlCol="0"/>
          <a:lstStyle/>
          <a:p>
            <a:pPr lvl="0"/>
            <a:r>
              <a:rPr lang="sv-SE" noProof="0"/>
              <a:t>Click to edit Master text styles</a:t>
            </a:r>
          </a:p>
          <a:p>
            <a:pPr lvl="1"/>
            <a:r>
              <a:rPr lang="sv-SE" noProof="0"/>
              <a:t>Second level</a:t>
            </a:r>
            <a:endParaRPr lang="sv-SE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94414" y="9372759"/>
            <a:ext cx="338137" cy="19098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FBB06DAB-DBF3-084E-A276-8ED6AA7FE883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pic>
        <p:nvPicPr>
          <p:cNvPr id="23557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9204053"/>
            <a:ext cx="996950" cy="35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6848E-CDE5-47EE-BB0C-24991C642409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A53D8-D7BF-ED48-A5DE-B35EC4CD5AE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text</a:t>
            </a:r>
          </a:p>
        </p:txBody>
      </p:sp>
    </p:spTree>
    <p:extLst>
      <p:ext uri="{BB962C8B-B14F-4D97-AF65-F5344CB8AC3E}">
        <p14:creationId xmlns:p14="http://schemas.microsoft.com/office/powerpoint/2010/main" val="2788936271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3566" userDrawn="1">
          <p15:clr>
            <a:srgbClr val="FBAE40"/>
          </p15:clr>
        </p15:guide>
        <p15:guide id="2" orient="horz" pos="150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6353175"/>
            <a:ext cx="12192000" cy="504825"/>
          </a:xfrm>
          <a:prstGeom prst="rect">
            <a:avLst/>
          </a:pr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95325" y="540000"/>
            <a:ext cx="86772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dirty="0"/>
              <a:t>Klicka här för att ändra text</a:t>
            </a:r>
            <a:endParaRPr lang="sv-SE" altLang="sv-SE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5325" y="1728000"/>
            <a:ext cx="8677275" cy="436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/>
              <a:t>Klicka här för att ändra text</a:t>
            </a:r>
          </a:p>
          <a:p>
            <a:pPr lvl="1"/>
            <a:r>
              <a:rPr lang="sv-SE" altLang="sv-SE" dirty="0"/>
              <a:t>Andra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20375" y="6516000"/>
            <a:ext cx="679450" cy="177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B4220F-9EF5-4B6D-93FE-E3BA6B8CEB20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72863" y="6516000"/>
            <a:ext cx="358775" cy="1793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D3467A-03F1-294A-B946-CB7CA69FE6E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pic>
        <p:nvPicPr>
          <p:cNvPr id="10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426000"/>
            <a:ext cx="900000" cy="32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</p:sldLayoutIdLst>
  <p:transition spd="med">
    <p:fade/>
  </p:transition>
  <p:hf hdr="0" ft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charset="0"/>
        </a:defRPr>
      </a:lvl9pPr>
    </p:titleStyle>
    <p:bodyStyle>
      <a:lvl1pPr marL="266700" indent="-266700" algn="l" rtl="0" eaLnBrk="0" fontAlgn="base" hangingPunct="0">
        <a:lnSpc>
          <a:spcPct val="970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rtl="0" eaLnBrk="0" fontAlgn="base" hangingPunct="0">
        <a:lnSpc>
          <a:spcPct val="970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70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3840" userDrawn="1">
          <p15:clr>
            <a:srgbClr val="F26B43"/>
          </p15:clr>
        </p15:guide>
        <p15:guide id="4" pos="6652" userDrawn="1">
          <p15:clr>
            <a:srgbClr val="F26B43"/>
          </p15:clr>
        </p15:guide>
        <p15:guide id="5" orient="horz" pos="1084" userDrawn="1">
          <p15:clr>
            <a:srgbClr val="F26B43"/>
          </p15:clr>
        </p15:guide>
        <p15:guide id="6" orient="horz" pos="3838" userDrawn="1">
          <p15:clr>
            <a:srgbClr val="F26B43"/>
          </p15:clr>
        </p15:guide>
        <p15:guide id="7" pos="1028" userDrawn="1">
          <p15:clr>
            <a:srgbClr val="F26B43"/>
          </p15:clr>
        </p15:guide>
        <p15:guide id="8" orient="horz" pos="4002" userDrawn="1">
          <p15:clr>
            <a:srgbClr val="F26B43"/>
          </p15:clr>
        </p15:guide>
        <p15:guide id="9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449CE563-EB01-4D14-B516-71F81D2FD9A7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1</a:t>
            </a:fld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0D6570A-53AA-BDDC-8872-F94B42C77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1068388"/>
            <a:ext cx="10228262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ubrik 3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 dirty="0"/>
              <a:t>Elanvändning i Norden och systempris</a:t>
            </a:r>
            <a:br>
              <a:rPr lang="sv-SE" dirty="0"/>
            </a:br>
            <a:r>
              <a:rPr lang="sv-SE" dirty="0"/>
              <a:t>(rullande 52-veckorsvärde)</a:t>
            </a:r>
          </a:p>
        </p:txBody>
      </p:sp>
      <p:sp>
        <p:nvSpPr>
          <p:cNvPr id="7" name="Platshållare för text 4"/>
          <p:cNvSpPr txBox="1">
            <a:spLocks/>
          </p:cNvSpPr>
          <p:nvPr/>
        </p:nvSpPr>
        <p:spPr>
          <a:xfrm>
            <a:off x="632086" y="5866800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Nord Pool, Energiföretagen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150608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ECC4332F-7FFA-F7A8-D5BA-51088618B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3" y="1158875"/>
            <a:ext cx="10226675" cy="48863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285CA98-7EC7-4F87-B84E-DC8F521E422B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10</a:t>
            </a:fld>
            <a:endParaRPr lang="sv-SE" dirty="0"/>
          </a:p>
        </p:txBody>
      </p:sp>
      <p:sp>
        <p:nvSpPr>
          <p:cNvPr id="5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 dirty="0"/>
              <a:t>Elanvändningen i Sverige 1990-</a:t>
            </a:r>
            <a:br>
              <a:rPr lang="sv-SE" dirty="0"/>
            </a:br>
            <a:r>
              <a:rPr lang="sv-SE" dirty="0"/>
              <a:t>(rullande 12-månadersvärde)</a:t>
            </a:r>
          </a:p>
        </p:txBody>
      </p:sp>
      <p:sp>
        <p:nvSpPr>
          <p:cNvPr id="6" name="Platshållare för text 13"/>
          <p:cNvSpPr txBox="1">
            <a:spLocks/>
          </p:cNvSpPr>
          <p:nvPr/>
        </p:nvSpPr>
        <p:spPr>
          <a:xfrm>
            <a:off x="632086" y="5891514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 SCB, Energiföretagen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3D83F5B-4257-3F1C-41A2-5C335D32D9F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730925" y="462084"/>
            <a:ext cx="1409700" cy="29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616708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667BEF3-24D2-4692-9803-A85D7BE2ECE8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11</a:t>
            </a:fld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46D960FA-D770-9640-344E-487A5EB92D63}"/>
              </a:ext>
            </a:extLst>
          </p:cNvPr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563" y="1020763"/>
            <a:ext cx="10212387" cy="504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 dirty="0"/>
              <a:t>Elanvändningen i Sverige 1990-</a:t>
            </a:r>
            <a:br>
              <a:rPr lang="sv-SE" dirty="0"/>
            </a:br>
            <a:r>
              <a:rPr lang="sv-SE" dirty="0"/>
              <a:t>(rullande 12-månadersvärde)</a:t>
            </a:r>
          </a:p>
        </p:txBody>
      </p:sp>
      <p:sp>
        <p:nvSpPr>
          <p:cNvPr id="7" name="Platshållare för text 13"/>
          <p:cNvSpPr txBox="1">
            <a:spLocks/>
          </p:cNvSpPr>
          <p:nvPr/>
        </p:nvSpPr>
        <p:spPr>
          <a:xfrm>
            <a:off x="632086" y="5916228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 SCB, Energiföretagen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67A4A05-E2C7-9FC2-46C2-86380E077C6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730925" y="462084"/>
            <a:ext cx="1409700" cy="29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18885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F79A249D-2B69-A4AC-BDF9-1462BF746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3" y="1096963"/>
            <a:ext cx="10226675" cy="504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C1828D1-61FD-4984-B282-E5BE84A6FFD8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12</a:t>
            </a:fld>
            <a:endParaRPr lang="sv-SE" dirty="0"/>
          </a:p>
        </p:txBody>
      </p:sp>
      <p:sp>
        <p:nvSpPr>
          <p:cNvPr id="5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/>
              <a:t>Elanvändningen i svensk industri 1975-</a:t>
            </a:r>
            <a:br>
              <a:rPr lang="sv-SE"/>
            </a:br>
            <a:r>
              <a:rPr lang="sv-SE"/>
              <a:t>(rullande 12-månadersvärde)</a:t>
            </a:r>
            <a:endParaRPr lang="sv-SE" dirty="0"/>
          </a:p>
        </p:txBody>
      </p:sp>
      <p:sp>
        <p:nvSpPr>
          <p:cNvPr id="6" name="Platshållare för text 13"/>
          <p:cNvSpPr txBox="1">
            <a:spLocks/>
          </p:cNvSpPr>
          <p:nvPr/>
        </p:nvSpPr>
        <p:spPr>
          <a:xfrm>
            <a:off x="632086" y="6076869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 SCB, Energiföretagen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C1149D5-8AB5-FA6B-51C0-ABFD9E72CD3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730925" y="462084"/>
            <a:ext cx="1409700" cy="29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266721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C49414C0-DBAA-B50F-804D-44F9E0411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3" y="1058863"/>
            <a:ext cx="10226675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28CC942-AC1F-4791-9182-6BD35EE7BF1A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13</a:t>
            </a:fld>
            <a:endParaRPr lang="sv-SE" dirty="0"/>
          </a:p>
        </p:txBody>
      </p:sp>
      <p:sp>
        <p:nvSpPr>
          <p:cNvPr id="5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 dirty="0"/>
              <a:t>Elanvändningen i svensk industri 1975-</a:t>
            </a:r>
            <a:br>
              <a:rPr lang="sv-SE" dirty="0"/>
            </a:br>
            <a:r>
              <a:rPr lang="sv-SE" dirty="0"/>
              <a:t>(rullande 12-månadersvärde)</a:t>
            </a:r>
          </a:p>
        </p:txBody>
      </p:sp>
      <p:sp>
        <p:nvSpPr>
          <p:cNvPr id="6" name="Platshållare för text 13"/>
          <p:cNvSpPr txBox="1">
            <a:spLocks/>
          </p:cNvSpPr>
          <p:nvPr/>
        </p:nvSpPr>
        <p:spPr>
          <a:xfrm>
            <a:off x="632086" y="5916228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 SCB, Energiföretagen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9C8C01F9-893D-DFCB-BDDB-B73E49B56CD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730925" y="462084"/>
            <a:ext cx="1409700" cy="29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636540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A0CADBFD-2B73-4C5F-BD07-9DF8183AA72E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2</a:t>
            </a:fld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29CD543-C70E-E9F2-213A-8FCFB67B5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13" y="636588"/>
            <a:ext cx="11742737" cy="545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579456"/>
          </a:xfrm>
        </p:spPr>
        <p:txBody>
          <a:bodyPr/>
          <a:lstStyle/>
          <a:p>
            <a:r>
              <a:rPr lang="sv-SE" dirty="0"/>
              <a:t>Veckovis elanvändning i Norden</a:t>
            </a:r>
          </a:p>
        </p:txBody>
      </p:sp>
      <p:sp>
        <p:nvSpPr>
          <p:cNvPr id="7" name="Platshållare för text 12"/>
          <p:cNvSpPr txBox="1">
            <a:spLocks/>
          </p:cNvSpPr>
          <p:nvPr/>
        </p:nvSpPr>
        <p:spPr>
          <a:xfrm>
            <a:off x="632086" y="5866800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Nord Pool, Energiföretagen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496975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8855F8F-D7DF-45E8-B7E5-E352B525DAB1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3</a:t>
            </a:fld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2D71D1A-9A3B-EABF-FC9E-E029BED24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25" y="722313"/>
            <a:ext cx="10868025" cy="536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616032"/>
          </a:xfrm>
        </p:spPr>
        <p:txBody>
          <a:bodyPr/>
          <a:lstStyle/>
          <a:p>
            <a:r>
              <a:rPr lang="sv-SE" dirty="0"/>
              <a:t>Veckovis elanvändning i Norden</a:t>
            </a:r>
          </a:p>
        </p:txBody>
      </p:sp>
      <p:sp>
        <p:nvSpPr>
          <p:cNvPr id="7" name="Platshållare för text 12"/>
          <p:cNvSpPr txBox="1">
            <a:spLocks/>
          </p:cNvSpPr>
          <p:nvPr/>
        </p:nvSpPr>
        <p:spPr>
          <a:xfrm>
            <a:off x="632086" y="5866800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Nord Pool, Energiföretagen</a:t>
            </a:r>
          </a:p>
        </p:txBody>
      </p:sp>
    </p:spTree>
    <p:extLst>
      <p:ext uri="{BB962C8B-B14F-4D97-AF65-F5344CB8AC3E}">
        <p14:creationId xmlns:p14="http://schemas.microsoft.com/office/powerpoint/2010/main" val="415163529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E8847AD-214D-48A5-9C1A-4A15328DF39C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4</a:t>
            </a:fld>
            <a:endParaRPr lang="sv-SE" dirty="0"/>
          </a:p>
        </p:txBody>
      </p:sp>
      <p:sp>
        <p:nvSpPr>
          <p:cNvPr id="6" name="Rubrik 6"/>
          <p:cNvSpPr>
            <a:spLocks noGrp="1"/>
          </p:cNvSpPr>
          <p:nvPr>
            <p:ph type="title"/>
          </p:nvPr>
        </p:nvSpPr>
        <p:spPr>
          <a:xfrm>
            <a:off x="341376" y="142920"/>
            <a:ext cx="11241024" cy="689184"/>
          </a:xfrm>
        </p:spPr>
        <p:txBody>
          <a:bodyPr/>
          <a:lstStyle/>
          <a:p>
            <a:r>
              <a:rPr lang="sv-SE" dirty="0"/>
              <a:t>20 i topp veckovis elförbrukning i Norden </a:t>
            </a:r>
            <a:r>
              <a:rPr lang="sv-SE" sz="2400" dirty="0"/>
              <a:t>1984-</a:t>
            </a:r>
            <a:endParaRPr lang="sv-SE" dirty="0"/>
          </a:p>
        </p:txBody>
      </p:sp>
      <p:sp>
        <p:nvSpPr>
          <p:cNvPr id="7" name="Platshållare för text 12"/>
          <p:cNvSpPr txBox="1">
            <a:spLocks/>
          </p:cNvSpPr>
          <p:nvPr/>
        </p:nvSpPr>
        <p:spPr>
          <a:xfrm>
            <a:off x="632086" y="5866800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Nord Pool, Energiföretagen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4358634-797D-CA6A-CEA3-451BD2239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63" y="825500"/>
            <a:ext cx="11585575" cy="497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374454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087654-06B7-4CE8-A48C-15B736130F42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5</a:t>
            </a:fld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0BD0C81-76B3-C318-BD12-6541DB532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175" y="1120775"/>
            <a:ext cx="10228263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/>
              <a:t>Elanvändning i Sverige och systempris</a:t>
            </a:r>
            <a:br>
              <a:rPr lang="sv-SE"/>
            </a:br>
            <a:r>
              <a:rPr lang="sv-SE"/>
              <a:t>(rullande 52-veckorsvärde)</a:t>
            </a:r>
            <a:endParaRPr lang="sv-SE" dirty="0"/>
          </a:p>
        </p:txBody>
      </p:sp>
      <p:sp>
        <p:nvSpPr>
          <p:cNvPr id="7" name="Platshållare för text 11"/>
          <p:cNvSpPr txBox="1">
            <a:spLocks/>
          </p:cNvSpPr>
          <p:nvPr/>
        </p:nvSpPr>
        <p:spPr>
          <a:xfrm>
            <a:off x="632086" y="5990370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Nord Pool, Energiföretagen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09815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AFCA41A7-602A-DF8A-41FF-A5C2D7B9C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175" y="1154113"/>
            <a:ext cx="10228263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BC1D077-0A28-47FB-BC71-F9ED77B48D80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6</a:t>
            </a:fld>
            <a:endParaRPr lang="sv-SE" dirty="0"/>
          </a:p>
        </p:txBody>
      </p:sp>
      <p:sp>
        <p:nvSpPr>
          <p:cNvPr id="5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/>
              <a:t>Elanvändning i Sverige</a:t>
            </a:r>
            <a:br>
              <a:rPr lang="sv-SE"/>
            </a:br>
            <a:r>
              <a:rPr lang="sv-SE"/>
              <a:t>(rullande 52-veckorsvärde)</a:t>
            </a:r>
            <a:endParaRPr lang="sv-SE" dirty="0"/>
          </a:p>
        </p:txBody>
      </p:sp>
      <p:sp>
        <p:nvSpPr>
          <p:cNvPr id="6" name="Platshållare för text 12"/>
          <p:cNvSpPr txBox="1">
            <a:spLocks/>
          </p:cNvSpPr>
          <p:nvPr/>
        </p:nvSpPr>
        <p:spPr>
          <a:xfrm>
            <a:off x="632086" y="5953299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Nord Pool, Energiföretagen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805126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9CBC73E-7BB7-4DA5-80FE-C587E985550D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7</a:t>
            </a:fld>
            <a:endParaRPr lang="sv-SE" dirty="0"/>
          </a:p>
        </p:txBody>
      </p:sp>
      <p:sp>
        <p:nvSpPr>
          <p:cNvPr id="5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/>
              <a:t>Elanvändning och systempris i Norden</a:t>
            </a:r>
            <a:br>
              <a:rPr lang="sv-SE"/>
            </a:br>
            <a:r>
              <a:rPr lang="sv-SE"/>
              <a:t>(rullande 52-veckorsvärde)</a:t>
            </a:r>
            <a:endParaRPr lang="sv-SE" dirty="0"/>
          </a:p>
        </p:txBody>
      </p:sp>
      <p:sp>
        <p:nvSpPr>
          <p:cNvPr id="6" name="Platshållare för text 12"/>
          <p:cNvSpPr txBox="1">
            <a:spLocks/>
          </p:cNvSpPr>
          <p:nvPr/>
        </p:nvSpPr>
        <p:spPr>
          <a:xfrm>
            <a:off x="632086" y="6064512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Nord Pool, Energiföretagen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3B87A19-2AB2-764E-4589-95E316B12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313" y="1096963"/>
            <a:ext cx="10226675" cy="504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96646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84D2119-9811-4B9E-B87F-3722856A8413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8</a:t>
            </a:fld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867CB3E-5D7E-697B-3E34-E4614CE3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3" y="1277938"/>
            <a:ext cx="10226675" cy="48387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/>
              <a:t>Elanvändningen i Sverige 1990-</a:t>
            </a:r>
            <a:br>
              <a:rPr lang="sv-SE"/>
            </a:br>
            <a:r>
              <a:rPr lang="sv-SE"/>
              <a:t>(rullande 12-månadersvärde)</a:t>
            </a:r>
            <a:endParaRPr lang="sv-SE" dirty="0"/>
          </a:p>
        </p:txBody>
      </p:sp>
      <p:sp>
        <p:nvSpPr>
          <p:cNvPr id="7" name="Platshållare för text 13"/>
          <p:cNvSpPr txBox="1">
            <a:spLocks/>
          </p:cNvSpPr>
          <p:nvPr/>
        </p:nvSpPr>
        <p:spPr>
          <a:xfrm>
            <a:off x="632086" y="6027441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 SCB, Energiföretagen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F353A08E-260B-62A6-C175-1CB6A397828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730925" y="462084"/>
            <a:ext cx="1409700" cy="29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951402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23FB5061-CB8D-EE32-3944-B70E7F82F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175" y="1343025"/>
            <a:ext cx="10228263" cy="47021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A2BB6803-3E9B-40AF-A838-DD5286BA916D}" type="datetime1">
              <a:rPr lang="sv-SE" smtClean="0"/>
              <a:pPr>
                <a:defRPr/>
              </a:pPr>
              <a:t>2025-05-04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BCA53D8-D7BF-ED48-A5DE-B35EC4CD5AE9}" type="slidenum">
              <a:rPr lang="sv-SE" smtClean="0"/>
              <a:pPr>
                <a:defRPr/>
              </a:pPr>
              <a:t>9</a:t>
            </a:fld>
            <a:endParaRPr lang="sv-SE" dirty="0"/>
          </a:p>
        </p:txBody>
      </p:sp>
      <p:sp>
        <p:nvSpPr>
          <p:cNvPr id="5" name="Rubrik 6"/>
          <p:cNvSpPr>
            <a:spLocks noGrp="1"/>
          </p:cNvSpPr>
          <p:nvPr>
            <p:ph type="title"/>
          </p:nvPr>
        </p:nvSpPr>
        <p:spPr>
          <a:xfrm>
            <a:off x="609600" y="142920"/>
            <a:ext cx="10972800" cy="1143000"/>
          </a:xfrm>
        </p:spPr>
        <p:txBody>
          <a:bodyPr/>
          <a:lstStyle/>
          <a:p>
            <a:r>
              <a:rPr lang="sv-SE" dirty="0"/>
              <a:t>Elanvändningen i Sverige 1990-</a:t>
            </a:r>
            <a:br>
              <a:rPr lang="sv-SE" dirty="0"/>
            </a:br>
            <a:r>
              <a:rPr lang="sv-SE" sz="2800" dirty="0"/>
              <a:t>(rullande 12-månadersvärde, index dec 1990=100)</a:t>
            </a:r>
            <a:endParaRPr lang="sv-SE" dirty="0"/>
          </a:p>
        </p:txBody>
      </p:sp>
      <p:sp>
        <p:nvSpPr>
          <p:cNvPr id="6" name="Platshållare för text 13"/>
          <p:cNvSpPr txBox="1">
            <a:spLocks/>
          </p:cNvSpPr>
          <p:nvPr/>
        </p:nvSpPr>
        <p:spPr>
          <a:xfrm>
            <a:off x="632086" y="5891514"/>
            <a:ext cx="6855643" cy="181155"/>
          </a:xfrm>
          <a:prstGeom prst="rect">
            <a:avLst/>
          </a:prstGeom>
        </p:spPr>
        <p:txBody>
          <a:bodyPr vert="horz" lIns="0" tIns="0" rIns="0" bIns="0" rtlCol="0" anchor="t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Källa:  SCB, Energiföretagen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5FA3B9AD-E842-4D98-44F6-94932BFC2F2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730925" y="462084"/>
            <a:ext cx="1409700" cy="29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72644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738f2a1c7bf7f5369f8ada051421cfbce90"/>
  <p:tag name="LANG_DEF" val="1053"/>
  <p:tag name="LANG_NAME" val="Swedish"/>
  <p:tag name="LINGO_COUNT" val="34"/>
</p:tagLst>
</file>

<file path=ppt/theme/theme1.xml><?xml version="1.0" encoding="utf-8"?>
<a:theme xmlns:a="http://schemas.openxmlformats.org/drawingml/2006/main" name="Energiföretagen_mall_v1">
  <a:themeElements>
    <a:clrScheme name="ENERGIFÖRETAGEN FÄRGER">
      <a:dk1>
        <a:srgbClr val="000000"/>
      </a:dk1>
      <a:lt1>
        <a:sysClr val="window" lastClr="FFFFFF"/>
      </a:lt1>
      <a:dk2>
        <a:srgbClr val="FFCC00"/>
      </a:dk2>
      <a:lt2>
        <a:srgbClr val="FFFFFF"/>
      </a:lt2>
      <a:accent1>
        <a:srgbClr val="E6007E"/>
      </a:accent1>
      <a:accent2>
        <a:srgbClr val="777777"/>
      </a:accent2>
      <a:accent3>
        <a:srgbClr val="66CC33"/>
      </a:accent3>
      <a:accent4>
        <a:srgbClr val="8B33B7"/>
      </a:accent4>
      <a:accent5>
        <a:srgbClr val="FF671F"/>
      </a:accent5>
      <a:accent6>
        <a:srgbClr val="009FE3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0000"/>
          </a:lnSpc>
          <a:spcBef>
            <a:spcPts val="600"/>
          </a:spcBef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defRPr sz="2400" dirty="0" err="1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9695</TotalTime>
  <Words>212</Words>
  <Application>Microsoft Office PowerPoint</Application>
  <PresentationFormat>Bredbild</PresentationFormat>
  <Paragraphs>52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Energiföretagen_mall_v1</vt:lpstr>
      <vt:lpstr>Elanvändning i Norden och systempris (rullande 52-veckorsvärde)</vt:lpstr>
      <vt:lpstr>Veckovis elanvändning i Norden</vt:lpstr>
      <vt:lpstr>Veckovis elanvändning i Norden</vt:lpstr>
      <vt:lpstr>20 i topp veckovis elförbrukning i Norden 1984-</vt:lpstr>
      <vt:lpstr>Elanvändning i Sverige och systempris (rullande 52-veckorsvärde)</vt:lpstr>
      <vt:lpstr>Elanvändning i Sverige (rullande 52-veckorsvärde)</vt:lpstr>
      <vt:lpstr>Elanvändning och systempris i Norden (rullande 52-veckorsvärde)</vt:lpstr>
      <vt:lpstr>Elanvändningen i Sverige 1990- (rullande 12-månadersvärde)</vt:lpstr>
      <vt:lpstr>Elanvändningen i Sverige 1990- (rullande 12-månadersvärde, index dec 1990=100)</vt:lpstr>
      <vt:lpstr>Elanvändningen i Sverige 1990- (rullande 12-månadersvärde)</vt:lpstr>
      <vt:lpstr>Elanvändningen i Sverige 1990- (rullande 12-månadersvärde)</vt:lpstr>
      <vt:lpstr>Elanvändningen i svensk industri 1975- (rullande 12-månadersvärde)</vt:lpstr>
      <vt:lpstr>Elanvändningen i svensk industri 1975- (rullande 12-månadersvärde)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Belin Stenbeck AB</dc:creator>
  <cp:lastModifiedBy>Magnus Thorstensson</cp:lastModifiedBy>
  <cp:revision>702</cp:revision>
  <cp:lastPrinted>2016-09-19T08:50:12Z</cp:lastPrinted>
  <dcterms:created xsi:type="dcterms:W3CDTF">2016-09-16T07:52:52Z</dcterms:created>
  <dcterms:modified xsi:type="dcterms:W3CDTF">2025-05-04T11:43:12Z</dcterms:modified>
</cp:coreProperties>
</file>