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3" r:id="rId2"/>
    <p:sldId id="272" r:id="rId3"/>
    <p:sldId id="273" r:id="rId4"/>
    <p:sldId id="274" r:id="rId5"/>
    <p:sldId id="275" r:id="rId6"/>
    <p:sldId id="276" r:id="rId7"/>
  </p:sldIdLst>
  <p:sldSz cx="12192000" cy="6858000"/>
  <p:notesSz cx="6794500" cy="9906000"/>
  <p:custDataLst>
    <p:tags r:id="rId10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1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2025-02-17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-3825" y="4717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9" name="Rektangel 2"/>
          <p:cNvSpPr/>
          <p:nvPr userDrawn="1"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83456-A677-4F5D-BD52-278A5C2B858A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914336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EB887-998F-4295-B64B-58F354D1E05C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609511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1A1E2-D816-4A76-A13F-A249FC4C903D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45625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2D7DC-428C-4ED7-8BD6-906755E2A90A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30678484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5EA83-0372-42D4-BFB8-96D8B12D88AC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99556339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91199-35FA-4C9C-81C2-693B2EC9FEE2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2813907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72A90-C0D3-400E-9839-5935F1444FF1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5255B-C3FB-4413-9B59-507EAFAA75F8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12296-2714-4CF5-A95D-07A9FE85149A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9856C-FCE4-4FDD-B421-640FF435D8C6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46720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A8068-5904-4C47-A3D8-89AFB563F183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279591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BF43B-ADC4-4180-90B5-7C127A453219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DCB31-D4C0-47B8-82CA-9BA8AF3CC9D2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84763-7244-4083-84B6-E8AE706EAD70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11185-A04F-4C23-BD43-7A71D670E30F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CAF2F-D868-4049-94C2-6766135EDAD8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78603340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EFA60-8176-4E8F-B886-4915743EB889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11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5540203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11848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61052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flera avsänd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grpSp>
        <p:nvGrpSpPr>
          <p:cNvPr id="7" name="Grupp 1"/>
          <p:cNvGrpSpPr/>
          <p:nvPr userDrawn="1"/>
        </p:nvGrpSpPr>
        <p:grpSpPr>
          <a:xfrm>
            <a:off x="3132000" y="5580000"/>
            <a:ext cx="5928192" cy="701938"/>
            <a:chOff x="2969424" y="5295959"/>
            <a:chExt cx="5928192" cy="701938"/>
          </a:xfrm>
        </p:grpSpPr>
        <p:pic>
          <p:nvPicPr>
            <p:cNvPr id="9" name="Bildobjekt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424" y="5475960"/>
              <a:ext cx="1443600" cy="52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Bildobjekt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33023" y="5475960"/>
              <a:ext cx="1732054" cy="50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Bildobjekt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85076" y="5295959"/>
              <a:ext cx="1312540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905736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för att ändra text</a:t>
            </a:r>
            <a:endParaRPr lang="sv-SE" noProof="0" dirty="0"/>
          </a:p>
        </p:txBody>
      </p:sp>
      <p:pic>
        <p:nvPicPr>
          <p:cNvPr id="9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0245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413513430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353175"/>
          </a:xfrm>
          <a:prstGeom prst="rect">
            <a:avLst/>
          </a:prstGeom>
        </p:spPr>
      </p:pic>
      <p:sp>
        <p:nvSpPr>
          <p:cNvPr id="9" name="Rektangel 2"/>
          <p:cNvSpPr/>
          <p:nvPr userDrawn="1"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6B916-5C3F-43F2-A7A3-B6E8F8F18608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066210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2ACF74-68E5-4431-B1DE-2041641333B3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0" r:id="rId2"/>
    <p:sldLayoutId id="2147483806" r:id="rId3"/>
    <p:sldLayoutId id="2147483807" r:id="rId4"/>
    <p:sldLayoutId id="2147483828" r:id="rId5"/>
    <p:sldLayoutId id="2147483825" r:id="rId6"/>
    <p:sldLayoutId id="2147483809" r:id="rId7"/>
    <p:sldLayoutId id="2147483823" r:id="rId8"/>
    <p:sldLayoutId id="2147483802" r:id="rId9"/>
    <p:sldLayoutId id="2147483810" r:id="rId10"/>
    <p:sldLayoutId id="2147483821" r:id="rId11"/>
    <p:sldLayoutId id="2147483822" r:id="rId12"/>
    <p:sldLayoutId id="2147483811" r:id="rId13"/>
    <p:sldLayoutId id="2147483812" r:id="rId14"/>
    <p:sldLayoutId id="2147483814" r:id="rId15"/>
    <p:sldLayoutId id="2147483791" r:id="rId16"/>
    <p:sldLayoutId id="2147483816" r:id="rId17"/>
    <p:sldLayoutId id="2147483815" r:id="rId18"/>
    <p:sldLayoutId id="2147483826" r:id="rId19"/>
    <p:sldLayoutId id="2147483817" r:id="rId20"/>
    <p:sldLayoutId id="2147483794" r:id="rId21"/>
    <p:sldLayoutId id="2147483824" r:id="rId22"/>
    <p:sldLayoutId id="2147483813" r:id="rId23"/>
    <p:sldLayoutId id="2147483818" r:id="rId24"/>
    <p:sldLayoutId id="2147483804" r:id="rId25"/>
    <p:sldLayoutId id="2147483819" r:id="rId26"/>
  </p:sldLayoutIdLst>
  <p:transition spd="med">
    <p:fade/>
  </p:transition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3E81CA6C-BE60-D311-E3C7-881092C9BE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1788" y="814388"/>
            <a:ext cx="11506200" cy="53117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451B08E-ABC0-473A-8455-450202ED2C7E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95325" y="17500"/>
            <a:ext cx="8677275" cy="671269"/>
          </a:xfrm>
        </p:spPr>
        <p:txBody>
          <a:bodyPr/>
          <a:lstStyle/>
          <a:p>
            <a:r>
              <a:rPr lang="sv-SE" dirty="0"/>
              <a:t>Primärenergianvändning 2023, TWh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Energy Information Administration, Energiföretagen</a:t>
            </a:r>
          </a:p>
        </p:txBody>
      </p:sp>
      <p:cxnSp>
        <p:nvCxnSpPr>
          <p:cNvPr id="9" name="Rak pil 8"/>
          <p:cNvCxnSpPr/>
          <p:nvPr/>
        </p:nvCxnSpPr>
        <p:spPr>
          <a:xfrm rot="5400000">
            <a:off x="4366030" y="4425266"/>
            <a:ext cx="936104" cy="21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4800073-9C36-C310-A1DC-680FBDDEC3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7025" y="854075"/>
            <a:ext cx="11874500" cy="52990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E7F711-4FD4-4983-97E2-2DF0DD86172B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95325" y="17500"/>
            <a:ext cx="8677275" cy="671269"/>
          </a:xfrm>
        </p:spPr>
        <p:txBody>
          <a:bodyPr/>
          <a:lstStyle/>
          <a:p>
            <a:r>
              <a:rPr lang="sv-SE" dirty="0"/>
              <a:t>Primärenergianvändning 2023, TWh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Energy Information Administration, Energiföretagen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11299825" y="521192"/>
            <a:ext cx="768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27 451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11539343" y="725114"/>
            <a:ext cx="584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47 735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0A3B085-7036-4D78-ADFB-2A2FF8C2CA46}"/>
              </a:ext>
            </a:extLst>
          </p:cNvPr>
          <p:cNvSpPr txBox="1"/>
          <p:nvPr/>
        </p:nvSpPr>
        <p:spPr>
          <a:xfrm>
            <a:off x="10884165" y="745969"/>
            <a:ext cx="768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10 609</a:t>
            </a:r>
          </a:p>
        </p:txBody>
      </p:sp>
      <p:cxnSp>
        <p:nvCxnSpPr>
          <p:cNvPr id="14" name="Rak pil 13"/>
          <p:cNvCxnSpPr/>
          <p:nvPr/>
        </p:nvCxnSpPr>
        <p:spPr>
          <a:xfrm rot="5400000">
            <a:off x="4480961" y="4361051"/>
            <a:ext cx="936104" cy="21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469838FD-7674-2E19-E609-B58ED40CB6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1788" y="627063"/>
            <a:ext cx="11404600" cy="5530850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4AE4A6-5057-4D06-8165-3A2621911951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95325" y="17500"/>
            <a:ext cx="10203334" cy="671269"/>
          </a:xfrm>
        </p:spPr>
        <p:txBody>
          <a:bodyPr/>
          <a:lstStyle/>
          <a:p>
            <a:r>
              <a:rPr lang="sv-SE" dirty="0"/>
              <a:t>Primärenergianvändning per capita (2023, kWh)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Energy Information Administration, Energiföretagen</a:t>
            </a:r>
          </a:p>
        </p:txBody>
      </p:sp>
      <p:cxnSp>
        <p:nvCxnSpPr>
          <p:cNvPr id="16" name="Rak pil 15"/>
          <p:cNvCxnSpPr/>
          <p:nvPr/>
        </p:nvCxnSpPr>
        <p:spPr>
          <a:xfrm rot="5400000">
            <a:off x="8117276" y="2453635"/>
            <a:ext cx="936104" cy="21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46DCE9A-DF3B-4D5C-A678-D853B809B8C6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95325" y="17500"/>
            <a:ext cx="10087470" cy="671269"/>
          </a:xfrm>
        </p:spPr>
        <p:txBody>
          <a:bodyPr/>
          <a:lstStyle/>
          <a:p>
            <a:r>
              <a:rPr lang="sv-SE" dirty="0"/>
              <a:t>Primärenergianvändning per capita (1980-2023, kWh)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Energy Information Administration,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B87A036-044D-B942-69D5-1EF2A6B02C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8963" y="635000"/>
            <a:ext cx="11307762" cy="53784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005E4E12-011A-C07C-836C-90D2088C56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0063" y="635000"/>
            <a:ext cx="11037887" cy="531812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CB2364D-3A70-4ACA-B002-1EE3CC46F78C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95324" y="17500"/>
            <a:ext cx="10986559" cy="671269"/>
          </a:xfrm>
        </p:spPr>
        <p:txBody>
          <a:bodyPr/>
          <a:lstStyle/>
          <a:p>
            <a:r>
              <a:rPr lang="sv-SE" dirty="0"/>
              <a:t>Primärenergianvändning per BNP 2023  </a:t>
            </a:r>
            <a:r>
              <a:rPr lang="sv-SE" sz="2000" dirty="0"/>
              <a:t>(kWh /1000 USD (2015PPP))</a:t>
            </a:r>
            <a:endParaRPr lang="sv-SE" sz="2400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Energy Information Administration, Energiföretagen</a:t>
            </a:r>
          </a:p>
        </p:txBody>
      </p:sp>
      <p:cxnSp>
        <p:nvCxnSpPr>
          <p:cNvPr id="9" name="Rak pil 8"/>
          <p:cNvCxnSpPr/>
          <p:nvPr/>
        </p:nvCxnSpPr>
        <p:spPr>
          <a:xfrm rot="5400000">
            <a:off x="4221597" y="3133274"/>
            <a:ext cx="936104" cy="21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268F1-66BD-4731-AF6C-C599A5F31431}" type="datetime1">
              <a:rPr lang="sv-SE" smtClean="0"/>
              <a:t>2025-02-17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95324" y="17500"/>
            <a:ext cx="11136314" cy="671269"/>
          </a:xfrm>
        </p:spPr>
        <p:txBody>
          <a:bodyPr/>
          <a:lstStyle/>
          <a:p>
            <a:r>
              <a:rPr lang="sv-SE" dirty="0"/>
              <a:t>Primärenergianvändning per BNP 1980-2023</a:t>
            </a:r>
            <a:r>
              <a:rPr lang="sv-SE" sz="2400" dirty="0"/>
              <a:t> </a:t>
            </a:r>
            <a:r>
              <a:rPr lang="sv-SE" sz="2000" dirty="0"/>
              <a:t>(kWh/1000 USD (2015PPP))</a:t>
            </a:r>
            <a:endParaRPr lang="sv-SE" sz="2400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Energy Information Administration,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58E10FD-2EE0-D168-BECB-138823D7EB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1313" y="735013"/>
            <a:ext cx="11344275" cy="529113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 FÄRGER">
      <a:dk1>
        <a:srgbClr val="000000"/>
      </a:dk1>
      <a:lt1>
        <a:sysClr val="window" lastClr="FFFFFF"/>
      </a:lt1>
      <a:dk2>
        <a:srgbClr val="FFCC00"/>
      </a:dk2>
      <a:lt2>
        <a:srgbClr val="FFFFFF"/>
      </a:lt2>
      <a:accent1>
        <a:srgbClr val="E6007E"/>
      </a:accent1>
      <a:accent2>
        <a:srgbClr val="777777"/>
      </a:accent2>
      <a:accent3>
        <a:srgbClr val="66CC33"/>
      </a:accent3>
      <a:accent4>
        <a:srgbClr val="8B33B7"/>
      </a:accent4>
      <a:accent5>
        <a:srgbClr val="FF671F"/>
      </a:accent5>
      <a:accent6>
        <a:srgbClr val="009FE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Svensk Energi_mall_v14</Template>
  <TotalTime>9750</TotalTime>
  <Words>108</Words>
  <Application>Microsoft Office PowerPoint</Application>
  <PresentationFormat>Bredbild</PresentationFormat>
  <Paragraphs>27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Energiföretagen_mall_v2</vt:lpstr>
      <vt:lpstr>Primärenergianvändning 2023, TWh</vt:lpstr>
      <vt:lpstr>Primärenergianvändning 2023, TWh</vt:lpstr>
      <vt:lpstr>Primärenergianvändning per capita (2023, kWh)</vt:lpstr>
      <vt:lpstr>Primärenergianvändning per capita (1980-2023, kWh)</vt:lpstr>
      <vt:lpstr>Primärenergianvändning per BNP 2023  (kWh /1000 USD (2015PPP))</vt:lpstr>
      <vt:lpstr>Primärenergianvändning per BNP 1980-2023 (kWh/1000 USD (2015PPP))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Belin Stenbeck AB</dc:creator>
  <cp:lastModifiedBy>Magnus Thorstensson</cp:lastModifiedBy>
  <cp:revision>310</cp:revision>
  <cp:lastPrinted>2016-09-19T08:50:12Z</cp:lastPrinted>
  <dcterms:created xsi:type="dcterms:W3CDTF">2016-09-16T07:52:52Z</dcterms:created>
  <dcterms:modified xsi:type="dcterms:W3CDTF">2025-02-17T16:34:28Z</dcterms:modified>
</cp:coreProperties>
</file>