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3195-C23D-4463-AC23-D6E11EBBB476}" type="datetimeFigureOut">
              <a:rPr lang="sv-SE" smtClean="0"/>
              <a:t>2023-09-10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72D54-A83A-47EE-AF90-34EEC2A302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62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B3D47B-B517-BE76-6D1C-DAB7698A5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3FBBDF-B699-35DF-5AF5-CB7425D0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fld id="{DB085F30-BB59-4FCF-9339-45D18FDAB192}" type="datetime1">
              <a:rPr lang="sv-SE" smtClean="0"/>
              <a:t>2023-09-10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1D38B5-0FBB-0C79-1E45-65A12845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8D67F03-C4B5-DF08-6D85-D61E49C2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001" y="693490"/>
            <a:ext cx="7511874" cy="1079750"/>
          </a:xfrm>
        </p:spPr>
        <p:txBody>
          <a:bodyPr anchor="b">
            <a:noAutofit/>
          </a:bodyPr>
          <a:lstStyle>
            <a:lvl1pPr algn="l">
              <a:defRPr sz="35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80852B-2B8F-B729-1E8C-CFCFCCE86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001" y="2124828"/>
            <a:ext cx="4370798" cy="12274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3C13C81-5AB0-A5F2-A9E2-DC848A98E9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01" y="5157986"/>
            <a:ext cx="2391870" cy="693476"/>
          </a:xfrm>
          <a:prstGeom prst="rect">
            <a:avLst/>
          </a:prstGeom>
        </p:spPr>
      </p:pic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9CEAA578-8015-3AF4-67C8-036D7332A6E6}"/>
              </a:ext>
            </a:extLst>
          </p:cNvPr>
          <p:cNvCxnSpPr>
            <a:cxnSpLocks/>
          </p:cNvCxnSpPr>
          <p:nvPr/>
        </p:nvCxnSpPr>
        <p:spPr>
          <a:xfrm>
            <a:off x="1178001" y="1912096"/>
            <a:ext cx="7511874" cy="0"/>
          </a:xfrm>
          <a:prstGeom prst="line">
            <a:avLst/>
          </a:prstGeom>
          <a:ln w="12700">
            <a:solidFill>
              <a:srgbClr val="3333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4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2577F3-DA65-8584-4D49-33A257DC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1F5360-5116-1308-0E84-012001DA9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809" y="1990800"/>
            <a:ext cx="5182363" cy="3528000"/>
          </a:xfrm>
        </p:spPr>
        <p:txBody>
          <a:bodyPr/>
          <a:lstStyle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4398188-206E-C59D-661A-6D3EEEB02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830" y="1990800"/>
            <a:ext cx="5182363" cy="3528000"/>
          </a:xfrm>
        </p:spPr>
        <p:txBody>
          <a:bodyPr/>
          <a:lstStyle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C509808-0EAF-5418-B393-E1FDC3EF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C19B-1B79-4B1E-93C4-57F433D0FCF6}" type="datetime1">
              <a:rPr lang="sv-SE" smtClean="0"/>
              <a:t>2023-09-10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75C4BD9-2FC8-4EBA-9E9E-E9AB8E7C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339BB21-3EBE-E1C0-93E8-F98B4164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16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C66AB01-3C48-3227-B880-1EB1B6497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808" y="1704059"/>
            <a:ext cx="5182362" cy="57742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4E75FF-BB51-DBF9-D5E3-7D2040204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806" y="2333243"/>
            <a:ext cx="5182364" cy="3102268"/>
          </a:xfrm>
        </p:spPr>
        <p:txBody>
          <a:bodyPr/>
          <a:lstStyle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C5043A7-CFCC-B80F-5C0E-AB2140494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830" y="1704060"/>
            <a:ext cx="5182362" cy="57742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452B34C-E353-09EE-83B6-EED596DAF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830" y="2333243"/>
            <a:ext cx="5182364" cy="3102268"/>
          </a:xfrm>
        </p:spPr>
        <p:txBody>
          <a:bodyPr/>
          <a:lstStyle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479890C-4613-0EE5-5BDE-A8B8EC03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A887-DB25-47F2-A044-E62ED68DE7E0}" type="datetime1">
              <a:rPr lang="sv-SE" smtClean="0"/>
              <a:t>2023-09-10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301A65A-D0BB-A618-0AE5-667F30DA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1838E05-99A2-81F0-AFF6-90D6A8C0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43939B-71AE-ECF7-E56A-92DE8B05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42753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5879A9-1B16-D852-6DA6-855F20A1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E885F6E-A38D-DFC8-BF5A-C373360D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A9792E-CFAE-46DC-B607-C1CFE29C272B}" type="datetime1">
              <a:rPr lang="sv-SE" smtClean="0"/>
              <a:t>2023-09-10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4A5BB22-0B8B-2C73-9655-C2B0E01A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75DA1F-4159-B051-A084-F263495D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079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8F52798-CD83-B476-0711-30183300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F85-25BF-44DE-8083-1EE9C0A55023}" type="datetime1">
              <a:rPr lang="sv-SE" smtClean="0"/>
              <a:t>2023-09-10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16B1AEB-EEE8-C7F5-B36F-5545F6FE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EA1F0C-B7A2-7942-51F4-F0A5A2FE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52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bild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C66AB01-3C48-3227-B880-1EB1B6497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808" y="1771650"/>
            <a:ext cx="5182362" cy="577427"/>
          </a:xfrm>
        </p:spPr>
        <p:txBody>
          <a:bodyPr lIns="90000" anchor="b"/>
          <a:lstStyle>
            <a:lvl1pPr marL="0" indent="0">
              <a:lnSpc>
                <a:spcPct val="100000"/>
              </a:lnSpc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C5043A7-CFCC-B80F-5C0E-AB2140494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9400" y="1771650"/>
            <a:ext cx="5182362" cy="577427"/>
          </a:xfrm>
        </p:spPr>
        <p:txBody>
          <a:bodyPr lIns="90000" rIns="0" anchor="b"/>
          <a:lstStyle>
            <a:lvl1pPr marL="0" indent="0">
              <a:lnSpc>
                <a:spcPct val="100000"/>
              </a:lnSpc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479890C-4613-0EE5-5BDE-A8B8EC03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5C4A-ACF8-490C-9F35-930A2317CE4A}" type="datetime1">
              <a:rPr lang="sv-SE" smtClean="0"/>
              <a:t>2023-09-10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301A65A-D0BB-A618-0AE5-667F30DA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1838E05-99A2-81F0-AFF6-90D6A8C0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DFEE77A0-F284-3FEA-05D6-B668C693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378ECBC7-8941-E9AC-7B8C-2916F4F87F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809" y="2421688"/>
            <a:ext cx="5182364" cy="3102268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922AA40C-F942-C821-2D90-063E6C1A9F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69400" y="2421688"/>
            <a:ext cx="5182364" cy="3102268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4726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8FD1BD8-6765-FD6B-5414-8B2F27280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47515" y="1855756"/>
            <a:ext cx="4212648" cy="3528000"/>
          </a:xfrm>
        </p:spPr>
        <p:txBody>
          <a:bodyPr tIns="14400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15E92B-FAFE-5538-DBBB-2CFD824FB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837" y="1855756"/>
            <a:ext cx="6157838" cy="353981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D10E556-3CCD-A8BA-9974-BD75E863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A9D4-EBCE-4EDB-98DB-6A9C0AF07464}" type="datetime1">
              <a:rPr lang="sv-SE" smtClean="0"/>
              <a:t>2023-09-10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84AC53-A0E3-B903-EEF0-C5EC368C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4307E4-C9E8-8C7F-44E0-20691D72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089027B-D2C3-50AB-06C2-1B01E823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98771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8FD1BD8-6765-FD6B-5414-8B2F27280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47515" y="1855755"/>
            <a:ext cx="4212648" cy="3539816"/>
          </a:xfrm>
        </p:spPr>
        <p:txBody>
          <a:bodyPr tIns="14400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D10E556-3CCD-A8BA-9974-BD75E863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FB77-5762-4A91-B9A3-9FE756AB0B51}" type="datetime1">
              <a:rPr lang="sv-SE" smtClean="0"/>
              <a:t>2023-09-10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84AC53-A0E3-B903-EEF0-C5EC368C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4307E4-C9E8-8C7F-44E0-20691D72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F4A0636C-5243-F693-BCAA-94430830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EA44C78-6E16-0F53-B5B2-5274590DB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7" y="1855756"/>
            <a:ext cx="6157838" cy="3539815"/>
          </a:xfrm>
        </p:spPr>
        <p:txBody>
          <a:bodyPr/>
          <a:lstStyle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570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63545F9-B7F1-8D58-C006-7F08AA1BF3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400" y="1848491"/>
            <a:ext cx="10728000" cy="3913934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8FD1BD8-6765-FD6B-5414-8B2F27280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4400" y="1848490"/>
            <a:ext cx="10728000" cy="3913934"/>
          </a:xfrm>
        </p:spPr>
        <p:txBody>
          <a:bodyPr tIns="14400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D10E556-3CCD-A8BA-9974-BD75E863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4491-3349-49F1-B216-B69E1FBE8F16}" type="datetime1">
              <a:rPr lang="sv-SE" smtClean="0"/>
              <a:t>2023-09-10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84AC53-A0E3-B903-EEF0-C5EC368C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4307E4-C9E8-8C7F-44E0-20691D72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F4A0636C-5243-F693-BCAA-94430830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34334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8FD1BD8-6765-FD6B-5414-8B2F27280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84673" y="3026328"/>
            <a:ext cx="5378400" cy="2735671"/>
          </a:xfrm>
        </p:spPr>
        <p:txBody>
          <a:bodyPr tIns="14400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D10E556-3CCD-A8BA-9974-BD75E863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058-B522-4A78-A144-37FB199F5176}" type="datetime1">
              <a:rPr lang="sv-SE" smtClean="0"/>
              <a:t>2023-09-10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84AC53-A0E3-B903-EEF0-C5EC368C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4307E4-C9E8-8C7F-44E0-20691D72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2FB35B6D-8137-B097-19A5-65171042F3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84673" y="466728"/>
            <a:ext cx="5378400" cy="2559600"/>
          </a:xfrm>
        </p:spPr>
        <p:txBody>
          <a:bodyPr tIns="144000"/>
          <a:lstStyle>
            <a:lvl1pPr marL="0" indent="0" algn="ctr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3DF9D068-C621-CC34-B602-C99B02EBA7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7200" y="466728"/>
            <a:ext cx="5378400" cy="5295271"/>
          </a:xfrm>
        </p:spPr>
        <p:txBody>
          <a:bodyPr tIns="144000"/>
          <a:lstStyle>
            <a:lvl1pPr marL="0" indent="0" algn="ctr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9608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st bild med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1D9821D3-B8CA-FE06-4586-E85EEE0053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" y="652047"/>
            <a:ext cx="10728000" cy="5114706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DDEB530-BC44-2280-B8CE-06E3C9A7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30D7-C61B-4C04-B3FA-5329775AB498}" type="datetime1">
              <a:rPr lang="sv-SE" smtClean="0"/>
              <a:t>2023-09-10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E30DD6-0E9B-33E7-315C-A9EA3560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8783724-C5FC-2841-EB67-CEEA0349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AFA9BD0-B9EE-AFDE-D350-5FE59E56C28B}"/>
              </a:ext>
            </a:extLst>
          </p:cNvPr>
          <p:cNvSpPr/>
          <p:nvPr/>
        </p:nvSpPr>
        <p:spPr>
          <a:xfrm>
            <a:off x="1345041" y="1366900"/>
            <a:ext cx="4968552" cy="36724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32000" tIns="468000" rIns="360000" rtlCol="0" anchor="t" anchorCtr="0"/>
          <a:lstStyle/>
          <a:p>
            <a:pPr algn="l"/>
            <a:r>
              <a:rPr lang="sv-SE" sz="3600" dirty="0"/>
              <a:t>Säker elförsörjning</a:t>
            </a:r>
            <a:br>
              <a:rPr lang="sv-SE" sz="3600" dirty="0"/>
            </a:br>
            <a:r>
              <a:rPr lang="sv-SE" sz="3600" dirty="0"/>
              <a:t>för en hållbar samhällsutveckling</a:t>
            </a:r>
          </a:p>
        </p:txBody>
      </p:sp>
    </p:spTree>
    <p:extLst>
      <p:ext uri="{BB962C8B-B14F-4D97-AF65-F5344CB8AC3E}">
        <p14:creationId xmlns:p14="http://schemas.microsoft.com/office/powerpoint/2010/main" val="226732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C84785-0E57-D432-51DC-887155815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809" y="1990800"/>
            <a:ext cx="10727354" cy="3528391"/>
          </a:xfrm>
        </p:spPr>
        <p:txBody>
          <a:bodyPr/>
          <a:lstStyle>
            <a:lvl1pPr marL="324000">
              <a:spcBef>
                <a:spcPts val="0"/>
              </a:spcBef>
              <a:spcAft>
                <a:spcPts val="1200"/>
              </a:spcAft>
              <a:defRPr/>
            </a:lvl1pPr>
            <a:lvl2pPr marL="540000" indent="-216000">
              <a:spcBef>
                <a:spcPts val="0"/>
              </a:spcBef>
              <a:spcAft>
                <a:spcPts val="1200"/>
              </a:spcAft>
              <a:defRPr/>
            </a:lvl2pPr>
            <a:lvl3pPr marL="720000" indent="-180000">
              <a:spcAft>
                <a:spcPts val="600"/>
              </a:spcAft>
              <a:defRPr/>
            </a:lvl3pPr>
            <a:lvl4pPr indent="-180000">
              <a:spcAft>
                <a:spcPts val="600"/>
              </a:spcAft>
              <a:defRPr/>
            </a:lvl4pPr>
            <a:lvl5pPr marL="1080000" indent="-180000">
              <a:spcAft>
                <a:spcPts val="600"/>
              </a:spcAft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69CF0C-5763-724E-43EF-BF919822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D25A-C2CB-4E9A-8022-CF4BC368FCD8}" type="datetime1">
              <a:rPr lang="sv-SE" smtClean="0"/>
              <a:t>2023-09-10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633B93-7605-B22C-0AA5-6C12F022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D9996E-8C57-33CD-9270-ECD9AD9A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6812286C-2E14-059A-B74E-1CB39AFD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81836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st bild med rubrik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1D9821D3-B8CA-FE06-4586-E85EEE005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2"/>
          <a:stretch/>
        </p:blipFill>
        <p:spPr>
          <a:xfrm>
            <a:off x="734400" y="652047"/>
            <a:ext cx="10728000" cy="5114706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DDEB530-BC44-2280-B8CE-06E3C9A7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30D7-C61B-4C04-B3FA-5329775AB498}" type="datetime1">
              <a:rPr lang="sv-SE" smtClean="0"/>
              <a:t>2023-09-10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E30DD6-0E9B-33E7-315C-A9EA3560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8783724-C5FC-2841-EB67-CEEA0349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A80E79E-4C21-A437-D241-F5E06685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041" y="1366900"/>
            <a:ext cx="4968552" cy="3672409"/>
          </a:xfrm>
          <a:solidFill>
            <a:schemeClr val="accent4"/>
          </a:solidFill>
        </p:spPr>
        <p:txBody>
          <a:bodyPr lIns="432000" tIns="468000" rIns="360000" bIns="46800" anchor="t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011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D67F03-C4B5-DF08-6D85-D61E49C2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001" y="693490"/>
            <a:ext cx="7511874" cy="1079750"/>
          </a:xfrm>
        </p:spPr>
        <p:txBody>
          <a:bodyPr anchor="b">
            <a:noAutofit/>
          </a:bodyPr>
          <a:lstStyle>
            <a:lvl1pPr algn="l">
              <a:defRPr sz="3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80852B-2B8F-B729-1E8C-CFCFCCE86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001" y="2124828"/>
            <a:ext cx="4370798" cy="12274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9CEAA578-8015-3AF4-67C8-036D7332A6E6}"/>
              </a:ext>
            </a:extLst>
          </p:cNvPr>
          <p:cNvCxnSpPr>
            <a:cxnSpLocks/>
          </p:cNvCxnSpPr>
          <p:nvPr/>
        </p:nvCxnSpPr>
        <p:spPr>
          <a:xfrm>
            <a:off x="1178001" y="1912096"/>
            <a:ext cx="7511874" cy="0"/>
          </a:xfrm>
          <a:prstGeom prst="line">
            <a:avLst/>
          </a:prstGeom>
          <a:ln w="12700">
            <a:solidFill>
              <a:srgbClr val="3333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B845DBC2-DE81-DABE-62A9-28CA686E2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01" y="5157986"/>
            <a:ext cx="2391870" cy="6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D67F03-C4B5-DF08-6D85-D61E49C2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001" y="693490"/>
            <a:ext cx="7511874" cy="1079750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80852B-2B8F-B729-1E8C-CFCFCCE86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001" y="2124828"/>
            <a:ext cx="4370798" cy="12274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9CEAA578-8015-3AF4-67C8-036D7332A6E6}"/>
              </a:ext>
            </a:extLst>
          </p:cNvPr>
          <p:cNvCxnSpPr>
            <a:cxnSpLocks/>
          </p:cNvCxnSpPr>
          <p:nvPr/>
        </p:nvCxnSpPr>
        <p:spPr>
          <a:xfrm>
            <a:off x="1178001" y="1912096"/>
            <a:ext cx="7511874" cy="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B845DBC2-DE81-DABE-62A9-28CA686E2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01" y="5157986"/>
            <a:ext cx="2391870" cy="6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3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D67F03-C4B5-DF08-6D85-D61E49C2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001" y="693490"/>
            <a:ext cx="7511874" cy="1079750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80852B-2B8F-B729-1E8C-CFCFCCE86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001" y="2124828"/>
            <a:ext cx="4370798" cy="12274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9CEAA578-8015-3AF4-67C8-036D7332A6E6}"/>
              </a:ext>
            </a:extLst>
          </p:cNvPr>
          <p:cNvCxnSpPr>
            <a:cxnSpLocks/>
          </p:cNvCxnSpPr>
          <p:nvPr/>
        </p:nvCxnSpPr>
        <p:spPr>
          <a:xfrm>
            <a:off x="1178001" y="1912096"/>
            <a:ext cx="7511874" cy="0"/>
          </a:xfrm>
          <a:prstGeom prst="line">
            <a:avLst/>
          </a:prstGeom>
          <a:ln w="127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B845DBC2-DE81-DABE-62A9-28CA686E2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01" y="5157986"/>
            <a:ext cx="2391870" cy="6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helsidesfoto, svar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CD8AA1FB-0F93-2144-A2D2-0A536C2781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tIns="144000">
            <a:no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8D67F03-C4B5-DF08-6D85-D61E49C2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001" y="693490"/>
            <a:ext cx="7511874" cy="1079750"/>
          </a:xfrm>
        </p:spPr>
        <p:txBody>
          <a:bodyPr anchor="b">
            <a:noAutofit/>
          </a:bodyPr>
          <a:lstStyle>
            <a:lvl1pPr algn="l">
              <a:defRPr sz="3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80852B-2B8F-B729-1E8C-CFCFCCE86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001" y="2124828"/>
            <a:ext cx="4370798" cy="12274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4E5B5F9-A7EC-2A17-49CE-EC48CB8BD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8001" y="5157986"/>
            <a:ext cx="2391870" cy="6934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288000" indent="0">
              <a:buNone/>
              <a:defRPr/>
            </a:lvl2pPr>
            <a:lvl3pPr marL="539750" indent="0">
              <a:buNone/>
              <a:defRPr/>
            </a:lvl3pPr>
            <a:lvl4pPr marL="714375" indent="0">
              <a:buNone/>
              <a:defRPr/>
            </a:lvl4pPr>
            <a:lvl5pPr marL="898525" indent="0">
              <a:buNone/>
              <a:defRPr/>
            </a:lvl5pPr>
          </a:lstStyle>
          <a:p>
            <a:pPr lvl="0"/>
            <a:r>
              <a:rPr lang="sv-SE" dirty="0"/>
              <a:t>
             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A41CC50-8379-B96E-093B-2BC402A977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78001" y="1912096"/>
            <a:ext cx="7520319" cy="13855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288000" indent="0">
              <a:buNone/>
              <a:defRPr/>
            </a:lvl2pPr>
            <a:lvl3pPr marL="539750" indent="0">
              <a:buNone/>
              <a:defRPr/>
            </a:lvl3pPr>
            <a:lvl4pPr marL="714375" indent="0">
              <a:buNone/>
              <a:defRPr/>
            </a:lvl4pPr>
            <a:lvl5pPr marL="898525" indent="0">
              <a:buNone/>
              <a:defRPr/>
            </a:lvl5pPr>
          </a:lstStyle>
          <a:p>
            <a:pPr lvl="0"/>
            <a:r>
              <a:rPr lang="sv-SE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1554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helsidesfoto, vit logoty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CD8AA1FB-0F93-2144-A2D2-0A536C2781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tIns="144000">
            <a:no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8D67F03-C4B5-DF08-6D85-D61E49C2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001" y="693490"/>
            <a:ext cx="7511874" cy="1079750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680852B-2B8F-B729-1E8C-CFCFCCE86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001" y="2124828"/>
            <a:ext cx="4370798" cy="12274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4E5B5F9-A7EC-2A17-49CE-EC48CB8BD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8001" y="5157986"/>
            <a:ext cx="2391870" cy="6934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288000" indent="0">
              <a:buNone/>
              <a:defRPr/>
            </a:lvl2pPr>
            <a:lvl3pPr marL="539750" indent="0">
              <a:buNone/>
              <a:defRPr/>
            </a:lvl3pPr>
            <a:lvl4pPr marL="714375" indent="0">
              <a:buNone/>
              <a:defRPr/>
            </a:lvl4pPr>
            <a:lvl5pPr marL="898525" indent="0">
              <a:buNone/>
              <a:defRPr/>
            </a:lvl5pPr>
          </a:lstStyle>
          <a:p>
            <a:pPr lvl="0"/>
            <a:r>
              <a:rPr lang="sv-SE" dirty="0"/>
              <a:t>
             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FF5DD0F-1DD9-C2CA-CA23-DA90717AC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78001" y="1912096"/>
            <a:ext cx="7520319" cy="13855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288000" indent="0">
              <a:buNone/>
              <a:defRPr/>
            </a:lvl2pPr>
            <a:lvl3pPr marL="539750" indent="0">
              <a:buNone/>
              <a:defRPr/>
            </a:lvl3pPr>
            <a:lvl4pPr marL="714375" indent="0">
              <a:buNone/>
              <a:defRPr/>
            </a:lvl4pPr>
            <a:lvl5pPr marL="898525" indent="0">
              <a:buNone/>
              <a:defRPr/>
            </a:lvl5pPr>
          </a:lstStyle>
          <a:p>
            <a:pPr lvl="0"/>
            <a:r>
              <a:rPr lang="sv-SE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9419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5663F5-5CA2-638B-9FA7-816B7B0980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809" y="468716"/>
            <a:ext cx="10727354" cy="10802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Innehållsförteckning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E885F6E-A38D-DFC8-BF5A-C373360D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AD5BD9-BDCE-4FCE-8554-CC8CBECC7B5F}" type="datetime1">
              <a:rPr lang="sv-SE" smtClean="0"/>
              <a:t>2023-09-10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4A5BB22-0B8B-2C73-9655-C2B0E01A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75DA1F-4159-B051-A084-F263495D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E2B8B42-7153-3FDA-6C0F-BAE295A68469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732809" y="2147454"/>
            <a:ext cx="10727354" cy="3243600"/>
          </a:xfrm>
        </p:spPr>
        <p:txBody>
          <a:bodyPr bIns="144000" numCol="2" spcCol="648000"/>
          <a:lstStyle>
            <a:lvl1pPr marL="432000" indent="-432000">
              <a:lnSpc>
                <a:spcPct val="100000"/>
              </a:lnSpc>
              <a:spcAft>
                <a:spcPts val="2200"/>
              </a:spcAft>
              <a:buFont typeface="+mj-lt"/>
              <a:buAutoNum type="arabicPeriod"/>
              <a:defRPr sz="2200"/>
            </a:lvl1pPr>
            <a:lvl2pPr marL="666750" indent="-241300">
              <a:buFont typeface="+mj-lt"/>
              <a:buAutoNum type="arabicPeriod"/>
              <a:defRPr/>
            </a:lvl2pPr>
            <a:lvl3pPr marL="882900" indent="-342900">
              <a:buFont typeface="+mj-lt"/>
              <a:buAutoNum type="arabicPeriod"/>
              <a:defRPr/>
            </a:lvl3pPr>
            <a:lvl4pPr marL="1061425" indent="-342900">
              <a:buFont typeface="+mj-lt"/>
              <a:buAutoNum type="arabicPeriod"/>
              <a:defRPr/>
            </a:lvl4pPr>
            <a:lvl5pPr marL="12429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82984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99884-7C0C-F2BC-4A88-D607BC229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11" y="1845558"/>
            <a:ext cx="6280310" cy="1080250"/>
          </a:xfrm>
        </p:spPr>
        <p:txBody>
          <a:bodyPr anchor="b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E9FD42-82A4-52C6-D741-634B4D158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559" y="3308071"/>
            <a:ext cx="6315562" cy="40011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B8ACA4-6B6B-650B-A3BC-73632586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70B0AA5-6FA0-49A2-B126-9E4D1A32CB1D}" type="datetime1">
              <a:rPr lang="sv-SE" smtClean="0"/>
              <a:t>2023-09-10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5153B9-624F-0C5D-36A0-6A2CCFD2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C7C463-87C7-C34A-D259-07EB6A05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63A75A05-135C-BCB4-4EAA-FA18C7D23B50}"/>
              </a:ext>
            </a:extLst>
          </p:cNvPr>
          <p:cNvCxnSpPr>
            <a:cxnSpLocks/>
          </p:cNvCxnSpPr>
          <p:nvPr/>
        </p:nvCxnSpPr>
        <p:spPr>
          <a:xfrm>
            <a:off x="732809" y="5762222"/>
            <a:ext cx="10729554" cy="0"/>
          </a:xfrm>
          <a:prstGeom prst="line">
            <a:avLst/>
          </a:prstGeom>
          <a:ln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F41A143-1BD2-C6F8-42F1-4231D34C8F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501" y="6018390"/>
            <a:ext cx="1744863" cy="5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6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37B1CDC-FB92-9A25-64D9-9FDDF5E6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09" y="468716"/>
            <a:ext cx="10727354" cy="10802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D5F9F68-231D-37CE-94D9-9F3DF9986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809" y="1990800"/>
            <a:ext cx="10727354" cy="3528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458954-034C-A33B-884A-F4FAE429D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39936" y="6240500"/>
            <a:ext cx="1032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792531DB-82F9-4D55-B8E9-B250DAC379FD}" type="datetime1">
              <a:rPr lang="sv-SE" smtClean="0"/>
              <a:t>2023-09-10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FE6F72-41E0-15C9-C836-0228EA85F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10893" y="6240500"/>
            <a:ext cx="3404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F7C65-81BF-091F-5003-CF46E8E37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400" y="6310114"/>
            <a:ext cx="720063" cy="2258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1">
                <a:solidFill>
                  <a:srgbClr val="333333"/>
                </a:solidFill>
              </a:defRPr>
            </a:lvl1pPr>
          </a:lstStyle>
          <a:p>
            <a:fld id="{2A5D9EB7-89EF-46E5-A185-BA0421FF69A1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7C7001BA-8F81-48D0-4176-F3DE28029720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500" y="6018389"/>
            <a:ext cx="1744863" cy="505889"/>
          </a:xfrm>
          <a:prstGeom prst="rect">
            <a:avLst/>
          </a:prstGeom>
        </p:spPr>
      </p:pic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1EB72F58-8115-4D49-D45D-CE7E61F1B79C}"/>
              </a:ext>
            </a:extLst>
          </p:cNvPr>
          <p:cNvCxnSpPr>
            <a:cxnSpLocks/>
          </p:cNvCxnSpPr>
          <p:nvPr/>
        </p:nvCxnSpPr>
        <p:spPr>
          <a:xfrm>
            <a:off x="732809" y="5762222"/>
            <a:ext cx="10728000" cy="0"/>
          </a:xfrm>
          <a:prstGeom prst="line">
            <a:avLst/>
          </a:prstGeom>
          <a:ln>
            <a:solidFill>
              <a:srgbClr val="3333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8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www.ediel.se/Portal/Milestone/Report/15-MINUT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iel.se/Portal/SystemMessage/EdielNews/2107" TargetMode="External"/><Relationship Id="rId2" Type="http://schemas.openxmlformats.org/officeDocument/2006/relationships/hyperlink" Target="https://www.ediel.se/Portal/SystemMessage/EdielNews/210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Tester pågår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Testläget augusti 2023</a:t>
            </a:r>
          </a:p>
          <a:p>
            <a:r>
              <a:rPr lang="sv-SE" dirty="0"/>
              <a:t>Av Jan Owe</a:t>
            </a:r>
          </a:p>
          <a:p>
            <a:r>
              <a:rPr lang="sv-SE" dirty="0"/>
              <a:t>Svenska kraftnät</a:t>
            </a:r>
          </a:p>
        </p:txBody>
      </p:sp>
    </p:spTree>
    <p:extLst>
      <p:ext uri="{BB962C8B-B14F-4D97-AF65-F5344CB8AC3E}">
        <p14:creationId xmlns:p14="http://schemas.microsoft.com/office/powerpoint/2010/main" val="145040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del system är godkända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dirty="0"/>
              <a:t>Automatiska meddelanden om godkända system från juli och framåt</a:t>
            </a:r>
          </a:p>
          <a:p>
            <a:pPr lvl="1"/>
            <a:r>
              <a:rPr lang="sv-SE" sz="1800" dirty="0"/>
              <a:t>2023-07-07</a:t>
            </a:r>
          </a:p>
          <a:p>
            <a:pPr lvl="1"/>
            <a:r>
              <a:rPr lang="sv-SE" sz="1800" dirty="0"/>
              <a:t>2023-07-19</a:t>
            </a:r>
          </a:p>
          <a:p>
            <a:pPr lvl="1"/>
            <a:r>
              <a:rPr lang="sv-SE" sz="1800" dirty="0"/>
              <a:t>2023-07-20</a:t>
            </a:r>
          </a:p>
          <a:p>
            <a:pPr lvl="1"/>
            <a:r>
              <a:rPr lang="sv-SE" sz="1800" dirty="0"/>
              <a:t>2023-07-24</a:t>
            </a:r>
          </a:p>
          <a:p>
            <a:pPr lvl="1"/>
            <a:r>
              <a:rPr lang="sv-SE" sz="1800" dirty="0"/>
              <a:t>2023-07-28</a:t>
            </a:r>
          </a:p>
          <a:p>
            <a:pPr lvl="1"/>
            <a:r>
              <a:rPr lang="sv-SE" sz="1800" dirty="0"/>
              <a:t>2023-08-07 – 08-21</a:t>
            </a:r>
          </a:p>
          <a:p>
            <a:pPr lvl="1"/>
            <a:r>
              <a:rPr lang="sv-SE" sz="1800" dirty="0"/>
              <a:t>2023-08-22</a:t>
            </a:r>
          </a:p>
          <a:p>
            <a:pPr lvl="1"/>
            <a:r>
              <a:rPr lang="sv-SE" sz="1800" dirty="0"/>
              <a:t>2023-08-24</a:t>
            </a:r>
          </a:p>
          <a:p>
            <a:r>
              <a:rPr lang="sv-SE" sz="1800" dirty="0"/>
              <a:t>Den 30 juni publicerades testerna på </a:t>
            </a:r>
            <a:r>
              <a:rPr lang="sv-SE" sz="1800" dirty="0" err="1"/>
              <a:t>Edielportalen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03221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2809" y="468716"/>
            <a:ext cx="4166388" cy="1080250"/>
          </a:xfrm>
        </p:spPr>
        <p:txBody>
          <a:bodyPr/>
          <a:lstStyle/>
          <a:p>
            <a:r>
              <a:rPr lang="sv-SE" dirty="0"/>
              <a:t>Flera aktörer är på gång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Se </a:t>
            </a:r>
          </a:p>
          <a:p>
            <a:pPr marL="0" indent="0">
              <a:buNone/>
            </a:pPr>
            <a:r>
              <a:rPr lang="sv-SE" dirty="0">
                <a:hlinkClick r:id="rId2"/>
              </a:rPr>
              <a:t>https://www.ediel.se/Portal/Milestone/Report/15-MINUTER</a:t>
            </a:r>
            <a:r>
              <a:rPr lang="sv-SE" dirty="0"/>
              <a:t> </a:t>
            </a:r>
          </a:p>
        </p:txBody>
      </p:sp>
      <p:pic>
        <p:nvPicPr>
          <p:cNvPr id="5" name="Bildobjekt 4" descr="Skärmurkli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414" y="757382"/>
            <a:ext cx="6808586" cy="45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1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uppdateringar på </a:t>
            </a:r>
            <a:r>
              <a:rPr lang="sv-SE" dirty="0" err="1"/>
              <a:t>Edielportalen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Testanvisningar, testfall och testdata blev uppdaterade kring 30 juni</a:t>
            </a:r>
          </a:p>
          <a:p>
            <a:pPr lvl="1"/>
            <a:r>
              <a:rPr lang="sv-SE" sz="2400" dirty="0">
                <a:hlinkClick r:id="rId2"/>
              </a:rPr>
              <a:t>https://www.ediel.se/Portal/SystemMessage/EdielNews/2106 </a:t>
            </a:r>
            <a:endParaRPr lang="sv-SE" sz="2400" dirty="0"/>
          </a:p>
          <a:p>
            <a:pPr lvl="1"/>
            <a:r>
              <a:rPr lang="sv-SE" sz="2400" dirty="0">
                <a:hlinkClick r:id="rId3"/>
              </a:rPr>
              <a:t>https://www.ediel.se/Portal/SystemMessage/EdielNews/2107</a:t>
            </a:r>
            <a:r>
              <a:rPr lang="sv-SE" sz="2400" dirty="0"/>
              <a:t>  </a:t>
            </a:r>
          </a:p>
          <a:p>
            <a:pPr lvl="1"/>
            <a:r>
              <a:rPr lang="sv-SE" sz="2400" dirty="0"/>
              <a:t>Testanvisning (TGT) kommer nästa vecka på engelska</a:t>
            </a:r>
          </a:p>
          <a:p>
            <a:pPr lvl="1"/>
            <a:r>
              <a:rPr lang="sv-SE" sz="2400" dirty="0"/>
              <a:t>Testare hör av sig och upptäcker saker som behöver rättas</a:t>
            </a:r>
          </a:p>
          <a:p>
            <a:r>
              <a:rPr lang="sv-SE" sz="2400" dirty="0" err="1"/>
              <a:t>eSett</a:t>
            </a:r>
            <a:r>
              <a:rPr lang="sv-SE" sz="2400" dirty="0"/>
              <a:t> får sin SMTP-adress för UTILTS den 1 oktober</a:t>
            </a:r>
          </a:p>
          <a:p>
            <a:r>
              <a:rPr lang="sv-SE" sz="2400" dirty="0"/>
              <a:t>Alla förlorar sitt godkännande tidigast i nästa vecka.</a:t>
            </a:r>
          </a:p>
        </p:txBody>
      </p:sp>
    </p:spTree>
    <p:extLst>
      <p:ext uri="{BB962C8B-B14F-4D97-AF65-F5344CB8AC3E}">
        <p14:creationId xmlns:p14="http://schemas.microsoft.com/office/powerpoint/2010/main" val="3853143857"/>
      </p:ext>
    </p:extLst>
  </p:cSld>
  <p:clrMapOvr>
    <a:masterClrMapping/>
  </p:clrMapOvr>
</p:sld>
</file>

<file path=ppt/theme/theme1.xml><?xml version="1.0" encoding="utf-8"?>
<a:theme xmlns:a="http://schemas.openxmlformats.org/drawingml/2006/main" name="Svenska Kraftnät">
  <a:themeElements>
    <a:clrScheme name="Svenska Kraftnä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7EB7"/>
      </a:accent1>
      <a:accent2>
        <a:srgbClr val="009FD6"/>
      </a:accent2>
      <a:accent3>
        <a:srgbClr val="5C146B"/>
      </a:accent3>
      <a:accent4>
        <a:srgbClr val="CA8724"/>
      </a:accent4>
      <a:accent5>
        <a:srgbClr val="B00043"/>
      </a:accent5>
      <a:accent6>
        <a:srgbClr val="23A359"/>
      </a:accent6>
      <a:hlink>
        <a:srgbClr val="0563C1"/>
      </a:hlink>
      <a:folHlink>
        <a:srgbClr val="954F72"/>
      </a:folHlink>
    </a:clrScheme>
    <a:fontScheme name="Svenska Kraftnä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enska Kraftnät å.potx" id="{B49DE79D-D4E1-4D51-91D4-96FA07F7DBAB}" vid="{9CAA08F0-76CE-4BDB-982B-E8BB95B1797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Svenska Kraftnät</Template>
  <TotalTime>22</TotalTime>
  <Words>143</Words>
  <Application>Microsoft Office PowerPoint</Application>
  <PresentationFormat>Bredbild</PresentationFormat>
  <Paragraphs>26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Calibri</vt:lpstr>
      <vt:lpstr>Svenska Kraftnät</vt:lpstr>
      <vt:lpstr>Tester pågår</vt:lpstr>
      <vt:lpstr>En del system är godkända</vt:lpstr>
      <vt:lpstr>Flera aktörer är på gång</vt:lpstr>
      <vt:lpstr>Andra uppdateringar på Edielportalen</vt:lpstr>
    </vt:vector>
  </TitlesOfParts>
  <Company>Svenska kraftnät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Tester pågår</dc:title>
  <dc:creator>Owe, Jan</dc:creator>
  <dc:description>SvK9000, v5.2, 2022-10-28</dc:description>
  <cp:lastModifiedBy>Kalle Lindholm</cp:lastModifiedBy>
  <cp:revision>7</cp:revision>
  <dcterms:created xsi:type="dcterms:W3CDTF">2023-08-24T11:57:38Z</dcterms:created>
  <dcterms:modified xsi:type="dcterms:W3CDTF">2023-09-10T18:37:43Z</dcterms:modified>
</cp:coreProperties>
</file>