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42"/>
  </p:notesMasterIdLst>
  <p:sldIdLst>
    <p:sldId id="257" r:id="rId5"/>
    <p:sldId id="275" r:id="rId6"/>
    <p:sldId id="367" r:id="rId7"/>
    <p:sldId id="373" r:id="rId8"/>
    <p:sldId id="408" r:id="rId9"/>
    <p:sldId id="434" r:id="rId10"/>
    <p:sldId id="442" r:id="rId11"/>
    <p:sldId id="409" r:id="rId12"/>
    <p:sldId id="410" r:id="rId13"/>
    <p:sldId id="382" r:id="rId14"/>
    <p:sldId id="440" r:id="rId15"/>
    <p:sldId id="412" r:id="rId16"/>
    <p:sldId id="411" r:id="rId17"/>
    <p:sldId id="414" r:id="rId18"/>
    <p:sldId id="415" r:id="rId19"/>
    <p:sldId id="384" r:id="rId20"/>
    <p:sldId id="475" r:id="rId21"/>
    <p:sldId id="416" r:id="rId22"/>
    <p:sldId id="386" r:id="rId23"/>
    <p:sldId id="418" r:id="rId24"/>
    <p:sldId id="420" r:id="rId25"/>
    <p:sldId id="419" r:id="rId26"/>
    <p:sldId id="423" r:id="rId27"/>
    <p:sldId id="443" r:id="rId28"/>
    <p:sldId id="444" r:id="rId29"/>
    <p:sldId id="445" r:id="rId30"/>
    <p:sldId id="446" r:id="rId31"/>
    <p:sldId id="473" r:id="rId32"/>
    <p:sldId id="474" r:id="rId33"/>
    <p:sldId id="447" r:id="rId34"/>
    <p:sldId id="449" r:id="rId35"/>
    <p:sldId id="448" r:id="rId36"/>
    <p:sldId id="457" r:id="rId37"/>
    <p:sldId id="456" r:id="rId38"/>
    <p:sldId id="459" r:id="rId39"/>
    <p:sldId id="458" r:id="rId40"/>
    <p:sldId id="460" r:id="rId4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5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ka Johannesson" initials="AJ" lastIdx="29" clrIdx="0">
    <p:extLst>
      <p:ext uri="{19B8F6BF-5375-455C-9EA6-DF929625EA0E}">
        <p15:presenceInfo xmlns:p15="http://schemas.microsoft.com/office/powerpoint/2012/main" userId="S::annika.johannesson@energiforetagen.se::9587c74c-a146-4649-b6de-9b6ccfdcd654" providerId="AD"/>
      </p:ext>
    </p:extLst>
  </p:cmAuthor>
  <p:cmAuthor id="2" name="Lina Enskog Broman" initials="LEB" lastIdx="31" clrIdx="1">
    <p:extLst>
      <p:ext uri="{19B8F6BF-5375-455C-9EA6-DF929625EA0E}">
        <p15:presenceInfo xmlns:p15="http://schemas.microsoft.com/office/powerpoint/2012/main" userId="S::lina.enskog.broman@energiforetagen.se::c9705043-23d6-4555-a219-bf4c660bdf9d" providerId="AD"/>
      </p:ext>
    </p:extLst>
  </p:cmAuthor>
  <p:cmAuthor id="3" name="Eva Rydegran" initials="ER" lastIdx="3" clrIdx="2">
    <p:extLst>
      <p:ext uri="{19B8F6BF-5375-455C-9EA6-DF929625EA0E}">
        <p15:presenceInfo xmlns:p15="http://schemas.microsoft.com/office/powerpoint/2012/main" userId="S::eva.rydegran@energiforetagen.se::6883724c-2b39-4242-86f7-6850dbf7b032" providerId="AD"/>
      </p:ext>
    </p:extLst>
  </p:cmAuthor>
  <p:cmAuthor id="4" name="Erik Thornström" initials="ET" lastIdx="7" clrIdx="3">
    <p:extLst>
      <p:ext uri="{19B8F6BF-5375-455C-9EA6-DF929625EA0E}">
        <p15:presenceInfo xmlns:p15="http://schemas.microsoft.com/office/powerpoint/2012/main" userId="S::erik.thornstrom@energiforetagen.se::25bd1a15-8c47-4fe1-bdb9-ec88e9b58822" providerId="AD"/>
      </p:ext>
    </p:extLst>
  </p:cmAuthor>
  <p:cmAuthor id="5" name="Carina Lindberg-Glavå" initials="CL" lastIdx="9" clrIdx="4">
    <p:extLst>
      <p:ext uri="{19B8F6BF-5375-455C-9EA6-DF929625EA0E}">
        <p15:presenceInfo xmlns:p15="http://schemas.microsoft.com/office/powerpoint/2012/main" userId="6c3d5bc4e08e9c1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F07"/>
    <a:srgbClr val="C04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396364-31B1-4BDB-B8BA-6A3F1086BF44}" v="28" dt="2020-03-25T19:33:58.02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just format 1 - Dekorfär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9"/>
    <p:restoredTop sz="87641" autoAdjust="0"/>
  </p:normalViewPr>
  <p:slideViewPr>
    <p:cSldViewPr snapToObjects="1">
      <p:cViewPr varScale="1">
        <p:scale>
          <a:sx n="59" d="100"/>
          <a:sy n="59" d="100"/>
        </p:scale>
        <p:origin x="1020" y="34"/>
      </p:cViewPr>
      <p:guideLst>
        <p:guide orient="horz" pos="4320"/>
        <p:guide pos="76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ka Johannesson" userId="6e01e6793719d9d6" providerId="LiveId" clId="{D9396364-31B1-4BDB-B8BA-6A3F1086BF44}"/>
    <pc:docChg chg="undo custSel addSld modSld">
      <pc:chgData name="Annika Johannesson" userId="6e01e6793719d9d6" providerId="LiveId" clId="{D9396364-31B1-4BDB-B8BA-6A3F1086BF44}" dt="2020-03-25T19:34:33.120" v="1487" actId="14100"/>
      <pc:docMkLst>
        <pc:docMk/>
      </pc:docMkLst>
      <pc:sldChg chg="modNotesTx">
        <pc:chgData name="Annika Johannesson" userId="6e01e6793719d9d6" providerId="LiveId" clId="{D9396364-31B1-4BDB-B8BA-6A3F1086BF44}" dt="2020-03-23T13:04:06.241" v="90" actId="20577"/>
        <pc:sldMkLst>
          <pc:docMk/>
          <pc:sldMk cId="807960990" sldId="257"/>
        </pc:sldMkLst>
      </pc:sldChg>
      <pc:sldChg chg="modNotesTx">
        <pc:chgData name="Annika Johannesson" userId="6e01e6793719d9d6" providerId="LiveId" clId="{D9396364-31B1-4BDB-B8BA-6A3F1086BF44}" dt="2020-03-23T13:05:00.608" v="100" actId="20577"/>
        <pc:sldMkLst>
          <pc:docMk/>
          <pc:sldMk cId="4206976774" sldId="373"/>
        </pc:sldMkLst>
      </pc:sldChg>
      <pc:sldChg chg="modSp mod">
        <pc:chgData name="Annika Johannesson" userId="6e01e6793719d9d6" providerId="LiveId" clId="{D9396364-31B1-4BDB-B8BA-6A3F1086BF44}" dt="2020-03-23T13:13:48.031" v="216" actId="1076"/>
        <pc:sldMkLst>
          <pc:docMk/>
          <pc:sldMk cId="1346328848" sldId="382"/>
        </pc:sldMkLst>
        <pc:spChg chg="mod">
          <ac:chgData name="Annika Johannesson" userId="6e01e6793719d9d6" providerId="LiveId" clId="{D9396364-31B1-4BDB-B8BA-6A3F1086BF44}" dt="2020-03-23T13:13:48.031" v="216" actId="1076"/>
          <ac:spMkLst>
            <pc:docMk/>
            <pc:sldMk cId="1346328848" sldId="382"/>
            <ac:spMk id="2" creationId="{0E7959FD-C210-4F4F-BE6A-F8827792205B}"/>
          </ac:spMkLst>
        </pc:spChg>
        <pc:spChg chg="mod">
          <ac:chgData name="Annika Johannesson" userId="6e01e6793719d9d6" providerId="LiveId" clId="{D9396364-31B1-4BDB-B8BA-6A3F1086BF44}" dt="2020-03-23T13:13:32.392" v="214" actId="20577"/>
          <ac:spMkLst>
            <pc:docMk/>
            <pc:sldMk cId="1346328848" sldId="382"/>
            <ac:spMk id="3" creationId="{00000000-0000-0000-0000-000000000000}"/>
          </ac:spMkLst>
        </pc:spChg>
      </pc:sldChg>
      <pc:sldChg chg="modSp mod">
        <pc:chgData name="Annika Johannesson" userId="6e01e6793719d9d6" providerId="LiveId" clId="{D9396364-31B1-4BDB-B8BA-6A3F1086BF44}" dt="2020-03-23T13:10:01.065" v="167" actId="14100"/>
        <pc:sldMkLst>
          <pc:docMk/>
          <pc:sldMk cId="3715128225" sldId="408"/>
        </pc:sldMkLst>
        <pc:spChg chg="mod">
          <ac:chgData name="Annika Johannesson" userId="6e01e6793719d9d6" providerId="LiveId" clId="{D9396364-31B1-4BDB-B8BA-6A3F1086BF44}" dt="2020-03-23T13:09:34.904" v="154" actId="20577"/>
          <ac:spMkLst>
            <pc:docMk/>
            <pc:sldMk cId="3715128225" sldId="408"/>
            <ac:spMk id="3" creationId="{00000000-0000-0000-0000-000000000000}"/>
          </ac:spMkLst>
        </pc:spChg>
        <pc:spChg chg="mod">
          <ac:chgData name="Annika Johannesson" userId="6e01e6793719d9d6" providerId="LiveId" clId="{D9396364-31B1-4BDB-B8BA-6A3F1086BF44}" dt="2020-03-23T13:10:01.065" v="167" actId="14100"/>
          <ac:spMkLst>
            <pc:docMk/>
            <pc:sldMk cId="3715128225" sldId="408"/>
            <ac:spMk id="4" creationId="{00000000-0000-0000-0000-000000000000}"/>
          </ac:spMkLst>
        </pc:spChg>
        <pc:spChg chg="mod">
          <ac:chgData name="Annika Johannesson" userId="6e01e6793719d9d6" providerId="LiveId" clId="{D9396364-31B1-4BDB-B8BA-6A3F1086BF44}" dt="2020-03-23T13:09:41.217" v="155" actId="1076"/>
          <ac:spMkLst>
            <pc:docMk/>
            <pc:sldMk cId="3715128225" sldId="408"/>
            <ac:spMk id="6" creationId="{DC083C44-4992-4040-8849-714FF922D633}"/>
          </ac:spMkLst>
        </pc:spChg>
      </pc:sldChg>
      <pc:sldChg chg="modSp mod">
        <pc:chgData name="Annika Johannesson" userId="6e01e6793719d9d6" providerId="LiveId" clId="{D9396364-31B1-4BDB-B8BA-6A3F1086BF44}" dt="2020-03-23T15:08:27.987" v="1446" actId="20577"/>
        <pc:sldMkLst>
          <pc:docMk/>
          <pc:sldMk cId="802922054" sldId="409"/>
        </pc:sldMkLst>
        <pc:spChg chg="mod">
          <ac:chgData name="Annika Johannesson" userId="6e01e6793719d9d6" providerId="LiveId" clId="{D9396364-31B1-4BDB-B8BA-6A3F1086BF44}" dt="2020-03-23T15:08:27.987" v="1446" actId="20577"/>
          <ac:spMkLst>
            <pc:docMk/>
            <pc:sldMk cId="802922054" sldId="409"/>
            <ac:spMk id="3" creationId="{00000000-0000-0000-0000-000000000000}"/>
          </ac:spMkLst>
        </pc:spChg>
      </pc:sldChg>
      <pc:sldChg chg="modSp mod">
        <pc:chgData name="Annika Johannesson" userId="6e01e6793719d9d6" providerId="LiveId" clId="{D9396364-31B1-4BDB-B8BA-6A3F1086BF44}" dt="2020-03-25T13:17:36.331" v="1462" actId="20577"/>
        <pc:sldMkLst>
          <pc:docMk/>
          <pc:sldMk cId="1622073304" sldId="411"/>
        </pc:sldMkLst>
        <pc:spChg chg="mod">
          <ac:chgData name="Annika Johannesson" userId="6e01e6793719d9d6" providerId="LiveId" clId="{D9396364-31B1-4BDB-B8BA-6A3F1086BF44}" dt="2020-03-25T13:17:36.331" v="1462" actId="20577"/>
          <ac:spMkLst>
            <pc:docMk/>
            <pc:sldMk cId="1622073304" sldId="411"/>
            <ac:spMk id="3" creationId="{00000000-0000-0000-0000-000000000000}"/>
          </ac:spMkLst>
        </pc:spChg>
      </pc:sldChg>
      <pc:sldChg chg="modSp mod">
        <pc:chgData name="Annika Johannesson" userId="6e01e6793719d9d6" providerId="LiveId" clId="{D9396364-31B1-4BDB-B8BA-6A3F1086BF44}" dt="2020-03-23T13:20:13.072" v="306" actId="403"/>
        <pc:sldMkLst>
          <pc:docMk/>
          <pc:sldMk cId="3880969739" sldId="412"/>
        </pc:sldMkLst>
        <pc:spChg chg="mod">
          <ac:chgData name="Annika Johannesson" userId="6e01e6793719d9d6" providerId="LiveId" clId="{D9396364-31B1-4BDB-B8BA-6A3F1086BF44}" dt="2020-03-23T13:20:13.072" v="306" actId="403"/>
          <ac:spMkLst>
            <pc:docMk/>
            <pc:sldMk cId="3880969739" sldId="412"/>
            <ac:spMk id="3" creationId="{00000000-0000-0000-0000-000000000000}"/>
          </ac:spMkLst>
        </pc:spChg>
        <pc:spChg chg="mod">
          <ac:chgData name="Annika Johannesson" userId="6e01e6793719d9d6" providerId="LiveId" clId="{D9396364-31B1-4BDB-B8BA-6A3F1086BF44}" dt="2020-03-23T13:15:37.809" v="230" actId="20577"/>
          <ac:spMkLst>
            <pc:docMk/>
            <pc:sldMk cId="3880969739" sldId="412"/>
            <ac:spMk id="4" creationId="{00000000-0000-0000-0000-000000000000}"/>
          </ac:spMkLst>
        </pc:spChg>
      </pc:sldChg>
      <pc:sldChg chg="modSp mod">
        <pc:chgData name="Annika Johannesson" userId="6e01e6793719d9d6" providerId="LiveId" clId="{D9396364-31B1-4BDB-B8BA-6A3F1086BF44}" dt="2020-03-25T19:34:33.120" v="1487" actId="14100"/>
        <pc:sldMkLst>
          <pc:docMk/>
          <pc:sldMk cId="2708196551" sldId="418"/>
        </pc:sldMkLst>
        <pc:spChg chg="mod">
          <ac:chgData name="Annika Johannesson" userId="6e01e6793719d9d6" providerId="LiveId" clId="{D9396364-31B1-4BDB-B8BA-6A3F1086BF44}" dt="2020-03-25T19:34:33.120" v="1487" actId="14100"/>
          <ac:spMkLst>
            <pc:docMk/>
            <pc:sldMk cId="2708196551" sldId="418"/>
            <ac:spMk id="3" creationId="{00000000-0000-0000-0000-000000000000}"/>
          </ac:spMkLst>
        </pc:spChg>
      </pc:sldChg>
      <pc:sldChg chg="modSp mod">
        <pc:chgData name="Annika Johannesson" userId="6e01e6793719d9d6" providerId="LiveId" clId="{D9396364-31B1-4BDB-B8BA-6A3F1086BF44}" dt="2020-03-23T13:14:48.208" v="218" actId="1035"/>
        <pc:sldMkLst>
          <pc:docMk/>
          <pc:sldMk cId="3490476574" sldId="440"/>
        </pc:sldMkLst>
        <pc:spChg chg="mod">
          <ac:chgData name="Annika Johannesson" userId="6e01e6793719d9d6" providerId="LiveId" clId="{D9396364-31B1-4BDB-B8BA-6A3F1086BF44}" dt="2020-03-23T13:14:48.208" v="218" actId="1035"/>
          <ac:spMkLst>
            <pc:docMk/>
            <pc:sldMk cId="3490476574" sldId="440"/>
            <ac:spMk id="2" creationId="{A439DA7C-890B-EB40-AFC3-9BE099D855CD}"/>
          </ac:spMkLst>
        </pc:spChg>
      </pc:sldChg>
      <pc:sldChg chg="delSp modSp mod">
        <pc:chgData name="Annika Johannesson" userId="6e01e6793719d9d6" providerId="LiveId" clId="{D9396364-31B1-4BDB-B8BA-6A3F1086BF44}" dt="2020-03-23T13:27:06.822" v="527" actId="20577"/>
        <pc:sldMkLst>
          <pc:docMk/>
          <pc:sldMk cId="469747547" sldId="444"/>
        </pc:sldMkLst>
        <pc:spChg chg="del">
          <ac:chgData name="Annika Johannesson" userId="6e01e6793719d9d6" providerId="LiveId" clId="{D9396364-31B1-4BDB-B8BA-6A3F1086BF44}" dt="2020-03-23T13:25:20.482" v="465" actId="478"/>
          <ac:spMkLst>
            <pc:docMk/>
            <pc:sldMk cId="469747547" sldId="444"/>
            <ac:spMk id="3" creationId="{91D89E4A-8AC9-4A04-A2E0-E4824D35A3EC}"/>
          </ac:spMkLst>
        </pc:spChg>
        <pc:spChg chg="mod">
          <ac:chgData name="Annika Johannesson" userId="6e01e6793719d9d6" providerId="LiveId" clId="{D9396364-31B1-4BDB-B8BA-6A3F1086BF44}" dt="2020-03-23T13:27:06.822" v="527" actId="20577"/>
          <ac:spMkLst>
            <pc:docMk/>
            <pc:sldMk cId="469747547" sldId="444"/>
            <ac:spMk id="10" creationId="{DB8D3E0B-6879-ED48-A5ED-FD2C2E95A1D1}"/>
          </ac:spMkLst>
        </pc:spChg>
      </pc:sldChg>
      <pc:sldChg chg="modSp mod">
        <pc:chgData name="Annika Johannesson" userId="6e01e6793719d9d6" providerId="LiveId" clId="{D9396364-31B1-4BDB-B8BA-6A3F1086BF44}" dt="2020-03-23T14:36:01.798" v="1397" actId="20577"/>
        <pc:sldMkLst>
          <pc:docMk/>
          <pc:sldMk cId="2411221319" sldId="445"/>
        </pc:sldMkLst>
        <pc:spChg chg="mod">
          <ac:chgData name="Annika Johannesson" userId="6e01e6793719d9d6" providerId="LiveId" clId="{D9396364-31B1-4BDB-B8BA-6A3F1086BF44}" dt="2020-03-23T14:35:56.426" v="1396" actId="1076"/>
          <ac:spMkLst>
            <pc:docMk/>
            <pc:sldMk cId="2411221319" sldId="445"/>
            <ac:spMk id="5" creationId="{9B859891-86E2-3F45-86F2-5E45C48C103D}"/>
          </ac:spMkLst>
        </pc:spChg>
        <pc:spChg chg="mod">
          <ac:chgData name="Annika Johannesson" userId="6e01e6793719d9d6" providerId="LiveId" clId="{D9396364-31B1-4BDB-B8BA-6A3F1086BF44}" dt="2020-03-23T14:36:01.798" v="1397" actId="20577"/>
          <ac:spMkLst>
            <pc:docMk/>
            <pc:sldMk cId="2411221319" sldId="445"/>
            <ac:spMk id="10" creationId="{1BD804EE-2B43-B44C-9622-FAB495D0D0EF}"/>
          </ac:spMkLst>
        </pc:spChg>
      </pc:sldChg>
      <pc:sldChg chg="delSp modSp mod">
        <pc:chgData name="Annika Johannesson" userId="6e01e6793719d9d6" providerId="LiveId" clId="{D9396364-31B1-4BDB-B8BA-6A3F1086BF44}" dt="2020-03-23T14:37:46.275" v="1440" actId="404"/>
        <pc:sldMkLst>
          <pc:docMk/>
          <pc:sldMk cId="1038802518" sldId="446"/>
        </pc:sldMkLst>
        <pc:spChg chg="del mod">
          <ac:chgData name="Annika Johannesson" userId="6e01e6793719d9d6" providerId="LiveId" clId="{D9396364-31B1-4BDB-B8BA-6A3F1086BF44}" dt="2020-03-23T13:28:43.458" v="618" actId="478"/>
          <ac:spMkLst>
            <pc:docMk/>
            <pc:sldMk cId="1038802518" sldId="446"/>
            <ac:spMk id="3" creationId="{B521CDF6-38FE-4B96-A823-972D7F0B4D06}"/>
          </ac:spMkLst>
        </pc:spChg>
        <pc:spChg chg="mod">
          <ac:chgData name="Annika Johannesson" userId="6e01e6793719d9d6" providerId="LiveId" clId="{D9396364-31B1-4BDB-B8BA-6A3F1086BF44}" dt="2020-03-23T14:37:46.275" v="1440" actId="404"/>
          <ac:spMkLst>
            <pc:docMk/>
            <pc:sldMk cId="1038802518" sldId="446"/>
            <ac:spMk id="17" creationId="{45AE540F-23CC-EF4A-A23E-325D69873FC7}"/>
          </ac:spMkLst>
        </pc:spChg>
        <pc:spChg chg="mod">
          <ac:chgData name="Annika Johannesson" userId="6e01e6793719d9d6" providerId="LiveId" clId="{D9396364-31B1-4BDB-B8BA-6A3F1086BF44}" dt="2020-03-23T14:37:33.937" v="1438" actId="14100"/>
          <ac:spMkLst>
            <pc:docMk/>
            <pc:sldMk cId="1038802518" sldId="446"/>
            <ac:spMk id="18" creationId="{110C5BE1-128C-F946-9C33-4947E947F8ED}"/>
          </ac:spMkLst>
        </pc:spChg>
      </pc:sldChg>
      <pc:sldChg chg="modSp mod">
        <pc:chgData name="Annika Johannesson" userId="6e01e6793719d9d6" providerId="LiveId" clId="{D9396364-31B1-4BDB-B8BA-6A3F1086BF44}" dt="2020-03-23T14:38:26.443" v="1443" actId="14100"/>
        <pc:sldMkLst>
          <pc:docMk/>
          <pc:sldMk cId="2869325304" sldId="473"/>
        </pc:sldMkLst>
        <pc:spChg chg="mod">
          <ac:chgData name="Annika Johannesson" userId="6e01e6793719d9d6" providerId="LiveId" clId="{D9396364-31B1-4BDB-B8BA-6A3F1086BF44}" dt="2020-03-23T14:38:11.174" v="1441" actId="2711"/>
          <ac:spMkLst>
            <pc:docMk/>
            <pc:sldMk cId="2869325304" sldId="473"/>
            <ac:spMk id="2" creationId="{8F954C05-4CB6-4E97-B6E1-A3B432F628F9}"/>
          </ac:spMkLst>
        </pc:spChg>
        <pc:spChg chg="mod">
          <ac:chgData name="Annika Johannesson" userId="6e01e6793719d9d6" providerId="LiveId" clId="{D9396364-31B1-4BDB-B8BA-6A3F1086BF44}" dt="2020-03-23T14:38:26.443" v="1443" actId="14100"/>
          <ac:spMkLst>
            <pc:docMk/>
            <pc:sldMk cId="2869325304" sldId="473"/>
            <ac:spMk id="3" creationId="{0D1093DF-5B3B-402C-83CB-03A460172CD5}"/>
          </ac:spMkLst>
        </pc:spChg>
      </pc:sldChg>
      <pc:sldChg chg="addSp delSp modSp mod">
        <pc:chgData name="Annika Johannesson" userId="6e01e6793719d9d6" providerId="LiveId" clId="{D9396364-31B1-4BDB-B8BA-6A3F1086BF44}" dt="2020-03-23T14:18:03.745" v="917" actId="207"/>
        <pc:sldMkLst>
          <pc:docMk/>
          <pc:sldMk cId="154311997" sldId="474"/>
        </pc:sldMkLst>
        <pc:spChg chg="mod">
          <ac:chgData name="Annika Johannesson" userId="6e01e6793719d9d6" providerId="LiveId" clId="{D9396364-31B1-4BDB-B8BA-6A3F1086BF44}" dt="2020-03-23T14:10:15.170" v="825" actId="255"/>
          <ac:spMkLst>
            <pc:docMk/>
            <pc:sldMk cId="154311997" sldId="474"/>
            <ac:spMk id="2" creationId="{FF68C05E-FD35-4916-8831-82C6EBF231DE}"/>
          </ac:spMkLst>
        </pc:spChg>
        <pc:spChg chg="del mod">
          <ac:chgData name="Annika Johannesson" userId="6e01e6793719d9d6" providerId="LiveId" clId="{D9396364-31B1-4BDB-B8BA-6A3F1086BF44}" dt="2020-03-23T14:11:07.451" v="833" actId="21"/>
          <ac:spMkLst>
            <pc:docMk/>
            <pc:sldMk cId="154311997" sldId="474"/>
            <ac:spMk id="3" creationId="{E5963478-71A9-4770-AF43-F1D79AF1C3BA}"/>
          </ac:spMkLst>
        </pc:spChg>
        <pc:spChg chg="add del mod">
          <ac:chgData name="Annika Johannesson" userId="6e01e6793719d9d6" providerId="LiveId" clId="{D9396364-31B1-4BDB-B8BA-6A3F1086BF44}" dt="2020-03-23T14:10:55.242" v="829" actId="931"/>
          <ac:spMkLst>
            <pc:docMk/>
            <pc:sldMk cId="154311997" sldId="474"/>
            <ac:spMk id="6" creationId="{0D45BE11-40F8-41F1-A58B-BA8BA6E1E88E}"/>
          </ac:spMkLst>
        </pc:spChg>
        <pc:spChg chg="add del mod">
          <ac:chgData name="Annika Johannesson" userId="6e01e6793719d9d6" providerId="LiveId" clId="{D9396364-31B1-4BDB-B8BA-6A3F1086BF44}" dt="2020-03-23T14:12:33.867" v="866"/>
          <ac:spMkLst>
            <pc:docMk/>
            <pc:sldMk cId="154311997" sldId="474"/>
            <ac:spMk id="9" creationId="{A78EE1FA-8802-44D9-B0B6-8A686F07F654}"/>
          </ac:spMkLst>
        </pc:spChg>
        <pc:spChg chg="add mod">
          <ac:chgData name="Annika Johannesson" userId="6e01e6793719d9d6" providerId="LiveId" clId="{D9396364-31B1-4BDB-B8BA-6A3F1086BF44}" dt="2020-03-23T14:18:03.745" v="917" actId="207"/>
          <ac:spMkLst>
            <pc:docMk/>
            <pc:sldMk cId="154311997" sldId="474"/>
            <ac:spMk id="10" creationId="{86BF1691-15CE-4A13-9DA6-14A604A00FB5}"/>
          </ac:spMkLst>
        </pc:spChg>
        <pc:spChg chg="add mod">
          <ac:chgData name="Annika Johannesson" userId="6e01e6793719d9d6" providerId="LiveId" clId="{D9396364-31B1-4BDB-B8BA-6A3F1086BF44}" dt="2020-03-23T14:17:46.529" v="916" actId="1076"/>
          <ac:spMkLst>
            <pc:docMk/>
            <pc:sldMk cId="154311997" sldId="474"/>
            <ac:spMk id="11" creationId="{6A28DC61-70CB-46C1-91FC-B348179D2F90}"/>
          </ac:spMkLst>
        </pc:spChg>
        <pc:picChg chg="del">
          <ac:chgData name="Annika Johannesson" userId="6e01e6793719d9d6" providerId="LiveId" clId="{D9396364-31B1-4BDB-B8BA-6A3F1086BF44}" dt="2020-03-23T14:10:39.442" v="828" actId="478"/>
          <ac:picMkLst>
            <pc:docMk/>
            <pc:sldMk cId="154311997" sldId="474"/>
            <ac:picMk id="4" creationId="{A892A5AD-9AEA-45F6-BC07-0C33B0B4A48F}"/>
          </ac:picMkLst>
        </pc:picChg>
        <pc:picChg chg="add mod">
          <ac:chgData name="Annika Johannesson" userId="6e01e6793719d9d6" providerId="LiveId" clId="{D9396364-31B1-4BDB-B8BA-6A3F1086BF44}" dt="2020-03-23T14:11:33.847" v="835" actId="1076"/>
          <ac:picMkLst>
            <pc:docMk/>
            <pc:sldMk cId="154311997" sldId="474"/>
            <ac:picMk id="8" creationId="{E3FF3ED9-56FB-4BC9-A235-954472FB7C33}"/>
          </ac:picMkLst>
        </pc:picChg>
      </pc:sldChg>
      <pc:sldChg chg="addSp delSp modSp add mod">
        <pc:chgData name="Annika Johannesson" userId="6e01e6793719d9d6" providerId="LiveId" clId="{D9396364-31B1-4BDB-B8BA-6A3F1086BF44}" dt="2020-03-25T19:33:58.025" v="1469"/>
        <pc:sldMkLst>
          <pc:docMk/>
          <pc:sldMk cId="2162149079" sldId="475"/>
        </pc:sldMkLst>
        <pc:spChg chg="mod">
          <ac:chgData name="Annika Johannesson" userId="6e01e6793719d9d6" providerId="LiveId" clId="{D9396364-31B1-4BDB-B8BA-6A3F1086BF44}" dt="2020-03-23T14:20:12.588" v="958" actId="404"/>
          <ac:spMkLst>
            <pc:docMk/>
            <pc:sldMk cId="2162149079" sldId="475"/>
            <ac:spMk id="2" creationId="{2179D962-FDA1-4EB3-B042-AFA33C1C7342}"/>
          </ac:spMkLst>
        </pc:spChg>
        <pc:spChg chg="add mod">
          <ac:chgData name="Annika Johannesson" userId="6e01e6793719d9d6" providerId="LiveId" clId="{D9396364-31B1-4BDB-B8BA-6A3F1086BF44}" dt="2020-03-25T19:33:34.745" v="1467" actId="1076"/>
          <ac:spMkLst>
            <pc:docMk/>
            <pc:sldMk cId="2162149079" sldId="475"/>
            <ac:spMk id="4" creationId="{3D14B2F9-2364-4A7C-915D-EBB40E85F4BA}"/>
          </ac:spMkLst>
        </pc:spChg>
        <pc:spChg chg="add del mod">
          <ac:chgData name="Annika Johannesson" userId="6e01e6793719d9d6" providerId="LiveId" clId="{D9396364-31B1-4BDB-B8BA-6A3F1086BF44}" dt="2020-03-23T14:28:18.918" v="1207" actId="478"/>
          <ac:spMkLst>
            <pc:docMk/>
            <pc:sldMk cId="2162149079" sldId="475"/>
            <ac:spMk id="5" creationId="{B400AA33-42C1-48B3-AF1C-55609182F82D}"/>
          </ac:spMkLst>
        </pc:spChg>
        <pc:spChg chg="add mod">
          <ac:chgData name="Annika Johannesson" userId="6e01e6793719d9d6" providerId="LiveId" clId="{D9396364-31B1-4BDB-B8BA-6A3F1086BF44}" dt="2020-03-25T19:33:58.025" v="1469"/>
          <ac:spMkLst>
            <pc:docMk/>
            <pc:sldMk cId="2162149079" sldId="475"/>
            <ac:spMk id="6" creationId="{B6A1B91C-6BCC-4476-BBC0-30367E7C55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1AE5F-3F0F-A944-85BE-73C93F826D25}" type="datetimeFigureOut">
              <a:rPr lang="sv-SE" smtClean="0"/>
              <a:t>2020-03-25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B365DC-346B-9240-B3D3-D165AE2F6303}" type="slidenum">
              <a:rPr lang="sv-SE" smtClean="0"/>
              <a:t>‹#›</a:t>
            </a:fld>
            <a:endParaRPr lang="sv-SE"/>
          </a:p>
        </p:txBody>
      </p:sp>
    </p:spTree>
    <p:extLst>
      <p:ext uri="{BB962C8B-B14F-4D97-AF65-F5344CB8AC3E}">
        <p14:creationId xmlns:p14="http://schemas.microsoft.com/office/powerpoint/2010/main" val="861258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naturvardsverket.se/Sa-mar-miljon/Statistik-A-O/Vaxthusgaser-utslapp-fran-uppvarmning-av-bostader-och-lokaler/"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Presentationen är gjord för att kunna skrivas ut som hand-</a:t>
            </a:r>
            <a:r>
              <a:rPr lang="sv-SE" dirty="0" err="1"/>
              <a:t>out</a:t>
            </a:r>
            <a:r>
              <a:rPr lang="sv-SE" dirty="0"/>
              <a:t> eller att exporteras till </a:t>
            </a:r>
            <a:r>
              <a:rPr lang="sv-SE" dirty="0" err="1"/>
              <a:t>pdf</a:t>
            </a:r>
            <a:r>
              <a:rPr lang="sv-SE" dirty="0"/>
              <a:t> och skickas som underlag efter presentationen.. </a:t>
            </a:r>
          </a:p>
        </p:txBody>
      </p:sp>
      <p:sp>
        <p:nvSpPr>
          <p:cNvPr id="4" name="Platshållare för bildnummer 3"/>
          <p:cNvSpPr>
            <a:spLocks noGrp="1"/>
          </p:cNvSpPr>
          <p:nvPr>
            <p:ph type="sldNum" sz="quarter" idx="10"/>
          </p:nvPr>
        </p:nvSpPr>
        <p:spPr/>
        <p:txBody>
          <a:bodyPr/>
          <a:lstStyle/>
          <a:p>
            <a:fld id="{8D3AFA2D-68C9-AC44-B1CF-4A7A32F0AB08}" type="slidenum">
              <a:rPr lang="sv-SE" smtClean="0"/>
              <a:pPr/>
              <a:t>1</a:t>
            </a:fld>
            <a:endParaRPr lang="sv-SE" dirty="0"/>
          </a:p>
        </p:txBody>
      </p:sp>
    </p:spTree>
    <p:extLst>
      <p:ext uri="{BB962C8B-B14F-4D97-AF65-F5344CB8AC3E}">
        <p14:creationId xmlns:p14="http://schemas.microsoft.com/office/powerpoint/2010/main" val="1139375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Energisystemet påverkas av och påverkar många av vårt tids stora frågor. </a:t>
            </a:r>
          </a:p>
        </p:txBody>
      </p:sp>
      <p:sp>
        <p:nvSpPr>
          <p:cNvPr id="4" name="Platshållare för bildnummer 3"/>
          <p:cNvSpPr>
            <a:spLocks noGrp="1"/>
          </p:cNvSpPr>
          <p:nvPr>
            <p:ph type="sldNum" sz="quarter" idx="10"/>
          </p:nvPr>
        </p:nvSpPr>
        <p:spPr/>
        <p:txBody>
          <a:bodyPr/>
          <a:lstStyle/>
          <a:p>
            <a:fld id="{10B365DC-346B-9240-B3D3-D165AE2F6303}" type="slidenum">
              <a:rPr lang="sv-SE" smtClean="0"/>
              <a:t>10</a:t>
            </a:fld>
            <a:endParaRPr lang="sv-SE"/>
          </a:p>
        </p:txBody>
      </p:sp>
    </p:spTree>
    <p:extLst>
      <p:ext uri="{BB962C8B-B14F-4D97-AF65-F5344CB8AC3E}">
        <p14:creationId xmlns:p14="http://schemas.microsoft.com/office/powerpoint/2010/main" val="101709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Befolkningsutvecklingen gör att fjärr- och kraftvärme idag och i framtiden svarar mot behov och förutsättningar som ges av omvärldsförändringar.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Källor: United Nations World </a:t>
            </a:r>
            <a:r>
              <a:rPr lang="sv-SE" dirty="0" err="1"/>
              <a:t>Urbanization</a:t>
            </a:r>
            <a:r>
              <a:rPr lang="sv-SE" dirty="0"/>
              <a:t> </a:t>
            </a:r>
            <a:r>
              <a:rPr lang="sv-SE" dirty="0" err="1"/>
              <a:t>Prospects</a:t>
            </a:r>
            <a:r>
              <a:rPr lang="sv-SE" dirty="0"/>
              <a:t> 2018 och SCB</a:t>
            </a:r>
          </a:p>
        </p:txBody>
      </p:sp>
      <p:sp>
        <p:nvSpPr>
          <p:cNvPr id="4" name="Platshållare för bildnummer 3"/>
          <p:cNvSpPr>
            <a:spLocks noGrp="1"/>
          </p:cNvSpPr>
          <p:nvPr>
            <p:ph type="sldNum" sz="quarter" idx="5"/>
          </p:nvPr>
        </p:nvSpPr>
        <p:spPr/>
        <p:txBody>
          <a:bodyPr/>
          <a:lstStyle/>
          <a:p>
            <a:fld id="{10B365DC-346B-9240-B3D3-D165AE2F6303}" type="slidenum">
              <a:rPr lang="sv-SE" smtClean="0"/>
              <a:t>11</a:t>
            </a:fld>
            <a:endParaRPr lang="sv-SE"/>
          </a:p>
        </p:txBody>
      </p:sp>
    </p:spTree>
    <p:extLst>
      <p:ext uri="{BB962C8B-B14F-4D97-AF65-F5344CB8AC3E}">
        <p14:creationId xmlns:p14="http://schemas.microsoft.com/office/powerpoint/2010/main" val="1970319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Klimatutmaningen accentuerar energifrågans betydelse. Kunskapsutveckling har skett i flera decennier. </a:t>
            </a:r>
          </a:p>
        </p:txBody>
      </p:sp>
      <p:sp>
        <p:nvSpPr>
          <p:cNvPr id="4" name="Platshållare för bildnummer 3"/>
          <p:cNvSpPr>
            <a:spLocks noGrp="1"/>
          </p:cNvSpPr>
          <p:nvPr>
            <p:ph type="sldNum" sz="quarter" idx="10"/>
          </p:nvPr>
        </p:nvSpPr>
        <p:spPr/>
        <p:txBody>
          <a:bodyPr/>
          <a:lstStyle/>
          <a:p>
            <a:fld id="{10B365DC-346B-9240-B3D3-D165AE2F6303}" type="slidenum">
              <a:rPr lang="sv-SE" smtClean="0"/>
              <a:t>12</a:t>
            </a:fld>
            <a:endParaRPr lang="sv-SE"/>
          </a:p>
        </p:txBody>
      </p:sp>
    </p:spTree>
    <p:extLst>
      <p:ext uri="{BB962C8B-B14F-4D97-AF65-F5344CB8AC3E}">
        <p14:creationId xmlns:p14="http://schemas.microsoft.com/office/powerpoint/2010/main" val="1920365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Omfattande politiska mål, beslut och ramverk för att klara en energiförsörjning som inte ökar påfrestningen på klimatet.</a:t>
            </a:r>
          </a:p>
        </p:txBody>
      </p:sp>
      <p:sp>
        <p:nvSpPr>
          <p:cNvPr id="4" name="Platshållare för bildnummer 3"/>
          <p:cNvSpPr>
            <a:spLocks noGrp="1"/>
          </p:cNvSpPr>
          <p:nvPr>
            <p:ph type="sldNum" sz="quarter" idx="10"/>
          </p:nvPr>
        </p:nvSpPr>
        <p:spPr/>
        <p:txBody>
          <a:bodyPr/>
          <a:lstStyle/>
          <a:p>
            <a:fld id="{10B365DC-346B-9240-B3D3-D165AE2F6303}" type="slidenum">
              <a:rPr lang="sv-SE" smtClean="0"/>
              <a:t>13</a:t>
            </a:fld>
            <a:endParaRPr lang="sv-SE"/>
          </a:p>
        </p:txBody>
      </p:sp>
    </p:spTree>
    <p:extLst>
      <p:ext uri="{BB962C8B-B14F-4D97-AF65-F5344CB8AC3E}">
        <p14:creationId xmlns:p14="http://schemas.microsoft.com/office/powerpoint/2010/main" val="1039524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dirty="0"/>
          </a:p>
        </p:txBody>
      </p:sp>
      <p:sp>
        <p:nvSpPr>
          <p:cNvPr id="4" name="Platshållare för bildnummer 3"/>
          <p:cNvSpPr>
            <a:spLocks noGrp="1"/>
          </p:cNvSpPr>
          <p:nvPr>
            <p:ph type="sldNum" sz="quarter" idx="10"/>
          </p:nvPr>
        </p:nvSpPr>
        <p:spPr/>
        <p:txBody>
          <a:bodyPr/>
          <a:lstStyle/>
          <a:p>
            <a:fld id="{8D3AFA2D-68C9-AC44-B1CF-4A7A32F0AB08}" type="slidenum">
              <a:rPr lang="sv-SE" smtClean="0"/>
              <a:pPr/>
              <a:t>14</a:t>
            </a:fld>
            <a:endParaRPr lang="sv-SE"/>
          </a:p>
        </p:txBody>
      </p:sp>
    </p:spTree>
    <p:extLst>
      <p:ext uri="{BB962C8B-B14F-4D97-AF65-F5344CB8AC3E}">
        <p14:creationId xmlns:p14="http://schemas.microsoft.com/office/powerpoint/2010/main" val="1096319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0B365DC-346B-9240-B3D3-D165AE2F6303}" type="slidenum">
              <a:rPr lang="sv-SE" smtClean="0"/>
              <a:t>15</a:t>
            </a:fld>
            <a:endParaRPr lang="sv-SE"/>
          </a:p>
        </p:txBody>
      </p:sp>
    </p:spTree>
    <p:extLst>
      <p:ext uri="{BB962C8B-B14F-4D97-AF65-F5344CB8AC3E}">
        <p14:creationId xmlns:p14="http://schemas.microsoft.com/office/powerpoint/2010/main" val="4188862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ser helt nya mönster under utveckling inom energilandskapet. Både teknikutveckling och politiska beslut styr utvecklingen. </a:t>
            </a:r>
          </a:p>
        </p:txBody>
      </p:sp>
      <p:sp>
        <p:nvSpPr>
          <p:cNvPr id="4" name="Platshållare för bildnummer 3"/>
          <p:cNvSpPr>
            <a:spLocks noGrp="1"/>
          </p:cNvSpPr>
          <p:nvPr>
            <p:ph type="sldNum" sz="quarter" idx="10"/>
          </p:nvPr>
        </p:nvSpPr>
        <p:spPr/>
        <p:txBody>
          <a:bodyPr/>
          <a:lstStyle/>
          <a:p>
            <a:fld id="{10B365DC-346B-9240-B3D3-D165AE2F6303}" type="slidenum">
              <a:rPr lang="sv-SE" smtClean="0"/>
              <a:t>16</a:t>
            </a:fld>
            <a:endParaRPr lang="sv-SE"/>
          </a:p>
        </p:txBody>
      </p:sp>
    </p:spTree>
    <p:extLst>
      <p:ext uri="{BB962C8B-B14F-4D97-AF65-F5344CB8AC3E}">
        <p14:creationId xmlns:p14="http://schemas.microsoft.com/office/powerpoint/2010/main" val="3795814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dirty="0"/>
          </a:p>
          <a:p>
            <a:pPr marL="0" indent="0">
              <a:buNone/>
            </a:pPr>
            <a:endParaRPr lang="sv-SE" dirty="0"/>
          </a:p>
          <a:p>
            <a:pPr marL="0" indent="0">
              <a:buNone/>
            </a:pPr>
            <a:endParaRPr lang="sv-SE" dirty="0"/>
          </a:p>
        </p:txBody>
      </p:sp>
      <p:sp>
        <p:nvSpPr>
          <p:cNvPr id="4" name="Platshållare för bildnummer 3"/>
          <p:cNvSpPr>
            <a:spLocks noGrp="1"/>
          </p:cNvSpPr>
          <p:nvPr>
            <p:ph type="sldNum" sz="quarter" idx="10"/>
          </p:nvPr>
        </p:nvSpPr>
        <p:spPr/>
        <p:txBody>
          <a:bodyPr/>
          <a:lstStyle/>
          <a:p>
            <a:fld id="{8D3AFA2D-68C9-AC44-B1CF-4A7A32F0AB08}" type="slidenum">
              <a:rPr lang="sv-SE" smtClean="0"/>
              <a:pPr/>
              <a:t>18</a:t>
            </a:fld>
            <a:endParaRPr lang="sv-SE"/>
          </a:p>
        </p:txBody>
      </p:sp>
    </p:spTree>
    <p:extLst>
      <p:ext uri="{BB962C8B-B14F-4D97-AF65-F5344CB8AC3E}">
        <p14:creationId xmlns:p14="http://schemas.microsoft.com/office/powerpoint/2010/main" val="4026873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0B365DC-346B-9240-B3D3-D165AE2F6303}" type="slidenum">
              <a:rPr lang="sv-SE" smtClean="0"/>
              <a:t>19</a:t>
            </a:fld>
            <a:endParaRPr lang="sv-SE"/>
          </a:p>
        </p:txBody>
      </p:sp>
    </p:spTree>
    <p:extLst>
      <p:ext uri="{BB962C8B-B14F-4D97-AF65-F5344CB8AC3E}">
        <p14:creationId xmlns:p14="http://schemas.microsoft.com/office/powerpoint/2010/main" val="2003974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0B365DC-346B-9240-B3D3-D165AE2F6303}" type="slidenum">
              <a:rPr lang="sv-SE" smtClean="0"/>
              <a:t>20</a:t>
            </a:fld>
            <a:endParaRPr lang="sv-SE"/>
          </a:p>
        </p:txBody>
      </p:sp>
    </p:spTree>
    <p:extLst>
      <p:ext uri="{BB962C8B-B14F-4D97-AF65-F5344CB8AC3E}">
        <p14:creationId xmlns:p14="http://schemas.microsoft.com/office/powerpoint/2010/main" val="261647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0B365DC-346B-9240-B3D3-D165AE2F6303}" type="slidenum">
              <a:rPr lang="sv-SE" smtClean="0"/>
              <a:t>2</a:t>
            </a:fld>
            <a:endParaRPr lang="sv-SE" dirty="0"/>
          </a:p>
        </p:txBody>
      </p:sp>
    </p:spTree>
    <p:extLst>
      <p:ext uri="{BB962C8B-B14F-4D97-AF65-F5344CB8AC3E}">
        <p14:creationId xmlns:p14="http://schemas.microsoft.com/office/powerpoint/2010/main" val="1818171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u="none" dirty="0"/>
          </a:p>
        </p:txBody>
      </p:sp>
      <p:sp>
        <p:nvSpPr>
          <p:cNvPr id="4" name="Platshållare för bildnummer 3"/>
          <p:cNvSpPr>
            <a:spLocks noGrp="1"/>
          </p:cNvSpPr>
          <p:nvPr>
            <p:ph type="sldNum" sz="quarter" idx="10"/>
          </p:nvPr>
        </p:nvSpPr>
        <p:spPr/>
        <p:txBody>
          <a:bodyPr/>
          <a:lstStyle/>
          <a:p>
            <a:fld id="{10B365DC-346B-9240-B3D3-D165AE2F6303}" type="slidenum">
              <a:rPr lang="sv-SE" smtClean="0"/>
              <a:t>21</a:t>
            </a:fld>
            <a:endParaRPr lang="sv-SE"/>
          </a:p>
        </p:txBody>
      </p:sp>
    </p:spTree>
    <p:extLst>
      <p:ext uri="{BB962C8B-B14F-4D97-AF65-F5344CB8AC3E}">
        <p14:creationId xmlns:p14="http://schemas.microsoft.com/office/powerpoint/2010/main" val="2777136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u="none" dirty="0"/>
          </a:p>
        </p:txBody>
      </p:sp>
      <p:sp>
        <p:nvSpPr>
          <p:cNvPr id="4" name="Platshållare för bildnummer 3"/>
          <p:cNvSpPr>
            <a:spLocks noGrp="1"/>
          </p:cNvSpPr>
          <p:nvPr>
            <p:ph type="sldNum" sz="quarter" idx="10"/>
          </p:nvPr>
        </p:nvSpPr>
        <p:spPr/>
        <p:txBody>
          <a:bodyPr/>
          <a:lstStyle/>
          <a:p>
            <a:fld id="{10B365DC-346B-9240-B3D3-D165AE2F6303}" type="slidenum">
              <a:rPr lang="sv-SE" smtClean="0"/>
              <a:t>22</a:t>
            </a:fld>
            <a:endParaRPr lang="sv-SE"/>
          </a:p>
        </p:txBody>
      </p:sp>
    </p:spTree>
    <p:extLst>
      <p:ext uri="{BB962C8B-B14F-4D97-AF65-F5344CB8AC3E}">
        <p14:creationId xmlns:p14="http://schemas.microsoft.com/office/powerpoint/2010/main" val="3890980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a:p>
        </p:txBody>
      </p:sp>
      <p:sp>
        <p:nvSpPr>
          <p:cNvPr id="4" name="Platshållare för bildnummer 3"/>
          <p:cNvSpPr>
            <a:spLocks noGrp="1"/>
          </p:cNvSpPr>
          <p:nvPr>
            <p:ph type="sldNum" sz="quarter" idx="10"/>
          </p:nvPr>
        </p:nvSpPr>
        <p:spPr/>
        <p:txBody>
          <a:bodyPr/>
          <a:lstStyle/>
          <a:p>
            <a:fld id="{8D3AFA2D-68C9-AC44-B1CF-4A7A32F0AB08}" type="slidenum">
              <a:rPr lang="sv-SE" smtClean="0"/>
              <a:pPr/>
              <a:t>23</a:t>
            </a:fld>
            <a:endParaRPr lang="sv-SE"/>
          </a:p>
        </p:txBody>
      </p:sp>
    </p:spTree>
    <p:extLst>
      <p:ext uri="{BB962C8B-B14F-4D97-AF65-F5344CB8AC3E}">
        <p14:creationId xmlns:p14="http://schemas.microsoft.com/office/powerpoint/2010/main" val="2223803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u="none" dirty="0"/>
          </a:p>
        </p:txBody>
      </p:sp>
      <p:sp>
        <p:nvSpPr>
          <p:cNvPr id="4" name="Platshållare för bildnummer 3"/>
          <p:cNvSpPr>
            <a:spLocks noGrp="1"/>
          </p:cNvSpPr>
          <p:nvPr>
            <p:ph type="sldNum" sz="quarter" idx="10"/>
          </p:nvPr>
        </p:nvSpPr>
        <p:spPr/>
        <p:txBody>
          <a:bodyPr/>
          <a:lstStyle/>
          <a:p>
            <a:fld id="{10B365DC-346B-9240-B3D3-D165AE2F6303}" type="slidenum">
              <a:rPr lang="sv-SE" smtClean="0"/>
              <a:t>24</a:t>
            </a:fld>
            <a:endParaRPr lang="sv-SE"/>
          </a:p>
        </p:txBody>
      </p:sp>
    </p:spTree>
    <p:extLst>
      <p:ext uri="{BB962C8B-B14F-4D97-AF65-F5344CB8AC3E}">
        <p14:creationId xmlns:p14="http://schemas.microsoft.com/office/powerpoint/2010/main" val="3302401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u="none" dirty="0"/>
          </a:p>
        </p:txBody>
      </p:sp>
      <p:sp>
        <p:nvSpPr>
          <p:cNvPr id="4" name="Platshållare för bildnummer 3"/>
          <p:cNvSpPr>
            <a:spLocks noGrp="1"/>
          </p:cNvSpPr>
          <p:nvPr>
            <p:ph type="sldNum" sz="quarter" idx="10"/>
          </p:nvPr>
        </p:nvSpPr>
        <p:spPr/>
        <p:txBody>
          <a:bodyPr/>
          <a:lstStyle/>
          <a:p>
            <a:fld id="{10B365DC-346B-9240-B3D3-D165AE2F6303}" type="slidenum">
              <a:rPr lang="sv-SE" smtClean="0"/>
              <a:t>25</a:t>
            </a:fld>
            <a:endParaRPr lang="sv-SE"/>
          </a:p>
        </p:txBody>
      </p:sp>
    </p:spTree>
    <p:extLst>
      <p:ext uri="{BB962C8B-B14F-4D97-AF65-F5344CB8AC3E}">
        <p14:creationId xmlns:p14="http://schemas.microsoft.com/office/powerpoint/2010/main" val="2627786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0B365DC-346B-9240-B3D3-D165AE2F6303}" type="slidenum">
              <a:rPr lang="sv-SE" smtClean="0"/>
              <a:t>26</a:t>
            </a:fld>
            <a:endParaRPr lang="sv-SE"/>
          </a:p>
        </p:txBody>
      </p:sp>
    </p:spTree>
    <p:extLst>
      <p:ext uri="{BB962C8B-B14F-4D97-AF65-F5344CB8AC3E}">
        <p14:creationId xmlns:p14="http://schemas.microsoft.com/office/powerpoint/2010/main" val="1981281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0B365DC-346B-9240-B3D3-D165AE2F6303}" type="slidenum">
              <a:rPr lang="sv-SE" smtClean="0"/>
              <a:t>27</a:t>
            </a:fld>
            <a:endParaRPr lang="sv-SE"/>
          </a:p>
        </p:txBody>
      </p:sp>
    </p:spTree>
    <p:extLst>
      <p:ext uri="{BB962C8B-B14F-4D97-AF65-F5344CB8AC3E}">
        <p14:creationId xmlns:p14="http://schemas.microsoft.com/office/powerpoint/2010/main" val="890294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hlinkClick r:id="rId3"/>
              </a:rPr>
              <a:t>https://www.naturvardsverket.se/Sa-mar-miljon/Statistik-A-O/Vaxthusgaser-utslapp-fran-uppvarmning-av-bostader-och-lokaler/</a:t>
            </a:r>
            <a:endParaRPr lang="en-GB" dirty="0"/>
          </a:p>
          <a:p>
            <a:r>
              <a:rPr lang="sv-SE" sz="1200" b="0" i="0" kern="1200" dirty="0">
                <a:solidFill>
                  <a:schemeClr val="tx1"/>
                </a:solidFill>
                <a:effectLst/>
                <a:latin typeface="+mn-lt"/>
                <a:ea typeface="+mn-ea"/>
                <a:cs typeface="+mn-cs"/>
              </a:rPr>
              <a:t>Utsläppen har minskat från 9,3 miljoner ton koldioxidekvivalenter till 0,88 miljoner ton, mellan 1990 och 2018. </a:t>
            </a:r>
            <a:endParaRPr lang="en-GB" dirty="0"/>
          </a:p>
        </p:txBody>
      </p:sp>
      <p:sp>
        <p:nvSpPr>
          <p:cNvPr id="4" name="Platshållare för bildnummer 3"/>
          <p:cNvSpPr>
            <a:spLocks noGrp="1"/>
          </p:cNvSpPr>
          <p:nvPr>
            <p:ph type="sldNum" sz="quarter" idx="5"/>
          </p:nvPr>
        </p:nvSpPr>
        <p:spPr/>
        <p:txBody>
          <a:bodyPr/>
          <a:lstStyle/>
          <a:p>
            <a:pPr>
              <a:defRPr/>
            </a:pPr>
            <a:fld id="{FBB06DAB-DBF3-084E-A276-8ED6AA7FE883}" type="slidenum">
              <a:rPr lang="sv-SE" smtClean="0"/>
              <a:pPr>
                <a:defRPr/>
              </a:pPr>
              <a:t>29</a:t>
            </a:fld>
            <a:endParaRPr lang="sv-SE" dirty="0"/>
          </a:p>
        </p:txBody>
      </p:sp>
    </p:spTree>
    <p:extLst>
      <p:ext uri="{BB962C8B-B14F-4D97-AF65-F5344CB8AC3E}">
        <p14:creationId xmlns:p14="http://schemas.microsoft.com/office/powerpoint/2010/main" val="3102338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a:p>
        </p:txBody>
      </p:sp>
      <p:sp>
        <p:nvSpPr>
          <p:cNvPr id="4" name="Platshållare för bildnummer 3"/>
          <p:cNvSpPr>
            <a:spLocks noGrp="1"/>
          </p:cNvSpPr>
          <p:nvPr>
            <p:ph type="sldNum" sz="quarter" idx="10"/>
          </p:nvPr>
        </p:nvSpPr>
        <p:spPr/>
        <p:txBody>
          <a:bodyPr/>
          <a:lstStyle/>
          <a:p>
            <a:fld id="{8D3AFA2D-68C9-AC44-B1CF-4A7A32F0AB08}" type="slidenum">
              <a:rPr lang="sv-SE" smtClean="0"/>
              <a:pPr/>
              <a:t>30</a:t>
            </a:fld>
            <a:endParaRPr lang="sv-SE"/>
          </a:p>
        </p:txBody>
      </p:sp>
    </p:spTree>
    <p:extLst>
      <p:ext uri="{BB962C8B-B14F-4D97-AF65-F5344CB8AC3E}">
        <p14:creationId xmlns:p14="http://schemas.microsoft.com/office/powerpoint/2010/main" val="1468859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10"/>
          </p:nvPr>
        </p:nvSpPr>
        <p:spPr/>
        <p:txBody>
          <a:bodyPr/>
          <a:lstStyle/>
          <a:p>
            <a:fld id="{10B365DC-346B-9240-B3D3-D165AE2F6303}" type="slidenum">
              <a:rPr lang="sv-SE" smtClean="0"/>
              <a:t>31</a:t>
            </a:fld>
            <a:endParaRPr lang="sv-SE"/>
          </a:p>
        </p:txBody>
      </p:sp>
    </p:spTree>
    <p:extLst>
      <p:ext uri="{BB962C8B-B14F-4D97-AF65-F5344CB8AC3E}">
        <p14:creationId xmlns:p14="http://schemas.microsoft.com/office/powerpoint/2010/main" val="192592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dirty="0"/>
          </a:p>
        </p:txBody>
      </p:sp>
      <p:sp>
        <p:nvSpPr>
          <p:cNvPr id="4" name="Platshållare för bildnummer 3"/>
          <p:cNvSpPr>
            <a:spLocks noGrp="1"/>
          </p:cNvSpPr>
          <p:nvPr>
            <p:ph type="sldNum" sz="quarter" idx="10"/>
          </p:nvPr>
        </p:nvSpPr>
        <p:spPr/>
        <p:txBody>
          <a:bodyPr/>
          <a:lstStyle/>
          <a:p>
            <a:fld id="{8D3AFA2D-68C9-AC44-B1CF-4A7A32F0AB08}" type="slidenum">
              <a:rPr lang="sv-SE" smtClean="0"/>
              <a:pPr/>
              <a:t>3</a:t>
            </a:fld>
            <a:endParaRPr lang="sv-SE" dirty="0"/>
          </a:p>
        </p:txBody>
      </p:sp>
    </p:spTree>
    <p:extLst>
      <p:ext uri="{BB962C8B-B14F-4D97-AF65-F5344CB8AC3E}">
        <p14:creationId xmlns:p14="http://schemas.microsoft.com/office/powerpoint/2010/main" val="3568684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10B365DC-346B-9240-B3D3-D165AE2F6303}" type="slidenum">
              <a:rPr lang="sv-SE" smtClean="0"/>
              <a:t>32</a:t>
            </a:fld>
            <a:endParaRPr lang="sv-SE"/>
          </a:p>
        </p:txBody>
      </p:sp>
    </p:spTree>
    <p:extLst>
      <p:ext uri="{BB962C8B-B14F-4D97-AF65-F5344CB8AC3E}">
        <p14:creationId xmlns:p14="http://schemas.microsoft.com/office/powerpoint/2010/main" val="1777321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10B365DC-346B-9240-B3D3-D165AE2F6303}" type="slidenum">
              <a:rPr lang="sv-SE" smtClean="0"/>
              <a:t>33</a:t>
            </a:fld>
            <a:endParaRPr lang="sv-SE"/>
          </a:p>
        </p:txBody>
      </p:sp>
    </p:spTree>
    <p:extLst>
      <p:ext uri="{BB962C8B-B14F-4D97-AF65-F5344CB8AC3E}">
        <p14:creationId xmlns:p14="http://schemas.microsoft.com/office/powerpoint/2010/main" val="472725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10B365DC-346B-9240-B3D3-D165AE2F6303}" type="slidenum">
              <a:rPr lang="sv-SE" smtClean="0"/>
              <a:t>34</a:t>
            </a:fld>
            <a:endParaRPr lang="sv-SE"/>
          </a:p>
        </p:txBody>
      </p:sp>
    </p:spTree>
    <p:extLst>
      <p:ext uri="{BB962C8B-B14F-4D97-AF65-F5344CB8AC3E}">
        <p14:creationId xmlns:p14="http://schemas.microsoft.com/office/powerpoint/2010/main" val="884175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10B365DC-346B-9240-B3D3-D165AE2F6303}" type="slidenum">
              <a:rPr lang="sv-SE" smtClean="0"/>
              <a:t>35</a:t>
            </a:fld>
            <a:endParaRPr lang="sv-SE"/>
          </a:p>
        </p:txBody>
      </p:sp>
    </p:spTree>
    <p:extLst>
      <p:ext uri="{BB962C8B-B14F-4D97-AF65-F5344CB8AC3E}">
        <p14:creationId xmlns:p14="http://schemas.microsoft.com/office/powerpoint/2010/main" val="997424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10B365DC-346B-9240-B3D3-D165AE2F6303}" type="slidenum">
              <a:rPr lang="sv-SE" smtClean="0"/>
              <a:t>36</a:t>
            </a:fld>
            <a:endParaRPr lang="sv-SE"/>
          </a:p>
        </p:txBody>
      </p:sp>
    </p:spTree>
    <p:extLst>
      <p:ext uri="{BB962C8B-B14F-4D97-AF65-F5344CB8AC3E}">
        <p14:creationId xmlns:p14="http://schemas.microsoft.com/office/powerpoint/2010/main" val="2092379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0B365DC-346B-9240-B3D3-D165AE2F6303}" type="slidenum">
              <a:rPr lang="sv-SE" smtClean="0"/>
              <a:t>37</a:t>
            </a:fld>
            <a:endParaRPr lang="sv-SE"/>
          </a:p>
        </p:txBody>
      </p:sp>
    </p:spTree>
    <p:extLst>
      <p:ext uri="{BB962C8B-B14F-4D97-AF65-F5344CB8AC3E}">
        <p14:creationId xmlns:p14="http://schemas.microsoft.com/office/powerpoint/2010/main" val="1372468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Extra info: När Sverige elektrifierades fick kommuner ansvar för att bygga lokala elnät. Det gav kompetens, kunskap och rådighet över energi-infrastruktur som de bar med sig inför byggandet av fjärr- och kraftvärme. Så var det inte i England (i </a:t>
            </a:r>
            <a:r>
              <a:rPr lang="sv-SE" dirty="0" err="1"/>
              <a:t>jmr</a:t>
            </a:r>
            <a:r>
              <a:rPr lang="sv-SE" dirty="0"/>
              <a:t>) eller USA. Där finns inga lokala elnät och där finns heller inte fjärr- och kraftvärme i samma utsträckning som i Sverige. </a:t>
            </a:r>
          </a:p>
        </p:txBody>
      </p:sp>
      <p:sp>
        <p:nvSpPr>
          <p:cNvPr id="4" name="Platshållare för bildnummer 3"/>
          <p:cNvSpPr>
            <a:spLocks noGrp="1"/>
          </p:cNvSpPr>
          <p:nvPr>
            <p:ph type="sldNum" sz="quarter" idx="10"/>
          </p:nvPr>
        </p:nvSpPr>
        <p:spPr/>
        <p:txBody>
          <a:bodyPr/>
          <a:lstStyle/>
          <a:p>
            <a:fld id="{10B365DC-346B-9240-B3D3-D165AE2F6303}" type="slidenum">
              <a:rPr lang="sv-SE" smtClean="0"/>
              <a:t>4</a:t>
            </a:fld>
            <a:endParaRPr lang="sv-SE" dirty="0"/>
          </a:p>
        </p:txBody>
      </p:sp>
    </p:spTree>
    <p:extLst>
      <p:ext uri="{BB962C8B-B14F-4D97-AF65-F5344CB8AC3E}">
        <p14:creationId xmlns:p14="http://schemas.microsoft.com/office/powerpoint/2010/main" val="157578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Fjärr– och kraftvärme är en väsentlig infrastruktur i Sveriges energisystem. </a:t>
            </a:r>
          </a:p>
          <a:p>
            <a:endParaRPr lang="sv-SE" dirty="0"/>
          </a:p>
          <a:p>
            <a:r>
              <a:rPr lang="sv-SE" dirty="0"/>
              <a:t>Källor:</a:t>
            </a:r>
          </a:p>
          <a:p>
            <a:r>
              <a:rPr lang="sv-SE" dirty="0"/>
              <a:t>Energiföretagen Sverige</a:t>
            </a:r>
          </a:p>
          <a:p>
            <a:r>
              <a:rPr lang="sv-SE" dirty="0"/>
              <a:t>Energimyndigheten, 2017, Energistatistik för småhus, flerbostadshus och lokaler. ES 2017:6</a:t>
            </a:r>
          </a:p>
        </p:txBody>
      </p:sp>
      <p:sp>
        <p:nvSpPr>
          <p:cNvPr id="4" name="Platshållare för bildnummer 3"/>
          <p:cNvSpPr>
            <a:spLocks noGrp="1"/>
          </p:cNvSpPr>
          <p:nvPr>
            <p:ph type="sldNum" sz="quarter" idx="10"/>
          </p:nvPr>
        </p:nvSpPr>
        <p:spPr/>
        <p:txBody>
          <a:bodyPr/>
          <a:lstStyle/>
          <a:p>
            <a:fld id="{10B365DC-346B-9240-B3D3-D165AE2F6303}" type="slidenum">
              <a:rPr lang="sv-SE" smtClean="0"/>
              <a:t>5</a:t>
            </a:fld>
            <a:endParaRPr lang="sv-SE"/>
          </a:p>
        </p:txBody>
      </p:sp>
    </p:spTree>
    <p:extLst>
      <p:ext uri="{BB962C8B-B14F-4D97-AF65-F5344CB8AC3E}">
        <p14:creationId xmlns:p14="http://schemas.microsoft.com/office/powerpoint/2010/main" val="3488062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0B365DC-346B-9240-B3D3-D165AE2F6303}" type="slidenum">
              <a:rPr lang="sv-SE" smtClean="0"/>
              <a:t>6</a:t>
            </a:fld>
            <a:endParaRPr lang="sv-SE"/>
          </a:p>
        </p:txBody>
      </p:sp>
    </p:spTree>
    <p:extLst>
      <p:ext uri="{BB962C8B-B14F-4D97-AF65-F5344CB8AC3E}">
        <p14:creationId xmlns:p14="http://schemas.microsoft.com/office/powerpoint/2010/main" val="2833818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Fjärr- och kraftvärmen har fortsatt utvecklats sedan lanseringen i slutet av 1800-talet. Idag går vi mot ett mycket energieffektivt fjärr- och kraftvärmesystem med stor flexibilitet och betydande möjlighet att tillvarata mer restvärme.  </a:t>
            </a:r>
          </a:p>
        </p:txBody>
      </p:sp>
      <p:sp>
        <p:nvSpPr>
          <p:cNvPr id="4" name="Platshållare för bildnummer 3"/>
          <p:cNvSpPr>
            <a:spLocks noGrp="1"/>
          </p:cNvSpPr>
          <p:nvPr>
            <p:ph type="sldNum" sz="quarter" idx="10"/>
          </p:nvPr>
        </p:nvSpPr>
        <p:spPr/>
        <p:txBody>
          <a:bodyPr/>
          <a:lstStyle/>
          <a:p>
            <a:fld id="{10B365DC-346B-9240-B3D3-D165AE2F6303}" type="slidenum">
              <a:rPr lang="sv-SE" smtClean="0"/>
              <a:t>7</a:t>
            </a:fld>
            <a:endParaRPr lang="sv-SE"/>
          </a:p>
        </p:txBody>
      </p:sp>
    </p:spTree>
    <p:extLst>
      <p:ext uri="{BB962C8B-B14F-4D97-AF65-F5344CB8AC3E}">
        <p14:creationId xmlns:p14="http://schemas.microsoft.com/office/powerpoint/2010/main" val="1334093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0B365DC-346B-9240-B3D3-D165AE2F6303}" type="slidenum">
              <a:rPr lang="sv-SE" smtClean="0"/>
              <a:t>8</a:t>
            </a:fld>
            <a:endParaRPr lang="sv-SE"/>
          </a:p>
        </p:txBody>
      </p:sp>
    </p:spTree>
    <p:extLst>
      <p:ext uri="{BB962C8B-B14F-4D97-AF65-F5344CB8AC3E}">
        <p14:creationId xmlns:p14="http://schemas.microsoft.com/office/powerpoint/2010/main" val="1445849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a:p>
        </p:txBody>
      </p:sp>
      <p:sp>
        <p:nvSpPr>
          <p:cNvPr id="4" name="Platshållare för bildnummer 3"/>
          <p:cNvSpPr>
            <a:spLocks noGrp="1"/>
          </p:cNvSpPr>
          <p:nvPr>
            <p:ph type="sldNum" sz="quarter" idx="10"/>
          </p:nvPr>
        </p:nvSpPr>
        <p:spPr/>
        <p:txBody>
          <a:bodyPr/>
          <a:lstStyle/>
          <a:p>
            <a:fld id="{8D3AFA2D-68C9-AC44-B1CF-4A7A32F0AB08}" type="slidenum">
              <a:rPr lang="sv-SE" smtClean="0"/>
              <a:pPr/>
              <a:t>9</a:t>
            </a:fld>
            <a:endParaRPr lang="sv-SE"/>
          </a:p>
        </p:txBody>
      </p:sp>
    </p:spTree>
    <p:extLst>
      <p:ext uri="{BB962C8B-B14F-4D97-AF65-F5344CB8AC3E}">
        <p14:creationId xmlns:p14="http://schemas.microsoft.com/office/powerpoint/2010/main" val="4194464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CA57EE-9E9A-48D5-821B-53C008A0B2D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9D73D82-61E9-40E3-9EA0-82DF3B4EE8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005ED8C-729D-450B-81E0-D4F0D9A33C87}"/>
              </a:ext>
            </a:extLst>
          </p:cNvPr>
          <p:cNvSpPr>
            <a:spLocks noGrp="1"/>
          </p:cNvSpPr>
          <p:nvPr>
            <p:ph type="dt" sz="half" idx="10"/>
          </p:nvPr>
        </p:nvSpPr>
        <p:spPr/>
        <p:txBody>
          <a:bodyPr/>
          <a:lstStyle/>
          <a:p>
            <a:fld id="{8D4F8DB3-A149-2043-A710-D56DBA715290}" type="datetime1">
              <a:rPr lang="sv-SE" smtClean="0"/>
              <a:t>2020-03-25</a:t>
            </a:fld>
            <a:endParaRPr lang="sv-SE"/>
          </a:p>
        </p:txBody>
      </p:sp>
      <p:sp>
        <p:nvSpPr>
          <p:cNvPr id="5" name="Platshållare för sidfot 4">
            <a:extLst>
              <a:ext uri="{FF2B5EF4-FFF2-40B4-BE49-F238E27FC236}">
                <a16:creationId xmlns:a16="http://schemas.microsoft.com/office/drawing/2014/main" id="{DFDD4A7D-D209-4A26-A178-C148B55DB71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C954C2F-AB75-431E-BDF1-B62029DF8F16}"/>
              </a:ext>
            </a:extLst>
          </p:cNvPr>
          <p:cNvSpPr>
            <a:spLocks noGrp="1"/>
          </p:cNvSpPr>
          <p:nvPr>
            <p:ph type="sldNum" sz="quarter" idx="12"/>
          </p:nvPr>
        </p:nvSpPr>
        <p:spPr/>
        <p:txBody>
          <a:bodyPr/>
          <a:lstStyle/>
          <a:p>
            <a:fld id="{7CF1FE4E-A60D-E84B-9481-37102298EEB3}" type="slidenum">
              <a:rPr lang="sv-SE" smtClean="0"/>
              <a:t>‹#›</a:t>
            </a:fld>
            <a:endParaRPr lang="sv-SE"/>
          </a:p>
        </p:txBody>
      </p:sp>
    </p:spTree>
    <p:extLst>
      <p:ext uri="{BB962C8B-B14F-4D97-AF65-F5344CB8AC3E}">
        <p14:creationId xmlns:p14="http://schemas.microsoft.com/office/powerpoint/2010/main" val="1160513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00A5CC-2A93-4BF3-8FF2-CDA6E55CA0E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7838228-1DA8-44F4-9639-B148E95E09B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54EF3E-50FC-45D5-84B1-952A78D89471}"/>
              </a:ext>
            </a:extLst>
          </p:cNvPr>
          <p:cNvSpPr>
            <a:spLocks noGrp="1"/>
          </p:cNvSpPr>
          <p:nvPr>
            <p:ph type="dt" sz="half" idx="10"/>
          </p:nvPr>
        </p:nvSpPr>
        <p:spPr/>
        <p:txBody>
          <a:bodyPr/>
          <a:lstStyle/>
          <a:p>
            <a:fld id="{01453981-0ADD-D246-92E7-E99DA79A7F7D}" type="datetime1">
              <a:rPr lang="sv-SE" smtClean="0"/>
              <a:t>2020-03-25</a:t>
            </a:fld>
            <a:endParaRPr lang="sv-SE"/>
          </a:p>
        </p:txBody>
      </p:sp>
      <p:sp>
        <p:nvSpPr>
          <p:cNvPr id="5" name="Platshållare för sidfot 4">
            <a:extLst>
              <a:ext uri="{FF2B5EF4-FFF2-40B4-BE49-F238E27FC236}">
                <a16:creationId xmlns:a16="http://schemas.microsoft.com/office/drawing/2014/main" id="{B2FAE90D-160A-4524-991F-123C834A138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18EDFB9-61B4-4C62-AC6D-B49D3A7FECD5}"/>
              </a:ext>
            </a:extLst>
          </p:cNvPr>
          <p:cNvSpPr>
            <a:spLocks noGrp="1"/>
          </p:cNvSpPr>
          <p:nvPr>
            <p:ph type="sldNum" sz="quarter" idx="12"/>
          </p:nvPr>
        </p:nvSpPr>
        <p:spPr/>
        <p:txBody>
          <a:bodyPr/>
          <a:lstStyle/>
          <a:p>
            <a:fld id="{7CF1FE4E-A60D-E84B-9481-37102298EEB3}" type="slidenum">
              <a:rPr lang="sv-SE" smtClean="0"/>
              <a:t>‹#›</a:t>
            </a:fld>
            <a:endParaRPr lang="sv-SE"/>
          </a:p>
        </p:txBody>
      </p:sp>
    </p:spTree>
    <p:extLst>
      <p:ext uri="{BB962C8B-B14F-4D97-AF65-F5344CB8AC3E}">
        <p14:creationId xmlns:p14="http://schemas.microsoft.com/office/powerpoint/2010/main" val="240366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D329583-7E7E-4B39-90AB-C4A91ECDDE7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739C932-2FF4-44B6-BB38-3BD931B5223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184700D-4D9E-4FCB-AFAA-22B6CA9A3BE1}"/>
              </a:ext>
            </a:extLst>
          </p:cNvPr>
          <p:cNvSpPr>
            <a:spLocks noGrp="1"/>
          </p:cNvSpPr>
          <p:nvPr>
            <p:ph type="dt" sz="half" idx="10"/>
          </p:nvPr>
        </p:nvSpPr>
        <p:spPr/>
        <p:txBody>
          <a:bodyPr/>
          <a:lstStyle/>
          <a:p>
            <a:fld id="{0254FCF4-0C5F-104F-A76F-0587EBF9BE45}" type="datetime1">
              <a:rPr lang="sv-SE" smtClean="0"/>
              <a:t>2020-03-25</a:t>
            </a:fld>
            <a:endParaRPr lang="sv-SE"/>
          </a:p>
        </p:txBody>
      </p:sp>
      <p:sp>
        <p:nvSpPr>
          <p:cNvPr id="5" name="Platshållare för sidfot 4">
            <a:extLst>
              <a:ext uri="{FF2B5EF4-FFF2-40B4-BE49-F238E27FC236}">
                <a16:creationId xmlns:a16="http://schemas.microsoft.com/office/drawing/2014/main" id="{78773AEE-8718-4730-8545-9A588ABDED8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C218DAA-1B04-47E6-A777-B73CEAAD6D62}"/>
              </a:ext>
            </a:extLst>
          </p:cNvPr>
          <p:cNvSpPr>
            <a:spLocks noGrp="1"/>
          </p:cNvSpPr>
          <p:nvPr>
            <p:ph type="sldNum" sz="quarter" idx="12"/>
          </p:nvPr>
        </p:nvSpPr>
        <p:spPr/>
        <p:txBody>
          <a:bodyPr/>
          <a:lstStyle/>
          <a:p>
            <a:fld id="{7CF1FE4E-A60D-E84B-9481-37102298EEB3}" type="slidenum">
              <a:rPr lang="sv-SE" smtClean="0"/>
              <a:t>‹#›</a:t>
            </a:fld>
            <a:endParaRPr lang="sv-SE"/>
          </a:p>
        </p:txBody>
      </p:sp>
    </p:spTree>
    <p:extLst>
      <p:ext uri="{BB962C8B-B14F-4D97-AF65-F5344CB8AC3E}">
        <p14:creationId xmlns:p14="http://schemas.microsoft.com/office/powerpoint/2010/main" val="52410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E34939-8672-4335-9F95-D4F2B4A79F9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E3BE693-CCAE-4BF7-8B33-72595DF4BE2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6757BE-7C45-409B-B7F3-25964A392D00}"/>
              </a:ext>
            </a:extLst>
          </p:cNvPr>
          <p:cNvSpPr>
            <a:spLocks noGrp="1"/>
          </p:cNvSpPr>
          <p:nvPr>
            <p:ph type="dt" sz="half" idx="10"/>
          </p:nvPr>
        </p:nvSpPr>
        <p:spPr/>
        <p:txBody>
          <a:bodyPr/>
          <a:lstStyle/>
          <a:p>
            <a:fld id="{56051541-B9E6-FD4A-B5A5-90C022CB5784}" type="datetime1">
              <a:rPr lang="sv-SE" smtClean="0"/>
              <a:t>2020-03-25</a:t>
            </a:fld>
            <a:endParaRPr lang="sv-SE"/>
          </a:p>
        </p:txBody>
      </p:sp>
      <p:sp>
        <p:nvSpPr>
          <p:cNvPr id="5" name="Platshållare för sidfot 4">
            <a:extLst>
              <a:ext uri="{FF2B5EF4-FFF2-40B4-BE49-F238E27FC236}">
                <a16:creationId xmlns:a16="http://schemas.microsoft.com/office/drawing/2014/main" id="{D16B20E0-3212-43A8-A99F-4FCED791E2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3D5F6F3-A67F-449F-ADA9-4488C645B227}"/>
              </a:ext>
            </a:extLst>
          </p:cNvPr>
          <p:cNvSpPr>
            <a:spLocks noGrp="1"/>
          </p:cNvSpPr>
          <p:nvPr>
            <p:ph type="sldNum" sz="quarter" idx="12"/>
          </p:nvPr>
        </p:nvSpPr>
        <p:spPr/>
        <p:txBody>
          <a:bodyPr/>
          <a:lstStyle/>
          <a:p>
            <a:fld id="{7CF1FE4E-A60D-E84B-9481-37102298EEB3}" type="slidenum">
              <a:rPr lang="sv-SE" smtClean="0"/>
              <a:t>‹#›</a:t>
            </a:fld>
            <a:endParaRPr lang="sv-SE"/>
          </a:p>
        </p:txBody>
      </p:sp>
    </p:spTree>
    <p:extLst>
      <p:ext uri="{BB962C8B-B14F-4D97-AF65-F5344CB8AC3E}">
        <p14:creationId xmlns:p14="http://schemas.microsoft.com/office/powerpoint/2010/main" val="52288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4B023-86E8-4A93-A02D-A13C2F506993}"/>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A98EFAB-DFBA-4B34-922C-A24B6C78AF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64711CB-5DC4-4410-8A9F-FDA481986E86}"/>
              </a:ext>
            </a:extLst>
          </p:cNvPr>
          <p:cNvSpPr>
            <a:spLocks noGrp="1"/>
          </p:cNvSpPr>
          <p:nvPr>
            <p:ph type="dt" sz="half" idx="10"/>
          </p:nvPr>
        </p:nvSpPr>
        <p:spPr/>
        <p:txBody>
          <a:bodyPr/>
          <a:lstStyle/>
          <a:p>
            <a:fld id="{75D16654-72E3-1E4F-8DCB-23E57647E344}" type="datetime1">
              <a:rPr lang="sv-SE" smtClean="0"/>
              <a:t>2020-03-25</a:t>
            </a:fld>
            <a:endParaRPr lang="sv-SE"/>
          </a:p>
        </p:txBody>
      </p:sp>
      <p:sp>
        <p:nvSpPr>
          <p:cNvPr id="5" name="Platshållare för sidfot 4">
            <a:extLst>
              <a:ext uri="{FF2B5EF4-FFF2-40B4-BE49-F238E27FC236}">
                <a16:creationId xmlns:a16="http://schemas.microsoft.com/office/drawing/2014/main" id="{1C9AC42F-4D96-4792-9EB5-D3042EE68CA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2725C2D-1829-4504-8B26-19076A49227C}"/>
              </a:ext>
            </a:extLst>
          </p:cNvPr>
          <p:cNvSpPr>
            <a:spLocks noGrp="1"/>
          </p:cNvSpPr>
          <p:nvPr>
            <p:ph type="sldNum" sz="quarter" idx="12"/>
          </p:nvPr>
        </p:nvSpPr>
        <p:spPr/>
        <p:txBody>
          <a:bodyPr/>
          <a:lstStyle/>
          <a:p>
            <a:fld id="{7CF1FE4E-A60D-E84B-9481-37102298EEB3}" type="slidenum">
              <a:rPr lang="sv-SE" smtClean="0"/>
              <a:t>‹#›</a:t>
            </a:fld>
            <a:endParaRPr lang="sv-SE"/>
          </a:p>
        </p:txBody>
      </p:sp>
    </p:spTree>
    <p:extLst>
      <p:ext uri="{BB962C8B-B14F-4D97-AF65-F5344CB8AC3E}">
        <p14:creationId xmlns:p14="http://schemas.microsoft.com/office/powerpoint/2010/main" val="144410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7E0DD7-CA10-48C6-827F-C73B656E0D4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1C43A74-FF49-4598-B9B0-9C76170B441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5BF0C41-3387-42CA-A7A4-E9D35C53A09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D006353-A410-454E-B71D-F1BC0DE16110}"/>
              </a:ext>
            </a:extLst>
          </p:cNvPr>
          <p:cNvSpPr>
            <a:spLocks noGrp="1"/>
          </p:cNvSpPr>
          <p:nvPr>
            <p:ph type="dt" sz="half" idx="10"/>
          </p:nvPr>
        </p:nvSpPr>
        <p:spPr/>
        <p:txBody>
          <a:bodyPr/>
          <a:lstStyle/>
          <a:p>
            <a:fld id="{C12F014D-3370-A14B-BF6F-A738033AA828}" type="datetime1">
              <a:rPr lang="sv-SE" smtClean="0"/>
              <a:t>2020-03-25</a:t>
            </a:fld>
            <a:endParaRPr lang="sv-SE"/>
          </a:p>
        </p:txBody>
      </p:sp>
      <p:sp>
        <p:nvSpPr>
          <p:cNvPr id="6" name="Platshållare för sidfot 5">
            <a:extLst>
              <a:ext uri="{FF2B5EF4-FFF2-40B4-BE49-F238E27FC236}">
                <a16:creationId xmlns:a16="http://schemas.microsoft.com/office/drawing/2014/main" id="{57C4C5A6-F3E3-4E4C-923F-45FBF72DE1C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C7E8CAA-8D0E-4C04-BBF0-3D141B81B631}"/>
              </a:ext>
            </a:extLst>
          </p:cNvPr>
          <p:cNvSpPr>
            <a:spLocks noGrp="1"/>
          </p:cNvSpPr>
          <p:nvPr>
            <p:ph type="sldNum" sz="quarter" idx="12"/>
          </p:nvPr>
        </p:nvSpPr>
        <p:spPr/>
        <p:txBody>
          <a:bodyPr/>
          <a:lstStyle/>
          <a:p>
            <a:fld id="{7CF1FE4E-A60D-E84B-9481-37102298EEB3}" type="slidenum">
              <a:rPr lang="sv-SE" smtClean="0"/>
              <a:t>‹#›</a:t>
            </a:fld>
            <a:endParaRPr lang="sv-SE"/>
          </a:p>
        </p:txBody>
      </p:sp>
    </p:spTree>
    <p:extLst>
      <p:ext uri="{BB962C8B-B14F-4D97-AF65-F5344CB8AC3E}">
        <p14:creationId xmlns:p14="http://schemas.microsoft.com/office/powerpoint/2010/main" val="337969709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5495A3-C915-4147-AA7A-9077824B1BA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EF5C835-C6EE-46A3-BF3C-2620BB5693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D9B396D-A07A-48F0-ABA3-0EF2EB9288E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D468375-BE8B-4E7C-A7A9-BB596DF7BE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76A345B-C721-40E7-9112-D56D35CF6ED1}"/>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882B078-C817-4150-B921-7C2532741A2D}"/>
              </a:ext>
            </a:extLst>
          </p:cNvPr>
          <p:cNvSpPr>
            <a:spLocks noGrp="1"/>
          </p:cNvSpPr>
          <p:nvPr>
            <p:ph type="dt" sz="half" idx="10"/>
          </p:nvPr>
        </p:nvSpPr>
        <p:spPr/>
        <p:txBody>
          <a:bodyPr/>
          <a:lstStyle/>
          <a:p>
            <a:fld id="{B3F6235D-4BE1-654F-8A87-B89F723AA94F}" type="datetime1">
              <a:rPr lang="sv-SE" smtClean="0"/>
              <a:t>2020-03-25</a:t>
            </a:fld>
            <a:endParaRPr lang="sv-SE"/>
          </a:p>
        </p:txBody>
      </p:sp>
      <p:sp>
        <p:nvSpPr>
          <p:cNvPr id="8" name="Platshållare för sidfot 7">
            <a:extLst>
              <a:ext uri="{FF2B5EF4-FFF2-40B4-BE49-F238E27FC236}">
                <a16:creationId xmlns:a16="http://schemas.microsoft.com/office/drawing/2014/main" id="{2CD85A6D-2FCC-49FB-A5E2-6EC92EA8F4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38EF9BC-C537-4EA6-96F0-5A078F4B7666}"/>
              </a:ext>
            </a:extLst>
          </p:cNvPr>
          <p:cNvSpPr>
            <a:spLocks noGrp="1"/>
          </p:cNvSpPr>
          <p:nvPr>
            <p:ph type="sldNum" sz="quarter" idx="12"/>
          </p:nvPr>
        </p:nvSpPr>
        <p:spPr/>
        <p:txBody>
          <a:bodyPr/>
          <a:lstStyle/>
          <a:p>
            <a:fld id="{7CF1FE4E-A60D-E84B-9481-37102298EEB3}" type="slidenum">
              <a:rPr lang="sv-SE" smtClean="0"/>
              <a:t>‹#›</a:t>
            </a:fld>
            <a:endParaRPr lang="sv-SE"/>
          </a:p>
        </p:txBody>
      </p:sp>
    </p:spTree>
    <p:extLst>
      <p:ext uri="{BB962C8B-B14F-4D97-AF65-F5344CB8AC3E}">
        <p14:creationId xmlns:p14="http://schemas.microsoft.com/office/powerpoint/2010/main" val="8628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E0B06F-80DE-49FC-B7EB-FBF4EF2F72B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AF5DCCD-106D-427A-874D-646198696861}"/>
              </a:ext>
            </a:extLst>
          </p:cNvPr>
          <p:cNvSpPr>
            <a:spLocks noGrp="1"/>
          </p:cNvSpPr>
          <p:nvPr>
            <p:ph type="dt" sz="half" idx="10"/>
          </p:nvPr>
        </p:nvSpPr>
        <p:spPr/>
        <p:txBody>
          <a:bodyPr/>
          <a:lstStyle/>
          <a:p>
            <a:fld id="{173971C8-B6DE-FE4E-8319-D4B1C07872B9}" type="datetime1">
              <a:rPr lang="sv-SE" smtClean="0"/>
              <a:t>2020-03-25</a:t>
            </a:fld>
            <a:endParaRPr lang="sv-SE"/>
          </a:p>
        </p:txBody>
      </p:sp>
      <p:sp>
        <p:nvSpPr>
          <p:cNvPr id="4" name="Platshållare för sidfot 3">
            <a:extLst>
              <a:ext uri="{FF2B5EF4-FFF2-40B4-BE49-F238E27FC236}">
                <a16:creationId xmlns:a16="http://schemas.microsoft.com/office/drawing/2014/main" id="{94E0A4A7-12AF-4B6B-A285-051C5800EC1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1BC690E-57DB-4760-B136-897531E397DC}"/>
              </a:ext>
            </a:extLst>
          </p:cNvPr>
          <p:cNvSpPr>
            <a:spLocks noGrp="1"/>
          </p:cNvSpPr>
          <p:nvPr>
            <p:ph type="sldNum" sz="quarter" idx="12"/>
          </p:nvPr>
        </p:nvSpPr>
        <p:spPr/>
        <p:txBody>
          <a:bodyPr/>
          <a:lstStyle/>
          <a:p>
            <a:fld id="{7CF1FE4E-A60D-E84B-9481-37102298EEB3}" type="slidenum">
              <a:rPr lang="sv-SE" smtClean="0"/>
              <a:t>‹#›</a:t>
            </a:fld>
            <a:endParaRPr lang="sv-SE"/>
          </a:p>
        </p:txBody>
      </p:sp>
    </p:spTree>
    <p:extLst>
      <p:ext uri="{BB962C8B-B14F-4D97-AF65-F5344CB8AC3E}">
        <p14:creationId xmlns:p14="http://schemas.microsoft.com/office/powerpoint/2010/main" val="923672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BD858FE-AB0C-4DBC-A271-A7E074CD786A}"/>
              </a:ext>
            </a:extLst>
          </p:cNvPr>
          <p:cNvSpPr>
            <a:spLocks noGrp="1"/>
          </p:cNvSpPr>
          <p:nvPr>
            <p:ph type="dt" sz="half" idx="10"/>
          </p:nvPr>
        </p:nvSpPr>
        <p:spPr/>
        <p:txBody>
          <a:bodyPr/>
          <a:lstStyle/>
          <a:p>
            <a:fld id="{AF492BEF-F96D-1546-9ED1-5ED534CD59F7}" type="datetime1">
              <a:rPr lang="sv-SE" smtClean="0"/>
              <a:t>2020-03-25</a:t>
            </a:fld>
            <a:endParaRPr lang="sv-SE"/>
          </a:p>
        </p:txBody>
      </p:sp>
      <p:sp>
        <p:nvSpPr>
          <p:cNvPr id="3" name="Platshållare för sidfot 2">
            <a:extLst>
              <a:ext uri="{FF2B5EF4-FFF2-40B4-BE49-F238E27FC236}">
                <a16:creationId xmlns:a16="http://schemas.microsoft.com/office/drawing/2014/main" id="{00695796-9B4A-459C-B454-C429A070E68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2D75AAB-5A4B-49A8-B34B-FF5650218A1D}"/>
              </a:ext>
            </a:extLst>
          </p:cNvPr>
          <p:cNvSpPr>
            <a:spLocks noGrp="1"/>
          </p:cNvSpPr>
          <p:nvPr>
            <p:ph type="sldNum" sz="quarter" idx="12"/>
          </p:nvPr>
        </p:nvSpPr>
        <p:spPr/>
        <p:txBody>
          <a:bodyPr/>
          <a:lstStyle/>
          <a:p>
            <a:fld id="{7CF1FE4E-A60D-E84B-9481-37102298EEB3}" type="slidenum">
              <a:rPr lang="sv-SE" smtClean="0"/>
              <a:t>‹#›</a:t>
            </a:fld>
            <a:endParaRPr lang="sv-SE"/>
          </a:p>
        </p:txBody>
      </p:sp>
    </p:spTree>
    <p:extLst>
      <p:ext uri="{BB962C8B-B14F-4D97-AF65-F5344CB8AC3E}">
        <p14:creationId xmlns:p14="http://schemas.microsoft.com/office/powerpoint/2010/main" val="128703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489075-9503-4D90-A645-CB0FE623CA9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5036DE8-D8DA-4294-957A-6C7BCE1509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7EB23FB-0C27-443F-8EC1-DAC9038F3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FB8D2DA-CEE3-4F7E-AA35-3BE0DF48EBC2}"/>
              </a:ext>
            </a:extLst>
          </p:cNvPr>
          <p:cNvSpPr>
            <a:spLocks noGrp="1"/>
          </p:cNvSpPr>
          <p:nvPr>
            <p:ph type="dt" sz="half" idx="10"/>
          </p:nvPr>
        </p:nvSpPr>
        <p:spPr/>
        <p:txBody>
          <a:bodyPr/>
          <a:lstStyle/>
          <a:p>
            <a:fld id="{C12F014D-3370-A14B-BF6F-A738033AA828}" type="datetime1">
              <a:rPr lang="sv-SE" smtClean="0"/>
              <a:t>2020-03-25</a:t>
            </a:fld>
            <a:endParaRPr lang="sv-SE"/>
          </a:p>
        </p:txBody>
      </p:sp>
      <p:sp>
        <p:nvSpPr>
          <p:cNvPr id="6" name="Platshållare för sidfot 5">
            <a:extLst>
              <a:ext uri="{FF2B5EF4-FFF2-40B4-BE49-F238E27FC236}">
                <a16:creationId xmlns:a16="http://schemas.microsoft.com/office/drawing/2014/main" id="{5CA59B5D-975C-423F-961F-11D03B6FCA2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6CFEBDE-22AB-4CFC-A339-97B3F7CBCE05}"/>
              </a:ext>
            </a:extLst>
          </p:cNvPr>
          <p:cNvSpPr>
            <a:spLocks noGrp="1"/>
          </p:cNvSpPr>
          <p:nvPr>
            <p:ph type="sldNum" sz="quarter" idx="12"/>
          </p:nvPr>
        </p:nvSpPr>
        <p:spPr/>
        <p:txBody>
          <a:bodyPr/>
          <a:lstStyle/>
          <a:p>
            <a:fld id="{7CF1FE4E-A60D-E84B-9481-37102298EEB3}" type="slidenum">
              <a:rPr lang="sv-SE" smtClean="0"/>
              <a:t>‹#›</a:t>
            </a:fld>
            <a:endParaRPr lang="sv-SE"/>
          </a:p>
        </p:txBody>
      </p:sp>
    </p:spTree>
    <p:extLst>
      <p:ext uri="{BB962C8B-B14F-4D97-AF65-F5344CB8AC3E}">
        <p14:creationId xmlns:p14="http://schemas.microsoft.com/office/powerpoint/2010/main" val="106183017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F737FA-D7F9-4B25-A610-7F249E07637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44341E6-9151-4B36-94DC-C789E010BE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EE5C124-0D4D-4913-8114-9363BA9FE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6B4DB07-3B40-4F8F-81DE-86A2D9689C97}"/>
              </a:ext>
            </a:extLst>
          </p:cNvPr>
          <p:cNvSpPr>
            <a:spLocks noGrp="1"/>
          </p:cNvSpPr>
          <p:nvPr>
            <p:ph type="dt" sz="half" idx="10"/>
          </p:nvPr>
        </p:nvSpPr>
        <p:spPr/>
        <p:txBody>
          <a:bodyPr/>
          <a:lstStyle/>
          <a:p>
            <a:fld id="{DA691C21-C58C-ED41-BECA-982F34D3A2EA}" type="datetime1">
              <a:rPr lang="sv-SE" smtClean="0"/>
              <a:t>2020-03-25</a:t>
            </a:fld>
            <a:endParaRPr lang="sv-SE"/>
          </a:p>
        </p:txBody>
      </p:sp>
      <p:sp>
        <p:nvSpPr>
          <p:cNvPr id="6" name="Platshållare för sidfot 5">
            <a:extLst>
              <a:ext uri="{FF2B5EF4-FFF2-40B4-BE49-F238E27FC236}">
                <a16:creationId xmlns:a16="http://schemas.microsoft.com/office/drawing/2014/main" id="{831BF704-A41A-42BA-8028-65D1544123F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6AFEAC0-CC1F-4A40-B345-E99B1FB4D16F}"/>
              </a:ext>
            </a:extLst>
          </p:cNvPr>
          <p:cNvSpPr>
            <a:spLocks noGrp="1"/>
          </p:cNvSpPr>
          <p:nvPr>
            <p:ph type="sldNum" sz="quarter" idx="12"/>
          </p:nvPr>
        </p:nvSpPr>
        <p:spPr/>
        <p:txBody>
          <a:bodyPr/>
          <a:lstStyle/>
          <a:p>
            <a:fld id="{7CF1FE4E-A60D-E84B-9481-37102298EEB3}" type="slidenum">
              <a:rPr lang="sv-SE" smtClean="0"/>
              <a:t>‹#›</a:t>
            </a:fld>
            <a:endParaRPr lang="sv-SE"/>
          </a:p>
        </p:txBody>
      </p:sp>
    </p:spTree>
    <p:extLst>
      <p:ext uri="{BB962C8B-B14F-4D97-AF65-F5344CB8AC3E}">
        <p14:creationId xmlns:p14="http://schemas.microsoft.com/office/powerpoint/2010/main" val="29707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86C3709-2A10-4843-ACE5-556C28AD4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50EA74B-48C3-4BB6-B8A8-BED84F98C2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08A4C80-5907-4FB4-A9C0-D95FB5DDE0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F014D-3370-A14B-BF6F-A738033AA828}" type="datetime1">
              <a:rPr lang="sv-SE" smtClean="0"/>
              <a:t>2020-03-25</a:t>
            </a:fld>
            <a:endParaRPr lang="sv-SE"/>
          </a:p>
        </p:txBody>
      </p:sp>
      <p:sp>
        <p:nvSpPr>
          <p:cNvPr id="5" name="Platshållare för sidfot 4">
            <a:extLst>
              <a:ext uri="{FF2B5EF4-FFF2-40B4-BE49-F238E27FC236}">
                <a16:creationId xmlns:a16="http://schemas.microsoft.com/office/drawing/2014/main" id="{A5116CF7-5ADF-4FB6-80C7-0E524DCFA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49E581C-1C0A-4678-BA2D-6BC79E617F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1FE4E-A60D-E84B-9481-37102298EEB3}" type="slidenum">
              <a:rPr lang="sv-SE" smtClean="0"/>
              <a:t>‹#›</a:t>
            </a:fld>
            <a:endParaRPr lang="sv-SE"/>
          </a:p>
        </p:txBody>
      </p:sp>
    </p:spTree>
    <p:extLst>
      <p:ext uri="{BB962C8B-B14F-4D97-AF65-F5344CB8AC3E}">
        <p14:creationId xmlns:p14="http://schemas.microsoft.com/office/powerpoint/2010/main" val="2995600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energiforetagen.se/sa-tycker-vi/positioner/vi-behover-en-strategi-for-fjarr--och-kraftvarmens-roll-i-energisysteme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nergiforetagen.se/medlemsportalen/ny-sakomraden---fordjupning/samling-for-natkapacite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energiforetagen.se/sa-tycker-vi/energiforetagen-arbetar-for-ett-fossilfritt-sverige/fardplan-for-fossilfri-uppvarmning-fjarrvarmebranschens-atagande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energiforetagen.se/sa-tycker-vi/energiforetagen-arbetar-for-ett-fossilfritt-sverige/fardplan-el--for-ett-fossilfritt-samhall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17" descr="En bild som visar himmel, utomhus, byggnad, gata&#10;&#10;Automatiskt genererad beskrivning">
            <a:extLst>
              <a:ext uri="{FF2B5EF4-FFF2-40B4-BE49-F238E27FC236}">
                <a16:creationId xmlns:a16="http://schemas.microsoft.com/office/drawing/2014/main" id="{3001B4CA-6E97-49D8-AEDF-6E8C45614C4A}"/>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3000"/>
                    </a14:imgEffect>
                  </a14:imgLayer>
                </a14:imgProps>
              </a:ext>
              <a:ext uri="{28A0092B-C50C-407E-A947-70E740481C1C}">
                <a14:useLocalDpi xmlns:a14="http://schemas.microsoft.com/office/drawing/2010/main" val="0"/>
              </a:ext>
            </a:extLst>
          </a:blip>
          <a:srcRect/>
          <a:stretch>
            <a:fillRect/>
          </a:stretch>
        </p:blipFill>
        <p:spPr>
          <a:xfrm>
            <a:off x="-1176808" y="-506414"/>
            <a:ext cx="14129074" cy="7364414"/>
          </a:xfrm>
          <a:prstGeom prst="rect">
            <a:avLst/>
          </a:prstGeom>
        </p:spPr>
      </p:pic>
      <p:sp>
        <p:nvSpPr>
          <p:cNvPr id="7" name="Rechteck 6"/>
          <p:cNvSpPr/>
          <p:nvPr/>
        </p:nvSpPr>
        <p:spPr>
          <a:xfrm>
            <a:off x="2293024" y="3952068"/>
            <a:ext cx="9616186" cy="22410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 name="Rubrik 1"/>
          <p:cNvSpPr>
            <a:spLocks noGrp="1"/>
          </p:cNvSpPr>
          <p:nvPr>
            <p:ph type="ctrTitle"/>
          </p:nvPr>
        </p:nvSpPr>
        <p:spPr>
          <a:xfrm>
            <a:off x="3215681" y="4128177"/>
            <a:ext cx="8693530" cy="1510747"/>
          </a:xfrm>
          <a:noFill/>
        </p:spPr>
        <p:txBody>
          <a:bodyPr vert="horz" lIns="720000" tIns="45720" rIns="91440" bIns="45720" rtlCol="0" anchor="b">
            <a:normAutofit fontScale="90000"/>
          </a:bodyPr>
          <a:lstStyle/>
          <a:p>
            <a:pPr algn="l">
              <a:lnSpc>
                <a:spcPct val="100000"/>
              </a:lnSpc>
              <a:spcBef>
                <a:spcPts val="0"/>
              </a:spcBef>
            </a:pPr>
            <a:r>
              <a:rPr lang="sv-SE" sz="3600" dirty="0">
                <a:solidFill>
                  <a:schemeClr val="bg1"/>
                </a:solidFill>
                <a:latin typeface="Arial"/>
                <a:cs typeface="Arial"/>
              </a:rPr>
              <a:t>FJÄRR- OCH KRAFTVÄRME </a:t>
            </a:r>
            <a:br>
              <a:rPr lang="sv-SE" sz="3600" dirty="0">
                <a:solidFill>
                  <a:schemeClr val="bg1"/>
                </a:solidFill>
                <a:latin typeface="Arial"/>
                <a:cs typeface="Arial"/>
              </a:rPr>
            </a:br>
            <a:r>
              <a:rPr lang="sv-SE" sz="3100" dirty="0">
                <a:solidFill>
                  <a:schemeClr val="bg1"/>
                </a:solidFill>
                <a:latin typeface="Arial"/>
                <a:cs typeface="Arial"/>
              </a:rPr>
              <a:t>– Bakgrund, utveckling och roll i energisystemet</a:t>
            </a:r>
          </a:p>
        </p:txBody>
      </p:sp>
      <p:sp>
        <p:nvSpPr>
          <p:cNvPr id="6" name="textruta 1"/>
          <p:cNvSpPr txBox="1">
            <a:spLocks noChangeArrowheads="1"/>
          </p:cNvSpPr>
          <p:nvPr/>
        </p:nvSpPr>
        <p:spPr bwMode="auto">
          <a:xfrm>
            <a:off x="-456728" y="6473026"/>
            <a:ext cx="4687360" cy="270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360000" tIns="42433" rIns="252000" bIns="42433"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sv-SE" sz="1200" dirty="0">
                <a:solidFill>
                  <a:schemeClr val="bg1"/>
                </a:solidFill>
                <a:latin typeface="Garamond" charset="0"/>
                <a:cs typeface="Garamond" charset="0"/>
              </a:rPr>
              <a:t>Sakinnehåll </a:t>
            </a:r>
            <a:r>
              <a:rPr lang="sv-SE" sz="1200" dirty="0" err="1">
                <a:solidFill>
                  <a:schemeClr val="bg1"/>
                </a:solidFill>
                <a:latin typeface="Garamond" charset="0"/>
                <a:cs typeface="Garamond" charset="0"/>
              </a:rPr>
              <a:t>farmtaget</a:t>
            </a:r>
            <a:r>
              <a:rPr lang="sv-SE" sz="1200" dirty="0">
                <a:solidFill>
                  <a:schemeClr val="bg1"/>
                </a:solidFill>
                <a:latin typeface="Garamond" charset="0"/>
                <a:cs typeface="Garamond" charset="0"/>
              </a:rPr>
              <a:t> i samarbete med LINDBERG GLAVÅ </a:t>
            </a:r>
            <a:r>
              <a:rPr lang="sv-SE" sz="900" dirty="0">
                <a:solidFill>
                  <a:schemeClr val="bg1"/>
                </a:solidFill>
                <a:latin typeface="Garamond" charset="0"/>
                <a:cs typeface="Garamond" charset="0"/>
              </a:rPr>
              <a:t>mm</a:t>
            </a:r>
            <a:r>
              <a:rPr lang="sv-SE" sz="1200" dirty="0">
                <a:solidFill>
                  <a:schemeClr val="bg1"/>
                </a:solidFill>
                <a:latin typeface="Garamond" charset="0"/>
                <a:cs typeface="Garamond" charset="0"/>
              </a:rPr>
              <a:t> AB</a:t>
            </a:r>
          </a:p>
        </p:txBody>
      </p:sp>
      <p:sp>
        <p:nvSpPr>
          <p:cNvPr id="4" name="textruta 3">
            <a:extLst>
              <a:ext uri="{FF2B5EF4-FFF2-40B4-BE49-F238E27FC236}">
                <a16:creationId xmlns:a16="http://schemas.microsoft.com/office/drawing/2014/main" id="{E668558C-41E2-5646-9670-7E4EF56B3C74}"/>
              </a:ext>
            </a:extLst>
          </p:cNvPr>
          <p:cNvSpPr txBox="1"/>
          <p:nvPr/>
        </p:nvSpPr>
        <p:spPr>
          <a:xfrm>
            <a:off x="3919785" y="5731364"/>
            <a:ext cx="1377300" cy="369332"/>
          </a:xfrm>
          <a:prstGeom prst="rect">
            <a:avLst/>
          </a:prstGeom>
          <a:noFill/>
        </p:spPr>
        <p:txBody>
          <a:bodyPr wrap="none" rtlCol="0">
            <a:spAutoFit/>
          </a:bodyPr>
          <a:lstStyle/>
          <a:p>
            <a:r>
              <a:rPr lang="sv-SE" dirty="0">
                <a:solidFill>
                  <a:schemeClr val="bg1"/>
                </a:solidFill>
                <a:latin typeface="Arial"/>
                <a:cs typeface="Arial"/>
              </a:rPr>
              <a:t>Våren 2020</a:t>
            </a:r>
            <a:endParaRPr lang="sv-SE" dirty="0">
              <a:solidFill>
                <a:schemeClr val="bg1"/>
              </a:solidFill>
            </a:endParaRPr>
          </a:p>
        </p:txBody>
      </p:sp>
    </p:spTree>
    <p:extLst>
      <p:ext uri="{BB962C8B-B14F-4D97-AF65-F5344CB8AC3E}">
        <p14:creationId xmlns:p14="http://schemas.microsoft.com/office/powerpoint/2010/main" val="807960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OMVÄRLD I KRAFTIG FÖRÄNDRING</a:t>
            </a:r>
          </a:p>
        </p:txBody>
      </p:sp>
      <p:sp>
        <p:nvSpPr>
          <p:cNvPr id="3" name="textruta 2"/>
          <p:cNvSpPr txBox="1"/>
          <p:nvPr/>
        </p:nvSpPr>
        <p:spPr>
          <a:xfrm>
            <a:off x="821606" y="1685126"/>
            <a:ext cx="11035034" cy="3839513"/>
          </a:xfrm>
          <a:prstGeom prst="rect">
            <a:avLst/>
          </a:prstGeom>
          <a:noFill/>
        </p:spPr>
        <p:txBody>
          <a:bodyPr wrap="square" rtlCol="0">
            <a:spAutoFit/>
          </a:bodyPr>
          <a:lstStyle/>
          <a:p>
            <a:pPr>
              <a:spcBef>
                <a:spcPts val="600"/>
              </a:spcBef>
            </a:pPr>
            <a:r>
              <a:rPr lang="sv-SE" b="1" dirty="0"/>
              <a:t>Befolkningsökning och urbanisering</a:t>
            </a:r>
            <a:r>
              <a:rPr lang="sv-SE" dirty="0"/>
              <a:t> 	Fortsatt koncentration till städer. Hållbarhet en central fråga. </a:t>
            </a:r>
          </a:p>
          <a:p>
            <a:pPr>
              <a:spcBef>
                <a:spcPts val="600"/>
              </a:spcBef>
            </a:pPr>
            <a:r>
              <a:rPr lang="sv-SE" b="1" dirty="0"/>
              <a:t>Klimat</a:t>
            </a:r>
            <a:r>
              <a:rPr lang="sv-SE" dirty="0"/>
              <a:t>  				Bort från fossila bränslen. </a:t>
            </a:r>
          </a:p>
          <a:p>
            <a:pPr>
              <a:spcBef>
                <a:spcPts val="600"/>
              </a:spcBef>
            </a:pPr>
            <a:r>
              <a:rPr lang="sv-SE" b="1" dirty="0"/>
              <a:t>Elektrifiering			</a:t>
            </a:r>
            <a:r>
              <a:rPr lang="sv-SE" dirty="0"/>
              <a:t>Sektor efter sektor ställs om mot ökad eldrift. </a:t>
            </a:r>
          </a:p>
          <a:p>
            <a:pPr>
              <a:spcBef>
                <a:spcPts val="300"/>
              </a:spcBef>
            </a:pPr>
            <a:r>
              <a:rPr lang="sv-SE" b="1" dirty="0"/>
              <a:t>				</a:t>
            </a:r>
            <a:r>
              <a:rPr lang="sv-SE" i="1" dirty="0"/>
              <a:t>Industri</a:t>
            </a:r>
            <a:r>
              <a:rPr lang="sv-SE" dirty="0"/>
              <a:t> – från kol till el (ex cement, stål), från olja till el (ex 						skogsindustrin)</a:t>
            </a:r>
          </a:p>
          <a:p>
            <a:pPr>
              <a:spcBef>
                <a:spcPts val="300"/>
              </a:spcBef>
            </a:pPr>
            <a:r>
              <a:rPr lang="sv-SE" dirty="0"/>
              <a:t>				</a:t>
            </a:r>
            <a:r>
              <a:rPr lang="sv-SE" i="1" dirty="0"/>
              <a:t>Transporter</a:t>
            </a:r>
            <a:r>
              <a:rPr lang="sv-SE" dirty="0"/>
              <a:t> – från olja till el och biodrivmedel (spårbunden, bilar, lastvagnar)</a:t>
            </a:r>
          </a:p>
          <a:p>
            <a:pPr>
              <a:spcBef>
                <a:spcPts val="300"/>
              </a:spcBef>
            </a:pPr>
            <a:r>
              <a:rPr lang="sv-SE" dirty="0"/>
              <a:t>				</a:t>
            </a:r>
            <a:r>
              <a:rPr lang="sv-SE" i="1" dirty="0"/>
              <a:t>Byggnader </a:t>
            </a:r>
            <a:r>
              <a:rPr lang="sv-SE" dirty="0"/>
              <a:t>–  mer el till smarta hem och smarta städer</a:t>
            </a:r>
          </a:p>
          <a:p>
            <a:pPr>
              <a:spcBef>
                <a:spcPts val="600"/>
              </a:spcBef>
            </a:pPr>
            <a:r>
              <a:rPr lang="sv-SE" b="1" dirty="0"/>
              <a:t>Digitalisering			</a:t>
            </a:r>
            <a:r>
              <a:rPr lang="sv-SE" dirty="0"/>
              <a:t>Snabb utveckling i samtliga sektorer. Nya funktioner möjliggör 					realtidsavläsning för användning och effektivare överföring. 					Effektiviserar, men kräver också el.</a:t>
            </a:r>
          </a:p>
          <a:p>
            <a:pPr>
              <a:spcBef>
                <a:spcPts val="600"/>
              </a:spcBef>
            </a:pPr>
            <a:r>
              <a:rPr lang="sv-SE" b="1" dirty="0"/>
              <a:t>Geopolitik</a:t>
            </a:r>
            <a:r>
              <a:rPr lang="sv-SE" dirty="0"/>
              <a:t> 			Ökad instabilitet. Stora och snabba förändringar i samtliga 						världsdelar. Råvaror ett konfliktområde.</a:t>
            </a:r>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10</a:t>
            </a:fld>
            <a:endParaRPr lang="sv-SE"/>
          </a:p>
        </p:txBody>
      </p:sp>
    </p:spTree>
    <p:extLst>
      <p:ext uri="{BB962C8B-B14F-4D97-AF65-F5344CB8AC3E}">
        <p14:creationId xmlns:p14="http://schemas.microsoft.com/office/powerpoint/2010/main" val="134632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621CF51-336C-D04C-83F8-9A9C299D08E8}"/>
              </a:ext>
            </a:extLst>
          </p:cNvPr>
          <p:cNvSpPr>
            <a:spLocks noGrp="1"/>
          </p:cNvSpPr>
          <p:nvPr>
            <p:ph type="sldNum" sz="quarter" idx="12"/>
          </p:nvPr>
        </p:nvSpPr>
        <p:spPr/>
        <p:txBody>
          <a:bodyPr/>
          <a:lstStyle/>
          <a:p>
            <a:fld id="{7CF1FE4E-A60D-E84B-9481-37102298EEB3}" type="slidenum">
              <a:rPr lang="sv-SE" smtClean="0"/>
              <a:t>11</a:t>
            </a:fld>
            <a:endParaRPr lang="sv-SE"/>
          </a:p>
        </p:txBody>
      </p:sp>
      <p:sp>
        <p:nvSpPr>
          <p:cNvPr id="52" name="Rektangel 51">
            <a:extLst>
              <a:ext uri="{FF2B5EF4-FFF2-40B4-BE49-F238E27FC236}">
                <a16:creationId xmlns:a16="http://schemas.microsoft.com/office/drawing/2014/main" id="{59D42934-D05B-8144-BF73-1F498BDF0C4B}"/>
              </a:ext>
            </a:extLst>
          </p:cNvPr>
          <p:cNvSpPr/>
          <p:nvPr/>
        </p:nvSpPr>
        <p:spPr>
          <a:xfrm>
            <a:off x="4383741" y="5296244"/>
            <a:ext cx="119837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5" name="Bildobjekt 54">
            <a:extLst>
              <a:ext uri="{FF2B5EF4-FFF2-40B4-BE49-F238E27FC236}">
                <a16:creationId xmlns:a16="http://schemas.microsoft.com/office/drawing/2014/main" id="{CEB6B115-A591-A940-9097-4AF003BA60D0}"/>
              </a:ext>
            </a:extLst>
          </p:cNvPr>
          <p:cNvPicPr>
            <a:picLocks noChangeAspect="1"/>
          </p:cNvPicPr>
          <p:nvPr/>
        </p:nvPicPr>
        <p:blipFill>
          <a:blip r:embed="rId3"/>
          <a:stretch>
            <a:fillRect/>
          </a:stretch>
        </p:blipFill>
        <p:spPr>
          <a:xfrm>
            <a:off x="5962876" y="4772432"/>
            <a:ext cx="5977587" cy="1494397"/>
          </a:xfrm>
          <a:prstGeom prst="rect">
            <a:avLst/>
          </a:prstGeom>
        </p:spPr>
      </p:pic>
      <p:pic>
        <p:nvPicPr>
          <p:cNvPr id="59" name="Bildobjekt 58">
            <a:extLst>
              <a:ext uri="{FF2B5EF4-FFF2-40B4-BE49-F238E27FC236}">
                <a16:creationId xmlns:a16="http://schemas.microsoft.com/office/drawing/2014/main" id="{46863CFA-170D-8146-AE04-ACFB899C0126}"/>
              </a:ext>
            </a:extLst>
          </p:cNvPr>
          <p:cNvPicPr>
            <a:picLocks noChangeAspect="1"/>
          </p:cNvPicPr>
          <p:nvPr/>
        </p:nvPicPr>
        <p:blipFill>
          <a:blip r:embed="rId4"/>
          <a:stretch>
            <a:fillRect/>
          </a:stretch>
        </p:blipFill>
        <p:spPr>
          <a:xfrm>
            <a:off x="6143217" y="1285043"/>
            <a:ext cx="5765298" cy="2808417"/>
          </a:xfrm>
          <a:prstGeom prst="rect">
            <a:avLst/>
          </a:prstGeom>
        </p:spPr>
      </p:pic>
      <p:cxnSp>
        <p:nvCxnSpPr>
          <p:cNvPr id="61" name="Rak 60">
            <a:extLst>
              <a:ext uri="{FF2B5EF4-FFF2-40B4-BE49-F238E27FC236}">
                <a16:creationId xmlns:a16="http://schemas.microsoft.com/office/drawing/2014/main" id="{320FC979-50F6-554A-A4A1-716583BBC7D3}"/>
              </a:ext>
            </a:extLst>
          </p:cNvPr>
          <p:cNvCxnSpPr>
            <a:cxnSpLocks/>
          </p:cNvCxnSpPr>
          <p:nvPr/>
        </p:nvCxnSpPr>
        <p:spPr>
          <a:xfrm>
            <a:off x="6311900" y="4571996"/>
            <a:ext cx="5760764"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itle 1">
            <a:extLst>
              <a:ext uri="{FF2B5EF4-FFF2-40B4-BE49-F238E27FC236}">
                <a16:creationId xmlns:a16="http://schemas.microsoft.com/office/drawing/2014/main" id="{494AA7A7-7C55-7543-9357-A333ACA136D2}"/>
              </a:ext>
            </a:extLst>
          </p:cNvPr>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BEFOLKNINGSÖKNING</a:t>
            </a:r>
          </a:p>
        </p:txBody>
      </p:sp>
      <p:cxnSp>
        <p:nvCxnSpPr>
          <p:cNvPr id="66" name="Rak 65">
            <a:extLst>
              <a:ext uri="{FF2B5EF4-FFF2-40B4-BE49-F238E27FC236}">
                <a16:creationId xmlns:a16="http://schemas.microsoft.com/office/drawing/2014/main" id="{3B69F95E-979A-0F4C-9342-0A753B51FE53}"/>
              </a:ext>
            </a:extLst>
          </p:cNvPr>
          <p:cNvCxnSpPr/>
          <p:nvPr/>
        </p:nvCxnSpPr>
        <p:spPr>
          <a:xfrm>
            <a:off x="5807968" y="1268760"/>
            <a:ext cx="0" cy="508758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textruta 66">
            <a:extLst>
              <a:ext uri="{FF2B5EF4-FFF2-40B4-BE49-F238E27FC236}">
                <a16:creationId xmlns:a16="http://schemas.microsoft.com/office/drawing/2014/main" id="{1F159F31-501B-D244-BADB-A6E3838F0257}"/>
              </a:ext>
            </a:extLst>
          </p:cNvPr>
          <p:cNvSpPr txBox="1"/>
          <p:nvPr/>
        </p:nvSpPr>
        <p:spPr>
          <a:xfrm>
            <a:off x="517475" y="1268760"/>
            <a:ext cx="5038527" cy="2800767"/>
          </a:xfrm>
          <a:prstGeom prst="rect">
            <a:avLst/>
          </a:prstGeom>
          <a:noFill/>
        </p:spPr>
        <p:txBody>
          <a:bodyPr wrap="square" rtlCol="0">
            <a:spAutoFit/>
          </a:bodyPr>
          <a:lstStyle/>
          <a:p>
            <a:r>
              <a:rPr lang="sv-SE" sz="2000" dirty="0"/>
              <a:t>Två utvecklingslinjer som ställer krav på energiutbyggnad:</a:t>
            </a:r>
            <a:endParaRPr lang="sv-SE" dirty="0"/>
          </a:p>
          <a:p>
            <a:pPr marL="285750" indent="-285750">
              <a:spcBef>
                <a:spcPts val="600"/>
              </a:spcBef>
              <a:buFont typeface="Wingdings" pitchFamily="2" charset="2"/>
              <a:buChar char="§"/>
            </a:pPr>
            <a:r>
              <a:rPr lang="sv-SE" dirty="0"/>
              <a:t>Befolkningsökning</a:t>
            </a:r>
          </a:p>
          <a:p>
            <a:pPr marL="285750" indent="-285750">
              <a:buFont typeface="Wingdings" pitchFamily="2" charset="2"/>
              <a:buChar char="§"/>
            </a:pPr>
            <a:r>
              <a:rPr lang="sv-SE" dirty="0"/>
              <a:t>Urbanisering  </a:t>
            </a:r>
          </a:p>
          <a:p>
            <a:endParaRPr lang="sv-SE" dirty="0"/>
          </a:p>
          <a:p>
            <a:r>
              <a:rPr lang="sv-SE" dirty="0"/>
              <a:t>I världen nåddes den demografiska brytpunkten 2008. I Sverige nåddes den runt 1930.</a:t>
            </a:r>
            <a:endParaRPr lang="sv-SE" i="1" dirty="0"/>
          </a:p>
          <a:p>
            <a:pPr>
              <a:spcBef>
                <a:spcPts val="600"/>
              </a:spcBef>
            </a:pPr>
            <a:r>
              <a:rPr lang="sv-SE" i="1" dirty="0"/>
              <a:t>Demografisk brytpunkt; när lika många bor på landsbygd och i städer.</a:t>
            </a:r>
          </a:p>
        </p:txBody>
      </p:sp>
      <p:sp>
        <p:nvSpPr>
          <p:cNvPr id="68" name="textruta 67">
            <a:extLst>
              <a:ext uri="{FF2B5EF4-FFF2-40B4-BE49-F238E27FC236}">
                <a16:creationId xmlns:a16="http://schemas.microsoft.com/office/drawing/2014/main" id="{FDA4A67C-DF55-B941-8FF0-97EAB44A23D4}"/>
              </a:ext>
            </a:extLst>
          </p:cNvPr>
          <p:cNvSpPr txBox="1"/>
          <p:nvPr/>
        </p:nvSpPr>
        <p:spPr>
          <a:xfrm>
            <a:off x="9054849" y="3929774"/>
            <a:ext cx="2853666" cy="230832"/>
          </a:xfrm>
          <a:prstGeom prst="rect">
            <a:avLst/>
          </a:prstGeom>
          <a:noFill/>
        </p:spPr>
        <p:txBody>
          <a:bodyPr wrap="none" rtlCol="0">
            <a:spAutoFit/>
          </a:bodyPr>
          <a:lstStyle/>
          <a:p>
            <a:r>
              <a:rPr lang="sv-SE" sz="900" dirty="0"/>
              <a:t>Källa: United Nations World </a:t>
            </a:r>
            <a:r>
              <a:rPr lang="sv-SE" sz="900" dirty="0" err="1"/>
              <a:t>Urbanization</a:t>
            </a:r>
            <a:r>
              <a:rPr lang="sv-SE" sz="900" dirty="0"/>
              <a:t> </a:t>
            </a:r>
            <a:r>
              <a:rPr lang="sv-SE" sz="900" dirty="0" err="1"/>
              <a:t>Prospects</a:t>
            </a:r>
            <a:r>
              <a:rPr lang="sv-SE" sz="900" dirty="0"/>
              <a:t> 2018</a:t>
            </a:r>
          </a:p>
        </p:txBody>
      </p:sp>
      <p:sp>
        <p:nvSpPr>
          <p:cNvPr id="69" name="textruta 68">
            <a:extLst>
              <a:ext uri="{FF2B5EF4-FFF2-40B4-BE49-F238E27FC236}">
                <a16:creationId xmlns:a16="http://schemas.microsoft.com/office/drawing/2014/main" id="{A5BF9888-63AA-5746-915F-6FA7092128EC}"/>
              </a:ext>
            </a:extLst>
          </p:cNvPr>
          <p:cNvSpPr txBox="1"/>
          <p:nvPr/>
        </p:nvSpPr>
        <p:spPr>
          <a:xfrm>
            <a:off x="11219460" y="6035998"/>
            <a:ext cx="639919" cy="230832"/>
          </a:xfrm>
          <a:prstGeom prst="rect">
            <a:avLst/>
          </a:prstGeom>
          <a:noFill/>
        </p:spPr>
        <p:txBody>
          <a:bodyPr wrap="none" rtlCol="0">
            <a:spAutoFit/>
          </a:bodyPr>
          <a:lstStyle/>
          <a:p>
            <a:r>
              <a:rPr lang="sv-SE" sz="900" dirty="0"/>
              <a:t>Källa: SCB</a:t>
            </a:r>
          </a:p>
        </p:txBody>
      </p:sp>
      <p:sp>
        <p:nvSpPr>
          <p:cNvPr id="2" name="Rektangel 1">
            <a:extLst>
              <a:ext uri="{FF2B5EF4-FFF2-40B4-BE49-F238E27FC236}">
                <a16:creationId xmlns:a16="http://schemas.microsoft.com/office/drawing/2014/main" id="{A439DA7C-890B-EB40-AFC3-9BE099D855CD}"/>
              </a:ext>
            </a:extLst>
          </p:cNvPr>
          <p:cNvSpPr/>
          <p:nvPr/>
        </p:nvSpPr>
        <p:spPr>
          <a:xfrm>
            <a:off x="623392" y="4365104"/>
            <a:ext cx="4496246" cy="1772816"/>
          </a:xfrm>
          <a:prstGeom prst="rec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a:p>
            <a:pPr algn="ctr"/>
            <a:r>
              <a:rPr lang="sv-SE" dirty="0">
                <a:solidFill>
                  <a:schemeClr val="tx1"/>
                </a:solidFill>
              </a:rPr>
              <a:t>Fjärrvärmens breda utveckling i Sverige kan ses mot bakgrund av att landet tidigt nådde den demografiska brytpunkten. Nu sker en fortsatt koncentrering av landets befolkning i tätorter och städer.</a:t>
            </a:r>
          </a:p>
          <a:p>
            <a:pPr algn="ctr"/>
            <a:endParaRPr lang="sv-SE" dirty="0">
              <a:solidFill>
                <a:schemeClr val="tx1"/>
              </a:solidFill>
            </a:endParaRPr>
          </a:p>
        </p:txBody>
      </p:sp>
    </p:spTree>
    <p:extLst>
      <p:ext uri="{BB962C8B-B14F-4D97-AF65-F5344CB8AC3E}">
        <p14:creationId xmlns:p14="http://schemas.microsoft.com/office/powerpoint/2010/main" val="349047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GLOBALT – KLIMAT</a:t>
            </a:r>
          </a:p>
        </p:txBody>
      </p:sp>
      <p:sp>
        <p:nvSpPr>
          <p:cNvPr id="3" name="textruta 2"/>
          <p:cNvSpPr txBox="1"/>
          <p:nvPr/>
        </p:nvSpPr>
        <p:spPr>
          <a:xfrm>
            <a:off x="479376" y="1214377"/>
            <a:ext cx="11433498" cy="5109091"/>
          </a:xfrm>
          <a:prstGeom prst="rect">
            <a:avLst/>
          </a:prstGeom>
          <a:noFill/>
        </p:spPr>
        <p:txBody>
          <a:bodyPr wrap="square" rtlCol="0">
            <a:spAutoFit/>
          </a:bodyPr>
          <a:lstStyle/>
          <a:p>
            <a:r>
              <a:rPr lang="sv-SE" sz="2000" i="1" dirty="0"/>
              <a:t>Politiska mål och ramverk</a:t>
            </a:r>
          </a:p>
          <a:p>
            <a:endParaRPr lang="sv-SE" sz="1400" dirty="0"/>
          </a:p>
          <a:p>
            <a:r>
              <a:rPr lang="sv-SE" b="1" dirty="0"/>
              <a:t>Stockholmskonferensen, FN</a:t>
            </a:r>
            <a:r>
              <a:rPr lang="sv-SE" dirty="0"/>
              <a:t>, om mänsklig miljö, 					(1972)</a:t>
            </a:r>
            <a:br>
              <a:rPr lang="sv-SE" dirty="0"/>
            </a:br>
            <a:r>
              <a:rPr lang="sv-SE" dirty="0"/>
              <a:t>Ökad miljömedvetenhet och startar systematisk kunskapsutveckling</a:t>
            </a:r>
          </a:p>
          <a:p>
            <a:endParaRPr lang="sv-SE" sz="1400" dirty="0"/>
          </a:p>
          <a:p>
            <a:r>
              <a:rPr lang="sv-SE" b="1" dirty="0"/>
              <a:t>FN, </a:t>
            </a:r>
            <a:r>
              <a:rPr lang="sv-SE" b="1" dirty="0" err="1"/>
              <a:t>Brundtlandrapporten</a:t>
            </a:r>
            <a:r>
              <a:rPr lang="sv-SE" dirty="0"/>
              <a:t>, </a:t>
            </a:r>
            <a:r>
              <a:rPr lang="sv-SE" dirty="0">
                <a:cs typeface="Arial" charset="0"/>
              </a:rPr>
              <a:t>Vår gemensamma framtid 				(1987)</a:t>
            </a:r>
            <a:endParaRPr lang="sv-SE" dirty="0"/>
          </a:p>
          <a:p>
            <a:r>
              <a:rPr lang="sv-SE" dirty="0"/>
              <a:t>Introducerar hållbarhetsdimensionerna; </a:t>
            </a:r>
            <a:br>
              <a:rPr lang="sv-SE" dirty="0"/>
            </a:br>
            <a:r>
              <a:rPr lang="sv-SE" dirty="0"/>
              <a:t>ekologisk/miljömässig, social, ekonomisk hållbarhet. </a:t>
            </a:r>
          </a:p>
          <a:p>
            <a:endParaRPr lang="sv-SE" sz="1400" dirty="0"/>
          </a:p>
          <a:p>
            <a:r>
              <a:rPr lang="sv-SE" b="1" dirty="0"/>
              <a:t>FN:s klimatpanel , </a:t>
            </a:r>
            <a:r>
              <a:rPr lang="sv-SE" b="1" dirty="0" err="1"/>
              <a:t>Intergovernmental</a:t>
            </a:r>
            <a:r>
              <a:rPr lang="sv-SE" b="1" dirty="0"/>
              <a:t> Panel on </a:t>
            </a:r>
            <a:r>
              <a:rPr lang="sv-SE" b="1" dirty="0" err="1"/>
              <a:t>Climate</a:t>
            </a:r>
            <a:r>
              <a:rPr lang="sv-SE" b="1" dirty="0"/>
              <a:t> Change, IPCC </a:t>
            </a:r>
            <a:r>
              <a:rPr lang="sv-SE" dirty="0"/>
              <a:t>		(1988, första utvärdering 1990)</a:t>
            </a:r>
          </a:p>
          <a:p>
            <a:endParaRPr lang="sv-SE" sz="1400" dirty="0"/>
          </a:p>
          <a:p>
            <a:r>
              <a:rPr lang="sv-SE" b="1" dirty="0"/>
              <a:t>FN klimatkonferens i Johannesburg</a:t>
            </a:r>
            <a:r>
              <a:rPr lang="sv-SE" dirty="0"/>
              <a:t> erkände begreppet hållbar utveckling som en 	(2002)</a:t>
            </a:r>
          </a:p>
          <a:p>
            <a:r>
              <a:rPr lang="sv-SE" dirty="0"/>
              <a:t>överordnad princip för FN:s arbete.</a:t>
            </a:r>
            <a:endParaRPr lang="sv-SE" dirty="0">
              <a:solidFill>
                <a:srgbClr val="595959"/>
              </a:solidFill>
              <a:latin typeface="Arial" charset="0"/>
              <a:cs typeface="Arial" charset="0"/>
            </a:endParaRPr>
          </a:p>
          <a:p>
            <a:endParaRPr lang="sv-SE" sz="1400" dirty="0"/>
          </a:p>
          <a:p>
            <a:r>
              <a:rPr lang="sv-SE" b="1" dirty="0"/>
              <a:t>Parisöverenskommelsen </a:t>
            </a:r>
            <a:r>
              <a:rPr lang="sv-SE" dirty="0"/>
              <a:t>							(2015) </a:t>
            </a:r>
          </a:p>
          <a:p>
            <a:r>
              <a:rPr lang="sv-SE" dirty="0"/>
              <a:t>Överenskommelse om global utsläppsminskning för att inte överstiga 2% uppvärmning</a:t>
            </a:r>
            <a:br>
              <a:rPr lang="sv-SE" dirty="0"/>
            </a:br>
            <a:r>
              <a:rPr lang="sv-SE" dirty="0"/>
              <a:t>per år, syftande till 1,5% uppvärmning. Näringslivet inbjudet att delta.  </a:t>
            </a:r>
          </a:p>
          <a:p>
            <a:endParaRPr lang="sv-SE" sz="1400" dirty="0"/>
          </a:p>
          <a:p>
            <a:r>
              <a:rPr lang="sv-SE" b="1" dirty="0"/>
              <a:t>FN:s 25:e klimatkonferens</a:t>
            </a:r>
            <a:r>
              <a:rPr lang="sv-SE" dirty="0"/>
              <a:t>, COP 25, 2-13 december, Madrid			(2019)</a:t>
            </a:r>
            <a:endParaRPr lang="sv-SE" sz="1600" dirty="0"/>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12</a:t>
            </a:fld>
            <a:endParaRPr lang="sv-SE"/>
          </a:p>
        </p:txBody>
      </p:sp>
    </p:spTree>
    <p:extLst>
      <p:ext uri="{BB962C8B-B14F-4D97-AF65-F5344CB8AC3E}">
        <p14:creationId xmlns:p14="http://schemas.microsoft.com/office/powerpoint/2010/main" val="3880969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9336" y="561792"/>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SVERIGE – KLIMAT - </a:t>
            </a:r>
            <a:r>
              <a:rPr lang="sv-SE" sz="2400" i="1" dirty="0"/>
              <a:t>Politiska mål, beslut och ramverk</a:t>
            </a:r>
            <a:endParaRPr lang="sv-SE" sz="2400" b="1" dirty="0"/>
          </a:p>
        </p:txBody>
      </p:sp>
      <p:sp>
        <p:nvSpPr>
          <p:cNvPr id="3" name="textruta 2"/>
          <p:cNvSpPr txBox="1"/>
          <p:nvPr/>
        </p:nvSpPr>
        <p:spPr>
          <a:xfrm>
            <a:off x="811591" y="1196752"/>
            <a:ext cx="9882868" cy="5262979"/>
          </a:xfrm>
          <a:prstGeom prst="rect">
            <a:avLst/>
          </a:prstGeom>
          <a:noFill/>
          <a:ln>
            <a:noFill/>
          </a:ln>
        </p:spPr>
        <p:txBody>
          <a:bodyPr wrap="square" rtlCol="0">
            <a:spAutoFit/>
          </a:bodyPr>
          <a:lstStyle/>
          <a:p>
            <a:pPr>
              <a:spcBef>
                <a:spcPts val="300"/>
              </a:spcBef>
            </a:pPr>
            <a:r>
              <a:rPr lang="sv-SE" sz="1400" b="1" dirty="0"/>
              <a:t>EU:s energiunion</a:t>
            </a:r>
            <a:r>
              <a:rPr lang="sv-SE" sz="1400" dirty="0"/>
              <a:t>							(EU-kommissionen 2015)</a:t>
            </a:r>
          </a:p>
          <a:p>
            <a:r>
              <a:rPr lang="sv-SE" sz="1400" dirty="0"/>
              <a:t>En strategisk ram för energiunionen med mål och konkreta åtgärder inom </a:t>
            </a:r>
            <a:r>
              <a:rPr lang="sv-SE" sz="1400" i="1" dirty="0"/>
              <a:t>ren energi-paketet</a:t>
            </a:r>
            <a:r>
              <a:rPr lang="sv-SE" sz="1400" dirty="0"/>
              <a:t> , </a:t>
            </a:r>
            <a:br>
              <a:rPr lang="sv-SE" sz="1400" dirty="0"/>
            </a:br>
            <a:r>
              <a:rPr lang="sv-SE" sz="1400" dirty="0"/>
              <a:t>innebär revidering av EU:s direktiv om förnybar energi, energieffektivitet, byggnaders </a:t>
            </a:r>
            <a:br>
              <a:rPr lang="sv-SE" sz="1400" dirty="0"/>
            </a:br>
            <a:r>
              <a:rPr lang="sv-SE" sz="1400" dirty="0"/>
              <a:t>energiprestanda, elmarknadsdesign och styrning.</a:t>
            </a:r>
            <a:endParaRPr lang="sv-SE" sz="1400" b="1" dirty="0"/>
          </a:p>
          <a:p>
            <a:endParaRPr lang="sv-SE" sz="1000" b="1" dirty="0"/>
          </a:p>
          <a:p>
            <a:r>
              <a:rPr lang="sv-SE" sz="1400" b="1" dirty="0"/>
              <a:t>Energiöverenskommelsen, S, MP, M, KD, C</a:t>
            </a:r>
            <a:r>
              <a:rPr lang="sv-SE" sz="1400" dirty="0"/>
              <a:t>			 		(2016)</a:t>
            </a:r>
            <a:br>
              <a:rPr lang="sv-SE" sz="1400" dirty="0"/>
            </a:br>
            <a:r>
              <a:rPr lang="sv-SE" sz="1400" dirty="0"/>
              <a:t>Gemensam färdplan för en kontrollerad omställning till ett fossilfritt elsystem, </a:t>
            </a:r>
            <a:br>
              <a:rPr lang="sv-SE" sz="1400" dirty="0"/>
            </a:br>
            <a:r>
              <a:rPr lang="sv-SE" sz="1400" dirty="0"/>
              <a:t>med mål om 100 procent förnybar elproduktion år 2040, utan slutdatum för kärnkraft, </a:t>
            </a:r>
            <a:br>
              <a:rPr lang="sv-SE" sz="1400" dirty="0"/>
            </a:br>
            <a:r>
              <a:rPr lang="sv-SE" sz="1400" dirty="0"/>
              <a:t>och med målet nettonollutsläpp år 2045.</a:t>
            </a:r>
            <a:br>
              <a:rPr lang="sv-SE" sz="1400" dirty="0"/>
            </a:br>
            <a:endParaRPr lang="sv-SE" sz="1400" dirty="0"/>
          </a:p>
          <a:p>
            <a:r>
              <a:rPr lang="sv-SE" sz="1400" b="1" dirty="0"/>
              <a:t>Sveriges klimatpolitiska ramverk</a:t>
            </a:r>
            <a:br>
              <a:rPr lang="sv-SE" sz="1400" dirty="0"/>
            </a:br>
            <a:r>
              <a:rPr lang="sv-SE" sz="1400" dirty="0"/>
              <a:t>Klimatlag, klimatmål och klimatpolitiskt råd utgör sammantaget det Klimatpolitiska ramverket	(riksdagsbeslut 2017)</a:t>
            </a:r>
          </a:p>
          <a:p>
            <a:endParaRPr lang="sv-SE" sz="1000" dirty="0"/>
          </a:p>
          <a:p>
            <a:r>
              <a:rPr lang="sv-SE" sz="1400" b="1" dirty="0"/>
              <a:t>Energipolitiska inriktningspropositionen</a:t>
            </a:r>
            <a:r>
              <a:rPr lang="sv-SE" sz="1400" dirty="0"/>
              <a:t>					(proposition 2018, </a:t>
            </a:r>
            <a:br>
              <a:rPr lang="sv-SE" sz="1400" dirty="0"/>
            </a:br>
            <a:r>
              <a:rPr lang="sv-SE" sz="1400" dirty="0"/>
              <a:t>Energipolitikens tre grundpelare, försörjningstrygghet, konkurrenskraft och ekologisk hållbarhet	 riksdagsbeslut 2019)</a:t>
            </a:r>
          </a:p>
          <a:p>
            <a:r>
              <a:rPr lang="sv-SE" sz="1400" dirty="0"/>
              <a:t>fastställs som övergripande mål för energipolitiken. Målet år 2040 är 100 procent förnybar el-</a:t>
            </a:r>
            <a:br>
              <a:rPr lang="sv-SE" sz="1400" dirty="0"/>
            </a:br>
            <a:r>
              <a:rPr lang="sv-SE" sz="1400" dirty="0"/>
              <a:t>produktion. Det är inte ett stoppdatum som förbjuder kärnkraft och innebär inte heller en stängning </a:t>
            </a:r>
            <a:br>
              <a:rPr lang="sv-SE" sz="1400" dirty="0"/>
            </a:br>
            <a:r>
              <a:rPr lang="sv-SE" sz="1400" dirty="0"/>
              <a:t>av kärnkraft med politiska beslut. Sverige ska år 2030 ha 50 procent effektivare energianvändning </a:t>
            </a:r>
            <a:br>
              <a:rPr lang="sv-SE" sz="1400" dirty="0"/>
            </a:br>
            <a:r>
              <a:rPr lang="sv-SE" sz="1400" dirty="0"/>
              <a:t>jämfört med 2005.</a:t>
            </a:r>
          </a:p>
          <a:p>
            <a:endParaRPr lang="sv-SE" sz="1000" dirty="0"/>
          </a:p>
          <a:p>
            <a:r>
              <a:rPr lang="sv-SE" sz="1400" b="1" dirty="0"/>
              <a:t>EU-kommissionen långsiktiga klimatstrateg</a:t>
            </a:r>
            <a:r>
              <a:rPr lang="sv-SE" sz="1400" dirty="0"/>
              <a:t>i, förslag</a:t>
            </a:r>
            <a:r>
              <a:rPr lang="sv-SE" sz="1400" i="1" dirty="0"/>
              <a:t> </a:t>
            </a:r>
            <a:r>
              <a:rPr lang="sv-SE" sz="1400" dirty="0"/>
              <a:t>om nettonollutsläpp till 2050. 		(EU-kommissionen 2018)</a:t>
            </a:r>
          </a:p>
          <a:p>
            <a:r>
              <a:rPr lang="sv-SE" sz="1400" dirty="0"/>
              <a:t>För att implementeras måste EU-parlamentet och Europeiska rådet fatta beslut. 		(under förhandling)  </a:t>
            </a:r>
          </a:p>
          <a:p>
            <a:endParaRPr lang="sv-SE" sz="1000" dirty="0"/>
          </a:p>
          <a:p>
            <a:r>
              <a:rPr lang="sv-SE" sz="1400" b="1" dirty="0"/>
              <a:t>’Gröna given’ och europeisk klimatlag </a:t>
            </a:r>
            <a:r>
              <a:rPr lang="sv-SE" sz="1400" dirty="0"/>
              <a:t>under utveckling, mål om klimatneutralt Europa 2050 	(behandlas under van </a:t>
            </a:r>
            <a:r>
              <a:rPr lang="sv-SE" sz="1400" dirty="0" err="1"/>
              <a:t>der</a:t>
            </a:r>
            <a:r>
              <a:rPr lang="sv-SE" sz="1400" dirty="0"/>
              <a:t> </a:t>
            </a:r>
            <a:r>
              <a:rPr lang="sv-SE" sz="1400" dirty="0" err="1"/>
              <a:t>Leyen</a:t>
            </a:r>
            <a:r>
              <a:rPr lang="sv-SE" sz="1400" dirty="0"/>
              <a:t>-								kommissionen)</a:t>
            </a:r>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13</a:t>
            </a:fld>
            <a:endParaRPr lang="sv-SE" dirty="0"/>
          </a:p>
        </p:txBody>
      </p:sp>
    </p:spTree>
    <p:extLst>
      <p:ext uri="{BB962C8B-B14F-4D97-AF65-F5344CB8AC3E}">
        <p14:creationId xmlns:p14="http://schemas.microsoft.com/office/powerpoint/2010/main" val="1622073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077C8C7-CFC8-4F12-8578-BBE5082B7E17}"/>
              </a:ext>
            </a:extLst>
          </p:cNvPr>
          <p:cNvSpPr/>
          <p:nvPr/>
        </p:nvSpPr>
        <p:spPr>
          <a:xfrm>
            <a:off x="0" y="-27384"/>
            <a:ext cx="12192000" cy="68853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hteck 6"/>
          <p:cNvSpPr/>
          <p:nvPr/>
        </p:nvSpPr>
        <p:spPr>
          <a:xfrm>
            <a:off x="2386013" y="4243388"/>
            <a:ext cx="9310511" cy="19497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ubrik 1"/>
          <p:cNvSpPr>
            <a:spLocks noGrp="1"/>
          </p:cNvSpPr>
          <p:nvPr>
            <p:ph type="ctrTitle"/>
          </p:nvPr>
        </p:nvSpPr>
        <p:spPr>
          <a:xfrm>
            <a:off x="3530600" y="4719855"/>
            <a:ext cx="8471599" cy="1085409"/>
          </a:xfrm>
          <a:noFill/>
        </p:spPr>
        <p:txBody>
          <a:bodyPr vert="horz" lIns="720000" tIns="45720" rIns="91440" bIns="45720" rtlCol="0" anchor="b">
            <a:noAutofit/>
          </a:bodyPr>
          <a:lstStyle/>
          <a:p>
            <a:pPr algn="l">
              <a:lnSpc>
                <a:spcPct val="100000"/>
              </a:lnSpc>
              <a:spcBef>
                <a:spcPts val="0"/>
              </a:spcBef>
            </a:pPr>
            <a:r>
              <a:rPr lang="sv-SE" sz="4000" dirty="0">
                <a:solidFill>
                  <a:schemeClr val="tx1">
                    <a:lumMod val="85000"/>
                    <a:lumOff val="15000"/>
                  </a:schemeClr>
                </a:solidFill>
                <a:latin typeface="Arial"/>
                <a:cs typeface="Arial"/>
              </a:rPr>
              <a:t>PÅ VÄG MOT ETT NYTT ENERGILANDSKAP</a:t>
            </a:r>
          </a:p>
        </p:txBody>
      </p:sp>
    </p:spTree>
    <p:extLst>
      <p:ext uri="{BB962C8B-B14F-4D97-AF65-F5344CB8AC3E}">
        <p14:creationId xmlns:p14="http://schemas.microsoft.com/office/powerpoint/2010/main" val="961347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ELPRODUKTION PER PRODUKTIONSSLAG</a:t>
            </a:r>
          </a:p>
        </p:txBody>
      </p:sp>
      <p:sp>
        <p:nvSpPr>
          <p:cNvPr id="3" name="textruta 2"/>
          <p:cNvSpPr txBox="1"/>
          <p:nvPr/>
        </p:nvSpPr>
        <p:spPr>
          <a:xfrm>
            <a:off x="832757" y="1902628"/>
            <a:ext cx="4687179" cy="3600986"/>
          </a:xfrm>
          <a:prstGeom prst="rect">
            <a:avLst/>
          </a:prstGeom>
          <a:noFill/>
        </p:spPr>
        <p:txBody>
          <a:bodyPr wrap="square" rtlCol="0">
            <a:spAutoFit/>
          </a:bodyPr>
          <a:lstStyle/>
          <a:p>
            <a:r>
              <a:rPr lang="sv-SE" sz="2400" i="1" dirty="0"/>
              <a:t>Produktionsslag 2018			</a:t>
            </a:r>
          </a:p>
          <a:p>
            <a:r>
              <a:rPr lang="sv-SE" sz="2400" dirty="0"/>
              <a:t>Vattenkraft      	38,4%</a:t>
            </a:r>
          </a:p>
          <a:p>
            <a:r>
              <a:rPr lang="sv-SE" sz="2400" dirty="0"/>
              <a:t>Kärnkraft         	41,4%</a:t>
            </a:r>
          </a:p>
          <a:p>
            <a:r>
              <a:rPr lang="sv-SE" sz="2400" dirty="0"/>
              <a:t>Vind                 	10,4%</a:t>
            </a:r>
          </a:p>
          <a:p>
            <a:r>
              <a:rPr lang="sv-SE" sz="2400" dirty="0"/>
              <a:t>Kraftvärme      	9,4%</a:t>
            </a:r>
          </a:p>
          <a:p>
            <a:r>
              <a:rPr lang="sv-SE" sz="2400" dirty="0"/>
              <a:t>Sol                    	0,2%</a:t>
            </a:r>
          </a:p>
          <a:p>
            <a:endParaRPr lang="sv-SE" sz="2400" dirty="0">
              <a:solidFill>
                <a:srgbClr val="FF0000"/>
              </a:solidFill>
            </a:endParaRPr>
          </a:p>
          <a:p>
            <a:endParaRPr lang="sv-SE" dirty="0"/>
          </a:p>
          <a:p>
            <a:r>
              <a:rPr lang="sv-SE" sz="1400" dirty="0"/>
              <a:t>Källa: Energiföretagen Sverige</a:t>
            </a:r>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15</a:t>
            </a:fld>
            <a:endParaRPr lang="sv-SE"/>
          </a:p>
        </p:txBody>
      </p:sp>
      <p:cxnSp>
        <p:nvCxnSpPr>
          <p:cNvPr id="13" name="Rak 12">
            <a:extLst>
              <a:ext uri="{FF2B5EF4-FFF2-40B4-BE49-F238E27FC236}">
                <a16:creationId xmlns:a16="http://schemas.microsoft.com/office/drawing/2014/main" id="{666F6160-4181-334D-8F7B-D29D3A1E8EC2}"/>
              </a:ext>
            </a:extLst>
          </p:cNvPr>
          <p:cNvCxnSpPr>
            <a:cxnSpLocks/>
          </p:cNvCxnSpPr>
          <p:nvPr/>
        </p:nvCxnSpPr>
        <p:spPr>
          <a:xfrm>
            <a:off x="832757" y="2417852"/>
            <a:ext cx="360705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001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NYA MÖNSTER I ENERGILANDSKAPET </a:t>
            </a:r>
          </a:p>
        </p:txBody>
      </p:sp>
      <p:sp>
        <p:nvSpPr>
          <p:cNvPr id="3" name="textruta 2"/>
          <p:cNvSpPr txBox="1"/>
          <p:nvPr/>
        </p:nvSpPr>
        <p:spPr>
          <a:xfrm>
            <a:off x="1271464" y="1412776"/>
            <a:ext cx="9361040" cy="5078313"/>
          </a:xfrm>
          <a:prstGeom prst="rect">
            <a:avLst/>
          </a:prstGeom>
          <a:noFill/>
        </p:spPr>
        <p:txBody>
          <a:bodyPr wrap="square" rtlCol="0">
            <a:spAutoFit/>
          </a:bodyPr>
          <a:lstStyle/>
          <a:p>
            <a:r>
              <a:rPr lang="sv-SE" b="1" dirty="0"/>
              <a:t>Produktion </a:t>
            </a:r>
            <a:r>
              <a:rPr lang="sv-SE" dirty="0"/>
              <a:t>		Från enbart storskaligt till fler former av småskaligt </a:t>
            </a:r>
            <a:endParaRPr lang="sv-SE" dirty="0">
              <a:solidFill>
                <a:srgbClr val="FF0000"/>
              </a:solidFill>
            </a:endParaRPr>
          </a:p>
          <a:p>
            <a:r>
              <a:rPr lang="sv-SE" dirty="0"/>
              <a:t>			Från </a:t>
            </a:r>
            <a:r>
              <a:rPr lang="sv-SE" dirty="0" err="1"/>
              <a:t>planerbar</a:t>
            </a:r>
            <a:r>
              <a:rPr lang="sv-SE" dirty="0"/>
              <a:t> till väderberoende (mer varierad)</a:t>
            </a:r>
          </a:p>
          <a:p>
            <a:r>
              <a:rPr lang="sv-SE" dirty="0"/>
              <a:t>			Nya möjligheter att koppla samman energi från flera källor</a:t>
            </a:r>
            <a:endParaRPr lang="sv-SE" dirty="0">
              <a:solidFill>
                <a:srgbClr val="FF0000"/>
              </a:solidFill>
            </a:endParaRPr>
          </a:p>
          <a:p>
            <a:endParaRPr lang="sv-SE" dirty="0"/>
          </a:p>
          <a:p>
            <a:r>
              <a:rPr lang="sv-SE" b="1" dirty="0"/>
              <a:t>Producent	</a:t>
            </a:r>
            <a:r>
              <a:rPr lang="sv-SE" dirty="0"/>
              <a:t>	Från få till många</a:t>
            </a:r>
          </a:p>
          <a:p>
            <a:r>
              <a:rPr lang="sv-SE" dirty="0"/>
              <a:t>			Fastighetsägare (sol, vind)</a:t>
            </a:r>
            <a:br>
              <a:rPr lang="sv-SE" dirty="0"/>
            </a:br>
            <a:r>
              <a:rPr lang="sv-SE" dirty="0"/>
              <a:t>			Lantbrukare (vatten, vind, sol)</a:t>
            </a:r>
          </a:p>
          <a:p>
            <a:r>
              <a:rPr lang="sv-SE" dirty="0"/>
              <a:t>			Bygdeföreningar och kooperativ (sol, vind)</a:t>
            </a:r>
          </a:p>
          <a:p>
            <a:r>
              <a:rPr lang="sv-SE" dirty="0"/>
              <a:t>			Småföretagare och lantbrukare (biobaserade kraftverk)</a:t>
            </a:r>
          </a:p>
          <a:p>
            <a:r>
              <a:rPr lang="sv-SE" dirty="0"/>
              <a:t>				 </a:t>
            </a:r>
          </a:p>
          <a:p>
            <a:r>
              <a:rPr lang="sv-SE" b="1" dirty="0"/>
              <a:t>Konsument</a:t>
            </a:r>
            <a:r>
              <a:rPr lang="sv-SE" dirty="0"/>
              <a:t> 		Kan också vara producent, kallas </a:t>
            </a:r>
            <a:r>
              <a:rPr lang="sv-SE" dirty="0" err="1"/>
              <a:t>prosument</a:t>
            </a:r>
            <a:endParaRPr lang="sv-SE" dirty="0"/>
          </a:p>
          <a:p>
            <a:endParaRPr lang="sv-SE" dirty="0"/>
          </a:p>
          <a:p>
            <a:r>
              <a:rPr lang="sv-SE" b="1" dirty="0"/>
              <a:t>Användning</a:t>
            </a:r>
            <a:r>
              <a:rPr lang="sv-SE" dirty="0"/>
              <a:t>	 	- Fler sektorer på väg att elektrifieras: </a:t>
            </a:r>
            <a:br>
              <a:rPr lang="sv-SE" dirty="0"/>
            </a:br>
            <a:r>
              <a:rPr lang="sv-SE" dirty="0"/>
              <a:t>			  Transporter</a:t>
            </a:r>
          </a:p>
          <a:p>
            <a:r>
              <a:rPr lang="sv-SE" dirty="0"/>
              <a:t>			  Stål-, cement-byggindustri m.fl.</a:t>
            </a:r>
          </a:p>
          <a:p>
            <a:r>
              <a:rPr lang="sv-SE" dirty="0"/>
              <a:t>			- Digitalisering (genomgående för samhälle, arbetsplatser,</a:t>
            </a:r>
            <a:br>
              <a:rPr lang="sv-SE" dirty="0"/>
            </a:br>
            <a:r>
              <a:rPr lang="sv-SE" dirty="0"/>
              <a:t>			  hem och enskilda)</a:t>
            </a:r>
          </a:p>
          <a:p>
            <a:r>
              <a:rPr lang="sv-SE" dirty="0"/>
              <a:t>			  Städer och bostäder; smarta städer och hem, energieffektivisering</a:t>
            </a:r>
            <a:endParaRPr lang="sv-SE" sz="1600" dirty="0"/>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16</a:t>
            </a:fld>
            <a:endParaRPr lang="sv-SE"/>
          </a:p>
        </p:txBody>
      </p:sp>
    </p:spTree>
    <p:extLst>
      <p:ext uri="{BB962C8B-B14F-4D97-AF65-F5344CB8AC3E}">
        <p14:creationId xmlns:p14="http://schemas.microsoft.com/office/powerpoint/2010/main" val="867331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79D962-FDA1-4EB3-B042-AFA33C1C7342}"/>
              </a:ext>
            </a:extLst>
          </p:cNvPr>
          <p:cNvSpPr>
            <a:spLocks noGrp="1"/>
          </p:cNvSpPr>
          <p:nvPr>
            <p:ph type="title"/>
          </p:nvPr>
        </p:nvSpPr>
        <p:spPr/>
        <p:txBody>
          <a:bodyPr>
            <a:normAutofit/>
          </a:bodyPr>
          <a:lstStyle/>
          <a:p>
            <a:r>
              <a:rPr lang="sv-SE" sz="2400" dirty="0">
                <a:latin typeface="Arial" panose="020B0604020202020204" pitchFamily="34" charset="0"/>
                <a:cs typeface="Arial" panose="020B0604020202020204" pitchFamily="34" charset="0"/>
              </a:rPr>
              <a:t>KUNDDIALOG I NYTT ENERGILANDSKAP</a:t>
            </a:r>
          </a:p>
        </p:txBody>
      </p:sp>
      <p:sp>
        <p:nvSpPr>
          <p:cNvPr id="3" name="Platshållare för bildnummer 2">
            <a:extLst>
              <a:ext uri="{FF2B5EF4-FFF2-40B4-BE49-F238E27FC236}">
                <a16:creationId xmlns:a16="http://schemas.microsoft.com/office/drawing/2014/main" id="{5A39ACF2-03C5-4615-B003-09DF863AC236}"/>
              </a:ext>
            </a:extLst>
          </p:cNvPr>
          <p:cNvSpPr>
            <a:spLocks noGrp="1"/>
          </p:cNvSpPr>
          <p:nvPr>
            <p:ph type="sldNum" sz="quarter" idx="12"/>
          </p:nvPr>
        </p:nvSpPr>
        <p:spPr/>
        <p:txBody>
          <a:bodyPr/>
          <a:lstStyle/>
          <a:p>
            <a:fld id="{7CF1FE4E-A60D-E84B-9481-37102298EEB3}" type="slidenum">
              <a:rPr lang="sv-SE" smtClean="0"/>
              <a:t>17</a:t>
            </a:fld>
            <a:endParaRPr lang="sv-SE"/>
          </a:p>
        </p:txBody>
      </p:sp>
      <p:sp>
        <p:nvSpPr>
          <p:cNvPr id="4" name="textruta 3">
            <a:extLst>
              <a:ext uri="{FF2B5EF4-FFF2-40B4-BE49-F238E27FC236}">
                <a16:creationId xmlns:a16="http://schemas.microsoft.com/office/drawing/2014/main" id="{3D14B2F9-2364-4A7C-915D-EBB40E85F4BA}"/>
              </a:ext>
            </a:extLst>
          </p:cNvPr>
          <p:cNvSpPr txBox="1"/>
          <p:nvPr/>
        </p:nvSpPr>
        <p:spPr>
          <a:xfrm>
            <a:off x="838200" y="1556792"/>
            <a:ext cx="4753744" cy="4401205"/>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PRISDIALOGEN</a:t>
            </a:r>
            <a:br>
              <a:rPr lang="sv-SE" dirty="0"/>
            </a:br>
            <a:r>
              <a:rPr lang="sv-SE" sz="1600" dirty="0"/>
              <a:t>För att stärka förtroendet och dialogen mellan fjärrvärmeleverantör och kunder startade parterna på värmemarknaden Prisdialogen 2013. Prisdialogen ska stärka kundens ställning genom att åstadkomma:</a:t>
            </a:r>
          </a:p>
          <a:p>
            <a:pPr marL="285750" indent="-285750" fontAlgn="base">
              <a:buFont typeface="Arial" panose="020B0604020202020204" pitchFamily="34" charset="0"/>
              <a:buChar char="•"/>
            </a:pPr>
            <a:r>
              <a:rPr lang="sv-SE" sz="1600" dirty="0"/>
              <a:t>Rimlig, förutsägbar och stabil prisutveckling över tid</a:t>
            </a:r>
          </a:p>
          <a:p>
            <a:pPr marL="285750" indent="-285750" fontAlgn="base">
              <a:buFont typeface="Arial" panose="020B0604020202020204" pitchFamily="34" charset="0"/>
              <a:buChar char="•"/>
            </a:pPr>
            <a:r>
              <a:rPr lang="sv-SE" sz="1600" dirty="0"/>
              <a:t>Transparens i prissättning och prisutveckling</a:t>
            </a:r>
          </a:p>
          <a:p>
            <a:pPr marL="285750" indent="-285750" fontAlgn="base">
              <a:buFont typeface="Arial" panose="020B0604020202020204" pitchFamily="34" charset="0"/>
              <a:buChar char="•"/>
            </a:pPr>
            <a:r>
              <a:rPr lang="sv-SE" sz="1600" dirty="0"/>
              <a:t>Tidig avisering av prisändringar för att underlätta hyresförhandlingar och budgetarbete</a:t>
            </a:r>
          </a:p>
          <a:p>
            <a:pPr marL="285750" indent="-285750" fontAlgn="base">
              <a:buFont typeface="Arial" panose="020B0604020202020204" pitchFamily="34" charset="0"/>
              <a:buChar char="•"/>
            </a:pPr>
            <a:r>
              <a:rPr lang="sv-SE" sz="1600" dirty="0"/>
              <a:t>Dialog där kunderna ges möjlighet att påverka fjärrvärmeleverantörens prisändringar</a:t>
            </a:r>
          </a:p>
          <a:p>
            <a:pPr marL="285750" indent="-285750" fontAlgn="base">
              <a:buFont typeface="Arial" panose="020B0604020202020204" pitchFamily="34" charset="0"/>
              <a:buChar char="•"/>
            </a:pPr>
            <a:r>
              <a:rPr lang="sv-SE" sz="1600" dirty="0"/>
              <a:t>Skydd för kunden från kraftiga prisökningar</a:t>
            </a:r>
            <a:br>
              <a:rPr lang="sv-SE" sz="1600" dirty="0"/>
            </a:br>
            <a:r>
              <a:rPr lang="sv-SE" sz="1600" dirty="0"/>
              <a:t>Utrymme för kunder att kunna påverka utvecklingen av priskonstruktioner</a:t>
            </a:r>
          </a:p>
          <a:p>
            <a:pPr marL="285750" indent="-285750" fontAlgn="base">
              <a:buFont typeface="Arial" panose="020B0604020202020204" pitchFamily="34" charset="0"/>
              <a:buChar char="•"/>
            </a:pPr>
            <a:r>
              <a:rPr lang="sv-SE" sz="1600" dirty="0"/>
              <a:t>Priskonstruktioner som ger kunden ekonomiska incitament till energieffektiviseringsåtgärder som är riktiga ur ett miljömässigt systemperspektiv</a:t>
            </a:r>
          </a:p>
        </p:txBody>
      </p:sp>
      <p:sp>
        <p:nvSpPr>
          <p:cNvPr id="6" name="textruta 5">
            <a:extLst>
              <a:ext uri="{FF2B5EF4-FFF2-40B4-BE49-F238E27FC236}">
                <a16:creationId xmlns:a16="http://schemas.microsoft.com/office/drawing/2014/main" id="{B6A1B91C-6BCC-4476-BBC0-30367E7C55C3}"/>
              </a:ext>
            </a:extLst>
          </p:cNvPr>
          <p:cNvSpPr txBox="1"/>
          <p:nvPr/>
        </p:nvSpPr>
        <p:spPr>
          <a:xfrm>
            <a:off x="6528048" y="1556792"/>
            <a:ext cx="4680520" cy="4493538"/>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KLIMATDIALOGEN</a:t>
            </a:r>
            <a:br>
              <a:rPr lang="sv-SE" dirty="0"/>
            </a:br>
            <a:r>
              <a:rPr lang="sv-SE" sz="1600" dirty="0" err="1"/>
              <a:t>Klimatdialogen</a:t>
            </a:r>
            <a:r>
              <a:rPr lang="sv-SE" sz="1600" dirty="0"/>
              <a:t> är sedan 2019 ett möjligt tillägg för medlemmar i Prisdialogen. Klimatdialogen är ett forum för arbetet med lokala klimat- och miljöfrågor och ett tillval för Prisdialogens medlemmar. Den är, liksom Prisdialogen, ett nationellt initiativ med lokal utgångspunkt. </a:t>
            </a:r>
          </a:p>
          <a:p>
            <a:endParaRPr lang="sv-SE" sz="1600" dirty="0"/>
          </a:p>
          <a:p>
            <a:r>
              <a:rPr lang="sv-SE" sz="1600" dirty="0"/>
              <a:t>Klimatdialogen syftar till att stimulera lokala dialoger där fjärrvärmeleverantörer, kunder och eventuellt andra aktörer för dialog och tar fram planer för hur man lokalt kan arbeta med klimat- och miljöfrågor. Klimatdialogen erbjuder en struktur och ett arbetssätt att applicera på lokalt miljö- och klimatarbete.</a:t>
            </a:r>
          </a:p>
          <a:p>
            <a:endParaRPr lang="sv-SE" dirty="0"/>
          </a:p>
          <a:p>
            <a:r>
              <a:rPr lang="sv-SE" sz="1400" i="1" dirty="0"/>
              <a:t>Bakom Prisdialogen och Klimatdialogen står Fastighetsägarna Sverige, Riksbyggen, Sveriges Allmännytta och Energiföretagen Sverige</a:t>
            </a:r>
          </a:p>
        </p:txBody>
      </p:sp>
    </p:spTree>
    <p:extLst>
      <p:ext uri="{BB962C8B-B14F-4D97-AF65-F5344CB8AC3E}">
        <p14:creationId xmlns:p14="http://schemas.microsoft.com/office/powerpoint/2010/main" val="2162149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BA8B0EB-82FE-4B0B-8D0D-72627B4BD18B}"/>
              </a:ext>
            </a:extLst>
          </p:cNvPr>
          <p:cNvSpPr/>
          <p:nvPr/>
        </p:nvSpPr>
        <p:spPr>
          <a:xfrm>
            <a:off x="0" y="-27384"/>
            <a:ext cx="12192000" cy="68853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chteck 6"/>
          <p:cNvSpPr/>
          <p:nvPr/>
        </p:nvSpPr>
        <p:spPr>
          <a:xfrm>
            <a:off x="2386013" y="4243388"/>
            <a:ext cx="9310511" cy="19497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ubrik 1"/>
          <p:cNvSpPr>
            <a:spLocks noGrp="1"/>
          </p:cNvSpPr>
          <p:nvPr>
            <p:ph type="ctrTitle"/>
          </p:nvPr>
        </p:nvSpPr>
        <p:spPr>
          <a:xfrm>
            <a:off x="3359696" y="4791863"/>
            <a:ext cx="8471599" cy="1085409"/>
          </a:xfrm>
          <a:noFill/>
        </p:spPr>
        <p:txBody>
          <a:bodyPr vert="horz" lIns="720000" tIns="45720" rIns="91440" bIns="45720" rtlCol="0" anchor="b">
            <a:noAutofit/>
          </a:bodyPr>
          <a:lstStyle/>
          <a:p>
            <a:pPr algn="l">
              <a:lnSpc>
                <a:spcPct val="100000"/>
              </a:lnSpc>
              <a:spcBef>
                <a:spcPts val="0"/>
              </a:spcBef>
            </a:pPr>
            <a:r>
              <a:rPr lang="sv-SE" sz="4000" dirty="0">
                <a:solidFill>
                  <a:schemeClr val="tx1">
                    <a:lumMod val="85000"/>
                    <a:lumOff val="15000"/>
                  </a:schemeClr>
                </a:solidFill>
                <a:latin typeface="Arial"/>
                <a:cs typeface="Arial"/>
              </a:rPr>
              <a:t>KRAV PÅ ENERGISYSTEMET</a:t>
            </a:r>
          </a:p>
        </p:txBody>
      </p:sp>
    </p:spTree>
    <p:extLst>
      <p:ext uri="{BB962C8B-B14F-4D97-AF65-F5344CB8AC3E}">
        <p14:creationId xmlns:p14="http://schemas.microsoft.com/office/powerpoint/2010/main" val="3892408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61" y="379825"/>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ENERGIPOLITIKENS TRE GRUNDPELARE </a:t>
            </a:r>
          </a:p>
        </p:txBody>
      </p:sp>
      <p:sp>
        <p:nvSpPr>
          <p:cNvPr id="3" name="textruta 2"/>
          <p:cNvSpPr txBox="1"/>
          <p:nvPr/>
        </p:nvSpPr>
        <p:spPr>
          <a:xfrm>
            <a:off x="1055440" y="1102806"/>
            <a:ext cx="8402683" cy="1769715"/>
          </a:xfrm>
          <a:prstGeom prst="rect">
            <a:avLst/>
          </a:prstGeom>
          <a:noFill/>
        </p:spPr>
        <p:txBody>
          <a:bodyPr wrap="square" rtlCol="0">
            <a:spAutoFit/>
          </a:bodyPr>
          <a:lstStyle/>
          <a:p>
            <a:r>
              <a:rPr lang="sv-SE" sz="2000" dirty="0"/>
              <a:t>Energipolitikens tre grundpelare visar hur energisystemet balanserar tre inbördes relaterade parametrar: </a:t>
            </a:r>
          </a:p>
          <a:p>
            <a:pPr marL="285750" indent="-285750">
              <a:spcBef>
                <a:spcPts val="1200"/>
              </a:spcBef>
              <a:buFont typeface="Wingdings" pitchFamily="2" charset="2"/>
              <a:buChar char="§"/>
            </a:pPr>
            <a:r>
              <a:rPr lang="sv-SE" dirty="0"/>
              <a:t>Leveranssäkerhet  (försörjningstrygghet)</a:t>
            </a:r>
          </a:p>
          <a:p>
            <a:pPr marL="285750" indent="-285750">
              <a:spcBef>
                <a:spcPts val="300"/>
              </a:spcBef>
              <a:buFont typeface="Wingdings" pitchFamily="2" charset="2"/>
              <a:buChar char="§"/>
            </a:pPr>
            <a:r>
              <a:rPr lang="sv-SE" dirty="0"/>
              <a:t>Klimat- och miljöhänsyn </a:t>
            </a:r>
          </a:p>
          <a:p>
            <a:pPr marL="285750" indent="-285750">
              <a:spcBef>
                <a:spcPts val="300"/>
              </a:spcBef>
              <a:buFont typeface="Wingdings" pitchFamily="2" charset="2"/>
              <a:buChar char="§"/>
            </a:pPr>
            <a:r>
              <a:rPr lang="sv-SE" dirty="0"/>
              <a:t>Kostnad och pris (produktions- och konsumtionsförmåga, konkurrenskraft)</a:t>
            </a:r>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19</a:t>
            </a:fld>
            <a:endParaRPr lang="sv-SE" dirty="0"/>
          </a:p>
        </p:txBody>
      </p:sp>
      <p:grpSp>
        <p:nvGrpSpPr>
          <p:cNvPr id="17" name="Grupp 16">
            <a:extLst>
              <a:ext uri="{FF2B5EF4-FFF2-40B4-BE49-F238E27FC236}">
                <a16:creationId xmlns:a16="http://schemas.microsoft.com/office/drawing/2014/main" id="{DD6AB985-9DAA-DE4E-9B32-DF23EC6F1470}"/>
              </a:ext>
            </a:extLst>
          </p:cNvPr>
          <p:cNvGrpSpPr/>
          <p:nvPr/>
        </p:nvGrpSpPr>
        <p:grpSpPr>
          <a:xfrm>
            <a:off x="2063552" y="3020976"/>
            <a:ext cx="5417360" cy="2308278"/>
            <a:chOff x="119880" y="26671"/>
            <a:chExt cx="2462421" cy="1158897"/>
          </a:xfrm>
        </p:grpSpPr>
        <p:pic>
          <p:nvPicPr>
            <p:cNvPr id="18" name="Bildobjekt 17">
              <a:extLst>
                <a:ext uri="{FF2B5EF4-FFF2-40B4-BE49-F238E27FC236}">
                  <a16:creationId xmlns:a16="http://schemas.microsoft.com/office/drawing/2014/main" id="{1AFC3066-2CCB-3E4F-A2AE-629205218407}"/>
                </a:ext>
              </a:extLst>
            </p:cNvPr>
            <p:cNvPicPr>
              <a:picLocks noChangeAspect="1"/>
            </p:cNvPicPr>
            <p:nvPr/>
          </p:nvPicPr>
          <p:blipFill>
            <a:blip r:embed="rId3"/>
            <a:stretch>
              <a:fillRect/>
            </a:stretch>
          </p:blipFill>
          <p:spPr>
            <a:xfrm>
              <a:off x="678352" y="175738"/>
              <a:ext cx="1099426" cy="978344"/>
            </a:xfrm>
            <a:prstGeom prst="rect">
              <a:avLst/>
            </a:prstGeom>
          </p:spPr>
        </p:pic>
        <p:sp>
          <p:nvSpPr>
            <p:cNvPr id="19" name="Textruta 18">
              <a:extLst>
                <a:ext uri="{FF2B5EF4-FFF2-40B4-BE49-F238E27FC236}">
                  <a16:creationId xmlns:a16="http://schemas.microsoft.com/office/drawing/2014/main" id="{F99CA5C7-1D01-234B-9449-1E60AA58C67C}"/>
                </a:ext>
              </a:extLst>
            </p:cNvPr>
            <p:cNvSpPr txBox="1"/>
            <p:nvPr/>
          </p:nvSpPr>
          <p:spPr>
            <a:xfrm>
              <a:off x="678352" y="26671"/>
              <a:ext cx="1509395" cy="149067"/>
            </a:xfrm>
            <a:prstGeom prst="rect">
              <a:avLst/>
            </a:prstGeom>
            <a:noFill/>
          </p:spPr>
          <p:txBody>
            <a:bodyPr wrap="square" rtlCol="0">
              <a:noAutofit/>
            </a:bodyPr>
            <a:lstStyle/>
            <a:p>
              <a:pPr>
                <a:spcAft>
                  <a:spcPts val="0"/>
                </a:spcAft>
              </a:pPr>
              <a:r>
                <a:rPr lang="sv-SE" sz="1600" b="1" kern="1200"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t>LEVERANSSÄKERHET</a:t>
              </a:r>
              <a:endParaRPr lang="sv-SE" sz="1600" b="1" dirty="0">
                <a:effectLst/>
                <a:latin typeface="Times" pitchFamily="2" charset="0"/>
                <a:ea typeface="Times New Roman" panose="02020603050405020304" pitchFamily="18" charset="0"/>
                <a:cs typeface="Times New Roman" panose="02020603050405020304" pitchFamily="18" charset="0"/>
              </a:endParaRPr>
            </a:p>
          </p:txBody>
        </p:sp>
        <p:sp>
          <p:nvSpPr>
            <p:cNvPr id="20" name="Textruta 19">
              <a:extLst>
                <a:ext uri="{FF2B5EF4-FFF2-40B4-BE49-F238E27FC236}">
                  <a16:creationId xmlns:a16="http://schemas.microsoft.com/office/drawing/2014/main" id="{9276CE0A-62FD-394C-8862-23A59CAF2809}"/>
                </a:ext>
              </a:extLst>
            </p:cNvPr>
            <p:cNvSpPr txBox="1"/>
            <p:nvPr/>
          </p:nvSpPr>
          <p:spPr>
            <a:xfrm>
              <a:off x="1799346" y="919243"/>
              <a:ext cx="782955" cy="266325"/>
            </a:xfrm>
            <a:prstGeom prst="rect">
              <a:avLst/>
            </a:prstGeom>
            <a:noFill/>
          </p:spPr>
          <p:txBody>
            <a:bodyPr wrap="square" rtlCol="0">
              <a:noAutofit/>
            </a:bodyPr>
            <a:lstStyle/>
            <a:p>
              <a:pPr>
                <a:spcAft>
                  <a:spcPts val="0"/>
                </a:spcAft>
              </a:pPr>
              <a:r>
                <a:rPr lang="sv-SE" sz="1600" b="1" dirty="0">
                  <a:solidFill>
                    <a:srgbClr val="3C3C3C"/>
                  </a:solidFill>
                  <a:latin typeface="Times New Roman" panose="02020603050405020304" pitchFamily="18" charset="0"/>
                  <a:ea typeface="Times New Roman" panose="02020603050405020304" pitchFamily="18" charset="0"/>
                  <a:cs typeface="Times New Roman" panose="02020603050405020304" pitchFamily="18" charset="0"/>
                </a:rPr>
                <a:t>KOSTNAD </a:t>
              </a:r>
              <a:br>
                <a:rPr lang="sv-SE" sz="1600" b="1" dirty="0">
                  <a:solidFill>
                    <a:srgbClr val="3C3C3C"/>
                  </a:solidFill>
                  <a:latin typeface="Times New Roman" panose="02020603050405020304" pitchFamily="18" charset="0"/>
                  <a:ea typeface="Times New Roman" panose="02020603050405020304" pitchFamily="18" charset="0"/>
                  <a:cs typeface="Times New Roman" panose="02020603050405020304" pitchFamily="18" charset="0"/>
                </a:rPr>
              </a:br>
              <a:r>
                <a:rPr lang="sv-SE" sz="1600" b="1" dirty="0">
                  <a:solidFill>
                    <a:srgbClr val="3C3C3C"/>
                  </a:solidFill>
                  <a:latin typeface="Times New Roman" panose="02020603050405020304" pitchFamily="18" charset="0"/>
                  <a:ea typeface="Times New Roman" panose="02020603050405020304" pitchFamily="18" charset="0"/>
                  <a:cs typeface="Times New Roman" panose="02020603050405020304" pitchFamily="18" charset="0"/>
                </a:rPr>
                <a:t>OCH PRIS</a:t>
              </a:r>
              <a:endParaRPr lang="sv-SE" sz="1600" b="1" dirty="0">
                <a:effectLst/>
                <a:latin typeface="Times" pitchFamily="2" charset="0"/>
                <a:ea typeface="Times New Roman" panose="02020603050405020304" pitchFamily="18" charset="0"/>
                <a:cs typeface="Times New Roman" panose="02020603050405020304" pitchFamily="18" charset="0"/>
              </a:endParaRPr>
            </a:p>
          </p:txBody>
        </p:sp>
        <p:sp>
          <p:nvSpPr>
            <p:cNvPr id="21" name="Textruta 20">
              <a:extLst>
                <a:ext uri="{FF2B5EF4-FFF2-40B4-BE49-F238E27FC236}">
                  <a16:creationId xmlns:a16="http://schemas.microsoft.com/office/drawing/2014/main" id="{4907AA3F-B1DB-6C44-9BDF-AF89FB08C712}"/>
                </a:ext>
              </a:extLst>
            </p:cNvPr>
            <p:cNvSpPr txBox="1"/>
            <p:nvPr/>
          </p:nvSpPr>
          <p:spPr>
            <a:xfrm>
              <a:off x="119880" y="904313"/>
              <a:ext cx="628371" cy="262127"/>
            </a:xfrm>
            <a:prstGeom prst="rect">
              <a:avLst/>
            </a:prstGeom>
            <a:noFill/>
          </p:spPr>
          <p:txBody>
            <a:bodyPr wrap="square" rtlCol="0">
              <a:noAutofit/>
            </a:bodyPr>
            <a:lstStyle/>
            <a:p>
              <a:pPr>
                <a:spcAft>
                  <a:spcPts val="0"/>
                </a:spcAft>
              </a:pPr>
              <a:r>
                <a:rPr lang="sv-SE" sz="1600" b="1" kern="1200"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t>KLIMAT OCH MILJÖ</a:t>
              </a:r>
              <a:endParaRPr lang="sv-SE" sz="1600" b="1" dirty="0">
                <a:effectLst/>
                <a:latin typeface="Times" pitchFamily="2" charset="0"/>
                <a:ea typeface="Times New Roman" panose="02020603050405020304" pitchFamily="18" charset="0"/>
                <a:cs typeface="Times New Roman" panose="02020603050405020304" pitchFamily="18" charset="0"/>
              </a:endParaRPr>
            </a:p>
          </p:txBody>
        </p:sp>
      </p:grpSp>
      <p:sp>
        <p:nvSpPr>
          <p:cNvPr id="5" name="textruta 4">
            <a:extLst>
              <a:ext uri="{FF2B5EF4-FFF2-40B4-BE49-F238E27FC236}">
                <a16:creationId xmlns:a16="http://schemas.microsoft.com/office/drawing/2014/main" id="{AF56B2FE-D9A6-6742-97F6-C3AA3387E6B4}"/>
              </a:ext>
            </a:extLst>
          </p:cNvPr>
          <p:cNvSpPr txBox="1"/>
          <p:nvPr/>
        </p:nvSpPr>
        <p:spPr>
          <a:xfrm>
            <a:off x="3024118" y="5456257"/>
            <a:ext cx="2954911" cy="276999"/>
          </a:xfrm>
          <a:prstGeom prst="rect">
            <a:avLst/>
          </a:prstGeom>
          <a:noFill/>
        </p:spPr>
        <p:txBody>
          <a:bodyPr wrap="none" rtlCol="0">
            <a:spAutoFit/>
          </a:bodyPr>
          <a:lstStyle/>
          <a:p>
            <a:r>
              <a:rPr lang="sv-SE" sz="1200" dirty="0"/>
              <a:t>Används av IEA, International Energy Agency</a:t>
            </a:r>
          </a:p>
        </p:txBody>
      </p:sp>
      <p:sp>
        <p:nvSpPr>
          <p:cNvPr id="12" name="Rektangel 11">
            <a:extLst>
              <a:ext uri="{FF2B5EF4-FFF2-40B4-BE49-F238E27FC236}">
                <a16:creationId xmlns:a16="http://schemas.microsoft.com/office/drawing/2014/main" id="{B2BFB61D-D9BB-694B-BC9C-49E9B9EDEA56}"/>
              </a:ext>
            </a:extLst>
          </p:cNvPr>
          <p:cNvSpPr/>
          <p:nvPr/>
        </p:nvSpPr>
        <p:spPr>
          <a:xfrm>
            <a:off x="1011730" y="5852848"/>
            <a:ext cx="9398440" cy="646331"/>
          </a:xfrm>
          <a:prstGeom prst="rect">
            <a:avLst/>
          </a:prstGeom>
        </p:spPr>
        <p:txBody>
          <a:bodyPr wrap="square">
            <a:spAutoFit/>
          </a:bodyPr>
          <a:lstStyle/>
          <a:p>
            <a:pPr>
              <a:spcBef>
                <a:spcPts val="300"/>
              </a:spcBef>
            </a:pPr>
            <a:r>
              <a:rPr lang="sv-SE" dirty="0"/>
              <a:t>Den svenska energipolitiken bygger på dessa tre grundpelare, liksom EU:s energiunion. Politiken syftar till att förena ekologisk/miljömässig hållbarhet, konkurrenskraft och försörjningstrygghet. </a:t>
            </a:r>
          </a:p>
        </p:txBody>
      </p:sp>
    </p:spTree>
    <p:extLst>
      <p:ext uri="{BB962C8B-B14F-4D97-AF65-F5344CB8AC3E}">
        <p14:creationId xmlns:p14="http://schemas.microsoft.com/office/powerpoint/2010/main" val="1539220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INNEHÅLLSFÖRTECKNING</a:t>
            </a:r>
          </a:p>
        </p:txBody>
      </p:sp>
      <p:sp>
        <p:nvSpPr>
          <p:cNvPr id="3" name="textruta 2"/>
          <p:cNvSpPr txBox="1"/>
          <p:nvPr/>
        </p:nvSpPr>
        <p:spPr>
          <a:xfrm>
            <a:off x="832757" y="1902628"/>
            <a:ext cx="8402683" cy="2693045"/>
          </a:xfrm>
          <a:prstGeom prst="rect">
            <a:avLst/>
          </a:prstGeom>
          <a:noFill/>
        </p:spPr>
        <p:txBody>
          <a:bodyPr wrap="square" rtlCol="0">
            <a:spAutoFit/>
          </a:bodyPr>
          <a:lstStyle/>
          <a:p>
            <a:r>
              <a:rPr lang="sv-SE" sz="2400" dirty="0"/>
              <a:t>Bakgrund						3</a:t>
            </a:r>
          </a:p>
          <a:p>
            <a:pPr>
              <a:spcBef>
                <a:spcPts val="600"/>
              </a:spcBef>
            </a:pPr>
            <a:r>
              <a:rPr lang="sv-SE" sz="2400" dirty="0"/>
              <a:t>Omvärld och ramverk					9</a:t>
            </a:r>
          </a:p>
          <a:p>
            <a:pPr>
              <a:spcBef>
                <a:spcPts val="600"/>
              </a:spcBef>
            </a:pPr>
            <a:r>
              <a:rPr lang="sv-SE" sz="2400" dirty="0"/>
              <a:t>På väg mot ett nytt energilandskap			14</a:t>
            </a:r>
          </a:p>
          <a:p>
            <a:pPr>
              <a:spcBef>
                <a:spcPts val="600"/>
              </a:spcBef>
            </a:pPr>
            <a:r>
              <a:rPr lang="sv-SE" sz="2400" dirty="0"/>
              <a:t>Krav på energisystemet				17</a:t>
            </a:r>
          </a:p>
          <a:p>
            <a:pPr>
              <a:spcBef>
                <a:spcPts val="600"/>
              </a:spcBef>
            </a:pPr>
            <a:r>
              <a:rPr lang="sv-SE" sz="2400" dirty="0"/>
              <a:t>Fjärr- och kraftvärmen i förhållande till pelarna	23</a:t>
            </a:r>
          </a:p>
          <a:p>
            <a:pPr>
              <a:spcBef>
                <a:spcPts val="600"/>
              </a:spcBef>
            </a:pPr>
            <a:r>
              <a:rPr lang="sv-SE" sz="2400" dirty="0"/>
              <a:t>Regelverk och villkor					28</a:t>
            </a:r>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2</a:t>
            </a:fld>
            <a:endParaRPr lang="sv-SE" dirty="0"/>
          </a:p>
        </p:txBody>
      </p:sp>
    </p:spTree>
    <p:extLst>
      <p:ext uri="{BB962C8B-B14F-4D97-AF65-F5344CB8AC3E}">
        <p14:creationId xmlns:p14="http://schemas.microsoft.com/office/powerpoint/2010/main" val="1720501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GRUNDPELARNAS UTMANINGAR I EN SVENSK KONTEXT</a:t>
            </a:r>
          </a:p>
        </p:txBody>
      </p:sp>
      <p:sp>
        <p:nvSpPr>
          <p:cNvPr id="3" name="textruta 2"/>
          <p:cNvSpPr txBox="1"/>
          <p:nvPr/>
        </p:nvSpPr>
        <p:spPr>
          <a:xfrm>
            <a:off x="733565" y="1119942"/>
            <a:ext cx="10186971" cy="5601533"/>
          </a:xfrm>
          <a:prstGeom prst="rect">
            <a:avLst/>
          </a:prstGeom>
          <a:noFill/>
        </p:spPr>
        <p:txBody>
          <a:bodyPr wrap="square" rtlCol="0">
            <a:spAutoFit/>
          </a:bodyPr>
          <a:lstStyle/>
          <a:p>
            <a:r>
              <a:rPr lang="sv-SE" sz="2000" dirty="0"/>
              <a:t>LEVERANSSÄKERHET</a:t>
            </a:r>
          </a:p>
          <a:p>
            <a:endParaRPr lang="sv-SE" sz="1400" dirty="0"/>
          </a:p>
          <a:p>
            <a:r>
              <a:rPr lang="sv-SE" sz="1600" i="1" dirty="0"/>
              <a:t>Utmaning		Beskrivning 				Var</a:t>
            </a:r>
          </a:p>
          <a:p>
            <a:endParaRPr lang="sv-SE" sz="1400" dirty="0"/>
          </a:p>
          <a:p>
            <a:r>
              <a:rPr lang="sv-SE" sz="1400" dirty="0"/>
              <a:t>Effektbrist 		Vid givet tillfälle (ex 1 </a:t>
            </a:r>
            <a:r>
              <a:rPr lang="sv-SE" sz="1400" dirty="0" err="1"/>
              <a:t>tim</a:t>
            </a:r>
            <a:r>
              <a:rPr lang="sv-SE" sz="1400" dirty="0"/>
              <a:t>) kan inte tillräckligt med	</a:t>
            </a:r>
            <a:r>
              <a:rPr lang="sv-SE" sz="1400" dirty="0">
                <a:solidFill>
                  <a:srgbClr val="FF0000"/>
                </a:solidFill>
              </a:rPr>
              <a:t>	</a:t>
            </a:r>
            <a:r>
              <a:rPr lang="sv-SE" sz="1400" dirty="0"/>
              <a:t> Storstäder, tillväxtregioner</a:t>
            </a:r>
            <a:br>
              <a:rPr lang="sv-SE" sz="1400" dirty="0"/>
            </a:br>
            <a:r>
              <a:rPr lang="sv-SE" sz="1400" dirty="0"/>
              <a:t>		 el levereras					</a:t>
            </a:r>
          </a:p>
          <a:p>
            <a:r>
              <a:rPr lang="sv-SE" sz="1400" dirty="0"/>
              <a:t>		</a:t>
            </a:r>
          </a:p>
          <a:p>
            <a:r>
              <a:rPr lang="sv-SE" sz="1400" dirty="0"/>
              <a:t>Nätkapacitet 	Flaskhalsar och trängsel i elnäten har gett brist på el	Storstäder, tillväxtregioner (lokalt/regionalt)</a:t>
            </a:r>
          </a:p>
          <a:p>
            <a:endParaRPr lang="sv-SE" sz="1400" dirty="0"/>
          </a:p>
          <a:p>
            <a:r>
              <a:rPr lang="sv-SE" sz="1400" dirty="0"/>
              <a:t>Elenergibrist		Vid enstaka tillfällen kan inte efterfrågad elenergi produceras	Hela landet</a:t>
            </a:r>
          </a:p>
          <a:p>
            <a:endParaRPr lang="sv-SE" sz="1400" dirty="0"/>
          </a:p>
          <a:p>
            <a:r>
              <a:rPr lang="sv-SE" sz="1400" dirty="0"/>
              <a:t>Reglerkraft 		Behov av mer energi vid den variation som uppstår av 	Hela energisystemet</a:t>
            </a:r>
            <a:br>
              <a:rPr lang="sv-SE" sz="1400" dirty="0"/>
            </a:br>
            <a:r>
              <a:rPr lang="sv-SE" sz="1400" dirty="0"/>
              <a:t>		väderberoende produktion (kalla/vindstilla dagar)		1. Allt mer el i systemet är väderberoende</a:t>
            </a:r>
            <a:r>
              <a:rPr lang="sv-SE" sz="1400" dirty="0">
                <a:solidFill>
                  <a:srgbClr val="FF0000"/>
                </a:solidFill>
              </a:rPr>
              <a:t> 							</a:t>
            </a:r>
            <a:r>
              <a:rPr lang="sv-SE" sz="1400" dirty="0"/>
              <a:t>2. Den totala elanvändningen ökar 								dramatiskt</a:t>
            </a:r>
          </a:p>
          <a:p>
            <a:r>
              <a:rPr lang="sv-SE" sz="1400" dirty="0"/>
              <a:t>							3. El från kärnkraft (reglerande) minskar</a:t>
            </a:r>
          </a:p>
          <a:p>
            <a:endParaRPr lang="sv-SE" sz="1400" dirty="0"/>
          </a:p>
          <a:p>
            <a:r>
              <a:rPr lang="sv-SE" sz="1400" dirty="0"/>
              <a:t>Sårbarhet 		Ökande sårbarhet, ex vid avbrott, geografisk variation, 	Hela landet - varierar</a:t>
            </a:r>
            <a:br>
              <a:rPr lang="sv-SE" sz="1400" dirty="0"/>
            </a:br>
            <a:r>
              <a:rPr lang="sv-SE" sz="1400" dirty="0"/>
              <a:t>		bränsleberoende (ex förr olja, nu uran), geopolitiskt läge	Minskad sårbarhet i områden med 								fjärr-/kraftvärmeanläggning </a:t>
            </a:r>
          </a:p>
          <a:p>
            <a:endParaRPr lang="sv-SE" sz="1400" dirty="0"/>
          </a:p>
          <a:p>
            <a:r>
              <a:rPr lang="sv-SE" sz="1400" dirty="0"/>
              <a:t>Ägarförhållanden 	Stamnät och lokala/regionala nät ägs av olika aktörer, har	Hela landet – roller och ansvarsfördelning </a:t>
            </a:r>
          </a:p>
          <a:p>
            <a:r>
              <a:rPr lang="sv-SE" sz="1400" dirty="0"/>
              <a:t>		olika spänningsnivåer och handhas (ex storm- och 		mellan statliga Svenska kraftnät, elnätsföretag, </a:t>
            </a:r>
          </a:p>
          <a:p>
            <a:r>
              <a:rPr lang="sv-SE" sz="1400" dirty="0"/>
              <a:t>		vindsäkras) i olika hög grad 			elproducenter och kunder delvis oklar			</a:t>
            </a:r>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20</a:t>
            </a:fld>
            <a:endParaRPr lang="sv-SE" dirty="0"/>
          </a:p>
        </p:txBody>
      </p:sp>
      <p:grpSp>
        <p:nvGrpSpPr>
          <p:cNvPr id="16" name="Grupp 15">
            <a:extLst>
              <a:ext uri="{FF2B5EF4-FFF2-40B4-BE49-F238E27FC236}">
                <a16:creationId xmlns:a16="http://schemas.microsoft.com/office/drawing/2014/main" id="{12E0C3AE-178B-F64A-816F-1319C251B3F8}"/>
              </a:ext>
            </a:extLst>
          </p:cNvPr>
          <p:cNvGrpSpPr/>
          <p:nvPr/>
        </p:nvGrpSpPr>
        <p:grpSpPr>
          <a:xfrm>
            <a:off x="9768408" y="1340768"/>
            <a:ext cx="2292560" cy="1201730"/>
            <a:chOff x="256511" y="-65777"/>
            <a:chExt cx="2320399" cy="1219859"/>
          </a:xfrm>
        </p:grpSpPr>
        <p:pic>
          <p:nvPicPr>
            <p:cNvPr id="17" name="Bildobjekt 16">
              <a:extLst>
                <a:ext uri="{FF2B5EF4-FFF2-40B4-BE49-F238E27FC236}">
                  <a16:creationId xmlns:a16="http://schemas.microsoft.com/office/drawing/2014/main" id="{AF300B00-F60E-C844-8C5C-614FCEF837D0}"/>
                </a:ext>
              </a:extLst>
            </p:cNvPr>
            <p:cNvPicPr>
              <a:picLocks noChangeAspect="1"/>
            </p:cNvPicPr>
            <p:nvPr/>
          </p:nvPicPr>
          <p:blipFill>
            <a:blip r:embed="rId3"/>
            <a:stretch>
              <a:fillRect/>
            </a:stretch>
          </p:blipFill>
          <p:spPr>
            <a:xfrm>
              <a:off x="678352" y="175738"/>
              <a:ext cx="1099426" cy="978344"/>
            </a:xfrm>
            <a:prstGeom prst="rect">
              <a:avLst/>
            </a:prstGeom>
          </p:spPr>
        </p:pic>
        <p:sp>
          <p:nvSpPr>
            <p:cNvPr id="18" name="Textruta 18">
              <a:extLst>
                <a:ext uri="{FF2B5EF4-FFF2-40B4-BE49-F238E27FC236}">
                  <a16:creationId xmlns:a16="http://schemas.microsoft.com/office/drawing/2014/main" id="{C5BE2224-8A27-CA43-A6A9-C7BFDB375D49}"/>
                </a:ext>
              </a:extLst>
            </p:cNvPr>
            <p:cNvSpPr txBox="1"/>
            <p:nvPr/>
          </p:nvSpPr>
          <p:spPr>
            <a:xfrm>
              <a:off x="256511" y="-65777"/>
              <a:ext cx="2320399" cy="161010"/>
            </a:xfrm>
            <a:prstGeom prst="rect">
              <a:avLst/>
            </a:prstGeom>
            <a:noFill/>
          </p:spPr>
          <p:txBody>
            <a:bodyPr wrap="square" rtlCol="0">
              <a:noAutofit/>
            </a:bodyPr>
            <a:lstStyle/>
            <a:p>
              <a:pPr>
                <a:spcAft>
                  <a:spcPts val="0"/>
                </a:spcAft>
              </a:pPr>
              <a:r>
                <a:rPr lang="sv-SE" sz="1200" b="1" kern="1200"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t>LEVERANSSÄKERHET</a:t>
              </a:r>
              <a:endParaRPr lang="sv-SE" sz="1200" b="1" dirty="0">
                <a:effectLst/>
                <a:latin typeface="Times" pitchFamily="2" charset="0"/>
                <a:ea typeface="Times New Roman" panose="02020603050405020304" pitchFamily="18" charset="0"/>
                <a:cs typeface="Times New Roman" panose="02020603050405020304" pitchFamily="18" charset="0"/>
              </a:endParaRPr>
            </a:p>
          </p:txBody>
        </p:sp>
      </p:grpSp>
      <p:sp>
        <p:nvSpPr>
          <p:cNvPr id="21" name="Ellips 20">
            <a:extLst>
              <a:ext uri="{FF2B5EF4-FFF2-40B4-BE49-F238E27FC236}">
                <a16:creationId xmlns:a16="http://schemas.microsoft.com/office/drawing/2014/main" id="{DF0D4B6F-FD8E-0844-BE07-9743A4EF2496}"/>
              </a:ext>
            </a:extLst>
          </p:cNvPr>
          <p:cNvSpPr/>
          <p:nvPr/>
        </p:nvSpPr>
        <p:spPr>
          <a:xfrm>
            <a:off x="10972801" y="566193"/>
            <a:ext cx="715618" cy="5147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a:solidFill>
                  <a:schemeClr val="tx1"/>
                </a:solidFill>
              </a:rPr>
              <a:t>1</a:t>
            </a:r>
          </a:p>
        </p:txBody>
      </p:sp>
    </p:spTree>
    <p:extLst>
      <p:ext uri="{BB962C8B-B14F-4D97-AF65-F5344CB8AC3E}">
        <p14:creationId xmlns:p14="http://schemas.microsoft.com/office/powerpoint/2010/main" val="2708196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21</a:t>
            </a:fld>
            <a:endParaRPr lang="sv-SE"/>
          </a:p>
        </p:txBody>
      </p:sp>
      <p:sp>
        <p:nvSpPr>
          <p:cNvPr id="20" name="Title 1">
            <a:extLst>
              <a:ext uri="{FF2B5EF4-FFF2-40B4-BE49-F238E27FC236}">
                <a16:creationId xmlns:a16="http://schemas.microsoft.com/office/drawing/2014/main" id="{6F10CB73-D5E0-264A-9A59-CC7619894953}"/>
              </a:ext>
            </a:extLst>
          </p:cNvPr>
          <p:cNvSpPr txBox="1">
            <a:spLocks/>
          </p:cNvSpPr>
          <p:nvPr/>
        </p:nvSpPr>
        <p:spPr>
          <a:xfrm>
            <a:off x="33536" y="582758"/>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GRUNDPELARNAS UTMANINGAR I EN SVENSK KONTEXT</a:t>
            </a:r>
          </a:p>
        </p:txBody>
      </p:sp>
      <p:sp>
        <p:nvSpPr>
          <p:cNvPr id="21" name="Ellips 20">
            <a:extLst>
              <a:ext uri="{FF2B5EF4-FFF2-40B4-BE49-F238E27FC236}">
                <a16:creationId xmlns:a16="http://schemas.microsoft.com/office/drawing/2014/main" id="{E9E4907C-ACC5-5D49-A4D7-8AEA39DE24EE}"/>
              </a:ext>
            </a:extLst>
          </p:cNvPr>
          <p:cNvSpPr/>
          <p:nvPr/>
        </p:nvSpPr>
        <p:spPr>
          <a:xfrm>
            <a:off x="10972801" y="566193"/>
            <a:ext cx="715618" cy="5147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a:solidFill>
                  <a:schemeClr val="tx1"/>
                </a:solidFill>
              </a:rPr>
              <a:t>2</a:t>
            </a:r>
          </a:p>
        </p:txBody>
      </p:sp>
      <p:sp>
        <p:nvSpPr>
          <p:cNvPr id="22" name="textruta 21">
            <a:extLst>
              <a:ext uri="{FF2B5EF4-FFF2-40B4-BE49-F238E27FC236}">
                <a16:creationId xmlns:a16="http://schemas.microsoft.com/office/drawing/2014/main" id="{CA7B9FD9-6D2F-2144-BEB0-1FEF77BF2B5E}"/>
              </a:ext>
            </a:extLst>
          </p:cNvPr>
          <p:cNvSpPr txBox="1"/>
          <p:nvPr/>
        </p:nvSpPr>
        <p:spPr>
          <a:xfrm>
            <a:off x="695400" y="1628800"/>
            <a:ext cx="8402683" cy="3077766"/>
          </a:xfrm>
          <a:prstGeom prst="rect">
            <a:avLst/>
          </a:prstGeom>
          <a:noFill/>
        </p:spPr>
        <p:txBody>
          <a:bodyPr wrap="square" rtlCol="0">
            <a:spAutoFit/>
          </a:bodyPr>
          <a:lstStyle/>
          <a:p>
            <a:r>
              <a:rPr lang="sv-SE" sz="2400" dirty="0"/>
              <a:t>KLIMAT OCH MILJÖ</a:t>
            </a:r>
          </a:p>
          <a:p>
            <a:endParaRPr lang="sv-SE" sz="1400" dirty="0"/>
          </a:p>
          <a:p>
            <a:endParaRPr lang="sv-SE" sz="1400" dirty="0"/>
          </a:p>
          <a:p>
            <a:r>
              <a:rPr lang="sv-SE" sz="1600" i="1" dirty="0"/>
              <a:t>Utmaning			Beskrivning 				Var</a:t>
            </a:r>
          </a:p>
          <a:p>
            <a:endParaRPr lang="sv-SE" sz="1400" dirty="0"/>
          </a:p>
          <a:p>
            <a:r>
              <a:rPr lang="sv-SE" sz="1400" dirty="0"/>
              <a:t>Avveckla fossila bränslen		Snart genomför</a:t>
            </a:r>
            <a:r>
              <a:rPr lang="sv-SE" sz="1400" dirty="0">
                <a:solidFill>
                  <a:srgbClr val="FF0000"/>
                </a:solidFill>
              </a:rPr>
              <a:t>t</a:t>
            </a:r>
            <a:r>
              <a:rPr lang="sv-SE" sz="1400" dirty="0"/>
              <a:t> i svensk el-, fjärr- och kraftvärme-		 Hela landet </a:t>
            </a:r>
            <a:br>
              <a:rPr lang="sv-SE" sz="1400" dirty="0"/>
            </a:br>
            <a:r>
              <a:rPr lang="sv-SE" sz="1400" dirty="0"/>
              <a:t>			produktion		</a:t>
            </a:r>
          </a:p>
          <a:p>
            <a:endParaRPr lang="sv-SE" sz="1400" dirty="0"/>
          </a:p>
          <a:p>
            <a:r>
              <a:rPr lang="sv-SE" sz="1400" dirty="0"/>
              <a:t>Ökad utbyggnad av förnybar </a:t>
            </a:r>
          </a:p>
          <a:p>
            <a:r>
              <a:rPr lang="sv-SE" sz="1400" dirty="0"/>
              <a:t>elproduktion		Ökad elanvändning ger stort behov av utbyggnad 		Hela landet 	</a:t>
            </a:r>
            <a:br>
              <a:rPr lang="sv-SE" sz="1400" dirty="0"/>
            </a:br>
            <a:r>
              <a:rPr lang="sv-SE" sz="1400" dirty="0"/>
              <a:t>Hänsyn till biologisk mångfald	Energiproduktion ska ske på ett sådant sätt att 		Hela landet</a:t>
            </a:r>
            <a:br>
              <a:rPr lang="sv-SE" sz="1400" dirty="0"/>
            </a:br>
            <a:r>
              <a:rPr lang="sv-SE" sz="1400" dirty="0"/>
              <a:t>			den inte hotar miljö och biologisk mångfald.</a:t>
            </a:r>
            <a:endParaRPr lang="sv-SE" sz="1400" dirty="0">
              <a:highlight>
                <a:srgbClr val="FFFF00"/>
              </a:highlight>
            </a:endParaRPr>
          </a:p>
        </p:txBody>
      </p:sp>
      <p:grpSp>
        <p:nvGrpSpPr>
          <p:cNvPr id="32" name="Grupp 31">
            <a:extLst>
              <a:ext uri="{FF2B5EF4-FFF2-40B4-BE49-F238E27FC236}">
                <a16:creationId xmlns:a16="http://schemas.microsoft.com/office/drawing/2014/main" id="{85C6AB1E-CF26-644E-B7F9-AEC3D6688000}"/>
              </a:ext>
            </a:extLst>
          </p:cNvPr>
          <p:cNvGrpSpPr/>
          <p:nvPr/>
        </p:nvGrpSpPr>
        <p:grpSpPr>
          <a:xfrm>
            <a:off x="9264352" y="1628800"/>
            <a:ext cx="2160240" cy="1079332"/>
            <a:chOff x="-414354" y="175738"/>
            <a:chExt cx="2192132" cy="1039595"/>
          </a:xfrm>
        </p:grpSpPr>
        <p:pic>
          <p:nvPicPr>
            <p:cNvPr id="33" name="Bildobjekt 32">
              <a:extLst>
                <a:ext uri="{FF2B5EF4-FFF2-40B4-BE49-F238E27FC236}">
                  <a16:creationId xmlns:a16="http://schemas.microsoft.com/office/drawing/2014/main" id="{487F2D4A-A503-6943-8984-BA1AAA8980D0}"/>
                </a:ext>
              </a:extLst>
            </p:cNvPr>
            <p:cNvPicPr>
              <a:picLocks noChangeAspect="1"/>
            </p:cNvPicPr>
            <p:nvPr/>
          </p:nvPicPr>
          <p:blipFill>
            <a:blip r:embed="rId3"/>
            <a:stretch>
              <a:fillRect/>
            </a:stretch>
          </p:blipFill>
          <p:spPr>
            <a:xfrm>
              <a:off x="678352" y="175738"/>
              <a:ext cx="1099426" cy="978344"/>
            </a:xfrm>
            <a:prstGeom prst="rect">
              <a:avLst/>
            </a:prstGeom>
          </p:spPr>
        </p:pic>
        <p:sp>
          <p:nvSpPr>
            <p:cNvPr id="34" name="Textruta 18">
              <a:extLst>
                <a:ext uri="{FF2B5EF4-FFF2-40B4-BE49-F238E27FC236}">
                  <a16:creationId xmlns:a16="http://schemas.microsoft.com/office/drawing/2014/main" id="{22E6F908-6FCA-FB4E-8915-B106BD55DA8A}"/>
                </a:ext>
              </a:extLst>
            </p:cNvPr>
            <p:cNvSpPr txBox="1"/>
            <p:nvPr/>
          </p:nvSpPr>
          <p:spPr>
            <a:xfrm>
              <a:off x="-414354" y="637588"/>
              <a:ext cx="1169375" cy="577745"/>
            </a:xfrm>
            <a:prstGeom prst="rect">
              <a:avLst/>
            </a:prstGeom>
            <a:noFill/>
          </p:spPr>
          <p:txBody>
            <a:bodyPr wrap="square" rtlCol="0">
              <a:noAutofit/>
            </a:bodyPr>
            <a:lstStyle/>
            <a:p>
              <a:pPr>
                <a:spcAft>
                  <a:spcPts val="0"/>
                </a:spcAft>
              </a:pPr>
              <a:r>
                <a:rPr lang="sv-SE" sz="1200" b="1" dirty="0">
                  <a:solidFill>
                    <a:srgbClr val="3C3C3C"/>
                  </a:solidFill>
                  <a:latin typeface="Times New Roman" panose="02020603050405020304" pitchFamily="18" charset="0"/>
                  <a:ea typeface="Times New Roman" panose="02020603050405020304" pitchFamily="18" charset="0"/>
                  <a:cs typeface="Times New Roman" panose="02020603050405020304" pitchFamily="18" charset="0"/>
                </a:rPr>
                <a:t>KLIMAT</a:t>
              </a:r>
              <a:r>
                <a:rPr lang="sv-SE" sz="1200" b="1" kern="1200"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sv-SE" sz="1200" b="1" kern="1200"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sv-SE" sz="1200" b="1" kern="1200"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t>OCH MILJÖ</a:t>
              </a:r>
              <a:endParaRPr lang="sv-SE" sz="1200" b="1" dirty="0">
                <a:effectLst/>
                <a:latin typeface="Times" pitchFamily="2"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60804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22</a:t>
            </a:fld>
            <a:endParaRPr lang="sv-SE"/>
          </a:p>
        </p:txBody>
      </p:sp>
      <p:sp>
        <p:nvSpPr>
          <p:cNvPr id="20" name="textruta 19">
            <a:extLst>
              <a:ext uri="{FF2B5EF4-FFF2-40B4-BE49-F238E27FC236}">
                <a16:creationId xmlns:a16="http://schemas.microsoft.com/office/drawing/2014/main" id="{79F18588-C502-A64F-AD81-D22D1AF82CD7}"/>
              </a:ext>
            </a:extLst>
          </p:cNvPr>
          <p:cNvSpPr txBox="1"/>
          <p:nvPr/>
        </p:nvSpPr>
        <p:spPr>
          <a:xfrm>
            <a:off x="695400" y="1711836"/>
            <a:ext cx="10159922" cy="3724096"/>
          </a:xfrm>
          <a:prstGeom prst="rect">
            <a:avLst/>
          </a:prstGeom>
          <a:noFill/>
        </p:spPr>
        <p:txBody>
          <a:bodyPr wrap="square" rtlCol="0">
            <a:spAutoFit/>
          </a:bodyPr>
          <a:lstStyle/>
          <a:p>
            <a:r>
              <a:rPr lang="sv-SE" sz="2400" dirty="0"/>
              <a:t>KOSTNAD OCH PRIS</a:t>
            </a:r>
          </a:p>
          <a:p>
            <a:endParaRPr lang="sv-SE" sz="1400" dirty="0"/>
          </a:p>
          <a:p>
            <a:endParaRPr lang="sv-SE" sz="1400" dirty="0"/>
          </a:p>
          <a:p>
            <a:r>
              <a:rPr lang="sv-SE" sz="1600" i="1" dirty="0"/>
              <a:t>Utmaning			Beskrivning 				Var</a:t>
            </a:r>
          </a:p>
          <a:p>
            <a:endParaRPr lang="sv-SE" sz="1400" dirty="0"/>
          </a:p>
          <a:p>
            <a:r>
              <a:rPr lang="sv-SE" sz="1400" dirty="0"/>
              <a:t>Investeringsbehov		Produktion och elnät behöver byggas ut		Hela landet, särskilt tillväxtregioner</a:t>
            </a:r>
          </a:p>
          <a:p>
            <a:endParaRPr lang="sv-SE" sz="1400" dirty="0"/>
          </a:p>
          <a:p>
            <a:r>
              <a:rPr lang="sv-SE" sz="1400" dirty="0"/>
              <a:t>Produktionsvariation		För att vara leveranssäkert behöver olika slag</a:t>
            </a:r>
            <a:br>
              <a:rPr lang="sv-SE" sz="1400" dirty="0"/>
            </a:br>
            <a:r>
              <a:rPr lang="sv-SE" sz="1400" dirty="0"/>
              <a:t>			av produktionsanläggningar byggas 			Hela landet </a:t>
            </a:r>
          </a:p>
          <a:p>
            <a:endParaRPr lang="sv-SE" sz="1400" dirty="0"/>
          </a:p>
          <a:p>
            <a:r>
              <a:rPr lang="sv-SE" sz="1400" dirty="0"/>
              <a:t>Konkurrenskraftiga energipriser	För att behålla industrin i landet behöver energipriset	Sverige har bland de lägsta energi-</a:t>
            </a:r>
          </a:p>
          <a:p>
            <a:r>
              <a:rPr lang="sv-SE" sz="1400" dirty="0"/>
              <a:t>			vara konkurrenskraftigt				priserna i EU, den el-intensiva</a:t>
            </a:r>
          </a:p>
          <a:p>
            <a:r>
              <a:rPr lang="sv-SE" sz="1400" dirty="0"/>
              <a:t>								industrin är undantagen från elskatt </a:t>
            </a:r>
          </a:p>
          <a:p>
            <a:r>
              <a:rPr lang="sv-SE" sz="1400" dirty="0"/>
              <a:t>Reglering, skatter, villkor		Dagens styrmedel och ramverk är</a:t>
            </a:r>
            <a:r>
              <a:rPr lang="sv-SE" sz="1400" dirty="0">
                <a:solidFill>
                  <a:srgbClr val="FF0000"/>
                </a:solidFill>
              </a:rPr>
              <a:t> </a:t>
            </a:r>
            <a:r>
              <a:rPr lang="sv-SE" sz="1400" dirty="0"/>
              <a:t>konstruerade för gårdagens </a:t>
            </a:r>
            <a:br>
              <a:rPr lang="sv-SE" sz="1400" dirty="0"/>
            </a:br>
            <a:r>
              <a:rPr lang="sv-SE" sz="1400" dirty="0"/>
              <a:t>			energisystem</a:t>
            </a:r>
          </a:p>
          <a:p>
            <a:endParaRPr lang="sv-SE" sz="1400" dirty="0"/>
          </a:p>
        </p:txBody>
      </p:sp>
      <p:sp>
        <p:nvSpPr>
          <p:cNvPr id="21" name="Title 1">
            <a:extLst>
              <a:ext uri="{FF2B5EF4-FFF2-40B4-BE49-F238E27FC236}">
                <a16:creationId xmlns:a16="http://schemas.microsoft.com/office/drawing/2014/main" id="{A47FB4A3-BEA3-2544-A9B7-FDA96AB40D77}"/>
              </a:ext>
            </a:extLst>
          </p:cNvPr>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GRUNDPELARNAS UTMANINGAR I EN SVENSK KONTEXT</a:t>
            </a:r>
          </a:p>
        </p:txBody>
      </p:sp>
      <p:sp>
        <p:nvSpPr>
          <p:cNvPr id="22" name="Ellips 21">
            <a:extLst>
              <a:ext uri="{FF2B5EF4-FFF2-40B4-BE49-F238E27FC236}">
                <a16:creationId xmlns:a16="http://schemas.microsoft.com/office/drawing/2014/main" id="{6E104CF3-9484-ED4B-B947-A541558CF892}"/>
              </a:ext>
            </a:extLst>
          </p:cNvPr>
          <p:cNvSpPr/>
          <p:nvPr/>
        </p:nvSpPr>
        <p:spPr>
          <a:xfrm>
            <a:off x="10972801" y="566193"/>
            <a:ext cx="715618" cy="5147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a:solidFill>
                  <a:schemeClr val="tx1"/>
                </a:solidFill>
              </a:rPr>
              <a:t>3</a:t>
            </a:r>
          </a:p>
        </p:txBody>
      </p:sp>
      <p:grpSp>
        <p:nvGrpSpPr>
          <p:cNvPr id="28" name="Grupp 27">
            <a:extLst>
              <a:ext uri="{FF2B5EF4-FFF2-40B4-BE49-F238E27FC236}">
                <a16:creationId xmlns:a16="http://schemas.microsoft.com/office/drawing/2014/main" id="{7728A86A-F329-4F44-BFE3-76F89B1D442E}"/>
              </a:ext>
            </a:extLst>
          </p:cNvPr>
          <p:cNvGrpSpPr/>
          <p:nvPr/>
        </p:nvGrpSpPr>
        <p:grpSpPr>
          <a:xfrm>
            <a:off x="10056440" y="1556793"/>
            <a:ext cx="2069339" cy="1091616"/>
            <a:chOff x="678352" y="175738"/>
            <a:chExt cx="2137148" cy="1104691"/>
          </a:xfrm>
        </p:grpSpPr>
        <p:pic>
          <p:nvPicPr>
            <p:cNvPr id="29" name="Bildobjekt 28">
              <a:extLst>
                <a:ext uri="{FF2B5EF4-FFF2-40B4-BE49-F238E27FC236}">
                  <a16:creationId xmlns:a16="http://schemas.microsoft.com/office/drawing/2014/main" id="{044127A2-F247-B549-BFD1-CAE5CC54D803}"/>
                </a:ext>
              </a:extLst>
            </p:cNvPr>
            <p:cNvPicPr>
              <a:picLocks noChangeAspect="1"/>
            </p:cNvPicPr>
            <p:nvPr/>
          </p:nvPicPr>
          <p:blipFill>
            <a:blip r:embed="rId3"/>
            <a:stretch>
              <a:fillRect/>
            </a:stretch>
          </p:blipFill>
          <p:spPr>
            <a:xfrm>
              <a:off x="678352" y="175738"/>
              <a:ext cx="1099426" cy="978344"/>
            </a:xfrm>
            <a:prstGeom prst="rect">
              <a:avLst/>
            </a:prstGeom>
          </p:spPr>
        </p:pic>
        <p:sp>
          <p:nvSpPr>
            <p:cNvPr id="30" name="Textruta 18">
              <a:extLst>
                <a:ext uri="{FF2B5EF4-FFF2-40B4-BE49-F238E27FC236}">
                  <a16:creationId xmlns:a16="http://schemas.microsoft.com/office/drawing/2014/main" id="{49AD055F-AE3D-084C-8D53-CBF68993AAEA}"/>
                </a:ext>
              </a:extLst>
            </p:cNvPr>
            <p:cNvSpPr txBox="1"/>
            <p:nvPr/>
          </p:nvSpPr>
          <p:spPr>
            <a:xfrm>
              <a:off x="1739979" y="702684"/>
              <a:ext cx="1075521" cy="577745"/>
            </a:xfrm>
            <a:prstGeom prst="rect">
              <a:avLst/>
            </a:prstGeom>
            <a:noFill/>
          </p:spPr>
          <p:txBody>
            <a:bodyPr wrap="square" rtlCol="0">
              <a:noAutofit/>
            </a:bodyPr>
            <a:lstStyle/>
            <a:p>
              <a:pPr>
                <a:spcAft>
                  <a:spcPts val="0"/>
                </a:spcAft>
              </a:pPr>
              <a:r>
                <a:rPr lang="sv-SE" sz="1200" b="1" kern="1200"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t>KOSTNAD </a:t>
              </a:r>
              <a:br>
                <a:rPr lang="sv-SE" sz="1200" b="1" kern="1200"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sv-SE" sz="1200" b="1" kern="1200"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t>OCH PRIS</a:t>
              </a:r>
              <a:endParaRPr lang="sv-SE" sz="1200" b="1" dirty="0">
                <a:effectLst/>
                <a:latin typeface="Times" pitchFamily="2"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31322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465E12BE-FED1-4A6E-9F68-9AD3190B01DB}"/>
              </a:ext>
            </a:extLst>
          </p:cNvPr>
          <p:cNvSpPr/>
          <p:nvPr/>
        </p:nvSpPr>
        <p:spPr>
          <a:xfrm>
            <a:off x="0" y="-27384"/>
            <a:ext cx="12192000" cy="68853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chteck 6"/>
          <p:cNvSpPr/>
          <p:nvPr/>
        </p:nvSpPr>
        <p:spPr>
          <a:xfrm>
            <a:off x="2386013" y="4243388"/>
            <a:ext cx="9310511" cy="19497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ubrik 1"/>
          <p:cNvSpPr>
            <a:spLocks noGrp="1"/>
          </p:cNvSpPr>
          <p:nvPr>
            <p:ph type="ctrTitle"/>
          </p:nvPr>
        </p:nvSpPr>
        <p:spPr>
          <a:xfrm>
            <a:off x="2386013" y="4247501"/>
            <a:ext cx="7344816" cy="1567165"/>
          </a:xfrm>
          <a:noFill/>
        </p:spPr>
        <p:txBody>
          <a:bodyPr vert="horz" lIns="720000" tIns="45720" rIns="91440" bIns="45720" rtlCol="0" anchor="b">
            <a:noAutofit/>
          </a:bodyPr>
          <a:lstStyle/>
          <a:p>
            <a:pPr algn="l">
              <a:lnSpc>
                <a:spcPct val="100000"/>
              </a:lnSpc>
              <a:spcBef>
                <a:spcPts val="0"/>
              </a:spcBef>
            </a:pPr>
            <a:r>
              <a:rPr lang="sv-SE" sz="3200" dirty="0">
                <a:solidFill>
                  <a:schemeClr val="tx1">
                    <a:lumMod val="85000"/>
                    <a:lumOff val="15000"/>
                  </a:schemeClr>
                </a:solidFill>
                <a:latin typeface="Arial"/>
                <a:cs typeface="Arial"/>
              </a:rPr>
              <a:t>FJÄRR- OCH KRAFTVÄRMEN </a:t>
            </a:r>
            <a:br>
              <a:rPr lang="sv-SE" sz="3200" dirty="0">
                <a:solidFill>
                  <a:schemeClr val="tx1">
                    <a:lumMod val="85000"/>
                    <a:lumOff val="15000"/>
                  </a:schemeClr>
                </a:solidFill>
                <a:latin typeface="Arial"/>
                <a:cs typeface="Arial"/>
              </a:rPr>
            </a:br>
            <a:r>
              <a:rPr lang="sv-SE" sz="3200" dirty="0">
                <a:solidFill>
                  <a:schemeClr val="tx1">
                    <a:lumMod val="85000"/>
                    <a:lumOff val="15000"/>
                  </a:schemeClr>
                </a:solidFill>
                <a:latin typeface="Arial"/>
                <a:cs typeface="Arial"/>
              </a:rPr>
              <a:t>I FÖRHÅLLANDE TILL ENERGI-</a:t>
            </a:r>
            <a:r>
              <a:rPr lang="sv-SE" sz="3200" dirty="0">
                <a:solidFill>
                  <a:schemeClr val="tx1">
                    <a:lumMod val="85000"/>
                    <a:lumOff val="15000"/>
                  </a:schemeClr>
                </a:solidFill>
                <a:latin typeface="Arial" charset="0"/>
                <a:cs typeface="Arial" charset="0"/>
              </a:rPr>
              <a:t>POLITIKENS GRUNDPELARE</a:t>
            </a:r>
            <a:endParaRPr lang="sv-SE" sz="3200" dirty="0">
              <a:solidFill>
                <a:srgbClr val="FF0000"/>
              </a:solidFill>
              <a:latin typeface="Arial"/>
              <a:cs typeface="Arial"/>
            </a:endParaRPr>
          </a:p>
        </p:txBody>
      </p:sp>
    </p:spTree>
    <p:extLst>
      <p:ext uri="{BB962C8B-B14F-4D97-AF65-F5344CB8AC3E}">
        <p14:creationId xmlns:p14="http://schemas.microsoft.com/office/powerpoint/2010/main" val="4170185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FJÄRRVÄRMENS FUNKTION I GRUNDPELARNA</a:t>
            </a:r>
            <a:endParaRPr lang="sv-SE" sz="2400" dirty="0">
              <a:solidFill>
                <a:srgbClr val="FF0000"/>
              </a:solidFill>
              <a:latin typeface="Arial" charset="0"/>
              <a:cs typeface="Arial" charset="0"/>
            </a:endParaRPr>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24</a:t>
            </a:fld>
            <a:endParaRPr lang="sv-SE"/>
          </a:p>
        </p:txBody>
      </p:sp>
      <p:sp>
        <p:nvSpPr>
          <p:cNvPr id="24" name="textruta 23">
            <a:extLst>
              <a:ext uri="{FF2B5EF4-FFF2-40B4-BE49-F238E27FC236}">
                <a16:creationId xmlns:a16="http://schemas.microsoft.com/office/drawing/2014/main" id="{894AB323-5E88-4042-B0EC-EB3529786BD4}"/>
              </a:ext>
            </a:extLst>
          </p:cNvPr>
          <p:cNvSpPr txBox="1"/>
          <p:nvPr/>
        </p:nvSpPr>
        <p:spPr>
          <a:xfrm>
            <a:off x="623392" y="1348761"/>
            <a:ext cx="10801200" cy="4801314"/>
          </a:xfrm>
          <a:prstGeom prst="rect">
            <a:avLst/>
          </a:prstGeom>
          <a:noFill/>
        </p:spPr>
        <p:txBody>
          <a:bodyPr wrap="square" rtlCol="0">
            <a:spAutoFit/>
          </a:bodyPr>
          <a:lstStyle/>
          <a:p>
            <a:r>
              <a:rPr lang="sv-SE" sz="2400" dirty="0"/>
              <a:t>LEVERANSSÄKERHET</a:t>
            </a:r>
          </a:p>
          <a:p>
            <a:endParaRPr lang="sv-SE" sz="1400" dirty="0"/>
          </a:p>
          <a:p>
            <a:r>
              <a:rPr lang="sv-SE" sz="1600" i="1" dirty="0"/>
              <a:t>Utmaning		Beskrivning 				Fjärrvärmens funktion</a:t>
            </a:r>
          </a:p>
          <a:p>
            <a:endParaRPr lang="sv-SE" sz="1400" dirty="0"/>
          </a:p>
          <a:p>
            <a:r>
              <a:rPr lang="sv-SE" sz="1400" dirty="0"/>
              <a:t>Eleffektbrist 		Vid ett givet tillfälle (till exempel en timme) kan inte </a:t>
            </a:r>
            <a:br>
              <a:rPr lang="sv-SE" sz="1400" dirty="0"/>
            </a:br>
            <a:r>
              <a:rPr lang="sv-SE" sz="1400" dirty="0"/>
              <a:t>		tillräckligt</a:t>
            </a:r>
            <a:r>
              <a:rPr lang="sv-SE" sz="1400" dirty="0">
                <a:solidFill>
                  <a:srgbClr val="FF0000"/>
                </a:solidFill>
              </a:rPr>
              <a:t> </a:t>
            </a:r>
            <a:r>
              <a:rPr lang="sv-SE" sz="1400" dirty="0"/>
              <a:t>med el levereras 			Stabiliserar, styrs av verket (inte av väder) </a:t>
            </a:r>
          </a:p>
          <a:p>
            <a:endParaRPr lang="sv-SE" sz="1400" dirty="0"/>
          </a:p>
          <a:p>
            <a:r>
              <a:rPr lang="sv-SE" sz="1400" dirty="0"/>
              <a:t>Nätkapacitet 	Flaskhalsar och trängsel i elnäten har gett brist på el	Avlastar elnäten eftersom mindre el behöver användas 							till uppvärmning. </a:t>
            </a:r>
            <a:br>
              <a:rPr lang="sv-SE" sz="1400" dirty="0"/>
            </a:br>
            <a:r>
              <a:rPr lang="sv-SE" sz="1400" dirty="0"/>
              <a:t>							Kraftvärme tillför el från egen produktion</a:t>
            </a:r>
          </a:p>
          <a:p>
            <a:endParaRPr lang="sv-SE" sz="1400" dirty="0"/>
          </a:p>
          <a:p>
            <a:r>
              <a:rPr lang="sv-SE" sz="1400" dirty="0"/>
              <a:t>Reglerkraft 		Behov av mer energi vid den variation som uppstår av 	Fjärr- och kraftvärme utgör </a:t>
            </a:r>
            <a:r>
              <a:rPr lang="sv-SE" sz="1400" dirty="0" err="1"/>
              <a:t>planerbar</a:t>
            </a:r>
            <a:r>
              <a:rPr lang="sv-SE" sz="1400" dirty="0"/>
              <a:t> produktion</a:t>
            </a:r>
            <a:br>
              <a:rPr lang="sv-SE" sz="1400" dirty="0"/>
            </a:br>
            <a:r>
              <a:rPr lang="sv-SE" sz="1400" dirty="0"/>
              <a:t>		väderberoende produktion (kalla/vindstilla dagar)</a:t>
            </a:r>
          </a:p>
          <a:p>
            <a:endParaRPr lang="sv-SE" sz="1400" dirty="0"/>
          </a:p>
          <a:p>
            <a:r>
              <a:rPr lang="sv-SE" sz="1400" dirty="0"/>
              <a:t>Sårbarhet 		Ökande sårbarhet, ex vid avbrott, beroende av 		Lokalt/regionalt robust system, flexibelt i val av</a:t>
            </a:r>
            <a:br>
              <a:rPr lang="sv-SE" sz="1400" dirty="0"/>
            </a:br>
            <a:r>
              <a:rPr lang="sv-SE" sz="1400" dirty="0"/>
              <a:t>		specifikt bränsle (olja /kol/uran), geopolitisk läge	 	bränsle	 				</a:t>
            </a:r>
          </a:p>
          <a:p>
            <a:r>
              <a:rPr lang="sv-SE" sz="1400" dirty="0"/>
              <a:t>Nätprestanda 	Stamnät och lokala/regionala nät ägs av olika aktörer och 	Kraftvärme minskar beroendet av stamnät (leds kortare och ägarförhållanden 	har hanterats (ex storm- och vindsäkrats) i olika hög grad	sträckor).</a:t>
            </a:r>
          </a:p>
          <a:p>
            <a:r>
              <a:rPr lang="sv-SE" sz="1400" dirty="0"/>
              <a:t>		Svårigheter med samplanering då elen ska transporteras 	Lokal och </a:t>
            </a:r>
            <a:r>
              <a:rPr lang="sv-SE" sz="1400" dirty="0" err="1"/>
              <a:t>planerbar</a:t>
            </a:r>
            <a:r>
              <a:rPr lang="sv-SE" sz="1400" dirty="0"/>
              <a:t> produktion.</a:t>
            </a:r>
            <a:br>
              <a:rPr lang="sv-SE" sz="1400" dirty="0"/>
            </a:br>
            <a:r>
              <a:rPr lang="sv-SE" sz="1400" dirty="0"/>
              <a:t>		långa sträckor från betydligt fler producenter. </a:t>
            </a:r>
          </a:p>
        </p:txBody>
      </p:sp>
      <p:grpSp>
        <p:nvGrpSpPr>
          <p:cNvPr id="25" name="Grupp 24">
            <a:extLst>
              <a:ext uri="{FF2B5EF4-FFF2-40B4-BE49-F238E27FC236}">
                <a16:creationId xmlns:a16="http://schemas.microsoft.com/office/drawing/2014/main" id="{7357AF2F-B780-0D4A-98AA-4749440BC999}"/>
              </a:ext>
            </a:extLst>
          </p:cNvPr>
          <p:cNvGrpSpPr/>
          <p:nvPr/>
        </p:nvGrpSpPr>
        <p:grpSpPr>
          <a:xfrm>
            <a:off x="9780104" y="1378303"/>
            <a:ext cx="2004528" cy="970577"/>
            <a:chOff x="256511" y="-65778"/>
            <a:chExt cx="2320399" cy="1219860"/>
          </a:xfrm>
        </p:grpSpPr>
        <p:pic>
          <p:nvPicPr>
            <p:cNvPr id="26" name="Bildobjekt 25">
              <a:extLst>
                <a:ext uri="{FF2B5EF4-FFF2-40B4-BE49-F238E27FC236}">
                  <a16:creationId xmlns:a16="http://schemas.microsoft.com/office/drawing/2014/main" id="{CC20578D-9871-DF4E-A714-11F702E98690}"/>
                </a:ext>
              </a:extLst>
            </p:cNvPr>
            <p:cNvPicPr>
              <a:picLocks noChangeAspect="1"/>
            </p:cNvPicPr>
            <p:nvPr/>
          </p:nvPicPr>
          <p:blipFill>
            <a:blip r:embed="rId3"/>
            <a:stretch>
              <a:fillRect/>
            </a:stretch>
          </p:blipFill>
          <p:spPr>
            <a:xfrm>
              <a:off x="678352" y="175738"/>
              <a:ext cx="1099426" cy="978344"/>
            </a:xfrm>
            <a:prstGeom prst="rect">
              <a:avLst/>
            </a:prstGeom>
          </p:spPr>
        </p:pic>
        <p:sp>
          <p:nvSpPr>
            <p:cNvPr id="27" name="Textruta 18">
              <a:extLst>
                <a:ext uri="{FF2B5EF4-FFF2-40B4-BE49-F238E27FC236}">
                  <a16:creationId xmlns:a16="http://schemas.microsoft.com/office/drawing/2014/main" id="{FF69CE60-2D31-CF45-B77C-8FD99840C318}"/>
                </a:ext>
              </a:extLst>
            </p:cNvPr>
            <p:cNvSpPr txBox="1"/>
            <p:nvPr/>
          </p:nvSpPr>
          <p:spPr>
            <a:xfrm>
              <a:off x="256511" y="-65778"/>
              <a:ext cx="2320399" cy="358589"/>
            </a:xfrm>
            <a:prstGeom prst="rect">
              <a:avLst/>
            </a:prstGeom>
            <a:noFill/>
          </p:spPr>
          <p:txBody>
            <a:bodyPr wrap="square" rtlCol="0">
              <a:noAutofit/>
            </a:bodyPr>
            <a:lstStyle/>
            <a:p>
              <a:pPr>
                <a:spcAft>
                  <a:spcPts val="0"/>
                </a:spcAft>
              </a:pPr>
              <a:r>
                <a:rPr lang="sv-SE" sz="1200" b="1" kern="1200"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t>LEVERANSSÄKERHET</a:t>
              </a:r>
              <a:endParaRPr lang="sv-SE" sz="1200" b="1" dirty="0">
                <a:effectLst/>
                <a:latin typeface="Times" pitchFamily="2" charset="0"/>
                <a:ea typeface="Times New Roman" panose="02020603050405020304" pitchFamily="18" charset="0"/>
                <a:cs typeface="Times New Roman" panose="02020603050405020304" pitchFamily="18" charset="0"/>
              </a:endParaRPr>
            </a:p>
          </p:txBody>
        </p:sp>
      </p:grpSp>
      <p:sp>
        <p:nvSpPr>
          <p:cNvPr id="28" name="Ellips 27">
            <a:extLst>
              <a:ext uri="{FF2B5EF4-FFF2-40B4-BE49-F238E27FC236}">
                <a16:creationId xmlns:a16="http://schemas.microsoft.com/office/drawing/2014/main" id="{90CEABC8-4EA9-C24F-893D-416C02F52C33}"/>
              </a:ext>
            </a:extLst>
          </p:cNvPr>
          <p:cNvSpPr/>
          <p:nvPr/>
        </p:nvSpPr>
        <p:spPr>
          <a:xfrm>
            <a:off x="10972801" y="566193"/>
            <a:ext cx="715618" cy="5147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a:solidFill>
                  <a:schemeClr val="tx1"/>
                </a:solidFill>
              </a:rPr>
              <a:t>1</a:t>
            </a:r>
          </a:p>
        </p:txBody>
      </p:sp>
    </p:spTree>
    <p:extLst>
      <p:ext uri="{BB962C8B-B14F-4D97-AF65-F5344CB8AC3E}">
        <p14:creationId xmlns:p14="http://schemas.microsoft.com/office/powerpoint/2010/main" val="790125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FJÄRRVÄRMENS FUNKTION I GRUNDPELARNA</a:t>
            </a:r>
            <a:endParaRPr lang="sv-SE" sz="2400" dirty="0">
              <a:solidFill>
                <a:srgbClr val="FF0000"/>
              </a:solidFill>
              <a:latin typeface="Arial" charset="0"/>
              <a:cs typeface="Arial" charset="0"/>
            </a:endParaRPr>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25</a:t>
            </a:fld>
            <a:endParaRPr lang="sv-SE"/>
          </a:p>
        </p:txBody>
      </p:sp>
      <p:sp>
        <p:nvSpPr>
          <p:cNvPr id="10" name="textruta 9">
            <a:extLst>
              <a:ext uri="{FF2B5EF4-FFF2-40B4-BE49-F238E27FC236}">
                <a16:creationId xmlns:a16="http://schemas.microsoft.com/office/drawing/2014/main" id="{DB8D3E0B-6879-ED48-A5ED-FD2C2E95A1D1}"/>
              </a:ext>
            </a:extLst>
          </p:cNvPr>
          <p:cNvSpPr txBox="1"/>
          <p:nvPr/>
        </p:nvSpPr>
        <p:spPr>
          <a:xfrm>
            <a:off x="623392" y="1628800"/>
            <a:ext cx="10341804" cy="4154984"/>
          </a:xfrm>
          <a:prstGeom prst="rect">
            <a:avLst/>
          </a:prstGeom>
          <a:noFill/>
        </p:spPr>
        <p:txBody>
          <a:bodyPr wrap="square" rtlCol="0">
            <a:spAutoFit/>
          </a:bodyPr>
          <a:lstStyle/>
          <a:p>
            <a:r>
              <a:rPr lang="sv-SE" sz="2400" dirty="0"/>
              <a:t>KLIMAT OCH MILJÖ</a:t>
            </a:r>
          </a:p>
          <a:p>
            <a:endParaRPr lang="sv-SE" sz="1400" dirty="0"/>
          </a:p>
          <a:p>
            <a:endParaRPr lang="sv-SE" sz="1400" dirty="0"/>
          </a:p>
          <a:p>
            <a:r>
              <a:rPr lang="sv-SE" sz="1600" i="1" dirty="0"/>
              <a:t>Utmaning			Beskrivning 			Fjärrvärmens funktion</a:t>
            </a:r>
          </a:p>
          <a:p>
            <a:endParaRPr lang="sv-SE" sz="1400" dirty="0"/>
          </a:p>
          <a:p>
            <a:r>
              <a:rPr lang="sv-SE" sz="1400" dirty="0"/>
              <a:t>Avveckla fossila bränslen		Snart genomfört i svensk kraft- och 		Drivs med få undantag helt av restprodukter				fjärrvärmeproduktion			från skog, förbränning av avfall (energiåtervinning) </a:t>
            </a:r>
          </a:p>
          <a:p>
            <a:r>
              <a:rPr lang="sv-SE" sz="1400" dirty="0"/>
              <a:t>							samt restvärme. </a:t>
            </a:r>
          </a:p>
          <a:p>
            <a:r>
              <a:rPr lang="sv-SE" sz="1400" dirty="0"/>
              <a:t>Hushålla med resurser		Ett cirkulärt samhälle kräver hushållning och 	Fjärrvärmen möjliggör att restavfall, industriell 				 återanvändning av gemensamma resurser 	</a:t>
            </a:r>
            <a:r>
              <a:rPr lang="sv-SE" sz="1400" dirty="0" err="1"/>
              <a:t>restvärme</a:t>
            </a:r>
            <a:r>
              <a:rPr lang="sv-SE" sz="1400" dirty="0"/>
              <a:t>, annan spillvärme, gaser från gamla 								deponier </a:t>
            </a:r>
            <a:r>
              <a:rPr lang="sv-SE" sz="1400" dirty="0" err="1"/>
              <a:t>etc</a:t>
            </a:r>
            <a:r>
              <a:rPr lang="sv-SE" sz="1400" dirty="0"/>
              <a:t> kan komma till nytta som energi.</a:t>
            </a:r>
            <a:br>
              <a:rPr lang="sv-SE" sz="1400" dirty="0"/>
            </a:br>
            <a:r>
              <a:rPr lang="sv-SE" sz="1400" dirty="0"/>
              <a:t>							</a:t>
            </a:r>
          </a:p>
          <a:p>
            <a:r>
              <a:rPr lang="sv-SE" sz="1400" dirty="0"/>
              <a:t>Ökad utbyggnad av produktion 	Ökad elanvändning ger stort behov av utbyggnad	Fjärr- och kraftvärme både avlastar elsystemet</a:t>
            </a:r>
          </a:p>
          <a:p>
            <a:r>
              <a:rPr lang="sv-SE" sz="1400" dirty="0"/>
              <a:t>							 och tillför el.</a:t>
            </a:r>
          </a:p>
          <a:p>
            <a:r>
              <a:rPr lang="sv-SE" sz="1400" dirty="0"/>
              <a:t>	</a:t>
            </a:r>
            <a:br>
              <a:rPr lang="sv-SE" sz="1400" dirty="0"/>
            </a:br>
            <a:r>
              <a:rPr lang="sv-SE" sz="1400" dirty="0"/>
              <a:t>Hänsyn till biologisk mångfald	Energiproduktion ska ske på ett sådant sätt att 	Teknikutveckling i riktning mot ökad effektivitet</a:t>
            </a:r>
            <a:br>
              <a:rPr lang="sv-SE" sz="1400" dirty="0"/>
            </a:br>
            <a:r>
              <a:rPr lang="sv-SE" sz="1400" dirty="0"/>
              <a:t>			naturvärden inte hotas och att restprodukter	med kapacitet att tillvarata fler restprodukter</a:t>
            </a:r>
          </a:p>
          <a:p>
            <a:r>
              <a:rPr lang="sv-SE" sz="1400" dirty="0"/>
              <a:t>			från bl.a. skogsavfall nyttjas effektivt</a:t>
            </a:r>
          </a:p>
        </p:txBody>
      </p:sp>
      <p:grpSp>
        <p:nvGrpSpPr>
          <p:cNvPr id="16" name="Grupp 15">
            <a:extLst>
              <a:ext uri="{FF2B5EF4-FFF2-40B4-BE49-F238E27FC236}">
                <a16:creationId xmlns:a16="http://schemas.microsoft.com/office/drawing/2014/main" id="{488EA10D-6032-EB45-A1BD-B559D16638CE}"/>
              </a:ext>
            </a:extLst>
          </p:cNvPr>
          <p:cNvGrpSpPr/>
          <p:nvPr/>
        </p:nvGrpSpPr>
        <p:grpSpPr>
          <a:xfrm>
            <a:off x="9636425" y="1412776"/>
            <a:ext cx="1694185" cy="770079"/>
            <a:chOff x="-414354" y="175738"/>
            <a:chExt cx="2192132" cy="1039595"/>
          </a:xfrm>
        </p:grpSpPr>
        <p:pic>
          <p:nvPicPr>
            <p:cNvPr id="17" name="Bildobjekt 16">
              <a:extLst>
                <a:ext uri="{FF2B5EF4-FFF2-40B4-BE49-F238E27FC236}">
                  <a16:creationId xmlns:a16="http://schemas.microsoft.com/office/drawing/2014/main" id="{BB2781B5-4371-6846-91E4-DEF087138DCC}"/>
                </a:ext>
              </a:extLst>
            </p:cNvPr>
            <p:cNvPicPr>
              <a:picLocks noChangeAspect="1"/>
            </p:cNvPicPr>
            <p:nvPr/>
          </p:nvPicPr>
          <p:blipFill>
            <a:blip r:embed="rId3"/>
            <a:stretch>
              <a:fillRect/>
            </a:stretch>
          </p:blipFill>
          <p:spPr>
            <a:xfrm>
              <a:off x="678352" y="175738"/>
              <a:ext cx="1099426" cy="978344"/>
            </a:xfrm>
            <a:prstGeom prst="rect">
              <a:avLst/>
            </a:prstGeom>
          </p:spPr>
        </p:pic>
        <p:sp>
          <p:nvSpPr>
            <p:cNvPr id="18" name="Textruta 18">
              <a:extLst>
                <a:ext uri="{FF2B5EF4-FFF2-40B4-BE49-F238E27FC236}">
                  <a16:creationId xmlns:a16="http://schemas.microsoft.com/office/drawing/2014/main" id="{C4B6AE1D-FEB5-0F40-A7DC-4469AD40ADA6}"/>
                </a:ext>
              </a:extLst>
            </p:cNvPr>
            <p:cNvSpPr txBox="1"/>
            <p:nvPr/>
          </p:nvSpPr>
          <p:spPr>
            <a:xfrm>
              <a:off x="-414354" y="637588"/>
              <a:ext cx="1169375" cy="577745"/>
            </a:xfrm>
            <a:prstGeom prst="rect">
              <a:avLst/>
            </a:prstGeom>
            <a:noFill/>
          </p:spPr>
          <p:txBody>
            <a:bodyPr wrap="square" rtlCol="0">
              <a:noAutofit/>
            </a:bodyPr>
            <a:lstStyle/>
            <a:p>
              <a:pPr>
                <a:spcAft>
                  <a:spcPts val="0"/>
                </a:spcAft>
              </a:pPr>
              <a:r>
                <a:rPr lang="sv-SE" sz="1200" b="1" dirty="0">
                  <a:solidFill>
                    <a:srgbClr val="3C3C3C"/>
                  </a:solidFill>
                  <a:latin typeface="Times New Roman" panose="02020603050405020304" pitchFamily="18" charset="0"/>
                  <a:ea typeface="Times New Roman" panose="02020603050405020304" pitchFamily="18" charset="0"/>
                  <a:cs typeface="Times New Roman" panose="02020603050405020304" pitchFamily="18" charset="0"/>
                </a:rPr>
                <a:t>KLIMAT</a:t>
              </a:r>
              <a:r>
                <a:rPr lang="sv-SE" sz="1200" b="1" kern="1200"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sv-SE" sz="1200" b="1" kern="1200"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sv-SE" sz="1200" b="1" kern="1200"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t>OCH MILJÖ</a:t>
              </a:r>
              <a:endParaRPr lang="sv-SE" sz="1200" b="1" dirty="0">
                <a:effectLst/>
                <a:latin typeface="Times" pitchFamily="2" charset="0"/>
                <a:ea typeface="Times New Roman" panose="02020603050405020304" pitchFamily="18" charset="0"/>
                <a:cs typeface="Times New Roman" panose="02020603050405020304" pitchFamily="18" charset="0"/>
              </a:endParaRPr>
            </a:p>
          </p:txBody>
        </p:sp>
      </p:grpSp>
      <p:sp>
        <p:nvSpPr>
          <p:cNvPr id="19" name="Ellips 18">
            <a:extLst>
              <a:ext uri="{FF2B5EF4-FFF2-40B4-BE49-F238E27FC236}">
                <a16:creationId xmlns:a16="http://schemas.microsoft.com/office/drawing/2014/main" id="{1E5933D3-34BE-3147-800B-23C909A1B8A4}"/>
              </a:ext>
            </a:extLst>
          </p:cNvPr>
          <p:cNvSpPr/>
          <p:nvPr/>
        </p:nvSpPr>
        <p:spPr>
          <a:xfrm>
            <a:off x="10972801" y="566193"/>
            <a:ext cx="715618" cy="5147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a:solidFill>
                  <a:schemeClr val="tx1"/>
                </a:solidFill>
              </a:rPr>
              <a:t>2</a:t>
            </a:r>
          </a:p>
        </p:txBody>
      </p:sp>
    </p:spTree>
    <p:extLst>
      <p:ext uri="{BB962C8B-B14F-4D97-AF65-F5344CB8AC3E}">
        <p14:creationId xmlns:p14="http://schemas.microsoft.com/office/powerpoint/2010/main" val="469747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FJÄRRVÄRMENS FUNKTION I GRUNDPELARNA</a:t>
            </a:r>
            <a:endParaRPr lang="sv-SE" sz="2400" dirty="0">
              <a:solidFill>
                <a:srgbClr val="FF0000"/>
              </a:solidFill>
              <a:latin typeface="Arial" charset="0"/>
              <a:cs typeface="Arial" charset="0"/>
            </a:endParaRPr>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26</a:t>
            </a:fld>
            <a:endParaRPr lang="sv-SE"/>
          </a:p>
        </p:txBody>
      </p:sp>
      <p:sp>
        <p:nvSpPr>
          <p:cNvPr id="10" name="textruta 9">
            <a:extLst>
              <a:ext uri="{FF2B5EF4-FFF2-40B4-BE49-F238E27FC236}">
                <a16:creationId xmlns:a16="http://schemas.microsoft.com/office/drawing/2014/main" id="{1BD804EE-2B43-B44C-9622-FAB495D0D0EF}"/>
              </a:ext>
            </a:extLst>
          </p:cNvPr>
          <p:cNvSpPr txBox="1"/>
          <p:nvPr/>
        </p:nvSpPr>
        <p:spPr>
          <a:xfrm>
            <a:off x="623392" y="1340768"/>
            <a:ext cx="10159922" cy="3724096"/>
          </a:xfrm>
          <a:prstGeom prst="rect">
            <a:avLst/>
          </a:prstGeom>
          <a:noFill/>
        </p:spPr>
        <p:txBody>
          <a:bodyPr wrap="square" rtlCol="0">
            <a:spAutoFit/>
          </a:bodyPr>
          <a:lstStyle/>
          <a:p>
            <a:r>
              <a:rPr lang="sv-SE" sz="2400" dirty="0"/>
              <a:t>KOSTNAD OCH PRIS</a:t>
            </a:r>
            <a:endParaRPr lang="sv-SE" sz="1400" dirty="0"/>
          </a:p>
          <a:p>
            <a:endParaRPr lang="sv-SE" sz="1400" dirty="0"/>
          </a:p>
          <a:p>
            <a:r>
              <a:rPr lang="sv-SE" sz="1600" i="1" dirty="0"/>
              <a:t>Utmaning			Beskrivning 				Fjärrvärmens funktion</a:t>
            </a:r>
          </a:p>
          <a:p>
            <a:endParaRPr lang="sv-SE" sz="1400" dirty="0"/>
          </a:p>
          <a:p>
            <a:r>
              <a:rPr lang="sv-SE" sz="1400" dirty="0"/>
              <a:t>Investeringsbehov		Både elproduktion och elnät behöver byggas ut och 	En utbyggd fjärrvärme avlastar</a:t>
            </a:r>
          </a:p>
          <a:p>
            <a:r>
              <a:rPr lang="sv-SE" sz="1400" dirty="0">
                <a:solidFill>
                  <a:srgbClr val="FF0000"/>
                </a:solidFill>
              </a:rPr>
              <a:t>			</a:t>
            </a:r>
            <a:r>
              <a:rPr lang="sv-SE" sz="1400" dirty="0"/>
              <a:t>bytas ut på grund av ålder			elnäten från den el som annars 		 						behövs till värme samt tillför el från</a:t>
            </a:r>
          </a:p>
          <a:p>
            <a:r>
              <a:rPr lang="sv-SE" sz="1400" dirty="0"/>
              <a:t>								egen produktion</a:t>
            </a:r>
          </a:p>
          <a:p>
            <a:endParaRPr lang="sv-SE" sz="1400" dirty="0"/>
          </a:p>
          <a:p>
            <a:r>
              <a:rPr lang="sv-SE" sz="1400" dirty="0"/>
              <a:t>Produktionsvariation		För att det ska</a:t>
            </a:r>
            <a:r>
              <a:rPr lang="sv-SE" sz="1400" dirty="0">
                <a:solidFill>
                  <a:srgbClr val="FF0000"/>
                </a:solidFill>
              </a:rPr>
              <a:t> </a:t>
            </a:r>
            <a:r>
              <a:rPr lang="sv-SE" sz="1400" dirty="0"/>
              <a:t>vara leveranssäkert behöver olika slag av	Större investeringar i fjärrvärme 			produktionsanläggningar byggas för att förstärka de	minskar investeringsbehoven</a:t>
            </a:r>
          </a:p>
          <a:p>
            <a:r>
              <a:rPr lang="sv-SE" sz="1400" dirty="0"/>
              <a:t> 			lokala och regionala elnäten			i elnät	</a:t>
            </a:r>
          </a:p>
          <a:p>
            <a:endParaRPr lang="sv-SE" sz="1400" dirty="0"/>
          </a:p>
          <a:p>
            <a:r>
              <a:rPr lang="sv-SE" sz="1400" dirty="0"/>
              <a:t>Reglering, skatter, villkor		Ett nytt, mer komplext, energilandskap på väg att växa fram.	Incitamenten för fjärr- och 			Dagens reglering etc. konstruerat för gårdagens energisystem	kraftvärme behöver ses över</a:t>
            </a:r>
          </a:p>
          <a:p>
            <a:endParaRPr lang="sv-SE" sz="1400" dirty="0"/>
          </a:p>
        </p:txBody>
      </p:sp>
      <p:grpSp>
        <p:nvGrpSpPr>
          <p:cNvPr id="16" name="Grupp 15">
            <a:extLst>
              <a:ext uri="{FF2B5EF4-FFF2-40B4-BE49-F238E27FC236}">
                <a16:creationId xmlns:a16="http://schemas.microsoft.com/office/drawing/2014/main" id="{0B1CFED5-9AA7-7642-95D6-6725C295455D}"/>
              </a:ext>
            </a:extLst>
          </p:cNvPr>
          <p:cNvGrpSpPr/>
          <p:nvPr/>
        </p:nvGrpSpPr>
        <p:grpSpPr>
          <a:xfrm>
            <a:off x="9736542" y="936915"/>
            <a:ext cx="2093544" cy="1080120"/>
            <a:chOff x="678352" y="175738"/>
            <a:chExt cx="2137148" cy="1104691"/>
          </a:xfrm>
        </p:grpSpPr>
        <p:pic>
          <p:nvPicPr>
            <p:cNvPr id="17" name="Bildobjekt 16">
              <a:extLst>
                <a:ext uri="{FF2B5EF4-FFF2-40B4-BE49-F238E27FC236}">
                  <a16:creationId xmlns:a16="http://schemas.microsoft.com/office/drawing/2014/main" id="{288A716D-AA3C-1249-8582-0C72165CB3B0}"/>
                </a:ext>
              </a:extLst>
            </p:cNvPr>
            <p:cNvPicPr>
              <a:picLocks noChangeAspect="1"/>
            </p:cNvPicPr>
            <p:nvPr/>
          </p:nvPicPr>
          <p:blipFill>
            <a:blip r:embed="rId3"/>
            <a:stretch>
              <a:fillRect/>
            </a:stretch>
          </p:blipFill>
          <p:spPr>
            <a:xfrm>
              <a:off x="678352" y="175738"/>
              <a:ext cx="1099426" cy="978344"/>
            </a:xfrm>
            <a:prstGeom prst="rect">
              <a:avLst/>
            </a:prstGeom>
          </p:spPr>
        </p:pic>
        <p:sp>
          <p:nvSpPr>
            <p:cNvPr id="18" name="Textruta 18">
              <a:extLst>
                <a:ext uri="{FF2B5EF4-FFF2-40B4-BE49-F238E27FC236}">
                  <a16:creationId xmlns:a16="http://schemas.microsoft.com/office/drawing/2014/main" id="{E5A79161-6B2B-2D4C-A0D0-D3609613D905}"/>
                </a:ext>
              </a:extLst>
            </p:cNvPr>
            <p:cNvSpPr txBox="1"/>
            <p:nvPr/>
          </p:nvSpPr>
          <p:spPr>
            <a:xfrm>
              <a:off x="1739979" y="702684"/>
              <a:ext cx="1075521" cy="577745"/>
            </a:xfrm>
            <a:prstGeom prst="rect">
              <a:avLst/>
            </a:prstGeom>
            <a:noFill/>
          </p:spPr>
          <p:txBody>
            <a:bodyPr wrap="square" rtlCol="0">
              <a:noAutofit/>
            </a:bodyPr>
            <a:lstStyle/>
            <a:p>
              <a:pPr>
                <a:spcAft>
                  <a:spcPts val="0"/>
                </a:spcAft>
              </a:pPr>
              <a:r>
                <a:rPr lang="sv-SE" sz="1200" b="1" kern="1200"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t>KOSTNAD </a:t>
              </a:r>
              <a:br>
                <a:rPr lang="sv-SE" sz="1200" b="1" kern="1200"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sv-SE" sz="1200" b="1" kern="1200" dirty="0">
                  <a:solidFill>
                    <a:srgbClr val="3C3C3C"/>
                  </a:solidFill>
                  <a:effectLst/>
                  <a:latin typeface="Times New Roman" panose="02020603050405020304" pitchFamily="18" charset="0"/>
                  <a:ea typeface="Times New Roman" panose="02020603050405020304" pitchFamily="18" charset="0"/>
                  <a:cs typeface="Times New Roman" panose="02020603050405020304" pitchFamily="18" charset="0"/>
                </a:rPr>
                <a:t>OCH PRIS</a:t>
              </a:r>
              <a:endParaRPr lang="sv-SE" sz="1200" b="1" dirty="0">
                <a:effectLst/>
                <a:latin typeface="Times" pitchFamily="2" charset="0"/>
                <a:ea typeface="Times New Roman" panose="02020603050405020304" pitchFamily="18" charset="0"/>
                <a:cs typeface="Times New Roman" panose="02020603050405020304" pitchFamily="18" charset="0"/>
              </a:endParaRPr>
            </a:p>
          </p:txBody>
        </p:sp>
      </p:grpSp>
      <p:sp>
        <p:nvSpPr>
          <p:cNvPr id="19" name="Ellips 18">
            <a:extLst>
              <a:ext uri="{FF2B5EF4-FFF2-40B4-BE49-F238E27FC236}">
                <a16:creationId xmlns:a16="http://schemas.microsoft.com/office/drawing/2014/main" id="{2260155F-DC61-EA4D-8F2E-E56FEFCFFFF3}"/>
              </a:ext>
            </a:extLst>
          </p:cNvPr>
          <p:cNvSpPr/>
          <p:nvPr/>
        </p:nvSpPr>
        <p:spPr>
          <a:xfrm>
            <a:off x="10972801" y="566193"/>
            <a:ext cx="715618" cy="5147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a:solidFill>
                  <a:schemeClr val="tx1"/>
                </a:solidFill>
              </a:rPr>
              <a:t>3</a:t>
            </a:r>
          </a:p>
        </p:txBody>
      </p:sp>
      <p:sp>
        <p:nvSpPr>
          <p:cNvPr id="5" name="Rektangel 4">
            <a:extLst>
              <a:ext uri="{FF2B5EF4-FFF2-40B4-BE49-F238E27FC236}">
                <a16:creationId xmlns:a16="http://schemas.microsoft.com/office/drawing/2014/main" id="{9B859891-86E2-3F45-86F2-5E45C48C103D}"/>
              </a:ext>
            </a:extLst>
          </p:cNvPr>
          <p:cNvSpPr/>
          <p:nvPr/>
        </p:nvSpPr>
        <p:spPr>
          <a:xfrm>
            <a:off x="2675620" y="5269904"/>
            <a:ext cx="6840760" cy="1021903"/>
          </a:xfrm>
          <a:prstGeom prst="rect">
            <a:avLst/>
          </a:prstGeom>
          <a:solidFill>
            <a:schemeClr val="accent4">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a:p>
            <a:pPr algn="ctr"/>
            <a:r>
              <a:rPr lang="sv-SE" dirty="0">
                <a:solidFill>
                  <a:schemeClr val="tx1"/>
                </a:solidFill>
              </a:rPr>
              <a:t>En kall vinterdag används en tredjedel av den el som transporteras i de svenska elnäten till värme (värmepumpar och direktverkande el).</a:t>
            </a:r>
          </a:p>
          <a:p>
            <a:pPr algn="ctr"/>
            <a:endParaRPr lang="sv-SE" dirty="0">
              <a:solidFill>
                <a:schemeClr val="tx1"/>
              </a:solidFill>
            </a:endParaRPr>
          </a:p>
        </p:txBody>
      </p:sp>
    </p:spTree>
    <p:extLst>
      <p:ext uri="{BB962C8B-B14F-4D97-AF65-F5344CB8AC3E}">
        <p14:creationId xmlns:p14="http://schemas.microsoft.com/office/powerpoint/2010/main" val="2411221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ENERGIPRODUKTION I EN CIRKULÄR EKONOMI</a:t>
            </a:r>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27</a:t>
            </a:fld>
            <a:endParaRPr lang="sv-SE" dirty="0"/>
          </a:p>
        </p:txBody>
      </p:sp>
      <p:cxnSp>
        <p:nvCxnSpPr>
          <p:cNvPr id="6" name="Rak 5">
            <a:extLst>
              <a:ext uri="{FF2B5EF4-FFF2-40B4-BE49-F238E27FC236}">
                <a16:creationId xmlns:a16="http://schemas.microsoft.com/office/drawing/2014/main" id="{DD2056E5-CF64-AB4A-B64F-3F2DDF25AC5C}"/>
              </a:ext>
            </a:extLst>
          </p:cNvPr>
          <p:cNvCxnSpPr/>
          <p:nvPr/>
        </p:nvCxnSpPr>
        <p:spPr>
          <a:xfrm>
            <a:off x="6023992" y="1556792"/>
            <a:ext cx="0" cy="479955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21787053-157A-BD4F-95CE-D44F71400444}"/>
              </a:ext>
            </a:extLst>
          </p:cNvPr>
          <p:cNvSpPr txBox="1"/>
          <p:nvPr/>
        </p:nvSpPr>
        <p:spPr>
          <a:xfrm>
            <a:off x="767408" y="1710259"/>
            <a:ext cx="5184572" cy="2800767"/>
          </a:xfrm>
          <a:prstGeom prst="rect">
            <a:avLst/>
          </a:prstGeom>
          <a:noFill/>
        </p:spPr>
        <p:txBody>
          <a:bodyPr wrap="square" rtlCol="0">
            <a:spAutoFit/>
          </a:bodyPr>
          <a:lstStyle/>
          <a:p>
            <a:r>
              <a:rPr lang="sv-SE" sz="2400" dirty="0"/>
              <a:t>AVFALL</a:t>
            </a:r>
          </a:p>
          <a:p>
            <a:pPr>
              <a:spcBef>
                <a:spcPts val="1200"/>
              </a:spcBef>
            </a:pPr>
            <a:r>
              <a:rPr lang="sv-SE" sz="2000" i="1" dirty="0"/>
              <a:t>Avfallshierarkin, även kallad avfallstrappan</a:t>
            </a:r>
            <a:endParaRPr lang="sv-SE" dirty="0"/>
          </a:p>
          <a:p>
            <a:pPr marL="285750" indent="-285750">
              <a:spcBef>
                <a:spcPts val="600"/>
              </a:spcBef>
              <a:buFont typeface="Arial" panose="020B0604020202020204" pitchFamily="34" charset="0"/>
              <a:buChar char="•"/>
            </a:pPr>
            <a:r>
              <a:rPr lang="sv-SE" dirty="0"/>
              <a:t>Avfallsminimera (förhindra uppkomst)</a:t>
            </a:r>
          </a:p>
          <a:p>
            <a:pPr marL="285750" indent="-285750">
              <a:buFont typeface="Arial" panose="020B0604020202020204" pitchFamily="34" charset="0"/>
              <a:buChar char="•"/>
            </a:pPr>
            <a:r>
              <a:rPr lang="sv-SE" dirty="0"/>
              <a:t>Återanvänd</a:t>
            </a:r>
          </a:p>
          <a:p>
            <a:pPr marL="285750" indent="-285750">
              <a:buFont typeface="Arial" panose="020B0604020202020204" pitchFamily="34" charset="0"/>
              <a:buChar char="•"/>
            </a:pPr>
            <a:r>
              <a:rPr lang="sv-SE" dirty="0"/>
              <a:t>Återvinn</a:t>
            </a:r>
          </a:p>
          <a:p>
            <a:pPr marL="285750" indent="-285750">
              <a:spcBef>
                <a:spcPts val="600"/>
              </a:spcBef>
              <a:spcAft>
                <a:spcPts val="600"/>
              </a:spcAft>
              <a:buFont typeface="Arial" panose="020B0604020202020204" pitchFamily="34" charset="0"/>
              <a:buChar char="•"/>
            </a:pPr>
            <a:r>
              <a:rPr lang="sv-SE" sz="1700" b="1" dirty="0"/>
              <a:t>Utvinn energi genom förbränning (energiåtervinning)</a:t>
            </a:r>
            <a:r>
              <a:rPr lang="sv-SE" b="1" dirty="0"/>
              <a:t> </a:t>
            </a:r>
          </a:p>
          <a:p>
            <a:pPr marL="285750" indent="-285750">
              <a:buFont typeface="Arial" panose="020B0604020202020204" pitchFamily="34" charset="0"/>
              <a:buChar char="•"/>
            </a:pPr>
            <a:r>
              <a:rPr lang="sv-SE" dirty="0"/>
              <a:t>Deponera </a:t>
            </a:r>
          </a:p>
        </p:txBody>
      </p:sp>
      <p:sp>
        <p:nvSpPr>
          <p:cNvPr id="9" name="Rektangel 8">
            <a:extLst>
              <a:ext uri="{FF2B5EF4-FFF2-40B4-BE49-F238E27FC236}">
                <a16:creationId xmlns:a16="http://schemas.microsoft.com/office/drawing/2014/main" id="{1B650BF6-8589-3340-8901-B9FDF3DB651A}"/>
              </a:ext>
            </a:extLst>
          </p:cNvPr>
          <p:cNvSpPr/>
          <p:nvPr/>
        </p:nvSpPr>
        <p:spPr>
          <a:xfrm>
            <a:off x="846147" y="4804276"/>
            <a:ext cx="4457766" cy="1289020"/>
          </a:xfrm>
          <a:prstGeom prst="rect">
            <a:avLst/>
          </a:prstGeom>
          <a:solidFill>
            <a:schemeClr val="accent4">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a:p>
            <a:pPr algn="ctr"/>
            <a:r>
              <a:rPr lang="sv-SE" dirty="0">
                <a:solidFill>
                  <a:schemeClr val="tx1"/>
                </a:solidFill>
              </a:rPr>
              <a:t>Fjärr- och kraftvärme har en roll i avfalls-hierarkin genom att utvinna energi – el och värme – genom förbränning av avfall som inte kunnat hanteras tidigare i avfallstrappan.</a:t>
            </a:r>
          </a:p>
          <a:p>
            <a:pPr algn="ctr"/>
            <a:endParaRPr lang="sv-SE" dirty="0">
              <a:solidFill>
                <a:schemeClr val="tx1"/>
              </a:solidFill>
            </a:endParaRPr>
          </a:p>
        </p:txBody>
      </p:sp>
      <p:sp>
        <p:nvSpPr>
          <p:cNvPr id="17" name="textruta 16">
            <a:extLst>
              <a:ext uri="{FF2B5EF4-FFF2-40B4-BE49-F238E27FC236}">
                <a16:creationId xmlns:a16="http://schemas.microsoft.com/office/drawing/2014/main" id="{45AE540F-23CC-EF4A-A23E-325D69873FC7}"/>
              </a:ext>
            </a:extLst>
          </p:cNvPr>
          <p:cNvSpPr txBox="1"/>
          <p:nvPr/>
        </p:nvSpPr>
        <p:spPr>
          <a:xfrm>
            <a:off x="6744072" y="1710259"/>
            <a:ext cx="4464496" cy="3046988"/>
          </a:xfrm>
          <a:prstGeom prst="rect">
            <a:avLst/>
          </a:prstGeom>
          <a:noFill/>
        </p:spPr>
        <p:txBody>
          <a:bodyPr wrap="square" rtlCol="0">
            <a:spAutoFit/>
          </a:bodyPr>
          <a:lstStyle/>
          <a:p>
            <a:r>
              <a:rPr lang="sv-SE" sz="2400" dirty="0"/>
              <a:t>RESTPRODUKTER</a:t>
            </a:r>
          </a:p>
          <a:p>
            <a:pPr>
              <a:spcBef>
                <a:spcPts val="1200"/>
              </a:spcBef>
            </a:pPr>
            <a:r>
              <a:rPr lang="sv-SE" sz="2000" i="1" dirty="0"/>
              <a:t>Skog och industri</a:t>
            </a:r>
            <a:endParaRPr lang="sv-SE" dirty="0"/>
          </a:p>
          <a:p>
            <a:pPr>
              <a:spcBef>
                <a:spcPts val="600"/>
              </a:spcBef>
            </a:pPr>
            <a:r>
              <a:rPr lang="sv-SE" dirty="0"/>
              <a:t>Grenar och toppar (</a:t>
            </a:r>
            <a:r>
              <a:rPr lang="sv-SE" dirty="0" err="1"/>
              <a:t>grot</a:t>
            </a:r>
            <a:r>
              <a:rPr lang="sv-SE" dirty="0"/>
              <a:t>), rötter, sly</a:t>
            </a:r>
          </a:p>
          <a:p>
            <a:r>
              <a:rPr lang="sv-SE" dirty="0"/>
              <a:t>Flis och spån</a:t>
            </a:r>
          </a:p>
          <a:p>
            <a:endParaRPr lang="sv-SE" sz="1400" dirty="0"/>
          </a:p>
          <a:p>
            <a:r>
              <a:rPr lang="sv-SE" sz="2000" i="1" dirty="0" err="1"/>
              <a:t>Restvärme</a:t>
            </a:r>
            <a:endParaRPr lang="sv-SE" sz="2000" i="1" dirty="0"/>
          </a:p>
          <a:p>
            <a:pPr>
              <a:spcBef>
                <a:spcPts val="600"/>
              </a:spcBef>
            </a:pPr>
            <a:r>
              <a:rPr lang="sv-SE" dirty="0"/>
              <a:t>Överskottsvärme från industriella processer, datahallar och kylning av byggnader och verksamheter.</a:t>
            </a:r>
          </a:p>
        </p:txBody>
      </p:sp>
      <p:sp>
        <p:nvSpPr>
          <p:cNvPr id="18" name="Rektangel 17">
            <a:extLst>
              <a:ext uri="{FF2B5EF4-FFF2-40B4-BE49-F238E27FC236}">
                <a16:creationId xmlns:a16="http://schemas.microsoft.com/office/drawing/2014/main" id="{110C5BE1-128C-F946-9C33-4947E947F8ED}"/>
              </a:ext>
            </a:extLst>
          </p:cNvPr>
          <p:cNvSpPr/>
          <p:nvPr/>
        </p:nvSpPr>
        <p:spPr>
          <a:xfrm>
            <a:off x="6744072" y="4804277"/>
            <a:ext cx="4248459" cy="1289020"/>
          </a:xfrm>
          <a:prstGeom prst="rect">
            <a:avLst/>
          </a:prstGeom>
          <a:solidFill>
            <a:schemeClr val="accent4">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a:p>
            <a:pPr algn="ctr"/>
            <a:r>
              <a:rPr lang="sv-SE" dirty="0">
                <a:solidFill>
                  <a:schemeClr val="tx1"/>
                </a:solidFill>
              </a:rPr>
              <a:t>Fjärr- och kraftvärme återvinner energi ur restprodukter från skog och industri och tar vara på värme som blir över.</a:t>
            </a:r>
          </a:p>
          <a:p>
            <a:pPr algn="ctr"/>
            <a:endParaRPr lang="sv-SE" dirty="0">
              <a:solidFill>
                <a:schemeClr val="tx1"/>
              </a:solidFill>
            </a:endParaRPr>
          </a:p>
        </p:txBody>
      </p:sp>
    </p:spTree>
    <p:extLst>
      <p:ext uri="{BB962C8B-B14F-4D97-AF65-F5344CB8AC3E}">
        <p14:creationId xmlns:p14="http://schemas.microsoft.com/office/powerpoint/2010/main" val="1038802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954C05-4CB6-4E97-B6E1-A3B432F628F9}"/>
              </a:ext>
            </a:extLst>
          </p:cNvPr>
          <p:cNvSpPr>
            <a:spLocks noGrp="1"/>
          </p:cNvSpPr>
          <p:nvPr>
            <p:ph type="title"/>
          </p:nvPr>
        </p:nvSpPr>
        <p:spPr>
          <a:xfrm>
            <a:off x="838200" y="365125"/>
            <a:ext cx="10515600" cy="759619"/>
          </a:xfrm>
        </p:spPr>
        <p:txBody>
          <a:bodyPr>
            <a:normAutofit/>
          </a:bodyPr>
          <a:lstStyle/>
          <a:p>
            <a:r>
              <a:rPr lang="en-GB" sz="2400" dirty="0">
                <a:latin typeface="Arial" panose="020B0604020202020204" pitchFamily="34" charset="0"/>
                <a:cs typeface="Arial" panose="020B0604020202020204" pitchFamily="34" charset="0"/>
              </a:rPr>
              <a:t>ENERGIÅTERVINNING UR AVFALL OCH DESS ROLL</a:t>
            </a:r>
          </a:p>
        </p:txBody>
      </p:sp>
      <p:sp>
        <p:nvSpPr>
          <p:cNvPr id="3" name="Platshållare för innehåll 2">
            <a:extLst>
              <a:ext uri="{FF2B5EF4-FFF2-40B4-BE49-F238E27FC236}">
                <a16:creationId xmlns:a16="http://schemas.microsoft.com/office/drawing/2014/main" id="{0D1093DF-5B3B-402C-83CB-03A460172CD5}"/>
              </a:ext>
            </a:extLst>
          </p:cNvPr>
          <p:cNvSpPr>
            <a:spLocks noGrp="1"/>
          </p:cNvSpPr>
          <p:nvPr>
            <p:ph idx="1"/>
          </p:nvPr>
        </p:nvSpPr>
        <p:spPr>
          <a:xfrm>
            <a:off x="838200" y="1412776"/>
            <a:ext cx="9722296" cy="4764187"/>
          </a:xfrm>
        </p:spPr>
        <p:txBody>
          <a:bodyPr/>
          <a:lstStyle/>
          <a:p>
            <a:pPr>
              <a:lnSpc>
                <a:spcPct val="100000"/>
              </a:lnSpc>
            </a:pPr>
            <a:r>
              <a:rPr lang="sv-SE" sz="1800" dirty="0"/>
              <a:t>Utvecklar avfallssystemet mot bättre insamling, sortering och återvinning av flera fraktioner</a:t>
            </a:r>
          </a:p>
          <a:p>
            <a:pPr>
              <a:lnSpc>
                <a:spcPct val="100000"/>
              </a:lnSpc>
            </a:pPr>
            <a:r>
              <a:rPr lang="sv-SE" sz="1800" dirty="0"/>
              <a:t>Destruerar restavfall som blir kvar efter insamling, sortering och materialåtervinning</a:t>
            </a:r>
          </a:p>
          <a:p>
            <a:pPr>
              <a:lnSpc>
                <a:spcPct val="100000"/>
              </a:lnSpc>
            </a:pPr>
            <a:r>
              <a:rPr lang="sv-SE" sz="1800" dirty="0"/>
              <a:t>Håller materialflödet rent och säkert: förstör farliga organiska ämnen och tar bort/oskadliggör tungmetallerna i avfallet</a:t>
            </a:r>
          </a:p>
          <a:p>
            <a:pPr>
              <a:lnSpc>
                <a:spcPct val="100000"/>
              </a:lnSpc>
            </a:pPr>
            <a:r>
              <a:rPr lang="sv-SE" sz="1800" dirty="0"/>
              <a:t>Förvandlar avfall som inte kunnat återvinnas på annat sätt till el och värme för 650 000 respektive </a:t>
            </a:r>
            <a:br>
              <a:rPr lang="sv-SE" sz="1800" dirty="0"/>
            </a:br>
            <a:r>
              <a:rPr lang="sv-SE" sz="1800" dirty="0"/>
              <a:t>1 250 000 hushåll (hela Sverige), på ett miljösäkert sätt </a:t>
            </a:r>
          </a:p>
          <a:p>
            <a:pPr>
              <a:lnSpc>
                <a:spcPct val="100000"/>
              </a:lnSpc>
            </a:pPr>
            <a:r>
              <a:rPr lang="sv-SE" sz="1800" dirty="0"/>
              <a:t>Användbara metaller och salter och mineraler kan tas ut. Askorna kan användas som konstruktionsmaterial</a:t>
            </a:r>
          </a:p>
          <a:p>
            <a:pPr>
              <a:lnSpc>
                <a:spcPct val="100000"/>
              </a:lnSpc>
            </a:pPr>
            <a:r>
              <a:rPr lang="sv-SE" sz="1800" dirty="0"/>
              <a:t>Minskar utsläppen av växthusgaser i ett globalt perspektiv</a:t>
            </a:r>
          </a:p>
          <a:p>
            <a:pPr>
              <a:lnSpc>
                <a:spcPct val="100000"/>
              </a:lnSpc>
            </a:pPr>
            <a:r>
              <a:rPr lang="sv-SE" sz="1800" dirty="0"/>
              <a:t>Minskar behovet av nya deponier</a:t>
            </a:r>
          </a:p>
        </p:txBody>
      </p:sp>
    </p:spTree>
    <p:extLst>
      <p:ext uri="{BB962C8B-B14F-4D97-AF65-F5344CB8AC3E}">
        <p14:creationId xmlns:p14="http://schemas.microsoft.com/office/powerpoint/2010/main" val="2869325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68C05E-FD35-4916-8831-82C6EBF231DE}"/>
              </a:ext>
            </a:extLst>
          </p:cNvPr>
          <p:cNvSpPr>
            <a:spLocks noGrp="1"/>
          </p:cNvSpPr>
          <p:nvPr>
            <p:ph type="title"/>
          </p:nvPr>
        </p:nvSpPr>
        <p:spPr>
          <a:xfrm>
            <a:off x="838200" y="365125"/>
            <a:ext cx="10515600" cy="399579"/>
          </a:xfrm>
        </p:spPr>
        <p:txBody>
          <a:bodyPr>
            <a:noAutofit/>
          </a:bodyPr>
          <a:lstStyle/>
          <a:p>
            <a:r>
              <a:rPr lang="en-GB" sz="2400" dirty="0">
                <a:latin typeface="Arial" panose="020B0604020202020204" pitchFamily="34" charset="0"/>
                <a:cs typeface="Arial" panose="020B0604020202020204" pitchFamily="34" charset="0"/>
              </a:rPr>
              <a:t>FJÄRRVÄRME MINSKAR UTSLÄPPEN</a:t>
            </a:r>
          </a:p>
        </p:txBody>
      </p:sp>
      <p:pic>
        <p:nvPicPr>
          <p:cNvPr id="8" name="Platshållare för innehåll 7" descr="En bild som visar karta, text&#10;&#10;Automatiskt genererad beskrivning">
            <a:extLst>
              <a:ext uri="{FF2B5EF4-FFF2-40B4-BE49-F238E27FC236}">
                <a16:creationId xmlns:a16="http://schemas.microsoft.com/office/drawing/2014/main" id="{E3FF3ED9-56FB-4BC9-A235-954472FB7C33}"/>
              </a:ext>
            </a:extLst>
          </p:cNvPr>
          <p:cNvPicPr>
            <a:picLocks noGrp="1" noChangeAspect="1"/>
          </p:cNvPicPr>
          <p:nvPr>
            <p:ph idx="1"/>
          </p:nvPr>
        </p:nvPicPr>
        <p:blipFill>
          <a:blip r:embed="rId3"/>
          <a:stretch>
            <a:fillRect/>
          </a:stretch>
        </p:blipFill>
        <p:spPr>
          <a:xfrm>
            <a:off x="911424" y="1124744"/>
            <a:ext cx="6669136" cy="4351338"/>
          </a:xfrm>
        </p:spPr>
      </p:pic>
      <p:sp>
        <p:nvSpPr>
          <p:cNvPr id="10" name="textruta 9">
            <a:extLst>
              <a:ext uri="{FF2B5EF4-FFF2-40B4-BE49-F238E27FC236}">
                <a16:creationId xmlns:a16="http://schemas.microsoft.com/office/drawing/2014/main" id="{86BF1691-15CE-4A13-9DA6-14A604A00FB5}"/>
              </a:ext>
            </a:extLst>
          </p:cNvPr>
          <p:cNvSpPr txBox="1"/>
          <p:nvPr/>
        </p:nvSpPr>
        <p:spPr>
          <a:xfrm>
            <a:off x="7966992" y="1124744"/>
            <a:ext cx="3313584" cy="4247317"/>
          </a:xfrm>
          <a:prstGeom prst="rect">
            <a:avLst/>
          </a:prstGeom>
          <a:solidFill>
            <a:schemeClr val="accent4">
              <a:lumMod val="20000"/>
              <a:lumOff val="80000"/>
            </a:schemeClr>
          </a:solidFill>
        </p:spPr>
        <p:txBody>
          <a:bodyPr wrap="square" rtlCol="0">
            <a:spAutoFit/>
          </a:bodyPr>
          <a:lstStyle/>
          <a:p>
            <a:r>
              <a:rPr lang="sv-SE" dirty="0"/>
              <a:t>”Utsläppen av växthusgaser från egen uppvärmning av bostäder och lokaler har minskat kraftigt med 90 procent sedan 1990. Minskningen beror på att egen uppvärmning med olja har ersatts av främst fjärrvärme och värmepumpar bl.a. beroende på ökade skatter och oljepris. Denna omställning har bidragit mest till minskningen av Sveriges totala växthusgasutsläpp. Sektorns utsläpp fortsatte att minska 2018.”</a:t>
            </a:r>
          </a:p>
          <a:p>
            <a:r>
              <a:rPr lang="sv-SE" i="1" dirty="0"/>
              <a:t>Naturvårdsverket</a:t>
            </a:r>
          </a:p>
        </p:txBody>
      </p:sp>
      <p:sp>
        <p:nvSpPr>
          <p:cNvPr id="11" name="Rektangel 10">
            <a:extLst>
              <a:ext uri="{FF2B5EF4-FFF2-40B4-BE49-F238E27FC236}">
                <a16:creationId xmlns:a16="http://schemas.microsoft.com/office/drawing/2014/main" id="{6A28DC61-70CB-46C1-91FC-B348179D2F90}"/>
              </a:ext>
            </a:extLst>
          </p:cNvPr>
          <p:cNvSpPr/>
          <p:nvPr/>
        </p:nvSpPr>
        <p:spPr>
          <a:xfrm>
            <a:off x="911424" y="5589240"/>
            <a:ext cx="6496918" cy="584775"/>
          </a:xfrm>
          <a:prstGeom prst="rect">
            <a:avLst/>
          </a:prstGeom>
        </p:spPr>
        <p:txBody>
          <a:bodyPr wrap="square">
            <a:spAutoFit/>
          </a:bodyPr>
          <a:lstStyle/>
          <a:p>
            <a:r>
              <a:rPr lang="sv-SE" sz="1600" dirty="0">
                <a:solidFill>
                  <a:srgbClr val="000000"/>
                </a:solidFill>
                <a:latin typeface="open_sansregular"/>
              </a:rPr>
              <a:t>Samtidigt som fjärrvärmebranschen har ökat sina leveranser av el och fjärrvärme med 70 procent har de egna utsläppen minskat med 24 procent. </a:t>
            </a:r>
            <a:endParaRPr lang="sv-SE" sz="1600" dirty="0"/>
          </a:p>
        </p:txBody>
      </p:sp>
    </p:spTree>
    <p:extLst>
      <p:ext uri="{BB962C8B-B14F-4D97-AF65-F5344CB8AC3E}">
        <p14:creationId xmlns:p14="http://schemas.microsoft.com/office/powerpoint/2010/main" val="15431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07370CC-8F60-493F-827F-3396B8B9D0B4}"/>
              </a:ext>
            </a:extLst>
          </p:cNvPr>
          <p:cNvSpPr/>
          <p:nvPr/>
        </p:nvSpPr>
        <p:spPr>
          <a:xfrm>
            <a:off x="0" y="-27384"/>
            <a:ext cx="12192000" cy="68853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hteck 6"/>
          <p:cNvSpPr/>
          <p:nvPr/>
        </p:nvSpPr>
        <p:spPr>
          <a:xfrm>
            <a:off x="2386013" y="4243388"/>
            <a:ext cx="9310511" cy="19497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 name="Rubrik 1"/>
          <p:cNvSpPr>
            <a:spLocks noGrp="1"/>
          </p:cNvSpPr>
          <p:nvPr>
            <p:ph type="ctrTitle"/>
          </p:nvPr>
        </p:nvSpPr>
        <p:spPr>
          <a:xfrm>
            <a:off x="3530600" y="4612427"/>
            <a:ext cx="8471599" cy="1085409"/>
          </a:xfrm>
          <a:noFill/>
        </p:spPr>
        <p:txBody>
          <a:bodyPr vert="horz" lIns="720000" tIns="45720" rIns="91440" bIns="45720" rtlCol="0" anchor="b">
            <a:normAutofit/>
          </a:bodyPr>
          <a:lstStyle/>
          <a:p>
            <a:pPr algn="l">
              <a:lnSpc>
                <a:spcPct val="80000"/>
              </a:lnSpc>
              <a:spcBef>
                <a:spcPts val="0"/>
              </a:spcBef>
            </a:pPr>
            <a:r>
              <a:rPr lang="sv-SE" sz="4000" dirty="0">
                <a:solidFill>
                  <a:schemeClr val="tx1">
                    <a:lumMod val="85000"/>
                    <a:lumOff val="15000"/>
                  </a:schemeClr>
                </a:solidFill>
                <a:latin typeface="Arial"/>
                <a:cs typeface="Arial"/>
              </a:rPr>
              <a:t>BAKGRUND</a:t>
            </a:r>
          </a:p>
        </p:txBody>
      </p:sp>
    </p:spTree>
    <p:extLst>
      <p:ext uri="{BB962C8B-B14F-4D97-AF65-F5344CB8AC3E}">
        <p14:creationId xmlns:p14="http://schemas.microsoft.com/office/powerpoint/2010/main" val="3904781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5600A19-8F92-426F-A30F-93D1F55E9AE2}"/>
              </a:ext>
            </a:extLst>
          </p:cNvPr>
          <p:cNvSpPr/>
          <p:nvPr/>
        </p:nvSpPr>
        <p:spPr>
          <a:xfrm>
            <a:off x="0" y="-27384"/>
            <a:ext cx="12192000" cy="68853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chteck 6"/>
          <p:cNvSpPr/>
          <p:nvPr/>
        </p:nvSpPr>
        <p:spPr>
          <a:xfrm>
            <a:off x="2386013" y="4243388"/>
            <a:ext cx="9310511" cy="19497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ubrik 1"/>
          <p:cNvSpPr>
            <a:spLocks noGrp="1"/>
          </p:cNvSpPr>
          <p:nvPr>
            <p:ph type="ctrTitle"/>
          </p:nvPr>
        </p:nvSpPr>
        <p:spPr>
          <a:xfrm>
            <a:off x="3530600" y="4612427"/>
            <a:ext cx="8471599" cy="1085409"/>
          </a:xfrm>
          <a:noFill/>
        </p:spPr>
        <p:txBody>
          <a:bodyPr vert="horz" lIns="720000" tIns="45720" rIns="91440" bIns="45720" rtlCol="0" anchor="b">
            <a:normAutofit/>
          </a:bodyPr>
          <a:lstStyle/>
          <a:p>
            <a:pPr algn="l">
              <a:lnSpc>
                <a:spcPct val="80000"/>
              </a:lnSpc>
              <a:spcBef>
                <a:spcPts val="0"/>
              </a:spcBef>
            </a:pPr>
            <a:r>
              <a:rPr lang="sv-SE" sz="4000" dirty="0">
                <a:solidFill>
                  <a:schemeClr val="tx1">
                    <a:lumMod val="85000"/>
                    <a:lumOff val="15000"/>
                  </a:schemeClr>
                </a:solidFill>
                <a:latin typeface="Arial"/>
                <a:cs typeface="Arial"/>
              </a:rPr>
              <a:t>REGELVERK OCH VILLKOR</a:t>
            </a:r>
          </a:p>
        </p:txBody>
      </p:sp>
    </p:spTree>
    <p:extLst>
      <p:ext uri="{BB962C8B-B14F-4D97-AF65-F5344CB8AC3E}">
        <p14:creationId xmlns:p14="http://schemas.microsoft.com/office/powerpoint/2010/main" val="3140800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BAKGRUND TILL UPPMANINGAR TILL BESLUTSFATTARE</a:t>
            </a:r>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31</a:t>
            </a:fld>
            <a:endParaRPr lang="sv-SE"/>
          </a:p>
        </p:txBody>
      </p:sp>
      <p:sp>
        <p:nvSpPr>
          <p:cNvPr id="6" name="textruta 5">
            <a:extLst>
              <a:ext uri="{FF2B5EF4-FFF2-40B4-BE49-F238E27FC236}">
                <a16:creationId xmlns:a16="http://schemas.microsoft.com/office/drawing/2014/main" id="{8C869B69-91EA-A646-9BF5-050B1979A99B}"/>
              </a:ext>
            </a:extLst>
          </p:cNvPr>
          <p:cNvSpPr txBox="1"/>
          <p:nvPr/>
        </p:nvSpPr>
        <p:spPr>
          <a:xfrm>
            <a:off x="1199456" y="2324477"/>
            <a:ext cx="9145016" cy="403187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sv-SE" dirty="0"/>
              <a:t>Dagens regelverk är inte anpassat till beslutade energi- och klimatmålsättningar och behöver moderniseras för att hantera förändrade relationer mellan produktion, distribution, användning och lagring. </a:t>
            </a:r>
          </a:p>
          <a:p>
            <a:pPr marL="285750" indent="-285750">
              <a:spcBef>
                <a:spcPts val="1200"/>
              </a:spcBef>
              <a:buFont typeface="Arial" panose="020B0604020202020204" pitchFamily="34" charset="0"/>
              <a:buChar char="•"/>
            </a:pPr>
            <a:r>
              <a:rPr lang="sv-SE" dirty="0"/>
              <a:t>Energisystemet behöver utvecklas lokalt/regionalt och dess olika delar behöver sammanlänkas.</a:t>
            </a:r>
          </a:p>
          <a:p>
            <a:pPr marL="285750" indent="-285750">
              <a:spcBef>
                <a:spcPts val="1200"/>
              </a:spcBef>
              <a:buFont typeface="Arial" panose="020B0604020202020204" pitchFamily="34" charset="0"/>
              <a:buChar char="•"/>
            </a:pPr>
            <a:r>
              <a:rPr lang="sv-SE" dirty="0"/>
              <a:t>Produktion och användning av el och värme behöver hanteras gemensamt för att skapa nödvändig flexibilitet i energisystemet. </a:t>
            </a:r>
          </a:p>
          <a:p>
            <a:pPr marL="285750" indent="-285750">
              <a:spcBef>
                <a:spcPts val="1200"/>
              </a:spcBef>
              <a:buFont typeface="Arial" panose="020B0604020202020204" pitchFamily="34" charset="0"/>
              <a:buChar char="•"/>
            </a:pPr>
            <a:r>
              <a:rPr lang="sv-SE" dirty="0"/>
              <a:t>Statens ansvar för energisystemet behöver ses över så att myndigheters gränsdragningar tydliggörs och att systemets olika aktörer kan verka funktionellt och i samma riktning.</a:t>
            </a:r>
          </a:p>
          <a:p>
            <a:pPr marL="285750" indent="-285750">
              <a:spcBef>
                <a:spcPts val="1200"/>
              </a:spcBef>
              <a:buFont typeface="Arial" panose="020B0604020202020204" pitchFamily="34" charset="0"/>
              <a:buChar char="•"/>
            </a:pPr>
            <a:r>
              <a:rPr lang="sv-SE" dirty="0"/>
              <a:t>Regelverk behöver hantera ett ökat behov av säkerhet. Dels eftersom</a:t>
            </a:r>
            <a:r>
              <a:rPr lang="sv-SE" dirty="0">
                <a:solidFill>
                  <a:srgbClr val="FF0000"/>
                </a:solidFill>
              </a:rPr>
              <a:t> </a:t>
            </a:r>
            <a:r>
              <a:rPr lang="sv-SE" dirty="0"/>
              <a:t>fler aktörer sammanlänkas vid digitalisering av energisystemet. Dels mot bakgrund av ett nytt geopolitiskt läge med ökad risk för cyberattacker. </a:t>
            </a:r>
          </a:p>
        </p:txBody>
      </p:sp>
      <p:sp>
        <p:nvSpPr>
          <p:cNvPr id="5" name="Rektangel 4">
            <a:extLst>
              <a:ext uri="{FF2B5EF4-FFF2-40B4-BE49-F238E27FC236}">
                <a16:creationId xmlns:a16="http://schemas.microsoft.com/office/drawing/2014/main" id="{F0CBA034-1485-C142-BA9D-656A8DED6BE8}"/>
              </a:ext>
            </a:extLst>
          </p:cNvPr>
          <p:cNvSpPr/>
          <p:nvPr/>
        </p:nvSpPr>
        <p:spPr>
          <a:xfrm>
            <a:off x="1199456" y="1340768"/>
            <a:ext cx="9145016" cy="720080"/>
          </a:xfrm>
          <a:prstGeom prst="rec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En rad aktörer har lagt förslag om åtgärder för ett mer effektivt energisystem som kan möta de förändringar som sker i energisystemet och genom samhällets omställning till fossilfritt. </a:t>
            </a:r>
          </a:p>
        </p:txBody>
      </p:sp>
    </p:spTree>
    <p:extLst>
      <p:ext uri="{BB962C8B-B14F-4D97-AF65-F5344CB8AC3E}">
        <p14:creationId xmlns:p14="http://schemas.microsoft.com/office/powerpoint/2010/main" val="1186612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Energiföretagen Sveriges 12 konkreta förslag för kraft- och fjärrvärme</a:t>
            </a:r>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32</a:t>
            </a:fld>
            <a:endParaRPr lang="sv-SE"/>
          </a:p>
        </p:txBody>
      </p:sp>
      <p:sp>
        <p:nvSpPr>
          <p:cNvPr id="6" name="textruta 5">
            <a:extLst>
              <a:ext uri="{FF2B5EF4-FFF2-40B4-BE49-F238E27FC236}">
                <a16:creationId xmlns:a16="http://schemas.microsoft.com/office/drawing/2014/main" id="{8C869B69-91EA-A646-9BF5-050B1979A99B}"/>
              </a:ext>
            </a:extLst>
          </p:cNvPr>
          <p:cNvSpPr txBox="1"/>
          <p:nvPr/>
        </p:nvSpPr>
        <p:spPr>
          <a:xfrm>
            <a:off x="1559496" y="1484784"/>
            <a:ext cx="9217024" cy="4755148"/>
          </a:xfrm>
          <a:prstGeom prst="rect">
            <a:avLst/>
          </a:prstGeom>
          <a:noFill/>
        </p:spPr>
        <p:txBody>
          <a:bodyPr wrap="square" rtlCol="0">
            <a:spAutoFit/>
          </a:bodyPr>
          <a:lstStyle/>
          <a:p>
            <a:pPr lvl="0">
              <a:spcAft>
                <a:spcPts val="600"/>
              </a:spcAft>
            </a:pPr>
            <a:r>
              <a:rPr lang="sv-SE" sz="1600" dirty="0"/>
              <a:t>1. </a:t>
            </a:r>
            <a:r>
              <a:rPr lang="sv-SE" dirty="0"/>
              <a:t>Ta fram en sammanhållen strategi för kraft- och fjärrvärmen.	</a:t>
            </a:r>
          </a:p>
          <a:p>
            <a:pPr>
              <a:spcAft>
                <a:spcPts val="600"/>
              </a:spcAft>
            </a:pPr>
            <a:r>
              <a:rPr lang="sv-SE" dirty="0"/>
              <a:t>2. Säkerställ att energikraven i Boverkets byggregler är teknikneutrala.</a:t>
            </a:r>
          </a:p>
          <a:p>
            <a:pPr lvl="0">
              <a:spcAft>
                <a:spcPts val="600"/>
              </a:spcAft>
            </a:pPr>
            <a:r>
              <a:rPr lang="sv-SE" dirty="0"/>
              <a:t>3. Lindra konsekvenserna av chockhöjda kraftvärmeskatter.</a:t>
            </a:r>
          </a:p>
          <a:p>
            <a:pPr lvl="0">
              <a:spcAft>
                <a:spcPts val="600"/>
              </a:spcAft>
            </a:pPr>
            <a:r>
              <a:rPr lang="sv-SE" dirty="0"/>
              <a:t>4. Slopa avfallsförbränningsskatten och lägg</a:t>
            </a:r>
            <a:r>
              <a:rPr lang="sv-SE" dirty="0">
                <a:solidFill>
                  <a:srgbClr val="FF0000"/>
                </a:solidFill>
              </a:rPr>
              <a:t> </a:t>
            </a:r>
            <a:r>
              <a:rPr lang="sv-SE" dirty="0"/>
              <a:t>styrmedel på avfall i tidigare led. </a:t>
            </a:r>
          </a:p>
          <a:p>
            <a:pPr lvl="0">
              <a:spcAft>
                <a:spcPts val="600"/>
              </a:spcAft>
            </a:pPr>
            <a:r>
              <a:rPr lang="sv-SE" dirty="0"/>
              <a:t>5. Inför långsiktiga styrmedel för negativa utsläpp.</a:t>
            </a:r>
          </a:p>
          <a:p>
            <a:pPr lvl="0">
              <a:spcAft>
                <a:spcPts val="600"/>
              </a:spcAft>
            </a:pPr>
            <a:r>
              <a:rPr lang="sv-SE" dirty="0"/>
              <a:t>6. Säkerställ ersättning för de tjänster som elsystemet behöver.</a:t>
            </a:r>
          </a:p>
          <a:p>
            <a:pPr lvl="0">
              <a:spcAft>
                <a:spcPts val="600"/>
              </a:spcAft>
            </a:pPr>
            <a:r>
              <a:rPr lang="sv-SE" dirty="0"/>
              <a:t>7. Säkerställ kraftvärmens roll i krisberedskapen.</a:t>
            </a:r>
          </a:p>
          <a:p>
            <a:pPr lvl="0">
              <a:spcAft>
                <a:spcPts val="600"/>
              </a:spcAft>
            </a:pPr>
            <a:r>
              <a:rPr lang="sv-SE" dirty="0"/>
              <a:t>8. Främja användningen av biogas i kraftvärmeproduktionen.</a:t>
            </a:r>
          </a:p>
          <a:p>
            <a:pPr>
              <a:spcAft>
                <a:spcPts val="600"/>
              </a:spcAft>
            </a:pPr>
            <a:r>
              <a:rPr lang="sv-SE" dirty="0"/>
              <a:t>9. Avveckla riktade investeringsstöd till etablerade tekniker.</a:t>
            </a:r>
          </a:p>
          <a:p>
            <a:pPr>
              <a:spcAft>
                <a:spcPts val="600"/>
              </a:spcAft>
            </a:pPr>
            <a:r>
              <a:rPr lang="sv-SE" dirty="0"/>
              <a:t>10. Stimulera småskalig kraftvärme som kan ge mer lokal </a:t>
            </a:r>
            <a:r>
              <a:rPr lang="sv-SE" dirty="0" err="1"/>
              <a:t>planerbar</a:t>
            </a:r>
            <a:r>
              <a:rPr lang="sv-SE" dirty="0"/>
              <a:t> elproduktion.</a:t>
            </a:r>
          </a:p>
          <a:p>
            <a:pPr>
              <a:spcAft>
                <a:spcPts val="600"/>
              </a:spcAft>
            </a:pPr>
            <a:r>
              <a:rPr lang="sv-SE" dirty="0"/>
              <a:t>11. Övertolka inte EU-direktiven från ren energi-paketet.</a:t>
            </a:r>
          </a:p>
          <a:p>
            <a:r>
              <a:rPr lang="sv-SE" dirty="0"/>
              <a:t>12. Fastighetsbeskatta inte fjärrvärmeproduktionen.</a:t>
            </a:r>
          </a:p>
          <a:p>
            <a:pPr lvl="0"/>
            <a:endParaRPr lang="sv-SE" sz="1600" dirty="0"/>
          </a:p>
          <a:p>
            <a:pPr lvl="0"/>
            <a:r>
              <a:rPr lang="sv-SE" sz="1600" i="1" dirty="0"/>
              <a:t>Juni 2019. </a:t>
            </a:r>
            <a:r>
              <a:rPr lang="sv-SE" sz="1600" dirty="0">
                <a:hlinkClick r:id="rId3"/>
              </a:rPr>
              <a:t>Här finns fördjupad information om de 12 punkterna.</a:t>
            </a:r>
            <a:endParaRPr lang="sv-SE" sz="1600" dirty="0"/>
          </a:p>
        </p:txBody>
      </p:sp>
    </p:spTree>
    <p:extLst>
      <p:ext uri="{BB962C8B-B14F-4D97-AF65-F5344CB8AC3E}">
        <p14:creationId xmlns:p14="http://schemas.microsoft.com/office/powerpoint/2010/main" val="4244557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78560"/>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Svenska fjärr- och kraftvärmeproducenter i SvD</a:t>
            </a:r>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33</a:t>
            </a:fld>
            <a:endParaRPr lang="sv-SE"/>
          </a:p>
        </p:txBody>
      </p:sp>
      <p:sp>
        <p:nvSpPr>
          <p:cNvPr id="6" name="textruta 5">
            <a:extLst>
              <a:ext uri="{FF2B5EF4-FFF2-40B4-BE49-F238E27FC236}">
                <a16:creationId xmlns:a16="http://schemas.microsoft.com/office/drawing/2014/main" id="{8C869B69-91EA-A646-9BF5-050B1979A99B}"/>
              </a:ext>
            </a:extLst>
          </p:cNvPr>
          <p:cNvSpPr txBox="1"/>
          <p:nvPr/>
        </p:nvSpPr>
        <p:spPr>
          <a:xfrm>
            <a:off x="839416" y="1513522"/>
            <a:ext cx="5926727" cy="4785926"/>
          </a:xfrm>
          <a:prstGeom prst="rect">
            <a:avLst/>
          </a:prstGeom>
          <a:noFill/>
        </p:spPr>
        <p:txBody>
          <a:bodyPr wrap="square" rtlCol="0">
            <a:spAutoFit/>
          </a:bodyPr>
          <a:lstStyle/>
          <a:p>
            <a:pPr lvl="0"/>
            <a:r>
              <a:rPr lang="sv-SE" dirty="0"/>
              <a:t>Svenska Dagbladet, 14 fjärrvärmeproducenter:</a:t>
            </a:r>
          </a:p>
          <a:p>
            <a:pPr lvl="0"/>
            <a:endParaRPr lang="sv-SE" sz="1600" b="1" dirty="0"/>
          </a:p>
          <a:p>
            <a:r>
              <a:rPr lang="sv-SE" sz="1600" b="1" dirty="0"/>
              <a:t>”</a:t>
            </a:r>
            <a:r>
              <a:rPr lang="sv-SE" dirty="0"/>
              <a:t>Att fjärr- och kraftvärmen är lokal är en styrka i energisystemet men lokala frågor får lätt en undanskymd roll i den nationella energidebatten. Nu behöver sökarljuset ställas in just här.</a:t>
            </a:r>
          </a:p>
          <a:p>
            <a:pPr>
              <a:spcBef>
                <a:spcPts val="600"/>
              </a:spcBef>
            </a:pPr>
            <a:r>
              <a:rPr lang="sv-SE" b="1" dirty="0"/>
              <a:t>Därför vill vi nu se en nationell strategi</a:t>
            </a:r>
            <a:r>
              <a:rPr lang="sv-SE" dirty="0"/>
              <a:t> för fjärr- och kraftvärmens roll i ett framtida förnybart energisystem. Och därför behöver riksdag och regering vara beredda att utveckla förutsättningar som gör det möjligt att tillvarata de fördelar fjärr- och kraftvärmen kan bidra med.</a:t>
            </a:r>
            <a:r>
              <a:rPr lang="sv-SE" sz="1600" b="1" dirty="0"/>
              <a:t>”</a:t>
            </a:r>
          </a:p>
          <a:p>
            <a:pPr lvl="0"/>
            <a:endParaRPr lang="sv-SE" sz="1600" dirty="0"/>
          </a:p>
          <a:p>
            <a:r>
              <a:rPr lang="sv-SE" sz="1400" dirty="0"/>
              <a:t>Borlänge Energi, Eskilstuna Energi &amp; Miljö, Falu Energi &amp; Vatten </a:t>
            </a:r>
          </a:p>
          <a:p>
            <a:r>
              <a:rPr lang="sv-SE" sz="1400" dirty="0"/>
              <a:t>Göteborg Energi, Jönköping Energi, Mälarenergi, Skövde Energi </a:t>
            </a:r>
          </a:p>
          <a:p>
            <a:r>
              <a:rPr lang="sv-SE" sz="1400" dirty="0"/>
              <a:t>Stockholm Exergi, Sundsvall Energi, Söderenergi, </a:t>
            </a:r>
            <a:r>
              <a:rPr lang="sv-SE" sz="1400" dirty="0" err="1"/>
              <a:t>Telge</a:t>
            </a:r>
            <a:r>
              <a:rPr lang="sv-SE" sz="1400" dirty="0"/>
              <a:t> Nät </a:t>
            </a:r>
          </a:p>
          <a:p>
            <a:r>
              <a:rPr lang="sv-SE" sz="1400" dirty="0"/>
              <a:t>Värmevärden, Växjö Energi, </a:t>
            </a:r>
            <a:r>
              <a:rPr lang="sv-SE" sz="1400" dirty="0" err="1"/>
              <a:t>Öresundskraft</a:t>
            </a:r>
            <a:endParaRPr lang="sv-SE" sz="1400" dirty="0"/>
          </a:p>
          <a:p>
            <a:pPr lvl="0"/>
            <a:endParaRPr lang="sv-SE" sz="1600" dirty="0"/>
          </a:p>
          <a:p>
            <a:pPr lvl="0"/>
            <a:r>
              <a:rPr lang="sv-SE" sz="1600" i="1" dirty="0"/>
              <a:t>Juli 2019</a:t>
            </a:r>
          </a:p>
        </p:txBody>
      </p:sp>
      <p:pic>
        <p:nvPicPr>
          <p:cNvPr id="7" name="Bildobjekt 6">
            <a:extLst>
              <a:ext uri="{FF2B5EF4-FFF2-40B4-BE49-F238E27FC236}">
                <a16:creationId xmlns:a16="http://schemas.microsoft.com/office/drawing/2014/main" id="{EB70A119-B1D4-6C4A-8710-932EDD732680}"/>
              </a:ext>
            </a:extLst>
          </p:cNvPr>
          <p:cNvPicPr>
            <a:picLocks noChangeAspect="1"/>
          </p:cNvPicPr>
          <p:nvPr/>
        </p:nvPicPr>
        <p:blipFill>
          <a:blip r:embed="rId3"/>
          <a:stretch>
            <a:fillRect/>
          </a:stretch>
        </p:blipFill>
        <p:spPr>
          <a:xfrm>
            <a:off x="7872913" y="1136613"/>
            <a:ext cx="3911719" cy="5676763"/>
          </a:xfrm>
          <a:prstGeom prst="rect">
            <a:avLst/>
          </a:prstGeom>
        </p:spPr>
      </p:pic>
      <p:cxnSp>
        <p:nvCxnSpPr>
          <p:cNvPr id="9" name="Rak 8">
            <a:extLst>
              <a:ext uri="{FF2B5EF4-FFF2-40B4-BE49-F238E27FC236}">
                <a16:creationId xmlns:a16="http://schemas.microsoft.com/office/drawing/2014/main" id="{8AA02AA1-A264-434C-AC9C-B91D4B46BBE1}"/>
              </a:ext>
            </a:extLst>
          </p:cNvPr>
          <p:cNvCxnSpPr/>
          <p:nvPr/>
        </p:nvCxnSpPr>
        <p:spPr>
          <a:xfrm>
            <a:off x="7464152" y="1340768"/>
            <a:ext cx="0" cy="519814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160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Samling för nätkapacitet</a:t>
            </a:r>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34</a:t>
            </a:fld>
            <a:endParaRPr lang="sv-SE"/>
          </a:p>
        </p:txBody>
      </p:sp>
      <p:sp>
        <p:nvSpPr>
          <p:cNvPr id="6" name="textruta 5">
            <a:extLst>
              <a:ext uri="{FF2B5EF4-FFF2-40B4-BE49-F238E27FC236}">
                <a16:creationId xmlns:a16="http://schemas.microsoft.com/office/drawing/2014/main" id="{8C869B69-91EA-A646-9BF5-050B1979A99B}"/>
              </a:ext>
            </a:extLst>
          </p:cNvPr>
          <p:cNvSpPr txBox="1"/>
          <p:nvPr/>
        </p:nvSpPr>
        <p:spPr>
          <a:xfrm>
            <a:off x="1174567" y="1214377"/>
            <a:ext cx="8784976" cy="5324535"/>
          </a:xfrm>
          <a:prstGeom prst="rect">
            <a:avLst/>
          </a:prstGeom>
          <a:noFill/>
        </p:spPr>
        <p:txBody>
          <a:bodyPr wrap="square" rtlCol="0">
            <a:spAutoFit/>
          </a:bodyPr>
          <a:lstStyle/>
          <a:p>
            <a:pPr lvl="0"/>
            <a:r>
              <a:rPr lang="sv-SE" dirty="0"/>
              <a:t>Bakom nätverket står Energiföretagen Sverige tillsammans med ett stort antal andra aktörer. Efter rundabordssamtal där alla aktörer bidrog med förslag på både kort och lång sikt presenterades </a:t>
            </a:r>
            <a:r>
              <a:rPr lang="sv-SE" b="1" dirty="0"/>
              <a:t>tio förslag för att avhjälpa kapacitetsbristen i elnäten </a:t>
            </a:r>
          </a:p>
          <a:p>
            <a:pPr lvl="0"/>
            <a:endParaRPr lang="sv-SE" sz="1600" dirty="0"/>
          </a:p>
          <a:p>
            <a:pPr fontAlgn="base"/>
            <a:r>
              <a:rPr lang="sv-SE" i="1" dirty="0"/>
              <a:t>På kort sikt</a:t>
            </a:r>
          </a:p>
          <a:p>
            <a:pPr fontAlgn="base"/>
            <a:r>
              <a:rPr lang="sv-SE" dirty="0"/>
              <a:t>1. Tydliggör vem som bär ansvaret vid nätkapacitetsbrist. </a:t>
            </a:r>
          </a:p>
          <a:p>
            <a:pPr fontAlgn="base"/>
            <a:r>
              <a:rPr lang="sv-SE" dirty="0"/>
              <a:t>2. Utveckla former för dialog, kartläggning och samhällsplanering. </a:t>
            </a:r>
          </a:p>
          <a:p>
            <a:pPr fontAlgn="base"/>
            <a:r>
              <a:rPr lang="sv-SE" dirty="0"/>
              <a:t>3. Öka flexibiliteten i anslutningsabonnemang. </a:t>
            </a:r>
          </a:p>
          <a:p>
            <a:pPr fontAlgn="base"/>
            <a:r>
              <a:rPr lang="sv-SE" dirty="0"/>
              <a:t>4. Frigör kapacitet genom utvecklad </a:t>
            </a:r>
            <a:r>
              <a:rPr lang="sv-SE" dirty="0" err="1"/>
              <a:t>risksyn</a:t>
            </a:r>
            <a:r>
              <a:rPr lang="sv-SE" dirty="0"/>
              <a:t>. </a:t>
            </a:r>
          </a:p>
          <a:p>
            <a:pPr fontAlgn="base"/>
            <a:r>
              <a:rPr lang="sv-SE" dirty="0"/>
              <a:t>5. Skapa förutsättningar för effekttariffer. </a:t>
            </a:r>
          </a:p>
          <a:p>
            <a:pPr fontAlgn="base"/>
            <a:endParaRPr lang="sv-SE" dirty="0"/>
          </a:p>
          <a:p>
            <a:pPr fontAlgn="base"/>
            <a:r>
              <a:rPr lang="sv-SE" i="1" dirty="0"/>
              <a:t>På lång sikt</a:t>
            </a:r>
          </a:p>
          <a:p>
            <a:pPr fontAlgn="base"/>
            <a:r>
              <a:rPr lang="sv-SE" dirty="0"/>
              <a:t>6. Säkra långsiktiga incitament för elnätsinvesteringar. </a:t>
            </a:r>
          </a:p>
          <a:p>
            <a:pPr fontAlgn="base"/>
            <a:r>
              <a:rPr lang="sv-SE" dirty="0"/>
              <a:t>7. Säkerställ marknadsmässig ersättning för stödtjänster till elsystemet.</a:t>
            </a:r>
          </a:p>
          <a:p>
            <a:pPr fontAlgn="base"/>
            <a:r>
              <a:rPr lang="sv-SE" dirty="0"/>
              <a:t>8. Undanröj hinder för marknadsplatser för flexibilitetstjänster. </a:t>
            </a:r>
          </a:p>
          <a:p>
            <a:pPr fontAlgn="base"/>
            <a:r>
              <a:rPr lang="sv-SE" dirty="0"/>
              <a:t>9. Effektivisera tillståndsprocesserna. </a:t>
            </a:r>
          </a:p>
          <a:p>
            <a:pPr fontAlgn="base"/>
            <a:r>
              <a:rPr lang="sv-SE" dirty="0"/>
              <a:t>10 Styr myndigheter i linje med politiska målsättningar.</a:t>
            </a:r>
          </a:p>
          <a:p>
            <a:pPr fontAlgn="base"/>
            <a:endParaRPr lang="sv-SE" dirty="0"/>
          </a:p>
          <a:p>
            <a:pPr fontAlgn="base"/>
            <a:r>
              <a:rPr lang="sv-SE" i="1" dirty="0"/>
              <a:t>September 2019, </a:t>
            </a:r>
            <a:r>
              <a:rPr lang="sv-SE" dirty="0">
                <a:hlinkClick r:id="rId3"/>
              </a:rPr>
              <a:t>Läs mer om Samling för nätkapacitet</a:t>
            </a:r>
            <a:endParaRPr lang="sv-SE" dirty="0"/>
          </a:p>
        </p:txBody>
      </p:sp>
    </p:spTree>
    <p:extLst>
      <p:ext uri="{BB962C8B-B14F-4D97-AF65-F5344CB8AC3E}">
        <p14:creationId xmlns:p14="http://schemas.microsoft.com/office/powerpoint/2010/main" val="2254825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46713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Färdplan för fossilfri uppvärmning</a:t>
            </a:r>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35</a:t>
            </a:fld>
            <a:endParaRPr lang="sv-SE"/>
          </a:p>
        </p:txBody>
      </p:sp>
      <p:sp>
        <p:nvSpPr>
          <p:cNvPr id="6" name="textruta 5">
            <a:extLst>
              <a:ext uri="{FF2B5EF4-FFF2-40B4-BE49-F238E27FC236}">
                <a16:creationId xmlns:a16="http://schemas.microsoft.com/office/drawing/2014/main" id="{8C869B69-91EA-A646-9BF5-050B1979A99B}"/>
              </a:ext>
            </a:extLst>
          </p:cNvPr>
          <p:cNvSpPr txBox="1"/>
          <p:nvPr/>
        </p:nvSpPr>
        <p:spPr>
          <a:xfrm>
            <a:off x="851520" y="989139"/>
            <a:ext cx="9276928" cy="5539978"/>
          </a:xfrm>
          <a:prstGeom prst="rect">
            <a:avLst/>
          </a:prstGeom>
          <a:noFill/>
        </p:spPr>
        <p:txBody>
          <a:bodyPr wrap="square" rtlCol="0">
            <a:spAutoFit/>
          </a:bodyPr>
          <a:lstStyle/>
          <a:p>
            <a:pPr lvl="0"/>
            <a:r>
              <a:rPr lang="sv-SE" dirty="0"/>
              <a:t>Ett 50-tal aktörer på värmemarknaden har inom ramen för regeringens initiativ Fossilfritt Sverige tagit fram Färdplan för uppvärmningsbranschen, som nu cirka 100 aktörer har ställt sig bakom.</a:t>
            </a:r>
          </a:p>
          <a:p>
            <a:pPr>
              <a:spcBef>
                <a:spcPts val="1200"/>
              </a:spcBef>
            </a:pPr>
            <a:r>
              <a:rPr lang="sv-SE" b="1" dirty="0"/>
              <a:t>Fjärrvärmebranschens åtaganden</a:t>
            </a:r>
            <a:endParaRPr lang="sv-SE" dirty="0">
              <a:solidFill>
                <a:srgbClr val="FF0000"/>
              </a:solidFill>
            </a:endParaRPr>
          </a:p>
          <a:p>
            <a:pPr lvl="0"/>
            <a:r>
              <a:rPr lang="sv-SE" dirty="0"/>
              <a:t>Fjärrvärmebranschen ska bland annat bli fossilbränslefri senast år 2030 och fungera som en kolsänka år 2045. De ska också samverka i hög grad med kunder och andra aktörer för att utveckla fjärrvärmeaffären, tekniken och annat som krävs för att uppnå detta. </a:t>
            </a:r>
            <a:endParaRPr lang="sv-SE" b="1" dirty="0"/>
          </a:p>
          <a:p>
            <a:pPr lvl="0">
              <a:spcBef>
                <a:spcPts val="1200"/>
              </a:spcBef>
            </a:pPr>
            <a:r>
              <a:rPr lang="sv-SE" b="1" dirty="0"/>
              <a:t>Några av uppmaningarna till politiken</a:t>
            </a:r>
          </a:p>
          <a:p>
            <a:pPr marL="342900" lvl="0" indent="-342900">
              <a:buFont typeface="Arial" panose="020B0604020202020204" pitchFamily="34" charset="0"/>
              <a:buChar char="•"/>
            </a:pPr>
            <a:r>
              <a:rPr lang="sv-SE" dirty="0"/>
              <a:t>Ha fokus på effektfrågan och hela energisystemet, inklusive uppvärmningssektorn</a:t>
            </a:r>
          </a:p>
          <a:p>
            <a:pPr marL="342900" lvl="0" indent="-342900">
              <a:buFont typeface="Arial" panose="020B0604020202020204" pitchFamily="34" charset="0"/>
              <a:buChar char="•"/>
            </a:pPr>
            <a:r>
              <a:rPr lang="sv-SE" dirty="0"/>
              <a:t>Utveckla en strategi för uppvärmningssektorns roll i energisystemet. </a:t>
            </a:r>
          </a:p>
          <a:p>
            <a:pPr marL="342900" lvl="0" indent="-342900">
              <a:buFont typeface="Arial" panose="020B0604020202020204" pitchFamily="34" charset="0"/>
              <a:buChar char="•"/>
            </a:pPr>
            <a:r>
              <a:rPr lang="sv-SE" dirty="0"/>
              <a:t>Skapa incitament för kraftvärme och minskat toppeffektuttag, t.ex. genom att värdera effekt och inte bara energi</a:t>
            </a:r>
          </a:p>
          <a:p>
            <a:pPr marL="342900" lvl="0" indent="-342900">
              <a:buFont typeface="Arial" panose="020B0604020202020204" pitchFamily="34" charset="0"/>
              <a:buChar char="•"/>
            </a:pPr>
            <a:r>
              <a:rPr lang="sv-SE" dirty="0"/>
              <a:t>Formulera byggreglerna så att de inte styr valet av uppvärmningsform </a:t>
            </a:r>
          </a:p>
          <a:p>
            <a:pPr marL="342900" lvl="0" indent="-342900">
              <a:buFont typeface="Arial" panose="020B0604020202020204" pitchFamily="34" charset="0"/>
              <a:buChar char="•"/>
            </a:pPr>
            <a:r>
              <a:rPr lang="sv-SE" dirty="0"/>
              <a:t>Se över de långsiktiga styrmedlen så att de leder till att fler kostnadseffektiva energieffektiviseringsåtgärder genomförs</a:t>
            </a:r>
          </a:p>
          <a:p>
            <a:pPr marL="342900" lvl="0" indent="-342900">
              <a:buFont typeface="Arial" panose="020B0604020202020204" pitchFamily="34" charset="0"/>
              <a:buChar char="•"/>
            </a:pPr>
            <a:r>
              <a:rPr lang="sv-SE" dirty="0"/>
              <a:t>Ge stöd till samverkansplattformar samt forskning, utveckling och demonstration för ny teknik (bland annat Bio-CCS)</a:t>
            </a:r>
          </a:p>
          <a:p>
            <a:pPr marL="342900" indent="-342900">
              <a:buFont typeface="Arial" panose="020B0604020202020204" pitchFamily="34" charset="0"/>
              <a:buChar char="•"/>
            </a:pPr>
            <a:r>
              <a:rPr lang="sv-SE" dirty="0"/>
              <a:t>Inför styrmedel »högt upp i kedjan för att styra bort plast från restavfall</a:t>
            </a:r>
          </a:p>
          <a:p>
            <a:pPr lvl="0">
              <a:spcBef>
                <a:spcPts val="1200"/>
              </a:spcBef>
            </a:pPr>
            <a:r>
              <a:rPr lang="sv-SE" i="1" dirty="0"/>
              <a:t>April 2019, </a:t>
            </a:r>
            <a:r>
              <a:rPr lang="sv-SE" dirty="0">
                <a:hlinkClick r:id="rId3"/>
              </a:rPr>
              <a:t>Läs hela färdplanen på Energiföretagens webbplats.</a:t>
            </a:r>
            <a:endParaRPr lang="sv-SE" dirty="0"/>
          </a:p>
        </p:txBody>
      </p:sp>
    </p:spTree>
    <p:extLst>
      <p:ext uri="{BB962C8B-B14F-4D97-AF65-F5344CB8AC3E}">
        <p14:creationId xmlns:p14="http://schemas.microsoft.com/office/powerpoint/2010/main" val="1324934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66193"/>
            <a:ext cx="12191999" cy="514738"/>
          </a:xfrm>
          <a:prstGeom prst="rect">
            <a:avLst/>
          </a:prstGeom>
          <a:solidFill>
            <a:schemeClr val="bg1"/>
          </a:solid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Färdplan el – för ett fossilfritt samhälle</a:t>
            </a:r>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36</a:t>
            </a:fld>
            <a:endParaRPr lang="sv-SE"/>
          </a:p>
        </p:txBody>
      </p:sp>
      <p:sp>
        <p:nvSpPr>
          <p:cNvPr id="5" name="textruta 4">
            <a:extLst>
              <a:ext uri="{FF2B5EF4-FFF2-40B4-BE49-F238E27FC236}">
                <a16:creationId xmlns:a16="http://schemas.microsoft.com/office/drawing/2014/main" id="{9C58E24A-0A1A-A245-94A1-31735679C23F}"/>
              </a:ext>
            </a:extLst>
          </p:cNvPr>
          <p:cNvSpPr txBox="1"/>
          <p:nvPr/>
        </p:nvSpPr>
        <p:spPr>
          <a:xfrm>
            <a:off x="911424" y="1394311"/>
            <a:ext cx="9361040" cy="5016758"/>
          </a:xfrm>
          <a:prstGeom prst="rect">
            <a:avLst/>
          </a:prstGeom>
          <a:noFill/>
        </p:spPr>
        <p:txBody>
          <a:bodyPr wrap="square" rtlCol="0">
            <a:spAutoFit/>
          </a:bodyPr>
          <a:lstStyle/>
          <a:p>
            <a:pPr lvl="0"/>
            <a:r>
              <a:rPr lang="sv-SE" dirty="0"/>
              <a:t>Färdplanen är framtagen av Energiföretagen Sverige och dess medlemmar, inom ramen för regeringens initiativ Fossilfritt Sverige </a:t>
            </a:r>
          </a:p>
          <a:p>
            <a:pPr lvl="0"/>
            <a:endParaRPr lang="sv-SE" sz="1600" dirty="0"/>
          </a:p>
          <a:p>
            <a:r>
              <a:rPr lang="sv-SE" b="1" dirty="0"/>
              <a:t>Energibranschens åtaganden</a:t>
            </a:r>
          </a:p>
          <a:p>
            <a:r>
              <a:rPr lang="sv-SE" dirty="0"/>
              <a:t>Energibranschen åtar sig att samverka med samhällets olika aktörer och skapa en plattform för dialog, att samarbeta lokalt och regionalt kring elnät och elnätskapacitet, att kontinuerligt upprusta och utveckla elnäten samt att utveckla produkter och tjänster som gör det attraktivt för kunderna att bidra.</a:t>
            </a:r>
          </a:p>
          <a:p>
            <a:pPr lvl="0"/>
            <a:endParaRPr lang="sv-SE" dirty="0"/>
          </a:p>
          <a:p>
            <a:pPr lvl="0"/>
            <a:r>
              <a:rPr lang="sv-SE" b="1" dirty="0"/>
              <a:t>Uppmaningar till politiken</a:t>
            </a:r>
          </a:p>
          <a:p>
            <a:pPr marL="285750" indent="-285750">
              <a:buClr>
                <a:schemeClr val="tx1"/>
              </a:buClr>
              <a:buFont typeface="Arial" panose="020B0604020202020204" pitchFamily="34" charset="0"/>
              <a:buChar char="•"/>
            </a:pPr>
            <a:r>
              <a:rPr lang="sv-SE" dirty="0"/>
              <a:t>Korta tillståndsprocesserna radikalt</a:t>
            </a:r>
          </a:p>
          <a:p>
            <a:pPr marL="285750" indent="-285750">
              <a:buClr>
                <a:schemeClr val="tx1"/>
              </a:buClr>
              <a:buFont typeface="Arial" panose="020B0604020202020204" pitchFamily="34" charset="0"/>
              <a:buChar char="•"/>
            </a:pPr>
            <a:r>
              <a:rPr lang="sv-SE" dirty="0"/>
              <a:t>Ge Svenska kraftnät i uppdrag att planera och prioritera stamnät och elnätskapacitet</a:t>
            </a:r>
          </a:p>
          <a:p>
            <a:pPr marL="285750" indent="-285750">
              <a:buClr>
                <a:schemeClr val="tx1"/>
              </a:buClr>
              <a:buFont typeface="Arial" panose="020B0604020202020204" pitchFamily="34" charset="0"/>
              <a:buChar char="•"/>
            </a:pPr>
            <a:r>
              <a:rPr lang="sv-SE" dirty="0"/>
              <a:t>Tillsätt en statlig utredning för att ta fram en hållbar, förutsägbar och långsiktig elnätsreglering</a:t>
            </a:r>
          </a:p>
          <a:p>
            <a:pPr marL="285750" indent="-285750">
              <a:buClr>
                <a:schemeClr val="tx1"/>
              </a:buClr>
              <a:buFont typeface="Arial" panose="020B0604020202020204" pitchFamily="34" charset="0"/>
              <a:buChar char="•"/>
            </a:pPr>
            <a:r>
              <a:rPr lang="sv-SE" dirty="0"/>
              <a:t>Ta fram en strategi för fjärrvärme och kraftvärme</a:t>
            </a:r>
          </a:p>
          <a:p>
            <a:pPr marL="285750" indent="-285750">
              <a:buClr>
                <a:schemeClr val="tx1"/>
              </a:buClr>
              <a:buFont typeface="Arial" panose="020B0604020202020204" pitchFamily="34" charset="0"/>
              <a:buChar char="•"/>
            </a:pPr>
            <a:r>
              <a:rPr lang="sv-SE" dirty="0"/>
              <a:t>Utred hur dagens elmarknadsmodell kan utvecklas</a:t>
            </a:r>
          </a:p>
          <a:p>
            <a:pPr marL="285750" indent="-285750">
              <a:buClr>
                <a:schemeClr val="tx1"/>
              </a:buClr>
              <a:buFont typeface="Arial" panose="020B0604020202020204" pitchFamily="34" charset="0"/>
              <a:buChar char="•"/>
            </a:pPr>
            <a:r>
              <a:rPr lang="sv-SE" dirty="0"/>
              <a:t>Ge långsiktigt stöd till tekniker som är centrala för att nå klimatmålet</a:t>
            </a:r>
          </a:p>
          <a:p>
            <a:pPr lvl="0"/>
            <a:endParaRPr lang="sv-SE" dirty="0"/>
          </a:p>
          <a:p>
            <a:pPr lvl="0"/>
            <a:r>
              <a:rPr lang="sv-SE" sz="1600" i="1" dirty="0"/>
              <a:t>Januari 2020. </a:t>
            </a:r>
            <a:r>
              <a:rPr lang="sv-SE" sz="1600" dirty="0">
                <a:hlinkClick r:id="rId3"/>
              </a:rPr>
              <a:t>Läs hela färdplanen på Energiföretagens webbplats.</a:t>
            </a:r>
            <a:endParaRPr lang="sv-SE" sz="1600" i="1" dirty="0"/>
          </a:p>
        </p:txBody>
      </p:sp>
    </p:spTree>
    <p:extLst>
      <p:ext uri="{BB962C8B-B14F-4D97-AF65-F5344CB8AC3E}">
        <p14:creationId xmlns:p14="http://schemas.microsoft.com/office/powerpoint/2010/main" val="1539752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D07D6A7-862C-410E-9CFD-0C207BFDDBCB}"/>
              </a:ext>
            </a:extLst>
          </p:cNvPr>
          <p:cNvSpPr/>
          <p:nvPr/>
        </p:nvSpPr>
        <p:spPr>
          <a:xfrm>
            <a:off x="0" y="-27384"/>
            <a:ext cx="12192000" cy="68853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A4FB15E-DADF-4A2C-AD8D-921F1726EFC4}"/>
              </a:ext>
            </a:extLst>
          </p:cNvPr>
          <p:cNvSpPr>
            <a:spLocks noGrp="1"/>
          </p:cNvSpPr>
          <p:nvPr>
            <p:ph type="title"/>
          </p:nvPr>
        </p:nvSpPr>
        <p:spPr/>
        <p:txBody>
          <a:bodyPr/>
          <a:lstStyle/>
          <a:p>
            <a:r>
              <a:rPr lang="sv-SE" dirty="0"/>
              <a:t>Tack för att du lyssnade!</a:t>
            </a:r>
          </a:p>
        </p:txBody>
      </p:sp>
      <p:sp>
        <p:nvSpPr>
          <p:cNvPr id="3" name="Platshållare för innehåll 2">
            <a:extLst>
              <a:ext uri="{FF2B5EF4-FFF2-40B4-BE49-F238E27FC236}">
                <a16:creationId xmlns:a16="http://schemas.microsoft.com/office/drawing/2014/main" id="{E482A5F5-3E60-4A29-BA2E-02CBDE0BB967}"/>
              </a:ext>
            </a:extLst>
          </p:cNvPr>
          <p:cNvSpPr>
            <a:spLocks noGrp="1"/>
          </p:cNvSpPr>
          <p:nvPr>
            <p:ph idx="1"/>
          </p:nvPr>
        </p:nvSpPr>
        <p:spPr>
          <a:xfrm>
            <a:off x="983432" y="2564903"/>
            <a:ext cx="8280920" cy="1224137"/>
          </a:xfrm>
        </p:spPr>
        <p:txBody>
          <a:bodyPr/>
          <a:lstStyle/>
          <a:p>
            <a:pPr marL="0" indent="0">
              <a:buNone/>
            </a:pPr>
            <a:r>
              <a:rPr lang="sv-SE" dirty="0"/>
              <a:t>Välkommen att höra av dig om du vill veta mer.</a:t>
            </a:r>
          </a:p>
        </p:txBody>
      </p:sp>
      <p:sp>
        <p:nvSpPr>
          <p:cNvPr id="4" name="Platshållare för bildnummer 3">
            <a:extLst>
              <a:ext uri="{FF2B5EF4-FFF2-40B4-BE49-F238E27FC236}">
                <a16:creationId xmlns:a16="http://schemas.microsoft.com/office/drawing/2014/main" id="{397A997E-3072-477E-A6F4-5532F69DCE70}"/>
              </a:ext>
            </a:extLst>
          </p:cNvPr>
          <p:cNvSpPr>
            <a:spLocks noGrp="1"/>
          </p:cNvSpPr>
          <p:nvPr>
            <p:ph type="sldNum" sz="quarter" idx="12"/>
          </p:nvPr>
        </p:nvSpPr>
        <p:spPr/>
        <p:txBody>
          <a:bodyPr/>
          <a:lstStyle/>
          <a:p>
            <a:fld id="{7CF1FE4E-A60D-E84B-9481-37102298EEB3}" type="slidenum">
              <a:rPr lang="sv-SE" smtClean="0"/>
              <a:t>37</a:t>
            </a:fld>
            <a:endParaRPr lang="sv-SE"/>
          </a:p>
        </p:txBody>
      </p:sp>
    </p:spTree>
    <p:extLst>
      <p:ext uri="{BB962C8B-B14F-4D97-AF65-F5344CB8AC3E}">
        <p14:creationId xmlns:p14="http://schemas.microsoft.com/office/powerpoint/2010/main" val="2498867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EL OCH VÄRME – OLIKA HISTORIER</a:t>
            </a:r>
          </a:p>
        </p:txBody>
      </p:sp>
      <p:sp>
        <p:nvSpPr>
          <p:cNvPr id="3" name="textruta 2"/>
          <p:cNvSpPr txBox="1"/>
          <p:nvPr/>
        </p:nvSpPr>
        <p:spPr>
          <a:xfrm>
            <a:off x="839416" y="1700808"/>
            <a:ext cx="9329145" cy="3416320"/>
          </a:xfrm>
          <a:prstGeom prst="rect">
            <a:avLst/>
          </a:prstGeom>
          <a:noFill/>
        </p:spPr>
        <p:txBody>
          <a:bodyPr wrap="square" rtlCol="0">
            <a:spAutoFit/>
          </a:bodyPr>
          <a:lstStyle/>
          <a:p>
            <a:r>
              <a:rPr lang="sv-SE" dirty="0"/>
              <a:t>Vi samlar el och värme under termen </a:t>
            </a:r>
            <a:r>
              <a:rPr lang="sv-SE" sz="2000" i="1" dirty="0"/>
              <a:t>energi</a:t>
            </a:r>
            <a:r>
              <a:rPr lang="sv-SE" i="1" dirty="0"/>
              <a:t>, </a:t>
            </a:r>
            <a:r>
              <a:rPr lang="sv-SE" dirty="0"/>
              <a:t>men el och värme har olika historier.</a:t>
            </a:r>
          </a:p>
          <a:p>
            <a:r>
              <a:rPr lang="sv-SE" dirty="0"/>
              <a:t> </a:t>
            </a:r>
          </a:p>
          <a:p>
            <a:r>
              <a:rPr lang="sv-SE" dirty="0"/>
              <a:t>Sverige började elektrifieras under 1800-talets andra hälft, då el kunde utvinnas från forsande vattenfall. Elens historia är den om hur ljuset kom till stugorna - och om landets industrialisering. </a:t>
            </a:r>
          </a:p>
          <a:p>
            <a:endParaRPr lang="sv-SE" dirty="0"/>
          </a:p>
          <a:p>
            <a:r>
              <a:rPr lang="sv-SE" dirty="0"/>
              <a:t>Elektrifieringen var en nationell angelägenhet. Staten ägde stamnätet och tog ansvar för att elnätet skulle byggas samman. </a:t>
            </a:r>
          </a:p>
          <a:p>
            <a:endParaRPr lang="sv-SE" dirty="0"/>
          </a:p>
          <a:p>
            <a:r>
              <a:rPr lang="sv-SE" dirty="0"/>
              <a:t>Värmen var en enskild angelägenhet fram till mitten av 1900-talet då många kommuner började bygga fjärrvärmenät. Då kunde kakelugnar och vedspisar tas ur bruk. Först var Karlstad 1948, därefter i större städer som Göteborg, Malmö och Norrköping. Fjärrvärmen är fortfarande en lokal infrastruktur och ägs av kommuner och/eller privata energibolag. </a:t>
            </a:r>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4</a:t>
            </a:fld>
            <a:endParaRPr lang="sv-SE" dirty="0"/>
          </a:p>
        </p:txBody>
      </p:sp>
      <p:sp>
        <p:nvSpPr>
          <p:cNvPr id="5" name="Rektangel 4">
            <a:extLst>
              <a:ext uri="{FF2B5EF4-FFF2-40B4-BE49-F238E27FC236}">
                <a16:creationId xmlns:a16="http://schemas.microsoft.com/office/drawing/2014/main" id="{0DDE7AEE-A681-024E-A54F-5AFE993329A1}"/>
              </a:ext>
            </a:extLst>
          </p:cNvPr>
          <p:cNvSpPr/>
          <p:nvPr/>
        </p:nvSpPr>
        <p:spPr>
          <a:xfrm>
            <a:off x="2155616" y="5445224"/>
            <a:ext cx="6696744" cy="801907"/>
          </a:xfrm>
          <a:prstGeom prst="rec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Elens och värmens olika historier påverkar ännu villkor och konstruktionen av  regelverk för dagens energisystem.</a:t>
            </a:r>
          </a:p>
        </p:txBody>
      </p:sp>
    </p:spTree>
    <p:extLst>
      <p:ext uri="{BB962C8B-B14F-4D97-AF65-F5344CB8AC3E}">
        <p14:creationId xmlns:p14="http://schemas.microsoft.com/office/powerpoint/2010/main" val="4206976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C083C44-4992-4040-8849-714FF922D633}"/>
              </a:ext>
            </a:extLst>
          </p:cNvPr>
          <p:cNvSpPr/>
          <p:nvPr/>
        </p:nvSpPr>
        <p:spPr>
          <a:xfrm>
            <a:off x="941087" y="5069898"/>
            <a:ext cx="9691417" cy="1067489"/>
          </a:xfrm>
          <a:prstGeom prst="rec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Fjärr- och kraftvärmen ger många parallella samhällsnyttor. Sverige har en unik position i Europa med den stora andelen fjärrvärme i energisystemet. Drygt 50 procent av Sveriges uppvärmningsbehov tillgodoses genom fjärrvärme. Ca</a:t>
            </a:r>
            <a:r>
              <a:rPr lang="sv-SE" dirty="0">
                <a:solidFill>
                  <a:srgbClr val="FF0000"/>
                </a:solidFill>
              </a:rPr>
              <a:t> </a:t>
            </a:r>
            <a:r>
              <a:rPr lang="sv-SE" dirty="0">
                <a:solidFill>
                  <a:schemeClr val="tx1"/>
                </a:solidFill>
              </a:rPr>
              <a:t>10 procent av den totala elproduktionen tillförs från kraftvärme. </a:t>
            </a:r>
          </a:p>
        </p:txBody>
      </p:sp>
      <p:sp>
        <p:nvSpPr>
          <p:cNvPr id="4" name="Title 1"/>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FJÄRRVÄRME – VÄSENTLIG INFRASTRUKTUR I SVERIGES ENERGISYSTEM</a:t>
            </a:r>
          </a:p>
        </p:txBody>
      </p:sp>
      <p:sp>
        <p:nvSpPr>
          <p:cNvPr id="3" name="textruta 2"/>
          <p:cNvSpPr txBox="1"/>
          <p:nvPr/>
        </p:nvSpPr>
        <p:spPr>
          <a:xfrm>
            <a:off x="941087" y="1265339"/>
            <a:ext cx="9403385" cy="3585597"/>
          </a:xfrm>
          <a:prstGeom prst="rect">
            <a:avLst/>
          </a:prstGeom>
          <a:noFill/>
        </p:spPr>
        <p:txBody>
          <a:bodyPr wrap="square" rtlCol="0">
            <a:spAutoFit/>
          </a:bodyPr>
          <a:lstStyle/>
          <a:p>
            <a:r>
              <a:rPr lang="sv-SE" dirty="0"/>
              <a:t>Fjärrvärmenät finns i så gott som alla Sveriges kommuner. </a:t>
            </a:r>
          </a:p>
          <a:p>
            <a:r>
              <a:rPr lang="sv-SE" dirty="0"/>
              <a:t>Det är främst några få landsortskommuner utan tätort som saknar fjärrvärmenät. </a:t>
            </a:r>
            <a:br>
              <a:rPr lang="sv-SE" dirty="0"/>
            </a:br>
            <a:br>
              <a:rPr lang="sv-SE" dirty="0"/>
            </a:br>
            <a:r>
              <a:rPr lang="sv-SE" dirty="0"/>
              <a:t>Mer än hälften av alla bostäder och lokaler i Sverige värms med fjärrvärme. </a:t>
            </a:r>
          </a:p>
          <a:p>
            <a:pPr marL="285750" indent="-285750">
              <a:spcBef>
                <a:spcPts val="600"/>
              </a:spcBef>
              <a:buFont typeface="Wingdings" pitchFamily="2" charset="2"/>
              <a:buChar char="§"/>
            </a:pPr>
            <a:r>
              <a:rPr lang="sv-SE" dirty="0"/>
              <a:t>Flerfamiljshus ca 90 procent</a:t>
            </a:r>
          </a:p>
          <a:p>
            <a:pPr marL="285750" indent="-285750">
              <a:buFont typeface="Wingdings" pitchFamily="2" charset="2"/>
              <a:buChar char="§"/>
            </a:pPr>
            <a:r>
              <a:rPr lang="sv-SE" dirty="0"/>
              <a:t>Småhus 17 procent</a:t>
            </a:r>
          </a:p>
          <a:p>
            <a:pPr marL="285750" indent="-285750">
              <a:buFont typeface="Wingdings" pitchFamily="2" charset="2"/>
              <a:buChar char="§"/>
            </a:pPr>
            <a:r>
              <a:rPr lang="sv-SE" dirty="0"/>
              <a:t>Lokaler 77 procent </a:t>
            </a:r>
          </a:p>
          <a:p>
            <a:endParaRPr lang="sv-SE" dirty="0"/>
          </a:p>
          <a:p>
            <a:r>
              <a:rPr lang="sv-SE" dirty="0"/>
              <a:t>En omställning till förnybara bränslen, restprodukter och avfall är så gott som genomförd i Sverige. </a:t>
            </a:r>
            <a:endParaRPr lang="sv-SE" strike="sngStrike" dirty="0"/>
          </a:p>
          <a:p>
            <a:pPr>
              <a:spcBef>
                <a:spcPts val="600"/>
              </a:spcBef>
            </a:pPr>
            <a:r>
              <a:rPr lang="sv-SE" dirty="0"/>
              <a:t>Fjärrvärmebranschen har inom Fossilfritt Sverige åtagit sig att vara helt fossilbränslefri år 2030 (många företag tidigare) och att vara en kolsänka år 2045.  </a:t>
            </a:r>
          </a:p>
          <a:p>
            <a:pPr>
              <a:spcBef>
                <a:spcPts val="600"/>
              </a:spcBef>
            </a:pPr>
            <a:r>
              <a:rPr lang="sv-SE" sz="1400" i="1" dirty="0"/>
              <a:t>Källor: Energiföretagen Sverige, Energimyndigheten, 2017, Energistatistik för småhus, flerbostadshus och lokaler. ES 2017:6</a:t>
            </a:r>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5</a:t>
            </a:fld>
            <a:endParaRPr lang="sv-SE"/>
          </a:p>
        </p:txBody>
      </p:sp>
    </p:spTree>
    <p:extLst>
      <p:ext uri="{BB962C8B-B14F-4D97-AF65-F5344CB8AC3E}">
        <p14:creationId xmlns:p14="http://schemas.microsoft.com/office/powerpoint/2010/main" val="3715128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FJÄRRVÄRMENS UTVECKLING </a:t>
            </a:r>
          </a:p>
        </p:txBody>
      </p:sp>
      <p:sp>
        <p:nvSpPr>
          <p:cNvPr id="3" name="textruta 2"/>
          <p:cNvSpPr txBox="1"/>
          <p:nvPr/>
        </p:nvSpPr>
        <p:spPr>
          <a:xfrm>
            <a:off x="832757" y="1902628"/>
            <a:ext cx="8402683" cy="523220"/>
          </a:xfrm>
          <a:prstGeom prst="rect">
            <a:avLst/>
          </a:prstGeom>
          <a:noFill/>
        </p:spPr>
        <p:txBody>
          <a:bodyPr wrap="square" rtlCol="0">
            <a:spAutoFit/>
          </a:bodyPr>
          <a:lstStyle/>
          <a:p>
            <a:endParaRPr lang="sv-SE" sz="1400" dirty="0"/>
          </a:p>
          <a:p>
            <a:endParaRPr lang="sv-SE" sz="1400" dirty="0"/>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6</a:t>
            </a:fld>
            <a:endParaRPr lang="sv-SE"/>
          </a:p>
        </p:txBody>
      </p:sp>
      <p:sp>
        <p:nvSpPr>
          <p:cNvPr id="5" name="textruta 4">
            <a:extLst>
              <a:ext uri="{FF2B5EF4-FFF2-40B4-BE49-F238E27FC236}">
                <a16:creationId xmlns:a16="http://schemas.microsoft.com/office/drawing/2014/main" id="{3BB702BE-ABC0-B642-9EEC-A3BEB812E578}"/>
              </a:ext>
            </a:extLst>
          </p:cNvPr>
          <p:cNvSpPr txBox="1"/>
          <p:nvPr/>
        </p:nvSpPr>
        <p:spPr>
          <a:xfrm>
            <a:off x="832757" y="1599580"/>
            <a:ext cx="10015771" cy="4362733"/>
          </a:xfrm>
          <a:prstGeom prst="rect">
            <a:avLst/>
          </a:prstGeom>
          <a:noFill/>
        </p:spPr>
        <p:txBody>
          <a:bodyPr wrap="square" rtlCol="0">
            <a:spAutoFit/>
          </a:bodyPr>
          <a:lstStyle/>
          <a:p>
            <a:r>
              <a:rPr lang="sv-SE" dirty="0"/>
              <a:t>Vattenånga transporteras.</a:t>
            </a:r>
          </a:p>
          <a:p>
            <a:r>
              <a:rPr lang="sv-SE" dirty="0"/>
              <a:t>Utvecklas i USA 1877 och anläggs först i New York 1882. </a:t>
            </a:r>
          </a:p>
          <a:p>
            <a:r>
              <a:rPr lang="sv-SE" dirty="0"/>
              <a:t>De största systemen ännu i bruk i New York och Paris. Bästa teknikval 1880-1920.</a:t>
            </a:r>
          </a:p>
          <a:p>
            <a:pPr>
              <a:spcBef>
                <a:spcPts val="300"/>
              </a:spcBef>
            </a:pPr>
            <a:r>
              <a:rPr lang="sv-SE" b="1" dirty="0"/>
              <a:t>Benämns första generationens fjärrvärme.</a:t>
            </a:r>
          </a:p>
          <a:p>
            <a:endParaRPr lang="sv-SE" dirty="0"/>
          </a:p>
          <a:p>
            <a:r>
              <a:rPr lang="sv-SE" dirty="0"/>
              <a:t>Vatten i temperaturer runt eller över 100°C transporteras i betongkanaler.</a:t>
            </a:r>
          </a:p>
          <a:p>
            <a:r>
              <a:rPr lang="sv-SE" dirty="0"/>
              <a:t>Utvecklas i Tyskland, 1920-tal. Bästa teknikval 1920-1970. </a:t>
            </a:r>
          </a:p>
          <a:p>
            <a:r>
              <a:rPr lang="sv-SE" dirty="0"/>
              <a:t>Använd i Europa, Sovjet och Kina. </a:t>
            </a:r>
          </a:p>
          <a:p>
            <a:pPr>
              <a:spcBef>
                <a:spcPts val="300"/>
              </a:spcBef>
            </a:pPr>
            <a:r>
              <a:rPr lang="sv-SE" b="1" dirty="0"/>
              <a:t>Benämns andra generationens fjärrvärme. </a:t>
            </a:r>
          </a:p>
          <a:p>
            <a:endParaRPr lang="sv-SE" dirty="0"/>
          </a:p>
          <a:p>
            <a:r>
              <a:rPr lang="sv-SE" dirty="0"/>
              <a:t>Vatten i medelhöga temperaturer, under 100°, transporteras framför allt</a:t>
            </a:r>
            <a:r>
              <a:rPr lang="sv-SE" dirty="0">
                <a:solidFill>
                  <a:srgbClr val="FF0000"/>
                </a:solidFill>
              </a:rPr>
              <a:t> </a:t>
            </a:r>
            <a:r>
              <a:rPr lang="sv-SE" dirty="0"/>
              <a:t>i stålrör.</a:t>
            </a:r>
          </a:p>
          <a:p>
            <a:r>
              <a:rPr lang="sv-SE" dirty="0"/>
              <a:t>Utvecklas i Europa, 1970-tal. Bästa teknikval 1980-2020. </a:t>
            </a:r>
            <a:br>
              <a:rPr lang="sv-SE" dirty="0"/>
            </a:br>
            <a:r>
              <a:rPr lang="sv-SE" dirty="0"/>
              <a:t>Drivs fram av 1970-talets oljekris och gav bättre luftkvalité i städerna. </a:t>
            </a:r>
          </a:p>
          <a:p>
            <a:r>
              <a:rPr lang="sv-SE" dirty="0"/>
              <a:t>Används i Västeuropa. Dagens teknik i Sverige. </a:t>
            </a:r>
          </a:p>
          <a:p>
            <a:pPr>
              <a:spcBef>
                <a:spcPts val="300"/>
              </a:spcBef>
            </a:pPr>
            <a:r>
              <a:rPr lang="sv-SE" b="1" dirty="0"/>
              <a:t>Benämns tredje generationens fjärrvärme. </a:t>
            </a:r>
          </a:p>
        </p:txBody>
      </p:sp>
    </p:spTree>
    <p:extLst>
      <p:ext uri="{BB962C8B-B14F-4D97-AF65-F5344CB8AC3E}">
        <p14:creationId xmlns:p14="http://schemas.microsoft.com/office/powerpoint/2010/main" val="375060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AKTUELL UTVECKLING </a:t>
            </a:r>
          </a:p>
        </p:txBody>
      </p:sp>
      <p:sp>
        <p:nvSpPr>
          <p:cNvPr id="3" name="textruta 2"/>
          <p:cNvSpPr txBox="1"/>
          <p:nvPr/>
        </p:nvSpPr>
        <p:spPr>
          <a:xfrm>
            <a:off x="832757" y="1902628"/>
            <a:ext cx="8402683" cy="523220"/>
          </a:xfrm>
          <a:prstGeom prst="rect">
            <a:avLst/>
          </a:prstGeom>
          <a:noFill/>
        </p:spPr>
        <p:txBody>
          <a:bodyPr wrap="square" rtlCol="0">
            <a:spAutoFit/>
          </a:bodyPr>
          <a:lstStyle/>
          <a:p>
            <a:endParaRPr lang="sv-SE" sz="1400" dirty="0"/>
          </a:p>
          <a:p>
            <a:endParaRPr lang="sv-SE" sz="1400" dirty="0"/>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7</a:t>
            </a:fld>
            <a:endParaRPr lang="sv-SE"/>
          </a:p>
        </p:txBody>
      </p:sp>
      <p:sp>
        <p:nvSpPr>
          <p:cNvPr id="6" name="textruta 5">
            <a:extLst>
              <a:ext uri="{FF2B5EF4-FFF2-40B4-BE49-F238E27FC236}">
                <a16:creationId xmlns:a16="http://schemas.microsoft.com/office/drawing/2014/main" id="{465EC39A-FDE6-2847-8D0B-A79FA9B30651}"/>
              </a:ext>
            </a:extLst>
          </p:cNvPr>
          <p:cNvSpPr txBox="1"/>
          <p:nvPr/>
        </p:nvSpPr>
        <p:spPr>
          <a:xfrm>
            <a:off x="832757" y="1599580"/>
            <a:ext cx="10087779" cy="4047262"/>
          </a:xfrm>
          <a:prstGeom prst="rect">
            <a:avLst/>
          </a:prstGeom>
          <a:noFill/>
        </p:spPr>
        <p:txBody>
          <a:bodyPr wrap="square" rtlCol="0">
            <a:spAutoFit/>
          </a:bodyPr>
          <a:lstStyle/>
          <a:p>
            <a:r>
              <a:rPr lang="sv-SE" dirty="0"/>
              <a:t>Vatten i låga temperaturer, 20°–50°C. Balanserar ökad mängd av förnybar, varierat utvunnen, energi.   </a:t>
            </a:r>
          </a:p>
          <a:p>
            <a:r>
              <a:rPr lang="sv-SE" dirty="0"/>
              <a:t>Utvecklas i Danmark, 2000-tal. </a:t>
            </a:r>
          </a:p>
          <a:p>
            <a:r>
              <a:rPr lang="sv-SE" dirty="0"/>
              <a:t>Utvecklingsprojekt i flera EU-länder. I Sverige i bl.a. Stockholm, Linköping, Varberg, Helsingborg och Lund. </a:t>
            </a:r>
          </a:p>
          <a:p>
            <a:r>
              <a:rPr lang="sv-SE" dirty="0"/>
              <a:t>Drivs fram av klimatkrisen och av EU-direktiv (Nära noll-energibyggnader i Europa)</a:t>
            </a:r>
          </a:p>
          <a:p>
            <a:r>
              <a:rPr lang="sv-SE" b="1" dirty="0"/>
              <a:t>Benämns fjärde generationens fjärrvärme. </a:t>
            </a:r>
          </a:p>
          <a:p>
            <a:endParaRPr lang="sv-SE" dirty="0"/>
          </a:p>
          <a:p>
            <a:r>
              <a:rPr lang="sv-SE" dirty="0"/>
              <a:t>Fjärde generationens fjärrvärme möter EU:s direktiv om byggnaders energiprestanda (2018/844) och EU:s energieffektiviseringsdirektiv (2018/2002)</a:t>
            </a:r>
          </a:p>
          <a:p>
            <a:endParaRPr lang="sv-SE" dirty="0"/>
          </a:p>
          <a:p>
            <a:pPr>
              <a:spcBef>
                <a:spcPts val="600"/>
              </a:spcBef>
            </a:pPr>
            <a:r>
              <a:rPr lang="sv-SE" b="1" dirty="0"/>
              <a:t>Småskaliga kraftvärmeverk </a:t>
            </a:r>
          </a:p>
          <a:p>
            <a:r>
              <a:rPr lang="sv-SE" dirty="0"/>
              <a:t>Utvecklas i Finland, Danmark och Sverige, 2000-tal.</a:t>
            </a:r>
          </a:p>
          <a:p>
            <a:r>
              <a:rPr lang="sv-SE" dirty="0"/>
              <a:t>Mindre verk (50 kW-10 MW) som förser stadsdel, mindre samhälle eller industri med el och värme. </a:t>
            </a:r>
          </a:p>
          <a:p>
            <a:endParaRPr lang="sv-SE" dirty="0"/>
          </a:p>
          <a:p>
            <a:r>
              <a:rPr lang="sv-SE" dirty="0"/>
              <a:t>Småskaliga kraftvärmeverk ger möjlighet till lokal elproduktion även i mindre fjärrvärmenät.</a:t>
            </a:r>
            <a:r>
              <a:rPr lang="sv-SE" dirty="0">
                <a:solidFill>
                  <a:srgbClr val="FF0000"/>
                </a:solidFill>
              </a:rPr>
              <a:t> </a:t>
            </a:r>
            <a:endParaRPr lang="sv-SE" u="sng" strike="sngStrike" dirty="0"/>
          </a:p>
        </p:txBody>
      </p:sp>
    </p:spTree>
    <p:extLst>
      <p:ext uri="{BB962C8B-B14F-4D97-AF65-F5344CB8AC3E}">
        <p14:creationId xmlns:p14="http://schemas.microsoft.com/office/powerpoint/2010/main" val="237336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566193"/>
            <a:ext cx="12191999" cy="514738"/>
          </a:xfrm>
          <a:prstGeom prst="rect">
            <a:avLst/>
          </a:prstGeom>
          <a:noFill/>
        </p:spPr>
        <p:txBody>
          <a:bodyPr vert="horz" wrap="square" lIns="720000" tIns="72000" rIns="9144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2400" dirty="0">
                <a:solidFill>
                  <a:schemeClr val="tx1">
                    <a:lumMod val="85000"/>
                    <a:lumOff val="15000"/>
                  </a:schemeClr>
                </a:solidFill>
                <a:latin typeface="Arial" charset="0"/>
                <a:cs typeface="Arial" charset="0"/>
              </a:rPr>
              <a:t>FJÄRRVÄRMENS NYTTA OCH UTVECKLING I SVERIGE</a:t>
            </a:r>
          </a:p>
        </p:txBody>
      </p:sp>
      <p:sp>
        <p:nvSpPr>
          <p:cNvPr id="3" name="textruta 2"/>
          <p:cNvSpPr txBox="1"/>
          <p:nvPr/>
        </p:nvSpPr>
        <p:spPr>
          <a:xfrm>
            <a:off x="744335" y="1183600"/>
            <a:ext cx="10248209" cy="5139869"/>
          </a:xfrm>
          <a:prstGeom prst="rect">
            <a:avLst/>
          </a:prstGeom>
          <a:noFill/>
        </p:spPr>
        <p:txBody>
          <a:bodyPr wrap="square" rtlCol="0">
            <a:spAutoFit/>
          </a:bodyPr>
          <a:lstStyle/>
          <a:p>
            <a:pPr>
              <a:spcBef>
                <a:spcPts val="1200"/>
              </a:spcBef>
            </a:pPr>
            <a:r>
              <a:rPr lang="sv-SE" i="1" dirty="0"/>
              <a:t>1940-tal –</a:t>
            </a:r>
            <a:br>
              <a:rPr lang="sv-SE" i="1" dirty="0"/>
            </a:br>
            <a:r>
              <a:rPr lang="sv-SE" dirty="0"/>
              <a:t>Fjärr- och kraftvärme introduceras. Nyttjande av all energi – både el och värme. </a:t>
            </a:r>
            <a:br>
              <a:rPr lang="sv-SE" dirty="0"/>
            </a:br>
            <a:r>
              <a:rPr lang="sv-SE" dirty="0"/>
              <a:t>Övergång från enskilda eldstäder och pannor till vattenburen värme gav färre skorstenar, bättre luft och färre eldsvådor i städer. </a:t>
            </a:r>
          </a:p>
          <a:p>
            <a:pPr>
              <a:spcBef>
                <a:spcPts val="1200"/>
              </a:spcBef>
            </a:pPr>
            <a:r>
              <a:rPr lang="sv-SE" i="1" dirty="0"/>
              <a:t>1970-tal –</a:t>
            </a:r>
            <a:br>
              <a:rPr lang="sv-SE" i="1" dirty="0"/>
            </a:br>
            <a:r>
              <a:rPr lang="sv-SE" dirty="0"/>
              <a:t>Oljekris. Fjärr- och kraftvärmeverk ställer om från olja till kol, torv och </a:t>
            </a:r>
            <a:r>
              <a:rPr lang="sv-SE" dirty="0" err="1"/>
              <a:t>restvärme</a:t>
            </a:r>
            <a:r>
              <a:rPr lang="sv-SE" dirty="0"/>
              <a:t> (spillvärme)</a:t>
            </a:r>
            <a:r>
              <a:rPr lang="sv-SE" dirty="0">
                <a:solidFill>
                  <a:srgbClr val="FF0000"/>
                </a:solidFill>
              </a:rPr>
              <a:t> </a:t>
            </a:r>
            <a:r>
              <a:rPr lang="sv-SE" dirty="0"/>
              <a:t>från industrier.</a:t>
            </a:r>
          </a:p>
          <a:p>
            <a:pPr>
              <a:spcBef>
                <a:spcPts val="1200"/>
              </a:spcBef>
            </a:pPr>
            <a:r>
              <a:rPr lang="sv-SE" i="1" dirty="0"/>
              <a:t>1980-tal –</a:t>
            </a:r>
            <a:br>
              <a:rPr lang="sv-SE" i="1" dirty="0"/>
            </a:br>
            <a:r>
              <a:rPr lang="sv-SE" dirty="0"/>
              <a:t>Börjar i större skala använda avfall som bränsle. </a:t>
            </a:r>
            <a:br>
              <a:rPr lang="sv-SE" dirty="0"/>
            </a:br>
            <a:r>
              <a:rPr lang="sv-SE" dirty="0"/>
              <a:t>Smog och inversion försvinner efter genomförda bränslebyten och med bättre luftfilter.</a:t>
            </a:r>
          </a:p>
          <a:p>
            <a:pPr>
              <a:spcBef>
                <a:spcPts val="1200"/>
              </a:spcBef>
            </a:pPr>
            <a:r>
              <a:rPr lang="sv-SE" i="1" dirty="0"/>
              <a:t>1990-tal –</a:t>
            </a:r>
            <a:br>
              <a:rPr lang="sv-SE" i="1" dirty="0"/>
            </a:br>
            <a:r>
              <a:rPr lang="sv-SE" dirty="0"/>
              <a:t>Introduktion </a:t>
            </a:r>
            <a:r>
              <a:rPr lang="sv-SE"/>
              <a:t>av biobränslen, </a:t>
            </a:r>
            <a:r>
              <a:rPr lang="sv-SE" dirty="0"/>
              <a:t>som restavfall från skog. </a:t>
            </a:r>
          </a:p>
          <a:p>
            <a:pPr>
              <a:spcBef>
                <a:spcPts val="1200"/>
              </a:spcBef>
            </a:pPr>
            <a:r>
              <a:rPr lang="sv-SE" i="1" dirty="0"/>
              <a:t>2000-tal –</a:t>
            </a:r>
            <a:br>
              <a:rPr lang="sv-SE" i="1" dirty="0"/>
            </a:br>
            <a:r>
              <a:rPr lang="sv-SE" dirty="0"/>
              <a:t>Stor ökning av biobränslen, drevs till stor del av CO</a:t>
            </a:r>
            <a:r>
              <a:rPr lang="sv-SE" baseline="-25000" dirty="0"/>
              <a:t>2</a:t>
            </a:r>
            <a:r>
              <a:rPr lang="sv-SE" dirty="0"/>
              <a:t>-skatt och elcertifikat men också kunders önskan.</a:t>
            </a:r>
            <a:br>
              <a:rPr lang="sv-SE" dirty="0"/>
            </a:br>
            <a:r>
              <a:rPr lang="sv-SE" dirty="0"/>
              <a:t>Deponiförbudet 2002, innebar expansion av avfallsförbränning där energi återvinns till el och värme. Fjärr- och kraftvärmen kan tillvarata fler slag av restprodukter och restvärme och göra större nytta i en cirkulär ekonomi. Fundament i ett omställt energisystem. </a:t>
            </a:r>
          </a:p>
        </p:txBody>
      </p:sp>
      <p:sp>
        <p:nvSpPr>
          <p:cNvPr id="2" name="Platshållare för bildnummer 1">
            <a:extLst>
              <a:ext uri="{FF2B5EF4-FFF2-40B4-BE49-F238E27FC236}">
                <a16:creationId xmlns:a16="http://schemas.microsoft.com/office/drawing/2014/main" id="{0E7959FD-C210-4F4F-BE6A-F8827792205B}"/>
              </a:ext>
            </a:extLst>
          </p:cNvPr>
          <p:cNvSpPr>
            <a:spLocks noGrp="1"/>
          </p:cNvSpPr>
          <p:nvPr>
            <p:ph type="sldNum" sz="quarter" idx="12"/>
          </p:nvPr>
        </p:nvSpPr>
        <p:spPr/>
        <p:txBody>
          <a:bodyPr/>
          <a:lstStyle/>
          <a:p>
            <a:fld id="{7CF1FE4E-A60D-E84B-9481-37102298EEB3}" type="slidenum">
              <a:rPr lang="sv-SE" smtClean="0"/>
              <a:t>8</a:t>
            </a:fld>
            <a:endParaRPr lang="sv-SE"/>
          </a:p>
        </p:txBody>
      </p:sp>
    </p:spTree>
    <p:extLst>
      <p:ext uri="{BB962C8B-B14F-4D97-AF65-F5344CB8AC3E}">
        <p14:creationId xmlns:p14="http://schemas.microsoft.com/office/powerpoint/2010/main" val="802922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F157346-5A39-4096-9A41-C6DDDAB32A74}"/>
              </a:ext>
            </a:extLst>
          </p:cNvPr>
          <p:cNvSpPr/>
          <p:nvPr/>
        </p:nvSpPr>
        <p:spPr>
          <a:xfrm>
            <a:off x="0" y="-27384"/>
            <a:ext cx="12192000" cy="68853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chteck 6"/>
          <p:cNvSpPr/>
          <p:nvPr/>
        </p:nvSpPr>
        <p:spPr>
          <a:xfrm>
            <a:off x="2386013" y="4243388"/>
            <a:ext cx="9310511" cy="19497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ubrik 1"/>
          <p:cNvSpPr>
            <a:spLocks noGrp="1"/>
          </p:cNvSpPr>
          <p:nvPr>
            <p:ph type="ctrTitle"/>
          </p:nvPr>
        </p:nvSpPr>
        <p:spPr>
          <a:xfrm>
            <a:off x="3530600" y="4612427"/>
            <a:ext cx="8471599" cy="1085409"/>
          </a:xfrm>
          <a:noFill/>
        </p:spPr>
        <p:txBody>
          <a:bodyPr vert="horz" lIns="720000" tIns="45720" rIns="91440" bIns="45720" rtlCol="0" anchor="b">
            <a:normAutofit/>
          </a:bodyPr>
          <a:lstStyle/>
          <a:p>
            <a:pPr algn="l">
              <a:lnSpc>
                <a:spcPct val="80000"/>
              </a:lnSpc>
              <a:spcBef>
                <a:spcPts val="0"/>
              </a:spcBef>
            </a:pPr>
            <a:r>
              <a:rPr lang="sv-SE" sz="4000" dirty="0">
                <a:solidFill>
                  <a:schemeClr val="tx1">
                    <a:lumMod val="85000"/>
                    <a:lumOff val="15000"/>
                  </a:schemeClr>
                </a:solidFill>
                <a:latin typeface="Arial"/>
                <a:cs typeface="Arial"/>
              </a:rPr>
              <a:t>OMVÄRLD OCH RAMVERK</a:t>
            </a:r>
          </a:p>
        </p:txBody>
      </p:sp>
    </p:spTree>
    <p:extLst>
      <p:ext uri="{BB962C8B-B14F-4D97-AF65-F5344CB8AC3E}">
        <p14:creationId xmlns:p14="http://schemas.microsoft.com/office/powerpoint/2010/main" val="13362726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A11431EDE54A408204A1A5393092B2" ma:contentTypeVersion="6" ma:contentTypeDescription="Create a new document." ma:contentTypeScope="" ma:versionID="0dd616213b2f8db935cb402cd1bbc99a">
  <xsd:schema xmlns:xsd="http://www.w3.org/2001/XMLSchema" xmlns:xs="http://www.w3.org/2001/XMLSchema" xmlns:p="http://schemas.microsoft.com/office/2006/metadata/properties" xmlns:ns3="e432a8e4-613d-44f4-9991-5b8fb595d3a3" targetNamespace="http://schemas.microsoft.com/office/2006/metadata/properties" ma:root="true" ma:fieldsID="6596ac77abe57a146dbbd292954e4d94" ns3:_="">
    <xsd:import namespace="e432a8e4-613d-44f4-9991-5b8fb595d3a3"/>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2a8e4-613d-44f4-9991-5b8fb595d3a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56B681-05F9-4640-A4FD-1C52D7AC3CD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062CE1D-541F-4DE6-A415-1C1D3F014B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32a8e4-613d-44f4-9991-5b8fb595d3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54E620-8866-4896-B197-024B544914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88402</TotalTime>
  <Words>4697</Words>
  <Application>Microsoft Office PowerPoint</Application>
  <PresentationFormat>Bredbild</PresentationFormat>
  <Paragraphs>462</Paragraphs>
  <Slides>37</Slides>
  <Notes>35</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37</vt:i4>
      </vt:variant>
    </vt:vector>
  </HeadingPairs>
  <TitlesOfParts>
    <vt:vector size="46" baseType="lpstr">
      <vt:lpstr>Arial</vt:lpstr>
      <vt:lpstr>Calibri</vt:lpstr>
      <vt:lpstr>Calibri Light</vt:lpstr>
      <vt:lpstr>Garamond</vt:lpstr>
      <vt:lpstr>open_sansregular</vt:lpstr>
      <vt:lpstr>Times</vt:lpstr>
      <vt:lpstr>Times New Roman</vt:lpstr>
      <vt:lpstr>Wingdings</vt:lpstr>
      <vt:lpstr>Office-tema</vt:lpstr>
      <vt:lpstr>FJÄRR- OCH KRAFTVÄRME  – Bakgrund, utveckling och roll i energisystemet</vt:lpstr>
      <vt:lpstr>PowerPoint-presentation</vt:lpstr>
      <vt:lpstr>BAKGRUND</vt:lpstr>
      <vt:lpstr>PowerPoint-presentation</vt:lpstr>
      <vt:lpstr>PowerPoint-presentation</vt:lpstr>
      <vt:lpstr>PowerPoint-presentation</vt:lpstr>
      <vt:lpstr>PowerPoint-presentation</vt:lpstr>
      <vt:lpstr>PowerPoint-presentation</vt:lpstr>
      <vt:lpstr>OMVÄRLD OCH RAMVERK</vt:lpstr>
      <vt:lpstr>PowerPoint-presentation</vt:lpstr>
      <vt:lpstr>PowerPoint-presentation</vt:lpstr>
      <vt:lpstr>PowerPoint-presentation</vt:lpstr>
      <vt:lpstr>PowerPoint-presentation</vt:lpstr>
      <vt:lpstr>PÅ VÄG MOT ETT NYTT ENERGILANDSKAP</vt:lpstr>
      <vt:lpstr>PowerPoint-presentation</vt:lpstr>
      <vt:lpstr>PowerPoint-presentation</vt:lpstr>
      <vt:lpstr>KUNDDIALOG I NYTT ENERGILANDSKAP</vt:lpstr>
      <vt:lpstr>KRAV PÅ ENERGISYSTEMET</vt:lpstr>
      <vt:lpstr>PowerPoint-presentation</vt:lpstr>
      <vt:lpstr>PowerPoint-presentation</vt:lpstr>
      <vt:lpstr>PowerPoint-presentation</vt:lpstr>
      <vt:lpstr>PowerPoint-presentation</vt:lpstr>
      <vt:lpstr>FJÄRR- OCH KRAFTVÄRMEN  I FÖRHÅLLANDE TILL ENERGI-POLITIKENS GRUNDPELARE</vt:lpstr>
      <vt:lpstr>PowerPoint-presentation</vt:lpstr>
      <vt:lpstr>PowerPoint-presentation</vt:lpstr>
      <vt:lpstr>PowerPoint-presentation</vt:lpstr>
      <vt:lpstr>PowerPoint-presentation</vt:lpstr>
      <vt:lpstr>ENERGIÅTERVINNING UR AVFALL OCH DESS ROLL</vt:lpstr>
      <vt:lpstr>FJÄRRVÄRME MINSKAR UTSLÄPPEN</vt:lpstr>
      <vt:lpstr>REGELVERK OCH VILLKOR</vt:lpstr>
      <vt:lpstr>PowerPoint-presentation</vt:lpstr>
      <vt:lpstr>PowerPoint-presentation</vt:lpstr>
      <vt:lpstr>PowerPoint-presentation</vt:lpstr>
      <vt:lpstr>PowerPoint-presentation</vt:lpstr>
      <vt:lpstr>PowerPoint-presentation</vt:lpstr>
      <vt:lpstr>PowerPoint-presentation</vt:lpstr>
      <vt:lpstr>Tack för att du lyssnade!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Annika Johannesson</dc:creator>
  <cp:keywords/>
  <dc:description/>
  <cp:lastModifiedBy>Annika Johannesson</cp:lastModifiedBy>
  <cp:revision>3780</cp:revision>
  <cp:lastPrinted>2019-03-21T13:07:39Z</cp:lastPrinted>
  <dcterms:created xsi:type="dcterms:W3CDTF">2016-11-22T07:48:57Z</dcterms:created>
  <dcterms:modified xsi:type="dcterms:W3CDTF">2020-03-25T19:34:43Z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0x010100B8A11431EDE54A408204A1A5393092B2</vt:lpwstr>
  </property>
</Properties>
</file>