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467" r:id="rId5"/>
    <p:sldId id="275" r:id="rId6"/>
    <p:sldId id="469" r:id="rId7"/>
    <p:sldId id="470" r:id="rId8"/>
    <p:sldId id="471" r:id="rId9"/>
    <p:sldId id="472" r:id="rId10"/>
    <p:sldId id="504" r:id="rId11"/>
    <p:sldId id="505" r:id="rId12"/>
    <p:sldId id="506" r:id="rId13"/>
    <p:sldId id="507" r:id="rId14"/>
    <p:sldId id="508" r:id="rId15"/>
    <p:sldId id="509" r:id="rId16"/>
    <p:sldId id="510" r:id="rId17"/>
    <p:sldId id="511" r:id="rId18"/>
    <p:sldId id="512" r:id="rId19"/>
    <p:sldId id="513" r:id="rId20"/>
    <p:sldId id="514" r:id="rId21"/>
    <p:sldId id="386" r:id="rId22"/>
    <p:sldId id="515" r:id="rId23"/>
    <p:sldId id="516" r:id="rId24"/>
    <p:sldId id="517" r:id="rId25"/>
    <p:sldId id="518" r:id="rId26"/>
    <p:sldId id="491" r:id="rId27"/>
    <p:sldId id="492" r:id="rId28"/>
    <p:sldId id="493" r:id="rId29"/>
    <p:sldId id="519" r:id="rId30"/>
    <p:sldId id="494" r:id="rId31"/>
    <p:sldId id="520" r:id="rId32"/>
    <p:sldId id="496" r:id="rId33"/>
    <p:sldId id="521" r:id="rId34"/>
    <p:sldId id="522" r:id="rId35"/>
    <p:sldId id="499" r:id="rId36"/>
    <p:sldId id="500" r:id="rId37"/>
    <p:sldId id="501" r:id="rId38"/>
    <p:sldId id="502" r:id="rId39"/>
    <p:sldId id="503" r:id="rId40"/>
    <p:sldId id="523" r:id="rId41"/>
  </p:sldIdLst>
  <p:sldSz cx="12192000" cy="6858000"/>
  <p:notesSz cx="7104063" cy="10234613"/>
  <p:custDataLst>
    <p:tags r:id="rId44"/>
  </p:custDataLst>
  <p:defaultTextStyle>
    <a:defPPr>
      <a:defRPr lang="sv-SE"/>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ika Johannesson" initials="AJ" lastIdx="29" clrIdx="0">
    <p:extLst>
      <p:ext uri="{19B8F6BF-5375-455C-9EA6-DF929625EA0E}">
        <p15:presenceInfo xmlns:p15="http://schemas.microsoft.com/office/powerpoint/2012/main" userId="S::annika.johannesson@energiforetagen.se::9587c74c-a146-4649-b6de-9b6ccfdcd654" providerId="AD"/>
      </p:ext>
    </p:extLst>
  </p:cmAuthor>
  <p:cmAuthor id="2" name="Carina Lindberg-Glavå" initials="CL" lastIdx="9" clrIdx="1">
    <p:extLst>
      <p:ext uri="{19B8F6BF-5375-455C-9EA6-DF929625EA0E}">
        <p15:presenceInfo xmlns:p15="http://schemas.microsoft.com/office/powerpoint/2012/main" userId="6c3d5bc4e08e9c16" providerId="Windows Live"/>
      </p:ext>
    </p:extLst>
  </p:cmAuthor>
  <p:cmAuthor id="3" name="Lina Enskog Broman" initials="LEB" lastIdx="26" clrIdx="2">
    <p:extLst>
      <p:ext uri="{19B8F6BF-5375-455C-9EA6-DF929625EA0E}">
        <p15:presenceInfo xmlns:p15="http://schemas.microsoft.com/office/powerpoint/2012/main" userId="S::lina.enskog.broman@energiforetagen.se::c9705043-23d6-4555-a219-bf4c660bdf9d" providerId="AD"/>
      </p:ext>
    </p:extLst>
  </p:cmAuthor>
  <p:cmAuthor id="4" name="Raziyeh Khodayari" initials="RK" lastIdx="12" clrIdx="3">
    <p:extLst>
      <p:ext uri="{19B8F6BF-5375-455C-9EA6-DF929625EA0E}">
        <p15:presenceInfo xmlns:p15="http://schemas.microsoft.com/office/powerpoint/2012/main" userId="S::raziyeh.khodayari@energiforetagen.se::bed7e0de-3530-476d-b73f-92d43c8f5a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77777"/>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D6241D-4403-4D80-8316-6B6428A5462D}" v="427" dt="2020-03-26T10:09:38.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0" autoAdjust="0"/>
    <p:restoredTop sz="89015" autoAdjust="0"/>
  </p:normalViewPr>
  <p:slideViewPr>
    <p:cSldViewPr snapToGrid="0">
      <p:cViewPr varScale="1">
        <p:scale>
          <a:sx n="60" d="100"/>
          <a:sy n="60" d="100"/>
        </p:scale>
        <p:origin x="192" y="36"/>
      </p:cViewPr>
      <p:guideLst/>
    </p:cSldViewPr>
  </p:slideViewPr>
  <p:notesTextViewPr>
    <p:cViewPr>
      <p:scale>
        <a:sx n="3" d="2"/>
        <a:sy n="3" d="2"/>
      </p:scale>
      <p:origin x="0" y="-271"/>
    </p:cViewPr>
  </p:notesTextViewPr>
  <p:sorterViewPr>
    <p:cViewPr varScale="1">
      <p:scale>
        <a:sx n="1" d="1"/>
        <a:sy n="1" d="1"/>
      </p:scale>
      <p:origin x="0" y="0"/>
    </p:cViewPr>
  </p:sorterViewPr>
  <p:notesViewPr>
    <p:cSldViewPr snapToGrid="0">
      <p:cViewPr>
        <p:scale>
          <a:sx n="53" d="100"/>
          <a:sy n="53" d="100"/>
        </p:scale>
        <p:origin x="3528" y="112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ka Johannesson" userId="6e01e6793719d9d6" providerId="LiveId" clId="{D4D6241D-4403-4D80-8316-6B6428A5462D}"/>
    <pc:docChg chg="undo custSel addSld delSld modSld modNotesMaster modHandout">
      <pc:chgData name="Annika Johannesson" userId="6e01e6793719d9d6" providerId="LiveId" clId="{D4D6241D-4403-4D80-8316-6B6428A5462D}" dt="2020-03-26T10:09:17.959" v="1243" actId="167"/>
      <pc:docMkLst>
        <pc:docMk/>
      </pc:docMkLst>
      <pc:sldChg chg="modSp">
        <pc:chgData name="Annika Johannesson" userId="6e01e6793719d9d6" providerId="LiveId" clId="{D4D6241D-4403-4D80-8316-6B6428A5462D}" dt="2020-03-26T08:46:01.097" v="7" actId="207"/>
        <pc:sldMkLst>
          <pc:docMk/>
          <pc:sldMk cId="4122234972" sldId="472"/>
        </pc:sldMkLst>
        <pc:spChg chg="mod">
          <ac:chgData name="Annika Johannesson" userId="6e01e6793719d9d6" providerId="LiveId" clId="{D4D6241D-4403-4D80-8316-6B6428A5462D}" dt="2020-03-26T08:46:01.097" v="7" actId="207"/>
          <ac:spMkLst>
            <pc:docMk/>
            <pc:sldMk cId="4122234972" sldId="472"/>
            <ac:spMk id="3" creationId="{C97DA5EC-0E7C-435D-A6AE-C6B5D636692D}"/>
          </ac:spMkLst>
        </pc:spChg>
        <pc:spChg chg="mod">
          <ac:chgData name="Annika Johannesson" userId="6e01e6793719d9d6" providerId="LiveId" clId="{D4D6241D-4403-4D80-8316-6B6428A5462D}" dt="2020-03-26T08:45:23.134" v="2" actId="207"/>
          <ac:spMkLst>
            <pc:docMk/>
            <pc:sldMk cId="4122234972" sldId="472"/>
            <ac:spMk id="5" creationId="{79634D9A-99CC-4487-8990-AAF0C7CE2F87}"/>
          </ac:spMkLst>
        </pc:spChg>
        <pc:picChg chg="mod">
          <ac:chgData name="Annika Johannesson" userId="6e01e6793719d9d6" providerId="LiveId" clId="{D4D6241D-4403-4D80-8316-6B6428A5462D}" dt="2020-03-26T08:45:49.732" v="5"/>
          <ac:picMkLst>
            <pc:docMk/>
            <pc:sldMk cId="4122234972" sldId="472"/>
            <ac:picMk id="7" creationId="{38751989-8AA4-46F8-9492-9F564FED0FC9}"/>
          </ac:picMkLst>
        </pc:picChg>
      </pc:sldChg>
      <pc:sldChg chg="addSp delSp modSp mod modNotesTx">
        <pc:chgData name="Annika Johannesson" userId="6e01e6793719d9d6" providerId="LiveId" clId="{D4D6241D-4403-4D80-8316-6B6428A5462D}" dt="2020-03-26T09:07:17.729" v="408" actId="20577"/>
        <pc:sldMkLst>
          <pc:docMk/>
          <pc:sldMk cId="1793884443" sldId="491"/>
        </pc:sldMkLst>
        <pc:spChg chg="mod">
          <ac:chgData name="Annika Johannesson" userId="6e01e6793719d9d6" providerId="LiveId" clId="{D4D6241D-4403-4D80-8316-6B6428A5462D}" dt="2020-03-26T08:58:57.578" v="273" actId="1076"/>
          <ac:spMkLst>
            <pc:docMk/>
            <pc:sldMk cId="1793884443" sldId="491"/>
            <ac:spMk id="4" creationId="{00000000-0000-0000-0000-000000000000}"/>
          </ac:spMkLst>
        </pc:spChg>
        <pc:spChg chg="add del">
          <ac:chgData name="Annika Johannesson" userId="6e01e6793719d9d6" providerId="LiveId" clId="{D4D6241D-4403-4D80-8316-6B6428A5462D}" dt="2020-03-26T08:59:19.038" v="275"/>
          <ac:spMkLst>
            <pc:docMk/>
            <pc:sldMk cId="1793884443" sldId="491"/>
            <ac:spMk id="8" creationId="{37BFC488-C1FD-47C2-A574-E3785E38F444}"/>
          </ac:spMkLst>
        </pc:spChg>
        <pc:spChg chg="mod">
          <ac:chgData name="Annika Johannesson" userId="6e01e6793719d9d6" providerId="LiveId" clId="{D4D6241D-4403-4D80-8316-6B6428A5462D}" dt="2020-03-26T09:06:27.750" v="390" actId="20577"/>
          <ac:spMkLst>
            <pc:docMk/>
            <pc:sldMk cId="1793884443" sldId="491"/>
            <ac:spMk id="24" creationId="{894AB323-5E88-4042-B0EC-EB3529786BD4}"/>
          </ac:spMkLst>
        </pc:spChg>
      </pc:sldChg>
      <pc:sldChg chg="modNotesTx">
        <pc:chgData name="Annika Johannesson" userId="6e01e6793719d9d6" providerId="LiveId" clId="{D4D6241D-4403-4D80-8316-6B6428A5462D}" dt="2020-03-26T09:15:30.781" v="567" actId="6549"/>
        <pc:sldMkLst>
          <pc:docMk/>
          <pc:sldMk cId="3440944109" sldId="492"/>
        </pc:sldMkLst>
      </pc:sldChg>
      <pc:sldChg chg="modNotesTx">
        <pc:chgData name="Annika Johannesson" userId="6e01e6793719d9d6" providerId="LiveId" clId="{D4D6241D-4403-4D80-8316-6B6428A5462D}" dt="2020-03-26T09:20:40.924" v="658" actId="20577"/>
        <pc:sldMkLst>
          <pc:docMk/>
          <pc:sldMk cId="2539556676" sldId="493"/>
        </pc:sldMkLst>
      </pc:sldChg>
      <pc:sldChg chg="modSp mod modNotesTx">
        <pc:chgData name="Annika Johannesson" userId="6e01e6793719d9d6" providerId="LiveId" clId="{D4D6241D-4403-4D80-8316-6B6428A5462D}" dt="2020-03-26T09:48:07.770" v="956" actId="113"/>
        <pc:sldMkLst>
          <pc:docMk/>
          <pc:sldMk cId="2429711403" sldId="499"/>
        </pc:sldMkLst>
        <pc:spChg chg="mod">
          <ac:chgData name="Annika Johannesson" userId="6e01e6793719d9d6" providerId="LiveId" clId="{D4D6241D-4403-4D80-8316-6B6428A5462D}" dt="2020-03-26T09:26:47.960" v="770" actId="14861"/>
          <ac:spMkLst>
            <pc:docMk/>
            <pc:sldMk cId="2429711403" sldId="499"/>
            <ac:spMk id="6" creationId="{8C869B69-91EA-A646-9BF5-050B1979A99B}"/>
          </ac:spMkLst>
        </pc:spChg>
        <pc:picChg chg="ord">
          <ac:chgData name="Annika Johannesson" userId="6e01e6793719d9d6" providerId="LiveId" clId="{D4D6241D-4403-4D80-8316-6B6428A5462D}" dt="2020-03-26T09:24:37.146" v="660" actId="167"/>
          <ac:picMkLst>
            <pc:docMk/>
            <pc:sldMk cId="2429711403" sldId="499"/>
            <ac:picMk id="5" creationId="{229001E7-76B5-4AF1-A6EB-BDAB489E1F8A}"/>
          </ac:picMkLst>
        </pc:picChg>
      </pc:sldChg>
      <pc:sldChg chg="modNotesTx">
        <pc:chgData name="Annika Johannesson" userId="6e01e6793719d9d6" providerId="LiveId" clId="{D4D6241D-4403-4D80-8316-6B6428A5462D}" dt="2020-03-26T09:48:01.750" v="955" actId="20577"/>
        <pc:sldMkLst>
          <pc:docMk/>
          <pc:sldMk cId="1521233683" sldId="500"/>
        </pc:sldMkLst>
      </pc:sldChg>
      <pc:sldChg chg="modSp mod modNotesTx">
        <pc:chgData name="Annika Johannesson" userId="6e01e6793719d9d6" providerId="LiveId" clId="{D4D6241D-4403-4D80-8316-6B6428A5462D}" dt="2020-03-26T09:54:16.042" v="1182" actId="14100"/>
        <pc:sldMkLst>
          <pc:docMk/>
          <pc:sldMk cId="314401044" sldId="501"/>
        </pc:sldMkLst>
        <pc:spChg chg="mod">
          <ac:chgData name="Annika Johannesson" userId="6e01e6793719d9d6" providerId="LiveId" clId="{D4D6241D-4403-4D80-8316-6B6428A5462D}" dt="2020-03-26T09:46:01.212" v="850" actId="207"/>
          <ac:spMkLst>
            <pc:docMk/>
            <pc:sldMk cId="314401044" sldId="501"/>
            <ac:spMk id="6" creationId="{8C869B69-91EA-A646-9BF5-050B1979A99B}"/>
          </ac:spMkLst>
        </pc:spChg>
        <pc:picChg chg="mod ord">
          <ac:chgData name="Annika Johannesson" userId="6e01e6793719d9d6" providerId="LiveId" clId="{D4D6241D-4403-4D80-8316-6B6428A5462D}" dt="2020-03-26T09:54:16.042" v="1182" actId="14100"/>
          <ac:picMkLst>
            <pc:docMk/>
            <pc:sldMk cId="314401044" sldId="501"/>
            <ac:picMk id="5" creationId="{6A124DD0-238D-45B7-82AC-1E66968459E5}"/>
          </ac:picMkLst>
        </pc:picChg>
      </pc:sldChg>
      <pc:sldChg chg="modSp mod modNotesTx">
        <pc:chgData name="Annika Johannesson" userId="6e01e6793719d9d6" providerId="LiveId" clId="{D4D6241D-4403-4D80-8316-6B6428A5462D}" dt="2020-03-26T09:52:57.934" v="1138" actId="1036"/>
        <pc:sldMkLst>
          <pc:docMk/>
          <pc:sldMk cId="1222330585" sldId="502"/>
        </pc:sldMkLst>
        <pc:spChg chg="mod">
          <ac:chgData name="Annika Johannesson" userId="6e01e6793719d9d6" providerId="LiveId" clId="{D4D6241D-4403-4D80-8316-6B6428A5462D}" dt="2020-03-26T09:50:33.253" v="1077" actId="14861"/>
          <ac:spMkLst>
            <pc:docMk/>
            <pc:sldMk cId="1222330585" sldId="502"/>
            <ac:spMk id="6" creationId="{8C869B69-91EA-A646-9BF5-050B1979A99B}"/>
          </ac:spMkLst>
        </pc:spChg>
        <pc:picChg chg="mod ord">
          <ac:chgData name="Annika Johannesson" userId="6e01e6793719d9d6" providerId="LiveId" clId="{D4D6241D-4403-4D80-8316-6B6428A5462D}" dt="2020-03-26T09:52:57.934" v="1138" actId="1036"/>
          <ac:picMkLst>
            <pc:docMk/>
            <pc:sldMk cId="1222330585" sldId="502"/>
            <ac:picMk id="5" creationId="{342AB5B2-1843-4BE4-9495-EDB5A3146F1B}"/>
          </ac:picMkLst>
        </pc:picChg>
      </pc:sldChg>
      <pc:sldChg chg="modSp mod modNotesTx">
        <pc:chgData name="Annika Johannesson" userId="6e01e6793719d9d6" providerId="LiveId" clId="{D4D6241D-4403-4D80-8316-6B6428A5462D}" dt="2020-03-26T09:54:55.135" v="1195" actId="1036"/>
        <pc:sldMkLst>
          <pc:docMk/>
          <pc:sldMk cId="2453748437" sldId="503"/>
        </pc:sldMkLst>
        <pc:spChg chg="mod">
          <ac:chgData name="Annika Johannesson" userId="6e01e6793719d9d6" providerId="LiveId" clId="{D4D6241D-4403-4D80-8316-6B6428A5462D}" dt="2020-03-26T09:52:32.940" v="1130" actId="207"/>
          <ac:spMkLst>
            <pc:docMk/>
            <pc:sldMk cId="2453748437" sldId="503"/>
            <ac:spMk id="4" creationId="{00000000-0000-0000-0000-000000000000}"/>
          </ac:spMkLst>
        </pc:spChg>
        <pc:spChg chg="mod">
          <ac:chgData name="Annika Johannesson" userId="6e01e6793719d9d6" providerId="LiveId" clId="{D4D6241D-4403-4D80-8316-6B6428A5462D}" dt="2020-03-26T09:52:04.260" v="1129" actId="14861"/>
          <ac:spMkLst>
            <pc:docMk/>
            <pc:sldMk cId="2453748437" sldId="503"/>
            <ac:spMk id="5" creationId="{9C58E24A-0A1A-A245-94A1-31735679C23F}"/>
          </ac:spMkLst>
        </pc:spChg>
        <pc:picChg chg="mod ord">
          <ac:chgData name="Annika Johannesson" userId="6e01e6793719d9d6" providerId="LiveId" clId="{D4D6241D-4403-4D80-8316-6B6428A5462D}" dt="2020-03-26T09:54:55.135" v="1195" actId="1036"/>
          <ac:picMkLst>
            <pc:docMk/>
            <pc:sldMk cId="2453748437" sldId="503"/>
            <ac:picMk id="6" creationId="{FA35428B-09FD-40C6-9E39-DE9BFF06D099}"/>
          </ac:picMkLst>
        </pc:picChg>
      </pc:sldChg>
      <pc:sldChg chg="modSp">
        <pc:chgData name="Annika Johannesson" userId="6e01e6793719d9d6" providerId="LiveId" clId="{D4D6241D-4403-4D80-8316-6B6428A5462D}" dt="2020-03-26T08:46:26.611" v="8" actId="14100"/>
        <pc:sldMkLst>
          <pc:docMk/>
          <pc:sldMk cId="2120090822" sldId="504"/>
        </pc:sldMkLst>
        <pc:spChg chg="mod">
          <ac:chgData name="Annika Johannesson" userId="6e01e6793719d9d6" providerId="LiveId" clId="{D4D6241D-4403-4D80-8316-6B6428A5462D}" dt="2020-03-26T08:46:26.611" v="8" actId="14100"/>
          <ac:spMkLst>
            <pc:docMk/>
            <pc:sldMk cId="2120090822" sldId="504"/>
            <ac:spMk id="3" creationId="{910C96B6-E6FA-498C-832B-80A457D51D55}"/>
          </ac:spMkLst>
        </pc:spChg>
      </pc:sldChg>
      <pc:sldChg chg="modSp">
        <pc:chgData name="Annika Johannesson" userId="6e01e6793719d9d6" providerId="LiveId" clId="{D4D6241D-4403-4D80-8316-6B6428A5462D}" dt="2020-03-26T08:47:47.107" v="14"/>
        <pc:sldMkLst>
          <pc:docMk/>
          <pc:sldMk cId="2085416829" sldId="506"/>
        </pc:sldMkLst>
        <pc:picChg chg="mod">
          <ac:chgData name="Annika Johannesson" userId="6e01e6793719d9d6" providerId="LiveId" clId="{D4D6241D-4403-4D80-8316-6B6428A5462D}" dt="2020-03-26T08:47:47.107" v="14"/>
          <ac:picMkLst>
            <pc:docMk/>
            <pc:sldMk cId="2085416829" sldId="506"/>
            <ac:picMk id="7" creationId="{3D607A99-6299-41E6-962C-97AC7216A771}"/>
          </ac:picMkLst>
        </pc:picChg>
      </pc:sldChg>
      <pc:sldChg chg="modSp mod">
        <pc:chgData name="Annika Johannesson" userId="6e01e6793719d9d6" providerId="LiveId" clId="{D4D6241D-4403-4D80-8316-6B6428A5462D}" dt="2020-03-26T08:48:19.237" v="22"/>
        <pc:sldMkLst>
          <pc:docMk/>
          <pc:sldMk cId="2419815814" sldId="507"/>
        </pc:sldMkLst>
        <pc:spChg chg="mod">
          <ac:chgData name="Annika Johannesson" userId="6e01e6793719d9d6" providerId="LiveId" clId="{D4D6241D-4403-4D80-8316-6B6428A5462D}" dt="2020-03-26T08:48:19.237" v="22"/>
          <ac:spMkLst>
            <pc:docMk/>
            <pc:sldMk cId="2419815814" sldId="507"/>
            <ac:spMk id="5" creationId="{E34474F8-CE34-4CE9-A29C-B1806D29D300}"/>
          </ac:spMkLst>
        </pc:spChg>
      </pc:sldChg>
      <pc:sldChg chg="modSp mod">
        <pc:chgData name="Annika Johannesson" userId="6e01e6793719d9d6" providerId="LiveId" clId="{D4D6241D-4403-4D80-8316-6B6428A5462D}" dt="2020-03-26T08:49:39.106" v="28" actId="732"/>
        <pc:sldMkLst>
          <pc:docMk/>
          <pc:sldMk cId="1590288941" sldId="508"/>
        </pc:sldMkLst>
        <pc:spChg chg="mod">
          <ac:chgData name="Annika Johannesson" userId="6e01e6793719d9d6" providerId="LiveId" clId="{D4D6241D-4403-4D80-8316-6B6428A5462D}" dt="2020-03-26T08:48:41.009" v="24" actId="1076"/>
          <ac:spMkLst>
            <pc:docMk/>
            <pc:sldMk cId="1590288941" sldId="508"/>
            <ac:spMk id="2" creationId="{00BC4431-62C6-474E-B11B-3E6241B79DB9}"/>
          </ac:spMkLst>
        </pc:spChg>
        <pc:picChg chg="mod modCrop">
          <ac:chgData name="Annika Johannesson" userId="6e01e6793719d9d6" providerId="LiveId" clId="{D4D6241D-4403-4D80-8316-6B6428A5462D}" dt="2020-03-26T08:49:39.106" v="28" actId="732"/>
          <ac:picMkLst>
            <pc:docMk/>
            <pc:sldMk cId="1590288941" sldId="508"/>
            <ac:picMk id="8" creationId="{50D6EA1C-0373-45BC-AB32-A4EF28CB5590}"/>
          </ac:picMkLst>
        </pc:picChg>
      </pc:sldChg>
      <pc:sldChg chg="modSp mod">
        <pc:chgData name="Annika Johannesson" userId="6e01e6793719d9d6" providerId="LiveId" clId="{D4D6241D-4403-4D80-8316-6B6428A5462D}" dt="2020-03-26T08:50:32.500" v="37" actId="167"/>
        <pc:sldMkLst>
          <pc:docMk/>
          <pc:sldMk cId="1820963326" sldId="509"/>
        </pc:sldMkLst>
        <pc:picChg chg="mod ord modCrop">
          <ac:chgData name="Annika Johannesson" userId="6e01e6793719d9d6" providerId="LiveId" clId="{D4D6241D-4403-4D80-8316-6B6428A5462D}" dt="2020-03-26T08:50:32.500" v="37" actId="167"/>
          <ac:picMkLst>
            <pc:docMk/>
            <pc:sldMk cId="1820963326" sldId="509"/>
            <ac:picMk id="5" creationId="{A63F45E5-FAFD-4EFA-B913-C5A849E2660E}"/>
          </ac:picMkLst>
        </pc:picChg>
      </pc:sldChg>
      <pc:sldChg chg="modSp modNotesTx">
        <pc:chgData name="Annika Johannesson" userId="6e01e6793719d9d6" providerId="LiveId" clId="{D4D6241D-4403-4D80-8316-6B6428A5462D}" dt="2020-03-26T08:52:09.534" v="60" actId="20577"/>
        <pc:sldMkLst>
          <pc:docMk/>
          <pc:sldMk cId="1483717815" sldId="511"/>
        </pc:sldMkLst>
        <pc:picChg chg="mod">
          <ac:chgData name="Annika Johannesson" userId="6e01e6793719d9d6" providerId="LiveId" clId="{D4D6241D-4403-4D80-8316-6B6428A5462D}" dt="2020-03-26T08:51:33.415" v="57"/>
          <ac:picMkLst>
            <pc:docMk/>
            <pc:sldMk cId="1483717815" sldId="511"/>
            <ac:picMk id="7" creationId="{786977F1-FB04-4774-95A3-6EE9AB13E6DE}"/>
          </ac:picMkLst>
        </pc:picChg>
      </pc:sldChg>
      <pc:sldChg chg="modSp mod modAnim">
        <pc:chgData name="Annika Johannesson" userId="6e01e6793719d9d6" providerId="LiveId" clId="{D4D6241D-4403-4D80-8316-6B6428A5462D}" dt="2020-03-26T08:53:32.370" v="64"/>
        <pc:sldMkLst>
          <pc:docMk/>
          <pc:sldMk cId="4107752687" sldId="512"/>
        </pc:sldMkLst>
        <pc:spChg chg="mod">
          <ac:chgData name="Annika Johannesson" userId="6e01e6793719d9d6" providerId="LiveId" clId="{D4D6241D-4403-4D80-8316-6B6428A5462D}" dt="2020-03-26T08:52:44.114" v="61" actId="113"/>
          <ac:spMkLst>
            <pc:docMk/>
            <pc:sldMk cId="4107752687" sldId="512"/>
            <ac:spMk id="3" creationId="{15B8BD80-87DB-42E6-99F4-F65E114140FD}"/>
          </ac:spMkLst>
        </pc:spChg>
      </pc:sldChg>
      <pc:sldChg chg="addSp delSp modSp mod modAnim">
        <pc:chgData name="Annika Johannesson" userId="6e01e6793719d9d6" providerId="LiveId" clId="{D4D6241D-4403-4D80-8316-6B6428A5462D}" dt="2020-03-26T08:56:00.249" v="82"/>
        <pc:sldMkLst>
          <pc:docMk/>
          <pc:sldMk cId="3477497024" sldId="513"/>
        </pc:sldMkLst>
        <pc:spChg chg="add mod">
          <ac:chgData name="Annika Johannesson" userId="6e01e6793719d9d6" providerId="LiveId" clId="{D4D6241D-4403-4D80-8316-6B6428A5462D}" dt="2020-03-26T08:54:22.360" v="71" actId="1076"/>
          <ac:spMkLst>
            <pc:docMk/>
            <pc:sldMk cId="3477497024" sldId="513"/>
            <ac:spMk id="8" creationId="{5D94BF75-996C-499C-9605-CFEFD9AE0B02}"/>
          </ac:spMkLst>
        </pc:spChg>
        <pc:picChg chg="mod">
          <ac:chgData name="Annika Johannesson" userId="6e01e6793719d9d6" providerId="LiveId" clId="{D4D6241D-4403-4D80-8316-6B6428A5462D}" dt="2020-03-26T08:54:58.783" v="77" actId="14100"/>
          <ac:picMkLst>
            <pc:docMk/>
            <pc:sldMk cId="3477497024" sldId="513"/>
            <ac:picMk id="6" creationId="{77521F70-DCE5-47C4-BFD9-9111967134F9}"/>
          </ac:picMkLst>
        </pc:picChg>
        <pc:picChg chg="add del mod">
          <ac:chgData name="Annika Johannesson" userId="6e01e6793719d9d6" providerId="LiveId" clId="{D4D6241D-4403-4D80-8316-6B6428A5462D}" dt="2020-03-26T08:54:02.682" v="67" actId="478"/>
          <ac:picMkLst>
            <pc:docMk/>
            <pc:sldMk cId="3477497024" sldId="513"/>
            <ac:picMk id="7" creationId="{E24AC863-9EF9-4276-A729-DFA2CA767B91}"/>
          </ac:picMkLst>
        </pc:picChg>
        <pc:picChg chg="mod ord">
          <ac:chgData name="Annika Johannesson" userId="6e01e6793719d9d6" providerId="LiveId" clId="{D4D6241D-4403-4D80-8316-6B6428A5462D}" dt="2020-03-26T08:55:14.071" v="80" actId="1076"/>
          <ac:picMkLst>
            <pc:docMk/>
            <pc:sldMk cId="3477497024" sldId="513"/>
            <ac:picMk id="9" creationId="{A3EF1BC1-46A1-4624-88E8-4C6D6D18F6F8}"/>
          </ac:picMkLst>
        </pc:picChg>
      </pc:sldChg>
      <pc:sldChg chg="modNotesTx">
        <pc:chgData name="Annika Johannesson" userId="6e01e6793719d9d6" providerId="LiveId" clId="{D4D6241D-4403-4D80-8316-6B6428A5462D}" dt="2020-03-26T08:56:49.364" v="83" actId="20577"/>
        <pc:sldMkLst>
          <pc:docMk/>
          <pc:sldMk cId="570921495" sldId="515"/>
        </pc:sldMkLst>
      </pc:sldChg>
      <pc:sldChg chg="modNotesTx">
        <pc:chgData name="Annika Johannesson" userId="6e01e6793719d9d6" providerId="LiveId" clId="{D4D6241D-4403-4D80-8316-6B6428A5462D}" dt="2020-03-26T08:56:54.310" v="84" actId="20577"/>
        <pc:sldMkLst>
          <pc:docMk/>
          <pc:sldMk cId="260819518" sldId="516"/>
        </pc:sldMkLst>
      </pc:sldChg>
      <pc:sldChg chg="modNotesTx">
        <pc:chgData name="Annika Johannesson" userId="6e01e6793719d9d6" providerId="LiveId" clId="{D4D6241D-4403-4D80-8316-6B6428A5462D}" dt="2020-03-26T08:58:43.535" v="272" actId="20577"/>
        <pc:sldMkLst>
          <pc:docMk/>
          <pc:sldMk cId="498877049" sldId="517"/>
        </pc:sldMkLst>
      </pc:sldChg>
      <pc:sldChg chg="addSp delSp modSp mod modNotesTx">
        <pc:chgData name="Annika Johannesson" userId="6e01e6793719d9d6" providerId="LiveId" clId="{D4D6241D-4403-4D80-8316-6B6428A5462D}" dt="2020-03-26T10:09:17.959" v="1243" actId="167"/>
        <pc:sldMkLst>
          <pc:docMk/>
          <pc:sldMk cId="2467296830" sldId="519"/>
        </pc:sldMkLst>
        <pc:spChg chg="del">
          <ac:chgData name="Annika Johannesson" userId="6e01e6793719d9d6" providerId="LiveId" clId="{D4D6241D-4403-4D80-8316-6B6428A5462D}" dt="2020-03-26T10:07:29.973" v="1198" actId="931"/>
          <ac:spMkLst>
            <pc:docMk/>
            <pc:sldMk cId="2467296830" sldId="519"/>
            <ac:spMk id="2" creationId="{3A95D637-6D5C-43F9-9924-CEF86BA42ECF}"/>
          </ac:spMkLst>
        </pc:spChg>
        <pc:spChg chg="mod">
          <ac:chgData name="Annika Johannesson" userId="6e01e6793719d9d6" providerId="LiveId" clId="{D4D6241D-4403-4D80-8316-6B6428A5462D}" dt="2020-03-26T10:08:52.190" v="1239" actId="1076"/>
          <ac:spMkLst>
            <pc:docMk/>
            <pc:sldMk cId="2467296830" sldId="519"/>
            <ac:spMk id="5" creationId="{A4A74EDF-D47A-4B25-95B5-2CF5B2865B4B}"/>
          </ac:spMkLst>
        </pc:spChg>
        <pc:picChg chg="add mod">
          <ac:chgData name="Annika Johannesson" userId="6e01e6793719d9d6" providerId="LiveId" clId="{D4D6241D-4403-4D80-8316-6B6428A5462D}" dt="2020-03-26T10:09:17.959" v="1243" actId="167"/>
          <ac:picMkLst>
            <pc:docMk/>
            <pc:sldMk cId="2467296830" sldId="519"/>
            <ac:picMk id="6" creationId="{6A45D972-E07A-4E58-9E64-74DA7498A6BC}"/>
          </ac:picMkLst>
        </pc:picChg>
      </pc:sldChg>
      <pc:sldChg chg="modNotesTx">
        <pc:chgData name="Annika Johannesson" userId="6e01e6793719d9d6" providerId="LiveId" clId="{D4D6241D-4403-4D80-8316-6B6428A5462D}" dt="2020-03-26T09:24:11.392" v="659" actId="20577"/>
        <pc:sldMkLst>
          <pc:docMk/>
          <pc:sldMk cId="35263835" sldId="520"/>
        </pc:sldMkLst>
      </pc:sldChg>
      <pc:sldChg chg="add del">
        <pc:chgData name="Annika Johannesson" userId="6e01e6793719d9d6" providerId="LiveId" clId="{D4D6241D-4403-4D80-8316-6B6428A5462D}" dt="2020-03-26T09:45:21.567" v="772"/>
        <pc:sldMkLst>
          <pc:docMk/>
          <pc:sldMk cId="99219554" sldId="5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981" cy="511731"/>
          </a:xfrm>
          <a:prstGeom prst="rect">
            <a:avLst/>
          </a:prstGeom>
        </p:spPr>
        <p:txBody>
          <a:bodyPr vert="horz" lIns="94933" tIns="47467" rIns="94933" bIns="47467" rtlCol="0"/>
          <a:lstStyle>
            <a:lvl1pPr algn="l" eaLnBrk="1" fontAlgn="auto" hangingPunct="1">
              <a:spcBef>
                <a:spcPts val="0"/>
              </a:spcBef>
              <a:spcAft>
                <a:spcPts val="0"/>
              </a:spcAft>
              <a:defRPr sz="1200">
                <a:latin typeface="+mn-lt"/>
              </a:defRPr>
            </a:lvl1pPr>
          </a:lstStyle>
          <a:p>
            <a:pPr>
              <a:defRPr/>
            </a:pPr>
            <a:endParaRPr lang="sv-SE" dirty="0"/>
          </a:p>
        </p:txBody>
      </p:sp>
      <p:sp>
        <p:nvSpPr>
          <p:cNvPr id="3" name="Date Placeholder 2"/>
          <p:cNvSpPr>
            <a:spLocks noGrp="1"/>
          </p:cNvSpPr>
          <p:nvPr>
            <p:ph type="dt" sz="quarter" idx="1"/>
          </p:nvPr>
        </p:nvSpPr>
        <p:spPr>
          <a:xfrm>
            <a:off x="4023423" y="0"/>
            <a:ext cx="3078981" cy="511731"/>
          </a:xfrm>
          <a:prstGeom prst="rect">
            <a:avLst/>
          </a:prstGeom>
        </p:spPr>
        <p:txBody>
          <a:bodyPr vert="horz" lIns="94933" tIns="47467" rIns="94933" bIns="47467" rtlCol="0"/>
          <a:lstStyle>
            <a:lvl1pPr algn="r" eaLnBrk="1" fontAlgn="auto" hangingPunct="1">
              <a:spcBef>
                <a:spcPts val="0"/>
              </a:spcBef>
              <a:spcAft>
                <a:spcPts val="0"/>
              </a:spcAft>
              <a:defRPr sz="1200">
                <a:latin typeface="+mn-lt"/>
              </a:defRPr>
            </a:lvl1pPr>
          </a:lstStyle>
          <a:p>
            <a:pPr>
              <a:defRPr/>
            </a:pPr>
            <a:fld id="{62981E67-F8A1-554D-BC15-44C990FCE66A}" type="datetimeFigureOut">
              <a:rPr lang="sv-SE"/>
              <a:pPr>
                <a:defRPr/>
              </a:pPr>
              <a:t>2020-03-26</a:t>
            </a:fld>
            <a:endParaRPr lang="sv-SE" dirty="0"/>
          </a:p>
        </p:txBody>
      </p:sp>
      <p:sp>
        <p:nvSpPr>
          <p:cNvPr id="4" name="Footer Placeholder 3"/>
          <p:cNvSpPr>
            <a:spLocks noGrp="1"/>
          </p:cNvSpPr>
          <p:nvPr>
            <p:ph type="ftr" sz="quarter" idx="2"/>
          </p:nvPr>
        </p:nvSpPr>
        <p:spPr>
          <a:xfrm>
            <a:off x="1" y="9721243"/>
            <a:ext cx="3078981" cy="511731"/>
          </a:xfrm>
          <a:prstGeom prst="rect">
            <a:avLst/>
          </a:prstGeom>
        </p:spPr>
        <p:txBody>
          <a:bodyPr vert="horz" lIns="94933" tIns="47467" rIns="94933" bIns="47467" rtlCol="0" anchor="b"/>
          <a:lstStyle>
            <a:lvl1pPr algn="l" eaLnBrk="1" fontAlgn="auto" hangingPunct="1">
              <a:spcBef>
                <a:spcPts val="0"/>
              </a:spcBef>
              <a:spcAft>
                <a:spcPts val="0"/>
              </a:spcAft>
              <a:defRPr sz="1200">
                <a:latin typeface="+mn-lt"/>
              </a:defRPr>
            </a:lvl1pPr>
          </a:lstStyle>
          <a:p>
            <a:pPr>
              <a:defRPr/>
            </a:pPr>
            <a:endParaRPr lang="sv-SE" dirty="0"/>
          </a:p>
        </p:txBody>
      </p:sp>
      <p:sp>
        <p:nvSpPr>
          <p:cNvPr id="5" name="Slide Number Placeholder 4"/>
          <p:cNvSpPr>
            <a:spLocks noGrp="1"/>
          </p:cNvSpPr>
          <p:nvPr>
            <p:ph type="sldNum" sz="quarter" idx="3"/>
          </p:nvPr>
        </p:nvSpPr>
        <p:spPr>
          <a:xfrm>
            <a:off x="4023423" y="9721243"/>
            <a:ext cx="3078981" cy="511731"/>
          </a:xfrm>
          <a:prstGeom prst="rect">
            <a:avLst/>
          </a:prstGeom>
        </p:spPr>
        <p:txBody>
          <a:bodyPr vert="horz" lIns="94933" tIns="47467" rIns="94933" bIns="47467" rtlCol="0" anchor="b"/>
          <a:lstStyle>
            <a:lvl1pPr algn="r" eaLnBrk="1" fontAlgn="auto" hangingPunct="1">
              <a:spcBef>
                <a:spcPts val="0"/>
              </a:spcBef>
              <a:spcAft>
                <a:spcPts val="0"/>
              </a:spcAft>
              <a:defRPr sz="1200">
                <a:latin typeface="+mn-lt"/>
              </a:defRPr>
            </a:lvl1pPr>
          </a:lstStyle>
          <a:p>
            <a:pPr>
              <a:defRPr/>
            </a:pPr>
            <a:fld id="{2598825F-A869-254F-9934-F44A62B8198F}" type="slidenum">
              <a:rPr lang="sv-SE"/>
              <a:pPr>
                <a:defRPr/>
              </a:pPr>
              <a:t>‹#›</a:t>
            </a:fld>
            <a:endParaRPr lang="sv-SE" dirty="0"/>
          </a:p>
        </p:txBody>
      </p:sp>
    </p:spTree>
    <p:extLst>
      <p:ext uri="{BB962C8B-B14F-4D97-AF65-F5344CB8AC3E}">
        <p14:creationId xmlns:p14="http://schemas.microsoft.com/office/powerpoint/2010/main" val="467279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6513" y="419100"/>
            <a:ext cx="2824162" cy="1589088"/>
          </a:xfrm>
          <a:prstGeom prst="rect">
            <a:avLst/>
          </a:prstGeom>
          <a:noFill/>
          <a:ln w="12700">
            <a:solidFill>
              <a:prstClr val="black"/>
            </a:solidFill>
          </a:ln>
        </p:spPr>
        <p:txBody>
          <a:bodyPr vert="horz" lIns="94933" tIns="47467" rIns="94933" bIns="47467" rtlCol="0" anchor="ctr"/>
          <a:lstStyle/>
          <a:p>
            <a:pPr lvl="0"/>
            <a:endParaRPr lang="sv-SE" noProof="0"/>
          </a:p>
        </p:txBody>
      </p:sp>
      <p:sp>
        <p:nvSpPr>
          <p:cNvPr id="5" name="Notes Placeholder 4"/>
          <p:cNvSpPr>
            <a:spLocks noGrp="1"/>
          </p:cNvSpPr>
          <p:nvPr>
            <p:ph type="body" sz="quarter" idx="3"/>
          </p:nvPr>
        </p:nvSpPr>
        <p:spPr>
          <a:xfrm>
            <a:off x="376782" y="2102689"/>
            <a:ext cx="6350501" cy="7364329"/>
          </a:xfrm>
          <a:prstGeom prst="rect">
            <a:avLst/>
          </a:prstGeom>
        </p:spPr>
        <p:txBody>
          <a:bodyPr vert="horz" lIns="0" tIns="47467" rIns="94933" bIns="47467" rtlCol="0"/>
          <a:lstStyle/>
          <a:p>
            <a:pPr lvl="0"/>
            <a:r>
              <a:rPr lang="sv-SE" noProof="0"/>
              <a:t>Click to edit Master text styles</a:t>
            </a:r>
          </a:p>
          <a:p>
            <a:pPr lvl="1"/>
            <a:r>
              <a:rPr lang="sv-SE" noProof="0"/>
              <a:t>Second level</a:t>
            </a:r>
            <a:endParaRPr lang="sv-SE" noProof="0" dirty="0"/>
          </a:p>
        </p:txBody>
      </p:sp>
      <p:sp>
        <p:nvSpPr>
          <p:cNvPr id="7" name="Slide Number Placeholder 6"/>
          <p:cNvSpPr>
            <a:spLocks noGrp="1"/>
          </p:cNvSpPr>
          <p:nvPr>
            <p:ph type="sldNum" sz="quarter" idx="5"/>
          </p:nvPr>
        </p:nvSpPr>
        <p:spPr>
          <a:xfrm>
            <a:off x="6372080" y="9658917"/>
            <a:ext cx="353543" cy="196819"/>
          </a:xfrm>
          <a:prstGeom prst="rect">
            <a:avLst/>
          </a:prstGeom>
        </p:spPr>
        <p:txBody>
          <a:bodyPr vert="horz" lIns="0" tIns="0" rIns="0" bIns="0" rtlCol="0" anchor="b"/>
          <a:lstStyle>
            <a:lvl1pPr algn="r" eaLnBrk="1" fontAlgn="auto" hangingPunct="1">
              <a:spcBef>
                <a:spcPts val="0"/>
              </a:spcBef>
              <a:spcAft>
                <a:spcPts val="0"/>
              </a:spcAft>
              <a:defRPr sz="800">
                <a:latin typeface="+mn-lt"/>
              </a:defRPr>
            </a:lvl1pPr>
          </a:lstStyle>
          <a:p>
            <a:pPr>
              <a:defRPr/>
            </a:pPr>
            <a:fld id="{FBB06DAB-DBF3-084E-A276-8ED6AA7FE883}" type="slidenum">
              <a:rPr lang="sv-SE"/>
              <a:pPr>
                <a:defRPr/>
              </a:pPr>
              <a:t>‹#›</a:t>
            </a:fld>
            <a:endParaRPr lang="sv-SE" dirty="0"/>
          </a:p>
        </p:txBody>
      </p:sp>
      <p:pic>
        <p:nvPicPr>
          <p:cNvPr id="23557" name="Bildobjekt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781" y="9485060"/>
            <a:ext cx="1042372" cy="37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aturvardsverket.se/Sa-mar-miljon/Statistik-A-O/Vaxthusgaser-utslapp-fran-uppvarmning-av-bostader-och-lokal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nergiforetagen.se/sa-tycker-vi/positioner/vi-behover-en-strategi-for-fjarr--och-kraftvarmens-roll-i-energisysteme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energiforetagen.se/medlemsportalen/ny-sakomraden---fordjupning/samling-for-natkapacite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energiforetagen.se/sa-tycker-vi/energiforetagen-arbetar-for-ett-fossilfritt-sverige/fardplan-for-fossilfri-uppvarmning-fjarrvarmebranschens-atagande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energiforetagen.se/sa-tycker-vi/energiforetagen-arbetar-for-ett-fossilfritt-sverige/fardplan-el--for-ett-fossilfritt-samhall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a:t>
            </a:fld>
            <a:endParaRPr lang="sv-SE" dirty="0"/>
          </a:p>
        </p:txBody>
      </p:sp>
    </p:spTree>
    <p:extLst>
      <p:ext uri="{BB962C8B-B14F-4D97-AF65-F5344CB8AC3E}">
        <p14:creationId xmlns:p14="http://schemas.microsoft.com/office/powerpoint/2010/main" val="659289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9330" eaLnBrk="1" fontAlgn="auto" hangingPunct="1">
              <a:spcBef>
                <a:spcPts val="0"/>
              </a:spcBef>
              <a:spcAft>
                <a:spcPts val="0"/>
              </a:spcAft>
              <a:defRPr/>
            </a:pPr>
            <a:r>
              <a:rPr lang="sv-SE" dirty="0"/>
              <a:t>Befolkningsutvecklingen gör att fjärr- och kraftvärme både idag och i framtiden svarar mot behov och förutsättningar som ges av omvärldsförändringar.</a:t>
            </a:r>
          </a:p>
          <a:p>
            <a:r>
              <a:rPr lang="sv-SE" sz="1500" dirty="0"/>
              <a:t>Det finns två utvecklingslinjer som ställer krav på energiutbyggnad:</a:t>
            </a:r>
            <a:endParaRPr lang="sv-SE" dirty="0"/>
          </a:p>
          <a:p>
            <a:pPr marL="296666" indent="-296666">
              <a:spcBef>
                <a:spcPts val="623"/>
              </a:spcBef>
              <a:buFont typeface="Wingdings" pitchFamily="2" charset="2"/>
              <a:buChar char="§"/>
            </a:pPr>
            <a:r>
              <a:rPr lang="sv-SE" dirty="0"/>
              <a:t>Befolkningsökning och</a:t>
            </a:r>
          </a:p>
          <a:p>
            <a:pPr marL="296666" indent="-296666">
              <a:buFont typeface="Wingdings" pitchFamily="2" charset="2"/>
              <a:buChar char="§"/>
            </a:pPr>
            <a:r>
              <a:rPr lang="sv-SE" dirty="0"/>
              <a:t>Urbanisering  </a:t>
            </a:r>
          </a:p>
          <a:p>
            <a:r>
              <a:rPr lang="sv-SE" i="1" dirty="0"/>
              <a:t>Klicka</a:t>
            </a:r>
          </a:p>
          <a:p>
            <a:r>
              <a:rPr lang="sv-SE" dirty="0"/>
              <a:t>I världen nåddes den demografiska brytpunkten</a:t>
            </a:r>
            <a:r>
              <a:rPr lang="sv-SE" i="0" dirty="0"/>
              <a:t>, när lika många bor på landsbygd och i städer, år </a:t>
            </a:r>
            <a:r>
              <a:rPr lang="sv-SE" dirty="0"/>
              <a:t>2008. I Sverige nåddes den runt år 1930.</a:t>
            </a:r>
          </a:p>
          <a:p>
            <a:pPr defTabSz="949330">
              <a:defRPr/>
            </a:pPr>
            <a:r>
              <a:rPr lang="sv-SE" dirty="0">
                <a:solidFill>
                  <a:schemeClr val="tx1"/>
                </a:solidFill>
              </a:rPr>
              <a:t>Fjärrvärmens breda utveckling i Sverige kan ses mot bakgrund av att landet tidigt nådde den demografiska brytpunkten. Nu sker en fortsatt koncentrering av landets befolkning i tätorter och städer.</a:t>
            </a:r>
            <a:endParaRPr lang="sv-SE" dirty="0"/>
          </a:p>
          <a:p>
            <a:pPr defTabSz="949330" eaLnBrk="1" fontAlgn="auto" hangingPunct="1">
              <a:spcBef>
                <a:spcPts val="0"/>
              </a:spcBef>
              <a:spcAft>
                <a:spcPts val="0"/>
              </a:spcAft>
              <a:defRPr/>
            </a:pPr>
            <a:r>
              <a:rPr lang="sv-SE" dirty="0"/>
              <a:t> </a:t>
            </a:r>
          </a:p>
          <a:p>
            <a:pPr defTabSz="949330" eaLnBrk="1" fontAlgn="auto" hangingPunct="1">
              <a:spcBef>
                <a:spcPts val="0"/>
              </a:spcBef>
              <a:spcAft>
                <a:spcPts val="0"/>
              </a:spcAft>
              <a:defRPr/>
            </a:pPr>
            <a:r>
              <a:rPr lang="sv-SE" dirty="0"/>
              <a:t>Källor: United Nations World </a:t>
            </a:r>
            <a:r>
              <a:rPr lang="sv-SE" dirty="0" err="1"/>
              <a:t>Urbanization</a:t>
            </a:r>
            <a:r>
              <a:rPr lang="sv-SE" dirty="0"/>
              <a:t> </a:t>
            </a:r>
            <a:r>
              <a:rPr lang="sv-SE" dirty="0" err="1"/>
              <a:t>Prospects</a:t>
            </a:r>
            <a:r>
              <a:rPr lang="sv-SE" dirty="0"/>
              <a:t> 2018 och SCB</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10</a:t>
            </a:fld>
            <a:endParaRPr lang="sv-SE" dirty="0"/>
          </a:p>
        </p:txBody>
      </p:sp>
    </p:spTree>
    <p:extLst>
      <p:ext uri="{BB962C8B-B14F-4D97-AF65-F5344CB8AC3E}">
        <p14:creationId xmlns:p14="http://schemas.microsoft.com/office/powerpoint/2010/main" val="4256959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9330">
              <a:defRPr/>
            </a:pPr>
            <a:r>
              <a:rPr lang="sv-SE" dirty="0"/>
              <a:t>Klimatutmaningen accentuerar energifrågans betydelse. Kunskapsutvecklingen har skett under flera decennier. </a:t>
            </a:r>
          </a:p>
          <a:p>
            <a:r>
              <a:rPr lang="sv-SE" dirty="0"/>
              <a:t>Här är ett antal politiska mål och ramverk som påverkat och påverkar utvecklingen:</a:t>
            </a:r>
          </a:p>
          <a:p>
            <a:r>
              <a:rPr lang="sv-SE" i="1" dirty="0"/>
              <a:t>Klicka fram varje rubrik</a:t>
            </a:r>
          </a:p>
          <a:p>
            <a:endParaRPr lang="sv-SE" dirty="0"/>
          </a:p>
          <a:p>
            <a:r>
              <a:rPr lang="sv-SE" b="1" dirty="0"/>
              <a:t>Stockholmskonferensen, FN, </a:t>
            </a:r>
            <a:r>
              <a:rPr lang="sv-SE" dirty="0"/>
              <a:t>om mänsklig miljö, (1972)</a:t>
            </a:r>
            <a:br>
              <a:rPr lang="sv-SE" b="1" dirty="0"/>
            </a:br>
            <a:r>
              <a:rPr lang="sv-SE" dirty="0"/>
              <a:t>Konferensen bidrog till ökad miljömedvetenhet och var starten för en mer systematisk kunskapsutveckling</a:t>
            </a:r>
          </a:p>
          <a:p>
            <a:endParaRPr lang="sv-SE" dirty="0"/>
          </a:p>
          <a:p>
            <a:r>
              <a:rPr lang="sv-SE" b="1" dirty="0"/>
              <a:t>FN, </a:t>
            </a:r>
            <a:r>
              <a:rPr lang="sv-SE" b="1" dirty="0" err="1"/>
              <a:t>Brundtlandrapporten</a:t>
            </a:r>
            <a:r>
              <a:rPr lang="sv-SE" dirty="0"/>
              <a:t>, </a:t>
            </a:r>
            <a:r>
              <a:rPr lang="sv-SE" dirty="0">
                <a:cs typeface="Arial" charset="0"/>
              </a:rPr>
              <a:t>Vår gemensamma framtid (1987)</a:t>
            </a:r>
            <a:endParaRPr lang="sv-SE" dirty="0"/>
          </a:p>
          <a:p>
            <a:r>
              <a:rPr lang="sv-SE" dirty="0"/>
              <a:t>Rapporten introducerar de tre hållbarhetsdimensionerna; ekologisk/miljömässig, social och ekonomisk hållbarhet. </a:t>
            </a:r>
          </a:p>
          <a:p>
            <a:endParaRPr lang="sv-SE" dirty="0"/>
          </a:p>
          <a:p>
            <a:r>
              <a:rPr lang="sv-SE" b="1" dirty="0"/>
              <a:t>FN:s klimatpanel , </a:t>
            </a:r>
            <a:r>
              <a:rPr lang="sv-SE" b="1" dirty="0" err="1"/>
              <a:t>Intergovernmental</a:t>
            </a:r>
            <a:r>
              <a:rPr lang="sv-SE" b="1" dirty="0"/>
              <a:t> Panel on </a:t>
            </a:r>
            <a:r>
              <a:rPr lang="sv-SE" b="1" dirty="0" err="1"/>
              <a:t>Climate</a:t>
            </a:r>
            <a:r>
              <a:rPr lang="sv-SE" b="1" dirty="0"/>
              <a:t> Change, IPCC </a:t>
            </a:r>
            <a:r>
              <a:rPr lang="sv-SE" dirty="0"/>
              <a:t>	(1988, första utvärdering 1990)</a:t>
            </a:r>
          </a:p>
          <a:p>
            <a:r>
              <a:rPr lang="sv-SE" dirty="0"/>
              <a:t>Detta arbete har pågått i över 30 år och förtroendet för dess analyser och slutsatser har ökat alltmer.</a:t>
            </a:r>
          </a:p>
          <a:p>
            <a:pPr defTabSz="949330">
              <a:defRPr/>
            </a:pPr>
            <a:r>
              <a:rPr lang="sv-SE" b="1" dirty="0"/>
              <a:t>FN:s klimatkonferens i Johannesburg </a:t>
            </a:r>
            <a:r>
              <a:rPr lang="sv-SE" dirty="0"/>
              <a:t>(2002)</a:t>
            </a:r>
          </a:p>
          <a:p>
            <a:r>
              <a:rPr lang="sv-SE" dirty="0"/>
              <a:t>Konferensen erkände begreppet hållbar utveckling som en överordnad princip för FN:s arbete.</a:t>
            </a:r>
            <a:endParaRPr lang="sv-SE" dirty="0">
              <a:solidFill>
                <a:srgbClr val="595959"/>
              </a:solidFill>
              <a:cs typeface="Arial" charset="0"/>
            </a:endParaRPr>
          </a:p>
          <a:p>
            <a:endParaRPr lang="sv-SE" dirty="0"/>
          </a:p>
          <a:p>
            <a:r>
              <a:rPr lang="sv-SE" b="1" dirty="0"/>
              <a:t>Parisöverenskommelsen</a:t>
            </a:r>
            <a:r>
              <a:rPr lang="sv-SE" dirty="0"/>
              <a:t> (2015) </a:t>
            </a:r>
          </a:p>
          <a:p>
            <a:r>
              <a:rPr lang="sv-SE" dirty="0"/>
              <a:t>Vid mötet gjordes en överenskommelse om global utsläppsminskning för att inte överstiga 2% uppvärmning per år, syftande till 1,5% uppvärmning. Näringslivet bjöds in att delta.  </a:t>
            </a:r>
          </a:p>
          <a:p>
            <a:endParaRPr lang="sv-SE" dirty="0"/>
          </a:p>
          <a:p>
            <a:r>
              <a:rPr lang="sv-SE" b="1" dirty="0"/>
              <a:t>FN:s 25:e klimatkonferens, COP 25</a:t>
            </a:r>
            <a:r>
              <a:rPr lang="sv-SE" dirty="0"/>
              <a:t>, 2-13 december, Madrid (2019)</a:t>
            </a:r>
          </a:p>
          <a:p>
            <a:r>
              <a:rPr lang="sv-SE" dirty="0"/>
              <a:t>Konferensen som genomfördes i december i fjol var för många en besvikelse. </a:t>
            </a:r>
          </a:p>
          <a:p>
            <a:pPr defTabSz="949330">
              <a:defRPr/>
            </a:pPr>
            <a:r>
              <a:rPr lang="sv-SE" b="1" dirty="0"/>
              <a:t>FN:s 26:e klimatkonferens, COP 26</a:t>
            </a:r>
            <a:r>
              <a:rPr lang="sv-SE" dirty="0"/>
              <a:t>, (2020)</a:t>
            </a:r>
          </a:p>
          <a:p>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11</a:t>
            </a:fld>
            <a:endParaRPr lang="sv-SE" dirty="0"/>
          </a:p>
        </p:txBody>
      </p:sp>
    </p:spTree>
    <p:extLst>
      <p:ext uri="{BB962C8B-B14F-4D97-AF65-F5344CB8AC3E}">
        <p14:creationId xmlns:p14="http://schemas.microsoft.com/office/powerpoint/2010/main" val="3752514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9330">
              <a:spcBef>
                <a:spcPts val="311"/>
              </a:spcBef>
              <a:defRPr/>
            </a:pPr>
            <a:r>
              <a:rPr lang="sv-SE" dirty="0"/>
              <a:t>Det finns en omfattande samling politiska mål, beslut och ramverk som styr för att vi ska klara en energiförsörjning som inte ökar påfrestningen på klimatet.</a:t>
            </a:r>
          </a:p>
          <a:p>
            <a:pPr defTabSz="949330">
              <a:spcBef>
                <a:spcPts val="311"/>
              </a:spcBef>
              <a:defRPr/>
            </a:pPr>
            <a:r>
              <a:rPr lang="sv-SE" i="1" dirty="0"/>
              <a:t>Klicka fram punkterna.</a:t>
            </a:r>
          </a:p>
          <a:p>
            <a:pPr>
              <a:spcBef>
                <a:spcPts val="311"/>
              </a:spcBef>
            </a:pPr>
            <a:r>
              <a:rPr lang="sv-SE" b="1" dirty="0"/>
              <a:t>EU:s energiunion (</a:t>
            </a:r>
            <a:r>
              <a:rPr lang="sv-SE" dirty="0"/>
              <a:t>EU-kommissionen 2015)</a:t>
            </a:r>
          </a:p>
          <a:p>
            <a:r>
              <a:rPr lang="sv-SE" dirty="0"/>
              <a:t>En strategisk ram för energiunionen med mål och konkreta åtgärder inom </a:t>
            </a:r>
            <a:r>
              <a:rPr lang="sv-SE" i="1" dirty="0"/>
              <a:t>ren energi-paketet</a:t>
            </a:r>
            <a:r>
              <a:rPr lang="sv-SE" dirty="0"/>
              <a:t> , </a:t>
            </a:r>
            <a:br>
              <a:rPr lang="sv-SE" dirty="0"/>
            </a:br>
            <a:r>
              <a:rPr lang="sv-SE" dirty="0"/>
              <a:t>innebar en revidering av EU:s direktiv om förnybar energi, energieffektivitet, byggnaders </a:t>
            </a:r>
            <a:br>
              <a:rPr lang="sv-SE" dirty="0"/>
            </a:br>
            <a:r>
              <a:rPr lang="sv-SE" dirty="0"/>
              <a:t>energiprestanda, elmarknadsdesign och styrning.</a:t>
            </a:r>
            <a:endParaRPr lang="sv-SE" b="1" dirty="0"/>
          </a:p>
          <a:p>
            <a:endParaRPr lang="sv-SE" sz="900" b="1" dirty="0"/>
          </a:p>
          <a:p>
            <a:r>
              <a:rPr lang="sv-SE" b="1" dirty="0"/>
              <a:t>Energiöverenskommelsen, </a:t>
            </a:r>
            <a:r>
              <a:rPr lang="sv-SE" dirty="0"/>
              <a:t>100 procent förnybart, S, MP, M, KD, C presenterades 2016</a:t>
            </a:r>
            <a:br>
              <a:rPr lang="sv-SE" dirty="0"/>
            </a:br>
            <a:r>
              <a:rPr lang="sv-SE" dirty="0"/>
              <a:t>Gemensam färdplan för en kontrollerad omställning till ett fossilfritt elsystem, </a:t>
            </a:r>
            <a:br>
              <a:rPr lang="sv-SE" dirty="0"/>
            </a:br>
            <a:r>
              <a:rPr lang="sv-SE" dirty="0"/>
              <a:t>med mål om 100 procent förnybar elproduktion år 2040, utan slutdatum för kärnkraft, </a:t>
            </a:r>
            <a:br>
              <a:rPr lang="sv-SE" dirty="0"/>
            </a:br>
            <a:r>
              <a:rPr lang="sv-SE" dirty="0"/>
              <a:t>och med målet nettonollutsläpp år 2045.</a:t>
            </a:r>
            <a:br>
              <a:rPr lang="sv-SE" dirty="0"/>
            </a:br>
            <a:endParaRPr lang="sv-SE" dirty="0"/>
          </a:p>
          <a:p>
            <a:r>
              <a:rPr lang="sv-SE" b="1" dirty="0"/>
              <a:t>Sveriges klimatpolitiska ramverk </a:t>
            </a:r>
            <a:r>
              <a:rPr lang="sv-SE" dirty="0"/>
              <a:t>beslutades av riksdagen 2017. Klimatlag, klimatmål och klimatpolitiskt råd utgör tillsammans det Klimatpolitiska ramverket.</a:t>
            </a:r>
          </a:p>
          <a:p>
            <a:endParaRPr lang="sv-SE" sz="900" dirty="0"/>
          </a:p>
          <a:p>
            <a:r>
              <a:rPr lang="sv-SE" b="1" dirty="0"/>
              <a:t>Energipolitiska inriktningspropositionen </a:t>
            </a:r>
            <a:r>
              <a:rPr lang="sv-SE" dirty="0"/>
              <a:t>(proposition 2018)</a:t>
            </a:r>
            <a:br>
              <a:rPr lang="sv-SE" dirty="0"/>
            </a:br>
            <a:r>
              <a:rPr lang="sv-SE" dirty="0"/>
              <a:t>Riksdagen beslutade om propositionen 2019. Energipolitikens tre grundpelare, försörjningstrygghet, konkurrenskraft och ekologisk hållbarhet fastställs som övergripande mål för energipolitiken i propositionen som  slår fast inriktningen i Energiöverenskommelsen, med målet 100 procent förnybar elproduktion år 2040. Det innebär inte ett stoppdatum som förbjuder kärnkraft och innebär inte heller en stängning av kärnkraft med politiska beslut. Sverige ska år 2030 ha 50 procent effektivare energianvändning jämfört med 2005.</a:t>
            </a:r>
          </a:p>
          <a:p>
            <a:endParaRPr lang="sv-SE" sz="900" dirty="0"/>
          </a:p>
          <a:p>
            <a:pPr defTabSz="949330">
              <a:defRPr/>
            </a:pPr>
            <a:r>
              <a:rPr lang="sv-SE" b="1" dirty="0"/>
              <a:t>EU-kommissionen långsiktiga klimatstrateg</a:t>
            </a:r>
            <a:r>
              <a:rPr lang="sv-SE" dirty="0"/>
              <a:t>i, (EU-kommissionen 2018)</a:t>
            </a:r>
          </a:p>
          <a:p>
            <a:r>
              <a:rPr lang="sv-SE" dirty="0"/>
              <a:t>Klimatstrategin </a:t>
            </a:r>
            <a:r>
              <a:rPr lang="sv-SE" dirty="0" err="1"/>
              <a:t>innehållerförslag</a:t>
            </a:r>
            <a:r>
              <a:rPr lang="sv-SE" i="1" dirty="0"/>
              <a:t> </a:t>
            </a:r>
            <a:r>
              <a:rPr lang="sv-SE" dirty="0"/>
              <a:t>om nettonollutsläpp till 2050. För att implementeras måste EU-parlamentet och Europeiska rådet fatta beslut. (under förhandling)  </a:t>
            </a:r>
          </a:p>
          <a:p>
            <a:endParaRPr lang="sv-SE" sz="900" dirty="0"/>
          </a:p>
          <a:p>
            <a:r>
              <a:rPr lang="sv-SE" b="1" dirty="0"/>
              <a:t>”Gröna given” (Green Deal) och europeisk klimatlag </a:t>
            </a:r>
            <a:r>
              <a:rPr lang="sv-SE" dirty="0"/>
              <a:t>är</a:t>
            </a:r>
            <a:r>
              <a:rPr lang="sv-SE" b="1" dirty="0"/>
              <a:t> </a:t>
            </a:r>
            <a:r>
              <a:rPr lang="sv-SE" dirty="0"/>
              <a:t>under utveckling, med mål om ett klimatneutralt Europa 2050 (behandlas under van </a:t>
            </a:r>
            <a:r>
              <a:rPr lang="sv-SE" dirty="0" err="1"/>
              <a:t>der</a:t>
            </a:r>
            <a:r>
              <a:rPr lang="sv-SE" dirty="0"/>
              <a:t> </a:t>
            </a:r>
            <a:r>
              <a:rPr lang="sv-SE" dirty="0" err="1"/>
              <a:t>Leyen</a:t>
            </a:r>
            <a:r>
              <a:rPr lang="sv-SE" dirty="0"/>
              <a:t>-kommissionen)</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12</a:t>
            </a:fld>
            <a:endParaRPr lang="sv-SE" dirty="0"/>
          </a:p>
        </p:txBody>
      </p:sp>
    </p:spTree>
    <p:extLst>
      <p:ext uri="{BB962C8B-B14F-4D97-AF65-F5344CB8AC3E}">
        <p14:creationId xmlns:p14="http://schemas.microsoft.com/office/powerpoint/2010/main" val="1280205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FBB06DAB-DBF3-084E-A276-8ED6AA7FE883}" type="slidenum">
              <a:rPr lang="sv-SE" smtClean="0"/>
              <a:pPr>
                <a:defRPr/>
              </a:pPr>
              <a:t>13</a:t>
            </a:fld>
            <a:endParaRPr lang="sv-SE" dirty="0"/>
          </a:p>
        </p:txBody>
      </p:sp>
    </p:spTree>
    <p:extLst>
      <p:ext uri="{BB962C8B-B14F-4D97-AF65-F5344CB8AC3E}">
        <p14:creationId xmlns:p14="http://schemas.microsoft.com/office/powerpoint/2010/main" val="1452567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solidFill>
                  <a:schemeClr val="bg1"/>
                </a:solidFill>
              </a:rPr>
              <a:t>Produktionsslag	Andel, procent</a:t>
            </a:r>
          </a:p>
          <a:p>
            <a:r>
              <a:rPr lang="sv-SE" dirty="0">
                <a:solidFill>
                  <a:schemeClr val="bg1"/>
                </a:solidFill>
              </a:rPr>
              <a:t>Vattenkraft      	38,4 </a:t>
            </a:r>
          </a:p>
          <a:p>
            <a:r>
              <a:rPr lang="sv-SE" dirty="0">
                <a:solidFill>
                  <a:schemeClr val="bg1"/>
                </a:solidFill>
              </a:rPr>
              <a:t>Kärnkraft         		41,4</a:t>
            </a:r>
          </a:p>
          <a:p>
            <a:r>
              <a:rPr lang="sv-SE" dirty="0">
                <a:solidFill>
                  <a:schemeClr val="bg1"/>
                </a:solidFill>
              </a:rPr>
              <a:t>Vind                 	10,4	</a:t>
            </a:r>
          </a:p>
          <a:p>
            <a:r>
              <a:rPr lang="sv-SE" dirty="0">
                <a:solidFill>
                  <a:schemeClr val="bg1"/>
                </a:solidFill>
              </a:rPr>
              <a:t>Kraftvärme      		9,4</a:t>
            </a:r>
          </a:p>
          <a:p>
            <a:r>
              <a:rPr lang="sv-SE" dirty="0">
                <a:solidFill>
                  <a:schemeClr val="bg1"/>
                </a:solidFill>
              </a:rPr>
              <a:t>Sol                    	0,2</a:t>
            </a: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14</a:t>
            </a:fld>
            <a:endParaRPr lang="sv-SE" dirty="0"/>
          </a:p>
        </p:txBody>
      </p:sp>
    </p:spTree>
    <p:extLst>
      <p:ext uri="{BB962C8B-B14F-4D97-AF65-F5344CB8AC3E}">
        <p14:creationId xmlns:p14="http://schemas.microsoft.com/office/powerpoint/2010/main" val="4143421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9330">
              <a:defRPr/>
            </a:pPr>
            <a:r>
              <a:rPr lang="sv-SE" dirty="0"/>
              <a:t>Vi ser helt nya mönster under utveckling inom energilandskapet. Både teknikutveckling och politiska beslut styr utvecklingen. </a:t>
            </a:r>
          </a:p>
          <a:p>
            <a:endParaRPr lang="sv-SE" b="1" dirty="0"/>
          </a:p>
          <a:p>
            <a:r>
              <a:rPr lang="sv-SE" b="1" dirty="0"/>
              <a:t>Produktion </a:t>
            </a:r>
            <a:r>
              <a:rPr lang="sv-SE" dirty="0"/>
              <a:t>		</a:t>
            </a:r>
          </a:p>
          <a:p>
            <a:r>
              <a:rPr lang="sv-SE" dirty="0"/>
              <a:t>Från enbart storskaligt till fler former av småskaligt </a:t>
            </a:r>
            <a:endParaRPr lang="sv-SE" dirty="0">
              <a:solidFill>
                <a:srgbClr val="FF0000"/>
              </a:solidFill>
            </a:endParaRPr>
          </a:p>
          <a:p>
            <a:r>
              <a:rPr lang="sv-SE" dirty="0"/>
              <a:t>Från </a:t>
            </a:r>
            <a:r>
              <a:rPr lang="sv-SE" dirty="0" err="1"/>
              <a:t>planerbar</a:t>
            </a:r>
            <a:r>
              <a:rPr lang="sv-SE" dirty="0"/>
              <a:t> till väderberoende (mer varierad)</a:t>
            </a:r>
          </a:p>
          <a:p>
            <a:r>
              <a:rPr lang="sv-SE" dirty="0"/>
              <a:t>Nya möjligheter att koppla samman energi från flera källor</a:t>
            </a:r>
            <a:endParaRPr lang="sv-SE" dirty="0">
              <a:solidFill>
                <a:srgbClr val="FF0000"/>
              </a:solidFill>
            </a:endParaRPr>
          </a:p>
          <a:p>
            <a:endParaRPr lang="sv-SE" dirty="0"/>
          </a:p>
          <a:p>
            <a:r>
              <a:rPr lang="sv-SE" b="1" dirty="0"/>
              <a:t>Producent	</a:t>
            </a:r>
            <a:r>
              <a:rPr lang="sv-SE" dirty="0"/>
              <a:t>	</a:t>
            </a:r>
            <a:br>
              <a:rPr lang="sv-SE" dirty="0"/>
            </a:br>
            <a:r>
              <a:rPr lang="sv-SE" dirty="0"/>
              <a:t>Från få till många:</a:t>
            </a:r>
          </a:p>
          <a:p>
            <a:r>
              <a:rPr lang="sv-SE" dirty="0"/>
              <a:t>Fastighetsägare (sol, vind)</a:t>
            </a:r>
            <a:br>
              <a:rPr lang="sv-SE" dirty="0"/>
            </a:br>
            <a:r>
              <a:rPr lang="sv-SE" dirty="0"/>
              <a:t>Lantbrukare (vatten, vind, sol)</a:t>
            </a:r>
          </a:p>
          <a:p>
            <a:r>
              <a:rPr lang="sv-SE" dirty="0"/>
              <a:t>Bygdeföreningar och kooperativ (sol, vind)</a:t>
            </a:r>
          </a:p>
          <a:p>
            <a:r>
              <a:rPr lang="sv-SE" dirty="0"/>
              <a:t>Småföretagare och lantbrukare (biobaserade kraftverk)</a:t>
            </a:r>
          </a:p>
          <a:p>
            <a:r>
              <a:rPr lang="sv-SE" dirty="0"/>
              <a:t>				 </a:t>
            </a:r>
          </a:p>
          <a:p>
            <a:r>
              <a:rPr lang="sv-SE" b="1" dirty="0"/>
              <a:t>Konsument</a:t>
            </a:r>
            <a:r>
              <a:rPr lang="sv-SE" dirty="0"/>
              <a:t> 	</a:t>
            </a:r>
            <a:br>
              <a:rPr lang="sv-SE" dirty="0"/>
            </a:br>
            <a:r>
              <a:rPr lang="sv-SE" dirty="0"/>
              <a:t>Kan också vara producent, kallas då </a:t>
            </a:r>
            <a:r>
              <a:rPr lang="sv-SE" dirty="0" err="1"/>
              <a:t>prosument</a:t>
            </a:r>
            <a:endParaRPr lang="sv-SE" dirty="0"/>
          </a:p>
          <a:p>
            <a:endParaRPr lang="sv-SE" dirty="0"/>
          </a:p>
          <a:p>
            <a:r>
              <a:rPr lang="sv-SE" b="1" dirty="0"/>
              <a:t>Användning</a:t>
            </a:r>
            <a:r>
              <a:rPr lang="sv-SE" dirty="0"/>
              <a:t>	 	</a:t>
            </a:r>
            <a:br>
              <a:rPr lang="sv-SE" dirty="0"/>
            </a:br>
            <a:r>
              <a:rPr lang="sv-SE" dirty="0"/>
              <a:t>- Fler sektorer på väg att elektrifieras: </a:t>
            </a:r>
            <a:br>
              <a:rPr lang="sv-SE" dirty="0"/>
            </a:br>
            <a:r>
              <a:rPr lang="sv-SE" dirty="0"/>
              <a:t>	Transporter</a:t>
            </a:r>
          </a:p>
          <a:p>
            <a:r>
              <a:rPr lang="sv-SE" dirty="0"/>
              <a:t>	Stål-, cement-byggindustri m.fl.</a:t>
            </a:r>
          </a:p>
          <a:p>
            <a:r>
              <a:rPr lang="sv-SE" dirty="0"/>
              <a:t>- Digitalisering (genomgående för samhälle, arbetsplatser, hem och enskilda) </a:t>
            </a:r>
            <a:br>
              <a:rPr lang="sv-SE" dirty="0"/>
            </a:br>
            <a:r>
              <a:rPr lang="sv-SE" dirty="0"/>
              <a:t>Städer och bostäder; smarta städer och hem, energieffektivisering, men leder även till mer elanvändning, till exempel är datahallar mycket energikrävande.</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15</a:t>
            </a:fld>
            <a:endParaRPr lang="sv-SE" dirty="0"/>
          </a:p>
        </p:txBody>
      </p:sp>
    </p:spTree>
    <p:extLst>
      <p:ext uri="{BB962C8B-B14F-4D97-AF65-F5344CB8AC3E}">
        <p14:creationId xmlns:p14="http://schemas.microsoft.com/office/powerpoint/2010/main" val="23923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panose="020B0604020202020204" pitchFamily="34" charset="0"/>
                <a:cs typeface="Arial" panose="020B0604020202020204" pitchFamily="34" charset="0"/>
              </a:rPr>
              <a:t>PRISDIALOGEN</a:t>
            </a:r>
            <a:br>
              <a:rPr lang="sv-SE" dirty="0"/>
            </a:br>
            <a:r>
              <a:rPr lang="sv-SE" dirty="0"/>
              <a:t>För att stärka förtroendet och dialogen mellan fjärrvärmeleverantör och kunder startade parterna på värmemarknaden Prisdialogen 2013. Prisdialogen ska stärka kundens ställning genom att åstadkomma:</a:t>
            </a:r>
          </a:p>
          <a:p>
            <a:pPr marL="296666" indent="-296666">
              <a:buFont typeface="Arial" panose="020B0604020202020204" pitchFamily="34" charset="0"/>
              <a:buChar char="•"/>
            </a:pPr>
            <a:r>
              <a:rPr lang="sv-SE" dirty="0"/>
              <a:t>Rimlig, förutsägbar och stabil prisutveckling över tid</a:t>
            </a:r>
          </a:p>
          <a:p>
            <a:pPr marL="296666" indent="-296666">
              <a:buFont typeface="Arial" panose="020B0604020202020204" pitchFamily="34" charset="0"/>
              <a:buChar char="•"/>
            </a:pPr>
            <a:r>
              <a:rPr lang="sv-SE" dirty="0"/>
              <a:t>Transparens i prissättning och prisutveckling</a:t>
            </a:r>
          </a:p>
          <a:p>
            <a:pPr marL="296666" indent="-296666">
              <a:buFont typeface="Arial" panose="020B0604020202020204" pitchFamily="34" charset="0"/>
              <a:buChar char="•"/>
            </a:pPr>
            <a:r>
              <a:rPr lang="sv-SE" dirty="0"/>
              <a:t>Tidig avisering av prisändringar för att underlätta hyresförhandlingar och budgetarbete</a:t>
            </a:r>
          </a:p>
          <a:p>
            <a:pPr marL="296666" indent="-296666">
              <a:buFont typeface="Arial" panose="020B0604020202020204" pitchFamily="34" charset="0"/>
              <a:buChar char="•"/>
            </a:pPr>
            <a:r>
              <a:rPr lang="sv-SE" dirty="0"/>
              <a:t>Dialog där kunderna ges möjlighet att påverka fjärrvärmeleverantörens prisändringar</a:t>
            </a:r>
          </a:p>
          <a:p>
            <a:pPr marL="296666" indent="-296666">
              <a:buFont typeface="Arial" panose="020B0604020202020204" pitchFamily="34" charset="0"/>
              <a:buChar char="•"/>
            </a:pPr>
            <a:r>
              <a:rPr lang="sv-SE" dirty="0"/>
              <a:t>Skydd för kunden från kraftiga prisökningar</a:t>
            </a:r>
            <a:br>
              <a:rPr lang="sv-SE" dirty="0"/>
            </a:br>
            <a:r>
              <a:rPr lang="sv-SE" dirty="0"/>
              <a:t>Utrymme för kunder att kunna påverka utvecklingen av priskonstruktioner</a:t>
            </a:r>
          </a:p>
          <a:p>
            <a:pPr marL="296666" indent="-296666">
              <a:buFont typeface="Arial" panose="020B0604020202020204" pitchFamily="34" charset="0"/>
              <a:buChar char="•"/>
            </a:pPr>
            <a:r>
              <a:rPr lang="sv-SE" dirty="0"/>
              <a:t>Priskonstruktioner som ger kunden ekonomiska incitament till energieffektiviseringsåtgärder som är riktiga ur ett miljömässigt systemperspektiv</a:t>
            </a:r>
          </a:p>
          <a:p>
            <a:r>
              <a:rPr lang="sv-SE" dirty="0">
                <a:latin typeface="Arial" panose="020B0604020202020204" pitchFamily="34" charset="0"/>
                <a:cs typeface="Arial" panose="020B0604020202020204" pitchFamily="34" charset="0"/>
              </a:rPr>
              <a:t>KLIMATDIALOGEN</a:t>
            </a:r>
            <a:br>
              <a:rPr lang="sv-SE" dirty="0"/>
            </a:br>
            <a:r>
              <a:rPr lang="sv-SE" dirty="0" err="1"/>
              <a:t>Klimatdialogen</a:t>
            </a:r>
            <a:r>
              <a:rPr lang="sv-SE" dirty="0"/>
              <a:t> är sedan 2019 ett möjligt tillägg för medlemmar i Prisdialogen. Klimatdialogen är ett forum för arbetet med lokala klimat- och miljöfrågor och ett tillval för Prisdialogens medlemmar. Den är, liksom Prisdialogen, ett nationellt initiativ med lokal utgångspunkt. </a:t>
            </a:r>
          </a:p>
          <a:p>
            <a:r>
              <a:rPr lang="sv-SE" dirty="0"/>
              <a:t>Klimatdialogen syftar till att stimulera lokala dialoger där fjärrvärmeleverantörer, kunder och eventuellt andra aktörer för dialog och tar fram planer för hur man lokalt kan arbeta med klimat- och miljöfrågor. Klimatdialogen erbjuder en struktur och ett arbetssätt att applicera på lokalt miljö- och klimatarbete.</a:t>
            </a:r>
          </a:p>
          <a:p>
            <a:endParaRPr lang="sv-SE" dirty="0"/>
          </a:p>
          <a:p>
            <a:r>
              <a:rPr lang="sv-SE" sz="1100" i="1" dirty="0"/>
              <a:t>Bakom Prisdialogen och Klimatdialogen står Fastighetsägarna Sverige, Riksbyggen, Sveriges Allmännytta och Energiföretagen Sverige</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16</a:t>
            </a:fld>
            <a:endParaRPr lang="sv-SE" dirty="0"/>
          </a:p>
        </p:txBody>
      </p:sp>
    </p:spTree>
    <p:extLst>
      <p:ext uri="{BB962C8B-B14F-4D97-AF65-F5344CB8AC3E}">
        <p14:creationId xmlns:p14="http://schemas.microsoft.com/office/powerpoint/2010/main" val="299170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17</a:t>
            </a:fld>
            <a:endParaRPr lang="sv-SE" dirty="0"/>
          </a:p>
        </p:txBody>
      </p:sp>
    </p:spTree>
    <p:extLst>
      <p:ext uri="{BB962C8B-B14F-4D97-AF65-F5344CB8AC3E}">
        <p14:creationId xmlns:p14="http://schemas.microsoft.com/office/powerpoint/2010/main" val="2113824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500" dirty="0"/>
              <a:t>Energipolitikens tre grundpelare visar hur energisystemet balanserar tre inbördes relaterade parametrar: </a:t>
            </a:r>
          </a:p>
          <a:p>
            <a:pPr marL="296666" indent="-296666">
              <a:spcBef>
                <a:spcPts val="1246"/>
              </a:spcBef>
              <a:buFont typeface="Wingdings" pitchFamily="2" charset="2"/>
              <a:buChar char="§"/>
            </a:pPr>
            <a:r>
              <a:rPr lang="sv-SE" dirty="0"/>
              <a:t>Leveranssäkerhet  (försörjningstrygghet)</a:t>
            </a:r>
          </a:p>
          <a:p>
            <a:pPr marL="296666" indent="-296666">
              <a:spcBef>
                <a:spcPts val="311"/>
              </a:spcBef>
              <a:buFont typeface="Wingdings" pitchFamily="2" charset="2"/>
              <a:buChar char="§"/>
            </a:pPr>
            <a:r>
              <a:rPr lang="sv-SE" dirty="0"/>
              <a:t>Klimat- och miljöhänsyn </a:t>
            </a:r>
          </a:p>
          <a:p>
            <a:pPr marL="296666" indent="-296666">
              <a:spcBef>
                <a:spcPts val="311"/>
              </a:spcBef>
              <a:buFont typeface="Wingdings" pitchFamily="2" charset="2"/>
              <a:buChar char="§"/>
            </a:pPr>
            <a:r>
              <a:rPr lang="sv-SE" dirty="0"/>
              <a:t>Kostnad och pris (produktions- och konsumtionsförmåga, konkurrenskraft)</a:t>
            </a:r>
          </a:p>
          <a:p>
            <a:pPr marL="296666" indent="-296666">
              <a:spcBef>
                <a:spcPts val="311"/>
              </a:spcBef>
              <a:buFont typeface="Wingdings" pitchFamily="2" charset="2"/>
              <a:buChar char="§"/>
            </a:pPr>
            <a:endParaRPr lang="sv-SE" dirty="0"/>
          </a:p>
          <a:p>
            <a:pPr defTabSz="949330">
              <a:spcBef>
                <a:spcPts val="311"/>
              </a:spcBef>
              <a:defRPr/>
            </a:pPr>
            <a:r>
              <a:rPr lang="sv-SE" dirty="0"/>
              <a:t>Den svenska energipolitiken bygger på dessa tre grundpelare, liksom EU:s energiunion. Politiken syftar till att förena ekologisk/miljömässig hållbarhet, konkurrenskraft och försörjningstrygghet. </a:t>
            </a:r>
          </a:p>
          <a:p>
            <a:endParaRPr lang="sv-SE" dirty="0"/>
          </a:p>
        </p:txBody>
      </p:sp>
      <p:sp>
        <p:nvSpPr>
          <p:cNvPr id="4" name="Platshållare för bildnummer 3"/>
          <p:cNvSpPr>
            <a:spLocks noGrp="1"/>
          </p:cNvSpPr>
          <p:nvPr>
            <p:ph type="sldNum" sz="quarter" idx="10"/>
          </p:nvPr>
        </p:nvSpPr>
        <p:spPr/>
        <p:txBody>
          <a:bodyPr/>
          <a:lstStyle/>
          <a:p>
            <a:fld id="{10B365DC-346B-9240-B3D3-D165AE2F6303}" type="slidenum">
              <a:rPr lang="sv-SE" smtClean="0"/>
              <a:t>18</a:t>
            </a:fld>
            <a:endParaRPr lang="sv-SE"/>
          </a:p>
        </p:txBody>
      </p:sp>
    </p:spTree>
    <p:extLst>
      <p:ext uri="{BB962C8B-B14F-4D97-AF65-F5344CB8AC3E}">
        <p14:creationId xmlns:p14="http://schemas.microsoft.com/office/powerpoint/2010/main" val="2003974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900" dirty="0"/>
              <a:t>Utmaningar, grundpelare leveranssäkerhet</a:t>
            </a:r>
          </a:p>
          <a:p>
            <a:r>
              <a:rPr lang="sv-SE" sz="1500" i="1" dirty="0"/>
              <a:t>	</a:t>
            </a:r>
            <a:endParaRPr lang="sv-SE" dirty="0"/>
          </a:p>
          <a:p>
            <a:r>
              <a:rPr lang="sv-SE" b="1" dirty="0"/>
              <a:t>Effektbrist: </a:t>
            </a:r>
            <a:r>
              <a:rPr lang="sv-SE" dirty="0"/>
              <a:t>Vid givet tillfälle (ex 1 </a:t>
            </a:r>
            <a:r>
              <a:rPr lang="sv-SE" dirty="0" err="1"/>
              <a:t>tim</a:t>
            </a:r>
            <a:r>
              <a:rPr lang="sv-SE" dirty="0"/>
              <a:t>) kan inte tillräckligt med el levereras. Detta handlar främst om storstäder och tillväxtregioner					</a:t>
            </a:r>
          </a:p>
          <a:p>
            <a:r>
              <a:rPr lang="sv-SE" b="1" dirty="0"/>
              <a:t>Kapacitetsbrist i elnäten: </a:t>
            </a:r>
            <a:r>
              <a:rPr lang="sv-SE" dirty="0"/>
              <a:t>Flaskhalsar och trängsel i elnäten har gett brist på el lokalt/regionalt. Även detta handlar främst om storstäder, tillväxtregioner.</a:t>
            </a:r>
          </a:p>
          <a:p>
            <a:r>
              <a:rPr lang="sv-SE" b="1" dirty="0"/>
              <a:t>Elenergibrist: </a:t>
            </a:r>
            <a:r>
              <a:rPr lang="sv-SE" dirty="0"/>
              <a:t>Vid enstaka tillfällen kan inte efterfrågad elenergi produceras, detta påverkar i hela landet.</a:t>
            </a:r>
          </a:p>
          <a:p>
            <a:r>
              <a:rPr lang="sv-SE" b="1" dirty="0"/>
              <a:t>Reglerkraft: </a:t>
            </a:r>
            <a:r>
              <a:rPr lang="sv-SE" dirty="0"/>
              <a:t>Behov av mer energi vid den variation som uppstår av väderberoende produktion (kalla/vindstilla dagar), gäller hela landet.</a:t>
            </a:r>
          </a:p>
          <a:p>
            <a:pPr marL="237333" indent="-237333">
              <a:buAutoNum type="arabicPeriod"/>
            </a:pPr>
            <a:r>
              <a:rPr lang="sv-SE" dirty="0"/>
              <a:t>Allt mer el i systemet är väderberoende</a:t>
            </a:r>
            <a:r>
              <a:rPr lang="sv-SE" dirty="0">
                <a:solidFill>
                  <a:srgbClr val="FF0000"/>
                </a:solidFill>
              </a:rPr>
              <a:t> 					</a:t>
            </a:r>
          </a:p>
          <a:p>
            <a:pPr marL="237333" indent="-237333">
              <a:buAutoNum type="arabicPeriod"/>
            </a:pPr>
            <a:r>
              <a:rPr lang="sv-SE" dirty="0"/>
              <a:t>Den totala elanvändningen ökar dramatiskt</a:t>
            </a:r>
          </a:p>
          <a:p>
            <a:pPr marL="237333" indent="-237333">
              <a:buAutoNum type="arabicPeriod"/>
            </a:pPr>
            <a:r>
              <a:rPr lang="sv-SE" dirty="0"/>
              <a:t>El från kärnkraft (reglerande) minskar</a:t>
            </a:r>
          </a:p>
          <a:p>
            <a:r>
              <a:rPr lang="sv-SE" b="1" dirty="0"/>
              <a:t>Sårbarhet: </a:t>
            </a:r>
            <a:r>
              <a:rPr lang="sv-SE" dirty="0"/>
              <a:t>Ökande sårbarhet, ex vid avbrott, geografisk variation.</a:t>
            </a:r>
          </a:p>
          <a:p>
            <a:r>
              <a:rPr lang="sv-SE" dirty="0"/>
              <a:t>Bränsleberoende (ex förr olja, nu uran), geopolitiskt läge	</a:t>
            </a:r>
          </a:p>
          <a:p>
            <a:r>
              <a:rPr lang="sv-SE" dirty="0"/>
              <a:t>Hela landet – varierar. Minskad sårbarhet i områden med fjärr-/kraftvärmeanläggning </a:t>
            </a:r>
          </a:p>
          <a:p>
            <a:r>
              <a:rPr lang="sv-SE" b="1" dirty="0"/>
              <a:t>Ägarförhållanden:</a:t>
            </a:r>
            <a:r>
              <a:rPr lang="sv-SE" dirty="0"/>
              <a:t> Stamnät och lokala/regionala nät ägs av olika aktörer, har olika spänningsnivåer och olika roller och handhas (ex storm- och vindsäkras) i olika hög grad </a:t>
            </a:r>
          </a:p>
          <a:p>
            <a:r>
              <a:rPr lang="sv-SE" dirty="0"/>
              <a:t>Hela landet – delvis oklar ansvarsfördelning mellan statliga, Svenska kraftnät, elnätsföretag, elproducenter och kunder.</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19</a:t>
            </a:fld>
            <a:endParaRPr lang="sv-SE" dirty="0"/>
          </a:p>
        </p:txBody>
      </p:sp>
    </p:spTree>
    <p:extLst>
      <p:ext uri="{BB962C8B-B14F-4D97-AF65-F5344CB8AC3E}">
        <p14:creationId xmlns:p14="http://schemas.microsoft.com/office/powerpoint/2010/main" val="229906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0B365DC-346B-9240-B3D3-D165AE2F6303}" type="slidenum">
              <a:rPr lang="sv-SE" smtClean="0"/>
              <a:t>2</a:t>
            </a:fld>
            <a:endParaRPr lang="sv-SE" dirty="0"/>
          </a:p>
        </p:txBody>
      </p:sp>
    </p:spTree>
    <p:extLst>
      <p:ext uri="{BB962C8B-B14F-4D97-AF65-F5344CB8AC3E}">
        <p14:creationId xmlns:p14="http://schemas.microsoft.com/office/powerpoint/2010/main" val="1818171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Utmaningar, grundpelare klimat och miljö</a:t>
            </a:r>
          </a:p>
          <a:p>
            <a:endParaRPr lang="sv-SE" sz="1100" dirty="0"/>
          </a:p>
          <a:p>
            <a:r>
              <a:rPr lang="sv-SE" sz="1100" b="1" dirty="0"/>
              <a:t>Avveckla fossila bränslen: </a:t>
            </a:r>
            <a:r>
              <a:rPr lang="sv-SE" sz="1100" dirty="0"/>
              <a:t>Snart genomför</a:t>
            </a:r>
            <a:r>
              <a:rPr lang="sv-SE" sz="1100" dirty="0">
                <a:solidFill>
                  <a:srgbClr val="FF0000"/>
                </a:solidFill>
              </a:rPr>
              <a:t>t</a:t>
            </a:r>
            <a:r>
              <a:rPr lang="sv-SE" sz="1100" dirty="0"/>
              <a:t> i svensk el-, fjärr- och kraftvärmeproduktion	 (Hela landet). Dock återstår mycket fossila bränslen i industri- och transportsektorerna.</a:t>
            </a:r>
          </a:p>
          <a:p>
            <a:r>
              <a:rPr lang="sv-SE" sz="1100" b="1" dirty="0"/>
              <a:t>Ökad utbyggnad av förnybar elproduktion: </a:t>
            </a:r>
            <a:r>
              <a:rPr lang="sv-SE" sz="1100" dirty="0"/>
              <a:t>Ökad elanvändning ger stort behov av utbyggnad (Hela landet)	</a:t>
            </a:r>
            <a:br>
              <a:rPr lang="sv-SE" sz="1100" dirty="0"/>
            </a:br>
            <a:r>
              <a:rPr lang="sv-SE" sz="1100" b="1" dirty="0"/>
              <a:t>Hänsyn till biologisk mångfald: </a:t>
            </a:r>
            <a:r>
              <a:rPr lang="sv-SE" sz="1100" dirty="0"/>
              <a:t>Energiproduktion ska ske på ett sådant sätt att den inte hotar miljö och biologisk mångfald. (Hela landet)</a:t>
            </a:r>
            <a:endParaRPr lang="sv-SE" sz="1100" dirty="0">
              <a:highlight>
                <a:srgbClr val="FFFF00"/>
              </a:highlight>
            </a:endParaRP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20</a:t>
            </a:fld>
            <a:endParaRPr lang="sv-SE" dirty="0"/>
          </a:p>
        </p:txBody>
      </p:sp>
    </p:spTree>
    <p:extLst>
      <p:ext uri="{BB962C8B-B14F-4D97-AF65-F5344CB8AC3E}">
        <p14:creationId xmlns:p14="http://schemas.microsoft.com/office/powerpoint/2010/main" val="3564100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Investeringsbehov: </a:t>
            </a:r>
          </a:p>
          <a:p>
            <a:r>
              <a:rPr lang="sv-SE" dirty="0"/>
              <a:t>Produktion och elnät behöver byggas ut. Hela landet men särskilt i tillväxtregioner</a:t>
            </a:r>
          </a:p>
          <a:p>
            <a:r>
              <a:rPr lang="sv-SE" b="1" dirty="0"/>
              <a:t>Produktionsvariation: </a:t>
            </a:r>
          </a:p>
          <a:p>
            <a:r>
              <a:rPr lang="sv-SE" dirty="0"/>
              <a:t>För att vara leveranssäkert behöver olika slags produktionsanläggningar byggas. Hela landet </a:t>
            </a:r>
          </a:p>
          <a:p>
            <a:r>
              <a:rPr lang="sv-SE" b="1" dirty="0"/>
              <a:t>Konkurrenskraftiga energipriser: </a:t>
            </a:r>
          </a:p>
          <a:p>
            <a:r>
              <a:rPr lang="sv-SE" dirty="0"/>
              <a:t>För att behålla industrin i landet behöver energipriset vara konkurrenskraftigt. Sverige har idag bland de lägsta energipriserna i EU, den el-intensiva industrin är undantagen från elskatt.</a:t>
            </a:r>
          </a:p>
          <a:p>
            <a:r>
              <a:rPr lang="sv-SE" b="1" dirty="0"/>
              <a:t>Reglering, skatter, villkor: </a:t>
            </a:r>
          </a:p>
          <a:p>
            <a:r>
              <a:rPr lang="sv-SE" dirty="0"/>
              <a:t>Dagens styrmedel och ramverk är</a:t>
            </a:r>
            <a:r>
              <a:rPr lang="sv-SE" dirty="0">
                <a:solidFill>
                  <a:srgbClr val="FF0000"/>
                </a:solidFill>
              </a:rPr>
              <a:t> </a:t>
            </a:r>
            <a:r>
              <a:rPr lang="sv-SE" dirty="0"/>
              <a:t>konstruerade för gårdagens energisystem och saknar en helhetssyn på energisystemet. Istället fokuserar regelverk ofta på en del i taget och konsekvenserna av införandet för andra delar riskerar att missas.</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21</a:t>
            </a:fld>
            <a:endParaRPr lang="sv-SE" dirty="0"/>
          </a:p>
        </p:txBody>
      </p:sp>
    </p:spTree>
    <p:extLst>
      <p:ext uri="{BB962C8B-B14F-4D97-AF65-F5344CB8AC3E}">
        <p14:creationId xmlns:p14="http://schemas.microsoft.com/office/powerpoint/2010/main" val="4185301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22</a:t>
            </a:fld>
            <a:endParaRPr lang="sv-SE" dirty="0"/>
          </a:p>
        </p:txBody>
      </p:sp>
    </p:spTree>
    <p:extLst>
      <p:ext uri="{BB962C8B-B14F-4D97-AF65-F5344CB8AC3E}">
        <p14:creationId xmlns:p14="http://schemas.microsoft.com/office/powerpoint/2010/main" val="1113128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Utmaning	Beskrivning 			Fjärrvärmens funktion</a:t>
            </a:r>
          </a:p>
          <a:p>
            <a:endParaRPr lang="sv-SE" sz="1700" dirty="0"/>
          </a:p>
          <a:p>
            <a:pPr defTabSz="949330">
              <a:defRPr/>
            </a:pPr>
            <a:r>
              <a:rPr lang="sv-SE" sz="1700" dirty="0"/>
              <a:t>Eleffektbrist 	Vid ett givet tillfälle (till exempel en timme) 	Stabiliserar, styrs av verket 	kan inte tillräckligt</a:t>
            </a:r>
            <a:r>
              <a:rPr lang="sv-SE" sz="1700" dirty="0">
                <a:solidFill>
                  <a:srgbClr val="FF0000"/>
                </a:solidFill>
              </a:rPr>
              <a:t> </a:t>
            </a:r>
            <a:r>
              <a:rPr lang="sv-SE" sz="1700" dirty="0"/>
              <a:t>med el levereras 	(inte av väder) </a:t>
            </a:r>
          </a:p>
          <a:p>
            <a:r>
              <a:rPr lang="sv-SE" sz="1700" dirty="0"/>
              <a:t>				</a:t>
            </a:r>
          </a:p>
          <a:p>
            <a:r>
              <a:rPr lang="sv-SE" sz="1700" dirty="0"/>
              <a:t>Nätkapacitet 	Flaskhalsar och trängsel i elnäten har 	Avlastar elnäten eftersom 	gett brist på el			mindre el behöver 				användas till uppvärmning. </a:t>
            </a:r>
            <a:br>
              <a:rPr lang="sv-SE" sz="1700" dirty="0"/>
            </a:br>
            <a:r>
              <a:rPr lang="sv-SE" sz="1700" dirty="0"/>
              <a:t>				Kraftvärme tillför el från 				egen produktion</a:t>
            </a:r>
          </a:p>
          <a:p>
            <a:endParaRPr lang="sv-SE" sz="1700" dirty="0"/>
          </a:p>
          <a:p>
            <a:r>
              <a:rPr lang="sv-SE" sz="1700" dirty="0"/>
              <a:t>Reglerkraft 	Behov av mer energi vid den variation 	Fjärr- och kraftvärme är 	som uppstår av 		</a:t>
            </a:r>
            <a:r>
              <a:rPr lang="sv-SE" sz="1700" dirty="0" err="1"/>
              <a:t>planerbar</a:t>
            </a:r>
            <a:r>
              <a:rPr lang="sv-SE" sz="1700" dirty="0"/>
              <a:t> produktion</a:t>
            </a:r>
            <a:br>
              <a:rPr lang="sv-SE" sz="1700" dirty="0"/>
            </a:br>
            <a:r>
              <a:rPr lang="sv-SE" sz="1700" dirty="0"/>
              <a:t>	väderberoende produktion </a:t>
            </a:r>
          </a:p>
          <a:p>
            <a:r>
              <a:rPr lang="sv-SE" sz="1700" dirty="0"/>
              <a:t>	(kalla/vindstilla dagar)</a:t>
            </a:r>
          </a:p>
          <a:p>
            <a:pPr lvl="1"/>
            <a:endParaRPr lang="sv-SE" sz="1700" dirty="0"/>
          </a:p>
          <a:p>
            <a:r>
              <a:rPr lang="sv-SE" sz="1700" dirty="0"/>
              <a:t>Sårbarhet 	Ökande sårbarhet, ex vid avbrott, 	Lokalt/regionalt robust 	beroende av specifikt bränsle 	system, flexibelt i val</a:t>
            </a:r>
            <a:br>
              <a:rPr lang="sv-SE" sz="1700" dirty="0"/>
            </a:br>
            <a:r>
              <a:rPr lang="sv-SE" sz="1700" dirty="0"/>
              <a:t>	(olja /kol/uran), geopolitisk läge	 av bränsle 	 				</a:t>
            </a:r>
          </a:p>
          <a:p>
            <a:r>
              <a:rPr lang="sv-SE" sz="1700" dirty="0"/>
              <a:t>Nätprestanda 	Stamnät och lokala/regionala nät 	Kraftvärme minskar </a:t>
            </a:r>
          </a:p>
          <a:p>
            <a:r>
              <a:rPr lang="sv-SE" sz="1700" dirty="0"/>
              <a:t>och ägar-	ägs av olika aktörer och har		beroendet av </a:t>
            </a:r>
          </a:p>
          <a:p>
            <a:r>
              <a:rPr lang="sv-SE" sz="1700" dirty="0"/>
              <a:t>förhållanden	hanterats (ex storm- och vindsäkrats) i 	stamnät (leds kortare</a:t>
            </a:r>
          </a:p>
          <a:p>
            <a:r>
              <a:rPr lang="sv-SE" sz="1700" dirty="0"/>
              <a:t>	olika hög grad 		sträckor)</a:t>
            </a:r>
            <a:br>
              <a:rPr lang="sv-SE" sz="1700" dirty="0"/>
            </a:br>
            <a:r>
              <a:rPr lang="sv-SE" sz="1700" dirty="0"/>
              <a:t>	Svårigheter med samplanering då elen ska 	Lokal och </a:t>
            </a:r>
            <a:r>
              <a:rPr lang="sv-SE" sz="1700" dirty="0" err="1"/>
              <a:t>planerbar</a:t>
            </a:r>
            <a:r>
              <a:rPr lang="sv-SE" sz="1700" dirty="0"/>
              <a:t>	transporteras långa sträckor från betydligt 	produktion.</a:t>
            </a:r>
          </a:p>
          <a:p>
            <a:r>
              <a:rPr lang="sv-SE" sz="1700" dirty="0"/>
              <a:t>	fler producenter. </a:t>
            </a:r>
          </a:p>
          <a:p>
            <a:endParaRPr lang="sv-SE" u="none" dirty="0"/>
          </a:p>
        </p:txBody>
      </p:sp>
      <p:sp>
        <p:nvSpPr>
          <p:cNvPr id="4" name="Platshållare för bildnummer 3"/>
          <p:cNvSpPr>
            <a:spLocks noGrp="1"/>
          </p:cNvSpPr>
          <p:nvPr>
            <p:ph type="sldNum" sz="quarter" idx="10"/>
          </p:nvPr>
        </p:nvSpPr>
        <p:spPr/>
        <p:txBody>
          <a:bodyPr/>
          <a:lstStyle/>
          <a:p>
            <a:fld id="{10B365DC-346B-9240-B3D3-D165AE2F6303}" type="slidenum">
              <a:rPr lang="sv-SE" smtClean="0"/>
              <a:t>23</a:t>
            </a:fld>
            <a:endParaRPr lang="sv-SE"/>
          </a:p>
        </p:txBody>
      </p:sp>
    </p:spTree>
    <p:extLst>
      <p:ext uri="{BB962C8B-B14F-4D97-AF65-F5344CB8AC3E}">
        <p14:creationId xmlns:p14="http://schemas.microsoft.com/office/powerpoint/2010/main" val="3302401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Utmaning		Beskrivning 		Fjärrvärmens funktion</a:t>
            </a:r>
            <a:endParaRPr lang="sv-SE" dirty="0"/>
          </a:p>
          <a:p>
            <a:r>
              <a:rPr lang="sv-SE" dirty="0"/>
              <a:t>Avveckla fossila bränslen	Snart genomfört i svensk 	Drivs med få undantag helt </a:t>
            </a:r>
          </a:p>
          <a:p>
            <a:r>
              <a:rPr lang="sv-SE" dirty="0"/>
              <a:t>		kraft- och fjärrvärme-	av restprodukter</a:t>
            </a:r>
            <a:br>
              <a:rPr lang="sv-SE" dirty="0"/>
            </a:br>
            <a:r>
              <a:rPr lang="sv-SE" dirty="0"/>
              <a:t>		produktion		från skog, förbränning av 				avfall (energiåtervinning)</a:t>
            </a:r>
          </a:p>
          <a:p>
            <a:r>
              <a:rPr lang="sv-SE" dirty="0"/>
              <a:t>				samt </a:t>
            </a:r>
            <a:r>
              <a:rPr lang="sv-SE" dirty="0" err="1"/>
              <a:t>restvärme</a:t>
            </a:r>
            <a:r>
              <a:rPr lang="sv-SE" dirty="0"/>
              <a:t>. </a:t>
            </a:r>
          </a:p>
          <a:p>
            <a:endParaRPr lang="sv-SE" dirty="0"/>
          </a:p>
          <a:p>
            <a:r>
              <a:rPr lang="sv-SE" dirty="0"/>
              <a:t>Hushålla med resurser	Ett cirkulärt samhälle kräver 	Fjärrvärmen möjliggör att </a:t>
            </a:r>
          </a:p>
          <a:p>
            <a:r>
              <a:rPr lang="sv-SE" dirty="0"/>
              <a:t>		hushållning och åter-	restavfall, industriell</a:t>
            </a:r>
          </a:p>
          <a:p>
            <a:r>
              <a:rPr lang="sv-SE" dirty="0"/>
              <a:t>		användning av 	</a:t>
            </a:r>
            <a:r>
              <a:rPr lang="sv-SE" dirty="0" err="1"/>
              <a:t>restvärme</a:t>
            </a:r>
            <a:r>
              <a:rPr lang="sv-SE" dirty="0"/>
              <a:t>, annan 		gemensamma		spillvärme, 	 		resurser 		gaser från gamla deponier </a:t>
            </a:r>
          </a:p>
          <a:p>
            <a:r>
              <a:rPr lang="sv-SE" dirty="0"/>
              <a:t>				</a:t>
            </a:r>
            <a:r>
              <a:rPr lang="sv-SE" dirty="0" err="1"/>
              <a:t>etc</a:t>
            </a:r>
            <a:r>
              <a:rPr lang="sv-SE" dirty="0"/>
              <a:t> kan komma till nytta</a:t>
            </a:r>
          </a:p>
          <a:p>
            <a:r>
              <a:rPr lang="sv-SE" dirty="0"/>
              <a:t>				som energi.	</a:t>
            </a:r>
          </a:p>
          <a:p>
            <a:r>
              <a:rPr lang="sv-SE" dirty="0"/>
              <a:t>Utbyggnad av produktion 	Ökad elanvändning ger 	Fjärr- och kraftvärme både 		stort behov av utbyggnad  	avlastar elsystemet	 			och tillför el.</a:t>
            </a:r>
          </a:p>
          <a:p>
            <a:r>
              <a:rPr lang="sv-SE" dirty="0"/>
              <a:t>	</a:t>
            </a:r>
            <a:br>
              <a:rPr lang="sv-SE" dirty="0"/>
            </a:br>
            <a:r>
              <a:rPr lang="sv-SE" dirty="0"/>
              <a:t>Hänsyn till biologisk 	Energiproduktion ska ske 	Teknikutveckling i riktning </a:t>
            </a:r>
          </a:p>
          <a:p>
            <a:r>
              <a:rPr lang="sv-SE" dirty="0"/>
              <a:t>mångfald		på ett sådant sätt 	mot ökad</a:t>
            </a:r>
            <a:br>
              <a:rPr lang="sv-SE" dirty="0"/>
            </a:br>
            <a:r>
              <a:rPr lang="sv-SE" dirty="0"/>
              <a:t>		att naturvärden inte hotas  	effektivitet med kapacitet 		och att restprodukter nyttjas	tillvarata fler restprodukter 		att effektivt 		från bl.a. skogsavfall </a:t>
            </a:r>
          </a:p>
          <a:p>
            <a:endParaRPr lang="sv-SE" u="none" dirty="0"/>
          </a:p>
        </p:txBody>
      </p:sp>
      <p:sp>
        <p:nvSpPr>
          <p:cNvPr id="4" name="Platshållare för bildnummer 3"/>
          <p:cNvSpPr>
            <a:spLocks noGrp="1"/>
          </p:cNvSpPr>
          <p:nvPr>
            <p:ph type="sldNum" sz="quarter" idx="10"/>
          </p:nvPr>
        </p:nvSpPr>
        <p:spPr/>
        <p:txBody>
          <a:bodyPr/>
          <a:lstStyle/>
          <a:p>
            <a:fld id="{10B365DC-346B-9240-B3D3-D165AE2F6303}" type="slidenum">
              <a:rPr lang="sv-SE" smtClean="0"/>
              <a:t>24</a:t>
            </a:fld>
            <a:endParaRPr lang="sv-SE"/>
          </a:p>
        </p:txBody>
      </p:sp>
    </p:spTree>
    <p:extLst>
      <p:ext uri="{BB962C8B-B14F-4D97-AF65-F5344CB8AC3E}">
        <p14:creationId xmlns:p14="http://schemas.microsoft.com/office/powerpoint/2010/main" val="2627786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Utmaning		Beskrivning 		Fjärrvärmens funktion</a:t>
            </a:r>
            <a:endParaRPr lang="sv-SE" dirty="0"/>
          </a:p>
          <a:p>
            <a:r>
              <a:rPr lang="sv-SE" dirty="0"/>
              <a:t>Investeringsbehov	Både elproduktion och elnät 	En utbyggd fjärrvärme 		behöver byggas ut och 	avlastar elnäten från den el </a:t>
            </a:r>
          </a:p>
          <a:p>
            <a:r>
              <a:rPr lang="sv-SE" dirty="0"/>
              <a:t>		bytas ut på grund av ålder 	som annars behövs till</a:t>
            </a:r>
          </a:p>
          <a:p>
            <a:r>
              <a:rPr lang="sv-SE" dirty="0"/>
              <a:t>				värme samt tillför el från</a:t>
            </a:r>
          </a:p>
          <a:p>
            <a:r>
              <a:rPr lang="sv-SE" dirty="0"/>
              <a:t>				egen produktion</a:t>
            </a:r>
          </a:p>
          <a:p>
            <a:endParaRPr lang="sv-SE" dirty="0"/>
          </a:p>
          <a:p>
            <a:r>
              <a:rPr lang="sv-SE" dirty="0"/>
              <a:t>Produktionsvariation	För att det ska</a:t>
            </a:r>
            <a:r>
              <a:rPr lang="sv-SE" dirty="0">
                <a:solidFill>
                  <a:srgbClr val="FF0000"/>
                </a:solidFill>
              </a:rPr>
              <a:t> </a:t>
            </a:r>
            <a:r>
              <a:rPr lang="sv-SE" dirty="0"/>
              <a:t>vara 	Större investeringar i 		leveranssäkert behöver 	fjärrvärme minskar</a:t>
            </a:r>
          </a:p>
          <a:p>
            <a:pPr defTabSz="949330">
              <a:defRPr/>
            </a:pPr>
            <a:r>
              <a:rPr lang="sv-SE" dirty="0"/>
              <a:t>		olika slag av produktions-	investeringsbehoven</a:t>
            </a:r>
          </a:p>
          <a:p>
            <a:r>
              <a:rPr lang="sv-SE" dirty="0"/>
              <a:t>		anläggningar byggas 	 i elnät			för att förstärka de lokala </a:t>
            </a:r>
          </a:p>
          <a:p>
            <a:r>
              <a:rPr lang="sv-SE" dirty="0"/>
              <a:t>		och regionala elnäten	</a:t>
            </a:r>
          </a:p>
          <a:p>
            <a:r>
              <a:rPr lang="sv-SE" dirty="0"/>
              <a:t>Reglering, skatter, villkor	Ett nytt, mer komplext, 	Incitamenten för fjärr- och 		energilandskap på väg. 	Kraftvärme behöver ses </a:t>
            </a:r>
          </a:p>
          <a:p>
            <a:r>
              <a:rPr lang="sv-SE" dirty="0"/>
              <a:t>		att växa fram. Dagens 	över			</a:t>
            </a:r>
            <a:r>
              <a:rPr lang="sv-SE" dirty="0" err="1"/>
              <a:t>regleringetc</a:t>
            </a:r>
            <a:r>
              <a:rPr lang="sv-SE" dirty="0"/>
              <a:t>. är konstruerat </a:t>
            </a:r>
          </a:p>
          <a:p>
            <a:r>
              <a:rPr lang="sv-SE" dirty="0"/>
              <a:t>		för gårdagens energisystem</a:t>
            </a:r>
          </a:p>
          <a:p>
            <a:endParaRPr lang="sv-SE" dirty="0"/>
          </a:p>
        </p:txBody>
      </p:sp>
      <p:sp>
        <p:nvSpPr>
          <p:cNvPr id="4" name="Platshållare för bildnummer 3"/>
          <p:cNvSpPr>
            <a:spLocks noGrp="1"/>
          </p:cNvSpPr>
          <p:nvPr>
            <p:ph type="sldNum" sz="quarter" idx="10"/>
          </p:nvPr>
        </p:nvSpPr>
        <p:spPr/>
        <p:txBody>
          <a:bodyPr/>
          <a:lstStyle/>
          <a:p>
            <a:fld id="{10B365DC-346B-9240-B3D3-D165AE2F6303}" type="slidenum">
              <a:rPr lang="sv-SE" smtClean="0"/>
              <a:t>25</a:t>
            </a:fld>
            <a:endParaRPr lang="sv-SE"/>
          </a:p>
        </p:txBody>
      </p:sp>
    </p:spTree>
    <p:extLst>
      <p:ext uri="{BB962C8B-B14F-4D97-AF65-F5344CB8AC3E}">
        <p14:creationId xmlns:p14="http://schemas.microsoft.com/office/powerpoint/2010/main" val="1981281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endParaRPr lang="sv-SE" dirty="0">
              <a:solidFill>
                <a:schemeClr val="tx1"/>
              </a:solidFill>
            </a:endParaRPr>
          </a:p>
          <a:p>
            <a:pPr algn="l"/>
            <a:r>
              <a:rPr lang="sv-SE" sz="1200" dirty="0">
                <a:solidFill>
                  <a:schemeClr val="tx1"/>
                </a:solidFill>
              </a:rPr>
              <a:t>En kall vinterdag används en tredjedel av den el som transporteras i de svenska elnäten till värme (värmepumpar och direktverkande el).</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26</a:t>
            </a:fld>
            <a:endParaRPr lang="sv-SE" dirty="0"/>
          </a:p>
        </p:txBody>
      </p:sp>
    </p:spTree>
    <p:extLst>
      <p:ext uri="{BB962C8B-B14F-4D97-AF65-F5344CB8AC3E}">
        <p14:creationId xmlns:p14="http://schemas.microsoft.com/office/powerpoint/2010/main" val="3497622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700" dirty="0"/>
              <a:t>AVFALL</a:t>
            </a:r>
          </a:p>
          <a:p>
            <a:pPr>
              <a:spcBef>
                <a:spcPts val="1246"/>
              </a:spcBef>
            </a:pPr>
            <a:r>
              <a:rPr lang="sv-SE" sz="1500" i="1" dirty="0"/>
              <a:t>Avfallshierarkin, även kallad avfallstrappan:</a:t>
            </a:r>
            <a:endParaRPr lang="sv-SE" dirty="0"/>
          </a:p>
          <a:p>
            <a:pPr marL="296666" indent="-296666">
              <a:spcBef>
                <a:spcPts val="623"/>
              </a:spcBef>
              <a:buFont typeface="Arial" panose="020B0604020202020204" pitchFamily="34" charset="0"/>
              <a:buChar char="•"/>
            </a:pPr>
            <a:r>
              <a:rPr lang="sv-SE" dirty="0"/>
              <a:t>Avfallsminimera (förhindra uppkomst)</a:t>
            </a:r>
          </a:p>
          <a:p>
            <a:pPr marL="296666" indent="-296666">
              <a:buFont typeface="Arial" panose="020B0604020202020204" pitchFamily="34" charset="0"/>
              <a:buChar char="•"/>
            </a:pPr>
            <a:r>
              <a:rPr lang="sv-SE" dirty="0"/>
              <a:t>Återanvänd</a:t>
            </a:r>
          </a:p>
          <a:p>
            <a:pPr marL="296666" indent="-296666">
              <a:buFont typeface="Arial" panose="020B0604020202020204" pitchFamily="34" charset="0"/>
              <a:buChar char="•"/>
            </a:pPr>
            <a:r>
              <a:rPr lang="sv-SE" dirty="0"/>
              <a:t>Återvinn</a:t>
            </a:r>
          </a:p>
          <a:p>
            <a:pPr marL="296666" indent="-296666">
              <a:spcBef>
                <a:spcPts val="623"/>
              </a:spcBef>
              <a:spcAft>
                <a:spcPts val="623"/>
              </a:spcAft>
              <a:buFont typeface="Arial" panose="020B0604020202020204" pitchFamily="34" charset="0"/>
              <a:buChar char="•"/>
            </a:pPr>
            <a:r>
              <a:rPr lang="sv-SE" b="1" dirty="0"/>
              <a:t>Utvinn energi genom förbränning (energiåtervinning) </a:t>
            </a:r>
          </a:p>
          <a:p>
            <a:pPr marL="296666" indent="-296666">
              <a:buFont typeface="Arial" panose="020B0604020202020204" pitchFamily="34" charset="0"/>
              <a:buChar char="•"/>
            </a:pPr>
            <a:r>
              <a:rPr lang="sv-SE" dirty="0"/>
              <a:t>Deponera </a:t>
            </a:r>
          </a:p>
          <a:p>
            <a:endParaRPr lang="sv-SE" sz="1700" dirty="0"/>
          </a:p>
          <a:p>
            <a:r>
              <a:rPr lang="sv-SE" sz="1700" dirty="0"/>
              <a:t>RESTPRODUKTER</a:t>
            </a:r>
          </a:p>
          <a:p>
            <a:pPr>
              <a:spcBef>
                <a:spcPts val="1246"/>
              </a:spcBef>
            </a:pPr>
            <a:r>
              <a:rPr lang="sv-SE" sz="1500" i="1" dirty="0"/>
              <a:t>Skog och industri</a:t>
            </a:r>
            <a:endParaRPr lang="sv-SE" dirty="0"/>
          </a:p>
          <a:p>
            <a:pPr>
              <a:spcBef>
                <a:spcPts val="623"/>
              </a:spcBef>
            </a:pPr>
            <a:r>
              <a:rPr lang="sv-SE" dirty="0"/>
              <a:t>Grenar och toppar (</a:t>
            </a:r>
            <a:r>
              <a:rPr lang="sv-SE" dirty="0" err="1"/>
              <a:t>grot</a:t>
            </a:r>
            <a:r>
              <a:rPr lang="sv-SE" dirty="0"/>
              <a:t>), rötter, sly</a:t>
            </a:r>
          </a:p>
          <a:p>
            <a:r>
              <a:rPr lang="sv-SE" dirty="0"/>
              <a:t>Flis och spån</a:t>
            </a:r>
          </a:p>
          <a:p>
            <a:endParaRPr lang="sv-SE" sz="1100" dirty="0"/>
          </a:p>
          <a:p>
            <a:r>
              <a:rPr lang="sv-SE" sz="1500" i="1" dirty="0" err="1"/>
              <a:t>Restvärme</a:t>
            </a:r>
            <a:r>
              <a:rPr lang="sv-SE" sz="1500" i="1" dirty="0"/>
              <a:t> (värme som blir över)</a:t>
            </a:r>
          </a:p>
          <a:p>
            <a:pPr>
              <a:spcBef>
                <a:spcPts val="623"/>
              </a:spcBef>
            </a:pPr>
            <a:r>
              <a:rPr lang="sv-SE" dirty="0"/>
              <a:t>Överskottsvärme från industriella processer, datahallar och kylning av byggnader och verksamheter.</a:t>
            </a:r>
          </a:p>
        </p:txBody>
      </p:sp>
      <p:sp>
        <p:nvSpPr>
          <p:cNvPr id="4" name="Platshållare för bildnummer 3"/>
          <p:cNvSpPr>
            <a:spLocks noGrp="1"/>
          </p:cNvSpPr>
          <p:nvPr>
            <p:ph type="sldNum" sz="quarter" idx="10"/>
          </p:nvPr>
        </p:nvSpPr>
        <p:spPr/>
        <p:txBody>
          <a:bodyPr/>
          <a:lstStyle/>
          <a:p>
            <a:fld id="{10B365DC-346B-9240-B3D3-D165AE2F6303}" type="slidenum">
              <a:rPr lang="sv-SE" smtClean="0"/>
              <a:t>27</a:t>
            </a:fld>
            <a:endParaRPr lang="sv-SE"/>
          </a:p>
        </p:txBody>
      </p:sp>
    </p:spTree>
    <p:extLst>
      <p:ext uri="{BB962C8B-B14F-4D97-AF65-F5344CB8AC3E}">
        <p14:creationId xmlns:p14="http://schemas.microsoft.com/office/powerpoint/2010/main" val="890294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pPr>
            <a:r>
              <a:rPr lang="en-GB" dirty="0">
                <a:latin typeface="Arial" panose="020B0604020202020204" pitchFamily="34" charset="0"/>
                <a:cs typeface="Arial" panose="020B0604020202020204" pitchFamily="34" charset="0"/>
              </a:rPr>
              <a:t>ENERGIÅTERVINNING UR AVFALL OCH DESS ROLL</a:t>
            </a:r>
          </a:p>
          <a:p>
            <a:pPr>
              <a:lnSpc>
                <a:spcPct val="100000"/>
              </a:lnSpc>
            </a:pPr>
            <a:r>
              <a:rPr lang="sv-SE" dirty="0"/>
              <a:t>Utvecklar avfallssystemet mot bättre insamling, sortering och återvinning av flera fraktioner</a:t>
            </a:r>
          </a:p>
          <a:p>
            <a:pPr>
              <a:lnSpc>
                <a:spcPct val="100000"/>
              </a:lnSpc>
            </a:pPr>
            <a:r>
              <a:rPr lang="sv-SE" dirty="0"/>
              <a:t>Destruerar restavfall som blir kvar efter insamling, sortering och materialåtervinning</a:t>
            </a:r>
          </a:p>
          <a:p>
            <a:pPr>
              <a:lnSpc>
                <a:spcPct val="100000"/>
              </a:lnSpc>
            </a:pPr>
            <a:r>
              <a:rPr lang="sv-SE" dirty="0"/>
              <a:t>Håller materialflödet rent och säkert: förstör farliga organiska ämnen och tar bort/oskadliggör tungmetallerna i avfallet</a:t>
            </a:r>
          </a:p>
          <a:p>
            <a:pPr>
              <a:lnSpc>
                <a:spcPct val="100000"/>
              </a:lnSpc>
            </a:pPr>
            <a:r>
              <a:rPr lang="sv-SE" dirty="0"/>
              <a:t>Förvandlar avfall som inte kunnat återvinnas på annat sätt till el och värme för 650 000 respektive </a:t>
            </a:r>
            <a:br>
              <a:rPr lang="sv-SE" dirty="0"/>
            </a:br>
            <a:r>
              <a:rPr lang="sv-SE" dirty="0"/>
              <a:t>1 250 000 hushåll (hela Sverige), på ett miljösäkert sätt </a:t>
            </a:r>
          </a:p>
          <a:p>
            <a:pPr>
              <a:lnSpc>
                <a:spcPct val="100000"/>
              </a:lnSpc>
            </a:pPr>
            <a:r>
              <a:rPr lang="sv-SE" dirty="0"/>
              <a:t>Användbara metaller och salter och mineraler kan tas ut. Askorna kan användas som konstruktionsmaterial</a:t>
            </a:r>
          </a:p>
          <a:p>
            <a:pPr>
              <a:lnSpc>
                <a:spcPct val="100000"/>
              </a:lnSpc>
            </a:pPr>
            <a:r>
              <a:rPr lang="sv-SE" dirty="0"/>
              <a:t>Minskar utsläppen av växthusgaser i ett globalt perspektiv</a:t>
            </a:r>
          </a:p>
          <a:p>
            <a:pPr>
              <a:lnSpc>
                <a:spcPct val="100000"/>
              </a:lnSpc>
            </a:pPr>
            <a:r>
              <a:rPr lang="sv-SE" dirty="0"/>
              <a:t>Minskar behovet av nya deponier</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28</a:t>
            </a:fld>
            <a:endParaRPr lang="sv-SE" dirty="0"/>
          </a:p>
        </p:txBody>
      </p:sp>
    </p:spTree>
    <p:extLst>
      <p:ext uri="{BB962C8B-B14F-4D97-AF65-F5344CB8AC3E}">
        <p14:creationId xmlns:p14="http://schemas.microsoft.com/office/powerpoint/2010/main" val="736386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hlinkClick r:id="rId3"/>
              </a:rPr>
              <a:t>https://www.naturvardsverket.se/Sa-mar-miljon/Statistik-A-O/Vaxthusgaser-utslapp-fran-uppvarmning-av-bostader-och-lokaler/</a:t>
            </a:r>
            <a:endParaRPr lang="en-GB" dirty="0"/>
          </a:p>
          <a:p>
            <a:r>
              <a:rPr lang="sv-SE" dirty="0"/>
              <a:t>Utsläppen har minskat från 9,3 miljoner ton koldioxidekvivalenter till 0,88 miljoner ton, mellan 1990 och 2018. </a:t>
            </a:r>
            <a:endParaRPr lang="en-GB"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29</a:t>
            </a:fld>
            <a:endParaRPr lang="sv-SE" dirty="0"/>
          </a:p>
        </p:txBody>
      </p:sp>
    </p:spTree>
    <p:extLst>
      <p:ext uri="{BB962C8B-B14F-4D97-AF65-F5344CB8AC3E}">
        <p14:creationId xmlns:p14="http://schemas.microsoft.com/office/powerpoint/2010/main" val="310233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FBB06DAB-DBF3-084E-A276-8ED6AA7FE883}" type="slidenum">
              <a:rPr lang="sv-SE" smtClean="0"/>
              <a:pPr>
                <a:defRPr/>
              </a:pPr>
              <a:t>3</a:t>
            </a:fld>
            <a:endParaRPr lang="sv-SE" dirty="0"/>
          </a:p>
        </p:txBody>
      </p:sp>
    </p:spTree>
    <p:extLst>
      <p:ext uri="{BB962C8B-B14F-4D97-AF65-F5344CB8AC3E}">
        <p14:creationId xmlns:p14="http://schemas.microsoft.com/office/powerpoint/2010/main" val="2514380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30</a:t>
            </a:fld>
            <a:endParaRPr lang="sv-SE" dirty="0"/>
          </a:p>
        </p:txBody>
      </p:sp>
    </p:spTree>
    <p:extLst>
      <p:ext uri="{BB962C8B-B14F-4D97-AF65-F5344CB8AC3E}">
        <p14:creationId xmlns:p14="http://schemas.microsoft.com/office/powerpoint/2010/main" val="3853598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9330">
              <a:spcBef>
                <a:spcPts val="1246"/>
              </a:spcBef>
              <a:defRPr/>
            </a:pPr>
            <a:r>
              <a:rPr lang="sv-SE" dirty="0">
                <a:solidFill>
                  <a:schemeClr val="tx1"/>
                </a:solidFill>
              </a:rPr>
              <a:t>En rad aktörer har lagt förslag om åtgärder för ett mer effektivt energisystem som kan möta de förändringar som sker i energisystemet och genom samhällets omställning till fossilfritt. Bakgrunden är att:</a:t>
            </a:r>
          </a:p>
          <a:p>
            <a:pPr marL="296666" indent="-296666">
              <a:spcBef>
                <a:spcPts val="1246"/>
              </a:spcBef>
              <a:buFont typeface="Arial" panose="020B0604020202020204" pitchFamily="34" charset="0"/>
              <a:buChar char="•"/>
            </a:pPr>
            <a:r>
              <a:rPr lang="sv-SE" b="1" dirty="0"/>
              <a:t>Dagens regelverk är inte anpassat </a:t>
            </a:r>
            <a:r>
              <a:rPr lang="sv-SE" dirty="0"/>
              <a:t>till beslutade energi- och klimatmålsättningar och behöver moderniseras för att hantera förändrade relationer mellan produktion, distribution, användning och lagring. </a:t>
            </a:r>
          </a:p>
          <a:p>
            <a:pPr marL="296666" indent="-296666">
              <a:spcBef>
                <a:spcPts val="1246"/>
              </a:spcBef>
              <a:buFont typeface="Arial" panose="020B0604020202020204" pitchFamily="34" charset="0"/>
              <a:buChar char="•"/>
            </a:pPr>
            <a:r>
              <a:rPr lang="sv-SE" b="1" dirty="0"/>
              <a:t>Energisystemet behöver utvecklas </a:t>
            </a:r>
            <a:r>
              <a:rPr lang="sv-SE" dirty="0"/>
              <a:t>lokalt/regionalt och dess olika delar behöver sammanlänkas.</a:t>
            </a:r>
          </a:p>
          <a:p>
            <a:pPr marL="296666" indent="-296666">
              <a:spcBef>
                <a:spcPts val="1246"/>
              </a:spcBef>
              <a:buFont typeface="Arial" panose="020B0604020202020204" pitchFamily="34" charset="0"/>
              <a:buChar char="•"/>
            </a:pPr>
            <a:r>
              <a:rPr lang="sv-SE" b="1" dirty="0"/>
              <a:t>Se hela energisystemet. </a:t>
            </a:r>
            <a:r>
              <a:rPr lang="sv-SE" dirty="0"/>
              <a:t>Produktion och användning av el och värme behöver hanteras gemensamt för att skapa nödvändig flexibilitet i energisystemet. </a:t>
            </a:r>
          </a:p>
          <a:p>
            <a:pPr marL="296666" indent="-296666">
              <a:spcBef>
                <a:spcPts val="1246"/>
              </a:spcBef>
              <a:buFont typeface="Arial" panose="020B0604020202020204" pitchFamily="34" charset="0"/>
              <a:buChar char="•"/>
            </a:pPr>
            <a:r>
              <a:rPr lang="sv-SE" b="1" dirty="0"/>
              <a:t>Statens ansvar för energisystemet behöver ses </a:t>
            </a:r>
            <a:r>
              <a:rPr lang="sv-SE" dirty="0"/>
              <a:t>över så att myndigheters gränsdragningar tydliggörs och att systemets olika aktörer kan verka funktionellt och i samma riktning.</a:t>
            </a:r>
          </a:p>
          <a:p>
            <a:pPr marL="296666" indent="-296666">
              <a:spcBef>
                <a:spcPts val="1246"/>
              </a:spcBef>
              <a:buFont typeface="Arial" panose="020B0604020202020204" pitchFamily="34" charset="0"/>
              <a:buChar char="•"/>
            </a:pPr>
            <a:r>
              <a:rPr lang="sv-SE" b="1" dirty="0"/>
              <a:t>Regelverk behöver hantera ett ökat behov av säkerhet. </a:t>
            </a:r>
            <a:r>
              <a:rPr lang="sv-SE" dirty="0"/>
              <a:t>Dels eftersom</a:t>
            </a:r>
            <a:r>
              <a:rPr lang="sv-SE" dirty="0">
                <a:solidFill>
                  <a:srgbClr val="FF0000"/>
                </a:solidFill>
              </a:rPr>
              <a:t> </a:t>
            </a:r>
            <a:r>
              <a:rPr lang="sv-SE" dirty="0"/>
              <a:t>fler aktörer sammanlänkas vid digitalisering av energisystemet. Dels mot bakgrund av ett nytt geopolitiskt läge med ökad risk för cyberattacker. </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31</a:t>
            </a:fld>
            <a:endParaRPr lang="sv-SE" dirty="0"/>
          </a:p>
        </p:txBody>
      </p:sp>
    </p:spTree>
    <p:extLst>
      <p:ext uri="{BB962C8B-B14F-4D97-AF65-F5344CB8AC3E}">
        <p14:creationId xmlns:p14="http://schemas.microsoft.com/office/powerpoint/2010/main" val="1822489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9330" eaLnBrk="1" fontAlgn="auto" hangingPunct="1">
              <a:spcBef>
                <a:spcPts val="0"/>
              </a:spcBef>
              <a:spcAft>
                <a:spcPts val="0"/>
              </a:spcAft>
              <a:defRPr/>
            </a:pPr>
            <a:r>
              <a:rPr lang="sv-SE" b="1" dirty="0"/>
              <a:t>Energiföretagen Sveriges konkreta förslag för kraft- och fjärrvärme</a:t>
            </a:r>
          </a:p>
          <a:p>
            <a:pPr>
              <a:spcAft>
                <a:spcPts val="623"/>
              </a:spcAft>
            </a:pPr>
            <a:r>
              <a:rPr lang="sv-SE" sz="1100" dirty="0"/>
              <a:t>1. </a:t>
            </a:r>
            <a:r>
              <a:rPr lang="sv-SE" dirty="0"/>
              <a:t>Ta fram en sammanhållen strategi för kraft- och fjärrvärmen.	</a:t>
            </a:r>
          </a:p>
          <a:p>
            <a:pPr>
              <a:spcAft>
                <a:spcPts val="623"/>
              </a:spcAft>
            </a:pPr>
            <a:r>
              <a:rPr lang="sv-SE" dirty="0"/>
              <a:t>2. Säkerställ att energikraven i Boverkets byggregler är teknikneutrala.</a:t>
            </a:r>
          </a:p>
          <a:p>
            <a:pPr>
              <a:spcAft>
                <a:spcPts val="623"/>
              </a:spcAft>
            </a:pPr>
            <a:r>
              <a:rPr lang="sv-SE" dirty="0"/>
              <a:t>3. Lindra konsekvenserna av chockhöjda kraftvärmeskatter.</a:t>
            </a:r>
          </a:p>
          <a:p>
            <a:pPr>
              <a:spcAft>
                <a:spcPts val="623"/>
              </a:spcAft>
            </a:pPr>
            <a:r>
              <a:rPr lang="sv-SE" dirty="0"/>
              <a:t>4. Slopa avfallsförbränningsskatten och lägg</a:t>
            </a:r>
            <a:r>
              <a:rPr lang="sv-SE" dirty="0">
                <a:solidFill>
                  <a:srgbClr val="FF0000"/>
                </a:solidFill>
              </a:rPr>
              <a:t> </a:t>
            </a:r>
            <a:r>
              <a:rPr lang="sv-SE" dirty="0"/>
              <a:t>styrmedel på avfall i tidigare led. </a:t>
            </a:r>
          </a:p>
          <a:p>
            <a:pPr>
              <a:spcAft>
                <a:spcPts val="623"/>
              </a:spcAft>
            </a:pPr>
            <a:r>
              <a:rPr lang="sv-SE" dirty="0"/>
              <a:t>5. Inför långsiktiga styrmedel för negativa utsläpp.</a:t>
            </a:r>
          </a:p>
          <a:p>
            <a:pPr>
              <a:spcAft>
                <a:spcPts val="623"/>
              </a:spcAft>
            </a:pPr>
            <a:r>
              <a:rPr lang="sv-SE" dirty="0"/>
              <a:t>6. Säkerställ ersättning för de tjänster som elsystemet behöver.</a:t>
            </a:r>
          </a:p>
          <a:p>
            <a:pPr>
              <a:spcAft>
                <a:spcPts val="623"/>
              </a:spcAft>
            </a:pPr>
            <a:r>
              <a:rPr lang="sv-SE" dirty="0"/>
              <a:t>7. Säkerställ kraftvärmens roll i krisberedskapen.</a:t>
            </a:r>
          </a:p>
          <a:p>
            <a:pPr>
              <a:spcAft>
                <a:spcPts val="623"/>
              </a:spcAft>
            </a:pPr>
            <a:r>
              <a:rPr lang="sv-SE" dirty="0"/>
              <a:t>8. Främja användningen av biogas i kraftvärmeproduktionen.</a:t>
            </a:r>
          </a:p>
          <a:p>
            <a:pPr>
              <a:spcAft>
                <a:spcPts val="623"/>
              </a:spcAft>
            </a:pPr>
            <a:r>
              <a:rPr lang="sv-SE" dirty="0"/>
              <a:t>9. Avveckla riktade investeringsstöd till etablerade tekniker.</a:t>
            </a:r>
          </a:p>
          <a:p>
            <a:pPr>
              <a:spcAft>
                <a:spcPts val="623"/>
              </a:spcAft>
            </a:pPr>
            <a:r>
              <a:rPr lang="sv-SE" dirty="0"/>
              <a:t>10. Stimulera småskalig kraftvärme som kan ge mer lokal </a:t>
            </a:r>
            <a:r>
              <a:rPr lang="sv-SE" dirty="0" err="1"/>
              <a:t>planerbar</a:t>
            </a:r>
            <a:r>
              <a:rPr lang="sv-SE" dirty="0"/>
              <a:t> elproduktion.</a:t>
            </a:r>
          </a:p>
          <a:p>
            <a:pPr>
              <a:spcAft>
                <a:spcPts val="623"/>
              </a:spcAft>
            </a:pPr>
            <a:r>
              <a:rPr lang="sv-SE" dirty="0"/>
              <a:t>11. Övertolka inte EU-direktiven från ren energi-paketet.</a:t>
            </a:r>
          </a:p>
          <a:p>
            <a:r>
              <a:rPr lang="sv-SE" dirty="0"/>
              <a:t>12. Fastighetsbeskatta inte fjärrvärmeproduktionen.</a:t>
            </a:r>
          </a:p>
          <a:p>
            <a:pPr lvl="0"/>
            <a:endParaRPr lang="sv-SE" sz="1100" dirty="0"/>
          </a:p>
          <a:p>
            <a:pPr lvl="0"/>
            <a:r>
              <a:rPr lang="sv-SE" sz="1100" i="1" dirty="0"/>
              <a:t>Juni 2019. </a:t>
            </a:r>
            <a:r>
              <a:rPr lang="sv-SE" sz="1100" dirty="0">
                <a:hlinkClick r:id="rId3"/>
              </a:rPr>
              <a:t>Här finns fördjupad information om de 12 punkterna.</a:t>
            </a:r>
            <a:endParaRPr lang="sv-SE" sz="1100" dirty="0"/>
          </a:p>
        </p:txBody>
      </p:sp>
      <p:sp>
        <p:nvSpPr>
          <p:cNvPr id="4" name="Platshållare för bildnummer 3"/>
          <p:cNvSpPr>
            <a:spLocks noGrp="1"/>
          </p:cNvSpPr>
          <p:nvPr>
            <p:ph type="sldNum" sz="quarter" idx="10"/>
          </p:nvPr>
        </p:nvSpPr>
        <p:spPr/>
        <p:txBody>
          <a:bodyPr/>
          <a:lstStyle/>
          <a:p>
            <a:fld id="{10B365DC-346B-9240-B3D3-D165AE2F6303}" type="slidenum">
              <a:rPr lang="sv-SE" smtClean="0"/>
              <a:t>32</a:t>
            </a:fld>
            <a:endParaRPr lang="sv-SE"/>
          </a:p>
        </p:txBody>
      </p:sp>
    </p:spTree>
    <p:extLst>
      <p:ext uri="{BB962C8B-B14F-4D97-AF65-F5344CB8AC3E}">
        <p14:creationId xmlns:p14="http://schemas.microsoft.com/office/powerpoint/2010/main" val="1777321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9330">
              <a:defRPr/>
            </a:pPr>
            <a:r>
              <a:rPr lang="sv-SE" b="1" dirty="0">
                <a:solidFill>
                  <a:schemeClr val="tx1">
                    <a:lumMod val="85000"/>
                    <a:lumOff val="15000"/>
                  </a:schemeClr>
                </a:solidFill>
                <a:latin typeface="Arial" charset="0"/>
                <a:cs typeface="Arial" charset="0"/>
              </a:rPr>
              <a:t>Svenska fjärr- och kraftvärmeproducenter i SvD</a:t>
            </a:r>
          </a:p>
          <a:p>
            <a:pPr lvl="0"/>
            <a:r>
              <a:rPr lang="sv-SE" dirty="0"/>
              <a:t>Svenska Dagbladet, 14 fjärrvärmeproducenter:</a:t>
            </a:r>
            <a:endParaRPr lang="sv-SE" sz="1100" b="1" dirty="0"/>
          </a:p>
          <a:p>
            <a:r>
              <a:rPr lang="sv-SE" sz="1100" b="1" dirty="0"/>
              <a:t>”</a:t>
            </a:r>
            <a:r>
              <a:rPr lang="sv-SE" dirty="0"/>
              <a:t>Att fjärr- och kraftvärmen är lokal är en styrka i energisystemet men lokala frågor får lätt en undanskymd roll i den nationella energidebatten. Nu behöver sökarljuset ställas in just här.</a:t>
            </a:r>
          </a:p>
          <a:p>
            <a:pPr>
              <a:spcBef>
                <a:spcPts val="623"/>
              </a:spcBef>
            </a:pPr>
            <a:r>
              <a:rPr lang="sv-SE" b="1" dirty="0"/>
              <a:t>Därför vill vi nu se en nationell strategi</a:t>
            </a:r>
            <a:r>
              <a:rPr lang="sv-SE" dirty="0"/>
              <a:t> för fjärr- och kraftvärmens roll i ett framtida förnybart energisystem. Och därför behöver riksdag och regering vara beredda att utveckla förutsättningar som gör det möjligt att tillvarata de fördelar fjärr- och kraftvärmen kan bidra med.</a:t>
            </a:r>
            <a:r>
              <a:rPr lang="sv-SE" sz="1100" b="1" dirty="0"/>
              <a:t>”</a:t>
            </a:r>
          </a:p>
          <a:p>
            <a:pPr lvl="0"/>
            <a:endParaRPr lang="sv-SE" sz="1100" dirty="0"/>
          </a:p>
          <a:p>
            <a:r>
              <a:rPr lang="sv-SE" sz="1100" dirty="0"/>
              <a:t>Borlänge Energi, Eskilstuna Energi &amp; Miljö, Falu Energi &amp; Vatten </a:t>
            </a:r>
          </a:p>
          <a:p>
            <a:r>
              <a:rPr lang="sv-SE" sz="1100" dirty="0"/>
              <a:t>Göteborg Energi, Jönköping Energi, Mälarenergi, Skövde Energi </a:t>
            </a:r>
          </a:p>
          <a:p>
            <a:r>
              <a:rPr lang="sv-SE" sz="1100" dirty="0"/>
              <a:t>Stockholm Exergi, Sundsvall Energi, Söderenergi, </a:t>
            </a:r>
            <a:r>
              <a:rPr lang="sv-SE" sz="1100" dirty="0" err="1"/>
              <a:t>Telge</a:t>
            </a:r>
            <a:r>
              <a:rPr lang="sv-SE" sz="1100" dirty="0"/>
              <a:t> Nät </a:t>
            </a:r>
          </a:p>
          <a:p>
            <a:r>
              <a:rPr lang="sv-SE" sz="1100" dirty="0"/>
              <a:t>Värmevärden, Växjö Energi, </a:t>
            </a:r>
            <a:r>
              <a:rPr lang="sv-SE" sz="1100" dirty="0" err="1"/>
              <a:t>Öresundskraft</a:t>
            </a:r>
            <a:endParaRPr lang="sv-SE" dirty="0">
              <a:solidFill>
                <a:schemeClr val="tx1">
                  <a:lumMod val="85000"/>
                  <a:lumOff val="15000"/>
                </a:schemeClr>
              </a:solidFill>
              <a:latin typeface="Arial" charset="0"/>
              <a:cs typeface="Arial" charset="0"/>
            </a:endParaRPr>
          </a:p>
          <a:p>
            <a:endParaRPr lang="sv-SE" dirty="0"/>
          </a:p>
        </p:txBody>
      </p:sp>
      <p:sp>
        <p:nvSpPr>
          <p:cNvPr id="4" name="Platshållare för bildnummer 3"/>
          <p:cNvSpPr>
            <a:spLocks noGrp="1"/>
          </p:cNvSpPr>
          <p:nvPr>
            <p:ph type="sldNum" sz="quarter" idx="10"/>
          </p:nvPr>
        </p:nvSpPr>
        <p:spPr/>
        <p:txBody>
          <a:bodyPr/>
          <a:lstStyle/>
          <a:p>
            <a:fld id="{10B365DC-346B-9240-B3D3-D165AE2F6303}" type="slidenum">
              <a:rPr lang="sv-SE" smtClean="0"/>
              <a:t>33</a:t>
            </a:fld>
            <a:endParaRPr lang="sv-SE"/>
          </a:p>
        </p:txBody>
      </p:sp>
    </p:spTree>
    <p:extLst>
      <p:ext uri="{BB962C8B-B14F-4D97-AF65-F5344CB8AC3E}">
        <p14:creationId xmlns:p14="http://schemas.microsoft.com/office/powerpoint/2010/main" val="472725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Samling för nätkapacitet</a:t>
            </a:r>
          </a:p>
          <a:p>
            <a:pPr lvl="0"/>
            <a:r>
              <a:rPr lang="sv-SE" dirty="0"/>
              <a:t>Bakom nätverket står Energiföretagen Sverige tillsammans med ett stort antal andra aktörer. Efter rundabordssamtal där alla aktörer bidrog med förslag på både kort och lång sikt presenterades </a:t>
            </a:r>
            <a:r>
              <a:rPr lang="sv-SE" b="1" dirty="0"/>
              <a:t>tio förslag för att avhjälpa kapacitetsbristen i elnäten </a:t>
            </a:r>
            <a:endParaRPr lang="sv-SE" sz="1100" dirty="0"/>
          </a:p>
          <a:p>
            <a:pPr>
              <a:spcBef>
                <a:spcPts val="623"/>
              </a:spcBef>
            </a:pPr>
            <a:r>
              <a:rPr lang="sv-SE" i="1" dirty="0"/>
              <a:t>På kort sikt</a:t>
            </a:r>
          </a:p>
          <a:p>
            <a:pPr fontAlgn="base"/>
            <a:r>
              <a:rPr lang="sv-SE" dirty="0"/>
              <a:t>1. Tydliggör vem som bär ansvaret vid nätkapacitetsbrist. </a:t>
            </a:r>
          </a:p>
          <a:p>
            <a:pPr fontAlgn="base"/>
            <a:r>
              <a:rPr lang="sv-SE" dirty="0"/>
              <a:t>2. Utveckla former för dialog, kartläggning och samhällsplanering. </a:t>
            </a:r>
          </a:p>
          <a:p>
            <a:pPr fontAlgn="base"/>
            <a:r>
              <a:rPr lang="sv-SE" dirty="0"/>
              <a:t>3. Öka flexibiliteten i anslutningsabonnemang. </a:t>
            </a:r>
          </a:p>
          <a:p>
            <a:pPr fontAlgn="base"/>
            <a:r>
              <a:rPr lang="sv-SE" dirty="0"/>
              <a:t>4. Frigör kapacitet genom utvecklad </a:t>
            </a:r>
            <a:r>
              <a:rPr lang="sv-SE" dirty="0" err="1"/>
              <a:t>risksyn</a:t>
            </a:r>
            <a:r>
              <a:rPr lang="sv-SE" dirty="0"/>
              <a:t>. </a:t>
            </a:r>
          </a:p>
          <a:p>
            <a:pPr fontAlgn="base"/>
            <a:r>
              <a:rPr lang="sv-SE" dirty="0"/>
              <a:t>5. Skapa förutsättningar för effekttariffer. </a:t>
            </a:r>
          </a:p>
          <a:p>
            <a:pPr>
              <a:spcBef>
                <a:spcPts val="623"/>
              </a:spcBef>
            </a:pPr>
            <a:r>
              <a:rPr lang="sv-SE" i="1" dirty="0"/>
              <a:t>På lång sikt</a:t>
            </a:r>
          </a:p>
          <a:p>
            <a:pPr fontAlgn="base"/>
            <a:r>
              <a:rPr lang="sv-SE" dirty="0"/>
              <a:t>6. Säkra långsiktiga incitament för elnätsinvesteringar. </a:t>
            </a:r>
          </a:p>
          <a:p>
            <a:pPr fontAlgn="base"/>
            <a:r>
              <a:rPr lang="sv-SE" dirty="0"/>
              <a:t>7. Säkerställ marknadsmässig ersättning för stödtjänster till elsystemet.</a:t>
            </a:r>
          </a:p>
          <a:p>
            <a:pPr fontAlgn="base"/>
            <a:r>
              <a:rPr lang="sv-SE" dirty="0"/>
              <a:t>8. Undanröj hinder för marknadsplatser för flexibilitetstjänster. </a:t>
            </a:r>
          </a:p>
          <a:p>
            <a:pPr fontAlgn="base"/>
            <a:r>
              <a:rPr lang="sv-SE" dirty="0"/>
              <a:t>9. Effektivisera tillståndsprocesserna. </a:t>
            </a:r>
          </a:p>
          <a:p>
            <a:pPr fontAlgn="base"/>
            <a:r>
              <a:rPr lang="sv-SE" dirty="0"/>
              <a:t>10 Styr myndigheter i linje med politiska målsättningar.</a:t>
            </a:r>
          </a:p>
          <a:p>
            <a:pPr fontAlgn="base"/>
            <a:endParaRPr lang="sv-SE" dirty="0"/>
          </a:p>
          <a:p>
            <a:pPr fontAlgn="base"/>
            <a:r>
              <a:rPr lang="sv-SE" i="1" dirty="0"/>
              <a:t>September 2019, </a:t>
            </a:r>
            <a:r>
              <a:rPr lang="sv-SE" dirty="0">
                <a:hlinkClick r:id="rId3"/>
              </a:rPr>
              <a:t>Läs mer om Samling för nätkapacitet</a:t>
            </a:r>
            <a:endParaRPr lang="sv-SE" dirty="0"/>
          </a:p>
        </p:txBody>
      </p:sp>
      <p:sp>
        <p:nvSpPr>
          <p:cNvPr id="4" name="Platshållare för bildnummer 3"/>
          <p:cNvSpPr>
            <a:spLocks noGrp="1"/>
          </p:cNvSpPr>
          <p:nvPr>
            <p:ph type="sldNum" sz="quarter" idx="10"/>
          </p:nvPr>
        </p:nvSpPr>
        <p:spPr/>
        <p:txBody>
          <a:bodyPr/>
          <a:lstStyle/>
          <a:p>
            <a:fld id="{10B365DC-346B-9240-B3D3-D165AE2F6303}" type="slidenum">
              <a:rPr lang="sv-SE" smtClean="0"/>
              <a:t>34</a:t>
            </a:fld>
            <a:endParaRPr lang="sv-SE"/>
          </a:p>
        </p:txBody>
      </p:sp>
    </p:spTree>
    <p:extLst>
      <p:ext uri="{BB962C8B-B14F-4D97-AF65-F5344CB8AC3E}">
        <p14:creationId xmlns:p14="http://schemas.microsoft.com/office/powerpoint/2010/main" val="884175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9330" eaLnBrk="1" fontAlgn="auto" hangingPunct="1">
              <a:spcBef>
                <a:spcPts val="0"/>
              </a:spcBef>
              <a:spcAft>
                <a:spcPts val="0"/>
              </a:spcAft>
              <a:defRPr/>
            </a:pPr>
            <a:r>
              <a:rPr lang="sv-SE" b="1" dirty="0"/>
              <a:t>Färdplan för fossilfri uppvärmning</a:t>
            </a:r>
          </a:p>
          <a:p>
            <a:pPr lvl="0"/>
            <a:r>
              <a:rPr lang="sv-SE" dirty="0"/>
              <a:t>Ett 50-tal aktörer på värmemarknaden har inom ramen för regeringens initiativ Fossilfritt Sverige tagit fram Färdplan för uppvärmningsbranschen, som nu cirka 100 aktörer har ställt sig bakom.</a:t>
            </a:r>
          </a:p>
          <a:p>
            <a:pPr>
              <a:spcBef>
                <a:spcPts val="623"/>
              </a:spcBef>
            </a:pPr>
            <a:r>
              <a:rPr lang="sv-SE" b="1" dirty="0"/>
              <a:t>Fjärrvärmebranschens åtaganden</a:t>
            </a:r>
            <a:endParaRPr lang="sv-SE" dirty="0">
              <a:solidFill>
                <a:srgbClr val="FF0000"/>
              </a:solidFill>
            </a:endParaRPr>
          </a:p>
          <a:p>
            <a:pPr lvl="0"/>
            <a:r>
              <a:rPr lang="sv-SE" dirty="0"/>
              <a:t>Fjärrvärmebranschen ska bland annat bli fossilbränslefri senast år 2030 och fungera som en kolsänka år 2045. De ska också samverka i hög grad med kunder och andra aktörer för att utveckla fjärrvärmeaffären, tekniken och annat som krävs för att uppnå detta. </a:t>
            </a:r>
            <a:endParaRPr lang="sv-SE" b="1" dirty="0"/>
          </a:p>
          <a:p>
            <a:pPr>
              <a:spcBef>
                <a:spcPts val="623"/>
              </a:spcBef>
            </a:pPr>
            <a:r>
              <a:rPr lang="sv-SE" b="1" dirty="0"/>
              <a:t>Några av uppmaningarna till politiken</a:t>
            </a:r>
          </a:p>
          <a:p>
            <a:pPr marL="355999" indent="-355999">
              <a:buFont typeface="Arial" panose="020B0604020202020204" pitchFamily="34" charset="0"/>
              <a:buChar char="•"/>
            </a:pPr>
            <a:r>
              <a:rPr lang="sv-SE" dirty="0"/>
              <a:t>Ha fokus på effektfrågan och hela energisystemet, inklusive uppvärmningssektorn</a:t>
            </a:r>
          </a:p>
          <a:p>
            <a:pPr marL="355999" indent="-355999">
              <a:buFont typeface="Arial" panose="020B0604020202020204" pitchFamily="34" charset="0"/>
              <a:buChar char="•"/>
            </a:pPr>
            <a:r>
              <a:rPr lang="sv-SE" dirty="0"/>
              <a:t>Utveckla en strategi för uppvärmningssektorns roll i energisystemet. </a:t>
            </a:r>
          </a:p>
          <a:p>
            <a:pPr marL="355999" indent="-355999">
              <a:buFont typeface="Arial" panose="020B0604020202020204" pitchFamily="34" charset="0"/>
              <a:buChar char="•"/>
            </a:pPr>
            <a:r>
              <a:rPr lang="sv-SE" dirty="0"/>
              <a:t>Skapa incitament för kraftvärme och minskat toppeffektuttag, t.ex. genom att värdera effekt och inte bara energi</a:t>
            </a:r>
          </a:p>
          <a:p>
            <a:pPr marL="355999" indent="-355999">
              <a:buFont typeface="Arial" panose="020B0604020202020204" pitchFamily="34" charset="0"/>
              <a:buChar char="•"/>
            </a:pPr>
            <a:r>
              <a:rPr lang="sv-SE" dirty="0"/>
              <a:t>Formulera byggreglerna så att de inte styr valet av uppvärmningsform </a:t>
            </a:r>
          </a:p>
          <a:p>
            <a:pPr marL="355999" indent="-355999">
              <a:buFont typeface="Arial" panose="020B0604020202020204" pitchFamily="34" charset="0"/>
              <a:buChar char="•"/>
            </a:pPr>
            <a:r>
              <a:rPr lang="sv-SE" dirty="0"/>
              <a:t>Se över de långsiktiga styrmedlen så att de leder till att fler kostnadseffektiva energieffektiviseringsåtgärder genomförs</a:t>
            </a:r>
          </a:p>
          <a:p>
            <a:pPr marL="355999" indent="-355999">
              <a:buFont typeface="Arial" panose="020B0604020202020204" pitchFamily="34" charset="0"/>
              <a:buChar char="•"/>
            </a:pPr>
            <a:r>
              <a:rPr lang="sv-SE" dirty="0"/>
              <a:t>Ge stöd till samverkansplattformar samt forskning, utveckling och demonstration för ny teknik (bland annat Bio-CCS)</a:t>
            </a:r>
          </a:p>
          <a:p>
            <a:pPr marL="355999" indent="-355999">
              <a:buFont typeface="Arial" panose="020B0604020202020204" pitchFamily="34" charset="0"/>
              <a:buChar char="•"/>
            </a:pPr>
            <a:r>
              <a:rPr lang="sv-SE" dirty="0"/>
              <a:t>Inför styrmedel »högt upp i kedjan för att styra bort plast från restavfall</a:t>
            </a:r>
          </a:p>
          <a:p>
            <a:pPr>
              <a:spcBef>
                <a:spcPts val="1246"/>
              </a:spcBef>
            </a:pPr>
            <a:r>
              <a:rPr lang="sv-SE" i="1" dirty="0"/>
              <a:t>April 2019, </a:t>
            </a:r>
            <a:r>
              <a:rPr lang="sv-SE" dirty="0">
                <a:hlinkClick r:id="rId3"/>
              </a:rPr>
              <a:t>Läs hela färdplanen på Energiföretagens webbplats.</a:t>
            </a:r>
            <a:endParaRPr lang="sv-SE" dirty="0"/>
          </a:p>
        </p:txBody>
      </p:sp>
      <p:sp>
        <p:nvSpPr>
          <p:cNvPr id="4" name="Platshållare för bildnummer 3"/>
          <p:cNvSpPr>
            <a:spLocks noGrp="1"/>
          </p:cNvSpPr>
          <p:nvPr>
            <p:ph type="sldNum" sz="quarter" idx="10"/>
          </p:nvPr>
        </p:nvSpPr>
        <p:spPr/>
        <p:txBody>
          <a:bodyPr/>
          <a:lstStyle/>
          <a:p>
            <a:fld id="{10B365DC-346B-9240-B3D3-D165AE2F6303}" type="slidenum">
              <a:rPr lang="sv-SE" smtClean="0"/>
              <a:t>35</a:t>
            </a:fld>
            <a:endParaRPr lang="sv-SE"/>
          </a:p>
        </p:txBody>
      </p:sp>
    </p:spTree>
    <p:extLst>
      <p:ext uri="{BB962C8B-B14F-4D97-AF65-F5344CB8AC3E}">
        <p14:creationId xmlns:p14="http://schemas.microsoft.com/office/powerpoint/2010/main" val="997424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9330" eaLnBrk="1" fontAlgn="auto" hangingPunct="1">
              <a:spcBef>
                <a:spcPts val="0"/>
              </a:spcBef>
              <a:spcAft>
                <a:spcPts val="0"/>
              </a:spcAft>
              <a:defRPr/>
            </a:pPr>
            <a:r>
              <a:rPr lang="sv-SE" dirty="0"/>
              <a:t>Färdplan el – för ett fossilfritt samhälle</a:t>
            </a:r>
          </a:p>
          <a:p>
            <a:pPr lvl="0"/>
            <a:r>
              <a:rPr lang="sv-SE" dirty="0"/>
              <a:t>Färdplanen är framtagen av Energiföretagen Sverige och dess medlemmar, inom ramen för regeringens initiativ Fossilfritt Sverige </a:t>
            </a:r>
          </a:p>
          <a:p>
            <a:pPr lvl="0"/>
            <a:endParaRPr lang="sv-SE" sz="1100" dirty="0"/>
          </a:p>
          <a:p>
            <a:r>
              <a:rPr lang="sv-SE" b="1" dirty="0"/>
              <a:t>Energibranschens åtaganden</a:t>
            </a:r>
          </a:p>
          <a:p>
            <a:r>
              <a:rPr lang="sv-SE" dirty="0"/>
              <a:t>Energibranschen åtar sig att samverka med samhällets olika aktörer och skapa en plattform för dialog, att samarbeta lokalt och regionalt kring elnät och elnätskapacitet, att kontinuerligt upprusta och utveckla elnäten samt att utveckla produkter och tjänster som gör det attraktivt för kunderna att bidra.</a:t>
            </a:r>
          </a:p>
          <a:p>
            <a:pPr lvl="0"/>
            <a:endParaRPr lang="sv-SE" dirty="0"/>
          </a:p>
          <a:p>
            <a:pPr lvl="0"/>
            <a:r>
              <a:rPr lang="sv-SE" b="1" dirty="0"/>
              <a:t>Uppmaningar till politiken</a:t>
            </a:r>
          </a:p>
          <a:p>
            <a:pPr marL="296666" indent="-296666">
              <a:buClr>
                <a:schemeClr val="tx1"/>
              </a:buClr>
              <a:buFont typeface="Arial" panose="020B0604020202020204" pitchFamily="34" charset="0"/>
              <a:buChar char="•"/>
            </a:pPr>
            <a:r>
              <a:rPr lang="sv-SE" dirty="0"/>
              <a:t>Korta tillståndsprocesserna radikalt</a:t>
            </a:r>
          </a:p>
          <a:p>
            <a:pPr marL="296666" indent="-296666">
              <a:buClr>
                <a:schemeClr val="tx1"/>
              </a:buClr>
              <a:buFont typeface="Arial" panose="020B0604020202020204" pitchFamily="34" charset="0"/>
              <a:buChar char="•"/>
            </a:pPr>
            <a:r>
              <a:rPr lang="sv-SE" dirty="0"/>
              <a:t>Ge Svenska kraftnät i uppdrag att planera och prioritera stamnät och elnätskapacitet</a:t>
            </a:r>
          </a:p>
          <a:p>
            <a:pPr marL="296666" indent="-296666">
              <a:buClr>
                <a:schemeClr val="tx1"/>
              </a:buClr>
              <a:buFont typeface="Arial" panose="020B0604020202020204" pitchFamily="34" charset="0"/>
              <a:buChar char="•"/>
            </a:pPr>
            <a:r>
              <a:rPr lang="sv-SE" dirty="0"/>
              <a:t>Tillsätt en statlig utredning för att ta fram en hållbar, förutsägbar och långsiktig elnätsreglering</a:t>
            </a:r>
          </a:p>
          <a:p>
            <a:pPr marL="296666" indent="-296666">
              <a:buClr>
                <a:schemeClr val="tx1"/>
              </a:buClr>
              <a:buFont typeface="Arial" panose="020B0604020202020204" pitchFamily="34" charset="0"/>
              <a:buChar char="•"/>
            </a:pPr>
            <a:r>
              <a:rPr lang="sv-SE" dirty="0"/>
              <a:t>Ta fram en strategi för fjärrvärme och kraftvärme</a:t>
            </a:r>
          </a:p>
          <a:p>
            <a:pPr marL="296666" indent="-296666">
              <a:buClr>
                <a:schemeClr val="tx1"/>
              </a:buClr>
              <a:buFont typeface="Arial" panose="020B0604020202020204" pitchFamily="34" charset="0"/>
              <a:buChar char="•"/>
            </a:pPr>
            <a:r>
              <a:rPr lang="sv-SE" dirty="0"/>
              <a:t>Utred hur dagens elmarknadsmodell kan utvecklas</a:t>
            </a:r>
          </a:p>
          <a:p>
            <a:pPr marL="296666" indent="-296666">
              <a:buClr>
                <a:schemeClr val="tx1"/>
              </a:buClr>
              <a:buFont typeface="Arial" panose="020B0604020202020204" pitchFamily="34" charset="0"/>
              <a:buChar char="•"/>
            </a:pPr>
            <a:r>
              <a:rPr lang="sv-SE" dirty="0"/>
              <a:t>Ge långsiktigt stöd till tekniker som är centrala för att nå klimatmålet</a:t>
            </a:r>
          </a:p>
          <a:p>
            <a:pPr lvl="0"/>
            <a:endParaRPr lang="sv-SE" dirty="0"/>
          </a:p>
          <a:p>
            <a:pPr lvl="0"/>
            <a:r>
              <a:rPr lang="sv-SE" sz="1100" i="1" dirty="0"/>
              <a:t>Januari 2020. </a:t>
            </a:r>
            <a:r>
              <a:rPr lang="sv-SE" sz="1100" dirty="0">
                <a:hlinkClick r:id="rId3"/>
              </a:rPr>
              <a:t>Läs hela färdplanen på Energiföretagens webbplats.</a:t>
            </a:r>
            <a:endParaRPr lang="sv-SE" dirty="0"/>
          </a:p>
          <a:p>
            <a:endParaRPr lang="sv-SE" dirty="0"/>
          </a:p>
        </p:txBody>
      </p:sp>
      <p:sp>
        <p:nvSpPr>
          <p:cNvPr id="4" name="Platshållare för bildnummer 3"/>
          <p:cNvSpPr>
            <a:spLocks noGrp="1"/>
          </p:cNvSpPr>
          <p:nvPr>
            <p:ph type="sldNum" sz="quarter" idx="10"/>
          </p:nvPr>
        </p:nvSpPr>
        <p:spPr/>
        <p:txBody>
          <a:bodyPr/>
          <a:lstStyle/>
          <a:p>
            <a:fld id="{10B365DC-346B-9240-B3D3-D165AE2F6303}" type="slidenum">
              <a:rPr lang="sv-SE" smtClean="0"/>
              <a:t>36</a:t>
            </a:fld>
            <a:endParaRPr lang="sv-SE"/>
          </a:p>
        </p:txBody>
      </p:sp>
    </p:spTree>
    <p:extLst>
      <p:ext uri="{BB962C8B-B14F-4D97-AF65-F5344CB8AC3E}">
        <p14:creationId xmlns:p14="http://schemas.microsoft.com/office/powerpoint/2010/main" val="2092379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37</a:t>
            </a:fld>
            <a:endParaRPr lang="sv-SE" dirty="0"/>
          </a:p>
        </p:txBody>
      </p:sp>
    </p:spTree>
    <p:extLst>
      <p:ext uri="{BB962C8B-B14F-4D97-AF65-F5344CB8AC3E}">
        <p14:creationId xmlns:p14="http://schemas.microsoft.com/office/powerpoint/2010/main" val="342388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samlar el och värme under termen </a:t>
            </a:r>
            <a:r>
              <a:rPr lang="sv-SE" sz="1500" i="1" dirty="0"/>
              <a:t>energi</a:t>
            </a:r>
            <a:r>
              <a:rPr lang="sv-SE" i="1" dirty="0"/>
              <a:t>, </a:t>
            </a:r>
            <a:r>
              <a:rPr lang="sv-SE" dirty="0"/>
              <a:t>men el och värme har olika historik.</a:t>
            </a:r>
          </a:p>
          <a:p>
            <a:r>
              <a:rPr lang="sv-SE" dirty="0"/>
              <a:t> </a:t>
            </a:r>
          </a:p>
          <a:p>
            <a:r>
              <a:rPr lang="sv-SE" dirty="0"/>
              <a:t>Sverige började elektrifieras under 1800-talets andra hälft, då el kunde utvinnas från forsande vattenfall. Elens historia är den om hur ljuset kom till stugorna - och om landets industrialisering. </a:t>
            </a:r>
          </a:p>
          <a:p>
            <a:endParaRPr lang="sv-SE" dirty="0"/>
          </a:p>
          <a:p>
            <a:r>
              <a:rPr lang="sv-SE" dirty="0"/>
              <a:t>Elektrifieringen var en nationell angelägenhet. Staten ägde stamnätet och tog ansvar för att elnätet skulle byggas samman. </a:t>
            </a:r>
          </a:p>
          <a:p>
            <a:endParaRPr lang="sv-SE" dirty="0"/>
          </a:p>
          <a:p>
            <a:r>
              <a:rPr lang="sv-SE" dirty="0"/>
              <a:t>Värmen var en enskild angelägenhet fram till mitten av 1900-talet då många kommuner började bygga fjärrvärmenät. Då kunde kakelugnar och vedspisar tas ur bruk. Först var Karlstad 1948, därefter i större städer som Göteborg, Malmö och Norrköping. Fjärrvärmen är fortfarande en lokal infrastruktur och ägs av kommuner och/eller privata energibolag. </a:t>
            </a:r>
          </a:p>
          <a:p>
            <a:pPr defTabSz="949330">
              <a:defRPr/>
            </a:pPr>
            <a:endParaRPr lang="sv-SE" dirty="0"/>
          </a:p>
          <a:p>
            <a:pPr defTabSz="949330">
              <a:defRPr/>
            </a:pPr>
            <a:r>
              <a:rPr lang="sv-SE" dirty="0"/>
              <a:t>Elens och värmens olika historier påverkar ännu villkor och konstruktionen av  regelverk för dagens energisystem.</a:t>
            </a:r>
          </a:p>
          <a:p>
            <a:endParaRPr lang="sv-SE" dirty="0"/>
          </a:p>
          <a:p>
            <a:pPr defTabSz="949330">
              <a:defRPr/>
            </a:pPr>
            <a:endParaRPr lang="sv-SE" dirty="0"/>
          </a:p>
          <a:p>
            <a:pPr defTabSz="949330">
              <a:defRPr/>
            </a:pPr>
            <a:r>
              <a:rPr lang="sv-SE" dirty="0"/>
              <a:t>Extra fakta: När Sverige elektrifierades fick kommuner ansvar för att bygga lokala elnät. Det gav kompetens, kunskap och rådighet över energiinfrastruktur som de bar med sig inför byggandet av fjärr- och kraftvärme. Så var det inte i England (i </a:t>
            </a:r>
            <a:r>
              <a:rPr lang="sv-SE" dirty="0" err="1"/>
              <a:t>jmr</a:t>
            </a:r>
            <a:r>
              <a:rPr lang="sv-SE" dirty="0"/>
              <a:t>) eller USA, där finns inga lokala elnät och där finns heller inte Fjärrvärme eller kraftvärme i samma utsträckning som i Sverige. </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4</a:t>
            </a:fld>
            <a:endParaRPr lang="sv-SE" dirty="0"/>
          </a:p>
        </p:txBody>
      </p:sp>
    </p:spTree>
    <p:extLst>
      <p:ext uri="{BB962C8B-B14F-4D97-AF65-F5344CB8AC3E}">
        <p14:creationId xmlns:p14="http://schemas.microsoft.com/office/powerpoint/2010/main" val="30786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Fjärr– och kraftvärme är en väsentlig infrastruktur i Sveriges energisystem. </a:t>
            </a:r>
          </a:p>
          <a:p>
            <a:r>
              <a:rPr lang="sv-SE" dirty="0"/>
              <a:t>Fjärrvärmenät finns i så gott som alla Sveriges kommuner. Det är främst landsortskommuner utan tätort som saknar fjärrvärmenät. </a:t>
            </a:r>
          </a:p>
          <a:p>
            <a:endParaRPr lang="sv-SE" dirty="0"/>
          </a:p>
          <a:p>
            <a:pPr defTabSz="949330">
              <a:defRPr/>
            </a:pPr>
            <a:r>
              <a:rPr lang="sv-SE" sz="1000" dirty="0"/>
              <a:t>Fjärr- och kraftvärmen ger många parallella samhällsnyttor. Sverige har en unik position i Europa med den stora andelen fjärrvärme i energisystemet. </a:t>
            </a:r>
          </a:p>
          <a:p>
            <a:pPr defTabSz="949330">
              <a:defRPr/>
            </a:pPr>
            <a:endParaRPr lang="sv-SE" sz="1000" dirty="0"/>
          </a:p>
          <a:p>
            <a:pPr defTabSz="949330">
              <a:defRPr/>
            </a:pPr>
            <a:r>
              <a:rPr lang="sv-SE" sz="1000" dirty="0"/>
              <a:t>Cirka</a:t>
            </a:r>
            <a:r>
              <a:rPr lang="sv-SE" sz="1000" dirty="0">
                <a:solidFill>
                  <a:srgbClr val="FF0000"/>
                </a:solidFill>
              </a:rPr>
              <a:t> </a:t>
            </a:r>
            <a:r>
              <a:rPr lang="sv-SE" sz="1000" dirty="0"/>
              <a:t>10 procent av den totala elproduktionen tillförs från kraftvärme. </a:t>
            </a:r>
          </a:p>
          <a:p>
            <a:r>
              <a:rPr lang="sv-SE" sz="1000" dirty="0"/>
              <a:t>Mer än hälften av alla bostäder och lokaler i Sverige värms med fjärrvärme: </a:t>
            </a:r>
          </a:p>
          <a:p>
            <a:pPr marL="296666" indent="-296666">
              <a:spcBef>
                <a:spcPts val="623"/>
              </a:spcBef>
              <a:buFont typeface="Wingdings" pitchFamily="2" charset="2"/>
              <a:buChar char="§"/>
            </a:pPr>
            <a:r>
              <a:rPr lang="sv-SE" sz="1000" dirty="0"/>
              <a:t>Flerfamiljshus ca 90 procent</a:t>
            </a:r>
          </a:p>
          <a:p>
            <a:pPr marL="296666" indent="-296666">
              <a:buFont typeface="Wingdings" pitchFamily="2" charset="2"/>
              <a:buChar char="§"/>
            </a:pPr>
            <a:r>
              <a:rPr lang="sv-SE" sz="1000" dirty="0"/>
              <a:t>Småhus 17 procent</a:t>
            </a:r>
          </a:p>
          <a:p>
            <a:pPr marL="296666" indent="-296666">
              <a:buFont typeface="Wingdings" pitchFamily="2" charset="2"/>
              <a:buChar char="§"/>
            </a:pPr>
            <a:r>
              <a:rPr lang="sv-SE" sz="1000" dirty="0"/>
              <a:t>Lokaler 77 procent </a:t>
            </a:r>
          </a:p>
          <a:p>
            <a:endParaRPr lang="sv-SE" dirty="0"/>
          </a:p>
          <a:p>
            <a:r>
              <a:rPr lang="sv-SE" dirty="0"/>
              <a:t>En omställning till förnybara bränslen, restprodukter och avfall är så gott som genomförd i hela landet och de fossila bränslena är snart helt </a:t>
            </a:r>
            <a:r>
              <a:rPr lang="sv-SE" dirty="0" err="1"/>
              <a:t>utfasade</a:t>
            </a:r>
            <a:r>
              <a:rPr lang="sv-SE" dirty="0"/>
              <a:t>. </a:t>
            </a:r>
            <a:endParaRPr lang="sv-SE" strike="sngStrike" dirty="0"/>
          </a:p>
          <a:p>
            <a:pPr>
              <a:spcBef>
                <a:spcPts val="623"/>
              </a:spcBef>
            </a:pPr>
            <a:r>
              <a:rPr lang="sv-SE" dirty="0"/>
              <a:t>Fjärrvärmebranschen har inom Fossilfritt Sverige åtagit sig att vara helt fossilbränslefria år 2030 (många företag tidigare) och vara en kolsänka år 2045. </a:t>
            </a:r>
          </a:p>
          <a:p>
            <a:endParaRPr lang="sv-SE" dirty="0"/>
          </a:p>
          <a:p>
            <a:r>
              <a:rPr lang="sv-SE" dirty="0"/>
              <a:t>Källor:</a:t>
            </a:r>
          </a:p>
          <a:p>
            <a:r>
              <a:rPr lang="sv-SE" dirty="0"/>
              <a:t>Energiföretagen</a:t>
            </a:r>
          </a:p>
          <a:p>
            <a:r>
              <a:rPr lang="sv-SE" dirty="0"/>
              <a:t>Energimyndigheten, 2017, Energistatistik för småhus, flerbostadshus och lokaler. ES 2017:6</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5</a:t>
            </a:fld>
            <a:endParaRPr lang="sv-SE" dirty="0"/>
          </a:p>
        </p:txBody>
      </p:sp>
    </p:spTree>
    <p:extLst>
      <p:ext uri="{BB962C8B-B14F-4D97-AF65-F5344CB8AC3E}">
        <p14:creationId xmlns:p14="http://schemas.microsoft.com/office/powerpoint/2010/main" val="123264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Vattenånga transporteras.</a:t>
            </a:r>
          </a:p>
          <a:p>
            <a:r>
              <a:rPr lang="sv-SE" dirty="0"/>
              <a:t>Utvecklas i USA 1877 och anläggs först i New York 1882. </a:t>
            </a:r>
          </a:p>
          <a:p>
            <a:r>
              <a:rPr lang="sv-SE" dirty="0"/>
              <a:t>De största systemen ännu i bruk i New York och Paris. Bästa teknikval 1880-1920. (klicka)</a:t>
            </a:r>
          </a:p>
          <a:p>
            <a:pPr>
              <a:spcBef>
                <a:spcPts val="311"/>
              </a:spcBef>
            </a:pPr>
            <a:r>
              <a:rPr lang="sv-SE" b="1" dirty="0"/>
              <a:t>Benämns första generationens fjärrvärme.</a:t>
            </a:r>
          </a:p>
          <a:p>
            <a:endParaRPr lang="sv-SE" dirty="0"/>
          </a:p>
          <a:p>
            <a:r>
              <a:rPr lang="sv-SE" dirty="0"/>
              <a:t>Vatten i temperaturer runt eller över 100°C transporteras i betongkanaler.</a:t>
            </a:r>
          </a:p>
          <a:p>
            <a:r>
              <a:rPr lang="sv-SE" dirty="0"/>
              <a:t>Utvecklas i Tyskland, 1920-tal. Bästa teknikval 1920-1970. </a:t>
            </a:r>
          </a:p>
          <a:p>
            <a:r>
              <a:rPr lang="sv-SE" dirty="0"/>
              <a:t>Använd i Europa, Sovjet och Kina. (klicka)</a:t>
            </a:r>
          </a:p>
          <a:p>
            <a:pPr>
              <a:spcBef>
                <a:spcPts val="311"/>
              </a:spcBef>
            </a:pPr>
            <a:r>
              <a:rPr lang="sv-SE" b="1" dirty="0"/>
              <a:t>Benämns andra generationens fjärrvärme. </a:t>
            </a:r>
          </a:p>
          <a:p>
            <a:endParaRPr lang="sv-SE" dirty="0"/>
          </a:p>
          <a:p>
            <a:r>
              <a:rPr lang="sv-SE" dirty="0"/>
              <a:t>Vatten i medelhöga temperaturer, under 100°, transporteras framför allt</a:t>
            </a:r>
            <a:r>
              <a:rPr lang="sv-SE" dirty="0">
                <a:solidFill>
                  <a:srgbClr val="FF0000"/>
                </a:solidFill>
              </a:rPr>
              <a:t> </a:t>
            </a:r>
            <a:r>
              <a:rPr lang="sv-SE" dirty="0"/>
              <a:t>i stålrör.</a:t>
            </a:r>
          </a:p>
          <a:p>
            <a:r>
              <a:rPr lang="sv-SE" dirty="0"/>
              <a:t>Utvecklas i Europa, 1970-tal. Bästa teknikval 1980-2020. </a:t>
            </a:r>
            <a:br>
              <a:rPr lang="sv-SE" dirty="0"/>
            </a:br>
            <a:r>
              <a:rPr lang="sv-SE" dirty="0"/>
              <a:t>Drivs fram av 1970-talets oljekris och gav bättre luftkvalité i städerna. </a:t>
            </a:r>
          </a:p>
          <a:p>
            <a:r>
              <a:rPr lang="sv-SE" dirty="0"/>
              <a:t>Används i Västeuropa. Dagens teknik i Sverige. (klicka)</a:t>
            </a:r>
          </a:p>
          <a:p>
            <a:pPr>
              <a:spcBef>
                <a:spcPts val="311"/>
              </a:spcBef>
            </a:pPr>
            <a:r>
              <a:rPr lang="sv-SE" b="1" dirty="0"/>
              <a:t>Benämns tredje generationens fjärrvärme. </a:t>
            </a:r>
          </a:p>
          <a:p>
            <a:pPr>
              <a:spcBef>
                <a:spcPts val="311"/>
              </a:spcBef>
            </a:pPr>
            <a:endParaRPr lang="sv-SE" b="1" dirty="0"/>
          </a:p>
          <a:p>
            <a:r>
              <a:rPr lang="sv-SE" dirty="0"/>
              <a:t>Vatten i låga temperaturer, 20°–50°C. Balanserar ökad mängd av förnybar, varierat utvunnen, energi.   </a:t>
            </a:r>
          </a:p>
          <a:p>
            <a:r>
              <a:rPr lang="sv-SE" dirty="0"/>
              <a:t>Utvecklas i Danmark, 2000-tal. </a:t>
            </a:r>
          </a:p>
          <a:p>
            <a:r>
              <a:rPr lang="sv-SE" dirty="0"/>
              <a:t>Utvecklingsprojekt i flera EU-länder. I Sverige i bl.a. Stockholm, Linköping, Varberg, Helsingborg och Lund. </a:t>
            </a:r>
          </a:p>
          <a:p>
            <a:r>
              <a:rPr lang="sv-SE" dirty="0"/>
              <a:t>Drivs fram av klimatkrisen och av EU-direktiv (Nära noll-energibyggnader i Europa)</a:t>
            </a:r>
          </a:p>
          <a:p>
            <a:r>
              <a:rPr lang="sv-SE" b="1" dirty="0"/>
              <a:t>Benämns fjärde generationens fjärrvärme. </a:t>
            </a:r>
          </a:p>
          <a:p>
            <a:endParaRPr lang="sv-SE" dirty="0"/>
          </a:p>
          <a:p>
            <a:r>
              <a:rPr lang="sv-SE" dirty="0"/>
              <a:t>Fjärde generationens fjärrvärme möter EU:s direktiv om byggnaders energiprestanda (2018/844/EU) och EU:s energieffektiviseringsdirektiv (2012/27/EU)</a:t>
            </a:r>
          </a:p>
          <a:p>
            <a:endParaRPr lang="sv-SE" dirty="0"/>
          </a:p>
          <a:p>
            <a:pPr>
              <a:spcBef>
                <a:spcPts val="623"/>
              </a:spcBef>
            </a:pPr>
            <a:r>
              <a:rPr lang="sv-SE" b="1" dirty="0"/>
              <a:t>Småskaliga kraftvärmeverk </a:t>
            </a:r>
          </a:p>
          <a:p>
            <a:r>
              <a:rPr lang="sv-SE" dirty="0"/>
              <a:t>Utvecklas i Finland, Danmark och Sverige, 2000-tal.</a:t>
            </a:r>
          </a:p>
          <a:p>
            <a:r>
              <a:rPr lang="sv-SE" dirty="0"/>
              <a:t>Mindre verk (50 kW-10 MW) som förser stadsdel, mindre samhälle eller industri med el och värme. </a:t>
            </a:r>
          </a:p>
          <a:p>
            <a:endParaRPr lang="sv-SE" dirty="0"/>
          </a:p>
          <a:p>
            <a:r>
              <a:rPr lang="sv-SE" dirty="0"/>
              <a:t>Småskaliga kraftvärmeverk ger möjlighet till lokal elproduktion även i mindre fjärrvärmenät.</a:t>
            </a:r>
            <a:r>
              <a:rPr lang="sv-SE" dirty="0">
                <a:solidFill>
                  <a:srgbClr val="FF0000"/>
                </a:solidFill>
              </a:rPr>
              <a:t> </a:t>
            </a:r>
            <a:endParaRPr lang="sv-SE" u="sng" strike="sngStrike" dirty="0"/>
          </a:p>
          <a:p>
            <a:pPr>
              <a:spcBef>
                <a:spcPts val="311"/>
              </a:spcBef>
            </a:pP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6</a:t>
            </a:fld>
            <a:endParaRPr lang="sv-SE" dirty="0"/>
          </a:p>
        </p:txBody>
      </p:sp>
    </p:spTree>
    <p:extLst>
      <p:ext uri="{BB962C8B-B14F-4D97-AF65-F5344CB8AC3E}">
        <p14:creationId xmlns:p14="http://schemas.microsoft.com/office/powerpoint/2010/main" val="758757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1246"/>
              </a:spcBef>
            </a:pPr>
            <a:r>
              <a:rPr lang="sv-SE" i="1" dirty="0"/>
              <a:t>1940-tal –</a:t>
            </a:r>
            <a:br>
              <a:rPr lang="sv-SE" i="1" dirty="0"/>
            </a:br>
            <a:r>
              <a:rPr lang="sv-SE" dirty="0"/>
              <a:t>Fjärr- och kraftvärme introduceras. Det innebär nyttjande av all energi – både el och värme. Övergången från enskilda eldstäder och pannor till vattenburen värme gav färre skorstenar, bättre luft och färre eldsvådor i städer. </a:t>
            </a:r>
          </a:p>
          <a:p>
            <a:pPr>
              <a:spcBef>
                <a:spcPts val="1246"/>
              </a:spcBef>
            </a:pPr>
            <a:endParaRPr lang="sv-SE" dirty="0"/>
          </a:p>
          <a:p>
            <a:pPr>
              <a:spcBef>
                <a:spcPts val="1246"/>
              </a:spcBef>
            </a:pPr>
            <a:r>
              <a:rPr lang="sv-SE" i="1" dirty="0"/>
              <a:t>1970-tal –</a:t>
            </a:r>
            <a:br>
              <a:rPr lang="sv-SE" i="1" dirty="0"/>
            </a:br>
            <a:r>
              <a:rPr lang="sv-SE" dirty="0"/>
              <a:t>Oljekris. Fjärr- och kraftvärmeverk ställer om från olja till kol, torv och </a:t>
            </a:r>
            <a:r>
              <a:rPr lang="sv-SE" dirty="0" err="1"/>
              <a:t>restvärme</a:t>
            </a:r>
            <a:r>
              <a:rPr lang="sv-SE" dirty="0"/>
              <a:t> (spillvärme)</a:t>
            </a:r>
            <a:r>
              <a:rPr lang="sv-SE" dirty="0">
                <a:solidFill>
                  <a:srgbClr val="FF0000"/>
                </a:solidFill>
              </a:rPr>
              <a:t> </a:t>
            </a:r>
            <a:r>
              <a:rPr lang="sv-SE" dirty="0"/>
              <a:t>från industrier.</a:t>
            </a:r>
            <a:br>
              <a:rPr lang="sv-SE" dirty="0"/>
            </a:br>
            <a:endParaRPr lang="sv-SE" dirty="0"/>
          </a:p>
          <a:p>
            <a:pPr defTabSz="949330">
              <a:spcBef>
                <a:spcPts val="1246"/>
              </a:spcBef>
              <a:defRPr/>
            </a:pPr>
            <a:r>
              <a:rPr lang="sv-SE" i="1" dirty="0"/>
              <a:t>1980-tal –</a:t>
            </a:r>
            <a:br>
              <a:rPr lang="sv-SE" i="1" dirty="0"/>
            </a:br>
            <a:r>
              <a:rPr lang="sv-SE" dirty="0"/>
              <a:t>Smog och inversion försvinner efter genomförda bränslebyten och med bättre luftfilter. Börjar i större skala använda avfall som bränsle. </a:t>
            </a:r>
          </a:p>
          <a:p>
            <a:pPr defTabSz="949330">
              <a:spcBef>
                <a:spcPts val="1246"/>
              </a:spcBef>
              <a:defRPr/>
            </a:pPr>
            <a:br>
              <a:rPr lang="sv-SE" dirty="0"/>
            </a:br>
            <a:r>
              <a:rPr lang="sv-SE" i="1" dirty="0"/>
              <a:t>1990-tal –</a:t>
            </a:r>
            <a:br>
              <a:rPr lang="sv-SE" i="1" dirty="0"/>
            </a:br>
            <a:r>
              <a:rPr lang="sv-SE" dirty="0"/>
              <a:t>Introduktion av biobränslen som restavfall från skog. </a:t>
            </a:r>
          </a:p>
          <a:p>
            <a:pPr defTabSz="949330">
              <a:spcBef>
                <a:spcPts val="1246"/>
              </a:spcBef>
              <a:defRPr/>
            </a:pPr>
            <a:endParaRPr lang="sv-SE" dirty="0"/>
          </a:p>
          <a:p>
            <a:pPr>
              <a:spcBef>
                <a:spcPts val="1246"/>
              </a:spcBef>
            </a:pPr>
            <a:r>
              <a:rPr lang="sv-SE" i="1" dirty="0"/>
              <a:t>2000-tal –</a:t>
            </a:r>
            <a:br>
              <a:rPr lang="sv-SE" i="1" dirty="0"/>
            </a:br>
            <a:r>
              <a:rPr lang="sv-SE" dirty="0"/>
              <a:t>Stor ökning av biobränslen. Detta drevs till stor del fram av CO</a:t>
            </a:r>
            <a:r>
              <a:rPr lang="sv-SE" baseline="-25000" dirty="0"/>
              <a:t>2</a:t>
            </a:r>
            <a:r>
              <a:rPr lang="sv-SE" dirty="0"/>
              <a:t>-skatt och elcertifikat men också av kunders önskan om fjärrvärme med låg miljö- och klimatpåverkan.</a:t>
            </a:r>
            <a:br>
              <a:rPr lang="sv-SE" dirty="0"/>
            </a:br>
            <a:r>
              <a:rPr lang="sv-SE" dirty="0"/>
              <a:t>Deponiförbudet 2002 innebar en expansion av avfallsförbränning (energiåtervinning) där energi återvinns till el och värme. Fjärr- och kraftvärmen kan tillvarata fler slag av restprodukter och </a:t>
            </a:r>
            <a:r>
              <a:rPr lang="sv-SE" dirty="0" err="1"/>
              <a:t>restvärme</a:t>
            </a:r>
            <a:r>
              <a:rPr lang="sv-SE" dirty="0"/>
              <a:t> och göra större nytta i en cirkulär ekonomi. Viktiga fundament i ett omställt energisystem. </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7</a:t>
            </a:fld>
            <a:endParaRPr lang="sv-SE" dirty="0"/>
          </a:p>
        </p:txBody>
      </p:sp>
    </p:spTree>
    <p:extLst>
      <p:ext uri="{BB962C8B-B14F-4D97-AF65-F5344CB8AC3E}">
        <p14:creationId xmlns:p14="http://schemas.microsoft.com/office/powerpoint/2010/main" val="127345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FBB06DAB-DBF3-084E-A276-8ED6AA7FE883}" type="slidenum">
              <a:rPr lang="sv-SE" smtClean="0"/>
              <a:pPr>
                <a:defRPr/>
              </a:pPr>
              <a:t>8</a:t>
            </a:fld>
            <a:endParaRPr lang="sv-SE" dirty="0"/>
          </a:p>
        </p:txBody>
      </p:sp>
    </p:spTree>
    <p:extLst>
      <p:ext uri="{BB962C8B-B14F-4D97-AF65-F5344CB8AC3E}">
        <p14:creationId xmlns:p14="http://schemas.microsoft.com/office/powerpoint/2010/main" val="3891056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Energisystemet påverkar och påverkas av många av vår tids stora frågor.</a:t>
            </a:r>
          </a:p>
          <a:p>
            <a:pPr>
              <a:spcBef>
                <a:spcPts val="623"/>
              </a:spcBef>
            </a:pPr>
            <a:r>
              <a:rPr lang="sv-SE" b="1" dirty="0"/>
              <a:t>Befolkningsökning och urbanisering</a:t>
            </a:r>
            <a:r>
              <a:rPr lang="sv-SE" dirty="0"/>
              <a:t> 	</a:t>
            </a:r>
          </a:p>
          <a:p>
            <a:pPr>
              <a:spcBef>
                <a:spcPts val="623"/>
              </a:spcBef>
            </a:pPr>
            <a:r>
              <a:rPr lang="sv-SE" dirty="0"/>
              <a:t>Fortsatt koncentration till städer. Hållbarhet en central fråga. </a:t>
            </a:r>
          </a:p>
          <a:p>
            <a:pPr>
              <a:spcBef>
                <a:spcPts val="623"/>
              </a:spcBef>
            </a:pPr>
            <a:r>
              <a:rPr lang="sv-SE" b="1" dirty="0"/>
              <a:t>Klimatförändringar</a:t>
            </a:r>
            <a:r>
              <a:rPr lang="sv-SE" dirty="0"/>
              <a:t>  				</a:t>
            </a:r>
            <a:br>
              <a:rPr lang="sv-SE" dirty="0"/>
            </a:br>
            <a:r>
              <a:rPr lang="sv-SE" dirty="0"/>
              <a:t>Med ambitionen att minska klimatförändringarna strävar vi bort från fossila bränslen. </a:t>
            </a:r>
          </a:p>
          <a:p>
            <a:pPr>
              <a:spcBef>
                <a:spcPts val="623"/>
              </a:spcBef>
            </a:pPr>
            <a:r>
              <a:rPr lang="sv-SE" b="1" dirty="0"/>
              <a:t>Elektrifiering			</a:t>
            </a:r>
          </a:p>
          <a:p>
            <a:pPr>
              <a:spcBef>
                <a:spcPts val="623"/>
              </a:spcBef>
            </a:pPr>
            <a:r>
              <a:rPr lang="sv-SE" dirty="0"/>
              <a:t>Sektor efter sektor ställs om mot ökad eldrift. </a:t>
            </a:r>
          </a:p>
          <a:p>
            <a:pPr>
              <a:spcBef>
                <a:spcPts val="311"/>
              </a:spcBef>
            </a:pPr>
            <a:r>
              <a:rPr lang="sv-SE" i="1" dirty="0"/>
              <a:t>Industrin</a:t>
            </a:r>
            <a:r>
              <a:rPr lang="sv-SE" dirty="0"/>
              <a:t> – går från kol till el (ex cement, stål) och från olja till el (ex skogsindustrin)</a:t>
            </a:r>
          </a:p>
          <a:p>
            <a:pPr>
              <a:spcBef>
                <a:spcPts val="311"/>
              </a:spcBef>
            </a:pPr>
            <a:r>
              <a:rPr lang="sv-SE" i="1" dirty="0"/>
              <a:t>Transporter</a:t>
            </a:r>
            <a:r>
              <a:rPr lang="sv-SE" dirty="0"/>
              <a:t> – från olja till el och biodrivmedel (spårbunden, bilar, lastvagnar)</a:t>
            </a:r>
          </a:p>
          <a:p>
            <a:pPr>
              <a:spcBef>
                <a:spcPts val="311"/>
              </a:spcBef>
            </a:pPr>
            <a:r>
              <a:rPr lang="sv-SE" i="1" dirty="0"/>
              <a:t>Byggnader </a:t>
            </a:r>
            <a:r>
              <a:rPr lang="sv-SE" dirty="0"/>
              <a:t>–  mer el till smarta hem och smarta städer</a:t>
            </a:r>
          </a:p>
          <a:p>
            <a:pPr>
              <a:spcBef>
                <a:spcPts val="623"/>
              </a:spcBef>
            </a:pPr>
            <a:r>
              <a:rPr lang="sv-SE" b="1" dirty="0"/>
              <a:t>Digitalisering	</a:t>
            </a:r>
          </a:p>
          <a:p>
            <a:pPr>
              <a:spcBef>
                <a:spcPts val="623"/>
              </a:spcBef>
            </a:pPr>
            <a:r>
              <a:rPr lang="sv-SE" dirty="0"/>
              <a:t>Snabb utveckling i samtliga sektorer. Nya funktioner möjliggör realtidsavläsning för användning och effektivare överföring. Effektiviserar, men kräver också el.</a:t>
            </a:r>
          </a:p>
          <a:p>
            <a:pPr>
              <a:spcBef>
                <a:spcPts val="623"/>
              </a:spcBef>
            </a:pPr>
            <a:r>
              <a:rPr lang="sv-SE" b="1" dirty="0"/>
              <a:t>Geopolitik</a:t>
            </a:r>
            <a:r>
              <a:rPr lang="sv-SE" dirty="0"/>
              <a:t> 	</a:t>
            </a:r>
          </a:p>
          <a:p>
            <a:pPr>
              <a:spcBef>
                <a:spcPts val="623"/>
              </a:spcBef>
            </a:pPr>
            <a:r>
              <a:rPr lang="sv-SE" dirty="0"/>
              <a:t>Ökad instabilitet. Stora och snabba förändringar i samtliga världsdelar. Råvaror är eller riskerar att bli ett konfliktområde.</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9</a:t>
            </a:fld>
            <a:endParaRPr lang="sv-SE" dirty="0"/>
          </a:p>
        </p:txBody>
      </p:sp>
    </p:spTree>
    <p:extLst>
      <p:ext uri="{BB962C8B-B14F-4D97-AF65-F5344CB8AC3E}">
        <p14:creationId xmlns:p14="http://schemas.microsoft.com/office/powerpoint/2010/main" val="3608970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tx1"/>
                </a:solidFill>
                <a:latin typeface="+mj-lt"/>
                <a:ea typeface="Calibri Light" charset="0"/>
                <a:cs typeface="Calibri Light" charset="0"/>
              </a:defRPr>
            </a:lvl1pPr>
          </a:lstStyle>
          <a:p>
            <a:r>
              <a:rPr lang="sv-SE" noProof="0" dirty="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Klicka för att ändra text</a:t>
            </a:r>
          </a:p>
        </p:txBody>
      </p:sp>
      <p:pic>
        <p:nvPicPr>
          <p:cNvPr id="14" name="Bildobjekt 7"/>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09946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720850"/>
            <a:ext cx="4926275" cy="4371975"/>
          </a:xfrm>
        </p:spPr>
        <p:txBody>
          <a:bodyPr/>
          <a:lstStyle>
            <a:lvl1pPr>
              <a:defRPr/>
            </a:lvl1pPr>
            <a:lvl2pPr>
              <a:defRPr/>
            </a:lvl2pPr>
          </a:lstStyle>
          <a:p>
            <a:pPr lvl="0"/>
            <a:r>
              <a:rPr lang="sv-SE" dirty="0"/>
              <a:t>Klicka här för att ändra text</a:t>
            </a:r>
          </a:p>
          <a:p>
            <a:pPr lvl="1"/>
            <a:r>
              <a:rPr lang="sv-SE" dirty="0"/>
              <a:t>Andra nivå</a:t>
            </a:r>
          </a:p>
        </p:txBody>
      </p:sp>
      <p:sp>
        <p:nvSpPr>
          <p:cNvPr id="10" name="Text Placeholder 4"/>
          <p:cNvSpPr>
            <a:spLocks noGrp="1"/>
          </p:cNvSpPr>
          <p:nvPr>
            <p:ph type="body" sz="quarter" idx="18" hasCustomPrompt="1"/>
          </p:nvPr>
        </p:nvSpPr>
        <p:spPr>
          <a:xfrm>
            <a:off x="6332036" y="1720850"/>
            <a:ext cx="4926275" cy="4371975"/>
          </a:xfrm>
        </p:spPr>
        <p:txBody>
          <a:bodyPr/>
          <a:lstStyle>
            <a:lvl1pPr>
              <a:defRPr/>
            </a:lvl1pPr>
            <a:lvl2pPr>
              <a:defRPr/>
            </a:lvl2pPr>
          </a:lstStyle>
          <a:p>
            <a:pPr lvl="0"/>
            <a:r>
              <a:rPr lang="sv-SE" dirty="0"/>
              <a:t>Klicka här för att ändra text</a:t>
            </a:r>
          </a:p>
          <a:p>
            <a:pPr lvl="1"/>
            <a:r>
              <a:rPr lang="sv-SE" dirty="0"/>
              <a:t>Andra nivå</a:t>
            </a:r>
          </a:p>
        </p:txBody>
      </p:sp>
      <p:sp>
        <p:nvSpPr>
          <p:cNvPr id="6" name="Date Placeholder 3"/>
          <p:cNvSpPr>
            <a:spLocks noGrp="1"/>
          </p:cNvSpPr>
          <p:nvPr>
            <p:ph type="dt" sz="half" idx="14"/>
          </p:nvPr>
        </p:nvSpPr>
        <p:spPr/>
        <p:txBody>
          <a:bodyPr/>
          <a:lstStyle>
            <a:lvl1pPr>
              <a:defRPr/>
            </a:lvl1pPr>
          </a:lstStyle>
          <a:p>
            <a:pPr>
              <a:defRPr/>
            </a:pPr>
            <a:endParaRPr lang="sv-SE" dirty="0"/>
          </a:p>
        </p:txBody>
      </p:sp>
      <p:sp>
        <p:nvSpPr>
          <p:cNvPr id="7" name="Footer Placeholder 4"/>
          <p:cNvSpPr>
            <a:spLocks noGrp="1"/>
          </p:cNvSpPr>
          <p:nvPr>
            <p:ph type="ftr" sz="quarter" idx="15"/>
          </p:nvPr>
        </p:nvSpPr>
        <p:spPr/>
        <p:txBody>
          <a:bodyPr/>
          <a:lstStyle>
            <a:lvl1pPr>
              <a:defRPr/>
            </a:lvl1pPr>
          </a:lstStyle>
          <a:p>
            <a:pPr>
              <a:defRPr/>
            </a:pPr>
            <a:endParaRPr lang="sv-SE" dirty="0"/>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dirty="0"/>
          </a:p>
        </p:txBody>
      </p:sp>
      <p:sp>
        <p:nvSpPr>
          <p:cNvPr id="5" name="Title 4"/>
          <p:cNvSpPr>
            <a:spLocks noGrp="1"/>
          </p:cNvSpPr>
          <p:nvPr>
            <p:ph type="title" hasCustomPrompt="1"/>
          </p:nvPr>
        </p:nvSpPr>
        <p:spPr>
          <a:xfrm>
            <a:off x="695325" y="540000"/>
            <a:ext cx="10562986" cy="981075"/>
          </a:xfrm>
        </p:spPr>
        <p:txBody>
          <a:bodyPr/>
          <a:lstStyle>
            <a:lvl1pPr>
              <a:defRPr/>
            </a:lvl1pPr>
          </a:lstStyle>
          <a:p>
            <a:r>
              <a:rPr lang="sv-SE" dirty="0"/>
              <a:t>Klicka här för att ändra text</a:t>
            </a:r>
          </a:p>
        </p:txBody>
      </p:sp>
      <p:sp>
        <p:nvSpPr>
          <p:cNvPr id="11"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44188635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bullettext två kolumner med rubrik">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201779"/>
            <a:ext cx="4926014" cy="3891046"/>
          </a:xfrm>
        </p:spPr>
        <p:txBody>
          <a:bodyPr/>
          <a:lstStyle>
            <a:lvl1pPr>
              <a:defRPr/>
            </a:lvl1pPr>
            <a:lvl2pPr>
              <a:defRPr/>
            </a:lvl2pPr>
          </a:lstStyle>
          <a:p>
            <a:pPr lvl="0"/>
            <a:r>
              <a:rPr lang="sv-SE" dirty="0"/>
              <a:t>Klicka här för att ändra text</a:t>
            </a:r>
          </a:p>
          <a:p>
            <a:pPr lvl="1"/>
            <a:r>
              <a:rPr lang="sv-SE" dirty="0"/>
              <a:t>Andra nivå</a:t>
            </a:r>
          </a:p>
        </p:txBody>
      </p:sp>
      <p:sp>
        <p:nvSpPr>
          <p:cNvPr id="13" name="Text Placeholder 4"/>
          <p:cNvSpPr>
            <a:spLocks noGrp="1"/>
          </p:cNvSpPr>
          <p:nvPr>
            <p:ph type="body" sz="quarter" idx="20" hasCustomPrompt="1"/>
          </p:nvPr>
        </p:nvSpPr>
        <p:spPr>
          <a:xfrm>
            <a:off x="6332037" y="2201779"/>
            <a:ext cx="4967788" cy="3891046"/>
          </a:xfrm>
        </p:spPr>
        <p:txBody>
          <a:bodyPr/>
          <a:lstStyle>
            <a:lvl1pPr>
              <a:defRPr/>
            </a:lvl1pPr>
            <a:lvl2pPr>
              <a:defRPr/>
            </a:lvl2pPr>
          </a:lstStyle>
          <a:p>
            <a:pPr lvl="0"/>
            <a:r>
              <a:rPr lang="sv-SE" dirty="0"/>
              <a:t>Klicka här för att ändra text</a:t>
            </a:r>
          </a:p>
          <a:p>
            <a:pPr lvl="1"/>
            <a:r>
              <a:rPr lang="sv-SE" dirty="0"/>
              <a:t>Andra nivå</a:t>
            </a:r>
          </a:p>
        </p:txBody>
      </p:sp>
      <p:sp>
        <p:nvSpPr>
          <p:cNvPr id="6" name="Date Placeholder 3"/>
          <p:cNvSpPr>
            <a:spLocks noGrp="1"/>
          </p:cNvSpPr>
          <p:nvPr>
            <p:ph type="dt" sz="half" idx="14"/>
          </p:nvPr>
        </p:nvSpPr>
        <p:spPr/>
        <p:txBody>
          <a:bodyPr/>
          <a:lstStyle>
            <a:lvl1pPr>
              <a:defRPr/>
            </a:lvl1pPr>
          </a:lstStyle>
          <a:p>
            <a:pPr>
              <a:defRPr/>
            </a:pPr>
            <a:endParaRPr lang="sv-SE" dirty="0"/>
          </a:p>
        </p:txBody>
      </p:sp>
      <p:sp>
        <p:nvSpPr>
          <p:cNvPr id="7" name="Footer Placeholder 4"/>
          <p:cNvSpPr>
            <a:spLocks noGrp="1"/>
          </p:cNvSpPr>
          <p:nvPr>
            <p:ph type="ftr" sz="quarter" idx="15"/>
          </p:nvPr>
        </p:nvSpPr>
        <p:spPr/>
        <p:txBody>
          <a:bodyPr/>
          <a:lstStyle>
            <a:lvl1pPr>
              <a:defRPr/>
            </a:lvl1pPr>
          </a:lstStyle>
          <a:p>
            <a:pPr>
              <a:defRPr/>
            </a:pPr>
            <a:endParaRPr lang="sv-SE" dirty="0"/>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dirty="0"/>
          </a:p>
        </p:txBody>
      </p:sp>
      <p:sp>
        <p:nvSpPr>
          <p:cNvPr id="11" name="Text Placeholder 10"/>
          <p:cNvSpPr>
            <a:spLocks noGrp="1"/>
          </p:cNvSpPr>
          <p:nvPr>
            <p:ph type="body" sz="quarter" idx="17" hasCustomPrompt="1"/>
          </p:nvPr>
        </p:nvSpPr>
        <p:spPr>
          <a:xfrm>
            <a:off x="695325" y="1733215"/>
            <a:ext cx="4926013" cy="372311"/>
          </a:xfrm>
        </p:spPr>
        <p:txBody>
          <a:bodyPr/>
          <a:lstStyle>
            <a:lvl1pPr marL="0" indent="0">
              <a:buFontTx/>
              <a:buNone/>
              <a:defRPr b="0" i="1"/>
            </a:lvl1pPr>
          </a:lstStyle>
          <a:p>
            <a:pPr lvl="0"/>
            <a:r>
              <a:rPr lang="sv-SE" noProof="0" dirty="0"/>
              <a:t>Klicka här för att ändra text</a:t>
            </a:r>
            <a:endParaRPr lang="sv-SE" dirty="0"/>
          </a:p>
        </p:txBody>
      </p:sp>
      <p:sp>
        <p:nvSpPr>
          <p:cNvPr id="12" name="Text Placeholder 10"/>
          <p:cNvSpPr>
            <a:spLocks noGrp="1"/>
          </p:cNvSpPr>
          <p:nvPr>
            <p:ph type="body" sz="quarter" idx="18" hasCustomPrompt="1"/>
          </p:nvPr>
        </p:nvSpPr>
        <p:spPr>
          <a:xfrm>
            <a:off x="6332037" y="1733215"/>
            <a:ext cx="4967788" cy="372311"/>
          </a:xfrm>
        </p:spPr>
        <p:txBody>
          <a:bodyPr/>
          <a:lstStyle>
            <a:lvl1pPr marL="0" indent="0">
              <a:buFontTx/>
              <a:buNone/>
              <a:defRPr b="0" i="1"/>
            </a:lvl1pPr>
          </a:lstStyle>
          <a:p>
            <a:pPr lvl="0"/>
            <a:r>
              <a:rPr lang="sv-SE" noProof="0" dirty="0"/>
              <a:t>Klicka här för att ändra text</a:t>
            </a:r>
            <a:endParaRPr lang="sv-SE" dirty="0"/>
          </a:p>
        </p:txBody>
      </p:sp>
      <p:sp>
        <p:nvSpPr>
          <p:cNvPr id="2" name="Title 1"/>
          <p:cNvSpPr>
            <a:spLocks noGrp="1"/>
          </p:cNvSpPr>
          <p:nvPr>
            <p:ph type="title" hasCustomPrompt="1"/>
          </p:nvPr>
        </p:nvSpPr>
        <p:spPr>
          <a:xfrm>
            <a:off x="695325" y="540000"/>
            <a:ext cx="10604500" cy="981075"/>
          </a:xfrm>
        </p:spPr>
        <p:txBody>
          <a:bodyPr/>
          <a:lstStyle>
            <a:lvl1pPr>
              <a:defRPr/>
            </a:lvl1pPr>
          </a:lstStyle>
          <a:p>
            <a:r>
              <a:rPr lang="sv-SE" dirty="0"/>
              <a:t>Klicka här för att ändra text</a:t>
            </a:r>
          </a:p>
        </p:txBody>
      </p:sp>
      <p:sp>
        <p:nvSpPr>
          <p:cNvPr id="14" name="Text Placeholder 2"/>
          <p:cNvSpPr>
            <a:spLocks noGrp="1"/>
          </p:cNvSpPr>
          <p:nvPr>
            <p:ph type="body" sz="quarter" idx="21"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10736806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4" name="Title 3"/>
          <p:cNvSpPr>
            <a:spLocks noGrp="1"/>
          </p:cNvSpPr>
          <p:nvPr>
            <p:ph type="title" hasCustomPrompt="1"/>
          </p:nvPr>
        </p:nvSpPr>
        <p:spPr>
          <a:xfrm>
            <a:off x="695325" y="540000"/>
            <a:ext cx="10604500" cy="981075"/>
          </a:xfrm>
        </p:spPr>
        <p:txBody>
          <a:bodyPr/>
          <a:lstStyle>
            <a:lvl1pPr>
              <a:defRPr/>
            </a:lvl1pPr>
          </a:lstStyle>
          <a:p>
            <a:r>
              <a:rPr lang="sv-SE" dirty="0"/>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2788936271"/>
      </p:ext>
    </p:extLst>
  </p:cSld>
  <p:clrMapOvr>
    <a:masterClrMapping/>
  </p:clrMapOvr>
  <p:transition spd="med">
    <p:fade/>
  </p:transition>
  <p:extLst>
    <p:ext uri="{DCECCB84-F9BA-43D5-87BE-67443E8EF086}">
      <p15:sldGuideLst xmlns:p15="http://schemas.microsoft.com/office/powerpoint/2012/main">
        <p15:guide id="1" orient="horz" pos="3566" userDrawn="1">
          <p15:clr>
            <a:srgbClr val="FBAE40"/>
          </p15:clr>
        </p15:guide>
        <p15:guide id="2" orient="horz" pos="150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indelning Magenta">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dirty="0"/>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dirty="0"/>
              <a:t>Klicka här för att ändra text</a:t>
            </a:r>
          </a:p>
        </p:txBody>
      </p:sp>
      <p:sp>
        <p:nvSpPr>
          <p:cNvPr id="5" name="Date Placeholder 3"/>
          <p:cNvSpPr>
            <a:spLocks noGrp="1"/>
          </p:cNvSpPr>
          <p:nvPr>
            <p:ph type="dt" sz="half" idx="14"/>
          </p:nvPr>
        </p:nvSpPr>
        <p:spPr/>
        <p:txBody>
          <a:bodyPr/>
          <a:lstStyle>
            <a:lvl1pPr>
              <a:defRPr/>
            </a:lvl1pPr>
          </a:lstStyle>
          <a:p>
            <a:pPr>
              <a:defRPr/>
            </a:pPr>
            <a:fld id="{D424E352-0F95-4126-BFAD-3D7C27F02302}" type="datetime1">
              <a:rPr lang="sv-SE" smtClean="0"/>
              <a:t>2020-03-26</a:t>
            </a:fld>
            <a:endParaRPr lang="sv-SE" dirty="0"/>
          </a:p>
        </p:txBody>
      </p:sp>
      <p:sp>
        <p:nvSpPr>
          <p:cNvPr id="6" name="Footer Placeholder 4"/>
          <p:cNvSpPr>
            <a:spLocks noGrp="1"/>
          </p:cNvSpPr>
          <p:nvPr>
            <p:ph type="ftr" sz="quarter" idx="15"/>
          </p:nvPr>
        </p:nvSpPr>
        <p:spPr/>
        <p:txBody>
          <a:bodyPr/>
          <a:lstStyle>
            <a:lvl1pPr>
              <a:defRPr/>
            </a:lvl1pPr>
          </a:lstStyle>
          <a:p>
            <a:pPr>
              <a:defRPr/>
            </a:pPr>
            <a:r>
              <a:rPr lang="sv-SE" dirty="0"/>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dirty="0"/>
          </a:p>
        </p:txBody>
      </p:sp>
    </p:spTree>
    <p:extLst>
      <p:ext uri="{BB962C8B-B14F-4D97-AF65-F5344CB8AC3E}">
        <p14:creationId xmlns:p14="http://schemas.microsoft.com/office/powerpoint/2010/main" val="222097789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indelning Grå">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dirty="0"/>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dirty="0"/>
              <a:t>Klicka här för att ändra text</a:t>
            </a:r>
          </a:p>
        </p:txBody>
      </p:sp>
      <p:sp>
        <p:nvSpPr>
          <p:cNvPr id="5" name="Date Placeholder 3"/>
          <p:cNvSpPr>
            <a:spLocks noGrp="1"/>
          </p:cNvSpPr>
          <p:nvPr>
            <p:ph type="dt" sz="half" idx="14"/>
          </p:nvPr>
        </p:nvSpPr>
        <p:spPr/>
        <p:txBody>
          <a:bodyPr/>
          <a:lstStyle>
            <a:lvl1pPr>
              <a:defRPr/>
            </a:lvl1pPr>
          </a:lstStyle>
          <a:p>
            <a:pPr>
              <a:defRPr/>
            </a:pPr>
            <a:fld id="{84774D3A-342F-4F67-B3F7-23BBA7770CF1}" type="datetime1">
              <a:rPr lang="sv-SE" smtClean="0"/>
              <a:t>2020-03-26</a:t>
            </a:fld>
            <a:endParaRPr lang="sv-SE" dirty="0"/>
          </a:p>
        </p:txBody>
      </p:sp>
      <p:sp>
        <p:nvSpPr>
          <p:cNvPr id="6" name="Footer Placeholder 4"/>
          <p:cNvSpPr>
            <a:spLocks noGrp="1"/>
          </p:cNvSpPr>
          <p:nvPr>
            <p:ph type="ftr" sz="quarter" idx="15"/>
          </p:nvPr>
        </p:nvSpPr>
        <p:spPr/>
        <p:txBody>
          <a:bodyPr/>
          <a:lstStyle>
            <a:lvl1pPr>
              <a:defRPr/>
            </a:lvl1pPr>
          </a:lstStyle>
          <a:p>
            <a:pPr>
              <a:defRPr/>
            </a:pPr>
            <a:r>
              <a:rPr lang="sv-SE" dirty="0"/>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dirty="0"/>
          </a:p>
        </p:txBody>
      </p:sp>
    </p:spTree>
    <p:extLst>
      <p:ext uri="{BB962C8B-B14F-4D97-AF65-F5344CB8AC3E}">
        <p14:creationId xmlns:p14="http://schemas.microsoft.com/office/powerpoint/2010/main" val="41631031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vslutningsbild 1">
    <p:spTree>
      <p:nvGrpSpPr>
        <p:cNvPr id="1" name=""/>
        <p:cNvGrpSpPr/>
        <p:nvPr/>
      </p:nvGrpSpPr>
      <p:grpSpPr>
        <a:xfrm>
          <a:off x="0" y="0"/>
          <a:ext cx="0" cy="0"/>
          <a:chOff x="0" y="0"/>
          <a:chExt cx="0" cy="0"/>
        </a:xfrm>
      </p:grpSpPr>
      <p:sp>
        <p:nvSpPr>
          <p:cNvPr id="2" name="Rectangle 4"/>
          <p:cNvSpPr/>
          <p:nvPr userDrawn="1"/>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a:t>Klicka här för </a:t>
            </a:r>
            <a:br>
              <a:rPr lang="sv-SE" dirty="0"/>
            </a:br>
            <a:r>
              <a:rPr lang="sv-SE" dirty="0"/>
              <a:t>att ändra text</a:t>
            </a:r>
          </a:p>
        </p:txBody>
      </p:sp>
      <p:sp>
        <p:nvSpPr>
          <p:cNvPr id="3" name="Date Placeholder 1"/>
          <p:cNvSpPr>
            <a:spLocks noGrp="1"/>
          </p:cNvSpPr>
          <p:nvPr>
            <p:ph type="dt" sz="half" idx="10"/>
          </p:nvPr>
        </p:nvSpPr>
        <p:spPr/>
        <p:txBody>
          <a:bodyPr/>
          <a:lstStyle>
            <a:lvl1pPr>
              <a:defRPr/>
            </a:lvl1pPr>
          </a:lstStyle>
          <a:p>
            <a:pPr>
              <a:defRPr/>
            </a:pPr>
            <a:endParaRPr lang="sv-SE" dirty="0"/>
          </a:p>
        </p:txBody>
      </p:sp>
      <p:sp>
        <p:nvSpPr>
          <p:cNvPr id="4" name="Footer Placeholder 2"/>
          <p:cNvSpPr>
            <a:spLocks noGrp="1"/>
          </p:cNvSpPr>
          <p:nvPr>
            <p:ph type="ftr" sz="quarter" idx="11"/>
          </p:nvPr>
        </p:nvSpPr>
        <p:spPr/>
        <p:txBody>
          <a:bodyPr/>
          <a:lstStyle>
            <a:lvl1pPr>
              <a:defRPr/>
            </a:lvl1pPr>
          </a:lstStyle>
          <a:p>
            <a:pPr>
              <a:defRPr/>
            </a:pPr>
            <a:endParaRPr lang="sv-SE" dirty="0"/>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dirty="0"/>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dirty="0"/>
              <a:t>Klicka här för att ändra text</a:t>
            </a:r>
          </a:p>
        </p:txBody>
      </p:sp>
    </p:spTree>
    <p:extLst>
      <p:ext uri="{BB962C8B-B14F-4D97-AF65-F5344CB8AC3E}">
        <p14:creationId xmlns:p14="http://schemas.microsoft.com/office/powerpoint/2010/main" val="110496080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lutningsbild 2">
    <p:spTree>
      <p:nvGrpSpPr>
        <p:cNvPr id="1" name=""/>
        <p:cNvGrpSpPr/>
        <p:nvPr/>
      </p:nvGrpSpPr>
      <p:grpSpPr>
        <a:xfrm>
          <a:off x="0" y="0"/>
          <a:ext cx="0" cy="0"/>
          <a:chOff x="0" y="0"/>
          <a:chExt cx="0" cy="0"/>
        </a:xfrm>
      </p:grpSpPr>
      <p:sp>
        <p:nvSpPr>
          <p:cNvPr id="7" name="Rectangle 6"/>
          <p:cNvSpPr/>
          <p:nvPr userDrawn="1"/>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pPr>
            <a:endParaRPr lang="sv-SE" dirty="0"/>
          </a:p>
        </p:txBody>
      </p:sp>
      <p:sp>
        <p:nvSpPr>
          <p:cNvPr id="3" name="Date Placeholder 1"/>
          <p:cNvSpPr>
            <a:spLocks noGrp="1"/>
          </p:cNvSpPr>
          <p:nvPr>
            <p:ph type="dt" sz="half" idx="10"/>
          </p:nvPr>
        </p:nvSpPr>
        <p:spPr/>
        <p:txBody>
          <a:bodyPr/>
          <a:lstStyle>
            <a:lvl1pPr>
              <a:defRPr/>
            </a:lvl1pPr>
          </a:lstStyle>
          <a:p>
            <a:pPr>
              <a:defRPr/>
            </a:pPr>
            <a:endParaRPr lang="sv-SE" dirty="0"/>
          </a:p>
        </p:txBody>
      </p:sp>
      <p:sp>
        <p:nvSpPr>
          <p:cNvPr id="4" name="Footer Placeholder 2"/>
          <p:cNvSpPr>
            <a:spLocks noGrp="1"/>
          </p:cNvSpPr>
          <p:nvPr>
            <p:ph type="ftr" sz="quarter" idx="11"/>
          </p:nvPr>
        </p:nvSpPr>
        <p:spPr/>
        <p:txBody>
          <a:bodyPr/>
          <a:lstStyle>
            <a:lvl1pPr>
              <a:defRPr/>
            </a:lvl1pPr>
          </a:lstStyle>
          <a:p>
            <a:pPr>
              <a:defRPr/>
            </a:pPr>
            <a:endParaRPr lang="sv-SE" dirty="0"/>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dirty="0"/>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dirty="0"/>
              <a:t>Klicka här för att ändra text</a:t>
            </a:r>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dirty="0"/>
              <a:t>Klicka här för </a:t>
            </a:r>
            <a:br>
              <a:rPr lang="sv-SE" dirty="0"/>
            </a:br>
            <a:r>
              <a:rPr lang="sv-SE" dirty="0"/>
              <a:t>att ändra text</a:t>
            </a:r>
          </a:p>
        </p:txBody>
      </p:sp>
    </p:spTree>
    <p:extLst>
      <p:ext uri="{BB962C8B-B14F-4D97-AF65-F5344CB8AC3E}">
        <p14:creationId xmlns:p14="http://schemas.microsoft.com/office/powerpoint/2010/main" val="120999139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E34939-8672-4335-9F95-D4F2B4A79F9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E3BE693-CCAE-4BF7-8B33-72595DF4BE2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6757BE-7C45-409B-B7F3-25964A392D00}"/>
              </a:ext>
            </a:extLst>
          </p:cNvPr>
          <p:cNvSpPr>
            <a:spLocks noGrp="1"/>
          </p:cNvSpPr>
          <p:nvPr>
            <p:ph type="dt" sz="half" idx="10"/>
          </p:nvPr>
        </p:nvSpPr>
        <p:spPr/>
        <p:txBody>
          <a:bodyPr/>
          <a:lstStyle/>
          <a:p>
            <a:fld id="{56051541-B9E6-FD4A-B5A5-90C022CB5784}" type="datetime1">
              <a:rPr lang="sv-SE" smtClean="0"/>
              <a:t>2020-03-26</a:t>
            </a:fld>
            <a:endParaRPr lang="sv-SE"/>
          </a:p>
        </p:txBody>
      </p:sp>
      <p:sp>
        <p:nvSpPr>
          <p:cNvPr id="5" name="Platshållare för sidfot 4">
            <a:extLst>
              <a:ext uri="{FF2B5EF4-FFF2-40B4-BE49-F238E27FC236}">
                <a16:creationId xmlns:a16="http://schemas.microsoft.com/office/drawing/2014/main" id="{D16B20E0-3212-43A8-A99F-4FCED791E2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3D5F6F3-A67F-449F-ADA9-4488C645B227}"/>
              </a:ext>
            </a:extLst>
          </p:cNvPr>
          <p:cNvSpPr>
            <a:spLocks noGrp="1"/>
          </p:cNvSpPr>
          <p:nvPr>
            <p:ph type="sldNum" sz="quarter" idx="12"/>
          </p:nvPr>
        </p:nvSpPr>
        <p:spPr/>
        <p:txBody>
          <a:bodyPr/>
          <a:lstStyle/>
          <a:p>
            <a:fld id="{7CF1FE4E-A60D-E84B-9481-37102298EEB3}" type="slidenum">
              <a:rPr lang="sv-SE" smtClean="0"/>
              <a:t>‹#›</a:t>
            </a:fld>
            <a:endParaRPr lang="sv-SE"/>
          </a:p>
        </p:txBody>
      </p:sp>
    </p:spTree>
    <p:extLst>
      <p:ext uri="{BB962C8B-B14F-4D97-AF65-F5344CB8AC3E}">
        <p14:creationId xmlns:p14="http://schemas.microsoft.com/office/powerpoint/2010/main" val="382035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ida eget fot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tIns="0" rIns="2880000" anchor="ctr" anchorCtr="0"/>
          <a:lstStyle>
            <a:lvl1pPr marL="0" indent="0" algn="r">
              <a:buFontTx/>
              <a:buNone/>
              <a:defRPr sz="1800">
                <a:solidFill>
                  <a:schemeClr val="bg1"/>
                </a:solidFill>
              </a:defRPr>
            </a:lvl1pPr>
          </a:lstStyle>
          <a:p>
            <a:r>
              <a:rPr lang="sv-SE" dirty="0"/>
              <a:t> Klicka på ikon för att infoga foto</a:t>
            </a:r>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a:t>Klicka för att ändra text</a:t>
            </a:r>
          </a:p>
        </p:txBody>
      </p:sp>
      <p:sp>
        <p:nvSpPr>
          <p:cNvPr id="18" name="Subtitle 2"/>
          <p:cNvSpPr>
            <a:spLocks noGrp="1"/>
          </p:cNvSpPr>
          <p:nvPr>
            <p:ph type="subTitle" idx="1" hasCustomPrompt="1"/>
          </p:nvPr>
        </p:nvSpPr>
        <p:spPr>
          <a:xfrm>
            <a:off x="1631951" y="3549783"/>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Klicka för att ändra text</a:t>
            </a:r>
          </a:p>
        </p:txBody>
      </p:sp>
      <p:sp>
        <p:nvSpPr>
          <p:cNvPr id="4" name="Picture Placeholder 3"/>
          <p:cNvSpPr>
            <a:spLocks noGrp="1"/>
          </p:cNvSpPr>
          <p:nvPr>
            <p:ph type="pic" sz="quarter" idx="18"/>
          </p:nvPr>
        </p:nvSpPr>
        <p:spPr>
          <a:xfrm>
            <a:off x="5370375" y="5760001"/>
            <a:ext cx="1443600" cy="522000"/>
          </a:xfrm>
          <a:blipFill>
            <a:blip r:embed="rId2" cstate="email">
              <a:extLst>
                <a:ext uri="{28A0092B-C50C-407E-A947-70E740481C1C}">
                  <a14:useLocalDpi xmlns:a14="http://schemas.microsoft.com/office/drawing/2010/main" val="0"/>
                </a:ext>
              </a:extLst>
            </a:blip>
            <a:stretch>
              <a:fillRect/>
            </a:stretch>
          </a:blipFill>
        </p:spPr>
        <p:txBody>
          <a:bodyPr/>
          <a:lstStyle>
            <a:lvl1pPr>
              <a:defRPr sz="100"/>
            </a:lvl1pPr>
          </a:lstStyle>
          <a:p>
            <a:r>
              <a:rPr lang="sv-SE"/>
              <a:t>Klicka på ikonen för att lägga till en bild</a:t>
            </a:r>
            <a:endParaRPr lang="en-GB"/>
          </a:p>
        </p:txBody>
      </p:sp>
      <p:sp>
        <p:nvSpPr>
          <p:cNvPr id="3" name="Rectangle 2"/>
          <p:cNvSpPr/>
          <p:nvPr userDrawn="1"/>
        </p:nvSpPr>
        <p:spPr>
          <a:xfrm>
            <a:off x="12434063" y="0"/>
            <a:ext cx="2779776" cy="261794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algn="l">
              <a:lnSpc>
                <a:spcPct val="90000"/>
              </a:lnSpc>
              <a:spcBef>
                <a:spcPts val="600"/>
              </a:spcBef>
            </a:pPr>
            <a:r>
              <a:rPr lang="sv-SE" sz="1800" b="1" dirty="0">
                <a:solidFill>
                  <a:schemeClr val="tx1"/>
                </a:solidFill>
              </a:rPr>
              <a:t>Instruktioner för foto</a:t>
            </a:r>
          </a:p>
          <a:p>
            <a:pPr algn="l">
              <a:lnSpc>
                <a:spcPct val="90000"/>
              </a:lnSpc>
              <a:spcBef>
                <a:spcPts val="600"/>
              </a:spcBef>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gn="l">
              <a:lnSpc>
                <a:spcPct val="90000"/>
              </a:lnSpc>
              <a:spcBef>
                <a:spcPts val="600"/>
              </a:spcBef>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a:t>
            </a:r>
            <a:r>
              <a:rPr lang="sv-SE" sz="1600" b="0" dirty="0">
                <a:solidFill>
                  <a:schemeClr val="tx1"/>
                </a:solidFill>
              </a:rPr>
              <a:t>-33% </a:t>
            </a:r>
            <a:r>
              <a:rPr lang="sv-SE" sz="1600" dirty="0">
                <a:solidFill>
                  <a:schemeClr val="tx1"/>
                </a:solidFill>
              </a:rPr>
              <a:t>på foto för att få rätt kontrast.</a:t>
            </a:r>
          </a:p>
        </p:txBody>
      </p:sp>
      <p:grpSp>
        <p:nvGrpSpPr>
          <p:cNvPr id="6" name="Group 5"/>
          <p:cNvGrpSpPr/>
          <p:nvPr userDrawn="1"/>
        </p:nvGrpSpPr>
        <p:grpSpPr>
          <a:xfrm>
            <a:off x="12434063" y="2729266"/>
            <a:ext cx="2779776" cy="2850462"/>
            <a:chOff x="-3021837" y="2324314"/>
            <a:chExt cx="2779776" cy="2850462"/>
          </a:xfrm>
        </p:grpSpPr>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3021837" y="2324314"/>
              <a:ext cx="2779776" cy="2850462"/>
            </a:xfrm>
            <a:prstGeom prst="rect">
              <a:avLst/>
            </a:prstGeom>
            <a:ln>
              <a:solidFill>
                <a:schemeClr val="bg1"/>
              </a:solidFill>
            </a:ln>
          </p:spPr>
        </p:pic>
        <p:sp>
          <p:nvSpPr>
            <p:cNvPr id="5" name="Rectangle 4"/>
            <p:cNvSpPr/>
            <p:nvPr userDrawn="1"/>
          </p:nvSpPr>
          <p:spPr>
            <a:xfrm>
              <a:off x="-2779295" y="4435197"/>
              <a:ext cx="2195096" cy="198967"/>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dirty="0"/>
            </a:p>
          </p:txBody>
        </p:sp>
      </p:grpSp>
      <p:sp>
        <p:nvSpPr>
          <p:cNvPr id="7" name="TextBox 6"/>
          <p:cNvSpPr txBox="1"/>
          <p:nvPr userDrawn="1"/>
        </p:nvSpPr>
        <p:spPr>
          <a:xfrm>
            <a:off x="14266690" y="4885605"/>
            <a:ext cx="313154"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dirty="0">
                <a:latin typeface="Arial" panose="020B0604020202020204" pitchFamily="34" charset="0"/>
                <a:cs typeface="Arial" panose="020B0604020202020204" pitchFamily="34" charset="0"/>
              </a:rPr>
              <a:t>-33%</a:t>
            </a:r>
          </a:p>
        </p:txBody>
      </p:sp>
      <p:sp>
        <p:nvSpPr>
          <p:cNvPr id="12" name="TextBox 11"/>
          <p:cNvSpPr txBox="1"/>
          <p:nvPr userDrawn="1"/>
        </p:nvSpPr>
        <p:spPr>
          <a:xfrm>
            <a:off x="14266690" y="4191338"/>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dirty="0">
                <a:latin typeface="Arial" panose="020B0604020202020204" pitchFamily="34" charset="0"/>
                <a:cs typeface="Arial" panose="020B0604020202020204" pitchFamily="34" charset="0"/>
              </a:rPr>
              <a:t>0%</a:t>
            </a:r>
          </a:p>
        </p:txBody>
      </p:sp>
      <p:sp>
        <p:nvSpPr>
          <p:cNvPr id="13" name="TextBox 12"/>
          <p:cNvSpPr txBox="1"/>
          <p:nvPr userDrawn="1"/>
        </p:nvSpPr>
        <p:spPr>
          <a:xfrm>
            <a:off x="14266690" y="5118439"/>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dirty="0">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100524044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dirty="0"/>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B5CEFDBC-8F73-434C-96A9-2BC256A38A0A}" type="datetime1">
              <a:rPr lang="sv-SE" smtClean="0"/>
              <a:t>2020-03-26</a:t>
            </a:fld>
            <a:endParaRPr lang="sv-SE" dirty="0"/>
          </a:p>
        </p:txBody>
      </p:sp>
      <p:sp>
        <p:nvSpPr>
          <p:cNvPr id="6" name="Footer Placeholder 4"/>
          <p:cNvSpPr>
            <a:spLocks noGrp="1"/>
          </p:cNvSpPr>
          <p:nvPr>
            <p:ph type="ftr" sz="quarter" idx="15"/>
          </p:nvPr>
        </p:nvSpPr>
        <p:spPr/>
        <p:txBody>
          <a:bodyPr/>
          <a:lstStyle>
            <a:lvl1pPr>
              <a:defRPr/>
            </a:lvl1pPr>
          </a:lstStyle>
          <a:p>
            <a:pPr>
              <a:defRPr/>
            </a:pPr>
            <a:r>
              <a:rPr lang="sv-SE" dirty="0"/>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dirty="0"/>
          </a:p>
        </p:txBody>
      </p:sp>
      <p:sp>
        <p:nvSpPr>
          <p:cNvPr id="3"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203379298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dirty="0"/>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326C65DB-950E-4B93-95FB-3EFBFDE9EDC7}" type="datetime1">
              <a:rPr lang="sv-SE" smtClean="0"/>
              <a:t>2020-03-26</a:t>
            </a:fld>
            <a:endParaRPr lang="sv-SE" dirty="0"/>
          </a:p>
        </p:txBody>
      </p:sp>
      <p:sp>
        <p:nvSpPr>
          <p:cNvPr id="6" name="Footer Placeholder 4"/>
          <p:cNvSpPr>
            <a:spLocks noGrp="1"/>
          </p:cNvSpPr>
          <p:nvPr>
            <p:ph type="ftr" sz="quarter" idx="15"/>
          </p:nvPr>
        </p:nvSpPr>
        <p:spPr/>
        <p:txBody>
          <a:bodyPr/>
          <a:lstStyle>
            <a:lvl1pPr>
              <a:defRPr/>
            </a:lvl1pPr>
          </a:lstStyle>
          <a:p>
            <a:pPr>
              <a:defRPr/>
            </a:pPr>
            <a:r>
              <a:rPr lang="sv-SE" dirty="0"/>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dirty="0"/>
          </a:p>
        </p:txBody>
      </p:sp>
      <p:sp>
        <p:nvSpPr>
          <p:cNvPr id="2" name="Title 1"/>
          <p:cNvSpPr>
            <a:spLocks noGrp="1"/>
          </p:cNvSpPr>
          <p:nvPr>
            <p:ph type="title" hasCustomPrompt="1"/>
          </p:nvPr>
        </p:nvSpPr>
        <p:spPr/>
        <p:txBody>
          <a:bodyPr/>
          <a:lstStyle>
            <a:lvl1pPr>
              <a:defRPr>
                <a:solidFill>
                  <a:schemeClr val="bg1"/>
                </a:solidFill>
              </a:defRPr>
            </a:lvl1pPr>
          </a:lstStyle>
          <a:p>
            <a:r>
              <a:rPr lang="sv-SE" dirty="0"/>
              <a:t>Klicka här för att </a:t>
            </a:r>
            <a:r>
              <a:rPr lang="sv-SE"/>
              <a:t>ändra text</a:t>
            </a:r>
            <a:endParaRPr lang="sv-SE" dirty="0"/>
          </a:p>
        </p:txBody>
      </p:sp>
      <p:sp>
        <p:nvSpPr>
          <p:cNvPr id="7"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33564880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720850"/>
            <a:ext cx="8677275" cy="4371975"/>
          </a:xfrm>
        </p:spPr>
        <p:txBody>
          <a:bodyPr/>
          <a:lstStyle>
            <a:lvl1pPr>
              <a:defRPr/>
            </a:lvl1pPr>
            <a:lvl2pPr>
              <a:defRPr/>
            </a:lvl2pPr>
          </a:lstStyle>
          <a:p>
            <a:pPr lvl="0"/>
            <a:r>
              <a:rPr lang="sv-SE" dirty="0"/>
              <a:t>Klicka här för att ändra text</a:t>
            </a:r>
          </a:p>
          <a:p>
            <a:pPr lvl="1"/>
            <a:r>
              <a:rPr lang="sv-SE" dirty="0"/>
              <a:t>Andra nivå</a:t>
            </a:r>
          </a:p>
        </p:txBody>
      </p:sp>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4" name="Title 3"/>
          <p:cNvSpPr>
            <a:spLocks noGrp="1"/>
          </p:cNvSpPr>
          <p:nvPr>
            <p:ph type="title" hasCustomPrompt="1"/>
          </p:nvPr>
        </p:nvSpPr>
        <p:spPr/>
        <p:txBody>
          <a:bodyPr/>
          <a:lstStyle>
            <a:lvl1pPr>
              <a:defRPr/>
            </a:lvl1pPr>
          </a:lstStyle>
          <a:p>
            <a:r>
              <a:rPr lang="sv-SE" dirty="0"/>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106555684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4" name="Title 3"/>
          <p:cNvSpPr>
            <a:spLocks noGrp="1"/>
          </p:cNvSpPr>
          <p:nvPr>
            <p:ph type="title" hasCustomPrompt="1"/>
          </p:nvPr>
        </p:nvSpPr>
        <p:spPr/>
        <p:txBody>
          <a:bodyPr/>
          <a:lstStyle>
            <a:lvl1pPr>
              <a:defRPr/>
            </a:lvl1pPr>
          </a:lstStyle>
          <a:p>
            <a:r>
              <a:rPr lang="sv-SE" dirty="0"/>
              <a:t>Klicka här för att ändra text</a:t>
            </a:r>
          </a:p>
        </p:txBody>
      </p:sp>
      <p:sp>
        <p:nvSpPr>
          <p:cNvPr id="9" name="Text Placeholder 4"/>
          <p:cNvSpPr>
            <a:spLocks noGrp="1"/>
          </p:cNvSpPr>
          <p:nvPr>
            <p:ph type="body" sz="quarter" idx="14" hasCustomPrompt="1"/>
          </p:nvPr>
        </p:nvSpPr>
        <p:spPr>
          <a:xfrm>
            <a:off x="695324" y="1720850"/>
            <a:ext cx="8677275" cy="4371975"/>
          </a:xfrm>
        </p:spPr>
        <p:txBody>
          <a:bodyPr/>
          <a:lstStyle>
            <a:lvl1pPr marL="0" indent="0">
              <a:buFontTx/>
              <a:buNone/>
              <a:defRPr/>
            </a:lvl1pPr>
            <a:lvl2pPr>
              <a:defRPr/>
            </a:lvl2pPr>
          </a:lstStyle>
          <a:p>
            <a:pPr lvl="0"/>
            <a:r>
              <a:rPr lang="sv-SE" dirty="0"/>
              <a:t>Klicka här för att ändra text</a:t>
            </a:r>
          </a:p>
        </p:txBody>
      </p:sp>
      <p:sp>
        <p:nvSpPr>
          <p:cNvPr id="10"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258890879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nchorCtr="0"/>
          <a:lstStyle>
            <a:lvl1pPr marL="0" indent="0" algn="ctr">
              <a:buFontTx/>
              <a:buNone/>
              <a:defRPr sz="1800"/>
            </a:lvl1pPr>
          </a:lstStyle>
          <a:p>
            <a:r>
              <a:rPr lang="sv-SE" dirty="0"/>
              <a:t>Klicka på rutan och </a:t>
            </a:r>
            <a:br>
              <a:rPr lang="sv-SE" dirty="0"/>
            </a:br>
            <a:r>
              <a:rPr lang="sv-SE" dirty="0"/>
              <a:t>kopiera in ikon</a:t>
            </a:r>
          </a:p>
        </p:txBody>
      </p:sp>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dirty="0"/>
              <a:t>Klicka här för att ändra text</a:t>
            </a:r>
          </a:p>
        </p:txBody>
      </p:sp>
      <p:sp>
        <p:nvSpPr>
          <p:cNvPr id="11" name="Text Placeholder 4"/>
          <p:cNvSpPr>
            <a:spLocks noGrp="1"/>
          </p:cNvSpPr>
          <p:nvPr>
            <p:ph type="body" sz="quarter" idx="14" hasCustomPrompt="1"/>
          </p:nvPr>
        </p:nvSpPr>
        <p:spPr>
          <a:xfrm>
            <a:off x="695325" y="1720850"/>
            <a:ext cx="5400676" cy="4371975"/>
          </a:xfrm>
        </p:spPr>
        <p:txBody>
          <a:bodyPr/>
          <a:lstStyle>
            <a:lvl1pPr>
              <a:defRPr/>
            </a:lvl1pPr>
            <a:lvl2pPr>
              <a:defRPr/>
            </a:lvl2pPr>
          </a:lstStyle>
          <a:p>
            <a:pPr lvl="0"/>
            <a:r>
              <a:rPr lang="sv-SE" dirty="0"/>
              <a:t>Klicka här för att ändra text</a:t>
            </a:r>
          </a:p>
          <a:p>
            <a:pPr lvl="1"/>
            <a:r>
              <a:rPr lang="sv-SE" dirty="0"/>
              <a:t>Andra nivå</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172124531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dirty="0"/>
              <a:t>Klicka på ikon för att infoga foto</a:t>
            </a:r>
          </a:p>
        </p:txBody>
      </p:sp>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dirty="0"/>
              <a:t>Klicka här för att ändra text</a:t>
            </a:r>
          </a:p>
        </p:txBody>
      </p:sp>
      <p:sp>
        <p:nvSpPr>
          <p:cNvPr id="11" name="Text Placeholder 4"/>
          <p:cNvSpPr>
            <a:spLocks noGrp="1"/>
          </p:cNvSpPr>
          <p:nvPr>
            <p:ph type="body" sz="quarter" idx="18" hasCustomPrompt="1"/>
          </p:nvPr>
        </p:nvSpPr>
        <p:spPr>
          <a:xfrm>
            <a:off x="695324" y="1720850"/>
            <a:ext cx="5400676" cy="4371975"/>
          </a:xfrm>
        </p:spPr>
        <p:txBody>
          <a:bodyPr/>
          <a:lstStyle>
            <a:lvl1pPr>
              <a:defRPr/>
            </a:lvl1pPr>
            <a:lvl2pPr>
              <a:defRPr/>
            </a:lvl2pPr>
          </a:lstStyle>
          <a:p>
            <a:pPr lvl="0"/>
            <a:r>
              <a:rPr lang="sv-SE" dirty="0"/>
              <a:t>Klicka här för att ändra text</a:t>
            </a:r>
          </a:p>
          <a:p>
            <a:pPr lvl="1"/>
            <a:r>
              <a:rPr lang="sv-SE" dirty="0"/>
              <a:t>Andra nivå</a:t>
            </a:r>
          </a:p>
        </p:txBody>
      </p:sp>
      <p:sp>
        <p:nvSpPr>
          <p:cNvPr id="9"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756087986"/>
      </p:ext>
    </p:extLst>
  </p:cSld>
  <p:clrMapOvr>
    <a:masterClrMapping/>
  </p:clrMapOvr>
  <p:transition spd="med">
    <p:fade/>
  </p:transition>
  <p:extLst>
    <p:ext uri="{DCECCB84-F9BA-43D5-87BE-67443E8EF086}">
      <p15:sldGuideLst xmlns:p15="http://schemas.microsoft.com/office/powerpoint/2012/main">
        <p15:guide id="1" pos="57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dirty="0"/>
              <a:t>Klicka på ikon för att infoga foto</a:t>
            </a:r>
          </a:p>
        </p:txBody>
      </p:sp>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dirty="0"/>
              <a:t>Klicka här för att ändra text</a:t>
            </a:r>
          </a:p>
        </p:txBody>
      </p:sp>
      <p:sp>
        <p:nvSpPr>
          <p:cNvPr id="9" name="Text Placeholder 4"/>
          <p:cNvSpPr>
            <a:spLocks noGrp="1"/>
          </p:cNvSpPr>
          <p:nvPr>
            <p:ph type="body" sz="quarter" idx="14" hasCustomPrompt="1"/>
          </p:nvPr>
        </p:nvSpPr>
        <p:spPr>
          <a:xfrm>
            <a:off x="695324" y="1720850"/>
            <a:ext cx="5400676" cy="4371975"/>
          </a:xfrm>
        </p:spPr>
        <p:txBody>
          <a:bodyPr/>
          <a:lstStyle>
            <a:lvl1pPr marL="0" indent="0">
              <a:buFontTx/>
              <a:buNone/>
              <a:defRPr/>
            </a:lvl1pPr>
            <a:lvl2pPr>
              <a:defRPr/>
            </a:lvl2pPr>
          </a:lstStyle>
          <a:p>
            <a:pPr lvl="0"/>
            <a:r>
              <a:rPr lang="sv-SE" dirty="0"/>
              <a:t>Klicka här för att ändra text</a:t>
            </a:r>
          </a:p>
        </p:txBody>
      </p:sp>
      <p:sp>
        <p:nvSpPr>
          <p:cNvPr id="11"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2180560566"/>
      </p:ext>
    </p:extLst>
  </p:cSld>
  <p:clrMapOvr>
    <a:masterClrMapping/>
  </p:clrMapOvr>
  <p:transition spd="med">
    <p:fade/>
  </p:transition>
  <p:extLst>
    <p:ext uri="{DCECCB84-F9BA-43D5-87BE-67443E8EF086}">
      <p15:sldGuideLst xmlns:p15="http://schemas.microsoft.com/office/powerpoint/2012/main">
        <p15:guide id="1" pos="576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0" y="6353175"/>
            <a:ext cx="12192000" cy="504825"/>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027" name="Title Placeholder 1"/>
          <p:cNvSpPr>
            <a:spLocks noGrp="1"/>
          </p:cNvSpPr>
          <p:nvPr>
            <p:ph type="title"/>
          </p:nvPr>
        </p:nvSpPr>
        <p:spPr bwMode="auto">
          <a:xfrm>
            <a:off x="695325" y="540000"/>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sv-SE" noProof="0" dirty="0"/>
              <a:t>Klicka här för att ändra text</a:t>
            </a:r>
            <a:endParaRPr lang="sv-SE" altLang="sv-SE" dirty="0"/>
          </a:p>
        </p:txBody>
      </p:sp>
      <p:sp>
        <p:nvSpPr>
          <p:cNvPr id="1028" name="Text Placeholder 2"/>
          <p:cNvSpPr>
            <a:spLocks noGrp="1"/>
          </p:cNvSpPr>
          <p:nvPr>
            <p:ph type="body" idx="1"/>
          </p:nvPr>
        </p:nvSpPr>
        <p:spPr bwMode="auto">
          <a:xfrm>
            <a:off x="695325" y="1728000"/>
            <a:ext cx="8677275" cy="43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sv-SE" altLang="sv-SE" dirty="0"/>
              <a:t>Klicka här för att ändra text</a:t>
            </a:r>
          </a:p>
          <a:p>
            <a:pPr lvl="1"/>
            <a:r>
              <a:rPr lang="sv-SE" altLang="sv-SE" dirty="0"/>
              <a:t>Andra nivå</a:t>
            </a:r>
          </a:p>
        </p:txBody>
      </p:sp>
      <p:sp>
        <p:nvSpPr>
          <p:cNvPr id="4" name="Date Placeholder 3"/>
          <p:cNvSpPr>
            <a:spLocks noGrp="1"/>
          </p:cNvSpPr>
          <p:nvPr>
            <p:ph type="dt" sz="half" idx="2"/>
          </p:nvPr>
        </p:nvSpPr>
        <p:spPr>
          <a:xfrm>
            <a:off x="10620375" y="6516000"/>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5" name="Footer Placeholder 4"/>
          <p:cNvSpPr>
            <a:spLocks noGrp="1"/>
          </p:cNvSpPr>
          <p:nvPr>
            <p:ph type="ftr" sz="quarter" idx="3"/>
          </p:nvPr>
        </p:nvSpPr>
        <p:spPr>
          <a:xfrm>
            <a:off x="2016000" y="6516000"/>
            <a:ext cx="8100000"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6" name="Slide Number Placeholder 5"/>
          <p:cNvSpPr>
            <a:spLocks noGrp="1"/>
          </p:cNvSpPr>
          <p:nvPr>
            <p:ph type="sldNum" sz="quarter" idx="4"/>
          </p:nvPr>
        </p:nvSpPr>
        <p:spPr>
          <a:xfrm>
            <a:off x="11472863" y="6516000"/>
            <a:ext cx="358775" cy="179388"/>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E2D3467A-03F1-294A-B946-CB7CA69FE6EC}" type="slidenum">
              <a:rPr lang="sv-SE"/>
              <a:pPr>
                <a:defRPr/>
              </a:pPr>
              <a:t>‹#›</a:t>
            </a:fld>
            <a:endParaRPr lang="sv-SE" dirty="0"/>
          </a:p>
        </p:txBody>
      </p:sp>
      <p:pic>
        <p:nvPicPr>
          <p:cNvPr id="10" name="Bildobjekt 7"/>
          <p:cNvPicPr>
            <a:picLocks noChangeAspect="1"/>
          </p:cNvPicPr>
          <p:nvPr userDrawn="1"/>
        </p:nvPicPr>
        <p:blipFill>
          <a:blip r:embed="rId19" cstate="email">
            <a:extLst>
              <a:ext uri="{28A0092B-C50C-407E-A947-70E740481C1C}">
                <a14:useLocalDpi xmlns:a14="http://schemas.microsoft.com/office/drawing/2010/main" val="0"/>
              </a:ext>
            </a:extLst>
          </a:blip>
          <a:srcRect/>
          <a:stretch>
            <a:fillRect/>
          </a:stretch>
        </p:blipFill>
        <p:spPr bwMode="auto">
          <a:xfrm>
            <a:off x="360363" y="6426000"/>
            <a:ext cx="900000" cy="3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7" r:id="rId1"/>
    <p:sldLayoutId id="2147483829" r:id="rId2"/>
    <p:sldLayoutId id="2147483830" r:id="rId3"/>
    <p:sldLayoutId id="2147483831" r:id="rId4"/>
    <p:sldLayoutId id="2147483791" r:id="rId5"/>
    <p:sldLayoutId id="2147483816" r:id="rId6"/>
    <p:sldLayoutId id="2147483815" r:id="rId7"/>
    <p:sldLayoutId id="2147483826" r:id="rId8"/>
    <p:sldLayoutId id="2147483817" r:id="rId9"/>
    <p:sldLayoutId id="2147483794" r:id="rId10"/>
    <p:sldLayoutId id="2147483824" r:id="rId11"/>
    <p:sldLayoutId id="2147483813" r:id="rId12"/>
    <p:sldLayoutId id="2147483828" r:id="rId13"/>
    <p:sldLayoutId id="2147483832" r:id="rId14"/>
    <p:sldLayoutId id="2147483818" r:id="rId15"/>
    <p:sldLayoutId id="2147483819" r:id="rId16"/>
    <p:sldLayoutId id="2147483834" r:id="rId17"/>
  </p:sldLayoutIdLst>
  <p:transition spd="med">
    <p:fade/>
  </p:transition>
  <p:hf sldNum="0" hdr="0" ftr="0" dt="0"/>
  <p:txStyles>
    <p:title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2"/>
          </a:solidFill>
          <a:latin typeface="Calibri" charset="0"/>
        </a:defRPr>
      </a:lvl2pPr>
      <a:lvl3pPr algn="l" rtl="0" eaLnBrk="1" fontAlgn="base" hangingPunct="1">
        <a:lnSpc>
          <a:spcPct val="85000"/>
        </a:lnSpc>
        <a:spcBef>
          <a:spcPct val="0"/>
        </a:spcBef>
        <a:spcAft>
          <a:spcPct val="0"/>
        </a:spcAft>
        <a:defRPr sz="3600">
          <a:solidFill>
            <a:schemeClr val="tx2"/>
          </a:solidFill>
          <a:latin typeface="Calibri" charset="0"/>
        </a:defRPr>
      </a:lvl3pPr>
      <a:lvl4pPr algn="l" rtl="0" eaLnBrk="1" fontAlgn="base" hangingPunct="1">
        <a:lnSpc>
          <a:spcPct val="85000"/>
        </a:lnSpc>
        <a:spcBef>
          <a:spcPct val="0"/>
        </a:spcBef>
        <a:spcAft>
          <a:spcPct val="0"/>
        </a:spcAft>
        <a:defRPr sz="3600">
          <a:solidFill>
            <a:schemeClr val="tx2"/>
          </a:solidFill>
          <a:latin typeface="Calibri" charset="0"/>
        </a:defRPr>
      </a:lvl4pPr>
      <a:lvl5pPr algn="l" rtl="0" eaLnBrk="1" fontAlgn="base" hangingPunct="1">
        <a:lnSpc>
          <a:spcPct val="85000"/>
        </a:lnSpc>
        <a:spcBef>
          <a:spcPct val="0"/>
        </a:spcBef>
        <a:spcAft>
          <a:spcPct val="0"/>
        </a:spcAft>
        <a:defRPr sz="3600">
          <a:solidFill>
            <a:schemeClr val="tx2"/>
          </a:solidFill>
          <a:latin typeface="Calibri"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1" fontAlgn="base" hangingPunct="1">
        <a:lnSpc>
          <a:spcPct val="97000"/>
        </a:lnSpc>
        <a:spcBef>
          <a:spcPts val="1200"/>
        </a:spcBef>
        <a:spcAft>
          <a:spcPct val="0"/>
        </a:spcAft>
        <a:buClr>
          <a:schemeClr val="accent1"/>
        </a:buClr>
        <a:buFont typeface="Arial" charset="0"/>
        <a:buChar char="•"/>
        <a:defRPr sz="2400" kern="1200">
          <a:solidFill>
            <a:schemeClr val="tx1"/>
          </a:solidFill>
          <a:latin typeface="+mn-lt"/>
          <a:ea typeface="+mn-ea"/>
          <a:cs typeface="+mn-cs"/>
        </a:defRPr>
      </a:lvl1pPr>
      <a:lvl2pPr marL="542925" indent="-276225" algn="l" rtl="0" eaLnBrk="1" fontAlgn="base" hangingPunct="1">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70" userDrawn="1">
          <p15:clr>
            <a:srgbClr val="F26B43"/>
          </p15:clr>
        </p15:guide>
        <p15:guide id="2" pos="438" userDrawn="1">
          <p15:clr>
            <a:srgbClr val="F26B43"/>
          </p15:clr>
        </p15:guide>
        <p15:guide id="3" pos="3840" userDrawn="1">
          <p15:clr>
            <a:srgbClr val="F26B43"/>
          </p15:clr>
        </p15:guide>
        <p15:guide id="4" pos="6652" userDrawn="1">
          <p15:clr>
            <a:srgbClr val="F26B43"/>
          </p15:clr>
        </p15:guide>
        <p15:guide id="5" orient="horz" pos="1084" userDrawn="1">
          <p15:clr>
            <a:srgbClr val="F26B43"/>
          </p15:clr>
        </p15:guide>
        <p15:guide id="6" orient="horz" pos="3838" userDrawn="1">
          <p15:clr>
            <a:srgbClr val="F26B43"/>
          </p15:clr>
        </p15:guide>
        <p15:guide id="7" pos="1028" userDrawn="1">
          <p15:clr>
            <a:srgbClr val="F26B43"/>
          </p15:clr>
        </p15:guide>
        <p15:guide id="8" orient="horz" pos="4002" userDrawn="1">
          <p15:clr>
            <a:srgbClr val="F26B43"/>
          </p15:clr>
        </p15:guide>
        <p15:guide id="9"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hyperlink" Target="https://www.energiforetagen.se/sa-tycker-vi/positioner/vi-behover-en-strategi-for-fjarr--och-kraftvarmens-roll-i-energisystemet/" TargetMode="External"/><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hyperlink" Target="https://www.energiforetagen.se/medlemsportalen/ny-sakomraden---fordjupning/samling-for-natkapacitet/" TargetMode="External"/><Relationship Id="rId4" Type="http://schemas.microsoft.com/office/2007/relationships/hdphoto" Target="../media/hdphoto11.wdp"/></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hyperlink" Target="https://www.energiforetagen.se/sa-tycker-vi/energiforetagen-arbetar-for-ett-fossilfritt-sverige/fardplan-for-fossilfri-uppvarmning-fjarrvarmebranschens-atagande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hyperlink" Target="https://www.energiforetagen.se/sa-tycker-vi/energiforetagen-arbetar-for-ett-fossilfritt-sverige/fardplan-el--for-ett-fossilfritt-samhalle/" TargetMode="External"/><Relationship Id="rId4" Type="http://schemas.microsoft.com/office/2007/relationships/hdphoto" Target="../media/hdphoto12.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objekt&#10;&#10;Automatiskt genererad beskrivning">
            <a:extLst>
              <a:ext uri="{FF2B5EF4-FFF2-40B4-BE49-F238E27FC236}">
                <a16:creationId xmlns:a16="http://schemas.microsoft.com/office/drawing/2014/main" id="{0EA04B0E-4EA9-42C2-93F6-99EFEDF9C88B}"/>
              </a:ext>
            </a:extLst>
          </p:cNvPr>
          <p:cNvPicPr>
            <a:picLocks noGrp="1" noChangeAspect="1"/>
          </p:cNvPicPr>
          <p:nvPr>
            <p:ph type="pic" sz="quarter" idx="17"/>
          </p:nvPr>
        </p:nvPicPr>
        <p:blipFill>
          <a:blip r:embed="rId3" cstate="print">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a:fillRect/>
          </a:stretch>
        </p:blipFill>
        <p:spPr/>
      </p:pic>
      <p:sp>
        <p:nvSpPr>
          <p:cNvPr id="3" name="Rubrik 2">
            <a:extLst>
              <a:ext uri="{FF2B5EF4-FFF2-40B4-BE49-F238E27FC236}">
                <a16:creationId xmlns:a16="http://schemas.microsoft.com/office/drawing/2014/main" id="{ACC75508-1481-4D44-BC19-AA8F270377F3}"/>
              </a:ext>
            </a:extLst>
          </p:cNvPr>
          <p:cNvSpPr>
            <a:spLocks noGrp="1"/>
          </p:cNvSpPr>
          <p:nvPr>
            <p:ph type="ctrTitle"/>
          </p:nvPr>
        </p:nvSpPr>
        <p:spPr/>
        <p:txBody>
          <a:bodyPr/>
          <a:lstStyle/>
          <a:p>
            <a:r>
              <a:rPr lang="sv-SE" dirty="0"/>
              <a:t>Fjärr- och kraftvärme</a:t>
            </a:r>
          </a:p>
        </p:txBody>
      </p:sp>
      <p:sp>
        <p:nvSpPr>
          <p:cNvPr id="4" name="Underrubrik 3">
            <a:extLst>
              <a:ext uri="{FF2B5EF4-FFF2-40B4-BE49-F238E27FC236}">
                <a16:creationId xmlns:a16="http://schemas.microsoft.com/office/drawing/2014/main" id="{4E75AF0A-8BC3-4226-8C79-8F1700D47630}"/>
              </a:ext>
            </a:extLst>
          </p:cNvPr>
          <p:cNvSpPr>
            <a:spLocks noGrp="1"/>
          </p:cNvSpPr>
          <p:nvPr>
            <p:ph type="subTitle" idx="1"/>
          </p:nvPr>
        </p:nvSpPr>
        <p:spPr/>
        <p:txBody>
          <a:bodyPr/>
          <a:lstStyle/>
          <a:p>
            <a:r>
              <a:rPr lang="sv-SE" dirty="0">
                <a:latin typeface="Arial"/>
                <a:cs typeface="Arial"/>
              </a:rPr>
              <a:t>– Bakgrund, utveckling och roll i energisystemet</a:t>
            </a:r>
          </a:p>
          <a:p>
            <a:r>
              <a:rPr lang="sv-SE" dirty="0"/>
              <a:t>Våren 2020</a:t>
            </a:r>
          </a:p>
        </p:txBody>
      </p:sp>
      <p:sp>
        <p:nvSpPr>
          <p:cNvPr id="5" name="Platshållare för bild 4">
            <a:extLst>
              <a:ext uri="{FF2B5EF4-FFF2-40B4-BE49-F238E27FC236}">
                <a16:creationId xmlns:a16="http://schemas.microsoft.com/office/drawing/2014/main" id="{F85F0D0A-27E3-4E8F-A648-57880E174E84}"/>
              </a:ext>
            </a:extLst>
          </p:cNvPr>
          <p:cNvSpPr>
            <a:spLocks noGrp="1"/>
          </p:cNvSpPr>
          <p:nvPr>
            <p:ph type="pic" sz="quarter" idx="18"/>
          </p:nvPr>
        </p:nvSpPr>
        <p:spPr/>
      </p:sp>
    </p:spTree>
    <p:extLst>
      <p:ext uri="{BB962C8B-B14F-4D97-AF65-F5344CB8AC3E}">
        <p14:creationId xmlns:p14="http://schemas.microsoft.com/office/powerpoint/2010/main" val="422586245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09E423D-0C8C-451B-A1AB-322822DB1AB2}"/>
              </a:ext>
            </a:extLst>
          </p:cNvPr>
          <p:cNvSpPr>
            <a:spLocks noGrp="1"/>
          </p:cNvSpPr>
          <p:nvPr>
            <p:ph type="title"/>
          </p:nvPr>
        </p:nvSpPr>
        <p:spPr/>
        <p:txBody>
          <a:bodyPr/>
          <a:lstStyle/>
          <a:p>
            <a:r>
              <a:rPr lang="sv-SE" dirty="0"/>
              <a:t>Befolkningsökning och urbanisering</a:t>
            </a:r>
          </a:p>
        </p:txBody>
      </p:sp>
      <p:sp>
        <p:nvSpPr>
          <p:cNvPr id="5" name="Platshållare för text 4">
            <a:extLst>
              <a:ext uri="{FF2B5EF4-FFF2-40B4-BE49-F238E27FC236}">
                <a16:creationId xmlns:a16="http://schemas.microsoft.com/office/drawing/2014/main" id="{E34474F8-CE34-4CE9-A29C-B1806D29D300}"/>
              </a:ext>
            </a:extLst>
          </p:cNvPr>
          <p:cNvSpPr>
            <a:spLocks noGrp="1"/>
          </p:cNvSpPr>
          <p:nvPr>
            <p:ph type="body" sz="quarter" idx="19"/>
          </p:nvPr>
        </p:nvSpPr>
        <p:spPr/>
        <p:txBody>
          <a:bodyPr/>
          <a:lstStyle/>
          <a:p>
            <a:r>
              <a:rPr lang="sv-SE" dirty="0"/>
              <a:t>Källa: United Nations World </a:t>
            </a:r>
            <a:r>
              <a:rPr lang="sv-SE" dirty="0" err="1"/>
              <a:t>Urbanization</a:t>
            </a:r>
            <a:r>
              <a:rPr lang="sv-SE" dirty="0"/>
              <a:t> </a:t>
            </a:r>
            <a:r>
              <a:rPr lang="sv-SE" dirty="0" err="1"/>
              <a:t>Prospects</a:t>
            </a:r>
            <a:r>
              <a:rPr lang="sv-SE" dirty="0"/>
              <a:t> 2018 och SCB</a:t>
            </a:r>
          </a:p>
        </p:txBody>
      </p:sp>
      <p:pic>
        <p:nvPicPr>
          <p:cNvPr id="7" name="Bildobjekt 6">
            <a:extLst>
              <a:ext uri="{FF2B5EF4-FFF2-40B4-BE49-F238E27FC236}">
                <a16:creationId xmlns:a16="http://schemas.microsoft.com/office/drawing/2014/main" id="{F2964060-A29B-41CD-887F-D9305BB1D74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07961" y="1951350"/>
            <a:ext cx="5588039" cy="2808417"/>
          </a:xfrm>
          <a:prstGeom prst="rect">
            <a:avLst/>
          </a:prstGeom>
        </p:spPr>
      </p:pic>
      <p:pic>
        <p:nvPicPr>
          <p:cNvPr id="8" name="Bildobjekt 7">
            <a:extLst>
              <a:ext uri="{FF2B5EF4-FFF2-40B4-BE49-F238E27FC236}">
                <a16:creationId xmlns:a16="http://schemas.microsoft.com/office/drawing/2014/main" id="{BF4A6967-C4FC-4470-A70B-E467DC8B6A5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452820" y="1951350"/>
            <a:ext cx="5231219" cy="1514810"/>
          </a:xfrm>
          <a:prstGeom prst="rect">
            <a:avLst/>
          </a:prstGeom>
        </p:spPr>
      </p:pic>
    </p:spTree>
    <p:extLst>
      <p:ext uri="{BB962C8B-B14F-4D97-AF65-F5344CB8AC3E}">
        <p14:creationId xmlns:p14="http://schemas.microsoft.com/office/powerpoint/2010/main" val="24198158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 kvinna, racket, simmar&#10;&#10;Automatiskt genererad beskrivning">
            <a:extLst>
              <a:ext uri="{FF2B5EF4-FFF2-40B4-BE49-F238E27FC236}">
                <a16:creationId xmlns:a16="http://schemas.microsoft.com/office/drawing/2014/main" id="{50D6EA1C-0373-45BC-AB32-A4EF28CB5590}"/>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379192"/>
          </a:xfrm>
          <a:prstGeom prst="rect">
            <a:avLst/>
          </a:prstGeom>
        </p:spPr>
      </p:pic>
      <p:sp>
        <p:nvSpPr>
          <p:cNvPr id="2" name="Platshållare för text 1">
            <a:extLst>
              <a:ext uri="{FF2B5EF4-FFF2-40B4-BE49-F238E27FC236}">
                <a16:creationId xmlns:a16="http://schemas.microsoft.com/office/drawing/2014/main" id="{00BC4431-62C6-474E-B11B-3E6241B79DB9}"/>
              </a:ext>
            </a:extLst>
          </p:cNvPr>
          <p:cNvSpPr>
            <a:spLocks noGrp="1"/>
          </p:cNvSpPr>
          <p:nvPr>
            <p:ph type="body" sz="quarter" idx="14"/>
          </p:nvPr>
        </p:nvSpPr>
        <p:spPr>
          <a:xfrm>
            <a:off x="695325" y="1600347"/>
            <a:ext cx="9207132" cy="4371975"/>
          </a:xfrm>
        </p:spPr>
        <p:txBody>
          <a:bodyPr/>
          <a:lstStyle/>
          <a:p>
            <a:pPr marL="0" indent="0">
              <a:buNone/>
            </a:pPr>
            <a:r>
              <a:rPr lang="sv-SE" sz="2800" b="1" dirty="0"/>
              <a:t>Politiska mål och ramverk</a:t>
            </a:r>
            <a:endParaRPr lang="sv-SE" sz="2800" dirty="0"/>
          </a:p>
          <a:p>
            <a:r>
              <a:rPr lang="sv-SE" b="1" dirty="0"/>
              <a:t>Stockholmskonferensen, FN</a:t>
            </a:r>
            <a:r>
              <a:rPr lang="sv-SE" dirty="0"/>
              <a:t>, om mänsklig miljö, 	(1972)</a:t>
            </a:r>
            <a:endParaRPr lang="sv-SE" sz="1800" dirty="0"/>
          </a:p>
          <a:p>
            <a:r>
              <a:rPr lang="sv-SE" b="1" dirty="0"/>
              <a:t>FN, </a:t>
            </a:r>
            <a:r>
              <a:rPr lang="sv-SE" b="1" dirty="0" err="1"/>
              <a:t>Brundtlandrapporten</a:t>
            </a:r>
            <a:r>
              <a:rPr lang="sv-SE" dirty="0"/>
              <a:t>, </a:t>
            </a:r>
            <a:r>
              <a:rPr lang="sv-SE" dirty="0">
                <a:cs typeface="Arial" charset="0"/>
              </a:rPr>
              <a:t>Vår gemensamma framtid (1987)</a:t>
            </a:r>
            <a:endParaRPr lang="sv-SE" sz="1800" dirty="0"/>
          </a:p>
          <a:p>
            <a:r>
              <a:rPr lang="sv-SE" b="1" dirty="0"/>
              <a:t>FN:s klimatpanel, </a:t>
            </a:r>
            <a:r>
              <a:rPr lang="sv-SE" b="1" dirty="0" err="1"/>
              <a:t>Intergovernmental</a:t>
            </a:r>
            <a:r>
              <a:rPr lang="sv-SE" b="1" dirty="0"/>
              <a:t> Panel on </a:t>
            </a:r>
            <a:r>
              <a:rPr lang="sv-SE" b="1" dirty="0" err="1"/>
              <a:t>Climate</a:t>
            </a:r>
            <a:r>
              <a:rPr lang="sv-SE" b="1" dirty="0"/>
              <a:t> Change, IPCC </a:t>
            </a:r>
            <a:r>
              <a:rPr lang="sv-SE" dirty="0"/>
              <a:t>(1988, första utvärdering 1990)</a:t>
            </a:r>
            <a:endParaRPr lang="sv-SE" sz="1800" dirty="0"/>
          </a:p>
          <a:p>
            <a:r>
              <a:rPr lang="sv-SE" b="1" dirty="0"/>
              <a:t>FN:s klimatkonferens i Johannesburg</a:t>
            </a:r>
            <a:r>
              <a:rPr lang="sv-SE" dirty="0"/>
              <a:t> (2002)</a:t>
            </a:r>
            <a:endParaRPr lang="sv-SE" sz="1800" dirty="0"/>
          </a:p>
          <a:p>
            <a:r>
              <a:rPr lang="sv-SE" b="1" dirty="0"/>
              <a:t>Parisöverenskommelsen </a:t>
            </a:r>
            <a:r>
              <a:rPr lang="sv-SE" dirty="0"/>
              <a:t>(2015) </a:t>
            </a:r>
            <a:endParaRPr lang="sv-SE" sz="1800" dirty="0"/>
          </a:p>
          <a:p>
            <a:r>
              <a:rPr lang="sv-SE" b="1" dirty="0"/>
              <a:t>FN:s 25:e klimatkonferens</a:t>
            </a:r>
            <a:r>
              <a:rPr lang="sv-SE" dirty="0"/>
              <a:t>, COP 25, 2-13 december, Madrid (2019)</a:t>
            </a:r>
          </a:p>
          <a:p>
            <a:r>
              <a:rPr lang="sv-SE" b="1" dirty="0"/>
              <a:t>FN:s 26:e klimatkonferens, </a:t>
            </a:r>
            <a:r>
              <a:rPr lang="sv-SE" dirty="0"/>
              <a:t>COP 26</a:t>
            </a:r>
          </a:p>
        </p:txBody>
      </p:sp>
      <p:sp>
        <p:nvSpPr>
          <p:cNvPr id="3" name="Rubrik 2">
            <a:extLst>
              <a:ext uri="{FF2B5EF4-FFF2-40B4-BE49-F238E27FC236}">
                <a16:creationId xmlns:a16="http://schemas.microsoft.com/office/drawing/2014/main" id="{8B688D8B-2C66-4EF5-A34E-3415A878295B}"/>
              </a:ext>
            </a:extLst>
          </p:cNvPr>
          <p:cNvSpPr>
            <a:spLocks noGrp="1"/>
          </p:cNvSpPr>
          <p:nvPr>
            <p:ph type="title"/>
          </p:nvPr>
        </p:nvSpPr>
        <p:spPr>
          <a:xfrm>
            <a:off x="695325" y="540001"/>
            <a:ext cx="8677275" cy="601228"/>
          </a:xfrm>
        </p:spPr>
        <p:txBody>
          <a:bodyPr/>
          <a:lstStyle/>
          <a:p>
            <a:r>
              <a:rPr lang="sv-SE" dirty="0"/>
              <a:t>Globalt – klimat </a:t>
            </a:r>
          </a:p>
        </p:txBody>
      </p:sp>
      <p:sp>
        <p:nvSpPr>
          <p:cNvPr id="4" name="Platshållare för text 3">
            <a:extLst>
              <a:ext uri="{FF2B5EF4-FFF2-40B4-BE49-F238E27FC236}">
                <a16:creationId xmlns:a16="http://schemas.microsoft.com/office/drawing/2014/main" id="{79AA0B6C-1393-4171-BE5E-567F85DF7903}"/>
              </a:ext>
            </a:extLst>
          </p:cNvPr>
          <p:cNvSpPr>
            <a:spLocks noGrp="1"/>
          </p:cNvSpPr>
          <p:nvPr>
            <p:ph type="body" sz="quarter" idx="18"/>
          </p:nvPr>
        </p:nvSpPr>
        <p:spPr/>
        <p:txBody>
          <a:bodyPr/>
          <a:lstStyle/>
          <a:p>
            <a:endParaRPr lang="sv-SE" dirty="0"/>
          </a:p>
        </p:txBody>
      </p:sp>
    </p:spTree>
    <p:extLst>
      <p:ext uri="{BB962C8B-B14F-4D97-AF65-F5344CB8AC3E}">
        <p14:creationId xmlns:p14="http://schemas.microsoft.com/office/powerpoint/2010/main" val="1590288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kvinna, racket, simmar&#10;&#10;Automatiskt genererad beskrivning">
            <a:extLst>
              <a:ext uri="{FF2B5EF4-FFF2-40B4-BE49-F238E27FC236}">
                <a16:creationId xmlns:a16="http://schemas.microsoft.com/office/drawing/2014/main" id="{A63F45E5-FAFD-4EFA-B913-C5A849E2660E}"/>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336789"/>
          </a:xfrm>
          <a:prstGeom prst="rect">
            <a:avLst/>
          </a:prstGeom>
        </p:spPr>
      </p:pic>
      <p:sp>
        <p:nvSpPr>
          <p:cNvPr id="2" name="Platshållare för text 1">
            <a:extLst>
              <a:ext uri="{FF2B5EF4-FFF2-40B4-BE49-F238E27FC236}">
                <a16:creationId xmlns:a16="http://schemas.microsoft.com/office/drawing/2014/main" id="{00BC4431-62C6-474E-B11B-3E6241B79DB9}"/>
              </a:ext>
            </a:extLst>
          </p:cNvPr>
          <p:cNvSpPr>
            <a:spLocks noGrp="1"/>
          </p:cNvSpPr>
          <p:nvPr>
            <p:ph type="body" sz="quarter" idx="14"/>
          </p:nvPr>
        </p:nvSpPr>
        <p:spPr>
          <a:xfrm>
            <a:off x="695325" y="1913860"/>
            <a:ext cx="9724582" cy="4058462"/>
          </a:xfrm>
        </p:spPr>
        <p:txBody>
          <a:bodyPr/>
          <a:lstStyle/>
          <a:p>
            <a:pPr marL="0" indent="0">
              <a:spcBef>
                <a:spcPts val="300"/>
              </a:spcBef>
              <a:buNone/>
            </a:pPr>
            <a:r>
              <a:rPr lang="sv-SE" sz="2800" b="1" dirty="0"/>
              <a:t>Politiska mål, beslut och ramverk</a:t>
            </a:r>
            <a:endParaRPr lang="sv-SE" sz="2800" dirty="0"/>
          </a:p>
          <a:p>
            <a:pPr>
              <a:spcBef>
                <a:spcPts val="300"/>
              </a:spcBef>
            </a:pPr>
            <a:r>
              <a:rPr lang="sv-SE" b="1" dirty="0"/>
              <a:t>EU:s energiunion</a:t>
            </a:r>
            <a:r>
              <a:rPr lang="sv-SE" dirty="0"/>
              <a:t> (EU-kommissionen 2015)</a:t>
            </a:r>
          </a:p>
          <a:p>
            <a:r>
              <a:rPr lang="sv-SE" b="1" dirty="0"/>
              <a:t>Energiöverenskommelsen, S, MP, M, KD, C</a:t>
            </a:r>
            <a:r>
              <a:rPr lang="sv-SE" dirty="0"/>
              <a:t> (2016)</a:t>
            </a:r>
          </a:p>
          <a:p>
            <a:r>
              <a:rPr lang="sv-SE" b="1" dirty="0"/>
              <a:t>Sveriges klimatpolitiska ramverk</a:t>
            </a:r>
            <a:r>
              <a:rPr lang="sv-SE" dirty="0"/>
              <a:t> (riksdagsbeslut 2017)</a:t>
            </a:r>
            <a:endParaRPr lang="sv-SE" sz="1400" dirty="0"/>
          </a:p>
          <a:p>
            <a:r>
              <a:rPr lang="sv-SE" b="1" dirty="0"/>
              <a:t>Energipolitiska inriktningspropositionen </a:t>
            </a:r>
            <a:r>
              <a:rPr lang="sv-SE" dirty="0"/>
              <a:t>(2018, riksdagsbeslut 2019)</a:t>
            </a:r>
            <a:endParaRPr lang="sv-SE" sz="1400" dirty="0"/>
          </a:p>
          <a:p>
            <a:r>
              <a:rPr lang="sv-SE" b="1" dirty="0"/>
              <a:t>EU-kommissionens långsiktiga klimatstrateg</a:t>
            </a:r>
            <a:r>
              <a:rPr lang="sv-SE" dirty="0"/>
              <a:t>i (EU-kommissionen 2018)</a:t>
            </a:r>
            <a:endParaRPr lang="sv-SE" sz="1400" dirty="0"/>
          </a:p>
          <a:p>
            <a:r>
              <a:rPr lang="sv-SE" b="1" dirty="0"/>
              <a:t>”Gröna given” och europeisk klimatlag </a:t>
            </a:r>
            <a:br>
              <a:rPr lang="sv-SE" b="1" dirty="0"/>
            </a:br>
            <a:r>
              <a:rPr lang="sv-SE" dirty="0"/>
              <a:t>(behandlas under van </a:t>
            </a:r>
            <a:r>
              <a:rPr lang="sv-SE" dirty="0" err="1"/>
              <a:t>der</a:t>
            </a:r>
            <a:r>
              <a:rPr lang="sv-SE" dirty="0"/>
              <a:t> </a:t>
            </a:r>
            <a:r>
              <a:rPr lang="sv-SE" dirty="0" err="1"/>
              <a:t>Leyen</a:t>
            </a:r>
            <a:r>
              <a:rPr lang="sv-SE" dirty="0"/>
              <a:t>-kommissionen)</a:t>
            </a:r>
          </a:p>
        </p:txBody>
      </p:sp>
      <p:sp>
        <p:nvSpPr>
          <p:cNvPr id="3" name="Rubrik 2">
            <a:extLst>
              <a:ext uri="{FF2B5EF4-FFF2-40B4-BE49-F238E27FC236}">
                <a16:creationId xmlns:a16="http://schemas.microsoft.com/office/drawing/2014/main" id="{8B688D8B-2C66-4EF5-A34E-3415A878295B}"/>
              </a:ext>
            </a:extLst>
          </p:cNvPr>
          <p:cNvSpPr>
            <a:spLocks noGrp="1"/>
          </p:cNvSpPr>
          <p:nvPr>
            <p:ph type="title"/>
          </p:nvPr>
        </p:nvSpPr>
        <p:spPr>
          <a:xfrm>
            <a:off x="695325" y="540000"/>
            <a:ext cx="8677275" cy="939843"/>
          </a:xfrm>
        </p:spPr>
        <p:txBody>
          <a:bodyPr/>
          <a:lstStyle/>
          <a:p>
            <a:r>
              <a:rPr lang="sv-SE" dirty="0"/>
              <a:t>Sverige – klimat</a:t>
            </a:r>
          </a:p>
        </p:txBody>
      </p:sp>
      <p:sp>
        <p:nvSpPr>
          <p:cNvPr id="4" name="Platshållare för text 3">
            <a:extLst>
              <a:ext uri="{FF2B5EF4-FFF2-40B4-BE49-F238E27FC236}">
                <a16:creationId xmlns:a16="http://schemas.microsoft.com/office/drawing/2014/main" id="{79AA0B6C-1393-4171-BE5E-567F85DF7903}"/>
              </a:ext>
            </a:extLst>
          </p:cNvPr>
          <p:cNvSpPr>
            <a:spLocks noGrp="1"/>
          </p:cNvSpPr>
          <p:nvPr>
            <p:ph type="body" sz="quarter" idx="18"/>
          </p:nvPr>
        </p:nvSpPr>
        <p:spPr/>
        <p:txBody>
          <a:bodyPr/>
          <a:lstStyle/>
          <a:p>
            <a:endParaRPr lang="sv-SE" dirty="0"/>
          </a:p>
        </p:txBody>
      </p:sp>
    </p:spTree>
    <p:extLst>
      <p:ext uri="{BB962C8B-B14F-4D97-AF65-F5344CB8AC3E}">
        <p14:creationId xmlns:p14="http://schemas.microsoft.com/office/powerpoint/2010/main" val="1820963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På väg mot ett nytt energilandskap</a:t>
            </a:r>
          </a:p>
        </p:txBody>
      </p:sp>
      <p:sp>
        <p:nvSpPr>
          <p:cNvPr id="3" name="Date Placeholder 2"/>
          <p:cNvSpPr>
            <a:spLocks noGrp="1"/>
          </p:cNvSpPr>
          <p:nvPr>
            <p:ph type="dt" sz="half" idx="14"/>
          </p:nvPr>
        </p:nvSpPr>
        <p:spPr/>
        <p:txBody>
          <a:bodyPr/>
          <a:lstStyle/>
          <a:p>
            <a:fld id="{A08C6CDC-1BFF-4D4C-A405-A24E3A30F832}" type="datetime1">
              <a:rPr lang="sv-SE" smtClean="0"/>
              <a:pPr/>
              <a:t>2020-03-26</a:t>
            </a:fld>
            <a:endParaRPr lang="sv-SE"/>
          </a:p>
        </p:txBody>
      </p:sp>
      <p:sp>
        <p:nvSpPr>
          <p:cNvPr id="4" name="Footer Placeholder 3"/>
          <p:cNvSpPr>
            <a:spLocks noGrp="1"/>
          </p:cNvSpPr>
          <p:nvPr>
            <p:ph type="ftr" sz="quarter" idx="15"/>
          </p:nvPr>
        </p:nvSpPr>
        <p:spPr/>
        <p:txBody>
          <a:bodyPr/>
          <a:lstStyle/>
          <a:p>
            <a:r>
              <a:rPr lang="sv-SE"/>
              <a:t>Presentation</a:t>
            </a:r>
          </a:p>
        </p:txBody>
      </p:sp>
      <p:sp>
        <p:nvSpPr>
          <p:cNvPr id="5" name="Slide Number Placeholder 4"/>
          <p:cNvSpPr>
            <a:spLocks noGrp="1"/>
          </p:cNvSpPr>
          <p:nvPr>
            <p:ph type="sldNum" sz="quarter" idx="16"/>
          </p:nvPr>
        </p:nvSpPr>
        <p:spPr/>
        <p:txBody>
          <a:bodyPr/>
          <a:lstStyle/>
          <a:p>
            <a:fld id="{9BE3BFEF-D0F0-5947-84C4-ED8DA18B5127}" type="slidenum">
              <a:rPr lang="sv-SE" smtClean="0"/>
              <a:pPr/>
              <a:t>13</a:t>
            </a:fld>
            <a:endParaRPr lang="sv-SE"/>
          </a:p>
        </p:txBody>
      </p:sp>
    </p:spTree>
    <p:extLst>
      <p:ext uri="{BB962C8B-B14F-4D97-AF65-F5344CB8AC3E}">
        <p14:creationId xmlns:p14="http://schemas.microsoft.com/office/powerpoint/2010/main" val="19003489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berg, utomhus, natur, gräs&#10;&#10;Automatiskt genererad beskrivning">
            <a:extLst>
              <a:ext uri="{FF2B5EF4-FFF2-40B4-BE49-F238E27FC236}">
                <a16:creationId xmlns:a16="http://schemas.microsoft.com/office/drawing/2014/main" id="{786977F1-FB04-4774-95A3-6EE9AB13E6DE}"/>
              </a:ext>
            </a:extLst>
          </p:cNvPr>
          <p:cNvPicPr>
            <a:picLocks noGrp="1" noChangeAspect="1"/>
          </p:cNvPicPr>
          <p:nvPr>
            <p:ph type="pic" sz="quarter" idx="17"/>
          </p:nvPr>
        </p:nvPicPr>
        <p:blipFill>
          <a:blip r:embed="rId3" cstate="email">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a:xfrm>
            <a:off x="0" y="-5865"/>
            <a:ext cx="12192000" cy="6354763"/>
          </a:xfrm>
        </p:spPr>
      </p:pic>
      <p:sp>
        <p:nvSpPr>
          <p:cNvPr id="3" name="Rubrik 2">
            <a:extLst>
              <a:ext uri="{FF2B5EF4-FFF2-40B4-BE49-F238E27FC236}">
                <a16:creationId xmlns:a16="http://schemas.microsoft.com/office/drawing/2014/main" id="{9D8B3855-9142-474C-957D-18F7497472E0}"/>
              </a:ext>
            </a:extLst>
          </p:cNvPr>
          <p:cNvSpPr>
            <a:spLocks noGrp="1"/>
          </p:cNvSpPr>
          <p:nvPr>
            <p:ph type="title"/>
          </p:nvPr>
        </p:nvSpPr>
        <p:spPr/>
        <p:txBody>
          <a:bodyPr/>
          <a:lstStyle/>
          <a:p>
            <a:r>
              <a:rPr lang="sv-SE" dirty="0"/>
              <a:t>Sveriges elproduktion 2018</a:t>
            </a:r>
          </a:p>
        </p:txBody>
      </p:sp>
      <p:sp>
        <p:nvSpPr>
          <p:cNvPr id="4" name="Platshållare för text 3">
            <a:extLst>
              <a:ext uri="{FF2B5EF4-FFF2-40B4-BE49-F238E27FC236}">
                <a16:creationId xmlns:a16="http://schemas.microsoft.com/office/drawing/2014/main" id="{DDB17DE4-8DE3-4B7C-8908-BBDC70A96BA7}"/>
              </a:ext>
            </a:extLst>
          </p:cNvPr>
          <p:cNvSpPr>
            <a:spLocks noGrp="1"/>
          </p:cNvSpPr>
          <p:nvPr>
            <p:ph type="body" sz="quarter" idx="18"/>
          </p:nvPr>
        </p:nvSpPr>
        <p:spPr/>
        <p:txBody>
          <a:bodyPr/>
          <a:lstStyle/>
          <a:p>
            <a:r>
              <a:rPr lang="sv-SE" dirty="0"/>
              <a:t>Källa: Energiföretagen Sverige</a:t>
            </a:r>
          </a:p>
        </p:txBody>
      </p:sp>
      <p:sp>
        <p:nvSpPr>
          <p:cNvPr id="5" name="textruta 4">
            <a:extLst>
              <a:ext uri="{FF2B5EF4-FFF2-40B4-BE49-F238E27FC236}">
                <a16:creationId xmlns:a16="http://schemas.microsoft.com/office/drawing/2014/main" id="{1DD2368C-4A7A-42CA-8367-D43DCE3C1778}"/>
              </a:ext>
            </a:extLst>
          </p:cNvPr>
          <p:cNvSpPr txBox="1"/>
          <p:nvPr/>
        </p:nvSpPr>
        <p:spPr>
          <a:xfrm>
            <a:off x="832757" y="1902628"/>
            <a:ext cx="5178183" cy="2677656"/>
          </a:xfrm>
          <a:prstGeom prst="rect">
            <a:avLst/>
          </a:prstGeom>
          <a:noFill/>
        </p:spPr>
        <p:txBody>
          <a:bodyPr wrap="square" rtlCol="0">
            <a:spAutoFit/>
          </a:bodyPr>
          <a:lstStyle/>
          <a:p>
            <a:r>
              <a:rPr lang="sv-SE" sz="2800" i="1" dirty="0">
                <a:solidFill>
                  <a:schemeClr val="bg1"/>
                </a:solidFill>
              </a:rPr>
              <a:t>Produktionsslag	Andel, procent</a:t>
            </a:r>
          </a:p>
          <a:p>
            <a:r>
              <a:rPr lang="sv-SE" sz="2800" dirty="0">
                <a:solidFill>
                  <a:schemeClr val="bg1"/>
                </a:solidFill>
              </a:rPr>
              <a:t>Vattenkraft      		38,4 </a:t>
            </a:r>
          </a:p>
          <a:p>
            <a:r>
              <a:rPr lang="sv-SE" sz="2800" dirty="0">
                <a:solidFill>
                  <a:schemeClr val="bg1"/>
                </a:solidFill>
              </a:rPr>
              <a:t>Kärnkraft         		41,4</a:t>
            </a:r>
          </a:p>
          <a:p>
            <a:r>
              <a:rPr lang="sv-SE" sz="2800" dirty="0">
                <a:solidFill>
                  <a:schemeClr val="bg1"/>
                </a:solidFill>
              </a:rPr>
              <a:t>Vind                 		10,4	</a:t>
            </a:r>
          </a:p>
          <a:p>
            <a:r>
              <a:rPr lang="sv-SE" sz="2800" dirty="0">
                <a:solidFill>
                  <a:schemeClr val="bg1"/>
                </a:solidFill>
              </a:rPr>
              <a:t>Kraftvärme      		9,4</a:t>
            </a:r>
          </a:p>
          <a:p>
            <a:r>
              <a:rPr lang="sv-SE" sz="2800" dirty="0">
                <a:solidFill>
                  <a:schemeClr val="bg1"/>
                </a:solidFill>
              </a:rPr>
              <a:t>Sol                    		0,2</a:t>
            </a:r>
            <a:endParaRPr lang="sv-SE" sz="2400" dirty="0">
              <a:solidFill>
                <a:schemeClr val="bg1"/>
              </a:solidFill>
            </a:endParaRPr>
          </a:p>
        </p:txBody>
      </p:sp>
    </p:spTree>
    <p:extLst>
      <p:ext uri="{BB962C8B-B14F-4D97-AF65-F5344CB8AC3E}">
        <p14:creationId xmlns:p14="http://schemas.microsoft.com/office/powerpoint/2010/main" val="148371781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descr="En bild som visar utomhus, väderkvarn, vatten, objekt&#10;&#10;Automatiskt genererad beskrivning">
            <a:extLst>
              <a:ext uri="{FF2B5EF4-FFF2-40B4-BE49-F238E27FC236}">
                <a16:creationId xmlns:a16="http://schemas.microsoft.com/office/drawing/2014/main" id="{B6E20870-AA99-4121-BF35-D7C90CFA6E13}"/>
              </a:ext>
            </a:extLst>
          </p:cNvPr>
          <p:cNvPicPr>
            <a:picLocks noGrp="1" noChangeAspect="1"/>
          </p:cNvPicPr>
          <p:nvPr>
            <p:ph type="pic" sz="quarter" idx="17"/>
          </p:nvPr>
        </p:nvPicPr>
        <p:blipFill>
          <a:blip r:embed="rId3" cstate="print">
            <a:extLst>
              <a:ext uri="{BEBA8EAE-BF5A-486C-A8C5-ECC9F3942E4B}">
                <a14:imgProps xmlns:a14="http://schemas.microsoft.com/office/drawing/2010/main">
                  <a14:imgLayer r:embed="rId4">
                    <a14:imgEffect>
                      <a14:brightnessContrast bright="-33000" contrast="1000"/>
                    </a14:imgEffect>
                  </a14:imgLayer>
                </a14:imgProps>
              </a:ext>
              <a:ext uri="{28A0092B-C50C-407E-A947-70E740481C1C}">
                <a14:useLocalDpi xmlns:a14="http://schemas.microsoft.com/office/drawing/2010/main" val="0"/>
              </a:ext>
            </a:extLst>
          </a:blip>
          <a:srcRect/>
          <a:stretch>
            <a:fillRect/>
          </a:stretch>
        </p:blipFill>
        <p:spPr/>
      </p:pic>
      <p:sp>
        <p:nvSpPr>
          <p:cNvPr id="3" name="Rubrik 2">
            <a:extLst>
              <a:ext uri="{FF2B5EF4-FFF2-40B4-BE49-F238E27FC236}">
                <a16:creationId xmlns:a16="http://schemas.microsoft.com/office/drawing/2014/main" id="{15B8BD80-87DB-42E6-99F4-F65E114140FD}"/>
              </a:ext>
            </a:extLst>
          </p:cNvPr>
          <p:cNvSpPr>
            <a:spLocks noGrp="1"/>
          </p:cNvSpPr>
          <p:nvPr>
            <p:ph type="title"/>
          </p:nvPr>
        </p:nvSpPr>
        <p:spPr>
          <a:xfrm>
            <a:off x="695325" y="540001"/>
            <a:ext cx="8677275" cy="861580"/>
          </a:xfrm>
        </p:spPr>
        <p:txBody>
          <a:bodyPr/>
          <a:lstStyle/>
          <a:p>
            <a:r>
              <a:rPr lang="sv-SE" b="1" dirty="0"/>
              <a:t>Nya mönster i energilandskapet</a:t>
            </a:r>
          </a:p>
        </p:txBody>
      </p:sp>
      <p:sp>
        <p:nvSpPr>
          <p:cNvPr id="4" name="Platshållare för text 3">
            <a:extLst>
              <a:ext uri="{FF2B5EF4-FFF2-40B4-BE49-F238E27FC236}">
                <a16:creationId xmlns:a16="http://schemas.microsoft.com/office/drawing/2014/main" id="{A77F3784-530D-47AD-B3D4-AAD2E1AA5C77}"/>
              </a:ext>
            </a:extLst>
          </p:cNvPr>
          <p:cNvSpPr>
            <a:spLocks noGrp="1"/>
          </p:cNvSpPr>
          <p:nvPr>
            <p:ph type="body" sz="quarter" idx="18"/>
          </p:nvPr>
        </p:nvSpPr>
        <p:spPr/>
        <p:txBody>
          <a:bodyPr/>
          <a:lstStyle/>
          <a:p>
            <a:endParaRPr lang="sv-SE"/>
          </a:p>
        </p:txBody>
      </p:sp>
      <p:sp>
        <p:nvSpPr>
          <p:cNvPr id="6" name="Tankebubbla: moln 5">
            <a:extLst>
              <a:ext uri="{FF2B5EF4-FFF2-40B4-BE49-F238E27FC236}">
                <a16:creationId xmlns:a16="http://schemas.microsoft.com/office/drawing/2014/main" id="{08EDA97C-3565-4A96-BB69-6E298790B1E1}"/>
              </a:ext>
            </a:extLst>
          </p:cNvPr>
          <p:cNvSpPr/>
          <p:nvPr/>
        </p:nvSpPr>
        <p:spPr>
          <a:xfrm>
            <a:off x="695325" y="2094597"/>
            <a:ext cx="2553088" cy="1133113"/>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600"/>
              </a:spcBef>
            </a:pPr>
            <a:r>
              <a:rPr lang="sv-SE" sz="2400" dirty="0">
                <a:solidFill>
                  <a:schemeClr val="tx1"/>
                </a:solidFill>
              </a:rPr>
              <a:t>Produktion</a:t>
            </a:r>
          </a:p>
        </p:txBody>
      </p:sp>
      <p:sp>
        <p:nvSpPr>
          <p:cNvPr id="7" name="Tankebubbla: moln 6">
            <a:extLst>
              <a:ext uri="{FF2B5EF4-FFF2-40B4-BE49-F238E27FC236}">
                <a16:creationId xmlns:a16="http://schemas.microsoft.com/office/drawing/2014/main" id="{680CB368-A652-4DC8-AD39-E43A19D59DB4}"/>
              </a:ext>
            </a:extLst>
          </p:cNvPr>
          <p:cNvSpPr/>
          <p:nvPr/>
        </p:nvSpPr>
        <p:spPr>
          <a:xfrm>
            <a:off x="6617932" y="1237374"/>
            <a:ext cx="2776245" cy="1243417"/>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600"/>
              </a:spcBef>
            </a:pPr>
            <a:r>
              <a:rPr lang="sv-SE" sz="2400" dirty="0">
                <a:solidFill>
                  <a:schemeClr val="tx1"/>
                </a:solidFill>
              </a:rPr>
              <a:t>Producent </a:t>
            </a:r>
          </a:p>
        </p:txBody>
      </p:sp>
      <p:sp>
        <p:nvSpPr>
          <p:cNvPr id="8" name="Tankebubbla: moln 7">
            <a:extLst>
              <a:ext uri="{FF2B5EF4-FFF2-40B4-BE49-F238E27FC236}">
                <a16:creationId xmlns:a16="http://schemas.microsoft.com/office/drawing/2014/main" id="{E9DE6AA4-0573-4410-B6E5-9A6A782E25A4}"/>
              </a:ext>
            </a:extLst>
          </p:cNvPr>
          <p:cNvSpPr/>
          <p:nvPr/>
        </p:nvSpPr>
        <p:spPr>
          <a:xfrm>
            <a:off x="8346276" y="2807291"/>
            <a:ext cx="2553088" cy="1243417"/>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600"/>
              </a:spcBef>
            </a:pPr>
            <a:r>
              <a:rPr lang="sv-SE" sz="2400" dirty="0">
                <a:solidFill>
                  <a:schemeClr val="tx1"/>
                </a:solidFill>
              </a:rPr>
              <a:t>Konsument </a:t>
            </a:r>
          </a:p>
        </p:txBody>
      </p:sp>
      <p:sp>
        <p:nvSpPr>
          <p:cNvPr id="9" name="Tankebubbla: moln 8">
            <a:extLst>
              <a:ext uri="{FF2B5EF4-FFF2-40B4-BE49-F238E27FC236}">
                <a16:creationId xmlns:a16="http://schemas.microsoft.com/office/drawing/2014/main" id="{3077A3C8-2E90-4DD9-B841-33EA9C453328}"/>
              </a:ext>
            </a:extLst>
          </p:cNvPr>
          <p:cNvSpPr/>
          <p:nvPr/>
        </p:nvSpPr>
        <p:spPr>
          <a:xfrm>
            <a:off x="3408134" y="3321120"/>
            <a:ext cx="2553088" cy="1243417"/>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600"/>
              </a:spcBef>
            </a:pPr>
            <a:r>
              <a:rPr lang="sv-SE" sz="2400" dirty="0">
                <a:solidFill>
                  <a:schemeClr val="tx1"/>
                </a:solidFill>
              </a:rPr>
              <a:t>Användning</a:t>
            </a:r>
          </a:p>
        </p:txBody>
      </p:sp>
    </p:spTree>
    <p:extLst>
      <p:ext uri="{BB962C8B-B14F-4D97-AF65-F5344CB8AC3E}">
        <p14:creationId xmlns:p14="http://schemas.microsoft.com/office/powerpoint/2010/main" val="41077526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1C2F15-7C3A-4CB6-8C11-CD812253485F}"/>
              </a:ext>
            </a:extLst>
          </p:cNvPr>
          <p:cNvSpPr>
            <a:spLocks noGrp="1"/>
          </p:cNvSpPr>
          <p:nvPr>
            <p:ph type="title"/>
          </p:nvPr>
        </p:nvSpPr>
        <p:spPr/>
        <p:txBody>
          <a:bodyPr/>
          <a:lstStyle/>
          <a:p>
            <a:r>
              <a:rPr lang="sv-SE" dirty="0"/>
              <a:t>Kunddialog i nytt energilandskap</a:t>
            </a:r>
          </a:p>
        </p:txBody>
      </p:sp>
      <p:sp>
        <p:nvSpPr>
          <p:cNvPr id="3" name="Rektangel 2">
            <a:extLst>
              <a:ext uri="{FF2B5EF4-FFF2-40B4-BE49-F238E27FC236}">
                <a16:creationId xmlns:a16="http://schemas.microsoft.com/office/drawing/2014/main" id="{B3B71434-604E-48DC-8887-C4D69F290B74}"/>
              </a:ext>
            </a:extLst>
          </p:cNvPr>
          <p:cNvSpPr/>
          <p:nvPr/>
        </p:nvSpPr>
        <p:spPr>
          <a:xfrm>
            <a:off x="1154243" y="2377012"/>
            <a:ext cx="4941757" cy="223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sz="2400" dirty="0"/>
              <a:t>logga</a:t>
            </a:r>
          </a:p>
        </p:txBody>
      </p:sp>
      <p:pic>
        <p:nvPicPr>
          <p:cNvPr id="6" name="Bildobjekt 5">
            <a:extLst>
              <a:ext uri="{FF2B5EF4-FFF2-40B4-BE49-F238E27FC236}">
                <a16:creationId xmlns:a16="http://schemas.microsoft.com/office/drawing/2014/main" id="{77521F70-DCE5-47C4-BFD9-9111967134F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6077" y="2298367"/>
            <a:ext cx="4879923" cy="2313083"/>
          </a:xfrm>
          <a:prstGeom prst="rect">
            <a:avLst/>
          </a:prstGeom>
        </p:spPr>
      </p:pic>
      <p:sp>
        <p:nvSpPr>
          <p:cNvPr id="8" name="Rektangel 7">
            <a:extLst>
              <a:ext uri="{FF2B5EF4-FFF2-40B4-BE49-F238E27FC236}">
                <a16:creationId xmlns:a16="http://schemas.microsoft.com/office/drawing/2014/main" id="{5D94BF75-996C-499C-9605-CFEFD9AE0B02}"/>
              </a:ext>
            </a:extLst>
          </p:cNvPr>
          <p:cNvSpPr/>
          <p:nvPr/>
        </p:nvSpPr>
        <p:spPr>
          <a:xfrm>
            <a:off x="6550447" y="2337689"/>
            <a:ext cx="4941757" cy="223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sz="2400" dirty="0"/>
              <a:t>logga</a:t>
            </a:r>
          </a:p>
        </p:txBody>
      </p:sp>
      <p:pic>
        <p:nvPicPr>
          <p:cNvPr id="9" name="Bildobjekt 8" descr="En bild som visar ritning, tecken&#10;&#10;Automatiskt genererad beskrivning">
            <a:extLst>
              <a:ext uri="{FF2B5EF4-FFF2-40B4-BE49-F238E27FC236}">
                <a16:creationId xmlns:a16="http://schemas.microsoft.com/office/drawing/2014/main" id="{A3EF1BC1-46A1-4624-88E8-4C6D6D18F6F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50447" y="2685644"/>
            <a:ext cx="4851519" cy="1617173"/>
          </a:xfrm>
          <a:prstGeom prst="rect">
            <a:avLst/>
          </a:prstGeom>
        </p:spPr>
      </p:pic>
    </p:spTree>
    <p:extLst>
      <p:ext uri="{BB962C8B-B14F-4D97-AF65-F5344CB8AC3E}">
        <p14:creationId xmlns:p14="http://schemas.microsoft.com/office/powerpoint/2010/main" val="347749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4D00B2-07A0-44D6-ACAE-0BE8DA7E4D89}"/>
              </a:ext>
            </a:extLst>
          </p:cNvPr>
          <p:cNvSpPr>
            <a:spLocks noGrp="1"/>
          </p:cNvSpPr>
          <p:nvPr>
            <p:ph type="title"/>
          </p:nvPr>
        </p:nvSpPr>
        <p:spPr/>
        <p:txBody>
          <a:bodyPr/>
          <a:lstStyle/>
          <a:p>
            <a:r>
              <a:rPr lang="sv-SE" dirty="0"/>
              <a:t>Krav på energisystemet</a:t>
            </a:r>
          </a:p>
        </p:txBody>
      </p:sp>
    </p:spTree>
    <p:extLst>
      <p:ext uri="{BB962C8B-B14F-4D97-AF65-F5344CB8AC3E}">
        <p14:creationId xmlns:p14="http://schemas.microsoft.com/office/powerpoint/2010/main" val="247930801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228" y="552456"/>
            <a:ext cx="11327635" cy="699404"/>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3600" dirty="0">
                <a:solidFill>
                  <a:schemeClr val="tx1">
                    <a:lumMod val="85000"/>
                    <a:lumOff val="15000"/>
                  </a:schemeClr>
                </a:solidFill>
                <a:latin typeface="Arial" charset="0"/>
                <a:cs typeface="Arial" charset="0"/>
              </a:rPr>
              <a:t>Energipolitikens grundpelare</a:t>
            </a:r>
          </a:p>
        </p:txBody>
      </p:sp>
      <p:sp>
        <p:nvSpPr>
          <p:cNvPr id="3" name="textruta 2"/>
          <p:cNvSpPr txBox="1"/>
          <p:nvPr/>
        </p:nvSpPr>
        <p:spPr>
          <a:xfrm>
            <a:off x="810135" y="1939170"/>
            <a:ext cx="5285865" cy="3031599"/>
          </a:xfrm>
          <a:prstGeom prst="rect">
            <a:avLst/>
          </a:prstGeom>
          <a:noFill/>
        </p:spPr>
        <p:txBody>
          <a:bodyPr wrap="square" rtlCol="0">
            <a:spAutoFit/>
          </a:bodyPr>
          <a:lstStyle/>
          <a:p>
            <a:r>
              <a:rPr lang="sv-SE" sz="2400" dirty="0"/>
              <a:t>Energitriangeln, med sina tre grundpelare, visar hur energisystemet balanserar tre inbördes relaterade parametrar: </a:t>
            </a:r>
          </a:p>
          <a:p>
            <a:pPr marL="285750" indent="-285750">
              <a:spcBef>
                <a:spcPts val="1200"/>
              </a:spcBef>
              <a:buFont typeface="Wingdings" pitchFamily="2" charset="2"/>
              <a:buChar char="§"/>
            </a:pPr>
            <a:r>
              <a:rPr lang="sv-SE" sz="2000" dirty="0"/>
              <a:t>Leveranssäkerhet  (försörjningstrygghet)</a:t>
            </a:r>
          </a:p>
          <a:p>
            <a:pPr marL="285750" indent="-285750">
              <a:spcBef>
                <a:spcPts val="300"/>
              </a:spcBef>
              <a:buFont typeface="Wingdings" pitchFamily="2" charset="2"/>
              <a:buChar char="§"/>
            </a:pPr>
            <a:r>
              <a:rPr lang="sv-SE" sz="2000" dirty="0"/>
              <a:t>Klimat- och miljöhänsyn </a:t>
            </a:r>
          </a:p>
          <a:p>
            <a:pPr marL="285750" indent="-285750">
              <a:spcBef>
                <a:spcPts val="300"/>
              </a:spcBef>
              <a:buFont typeface="Wingdings" pitchFamily="2" charset="2"/>
              <a:buChar char="§"/>
            </a:pPr>
            <a:r>
              <a:rPr lang="sv-SE" sz="2000" dirty="0"/>
              <a:t>Konkurrenskraft (kostnad och pris, produktions- och konsumtionsförmåga)</a:t>
            </a:r>
          </a:p>
        </p:txBody>
      </p:sp>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18</a:t>
            </a:fld>
            <a:endParaRPr lang="sv-SE" dirty="0"/>
          </a:p>
        </p:txBody>
      </p:sp>
      <p:grpSp>
        <p:nvGrpSpPr>
          <p:cNvPr id="8" name="Grupp 7">
            <a:extLst>
              <a:ext uri="{FF2B5EF4-FFF2-40B4-BE49-F238E27FC236}">
                <a16:creationId xmlns:a16="http://schemas.microsoft.com/office/drawing/2014/main" id="{4015ABA6-9A26-4F33-9696-A6F6711DE58D}"/>
              </a:ext>
            </a:extLst>
          </p:cNvPr>
          <p:cNvGrpSpPr/>
          <p:nvPr/>
        </p:nvGrpSpPr>
        <p:grpSpPr>
          <a:xfrm>
            <a:off x="6260094" y="1754504"/>
            <a:ext cx="5749570" cy="3021603"/>
            <a:chOff x="3814060" y="3637317"/>
            <a:chExt cx="5994016" cy="2568411"/>
          </a:xfrm>
        </p:grpSpPr>
        <p:sp>
          <p:nvSpPr>
            <p:cNvPr id="6" name="Likbent triangel 5">
              <a:extLst>
                <a:ext uri="{FF2B5EF4-FFF2-40B4-BE49-F238E27FC236}">
                  <a16:creationId xmlns:a16="http://schemas.microsoft.com/office/drawing/2014/main" id="{25678353-7908-4A64-AE08-941F79918C4A}"/>
                </a:ext>
              </a:extLst>
            </p:cNvPr>
            <p:cNvSpPr/>
            <p:nvPr/>
          </p:nvSpPr>
          <p:spPr>
            <a:xfrm>
              <a:off x="4881028" y="4066604"/>
              <a:ext cx="3153500" cy="21391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7" name="textruta 6">
              <a:extLst>
                <a:ext uri="{FF2B5EF4-FFF2-40B4-BE49-F238E27FC236}">
                  <a16:creationId xmlns:a16="http://schemas.microsoft.com/office/drawing/2014/main" id="{31E1BEB3-8CDC-4648-9189-D119B73F4F3A}"/>
                </a:ext>
              </a:extLst>
            </p:cNvPr>
            <p:cNvSpPr txBox="1"/>
            <p:nvPr/>
          </p:nvSpPr>
          <p:spPr>
            <a:xfrm>
              <a:off x="3814060" y="5559397"/>
              <a:ext cx="1719294" cy="646331"/>
            </a:xfrm>
            <a:prstGeom prst="rect">
              <a:avLst/>
            </a:prstGeom>
            <a:noFill/>
          </p:spPr>
          <p:txBody>
            <a:bodyPr wrap="square" rtlCol="0">
              <a:spAutoFit/>
            </a:bodyPr>
            <a:lstStyle/>
            <a:p>
              <a:pPr>
                <a:lnSpc>
                  <a:spcPct val="90000"/>
                </a:lnSpc>
                <a:spcBef>
                  <a:spcPts val="600"/>
                </a:spcBef>
              </a:pPr>
              <a:r>
                <a:rPr lang="sv-SE" sz="2000" dirty="0">
                  <a:latin typeface="+mn-lt"/>
                </a:rPr>
                <a:t>Klimat och miljö</a:t>
              </a:r>
            </a:p>
          </p:txBody>
        </p:sp>
        <p:sp>
          <p:nvSpPr>
            <p:cNvPr id="14" name="textruta 13">
              <a:extLst>
                <a:ext uri="{FF2B5EF4-FFF2-40B4-BE49-F238E27FC236}">
                  <a16:creationId xmlns:a16="http://schemas.microsoft.com/office/drawing/2014/main" id="{00322CD7-1C47-4EE0-BFE3-70F02B430ACD}"/>
                </a:ext>
              </a:extLst>
            </p:cNvPr>
            <p:cNvSpPr txBox="1"/>
            <p:nvPr/>
          </p:nvSpPr>
          <p:spPr>
            <a:xfrm>
              <a:off x="7856436" y="5725593"/>
              <a:ext cx="1951640" cy="313938"/>
            </a:xfrm>
            <a:prstGeom prst="rect">
              <a:avLst/>
            </a:prstGeom>
            <a:noFill/>
          </p:spPr>
          <p:txBody>
            <a:bodyPr wrap="square" rtlCol="0">
              <a:spAutoFit/>
            </a:bodyPr>
            <a:lstStyle/>
            <a:p>
              <a:pPr>
                <a:lnSpc>
                  <a:spcPct val="90000"/>
                </a:lnSpc>
                <a:spcBef>
                  <a:spcPts val="600"/>
                </a:spcBef>
              </a:pPr>
              <a:r>
                <a:rPr lang="sv-SE" sz="2000" dirty="0">
                  <a:latin typeface="+mn-lt"/>
                </a:rPr>
                <a:t>Konkurrenskraft</a:t>
              </a:r>
            </a:p>
          </p:txBody>
        </p:sp>
        <p:sp>
          <p:nvSpPr>
            <p:cNvPr id="15" name="textruta 14">
              <a:extLst>
                <a:ext uri="{FF2B5EF4-FFF2-40B4-BE49-F238E27FC236}">
                  <a16:creationId xmlns:a16="http://schemas.microsoft.com/office/drawing/2014/main" id="{1EEA8D26-7DAD-4BFD-85B3-EDEE42757694}"/>
                </a:ext>
              </a:extLst>
            </p:cNvPr>
            <p:cNvSpPr txBox="1"/>
            <p:nvPr/>
          </p:nvSpPr>
          <p:spPr>
            <a:xfrm>
              <a:off x="5203828" y="3637317"/>
              <a:ext cx="2507900" cy="369332"/>
            </a:xfrm>
            <a:prstGeom prst="rect">
              <a:avLst/>
            </a:prstGeom>
            <a:noFill/>
          </p:spPr>
          <p:txBody>
            <a:bodyPr wrap="square" rtlCol="0">
              <a:spAutoFit/>
            </a:bodyPr>
            <a:lstStyle/>
            <a:p>
              <a:pPr algn="ctr">
                <a:lnSpc>
                  <a:spcPct val="90000"/>
                </a:lnSpc>
                <a:spcBef>
                  <a:spcPts val="600"/>
                </a:spcBef>
              </a:pPr>
              <a:r>
                <a:rPr lang="sv-SE" sz="2000" dirty="0">
                  <a:latin typeface="+mn-lt"/>
                </a:rPr>
                <a:t>Leveranssäkerhet</a:t>
              </a:r>
              <a:endParaRPr lang="sv-SE" sz="2400" dirty="0">
                <a:latin typeface="+mn-lt"/>
              </a:endParaRPr>
            </a:p>
          </p:txBody>
        </p:sp>
      </p:grpSp>
    </p:spTree>
    <p:extLst>
      <p:ext uri="{BB962C8B-B14F-4D97-AF65-F5344CB8AC3E}">
        <p14:creationId xmlns:p14="http://schemas.microsoft.com/office/powerpoint/2010/main" val="1539220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D90852A-1F13-4455-A689-A508F1018475}"/>
              </a:ext>
            </a:extLst>
          </p:cNvPr>
          <p:cNvSpPr>
            <a:spLocks noGrp="1"/>
          </p:cNvSpPr>
          <p:nvPr>
            <p:ph type="body" sz="quarter" idx="14"/>
          </p:nvPr>
        </p:nvSpPr>
        <p:spPr>
          <a:xfrm>
            <a:off x="695324" y="1720850"/>
            <a:ext cx="6195333" cy="4371975"/>
          </a:xfrm>
        </p:spPr>
        <p:txBody>
          <a:bodyPr/>
          <a:lstStyle/>
          <a:p>
            <a:pPr marL="0" indent="0">
              <a:buNone/>
            </a:pPr>
            <a:r>
              <a:rPr lang="sv-SE" dirty="0"/>
              <a:t>Utmaningar</a:t>
            </a:r>
          </a:p>
          <a:p>
            <a:r>
              <a:rPr lang="sv-SE" dirty="0"/>
              <a:t>Effektbrist (storstad/tillväxtregioner)</a:t>
            </a:r>
          </a:p>
          <a:p>
            <a:r>
              <a:rPr lang="sv-SE" dirty="0"/>
              <a:t>Kapacitetsbrist (storstad/tillväxtregioner) </a:t>
            </a:r>
          </a:p>
          <a:p>
            <a:r>
              <a:rPr lang="sv-SE" dirty="0"/>
              <a:t>Elenergibrist (hela landet)</a:t>
            </a:r>
          </a:p>
          <a:p>
            <a:r>
              <a:rPr lang="sv-SE" dirty="0"/>
              <a:t>Reglerkraft (hela landet)</a:t>
            </a:r>
          </a:p>
          <a:p>
            <a:r>
              <a:rPr lang="sv-SE" dirty="0"/>
              <a:t>Sårbarhet (hela landet)</a:t>
            </a:r>
          </a:p>
          <a:p>
            <a:r>
              <a:rPr lang="sv-SE" dirty="0"/>
              <a:t>Ägarförhållanden (hela landet)</a:t>
            </a:r>
          </a:p>
          <a:p>
            <a:endParaRPr lang="sv-SE" dirty="0"/>
          </a:p>
        </p:txBody>
      </p:sp>
      <p:sp>
        <p:nvSpPr>
          <p:cNvPr id="3" name="Rubrik 2">
            <a:extLst>
              <a:ext uri="{FF2B5EF4-FFF2-40B4-BE49-F238E27FC236}">
                <a16:creationId xmlns:a16="http://schemas.microsoft.com/office/drawing/2014/main" id="{E44C4E57-1C86-42A0-BBFE-DB1177D5D8ED}"/>
              </a:ext>
            </a:extLst>
          </p:cNvPr>
          <p:cNvSpPr>
            <a:spLocks noGrp="1"/>
          </p:cNvSpPr>
          <p:nvPr>
            <p:ph type="title"/>
          </p:nvPr>
        </p:nvSpPr>
        <p:spPr>
          <a:xfrm>
            <a:off x="695325" y="540000"/>
            <a:ext cx="8677275" cy="967169"/>
          </a:xfrm>
        </p:spPr>
        <p:txBody>
          <a:bodyPr/>
          <a:lstStyle/>
          <a:p>
            <a:r>
              <a:rPr lang="sv-SE" dirty="0"/>
              <a:t>Grundpelarnas utmaningar i en svensk kontext</a:t>
            </a:r>
            <a:br>
              <a:rPr lang="sv-SE" dirty="0">
                <a:solidFill>
                  <a:schemeClr val="tx1">
                    <a:lumMod val="85000"/>
                    <a:lumOff val="15000"/>
                  </a:schemeClr>
                </a:solidFill>
                <a:latin typeface="Arial" charset="0"/>
                <a:cs typeface="Arial" charset="0"/>
              </a:rPr>
            </a:br>
            <a:endParaRPr lang="sv-SE" dirty="0"/>
          </a:p>
        </p:txBody>
      </p:sp>
      <p:sp>
        <p:nvSpPr>
          <p:cNvPr id="4" name="Platshållare för text 3">
            <a:extLst>
              <a:ext uri="{FF2B5EF4-FFF2-40B4-BE49-F238E27FC236}">
                <a16:creationId xmlns:a16="http://schemas.microsoft.com/office/drawing/2014/main" id="{C1065A8A-2BDE-4F5D-8C58-1DC025697474}"/>
              </a:ext>
            </a:extLst>
          </p:cNvPr>
          <p:cNvSpPr>
            <a:spLocks noGrp="1"/>
          </p:cNvSpPr>
          <p:nvPr>
            <p:ph type="body" sz="quarter" idx="18"/>
          </p:nvPr>
        </p:nvSpPr>
        <p:spPr/>
        <p:txBody>
          <a:bodyPr/>
          <a:lstStyle/>
          <a:p>
            <a:endParaRPr lang="sv-SE"/>
          </a:p>
        </p:txBody>
      </p:sp>
      <p:grpSp>
        <p:nvGrpSpPr>
          <p:cNvPr id="6" name="Grupp 5">
            <a:extLst>
              <a:ext uri="{FF2B5EF4-FFF2-40B4-BE49-F238E27FC236}">
                <a16:creationId xmlns:a16="http://schemas.microsoft.com/office/drawing/2014/main" id="{E269FD25-2CE5-4594-B809-0AF5152EF40A}"/>
              </a:ext>
            </a:extLst>
          </p:cNvPr>
          <p:cNvGrpSpPr/>
          <p:nvPr/>
        </p:nvGrpSpPr>
        <p:grpSpPr>
          <a:xfrm>
            <a:off x="7138249" y="1507169"/>
            <a:ext cx="3641796" cy="3502684"/>
            <a:chOff x="4813777" y="3627262"/>
            <a:chExt cx="3288001" cy="2578466"/>
          </a:xfrm>
        </p:grpSpPr>
        <p:sp>
          <p:nvSpPr>
            <p:cNvPr id="7" name="Likbent triangel 6">
              <a:extLst>
                <a:ext uri="{FF2B5EF4-FFF2-40B4-BE49-F238E27FC236}">
                  <a16:creationId xmlns:a16="http://schemas.microsoft.com/office/drawing/2014/main" id="{ECE80BA8-92C7-409B-8453-78793536E0C8}"/>
                </a:ext>
              </a:extLst>
            </p:cNvPr>
            <p:cNvSpPr/>
            <p:nvPr/>
          </p:nvSpPr>
          <p:spPr>
            <a:xfrm>
              <a:off x="4881028" y="4066604"/>
              <a:ext cx="3153500" cy="21391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10" name="textruta 9">
              <a:extLst>
                <a:ext uri="{FF2B5EF4-FFF2-40B4-BE49-F238E27FC236}">
                  <a16:creationId xmlns:a16="http://schemas.microsoft.com/office/drawing/2014/main" id="{77EE960F-01D7-4E3C-9C11-3DEEECE81263}"/>
                </a:ext>
              </a:extLst>
            </p:cNvPr>
            <p:cNvSpPr txBox="1"/>
            <p:nvPr/>
          </p:nvSpPr>
          <p:spPr>
            <a:xfrm>
              <a:off x="4813777" y="3627262"/>
              <a:ext cx="3288001" cy="312662"/>
            </a:xfrm>
            <a:prstGeom prst="rect">
              <a:avLst/>
            </a:prstGeom>
            <a:noFill/>
          </p:spPr>
          <p:txBody>
            <a:bodyPr wrap="square" rtlCol="0">
              <a:spAutoFit/>
            </a:bodyPr>
            <a:lstStyle/>
            <a:p>
              <a:pPr algn="ctr">
                <a:lnSpc>
                  <a:spcPct val="90000"/>
                </a:lnSpc>
                <a:spcBef>
                  <a:spcPts val="600"/>
                </a:spcBef>
              </a:pPr>
              <a:r>
                <a:rPr lang="sv-SE" sz="2400" dirty="0">
                  <a:latin typeface="+mn-lt"/>
                </a:rPr>
                <a:t>Leveranssäkerhet</a:t>
              </a:r>
            </a:p>
          </p:txBody>
        </p:sp>
      </p:grpSp>
    </p:spTree>
    <p:extLst>
      <p:ext uri="{BB962C8B-B14F-4D97-AF65-F5344CB8AC3E}">
        <p14:creationId xmlns:p14="http://schemas.microsoft.com/office/powerpoint/2010/main" val="57092149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504638"/>
            <a:ext cx="12191999" cy="637849"/>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3200" dirty="0">
                <a:solidFill>
                  <a:schemeClr val="tx1">
                    <a:lumMod val="85000"/>
                    <a:lumOff val="15000"/>
                  </a:schemeClr>
                </a:solidFill>
                <a:latin typeface="Arial" charset="0"/>
                <a:cs typeface="Arial" charset="0"/>
              </a:rPr>
              <a:t>Innehållsförteckning</a:t>
            </a:r>
          </a:p>
        </p:txBody>
      </p:sp>
      <p:sp>
        <p:nvSpPr>
          <p:cNvPr id="3" name="textruta 2"/>
          <p:cNvSpPr txBox="1"/>
          <p:nvPr/>
        </p:nvSpPr>
        <p:spPr>
          <a:xfrm>
            <a:off x="832757" y="1902628"/>
            <a:ext cx="8402683" cy="2693045"/>
          </a:xfrm>
          <a:prstGeom prst="rect">
            <a:avLst/>
          </a:prstGeom>
          <a:noFill/>
        </p:spPr>
        <p:txBody>
          <a:bodyPr wrap="square" rtlCol="0">
            <a:spAutoFit/>
          </a:bodyPr>
          <a:lstStyle/>
          <a:p>
            <a:r>
              <a:rPr lang="sv-SE" sz="2400" dirty="0"/>
              <a:t>Bakgrund							3</a:t>
            </a:r>
          </a:p>
          <a:p>
            <a:pPr>
              <a:spcBef>
                <a:spcPts val="600"/>
              </a:spcBef>
            </a:pPr>
            <a:r>
              <a:rPr lang="sv-SE" sz="2400" dirty="0"/>
              <a:t>Omvärld och ramverk						9</a:t>
            </a:r>
          </a:p>
          <a:p>
            <a:pPr>
              <a:spcBef>
                <a:spcPts val="600"/>
              </a:spcBef>
            </a:pPr>
            <a:r>
              <a:rPr lang="sv-SE" sz="2400" dirty="0"/>
              <a:t>På väg mot ett nytt energilandskap				14</a:t>
            </a:r>
          </a:p>
          <a:p>
            <a:pPr>
              <a:spcBef>
                <a:spcPts val="600"/>
              </a:spcBef>
            </a:pPr>
            <a:r>
              <a:rPr lang="sv-SE" sz="2400" dirty="0"/>
              <a:t>Krav på energisystemet					17</a:t>
            </a:r>
          </a:p>
          <a:p>
            <a:pPr>
              <a:spcBef>
                <a:spcPts val="600"/>
              </a:spcBef>
            </a:pPr>
            <a:r>
              <a:rPr lang="sv-SE" sz="2400" dirty="0"/>
              <a:t>Fjärr- och kraftvärmen i förhållande till energitriangeln	23</a:t>
            </a:r>
          </a:p>
          <a:p>
            <a:pPr>
              <a:spcBef>
                <a:spcPts val="600"/>
              </a:spcBef>
            </a:pPr>
            <a:r>
              <a:rPr lang="sv-SE" sz="2400" dirty="0"/>
              <a:t>Regelverk och villkor						28</a:t>
            </a:r>
          </a:p>
        </p:txBody>
      </p:sp>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2</a:t>
            </a:fld>
            <a:endParaRPr lang="sv-SE" dirty="0"/>
          </a:p>
        </p:txBody>
      </p:sp>
    </p:spTree>
    <p:extLst>
      <p:ext uri="{BB962C8B-B14F-4D97-AF65-F5344CB8AC3E}">
        <p14:creationId xmlns:p14="http://schemas.microsoft.com/office/powerpoint/2010/main" val="1720501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D90852A-1F13-4455-A689-A508F1018475}"/>
              </a:ext>
            </a:extLst>
          </p:cNvPr>
          <p:cNvSpPr>
            <a:spLocks noGrp="1"/>
          </p:cNvSpPr>
          <p:nvPr>
            <p:ph type="body" sz="quarter" idx="14"/>
          </p:nvPr>
        </p:nvSpPr>
        <p:spPr>
          <a:xfrm>
            <a:off x="695324" y="1720850"/>
            <a:ext cx="5329919" cy="4371975"/>
          </a:xfrm>
        </p:spPr>
        <p:txBody>
          <a:bodyPr/>
          <a:lstStyle/>
          <a:p>
            <a:pPr marL="0" indent="0">
              <a:buNone/>
            </a:pPr>
            <a:r>
              <a:rPr lang="sv-SE" dirty="0"/>
              <a:t>Utmaningar</a:t>
            </a:r>
          </a:p>
          <a:p>
            <a:r>
              <a:rPr lang="sv-SE" dirty="0"/>
              <a:t>Avveckla fossila bränslen (hela landet)</a:t>
            </a:r>
          </a:p>
          <a:p>
            <a:r>
              <a:rPr lang="sv-SE" dirty="0"/>
              <a:t>Ökad utbyggnad förnybar elproduktion (hela landet)</a:t>
            </a:r>
          </a:p>
          <a:p>
            <a:r>
              <a:rPr lang="sv-SE" dirty="0"/>
              <a:t>Hänsyn till biologisk mångfald </a:t>
            </a:r>
            <a:br>
              <a:rPr lang="sv-SE" dirty="0"/>
            </a:br>
            <a:r>
              <a:rPr lang="sv-SE" dirty="0"/>
              <a:t>(hela landet)</a:t>
            </a:r>
          </a:p>
        </p:txBody>
      </p:sp>
      <p:sp>
        <p:nvSpPr>
          <p:cNvPr id="3" name="Rubrik 2">
            <a:extLst>
              <a:ext uri="{FF2B5EF4-FFF2-40B4-BE49-F238E27FC236}">
                <a16:creationId xmlns:a16="http://schemas.microsoft.com/office/drawing/2014/main" id="{E44C4E57-1C86-42A0-BBFE-DB1177D5D8ED}"/>
              </a:ext>
            </a:extLst>
          </p:cNvPr>
          <p:cNvSpPr>
            <a:spLocks noGrp="1"/>
          </p:cNvSpPr>
          <p:nvPr>
            <p:ph type="title"/>
          </p:nvPr>
        </p:nvSpPr>
        <p:spPr>
          <a:xfrm>
            <a:off x="695325" y="540000"/>
            <a:ext cx="8677275" cy="967169"/>
          </a:xfrm>
        </p:spPr>
        <p:txBody>
          <a:bodyPr/>
          <a:lstStyle/>
          <a:p>
            <a:r>
              <a:rPr lang="sv-SE" dirty="0"/>
              <a:t>Grundpelarnas utmaningar i en svensk kontext</a:t>
            </a:r>
            <a:br>
              <a:rPr lang="sv-SE" dirty="0">
                <a:solidFill>
                  <a:schemeClr val="tx1">
                    <a:lumMod val="85000"/>
                    <a:lumOff val="15000"/>
                  </a:schemeClr>
                </a:solidFill>
                <a:latin typeface="Arial" charset="0"/>
                <a:cs typeface="Arial" charset="0"/>
              </a:rPr>
            </a:br>
            <a:endParaRPr lang="sv-SE" dirty="0"/>
          </a:p>
        </p:txBody>
      </p:sp>
      <p:sp>
        <p:nvSpPr>
          <p:cNvPr id="4" name="Platshållare för text 3">
            <a:extLst>
              <a:ext uri="{FF2B5EF4-FFF2-40B4-BE49-F238E27FC236}">
                <a16:creationId xmlns:a16="http://schemas.microsoft.com/office/drawing/2014/main" id="{C1065A8A-2BDE-4F5D-8C58-1DC025697474}"/>
              </a:ext>
            </a:extLst>
          </p:cNvPr>
          <p:cNvSpPr>
            <a:spLocks noGrp="1"/>
          </p:cNvSpPr>
          <p:nvPr>
            <p:ph type="body" sz="quarter" idx="18"/>
          </p:nvPr>
        </p:nvSpPr>
        <p:spPr/>
        <p:txBody>
          <a:bodyPr/>
          <a:lstStyle/>
          <a:p>
            <a:endParaRPr lang="sv-SE"/>
          </a:p>
        </p:txBody>
      </p:sp>
      <p:grpSp>
        <p:nvGrpSpPr>
          <p:cNvPr id="8" name="Grupp 7">
            <a:extLst>
              <a:ext uri="{FF2B5EF4-FFF2-40B4-BE49-F238E27FC236}">
                <a16:creationId xmlns:a16="http://schemas.microsoft.com/office/drawing/2014/main" id="{CADAA50A-C1BF-4010-85CA-BE226E9203DF}"/>
              </a:ext>
            </a:extLst>
          </p:cNvPr>
          <p:cNvGrpSpPr/>
          <p:nvPr/>
        </p:nvGrpSpPr>
        <p:grpSpPr>
          <a:xfrm>
            <a:off x="7138249" y="1720850"/>
            <a:ext cx="3641796" cy="3502684"/>
            <a:chOff x="4813777" y="3627262"/>
            <a:chExt cx="3288001" cy="2578466"/>
          </a:xfrm>
        </p:grpSpPr>
        <p:sp>
          <p:nvSpPr>
            <p:cNvPr id="9" name="Likbent triangel 8">
              <a:extLst>
                <a:ext uri="{FF2B5EF4-FFF2-40B4-BE49-F238E27FC236}">
                  <a16:creationId xmlns:a16="http://schemas.microsoft.com/office/drawing/2014/main" id="{D1A30978-C3E4-43B7-8ABA-16C2CF6AFC5B}"/>
                </a:ext>
              </a:extLst>
            </p:cNvPr>
            <p:cNvSpPr/>
            <p:nvPr/>
          </p:nvSpPr>
          <p:spPr>
            <a:xfrm>
              <a:off x="4881028" y="4066604"/>
              <a:ext cx="3153500" cy="21391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11" name="textruta 10">
              <a:extLst>
                <a:ext uri="{FF2B5EF4-FFF2-40B4-BE49-F238E27FC236}">
                  <a16:creationId xmlns:a16="http://schemas.microsoft.com/office/drawing/2014/main" id="{6CDB8604-B9B5-467B-88D8-273091E9ADBD}"/>
                </a:ext>
              </a:extLst>
            </p:cNvPr>
            <p:cNvSpPr txBox="1"/>
            <p:nvPr/>
          </p:nvSpPr>
          <p:spPr>
            <a:xfrm>
              <a:off x="4813777" y="3627262"/>
              <a:ext cx="3288001" cy="312662"/>
            </a:xfrm>
            <a:prstGeom prst="rect">
              <a:avLst/>
            </a:prstGeom>
            <a:noFill/>
          </p:spPr>
          <p:txBody>
            <a:bodyPr wrap="square" rtlCol="0">
              <a:spAutoFit/>
            </a:bodyPr>
            <a:lstStyle/>
            <a:p>
              <a:pPr algn="ctr">
                <a:lnSpc>
                  <a:spcPct val="90000"/>
                </a:lnSpc>
                <a:spcBef>
                  <a:spcPts val="600"/>
                </a:spcBef>
              </a:pPr>
              <a:r>
                <a:rPr lang="sv-SE" sz="2400" dirty="0">
                  <a:latin typeface="+mn-lt"/>
                </a:rPr>
                <a:t>Klimat och miljö</a:t>
              </a:r>
            </a:p>
          </p:txBody>
        </p:sp>
      </p:grpSp>
    </p:spTree>
    <p:extLst>
      <p:ext uri="{BB962C8B-B14F-4D97-AF65-F5344CB8AC3E}">
        <p14:creationId xmlns:p14="http://schemas.microsoft.com/office/powerpoint/2010/main" val="26081951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D90852A-1F13-4455-A689-A508F1018475}"/>
              </a:ext>
            </a:extLst>
          </p:cNvPr>
          <p:cNvSpPr>
            <a:spLocks noGrp="1"/>
          </p:cNvSpPr>
          <p:nvPr>
            <p:ph type="body" sz="quarter" idx="14"/>
          </p:nvPr>
        </p:nvSpPr>
        <p:spPr/>
        <p:txBody>
          <a:bodyPr/>
          <a:lstStyle/>
          <a:p>
            <a:pPr marL="0" indent="0">
              <a:buNone/>
            </a:pPr>
            <a:r>
              <a:rPr lang="sv-SE" dirty="0"/>
              <a:t>Utmaningar</a:t>
            </a:r>
          </a:p>
          <a:p>
            <a:r>
              <a:rPr lang="sv-SE" dirty="0"/>
              <a:t>Investeringsbehov</a:t>
            </a:r>
          </a:p>
          <a:p>
            <a:r>
              <a:rPr lang="sv-SE" dirty="0"/>
              <a:t>Konkurrenskraftiga energipriser</a:t>
            </a:r>
          </a:p>
          <a:p>
            <a:r>
              <a:rPr lang="sv-SE" dirty="0"/>
              <a:t>Reglering, skatter, villkor</a:t>
            </a:r>
          </a:p>
          <a:p>
            <a:endParaRPr lang="sv-SE" dirty="0"/>
          </a:p>
        </p:txBody>
      </p:sp>
      <p:sp>
        <p:nvSpPr>
          <p:cNvPr id="3" name="Rubrik 2">
            <a:extLst>
              <a:ext uri="{FF2B5EF4-FFF2-40B4-BE49-F238E27FC236}">
                <a16:creationId xmlns:a16="http://schemas.microsoft.com/office/drawing/2014/main" id="{E44C4E57-1C86-42A0-BBFE-DB1177D5D8ED}"/>
              </a:ext>
            </a:extLst>
          </p:cNvPr>
          <p:cNvSpPr>
            <a:spLocks noGrp="1"/>
          </p:cNvSpPr>
          <p:nvPr>
            <p:ph type="title"/>
          </p:nvPr>
        </p:nvSpPr>
        <p:spPr>
          <a:xfrm>
            <a:off x="695325" y="540000"/>
            <a:ext cx="8677275" cy="967169"/>
          </a:xfrm>
        </p:spPr>
        <p:txBody>
          <a:bodyPr/>
          <a:lstStyle/>
          <a:p>
            <a:r>
              <a:rPr lang="sv-SE" dirty="0"/>
              <a:t>Grundpelarnas utmaningar i en svensk kontext</a:t>
            </a:r>
            <a:br>
              <a:rPr lang="sv-SE" dirty="0">
                <a:solidFill>
                  <a:schemeClr val="tx1">
                    <a:lumMod val="85000"/>
                    <a:lumOff val="15000"/>
                  </a:schemeClr>
                </a:solidFill>
                <a:latin typeface="Arial" charset="0"/>
                <a:cs typeface="Arial" charset="0"/>
              </a:rPr>
            </a:br>
            <a:endParaRPr lang="sv-SE" dirty="0"/>
          </a:p>
        </p:txBody>
      </p:sp>
      <p:sp>
        <p:nvSpPr>
          <p:cNvPr id="4" name="Platshållare för text 3">
            <a:extLst>
              <a:ext uri="{FF2B5EF4-FFF2-40B4-BE49-F238E27FC236}">
                <a16:creationId xmlns:a16="http://schemas.microsoft.com/office/drawing/2014/main" id="{C1065A8A-2BDE-4F5D-8C58-1DC025697474}"/>
              </a:ext>
            </a:extLst>
          </p:cNvPr>
          <p:cNvSpPr>
            <a:spLocks noGrp="1"/>
          </p:cNvSpPr>
          <p:nvPr>
            <p:ph type="body" sz="quarter" idx="18"/>
          </p:nvPr>
        </p:nvSpPr>
        <p:spPr/>
        <p:txBody>
          <a:bodyPr/>
          <a:lstStyle/>
          <a:p>
            <a:endParaRPr lang="sv-SE"/>
          </a:p>
        </p:txBody>
      </p:sp>
      <p:grpSp>
        <p:nvGrpSpPr>
          <p:cNvPr id="8" name="Grupp 7">
            <a:extLst>
              <a:ext uri="{FF2B5EF4-FFF2-40B4-BE49-F238E27FC236}">
                <a16:creationId xmlns:a16="http://schemas.microsoft.com/office/drawing/2014/main" id="{96161DEC-DC30-4EE9-995A-DF30CBFA0974}"/>
              </a:ext>
            </a:extLst>
          </p:cNvPr>
          <p:cNvGrpSpPr/>
          <p:nvPr/>
        </p:nvGrpSpPr>
        <p:grpSpPr>
          <a:xfrm>
            <a:off x="7138249" y="1507169"/>
            <a:ext cx="3641796" cy="3502684"/>
            <a:chOff x="4813777" y="3627262"/>
            <a:chExt cx="3288001" cy="2578466"/>
          </a:xfrm>
        </p:grpSpPr>
        <p:sp>
          <p:nvSpPr>
            <p:cNvPr id="9" name="Likbent triangel 8">
              <a:extLst>
                <a:ext uri="{FF2B5EF4-FFF2-40B4-BE49-F238E27FC236}">
                  <a16:creationId xmlns:a16="http://schemas.microsoft.com/office/drawing/2014/main" id="{8DB7B502-A761-4BC1-8602-6278ED464FC6}"/>
                </a:ext>
              </a:extLst>
            </p:cNvPr>
            <p:cNvSpPr/>
            <p:nvPr/>
          </p:nvSpPr>
          <p:spPr>
            <a:xfrm>
              <a:off x="4881028" y="4066604"/>
              <a:ext cx="3153500" cy="21391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11" name="textruta 10">
              <a:extLst>
                <a:ext uri="{FF2B5EF4-FFF2-40B4-BE49-F238E27FC236}">
                  <a16:creationId xmlns:a16="http://schemas.microsoft.com/office/drawing/2014/main" id="{C2BAC086-91E7-49CD-B8C3-D82A5F00AF0A}"/>
                </a:ext>
              </a:extLst>
            </p:cNvPr>
            <p:cNvSpPr txBox="1"/>
            <p:nvPr/>
          </p:nvSpPr>
          <p:spPr>
            <a:xfrm>
              <a:off x="4813777" y="3627262"/>
              <a:ext cx="3288001" cy="312662"/>
            </a:xfrm>
            <a:prstGeom prst="rect">
              <a:avLst/>
            </a:prstGeom>
            <a:noFill/>
          </p:spPr>
          <p:txBody>
            <a:bodyPr wrap="square" rtlCol="0">
              <a:spAutoFit/>
            </a:bodyPr>
            <a:lstStyle/>
            <a:p>
              <a:pPr algn="ctr">
                <a:lnSpc>
                  <a:spcPct val="90000"/>
                </a:lnSpc>
                <a:spcBef>
                  <a:spcPts val="600"/>
                </a:spcBef>
              </a:pPr>
              <a:r>
                <a:rPr lang="sv-SE" sz="2400" dirty="0">
                  <a:latin typeface="+mn-lt"/>
                </a:rPr>
                <a:t>Konkurrenskraft</a:t>
              </a:r>
            </a:p>
          </p:txBody>
        </p:sp>
      </p:grpSp>
    </p:spTree>
    <p:extLst>
      <p:ext uri="{BB962C8B-B14F-4D97-AF65-F5344CB8AC3E}">
        <p14:creationId xmlns:p14="http://schemas.microsoft.com/office/powerpoint/2010/main" val="49887704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4EBA72-FCCC-48DC-8AD5-7C6144B72E30}"/>
              </a:ext>
            </a:extLst>
          </p:cNvPr>
          <p:cNvSpPr>
            <a:spLocks noGrp="1"/>
          </p:cNvSpPr>
          <p:nvPr>
            <p:ph type="title"/>
          </p:nvPr>
        </p:nvSpPr>
        <p:spPr>
          <a:xfrm>
            <a:off x="878303" y="892771"/>
            <a:ext cx="8992318" cy="1248849"/>
          </a:xfrm>
        </p:spPr>
        <p:txBody>
          <a:bodyPr/>
          <a:lstStyle/>
          <a:p>
            <a:r>
              <a:rPr lang="sv-SE" dirty="0"/>
              <a:t>Fjärr- och kraftvärmen i förhållande till energipolitikens grundpelare</a:t>
            </a:r>
          </a:p>
        </p:txBody>
      </p:sp>
    </p:spTree>
    <p:extLst>
      <p:ext uri="{BB962C8B-B14F-4D97-AF65-F5344CB8AC3E}">
        <p14:creationId xmlns:p14="http://schemas.microsoft.com/office/powerpoint/2010/main" val="284896909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264" y="636259"/>
            <a:ext cx="8651847" cy="514738"/>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400" dirty="0">
                <a:solidFill>
                  <a:schemeClr val="tx1">
                    <a:lumMod val="85000"/>
                    <a:lumOff val="15000"/>
                  </a:schemeClr>
                </a:solidFill>
                <a:latin typeface="Arial" charset="0"/>
                <a:cs typeface="Arial" charset="0"/>
              </a:rPr>
              <a:t>Fjärrvärmens funktion i grundpelarna, leveranssäkerhet</a:t>
            </a:r>
            <a:endParaRPr lang="sv-SE" sz="2400" dirty="0">
              <a:solidFill>
                <a:srgbClr val="FF0000"/>
              </a:solidFill>
              <a:latin typeface="Arial" charset="0"/>
              <a:cs typeface="Arial" charset="0"/>
            </a:endParaRPr>
          </a:p>
        </p:txBody>
      </p:sp>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23</a:t>
            </a:fld>
            <a:endParaRPr lang="sv-SE"/>
          </a:p>
        </p:txBody>
      </p:sp>
      <p:sp>
        <p:nvSpPr>
          <p:cNvPr id="24" name="textruta 23">
            <a:extLst>
              <a:ext uri="{FF2B5EF4-FFF2-40B4-BE49-F238E27FC236}">
                <a16:creationId xmlns:a16="http://schemas.microsoft.com/office/drawing/2014/main" id="{894AB323-5E88-4042-B0EC-EB3529786BD4}"/>
              </a:ext>
            </a:extLst>
          </p:cNvPr>
          <p:cNvSpPr txBox="1"/>
          <p:nvPr/>
        </p:nvSpPr>
        <p:spPr>
          <a:xfrm>
            <a:off x="576435" y="1397808"/>
            <a:ext cx="10801200" cy="5047536"/>
          </a:xfrm>
          <a:prstGeom prst="rect">
            <a:avLst/>
          </a:prstGeom>
          <a:noFill/>
        </p:spPr>
        <p:txBody>
          <a:bodyPr wrap="square" rtlCol="0">
            <a:spAutoFit/>
          </a:bodyPr>
          <a:lstStyle/>
          <a:p>
            <a:r>
              <a:rPr lang="sv-SE" i="1" dirty="0"/>
              <a:t>Utmaning	Beskrivning 				Fjärrvärmens funktion</a:t>
            </a:r>
          </a:p>
          <a:p>
            <a:endParaRPr lang="sv-SE" sz="1600" dirty="0"/>
          </a:p>
          <a:p>
            <a:r>
              <a:rPr lang="sv-SE" sz="1600" dirty="0"/>
              <a:t>Eleffektbrist 	Vid ett givet tillfälle (till exempel en timme) kan inte 	Stabiliserar, </a:t>
            </a:r>
          </a:p>
          <a:p>
            <a:r>
              <a:rPr lang="sv-SE" sz="1600" dirty="0"/>
              <a:t>		tillräckligt</a:t>
            </a:r>
            <a:r>
              <a:rPr lang="sv-SE" sz="1600" dirty="0">
                <a:solidFill>
                  <a:srgbClr val="FF0000"/>
                </a:solidFill>
              </a:rPr>
              <a:t> </a:t>
            </a:r>
            <a:r>
              <a:rPr lang="sv-SE" sz="1600" dirty="0"/>
              <a:t>med el levereras 			 styrs av verket (inte av väder) </a:t>
            </a:r>
            <a:br>
              <a:rPr lang="sv-SE" sz="1600" dirty="0"/>
            </a:br>
            <a:r>
              <a:rPr lang="sv-SE" sz="1600" dirty="0"/>
              <a:t>		</a:t>
            </a:r>
          </a:p>
          <a:p>
            <a:r>
              <a:rPr lang="sv-SE" sz="1600" dirty="0"/>
              <a:t>Nätkapacitet 	Flaskhalsar och trängsel i elnäten har gett brist på el	Avlastar elnäten eftersom mindre el behöver 							användas till uppvärmning. </a:t>
            </a:r>
            <a:br>
              <a:rPr lang="sv-SE" sz="1600" dirty="0"/>
            </a:br>
            <a:r>
              <a:rPr lang="sv-SE" sz="1600" dirty="0"/>
              <a:t>							Kraftvärme tillför el från egen produktion</a:t>
            </a:r>
          </a:p>
          <a:p>
            <a:endParaRPr lang="sv-SE" sz="1600" dirty="0"/>
          </a:p>
          <a:p>
            <a:r>
              <a:rPr lang="sv-SE" sz="1600" dirty="0"/>
              <a:t>Reglerkraft 	Behov av mer energi vid den variation som uppstår av 	Fjärr- och kraftvärme är </a:t>
            </a:r>
            <a:r>
              <a:rPr lang="sv-SE" sz="1600" dirty="0" err="1"/>
              <a:t>planerbar</a:t>
            </a:r>
            <a:r>
              <a:rPr lang="sv-SE" sz="1600" dirty="0"/>
              <a:t> produktion</a:t>
            </a:r>
            <a:br>
              <a:rPr lang="sv-SE" sz="1600" dirty="0"/>
            </a:br>
            <a:r>
              <a:rPr lang="sv-SE" sz="1600" dirty="0"/>
              <a:t>		väderberoende produktion (kalla/vindstilla dagar)</a:t>
            </a:r>
          </a:p>
          <a:p>
            <a:pPr lvl="1"/>
            <a:endParaRPr lang="sv-SE" sz="1600" dirty="0"/>
          </a:p>
          <a:p>
            <a:r>
              <a:rPr lang="sv-SE" sz="1600" dirty="0"/>
              <a:t>Sårbarhet 		Ökande sårbarhet, ex vid avbrott, beroende av 	Lokalt/regionalt robust system, flexibelt</a:t>
            </a:r>
            <a:br>
              <a:rPr lang="sv-SE" sz="1600" dirty="0"/>
            </a:br>
            <a:r>
              <a:rPr lang="sv-SE" sz="1600" dirty="0"/>
              <a:t>		specifikt bränsle (olja /kol/uran), geopolitisk läge	 i val av bränsle 	 				</a:t>
            </a:r>
          </a:p>
          <a:p>
            <a:r>
              <a:rPr lang="sv-SE" sz="1600" dirty="0"/>
              <a:t>Nätprestanda 	Stamnät och lokala/regionala nät ägs av olika aktörer 	Kraftvärme minskar beroendet av </a:t>
            </a:r>
          </a:p>
          <a:p>
            <a:r>
              <a:rPr lang="sv-SE" sz="1600" dirty="0"/>
              <a:t>och ägarförhållanden 	har hanterats (ex storm- och vindsäkrats) i olika 	 stamnät (leds kortare sträckor).</a:t>
            </a:r>
          </a:p>
          <a:p>
            <a:r>
              <a:rPr lang="sv-SE" sz="1600" dirty="0"/>
              <a:t>		hög grad </a:t>
            </a:r>
            <a:br>
              <a:rPr lang="sv-SE" sz="1600" dirty="0"/>
            </a:br>
            <a:r>
              <a:rPr lang="sv-SE" sz="1600" dirty="0"/>
              <a:t>		Svårigheter med samplanering då elen ska 		Lokal och </a:t>
            </a:r>
            <a:r>
              <a:rPr lang="sv-SE" sz="1600" dirty="0" err="1"/>
              <a:t>planerbar</a:t>
            </a:r>
            <a:r>
              <a:rPr lang="sv-SE" sz="1600" dirty="0"/>
              <a:t> produktion.</a:t>
            </a:r>
            <a:br>
              <a:rPr lang="sv-SE" sz="1600" dirty="0"/>
            </a:br>
            <a:r>
              <a:rPr lang="sv-SE" sz="1600" dirty="0"/>
              <a:t>		transporteras långa sträckor från betydligt fler producenter. </a:t>
            </a:r>
          </a:p>
        </p:txBody>
      </p:sp>
      <p:grpSp>
        <p:nvGrpSpPr>
          <p:cNvPr id="3" name="Grupp 2">
            <a:extLst>
              <a:ext uri="{FF2B5EF4-FFF2-40B4-BE49-F238E27FC236}">
                <a16:creationId xmlns:a16="http://schemas.microsoft.com/office/drawing/2014/main" id="{AE056413-7029-442E-A083-6F0139FC1385}"/>
              </a:ext>
            </a:extLst>
          </p:cNvPr>
          <p:cNvGrpSpPr/>
          <p:nvPr/>
        </p:nvGrpSpPr>
        <p:grpSpPr>
          <a:xfrm>
            <a:off x="9797225" y="755946"/>
            <a:ext cx="1855025" cy="1737733"/>
            <a:chOff x="9975544" y="444797"/>
            <a:chExt cx="1855025" cy="1737733"/>
          </a:xfrm>
        </p:grpSpPr>
        <p:sp>
          <p:nvSpPr>
            <p:cNvPr id="13" name="Likbent triangel 12">
              <a:extLst>
                <a:ext uri="{FF2B5EF4-FFF2-40B4-BE49-F238E27FC236}">
                  <a16:creationId xmlns:a16="http://schemas.microsoft.com/office/drawing/2014/main" id="{07A3CC85-353F-4923-9755-CBF5FC62073B}"/>
                </a:ext>
              </a:extLst>
            </p:cNvPr>
            <p:cNvSpPr/>
            <p:nvPr/>
          </p:nvSpPr>
          <p:spPr>
            <a:xfrm>
              <a:off x="10058395" y="839848"/>
              <a:ext cx="1689325" cy="134268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14" name="textruta 13">
              <a:extLst>
                <a:ext uri="{FF2B5EF4-FFF2-40B4-BE49-F238E27FC236}">
                  <a16:creationId xmlns:a16="http://schemas.microsoft.com/office/drawing/2014/main" id="{E8C2E6BC-579B-4256-952B-C2AE06771C96}"/>
                </a:ext>
              </a:extLst>
            </p:cNvPr>
            <p:cNvSpPr txBox="1"/>
            <p:nvPr/>
          </p:nvSpPr>
          <p:spPr>
            <a:xfrm>
              <a:off x="9975544" y="444797"/>
              <a:ext cx="1855025" cy="674031"/>
            </a:xfrm>
            <a:prstGeom prst="rect">
              <a:avLst/>
            </a:prstGeom>
            <a:noFill/>
          </p:spPr>
          <p:txBody>
            <a:bodyPr wrap="square" rtlCol="0">
              <a:spAutoFit/>
            </a:bodyPr>
            <a:lstStyle/>
            <a:p>
              <a:pPr algn="ctr">
                <a:lnSpc>
                  <a:spcPct val="90000"/>
                </a:lnSpc>
                <a:spcBef>
                  <a:spcPts val="600"/>
                </a:spcBef>
              </a:pPr>
              <a:r>
                <a:rPr lang="sv-SE" dirty="0">
                  <a:latin typeface="+mn-lt"/>
                </a:rPr>
                <a:t>Leveranssäkerhet</a:t>
              </a:r>
              <a:endParaRPr lang="sv-SE" sz="2400" dirty="0">
                <a:latin typeface="+mn-lt"/>
              </a:endParaRPr>
            </a:p>
          </p:txBody>
        </p:sp>
      </p:grpSp>
    </p:spTree>
    <p:extLst>
      <p:ext uri="{BB962C8B-B14F-4D97-AF65-F5344CB8AC3E}">
        <p14:creationId xmlns:p14="http://schemas.microsoft.com/office/powerpoint/2010/main" val="1793884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24</a:t>
            </a:fld>
            <a:endParaRPr lang="sv-SE"/>
          </a:p>
        </p:txBody>
      </p:sp>
      <p:sp>
        <p:nvSpPr>
          <p:cNvPr id="10" name="textruta 9">
            <a:extLst>
              <a:ext uri="{FF2B5EF4-FFF2-40B4-BE49-F238E27FC236}">
                <a16:creationId xmlns:a16="http://schemas.microsoft.com/office/drawing/2014/main" id="{DB8D3E0B-6879-ED48-A5ED-FD2C2E95A1D1}"/>
              </a:ext>
            </a:extLst>
          </p:cNvPr>
          <p:cNvSpPr txBox="1"/>
          <p:nvPr/>
        </p:nvSpPr>
        <p:spPr>
          <a:xfrm>
            <a:off x="541749" y="1393815"/>
            <a:ext cx="10341804" cy="4555093"/>
          </a:xfrm>
          <a:prstGeom prst="rect">
            <a:avLst/>
          </a:prstGeom>
          <a:noFill/>
        </p:spPr>
        <p:txBody>
          <a:bodyPr wrap="square" rtlCol="0">
            <a:spAutoFit/>
          </a:bodyPr>
          <a:lstStyle/>
          <a:p>
            <a:r>
              <a:rPr lang="sv-SE" i="1" dirty="0"/>
              <a:t>Utmaning		Beskrivning 			Fjärrvärmens funktion</a:t>
            </a:r>
            <a:endParaRPr lang="sv-SE" sz="1600" dirty="0"/>
          </a:p>
          <a:p>
            <a:r>
              <a:rPr lang="sv-SE" sz="1600" dirty="0"/>
              <a:t>Avveckla fossila bränslen	Snart genomfört i svensk kraft- och 	Drivs med få undantag helt </a:t>
            </a:r>
          </a:p>
          <a:p>
            <a:r>
              <a:rPr lang="sv-SE" sz="1600" dirty="0"/>
              <a:t>			fjärrvärmeproduktion			av restprodukter										från skog, förbränning av avfall 									(energiåtervinning) samt restvärme. </a:t>
            </a:r>
          </a:p>
          <a:p>
            <a:endParaRPr lang="sv-SE" sz="1600" dirty="0"/>
          </a:p>
          <a:p>
            <a:r>
              <a:rPr lang="sv-SE" sz="1600" dirty="0"/>
              <a:t>Hushålla med resurser	Ett cirkulärt samhälle kräver hushållning 	Fjärrvärmen möjliggör att restavfall, 				och återanvändning av gemensamma 	 industriell	</a:t>
            </a:r>
            <a:r>
              <a:rPr lang="sv-SE" sz="1600" dirty="0" err="1"/>
              <a:t>restvärme</a:t>
            </a:r>
            <a:r>
              <a:rPr lang="sv-SE" sz="1600" dirty="0"/>
              <a:t>, annan spillvärme, </a:t>
            </a:r>
          </a:p>
          <a:p>
            <a:r>
              <a:rPr lang="sv-SE" sz="1600" dirty="0"/>
              <a:t>			resurser 				gaser från gamla deponier </a:t>
            </a:r>
            <a:r>
              <a:rPr lang="sv-SE" sz="1600" dirty="0" err="1"/>
              <a:t>etc</a:t>
            </a:r>
            <a:r>
              <a:rPr lang="sv-SE" sz="1600" dirty="0"/>
              <a:t> kan komma 							 	till nytta som energi.	</a:t>
            </a:r>
          </a:p>
          <a:p>
            <a:r>
              <a:rPr lang="sv-SE" sz="1600" dirty="0"/>
              <a:t>		</a:t>
            </a:r>
          </a:p>
          <a:p>
            <a:r>
              <a:rPr lang="sv-SE" sz="1600" dirty="0"/>
              <a:t>Ökad utbyggnad av produktion 	Ökad elanvändning ger stort behov 	Fjärr- och kraftvärme både avlastar </a:t>
            </a:r>
          </a:p>
          <a:p>
            <a:r>
              <a:rPr lang="sv-SE" sz="1600" dirty="0"/>
              <a:t>			av utbyggnad 			elsystemet	 och tillför el.</a:t>
            </a:r>
          </a:p>
          <a:p>
            <a:r>
              <a:rPr lang="sv-SE" sz="1600" dirty="0"/>
              <a:t>	</a:t>
            </a:r>
            <a:br>
              <a:rPr lang="sv-SE" sz="1600" dirty="0"/>
            </a:br>
            <a:r>
              <a:rPr lang="sv-SE" sz="1600" dirty="0"/>
              <a:t>Hänsyn till biologisk mångfald	Energiproduktion ska ske på ett sådant sätt 	Teknikutveckling i riktning mot ökad</a:t>
            </a:r>
            <a:br>
              <a:rPr lang="sv-SE" sz="1600" dirty="0"/>
            </a:br>
            <a:r>
              <a:rPr lang="sv-SE" sz="1600" dirty="0"/>
              <a:t>			att naturvärden inte hotas och att 	 effektivitet med kapacitet att</a:t>
            </a:r>
          </a:p>
          <a:p>
            <a:r>
              <a:rPr lang="sv-SE" sz="1600" dirty="0"/>
              <a:t>			restprodukter nyttjas effektivt 		 tillvarata fler restprodukter från bl.a. 								skogsavfall </a:t>
            </a:r>
          </a:p>
        </p:txBody>
      </p:sp>
      <p:grpSp>
        <p:nvGrpSpPr>
          <p:cNvPr id="9" name="Grupp 8">
            <a:extLst>
              <a:ext uri="{FF2B5EF4-FFF2-40B4-BE49-F238E27FC236}">
                <a16:creationId xmlns:a16="http://schemas.microsoft.com/office/drawing/2014/main" id="{7A26432C-7497-4BB3-B0E6-70D7F26DCF46}"/>
              </a:ext>
            </a:extLst>
          </p:cNvPr>
          <p:cNvGrpSpPr/>
          <p:nvPr/>
        </p:nvGrpSpPr>
        <p:grpSpPr>
          <a:xfrm>
            <a:off x="9797225" y="527347"/>
            <a:ext cx="1855025" cy="1737733"/>
            <a:chOff x="9975544" y="444797"/>
            <a:chExt cx="1855025" cy="1737733"/>
          </a:xfrm>
        </p:grpSpPr>
        <p:sp>
          <p:nvSpPr>
            <p:cNvPr id="11" name="Likbent triangel 10">
              <a:extLst>
                <a:ext uri="{FF2B5EF4-FFF2-40B4-BE49-F238E27FC236}">
                  <a16:creationId xmlns:a16="http://schemas.microsoft.com/office/drawing/2014/main" id="{E9DAF0EC-33B7-4231-8EC1-8A28372F04BC}"/>
                </a:ext>
              </a:extLst>
            </p:cNvPr>
            <p:cNvSpPr/>
            <p:nvPr/>
          </p:nvSpPr>
          <p:spPr>
            <a:xfrm>
              <a:off x="10058395" y="839848"/>
              <a:ext cx="1689325" cy="134268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12" name="textruta 11">
              <a:extLst>
                <a:ext uri="{FF2B5EF4-FFF2-40B4-BE49-F238E27FC236}">
                  <a16:creationId xmlns:a16="http://schemas.microsoft.com/office/drawing/2014/main" id="{D7FD3CA2-8E55-4A13-A927-0A7B7901A178}"/>
                </a:ext>
              </a:extLst>
            </p:cNvPr>
            <p:cNvSpPr txBox="1"/>
            <p:nvPr/>
          </p:nvSpPr>
          <p:spPr>
            <a:xfrm>
              <a:off x="9975544" y="444797"/>
              <a:ext cx="1855025" cy="369332"/>
            </a:xfrm>
            <a:prstGeom prst="rect">
              <a:avLst/>
            </a:prstGeom>
            <a:noFill/>
          </p:spPr>
          <p:txBody>
            <a:bodyPr wrap="square" rtlCol="0">
              <a:spAutoFit/>
            </a:bodyPr>
            <a:lstStyle/>
            <a:p>
              <a:pPr algn="ctr">
                <a:lnSpc>
                  <a:spcPct val="90000"/>
                </a:lnSpc>
                <a:spcBef>
                  <a:spcPts val="600"/>
                </a:spcBef>
              </a:pPr>
              <a:r>
                <a:rPr lang="sv-SE" sz="2000" dirty="0">
                  <a:latin typeface="+mn-lt"/>
                </a:rPr>
                <a:t>Klimat och miljö</a:t>
              </a:r>
            </a:p>
          </p:txBody>
        </p:sp>
      </p:grpSp>
      <p:sp>
        <p:nvSpPr>
          <p:cNvPr id="13" name="Title 1">
            <a:extLst>
              <a:ext uri="{FF2B5EF4-FFF2-40B4-BE49-F238E27FC236}">
                <a16:creationId xmlns:a16="http://schemas.microsoft.com/office/drawing/2014/main" id="{54737DF2-1C95-45B1-9816-81FF29A2F590}"/>
              </a:ext>
            </a:extLst>
          </p:cNvPr>
          <p:cNvSpPr txBox="1">
            <a:spLocks/>
          </p:cNvSpPr>
          <p:nvPr/>
        </p:nvSpPr>
        <p:spPr>
          <a:xfrm>
            <a:off x="-146958" y="601935"/>
            <a:ext cx="8245929" cy="514738"/>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400" dirty="0">
                <a:solidFill>
                  <a:schemeClr val="tx1">
                    <a:lumMod val="85000"/>
                    <a:lumOff val="15000"/>
                  </a:schemeClr>
                </a:solidFill>
                <a:latin typeface="Arial" charset="0"/>
                <a:cs typeface="Arial" charset="0"/>
              </a:rPr>
              <a:t>Fjärrvärmens funktion i grundpelarna, klimat/miljö</a:t>
            </a:r>
            <a:endParaRPr lang="sv-SE" sz="2400" dirty="0">
              <a:solidFill>
                <a:srgbClr val="FF0000"/>
              </a:solidFill>
              <a:latin typeface="Arial" charset="0"/>
              <a:cs typeface="Arial" charset="0"/>
            </a:endParaRPr>
          </a:p>
        </p:txBody>
      </p:sp>
    </p:spTree>
    <p:extLst>
      <p:ext uri="{BB962C8B-B14F-4D97-AF65-F5344CB8AC3E}">
        <p14:creationId xmlns:p14="http://schemas.microsoft.com/office/powerpoint/2010/main" val="3440944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25</a:t>
            </a:fld>
            <a:endParaRPr lang="sv-SE"/>
          </a:p>
        </p:txBody>
      </p:sp>
      <p:sp>
        <p:nvSpPr>
          <p:cNvPr id="10" name="textruta 9">
            <a:extLst>
              <a:ext uri="{FF2B5EF4-FFF2-40B4-BE49-F238E27FC236}">
                <a16:creationId xmlns:a16="http://schemas.microsoft.com/office/drawing/2014/main" id="{1BD804EE-2B43-B44C-9622-FAB495D0D0EF}"/>
              </a:ext>
            </a:extLst>
          </p:cNvPr>
          <p:cNvSpPr txBox="1"/>
          <p:nvPr/>
        </p:nvSpPr>
        <p:spPr>
          <a:xfrm>
            <a:off x="574406" y="1512218"/>
            <a:ext cx="10096315" cy="4462760"/>
          </a:xfrm>
          <a:prstGeom prst="rect">
            <a:avLst/>
          </a:prstGeom>
          <a:noFill/>
        </p:spPr>
        <p:txBody>
          <a:bodyPr wrap="square" rtlCol="0">
            <a:spAutoFit/>
          </a:bodyPr>
          <a:lstStyle/>
          <a:p>
            <a:r>
              <a:rPr lang="sv-SE" i="1" dirty="0"/>
              <a:t>Utmaning		Beskrivning 				Fjärrvärmens funktion</a:t>
            </a:r>
            <a:endParaRPr lang="sv-SE" dirty="0"/>
          </a:p>
          <a:p>
            <a:r>
              <a:rPr lang="sv-SE" dirty="0"/>
              <a:t>Investeringsbehov		Både elproduktion och elnät behöver byggas 	En utbyggd fjärrvärme 			ut och bytas ut på grund av ålder 		avlastar elnäten från den el 								som annars behövs till</a:t>
            </a:r>
          </a:p>
          <a:p>
            <a:r>
              <a:rPr lang="sv-SE" dirty="0"/>
              <a:t>								värme samt tillför el från</a:t>
            </a:r>
          </a:p>
          <a:p>
            <a:r>
              <a:rPr lang="sv-SE" dirty="0"/>
              <a:t>								egen produktion</a:t>
            </a:r>
          </a:p>
          <a:p>
            <a:endParaRPr lang="sv-SE" dirty="0"/>
          </a:p>
          <a:p>
            <a:r>
              <a:rPr lang="sv-SE" dirty="0"/>
              <a:t>Produktionsvariation	För att det ska</a:t>
            </a:r>
            <a:r>
              <a:rPr lang="sv-SE" dirty="0">
                <a:solidFill>
                  <a:srgbClr val="FF0000"/>
                </a:solidFill>
              </a:rPr>
              <a:t> </a:t>
            </a:r>
            <a:r>
              <a:rPr lang="sv-SE" dirty="0"/>
              <a:t>vara leveranssäkert behöver 	Större investeringar i 			olika slag av produktionsanläggningar byggas 	fjärrvärme minskar 				för att förstärka de lokala och 		investeringsbehoven</a:t>
            </a:r>
          </a:p>
          <a:p>
            <a:r>
              <a:rPr lang="sv-SE" dirty="0"/>
              <a:t> 			regionala elnäten				i elnät	</a:t>
            </a:r>
          </a:p>
          <a:p>
            <a:endParaRPr lang="sv-SE" dirty="0"/>
          </a:p>
          <a:p>
            <a:r>
              <a:rPr lang="sv-SE" dirty="0"/>
              <a:t>Reglering, skatter, villkor	Ett nytt, mer komplext, energilandskap på	Incitamenten för fjärr- och 			väg att växa fram. Dagens reglering etc. är	kraftvärme behöver ses 			konstruerat för gårdagens energisystem	över</a:t>
            </a:r>
          </a:p>
          <a:p>
            <a:endParaRPr lang="sv-SE" sz="1400" dirty="0"/>
          </a:p>
        </p:txBody>
      </p:sp>
      <p:grpSp>
        <p:nvGrpSpPr>
          <p:cNvPr id="11" name="Grupp 10">
            <a:extLst>
              <a:ext uri="{FF2B5EF4-FFF2-40B4-BE49-F238E27FC236}">
                <a16:creationId xmlns:a16="http://schemas.microsoft.com/office/drawing/2014/main" id="{84E01A93-533F-4024-BC78-119EF7D8A071}"/>
              </a:ext>
            </a:extLst>
          </p:cNvPr>
          <p:cNvGrpSpPr/>
          <p:nvPr/>
        </p:nvGrpSpPr>
        <p:grpSpPr>
          <a:xfrm>
            <a:off x="10107467" y="367393"/>
            <a:ext cx="1855025" cy="1737733"/>
            <a:chOff x="9975544" y="444797"/>
            <a:chExt cx="1855025" cy="1737733"/>
          </a:xfrm>
        </p:grpSpPr>
        <p:sp>
          <p:nvSpPr>
            <p:cNvPr id="12" name="Likbent triangel 11">
              <a:extLst>
                <a:ext uri="{FF2B5EF4-FFF2-40B4-BE49-F238E27FC236}">
                  <a16:creationId xmlns:a16="http://schemas.microsoft.com/office/drawing/2014/main" id="{00C047FF-D219-4164-94CA-A590423E4766}"/>
                </a:ext>
              </a:extLst>
            </p:cNvPr>
            <p:cNvSpPr/>
            <p:nvPr/>
          </p:nvSpPr>
          <p:spPr>
            <a:xfrm>
              <a:off x="10058395" y="839848"/>
              <a:ext cx="1689325" cy="134268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13" name="textruta 12">
              <a:extLst>
                <a:ext uri="{FF2B5EF4-FFF2-40B4-BE49-F238E27FC236}">
                  <a16:creationId xmlns:a16="http://schemas.microsoft.com/office/drawing/2014/main" id="{98170D29-9E8C-4348-B5CE-E6436BD401E0}"/>
                </a:ext>
              </a:extLst>
            </p:cNvPr>
            <p:cNvSpPr txBox="1"/>
            <p:nvPr/>
          </p:nvSpPr>
          <p:spPr>
            <a:xfrm>
              <a:off x="9975544" y="444797"/>
              <a:ext cx="1855025" cy="424732"/>
            </a:xfrm>
            <a:prstGeom prst="rect">
              <a:avLst/>
            </a:prstGeom>
            <a:noFill/>
          </p:spPr>
          <p:txBody>
            <a:bodyPr wrap="square" rtlCol="0">
              <a:spAutoFit/>
            </a:bodyPr>
            <a:lstStyle/>
            <a:p>
              <a:pPr algn="ctr">
                <a:lnSpc>
                  <a:spcPct val="90000"/>
                </a:lnSpc>
                <a:spcBef>
                  <a:spcPts val="600"/>
                </a:spcBef>
              </a:pPr>
              <a:r>
                <a:rPr lang="sv-SE" dirty="0">
                  <a:latin typeface="+mn-lt"/>
                </a:rPr>
                <a:t>Konkurrenskraft</a:t>
              </a:r>
              <a:endParaRPr lang="sv-SE" sz="2400" dirty="0">
                <a:latin typeface="+mn-lt"/>
              </a:endParaRPr>
            </a:p>
          </p:txBody>
        </p:sp>
      </p:grpSp>
      <p:sp>
        <p:nvSpPr>
          <p:cNvPr id="15" name="Title 1">
            <a:extLst>
              <a:ext uri="{FF2B5EF4-FFF2-40B4-BE49-F238E27FC236}">
                <a16:creationId xmlns:a16="http://schemas.microsoft.com/office/drawing/2014/main" id="{97A243D8-AA2E-4F60-A0A2-15534C232195}"/>
              </a:ext>
            </a:extLst>
          </p:cNvPr>
          <p:cNvSpPr txBox="1">
            <a:spLocks/>
          </p:cNvSpPr>
          <p:nvPr/>
        </p:nvSpPr>
        <p:spPr>
          <a:xfrm>
            <a:off x="-146958" y="601935"/>
            <a:ext cx="8245929" cy="514738"/>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400" dirty="0">
                <a:solidFill>
                  <a:schemeClr val="tx1">
                    <a:lumMod val="85000"/>
                    <a:lumOff val="15000"/>
                  </a:schemeClr>
                </a:solidFill>
                <a:latin typeface="Arial" charset="0"/>
                <a:cs typeface="Arial" charset="0"/>
              </a:rPr>
              <a:t>Fjärrvärmens funktion i grundpelarna, klimat/miljö</a:t>
            </a:r>
            <a:endParaRPr lang="sv-SE" sz="2400" dirty="0">
              <a:solidFill>
                <a:srgbClr val="FF0000"/>
              </a:solidFill>
              <a:latin typeface="Arial" charset="0"/>
              <a:cs typeface="Arial" charset="0"/>
            </a:endParaRPr>
          </a:p>
        </p:txBody>
      </p:sp>
    </p:spTree>
    <p:extLst>
      <p:ext uri="{BB962C8B-B14F-4D97-AF65-F5344CB8AC3E}">
        <p14:creationId xmlns:p14="http://schemas.microsoft.com/office/powerpoint/2010/main" val="2539556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utomhus, byggnad, stad, klocka&#10;&#10;Automatiskt genererad beskrivning">
            <a:extLst>
              <a:ext uri="{FF2B5EF4-FFF2-40B4-BE49-F238E27FC236}">
                <a16:creationId xmlns:a16="http://schemas.microsoft.com/office/drawing/2014/main" id="{6A45D972-E07A-4E58-9E64-74DA7498A6BC}"/>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Platshållare för text 3">
            <a:extLst>
              <a:ext uri="{FF2B5EF4-FFF2-40B4-BE49-F238E27FC236}">
                <a16:creationId xmlns:a16="http://schemas.microsoft.com/office/drawing/2014/main" id="{C6D88527-7054-409F-943E-A34725016DF6}"/>
              </a:ext>
            </a:extLst>
          </p:cNvPr>
          <p:cNvSpPr>
            <a:spLocks noGrp="1"/>
          </p:cNvSpPr>
          <p:nvPr>
            <p:ph type="body" sz="quarter" idx="18"/>
          </p:nvPr>
        </p:nvSpPr>
        <p:spPr/>
        <p:txBody>
          <a:bodyPr/>
          <a:lstStyle/>
          <a:p>
            <a:endParaRPr lang="sv-SE"/>
          </a:p>
        </p:txBody>
      </p:sp>
      <p:sp>
        <p:nvSpPr>
          <p:cNvPr id="5" name="Rektangel 4">
            <a:extLst>
              <a:ext uri="{FF2B5EF4-FFF2-40B4-BE49-F238E27FC236}">
                <a16:creationId xmlns:a16="http://schemas.microsoft.com/office/drawing/2014/main" id="{A4A74EDF-D47A-4B25-95B5-2CF5B2865B4B}"/>
              </a:ext>
            </a:extLst>
          </p:cNvPr>
          <p:cNvSpPr/>
          <p:nvPr/>
        </p:nvSpPr>
        <p:spPr>
          <a:xfrm>
            <a:off x="2695437" y="863601"/>
            <a:ext cx="6801125" cy="2768599"/>
          </a:xfrm>
          <a:prstGeom prst="rect">
            <a:avLst/>
          </a:prstGeom>
          <a:solidFill>
            <a:schemeClr val="bg1">
              <a:alpha val="66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a:p>
            <a:pPr algn="ctr"/>
            <a:r>
              <a:rPr lang="sv-SE" sz="3200" dirty="0">
                <a:solidFill>
                  <a:schemeClr val="tx1"/>
                </a:solidFill>
              </a:rPr>
              <a:t>En kall vinterdag används en tredjedel av den el som transporteras i de svenska elnäten till värme (värmepumpar och direktverkande el).</a:t>
            </a:r>
          </a:p>
          <a:p>
            <a:pPr algn="ctr"/>
            <a:endParaRPr lang="sv-SE" dirty="0">
              <a:solidFill>
                <a:schemeClr val="tx1"/>
              </a:solidFill>
            </a:endParaRPr>
          </a:p>
        </p:txBody>
      </p:sp>
    </p:spTree>
    <p:extLst>
      <p:ext uri="{BB962C8B-B14F-4D97-AF65-F5344CB8AC3E}">
        <p14:creationId xmlns:p14="http://schemas.microsoft.com/office/powerpoint/2010/main" val="246729683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566193"/>
            <a:ext cx="12191999" cy="514738"/>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400" dirty="0">
                <a:solidFill>
                  <a:schemeClr val="tx1">
                    <a:lumMod val="85000"/>
                    <a:lumOff val="15000"/>
                  </a:schemeClr>
                </a:solidFill>
                <a:latin typeface="Arial" charset="0"/>
                <a:cs typeface="Arial" charset="0"/>
              </a:rPr>
              <a:t>Energiproduktion i en cirkulär ekonomi</a:t>
            </a:r>
          </a:p>
        </p:txBody>
      </p:sp>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27</a:t>
            </a:fld>
            <a:endParaRPr lang="sv-SE" dirty="0"/>
          </a:p>
        </p:txBody>
      </p:sp>
      <p:cxnSp>
        <p:nvCxnSpPr>
          <p:cNvPr id="6" name="Rak 5">
            <a:extLst>
              <a:ext uri="{FF2B5EF4-FFF2-40B4-BE49-F238E27FC236}">
                <a16:creationId xmlns:a16="http://schemas.microsoft.com/office/drawing/2014/main" id="{DD2056E5-CF64-AB4A-B64F-3F2DDF25AC5C}"/>
              </a:ext>
            </a:extLst>
          </p:cNvPr>
          <p:cNvCxnSpPr/>
          <p:nvPr/>
        </p:nvCxnSpPr>
        <p:spPr>
          <a:xfrm>
            <a:off x="6023992" y="1556792"/>
            <a:ext cx="0" cy="479955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1B650BF6-8589-3340-8901-B9FDF3DB651A}"/>
              </a:ext>
            </a:extLst>
          </p:cNvPr>
          <p:cNvSpPr/>
          <p:nvPr/>
        </p:nvSpPr>
        <p:spPr>
          <a:xfrm>
            <a:off x="6591672" y="1515836"/>
            <a:ext cx="4639879" cy="4411436"/>
          </a:xfrm>
          <a:prstGeom prst="rect">
            <a:avLst/>
          </a:prstGeom>
          <a:solidFill>
            <a:schemeClr val="accent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a:solidFill>
                  <a:schemeClr val="bg1"/>
                </a:solidFill>
              </a:rPr>
              <a:t>Fjärr- och kraftvärme har </a:t>
            </a:r>
          </a:p>
          <a:p>
            <a:pPr algn="ctr"/>
            <a:r>
              <a:rPr lang="sv-SE" sz="2800" dirty="0">
                <a:solidFill>
                  <a:schemeClr val="bg1"/>
                </a:solidFill>
              </a:rPr>
              <a:t>återvinner energi ur restprodukter från skog och industri och tar vara på värme som blir över.</a:t>
            </a:r>
            <a:endParaRPr lang="sv-SE" dirty="0">
              <a:solidFill>
                <a:schemeClr val="tx1"/>
              </a:solidFill>
            </a:endParaRPr>
          </a:p>
        </p:txBody>
      </p:sp>
      <p:sp>
        <p:nvSpPr>
          <p:cNvPr id="10" name="Rektangel 9">
            <a:extLst>
              <a:ext uri="{FF2B5EF4-FFF2-40B4-BE49-F238E27FC236}">
                <a16:creationId xmlns:a16="http://schemas.microsoft.com/office/drawing/2014/main" id="{A72AEC40-74B6-4CCF-831A-E4E21645E191}"/>
              </a:ext>
            </a:extLst>
          </p:cNvPr>
          <p:cNvSpPr/>
          <p:nvPr/>
        </p:nvSpPr>
        <p:spPr>
          <a:xfrm>
            <a:off x="816432" y="1532164"/>
            <a:ext cx="4639881" cy="4411436"/>
          </a:xfrm>
          <a:prstGeom prst="rect">
            <a:avLst/>
          </a:prstGeom>
          <a:solidFill>
            <a:schemeClr val="accent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a:solidFill>
                  <a:schemeClr val="bg1"/>
                </a:solidFill>
              </a:rPr>
              <a:t>Fjärr- och kraftvärme har </a:t>
            </a:r>
          </a:p>
          <a:p>
            <a:pPr algn="ctr"/>
            <a:r>
              <a:rPr lang="sv-SE" sz="2800" dirty="0">
                <a:solidFill>
                  <a:schemeClr val="bg1"/>
                </a:solidFill>
              </a:rPr>
              <a:t>en roll i avfallshierarkin genom att utvinna energi – </a:t>
            </a:r>
          </a:p>
          <a:p>
            <a:pPr algn="ctr"/>
            <a:r>
              <a:rPr lang="sv-SE" sz="2800" dirty="0">
                <a:solidFill>
                  <a:schemeClr val="bg1"/>
                </a:solidFill>
              </a:rPr>
              <a:t>el och värme – genom förbränning av avfall som inte kunnat hanteras tidigare i avfallstrappan.</a:t>
            </a:r>
            <a:endParaRPr lang="sv-SE" dirty="0">
              <a:solidFill>
                <a:schemeClr val="tx1"/>
              </a:solidFill>
            </a:endParaRPr>
          </a:p>
        </p:txBody>
      </p:sp>
    </p:spTree>
    <p:extLst>
      <p:ext uri="{BB962C8B-B14F-4D97-AF65-F5344CB8AC3E}">
        <p14:creationId xmlns:p14="http://schemas.microsoft.com/office/powerpoint/2010/main" val="1034398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3336A5-8BC5-4C6B-9CBD-478116ABC194}"/>
              </a:ext>
            </a:extLst>
          </p:cNvPr>
          <p:cNvSpPr>
            <a:spLocks noGrp="1"/>
          </p:cNvSpPr>
          <p:nvPr>
            <p:ph type="title"/>
          </p:nvPr>
        </p:nvSpPr>
        <p:spPr/>
        <p:txBody>
          <a:bodyPr/>
          <a:lstStyle/>
          <a:p>
            <a:r>
              <a:rPr lang="sv-SE" dirty="0"/>
              <a:t>Energiåtervinning ur avfall</a:t>
            </a:r>
          </a:p>
        </p:txBody>
      </p:sp>
      <p:sp>
        <p:nvSpPr>
          <p:cNvPr id="3" name="Platshållare för innehåll 2">
            <a:extLst>
              <a:ext uri="{FF2B5EF4-FFF2-40B4-BE49-F238E27FC236}">
                <a16:creationId xmlns:a16="http://schemas.microsoft.com/office/drawing/2014/main" id="{B6E7D87D-41E1-4B8E-87BE-E5E70BCFAE8F}"/>
              </a:ext>
            </a:extLst>
          </p:cNvPr>
          <p:cNvSpPr>
            <a:spLocks noGrp="1"/>
          </p:cNvSpPr>
          <p:nvPr>
            <p:ph idx="1"/>
          </p:nvPr>
        </p:nvSpPr>
        <p:spPr/>
        <p:txBody>
          <a:bodyPr/>
          <a:lstStyle/>
          <a:p>
            <a:r>
              <a:rPr lang="sv-SE" dirty="0"/>
              <a:t>Utvecklar avfallssystemet</a:t>
            </a:r>
          </a:p>
          <a:p>
            <a:r>
              <a:rPr lang="sv-SE" dirty="0"/>
              <a:t>Destruerar restavfall</a:t>
            </a:r>
          </a:p>
          <a:p>
            <a:r>
              <a:rPr lang="sv-SE" dirty="0"/>
              <a:t>Håller materialflödet rent och säkert</a:t>
            </a:r>
          </a:p>
          <a:p>
            <a:r>
              <a:rPr lang="sv-SE" dirty="0"/>
              <a:t>Förvandlar avfall till el och värme</a:t>
            </a:r>
          </a:p>
          <a:p>
            <a:r>
              <a:rPr lang="sv-SE" dirty="0"/>
              <a:t>Möjliggör återvinning av metall, salter och mineraler</a:t>
            </a:r>
          </a:p>
          <a:p>
            <a:r>
              <a:rPr lang="sv-SE" dirty="0"/>
              <a:t>Askor kan användas som konstruktionsmaterial</a:t>
            </a:r>
          </a:p>
          <a:p>
            <a:r>
              <a:rPr lang="sv-SE" dirty="0"/>
              <a:t>Minskar globala utsläpp</a:t>
            </a:r>
          </a:p>
          <a:p>
            <a:r>
              <a:rPr lang="sv-SE" dirty="0"/>
              <a:t>Minskar behov av deponi</a:t>
            </a:r>
          </a:p>
          <a:p>
            <a:endParaRPr lang="sv-SE" dirty="0"/>
          </a:p>
        </p:txBody>
      </p:sp>
    </p:spTree>
    <p:extLst>
      <p:ext uri="{BB962C8B-B14F-4D97-AF65-F5344CB8AC3E}">
        <p14:creationId xmlns:p14="http://schemas.microsoft.com/office/powerpoint/2010/main" val="3526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68C05E-FD35-4916-8831-82C6EBF231DE}"/>
              </a:ext>
            </a:extLst>
          </p:cNvPr>
          <p:cNvSpPr>
            <a:spLocks noGrp="1"/>
          </p:cNvSpPr>
          <p:nvPr>
            <p:ph type="title"/>
          </p:nvPr>
        </p:nvSpPr>
        <p:spPr>
          <a:xfrm>
            <a:off x="838200" y="365125"/>
            <a:ext cx="10515600" cy="399579"/>
          </a:xfrm>
        </p:spPr>
        <p:txBody>
          <a:bodyPr>
            <a:noAutofit/>
          </a:bodyPr>
          <a:lstStyle/>
          <a:p>
            <a:r>
              <a:rPr lang="en-GB" sz="2400" dirty="0">
                <a:latin typeface="Arial" panose="020B0604020202020204" pitchFamily="34" charset="0"/>
                <a:cs typeface="Arial" panose="020B0604020202020204" pitchFamily="34" charset="0"/>
              </a:rPr>
              <a:t>FJÄRRVÄRME MINSKAR UTSLÄPPEN</a:t>
            </a:r>
          </a:p>
        </p:txBody>
      </p:sp>
      <p:pic>
        <p:nvPicPr>
          <p:cNvPr id="8" name="Platshållare för innehåll 7" descr="En bild som visar karta, text&#10;&#10;Automatiskt genererad beskrivning">
            <a:extLst>
              <a:ext uri="{FF2B5EF4-FFF2-40B4-BE49-F238E27FC236}">
                <a16:creationId xmlns:a16="http://schemas.microsoft.com/office/drawing/2014/main" id="{E3FF3ED9-56FB-4BC9-A235-954472FB7C33}"/>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911424" y="1124744"/>
            <a:ext cx="6669136" cy="4351338"/>
          </a:xfrm>
        </p:spPr>
      </p:pic>
      <p:sp>
        <p:nvSpPr>
          <p:cNvPr id="10" name="textruta 9">
            <a:extLst>
              <a:ext uri="{FF2B5EF4-FFF2-40B4-BE49-F238E27FC236}">
                <a16:creationId xmlns:a16="http://schemas.microsoft.com/office/drawing/2014/main" id="{86BF1691-15CE-4A13-9DA6-14A604A00FB5}"/>
              </a:ext>
            </a:extLst>
          </p:cNvPr>
          <p:cNvSpPr txBox="1"/>
          <p:nvPr/>
        </p:nvSpPr>
        <p:spPr>
          <a:xfrm>
            <a:off x="7966992" y="1124744"/>
            <a:ext cx="3313584" cy="4247317"/>
          </a:xfrm>
          <a:prstGeom prst="rect">
            <a:avLst/>
          </a:prstGeom>
          <a:solidFill>
            <a:schemeClr val="accent4">
              <a:lumMod val="20000"/>
              <a:lumOff val="80000"/>
            </a:schemeClr>
          </a:solidFill>
        </p:spPr>
        <p:txBody>
          <a:bodyPr wrap="square" rtlCol="0">
            <a:spAutoFit/>
          </a:bodyPr>
          <a:lstStyle/>
          <a:p>
            <a:r>
              <a:rPr lang="sv-SE" dirty="0"/>
              <a:t>”Utsläppen av växthusgaser från egen uppvärmning av bostäder och lokaler har minskat kraftigt med 90 procent sedan 1990. Minskningen beror på att egen uppvärmning med olja har ersatts av främst fjärrvärme och värmepumpar bl.a. beroende på ökade skatter och oljepris. Denna omställning har bidragit mest till minskningen av Sveriges totala växthusgasutsläpp. Sektorns utsläpp fortsatte att minska 2018.”</a:t>
            </a:r>
          </a:p>
          <a:p>
            <a:r>
              <a:rPr lang="sv-SE" i="1" dirty="0"/>
              <a:t>Naturvårdsverket</a:t>
            </a:r>
          </a:p>
        </p:txBody>
      </p:sp>
      <p:sp>
        <p:nvSpPr>
          <p:cNvPr id="11" name="Rektangel 10">
            <a:extLst>
              <a:ext uri="{FF2B5EF4-FFF2-40B4-BE49-F238E27FC236}">
                <a16:creationId xmlns:a16="http://schemas.microsoft.com/office/drawing/2014/main" id="{6A28DC61-70CB-46C1-91FC-B348179D2F90}"/>
              </a:ext>
            </a:extLst>
          </p:cNvPr>
          <p:cNvSpPr/>
          <p:nvPr/>
        </p:nvSpPr>
        <p:spPr>
          <a:xfrm>
            <a:off x="911424" y="5589240"/>
            <a:ext cx="6496918" cy="584775"/>
          </a:xfrm>
          <a:prstGeom prst="rect">
            <a:avLst/>
          </a:prstGeom>
        </p:spPr>
        <p:txBody>
          <a:bodyPr wrap="square">
            <a:spAutoFit/>
          </a:bodyPr>
          <a:lstStyle/>
          <a:p>
            <a:r>
              <a:rPr lang="sv-SE" sz="1600" dirty="0">
                <a:solidFill>
                  <a:srgbClr val="000000"/>
                </a:solidFill>
                <a:latin typeface="open_sansregular"/>
              </a:rPr>
              <a:t>Samtidigt som fjärrvärmebranschen har ökat sina leveranser av el och fjärrvärme med 70 procent har de egna utsläppen minskat med 24 procent. </a:t>
            </a:r>
            <a:endParaRPr lang="sv-SE" sz="1600" dirty="0"/>
          </a:p>
        </p:txBody>
      </p:sp>
    </p:spTree>
    <p:extLst>
      <p:ext uri="{BB962C8B-B14F-4D97-AF65-F5344CB8AC3E}">
        <p14:creationId xmlns:p14="http://schemas.microsoft.com/office/powerpoint/2010/main" val="339896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Bakgrund</a:t>
            </a:r>
          </a:p>
        </p:txBody>
      </p:sp>
      <p:sp>
        <p:nvSpPr>
          <p:cNvPr id="3" name="Date Placeholder 2"/>
          <p:cNvSpPr>
            <a:spLocks noGrp="1"/>
          </p:cNvSpPr>
          <p:nvPr>
            <p:ph type="dt" sz="half" idx="14"/>
          </p:nvPr>
        </p:nvSpPr>
        <p:spPr/>
        <p:txBody>
          <a:bodyPr/>
          <a:lstStyle/>
          <a:p>
            <a:fld id="{A08C6CDC-1BFF-4D4C-A405-A24E3A30F832}" type="datetime1">
              <a:rPr lang="sv-SE" smtClean="0"/>
              <a:pPr/>
              <a:t>2020-03-26</a:t>
            </a:fld>
            <a:endParaRPr lang="sv-SE"/>
          </a:p>
        </p:txBody>
      </p:sp>
      <p:sp>
        <p:nvSpPr>
          <p:cNvPr id="4" name="Footer Placeholder 3"/>
          <p:cNvSpPr>
            <a:spLocks noGrp="1"/>
          </p:cNvSpPr>
          <p:nvPr>
            <p:ph type="ftr" sz="quarter" idx="15"/>
          </p:nvPr>
        </p:nvSpPr>
        <p:spPr/>
        <p:txBody>
          <a:bodyPr/>
          <a:lstStyle/>
          <a:p>
            <a:r>
              <a:rPr lang="sv-SE"/>
              <a:t>Presentation</a:t>
            </a:r>
          </a:p>
        </p:txBody>
      </p:sp>
      <p:sp>
        <p:nvSpPr>
          <p:cNvPr id="5" name="Slide Number Placeholder 4"/>
          <p:cNvSpPr>
            <a:spLocks noGrp="1"/>
          </p:cNvSpPr>
          <p:nvPr>
            <p:ph type="sldNum" sz="quarter" idx="16"/>
          </p:nvPr>
        </p:nvSpPr>
        <p:spPr/>
        <p:txBody>
          <a:bodyPr/>
          <a:lstStyle/>
          <a:p>
            <a:fld id="{9BE3BFEF-D0F0-5947-84C4-ED8DA18B5127}" type="slidenum">
              <a:rPr lang="sv-SE" smtClean="0"/>
              <a:pPr/>
              <a:t>3</a:t>
            </a:fld>
            <a:endParaRPr lang="sv-SE"/>
          </a:p>
        </p:txBody>
      </p:sp>
    </p:spTree>
    <p:extLst>
      <p:ext uri="{BB962C8B-B14F-4D97-AF65-F5344CB8AC3E}">
        <p14:creationId xmlns:p14="http://schemas.microsoft.com/office/powerpoint/2010/main" val="309418881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14BE7A-595A-4F6C-98B7-DAA66D5EF85E}"/>
              </a:ext>
            </a:extLst>
          </p:cNvPr>
          <p:cNvSpPr>
            <a:spLocks noGrp="1"/>
          </p:cNvSpPr>
          <p:nvPr>
            <p:ph type="title"/>
          </p:nvPr>
        </p:nvSpPr>
        <p:spPr/>
        <p:txBody>
          <a:bodyPr/>
          <a:lstStyle/>
          <a:p>
            <a:r>
              <a:rPr lang="sv-SE" dirty="0"/>
              <a:t>Regelverk och villkor</a:t>
            </a:r>
          </a:p>
        </p:txBody>
      </p:sp>
    </p:spTree>
    <p:extLst>
      <p:ext uri="{BB962C8B-B14F-4D97-AF65-F5344CB8AC3E}">
        <p14:creationId xmlns:p14="http://schemas.microsoft.com/office/powerpoint/2010/main" val="1058762984"/>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F1A2308-03BB-4394-9898-406B3771E0D2}"/>
              </a:ext>
            </a:extLst>
          </p:cNvPr>
          <p:cNvSpPr>
            <a:spLocks noGrp="1"/>
          </p:cNvSpPr>
          <p:nvPr>
            <p:ph type="body" sz="quarter" idx="14"/>
          </p:nvPr>
        </p:nvSpPr>
        <p:spPr/>
        <p:txBody>
          <a:bodyPr/>
          <a:lstStyle/>
          <a:p>
            <a:r>
              <a:rPr lang="sv-SE" dirty="0"/>
              <a:t>Regelverk inte anpassat</a:t>
            </a:r>
          </a:p>
          <a:p>
            <a:r>
              <a:rPr lang="sv-SE" dirty="0"/>
              <a:t>Energisystemet behöver utvecklas</a:t>
            </a:r>
          </a:p>
          <a:p>
            <a:r>
              <a:rPr lang="sv-SE" dirty="0"/>
              <a:t>Se hela energisystemet </a:t>
            </a:r>
          </a:p>
          <a:p>
            <a:r>
              <a:rPr lang="sv-SE" dirty="0"/>
              <a:t>Se över myndigheternas ansvar</a:t>
            </a:r>
          </a:p>
          <a:p>
            <a:r>
              <a:rPr lang="sv-SE" dirty="0"/>
              <a:t>Regelverk för ökat behov av säkerhet</a:t>
            </a:r>
          </a:p>
          <a:p>
            <a:endParaRPr lang="sv-SE" dirty="0"/>
          </a:p>
          <a:p>
            <a:endParaRPr lang="sv-SE" dirty="0"/>
          </a:p>
          <a:p>
            <a:endParaRPr lang="sv-SE" dirty="0"/>
          </a:p>
          <a:p>
            <a:endParaRPr lang="sv-SE" dirty="0"/>
          </a:p>
        </p:txBody>
      </p:sp>
      <p:sp>
        <p:nvSpPr>
          <p:cNvPr id="3" name="Rubrik 2">
            <a:extLst>
              <a:ext uri="{FF2B5EF4-FFF2-40B4-BE49-F238E27FC236}">
                <a16:creationId xmlns:a16="http://schemas.microsoft.com/office/drawing/2014/main" id="{F07F6432-D3C7-4329-9A61-98500F965672}"/>
              </a:ext>
            </a:extLst>
          </p:cNvPr>
          <p:cNvSpPr>
            <a:spLocks noGrp="1"/>
          </p:cNvSpPr>
          <p:nvPr>
            <p:ph type="title"/>
          </p:nvPr>
        </p:nvSpPr>
        <p:spPr/>
        <p:txBody>
          <a:bodyPr/>
          <a:lstStyle/>
          <a:p>
            <a:r>
              <a:rPr lang="sv-SE" dirty="0"/>
              <a:t>Åtgärder för ett mer effektivt energisystem</a:t>
            </a:r>
          </a:p>
        </p:txBody>
      </p:sp>
      <p:sp>
        <p:nvSpPr>
          <p:cNvPr id="4" name="Platshållare för text 3">
            <a:extLst>
              <a:ext uri="{FF2B5EF4-FFF2-40B4-BE49-F238E27FC236}">
                <a16:creationId xmlns:a16="http://schemas.microsoft.com/office/drawing/2014/main" id="{B96A025E-18A9-478D-9C26-CB83C8558A95}"/>
              </a:ext>
            </a:extLst>
          </p:cNvPr>
          <p:cNvSpPr>
            <a:spLocks noGrp="1"/>
          </p:cNvSpPr>
          <p:nvPr>
            <p:ph type="body" sz="quarter" idx="18"/>
          </p:nvPr>
        </p:nvSpPr>
        <p:spPr/>
        <p:txBody>
          <a:bodyPr/>
          <a:lstStyle/>
          <a:p>
            <a:endParaRPr lang="sv-SE"/>
          </a:p>
        </p:txBody>
      </p:sp>
    </p:spTree>
    <p:extLst>
      <p:ext uri="{BB962C8B-B14F-4D97-AF65-F5344CB8AC3E}">
        <p14:creationId xmlns:p14="http://schemas.microsoft.com/office/powerpoint/2010/main" val="324302261"/>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person, man, snö&#10;&#10;Automatiskt genererad beskrivning">
            <a:extLst>
              <a:ext uri="{FF2B5EF4-FFF2-40B4-BE49-F238E27FC236}">
                <a16:creationId xmlns:a16="http://schemas.microsoft.com/office/drawing/2014/main" id="{229001E7-76B5-4AF1-A6EB-BDAB489E1F8A}"/>
              </a:ext>
            </a:extLst>
          </p:cNvPr>
          <p:cNvPicPr>
            <a:picLocks noChangeAspect="1"/>
          </p:cNvPicPr>
          <p:nvPr/>
        </p:nvPicPr>
        <p:blipFill rotWithShape="1">
          <a:blip r:embed="rId3" cstate="print">
            <a:alphaModFix amt="30000"/>
            <a:extLst>
              <a:ext uri="{BEBA8EAE-BF5A-486C-A8C5-ECC9F3942E4B}">
                <a14:imgProps xmlns:a14="http://schemas.microsoft.com/office/drawing/2010/main">
                  <a14:imgLayer r:embed="rId4">
                    <a14:imgEffect>
                      <a14:brightnessContrast bright="48000"/>
                    </a14:imgEffect>
                  </a14:imgLayer>
                </a14:imgProps>
              </a:ext>
              <a:ext uri="{28A0092B-C50C-407E-A947-70E740481C1C}">
                <a14:useLocalDpi xmlns:a14="http://schemas.microsoft.com/office/drawing/2010/main" val="0"/>
              </a:ext>
            </a:extLst>
          </a:blip>
          <a:srcRect/>
          <a:stretch/>
        </p:blipFill>
        <p:spPr>
          <a:xfrm>
            <a:off x="1" y="-629587"/>
            <a:ext cx="12192000" cy="7015397"/>
          </a:xfrm>
          <a:prstGeom prst="rect">
            <a:avLst/>
          </a:prstGeom>
        </p:spPr>
      </p:pic>
      <p:sp>
        <p:nvSpPr>
          <p:cNvPr id="4" name="Title 1"/>
          <p:cNvSpPr txBox="1">
            <a:spLocks/>
          </p:cNvSpPr>
          <p:nvPr/>
        </p:nvSpPr>
        <p:spPr>
          <a:xfrm>
            <a:off x="1" y="566193"/>
            <a:ext cx="12191999" cy="514738"/>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400" dirty="0">
                <a:solidFill>
                  <a:schemeClr val="tx1">
                    <a:lumMod val="85000"/>
                    <a:lumOff val="15000"/>
                  </a:schemeClr>
                </a:solidFill>
                <a:latin typeface="Arial" charset="0"/>
                <a:cs typeface="Arial" charset="0"/>
              </a:rPr>
              <a:t>Energiföretagen Sveriges 12 konkreta förslag för kraft- och fjärrvärme</a:t>
            </a:r>
          </a:p>
        </p:txBody>
      </p:sp>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32</a:t>
            </a:fld>
            <a:endParaRPr lang="sv-SE"/>
          </a:p>
        </p:txBody>
      </p:sp>
      <p:sp>
        <p:nvSpPr>
          <p:cNvPr id="6" name="textruta 5">
            <a:extLst>
              <a:ext uri="{FF2B5EF4-FFF2-40B4-BE49-F238E27FC236}">
                <a16:creationId xmlns:a16="http://schemas.microsoft.com/office/drawing/2014/main" id="{8C869B69-91EA-A646-9BF5-050B1979A99B}"/>
              </a:ext>
            </a:extLst>
          </p:cNvPr>
          <p:cNvSpPr txBox="1"/>
          <p:nvPr/>
        </p:nvSpPr>
        <p:spPr>
          <a:xfrm>
            <a:off x="1559496" y="1484784"/>
            <a:ext cx="9217024" cy="4755148"/>
          </a:xfrm>
          <a:prstGeom prst="rect">
            <a:avLst/>
          </a:prstGeom>
          <a:solidFill>
            <a:schemeClr val="bg1">
              <a:alpha val="40000"/>
            </a:schemeClr>
          </a:solidFill>
          <a:ln w="28575">
            <a:noFill/>
          </a:ln>
          <a:effectLst>
            <a:softEdge rad="165100"/>
          </a:effectLst>
        </p:spPr>
        <p:txBody>
          <a:bodyPr wrap="square" rtlCol="0">
            <a:spAutoFit/>
          </a:bodyPr>
          <a:lstStyle/>
          <a:p>
            <a:pPr lvl="0">
              <a:spcAft>
                <a:spcPts val="600"/>
              </a:spcAft>
            </a:pPr>
            <a:r>
              <a:rPr lang="sv-SE" sz="1600" dirty="0"/>
              <a:t>1. </a:t>
            </a:r>
            <a:r>
              <a:rPr lang="sv-SE" dirty="0"/>
              <a:t>Ta fram en sammanhållen strategi för kraft- och fjärrvärmen.	</a:t>
            </a:r>
          </a:p>
          <a:p>
            <a:pPr>
              <a:spcAft>
                <a:spcPts val="600"/>
              </a:spcAft>
            </a:pPr>
            <a:r>
              <a:rPr lang="sv-SE" dirty="0"/>
              <a:t>2. Säkerställ att energikraven i Boverkets byggregler är teknikneutrala.</a:t>
            </a:r>
          </a:p>
          <a:p>
            <a:pPr lvl="0">
              <a:spcAft>
                <a:spcPts val="600"/>
              </a:spcAft>
            </a:pPr>
            <a:r>
              <a:rPr lang="sv-SE" dirty="0"/>
              <a:t>3. Lindra konsekvenserna av chockhöjda kraftvärmeskatter.</a:t>
            </a:r>
          </a:p>
          <a:p>
            <a:pPr lvl="0">
              <a:spcAft>
                <a:spcPts val="600"/>
              </a:spcAft>
            </a:pPr>
            <a:r>
              <a:rPr lang="sv-SE" dirty="0"/>
              <a:t>4. Slopa avfallsförbränningsskatten och lägg</a:t>
            </a:r>
            <a:r>
              <a:rPr lang="sv-SE" dirty="0">
                <a:solidFill>
                  <a:srgbClr val="FF0000"/>
                </a:solidFill>
              </a:rPr>
              <a:t> </a:t>
            </a:r>
            <a:r>
              <a:rPr lang="sv-SE" dirty="0"/>
              <a:t>styrmedel på avfall i tidigare led. </a:t>
            </a:r>
          </a:p>
          <a:p>
            <a:pPr lvl="0">
              <a:spcAft>
                <a:spcPts val="600"/>
              </a:spcAft>
            </a:pPr>
            <a:r>
              <a:rPr lang="sv-SE" dirty="0"/>
              <a:t>5. Inför långsiktiga styrmedel för negativa utsläpp.</a:t>
            </a:r>
          </a:p>
          <a:p>
            <a:pPr lvl="0">
              <a:spcAft>
                <a:spcPts val="600"/>
              </a:spcAft>
            </a:pPr>
            <a:r>
              <a:rPr lang="sv-SE" dirty="0"/>
              <a:t>6. Säkerställ ersättning för de tjänster som elsystemet behöver.</a:t>
            </a:r>
          </a:p>
          <a:p>
            <a:pPr lvl="0">
              <a:spcAft>
                <a:spcPts val="600"/>
              </a:spcAft>
            </a:pPr>
            <a:r>
              <a:rPr lang="sv-SE" dirty="0"/>
              <a:t>7. Säkerställ kraftvärmens roll i krisberedskapen.</a:t>
            </a:r>
          </a:p>
          <a:p>
            <a:pPr lvl="0">
              <a:spcAft>
                <a:spcPts val="600"/>
              </a:spcAft>
            </a:pPr>
            <a:r>
              <a:rPr lang="sv-SE" dirty="0"/>
              <a:t>8. Främja användningen av biogas i kraftvärmeproduktionen.</a:t>
            </a:r>
          </a:p>
          <a:p>
            <a:pPr>
              <a:spcAft>
                <a:spcPts val="600"/>
              </a:spcAft>
            </a:pPr>
            <a:r>
              <a:rPr lang="sv-SE" dirty="0"/>
              <a:t>9. Avveckla riktade investeringsstöd till etablerade tekniker.</a:t>
            </a:r>
          </a:p>
          <a:p>
            <a:pPr>
              <a:spcAft>
                <a:spcPts val="600"/>
              </a:spcAft>
            </a:pPr>
            <a:r>
              <a:rPr lang="sv-SE" dirty="0"/>
              <a:t>10. Stimulera småskalig kraftvärme som kan ge mer lokal </a:t>
            </a:r>
            <a:r>
              <a:rPr lang="sv-SE" dirty="0" err="1"/>
              <a:t>planerbar</a:t>
            </a:r>
            <a:r>
              <a:rPr lang="sv-SE" dirty="0"/>
              <a:t> elproduktion.</a:t>
            </a:r>
          </a:p>
          <a:p>
            <a:pPr>
              <a:spcAft>
                <a:spcPts val="600"/>
              </a:spcAft>
            </a:pPr>
            <a:r>
              <a:rPr lang="sv-SE" dirty="0"/>
              <a:t>11. Övertolka inte EU-direktiven från ren energi-paketet.</a:t>
            </a:r>
          </a:p>
          <a:p>
            <a:r>
              <a:rPr lang="sv-SE" dirty="0"/>
              <a:t>12. Fastighetsbeskatta inte fjärrvärmeproduktionen.</a:t>
            </a:r>
          </a:p>
          <a:p>
            <a:pPr lvl="0"/>
            <a:endParaRPr lang="sv-SE" sz="1600" dirty="0"/>
          </a:p>
          <a:p>
            <a:pPr lvl="0"/>
            <a:r>
              <a:rPr lang="sv-SE" sz="1600" i="1" dirty="0"/>
              <a:t>Juni 2019. </a:t>
            </a:r>
            <a:r>
              <a:rPr lang="sv-SE" sz="1600" dirty="0">
                <a:hlinkClick r:id="rId5"/>
              </a:rPr>
              <a:t>Här finns fördjupad information om de 12 punkterna.</a:t>
            </a:r>
            <a:endParaRPr lang="sv-SE" sz="1600" dirty="0"/>
          </a:p>
        </p:txBody>
      </p:sp>
    </p:spTree>
    <p:extLst>
      <p:ext uri="{BB962C8B-B14F-4D97-AF65-F5344CB8AC3E}">
        <p14:creationId xmlns:p14="http://schemas.microsoft.com/office/powerpoint/2010/main" val="2429711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78560"/>
            <a:ext cx="12191999" cy="514738"/>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400" dirty="0">
                <a:solidFill>
                  <a:schemeClr val="tx1">
                    <a:lumMod val="85000"/>
                    <a:lumOff val="15000"/>
                  </a:schemeClr>
                </a:solidFill>
                <a:latin typeface="Arial" charset="0"/>
                <a:cs typeface="Arial" charset="0"/>
              </a:rPr>
              <a:t>Svenska fjärr- och kraftvärmeproducenter i SvD</a:t>
            </a:r>
          </a:p>
        </p:txBody>
      </p:sp>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33</a:t>
            </a:fld>
            <a:endParaRPr lang="sv-SE"/>
          </a:p>
        </p:txBody>
      </p:sp>
      <p:sp>
        <p:nvSpPr>
          <p:cNvPr id="6" name="textruta 5">
            <a:extLst>
              <a:ext uri="{FF2B5EF4-FFF2-40B4-BE49-F238E27FC236}">
                <a16:creationId xmlns:a16="http://schemas.microsoft.com/office/drawing/2014/main" id="{8C869B69-91EA-A646-9BF5-050B1979A99B}"/>
              </a:ext>
            </a:extLst>
          </p:cNvPr>
          <p:cNvSpPr txBox="1"/>
          <p:nvPr/>
        </p:nvSpPr>
        <p:spPr>
          <a:xfrm>
            <a:off x="839416" y="1513522"/>
            <a:ext cx="5926727" cy="4785926"/>
          </a:xfrm>
          <a:prstGeom prst="rect">
            <a:avLst/>
          </a:prstGeom>
          <a:noFill/>
        </p:spPr>
        <p:txBody>
          <a:bodyPr wrap="square" rtlCol="0">
            <a:spAutoFit/>
          </a:bodyPr>
          <a:lstStyle/>
          <a:p>
            <a:pPr lvl="0"/>
            <a:r>
              <a:rPr lang="sv-SE" dirty="0"/>
              <a:t>Svenska Dagbladet, 14 fjärrvärmeproducenter:</a:t>
            </a:r>
          </a:p>
          <a:p>
            <a:pPr lvl="0"/>
            <a:endParaRPr lang="sv-SE" sz="1600" b="1" dirty="0"/>
          </a:p>
          <a:p>
            <a:r>
              <a:rPr lang="sv-SE" sz="1600" b="1" dirty="0"/>
              <a:t>”</a:t>
            </a:r>
            <a:r>
              <a:rPr lang="sv-SE" dirty="0"/>
              <a:t>Att fjärr- och kraftvärmen är lokal är en styrka i energisystemet men lokala frågor får lätt en undanskymd roll i den nationella energidebatten. Nu behöver sökarljuset ställas in just här.</a:t>
            </a:r>
          </a:p>
          <a:p>
            <a:pPr>
              <a:spcBef>
                <a:spcPts val="600"/>
              </a:spcBef>
            </a:pPr>
            <a:r>
              <a:rPr lang="sv-SE" b="1" dirty="0"/>
              <a:t>Därför vill vi nu se en nationell strategi</a:t>
            </a:r>
            <a:r>
              <a:rPr lang="sv-SE" dirty="0"/>
              <a:t> för fjärr- och kraftvärmens roll i ett framtida förnybart energisystem. Och därför behöver riksdag och regering vara beredda att utveckla förutsättningar som gör det möjligt att tillvarata de fördelar fjärr- och kraftvärmen kan bidra med.</a:t>
            </a:r>
            <a:r>
              <a:rPr lang="sv-SE" sz="1600" b="1" dirty="0"/>
              <a:t>”</a:t>
            </a:r>
          </a:p>
          <a:p>
            <a:pPr lvl="0"/>
            <a:endParaRPr lang="sv-SE" sz="1600" dirty="0"/>
          </a:p>
          <a:p>
            <a:r>
              <a:rPr lang="sv-SE" sz="1400" dirty="0"/>
              <a:t>Borlänge Energi, Eskilstuna Energi &amp; Miljö, Falu Energi &amp; Vatten </a:t>
            </a:r>
          </a:p>
          <a:p>
            <a:r>
              <a:rPr lang="sv-SE" sz="1400" dirty="0"/>
              <a:t>Göteborg Energi, Jönköping Energi, Mälarenergi, Skövde Energi </a:t>
            </a:r>
          </a:p>
          <a:p>
            <a:r>
              <a:rPr lang="sv-SE" sz="1400" dirty="0"/>
              <a:t>Stockholm Exergi, Sundsvall Energi, Söderenergi, </a:t>
            </a:r>
            <a:r>
              <a:rPr lang="sv-SE" sz="1400" dirty="0" err="1"/>
              <a:t>Telge</a:t>
            </a:r>
            <a:r>
              <a:rPr lang="sv-SE" sz="1400" dirty="0"/>
              <a:t> Nät </a:t>
            </a:r>
          </a:p>
          <a:p>
            <a:r>
              <a:rPr lang="sv-SE" sz="1400" dirty="0"/>
              <a:t>Värmevärden, Växjö Energi, </a:t>
            </a:r>
            <a:r>
              <a:rPr lang="sv-SE" sz="1400" dirty="0" err="1"/>
              <a:t>Öresundskraft</a:t>
            </a:r>
            <a:endParaRPr lang="sv-SE" sz="1400" dirty="0"/>
          </a:p>
          <a:p>
            <a:pPr lvl="0"/>
            <a:endParaRPr lang="sv-SE" sz="1600" dirty="0"/>
          </a:p>
          <a:p>
            <a:pPr lvl="0"/>
            <a:r>
              <a:rPr lang="sv-SE" sz="1600" i="1" dirty="0"/>
              <a:t>Juli 2019</a:t>
            </a:r>
          </a:p>
        </p:txBody>
      </p:sp>
      <p:pic>
        <p:nvPicPr>
          <p:cNvPr id="7" name="Bildobjekt 6">
            <a:extLst>
              <a:ext uri="{FF2B5EF4-FFF2-40B4-BE49-F238E27FC236}">
                <a16:creationId xmlns:a16="http://schemas.microsoft.com/office/drawing/2014/main" id="{EB70A119-B1D4-6C4A-8710-932EDD73268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72913" y="1136613"/>
            <a:ext cx="3911719" cy="5676763"/>
          </a:xfrm>
          <a:prstGeom prst="rect">
            <a:avLst/>
          </a:prstGeom>
        </p:spPr>
      </p:pic>
      <p:cxnSp>
        <p:nvCxnSpPr>
          <p:cNvPr id="9" name="Rak 8">
            <a:extLst>
              <a:ext uri="{FF2B5EF4-FFF2-40B4-BE49-F238E27FC236}">
                <a16:creationId xmlns:a16="http://schemas.microsoft.com/office/drawing/2014/main" id="{8AA02AA1-A264-434C-AC9C-B91D4B46BBE1}"/>
              </a:ext>
            </a:extLst>
          </p:cNvPr>
          <p:cNvCxnSpPr/>
          <p:nvPr/>
        </p:nvCxnSpPr>
        <p:spPr>
          <a:xfrm>
            <a:off x="7464152" y="1340768"/>
            <a:ext cx="0" cy="519814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233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ak, inomhus, person, personer&#10;&#10;Automatiskt genererad beskrivning">
            <a:extLst>
              <a:ext uri="{FF2B5EF4-FFF2-40B4-BE49-F238E27FC236}">
                <a16:creationId xmlns:a16="http://schemas.microsoft.com/office/drawing/2014/main" id="{6A124DD0-238D-45B7-82AC-1E66968459E5}"/>
              </a:ext>
            </a:extLst>
          </p:cNvPr>
          <p:cNvPicPr>
            <a:picLocks noChangeAspect="1"/>
          </p:cNvPicPr>
          <p:nvPr/>
        </p:nvPicPr>
        <p:blipFill rotWithShape="1">
          <a:blip r:embed="rId3" cstate="print">
            <a:alphaModFix amt="3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494" t="-70"/>
          <a:stretch/>
        </p:blipFill>
        <p:spPr>
          <a:xfrm>
            <a:off x="-82550" y="-704093"/>
            <a:ext cx="12255499" cy="7048643"/>
          </a:xfrm>
          <a:prstGeom prst="rect">
            <a:avLst/>
          </a:prstGeom>
        </p:spPr>
      </p:pic>
      <p:sp>
        <p:nvSpPr>
          <p:cNvPr id="4" name="Title 1"/>
          <p:cNvSpPr txBox="1">
            <a:spLocks/>
          </p:cNvSpPr>
          <p:nvPr/>
        </p:nvSpPr>
        <p:spPr>
          <a:xfrm>
            <a:off x="1" y="566193"/>
            <a:ext cx="12191999" cy="514738"/>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400" dirty="0">
                <a:solidFill>
                  <a:schemeClr val="tx1">
                    <a:lumMod val="85000"/>
                    <a:lumOff val="15000"/>
                  </a:schemeClr>
                </a:solidFill>
                <a:latin typeface="Arial" charset="0"/>
                <a:cs typeface="Arial" charset="0"/>
              </a:rPr>
              <a:t>Samling för nätkapacitet</a:t>
            </a:r>
          </a:p>
        </p:txBody>
      </p:sp>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34</a:t>
            </a:fld>
            <a:endParaRPr lang="sv-SE"/>
          </a:p>
        </p:txBody>
      </p:sp>
      <p:sp>
        <p:nvSpPr>
          <p:cNvPr id="6" name="textruta 5">
            <a:extLst>
              <a:ext uri="{FF2B5EF4-FFF2-40B4-BE49-F238E27FC236}">
                <a16:creationId xmlns:a16="http://schemas.microsoft.com/office/drawing/2014/main" id="{8C869B69-91EA-A646-9BF5-050B1979A99B}"/>
              </a:ext>
            </a:extLst>
          </p:cNvPr>
          <p:cNvSpPr txBox="1"/>
          <p:nvPr/>
        </p:nvSpPr>
        <p:spPr>
          <a:xfrm>
            <a:off x="1174567" y="1214377"/>
            <a:ext cx="8784976" cy="4955203"/>
          </a:xfrm>
          <a:prstGeom prst="rect">
            <a:avLst/>
          </a:prstGeom>
          <a:solidFill>
            <a:schemeClr val="bg1">
              <a:alpha val="29000"/>
            </a:schemeClr>
          </a:solidFill>
          <a:effectLst>
            <a:softEdge rad="152400"/>
          </a:effectLst>
        </p:spPr>
        <p:txBody>
          <a:bodyPr wrap="square" rtlCol="0">
            <a:spAutoFit/>
          </a:bodyPr>
          <a:lstStyle/>
          <a:p>
            <a:pPr lvl="0"/>
            <a:r>
              <a:rPr lang="sv-SE" dirty="0"/>
              <a:t>Bakom nätverket står Energiföretagen Sverige tillsammans med ett stort antal andra aktörer. Efter rundabordssamtal där alla aktörer bidrog med förslag på både kort och lång sikt presenterades </a:t>
            </a:r>
            <a:r>
              <a:rPr lang="sv-SE" b="1" dirty="0"/>
              <a:t>tio förslag för att avhjälpa kapacitetsbristen i elnäten </a:t>
            </a:r>
            <a:endParaRPr lang="sv-SE" sz="1600" dirty="0"/>
          </a:p>
          <a:p>
            <a:pPr fontAlgn="base">
              <a:spcBef>
                <a:spcPts val="600"/>
              </a:spcBef>
            </a:pPr>
            <a:r>
              <a:rPr lang="sv-SE" i="1" dirty="0"/>
              <a:t>På kort sikt</a:t>
            </a:r>
          </a:p>
          <a:p>
            <a:pPr fontAlgn="base"/>
            <a:r>
              <a:rPr lang="sv-SE" dirty="0"/>
              <a:t>1. Tydliggör vem som bär ansvaret vid nätkapacitetsbrist. </a:t>
            </a:r>
          </a:p>
          <a:p>
            <a:pPr fontAlgn="base"/>
            <a:r>
              <a:rPr lang="sv-SE" dirty="0"/>
              <a:t>2. Utveckla former för dialog, kartläggning och samhällsplanering. </a:t>
            </a:r>
          </a:p>
          <a:p>
            <a:pPr fontAlgn="base"/>
            <a:r>
              <a:rPr lang="sv-SE" dirty="0"/>
              <a:t>3. Öka flexibiliteten i anslutningsabonnemang. </a:t>
            </a:r>
          </a:p>
          <a:p>
            <a:pPr fontAlgn="base"/>
            <a:r>
              <a:rPr lang="sv-SE" dirty="0"/>
              <a:t>4. Frigör kapacitet genom utvecklad </a:t>
            </a:r>
            <a:r>
              <a:rPr lang="sv-SE" dirty="0" err="1"/>
              <a:t>risksyn</a:t>
            </a:r>
            <a:r>
              <a:rPr lang="sv-SE" dirty="0"/>
              <a:t>. </a:t>
            </a:r>
          </a:p>
          <a:p>
            <a:pPr fontAlgn="base"/>
            <a:r>
              <a:rPr lang="sv-SE" dirty="0"/>
              <a:t>5. Skapa förutsättningar för effekttariffer. </a:t>
            </a:r>
          </a:p>
          <a:p>
            <a:pPr fontAlgn="base">
              <a:spcBef>
                <a:spcPts val="600"/>
              </a:spcBef>
            </a:pPr>
            <a:r>
              <a:rPr lang="sv-SE" i="1" dirty="0"/>
              <a:t>På lång sikt</a:t>
            </a:r>
          </a:p>
          <a:p>
            <a:pPr fontAlgn="base"/>
            <a:r>
              <a:rPr lang="sv-SE" dirty="0"/>
              <a:t>6. Säkra långsiktiga incitament för elnätsinvesteringar. </a:t>
            </a:r>
          </a:p>
          <a:p>
            <a:pPr fontAlgn="base"/>
            <a:r>
              <a:rPr lang="sv-SE" dirty="0"/>
              <a:t>7. Säkerställ marknadsmässig ersättning för stödtjänster till elsystemet.</a:t>
            </a:r>
          </a:p>
          <a:p>
            <a:pPr fontAlgn="base"/>
            <a:r>
              <a:rPr lang="sv-SE" dirty="0"/>
              <a:t>8. Undanröj hinder för marknadsplatser för flexibilitetstjänster. </a:t>
            </a:r>
          </a:p>
          <a:p>
            <a:pPr fontAlgn="base"/>
            <a:r>
              <a:rPr lang="sv-SE" dirty="0"/>
              <a:t>9. Effektivisera tillståndsprocesserna. </a:t>
            </a:r>
          </a:p>
          <a:p>
            <a:pPr fontAlgn="base"/>
            <a:r>
              <a:rPr lang="sv-SE" dirty="0"/>
              <a:t>10 Styr myndigheter i linje med politiska målsättningar.</a:t>
            </a:r>
          </a:p>
          <a:p>
            <a:pPr fontAlgn="base"/>
            <a:endParaRPr lang="sv-SE" dirty="0"/>
          </a:p>
          <a:p>
            <a:pPr fontAlgn="base"/>
            <a:r>
              <a:rPr lang="sv-SE" i="1" dirty="0"/>
              <a:t>September 2019, </a:t>
            </a:r>
            <a:r>
              <a:rPr lang="sv-SE" dirty="0">
                <a:hlinkClick r:id="rId5"/>
              </a:rPr>
              <a:t>Läs mer om Samling för nätkapacitet</a:t>
            </a:r>
            <a:endParaRPr lang="sv-SE" dirty="0"/>
          </a:p>
        </p:txBody>
      </p:sp>
    </p:spTree>
    <p:extLst>
      <p:ext uri="{BB962C8B-B14F-4D97-AF65-F5344CB8AC3E}">
        <p14:creationId xmlns:p14="http://schemas.microsoft.com/office/powerpoint/2010/main" val="314401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byggnad, utomhus, hus, liten&#10;&#10;Automatiskt genererad beskrivning">
            <a:extLst>
              <a:ext uri="{FF2B5EF4-FFF2-40B4-BE49-F238E27FC236}">
                <a16:creationId xmlns:a16="http://schemas.microsoft.com/office/drawing/2014/main" id="{342AB5B2-1843-4BE4-9495-EDB5A3146F1B}"/>
              </a:ext>
            </a:extLst>
          </p:cNvPr>
          <p:cNvPicPr>
            <a:picLocks noChangeAspect="1"/>
          </p:cNvPicPr>
          <p:nvPr/>
        </p:nvPicPr>
        <p:blipFill rotWithShape="1">
          <a:blip r:embed="rId3" cstate="email">
            <a:alphaModFix amt="25000"/>
            <a:extLst>
              <a:ext uri="{28A0092B-C50C-407E-A947-70E740481C1C}">
                <a14:useLocalDpi xmlns:a14="http://schemas.microsoft.com/office/drawing/2010/main" val="0"/>
              </a:ext>
            </a:extLst>
          </a:blip>
          <a:srcRect/>
          <a:stretch/>
        </p:blipFill>
        <p:spPr>
          <a:xfrm>
            <a:off x="-1" y="-30889"/>
            <a:ext cx="12192000" cy="6377236"/>
          </a:xfrm>
          <a:prstGeom prst="rect">
            <a:avLst/>
          </a:prstGeom>
        </p:spPr>
      </p:pic>
      <p:sp>
        <p:nvSpPr>
          <p:cNvPr id="4" name="Title 1"/>
          <p:cNvSpPr txBox="1">
            <a:spLocks/>
          </p:cNvSpPr>
          <p:nvPr/>
        </p:nvSpPr>
        <p:spPr>
          <a:xfrm>
            <a:off x="1" y="474401"/>
            <a:ext cx="12191999" cy="514738"/>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400" dirty="0">
                <a:solidFill>
                  <a:schemeClr val="tx1">
                    <a:lumMod val="85000"/>
                    <a:lumOff val="15000"/>
                  </a:schemeClr>
                </a:solidFill>
                <a:latin typeface="Arial" charset="0"/>
                <a:cs typeface="Arial" charset="0"/>
              </a:rPr>
              <a:t>Färdplan för fossilfri uppvärmning</a:t>
            </a:r>
          </a:p>
        </p:txBody>
      </p:sp>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35</a:t>
            </a:fld>
            <a:endParaRPr lang="sv-SE"/>
          </a:p>
        </p:txBody>
      </p:sp>
      <p:sp>
        <p:nvSpPr>
          <p:cNvPr id="6" name="textruta 5">
            <a:extLst>
              <a:ext uri="{FF2B5EF4-FFF2-40B4-BE49-F238E27FC236}">
                <a16:creationId xmlns:a16="http://schemas.microsoft.com/office/drawing/2014/main" id="{8C869B69-91EA-A646-9BF5-050B1979A99B}"/>
              </a:ext>
            </a:extLst>
          </p:cNvPr>
          <p:cNvSpPr txBox="1"/>
          <p:nvPr/>
        </p:nvSpPr>
        <p:spPr>
          <a:xfrm>
            <a:off x="751114" y="989139"/>
            <a:ext cx="9409991" cy="5386090"/>
          </a:xfrm>
          <a:prstGeom prst="rect">
            <a:avLst/>
          </a:prstGeom>
          <a:solidFill>
            <a:schemeClr val="bg1">
              <a:alpha val="30000"/>
            </a:schemeClr>
          </a:solidFill>
          <a:effectLst>
            <a:softEdge rad="190500"/>
          </a:effectLst>
        </p:spPr>
        <p:txBody>
          <a:bodyPr wrap="square" rtlCol="0">
            <a:spAutoFit/>
          </a:bodyPr>
          <a:lstStyle/>
          <a:p>
            <a:pPr lvl="0"/>
            <a:r>
              <a:rPr lang="sv-SE" dirty="0"/>
              <a:t>Ett 50-tal aktörer på värmemarknaden har inom ramen för regeringens initiativ Fossilfritt Sverige tagit fram Färdplan för uppvärmningsbranschen, som nu cirka 100 aktörer har ställt sig bakom.</a:t>
            </a:r>
          </a:p>
          <a:p>
            <a:pPr lvl="0">
              <a:spcBef>
                <a:spcPts val="600"/>
              </a:spcBef>
            </a:pPr>
            <a:r>
              <a:rPr lang="sv-SE" b="1" dirty="0"/>
              <a:t>Fjärrvärmebranschens åtaganden</a:t>
            </a:r>
            <a:endParaRPr lang="sv-SE" dirty="0">
              <a:solidFill>
                <a:srgbClr val="FF0000"/>
              </a:solidFill>
            </a:endParaRPr>
          </a:p>
          <a:p>
            <a:pPr lvl="0"/>
            <a:r>
              <a:rPr lang="sv-SE" dirty="0"/>
              <a:t>Fjärrvärmebranschen ska bland annat bli fossilbränslefri senast år 2030 och fungera som en kolsänka år 2045. De ska också samverka i hög grad med kunder och andra aktörer för att utveckla fjärrvärmeaffären, tekniken och annat som krävs för att uppnå detta. </a:t>
            </a:r>
            <a:endParaRPr lang="sv-SE" b="1" dirty="0"/>
          </a:p>
          <a:p>
            <a:pPr lvl="0">
              <a:spcBef>
                <a:spcPts val="600"/>
              </a:spcBef>
            </a:pPr>
            <a:r>
              <a:rPr lang="sv-SE" b="1" dirty="0"/>
              <a:t>Några av uppmaningarna till politiken</a:t>
            </a:r>
          </a:p>
          <a:p>
            <a:pPr marL="342900" lvl="0" indent="-342900">
              <a:buFont typeface="Arial" panose="020B0604020202020204" pitchFamily="34" charset="0"/>
              <a:buChar char="•"/>
            </a:pPr>
            <a:r>
              <a:rPr lang="sv-SE" dirty="0"/>
              <a:t>Ha fokus på effektfrågan och hela energisystemet, inklusive uppvärmningssektorn</a:t>
            </a:r>
          </a:p>
          <a:p>
            <a:pPr marL="342900" lvl="0" indent="-342900">
              <a:buFont typeface="Arial" panose="020B0604020202020204" pitchFamily="34" charset="0"/>
              <a:buChar char="•"/>
            </a:pPr>
            <a:r>
              <a:rPr lang="sv-SE" dirty="0"/>
              <a:t>Utveckla en strategi för uppvärmningssektorns roll i energisystemet. </a:t>
            </a:r>
          </a:p>
          <a:p>
            <a:pPr marL="342900" lvl="0" indent="-342900">
              <a:buFont typeface="Arial" panose="020B0604020202020204" pitchFamily="34" charset="0"/>
              <a:buChar char="•"/>
            </a:pPr>
            <a:r>
              <a:rPr lang="sv-SE" dirty="0"/>
              <a:t>Skapa incitament för kraftvärme och minskat toppeffektuttag, t.ex. genom att värdera effekt och inte bara energi</a:t>
            </a:r>
          </a:p>
          <a:p>
            <a:pPr marL="342900" lvl="0" indent="-342900">
              <a:buFont typeface="Arial" panose="020B0604020202020204" pitchFamily="34" charset="0"/>
              <a:buChar char="•"/>
            </a:pPr>
            <a:r>
              <a:rPr lang="sv-SE" dirty="0"/>
              <a:t>Formulera byggreglerna så att de inte styr valet av uppvärmningsform </a:t>
            </a:r>
          </a:p>
          <a:p>
            <a:pPr marL="342900" lvl="0" indent="-342900">
              <a:buFont typeface="Arial" panose="020B0604020202020204" pitchFamily="34" charset="0"/>
              <a:buChar char="•"/>
            </a:pPr>
            <a:r>
              <a:rPr lang="sv-SE" dirty="0"/>
              <a:t>Se över de långsiktiga styrmedlen så att de leder till att fler kostnadseffektiva energieffektiviseringsåtgärder genomförs</a:t>
            </a:r>
          </a:p>
          <a:p>
            <a:pPr marL="342900" lvl="0" indent="-342900">
              <a:buFont typeface="Arial" panose="020B0604020202020204" pitchFamily="34" charset="0"/>
              <a:buChar char="•"/>
            </a:pPr>
            <a:r>
              <a:rPr lang="sv-SE" dirty="0"/>
              <a:t>Ge stöd till samverkansplattformar samt forskning, utveckling och demonstration för ny teknik (bland annat Bio-CCS)</a:t>
            </a:r>
          </a:p>
          <a:p>
            <a:pPr marL="342900" indent="-342900">
              <a:buFont typeface="Arial" panose="020B0604020202020204" pitchFamily="34" charset="0"/>
              <a:buChar char="•"/>
            </a:pPr>
            <a:r>
              <a:rPr lang="sv-SE" dirty="0"/>
              <a:t>Inför styrmedel »högt upp i kedjan för att styra bort plast från restavfall</a:t>
            </a:r>
          </a:p>
          <a:p>
            <a:pPr lvl="0">
              <a:spcBef>
                <a:spcPts val="1200"/>
              </a:spcBef>
            </a:pPr>
            <a:r>
              <a:rPr lang="sv-SE" i="1" dirty="0"/>
              <a:t>April 2019, </a:t>
            </a:r>
            <a:r>
              <a:rPr lang="sv-SE" dirty="0">
                <a:hlinkClick r:id="rId4"/>
              </a:rPr>
              <a:t>Läs hela färdplanen på Energiföretagens webbplats.</a:t>
            </a:r>
            <a:endParaRPr lang="sv-SE" dirty="0"/>
          </a:p>
        </p:txBody>
      </p:sp>
    </p:spTree>
    <p:extLst>
      <p:ext uri="{BB962C8B-B14F-4D97-AF65-F5344CB8AC3E}">
        <p14:creationId xmlns:p14="http://schemas.microsoft.com/office/powerpoint/2010/main" val="1222330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gräs, utomhus, fält, grön&#10;&#10;Automatiskt genererad beskrivning">
            <a:extLst>
              <a:ext uri="{FF2B5EF4-FFF2-40B4-BE49-F238E27FC236}">
                <a16:creationId xmlns:a16="http://schemas.microsoft.com/office/drawing/2014/main" id="{FA35428B-09FD-40C6-9E39-DE9BFF06D099}"/>
              </a:ext>
            </a:extLst>
          </p:cNvPr>
          <p:cNvPicPr>
            <a:picLocks noChangeAspect="1"/>
          </p:cNvPicPr>
          <p:nvPr/>
        </p:nvPicPr>
        <p:blipFill rotWithShape="1">
          <a:blip r:embed="rId3" cstate="print">
            <a:alphaModFix amt="40000"/>
            <a:extLst>
              <a:ext uri="{BEBA8EAE-BF5A-486C-A8C5-ECC9F3942E4B}">
                <a14:imgProps xmlns:a14="http://schemas.microsoft.com/office/drawing/2010/main">
                  <a14:imgLayer r:embed="rId4">
                    <a14:imgEffect>
                      <a14:brightnessContrast bright="45000" contrast="-21000"/>
                    </a14:imgEffect>
                  </a14:imgLayer>
                </a14:imgProps>
              </a:ext>
              <a:ext uri="{28A0092B-C50C-407E-A947-70E740481C1C}">
                <a14:useLocalDpi xmlns:a14="http://schemas.microsoft.com/office/drawing/2010/main" val="0"/>
              </a:ext>
            </a:extLst>
          </a:blip>
          <a:srcRect/>
          <a:stretch/>
        </p:blipFill>
        <p:spPr>
          <a:xfrm>
            <a:off x="20306" y="0"/>
            <a:ext cx="12243775" cy="6339645"/>
          </a:xfrm>
          <a:prstGeom prst="rect">
            <a:avLst/>
          </a:prstGeom>
        </p:spPr>
      </p:pic>
      <p:sp>
        <p:nvSpPr>
          <p:cNvPr id="4" name="Title 1"/>
          <p:cNvSpPr txBox="1">
            <a:spLocks/>
          </p:cNvSpPr>
          <p:nvPr/>
        </p:nvSpPr>
        <p:spPr>
          <a:xfrm>
            <a:off x="1" y="566193"/>
            <a:ext cx="12191999" cy="514738"/>
          </a:xfrm>
          <a:prstGeom prst="rect">
            <a:avLst/>
          </a:prstGeom>
          <a:noFill/>
        </p:spPr>
        <p:txBody>
          <a:bodyPr vert="horz" wrap="square" lIns="720000" tIns="72000" rIns="91440" bIns="7200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400" dirty="0">
                <a:solidFill>
                  <a:schemeClr val="tx1">
                    <a:lumMod val="85000"/>
                    <a:lumOff val="15000"/>
                  </a:schemeClr>
                </a:solidFill>
                <a:latin typeface="Arial" charset="0"/>
                <a:cs typeface="Arial" charset="0"/>
              </a:rPr>
              <a:t>Färdplan el – för ett fossilfritt samhälle</a:t>
            </a:r>
          </a:p>
        </p:txBody>
      </p:sp>
      <p:sp>
        <p:nvSpPr>
          <p:cNvPr id="2" name="Platshållare för bildnummer 1">
            <a:extLst>
              <a:ext uri="{FF2B5EF4-FFF2-40B4-BE49-F238E27FC236}">
                <a16:creationId xmlns:a16="http://schemas.microsoft.com/office/drawing/2014/main" id="{0E7959FD-C210-4F4F-BE6A-F8827792205B}"/>
              </a:ext>
            </a:extLst>
          </p:cNvPr>
          <p:cNvSpPr>
            <a:spLocks noGrp="1"/>
          </p:cNvSpPr>
          <p:nvPr>
            <p:ph type="sldNum" sz="quarter" idx="12"/>
          </p:nvPr>
        </p:nvSpPr>
        <p:spPr/>
        <p:txBody>
          <a:bodyPr/>
          <a:lstStyle/>
          <a:p>
            <a:fld id="{7CF1FE4E-A60D-E84B-9481-37102298EEB3}" type="slidenum">
              <a:rPr lang="sv-SE" smtClean="0"/>
              <a:t>36</a:t>
            </a:fld>
            <a:endParaRPr lang="sv-SE"/>
          </a:p>
        </p:txBody>
      </p:sp>
      <p:sp>
        <p:nvSpPr>
          <p:cNvPr id="5" name="textruta 4">
            <a:extLst>
              <a:ext uri="{FF2B5EF4-FFF2-40B4-BE49-F238E27FC236}">
                <a16:creationId xmlns:a16="http://schemas.microsoft.com/office/drawing/2014/main" id="{9C58E24A-0A1A-A245-94A1-31735679C23F}"/>
              </a:ext>
            </a:extLst>
          </p:cNvPr>
          <p:cNvSpPr txBox="1"/>
          <p:nvPr/>
        </p:nvSpPr>
        <p:spPr>
          <a:xfrm>
            <a:off x="797124" y="1157546"/>
            <a:ext cx="9361040" cy="5016758"/>
          </a:xfrm>
          <a:prstGeom prst="rect">
            <a:avLst/>
          </a:prstGeom>
          <a:solidFill>
            <a:schemeClr val="bg1">
              <a:alpha val="30000"/>
            </a:schemeClr>
          </a:solidFill>
          <a:effectLst>
            <a:softEdge rad="190500"/>
          </a:effectLst>
        </p:spPr>
        <p:txBody>
          <a:bodyPr wrap="square" rtlCol="0">
            <a:spAutoFit/>
          </a:bodyPr>
          <a:lstStyle/>
          <a:p>
            <a:pPr lvl="0"/>
            <a:r>
              <a:rPr lang="sv-SE" dirty="0"/>
              <a:t>Färdplanen är framtagen av Energiföretagen Sverige och dess medlemmar, inom ramen för regeringens initiativ Fossilfritt Sverige </a:t>
            </a:r>
          </a:p>
          <a:p>
            <a:pPr lvl="0"/>
            <a:endParaRPr lang="sv-SE" sz="1600" dirty="0"/>
          </a:p>
          <a:p>
            <a:r>
              <a:rPr lang="sv-SE" b="1" dirty="0"/>
              <a:t>Energibranschens åtaganden</a:t>
            </a:r>
          </a:p>
          <a:p>
            <a:r>
              <a:rPr lang="sv-SE" dirty="0"/>
              <a:t>Energibranschen åtar sig att samverka med samhällets olika aktörer och skapa en plattform för dialog, att samarbeta lokalt och regionalt kring elnät och elnätskapacitet, att kontinuerligt upprusta och utveckla elnäten samt att utveckla produkter och tjänster som gör det attraktivt för kunderna att bidra.</a:t>
            </a:r>
          </a:p>
          <a:p>
            <a:pPr lvl="0"/>
            <a:endParaRPr lang="sv-SE" dirty="0"/>
          </a:p>
          <a:p>
            <a:pPr lvl="0"/>
            <a:r>
              <a:rPr lang="sv-SE" b="1" dirty="0"/>
              <a:t>Uppmaningar till politiken</a:t>
            </a:r>
          </a:p>
          <a:p>
            <a:pPr marL="285750" indent="-285750">
              <a:buClr>
                <a:schemeClr val="tx1"/>
              </a:buClr>
              <a:buFont typeface="Arial" panose="020B0604020202020204" pitchFamily="34" charset="0"/>
              <a:buChar char="•"/>
            </a:pPr>
            <a:r>
              <a:rPr lang="sv-SE" dirty="0"/>
              <a:t>Korta tillståndsprocesserna radikalt</a:t>
            </a:r>
          </a:p>
          <a:p>
            <a:pPr marL="285750" indent="-285750">
              <a:buClr>
                <a:schemeClr val="tx1"/>
              </a:buClr>
              <a:buFont typeface="Arial" panose="020B0604020202020204" pitchFamily="34" charset="0"/>
              <a:buChar char="•"/>
            </a:pPr>
            <a:r>
              <a:rPr lang="sv-SE" dirty="0"/>
              <a:t>Ge Svenska kraftnät i uppdrag att planera och prioritera stamnät och elnätskapacitet</a:t>
            </a:r>
          </a:p>
          <a:p>
            <a:pPr marL="285750" indent="-285750">
              <a:buClr>
                <a:schemeClr val="tx1"/>
              </a:buClr>
              <a:buFont typeface="Arial" panose="020B0604020202020204" pitchFamily="34" charset="0"/>
              <a:buChar char="•"/>
            </a:pPr>
            <a:r>
              <a:rPr lang="sv-SE" dirty="0"/>
              <a:t>Tillsätt en statlig utredning för att ta fram en hållbar, förutsägbar och långsiktig elnätsreglering</a:t>
            </a:r>
          </a:p>
          <a:p>
            <a:pPr marL="285750" indent="-285750">
              <a:buClr>
                <a:schemeClr val="tx1"/>
              </a:buClr>
              <a:buFont typeface="Arial" panose="020B0604020202020204" pitchFamily="34" charset="0"/>
              <a:buChar char="•"/>
            </a:pPr>
            <a:r>
              <a:rPr lang="sv-SE" dirty="0"/>
              <a:t>Ta fram en strategi för fjärrvärme och kraftvärme</a:t>
            </a:r>
          </a:p>
          <a:p>
            <a:pPr marL="285750" indent="-285750">
              <a:buClr>
                <a:schemeClr val="tx1"/>
              </a:buClr>
              <a:buFont typeface="Arial" panose="020B0604020202020204" pitchFamily="34" charset="0"/>
              <a:buChar char="•"/>
            </a:pPr>
            <a:r>
              <a:rPr lang="sv-SE" dirty="0"/>
              <a:t>Utred hur dagens elmarknadsmodell kan utvecklas</a:t>
            </a:r>
          </a:p>
          <a:p>
            <a:pPr marL="285750" indent="-285750">
              <a:buClr>
                <a:schemeClr val="tx1"/>
              </a:buClr>
              <a:buFont typeface="Arial" panose="020B0604020202020204" pitchFamily="34" charset="0"/>
              <a:buChar char="•"/>
            </a:pPr>
            <a:r>
              <a:rPr lang="sv-SE" dirty="0"/>
              <a:t>Ge långsiktigt stöd till tekniker som är centrala för att nå klimatmålet</a:t>
            </a:r>
          </a:p>
          <a:p>
            <a:pPr lvl="0"/>
            <a:endParaRPr lang="sv-SE" dirty="0"/>
          </a:p>
          <a:p>
            <a:pPr lvl="0"/>
            <a:r>
              <a:rPr lang="sv-SE" sz="1600" i="1" dirty="0"/>
              <a:t>Januari 2020. </a:t>
            </a:r>
            <a:r>
              <a:rPr lang="sv-SE" sz="1600" dirty="0">
                <a:hlinkClick r:id="rId5"/>
              </a:rPr>
              <a:t>Läs hela färdplanen på Energiföretagens webbplats.</a:t>
            </a:r>
            <a:endParaRPr lang="sv-SE" sz="1600" i="1" dirty="0"/>
          </a:p>
        </p:txBody>
      </p:sp>
    </p:spTree>
    <p:extLst>
      <p:ext uri="{BB962C8B-B14F-4D97-AF65-F5344CB8AC3E}">
        <p14:creationId xmlns:p14="http://schemas.microsoft.com/office/powerpoint/2010/main" val="2453748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6E2AE70-6696-4603-80C2-E83FE489CD3A}"/>
              </a:ext>
            </a:extLst>
          </p:cNvPr>
          <p:cNvSpPr>
            <a:spLocks noGrp="1"/>
          </p:cNvSpPr>
          <p:nvPr>
            <p:ph type="body" sz="quarter" idx="13"/>
          </p:nvPr>
        </p:nvSpPr>
        <p:spPr/>
        <p:txBody>
          <a:bodyPr/>
          <a:lstStyle/>
          <a:p>
            <a:r>
              <a:rPr lang="sv-SE" dirty="0"/>
              <a:t>Läs mer på www.energiforetagen.se</a:t>
            </a:r>
          </a:p>
        </p:txBody>
      </p:sp>
      <p:sp>
        <p:nvSpPr>
          <p:cNvPr id="3" name="Platshållare för text 2">
            <a:extLst>
              <a:ext uri="{FF2B5EF4-FFF2-40B4-BE49-F238E27FC236}">
                <a16:creationId xmlns:a16="http://schemas.microsoft.com/office/drawing/2014/main" id="{68BDC52D-7441-4B7B-B589-1CBE8F411278}"/>
              </a:ext>
            </a:extLst>
          </p:cNvPr>
          <p:cNvSpPr>
            <a:spLocks noGrp="1"/>
          </p:cNvSpPr>
          <p:nvPr>
            <p:ph type="body" sz="quarter" idx="14"/>
          </p:nvPr>
        </p:nvSpPr>
        <p:spPr/>
        <p:txBody>
          <a:bodyPr/>
          <a:lstStyle/>
          <a:p>
            <a:r>
              <a:rPr lang="sv-SE" dirty="0"/>
              <a:t>Tack för att ni lyssnade!</a:t>
            </a:r>
          </a:p>
        </p:txBody>
      </p:sp>
    </p:spTree>
    <p:extLst>
      <p:ext uri="{BB962C8B-B14F-4D97-AF65-F5344CB8AC3E}">
        <p14:creationId xmlns:p14="http://schemas.microsoft.com/office/powerpoint/2010/main" val="409717854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tshållare för bild 17" descr="En bild som visar himmel, utomhus, byggnad, gata&#10;&#10;Automatiskt genererad beskrivning">
            <a:extLst>
              <a:ext uri="{FF2B5EF4-FFF2-40B4-BE49-F238E27FC236}">
                <a16:creationId xmlns:a16="http://schemas.microsoft.com/office/drawing/2014/main" id="{8B6E5FA5-F48F-43D3-818D-C8F21CB94DE9}"/>
              </a:ext>
            </a:extLst>
          </p:cNvPr>
          <p:cNvPicPr>
            <a:picLocks noGrp="1" noChangeAspect="1"/>
          </p:cNvPicPr>
          <p:nvPr>
            <p:ph type="pic" sz="quarter" idx="17"/>
          </p:nvPr>
        </p:nvPicPr>
        <p:blipFill>
          <a:blip r:embed="rId3" cstate="email">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3" name="Rubrik 2">
            <a:extLst>
              <a:ext uri="{FF2B5EF4-FFF2-40B4-BE49-F238E27FC236}">
                <a16:creationId xmlns:a16="http://schemas.microsoft.com/office/drawing/2014/main" id="{0104A672-6674-47A7-B25C-0663F517EF80}"/>
              </a:ext>
            </a:extLst>
          </p:cNvPr>
          <p:cNvSpPr>
            <a:spLocks noGrp="1"/>
          </p:cNvSpPr>
          <p:nvPr>
            <p:ph type="title"/>
          </p:nvPr>
        </p:nvSpPr>
        <p:spPr>
          <a:xfrm>
            <a:off x="695325" y="540000"/>
            <a:ext cx="8677275" cy="803465"/>
          </a:xfrm>
        </p:spPr>
        <p:txBody>
          <a:bodyPr/>
          <a:lstStyle/>
          <a:p>
            <a:r>
              <a:rPr lang="sv-SE" dirty="0"/>
              <a:t>El och värme är båda energi</a:t>
            </a:r>
          </a:p>
        </p:txBody>
      </p:sp>
      <p:sp>
        <p:nvSpPr>
          <p:cNvPr id="4" name="Platshållare för text 3">
            <a:extLst>
              <a:ext uri="{FF2B5EF4-FFF2-40B4-BE49-F238E27FC236}">
                <a16:creationId xmlns:a16="http://schemas.microsoft.com/office/drawing/2014/main" id="{C8AC5C6E-A171-4CD3-9F5B-D1CCC00109DD}"/>
              </a:ext>
            </a:extLst>
          </p:cNvPr>
          <p:cNvSpPr>
            <a:spLocks noGrp="1"/>
          </p:cNvSpPr>
          <p:nvPr>
            <p:ph type="body" sz="quarter" idx="18"/>
          </p:nvPr>
        </p:nvSpPr>
        <p:spPr/>
        <p:txBody>
          <a:bodyPr/>
          <a:lstStyle/>
          <a:p>
            <a:endParaRPr lang="sv-SE"/>
          </a:p>
        </p:txBody>
      </p:sp>
      <p:sp>
        <p:nvSpPr>
          <p:cNvPr id="19" name="textruta 18">
            <a:extLst>
              <a:ext uri="{FF2B5EF4-FFF2-40B4-BE49-F238E27FC236}">
                <a16:creationId xmlns:a16="http://schemas.microsoft.com/office/drawing/2014/main" id="{F20AF0E8-2A28-461C-81CF-1CFF6AD7CEB5}"/>
              </a:ext>
            </a:extLst>
          </p:cNvPr>
          <p:cNvSpPr txBox="1"/>
          <p:nvPr/>
        </p:nvSpPr>
        <p:spPr>
          <a:xfrm>
            <a:off x="780758" y="1663514"/>
            <a:ext cx="9355014" cy="4013406"/>
          </a:xfrm>
          <a:prstGeom prst="rect">
            <a:avLst/>
          </a:prstGeom>
          <a:solidFill>
            <a:schemeClr val="tx1">
              <a:alpha val="15000"/>
            </a:schemeClr>
          </a:solidFill>
          <a:effectLst>
            <a:softEdge rad="101600"/>
          </a:effectLst>
        </p:spPr>
        <p:txBody>
          <a:bodyPr wrap="square" rtlCol="0">
            <a:spAutoFit/>
          </a:bodyPr>
          <a:lstStyle/>
          <a:p>
            <a:pPr>
              <a:lnSpc>
                <a:spcPct val="90000"/>
              </a:lnSpc>
              <a:spcBef>
                <a:spcPts val="600"/>
              </a:spcBef>
            </a:pPr>
            <a:r>
              <a:rPr lang="sv-SE" sz="2800" dirty="0">
                <a:solidFill>
                  <a:schemeClr val="bg1"/>
                </a:solidFill>
                <a:latin typeface="+mn-lt"/>
              </a:rPr>
              <a:t>Olika historik</a:t>
            </a:r>
          </a:p>
          <a:p>
            <a:pPr marL="342900" indent="-342900">
              <a:spcBef>
                <a:spcPts val="600"/>
              </a:spcBef>
              <a:buFont typeface="Arial" panose="020B0604020202020204" pitchFamily="34" charset="0"/>
              <a:buChar char="•"/>
            </a:pPr>
            <a:r>
              <a:rPr lang="sv-SE" sz="2400" b="1" dirty="0">
                <a:solidFill>
                  <a:schemeClr val="bg1"/>
                </a:solidFill>
                <a:latin typeface="+mn-lt"/>
              </a:rPr>
              <a:t>Elen</a:t>
            </a:r>
            <a:r>
              <a:rPr lang="sv-SE" sz="2400" dirty="0">
                <a:solidFill>
                  <a:schemeClr val="bg1"/>
                </a:solidFill>
                <a:latin typeface="+mn-lt"/>
              </a:rPr>
              <a:t> byggdes från andra halvan av 1800-talet</a:t>
            </a:r>
          </a:p>
          <a:p>
            <a:pPr marL="342900" indent="-342900">
              <a:spcBef>
                <a:spcPts val="600"/>
              </a:spcBef>
              <a:buFont typeface="Arial" panose="020B0604020202020204" pitchFamily="34" charset="0"/>
              <a:buChar char="•"/>
            </a:pPr>
            <a:r>
              <a:rPr lang="sv-SE" sz="2400" dirty="0">
                <a:solidFill>
                  <a:schemeClr val="bg1"/>
                </a:solidFill>
                <a:latin typeface="+mn-lt"/>
              </a:rPr>
              <a:t>Nationell angelägenhet</a:t>
            </a:r>
          </a:p>
          <a:p>
            <a:pPr marL="342900" indent="-342900">
              <a:spcBef>
                <a:spcPts val="600"/>
              </a:spcBef>
              <a:buFont typeface="Arial" panose="020B0604020202020204" pitchFamily="34" charset="0"/>
              <a:buChar char="•"/>
            </a:pPr>
            <a:r>
              <a:rPr lang="sv-SE" sz="2400" dirty="0">
                <a:solidFill>
                  <a:schemeClr val="bg1"/>
                </a:solidFill>
                <a:latin typeface="+mn-lt"/>
              </a:rPr>
              <a:t>Ägdes av staten</a:t>
            </a:r>
          </a:p>
          <a:p>
            <a:pPr>
              <a:spcBef>
                <a:spcPts val="600"/>
              </a:spcBef>
            </a:pPr>
            <a:endParaRPr lang="sv-SE" sz="2400" dirty="0">
              <a:solidFill>
                <a:schemeClr val="bg1"/>
              </a:solidFill>
              <a:latin typeface="+mn-lt"/>
            </a:endParaRPr>
          </a:p>
          <a:p>
            <a:pPr marL="342900" indent="-342900">
              <a:spcBef>
                <a:spcPts val="600"/>
              </a:spcBef>
              <a:buFont typeface="Arial" panose="020B0604020202020204" pitchFamily="34" charset="0"/>
              <a:buChar char="•"/>
            </a:pPr>
            <a:r>
              <a:rPr lang="sv-SE" sz="2400" b="1" dirty="0">
                <a:solidFill>
                  <a:schemeClr val="bg1"/>
                </a:solidFill>
                <a:latin typeface="+mn-lt"/>
              </a:rPr>
              <a:t>Fjärrvärmen</a:t>
            </a:r>
            <a:r>
              <a:rPr lang="sv-SE" sz="2400" dirty="0">
                <a:solidFill>
                  <a:schemeClr val="bg1"/>
                </a:solidFill>
                <a:latin typeface="+mn-lt"/>
              </a:rPr>
              <a:t> byggdes ungefär 100 år senare, från mitten av 1900-talet</a:t>
            </a:r>
          </a:p>
          <a:p>
            <a:pPr marL="342900" indent="-342900">
              <a:spcBef>
                <a:spcPts val="600"/>
              </a:spcBef>
              <a:buFont typeface="Arial" panose="020B0604020202020204" pitchFamily="34" charset="0"/>
              <a:buChar char="•"/>
            </a:pPr>
            <a:r>
              <a:rPr lang="sv-SE" sz="2400" dirty="0">
                <a:solidFill>
                  <a:schemeClr val="bg1"/>
                </a:solidFill>
                <a:latin typeface="+mn-lt"/>
              </a:rPr>
              <a:t>Kommunal angelägenhet</a:t>
            </a:r>
          </a:p>
          <a:p>
            <a:pPr marL="342900" indent="-342900">
              <a:spcBef>
                <a:spcPts val="600"/>
              </a:spcBef>
              <a:buFont typeface="Arial" panose="020B0604020202020204" pitchFamily="34" charset="0"/>
              <a:buChar char="•"/>
            </a:pPr>
            <a:r>
              <a:rPr lang="sv-SE" sz="2400" dirty="0">
                <a:solidFill>
                  <a:schemeClr val="bg1"/>
                </a:solidFill>
                <a:latin typeface="+mn-lt"/>
              </a:rPr>
              <a:t>Ägdes av kommuner</a:t>
            </a:r>
          </a:p>
          <a:p>
            <a:pPr>
              <a:lnSpc>
                <a:spcPct val="90000"/>
              </a:lnSpc>
              <a:spcBef>
                <a:spcPts val="600"/>
              </a:spcBef>
            </a:pPr>
            <a:endParaRPr lang="sv-SE" sz="2400" dirty="0">
              <a:solidFill>
                <a:schemeClr val="bg1"/>
              </a:solidFill>
              <a:latin typeface="+mn-lt"/>
            </a:endParaRPr>
          </a:p>
        </p:txBody>
      </p:sp>
    </p:spTree>
    <p:extLst>
      <p:ext uri="{BB962C8B-B14F-4D97-AF65-F5344CB8AC3E}">
        <p14:creationId xmlns:p14="http://schemas.microsoft.com/office/powerpoint/2010/main" val="3036748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inomhus, objekt, hand, håller&#10;&#10;Automatiskt genererad beskrivning">
            <a:extLst>
              <a:ext uri="{FF2B5EF4-FFF2-40B4-BE49-F238E27FC236}">
                <a16:creationId xmlns:a16="http://schemas.microsoft.com/office/drawing/2014/main" id="{B4B8DBDD-27BC-41DE-8936-D9BDD734916C}"/>
              </a:ext>
            </a:extLst>
          </p:cNvPr>
          <p:cNvPicPr>
            <a:picLocks noGrp="1" noChangeAspect="1"/>
          </p:cNvPicPr>
          <p:nvPr>
            <p:ph type="pic" sz="quarter" idx="17"/>
          </p:nvPr>
        </p:nvPicPr>
        <p:blipFill>
          <a:blip r:embed="rId3" cstate="print">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a:fillRect/>
          </a:stretch>
        </p:blipFill>
        <p:spPr/>
      </p:pic>
      <p:sp>
        <p:nvSpPr>
          <p:cNvPr id="3" name="Rubrik 2">
            <a:extLst>
              <a:ext uri="{FF2B5EF4-FFF2-40B4-BE49-F238E27FC236}">
                <a16:creationId xmlns:a16="http://schemas.microsoft.com/office/drawing/2014/main" id="{CA3E5B79-DF8E-430A-827B-AE6218874C30}"/>
              </a:ext>
            </a:extLst>
          </p:cNvPr>
          <p:cNvSpPr>
            <a:spLocks noGrp="1"/>
          </p:cNvSpPr>
          <p:nvPr>
            <p:ph type="title"/>
          </p:nvPr>
        </p:nvSpPr>
        <p:spPr/>
        <p:txBody>
          <a:bodyPr/>
          <a:lstStyle/>
          <a:p>
            <a:r>
              <a:rPr lang="sv-SE" dirty="0"/>
              <a:t>Fjärrvärmen – en viktig del av energisystemet </a:t>
            </a:r>
          </a:p>
        </p:txBody>
      </p:sp>
      <p:sp>
        <p:nvSpPr>
          <p:cNvPr id="4" name="Platshållare för text 3">
            <a:extLst>
              <a:ext uri="{FF2B5EF4-FFF2-40B4-BE49-F238E27FC236}">
                <a16:creationId xmlns:a16="http://schemas.microsoft.com/office/drawing/2014/main" id="{A70BD773-3880-4A29-84C8-D307711070E4}"/>
              </a:ext>
            </a:extLst>
          </p:cNvPr>
          <p:cNvSpPr>
            <a:spLocks noGrp="1"/>
          </p:cNvSpPr>
          <p:nvPr>
            <p:ph type="body" sz="quarter" idx="18"/>
          </p:nvPr>
        </p:nvSpPr>
        <p:spPr/>
        <p:txBody>
          <a:bodyPr/>
          <a:lstStyle/>
          <a:p>
            <a:endParaRPr lang="sv-SE"/>
          </a:p>
        </p:txBody>
      </p:sp>
      <p:sp>
        <p:nvSpPr>
          <p:cNvPr id="7" name="textruta 6">
            <a:extLst>
              <a:ext uri="{FF2B5EF4-FFF2-40B4-BE49-F238E27FC236}">
                <a16:creationId xmlns:a16="http://schemas.microsoft.com/office/drawing/2014/main" id="{0B325F98-64F8-49AA-9818-D65BE57416C4}"/>
              </a:ext>
            </a:extLst>
          </p:cNvPr>
          <p:cNvSpPr txBox="1"/>
          <p:nvPr/>
        </p:nvSpPr>
        <p:spPr>
          <a:xfrm>
            <a:off x="695325" y="2062663"/>
            <a:ext cx="8677275" cy="2726900"/>
          </a:xfrm>
          <a:prstGeom prst="rect">
            <a:avLst/>
          </a:prstGeom>
          <a:noFill/>
        </p:spPr>
        <p:txBody>
          <a:bodyPr wrap="square" rtlCol="0">
            <a:spAutoFit/>
          </a:bodyPr>
          <a:lstStyle/>
          <a:p>
            <a:pPr marL="457200" indent="-457200">
              <a:lnSpc>
                <a:spcPct val="90000"/>
              </a:lnSpc>
              <a:spcBef>
                <a:spcPts val="600"/>
              </a:spcBef>
              <a:buFont typeface="Arial" panose="020B0604020202020204" pitchFamily="34" charset="0"/>
              <a:buChar char="•"/>
            </a:pPr>
            <a:r>
              <a:rPr lang="sv-SE" sz="2800" dirty="0">
                <a:solidFill>
                  <a:schemeClr val="bg1"/>
                </a:solidFill>
                <a:latin typeface="+mn-lt"/>
              </a:rPr>
              <a:t>Finns i nästan alla Sveriges kommuner</a:t>
            </a:r>
          </a:p>
          <a:p>
            <a:pPr marL="457200" indent="-457200">
              <a:lnSpc>
                <a:spcPct val="90000"/>
              </a:lnSpc>
              <a:spcBef>
                <a:spcPts val="600"/>
              </a:spcBef>
              <a:buFont typeface="Arial" panose="020B0604020202020204" pitchFamily="34" charset="0"/>
              <a:buChar char="•"/>
            </a:pPr>
            <a:r>
              <a:rPr lang="sv-SE" sz="2800" dirty="0">
                <a:solidFill>
                  <a:schemeClr val="bg1"/>
                </a:solidFill>
              </a:rPr>
              <a:t>Ger cirka 10 procent av elproduktionen genom kraftvärme</a:t>
            </a:r>
            <a:endParaRPr lang="sv-SE" sz="2800" dirty="0">
              <a:solidFill>
                <a:schemeClr val="bg1"/>
              </a:solidFill>
              <a:latin typeface="+mn-lt"/>
            </a:endParaRPr>
          </a:p>
          <a:p>
            <a:pPr marL="457200" indent="-457200">
              <a:lnSpc>
                <a:spcPct val="90000"/>
              </a:lnSpc>
              <a:spcBef>
                <a:spcPts val="600"/>
              </a:spcBef>
              <a:buFont typeface="Arial" panose="020B0604020202020204" pitchFamily="34" charset="0"/>
              <a:buChar char="•"/>
            </a:pPr>
            <a:r>
              <a:rPr lang="sv-SE" sz="2800" dirty="0">
                <a:solidFill>
                  <a:schemeClr val="bg1"/>
                </a:solidFill>
                <a:latin typeface="+mn-lt"/>
              </a:rPr>
              <a:t>Står för drygt hälften av Sveriges uppvärmning</a:t>
            </a:r>
          </a:p>
          <a:p>
            <a:pPr marL="457200" indent="-457200">
              <a:lnSpc>
                <a:spcPct val="90000"/>
              </a:lnSpc>
              <a:spcBef>
                <a:spcPts val="600"/>
              </a:spcBef>
              <a:buFont typeface="Arial" panose="020B0604020202020204" pitchFamily="34" charset="0"/>
              <a:buChar char="•"/>
            </a:pPr>
            <a:r>
              <a:rPr lang="sv-SE" sz="2800" dirty="0">
                <a:solidFill>
                  <a:schemeClr val="bg1"/>
                </a:solidFill>
                <a:latin typeface="+mn-lt"/>
              </a:rPr>
              <a:t>Snart inga fossila bränslen kvar</a:t>
            </a:r>
          </a:p>
          <a:p>
            <a:pPr marL="457200" indent="-457200">
              <a:lnSpc>
                <a:spcPct val="90000"/>
              </a:lnSpc>
              <a:spcBef>
                <a:spcPts val="600"/>
              </a:spcBef>
              <a:buFont typeface="Arial" panose="020B0604020202020204" pitchFamily="34" charset="0"/>
              <a:buChar char="•"/>
            </a:pPr>
            <a:r>
              <a:rPr lang="sv-SE" sz="2800" dirty="0">
                <a:solidFill>
                  <a:schemeClr val="bg1"/>
                </a:solidFill>
                <a:latin typeface="+mn-lt"/>
              </a:rPr>
              <a:t>Ska bidra till negativa utsläpp senast år 2045</a:t>
            </a:r>
          </a:p>
        </p:txBody>
      </p:sp>
    </p:spTree>
    <p:extLst>
      <p:ext uri="{BB962C8B-B14F-4D97-AF65-F5344CB8AC3E}">
        <p14:creationId xmlns:p14="http://schemas.microsoft.com/office/powerpoint/2010/main" val="76093261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utomhus, byggnad, väg, trottoar&#10;&#10;Automatiskt genererad beskrivning">
            <a:extLst>
              <a:ext uri="{FF2B5EF4-FFF2-40B4-BE49-F238E27FC236}">
                <a16:creationId xmlns:a16="http://schemas.microsoft.com/office/drawing/2014/main" id="{38751989-8AA4-46F8-9492-9F564FED0FC9}"/>
              </a:ext>
            </a:extLst>
          </p:cNvPr>
          <p:cNvPicPr>
            <a:picLocks noGrp="1" noChangeAspect="1"/>
          </p:cNvPicPr>
          <p:nvPr>
            <p:ph type="pic" sz="quarter" idx="17"/>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0"/>
            <a:ext cx="12192000" cy="6354763"/>
          </a:xfrm>
        </p:spPr>
      </p:pic>
      <p:sp>
        <p:nvSpPr>
          <p:cNvPr id="3" name="Rubrik 2">
            <a:extLst>
              <a:ext uri="{FF2B5EF4-FFF2-40B4-BE49-F238E27FC236}">
                <a16:creationId xmlns:a16="http://schemas.microsoft.com/office/drawing/2014/main" id="{C97DA5EC-0E7C-435D-A6AE-C6B5D636692D}"/>
              </a:ext>
            </a:extLst>
          </p:cNvPr>
          <p:cNvSpPr>
            <a:spLocks noGrp="1"/>
          </p:cNvSpPr>
          <p:nvPr>
            <p:ph type="title"/>
          </p:nvPr>
        </p:nvSpPr>
        <p:spPr>
          <a:xfrm>
            <a:off x="687014" y="288653"/>
            <a:ext cx="4483714" cy="758602"/>
          </a:xfrm>
          <a:solidFill>
            <a:schemeClr val="tx1">
              <a:alpha val="20000"/>
            </a:schemeClr>
          </a:solidFill>
          <a:effectLst>
            <a:softEdge rad="101600"/>
          </a:effectLst>
        </p:spPr>
        <p:txBody>
          <a:bodyPr/>
          <a:lstStyle/>
          <a:p>
            <a:r>
              <a:rPr lang="sv-SE" dirty="0"/>
              <a:t>Fjärrvärmens utveckling</a:t>
            </a:r>
          </a:p>
        </p:txBody>
      </p:sp>
      <p:sp>
        <p:nvSpPr>
          <p:cNvPr id="4" name="Platshållare för text 3">
            <a:extLst>
              <a:ext uri="{FF2B5EF4-FFF2-40B4-BE49-F238E27FC236}">
                <a16:creationId xmlns:a16="http://schemas.microsoft.com/office/drawing/2014/main" id="{F8A62AB1-AE80-44C1-8A01-444A1E2F8808}"/>
              </a:ext>
            </a:extLst>
          </p:cNvPr>
          <p:cNvSpPr>
            <a:spLocks noGrp="1"/>
          </p:cNvSpPr>
          <p:nvPr>
            <p:ph type="body" sz="quarter" idx="18"/>
          </p:nvPr>
        </p:nvSpPr>
        <p:spPr/>
        <p:txBody>
          <a:bodyPr/>
          <a:lstStyle/>
          <a:p>
            <a:endParaRPr lang="sv-SE"/>
          </a:p>
        </p:txBody>
      </p:sp>
      <p:sp>
        <p:nvSpPr>
          <p:cNvPr id="5" name="textruta 4">
            <a:extLst>
              <a:ext uri="{FF2B5EF4-FFF2-40B4-BE49-F238E27FC236}">
                <a16:creationId xmlns:a16="http://schemas.microsoft.com/office/drawing/2014/main" id="{79634D9A-99CC-4487-8990-AAF0C7CE2F87}"/>
              </a:ext>
            </a:extLst>
          </p:cNvPr>
          <p:cNvSpPr txBox="1"/>
          <p:nvPr/>
        </p:nvSpPr>
        <p:spPr>
          <a:xfrm>
            <a:off x="524041" y="902154"/>
            <a:ext cx="9491829" cy="3588675"/>
          </a:xfrm>
          <a:prstGeom prst="rect">
            <a:avLst/>
          </a:prstGeom>
          <a:solidFill>
            <a:schemeClr val="tx1">
              <a:alpha val="20000"/>
            </a:schemeClr>
          </a:solidFill>
          <a:effectLst>
            <a:softEdge rad="101600"/>
          </a:effectLst>
        </p:spPr>
        <p:txBody>
          <a:bodyPr wrap="square" rtlCol="0">
            <a:spAutoFit/>
          </a:bodyPr>
          <a:lstStyle/>
          <a:p>
            <a:pPr>
              <a:lnSpc>
                <a:spcPct val="90000"/>
              </a:lnSpc>
              <a:spcBef>
                <a:spcPts val="600"/>
              </a:spcBef>
            </a:pPr>
            <a:endParaRPr lang="sv-SE" sz="2800" dirty="0">
              <a:solidFill>
                <a:schemeClr val="bg1"/>
              </a:solidFill>
              <a:latin typeface="+mn-lt"/>
            </a:endParaRPr>
          </a:p>
          <a:p>
            <a:pPr marL="457200" indent="-457200">
              <a:lnSpc>
                <a:spcPct val="90000"/>
              </a:lnSpc>
              <a:spcBef>
                <a:spcPts val="1200"/>
              </a:spcBef>
              <a:buFont typeface="Arial" panose="020B0604020202020204" pitchFamily="34" charset="0"/>
              <a:buChar char="•"/>
            </a:pPr>
            <a:r>
              <a:rPr lang="sv-SE" sz="2400" dirty="0">
                <a:solidFill>
                  <a:schemeClr val="bg1"/>
                </a:solidFill>
                <a:latin typeface="+mn-lt"/>
              </a:rPr>
              <a:t>1880-talet- </a:t>
            </a:r>
            <a:r>
              <a:rPr lang="sv-SE" sz="2400" b="1" dirty="0">
                <a:solidFill>
                  <a:schemeClr val="bg1"/>
                </a:solidFill>
                <a:latin typeface="+mn-lt"/>
              </a:rPr>
              <a:t>Första generationens fjärrvärme</a:t>
            </a:r>
            <a:r>
              <a:rPr lang="sv-SE" sz="2400" dirty="0">
                <a:solidFill>
                  <a:schemeClr val="bg1"/>
                </a:solidFill>
                <a:latin typeface="+mn-lt"/>
              </a:rPr>
              <a:t>, ånga</a:t>
            </a:r>
          </a:p>
          <a:p>
            <a:pPr marL="457200" indent="-457200">
              <a:lnSpc>
                <a:spcPct val="90000"/>
              </a:lnSpc>
              <a:spcBef>
                <a:spcPts val="1200"/>
              </a:spcBef>
              <a:buFont typeface="Arial" panose="020B0604020202020204" pitchFamily="34" charset="0"/>
              <a:buChar char="•"/>
            </a:pPr>
            <a:r>
              <a:rPr lang="sv-SE" sz="2400" dirty="0">
                <a:solidFill>
                  <a:schemeClr val="bg1"/>
                </a:solidFill>
                <a:latin typeface="+mn-lt"/>
              </a:rPr>
              <a:t>1920-talet- </a:t>
            </a:r>
            <a:r>
              <a:rPr lang="sv-SE" sz="2400" b="1" dirty="0">
                <a:solidFill>
                  <a:schemeClr val="bg1"/>
                </a:solidFill>
                <a:latin typeface="+mn-lt"/>
              </a:rPr>
              <a:t>Andra generationens fjärrvärme</a:t>
            </a:r>
            <a:r>
              <a:rPr lang="sv-SE" sz="2400" dirty="0">
                <a:solidFill>
                  <a:schemeClr val="bg1"/>
                </a:solidFill>
                <a:latin typeface="+mn-lt"/>
              </a:rPr>
              <a:t>, hett vatten runt 100 </a:t>
            </a:r>
            <a:r>
              <a:rPr lang="sv-SE" sz="2400" dirty="0">
                <a:solidFill>
                  <a:schemeClr val="bg1"/>
                </a:solidFill>
              </a:rPr>
              <a:t>°C </a:t>
            </a:r>
            <a:endParaRPr lang="sv-SE" sz="2400" dirty="0">
              <a:solidFill>
                <a:schemeClr val="bg1"/>
              </a:solidFill>
              <a:latin typeface="+mn-lt"/>
            </a:endParaRPr>
          </a:p>
          <a:p>
            <a:pPr marL="457200" indent="-457200">
              <a:lnSpc>
                <a:spcPct val="90000"/>
              </a:lnSpc>
              <a:spcBef>
                <a:spcPts val="1200"/>
              </a:spcBef>
              <a:buFont typeface="Arial" panose="020B0604020202020204" pitchFamily="34" charset="0"/>
              <a:buChar char="•"/>
            </a:pPr>
            <a:r>
              <a:rPr lang="sv-SE" sz="2400" dirty="0">
                <a:solidFill>
                  <a:schemeClr val="bg1"/>
                </a:solidFill>
                <a:latin typeface="+mn-lt"/>
              </a:rPr>
              <a:t>1970-talet- </a:t>
            </a:r>
            <a:r>
              <a:rPr lang="sv-SE" sz="2400" b="1" dirty="0">
                <a:solidFill>
                  <a:schemeClr val="bg1"/>
                </a:solidFill>
                <a:latin typeface="+mn-lt"/>
              </a:rPr>
              <a:t>Tredje generationens fjärrvärme</a:t>
            </a:r>
            <a:r>
              <a:rPr lang="sv-SE" sz="2400" dirty="0">
                <a:solidFill>
                  <a:schemeClr val="bg1"/>
                </a:solidFill>
                <a:latin typeface="+mn-lt"/>
              </a:rPr>
              <a:t>, hett vatten under </a:t>
            </a:r>
            <a:r>
              <a:rPr lang="sv-SE" sz="2400" dirty="0">
                <a:solidFill>
                  <a:schemeClr val="bg1"/>
                </a:solidFill>
              </a:rPr>
              <a:t>100 °C </a:t>
            </a:r>
          </a:p>
          <a:p>
            <a:pPr marL="457200" indent="-457200">
              <a:lnSpc>
                <a:spcPct val="90000"/>
              </a:lnSpc>
              <a:spcBef>
                <a:spcPts val="1200"/>
              </a:spcBef>
              <a:buFont typeface="Arial" panose="020B0604020202020204" pitchFamily="34" charset="0"/>
              <a:buChar char="•"/>
            </a:pPr>
            <a:r>
              <a:rPr lang="sv-SE" sz="2400" dirty="0">
                <a:solidFill>
                  <a:schemeClr val="bg1"/>
                </a:solidFill>
                <a:latin typeface="+mn-lt"/>
              </a:rPr>
              <a:t>2000-talet- </a:t>
            </a:r>
            <a:br>
              <a:rPr lang="sv-SE" sz="2400" dirty="0">
                <a:solidFill>
                  <a:schemeClr val="bg1"/>
                </a:solidFill>
                <a:latin typeface="+mn-lt"/>
              </a:rPr>
            </a:br>
            <a:r>
              <a:rPr lang="sv-SE" sz="2400" b="1" dirty="0">
                <a:solidFill>
                  <a:schemeClr val="bg1"/>
                </a:solidFill>
                <a:latin typeface="+mn-lt"/>
              </a:rPr>
              <a:t>Fjärde generationens fjärrvärme</a:t>
            </a:r>
            <a:r>
              <a:rPr lang="sv-SE" sz="2400" dirty="0">
                <a:solidFill>
                  <a:schemeClr val="bg1"/>
                </a:solidFill>
                <a:latin typeface="+mn-lt"/>
              </a:rPr>
              <a:t>, låg </a:t>
            </a:r>
            <a:r>
              <a:rPr lang="sv-SE" sz="2400" dirty="0" err="1">
                <a:solidFill>
                  <a:schemeClr val="bg1"/>
                </a:solidFill>
                <a:latin typeface="+mn-lt"/>
              </a:rPr>
              <a:t>temperaterat</a:t>
            </a:r>
            <a:r>
              <a:rPr lang="sv-SE" sz="2400" dirty="0">
                <a:solidFill>
                  <a:schemeClr val="bg1"/>
                </a:solidFill>
                <a:latin typeface="+mn-lt"/>
              </a:rPr>
              <a:t> vatten, 20°–50°C</a:t>
            </a:r>
            <a:br>
              <a:rPr lang="sv-SE" sz="2400" dirty="0">
                <a:solidFill>
                  <a:schemeClr val="bg1"/>
                </a:solidFill>
                <a:latin typeface="+mn-lt"/>
              </a:rPr>
            </a:br>
            <a:br>
              <a:rPr lang="sv-SE" sz="1200" dirty="0">
                <a:solidFill>
                  <a:schemeClr val="bg1"/>
                </a:solidFill>
                <a:latin typeface="+mn-lt"/>
              </a:rPr>
            </a:br>
            <a:r>
              <a:rPr lang="sv-SE" sz="2400" b="1" dirty="0">
                <a:solidFill>
                  <a:schemeClr val="bg1"/>
                </a:solidFill>
                <a:latin typeface="+mn-lt"/>
              </a:rPr>
              <a:t>Småskaliga kraftvärmeverk</a:t>
            </a:r>
            <a:r>
              <a:rPr lang="sv-SE" sz="2400" dirty="0">
                <a:solidFill>
                  <a:schemeClr val="bg1"/>
                </a:solidFill>
                <a:latin typeface="+mn-lt"/>
              </a:rPr>
              <a:t>, som förser en stadsdel, ett mindre samhälle eller industri med el och värme</a:t>
            </a:r>
          </a:p>
        </p:txBody>
      </p:sp>
    </p:spTree>
    <p:extLst>
      <p:ext uri="{BB962C8B-B14F-4D97-AF65-F5344CB8AC3E}">
        <p14:creationId xmlns:p14="http://schemas.microsoft.com/office/powerpoint/2010/main" val="41222349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inomhus, byggnad, stor, stående&#10;&#10;Automatiskt genererad beskrivning">
            <a:extLst>
              <a:ext uri="{FF2B5EF4-FFF2-40B4-BE49-F238E27FC236}">
                <a16:creationId xmlns:a16="http://schemas.microsoft.com/office/drawing/2014/main" id="{090FE1A3-D018-4937-B496-AFDFBCB0152C}"/>
              </a:ext>
            </a:extLst>
          </p:cNvPr>
          <p:cNvPicPr>
            <a:picLocks noGrp="1" noChangeAspect="1"/>
          </p:cNvPicPr>
          <p:nvPr>
            <p:ph type="pic" sz="quarter" idx="17"/>
          </p:nvPr>
        </p:nvPicPr>
        <p:blipFill>
          <a:blip r:embed="rId3" cstate="email">
            <a:extLst>
              <a:ext uri="{28A0092B-C50C-407E-A947-70E740481C1C}">
                <a14:useLocalDpi xmlns:a14="http://schemas.microsoft.com/office/drawing/2010/main" val="0"/>
              </a:ext>
            </a:extLst>
          </a:blip>
          <a:srcRect/>
          <a:stretch>
            <a:fillRect/>
          </a:stretch>
        </p:blipFill>
        <p:spPr/>
      </p:pic>
      <p:sp>
        <p:nvSpPr>
          <p:cNvPr id="3" name="Rubrik 2">
            <a:extLst>
              <a:ext uri="{FF2B5EF4-FFF2-40B4-BE49-F238E27FC236}">
                <a16:creationId xmlns:a16="http://schemas.microsoft.com/office/drawing/2014/main" id="{910C96B6-E6FA-498C-832B-80A457D51D55}"/>
              </a:ext>
            </a:extLst>
          </p:cNvPr>
          <p:cNvSpPr>
            <a:spLocks noGrp="1"/>
          </p:cNvSpPr>
          <p:nvPr>
            <p:ph type="title"/>
          </p:nvPr>
        </p:nvSpPr>
        <p:spPr>
          <a:xfrm>
            <a:off x="695325" y="540001"/>
            <a:ext cx="5400675" cy="901240"/>
          </a:xfrm>
        </p:spPr>
        <p:txBody>
          <a:bodyPr/>
          <a:lstStyle/>
          <a:p>
            <a:r>
              <a:rPr lang="sv-SE" sz="2800" dirty="0">
                <a:solidFill>
                  <a:schemeClr val="tx1">
                    <a:lumMod val="85000"/>
                    <a:lumOff val="15000"/>
                  </a:schemeClr>
                </a:solidFill>
                <a:latin typeface="Arial" charset="0"/>
                <a:cs typeface="Arial" charset="0"/>
              </a:rPr>
              <a:t>Fjärrvärmens nytta och utveckling i Sverige</a:t>
            </a:r>
            <a:endParaRPr lang="sv-SE" sz="2800" dirty="0"/>
          </a:p>
        </p:txBody>
      </p:sp>
      <p:sp>
        <p:nvSpPr>
          <p:cNvPr id="4" name="Platshållare för text 3">
            <a:extLst>
              <a:ext uri="{FF2B5EF4-FFF2-40B4-BE49-F238E27FC236}">
                <a16:creationId xmlns:a16="http://schemas.microsoft.com/office/drawing/2014/main" id="{DD496BDE-3752-447F-B808-848B5DA937C6}"/>
              </a:ext>
            </a:extLst>
          </p:cNvPr>
          <p:cNvSpPr>
            <a:spLocks noGrp="1"/>
          </p:cNvSpPr>
          <p:nvPr>
            <p:ph type="body" sz="quarter" idx="18"/>
          </p:nvPr>
        </p:nvSpPr>
        <p:spPr/>
        <p:txBody>
          <a:bodyPr/>
          <a:lstStyle/>
          <a:p>
            <a:r>
              <a:rPr lang="sv-SE" i="1" dirty="0"/>
              <a:t>1940-tal – </a:t>
            </a:r>
            <a:r>
              <a:rPr lang="sv-SE" dirty="0"/>
              <a:t>Fjärr- och kraftvärme introduceras. </a:t>
            </a:r>
          </a:p>
          <a:p>
            <a:r>
              <a:rPr lang="sv-SE" i="1" dirty="0"/>
              <a:t>1970-tal – </a:t>
            </a:r>
            <a:r>
              <a:rPr lang="sv-SE" dirty="0"/>
              <a:t>Oljekris leder till nya bränslen. </a:t>
            </a:r>
          </a:p>
          <a:p>
            <a:r>
              <a:rPr lang="sv-SE" i="1" dirty="0"/>
              <a:t>1980-tal – </a:t>
            </a:r>
            <a:r>
              <a:rPr lang="sv-SE" dirty="0"/>
              <a:t>Smog och inversion försvinner. Avfall som bränsle används i större skala. </a:t>
            </a:r>
          </a:p>
          <a:p>
            <a:r>
              <a:rPr lang="sv-SE" i="1" dirty="0"/>
              <a:t>1990-tal – </a:t>
            </a:r>
            <a:r>
              <a:rPr lang="sv-SE" dirty="0"/>
              <a:t>Introduktion av biobränslen, som restavfall från skog. </a:t>
            </a:r>
          </a:p>
          <a:p>
            <a:r>
              <a:rPr lang="sv-SE" i="1" dirty="0"/>
              <a:t>2000-tal – </a:t>
            </a:r>
            <a:r>
              <a:rPr lang="sv-SE" dirty="0"/>
              <a:t>Stor ökning av biobränslen och expansion av avfallsförbränning  och mer tillvaratagande av </a:t>
            </a:r>
            <a:r>
              <a:rPr lang="sv-SE" dirty="0" err="1"/>
              <a:t>restvärme</a:t>
            </a:r>
            <a:r>
              <a:rPr lang="sv-SE" dirty="0"/>
              <a:t>.</a:t>
            </a:r>
          </a:p>
          <a:p>
            <a:endParaRPr lang="sv-SE" dirty="0"/>
          </a:p>
        </p:txBody>
      </p:sp>
      <p:sp>
        <p:nvSpPr>
          <p:cNvPr id="5" name="Platshållare för text 4">
            <a:extLst>
              <a:ext uri="{FF2B5EF4-FFF2-40B4-BE49-F238E27FC236}">
                <a16:creationId xmlns:a16="http://schemas.microsoft.com/office/drawing/2014/main" id="{89433F5B-ECD7-4361-8EAB-3286B7144748}"/>
              </a:ext>
            </a:extLst>
          </p:cNvPr>
          <p:cNvSpPr>
            <a:spLocks noGrp="1"/>
          </p:cNvSpPr>
          <p:nvPr>
            <p:ph type="body" sz="quarter" idx="19"/>
          </p:nvPr>
        </p:nvSpPr>
        <p:spPr/>
        <p:txBody>
          <a:bodyPr/>
          <a:lstStyle/>
          <a:p>
            <a:endParaRPr lang="sv-SE"/>
          </a:p>
        </p:txBody>
      </p:sp>
    </p:spTree>
    <p:extLst>
      <p:ext uri="{BB962C8B-B14F-4D97-AF65-F5344CB8AC3E}">
        <p14:creationId xmlns:p14="http://schemas.microsoft.com/office/powerpoint/2010/main" val="212009082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Omvärld och ramverk</a:t>
            </a:r>
          </a:p>
        </p:txBody>
      </p:sp>
      <p:sp>
        <p:nvSpPr>
          <p:cNvPr id="3" name="Date Placeholder 2"/>
          <p:cNvSpPr>
            <a:spLocks noGrp="1"/>
          </p:cNvSpPr>
          <p:nvPr>
            <p:ph type="dt" sz="half" idx="14"/>
          </p:nvPr>
        </p:nvSpPr>
        <p:spPr/>
        <p:txBody>
          <a:bodyPr/>
          <a:lstStyle/>
          <a:p>
            <a:fld id="{A08C6CDC-1BFF-4D4C-A405-A24E3A30F832}" type="datetime1">
              <a:rPr lang="sv-SE" smtClean="0"/>
              <a:pPr/>
              <a:t>2020-03-26</a:t>
            </a:fld>
            <a:endParaRPr lang="sv-SE"/>
          </a:p>
        </p:txBody>
      </p:sp>
      <p:sp>
        <p:nvSpPr>
          <p:cNvPr id="4" name="Footer Placeholder 3"/>
          <p:cNvSpPr>
            <a:spLocks noGrp="1"/>
          </p:cNvSpPr>
          <p:nvPr>
            <p:ph type="ftr" sz="quarter" idx="15"/>
          </p:nvPr>
        </p:nvSpPr>
        <p:spPr/>
        <p:txBody>
          <a:bodyPr/>
          <a:lstStyle/>
          <a:p>
            <a:r>
              <a:rPr lang="sv-SE"/>
              <a:t>Presentation</a:t>
            </a:r>
          </a:p>
        </p:txBody>
      </p:sp>
      <p:sp>
        <p:nvSpPr>
          <p:cNvPr id="5" name="Slide Number Placeholder 4"/>
          <p:cNvSpPr>
            <a:spLocks noGrp="1"/>
          </p:cNvSpPr>
          <p:nvPr>
            <p:ph type="sldNum" sz="quarter" idx="16"/>
          </p:nvPr>
        </p:nvSpPr>
        <p:spPr/>
        <p:txBody>
          <a:bodyPr/>
          <a:lstStyle/>
          <a:p>
            <a:fld id="{9BE3BFEF-D0F0-5947-84C4-ED8DA18B5127}" type="slidenum">
              <a:rPr lang="sv-SE" smtClean="0"/>
              <a:pPr/>
              <a:t>8</a:t>
            </a:fld>
            <a:endParaRPr lang="sv-SE"/>
          </a:p>
        </p:txBody>
      </p:sp>
    </p:spTree>
    <p:extLst>
      <p:ext uri="{BB962C8B-B14F-4D97-AF65-F5344CB8AC3E}">
        <p14:creationId xmlns:p14="http://schemas.microsoft.com/office/powerpoint/2010/main" val="367269348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utomhus, byggnad, person, gata&#10;&#10;Automatiskt genererad beskrivning">
            <a:extLst>
              <a:ext uri="{FF2B5EF4-FFF2-40B4-BE49-F238E27FC236}">
                <a16:creationId xmlns:a16="http://schemas.microsoft.com/office/drawing/2014/main" id="{3D607A99-6299-41E6-962C-97AC7216A771}"/>
              </a:ext>
            </a:extLst>
          </p:cNvPr>
          <p:cNvPicPr>
            <a:picLocks noGrp="1" noChangeAspect="1"/>
          </p:cNvPicPr>
          <p:nvPr>
            <p:ph type="pic" sz="quarter" idx="17"/>
          </p:nvPr>
        </p:nvPicPr>
        <p:blipFill>
          <a:blip r:embed="rId3" cstate="print">
            <a:extLst>
              <a:ext uri="{BEBA8EAE-BF5A-486C-A8C5-ECC9F3942E4B}">
                <a14:imgProps xmlns:a14="http://schemas.microsoft.com/office/drawing/2010/main">
                  <a14:imgLayer r:embed="rId4">
                    <a14:imgEffect>
                      <a14:brightnessContrast bright="-33000" contrast="-10000"/>
                    </a14:imgEffect>
                  </a14:imgLayer>
                </a14:imgProps>
              </a:ext>
              <a:ext uri="{28A0092B-C50C-407E-A947-70E740481C1C}">
                <a14:useLocalDpi xmlns:a14="http://schemas.microsoft.com/office/drawing/2010/main" val="0"/>
              </a:ext>
            </a:extLst>
          </a:blip>
          <a:srcRect/>
          <a:stretch>
            <a:fillRect/>
          </a:stretch>
        </p:blipFill>
        <p:spPr/>
      </p:pic>
      <p:sp>
        <p:nvSpPr>
          <p:cNvPr id="3" name="Rubrik 2">
            <a:extLst>
              <a:ext uri="{FF2B5EF4-FFF2-40B4-BE49-F238E27FC236}">
                <a16:creationId xmlns:a16="http://schemas.microsoft.com/office/drawing/2014/main" id="{E66017CE-E496-4443-867B-C12ACF72F88D}"/>
              </a:ext>
            </a:extLst>
          </p:cNvPr>
          <p:cNvSpPr>
            <a:spLocks noGrp="1"/>
          </p:cNvSpPr>
          <p:nvPr>
            <p:ph type="title"/>
          </p:nvPr>
        </p:nvSpPr>
        <p:spPr/>
        <p:txBody>
          <a:bodyPr/>
          <a:lstStyle/>
          <a:p>
            <a:r>
              <a:rPr lang="sv-SE" dirty="0"/>
              <a:t>Omvärld i kraftig förändring</a:t>
            </a:r>
          </a:p>
        </p:txBody>
      </p:sp>
      <p:sp>
        <p:nvSpPr>
          <p:cNvPr id="4" name="Platshållare för text 3">
            <a:extLst>
              <a:ext uri="{FF2B5EF4-FFF2-40B4-BE49-F238E27FC236}">
                <a16:creationId xmlns:a16="http://schemas.microsoft.com/office/drawing/2014/main" id="{B08BE935-3673-4F0F-ACA5-DAE1BCCB052B}"/>
              </a:ext>
            </a:extLst>
          </p:cNvPr>
          <p:cNvSpPr>
            <a:spLocks noGrp="1"/>
          </p:cNvSpPr>
          <p:nvPr>
            <p:ph type="body" sz="quarter" idx="18"/>
          </p:nvPr>
        </p:nvSpPr>
        <p:spPr/>
        <p:txBody>
          <a:bodyPr/>
          <a:lstStyle/>
          <a:p>
            <a:endParaRPr lang="sv-SE"/>
          </a:p>
        </p:txBody>
      </p:sp>
      <p:sp>
        <p:nvSpPr>
          <p:cNvPr id="5" name="textruta 4">
            <a:extLst>
              <a:ext uri="{FF2B5EF4-FFF2-40B4-BE49-F238E27FC236}">
                <a16:creationId xmlns:a16="http://schemas.microsoft.com/office/drawing/2014/main" id="{593BF117-390A-4C6A-A8EB-6876746BC90A}"/>
              </a:ext>
            </a:extLst>
          </p:cNvPr>
          <p:cNvSpPr txBox="1"/>
          <p:nvPr/>
        </p:nvSpPr>
        <p:spPr>
          <a:xfrm>
            <a:off x="635775" y="2062663"/>
            <a:ext cx="4603287" cy="3059299"/>
          </a:xfrm>
          <a:prstGeom prst="rect">
            <a:avLst/>
          </a:prstGeom>
          <a:noFill/>
        </p:spPr>
        <p:txBody>
          <a:bodyPr wrap="square" rtlCol="0">
            <a:spAutoFit/>
          </a:bodyPr>
          <a:lstStyle/>
          <a:p>
            <a:pPr marL="342900" indent="-342900">
              <a:lnSpc>
                <a:spcPct val="90000"/>
              </a:lnSpc>
              <a:spcBef>
                <a:spcPts val="600"/>
              </a:spcBef>
              <a:buFont typeface="Arial" panose="020B0604020202020204" pitchFamily="34" charset="0"/>
              <a:buChar char="•"/>
            </a:pPr>
            <a:r>
              <a:rPr lang="sv-SE" sz="3200" dirty="0">
                <a:solidFill>
                  <a:schemeClr val="bg1"/>
                </a:solidFill>
              </a:rPr>
              <a:t>Befolkningsökning och urbanisering </a:t>
            </a:r>
          </a:p>
          <a:p>
            <a:pPr marL="342900" indent="-342900">
              <a:lnSpc>
                <a:spcPct val="90000"/>
              </a:lnSpc>
              <a:spcBef>
                <a:spcPts val="600"/>
              </a:spcBef>
              <a:buFont typeface="Arial" panose="020B0604020202020204" pitchFamily="34" charset="0"/>
              <a:buChar char="•"/>
            </a:pPr>
            <a:r>
              <a:rPr lang="sv-SE" sz="3200" dirty="0">
                <a:solidFill>
                  <a:schemeClr val="bg1"/>
                </a:solidFill>
              </a:rPr>
              <a:t>Klimatförändringar</a:t>
            </a:r>
          </a:p>
          <a:p>
            <a:pPr marL="342900" indent="-342900">
              <a:lnSpc>
                <a:spcPct val="90000"/>
              </a:lnSpc>
              <a:spcBef>
                <a:spcPts val="600"/>
              </a:spcBef>
              <a:buFont typeface="Arial" panose="020B0604020202020204" pitchFamily="34" charset="0"/>
              <a:buChar char="•"/>
            </a:pPr>
            <a:r>
              <a:rPr lang="sv-SE" sz="3200" dirty="0">
                <a:solidFill>
                  <a:schemeClr val="bg1"/>
                </a:solidFill>
              </a:rPr>
              <a:t>Elektrifiering</a:t>
            </a:r>
          </a:p>
          <a:p>
            <a:pPr marL="342900" indent="-342900">
              <a:lnSpc>
                <a:spcPct val="90000"/>
              </a:lnSpc>
              <a:spcBef>
                <a:spcPts val="600"/>
              </a:spcBef>
              <a:buFont typeface="Arial" panose="020B0604020202020204" pitchFamily="34" charset="0"/>
              <a:buChar char="•"/>
            </a:pPr>
            <a:r>
              <a:rPr lang="sv-SE" sz="3200" dirty="0">
                <a:solidFill>
                  <a:schemeClr val="bg1"/>
                </a:solidFill>
              </a:rPr>
              <a:t>Digitalisering	</a:t>
            </a:r>
          </a:p>
          <a:p>
            <a:pPr marL="342900" indent="-342900">
              <a:lnSpc>
                <a:spcPct val="90000"/>
              </a:lnSpc>
              <a:spcBef>
                <a:spcPts val="600"/>
              </a:spcBef>
              <a:buFont typeface="Arial" panose="020B0604020202020204" pitchFamily="34" charset="0"/>
              <a:buChar char="•"/>
            </a:pPr>
            <a:r>
              <a:rPr lang="sv-SE" sz="3200" dirty="0">
                <a:solidFill>
                  <a:schemeClr val="bg1"/>
                </a:solidFill>
              </a:rPr>
              <a:t>Geopolitik </a:t>
            </a:r>
          </a:p>
        </p:txBody>
      </p:sp>
    </p:spTree>
    <p:extLst>
      <p:ext uri="{BB962C8B-B14F-4D97-AF65-F5344CB8AC3E}">
        <p14:creationId xmlns:p14="http://schemas.microsoft.com/office/powerpoint/2010/main" val="2085416829"/>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8738f2a1c7bf7f5369f8ada051421cfbce90"/>
  <p:tag name="LANG_DEF" val="1053"/>
  <p:tag name="LANG_NAME" val="Swedish"/>
  <p:tag name="LINGO_COUNT" val="36"/>
</p:tagLst>
</file>

<file path=ppt/theme/theme1.xml><?xml version="1.0" encoding="utf-8"?>
<a:theme xmlns:a="http://schemas.openxmlformats.org/drawingml/2006/main" name="Energiföretagen_mall_v2">
  <a:themeElements>
    <a:clrScheme name="Energiföretagen">
      <a:dk1>
        <a:sysClr val="windowText" lastClr="000000"/>
      </a:dk1>
      <a:lt1>
        <a:sysClr val="window" lastClr="FFFFFF"/>
      </a:lt1>
      <a:dk2>
        <a:srgbClr val="1F497D"/>
      </a:dk2>
      <a:lt2>
        <a:srgbClr val="EEECE1"/>
      </a:lt2>
      <a:accent1>
        <a:srgbClr val="E6007E"/>
      </a:accent1>
      <a:accent2>
        <a:srgbClr val="00B9E4"/>
      </a:accent2>
      <a:accent3>
        <a:srgbClr val="FFBC00"/>
      </a:accent3>
      <a:accent4>
        <a:srgbClr val="1F497D"/>
      </a:accent4>
      <a:accent5>
        <a:srgbClr val="D16309"/>
      </a:accent5>
      <a:accent6>
        <a:srgbClr val="444444"/>
      </a:accent6>
      <a:hlink>
        <a:srgbClr val="0000FF"/>
      </a:hlink>
      <a:folHlink>
        <a:srgbClr val="80008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extLst>
    <a:ext uri="{05A4C25C-085E-4340-85A3-A5531E510DB2}">
      <thm15:themeFamily xmlns:thm15="http://schemas.microsoft.com/office/thememl/2012/main" name="Energiforetagen.potx" id="{96E500D2-929A-4A06-A77C-AE3D750D174A}" vid="{70CD42BB-2C2D-45FA-B0D8-07DFDE9939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A11431EDE54A408204A1A5393092B2" ma:contentTypeVersion="13" ma:contentTypeDescription="Create a new document." ma:contentTypeScope="" ma:versionID="71c01ad081e2811f37fc3a9039ac6f5c">
  <xsd:schema xmlns:xsd="http://www.w3.org/2001/XMLSchema" xmlns:xs="http://www.w3.org/2001/XMLSchema" xmlns:p="http://schemas.microsoft.com/office/2006/metadata/properties" xmlns:ns3="80472f34-0c4d-446a-94f6-add26c0e06fd" xmlns:ns4="e432a8e4-613d-44f4-9991-5b8fb595d3a3" targetNamespace="http://schemas.microsoft.com/office/2006/metadata/properties" ma:root="true" ma:fieldsID="6ef9f800713be2343672bdde9cb50510" ns3:_="" ns4:_="">
    <xsd:import namespace="80472f34-0c4d-446a-94f6-add26c0e06fd"/>
    <xsd:import namespace="e432a8e4-613d-44f4-9991-5b8fb595d3a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472f34-0c4d-446a-94f6-add26c0e06f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32a8e4-613d-44f4-9991-5b8fb595d3a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A1520C-F2D7-41D8-9F0B-178F66FF95C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B456543-21B8-4035-A0F4-36DAA8F0A35C}">
  <ds:schemaRefs>
    <ds:schemaRef ds:uri="http://schemas.microsoft.com/sharepoint/v3/contenttype/forms"/>
  </ds:schemaRefs>
</ds:datastoreItem>
</file>

<file path=customXml/itemProps3.xml><?xml version="1.0" encoding="utf-8"?>
<ds:datastoreItem xmlns:ds="http://schemas.openxmlformats.org/officeDocument/2006/customXml" ds:itemID="{05E6282F-9DF3-45F9-837F-3515C2EB57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472f34-0c4d-446a-94f6-add26c0e06fd"/>
    <ds:schemaRef ds:uri="e432a8e4-613d-44f4-9991-5b8fb595d3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Energiforetagen</Template>
  <TotalTime>858</TotalTime>
  <Words>6493</Words>
  <Application>Microsoft Office PowerPoint</Application>
  <PresentationFormat>Bredbild</PresentationFormat>
  <Paragraphs>638</Paragraphs>
  <Slides>37</Slides>
  <Notes>37</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37</vt:i4>
      </vt:variant>
    </vt:vector>
  </HeadingPairs>
  <TitlesOfParts>
    <vt:vector size="43" baseType="lpstr">
      <vt:lpstr>Arial</vt:lpstr>
      <vt:lpstr>Calibri</vt:lpstr>
      <vt:lpstr>Calibri Light</vt:lpstr>
      <vt:lpstr>open_sansregular</vt:lpstr>
      <vt:lpstr>Wingdings</vt:lpstr>
      <vt:lpstr>Energiföretagen_mall_v2</vt:lpstr>
      <vt:lpstr>Fjärr- och kraftvärme</vt:lpstr>
      <vt:lpstr>PowerPoint-presentation</vt:lpstr>
      <vt:lpstr>Bakgrund</vt:lpstr>
      <vt:lpstr>El och värme är båda energi</vt:lpstr>
      <vt:lpstr>Fjärrvärmen – en viktig del av energisystemet </vt:lpstr>
      <vt:lpstr>Fjärrvärmens utveckling</vt:lpstr>
      <vt:lpstr>Fjärrvärmens nytta och utveckling i Sverige</vt:lpstr>
      <vt:lpstr>Omvärld och ramverk</vt:lpstr>
      <vt:lpstr>Omvärld i kraftig förändring</vt:lpstr>
      <vt:lpstr>Befolkningsökning och urbanisering</vt:lpstr>
      <vt:lpstr>Globalt – klimat </vt:lpstr>
      <vt:lpstr>Sverige – klimat</vt:lpstr>
      <vt:lpstr>På väg mot ett nytt energilandskap</vt:lpstr>
      <vt:lpstr>Sveriges elproduktion 2018</vt:lpstr>
      <vt:lpstr>Nya mönster i energilandskapet</vt:lpstr>
      <vt:lpstr>Kunddialog i nytt energilandskap</vt:lpstr>
      <vt:lpstr>Krav på energisystemet</vt:lpstr>
      <vt:lpstr>PowerPoint-presentation</vt:lpstr>
      <vt:lpstr>Grundpelarnas utmaningar i en svensk kontext </vt:lpstr>
      <vt:lpstr>Grundpelarnas utmaningar i en svensk kontext </vt:lpstr>
      <vt:lpstr>Grundpelarnas utmaningar i en svensk kontext </vt:lpstr>
      <vt:lpstr>Fjärr- och kraftvärmen i förhållande till energipolitikens grundpelare</vt:lpstr>
      <vt:lpstr>PowerPoint-presentation</vt:lpstr>
      <vt:lpstr>PowerPoint-presentation</vt:lpstr>
      <vt:lpstr>PowerPoint-presentation</vt:lpstr>
      <vt:lpstr>PowerPoint-presentation</vt:lpstr>
      <vt:lpstr>PowerPoint-presentation</vt:lpstr>
      <vt:lpstr>Energiåtervinning ur avfall</vt:lpstr>
      <vt:lpstr>FJÄRRVÄRME MINSKAR UTSLÄPPEN</vt:lpstr>
      <vt:lpstr>Regelverk och villkor</vt:lpstr>
      <vt:lpstr>Åtgärder för ett mer effektivt energisystem</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Annika Johannesson</dc:creator>
  <dc:description>EFS9000, v4.2, 2018-02-01</dc:description>
  <cp:lastModifiedBy>Annika Johannesson</cp:lastModifiedBy>
  <cp:revision>89</cp:revision>
  <cp:lastPrinted>2016-09-19T08:50:12Z</cp:lastPrinted>
  <dcterms:created xsi:type="dcterms:W3CDTF">2020-01-21T10:25:15Z</dcterms:created>
  <dcterms:modified xsi:type="dcterms:W3CDTF">2020-03-26T10:09:49Z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0x010100B8A11431EDE54A408204A1A5393092B2</vt:lpwstr>
  </property>
</Properties>
</file>