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18" r:id="rId2"/>
    <p:sldId id="282" r:id="rId3"/>
    <p:sldId id="719" r:id="rId4"/>
    <p:sldId id="474" r:id="rId5"/>
    <p:sldId id="283" r:id="rId6"/>
    <p:sldId id="473" r:id="rId7"/>
    <p:sldId id="284" r:id="rId8"/>
    <p:sldId id="471" r:id="rId9"/>
  </p:sldIdLst>
  <p:sldSz cx="12192000" cy="6858000"/>
  <p:notesSz cx="7104063" cy="10234613"/>
  <p:custDataLst>
    <p:tags r:id="rId12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A4EE7-517A-44BD-987E-F4655F47EC51}" v="126" dt="2020-11-24T16:18:01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Hörnell" userId="e3cb9558-4e66-4f4f-9e4a-8d4affd3b1f3" providerId="ADAL" clId="{7474BE85-21E3-4568-B14B-9FD1CE6B31FD}"/>
    <pc:docChg chg="delSld modSld">
      <pc:chgData name="Julia Hörnell" userId="e3cb9558-4e66-4f4f-9e4a-8d4affd3b1f3" providerId="ADAL" clId="{7474BE85-21E3-4568-B14B-9FD1CE6B31FD}" dt="2020-03-17T15:36:46.309" v="121" actId="47"/>
      <pc:docMkLst>
        <pc:docMk/>
      </pc:docMkLst>
      <pc:sldChg chg="del">
        <pc:chgData name="Julia Hörnell" userId="e3cb9558-4e66-4f4f-9e4a-8d4affd3b1f3" providerId="ADAL" clId="{7474BE85-21E3-4568-B14B-9FD1CE6B31FD}" dt="2020-03-17T15:36:46.309" v="121" actId="47"/>
        <pc:sldMkLst>
          <pc:docMk/>
          <pc:sldMk cId="1337561545" sldId="285"/>
        </pc:sldMkLst>
      </pc:sldChg>
      <pc:sldChg chg="modSp modAnim">
        <pc:chgData name="Julia Hörnell" userId="e3cb9558-4e66-4f4f-9e4a-8d4affd3b1f3" providerId="ADAL" clId="{7474BE85-21E3-4568-B14B-9FD1CE6B31FD}" dt="2020-03-17T15:36:22.432" v="120" actId="113"/>
        <pc:sldMkLst>
          <pc:docMk/>
          <pc:sldMk cId="3462646118" sldId="719"/>
        </pc:sldMkLst>
        <pc:spChg chg="mod">
          <ac:chgData name="Julia Hörnell" userId="e3cb9558-4e66-4f4f-9e4a-8d4affd3b1f3" providerId="ADAL" clId="{7474BE85-21E3-4568-B14B-9FD1CE6B31FD}" dt="2020-03-17T15:36:22.432" v="120" actId="113"/>
          <ac:spMkLst>
            <pc:docMk/>
            <pc:sldMk cId="3462646118" sldId="719"/>
            <ac:spMk id="4" creationId="{337B351E-91F3-404C-91CD-41888C1D14C0}"/>
          </ac:spMkLst>
        </pc:spChg>
      </pc:sldChg>
    </pc:docChg>
  </pc:docChgLst>
  <pc:docChgLst>
    <pc:chgData name="Julia Hörnell" userId="e3cb9558-4e66-4f4f-9e4a-8d4affd3b1f3" providerId="ADAL" clId="{126A4EE7-517A-44BD-987E-F4655F47EC51}"/>
    <pc:docChg chg="modSld">
      <pc:chgData name="Julia Hörnell" userId="e3cb9558-4e66-4f4f-9e4a-8d4affd3b1f3" providerId="ADAL" clId="{126A4EE7-517A-44BD-987E-F4655F47EC51}" dt="2020-11-24T16:17:53.423" v="123" actId="20577"/>
      <pc:docMkLst>
        <pc:docMk/>
      </pc:docMkLst>
      <pc:sldChg chg="modSp modAnim">
        <pc:chgData name="Julia Hörnell" userId="e3cb9558-4e66-4f4f-9e4a-8d4affd3b1f3" providerId="ADAL" clId="{126A4EE7-517A-44BD-987E-F4655F47EC51}" dt="2020-11-24T16:17:53.423" v="123" actId="20577"/>
        <pc:sldMkLst>
          <pc:docMk/>
          <pc:sldMk cId="3976485565" sldId="284"/>
        </pc:sldMkLst>
        <pc:spChg chg="mod">
          <ac:chgData name="Julia Hörnell" userId="e3cb9558-4e66-4f4f-9e4a-8d4affd3b1f3" providerId="ADAL" clId="{126A4EE7-517A-44BD-987E-F4655F47EC51}" dt="2020-11-24T16:17:53.423" v="123" actId="20577"/>
          <ac:spMkLst>
            <pc:docMk/>
            <pc:sldMk cId="3976485565" sldId="284"/>
            <ac:spMk id="4" creationId="{337B351E-91F3-404C-91CD-41888C1D14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423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2020-11-24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423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3" y="419100"/>
            <a:ext cx="2824162" cy="1589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3" tIns="47467" rIns="94933" bIns="47467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6782" y="2102689"/>
            <a:ext cx="6350501" cy="7364329"/>
          </a:xfrm>
          <a:prstGeom prst="rect">
            <a:avLst/>
          </a:prstGeom>
        </p:spPr>
        <p:txBody>
          <a:bodyPr vert="horz" lIns="0" tIns="47467" rIns="94933" bIns="47467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72080" y="9658917"/>
            <a:ext cx="353543" cy="1968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1" y="9485060"/>
            <a:ext cx="1042372" cy="3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902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234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832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594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50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8036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399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61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4AA1-7B41-443F-9AA2-F8F1E97EA364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638AB-F818-492D-80C9-8668030AF079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199E-36FF-4733-BE07-81F2419FBB32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9A28-14A5-402B-8E22-1C789E75FF70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9C654-D7A1-402C-8042-67BC50DA1ADB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9A0C0-6F89-40FA-B41F-0AFAFD82CCA6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DB5C5-871F-47A9-B3D3-2E00CF28B40B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37D5-E55A-4612-955A-61F4804445A4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97595871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D17E-1306-4C95-ADF0-F04631A69CBB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6A592-3C4A-4A81-A2EF-E93E6EB27457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4784-C8BC-43A2-9C1C-86175F93F48C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832D-7EF1-440D-959A-EE6091040A7E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1286-79DA-4126-AC5C-50554EBA9B50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09CBD-2CFB-4378-8727-E198CE9E2B90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92A4-EF2A-4602-9989-0765670DD03A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18F06-25FE-41DE-8799-A48C80068D1C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.se/sv/nyhetsrum/nyheter/nyheter-2020/ei-har-lamnat-rapporten-kapacitetsutmaningen-i-elnaten-till-regeringe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openxmlformats.org/officeDocument/2006/relationships/hyperlink" Target="https://www.lansstyrelsen.se/download/18.61dfa31172a239705f283bf/1599466051277/Trygg%20elf%C3%B6rs%C3%B6rjning_L%C3%A4nsstyrelsegemensam%20slutrapport_7sep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foretagen.se/medlemsportalen/om-energiforetagen-sverige/styrelsehandlingar/styrelsemoten-202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nergiforetagen.se/skapa-konto-steg-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 descr="En bild som visar utomhus, gata, tecken, stor&#10;&#10;Automatiskt genererad beskrivning">
            <a:extLst>
              <a:ext uri="{FF2B5EF4-FFF2-40B4-BE49-F238E27FC236}">
                <a16:creationId xmlns:a16="http://schemas.microsoft.com/office/drawing/2014/main" id="{3FD20BFA-7C1B-459D-A073-964E572191F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b="10924"/>
          <a:stretch>
            <a:fillRect/>
          </a:stretch>
        </p:blipFill>
        <p:spPr/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E3FA2EDD-FFA1-4E19-93CA-CA2B5499CBDE}"/>
              </a:ext>
            </a:extLst>
          </p:cNvPr>
          <p:cNvSpPr/>
          <p:nvPr/>
        </p:nvSpPr>
        <p:spPr>
          <a:xfrm>
            <a:off x="0" y="0"/>
            <a:ext cx="12192000" cy="6349690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2" name="Rubrik 2">
            <a:extLst>
              <a:ext uri="{FF2B5EF4-FFF2-40B4-BE49-F238E27FC236}">
                <a16:creationId xmlns:a16="http://schemas.microsoft.com/office/drawing/2014/main" id="{F4CBF8F7-8FCB-4545-B736-B4599CD5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670" y="1163925"/>
            <a:ext cx="8677275" cy="981075"/>
          </a:xfrm>
        </p:spPr>
        <p:txBody>
          <a:bodyPr/>
          <a:lstStyle/>
          <a:p>
            <a:r>
              <a:rPr lang="sv-SE" dirty="0"/>
              <a:t>Lokal kapacitetsbrist – ”trångt i elnäten”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7B7B5DC4-D5DA-4578-B544-4AFD2EACDE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0D57423-6882-48ED-92E5-3505C59EAB21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7EFFF1C9-754D-4C01-A468-1BB95B0EB5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54B3223D-E858-4E9D-9493-13EAE6DBD2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BE3BFEF-D0F0-5947-84C4-ED8DA18B5127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998951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Lokal kapacitetsbrist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Energiomställningen och urbaniseringen ställer nya krav på elnätet.</a:t>
            </a:r>
          </a:p>
          <a:p>
            <a:pPr lvl="1"/>
            <a:r>
              <a:rPr lang="sv-SE" sz="2400" dirty="0"/>
              <a:t>Elbehovet växer samtidigt som elnätsutbyggnaden försvåras.</a:t>
            </a:r>
          </a:p>
          <a:p>
            <a:pPr lvl="1"/>
            <a:r>
              <a:rPr lang="sv-SE" sz="2400" dirty="0"/>
              <a:t>På samma gång närmar sig stora delar av elnätet sin tekniska livslängd.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AE8FB083-256A-490C-BCEF-F93AC64DB97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17231"/>
          <a:stretch>
            <a:fillRect/>
          </a:stretch>
        </p:blipFill>
        <p:spPr/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6223A167-1F6C-4D4D-910C-FCBDB3D38A6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135BE5AB-ACC6-4BCC-ACF8-A8835B05DCD6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4D37B-476A-4D3D-8CF7-2AFDCBA0D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 dirty="0"/>
              <a:t>Lokal kapacitetsbrist – ”Trångt i elnäten”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7C6470E-28C8-4C11-9686-AE694B2061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3264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Lokal kapacitetsbrist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b="1" dirty="0"/>
              <a:t>Kapacitetsbrist</a:t>
            </a:r>
            <a:r>
              <a:rPr lang="sv-SE" dirty="0"/>
              <a:t> innebär att elnätets förmåga att överföra el är begränsad.</a:t>
            </a:r>
          </a:p>
          <a:p>
            <a:r>
              <a:rPr lang="sv-SE" dirty="0"/>
              <a:t>Ska inte förväxlas med:</a:t>
            </a:r>
          </a:p>
          <a:p>
            <a:pPr lvl="1"/>
            <a:r>
              <a:rPr lang="sv-SE" sz="2400" b="1" dirty="0"/>
              <a:t>Elbrist</a:t>
            </a:r>
            <a:r>
              <a:rPr lang="sv-SE" sz="2400" dirty="0"/>
              <a:t> (det finns inte tillräcklig elproduktion för att möta efterfrågan på årsbasis).</a:t>
            </a:r>
          </a:p>
          <a:p>
            <a:pPr lvl="1"/>
            <a:r>
              <a:rPr lang="sv-SE" sz="2400" b="1" dirty="0"/>
              <a:t>Effektbrist</a:t>
            </a:r>
            <a:r>
              <a:rPr lang="sv-SE" sz="2400" dirty="0"/>
              <a:t> (det finns inte tillräcklig kapacitet i elproduktionen för att möta efterfrågan i ett givet ögonblick).</a:t>
            </a:r>
          </a:p>
          <a:p>
            <a:pPr lvl="1"/>
            <a:endParaRPr lang="sv-SE" sz="24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C857C12B-B451-4D31-A157-C25D09FADA5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6" y="6492875"/>
            <a:ext cx="2743200" cy="365125"/>
          </a:xfrm>
        </p:spPr>
        <p:txBody>
          <a:bodyPr/>
          <a:lstStyle/>
          <a:p>
            <a:fld id="{468F12AD-F0DB-4801-99BE-B23FF2EDB8D5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D353C5C2-327A-4451-A38D-3E6D2F23D6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6" y="6492875"/>
            <a:ext cx="4114800" cy="365125"/>
          </a:xfrm>
        </p:spPr>
        <p:txBody>
          <a:bodyPr/>
          <a:lstStyle/>
          <a:p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A8E0B6E-F005-4599-AC1C-135F214E5C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6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14" name="Platshållare för bild 13" descr="En bild som visar gräs, utomhus, fält, grön&#10;&#10;Automatiskt genererad beskrivning">
            <a:extLst>
              <a:ext uri="{FF2B5EF4-FFF2-40B4-BE49-F238E27FC236}">
                <a16:creationId xmlns:a16="http://schemas.microsoft.com/office/drawing/2014/main" id="{9600BD14-8A65-4245-A64A-C2D70BB16B8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9" r="7539"/>
          <a:stretch/>
        </p:blipFill>
        <p:spPr/>
      </p:pic>
    </p:spTree>
    <p:extLst>
      <p:ext uri="{BB962C8B-B14F-4D97-AF65-F5344CB8AC3E}">
        <p14:creationId xmlns:p14="http://schemas.microsoft.com/office/powerpoint/2010/main" val="3462646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Lokal kapacitetsbrist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I april 2019 lanserades projektet Samling för nätkapacitet.</a:t>
            </a:r>
          </a:p>
          <a:p>
            <a:pPr lvl="1"/>
            <a:r>
              <a:rPr lang="sv-SE" sz="2400" dirty="0"/>
              <a:t>Under tre dialogmöten diskuterade berörda aktörer problematik och lösningar. </a:t>
            </a:r>
          </a:p>
          <a:p>
            <a:pPr lvl="1"/>
            <a:r>
              <a:rPr lang="sv-SE" sz="2400" dirty="0"/>
              <a:t>Den 7 oktober 2019 överlämnades en bruttolista med åtgärdsförslag till regeringen.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C857C12B-B451-4D31-A157-C25D09FADA5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6" y="6492875"/>
            <a:ext cx="2743200" cy="365125"/>
          </a:xfrm>
        </p:spPr>
        <p:txBody>
          <a:bodyPr/>
          <a:lstStyle/>
          <a:p>
            <a:fld id="{2B27E5DC-8F6C-44D2-B65F-D9245B766882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D353C5C2-327A-4451-A38D-3E6D2F23D6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6" y="6492875"/>
            <a:ext cx="4114800" cy="365125"/>
          </a:xfrm>
        </p:spPr>
        <p:txBody>
          <a:bodyPr/>
          <a:lstStyle/>
          <a:p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A8E0B6E-F005-4599-AC1C-135F214E5C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6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10" name="Platshållare för bild 9" descr="En bild som visar person, bord, inomhus, man&#10;&#10;Automatiskt genererad beskrivning">
            <a:extLst>
              <a:ext uri="{FF2B5EF4-FFF2-40B4-BE49-F238E27FC236}">
                <a16:creationId xmlns:a16="http://schemas.microsoft.com/office/drawing/2014/main" id="{60A209C4-1275-4B52-840D-F3149A1843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r="34030"/>
          <a:stretch/>
        </p:blipFill>
        <p:spPr/>
      </p:pic>
    </p:spTree>
    <p:extLst>
      <p:ext uri="{BB962C8B-B14F-4D97-AF65-F5344CB8AC3E}">
        <p14:creationId xmlns:p14="http://schemas.microsoft.com/office/powerpoint/2010/main" val="351961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Effekter på marknaden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Trängseln i elnäten hindrar klimatomställning och tillväxt.</a:t>
            </a:r>
          </a:p>
          <a:p>
            <a:r>
              <a:rPr lang="sv-SE" dirty="0"/>
              <a:t>Om samhällets behov av nyanslutningar inte möts kan det leda till en samhällsekonomisk förlust på 150 miljarder om året vid 2030.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5330" y="6092825"/>
            <a:ext cx="5114625" cy="213681"/>
          </a:xfrm>
        </p:spPr>
        <p:txBody>
          <a:bodyPr/>
          <a:lstStyle/>
          <a:p>
            <a:r>
              <a:rPr lang="sv-SE" dirty="0"/>
              <a:t>Källa: Studien </a:t>
            </a:r>
            <a:r>
              <a:rPr lang="sv-SE" i="1" dirty="0"/>
              <a:t>Trångt i elnäten – ett hinder för omställning och tillväxt?</a:t>
            </a:r>
            <a:r>
              <a:rPr lang="sv-SE" dirty="0"/>
              <a:t>, </a:t>
            </a:r>
            <a:r>
              <a:rPr lang="sv-SE" dirty="0" err="1"/>
              <a:t>Pöyry</a:t>
            </a:r>
            <a:r>
              <a:rPr lang="sv-SE" dirty="0"/>
              <a:t> 2018</a:t>
            </a:r>
            <a:endParaRPr lang="sv-SE" i="1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BE3CF379-E191-4573-8698-3A4145506C7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17231"/>
          <a:stretch>
            <a:fillRect/>
          </a:stretch>
        </p:blipFill>
        <p:spPr/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6332613E-668F-46B4-A964-C4F29FD6EAA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35A0208B-9175-4758-954E-B510164FF3CE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E9D2A3-BFFA-4E48-B0ED-F4923CB917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B87C030-6BFD-4ADA-A1B3-89028C4CE6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8276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Effekter på marknaden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En bred palett av åtgärder krävs:</a:t>
            </a:r>
          </a:p>
          <a:p>
            <a:pPr lvl="1"/>
            <a:r>
              <a:rPr lang="sv-SE" sz="2400" dirty="0"/>
              <a:t>Tills nya stamnätsanslutningar finns på plats behövs lokal produktion i form av kraftvärme samt flexibilitetslösningar.</a:t>
            </a:r>
          </a:p>
          <a:p>
            <a:pPr lvl="1"/>
            <a:r>
              <a:rPr lang="sv-SE" sz="2400" dirty="0"/>
              <a:t>För att på sikt lösa den underliggande problematiken krävs bättre samhällsplanering, effektivare tillståndsprocesser och understödjande incitamentsstrukturer.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F33BE46C-0320-4DDC-A397-4D16C4A0966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6" y="6492875"/>
            <a:ext cx="2743200" cy="365125"/>
          </a:xfrm>
        </p:spPr>
        <p:txBody>
          <a:bodyPr/>
          <a:lstStyle/>
          <a:p>
            <a:fld id="{A31DD486-8491-4BDB-B158-49D60F0DE06C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1D856-5C34-44B1-83DE-17ACC22435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6" y="6492875"/>
            <a:ext cx="4114800" cy="365125"/>
          </a:xfrm>
        </p:spPr>
        <p:txBody>
          <a:bodyPr/>
          <a:lstStyle/>
          <a:p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0F7FFA0-A71B-4607-9975-0393A03E73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6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10" name="Platshållare för bild 9" descr="En bild som visar utomhus, natt, gräs, snö&#10;&#10;Automatiskt genererad beskrivning">
            <a:extLst>
              <a:ext uri="{FF2B5EF4-FFF2-40B4-BE49-F238E27FC236}">
                <a16:creationId xmlns:a16="http://schemas.microsoft.com/office/drawing/2014/main" id="{19153CC9-7A3F-4984-BB05-F9155AA1514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4" r="172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4237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Det fortsatta arbetet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Energimarknadsinspektionen fick i oktober 2019 uppdrag från regeringen att under ett år analysera problemet och lägga fram förslag på regeländringar.</a:t>
            </a:r>
          </a:p>
          <a:p>
            <a:pPr lvl="1"/>
            <a:r>
              <a:rPr lang="sv-SE" sz="2400" dirty="0"/>
              <a:t>Även flera länsstyrelser fick i uppdrag att analysera effektsituationen lokalt till 7 augusti 2020.</a:t>
            </a:r>
          </a:p>
          <a:p>
            <a:pPr lvl="1"/>
            <a:r>
              <a:rPr lang="sv-SE" sz="2400" dirty="0"/>
              <a:t> </a:t>
            </a:r>
            <a:r>
              <a:rPr lang="sv-SE" sz="2400" dirty="0">
                <a:hlinkClick r:id="rId3"/>
              </a:rPr>
              <a:t>Energimarknadsinspektionens</a:t>
            </a:r>
            <a:r>
              <a:rPr lang="sv-SE" sz="2400" dirty="0"/>
              <a:t> och </a:t>
            </a:r>
            <a:r>
              <a:rPr lang="sv-SE" sz="2400" dirty="0">
                <a:hlinkClick r:id="rId4"/>
              </a:rPr>
              <a:t>Länsstyrelsernas</a:t>
            </a:r>
            <a:r>
              <a:rPr lang="sv-SE" sz="2400" dirty="0"/>
              <a:t> utredningar presenterades hösten 2020.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203C097D-739B-4865-862F-6C2D6AF94E6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17231"/>
          <a:stretch>
            <a:fillRect/>
          </a:stretch>
        </p:blipFill>
        <p:spPr/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F33BE46C-0320-4DDC-A397-4D16C4A0966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6" y="6492875"/>
            <a:ext cx="2743200" cy="365125"/>
          </a:xfrm>
        </p:spPr>
        <p:txBody>
          <a:bodyPr/>
          <a:lstStyle/>
          <a:p>
            <a:fld id="{CEF21C2A-4C77-43A0-BBE3-50B6C8DB7581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1D856-5C34-44B1-83DE-17ACC22435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6" y="6492875"/>
            <a:ext cx="4114800" cy="365125"/>
          </a:xfrm>
        </p:spPr>
        <p:txBody>
          <a:bodyPr/>
          <a:lstStyle/>
          <a:p>
            <a:r>
              <a:rPr lang="sv-SE"/>
              <a:t>Lokal kapacitetsbrist – ”Trångt i elnäten”</a:t>
            </a:r>
            <a:endParaRPr lang="sv-SE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0F7FFA0-A71B-4607-9975-0393A03E73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6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6485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57421" y="6516000"/>
            <a:ext cx="358775" cy="179388"/>
          </a:xfrm>
        </p:spPr>
        <p:txBody>
          <a:bodyPr/>
          <a:lstStyle/>
          <a:p>
            <a:fld id="{C0815EA4-416D-1B44-8862-0EDC69BFAC2B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96115" y="3429000"/>
            <a:ext cx="8199766" cy="1962150"/>
          </a:xfrm>
        </p:spPr>
        <p:txBody>
          <a:bodyPr/>
          <a:lstStyle/>
          <a:p>
            <a:r>
              <a:rPr lang="sv-SE" sz="2200" dirty="0">
                <a:hlinkClick r:id="rId3"/>
              </a:rPr>
              <a:t>Läs då Energiföretagens Sveriges senaste VD-rapport </a:t>
            </a:r>
            <a:r>
              <a:rPr lang="sv-SE" sz="2200" dirty="0"/>
              <a:t>(kräver inloggning):</a:t>
            </a:r>
            <a:endParaRPr lang="sv-SE" dirty="0"/>
          </a:p>
          <a:p>
            <a:r>
              <a:rPr lang="sv-SE" sz="2200" i="1" dirty="0"/>
              <a:t>Har du inget användarkonto? </a:t>
            </a:r>
            <a:r>
              <a:rPr lang="sv-SE" sz="2200" i="1" dirty="0">
                <a:hlinkClick r:id="rId4"/>
              </a:rPr>
              <a:t>Skapa ett konto</a:t>
            </a:r>
            <a:r>
              <a:rPr lang="sv-SE" sz="2200" i="1" dirty="0"/>
              <a:t>.</a:t>
            </a:r>
          </a:p>
          <a:p>
            <a:endParaRPr lang="sv-S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31948" y="2219361"/>
            <a:ext cx="8928099" cy="969007"/>
          </a:xfrm>
        </p:spPr>
        <p:txBody>
          <a:bodyPr/>
          <a:lstStyle/>
          <a:p>
            <a:r>
              <a:rPr lang="sv-SE" dirty="0"/>
              <a:t>Vill du veta mer?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1BA2383-884E-4123-9BE4-C85A8E8117E7}"/>
              </a:ext>
            </a:extLst>
          </p:cNvPr>
          <p:cNvSpPr txBox="1">
            <a:spLocks/>
          </p:cNvSpPr>
          <p:nvPr/>
        </p:nvSpPr>
        <p:spPr>
          <a:xfrm>
            <a:off x="1458986" y="6492875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sv-SE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7E4523F9-B326-458F-A992-CA094D86D497}" type="datetime1">
              <a:rPr lang="sv-SE" smtClean="0"/>
              <a:pPr/>
              <a:t>2020-11-24</a:t>
            </a:fld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B8B881-FF6B-4B1A-AE62-C4BCD041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88809-71C8-43BD-8E79-3823DAAD83EA}" type="datetime1">
              <a:rPr lang="sv-SE" smtClean="0"/>
              <a:t>2020-11-24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07C7465-0FAC-47EA-ADE0-1D27622A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Lokal kapacitetsbrist – ”Trångt i elnäten”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949423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2844</TotalTime>
  <Words>376</Words>
  <Application>Microsoft Office PowerPoint</Application>
  <PresentationFormat>Bredbild</PresentationFormat>
  <Paragraphs>62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Energiföretagen_mall_v2</vt:lpstr>
      <vt:lpstr>Lokal kapacitetsbrist – ”trångt i elnäten”</vt:lpstr>
      <vt:lpstr>Lokal kapacitetsbrist</vt:lpstr>
      <vt:lpstr>Lokal kapacitetsbrist</vt:lpstr>
      <vt:lpstr>Lokal kapacitetsbrist</vt:lpstr>
      <vt:lpstr>Effekter på marknaden</vt:lpstr>
      <vt:lpstr>Effekter på marknaden</vt:lpstr>
      <vt:lpstr>Det fortsatta arbetet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Aktuellt hos  Energiföretagen Sverige</dc:title>
  <dc:creator>Lisa Hjelm</dc:creator>
  <dc:description>EFS9000, v4.2, 2018-02-01</dc:description>
  <cp:lastModifiedBy>Julia Hörnell</cp:lastModifiedBy>
  <cp:revision>18</cp:revision>
  <cp:lastPrinted>2016-09-19T08:50:12Z</cp:lastPrinted>
  <dcterms:created xsi:type="dcterms:W3CDTF">2018-03-19T12:44:46Z</dcterms:created>
  <dcterms:modified xsi:type="dcterms:W3CDTF">2020-11-24T16:18:08Z</dcterms:modified>
</cp:coreProperties>
</file>