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452" r:id="rId2"/>
    <p:sldId id="469" r:id="rId3"/>
    <p:sldId id="456" r:id="rId4"/>
    <p:sldId id="569" r:id="rId5"/>
    <p:sldId id="455" r:id="rId6"/>
    <p:sldId id="374" r:id="rId7"/>
    <p:sldId id="570" r:id="rId8"/>
    <p:sldId id="406" r:id="rId9"/>
    <p:sldId id="257" r:id="rId10"/>
    <p:sldId id="571" r:id="rId11"/>
    <p:sldId id="415" r:id="rId12"/>
    <p:sldId id="414" r:id="rId13"/>
    <p:sldId id="441" r:id="rId14"/>
    <p:sldId id="543" r:id="rId15"/>
    <p:sldId id="446" r:id="rId16"/>
    <p:sldId id="447" r:id="rId17"/>
    <p:sldId id="468" r:id="rId18"/>
    <p:sldId id="544" r:id="rId19"/>
    <p:sldId id="572" r:id="rId20"/>
    <p:sldId id="551" r:id="rId21"/>
    <p:sldId id="261" r:id="rId22"/>
    <p:sldId id="262" r:id="rId23"/>
    <p:sldId id="263" r:id="rId24"/>
    <p:sldId id="576" r:id="rId25"/>
    <p:sldId id="574" r:id="rId26"/>
    <p:sldId id="577" r:id="rId27"/>
  </p:sldIdLst>
  <p:sldSz cx="12192000" cy="6858000"/>
  <p:notesSz cx="6794500" cy="9906000"/>
  <p:custDataLst>
    <p:tags r:id="rId30"/>
  </p:custDataLst>
  <p:defaultTextStyle>
    <a:defPPr>
      <a:defRPr lang="sv-S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 Holm" initials="PH" lastIdx="2" clrIdx="0">
    <p:extLst>
      <p:ext uri="{19B8F6BF-5375-455C-9EA6-DF929625EA0E}">
        <p15:presenceInfo xmlns:p15="http://schemas.microsoft.com/office/powerpoint/2012/main" userId="S::Per.Holm@energiforetagen.se::0e2ed348-4c70-4317-9370-bfcff40d7f45" providerId="AD"/>
      </p:ext>
    </p:extLst>
  </p:cmAuthor>
  <p:cmAuthor id="2" name="Annika Johannesson" initials="AJ" lastIdx="8" clrIdx="1">
    <p:extLst>
      <p:ext uri="{19B8F6BF-5375-455C-9EA6-DF929625EA0E}">
        <p15:presenceInfo xmlns:p15="http://schemas.microsoft.com/office/powerpoint/2012/main" userId="S::annika.johannesson@energiforetagen.se::9587c74c-a146-4649-b6de-9b6ccfdcd6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77777"/>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72" autoAdjust="0"/>
  </p:normalViewPr>
  <p:slideViewPr>
    <p:cSldViewPr snapToGrid="0">
      <p:cViewPr varScale="1">
        <p:scale>
          <a:sx n="58" d="100"/>
          <a:sy n="58" d="100"/>
        </p:scale>
        <p:origin x="984" y="55"/>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p:scale>
          <a:sx n="53" d="100"/>
          <a:sy n="53" d="100"/>
        </p:scale>
        <p:origin x="3528" y="1128"/>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c:v>
                </c:pt>
              </c:strCache>
            </c:strRef>
          </c:tx>
          <c:spPr>
            <a:solidFill>
              <a:schemeClr val="accent1">
                <a:lumMod val="75000"/>
              </a:schemeClr>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51.6</c:v>
                </c:pt>
                <c:pt idx="1">
                  <c:v>81.5</c:v>
                </c:pt>
                <c:pt idx="2">
                  <c:v>161.1</c:v>
                </c:pt>
              </c:numCache>
            </c:numRef>
          </c:val>
          <c:extLst>
            <c:ext xmlns:c16="http://schemas.microsoft.com/office/drawing/2014/chart" uri="{C3380CC4-5D6E-409C-BE32-E72D297353CC}">
              <c16:uniqueId val="{00000000-795D-4D73-9FB8-A2A5E527FD96}"/>
            </c:ext>
          </c:extLst>
        </c:ser>
        <c:ser>
          <c:idx val="1"/>
          <c:order val="1"/>
          <c:tx>
            <c:strRef>
              <c:f>Sheet1!$C$1</c:f>
              <c:strCache>
                <c:ptCount val="1"/>
                <c:pt idx="0">
                  <c:v>Nyinvesteringar</c:v>
                </c:pt>
              </c:strCache>
            </c:strRef>
          </c:tx>
          <c:spPr>
            <a:solidFill>
              <a:schemeClr val="accent1">
                <a:lumMod val="60000"/>
                <a:lumOff val="40000"/>
              </a:schemeClr>
            </a:solidFill>
            <a:ln>
              <a:solidFill>
                <a:schemeClr val="accent1">
                  <a:lumMod val="20000"/>
                  <a:lumOff val="80000"/>
                </a:schemeClr>
              </a:solid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96.2</c:v>
                </c:pt>
                <c:pt idx="1">
                  <c:v>114.8</c:v>
                </c:pt>
                <c:pt idx="2">
                  <c:v>90.6</c:v>
                </c:pt>
              </c:numCache>
            </c:numRef>
          </c:val>
          <c:extLst>
            <c:ext xmlns:c16="http://schemas.microsoft.com/office/drawing/2014/chart" uri="{C3380CC4-5D6E-409C-BE32-E72D297353CC}">
              <c16:uniqueId val="{00000001-795D-4D73-9FB8-A2A5E527FD96}"/>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max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sv-SE" dirty="0"/>
                  <a:t>Investeringsbehov [miljarder SEK]</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c:v>
                </c:pt>
              </c:strCache>
            </c:strRef>
          </c:tx>
          <c:spPr>
            <a:solidFill>
              <a:schemeClr val="accent1">
                <a:lumMod val="75000"/>
              </a:schemeClr>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51.6</c:v>
                </c:pt>
                <c:pt idx="1">
                  <c:v>81.900000000000006</c:v>
                </c:pt>
                <c:pt idx="2">
                  <c:v>157.5</c:v>
                </c:pt>
              </c:numCache>
            </c:numRef>
          </c:val>
          <c:extLst>
            <c:ext xmlns:c16="http://schemas.microsoft.com/office/drawing/2014/chart" uri="{C3380CC4-5D6E-409C-BE32-E72D297353CC}">
              <c16:uniqueId val="{00000000-77D7-4AD0-9DEB-A399C2991D04}"/>
            </c:ext>
          </c:extLst>
        </c:ser>
        <c:ser>
          <c:idx val="1"/>
          <c:order val="1"/>
          <c:tx>
            <c:strRef>
              <c:f>Sheet1!$C$1</c:f>
              <c:strCache>
                <c:ptCount val="1"/>
                <c:pt idx="0">
                  <c:v>Nyinvesteringar</c:v>
                </c:pt>
              </c:strCache>
            </c:strRef>
          </c:tx>
          <c:spPr>
            <a:solidFill>
              <a:schemeClr val="accent1">
                <a:lumMod val="60000"/>
                <a:lumOff val="40000"/>
              </a:schemeClr>
            </a:solidFill>
            <a:ln>
              <a:no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126.2</c:v>
                </c:pt>
                <c:pt idx="1">
                  <c:v>106.5</c:v>
                </c:pt>
                <c:pt idx="2">
                  <c:v>114.2</c:v>
                </c:pt>
              </c:numCache>
            </c:numRef>
          </c:val>
          <c:extLst>
            <c:ext xmlns:c16="http://schemas.microsoft.com/office/drawing/2014/chart" uri="{C3380CC4-5D6E-409C-BE32-E72D297353CC}">
              <c16:uniqueId val="{00000001-77D7-4AD0-9DEB-A399C2991D04}"/>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max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sv-SE" dirty="0"/>
                  <a:t>Investeringsbehov [miljarder SEK]</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c:v>
                </c:pt>
              </c:strCache>
            </c:strRef>
          </c:tx>
          <c:spPr>
            <a:solidFill>
              <a:schemeClr val="accent1">
                <a:lumMod val="75000"/>
              </a:schemeClr>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51.6</c:v>
                </c:pt>
                <c:pt idx="1">
                  <c:v>89.7</c:v>
                </c:pt>
                <c:pt idx="2">
                  <c:v>152.9</c:v>
                </c:pt>
              </c:numCache>
            </c:numRef>
          </c:val>
          <c:extLst>
            <c:ext xmlns:c16="http://schemas.microsoft.com/office/drawing/2014/chart" uri="{C3380CC4-5D6E-409C-BE32-E72D297353CC}">
              <c16:uniqueId val="{00000000-9CBF-4DAD-A9A7-2FF9DCCC7BF3}"/>
            </c:ext>
          </c:extLst>
        </c:ser>
        <c:ser>
          <c:idx val="1"/>
          <c:order val="1"/>
          <c:tx>
            <c:strRef>
              <c:f>Sheet1!$C$1</c:f>
              <c:strCache>
                <c:ptCount val="1"/>
                <c:pt idx="0">
                  <c:v>Nyinvesteringar</c:v>
                </c:pt>
              </c:strCache>
            </c:strRef>
          </c:tx>
          <c:spPr>
            <a:solidFill>
              <a:schemeClr val="accent1">
                <a:lumMod val="60000"/>
                <a:lumOff val="40000"/>
              </a:schemeClr>
            </a:solidFill>
            <a:ln>
              <a:no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90.2</c:v>
                </c:pt>
                <c:pt idx="1">
                  <c:v>72.8</c:v>
                </c:pt>
                <c:pt idx="2">
                  <c:v>101.6</c:v>
                </c:pt>
              </c:numCache>
            </c:numRef>
          </c:val>
          <c:extLst>
            <c:ext xmlns:c16="http://schemas.microsoft.com/office/drawing/2014/chart" uri="{C3380CC4-5D6E-409C-BE32-E72D297353CC}">
              <c16:uniqueId val="{00000001-9CBF-4DAD-A9A7-2FF9DCCC7BF3}"/>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max val="3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sv-SE" dirty="0"/>
                  <a:t>Investeringsbehov [miljarder SEK]</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 stam-, region- och lokalnät</c:v>
                </c:pt>
              </c:strCache>
            </c:strRef>
          </c:tx>
          <c:spPr>
            <a:solidFill>
              <a:schemeClr val="accent1"/>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124.50921636681549</c:v>
                </c:pt>
                <c:pt idx="1">
                  <c:v>128.09708558215894</c:v>
                </c:pt>
                <c:pt idx="2">
                  <c:v>88.730338384938378</c:v>
                </c:pt>
              </c:numCache>
            </c:numRef>
          </c:val>
          <c:extLst>
            <c:ext xmlns:c16="http://schemas.microsoft.com/office/drawing/2014/chart" uri="{C3380CC4-5D6E-409C-BE32-E72D297353CC}">
              <c16:uniqueId val="{00000000-795D-4D73-9FB8-A2A5E527FD96}"/>
            </c:ext>
          </c:extLst>
        </c:ser>
        <c:ser>
          <c:idx val="1"/>
          <c:order val="1"/>
          <c:tx>
            <c:strRef>
              <c:f>Sheet1!$C$1</c:f>
              <c:strCache>
                <c:ptCount val="1"/>
                <c:pt idx="0">
                  <c:v>Nyinvesteringar stam-, region- och lokalnät</c:v>
                </c:pt>
              </c:strCache>
            </c:strRef>
          </c:tx>
          <c:spPr>
            <a:solidFill>
              <a:schemeClr val="accent1">
                <a:lumMod val="60000"/>
                <a:lumOff val="40000"/>
              </a:schemeClr>
            </a:solidFill>
            <a:ln>
              <a:no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42.454912830750388</c:v>
                </c:pt>
                <c:pt idx="1">
                  <c:v>72.519480061687418</c:v>
                </c:pt>
                <c:pt idx="2">
                  <c:v>59.31938253717334</c:v>
                </c:pt>
              </c:numCache>
            </c:numRef>
          </c:val>
          <c:extLst>
            <c:ext xmlns:c16="http://schemas.microsoft.com/office/drawing/2014/chart" uri="{C3380CC4-5D6E-409C-BE32-E72D297353CC}">
              <c16:uniqueId val="{00000001-795D-4D73-9FB8-A2A5E527FD96}"/>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sz="1400" dirty="0"/>
                  <a:t>Investeringsbehov [miljarder SEK]</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 stam-, region- och lokalnät</c:v>
                </c:pt>
              </c:strCache>
            </c:strRef>
          </c:tx>
          <c:spPr>
            <a:solidFill>
              <a:schemeClr val="accent1"/>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124.50921636681549</c:v>
                </c:pt>
                <c:pt idx="1">
                  <c:v>128.09708558215894</c:v>
                </c:pt>
                <c:pt idx="2">
                  <c:v>88.730338384938378</c:v>
                </c:pt>
              </c:numCache>
            </c:numRef>
          </c:val>
          <c:extLst>
            <c:ext xmlns:c16="http://schemas.microsoft.com/office/drawing/2014/chart" uri="{C3380CC4-5D6E-409C-BE32-E72D297353CC}">
              <c16:uniqueId val="{00000000-C8F1-467D-A8E0-C7EF8CA96E7F}"/>
            </c:ext>
          </c:extLst>
        </c:ser>
        <c:ser>
          <c:idx val="1"/>
          <c:order val="1"/>
          <c:tx>
            <c:strRef>
              <c:f>Sheet1!$C$1</c:f>
              <c:strCache>
                <c:ptCount val="1"/>
                <c:pt idx="0">
                  <c:v>Nyinvesteringar stam-, region- och lokalnät</c:v>
                </c:pt>
              </c:strCache>
            </c:strRef>
          </c:tx>
          <c:spPr>
            <a:solidFill>
              <a:schemeClr val="accent1">
                <a:lumMod val="60000"/>
                <a:lumOff val="40000"/>
              </a:schemeClr>
            </a:solidFill>
            <a:ln>
              <a:no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45.682773130750377</c:v>
                </c:pt>
                <c:pt idx="1">
                  <c:v>52.079123768224804</c:v>
                </c:pt>
                <c:pt idx="2">
                  <c:v>45.70174345332584</c:v>
                </c:pt>
              </c:numCache>
            </c:numRef>
          </c:val>
          <c:extLst>
            <c:ext xmlns:c16="http://schemas.microsoft.com/office/drawing/2014/chart" uri="{C3380CC4-5D6E-409C-BE32-E72D297353CC}">
              <c16:uniqueId val="{00000001-C8F1-467D-A8E0-C7EF8CA96E7F}"/>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sz="1400" dirty="0"/>
                  <a:t>Investeringsbehov [miljarder SEK]</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Reinvesteringar stam-, region- och lokalnät</c:v>
                </c:pt>
              </c:strCache>
            </c:strRef>
          </c:tx>
          <c:spPr>
            <a:solidFill>
              <a:schemeClr val="accent1"/>
            </a:solidFill>
            <a:ln>
              <a:noFill/>
            </a:ln>
            <a:effectLst/>
          </c:spPr>
          <c:invertIfNegative val="0"/>
          <c:cat>
            <c:strRef>
              <c:f>Sheet1!$A$2:$A$4</c:f>
              <c:strCache>
                <c:ptCount val="3"/>
                <c:pt idx="0">
                  <c:v>2021-2030</c:v>
                </c:pt>
                <c:pt idx="1">
                  <c:v>2031-2040</c:v>
                </c:pt>
                <c:pt idx="2">
                  <c:v>2041-2050</c:v>
                </c:pt>
              </c:strCache>
            </c:strRef>
          </c:cat>
          <c:val>
            <c:numRef>
              <c:f>Sheet1!$B$2:$B$4</c:f>
              <c:numCache>
                <c:formatCode>#,##0.0</c:formatCode>
                <c:ptCount val="3"/>
                <c:pt idx="0">
                  <c:v>124.5</c:v>
                </c:pt>
                <c:pt idx="1">
                  <c:v>128.1</c:v>
                </c:pt>
                <c:pt idx="2">
                  <c:v>88.7</c:v>
                </c:pt>
              </c:numCache>
            </c:numRef>
          </c:val>
          <c:extLst>
            <c:ext xmlns:c16="http://schemas.microsoft.com/office/drawing/2014/chart" uri="{C3380CC4-5D6E-409C-BE32-E72D297353CC}">
              <c16:uniqueId val="{00000000-A33E-412D-9827-37CF8C319D81}"/>
            </c:ext>
          </c:extLst>
        </c:ser>
        <c:ser>
          <c:idx val="1"/>
          <c:order val="1"/>
          <c:tx>
            <c:strRef>
              <c:f>Sheet1!$C$1</c:f>
              <c:strCache>
                <c:ptCount val="1"/>
                <c:pt idx="0">
                  <c:v>Nyinvesteringar stam-, region- och lokalnät</c:v>
                </c:pt>
              </c:strCache>
            </c:strRef>
          </c:tx>
          <c:spPr>
            <a:solidFill>
              <a:schemeClr val="accent1">
                <a:lumMod val="60000"/>
                <a:lumOff val="40000"/>
              </a:schemeClr>
            </a:solidFill>
            <a:ln>
              <a:noFill/>
            </a:ln>
            <a:effectLst/>
          </c:spPr>
          <c:invertIfNegative val="0"/>
          <c:cat>
            <c:strRef>
              <c:f>Sheet1!$A$2:$A$4</c:f>
              <c:strCache>
                <c:ptCount val="3"/>
                <c:pt idx="0">
                  <c:v>2021-2030</c:v>
                </c:pt>
                <c:pt idx="1">
                  <c:v>2031-2040</c:v>
                </c:pt>
                <c:pt idx="2">
                  <c:v>2041-2050</c:v>
                </c:pt>
              </c:strCache>
            </c:strRef>
          </c:cat>
          <c:val>
            <c:numRef>
              <c:f>Sheet1!$C$2:$C$4</c:f>
              <c:numCache>
                <c:formatCode>#,##0.0</c:formatCode>
                <c:ptCount val="3"/>
                <c:pt idx="0">
                  <c:v>41.3</c:v>
                </c:pt>
                <c:pt idx="1">
                  <c:v>32.5</c:v>
                </c:pt>
                <c:pt idx="2">
                  <c:v>25.6</c:v>
                </c:pt>
              </c:numCache>
            </c:numRef>
          </c:val>
          <c:extLst>
            <c:ext xmlns:c16="http://schemas.microsoft.com/office/drawing/2014/chart" uri="{C3380CC4-5D6E-409C-BE32-E72D297353CC}">
              <c16:uniqueId val="{00000001-A33E-412D-9827-37CF8C319D81}"/>
            </c:ext>
          </c:extLst>
        </c:ser>
        <c:dLbls>
          <c:showLegendKey val="0"/>
          <c:showVal val="0"/>
          <c:showCatName val="0"/>
          <c:showSerName val="0"/>
          <c:showPercent val="0"/>
          <c:showBubbleSize val="0"/>
        </c:dLbls>
        <c:gapWidth val="150"/>
        <c:overlap val="100"/>
        <c:axId val="475653344"/>
        <c:axId val="479150896"/>
      </c:barChart>
      <c:catAx>
        <c:axId val="4756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9150896"/>
        <c:crosses val="autoZero"/>
        <c:auto val="1"/>
        <c:lblAlgn val="ctr"/>
        <c:lblOffset val="100"/>
        <c:noMultiLvlLbl val="0"/>
      </c:catAx>
      <c:valAx>
        <c:axId val="479150896"/>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sv-SE" sz="1400" dirty="0"/>
                  <a:t>Investeringsbehov [miljarder SEK]</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47565334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sv-SE" dirty="0"/>
          </a:p>
        </p:txBody>
      </p:sp>
      <p:sp>
        <p:nvSpPr>
          <p:cNvPr id="3" name="Date Placeholder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2981E67-F8A1-554D-BC15-44C990FCE66A}" type="datetimeFigureOut">
              <a:rPr lang="sv-SE"/>
              <a:pPr>
                <a:defRPr/>
              </a:pPr>
              <a:t>2020-03-03</a:t>
            </a:fld>
            <a:endParaRPr lang="sv-SE" dirty="0"/>
          </a:p>
        </p:txBody>
      </p:sp>
      <p:sp>
        <p:nvSpPr>
          <p:cNvPr id="4" name="Footer Placeholder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sv-SE" dirty="0"/>
          </a:p>
        </p:txBody>
      </p:sp>
      <p:sp>
        <p:nvSpPr>
          <p:cNvPr id="5" name="Slide Number Placeholder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598825F-A869-254F-9934-F44A62B8198F}" type="slidenum">
              <a:rPr lang="sv-SE"/>
              <a:pPr>
                <a:defRPr/>
              </a:pPr>
              <a:t>‹#›</a:t>
            </a:fld>
            <a:endParaRPr lang="sv-SE" dirty="0"/>
          </a:p>
        </p:txBody>
      </p:sp>
    </p:spTree>
    <p:extLst>
      <p:ext uri="{BB962C8B-B14F-4D97-AF65-F5344CB8AC3E}">
        <p14:creationId xmlns:p14="http://schemas.microsoft.com/office/powerpoint/2010/main" val="467279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38" y="406400"/>
            <a:ext cx="2728912" cy="1536700"/>
          </a:xfrm>
          <a:prstGeom prst="rect">
            <a:avLst/>
          </a:prstGeom>
          <a:noFill/>
          <a:ln w="12700">
            <a:solidFill>
              <a:prstClr val="black"/>
            </a:solidFill>
          </a:ln>
        </p:spPr>
        <p:txBody>
          <a:bodyPr vert="horz" lIns="91440" tIns="45720" rIns="91440" bIns="45720" rtlCol="0" anchor="ctr"/>
          <a:lstStyle/>
          <a:p>
            <a:pPr lvl="0"/>
            <a:endParaRPr lang="sv-SE" noProof="0"/>
          </a:p>
        </p:txBody>
      </p:sp>
      <p:sp>
        <p:nvSpPr>
          <p:cNvPr id="5" name="Notes Placeholder 4"/>
          <p:cNvSpPr>
            <a:spLocks noGrp="1"/>
          </p:cNvSpPr>
          <p:nvPr>
            <p:ph type="body" sz="quarter" idx="3"/>
          </p:nvPr>
        </p:nvSpPr>
        <p:spPr>
          <a:xfrm>
            <a:off x="360363" y="2035175"/>
            <a:ext cx="6073775" cy="7127875"/>
          </a:xfrm>
          <a:prstGeom prst="rect">
            <a:avLst/>
          </a:prstGeom>
        </p:spPr>
        <p:txBody>
          <a:bodyPr vert="horz" lIns="0" tIns="45720" rIns="91440" bIns="45720" rtlCol="0"/>
          <a:lstStyle/>
          <a:p>
            <a:pPr lvl="0"/>
            <a:r>
              <a:rPr lang="sv-SE" noProof="0"/>
              <a:t>Click to edit Master text styles</a:t>
            </a:r>
          </a:p>
          <a:p>
            <a:pPr lvl="1"/>
            <a:r>
              <a:rPr lang="sv-SE" noProof="0"/>
              <a:t>Second level</a:t>
            </a:r>
            <a:endParaRPr lang="sv-SE" noProof="0" dirty="0"/>
          </a:p>
        </p:txBody>
      </p:sp>
      <p:sp>
        <p:nvSpPr>
          <p:cNvPr id="7" name="Slide Number Placeholder 6"/>
          <p:cNvSpPr>
            <a:spLocks noGrp="1"/>
          </p:cNvSpPr>
          <p:nvPr>
            <p:ph type="sldNum" sz="quarter" idx="5"/>
          </p:nvPr>
        </p:nvSpPr>
        <p:spPr>
          <a:xfrm>
            <a:off x="6094413" y="9348788"/>
            <a:ext cx="338137" cy="190500"/>
          </a:xfrm>
          <a:prstGeom prst="rect">
            <a:avLst/>
          </a:prstGeom>
        </p:spPr>
        <p:txBody>
          <a:bodyPr vert="horz" lIns="0" tIns="0" rIns="0" bIns="0" rtlCol="0" anchor="b"/>
          <a:lstStyle>
            <a:lvl1pPr algn="r" eaLnBrk="1" fontAlgn="auto" hangingPunct="1">
              <a:spcBef>
                <a:spcPts val="0"/>
              </a:spcBef>
              <a:spcAft>
                <a:spcPts val="0"/>
              </a:spcAft>
              <a:defRPr sz="800">
                <a:latin typeface="+mn-lt"/>
              </a:defRPr>
            </a:lvl1pPr>
          </a:lstStyle>
          <a:p>
            <a:pPr>
              <a:defRPr/>
            </a:pPr>
            <a:fld id="{FBB06DAB-DBF3-084E-A276-8ED6AA7FE883}" type="slidenum">
              <a:rPr lang="sv-SE"/>
              <a:pPr>
                <a:defRPr/>
              </a:pPr>
              <a:t>‹#›</a:t>
            </a:fld>
            <a:endParaRPr lang="sv-SE" dirty="0"/>
          </a:p>
        </p:txBody>
      </p:sp>
      <p:pic>
        <p:nvPicPr>
          <p:cNvPr id="23557" name="Bildobjekt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3" y="9180513"/>
            <a:ext cx="996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a:defRPr/>
            </a:pPr>
            <a:fld id="{FBB06DAB-DBF3-084E-A276-8ED6AA7FE883}" type="slidenum">
              <a:rPr lang="sv-SE" smtClean="0"/>
              <a:pPr>
                <a:defRPr/>
              </a:pPr>
              <a:t>1</a:t>
            </a:fld>
            <a:endParaRPr lang="sv-SE" dirty="0"/>
          </a:p>
        </p:txBody>
      </p:sp>
    </p:spTree>
    <p:extLst>
      <p:ext uri="{BB962C8B-B14F-4D97-AF65-F5344CB8AC3E}">
        <p14:creationId xmlns:p14="http://schemas.microsoft.com/office/powerpoint/2010/main" val="242812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kern="1200" dirty="0">
                <a:solidFill>
                  <a:schemeClr val="tx1"/>
                </a:solidFill>
                <a:effectLst/>
                <a:latin typeface="+mn-lt"/>
                <a:ea typeface="+mn-ea"/>
                <a:cs typeface="+mn-cs"/>
              </a:rPr>
              <a:t>Tre produktionsscenarier togs fram av NEPP för att svara mot den ökade elanvändningen.</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Förnybart centraliserad = FC</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Förnybart decentraliserad = FD</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Förnybart och kärnkraft = FK</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Vattenkraft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Effektutbyggnad</a:t>
            </a:r>
          </a:p>
          <a:p>
            <a:r>
              <a:rPr lang="sv-SE" sz="1200" kern="1200" dirty="0">
                <a:solidFill>
                  <a:schemeClr val="tx1"/>
                </a:solidFill>
                <a:effectLst/>
                <a:latin typeface="+mn-lt"/>
                <a:ea typeface="+mn-ea"/>
                <a:cs typeface="+mn-cs"/>
              </a:rPr>
              <a:t>FD Som idag</a:t>
            </a:r>
          </a:p>
          <a:p>
            <a:r>
              <a:rPr lang="sv-SE" sz="1200" kern="1200" dirty="0">
                <a:solidFill>
                  <a:schemeClr val="tx1"/>
                </a:solidFill>
                <a:effectLst/>
                <a:latin typeface="+mn-lt"/>
                <a:ea typeface="+mn-ea"/>
                <a:cs typeface="+mn-cs"/>
              </a:rPr>
              <a:t>FK Som idag</a:t>
            </a:r>
          </a:p>
          <a:p>
            <a:r>
              <a:rPr lang="sv-SE" sz="1200" b="1" kern="1200" dirty="0">
                <a:solidFill>
                  <a:schemeClr val="tx1"/>
                </a:solidFill>
                <a:effectLst/>
                <a:latin typeface="+mn-lt"/>
                <a:ea typeface="+mn-ea"/>
                <a:cs typeface="+mn-cs"/>
              </a:rPr>
              <a:t>Kärnkraft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Avvecklas till 2045</a:t>
            </a:r>
          </a:p>
          <a:p>
            <a:r>
              <a:rPr lang="sv-SE" sz="1200" kern="1200" dirty="0">
                <a:solidFill>
                  <a:schemeClr val="tx1"/>
                </a:solidFill>
                <a:effectLst/>
                <a:latin typeface="+mn-lt"/>
                <a:ea typeface="+mn-ea"/>
                <a:cs typeface="+mn-cs"/>
              </a:rPr>
              <a:t>FD Avvecklas till 2045</a:t>
            </a:r>
          </a:p>
          <a:p>
            <a:r>
              <a:rPr lang="sv-SE" sz="1200" kern="1200" dirty="0">
                <a:solidFill>
                  <a:schemeClr val="tx1"/>
                </a:solidFill>
                <a:effectLst/>
                <a:latin typeface="+mn-lt"/>
                <a:ea typeface="+mn-ea"/>
                <a:cs typeface="+mn-cs"/>
              </a:rPr>
              <a:t>FK Livstidsförlängning</a:t>
            </a:r>
          </a:p>
          <a:p>
            <a:r>
              <a:rPr lang="sv-SE" sz="1200" b="1" kern="1200" dirty="0">
                <a:solidFill>
                  <a:schemeClr val="tx1"/>
                </a:solidFill>
                <a:effectLst/>
                <a:latin typeface="+mn-lt"/>
                <a:ea typeface="+mn-ea"/>
                <a:cs typeface="+mn-cs"/>
              </a:rPr>
              <a:t>Vindkraft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Landbaserad övervägande i norr, havsbaserad i söder</a:t>
            </a:r>
          </a:p>
          <a:p>
            <a:r>
              <a:rPr lang="sv-SE" sz="1200" kern="1200" dirty="0">
                <a:solidFill>
                  <a:schemeClr val="tx1"/>
                </a:solidFill>
                <a:effectLst/>
                <a:latin typeface="+mn-lt"/>
                <a:ea typeface="+mn-ea"/>
                <a:cs typeface="+mn-cs"/>
              </a:rPr>
              <a:t>FD Placeras övervägande nära förbrukningen</a:t>
            </a:r>
          </a:p>
          <a:p>
            <a:r>
              <a:rPr lang="sv-SE" sz="1200" kern="1200" dirty="0">
                <a:solidFill>
                  <a:schemeClr val="tx1"/>
                </a:solidFill>
                <a:effectLst/>
                <a:latin typeface="+mn-lt"/>
                <a:ea typeface="+mn-ea"/>
                <a:cs typeface="+mn-cs"/>
              </a:rPr>
              <a:t>FK Övervägande landbaserad, spridning som idag (70% nytt i norr)</a:t>
            </a:r>
          </a:p>
          <a:p>
            <a:r>
              <a:rPr lang="sv-SE" sz="1200" b="1" kern="1200" dirty="0">
                <a:solidFill>
                  <a:schemeClr val="tx1"/>
                </a:solidFill>
                <a:effectLst/>
                <a:latin typeface="+mn-lt"/>
                <a:ea typeface="+mn-ea"/>
                <a:cs typeface="+mn-cs"/>
              </a:rPr>
              <a:t>Solkraft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Övervägande i större parker</a:t>
            </a:r>
          </a:p>
          <a:p>
            <a:r>
              <a:rPr lang="sv-SE" sz="1200" kern="1200" dirty="0">
                <a:solidFill>
                  <a:schemeClr val="tx1"/>
                </a:solidFill>
                <a:effectLst/>
                <a:latin typeface="+mn-lt"/>
                <a:ea typeface="+mn-ea"/>
                <a:cs typeface="+mn-cs"/>
              </a:rPr>
              <a:t>FD Övervägande småskaligt på hustak</a:t>
            </a:r>
          </a:p>
          <a:p>
            <a:r>
              <a:rPr lang="sv-SE" sz="1200" kern="1200" dirty="0">
                <a:solidFill>
                  <a:schemeClr val="tx1"/>
                </a:solidFill>
                <a:effectLst/>
                <a:latin typeface="+mn-lt"/>
                <a:ea typeface="+mn-ea"/>
                <a:cs typeface="+mn-cs"/>
              </a:rPr>
              <a:t>FK Övervägande småskaligt på hustak</a:t>
            </a:r>
          </a:p>
          <a:p>
            <a:r>
              <a:rPr lang="sv-SE" sz="1200" b="1" kern="1200" dirty="0">
                <a:solidFill>
                  <a:schemeClr val="tx1"/>
                </a:solidFill>
                <a:effectLst/>
                <a:latin typeface="+mn-lt"/>
                <a:ea typeface="+mn-ea"/>
                <a:cs typeface="+mn-cs"/>
              </a:rPr>
              <a:t>Kraftvärme</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Viss ökning jämfört med idag</a:t>
            </a:r>
          </a:p>
          <a:p>
            <a:r>
              <a:rPr lang="sv-SE" sz="1200" kern="1200" dirty="0">
                <a:solidFill>
                  <a:schemeClr val="tx1"/>
                </a:solidFill>
                <a:effectLst/>
                <a:latin typeface="+mn-lt"/>
                <a:ea typeface="+mn-ea"/>
                <a:cs typeface="+mn-cs"/>
              </a:rPr>
              <a:t>FD Utbyggnad av kraftvärme och mottryck</a:t>
            </a:r>
          </a:p>
          <a:p>
            <a:r>
              <a:rPr lang="sv-SE" sz="1200" kern="1200" dirty="0">
                <a:solidFill>
                  <a:schemeClr val="tx1"/>
                </a:solidFill>
                <a:effectLst/>
                <a:latin typeface="+mn-lt"/>
                <a:ea typeface="+mn-ea"/>
                <a:cs typeface="+mn-cs"/>
              </a:rPr>
              <a:t>FK Viss ökning jämfört med idag</a:t>
            </a:r>
          </a:p>
          <a:p>
            <a:r>
              <a:rPr lang="sv-SE" sz="1200" b="1" kern="1200" dirty="0" err="1">
                <a:solidFill>
                  <a:schemeClr val="tx1"/>
                </a:solidFill>
                <a:effectLst/>
                <a:latin typeface="+mn-lt"/>
                <a:ea typeface="+mn-ea"/>
                <a:cs typeface="+mn-cs"/>
              </a:rPr>
              <a:t>Energilager</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Centralt placerade främst för systemtjänster</a:t>
            </a:r>
          </a:p>
          <a:p>
            <a:r>
              <a:rPr lang="sv-SE" sz="1200" kern="1200" dirty="0">
                <a:solidFill>
                  <a:schemeClr val="tx1"/>
                </a:solidFill>
                <a:effectLst/>
                <a:latin typeface="+mn-lt"/>
                <a:ea typeface="+mn-ea"/>
                <a:cs typeface="+mn-cs"/>
              </a:rPr>
              <a:t>FD Placeras i huvudsak i samband med småskalig produktion och för flaskhalshantering </a:t>
            </a:r>
          </a:p>
          <a:p>
            <a:r>
              <a:rPr lang="sv-SE" sz="1200" kern="1200" dirty="0">
                <a:solidFill>
                  <a:schemeClr val="tx1"/>
                </a:solidFill>
                <a:effectLst/>
                <a:latin typeface="+mn-lt"/>
                <a:ea typeface="+mn-ea"/>
                <a:cs typeface="+mn-cs"/>
              </a:rPr>
              <a:t>FK Mittemellan de två andra scenarierna</a:t>
            </a:r>
          </a:p>
          <a:p>
            <a:r>
              <a:rPr lang="sv-SE" sz="1200" b="1" kern="1200" dirty="0">
                <a:solidFill>
                  <a:schemeClr val="tx1"/>
                </a:solidFill>
                <a:effectLst/>
                <a:latin typeface="+mn-lt"/>
                <a:ea typeface="+mn-ea"/>
                <a:cs typeface="+mn-cs"/>
              </a:rPr>
              <a:t>Efterfrågeflexibilitet</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FC Främst inom industri</a:t>
            </a:r>
          </a:p>
          <a:p>
            <a:r>
              <a:rPr lang="sv-SE" sz="1200" kern="1200" dirty="0">
                <a:solidFill>
                  <a:schemeClr val="tx1"/>
                </a:solidFill>
                <a:effectLst/>
                <a:latin typeface="+mn-lt"/>
                <a:ea typeface="+mn-ea"/>
                <a:cs typeface="+mn-cs"/>
              </a:rPr>
              <a:t>FD Inom industri och hushåll</a:t>
            </a:r>
          </a:p>
          <a:p>
            <a:r>
              <a:rPr lang="sv-SE" sz="1200" kern="1200" dirty="0">
                <a:solidFill>
                  <a:schemeClr val="tx1"/>
                </a:solidFill>
                <a:effectLst/>
                <a:latin typeface="+mn-lt"/>
                <a:ea typeface="+mn-ea"/>
                <a:cs typeface="+mn-cs"/>
              </a:rPr>
              <a:t>FK Mittemellan de två andra scenarierna (lägre behov)</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10</a:t>
            </a:fld>
            <a:endParaRPr lang="sv-SE" dirty="0"/>
          </a:p>
        </p:txBody>
      </p:sp>
    </p:spTree>
    <p:extLst>
      <p:ext uri="{BB962C8B-B14F-4D97-AF65-F5344CB8AC3E}">
        <p14:creationId xmlns:p14="http://schemas.microsoft.com/office/powerpoint/2010/main" val="284997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här ser fördelningen mellan kraftslagen ut i de olika scenarierna.</a:t>
            </a:r>
          </a:p>
          <a:p>
            <a:endParaRPr lang="sv-SE" dirty="0"/>
          </a:p>
          <a:p>
            <a:r>
              <a:rPr lang="sv-SE" dirty="0"/>
              <a:t>Enkelt förklarat är det en elmarknadssimuleringsmodell som utifrån antaganden om kostnadsutveckling, simulering av elpris och annat bygger den elproduktion som en rationell marknad efterfrågar.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11</a:t>
            </a:fld>
            <a:endParaRPr lang="sv-SE" dirty="0"/>
          </a:p>
        </p:txBody>
      </p:sp>
    </p:spTree>
    <p:extLst>
      <p:ext uri="{BB962C8B-B14F-4D97-AF65-F5344CB8AC3E}">
        <p14:creationId xmlns:p14="http://schemas.microsoft.com/office/powerpoint/2010/main" val="367633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Vänstra bilden visar installerad effekt för de tre scenarierna. (Klicka)</a:t>
            </a:r>
          </a:p>
          <a:p>
            <a:r>
              <a:rPr lang="sv-SE" dirty="0"/>
              <a:t>Den högra bilden visar tillgänglig effekt enligt Svenska Kraftnäts metodik, där de sätter en tillgänglighetsfaktor för respektive kraftslag som säger hur stor del av den installerade effekten som finns tillgänglig den kallaste timmen.  </a:t>
            </a:r>
          </a:p>
        </p:txBody>
      </p:sp>
      <p:sp>
        <p:nvSpPr>
          <p:cNvPr id="4" name="Slide Number Placeholder 3"/>
          <p:cNvSpPr>
            <a:spLocks noGrp="1"/>
          </p:cNvSpPr>
          <p:nvPr>
            <p:ph type="sldNum" sz="quarter" idx="5"/>
          </p:nvPr>
        </p:nvSpPr>
        <p:spPr/>
        <p:txBody>
          <a:bodyPr/>
          <a:lstStyle/>
          <a:p>
            <a:fld id="{70F66A33-4355-4D2B-A4D2-E5EDB45A7BB7}" type="slidenum">
              <a:rPr lang="sv-SE" smtClean="0"/>
              <a:t>12</a:t>
            </a:fld>
            <a:endParaRPr lang="sv-SE"/>
          </a:p>
        </p:txBody>
      </p:sp>
    </p:spTree>
    <p:extLst>
      <p:ext uri="{BB962C8B-B14F-4D97-AF65-F5344CB8AC3E}">
        <p14:creationId xmlns:p14="http://schemas.microsoft.com/office/powerpoint/2010/main" val="22680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beräknade investeringsbehovet för produktionskapacitet i Sverige mellan 2021-2050 uppgår till mellan 560 miljarder SEK i ”Förnybart och kärnkraft” och 640 miljarder i ”Förnybart decentraliserad”. Oavsett scenario behöver den största delen av produktionsinvesteringen göras efter 2030, eftersom behovet av nyinvesteringar då sammanfaller med utfasningen från befintliga produktionsanläggningar, i huvudsak landbaserad vindkraft, som antas ha en livslängd på 25 år samt vattenkraft. </a:t>
            </a:r>
          </a:p>
          <a:p>
            <a:endParaRPr lang="sv-SE" dirty="0"/>
          </a:p>
          <a:p>
            <a:r>
              <a:rPr lang="sv-SE" dirty="0"/>
              <a:t>I ”Förnybart centraliserad” uppgår investeringsbehovet för produktionskapacitet i Sverige mellan 2021-2050 till ca 600 miljarder SEK. Merparten av dessa investeringar, ca 270 miljarder SEK, är investeringar för land- och havsbaserad vindkraft och nästan lika mycket, 220 miljarder, för vattenkraften. Där bedöms effekthöjningen kosta runt 40 miljarder SEK. Investeringar i solkraft bedöms kosta knappt 60 miljarder SEK under perioden.</a:t>
            </a:r>
          </a:p>
          <a:p>
            <a:endParaRPr lang="sv-SE" dirty="0"/>
          </a:p>
          <a:p>
            <a:r>
              <a:rPr lang="sv-SE" dirty="0"/>
              <a:t>Även i ”Förnybart decentraliserad”, som bedöms kosta runt 640 miljarder, dominerar investeringar i vindkraft med 240 miljarder SEK, följd av vattenkraften med 200 miljarder SEK. Här investeras dock även en del i utbyggnaden av kraftvärme och det investeras 130 miljarder SEK i framförallt småskalig solkraft på hustak och fasader mellan 2021 och 2050.  </a:t>
            </a:r>
          </a:p>
          <a:p>
            <a:endParaRPr lang="sv-SE" dirty="0"/>
          </a:p>
          <a:p>
            <a:r>
              <a:rPr lang="sv-SE" dirty="0"/>
              <a:t>Det beräknade investeringsbehovet för produktionskapacitet i Sverige mellan 2021-2050 uppgår till 560 miljarder SEK i </a:t>
            </a:r>
            <a:r>
              <a:rPr lang="sv-SE" dirty="0" err="1"/>
              <a:t>scenariet</a:t>
            </a:r>
            <a:r>
              <a:rPr lang="sv-SE" dirty="0"/>
              <a:t> ”Förnybart och kärnkraft”. I detta scenario dominerar investeringar i vattenkraft med 200 miljarder SEK, följt av vindkraft (160 miljarder SEK), kraftvärme och livstidsförlängningen av kärnkraft till 80 år med knappt 60 miljarder SEK.</a:t>
            </a:r>
          </a:p>
          <a:p>
            <a:endParaRPr lang="sv-SE" dirty="0"/>
          </a:p>
          <a:p>
            <a:r>
              <a:rPr lang="sv-SE" dirty="0"/>
              <a:t>I alla tre scenarier står spetslast (gasturbiner </a:t>
            </a:r>
            <a:r>
              <a:rPr lang="sv-SE" dirty="0">
                <a:highlight>
                  <a:srgbClr val="FFFF00"/>
                </a:highlight>
              </a:rPr>
              <a:t>eller </a:t>
            </a:r>
            <a:r>
              <a:rPr lang="sv-SE" b="0" dirty="0"/>
              <a:t>liknande flexibilitet) </a:t>
            </a:r>
            <a:r>
              <a:rPr lang="sv-SE" b="1" dirty="0"/>
              <a:t>för endast 15-25 miljarder SEK i investeringar. </a:t>
            </a:r>
          </a:p>
          <a:p>
            <a:endParaRPr lang="sv-SE" dirty="0"/>
          </a:p>
        </p:txBody>
      </p:sp>
      <p:sp>
        <p:nvSpPr>
          <p:cNvPr id="4" name="Slide Number Placeholder 3"/>
          <p:cNvSpPr>
            <a:spLocks noGrp="1"/>
          </p:cNvSpPr>
          <p:nvPr>
            <p:ph type="sldNum" sz="quarter" idx="10"/>
          </p:nvPr>
        </p:nvSpPr>
        <p:spPr/>
        <p:txBody>
          <a:bodyPr/>
          <a:lstStyle/>
          <a:p>
            <a:fld id="{70F66A33-4355-4D2B-A4D2-E5EDB45A7BB7}" type="slidenum">
              <a:rPr lang="sv-SE" smtClean="0"/>
              <a:t>13</a:t>
            </a:fld>
            <a:endParaRPr lang="sv-SE"/>
          </a:p>
        </p:txBody>
      </p:sp>
    </p:spTree>
    <p:extLst>
      <p:ext uri="{BB962C8B-B14F-4D97-AF65-F5344CB8AC3E}">
        <p14:creationId xmlns:p14="http://schemas.microsoft.com/office/powerpoint/2010/main" val="372531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Historiskt sett har investeringarna i svensk kraftproduktion skett i perioder: vattenkraften under huvudsakligen 1950- och 1960-talet, kärnkraften under 1970- och 1980-talet, som följdes av en lugnare period med utbyggnad av framförallt kraftvärme och reinvesteringar i vattenkraft. Sedan ca. 10 år tillbaka har investeringar i landbaserad vindkraft tagit fart, initialt mycket tack vare de extraintäkterna från elcertifikatsystemet.</a:t>
            </a:r>
          </a:p>
        </p:txBody>
      </p:sp>
      <p:sp>
        <p:nvSpPr>
          <p:cNvPr id="4" name="Slide Number Placeholder 3"/>
          <p:cNvSpPr>
            <a:spLocks noGrp="1"/>
          </p:cNvSpPr>
          <p:nvPr>
            <p:ph type="sldNum" sz="quarter" idx="10"/>
          </p:nvPr>
        </p:nvSpPr>
        <p:spPr/>
        <p:txBody>
          <a:bodyPr/>
          <a:lstStyle/>
          <a:p>
            <a:fld id="{70F66A33-4355-4D2B-A4D2-E5EDB45A7BB7}" type="slidenum">
              <a:rPr lang="sv-SE" smtClean="0"/>
              <a:t>14</a:t>
            </a:fld>
            <a:endParaRPr lang="sv-SE"/>
          </a:p>
        </p:txBody>
      </p:sp>
    </p:spTree>
    <p:extLst>
      <p:ext uri="{BB962C8B-B14F-4D97-AF65-F5344CB8AC3E}">
        <p14:creationId xmlns:p14="http://schemas.microsoft.com/office/powerpoint/2010/main" val="952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Så är ser beräkningen ut för investeringskostnaderna i produktion fram till 2045.</a:t>
            </a:r>
          </a:p>
          <a:p>
            <a:r>
              <a:rPr lang="sv-SE" dirty="0"/>
              <a:t>Investeringskostnaderna har bedömts ”</a:t>
            </a:r>
            <a:r>
              <a:rPr lang="sv-SE" dirty="0" err="1"/>
              <a:t>bottom-up</a:t>
            </a:r>
            <a:r>
              <a:rPr lang="sv-SE" dirty="0"/>
              <a:t>”, baserat på utvecklingen av den installerade kapaciteten för varje scenario samt en antagen kostnadsutveckling. Det tas både hänsyn till åldersstrukturen och nödvändiga reinvesteringar, t.ex. för befintlig vattenkraft samt nyinvesteringar. </a:t>
            </a:r>
          </a:p>
          <a:p>
            <a:endParaRPr lang="sv-SE" dirty="0"/>
          </a:p>
          <a:p>
            <a:r>
              <a:rPr lang="sv-SE" dirty="0"/>
              <a:t>För kostnadsantaganden används till övervägande del </a:t>
            </a:r>
            <a:r>
              <a:rPr lang="sv-SE" dirty="0" err="1"/>
              <a:t>Swecos</a:t>
            </a:r>
            <a:r>
              <a:rPr lang="sv-SE" dirty="0"/>
              <a:t> beräkning, tillsammans med andra underlag. </a:t>
            </a:r>
          </a:p>
          <a:p>
            <a:r>
              <a:rPr lang="sv-SE" dirty="0"/>
              <a:t>För den landbaserade vindkraften antas att delar som är slut byts för 50 procent av den </a:t>
            </a:r>
            <a:r>
              <a:rPr lang="sv-SE" dirty="0" err="1"/>
              <a:t>utfasade</a:t>
            </a:r>
            <a:r>
              <a:rPr lang="sv-SE" dirty="0"/>
              <a:t> kapaciteten, vilket sänker investeringsbehovet, då delar av vägnätet och det interna elnätet antas kunna återanvändas. </a:t>
            </a:r>
          </a:p>
          <a:p>
            <a:r>
              <a:rPr lang="sv-SE" dirty="0"/>
              <a:t>Även för solkraften antas cirka 50 procent </a:t>
            </a:r>
            <a:r>
              <a:rPr lang="sv-SE" dirty="0" err="1"/>
              <a:t>repowering</a:t>
            </a:r>
            <a:r>
              <a:rPr lang="sv-SE" dirty="0"/>
              <a:t>. Här är dock de potentiella kostnadsbesparingar betydligt mindre än för vindkraften. </a:t>
            </a:r>
          </a:p>
          <a:p>
            <a:r>
              <a:rPr lang="sv-SE" dirty="0"/>
              <a:t>För kraftvärmen används för närvarande hela investeringskostnaden för kraft- och värmedelen som underlag för analysen. </a:t>
            </a:r>
          </a:p>
          <a:p>
            <a:r>
              <a:rPr lang="sv-SE" dirty="0"/>
              <a:t>För kostnadsbedömningen av effekthöjningar i vattenkraften och livstidsförlängning av kärnkraften från 60år till 80 år används expertbedömningar som är baserade på erfarenheter från tidigare moderniseringar i Sverige samt internationella erfarenheter. </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15</a:t>
            </a:fld>
            <a:endParaRPr lang="sv-SE" dirty="0"/>
          </a:p>
        </p:txBody>
      </p:sp>
    </p:spTree>
    <p:extLst>
      <p:ext uri="{BB962C8B-B14F-4D97-AF65-F5344CB8AC3E}">
        <p14:creationId xmlns:p14="http://schemas.microsoft.com/office/powerpoint/2010/main" val="2449741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För att få ett hum om vad man kan få för 596 miljarder svenska kronor får ni här några jämförelser.</a:t>
            </a:r>
          </a:p>
          <a:p>
            <a:r>
              <a:rPr lang="sv-SE" dirty="0"/>
              <a:t>Det motsvarar1,5 olympiska spel i Peking, eller (klicka)</a:t>
            </a:r>
          </a:p>
          <a:p>
            <a:r>
              <a:rPr lang="sv-SE" dirty="0"/>
              <a:t>2 höghastighetståg mellan Stockholm och Göteborg eller Stockholm till Malmö, eller (klicka)</a:t>
            </a:r>
          </a:p>
          <a:p>
            <a:r>
              <a:rPr lang="sv-SE" dirty="0"/>
              <a:t>12 svenska försvarsbudgetar </a:t>
            </a:r>
          </a:p>
          <a:p>
            <a:endParaRPr lang="sv-SE" dirty="0"/>
          </a:p>
        </p:txBody>
      </p:sp>
      <p:sp>
        <p:nvSpPr>
          <p:cNvPr id="4" name="Slide Number Placeholder 3"/>
          <p:cNvSpPr>
            <a:spLocks noGrp="1"/>
          </p:cNvSpPr>
          <p:nvPr>
            <p:ph type="sldNum" sz="quarter" idx="10"/>
          </p:nvPr>
        </p:nvSpPr>
        <p:spPr/>
        <p:txBody>
          <a:bodyPr/>
          <a:lstStyle/>
          <a:p>
            <a:fld id="{70F66A33-4355-4D2B-A4D2-E5EDB45A7BB7}" type="slidenum">
              <a:rPr lang="sv-SE" smtClean="0"/>
              <a:t>16</a:t>
            </a:fld>
            <a:endParaRPr lang="sv-SE"/>
          </a:p>
        </p:txBody>
      </p:sp>
    </p:spTree>
    <p:extLst>
      <p:ext uri="{BB962C8B-B14F-4D97-AF65-F5344CB8AC3E}">
        <p14:creationId xmlns:p14="http://schemas.microsoft.com/office/powerpoint/2010/main" val="1662627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Alla scenarierna kommer också att kräva stora investeringar i elnät. Det svenska elnätet är bland de äldsta i Europa så det väntar stora reinvesteringar, både för att byta gammalt och för att modernisera. Reinvesteringar står för 66% i Förnybart centraliserat, 70% i Förnybart decentraliserat och 77% i Förnybart och kärnkraft.</a:t>
            </a:r>
          </a:p>
          <a:p>
            <a:r>
              <a:rPr lang="sv-SE" dirty="0"/>
              <a:t>Det är då viktigt att tänka på att en del kapacitetshöjningar finns med i beräkningen av reinvesteringarna. </a:t>
            </a:r>
          </a:p>
        </p:txBody>
      </p:sp>
      <p:sp>
        <p:nvSpPr>
          <p:cNvPr id="4" name="Slide Number Placeholder 3"/>
          <p:cNvSpPr>
            <a:spLocks noGrp="1"/>
          </p:cNvSpPr>
          <p:nvPr>
            <p:ph type="sldNum" sz="quarter" idx="10"/>
          </p:nvPr>
        </p:nvSpPr>
        <p:spPr/>
        <p:txBody>
          <a:bodyPr/>
          <a:lstStyle/>
          <a:p>
            <a:fld id="{70F66A33-4355-4D2B-A4D2-E5EDB45A7BB7}" type="slidenum">
              <a:rPr lang="sv-SE" smtClean="0"/>
              <a:t>17</a:t>
            </a:fld>
            <a:endParaRPr lang="sv-SE"/>
          </a:p>
        </p:txBody>
      </p:sp>
    </p:spTree>
    <p:extLst>
      <p:ext uri="{BB962C8B-B14F-4D97-AF65-F5344CB8AC3E}">
        <p14:creationId xmlns:p14="http://schemas.microsoft.com/office/powerpoint/2010/main" val="4817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18</a:t>
            </a:fld>
            <a:endParaRPr lang="sv-SE" dirty="0"/>
          </a:p>
        </p:txBody>
      </p:sp>
    </p:spTree>
    <p:extLst>
      <p:ext uri="{BB962C8B-B14F-4D97-AF65-F5344CB8AC3E}">
        <p14:creationId xmlns:p14="http://schemas.microsoft.com/office/powerpoint/2010/main" val="209048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Från ”förvaltning” av elsystemet till kraftig expansion på kort tid i en verklighet med långa ledtider, bl.a. tillståndsprocesser</a:t>
            </a:r>
          </a:p>
          <a:p>
            <a:r>
              <a:rPr lang="sv-SE" dirty="0"/>
              <a:t>Tilltron till långsiktigheten i politiken har minskat. Till exempel föll den breda Energiöverenskommelsen efter bara tre år.</a:t>
            </a:r>
          </a:p>
          <a:p>
            <a:r>
              <a:rPr lang="sv-SE" dirty="0"/>
              <a:t>Elnätet behöver byggas ut och moderniseras</a:t>
            </a:r>
          </a:p>
          <a:p>
            <a:r>
              <a:rPr lang="sv-SE" dirty="0"/>
              <a:t>Industrins och transportsektorns omställning påverkas av tilltron till att det finns el till konkurrenskraftigt pris, med hög leveranssäkerhet, i elnät som ansluts i tid</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19</a:t>
            </a:fld>
            <a:endParaRPr lang="sv-SE" dirty="0"/>
          </a:p>
        </p:txBody>
      </p:sp>
    </p:spTree>
    <p:extLst>
      <p:ext uri="{BB962C8B-B14F-4D97-AF65-F5344CB8AC3E}">
        <p14:creationId xmlns:p14="http://schemas.microsoft.com/office/powerpoint/2010/main" val="245459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Energiföretagen Sverige har tagit fram Färdplan el - för ett fossilfritt samhälle, som hela energibranschen står bakom.</a:t>
            </a:r>
          </a:p>
          <a:p>
            <a:r>
              <a:rPr lang="sv-SE" dirty="0"/>
              <a:t>Först lite om bakgrunden:</a:t>
            </a:r>
          </a:p>
          <a:p>
            <a:r>
              <a:rPr lang="sv-SE" sz="1200" b="0" i="0" u="none" strike="noStrike" kern="1200" dirty="0">
                <a:solidFill>
                  <a:schemeClr val="tx1"/>
                </a:solidFill>
                <a:effectLst/>
                <a:latin typeface="+mn-lt"/>
                <a:ea typeface="+mn-ea"/>
                <a:cs typeface="+mn-cs"/>
              </a:rPr>
              <a:t>År 2017 antog Sverige ett klimatpolitiskt ramverk. Ramverket består av en </a:t>
            </a:r>
            <a:r>
              <a:rPr lang="sv-SE" sz="1200" b="1" i="0" u="none" strike="noStrike" kern="1200" dirty="0">
                <a:solidFill>
                  <a:schemeClr val="tx1"/>
                </a:solidFill>
                <a:effectLst/>
                <a:latin typeface="+mn-lt"/>
                <a:ea typeface="+mn-ea"/>
                <a:cs typeface="+mn-cs"/>
              </a:rPr>
              <a:t>klimatlag</a:t>
            </a:r>
            <a:r>
              <a:rPr lang="sv-SE" sz="1200" b="0" i="0" u="none" strike="noStrike" kern="1200" dirty="0">
                <a:solidFill>
                  <a:schemeClr val="tx1"/>
                </a:solidFill>
                <a:effectLst/>
                <a:latin typeface="+mn-lt"/>
                <a:ea typeface="+mn-ea"/>
                <a:cs typeface="+mn-cs"/>
              </a:rPr>
              <a:t>, klimatmål och ett klimatpolitiskt råd. Det långsiktiga målet innebär att Sverige inte ska ha några nettoutsläpp av växthusgaser år 2045.</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Syftet med ramverket är att skapa en tydlig och sammanhängande </a:t>
            </a:r>
            <a:r>
              <a:rPr lang="sv-SE" sz="1200" b="0" i="0" u="none" strike="noStrike" kern="1200" dirty="0" err="1">
                <a:solidFill>
                  <a:schemeClr val="tx1"/>
                </a:solidFill>
                <a:effectLst/>
                <a:latin typeface="+mn-lt"/>
                <a:ea typeface="+mn-ea"/>
                <a:cs typeface="+mn-cs"/>
              </a:rPr>
              <a:t>klimatpolitik</a:t>
            </a:r>
            <a:r>
              <a:rPr lang="sv-SE" sz="1200" b="0" i="0" u="none" strike="noStrike" kern="1200" dirty="0">
                <a:solidFill>
                  <a:schemeClr val="tx1"/>
                </a:solidFill>
                <a:effectLst/>
                <a:latin typeface="+mn-lt"/>
                <a:ea typeface="+mn-ea"/>
                <a:cs typeface="+mn-cs"/>
              </a:rPr>
              <a:t>, för att säkerställa långsiktiga förutsättningar för näringsliv och samhälle att genomföra den omställning som krävs för att Sverige ska nå sina klimatmål. Ramverket antogs med bred majoritet i riksdagen och är utformat på ett sätt som ska klara av politiska förändringar. Det klimatpolitiska ramverket är en nyckelkomponent i Sveriges ansträngningar att leva upp till Parisavtalet.</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Senast år 2045 ska alltså Sverige inte ha några nettoutsläpp av växthusgaser till atmosfären, för att därefter uppnå negativa utsläpp. Målet innebär att utsläppen av växthusgaser från svenskt territorium ska vara minst 85 procent lägre år 2045 än utsläppen år 1990. De kvarvarande utsläppen ner till noll kan uppnås genom så kallade kompletterande åtgärder. För att nå målet får även avskiljning och lagring av koldioxid med fossilt ursprung räknas som en åtgärd där rimliga alternativ saknas.</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Vid beräkning av utsläppen från verksamheter inom svenskt territorium omfattas inte utsläpp och upptag från markanvändning, förändrad markanvändning och skogsbruk (LULUCF).</a:t>
            </a:r>
          </a:p>
          <a:p>
            <a:endParaRPr lang="sv-SE" sz="1200" b="0" i="0" u="none" strike="noStrike" kern="1200" dirty="0">
              <a:solidFill>
                <a:schemeClr val="tx1"/>
              </a:solidFill>
              <a:effectLst/>
              <a:latin typeface="+mn-lt"/>
              <a:ea typeface="+mn-ea"/>
              <a:cs typeface="+mn-cs"/>
            </a:endParaRPr>
          </a:p>
          <a:p>
            <a:r>
              <a:rPr lang="sv-SE" sz="1200" b="1" i="0" u="none" strike="noStrike" kern="1200" dirty="0">
                <a:solidFill>
                  <a:schemeClr val="tx1"/>
                </a:solidFill>
                <a:effectLst/>
                <a:latin typeface="+mn-lt"/>
                <a:ea typeface="+mn-ea"/>
                <a:cs typeface="+mn-cs"/>
              </a:rPr>
              <a:t>Etappmål till 2030 och 2040</a:t>
            </a:r>
          </a:p>
          <a:p>
            <a:r>
              <a:rPr lang="sv-SE" sz="1200" b="0" i="0" u="none" strike="noStrike" kern="1200" dirty="0">
                <a:solidFill>
                  <a:schemeClr val="tx1"/>
                </a:solidFill>
                <a:effectLst/>
                <a:latin typeface="+mn-lt"/>
                <a:ea typeface="+mn-ea"/>
                <a:cs typeface="+mn-cs"/>
              </a:rPr>
              <a:t>Etappmålen mot det långsiktiga målet inkluderar växthusgasutsläpp i den så kallade icke-handlande sektorn (växthusgaser som omfattas av EU:s ansvarsfördelning). Utsläpp av växthusgaser som omfattas av EU:s system för handel med utsläppsrätter är inte inkluderade. </a:t>
            </a:r>
          </a:p>
          <a:p>
            <a:r>
              <a:rPr lang="sv-SE" sz="1200" b="0" i="0" u="none" strike="noStrike" kern="1200" dirty="0">
                <a:solidFill>
                  <a:schemeClr val="tx1"/>
                </a:solidFill>
                <a:effectLst/>
                <a:latin typeface="+mn-lt"/>
                <a:ea typeface="+mn-ea"/>
                <a:cs typeface="+mn-cs"/>
              </a:rPr>
              <a:t>Etappmålen är:</a:t>
            </a:r>
          </a:p>
          <a:p>
            <a:r>
              <a:rPr lang="sv-SE" sz="1200" b="0" i="0" u="none" strike="noStrike" kern="1200" dirty="0">
                <a:solidFill>
                  <a:schemeClr val="tx1"/>
                </a:solidFill>
                <a:effectLst/>
                <a:latin typeface="+mn-lt"/>
                <a:ea typeface="+mn-ea"/>
                <a:cs typeface="+mn-cs"/>
              </a:rPr>
              <a:t>Utsläppen år 2020 ska vara 40 procent lägre än utsläppen år 1990</a:t>
            </a:r>
          </a:p>
          <a:p>
            <a:r>
              <a:rPr lang="sv-SE" sz="1200" b="0" i="0" u="none" strike="noStrike" kern="1200" dirty="0">
                <a:solidFill>
                  <a:schemeClr val="tx1"/>
                </a:solidFill>
                <a:effectLst/>
                <a:latin typeface="+mn-lt"/>
                <a:ea typeface="+mn-ea"/>
                <a:cs typeface="+mn-cs"/>
              </a:rPr>
              <a:t>Utsläppen år 2030 ska vara 63 procent lägre än utsläppen år 1990</a:t>
            </a:r>
          </a:p>
          <a:p>
            <a:r>
              <a:rPr lang="sv-SE" sz="1200" b="0" i="0" u="none" strike="noStrike" kern="1200" dirty="0">
                <a:solidFill>
                  <a:schemeClr val="tx1"/>
                </a:solidFill>
                <a:effectLst/>
                <a:latin typeface="+mn-lt"/>
                <a:ea typeface="+mn-ea"/>
                <a:cs typeface="+mn-cs"/>
              </a:rPr>
              <a:t>Utsläppen år 2040 ska vara 75 procent lägre än utsläppen år 1990</a:t>
            </a:r>
          </a:p>
          <a:p>
            <a:endParaRPr lang="sv-SE" sz="1200" b="0" i="0" u="none" strike="noStrike" kern="1200" dirty="0">
              <a:solidFill>
                <a:schemeClr val="tx1"/>
              </a:solidFill>
              <a:effectLst/>
              <a:latin typeface="+mn-lt"/>
              <a:ea typeface="+mn-ea"/>
              <a:cs typeface="+mn-cs"/>
            </a:endParaRPr>
          </a:p>
          <a:p>
            <a:r>
              <a:rPr lang="sv-SE" dirty="0"/>
              <a:t>Ny punkt (klicka)</a:t>
            </a:r>
          </a:p>
          <a:p>
            <a:r>
              <a:rPr lang="sv-SE" b="1" dirty="0"/>
              <a:t>Färdplaner inom Fossilfritt Sverige</a:t>
            </a:r>
          </a:p>
          <a:p>
            <a:r>
              <a:rPr lang="sv-SE" dirty="0"/>
              <a:t>Regeringen har tagit initiativ till att inrätta Fossilfritt Sverige, som fungerar som ett nav för olika branschers färdplaner mot fossilfrihet.</a:t>
            </a:r>
          </a:p>
          <a:p>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Ny punkt (klicka)</a:t>
            </a:r>
          </a:p>
          <a:p>
            <a:r>
              <a:rPr lang="sv-SE" dirty="0"/>
              <a:t>Inom ramen för Fossilfritt Sverige har Energiföretagen tagit fram ”Färdplan el – för ett fossilfritt samhälle” och är även en av de drivande aktörerna bakom Färdplan för uppvärmningsbranschen, som omkring hundra företag och organisationer ställt sig bakom.</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a:t>
            </a:fld>
            <a:endParaRPr lang="sv-SE" dirty="0"/>
          </a:p>
        </p:txBody>
      </p:sp>
    </p:spTree>
    <p:extLst>
      <p:ext uri="{BB962C8B-B14F-4D97-AF65-F5344CB8AC3E}">
        <p14:creationId xmlns:p14="http://schemas.microsoft.com/office/powerpoint/2010/main" val="419685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Hur får vi till snabba tillståndsprocesser och samtidigt värnar demokrati, äganderätt och höga miljökrav?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Hur balanserar vi statlig styrning med en fri marknad som borgar för samhällsekonomisk effektivitet?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Samhällets omställning kommer att kosta och kostnaden kommer inte att fördelas lika på individ-, geografisk eller verksamhetsnivå. Det finns en uppenbar risk att personer och grupper känner sig förfördelade och upplever att nackdelarna med omställningen överväger fördelarna.</a:t>
            </a:r>
            <a:r>
              <a:rPr lang="sv-SE" sz="1200" b="1" kern="1200" dirty="0">
                <a:solidFill>
                  <a:schemeClr val="tx1"/>
                </a:solidFill>
                <a:effectLst/>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Hur kan nödvändiga investeringar som tar höjd för kommande behov genomföras utan att kunderna drabbas av orimliga kostnader under tiden?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Och har vi tillräcklig kompetens för att klara att genomföra omställningen på utsatt tid? Bara för att nämna några svåra frågor som behöver svar. </a:t>
            </a:r>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Klarar vi detta med dagens regelverk, tillståndsprocesser </a:t>
            </a:r>
            <a:r>
              <a:rPr lang="sv-SE" dirty="0" err="1"/>
              <a:t>etc</a:t>
            </a:r>
            <a:r>
              <a:rPr lang="sv-SE" dirty="0"/>
              <a:t>?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20</a:t>
            </a:fld>
            <a:endParaRPr lang="sv-SE"/>
          </a:p>
        </p:txBody>
      </p:sp>
    </p:spTree>
    <p:extLst>
      <p:ext uri="{BB962C8B-B14F-4D97-AF65-F5344CB8AC3E}">
        <p14:creationId xmlns:p14="http://schemas.microsoft.com/office/powerpoint/2010/main" val="275444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Nej, vi klarar inte av att tillgodose den ökade elefterfrågan med dagens förutsättningar och regelverk. Bland annat på grund av långa tillståndsprocesser och att vi i vissa fall </a:t>
            </a:r>
            <a:r>
              <a:rPr lang="sv-SE" dirty="0" err="1"/>
              <a:t>intekan</a:t>
            </a:r>
            <a:r>
              <a:rPr lang="sv-SE" dirty="0"/>
              <a:t> eller vågar lita på att det kommer att finnas elledning när det behövs, till laddning av bil eller elektrifiering av industrin.</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21</a:t>
            </a:fld>
            <a:endParaRPr lang="sv-SE"/>
          </a:p>
        </p:txBody>
      </p:sp>
    </p:spTree>
    <p:extLst>
      <p:ext uri="{BB962C8B-B14F-4D97-AF65-F5344CB8AC3E}">
        <p14:creationId xmlns:p14="http://schemas.microsoft.com/office/powerpoint/2010/main" val="2081287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Men med rätt förutsättningar blir svaret JA – absolut!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Färdplanen svarar inte på alla frågorna, men ambitionen är att peka på viktiga steg som behöver tas för att Sverige ska nå klimatmålen, med hög leveranssäkerhet och god konkurrenskraft.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Eftersom andra branscher pekar på el som nyckeln till samhällets omställning måste elsektorn gå före och ligga i framkant för att hinna få förutsättningarna för omställningen på plats. Det är därför helt väsentligt att energibranschen så fort det går får rätt förutsättningar så att vi kan bli den motor i omställningen som vi vill och bör vara.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kräver åtgärder – och det brådskar. Samtidigt måste förändringar i regelverket genomföras med ett helhetsperspektiv, så att vi får en så kostnadseffektiv omställning som möjligt för samhället samtidigt som vi behåller vår höga leveranssäkerhet.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22</a:t>
            </a:fld>
            <a:endParaRPr lang="sv-SE"/>
          </a:p>
        </p:txBody>
      </p:sp>
    </p:spTree>
    <p:extLst>
      <p:ext uri="{BB962C8B-B14F-4D97-AF65-F5344CB8AC3E}">
        <p14:creationId xmlns:p14="http://schemas.microsoft.com/office/powerpoint/2010/main" val="70491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Nu till Färdplan el – för ett fossilfritt samhälle.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Vi, som vi i energibranschen, åtar oss </a:t>
            </a:r>
            <a:r>
              <a:rPr lang="sv-SE" sz="1200" kern="1200" dirty="0">
                <a:solidFill>
                  <a:schemeClr val="bg1"/>
                </a:solidFill>
                <a:latin typeface="+mn-lt"/>
                <a:ea typeface="+mn-ea"/>
                <a:cs typeface="+mn-cs"/>
              </a:rPr>
              <a:t>att möta samhällets ökande efterfrågan på fossilfri el, när och där den efterfrågas.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Det här är ett stort åtagande.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Vi ska vara tydliga med att utmaningen för branschen inte är att bli fossilfri, det är vi i princip redan. Endast en till två procent fossilt kvarstår. Vi åter oss att bli fossilbränslefria till absolut senast 2030 men troligtvis blir vi det tidigare än så. Vår utmaning är att tillgodose samhällets ökade efterfrågan på fossilfri el som uppkommer när transportsektorn och industrin ställer om från fossila bränslen till huvudsakligen el och etableringen av exempelvis datacenter och batterifabriker. Vi måste kunna producera och leverera el på ett hållbart sätt till alla, alltid. Här spelar fjärrvärmen en avgörande roll i att avlasta elsystemet de tidpunkter då det behövs som mest.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Varje investering innebär en risk. I synnerhet vid tekniksprång krävs ett förtroende för att alla parter i samhället genomför sina åtaganden för att nå klimatmålen. Energi­branschen kommer därför att ta initiativ till en bred dialog med samhällets olika aktörer för att öka tilliten till att alla parter gör vad som krävs. </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23</a:t>
            </a:fld>
            <a:endParaRPr lang="sv-SE"/>
          </a:p>
        </p:txBody>
      </p:sp>
    </p:spTree>
    <p:extLst>
      <p:ext uri="{BB962C8B-B14F-4D97-AF65-F5344CB8AC3E}">
        <p14:creationId xmlns:p14="http://schemas.microsoft.com/office/powerpoint/2010/main" val="642932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klara att möta samhällets ökande efterfrågan på fossilfri el, när och där den efterfrågas åtar sig energibranschen följande åtaganden (klicka fram punkterna)</a:t>
            </a:r>
          </a:p>
          <a:p>
            <a:r>
              <a:rPr lang="sv-SE" b="1" dirty="0"/>
              <a:t>Samverka med samhällets olika aktörer och skapa plattform för dialog</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mn-lt"/>
                <a:ea typeface="+mn-ea"/>
                <a:cs typeface="+mn-cs"/>
              </a:rPr>
              <a:t>Varje investering innebär en risk. I synnerhet vid tekniksprång krävs ett förtroende för att alla parter i samhället genomför sina åtaganden för att nå klimatmålen. För att industrin ska våga satsa på fossilfri produktion genom elektrifiering behöver de våga tro på att elnät med tillräcklig kapacitet ska finnas på plats när det är dags. Å andra sidan måste elnätsleverantören våga tro på industrins satsning för att våga bygga ut näten. Men vem ska börja? Det behövs en bred dialog med samhällets olika aktörer för att ta reda på hur tidsplanerna och förutsättningarna ser ut för andra inblandade parter, för att öka tilliten och tilltron till att alla parter gör vad som krävs. Där vill energibranschen både bidra och driva på för ökad dialog och förståelse</a:t>
            </a:r>
            <a:endParaRPr lang="sv-SE" dirty="0"/>
          </a:p>
          <a:p>
            <a:endParaRPr lang="sv-SE" dirty="0"/>
          </a:p>
          <a:p>
            <a:r>
              <a:rPr lang="sv-SE" b="1" dirty="0"/>
              <a:t>Samarbeta lokalt och regionalt kring elnät och elnätskapacitet</a:t>
            </a:r>
            <a:br>
              <a:rPr lang="sv-SE" dirty="0"/>
            </a:br>
            <a:r>
              <a:rPr lang="sv-SE" dirty="0"/>
              <a:t>Vi har sett flera exempel på att elnätens kapacitet inte kunnat möta efterfrågan, främst gäller det storstäderna men i takt med att efterfrågan på fossilfri el ökar behöver nät både moderniseras och byggas ut på många håll. Och för att veta när, och hur behoven ser ut, krävs samverkan. Det handlar till stor del om att stamnäten behöver byggas ut, vilket är Svenska kraftnäts ansvar, men även här kan och vill energibranschen vara en aktiv part, framför allt i dialog kring den lokala efterfrågan.</a:t>
            </a:r>
          </a:p>
          <a:p>
            <a:endParaRPr lang="sv-SE" dirty="0"/>
          </a:p>
          <a:p>
            <a:r>
              <a:rPr lang="sv-SE" b="1" dirty="0"/>
              <a:t>Kontinuerligt upprusta och utveckla elnäten</a:t>
            </a:r>
          </a:p>
          <a:p>
            <a:r>
              <a:rPr lang="sv-SE" dirty="0"/>
              <a:t>Det här kanske kan kännas självklart men Sverige har ett av Europas äldsta elnät, så vi behöver rusta upp och bygga om i hög utsträckning. För att möta digitaliseringens möjligheter och nya behov hos kunderna behövs också en hög grad av modernisering. Som tidigare bilder visat krävs investeringar i elnäten på 441-516 miljarder, för att Sverige ska nå målet om fossilfrihet. </a:t>
            </a:r>
          </a:p>
          <a:p>
            <a:endParaRPr lang="sv-SE" dirty="0"/>
          </a:p>
          <a:p>
            <a:r>
              <a:rPr lang="sv-SE" b="1" dirty="0"/>
              <a:t>Utveckla produkter och tjänster som gör det attraktivt för kunderna att bidra.</a:t>
            </a:r>
          </a:p>
          <a:p>
            <a:r>
              <a:rPr lang="sv-SE" sz="1200" kern="1200" dirty="0">
                <a:solidFill>
                  <a:schemeClr val="tx1"/>
                </a:solidFill>
                <a:effectLst/>
                <a:latin typeface="+mn-lt"/>
                <a:ea typeface="+mn-ea"/>
                <a:cs typeface="+mn-cs"/>
              </a:rPr>
              <a:t>För att åstadkomma en mer flexibel elanvändning, energieffektivisering och färre effekttoppar ska branschen utveckla affärsmodeller, produkter och tjänster som gör det attraktivt för kunderna att bidra till energisystemet och påverka sin energikostnad.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24</a:t>
            </a:fld>
            <a:endParaRPr lang="sv-SE" dirty="0"/>
          </a:p>
        </p:txBody>
      </p:sp>
    </p:spTree>
    <p:extLst>
      <p:ext uri="{BB962C8B-B14F-4D97-AF65-F5344CB8AC3E}">
        <p14:creationId xmlns:p14="http://schemas.microsoft.com/office/powerpoint/2010/main" val="572533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sz="1200" b="1" kern="1200" dirty="0">
                <a:solidFill>
                  <a:schemeClr val="tx1"/>
                </a:solidFill>
                <a:effectLst/>
                <a:latin typeface="+mn-lt"/>
                <a:ea typeface="+mn-ea"/>
                <a:cs typeface="+mn-cs"/>
              </a:rPr>
              <a:t>Tillståndsprocesserna för elnät, elproduktion samt elektrifiering måste kortas radikalt. </a:t>
            </a:r>
            <a:r>
              <a:rPr lang="sv-SE" sz="1200" kern="1200" dirty="0">
                <a:solidFill>
                  <a:schemeClr val="tx1"/>
                </a:solidFill>
                <a:effectLst/>
                <a:latin typeface="+mn-lt"/>
                <a:ea typeface="+mn-ea"/>
                <a:cs typeface="+mn-cs"/>
              </a:rPr>
              <a:t>Den aviserade översynen av svensk lagstiftning för att nå klimatmålen behöver bland annat anpassa miljöbalken till klimatmålen och resurser måste tillföras prövningsmyndigheter och domstolar.</a:t>
            </a:r>
          </a:p>
          <a:p>
            <a:pPr lvl="0"/>
            <a:r>
              <a:rPr lang="sv-SE" sz="1200" b="1" kern="1200" dirty="0">
                <a:solidFill>
                  <a:schemeClr val="tx1"/>
                </a:solidFill>
                <a:effectLst/>
                <a:latin typeface="+mn-lt"/>
                <a:ea typeface="+mn-ea"/>
                <a:cs typeface="+mn-cs"/>
              </a:rPr>
              <a:t>Ge Svenska kraftnät i uppdrag att göra ett systematiserat brett förankrat samarbete </a:t>
            </a:r>
            <a:r>
              <a:rPr lang="sv-SE" sz="1200" kern="1200" dirty="0">
                <a:solidFill>
                  <a:schemeClr val="tx1"/>
                </a:solidFill>
                <a:effectLst/>
                <a:latin typeface="+mn-lt"/>
                <a:ea typeface="+mn-ea"/>
                <a:cs typeface="+mn-cs"/>
              </a:rPr>
              <a:t>med samhällets olika aktörer kring planering och prioritering av stamnätet och elnätskapacitet. Samarbetet ska utmynna i en elnätsplan, som svarar mot det fossilfria samhällets behov på nationell och nordisk nivå. </a:t>
            </a:r>
          </a:p>
          <a:p>
            <a:pPr lvl="0"/>
            <a:r>
              <a:rPr lang="sv-SE" sz="1200" b="1" kern="1200" dirty="0">
                <a:solidFill>
                  <a:schemeClr val="tx1"/>
                </a:solidFill>
                <a:effectLst/>
                <a:latin typeface="+mn-lt"/>
                <a:ea typeface="+mn-ea"/>
                <a:cs typeface="+mn-cs"/>
              </a:rPr>
              <a:t>Ge en statlig utredning i uppdrag att ta fram en hållbar, förutsägbar och långsiktig elnätsreglering</a:t>
            </a:r>
            <a:r>
              <a:rPr lang="sv-SE" sz="1200" kern="1200" dirty="0">
                <a:solidFill>
                  <a:schemeClr val="tx1"/>
                </a:solidFill>
                <a:effectLst/>
                <a:latin typeface="+mn-lt"/>
                <a:ea typeface="+mn-ea"/>
                <a:cs typeface="+mn-cs"/>
              </a:rPr>
              <a:t>. Den ska stimulera en samhällsekonomiskt effektiv utveckling av elnät, både gällande flexibilitet och nätutveckling, och balansera samhällets olika intressen. </a:t>
            </a:r>
          </a:p>
          <a:p>
            <a:pPr lvl="0"/>
            <a:r>
              <a:rPr lang="sv-SE" sz="1200" b="1" kern="1200" dirty="0">
                <a:solidFill>
                  <a:schemeClr val="tx1"/>
                </a:solidFill>
                <a:effectLst/>
                <a:latin typeface="+mn-lt"/>
                <a:ea typeface="+mn-ea"/>
                <a:cs typeface="+mn-cs"/>
              </a:rPr>
              <a:t>Ta fram en sammanhållen strategi med långsiktigt stabila, teknikneutrala och renodlade villkor för fjärrvärme och kraftvärme </a:t>
            </a:r>
            <a:r>
              <a:rPr lang="sv-SE" sz="1200" kern="1200" dirty="0">
                <a:solidFill>
                  <a:schemeClr val="tx1"/>
                </a:solidFill>
                <a:effectLst/>
                <a:latin typeface="+mn-lt"/>
                <a:ea typeface="+mn-ea"/>
                <a:cs typeface="+mn-cs"/>
              </a:rPr>
              <a:t>för att värna den viktiga växelverkan i energisystemet mellan el, fjärrvärme, fjärrkyla. </a:t>
            </a:r>
          </a:p>
          <a:p>
            <a:pPr lvl="0"/>
            <a:r>
              <a:rPr lang="sv-SE" sz="1200" b="1" kern="1200" dirty="0">
                <a:solidFill>
                  <a:schemeClr val="tx1"/>
                </a:solidFill>
                <a:effectLst/>
                <a:latin typeface="+mn-lt"/>
                <a:ea typeface="+mn-ea"/>
                <a:cs typeface="+mn-cs"/>
              </a:rPr>
              <a:t>Utred hur dagens marknadsmodell kan utvecklas </a:t>
            </a:r>
            <a:r>
              <a:rPr lang="sv-SE" sz="1200" kern="1200" dirty="0">
                <a:solidFill>
                  <a:schemeClr val="tx1"/>
                </a:solidFill>
                <a:effectLst/>
                <a:latin typeface="+mn-lt"/>
                <a:ea typeface="+mn-ea"/>
                <a:cs typeface="+mn-cs"/>
              </a:rPr>
              <a:t>genom att ett leveranssäkerhetsmål införs och att en modell för marknadsmässig prissättning av alla stödtjänster genomförs. Regeringen bör därefter regelbundet utvärdera att modellen säkerställer fortsatt konkurrenskraft, leveranssäkerhet och ekologisk hållbarhet.</a:t>
            </a:r>
          </a:p>
          <a:p>
            <a:pPr lvl="0"/>
            <a:r>
              <a:rPr lang="sv-SE" sz="1200" b="1" kern="1200" dirty="0">
                <a:solidFill>
                  <a:schemeClr val="tx1"/>
                </a:solidFill>
                <a:effectLst/>
                <a:latin typeface="+mn-lt"/>
                <a:ea typeface="+mn-ea"/>
                <a:cs typeface="+mn-cs"/>
              </a:rPr>
              <a:t>Ge långsiktigt stöd till tekniker som är centrala för att klimatmålet nås. </a:t>
            </a:r>
            <a:r>
              <a:rPr lang="sv-SE" sz="1200" kern="1200" dirty="0">
                <a:solidFill>
                  <a:schemeClr val="tx1"/>
                </a:solidFill>
                <a:effectLst/>
                <a:latin typeface="+mn-lt"/>
                <a:ea typeface="+mn-ea"/>
                <a:cs typeface="+mn-cs"/>
              </a:rPr>
              <a:t>Exempel på sådana är de som ger negativa koldioxidutsläpp, som avskiljning och lagring av koldioxid vid biobränsle- och avfallsförbränning, så kallad bio-CCS.</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25</a:t>
            </a:fld>
            <a:endParaRPr lang="sv-SE" dirty="0"/>
          </a:p>
        </p:txBody>
      </p:sp>
    </p:spTree>
    <p:extLst>
      <p:ext uri="{BB962C8B-B14F-4D97-AF65-F5344CB8AC3E}">
        <p14:creationId xmlns:p14="http://schemas.microsoft.com/office/powerpoint/2010/main" val="2839850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satsar vi mot 2045 – tillsammans kan vi nå ett </a:t>
            </a:r>
            <a:r>
              <a:rPr lang="sv-SE"/>
              <a:t>fossilfritt samhälle!</a:t>
            </a:r>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26</a:t>
            </a:fld>
            <a:endParaRPr lang="sv-SE" dirty="0"/>
          </a:p>
        </p:txBody>
      </p:sp>
    </p:spTree>
    <p:extLst>
      <p:ext uri="{BB962C8B-B14F-4D97-AF65-F5344CB8AC3E}">
        <p14:creationId xmlns:p14="http://schemas.microsoft.com/office/powerpoint/2010/main" val="79741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finns några saker som kännetecknar de färdplaner som presenterats:</a:t>
            </a:r>
          </a:p>
          <a:p>
            <a:r>
              <a:rPr lang="sv-SE" dirty="0"/>
              <a:t>(klicka fram punkterna)</a:t>
            </a:r>
          </a:p>
          <a:p>
            <a:pPr marL="628650" lvl="1" indent="-171450">
              <a:buFont typeface="Arial" panose="020B0604020202020204" pitchFamily="34" charset="0"/>
              <a:buChar char="•"/>
            </a:pPr>
            <a:r>
              <a:rPr lang="sv-SE" dirty="0"/>
              <a:t>Hur och när en sektor/bransch blir fossilfri</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Åtaganden som sektorn/branschen ska göra för att nå fossilfrihet</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Uppmaningar till andra, till exempel politiker, om vad som behöver göras för att branschen ska kunna uppfylla sina åtaganden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dirty="0"/>
              <a:t>En massa text med bakgrund och slutsatser som förklarar ovanstående</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3</a:t>
            </a:fld>
            <a:endParaRPr lang="sv-SE" dirty="0"/>
          </a:p>
        </p:txBody>
      </p:sp>
    </p:spTree>
    <p:extLst>
      <p:ext uri="{BB962C8B-B14F-4D97-AF65-F5344CB8AC3E}">
        <p14:creationId xmlns:p14="http://schemas.microsoft.com/office/powerpoint/2010/main" val="186055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Bilden är tagen från Energimyndighetens publikation Energiläget och visar energitillförseln, respektive slutanvändningen, för Sverige år 2017. Poängen med bilden är att visa att omställningen bort från fossila bränslen innebär en radikal förändring av Sveriges energisystem. </a:t>
            </a:r>
          </a:p>
          <a:p>
            <a:endParaRPr lang="sv-SE" dirty="0"/>
          </a:p>
          <a:p>
            <a:r>
              <a:rPr lang="sv-SE" dirty="0"/>
              <a:t>Däremot blir förändringen av el- och fjärrvärmeproduktionen mycket liten då det endast återstår cirka två procent fossila bränslen i elproduktionen och cirka fem procent i fjärrvärmeproduktionen.</a:t>
            </a:r>
          </a:p>
          <a:p>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latin typeface="+mn-lt"/>
                <a:ea typeface="+mn-ea"/>
                <a:cs typeface="+mn-cs"/>
              </a:rPr>
              <a:t>För att få en känsla för vad som krävs för att svara mot ett storskaligt byte från fossila bränslen till fossilfria alternativ anlitade Energiföretagen forskningsprojektet NEPP (</a:t>
            </a:r>
            <a:r>
              <a:rPr lang="en-US" sz="1200" kern="1200" dirty="0">
                <a:solidFill>
                  <a:schemeClr val="tx1"/>
                </a:solidFill>
                <a:latin typeface="+mn-lt"/>
                <a:ea typeface="+mn-ea"/>
                <a:cs typeface="+mn-cs"/>
              </a:rPr>
              <a:t>North European Energy Perspectives Project) </a:t>
            </a:r>
            <a:r>
              <a:rPr lang="en-US" sz="1200" kern="1200" dirty="0" err="1">
                <a:solidFill>
                  <a:schemeClr val="tx1"/>
                </a:solidFill>
                <a:latin typeface="+mn-lt"/>
                <a:ea typeface="+mn-ea"/>
                <a:cs typeface="+mn-cs"/>
              </a:rPr>
              <a:t>och</a:t>
            </a:r>
            <a:r>
              <a:rPr lang="en-US" sz="1200" kern="1200" dirty="0">
                <a:solidFill>
                  <a:schemeClr val="tx1"/>
                </a:solidFill>
                <a:latin typeface="+mn-lt"/>
                <a:ea typeface="+mn-ea"/>
                <a:cs typeface="+mn-cs"/>
              </a:rPr>
              <a:t> bad dem </a:t>
            </a:r>
            <a:r>
              <a:rPr lang="sv-SE" sz="1200" kern="1200" noProof="0" dirty="0">
                <a:solidFill>
                  <a:schemeClr val="tx1"/>
                </a:solidFill>
                <a:latin typeface="+mn-lt"/>
                <a:ea typeface="+mn-ea"/>
                <a:cs typeface="+mn-cs"/>
              </a:rPr>
              <a:t>räkna</a:t>
            </a:r>
            <a:r>
              <a:rPr lang="en-US" sz="1200" kern="1200" dirty="0">
                <a:solidFill>
                  <a:schemeClr val="tx1"/>
                </a:solidFill>
                <a:latin typeface="+mn-lt"/>
                <a:ea typeface="+mn-ea"/>
                <a:cs typeface="+mn-cs"/>
              </a:rPr>
              <a:t> på hur </a:t>
            </a:r>
            <a:r>
              <a:rPr lang="en-US" sz="1200" kern="1200" dirty="0" err="1">
                <a:solidFill>
                  <a:schemeClr val="tx1"/>
                </a:solidFill>
                <a:latin typeface="+mn-lt"/>
                <a:ea typeface="+mn-ea"/>
                <a:cs typeface="+mn-cs"/>
              </a:rPr>
              <a:t>mycket</a:t>
            </a:r>
            <a:r>
              <a:rPr lang="en-US" sz="1200" kern="1200" dirty="0">
                <a:solidFill>
                  <a:schemeClr val="tx1"/>
                </a:solidFill>
                <a:latin typeface="+mn-lt"/>
                <a:ea typeface="+mn-ea"/>
                <a:cs typeface="+mn-cs"/>
              </a:rPr>
              <a:t> el det </a:t>
            </a:r>
            <a:r>
              <a:rPr lang="en-US" sz="1200" kern="1200" dirty="0" err="1">
                <a:solidFill>
                  <a:schemeClr val="tx1"/>
                </a:solidFill>
                <a:latin typeface="+mn-lt"/>
                <a:ea typeface="+mn-ea"/>
                <a:cs typeface="+mn-cs"/>
              </a:rPr>
              <a:t>fossilfria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samhället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kommer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att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efterfråga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och</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att</a:t>
            </a:r>
            <a:r>
              <a:rPr lang="en-US" sz="1200" kern="1200" dirty="0">
                <a:solidFill>
                  <a:schemeClr val="tx1"/>
                </a:solidFill>
                <a:latin typeface="+mn-lt"/>
                <a:ea typeface="+mn-ea"/>
                <a:cs typeface="+mn-cs"/>
              </a:rPr>
              <a:t> ta </a:t>
            </a:r>
            <a:r>
              <a:rPr lang="en-US" sz="1200" kern="1200" dirty="0" err="1">
                <a:solidFill>
                  <a:schemeClr val="tx1"/>
                </a:solidFill>
                <a:latin typeface="+mn-lt"/>
                <a:ea typeface="+mn-ea"/>
                <a:cs typeface="+mn-cs"/>
              </a:rPr>
              <a:t>fram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tre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scenarier</a:t>
            </a:r>
            <a:r>
              <a:rPr lang="en-US" sz="1200" kern="1200" dirty="0">
                <a:solidFill>
                  <a:schemeClr val="tx1"/>
                </a:solidFill>
                <a:latin typeface="+mn-lt"/>
                <a:ea typeface="+mn-ea"/>
                <a:cs typeface="+mn-cs"/>
              </a:rPr>
              <a:t> för </a:t>
            </a:r>
            <a:r>
              <a:rPr lang="en-US" sz="1200" kern="1200" dirty="0" err="1">
                <a:solidFill>
                  <a:schemeClr val="tx1"/>
                </a:solidFill>
                <a:latin typeface="+mn-lt"/>
                <a:ea typeface="+mn-ea"/>
                <a:cs typeface="+mn-cs"/>
              </a:rPr>
              <a:t>elproduktion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och</a:t>
            </a:r>
            <a:r>
              <a:rPr lang="en-US" sz="1200" kern="1200" dirty="0">
                <a:solidFill>
                  <a:schemeClr val="tx1"/>
                </a:solidFill>
                <a:latin typeface="+mn-lt"/>
                <a:ea typeface="+mn-ea"/>
                <a:cs typeface="+mn-cs"/>
              </a:rPr>
              <a:t> </a:t>
            </a:r>
            <a:r>
              <a:rPr lang="sv-SE" sz="1200" kern="1200" noProof="0" dirty="0">
                <a:solidFill>
                  <a:schemeClr val="tx1"/>
                </a:solidFill>
                <a:latin typeface="+mn-lt"/>
                <a:ea typeface="+mn-ea"/>
                <a:cs typeface="+mn-cs"/>
              </a:rPr>
              <a:t>elnät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som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kan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svara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upp</a:t>
            </a:r>
            <a:r>
              <a:rPr lang="en-US" sz="1200" kern="1200" dirty="0">
                <a:solidFill>
                  <a:schemeClr val="tx1"/>
                </a:solidFill>
                <a:latin typeface="+mn-lt"/>
                <a:ea typeface="+mn-ea"/>
                <a:cs typeface="+mn-cs"/>
              </a:rPr>
              <a:t> mot </a:t>
            </a:r>
            <a:r>
              <a:rPr lang="en-US" sz="1200" kern="1200" dirty="0" err="1">
                <a:solidFill>
                  <a:schemeClr val="tx1"/>
                </a:solidFill>
                <a:latin typeface="+mn-lt"/>
                <a:ea typeface="+mn-ea"/>
                <a:cs typeface="+mn-cs"/>
              </a:rPr>
              <a:t>efterfrågan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Syftet</a:t>
            </a:r>
            <a:r>
              <a:rPr lang="en-US" sz="1200" kern="1200" dirty="0">
                <a:solidFill>
                  <a:schemeClr val="tx1"/>
                </a:solidFill>
                <a:latin typeface="+mn-lt"/>
                <a:ea typeface="+mn-ea"/>
                <a:cs typeface="+mn-cs"/>
              </a:rPr>
              <a:t> med </a:t>
            </a:r>
            <a:r>
              <a:rPr lang="en-US" sz="1200" kern="1200" dirty="0" err="1">
                <a:solidFill>
                  <a:schemeClr val="tx1"/>
                </a:solidFill>
                <a:latin typeface="+mn-lt"/>
                <a:ea typeface="+mn-ea"/>
                <a:cs typeface="+mn-cs"/>
              </a:rPr>
              <a:t>scenarierna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är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inte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att</a:t>
            </a:r>
            <a:r>
              <a:rPr lang="en-US" sz="1200" kern="1200" dirty="0">
                <a:solidFill>
                  <a:schemeClr val="tx1"/>
                </a:solidFill>
                <a:latin typeface="+mn-lt"/>
                <a:ea typeface="+mn-ea"/>
                <a:cs typeface="+mn-cs"/>
              </a:rPr>
              <a:t> visa </a:t>
            </a:r>
            <a:r>
              <a:rPr lang="en-US" sz="1200" kern="1200" dirty="0" err="1">
                <a:solidFill>
                  <a:schemeClr val="tx1"/>
                </a:solidFill>
                <a:latin typeface="+mn-lt"/>
                <a:ea typeface="+mn-ea"/>
                <a:cs typeface="+mn-cs"/>
              </a:rPr>
              <a:t>vad</a:t>
            </a:r>
            <a:r>
              <a:rPr lang="en-US" sz="1200" kern="1200" dirty="0">
                <a:solidFill>
                  <a:schemeClr val="tx1"/>
                </a:solidFill>
                <a:latin typeface="+mn-lt"/>
                <a:ea typeface="+mn-ea"/>
                <a:cs typeface="+mn-cs"/>
              </a:rPr>
              <a:t> vi </a:t>
            </a:r>
            <a:r>
              <a:rPr lang="en-US" sz="1200" kern="1200" dirty="0" err="1">
                <a:solidFill>
                  <a:schemeClr val="tx1"/>
                </a:solidFill>
                <a:latin typeface="+mn-lt"/>
                <a:ea typeface="+mn-ea"/>
                <a:cs typeface="+mn-cs"/>
              </a:rPr>
              <a:t>tror</a:t>
            </a:r>
            <a:r>
              <a:rPr lang="en-US" sz="1200" kern="1200" dirty="0">
                <a:solidFill>
                  <a:schemeClr val="tx1"/>
                </a:solidFill>
                <a:latin typeface="+mn-lt"/>
                <a:ea typeface="+mn-ea"/>
                <a:cs typeface="+mn-cs"/>
              </a:rPr>
              <a:t> om </a:t>
            </a:r>
            <a:r>
              <a:rPr lang="en-US" sz="1200" kern="1200" dirty="0" err="1">
                <a:solidFill>
                  <a:schemeClr val="tx1"/>
                </a:solidFill>
                <a:latin typeface="+mn-lt"/>
                <a:ea typeface="+mn-ea"/>
                <a:cs typeface="+mn-cs"/>
              </a:rPr>
              <a:t>framtiden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utan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snarare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beskriva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vilka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åtgärder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och</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väg</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framåt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som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är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rätt</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nästan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oavsett</a:t>
            </a:r>
            <a:r>
              <a:rPr lang="en-US" sz="1200" kern="1200" dirty="0">
                <a:solidFill>
                  <a:schemeClr val="tx1"/>
                </a:solidFill>
                <a:latin typeface="+mn-lt"/>
                <a:ea typeface="+mn-ea"/>
                <a:cs typeface="+mn-cs"/>
              </a:rPr>
              <a:t> hur </a:t>
            </a:r>
            <a:r>
              <a:rPr lang="en-US" sz="1200" kern="1200" dirty="0" err="1">
                <a:solidFill>
                  <a:schemeClr val="tx1"/>
                </a:solidFill>
                <a:latin typeface="+mn-lt"/>
                <a:ea typeface="+mn-ea"/>
                <a:cs typeface="+mn-cs"/>
              </a:rPr>
              <a:t>framtidens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elproduktion</a:t>
            </a:r>
            <a:r>
              <a:rPr lang="en-US" sz="1200" kern="1200" dirty="0">
                <a:solidFill>
                  <a:schemeClr val="tx1"/>
                </a:solidFill>
                <a:latin typeface="+mn-lt"/>
                <a:ea typeface="+mn-ea"/>
                <a:cs typeface="+mn-cs"/>
              </a:rPr>
              <a:t> ser </a:t>
            </a:r>
            <a:r>
              <a:rPr lang="en-US" sz="1200" kern="1200" dirty="0" err="1">
                <a:solidFill>
                  <a:schemeClr val="tx1"/>
                </a:solidFill>
                <a:latin typeface="+mn-lt"/>
                <a:ea typeface="+mn-ea"/>
                <a:cs typeface="+mn-cs"/>
              </a:rPr>
              <a:t>ut.</a:t>
            </a: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mn-lt"/>
                <a:ea typeface="+mn-ea"/>
                <a:cs typeface="+mn-cs"/>
              </a:rPr>
              <a:t>En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utgångspunkt</a:t>
            </a:r>
            <a:r>
              <a:rPr lang="en-US" sz="1200" kern="1200" dirty="0">
                <a:solidFill>
                  <a:schemeClr val="tx1"/>
                </a:solidFill>
                <a:latin typeface="+mn-lt"/>
                <a:ea typeface="+mn-ea"/>
                <a:cs typeface="+mn-cs"/>
              </a:rPr>
              <a:t> var </a:t>
            </a:r>
            <a:r>
              <a:rPr lang="en-US" sz="1200" kern="1200" dirty="0" err="1">
                <a:solidFill>
                  <a:schemeClr val="tx1"/>
                </a:solidFill>
                <a:latin typeface="+mn-lt"/>
                <a:ea typeface="+mn-ea"/>
                <a:cs typeface="+mn-cs"/>
              </a:rPr>
              <a:t>andra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branschers</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färdplaner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som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som</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visar</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att</a:t>
            </a:r>
            <a:r>
              <a:rPr lang="en-US" sz="1200" kern="1200" dirty="0">
                <a:solidFill>
                  <a:schemeClr val="tx1"/>
                </a:solidFill>
                <a:latin typeface="+mn-lt"/>
                <a:ea typeface="+mn-ea"/>
                <a:cs typeface="+mn-cs"/>
              </a:rPr>
              <a:t> de ska </a:t>
            </a:r>
            <a:r>
              <a:rPr lang="en-US" sz="1200" kern="1200" dirty="0" err="1">
                <a:solidFill>
                  <a:schemeClr val="tx1"/>
                </a:solidFill>
                <a:latin typeface="+mn-lt"/>
                <a:ea typeface="+mn-ea"/>
                <a:cs typeface="+mn-cs"/>
              </a:rPr>
              <a:t>ställa</a:t>
            </a:r>
            <a:r>
              <a:rPr lang="en-US" sz="1200" kern="1200" dirty="0">
                <a:solidFill>
                  <a:schemeClr val="tx1"/>
                </a:solidFill>
                <a:latin typeface="+mn-lt"/>
                <a:ea typeface="+mn-ea"/>
                <a:cs typeface="+mn-cs"/>
              </a:rPr>
              <a:t> om </a:t>
            </a:r>
            <a:r>
              <a:rPr lang="en-US" sz="1200" kern="1200" dirty="0" err="1">
                <a:solidFill>
                  <a:schemeClr val="tx1"/>
                </a:solidFill>
                <a:latin typeface="+mn-lt"/>
                <a:ea typeface="+mn-ea"/>
                <a:cs typeface="+mn-cs"/>
              </a:rPr>
              <a:t>från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fossila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bränslen</a:t>
            </a:r>
            <a:r>
              <a:rPr lang="en-US" sz="1200" kern="1200" dirty="0">
                <a:solidFill>
                  <a:schemeClr val="tx1"/>
                </a:solidFill>
                <a:latin typeface="+mn-lt"/>
                <a:ea typeface="+mn-ea"/>
                <a:cs typeface="+mn-cs"/>
              </a:rPr>
              <a:t> till </a:t>
            </a:r>
            <a:r>
              <a:rPr lang="en-US" sz="1200" kern="1200" dirty="0" err="1">
                <a:solidFill>
                  <a:schemeClr val="tx1"/>
                </a:solidFill>
                <a:latin typeface="+mn-lt"/>
                <a:ea typeface="+mn-ea"/>
                <a:cs typeface="+mn-cs"/>
              </a:rPr>
              <a:t>fossilfri</a:t>
            </a:r>
            <a:r>
              <a:rPr lang="en-US" sz="1200" kern="1200" dirty="0">
                <a:solidFill>
                  <a:schemeClr val="tx1"/>
                </a:solidFill>
                <a:latin typeface="+mn-lt"/>
                <a:ea typeface="+mn-ea"/>
                <a:cs typeface="+mn-cs"/>
              </a:rPr>
              <a:t> el. </a:t>
            </a:r>
            <a:r>
              <a:rPr lang="en-US" sz="1200" kern="1200" dirty="0" err="1">
                <a:solidFill>
                  <a:schemeClr val="tx1"/>
                </a:solidFill>
                <a:latin typeface="+mn-lt"/>
                <a:ea typeface="+mn-ea"/>
                <a:cs typeface="+mn-cs"/>
              </a:rPr>
              <a:t>Resultatet</a:t>
            </a:r>
            <a:r>
              <a:rPr lang="en-US" sz="1200" kern="1200" dirty="0">
                <a:solidFill>
                  <a:schemeClr val="tx1"/>
                </a:solidFill>
                <a:latin typeface="+mn-lt"/>
                <a:ea typeface="+mn-ea"/>
                <a:cs typeface="+mn-cs"/>
              </a:rPr>
              <a:t> </a:t>
            </a:r>
            <a:r>
              <a:rPr lang="sv-SE" sz="1200" kern="1200" noProof="0" dirty="0">
                <a:solidFill>
                  <a:schemeClr val="tx1"/>
                </a:solidFill>
                <a:latin typeface="+mn-lt"/>
                <a:ea typeface="+mn-ea"/>
                <a:cs typeface="+mn-cs"/>
              </a:rPr>
              <a:t>sammanfattas</a:t>
            </a:r>
            <a:r>
              <a:rPr lang="en-US" sz="1200" kern="1200" dirty="0">
                <a:solidFill>
                  <a:schemeClr val="tx1"/>
                </a:solidFill>
                <a:latin typeface="+mn-lt"/>
                <a:ea typeface="+mn-ea"/>
                <a:cs typeface="+mn-cs"/>
              </a:rPr>
              <a:t> på </a:t>
            </a:r>
            <a:r>
              <a:rPr lang="en-US" sz="1200" kern="1200" dirty="0" err="1">
                <a:solidFill>
                  <a:schemeClr val="tx1"/>
                </a:solidFill>
                <a:latin typeface="+mn-lt"/>
                <a:ea typeface="+mn-ea"/>
                <a:cs typeface="+mn-cs"/>
              </a:rPr>
              <a:t>följande</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sidor</a:t>
            </a:r>
            <a:r>
              <a:rPr lang="en-US" sz="1200" kern="1200" dirty="0">
                <a:solidFill>
                  <a:schemeClr val="tx1"/>
                </a:solidFill>
                <a:latin typeface="+mn-lt"/>
                <a:ea typeface="+mn-ea"/>
                <a:cs typeface="+mn-cs"/>
              </a:rPr>
              <a:t>.</a:t>
            </a:r>
            <a:endParaRPr lang="sv-SE" sz="12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4</a:t>
            </a:fld>
            <a:endParaRPr lang="sv-SE" dirty="0"/>
          </a:p>
        </p:txBody>
      </p:sp>
    </p:spTree>
    <p:extLst>
      <p:ext uri="{BB962C8B-B14F-4D97-AF65-F5344CB8AC3E}">
        <p14:creationId xmlns:p14="http://schemas.microsoft.com/office/powerpoint/2010/main" val="1973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antal andra sektorer har också tagit fram färdplaner, bland annat stål- och cementsektorerna. Med utgångspunkt från dem lät Energiföretagen ett antal konsulter med forskningsbakgrund, inom forskningsprojektet NEPP, göra en bedömning av vad elanvändningen i Sverige år 2045 blir under förutsättning att vi klarar av att bli fossilfria. </a:t>
            </a:r>
          </a:p>
          <a:p>
            <a:endParaRPr lang="sv-SE" dirty="0"/>
          </a:p>
          <a:p>
            <a:r>
              <a:rPr lang="sv-SE" dirty="0"/>
              <a:t>I resultatet är inberäknat en kontinuerlig energieffektivisering som dämpar ökningen. Trots det visar beräkningarna att elanvändningen 2045 blir 190 TWh, jämfört med dagens nivå på cirka 140 TWh. En ökning som motsvarar 1,5 gånger Danmarks nuvarande elanvändning. </a:t>
            </a:r>
          </a:p>
          <a:p>
            <a:endParaRPr lang="sv-SE" dirty="0"/>
          </a:p>
          <a:p>
            <a:r>
              <a:rPr lang="sv-SE" b="1" dirty="0"/>
              <a:t>Förklaringar:</a:t>
            </a:r>
            <a:br>
              <a:rPr lang="sv-SE" dirty="0"/>
            </a:br>
            <a:r>
              <a:rPr lang="sv-SE" b="1" dirty="0"/>
              <a:t>Hushållsel</a:t>
            </a:r>
            <a:r>
              <a:rPr lang="sv-SE" dirty="0"/>
              <a:t> = elen som vi använder i våra hem till exempelvis belysning, matlagning, tvätt etc. OBS ej el till uppvärmning. Ökar något </a:t>
            </a:r>
            <a:r>
              <a:rPr lang="sv-SE" dirty="0" err="1"/>
              <a:t>pga</a:t>
            </a:r>
            <a:r>
              <a:rPr lang="sv-SE" dirty="0"/>
              <a:t> befolkningsökning men ökningen hålls tillbaka genom energieffektivisering. </a:t>
            </a:r>
          </a:p>
          <a:p>
            <a:r>
              <a:rPr lang="sv-SE" b="1" dirty="0" err="1"/>
              <a:t>Driftel</a:t>
            </a:r>
            <a:r>
              <a:rPr lang="sv-SE" dirty="0"/>
              <a:t> = el till lokaler, till i allmänna utrymmen i flerbostadshus, ex ventilation, samt el till datahallar. Ökar mycket, främst </a:t>
            </a:r>
            <a:r>
              <a:rPr lang="sv-SE" dirty="0" err="1"/>
              <a:t>pga</a:t>
            </a:r>
            <a:r>
              <a:rPr lang="sv-SE" dirty="0"/>
              <a:t> etablering av datahallar.</a:t>
            </a:r>
          </a:p>
          <a:p>
            <a:r>
              <a:rPr lang="sv-SE" b="1" dirty="0"/>
              <a:t>Uppvärmning</a:t>
            </a:r>
            <a:r>
              <a:rPr lang="sv-SE" dirty="0"/>
              <a:t> = El till uppvärmning. Minskar tack vare kontinuerlig energieffektivisering, varmare klimat, mer effektiv uppvärmning, trots ökad befolkning och ökad uppvärmd area. </a:t>
            </a:r>
          </a:p>
          <a:p>
            <a:r>
              <a:rPr lang="sv-SE" b="1" dirty="0"/>
              <a:t>Industri</a:t>
            </a:r>
            <a:r>
              <a:rPr lang="sv-SE" dirty="0"/>
              <a:t> = här sker den stora ökningen när industrin byter ut sina fossila bränslen mot el. Den största enskilda förändringen är HYBRIT, dvs när ståltillverkningen går från att använda kol, till vätgas som produceras med el. </a:t>
            </a:r>
          </a:p>
          <a:p>
            <a:r>
              <a:rPr lang="sv-SE" b="1" dirty="0"/>
              <a:t>Transportsektorn</a:t>
            </a:r>
            <a:r>
              <a:rPr lang="sv-SE" dirty="0"/>
              <a:t> = ökar också kraftigt </a:t>
            </a:r>
            <a:r>
              <a:rPr lang="sv-SE" dirty="0" err="1"/>
              <a:t>pga</a:t>
            </a:r>
            <a:r>
              <a:rPr lang="sv-SE" dirty="0"/>
              <a:t> hög grad av elektrifiering. </a:t>
            </a:r>
          </a:p>
          <a:p>
            <a:r>
              <a:rPr lang="sv-SE" b="1" dirty="0"/>
              <a:t>Överföringsförluster</a:t>
            </a:r>
            <a:r>
              <a:rPr lang="sv-SE" dirty="0"/>
              <a:t> = ökar i absoluta tal men behåller samma procentuella andel.</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5</a:t>
            </a:fld>
            <a:endParaRPr lang="sv-SE" dirty="0"/>
          </a:p>
        </p:txBody>
      </p:sp>
    </p:spTree>
    <p:extLst>
      <p:ext uri="{BB962C8B-B14F-4D97-AF65-F5344CB8AC3E}">
        <p14:creationId xmlns:p14="http://schemas.microsoft.com/office/powerpoint/2010/main" val="5999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Diagrammet visar ökningen över tid, för respektive elanvändningssektor. Där syns tydligt industrins stora hopp uppåt i elanvändning när den bland annat ställer om till fossilfri tillverkning av stål.</a:t>
            </a:r>
          </a:p>
          <a:p>
            <a:endParaRPr lang="sv-SE" dirty="0"/>
          </a:p>
          <a:p>
            <a:r>
              <a:rPr lang="sv-SE" b="1" dirty="0"/>
              <a:t>Förklaringar </a:t>
            </a:r>
            <a:r>
              <a:rPr lang="sv-SE" b="0" dirty="0"/>
              <a:t>(samma som föregående bild):</a:t>
            </a:r>
          </a:p>
          <a:p>
            <a:r>
              <a:rPr lang="sv-SE" dirty="0"/>
              <a:t>Hushållsel = elen som vi använder i våra hem till exempelvis belysning, matlagning, tvätt etc. OBS ej el till uppvärmning. Ökar något </a:t>
            </a:r>
            <a:r>
              <a:rPr lang="sv-SE" dirty="0" err="1"/>
              <a:t>pga</a:t>
            </a:r>
            <a:r>
              <a:rPr lang="sv-SE" dirty="0"/>
              <a:t> ökad befolkning men ökningen hålls tillbaka av energieffektivisering. </a:t>
            </a:r>
          </a:p>
          <a:p>
            <a:r>
              <a:rPr lang="sv-SE" dirty="0" err="1"/>
              <a:t>Driftel</a:t>
            </a:r>
            <a:r>
              <a:rPr lang="sv-SE" dirty="0"/>
              <a:t> = el till lokaler, till i allmänna utrymmen i flerbostadshus, ex ventilation, samt el till datahallar. Ökar mycket främst </a:t>
            </a:r>
            <a:r>
              <a:rPr lang="sv-SE" dirty="0" err="1"/>
              <a:t>pga</a:t>
            </a:r>
            <a:r>
              <a:rPr lang="sv-SE" dirty="0"/>
              <a:t> etablering av datahallar.</a:t>
            </a:r>
          </a:p>
          <a:p>
            <a:r>
              <a:rPr lang="sv-SE" dirty="0"/>
              <a:t>Uppvärmning = El till uppvärmning. Minskar tack vare kontinuerlig energieffektivisering, varmare klimat, mer effektiv uppvärmning trots ökad befolkning och uppvärmd area. </a:t>
            </a:r>
          </a:p>
          <a:p>
            <a:r>
              <a:rPr lang="sv-SE" dirty="0"/>
              <a:t>Industri = här sker den stora ökningen när industrin byter ut sina fossila bränslen mot el. Den största enskilda förändringen är HYBRIT, dvs när ståltillverkningen går från kol till vätgas som produceras med el. </a:t>
            </a:r>
          </a:p>
          <a:p>
            <a:r>
              <a:rPr lang="sv-SE" dirty="0"/>
              <a:t>Transportsektorn = ökar också kraftigt </a:t>
            </a:r>
            <a:r>
              <a:rPr lang="sv-SE" dirty="0" err="1"/>
              <a:t>pga</a:t>
            </a:r>
            <a:r>
              <a:rPr lang="sv-SE" dirty="0"/>
              <a:t> hög grad av elektrifiering. </a:t>
            </a:r>
          </a:p>
          <a:p>
            <a:r>
              <a:rPr lang="sv-SE" dirty="0"/>
              <a:t>Överföringsförluster = ökar i absoluta tal men behåller samma procentuella andel.</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6</a:t>
            </a:fld>
            <a:endParaRPr lang="sv-SE" dirty="0"/>
          </a:p>
        </p:txBody>
      </p:sp>
    </p:spTree>
    <p:extLst>
      <p:ext uri="{BB962C8B-B14F-4D97-AF65-F5344CB8AC3E}">
        <p14:creationId xmlns:p14="http://schemas.microsoft.com/office/powerpoint/2010/main" val="3887087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Clr>
                <a:schemeClr val="accent5"/>
              </a:buClr>
            </a:pPr>
            <a:r>
              <a:rPr lang="sv-SE" b="1" dirty="0">
                <a:latin typeface="Calibri" panose="020F0502020204030204" pitchFamily="34" charset="0"/>
              </a:rPr>
              <a:t>Transporter</a:t>
            </a:r>
          </a:p>
          <a:p>
            <a:pPr>
              <a:buClr>
                <a:schemeClr val="accent5"/>
              </a:buClr>
            </a:pPr>
            <a:r>
              <a:rPr lang="sv-SE" dirty="0">
                <a:latin typeface="Calibri" panose="020F0502020204030204" pitchFamily="34" charset="0"/>
              </a:rPr>
              <a:t>2030: 20% elbilar; 2045: drygt 70 % elbilar. Även elektrifiering av tunga fordon och arbetsmaskiner</a:t>
            </a:r>
          </a:p>
          <a:p>
            <a:pPr>
              <a:buClr>
                <a:schemeClr val="accent5"/>
              </a:buClr>
            </a:pPr>
            <a:endParaRPr lang="sv-SE" b="1" dirty="0">
              <a:latin typeface="Calibri" panose="020F0502020204030204" pitchFamily="34" charset="0"/>
            </a:endParaRPr>
          </a:p>
          <a:p>
            <a:pPr>
              <a:buClr>
                <a:schemeClr val="accent5"/>
              </a:buClr>
            </a:pPr>
            <a:r>
              <a:rPr lang="sv-SE" b="1" dirty="0" err="1">
                <a:latin typeface="Calibri" panose="020F0502020204030204" pitchFamily="34" charset="0"/>
              </a:rPr>
              <a:t>Driftel</a:t>
            </a:r>
            <a:endParaRPr lang="sv-SE" b="1" dirty="0">
              <a:latin typeface="Calibri" panose="020F0502020204030204" pitchFamily="34" charset="0"/>
            </a:endParaRPr>
          </a:p>
          <a:p>
            <a:pPr>
              <a:buClr>
                <a:schemeClr val="accent5"/>
              </a:buClr>
            </a:pPr>
            <a:r>
              <a:rPr lang="sv-SE" dirty="0">
                <a:latin typeface="Calibri" panose="020F0502020204030204" pitchFamily="34" charset="0"/>
              </a:rPr>
              <a:t>Serverhallar/datacenter: 2030: +3 TWh; 2045: +7 TWh</a:t>
            </a:r>
          </a:p>
          <a:p>
            <a:pPr>
              <a:buClr>
                <a:schemeClr val="accent5"/>
              </a:buClr>
            </a:pPr>
            <a:endParaRPr lang="sv-SE" dirty="0">
              <a:latin typeface="Calibri" panose="020F0502020204030204" pitchFamily="34" charset="0"/>
            </a:endParaRPr>
          </a:p>
          <a:p>
            <a:pPr>
              <a:buClr>
                <a:schemeClr val="accent5"/>
              </a:buClr>
            </a:pPr>
            <a:r>
              <a:rPr lang="sv-SE" b="1" dirty="0">
                <a:latin typeface="Calibri" panose="020F0502020204030204" pitchFamily="34" charset="0"/>
              </a:rPr>
              <a:t>Industri</a:t>
            </a:r>
          </a:p>
          <a:p>
            <a:pPr>
              <a:buClr>
                <a:schemeClr val="accent5"/>
              </a:buClr>
            </a:pPr>
            <a:r>
              <a:rPr lang="sv-SE" dirty="0">
                <a:latin typeface="Calibri" panose="020F0502020204030204" pitchFamily="34" charset="0"/>
              </a:rPr>
              <a:t>Ståltillverkning, vätgasbaserad reduktion (”</a:t>
            </a:r>
            <a:r>
              <a:rPr lang="sv-SE" dirty="0" err="1">
                <a:latin typeface="Calibri" panose="020F0502020204030204" pitchFamily="34" charset="0"/>
              </a:rPr>
              <a:t>Hybrit</a:t>
            </a:r>
            <a:r>
              <a:rPr lang="sv-SE" dirty="0">
                <a:latin typeface="Calibri" panose="020F0502020204030204" pitchFamily="34" charset="0"/>
              </a:rPr>
              <a:t>”) +15 TWh 2040 (5 TWh redan före 2035).</a:t>
            </a:r>
          </a:p>
          <a:p>
            <a:pPr>
              <a:buClr>
                <a:schemeClr val="accent5"/>
              </a:buClr>
            </a:pPr>
            <a:r>
              <a:rPr lang="sv-SE" dirty="0">
                <a:latin typeface="Calibri" panose="020F0502020204030204" pitchFamily="34" charset="0"/>
              </a:rPr>
              <a:t>Elektrifiering även inom gruvor, cement och kemi</a:t>
            </a:r>
          </a:p>
          <a:p>
            <a:endParaRPr lang="sv-SE" dirty="0"/>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7</a:t>
            </a:fld>
            <a:endParaRPr lang="sv-SE" dirty="0"/>
          </a:p>
        </p:txBody>
      </p:sp>
    </p:spTree>
    <p:extLst>
      <p:ext uri="{BB962C8B-B14F-4D97-AF65-F5344CB8AC3E}">
        <p14:creationId xmlns:p14="http://schemas.microsoft.com/office/powerpoint/2010/main" val="342788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kan vi se toppeffekten den kallaste dagen ett normalt år. </a:t>
            </a:r>
          </a:p>
          <a:p>
            <a:r>
              <a:rPr lang="sv-SE" dirty="0"/>
              <a:t>Den beräknas att gå från dagens 26 GW till nära 32 GW 2045. </a:t>
            </a:r>
          </a:p>
          <a:p>
            <a:endParaRPr lang="sv-SE" dirty="0"/>
          </a:p>
          <a:p>
            <a:r>
              <a:rPr lang="sv-SE" dirty="0"/>
              <a:t>Ökningen är inte lika stor som för elanvändningen på årsbasis på grund av att smart elbilsladdning har antagits för beräkningen. Det betyder att elbilarnas bidrag till toppeffekten minimeras genom att de laddas på tider när övrig elanvändning är mindre, exempelvis under natten. </a:t>
            </a:r>
          </a:p>
        </p:txBody>
      </p:sp>
      <p:sp>
        <p:nvSpPr>
          <p:cNvPr id="4" name="Platshållare för bildnummer 3"/>
          <p:cNvSpPr>
            <a:spLocks noGrp="1"/>
          </p:cNvSpPr>
          <p:nvPr>
            <p:ph type="sldNum" sz="quarter" idx="5"/>
          </p:nvPr>
        </p:nvSpPr>
        <p:spPr/>
        <p:txBody>
          <a:bodyPr/>
          <a:lstStyle/>
          <a:p>
            <a:pPr>
              <a:defRPr/>
            </a:pPr>
            <a:fld id="{FBB06DAB-DBF3-084E-A276-8ED6AA7FE883}" type="slidenum">
              <a:rPr lang="sv-SE" smtClean="0"/>
              <a:pPr>
                <a:defRPr/>
              </a:pPr>
              <a:t>8</a:t>
            </a:fld>
            <a:endParaRPr lang="sv-SE" dirty="0"/>
          </a:p>
        </p:txBody>
      </p:sp>
    </p:spTree>
    <p:extLst>
      <p:ext uri="{BB962C8B-B14F-4D97-AF65-F5344CB8AC3E}">
        <p14:creationId xmlns:p14="http://schemas.microsoft.com/office/powerpoint/2010/main" val="236548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Bilden kommer från Energimyndighetens rapport 100 procent förnybart. Den visar att mer än 100 TWh elproduktion kommer att behöva ersättas innan 2045 för att bibehålla dagens elproduktion. Exempelvis kommer alla vindkraftverk som finns idag att behöva bytas ut till 2045.</a:t>
            </a:r>
          </a:p>
          <a:p>
            <a:endParaRPr lang="sv-SE" dirty="0"/>
          </a:p>
          <a:p>
            <a:r>
              <a:rPr lang="sv-SE" dirty="0"/>
              <a:t>Det innebär att utmaningen att upprätthålla dagens elproduktion (mer än 100 TWh måste byggas) är större än utmaningen med den ökade elanvändningen (ca 50 TWh måste tillkomma). </a:t>
            </a:r>
          </a:p>
        </p:txBody>
      </p:sp>
      <p:sp>
        <p:nvSpPr>
          <p:cNvPr id="4" name="Platshållare för bildnummer 3"/>
          <p:cNvSpPr>
            <a:spLocks noGrp="1"/>
          </p:cNvSpPr>
          <p:nvPr>
            <p:ph type="sldNum" sz="quarter" idx="10"/>
          </p:nvPr>
        </p:nvSpPr>
        <p:spPr/>
        <p:txBody>
          <a:bodyPr/>
          <a:lstStyle/>
          <a:p>
            <a:fld id="{3FEE2625-1DD8-4C13-A5BB-5C2E4DEB1102}" type="slidenum">
              <a:rPr lang="sv-SE" smtClean="0"/>
              <a:pPr/>
              <a:t>9</a:t>
            </a:fld>
            <a:endParaRPr lang="sv-SE"/>
          </a:p>
        </p:txBody>
      </p:sp>
    </p:spTree>
    <p:extLst>
      <p:ext uri="{BB962C8B-B14F-4D97-AF65-F5344CB8AC3E}">
        <p14:creationId xmlns:p14="http://schemas.microsoft.com/office/powerpoint/2010/main" val="1124606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p:spTree>
      <p:nvGrpSpPr>
        <p:cNvPr id="1" name=""/>
        <p:cNvGrpSpPr/>
        <p:nvPr/>
      </p:nvGrpSpPr>
      <p:grpSpPr>
        <a:xfrm>
          <a:off x="0" y="0"/>
          <a:ext cx="0" cy="0"/>
          <a:chOff x="0" y="0"/>
          <a:chExt cx="0" cy="0"/>
        </a:xfrm>
      </p:grpSpPr>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tx1"/>
                </a:solidFill>
                <a:latin typeface="+mj-lt"/>
                <a:ea typeface="Calibri Light" charset="0"/>
                <a:cs typeface="Calibri Light" charset="0"/>
              </a:defRPr>
            </a:lvl1pPr>
          </a:lstStyle>
          <a:p>
            <a:r>
              <a:rPr lang="sv-SE" noProof="0" dirty="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Klicka för att ändra text</a:t>
            </a:r>
          </a:p>
        </p:txBody>
      </p:sp>
      <p:pic>
        <p:nvPicPr>
          <p:cNvPr id="14" name="Bildobjekt 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09946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p:spTree>
      <p:nvGrpSpPr>
        <p:cNvPr id="1" name=""/>
        <p:cNvGrpSpPr/>
        <p:nvPr/>
      </p:nvGrpSpPr>
      <p:grpSpPr>
        <a:xfrm>
          <a:off x="0" y="0"/>
          <a:ext cx="0" cy="0"/>
          <a:chOff x="0" y="0"/>
          <a:chExt cx="0" cy="0"/>
        </a:xfrm>
      </p:grpSpPr>
      <p:sp>
        <p:nvSpPr>
          <p:cNvPr id="8" name="Text Placeholder 4"/>
          <p:cNvSpPr>
            <a:spLocks noGrp="1"/>
          </p:cNvSpPr>
          <p:nvPr>
            <p:ph type="body" sz="quarter" idx="17" hasCustomPrompt="1"/>
          </p:nvPr>
        </p:nvSpPr>
        <p:spPr>
          <a:xfrm>
            <a:off x="695324" y="1720850"/>
            <a:ext cx="4926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10" name="Text Placeholder 4"/>
          <p:cNvSpPr>
            <a:spLocks noGrp="1"/>
          </p:cNvSpPr>
          <p:nvPr>
            <p:ph type="body" sz="quarter" idx="18" hasCustomPrompt="1"/>
          </p:nvPr>
        </p:nvSpPr>
        <p:spPr>
          <a:xfrm>
            <a:off x="6332036" y="1720850"/>
            <a:ext cx="4926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4"/>
          </p:nvPr>
        </p:nvSpPr>
        <p:spPr/>
        <p:txBody>
          <a:bodyPr/>
          <a:lstStyle>
            <a:lvl1pPr>
              <a:defRPr/>
            </a:lvl1pPr>
          </a:lstStyle>
          <a:p>
            <a:pPr>
              <a:defRPr/>
            </a:pPr>
            <a:endParaRPr lang="sv-SE" dirty="0"/>
          </a:p>
        </p:txBody>
      </p:sp>
      <p:sp>
        <p:nvSpPr>
          <p:cNvPr id="7" name="Footer Placeholder 4"/>
          <p:cNvSpPr>
            <a:spLocks noGrp="1"/>
          </p:cNvSpPr>
          <p:nvPr>
            <p:ph type="ftr" sz="quarter" idx="15"/>
          </p:nvPr>
        </p:nvSpPr>
        <p:spPr/>
        <p:txBody>
          <a:bodyPr/>
          <a:lstStyle>
            <a:lvl1pPr>
              <a:defRPr/>
            </a:lvl1pPr>
          </a:lstStyle>
          <a:p>
            <a:pPr>
              <a:defRPr/>
            </a:pPr>
            <a:endParaRPr lang="sv-SE" dirty="0"/>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dirty="0"/>
          </a:p>
        </p:txBody>
      </p:sp>
      <p:sp>
        <p:nvSpPr>
          <p:cNvPr id="5" name="Title 4"/>
          <p:cNvSpPr>
            <a:spLocks noGrp="1"/>
          </p:cNvSpPr>
          <p:nvPr>
            <p:ph type="title" hasCustomPrompt="1"/>
          </p:nvPr>
        </p:nvSpPr>
        <p:spPr>
          <a:xfrm>
            <a:off x="695325" y="540000"/>
            <a:ext cx="10562986" cy="981075"/>
          </a:xfrm>
        </p:spPr>
        <p:txBody>
          <a:bodyPr/>
          <a:lstStyle>
            <a:lvl1pPr>
              <a:defRPr/>
            </a:lvl1pPr>
          </a:lstStyle>
          <a:p>
            <a:r>
              <a:rPr lang="sv-SE" dirty="0"/>
              <a:t>Klicka här för att ändra text</a:t>
            </a:r>
          </a:p>
        </p:txBody>
      </p:sp>
      <p:sp>
        <p:nvSpPr>
          <p:cNvPr id="11"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441886355"/>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bullettext två kolumner med rubrik">
    <p:spTree>
      <p:nvGrpSpPr>
        <p:cNvPr id="1" name=""/>
        <p:cNvGrpSpPr/>
        <p:nvPr/>
      </p:nvGrpSpPr>
      <p:grpSpPr>
        <a:xfrm>
          <a:off x="0" y="0"/>
          <a:ext cx="0" cy="0"/>
          <a:chOff x="0" y="0"/>
          <a:chExt cx="0" cy="0"/>
        </a:xfrm>
      </p:grpSpPr>
      <p:sp>
        <p:nvSpPr>
          <p:cNvPr id="10" name="Text Placeholder 4"/>
          <p:cNvSpPr>
            <a:spLocks noGrp="1"/>
          </p:cNvSpPr>
          <p:nvPr>
            <p:ph type="body" sz="quarter" idx="19" hasCustomPrompt="1"/>
          </p:nvPr>
        </p:nvSpPr>
        <p:spPr>
          <a:xfrm>
            <a:off x="695325" y="2201779"/>
            <a:ext cx="4926014" cy="3891046"/>
          </a:xfrm>
        </p:spPr>
        <p:txBody>
          <a:bodyPr/>
          <a:lstStyle>
            <a:lvl1pPr>
              <a:defRPr/>
            </a:lvl1pPr>
            <a:lvl2pPr>
              <a:defRPr/>
            </a:lvl2pPr>
          </a:lstStyle>
          <a:p>
            <a:pPr lvl="0"/>
            <a:r>
              <a:rPr lang="sv-SE" dirty="0"/>
              <a:t>Klicka här för att ändra text</a:t>
            </a:r>
          </a:p>
          <a:p>
            <a:pPr lvl="1"/>
            <a:r>
              <a:rPr lang="sv-SE" dirty="0"/>
              <a:t>Andra nivå</a:t>
            </a:r>
          </a:p>
        </p:txBody>
      </p:sp>
      <p:sp>
        <p:nvSpPr>
          <p:cNvPr id="13" name="Text Placeholder 4"/>
          <p:cNvSpPr>
            <a:spLocks noGrp="1"/>
          </p:cNvSpPr>
          <p:nvPr>
            <p:ph type="body" sz="quarter" idx="20" hasCustomPrompt="1"/>
          </p:nvPr>
        </p:nvSpPr>
        <p:spPr>
          <a:xfrm>
            <a:off x="6332037" y="2201779"/>
            <a:ext cx="4967788" cy="3891046"/>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4"/>
          </p:nvPr>
        </p:nvSpPr>
        <p:spPr/>
        <p:txBody>
          <a:bodyPr/>
          <a:lstStyle>
            <a:lvl1pPr>
              <a:defRPr/>
            </a:lvl1pPr>
          </a:lstStyle>
          <a:p>
            <a:pPr>
              <a:defRPr/>
            </a:pPr>
            <a:endParaRPr lang="sv-SE" dirty="0"/>
          </a:p>
        </p:txBody>
      </p:sp>
      <p:sp>
        <p:nvSpPr>
          <p:cNvPr id="7" name="Footer Placeholder 4"/>
          <p:cNvSpPr>
            <a:spLocks noGrp="1"/>
          </p:cNvSpPr>
          <p:nvPr>
            <p:ph type="ftr" sz="quarter" idx="15"/>
          </p:nvPr>
        </p:nvSpPr>
        <p:spPr/>
        <p:txBody>
          <a:bodyPr/>
          <a:lstStyle>
            <a:lvl1pPr>
              <a:defRPr/>
            </a:lvl1pPr>
          </a:lstStyle>
          <a:p>
            <a:pPr>
              <a:defRPr/>
            </a:pPr>
            <a:endParaRPr lang="sv-SE" dirty="0"/>
          </a:p>
        </p:txBody>
      </p:sp>
      <p:sp>
        <p:nvSpPr>
          <p:cNvPr id="9" name="Slide Number Placeholder 5"/>
          <p:cNvSpPr>
            <a:spLocks noGrp="1"/>
          </p:cNvSpPr>
          <p:nvPr>
            <p:ph type="sldNum" sz="quarter" idx="16"/>
          </p:nvPr>
        </p:nvSpPr>
        <p:spPr/>
        <p:txBody>
          <a:bodyPr/>
          <a:lstStyle>
            <a:lvl1pPr>
              <a:defRPr/>
            </a:lvl1pPr>
          </a:lstStyle>
          <a:p>
            <a:pPr>
              <a:defRPr/>
            </a:pPr>
            <a:fld id="{245DB79F-B776-D941-A667-7A4C6EA02704}" type="slidenum">
              <a:rPr lang="sv-SE"/>
              <a:pPr>
                <a:defRPr/>
              </a:pPr>
              <a:t>‹#›</a:t>
            </a:fld>
            <a:endParaRPr lang="sv-SE" dirty="0"/>
          </a:p>
        </p:txBody>
      </p:sp>
      <p:sp>
        <p:nvSpPr>
          <p:cNvPr id="11" name="Text Placeholder 10"/>
          <p:cNvSpPr>
            <a:spLocks noGrp="1"/>
          </p:cNvSpPr>
          <p:nvPr>
            <p:ph type="body" sz="quarter" idx="17" hasCustomPrompt="1"/>
          </p:nvPr>
        </p:nvSpPr>
        <p:spPr>
          <a:xfrm>
            <a:off x="695325" y="1733215"/>
            <a:ext cx="4926013" cy="372311"/>
          </a:xfrm>
        </p:spPr>
        <p:txBody>
          <a:bodyPr/>
          <a:lstStyle>
            <a:lvl1pPr marL="0" indent="0">
              <a:buFontTx/>
              <a:buNone/>
              <a:defRPr b="0" i="1"/>
            </a:lvl1pPr>
          </a:lstStyle>
          <a:p>
            <a:pPr lvl="0"/>
            <a:r>
              <a:rPr lang="sv-SE" noProof="0" dirty="0"/>
              <a:t>Klicka här för att ändra text</a:t>
            </a:r>
            <a:endParaRPr lang="sv-SE" dirty="0"/>
          </a:p>
        </p:txBody>
      </p:sp>
      <p:sp>
        <p:nvSpPr>
          <p:cNvPr id="12" name="Text Placeholder 10"/>
          <p:cNvSpPr>
            <a:spLocks noGrp="1"/>
          </p:cNvSpPr>
          <p:nvPr>
            <p:ph type="body" sz="quarter" idx="18" hasCustomPrompt="1"/>
          </p:nvPr>
        </p:nvSpPr>
        <p:spPr>
          <a:xfrm>
            <a:off x="6332037" y="1733215"/>
            <a:ext cx="4967788" cy="372311"/>
          </a:xfrm>
        </p:spPr>
        <p:txBody>
          <a:bodyPr/>
          <a:lstStyle>
            <a:lvl1pPr marL="0" indent="0">
              <a:buFontTx/>
              <a:buNone/>
              <a:defRPr b="0" i="1"/>
            </a:lvl1pPr>
          </a:lstStyle>
          <a:p>
            <a:pPr lvl="0"/>
            <a:r>
              <a:rPr lang="sv-SE" noProof="0" dirty="0"/>
              <a:t>Klicka här för att ändra text</a:t>
            </a:r>
            <a:endParaRPr lang="sv-SE" dirty="0"/>
          </a:p>
        </p:txBody>
      </p:sp>
      <p:sp>
        <p:nvSpPr>
          <p:cNvPr id="2" name="Title 1"/>
          <p:cNvSpPr>
            <a:spLocks noGrp="1"/>
          </p:cNvSpPr>
          <p:nvPr>
            <p:ph type="title" hasCustomPrompt="1"/>
          </p:nvPr>
        </p:nvSpPr>
        <p:spPr>
          <a:xfrm>
            <a:off x="695325" y="540000"/>
            <a:ext cx="10604500" cy="981075"/>
          </a:xfrm>
        </p:spPr>
        <p:txBody>
          <a:bodyPr/>
          <a:lstStyle>
            <a:lvl1pPr>
              <a:defRPr/>
            </a:lvl1pPr>
          </a:lstStyle>
          <a:p>
            <a:r>
              <a:rPr lang="sv-SE" dirty="0"/>
              <a:t>Klicka här för att ändra text</a:t>
            </a:r>
          </a:p>
        </p:txBody>
      </p:sp>
      <p:sp>
        <p:nvSpPr>
          <p:cNvPr id="14" name="Text Placeholder 2"/>
          <p:cNvSpPr>
            <a:spLocks noGrp="1"/>
          </p:cNvSpPr>
          <p:nvPr>
            <p:ph type="body" sz="quarter" idx="21"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0736806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a:xfrm>
            <a:off x="695325" y="540000"/>
            <a:ext cx="10604500" cy="981075"/>
          </a:xfrm>
        </p:spPr>
        <p:txBody>
          <a:bodyPr/>
          <a:lstStyle>
            <a:lvl1pPr>
              <a:defRPr/>
            </a:lvl1pPr>
          </a:lstStyle>
          <a:p>
            <a:r>
              <a:rPr lang="sv-SE" dirty="0"/>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788936271"/>
      </p:ext>
    </p:extLst>
  </p:cSld>
  <p:clrMapOvr>
    <a:masterClrMapping/>
  </p:clrMapOvr>
  <p:transition spd="med">
    <p:fade/>
  </p:transition>
  <p:extLst>
    <p:ext uri="{DCECCB84-F9BA-43D5-87BE-67443E8EF086}">
      <p15:sldGuideLst xmlns:p15="http://schemas.microsoft.com/office/powerpoint/2012/main">
        <p15:guide id="1" orient="horz" pos="3566" userDrawn="1">
          <p15:clr>
            <a:srgbClr val="FBAE40"/>
          </p15:clr>
        </p15:guide>
        <p15:guide id="2" orient="horz" pos="150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indelning Magenta">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dirty="0"/>
              <a:t>Klicka här för att ändra text</a:t>
            </a:r>
          </a:p>
        </p:txBody>
      </p:sp>
      <p:sp>
        <p:nvSpPr>
          <p:cNvPr id="5" name="Date Placeholder 3"/>
          <p:cNvSpPr>
            <a:spLocks noGrp="1"/>
          </p:cNvSpPr>
          <p:nvPr>
            <p:ph type="dt" sz="half" idx="14"/>
          </p:nvPr>
        </p:nvSpPr>
        <p:spPr/>
        <p:txBody>
          <a:bodyPr/>
          <a:lstStyle>
            <a:lvl1pPr>
              <a:defRPr/>
            </a:lvl1pPr>
          </a:lstStyle>
          <a:p>
            <a:pPr>
              <a:defRPr/>
            </a:pPr>
            <a:fld id="{D424E352-0F95-4126-BFAD-3D7C27F02302}" type="datetime1">
              <a:rPr lang="sv-SE" smtClean="0"/>
              <a:t>2020-03-03</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Tree>
    <p:extLst>
      <p:ext uri="{BB962C8B-B14F-4D97-AF65-F5344CB8AC3E}">
        <p14:creationId xmlns:p14="http://schemas.microsoft.com/office/powerpoint/2010/main" val="222097789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indelning Grå">
    <p:spTree>
      <p:nvGrpSpPr>
        <p:cNvPr id="1" name=""/>
        <p:cNvGrpSpPr/>
        <p:nvPr/>
      </p:nvGrpSpPr>
      <p:grpSpPr>
        <a:xfrm>
          <a:off x="0" y="0"/>
          <a:ext cx="0" cy="0"/>
          <a:chOff x="0" y="0"/>
          <a:chExt cx="0" cy="0"/>
        </a:xfrm>
      </p:grpSpPr>
      <p:sp>
        <p:nvSpPr>
          <p:cNvPr id="3" name="Rectangle 2"/>
          <p:cNvSpPr/>
          <p:nvPr userDrawn="1"/>
        </p:nvSpPr>
        <p:spPr>
          <a:xfrm>
            <a:off x="0" y="0"/>
            <a:ext cx="12192000" cy="6353175"/>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sp>
        <p:nvSpPr>
          <p:cNvPr id="2" name="Title 1"/>
          <p:cNvSpPr>
            <a:spLocks noGrp="1"/>
          </p:cNvSpPr>
          <p:nvPr>
            <p:ph type="title" hasCustomPrompt="1"/>
          </p:nvPr>
        </p:nvSpPr>
        <p:spPr>
          <a:xfrm>
            <a:off x="878303" y="892771"/>
            <a:ext cx="8587241" cy="1248849"/>
          </a:xfrm>
        </p:spPr>
        <p:txBody>
          <a:bodyPr anchor="t" anchorCtr="0"/>
          <a:lstStyle>
            <a:lvl1pPr algn="l">
              <a:defRPr sz="4800" b="0" cap="none">
                <a:solidFill>
                  <a:schemeClr val="bg1"/>
                </a:solidFill>
                <a:latin typeface="+mj-lt"/>
              </a:defRPr>
            </a:lvl1pPr>
          </a:lstStyle>
          <a:p>
            <a:r>
              <a:rPr lang="sv-SE" noProof="0" dirty="0"/>
              <a:t>Klicka här för att ändra text</a:t>
            </a:r>
          </a:p>
        </p:txBody>
      </p:sp>
      <p:sp>
        <p:nvSpPr>
          <p:cNvPr id="5" name="Date Placeholder 3"/>
          <p:cNvSpPr>
            <a:spLocks noGrp="1"/>
          </p:cNvSpPr>
          <p:nvPr>
            <p:ph type="dt" sz="half" idx="14"/>
          </p:nvPr>
        </p:nvSpPr>
        <p:spPr/>
        <p:txBody>
          <a:bodyPr/>
          <a:lstStyle>
            <a:lvl1pPr>
              <a:defRPr/>
            </a:lvl1pPr>
          </a:lstStyle>
          <a:p>
            <a:pPr>
              <a:defRPr/>
            </a:pPr>
            <a:fld id="{84774D3A-342F-4F67-B3F7-23BBA7770CF1}" type="datetime1">
              <a:rPr lang="sv-SE" smtClean="0"/>
              <a:t>2020-03-03</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Tree>
    <p:extLst>
      <p:ext uri="{BB962C8B-B14F-4D97-AF65-F5344CB8AC3E}">
        <p14:creationId xmlns:p14="http://schemas.microsoft.com/office/powerpoint/2010/main" val="41631031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bild 1">
    <p:spTree>
      <p:nvGrpSpPr>
        <p:cNvPr id="1" name=""/>
        <p:cNvGrpSpPr/>
        <p:nvPr/>
      </p:nvGrpSpPr>
      <p:grpSpPr>
        <a:xfrm>
          <a:off x="0" y="0"/>
          <a:ext cx="0" cy="0"/>
          <a:chOff x="0" y="0"/>
          <a:chExt cx="0" cy="0"/>
        </a:xfrm>
      </p:grpSpPr>
      <p:sp>
        <p:nvSpPr>
          <p:cNvPr id="2" name="Rectangle 4"/>
          <p:cNvSpPr/>
          <p:nvPr userDrawn="1"/>
        </p:nvSpPr>
        <p:spPr>
          <a:xfrm>
            <a:off x="0" y="0"/>
            <a:ext cx="12192000" cy="635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sv-SE" dirty="0"/>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accent1"/>
                </a:solidFill>
                <a:latin typeface="+mj-lt"/>
              </a:defRPr>
            </a:lvl1pPr>
            <a:lvl2pPr marL="266700" indent="0">
              <a:buNone/>
              <a:defRPr/>
            </a:lvl2pPr>
          </a:lstStyle>
          <a:p>
            <a:pPr lvl="0"/>
            <a:r>
              <a:rPr lang="sv-SE" dirty="0"/>
              <a:t>Klicka här för </a:t>
            </a:r>
            <a:br>
              <a:rPr lang="sv-SE" dirty="0"/>
            </a:br>
            <a:r>
              <a:rPr lang="sv-SE" dirty="0"/>
              <a:t>att ändra text</a:t>
            </a:r>
          </a:p>
        </p:txBody>
      </p:sp>
      <p:sp>
        <p:nvSpPr>
          <p:cNvPr id="3" name="Date Placeholder 1"/>
          <p:cNvSpPr>
            <a:spLocks noGrp="1"/>
          </p:cNvSpPr>
          <p:nvPr>
            <p:ph type="dt" sz="half" idx="10"/>
          </p:nvPr>
        </p:nvSpPr>
        <p:spPr/>
        <p:txBody>
          <a:bodyPr/>
          <a:lstStyle>
            <a:lvl1pPr>
              <a:defRPr/>
            </a:lvl1pPr>
          </a:lstStyle>
          <a:p>
            <a:pPr>
              <a:defRPr/>
            </a:pPr>
            <a:endParaRPr lang="sv-SE" dirty="0"/>
          </a:p>
        </p:txBody>
      </p:sp>
      <p:sp>
        <p:nvSpPr>
          <p:cNvPr id="4" name="Footer Placeholder 2"/>
          <p:cNvSpPr>
            <a:spLocks noGrp="1"/>
          </p:cNvSpPr>
          <p:nvPr>
            <p:ph type="ftr" sz="quarter" idx="11"/>
          </p:nvPr>
        </p:nvSpPr>
        <p:spPr/>
        <p:txBody>
          <a:bodyPr/>
          <a:lstStyle>
            <a:lvl1pPr>
              <a:defRPr/>
            </a:lvl1pPr>
          </a:lstStyle>
          <a:p>
            <a:pPr>
              <a:defRPr/>
            </a:pPr>
            <a:endParaRPr lang="sv-SE" dirty="0"/>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dirty="0"/>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lvl1pPr>
            <a:lvl3pPr marL="914400" indent="0">
              <a:buNone/>
              <a:defRPr/>
            </a:lvl3pPr>
          </a:lstStyle>
          <a:p>
            <a:pPr lvl="0"/>
            <a:r>
              <a:rPr lang="sv-SE" dirty="0"/>
              <a:t>Klicka här för att ändra text</a:t>
            </a:r>
          </a:p>
        </p:txBody>
      </p:sp>
    </p:spTree>
    <p:extLst>
      <p:ext uri="{BB962C8B-B14F-4D97-AF65-F5344CB8AC3E}">
        <p14:creationId xmlns:p14="http://schemas.microsoft.com/office/powerpoint/2010/main" val="110496080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ningsbild 2">
    <p:spTree>
      <p:nvGrpSpPr>
        <p:cNvPr id="1" name=""/>
        <p:cNvGrpSpPr/>
        <p:nvPr/>
      </p:nvGrpSpPr>
      <p:grpSpPr>
        <a:xfrm>
          <a:off x="0" y="0"/>
          <a:ext cx="0" cy="0"/>
          <a:chOff x="0" y="0"/>
          <a:chExt cx="0" cy="0"/>
        </a:xfrm>
      </p:grpSpPr>
      <p:sp>
        <p:nvSpPr>
          <p:cNvPr id="7" name="Rectangle 6"/>
          <p:cNvSpPr/>
          <p:nvPr userDrawn="1"/>
        </p:nvSpPr>
        <p:spPr>
          <a:xfrm>
            <a:off x="0" y="0"/>
            <a:ext cx="12192000" cy="6353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spcBef>
                <a:spcPts val="600"/>
              </a:spcBef>
            </a:pPr>
            <a:endParaRPr lang="sv-SE" dirty="0"/>
          </a:p>
        </p:txBody>
      </p:sp>
      <p:sp>
        <p:nvSpPr>
          <p:cNvPr id="3" name="Date Placeholder 1"/>
          <p:cNvSpPr>
            <a:spLocks noGrp="1"/>
          </p:cNvSpPr>
          <p:nvPr>
            <p:ph type="dt" sz="half" idx="10"/>
          </p:nvPr>
        </p:nvSpPr>
        <p:spPr/>
        <p:txBody>
          <a:bodyPr/>
          <a:lstStyle>
            <a:lvl1pPr>
              <a:defRPr/>
            </a:lvl1pPr>
          </a:lstStyle>
          <a:p>
            <a:pPr>
              <a:defRPr/>
            </a:pPr>
            <a:endParaRPr lang="sv-SE" dirty="0"/>
          </a:p>
        </p:txBody>
      </p:sp>
      <p:sp>
        <p:nvSpPr>
          <p:cNvPr id="4" name="Footer Placeholder 2"/>
          <p:cNvSpPr>
            <a:spLocks noGrp="1"/>
          </p:cNvSpPr>
          <p:nvPr>
            <p:ph type="ftr" sz="quarter" idx="11"/>
          </p:nvPr>
        </p:nvSpPr>
        <p:spPr/>
        <p:txBody>
          <a:bodyPr/>
          <a:lstStyle>
            <a:lvl1pPr>
              <a:defRPr/>
            </a:lvl1pPr>
          </a:lstStyle>
          <a:p>
            <a:pPr>
              <a:defRPr/>
            </a:pPr>
            <a:endParaRPr lang="sv-SE" dirty="0"/>
          </a:p>
        </p:txBody>
      </p:sp>
      <p:sp>
        <p:nvSpPr>
          <p:cNvPr id="5" name="Slide Number Placeholder 3"/>
          <p:cNvSpPr>
            <a:spLocks noGrp="1"/>
          </p:cNvSpPr>
          <p:nvPr>
            <p:ph type="sldNum" sz="quarter" idx="12"/>
          </p:nvPr>
        </p:nvSpPr>
        <p:spPr/>
        <p:txBody>
          <a:bodyPr/>
          <a:lstStyle>
            <a:lvl1pPr>
              <a:defRPr/>
            </a:lvl1pPr>
          </a:lstStyle>
          <a:p>
            <a:pPr>
              <a:defRPr/>
            </a:pPr>
            <a:fld id="{C0815EA4-416D-1B44-8862-0EDC69BFAC2B}" type="slidenum">
              <a:rPr lang="sv-SE"/>
              <a:pPr>
                <a:defRPr/>
              </a:pPr>
              <a:t>‹#›</a:t>
            </a:fld>
            <a:endParaRPr lang="sv-SE" dirty="0"/>
          </a:p>
        </p:txBody>
      </p:sp>
      <p:sp>
        <p:nvSpPr>
          <p:cNvPr id="9" name="Text Placeholder 8"/>
          <p:cNvSpPr>
            <a:spLocks noGrp="1"/>
          </p:cNvSpPr>
          <p:nvPr>
            <p:ph type="body" sz="quarter" idx="13" hasCustomPrompt="1"/>
          </p:nvPr>
        </p:nvSpPr>
        <p:spPr>
          <a:xfrm>
            <a:off x="2823369" y="3918093"/>
            <a:ext cx="6545262" cy="1962150"/>
          </a:xfrm>
        </p:spPr>
        <p:txBody>
          <a:bodyPr/>
          <a:lstStyle>
            <a:lvl1pPr marL="0" indent="0" algn="ctr">
              <a:buFontTx/>
              <a:buNone/>
              <a:defRPr>
                <a:solidFill>
                  <a:schemeClr val="bg1"/>
                </a:solidFill>
              </a:defRPr>
            </a:lvl1pPr>
            <a:lvl3pPr marL="914400" indent="0">
              <a:buNone/>
              <a:defRPr/>
            </a:lvl3pPr>
          </a:lstStyle>
          <a:p>
            <a:pPr lvl="0"/>
            <a:r>
              <a:rPr lang="sv-SE" dirty="0"/>
              <a:t>Klicka här för att ändra text</a:t>
            </a:r>
          </a:p>
        </p:txBody>
      </p:sp>
      <p:sp>
        <p:nvSpPr>
          <p:cNvPr id="8" name="Text Placeholder 7"/>
          <p:cNvSpPr>
            <a:spLocks noGrp="1"/>
          </p:cNvSpPr>
          <p:nvPr>
            <p:ph type="body" sz="quarter" idx="14" hasCustomPrompt="1"/>
          </p:nvPr>
        </p:nvSpPr>
        <p:spPr>
          <a:xfrm>
            <a:off x="1631950" y="1528010"/>
            <a:ext cx="8928099" cy="1917151"/>
          </a:xfrm>
        </p:spPr>
        <p:txBody>
          <a:bodyPr/>
          <a:lstStyle>
            <a:lvl1pPr marL="0" indent="0" algn="ctr">
              <a:buFontTx/>
              <a:buNone/>
              <a:defRPr sz="6000">
                <a:solidFill>
                  <a:schemeClr val="bg1"/>
                </a:solidFill>
                <a:latin typeface="+mj-lt"/>
              </a:defRPr>
            </a:lvl1pPr>
            <a:lvl2pPr marL="266700" indent="0">
              <a:buNone/>
              <a:defRPr/>
            </a:lvl2pPr>
          </a:lstStyle>
          <a:p>
            <a:pPr lvl="0"/>
            <a:r>
              <a:rPr lang="sv-SE" dirty="0"/>
              <a:t>Klicka här för </a:t>
            </a:r>
            <a:br>
              <a:rPr lang="sv-SE" dirty="0"/>
            </a:br>
            <a:r>
              <a:rPr lang="sv-SE" dirty="0"/>
              <a:t>att ändra text</a:t>
            </a:r>
          </a:p>
        </p:txBody>
      </p:sp>
    </p:spTree>
    <p:extLst>
      <p:ext uri="{BB962C8B-B14F-4D97-AF65-F5344CB8AC3E}">
        <p14:creationId xmlns:p14="http://schemas.microsoft.com/office/powerpoint/2010/main" val="120999139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sida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12192000" cy="6858000"/>
          </a:xfrm>
          <a:prstGeom prst="rect">
            <a:avLst/>
          </a:prstGeom>
        </p:spPr>
      </p:pic>
      <p:sp>
        <p:nvSpPr>
          <p:cNvPr id="8" name="Rektangel 2"/>
          <p:cNvSpPr/>
          <p:nvPr userDrawn="1"/>
        </p:nvSpPr>
        <p:spPr>
          <a:xfrm>
            <a:off x="1" y="0"/>
            <a:ext cx="12191999"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a:t>Klicka för att ändra text</a:t>
            </a:r>
          </a:p>
        </p:txBody>
      </p:sp>
      <p:sp>
        <p:nvSpPr>
          <p:cNvPr id="18" name="Subtitle 2"/>
          <p:cNvSpPr>
            <a:spLocks noGrp="1"/>
          </p:cNvSpPr>
          <p:nvPr>
            <p:ph type="subTitle" idx="1" hasCustomPrompt="1"/>
          </p:nvPr>
        </p:nvSpPr>
        <p:spPr>
          <a:xfrm>
            <a:off x="1631951" y="3343049"/>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Klicka för att ändra text</a:t>
            </a:r>
          </a:p>
        </p:txBody>
      </p:sp>
      <p:pic>
        <p:nvPicPr>
          <p:cNvPr id="14" name="Bildobjekt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370375" y="5760001"/>
            <a:ext cx="1443600" cy="52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84720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5B31E7-80B8-4946-BB2F-D6538241091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8D88925-B9A0-4634-B7CD-7E9366FD2831}"/>
              </a:ext>
            </a:extLst>
          </p:cNvPr>
          <p:cNvSpPr>
            <a:spLocks noGrp="1"/>
          </p:cNvSpPr>
          <p:nvPr>
            <p:ph type="dt" sz="half" idx="10"/>
          </p:nvPr>
        </p:nvSpPr>
        <p:spPr/>
        <p:txBody>
          <a:bodyPr/>
          <a:lstStyle/>
          <a:p>
            <a:fld id="{402219F7-E5F8-47AB-B268-B380F5220C74}" type="datetimeFigureOut">
              <a:rPr lang="sv-SE" smtClean="0"/>
              <a:t>2020-03-03</a:t>
            </a:fld>
            <a:endParaRPr lang="sv-SE"/>
          </a:p>
        </p:txBody>
      </p:sp>
      <p:sp>
        <p:nvSpPr>
          <p:cNvPr id="4" name="Platshållare för sidfot 3">
            <a:extLst>
              <a:ext uri="{FF2B5EF4-FFF2-40B4-BE49-F238E27FC236}">
                <a16:creationId xmlns:a16="http://schemas.microsoft.com/office/drawing/2014/main" id="{0C3BAFF7-D3B7-40D8-86B9-A4380CE72C7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3630205-ADE8-4517-BFB5-9FB001E77862}"/>
              </a:ext>
            </a:extLst>
          </p:cNvPr>
          <p:cNvSpPr>
            <a:spLocks noGrp="1"/>
          </p:cNvSpPr>
          <p:nvPr>
            <p:ph type="sldNum" sz="quarter" idx="12"/>
          </p:nvPr>
        </p:nvSpPr>
        <p:spPr/>
        <p:txBody>
          <a:bodyPr/>
          <a:lstStyle/>
          <a:p>
            <a:fld id="{F132BD1F-111A-4313-8318-F85D9F3506E5}" type="slidenum">
              <a:rPr lang="sv-SE" smtClean="0"/>
              <a:t>‹#›</a:t>
            </a:fld>
            <a:endParaRPr lang="sv-SE"/>
          </a:p>
        </p:txBody>
      </p:sp>
    </p:spTree>
    <p:extLst>
      <p:ext uri="{BB962C8B-B14F-4D97-AF65-F5344CB8AC3E}">
        <p14:creationId xmlns:p14="http://schemas.microsoft.com/office/powerpoint/2010/main" val="3770291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0FED7C-6EE5-496F-B18D-5F095900758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E6115EF-1B76-4295-B941-7BC56AD7BB4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0FF5A25-0339-46F3-B1DF-F68AF323B595}"/>
              </a:ext>
            </a:extLst>
          </p:cNvPr>
          <p:cNvSpPr>
            <a:spLocks noGrp="1"/>
          </p:cNvSpPr>
          <p:nvPr>
            <p:ph type="dt" sz="half" idx="10"/>
          </p:nvPr>
        </p:nvSpPr>
        <p:spPr/>
        <p:txBody>
          <a:bodyPr/>
          <a:lstStyle/>
          <a:p>
            <a:fld id="{402219F7-E5F8-47AB-B268-B380F5220C74}" type="datetimeFigureOut">
              <a:rPr lang="sv-SE" smtClean="0"/>
              <a:t>2020-03-03</a:t>
            </a:fld>
            <a:endParaRPr lang="sv-SE"/>
          </a:p>
        </p:txBody>
      </p:sp>
      <p:sp>
        <p:nvSpPr>
          <p:cNvPr id="5" name="Platshållare för sidfot 4">
            <a:extLst>
              <a:ext uri="{FF2B5EF4-FFF2-40B4-BE49-F238E27FC236}">
                <a16:creationId xmlns:a16="http://schemas.microsoft.com/office/drawing/2014/main" id="{8ED2F318-44D7-4CAB-BD80-E42BD54A424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803C370-3BC2-4EED-818E-FFFB154F495D}"/>
              </a:ext>
            </a:extLst>
          </p:cNvPr>
          <p:cNvSpPr>
            <a:spLocks noGrp="1"/>
          </p:cNvSpPr>
          <p:nvPr>
            <p:ph type="sldNum" sz="quarter" idx="12"/>
          </p:nvPr>
        </p:nvSpPr>
        <p:spPr/>
        <p:txBody>
          <a:bodyPr/>
          <a:lstStyle/>
          <a:p>
            <a:fld id="{F132BD1F-111A-4313-8318-F85D9F3506E5}" type="slidenum">
              <a:rPr lang="sv-SE" smtClean="0"/>
              <a:t>‹#›</a:t>
            </a:fld>
            <a:endParaRPr lang="sv-SE"/>
          </a:p>
        </p:txBody>
      </p:sp>
    </p:spTree>
    <p:extLst>
      <p:ext uri="{BB962C8B-B14F-4D97-AF65-F5344CB8AC3E}">
        <p14:creationId xmlns:p14="http://schemas.microsoft.com/office/powerpoint/2010/main" val="2302969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 eget fot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0" y="-1588"/>
            <a:ext cx="12192000" cy="6859588"/>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sz="2400" dirty="0"/>
          </a:p>
        </p:txBody>
      </p:sp>
      <p:sp>
        <p:nvSpPr>
          <p:cNvPr id="14" name="Picture Placeholder 3"/>
          <p:cNvSpPr>
            <a:spLocks noGrp="1"/>
          </p:cNvSpPr>
          <p:nvPr>
            <p:ph type="pic" sz="quarter" idx="17" hasCustomPrompt="1"/>
          </p:nvPr>
        </p:nvSpPr>
        <p:spPr>
          <a:xfrm>
            <a:off x="0" y="-1588"/>
            <a:ext cx="12192000" cy="6859588"/>
          </a:xfrm>
          <a:solidFill>
            <a:schemeClr val="tx1"/>
          </a:solidFill>
        </p:spPr>
        <p:txBody>
          <a:bodyPr tIns="0" rIns="2880000" anchor="ctr" anchorCtr="0"/>
          <a:lstStyle>
            <a:lvl1pPr marL="0" indent="0" algn="r">
              <a:buFontTx/>
              <a:buNone/>
              <a:defRPr sz="1800">
                <a:solidFill>
                  <a:schemeClr val="bg1"/>
                </a:solidFill>
              </a:defRPr>
            </a:lvl1pPr>
          </a:lstStyle>
          <a:p>
            <a:r>
              <a:rPr lang="sv-SE" dirty="0"/>
              <a:t> Klicka på ikon för att infoga foto</a:t>
            </a:r>
          </a:p>
        </p:txBody>
      </p:sp>
      <p:sp>
        <p:nvSpPr>
          <p:cNvPr id="17" name="Title 1"/>
          <p:cNvSpPr>
            <a:spLocks noGrp="1"/>
          </p:cNvSpPr>
          <p:nvPr>
            <p:ph type="ctrTitle" hasCustomPrompt="1"/>
          </p:nvPr>
        </p:nvSpPr>
        <p:spPr>
          <a:xfrm>
            <a:off x="1631951" y="1671251"/>
            <a:ext cx="8928100" cy="1643010"/>
          </a:xfrm>
          <a:noFill/>
        </p:spPr>
        <p:txBody>
          <a:bodyPr lIns="0" rIns="0" anchor="b">
            <a:noAutofit/>
          </a:bodyPr>
          <a:lstStyle>
            <a:lvl1pPr algn="ctr">
              <a:lnSpc>
                <a:spcPct val="80000"/>
              </a:lnSpc>
              <a:spcBef>
                <a:spcPts val="600"/>
              </a:spcBef>
              <a:defRPr sz="6000" b="0" i="0">
                <a:solidFill>
                  <a:schemeClr val="bg1"/>
                </a:solidFill>
                <a:latin typeface="+mj-lt"/>
                <a:ea typeface="Calibri Light" charset="0"/>
                <a:cs typeface="Calibri Light" charset="0"/>
              </a:defRPr>
            </a:lvl1pPr>
          </a:lstStyle>
          <a:p>
            <a:r>
              <a:rPr lang="sv-SE" noProof="0" dirty="0"/>
              <a:t>Klicka för att ändra text</a:t>
            </a:r>
          </a:p>
        </p:txBody>
      </p:sp>
      <p:sp>
        <p:nvSpPr>
          <p:cNvPr id="18" name="Subtitle 2"/>
          <p:cNvSpPr>
            <a:spLocks noGrp="1"/>
          </p:cNvSpPr>
          <p:nvPr>
            <p:ph type="subTitle" idx="1" hasCustomPrompt="1"/>
          </p:nvPr>
        </p:nvSpPr>
        <p:spPr>
          <a:xfrm>
            <a:off x="1631951" y="3549783"/>
            <a:ext cx="8928100" cy="745153"/>
          </a:xfrm>
          <a:noFill/>
        </p:spPr>
        <p:txBody>
          <a:bodyPr lIns="0" rIns="0">
            <a:noAutofit/>
          </a:bodyPr>
          <a:lstStyle>
            <a:lvl1pPr marL="0" indent="0" algn="ctr">
              <a:lnSpc>
                <a:spcPct val="90000"/>
              </a:lnSpc>
              <a:spcBef>
                <a:spcPts val="600"/>
              </a:spcBef>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Klicka för att ändra text</a:t>
            </a:r>
          </a:p>
        </p:txBody>
      </p:sp>
      <p:sp>
        <p:nvSpPr>
          <p:cNvPr id="4" name="Picture Placeholder 3"/>
          <p:cNvSpPr>
            <a:spLocks noGrp="1"/>
          </p:cNvSpPr>
          <p:nvPr>
            <p:ph type="pic" sz="quarter" idx="18"/>
          </p:nvPr>
        </p:nvSpPr>
        <p:spPr>
          <a:xfrm>
            <a:off x="5370375" y="5760001"/>
            <a:ext cx="1443600" cy="522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lvl1pPr>
          </a:lstStyle>
          <a:p>
            <a:r>
              <a:rPr lang="sv-SE"/>
              <a:t>Klicka på ikonen för att lägga till en bild</a:t>
            </a:r>
            <a:endParaRPr lang="en-GB"/>
          </a:p>
        </p:txBody>
      </p:sp>
      <p:sp>
        <p:nvSpPr>
          <p:cNvPr id="3" name="Rectangle 2"/>
          <p:cNvSpPr/>
          <p:nvPr userDrawn="1"/>
        </p:nvSpPr>
        <p:spPr>
          <a:xfrm>
            <a:off x="12434063" y="0"/>
            <a:ext cx="2779776" cy="261794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bIns="180000" rtlCol="0" anchor="ctr"/>
          <a:lstStyle/>
          <a:p>
            <a:pPr algn="l">
              <a:lnSpc>
                <a:spcPct val="90000"/>
              </a:lnSpc>
              <a:spcBef>
                <a:spcPts val="600"/>
              </a:spcBef>
            </a:pPr>
            <a:r>
              <a:rPr lang="sv-SE" sz="1800" b="1" dirty="0">
                <a:solidFill>
                  <a:schemeClr val="tx1"/>
                </a:solidFill>
              </a:rPr>
              <a:t>Instruktioner för foto</a:t>
            </a:r>
          </a:p>
          <a:p>
            <a:pPr algn="l">
              <a:lnSpc>
                <a:spcPct val="90000"/>
              </a:lnSpc>
              <a:spcBef>
                <a:spcPts val="600"/>
              </a:spcBef>
            </a:pPr>
            <a:r>
              <a:rPr lang="sv-SE" sz="1600" dirty="0">
                <a:solidFill>
                  <a:schemeClr val="tx1"/>
                </a:solidFill>
              </a:rPr>
              <a:t>Infoga eget foto enlig foto </a:t>
            </a:r>
            <a:r>
              <a:rPr lang="sv-SE" sz="1600" dirty="0" err="1">
                <a:solidFill>
                  <a:schemeClr val="tx1"/>
                </a:solidFill>
              </a:rPr>
              <a:t>guidelines</a:t>
            </a:r>
            <a:r>
              <a:rPr lang="sv-SE" sz="1600" dirty="0">
                <a:solidFill>
                  <a:schemeClr val="tx1"/>
                </a:solidFill>
              </a:rPr>
              <a:t>. Klicka på ikonen </a:t>
            </a:r>
            <a:br>
              <a:rPr lang="sv-SE" sz="1600" dirty="0">
                <a:solidFill>
                  <a:schemeClr val="tx1"/>
                </a:solidFill>
              </a:rPr>
            </a:br>
            <a:r>
              <a:rPr lang="sv-SE" sz="1600" dirty="0">
                <a:solidFill>
                  <a:schemeClr val="tx1"/>
                </a:solidFill>
              </a:rPr>
              <a:t>i mitten för att infoga fotot.</a:t>
            </a:r>
          </a:p>
          <a:p>
            <a:pPr algn="l">
              <a:lnSpc>
                <a:spcPct val="90000"/>
              </a:lnSpc>
              <a:spcBef>
                <a:spcPts val="600"/>
              </a:spcBef>
            </a:pPr>
            <a:r>
              <a:rPr lang="sv-SE" sz="1600" dirty="0">
                <a:solidFill>
                  <a:schemeClr val="tx1"/>
                </a:solidFill>
              </a:rPr>
              <a:t>Högerklicka på det infogade fotot och välj formatera foto </a:t>
            </a:r>
            <a:br>
              <a:rPr lang="sv-SE" sz="1600" dirty="0">
                <a:solidFill>
                  <a:schemeClr val="tx1"/>
                </a:solidFill>
              </a:rPr>
            </a:br>
            <a:r>
              <a:rPr lang="sv-SE" sz="1600" dirty="0">
                <a:solidFill>
                  <a:schemeClr val="tx1"/>
                </a:solidFill>
              </a:rPr>
              <a:t>i menyn. Till höger i menyn sänks ljusstyrkan till </a:t>
            </a:r>
            <a:r>
              <a:rPr lang="sv-SE" sz="1600" b="0" dirty="0">
                <a:solidFill>
                  <a:schemeClr val="tx1"/>
                </a:solidFill>
              </a:rPr>
              <a:t>-33% </a:t>
            </a:r>
            <a:r>
              <a:rPr lang="sv-SE" sz="1600" dirty="0">
                <a:solidFill>
                  <a:schemeClr val="tx1"/>
                </a:solidFill>
              </a:rPr>
              <a:t>på foto för att få rätt kontrast.</a:t>
            </a:r>
          </a:p>
        </p:txBody>
      </p:sp>
      <p:grpSp>
        <p:nvGrpSpPr>
          <p:cNvPr id="6" name="Group 5"/>
          <p:cNvGrpSpPr/>
          <p:nvPr userDrawn="1"/>
        </p:nvGrpSpPr>
        <p:grpSpPr>
          <a:xfrm>
            <a:off x="12434063" y="2729266"/>
            <a:ext cx="2779776" cy="2850462"/>
            <a:chOff x="-3021837" y="2324314"/>
            <a:chExt cx="2779776" cy="2850462"/>
          </a:xfrm>
        </p:grpSpPr>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021837" y="2324314"/>
              <a:ext cx="2779776" cy="2850462"/>
            </a:xfrm>
            <a:prstGeom prst="rect">
              <a:avLst/>
            </a:prstGeom>
            <a:ln>
              <a:solidFill>
                <a:schemeClr val="bg1"/>
              </a:solidFill>
            </a:ln>
          </p:spPr>
        </p:pic>
        <p:sp>
          <p:nvSpPr>
            <p:cNvPr id="5" name="Rectangle 4"/>
            <p:cNvSpPr/>
            <p:nvPr userDrawn="1"/>
          </p:nvSpPr>
          <p:spPr>
            <a:xfrm>
              <a:off x="-2779295" y="4435197"/>
              <a:ext cx="2195096" cy="198967"/>
            </a:xfrm>
            <a:prstGeom prst="rect">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600"/>
                </a:spcBef>
              </a:pPr>
              <a:endParaRPr lang="sv-SE" dirty="0"/>
            </a:p>
          </p:txBody>
        </p:sp>
      </p:grpSp>
      <p:sp>
        <p:nvSpPr>
          <p:cNvPr id="7" name="TextBox 6"/>
          <p:cNvSpPr txBox="1"/>
          <p:nvPr userDrawn="1"/>
        </p:nvSpPr>
        <p:spPr>
          <a:xfrm>
            <a:off x="14266690" y="4885605"/>
            <a:ext cx="313154"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-33%</a:t>
            </a:r>
          </a:p>
        </p:txBody>
      </p:sp>
      <p:sp>
        <p:nvSpPr>
          <p:cNvPr id="12" name="TextBox 11"/>
          <p:cNvSpPr txBox="1"/>
          <p:nvPr userDrawn="1"/>
        </p:nvSpPr>
        <p:spPr>
          <a:xfrm>
            <a:off x="14266690" y="4191338"/>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0%</a:t>
            </a:r>
          </a:p>
        </p:txBody>
      </p:sp>
      <p:sp>
        <p:nvSpPr>
          <p:cNvPr id="13" name="TextBox 12"/>
          <p:cNvSpPr txBox="1"/>
          <p:nvPr userDrawn="1"/>
        </p:nvSpPr>
        <p:spPr>
          <a:xfrm>
            <a:off x="14266690" y="5118439"/>
            <a:ext cx="221783" cy="110800"/>
          </a:xfrm>
          <a:prstGeom prst="rect">
            <a:avLst/>
          </a:prstGeom>
          <a:solidFill>
            <a:schemeClr val="bg1">
              <a:lumMod val="85000"/>
            </a:schemeClr>
          </a:solidFill>
        </p:spPr>
        <p:txBody>
          <a:bodyPr wrap="none" lIns="36000" tIns="0" rIns="36000" bIns="0" rtlCol="0">
            <a:spAutoFit/>
          </a:bodyPr>
          <a:lstStyle/>
          <a:p>
            <a:pPr>
              <a:lnSpc>
                <a:spcPct val="90000"/>
              </a:lnSpc>
              <a:spcBef>
                <a:spcPts val="600"/>
              </a:spcBef>
            </a:pPr>
            <a:r>
              <a:rPr lang="sv-SE" sz="800" dirty="0">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100524044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sida eget foto">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B5CEFDBC-8F73-434C-96A9-2BC256A38A0A}" type="datetime1">
              <a:rPr lang="sv-SE" smtClean="0"/>
              <a:t>2020-03-03</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
        <p:nvSpPr>
          <p:cNvPr id="3"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03379298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sida med rubrik">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0" y="-1588"/>
            <a:ext cx="12192000" cy="6354763"/>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5" name="Date Placeholder 3"/>
          <p:cNvSpPr>
            <a:spLocks noGrp="1"/>
          </p:cNvSpPr>
          <p:nvPr>
            <p:ph type="dt" sz="half" idx="14"/>
          </p:nvPr>
        </p:nvSpPr>
        <p:spPr/>
        <p:txBody>
          <a:bodyPr/>
          <a:lstStyle>
            <a:lvl1pPr>
              <a:defRPr/>
            </a:lvl1pPr>
          </a:lstStyle>
          <a:p>
            <a:pPr>
              <a:defRPr/>
            </a:pPr>
            <a:fld id="{326C65DB-950E-4B93-95FB-3EFBFDE9EDC7}" type="datetime1">
              <a:rPr lang="sv-SE" smtClean="0"/>
              <a:t>2020-03-03</a:t>
            </a:fld>
            <a:endParaRPr lang="sv-SE" dirty="0"/>
          </a:p>
        </p:txBody>
      </p:sp>
      <p:sp>
        <p:nvSpPr>
          <p:cNvPr id="6" name="Footer Placeholder 4"/>
          <p:cNvSpPr>
            <a:spLocks noGrp="1"/>
          </p:cNvSpPr>
          <p:nvPr>
            <p:ph type="ftr" sz="quarter" idx="15"/>
          </p:nvPr>
        </p:nvSpPr>
        <p:spPr/>
        <p:txBody>
          <a:bodyPr/>
          <a:lstStyle>
            <a:lvl1pPr>
              <a:defRPr/>
            </a:lvl1pPr>
          </a:lstStyle>
          <a:p>
            <a:pPr>
              <a:defRPr/>
            </a:pPr>
            <a:r>
              <a:rPr lang="sv-SE" dirty="0"/>
              <a:t>Presentation</a:t>
            </a:r>
          </a:p>
        </p:txBody>
      </p:sp>
      <p:sp>
        <p:nvSpPr>
          <p:cNvPr id="8" name="Slide Number Placeholder 5"/>
          <p:cNvSpPr>
            <a:spLocks noGrp="1"/>
          </p:cNvSpPr>
          <p:nvPr>
            <p:ph type="sldNum" sz="quarter" idx="16"/>
          </p:nvPr>
        </p:nvSpPr>
        <p:spPr/>
        <p:txBody>
          <a:bodyPr/>
          <a:lstStyle>
            <a:lvl1pPr>
              <a:defRPr/>
            </a:lvl1pPr>
          </a:lstStyle>
          <a:p>
            <a:pPr>
              <a:defRPr/>
            </a:pPr>
            <a:fld id="{9BE3BFEF-D0F0-5947-84C4-ED8DA18B5127}" type="slidenum">
              <a:rPr lang="sv-SE"/>
              <a:pPr>
                <a:defRPr/>
              </a:pPr>
              <a:t>‹#›</a:t>
            </a:fld>
            <a:endParaRPr lang="sv-SE" dirty="0"/>
          </a:p>
        </p:txBody>
      </p:sp>
      <p:sp>
        <p:nvSpPr>
          <p:cNvPr id="2" name="Title 1"/>
          <p:cNvSpPr>
            <a:spLocks noGrp="1"/>
          </p:cNvSpPr>
          <p:nvPr>
            <p:ph type="title" hasCustomPrompt="1"/>
          </p:nvPr>
        </p:nvSpPr>
        <p:spPr/>
        <p:txBody>
          <a:bodyPr/>
          <a:lstStyle>
            <a:lvl1pPr>
              <a:defRPr>
                <a:solidFill>
                  <a:schemeClr val="bg1"/>
                </a:solidFill>
              </a:defRPr>
            </a:lvl1pPr>
          </a:lstStyle>
          <a:p>
            <a:r>
              <a:rPr lang="sv-SE" dirty="0"/>
              <a:t>Klicka här för att </a:t>
            </a:r>
            <a:r>
              <a:rPr lang="sv-SE"/>
              <a:t>ändra text</a:t>
            </a:r>
            <a:endParaRPr lang="sv-SE" dirty="0"/>
          </a:p>
        </p:txBody>
      </p:sp>
      <p:sp>
        <p:nvSpPr>
          <p:cNvPr id="7"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33564880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och bullet text">
    <p:spTree>
      <p:nvGrpSpPr>
        <p:cNvPr id="1" name=""/>
        <p:cNvGrpSpPr/>
        <p:nvPr/>
      </p:nvGrpSpPr>
      <p:grpSpPr>
        <a:xfrm>
          <a:off x="0" y="0"/>
          <a:ext cx="0" cy="0"/>
          <a:chOff x="0" y="0"/>
          <a:chExt cx="0" cy="0"/>
        </a:xfrm>
      </p:grpSpPr>
      <p:sp>
        <p:nvSpPr>
          <p:cNvPr id="5" name="Text Placeholder 4"/>
          <p:cNvSpPr>
            <a:spLocks noGrp="1"/>
          </p:cNvSpPr>
          <p:nvPr>
            <p:ph type="body" sz="quarter" idx="14" hasCustomPrompt="1"/>
          </p:nvPr>
        </p:nvSpPr>
        <p:spPr>
          <a:xfrm>
            <a:off x="695324" y="1720850"/>
            <a:ext cx="8677275"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p:txBody>
          <a:bodyPr/>
          <a:lstStyle>
            <a:lvl1pPr>
              <a:defRPr/>
            </a:lvl1pPr>
          </a:lstStyle>
          <a:p>
            <a:r>
              <a:rPr lang="sv-SE" dirty="0"/>
              <a:t>Klicka här för att ändra text</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06555684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4" name="Title 3"/>
          <p:cNvSpPr>
            <a:spLocks noGrp="1"/>
          </p:cNvSpPr>
          <p:nvPr>
            <p:ph type="title" hasCustomPrompt="1"/>
          </p:nvPr>
        </p:nvSpPr>
        <p:spPr/>
        <p:txBody>
          <a:bodyPr/>
          <a:lstStyle>
            <a:lvl1pPr>
              <a:defRPr/>
            </a:lvl1pPr>
          </a:lstStyle>
          <a:p>
            <a:r>
              <a:rPr lang="sv-SE" dirty="0"/>
              <a:t>Klicka här för att ändra text</a:t>
            </a:r>
          </a:p>
        </p:txBody>
      </p:sp>
      <p:sp>
        <p:nvSpPr>
          <p:cNvPr id="9" name="Text Placeholder 4"/>
          <p:cNvSpPr>
            <a:spLocks noGrp="1"/>
          </p:cNvSpPr>
          <p:nvPr>
            <p:ph type="body" sz="quarter" idx="14" hasCustomPrompt="1"/>
          </p:nvPr>
        </p:nvSpPr>
        <p:spPr>
          <a:xfrm>
            <a:off x="695324" y="1720850"/>
            <a:ext cx="8677275" cy="4371975"/>
          </a:xfrm>
        </p:spPr>
        <p:txBody>
          <a:bodyPr/>
          <a:lstStyle>
            <a:lvl1pPr marL="0" indent="0">
              <a:buFontTx/>
              <a:buNone/>
              <a:defRPr/>
            </a:lvl1pPr>
            <a:lvl2pPr>
              <a:defRPr/>
            </a:lvl2pPr>
          </a:lstStyle>
          <a:p>
            <a:pPr lvl="0"/>
            <a:r>
              <a:rPr lang="sv-SE" dirty="0"/>
              <a:t>Klicka här för att ändra text</a:t>
            </a:r>
          </a:p>
        </p:txBody>
      </p:sp>
      <p:sp>
        <p:nvSpPr>
          <p:cNvPr id="10"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588908792"/>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 bullettext med ikon">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7932600" y="1878841"/>
            <a:ext cx="2880000" cy="2880000"/>
          </a:xfrm>
          <a:noFill/>
        </p:spPr>
        <p:txBody>
          <a:bodyPr tIns="936000" anchor="ctr" anchorCtr="0"/>
          <a:lstStyle>
            <a:lvl1pPr marL="0" indent="0" algn="ctr">
              <a:buFontTx/>
              <a:buNone/>
              <a:defRPr sz="1800"/>
            </a:lvl1pPr>
          </a:lstStyle>
          <a:p>
            <a:r>
              <a:rPr lang="sv-SE" dirty="0"/>
              <a:t>Klicka på rutan och </a:t>
            </a:r>
            <a:br>
              <a:rPr lang="sv-SE" dirty="0"/>
            </a:br>
            <a:r>
              <a:rPr lang="sv-SE" dirty="0"/>
              <a:t>kopiera in ikon</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11" name="Text Placeholder 4"/>
          <p:cNvSpPr>
            <a:spLocks noGrp="1"/>
          </p:cNvSpPr>
          <p:nvPr>
            <p:ph type="body" sz="quarter" idx="14" hasCustomPrompt="1"/>
          </p:nvPr>
        </p:nvSpPr>
        <p:spPr>
          <a:xfrm>
            <a:off x="695325" y="1720850"/>
            <a:ext cx="5400676"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9"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172124531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bullet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11" name="Text Placeholder 4"/>
          <p:cNvSpPr>
            <a:spLocks noGrp="1"/>
          </p:cNvSpPr>
          <p:nvPr>
            <p:ph type="body" sz="quarter" idx="18" hasCustomPrompt="1"/>
          </p:nvPr>
        </p:nvSpPr>
        <p:spPr>
          <a:xfrm>
            <a:off x="695324" y="1720850"/>
            <a:ext cx="5400676" cy="4371975"/>
          </a:xfrm>
        </p:spPr>
        <p:txBody>
          <a:bodyPr/>
          <a:lstStyle>
            <a:lvl1pPr>
              <a:defRPr/>
            </a:lvl1pPr>
            <a:lvl2pPr>
              <a:defRPr/>
            </a:lvl2pPr>
          </a:lstStyle>
          <a:p>
            <a:pPr lvl="0"/>
            <a:r>
              <a:rPr lang="sv-SE" dirty="0"/>
              <a:t>Klicka här för att ändra text</a:t>
            </a:r>
          </a:p>
          <a:p>
            <a:pPr lvl="1"/>
            <a:r>
              <a:rPr lang="sv-SE" dirty="0"/>
              <a:t>Andra nivå</a:t>
            </a:r>
          </a:p>
        </p:txBody>
      </p:sp>
      <p:sp>
        <p:nvSpPr>
          <p:cNvPr id="9" name="Text Placeholder 2"/>
          <p:cNvSpPr>
            <a:spLocks noGrp="1"/>
          </p:cNvSpPr>
          <p:nvPr>
            <p:ph type="body" sz="quarter" idx="19"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756087986"/>
      </p:ext>
    </p:extLst>
  </p:cSld>
  <p:clrMapOvr>
    <a:masterClrMapping/>
  </p:clrMapOvr>
  <p:transition spd="med">
    <p:fade/>
  </p:transition>
  <p:extLst>
    <p:ext uri="{DCECCB84-F9BA-43D5-87BE-67443E8EF086}">
      <p15:sldGuideLst xmlns:p15="http://schemas.microsoft.com/office/powerpoint/2012/main">
        <p15:guide id="1" pos="5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text med foto">
    <p:spTree>
      <p:nvGrpSpPr>
        <p:cNvPr id="1" name=""/>
        <p:cNvGrpSpPr/>
        <p:nvPr/>
      </p:nvGrpSpPr>
      <p:grpSpPr>
        <a:xfrm>
          <a:off x="0" y="0"/>
          <a:ext cx="0" cy="0"/>
          <a:chOff x="0" y="0"/>
          <a:chExt cx="0" cy="0"/>
        </a:xfrm>
      </p:grpSpPr>
      <p:sp>
        <p:nvSpPr>
          <p:cNvPr id="10" name="Picture Placeholder 3"/>
          <p:cNvSpPr>
            <a:spLocks noGrp="1"/>
          </p:cNvSpPr>
          <p:nvPr>
            <p:ph type="pic" sz="quarter" idx="17" hasCustomPrompt="1"/>
          </p:nvPr>
        </p:nvSpPr>
        <p:spPr>
          <a:xfrm>
            <a:off x="6480000" y="612000"/>
            <a:ext cx="5040000" cy="5130000"/>
          </a:xfrm>
          <a:solidFill>
            <a:schemeClr val="bg1">
              <a:lumMod val="85000"/>
            </a:schemeClr>
          </a:solidFill>
        </p:spPr>
        <p:txBody>
          <a:bodyPr tIns="936000" anchor="ctr" anchorCtr="0"/>
          <a:lstStyle>
            <a:lvl1pPr marL="0" indent="0" algn="ctr">
              <a:buFontTx/>
              <a:buNone/>
              <a:defRPr sz="1800"/>
            </a:lvl1pPr>
          </a:lstStyle>
          <a:p>
            <a:r>
              <a:rPr lang="sv-SE" dirty="0"/>
              <a:t>Klicka på ikon för att infoga foto</a:t>
            </a:r>
          </a:p>
        </p:txBody>
      </p:sp>
      <p:sp>
        <p:nvSpPr>
          <p:cNvPr id="6" name="Date Placeholder 3"/>
          <p:cNvSpPr>
            <a:spLocks noGrp="1"/>
          </p:cNvSpPr>
          <p:nvPr>
            <p:ph type="dt" sz="half" idx="11"/>
          </p:nvPr>
        </p:nvSpPr>
        <p:spPr/>
        <p:txBody>
          <a:bodyPr/>
          <a:lstStyle>
            <a:lvl1pPr>
              <a:defRPr/>
            </a:lvl1pPr>
          </a:lstStyle>
          <a:p>
            <a:pPr>
              <a:defRPr/>
            </a:pPr>
            <a:endParaRPr lang="sv-SE" dirty="0"/>
          </a:p>
        </p:txBody>
      </p:sp>
      <p:sp>
        <p:nvSpPr>
          <p:cNvPr id="7" name="Footer Placeholder 4"/>
          <p:cNvSpPr>
            <a:spLocks noGrp="1"/>
          </p:cNvSpPr>
          <p:nvPr>
            <p:ph type="ftr" sz="quarter" idx="12"/>
          </p:nvPr>
        </p:nvSpPr>
        <p:spPr/>
        <p:txBody>
          <a:bodyPr/>
          <a:lstStyle>
            <a:lvl1pPr>
              <a:defRPr/>
            </a:lvl1pPr>
          </a:lstStyle>
          <a:p>
            <a:pPr>
              <a:defRPr/>
            </a:pPr>
            <a:endParaRPr lang="sv-SE" dirty="0"/>
          </a:p>
        </p:txBody>
      </p:sp>
      <p:sp>
        <p:nvSpPr>
          <p:cNvPr id="8" name="Slide Number Placeholder 5"/>
          <p:cNvSpPr>
            <a:spLocks noGrp="1"/>
          </p:cNvSpPr>
          <p:nvPr>
            <p:ph type="sldNum" sz="quarter" idx="13"/>
          </p:nvPr>
        </p:nvSpPr>
        <p:spPr/>
        <p:txBody>
          <a:bodyPr/>
          <a:lstStyle>
            <a:lvl1pPr>
              <a:defRPr/>
            </a:lvl1pPr>
          </a:lstStyle>
          <a:p>
            <a:pPr>
              <a:defRPr/>
            </a:pPr>
            <a:fld id="{5BCA53D8-D7BF-ED48-A5DE-B35EC4CD5AE9}" type="slidenum">
              <a:rPr lang="sv-SE"/>
              <a:pPr>
                <a:defRPr/>
              </a:pPr>
              <a:t>‹#›</a:t>
            </a:fld>
            <a:endParaRPr lang="sv-SE" dirty="0"/>
          </a:p>
        </p:txBody>
      </p:sp>
      <p:sp>
        <p:nvSpPr>
          <p:cNvPr id="2" name="Title 1"/>
          <p:cNvSpPr>
            <a:spLocks noGrp="1"/>
          </p:cNvSpPr>
          <p:nvPr>
            <p:ph type="title" hasCustomPrompt="1"/>
          </p:nvPr>
        </p:nvSpPr>
        <p:spPr>
          <a:xfrm>
            <a:off x="695325" y="540000"/>
            <a:ext cx="5400675" cy="981075"/>
          </a:xfrm>
        </p:spPr>
        <p:txBody>
          <a:bodyPr/>
          <a:lstStyle>
            <a:lvl1pPr>
              <a:defRPr/>
            </a:lvl1pPr>
          </a:lstStyle>
          <a:p>
            <a:r>
              <a:rPr lang="sv-SE" dirty="0"/>
              <a:t>Klicka här för att ändra text</a:t>
            </a:r>
          </a:p>
        </p:txBody>
      </p:sp>
      <p:sp>
        <p:nvSpPr>
          <p:cNvPr id="9" name="Text Placeholder 4"/>
          <p:cNvSpPr>
            <a:spLocks noGrp="1"/>
          </p:cNvSpPr>
          <p:nvPr>
            <p:ph type="body" sz="quarter" idx="14" hasCustomPrompt="1"/>
          </p:nvPr>
        </p:nvSpPr>
        <p:spPr>
          <a:xfrm>
            <a:off x="695324" y="1720850"/>
            <a:ext cx="5400676" cy="4371975"/>
          </a:xfrm>
        </p:spPr>
        <p:txBody>
          <a:bodyPr/>
          <a:lstStyle>
            <a:lvl1pPr marL="0" indent="0">
              <a:buFontTx/>
              <a:buNone/>
              <a:defRPr/>
            </a:lvl1pPr>
            <a:lvl2pPr>
              <a:defRPr/>
            </a:lvl2pPr>
          </a:lstStyle>
          <a:p>
            <a:pPr lvl="0"/>
            <a:r>
              <a:rPr lang="sv-SE" dirty="0"/>
              <a:t>Klicka här för att ändra text</a:t>
            </a:r>
          </a:p>
        </p:txBody>
      </p:sp>
      <p:sp>
        <p:nvSpPr>
          <p:cNvPr id="11" name="Text Placeholder 2"/>
          <p:cNvSpPr>
            <a:spLocks noGrp="1"/>
          </p:cNvSpPr>
          <p:nvPr>
            <p:ph type="body" sz="quarter" idx="18" hasCustomPrompt="1"/>
          </p:nvPr>
        </p:nvSpPr>
        <p:spPr>
          <a:xfrm>
            <a:off x="405331" y="6092825"/>
            <a:ext cx="4446588" cy="213681"/>
          </a:xfrm>
        </p:spPr>
        <p:txBody>
          <a:bodyPr anchor="ctr" anchorCtr="0"/>
          <a:lstStyle>
            <a:lvl1pPr marL="0" indent="0">
              <a:buFontTx/>
              <a:buNone/>
              <a:defRPr sz="1200">
                <a:solidFill>
                  <a:schemeClr val="tx1">
                    <a:lumMod val="75000"/>
                    <a:lumOff val="25000"/>
                  </a:schemeClr>
                </a:solidFill>
              </a:defRPr>
            </a:lvl1pPr>
            <a:lvl2pPr marL="266700" indent="0">
              <a:buNone/>
              <a:defRPr/>
            </a:lvl2pPr>
          </a:lstStyle>
          <a:p>
            <a:pPr lvl="0"/>
            <a:r>
              <a:rPr lang="sv-SE" dirty="0"/>
              <a:t>Källa in här</a:t>
            </a:r>
          </a:p>
        </p:txBody>
      </p:sp>
    </p:spTree>
    <p:extLst>
      <p:ext uri="{BB962C8B-B14F-4D97-AF65-F5344CB8AC3E}">
        <p14:creationId xmlns:p14="http://schemas.microsoft.com/office/powerpoint/2010/main" val="2180560566"/>
      </p:ext>
    </p:extLst>
  </p:cSld>
  <p:clrMapOvr>
    <a:masterClrMapping/>
  </p:clrMapOvr>
  <p:transition spd="med">
    <p:fade/>
  </p:transition>
  <p:extLst>
    <p:ext uri="{DCECCB84-F9BA-43D5-87BE-67443E8EF086}">
      <p15:sldGuideLst xmlns:p15="http://schemas.microsoft.com/office/powerpoint/2012/main">
        <p15:guide id="1" pos="576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ktangel 1"/>
          <p:cNvSpPr/>
          <p:nvPr userDrawn="1"/>
        </p:nvSpPr>
        <p:spPr>
          <a:xfrm>
            <a:off x="0" y="6353175"/>
            <a:ext cx="12192000" cy="504825"/>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dirty="0"/>
          </a:p>
        </p:txBody>
      </p:sp>
      <p:sp>
        <p:nvSpPr>
          <p:cNvPr id="1027" name="Title Placeholder 1"/>
          <p:cNvSpPr>
            <a:spLocks noGrp="1"/>
          </p:cNvSpPr>
          <p:nvPr>
            <p:ph type="title"/>
          </p:nvPr>
        </p:nvSpPr>
        <p:spPr bwMode="auto">
          <a:xfrm>
            <a:off x="695325" y="540000"/>
            <a:ext cx="86772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sv-SE" noProof="0" dirty="0"/>
              <a:t>Klicka här för att ändra text</a:t>
            </a:r>
            <a:endParaRPr lang="sv-SE" altLang="sv-SE" dirty="0"/>
          </a:p>
        </p:txBody>
      </p:sp>
      <p:sp>
        <p:nvSpPr>
          <p:cNvPr id="1028" name="Text Placeholder 2"/>
          <p:cNvSpPr>
            <a:spLocks noGrp="1"/>
          </p:cNvSpPr>
          <p:nvPr>
            <p:ph type="body" idx="1"/>
          </p:nvPr>
        </p:nvSpPr>
        <p:spPr bwMode="auto">
          <a:xfrm>
            <a:off x="695325" y="1728000"/>
            <a:ext cx="8677275" cy="436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sv-SE" altLang="sv-SE" dirty="0"/>
              <a:t>Klicka här för att ändra text</a:t>
            </a:r>
          </a:p>
          <a:p>
            <a:pPr lvl="1"/>
            <a:r>
              <a:rPr lang="sv-SE" altLang="sv-SE" dirty="0"/>
              <a:t>Andra nivå</a:t>
            </a:r>
          </a:p>
        </p:txBody>
      </p:sp>
      <p:sp>
        <p:nvSpPr>
          <p:cNvPr id="4" name="Date Placeholder 3"/>
          <p:cNvSpPr>
            <a:spLocks noGrp="1"/>
          </p:cNvSpPr>
          <p:nvPr>
            <p:ph type="dt" sz="half" idx="2"/>
          </p:nvPr>
        </p:nvSpPr>
        <p:spPr>
          <a:xfrm>
            <a:off x="10620375" y="6516000"/>
            <a:ext cx="679450" cy="177800"/>
          </a:xfrm>
          <a:prstGeom prst="rect">
            <a:avLst/>
          </a:prstGeom>
        </p:spPr>
        <p:txBody>
          <a:bodyPr vert="horz" lIns="0" tIns="0" rIns="0" bIns="0" rtlCol="0" anchor="t" anchorCtr="0"/>
          <a:lstStyle>
            <a:lvl1pPr algn="l"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5" name="Footer Placeholder 4"/>
          <p:cNvSpPr>
            <a:spLocks noGrp="1"/>
          </p:cNvSpPr>
          <p:nvPr>
            <p:ph type="ftr" sz="quarter" idx="3"/>
          </p:nvPr>
        </p:nvSpPr>
        <p:spPr>
          <a:xfrm>
            <a:off x="2016000" y="6516000"/>
            <a:ext cx="8100000" cy="177800"/>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endParaRPr lang="sv-SE" dirty="0"/>
          </a:p>
        </p:txBody>
      </p:sp>
      <p:sp>
        <p:nvSpPr>
          <p:cNvPr id="6" name="Slide Number Placeholder 5"/>
          <p:cNvSpPr>
            <a:spLocks noGrp="1"/>
          </p:cNvSpPr>
          <p:nvPr>
            <p:ph type="sldNum" sz="quarter" idx="4"/>
          </p:nvPr>
        </p:nvSpPr>
        <p:spPr>
          <a:xfrm>
            <a:off x="11472863" y="6516000"/>
            <a:ext cx="358775" cy="179388"/>
          </a:xfrm>
          <a:prstGeom prst="rect">
            <a:avLst/>
          </a:prstGeom>
        </p:spPr>
        <p:txBody>
          <a:bodyPr vert="horz" lIns="0" tIns="0" rIns="0" bIns="0" rtlCol="0" anchor="t" anchorCtr="0"/>
          <a:lstStyle>
            <a:lvl1pPr algn="r" eaLnBrk="1" fontAlgn="auto" hangingPunct="1">
              <a:spcBef>
                <a:spcPts val="0"/>
              </a:spcBef>
              <a:spcAft>
                <a:spcPts val="0"/>
              </a:spcAft>
              <a:defRPr sz="1000">
                <a:solidFill>
                  <a:schemeClr val="tx1">
                    <a:lumMod val="50000"/>
                    <a:lumOff val="50000"/>
                  </a:schemeClr>
                </a:solidFill>
                <a:latin typeface="+mn-lt"/>
              </a:defRPr>
            </a:lvl1pPr>
          </a:lstStyle>
          <a:p>
            <a:pPr>
              <a:defRPr/>
            </a:pPr>
            <a:fld id="{E2D3467A-03F1-294A-B946-CB7CA69FE6EC}" type="slidenum">
              <a:rPr lang="sv-SE"/>
              <a:pPr>
                <a:defRPr/>
              </a:pPr>
              <a:t>‹#›</a:t>
            </a:fld>
            <a:endParaRPr lang="sv-SE" dirty="0"/>
          </a:p>
        </p:txBody>
      </p:sp>
      <p:pic>
        <p:nvPicPr>
          <p:cNvPr id="10" name="Bildobjekt 7"/>
          <p:cNvPicPr>
            <a:picLocks noChangeAspect="1"/>
          </p:cNvPicPr>
          <p:nvPr userDrawn="1"/>
        </p:nvPicPr>
        <p:blipFill>
          <a:blip r:embed="rId21" cstate="screen">
            <a:extLst>
              <a:ext uri="{28A0092B-C50C-407E-A947-70E740481C1C}">
                <a14:useLocalDpi xmlns:a14="http://schemas.microsoft.com/office/drawing/2010/main"/>
              </a:ext>
            </a:extLst>
          </a:blip>
          <a:srcRect/>
          <a:stretch>
            <a:fillRect/>
          </a:stretch>
        </p:blipFill>
        <p:spPr bwMode="auto">
          <a:xfrm>
            <a:off x="360363" y="6426000"/>
            <a:ext cx="900000" cy="32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7" r:id="rId1"/>
    <p:sldLayoutId id="2147483829" r:id="rId2"/>
    <p:sldLayoutId id="2147483830" r:id="rId3"/>
    <p:sldLayoutId id="2147483831" r:id="rId4"/>
    <p:sldLayoutId id="2147483791" r:id="rId5"/>
    <p:sldLayoutId id="2147483816" r:id="rId6"/>
    <p:sldLayoutId id="2147483815" r:id="rId7"/>
    <p:sldLayoutId id="2147483826" r:id="rId8"/>
    <p:sldLayoutId id="2147483817" r:id="rId9"/>
    <p:sldLayoutId id="2147483794" r:id="rId10"/>
    <p:sldLayoutId id="2147483824" r:id="rId11"/>
    <p:sldLayoutId id="2147483813" r:id="rId12"/>
    <p:sldLayoutId id="2147483828" r:id="rId13"/>
    <p:sldLayoutId id="2147483832" r:id="rId14"/>
    <p:sldLayoutId id="2147483818" r:id="rId15"/>
    <p:sldLayoutId id="2147483819" r:id="rId16"/>
    <p:sldLayoutId id="2147483833" r:id="rId17"/>
    <p:sldLayoutId id="2147483834" r:id="rId18"/>
    <p:sldLayoutId id="2147483836" r:id="rId19"/>
  </p:sldLayoutIdLst>
  <p:transition spd="med">
    <p:fade/>
  </p:transition>
  <p:hf sldNum="0" hdr="0" ftr="0" dt="0"/>
  <p:txStyles>
    <p:titleStyle>
      <a:lvl1pPr algn="l" rtl="0" eaLnBrk="1" fontAlgn="base" hangingPunct="1">
        <a:lnSpc>
          <a:spcPct val="85000"/>
        </a:lnSpc>
        <a:spcBef>
          <a:spcPct val="0"/>
        </a:spcBef>
        <a:spcAft>
          <a:spcPct val="0"/>
        </a:spcAft>
        <a:defRPr sz="3600" kern="1200">
          <a:solidFill>
            <a:schemeClr val="tx1"/>
          </a:solidFill>
          <a:latin typeface="+mj-lt"/>
          <a:ea typeface="+mj-ea"/>
          <a:cs typeface="+mj-cs"/>
        </a:defRPr>
      </a:lvl1pPr>
      <a:lvl2pPr algn="l" rtl="0" eaLnBrk="1" fontAlgn="base" hangingPunct="1">
        <a:lnSpc>
          <a:spcPct val="85000"/>
        </a:lnSpc>
        <a:spcBef>
          <a:spcPct val="0"/>
        </a:spcBef>
        <a:spcAft>
          <a:spcPct val="0"/>
        </a:spcAft>
        <a:defRPr sz="3600">
          <a:solidFill>
            <a:schemeClr val="tx2"/>
          </a:solidFill>
          <a:latin typeface="Calibri" charset="0"/>
        </a:defRPr>
      </a:lvl2pPr>
      <a:lvl3pPr algn="l" rtl="0" eaLnBrk="1" fontAlgn="base" hangingPunct="1">
        <a:lnSpc>
          <a:spcPct val="85000"/>
        </a:lnSpc>
        <a:spcBef>
          <a:spcPct val="0"/>
        </a:spcBef>
        <a:spcAft>
          <a:spcPct val="0"/>
        </a:spcAft>
        <a:defRPr sz="3600">
          <a:solidFill>
            <a:schemeClr val="tx2"/>
          </a:solidFill>
          <a:latin typeface="Calibri" charset="0"/>
        </a:defRPr>
      </a:lvl3pPr>
      <a:lvl4pPr algn="l" rtl="0" eaLnBrk="1" fontAlgn="base" hangingPunct="1">
        <a:lnSpc>
          <a:spcPct val="85000"/>
        </a:lnSpc>
        <a:spcBef>
          <a:spcPct val="0"/>
        </a:spcBef>
        <a:spcAft>
          <a:spcPct val="0"/>
        </a:spcAft>
        <a:defRPr sz="3600">
          <a:solidFill>
            <a:schemeClr val="tx2"/>
          </a:solidFill>
          <a:latin typeface="Calibri" charset="0"/>
        </a:defRPr>
      </a:lvl4pPr>
      <a:lvl5pPr algn="l" rtl="0" eaLnBrk="1" fontAlgn="base" hangingPunct="1">
        <a:lnSpc>
          <a:spcPct val="85000"/>
        </a:lnSpc>
        <a:spcBef>
          <a:spcPct val="0"/>
        </a:spcBef>
        <a:spcAft>
          <a:spcPct val="0"/>
        </a:spcAft>
        <a:defRPr sz="3600">
          <a:solidFill>
            <a:schemeClr val="tx2"/>
          </a:solidFill>
          <a:latin typeface="Calibri" charset="0"/>
        </a:defRPr>
      </a:lvl5pPr>
      <a:lvl6pPr marL="457200" algn="l" rtl="0" eaLnBrk="1" fontAlgn="base" hangingPunct="1">
        <a:lnSpc>
          <a:spcPct val="85000"/>
        </a:lnSpc>
        <a:spcBef>
          <a:spcPct val="0"/>
        </a:spcBef>
        <a:spcAft>
          <a:spcPct val="0"/>
        </a:spcAft>
        <a:defRPr sz="3600">
          <a:solidFill>
            <a:schemeClr val="tx2"/>
          </a:solidFill>
          <a:latin typeface="Calibri" charset="0"/>
        </a:defRPr>
      </a:lvl6pPr>
      <a:lvl7pPr marL="914400" algn="l" rtl="0" eaLnBrk="1" fontAlgn="base" hangingPunct="1">
        <a:lnSpc>
          <a:spcPct val="85000"/>
        </a:lnSpc>
        <a:spcBef>
          <a:spcPct val="0"/>
        </a:spcBef>
        <a:spcAft>
          <a:spcPct val="0"/>
        </a:spcAft>
        <a:defRPr sz="3600">
          <a:solidFill>
            <a:schemeClr val="tx2"/>
          </a:solidFill>
          <a:latin typeface="Calibri" charset="0"/>
        </a:defRPr>
      </a:lvl7pPr>
      <a:lvl8pPr marL="1371600" algn="l" rtl="0" eaLnBrk="1" fontAlgn="base" hangingPunct="1">
        <a:lnSpc>
          <a:spcPct val="85000"/>
        </a:lnSpc>
        <a:spcBef>
          <a:spcPct val="0"/>
        </a:spcBef>
        <a:spcAft>
          <a:spcPct val="0"/>
        </a:spcAft>
        <a:defRPr sz="3600">
          <a:solidFill>
            <a:schemeClr val="tx2"/>
          </a:solidFill>
          <a:latin typeface="Calibri" charset="0"/>
        </a:defRPr>
      </a:lvl8pPr>
      <a:lvl9pPr marL="1828800" algn="l" rtl="0" eaLnBrk="1" fontAlgn="base" hangingPunct="1">
        <a:lnSpc>
          <a:spcPct val="85000"/>
        </a:lnSpc>
        <a:spcBef>
          <a:spcPct val="0"/>
        </a:spcBef>
        <a:spcAft>
          <a:spcPct val="0"/>
        </a:spcAft>
        <a:defRPr sz="3600">
          <a:solidFill>
            <a:schemeClr val="tx2"/>
          </a:solidFill>
          <a:latin typeface="Calibri" charset="0"/>
        </a:defRPr>
      </a:lvl9pPr>
    </p:titleStyle>
    <p:bodyStyle>
      <a:lvl1pPr marL="266700" indent="-266700" algn="l" rtl="0" eaLnBrk="1" fontAlgn="base" hangingPunct="1">
        <a:lnSpc>
          <a:spcPct val="97000"/>
        </a:lnSpc>
        <a:spcBef>
          <a:spcPts val="1200"/>
        </a:spcBef>
        <a:spcAft>
          <a:spcPct val="0"/>
        </a:spcAft>
        <a:buClr>
          <a:schemeClr val="accent1"/>
        </a:buClr>
        <a:buFont typeface="Arial" charset="0"/>
        <a:buChar char="•"/>
        <a:defRPr sz="2400" kern="1200">
          <a:solidFill>
            <a:schemeClr val="tx1"/>
          </a:solidFill>
          <a:latin typeface="+mn-lt"/>
          <a:ea typeface="+mn-ea"/>
          <a:cs typeface="+mn-cs"/>
        </a:defRPr>
      </a:lvl1pPr>
      <a:lvl2pPr marL="542925" indent="-276225" algn="l" rtl="0" eaLnBrk="1" fontAlgn="base" hangingPunct="1">
        <a:lnSpc>
          <a:spcPct val="97000"/>
        </a:lnSpc>
        <a:spcBef>
          <a:spcPts val="1200"/>
        </a:spcBef>
        <a:spcAft>
          <a:spcPct val="0"/>
        </a:spcAft>
        <a:buClr>
          <a:schemeClr val="accent1"/>
        </a:buClr>
        <a:buFont typeface="Arial" charset="0"/>
        <a:buChar char="–"/>
        <a:defRPr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chemeClr val="accent1"/>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70" userDrawn="1">
          <p15:clr>
            <a:srgbClr val="F26B43"/>
          </p15:clr>
        </p15:guide>
        <p15:guide id="2" pos="438" userDrawn="1">
          <p15:clr>
            <a:srgbClr val="F26B43"/>
          </p15:clr>
        </p15:guide>
        <p15:guide id="3" pos="3840" userDrawn="1">
          <p15:clr>
            <a:srgbClr val="F26B43"/>
          </p15:clr>
        </p15:guide>
        <p15:guide id="4" pos="6652" userDrawn="1">
          <p15:clr>
            <a:srgbClr val="F26B43"/>
          </p15:clr>
        </p15:guide>
        <p15:guide id="5" orient="horz" pos="1084" userDrawn="1">
          <p15:clr>
            <a:srgbClr val="F26B43"/>
          </p15:clr>
        </p15:guide>
        <p15:guide id="6" orient="horz" pos="3838" userDrawn="1">
          <p15:clr>
            <a:srgbClr val="F26B43"/>
          </p15:clr>
        </p15:guide>
        <p15:guide id="7" pos="1028" userDrawn="1">
          <p15:clr>
            <a:srgbClr val="F26B43"/>
          </p15:clr>
        </p15:guide>
        <p15:guide id="8" orient="horz" pos="4002" userDrawn="1">
          <p15:clr>
            <a:srgbClr val="F26B43"/>
          </p15:clr>
        </p15:guide>
        <p15:guide id="9"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631950" y="1671251"/>
            <a:ext cx="9521323" cy="1643010"/>
          </a:xfrm>
        </p:spPr>
        <p:txBody>
          <a:bodyPr/>
          <a:lstStyle/>
          <a:p>
            <a:br>
              <a:rPr lang="sv-SE" dirty="0"/>
            </a:br>
            <a:r>
              <a:rPr lang="sv-SE" dirty="0"/>
              <a:t>Färdplan el – för det fossilfria samhället </a:t>
            </a:r>
            <a:endParaRPr lang="en-GB" sz="4800" dirty="0"/>
          </a:p>
        </p:txBody>
      </p:sp>
      <p:sp>
        <p:nvSpPr>
          <p:cNvPr id="7" name="Subtitle 6"/>
          <p:cNvSpPr>
            <a:spLocks noGrp="1"/>
          </p:cNvSpPr>
          <p:nvPr>
            <p:ph type="subTitle" idx="1"/>
          </p:nvPr>
        </p:nvSpPr>
        <p:spPr>
          <a:xfrm>
            <a:off x="1631950" y="3643839"/>
            <a:ext cx="8928100" cy="745153"/>
          </a:xfrm>
        </p:spPr>
        <p:txBody>
          <a:bodyPr/>
          <a:lstStyle/>
          <a:p>
            <a:endParaRPr lang="en-GB" dirty="0"/>
          </a:p>
        </p:txBody>
      </p:sp>
    </p:spTree>
    <p:extLst>
      <p:ext uri="{BB962C8B-B14F-4D97-AF65-F5344CB8AC3E}">
        <p14:creationId xmlns:p14="http://schemas.microsoft.com/office/powerpoint/2010/main" val="124617686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utomhus, gräs, man, snö&#10;&#10;Automatiskt genererad beskrivning">
            <a:extLst>
              <a:ext uri="{FF2B5EF4-FFF2-40B4-BE49-F238E27FC236}">
                <a16:creationId xmlns:a16="http://schemas.microsoft.com/office/drawing/2014/main" id="{CC0C4460-39A1-4DB3-B6FF-692F4FD4D328}"/>
              </a:ext>
            </a:extLst>
          </p:cNvPr>
          <p:cNvPicPr>
            <a:picLocks noGrp="1" noChangeAspect="1"/>
          </p:cNvPicPr>
          <p:nvPr>
            <p:ph type="pic" sz="quarter" idx="17"/>
          </p:nvPr>
        </p:nvPicPr>
        <p:blipFill>
          <a:blip r:embed="rId3" cstate="screen">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a:ext>
            </a:extLst>
          </a:blip>
          <a:srcRect/>
          <a:stretch>
            <a:fillRect/>
          </a:stretch>
        </p:blipFill>
        <p:spPr/>
      </p:pic>
      <p:sp>
        <p:nvSpPr>
          <p:cNvPr id="3" name="Rubrik 2">
            <a:extLst>
              <a:ext uri="{FF2B5EF4-FFF2-40B4-BE49-F238E27FC236}">
                <a16:creationId xmlns:a16="http://schemas.microsoft.com/office/drawing/2014/main" id="{A9A62710-580C-4242-B3ED-130B0DEDBD00}"/>
              </a:ext>
            </a:extLst>
          </p:cNvPr>
          <p:cNvSpPr>
            <a:spLocks noGrp="1"/>
          </p:cNvSpPr>
          <p:nvPr>
            <p:ph type="title"/>
          </p:nvPr>
        </p:nvSpPr>
        <p:spPr/>
        <p:txBody>
          <a:bodyPr/>
          <a:lstStyle/>
          <a:p>
            <a:r>
              <a:rPr lang="sv-SE" dirty="0"/>
              <a:t>Tre elproduktionsscenarier</a:t>
            </a:r>
          </a:p>
        </p:txBody>
      </p:sp>
      <p:sp>
        <p:nvSpPr>
          <p:cNvPr id="4" name="Platshållare för text 3">
            <a:extLst>
              <a:ext uri="{FF2B5EF4-FFF2-40B4-BE49-F238E27FC236}">
                <a16:creationId xmlns:a16="http://schemas.microsoft.com/office/drawing/2014/main" id="{40C810C2-D5D4-4D8D-92C4-7912978D2C3C}"/>
              </a:ext>
            </a:extLst>
          </p:cNvPr>
          <p:cNvSpPr>
            <a:spLocks noGrp="1"/>
          </p:cNvSpPr>
          <p:nvPr>
            <p:ph type="body" sz="quarter" idx="18"/>
          </p:nvPr>
        </p:nvSpPr>
        <p:spPr>
          <a:xfrm>
            <a:off x="486696" y="5927091"/>
            <a:ext cx="4446588" cy="213681"/>
          </a:xfrm>
        </p:spPr>
        <p:txBody>
          <a:bodyPr/>
          <a:lstStyle/>
          <a:p>
            <a:endParaRPr lang="sv-SE"/>
          </a:p>
        </p:txBody>
      </p:sp>
      <p:sp>
        <p:nvSpPr>
          <p:cNvPr id="7" name="textruta 6">
            <a:extLst>
              <a:ext uri="{FF2B5EF4-FFF2-40B4-BE49-F238E27FC236}">
                <a16:creationId xmlns:a16="http://schemas.microsoft.com/office/drawing/2014/main" id="{13BC6966-FA42-4103-A211-B677092E8020}"/>
              </a:ext>
            </a:extLst>
          </p:cNvPr>
          <p:cNvSpPr txBox="1"/>
          <p:nvPr/>
        </p:nvSpPr>
        <p:spPr>
          <a:xfrm>
            <a:off x="855406" y="1998406"/>
            <a:ext cx="5132439" cy="2300749"/>
          </a:xfrm>
          <a:prstGeom prst="rect">
            <a:avLst/>
          </a:prstGeom>
          <a:noFill/>
        </p:spPr>
        <p:txBody>
          <a:bodyPr wrap="square" rtlCol="0">
            <a:spAutoFit/>
          </a:bodyPr>
          <a:lstStyle/>
          <a:p>
            <a:pPr>
              <a:lnSpc>
                <a:spcPct val="90000"/>
              </a:lnSpc>
              <a:spcBef>
                <a:spcPts val="600"/>
              </a:spcBef>
            </a:pPr>
            <a:endParaRPr lang="sv-SE" sz="2400" dirty="0" err="1">
              <a:latin typeface="+mn-lt"/>
            </a:endParaRPr>
          </a:p>
        </p:txBody>
      </p:sp>
      <p:sp>
        <p:nvSpPr>
          <p:cNvPr id="8" name="textruta 7">
            <a:extLst>
              <a:ext uri="{FF2B5EF4-FFF2-40B4-BE49-F238E27FC236}">
                <a16:creationId xmlns:a16="http://schemas.microsoft.com/office/drawing/2014/main" id="{F9209C68-9451-43DB-AB2D-E7959DE0A3EE}"/>
              </a:ext>
            </a:extLst>
          </p:cNvPr>
          <p:cNvSpPr txBox="1"/>
          <p:nvPr/>
        </p:nvSpPr>
        <p:spPr>
          <a:xfrm>
            <a:off x="486696" y="1885500"/>
            <a:ext cx="9249586" cy="4256550"/>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sv-SE" sz="2800" b="1" dirty="0">
                <a:solidFill>
                  <a:schemeClr val="bg1"/>
                </a:solidFill>
              </a:rPr>
              <a:t>Förnybart och kärnkraft</a:t>
            </a:r>
            <a:br>
              <a:rPr lang="sv-SE" sz="2800" dirty="0">
                <a:solidFill>
                  <a:schemeClr val="bg1"/>
                </a:solidFill>
              </a:rPr>
            </a:br>
            <a:r>
              <a:rPr lang="sv-SE" sz="2800" dirty="0">
                <a:solidFill>
                  <a:schemeClr val="bg1"/>
                </a:solidFill>
              </a:rPr>
              <a:t>100% fossilfritt med förnybart och kärnkraft</a:t>
            </a:r>
          </a:p>
          <a:p>
            <a:pPr marL="342900" lvl="0" indent="-342900">
              <a:spcBef>
                <a:spcPts val="1200"/>
              </a:spcBef>
              <a:buFont typeface="Arial" panose="020B0604020202020204" pitchFamily="34" charset="0"/>
              <a:buChar char="•"/>
            </a:pPr>
            <a:r>
              <a:rPr lang="sv-SE" sz="2800" b="1" dirty="0">
                <a:solidFill>
                  <a:schemeClr val="bg1"/>
                </a:solidFill>
              </a:rPr>
              <a:t>Förnybart centraliserat</a:t>
            </a:r>
            <a:br>
              <a:rPr lang="sv-SE" sz="2800" dirty="0">
                <a:solidFill>
                  <a:schemeClr val="bg1"/>
                </a:solidFill>
              </a:rPr>
            </a:br>
            <a:r>
              <a:rPr lang="sv-SE" sz="2800" dirty="0">
                <a:solidFill>
                  <a:schemeClr val="bg1"/>
                </a:solidFill>
              </a:rPr>
              <a:t>100% fossilfritt med mest centraliserad förnybar elproduktion</a:t>
            </a:r>
          </a:p>
          <a:p>
            <a:pPr marL="342900" lvl="0" indent="-342900">
              <a:spcBef>
                <a:spcPts val="1200"/>
              </a:spcBef>
              <a:buFont typeface="Arial" panose="020B0604020202020204" pitchFamily="34" charset="0"/>
              <a:buChar char="•"/>
            </a:pPr>
            <a:r>
              <a:rPr lang="sv-SE" sz="2800" b="1" dirty="0">
                <a:solidFill>
                  <a:schemeClr val="bg1"/>
                </a:solidFill>
              </a:rPr>
              <a:t>Förnybart decentraliserat</a:t>
            </a:r>
            <a:r>
              <a:rPr lang="sv-SE" sz="2800" dirty="0">
                <a:solidFill>
                  <a:schemeClr val="bg1"/>
                </a:solidFill>
              </a:rPr>
              <a:t>	</a:t>
            </a:r>
            <a:br>
              <a:rPr lang="sv-SE" sz="2800" dirty="0">
                <a:solidFill>
                  <a:schemeClr val="bg1"/>
                </a:solidFill>
              </a:rPr>
            </a:br>
            <a:r>
              <a:rPr lang="sv-SE" sz="2800" dirty="0">
                <a:solidFill>
                  <a:schemeClr val="bg1"/>
                </a:solidFill>
              </a:rPr>
              <a:t>100% fossilfritt med större andel decentraliserad elproduktion</a:t>
            </a:r>
          </a:p>
          <a:p>
            <a:pPr>
              <a:lnSpc>
                <a:spcPct val="90000"/>
              </a:lnSpc>
              <a:spcBef>
                <a:spcPts val="600"/>
              </a:spcBef>
            </a:pPr>
            <a:endParaRPr lang="sv-SE" sz="2400" dirty="0" err="1">
              <a:latin typeface="+mn-lt"/>
            </a:endParaRPr>
          </a:p>
        </p:txBody>
      </p:sp>
    </p:spTree>
    <p:extLst>
      <p:ext uri="{BB962C8B-B14F-4D97-AF65-F5344CB8AC3E}">
        <p14:creationId xmlns:p14="http://schemas.microsoft.com/office/powerpoint/2010/main" val="1810271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C5C957-1B27-434B-929B-6C7554BC03A6}"/>
              </a:ext>
            </a:extLst>
          </p:cNvPr>
          <p:cNvSpPr>
            <a:spLocks noGrp="1"/>
          </p:cNvSpPr>
          <p:nvPr>
            <p:ph type="title"/>
          </p:nvPr>
        </p:nvSpPr>
        <p:spPr/>
        <p:txBody>
          <a:bodyPr/>
          <a:lstStyle/>
          <a:p>
            <a:r>
              <a:rPr lang="sv-SE" dirty="0"/>
              <a:t>Elproduktionen</a:t>
            </a:r>
          </a:p>
        </p:txBody>
      </p:sp>
      <p:pic>
        <p:nvPicPr>
          <p:cNvPr id="4" name="Bildobjekt 5">
            <a:extLst>
              <a:ext uri="{FF2B5EF4-FFF2-40B4-BE49-F238E27FC236}">
                <a16:creationId xmlns:a16="http://schemas.microsoft.com/office/drawing/2014/main" id="{E30D0E5A-C5F9-4CA4-BBEC-8130E6964EF8}"/>
              </a:ext>
            </a:extLst>
          </p:cNvPr>
          <p:cNvPicPr>
            <a:picLocks noChangeAspect="1"/>
          </p:cNvPicPr>
          <p:nvPr/>
        </p:nvPicPr>
        <p:blipFill>
          <a:blip r:embed="rId3"/>
          <a:stretch>
            <a:fillRect/>
          </a:stretch>
        </p:blipFill>
        <p:spPr>
          <a:xfrm>
            <a:off x="0" y="1849823"/>
            <a:ext cx="12192000" cy="3599226"/>
          </a:xfrm>
          <a:prstGeom prst="rect">
            <a:avLst/>
          </a:prstGeom>
        </p:spPr>
      </p:pic>
    </p:spTree>
    <p:extLst>
      <p:ext uri="{BB962C8B-B14F-4D97-AF65-F5344CB8AC3E}">
        <p14:creationId xmlns:p14="http://schemas.microsoft.com/office/powerpoint/2010/main" val="220872760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530EC3-C4B7-4286-858E-5580B689C337}"/>
              </a:ext>
            </a:extLst>
          </p:cNvPr>
          <p:cNvSpPr>
            <a:spLocks noGrp="1"/>
          </p:cNvSpPr>
          <p:nvPr>
            <p:ph type="title"/>
          </p:nvPr>
        </p:nvSpPr>
        <p:spPr/>
        <p:txBody>
          <a:bodyPr>
            <a:normAutofit/>
          </a:bodyPr>
          <a:lstStyle/>
          <a:p>
            <a:r>
              <a:rPr lang="sv-SE" dirty="0"/>
              <a:t>Produktionen är dimensionerad för att klara effekthållningen nationellt ett normalår</a:t>
            </a:r>
          </a:p>
        </p:txBody>
      </p:sp>
      <p:sp>
        <p:nvSpPr>
          <p:cNvPr id="5" name="textruta 4">
            <a:extLst>
              <a:ext uri="{FF2B5EF4-FFF2-40B4-BE49-F238E27FC236}">
                <a16:creationId xmlns:a16="http://schemas.microsoft.com/office/drawing/2014/main" id="{7C6886C7-9EC8-4283-8371-60805884E38C}"/>
              </a:ext>
            </a:extLst>
          </p:cNvPr>
          <p:cNvSpPr txBox="1"/>
          <p:nvPr/>
        </p:nvSpPr>
        <p:spPr>
          <a:xfrm>
            <a:off x="838200" y="2089869"/>
            <a:ext cx="5153146" cy="369332"/>
          </a:xfrm>
          <a:prstGeom prst="rect">
            <a:avLst/>
          </a:prstGeom>
          <a:solidFill>
            <a:schemeClr val="accent1"/>
          </a:solidFill>
        </p:spPr>
        <p:txBody>
          <a:bodyPr wrap="square" rtlCol="0">
            <a:spAutoFit/>
          </a:bodyPr>
          <a:lstStyle>
            <a:defPPr>
              <a:defRPr lang="sv-SE"/>
            </a:defPPr>
            <a:lvl1pPr algn="ctr">
              <a:defRPr>
                <a:solidFill>
                  <a:schemeClr val="bg1"/>
                </a:solidFill>
              </a:defRPr>
            </a:lvl1pPr>
          </a:lstStyle>
          <a:p>
            <a:r>
              <a:rPr lang="sv-SE" dirty="0"/>
              <a:t>Installerad effekt</a:t>
            </a:r>
          </a:p>
        </p:txBody>
      </p:sp>
      <p:pic>
        <p:nvPicPr>
          <p:cNvPr id="97" name="Picture 96">
            <a:extLst>
              <a:ext uri="{FF2B5EF4-FFF2-40B4-BE49-F238E27FC236}">
                <a16:creationId xmlns:a16="http://schemas.microsoft.com/office/drawing/2014/main" id="{F5924401-922E-4289-A5F0-EA540C6486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944" y="2676863"/>
            <a:ext cx="5403056" cy="2844749"/>
          </a:xfrm>
          <a:prstGeom prst="rect">
            <a:avLst/>
          </a:prstGeom>
        </p:spPr>
      </p:pic>
      <p:sp>
        <p:nvSpPr>
          <p:cNvPr id="101" name="TextBox 100">
            <a:extLst>
              <a:ext uri="{FF2B5EF4-FFF2-40B4-BE49-F238E27FC236}">
                <a16:creationId xmlns:a16="http://schemas.microsoft.com/office/drawing/2014/main" id="{5E6C0C45-568F-4A4E-B73A-4873E0291571}"/>
              </a:ext>
            </a:extLst>
          </p:cNvPr>
          <p:cNvSpPr txBox="1"/>
          <p:nvPr/>
        </p:nvSpPr>
        <p:spPr>
          <a:xfrm>
            <a:off x="3936206" y="2473489"/>
            <a:ext cx="652743" cy="369332"/>
          </a:xfrm>
          <a:prstGeom prst="rect">
            <a:avLst/>
          </a:prstGeom>
          <a:noFill/>
        </p:spPr>
        <p:txBody>
          <a:bodyPr wrap="none" rtlCol="0">
            <a:spAutoFit/>
          </a:bodyPr>
          <a:lstStyle/>
          <a:p>
            <a:r>
              <a:rPr lang="sv-SE" dirty="0"/>
              <a:t>2045</a:t>
            </a:r>
          </a:p>
        </p:txBody>
      </p:sp>
      <p:sp>
        <p:nvSpPr>
          <p:cNvPr id="102" name="TextBox 101">
            <a:extLst>
              <a:ext uri="{FF2B5EF4-FFF2-40B4-BE49-F238E27FC236}">
                <a16:creationId xmlns:a16="http://schemas.microsoft.com/office/drawing/2014/main" id="{11E587B2-187F-485F-B1D5-43FD905B6A15}"/>
              </a:ext>
            </a:extLst>
          </p:cNvPr>
          <p:cNvSpPr txBox="1"/>
          <p:nvPr/>
        </p:nvSpPr>
        <p:spPr>
          <a:xfrm>
            <a:off x="1459706" y="2473489"/>
            <a:ext cx="1210588" cy="369332"/>
          </a:xfrm>
          <a:prstGeom prst="rect">
            <a:avLst/>
          </a:prstGeom>
          <a:noFill/>
        </p:spPr>
        <p:txBody>
          <a:bodyPr wrap="none" rtlCol="0">
            <a:spAutoFit/>
          </a:bodyPr>
          <a:lstStyle/>
          <a:p>
            <a:r>
              <a:rPr lang="sv-SE" dirty="0"/>
              <a:t>2018/2019</a:t>
            </a:r>
          </a:p>
        </p:txBody>
      </p:sp>
      <p:sp>
        <p:nvSpPr>
          <p:cNvPr id="103" name="Right Brace 102">
            <a:extLst>
              <a:ext uri="{FF2B5EF4-FFF2-40B4-BE49-F238E27FC236}">
                <a16:creationId xmlns:a16="http://schemas.microsoft.com/office/drawing/2014/main" id="{A0C098CC-91BC-4F2D-9DD9-F5CC6A31C8E1}"/>
              </a:ext>
            </a:extLst>
          </p:cNvPr>
          <p:cNvSpPr/>
          <p:nvPr/>
        </p:nvSpPr>
        <p:spPr>
          <a:xfrm rot="16200000">
            <a:off x="4202896" y="1384675"/>
            <a:ext cx="143953" cy="29802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07" name="Group 106">
            <a:extLst>
              <a:ext uri="{FF2B5EF4-FFF2-40B4-BE49-F238E27FC236}">
                <a16:creationId xmlns:a16="http://schemas.microsoft.com/office/drawing/2014/main" id="{FF347334-9061-4A38-99E3-385F6FB7A91C}"/>
              </a:ext>
            </a:extLst>
          </p:cNvPr>
          <p:cNvGrpSpPr/>
          <p:nvPr/>
        </p:nvGrpSpPr>
        <p:grpSpPr>
          <a:xfrm>
            <a:off x="6431668" y="2082725"/>
            <a:ext cx="5279231" cy="3502211"/>
            <a:chOff x="6431668" y="2082725"/>
            <a:chExt cx="5279231" cy="3502211"/>
          </a:xfrm>
        </p:grpSpPr>
        <p:sp>
          <p:nvSpPr>
            <p:cNvPr id="6" name="textruta 5">
              <a:extLst>
                <a:ext uri="{FF2B5EF4-FFF2-40B4-BE49-F238E27FC236}">
                  <a16:creationId xmlns:a16="http://schemas.microsoft.com/office/drawing/2014/main" id="{19CF8D44-E4BB-494B-BC77-323F616C5086}"/>
                </a:ext>
              </a:extLst>
            </p:cNvPr>
            <p:cNvSpPr txBox="1"/>
            <p:nvPr/>
          </p:nvSpPr>
          <p:spPr>
            <a:xfrm>
              <a:off x="6494711" y="2082725"/>
              <a:ext cx="5153146" cy="369332"/>
            </a:xfrm>
            <a:prstGeom prst="rect">
              <a:avLst/>
            </a:prstGeom>
            <a:solidFill>
              <a:schemeClr val="accent1"/>
            </a:solidFill>
          </p:spPr>
          <p:txBody>
            <a:bodyPr wrap="square" rtlCol="0">
              <a:spAutoFit/>
            </a:bodyPr>
            <a:lstStyle/>
            <a:p>
              <a:pPr algn="ctr"/>
              <a:r>
                <a:rPr lang="sv-SE" dirty="0">
                  <a:solidFill>
                    <a:schemeClr val="bg1"/>
                  </a:solidFill>
                </a:rPr>
                <a:t>Tillgänglig effekt*</a:t>
              </a:r>
            </a:p>
          </p:txBody>
        </p:sp>
        <p:pic>
          <p:nvPicPr>
            <p:cNvPr id="100" name="Picture 99">
              <a:extLst>
                <a:ext uri="{FF2B5EF4-FFF2-40B4-BE49-F238E27FC236}">
                  <a16:creationId xmlns:a16="http://schemas.microsoft.com/office/drawing/2014/main" id="{AA2A3161-9EB4-4CB4-9FD5-383BE113EA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31668" y="2715307"/>
              <a:ext cx="5279231" cy="2869629"/>
            </a:xfrm>
            <a:prstGeom prst="rect">
              <a:avLst/>
            </a:prstGeom>
          </p:spPr>
        </p:pic>
        <p:sp>
          <p:nvSpPr>
            <p:cNvPr id="104" name="TextBox 103">
              <a:extLst>
                <a:ext uri="{FF2B5EF4-FFF2-40B4-BE49-F238E27FC236}">
                  <a16:creationId xmlns:a16="http://schemas.microsoft.com/office/drawing/2014/main" id="{F49B2068-71F9-44D4-804B-4BFC9EF62243}"/>
                </a:ext>
              </a:extLst>
            </p:cNvPr>
            <p:cNvSpPr txBox="1"/>
            <p:nvPr/>
          </p:nvSpPr>
          <p:spPr>
            <a:xfrm>
              <a:off x="9485987" y="2494921"/>
              <a:ext cx="652743" cy="369332"/>
            </a:xfrm>
            <a:prstGeom prst="rect">
              <a:avLst/>
            </a:prstGeom>
            <a:noFill/>
          </p:spPr>
          <p:txBody>
            <a:bodyPr wrap="none" rtlCol="0">
              <a:spAutoFit/>
            </a:bodyPr>
            <a:lstStyle/>
            <a:p>
              <a:r>
                <a:rPr lang="sv-SE" dirty="0"/>
                <a:t>2045</a:t>
              </a:r>
            </a:p>
          </p:txBody>
        </p:sp>
        <p:sp>
          <p:nvSpPr>
            <p:cNvPr id="105" name="TextBox 104">
              <a:extLst>
                <a:ext uri="{FF2B5EF4-FFF2-40B4-BE49-F238E27FC236}">
                  <a16:creationId xmlns:a16="http://schemas.microsoft.com/office/drawing/2014/main" id="{39C33A0E-C122-46B3-B1CA-008A795FEA61}"/>
                </a:ext>
              </a:extLst>
            </p:cNvPr>
            <p:cNvSpPr txBox="1"/>
            <p:nvPr/>
          </p:nvSpPr>
          <p:spPr>
            <a:xfrm>
              <a:off x="7009487" y="2494921"/>
              <a:ext cx="1210588" cy="369332"/>
            </a:xfrm>
            <a:prstGeom prst="rect">
              <a:avLst/>
            </a:prstGeom>
            <a:noFill/>
          </p:spPr>
          <p:txBody>
            <a:bodyPr wrap="none" rtlCol="0">
              <a:spAutoFit/>
            </a:bodyPr>
            <a:lstStyle/>
            <a:p>
              <a:r>
                <a:rPr lang="sv-SE" dirty="0"/>
                <a:t>2018/2019</a:t>
              </a:r>
            </a:p>
          </p:txBody>
        </p:sp>
        <p:sp>
          <p:nvSpPr>
            <p:cNvPr id="106" name="Right Brace 105">
              <a:extLst>
                <a:ext uri="{FF2B5EF4-FFF2-40B4-BE49-F238E27FC236}">
                  <a16:creationId xmlns:a16="http://schemas.microsoft.com/office/drawing/2014/main" id="{579696D4-2795-4FE7-9B5F-D9530E1B75D2}"/>
                </a:ext>
              </a:extLst>
            </p:cNvPr>
            <p:cNvSpPr/>
            <p:nvPr/>
          </p:nvSpPr>
          <p:spPr>
            <a:xfrm rot="16200000">
              <a:off x="9752677" y="1413251"/>
              <a:ext cx="143953" cy="29802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spTree>
    <p:extLst>
      <p:ext uri="{BB962C8B-B14F-4D97-AF65-F5344CB8AC3E}">
        <p14:creationId xmlns:p14="http://schemas.microsoft.com/office/powerpoint/2010/main" val="30599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1C07-945A-4CD9-87F5-89124726D76E}"/>
              </a:ext>
            </a:extLst>
          </p:cNvPr>
          <p:cNvSpPr>
            <a:spLocks noGrp="1"/>
          </p:cNvSpPr>
          <p:nvPr>
            <p:ph type="title"/>
          </p:nvPr>
        </p:nvSpPr>
        <p:spPr>
          <a:xfrm>
            <a:off x="838199" y="365125"/>
            <a:ext cx="10801351" cy="1325563"/>
          </a:xfrm>
        </p:spPr>
        <p:txBody>
          <a:bodyPr>
            <a:normAutofit fontScale="90000"/>
          </a:bodyPr>
          <a:lstStyle/>
          <a:p>
            <a:r>
              <a:rPr lang="sv-SE" sz="3600" dirty="0"/>
              <a:t>Investeringsbehovet i elproduktion 2021-2050. Reinvesteringar står för ca 45-52 %</a:t>
            </a:r>
            <a:br>
              <a:rPr lang="sv-SE" dirty="0"/>
            </a:br>
            <a:endParaRPr lang="sv-SE" dirty="0"/>
          </a:p>
        </p:txBody>
      </p:sp>
      <p:graphicFrame>
        <p:nvGraphicFramePr>
          <p:cNvPr id="7" name="Content Placeholder 7">
            <a:extLst>
              <a:ext uri="{FF2B5EF4-FFF2-40B4-BE49-F238E27FC236}">
                <a16:creationId xmlns:a16="http://schemas.microsoft.com/office/drawing/2014/main" id="{11017A34-F2FE-4BFC-8C4D-3E89D2630BF5}"/>
              </a:ext>
            </a:extLst>
          </p:cNvPr>
          <p:cNvGraphicFramePr>
            <a:graphicFrameLocks/>
          </p:cNvGraphicFramePr>
          <p:nvPr/>
        </p:nvGraphicFramePr>
        <p:xfrm>
          <a:off x="803275" y="2156827"/>
          <a:ext cx="3425825" cy="43068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734FFA8-D629-4E21-A927-5CCAFAAAD9D2}"/>
              </a:ext>
            </a:extLst>
          </p:cNvPr>
          <p:cNvSpPr txBox="1"/>
          <p:nvPr/>
        </p:nvSpPr>
        <p:spPr>
          <a:xfrm>
            <a:off x="1085848" y="1787495"/>
            <a:ext cx="3228975" cy="369332"/>
          </a:xfrm>
          <a:prstGeom prst="rect">
            <a:avLst/>
          </a:prstGeom>
          <a:noFill/>
        </p:spPr>
        <p:txBody>
          <a:bodyPr wrap="square" rtlCol="0">
            <a:spAutoFit/>
          </a:bodyPr>
          <a:lstStyle/>
          <a:p>
            <a:pPr algn="ctr"/>
            <a:r>
              <a:rPr lang="sv-SE" dirty="0"/>
              <a:t>Förnybart centraliserad</a:t>
            </a:r>
          </a:p>
        </p:txBody>
      </p:sp>
      <p:sp>
        <p:nvSpPr>
          <p:cNvPr id="10" name="TextBox 9">
            <a:extLst>
              <a:ext uri="{FF2B5EF4-FFF2-40B4-BE49-F238E27FC236}">
                <a16:creationId xmlns:a16="http://schemas.microsoft.com/office/drawing/2014/main" id="{15EE1268-F8B2-461F-9FA6-176F56B1B344}"/>
              </a:ext>
            </a:extLst>
          </p:cNvPr>
          <p:cNvSpPr txBox="1"/>
          <p:nvPr/>
        </p:nvSpPr>
        <p:spPr>
          <a:xfrm>
            <a:off x="4838700" y="1787495"/>
            <a:ext cx="3228975" cy="369332"/>
          </a:xfrm>
          <a:prstGeom prst="rect">
            <a:avLst/>
          </a:prstGeom>
          <a:noFill/>
        </p:spPr>
        <p:txBody>
          <a:bodyPr wrap="square" rtlCol="0">
            <a:spAutoFit/>
          </a:bodyPr>
          <a:lstStyle/>
          <a:p>
            <a:pPr algn="ctr"/>
            <a:r>
              <a:rPr lang="sv-SE" dirty="0"/>
              <a:t>Förnybart decentraliserad</a:t>
            </a:r>
          </a:p>
        </p:txBody>
      </p:sp>
      <p:sp>
        <p:nvSpPr>
          <p:cNvPr id="11" name="TextBox 10">
            <a:extLst>
              <a:ext uri="{FF2B5EF4-FFF2-40B4-BE49-F238E27FC236}">
                <a16:creationId xmlns:a16="http://schemas.microsoft.com/office/drawing/2014/main" id="{0B80A925-483C-4F5E-8A4E-0DD41A131DB1}"/>
              </a:ext>
            </a:extLst>
          </p:cNvPr>
          <p:cNvSpPr txBox="1"/>
          <p:nvPr/>
        </p:nvSpPr>
        <p:spPr>
          <a:xfrm>
            <a:off x="8410576" y="1787495"/>
            <a:ext cx="3228975" cy="369332"/>
          </a:xfrm>
          <a:prstGeom prst="rect">
            <a:avLst/>
          </a:prstGeom>
          <a:noFill/>
        </p:spPr>
        <p:txBody>
          <a:bodyPr wrap="square" rtlCol="0">
            <a:spAutoFit/>
          </a:bodyPr>
          <a:lstStyle/>
          <a:p>
            <a:pPr algn="ctr"/>
            <a:r>
              <a:rPr lang="sv-SE" dirty="0"/>
              <a:t>Förnybart och kärnkraft</a:t>
            </a:r>
          </a:p>
        </p:txBody>
      </p:sp>
      <p:graphicFrame>
        <p:nvGraphicFramePr>
          <p:cNvPr id="12" name="Content Placeholder 7">
            <a:extLst>
              <a:ext uri="{FF2B5EF4-FFF2-40B4-BE49-F238E27FC236}">
                <a16:creationId xmlns:a16="http://schemas.microsoft.com/office/drawing/2014/main" id="{5AD0BBCD-291D-4431-A678-C85801981523}"/>
              </a:ext>
            </a:extLst>
          </p:cNvPr>
          <p:cNvGraphicFramePr>
            <a:graphicFrameLocks/>
          </p:cNvGraphicFramePr>
          <p:nvPr/>
        </p:nvGraphicFramePr>
        <p:xfrm>
          <a:off x="4657724" y="2156827"/>
          <a:ext cx="3425825" cy="43068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ontent Placeholder 7">
            <a:extLst>
              <a:ext uri="{FF2B5EF4-FFF2-40B4-BE49-F238E27FC236}">
                <a16:creationId xmlns:a16="http://schemas.microsoft.com/office/drawing/2014/main" id="{5601E200-38B7-4519-A94B-44BA7B2C3B46}"/>
              </a:ext>
            </a:extLst>
          </p:cNvPr>
          <p:cNvGraphicFramePr>
            <a:graphicFrameLocks/>
          </p:cNvGraphicFramePr>
          <p:nvPr/>
        </p:nvGraphicFramePr>
        <p:xfrm>
          <a:off x="8410576" y="2168733"/>
          <a:ext cx="3425825" cy="4306888"/>
        </p:xfrm>
        <a:graphic>
          <a:graphicData uri="http://schemas.openxmlformats.org/drawingml/2006/chart">
            <c:chart xmlns:c="http://schemas.openxmlformats.org/drawingml/2006/chart" xmlns:r="http://schemas.openxmlformats.org/officeDocument/2006/relationships" r:id="rId5"/>
          </a:graphicData>
        </a:graphic>
      </p:graphicFrame>
      <p:sp>
        <p:nvSpPr>
          <p:cNvPr id="14" name="Oval 13">
            <a:extLst>
              <a:ext uri="{FF2B5EF4-FFF2-40B4-BE49-F238E27FC236}">
                <a16:creationId xmlns:a16="http://schemas.microsoft.com/office/drawing/2014/main" id="{A7162695-3D1D-47AE-BEA1-AF981E5685CA}"/>
              </a:ext>
            </a:extLst>
          </p:cNvPr>
          <p:cNvSpPr/>
          <p:nvPr/>
        </p:nvSpPr>
        <p:spPr>
          <a:xfrm>
            <a:off x="5662308" y="2192098"/>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638 mrd SEK</a:t>
            </a:r>
          </a:p>
        </p:txBody>
      </p:sp>
      <p:sp>
        <p:nvSpPr>
          <p:cNvPr id="15" name="Oval 14">
            <a:extLst>
              <a:ext uri="{FF2B5EF4-FFF2-40B4-BE49-F238E27FC236}">
                <a16:creationId xmlns:a16="http://schemas.microsoft.com/office/drawing/2014/main" id="{1FEBF0D8-E013-4744-9AB4-1AB4D6F1C7D2}"/>
              </a:ext>
            </a:extLst>
          </p:cNvPr>
          <p:cNvSpPr/>
          <p:nvPr/>
        </p:nvSpPr>
        <p:spPr>
          <a:xfrm>
            <a:off x="9420225" y="2192098"/>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557 mrd SEK</a:t>
            </a:r>
          </a:p>
        </p:txBody>
      </p:sp>
      <p:sp>
        <p:nvSpPr>
          <p:cNvPr id="16" name="Oval 15">
            <a:extLst>
              <a:ext uri="{FF2B5EF4-FFF2-40B4-BE49-F238E27FC236}">
                <a16:creationId xmlns:a16="http://schemas.microsoft.com/office/drawing/2014/main" id="{513B6EEB-CF7E-4A1F-8779-4AE421AB0DC6}"/>
              </a:ext>
            </a:extLst>
          </p:cNvPr>
          <p:cNvSpPr/>
          <p:nvPr/>
        </p:nvSpPr>
        <p:spPr>
          <a:xfrm>
            <a:off x="1400522" y="2184338"/>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596 mrd SEK</a:t>
            </a:r>
          </a:p>
        </p:txBody>
      </p:sp>
    </p:spTree>
    <p:extLst>
      <p:ext uri="{BB962C8B-B14F-4D97-AF65-F5344CB8AC3E}">
        <p14:creationId xmlns:p14="http://schemas.microsoft.com/office/powerpoint/2010/main" val="748444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4AC5-C88B-4FDA-8836-25B30ABB646F}"/>
              </a:ext>
            </a:extLst>
          </p:cNvPr>
          <p:cNvSpPr>
            <a:spLocks noGrp="1"/>
          </p:cNvSpPr>
          <p:nvPr>
            <p:ph type="title"/>
          </p:nvPr>
        </p:nvSpPr>
        <p:spPr/>
        <p:txBody>
          <a:bodyPr>
            <a:noAutofit/>
          </a:bodyPr>
          <a:lstStyle/>
          <a:p>
            <a:r>
              <a:rPr lang="sv-SE" sz="3200" dirty="0"/>
              <a:t>Investeringskostnaderna kommer att öka betydligt jämfört med </a:t>
            </a:r>
            <a:r>
              <a:rPr lang="sv-SE" sz="3200" i="1" dirty="0"/>
              <a:t>idag</a:t>
            </a:r>
            <a:r>
              <a:rPr lang="sv-SE" sz="3200" dirty="0"/>
              <a:t>…</a:t>
            </a:r>
          </a:p>
        </p:txBody>
      </p:sp>
      <p:grpSp>
        <p:nvGrpSpPr>
          <p:cNvPr id="8" name="Group 7">
            <a:extLst>
              <a:ext uri="{FF2B5EF4-FFF2-40B4-BE49-F238E27FC236}">
                <a16:creationId xmlns:a16="http://schemas.microsoft.com/office/drawing/2014/main" id="{FB52964E-489B-4DB7-992B-B5CAB4BE9C25}"/>
              </a:ext>
            </a:extLst>
          </p:cNvPr>
          <p:cNvGrpSpPr/>
          <p:nvPr/>
        </p:nvGrpSpPr>
        <p:grpSpPr>
          <a:xfrm>
            <a:off x="856374" y="1769129"/>
            <a:ext cx="11142488" cy="4347275"/>
            <a:chOff x="1121067" y="1592667"/>
            <a:chExt cx="11142488" cy="4347275"/>
          </a:xfrm>
        </p:grpSpPr>
        <p:pic>
          <p:nvPicPr>
            <p:cNvPr id="4" name="Picture 3">
              <a:extLst>
                <a:ext uri="{FF2B5EF4-FFF2-40B4-BE49-F238E27FC236}">
                  <a16:creationId xmlns:a16="http://schemas.microsoft.com/office/drawing/2014/main" id="{96C02B8B-6CA1-4CFC-8BB9-E6E23B2DA7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1295"/>
            <a:stretch/>
          </p:blipFill>
          <p:spPr>
            <a:xfrm>
              <a:off x="1121067" y="1824348"/>
              <a:ext cx="6969463" cy="3487745"/>
            </a:xfrm>
            <a:prstGeom prst="rect">
              <a:avLst/>
            </a:prstGeom>
          </p:spPr>
        </p:pic>
        <p:pic>
          <p:nvPicPr>
            <p:cNvPr id="5" name="Picture 4">
              <a:extLst>
                <a:ext uri="{FF2B5EF4-FFF2-40B4-BE49-F238E27FC236}">
                  <a16:creationId xmlns:a16="http://schemas.microsoft.com/office/drawing/2014/main" id="{6605F0A5-9CF1-4E80-B607-D41CA2D8EDE4}"/>
                </a:ext>
              </a:extLst>
            </p:cNvPr>
            <p:cNvPicPr>
              <a:picLocks noChangeAspect="1"/>
            </p:cNvPicPr>
            <p:nvPr/>
          </p:nvPicPr>
          <p:blipFill>
            <a:blip r:embed="rId4"/>
            <a:stretch>
              <a:fillRect/>
            </a:stretch>
          </p:blipFill>
          <p:spPr>
            <a:xfrm>
              <a:off x="9702163" y="1592667"/>
              <a:ext cx="2561392" cy="4347275"/>
            </a:xfrm>
            <a:prstGeom prst="rect">
              <a:avLst/>
            </a:prstGeom>
          </p:spPr>
        </p:pic>
        <p:sp>
          <p:nvSpPr>
            <p:cNvPr id="6" name="Rectangle 5">
              <a:extLst>
                <a:ext uri="{FF2B5EF4-FFF2-40B4-BE49-F238E27FC236}">
                  <a16:creationId xmlns:a16="http://schemas.microsoft.com/office/drawing/2014/main" id="{C634873A-DB98-4AC5-AE46-7421A2773B16}"/>
                </a:ext>
              </a:extLst>
            </p:cNvPr>
            <p:cNvSpPr/>
            <p:nvPr/>
          </p:nvSpPr>
          <p:spPr>
            <a:xfrm>
              <a:off x="9702163" y="1690689"/>
              <a:ext cx="526719" cy="3621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a:extLst>
                <a:ext uri="{FF2B5EF4-FFF2-40B4-BE49-F238E27FC236}">
                  <a16:creationId xmlns:a16="http://schemas.microsoft.com/office/drawing/2014/main" id="{AEDA8AAA-5067-4E24-844B-3E6AD5D59355}"/>
                </a:ext>
              </a:extLst>
            </p:cNvPr>
            <p:cNvSpPr txBox="1"/>
            <p:nvPr/>
          </p:nvSpPr>
          <p:spPr>
            <a:xfrm rot="16200000">
              <a:off x="189292" y="3276379"/>
              <a:ext cx="2542106" cy="307777"/>
            </a:xfrm>
            <a:prstGeom prst="rect">
              <a:avLst/>
            </a:prstGeom>
            <a:solidFill>
              <a:schemeClr val="bg1"/>
            </a:solidFill>
          </p:spPr>
          <p:txBody>
            <a:bodyPr wrap="square" rtlCol="0">
              <a:spAutoFit/>
            </a:bodyPr>
            <a:lstStyle/>
            <a:p>
              <a:r>
                <a:rPr lang="sv-SE" sz="1400" dirty="0">
                  <a:solidFill>
                    <a:schemeClr val="tx2"/>
                  </a:solidFill>
                </a:rPr>
                <a:t>Investeringsbhov [miljarder SEK]</a:t>
              </a:r>
            </a:p>
          </p:txBody>
        </p:sp>
      </p:grpSp>
    </p:spTree>
    <p:extLst>
      <p:ext uri="{BB962C8B-B14F-4D97-AF65-F5344CB8AC3E}">
        <p14:creationId xmlns:p14="http://schemas.microsoft.com/office/powerpoint/2010/main" val="301872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4AC5-C88B-4FDA-8836-25B30ABB646F}"/>
              </a:ext>
            </a:extLst>
          </p:cNvPr>
          <p:cNvSpPr>
            <a:spLocks noGrp="1"/>
          </p:cNvSpPr>
          <p:nvPr>
            <p:ph type="title"/>
          </p:nvPr>
        </p:nvSpPr>
        <p:spPr/>
        <p:txBody>
          <a:bodyPr>
            <a:noAutofit/>
          </a:bodyPr>
          <a:lstStyle/>
          <a:p>
            <a:r>
              <a:rPr lang="sv-SE" sz="3200" dirty="0"/>
              <a:t>Investeringskostnaderna kommer att öka betydligt jämfört med </a:t>
            </a:r>
            <a:r>
              <a:rPr lang="sv-SE" sz="3200" i="1" dirty="0"/>
              <a:t>idag</a:t>
            </a:r>
            <a:r>
              <a:rPr lang="sv-SE" sz="3200" dirty="0"/>
              <a:t>…</a:t>
            </a:r>
          </a:p>
        </p:txBody>
      </p:sp>
      <p:sp>
        <p:nvSpPr>
          <p:cNvPr id="3" name="Rectangle 2">
            <a:extLst>
              <a:ext uri="{FF2B5EF4-FFF2-40B4-BE49-F238E27FC236}">
                <a16:creationId xmlns:a16="http://schemas.microsoft.com/office/drawing/2014/main" id="{D34F66C4-C990-4D30-843F-14F2EBD95ADA}"/>
              </a:ext>
            </a:extLst>
          </p:cNvPr>
          <p:cNvSpPr/>
          <p:nvPr/>
        </p:nvSpPr>
        <p:spPr>
          <a:xfrm>
            <a:off x="1150144" y="2223679"/>
            <a:ext cx="5186861" cy="371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Straight Connector 11">
            <a:extLst>
              <a:ext uri="{FF2B5EF4-FFF2-40B4-BE49-F238E27FC236}">
                <a16:creationId xmlns:a16="http://schemas.microsoft.com/office/drawing/2014/main" id="{7BF67F8D-D178-4947-86A7-8DD027C502F1}"/>
              </a:ext>
            </a:extLst>
          </p:cNvPr>
          <p:cNvCxnSpPr>
            <a:cxnSpLocks/>
          </p:cNvCxnSpPr>
          <p:nvPr/>
        </p:nvCxnSpPr>
        <p:spPr>
          <a:xfrm>
            <a:off x="7090255" y="2445317"/>
            <a:ext cx="0" cy="304323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pic>
        <p:nvPicPr>
          <p:cNvPr id="11" name="Picture 3">
            <a:extLst>
              <a:ext uri="{FF2B5EF4-FFF2-40B4-BE49-F238E27FC236}">
                <a16:creationId xmlns:a16="http://schemas.microsoft.com/office/drawing/2014/main" id="{A07B92E2-2913-49A8-85B2-E478CF1AC00F}"/>
              </a:ext>
            </a:extLst>
          </p:cNvPr>
          <p:cNvPicPr>
            <a:picLocks noChangeAspect="1"/>
          </p:cNvPicPr>
          <p:nvPr/>
        </p:nvPicPr>
        <p:blipFill>
          <a:blip r:embed="rId3"/>
          <a:stretch>
            <a:fillRect/>
          </a:stretch>
        </p:blipFill>
        <p:spPr>
          <a:xfrm>
            <a:off x="510639" y="2313099"/>
            <a:ext cx="9872212" cy="3487745"/>
          </a:xfrm>
          <a:prstGeom prst="rect">
            <a:avLst/>
          </a:prstGeom>
        </p:spPr>
      </p:pic>
      <p:sp>
        <p:nvSpPr>
          <p:cNvPr id="10" name="Oval 15">
            <a:extLst>
              <a:ext uri="{FF2B5EF4-FFF2-40B4-BE49-F238E27FC236}">
                <a16:creationId xmlns:a16="http://schemas.microsoft.com/office/drawing/2014/main" id="{17E3C64F-65BA-4384-A6F1-D3E3E1E65BA1}"/>
              </a:ext>
            </a:extLst>
          </p:cNvPr>
          <p:cNvSpPr/>
          <p:nvPr/>
        </p:nvSpPr>
        <p:spPr>
          <a:xfrm>
            <a:off x="7195584" y="2445317"/>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596 mrd SEK</a:t>
            </a:r>
          </a:p>
        </p:txBody>
      </p:sp>
      <p:sp>
        <p:nvSpPr>
          <p:cNvPr id="13" name="TextBox 6">
            <a:extLst>
              <a:ext uri="{FF2B5EF4-FFF2-40B4-BE49-F238E27FC236}">
                <a16:creationId xmlns:a16="http://schemas.microsoft.com/office/drawing/2014/main" id="{9C27AF10-B86B-4C2B-A22B-BD3C071E1E98}"/>
              </a:ext>
            </a:extLst>
          </p:cNvPr>
          <p:cNvSpPr txBox="1"/>
          <p:nvPr/>
        </p:nvSpPr>
        <p:spPr>
          <a:xfrm rot="16200000">
            <a:off x="-440716" y="3813048"/>
            <a:ext cx="2542106" cy="307777"/>
          </a:xfrm>
          <a:prstGeom prst="rect">
            <a:avLst/>
          </a:prstGeom>
          <a:solidFill>
            <a:schemeClr val="bg1"/>
          </a:solidFill>
        </p:spPr>
        <p:txBody>
          <a:bodyPr wrap="none" rtlCol="0">
            <a:spAutoFit/>
          </a:bodyPr>
          <a:lstStyle/>
          <a:p>
            <a:r>
              <a:rPr lang="sv-SE" sz="1400" dirty="0">
                <a:solidFill>
                  <a:schemeClr val="tx2"/>
                </a:solidFill>
              </a:rPr>
              <a:t>Investeringsbhov [miljarder SEK]</a:t>
            </a:r>
          </a:p>
        </p:txBody>
      </p:sp>
    </p:spTree>
    <p:extLst>
      <p:ext uri="{BB962C8B-B14F-4D97-AF65-F5344CB8AC3E}">
        <p14:creationId xmlns:p14="http://schemas.microsoft.com/office/powerpoint/2010/main" val="1331347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4AC5-C88B-4FDA-8836-25B30ABB646F}"/>
              </a:ext>
            </a:extLst>
          </p:cNvPr>
          <p:cNvSpPr>
            <a:spLocks noGrp="1"/>
          </p:cNvSpPr>
          <p:nvPr>
            <p:ph type="title"/>
          </p:nvPr>
        </p:nvSpPr>
        <p:spPr/>
        <p:txBody>
          <a:bodyPr>
            <a:noAutofit/>
          </a:bodyPr>
          <a:lstStyle/>
          <a:p>
            <a:r>
              <a:rPr lang="sv-SE" sz="3200" dirty="0"/>
              <a:t>Investeringskostnaderna kommer att öka betydligt jämfört med </a:t>
            </a:r>
            <a:r>
              <a:rPr lang="sv-SE" sz="3200" i="1" dirty="0"/>
              <a:t>idag</a:t>
            </a:r>
            <a:r>
              <a:rPr lang="sv-SE" sz="3200" dirty="0"/>
              <a:t>…</a:t>
            </a:r>
          </a:p>
        </p:txBody>
      </p:sp>
      <p:grpSp>
        <p:nvGrpSpPr>
          <p:cNvPr id="8" name="Group 7">
            <a:extLst>
              <a:ext uri="{FF2B5EF4-FFF2-40B4-BE49-F238E27FC236}">
                <a16:creationId xmlns:a16="http://schemas.microsoft.com/office/drawing/2014/main" id="{FB52964E-489B-4DB7-992B-B5CAB4BE9C25}"/>
              </a:ext>
            </a:extLst>
          </p:cNvPr>
          <p:cNvGrpSpPr/>
          <p:nvPr/>
        </p:nvGrpSpPr>
        <p:grpSpPr>
          <a:xfrm>
            <a:off x="203232" y="1769129"/>
            <a:ext cx="11795630" cy="4347275"/>
            <a:chOff x="467925" y="1592667"/>
            <a:chExt cx="11795630" cy="4347275"/>
          </a:xfrm>
        </p:grpSpPr>
        <p:pic>
          <p:nvPicPr>
            <p:cNvPr id="4" name="Picture 3">
              <a:extLst>
                <a:ext uri="{FF2B5EF4-FFF2-40B4-BE49-F238E27FC236}">
                  <a16:creationId xmlns:a16="http://schemas.microsoft.com/office/drawing/2014/main" id="{96C02B8B-6CA1-4CFC-8BB9-E6E23B2DA7C2}"/>
                </a:ext>
              </a:extLst>
            </p:cNvPr>
            <p:cNvPicPr>
              <a:picLocks noChangeAspect="1"/>
            </p:cNvPicPr>
            <p:nvPr/>
          </p:nvPicPr>
          <p:blipFill>
            <a:blip r:embed="rId3"/>
            <a:stretch>
              <a:fillRect/>
            </a:stretch>
          </p:blipFill>
          <p:spPr>
            <a:xfrm>
              <a:off x="467925" y="2161388"/>
              <a:ext cx="10143993" cy="3487745"/>
            </a:xfrm>
            <a:prstGeom prst="rect">
              <a:avLst/>
            </a:prstGeom>
          </p:spPr>
        </p:pic>
        <p:pic>
          <p:nvPicPr>
            <p:cNvPr id="5" name="Picture 4">
              <a:extLst>
                <a:ext uri="{FF2B5EF4-FFF2-40B4-BE49-F238E27FC236}">
                  <a16:creationId xmlns:a16="http://schemas.microsoft.com/office/drawing/2014/main" id="{6605F0A5-9CF1-4E80-B607-D41CA2D8EDE4}"/>
                </a:ext>
              </a:extLst>
            </p:cNvPr>
            <p:cNvPicPr>
              <a:picLocks noChangeAspect="1"/>
            </p:cNvPicPr>
            <p:nvPr/>
          </p:nvPicPr>
          <p:blipFill>
            <a:blip r:embed="rId4"/>
            <a:stretch>
              <a:fillRect/>
            </a:stretch>
          </p:blipFill>
          <p:spPr>
            <a:xfrm>
              <a:off x="9702163" y="1592667"/>
              <a:ext cx="2561392" cy="4347275"/>
            </a:xfrm>
            <a:prstGeom prst="rect">
              <a:avLst/>
            </a:prstGeom>
          </p:spPr>
        </p:pic>
        <p:sp>
          <p:nvSpPr>
            <p:cNvPr id="6" name="Rectangle 5">
              <a:extLst>
                <a:ext uri="{FF2B5EF4-FFF2-40B4-BE49-F238E27FC236}">
                  <a16:creationId xmlns:a16="http://schemas.microsoft.com/office/drawing/2014/main" id="{C634873A-DB98-4AC5-AE46-7421A2773B16}"/>
                </a:ext>
              </a:extLst>
            </p:cNvPr>
            <p:cNvSpPr/>
            <p:nvPr/>
          </p:nvSpPr>
          <p:spPr>
            <a:xfrm>
              <a:off x="9702163" y="1690689"/>
              <a:ext cx="526719" cy="3621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a:extLst>
                <a:ext uri="{FF2B5EF4-FFF2-40B4-BE49-F238E27FC236}">
                  <a16:creationId xmlns:a16="http://schemas.microsoft.com/office/drawing/2014/main" id="{AEDA8AAA-5067-4E24-844B-3E6AD5D59355}"/>
                </a:ext>
              </a:extLst>
            </p:cNvPr>
            <p:cNvSpPr txBox="1"/>
            <p:nvPr/>
          </p:nvSpPr>
          <p:spPr>
            <a:xfrm rot="16200000">
              <a:off x="-463850" y="3613419"/>
              <a:ext cx="2542106" cy="307777"/>
            </a:xfrm>
            <a:prstGeom prst="rect">
              <a:avLst/>
            </a:prstGeom>
            <a:solidFill>
              <a:schemeClr val="bg1"/>
            </a:solidFill>
          </p:spPr>
          <p:txBody>
            <a:bodyPr wrap="none" rtlCol="0">
              <a:spAutoFit/>
            </a:bodyPr>
            <a:lstStyle/>
            <a:p>
              <a:r>
                <a:rPr lang="sv-SE" sz="1400" dirty="0">
                  <a:solidFill>
                    <a:schemeClr val="tx2"/>
                  </a:solidFill>
                </a:rPr>
                <a:t>Investeringsbhov [miljarder SEK]</a:t>
              </a:r>
            </a:p>
          </p:txBody>
        </p:sp>
      </p:grpSp>
      <p:sp>
        <p:nvSpPr>
          <p:cNvPr id="3" name="Rectangle 2">
            <a:extLst>
              <a:ext uri="{FF2B5EF4-FFF2-40B4-BE49-F238E27FC236}">
                <a16:creationId xmlns:a16="http://schemas.microsoft.com/office/drawing/2014/main" id="{D34F66C4-C990-4D30-843F-14F2EBD95ADA}"/>
              </a:ext>
            </a:extLst>
          </p:cNvPr>
          <p:cNvSpPr/>
          <p:nvPr/>
        </p:nvSpPr>
        <p:spPr>
          <a:xfrm>
            <a:off x="1164429" y="2223679"/>
            <a:ext cx="3687339" cy="371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Oval 15">
            <a:extLst>
              <a:ext uri="{FF2B5EF4-FFF2-40B4-BE49-F238E27FC236}">
                <a16:creationId xmlns:a16="http://schemas.microsoft.com/office/drawing/2014/main" id="{73A458F9-1548-4D41-8C23-26AAD550D517}"/>
              </a:ext>
            </a:extLst>
          </p:cNvPr>
          <p:cNvSpPr/>
          <p:nvPr/>
        </p:nvSpPr>
        <p:spPr>
          <a:xfrm>
            <a:off x="7195584" y="2445317"/>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596 mrd SEK</a:t>
            </a:r>
          </a:p>
        </p:txBody>
      </p:sp>
      <p:cxnSp>
        <p:nvCxnSpPr>
          <p:cNvPr id="12" name="Straight Connector 11">
            <a:extLst>
              <a:ext uri="{FF2B5EF4-FFF2-40B4-BE49-F238E27FC236}">
                <a16:creationId xmlns:a16="http://schemas.microsoft.com/office/drawing/2014/main" id="{232978E4-19C5-4EF6-869A-1BBF9FF6AEEC}"/>
              </a:ext>
            </a:extLst>
          </p:cNvPr>
          <p:cNvCxnSpPr>
            <a:cxnSpLocks/>
          </p:cNvCxnSpPr>
          <p:nvPr/>
        </p:nvCxnSpPr>
        <p:spPr>
          <a:xfrm>
            <a:off x="7090255" y="2445317"/>
            <a:ext cx="0" cy="3043238"/>
          </a:xfrm>
          <a:prstGeom prst="line">
            <a:avLst/>
          </a:prstGeom>
          <a:ln w="15875">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3611CD-C495-4D6B-8425-CA1BE99BB6D4}"/>
              </a:ext>
            </a:extLst>
          </p:cNvPr>
          <p:cNvSpPr txBox="1"/>
          <p:nvPr/>
        </p:nvSpPr>
        <p:spPr>
          <a:xfrm>
            <a:off x="1150872" y="2337850"/>
            <a:ext cx="4062360" cy="1200329"/>
          </a:xfrm>
          <a:prstGeom prst="rect">
            <a:avLst/>
          </a:prstGeom>
          <a:noFill/>
        </p:spPr>
        <p:txBody>
          <a:bodyPr wrap="square" rtlCol="0">
            <a:spAutoFit/>
          </a:bodyPr>
          <a:lstStyle/>
          <a:p>
            <a:pPr marL="285750" indent="-285750">
              <a:buFont typeface="Arial" panose="020B0604020202020204" pitchFamily="34" charset="0"/>
              <a:buChar char="•"/>
            </a:pPr>
            <a:r>
              <a:rPr lang="sv-SE" dirty="0"/>
              <a:t>1,5 Beijing OS</a:t>
            </a:r>
          </a:p>
          <a:p>
            <a:pPr marL="285750" indent="-285750">
              <a:buFont typeface="Arial" panose="020B0604020202020204" pitchFamily="34" charset="0"/>
              <a:buChar char="•"/>
            </a:pPr>
            <a:r>
              <a:rPr lang="sv-SE" dirty="0"/>
              <a:t>2 höghastighetståg mellan Stockholm och Göteborg/Malmö</a:t>
            </a:r>
          </a:p>
          <a:p>
            <a:pPr marL="285750" indent="-285750">
              <a:buFont typeface="Arial" panose="020B0604020202020204" pitchFamily="34" charset="0"/>
              <a:buChar char="•"/>
            </a:pPr>
            <a:r>
              <a:rPr lang="sv-SE" dirty="0"/>
              <a:t>12 svenska försvarsbudgeter</a:t>
            </a:r>
          </a:p>
        </p:txBody>
      </p:sp>
    </p:spTree>
    <p:extLst>
      <p:ext uri="{BB962C8B-B14F-4D97-AF65-F5344CB8AC3E}">
        <p14:creationId xmlns:p14="http://schemas.microsoft.com/office/powerpoint/2010/main" val="266509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1C07-945A-4CD9-87F5-89124726D76E}"/>
              </a:ext>
            </a:extLst>
          </p:cNvPr>
          <p:cNvSpPr>
            <a:spLocks noGrp="1"/>
          </p:cNvSpPr>
          <p:nvPr>
            <p:ph type="title"/>
          </p:nvPr>
        </p:nvSpPr>
        <p:spPr>
          <a:xfrm>
            <a:off x="695325" y="481632"/>
            <a:ext cx="8677275" cy="981075"/>
          </a:xfrm>
        </p:spPr>
        <p:txBody>
          <a:bodyPr>
            <a:normAutofit/>
          </a:bodyPr>
          <a:lstStyle/>
          <a:p>
            <a:r>
              <a:rPr lang="sv-SE" dirty="0"/>
              <a:t>Investeringbehovet i elnät. </a:t>
            </a:r>
            <a:br>
              <a:rPr lang="sv-SE" dirty="0"/>
            </a:br>
            <a:r>
              <a:rPr lang="sv-SE" sz="2800" dirty="0"/>
              <a:t>Reinvesteringsbehovet står för cirka 70 procent</a:t>
            </a:r>
            <a:endParaRPr lang="sv-SE" dirty="0"/>
          </a:p>
        </p:txBody>
      </p:sp>
      <p:sp>
        <p:nvSpPr>
          <p:cNvPr id="4" name="Date Placeholder 3">
            <a:extLst>
              <a:ext uri="{FF2B5EF4-FFF2-40B4-BE49-F238E27FC236}">
                <a16:creationId xmlns:a16="http://schemas.microsoft.com/office/drawing/2014/main" id="{C0C12247-2D5D-4280-8A34-C4499A0CF961}"/>
              </a:ext>
            </a:extLst>
          </p:cNvPr>
          <p:cNvSpPr>
            <a:spLocks noGrp="1"/>
          </p:cNvSpPr>
          <p:nvPr>
            <p:ph type="dt" sz="half" idx="10"/>
          </p:nvPr>
        </p:nvSpPr>
        <p:spPr/>
        <p:txBody>
          <a:bodyPr/>
          <a:lstStyle/>
          <a:p>
            <a:fld id="{60BED5E3-B503-469C-AC8B-A5A83772A74C}" type="datetime1">
              <a:rPr lang="sv-SE" smtClean="0"/>
              <a:t>2020-03-03</a:t>
            </a:fld>
            <a:endParaRPr lang="en-GB" dirty="0"/>
          </a:p>
        </p:txBody>
      </p:sp>
      <p:sp>
        <p:nvSpPr>
          <p:cNvPr id="5" name="Slide Number Placeholder 4">
            <a:extLst>
              <a:ext uri="{FF2B5EF4-FFF2-40B4-BE49-F238E27FC236}">
                <a16:creationId xmlns:a16="http://schemas.microsoft.com/office/drawing/2014/main" id="{0649AE9C-D521-4C1B-8ABD-C85A7F12FC49}"/>
              </a:ext>
            </a:extLst>
          </p:cNvPr>
          <p:cNvSpPr>
            <a:spLocks noGrp="1"/>
          </p:cNvSpPr>
          <p:nvPr>
            <p:ph type="sldNum" sz="quarter" idx="12"/>
          </p:nvPr>
        </p:nvSpPr>
        <p:spPr/>
        <p:txBody>
          <a:bodyPr/>
          <a:lstStyle/>
          <a:p>
            <a:fld id="{A3EAEDCA-98D4-4724-9772-C653855CA076}" type="slidenum">
              <a:rPr lang="en-GB" smtClean="0"/>
              <a:pPr/>
              <a:t>17</a:t>
            </a:fld>
            <a:endParaRPr lang="en-GB" dirty="0"/>
          </a:p>
        </p:txBody>
      </p:sp>
      <p:grpSp>
        <p:nvGrpSpPr>
          <p:cNvPr id="40" name="Group 39">
            <a:extLst>
              <a:ext uri="{FF2B5EF4-FFF2-40B4-BE49-F238E27FC236}">
                <a16:creationId xmlns:a16="http://schemas.microsoft.com/office/drawing/2014/main" id="{C6BA40CD-55E1-49E4-A41A-B3B3C834E85C}"/>
              </a:ext>
            </a:extLst>
          </p:cNvPr>
          <p:cNvGrpSpPr/>
          <p:nvPr/>
        </p:nvGrpSpPr>
        <p:grpSpPr>
          <a:xfrm>
            <a:off x="755649" y="1691243"/>
            <a:ext cx="11106152" cy="4619354"/>
            <a:chOff x="755649" y="1691243"/>
            <a:chExt cx="11106152" cy="4619354"/>
          </a:xfrm>
        </p:grpSpPr>
        <p:pic>
          <p:nvPicPr>
            <p:cNvPr id="39" name="Picture 38">
              <a:extLst>
                <a:ext uri="{FF2B5EF4-FFF2-40B4-BE49-F238E27FC236}">
                  <a16:creationId xmlns:a16="http://schemas.microsoft.com/office/drawing/2014/main" id="{E0EE3225-CE7C-4594-BF29-87AC0963867E}"/>
                </a:ext>
              </a:extLst>
            </p:cNvPr>
            <p:cNvPicPr>
              <a:picLocks noChangeAspect="1"/>
            </p:cNvPicPr>
            <p:nvPr/>
          </p:nvPicPr>
          <p:blipFill>
            <a:blip r:embed="rId3"/>
            <a:stretch>
              <a:fillRect/>
            </a:stretch>
          </p:blipFill>
          <p:spPr>
            <a:xfrm>
              <a:off x="755649" y="1980573"/>
              <a:ext cx="11106152" cy="4330024"/>
            </a:xfrm>
            <a:prstGeom prst="rect">
              <a:avLst/>
            </a:prstGeom>
          </p:spPr>
        </p:pic>
        <p:graphicFrame>
          <p:nvGraphicFramePr>
            <p:cNvPr id="7" name="Content Placeholder 7">
              <a:extLst>
                <a:ext uri="{FF2B5EF4-FFF2-40B4-BE49-F238E27FC236}">
                  <a16:creationId xmlns:a16="http://schemas.microsoft.com/office/drawing/2014/main" id="{11017A34-F2FE-4BFC-8C4D-3E89D2630BF5}"/>
                </a:ext>
              </a:extLst>
            </p:cNvPr>
            <p:cNvGraphicFramePr>
              <a:graphicFrameLocks/>
            </p:cNvGraphicFramePr>
            <p:nvPr/>
          </p:nvGraphicFramePr>
          <p:xfrm>
            <a:off x="803275" y="2060575"/>
            <a:ext cx="3425825" cy="353666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C734FFA8-D629-4E21-A927-5CCAFAAAD9D2}"/>
                </a:ext>
              </a:extLst>
            </p:cNvPr>
            <p:cNvSpPr txBox="1"/>
            <p:nvPr/>
          </p:nvSpPr>
          <p:spPr>
            <a:xfrm>
              <a:off x="1085848" y="1691243"/>
              <a:ext cx="3228975" cy="369332"/>
            </a:xfrm>
            <a:prstGeom prst="rect">
              <a:avLst/>
            </a:prstGeom>
            <a:noFill/>
          </p:spPr>
          <p:txBody>
            <a:bodyPr wrap="square" rtlCol="0">
              <a:spAutoFit/>
            </a:bodyPr>
            <a:lstStyle/>
            <a:p>
              <a:pPr algn="ctr"/>
              <a:r>
                <a:rPr lang="sv-SE" dirty="0"/>
                <a:t>Förnybart centraliserad</a:t>
              </a:r>
            </a:p>
          </p:txBody>
        </p:sp>
        <p:sp>
          <p:nvSpPr>
            <p:cNvPr id="10" name="TextBox 9">
              <a:extLst>
                <a:ext uri="{FF2B5EF4-FFF2-40B4-BE49-F238E27FC236}">
                  <a16:creationId xmlns:a16="http://schemas.microsoft.com/office/drawing/2014/main" id="{15EE1268-F8B2-461F-9FA6-176F56B1B344}"/>
                </a:ext>
              </a:extLst>
            </p:cNvPr>
            <p:cNvSpPr txBox="1"/>
            <p:nvPr/>
          </p:nvSpPr>
          <p:spPr>
            <a:xfrm>
              <a:off x="4838700" y="1691243"/>
              <a:ext cx="3228975" cy="369332"/>
            </a:xfrm>
            <a:prstGeom prst="rect">
              <a:avLst/>
            </a:prstGeom>
            <a:noFill/>
          </p:spPr>
          <p:txBody>
            <a:bodyPr wrap="square" rtlCol="0">
              <a:spAutoFit/>
            </a:bodyPr>
            <a:lstStyle/>
            <a:p>
              <a:pPr algn="ctr"/>
              <a:r>
                <a:rPr lang="sv-SE" dirty="0"/>
                <a:t>Förnybart decentraliserad</a:t>
              </a:r>
            </a:p>
          </p:txBody>
        </p:sp>
        <p:sp>
          <p:nvSpPr>
            <p:cNvPr id="11" name="TextBox 10">
              <a:extLst>
                <a:ext uri="{FF2B5EF4-FFF2-40B4-BE49-F238E27FC236}">
                  <a16:creationId xmlns:a16="http://schemas.microsoft.com/office/drawing/2014/main" id="{0B80A925-483C-4F5E-8A4E-0DD41A131DB1}"/>
                </a:ext>
              </a:extLst>
            </p:cNvPr>
            <p:cNvSpPr txBox="1"/>
            <p:nvPr/>
          </p:nvSpPr>
          <p:spPr>
            <a:xfrm>
              <a:off x="8410576" y="1691243"/>
              <a:ext cx="3228975" cy="369332"/>
            </a:xfrm>
            <a:prstGeom prst="rect">
              <a:avLst/>
            </a:prstGeom>
            <a:noFill/>
          </p:spPr>
          <p:txBody>
            <a:bodyPr wrap="square" rtlCol="0">
              <a:spAutoFit/>
            </a:bodyPr>
            <a:lstStyle/>
            <a:p>
              <a:pPr algn="ctr"/>
              <a:r>
                <a:rPr lang="sv-SE" dirty="0"/>
                <a:t>Förnybart och kärnkraft</a:t>
              </a:r>
            </a:p>
          </p:txBody>
        </p:sp>
        <p:graphicFrame>
          <p:nvGraphicFramePr>
            <p:cNvPr id="17" name="Content Placeholder 7">
              <a:extLst>
                <a:ext uri="{FF2B5EF4-FFF2-40B4-BE49-F238E27FC236}">
                  <a16:creationId xmlns:a16="http://schemas.microsoft.com/office/drawing/2014/main" id="{8A86AED7-40F0-49C6-81BE-68331D40EB6C}"/>
                </a:ext>
              </a:extLst>
            </p:cNvPr>
            <p:cNvGraphicFramePr>
              <a:graphicFrameLocks/>
            </p:cNvGraphicFramePr>
            <p:nvPr/>
          </p:nvGraphicFramePr>
          <p:xfrm>
            <a:off x="4687887" y="2060575"/>
            <a:ext cx="3425825" cy="35366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7">
              <a:extLst>
                <a:ext uri="{FF2B5EF4-FFF2-40B4-BE49-F238E27FC236}">
                  <a16:creationId xmlns:a16="http://schemas.microsoft.com/office/drawing/2014/main" id="{119A4134-2B1D-4F1E-ACC4-289FFD1163DB}"/>
                </a:ext>
              </a:extLst>
            </p:cNvPr>
            <p:cNvGraphicFramePr>
              <a:graphicFrameLocks/>
            </p:cNvGraphicFramePr>
            <p:nvPr/>
          </p:nvGraphicFramePr>
          <p:xfrm>
            <a:off x="8383582" y="2060575"/>
            <a:ext cx="3425825" cy="3536661"/>
          </p:xfrm>
          <a:graphic>
            <a:graphicData uri="http://schemas.openxmlformats.org/drawingml/2006/chart">
              <c:chart xmlns:c="http://schemas.openxmlformats.org/drawingml/2006/chart" xmlns:r="http://schemas.openxmlformats.org/officeDocument/2006/relationships" r:id="rId6"/>
            </a:graphicData>
          </a:graphic>
        </p:graphicFrame>
        <p:sp>
          <p:nvSpPr>
            <p:cNvPr id="19" name="Rectangle 18">
              <a:extLst>
                <a:ext uri="{FF2B5EF4-FFF2-40B4-BE49-F238E27FC236}">
                  <a16:creationId xmlns:a16="http://schemas.microsoft.com/office/drawing/2014/main" id="{0E1C2027-1B1E-4492-9379-1EED8DA8C2D7}"/>
                </a:ext>
              </a:extLst>
            </p:cNvPr>
            <p:cNvSpPr/>
            <p:nvPr/>
          </p:nvSpPr>
          <p:spPr>
            <a:xfrm>
              <a:off x="4186077" y="1919046"/>
              <a:ext cx="530546" cy="3465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a:extLst>
                <a:ext uri="{FF2B5EF4-FFF2-40B4-BE49-F238E27FC236}">
                  <a16:creationId xmlns:a16="http://schemas.microsoft.com/office/drawing/2014/main" id="{9EA39298-2508-4864-9BF6-039BF6EA5EEA}"/>
                </a:ext>
              </a:extLst>
            </p:cNvPr>
            <p:cNvSpPr/>
            <p:nvPr/>
          </p:nvSpPr>
          <p:spPr>
            <a:xfrm>
              <a:off x="7922908" y="1919046"/>
              <a:ext cx="530546" cy="3465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6" name="Oval 15">
            <a:extLst>
              <a:ext uri="{FF2B5EF4-FFF2-40B4-BE49-F238E27FC236}">
                <a16:creationId xmlns:a16="http://schemas.microsoft.com/office/drawing/2014/main" id="{513B6EEB-CF7E-4A1F-8779-4AE421AB0DC6}"/>
              </a:ext>
            </a:extLst>
          </p:cNvPr>
          <p:cNvSpPr/>
          <p:nvPr/>
        </p:nvSpPr>
        <p:spPr>
          <a:xfrm>
            <a:off x="1913549" y="2079253"/>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516 mrd SEK</a:t>
            </a:r>
          </a:p>
        </p:txBody>
      </p:sp>
      <p:sp>
        <p:nvSpPr>
          <p:cNvPr id="15" name="Oval 14">
            <a:extLst>
              <a:ext uri="{FF2B5EF4-FFF2-40B4-BE49-F238E27FC236}">
                <a16:creationId xmlns:a16="http://schemas.microsoft.com/office/drawing/2014/main" id="{1FEBF0D8-E013-4744-9AB4-1AB4D6F1C7D2}"/>
              </a:ext>
            </a:extLst>
          </p:cNvPr>
          <p:cNvSpPr/>
          <p:nvPr/>
        </p:nvSpPr>
        <p:spPr>
          <a:xfrm>
            <a:off x="9862132" y="2203455"/>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441 mrd SEK</a:t>
            </a:r>
          </a:p>
        </p:txBody>
      </p:sp>
      <p:sp>
        <p:nvSpPr>
          <p:cNvPr id="14" name="Oval 13">
            <a:extLst>
              <a:ext uri="{FF2B5EF4-FFF2-40B4-BE49-F238E27FC236}">
                <a16:creationId xmlns:a16="http://schemas.microsoft.com/office/drawing/2014/main" id="{A7162695-3D1D-47AE-BEA1-AF981E5685CA}"/>
              </a:ext>
            </a:extLst>
          </p:cNvPr>
          <p:cNvSpPr/>
          <p:nvPr/>
        </p:nvSpPr>
        <p:spPr>
          <a:xfrm>
            <a:off x="5815783" y="2203455"/>
            <a:ext cx="1933575" cy="56758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485 mrd SEK</a:t>
            </a:r>
          </a:p>
        </p:txBody>
      </p:sp>
    </p:spTree>
    <p:extLst>
      <p:ext uri="{BB962C8B-B14F-4D97-AF65-F5344CB8AC3E}">
        <p14:creationId xmlns:p14="http://schemas.microsoft.com/office/powerpoint/2010/main" val="1922675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5D58E1A-1805-441A-A4B3-9CB55F91DA07}"/>
              </a:ext>
            </a:extLst>
          </p:cNvPr>
          <p:cNvSpPr>
            <a:spLocks noGrp="1"/>
          </p:cNvSpPr>
          <p:nvPr>
            <p:ph type="body" sz="quarter" idx="14"/>
          </p:nvPr>
        </p:nvSpPr>
        <p:spPr>
          <a:xfrm>
            <a:off x="695325" y="1547114"/>
            <a:ext cx="7961788" cy="4371975"/>
          </a:xfrm>
        </p:spPr>
        <p:txBody>
          <a:bodyPr/>
          <a:lstStyle/>
          <a:p>
            <a:r>
              <a:rPr lang="sv-SE" dirty="0"/>
              <a:t>Vi behöver öka elanvändningen med 1,5 gånger Danmarks elanvändning för att nå målet om ett fossilfritt Sverige 2045 (190 TWh)</a:t>
            </a:r>
          </a:p>
          <a:p>
            <a:r>
              <a:rPr lang="sv-SE" dirty="0"/>
              <a:t>Det är möjligt att nå 190 TWh och 32 GW med bibehållen leveranssäkerhet och till konkurrenskraftiga elpriser med alla våra tre scenarier. </a:t>
            </a:r>
          </a:p>
          <a:p>
            <a:r>
              <a:rPr lang="sv-SE" dirty="0"/>
              <a:t>Det kommer krävas 560 – 640 miljarder SEK för ny- och reinvesteringar i produktion</a:t>
            </a:r>
          </a:p>
          <a:p>
            <a:r>
              <a:rPr lang="sv-SE" dirty="0"/>
              <a:t>Det kommer krävas 440 - 520 miljarder SEK för ny- och reinvesteringar i elnäten</a:t>
            </a:r>
          </a:p>
          <a:p>
            <a:pPr lvl="1"/>
            <a:endParaRPr lang="sv-SE" dirty="0"/>
          </a:p>
        </p:txBody>
      </p:sp>
      <p:sp>
        <p:nvSpPr>
          <p:cNvPr id="3" name="Rubrik 2">
            <a:extLst>
              <a:ext uri="{FF2B5EF4-FFF2-40B4-BE49-F238E27FC236}">
                <a16:creationId xmlns:a16="http://schemas.microsoft.com/office/drawing/2014/main" id="{7846E710-DEFC-4108-80B3-7B3BA548DCC9}"/>
              </a:ext>
            </a:extLst>
          </p:cNvPr>
          <p:cNvSpPr>
            <a:spLocks noGrp="1"/>
          </p:cNvSpPr>
          <p:nvPr>
            <p:ph type="title"/>
          </p:nvPr>
        </p:nvSpPr>
        <p:spPr>
          <a:xfrm>
            <a:off x="695325" y="366264"/>
            <a:ext cx="8677275" cy="981075"/>
          </a:xfrm>
        </p:spPr>
        <p:txBody>
          <a:bodyPr/>
          <a:lstStyle/>
          <a:p>
            <a:r>
              <a:rPr lang="sv-SE" dirty="0"/>
              <a:t>Sammanfattningsvis</a:t>
            </a:r>
          </a:p>
        </p:txBody>
      </p:sp>
    </p:spTree>
    <p:extLst>
      <p:ext uri="{BB962C8B-B14F-4D97-AF65-F5344CB8AC3E}">
        <p14:creationId xmlns:p14="http://schemas.microsoft.com/office/powerpoint/2010/main" val="3882658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bil, utomhus, väg, gata&#10;&#10;Automatiskt genererad beskrivning">
            <a:extLst>
              <a:ext uri="{FF2B5EF4-FFF2-40B4-BE49-F238E27FC236}">
                <a16:creationId xmlns:a16="http://schemas.microsoft.com/office/drawing/2014/main" id="{16059A6F-1E57-4AFD-91A9-2A54A8B9FB5C}"/>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6462193" y="707864"/>
            <a:ext cx="5040000" cy="5130000"/>
          </a:xfrm>
        </p:spPr>
      </p:pic>
      <p:sp>
        <p:nvSpPr>
          <p:cNvPr id="3" name="Rubrik 2">
            <a:extLst>
              <a:ext uri="{FF2B5EF4-FFF2-40B4-BE49-F238E27FC236}">
                <a16:creationId xmlns:a16="http://schemas.microsoft.com/office/drawing/2014/main" id="{29AC88E5-3DED-4E1A-A2DA-9510B088D74F}"/>
              </a:ext>
            </a:extLst>
          </p:cNvPr>
          <p:cNvSpPr>
            <a:spLocks noGrp="1"/>
          </p:cNvSpPr>
          <p:nvPr>
            <p:ph type="title"/>
          </p:nvPr>
        </p:nvSpPr>
        <p:spPr>
          <a:xfrm>
            <a:off x="695325" y="540000"/>
            <a:ext cx="5400675" cy="592609"/>
          </a:xfrm>
        </p:spPr>
        <p:txBody>
          <a:bodyPr/>
          <a:lstStyle/>
          <a:p>
            <a:r>
              <a:rPr lang="sv-SE" dirty="0"/>
              <a:t>Utmaningar </a:t>
            </a:r>
          </a:p>
        </p:txBody>
      </p:sp>
      <p:sp>
        <p:nvSpPr>
          <p:cNvPr id="4" name="Platshållare för text 3">
            <a:extLst>
              <a:ext uri="{FF2B5EF4-FFF2-40B4-BE49-F238E27FC236}">
                <a16:creationId xmlns:a16="http://schemas.microsoft.com/office/drawing/2014/main" id="{FF530D88-1A31-400B-AAB6-7C0C9CA5DC74}"/>
              </a:ext>
            </a:extLst>
          </p:cNvPr>
          <p:cNvSpPr>
            <a:spLocks noGrp="1"/>
          </p:cNvSpPr>
          <p:nvPr>
            <p:ph type="body" sz="quarter" idx="18"/>
          </p:nvPr>
        </p:nvSpPr>
        <p:spPr>
          <a:xfrm>
            <a:off x="695324" y="1267692"/>
            <a:ext cx="5230463" cy="4825134"/>
          </a:xfrm>
        </p:spPr>
        <p:txBody>
          <a:bodyPr/>
          <a:lstStyle/>
          <a:p>
            <a:r>
              <a:rPr lang="sv-SE" dirty="0"/>
              <a:t>Från ”förvaltning” av elsystemet till kraftig expansion på kort tid</a:t>
            </a:r>
          </a:p>
          <a:p>
            <a:r>
              <a:rPr lang="sv-SE" dirty="0"/>
              <a:t>Långa ledtider, för bland annat tillståndsprocesser</a:t>
            </a:r>
          </a:p>
          <a:p>
            <a:r>
              <a:rPr lang="sv-SE" dirty="0"/>
              <a:t>Tilltron till långsiktigheten i politiken har minskat</a:t>
            </a:r>
          </a:p>
          <a:p>
            <a:r>
              <a:rPr lang="sv-SE" dirty="0"/>
              <a:t>Elnätet behöver byggas ut och moderniseras</a:t>
            </a:r>
          </a:p>
          <a:p>
            <a:r>
              <a:rPr lang="sv-SE" dirty="0"/>
              <a:t>Industrin och transportsektorn måste  våga lita på att el finns tillgänglig för deras omställning</a:t>
            </a:r>
          </a:p>
          <a:p>
            <a:endParaRPr lang="sv-SE" dirty="0"/>
          </a:p>
        </p:txBody>
      </p:sp>
      <p:sp>
        <p:nvSpPr>
          <p:cNvPr id="5" name="Platshållare för text 4">
            <a:extLst>
              <a:ext uri="{FF2B5EF4-FFF2-40B4-BE49-F238E27FC236}">
                <a16:creationId xmlns:a16="http://schemas.microsoft.com/office/drawing/2014/main" id="{B95E3472-4327-465A-9C6A-8DD4D062F87D}"/>
              </a:ext>
            </a:extLst>
          </p:cNvPr>
          <p:cNvSpPr>
            <a:spLocks noGrp="1"/>
          </p:cNvSpPr>
          <p:nvPr>
            <p:ph type="body" sz="quarter" idx="19"/>
          </p:nvPr>
        </p:nvSpPr>
        <p:spPr/>
        <p:txBody>
          <a:bodyPr/>
          <a:lstStyle/>
          <a:p>
            <a:endParaRPr lang="sv-SE"/>
          </a:p>
        </p:txBody>
      </p:sp>
    </p:spTree>
    <p:extLst>
      <p:ext uri="{BB962C8B-B14F-4D97-AF65-F5344CB8AC3E}">
        <p14:creationId xmlns:p14="http://schemas.microsoft.com/office/powerpoint/2010/main" val="1490913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natur, blå, stor&#10;&#10;Automatiskt genererad beskrivning">
            <a:extLst>
              <a:ext uri="{FF2B5EF4-FFF2-40B4-BE49-F238E27FC236}">
                <a16:creationId xmlns:a16="http://schemas.microsoft.com/office/drawing/2014/main" id="{E0E8F580-3AB1-4128-AA6A-EFAD68FB4FC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80000"/>
                    </a14:imgEffect>
                    <a14:imgEffect>
                      <a14:brightnessContrast bright="30000" contrast="-10000"/>
                    </a14:imgEffect>
                  </a14:imgLayer>
                </a14:imgProps>
              </a:ext>
              <a:ext uri="{28A0092B-C50C-407E-A947-70E740481C1C}">
                <a14:useLocalDpi xmlns:a14="http://schemas.microsoft.com/office/drawing/2010/main"/>
              </a:ext>
            </a:extLst>
          </a:blip>
          <a:srcRect/>
          <a:stretch/>
        </p:blipFill>
        <p:spPr>
          <a:xfrm>
            <a:off x="-32520" y="0"/>
            <a:ext cx="12257040" cy="6306506"/>
          </a:xfrm>
          <a:prstGeom prst="rect">
            <a:avLst/>
          </a:prstGeom>
        </p:spPr>
      </p:pic>
      <p:sp>
        <p:nvSpPr>
          <p:cNvPr id="2" name="Platshållare för text 1">
            <a:extLst>
              <a:ext uri="{FF2B5EF4-FFF2-40B4-BE49-F238E27FC236}">
                <a16:creationId xmlns:a16="http://schemas.microsoft.com/office/drawing/2014/main" id="{059A36B7-971B-4CF7-8801-EA48B946D358}"/>
              </a:ext>
            </a:extLst>
          </p:cNvPr>
          <p:cNvSpPr>
            <a:spLocks noGrp="1"/>
          </p:cNvSpPr>
          <p:nvPr>
            <p:ph type="body" sz="quarter" idx="14"/>
          </p:nvPr>
        </p:nvSpPr>
        <p:spPr>
          <a:xfrm>
            <a:off x="695325" y="1798321"/>
            <a:ext cx="7534276" cy="3528060"/>
          </a:xfrm>
          <a:solidFill>
            <a:schemeClr val="bg1">
              <a:alpha val="20000"/>
            </a:schemeClr>
          </a:solidFill>
          <a:effectLst>
            <a:softEdge rad="127000"/>
          </a:effectLst>
        </p:spPr>
        <p:txBody>
          <a:bodyPr/>
          <a:lstStyle/>
          <a:p>
            <a:r>
              <a:rPr lang="sv-SE" dirty="0"/>
              <a:t>Klimatlag – mål om netto nollutsläpp 2045, därefter negativa utsläpp</a:t>
            </a:r>
          </a:p>
          <a:p>
            <a:r>
              <a:rPr lang="sv-SE" dirty="0"/>
              <a:t>Färdplaner tas fram inom ramen för regeringsinitiativet Fossilfritt Sverige </a:t>
            </a:r>
          </a:p>
          <a:p>
            <a:r>
              <a:rPr lang="sv-SE" dirty="0"/>
              <a:t>Energiföretagen har tagit fram </a:t>
            </a:r>
            <a:r>
              <a:rPr lang="sv-SE" b="1" dirty="0"/>
              <a:t>Färdplan el – för ett fossilfritt samhälle</a:t>
            </a:r>
          </a:p>
          <a:p>
            <a:r>
              <a:rPr lang="sv-SE" dirty="0"/>
              <a:t>Energiföretagen är också en av flera aktörer bakom </a:t>
            </a:r>
            <a:r>
              <a:rPr lang="sv-SE" b="1" dirty="0"/>
              <a:t>Färdplan för uppvärmningsbranschen</a:t>
            </a:r>
          </a:p>
        </p:txBody>
      </p:sp>
      <p:sp>
        <p:nvSpPr>
          <p:cNvPr id="3" name="Rubrik 2">
            <a:extLst>
              <a:ext uri="{FF2B5EF4-FFF2-40B4-BE49-F238E27FC236}">
                <a16:creationId xmlns:a16="http://schemas.microsoft.com/office/drawing/2014/main" id="{8C1139EB-20AA-4936-9823-E033943CB61C}"/>
              </a:ext>
            </a:extLst>
          </p:cNvPr>
          <p:cNvSpPr>
            <a:spLocks noGrp="1"/>
          </p:cNvSpPr>
          <p:nvPr>
            <p:ph type="title"/>
          </p:nvPr>
        </p:nvSpPr>
        <p:spPr/>
        <p:txBody>
          <a:bodyPr/>
          <a:lstStyle/>
          <a:p>
            <a:r>
              <a:rPr lang="sv-SE" dirty="0"/>
              <a:t>Bakgrund</a:t>
            </a:r>
          </a:p>
        </p:txBody>
      </p:sp>
      <p:sp>
        <p:nvSpPr>
          <p:cNvPr id="4" name="Platshållare för text 3">
            <a:extLst>
              <a:ext uri="{FF2B5EF4-FFF2-40B4-BE49-F238E27FC236}">
                <a16:creationId xmlns:a16="http://schemas.microsoft.com/office/drawing/2014/main" id="{E9D94DC4-8E18-4FF1-94C9-AA34380B2FDE}"/>
              </a:ext>
            </a:extLst>
          </p:cNvPr>
          <p:cNvSpPr>
            <a:spLocks noGrp="1"/>
          </p:cNvSpPr>
          <p:nvPr>
            <p:ph type="body" sz="quarter" idx="18"/>
          </p:nvPr>
        </p:nvSpPr>
        <p:spPr/>
        <p:txBody>
          <a:bodyPr/>
          <a:lstStyle/>
          <a:p>
            <a:endParaRPr lang="sv-SE" dirty="0"/>
          </a:p>
        </p:txBody>
      </p:sp>
    </p:spTree>
    <p:extLst>
      <p:ext uri="{BB962C8B-B14F-4D97-AF65-F5344CB8AC3E}">
        <p14:creationId xmlns:p14="http://schemas.microsoft.com/office/powerpoint/2010/main" val="3457915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par>
                          <p:cTn id="23" fill="hold">
                            <p:stCondLst>
                              <p:cond delay="500"/>
                            </p:stCondLst>
                            <p:childTnLst>
                              <p:par>
                                <p:cTn id="24" presetID="10" presetClass="entr" presetSubtype="0" fill="hold" grpId="0" nodeType="afterEffect">
                                  <p:stCondLst>
                                    <p:cond delay="300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utomhus, himmel, träd, vatten&#10;&#10;Automatiskt genererad beskrivning">
            <a:extLst>
              <a:ext uri="{FF2B5EF4-FFF2-40B4-BE49-F238E27FC236}">
                <a16:creationId xmlns:a16="http://schemas.microsoft.com/office/drawing/2014/main" id="{70334496-9F1E-480B-8EE0-C894AE7222DD}"/>
              </a:ext>
            </a:extLst>
          </p:cNvPr>
          <p:cNvPicPr>
            <a:picLocks noGrp="1" noChangeAspect="1"/>
          </p:cNvPicPr>
          <p:nvPr>
            <p:ph type="pic" sz="quarter" idx="17"/>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354763"/>
          </a:xfrm>
        </p:spPr>
      </p:pic>
      <p:sp>
        <p:nvSpPr>
          <p:cNvPr id="3" name="Rubrik 2">
            <a:extLst>
              <a:ext uri="{FF2B5EF4-FFF2-40B4-BE49-F238E27FC236}">
                <a16:creationId xmlns:a16="http://schemas.microsoft.com/office/drawing/2014/main" id="{7F489240-55FE-4BD6-B7B1-09DDB44BAA34}"/>
              </a:ext>
            </a:extLst>
          </p:cNvPr>
          <p:cNvSpPr>
            <a:spLocks noGrp="1"/>
          </p:cNvSpPr>
          <p:nvPr>
            <p:ph type="title"/>
          </p:nvPr>
        </p:nvSpPr>
        <p:spPr>
          <a:xfrm>
            <a:off x="0" y="1763988"/>
            <a:ext cx="12192000" cy="2603350"/>
          </a:xfrm>
        </p:spPr>
        <p:txBody>
          <a:bodyPr/>
          <a:lstStyle/>
          <a:p>
            <a:pPr algn="ctr"/>
            <a:r>
              <a:rPr lang="sv-SE" sz="20200" b="1" dirty="0"/>
              <a:t>?</a:t>
            </a:r>
          </a:p>
        </p:txBody>
      </p:sp>
      <p:sp>
        <p:nvSpPr>
          <p:cNvPr id="4" name="Platshållare för text 3">
            <a:extLst>
              <a:ext uri="{FF2B5EF4-FFF2-40B4-BE49-F238E27FC236}">
                <a16:creationId xmlns:a16="http://schemas.microsoft.com/office/drawing/2014/main" id="{014B2F22-3855-4571-92FD-466F352D9C2A}"/>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37566306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9" descr="En bild som visar utomhus, himmel, träd, vatten&#10;&#10;Automatiskt genererad beskrivning">
            <a:extLst>
              <a:ext uri="{FF2B5EF4-FFF2-40B4-BE49-F238E27FC236}">
                <a16:creationId xmlns:a16="http://schemas.microsoft.com/office/drawing/2014/main" id="{43CE4801-AAC5-4AFB-88BA-316CA46DE70F}"/>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0" cy="6354763"/>
          </a:xfrm>
          <a:prstGeom prst="rect">
            <a:avLst/>
          </a:prstGeom>
        </p:spPr>
      </p:pic>
      <p:sp>
        <p:nvSpPr>
          <p:cNvPr id="2" name="Platshållare för text 1">
            <a:extLst>
              <a:ext uri="{FF2B5EF4-FFF2-40B4-BE49-F238E27FC236}">
                <a16:creationId xmlns:a16="http://schemas.microsoft.com/office/drawing/2014/main" id="{EF44A841-F1F6-41C8-A081-BDD0158111ED}"/>
              </a:ext>
            </a:extLst>
          </p:cNvPr>
          <p:cNvSpPr>
            <a:spLocks noGrp="1"/>
          </p:cNvSpPr>
          <p:nvPr>
            <p:ph type="body" sz="quarter" idx="14"/>
          </p:nvPr>
        </p:nvSpPr>
        <p:spPr>
          <a:xfrm>
            <a:off x="-1" y="1538344"/>
            <a:ext cx="12191999" cy="2883049"/>
          </a:xfrm>
        </p:spPr>
        <p:txBody>
          <a:bodyPr/>
          <a:lstStyle/>
          <a:p>
            <a:pPr marL="0" indent="0" algn="ctr">
              <a:buNone/>
            </a:pPr>
            <a:r>
              <a:rPr lang="sv-SE" sz="16800" dirty="0">
                <a:solidFill>
                  <a:schemeClr val="bg1"/>
                </a:solidFill>
              </a:rPr>
              <a:t>NEJ!</a:t>
            </a:r>
          </a:p>
          <a:p>
            <a:pPr marL="0" indent="0">
              <a:buNone/>
            </a:pPr>
            <a:endParaRPr lang="sv-SE" dirty="0"/>
          </a:p>
        </p:txBody>
      </p:sp>
      <p:sp>
        <p:nvSpPr>
          <p:cNvPr id="4" name="Platshållare för text 3">
            <a:extLst>
              <a:ext uri="{FF2B5EF4-FFF2-40B4-BE49-F238E27FC236}">
                <a16:creationId xmlns:a16="http://schemas.microsoft.com/office/drawing/2014/main" id="{03E7F0C8-FF74-478D-A3FA-74166ADEBE21}"/>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166910858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9" descr="En bild som visar utomhus, himmel, träd, vatten&#10;&#10;Automatiskt genererad beskrivning">
            <a:extLst>
              <a:ext uri="{FF2B5EF4-FFF2-40B4-BE49-F238E27FC236}">
                <a16:creationId xmlns:a16="http://schemas.microsoft.com/office/drawing/2014/main" id="{DF0645EE-DE06-4721-813E-4498B3594F9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15200"/>
            <a:ext cx="12192000" cy="6354763"/>
          </a:xfrm>
          <a:prstGeom prst="rect">
            <a:avLst/>
          </a:prstGeom>
        </p:spPr>
      </p:pic>
      <p:sp>
        <p:nvSpPr>
          <p:cNvPr id="2" name="Platshållare för text 1">
            <a:extLst>
              <a:ext uri="{FF2B5EF4-FFF2-40B4-BE49-F238E27FC236}">
                <a16:creationId xmlns:a16="http://schemas.microsoft.com/office/drawing/2014/main" id="{36CC28E0-6730-4A4F-B584-FBA584D8076D}"/>
              </a:ext>
            </a:extLst>
          </p:cNvPr>
          <p:cNvSpPr>
            <a:spLocks noGrp="1"/>
          </p:cNvSpPr>
          <p:nvPr>
            <p:ph type="body" sz="quarter" idx="14"/>
          </p:nvPr>
        </p:nvSpPr>
        <p:spPr>
          <a:xfrm>
            <a:off x="-1" y="1624350"/>
            <a:ext cx="12191999" cy="3173879"/>
          </a:xfrm>
        </p:spPr>
        <p:txBody>
          <a:bodyPr/>
          <a:lstStyle/>
          <a:p>
            <a:pPr marL="0" indent="0" algn="ctr">
              <a:buNone/>
            </a:pPr>
            <a:r>
              <a:rPr lang="sv-SE" sz="16800">
                <a:solidFill>
                  <a:schemeClr val="bg1"/>
                </a:solidFill>
              </a:rPr>
              <a:t>JA!</a:t>
            </a:r>
          </a:p>
        </p:txBody>
      </p:sp>
      <p:sp>
        <p:nvSpPr>
          <p:cNvPr id="4" name="Platshållare för text 3">
            <a:extLst>
              <a:ext uri="{FF2B5EF4-FFF2-40B4-BE49-F238E27FC236}">
                <a16:creationId xmlns:a16="http://schemas.microsoft.com/office/drawing/2014/main" id="{35CAE5F2-4124-40DC-BDE4-8D0EF4352A45}"/>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306308962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5" descr="En bild som visar utomhus, träd, himmel, gräs&#10;&#10;Automatiskt genererad beskrivning">
            <a:extLst>
              <a:ext uri="{FF2B5EF4-FFF2-40B4-BE49-F238E27FC236}">
                <a16:creationId xmlns:a16="http://schemas.microsoft.com/office/drawing/2014/main" id="{E5CADF8E-1E80-4835-B976-D857EFF0DCC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354763"/>
          </a:xfrm>
          <a:prstGeom prst="rect">
            <a:avLst/>
          </a:prstGeom>
        </p:spPr>
      </p:pic>
      <p:sp>
        <p:nvSpPr>
          <p:cNvPr id="2" name="Platshållare för text 1">
            <a:extLst>
              <a:ext uri="{FF2B5EF4-FFF2-40B4-BE49-F238E27FC236}">
                <a16:creationId xmlns:a16="http://schemas.microsoft.com/office/drawing/2014/main" id="{CED893CB-1A8B-4523-944B-B04A513013C8}"/>
              </a:ext>
            </a:extLst>
          </p:cNvPr>
          <p:cNvSpPr>
            <a:spLocks noGrp="1"/>
          </p:cNvSpPr>
          <p:nvPr>
            <p:ph type="body" sz="quarter" idx="14"/>
          </p:nvPr>
        </p:nvSpPr>
        <p:spPr>
          <a:xfrm>
            <a:off x="1569493" y="1404301"/>
            <a:ext cx="8816454" cy="2908391"/>
          </a:xfrm>
          <a:solidFill>
            <a:schemeClr val="tx1">
              <a:alpha val="25000"/>
            </a:schemeClr>
          </a:solidFill>
          <a:effectLst>
            <a:softEdge rad="127000"/>
          </a:effectLst>
        </p:spPr>
        <p:txBody>
          <a:bodyPr/>
          <a:lstStyle/>
          <a:p>
            <a:pPr marL="0" indent="0" algn="ctr">
              <a:buNone/>
            </a:pPr>
            <a:r>
              <a:rPr lang="sv-SE" sz="4400" b="1" dirty="0">
                <a:solidFill>
                  <a:schemeClr val="bg1"/>
                </a:solidFill>
                <a:latin typeface="+mj-lt"/>
              </a:rPr>
              <a:t>Färdplan el – för ett fossilfritt samhälle</a:t>
            </a:r>
          </a:p>
          <a:p>
            <a:pPr marL="0" indent="0" algn="ctr">
              <a:buNone/>
            </a:pPr>
            <a:r>
              <a:rPr lang="sv-SE" sz="4400" dirty="0">
                <a:solidFill>
                  <a:schemeClr val="bg1"/>
                </a:solidFill>
                <a:latin typeface="+mj-lt"/>
              </a:rPr>
              <a:t>Vi åtar oss att möta samhällets </a:t>
            </a:r>
            <a:br>
              <a:rPr lang="sv-SE" sz="4400" dirty="0">
                <a:solidFill>
                  <a:schemeClr val="bg1"/>
                </a:solidFill>
                <a:latin typeface="+mj-lt"/>
              </a:rPr>
            </a:br>
            <a:r>
              <a:rPr lang="sv-SE" sz="4400" dirty="0">
                <a:solidFill>
                  <a:schemeClr val="bg1"/>
                </a:solidFill>
                <a:latin typeface="+mj-lt"/>
              </a:rPr>
              <a:t>ökande efterfrågan på fossilfri el, </a:t>
            </a:r>
            <a:br>
              <a:rPr lang="sv-SE" sz="4400" dirty="0">
                <a:solidFill>
                  <a:schemeClr val="bg1"/>
                </a:solidFill>
                <a:latin typeface="+mj-lt"/>
              </a:rPr>
            </a:br>
            <a:r>
              <a:rPr lang="sv-SE" sz="4400" dirty="0">
                <a:solidFill>
                  <a:schemeClr val="bg1"/>
                </a:solidFill>
                <a:latin typeface="+mj-lt"/>
              </a:rPr>
              <a:t>när och där den efterfrågas</a:t>
            </a:r>
          </a:p>
        </p:txBody>
      </p:sp>
      <p:sp>
        <p:nvSpPr>
          <p:cNvPr id="4" name="Platshållare för text 3">
            <a:extLst>
              <a:ext uri="{FF2B5EF4-FFF2-40B4-BE49-F238E27FC236}">
                <a16:creationId xmlns:a16="http://schemas.microsoft.com/office/drawing/2014/main" id="{3258F6F9-6550-4A05-89A9-BAE3109DBE8E}"/>
              </a:ext>
            </a:extLst>
          </p:cNvPr>
          <p:cNvSpPr>
            <a:spLocks noGrp="1"/>
          </p:cNvSpPr>
          <p:nvPr>
            <p:ph type="body" sz="quarter" idx="18"/>
          </p:nvPr>
        </p:nvSpPr>
        <p:spPr/>
        <p:txBody>
          <a:bodyPr/>
          <a:lstStyle/>
          <a:p>
            <a:endParaRPr lang="sv-SE"/>
          </a:p>
        </p:txBody>
      </p:sp>
      <p:sp>
        <p:nvSpPr>
          <p:cNvPr id="3" name="Platshållare för sidfot 2">
            <a:extLst>
              <a:ext uri="{FF2B5EF4-FFF2-40B4-BE49-F238E27FC236}">
                <a16:creationId xmlns:a16="http://schemas.microsoft.com/office/drawing/2014/main" id="{A21ABD30-5410-444F-AE4F-803003414C8B}"/>
              </a:ext>
            </a:extLst>
          </p:cNvPr>
          <p:cNvSpPr>
            <a:spLocks noGrp="1"/>
          </p:cNvSpPr>
          <p:nvPr>
            <p:ph type="ftr" sz="quarter" idx="12"/>
          </p:nvPr>
        </p:nvSpPr>
        <p:spPr>
          <a:xfrm>
            <a:off x="2046000" y="6476794"/>
            <a:ext cx="8100000" cy="177800"/>
          </a:xfrm>
        </p:spPr>
        <p:txBody>
          <a:bodyPr/>
          <a:lstStyle/>
          <a:p>
            <a:pPr>
              <a:defRPr/>
            </a:pPr>
            <a:r>
              <a:rPr lang="sv-SE"/>
              <a:t>#färdplanel</a:t>
            </a:r>
          </a:p>
        </p:txBody>
      </p:sp>
    </p:spTree>
    <p:extLst>
      <p:ext uri="{BB962C8B-B14F-4D97-AF65-F5344CB8AC3E}">
        <p14:creationId xmlns:p14="http://schemas.microsoft.com/office/powerpoint/2010/main" val="4221125301"/>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6D92412-4A79-48F4-83F8-A722362CE99D}"/>
              </a:ext>
            </a:extLst>
          </p:cNvPr>
          <p:cNvSpPr>
            <a:spLocks noGrp="1"/>
          </p:cNvSpPr>
          <p:nvPr>
            <p:ph type="title"/>
          </p:nvPr>
        </p:nvSpPr>
        <p:spPr/>
        <p:txBody>
          <a:bodyPr/>
          <a:lstStyle/>
          <a:p>
            <a:r>
              <a:rPr lang="sv-SE" dirty="0"/>
              <a:t>Energibranschens åtaganden</a:t>
            </a:r>
          </a:p>
        </p:txBody>
      </p:sp>
      <p:sp>
        <p:nvSpPr>
          <p:cNvPr id="4" name="Platshållare för text 3">
            <a:extLst>
              <a:ext uri="{FF2B5EF4-FFF2-40B4-BE49-F238E27FC236}">
                <a16:creationId xmlns:a16="http://schemas.microsoft.com/office/drawing/2014/main" id="{FD449121-8ABE-4334-B5F6-AD70979DFB90}"/>
              </a:ext>
            </a:extLst>
          </p:cNvPr>
          <p:cNvSpPr>
            <a:spLocks noGrp="1"/>
          </p:cNvSpPr>
          <p:nvPr>
            <p:ph type="body" sz="quarter" idx="18"/>
          </p:nvPr>
        </p:nvSpPr>
        <p:spPr/>
        <p:txBody>
          <a:bodyPr/>
          <a:lstStyle/>
          <a:p>
            <a:r>
              <a:rPr lang="sv-SE" dirty="0"/>
              <a:t>Samverka med samhällets olika aktörer och skapa plattform för dialog</a:t>
            </a:r>
          </a:p>
          <a:p>
            <a:r>
              <a:rPr lang="sv-SE" dirty="0"/>
              <a:t>Samarbeta lokalt och regionalt kring elnät och elnätskapacitet</a:t>
            </a:r>
          </a:p>
          <a:p>
            <a:r>
              <a:rPr lang="sv-SE" dirty="0"/>
              <a:t>Kontinuerligt upprusta och utveckla elnäten</a:t>
            </a:r>
          </a:p>
          <a:p>
            <a:r>
              <a:rPr lang="sv-SE" dirty="0"/>
              <a:t>Utveckla produkter och tjänster som gör det attraktivt för kunderna att bidra</a:t>
            </a:r>
          </a:p>
          <a:p>
            <a:endParaRPr lang="sv-SE" dirty="0"/>
          </a:p>
        </p:txBody>
      </p:sp>
      <p:sp>
        <p:nvSpPr>
          <p:cNvPr id="5" name="Platshållare för text 4">
            <a:extLst>
              <a:ext uri="{FF2B5EF4-FFF2-40B4-BE49-F238E27FC236}">
                <a16:creationId xmlns:a16="http://schemas.microsoft.com/office/drawing/2014/main" id="{06E8D05E-5CAE-4858-82CD-E2B4DAF48FD7}"/>
              </a:ext>
            </a:extLst>
          </p:cNvPr>
          <p:cNvSpPr>
            <a:spLocks noGrp="1"/>
          </p:cNvSpPr>
          <p:nvPr>
            <p:ph type="body" sz="quarter" idx="19"/>
          </p:nvPr>
        </p:nvSpPr>
        <p:spPr/>
        <p:txBody>
          <a:bodyPr/>
          <a:lstStyle/>
          <a:p>
            <a:endParaRPr lang="sv-SE"/>
          </a:p>
        </p:txBody>
      </p:sp>
      <p:pic>
        <p:nvPicPr>
          <p:cNvPr id="19" name="Platshållare för bild 18" descr="En bild som visar utomhus, person, man, stående&#10;&#10;Automatiskt genererad beskrivning">
            <a:extLst>
              <a:ext uri="{FF2B5EF4-FFF2-40B4-BE49-F238E27FC236}">
                <a16:creationId xmlns:a16="http://schemas.microsoft.com/office/drawing/2014/main" id="{A0490873-8530-432A-B6BE-DA293A9BC6CD}"/>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68743711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dobjekt 5" descr="En bild som visar utomhus, vatten, byggnad, stor&#10;&#10;Automatiskt genererad beskrivning">
            <a:extLst>
              <a:ext uri="{FF2B5EF4-FFF2-40B4-BE49-F238E27FC236}">
                <a16:creationId xmlns:a16="http://schemas.microsoft.com/office/drawing/2014/main" id="{08336B3E-C8E4-4F55-A8CA-650BD8AAEF1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3000"/>
                    </a14:imgEffect>
                  </a14:imgLayer>
                </a14:imgProps>
              </a:ext>
              <a:ext uri="{28A0092B-C50C-407E-A947-70E740481C1C}">
                <a14:useLocalDpi xmlns:a14="http://schemas.microsoft.com/office/drawing/2010/main"/>
              </a:ext>
            </a:extLst>
          </a:blip>
          <a:stretch>
            <a:fillRect/>
          </a:stretch>
        </p:blipFill>
        <p:spPr>
          <a:xfrm>
            <a:off x="-33589" y="-659081"/>
            <a:ext cx="12259178" cy="8176162"/>
          </a:xfrm>
          <a:prstGeom prst="rect">
            <a:avLst/>
          </a:prstGeom>
        </p:spPr>
      </p:pic>
      <p:sp>
        <p:nvSpPr>
          <p:cNvPr id="2" name="Platshållare för text 1">
            <a:extLst>
              <a:ext uri="{FF2B5EF4-FFF2-40B4-BE49-F238E27FC236}">
                <a16:creationId xmlns:a16="http://schemas.microsoft.com/office/drawing/2014/main" id="{9B9ADC27-E7C7-4348-8D3E-92F94D869769}"/>
              </a:ext>
            </a:extLst>
          </p:cNvPr>
          <p:cNvSpPr>
            <a:spLocks noGrp="1"/>
          </p:cNvSpPr>
          <p:nvPr>
            <p:ph type="body" sz="quarter" idx="14"/>
          </p:nvPr>
        </p:nvSpPr>
        <p:spPr>
          <a:xfrm>
            <a:off x="1405719" y="1774016"/>
            <a:ext cx="8038532" cy="4544173"/>
          </a:xfrm>
          <a:noFill/>
          <a:ln>
            <a:noFill/>
          </a:ln>
          <a:effectLst>
            <a:innerShdw blurRad="63500" dist="50800" dir="18900000">
              <a:prstClr val="black">
                <a:alpha val="50000"/>
              </a:prstClr>
            </a:innerShdw>
            <a:softEdge rad="127000"/>
          </a:effectLst>
          <a:scene3d>
            <a:camera prst="orthographicFront">
              <a:rot lat="0" lon="0" rev="0"/>
            </a:camera>
            <a:lightRig rig="glow" dir="t">
              <a:rot lat="0" lon="0" rev="4800000"/>
            </a:lightRig>
          </a:scene3d>
          <a:sp3d prstMaterial="matte">
            <a:bevelT w="127000" h="63500"/>
          </a:sp3d>
        </p:spPr>
        <p:txBody>
          <a:bodyPr/>
          <a:lstStyle/>
          <a:p>
            <a:pPr>
              <a:buClr>
                <a:schemeClr val="bg1"/>
              </a:buClr>
            </a:pPr>
            <a:r>
              <a:rPr lang="sv-SE" sz="2800" dirty="0">
                <a:solidFill>
                  <a:schemeClr val="bg1"/>
                </a:solidFill>
              </a:rPr>
              <a:t>Korta tillståndsprocesserna radikalt</a:t>
            </a:r>
          </a:p>
          <a:p>
            <a:pPr>
              <a:buClr>
                <a:schemeClr val="bg1"/>
              </a:buClr>
            </a:pPr>
            <a:r>
              <a:rPr lang="sv-SE" sz="2800" dirty="0">
                <a:solidFill>
                  <a:schemeClr val="bg1"/>
                </a:solidFill>
              </a:rPr>
              <a:t>Ge Svenska kraftnät i uppdrag att planera och prioritera stamnät och elnätskapacitet</a:t>
            </a:r>
          </a:p>
          <a:p>
            <a:pPr>
              <a:buClr>
                <a:schemeClr val="bg1"/>
              </a:buClr>
            </a:pPr>
            <a:r>
              <a:rPr lang="sv-SE" sz="2800" dirty="0">
                <a:solidFill>
                  <a:schemeClr val="bg1"/>
                </a:solidFill>
              </a:rPr>
              <a:t>Tillsätt en statlig utredning för att ta fram en hållbar, förutsägbar och långsiktig elnätsreglering</a:t>
            </a:r>
          </a:p>
          <a:p>
            <a:pPr>
              <a:buClr>
                <a:schemeClr val="bg1"/>
              </a:buClr>
            </a:pPr>
            <a:r>
              <a:rPr lang="sv-SE" sz="2800" dirty="0">
                <a:solidFill>
                  <a:schemeClr val="bg1"/>
                </a:solidFill>
              </a:rPr>
              <a:t>Ta fram en strategi för fjärrvärme och kraftvärme</a:t>
            </a:r>
          </a:p>
          <a:p>
            <a:pPr>
              <a:buClr>
                <a:schemeClr val="bg1"/>
              </a:buClr>
            </a:pPr>
            <a:r>
              <a:rPr lang="sv-SE" sz="2800" dirty="0">
                <a:solidFill>
                  <a:schemeClr val="bg1"/>
                </a:solidFill>
              </a:rPr>
              <a:t>Utred hur dagens elmarknadsmodell kan utvecklas</a:t>
            </a:r>
          </a:p>
          <a:p>
            <a:pPr>
              <a:buClr>
                <a:schemeClr val="bg1"/>
              </a:buClr>
            </a:pPr>
            <a:r>
              <a:rPr lang="sv-SE" sz="2800" dirty="0">
                <a:solidFill>
                  <a:schemeClr val="bg1"/>
                </a:solidFill>
              </a:rPr>
              <a:t>Ge långsiktigt stöd till tekniker som är centrala för att nå klimatmålet</a:t>
            </a:r>
          </a:p>
          <a:p>
            <a:pPr>
              <a:buClr>
                <a:schemeClr val="bg1"/>
              </a:buClr>
            </a:pPr>
            <a:endParaRPr lang="sv-SE" dirty="0"/>
          </a:p>
        </p:txBody>
      </p:sp>
      <p:sp>
        <p:nvSpPr>
          <p:cNvPr id="3" name="Rubrik 2">
            <a:extLst>
              <a:ext uri="{FF2B5EF4-FFF2-40B4-BE49-F238E27FC236}">
                <a16:creationId xmlns:a16="http://schemas.microsoft.com/office/drawing/2014/main" id="{B03DC72D-4DB6-4986-8625-53F4E3DE6CF8}"/>
              </a:ext>
            </a:extLst>
          </p:cNvPr>
          <p:cNvSpPr>
            <a:spLocks noGrp="1"/>
          </p:cNvSpPr>
          <p:nvPr>
            <p:ph type="title"/>
          </p:nvPr>
        </p:nvSpPr>
        <p:spPr>
          <a:xfrm>
            <a:off x="1253458" y="855536"/>
            <a:ext cx="4886078" cy="510639"/>
          </a:xfrm>
          <a:solidFill>
            <a:schemeClr val="tx1">
              <a:alpha val="20000"/>
            </a:schemeClr>
          </a:solidFill>
          <a:effectLst>
            <a:softEdge rad="127000"/>
          </a:effectLst>
        </p:spPr>
        <p:txBody>
          <a:bodyPr/>
          <a:lstStyle/>
          <a:p>
            <a:r>
              <a:rPr lang="sv-SE" b="1" dirty="0">
                <a:solidFill>
                  <a:schemeClr val="bg1"/>
                </a:solidFill>
              </a:rPr>
              <a:t>Uppmaningar till politiken</a:t>
            </a:r>
          </a:p>
        </p:txBody>
      </p:sp>
    </p:spTree>
    <p:extLst>
      <p:ext uri="{BB962C8B-B14F-4D97-AF65-F5344CB8AC3E}">
        <p14:creationId xmlns:p14="http://schemas.microsoft.com/office/powerpoint/2010/main" val="12869290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utomhus, vatten, strand, flyger&#10;&#10;Automatiskt genererad beskrivning">
            <a:extLst>
              <a:ext uri="{FF2B5EF4-FFF2-40B4-BE49-F238E27FC236}">
                <a16:creationId xmlns:a16="http://schemas.microsoft.com/office/drawing/2014/main" id="{70E8D219-5DC5-4174-AEC9-E2A208DBB45E}"/>
              </a:ext>
            </a:extLst>
          </p:cNvPr>
          <p:cNvPicPr>
            <a:picLocks noGrp="1" noChangeAspect="1"/>
          </p:cNvPicPr>
          <p:nvPr>
            <p:ph type="pic" sz="quarter" idx="17"/>
          </p:nvPr>
        </p:nvPicPr>
        <p:blipFill>
          <a:blip r:embed="rId3" cstate="screen">
            <a:extLst>
              <a:ext uri="{BEBA8EAE-BF5A-486C-A8C5-ECC9F3942E4B}">
                <a14:imgProps xmlns:a14="http://schemas.microsoft.com/office/drawing/2010/main">
                  <a14:imgLayer r:embed="rId4">
                    <a14:imgEffect>
                      <a14:sharpenSoften amount="-10000"/>
                    </a14:imgEffect>
                    <a14:imgEffect>
                      <a14:brightnessContrast bright="15000"/>
                    </a14:imgEffect>
                  </a14:imgLayer>
                </a14:imgProps>
              </a:ext>
              <a:ext uri="{28A0092B-C50C-407E-A947-70E740481C1C}">
                <a14:useLocalDpi xmlns:a14="http://schemas.microsoft.com/office/drawing/2010/main"/>
              </a:ext>
            </a:extLst>
          </a:blip>
          <a:srcRect/>
          <a:stretch>
            <a:fillRect/>
          </a:stretch>
        </p:blipFill>
        <p:spPr>
          <a:xfrm>
            <a:off x="0" y="0"/>
            <a:ext cx="12192000" cy="6354763"/>
          </a:xfrm>
        </p:spPr>
      </p:pic>
      <p:sp>
        <p:nvSpPr>
          <p:cNvPr id="3" name="Rubrik 2">
            <a:extLst>
              <a:ext uri="{FF2B5EF4-FFF2-40B4-BE49-F238E27FC236}">
                <a16:creationId xmlns:a16="http://schemas.microsoft.com/office/drawing/2014/main" id="{BC3074E6-7CAF-4B57-B624-CD02B70AF2EE}"/>
              </a:ext>
            </a:extLst>
          </p:cNvPr>
          <p:cNvSpPr>
            <a:spLocks noGrp="1"/>
          </p:cNvSpPr>
          <p:nvPr>
            <p:ph type="title"/>
          </p:nvPr>
        </p:nvSpPr>
        <p:spPr>
          <a:xfrm>
            <a:off x="614881" y="566008"/>
            <a:ext cx="7844963" cy="551306"/>
          </a:xfrm>
          <a:solidFill>
            <a:schemeClr val="bg1">
              <a:alpha val="15000"/>
            </a:schemeClr>
          </a:solidFill>
          <a:effectLst>
            <a:softEdge rad="63500"/>
          </a:effectLst>
        </p:spPr>
        <p:txBody>
          <a:bodyPr/>
          <a:lstStyle/>
          <a:p>
            <a:r>
              <a:rPr lang="sv-SE" b="1" dirty="0">
                <a:solidFill>
                  <a:schemeClr val="tx1"/>
                </a:solidFill>
              </a:rPr>
              <a:t>Tillsammans – </a:t>
            </a:r>
            <a:r>
              <a:rPr lang="sv-SE" dirty="0">
                <a:solidFill>
                  <a:schemeClr val="tx1"/>
                </a:solidFill>
              </a:rPr>
              <a:t>för ett fossilfritt samhälle!</a:t>
            </a:r>
          </a:p>
        </p:txBody>
      </p:sp>
      <p:sp>
        <p:nvSpPr>
          <p:cNvPr id="4" name="Platshållare för text 3">
            <a:extLst>
              <a:ext uri="{FF2B5EF4-FFF2-40B4-BE49-F238E27FC236}">
                <a16:creationId xmlns:a16="http://schemas.microsoft.com/office/drawing/2014/main" id="{E12AC64D-963E-471A-81AC-6BC752A01BE6}"/>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396101121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utomhus, träd, växt, gräs&#10;&#10;Automatiskt genererad beskrivning">
            <a:extLst>
              <a:ext uri="{FF2B5EF4-FFF2-40B4-BE49-F238E27FC236}">
                <a16:creationId xmlns:a16="http://schemas.microsoft.com/office/drawing/2014/main" id="{BF89D29D-19FB-48E2-9F50-5F7AA485548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0" y="-538879"/>
            <a:ext cx="12192000" cy="6897646"/>
          </a:xfrm>
          <a:prstGeom prst="rect">
            <a:avLst/>
          </a:prstGeom>
        </p:spPr>
      </p:pic>
      <p:sp>
        <p:nvSpPr>
          <p:cNvPr id="2" name="Platshållare för text 1">
            <a:extLst>
              <a:ext uri="{FF2B5EF4-FFF2-40B4-BE49-F238E27FC236}">
                <a16:creationId xmlns:a16="http://schemas.microsoft.com/office/drawing/2014/main" id="{324848CB-66A6-43CF-9822-D17172FC4F39}"/>
              </a:ext>
            </a:extLst>
          </p:cNvPr>
          <p:cNvSpPr>
            <a:spLocks noGrp="1"/>
          </p:cNvSpPr>
          <p:nvPr>
            <p:ph type="body" sz="quarter" idx="14"/>
          </p:nvPr>
        </p:nvSpPr>
        <p:spPr>
          <a:xfrm>
            <a:off x="775663" y="1720851"/>
            <a:ext cx="5496045" cy="2980242"/>
          </a:xfrm>
          <a:solidFill>
            <a:schemeClr val="tx1">
              <a:alpha val="30000"/>
            </a:schemeClr>
          </a:solidFill>
          <a:effectLst>
            <a:softEdge rad="127000"/>
          </a:effectLst>
        </p:spPr>
        <p:txBody>
          <a:bodyPr/>
          <a:lstStyle/>
          <a:p>
            <a:pPr marL="0" indent="0">
              <a:buNone/>
            </a:pPr>
            <a:r>
              <a:rPr lang="sv-SE" dirty="0">
                <a:solidFill>
                  <a:schemeClr val="bg1"/>
                </a:solidFill>
              </a:rPr>
              <a:t>Ett dokument som beskriver:</a:t>
            </a:r>
          </a:p>
          <a:p>
            <a:pPr>
              <a:buClr>
                <a:schemeClr val="bg1"/>
              </a:buClr>
            </a:pPr>
            <a:r>
              <a:rPr lang="sv-SE" dirty="0">
                <a:solidFill>
                  <a:schemeClr val="bg1"/>
                </a:solidFill>
              </a:rPr>
              <a:t>Hur och när en sektor/bransch blir fossilfri</a:t>
            </a:r>
          </a:p>
          <a:p>
            <a:pPr>
              <a:buClr>
                <a:schemeClr val="bg1"/>
              </a:buClr>
            </a:pPr>
            <a:r>
              <a:rPr lang="sv-SE" dirty="0">
                <a:solidFill>
                  <a:schemeClr val="bg1"/>
                </a:solidFill>
              </a:rPr>
              <a:t>Egna åtaganden för branschen/sektorn</a:t>
            </a:r>
          </a:p>
          <a:p>
            <a:pPr>
              <a:buClr>
                <a:schemeClr val="bg1"/>
              </a:buClr>
            </a:pPr>
            <a:r>
              <a:rPr lang="sv-SE" dirty="0">
                <a:solidFill>
                  <a:schemeClr val="bg1"/>
                </a:solidFill>
              </a:rPr>
              <a:t>Uppmaningar till andra</a:t>
            </a:r>
          </a:p>
          <a:p>
            <a:pPr>
              <a:buClr>
                <a:schemeClr val="bg1"/>
              </a:buClr>
            </a:pPr>
            <a:r>
              <a:rPr lang="sv-SE" dirty="0">
                <a:solidFill>
                  <a:schemeClr val="bg1"/>
                </a:solidFill>
              </a:rPr>
              <a:t>Bakgrund och slutsatser</a:t>
            </a:r>
          </a:p>
        </p:txBody>
      </p:sp>
      <p:sp>
        <p:nvSpPr>
          <p:cNvPr id="3" name="Rubrik 2">
            <a:extLst>
              <a:ext uri="{FF2B5EF4-FFF2-40B4-BE49-F238E27FC236}">
                <a16:creationId xmlns:a16="http://schemas.microsoft.com/office/drawing/2014/main" id="{74BD986F-0A52-40E0-9949-68823C862359}"/>
              </a:ext>
            </a:extLst>
          </p:cNvPr>
          <p:cNvSpPr>
            <a:spLocks noGrp="1"/>
          </p:cNvSpPr>
          <p:nvPr>
            <p:ph type="title"/>
          </p:nvPr>
        </p:nvSpPr>
        <p:spPr>
          <a:xfrm>
            <a:off x="775663" y="540001"/>
            <a:ext cx="8596937" cy="910428"/>
          </a:xfrm>
        </p:spPr>
        <p:txBody>
          <a:bodyPr/>
          <a:lstStyle/>
          <a:p>
            <a:r>
              <a:rPr lang="sv-SE" dirty="0">
                <a:solidFill>
                  <a:schemeClr val="bg1"/>
                </a:solidFill>
              </a:rPr>
              <a:t>Vad är en färdplan?</a:t>
            </a:r>
          </a:p>
        </p:txBody>
      </p:sp>
      <p:sp>
        <p:nvSpPr>
          <p:cNvPr id="4" name="Platshållare för text 3">
            <a:extLst>
              <a:ext uri="{FF2B5EF4-FFF2-40B4-BE49-F238E27FC236}">
                <a16:creationId xmlns:a16="http://schemas.microsoft.com/office/drawing/2014/main" id="{7D66F8CB-257D-4EA5-BCB9-4CD491DE438E}"/>
              </a:ext>
            </a:extLst>
          </p:cNvPr>
          <p:cNvSpPr>
            <a:spLocks noGrp="1"/>
          </p:cNvSpPr>
          <p:nvPr>
            <p:ph type="body" sz="quarter" idx="18"/>
          </p:nvPr>
        </p:nvSpPr>
        <p:spPr/>
        <p:txBody>
          <a:bodyPr/>
          <a:lstStyle/>
          <a:p>
            <a:endParaRPr lang="sv-SE"/>
          </a:p>
        </p:txBody>
      </p:sp>
    </p:spTree>
    <p:extLst>
      <p:ext uri="{BB962C8B-B14F-4D97-AF65-F5344CB8AC3E}">
        <p14:creationId xmlns:p14="http://schemas.microsoft.com/office/powerpoint/2010/main" val="534465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AC33C7C-DBFE-4EE4-BF61-4A4236EFED31}"/>
              </a:ext>
            </a:extLst>
          </p:cNvPr>
          <p:cNvSpPr>
            <a:spLocks noGrp="1"/>
          </p:cNvSpPr>
          <p:nvPr>
            <p:ph type="title"/>
          </p:nvPr>
        </p:nvSpPr>
        <p:spPr/>
        <p:txBody>
          <a:bodyPr/>
          <a:lstStyle/>
          <a:p>
            <a:r>
              <a:rPr lang="sv-SE" dirty="0"/>
              <a:t>Energisystemet </a:t>
            </a:r>
            <a:br>
              <a:rPr lang="sv-SE" dirty="0"/>
            </a:br>
            <a:r>
              <a:rPr lang="sv-SE" dirty="0"/>
              <a:t>2017</a:t>
            </a:r>
          </a:p>
        </p:txBody>
      </p:sp>
      <p:sp>
        <p:nvSpPr>
          <p:cNvPr id="4" name="Platshållare för text 3">
            <a:extLst>
              <a:ext uri="{FF2B5EF4-FFF2-40B4-BE49-F238E27FC236}">
                <a16:creationId xmlns:a16="http://schemas.microsoft.com/office/drawing/2014/main" id="{8782D2C8-CE8B-4F3A-B686-D638BC987881}"/>
              </a:ext>
            </a:extLst>
          </p:cNvPr>
          <p:cNvSpPr>
            <a:spLocks noGrp="1"/>
          </p:cNvSpPr>
          <p:nvPr>
            <p:ph type="body" sz="quarter" idx="18"/>
          </p:nvPr>
        </p:nvSpPr>
        <p:spPr/>
        <p:txBody>
          <a:bodyPr/>
          <a:lstStyle/>
          <a:p>
            <a:r>
              <a:rPr lang="sv-SE" dirty="0"/>
              <a:t>Källa: Energimyndigheten</a:t>
            </a:r>
          </a:p>
        </p:txBody>
      </p:sp>
      <p:pic>
        <p:nvPicPr>
          <p:cNvPr id="6" name="Bildobjekt 5">
            <a:extLst>
              <a:ext uri="{FF2B5EF4-FFF2-40B4-BE49-F238E27FC236}">
                <a16:creationId xmlns:a16="http://schemas.microsoft.com/office/drawing/2014/main" id="{21C501FF-F618-4505-ABC2-19B977E0251F}"/>
              </a:ext>
            </a:extLst>
          </p:cNvPr>
          <p:cNvPicPr>
            <a:picLocks noChangeAspect="1"/>
          </p:cNvPicPr>
          <p:nvPr/>
        </p:nvPicPr>
        <p:blipFill>
          <a:blip r:embed="rId3"/>
          <a:stretch>
            <a:fillRect/>
          </a:stretch>
        </p:blipFill>
        <p:spPr>
          <a:xfrm>
            <a:off x="3823114" y="585216"/>
            <a:ext cx="6395908" cy="5765326"/>
          </a:xfrm>
          <a:prstGeom prst="rect">
            <a:avLst/>
          </a:prstGeom>
        </p:spPr>
      </p:pic>
    </p:spTree>
    <p:extLst>
      <p:ext uri="{BB962C8B-B14F-4D97-AF65-F5344CB8AC3E}">
        <p14:creationId xmlns:p14="http://schemas.microsoft.com/office/powerpoint/2010/main" val="53773001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ABEF6F9-0EBE-4749-B877-DCCCF0C9F4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52" b="3572"/>
          <a:stretch/>
        </p:blipFill>
        <p:spPr>
          <a:xfrm>
            <a:off x="838200" y="1417248"/>
            <a:ext cx="6766560" cy="4824580"/>
          </a:xfrm>
          <a:prstGeom prst="rect">
            <a:avLst/>
          </a:prstGeom>
        </p:spPr>
      </p:pic>
      <p:sp>
        <p:nvSpPr>
          <p:cNvPr id="3" name="Rubrik 1">
            <a:extLst>
              <a:ext uri="{FF2B5EF4-FFF2-40B4-BE49-F238E27FC236}">
                <a16:creationId xmlns:a16="http://schemas.microsoft.com/office/drawing/2014/main" id="{ECB3CAEB-706A-4469-AABF-725A44C07E3E}"/>
              </a:ext>
            </a:extLst>
          </p:cNvPr>
          <p:cNvSpPr>
            <a:spLocks noGrp="1"/>
          </p:cNvSpPr>
          <p:nvPr>
            <p:ph type="title"/>
          </p:nvPr>
        </p:nvSpPr>
        <p:spPr>
          <a:xfrm>
            <a:off x="838200" y="365127"/>
            <a:ext cx="10515600" cy="714563"/>
          </a:xfrm>
        </p:spPr>
        <p:txBody>
          <a:bodyPr>
            <a:normAutofit/>
          </a:bodyPr>
          <a:lstStyle/>
          <a:p>
            <a:r>
              <a:rPr lang="sv-SE" sz="3733" dirty="0"/>
              <a:t>Elanvändningen i det fossilfria Sverige</a:t>
            </a:r>
          </a:p>
        </p:txBody>
      </p:sp>
    </p:spTree>
    <p:extLst>
      <p:ext uri="{BB962C8B-B14F-4D97-AF65-F5344CB8AC3E}">
        <p14:creationId xmlns:p14="http://schemas.microsoft.com/office/powerpoint/2010/main" val="70346428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7"/>
            <a:ext cx="10515600" cy="714563"/>
          </a:xfrm>
        </p:spPr>
        <p:txBody>
          <a:bodyPr>
            <a:normAutofit/>
          </a:bodyPr>
          <a:lstStyle/>
          <a:p>
            <a:r>
              <a:rPr lang="sv-SE" sz="3733" dirty="0"/>
              <a:t>Färdplansscenariot - elanvändningen per sektor</a:t>
            </a:r>
          </a:p>
        </p:txBody>
      </p:sp>
      <p:pic>
        <p:nvPicPr>
          <p:cNvPr id="6" name="Bildobjekt 5"/>
          <p:cNvPicPr>
            <a:picLocks noChangeAspect="1"/>
          </p:cNvPicPr>
          <p:nvPr/>
        </p:nvPicPr>
        <p:blipFill>
          <a:blip r:embed="rId3"/>
          <a:stretch>
            <a:fillRect/>
          </a:stretch>
        </p:blipFill>
        <p:spPr>
          <a:xfrm>
            <a:off x="984893" y="1543455"/>
            <a:ext cx="8918913" cy="4494179"/>
          </a:xfrm>
          <a:prstGeom prst="rect">
            <a:avLst/>
          </a:prstGeom>
        </p:spPr>
      </p:pic>
    </p:spTree>
    <p:extLst>
      <p:ext uri="{BB962C8B-B14F-4D97-AF65-F5344CB8AC3E}">
        <p14:creationId xmlns:p14="http://schemas.microsoft.com/office/powerpoint/2010/main" val="3662229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En bild som visar gräs, utomhus, person, bil&#10;&#10;Automatiskt genererad beskrivning">
            <a:extLst>
              <a:ext uri="{FF2B5EF4-FFF2-40B4-BE49-F238E27FC236}">
                <a16:creationId xmlns:a16="http://schemas.microsoft.com/office/drawing/2014/main" id="{740D5003-C0A4-4F2D-B8A4-3AE8CDB7FCAE}"/>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p:pic>
      <p:sp>
        <p:nvSpPr>
          <p:cNvPr id="3" name="Rubrik 2">
            <a:extLst>
              <a:ext uri="{FF2B5EF4-FFF2-40B4-BE49-F238E27FC236}">
                <a16:creationId xmlns:a16="http://schemas.microsoft.com/office/drawing/2014/main" id="{884EA6A4-CB3B-4B08-8583-7F322EBA0983}"/>
              </a:ext>
            </a:extLst>
          </p:cNvPr>
          <p:cNvSpPr>
            <a:spLocks noGrp="1"/>
          </p:cNvSpPr>
          <p:nvPr>
            <p:ph type="title"/>
          </p:nvPr>
        </p:nvSpPr>
        <p:spPr/>
        <p:txBody>
          <a:bodyPr/>
          <a:lstStyle/>
          <a:p>
            <a:r>
              <a:rPr lang="sv-SE" dirty="0"/>
              <a:t>Exempel på tillkommande elanvändning</a:t>
            </a:r>
          </a:p>
        </p:txBody>
      </p:sp>
      <p:sp>
        <p:nvSpPr>
          <p:cNvPr id="4" name="Platshållare för text 3">
            <a:extLst>
              <a:ext uri="{FF2B5EF4-FFF2-40B4-BE49-F238E27FC236}">
                <a16:creationId xmlns:a16="http://schemas.microsoft.com/office/drawing/2014/main" id="{F1880F5A-04E9-41F8-9453-1E5D82333C36}"/>
              </a:ext>
            </a:extLst>
          </p:cNvPr>
          <p:cNvSpPr>
            <a:spLocks noGrp="1"/>
          </p:cNvSpPr>
          <p:nvPr>
            <p:ph type="body" sz="quarter" idx="18"/>
          </p:nvPr>
        </p:nvSpPr>
        <p:spPr>
          <a:xfrm>
            <a:off x="695324" y="1720851"/>
            <a:ext cx="5784676" cy="4371974"/>
          </a:xfrm>
        </p:spPr>
        <p:txBody>
          <a:bodyPr/>
          <a:lstStyle/>
          <a:p>
            <a:r>
              <a:rPr lang="sv-SE" dirty="0"/>
              <a:t>Transporter:</a:t>
            </a:r>
            <a:br>
              <a:rPr lang="sv-SE" dirty="0"/>
            </a:br>
            <a:r>
              <a:rPr lang="sv-SE" dirty="0"/>
              <a:t>2030: 20 procent elbilar</a:t>
            </a:r>
            <a:br>
              <a:rPr lang="sv-SE" dirty="0"/>
            </a:br>
            <a:r>
              <a:rPr lang="sv-SE" dirty="0"/>
              <a:t>2045: Drygt 70 procent elbilar</a:t>
            </a:r>
          </a:p>
          <a:p>
            <a:r>
              <a:rPr lang="sv-SE" dirty="0" err="1"/>
              <a:t>Driftel</a:t>
            </a:r>
            <a:r>
              <a:rPr lang="sv-SE" dirty="0"/>
              <a:t> (datahallar):</a:t>
            </a:r>
            <a:br>
              <a:rPr lang="sv-SE" dirty="0"/>
            </a:br>
            <a:r>
              <a:rPr lang="sv-SE" dirty="0"/>
              <a:t>2030: 3 TWh</a:t>
            </a:r>
            <a:br>
              <a:rPr lang="sv-SE" dirty="0"/>
            </a:br>
            <a:r>
              <a:rPr lang="sv-SE" dirty="0"/>
              <a:t>2045: 7 TWh</a:t>
            </a:r>
          </a:p>
          <a:p>
            <a:r>
              <a:rPr lang="sv-SE" dirty="0"/>
              <a:t>Industri:</a:t>
            </a:r>
            <a:br>
              <a:rPr lang="sv-SE" dirty="0"/>
            </a:br>
            <a:r>
              <a:rPr lang="sv-SE" dirty="0"/>
              <a:t>HYBRIT = 	 +15 TWh 2040</a:t>
            </a:r>
            <a:br>
              <a:rPr lang="sv-SE" dirty="0"/>
            </a:br>
            <a:r>
              <a:rPr lang="sv-SE" dirty="0"/>
              <a:t>		(+ 5 TWh före 2035)</a:t>
            </a:r>
            <a:br>
              <a:rPr lang="sv-SE" dirty="0"/>
            </a:br>
            <a:r>
              <a:rPr lang="sv-SE" dirty="0"/>
              <a:t>Gruvor, cement- och kemiindustri, m </a:t>
            </a:r>
            <a:r>
              <a:rPr lang="sv-SE" dirty="0" err="1"/>
              <a:t>fl</a:t>
            </a:r>
            <a:r>
              <a:rPr lang="sv-SE" dirty="0"/>
              <a:t>, elektrifieras också</a:t>
            </a:r>
          </a:p>
        </p:txBody>
      </p:sp>
      <p:sp>
        <p:nvSpPr>
          <p:cNvPr id="5" name="Platshållare för text 4">
            <a:extLst>
              <a:ext uri="{FF2B5EF4-FFF2-40B4-BE49-F238E27FC236}">
                <a16:creationId xmlns:a16="http://schemas.microsoft.com/office/drawing/2014/main" id="{B8C4296A-3A62-46C1-9456-10FAF2BC515C}"/>
              </a:ext>
            </a:extLst>
          </p:cNvPr>
          <p:cNvSpPr>
            <a:spLocks noGrp="1"/>
          </p:cNvSpPr>
          <p:nvPr>
            <p:ph type="body" sz="quarter" idx="19"/>
          </p:nvPr>
        </p:nvSpPr>
        <p:spPr/>
        <p:txBody>
          <a:bodyPr/>
          <a:lstStyle/>
          <a:p>
            <a:endParaRPr lang="sv-SE"/>
          </a:p>
        </p:txBody>
      </p:sp>
    </p:spTree>
    <p:extLst>
      <p:ext uri="{BB962C8B-B14F-4D97-AF65-F5344CB8AC3E}">
        <p14:creationId xmlns:p14="http://schemas.microsoft.com/office/powerpoint/2010/main" val="245707352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8200" y="365129"/>
            <a:ext cx="10771496" cy="762214"/>
          </a:xfrm>
        </p:spPr>
        <p:txBody>
          <a:bodyPr>
            <a:normAutofit/>
          </a:bodyPr>
          <a:lstStyle/>
          <a:p>
            <a:r>
              <a:rPr lang="sv-SE" sz="3733" dirty="0"/>
              <a:t>Elanvändningens toppeffekt i det fossilfria Sverige</a:t>
            </a:r>
          </a:p>
        </p:txBody>
      </p:sp>
      <p:graphicFrame>
        <p:nvGraphicFramePr>
          <p:cNvPr id="3" name="Tabell 2"/>
          <p:cNvGraphicFramePr>
            <a:graphicFrameLocks noGrp="1"/>
          </p:cNvGraphicFramePr>
          <p:nvPr>
            <p:extLst>
              <p:ext uri="{D42A27DB-BD31-4B8C-83A1-F6EECF244321}">
                <p14:modId xmlns:p14="http://schemas.microsoft.com/office/powerpoint/2010/main" val="118863677"/>
              </p:ext>
            </p:extLst>
          </p:nvPr>
        </p:nvGraphicFramePr>
        <p:xfrm>
          <a:off x="1770172" y="5327634"/>
          <a:ext cx="8907552" cy="821258"/>
        </p:xfrm>
        <a:graphic>
          <a:graphicData uri="http://schemas.openxmlformats.org/drawingml/2006/table">
            <a:tbl>
              <a:tblPr firstRow="1" firstCol="1" bandRow="1">
                <a:tableStyleId>{7DF18680-E054-41AD-8BC1-D1AEF772440D}</a:tableStyleId>
              </a:tblPr>
              <a:tblGrid>
                <a:gridCol w="2594772">
                  <a:extLst>
                    <a:ext uri="{9D8B030D-6E8A-4147-A177-3AD203B41FA5}">
                      <a16:colId xmlns:a16="http://schemas.microsoft.com/office/drawing/2014/main" val="809023586"/>
                    </a:ext>
                  </a:extLst>
                </a:gridCol>
                <a:gridCol w="1052130">
                  <a:extLst>
                    <a:ext uri="{9D8B030D-6E8A-4147-A177-3AD203B41FA5}">
                      <a16:colId xmlns:a16="http://schemas.microsoft.com/office/drawing/2014/main" val="3411580234"/>
                    </a:ext>
                  </a:extLst>
                </a:gridCol>
                <a:gridCol w="1052130">
                  <a:extLst>
                    <a:ext uri="{9D8B030D-6E8A-4147-A177-3AD203B41FA5}">
                      <a16:colId xmlns:a16="http://schemas.microsoft.com/office/drawing/2014/main" val="1808159754"/>
                    </a:ext>
                  </a:extLst>
                </a:gridCol>
                <a:gridCol w="1052130">
                  <a:extLst>
                    <a:ext uri="{9D8B030D-6E8A-4147-A177-3AD203B41FA5}">
                      <a16:colId xmlns:a16="http://schemas.microsoft.com/office/drawing/2014/main" val="3834227260"/>
                    </a:ext>
                  </a:extLst>
                </a:gridCol>
                <a:gridCol w="1052130">
                  <a:extLst>
                    <a:ext uri="{9D8B030D-6E8A-4147-A177-3AD203B41FA5}">
                      <a16:colId xmlns:a16="http://schemas.microsoft.com/office/drawing/2014/main" val="83743547"/>
                    </a:ext>
                  </a:extLst>
                </a:gridCol>
                <a:gridCol w="1052130">
                  <a:extLst>
                    <a:ext uri="{9D8B030D-6E8A-4147-A177-3AD203B41FA5}">
                      <a16:colId xmlns:a16="http://schemas.microsoft.com/office/drawing/2014/main" val="3795062789"/>
                    </a:ext>
                  </a:extLst>
                </a:gridCol>
                <a:gridCol w="1052130">
                  <a:extLst>
                    <a:ext uri="{9D8B030D-6E8A-4147-A177-3AD203B41FA5}">
                      <a16:colId xmlns:a16="http://schemas.microsoft.com/office/drawing/2014/main" val="3976448632"/>
                    </a:ext>
                  </a:extLst>
                </a:gridCol>
              </a:tblGrid>
              <a:tr h="181238">
                <a:tc>
                  <a:txBody>
                    <a:bodyPr/>
                    <a:lstStyle/>
                    <a:p>
                      <a:pPr>
                        <a:lnSpc>
                          <a:spcPct val="115000"/>
                        </a:lnSpc>
                        <a:spcAft>
                          <a:spcPts val="0"/>
                        </a:spcAft>
                      </a:pPr>
                      <a:r>
                        <a:rPr lang="sv-SE" sz="1800" dirty="0">
                          <a:effectLst/>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2020</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a:effectLst/>
                        </a:rPr>
                        <a:t>2025</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2030</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2035</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2040</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2045</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extLst>
                  <a:ext uri="{0D108BD9-81ED-4DB2-BD59-A6C34878D82A}">
                    <a16:rowId xmlns:a16="http://schemas.microsoft.com/office/drawing/2014/main" val="829209673"/>
                  </a:ext>
                </a:extLst>
              </a:tr>
              <a:tr h="524332">
                <a:tc>
                  <a:txBody>
                    <a:bodyPr/>
                    <a:lstStyle/>
                    <a:p>
                      <a:pPr>
                        <a:lnSpc>
                          <a:spcPct val="115000"/>
                        </a:lnSpc>
                        <a:spcAft>
                          <a:spcPts val="0"/>
                        </a:spcAft>
                      </a:pPr>
                      <a:r>
                        <a:rPr lang="sv-SE" sz="1800" dirty="0">
                          <a:effectLst/>
                        </a:rPr>
                        <a:t>Elanvändning toppeffekt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tc>
                <a:tc>
                  <a:txBody>
                    <a:bodyPr/>
                    <a:lstStyle/>
                    <a:p>
                      <a:pPr algn="ctr">
                        <a:lnSpc>
                          <a:spcPct val="115000"/>
                        </a:lnSpc>
                        <a:spcAft>
                          <a:spcPts val="0"/>
                        </a:spcAft>
                      </a:pPr>
                      <a:r>
                        <a:rPr lang="sv-SE" sz="1800" dirty="0">
                          <a:effectLst/>
                        </a:rPr>
                        <a:t>26,1</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tc>
                  <a:txBody>
                    <a:bodyPr/>
                    <a:lstStyle/>
                    <a:p>
                      <a:pPr algn="ctr">
                        <a:lnSpc>
                          <a:spcPct val="115000"/>
                        </a:lnSpc>
                        <a:spcAft>
                          <a:spcPts val="0"/>
                        </a:spcAft>
                      </a:pPr>
                      <a:r>
                        <a:rPr lang="sv-SE" sz="1800">
                          <a:effectLst/>
                        </a:rPr>
                        <a:t>27,4</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tc>
                  <a:txBody>
                    <a:bodyPr/>
                    <a:lstStyle/>
                    <a:p>
                      <a:pPr algn="ctr">
                        <a:lnSpc>
                          <a:spcPct val="115000"/>
                        </a:lnSpc>
                        <a:spcAft>
                          <a:spcPts val="0"/>
                        </a:spcAft>
                      </a:pPr>
                      <a:r>
                        <a:rPr lang="sv-SE" sz="1800" dirty="0">
                          <a:effectLst/>
                        </a:rPr>
                        <a:t>28,1</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tc>
                  <a:txBody>
                    <a:bodyPr/>
                    <a:lstStyle/>
                    <a:p>
                      <a:pPr algn="ctr">
                        <a:lnSpc>
                          <a:spcPct val="115000"/>
                        </a:lnSpc>
                        <a:spcAft>
                          <a:spcPts val="0"/>
                        </a:spcAft>
                      </a:pPr>
                      <a:r>
                        <a:rPr lang="sv-SE" sz="1800">
                          <a:effectLst/>
                        </a:rPr>
                        <a:t>29,1</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tc>
                  <a:txBody>
                    <a:bodyPr/>
                    <a:lstStyle/>
                    <a:p>
                      <a:pPr algn="ctr">
                        <a:lnSpc>
                          <a:spcPct val="115000"/>
                        </a:lnSpc>
                        <a:spcAft>
                          <a:spcPts val="0"/>
                        </a:spcAft>
                      </a:pPr>
                      <a:r>
                        <a:rPr lang="sv-SE" sz="1800" dirty="0">
                          <a:effectLst/>
                        </a:rPr>
                        <a:t>31,0</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tc>
                  <a:txBody>
                    <a:bodyPr/>
                    <a:lstStyle/>
                    <a:p>
                      <a:pPr algn="ctr">
                        <a:lnSpc>
                          <a:spcPct val="115000"/>
                        </a:lnSpc>
                        <a:spcAft>
                          <a:spcPts val="0"/>
                        </a:spcAft>
                      </a:pPr>
                      <a:r>
                        <a:rPr lang="sv-SE" sz="1800" dirty="0">
                          <a:effectLst/>
                        </a:rPr>
                        <a:t>31,6</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111293" marR="111293" marT="0" marB="0" anchor="b"/>
                </a:tc>
                <a:extLst>
                  <a:ext uri="{0D108BD9-81ED-4DB2-BD59-A6C34878D82A}">
                    <a16:rowId xmlns:a16="http://schemas.microsoft.com/office/drawing/2014/main" val="3537293890"/>
                  </a:ext>
                </a:extLst>
              </a:tr>
            </a:tbl>
          </a:graphicData>
        </a:graphic>
      </p:graphicFrame>
      <p:sp>
        <p:nvSpPr>
          <p:cNvPr id="5" name="textruta 4"/>
          <p:cNvSpPr txBox="1"/>
          <p:nvPr/>
        </p:nvSpPr>
        <p:spPr>
          <a:xfrm>
            <a:off x="10677724" y="5738263"/>
            <a:ext cx="691792" cy="379656"/>
          </a:xfrm>
          <a:prstGeom prst="rect">
            <a:avLst/>
          </a:prstGeom>
          <a:noFill/>
        </p:spPr>
        <p:txBody>
          <a:bodyPr wrap="none" rtlCol="0">
            <a:spAutoFit/>
          </a:bodyPr>
          <a:lstStyle/>
          <a:p>
            <a:r>
              <a:rPr lang="sv-SE" sz="1867" dirty="0"/>
              <a:t>(GW)</a:t>
            </a:r>
          </a:p>
        </p:txBody>
      </p:sp>
      <p:pic>
        <p:nvPicPr>
          <p:cNvPr id="4" name="Bildobjekt 3"/>
          <p:cNvPicPr>
            <a:picLocks noChangeAspect="1"/>
          </p:cNvPicPr>
          <p:nvPr/>
        </p:nvPicPr>
        <p:blipFill rotWithShape="1">
          <a:blip r:embed="rId3" cstate="screen">
            <a:extLst>
              <a:ext uri="{28A0092B-C50C-407E-A947-70E740481C1C}">
                <a14:useLocalDpi xmlns:a14="http://schemas.microsoft.com/office/drawing/2010/main"/>
              </a:ext>
            </a:extLst>
          </a:blip>
          <a:srcRect b="957"/>
          <a:stretch/>
        </p:blipFill>
        <p:spPr>
          <a:xfrm>
            <a:off x="892550" y="1119737"/>
            <a:ext cx="5028444" cy="4009264"/>
          </a:xfrm>
          <a:prstGeom prst="rect">
            <a:avLst/>
          </a:prstGeom>
        </p:spPr>
      </p:pic>
    </p:spTree>
    <p:extLst>
      <p:ext uri="{BB962C8B-B14F-4D97-AF65-F5344CB8AC3E}">
        <p14:creationId xmlns:p14="http://schemas.microsoft.com/office/powerpoint/2010/main" val="845076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EF612AD3-4AD7-49EE-8E95-B3641F5A0168}"/>
              </a:ext>
            </a:extLst>
          </p:cNvPr>
          <p:cNvPicPr>
            <a:picLocks noGrp="1" noChangeAspect="1"/>
          </p:cNvPicPr>
          <p:nvPr>
            <p:ph idx="1"/>
          </p:nvPr>
        </p:nvPicPr>
        <p:blipFill>
          <a:blip r:embed="rId3"/>
          <a:stretch>
            <a:fillRect/>
          </a:stretch>
        </p:blipFill>
        <p:spPr>
          <a:xfrm>
            <a:off x="636710" y="842612"/>
            <a:ext cx="10918580" cy="5302456"/>
          </a:xfrm>
          <a:prstGeom prst="rect">
            <a:avLst/>
          </a:prstGeom>
        </p:spPr>
      </p:pic>
      <p:sp>
        <p:nvSpPr>
          <p:cNvPr id="2" name="Rubrik 1">
            <a:extLst>
              <a:ext uri="{FF2B5EF4-FFF2-40B4-BE49-F238E27FC236}">
                <a16:creationId xmlns:a16="http://schemas.microsoft.com/office/drawing/2014/main" id="{45804D28-C785-46AF-AA7C-194E209A15E9}"/>
              </a:ext>
            </a:extLst>
          </p:cNvPr>
          <p:cNvSpPr>
            <a:spLocks noGrp="1"/>
          </p:cNvSpPr>
          <p:nvPr>
            <p:ph type="title"/>
          </p:nvPr>
        </p:nvSpPr>
        <p:spPr>
          <a:xfrm>
            <a:off x="636710" y="-34432"/>
            <a:ext cx="8677275" cy="981075"/>
          </a:xfrm>
        </p:spPr>
        <p:txBody>
          <a:bodyPr/>
          <a:lstStyle/>
          <a:p>
            <a:r>
              <a:rPr lang="sv-SE" dirty="0"/>
              <a:t>Många anläggningar når sin livslängd</a:t>
            </a:r>
          </a:p>
        </p:txBody>
      </p:sp>
      <p:pic>
        <p:nvPicPr>
          <p:cNvPr id="7" name="Bildobjekt 6">
            <a:extLst>
              <a:ext uri="{FF2B5EF4-FFF2-40B4-BE49-F238E27FC236}">
                <a16:creationId xmlns:a16="http://schemas.microsoft.com/office/drawing/2014/main" id="{5045E2C1-D3C7-4B3E-9EBE-F152318271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1664" y="2492896"/>
            <a:ext cx="2646168" cy="1271925"/>
          </a:xfrm>
          <a:prstGeom prst="rect">
            <a:avLst/>
          </a:prstGeom>
        </p:spPr>
      </p:pic>
      <p:sp>
        <p:nvSpPr>
          <p:cNvPr id="3" name="textruta 2">
            <a:extLst>
              <a:ext uri="{FF2B5EF4-FFF2-40B4-BE49-F238E27FC236}">
                <a16:creationId xmlns:a16="http://schemas.microsoft.com/office/drawing/2014/main" id="{7949AC2B-98FC-406D-A201-A73F8D0CB64B}"/>
              </a:ext>
            </a:extLst>
          </p:cNvPr>
          <p:cNvSpPr txBox="1"/>
          <p:nvPr/>
        </p:nvSpPr>
        <p:spPr>
          <a:xfrm>
            <a:off x="636710" y="6056026"/>
            <a:ext cx="3268228" cy="258532"/>
          </a:xfrm>
          <a:prstGeom prst="rect">
            <a:avLst/>
          </a:prstGeom>
          <a:noFill/>
        </p:spPr>
        <p:txBody>
          <a:bodyPr wrap="square" rtlCol="0">
            <a:spAutoFit/>
          </a:bodyPr>
          <a:lstStyle/>
          <a:p>
            <a:pPr>
              <a:lnSpc>
                <a:spcPct val="90000"/>
              </a:lnSpc>
              <a:spcBef>
                <a:spcPts val="600"/>
              </a:spcBef>
            </a:pPr>
            <a:r>
              <a:rPr lang="sv-SE" sz="1200" dirty="0">
                <a:latin typeface="+mn-lt"/>
              </a:rPr>
              <a:t>Källa: Energimyndigheten</a:t>
            </a:r>
          </a:p>
        </p:txBody>
      </p:sp>
    </p:spTree>
    <p:extLst>
      <p:ext uri="{BB962C8B-B14F-4D97-AF65-F5344CB8AC3E}">
        <p14:creationId xmlns:p14="http://schemas.microsoft.com/office/powerpoint/2010/main" val="937940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8738f2a1c7bf7f5369f8ada051421cfbce90"/>
  <p:tag name="LANG_DEF" val="1053"/>
  <p:tag name="LANG_NAME" val="Swedish"/>
  <p:tag name="LINGO_COUNT" val="36"/>
</p:tagLst>
</file>

<file path=ppt/theme/theme1.xml><?xml version="1.0" encoding="utf-8"?>
<a:theme xmlns:a="http://schemas.openxmlformats.org/drawingml/2006/main" name="Energiföretagen_mall_v2">
  <a:themeElements>
    <a:clrScheme name="Energiföretagen">
      <a:dk1>
        <a:sysClr val="windowText" lastClr="000000"/>
      </a:dk1>
      <a:lt1>
        <a:sysClr val="window" lastClr="FFFFFF"/>
      </a:lt1>
      <a:dk2>
        <a:srgbClr val="1F497D"/>
      </a:dk2>
      <a:lt2>
        <a:srgbClr val="EEECE1"/>
      </a:lt2>
      <a:accent1>
        <a:srgbClr val="E6007E"/>
      </a:accent1>
      <a:accent2>
        <a:srgbClr val="00B9E4"/>
      </a:accent2>
      <a:accent3>
        <a:srgbClr val="FFBC00"/>
      </a:accent3>
      <a:accent4>
        <a:srgbClr val="1F497D"/>
      </a:accent4>
      <a:accent5>
        <a:srgbClr val="D16309"/>
      </a:accent5>
      <a:accent6>
        <a:srgbClr val="444444"/>
      </a:accent6>
      <a:hlink>
        <a:srgbClr val="0000FF"/>
      </a:hlink>
      <a:folHlink>
        <a:srgbClr val="80008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spcBef>
            <a:spcPts val="6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spcBef>
            <a:spcPts val="600"/>
          </a:spcBef>
          <a:defRPr sz="2400" dirty="0" err="1" smtClean="0">
            <a:latin typeface="+mn-lt"/>
          </a:defRPr>
        </a:defPPr>
      </a:lstStyle>
    </a:txDef>
  </a:objectDefaults>
  <a:extraClrSchemeLst/>
  <a:extLst>
    <a:ext uri="{05A4C25C-085E-4340-85A3-A5531E510DB2}">
      <thm15:themeFamily xmlns:thm15="http://schemas.microsoft.com/office/thememl/2012/main" name="Energiforetagen.potx" id="{96E500D2-929A-4A06-A77C-AE3D750D174A}" vid="{70CD42BB-2C2D-45FA-B0D8-07DFDE993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Energiforetagen</Template>
  <TotalTime>3757</TotalTime>
  <Words>4105</Words>
  <Application>Microsoft Office PowerPoint</Application>
  <PresentationFormat>Bredbild</PresentationFormat>
  <Paragraphs>320</Paragraphs>
  <Slides>26</Slides>
  <Notes>26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26</vt:i4>
      </vt:variant>
    </vt:vector>
  </HeadingPairs>
  <TitlesOfParts>
    <vt:vector size="30" baseType="lpstr">
      <vt:lpstr>Arial</vt:lpstr>
      <vt:lpstr>Calibri</vt:lpstr>
      <vt:lpstr>Calibri Light</vt:lpstr>
      <vt:lpstr>Energiföretagen_mall_v2</vt:lpstr>
      <vt:lpstr> Färdplan el – för det fossilfria samhället </vt:lpstr>
      <vt:lpstr>Bakgrund</vt:lpstr>
      <vt:lpstr>Vad är en färdplan?</vt:lpstr>
      <vt:lpstr>Energisystemet  2017</vt:lpstr>
      <vt:lpstr>Elanvändningen i det fossilfria Sverige</vt:lpstr>
      <vt:lpstr>Färdplansscenariot - elanvändningen per sektor</vt:lpstr>
      <vt:lpstr>Exempel på tillkommande elanvändning</vt:lpstr>
      <vt:lpstr>Elanvändningens toppeffekt i det fossilfria Sverige</vt:lpstr>
      <vt:lpstr>Många anläggningar når sin livslängd</vt:lpstr>
      <vt:lpstr>Tre elproduktionsscenarier</vt:lpstr>
      <vt:lpstr>Elproduktionen</vt:lpstr>
      <vt:lpstr>Produktionen är dimensionerad för att klara effekthållningen nationellt ett normalår</vt:lpstr>
      <vt:lpstr>Investeringsbehovet i elproduktion 2021-2050. Reinvesteringar står för ca 45-52 % </vt:lpstr>
      <vt:lpstr>Investeringskostnaderna kommer att öka betydligt jämfört med idag…</vt:lpstr>
      <vt:lpstr>Investeringskostnaderna kommer att öka betydligt jämfört med idag…</vt:lpstr>
      <vt:lpstr>Investeringskostnaderna kommer att öka betydligt jämfört med idag…</vt:lpstr>
      <vt:lpstr>Investeringbehovet i elnät.  Reinvesteringsbehovet står för cirka 70 procent</vt:lpstr>
      <vt:lpstr>Sammanfattningsvis</vt:lpstr>
      <vt:lpstr>Utmaningar </vt:lpstr>
      <vt:lpstr>?</vt:lpstr>
      <vt:lpstr>PowerPoint-presentation</vt:lpstr>
      <vt:lpstr>PowerPoint-presentation</vt:lpstr>
      <vt:lpstr>PowerPoint-presentation</vt:lpstr>
      <vt:lpstr>Energibranschens åtaganden</vt:lpstr>
      <vt:lpstr>Uppmaningar till politiken</vt:lpstr>
      <vt:lpstr>Tillsammans – för ett fossilfritt samhälle!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Färdplan el – för ett fossilfritt samhälle</dc:title>
  <dc:creator>Per Holm</dc:creator>
  <dc:description>EFS9000, v4.2, 2018-02-01</dc:description>
  <cp:lastModifiedBy>Annika Johannesson</cp:lastModifiedBy>
  <cp:revision>192</cp:revision>
  <cp:lastPrinted>2016-09-19T08:50:12Z</cp:lastPrinted>
  <dcterms:created xsi:type="dcterms:W3CDTF">2019-10-07T08:40:45Z</dcterms:created>
  <dcterms:modified xsi:type="dcterms:W3CDTF">2020-03-03T10:55:44Z</dcterms:modified>
</cp:coreProperties>
</file>