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6" r:id="rId2"/>
    <p:sldId id="288" r:id="rId3"/>
    <p:sldId id="289" r:id="rId4"/>
    <p:sldId id="291" r:id="rId5"/>
    <p:sldId id="472" r:id="rId6"/>
    <p:sldId id="471" r:id="rId7"/>
  </p:sldIdLst>
  <p:sldSz cx="12192000" cy="6858000"/>
  <p:notesSz cx="7104063" cy="10234613"/>
  <p:custDataLst>
    <p:tags r:id="rId10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A68F5-CACC-4872-B74C-83AEE3720CDD}" v="6" dt="2021-01-07T15:50:49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5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FA5A68F5-CACC-4872-B74C-83AEE3720CDD}"/>
    <pc:docChg chg="modSld">
      <pc:chgData name="Julia Hörnell" userId="e3cb9558-4e66-4f4f-9e4a-8d4affd3b1f3" providerId="ADAL" clId="{FA5A68F5-CACC-4872-B74C-83AEE3720CDD}" dt="2021-01-07T15:50:49.258" v="26" actId="18131"/>
      <pc:docMkLst>
        <pc:docMk/>
      </pc:docMkLst>
      <pc:sldChg chg="addSp delSp modSp mod">
        <pc:chgData name="Julia Hörnell" userId="e3cb9558-4e66-4f4f-9e4a-8d4affd3b1f3" providerId="ADAL" clId="{FA5A68F5-CACC-4872-B74C-83AEE3720CDD}" dt="2021-01-07T15:50:49.258" v="26" actId="18131"/>
        <pc:sldMkLst>
          <pc:docMk/>
          <pc:sldMk cId="3231504957" sldId="472"/>
        </pc:sldMkLst>
        <pc:spChg chg="add del mod">
          <ac:chgData name="Julia Hörnell" userId="e3cb9558-4e66-4f4f-9e4a-8d4affd3b1f3" providerId="ADAL" clId="{FA5A68F5-CACC-4872-B74C-83AEE3720CDD}" dt="2021-01-07T15:50:37.770" v="22" actId="931"/>
          <ac:spMkLst>
            <pc:docMk/>
            <pc:sldMk cId="3231504957" sldId="472"/>
            <ac:spMk id="2" creationId="{0B0E1994-D69D-4440-A6F0-DCA60178A330}"/>
          </ac:spMkLst>
        </pc:spChg>
        <pc:spChg chg="mod">
          <ac:chgData name="Julia Hörnell" userId="e3cb9558-4e66-4f4f-9e4a-8d4affd3b1f3" providerId="ADAL" clId="{FA5A68F5-CACC-4872-B74C-83AEE3720CDD}" dt="2021-01-07T15:39:11.356" v="20" actId="20577"/>
          <ac:spMkLst>
            <pc:docMk/>
            <pc:sldMk cId="3231504957" sldId="472"/>
            <ac:spMk id="7" creationId="{6DC60953-72B5-48D8-89EF-F6B64EEBAA53}"/>
          </ac:spMkLst>
        </pc:spChg>
        <pc:picChg chg="del">
          <ac:chgData name="Julia Hörnell" userId="e3cb9558-4e66-4f4f-9e4a-8d4affd3b1f3" providerId="ADAL" clId="{FA5A68F5-CACC-4872-B74C-83AEE3720CDD}" dt="2021-01-07T15:50:23.445" v="21" actId="478"/>
          <ac:picMkLst>
            <pc:docMk/>
            <pc:sldMk cId="3231504957" sldId="472"/>
            <ac:picMk id="9" creationId="{0AD087D7-1D73-4B2C-88F9-F306B9E9D576}"/>
          </ac:picMkLst>
        </pc:picChg>
        <pc:picChg chg="add mod">
          <ac:chgData name="Julia Hörnell" userId="e3cb9558-4e66-4f4f-9e4a-8d4affd3b1f3" providerId="ADAL" clId="{FA5A68F5-CACC-4872-B74C-83AEE3720CDD}" dt="2021-01-07T15:50:49.258" v="26" actId="18131"/>
          <ac:picMkLst>
            <pc:docMk/>
            <pc:sldMk cId="3231504957" sldId="472"/>
            <ac:picMk id="11" creationId="{897C9D92-64FD-4668-887B-D78F1871ACB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2021-01-07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19100"/>
            <a:ext cx="2824162" cy="1589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782" y="2102689"/>
            <a:ext cx="6350501" cy="7364329"/>
          </a:xfrm>
          <a:prstGeom prst="rect">
            <a:avLst/>
          </a:prstGeom>
        </p:spPr>
        <p:txBody>
          <a:bodyPr vert="horz" lIns="0" tIns="47467" rIns="94933" bIns="47467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72080" y="9658917"/>
            <a:ext cx="353543" cy="1968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1" y="9485060"/>
            <a:ext cx="1042372" cy="3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135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443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244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362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61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8E2A-1EF3-47CB-A6DB-D76A44B10275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8660-C959-40F3-ADC0-C81EFFBE240D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00FD-F977-4110-82BD-EF7FBAB54C52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78960-BDA2-4F9E-B750-E9FC2C761D0B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C41B2-5316-4ADF-BC28-5DD4637CCCD3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CCF2C-61A3-4867-97D3-7843888C33E8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D4714-48EA-4226-BA5E-290E8BAF52A8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831EE-703E-4B1C-9F5C-D25A21E26DD5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6211186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AD34-BA78-4678-966F-A5C0A081B6C4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0F3B-5546-4E47-88DB-80535C1D787C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9815-2D73-4BA8-8D7D-984589B1707C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7876-9E51-4E77-9F9C-2506EF50012F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7E34-F61B-47B1-B67C-13D17E0A86AF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3238-00AD-4191-BCF6-62752CB0D0D0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E6C8-CE15-4B98-AF92-AA5B7C092EA4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D83229-2B9D-44D8-A0C9-CDD1FE009AED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medlemsportalen/om-energiforetagen-sverige/styrelsehandlingar/styrelsemoten-202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nergiforetagen.se/skapa-konto-steg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4F122A1-B478-4580-A437-AED1C5B759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017EDC0-2920-4D86-BAF5-E093B724C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220F103-444F-45EB-B88B-BA9C258AEC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54661"/>
          </a:xfrm>
          <a:prstGeom prst="rect">
            <a:avLst/>
          </a:prstGeom>
        </p:spPr>
      </p:pic>
      <p:sp>
        <p:nvSpPr>
          <p:cNvPr id="8" name="Rubrik 2">
            <a:extLst>
              <a:ext uri="{FF2B5EF4-FFF2-40B4-BE49-F238E27FC236}">
                <a16:creationId xmlns:a16="http://schemas.microsoft.com/office/drawing/2014/main" id="{01837231-E387-4280-AC9F-102C82150F10}"/>
              </a:ext>
            </a:extLst>
          </p:cNvPr>
          <p:cNvSpPr txBox="1">
            <a:spLocks/>
          </p:cNvSpPr>
          <p:nvPr/>
        </p:nvSpPr>
        <p:spPr bwMode="auto">
          <a:xfrm>
            <a:off x="743173" y="999776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charset="0"/>
              </a:defRPr>
            </a:lvl9pPr>
          </a:lstStyle>
          <a:p>
            <a:r>
              <a:rPr lang="sv-SE" dirty="0"/>
              <a:t>Stoppregel inom </a:t>
            </a:r>
            <a:br>
              <a:rPr lang="sv-SE" dirty="0"/>
            </a:br>
            <a:r>
              <a:rPr lang="sv-SE" dirty="0"/>
              <a:t>elcertifikatssystemet 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7D0617C-ACB5-46A1-BE98-5F33379B87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36D89B5-5759-46F0-8C88-CD8006C4E03C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B9090FC-E7EF-4E7E-A96B-9BB23F0F26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DE7A165-2DC4-4D26-95A8-49F7335D1E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231471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dirty="0"/>
              <a:t>Huvudsakligt innehåll</a:t>
            </a:r>
            <a:endParaRPr lang="sv-SE" sz="33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Ambitionshöjningen på 18 TWh förnybar elcertifikatberättigad elproduktion till år 2030 lär vara uppfylld redan år 2021/22.</a:t>
            </a:r>
          </a:p>
          <a:p>
            <a:r>
              <a:rPr lang="sv-SE" dirty="0"/>
              <a:t>Därför har Infrastrukturdepartementet skickat ut ett förslag om ett stoppdatum i elcertifikatsystemet till 31 december 2021.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0215277-3302-43ED-9AC2-05D3E54E1AD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5F5A3FCB-BEEC-465F-BDBF-1F716469F140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2DA65-5400-4A66-95C1-99B0AEFED7F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Stoppregel inom elcertifikatsystemet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1108E3-9E4B-4E6A-A2BA-D234CEE3F7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1" name="Platshållare för bild 10" descr="En bild som visar stopp, tecken, gräs, utomhus&#10;&#10;Automatiskt genererad beskrivning">
            <a:extLst>
              <a:ext uri="{FF2B5EF4-FFF2-40B4-BE49-F238E27FC236}">
                <a16:creationId xmlns:a16="http://schemas.microsoft.com/office/drawing/2014/main" id="{FCCD540E-1C71-493C-9FC7-428F6974BF0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r="8745"/>
          <a:stretch/>
        </p:blipFill>
        <p:spPr/>
      </p:pic>
    </p:spTree>
    <p:extLst>
      <p:ext uri="{BB962C8B-B14F-4D97-AF65-F5344CB8AC3E}">
        <p14:creationId xmlns:p14="http://schemas.microsoft.com/office/powerpoint/2010/main" val="2521575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dirty="0"/>
              <a:t>Effekter på energibranschen</a:t>
            </a:r>
            <a:endParaRPr lang="sv-SE" sz="33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Inga anläggningar kommer bli tilldelade elcertifikat efter 31 december 2021. </a:t>
            </a:r>
          </a:p>
          <a:p>
            <a:r>
              <a:rPr lang="sv-SE" dirty="0"/>
              <a:t>Departementets analys pekar på varaktigt låga elcertifikatspriser även efter genomförande av stoppregeln, vilket minskar intäkterna för elcertifikatsberättigad produktion. </a:t>
            </a:r>
          </a:p>
          <a:p>
            <a:pPr lvl="1"/>
            <a:r>
              <a:rPr lang="sv-SE" sz="2100" dirty="0"/>
              <a:t>Men utan ett stopp skulle ett överskott på elcertifikat gentemot efterfrågan uppstå och en priskollaps ske.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A05F3EA3-0286-4F50-A2FF-BBFAF3EF904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EFA430F-5671-4B7B-B592-DE2399B487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3C29F883-22A1-46AF-B6BB-788DF72A248B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EAE1A5-97E6-4A3B-81C3-7174BCAF2A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1A0E799-EDEB-4B30-8210-DF21277AD0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1704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dirty="0"/>
              <a:t>Energiföretagen Sveriges position</a:t>
            </a:r>
            <a:endParaRPr lang="sv-SE" sz="33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Energiföretagen Sverige tog i början av april 2020 fram ett remissvar i nära samråd med medlemmarna. </a:t>
            </a:r>
          </a:p>
          <a:p>
            <a:pPr lvl="1"/>
            <a:r>
              <a:rPr lang="sv-SE" sz="2100" dirty="0"/>
              <a:t>Energiföretagen tillstyrker förslaget trots dess negativa konsekvenser för ägare av elcertifikatsberättigad produktion.</a:t>
            </a:r>
          </a:p>
          <a:p>
            <a:pPr lvl="1"/>
            <a:r>
              <a:rPr lang="sv-SE" sz="2100" dirty="0"/>
              <a:t>Skälet är att de alternativa stoppmekanismer som Energiföretagen har analyserat ger upphov till konsekvenser, utmaningar och osäkerheter vars nackdelar överväger fördelarna.</a:t>
            </a:r>
          </a:p>
          <a:p>
            <a:endParaRPr lang="sv-SE" dirty="0"/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1DD1DD70-1B9F-487A-8A6E-E6762BD716A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7F2041B0-D9F6-4540-9EEB-15D2172535D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5EE00FE3-D01D-4D5C-BBA1-6FA7F206F4C4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DED0-8C80-4CBB-B261-32CB0A86A0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2E47198-E57B-410C-8D6A-2A23DC7FA1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733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E26909B-AB4C-42F3-9A96-7606F19AEC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8233238-00AD-4191-BCF6-62752CB0D0D0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222D65-4E93-42CA-B475-EC5F4F2F23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0048771-8D08-45FC-99BF-2417936E95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FCCB41E-B946-49EF-B218-155F62BD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Stoppregeln är beslutad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C60953-72B5-48D8-89EF-F6B64EEBAA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Riksdagen har beslutat om stoppregeln, som kommer träda ikraft den </a:t>
            </a:r>
            <a:r>
              <a:rPr lang="sv-SE"/>
              <a:t>31 december </a:t>
            </a:r>
            <a:r>
              <a:rPr lang="sv-SE" dirty="0"/>
              <a:t>2021.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1E1F5B-9DE7-4D0A-A185-6AF0DCD442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bild 10" descr="En bild som visar himmel, utomhus, föremål utomhus, solnedgång&#10;&#10;Automatiskt genererad beskrivning">
            <a:extLst>
              <a:ext uri="{FF2B5EF4-FFF2-40B4-BE49-F238E27FC236}">
                <a16:creationId xmlns:a16="http://schemas.microsoft.com/office/drawing/2014/main" id="{897C9D92-64FD-4668-887B-D78F1871ACB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9" r="15363"/>
          <a:stretch/>
        </p:blipFill>
        <p:spPr/>
      </p:pic>
    </p:spTree>
    <p:extLst>
      <p:ext uri="{BB962C8B-B14F-4D97-AF65-F5344CB8AC3E}">
        <p14:creationId xmlns:p14="http://schemas.microsoft.com/office/powerpoint/2010/main" val="323150495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57421" y="6516000"/>
            <a:ext cx="358775" cy="179388"/>
          </a:xfrm>
        </p:spPr>
        <p:txBody>
          <a:bodyPr/>
          <a:lstStyle/>
          <a:p>
            <a:fld id="{C0815EA4-416D-1B44-8862-0EDC69BFAC2B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96115" y="3429000"/>
            <a:ext cx="8199766" cy="1962150"/>
          </a:xfrm>
        </p:spPr>
        <p:txBody>
          <a:bodyPr/>
          <a:lstStyle/>
          <a:p>
            <a:r>
              <a:rPr lang="sv-SE" sz="2200">
                <a:hlinkClick r:id="rId3"/>
              </a:rPr>
              <a:t>Läs då Energiföretagens Sveriges senaste VD-rapport</a:t>
            </a:r>
            <a:r>
              <a:rPr lang="sv-SE" sz="2200"/>
              <a:t> (</a:t>
            </a:r>
            <a:r>
              <a:rPr lang="sv-SE" sz="2200" dirty="0"/>
              <a:t>kräver inloggning):</a:t>
            </a:r>
            <a:endParaRPr lang="sv-SE" dirty="0"/>
          </a:p>
          <a:p>
            <a:r>
              <a:rPr lang="sv-SE" sz="2200" i="1" dirty="0"/>
              <a:t>Har du inget användarkonto? </a:t>
            </a:r>
            <a:r>
              <a:rPr lang="sv-SE" sz="2200" i="1" dirty="0">
                <a:hlinkClick r:id="rId4"/>
              </a:rPr>
              <a:t>Skapa ett konto</a:t>
            </a:r>
            <a:r>
              <a:rPr lang="sv-SE" sz="2200" i="1" dirty="0"/>
              <a:t>.</a:t>
            </a:r>
          </a:p>
          <a:p>
            <a:endParaRPr lang="sv-S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31948" y="2219361"/>
            <a:ext cx="8928099" cy="969007"/>
          </a:xfrm>
        </p:spPr>
        <p:txBody>
          <a:bodyPr/>
          <a:lstStyle/>
          <a:p>
            <a:r>
              <a:rPr lang="sv-SE" dirty="0"/>
              <a:t>Vill du veta mer?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1BA2383-884E-4123-9BE4-C85A8E8117E7}"/>
              </a:ext>
            </a:extLst>
          </p:cNvPr>
          <p:cNvSpPr txBox="1">
            <a:spLocks/>
          </p:cNvSpPr>
          <p:nvPr/>
        </p:nvSpPr>
        <p:spPr>
          <a:xfrm>
            <a:off x="1458986" y="6492875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sv-S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7E4523F9-B326-458F-A992-CA094D86D497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56A2427-2812-490C-A7B4-A172517F9AE6}"/>
              </a:ext>
            </a:extLst>
          </p:cNvPr>
          <p:cNvSpPr txBox="1">
            <a:spLocks/>
          </p:cNvSpPr>
          <p:nvPr/>
        </p:nvSpPr>
        <p:spPr>
          <a:xfrm>
            <a:off x="4659386" y="6492875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sv-S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sv-SE"/>
              <a:t>Kapacitetsbrist i elnäten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731137-F346-4E30-9514-B279F7D7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9016F-6578-4B37-AD1A-24D113BEA100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1D0E3B-DBCC-40EA-B8FF-816EC761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Stoppregel inom elcertifikatsystemet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94942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2658</TotalTime>
  <Words>228</Words>
  <Application>Microsoft Office PowerPoint</Application>
  <PresentationFormat>Bredbild</PresentationFormat>
  <Paragraphs>42</Paragraphs>
  <Slides>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Energiföretagen_mall_v2</vt:lpstr>
      <vt:lpstr>PowerPoint-presentation</vt:lpstr>
      <vt:lpstr>Huvudsakligt innehåll</vt:lpstr>
      <vt:lpstr>Effekter på energibranschen</vt:lpstr>
      <vt:lpstr>Energiföretagen Sveriges position</vt:lpstr>
      <vt:lpstr>Stoppregeln är beslutad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hos  Energiföretagen Sverige</dc:title>
  <dc:creator>Lisa Hjelm</dc:creator>
  <dc:description>EFS9000, v4.2, 2018-02-01</dc:description>
  <cp:lastModifiedBy>Julia Hörnell</cp:lastModifiedBy>
  <cp:revision>10</cp:revision>
  <cp:lastPrinted>2016-09-19T08:50:12Z</cp:lastPrinted>
  <dcterms:created xsi:type="dcterms:W3CDTF">2018-03-19T12:44:46Z</dcterms:created>
  <dcterms:modified xsi:type="dcterms:W3CDTF">2021-01-07T15:50:50Z</dcterms:modified>
</cp:coreProperties>
</file>