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8"/>
  </p:notesMasterIdLst>
  <p:sldIdLst>
    <p:sldId id="306" r:id="rId2"/>
    <p:sldId id="257" r:id="rId3"/>
    <p:sldId id="258" r:id="rId4"/>
    <p:sldId id="259" r:id="rId5"/>
    <p:sldId id="260" r:id="rId6"/>
    <p:sldId id="288" r:id="rId7"/>
    <p:sldId id="261" r:id="rId8"/>
    <p:sldId id="298" r:id="rId9"/>
    <p:sldId id="30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305" r:id="rId19"/>
    <p:sldId id="271" r:id="rId20"/>
    <p:sldId id="293" r:id="rId21"/>
    <p:sldId id="308" r:id="rId22"/>
    <p:sldId id="307" r:id="rId23"/>
    <p:sldId id="304" r:id="rId24"/>
    <p:sldId id="272" r:id="rId25"/>
    <p:sldId id="273" r:id="rId26"/>
    <p:sldId id="274" r:id="rId27"/>
    <p:sldId id="299" r:id="rId28"/>
    <p:sldId id="295" r:id="rId29"/>
    <p:sldId id="292" r:id="rId30"/>
    <p:sldId id="275" r:id="rId31"/>
    <p:sldId id="290" r:id="rId32"/>
    <p:sldId id="291" r:id="rId33"/>
    <p:sldId id="276" r:id="rId34"/>
    <p:sldId id="277" r:id="rId35"/>
    <p:sldId id="278" r:id="rId36"/>
    <p:sldId id="296" r:id="rId37"/>
    <p:sldId id="279" r:id="rId38"/>
    <p:sldId id="280" r:id="rId39"/>
    <p:sldId id="281" r:id="rId40"/>
    <p:sldId id="282" r:id="rId41"/>
    <p:sldId id="283" r:id="rId42"/>
    <p:sldId id="297" r:id="rId43"/>
    <p:sldId id="284" r:id="rId44"/>
    <p:sldId id="286" r:id="rId45"/>
    <p:sldId id="301" r:id="rId46"/>
    <p:sldId id="294" r:id="rId47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 autoAdjust="0"/>
    <p:restoredTop sz="94660"/>
  </p:normalViewPr>
  <p:slideViewPr>
    <p:cSldViewPr>
      <p:cViewPr varScale="1">
        <p:scale>
          <a:sx n="91" d="100"/>
          <a:sy n="91" d="100"/>
        </p:scale>
        <p:origin x="-108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73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4732C-00AD-46BE-AAA9-5072B73304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31580146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 f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624"/>
          <a:stretch/>
        </p:blipFill>
        <p:spPr>
          <a:xfrm>
            <a:off x="1" y="0"/>
            <a:ext cx="9144000" cy="5884863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2893717"/>
            <a:ext cx="5652120" cy="1097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700808"/>
            <a:ext cx="5652120" cy="12122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79" y="1702913"/>
            <a:ext cx="5297096" cy="1210149"/>
          </a:xfrm>
        </p:spPr>
        <p:txBody>
          <a:bodyPr anchor="ctr" anchorCtr="0">
            <a:noAutofit/>
          </a:bodyPr>
          <a:lstStyle>
            <a:lvl1pPr algn="r"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sv-SE" noProof="0" smtClean="0"/>
              <a:t>Klicka här för att ändra format</a:t>
            </a:r>
            <a:endParaRPr lang="sv-SE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79" y="2913063"/>
            <a:ext cx="5297096" cy="1077911"/>
          </a:xfrm>
        </p:spPr>
        <p:txBody>
          <a:bodyPr anchor="ctr" anchorCtr="0">
            <a:no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smtClean="0"/>
              <a:t>Klicka här för att ändra format på underrubrik i bakgrunden</a:t>
            </a:r>
            <a:endParaRPr lang="sv-SE" noProof="0"/>
          </a:p>
        </p:txBody>
      </p:sp>
      <p:sp>
        <p:nvSpPr>
          <p:cNvPr id="13" name="Rectangle 12"/>
          <p:cNvSpPr/>
          <p:nvPr userDrawn="1"/>
        </p:nvSpPr>
        <p:spPr>
          <a:xfrm>
            <a:off x="0" y="5870005"/>
            <a:ext cx="9144000" cy="72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6940472" y="6162905"/>
            <a:ext cx="1823754" cy="558243"/>
            <a:chOff x="214312" y="6751638"/>
            <a:chExt cx="8489951" cy="2598737"/>
          </a:xfrm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240917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712439" cy="114300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5"/>
            <a:ext cx="7712439" cy="4357216"/>
          </a:xfrm>
        </p:spPr>
        <p:txBody>
          <a:bodyPr>
            <a:noAutofit/>
          </a:bodyPr>
          <a:lstStyle>
            <a:lvl1pPr>
              <a:defRPr sz="2000">
                <a:solidFill>
                  <a:schemeClr val="accent6"/>
                </a:solidFill>
              </a:defRPr>
            </a:lvl1pPr>
            <a:lvl2pPr>
              <a:defRPr sz="1800">
                <a:solidFill>
                  <a:schemeClr val="accent6"/>
                </a:solidFill>
              </a:defRPr>
            </a:lvl2pPr>
            <a:lvl3pPr>
              <a:defRPr sz="1800">
                <a:solidFill>
                  <a:schemeClr val="accent5"/>
                </a:solidFill>
              </a:defRPr>
            </a:lvl3pPr>
            <a:lvl4pPr>
              <a:defRPr sz="1600">
                <a:solidFill>
                  <a:schemeClr val="accent5"/>
                </a:solidFill>
              </a:defRPr>
            </a:lvl4pPr>
            <a:lvl5pPr>
              <a:defRPr sz="1600">
                <a:solidFill>
                  <a:schemeClr val="accent5"/>
                </a:solidFill>
              </a:defRPr>
            </a:lvl5pPr>
          </a:lstStyle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74065" y="5866799"/>
            <a:ext cx="5141732" cy="181155"/>
          </a:xfrm>
        </p:spPr>
        <p:txBody>
          <a:bodyPr/>
          <a:lstStyle>
            <a:lvl1pPr marL="0" indent="0">
              <a:buFontTx/>
              <a:buNone/>
              <a:defRPr sz="1000"/>
            </a:lvl1pPr>
            <a:lvl2pPr marL="179388" indent="0">
              <a:buFontTx/>
              <a:buNone/>
              <a:defRPr sz="1000"/>
            </a:lvl2pPr>
            <a:lvl3pPr marL="914400" indent="0">
              <a:buFontTx/>
              <a:buNone/>
              <a:defRPr sz="1000"/>
            </a:lvl3pPr>
            <a:lvl4pPr marL="1371600" indent="0">
              <a:buFontTx/>
              <a:buNone/>
              <a:defRPr sz="1000"/>
            </a:lvl4pPr>
            <a:lvl5pPr marL="1828800" indent="0">
              <a:buFontTx/>
              <a:buNone/>
              <a:defRPr sz="1000"/>
            </a:lvl5pPr>
          </a:lstStyle>
          <a:p>
            <a:pPr lvl="0"/>
            <a:r>
              <a:rPr lang="en-US" dirty="0" err="1" smtClean="0"/>
              <a:t>Källa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2704782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790516" y="6304156"/>
            <a:ext cx="973709" cy="298048"/>
            <a:chOff x="214312" y="6751638"/>
            <a:chExt cx="8489951" cy="2598737"/>
          </a:xfrm>
        </p:grpSpPr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214312" y="7516813"/>
              <a:ext cx="1589088" cy="1266825"/>
            </a:xfrm>
            <a:custGeom>
              <a:avLst/>
              <a:gdLst>
                <a:gd name="T0" fmla="*/ 169 w 424"/>
                <a:gd name="T1" fmla="*/ 196 h 338"/>
                <a:gd name="T2" fmla="*/ 197 w 424"/>
                <a:gd name="T3" fmla="*/ 251 h 338"/>
                <a:gd name="T4" fmla="*/ 233 w 424"/>
                <a:gd name="T5" fmla="*/ 224 h 338"/>
                <a:gd name="T6" fmla="*/ 386 w 424"/>
                <a:gd name="T7" fmla="*/ 224 h 338"/>
                <a:gd name="T8" fmla="*/ 186 w 424"/>
                <a:gd name="T9" fmla="*/ 338 h 338"/>
                <a:gd name="T10" fmla="*/ 17 w 424"/>
                <a:gd name="T11" fmla="*/ 174 h 338"/>
                <a:gd name="T12" fmla="*/ 230 w 424"/>
                <a:gd name="T13" fmla="*/ 0 h 338"/>
                <a:gd name="T14" fmla="*/ 397 w 424"/>
                <a:gd name="T15" fmla="*/ 196 h 338"/>
                <a:gd name="T16" fmla="*/ 169 w 424"/>
                <a:gd name="T17" fmla="*/ 196 h 338"/>
                <a:gd name="T18" fmla="*/ 253 w 424"/>
                <a:gd name="T19" fmla="*/ 129 h 338"/>
                <a:gd name="T20" fmla="*/ 222 w 424"/>
                <a:gd name="T21" fmla="*/ 87 h 338"/>
                <a:gd name="T22" fmla="*/ 180 w 424"/>
                <a:gd name="T23" fmla="*/ 129 h 338"/>
                <a:gd name="T24" fmla="*/ 253 w 424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4" h="338">
                  <a:moveTo>
                    <a:pt x="169" y="196"/>
                  </a:moveTo>
                  <a:cubicBezTo>
                    <a:pt x="165" y="222"/>
                    <a:pt x="165" y="251"/>
                    <a:pt x="197" y="251"/>
                  </a:cubicBezTo>
                  <a:cubicBezTo>
                    <a:pt x="214" y="251"/>
                    <a:pt x="228" y="239"/>
                    <a:pt x="233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0" y="338"/>
                    <a:pt x="186" y="338"/>
                  </a:cubicBezTo>
                  <a:cubicBezTo>
                    <a:pt x="84" y="338"/>
                    <a:pt x="0" y="286"/>
                    <a:pt x="17" y="174"/>
                  </a:cubicBezTo>
                  <a:cubicBezTo>
                    <a:pt x="34" y="67"/>
                    <a:pt x="128" y="0"/>
                    <a:pt x="230" y="0"/>
                  </a:cubicBezTo>
                  <a:cubicBezTo>
                    <a:pt x="345" y="0"/>
                    <a:pt x="424" y="75"/>
                    <a:pt x="397" y="196"/>
                  </a:cubicBezTo>
                  <a:lnTo>
                    <a:pt x="169" y="196"/>
                  </a:lnTo>
                  <a:close/>
                  <a:moveTo>
                    <a:pt x="253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3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/>
            <p:cNvSpPr>
              <a:spLocks/>
            </p:cNvSpPr>
            <p:nvPr/>
          </p:nvSpPr>
          <p:spPr bwMode="auto">
            <a:xfrm>
              <a:off x="1814513" y="7516813"/>
              <a:ext cx="1538288" cy="1239837"/>
            </a:xfrm>
            <a:custGeom>
              <a:avLst/>
              <a:gdLst>
                <a:gd name="T0" fmla="*/ 190 w 410"/>
                <a:gd name="T1" fmla="*/ 59 h 331"/>
                <a:gd name="T2" fmla="*/ 194 w 410"/>
                <a:gd name="T3" fmla="*/ 59 h 331"/>
                <a:gd name="T4" fmla="*/ 307 w 410"/>
                <a:gd name="T5" fmla="*/ 0 h 331"/>
                <a:gd name="T6" fmla="*/ 398 w 410"/>
                <a:gd name="T7" fmla="*/ 132 h 331"/>
                <a:gd name="T8" fmla="*/ 367 w 410"/>
                <a:gd name="T9" fmla="*/ 331 h 331"/>
                <a:gd name="T10" fmla="*/ 210 w 410"/>
                <a:gd name="T11" fmla="*/ 331 h 331"/>
                <a:gd name="T12" fmla="*/ 235 w 410"/>
                <a:gd name="T13" fmla="*/ 173 h 331"/>
                <a:gd name="T14" fmla="*/ 215 w 410"/>
                <a:gd name="T15" fmla="*/ 127 h 331"/>
                <a:gd name="T16" fmla="*/ 182 w 410"/>
                <a:gd name="T17" fmla="*/ 173 h 331"/>
                <a:gd name="T18" fmla="*/ 157 w 410"/>
                <a:gd name="T19" fmla="*/ 331 h 331"/>
                <a:gd name="T20" fmla="*/ 0 w 410"/>
                <a:gd name="T21" fmla="*/ 331 h 331"/>
                <a:gd name="T22" fmla="*/ 51 w 410"/>
                <a:gd name="T23" fmla="*/ 8 h 331"/>
                <a:gd name="T24" fmla="*/ 204 w 410"/>
                <a:gd name="T25" fmla="*/ 8 h 331"/>
                <a:gd name="T26" fmla="*/ 190 w 410"/>
                <a:gd name="T27" fmla="*/ 5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0" h="331">
                  <a:moveTo>
                    <a:pt x="190" y="59"/>
                  </a:moveTo>
                  <a:cubicBezTo>
                    <a:pt x="194" y="59"/>
                    <a:pt x="194" y="59"/>
                    <a:pt x="194" y="59"/>
                  </a:cubicBezTo>
                  <a:cubicBezTo>
                    <a:pt x="230" y="24"/>
                    <a:pt x="257" y="0"/>
                    <a:pt x="307" y="0"/>
                  </a:cubicBezTo>
                  <a:cubicBezTo>
                    <a:pt x="387" y="0"/>
                    <a:pt x="410" y="61"/>
                    <a:pt x="398" y="132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210" y="331"/>
                    <a:pt x="210" y="331"/>
                    <a:pt x="210" y="331"/>
                  </a:cubicBezTo>
                  <a:cubicBezTo>
                    <a:pt x="235" y="173"/>
                    <a:pt x="235" y="173"/>
                    <a:pt x="235" y="173"/>
                  </a:cubicBezTo>
                  <a:cubicBezTo>
                    <a:pt x="238" y="154"/>
                    <a:pt x="242" y="127"/>
                    <a:pt x="215" y="127"/>
                  </a:cubicBezTo>
                  <a:cubicBezTo>
                    <a:pt x="189" y="127"/>
                    <a:pt x="185" y="154"/>
                    <a:pt x="182" y="173"/>
                  </a:cubicBezTo>
                  <a:cubicBezTo>
                    <a:pt x="157" y="331"/>
                    <a:pt x="157" y="331"/>
                    <a:pt x="157" y="331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204" y="8"/>
                    <a:pt x="204" y="8"/>
                    <a:pt x="204" y="8"/>
                  </a:cubicBezTo>
                  <a:lnTo>
                    <a:pt x="190" y="5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3408363" y="7516813"/>
              <a:ext cx="1593850" cy="1266825"/>
            </a:xfrm>
            <a:custGeom>
              <a:avLst/>
              <a:gdLst>
                <a:gd name="T0" fmla="*/ 169 w 425"/>
                <a:gd name="T1" fmla="*/ 196 h 338"/>
                <a:gd name="T2" fmla="*/ 198 w 425"/>
                <a:gd name="T3" fmla="*/ 251 h 338"/>
                <a:gd name="T4" fmla="*/ 234 w 425"/>
                <a:gd name="T5" fmla="*/ 224 h 338"/>
                <a:gd name="T6" fmla="*/ 386 w 425"/>
                <a:gd name="T7" fmla="*/ 224 h 338"/>
                <a:gd name="T8" fmla="*/ 186 w 425"/>
                <a:gd name="T9" fmla="*/ 338 h 338"/>
                <a:gd name="T10" fmla="*/ 18 w 425"/>
                <a:gd name="T11" fmla="*/ 174 h 338"/>
                <a:gd name="T12" fmla="*/ 231 w 425"/>
                <a:gd name="T13" fmla="*/ 0 h 338"/>
                <a:gd name="T14" fmla="*/ 397 w 425"/>
                <a:gd name="T15" fmla="*/ 196 h 338"/>
                <a:gd name="T16" fmla="*/ 169 w 425"/>
                <a:gd name="T17" fmla="*/ 196 h 338"/>
                <a:gd name="T18" fmla="*/ 254 w 425"/>
                <a:gd name="T19" fmla="*/ 129 h 338"/>
                <a:gd name="T20" fmla="*/ 222 w 425"/>
                <a:gd name="T21" fmla="*/ 87 h 338"/>
                <a:gd name="T22" fmla="*/ 180 w 425"/>
                <a:gd name="T23" fmla="*/ 129 h 338"/>
                <a:gd name="T24" fmla="*/ 254 w 425"/>
                <a:gd name="T25" fmla="*/ 129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25" h="338">
                  <a:moveTo>
                    <a:pt x="169" y="196"/>
                  </a:moveTo>
                  <a:cubicBezTo>
                    <a:pt x="165" y="222"/>
                    <a:pt x="165" y="251"/>
                    <a:pt x="198" y="251"/>
                  </a:cubicBezTo>
                  <a:cubicBezTo>
                    <a:pt x="214" y="251"/>
                    <a:pt x="228" y="239"/>
                    <a:pt x="234" y="224"/>
                  </a:cubicBezTo>
                  <a:cubicBezTo>
                    <a:pt x="386" y="224"/>
                    <a:pt x="386" y="224"/>
                    <a:pt x="386" y="224"/>
                  </a:cubicBezTo>
                  <a:cubicBezTo>
                    <a:pt x="353" y="302"/>
                    <a:pt x="261" y="338"/>
                    <a:pt x="186" y="338"/>
                  </a:cubicBezTo>
                  <a:cubicBezTo>
                    <a:pt x="85" y="338"/>
                    <a:pt x="0" y="286"/>
                    <a:pt x="18" y="174"/>
                  </a:cubicBezTo>
                  <a:cubicBezTo>
                    <a:pt x="35" y="67"/>
                    <a:pt x="128" y="0"/>
                    <a:pt x="231" y="0"/>
                  </a:cubicBezTo>
                  <a:cubicBezTo>
                    <a:pt x="346" y="0"/>
                    <a:pt x="425" y="75"/>
                    <a:pt x="397" y="196"/>
                  </a:cubicBezTo>
                  <a:lnTo>
                    <a:pt x="169" y="196"/>
                  </a:lnTo>
                  <a:close/>
                  <a:moveTo>
                    <a:pt x="254" y="129"/>
                  </a:moveTo>
                  <a:cubicBezTo>
                    <a:pt x="257" y="107"/>
                    <a:pt x="244" y="87"/>
                    <a:pt x="222" y="87"/>
                  </a:cubicBezTo>
                  <a:cubicBezTo>
                    <a:pt x="198" y="87"/>
                    <a:pt x="183" y="106"/>
                    <a:pt x="180" y="129"/>
                  </a:cubicBezTo>
                  <a:lnTo>
                    <a:pt x="254" y="1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5010150" y="7512050"/>
              <a:ext cx="1192213" cy="1244600"/>
            </a:xfrm>
            <a:custGeom>
              <a:avLst/>
              <a:gdLst>
                <a:gd name="T0" fmla="*/ 293 w 318"/>
                <a:gd name="T1" fmla="*/ 161 h 332"/>
                <a:gd name="T2" fmla="*/ 248 w 318"/>
                <a:gd name="T3" fmla="*/ 143 h 332"/>
                <a:gd name="T4" fmla="*/ 176 w 318"/>
                <a:gd name="T5" fmla="*/ 208 h 332"/>
                <a:gd name="T6" fmla="*/ 157 w 318"/>
                <a:gd name="T7" fmla="*/ 332 h 332"/>
                <a:gd name="T8" fmla="*/ 0 w 318"/>
                <a:gd name="T9" fmla="*/ 332 h 332"/>
                <a:gd name="T10" fmla="*/ 51 w 318"/>
                <a:gd name="T11" fmla="*/ 9 h 332"/>
                <a:gd name="T12" fmla="*/ 208 w 318"/>
                <a:gd name="T13" fmla="*/ 9 h 332"/>
                <a:gd name="T14" fmla="*/ 197 w 318"/>
                <a:gd name="T15" fmla="*/ 52 h 332"/>
                <a:gd name="T16" fmla="*/ 201 w 318"/>
                <a:gd name="T17" fmla="*/ 52 h 332"/>
                <a:gd name="T18" fmla="*/ 318 w 318"/>
                <a:gd name="T19" fmla="*/ 1 h 332"/>
                <a:gd name="T20" fmla="*/ 293 w 318"/>
                <a:gd name="T21" fmla="*/ 16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332">
                  <a:moveTo>
                    <a:pt x="293" y="161"/>
                  </a:moveTo>
                  <a:cubicBezTo>
                    <a:pt x="278" y="151"/>
                    <a:pt x="268" y="143"/>
                    <a:pt x="248" y="143"/>
                  </a:cubicBezTo>
                  <a:cubicBezTo>
                    <a:pt x="207" y="143"/>
                    <a:pt x="183" y="167"/>
                    <a:pt x="176" y="208"/>
                  </a:cubicBezTo>
                  <a:cubicBezTo>
                    <a:pt x="157" y="332"/>
                    <a:pt x="157" y="332"/>
                    <a:pt x="157" y="332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208" y="9"/>
                    <a:pt x="208" y="9"/>
                    <a:pt x="208" y="9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36" y="9"/>
                    <a:pt x="266" y="0"/>
                    <a:pt x="318" y="1"/>
                  </a:cubicBezTo>
                  <a:lnTo>
                    <a:pt x="293" y="16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/>
            <p:cNvSpPr>
              <a:spLocks noEditPoints="1"/>
            </p:cNvSpPr>
            <p:nvPr/>
          </p:nvSpPr>
          <p:spPr bwMode="auto">
            <a:xfrm>
              <a:off x="6081713" y="7516813"/>
              <a:ext cx="1658938" cy="1833562"/>
            </a:xfrm>
            <a:custGeom>
              <a:avLst/>
              <a:gdLst>
                <a:gd name="T0" fmla="*/ 394 w 442"/>
                <a:gd name="T1" fmla="*/ 312 h 489"/>
                <a:gd name="T2" fmla="*/ 150 w 442"/>
                <a:gd name="T3" fmla="*/ 489 h 489"/>
                <a:gd name="T4" fmla="*/ 15 w 442"/>
                <a:gd name="T5" fmla="*/ 463 h 489"/>
                <a:gd name="T6" fmla="*/ 0 w 442"/>
                <a:gd name="T7" fmla="*/ 458 h 489"/>
                <a:gd name="T8" fmla="*/ 52 w 442"/>
                <a:gd name="T9" fmla="*/ 349 h 489"/>
                <a:gd name="T10" fmla="*/ 159 w 442"/>
                <a:gd name="T11" fmla="*/ 388 h 489"/>
                <a:gd name="T12" fmla="*/ 242 w 442"/>
                <a:gd name="T13" fmla="*/ 317 h 489"/>
                <a:gd name="T14" fmla="*/ 250 w 442"/>
                <a:gd name="T15" fmla="*/ 284 h 489"/>
                <a:gd name="T16" fmla="*/ 246 w 442"/>
                <a:gd name="T17" fmla="*/ 284 h 489"/>
                <a:gd name="T18" fmla="*/ 143 w 442"/>
                <a:gd name="T19" fmla="*/ 338 h 489"/>
                <a:gd name="T20" fmla="*/ 31 w 442"/>
                <a:gd name="T21" fmla="*/ 169 h 489"/>
                <a:gd name="T22" fmla="*/ 197 w 442"/>
                <a:gd name="T23" fmla="*/ 0 h 489"/>
                <a:gd name="T24" fmla="*/ 282 w 442"/>
                <a:gd name="T25" fmla="*/ 54 h 489"/>
                <a:gd name="T26" fmla="*/ 287 w 442"/>
                <a:gd name="T27" fmla="*/ 54 h 489"/>
                <a:gd name="T28" fmla="*/ 290 w 442"/>
                <a:gd name="T29" fmla="*/ 8 h 489"/>
                <a:gd name="T30" fmla="*/ 442 w 442"/>
                <a:gd name="T31" fmla="*/ 8 h 489"/>
                <a:gd name="T32" fmla="*/ 394 w 442"/>
                <a:gd name="T33" fmla="*/ 312 h 489"/>
                <a:gd name="T34" fmla="*/ 223 w 442"/>
                <a:gd name="T35" fmla="*/ 215 h 489"/>
                <a:gd name="T36" fmla="*/ 269 w 442"/>
                <a:gd name="T37" fmla="*/ 170 h 489"/>
                <a:gd name="T38" fmla="*/ 236 w 442"/>
                <a:gd name="T39" fmla="*/ 123 h 489"/>
                <a:gd name="T40" fmla="*/ 186 w 442"/>
                <a:gd name="T41" fmla="*/ 169 h 489"/>
                <a:gd name="T42" fmla="*/ 223 w 442"/>
                <a:gd name="T43" fmla="*/ 215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89">
                  <a:moveTo>
                    <a:pt x="394" y="312"/>
                  </a:moveTo>
                  <a:cubicBezTo>
                    <a:pt x="374" y="438"/>
                    <a:pt x="262" y="489"/>
                    <a:pt x="150" y="489"/>
                  </a:cubicBezTo>
                  <a:cubicBezTo>
                    <a:pt x="100" y="489"/>
                    <a:pt x="59" y="480"/>
                    <a:pt x="15" y="463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52" y="349"/>
                    <a:pt x="52" y="349"/>
                    <a:pt x="52" y="349"/>
                  </a:cubicBezTo>
                  <a:cubicBezTo>
                    <a:pt x="78" y="374"/>
                    <a:pt x="121" y="388"/>
                    <a:pt x="159" y="388"/>
                  </a:cubicBezTo>
                  <a:cubicBezTo>
                    <a:pt x="201" y="388"/>
                    <a:pt x="232" y="357"/>
                    <a:pt x="242" y="317"/>
                  </a:cubicBezTo>
                  <a:cubicBezTo>
                    <a:pt x="250" y="284"/>
                    <a:pt x="250" y="284"/>
                    <a:pt x="250" y="284"/>
                  </a:cubicBezTo>
                  <a:cubicBezTo>
                    <a:pt x="246" y="284"/>
                    <a:pt x="246" y="284"/>
                    <a:pt x="246" y="284"/>
                  </a:cubicBezTo>
                  <a:cubicBezTo>
                    <a:pt x="224" y="320"/>
                    <a:pt x="180" y="338"/>
                    <a:pt x="143" y="338"/>
                  </a:cubicBezTo>
                  <a:cubicBezTo>
                    <a:pt x="54" y="338"/>
                    <a:pt x="18" y="249"/>
                    <a:pt x="31" y="169"/>
                  </a:cubicBezTo>
                  <a:cubicBezTo>
                    <a:pt x="43" y="89"/>
                    <a:pt x="107" y="0"/>
                    <a:pt x="197" y="0"/>
                  </a:cubicBezTo>
                  <a:cubicBezTo>
                    <a:pt x="238" y="0"/>
                    <a:pt x="267" y="20"/>
                    <a:pt x="282" y="54"/>
                  </a:cubicBezTo>
                  <a:cubicBezTo>
                    <a:pt x="287" y="54"/>
                    <a:pt x="287" y="54"/>
                    <a:pt x="287" y="54"/>
                  </a:cubicBezTo>
                  <a:cubicBezTo>
                    <a:pt x="290" y="8"/>
                    <a:pt x="290" y="8"/>
                    <a:pt x="290" y="8"/>
                  </a:cubicBezTo>
                  <a:cubicBezTo>
                    <a:pt x="442" y="8"/>
                    <a:pt x="442" y="8"/>
                    <a:pt x="442" y="8"/>
                  </a:cubicBezTo>
                  <a:lnTo>
                    <a:pt x="394" y="312"/>
                  </a:lnTo>
                  <a:close/>
                  <a:moveTo>
                    <a:pt x="223" y="215"/>
                  </a:moveTo>
                  <a:cubicBezTo>
                    <a:pt x="250" y="215"/>
                    <a:pt x="266" y="194"/>
                    <a:pt x="269" y="170"/>
                  </a:cubicBezTo>
                  <a:cubicBezTo>
                    <a:pt x="273" y="146"/>
                    <a:pt x="262" y="123"/>
                    <a:pt x="236" y="123"/>
                  </a:cubicBezTo>
                  <a:cubicBezTo>
                    <a:pt x="211" y="123"/>
                    <a:pt x="190" y="144"/>
                    <a:pt x="186" y="169"/>
                  </a:cubicBezTo>
                  <a:cubicBezTo>
                    <a:pt x="181" y="196"/>
                    <a:pt x="195" y="215"/>
                    <a:pt x="223" y="2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/>
            <p:cNvSpPr>
              <a:spLocks/>
            </p:cNvSpPr>
            <p:nvPr/>
          </p:nvSpPr>
          <p:spPr bwMode="auto">
            <a:xfrm>
              <a:off x="7826375" y="7546975"/>
              <a:ext cx="779463" cy="1209675"/>
            </a:xfrm>
            <a:custGeom>
              <a:avLst/>
              <a:gdLst>
                <a:gd name="T0" fmla="*/ 120 w 491"/>
                <a:gd name="T1" fmla="*/ 0 h 762"/>
                <a:gd name="T2" fmla="*/ 491 w 491"/>
                <a:gd name="T3" fmla="*/ 0 h 762"/>
                <a:gd name="T4" fmla="*/ 371 w 491"/>
                <a:gd name="T5" fmla="*/ 762 h 762"/>
                <a:gd name="T6" fmla="*/ 0 w 491"/>
                <a:gd name="T7" fmla="*/ 762 h 762"/>
                <a:gd name="T8" fmla="*/ 120 w 491"/>
                <a:gd name="T9" fmla="*/ 0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1" h="762">
                  <a:moveTo>
                    <a:pt x="120" y="0"/>
                  </a:moveTo>
                  <a:lnTo>
                    <a:pt x="491" y="0"/>
                  </a:lnTo>
                  <a:lnTo>
                    <a:pt x="371" y="762"/>
                  </a:lnTo>
                  <a:lnTo>
                    <a:pt x="0" y="76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Oval 12"/>
            <p:cNvSpPr>
              <a:spLocks noChangeArrowheads="1"/>
            </p:cNvSpPr>
            <p:nvPr/>
          </p:nvSpPr>
          <p:spPr bwMode="auto">
            <a:xfrm>
              <a:off x="8099425" y="6754813"/>
              <a:ext cx="604838" cy="558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/>
            <p:cNvSpPr>
              <a:spLocks/>
            </p:cNvSpPr>
            <p:nvPr/>
          </p:nvSpPr>
          <p:spPr bwMode="auto">
            <a:xfrm>
              <a:off x="2843213" y="6751638"/>
              <a:ext cx="493713" cy="554037"/>
            </a:xfrm>
            <a:custGeom>
              <a:avLst/>
              <a:gdLst>
                <a:gd name="T0" fmla="*/ 23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60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9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4 w 132"/>
                <a:gd name="T21" fmla="*/ 38 h 148"/>
                <a:gd name="T22" fmla="*/ 71 w 132"/>
                <a:gd name="T23" fmla="*/ 46 h 148"/>
                <a:gd name="T24" fmla="*/ 81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3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3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60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30" y="87"/>
                    <a:pt x="14" y="75"/>
                    <a:pt x="18" y="53"/>
                  </a:cubicBezTo>
                  <a:cubicBezTo>
                    <a:pt x="23" y="19"/>
                    <a:pt x="57" y="0"/>
                    <a:pt x="89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4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7" y="52"/>
                    <a:pt x="81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3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/>
            <p:cNvSpPr>
              <a:spLocks/>
            </p:cNvSpPr>
            <p:nvPr/>
          </p:nvSpPr>
          <p:spPr bwMode="auto">
            <a:xfrm>
              <a:off x="3730625" y="6757988"/>
              <a:ext cx="585788" cy="536575"/>
            </a:xfrm>
            <a:custGeom>
              <a:avLst/>
              <a:gdLst>
                <a:gd name="T0" fmla="*/ 156 w 156"/>
                <a:gd name="T1" fmla="*/ 0 h 143"/>
                <a:gd name="T2" fmla="*/ 77 w 156"/>
                <a:gd name="T3" fmla="*/ 143 h 143"/>
                <a:gd name="T4" fmla="*/ 33 w 156"/>
                <a:gd name="T5" fmla="*/ 143 h 143"/>
                <a:gd name="T6" fmla="*/ 0 w 156"/>
                <a:gd name="T7" fmla="*/ 0 h 143"/>
                <a:gd name="T8" fmla="*/ 55 w 156"/>
                <a:gd name="T9" fmla="*/ 0 h 143"/>
                <a:gd name="T10" fmla="*/ 64 w 156"/>
                <a:gd name="T11" fmla="*/ 65 h 143"/>
                <a:gd name="T12" fmla="*/ 64 w 156"/>
                <a:gd name="T13" fmla="*/ 86 h 143"/>
                <a:gd name="T14" fmla="*/ 65 w 156"/>
                <a:gd name="T15" fmla="*/ 86 h 143"/>
                <a:gd name="T16" fmla="*/ 72 w 156"/>
                <a:gd name="T17" fmla="*/ 65 h 143"/>
                <a:gd name="T18" fmla="*/ 101 w 156"/>
                <a:gd name="T19" fmla="*/ 0 h 143"/>
                <a:gd name="T20" fmla="*/ 156 w 156"/>
                <a:gd name="T2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6" h="143">
                  <a:moveTo>
                    <a:pt x="156" y="0"/>
                  </a:moveTo>
                  <a:cubicBezTo>
                    <a:pt x="77" y="143"/>
                    <a:pt x="77" y="143"/>
                    <a:pt x="77" y="143"/>
                  </a:cubicBezTo>
                  <a:cubicBezTo>
                    <a:pt x="33" y="143"/>
                    <a:pt x="33" y="143"/>
                    <a:pt x="33" y="14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64" y="65"/>
                    <a:pt x="64" y="65"/>
                    <a:pt x="64" y="65"/>
                  </a:cubicBezTo>
                  <a:cubicBezTo>
                    <a:pt x="65" y="72"/>
                    <a:pt x="65" y="79"/>
                    <a:pt x="64" y="86"/>
                  </a:cubicBezTo>
                  <a:cubicBezTo>
                    <a:pt x="65" y="86"/>
                    <a:pt x="65" y="86"/>
                    <a:pt x="65" y="86"/>
                  </a:cubicBezTo>
                  <a:cubicBezTo>
                    <a:pt x="66" y="79"/>
                    <a:pt x="69" y="72"/>
                    <a:pt x="72" y="65"/>
                  </a:cubicBezTo>
                  <a:cubicBezTo>
                    <a:pt x="101" y="0"/>
                    <a:pt x="101" y="0"/>
                    <a:pt x="101" y="0"/>
                  </a:cubicBezTo>
                  <a:lnTo>
                    <a:pt x="15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/>
            <p:cNvSpPr>
              <a:spLocks/>
            </p:cNvSpPr>
            <p:nvPr/>
          </p:nvSpPr>
          <p:spPr bwMode="auto">
            <a:xfrm>
              <a:off x="4627563" y="6757988"/>
              <a:ext cx="446088" cy="536575"/>
            </a:xfrm>
            <a:custGeom>
              <a:avLst/>
              <a:gdLst>
                <a:gd name="T0" fmla="*/ 52 w 281"/>
                <a:gd name="T1" fmla="*/ 0 h 338"/>
                <a:gd name="T2" fmla="*/ 281 w 281"/>
                <a:gd name="T3" fmla="*/ 0 h 338"/>
                <a:gd name="T4" fmla="*/ 264 w 281"/>
                <a:gd name="T5" fmla="*/ 93 h 338"/>
                <a:gd name="T6" fmla="*/ 163 w 281"/>
                <a:gd name="T7" fmla="*/ 93 h 338"/>
                <a:gd name="T8" fmla="*/ 156 w 281"/>
                <a:gd name="T9" fmla="*/ 126 h 338"/>
                <a:gd name="T10" fmla="*/ 253 w 281"/>
                <a:gd name="T11" fmla="*/ 126 h 338"/>
                <a:gd name="T12" fmla="*/ 238 w 281"/>
                <a:gd name="T13" fmla="*/ 213 h 338"/>
                <a:gd name="T14" fmla="*/ 142 w 281"/>
                <a:gd name="T15" fmla="*/ 213 h 338"/>
                <a:gd name="T16" fmla="*/ 137 w 281"/>
                <a:gd name="T17" fmla="*/ 246 h 338"/>
                <a:gd name="T18" fmla="*/ 246 w 281"/>
                <a:gd name="T19" fmla="*/ 246 h 338"/>
                <a:gd name="T20" fmla="*/ 231 w 281"/>
                <a:gd name="T21" fmla="*/ 338 h 338"/>
                <a:gd name="T22" fmla="*/ 0 w 281"/>
                <a:gd name="T23" fmla="*/ 338 h 338"/>
                <a:gd name="T24" fmla="*/ 52 w 281"/>
                <a:gd name="T25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1" h="338">
                  <a:moveTo>
                    <a:pt x="52" y="0"/>
                  </a:moveTo>
                  <a:lnTo>
                    <a:pt x="281" y="0"/>
                  </a:lnTo>
                  <a:lnTo>
                    <a:pt x="264" y="93"/>
                  </a:lnTo>
                  <a:lnTo>
                    <a:pt x="163" y="93"/>
                  </a:lnTo>
                  <a:lnTo>
                    <a:pt x="156" y="126"/>
                  </a:lnTo>
                  <a:lnTo>
                    <a:pt x="253" y="126"/>
                  </a:lnTo>
                  <a:lnTo>
                    <a:pt x="238" y="213"/>
                  </a:lnTo>
                  <a:lnTo>
                    <a:pt x="142" y="213"/>
                  </a:lnTo>
                  <a:lnTo>
                    <a:pt x="137" y="246"/>
                  </a:lnTo>
                  <a:lnTo>
                    <a:pt x="246" y="246"/>
                  </a:lnTo>
                  <a:lnTo>
                    <a:pt x="231" y="338"/>
                  </a:lnTo>
                  <a:lnTo>
                    <a:pt x="0" y="33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/>
            <p:cNvSpPr>
              <a:spLocks/>
            </p:cNvSpPr>
            <p:nvPr/>
          </p:nvSpPr>
          <p:spPr bwMode="auto">
            <a:xfrm>
              <a:off x="5426075" y="6757988"/>
              <a:ext cx="627063" cy="536575"/>
            </a:xfrm>
            <a:custGeom>
              <a:avLst/>
              <a:gdLst>
                <a:gd name="T0" fmla="*/ 23 w 167"/>
                <a:gd name="T1" fmla="*/ 0 h 143"/>
                <a:gd name="T2" fmla="*/ 73 w 167"/>
                <a:gd name="T3" fmla="*/ 0 h 143"/>
                <a:gd name="T4" fmla="*/ 107 w 167"/>
                <a:gd name="T5" fmla="*/ 79 h 143"/>
                <a:gd name="T6" fmla="*/ 108 w 167"/>
                <a:gd name="T7" fmla="*/ 79 h 143"/>
                <a:gd name="T8" fmla="*/ 110 w 167"/>
                <a:gd name="T9" fmla="*/ 43 h 143"/>
                <a:gd name="T10" fmla="*/ 117 w 167"/>
                <a:gd name="T11" fmla="*/ 0 h 143"/>
                <a:gd name="T12" fmla="*/ 167 w 167"/>
                <a:gd name="T13" fmla="*/ 0 h 143"/>
                <a:gd name="T14" fmla="*/ 144 w 167"/>
                <a:gd name="T15" fmla="*/ 143 h 143"/>
                <a:gd name="T16" fmla="*/ 94 w 167"/>
                <a:gd name="T17" fmla="*/ 143 h 143"/>
                <a:gd name="T18" fmla="*/ 60 w 167"/>
                <a:gd name="T19" fmla="*/ 68 h 143"/>
                <a:gd name="T20" fmla="*/ 59 w 167"/>
                <a:gd name="T21" fmla="*/ 68 h 143"/>
                <a:gd name="T22" fmla="*/ 57 w 167"/>
                <a:gd name="T23" fmla="*/ 97 h 143"/>
                <a:gd name="T24" fmla="*/ 50 w 167"/>
                <a:gd name="T25" fmla="*/ 143 h 143"/>
                <a:gd name="T26" fmla="*/ 0 w 167"/>
                <a:gd name="T27" fmla="*/ 143 h 143"/>
                <a:gd name="T28" fmla="*/ 23 w 167"/>
                <a:gd name="T29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7" h="143">
                  <a:moveTo>
                    <a:pt x="23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107" y="79"/>
                    <a:pt x="107" y="79"/>
                    <a:pt x="107" y="79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67"/>
                    <a:pt x="108" y="55"/>
                    <a:pt x="110" y="43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94" y="143"/>
                    <a:pt x="94" y="143"/>
                    <a:pt x="94" y="143"/>
                  </a:cubicBezTo>
                  <a:cubicBezTo>
                    <a:pt x="60" y="68"/>
                    <a:pt x="60" y="68"/>
                    <a:pt x="60" y="68"/>
                  </a:cubicBezTo>
                  <a:cubicBezTo>
                    <a:pt x="59" y="68"/>
                    <a:pt x="59" y="68"/>
                    <a:pt x="59" y="68"/>
                  </a:cubicBezTo>
                  <a:cubicBezTo>
                    <a:pt x="59" y="78"/>
                    <a:pt x="59" y="87"/>
                    <a:pt x="57" y="97"/>
                  </a:cubicBezTo>
                  <a:cubicBezTo>
                    <a:pt x="50" y="143"/>
                    <a:pt x="50" y="143"/>
                    <a:pt x="50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/>
            <p:cNvSpPr>
              <a:spLocks/>
            </p:cNvSpPr>
            <p:nvPr/>
          </p:nvSpPr>
          <p:spPr bwMode="auto">
            <a:xfrm>
              <a:off x="6386513" y="6751638"/>
              <a:ext cx="495300" cy="554037"/>
            </a:xfrm>
            <a:custGeom>
              <a:avLst/>
              <a:gdLst>
                <a:gd name="T0" fmla="*/ 22 w 132"/>
                <a:gd name="T1" fmla="*/ 94 h 148"/>
                <a:gd name="T2" fmla="*/ 25 w 132"/>
                <a:gd name="T3" fmla="*/ 96 h 148"/>
                <a:gd name="T4" fmla="*/ 55 w 132"/>
                <a:gd name="T5" fmla="*/ 109 h 148"/>
                <a:gd name="T6" fmla="*/ 70 w 132"/>
                <a:gd name="T7" fmla="*/ 101 h 148"/>
                <a:gd name="T8" fmla="*/ 59 w 132"/>
                <a:gd name="T9" fmla="*/ 93 h 148"/>
                <a:gd name="T10" fmla="*/ 49 w 132"/>
                <a:gd name="T11" fmla="*/ 91 h 148"/>
                <a:gd name="T12" fmla="*/ 18 w 132"/>
                <a:gd name="T13" fmla="*/ 53 h 148"/>
                <a:gd name="T14" fmla="*/ 88 w 132"/>
                <a:gd name="T15" fmla="*/ 0 h 148"/>
                <a:gd name="T16" fmla="*/ 132 w 132"/>
                <a:gd name="T17" fmla="*/ 12 h 148"/>
                <a:gd name="T18" fmla="*/ 112 w 132"/>
                <a:gd name="T19" fmla="*/ 49 h 148"/>
                <a:gd name="T20" fmla="*/ 83 w 132"/>
                <a:gd name="T21" fmla="*/ 38 h 148"/>
                <a:gd name="T22" fmla="*/ 71 w 132"/>
                <a:gd name="T23" fmla="*/ 46 h 148"/>
                <a:gd name="T24" fmla="*/ 80 w 132"/>
                <a:gd name="T25" fmla="*/ 53 h 148"/>
                <a:gd name="T26" fmla="*/ 92 w 132"/>
                <a:gd name="T27" fmla="*/ 55 h 148"/>
                <a:gd name="T28" fmla="*/ 123 w 132"/>
                <a:gd name="T29" fmla="*/ 96 h 148"/>
                <a:gd name="T30" fmla="*/ 53 w 132"/>
                <a:gd name="T31" fmla="*/ 148 h 148"/>
                <a:gd name="T32" fmla="*/ 0 w 132"/>
                <a:gd name="T33" fmla="*/ 134 h 148"/>
                <a:gd name="T34" fmla="*/ 22 w 132"/>
                <a:gd name="T35" fmla="*/ 9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2" h="148">
                  <a:moveTo>
                    <a:pt x="22" y="94"/>
                  </a:moveTo>
                  <a:cubicBezTo>
                    <a:pt x="25" y="96"/>
                    <a:pt x="25" y="96"/>
                    <a:pt x="25" y="96"/>
                  </a:cubicBezTo>
                  <a:cubicBezTo>
                    <a:pt x="33" y="103"/>
                    <a:pt x="43" y="109"/>
                    <a:pt x="55" y="109"/>
                  </a:cubicBezTo>
                  <a:cubicBezTo>
                    <a:pt x="60" y="109"/>
                    <a:pt x="69" y="107"/>
                    <a:pt x="70" y="101"/>
                  </a:cubicBezTo>
                  <a:cubicBezTo>
                    <a:pt x="71" y="94"/>
                    <a:pt x="64" y="94"/>
                    <a:pt x="59" y="93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29" y="87"/>
                    <a:pt x="14" y="75"/>
                    <a:pt x="18" y="53"/>
                  </a:cubicBezTo>
                  <a:cubicBezTo>
                    <a:pt x="23" y="19"/>
                    <a:pt x="57" y="0"/>
                    <a:pt x="88" y="0"/>
                  </a:cubicBezTo>
                  <a:cubicBezTo>
                    <a:pt x="105" y="0"/>
                    <a:pt x="119" y="4"/>
                    <a:pt x="132" y="12"/>
                  </a:cubicBezTo>
                  <a:cubicBezTo>
                    <a:pt x="112" y="49"/>
                    <a:pt x="112" y="49"/>
                    <a:pt x="112" y="49"/>
                  </a:cubicBezTo>
                  <a:cubicBezTo>
                    <a:pt x="104" y="43"/>
                    <a:pt x="95" y="38"/>
                    <a:pt x="83" y="38"/>
                  </a:cubicBezTo>
                  <a:cubicBezTo>
                    <a:pt x="79" y="38"/>
                    <a:pt x="72" y="40"/>
                    <a:pt x="71" y="46"/>
                  </a:cubicBezTo>
                  <a:cubicBezTo>
                    <a:pt x="70" y="51"/>
                    <a:pt x="76" y="52"/>
                    <a:pt x="80" y="53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113" y="60"/>
                    <a:pt x="127" y="72"/>
                    <a:pt x="123" y="96"/>
                  </a:cubicBezTo>
                  <a:cubicBezTo>
                    <a:pt x="118" y="131"/>
                    <a:pt x="84" y="148"/>
                    <a:pt x="53" y="148"/>
                  </a:cubicBezTo>
                  <a:cubicBezTo>
                    <a:pt x="35" y="148"/>
                    <a:pt x="15" y="143"/>
                    <a:pt x="0" y="134"/>
                  </a:cubicBezTo>
                  <a:lnTo>
                    <a:pt x="22" y="9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8"/>
            <p:cNvSpPr>
              <a:spLocks/>
            </p:cNvSpPr>
            <p:nvPr/>
          </p:nvSpPr>
          <p:spPr bwMode="auto">
            <a:xfrm>
              <a:off x="7237413" y="6757988"/>
              <a:ext cx="608013" cy="536575"/>
            </a:xfrm>
            <a:custGeom>
              <a:avLst/>
              <a:gdLst>
                <a:gd name="T0" fmla="*/ 22 w 162"/>
                <a:gd name="T1" fmla="*/ 0 h 143"/>
                <a:gd name="T2" fmla="*/ 73 w 162"/>
                <a:gd name="T3" fmla="*/ 0 h 143"/>
                <a:gd name="T4" fmla="*/ 62 w 162"/>
                <a:gd name="T5" fmla="*/ 62 h 143"/>
                <a:gd name="T6" fmla="*/ 63 w 162"/>
                <a:gd name="T7" fmla="*/ 62 h 143"/>
                <a:gd name="T8" fmla="*/ 73 w 162"/>
                <a:gd name="T9" fmla="*/ 46 h 143"/>
                <a:gd name="T10" fmla="*/ 106 w 162"/>
                <a:gd name="T11" fmla="*/ 0 h 143"/>
                <a:gd name="T12" fmla="*/ 162 w 162"/>
                <a:gd name="T13" fmla="*/ 0 h 143"/>
                <a:gd name="T14" fmla="*/ 106 w 162"/>
                <a:gd name="T15" fmla="*/ 70 h 143"/>
                <a:gd name="T16" fmla="*/ 144 w 162"/>
                <a:gd name="T17" fmla="*/ 143 h 143"/>
                <a:gd name="T18" fmla="*/ 84 w 162"/>
                <a:gd name="T19" fmla="*/ 143 h 143"/>
                <a:gd name="T20" fmla="*/ 66 w 162"/>
                <a:gd name="T21" fmla="*/ 100 h 143"/>
                <a:gd name="T22" fmla="*/ 60 w 162"/>
                <a:gd name="T23" fmla="*/ 83 h 143"/>
                <a:gd name="T24" fmla="*/ 59 w 162"/>
                <a:gd name="T25" fmla="*/ 83 h 143"/>
                <a:gd name="T26" fmla="*/ 51 w 162"/>
                <a:gd name="T27" fmla="*/ 143 h 143"/>
                <a:gd name="T28" fmla="*/ 0 w 162"/>
                <a:gd name="T29" fmla="*/ 143 h 143"/>
                <a:gd name="T30" fmla="*/ 22 w 162"/>
                <a:gd name="T31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62" h="143">
                  <a:moveTo>
                    <a:pt x="22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62" y="62"/>
                    <a:pt x="62" y="62"/>
                    <a:pt x="62" y="62"/>
                  </a:cubicBezTo>
                  <a:cubicBezTo>
                    <a:pt x="63" y="62"/>
                    <a:pt x="63" y="62"/>
                    <a:pt x="63" y="62"/>
                  </a:cubicBezTo>
                  <a:cubicBezTo>
                    <a:pt x="65" y="56"/>
                    <a:pt x="70" y="51"/>
                    <a:pt x="73" y="4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62" y="0"/>
                    <a:pt x="162" y="0"/>
                    <a:pt x="162" y="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44" y="143"/>
                    <a:pt x="144" y="143"/>
                    <a:pt x="144" y="143"/>
                  </a:cubicBezTo>
                  <a:cubicBezTo>
                    <a:pt x="84" y="143"/>
                    <a:pt x="84" y="143"/>
                    <a:pt x="84" y="143"/>
                  </a:cubicBezTo>
                  <a:cubicBezTo>
                    <a:pt x="66" y="100"/>
                    <a:pt x="66" y="100"/>
                    <a:pt x="66" y="100"/>
                  </a:cubicBezTo>
                  <a:cubicBezTo>
                    <a:pt x="64" y="94"/>
                    <a:pt x="60" y="89"/>
                    <a:pt x="60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2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481"/>
            <a:ext cx="7513971" cy="8306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sv-SE" noProof="0" dirty="0" smtClean="0"/>
              <a:t>Klicka här för att ändra format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5"/>
            <a:ext cx="8229600" cy="4357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noProof="0" dirty="0" smtClean="0"/>
              <a:t>Click to edit Master text styles</a:t>
            </a:r>
          </a:p>
          <a:p>
            <a:pPr lvl="1"/>
            <a:r>
              <a:rPr lang="sv-SE" noProof="0" dirty="0" smtClean="0"/>
              <a:t>Second level</a:t>
            </a:r>
          </a:p>
        </p:txBody>
      </p:sp>
    </p:spTree>
    <p:extLst>
      <p:ext uri="{BB962C8B-B14F-4D97-AF65-F5344CB8AC3E}">
        <p14:creationId xmlns="" xmlns:p14="http://schemas.microsoft.com/office/powerpoint/2010/main" val="306826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Elåret</a:t>
            </a:r>
            <a:r>
              <a:rPr lang="sv-SE" dirty="0" smtClean="0"/>
              <a:t> 2014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Diagram ur rapporten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135666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Antal byten mellan </a:t>
            </a:r>
            <a:r>
              <a:rPr lang="sv-SE" dirty="0" smtClean="0"/>
              <a:t>elhandelsföretag </a:t>
            </a:r>
            <a:r>
              <a:rPr lang="sv-SE" dirty="0"/>
              <a:t>per 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15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6101" y="1559021"/>
            <a:ext cx="4630155" cy="392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Kunders rörlighet, per januari </a:t>
            </a:r>
            <a:br>
              <a:rPr lang="sv-SE" dirty="0"/>
            </a:br>
            <a:r>
              <a:rPr lang="sv-SE" dirty="0"/>
              <a:t>åren </a:t>
            </a:r>
            <a:r>
              <a:rPr lang="sv-SE" dirty="0" smtClean="0"/>
              <a:t>2001–2015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25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2572" y="1732669"/>
            <a:ext cx="4579672" cy="409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 smtClean="0"/>
              <a:t>Konsumentprisets uppdelning för villakunder </a:t>
            </a:r>
            <a:r>
              <a:rPr lang="sv-SE" dirty="0"/>
              <a:t>med </a:t>
            </a:r>
            <a:r>
              <a:rPr lang="sv-SE" dirty="0" smtClean="0"/>
              <a:t>elvärme, avtal </a:t>
            </a:r>
            <a:r>
              <a:rPr lang="sv-SE" dirty="0"/>
              <a:t>om rörligt pris, </a:t>
            </a:r>
            <a:r>
              <a:rPr lang="sv-SE" dirty="0" smtClean="0"/>
              <a:t>löpande </a:t>
            </a:r>
            <a:r>
              <a:rPr lang="sv-SE" dirty="0"/>
              <a:t>priser, januari </a:t>
            </a:r>
            <a:r>
              <a:rPr lang="sv-SE" dirty="0" smtClean="0"/>
              <a:t>respektive </a:t>
            </a:r>
            <a:r>
              <a:rPr lang="sv-SE" dirty="0"/>
              <a:t>år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STEM och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6" y="1628800"/>
            <a:ext cx="4334896" cy="419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energitillförsel i Sverige </a:t>
            </a:r>
            <a:r>
              <a:rPr lang="sv-SE" dirty="0" smtClean="0"/>
              <a:t>1973–2014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458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549" y="1484784"/>
            <a:ext cx="4418699" cy="419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tillförd energi i relation </a:t>
            </a:r>
            <a:r>
              <a:rPr lang="sv-SE" dirty="0" smtClean="0"/>
              <a:t>till </a:t>
            </a:r>
            <a:r>
              <a:rPr lang="sv-SE" dirty="0"/>
              <a:t>BNP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1973–2014 (</a:t>
            </a:r>
            <a:r>
              <a:rPr lang="sv-SE" dirty="0"/>
              <a:t>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560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8912" y="1651023"/>
            <a:ext cx="4234168" cy="413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som </a:t>
            </a:r>
            <a:r>
              <a:rPr lang="sv-SE" dirty="0" smtClean="0"/>
              <a:t>funktion </a:t>
            </a:r>
            <a:r>
              <a:rPr lang="sv-SE" dirty="0"/>
              <a:t>av BNP-krona </a:t>
            </a:r>
            <a:br>
              <a:rPr lang="sv-SE" dirty="0"/>
            </a:br>
            <a:r>
              <a:rPr lang="sv-SE" dirty="0" smtClean="0"/>
              <a:t>1970–2014 </a:t>
            </a:r>
            <a:r>
              <a:rPr lang="sv-SE" dirty="0"/>
              <a:t>(1995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662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0408" y="1726797"/>
            <a:ext cx="4404868" cy="4052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Elanvändningen fördelad </a:t>
            </a:r>
            <a:r>
              <a:rPr lang="sv-SE" dirty="0" smtClean="0"/>
              <a:t>på olika </a:t>
            </a:r>
            <a:br>
              <a:rPr lang="sv-SE" dirty="0" smtClean="0"/>
            </a:br>
            <a:r>
              <a:rPr lang="sv-SE" dirty="0" smtClean="0"/>
              <a:t>användare 1970–2014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276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6381" y="1672897"/>
            <a:ext cx="4380209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Industrins elanvändning i </a:t>
            </a:r>
            <a:r>
              <a:rPr lang="sv-SE" dirty="0" smtClean="0"/>
              <a:t>förhållande </a:t>
            </a:r>
            <a:r>
              <a:rPr lang="sv-SE" dirty="0"/>
              <a:t>till förädlingsvärdet </a:t>
            </a:r>
            <a:r>
              <a:rPr lang="sv-SE" dirty="0" smtClean="0"/>
              <a:t>1970–2014 </a:t>
            </a:r>
            <a:r>
              <a:rPr lang="sv-SE" dirty="0"/>
              <a:t>(1991 års priser)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</a:t>
            </a:r>
          </a:p>
        </p:txBody>
      </p:sp>
      <p:pic>
        <p:nvPicPr>
          <p:cNvPr id="286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93014" y="1564289"/>
            <a:ext cx="4497745" cy="417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Relativ fördelning av hushållsel </a:t>
            </a:r>
            <a:br>
              <a:rPr lang="sv-SE" dirty="0"/>
            </a:br>
            <a:r>
              <a:rPr lang="sv-SE" dirty="0"/>
              <a:t>(undersökning år 2007)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85073" y="1680840"/>
            <a:ext cx="4936276" cy="40524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790299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Total </a:t>
            </a:r>
            <a:r>
              <a:rPr lang="sv-SE" dirty="0" smtClean="0"/>
              <a:t>elproduktion </a:t>
            </a:r>
            <a:r>
              <a:rPr lang="sv-SE" dirty="0"/>
              <a:t>i Sverige </a:t>
            </a:r>
            <a:r>
              <a:rPr lang="sv-SE" dirty="0" smtClean="0"/>
              <a:t>1950–2014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2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3453" y="1403592"/>
            <a:ext cx="4349896" cy="4180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Omsättning på den </a:t>
            </a:r>
            <a:r>
              <a:rPr lang="sv-SE" dirty="0" smtClean="0"/>
              <a:t>fysiska </a:t>
            </a:r>
            <a:r>
              <a:rPr lang="sv-SE" dirty="0"/>
              <a:t>respektive </a:t>
            </a:r>
            <a:br>
              <a:rPr lang="sv-SE" dirty="0"/>
            </a:br>
            <a:r>
              <a:rPr lang="sv-SE" dirty="0"/>
              <a:t>finansiella elmarknaden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</p:txBody>
      </p:sp>
      <p:pic>
        <p:nvPicPr>
          <p:cNvPr id="1331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5700" y="1615152"/>
            <a:ext cx="4562735" cy="419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Normaliserad </a:t>
            </a:r>
            <a:r>
              <a:rPr lang="sv-SE" dirty="0" smtClean="0"/>
              <a:t>elproduktionsmix </a:t>
            </a:r>
            <a:r>
              <a:rPr lang="sv-SE" dirty="0"/>
              <a:t>i Norden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174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50" y="1506321"/>
            <a:ext cx="4773210" cy="349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Källa: Svensk Energi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414092"/>
            <a:ext cx="4440831" cy="4189184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dirty="0" smtClean="0"/>
              <a:t>Utvecklingen </a:t>
            </a:r>
            <a:r>
              <a:rPr lang="sv-SE" dirty="0"/>
              <a:t>av olika kraftslag i Sverige </a:t>
            </a:r>
            <a:r>
              <a:rPr lang="sv-SE" dirty="0" smtClean="0"/>
              <a:t>(effekt)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8898061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Källa: Svensk Energi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5071"/>
            <a:ext cx="4248472" cy="4205412"/>
          </a:xfrm>
          <a:prstGeom prst="rect">
            <a:avLst/>
          </a:prstGeom>
        </p:spPr>
      </p:pic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sv-SE" dirty="0" smtClean="0"/>
              <a:t>Utvecklingen </a:t>
            </a:r>
            <a:r>
              <a:rPr lang="sv-SE" dirty="0"/>
              <a:t>av olika kraftslag i Sverige (</a:t>
            </a:r>
            <a:r>
              <a:rPr lang="sv-SE" dirty="0" smtClean="0"/>
              <a:t>elproduktion)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2817956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Fördelning av installerad </a:t>
            </a:r>
            <a:r>
              <a:rPr lang="sv-SE" dirty="0" smtClean="0"/>
              <a:t>effekt </a:t>
            </a:r>
            <a:r>
              <a:rPr lang="sv-SE" dirty="0"/>
              <a:t>och </a:t>
            </a:r>
            <a:r>
              <a:rPr lang="sv-SE" dirty="0" smtClean="0"/>
              <a:t>producerad el </a:t>
            </a:r>
            <a:br>
              <a:rPr lang="sv-SE" dirty="0" smtClean="0"/>
            </a:br>
            <a:r>
              <a:rPr lang="sv-SE" dirty="0" smtClean="0"/>
              <a:t>för olika </a:t>
            </a:r>
            <a:r>
              <a:rPr lang="sv-SE" dirty="0"/>
              <a:t>kraftslag år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9712" y="1741992"/>
            <a:ext cx="5125552" cy="3963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505570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Tillrinningens variation i förhållande </a:t>
            </a:r>
            <a:r>
              <a:rPr lang="sv-SE" dirty="0" smtClean="0"/>
              <a:t>till </a:t>
            </a:r>
            <a:r>
              <a:rPr lang="sv-SE" dirty="0"/>
              <a:t>normalårstillrinningen för </a:t>
            </a:r>
            <a:r>
              <a:rPr lang="sv-SE" dirty="0" smtClean="0"/>
              <a:t>åren 1960–2014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277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1697" y="1589128"/>
            <a:ext cx="4144234" cy="406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-1" y="188640"/>
            <a:ext cx="9148017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Tillrinningsvariation i de </a:t>
            </a:r>
            <a:r>
              <a:rPr lang="sv-SE" dirty="0" smtClean="0"/>
              <a:t>kraftproducerande </a:t>
            </a:r>
            <a:r>
              <a:rPr lang="sv-SE" dirty="0"/>
              <a:t>älvarna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379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36055" y="1389771"/>
            <a:ext cx="4004082" cy="4004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</a:t>
            </a:r>
            <a:r>
              <a:rPr lang="sv-SE" dirty="0" smtClean="0"/>
              <a:t>fyllnadsgrad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4821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6378" y="1584412"/>
            <a:ext cx="4516723" cy="400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5843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5199" y="1632974"/>
            <a:ext cx="4397117" cy="3862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Regleringsmagasinens </a:t>
            </a:r>
            <a:r>
              <a:rPr lang="sv-SE" dirty="0" smtClean="0"/>
              <a:t>fyllnadsgrad, år 2014</a:t>
            </a:r>
            <a:endParaRPr lang="sv-S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Energibranschens </a:t>
            </a:r>
            <a:r>
              <a:rPr lang="sv-SE" dirty="0" smtClean="0"/>
              <a:t>bruttoinvesteringar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>löpande priser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</a:t>
            </a:r>
            <a:r>
              <a:rPr lang="sv-SE" dirty="0" smtClean="0"/>
              <a:t>SCB</a:t>
            </a:r>
            <a:endParaRPr lang="sv-SE" dirty="0"/>
          </a:p>
        </p:txBody>
      </p:sp>
      <p:pic>
        <p:nvPicPr>
          <p:cNvPr id="3686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639435"/>
            <a:ext cx="4254213" cy="415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Vindkraftens installerade effekt </a:t>
            </a:r>
            <a:br>
              <a:rPr lang="sv-SE" dirty="0"/>
            </a:br>
            <a:r>
              <a:rPr lang="sv-SE" dirty="0"/>
              <a:t>i MW de senaste </a:t>
            </a:r>
            <a:r>
              <a:rPr lang="sv-SE" dirty="0" smtClean="0"/>
              <a:t>13 åren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789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7623" y="1638044"/>
            <a:ext cx="4295676" cy="409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Elanvändningen i Norden </a:t>
            </a:r>
            <a:r>
              <a:rPr lang="sv-SE" dirty="0" smtClean="0"/>
              <a:t>sedan </a:t>
            </a:r>
            <a:r>
              <a:rPr lang="sv-SE" dirty="0"/>
              <a:t>år 1996, TWh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Spot</a:t>
            </a:r>
          </a:p>
          <a:p>
            <a:endParaRPr lang="sv-SE" dirty="0"/>
          </a:p>
        </p:txBody>
      </p:sp>
      <p:pic>
        <p:nvPicPr>
          <p:cNvPr id="143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1380" y="1449631"/>
            <a:ext cx="4325512" cy="421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sv-SE" dirty="0"/>
              <a:t>Månadsvis genomsnittlig </a:t>
            </a:r>
            <a:r>
              <a:rPr lang="sv-SE" dirty="0" smtClean="0"/>
              <a:t>vindelproduktion </a:t>
            </a:r>
            <a:r>
              <a:rPr lang="sv-SE" dirty="0"/>
              <a:t>de senaste </a:t>
            </a:r>
            <a:r>
              <a:rPr lang="sv-SE" dirty="0" smtClean="0"/>
              <a:t>tio </a:t>
            </a:r>
            <a:r>
              <a:rPr lang="sv-SE" dirty="0"/>
              <a:t>åren i relation till </a:t>
            </a:r>
            <a:r>
              <a:rPr lang="sv-SE" dirty="0" smtClean="0"/>
              <a:t>elanvändningsprofilen över </a:t>
            </a:r>
            <a:r>
              <a:rPr lang="sv-SE" dirty="0"/>
              <a:t>året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994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396" y="1647099"/>
            <a:ext cx="4088195" cy="410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Installerad effekt i kraftvärmesystem i fjärrvärmen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(</a:t>
            </a:r>
            <a:r>
              <a:rPr lang="sv-SE" dirty="0"/>
              <a:t>till vänster), respektive i industriellt mottryck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under </a:t>
            </a:r>
            <a:r>
              <a:rPr lang="sv-SE" dirty="0"/>
              <a:t>åren </a:t>
            </a:r>
            <a:r>
              <a:rPr lang="sv-SE" dirty="0" smtClean="0"/>
              <a:t>2002–2014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096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22206" y="2019205"/>
            <a:ext cx="6933573" cy="312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13792"/>
            <a:ext cx="9144000" cy="1143000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r>
              <a:rPr lang="sv-SE" dirty="0"/>
              <a:t>Elproduktion fördelad på bränslen i kraftvärmesystem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i </a:t>
            </a:r>
            <a:r>
              <a:rPr lang="sv-SE" dirty="0"/>
              <a:t>fjärrvärmen, respektive i industriellt mottryck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under </a:t>
            </a:r>
            <a:r>
              <a:rPr lang="sv-SE" dirty="0"/>
              <a:t>åren </a:t>
            </a:r>
            <a:r>
              <a:rPr lang="sv-SE" dirty="0" smtClean="0"/>
              <a:t>2002–2014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1989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026396"/>
            <a:ext cx="6951223" cy="325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Utvecklingen av förnybar </a:t>
            </a:r>
            <a:br>
              <a:rPr lang="sv-SE" dirty="0"/>
            </a:br>
            <a:r>
              <a:rPr lang="sv-SE" dirty="0"/>
              <a:t>elproduktion åren </a:t>
            </a:r>
            <a:r>
              <a:rPr lang="sv-SE" dirty="0" smtClean="0"/>
              <a:t>2007–2014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30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8358" y="1719137"/>
            <a:ext cx="4359042" cy="399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Ägande av </a:t>
            </a:r>
            <a:r>
              <a:rPr lang="sv-SE" dirty="0" smtClean="0"/>
              <a:t>elproduktion, värden </a:t>
            </a:r>
            <a:r>
              <a:rPr lang="sv-SE" dirty="0"/>
              <a:t>för år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Energi</a:t>
            </a:r>
          </a:p>
        </p:txBody>
      </p:sp>
      <p:pic>
        <p:nvPicPr>
          <p:cNvPr id="44037" name="Bildobjekt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88"/>
          <a:stretch/>
        </p:blipFill>
        <p:spPr bwMode="auto">
          <a:xfrm>
            <a:off x="2383365" y="1449344"/>
            <a:ext cx="4359953" cy="37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Ändring i ägande av elproduktion </a:t>
            </a:r>
            <a:r>
              <a:rPr lang="sv-SE" dirty="0" smtClean="0"/>
              <a:t>åren 1996–2014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5061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0516" y="1412776"/>
            <a:ext cx="4090180" cy="40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De fem största elproducenterna </a:t>
            </a:r>
            <a:r>
              <a:rPr lang="sv-SE" dirty="0" smtClean="0"/>
              <a:t>i </a:t>
            </a:r>
            <a:r>
              <a:rPr lang="sv-SE" dirty="0"/>
              <a:t>Sverige och deras totala </a:t>
            </a:r>
            <a:r>
              <a:rPr lang="sv-SE" dirty="0" smtClean="0"/>
              <a:t>produktion </a:t>
            </a:r>
            <a:r>
              <a:rPr lang="sv-SE" dirty="0"/>
              <a:t>i Norden år </a:t>
            </a:r>
            <a:r>
              <a:rPr lang="sv-SE" dirty="0" smtClean="0"/>
              <a:t>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608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81428"/>
            <a:ext cx="4378661" cy="3765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sv-SE" dirty="0"/>
              <a:t>Elproduktion och elanvändning </a:t>
            </a:r>
            <a:r>
              <a:rPr lang="sv-SE" dirty="0" smtClean="0"/>
              <a:t>i </a:t>
            </a:r>
            <a:r>
              <a:rPr lang="sv-SE" dirty="0"/>
              <a:t>Sverige under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åren 2012–2014, 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710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4827" y="1575403"/>
            <a:ext cx="3846192" cy="425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Elproduktion och elanvändning </a:t>
            </a:r>
            <a:r>
              <a:rPr lang="sv-SE" dirty="0" smtClean="0"/>
              <a:t>i </a:t>
            </a:r>
            <a:r>
              <a:rPr lang="sv-SE" dirty="0"/>
              <a:t>Norden under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åren 2012–2014, TWh/vecka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</a:t>
            </a:r>
            <a:r>
              <a:rPr lang="sv-SE" dirty="0" smtClean="0"/>
              <a:t>Pool Spot</a:t>
            </a:r>
            <a:endParaRPr lang="sv-SE" dirty="0"/>
          </a:p>
        </p:txBody>
      </p:sp>
      <p:pic>
        <p:nvPicPr>
          <p:cNvPr id="4813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9394" y="1717759"/>
            <a:ext cx="3879707" cy="4015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Profil över elanvändning för </a:t>
            </a:r>
            <a:r>
              <a:rPr lang="sv-SE" dirty="0" smtClean="0"/>
              <a:t>dygn </a:t>
            </a:r>
            <a:r>
              <a:rPr lang="sv-SE" dirty="0"/>
              <a:t>med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högsta </a:t>
            </a:r>
            <a:r>
              <a:rPr lang="sv-SE" dirty="0"/>
              <a:t>elanvändning </a:t>
            </a:r>
            <a:r>
              <a:rPr lang="sv-SE" dirty="0" smtClean="0"/>
              <a:t>år 2014 </a:t>
            </a:r>
            <a:r>
              <a:rPr lang="sv-SE" dirty="0"/>
              <a:t>respektive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typdygn</a:t>
            </a:r>
            <a:r>
              <a:rPr lang="sv-SE" dirty="0" smtClean="0"/>
              <a:t> vinter </a:t>
            </a:r>
            <a:r>
              <a:rPr lang="sv-SE" dirty="0"/>
              <a:t>och sommar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</a:t>
            </a:r>
            <a:r>
              <a:rPr lang="sv-SE" dirty="0" smtClean="0"/>
              <a:t>kraftnät </a:t>
            </a:r>
            <a:r>
              <a:rPr lang="sv-SE" dirty="0"/>
              <a:t>och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49157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7424" y="1844824"/>
            <a:ext cx="4316609" cy="4165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sv-SE" dirty="0"/>
              <a:t>Elspotpris Nord Pool </a:t>
            </a:r>
            <a:r>
              <a:rPr lang="sv-SE" dirty="0" smtClean="0"/>
              <a:t>Spot respektive </a:t>
            </a:r>
            <a:br>
              <a:rPr lang="sv-SE" dirty="0" smtClean="0"/>
            </a:br>
            <a:r>
              <a:rPr lang="sv-SE" dirty="0" smtClean="0"/>
              <a:t>EEX </a:t>
            </a:r>
            <a:r>
              <a:rPr lang="sv-SE" dirty="0"/>
              <a:t>(tyskt elpris)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EEX</a:t>
            </a:r>
          </a:p>
          <a:p>
            <a:endParaRPr lang="sv-SE" dirty="0"/>
          </a:p>
        </p:txBody>
      </p:sp>
      <p:pic>
        <p:nvPicPr>
          <p:cNvPr id="15365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45654" y="1484784"/>
            <a:ext cx="4662664" cy="421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sv-SE" dirty="0"/>
              <a:t>Nettoflöde av el per grannland </a:t>
            </a:r>
            <a:r>
              <a:rPr lang="sv-SE" dirty="0" smtClean="0"/>
              <a:t>till </a:t>
            </a:r>
            <a:r>
              <a:rPr lang="sv-SE" dirty="0"/>
              <a:t>och från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Sverige </a:t>
            </a:r>
            <a:r>
              <a:rPr lang="sv-SE" dirty="0"/>
              <a:t>år </a:t>
            </a:r>
            <a:r>
              <a:rPr lang="sv-SE" dirty="0" smtClean="0"/>
              <a:t>2014, GWh/vecka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Svenska </a:t>
            </a:r>
            <a:r>
              <a:rPr lang="sv-SE" dirty="0" smtClean="0"/>
              <a:t>kraftnät</a:t>
            </a:r>
            <a:endParaRPr lang="sv-S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700808"/>
            <a:ext cx="4445258" cy="4104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</a:t>
            </a:r>
            <a:r>
              <a:rPr lang="sv-SE" dirty="0" smtClean="0"/>
              <a:t>elproduktion </a:t>
            </a:r>
            <a:r>
              <a:rPr lang="sv-SE" dirty="0"/>
              <a:t>av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err="1" smtClean="0"/>
              <a:t>NO</a:t>
            </a:r>
            <a:r>
              <a:rPr lang="sv-SE" baseline="-25000" dirty="0" err="1" smtClean="0"/>
              <a:t>x</a:t>
            </a:r>
            <a:r>
              <a:rPr lang="sv-SE" dirty="0" smtClean="0"/>
              <a:t> och SO</a:t>
            </a:r>
            <a:r>
              <a:rPr lang="sv-SE" baseline="-25000" dirty="0" smtClean="0"/>
              <a:t>2</a:t>
            </a:r>
            <a:r>
              <a:rPr lang="sv-SE" dirty="0" smtClean="0"/>
              <a:t> </a:t>
            </a:r>
            <a:r>
              <a:rPr lang="sv-SE" dirty="0"/>
              <a:t>år 2000−</a:t>
            </a:r>
            <a:r>
              <a:rPr lang="sv-SE" dirty="0" smtClean="0"/>
              <a:t>2013 </a:t>
            </a:r>
            <a:r>
              <a:rPr lang="sv-SE" dirty="0"/>
              <a:t>i ton/år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1205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1605300"/>
            <a:ext cx="4409391" cy="409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Elproduktion i </a:t>
            </a:r>
            <a:r>
              <a:rPr lang="sv-SE" dirty="0" smtClean="0"/>
              <a:t>kraftvärmeanläggningar</a:t>
            </a:r>
            <a:r>
              <a:rPr lang="sv-SE" dirty="0"/>
              <a:t>, </a:t>
            </a:r>
            <a:r>
              <a:rPr lang="sv-SE" dirty="0" smtClean="0"/>
              <a:t>TWh/år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1026" name="Picture 2" descr="Infogad bil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4438650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algn="ctr"/>
            <a:r>
              <a:rPr lang="sv-SE" dirty="0"/>
              <a:t>Utsläpp till luft från </a:t>
            </a:r>
            <a:r>
              <a:rPr lang="sv-SE" dirty="0" smtClean="0"/>
              <a:t>elproduktion </a:t>
            </a:r>
            <a:r>
              <a:rPr lang="sv-SE" dirty="0"/>
              <a:t>av CO</a:t>
            </a:r>
            <a:r>
              <a:rPr lang="sv-SE" baseline="-25000" dirty="0"/>
              <a:t>2</a:t>
            </a:r>
            <a:r>
              <a:rPr lang="sv-SE" dirty="0"/>
              <a:t>, </a:t>
            </a:r>
            <a:br>
              <a:rPr lang="sv-SE" dirty="0"/>
            </a:br>
            <a:r>
              <a:rPr lang="sv-SE" dirty="0"/>
              <a:t>år </a:t>
            </a:r>
            <a:r>
              <a:rPr lang="sv-SE" dirty="0" smtClean="0"/>
              <a:t>2001−2013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SCB, Naturvårdsverket,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3253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6446" y="1499375"/>
            <a:ext cx="4021133" cy="416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sv-SE" dirty="0" smtClean="0"/>
              <a:t>Total mängd SF6 samt SF6-läckage </a:t>
            </a:r>
            <a:r>
              <a:rPr lang="sv-SE" dirty="0"/>
              <a:t>(procent av total </a:t>
            </a:r>
            <a:r>
              <a:rPr lang="sv-SE" dirty="0" smtClean="0"/>
              <a:t>användning) </a:t>
            </a:r>
            <a:r>
              <a:rPr lang="sv-SE" dirty="0"/>
              <a:t>inom produktions- </a:t>
            </a:r>
            <a:r>
              <a:rPr lang="sv-SE" dirty="0" smtClean="0"/>
              <a:t>och elnätsverksamheten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5427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1867795"/>
            <a:ext cx="4312814" cy="364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08504" cy="1143000"/>
          </a:xfrm>
        </p:spPr>
        <p:txBody>
          <a:bodyPr/>
          <a:lstStyle/>
          <a:p>
            <a:pPr algn="ctr"/>
            <a:r>
              <a:rPr lang="sv-SE" dirty="0" smtClean="0"/>
              <a:t>Elskattens (</a:t>
            </a:r>
            <a:r>
              <a:rPr lang="sv-SE" dirty="0"/>
              <a:t>energiskatten på el) </a:t>
            </a:r>
            <a:br>
              <a:rPr lang="sv-SE" dirty="0"/>
            </a:br>
            <a:r>
              <a:rPr lang="sv-SE" dirty="0"/>
              <a:t>utveckling sedan år </a:t>
            </a:r>
            <a:r>
              <a:rPr lang="sv-SE" dirty="0" smtClean="0"/>
              <a:t>1951*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SCB och </a:t>
            </a:r>
            <a:r>
              <a:rPr lang="sv-SE" dirty="0" smtClean="0"/>
              <a:t>Energimyndigheten</a:t>
            </a:r>
            <a:endParaRPr lang="sv-SE" dirty="0"/>
          </a:p>
        </p:txBody>
      </p:sp>
      <p:pic>
        <p:nvPicPr>
          <p:cNvPr id="55301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6911" y="1628800"/>
            <a:ext cx="3965678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Leveranssäkerhet i </a:t>
            </a:r>
            <a:r>
              <a:rPr lang="sv-SE" dirty="0" smtClean="0"/>
              <a:t>de </a:t>
            </a:r>
            <a:r>
              <a:rPr lang="sv-SE" dirty="0"/>
              <a:t>svenska elnäten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343" y="1427491"/>
            <a:ext cx="4443366" cy="40897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Elspotpris, terminspris </a:t>
            </a:r>
            <a:r>
              <a:rPr lang="sv-SE" dirty="0" smtClean="0"/>
              <a:t>samt </a:t>
            </a:r>
            <a:r>
              <a:rPr lang="sv-SE" dirty="0"/>
              <a:t>pris 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på </a:t>
            </a:r>
            <a:r>
              <a:rPr lang="sv-SE" dirty="0"/>
              <a:t>utsläppsrätter</a:t>
            </a:r>
            <a:endParaRPr lang="sv-SE" dirty="0" smtClean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6389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4170" y="1628800"/>
            <a:ext cx="4733977" cy="40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på </a:t>
            </a:r>
            <a:br>
              <a:rPr lang="sv-SE" dirty="0"/>
            </a:br>
            <a:r>
              <a:rPr lang="sv-SE" dirty="0"/>
              <a:t>Nasdaq OMX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7413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7259" y="1699312"/>
            <a:ext cx="3895268" cy="3987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sv-SE" dirty="0"/>
              <a:t>Pris på utsläppsrätter samt </a:t>
            </a:r>
            <a:r>
              <a:rPr lang="sv-SE" dirty="0" smtClean="0"/>
              <a:t>prisdifferenser </a:t>
            </a:r>
            <a:br>
              <a:rPr lang="sv-SE" dirty="0" smtClean="0"/>
            </a:br>
            <a:r>
              <a:rPr lang="sv-SE" dirty="0" smtClean="0"/>
              <a:t>mellan Norden </a:t>
            </a:r>
            <a:r>
              <a:rPr lang="sv-SE" dirty="0"/>
              <a:t>och Tyskland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Källa: Nord Pool Spot, </a:t>
            </a:r>
            <a:r>
              <a:rPr lang="nl-NL" dirty="0" smtClean="0"/>
              <a:t>EEX</a:t>
            </a:r>
            <a:endParaRPr lang="nl-NL" dirty="0"/>
          </a:p>
        </p:txBody>
      </p:sp>
      <p:pic>
        <p:nvPicPr>
          <p:cNvPr id="18437" name="Bildobjekt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0925" y="1556792"/>
            <a:ext cx="4395524" cy="419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792088"/>
          </a:xfrm>
        </p:spPr>
        <p:txBody>
          <a:bodyPr/>
          <a:lstStyle/>
          <a:p>
            <a:pPr algn="ctr"/>
            <a:r>
              <a:rPr lang="sv-SE" dirty="0"/>
              <a:t>Timvisa områdespriser i Sverige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Nord Pool </a:t>
            </a:r>
            <a:r>
              <a:rPr lang="sv-SE" dirty="0" smtClean="0"/>
              <a:t>Spot</a:t>
            </a:r>
            <a:endParaRPr lang="sv-SE" dirty="0"/>
          </a:p>
        </p:txBody>
      </p:sp>
      <p:pic>
        <p:nvPicPr>
          <p:cNvPr id="19459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8209" y="1267092"/>
            <a:ext cx="3946756" cy="44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Källa: Svensk </a:t>
            </a:r>
            <a:r>
              <a:rPr lang="sv-SE" dirty="0" smtClean="0"/>
              <a:t>Energi</a:t>
            </a:r>
            <a:endParaRPr lang="sv-SE" dirty="0"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9191195"/>
              </p:ext>
            </p:extLst>
          </p:nvPr>
        </p:nvGraphicFramePr>
        <p:xfrm>
          <a:off x="1187624" y="980728"/>
          <a:ext cx="6768001" cy="3918295"/>
        </p:xfrm>
        <a:graphic>
          <a:graphicData uri="http://schemas.openxmlformats.org/drawingml/2006/table">
            <a:tbl>
              <a:tblPr/>
              <a:tblGrid>
                <a:gridCol w="75527"/>
                <a:gridCol w="2588769"/>
                <a:gridCol w="864096"/>
                <a:gridCol w="852666"/>
                <a:gridCol w="875526"/>
                <a:gridCol w="665418"/>
                <a:gridCol w="770472"/>
                <a:gridCol w="75527"/>
              </a:tblGrid>
              <a:tr h="360040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Installerad effekt per elområde per den 1 jan 2015, </a:t>
                      </a:r>
                      <a:r>
                        <a:rPr lang="sv-SE" sz="18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MWel</a:t>
                      </a:r>
                      <a:endParaRPr lang="sv-SE" sz="1800" b="1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sv-SE" sz="2000" b="0" i="0" u="none" strike="noStrike" dirty="0">
                        <a:solidFill>
                          <a:srgbClr val="FFFFFF"/>
                        </a:solidFill>
                        <a:effectLst/>
                        <a:latin typeface="Verdana"/>
                      </a:endParaRPr>
                    </a:p>
                  </a:txBody>
                  <a:tcPr marL="13527" marR="13527" marT="135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Luleå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Sundsvall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Stockholm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SE3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Malmö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Sverige</a:t>
                      </a:r>
                    </a:p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SE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11340" marR="11340" marT="1134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Vattenkraft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5 176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8 040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2 591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348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16 155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Kärnkraft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9 528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9 528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Vindkraft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478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1 467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1 986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1 489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5 420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5802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Övrig kraftvärme, värmekraft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282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586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4 625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2 868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8 361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987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Kraftvärme, fjärrvärmesystem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160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270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2 300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951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3 681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Kraftvärme, industrin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122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316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602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335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1 </a:t>
                      </a:r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375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Kondenskraft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743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>
                          <a:effectLst/>
                          <a:latin typeface="+mj-lt"/>
                        </a:rPr>
                        <a:t>1 005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1 748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Gasturbiner</a:t>
                      </a:r>
                    </a:p>
                  </a:txBody>
                  <a:tcPr marL="135972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980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>
                          <a:effectLst/>
                          <a:latin typeface="+mj-lt"/>
                        </a:rPr>
                        <a:t>577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0" i="0" u="none" strike="noStrike" dirty="0" smtClean="0">
                          <a:effectLst/>
                          <a:latin typeface="+mj-lt"/>
                        </a:rPr>
                        <a:t>1 557</a:t>
                      </a:r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Solkraft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400" b="1" i="0" u="none" strike="noStrike" dirty="0" err="1" smtClean="0">
                          <a:effectLst/>
                          <a:latin typeface="+mj-lt"/>
                        </a:rPr>
                        <a:t>i.u</a:t>
                      </a:r>
                      <a:endParaRPr lang="sv-SE" sz="1400" b="1" i="0" u="none" strike="noStrike" dirty="0" smtClean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79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Övrigt</a:t>
                      </a:r>
                    </a:p>
                  </a:txBody>
                  <a:tcPr marL="12067" marR="12067" marT="120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6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1934"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400" b="1" i="0" u="none" strike="noStrike">
                          <a:effectLst/>
                          <a:latin typeface="+mj-lt"/>
                        </a:rPr>
                        <a:t>Hela riket</a:t>
                      </a: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5 937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10 094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18 731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4 707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sv-SE" sz="1400" b="1" i="0" u="none" strike="noStrike" dirty="0" smtClean="0">
                          <a:effectLst/>
                          <a:latin typeface="+mj-lt"/>
                        </a:rPr>
                        <a:t>39 549</a:t>
                      </a:r>
                      <a:endParaRPr lang="sv-SE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sv-SE" sz="1400" b="0" i="0" u="none" strike="noStrike" dirty="0">
                        <a:effectLst/>
                        <a:latin typeface="+mj-lt"/>
                      </a:endParaRPr>
                    </a:p>
                  </a:txBody>
                  <a:tcPr marL="11340" marR="11340" marT="113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1187624" y="4941168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err="1" smtClean="0">
                <a:latin typeface="+mj-lt"/>
                <a:ea typeface="Verdana" pitchFamily="34" charset="0"/>
                <a:cs typeface="Verdana" pitchFamily="34" charset="0"/>
              </a:rPr>
              <a:t>i.u</a:t>
            </a:r>
            <a:r>
              <a:rPr lang="sv-SE" sz="1000" dirty="0" smtClean="0">
                <a:latin typeface="+mj-lt"/>
                <a:ea typeface="Verdana" pitchFamily="34" charset="0"/>
                <a:cs typeface="Verdana" pitchFamily="34" charset="0"/>
              </a:rPr>
              <a:t> = ingen uppgift</a:t>
            </a:r>
            <a:endParaRPr lang="sv-SE" sz="1000" dirty="0">
              <a:latin typeface="+mj-lt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vensk Energi_mall_v14">
  <a:themeElements>
    <a:clrScheme name="SvenskEnergi färger ver1.1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7AB800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1F497D"/>
      </a:hlink>
      <a:folHlink>
        <a:srgbClr val="44444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spcBef>
            <a:spcPts val="600"/>
          </a:spcBef>
          <a:defRPr sz="2000" dirty="0" smtClean="0">
            <a:solidFill>
              <a:schemeClr val="accent6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Svensk Energi_pptmall09</Template>
  <TotalTime>1091</TotalTime>
  <Words>607</Words>
  <Application>Microsoft Office PowerPoint</Application>
  <PresentationFormat>Bildspel på skärmen (4:3)</PresentationFormat>
  <Paragraphs>167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46</vt:i4>
      </vt:variant>
    </vt:vector>
  </HeadingPairs>
  <TitlesOfParts>
    <vt:vector size="47" baseType="lpstr">
      <vt:lpstr>Svensk Energi_mall_v14</vt:lpstr>
      <vt:lpstr>Elåret 2014</vt:lpstr>
      <vt:lpstr>Omsättning på den fysiska respektive  finansiella elmarknaden</vt:lpstr>
      <vt:lpstr>Elanvändningen i Norden sedan år 1996, TWh</vt:lpstr>
      <vt:lpstr>Elspotpris Nord Pool Spot respektive  EEX (tyskt elpris)</vt:lpstr>
      <vt:lpstr>Elspotpris, terminspris samt pris  på utsläppsrätter</vt:lpstr>
      <vt:lpstr>Pris på utsläppsrätter på  Nasdaq OMX Commodities</vt:lpstr>
      <vt:lpstr>Pris på utsläppsrätter samt prisdifferenser  mellan Norden och Tyskland</vt:lpstr>
      <vt:lpstr>Timvisa områdespriser i Sverige</vt:lpstr>
      <vt:lpstr>Bild 9</vt:lpstr>
      <vt:lpstr>Antal byten mellan elhandelsföretag per år</vt:lpstr>
      <vt:lpstr>Kunders rörlighet, per januari  åren 2001–2015</vt:lpstr>
      <vt:lpstr>Konsumentprisets uppdelning för villakunder med elvärme, avtal om rörligt pris, löpande priser, januari respektive år</vt:lpstr>
      <vt:lpstr>Total energitillförsel i Sverige 1973–2014</vt:lpstr>
      <vt:lpstr>Total tillförd energi i relation till BNP  1973–2014 (1995 års priser)</vt:lpstr>
      <vt:lpstr>Elanvändningen som funktion av BNP-krona  1970–2014 (1995 års priser)</vt:lpstr>
      <vt:lpstr>Elanvändningen fördelad på olika  användare 1970–2014</vt:lpstr>
      <vt:lpstr>Industrins elanvändning i förhållande till förädlingsvärdet 1970–2014 (1991 års priser)</vt:lpstr>
      <vt:lpstr>Relativ fördelning av hushållsel  (undersökning år 2007)</vt:lpstr>
      <vt:lpstr>Total elproduktion i Sverige 1950–2014</vt:lpstr>
      <vt:lpstr>Normaliserad elproduktionsmix i Norden</vt:lpstr>
      <vt:lpstr>Utvecklingen av olika kraftslag i Sverige (effekt)</vt:lpstr>
      <vt:lpstr>Utvecklingen av olika kraftslag i Sverige (elproduktion)</vt:lpstr>
      <vt:lpstr>Fördelning av installerad effekt och producerad el  för olika kraftslag år 2014</vt:lpstr>
      <vt:lpstr>Tillrinningens variation i förhållande till normalårstillrinningen för åren 1960–2014</vt:lpstr>
      <vt:lpstr>Tillrinningsvariation i de kraftproducerande älvarna</vt:lpstr>
      <vt:lpstr>Regleringsmagasinens fyllnadsgrad</vt:lpstr>
      <vt:lpstr>Regleringsmagasinens fyllnadsgrad, år 2014</vt:lpstr>
      <vt:lpstr>Energibranschens bruttoinvesteringar  löpande priser</vt:lpstr>
      <vt:lpstr>Vindkraftens installerade effekt  i MW de senaste 13 åren</vt:lpstr>
      <vt:lpstr>Månadsvis genomsnittlig vindelproduktion de senaste tio åren i relation till elanvändningsprofilen över året</vt:lpstr>
      <vt:lpstr>Installerad effekt i kraftvärmesystem i fjärrvärmen  (till vänster), respektive i industriellt mottryck  under åren 2002–2014</vt:lpstr>
      <vt:lpstr>Elproduktion fördelad på bränslen i kraftvärmesystem  i fjärrvärmen, respektive i industriellt mottryck  under åren 2002–2014</vt:lpstr>
      <vt:lpstr>Utvecklingen av förnybar  elproduktion åren 2007–2014</vt:lpstr>
      <vt:lpstr>Ägande av elproduktion, värden för år 2014</vt:lpstr>
      <vt:lpstr>Ändring i ägande av elproduktion åren 1996–2014</vt:lpstr>
      <vt:lpstr>De fem största elproducenterna i Sverige och deras totala produktion i Norden år 2014</vt:lpstr>
      <vt:lpstr>Elproduktion och elanvändning i Sverige under  åren 2012–2014, TWh/vecka</vt:lpstr>
      <vt:lpstr>Elproduktion och elanvändning i Norden under  åren 2012–2014, TWh/vecka</vt:lpstr>
      <vt:lpstr>Profil över elanvändning för dygn med  högsta elanvändning år 2014 respektive  typdygn vinter och sommar</vt:lpstr>
      <vt:lpstr>Nettoflöde av el per grannland till och från  Sverige år 2014, GWh/vecka</vt:lpstr>
      <vt:lpstr>Utsläpp till luft från elproduktion av  NOx och SO2 år 2000−2013 i ton/år</vt:lpstr>
      <vt:lpstr>Elproduktion i kraftvärmeanläggningar, TWh/år</vt:lpstr>
      <vt:lpstr>Utsläpp till luft från elproduktion av CO2,  år 2001−2013</vt:lpstr>
      <vt:lpstr>Total mängd SF6 samt SF6-läckage (procent av total användning) inom produktions- och elnätsverksamheten</vt:lpstr>
      <vt:lpstr>Elskattens (energiskatten på el)  utveckling sedan år 1951*</vt:lpstr>
      <vt:lpstr>Leveranssäkerhet i de svenska elnäten</vt:lpstr>
    </vt:vector>
  </TitlesOfParts>
  <Company>formiograf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Maria Nylen</dc:creator>
  <dc:description>SVE600 v1.0_x000d_
2005-11-15</dc:description>
  <cp:lastModifiedBy>Kalle Lindholm</cp:lastModifiedBy>
  <cp:revision>127</cp:revision>
  <dcterms:created xsi:type="dcterms:W3CDTF">2006-04-19T11:54:42Z</dcterms:created>
  <dcterms:modified xsi:type="dcterms:W3CDTF">2015-09-14T05:34:54Z</dcterms:modified>
</cp:coreProperties>
</file>