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8"/>
  </p:notesMasterIdLst>
  <p:sldIdLst>
    <p:sldId id="306" r:id="rId2"/>
    <p:sldId id="257" r:id="rId3"/>
    <p:sldId id="258" r:id="rId4"/>
    <p:sldId id="259" r:id="rId5"/>
    <p:sldId id="260" r:id="rId6"/>
    <p:sldId id="288" r:id="rId7"/>
    <p:sldId id="261" r:id="rId8"/>
    <p:sldId id="298" r:id="rId9"/>
    <p:sldId id="30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05" r:id="rId19"/>
    <p:sldId id="271" r:id="rId20"/>
    <p:sldId id="293" r:id="rId21"/>
    <p:sldId id="308" r:id="rId22"/>
    <p:sldId id="307" r:id="rId23"/>
    <p:sldId id="304" r:id="rId24"/>
    <p:sldId id="272" r:id="rId25"/>
    <p:sldId id="273" r:id="rId26"/>
    <p:sldId id="274" r:id="rId27"/>
    <p:sldId id="299" r:id="rId28"/>
    <p:sldId id="295" r:id="rId29"/>
    <p:sldId id="292" r:id="rId30"/>
    <p:sldId id="275" r:id="rId31"/>
    <p:sldId id="290" r:id="rId32"/>
    <p:sldId id="291" r:id="rId33"/>
    <p:sldId id="276" r:id="rId34"/>
    <p:sldId id="277" r:id="rId35"/>
    <p:sldId id="278" r:id="rId36"/>
    <p:sldId id="296" r:id="rId37"/>
    <p:sldId id="279" r:id="rId38"/>
    <p:sldId id="280" r:id="rId39"/>
    <p:sldId id="281" r:id="rId40"/>
    <p:sldId id="282" r:id="rId41"/>
    <p:sldId id="283" r:id="rId42"/>
    <p:sldId id="297" r:id="rId43"/>
    <p:sldId id="284" r:id="rId44"/>
    <p:sldId id="286" r:id="rId45"/>
    <p:sldId id="301" r:id="rId46"/>
    <p:sldId id="294" r:id="rId47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1" autoAdjust="0"/>
    <p:restoredTop sz="94660"/>
  </p:normalViewPr>
  <p:slideViewPr>
    <p:cSldViewPr>
      <p:cViewPr varScale="1">
        <p:scale>
          <a:sx n="112" d="100"/>
          <a:sy n="112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F4732C-00AD-46BE-AAA9-5072B73304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158014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24"/>
          <a:stretch/>
        </p:blipFill>
        <p:spPr>
          <a:xfrm>
            <a:off x="1" y="0"/>
            <a:ext cx="9144000" cy="588486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565212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8"/>
            <a:ext cx="565212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79" y="1702913"/>
            <a:ext cx="5297096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79" y="2913063"/>
            <a:ext cx="5297096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Klicka här för att ändra format på underrubrik i bakgrunden</a:t>
            </a:r>
            <a:endParaRPr lang="sv-SE" noProof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9144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940472" y="6162905"/>
            <a:ext cx="1823754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124091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12439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noProof="0" dirty="0" smtClean="0"/>
              <a:t>Klicka här för att ändra format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7712439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4065" y="5866799"/>
            <a:ext cx="5141732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 smtClean="0"/>
              <a:t>Källa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70478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790516" y="6304156"/>
            <a:ext cx="973709" cy="298048"/>
            <a:chOff x="214312" y="6751638"/>
            <a:chExt cx="8489951" cy="2598737"/>
          </a:xfrm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481"/>
            <a:ext cx="7513971" cy="8306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noProof="0" dirty="0" smtClean="0"/>
              <a:t>Klicka här för att ändra format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229600" cy="4357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noProof="0" dirty="0" smtClean="0"/>
              <a:t>Click to edit Master text styles</a:t>
            </a:r>
          </a:p>
          <a:p>
            <a:pPr lvl="1"/>
            <a:r>
              <a:rPr lang="sv-SE" noProof="0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06826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Elåret</a:t>
            </a:r>
            <a:r>
              <a:rPr lang="sv-SE" dirty="0" smtClean="0"/>
              <a:t> 2013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Diagram ur rapporten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13566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Antal byten mellan </a:t>
            </a:r>
            <a:r>
              <a:rPr lang="sv-SE" dirty="0" smtClean="0"/>
              <a:t>elhandelsföretag </a:t>
            </a:r>
            <a:r>
              <a:rPr lang="sv-SE" dirty="0"/>
              <a:t>per år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1509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10"/>
          <a:stretch/>
        </p:blipFill>
        <p:spPr bwMode="auto">
          <a:xfrm>
            <a:off x="2246101" y="1492409"/>
            <a:ext cx="4630155" cy="406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Kunders rörlighet, per januari </a:t>
            </a:r>
            <a:br>
              <a:rPr lang="sv-SE" dirty="0"/>
            </a:br>
            <a:r>
              <a:rPr lang="sv-SE" dirty="0"/>
              <a:t>åren </a:t>
            </a:r>
            <a:r>
              <a:rPr lang="sv-SE" dirty="0" smtClean="0"/>
              <a:t>2001–2014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253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2572" y="1686872"/>
            <a:ext cx="4579672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sv-SE" dirty="0"/>
              <a:t>Elprisets uppdelning för </a:t>
            </a:r>
            <a:r>
              <a:rPr lang="sv-SE" dirty="0" smtClean="0"/>
              <a:t>villakunder </a:t>
            </a:r>
            <a:r>
              <a:rPr lang="sv-SE" dirty="0"/>
              <a:t>med elvärme </a:t>
            </a:r>
            <a:r>
              <a:rPr lang="sv-SE" dirty="0" smtClean="0"/>
              <a:t>och </a:t>
            </a:r>
            <a:r>
              <a:rPr lang="sv-SE" dirty="0"/>
              <a:t>avtal om rörligt pris, </a:t>
            </a:r>
            <a:r>
              <a:rPr lang="sv-SE" dirty="0" smtClean="0"/>
              <a:t>löpande </a:t>
            </a:r>
            <a:r>
              <a:rPr lang="sv-SE" dirty="0"/>
              <a:t>priser, januari </a:t>
            </a:r>
            <a:r>
              <a:rPr lang="sv-SE" dirty="0" smtClean="0"/>
              <a:t>respektive </a:t>
            </a:r>
            <a:r>
              <a:rPr lang="sv-SE" dirty="0"/>
              <a:t>år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STEM och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90" y="1628800"/>
            <a:ext cx="4380209" cy="419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Total energitillförsel i Sverige </a:t>
            </a:r>
            <a:r>
              <a:rPr lang="sv-SE" dirty="0" smtClean="0"/>
              <a:t>1973–2013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458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549" y="1484784"/>
            <a:ext cx="4418699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Total tillförd energi i relation </a:t>
            </a:r>
            <a:r>
              <a:rPr lang="sv-SE" dirty="0" smtClean="0"/>
              <a:t>till </a:t>
            </a:r>
            <a:r>
              <a:rPr lang="sv-SE" dirty="0"/>
              <a:t>BNP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1973–2013 (</a:t>
            </a:r>
            <a:r>
              <a:rPr lang="sv-SE" dirty="0"/>
              <a:t>1995 års priser)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5605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7"/>
          <a:stretch/>
        </p:blipFill>
        <p:spPr bwMode="auto">
          <a:xfrm>
            <a:off x="2418912" y="1628800"/>
            <a:ext cx="4234168" cy="417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Elanvändningen som </a:t>
            </a:r>
            <a:r>
              <a:rPr lang="sv-SE" dirty="0" smtClean="0"/>
              <a:t>funktion </a:t>
            </a:r>
            <a:r>
              <a:rPr lang="sv-SE" dirty="0"/>
              <a:t>av BNP-krona </a:t>
            </a:r>
            <a:br>
              <a:rPr lang="sv-SE" dirty="0"/>
            </a:br>
            <a:r>
              <a:rPr lang="sv-SE" dirty="0" smtClean="0"/>
              <a:t>1970–2013 </a:t>
            </a:r>
            <a:r>
              <a:rPr lang="sv-SE" dirty="0"/>
              <a:t>(1995 års priser)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6629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72"/>
          <a:stretch/>
        </p:blipFill>
        <p:spPr bwMode="auto">
          <a:xfrm>
            <a:off x="2350408" y="1700808"/>
            <a:ext cx="440486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Elanvändningen fördelad </a:t>
            </a:r>
            <a:r>
              <a:rPr lang="sv-SE" dirty="0" smtClean="0"/>
              <a:t>på olika </a:t>
            </a:r>
            <a:br>
              <a:rPr lang="sv-SE" dirty="0" smtClean="0"/>
            </a:br>
            <a:r>
              <a:rPr lang="sv-SE" dirty="0" smtClean="0"/>
              <a:t>användare 1970–2013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765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8724" y="1672897"/>
            <a:ext cx="4395524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Industrins elanvändning i </a:t>
            </a:r>
            <a:r>
              <a:rPr lang="sv-SE" dirty="0" smtClean="0"/>
              <a:t>förhållande </a:t>
            </a:r>
            <a:r>
              <a:rPr lang="sv-SE" dirty="0"/>
              <a:t>till förädlingsvärdet </a:t>
            </a:r>
            <a:r>
              <a:rPr lang="sv-SE" dirty="0" smtClean="0"/>
              <a:t>1970–2013 </a:t>
            </a:r>
            <a:r>
              <a:rPr lang="sv-SE" dirty="0"/>
              <a:t>(1991 års priser)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</a:t>
            </a:r>
          </a:p>
        </p:txBody>
      </p:sp>
      <p:pic>
        <p:nvPicPr>
          <p:cNvPr id="2867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3014" y="1556792"/>
            <a:ext cx="4497745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Relativ fördelning av hushållsel </a:t>
            </a:r>
            <a:br>
              <a:rPr lang="sv-SE" dirty="0"/>
            </a:br>
            <a:r>
              <a:rPr lang="sv-SE" dirty="0"/>
              <a:t>(undersökning år 2007)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Energimyndigheten</a:t>
            </a:r>
            <a:endParaRPr lang="sv-SE" dirty="0"/>
          </a:p>
        </p:txBody>
      </p:sp>
      <p:pic>
        <p:nvPicPr>
          <p:cNvPr id="4099" name="Picture 3" descr="L:\Svensk Energi\Elåret 2012\OH-bilder svenska\diagram-16_fig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0840"/>
            <a:ext cx="5002983" cy="4052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9029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Total </a:t>
            </a:r>
            <a:r>
              <a:rPr lang="sv-SE" dirty="0" smtClean="0"/>
              <a:t>elproduktion </a:t>
            </a:r>
            <a:r>
              <a:rPr lang="sv-SE" dirty="0"/>
              <a:t>i Sverige </a:t>
            </a:r>
            <a:r>
              <a:rPr lang="sv-SE" dirty="0" smtClean="0"/>
              <a:t>1950–2013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072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3453" y="1398840"/>
            <a:ext cx="4349896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Omsättning på den </a:t>
            </a:r>
            <a:r>
              <a:rPr lang="sv-SE" dirty="0" smtClean="0"/>
              <a:t>fysiska </a:t>
            </a:r>
            <a:r>
              <a:rPr lang="sv-SE" dirty="0"/>
              <a:t>respektive </a:t>
            </a:r>
            <a:br>
              <a:rPr lang="sv-SE" dirty="0"/>
            </a:br>
            <a:r>
              <a:rPr lang="sv-SE" dirty="0"/>
              <a:t>finansiella elmarknaden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Spot</a:t>
            </a:r>
          </a:p>
        </p:txBody>
      </p:sp>
      <p:pic>
        <p:nvPicPr>
          <p:cNvPr id="1331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0584" y="1615152"/>
            <a:ext cx="4612967" cy="419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Normaliserad </a:t>
            </a:r>
            <a:r>
              <a:rPr lang="sv-SE" dirty="0" smtClean="0"/>
              <a:t>elproduktionsmix </a:t>
            </a:r>
            <a:r>
              <a:rPr lang="sv-SE" dirty="0"/>
              <a:t>i Norden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1749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47" b="1826"/>
          <a:stretch/>
        </p:blipFill>
        <p:spPr bwMode="auto">
          <a:xfrm>
            <a:off x="2123728" y="1506321"/>
            <a:ext cx="4869255" cy="349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Källa: Svensk Energi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4092"/>
            <a:ext cx="4464496" cy="4189184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/>
          <a:lstStyle/>
          <a:p>
            <a:pPr algn="ctr"/>
            <a:r>
              <a:rPr lang="sv-SE" dirty="0" smtClean="0"/>
              <a:t>Utvecklingen </a:t>
            </a:r>
            <a:r>
              <a:rPr lang="sv-SE" dirty="0"/>
              <a:t>av olika kraftslag i Sverige </a:t>
            </a:r>
            <a:r>
              <a:rPr lang="sv-SE" dirty="0" smtClean="0"/>
              <a:t>(effekt)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889806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Källa: Svensk Energi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248472" cy="4205987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/>
          <a:lstStyle/>
          <a:p>
            <a:pPr algn="ctr"/>
            <a:r>
              <a:rPr lang="sv-SE" dirty="0" smtClean="0"/>
              <a:t>Utvecklingen </a:t>
            </a:r>
            <a:r>
              <a:rPr lang="sv-SE" dirty="0"/>
              <a:t>av olika kraftslag i Sverige (energi)</a:t>
            </a:r>
          </a:p>
        </p:txBody>
      </p:sp>
    </p:spTree>
    <p:extLst>
      <p:ext uri="{BB962C8B-B14F-4D97-AF65-F5344CB8AC3E}">
        <p14:creationId xmlns="" xmlns:p14="http://schemas.microsoft.com/office/powerpoint/2010/main" val="3281795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Fördelning av installerad </a:t>
            </a:r>
            <a:r>
              <a:rPr lang="sv-SE" dirty="0" smtClean="0"/>
              <a:t>effekt </a:t>
            </a:r>
            <a:r>
              <a:rPr lang="sv-SE" dirty="0"/>
              <a:t>och årsenergi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för olika </a:t>
            </a:r>
            <a:r>
              <a:rPr lang="sv-SE" dirty="0"/>
              <a:t>kraftslag år </a:t>
            </a:r>
            <a:r>
              <a:rPr lang="sv-SE" dirty="0" smtClean="0"/>
              <a:t>2013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729178"/>
            <a:ext cx="5125552" cy="3989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0557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sv-SE" dirty="0"/>
              <a:t>Tillrinningens variation i förhållande </a:t>
            </a:r>
            <a:r>
              <a:rPr lang="sv-SE" dirty="0" smtClean="0"/>
              <a:t>till </a:t>
            </a:r>
            <a:r>
              <a:rPr lang="sv-SE" dirty="0"/>
              <a:t>normalårstillrinningen för </a:t>
            </a:r>
            <a:r>
              <a:rPr lang="sv-SE" dirty="0" smtClean="0"/>
              <a:t>åren 1960–2013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277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00"/>
          <a:stretch/>
        </p:blipFill>
        <p:spPr bwMode="auto">
          <a:xfrm>
            <a:off x="2491697" y="1584122"/>
            <a:ext cx="4144234" cy="407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-1" y="188640"/>
            <a:ext cx="9148017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Tillrinningsvariation i de </a:t>
            </a:r>
            <a:r>
              <a:rPr lang="sv-SE" dirty="0" smtClean="0"/>
              <a:t>kraftproducerande </a:t>
            </a:r>
            <a:r>
              <a:rPr lang="sv-SE" dirty="0"/>
              <a:t>älvarna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3797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93"/>
          <a:stretch/>
        </p:blipFill>
        <p:spPr bwMode="auto">
          <a:xfrm>
            <a:off x="2536055" y="1357365"/>
            <a:ext cx="4004082" cy="406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Regleringsmagasinens </a:t>
            </a:r>
            <a:r>
              <a:rPr lang="sv-SE" dirty="0" smtClean="0"/>
              <a:t>fyllnadsgrad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4821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1900" y="1584412"/>
            <a:ext cx="4585680" cy="400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5843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73"/>
          <a:stretch/>
        </p:blipFill>
        <p:spPr bwMode="auto">
          <a:xfrm>
            <a:off x="2339752" y="1632974"/>
            <a:ext cx="4468011" cy="386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Regleringsmagasinens </a:t>
            </a:r>
            <a:r>
              <a:rPr lang="sv-SE" dirty="0" smtClean="0"/>
              <a:t>fyllnadsgrad, år 2013</a:t>
            </a: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Energibranschens </a:t>
            </a:r>
            <a:r>
              <a:rPr lang="sv-SE" dirty="0" smtClean="0"/>
              <a:t>bruttoinvesteringar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löpande priser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3686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628800"/>
            <a:ext cx="4254213" cy="417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Vindkraftens installerade effekt </a:t>
            </a:r>
            <a:br>
              <a:rPr lang="sv-SE" dirty="0"/>
            </a:br>
            <a:r>
              <a:rPr lang="sv-SE" dirty="0"/>
              <a:t>i MW de senaste </a:t>
            </a:r>
            <a:r>
              <a:rPr lang="sv-SE" dirty="0" smtClean="0"/>
              <a:t>tolv åren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7893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1705"/>
          <a:stretch/>
        </p:blipFill>
        <p:spPr bwMode="auto">
          <a:xfrm>
            <a:off x="2411760" y="1638044"/>
            <a:ext cx="4347402" cy="409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sv-SE" dirty="0"/>
              <a:t>Elanvändningen i Norden </a:t>
            </a:r>
            <a:r>
              <a:rPr lang="sv-SE" dirty="0" smtClean="0"/>
              <a:t>sedan </a:t>
            </a:r>
            <a:r>
              <a:rPr lang="sv-SE" dirty="0"/>
              <a:t>år 1996, TWh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Spot</a:t>
            </a:r>
          </a:p>
          <a:p>
            <a:endParaRPr lang="sv-SE" dirty="0"/>
          </a:p>
        </p:txBody>
      </p:sp>
      <p:pic>
        <p:nvPicPr>
          <p:cNvPr id="14341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0"/>
          <a:stretch/>
        </p:blipFill>
        <p:spPr bwMode="auto">
          <a:xfrm>
            <a:off x="2371380" y="1412776"/>
            <a:ext cx="4325512" cy="428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sv-SE" dirty="0"/>
              <a:t>Månadsvis genomsnittlig </a:t>
            </a:r>
            <a:r>
              <a:rPr lang="sv-SE" dirty="0" smtClean="0"/>
              <a:t>elproduktion </a:t>
            </a:r>
            <a:r>
              <a:rPr lang="sv-SE" dirty="0"/>
              <a:t>de senaste </a:t>
            </a:r>
            <a:r>
              <a:rPr lang="sv-SE" dirty="0" smtClean="0"/>
              <a:t>tio </a:t>
            </a:r>
            <a:r>
              <a:rPr lang="sv-SE" dirty="0"/>
              <a:t>åren i relation till </a:t>
            </a:r>
            <a:r>
              <a:rPr lang="sv-SE" dirty="0" smtClean="0"/>
              <a:t>elanvändningsprofilen över </a:t>
            </a:r>
            <a:r>
              <a:rPr lang="sv-SE" dirty="0"/>
              <a:t>året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994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6396" y="1606217"/>
            <a:ext cx="4088195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sv-SE" dirty="0"/>
              <a:t>Installerad effekt i kraftvärmesystem i fjärrvärmen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dirty="0"/>
              <a:t>till vänster), respektive i industriellt mottryck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under </a:t>
            </a:r>
            <a:r>
              <a:rPr lang="sv-SE" dirty="0"/>
              <a:t>åren </a:t>
            </a:r>
            <a:r>
              <a:rPr lang="sv-SE" dirty="0" smtClean="0"/>
              <a:t>2002–2013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096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019205"/>
            <a:ext cx="7002737" cy="312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sv-SE" dirty="0"/>
              <a:t>Elproduktion fördelad på bränslen i kraftvärmesystem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i </a:t>
            </a:r>
            <a:r>
              <a:rPr lang="sv-SE" dirty="0"/>
              <a:t>fjärrvärmen, respektive i industriellt mottryck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under </a:t>
            </a:r>
            <a:r>
              <a:rPr lang="sv-SE" dirty="0"/>
              <a:t>åren </a:t>
            </a:r>
            <a:r>
              <a:rPr lang="sv-SE" dirty="0" smtClean="0"/>
              <a:t>2002–2013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1989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022051"/>
            <a:ext cx="695122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Utvecklingen av förnybar </a:t>
            </a:r>
            <a:br>
              <a:rPr lang="sv-SE" dirty="0"/>
            </a:br>
            <a:r>
              <a:rPr lang="sv-SE" dirty="0"/>
              <a:t>elproduktion åren </a:t>
            </a:r>
            <a:r>
              <a:rPr lang="sv-SE" dirty="0" smtClean="0"/>
              <a:t>2006–2013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301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8362" y="1719137"/>
            <a:ext cx="4399034" cy="399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Ägande av </a:t>
            </a:r>
            <a:r>
              <a:rPr lang="sv-SE" dirty="0" smtClean="0"/>
              <a:t>elproduktion, värden </a:t>
            </a:r>
            <a:r>
              <a:rPr lang="sv-SE" dirty="0"/>
              <a:t>för år </a:t>
            </a:r>
            <a:r>
              <a:rPr lang="sv-SE" dirty="0" smtClean="0"/>
              <a:t>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44037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26"/>
          <a:stretch/>
        </p:blipFill>
        <p:spPr bwMode="auto">
          <a:xfrm>
            <a:off x="2369258" y="1449344"/>
            <a:ext cx="4388167" cy="383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Ändring i ägande av elproduktion </a:t>
            </a:r>
            <a:r>
              <a:rPr lang="sv-SE" dirty="0" smtClean="0"/>
              <a:t>åren 1996–2013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5061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1"/>
          <a:stretch/>
        </p:blipFill>
        <p:spPr bwMode="auto">
          <a:xfrm>
            <a:off x="2462987" y="1412776"/>
            <a:ext cx="4125238" cy="40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De fem största elproducenterna </a:t>
            </a:r>
            <a:r>
              <a:rPr lang="sv-SE" dirty="0" smtClean="0"/>
              <a:t>i </a:t>
            </a:r>
            <a:r>
              <a:rPr lang="sv-SE" dirty="0"/>
              <a:t>Sverige och deras totala </a:t>
            </a:r>
            <a:r>
              <a:rPr lang="sv-SE" dirty="0" smtClean="0"/>
              <a:t>produktion </a:t>
            </a:r>
            <a:r>
              <a:rPr lang="sv-SE" dirty="0"/>
              <a:t>i Norden år </a:t>
            </a:r>
            <a:r>
              <a:rPr lang="sv-SE" dirty="0" smtClean="0"/>
              <a:t>2013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608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681428"/>
            <a:ext cx="4378662" cy="37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sv-SE" dirty="0"/>
              <a:t>Elproduktion och elanvändning </a:t>
            </a:r>
            <a:r>
              <a:rPr lang="sv-SE" dirty="0" smtClean="0"/>
              <a:t>i </a:t>
            </a:r>
            <a:r>
              <a:rPr lang="sv-SE" dirty="0"/>
              <a:t>Sverige under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åren 2011–2013, TWh/vecka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710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9871" y="1575403"/>
            <a:ext cx="3916104" cy="425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Elproduktion och elanvändning </a:t>
            </a:r>
            <a:r>
              <a:rPr lang="sv-SE" dirty="0" smtClean="0"/>
              <a:t>i </a:t>
            </a:r>
            <a:r>
              <a:rPr lang="sv-SE" dirty="0"/>
              <a:t>Norden under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åren 2011–2013, TWh/vecka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</a:t>
            </a:r>
            <a:r>
              <a:rPr lang="sv-SE" dirty="0" smtClean="0"/>
              <a:t>Pool Spot</a:t>
            </a:r>
            <a:endParaRPr lang="sv-SE" dirty="0"/>
          </a:p>
        </p:txBody>
      </p:sp>
      <p:pic>
        <p:nvPicPr>
          <p:cNvPr id="4813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96" b="1190"/>
          <a:stretch/>
        </p:blipFill>
        <p:spPr bwMode="auto">
          <a:xfrm>
            <a:off x="2555776" y="1717759"/>
            <a:ext cx="3966944" cy="401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Profil över elanvändning för </a:t>
            </a:r>
            <a:r>
              <a:rPr lang="sv-SE" dirty="0" smtClean="0"/>
              <a:t>dygn </a:t>
            </a:r>
            <a:r>
              <a:rPr lang="sv-SE" dirty="0"/>
              <a:t>med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högsta </a:t>
            </a:r>
            <a:r>
              <a:rPr lang="sv-SE" dirty="0"/>
              <a:t>elanvändning </a:t>
            </a:r>
            <a:r>
              <a:rPr lang="sv-SE" dirty="0" smtClean="0"/>
              <a:t>år 2013 </a:t>
            </a:r>
            <a:r>
              <a:rPr lang="sv-SE" dirty="0"/>
              <a:t>respektive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typdygn</a:t>
            </a:r>
            <a:r>
              <a:rPr lang="sv-SE" dirty="0" smtClean="0"/>
              <a:t> vinter </a:t>
            </a:r>
            <a:r>
              <a:rPr lang="sv-SE" dirty="0"/>
              <a:t>och sommar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Svenska </a:t>
            </a:r>
            <a:r>
              <a:rPr lang="sv-SE" dirty="0" smtClean="0"/>
              <a:t>kraftnät </a:t>
            </a:r>
            <a:r>
              <a:rPr lang="sv-SE" dirty="0"/>
              <a:t>och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915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6183" y="1844824"/>
            <a:ext cx="4339091" cy="41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v-SE" dirty="0"/>
              <a:t>Elspotpris Nord Pool </a:t>
            </a:r>
            <a:r>
              <a:rPr lang="sv-SE" dirty="0" smtClean="0"/>
              <a:t>Spot respektive </a:t>
            </a:r>
            <a:br>
              <a:rPr lang="sv-SE" dirty="0" smtClean="0"/>
            </a:br>
            <a:r>
              <a:rPr lang="sv-SE" dirty="0" smtClean="0"/>
              <a:t>EEX </a:t>
            </a:r>
            <a:r>
              <a:rPr lang="sv-SE" dirty="0"/>
              <a:t>(tyskt elpris)</a:t>
            </a:r>
            <a:endParaRPr lang="sv-SE" dirty="0" smtClean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Källa: Nord Pool Spot, EEX</a:t>
            </a:r>
          </a:p>
          <a:p>
            <a:endParaRPr lang="sv-SE" dirty="0"/>
          </a:p>
        </p:txBody>
      </p:sp>
      <p:pic>
        <p:nvPicPr>
          <p:cNvPr id="15365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7450" y="1484784"/>
            <a:ext cx="4759072" cy="421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v-SE" dirty="0"/>
              <a:t>Nettoflöde av el per grannland </a:t>
            </a:r>
            <a:r>
              <a:rPr lang="sv-SE" dirty="0" smtClean="0"/>
              <a:t>till </a:t>
            </a:r>
            <a:r>
              <a:rPr lang="sv-SE" dirty="0"/>
              <a:t>och från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Sverige </a:t>
            </a:r>
            <a:r>
              <a:rPr lang="sv-SE" dirty="0"/>
              <a:t>år </a:t>
            </a:r>
            <a:r>
              <a:rPr lang="sv-SE" dirty="0" smtClean="0"/>
              <a:t>2013, GWh/vecka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Svenska </a:t>
            </a:r>
            <a:r>
              <a:rPr lang="sv-SE" dirty="0" smtClean="0"/>
              <a:t>kraftnät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700808"/>
            <a:ext cx="4445259" cy="4104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Utsläpp till luft från </a:t>
            </a:r>
            <a:r>
              <a:rPr lang="sv-SE" dirty="0" smtClean="0"/>
              <a:t>elproduktion </a:t>
            </a:r>
            <a:r>
              <a:rPr lang="sv-SE" dirty="0"/>
              <a:t>av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NOx</a:t>
            </a:r>
            <a:r>
              <a:rPr lang="sv-SE" dirty="0" smtClean="0"/>
              <a:t> och </a:t>
            </a:r>
            <a:r>
              <a:rPr lang="sv-SE" dirty="0" err="1"/>
              <a:t>SOx</a:t>
            </a:r>
            <a:r>
              <a:rPr lang="sv-SE" dirty="0"/>
              <a:t> år 2000−</a:t>
            </a:r>
            <a:r>
              <a:rPr lang="sv-SE" dirty="0" smtClean="0"/>
              <a:t>2012 </a:t>
            </a:r>
            <a:r>
              <a:rPr lang="sv-SE" dirty="0"/>
              <a:t>i ton/år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SCB, Naturvårdsverket,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51205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440"/>
          <a:stretch/>
        </p:blipFill>
        <p:spPr bwMode="auto">
          <a:xfrm>
            <a:off x="2339752" y="1575433"/>
            <a:ext cx="4409391" cy="415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sv-SE" dirty="0"/>
              <a:t>Elproduktion i </a:t>
            </a:r>
            <a:r>
              <a:rPr lang="sv-SE" dirty="0" smtClean="0"/>
              <a:t>kraftvärmeanläggningar</a:t>
            </a:r>
            <a:r>
              <a:rPr lang="sv-SE" dirty="0"/>
              <a:t>, TWh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52229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82"/>
          <a:stretch/>
        </p:blipFill>
        <p:spPr bwMode="auto">
          <a:xfrm>
            <a:off x="2449814" y="1398840"/>
            <a:ext cx="4107740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Utsläpp till luft från </a:t>
            </a:r>
            <a:r>
              <a:rPr lang="sv-SE" dirty="0" smtClean="0"/>
              <a:t>elproduktion </a:t>
            </a:r>
            <a:r>
              <a:rPr lang="sv-SE" dirty="0"/>
              <a:t>av CO</a:t>
            </a:r>
            <a:r>
              <a:rPr lang="sv-SE" baseline="-25000" dirty="0"/>
              <a:t>2</a:t>
            </a:r>
            <a:r>
              <a:rPr lang="sv-SE" dirty="0"/>
              <a:t>, </a:t>
            </a:r>
            <a:br>
              <a:rPr lang="sv-SE" dirty="0"/>
            </a:br>
            <a:r>
              <a:rPr lang="sv-SE" dirty="0"/>
              <a:t>år </a:t>
            </a:r>
            <a:r>
              <a:rPr lang="sv-SE" dirty="0" smtClean="0"/>
              <a:t>2001−2012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SCB, Naturvårdsverket,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5325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95" b="681"/>
          <a:stretch/>
        </p:blipFill>
        <p:spPr bwMode="auto">
          <a:xfrm>
            <a:off x="2507763" y="1499375"/>
            <a:ext cx="4058500" cy="416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SF6-läckage (procent av total </a:t>
            </a:r>
            <a:r>
              <a:rPr lang="sv-SE" dirty="0" smtClean="0"/>
              <a:t>användning </a:t>
            </a:r>
            <a:r>
              <a:rPr lang="sv-SE" dirty="0"/>
              <a:t>inom produktions- </a:t>
            </a:r>
            <a:r>
              <a:rPr lang="sv-SE" dirty="0" smtClean="0"/>
              <a:t>och </a:t>
            </a:r>
            <a:r>
              <a:rPr lang="sv-SE" dirty="0"/>
              <a:t>elnätsverksamheten)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54277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0" b="1209"/>
          <a:stretch/>
        </p:blipFill>
        <p:spPr bwMode="auto">
          <a:xfrm>
            <a:off x="2411760" y="1646661"/>
            <a:ext cx="4312814" cy="408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08504" cy="1143000"/>
          </a:xfrm>
        </p:spPr>
        <p:txBody>
          <a:bodyPr/>
          <a:lstStyle/>
          <a:p>
            <a:pPr algn="ctr"/>
            <a:r>
              <a:rPr lang="sv-SE" dirty="0"/>
              <a:t>Elskattens*(energiskatten på el) </a:t>
            </a:r>
            <a:br>
              <a:rPr lang="sv-SE" dirty="0"/>
            </a:br>
            <a:r>
              <a:rPr lang="sv-SE" dirty="0"/>
              <a:t>utveckling sedan år 1951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 och </a:t>
            </a:r>
            <a:r>
              <a:rPr lang="sv-SE" dirty="0" smtClean="0"/>
              <a:t>Energimyndigheten</a:t>
            </a:r>
            <a:endParaRPr lang="sv-SE" dirty="0"/>
          </a:p>
        </p:txBody>
      </p:sp>
      <p:pic>
        <p:nvPicPr>
          <p:cNvPr id="55301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484" y="1628800"/>
            <a:ext cx="3984532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Leveranssäkerhet i </a:t>
            </a:r>
            <a:r>
              <a:rPr lang="sv-SE" dirty="0" smtClean="0"/>
              <a:t>de </a:t>
            </a:r>
            <a:r>
              <a:rPr lang="sv-SE" dirty="0"/>
              <a:t>svenska elnäten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74" b="1049"/>
          <a:stretch/>
        </p:blipFill>
        <p:spPr bwMode="auto">
          <a:xfrm>
            <a:off x="2267744" y="1427491"/>
            <a:ext cx="4446565" cy="4089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Elspotpris, terminspris </a:t>
            </a:r>
            <a:r>
              <a:rPr lang="sv-SE" dirty="0" smtClean="0"/>
              <a:t>samt </a:t>
            </a:r>
            <a:r>
              <a:rPr lang="sv-SE" dirty="0"/>
              <a:t>pris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på </a:t>
            </a:r>
            <a:r>
              <a:rPr lang="sv-SE" dirty="0"/>
              <a:t>utsläppsrätter</a:t>
            </a:r>
            <a:endParaRPr lang="sv-SE" dirty="0" smtClean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</a:t>
            </a:r>
            <a:r>
              <a:rPr lang="sv-SE" dirty="0" smtClean="0"/>
              <a:t>Spot</a:t>
            </a:r>
            <a:endParaRPr lang="sv-SE" dirty="0"/>
          </a:p>
        </p:txBody>
      </p:sp>
      <p:pic>
        <p:nvPicPr>
          <p:cNvPr id="16389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71"/>
          <a:stretch/>
        </p:blipFill>
        <p:spPr bwMode="auto">
          <a:xfrm>
            <a:off x="2166773" y="1628800"/>
            <a:ext cx="4828771" cy="403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Pris på utsläppsrätter på </a:t>
            </a:r>
            <a:br>
              <a:rPr lang="sv-SE" dirty="0"/>
            </a:br>
            <a:r>
              <a:rPr lang="sv-SE" dirty="0"/>
              <a:t>Nasdaq OMX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</a:t>
            </a:r>
            <a:r>
              <a:rPr lang="sv-SE" dirty="0" smtClean="0"/>
              <a:t>Spot</a:t>
            </a:r>
            <a:endParaRPr lang="sv-SE" dirty="0"/>
          </a:p>
        </p:txBody>
      </p:sp>
      <p:pic>
        <p:nvPicPr>
          <p:cNvPr id="17413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62" b="1531"/>
          <a:stretch/>
        </p:blipFill>
        <p:spPr bwMode="auto">
          <a:xfrm>
            <a:off x="2555776" y="1699312"/>
            <a:ext cx="3958235" cy="398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Pris på utsläppsrätter samt </a:t>
            </a:r>
            <a:r>
              <a:rPr lang="sv-SE" dirty="0" smtClean="0"/>
              <a:t>prisdifferenser </a:t>
            </a:r>
            <a:br>
              <a:rPr lang="sv-SE" dirty="0" smtClean="0"/>
            </a:br>
            <a:r>
              <a:rPr lang="sv-SE" dirty="0" smtClean="0"/>
              <a:t>mellan Norden </a:t>
            </a:r>
            <a:r>
              <a:rPr lang="sv-SE" dirty="0"/>
              <a:t>och Tyskland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Källa: Nord Pool Spot, </a:t>
            </a:r>
            <a:r>
              <a:rPr lang="nl-NL" dirty="0" smtClean="0"/>
              <a:t>EEX</a:t>
            </a:r>
            <a:endParaRPr lang="nl-NL" dirty="0"/>
          </a:p>
        </p:txBody>
      </p:sp>
      <p:pic>
        <p:nvPicPr>
          <p:cNvPr id="1843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1545" y="1556792"/>
            <a:ext cx="4434285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sv-SE" dirty="0"/>
              <a:t>Timvisa områdespriser i Sverige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</a:t>
            </a:r>
            <a:r>
              <a:rPr lang="sv-SE" dirty="0" smtClean="0"/>
              <a:t>Spot</a:t>
            </a:r>
            <a:endParaRPr lang="sv-SE" dirty="0"/>
          </a:p>
        </p:txBody>
      </p:sp>
      <p:pic>
        <p:nvPicPr>
          <p:cNvPr id="19459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02"/>
          <a:stretch/>
        </p:blipFill>
        <p:spPr bwMode="auto">
          <a:xfrm>
            <a:off x="2555776" y="1267092"/>
            <a:ext cx="3971623" cy="444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9176230"/>
              </p:ext>
            </p:extLst>
          </p:nvPr>
        </p:nvGraphicFramePr>
        <p:xfrm>
          <a:off x="1187624" y="980728"/>
          <a:ext cx="6768001" cy="3918295"/>
        </p:xfrm>
        <a:graphic>
          <a:graphicData uri="http://schemas.openxmlformats.org/drawingml/2006/table">
            <a:tbl>
              <a:tblPr/>
              <a:tblGrid>
                <a:gridCol w="75527"/>
                <a:gridCol w="2588769"/>
                <a:gridCol w="864096"/>
                <a:gridCol w="852666"/>
                <a:gridCol w="875526"/>
                <a:gridCol w="665418"/>
                <a:gridCol w="770472"/>
                <a:gridCol w="75527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Installerad effekt per elområde per den 1 jan 2014, </a:t>
                      </a:r>
                      <a:r>
                        <a:rPr lang="sv-SE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MWel</a:t>
                      </a:r>
                      <a:endParaRPr lang="sv-SE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Luleå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Sundsvall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SE2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Stockholm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Malmö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SE4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Sverige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Vattenkraft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5 177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8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033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2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593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347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16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150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Kärnkraft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9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531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9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531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Vindkraft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387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1 047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1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620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1 416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4 470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802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Övrig kraftvärme, värmekraft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282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586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4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314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2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891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8 073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987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Kraftvärme, fjärrvärmesystem</a:t>
                      </a: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160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270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2 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227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974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3 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631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Kraftvärme, industrin</a:t>
                      </a: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316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602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335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1 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375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Kondenskraft</a:t>
                      </a: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493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1 005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1 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498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Gasturbiner</a:t>
                      </a: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992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577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1 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569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Solkraft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2067" marR="12067" marT="120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i.u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i.u</a:t>
                      </a:r>
                      <a:endParaRPr lang="sv-SE" sz="1400" b="1" i="0" u="none" strike="noStrike" dirty="0" smtClean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i.u</a:t>
                      </a:r>
                      <a:endParaRPr lang="sv-SE" sz="1400" b="1" i="0" u="none" strike="noStrike" dirty="0" smtClean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i.u</a:t>
                      </a:r>
                      <a:endParaRPr lang="sv-SE" sz="1400" b="1" i="0" u="none" strike="noStrike" dirty="0" smtClean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43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Övrigt</a:t>
                      </a:r>
                    </a:p>
                  </a:txBody>
                  <a:tcPr marL="12067" marR="12067" marT="120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Hela riket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5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847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9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667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18 059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4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656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38 273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1187624" y="4941168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 smtClean="0">
                <a:latin typeface="+mj-lt"/>
                <a:ea typeface="Verdana" pitchFamily="34" charset="0"/>
                <a:cs typeface="Verdana" pitchFamily="34" charset="0"/>
              </a:rPr>
              <a:t>i.u</a:t>
            </a:r>
            <a:r>
              <a:rPr lang="sv-SE" sz="1000" dirty="0" smtClean="0">
                <a:latin typeface="+mj-lt"/>
                <a:ea typeface="Verdana" pitchFamily="34" charset="0"/>
                <a:cs typeface="Verdana" pitchFamily="34" charset="0"/>
              </a:rPr>
              <a:t> = ingen uppgift</a:t>
            </a:r>
            <a:endParaRPr lang="sv-SE" sz="10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vensk Energi_mall_v14">
  <a:themeElements>
    <a:clrScheme name="SvenskEnergi färger ver1.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7AB800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1F497D"/>
      </a:hlink>
      <a:folHlink>
        <a:srgbClr val="4444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Energi_pptmall09</Template>
  <TotalTime>1069</TotalTime>
  <Words>602</Words>
  <Application>Microsoft Office PowerPoint</Application>
  <PresentationFormat>Bildspel på skärmen (4:3)</PresentationFormat>
  <Paragraphs>167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46</vt:i4>
      </vt:variant>
    </vt:vector>
  </HeadingPairs>
  <TitlesOfParts>
    <vt:vector size="47" baseType="lpstr">
      <vt:lpstr>Svensk Energi_mall_v14</vt:lpstr>
      <vt:lpstr>Elåret 2013</vt:lpstr>
      <vt:lpstr>Omsättning på den fysiska respektive  finansiella elmarknaden</vt:lpstr>
      <vt:lpstr>Elanvändningen i Norden sedan år 1996, TWh</vt:lpstr>
      <vt:lpstr>Elspotpris Nord Pool Spot respektive  EEX (tyskt elpris)</vt:lpstr>
      <vt:lpstr>Elspotpris, terminspris samt pris  på utsläppsrätter</vt:lpstr>
      <vt:lpstr>Pris på utsläppsrätter på  Nasdaq OMX Commodities</vt:lpstr>
      <vt:lpstr>Pris på utsläppsrätter samt prisdifferenser  mellan Norden och Tyskland</vt:lpstr>
      <vt:lpstr>Timvisa områdespriser i Sverige</vt:lpstr>
      <vt:lpstr>Bild 9</vt:lpstr>
      <vt:lpstr>Antal byten mellan elhandelsföretag per år</vt:lpstr>
      <vt:lpstr>Kunders rörlighet, per januari  åren 2001–2014</vt:lpstr>
      <vt:lpstr>Elprisets uppdelning för villakunder med elvärme och avtal om rörligt pris, löpande priser, januari respektive år</vt:lpstr>
      <vt:lpstr>Total energitillförsel i Sverige 1973–2013</vt:lpstr>
      <vt:lpstr>Total tillförd energi i relation till BNP  1973–2013 (1995 års priser)</vt:lpstr>
      <vt:lpstr>Elanvändningen som funktion av BNP-krona  1970–2013 (1995 års priser)</vt:lpstr>
      <vt:lpstr>Elanvändningen fördelad på olika  användare 1970–2013</vt:lpstr>
      <vt:lpstr>Industrins elanvändning i förhållande till förädlingsvärdet 1970–2013 (1991 års priser)</vt:lpstr>
      <vt:lpstr>Relativ fördelning av hushållsel  (undersökning år 2007)</vt:lpstr>
      <vt:lpstr>Total elproduktion i Sverige 1950–2013</vt:lpstr>
      <vt:lpstr>Normaliserad elproduktionsmix i Norden</vt:lpstr>
      <vt:lpstr>Utvecklingen av olika kraftslag i Sverige (effekt)</vt:lpstr>
      <vt:lpstr>Utvecklingen av olika kraftslag i Sverige (energi)</vt:lpstr>
      <vt:lpstr>Fördelning av installerad effekt och årsenergi  för olika kraftslag år 2013</vt:lpstr>
      <vt:lpstr>Tillrinningens variation i förhållande till normalårstillrinningen för åren 1960–2013</vt:lpstr>
      <vt:lpstr>Tillrinningsvariation i de kraftproducerande älvarna</vt:lpstr>
      <vt:lpstr>Regleringsmagasinens fyllnadsgrad</vt:lpstr>
      <vt:lpstr>Regleringsmagasinens fyllnadsgrad, år 2013</vt:lpstr>
      <vt:lpstr>Energibranschens bruttoinvesteringar  löpande priser</vt:lpstr>
      <vt:lpstr>Vindkraftens installerade effekt  i MW de senaste tolv åren</vt:lpstr>
      <vt:lpstr>Månadsvis genomsnittlig elproduktion de senaste tio åren i relation till elanvändningsprofilen över året</vt:lpstr>
      <vt:lpstr>Installerad effekt i kraftvärmesystem i fjärrvärmen  (till vänster), respektive i industriellt mottryck  under åren 2002–2013</vt:lpstr>
      <vt:lpstr>Elproduktion fördelad på bränslen i kraftvärmesystem  i fjärrvärmen, respektive i industriellt mottryck  under åren 2002–2013</vt:lpstr>
      <vt:lpstr>Utvecklingen av förnybar  elproduktion åren 2006–2013</vt:lpstr>
      <vt:lpstr>Ägande av elproduktion, värden för år 2013</vt:lpstr>
      <vt:lpstr>Ändring i ägande av elproduktion åren 1996–2013</vt:lpstr>
      <vt:lpstr>De fem största elproducenterna i Sverige och deras totala produktion i Norden år 2013</vt:lpstr>
      <vt:lpstr>Elproduktion och elanvändning i Sverige under  åren 2011–2013, TWh/vecka</vt:lpstr>
      <vt:lpstr>Elproduktion och elanvändning i Norden under  åren 2011–2013, TWh/vecka</vt:lpstr>
      <vt:lpstr>Profil över elanvändning för dygn med  högsta elanvändning år 2013 respektive  typdygn vinter och sommar</vt:lpstr>
      <vt:lpstr>Nettoflöde av el per grannland till och från  Sverige år 2013, GWh/vecka</vt:lpstr>
      <vt:lpstr>Utsläpp till luft från elproduktion av  NOx och SOx år 2000−2012 i ton/år</vt:lpstr>
      <vt:lpstr>Elproduktion i kraftvärmeanläggningar, TWh</vt:lpstr>
      <vt:lpstr>Utsläpp till luft från elproduktion av CO2,  år 2001−2012</vt:lpstr>
      <vt:lpstr>SF6-läckage (procent av total användning inom produktions- och elnätsverksamheten)</vt:lpstr>
      <vt:lpstr>Elskattens*(energiskatten på el)  utveckling sedan år 1951</vt:lpstr>
      <vt:lpstr>Leveranssäkerhet i de svenska elnäten</vt:lpstr>
    </vt:vector>
  </TitlesOfParts>
  <Company>formiograf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 Nylen</dc:creator>
  <dc:description>SVE600 v1.0_x000d_
2005-11-15</dc:description>
  <cp:lastModifiedBy>Kalle Lindholm</cp:lastModifiedBy>
  <cp:revision>114</cp:revision>
  <dcterms:created xsi:type="dcterms:W3CDTF">2006-04-19T11:54:42Z</dcterms:created>
  <dcterms:modified xsi:type="dcterms:W3CDTF">2014-11-27T08:55:07Z</dcterms:modified>
</cp:coreProperties>
</file>