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8"/>
  </p:notesMasterIdLst>
  <p:sldIdLst>
    <p:sldId id="306" r:id="rId2"/>
    <p:sldId id="257" r:id="rId3"/>
    <p:sldId id="258" r:id="rId4"/>
    <p:sldId id="259" r:id="rId5"/>
    <p:sldId id="260" r:id="rId6"/>
    <p:sldId id="288" r:id="rId7"/>
    <p:sldId id="309" r:id="rId8"/>
    <p:sldId id="298" r:id="rId9"/>
    <p:sldId id="302" r:id="rId10"/>
    <p:sldId id="263" r:id="rId11"/>
    <p:sldId id="264" r:id="rId12"/>
    <p:sldId id="310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93" r:id="rId21"/>
    <p:sldId id="308" r:id="rId22"/>
    <p:sldId id="307" r:id="rId23"/>
    <p:sldId id="311" r:id="rId24"/>
    <p:sldId id="272" r:id="rId25"/>
    <p:sldId id="312" r:id="rId26"/>
    <p:sldId id="274" r:id="rId27"/>
    <p:sldId id="299" r:id="rId28"/>
    <p:sldId id="295" r:id="rId29"/>
    <p:sldId id="292" r:id="rId30"/>
    <p:sldId id="275" r:id="rId31"/>
    <p:sldId id="290" r:id="rId32"/>
    <p:sldId id="291" r:id="rId33"/>
    <p:sldId id="276" r:id="rId34"/>
    <p:sldId id="277" r:id="rId35"/>
    <p:sldId id="278" r:id="rId36"/>
    <p:sldId id="296" r:id="rId37"/>
    <p:sldId id="279" r:id="rId38"/>
    <p:sldId id="280" r:id="rId39"/>
    <p:sldId id="281" r:id="rId40"/>
    <p:sldId id="282" r:id="rId41"/>
    <p:sldId id="283" r:id="rId42"/>
    <p:sldId id="297" r:id="rId43"/>
    <p:sldId id="284" r:id="rId44"/>
    <p:sldId id="286" r:id="rId45"/>
    <p:sldId id="301" r:id="rId46"/>
    <p:sldId id="294" r:id="rId4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94660"/>
  </p:normalViewPr>
  <p:slideViewPr>
    <p:cSldViewPr>
      <p:cViewPr varScale="1">
        <p:scale>
          <a:sx n="112" d="100"/>
          <a:sy n="112" d="100"/>
        </p:scale>
        <p:origin x="-1350" y="-90"/>
      </p:cViewPr>
      <p:guideLst>
        <p:guide orient="horz" pos="6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4732C-00AD-46BE-AAA9-5072B73304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580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24"/>
          <a:stretch/>
        </p:blipFill>
        <p:spPr>
          <a:xfrm>
            <a:off x="1" y="0"/>
            <a:ext cx="9144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565212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565212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79" y="1702913"/>
            <a:ext cx="5297096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79" y="2913063"/>
            <a:ext cx="5297096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9144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40472" y="6162905"/>
            <a:ext cx="1823754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2409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 smtClean="0"/>
              <a:t>Källa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047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0516" y="6304156"/>
            <a:ext cx="97370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36481"/>
            <a:ext cx="7513971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 smtClean="0"/>
              <a:t>Click to edit Master text styles</a:t>
            </a:r>
          </a:p>
          <a:p>
            <a:pPr lvl="1"/>
            <a:r>
              <a:rPr lang="sv-SE" noProof="0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682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Electricity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2013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Diagram from the </a:t>
            </a:r>
            <a:r>
              <a:rPr lang="sv-SE" dirty="0" err="1"/>
              <a:t>publication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1356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Number of supplier switches per year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 err="1" smtClean="0"/>
              <a:t>Statistics</a:t>
            </a:r>
            <a:r>
              <a:rPr lang="sv-SE" dirty="0" smtClean="0"/>
              <a:t> Sweden</a:t>
            </a:r>
            <a:endParaRPr lang="sv-SE" dirty="0"/>
          </a:p>
        </p:txBody>
      </p:sp>
      <p:pic>
        <p:nvPicPr>
          <p:cNvPr id="215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46101" y="1505003"/>
            <a:ext cx="4630155" cy="40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, </a:t>
            </a:r>
            <a:r>
              <a:rPr lang="sv-SE" dirty="0" err="1"/>
              <a:t>January</a:t>
            </a:r>
            <a:r>
              <a:rPr lang="sv-SE" dirty="0"/>
              <a:t> 2001–2014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 err="1" smtClean="0"/>
              <a:t>Statistics</a:t>
            </a:r>
            <a:r>
              <a:rPr lang="sv-SE" dirty="0" smtClean="0"/>
              <a:t> Sweden</a:t>
            </a:r>
            <a:endParaRPr lang="sv-SE" dirty="0"/>
          </a:p>
        </p:txBody>
      </p:sp>
      <p:pic>
        <p:nvPicPr>
          <p:cNvPr id="225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2572" y="1470022"/>
            <a:ext cx="4579672" cy="40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Breakdown of total electricity price for a single-</a:t>
            </a:r>
            <a:br>
              <a:rPr lang="en-US" dirty="0"/>
            </a:br>
            <a:r>
              <a:rPr lang="en-US" dirty="0"/>
              <a:t>family home with electrical heating and a variable rate contract, current prices, in January of each year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76" y="1756996"/>
            <a:ext cx="4195047" cy="4062203"/>
          </a:xfrm>
          <a:prstGeom prst="rect">
            <a:avLst/>
          </a:prstGeom>
        </p:spPr>
      </p:pic>
      <p:sp>
        <p:nvSpPr>
          <p:cNvPr id="6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474065" y="5866799"/>
            <a:ext cx="5141732" cy="181155"/>
          </a:xfrm>
        </p:spPr>
        <p:txBody>
          <a:bodyPr/>
          <a:lstStyle/>
          <a:p>
            <a:r>
              <a:rPr lang="en-US" dirty="0"/>
              <a:t>Sources: Swedish Energy Agency, Statistics Sweden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energy supply in Sweden</a:t>
            </a:r>
            <a:r>
              <a:rPr lang="sv-SE" dirty="0"/>
              <a:t> 1973–2013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458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66526" y="1484784"/>
            <a:ext cx="4410947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supplied energy in relation to GNP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1973–2013 (</a:t>
            </a:r>
            <a:r>
              <a:rPr lang="sv-SE" dirty="0"/>
              <a:t>1995 </a:t>
            </a:r>
            <a:r>
              <a:rPr lang="sv-SE" dirty="0" err="1" smtClean="0"/>
              <a:t>prices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5605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2"/>
          <a:stretch/>
        </p:blipFill>
        <p:spPr bwMode="auto">
          <a:xfrm>
            <a:off x="2507033" y="1640437"/>
            <a:ext cx="4129934" cy="41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Electricity usage per GNP SEK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1970–2013 </a:t>
            </a:r>
            <a:r>
              <a:rPr lang="sv-SE" dirty="0"/>
              <a:t>(1995 </a:t>
            </a:r>
            <a:r>
              <a:rPr lang="sv-SE" dirty="0" err="1" smtClean="0"/>
              <a:t>prices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662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1628800"/>
            <a:ext cx="43204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Breakdown of electricity usage </a:t>
            </a:r>
            <a:br>
              <a:rPr lang="en-US" dirty="0"/>
            </a:br>
            <a:r>
              <a:rPr lang="en-US" dirty="0"/>
              <a:t>by sector </a:t>
            </a:r>
            <a:r>
              <a:rPr lang="sv-SE" dirty="0" smtClean="0"/>
              <a:t>1970–2013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765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3"/>
          <a:stretch/>
        </p:blipFill>
        <p:spPr bwMode="auto">
          <a:xfrm>
            <a:off x="2385704" y="1621944"/>
            <a:ext cx="4372591" cy="41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Industrial electricity usage in relation to value </a:t>
            </a:r>
            <a:br>
              <a:rPr lang="en-US" dirty="0"/>
            </a:br>
            <a:r>
              <a:rPr lang="en-US" dirty="0"/>
              <a:t>added </a:t>
            </a:r>
            <a:r>
              <a:rPr lang="sv-SE" dirty="0" smtClean="0"/>
              <a:t>1970–2013 </a:t>
            </a:r>
            <a:r>
              <a:rPr lang="sv-SE" dirty="0"/>
              <a:t>(1991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86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14534" y="1556792"/>
            <a:ext cx="4489714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Household electricity usage by application </a:t>
            </a:r>
            <a:br>
              <a:rPr lang="en-US" dirty="0"/>
            </a:br>
            <a:r>
              <a:rPr lang="en-US" dirty="0"/>
              <a:t>(results for 2007)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74065" y="5866799"/>
            <a:ext cx="5141732" cy="181155"/>
          </a:xfrm>
        </p:spPr>
        <p:txBody>
          <a:bodyPr/>
          <a:lstStyle/>
          <a:p>
            <a:r>
              <a:rPr lang="sv-SE" dirty="0"/>
              <a:t>Source: Swedish Energy Agency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9"/>
          <a:stretch/>
        </p:blipFill>
        <p:spPr bwMode="auto">
          <a:xfrm>
            <a:off x="2145836" y="1680840"/>
            <a:ext cx="4814751" cy="39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02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electricity supply in Sweden </a:t>
            </a:r>
            <a:r>
              <a:rPr lang="sv-SE" dirty="0" smtClean="0"/>
              <a:t>1950–2013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072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08282" y="1484784"/>
            <a:ext cx="4327435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Trading on the spot and forward markets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Spot</a:t>
            </a:r>
          </a:p>
        </p:txBody>
      </p:sp>
      <p:pic>
        <p:nvPicPr>
          <p:cNvPr id="1331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1725" b="631"/>
          <a:stretch/>
        </p:blipFill>
        <p:spPr bwMode="auto">
          <a:xfrm>
            <a:off x="2241875" y="1340768"/>
            <a:ext cx="4660249" cy="41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Normalized electricity production mix in </a:t>
            </a:r>
            <a:br>
              <a:rPr lang="en-US" dirty="0"/>
            </a:br>
            <a:r>
              <a:rPr lang="en-US" dirty="0"/>
              <a:t>the Nordic region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174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39501" y="1687565"/>
            <a:ext cx="5264997" cy="340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1"/>
          <a:stretch/>
        </p:blipFill>
        <p:spPr>
          <a:xfrm>
            <a:off x="2355501" y="1587520"/>
            <a:ext cx="4432998" cy="411416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/>
          <a:lstStyle/>
          <a:p>
            <a:pPr algn="ctr"/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different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in Sweden (</a:t>
            </a:r>
            <a:r>
              <a:rPr lang="sv-SE" dirty="0" err="1" smtClean="0"/>
              <a:t>capacity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8980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7"/>
          <a:stretch/>
        </p:blipFill>
        <p:spPr>
          <a:xfrm>
            <a:off x="2483768" y="1556792"/>
            <a:ext cx="4186998" cy="4191825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/>
          <a:lstStyle/>
          <a:p>
            <a:pPr algn="ctr"/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different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in Sweden (</a:t>
            </a:r>
            <a:r>
              <a:rPr lang="sv-SE" dirty="0" err="1" smtClean="0"/>
              <a:t>electricity</a:t>
            </a:r>
            <a:r>
              <a:rPr lang="sv-SE" dirty="0" smtClean="0"/>
              <a:t> generation)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28179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Breakdown of installed power capacity and annual electricity production for different power types </a:t>
            </a:r>
            <a:r>
              <a:rPr lang="sv-SE" dirty="0" smtClean="0"/>
              <a:t>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224" y="1700808"/>
            <a:ext cx="5125551" cy="3767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557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Runoff variations in relation to median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>1960–2013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277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4433" y="1584122"/>
            <a:ext cx="4098762" cy="407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-1" y="188640"/>
            <a:ext cx="9148017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Runoff variations in the power-generating rivers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379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59"/>
          <a:stretch/>
        </p:blipFill>
        <p:spPr bwMode="auto">
          <a:xfrm>
            <a:off x="2482628" y="1484784"/>
            <a:ext cx="4178743" cy="40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Storage levels in the regulating reservoirs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4821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3"/>
          <a:stretch/>
        </p:blipFill>
        <p:spPr bwMode="auto">
          <a:xfrm>
            <a:off x="2345428" y="1556792"/>
            <a:ext cx="4453144" cy="40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5843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3"/>
          <a:stretch/>
        </p:blipFill>
        <p:spPr bwMode="auto">
          <a:xfrm>
            <a:off x="2339752" y="1727105"/>
            <a:ext cx="4468011" cy="38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Storage levels in the regulating reservoirs in </a:t>
            </a:r>
            <a:r>
              <a:rPr lang="en-US" dirty="0" smtClean="0"/>
              <a:t>2013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bidding areas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9269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Energy industry gross investment in current prices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3686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6"/>
          <a:stretch/>
        </p:blipFill>
        <p:spPr bwMode="auto">
          <a:xfrm>
            <a:off x="2485284" y="1484784"/>
            <a:ext cx="4173431" cy="417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Installed wind power capacity in MW for </a:t>
            </a:r>
            <a:br>
              <a:rPr lang="en-US" dirty="0"/>
            </a:br>
            <a:r>
              <a:rPr lang="en-US" dirty="0"/>
              <a:t>the past </a:t>
            </a:r>
            <a:r>
              <a:rPr lang="en-US" dirty="0" smtClean="0"/>
              <a:t>12 </a:t>
            </a:r>
            <a:r>
              <a:rPr lang="en-US" dirty="0"/>
              <a:t>years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7893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8"/>
          <a:stretch/>
        </p:blipFill>
        <p:spPr bwMode="auto">
          <a:xfrm>
            <a:off x="2427910" y="1624170"/>
            <a:ext cx="4288180" cy="40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/>
              <a:t>Electricity usage in the Nordic region since 1996, </a:t>
            </a:r>
            <a:r>
              <a:rPr lang="en-US" dirty="0" err="1"/>
              <a:t>TWh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4341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0"/>
          <a:stretch/>
        </p:blipFill>
        <p:spPr bwMode="auto">
          <a:xfrm>
            <a:off x="2409244" y="1445433"/>
            <a:ext cx="4325512" cy="428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Average monthly generation of wind power </a:t>
            </a:r>
            <a:br>
              <a:rPr lang="en-US" dirty="0"/>
            </a:br>
            <a:r>
              <a:rPr lang="en-US" dirty="0"/>
              <a:t>for the past ten years in relation to the </a:t>
            </a:r>
            <a:br>
              <a:rPr lang="en-US" dirty="0"/>
            </a:br>
            <a:r>
              <a:rPr lang="en-US" dirty="0"/>
              <a:t>annual electricity usage profile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99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27902" y="1901967"/>
            <a:ext cx="4088195" cy="404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Installed power generation capacity in </a:t>
            </a:r>
            <a:br>
              <a:rPr lang="en-US" dirty="0"/>
            </a:br>
            <a:r>
              <a:rPr lang="en-US" dirty="0"/>
              <a:t>cogeneration district heating (at left) and </a:t>
            </a:r>
            <a:br>
              <a:rPr lang="en-US" dirty="0"/>
            </a:br>
            <a:r>
              <a:rPr lang="en-US" dirty="0"/>
              <a:t>industrial back-pressure plants </a:t>
            </a:r>
            <a:r>
              <a:rPr lang="sv-SE" dirty="0" smtClean="0"/>
              <a:t>2002–2013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096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7208" y="2091213"/>
            <a:ext cx="7309583" cy="32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Power production by fuel type in </a:t>
            </a:r>
            <a:br>
              <a:rPr lang="en-US" dirty="0"/>
            </a:br>
            <a:r>
              <a:rPr lang="en-US" dirty="0"/>
              <a:t>cogeneration district heating and </a:t>
            </a:r>
            <a:br>
              <a:rPr lang="en-US" dirty="0"/>
            </a:br>
            <a:r>
              <a:rPr lang="en-US" dirty="0"/>
              <a:t>industrial back-pressure plants </a:t>
            </a:r>
            <a:r>
              <a:rPr lang="sv-SE" dirty="0" smtClean="0"/>
              <a:t>2002–2013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1989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9"/>
          <a:stretch/>
        </p:blipFill>
        <p:spPr bwMode="auto">
          <a:xfrm>
            <a:off x="985577" y="2094059"/>
            <a:ext cx="7172846" cy="342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Development of renewable </a:t>
            </a:r>
            <a:br>
              <a:rPr lang="en-US" dirty="0"/>
            </a:br>
            <a:r>
              <a:rPr lang="en-US" dirty="0"/>
              <a:t>electricity generation </a:t>
            </a:r>
            <a:r>
              <a:rPr lang="sv-SE" dirty="0" smtClean="0"/>
              <a:t>2006–2013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30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72483" y="1699935"/>
            <a:ext cx="4399033" cy="39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Ownership of generation capacity, values for </a:t>
            </a:r>
            <a:r>
              <a:rPr lang="sv-SE" dirty="0" smtClean="0"/>
              <a:t>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403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8"/>
          <a:stretch/>
        </p:blipFill>
        <p:spPr bwMode="auto">
          <a:xfrm>
            <a:off x="2255151" y="1556792"/>
            <a:ext cx="4633697" cy="37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Changes in ownership of </a:t>
            </a:r>
            <a:br>
              <a:rPr lang="en-US" dirty="0"/>
            </a:br>
            <a:r>
              <a:rPr lang="en-US" dirty="0"/>
              <a:t>electricity generation </a:t>
            </a:r>
            <a:r>
              <a:rPr lang="sv-SE" dirty="0" smtClean="0"/>
              <a:t>1996–2013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5061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43" b="1522"/>
          <a:stretch/>
        </p:blipFill>
        <p:spPr bwMode="auto">
          <a:xfrm>
            <a:off x="2489224" y="1544760"/>
            <a:ext cx="4165551" cy="41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Five largest electricity producers in Sweden – </a:t>
            </a:r>
            <a:br>
              <a:rPr lang="en-US" dirty="0"/>
            </a:br>
            <a:r>
              <a:rPr lang="en-US" dirty="0"/>
              <a:t>production in Nordic region in </a:t>
            </a:r>
            <a:r>
              <a:rPr lang="sv-SE" dirty="0" smtClean="0"/>
              <a:t>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6085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2"/>
          <a:stretch/>
        </p:blipFill>
        <p:spPr bwMode="auto">
          <a:xfrm>
            <a:off x="2382486" y="1681428"/>
            <a:ext cx="4379028" cy="39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Electricity generation and usage in Sweden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>2011–2013, TWh</a:t>
            </a:r>
            <a:r>
              <a:rPr lang="sv-SE" dirty="0"/>
              <a:t> </a:t>
            </a:r>
            <a:r>
              <a:rPr lang="en-US" dirty="0"/>
              <a:t>per week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71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13948" y="1650462"/>
            <a:ext cx="3916104" cy="41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Electricity generation and usage in Nordic region </a:t>
            </a:r>
            <a:r>
              <a:rPr lang="sv-SE" dirty="0" smtClean="0"/>
              <a:t>2011–2013, </a:t>
            </a:r>
            <a:r>
              <a:rPr lang="en-US" dirty="0" err="1"/>
              <a:t>TWh</a:t>
            </a:r>
            <a:r>
              <a:rPr lang="en-US" dirty="0"/>
              <a:t> per week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</a:t>
            </a:r>
          </a:p>
        </p:txBody>
      </p:sp>
      <p:pic>
        <p:nvPicPr>
          <p:cNvPr id="481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37126" y="1643160"/>
            <a:ext cx="4069748" cy="409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Hourly load profile for electricity usage with </a:t>
            </a:r>
            <a:br>
              <a:rPr lang="en-US" dirty="0"/>
            </a:br>
            <a:r>
              <a:rPr lang="en-US" dirty="0"/>
              <a:t>peak demand in </a:t>
            </a:r>
            <a:r>
              <a:rPr lang="en-US" dirty="0" smtClean="0"/>
              <a:t>2013 </a:t>
            </a:r>
            <a:r>
              <a:rPr lang="en-US" dirty="0"/>
              <a:t>and typical 24-hour period </a:t>
            </a:r>
            <a:br>
              <a:rPr lang="en-US" dirty="0"/>
            </a:br>
            <a:r>
              <a:rPr lang="en-US" dirty="0"/>
              <a:t>in winter and summer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Sources</a:t>
            </a:r>
            <a:r>
              <a:rPr lang="sv-SE" dirty="0"/>
              <a:t>: Svenska </a:t>
            </a:r>
            <a:r>
              <a:rPr lang="sv-SE" dirty="0" smtClean="0"/>
              <a:t>kraftnät</a:t>
            </a:r>
            <a:r>
              <a:rPr lang="sv-SE" dirty="0"/>
              <a:t>,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915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6183" y="1870136"/>
            <a:ext cx="4339091" cy="411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Electricity spot prices on Nord Pool Spot and EEX (German electricity price)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Sources: Nord Pool Spot, </a:t>
            </a:r>
            <a:r>
              <a:rPr lang="nl-NL" dirty="0" smtClean="0"/>
              <a:t>EEX</a:t>
            </a:r>
            <a:endParaRPr lang="nl-NL" dirty="0"/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41353" y="1484784"/>
            <a:ext cx="4671266" cy="42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Net flow of electricity to and from Sweden per country in </a:t>
            </a:r>
            <a:r>
              <a:rPr lang="sv-SE" dirty="0" smtClean="0"/>
              <a:t>2013, </a:t>
            </a:r>
            <a:r>
              <a:rPr lang="en-US" dirty="0" err="1"/>
              <a:t>GWh</a:t>
            </a:r>
            <a:r>
              <a:rPr lang="en-US" dirty="0"/>
              <a:t> per week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Svenska </a:t>
            </a:r>
            <a:r>
              <a:rPr lang="sv-SE" dirty="0" smtClean="0"/>
              <a:t>kraftnät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10377" y="1628799"/>
            <a:ext cx="4523245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Airborne emissions of NO</a:t>
            </a:r>
            <a:r>
              <a:rPr lang="en-US" baseline="-25000" dirty="0"/>
              <a:t>x</a:t>
            </a:r>
            <a:r>
              <a:rPr lang="en-US" dirty="0"/>
              <a:t> and SO</a:t>
            </a:r>
            <a:r>
              <a:rPr lang="en-US" baseline="-25000" dirty="0"/>
              <a:t>2</a:t>
            </a:r>
            <a:r>
              <a:rPr lang="en-US" dirty="0"/>
              <a:t> from electricity production </a:t>
            </a:r>
            <a:r>
              <a:rPr lang="sv-SE" dirty="0" smtClean="0"/>
              <a:t>2000</a:t>
            </a:r>
            <a:r>
              <a:rPr lang="sv-SE" dirty="0"/>
              <a:t>−</a:t>
            </a:r>
            <a:r>
              <a:rPr lang="sv-SE" dirty="0" smtClean="0"/>
              <a:t>2012</a:t>
            </a:r>
            <a:r>
              <a:rPr lang="en-US" dirty="0" smtClean="0"/>
              <a:t>, </a:t>
            </a:r>
            <a:r>
              <a:rPr lang="en-US" dirty="0" err="1"/>
              <a:t>tonnes</a:t>
            </a:r>
            <a:r>
              <a:rPr lang="en-US" dirty="0"/>
              <a:t> per year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Environmental Protection Agency, </a:t>
            </a:r>
            <a:r>
              <a:rPr lang="en-US" dirty="0" err="1"/>
              <a:t>Swedenergy</a:t>
            </a:r>
            <a:r>
              <a:rPr lang="en-US" dirty="0"/>
              <a:t> </a:t>
            </a:r>
            <a:endParaRPr lang="sv-SE" dirty="0"/>
          </a:p>
        </p:txBody>
      </p:sp>
      <p:pic>
        <p:nvPicPr>
          <p:cNvPr id="51205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0"/>
          <a:stretch/>
        </p:blipFill>
        <p:spPr bwMode="auto">
          <a:xfrm>
            <a:off x="2392518" y="1556792"/>
            <a:ext cx="4339722" cy="413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/>
              <a:t>Electricity production in CHP plants</a:t>
            </a:r>
            <a:r>
              <a:rPr lang="sv-SE" dirty="0" smtClean="0"/>
              <a:t>, </a:t>
            </a:r>
            <a:r>
              <a:rPr lang="sv-SE" dirty="0"/>
              <a:t>TWh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222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50515" y="1467105"/>
            <a:ext cx="4242969" cy="420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Airborne emissions of CO</a:t>
            </a:r>
            <a:r>
              <a:rPr lang="en-US" baseline="-25000" dirty="0"/>
              <a:t>2</a:t>
            </a:r>
            <a:r>
              <a:rPr lang="en-US" dirty="0"/>
              <a:t> from electricity </a:t>
            </a:r>
            <a:br>
              <a:rPr lang="en-US" dirty="0"/>
            </a:br>
            <a:r>
              <a:rPr lang="en-US" dirty="0"/>
              <a:t>production in </a:t>
            </a:r>
            <a:r>
              <a:rPr lang="sv-SE" dirty="0" smtClean="0"/>
              <a:t>2001−2012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Environmental Protection Agency, </a:t>
            </a:r>
            <a:r>
              <a:rPr lang="en-US" dirty="0" err="1"/>
              <a:t>Swedenergy</a:t>
            </a:r>
            <a:endParaRPr lang="sv-SE" dirty="0"/>
          </a:p>
        </p:txBody>
      </p:sp>
      <p:pic>
        <p:nvPicPr>
          <p:cNvPr id="532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60605" y="1499375"/>
            <a:ext cx="4027619" cy="41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SF6 leakage (% of total usage in production and transmission operations)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42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66911" y="1498078"/>
            <a:ext cx="441017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43000"/>
          </a:xfrm>
        </p:spPr>
        <p:txBody>
          <a:bodyPr/>
          <a:lstStyle/>
          <a:p>
            <a:pPr algn="ctr"/>
            <a:r>
              <a:rPr lang="en-US" dirty="0"/>
              <a:t>Development of electricity tax* </a:t>
            </a:r>
            <a:br>
              <a:rPr lang="en-US" dirty="0"/>
            </a:br>
            <a:r>
              <a:rPr lang="en-US" dirty="0"/>
              <a:t>(energy tax on electricity) since </a:t>
            </a:r>
            <a:r>
              <a:rPr lang="sv-SE" dirty="0" smtClean="0"/>
              <a:t>1951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Energy Agency </a:t>
            </a:r>
            <a:endParaRPr lang="sv-SE" dirty="0"/>
          </a:p>
        </p:txBody>
      </p:sp>
      <p:pic>
        <p:nvPicPr>
          <p:cNvPr id="55301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29403" y="1530379"/>
            <a:ext cx="4058821" cy="42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Delivery reliability in the </a:t>
            </a:r>
            <a:br>
              <a:rPr lang="en-US" dirty="0"/>
            </a:br>
            <a:r>
              <a:rPr lang="en-US" dirty="0"/>
              <a:t>Swedish electricity networks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443"/>
          <a:stretch/>
        </p:blipFill>
        <p:spPr bwMode="auto">
          <a:xfrm>
            <a:off x="2204702" y="1554962"/>
            <a:ext cx="4743562" cy="42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Electricity spot price, forward price and price of </a:t>
            </a:r>
            <a:br>
              <a:rPr lang="en-US" dirty="0"/>
            </a:br>
            <a:r>
              <a:rPr lang="en-US" dirty="0"/>
              <a:t>emission allowances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Spot</a:t>
            </a:r>
          </a:p>
        </p:txBody>
      </p:sp>
      <p:pic>
        <p:nvPicPr>
          <p:cNvPr id="1638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00088" y="1640645"/>
            <a:ext cx="4943824" cy="40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Price of emission allowances on </a:t>
            </a:r>
            <a:br>
              <a:rPr lang="en-US" dirty="0"/>
            </a:br>
            <a:r>
              <a:rPr lang="en-US" dirty="0"/>
              <a:t>NASDAQ OMX commodities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Spot</a:t>
            </a:r>
          </a:p>
        </p:txBody>
      </p:sp>
      <p:pic>
        <p:nvPicPr>
          <p:cNvPr id="174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92882" y="1723782"/>
            <a:ext cx="3958235" cy="39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Price of emission allowances and price differences between the Nordic region and Germany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Sources: Nord Pool Spot, EEX</a:t>
            </a:r>
          </a:p>
        </p:txBody>
      </p:sp>
      <p:pic>
        <p:nvPicPr>
          <p:cNvPr id="18437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91"/>
          <a:stretch/>
        </p:blipFill>
        <p:spPr bwMode="auto">
          <a:xfrm>
            <a:off x="2386264" y="1514463"/>
            <a:ext cx="4301919" cy="413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/>
              <a:t>Hourly area prices in Sweden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Nord </a:t>
            </a:r>
            <a:r>
              <a:rPr lang="sv-SE" dirty="0"/>
              <a:t>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9459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1"/>
          <a:stretch/>
        </p:blipFill>
        <p:spPr bwMode="auto">
          <a:xfrm>
            <a:off x="2586188" y="1328974"/>
            <a:ext cx="3971623" cy="430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 err="1" smtClean="0"/>
              <a:t>Swedenergy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5119606"/>
              </p:ext>
            </p:extLst>
          </p:nvPr>
        </p:nvGraphicFramePr>
        <p:xfrm>
          <a:off x="1187624" y="980728"/>
          <a:ext cx="6768001" cy="3918295"/>
        </p:xfrm>
        <a:graphic>
          <a:graphicData uri="http://schemas.openxmlformats.org/drawingml/2006/table">
            <a:tbl>
              <a:tblPr/>
              <a:tblGrid>
                <a:gridCol w="75527"/>
                <a:gridCol w="2588769"/>
                <a:gridCol w="864096"/>
                <a:gridCol w="852666"/>
                <a:gridCol w="875526"/>
                <a:gridCol w="665418"/>
                <a:gridCol w="770472"/>
                <a:gridCol w="7552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Installed capacity by bidding area on 1 </a:t>
                      </a:r>
                      <a:r>
                        <a:rPr lang="en-US" sz="1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january</a:t>
                      </a:r>
                      <a:r>
                        <a:rPr lang="sv-S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2014, </a:t>
                      </a:r>
                      <a:r>
                        <a:rPr lang="sv-S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MWel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Luleå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Sundsvall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Stockholm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Malmö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Sweden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Hydropower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5,177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8,033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2,593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347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16,150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Nuclear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9,531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9,531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Wind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387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1,047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1,620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1,416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4,470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02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Other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thermal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282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586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4,314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2,891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8,073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87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CHP,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district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heating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system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270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2,227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974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3,631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CHP,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industrial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316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602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1,375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Condensing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493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1,005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1,498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Gas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turbines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992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577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1,569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Solar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Other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Entire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country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5,847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9,667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18,059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4,656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38,273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187624" y="494116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>
                <a:ea typeface="Verdana" pitchFamily="34" charset="0"/>
                <a:cs typeface="Verdana" pitchFamily="34" charset="0"/>
              </a:rPr>
              <a:t>n.d</a:t>
            </a:r>
            <a:r>
              <a:rPr lang="sv-SE" sz="1000" dirty="0">
                <a:ea typeface="Verdana" pitchFamily="34" charset="0"/>
                <a:cs typeface="Verdana" pitchFamily="34" charset="0"/>
              </a:rPr>
              <a:t>.= no data </a:t>
            </a:r>
            <a:r>
              <a:rPr lang="sv-SE" sz="1000" dirty="0" err="1">
                <a:ea typeface="Verdana" pitchFamily="34" charset="0"/>
                <a:cs typeface="Verdana" pitchFamily="34" charset="0"/>
              </a:rPr>
              <a:t>available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</Template>
  <TotalTime>1224</TotalTime>
  <Words>634</Words>
  <Application>Microsoft Office PowerPoint</Application>
  <PresentationFormat>Bildspel på skärmen (4:3)</PresentationFormat>
  <Paragraphs>167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47" baseType="lpstr">
      <vt:lpstr>Svensk Energi_mall_v14</vt:lpstr>
      <vt:lpstr>The Electricity Year 2013</vt:lpstr>
      <vt:lpstr>Trading on the spot and forward markets</vt:lpstr>
      <vt:lpstr>Electricity usage in the Nordic region since 1996, TWh</vt:lpstr>
      <vt:lpstr>Electricity spot prices on Nord Pool Spot and EEX (German electricity price)</vt:lpstr>
      <vt:lpstr>Electricity spot price, forward price and price of  emission allowances</vt:lpstr>
      <vt:lpstr>Price of emission allowances on  NASDAQ OMX commodities</vt:lpstr>
      <vt:lpstr>Price of emission allowances and price differences between the Nordic region and Germany</vt:lpstr>
      <vt:lpstr>Hourly area prices in Sweden</vt:lpstr>
      <vt:lpstr>Bild 9</vt:lpstr>
      <vt:lpstr>Number of supplier switches per year</vt:lpstr>
      <vt:lpstr>Customer mobility, January 2001–2014</vt:lpstr>
      <vt:lpstr>Breakdown of total electricity price for a single- family home with electrical heating and a variable rate contract, current prices, in January of each year</vt:lpstr>
      <vt:lpstr>Total energy supply in Sweden 1973–2013</vt:lpstr>
      <vt:lpstr>Total supplied energy in relation to GNP 1973–2013 (1995 prices)</vt:lpstr>
      <vt:lpstr>Electricity usage per GNP SEK 1970–2013 (1995 prices)</vt:lpstr>
      <vt:lpstr>Breakdown of electricity usage  by sector 1970–2013</vt:lpstr>
      <vt:lpstr>Industrial electricity usage in relation to value  added 1970–2013 (1991 års priser)</vt:lpstr>
      <vt:lpstr>Household electricity usage by application  (results for 2007)</vt:lpstr>
      <vt:lpstr>Total electricity supply in Sweden 1950–2013</vt:lpstr>
      <vt:lpstr>Normalized electricity production mix in  the Nordic region</vt:lpstr>
      <vt:lpstr>Development of different power types in Sweden (capacity)</vt:lpstr>
      <vt:lpstr>Development of different power types in Sweden (electricity generation)</vt:lpstr>
      <vt:lpstr>Breakdown of installed power capacity and annual electricity production for different power types 2013</vt:lpstr>
      <vt:lpstr>Runoff variations in relation to median value  1960–2013</vt:lpstr>
      <vt:lpstr>Runoff variations in the power-generating rivers</vt:lpstr>
      <vt:lpstr>Storage levels in the regulating reservoirs</vt:lpstr>
      <vt:lpstr>Storage levels in the regulating reservoirs in 2013  by bidding areas</vt:lpstr>
      <vt:lpstr>Energy industry gross investment in current prices</vt:lpstr>
      <vt:lpstr>Installed wind power capacity in MW for  the past 12 years</vt:lpstr>
      <vt:lpstr>Average monthly generation of wind power  for the past ten years in relation to the  annual electricity usage profile </vt:lpstr>
      <vt:lpstr>Installed power generation capacity in  cogeneration district heating (at left) and  industrial back-pressure plants 2002–2013</vt:lpstr>
      <vt:lpstr>Power production by fuel type in  cogeneration district heating and  industrial back-pressure plants 2002–2013</vt:lpstr>
      <vt:lpstr>Development of renewable  electricity generation 2006–2013</vt:lpstr>
      <vt:lpstr>Ownership of generation capacity, values for 2013</vt:lpstr>
      <vt:lpstr>Changes in ownership of  electricity generation 1996–2013</vt:lpstr>
      <vt:lpstr>Five largest electricity producers in Sweden –  production in Nordic region in 2013</vt:lpstr>
      <vt:lpstr>Electricity generation and usage in Sweden  2011–2013, TWh per week</vt:lpstr>
      <vt:lpstr>Electricity generation and usage in Nordic region 2011–2013, TWh per week</vt:lpstr>
      <vt:lpstr>Hourly load profile for electricity usage with  peak demand in 2013 and typical 24-hour period  in winter and summer</vt:lpstr>
      <vt:lpstr>Net flow of electricity to and from Sweden per country in 2013, GWh per week</vt:lpstr>
      <vt:lpstr>Airborne emissions of NOx and SO2 from electricity production 2000−2012, tonnes per year</vt:lpstr>
      <vt:lpstr>Electricity production in CHP plants, TWh</vt:lpstr>
      <vt:lpstr>Airborne emissions of CO2 from electricity  production in 2001−2012</vt:lpstr>
      <vt:lpstr>SF6 leakage (% of total usage in production and transmission operations)</vt:lpstr>
      <vt:lpstr>Development of electricity tax*  (energy tax on electricity) since 1951</vt:lpstr>
      <vt:lpstr>Delivery reliability in the  Swedish electricity networks</vt:lpstr>
    </vt:vector>
  </TitlesOfParts>
  <Company>formiograf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 Nylen</dc:creator>
  <dc:description>SVE600 v1.0_x000d_
2005-11-15</dc:description>
  <cp:lastModifiedBy>Kalle Lindholm</cp:lastModifiedBy>
  <cp:revision>170</cp:revision>
  <dcterms:created xsi:type="dcterms:W3CDTF">2006-04-19T11:54:42Z</dcterms:created>
  <dcterms:modified xsi:type="dcterms:W3CDTF">2014-11-27T09:02:50Z</dcterms:modified>
</cp:coreProperties>
</file>