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36" r:id="rId2"/>
    <p:sldId id="421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3" r:id="rId35"/>
    <p:sldId id="454" r:id="rId36"/>
  </p:sldIdLst>
  <p:sldSz cx="12192000" cy="6858000"/>
  <p:notesSz cx="6794500" cy="9906000"/>
  <p:custDataLst>
    <p:tags r:id="rId39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14" userDrawn="1">
          <p15:clr>
            <a:srgbClr val="A4A3A4"/>
          </p15:clr>
        </p15:guide>
        <p15:guide id="2" orient="horz" pos="3788" userDrawn="1">
          <p15:clr>
            <a:srgbClr val="A4A3A4"/>
          </p15:clr>
        </p15:guide>
        <p15:guide id="3" orient="horz" pos="3743" userDrawn="1">
          <p15:clr>
            <a:srgbClr val="A4A3A4"/>
          </p15:clr>
        </p15:guide>
        <p15:guide id="4" orient="horz" pos="1537" userDrawn="1">
          <p15:clr>
            <a:srgbClr val="A4A3A4"/>
          </p15:clr>
        </p15:guide>
        <p15:guide id="5" orient="horz" pos="2095" userDrawn="1">
          <p15:clr>
            <a:srgbClr val="A4A3A4"/>
          </p15:clr>
        </p15:guide>
        <p15:guide id="6" orient="horz" pos="753" userDrawn="1">
          <p15:clr>
            <a:srgbClr val="A4A3A4"/>
          </p15:clr>
        </p15:guide>
        <p15:guide id="7" orient="horz" pos="4046" userDrawn="1">
          <p15:clr>
            <a:srgbClr val="A4A3A4"/>
          </p15:clr>
        </p15:guide>
        <p15:guide id="8" pos="7463" userDrawn="1">
          <p15:clr>
            <a:srgbClr val="A4A3A4"/>
          </p15:clr>
        </p15:guide>
        <p15:guide id="9" pos="496" userDrawn="1">
          <p15:clr>
            <a:srgbClr val="A4A3A4"/>
          </p15:clr>
        </p15:guide>
        <p15:guide id="10" pos="3839" userDrawn="1">
          <p15:clr>
            <a:srgbClr val="A4A3A4"/>
          </p15:clr>
        </p15:guide>
        <p15:guide id="11" pos="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007E"/>
    <a:srgbClr val="00B9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49" autoAdjust="0"/>
  </p:normalViewPr>
  <p:slideViewPr>
    <p:cSldViewPr snapToGrid="0" showGuides="1">
      <p:cViewPr varScale="1">
        <p:scale>
          <a:sx n="108" d="100"/>
          <a:sy n="108" d="100"/>
        </p:scale>
        <p:origin x="-636" y="-84"/>
      </p:cViewPr>
      <p:guideLst>
        <p:guide orient="horz" pos="1014"/>
        <p:guide orient="horz" pos="3788"/>
        <p:guide orient="horz" pos="3743"/>
        <p:guide orient="horz" pos="1537"/>
        <p:guide orient="horz" pos="2095"/>
        <p:guide orient="horz" pos="753"/>
        <p:guide orient="horz" pos="4046"/>
        <p:guide pos="7463"/>
        <p:guide pos="496"/>
        <p:guide pos="3839"/>
        <p:guide pos="1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04" y="-108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64F7B-2609-4215-B6E3-D19518A1DFD0}" type="datetimeFigureOut">
              <a:rPr lang="sv-SE" smtClean="0"/>
              <a:pPr/>
              <a:t>2021-01-07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DFB4B-A6E4-429A-B614-9FCD66E123A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60516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1043" y="2035629"/>
            <a:ext cx="6072414" cy="7127421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24843" y="9367156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/>
            </a:lvl1pPr>
          </a:lstStyle>
          <a:p>
            <a:fld id="{028906E9-0A84-4AE6-AE4C-FB9A6749B6E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321096"/>
            <a:ext cx="5192486" cy="57401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74328" y="9394377"/>
            <a:ext cx="1082126" cy="331234"/>
            <a:chOff x="214312" y="6751638"/>
            <a:chExt cx="8489951" cy="2598737"/>
          </a:xfrm>
          <a:solidFill>
            <a:srgbClr val="00B9E4"/>
          </a:solidFill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126630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49" r="10891" b="10028"/>
          <a:stretch/>
        </p:blipFill>
        <p:spPr>
          <a:xfrm>
            <a:off x="0" y="0"/>
            <a:ext cx="12192000" cy="590203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913063"/>
            <a:ext cx="7536160" cy="1077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9"/>
            <a:ext cx="753616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38" y="1702914"/>
            <a:ext cx="7062795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38" y="2913064"/>
            <a:ext cx="7062795" cy="1077913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12192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253963" y="6162906"/>
            <a:ext cx="2431672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1388863001"/>
      </p:ext>
    </p:extLst>
  </p:cSld>
  <p:clrMapOvr>
    <a:masterClrMapping/>
  </p:clrMapOvr>
  <p:transition spd="med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12192000" cy="588486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753616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9"/>
            <a:ext cx="753616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38" y="1702914"/>
            <a:ext cx="7062795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38" y="2913063"/>
            <a:ext cx="7062795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12192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253963" y="6162906"/>
            <a:ext cx="2431672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3078702324"/>
      </p:ext>
    </p:extLst>
  </p:cSld>
  <p:clrMapOvr>
    <a:masterClrMapping/>
  </p:clrMapOvr>
  <p:transition spd="med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foto eg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761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2215852"/>
            <a:ext cx="7536160" cy="1077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057526"/>
            <a:ext cx="7531100" cy="1210149"/>
          </a:xfrm>
          <a:solidFill>
            <a:schemeClr val="accent1"/>
          </a:solidFill>
        </p:spPr>
        <p:txBody>
          <a:bodyPr lIns="180000" rIns="180000"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267676"/>
            <a:ext cx="7531100" cy="1077913"/>
          </a:xfrm>
          <a:solidFill>
            <a:schemeClr val="bg2"/>
          </a:solidFill>
        </p:spPr>
        <p:txBody>
          <a:bodyPr lIns="180000" rIns="180000"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870005"/>
            <a:ext cx="12192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253963" y="6162906"/>
            <a:ext cx="2431672" cy="558243"/>
            <a:chOff x="214312" y="6751638"/>
            <a:chExt cx="8489951" cy="2598737"/>
          </a:xfrm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1560983437"/>
      </p:ext>
    </p:extLst>
  </p:cSld>
  <p:clrMapOvr>
    <a:masterClrMapping/>
  </p:clrMapOvr>
  <p:transition spd="med" advTm="4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ärga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5937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2893717"/>
            <a:ext cx="753616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9"/>
            <a:ext cx="753616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38" y="1702914"/>
            <a:ext cx="7062795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38" y="2913063"/>
            <a:ext cx="7062795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12192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253963" y="6162906"/>
            <a:ext cx="2431672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2555344889"/>
      </p:ext>
    </p:extLst>
  </p:cSld>
  <p:clrMapOvr>
    <a:masterClrMapping/>
  </p:clrMapOvr>
  <p:transition spd="med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49" r="10891" b="10028"/>
          <a:stretch/>
        </p:blipFill>
        <p:spPr>
          <a:xfrm>
            <a:off x="0" y="0"/>
            <a:ext cx="12192000" cy="590203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753616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9"/>
            <a:ext cx="7536160" cy="12122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38" y="1702913"/>
            <a:ext cx="7062795" cy="1210150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38" y="2913063"/>
            <a:ext cx="7062795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284" y="6185726"/>
            <a:ext cx="931224" cy="45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5870005"/>
            <a:ext cx="12192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253963" y="6162906"/>
            <a:ext cx="2431672" cy="558243"/>
            <a:chOff x="214312" y="6751638"/>
            <a:chExt cx="8489951" cy="2598737"/>
          </a:xfrm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91425" y="4136830"/>
            <a:ext cx="1431884" cy="557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53319" y="3562209"/>
            <a:ext cx="2037020" cy="447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1" name="Picture 2" descr="logo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730921" y="4793299"/>
            <a:ext cx="2213289" cy="50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B 1"/>
          <p:cNvPicPr>
            <a:picLocks noChangeAspect="1" noChangeArrowheads="1"/>
          </p:cNvPicPr>
          <p:nvPr userDrawn="1"/>
        </p:nvPicPr>
        <p:blipFill rotWithShape="1">
          <a:blip r:embed="rId7" cstate="print"/>
          <a:srcRect t="12808" b="13378"/>
          <a:stretch/>
        </p:blipFill>
        <p:spPr bwMode="auto">
          <a:xfrm>
            <a:off x="-2960729" y="5374007"/>
            <a:ext cx="2600384" cy="56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-2834640" y="5996940"/>
            <a:ext cx="2540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200" dirty="0" err="1">
                <a:solidFill>
                  <a:schemeClr val="tx1"/>
                </a:solidFill>
              </a:rPr>
              <a:t>Här</a:t>
            </a:r>
            <a:r>
              <a:rPr lang="en-GB" sz="1200" dirty="0">
                <a:solidFill>
                  <a:schemeClr val="tx1"/>
                </a:solidFill>
              </a:rPr>
              <a:t> ligger </a:t>
            </a:r>
            <a:r>
              <a:rPr lang="en-GB" sz="1200" dirty="0" err="1">
                <a:solidFill>
                  <a:schemeClr val="tx1"/>
                </a:solidFill>
              </a:rPr>
              <a:t>alla</a:t>
            </a:r>
            <a:r>
              <a:rPr lang="en-GB" sz="1200" dirty="0">
                <a:solidFill>
                  <a:schemeClr val="tx1"/>
                </a:solidFill>
              </a:rPr>
              <a:t> partners logos. </a:t>
            </a:r>
            <a:r>
              <a:rPr lang="en-GB" sz="1200" dirty="0" err="1">
                <a:solidFill>
                  <a:schemeClr val="tx1"/>
                </a:solidFill>
              </a:rPr>
              <a:t>Dra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och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lägg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det</a:t>
            </a:r>
            <a:r>
              <a:rPr lang="en-GB" sz="1200" dirty="0">
                <a:solidFill>
                  <a:schemeClr val="tx1"/>
                </a:solidFill>
              </a:rPr>
              <a:t> vita </a:t>
            </a:r>
            <a:r>
              <a:rPr lang="en-GB" sz="1200" dirty="0" err="1">
                <a:solidFill>
                  <a:schemeClr val="tx1"/>
                </a:solidFill>
              </a:rPr>
              <a:t>området</a:t>
            </a:r>
            <a:r>
              <a:rPr lang="en-GB" sz="1200" dirty="0">
                <a:solidFill>
                  <a:schemeClr val="tx1"/>
                </a:solidFill>
              </a:rPr>
              <a:t> under </a:t>
            </a:r>
            <a:r>
              <a:rPr lang="en-GB" sz="1200" dirty="0" err="1">
                <a:solidFill>
                  <a:schemeClr val="tx1"/>
                </a:solidFill>
              </a:rPr>
              <a:t>fotot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sv-SE" sz="1200" dirty="0">
                <a:solidFill>
                  <a:schemeClr val="tx1"/>
                </a:solidFill>
              </a:rPr>
              <a:t>Anpassa</a:t>
            </a:r>
            <a:r>
              <a:rPr lang="sv-SE" sz="1200" baseline="0" dirty="0">
                <a:solidFill>
                  <a:schemeClr val="tx1"/>
                </a:solidFill>
              </a:rPr>
              <a:t> storleken efter hur många logos som ska in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447973"/>
      </p:ext>
    </p:extLst>
  </p:cSld>
  <p:clrMapOvr>
    <a:masterClrMapping/>
  </p:clrMapOvr>
  <p:transition spd="med" advTm="4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640"/>
            <a:ext cx="10283252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84785"/>
            <a:ext cx="10283252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95607" y="6492876"/>
            <a:ext cx="1432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5094F627-ED9B-47C2-BCD2-A3691503097E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3378" y="6486976"/>
            <a:ext cx="4800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7" y="6486976"/>
            <a:ext cx="855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Källa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84863315"/>
      </p:ext>
    </p:extLst>
  </p:cSld>
  <p:clrMapOvr>
    <a:masterClrMapping/>
  </p:clrMapOvr>
  <p:transition spd="med" advTm="4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med foto gul 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88640"/>
            <a:ext cx="7969957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84785"/>
            <a:ext cx="7979833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95607" y="6492876"/>
            <a:ext cx="1432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1AF151CB-5B8F-4157-91C9-8625CAE06C4F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3378" y="6486976"/>
            <a:ext cx="4800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820152" y="1"/>
            <a:ext cx="3371849" cy="59420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20151" y="5942013"/>
            <a:ext cx="3371851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7" y="6486976"/>
            <a:ext cx="855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Källa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89845302"/>
      </p:ext>
    </p:extLst>
  </p:cSld>
  <p:clrMapOvr>
    <a:masterClrMapping/>
  </p:clrMapOvr>
  <p:transition spd="med" advTm="4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med foto grön 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88640"/>
            <a:ext cx="7969957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84785"/>
            <a:ext cx="7979833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95607" y="6492876"/>
            <a:ext cx="1432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9A8B0A11-2996-4814-BB68-1CF6634E503B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3378" y="6486976"/>
            <a:ext cx="4800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820152" y="1"/>
            <a:ext cx="3371849" cy="59420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20151" y="5942013"/>
            <a:ext cx="3371851" cy="7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7" y="6486976"/>
            <a:ext cx="855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Källa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49106269"/>
      </p:ext>
    </p:extLst>
  </p:cSld>
  <p:clrMapOvr>
    <a:masterClrMapping/>
  </p:clrMapOvr>
  <p:transition spd="med" advTm="4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i två kolumner med horisontal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059584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84785"/>
            <a:ext cx="5296524" cy="166315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95607" y="6492876"/>
            <a:ext cx="1432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2AB14835-8D0F-4424-8C5B-CAD50F4CA8A9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3378" y="6486976"/>
            <a:ext cx="4800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3207895"/>
            <a:ext cx="12192000" cy="2734118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7" y="6486976"/>
            <a:ext cx="855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372661" y="1484785"/>
            <a:ext cx="5296524" cy="166315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942014"/>
            <a:ext cx="12192000" cy="7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xmlns="" val="2097950011"/>
      </p:ext>
    </p:extLst>
  </p:cSld>
  <p:clrMapOvr>
    <a:masterClrMapping/>
  </p:clrMapOvr>
  <p:transition spd="med" advTm="4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3201"/>
            <a:ext cx="5384800" cy="4358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3201"/>
            <a:ext cx="5384800" cy="4358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96227D32-3425-43C2-9F8C-B0C4EAC9EBE0}" type="datetime1">
              <a:rPr lang="sv-SE" smtClean="0"/>
              <a:pPr/>
              <a:t>2021-01-07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sv-SE" noProof="0"/>
              <a:t>Källa</a:t>
            </a:r>
          </a:p>
        </p:txBody>
      </p:sp>
    </p:spTree>
    <p:extLst>
      <p:ext uri="{BB962C8B-B14F-4D97-AF65-F5344CB8AC3E}">
        <p14:creationId xmlns:p14="http://schemas.microsoft.com/office/powerpoint/2010/main" xmlns="" val="1279505783"/>
      </p:ext>
    </p:extLst>
  </p:cSld>
  <p:clrMapOvr>
    <a:masterClrMapping/>
  </p:clrMapOvr>
  <p:transition spd="med" advTm="4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81138"/>
            <a:ext cx="5386917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20901"/>
            <a:ext cx="5386917" cy="3667125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81138"/>
            <a:ext cx="5389033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20901"/>
            <a:ext cx="5389033" cy="3667125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E294EBF6-998E-4C13-980F-170DCF9625EB}" type="datetime1">
              <a:rPr lang="sv-SE" smtClean="0"/>
              <a:pPr/>
              <a:t>2021-01-07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sv-SE" noProof="0"/>
              <a:t>Källa</a:t>
            </a:r>
          </a:p>
        </p:txBody>
      </p:sp>
    </p:spTree>
    <p:extLst>
      <p:ext uri="{BB962C8B-B14F-4D97-AF65-F5344CB8AC3E}">
        <p14:creationId xmlns:p14="http://schemas.microsoft.com/office/powerpoint/2010/main" xmlns="" val="1554294793"/>
      </p:ext>
    </p:extLst>
  </p:cSld>
  <p:clrMapOvr>
    <a:masterClrMapping/>
  </p:clrMapOvr>
  <p:transition spd="med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989"/>
          <a:stretch/>
        </p:blipFill>
        <p:spPr>
          <a:xfrm>
            <a:off x="0" y="0"/>
            <a:ext cx="12192000" cy="589863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753616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9"/>
            <a:ext cx="7536160" cy="12122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38" y="1702913"/>
            <a:ext cx="7062795" cy="1210150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38" y="2913063"/>
            <a:ext cx="7062795" cy="1077912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  <a:endParaRPr lang="sv-SE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12192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253963" y="6162906"/>
            <a:ext cx="2431672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1563624444"/>
      </p:ext>
    </p:extLst>
  </p:cSld>
  <p:clrMapOvr>
    <a:masterClrMapping/>
  </p:clrMapOvr>
  <p:transition spd="med" advTm="4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100549"/>
            <a:ext cx="12192000" cy="771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 descr="E-ftg logo 1000px 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3942" y="6243382"/>
            <a:ext cx="1713844" cy="464023"/>
          </a:xfrm>
          <a:prstGeom prst="rect">
            <a:avLst/>
          </a:prstGeom>
        </p:spPr>
      </p:pic>
      <p:cxnSp>
        <p:nvCxnSpPr>
          <p:cNvPr id="9" name="Rak 8"/>
          <p:cNvCxnSpPr/>
          <p:nvPr userDrawn="1"/>
        </p:nvCxnSpPr>
        <p:spPr>
          <a:xfrm>
            <a:off x="0" y="6032310"/>
            <a:ext cx="12192000" cy="0"/>
          </a:xfrm>
          <a:prstGeom prst="line">
            <a:avLst/>
          </a:prstGeom>
          <a:ln w="25400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19357" y="6382514"/>
            <a:ext cx="1432956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E57C461-6F67-4C2B-A761-F9B5DE6AFE1D}" type="datetime1">
              <a:rPr lang="sv-SE" smtClean="0"/>
              <a:pPr/>
              <a:t>2021-01-07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16166" y="6376614"/>
            <a:ext cx="5192111" cy="3710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8130" y="6382514"/>
            <a:ext cx="855023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2086" y="5724906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sv-SE" noProof="0"/>
              <a:t>Källa</a:t>
            </a:r>
          </a:p>
        </p:txBody>
      </p:sp>
    </p:spTree>
    <p:extLst>
      <p:ext uri="{BB962C8B-B14F-4D97-AF65-F5344CB8AC3E}">
        <p14:creationId xmlns:p14="http://schemas.microsoft.com/office/powerpoint/2010/main" xmlns="" val="790622445"/>
      </p:ext>
    </p:extLst>
  </p:cSld>
  <p:clrMapOvr>
    <a:masterClrMapping/>
  </p:clrMapOvr>
  <p:transition spd="med" advTm="4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oton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A30B770F-71C4-418B-8CFE-E636CC4035E9}" type="datetime1">
              <a:rPr lang="sv-SE" smtClean="0"/>
              <a:pPr/>
              <a:t>2021-01-07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87401" y="1828931"/>
            <a:ext cx="3359151" cy="22479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378527" y="1828931"/>
            <a:ext cx="3359151" cy="22479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971958" y="1828931"/>
            <a:ext cx="3359151" cy="22479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87400" y="4075739"/>
            <a:ext cx="3360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sv-SE" sz="1800"/>
          </a:p>
        </p:txBody>
      </p:sp>
      <p:sp>
        <p:nvSpPr>
          <p:cNvPr id="7" name="Rectangle 6"/>
          <p:cNvSpPr/>
          <p:nvPr userDrawn="1"/>
        </p:nvSpPr>
        <p:spPr>
          <a:xfrm>
            <a:off x="4378527" y="4075739"/>
            <a:ext cx="336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sv-SE" sz="1800"/>
          </a:p>
        </p:txBody>
      </p:sp>
      <p:sp>
        <p:nvSpPr>
          <p:cNvPr id="8" name="Rectangle 7"/>
          <p:cNvSpPr/>
          <p:nvPr userDrawn="1"/>
        </p:nvSpPr>
        <p:spPr>
          <a:xfrm>
            <a:off x="7971957" y="4075739"/>
            <a:ext cx="336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sv-SE" sz="18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910167" y="4196701"/>
            <a:ext cx="3097204" cy="6905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463819" y="4196701"/>
            <a:ext cx="3097204" cy="6905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8112225" y="4196701"/>
            <a:ext cx="3097204" cy="6905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sv-SE" noProof="0"/>
              <a:t>Källa</a:t>
            </a:r>
          </a:p>
        </p:txBody>
      </p:sp>
    </p:spTree>
    <p:extLst>
      <p:ext uri="{BB962C8B-B14F-4D97-AF65-F5344CB8AC3E}">
        <p14:creationId xmlns:p14="http://schemas.microsoft.com/office/powerpoint/2010/main" xmlns="" val="3417528522"/>
      </p:ext>
    </p:extLst>
  </p:cSld>
  <p:clrMapOvr>
    <a:masterClrMapping/>
  </p:clrMapOvr>
  <p:transition spd="med" advTm="4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utfallande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372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3342154-8CCD-44C1-929C-230853C95527}" type="datetime1">
              <a:rPr lang="sv-SE" smtClean="0"/>
              <a:pPr/>
              <a:t>2021-01-07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0" y="5942013"/>
            <a:ext cx="12192000" cy="71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3"/>
          </p:nvPr>
        </p:nvSpPr>
        <p:spPr>
          <a:xfrm>
            <a:off x="0" y="1368185"/>
            <a:ext cx="6375400" cy="1447800"/>
          </a:xfrm>
          <a:solidFill>
            <a:schemeClr val="accent2"/>
          </a:solidFill>
        </p:spPr>
        <p:txBody>
          <a:bodyPr lIns="180000" rIns="180000" anchor="ctr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xmlns="" val="3292718967"/>
      </p:ext>
    </p:extLst>
  </p:cSld>
  <p:clrMapOvr>
    <a:masterClrMapping/>
  </p:clrMapOvr>
  <p:transition spd="med" advTm="4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t foto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59420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EE51-A62D-46F9-9895-52AA811F7239}" type="datetime1">
              <a:rPr lang="sv-SE" smtClean="0"/>
              <a:pPr/>
              <a:t>2021-01-07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0" y="5942013"/>
            <a:ext cx="12192000" cy="71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xmlns="" val="2907285508"/>
      </p:ext>
    </p:extLst>
  </p:cSld>
  <p:clrMapOvr>
    <a:masterClrMapping/>
  </p:clrMapOvr>
  <p:transition spd="med" advTm="4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eget foto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59420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D0B4-0D76-40FC-A8E5-DE773BEC17AD}" type="datetime1">
              <a:rPr lang="sv-SE" smtClean="0"/>
              <a:pPr/>
              <a:t>2021-01-07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ctangle 10"/>
          <p:cNvSpPr/>
          <p:nvPr userDrawn="1"/>
        </p:nvSpPr>
        <p:spPr>
          <a:xfrm>
            <a:off x="0" y="5942013"/>
            <a:ext cx="12192000" cy="7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xmlns="" val="4099688498"/>
      </p:ext>
    </p:extLst>
  </p:cSld>
  <p:clrMapOvr>
    <a:masterClrMapping/>
  </p:clrMapOvr>
  <p:transition spd="med" advTm="4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0A37-5976-4D6B-A6FF-F680056A51C4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942014"/>
            <a:ext cx="12192000" cy="7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xmlns="" val="1770168475"/>
      </p:ext>
    </p:extLst>
  </p:cSld>
  <p:clrMapOvr>
    <a:masterClrMapping/>
  </p:clrMapOvr>
  <p:transition spd="med" advTm="4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E23F-72D9-4CB5-B008-35ECA7567E14}" type="datetime1">
              <a:rPr lang="sv-SE" smtClean="0"/>
              <a:pPr/>
              <a:t>2021-01-07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399" y="1171377"/>
            <a:ext cx="9156077" cy="1303563"/>
          </a:xfrm>
        </p:spPr>
        <p:txBody>
          <a:bodyPr anchor="b" anchorCtr="0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7401" y="2503115"/>
            <a:ext cx="9173233" cy="7508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xmlns="" val="1216579937"/>
      </p:ext>
    </p:extLst>
  </p:cSld>
  <p:clrMapOvr>
    <a:masterClrMapping/>
  </p:clrMapOvr>
  <p:transition spd="med" advTm="4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F2D2-0CF0-4867-B4C1-97AE1124BE79}" type="datetime1">
              <a:rPr lang="sv-SE" smtClean="0"/>
              <a:pPr/>
              <a:t>2021-01-07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399" y="1171377"/>
            <a:ext cx="9156077" cy="1303563"/>
          </a:xfrm>
        </p:spPr>
        <p:txBody>
          <a:bodyPr anchor="b" anchorCtr="0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7401" y="2503115"/>
            <a:ext cx="9173233" cy="7508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xmlns="" val="1737157557"/>
      </p:ext>
    </p:extLst>
  </p:cSld>
  <p:clrMapOvr>
    <a:masterClrMapping/>
  </p:clrMapOvr>
  <p:transition spd="med" advTm="4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AF7A-BABF-4116-8552-308E49AF25A4}" type="datetime1">
              <a:rPr lang="sv-SE" smtClean="0"/>
              <a:pPr/>
              <a:t>2021-01-07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399" y="1171377"/>
            <a:ext cx="9156077" cy="1303563"/>
          </a:xfrm>
        </p:spPr>
        <p:txBody>
          <a:bodyPr anchor="b" anchorCtr="0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7401" y="2503115"/>
            <a:ext cx="9173233" cy="7508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xmlns="" val="1690351936"/>
      </p:ext>
    </p:extLst>
  </p:cSld>
  <p:clrMapOvr>
    <a:masterClrMapping/>
  </p:clrMapOvr>
  <p:transition spd="med" advTm="4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59420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D0B4-0D76-40FC-A8E5-DE773BEC17AD}" type="datetime1">
              <a:rPr lang="sv-SE" smtClean="0"/>
              <a:pPr/>
              <a:t>2021-01-07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ctangle 10"/>
          <p:cNvSpPr/>
          <p:nvPr userDrawn="1"/>
        </p:nvSpPr>
        <p:spPr>
          <a:xfrm>
            <a:off x="0" y="5942014"/>
            <a:ext cx="12192000" cy="7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0" y="5028660"/>
            <a:ext cx="12192000" cy="655638"/>
          </a:xfrm>
          <a:solidFill>
            <a:schemeClr val="accent2">
              <a:alpha val="80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xmlns="" val="1510020730"/>
      </p:ext>
    </p:extLst>
  </p:cSld>
  <p:clrMapOvr>
    <a:masterClrMapping/>
  </p:clrMapOvr>
  <p:transition spd="med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80"/>
          <a:stretch/>
        </p:blipFill>
        <p:spPr>
          <a:xfrm>
            <a:off x="0" y="1"/>
            <a:ext cx="12192000" cy="590612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753616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9"/>
            <a:ext cx="7536160" cy="12122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38" y="1702913"/>
            <a:ext cx="7062795" cy="1210150"/>
          </a:xfrm>
        </p:spPr>
        <p:txBody>
          <a:bodyPr anchor="ctr" anchorCtr="0"/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38" y="2913063"/>
            <a:ext cx="7062795" cy="1077911"/>
          </a:xfrm>
        </p:spPr>
        <p:txBody>
          <a:bodyPr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12192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253963" y="6162906"/>
            <a:ext cx="2431672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1133192343"/>
      </p:ext>
    </p:extLst>
  </p:cSld>
  <p:clrMapOvr>
    <a:masterClrMapping/>
  </p:clrMapOvr>
  <p:transition spd="med" advTm="4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609600" y="188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noProof="0"/>
              <a:t>Kontaktinformation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D28A-276A-41A3-BF73-BF8530F8A63E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2087713"/>
            <a:ext cx="6765560" cy="1447800"/>
          </a:xfrm>
          <a:solidFill>
            <a:schemeClr val="accent1"/>
          </a:solidFill>
        </p:spPr>
        <p:txBody>
          <a:bodyPr lIns="576000" rIns="108000" anchor="ctr" anchorCtr="0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12769" y="3401765"/>
            <a:ext cx="3909055" cy="897408"/>
            <a:chOff x="214312" y="6751638"/>
            <a:chExt cx="8489951" cy="2598737"/>
          </a:xfrm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2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4077072"/>
            <a:ext cx="6765560" cy="1447800"/>
          </a:xfrm>
          <a:solidFill>
            <a:schemeClr val="accent1"/>
          </a:solidFill>
        </p:spPr>
        <p:txBody>
          <a:bodyPr lIns="576000" rIns="108000" anchor="ctr" anchorCtr="0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xmlns="" val="3560702628"/>
      </p:ext>
    </p:extLst>
  </p:cSld>
  <p:clrMapOvr>
    <a:masterClrMapping/>
  </p:clrMapOvr>
  <p:transition spd="med" advTm="4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D28A-276A-41A3-BF73-BF8530F8A63E}" type="datetime1">
              <a:rPr lang="sv-SE" smtClean="0"/>
              <a:pPr/>
              <a:t>2021-01-07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313387" y="2688731"/>
            <a:ext cx="5550180" cy="1274164"/>
            <a:chOff x="214312" y="6751638"/>
            <a:chExt cx="8489951" cy="2598737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2895096094"/>
      </p:ext>
    </p:extLst>
  </p:cSld>
  <p:clrMapOvr>
    <a:masterClrMapping/>
  </p:clrMapOvr>
  <p:transition spd="med" advTm="4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139357" y="1542580"/>
            <a:ext cx="3909055" cy="897408"/>
            <a:chOff x="214312" y="6751638"/>
            <a:chExt cx="8489951" cy="2598737"/>
          </a:xfrm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24836" y="3151948"/>
            <a:ext cx="1273557" cy="62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750" y="3615546"/>
            <a:ext cx="1958268" cy="762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880" y="3797166"/>
            <a:ext cx="2785861" cy="612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8" name="Picture 2" descr="logo8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1719" y="3758405"/>
            <a:ext cx="3026931" cy="68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B 1"/>
          <p:cNvPicPr>
            <a:picLocks noChangeAspect="1" noChangeArrowheads="1"/>
          </p:cNvPicPr>
          <p:nvPr userDrawn="1"/>
        </p:nvPicPr>
        <p:blipFill rotWithShape="1">
          <a:blip r:embed="rId6" cstate="print"/>
          <a:srcRect t="12808" b="13378"/>
          <a:stretch/>
        </p:blipFill>
        <p:spPr bwMode="auto">
          <a:xfrm>
            <a:off x="-3692249" y="2246737"/>
            <a:ext cx="3556328" cy="77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 userDrawn="1"/>
        </p:nvSpPr>
        <p:spPr>
          <a:xfrm>
            <a:off x="-2834640" y="845820"/>
            <a:ext cx="2540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200" dirty="0" err="1">
                <a:solidFill>
                  <a:schemeClr val="tx1"/>
                </a:solidFill>
              </a:rPr>
              <a:t>Här</a:t>
            </a:r>
            <a:r>
              <a:rPr lang="en-GB" sz="1200" dirty="0">
                <a:solidFill>
                  <a:schemeClr val="tx1"/>
                </a:solidFill>
              </a:rPr>
              <a:t> ligger </a:t>
            </a:r>
            <a:r>
              <a:rPr lang="en-GB" sz="1200" dirty="0" err="1">
                <a:solidFill>
                  <a:schemeClr val="tx1"/>
                </a:solidFill>
              </a:rPr>
              <a:t>alla</a:t>
            </a:r>
            <a:r>
              <a:rPr lang="en-GB" sz="1200" dirty="0">
                <a:solidFill>
                  <a:schemeClr val="tx1"/>
                </a:solidFill>
              </a:rPr>
              <a:t> partners logos. </a:t>
            </a:r>
            <a:r>
              <a:rPr lang="en-GB" sz="1200" dirty="0" err="1">
                <a:solidFill>
                  <a:schemeClr val="tx1"/>
                </a:solidFill>
              </a:rPr>
              <a:t>Dra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och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lägg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det</a:t>
            </a:r>
            <a:r>
              <a:rPr lang="en-GB" sz="1200" dirty="0">
                <a:solidFill>
                  <a:schemeClr val="tx1"/>
                </a:solidFill>
              </a:rPr>
              <a:t> vita </a:t>
            </a:r>
            <a:r>
              <a:rPr lang="en-GB" sz="1200" dirty="0" err="1">
                <a:solidFill>
                  <a:schemeClr val="tx1"/>
                </a:solidFill>
              </a:rPr>
              <a:t>området</a:t>
            </a:r>
            <a:r>
              <a:rPr lang="en-GB" sz="1200" dirty="0">
                <a:solidFill>
                  <a:schemeClr val="tx1"/>
                </a:solidFill>
              </a:rPr>
              <a:t> under </a:t>
            </a:r>
            <a:r>
              <a:rPr lang="en-GB" sz="1200" dirty="0" err="1">
                <a:solidFill>
                  <a:schemeClr val="tx1"/>
                </a:solidFill>
              </a:rPr>
              <a:t>fotot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sv-SE" sz="1200" dirty="0">
                <a:solidFill>
                  <a:schemeClr val="tx1"/>
                </a:solidFill>
              </a:rPr>
              <a:t>Anpassa</a:t>
            </a:r>
            <a:r>
              <a:rPr lang="sv-SE" sz="1200" baseline="0" dirty="0">
                <a:solidFill>
                  <a:schemeClr val="tx1"/>
                </a:solidFill>
              </a:rPr>
              <a:t> storleken efter hur många logos som ska in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836486"/>
      </p:ext>
    </p:extLst>
  </p:cSld>
  <p:clrMapOvr>
    <a:masterClrMapping/>
  </p:clrMapOvr>
  <p:transition spd="med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317"/>
          <a:stretch/>
        </p:blipFill>
        <p:spPr>
          <a:xfrm>
            <a:off x="0" y="0"/>
            <a:ext cx="12192000" cy="587614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753616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9"/>
            <a:ext cx="753616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38" y="1702914"/>
            <a:ext cx="7062795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38" y="2913063"/>
            <a:ext cx="7062795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12192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253963" y="6162906"/>
            <a:ext cx="2431672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2264888371"/>
      </p:ext>
    </p:extLst>
  </p:cSld>
  <p:clrMapOvr>
    <a:masterClrMapping/>
  </p:clrMapOvr>
  <p:transition spd="med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12192000" cy="588486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753616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9"/>
            <a:ext cx="753616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38" y="1702914"/>
            <a:ext cx="7062795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38" y="2913063"/>
            <a:ext cx="7062795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12192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253963" y="6162906"/>
            <a:ext cx="2431672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3328598819"/>
      </p:ext>
    </p:extLst>
  </p:cSld>
  <p:clrMapOvr>
    <a:masterClrMapping/>
  </p:clrMapOvr>
  <p:transition spd="med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12192000" cy="588486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753616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9"/>
            <a:ext cx="753616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38" y="1702914"/>
            <a:ext cx="7062795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38" y="2913063"/>
            <a:ext cx="7062795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12192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253963" y="6162906"/>
            <a:ext cx="2431672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121706428"/>
      </p:ext>
    </p:extLst>
  </p:cSld>
  <p:clrMapOvr>
    <a:masterClrMapping/>
  </p:clrMapOvr>
  <p:transition spd="med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12192000" cy="588486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753616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9"/>
            <a:ext cx="753616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38" y="1702914"/>
            <a:ext cx="7062795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38" y="2913063"/>
            <a:ext cx="7062795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12192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253963" y="6162906"/>
            <a:ext cx="2431672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699526815"/>
      </p:ext>
    </p:extLst>
  </p:cSld>
  <p:clrMapOvr>
    <a:masterClrMapping/>
  </p:clrMapOvr>
  <p:transition spd="med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"/>
            <a:ext cx="12192000" cy="588486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753616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9"/>
            <a:ext cx="753616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38" y="1702914"/>
            <a:ext cx="7062795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38" y="2913063"/>
            <a:ext cx="7062795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12192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253963" y="6162906"/>
            <a:ext cx="2431672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23484394"/>
      </p:ext>
    </p:extLst>
  </p:cSld>
  <p:clrMapOvr>
    <a:masterClrMapping/>
  </p:clrMapOvr>
  <p:transition spd="med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1"/>
            <a:ext cx="12192000" cy="588486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753616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9"/>
            <a:ext cx="753616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38" y="1702914"/>
            <a:ext cx="7062795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38" y="2913063"/>
            <a:ext cx="7062795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12192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253963" y="6162906"/>
            <a:ext cx="2431672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4186445810"/>
      </p:ext>
    </p:extLst>
  </p:cSld>
  <p:clrMapOvr>
    <a:masterClrMapping/>
  </p:clrMapOvr>
  <p:transition spd="med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387355" y="6304156"/>
            <a:ext cx="1298279" cy="298048"/>
            <a:chOff x="214312" y="6751638"/>
            <a:chExt cx="8489951" cy="2598737"/>
          </a:xfrm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36481"/>
            <a:ext cx="10018628" cy="8306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84785"/>
            <a:ext cx="10972800" cy="4357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noProof="0" dirty="0"/>
              <a:t>Click to edit Master text styles</a:t>
            </a:r>
          </a:p>
          <a:p>
            <a:pPr lvl="1"/>
            <a:r>
              <a:rPr lang="sv-SE" noProof="0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5607" y="6492876"/>
            <a:ext cx="1432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8D26A682-349B-4649-9140-300EEE3DA86B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3378" y="6486976"/>
            <a:ext cx="4800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7" y="6486976"/>
            <a:ext cx="855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1349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8" r:id="rId11"/>
    <p:sldLayoutId id="2147483680" r:id="rId12"/>
    <p:sldLayoutId id="2147483657" r:id="rId13"/>
    <p:sldLayoutId id="2147483650" r:id="rId14"/>
    <p:sldLayoutId id="2147483660" r:id="rId15"/>
    <p:sldLayoutId id="2147483679" r:id="rId16"/>
    <p:sldLayoutId id="2147483663" r:id="rId17"/>
    <p:sldLayoutId id="2147483652" r:id="rId18"/>
    <p:sldLayoutId id="2147483653" r:id="rId19"/>
    <p:sldLayoutId id="2147483654" r:id="rId20"/>
    <p:sldLayoutId id="2147483666" r:id="rId21"/>
    <p:sldLayoutId id="2147483651" r:id="rId22"/>
    <p:sldLayoutId id="2147483655" r:id="rId23"/>
    <p:sldLayoutId id="2147483681" r:id="rId24"/>
    <p:sldLayoutId id="2147483675" r:id="rId25"/>
    <p:sldLayoutId id="2147483667" r:id="rId26"/>
    <p:sldLayoutId id="2147483676" r:id="rId27"/>
    <p:sldLayoutId id="2147483677" r:id="rId28"/>
    <p:sldLayoutId id="2147483664" r:id="rId29"/>
    <p:sldLayoutId id="2147483682" r:id="rId30"/>
    <p:sldLayoutId id="2147483665" r:id="rId31"/>
    <p:sldLayoutId id="2147483683" r:id="rId32"/>
  </p:sldLayoutIdLst>
  <p:transition spd="med" advTm="4000"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64707" y="1860651"/>
            <a:ext cx="6862586" cy="2478029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664001" y="5400000"/>
            <a:ext cx="420939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dirty="0">
                <a:solidFill>
                  <a:schemeClr val="accent6"/>
                </a:solidFill>
              </a:rPr>
              <a:t>Kraftläget bildsvit 2, svensk text</a:t>
            </a: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Total elanvändning inkl. förluster i Sverige</a:t>
            </a:r>
            <a:br>
              <a:rPr lang="sv-SE" sz="2800" dirty="0"/>
            </a:br>
            <a:r>
              <a:rPr lang="sv-SE" sz="1800" dirty="0"/>
              <a:t>ackumulerat från årets början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58E9-6329-427A-9581-627EAAC745B5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079500"/>
            <a:ext cx="43053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Elanvändning i Sverige</a:t>
            </a:r>
            <a:br>
              <a:rPr lang="sv-SE" sz="2800" dirty="0"/>
            </a:br>
            <a:r>
              <a:rPr lang="sv-SE" sz="1800" dirty="0"/>
              <a:t>rullande summa 12 månader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SCB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5217-6AED-4267-99F4-B9ED0E7306BC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12573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1" name="textruta 10"/>
          <p:cNvSpPr txBox="1"/>
          <p:nvPr/>
        </p:nvSpPr>
        <p:spPr>
          <a:xfrm>
            <a:off x="7916333" y="5655733"/>
            <a:ext cx="19473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400" dirty="0">
                <a:solidFill>
                  <a:schemeClr val="accent6"/>
                </a:solidFill>
              </a:rPr>
              <a:t>*Temperaturkorrigerad</a:t>
            </a:r>
          </a:p>
        </p:txBody>
      </p:sp>
    </p:spTree>
  </p:cSld>
  <p:clrMapOvr>
    <a:masterClrMapping/>
  </p:clrMapOvr>
  <p:transition spd="med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Netto kraftflöden till och ifrån Sverige 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Svenska kraftnät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321-C76C-4C69-A3F6-04369A086236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grpSp>
        <p:nvGrpSpPr>
          <p:cNvPr id="2" name="Grupp 6"/>
          <p:cNvGrpSpPr/>
          <p:nvPr/>
        </p:nvGrpSpPr>
        <p:grpSpPr>
          <a:xfrm>
            <a:off x="1798766" y="1454992"/>
            <a:ext cx="719138" cy="3429000"/>
            <a:chOff x="214282" y="1524000"/>
            <a:chExt cx="719138" cy="3429000"/>
          </a:xfrm>
        </p:grpSpPr>
        <p:sp>
          <p:nvSpPr>
            <p:cNvPr id="11" name="Line 3"/>
            <p:cNvSpPr>
              <a:spLocks noChangeShapeType="1"/>
            </p:cNvSpPr>
            <p:nvPr/>
          </p:nvSpPr>
          <p:spPr bwMode="auto">
            <a:xfrm>
              <a:off x="519082" y="1524000"/>
              <a:ext cx="0" cy="3429000"/>
            </a:xfrm>
            <a:prstGeom prst="line">
              <a:avLst/>
            </a:prstGeom>
            <a:noFill/>
            <a:ln w="25400">
              <a:solidFill>
                <a:srgbClr val="7AB8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v-SE" dirty="0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14282" y="2362200"/>
              <a:ext cx="719138" cy="43180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7AB8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 eaLnBrk="0" hangingPunct="0">
                <a:lnSpc>
                  <a:spcPct val="75000"/>
                </a:lnSpc>
                <a:spcBef>
                  <a:spcPct val="50000"/>
                </a:spcBef>
              </a:pPr>
              <a:r>
                <a:rPr lang="sv-SE" sz="1500" dirty="0">
                  <a:solidFill>
                    <a:srgbClr val="5C6063"/>
                  </a:solidFill>
                </a:rPr>
                <a:t>Till Sverige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214282" y="4038600"/>
              <a:ext cx="719138" cy="43180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 eaLnBrk="0" hangingPunct="0">
                <a:lnSpc>
                  <a:spcPct val="75000"/>
                </a:lnSpc>
                <a:spcBef>
                  <a:spcPct val="50000"/>
                </a:spcBef>
              </a:pPr>
              <a:r>
                <a:rPr lang="sv-SE" sz="1500" dirty="0">
                  <a:solidFill>
                    <a:srgbClr val="5C6063"/>
                  </a:solidFill>
                </a:rPr>
                <a:t>Från Sverige</a:t>
              </a:r>
            </a:p>
          </p:txBody>
        </p:sp>
      </p:grp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12573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Total elproduktion per kraftslag och total elanvändning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321-C76C-4C69-A3F6-04369A086236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00" y="1143000"/>
            <a:ext cx="7581900" cy="538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Total elproduktion per kraftslag och total elanvändning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321-C76C-4C69-A3F6-04369A086236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00" y="1143000"/>
            <a:ext cx="7581900" cy="538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Elproduktion per kraftslag och total elanvändning</a:t>
            </a: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>veckovärden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321-C76C-4C69-A3F6-04369A086236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00" y="1143000"/>
            <a:ext cx="7581900" cy="538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Elproduktion per kraftslag</a:t>
            </a: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>veckovärden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321-C76C-4C69-A3F6-04369A086236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00" y="1143000"/>
            <a:ext cx="7581900" cy="538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Elproduktion per kraftslag</a:t>
            </a: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>veckovärden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321-C76C-4C69-A3F6-04369A086236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00" y="1143000"/>
            <a:ext cx="7581900" cy="538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Elproduktion per kraftslag</a:t>
            </a: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>veckovärden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321-C76C-4C69-A3F6-04369A086236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00" y="1143000"/>
            <a:ext cx="7581900" cy="538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Elproduktion per kraftslag</a:t>
            </a: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>veckovärden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321-C76C-4C69-A3F6-04369A086236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00" y="1143000"/>
            <a:ext cx="7581900" cy="538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Total fyllnadsgrad i Nordens vattenmagasin</a:t>
            </a:r>
            <a:r>
              <a:rPr lang="sv-SE" sz="3000" dirty="0"/>
              <a:t/>
            </a:r>
            <a:br>
              <a:rPr lang="sv-SE" sz="3000" dirty="0"/>
            </a:br>
            <a:r>
              <a:rPr lang="sv-SE" sz="1800" dirty="0"/>
              <a:t>100 % = 126,1 TWh  Max, min och medel 1995-2019</a:t>
            </a:r>
            <a:endParaRPr lang="sv-SE" sz="30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Nord Pool och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9002-AC44-4C71-9087-0FC0913CA811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Kraftläget - II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10795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Elproduktion per kraftslag </a:t>
            </a:r>
            <a:br>
              <a:rPr lang="sv-SE" sz="2800" dirty="0"/>
            </a:br>
            <a:r>
              <a:rPr lang="sv-SE" sz="1800" dirty="0"/>
              <a:t>rullande årsvärde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321-C76C-4C69-A3F6-04369A086236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11430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Elproduktion och elanvändning samt</a:t>
            </a:r>
            <a:br>
              <a:rPr lang="sv-SE" sz="2400" dirty="0"/>
            </a:br>
            <a:r>
              <a:rPr lang="sv-SE" sz="2400" dirty="0"/>
              <a:t>netto kraftflöden till och ifrån Sverige 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Svenska kraftnät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E321-C76C-4C69-A3F6-04369A086236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1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200" y="12573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3700" y="12573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Elpris Nord Pool, Systempris,</a:t>
            </a:r>
            <a:br>
              <a:rPr lang="sv-SE" sz="2800" dirty="0"/>
            </a:br>
            <a:r>
              <a:rPr lang="sv-SE" sz="1800" dirty="0"/>
              <a:t>dygnsmedel, samt max – min intervall 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Nord Pool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B744-F282-4FDE-AB17-E393EF4A7DEE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684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Elpris Nord Pool, Systempris</a:t>
            </a:r>
            <a:br>
              <a:rPr lang="sv-SE" sz="2800" dirty="0"/>
            </a:br>
            <a:r>
              <a:rPr lang="sv-SE" sz="1800" dirty="0"/>
              <a:t>veckomedel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Nord Pool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18E5-81C5-4D1E-BDA9-4A783C68BBE5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684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EEX och Nord Pool, Systempris</a:t>
            </a:r>
            <a:br>
              <a:rPr lang="sv-SE" sz="2800" dirty="0"/>
            </a:br>
            <a:r>
              <a:rPr lang="sv-SE" sz="1800" dirty="0"/>
              <a:t>veckomedel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Nord Pool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3430-F9A5-41F9-9F42-6DD9AB8CA71A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684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EEX och Nord Pool, Systempris</a:t>
            </a:r>
            <a:br>
              <a:rPr lang="sv-SE" sz="2800" dirty="0"/>
            </a:br>
            <a:r>
              <a:rPr lang="sv-SE" sz="1800" dirty="0"/>
              <a:t>veckomedel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Nord Pool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04E7-2E29-4FFF-AF62-7B6C9103AAC8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684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NASDAQ OMX handel med CO2 utsläppsrätter 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NASDAQ Commodities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6B7-4FEB-4783-B54F-4CC7D49B43F4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26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684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NASDAQ OMX handel med CO2 utsläppsrätter 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NASDAQ Commodities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4129-A153-4ED2-AC89-B5FF6A33B388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900" y="11684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SKM elcertifikatpris vid </a:t>
            </a:r>
            <a:r>
              <a:rPr lang="sv-SE" sz="2800" dirty="0" err="1"/>
              <a:t>spothandel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1800" dirty="0"/>
              <a:t>veckomedel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SKM – Svensk Kraftmäkling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DC75-CA21-4EF1-92C1-BB48F4437298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10795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EEX och Nord Pool pris samt det nordiska </a:t>
            </a:r>
            <a:r>
              <a:rPr lang="sv-SE" sz="2400" dirty="0" err="1"/>
              <a:t>elflödet</a:t>
            </a:r>
            <a:r>
              <a:rPr lang="sv-SE" sz="2400" dirty="0"/>
              <a:t> </a:t>
            </a:r>
            <a:br>
              <a:rPr lang="sv-SE" sz="2400" dirty="0"/>
            </a:br>
            <a:r>
              <a:rPr lang="sv-SE" sz="2400" dirty="0"/>
              <a:t>till och från Tyskland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1800" dirty="0"/>
              <a:t>timvärden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 EEX och Nord Pool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9579-8EDB-49D7-8EC4-4EDB647CE25E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29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10795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Fyllnadsgrad i Sveriges vattenmagasin per </a:t>
            </a:r>
            <a:r>
              <a:rPr lang="sv-SE" sz="2800" dirty="0" err="1"/>
              <a:t>elområde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F261-F0A6-4F09-AA9C-51F5C30E7414}" type="datetime1">
              <a:rPr lang="sv-SE" smtClean="0"/>
              <a:pPr/>
              <a:t>2021-01-07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10795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EEX och Nord Pool pris samt det nordiska </a:t>
            </a:r>
            <a:r>
              <a:rPr lang="sv-SE" sz="2400" dirty="0" err="1"/>
              <a:t>elflödet</a:t>
            </a:r>
            <a:r>
              <a:rPr lang="sv-SE" sz="2400" dirty="0"/>
              <a:t> </a:t>
            </a:r>
            <a:br>
              <a:rPr lang="sv-SE" sz="2400" dirty="0"/>
            </a:br>
            <a:r>
              <a:rPr lang="sv-SE" sz="2400" dirty="0"/>
              <a:t>till och från Tyskland 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1800" dirty="0"/>
              <a:t>timvärden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 EEX och Nord Pool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8924-3337-49CA-9425-6AB8A07417FD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30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10795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00" dirty="0"/>
              <a:t>Områdespriser avvikelse jämfört med Stockholm (</a:t>
            </a:r>
            <a:r>
              <a:rPr lang="sv-SE" sz="2600" dirty="0" err="1"/>
              <a:t>Elområde</a:t>
            </a:r>
            <a:r>
              <a:rPr lang="sv-SE" sz="2600" dirty="0"/>
              <a:t> 3) </a:t>
            </a:r>
            <a:br>
              <a:rPr lang="sv-SE" sz="2600" dirty="0"/>
            </a:br>
            <a:r>
              <a:rPr lang="sv-SE" sz="1800" dirty="0"/>
              <a:t>dygnsmedelvärde</a:t>
            </a:r>
            <a:endParaRPr lang="sv-SE" sz="26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 Nord Pool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D187-F29E-43A2-BB0D-7B12D37CF422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31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10795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Systempris Nord Pool</a:t>
            </a:r>
            <a:r>
              <a:rPr lang="sv-SE" sz="2600" dirty="0"/>
              <a:t/>
            </a:r>
            <a:br>
              <a:rPr lang="sv-SE" sz="2600" dirty="0"/>
            </a:br>
            <a:r>
              <a:rPr lang="sv-SE" sz="1800" dirty="0"/>
              <a:t>dygnsmedelvärde</a:t>
            </a:r>
            <a:endParaRPr lang="sv-SE" sz="26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 Nord Pool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D187-F29E-43A2-BB0D-7B12D37CF422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32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100" y="10795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00" dirty="0"/>
              <a:t>Systempris Nord Pool</a:t>
            </a:r>
            <a:br>
              <a:rPr lang="sv-SE" sz="2600" dirty="0"/>
            </a:br>
            <a:r>
              <a:rPr lang="sv-SE" sz="1800" dirty="0"/>
              <a:t>dygnsmedelvärde</a:t>
            </a:r>
            <a:endParaRPr lang="sv-SE" sz="26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 Nord Pool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D187-F29E-43A2-BB0D-7B12D37CF422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33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100" y="10795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00" dirty="0"/>
              <a:t>Områdespriser avvikelse jämfört med Nord Pool systempris</a:t>
            </a:r>
            <a:br>
              <a:rPr lang="sv-SE" sz="2600" dirty="0"/>
            </a:br>
            <a:r>
              <a:rPr lang="sv-SE" sz="1800" dirty="0"/>
              <a:t>dygnsmedelvärde</a:t>
            </a:r>
            <a:endParaRPr lang="sv-SE" sz="26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 Nord Pool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9002-AC44-4C71-9087-0FC0913CA811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34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Kraftläget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100" y="10795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NASDAQ Commodities, svenska </a:t>
            </a:r>
            <a:r>
              <a:rPr lang="sv-SE" sz="2800" dirty="0" err="1"/>
              <a:t>EPAD-kontrakt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>år 2018 i förhållande till systempris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NASDAQ Commodities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0408-4066-4AED-B0DB-473CEB76731B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10795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Vattenkraftsproduktion i Sverige i förhållande till medelvärde de senaste tio åren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6EFB-67EE-4ACC-A178-351614648820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1257300"/>
            <a:ext cx="7289800" cy="5181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Tillrinningsenergi och vattenkraftsproduktion i Sverige</a:t>
            </a:r>
            <a:br>
              <a:rPr lang="sv-SE" sz="2800" dirty="0"/>
            </a:br>
            <a:r>
              <a:rPr lang="sv-SE" sz="1800" dirty="0"/>
              <a:t>ackumulerat från årets början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6EFB-67EE-4ACC-A178-351614648820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600" y="1257300"/>
            <a:ext cx="43053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5200" y="1257300"/>
            <a:ext cx="43053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Elproduktion i Sverige</a:t>
            </a:r>
            <a:br>
              <a:rPr lang="sv-SE" sz="2800" dirty="0"/>
            </a:br>
            <a:r>
              <a:rPr lang="sv-SE" sz="1800" dirty="0"/>
              <a:t>ackumulerat från årets början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7858-E184-4AF3-842A-57D01E47C29A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2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790700"/>
            <a:ext cx="2476500" cy="3111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4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600" y="1790700"/>
            <a:ext cx="2476500" cy="3111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5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600" y="1790700"/>
            <a:ext cx="2489200" cy="3111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3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6600" y="1790700"/>
            <a:ext cx="2476500" cy="3111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1" name="textruta 10"/>
          <p:cNvSpPr txBox="1"/>
          <p:nvPr/>
        </p:nvSpPr>
        <p:spPr>
          <a:xfrm>
            <a:off x="2260600" y="1837274"/>
            <a:ext cx="805179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400" dirty="0">
                <a:solidFill>
                  <a:schemeClr val="accent6"/>
                </a:solidFill>
              </a:rPr>
              <a:t> Vattenkraft	                                    Kärnkraft	                      Vindkraft                       Övrig värmekraft</a:t>
            </a:r>
          </a:p>
        </p:txBody>
      </p:sp>
    </p:spTree>
  </p:cSld>
  <p:clrMapOvr>
    <a:masterClrMapping/>
  </p:clrMapOvr>
  <p:transition spd="med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1790700"/>
            <a:ext cx="2476500" cy="3111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Elproduktion i Sverige</a:t>
            </a:r>
            <a:br>
              <a:rPr lang="sv-SE" sz="2800" dirty="0"/>
            </a:br>
            <a:r>
              <a:rPr lang="sv-SE" sz="1800" dirty="0"/>
              <a:t>ackumulerat från årets början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7858-E184-4AF3-842A-57D01E47C29A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2" name="Picture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790700"/>
            <a:ext cx="2476500" cy="3111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4" name="Picture 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9600" y="1790700"/>
            <a:ext cx="2476500" cy="3111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1" name="textruta 10"/>
          <p:cNvSpPr txBox="1"/>
          <p:nvPr/>
        </p:nvSpPr>
        <p:spPr>
          <a:xfrm>
            <a:off x="2260600" y="1837274"/>
            <a:ext cx="805179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400" dirty="0">
                <a:solidFill>
                  <a:schemeClr val="accent6"/>
                </a:solidFill>
              </a:rPr>
              <a:t> Vattenkraft	                                    Kärnkraft	                      Vindkraft                       Övrig värmekraft</a:t>
            </a:r>
          </a:p>
        </p:txBody>
      </p:sp>
      <p:pic>
        <p:nvPicPr>
          <p:cNvPr id="15" name="Picture 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7600" y="1790700"/>
            <a:ext cx="2489200" cy="3111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Total elkraftsproduktion och elanvändning i Sverige</a:t>
            </a:r>
            <a:br>
              <a:rPr lang="sv-SE" sz="2800" dirty="0"/>
            </a:br>
            <a:r>
              <a:rPr lang="sv-SE" sz="1800" dirty="0"/>
              <a:t>ackumulerat från årets början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20F3-D705-4656-A959-C8C9FF21079F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200" y="1257300"/>
            <a:ext cx="43053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7600" y="1257300"/>
            <a:ext cx="43053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Total elanvändning i Sverige </a:t>
            </a:r>
            <a:br>
              <a:rPr lang="sv-SE" sz="2800" dirty="0"/>
            </a:br>
            <a:r>
              <a:rPr lang="sv-SE" sz="1800" dirty="0"/>
              <a:t>rullande summa 52 veckor (årsvärde)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F152-199B-43AF-98FF-1F0040D5733D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Kraftläget - II</a:t>
            </a:r>
            <a:endParaRPr lang="sv-SE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12573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a39a3ee5e6b4bd3255bfef95601890afd879"/>
</p:tagLst>
</file>

<file path=ppt/theme/theme1.xml><?xml version="1.0" encoding="utf-8"?>
<a:theme xmlns:a="http://schemas.openxmlformats.org/drawingml/2006/main" name="Svensk Energi_mall_v14">
  <a:themeElements>
    <a:clrScheme name="SvenskEnergi färger ver1.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7AB800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1F497D"/>
      </a:hlink>
      <a:folHlink>
        <a:srgbClr val="4444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940</TotalTime>
  <Words>493</Words>
  <Application>Microsoft Office PowerPoint</Application>
  <PresentationFormat>Anpassad</PresentationFormat>
  <Paragraphs>176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36" baseType="lpstr">
      <vt:lpstr>Svensk Energi_mall_v14</vt:lpstr>
      <vt:lpstr>Bild 1</vt:lpstr>
      <vt:lpstr>Total fyllnadsgrad i Nordens vattenmagasin 100 % = 126,1 TWh  Max, min och medel 1995-2019</vt:lpstr>
      <vt:lpstr>Fyllnadsgrad i Sveriges vattenmagasin per elområde</vt:lpstr>
      <vt:lpstr>Vattenkraftsproduktion i Sverige i förhållande till medelvärde de senaste tio åren</vt:lpstr>
      <vt:lpstr>Tillrinningsenergi och vattenkraftsproduktion i Sverige ackumulerat från årets början</vt:lpstr>
      <vt:lpstr>Elproduktion i Sverige ackumulerat från årets början</vt:lpstr>
      <vt:lpstr>Elproduktion i Sverige ackumulerat från årets början</vt:lpstr>
      <vt:lpstr>Total elkraftsproduktion och elanvändning i Sverige ackumulerat från årets början</vt:lpstr>
      <vt:lpstr>Total elanvändning i Sverige  rullande summa 52 veckor (årsvärde)</vt:lpstr>
      <vt:lpstr>Total elanvändning inkl. förluster i Sverige ackumulerat från årets början</vt:lpstr>
      <vt:lpstr>Elanvändning i Sverige rullande summa 12 månader</vt:lpstr>
      <vt:lpstr>Netto kraftflöden till och ifrån Sverige </vt:lpstr>
      <vt:lpstr>Total elproduktion per kraftslag och total elanvändning</vt:lpstr>
      <vt:lpstr>Total elproduktion per kraftslag och total elanvändning</vt:lpstr>
      <vt:lpstr>Elproduktion per kraftslag och total elanvändning veckovärden</vt:lpstr>
      <vt:lpstr>Elproduktion per kraftslag veckovärden</vt:lpstr>
      <vt:lpstr>Elproduktion per kraftslag veckovärden</vt:lpstr>
      <vt:lpstr>Elproduktion per kraftslag veckovärden</vt:lpstr>
      <vt:lpstr>Elproduktion per kraftslag veckovärden</vt:lpstr>
      <vt:lpstr>Elproduktion per kraftslag  rullande årsvärde</vt:lpstr>
      <vt:lpstr>Elproduktion och elanvändning samt netto kraftflöden till och ifrån Sverige </vt:lpstr>
      <vt:lpstr>Elpris Nord Pool, Systempris, dygnsmedel, samt max – min intervall </vt:lpstr>
      <vt:lpstr>Elpris Nord Pool, Systempris veckomedel</vt:lpstr>
      <vt:lpstr>EEX och Nord Pool, Systempris veckomedel</vt:lpstr>
      <vt:lpstr>EEX och Nord Pool, Systempris veckomedel</vt:lpstr>
      <vt:lpstr>NASDAQ OMX handel med CO2 utsläppsrätter </vt:lpstr>
      <vt:lpstr>NASDAQ OMX handel med CO2 utsläppsrätter </vt:lpstr>
      <vt:lpstr>SKM elcertifikatpris vid spothandel veckomedel</vt:lpstr>
      <vt:lpstr>EEX och Nord Pool pris samt det nordiska elflödet  till och från Tyskland timvärden</vt:lpstr>
      <vt:lpstr>EEX och Nord Pool pris samt det nordiska elflödet  till och från Tyskland  timvärden</vt:lpstr>
      <vt:lpstr>Områdespriser avvikelse jämfört med Stockholm (Elområde 3)  dygnsmedelvärde</vt:lpstr>
      <vt:lpstr>Systempris Nord Pool dygnsmedelvärde</vt:lpstr>
      <vt:lpstr>Systempris Nord Pool dygnsmedelvärde</vt:lpstr>
      <vt:lpstr>Områdespriser avvikelse jämfört med Nord Pool systempris dygnsmedelvärde</vt:lpstr>
      <vt:lpstr>NASDAQ Commodities, svenska EPAD-kontrakt år 2018 i förhållande till systempris</vt:lpstr>
    </vt:vector>
  </TitlesOfParts>
  <Company>Svensk Energi - Swedenergy - 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Kalle Karlsson</dc:creator>
  <cp:lastModifiedBy>Stat Statistik</cp:lastModifiedBy>
  <cp:revision>672</cp:revision>
  <cp:lastPrinted>2013-02-19T12:53:28Z</cp:lastPrinted>
  <dcterms:created xsi:type="dcterms:W3CDTF">2013-11-19T09:08:15Z</dcterms:created>
  <dcterms:modified xsi:type="dcterms:W3CDTF">2021-01-07T14:40:06Z</dcterms:modified>
</cp:coreProperties>
</file>