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notesMasterIdLst>
    <p:notesMasterId r:id="rId46"/>
  </p:notesMasterIdLst>
  <p:sldIdLst>
    <p:sldId id="306" r:id="rId2"/>
    <p:sldId id="257" r:id="rId3"/>
    <p:sldId id="258" r:id="rId4"/>
    <p:sldId id="259" r:id="rId5"/>
    <p:sldId id="260" r:id="rId6"/>
    <p:sldId id="288" r:id="rId7"/>
    <p:sldId id="261" r:id="rId8"/>
    <p:sldId id="298" r:id="rId9"/>
    <p:sldId id="30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305" r:id="rId19"/>
    <p:sldId id="271" r:id="rId20"/>
    <p:sldId id="293" r:id="rId21"/>
    <p:sldId id="304" r:id="rId22"/>
    <p:sldId id="272" r:id="rId23"/>
    <p:sldId id="273" r:id="rId24"/>
    <p:sldId id="274" r:id="rId25"/>
    <p:sldId id="299" r:id="rId26"/>
    <p:sldId id="295" r:id="rId27"/>
    <p:sldId id="292" r:id="rId28"/>
    <p:sldId id="275" r:id="rId29"/>
    <p:sldId id="290" r:id="rId30"/>
    <p:sldId id="291" r:id="rId31"/>
    <p:sldId id="276" r:id="rId32"/>
    <p:sldId id="277" r:id="rId33"/>
    <p:sldId id="278" r:id="rId34"/>
    <p:sldId id="296" r:id="rId35"/>
    <p:sldId id="279" r:id="rId36"/>
    <p:sldId id="280" r:id="rId37"/>
    <p:sldId id="281" r:id="rId38"/>
    <p:sldId id="282" r:id="rId39"/>
    <p:sldId id="283" r:id="rId40"/>
    <p:sldId id="297" r:id="rId41"/>
    <p:sldId id="284" r:id="rId42"/>
    <p:sldId id="286" r:id="rId43"/>
    <p:sldId id="301" r:id="rId44"/>
    <p:sldId id="294" r:id="rId45"/>
  </p:sldIdLst>
  <p:sldSz cx="9144000" cy="6858000" type="screen4x3"/>
  <p:notesSz cx="6858000" cy="9144000"/>
  <p:defaultTextStyle>
    <a:defPPr>
      <a:defRPr lang="sv-S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671" autoAdjust="0"/>
    <p:restoredTop sz="94660"/>
  </p:normalViewPr>
  <p:slideViewPr>
    <p:cSldViewPr>
      <p:cViewPr varScale="1">
        <p:scale>
          <a:sx n="109" d="100"/>
          <a:sy n="109" d="100"/>
        </p:scale>
        <p:origin x="-135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73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noProof="0" smtClean="0"/>
              <a:t>Klicka här för att ändra format på bakgrundstexten</a:t>
            </a:r>
          </a:p>
          <a:p>
            <a:pPr lvl="1"/>
            <a:r>
              <a:rPr lang="sv-SE" noProof="0" smtClean="0"/>
              <a:t>Nivå två</a:t>
            </a:r>
          </a:p>
          <a:p>
            <a:pPr lvl="2"/>
            <a:r>
              <a:rPr lang="sv-SE" noProof="0" smtClean="0"/>
              <a:t>Nivå tre</a:t>
            </a:r>
          </a:p>
          <a:p>
            <a:pPr lvl="3"/>
            <a:r>
              <a:rPr lang="sv-SE" noProof="0" smtClean="0"/>
              <a:t>Nivå fyra</a:t>
            </a:r>
          </a:p>
          <a:p>
            <a:pPr lvl="4"/>
            <a:r>
              <a:rPr lang="sv-SE" noProof="0" smtClean="0"/>
              <a:t>Nivå fem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8F4732C-00AD-46BE-AAA9-5072B7330449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5801469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tart foto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24"/>
          <a:stretch/>
        </p:blipFill>
        <p:spPr>
          <a:xfrm>
            <a:off x="1" y="0"/>
            <a:ext cx="9144000" cy="5884863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2893717"/>
            <a:ext cx="5652120" cy="10972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bg1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1700808"/>
            <a:ext cx="5652120" cy="121225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4379" y="1702913"/>
            <a:ext cx="5297096" cy="1210149"/>
          </a:xfrm>
        </p:spPr>
        <p:txBody>
          <a:bodyPr anchor="ctr" anchorCtr="0">
            <a:noAutofit/>
          </a:bodyPr>
          <a:lstStyle>
            <a:lvl1pPr algn="r">
              <a:lnSpc>
                <a:spcPct val="90000"/>
              </a:lnSpc>
              <a:defRPr>
                <a:solidFill>
                  <a:schemeClr val="bg1"/>
                </a:solidFill>
              </a:defRPr>
            </a:lvl1pPr>
          </a:lstStyle>
          <a:p>
            <a:r>
              <a:rPr lang="sv-SE" noProof="0" smtClean="0"/>
              <a:t>Klicka här för att ändra format</a:t>
            </a:r>
            <a:endParaRPr lang="sv-SE" noProof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379" y="2913063"/>
            <a:ext cx="5297096" cy="1077911"/>
          </a:xfrm>
        </p:spPr>
        <p:txBody>
          <a:bodyPr anchor="ctr" anchorCtr="0">
            <a:noAutofit/>
          </a:bodyPr>
          <a:lstStyle>
            <a:lvl1pPr marL="0" indent="0" algn="r">
              <a:lnSpc>
                <a:spcPct val="85000"/>
              </a:lnSpc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noProof="0" smtClean="0"/>
              <a:t>Klicka här för att ändra format på underrubrik i bakgrunden</a:t>
            </a:r>
            <a:endParaRPr lang="sv-SE" noProof="0"/>
          </a:p>
        </p:txBody>
      </p:sp>
      <p:sp>
        <p:nvSpPr>
          <p:cNvPr id="13" name="Rectangle 12"/>
          <p:cNvSpPr/>
          <p:nvPr userDrawn="1"/>
        </p:nvSpPr>
        <p:spPr>
          <a:xfrm>
            <a:off x="0" y="5870005"/>
            <a:ext cx="914400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grpSp>
        <p:nvGrpSpPr>
          <p:cNvPr id="10" name="Group 9"/>
          <p:cNvGrpSpPr/>
          <p:nvPr userDrawn="1"/>
        </p:nvGrpSpPr>
        <p:grpSpPr>
          <a:xfrm>
            <a:off x="6940472" y="6162905"/>
            <a:ext cx="1823754" cy="558243"/>
            <a:chOff x="214312" y="6751638"/>
            <a:chExt cx="8489951" cy="2598737"/>
          </a:xfrm>
        </p:grpSpPr>
        <p:sp>
          <p:nvSpPr>
            <p:cNvPr id="14" name="Freeform 6"/>
            <p:cNvSpPr>
              <a:spLocks noEditPoints="1"/>
            </p:cNvSpPr>
            <p:nvPr/>
          </p:nvSpPr>
          <p:spPr bwMode="auto">
            <a:xfrm>
              <a:off x="214312" y="7516813"/>
              <a:ext cx="1589088" cy="1266825"/>
            </a:xfrm>
            <a:custGeom>
              <a:avLst/>
              <a:gdLst>
                <a:gd name="T0" fmla="*/ 169 w 424"/>
                <a:gd name="T1" fmla="*/ 196 h 338"/>
                <a:gd name="T2" fmla="*/ 197 w 424"/>
                <a:gd name="T3" fmla="*/ 251 h 338"/>
                <a:gd name="T4" fmla="*/ 233 w 424"/>
                <a:gd name="T5" fmla="*/ 224 h 338"/>
                <a:gd name="T6" fmla="*/ 386 w 424"/>
                <a:gd name="T7" fmla="*/ 224 h 338"/>
                <a:gd name="T8" fmla="*/ 186 w 424"/>
                <a:gd name="T9" fmla="*/ 338 h 338"/>
                <a:gd name="T10" fmla="*/ 17 w 424"/>
                <a:gd name="T11" fmla="*/ 174 h 338"/>
                <a:gd name="T12" fmla="*/ 230 w 424"/>
                <a:gd name="T13" fmla="*/ 0 h 338"/>
                <a:gd name="T14" fmla="*/ 397 w 424"/>
                <a:gd name="T15" fmla="*/ 196 h 338"/>
                <a:gd name="T16" fmla="*/ 169 w 424"/>
                <a:gd name="T17" fmla="*/ 196 h 338"/>
                <a:gd name="T18" fmla="*/ 253 w 424"/>
                <a:gd name="T19" fmla="*/ 129 h 338"/>
                <a:gd name="T20" fmla="*/ 222 w 424"/>
                <a:gd name="T21" fmla="*/ 87 h 338"/>
                <a:gd name="T22" fmla="*/ 180 w 424"/>
                <a:gd name="T23" fmla="*/ 129 h 338"/>
                <a:gd name="T24" fmla="*/ 253 w 424"/>
                <a:gd name="T25" fmla="*/ 129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24" h="338">
                  <a:moveTo>
                    <a:pt x="169" y="196"/>
                  </a:moveTo>
                  <a:cubicBezTo>
                    <a:pt x="165" y="222"/>
                    <a:pt x="165" y="251"/>
                    <a:pt x="197" y="251"/>
                  </a:cubicBezTo>
                  <a:cubicBezTo>
                    <a:pt x="214" y="251"/>
                    <a:pt x="228" y="239"/>
                    <a:pt x="233" y="224"/>
                  </a:cubicBezTo>
                  <a:cubicBezTo>
                    <a:pt x="386" y="224"/>
                    <a:pt x="386" y="224"/>
                    <a:pt x="386" y="224"/>
                  </a:cubicBezTo>
                  <a:cubicBezTo>
                    <a:pt x="353" y="302"/>
                    <a:pt x="260" y="338"/>
                    <a:pt x="186" y="338"/>
                  </a:cubicBezTo>
                  <a:cubicBezTo>
                    <a:pt x="84" y="338"/>
                    <a:pt x="0" y="286"/>
                    <a:pt x="17" y="174"/>
                  </a:cubicBezTo>
                  <a:cubicBezTo>
                    <a:pt x="34" y="67"/>
                    <a:pt x="128" y="0"/>
                    <a:pt x="230" y="0"/>
                  </a:cubicBezTo>
                  <a:cubicBezTo>
                    <a:pt x="345" y="0"/>
                    <a:pt x="424" y="75"/>
                    <a:pt x="397" y="196"/>
                  </a:cubicBezTo>
                  <a:lnTo>
                    <a:pt x="169" y="196"/>
                  </a:lnTo>
                  <a:close/>
                  <a:moveTo>
                    <a:pt x="253" y="129"/>
                  </a:moveTo>
                  <a:cubicBezTo>
                    <a:pt x="257" y="107"/>
                    <a:pt x="244" y="87"/>
                    <a:pt x="222" y="87"/>
                  </a:cubicBezTo>
                  <a:cubicBezTo>
                    <a:pt x="198" y="87"/>
                    <a:pt x="183" y="106"/>
                    <a:pt x="180" y="129"/>
                  </a:cubicBezTo>
                  <a:lnTo>
                    <a:pt x="253" y="12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7"/>
            <p:cNvSpPr>
              <a:spLocks/>
            </p:cNvSpPr>
            <p:nvPr/>
          </p:nvSpPr>
          <p:spPr bwMode="auto">
            <a:xfrm>
              <a:off x="1814513" y="7516813"/>
              <a:ext cx="1538288" cy="1239837"/>
            </a:xfrm>
            <a:custGeom>
              <a:avLst/>
              <a:gdLst>
                <a:gd name="T0" fmla="*/ 190 w 410"/>
                <a:gd name="T1" fmla="*/ 59 h 331"/>
                <a:gd name="T2" fmla="*/ 194 w 410"/>
                <a:gd name="T3" fmla="*/ 59 h 331"/>
                <a:gd name="T4" fmla="*/ 307 w 410"/>
                <a:gd name="T5" fmla="*/ 0 h 331"/>
                <a:gd name="T6" fmla="*/ 398 w 410"/>
                <a:gd name="T7" fmla="*/ 132 h 331"/>
                <a:gd name="T8" fmla="*/ 367 w 410"/>
                <a:gd name="T9" fmla="*/ 331 h 331"/>
                <a:gd name="T10" fmla="*/ 210 w 410"/>
                <a:gd name="T11" fmla="*/ 331 h 331"/>
                <a:gd name="T12" fmla="*/ 235 w 410"/>
                <a:gd name="T13" fmla="*/ 173 h 331"/>
                <a:gd name="T14" fmla="*/ 215 w 410"/>
                <a:gd name="T15" fmla="*/ 127 h 331"/>
                <a:gd name="T16" fmla="*/ 182 w 410"/>
                <a:gd name="T17" fmla="*/ 173 h 331"/>
                <a:gd name="T18" fmla="*/ 157 w 410"/>
                <a:gd name="T19" fmla="*/ 331 h 331"/>
                <a:gd name="T20" fmla="*/ 0 w 410"/>
                <a:gd name="T21" fmla="*/ 331 h 331"/>
                <a:gd name="T22" fmla="*/ 51 w 410"/>
                <a:gd name="T23" fmla="*/ 8 h 331"/>
                <a:gd name="T24" fmla="*/ 204 w 410"/>
                <a:gd name="T25" fmla="*/ 8 h 331"/>
                <a:gd name="T26" fmla="*/ 190 w 410"/>
                <a:gd name="T27" fmla="*/ 59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10" h="331">
                  <a:moveTo>
                    <a:pt x="190" y="59"/>
                  </a:moveTo>
                  <a:cubicBezTo>
                    <a:pt x="194" y="59"/>
                    <a:pt x="194" y="59"/>
                    <a:pt x="194" y="59"/>
                  </a:cubicBezTo>
                  <a:cubicBezTo>
                    <a:pt x="230" y="24"/>
                    <a:pt x="257" y="0"/>
                    <a:pt x="307" y="0"/>
                  </a:cubicBezTo>
                  <a:cubicBezTo>
                    <a:pt x="387" y="0"/>
                    <a:pt x="410" y="61"/>
                    <a:pt x="398" y="132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210" y="331"/>
                    <a:pt x="210" y="331"/>
                    <a:pt x="210" y="331"/>
                  </a:cubicBezTo>
                  <a:cubicBezTo>
                    <a:pt x="235" y="173"/>
                    <a:pt x="235" y="173"/>
                    <a:pt x="235" y="173"/>
                  </a:cubicBezTo>
                  <a:cubicBezTo>
                    <a:pt x="238" y="154"/>
                    <a:pt x="242" y="127"/>
                    <a:pt x="215" y="127"/>
                  </a:cubicBezTo>
                  <a:cubicBezTo>
                    <a:pt x="189" y="127"/>
                    <a:pt x="185" y="154"/>
                    <a:pt x="182" y="173"/>
                  </a:cubicBezTo>
                  <a:cubicBezTo>
                    <a:pt x="157" y="331"/>
                    <a:pt x="157" y="331"/>
                    <a:pt x="157" y="331"/>
                  </a:cubicBezTo>
                  <a:cubicBezTo>
                    <a:pt x="0" y="331"/>
                    <a:pt x="0" y="331"/>
                    <a:pt x="0" y="331"/>
                  </a:cubicBezTo>
                  <a:cubicBezTo>
                    <a:pt x="51" y="8"/>
                    <a:pt x="51" y="8"/>
                    <a:pt x="51" y="8"/>
                  </a:cubicBezTo>
                  <a:cubicBezTo>
                    <a:pt x="204" y="8"/>
                    <a:pt x="204" y="8"/>
                    <a:pt x="204" y="8"/>
                  </a:cubicBezTo>
                  <a:lnTo>
                    <a:pt x="190" y="5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8"/>
            <p:cNvSpPr>
              <a:spLocks noEditPoints="1"/>
            </p:cNvSpPr>
            <p:nvPr/>
          </p:nvSpPr>
          <p:spPr bwMode="auto">
            <a:xfrm>
              <a:off x="3408363" y="7516813"/>
              <a:ext cx="1593850" cy="1266825"/>
            </a:xfrm>
            <a:custGeom>
              <a:avLst/>
              <a:gdLst>
                <a:gd name="T0" fmla="*/ 169 w 425"/>
                <a:gd name="T1" fmla="*/ 196 h 338"/>
                <a:gd name="T2" fmla="*/ 198 w 425"/>
                <a:gd name="T3" fmla="*/ 251 h 338"/>
                <a:gd name="T4" fmla="*/ 234 w 425"/>
                <a:gd name="T5" fmla="*/ 224 h 338"/>
                <a:gd name="T6" fmla="*/ 386 w 425"/>
                <a:gd name="T7" fmla="*/ 224 h 338"/>
                <a:gd name="T8" fmla="*/ 186 w 425"/>
                <a:gd name="T9" fmla="*/ 338 h 338"/>
                <a:gd name="T10" fmla="*/ 18 w 425"/>
                <a:gd name="T11" fmla="*/ 174 h 338"/>
                <a:gd name="T12" fmla="*/ 231 w 425"/>
                <a:gd name="T13" fmla="*/ 0 h 338"/>
                <a:gd name="T14" fmla="*/ 397 w 425"/>
                <a:gd name="T15" fmla="*/ 196 h 338"/>
                <a:gd name="T16" fmla="*/ 169 w 425"/>
                <a:gd name="T17" fmla="*/ 196 h 338"/>
                <a:gd name="T18" fmla="*/ 254 w 425"/>
                <a:gd name="T19" fmla="*/ 129 h 338"/>
                <a:gd name="T20" fmla="*/ 222 w 425"/>
                <a:gd name="T21" fmla="*/ 87 h 338"/>
                <a:gd name="T22" fmla="*/ 180 w 425"/>
                <a:gd name="T23" fmla="*/ 129 h 338"/>
                <a:gd name="T24" fmla="*/ 254 w 425"/>
                <a:gd name="T25" fmla="*/ 129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25" h="338">
                  <a:moveTo>
                    <a:pt x="169" y="196"/>
                  </a:moveTo>
                  <a:cubicBezTo>
                    <a:pt x="165" y="222"/>
                    <a:pt x="165" y="251"/>
                    <a:pt x="198" y="251"/>
                  </a:cubicBezTo>
                  <a:cubicBezTo>
                    <a:pt x="214" y="251"/>
                    <a:pt x="228" y="239"/>
                    <a:pt x="234" y="224"/>
                  </a:cubicBezTo>
                  <a:cubicBezTo>
                    <a:pt x="386" y="224"/>
                    <a:pt x="386" y="224"/>
                    <a:pt x="386" y="224"/>
                  </a:cubicBezTo>
                  <a:cubicBezTo>
                    <a:pt x="353" y="302"/>
                    <a:pt x="261" y="338"/>
                    <a:pt x="186" y="338"/>
                  </a:cubicBezTo>
                  <a:cubicBezTo>
                    <a:pt x="85" y="338"/>
                    <a:pt x="0" y="286"/>
                    <a:pt x="18" y="174"/>
                  </a:cubicBezTo>
                  <a:cubicBezTo>
                    <a:pt x="35" y="67"/>
                    <a:pt x="128" y="0"/>
                    <a:pt x="231" y="0"/>
                  </a:cubicBezTo>
                  <a:cubicBezTo>
                    <a:pt x="346" y="0"/>
                    <a:pt x="425" y="75"/>
                    <a:pt x="397" y="196"/>
                  </a:cubicBezTo>
                  <a:lnTo>
                    <a:pt x="169" y="196"/>
                  </a:lnTo>
                  <a:close/>
                  <a:moveTo>
                    <a:pt x="254" y="129"/>
                  </a:moveTo>
                  <a:cubicBezTo>
                    <a:pt x="257" y="107"/>
                    <a:pt x="244" y="87"/>
                    <a:pt x="222" y="87"/>
                  </a:cubicBezTo>
                  <a:cubicBezTo>
                    <a:pt x="198" y="87"/>
                    <a:pt x="183" y="106"/>
                    <a:pt x="180" y="129"/>
                  </a:cubicBezTo>
                  <a:lnTo>
                    <a:pt x="254" y="12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9"/>
            <p:cNvSpPr>
              <a:spLocks/>
            </p:cNvSpPr>
            <p:nvPr/>
          </p:nvSpPr>
          <p:spPr bwMode="auto">
            <a:xfrm>
              <a:off x="5010150" y="7512050"/>
              <a:ext cx="1192213" cy="1244600"/>
            </a:xfrm>
            <a:custGeom>
              <a:avLst/>
              <a:gdLst>
                <a:gd name="T0" fmla="*/ 293 w 318"/>
                <a:gd name="T1" fmla="*/ 161 h 332"/>
                <a:gd name="T2" fmla="*/ 248 w 318"/>
                <a:gd name="T3" fmla="*/ 143 h 332"/>
                <a:gd name="T4" fmla="*/ 176 w 318"/>
                <a:gd name="T5" fmla="*/ 208 h 332"/>
                <a:gd name="T6" fmla="*/ 157 w 318"/>
                <a:gd name="T7" fmla="*/ 332 h 332"/>
                <a:gd name="T8" fmla="*/ 0 w 318"/>
                <a:gd name="T9" fmla="*/ 332 h 332"/>
                <a:gd name="T10" fmla="*/ 51 w 318"/>
                <a:gd name="T11" fmla="*/ 9 h 332"/>
                <a:gd name="T12" fmla="*/ 208 w 318"/>
                <a:gd name="T13" fmla="*/ 9 h 332"/>
                <a:gd name="T14" fmla="*/ 197 w 318"/>
                <a:gd name="T15" fmla="*/ 52 h 332"/>
                <a:gd name="T16" fmla="*/ 201 w 318"/>
                <a:gd name="T17" fmla="*/ 52 h 332"/>
                <a:gd name="T18" fmla="*/ 318 w 318"/>
                <a:gd name="T19" fmla="*/ 1 h 332"/>
                <a:gd name="T20" fmla="*/ 293 w 318"/>
                <a:gd name="T21" fmla="*/ 161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18" h="332">
                  <a:moveTo>
                    <a:pt x="293" y="161"/>
                  </a:moveTo>
                  <a:cubicBezTo>
                    <a:pt x="278" y="151"/>
                    <a:pt x="268" y="143"/>
                    <a:pt x="248" y="143"/>
                  </a:cubicBezTo>
                  <a:cubicBezTo>
                    <a:pt x="207" y="143"/>
                    <a:pt x="183" y="167"/>
                    <a:pt x="176" y="208"/>
                  </a:cubicBezTo>
                  <a:cubicBezTo>
                    <a:pt x="157" y="332"/>
                    <a:pt x="157" y="332"/>
                    <a:pt x="157" y="332"/>
                  </a:cubicBezTo>
                  <a:cubicBezTo>
                    <a:pt x="0" y="332"/>
                    <a:pt x="0" y="332"/>
                    <a:pt x="0" y="332"/>
                  </a:cubicBezTo>
                  <a:cubicBezTo>
                    <a:pt x="51" y="9"/>
                    <a:pt x="51" y="9"/>
                    <a:pt x="51" y="9"/>
                  </a:cubicBezTo>
                  <a:cubicBezTo>
                    <a:pt x="208" y="9"/>
                    <a:pt x="208" y="9"/>
                    <a:pt x="208" y="9"/>
                  </a:cubicBezTo>
                  <a:cubicBezTo>
                    <a:pt x="197" y="52"/>
                    <a:pt x="197" y="52"/>
                    <a:pt x="197" y="52"/>
                  </a:cubicBezTo>
                  <a:cubicBezTo>
                    <a:pt x="201" y="52"/>
                    <a:pt x="201" y="52"/>
                    <a:pt x="201" y="52"/>
                  </a:cubicBezTo>
                  <a:cubicBezTo>
                    <a:pt x="236" y="9"/>
                    <a:pt x="266" y="0"/>
                    <a:pt x="318" y="1"/>
                  </a:cubicBezTo>
                  <a:lnTo>
                    <a:pt x="293" y="16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10"/>
            <p:cNvSpPr>
              <a:spLocks noEditPoints="1"/>
            </p:cNvSpPr>
            <p:nvPr/>
          </p:nvSpPr>
          <p:spPr bwMode="auto">
            <a:xfrm>
              <a:off x="6081713" y="7516813"/>
              <a:ext cx="1658938" cy="1833562"/>
            </a:xfrm>
            <a:custGeom>
              <a:avLst/>
              <a:gdLst>
                <a:gd name="T0" fmla="*/ 394 w 442"/>
                <a:gd name="T1" fmla="*/ 312 h 489"/>
                <a:gd name="T2" fmla="*/ 150 w 442"/>
                <a:gd name="T3" fmla="*/ 489 h 489"/>
                <a:gd name="T4" fmla="*/ 15 w 442"/>
                <a:gd name="T5" fmla="*/ 463 h 489"/>
                <a:gd name="T6" fmla="*/ 0 w 442"/>
                <a:gd name="T7" fmla="*/ 458 h 489"/>
                <a:gd name="T8" fmla="*/ 52 w 442"/>
                <a:gd name="T9" fmla="*/ 349 h 489"/>
                <a:gd name="T10" fmla="*/ 159 w 442"/>
                <a:gd name="T11" fmla="*/ 388 h 489"/>
                <a:gd name="T12" fmla="*/ 242 w 442"/>
                <a:gd name="T13" fmla="*/ 317 h 489"/>
                <a:gd name="T14" fmla="*/ 250 w 442"/>
                <a:gd name="T15" fmla="*/ 284 h 489"/>
                <a:gd name="T16" fmla="*/ 246 w 442"/>
                <a:gd name="T17" fmla="*/ 284 h 489"/>
                <a:gd name="T18" fmla="*/ 143 w 442"/>
                <a:gd name="T19" fmla="*/ 338 h 489"/>
                <a:gd name="T20" fmla="*/ 31 w 442"/>
                <a:gd name="T21" fmla="*/ 169 h 489"/>
                <a:gd name="T22" fmla="*/ 197 w 442"/>
                <a:gd name="T23" fmla="*/ 0 h 489"/>
                <a:gd name="T24" fmla="*/ 282 w 442"/>
                <a:gd name="T25" fmla="*/ 54 h 489"/>
                <a:gd name="T26" fmla="*/ 287 w 442"/>
                <a:gd name="T27" fmla="*/ 54 h 489"/>
                <a:gd name="T28" fmla="*/ 290 w 442"/>
                <a:gd name="T29" fmla="*/ 8 h 489"/>
                <a:gd name="T30" fmla="*/ 442 w 442"/>
                <a:gd name="T31" fmla="*/ 8 h 489"/>
                <a:gd name="T32" fmla="*/ 394 w 442"/>
                <a:gd name="T33" fmla="*/ 312 h 489"/>
                <a:gd name="T34" fmla="*/ 223 w 442"/>
                <a:gd name="T35" fmla="*/ 215 h 489"/>
                <a:gd name="T36" fmla="*/ 269 w 442"/>
                <a:gd name="T37" fmla="*/ 170 h 489"/>
                <a:gd name="T38" fmla="*/ 236 w 442"/>
                <a:gd name="T39" fmla="*/ 123 h 489"/>
                <a:gd name="T40" fmla="*/ 186 w 442"/>
                <a:gd name="T41" fmla="*/ 169 h 489"/>
                <a:gd name="T42" fmla="*/ 223 w 442"/>
                <a:gd name="T43" fmla="*/ 215 h 4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42" h="489">
                  <a:moveTo>
                    <a:pt x="394" y="312"/>
                  </a:moveTo>
                  <a:cubicBezTo>
                    <a:pt x="374" y="438"/>
                    <a:pt x="262" y="489"/>
                    <a:pt x="150" y="489"/>
                  </a:cubicBezTo>
                  <a:cubicBezTo>
                    <a:pt x="100" y="489"/>
                    <a:pt x="59" y="480"/>
                    <a:pt x="15" y="463"/>
                  </a:cubicBezTo>
                  <a:cubicBezTo>
                    <a:pt x="0" y="458"/>
                    <a:pt x="0" y="458"/>
                    <a:pt x="0" y="458"/>
                  </a:cubicBezTo>
                  <a:cubicBezTo>
                    <a:pt x="52" y="349"/>
                    <a:pt x="52" y="349"/>
                    <a:pt x="52" y="349"/>
                  </a:cubicBezTo>
                  <a:cubicBezTo>
                    <a:pt x="78" y="374"/>
                    <a:pt x="121" y="388"/>
                    <a:pt x="159" y="388"/>
                  </a:cubicBezTo>
                  <a:cubicBezTo>
                    <a:pt x="201" y="388"/>
                    <a:pt x="232" y="357"/>
                    <a:pt x="242" y="317"/>
                  </a:cubicBezTo>
                  <a:cubicBezTo>
                    <a:pt x="250" y="284"/>
                    <a:pt x="250" y="284"/>
                    <a:pt x="250" y="284"/>
                  </a:cubicBezTo>
                  <a:cubicBezTo>
                    <a:pt x="246" y="284"/>
                    <a:pt x="246" y="284"/>
                    <a:pt x="246" y="284"/>
                  </a:cubicBezTo>
                  <a:cubicBezTo>
                    <a:pt x="224" y="320"/>
                    <a:pt x="180" y="338"/>
                    <a:pt x="143" y="338"/>
                  </a:cubicBezTo>
                  <a:cubicBezTo>
                    <a:pt x="54" y="338"/>
                    <a:pt x="18" y="249"/>
                    <a:pt x="31" y="169"/>
                  </a:cubicBezTo>
                  <a:cubicBezTo>
                    <a:pt x="43" y="89"/>
                    <a:pt x="107" y="0"/>
                    <a:pt x="197" y="0"/>
                  </a:cubicBezTo>
                  <a:cubicBezTo>
                    <a:pt x="238" y="0"/>
                    <a:pt x="267" y="20"/>
                    <a:pt x="282" y="54"/>
                  </a:cubicBezTo>
                  <a:cubicBezTo>
                    <a:pt x="287" y="54"/>
                    <a:pt x="287" y="54"/>
                    <a:pt x="287" y="54"/>
                  </a:cubicBezTo>
                  <a:cubicBezTo>
                    <a:pt x="290" y="8"/>
                    <a:pt x="290" y="8"/>
                    <a:pt x="290" y="8"/>
                  </a:cubicBezTo>
                  <a:cubicBezTo>
                    <a:pt x="442" y="8"/>
                    <a:pt x="442" y="8"/>
                    <a:pt x="442" y="8"/>
                  </a:cubicBezTo>
                  <a:lnTo>
                    <a:pt x="394" y="312"/>
                  </a:lnTo>
                  <a:close/>
                  <a:moveTo>
                    <a:pt x="223" y="215"/>
                  </a:moveTo>
                  <a:cubicBezTo>
                    <a:pt x="250" y="215"/>
                    <a:pt x="266" y="194"/>
                    <a:pt x="269" y="170"/>
                  </a:cubicBezTo>
                  <a:cubicBezTo>
                    <a:pt x="273" y="146"/>
                    <a:pt x="262" y="123"/>
                    <a:pt x="236" y="123"/>
                  </a:cubicBezTo>
                  <a:cubicBezTo>
                    <a:pt x="211" y="123"/>
                    <a:pt x="190" y="144"/>
                    <a:pt x="186" y="169"/>
                  </a:cubicBezTo>
                  <a:cubicBezTo>
                    <a:pt x="181" y="196"/>
                    <a:pt x="195" y="215"/>
                    <a:pt x="223" y="21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11"/>
            <p:cNvSpPr>
              <a:spLocks/>
            </p:cNvSpPr>
            <p:nvPr/>
          </p:nvSpPr>
          <p:spPr bwMode="auto">
            <a:xfrm>
              <a:off x="7826375" y="7546975"/>
              <a:ext cx="779463" cy="1209675"/>
            </a:xfrm>
            <a:custGeom>
              <a:avLst/>
              <a:gdLst>
                <a:gd name="T0" fmla="*/ 120 w 491"/>
                <a:gd name="T1" fmla="*/ 0 h 762"/>
                <a:gd name="T2" fmla="*/ 491 w 491"/>
                <a:gd name="T3" fmla="*/ 0 h 762"/>
                <a:gd name="T4" fmla="*/ 371 w 491"/>
                <a:gd name="T5" fmla="*/ 762 h 762"/>
                <a:gd name="T6" fmla="*/ 0 w 491"/>
                <a:gd name="T7" fmla="*/ 762 h 762"/>
                <a:gd name="T8" fmla="*/ 120 w 491"/>
                <a:gd name="T9" fmla="*/ 0 h 7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1" h="762">
                  <a:moveTo>
                    <a:pt x="120" y="0"/>
                  </a:moveTo>
                  <a:lnTo>
                    <a:pt x="491" y="0"/>
                  </a:lnTo>
                  <a:lnTo>
                    <a:pt x="371" y="762"/>
                  </a:lnTo>
                  <a:lnTo>
                    <a:pt x="0" y="762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Oval 12"/>
            <p:cNvSpPr>
              <a:spLocks noChangeArrowheads="1"/>
            </p:cNvSpPr>
            <p:nvPr/>
          </p:nvSpPr>
          <p:spPr bwMode="auto">
            <a:xfrm>
              <a:off x="8099425" y="6754813"/>
              <a:ext cx="604838" cy="5588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Freeform 13"/>
            <p:cNvSpPr>
              <a:spLocks/>
            </p:cNvSpPr>
            <p:nvPr/>
          </p:nvSpPr>
          <p:spPr bwMode="auto">
            <a:xfrm>
              <a:off x="2843213" y="6751638"/>
              <a:ext cx="493713" cy="554037"/>
            </a:xfrm>
            <a:custGeom>
              <a:avLst/>
              <a:gdLst>
                <a:gd name="T0" fmla="*/ 23 w 132"/>
                <a:gd name="T1" fmla="*/ 94 h 148"/>
                <a:gd name="T2" fmla="*/ 25 w 132"/>
                <a:gd name="T3" fmla="*/ 96 h 148"/>
                <a:gd name="T4" fmla="*/ 55 w 132"/>
                <a:gd name="T5" fmla="*/ 109 h 148"/>
                <a:gd name="T6" fmla="*/ 70 w 132"/>
                <a:gd name="T7" fmla="*/ 101 h 148"/>
                <a:gd name="T8" fmla="*/ 60 w 132"/>
                <a:gd name="T9" fmla="*/ 93 h 148"/>
                <a:gd name="T10" fmla="*/ 49 w 132"/>
                <a:gd name="T11" fmla="*/ 91 h 148"/>
                <a:gd name="T12" fmla="*/ 18 w 132"/>
                <a:gd name="T13" fmla="*/ 53 h 148"/>
                <a:gd name="T14" fmla="*/ 89 w 132"/>
                <a:gd name="T15" fmla="*/ 0 h 148"/>
                <a:gd name="T16" fmla="*/ 132 w 132"/>
                <a:gd name="T17" fmla="*/ 12 h 148"/>
                <a:gd name="T18" fmla="*/ 112 w 132"/>
                <a:gd name="T19" fmla="*/ 49 h 148"/>
                <a:gd name="T20" fmla="*/ 84 w 132"/>
                <a:gd name="T21" fmla="*/ 38 h 148"/>
                <a:gd name="T22" fmla="*/ 71 w 132"/>
                <a:gd name="T23" fmla="*/ 46 h 148"/>
                <a:gd name="T24" fmla="*/ 81 w 132"/>
                <a:gd name="T25" fmla="*/ 53 h 148"/>
                <a:gd name="T26" fmla="*/ 92 w 132"/>
                <a:gd name="T27" fmla="*/ 55 h 148"/>
                <a:gd name="T28" fmla="*/ 123 w 132"/>
                <a:gd name="T29" fmla="*/ 96 h 148"/>
                <a:gd name="T30" fmla="*/ 53 w 132"/>
                <a:gd name="T31" fmla="*/ 148 h 148"/>
                <a:gd name="T32" fmla="*/ 0 w 132"/>
                <a:gd name="T33" fmla="*/ 134 h 148"/>
                <a:gd name="T34" fmla="*/ 23 w 132"/>
                <a:gd name="T35" fmla="*/ 94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2" h="148">
                  <a:moveTo>
                    <a:pt x="23" y="94"/>
                  </a:moveTo>
                  <a:cubicBezTo>
                    <a:pt x="25" y="96"/>
                    <a:pt x="25" y="96"/>
                    <a:pt x="25" y="96"/>
                  </a:cubicBezTo>
                  <a:cubicBezTo>
                    <a:pt x="33" y="103"/>
                    <a:pt x="43" y="109"/>
                    <a:pt x="55" y="109"/>
                  </a:cubicBezTo>
                  <a:cubicBezTo>
                    <a:pt x="60" y="109"/>
                    <a:pt x="69" y="107"/>
                    <a:pt x="70" y="101"/>
                  </a:cubicBezTo>
                  <a:cubicBezTo>
                    <a:pt x="71" y="94"/>
                    <a:pt x="64" y="94"/>
                    <a:pt x="60" y="93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30" y="87"/>
                    <a:pt x="14" y="75"/>
                    <a:pt x="18" y="53"/>
                  </a:cubicBezTo>
                  <a:cubicBezTo>
                    <a:pt x="23" y="19"/>
                    <a:pt x="57" y="0"/>
                    <a:pt x="89" y="0"/>
                  </a:cubicBezTo>
                  <a:cubicBezTo>
                    <a:pt x="105" y="0"/>
                    <a:pt x="119" y="4"/>
                    <a:pt x="132" y="12"/>
                  </a:cubicBezTo>
                  <a:cubicBezTo>
                    <a:pt x="112" y="49"/>
                    <a:pt x="112" y="49"/>
                    <a:pt x="112" y="49"/>
                  </a:cubicBezTo>
                  <a:cubicBezTo>
                    <a:pt x="104" y="43"/>
                    <a:pt x="95" y="38"/>
                    <a:pt x="84" y="38"/>
                  </a:cubicBezTo>
                  <a:cubicBezTo>
                    <a:pt x="79" y="38"/>
                    <a:pt x="72" y="40"/>
                    <a:pt x="71" y="46"/>
                  </a:cubicBezTo>
                  <a:cubicBezTo>
                    <a:pt x="70" y="51"/>
                    <a:pt x="77" y="52"/>
                    <a:pt x="81" y="53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113" y="60"/>
                    <a:pt x="127" y="72"/>
                    <a:pt x="123" y="96"/>
                  </a:cubicBezTo>
                  <a:cubicBezTo>
                    <a:pt x="118" y="131"/>
                    <a:pt x="84" y="148"/>
                    <a:pt x="53" y="148"/>
                  </a:cubicBezTo>
                  <a:cubicBezTo>
                    <a:pt x="35" y="148"/>
                    <a:pt x="15" y="143"/>
                    <a:pt x="0" y="134"/>
                  </a:cubicBezTo>
                  <a:lnTo>
                    <a:pt x="23" y="9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14"/>
            <p:cNvSpPr>
              <a:spLocks/>
            </p:cNvSpPr>
            <p:nvPr/>
          </p:nvSpPr>
          <p:spPr bwMode="auto">
            <a:xfrm>
              <a:off x="3730625" y="6757988"/>
              <a:ext cx="585788" cy="536575"/>
            </a:xfrm>
            <a:custGeom>
              <a:avLst/>
              <a:gdLst>
                <a:gd name="T0" fmla="*/ 156 w 156"/>
                <a:gd name="T1" fmla="*/ 0 h 143"/>
                <a:gd name="T2" fmla="*/ 77 w 156"/>
                <a:gd name="T3" fmla="*/ 143 h 143"/>
                <a:gd name="T4" fmla="*/ 33 w 156"/>
                <a:gd name="T5" fmla="*/ 143 h 143"/>
                <a:gd name="T6" fmla="*/ 0 w 156"/>
                <a:gd name="T7" fmla="*/ 0 h 143"/>
                <a:gd name="T8" fmla="*/ 55 w 156"/>
                <a:gd name="T9" fmla="*/ 0 h 143"/>
                <a:gd name="T10" fmla="*/ 64 w 156"/>
                <a:gd name="T11" fmla="*/ 65 h 143"/>
                <a:gd name="T12" fmla="*/ 64 w 156"/>
                <a:gd name="T13" fmla="*/ 86 h 143"/>
                <a:gd name="T14" fmla="*/ 65 w 156"/>
                <a:gd name="T15" fmla="*/ 86 h 143"/>
                <a:gd name="T16" fmla="*/ 72 w 156"/>
                <a:gd name="T17" fmla="*/ 65 h 143"/>
                <a:gd name="T18" fmla="*/ 101 w 156"/>
                <a:gd name="T19" fmla="*/ 0 h 143"/>
                <a:gd name="T20" fmla="*/ 156 w 156"/>
                <a:gd name="T21" fmla="*/ 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6" h="143">
                  <a:moveTo>
                    <a:pt x="156" y="0"/>
                  </a:moveTo>
                  <a:cubicBezTo>
                    <a:pt x="77" y="143"/>
                    <a:pt x="77" y="143"/>
                    <a:pt x="77" y="143"/>
                  </a:cubicBezTo>
                  <a:cubicBezTo>
                    <a:pt x="33" y="143"/>
                    <a:pt x="33" y="143"/>
                    <a:pt x="33" y="14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64" y="65"/>
                    <a:pt x="64" y="65"/>
                    <a:pt x="64" y="65"/>
                  </a:cubicBezTo>
                  <a:cubicBezTo>
                    <a:pt x="65" y="72"/>
                    <a:pt x="65" y="79"/>
                    <a:pt x="64" y="86"/>
                  </a:cubicBezTo>
                  <a:cubicBezTo>
                    <a:pt x="65" y="86"/>
                    <a:pt x="65" y="86"/>
                    <a:pt x="65" y="86"/>
                  </a:cubicBezTo>
                  <a:cubicBezTo>
                    <a:pt x="66" y="79"/>
                    <a:pt x="69" y="72"/>
                    <a:pt x="72" y="65"/>
                  </a:cubicBezTo>
                  <a:cubicBezTo>
                    <a:pt x="101" y="0"/>
                    <a:pt x="101" y="0"/>
                    <a:pt x="101" y="0"/>
                  </a:cubicBezTo>
                  <a:lnTo>
                    <a:pt x="1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Freeform 15"/>
            <p:cNvSpPr>
              <a:spLocks/>
            </p:cNvSpPr>
            <p:nvPr/>
          </p:nvSpPr>
          <p:spPr bwMode="auto">
            <a:xfrm>
              <a:off x="4627563" y="6757988"/>
              <a:ext cx="446088" cy="536575"/>
            </a:xfrm>
            <a:custGeom>
              <a:avLst/>
              <a:gdLst>
                <a:gd name="T0" fmla="*/ 52 w 281"/>
                <a:gd name="T1" fmla="*/ 0 h 338"/>
                <a:gd name="T2" fmla="*/ 281 w 281"/>
                <a:gd name="T3" fmla="*/ 0 h 338"/>
                <a:gd name="T4" fmla="*/ 264 w 281"/>
                <a:gd name="T5" fmla="*/ 93 h 338"/>
                <a:gd name="T6" fmla="*/ 163 w 281"/>
                <a:gd name="T7" fmla="*/ 93 h 338"/>
                <a:gd name="T8" fmla="*/ 156 w 281"/>
                <a:gd name="T9" fmla="*/ 126 h 338"/>
                <a:gd name="T10" fmla="*/ 253 w 281"/>
                <a:gd name="T11" fmla="*/ 126 h 338"/>
                <a:gd name="T12" fmla="*/ 238 w 281"/>
                <a:gd name="T13" fmla="*/ 213 h 338"/>
                <a:gd name="T14" fmla="*/ 142 w 281"/>
                <a:gd name="T15" fmla="*/ 213 h 338"/>
                <a:gd name="T16" fmla="*/ 137 w 281"/>
                <a:gd name="T17" fmla="*/ 246 h 338"/>
                <a:gd name="T18" fmla="*/ 246 w 281"/>
                <a:gd name="T19" fmla="*/ 246 h 338"/>
                <a:gd name="T20" fmla="*/ 231 w 281"/>
                <a:gd name="T21" fmla="*/ 338 h 338"/>
                <a:gd name="T22" fmla="*/ 0 w 281"/>
                <a:gd name="T23" fmla="*/ 338 h 338"/>
                <a:gd name="T24" fmla="*/ 52 w 281"/>
                <a:gd name="T25" fmla="*/ 0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81" h="338">
                  <a:moveTo>
                    <a:pt x="52" y="0"/>
                  </a:moveTo>
                  <a:lnTo>
                    <a:pt x="281" y="0"/>
                  </a:lnTo>
                  <a:lnTo>
                    <a:pt x="264" y="93"/>
                  </a:lnTo>
                  <a:lnTo>
                    <a:pt x="163" y="93"/>
                  </a:lnTo>
                  <a:lnTo>
                    <a:pt x="156" y="126"/>
                  </a:lnTo>
                  <a:lnTo>
                    <a:pt x="253" y="126"/>
                  </a:lnTo>
                  <a:lnTo>
                    <a:pt x="238" y="213"/>
                  </a:lnTo>
                  <a:lnTo>
                    <a:pt x="142" y="213"/>
                  </a:lnTo>
                  <a:lnTo>
                    <a:pt x="137" y="246"/>
                  </a:lnTo>
                  <a:lnTo>
                    <a:pt x="246" y="246"/>
                  </a:lnTo>
                  <a:lnTo>
                    <a:pt x="231" y="338"/>
                  </a:lnTo>
                  <a:lnTo>
                    <a:pt x="0" y="338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Freeform 16"/>
            <p:cNvSpPr>
              <a:spLocks/>
            </p:cNvSpPr>
            <p:nvPr/>
          </p:nvSpPr>
          <p:spPr bwMode="auto">
            <a:xfrm>
              <a:off x="5426075" y="6757988"/>
              <a:ext cx="627063" cy="536575"/>
            </a:xfrm>
            <a:custGeom>
              <a:avLst/>
              <a:gdLst>
                <a:gd name="T0" fmla="*/ 23 w 167"/>
                <a:gd name="T1" fmla="*/ 0 h 143"/>
                <a:gd name="T2" fmla="*/ 73 w 167"/>
                <a:gd name="T3" fmla="*/ 0 h 143"/>
                <a:gd name="T4" fmla="*/ 107 w 167"/>
                <a:gd name="T5" fmla="*/ 79 h 143"/>
                <a:gd name="T6" fmla="*/ 108 w 167"/>
                <a:gd name="T7" fmla="*/ 79 h 143"/>
                <a:gd name="T8" fmla="*/ 110 w 167"/>
                <a:gd name="T9" fmla="*/ 43 h 143"/>
                <a:gd name="T10" fmla="*/ 117 w 167"/>
                <a:gd name="T11" fmla="*/ 0 h 143"/>
                <a:gd name="T12" fmla="*/ 167 w 167"/>
                <a:gd name="T13" fmla="*/ 0 h 143"/>
                <a:gd name="T14" fmla="*/ 144 w 167"/>
                <a:gd name="T15" fmla="*/ 143 h 143"/>
                <a:gd name="T16" fmla="*/ 94 w 167"/>
                <a:gd name="T17" fmla="*/ 143 h 143"/>
                <a:gd name="T18" fmla="*/ 60 w 167"/>
                <a:gd name="T19" fmla="*/ 68 h 143"/>
                <a:gd name="T20" fmla="*/ 59 w 167"/>
                <a:gd name="T21" fmla="*/ 68 h 143"/>
                <a:gd name="T22" fmla="*/ 57 w 167"/>
                <a:gd name="T23" fmla="*/ 97 h 143"/>
                <a:gd name="T24" fmla="*/ 50 w 167"/>
                <a:gd name="T25" fmla="*/ 143 h 143"/>
                <a:gd name="T26" fmla="*/ 0 w 167"/>
                <a:gd name="T27" fmla="*/ 143 h 143"/>
                <a:gd name="T28" fmla="*/ 23 w 167"/>
                <a:gd name="T29" fmla="*/ 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67" h="143">
                  <a:moveTo>
                    <a:pt x="23" y="0"/>
                  </a:moveTo>
                  <a:cubicBezTo>
                    <a:pt x="73" y="0"/>
                    <a:pt x="73" y="0"/>
                    <a:pt x="73" y="0"/>
                  </a:cubicBezTo>
                  <a:cubicBezTo>
                    <a:pt x="107" y="79"/>
                    <a:pt x="107" y="79"/>
                    <a:pt x="107" y="79"/>
                  </a:cubicBezTo>
                  <a:cubicBezTo>
                    <a:pt x="108" y="79"/>
                    <a:pt x="108" y="79"/>
                    <a:pt x="108" y="79"/>
                  </a:cubicBezTo>
                  <a:cubicBezTo>
                    <a:pt x="108" y="67"/>
                    <a:pt x="108" y="55"/>
                    <a:pt x="110" y="43"/>
                  </a:cubicBezTo>
                  <a:cubicBezTo>
                    <a:pt x="117" y="0"/>
                    <a:pt x="117" y="0"/>
                    <a:pt x="117" y="0"/>
                  </a:cubicBezTo>
                  <a:cubicBezTo>
                    <a:pt x="167" y="0"/>
                    <a:pt x="167" y="0"/>
                    <a:pt x="167" y="0"/>
                  </a:cubicBezTo>
                  <a:cubicBezTo>
                    <a:pt x="144" y="143"/>
                    <a:pt x="144" y="143"/>
                    <a:pt x="144" y="143"/>
                  </a:cubicBezTo>
                  <a:cubicBezTo>
                    <a:pt x="94" y="143"/>
                    <a:pt x="94" y="143"/>
                    <a:pt x="94" y="143"/>
                  </a:cubicBezTo>
                  <a:cubicBezTo>
                    <a:pt x="60" y="68"/>
                    <a:pt x="60" y="68"/>
                    <a:pt x="60" y="68"/>
                  </a:cubicBezTo>
                  <a:cubicBezTo>
                    <a:pt x="59" y="68"/>
                    <a:pt x="59" y="68"/>
                    <a:pt x="59" y="68"/>
                  </a:cubicBezTo>
                  <a:cubicBezTo>
                    <a:pt x="59" y="78"/>
                    <a:pt x="59" y="87"/>
                    <a:pt x="57" y="97"/>
                  </a:cubicBezTo>
                  <a:cubicBezTo>
                    <a:pt x="50" y="143"/>
                    <a:pt x="50" y="143"/>
                    <a:pt x="50" y="143"/>
                  </a:cubicBezTo>
                  <a:cubicBezTo>
                    <a:pt x="0" y="143"/>
                    <a:pt x="0" y="143"/>
                    <a:pt x="0" y="143"/>
                  </a:cubicBezTo>
                  <a:lnTo>
                    <a:pt x="2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" name="Freeform 17"/>
            <p:cNvSpPr>
              <a:spLocks/>
            </p:cNvSpPr>
            <p:nvPr/>
          </p:nvSpPr>
          <p:spPr bwMode="auto">
            <a:xfrm>
              <a:off x="6386513" y="6751638"/>
              <a:ext cx="495300" cy="554037"/>
            </a:xfrm>
            <a:custGeom>
              <a:avLst/>
              <a:gdLst>
                <a:gd name="T0" fmla="*/ 22 w 132"/>
                <a:gd name="T1" fmla="*/ 94 h 148"/>
                <a:gd name="T2" fmla="*/ 25 w 132"/>
                <a:gd name="T3" fmla="*/ 96 h 148"/>
                <a:gd name="T4" fmla="*/ 55 w 132"/>
                <a:gd name="T5" fmla="*/ 109 h 148"/>
                <a:gd name="T6" fmla="*/ 70 w 132"/>
                <a:gd name="T7" fmla="*/ 101 h 148"/>
                <a:gd name="T8" fmla="*/ 59 w 132"/>
                <a:gd name="T9" fmla="*/ 93 h 148"/>
                <a:gd name="T10" fmla="*/ 49 w 132"/>
                <a:gd name="T11" fmla="*/ 91 h 148"/>
                <a:gd name="T12" fmla="*/ 18 w 132"/>
                <a:gd name="T13" fmla="*/ 53 h 148"/>
                <a:gd name="T14" fmla="*/ 88 w 132"/>
                <a:gd name="T15" fmla="*/ 0 h 148"/>
                <a:gd name="T16" fmla="*/ 132 w 132"/>
                <a:gd name="T17" fmla="*/ 12 h 148"/>
                <a:gd name="T18" fmla="*/ 112 w 132"/>
                <a:gd name="T19" fmla="*/ 49 h 148"/>
                <a:gd name="T20" fmla="*/ 83 w 132"/>
                <a:gd name="T21" fmla="*/ 38 h 148"/>
                <a:gd name="T22" fmla="*/ 71 w 132"/>
                <a:gd name="T23" fmla="*/ 46 h 148"/>
                <a:gd name="T24" fmla="*/ 80 w 132"/>
                <a:gd name="T25" fmla="*/ 53 h 148"/>
                <a:gd name="T26" fmla="*/ 92 w 132"/>
                <a:gd name="T27" fmla="*/ 55 h 148"/>
                <a:gd name="T28" fmla="*/ 123 w 132"/>
                <a:gd name="T29" fmla="*/ 96 h 148"/>
                <a:gd name="T30" fmla="*/ 53 w 132"/>
                <a:gd name="T31" fmla="*/ 148 h 148"/>
                <a:gd name="T32" fmla="*/ 0 w 132"/>
                <a:gd name="T33" fmla="*/ 134 h 148"/>
                <a:gd name="T34" fmla="*/ 22 w 132"/>
                <a:gd name="T35" fmla="*/ 94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2" h="148">
                  <a:moveTo>
                    <a:pt x="22" y="94"/>
                  </a:moveTo>
                  <a:cubicBezTo>
                    <a:pt x="25" y="96"/>
                    <a:pt x="25" y="96"/>
                    <a:pt x="25" y="96"/>
                  </a:cubicBezTo>
                  <a:cubicBezTo>
                    <a:pt x="33" y="103"/>
                    <a:pt x="43" y="109"/>
                    <a:pt x="55" y="109"/>
                  </a:cubicBezTo>
                  <a:cubicBezTo>
                    <a:pt x="60" y="109"/>
                    <a:pt x="69" y="107"/>
                    <a:pt x="70" y="101"/>
                  </a:cubicBezTo>
                  <a:cubicBezTo>
                    <a:pt x="71" y="94"/>
                    <a:pt x="64" y="94"/>
                    <a:pt x="59" y="93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29" y="87"/>
                    <a:pt x="14" y="75"/>
                    <a:pt x="18" y="53"/>
                  </a:cubicBezTo>
                  <a:cubicBezTo>
                    <a:pt x="23" y="19"/>
                    <a:pt x="57" y="0"/>
                    <a:pt x="88" y="0"/>
                  </a:cubicBezTo>
                  <a:cubicBezTo>
                    <a:pt x="105" y="0"/>
                    <a:pt x="119" y="4"/>
                    <a:pt x="132" y="12"/>
                  </a:cubicBezTo>
                  <a:cubicBezTo>
                    <a:pt x="112" y="49"/>
                    <a:pt x="112" y="49"/>
                    <a:pt x="112" y="49"/>
                  </a:cubicBezTo>
                  <a:cubicBezTo>
                    <a:pt x="104" y="43"/>
                    <a:pt x="95" y="38"/>
                    <a:pt x="83" y="38"/>
                  </a:cubicBezTo>
                  <a:cubicBezTo>
                    <a:pt x="79" y="38"/>
                    <a:pt x="72" y="40"/>
                    <a:pt x="71" y="46"/>
                  </a:cubicBezTo>
                  <a:cubicBezTo>
                    <a:pt x="70" y="51"/>
                    <a:pt x="76" y="52"/>
                    <a:pt x="80" y="53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113" y="60"/>
                    <a:pt x="127" y="72"/>
                    <a:pt x="123" y="96"/>
                  </a:cubicBezTo>
                  <a:cubicBezTo>
                    <a:pt x="118" y="131"/>
                    <a:pt x="84" y="148"/>
                    <a:pt x="53" y="148"/>
                  </a:cubicBezTo>
                  <a:cubicBezTo>
                    <a:pt x="35" y="148"/>
                    <a:pt x="15" y="143"/>
                    <a:pt x="0" y="134"/>
                  </a:cubicBezTo>
                  <a:lnTo>
                    <a:pt x="22" y="9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auto">
            <a:xfrm>
              <a:off x="7237413" y="6757988"/>
              <a:ext cx="608013" cy="536575"/>
            </a:xfrm>
            <a:custGeom>
              <a:avLst/>
              <a:gdLst>
                <a:gd name="T0" fmla="*/ 22 w 162"/>
                <a:gd name="T1" fmla="*/ 0 h 143"/>
                <a:gd name="T2" fmla="*/ 73 w 162"/>
                <a:gd name="T3" fmla="*/ 0 h 143"/>
                <a:gd name="T4" fmla="*/ 62 w 162"/>
                <a:gd name="T5" fmla="*/ 62 h 143"/>
                <a:gd name="T6" fmla="*/ 63 w 162"/>
                <a:gd name="T7" fmla="*/ 62 h 143"/>
                <a:gd name="T8" fmla="*/ 73 w 162"/>
                <a:gd name="T9" fmla="*/ 46 h 143"/>
                <a:gd name="T10" fmla="*/ 106 w 162"/>
                <a:gd name="T11" fmla="*/ 0 h 143"/>
                <a:gd name="T12" fmla="*/ 162 w 162"/>
                <a:gd name="T13" fmla="*/ 0 h 143"/>
                <a:gd name="T14" fmla="*/ 106 w 162"/>
                <a:gd name="T15" fmla="*/ 70 h 143"/>
                <a:gd name="T16" fmla="*/ 144 w 162"/>
                <a:gd name="T17" fmla="*/ 143 h 143"/>
                <a:gd name="T18" fmla="*/ 84 w 162"/>
                <a:gd name="T19" fmla="*/ 143 h 143"/>
                <a:gd name="T20" fmla="*/ 66 w 162"/>
                <a:gd name="T21" fmla="*/ 100 h 143"/>
                <a:gd name="T22" fmla="*/ 60 w 162"/>
                <a:gd name="T23" fmla="*/ 83 h 143"/>
                <a:gd name="T24" fmla="*/ 59 w 162"/>
                <a:gd name="T25" fmla="*/ 83 h 143"/>
                <a:gd name="T26" fmla="*/ 51 w 162"/>
                <a:gd name="T27" fmla="*/ 143 h 143"/>
                <a:gd name="T28" fmla="*/ 0 w 162"/>
                <a:gd name="T29" fmla="*/ 143 h 143"/>
                <a:gd name="T30" fmla="*/ 22 w 162"/>
                <a:gd name="T31" fmla="*/ 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62" h="143">
                  <a:moveTo>
                    <a:pt x="22" y="0"/>
                  </a:moveTo>
                  <a:cubicBezTo>
                    <a:pt x="73" y="0"/>
                    <a:pt x="73" y="0"/>
                    <a:pt x="73" y="0"/>
                  </a:cubicBezTo>
                  <a:cubicBezTo>
                    <a:pt x="62" y="62"/>
                    <a:pt x="62" y="62"/>
                    <a:pt x="62" y="62"/>
                  </a:cubicBezTo>
                  <a:cubicBezTo>
                    <a:pt x="63" y="62"/>
                    <a:pt x="63" y="62"/>
                    <a:pt x="63" y="62"/>
                  </a:cubicBezTo>
                  <a:cubicBezTo>
                    <a:pt x="65" y="56"/>
                    <a:pt x="70" y="51"/>
                    <a:pt x="73" y="46"/>
                  </a:cubicBezTo>
                  <a:cubicBezTo>
                    <a:pt x="106" y="0"/>
                    <a:pt x="106" y="0"/>
                    <a:pt x="106" y="0"/>
                  </a:cubicBezTo>
                  <a:cubicBezTo>
                    <a:pt x="162" y="0"/>
                    <a:pt x="162" y="0"/>
                    <a:pt x="162" y="0"/>
                  </a:cubicBezTo>
                  <a:cubicBezTo>
                    <a:pt x="106" y="70"/>
                    <a:pt x="106" y="70"/>
                    <a:pt x="106" y="70"/>
                  </a:cubicBezTo>
                  <a:cubicBezTo>
                    <a:pt x="144" y="143"/>
                    <a:pt x="144" y="143"/>
                    <a:pt x="144" y="143"/>
                  </a:cubicBezTo>
                  <a:cubicBezTo>
                    <a:pt x="84" y="143"/>
                    <a:pt x="84" y="143"/>
                    <a:pt x="84" y="143"/>
                  </a:cubicBezTo>
                  <a:cubicBezTo>
                    <a:pt x="66" y="100"/>
                    <a:pt x="66" y="100"/>
                    <a:pt x="66" y="100"/>
                  </a:cubicBezTo>
                  <a:cubicBezTo>
                    <a:pt x="64" y="94"/>
                    <a:pt x="60" y="89"/>
                    <a:pt x="60" y="83"/>
                  </a:cubicBezTo>
                  <a:cubicBezTo>
                    <a:pt x="59" y="83"/>
                    <a:pt x="59" y="83"/>
                    <a:pt x="59" y="83"/>
                  </a:cubicBezTo>
                  <a:cubicBezTo>
                    <a:pt x="51" y="143"/>
                    <a:pt x="51" y="143"/>
                    <a:pt x="51" y="143"/>
                  </a:cubicBezTo>
                  <a:cubicBezTo>
                    <a:pt x="0" y="143"/>
                    <a:pt x="0" y="143"/>
                    <a:pt x="0" y="143"/>
                  </a:cubicBezTo>
                  <a:lnTo>
                    <a:pt x="2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24091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bullet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7712439" cy="1143000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 noProof="0" dirty="0" smtClean="0"/>
              <a:t>Klicka här för att ändra format</a:t>
            </a:r>
            <a:endParaRPr lang="sv-SE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785"/>
            <a:ext cx="7712439" cy="4357216"/>
          </a:xfrm>
        </p:spPr>
        <p:txBody>
          <a:bodyPr>
            <a:noAutofit/>
          </a:bodyPr>
          <a:lstStyle>
            <a:lvl1pPr>
              <a:defRPr sz="2000">
                <a:solidFill>
                  <a:schemeClr val="accent6"/>
                </a:solidFill>
              </a:defRPr>
            </a:lvl1pPr>
            <a:lvl2pPr>
              <a:defRPr sz="1800">
                <a:solidFill>
                  <a:schemeClr val="accent6"/>
                </a:solidFill>
              </a:defRPr>
            </a:lvl2pPr>
            <a:lvl3pPr>
              <a:defRPr sz="1800">
                <a:solidFill>
                  <a:schemeClr val="accent5"/>
                </a:solidFill>
              </a:defRPr>
            </a:lvl3pPr>
            <a:lvl4pPr>
              <a:defRPr sz="1600">
                <a:solidFill>
                  <a:schemeClr val="accent5"/>
                </a:solidFill>
              </a:defRPr>
            </a:lvl4pPr>
            <a:lvl5pPr>
              <a:defRPr sz="1600">
                <a:solidFill>
                  <a:schemeClr val="accent5"/>
                </a:solidFill>
              </a:defRPr>
            </a:lvl5pPr>
          </a:lstStyle>
          <a:p>
            <a:pPr lvl="0"/>
            <a:r>
              <a:rPr lang="sv-SE" noProof="0" smtClean="0"/>
              <a:t>Klicka här för att ändra format på bakgrundstexten</a:t>
            </a:r>
          </a:p>
          <a:p>
            <a:pPr lvl="1"/>
            <a:r>
              <a:rPr lang="sv-SE" noProof="0" smtClean="0"/>
              <a:t>Nivå två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74065" y="5866799"/>
            <a:ext cx="5141732" cy="181155"/>
          </a:xfrm>
        </p:spPr>
        <p:txBody>
          <a:bodyPr/>
          <a:lstStyle>
            <a:lvl1pPr marL="0" indent="0">
              <a:buFontTx/>
              <a:buNone/>
              <a:defRPr sz="1000"/>
            </a:lvl1pPr>
            <a:lvl2pPr marL="179388" indent="0">
              <a:buFontTx/>
              <a:buNone/>
              <a:defRPr sz="1000"/>
            </a:lvl2pPr>
            <a:lvl3pPr marL="914400" indent="0">
              <a:buFontTx/>
              <a:buNone/>
              <a:defRPr sz="1000"/>
            </a:lvl3pPr>
            <a:lvl4pPr marL="1371600" indent="0">
              <a:buFontTx/>
              <a:buNone/>
              <a:defRPr sz="1000"/>
            </a:lvl4pPr>
            <a:lvl5pPr marL="1828800" indent="0">
              <a:buFontTx/>
              <a:buNone/>
              <a:defRPr sz="1000"/>
            </a:lvl5pPr>
          </a:lstStyle>
          <a:p>
            <a:pPr lvl="0"/>
            <a:r>
              <a:rPr lang="en-US" dirty="0" err="1" smtClean="0"/>
              <a:t>Källa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70478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7790516" y="6304156"/>
            <a:ext cx="973709" cy="298048"/>
            <a:chOff x="214312" y="6751638"/>
            <a:chExt cx="8489951" cy="2598737"/>
          </a:xfrm>
        </p:grpSpPr>
        <p:sp>
          <p:nvSpPr>
            <p:cNvPr id="11" name="Freeform 6"/>
            <p:cNvSpPr>
              <a:spLocks noEditPoints="1"/>
            </p:cNvSpPr>
            <p:nvPr/>
          </p:nvSpPr>
          <p:spPr bwMode="auto">
            <a:xfrm>
              <a:off x="214312" y="7516813"/>
              <a:ext cx="1589088" cy="1266825"/>
            </a:xfrm>
            <a:custGeom>
              <a:avLst/>
              <a:gdLst>
                <a:gd name="T0" fmla="*/ 169 w 424"/>
                <a:gd name="T1" fmla="*/ 196 h 338"/>
                <a:gd name="T2" fmla="*/ 197 w 424"/>
                <a:gd name="T3" fmla="*/ 251 h 338"/>
                <a:gd name="T4" fmla="*/ 233 w 424"/>
                <a:gd name="T5" fmla="*/ 224 h 338"/>
                <a:gd name="T6" fmla="*/ 386 w 424"/>
                <a:gd name="T7" fmla="*/ 224 h 338"/>
                <a:gd name="T8" fmla="*/ 186 w 424"/>
                <a:gd name="T9" fmla="*/ 338 h 338"/>
                <a:gd name="T10" fmla="*/ 17 w 424"/>
                <a:gd name="T11" fmla="*/ 174 h 338"/>
                <a:gd name="T12" fmla="*/ 230 w 424"/>
                <a:gd name="T13" fmla="*/ 0 h 338"/>
                <a:gd name="T14" fmla="*/ 397 w 424"/>
                <a:gd name="T15" fmla="*/ 196 h 338"/>
                <a:gd name="T16" fmla="*/ 169 w 424"/>
                <a:gd name="T17" fmla="*/ 196 h 338"/>
                <a:gd name="T18" fmla="*/ 253 w 424"/>
                <a:gd name="T19" fmla="*/ 129 h 338"/>
                <a:gd name="T20" fmla="*/ 222 w 424"/>
                <a:gd name="T21" fmla="*/ 87 h 338"/>
                <a:gd name="T22" fmla="*/ 180 w 424"/>
                <a:gd name="T23" fmla="*/ 129 h 338"/>
                <a:gd name="T24" fmla="*/ 253 w 424"/>
                <a:gd name="T25" fmla="*/ 129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24" h="338">
                  <a:moveTo>
                    <a:pt x="169" y="196"/>
                  </a:moveTo>
                  <a:cubicBezTo>
                    <a:pt x="165" y="222"/>
                    <a:pt x="165" y="251"/>
                    <a:pt x="197" y="251"/>
                  </a:cubicBezTo>
                  <a:cubicBezTo>
                    <a:pt x="214" y="251"/>
                    <a:pt x="228" y="239"/>
                    <a:pt x="233" y="224"/>
                  </a:cubicBezTo>
                  <a:cubicBezTo>
                    <a:pt x="386" y="224"/>
                    <a:pt x="386" y="224"/>
                    <a:pt x="386" y="224"/>
                  </a:cubicBezTo>
                  <a:cubicBezTo>
                    <a:pt x="353" y="302"/>
                    <a:pt x="260" y="338"/>
                    <a:pt x="186" y="338"/>
                  </a:cubicBezTo>
                  <a:cubicBezTo>
                    <a:pt x="84" y="338"/>
                    <a:pt x="0" y="286"/>
                    <a:pt x="17" y="174"/>
                  </a:cubicBezTo>
                  <a:cubicBezTo>
                    <a:pt x="34" y="67"/>
                    <a:pt x="128" y="0"/>
                    <a:pt x="230" y="0"/>
                  </a:cubicBezTo>
                  <a:cubicBezTo>
                    <a:pt x="345" y="0"/>
                    <a:pt x="424" y="75"/>
                    <a:pt x="397" y="196"/>
                  </a:cubicBezTo>
                  <a:lnTo>
                    <a:pt x="169" y="196"/>
                  </a:lnTo>
                  <a:close/>
                  <a:moveTo>
                    <a:pt x="253" y="129"/>
                  </a:moveTo>
                  <a:cubicBezTo>
                    <a:pt x="257" y="107"/>
                    <a:pt x="244" y="87"/>
                    <a:pt x="222" y="87"/>
                  </a:cubicBezTo>
                  <a:cubicBezTo>
                    <a:pt x="198" y="87"/>
                    <a:pt x="183" y="106"/>
                    <a:pt x="180" y="129"/>
                  </a:cubicBezTo>
                  <a:lnTo>
                    <a:pt x="253" y="12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7"/>
            <p:cNvSpPr>
              <a:spLocks/>
            </p:cNvSpPr>
            <p:nvPr/>
          </p:nvSpPr>
          <p:spPr bwMode="auto">
            <a:xfrm>
              <a:off x="1814513" y="7516813"/>
              <a:ext cx="1538288" cy="1239837"/>
            </a:xfrm>
            <a:custGeom>
              <a:avLst/>
              <a:gdLst>
                <a:gd name="T0" fmla="*/ 190 w 410"/>
                <a:gd name="T1" fmla="*/ 59 h 331"/>
                <a:gd name="T2" fmla="*/ 194 w 410"/>
                <a:gd name="T3" fmla="*/ 59 h 331"/>
                <a:gd name="T4" fmla="*/ 307 w 410"/>
                <a:gd name="T5" fmla="*/ 0 h 331"/>
                <a:gd name="T6" fmla="*/ 398 w 410"/>
                <a:gd name="T7" fmla="*/ 132 h 331"/>
                <a:gd name="T8" fmla="*/ 367 w 410"/>
                <a:gd name="T9" fmla="*/ 331 h 331"/>
                <a:gd name="T10" fmla="*/ 210 w 410"/>
                <a:gd name="T11" fmla="*/ 331 h 331"/>
                <a:gd name="T12" fmla="*/ 235 w 410"/>
                <a:gd name="T13" fmla="*/ 173 h 331"/>
                <a:gd name="T14" fmla="*/ 215 w 410"/>
                <a:gd name="T15" fmla="*/ 127 h 331"/>
                <a:gd name="T16" fmla="*/ 182 w 410"/>
                <a:gd name="T17" fmla="*/ 173 h 331"/>
                <a:gd name="T18" fmla="*/ 157 w 410"/>
                <a:gd name="T19" fmla="*/ 331 h 331"/>
                <a:gd name="T20" fmla="*/ 0 w 410"/>
                <a:gd name="T21" fmla="*/ 331 h 331"/>
                <a:gd name="T22" fmla="*/ 51 w 410"/>
                <a:gd name="T23" fmla="*/ 8 h 331"/>
                <a:gd name="T24" fmla="*/ 204 w 410"/>
                <a:gd name="T25" fmla="*/ 8 h 331"/>
                <a:gd name="T26" fmla="*/ 190 w 410"/>
                <a:gd name="T27" fmla="*/ 59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10" h="331">
                  <a:moveTo>
                    <a:pt x="190" y="59"/>
                  </a:moveTo>
                  <a:cubicBezTo>
                    <a:pt x="194" y="59"/>
                    <a:pt x="194" y="59"/>
                    <a:pt x="194" y="59"/>
                  </a:cubicBezTo>
                  <a:cubicBezTo>
                    <a:pt x="230" y="24"/>
                    <a:pt x="257" y="0"/>
                    <a:pt x="307" y="0"/>
                  </a:cubicBezTo>
                  <a:cubicBezTo>
                    <a:pt x="387" y="0"/>
                    <a:pt x="410" y="61"/>
                    <a:pt x="398" y="132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210" y="331"/>
                    <a:pt x="210" y="331"/>
                    <a:pt x="210" y="331"/>
                  </a:cubicBezTo>
                  <a:cubicBezTo>
                    <a:pt x="235" y="173"/>
                    <a:pt x="235" y="173"/>
                    <a:pt x="235" y="173"/>
                  </a:cubicBezTo>
                  <a:cubicBezTo>
                    <a:pt x="238" y="154"/>
                    <a:pt x="242" y="127"/>
                    <a:pt x="215" y="127"/>
                  </a:cubicBezTo>
                  <a:cubicBezTo>
                    <a:pt x="189" y="127"/>
                    <a:pt x="185" y="154"/>
                    <a:pt x="182" y="173"/>
                  </a:cubicBezTo>
                  <a:cubicBezTo>
                    <a:pt x="157" y="331"/>
                    <a:pt x="157" y="331"/>
                    <a:pt x="157" y="331"/>
                  </a:cubicBezTo>
                  <a:cubicBezTo>
                    <a:pt x="0" y="331"/>
                    <a:pt x="0" y="331"/>
                    <a:pt x="0" y="331"/>
                  </a:cubicBezTo>
                  <a:cubicBezTo>
                    <a:pt x="51" y="8"/>
                    <a:pt x="51" y="8"/>
                    <a:pt x="51" y="8"/>
                  </a:cubicBezTo>
                  <a:cubicBezTo>
                    <a:pt x="204" y="8"/>
                    <a:pt x="204" y="8"/>
                    <a:pt x="204" y="8"/>
                  </a:cubicBezTo>
                  <a:lnTo>
                    <a:pt x="190" y="5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8"/>
            <p:cNvSpPr>
              <a:spLocks noEditPoints="1"/>
            </p:cNvSpPr>
            <p:nvPr/>
          </p:nvSpPr>
          <p:spPr bwMode="auto">
            <a:xfrm>
              <a:off x="3408363" y="7516813"/>
              <a:ext cx="1593850" cy="1266825"/>
            </a:xfrm>
            <a:custGeom>
              <a:avLst/>
              <a:gdLst>
                <a:gd name="T0" fmla="*/ 169 w 425"/>
                <a:gd name="T1" fmla="*/ 196 h 338"/>
                <a:gd name="T2" fmla="*/ 198 w 425"/>
                <a:gd name="T3" fmla="*/ 251 h 338"/>
                <a:gd name="T4" fmla="*/ 234 w 425"/>
                <a:gd name="T5" fmla="*/ 224 h 338"/>
                <a:gd name="T6" fmla="*/ 386 w 425"/>
                <a:gd name="T7" fmla="*/ 224 h 338"/>
                <a:gd name="T8" fmla="*/ 186 w 425"/>
                <a:gd name="T9" fmla="*/ 338 h 338"/>
                <a:gd name="T10" fmla="*/ 18 w 425"/>
                <a:gd name="T11" fmla="*/ 174 h 338"/>
                <a:gd name="T12" fmla="*/ 231 w 425"/>
                <a:gd name="T13" fmla="*/ 0 h 338"/>
                <a:gd name="T14" fmla="*/ 397 w 425"/>
                <a:gd name="T15" fmla="*/ 196 h 338"/>
                <a:gd name="T16" fmla="*/ 169 w 425"/>
                <a:gd name="T17" fmla="*/ 196 h 338"/>
                <a:gd name="T18" fmla="*/ 254 w 425"/>
                <a:gd name="T19" fmla="*/ 129 h 338"/>
                <a:gd name="T20" fmla="*/ 222 w 425"/>
                <a:gd name="T21" fmla="*/ 87 h 338"/>
                <a:gd name="T22" fmla="*/ 180 w 425"/>
                <a:gd name="T23" fmla="*/ 129 h 338"/>
                <a:gd name="T24" fmla="*/ 254 w 425"/>
                <a:gd name="T25" fmla="*/ 129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25" h="338">
                  <a:moveTo>
                    <a:pt x="169" y="196"/>
                  </a:moveTo>
                  <a:cubicBezTo>
                    <a:pt x="165" y="222"/>
                    <a:pt x="165" y="251"/>
                    <a:pt x="198" y="251"/>
                  </a:cubicBezTo>
                  <a:cubicBezTo>
                    <a:pt x="214" y="251"/>
                    <a:pt x="228" y="239"/>
                    <a:pt x="234" y="224"/>
                  </a:cubicBezTo>
                  <a:cubicBezTo>
                    <a:pt x="386" y="224"/>
                    <a:pt x="386" y="224"/>
                    <a:pt x="386" y="224"/>
                  </a:cubicBezTo>
                  <a:cubicBezTo>
                    <a:pt x="353" y="302"/>
                    <a:pt x="261" y="338"/>
                    <a:pt x="186" y="338"/>
                  </a:cubicBezTo>
                  <a:cubicBezTo>
                    <a:pt x="85" y="338"/>
                    <a:pt x="0" y="286"/>
                    <a:pt x="18" y="174"/>
                  </a:cubicBezTo>
                  <a:cubicBezTo>
                    <a:pt x="35" y="67"/>
                    <a:pt x="128" y="0"/>
                    <a:pt x="231" y="0"/>
                  </a:cubicBezTo>
                  <a:cubicBezTo>
                    <a:pt x="346" y="0"/>
                    <a:pt x="425" y="75"/>
                    <a:pt x="397" y="196"/>
                  </a:cubicBezTo>
                  <a:lnTo>
                    <a:pt x="169" y="196"/>
                  </a:lnTo>
                  <a:close/>
                  <a:moveTo>
                    <a:pt x="254" y="129"/>
                  </a:moveTo>
                  <a:cubicBezTo>
                    <a:pt x="257" y="107"/>
                    <a:pt x="244" y="87"/>
                    <a:pt x="222" y="87"/>
                  </a:cubicBezTo>
                  <a:cubicBezTo>
                    <a:pt x="198" y="87"/>
                    <a:pt x="183" y="106"/>
                    <a:pt x="180" y="129"/>
                  </a:cubicBezTo>
                  <a:lnTo>
                    <a:pt x="254" y="12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9"/>
            <p:cNvSpPr>
              <a:spLocks/>
            </p:cNvSpPr>
            <p:nvPr/>
          </p:nvSpPr>
          <p:spPr bwMode="auto">
            <a:xfrm>
              <a:off x="5010150" y="7512050"/>
              <a:ext cx="1192213" cy="1244600"/>
            </a:xfrm>
            <a:custGeom>
              <a:avLst/>
              <a:gdLst>
                <a:gd name="T0" fmla="*/ 293 w 318"/>
                <a:gd name="T1" fmla="*/ 161 h 332"/>
                <a:gd name="T2" fmla="*/ 248 w 318"/>
                <a:gd name="T3" fmla="*/ 143 h 332"/>
                <a:gd name="T4" fmla="*/ 176 w 318"/>
                <a:gd name="T5" fmla="*/ 208 h 332"/>
                <a:gd name="T6" fmla="*/ 157 w 318"/>
                <a:gd name="T7" fmla="*/ 332 h 332"/>
                <a:gd name="T8" fmla="*/ 0 w 318"/>
                <a:gd name="T9" fmla="*/ 332 h 332"/>
                <a:gd name="T10" fmla="*/ 51 w 318"/>
                <a:gd name="T11" fmla="*/ 9 h 332"/>
                <a:gd name="T12" fmla="*/ 208 w 318"/>
                <a:gd name="T13" fmla="*/ 9 h 332"/>
                <a:gd name="T14" fmla="*/ 197 w 318"/>
                <a:gd name="T15" fmla="*/ 52 h 332"/>
                <a:gd name="T16" fmla="*/ 201 w 318"/>
                <a:gd name="T17" fmla="*/ 52 h 332"/>
                <a:gd name="T18" fmla="*/ 318 w 318"/>
                <a:gd name="T19" fmla="*/ 1 h 332"/>
                <a:gd name="T20" fmla="*/ 293 w 318"/>
                <a:gd name="T21" fmla="*/ 161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18" h="332">
                  <a:moveTo>
                    <a:pt x="293" y="161"/>
                  </a:moveTo>
                  <a:cubicBezTo>
                    <a:pt x="278" y="151"/>
                    <a:pt x="268" y="143"/>
                    <a:pt x="248" y="143"/>
                  </a:cubicBezTo>
                  <a:cubicBezTo>
                    <a:pt x="207" y="143"/>
                    <a:pt x="183" y="167"/>
                    <a:pt x="176" y="208"/>
                  </a:cubicBezTo>
                  <a:cubicBezTo>
                    <a:pt x="157" y="332"/>
                    <a:pt x="157" y="332"/>
                    <a:pt x="157" y="332"/>
                  </a:cubicBezTo>
                  <a:cubicBezTo>
                    <a:pt x="0" y="332"/>
                    <a:pt x="0" y="332"/>
                    <a:pt x="0" y="332"/>
                  </a:cubicBezTo>
                  <a:cubicBezTo>
                    <a:pt x="51" y="9"/>
                    <a:pt x="51" y="9"/>
                    <a:pt x="51" y="9"/>
                  </a:cubicBezTo>
                  <a:cubicBezTo>
                    <a:pt x="208" y="9"/>
                    <a:pt x="208" y="9"/>
                    <a:pt x="208" y="9"/>
                  </a:cubicBezTo>
                  <a:cubicBezTo>
                    <a:pt x="197" y="52"/>
                    <a:pt x="197" y="52"/>
                    <a:pt x="197" y="52"/>
                  </a:cubicBezTo>
                  <a:cubicBezTo>
                    <a:pt x="201" y="52"/>
                    <a:pt x="201" y="52"/>
                    <a:pt x="201" y="52"/>
                  </a:cubicBezTo>
                  <a:cubicBezTo>
                    <a:pt x="236" y="9"/>
                    <a:pt x="266" y="0"/>
                    <a:pt x="318" y="1"/>
                  </a:cubicBezTo>
                  <a:lnTo>
                    <a:pt x="293" y="16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10"/>
            <p:cNvSpPr>
              <a:spLocks noEditPoints="1"/>
            </p:cNvSpPr>
            <p:nvPr/>
          </p:nvSpPr>
          <p:spPr bwMode="auto">
            <a:xfrm>
              <a:off x="6081713" y="7516813"/>
              <a:ext cx="1658938" cy="1833562"/>
            </a:xfrm>
            <a:custGeom>
              <a:avLst/>
              <a:gdLst>
                <a:gd name="T0" fmla="*/ 394 w 442"/>
                <a:gd name="T1" fmla="*/ 312 h 489"/>
                <a:gd name="T2" fmla="*/ 150 w 442"/>
                <a:gd name="T3" fmla="*/ 489 h 489"/>
                <a:gd name="T4" fmla="*/ 15 w 442"/>
                <a:gd name="T5" fmla="*/ 463 h 489"/>
                <a:gd name="T6" fmla="*/ 0 w 442"/>
                <a:gd name="T7" fmla="*/ 458 h 489"/>
                <a:gd name="T8" fmla="*/ 52 w 442"/>
                <a:gd name="T9" fmla="*/ 349 h 489"/>
                <a:gd name="T10" fmla="*/ 159 w 442"/>
                <a:gd name="T11" fmla="*/ 388 h 489"/>
                <a:gd name="T12" fmla="*/ 242 w 442"/>
                <a:gd name="T13" fmla="*/ 317 h 489"/>
                <a:gd name="T14" fmla="*/ 250 w 442"/>
                <a:gd name="T15" fmla="*/ 284 h 489"/>
                <a:gd name="T16" fmla="*/ 246 w 442"/>
                <a:gd name="T17" fmla="*/ 284 h 489"/>
                <a:gd name="T18" fmla="*/ 143 w 442"/>
                <a:gd name="T19" fmla="*/ 338 h 489"/>
                <a:gd name="T20" fmla="*/ 31 w 442"/>
                <a:gd name="T21" fmla="*/ 169 h 489"/>
                <a:gd name="T22" fmla="*/ 197 w 442"/>
                <a:gd name="T23" fmla="*/ 0 h 489"/>
                <a:gd name="T24" fmla="*/ 282 w 442"/>
                <a:gd name="T25" fmla="*/ 54 h 489"/>
                <a:gd name="T26" fmla="*/ 287 w 442"/>
                <a:gd name="T27" fmla="*/ 54 h 489"/>
                <a:gd name="T28" fmla="*/ 290 w 442"/>
                <a:gd name="T29" fmla="*/ 8 h 489"/>
                <a:gd name="T30" fmla="*/ 442 w 442"/>
                <a:gd name="T31" fmla="*/ 8 h 489"/>
                <a:gd name="T32" fmla="*/ 394 w 442"/>
                <a:gd name="T33" fmla="*/ 312 h 489"/>
                <a:gd name="T34" fmla="*/ 223 w 442"/>
                <a:gd name="T35" fmla="*/ 215 h 489"/>
                <a:gd name="T36" fmla="*/ 269 w 442"/>
                <a:gd name="T37" fmla="*/ 170 h 489"/>
                <a:gd name="T38" fmla="*/ 236 w 442"/>
                <a:gd name="T39" fmla="*/ 123 h 489"/>
                <a:gd name="T40" fmla="*/ 186 w 442"/>
                <a:gd name="T41" fmla="*/ 169 h 489"/>
                <a:gd name="T42" fmla="*/ 223 w 442"/>
                <a:gd name="T43" fmla="*/ 215 h 4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42" h="489">
                  <a:moveTo>
                    <a:pt x="394" y="312"/>
                  </a:moveTo>
                  <a:cubicBezTo>
                    <a:pt x="374" y="438"/>
                    <a:pt x="262" y="489"/>
                    <a:pt x="150" y="489"/>
                  </a:cubicBezTo>
                  <a:cubicBezTo>
                    <a:pt x="100" y="489"/>
                    <a:pt x="59" y="480"/>
                    <a:pt x="15" y="463"/>
                  </a:cubicBezTo>
                  <a:cubicBezTo>
                    <a:pt x="0" y="458"/>
                    <a:pt x="0" y="458"/>
                    <a:pt x="0" y="458"/>
                  </a:cubicBezTo>
                  <a:cubicBezTo>
                    <a:pt x="52" y="349"/>
                    <a:pt x="52" y="349"/>
                    <a:pt x="52" y="349"/>
                  </a:cubicBezTo>
                  <a:cubicBezTo>
                    <a:pt x="78" y="374"/>
                    <a:pt x="121" y="388"/>
                    <a:pt x="159" y="388"/>
                  </a:cubicBezTo>
                  <a:cubicBezTo>
                    <a:pt x="201" y="388"/>
                    <a:pt x="232" y="357"/>
                    <a:pt x="242" y="317"/>
                  </a:cubicBezTo>
                  <a:cubicBezTo>
                    <a:pt x="250" y="284"/>
                    <a:pt x="250" y="284"/>
                    <a:pt x="250" y="284"/>
                  </a:cubicBezTo>
                  <a:cubicBezTo>
                    <a:pt x="246" y="284"/>
                    <a:pt x="246" y="284"/>
                    <a:pt x="246" y="284"/>
                  </a:cubicBezTo>
                  <a:cubicBezTo>
                    <a:pt x="224" y="320"/>
                    <a:pt x="180" y="338"/>
                    <a:pt x="143" y="338"/>
                  </a:cubicBezTo>
                  <a:cubicBezTo>
                    <a:pt x="54" y="338"/>
                    <a:pt x="18" y="249"/>
                    <a:pt x="31" y="169"/>
                  </a:cubicBezTo>
                  <a:cubicBezTo>
                    <a:pt x="43" y="89"/>
                    <a:pt x="107" y="0"/>
                    <a:pt x="197" y="0"/>
                  </a:cubicBezTo>
                  <a:cubicBezTo>
                    <a:pt x="238" y="0"/>
                    <a:pt x="267" y="20"/>
                    <a:pt x="282" y="54"/>
                  </a:cubicBezTo>
                  <a:cubicBezTo>
                    <a:pt x="287" y="54"/>
                    <a:pt x="287" y="54"/>
                    <a:pt x="287" y="54"/>
                  </a:cubicBezTo>
                  <a:cubicBezTo>
                    <a:pt x="290" y="8"/>
                    <a:pt x="290" y="8"/>
                    <a:pt x="290" y="8"/>
                  </a:cubicBezTo>
                  <a:cubicBezTo>
                    <a:pt x="442" y="8"/>
                    <a:pt x="442" y="8"/>
                    <a:pt x="442" y="8"/>
                  </a:cubicBezTo>
                  <a:lnTo>
                    <a:pt x="394" y="312"/>
                  </a:lnTo>
                  <a:close/>
                  <a:moveTo>
                    <a:pt x="223" y="215"/>
                  </a:moveTo>
                  <a:cubicBezTo>
                    <a:pt x="250" y="215"/>
                    <a:pt x="266" y="194"/>
                    <a:pt x="269" y="170"/>
                  </a:cubicBezTo>
                  <a:cubicBezTo>
                    <a:pt x="273" y="146"/>
                    <a:pt x="262" y="123"/>
                    <a:pt x="236" y="123"/>
                  </a:cubicBezTo>
                  <a:cubicBezTo>
                    <a:pt x="211" y="123"/>
                    <a:pt x="190" y="144"/>
                    <a:pt x="186" y="169"/>
                  </a:cubicBezTo>
                  <a:cubicBezTo>
                    <a:pt x="181" y="196"/>
                    <a:pt x="195" y="215"/>
                    <a:pt x="223" y="21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11"/>
            <p:cNvSpPr>
              <a:spLocks/>
            </p:cNvSpPr>
            <p:nvPr/>
          </p:nvSpPr>
          <p:spPr bwMode="auto">
            <a:xfrm>
              <a:off x="7826375" y="7546975"/>
              <a:ext cx="779463" cy="1209675"/>
            </a:xfrm>
            <a:custGeom>
              <a:avLst/>
              <a:gdLst>
                <a:gd name="T0" fmla="*/ 120 w 491"/>
                <a:gd name="T1" fmla="*/ 0 h 762"/>
                <a:gd name="T2" fmla="*/ 491 w 491"/>
                <a:gd name="T3" fmla="*/ 0 h 762"/>
                <a:gd name="T4" fmla="*/ 371 w 491"/>
                <a:gd name="T5" fmla="*/ 762 h 762"/>
                <a:gd name="T6" fmla="*/ 0 w 491"/>
                <a:gd name="T7" fmla="*/ 762 h 762"/>
                <a:gd name="T8" fmla="*/ 120 w 491"/>
                <a:gd name="T9" fmla="*/ 0 h 7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1" h="762">
                  <a:moveTo>
                    <a:pt x="120" y="0"/>
                  </a:moveTo>
                  <a:lnTo>
                    <a:pt x="491" y="0"/>
                  </a:lnTo>
                  <a:lnTo>
                    <a:pt x="371" y="762"/>
                  </a:lnTo>
                  <a:lnTo>
                    <a:pt x="0" y="762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Oval 12"/>
            <p:cNvSpPr>
              <a:spLocks noChangeArrowheads="1"/>
            </p:cNvSpPr>
            <p:nvPr/>
          </p:nvSpPr>
          <p:spPr bwMode="auto">
            <a:xfrm>
              <a:off x="8099425" y="6754813"/>
              <a:ext cx="604838" cy="5588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13"/>
            <p:cNvSpPr>
              <a:spLocks/>
            </p:cNvSpPr>
            <p:nvPr/>
          </p:nvSpPr>
          <p:spPr bwMode="auto">
            <a:xfrm>
              <a:off x="2843213" y="6751638"/>
              <a:ext cx="493713" cy="554037"/>
            </a:xfrm>
            <a:custGeom>
              <a:avLst/>
              <a:gdLst>
                <a:gd name="T0" fmla="*/ 23 w 132"/>
                <a:gd name="T1" fmla="*/ 94 h 148"/>
                <a:gd name="T2" fmla="*/ 25 w 132"/>
                <a:gd name="T3" fmla="*/ 96 h 148"/>
                <a:gd name="T4" fmla="*/ 55 w 132"/>
                <a:gd name="T5" fmla="*/ 109 h 148"/>
                <a:gd name="T6" fmla="*/ 70 w 132"/>
                <a:gd name="T7" fmla="*/ 101 h 148"/>
                <a:gd name="T8" fmla="*/ 60 w 132"/>
                <a:gd name="T9" fmla="*/ 93 h 148"/>
                <a:gd name="T10" fmla="*/ 49 w 132"/>
                <a:gd name="T11" fmla="*/ 91 h 148"/>
                <a:gd name="T12" fmla="*/ 18 w 132"/>
                <a:gd name="T13" fmla="*/ 53 h 148"/>
                <a:gd name="T14" fmla="*/ 89 w 132"/>
                <a:gd name="T15" fmla="*/ 0 h 148"/>
                <a:gd name="T16" fmla="*/ 132 w 132"/>
                <a:gd name="T17" fmla="*/ 12 h 148"/>
                <a:gd name="T18" fmla="*/ 112 w 132"/>
                <a:gd name="T19" fmla="*/ 49 h 148"/>
                <a:gd name="T20" fmla="*/ 84 w 132"/>
                <a:gd name="T21" fmla="*/ 38 h 148"/>
                <a:gd name="T22" fmla="*/ 71 w 132"/>
                <a:gd name="T23" fmla="*/ 46 h 148"/>
                <a:gd name="T24" fmla="*/ 81 w 132"/>
                <a:gd name="T25" fmla="*/ 53 h 148"/>
                <a:gd name="T26" fmla="*/ 92 w 132"/>
                <a:gd name="T27" fmla="*/ 55 h 148"/>
                <a:gd name="T28" fmla="*/ 123 w 132"/>
                <a:gd name="T29" fmla="*/ 96 h 148"/>
                <a:gd name="T30" fmla="*/ 53 w 132"/>
                <a:gd name="T31" fmla="*/ 148 h 148"/>
                <a:gd name="T32" fmla="*/ 0 w 132"/>
                <a:gd name="T33" fmla="*/ 134 h 148"/>
                <a:gd name="T34" fmla="*/ 23 w 132"/>
                <a:gd name="T35" fmla="*/ 94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2" h="148">
                  <a:moveTo>
                    <a:pt x="23" y="94"/>
                  </a:moveTo>
                  <a:cubicBezTo>
                    <a:pt x="25" y="96"/>
                    <a:pt x="25" y="96"/>
                    <a:pt x="25" y="96"/>
                  </a:cubicBezTo>
                  <a:cubicBezTo>
                    <a:pt x="33" y="103"/>
                    <a:pt x="43" y="109"/>
                    <a:pt x="55" y="109"/>
                  </a:cubicBezTo>
                  <a:cubicBezTo>
                    <a:pt x="60" y="109"/>
                    <a:pt x="69" y="107"/>
                    <a:pt x="70" y="101"/>
                  </a:cubicBezTo>
                  <a:cubicBezTo>
                    <a:pt x="71" y="94"/>
                    <a:pt x="64" y="94"/>
                    <a:pt x="60" y="93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30" y="87"/>
                    <a:pt x="14" y="75"/>
                    <a:pt x="18" y="53"/>
                  </a:cubicBezTo>
                  <a:cubicBezTo>
                    <a:pt x="23" y="19"/>
                    <a:pt x="57" y="0"/>
                    <a:pt x="89" y="0"/>
                  </a:cubicBezTo>
                  <a:cubicBezTo>
                    <a:pt x="105" y="0"/>
                    <a:pt x="119" y="4"/>
                    <a:pt x="132" y="12"/>
                  </a:cubicBezTo>
                  <a:cubicBezTo>
                    <a:pt x="112" y="49"/>
                    <a:pt x="112" y="49"/>
                    <a:pt x="112" y="49"/>
                  </a:cubicBezTo>
                  <a:cubicBezTo>
                    <a:pt x="104" y="43"/>
                    <a:pt x="95" y="38"/>
                    <a:pt x="84" y="38"/>
                  </a:cubicBezTo>
                  <a:cubicBezTo>
                    <a:pt x="79" y="38"/>
                    <a:pt x="72" y="40"/>
                    <a:pt x="71" y="46"/>
                  </a:cubicBezTo>
                  <a:cubicBezTo>
                    <a:pt x="70" y="51"/>
                    <a:pt x="77" y="52"/>
                    <a:pt x="81" y="53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113" y="60"/>
                    <a:pt x="127" y="72"/>
                    <a:pt x="123" y="96"/>
                  </a:cubicBezTo>
                  <a:cubicBezTo>
                    <a:pt x="118" y="131"/>
                    <a:pt x="84" y="148"/>
                    <a:pt x="53" y="148"/>
                  </a:cubicBezTo>
                  <a:cubicBezTo>
                    <a:pt x="35" y="148"/>
                    <a:pt x="15" y="143"/>
                    <a:pt x="0" y="134"/>
                  </a:cubicBezTo>
                  <a:lnTo>
                    <a:pt x="23" y="9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14"/>
            <p:cNvSpPr>
              <a:spLocks/>
            </p:cNvSpPr>
            <p:nvPr/>
          </p:nvSpPr>
          <p:spPr bwMode="auto">
            <a:xfrm>
              <a:off x="3730625" y="6757988"/>
              <a:ext cx="585788" cy="536575"/>
            </a:xfrm>
            <a:custGeom>
              <a:avLst/>
              <a:gdLst>
                <a:gd name="T0" fmla="*/ 156 w 156"/>
                <a:gd name="T1" fmla="*/ 0 h 143"/>
                <a:gd name="T2" fmla="*/ 77 w 156"/>
                <a:gd name="T3" fmla="*/ 143 h 143"/>
                <a:gd name="T4" fmla="*/ 33 w 156"/>
                <a:gd name="T5" fmla="*/ 143 h 143"/>
                <a:gd name="T6" fmla="*/ 0 w 156"/>
                <a:gd name="T7" fmla="*/ 0 h 143"/>
                <a:gd name="T8" fmla="*/ 55 w 156"/>
                <a:gd name="T9" fmla="*/ 0 h 143"/>
                <a:gd name="T10" fmla="*/ 64 w 156"/>
                <a:gd name="T11" fmla="*/ 65 h 143"/>
                <a:gd name="T12" fmla="*/ 64 w 156"/>
                <a:gd name="T13" fmla="*/ 86 h 143"/>
                <a:gd name="T14" fmla="*/ 65 w 156"/>
                <a:gd name="T15" fmla="*/ 86 h 143"/>
                <a:gd name="T16" fmla="*/ 72 w 156"/>
                <a:gd name="T17" fmla="*/ 65 h 143"/>
                <a:gd name="T18" fmla="*/ 101 w 156"/>
                <a:gd name="T19" fmla="*/ 0 h 143"/>
                <a:gd name="T20" fmla="*/ 156 w 156"/>
                <a:gd name="T21" fmla="*/ 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6" h="143">
                  <a:moveTo>
                    <a:pt x="156" y="0"/>
                  </a:moveTo>
                  <a:cubicBezTo>
                    <a:pt x="77" y="143"/>
                    <a:pt x="77" y="143"/>
                    <a:pt x="77" y="143"/>
                  </a:cubicBezTo>
                  <a:cubicBezTo>
                    <a:pt x="33" y="143"/>
                    <a:pt x="33" y="143"/>
                    <a:pt x="33" y="14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64" y="65"/>
                    <a:pt x="64" y="65"/>
                    <a:pt x="64" y="65"/>
                  </a:cubicBezTo>
                  <a:cubicBezTo>
                    <a:pt x="65" y="72"/>
                    <a:pt x="65" y="79"/>
                    <a:pt x="64" y="86"/>
                  </a:cubicBezTo>
                  <a:cubicBezTo>
                    <a:pt x="65" y="86"/>
                    <a:pt x="65" y="86"/>
                    <a:pt x="65" y="86"/>
                  </a:cubicBezTo>
                  <a:cubicBezTo>
                    <a:pt x="66" y="79"/>
                    <a:pt x="69" y="72"/>
                    <a:pt x="72" y="65"/>
                  </a:cubicBezTo>
                  <a:cubicBezTo>
                    <a:pt x="101" y="0"/>
                    <a:pt x="101" y="0"/>
                    <a:pt x="101" y="0"/>
                  </a:cubicBezTo>
                  <a:lnTo>
                    <a:pt x="1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Freeform 15"/>
            <p:cNvSpPr>
              <a:spLocks/>
            </p:cNvSpPr>
            <p:nvPr/>
          </p:nvSpPr>
          <p:spPr bwMode="auto">
            <a:xfrm>
              <a:off x="4627563" y="6757988"/>
              <a:ext cx="446088" cy="536575"/>
            </a:xfrm>
            <a:custGeom>
              <a:avLst/>
              <a:gdLst>
                <a:gd name="T0" fmla="*/ 52 w 281"/>
                <a:gd name="T1" fmla="*/ 0 h 338"/>
                <a:gd name="T2" fmla="*/ 281 w 281"/>
                <a:gd name="T3" fmla="*/ 0 h 338"/>
                <a:gd name="T4" fmla="*/ 264 w 281"/>
                <a:gd name="T5" fmla="*/ 93 h 338"/>
                <a:gd name="T6" fmla="*/ 163 w 281"/>
                <a:gd name="T7" fmla="*/ 93 h 338"/>
                <a:gd name="T8" fmla="*/ 156 w 281"/>
                <a:gd name="T9" fmla="*/ 126 h 338"/>
                <a:gd name="T10" fmla="*/ 253 w 281"/>
                <a:gd name="T11" fmla="*/ 126 h 338"/>
                <a:gd name="T12" fmla="*/ 238 w 281"/>
                <a:gd name="T13" fmla="*/ 213 h 338"/>
                <a:gd name="T14" fmla="*/ 142 w 281"/>
                <a:gd name="T15" fmla="*/ 213 h 338"/>
                <a:gd name="T16" fmla="*/ 137 w 281"/>
                <a:gd name="T17" fmla="*/ 246 h 338"/>
                <a:gd name="T18" fmla="*/ 246 w 281"/>
                <a:gd name="T19" fmla="*/ 246 h 338"/>
                <a:gd name="T20" fmla="*/ 231 w 281"/>
                <a:gd name="T21" fmla="*/ 338 h 338"/>
                <a:gd name="T22" fmla="*/ 0 w 281"/>
                <a:gd name="T23" fmla="*/ 338 h 338"/>
                <a:gd name="T24" fmla="*/ 52 w 281"/>
                <a:gd name="T25" fmla="*/ 0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81" h="338">
                  <a:moveTo>
                    <a:pt x="52" y="0"/>
                  </a:moveTo>
                  <a:lnTo>
                    <a:pt x="281" y="0"/>
                  </a:lnTo>
                  <a:lnTo>
                    <a:pt x="264" y="93"/>
                  </a:lnTo>
                  <a:lnTo>
                    <a:pt x="163" y="93"/>
                  </a:lnTo>
                  <a:lnTo>
                    <a:pt x="156" y="126"/>
                  </a:lnTo>
                  <a:lnTo>
                    <a:pt x="253" y="126"/>
                  </a:lnTo>
                  <a:lnTo>
                    <a:pt x="238" y="213"/>
                  </a:lnTo>
                  <a:lnTo>
                    <a:pt x="142" y="213"/>
                  </a:lnTo>
                  <a:lnTo>
                    <a:pt x="137" y="246"/>
                  </a:lnTo>
                  <a:lnTo>
                    <a:pt x="246" y="246"/>
                  </a:lnTo>
                  <a:lnTo>
                    <a:pt x="231" y="338"/>
                  </a:lnTo>
                  <a:lnTo>
                    <a:pt x="0" y="338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Freeform 16"/>
            <p:cNvSpPr>
              <a:spLocks/>
            </p:cNvSpPr>
            <p:nvPr/>
          </p:nvSpPr>
          <p:spPr bwMode="auto">
            <a:xfrm>
              <a:off x="5426075" y="6757988"/>
              <a:ext cx="627063" cy="536575"/>
            </a:xfrm>
            <a:custGeom>
              <a:avLst/>
              <a:gdLst>
                <a:gd name="T0" fmla="*/ 23 w 167"/>
                <a:gd name="T1" fmla="*/ 0 h 143"/>
                <a:gd name="T2" fmla="*/ 73 w 167"/>
                <a:gd name="T3" fmla="*/ 0 h 143"/>
                <a:gd name="T4" fmla="*/ 107 w 167"/>
                <a:gd name="T5" fmla="*/ 79 h 143"/>
                <a:gd name="T6" fmla="*/ 108 w 167"/>
                <a:gd name="T7" fmla="*/ 79 h 143"/>
                <a:gd name="T8" fmla="*/ 110 w 167"/>
                <a:gd name="T9" fmla="*/ 43 h 143"/>
                <a:gd name="T10" fmla="*/ 117 w 167"/>
                <a:gd name="T11" fmla="*/ 0 h 143"/>
                <a:gd name="T12" fmla="*/ 167 w 167"/>
                <a:gd name="T13" fmla="*/ 0 h 143"/>
                <a:gd name="T14" fmla="*/ 144 w 167"/>
                <a:gd name="T15" fmla="*/ 143 h 143"/>
                <a:gd name="T16" fmla="*/ 94 w 167"/>
                <a:gd name="T17" fmla="*/ 143 h 143"/>
                <a:gd name="T18" fmla="*/ 60 w 167"/>
                <a:gd name="T19" fmla="*/ 68 h 143"/>
                <a:gd name="T20" fmla="*/ 59 w 167"/>
                <a:gd name="T21" fmla="*/ 68 h 143"/>
                <a:gd name="T22" fmla="*/ 57 w 167"/>
                <a:gd name="T23" fmla="*/ 97 h 143"/>
                <a:gd name="T24" fmla="*/ 50 w 167"/>
                <a:gd name="T25" fmla="*/ 143 h 143"/>
                <a:gd name="T26" fmla="*/ 0 w 167"/>
                <a:gd name="T27" fmla="*/ 143 h 143"/>
                <a:gd name="T28" fmla="*/ 23 w 167"/>
                <a:gd name="T29" fmla="*/ 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67" h="143">
                  <a:moveTo>
                    <a:pt x="23" y="0"/>
                  </a:moveTo>
                  <a:cubicBezTo>
                    <a:pt x="73" y="0"/>
                    <a:pt x="73" y="0"/>
                    <a:pt x="73" y="0"/>
                  </a:cubicBezTo>
                  <a:cubicBezTo>
                    <a:pt x="107" y="79"/>
                    <a:pt x="107" y="79"/>
                    <a:pt x="107" y="79"/>
                  </a:cubicBezTo>
                  <a:cubicBezTo>
                    <a:pt x="108" y="79"/>
                    <a:pt x="108" y="79"/>
                    <a:pt x="108" y="79"/>
                  </a:cubicBezTo>
                  <a:cubicBezTo>
                    <a:pt x="108" y="67"/>
                    <a:pt x="108" y="55"/>
                    <a:pt x="110" y="43"/>
                  </a:cubicBezTo>
                  <a:cubicBezTo>
                    <a:pt x="117" y="0"/>
                    <a:pt x="117" y="0"/>
                    <a:pt x="117" y="0"/>
                  </a:cubicBezTo>
                  <a:cubicBezTo>
                    <a:pt x="167" y="0"/>
                    <a:pt x="167" y="0"/>
                    <a:pt x="167" y="0"/>
                  </a:cubicBezTo>
                  <a:cubicBezTo>
                    <a:pt x="144" y="143"/>
                    <a:pt x="144" y="143"/>
                    <a:pt x="144" y="143"/>
                  </a:cubicBezTo>
                  <a:cubicBezTo>
                    <a:pt x="94" y="143"/>
                    <a:pt x="94" y="143"/>
                    <a:pt x="94" y="143"/>
                  </a:cubicBezTo>
                  <a:cubicBezTo>
                    <a:pt x="60" y="68"/>
                    <a:pt x="60" y="68"/>
                    <a:pt x="60" y="68"/>
                  </a:cubicBezTo>
                  <a:cubicBezTo>
                    <a:pt x="59" y="68"/>
                    <a:pt x="59" y="68"/>
                    <a:pt x="59" y="68"/>
                  </a:cubicBezTo>
                  <a:cubicBezTo>
                    <a:pt x="59" y="78"/>
                    <a:pt x="59" y="87"/>
                    <a:pt x="57" y="97"/>
                  </a:cubicBezTo>
                  <a:cubicBezTo>
                    <a:pt x="50" y="143"/>
                    <a:pt x="50" y="143"/>
                    <a:pt x="50" y="143"/>
                  </a:cubicBezTo>
                  <a:cubicBezTo>
                    <a:pt x="0" y="143"/>
                    <a:pt x="0" y="143"/>
                    <a:pt x="0" y="143"/>
                  </a:cubicBezTo>
                  <a:lnTo>
                    <a:pt x="2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17"/>
            <p:cNvSpPr>
              <a:spLocks/>
            </p:cNvSpPr>
            <p:nvPr/>
          </p:nvSpPr>
          <p:spPr bwMode="auto">
            <a:xfrm>
              <a:off x="6386513" y="6751638"/>
              <a:ext cx="495300" cy="554037"/>
            </a:xfrm>
            <a:custGeom>
              <a:avLst/>
              <a:gdLst>
                <a:gd name="T0" fmla="*/ 22 w 132"/>
                <a:gd name="T1" fmla="*/ 94 h 148"/>
                <a:gd name="T2" fmla="*/ 25 w 132"/>
                <a:gd name="T3" fmla="*/ 96 h 148"/>
                <a:gd name="T4" fmla="*/ 55 w 132"/>
                <a:gd name="T5" fmla="*/ 109 h 148"/>
                <a:gd name="T6" fmla="*/ 70 w 132"/>
                <a:gd name="T7" fmla="*/ 101 h 148"/>
                <a:gd name="T8" fmla="*/ 59 w 132"/>
                <a:gd name="T9" fmla="*/ 93 h 148"/>
                <a:gd name="T10" fmla="*/ 49 w 132"/>
                <a:gd name="T11" fmla="*/ 91 h 148"/>
                <a:gd name="T12" fmla="*/ 18 w 132"/>
                <a:gd name="T13" fmla="*/ 53 h 148"/>
                <a:gd name="T14" fmla="*/ 88 w 132"/>
                <a:gd name="T15" fmla="*/ 0 h 148"/>
                <a:gd name="T16" fmla="*/ 132 w 132"/>
                <a:gd name="T17" fmla="*/ 12 h 148"/>
                <a:gd name="T18" fmla="*/ 112 w 132"/>
                <a:gd name="T19" fmla="*/ 49 h 148"/>
                <a:gd name="T20" fmla="*/ 83 w 132"/>
                <a:gd name="T21" fmla="*/ 38 h 148"/>
                <a:gd name="T22" fmla="*/ 71 w 132"/>
                <a:gd name="T23" fmla="*/ 46 h 148"/>
                <a:gd name="T24" fmla="*/ 80 w 132"/>
                <a:gd name="T25" fmla="*/ 53 h 148"/>
                <a:gd name="T26" fmla="*/ 92 w 132"/>
                <a:gd name="T27" fmla="*/ 55 h 148"/>
                <a:gd name="T28" fmla="*/ 123 w 132"/>
                <a:gd name="T29" fmla="*/ 96 h 148"/>
                <a:gd name="T30" fmla="*/ 53 w 132"/>
                <a:gd name="T31" fmla="*/ 148 h 148"/>
                <a:gd name="T32" fmla="*/ 0 w 132"/>
                <a:gd name="T33" fmla="*/ 134 h 148"/>
                <a:gd name="T34" fmla="*/ 22 w 132"/>
                <a:gd name="T35" fmla="*/ 94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2" h="148">
                  <a:moveTo>
                    <a:pt x="22" y="94"/>
                  </a:moveTo>
                  <a:cubicBezTo>
                    <a:pt x="25" y="96"/>
                    <a:pt x="25" y="96"/>
                    <a:pt x="25" y="96"/>
                  </a:cubicBezTo>
                  <a:cubicBezTo>
                    <a:pt x="33" y="103"/>
                    <a:pt x="43" y="109"/>
                    <a:pt x="55" y="109"/>
                  </a:cubicBezTo>
                  <a:cubicBezTo>
                    <a:pt x="60" y="109"/>
                    <a:pt x="69" y="107"/>
                    <a:pt x="70" y="101"/>
                  </a:cubicBezTo>
                  <a:cubicBezTo>
                    <a:pt x="71" y="94"/>
                    <a:pt x="64" y="94"/>
                    <a:pt x="59" y="93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29" y="87"/>
                    <a:pt x="14" y="75"/>
                    <a:pt x="18" y="53"/>
                  </a:cubicBezTo>
                  <a:cubicBezTo>
                    <a:pt x="23" y="19"/>
                    <a:pt x="57" y="0"/>
                    <a:pt x="88" y="0"/>
                  </a:cubicBezTo>
                  <a:cubicBezTo>
                    <a:pt x="105" y="0"/>
                    <a:pt x="119" y="4"/>
                    <a:pt x="132" y="12"/>
                  </a:cubicBezTo>
                  <a:cubicBezTo>
                    <a:pt x="112" y="49"/>
                    <a:pt x="112" y="49"/>
                    <a:pt x="112" y="49"/>
                  </a:cubicBezTo>
                  <a:cubicBezTo>
                    <a:pt x="104" y="43"/>
                    <a:pt x="95" y="38"/>
                    <a:pt x="83" y="38"/>
                  </a:cubicBezTo>
                  <a:cubicBezTo>
                    <a:pt x="79" y="38"/>
                    <a:pt x="72" y="40"/>
                    <a:pt x="71" y="46"/>
                  </a:cubicBezTo>
                  <a:cubicBezTo>
                    <a:pt x="70" y="51"/>
                    <a:pt x="76" y="52"/>
                    <a:pt x="80" y="53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113" y="60"/>
                    <a:pt x="127" y="72"/>
                    <a:pt x="123" y="96"/>
                  </a:cubicBezTo>
                  <a:cubicBezTo>
                    <a:pt x="118" y="131"/>
                    <a:pt x="84" y="148"/>
                    <a:pt x="53" y="148"/>
                  </a:cubicBezTo>
                  <a:cubicBezTo>
                    <a:pt x="35" y="148"/>
                    <a:pt x="15" y="143"/>
                    <a:pt x="0" y="134"/>
                  </a:cubicBezTo>
                  <a:lnTo>
                    <a:pt x="22" y="9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Freeform 18"/>
            <p:cNvSpPr>
              <a:spLocks/>
            </p:cNvSpPr>
            <p:nvPr/>
          </p:nvSpPr>
          <p:spPr bwMode="auto">
            <a:xfrm>
              <a:off x="7237413" y="6757988"/>
              <a:ext cx="608013" cy="536575"/>
            </a:xfrm>
            <a:custGeom>
              <a:avLst/>
              <a:gdLst>
                <a:gd name="T0" fmla="*/ 22 w 162"/>
                <a:gd name="T1" fmla="*/ 0 h 143"/>
                <a:gd name="T2" fmla="*/ 73 w 162"/>
                <a:gd name="T3" fmla="*/ 0 h 143"/>
                <a:gd name="T4" fmla="*/ 62 w 162"/>
                <a:gd name="T5" fmla="*/ 62 h 143"/>
                <a:gd name="T6" fmla="*/ 63 w 162"/>
                <a:gd name="T7" fmla="*/ 62 h 143"/>
                <a:gd name="T8" fmla="*/ 73 w 162"/>
                <a:gd name="T9" fmla="*/ 46 h 143"/>
                <a:gd name="T10" fmla="*/ 106 w 162"/>
                <a:gd name="T11" fmla="*/ 0 h 143"/>
                <a:gd name="T12" fmla="*/ 162 w 162"/>
                <a:gd name="T13" fmla="*/ 0 h 143"/>
                <a:gd name="T14" fmla="*/ 106 w 162"/>
                <a:gd name="T15" fmla="*/ 70 h 143"/>
                <a:gd name="T16" fmla="*/ 144 w 162"/>
                <a:gd name="T17" fmla="*/ 143 h 143"/>
                <a:gd name="T18" fmla="*/ 84 w 162"/>
                <a:gd name="T19" fmla="*/ 143 h 143"/>
                <a:gd name="T20" fmla="*/ 66 w 162"/>
                <a:gd name="T21" fmla="*/ 100 h 143"/>
                <a:gd name="T22" fmla="*/ 60 w 162"/>
                <a:gd name="T23" fmla="*/ 83 h 143"/>
                <a:gd name="T24" fmla="*/ 59 w 162"/>
                <a:gd name="T25" fmla="*/ 83 h 143"/>
                <a:gd name="T26" fmla="*/ 51 w 162"/>
                <a:gd name="T27" fmla="*/ 143 h 143"/>
                <a:gd name="T28" fmla="*/ 0 w 162"/>
                <a:gd name="T29" fmla="*/ 143 h 143"/>
                <a:gd name="T30" fmla="*/ 22 w 162"/>
                <a:gd name="T31" fmla="*/ 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62" h="143">
                  <a:moveTo>
                    <a:pt x="22" y="0"/>
                  </a:moveTo>
                  <a:cubicBezTo>
                    <a:pt x="73" y="0"/>
                    <a:pt x="73" y="0"/>
                    <a:pt x="73" y="0"/>
                  </a:cubicBezTo>
                  <a:cubicBezTo>
                    <a:pt x="62" y="62"/>
                    <a:pt x="62" y="62"/>
                    <a:pt x="62" y="62"/>
                  </a:cubicBezTo>
                  <a:cubicBezTo>
                    <a:pt x="63" y="62"/>
                    <a:pt x="63" y="62"/>
                    <a:pt x="63" y="62"/>
                  </a:cubicBezTo>
                  <a:cubicBezTo>
                    <a:pt x="65" y="56"/>
                    <a:pt x="70" y="51"/>
                    <a:pt x="73" y="46"/>
                  </a:cubicBezTo>
                  <a:cubicBezTo>
                    <a:pt x="106" y="0"/>
                    <a:pt x="106" y="0"/>
                    <a:pt x="106" y="0"/>
                  </a:cubicBezTo>
                  <a:cubicBezTo>
                    <a:pt x="162" y="0"/>
                    <a:pt x="162" y="0"/>
                    <a:pt x="162" y="0"/>
                  </a:cubicBezTo>
                  <a:cubicBezTo>
                    <a:pt x="106" y="70"/>
                    <a:pt x="106" y="70"/>
                    <a:pt x="106" y="70"/>
                  </a:cubicBezTo>
                  <a:cubicBezTo>
                    <a:pt x="144" y="143"/>
                    <a:pt x="144" y="143"/>
                    <a:pt x="144" y="143"/>
                  </a:cubicBezTo>
                  <a:cubicBezTo>
                    <a:pt x="84" y="143"/>
                    <a:pt x="84" y="143"/>
                    <a:pt x="84" y="143"/>
                  </a:cubicBezTo>
                  <a:cubicBezTo>
                    <a:pt x="66" y="100"/>
                    <a:pt x="66" y="100"/>
                    <a:pt x="66" y="100"/>
                  </a:cubicBezTo>
                  <a:cubicBezTo>
                    <a:pt x="64" y="94"/>
                    <a:pt x="60" y="89"/>
                    <a:pt x="60" y="83"/>
                  </a:cubicBezTo>
                  <a:cubicBezTo>
                    <a:pt x="59" y="83"/>
                    <a:pt x="59" y="83"/>
                    <a:pt x="59" y="83"/>
                  </a:cubicBezTo>
                  <a:cubicBezTo>
                    <a:pt x="51" y="143"/>
                    <a:pt x="51" y="143"/>
                    <a:pt x="51" y="143"/>
                  </a:cubicBezTo>
                  <a:cubicBezTo>
                    <a:pt x="0" y="143"/>
                    <a:pt x="0" y="143"/>
                    <a:pt x="0" y="143"/>
                  </a:cubicBezTo>
                  <a:lnTo>
                    <a:pt x="2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36481"/>
            <a:ext cx="7513971" cy="830652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sv-SE" noProof="0" dirty="0" smtClean="0"/>
              <a:t>Klicka här för att ändra format</a:t>
            </a:r>
            <a:endParaRPr lang="sv-SE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84785"/>
            <a:ext cx="8229600" cy="43572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sv-SE" noProof="0" dirty="0" smtClean="0"/>
              <a:t>Click to edit Master text styles</a:t>
            </a:r>
          </a:p>
          <a:p>
            <a:pPr lvl="1"/>
            <a:r>
              <a:rPr lang="sv-SE" noProof="0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068266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79388" indent="-179388" algn="l" defTabSz="914400" rtl="0" eaLnBrk="1" latinLnBrk="0" hangingPunct="1">
        <a:lnSpc>
          <a:spcPct val="90000"/>
        </a:lnSpc>
        <a:spcBef>
          <a:spcPts val="6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accent6"/>
          </a:solidFill>
          <a:latin typeface="+mn-lt"/>
          <a:ea typeface="+mn-ea"/>
          <a:cs typeface="+mn-cs"/>
        </a:defRPr>
      </a:lvl1pPr>
      <a:lvl2pPr marL="360363" indent="-180975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800" kern="1200">
          <a:solidFill>
            <a:schemeClr val="accent6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800" kern="1200">
          <a:solidFill>
            <a:schemeClr val="accent4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600" kern="1200">
          <a:solidFill>
            <a:schemeClr val="accent4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»"/>
        <a:defRPr sz="1600" kern="1200">
          <a:solidFill>
            <a:schemeClr val="accent4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 err="1" smtClean="0"/>
              <a:t>Elåret</a:t>
            </a:r>
            <a:r>
              <a:rPr lang="sv-SE" dirty="0" smtClean="0"/>
              <a:t> 2012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 smtClean="0"/>
              <a:t>Diagram ur rapporten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13566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5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sv-SE" dirty="0" err="1" smtClean="0"/>
              <a:t>Elåret</a:t>
            </a:r>
            <a:r>
              <a:rPr lang="sv-SE" dirty="0" smtClean="0"/>
              <a:t> 2012</a:t>
            </a:r>
          </a:p>
        </p:txBody>
      </p:sp>
      <p:sp>
        <p:nvSpPr>
          <p:cNvPr id="2" name="Platshållare för innehåll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Antal byten mellan </a:t>
            </a:r>
            <a:r>
              <a:rPr lang="sv-SE" dirty="0" smtClean="0"/>
              <a:t/>
            </a:r>
            <a:br>
              <a:rPr lang="sv-SE" dirty="0" smtClean="0"/>
            </a:br>
            <a:r>
              <a:rPr lang="sv-SE" dirty="0" smtClean="0"/>
              <a:t>elhandelsföretag </a:t>
            </a:r>
            <a:r>
              <a:rPr lang="sv-SE" dirty="0"/>
              <a:t>per år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v-SE" dirty="0"/>
              <a:t>Källa: </a:t>
            </a:r>
            <a:r>
              <a:rPr lang="sv-SE" dirty="0" smtClean="0"/>
              <a:t>SCB</a:t>
            </a:r>
            <a:endParaRPr lang="sv-SE" dirty="0"/>
          </a:p>
        </p:txBody>
      </p:sp>
      <p:pic>
        <p:nvPicPr>
          <p:cNvPr id="21509" name="Bildobjekt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80487" y="1556792"/>
            <a:ext cx="4667977" cy="407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5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sv-SE" dirty="0" err="1" smtClean="0"/>
              <a:t>Elåret</a:t>
            </a:r>
            <a:r>
              <a:rPr lang="sv-SE" dirty="0" smtClean="0"/>
              <a:t> 2012</a:t>
            </a:r>
          </a:p>
        </p:txBody>
      </p:sp>
      <p:sp>
        <p:nvSpPr>
          <p:cNvPr id="2" name="Platshållare för innehåll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Kunders rörlighet, per januari </a:t>
            </a:r>
            <a:br>
              <a:rPr lang="sv-SE" dirty="0"/>
            </a:br>
            <a:r>
              <a:rPr lang="sv-SE" dirty="0"/>
              <a:t>åren 2001–2013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v-SE" dirty="0"/>
              <a:t>Källa: </a:t>
            </a:r>
            <a:r>
              <a:rPr lang="sv-SE" dirty="0" smtClean="0"/>
              <a:t>SCB</a:t>
            </a:r>
            <a:endParaRPr lang="sv-SE" dirty="0"/>
          </a:p>
        </p:txBody>
      </p:sp>
      <p:pic>
        <p:nvPicPr>
          <p:cNvPr id="22533" name="Bildobjekt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614"/>
          <a:stretch/>
        </p:blipFill>
        <p:spPr bwMode="auto">
          <a:xfrm>
            <a:off x="4139952" y="1556792"/>
            <a:ext cx="4589328" cy="419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5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v-SE" dirty="0" err="1" smtClean="0"/>
              <a:t>Elåret</a:t>
            </a:r>
            <a:r>
              <a:rPr lang="sv-SE" dirty="0" smtClean="0"/>
              <a:t> 2012</a:t>
            </a:r>
          </a:p>
        </p:txBody>
      </p:sp>
      <p:sp>
        <p:nvSpPr>
          <p:cNvPr id="2" name="Platshållare för innehåll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Elprisets uppdelning för </a:t>
            </a:r>
            <a:r>
              <a:rPr lang="sv-SE" dirty="0" smtClean="0"/>
              <a:t/>
            </a:r>
            <a:br>
              <a:rPr lang="sv-SE" dirty="0" smtClean="0"/>
            </a:br>
            <a:r>
              <a:rPr lang="sv-SE" dirty="0" smtClean="0"/>
              <a:t>villakunder </a:t>
            </a:r>
            <a:r>
              <a:rPr lang="sv-SE" dirty="0"/>
              <a:t>med elvärme </a:t>
            </a:r>
            <a:r>
              <a:rPr lang="sv-SE" dirty="0" smtClean="0"/>
              <a:t/>
            </a:r>
            <a:br>
              <a:rPr lang="sv-SE" dirty="0" smtClean="0"/>
            </a:br>
            <a:r>
              <a:rPr lang="sv-SE" dirty="0" smtClean="0"/>
              <a:t>och </a:t>
            </a:r>
            <a:r>
              <a:rPr lang="sv-SE" dirty="0"/>
              <a:t>avtal om rörligt pris, </a:t>
            </a:r>
            <a:r>
              <a:rPr lang="sv-SE" dirty="0" smtClean="0"/>
              <a:t/>
            </a:r>
            <a:br>
              <a:rPr lang="sv-SE" dirty="0" smtClean="0"/>
            </a:br>
            <a:r>
              <a:rPr lang="sv-SE" dirty="0" smtClean="0"/>
              <a:t>löpande </a:t>
            </a:r>
            <a:r>
              <a:rPr lang="sv-SE" dirty="0"/>
              <a:t>priser, januari </a:t>
            </a:r>
            <a:r>
              <a:rPr lang="sv-SE" dirty="0" smtClean="0"/>
              <a:t/>
            </a:r>
            <a:br>
              <a:rPr lang="sv-SE" dirty="0" smtClean="0"/>
            </a:br>
            <a:r>
              <a:rPr lang="sv-SE" dirty="0" smtClean="0"/>
              <a:t>respektive </a:t>
            </a:r>
            <a:r>
              <a:rPr lang="sv-SE" dirty="0"/>
              <a:t>år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v-SE" dirty="0"/>
              <a:t>Källa: STEM och </a:t>
            </a:r>
            <a:r>
              <a:rPr lang="sv-SE" dirty="0" smtClean="0"/>
              <a:t>SCB</a:t>
            </a:r>
            <a:endParaRPr lang="sv-SE" dirty="0"/>
          </a:p>
        </p:txBody>
      </p:sp>
      <p:pic>
        <p:nvPicPr>
          <p:cNvPr id="3" name="Bildobjekt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4178" y="1484784"/>
            <a:ext cx="4434286" cy="4190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5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sv-SE" dirty="0" err="1" smtClean="0"/>
              <a:t>Elåret</a:t>
            </a:r>
            <a:r>
              <a:rPr lang="sv-SE" dirty="0" smtClean="0"/>
              <a:t> 2012</a:t>
            </a:r>
          </a:p>
        </p:txBody>
      </p:sp>
      <p:sp>
        <p:nvSpPr>
          <p:cNvPr id="2" name="Platshållare för innehåll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Total energitillförsel i Sverige </a:t>
            </a:r>
            <a:br>
              <a:rPr lang="sv-SE" dirty="0"/>
            </a:br>
            <a:r>
              <a:rPr lang="sv-SE" dirty="0"/>
              <a:t>1973–2012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v-SE" dirty="0"/>
              <a:t>Källa: </a:t>
            </a:r>
            <a:r>
              <a:rPr lang="sv-SE" dirty="0" smtClean="0"/>
              <a:t>SCB</a:t>
            </a:r>
            <a:endParaRPr lang="sv-SE" dirty="0"/>
          </a:p>
        </p:txBody>
      </p:sp>
      <p:pic>
        <p:nvPicPr>
          <p:cNvPr id="24581" name="Bildobjekt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55976" y="1556792"/>
            <a:ext cx="4418700" cy="419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5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sv-SE" dirty="0" err="1" smtClean="0"/>
              <a:t>Elåret</a:t>
            </a:r>
            <a:r>
              <a:rPr lang="sv-SE" dirty="0" smtClean="0"/>
              <a:t> 2012</a:t>
            </a:r>
          </a:p>
        </p:txBody>
      </p:sp>
      <p:sp>
        <p:nvSpPr>
          <p:cNvPr id="2" name="Platshållare för innehåll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Total tillförd energi i relation </a:t>
            </a:r>
            <a:r>
              <a:rPr lang="sv-SE" dirty="0" smtClean="0"/>
              <a:t/>
            </a:r>
            <a:br>
              <a:rPr lang="sv-SE" dirty="0" smtClean="0"/>
            </a:br>
            <a:r>
              <a:rPr lang="sv-SE" dirty="0" smtClean="0"/>
              <a:t>till </a:t>
            </a:r>
            <a:r>
              <a:rPr lang="sv-SE" dirty="0"/>
              <a:t>BNP </a:t>
            </a:r>
            <a:r>
              <a:rPr lang="sv-SE" dirty="0" smtClean="0"/>
              <a:t>1973–2012 </a:t>
            </a:r>
            <a:br>
              <a:rPr lang="sv-SE" dirty="0" smtClean="0"/>
            </a:br>
            <a:r>
              <a:rPr lang="sv-SE" dirty="0" smtClean="0"/>
              <a:t>(</a:t>
            </a:r>
            <a:r>
              <a:rPr lang="sv-SE" dirty="0"/>
              <a:t>1995 års priser)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v-SE" dirty="0"/>
              <a:t>Källa: </a:t>
            </a:r>
            <a:r>
              <a:rPr lang="sv-SE" dirty="0" smtClean="0"/>
              <a:t>SCB</a:t>
            </a:r>
            <a:endParaRPr lang="sv-SE" dirty="0"/>
          </a:p>
        </p:txBody>
      </p:sp>
      <p:pic>
        <p:nvPicPr>
          <p:cNvPr id="25605" name="Bildobjekt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99991" y="1556792"/>
            <a:ext cx="4248473" cy="4191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5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sv-SE" dirty="0" err="1" smtClean="0"/>
              <a:t>Elåret</a:t>
            </a:r>
            <a:r>
              <a:rPr lang="sv-SE" dirty="0" smtClean="0"/>
              <a:t> 2012</a:t>
            </a:r>
          </a:p>
        </p:txBody>
      </p:sp>
      <p:sp>
        <p:nvSpPr>
          <p:cNvPr id="2" name="Platshållare för innehåll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Elanvändningen som </a:t>
            </a:r>
            <a:r>
              <a:rPr lang="sv-SE" dirty="0" smtClean="0"/>
              <a:t/>
            </a:r>
            <a:br>
              <a:rPr lang="sv-SE" dirty="0" smtClean="0"/>
            </a:br>
            <a:r>
              <a:rPr lang="sv-SE" dirty="0" smtClean="0"/>
              <a:t>funktion av </a:t>
            </a:r>
            <a:r>
              <a:rPr lang="sv-SE" dirty="0"/>
              <a:t>BNP-krona </a:t>
            </a:r>
            <a:br>
              <a:rPr lang="sv-SE" dirty="0"/>
            </a:br>
            <a:r>
              <a:rPr lang="sv-SE" dirty="0"/>
              <a:t>1970–2012 (1995 års priser)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v-SE" dirty="0"/>
              <a:t>Källa: </a:t>
            </a:r>
            <a:r>
              <a:rPr lang="sv-SE" dirty="0" smtClean="0"/>
              <a:t>SCB</a:t>
            </a:r>
            <a:endParaRPr lang="sv-SE" dirty="0"/>
          </a:p>
        </p:txBody>
      </p:sp>
      <p:pic>
        <p:nvPicPr>
          <p:cNvPr id="26629" name="Bildobjekt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29"/>
          <a:stretch/>
        </p:blipFill>
        <p:spPr bwMode="auto">
          <a:xfrm>
            <a:off x="4283968" y="1556793"/>
            <a:ext cx="4426181" cy="4140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5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sv-SE" dirty="0" err="1" smtClean="0"/>
              <a:t>Elåret</a:t>
            </a:r>
            <a:r>
              <a:rPr lang="sv-SE" dirty="0" smtClean="0"/>
              <a:t> 2012</a:t>
            </a:r>
          </a:p>
        </p:txBody>
      </p:sp>
      <p:sp>
        <p:nvSpPr>
          <p:cNvPr id="2" name="Platshållare för innehåll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Elanvändningen fördelad på </a:t>
            </a:r>
            <a:r>
              <a:rPr lang="sv-SE" dirty="0" smtClean="0"/>
              <a:t/>
            </a:r>
            <a:br>
              <a:rPr lang="sv-SE" dirty="0" smtClean="0"/>
            </a:br>
            <a:r>
              <a:rPr lang="sv-SE" dirty="0" smtClean="0"/>
              <a:t>olika användare </a:t>
            </a:r>
            <a:r>
              <a:rPr lang="sv-SE" dirty="0"/>
              <a:t>1970–2012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v-SE" dirty="0"/>
              <a:t>Källa: </a:t>
            </a:r>
            <a:r>
              <a:rPr lang="sv-SE" dirty="0" smtClean="0"/>
              <a:t>SCB</a:t>
            </a:r>
            <a:endParaRPr lang="sv-SE" dirty="0"/>
          </a:p>
        </p:txBody>
      </p:sp>
      <p:pic>
        <p:nvPicPr>
          <p:cNvPr id="27653" name="Bildobjekt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01772" y="1556792"/>
            <a:ext cx="4418700" cy="419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 smtClean="0"/>
              <a:t>Elåret</a:t>
            </a:r>
            <a:r>
              <a:rPr lang="sv-SE" dirty="0" smtClean="0"/>
              <a:t> 2012</a:t>
            </a:r>
          </a:p>
        </p:txBody>
      </p:sp>
      <p:sp>
        <p:nvSpPr>
          <p:cNvPr id="2" name="Platshållare för innehåll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Industrins elanvändning i </a:t>
            </a:r>
            <a:r>
              <a:rPr lang="sv-SE" dirty="0" smtClean="0"/>
              <a:t/>
            </a:r>
            <a:br>
              <a:rPr lang="sv-SE" dirty="0" smtClean="0"/>
            </a:br>
            <a:r>
              <a:rPr lang="sv-SE" dirty="0" smtClean="0"/>
              <a:t>förhållande </a:t>
            </a:r>
            <a:r>
              <a:rPr lang="sv-SE" dirty="0"/>
              <a:t>till förädlingsvärdet </a:t>
            </a:r>
            <a:r>
              <a:rPr lang="sv-SE" dirty="0" smtClean="0"/>
              <a:t/>
            </a:r>
            <a:br>
              <a:rPr lang="sv-SE" dirty="0" smtClean="0"/>
            </a:br>
            <a:r>
              <a:rPr lang="sv-SE" dirty="0" smtClean="0"/>
              <a:t>1970–2012 </a:t>
            </a:r>
            <a:r>
              <a:rPr lang="sv-SE" dirty="0"/>
              <a:t>(1991 års priser)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v-SE" dirty="0">
                <a:latin typeface="Verdana" pitchFamily="34" charset="0"/>
              </a:rPr>
              <a:t>Källa: </a:t>
            </a:r>
            <a:r>
              <a:rPr lang="sv-SE" dirty="0" smtClean="0">
                <a:latin typeface="Verdana" pitchFamily="34" charset="0"/>
              </a:rPr>
              <a:t>SCB</a:t>
            </a:r>
            <a:endParaRPr lang="sv-SE" dirty="0">
              <a:latin typeface="Verdana" pitchFamily="34" charset="0"/>
            </a:endParaRPr>
          </a:p>
        </p:txBody>
      </p:sp>
      <p:pic>
        <p:nvPicPr>
          <p:cNvPr id="28677" name="Bildobjekt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29" r="329" b="1639"/>
          <a:stretch/>
        </p:blipFill>
        <p:spPr bwMode="auto">
          <a:xfrm>
            <a:off x="4211960" y="1556792"/>
            <a:ext cx="4548285" cy="419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 smtClean="0"/>
              <a:t>Elåret</a:t>
            </a:r>
            <a:r>
              <a:rPr lang="sv-SE" dirty="0" smtClean="0"/>
              <a:t> 2012</a:t>
            </a:r>
          </a:p>
        </p:txBody>
      </p:sp>
      <p:sp>
        <p:nvSpPr>
          <p:cNvPr id="2" name="Platshållare för innehåll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Relativ fördelning av hushållsel </a:t>
            </a:r>
            <a:br>
              <a:rPr lang="sv-SE" dirty="0"/>
            </a:br>
            <a:r>
              <a:rPr lang="sv-SE" dirty="0"/>
              <a:t>(undersökning år 2007)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v-SE" dirty="0"/>
              <a:t>Källa: </a:t>
            </a:r>
            <a:r>
              <a:rPr lang="sv-SE" dirty="0" smtClean="0"/>
              <a:t>Energimyndigheten</a:t>
            </a:r>
            <a:endParaRPr lang="sv-SE" dirty="0"/>
          </a:p>
        </p:txBody>
      </p:sp>
      <p:pic>
        <p:nvPicPr>
          <p:cNvPr id="4099" name="Picture 3" descr="L:\Svensk Energi\Elåret 2012\OH-bilder svenska\diagram-16_figu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1559869"/>
            <a:ext cx="5002983" cy="4052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9029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5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sv-SE" dirty="0" err="1" smtClean="0"/>
              <a:t>Elåret</a:t>
            </a:r>
            <a:r>
              <a:rPr lang="sv-SE" dirty="0" smtClean="0"/>
              <a:t> 2012</a:t>
            </a:r>
          </a:p>
        </p:txBody>
      </p:sp>
      <p:sp>
        <p:nvSpPr>
          <p:cNvPr id="2" name="Platshållare för innehåll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Total eltillförsel i Sverige </a:t>
            </a:r>
            <a:r>
              <a:rPr lang="sv-SE" dirty="0" smtClean="0"/>
              <a:t/>
            </a:r>
            <a:br>
              <a:rPr lang="sv-SE" dirty="0" smtClean="0"/>
            </a:br>
            <a:r>
              <a:rPr lang="sv-SE" dirty="0" smtClean="0"/>
              <a:t>1950–2012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v-SE" dirty="0"/>
              <a:t>Källa: Svensk </a:t>
            </a:r>
            <a:r>
              <a:rPr lang="sv-SE" dirty="0" smtClean="0"/>
              <a:t>Energi</a:t>
            </a:r>
            <a:endParaRPr lang="sv-SE" dirty="0"/>
          </a:p>
        </p:txBody>
      </p:sp>
      <p:pic>
        <p:nvPicPr>
          <p:cNvPr id="30725" name="Bildobjekt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19" t="987" r="1619" b="983"/>
          <a:stretch/>
        </p:blipFill>
        <p:spPr bwMode="auto">
          <a:xfrm>
            <a:off x="4311166" y="1556792"/>
            <a:ext cx="4437298" cy="419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6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sv-SE" dirty="0" err="1" smtClean="0"/>
              <a:t>Elåret</a:t>
            </a:r>
            <a:r>
              <a:rPr lang="sv-SE" dirty="0" smtClean="0"/>
              <a:t> 2012</a:t>
            </a:r>
          </a:p>
        </p:txBody>
      </p:sp>
      <p:sp>
        <p:nvSpPr>
          <p:cNvPr id="2" name="Platshållare för innehåll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Omsättning på den </a:t>
            </a:r>
            <a:r>
              <a:rPr lang="sv-SE" dirty="0" smtClean="0"/>
              <a:t/>
            </a:r>
            <a:br>
              <a:rPr lang="sv-SE" dirty="0" smtClean="0"/>
            </a:br>
            <a:r>
              <a:rPr lang="sv-SE" dirty="0" smtClean="0"/>
              <a:t>fysiska respektive </a:t>
            </a:r>
            <a:br>
              <a:rPr lang="sv-SE" dirty="0" smtClean="0"/>
            </a:br>
            <a:r>
              <a:rPr lang="sv-SE" dirty="0" smtClean="0"/>
              <a:t>finansiella </a:t>
            </a:r>
            <a:r>
              <a:rPr lang="sv-SE" dirty="0"/>
              <a:t>elmarknaden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v-SE" dirty="0"/>
              <a:t>Källa: Nord Pool Spot</a:t>
            </a:r>
          </a:p>
        </p:txBody>
      </p:sp>
      <p:pic>
        <p:nvPicPr>
          <p:cNvPr id="13317" name="Bildobjekt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77"/>
          <a:stretch/>
        </p:blipFill>
        <p:spPr bwMode="auto">
          <a:xfrm>
            <a:off x="4067943" y="1556792"/>
            <a:ext cx="4679255" cy="419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sv-SE" dirty="0" err="1" smtClean="0"/>
              <a:t>Elåret</a:t>
            </a:r>
            <a:r>
              <a:rPr lang="sv-SE" dirty="0" smtClean="0"/>
              <a:t> 2012</a:t>
            </a:r>
          </a:p>
        </p:txBody>
      </p:sp>
      <p:sp>
        <p:nvSpPr>
          <p:cNvPr id="2" name="Platshållare för innehåll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Normaliserad </a:t>
            </a:r>
            <a:r>
              <a:rPr lang="sv-SE" dirty="0" smtClean="0"/>
              <a:t/>
            </a:r>
            <a:br>
              <a:rPr lang="sv-SE" dirty="0" smtClean="0"/>
            </a:br>
            <a:r>
              <a:rPr lang="sv-SE" dirty="0" smtClean="0"/>
              <a:t>elproduktionsmix </a:t>
            </a:r>
            <a:r>
              <a:rPr lang="sv-SE" dirty="0"/>
              <a:t>i Norden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v-SE" dirty="0"/>
              <a:t>Källa: Svensk </a:t>
            </a:r>
            <a:r>
              <a:rPr lang="sv-SE" dirty="0" smtClean="0"/>
              <a:t>Energi</a:t>
            </a:r>
            <a:endParaRPr lang="sv-SE" dirty="0"/>
          </a:p>
        </p:txBody>
      </p:sp>
      <p:pic>
        <p:nvPicPr>
          <p:cNvPr id="31749" name="Bildobjekt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00"/>
          <a:stretch/>
        </p:blipFill>
        <p:spPr bwMode="auto">
          <a:xfrm>
            <a:off x="3807733" y="1556792"/>
            <a:ext cx="4940731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 smtClean="0"/>
              <a:t>Elåret</a:t>
            </a:r>
            <a:r>
              <a:rPr lang="sv-SE" dirty="0" smtClean="0"/>
              <a:t> 2012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Fördelning av installerad </a:t>
            </a:r>
            <a:r>
              <a:rPr lang="sv-SE" dirty="0" smtClean="0"/>
              <a:t/>
            </a:r>
            <a:br>
              <a:rPr lang="sv-SE" dirty="0" smtClean="0"/>
            </a:br>
            <a:r>
              <a:rPr lang="sv-SE" dirty="0" smtClean="0"/>
              <a:t>effekt </a:t>
            </a:r>
            <a:r>
              <a:rPr lang="sv-SE" dirty="0"/>
              <a:t>och årsenergi för </a:t>
            </a:r>
            <a:r>
              <a:rPr lang="sv-SE" dirty="0" smtClean="0"/>
              <a:t/>
            </a:r>
            <a:br>
              <a:rPr lang="sv-SE" dirty="0" smtClean="0"/>
            </a:br>
            <a:r>
              <a:rPr lang="sv-SE" dirty="0" smtClean="0"/>
              <a:t>olika </a:t>
            </a:r>
            <a:r>
              <a:rPr lang="sv-SE" dirty="0"/>
              <a:t>kraftslag år 2012</a:t>
            </a:r>
          </a:p>
          <a:p>
            <a:pPr marL="0" indent="0">
              <a:buNone/>
            </a:pPr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v-SE" dirty="0"/>
              <a:t>Källa: Svensk </a:t>
            </a:r>
            <a:r>
              <a:rPr lang="sv-SE" dirty="0" smtClean="0"/>
              <a:t>Energi</a:t>
            </a:r>
            <a:endParaRPr lang="sv-SE" dirty="0"/>
          </a:p>
        </p:txBody>
      </p:sp>
      <p:pic>
        <p:nvPicPr>
          <p:cNvPr id="1026" name="Picture 2" descr="L:\Svensk Energi\Elåret 2012\OH-bilder svenska\diagram-19_NY_figu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8132" y="1527844"/>
            <a:ext cx="5125553" cy="3989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0557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5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v-SE" dirty="0" err="1" smtClean="0"/>
              <a:t>Elåret</a:t>
            </a:r>
            <a:r>
              <a:rPr lang="sv-SE" dirty="0" smtClean="0"/>
              <a:t> 2012</a:t>
            </a:r>
          </a:p>
        </p:txBody>
      </p:sp>
      <p:sp>
        <p:nvSpPr>
          <p:cNvPr id="2" name="Platshållare för innehåll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Tillrinningens variation </a:t>
            </a:r>
            <a:r>
              <a:rPr lang="sv-SE" dirty="0" smtClean="0"/>
              <a:t>i förhållande </a:t>
            </a:r>
            <a:br>
              <a:rPr lang="sv-SE" dirty="0" smtClean="0"/>
            </a:br>
            <a:r>
              <a:rPr lang="sv-SE" dirty="0" smtClean="0"/>
              <a:t>till normalårstillrinningen </a:t>
            </a:r>
            <a:r>
              <a:rPr lang="sv-SE" dirty="0"/>
              <a:t>för </a:t>
            </a:r>
            <a:r>
              <a:rPr lang="sv-SE" dirty="0" smtClean="0"/>
              <a:t/>
            </a:r>
            <a:br>
              <a:rPr lang="sv-SE" dirty="0" smtClean="0"/>
            </a:br>
            <a:r>
              <a:rPr lang="sv-SE" dirty="0" smtClean="0"/>
              <a:t>åren </a:t>
            </a:r>
            <a:r>
              <a:rPr lang="sv-SE" dirty="0"/>
              <a:t>1960–2012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v-SE" dirty="0"/>
              <a:t>Källa: Svensk </a:t>
            </a:r>
            <a:r>
              <a:rPr lang="sv-SE" dirty="0" smtClean="0"/>
              <a:t>Energi</a:t>
            </a:r>
            <a:endParaRPr lang="sv-SE" dirty="0"/>
          </a:p>
        </p:txBody>
      </p:sp>
      <p:pic>
        <p:nvPicPr>
          <p:cNvPr id="32773" name="Bildobjekt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08834" y="1496932"/>
            <a:ext cx="4211638" cy="4092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5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sv-SE" dirty="0" err="1" smtClean="0"/>
              <a:t>Elåret</a:t>
            </a:r>
            <a:r>
              <a:rPr lang="sv-SE" dirty="0" smtClean="0"/>
              <a:t> 2012</a:t>
            </a:r>
          </a:p>
        </p:txBody>
      </p:sp>
      <p:sp>
        <p:nvSpPr>
          <p:cNvPr id="2" name="Platshållare för innehåll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Tillrinningsvariation i de </a:t>
            </a:r>
            <a:br>
              <a:rPr lang="sv-SE" dirty="0"/>
            </a:br>
            <a:r>
              <a:rPr lang="sv-SE" dirty="0"/>
              <a:t>kraftproducerande älvarna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v-SE" dirty="0"/>
              <a:t>Källa: Svensk </a:t>
            </a:r>
            <a:r>
              <a:rPr lang="sv-SE" dirty="0" smtClean="0"/>
              <a:t>Energi</a:t>
            </a:r>
            <a:endParaRPr lang="sv-SE" dirty="0"/>
          </a:p>
        </p:txBody>
      </p:sp>
      <p:pic>
        <p:nvPicPr>
          <p:cNvPr id="33797" name="Bildobjekt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08399" y="1484784"/>
            <a:ext cx="4240065" cy="41764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5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sv-SE" dirty="0" err="1" smtClean="0"/>
              <a:t>Elåret</a:t>
            </a:r>
            <a:r>
              <a:rPr lang="sv-SE" dirty="0" smtClean="0"/>
              <a:t> 2012</a:t>
            </a:r>
          </a:p>
        </p:txBody>
      </p:sp>
      <p:sp>
        <p:nvSpPr>
          <p:cNvPr id="2" name="Platshållare för innehåll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Regleringsmagasinens </a:t>
            </a:r>
            <a:r>
              <a:rPr lang="sv-SE" dirty="0" smtClean="0"/>
              <a:t/>
            </a:r>
            <a:br>
              <a:rPr lang="sv-SE" dirty="0" smtClean="0"/>
            </a:br>
            <a:r>
              <a:rPr lang="sv-SE" dirty="0" smtClean="0"/>
              <a:t>fyllnadsgrad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v-SE" dirty="0"/>
              <a:t>Källa: Svensk </a:t>
            </a:r>
            <a:r>
              <a:rPr lang="sv-SE" dirty="0" smtClean="0"/>
              <a:t>Energi</a:t>
            </a:r>
            <a:endParaRPr lang="sv-SE" dirty="0"/>
          </a:p>
        </p:txBody>
      </p:sp>
      <p:pic>
        <p:nvPicPr>
          <p:cNvPr id="34821" name="Bildobjekt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06"/>
          <a:stretch/>
        </p:blipFill>
        <p:spPr bwMode="auto">
          <a:xfrm>
            <a:off x="4114470" y="1584412"/>
            <a:ext cx="4633993" cy="4004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 smtClean="0"/>
              <a:t>Elåret</a:t>
            </a:r>
            <a:r>
              <a:rPr lang="sv-SE" dirty="0" smtClean="0"/>
              <a:t> 2012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smtClean="0"/>
              <a:t>Regleringsmagasinens</a:t>
            </a:r>
            <a:br>
              <a:rPr lang="sv-SE" dirty="0" smtClean="0"/>
            </a:br>
            <a:r>
              <a:rPr lang="sv-SE" dirty="0" smtClean="0"/>
              <a:t> </a:t>
            </a:r>
            <a:r>
              <a:rPr lang="sv-SE" dirty="0"/>
              <a:t>fyllnadsgrad</a:t>
            </a:r>
          </a:p>
          <a:p>
            <a:pPr marL="0" indent="0">
              <a:buNone/>
            </a:pPr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v-SE" dirty="0"/>
              <a:t>Källa: Svensk </a:t>
            </a:r>
            <a:r>
              <a:rPr lang="sv-SE" dirty="0" smtClean="0"/>
              <a:t>Energi</a:t>
            </a:r>
            <a:endParaRPr lang="sv-SE" dirty="0"/>
          </a:p>
        </p:txBody>
      </p:sp>
      <p:pic>
        <p:nvPicPr>
          <p:cNvPr id="35843" name="Bildobjekt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14"/>
          <a:stretch/>
        </p:blipFill>
        <p:spPr bwMode="auto">
          <a:xfrm>
            <a:off x="4211960" y="1534293"/>
            <a:ext cx="4468011" cy="3980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5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sv-SE" dirty="0" err="1" smtClean="0"/>
              <a:t>Elåret</a:t>
            </a:r>
            <a:r>
              <a:rPr lang="sv-SE" dirty="0" smtClean="0"/>
              <a:t> 2012</a:t>
            </a:r>
          </a:p>
        </p:txBody>
      </p:sp>
      <p:sp>
        <p:nvSpPr>
          <p:cNvPr id="2" name="Platshållare för innehåll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Energibranschens </a:t>
            </a:r>
            <a:r>
              <a:rPr lang="sv-SE" dirty="0" smtClean="0"/>
              <a:t/>
            </a:r>
            <a:br>
              <a:rPr lang="sv-SE" dirty="0" smtClean="0"/>
            </a:br>
            <a:r>
              <a:rPr lang="sv-SE" dirty="0" smtClean="0"/>
              <a:t>bruttoinvesteringar </a:t>
            </a:r>
            <a:r>
              <a:rPr lang="sv-SE" dirty="0"/>
              <a:t/>
            </a:r>
            <a:br>
              <a:rPr lang="sv-SE" dirty="0"/>
            </a:br>
            <a:r>
              <a:rPr lang="sv-SE" dirty="0"/>
              <a:t>löpande priser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v-SE" dirty="0"/>
              <a:t>Källa: </a:t>
            </a:r>
            <a:r>
              <a:rPr lang="sv-SE" dirty="0" smtClean="0"/>
              <a:t>SCB</a:t>
            </a:r>
            <a:endParaRPr lang="sv-SE" dirty="0"/>
          </a:p>
        </p:txBody>
      </p:sp>
      <p:pic>
        <p:nvPicPr>
          <p:cNvPr id="36869" name="Bildobjekt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94251" y="1484784"/>
            <a:ext cx="4254213" cy="419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5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sv-SE" dirty="0" err="1" smtClean="0"/>
              <a:t>Elåret</a:t>
            </a:r>
            <a:r>
              <a:rPr lang="sv-SE" dirty="0" smtClean="0"/>
              <a:t> 2012</a:t>
            </a:r>
          </a:p>
        </p:txBody>
      </p:sp>
      <p:sp>
        <p:nvSpPr>
          <p:cNvPr id="2" name="Platshållare för innehåll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Vindkraftens installerade effekt </a:t>
            </a:r>
            <a:r>
              <a:rPr lang="sv-SE" dirty="0" smtClean="0"/>
              <a:t/>
            </a:r>
            <a:br>
              <a:rPr lang="sv-SE" dirty="0" smtClean="0"/>
            </a:br>
            <a:r>
              <a:rPr lang="sv-SE" dirty="0" smtClean="0"/>
              <a:t>i MW </a:t>
            </a:r>
            <a:r>
              <a:rPr lang="sv-SE" dirty="0"/>
              <a:t>de senaste elva åren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v-SE" dirty="0"/>
              <a:t>Källa: Svensk </a:t>
            </a:r>
            <a:r>
              <a:rPr lang="sv-SE" dirty="0" smtClean="0"/>
              <a:t>Energi</a:t>
            </a:r>
            <a:endParaRPr lang="sv-SE" dirty="0"/>
          </a:p>
        </p:txBody>
      </p:sp>
      <p:pic>
        <p:nvPicPr>
          <p:cNvPr id="37893" name="Bildobjekt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76" r="1441" b="476"/>
          <a:stretch/>
        </p:blipFill>
        <p:spPr bwMode="auto">
          <a:xfrm>
            <a:off x="4355976" y="1484783"/>
            <a:ext cx="4347402" cy="419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5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v-SE" dirty="0" err="1" smtClean="0"/>
              <a:t>Elåret</a:t>
            </a:r>
            <a:r>
              <a:rPr lang="sv-SE" dirty="0" smtClean="0"/>
              <a:t> 2012</a:t>
            </a:r>
          </a:p>
        </p:txBody>
      </p:sp>
      <p:sp>
        <p:nvSpPr>
          <p:cNvPr id="2" name="Platshållare för innehåll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Månadsvis genomsnittlig </a:t>
            </a:r>
            <a:r>
              <a:rPr lang="sv-SE" dirty="0" smtClean="0"/>
              <a:t/>
            </a:r>
            <a:br>
              <a:rPr lang="sv-SE" dirty="0" smtClean="0"/>
            </a:br>
            <a:r>
              <a:rPr lang="sv-SE" dirty="0" smtClean="0"/>
              <a:t>elproduktion </a:t>
            </a:r>
            <a:r>
              <a:rPr lang="sv-SE" dirty="0"/>
              <a:t>de senaste </a:t>
            </a:r>
            <a:r>
              <a:rPr lang="sv-SE" dirty="0" smtClean="0"/>
              <a:t/>
            </a:r>
            <a:br>
              <a:rPr lang="sv-SE" dirty="0" smtClean="0"/>
            </a:br>
            <a:r>
              <a:rPr lang="sv-SE" dirty="0" smtClean="0"/>
              <a:t>tio </a:t>
            </a:r>
            <a:r>
              <a:rPr lang="sv-SE" dirty="0"/>
              <a:t>åren </a:t>
            </a:r>
            <a:r>
              <a:rPr lang="sv-SE" dirty="0" smtClean="0"/>
              <a:t>i </a:t>
            </a:r>
            <a:r>
              <a:rPr lang="sv-SE" dirty="0"/>
              <a:t>relation till </a:t>
            </a:r>
            <a:r>
              <a:rPr lang="sv-SE" dirty="0" smtClean="0"/>
              <a:t/>
            </a:r>
            <a:br>
              <a:rPr lang="sv-SE" dirty="0" smtClean="0"/>
            </a:br>
            <a:r>
              <a:rPr lang="sv-SE" dirty="0" smtClean="0"/>
              <a:t>elanvändningsprofilen </a:t>
            </a:r>
            <a:br>
              <a:rPr lang="sv-SE" dirty="0" smtClean="0"/>
            </a:br>
            <a:r>
              <a:rPr lang="sv-SE" dirty="0" smtClean="0"/>
              <a:t>över </a:t>
            </a:r>
            <a:r>
              <a:rPr lang="sv-SE" dirty="0"/>
              <a:t>året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v-SE" dirty="0"/>
              <a:t>Källa: Svensk </a:t>
            </a:r>
            <a:r>
              <a:rPr lang="sv-SE" dirty="0" smtClean="0"/>
              <a:t>Energi</a:t>
            </a:r>
            <a:endParaRPr lang="sv-SE" dirty="0"/>
          </a:p>
        </p:txBody>
      </p:sp>
      <p:pic>
        <p:nvPicPr>
          <p:cNvPr id="39941" name="Bildobjekt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86"/>
          <a:stretch/>
        </p:blipFill>
        <p:spPr bwMode="auto">
          <a:xfrm>
            <a:off x="4255202" y="1556792"/>
            <a:ext cx="4493262" cy="419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4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v-SE" dirty="0" err="1" smtClean="0"/>
              <a:t>Elåret</a:t>
            </a:r>
            <a:r>
              <a:rPr lang="sv-SE" dirty="0" smtClean="0"/>
              <a:t> 2012</a:t>
            </a:r>
          </a:p>
        </p:txBody>
      </p:sp>
      <p:sp>
        <p:nvSpPr>
          <p:cNvPr id="2" name="Platshållare för innehåll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Installerad effekt i kraftvärmesystem i fjärrvärmen (till vänster), respektive i industriellt mottryck under åren 2002–2012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v-SE" dirty="0"/>
              <a:t>Källa: Svensk </a:t>
            </a:r>
            <a:r>
              <a:rPr lang="sv-SE" dirty="0" smtClean="0"/>
              <a:t>Energi</a:t>
            </a:r>
            <a:endParaRPr lang="sv-SE" dirty="0"/>
          </a:p>
        </p:txBody>
      </p:sp>
      <p:pic>
        <p:nvPicPr>
          <p:cNvPr id="40965" name="Bildobjekt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" t="-1192" r="-386" b="1192"/>
          <a:stretch/>
        </p:blipFill>
        <p:spPr bwMode="auto">
          <a:xfrm>
            <a:off x="755576" y="2311499"/>
            <a:ext cx="7002737" cy="313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v-SE" dirty="0" err="1" smtClean="0"/>
              <a:t>Elåret</a:t>
            </a:r>
            <a:r>
              <a:rPr lang="sv-SE" dirty="0" smtClean="0"/>
              <a:t> 2012</a:t>
            </a:r>
          </a:p>
        </p:txBody>
      </p:sp>
      <p:sp>
        <p:nvSpPr>
          <p:cNvPr id="2" name="Platshållare för innehåll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Elanvändningen </a:t>
            </a:r>
            <a:r>
              <a:rPr lang="sv-SE" dirty="0" smtClean="0"/>
              <a:t>i Norden </a:t>
            </a:r>
            <a:br>
              <a:rPr lang="sv-SE" dirty="0" smtClean="0"/>
            </a:br>
            <a:r>
              <a:rPr lang="sv-SE" dirty="0" smtClean="0"/>
              <a:t>sedan år </a:t>
            </a:r>
            <a:r>
              <a:rPr lang="sv-SE" dirty="0"/>
              <a:t>1996, TWh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v-SE" dirty="0"/>
              <a:t>Källa: Nord Pool Spot</a:t>
            </a:r>
          </a:p>
          <a:p>
            <a:endParaRPr lang="sv-SE" dirty="0"/>
          </a:p>
        </p:txBody>
      </p:sp>
      <p:pic>
        <p:nvPicPr>
          <p:cNvPr id="14341" name="Bildobjekt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17"/>
          <a:stretch/>
        </p:blipFill>
        <p:spPr bwMode="auto">
          <a:xfrm>
            <a:off x="4283968" y="1549708"/>
            <a:ext cx="4464496" cy="428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4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v-SE" dirty="0" err="1" smtClean="0"/>
              <a:t>Elåret</a:t>
            </a:r>
            <a:r>
              <a:rPr lang="sv-SE" dirty="0" smtClean="0"/>
              <a:t> 2012</a:t>
            </a:r>
          </a:p>
        </p:txBody>
      </p:sp>
      <p:sp>
        <p:nvSpPr>
          <p:cNvPr id="2" name="Platshållare för innehåll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Elproduktion fördelad på bränslen i kraftvärmesystem i fjärrvärmen, respektive i industriellt mottryck under åren 2002–2012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v-SE" dirty="0"/>
              <a:t>Källa: Svensk </a:t>
            </a:r>
            <a:r>
              <a:rPr lang="sv-SE" dirty="0" smtClean="0"/>
              <a:t>Energi</a:t>
            </a:r>
            <a:endParaRPr lang="sv-SE" dirty="0"/>
          </a:p>
        </p:txBody>
      </p:sp>
      <p:pic>
        <p:nvPicPr>
          <p:cNvPr id="41989" name="Bildobjekt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5576" y="2322165"/>
            <a:ext cx="7025967" cy="326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5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sv-SE" dirty="0" err="1" smtClean="0"/>
              <a:t>Elåret</a:t>
            </a:r>
            <a:r>
              <a:rPr lang="sv-SE" dirty="0" smtClean="0"/>
              <a:t> 2012</a:t>
            </a:r>
          </a:p>
        </p:txBody>
      </p:sp>
      <p:sp>
        <p:nvSpPr>
          <p:cNvPr id="2" name="Platshållare för innehåll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Utvecklingen av förnybar </a:t>
            </a:r>
            <a:r>
              <a:rPr lang="sv-SE" dirty="0" smtClean="0"/>
              <a:t/>
            </a:r>
            <a:br>
              <a:rPr lang="sv-SE" dirty="0" smtClean="0"/>
            </a:br>
            <a:r>
              <a:rPr lang="sv-SE" dirty="0" smtClean="0"/>
              <a:t>elproduktion åren </a:t>
            </a:r>
            <a:r>
              <a:rPr lang="sv-SE" dirty="0"/>
              <a:t>2006-2012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v-SE" dirty="0"/>
              <a:t>Källa: Svensk </a:t>
            </a:r>
            <a:r>
              <a:rPr lang="sv-SE" dirty="0" smtClean="0"/>
              <a:t>Energi</a:t>
            </a:r>
            <a:endParaRPr lang="sv-SE" dirty="0"/>
          </a:p>
        </p:txBody>
      </p:sp>
      <p:pic>
        <p:nvPicPr>
          <p:cNvPr id="43013" name="Bildobjekt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74"/>
          <a:stretch/>
        </p:blipFill>
        <p:spPr bwMode="auto">
          <a:xfrm>
            <a:off x="4212210" y="1556793"/>
            <a:ext cx="4536254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5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sv-SE" dirty="0" err="1" smtClean="0"/>
              <a:t>Elåret</a:t>
            </a:r>
            <a:r>
              <a:rPr lang="sv-SE" dirty="0" smtClean="0"/>
              <a:t> 2012</a:t>
            </a:r>
          </a:p>
        </p:txBody>
      </p:sp>
      <p:sp>
        <p:nvSpPr>
          <p:cNvPr id="2" name="Platshållare för innehåll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Ägande av elproduktion, </a:t>
            </a:r>
            <a:r>
              <a:rPr lang="sv-SE" dirty="0" smtClean="0"/>
              <a:t/>
            </a:r>
            <a:br>
              <a:rPr lang="sv-SE" dirty="0" smtClean="0"/>
            </a:br>
            <a:r>
              <a:rPr lang="sv-SE" dirty="0" smtClean="0"/>
              <a:t>värden </a:t>
            </a:r>
            <a:r>
              <a:rPr lang="sv-SE" dirty="0"/>
              <a:t>för år 2012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v-SE" dirty="0">
                <a:latin typeface="Verdana" pitchFamily="34" charset="0"/>
              </a:rPr>
              <a:t>Källa: Svensk </a:t>
            </a:r>
            <a:r>
              <a:rPr lang="sv-SE" dirty="0" smtClean="0">
                <a:latin typeface="Verdana" pitchFamily="34" charset="0"/>
              </a:rPr>
              <a:t>Energi</a:t>
            </a:r>
            <a:endParaRPr lang="sv-SE" dirty="0">
              <a:latin typeface="Verdana" pitchFamily="34" charset="0"/>
            </a:endParaRPr>
          </a:p>
        </p:txBody>
      </p:sp>
      <p:pic>
        <p:nvPicPr>
          <p:cNvPr id="44037" name="Bildobjekt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56" r="356"/>
          <a:stretch/>
        </p:blipFill>
        <p:spPr bwMode="auto">
          <a:xfrm>
            <a:off x="4216281" y="1524001"/>
            <a:ext cx="4388167" cy="3993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5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sv-SE" dirty="0" err="1" smtClean="0"/>
              <a:t>Elåret</a:t>
            </a:r>
            <a:r>
              <a:rPr lang="sv-SE" dirty="0" smtClean="0"/>
              <a:t> 2012</a:t>
            </a:r>
          </a:p>
        </p:txBody>
      </p:sp>
      <p:sp>
        <p:nvSpPr>
          <p:cNvPr id="2" name="Platshållare för innehåll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Ändring i ägande av elproduktion </a:t>
            </a:r>
            <a:br>
              <a:rPr lang="sv-SE" dirty="0"/>
            </a:br>
            <a:r>
              <a:rPr lang="sv-SE" dirty="0"/>
              <a:t>åren 1996–2012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v-SE" dirty="0"/>
              <a:t>Källa: Svensk </a:t>
            </a:r>
            <a:r>
              <a:rPr lang="sv-SE" dirty="0" smtClean="0"/>
              <a:t>Energi</a:t>
            </a:r>
            <a:endParaRPr lang="sv-SE" dirty="0"/>
          </a:p>
        </p:txBody>
      </p:sp>
      <p:pic>
        <p:nvPicPr>
          <p:cNvPr id="45061" name="Bildobjekt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02"/>
          <a:stretch/>
        </p:blipFill>
        <p:spPr bwMode="auto">
          <a:xfrm>
            <a:off x="4499992" y="1556792"/>
            <a:ext cx="4248472" cy="4049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 smtClean="0"/>
              <a:t>Elåret</a:t>
            </a:r>
            <a:r>
              <a:rPr lang="sv-SE" dirty="0" smtClean="0"/>
              <a:t> 2012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De fem största elproducenterna </a:t>
            </a:r>
            <a:r>
              <a:rPr lang="sv-SE" dirty="0" smtClean="0"/>
              <a:t/>
            </a:r>
            <a:br>
              <a:rPr lang="sv-SE" dirty="0" smtClean="0"/>
            </a:br>
            <a:r>
              <a:rPr lang="sv-SE" dirty="0" smtClean="0"/>
              <a:t>i </a:t>
            </a:r>
            <a:r>
              <a:rPr lang="sv-SE" dirty="0"/>
              <a:t>Sverige och deras totala </a:t>
            </a:r>
            <a:r>
              <a:rPr lang="sv-SE" dirty="0" smtClean="0"/>
              <a:t/>
            </a:r>
            <a:br>
              <a:rPr lang="sv-SE" dirty="0" smtClean="0"/>
            </a:br>
            <a:r>
              <a:rPr lang="sv-SE" dirty="0" smtClean="0"/>
              <a:t>produktion </a:t>
            </a:r>
            <a:r>
              <a:rPr lang="sv-SE" dirty="0"/>
              <a:t>i Norden år 2012</a:t>
            </a:r>
          </a:p>
          <a:p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v-SE" dirty="0"/>
              <a:t>Källa: Svensk </a:t>
            </a:r>
            <a:r>
              <a:rPr lang="sv-SE" dirty="0" smtClean="0"/>
              <a:t>Energi</a:t>
            </a:r>
            <a:endParaRPr lang="sv-SE" dirty="0"/>
          </a:p>
        </p:txBody>
      </p:sp>
      <p:pic>
        <p:nvPicPr>
          <p:cNvPr id="46085" name="Bildobjekt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69802" y="1679575"/>
            <a:ext cx="4378662" cy="3765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5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v-SE" dirty="0" err="1" smtClean="0"/>
              <a:t>Elåret</a:t>
            </a:r>
            <a:r>
              <a:rPr lang="sv-SE" dirty="0" smtClean="0"/>
              <a:t> 2012</a:t>
            </a:r>
          </a:p>
        </p:txBody>
      </p:sp>
      <p:sp>
        <p:nvSpPr>
          <p:cNvPr id="2" name="Platshållare för innehåll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Elproduktion och elanvändning </a:t>
            </a:r>
            <a:r>
              <a:rPr lang="sv-SE" dirty="0" smtClean="0"/>
              <a:t/>
            </a:r>
            <a:br>
              <a:rPr lang="sv-SE" dirty="0" smtClean="0"/>
            </a:br>
            <a:r>
              <a:rPr lang="sv-SE" dirty="0" smtClean="0"/>
              <a:t>i </a:t>
            </a:r>
            <a:r>
              <a:rPr lang="sv-SE" dirty="0"/>
              <a:t>Sverige under åren 2010–2012, </a:t>
            </a:r>
            <a:r>
              <a:rPr lang="sv-SE" dirty="0" smtClean="0"/>
              <a:t/>
            </a:r>
            <a:br>
              <a:rPr lang="sv-SE" dirty="0" smtClean="0"/>
            </a:br>
            <a:r>
              <a:rPr lang="sv-SE" dirty="0" smtClean="0"/>
              <a:t>TWh/vecka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v-SE" dirty="0"/>
              <a:t>Källa: Svensk </a:t>
            </a:r>
            <a:r>
              <a:rPr lang="sv-SE" dirty="0" smtClean="0"/>
              <a:t>Energi</a:t>
            </a:r>
            <a:endParaRPr lang="sv-SE" dirty="0"/>
          </a:p>
        </p:txBody>
      </p:sp>
      <p:pic>
        <p:nvPicPr>
          <p:cNvPr id="47109" name="Bildobjekt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60032" y="1549764"/>
            <a:ext cx="3940278" cy="425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5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sv-SE" dirty="0" err="1" smtClean="0"/>
              <a:t>Elåret</a:t>
            </a:r>
            <a:r>
              <a:rPr lang="sv-SE" dirty="0" smtClean="0"/>
              <a:t> 2012</a:t>
            </a:r>
          </a:p>
        </p:txBody>
      </p:sp>
      <p:sp>
        <p:nvSpPr>
          <p:cNvPr id="2" name="Platshållare för innehåll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Elproduktion och elanvändning </a:t>
            </a:r>
            <a:r>
              <a:rPr lang="sv-SE" dirty="0" smtClean="0"/>
              <a:t/>
            </a:r>
            <a:br>
              <a:rPr lang="sv-SE" dirty="0" smtClean="0"/>
            </a:br>
            <a:r>
              <a:rPr lang="sv-SE" dirty="0" smtClean="0"/>
              <a:t>i </a:t>
            </a:r>
            <a:r>
              <a:rPr lang="sv-SE" dirty="0"/>
              <a:t>Norden </a:t>
            </a:r>
            <a:r>
              <a:rPr lang="sv-SE" dirty="0" smtClean="0"/>
              <a:t>under </a:t>
            </a:r>
            <a:r>
              <a:rPr lang="sv-SE" dirty="0"/>
              <a:t>åren 2010–2012, </a:t>
            </a:r>
            <a:r>
              <a:rPr lang="sv-SE" dirty="0" smtClean="0"/>
              <a:t/>
            </a:r>
            <a:br>
              <a:rPr lang="sv-SE" dirty="0" smtClean="0"/>
            </a:br>
            <a:r>
              <a:rPr lang="sv-SE" dirty="0" smtClean="0"/>
              <a:t>TWh/vecka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v-SE" dirty="0"/>
              <a:t>Källa: Nord </a:t>
            </a:r>
            <a:r>
              <a:rPr lang="sv-SE" dirty="0" smtClean="0"/>
              <a:t>Pool</a:t>
            </a:r>
            <a:endParaRPr lang="sv-SE" dirty="0"/>
          </a:p>
        </p:txBody>
      </p:sp>
      <p:pic>
        <p:nvPicPr>
          <p:cNvPr id="48133" name="Bildobjekt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697"/>
          <a:stretch/>
        </p:blipFill>
        <p:spPr bwMode="auto">
          <a:xfrm>
            <a:off x="4716016" y="1556792"/>
            <a:ext cx="4043608" cy="425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v-SE" dirty="0" err="1" smtClean="0"/>
              <a:t>Elåret</a:t>
            </a:r>
            <a:r>
              <a:rPr lang="sv-SE" dirty="0" smtClean="0"/>
              <a:t> 2012</a:t>
            </a:r>
          </a:p>
        </p:txBody>
      </p:sp>
      <p:sp>
        <p:nvSpPr>
          <p:cNvPr id="2" name="Platshållare för innehåll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Profil över elanvändning för </a:t>
            </a:r>
            <a:r>
              <a:rPr lang="sv-SE" dirty="0" smtClean="0"/>
              <a:t/>
            </a:r>
            <a:br>
              <a:rPr lang="sv-SE" dirty="0" smtClean="0"/>
            </a:br>
            <a:r>
              <a:rPr lang="sv-SE" dirty="0" smtClean="0"/>
              <a:t>dygn </a:t>
            </a:r>
            <a:r>
              <a:rPr lang="sv-SE" dirty="0"/>
              <a:t>med högsta elanvändning </a:t>
            </a:r>
            <a:r>
              <a:rPr lang="sv-SE" dirty="0" smtClean="0"/>
              <a:t/>
            </a:r>
            <a:br>
              <a:rPr lang="sv-SE" dirty="0" smtClean="0"/>
            </a:br>
            <a:r>
              <a:rPr lang="sv-SE" dirty="0" smtClean="0"/>
              <a:t>år </a:t>
            </a:r>
            <a:r>
              <a:rPr lang="sv-SE" dirty="0"/>
              <a:t>2012 respektive </a:t>
            </a:r>
            <a:r>
              <a:rPr lang="sv-SE" dirty="0" err="1"/>
              <a:t>typdygn</a:t>
            </a:r>
            <a:r>
              <a:rPr lang="sv-SE" dirty="0"/>
              <a:t> </a:t>
            </a:r>
            <a:r>
              <a:rPr lang="sv-SE" dirty="0" smtClean="0"/>
              <a:t/>
            </a:r>
            <a:br>
              <a:rPr lang="sv-SE" dirty="0" smtClean="0"/>
            </a:br>
            <a:r>
              <a:rPr lang="sv-SE" dirty="0" smtClean="0"/>
              <a:t>vinter </a:t>
            </a:r>
            <a:r>
              <a:rPr lang="sv-SE" dirty="0"/>
              <a:t>och sommar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v-SE" dirty="0"/>
              <a:t>Källa: Svenska Kraftnät och Svensk </a:t>
            </a:r>
            <a:r>
              <a:rPr lang="sv-SE" dirty="0" smtClean="0"/>
              <a:t>Energi</a:t>
            </a:r>
            <a:endParaRPr lang="sv-SE" dirty="0"/>
          </a:p>
        </p:txBody>
      </p:sp>
      <p:pic>
        <p:nvPicPr>
          <p:cNvPr id="49157" name="Bildobjekt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66261" y="1495720"/>
            <a:ext cx="4354211" cy="4165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5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sv-SE" dirty="0" err="1" smtClean="0"/>
              <a:t>Elåret</a:t>
            </a:r>
            <a:r>
              <a:rPr lang="sv-SE" dirty="0" smtClean="0"/>
              <a:t> 2012</a:t>
            </a:r>
          </a:p>
        </p:txBody>
      </p:sp>
      <p:sp>
        <p:nvSpPr>
          <p:cNvPr id="2" name="Platshållare för innehåll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Nettoflöde av el per grannland </a:t>
            </a:r>
            <a:r>
              <a:rPr lang="sv-SE" dirty="0" smtClean="0"/>
              <a:t/>
            </a:r>
            <a:br>
              <a:rPr lang="sv-SE" dirty="0" smtClean="0"/>
            </a:br>
            <a:r>
              <a:rPr lang="sv-SE" dirty="0" smtClean="0"/>
              <a:t>till </a:t>
            </a:r>
            <a:r>
              <a:rPr lang="sv-SE" dirty="0"/>
              <a:t>och </a:t>
            </a:r>
            <a:r>
              <a:rPr lang="sv-SE" dirty="0" smtClean="0"/>
              <a:t>från </a:t>
            </a:r>
            <a:r>
              <a:rPr lang="sv-SE" dirty="0"/>
              <a:t>Sverige år 2012, </a:t>
            </a:r>
            <a:r>
              <a:rPr lang="sv-SE" dirty="0" smtClean="0"/>
              <a:t/>
            </a:r>
            <a:br>
              <a:rPr lang="sv-SE" dirty="0" smtClean="0"/>
            </a:br>
            <a:r>
              <a:rPr lang="sv-SE" dirty="0" smtClean="0"/>
              <a:t>GWh/vecka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v-SE" dirty="0"/>
              <a:t>Källa: Svenska </a:t>
            </a:r>
            <a:r>
              <a:rPr lang="sv-SE" dirty="0" smtClean="0"/>
              <a:t>Kraftnät</a:t>
            </a:r>
            <a:endParaRPr lang="sv-SE" dirty="0"/>
          </a:p>
        </p:txBody>
      </p:sp>
      <p:pic>
        <p:nvPicPr>
          <p:cNvPr id="2050" name="Picture 2" descr="L:\Svensk Energi\Elåret 2012\OH-bilder svenska\diagram-36_2013_figu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3205" y="1556792"/>
            <a:ext cx="4445259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v-SE" dirty="0" err="1" smtClean="0"/>
              <a:t>Elåret</a:t>
            </a:r>
            <a:r>
              <a:rPr lang="sv-SE" dirty="0" smtClean="0"/>
              <a:t> 2012</a:t>
            </a:r>
          </a:p>
        </p:txBody>
      </p:sp>
      <p:sp>
        <p:nvSpPr>
          <p:cNvPr id="2" name="Platshållare för innehåll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Utsläpp till luft från </a:t>
            </a:r>
            <a:r>
              <a:rPr lang="sv-SE" dirty="0" smtClean="0"/>
              <a:t/>
            </a:r>
            <a:br>
              <a:rPr lang="sv-SE" dirty="0" smtClean="0"/>
            </a:br>
            <a:r>
              <a:rPr lang="sv-SE" dirty="0" smtClean="0"/>
              <a:t>elproduktion </a:t>
            </a:r>
            <a:r>
              <a:rPr lang="sv-SE" dirty="0"/>
              <a:t>av </a:t>
            </a:r>
            <a:r>
              <a:rPr lang="sv-SE" dirty="0" err="1" smtClean="0"/>
              <a:t>NOx</a:t>
            </a:r>
            <a:r>
              <a:rPr lang="sv-SE" dirty="0" smtClean="0"/>
              <a:t> </a:t>
            </a:r>
            <a:br>
              <a:rPr lang="sv-SE" dirty="0" smtClean="0"/>
            </a:br>
            <a:r>
              <a:rPr lang="sv-SE" dirty="0" smtClean="0"/>
              <a:t>och </a:t>
            </a:r>
            <a:r>
              <a:rPr lang="sv-SE" dirty="0" err="1"/>
              <a:t>SOx</a:t>
            </a:r>
            <a:r>
              <a:rPr lang="sv-SE" dirty="0"/>
              <a:t> år 2000−2011 i ton/år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v-SE" dirty="0"/>
              <a:t>Källa: SCB, Naturvårdsverket, Svensk </a:t>
            </a:r>
            <a:r>
              <a:rPr lang="sv-SE" dirty="0" smtClean="0"/>
              <a:t>Energi</a:t>
            </a:r>
            <a:endParaRPr lang="sv-SE" dirty="0"/>
          </a:p>
        </p:txBody>
      </p:sp>
      <p:pic>
        <p:nvPicPr>
          <p:cNvPr id="51205" name="Bildobjekt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83968" y="1556792"/>
            <a:ext cx="4473736" cy="419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5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>
              <a:defRPr/>
            </a:pPr>
            <a:r>
              <a:rPr lang="sv-SE" dirty="0" err="1" smtClean="0"/>
              <a:t>Elåret</a:t>
            </a:r>
            <a:r>
              <a:rPr lang="sv-SE" dirty="0" smtClean="0"/>
              <a:t> 2012</a:t>
            </a:r>
          </a:p>
        </p:txBody>
      </p:sp>
      <p:sp>
        <p:nvSpPr>
          <p:cNvPr id="2" name="Platshållare för innehåll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Elspotpris Nord Pool Spot </a:t>
            </a:r>
            <a:br>
              <a:rPr lang="sv-SE" dirty="0"/>
            </a:br>
            <a:r>
              <a:rPr lang="sv-SE" dirty="0"/>
              <a:t>respektive EEX (tyskt elpris)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l-NL" dirty="0"/>
              <a:t>Källa: Nord Pool Spot, EEX</a:t>
            </a:r>
          </a:p>
          <a:p>
            <a:endParaRPr lang="sv-SE" dirty="0"/>
          </a:p>
        </p:txBody>
      </p:sp>
      <p:pic>
        <p:nvPicPr>
          <p:cNvPr id="15365" name="Bildobjekt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1552"/>
          <a:stretch/>
        </p:blipFill>
        <p:spPr bwMode="auto">
          <a:xfrm>
            <a:off x="4067944" y="1519237"/>
            <a:ext cx="4762500" cy="4219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 smtClean="0"/>
              <a:t>Elåret</a:t>
            </a:r>
            <a:r>
              <a:rPr lang="sv-SE" dirty="0" smtClean="0"/>
              <a:t> 2012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Elproduktion i </a:t>
            </a:r>
            <a:r>
              <a:rPr lang="sv-SE" dirty="0" smtClean="0"/>
              <a:t>kraftvärme-</a:t>
            </a:r>
            <a:br>
              <a:rPr lang="sv-SE" dirty="0" smtClean="0"/>
            </a:br>
            <a:r>
              <a:rPr lang="sv-SE" dirty="0" smtClean="0"/>
              <a:t>anläggningar</a:t>
            </a:r>
            <a:r>
              <a:rPr lang="sv-SE" dirty="0"/>
              <a:t>, TWh</a:t>
            </a:r>
          </a:p>
          <a:p>
            <a:pPr marL="0" indent="0">
              <a:buNone/>
            </a:pPr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v-SE" dirty="0"/>
              <a:t>Källa: Svensk </a:t>
            </a:r>
            <a:r>
              <a:rPr lang="sv-SE" dirty="0" smtClean="0"/>
              <a:t>Energi</a:t>
            </a:r>
            <a:endParaRPr lang="sv-SE" dirty="0"/>
          </a:p>
        </p:txBody>
      </p:sp>
      <p:pic>
        <p:nvPicPr>
          <p:cNvPr id="52229" name="Bildobjekt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6"/>
          <a:stretch/>
        </p:blipFill>
        <p:spPr bwMode="auto">
          <a:xfrm>
            <a:off x="4572000" y="1556791"/>
            <a:ext cx="4207447" cy="419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v-SE" dirty="0" err="1" smtClean="0"/>
              <a:t>Elåret</a:t>
            </a:r>
            <a:r>
              <a:rPr lang="sv-SE" dirty="0" smtClean="0"/>
              <a:t> 2012</a:t>
            </a:r>
          </a:p>
        </p:txBody>
      </p:sp>
      <p:sp>
        <p:nvSpPr>
          <p:cNvPr id="2" name="Platshållare för innehåll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Utsläpp till luft från </a:t>
            </a:r>
            <a:r>
              <a:rPr lang="sv-SE" dirty="0" smtClean="0"/>
              <a:t/>
            </a:r>
            <a:br>
              <a:rPr lang="sv-SE" dirty="0" smtClean="0"/>
            </a:br>
            <a:r>
              <a:rPr lang="sv-SE" dirty="0" smtClean="0"/>
              <a:t>elproduktion </a:t>
            </a:r>
            <a:r>
              <a:rPr lang="sv-SE" dirty="0"/>
              <a:t>av CO</a:t>
            </a:r>
            <a:r>
              <a:rPr lang="sv-SE" baseline="-25000" dirty="0"/>
              <a:t>2</a:t>
            </a:r>
            <a:r>
              <a:rPr lang="sv-SE" dirty="0"/>
              <a:t>, </a:t>
            </a:r>
            <a:br>
              <a:rPr lang="sv-SE" dirty="0"/>
            </a:br>
            <a:r>
              <a:rPr lang="sv-SE" dirty="0"/>
              <a:t>år 2000−2011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v-SE" dirty="0"/>
              <a:t>Källa: SCB, Naturvårdsverket, Svensk </a:t>
            </a:r>
            <a:r>
              <a:rPr lang="sv-SE" dirty="0" smtClean="0"/>
              <a:t>Energi</a:t>
            </a:r>
            <a:endParaRPr lang="sv-SE" dirty="0"/>
          </a:p>
        </p:txBody>
      </p:sp>
      <p:pic>
        <p:nvPicPr>
          <p:cNvPr id="53253" name="Bildobjekt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0" y="1484784"/>
            <a:ext cx="4211457" cy="419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5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sv-SE" dirty="0" err="1" smtClean="0"/>
              <a:t>Elåret</a:t>
            </a:r>
            <a:r>
              <a:rPr lang="sv-SE" dirty="0" smtClean="0"/>
              <a:t> 2012</a:t>
            </a:r>
          </a:p>
        </p:txBody>
      </p:sp>
      <p:sp>
        <p:nvSpPr>
          <p:cNvPr id="2" name="Platshållare för innehåll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SF6-läckage (procent av total </a:t>
            </a:r>
            <a:r>
              <a:rPr lang="sv-SE" dirty="0" smtClean="0"/>
              <a:t/>
            </a:r>
            <a:br>
              <a:rPr lang="sv-SE" dirty="0" smtClean="0"/>
            </a:br>
            <a:r>
              <a:rPr lang="sv-SE" dirty="0" smtClean="0"/>
              <a:t>användning </a:t>
            </a:r>
            <a:r>
              <a:rPr lang="sv-SE" dirty="0"/>
              <a:t>inom produktions- </a:t>
            </a:r>
            <a:r>
              <a:rPr lang="sv-SE" dirty="0" smtClean="0"/>
              <a:t/>
            </a:r>
            <a:br>
              <a:rPr lang="sv-SE" dirty="0" smtClean="0"/>
            </a:br>
            <a:r>
              <a:rPr lang="sv-SE" dirty="0" smtClean="0"/>
              <a:t>och </a:t>
            </a:r>
            <a:r>
              <a:rPr lang="sv-SE" dirty="0"/>
              <a:t>elnätsverksamheten)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v-SE" dirty="0"/>
              <a:t>Källa: Svensk </a:t>
            </a:r>
            <a:r>
              <a:rPr lang="sv-SE" dirty="0" smtClean="0"/>
              <a:t>Energi</a:t>
            </a:r>
            <a:endParaRPr lang="sv-SE" dirty="0"/>
          </a:p>
        </p:txBody>
      </p:sp>
      <p:pic>
        <p:nvPicPr>
          <p:cNvPr id="54277" name="Bildobjekt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13" b="518"/>
          <a:stretch/>
        </p:blipFill>
        <p:spPr bwMode="auto">
          <a:xfrm>
            <a:off x="4427984" y="1500188"/>
            <a:ext cx="4312814" cy="419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 smtClean="0"/>
              <a:t>Elåret</a:t>
            </a:r>
            <a:r>
              <a:rPr lang="sv-SE" dirty="0" smtClean="0"/>
              <a:t> 2012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Elskattens*(energiskatten på el) </a:t>
            </a:r>
            <a:r>
              <a:rPr lang="sv-SE" dirty="0" smtClean="0"/>
              <a:t/>
            </a:r>
            <a:br>
              <a:rPr lang="sv-SE" dirty="0" smtClean="0"/>
            </a:br>
            <a:r>
              <a:rPr lang="sv-SE" dirty="0" smtClean="0"/>
              <a:t>utveckling </a:t>
            </a:r>
            <a:r>
              <a:rPr lang="sv-SE" dirty="0"/>
              <a:t>sedan år 1951</a:t>
            </a:r>
          </a:p>
          <a:p>
            <a:pPr marL="0" indent="0">
              <a:buNone/>
            </a:pPr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v-SE" dirty="0"/>
              <a:t>Källa: SCB och </a:t>
            </a:r>
            <a:r>
              <a:rPr lang="sv-SE" dirty="0" smtClean="0"/>
              <a:t>Energimyndigheten</a:t>
            </a:r>
            <a:endParaRPr lang="sv-SE" dirty="0"/>
          </a:p>
        </p:txBody>
      </p:sp>
      <p:pic>
        <p:nvPicPr>
          <p:cNvPr id="55301" name="Bildobjekt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21"/>
          <a:stretch/>
        </p:blipFill>
        <p:spPr bwMode="auto">
          <a:xfrm>
            <a:off x="4740516" y="1484784"/>
            <a:ext cx="4007948" cy="419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5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sv-SE" dirty="0" err="1" smtClean="0"/>
              <a:t>Elåret</a:t>
            </a:r>
            <a:r>
              <a:rPr lang="sv-SE" dirty="0" smtClean="0"/>
              <a:t> 2012</a:t>
            </a:r>
          </a:p>
        </p:txBody>
      </p:sp>
      <p:sp>
        <p:nvSpPr>
          <p:cNvPr id="2" name="Platshållare för innehåll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Leveranssäkerhet i </a:t>
            </a:r>
            <a:r>
              <a:rPr lang="sv-SE" dirty="0" smtClean="0"/>
              <a:t/>
            </a:r>
            <a:br>
              <a:rPr lang="sv-SE" dirty="0" smtClean="0"/>
            </a:br>
            <a:r>
              <a:rPr lang="sv-SE" dirty="0" smtClean="0"/>
              <a:t>de </a:t>
            </a:r>
            <a:r>
              <a:rPr lang="sv-SE" dirty="0"/>
              <a:t>svenska elnäten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v-SE" dirty="0"/>
              <a:t>Källa: Svensk </a:t>
            </a:r>
            <a:r>
              <a:rPr lang="sv-SE" dirty="0" smtClean="0"/>
              <a:t>Energi</a:t>
            </a:r>
            <a:endParaRPr lang="sv-SE" dirty="0"/>
          </a:p>
        </p:txBody>
      </p:sp>
      <p:pic>
        <p:nvPicPr>
          <p:cNvPr id="3074" name="Picture 2" descr="L:\Svensk Energi\Elåret 2012\OH-bilder svenska\diagram-41_figur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55" r="1367" b="255"/>
          <a:stretch/>
        </p:blipFill>
        <p:spPr bwMode="auto">
          <a:xfrm>
            <a:off x="4139952" y="1556792"/>
            <a:ext cx="4592333" cy="419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5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dirty="0" err="1"/>
              <a:t>Elåret</a:t>
            </a:r>
            <a:r>
              <a:rPr lang="sv-SE" dirty="0"/>
              <a:t> 2012</a:t>
            </a:r>
            <a:endParaRPr lang="sv-SE" dirty="0" smtClean="0"/>
          </a:p>
        </p:txBody>
      </p:sp>
      <p:sp>
        <p:nvSpPr>
          <p:cNvPr id="2" name="Platshållare för innehåll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Elspotpris, terminspris </a:t>
            </a:r>
            <a:r>
              <a:rPr lang="sv-SE" dirty="0" smtClean="0"/>
              <a:t/>
            </a:r>
            <a:br>
              <a:rPr lang="sv-SE" dirty="0" smtClean="0"/>
            </a:br>
            <a:r>
              <a:rPr lang="sv-SE" dirty="0" smtClean="0"/>
              <a:t>samt pris </a:t>
            </a:r>
            <a:r>
              <a:rPr lang="sv-SE" dirty="0"/>
              <a:t>på utsläppsrätter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v-SE" dirty="0"/>
              <a:t>Källa: Nord Pool </a:t>
            </a:r>
            <a:r>
              <a:rPr lang="sv-SE" dirty="0" smtClean="0"/>
              <a:t>Spot</a:t>
            </a:r>
            <a:endParaRPr lang="sv-SE" dirty="0"/>
          </a:p>
        </p:txBody>
      </p:sp>
      <p:pic>
        <p:nvPicPr>
          <p:cNvPr id="16389" name="Bildobjekt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22"/>
          <a:stretch/>
        </p:blipFill>
        <p:spPr bwMode="auto">
          <a:xfrm>
            <a:off x="3761852" y="1556792"/>
            <a:ext cx="4986612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sv-SE" dirty="0" err="1" smtClean="0"/>
              <a:t>Elåret</a:t>
            </a:r>
            <a:r>
              <a:rPr lang="sv-SE" dirty="0" smtClean="0"/>
              <a:t> 2012</a:t>
            </a:r>
          </a:p>
        </p:txBody>
      </p:sp>
      <p:sp>
        <p:nvSpPr>
          <p:cNvPr id="2" name="Platshållare för innehåll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Pris på utsläppsrätter på </a:t>
            </a:r>
            <a:r>
              <a:rPr lang="sv-SE" dirty="0" smtClean="0"/>
              <a:t/>
            </a:r>
            <a:br>
              <a:rPr lang="sv-SE" dirty="0" smtClean="0"/>
            </a:br>
            <a:r>
              <a:rPr lang="sv-SE" dirty="0" smtClean="0"/>
              <a:t>Nasdaq OMX </a:t>
            </a:r>
            <a:r>
              <a:rPr lang="sv-SE" dirty="0" err="1"/>
              <a:t>Commodities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v-SE" dirty="0"/>
              <a:t>Källa: Nord Pool </a:t>
            </a:r>
            <a:r>
              <a:rPr lang="sv-SE" dirty="0" smtClean="0"/>
              <a:t>Spot</a:t>
            </a:r>
            <a:endParaRPr lang="sv-SE" dirty="0"/>
          </a:p>
        </p:txBody>
      </p:sp>
      <p:pic>
        <p:nvPicPr>
          <p:cNvPr id="17413" name="Bildobjekt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19233" y="1556792"/>
            <a:ext cx="4029231" cy="419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5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sv-SE" dirty="0" err="1" smtClean="0"/>
              <a:t>Elåret</a:t>
            </a:r>
            <a:r>
              <a:rPr lang="sv-SE" dirty="0" smtClean="0"/>
              <a:t> 2012</a:t>
            </a:r>
          </a:p>
        </p:txBody>
      </p:sp>
      <p:sp>
        <p:nvSpPr>
          <p:cNvPr id="2" name="Platshållare för innehåll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Pris på utsläppsrätter samt </a:t>
            </a:r>
            <a:r>
              <a:rPr lang="sv-SE" dirty="0" smtClean="0"/>
              <a:t/>
            </a:r>
            <a:br>
              <a:rPr lang="sv-SE" dirty="0" smtClean="0"/>
            </a:br>
            <a:r>
              <a:rPr lang="sv-SE" dirty="0" smtClean="0"/>
              <a:t>prisdifferenser mellan </a:t>
            </a:r>
            <a:br>
              <a:rPr lang="sv-SE" dirty="0" smtClean="0"/>
            </a:br>
            <a:r>
              <a:rPr lang="sv-SE" dirty="0" smtClean="0"/>
              <a:t>Norden </a:t>
            </a:r>
            <a:r>
              <a:rPr lang="sv-SE" dirty="0"/>
              <a:t>och Tyskland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l-NL" dirty="0"/>
              <a:t>Källa: Nord Pool Spot, </a:t>
            </a:r>
            <a:r>
              <a:rPr lang="nl-NL" dirty="0" smtClean="0"/>
              <a:t>EEX</a:t>
            </a:r>
            <a:endParaRPr lang="nl-NL" dirty="0"/>
          </a:p>
        </p:txBody>
      </p:sp>
      <p:pic>
        <p:nvPicPr>
          <p:cNvPr id="18437" name="Bildobjekt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90592" y="1542856"/>
            <a:ext cx="4457872" cy="419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 smtClean="0"/>
              <a:t>Elåret</a:t>
            </a:r>
            <a:r>
              <a:rPr lang="sv-SE" dirty="0" smtClean="0"/>
              <a:t> 2012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Timvisa områdespriser i Sverige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v-SE" dirty="0"/>
              <a:t>Källa: Nord Pool </a:t>
            </a:r>
            <a:r>
              <a:rPr lang="sv-SE" dirty="0" smtClean="0"/>
              <a:t>Spot</a:t>
            </a:r>
            <a:endParaRPr lang="sv-SE" dirty="0"/>
          </a:p>
        </p:txBody>
      </p:sp>
      <p:pic>
        <p:nvPicPr>
          <p:cNvPr id="19459" name="Bildobjekt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9"/>
          <a:stretch/>
        </p:blipFill>
        <p:spPr bwMode="auto">
          <a:xfrm>
            <a:off x="4901119" y="1516794"/>
            <a:ext cx="3847345" cy="419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 smtClean="0"/>
              <a:t>Elåret</a:t>
            </a:r>
            <a:r>
              <a:rPr lang="sv-SE" dirty="0" smtClean="0"/>
              <a:t> 2012</a:t>
            </a:r>
            <a:endParaRPr lang="sv-SE" dirty="0"/>
          </a:p>
        </p:txBody>
      </p:sp>
      <p:sp>
        <p:nvSpPr>
          <p:cNvPr id="7" name="Platshållare för text 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v-SE" dirty="0"/>
              <a:t>Källa: Svensk </a:t>
            </a:r>
            <a:r>
              <a:rPr lang="sv-SE" dirty="0" smtClean="0"/>
              <a:t>Energi</a:t>
            </a:r>
            <a:endParaRPr lang="sv-SE" dirty="0"/>
          </a:p>
        </p:txBody>
      </p:sp>
      <p:graphicFrame>
        <p:nvGraphicFramePr>
          <p:cNvPr id="6" name="Tabell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1183251"/>
              </p:ext>
            </p:extLst>
          </p:nvPr>
        </p:nvGraphicFramePr>
        <p:xfrm>
          <a:off x="565146" y="1484784"/>
          <a:ext cx="6768001" cy="3752169"/>
        </p:xfrm>
        <a:graphic>
          <a:graphicData uri="http://schemas.openxmlformats.org/drawingml/2006/table">
            <a:tbl>
              <a:tblPr/>
              <a:tblGrid>
                <a:gridCol w="75527"/>
                <a:gridCol w="2764587"/>
                <a:gridCol w="770472"/>
                <a:gridCol w="770472"/>
                <a:gridCol w="770472"/>
                <a:gridCol w="770472"/>
                <a:gridCol w="770472"/>
                <a:gridCol w="75527"/>
              </a:tblGrid>
              <a:tr h="360040"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11340" marR="11340" marT="113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gridSpan="6"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Verdana" pitchFamily="34" charset="0"/>
                          <a:cs typeface="Verdana" pitchFamily="34" charset="0"/>
                        </a:rPr>
                        <a:t>Installerad effekt per elområde per den 1 jan 2013, </a:t>
                      </a:r>
                      <a:r>
                        <a:rPr lang="sv-SE" sz="1800" b="1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Verdana" pitchFamily="34" charset="0"/>
                          <a:cs typeface="Verdana" pitchFamily="34" charset="0"/>
                        </a:rPr>
                        <a:t>MWel</a:t>
                      </a:r>
                      <a:endParaRPr lang="sv-SE" sz="1800" b="1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1340" marR="11340" marT="113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 fontAlgn="b"/>
                      <a:endParaRPr lang="sv-SE" sz="2000" b="0" i="0" u="none" strike="noStrike" dirty="0">
                        <a:solidFill>
                          <a:srgbClr val="FFFFFF"/>
                        </a:solidFill>
                        <a:effectLst/>
                        <a:latin typeface="Verdana"/>
                      </a:endParaRPr>
                    </a:p>
                  </a:txBody>
                  <a:tcPr marL="13527" marR="13527" marT="135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62A5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sv-SE" sz="2000" b="0" i="0" u="none" strike="noStrike" dirty="0">
                        <a:solidFill>
                          <a:srgbClr val="FFFFFF"/>
                        </a:solidFill>
                        <a:effectLst/>
                        <a:latin typeface="Verdana"/>
                      </a:endParaRPr>
                    </a:p>
                  </a:txBody>
                  <a:tcPr marL="13527" marR="13527" marT="135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62A5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sv-SE" sz="2000" b="0" i="0" u="none" strike="noStrike" dirty="0">
                        <a:solidFill>
                          <a:srgbClr val="FFFFFF"/>
                        </a:solidFill>
                        <a:effectLst/>
                        <a:latin typeface="Verdana"/>
                      </a:endParaRPr>
                    </a:p>
                  </a:txBody>
                  <a:tcPr marL="13527" marR="13527" marT="135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62A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b="0" i="0" u="none" strike="noStrike" dirty="0"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11340" marR="11340" marT="113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271934"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b="1" i="0" u="none" strike="noStrike"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11340" marR="11340" marT="113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400" b="1" i="0" u="none" strike="noStrike"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11340" marR="11340" marT="113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400" b="1" i="0" u="none" strike="noStrike">
                          <a:effectLst/>
                          <a:latin typeface="+mj-lt"/>
                        </a:rPr>
                        <a:t>SE1</a:t>
                      </a:r>
                    </a:p>
                  </a:txBody>
                  <a:tcPr marL="11340" marR="11340" marT="113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400" b="1" i="0" u="none" strike="noStrike">
                          <a:effectLst/>
                          <a:latin typeface="+mj-lt"/>
                        </a:rPr>
                        <a:t>SE2</a:t>
                      </a:r>
                    </a:p>
                  </a:txBody>
                  <a:tcPr marL="11340" marR="11340" marT="113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400" b="1" i="0" u="none" strike="noStrike" dirty="0">
                          <a:effectLst/>
                          <a:latin typeface="+mj-lt"/>
                        </a:rPr>
                        <a:t>SE3</a:t>
                      </a:r>
                    </a:p>
                  </a:txBody>
                  <a:tcPr marL="11340" marR="11340" marT="113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400" b="1" i="0" u="none" strike="noStrike">
                          <a:effectLst/>
                          <a:latin typeface="+mj-lt"/>
                        </a:rPr>
                        <a:t>SE4</a:t>
                      </a:r>
                    </a:p>
                  </a:txBody>
                  <a:tcPr marL="11340" marR="11340" marT="113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400" b="1" i="0" u="none" strike="noStrike">
                          <a:effectLst/>
                          <a:latin typeface="+mj-lt"/>
                        </a:rPr>
                        <a:t>SE</a:t>
                      </a:r>
                    </a:p>
                  </a:txBody>
                  <a:tcPr marL="11340" marR="11340" marT="113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b="0" i="0" u="none" strike="noStrike" dirty="0"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11340" marR="11340" marT="113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71934">
                <a:tc>
                  <a:txBody>
                    <a:bodyPr/>
                    <a:lstStyle/>
                    <a:p>
                      <a:pPr algn="l" fontAlgn="ctr"/>
                      <a:endParaRPr lang="sv-SE" sz="1400" b="0" i="0" u="none" strike="noStrike">
                        <a:effectLst/>
                        <a:latin typeface="+mj-lt"/>
                      </a:endParaRPr>
                    </a:p>
                  </a:txBody>
                  <a:tcPr marL="11340" marR="11340" marT="113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1400" b="1" i="0" u="none" strike="noStrike">
                          <a:effectLst/>
                          <a:latin typeface="+mj-lt"/>
                        </a:rPr>
                        <a:t>Vattenkraft</a:t>
                      </a:r>
                    </a:p>
                  </a:txBody>
                  <a:tcPr marL="11340" marR="11340" marT="113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v-SE" sz="1400" b="1" i="0" u="none" strike="noStrike" dirty="0">
                          <a:effectLst/>
                          <a:latin typeface="+mj-lt"/>
                        </a:rPr>
                        <a:t>5 255</a:t>
                      </a:r>
                    </a:p>
                  </a:txBody>
                  <a:tcPr marL="11340" marR="11340" marT="113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v-SE" sz="1400" b="1" i="0" u="none" strike="noStrike" dirty="0">
                          <a:effectLst/>
                          <a:latin typeface="+mj-lt"/>
                        </a:rPr>
                        <a:t>8 </a:t>
                      </a:r>
                      <a:r>
                        <a:rPr lang="sv-SE" sz="1400" b="1" i="0" u="none" strike="noStrike" dirty="0" smtClean="0">
                          <a:effectLst/>
                          <a:latin typeface="+mj-lt"/>
                        </a:rPr>
                        <a:t>014</a:t>
                      </a:r>
                      <a:endParaRPr lang="sv-SE" sz="1400" b="1" i="0" u="none" strike="noStrike" dirty="0">
                        <a:effectLst/>
                        <a:latin typeface="+mj-lt"/>
                      </a:endParaRPr>
                    </a:p>
                  </a:txBody>
                  <a:tcPr marL="11340" marR="11340" marT="113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v-SE" sz="1400" b="1" i="0" u="none" strike="noStrike" dirty="0">
                          <a:effectLst/>
                          <a:latin typeface="+mj-lt"/>
                        </a:rPr>
                        <a:t>2 </a:t>
                      </a:r>
                      <a:r>
                        <a:rPr lang="sv-SE" sz="1400" b="1" i="0" u="none" strike="noStrike" dirty="0" smtClean="0">
                          <a:effectLst/>
                          <a:latin typeface="+mj-lt"/>
                        </a:rPr>
                        <a:t>593</a:t>
                      </a:r>
                      <a:endParaRPr lang="sv-SE" sz="1400" b="1" i="0" u="none" strike="noStrike" dirty="0">
                        <a:effectLst/>
                        <a:latin typeface="+mj-lt"/>
                      </a:endParaRPr>
                    </a:p>
                  </a:txBody>
                  <a:tcPr marL="11340" marR="11340" marT="113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v-SE" sz="1400" b="1" i="0" u="none" strike="noStrike">
                          <a:effectLst/>
                          <a:latin typeface="+mj-lt"/>
                        </a:rPr>
                        <a:t>341</a:t>
                      </a:r>
                    </a:p>
                  </a:txBody>
                  <a:tcPr marL="11340" marR="11340" marT="113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v-SE" sz="1400" b="1" i="0" u="none" strike="noStrike" dirty="0">
                          <a:effectLst/>
                          <a:latin typeface="+mj-lt"/>
                        </a:rPr>
                        <a:t>16 </a:t>
                      </a:r>
                      <a:r>
                        <a:rPr lang="sv-SE" sz="1400" b="1" i="0" u="none" strike="noStrike" dirty="0" smtClean="0">
                          <a:effectLst/>
                          <a:latin typeface="+mj-lt"/>
                        </a:rPr>
                        <a:t>203</a:t>
                      </a:r>
                      <a:endParaRPr lang="sv-SE" sz="1400" b="1" i="0" u="none" strike="noStrike" dirty="0">
                        <a:effectLst/>
                        <a:latin typeface="+mj-lt"/>
                      </a:endParaRPr>
                    </a:p>
                  </a:txBody>
                  <a:tcPr marL="11340" marR="11340" marT="113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sv-SE" sz="1400" b="0" i="0" u="none" strike="noStrike" dirty="0">
                        <a:effectLst/>
                        <a:latin typeface="+mj-lt"/>
                      </a:endParaRPr>
                    </a:p>
                  </a:txBody>
                  <a:tcPr marL="11340" marR="11340" marT="113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1934">
                <a:tc>
                  <a:txBody>
                    <a:bodyPr/>
                    <a:lstStyle/>
                    <a:p>
                      <a:pPr algn="l" fontAlgn="ctr"/>
                      <a:endParaRPr lang="sv-SE" sz="1400" b="0" i="0" u="none" strike="noStrike">
                        <a:effectLst/>
                        <a:latin typeface="+mj-lt"/>
                      </a:endParaRPr>
                    </a:p>
                  </a:txBody>
                  <a:tcPr marL="11340" marR="11340" marT="113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1400" b="1" i="0" u="none" strike="noStrike">
                          <a:effectLst/>
                          <a:latin typeface="+mj-lt"/>
                        </a:rPr>
                        <a:t>Kärnkraft</a:t>
                      </a:r>
                    </a:p>
                  </a:txBody>
                  <a:tcPr marL="11340" marR="11340" marT="113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sv-SE" sz="1400" b="1" i="0" u="none" strike="noStrike" dirty="0">
                        <a:effectLst/>
                        <a:latin typeface="+mj-lt"/>
                      </a:endParaRPr>
                    </a:p>
                  </a:txBody>
                  <a:tcPr marL="11340" marR="11340" marT="113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sv-SE" sz="1400" b="1" i="0" u="none" strike="noStrike" dirty="0">
                        <a:effectLst/>
                        <a:latin typeface="+mj-lt"/>
                      </a:endParaRPr>
                    </a:p>
                  </a:txBody>
                  <a:tcPr marL="11340" marR="11340" marT="113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v-SE" sz="1400" b="1" i="0" u="none" strike="noStrike" dirty="0">
                          <a:effectLst/>
                          <a:latin typeface="+mj-lt"/>
                        </a:rPr>
                        <a:t>9 363</a:t>
                      </a:r>
                    </a:p>
                  </a:txBody>
                  <a:tcPr marL="11340" marR="11340" marT="113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sv-SE" sz="1400" b="1" i="0" u="none" strike="noStrike">
                        <a:effectLst/>
                        <a:latin typeface="+mj-lt"/>
                      </a:endParaRPr>
                    </a:p>
                  </a:txBody>
                  <a:tcPr marL="11340" marR="11340" marT="113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v-SE" sz="1400" b="1" i="0" u="none" strike="noStrike">
                          <a:effectLst/>
                          <a:latin typeface="+mj-lt"/>
                        </a:rPr>
                        <a:t>9 363</a:t>
                      </a:r>
                    </a:p>
                  </a:txBody>
                  <a:tcPr marL="11340" marR="11340" marT="113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sv-SE" sz="1400" b="0" i="0" u="none" strike="noStrike" dirty="0">
                        <a:effectLst/>
                        <a:latin typeface="+mj-lt"/>
                      </a:endParaRPr>
                    </a:p>
                  </a:txBody>
                  <a:tcPr marL="11340" marR="11340" marT="113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1934">
                <a:tc>
                  <a:txBody>
                    <a:bodyPr/>
                    <a:lstStyle/>
                    <a:p>
                      <a:pPr algn="l" fontAlgn="ctr"/>
                      <a:endParaRPr lang="sv-SE" sz="1400" b="0" i="0" u="none" strike="noStrike">
                        <a:effectLst/>
                        <a:latin typeface="+mj-lt"/>
                      </a:endParaRPr>
                    </a:p>
                  </a:txBody>
                  <a:tcPr marL="11340" marR="11340" marT="113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1400" b="1" i="0" u="none" strike="noStrike">
                          <a:effectLst/>
                          <a:latin typeface="+mj-lt"/>
                        </a:rPr>
                        <a:t>Vindkraft</a:t>
                      </a:r>
                    </a:p>
                  </a:txBody>
                  <a:tcPr marL="11340" marR="11340" marT="113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v-SE" sz="1400" b="1" i="0" u="none" strike="noStrike" dirty="0" smtClean="0">
                          <a:effectLst/>
                          <a:latin typeface="+mj-lt"/>
                        </a:rPr>
                        <a:t>363</a:t>
                      </a:r>
                      <a:endParaRPr lang="sv-SE" sz="1400" b="1" i="0" u="none" strike="noStrike" dirty="0">
                        <a:effectLst/>
                        <a:latin typeface="+mj-lt"/>
                      </a:endParaRPr>
                    </a:p>
                  </a:txBody>
                  <a:tcPr marL="11340" marR="11340" marT="113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v-SE" sz="1400" b="1" i="0" u="none" strike="noStrike" dirty="0" smtClean="0">
                          <a:effectLst/>
                          <a:latin typeface="+mj-lt"/>
                        </a:rPr>
                        <a:t>665</a:t>
                      </a:r>
                      <a:endParaRPr lang="sv-SE" sz="1400" b="1" i="0" u="none" strike="noStrike" dirty="0">
                        <a:effectLst/>
                        <a:latin typeface="+mj-lt"/>
                      </a:endParaRPr>
                    </a:p>
                  </a:txBody>
                  <a:tcPr marL="11340" marR="11340" marT="113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v-SE" sz="1400" b="1" i="0" u="none" strike="noStrike" dirty="0">
                          <a:effectLst/>
                          <a:latin typeface="+mj-lt"/>
                        </a:rPr>
                        <a:t>1 </a:t>
                      </a:r>
                      <a:r>
                        <a:rPr lang="sv-SE" sz="1400" b="1" i="0" u="none" strike="noStrike" dirty="0" smtClean="0">
                          <a:effectLst/>
                          <a:latin typeface="+mj-lt"/>
                        </a:rPr>
                        <a:t>563</a:t>
                      </a:r>
                      <a:endParaRPr lang="sv-SE" sz="1400" b="1" i="0" u="none" strike="noStrike" dirty="0">
                        <a:effectLst/>
                        <a:latin typeface="+mj-lt"/>
                      </a:endParaRPr>
                    </a:p>
                  </a:txBody>
                  <a:tcPr marL="11340" marR="11340" marT="113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v-SE" sz="1400" b="1" i="0" u="none" strike="noStrike" dirty="0" smtClean="0">
                          <a:effectLst/>
                          <a:latin typeface="+mj-lt"/>
                        </a:rPr>
                        <a:t>1 154</a:t>
                      </a:r>
                      <a:endParaRPr lang="sv-SE" sz="1400" b="1" i="0" u="none" strike="noStrike" dirty="0">
                        <a:effectLst/>
                        <a:latin typeface="+mj-lt"/>
                      </a:endParaRPr>
                    </a:p>
                  </a:txBody>
                  <a:tcPr marL="11340" marR="11340" marT="113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v-SE" sz="1400" b="1" i="0" u="none" strike="noStrike" dirty="0" smtClean="0">
                          <a:effectLst/>
                          <a:latin typeface="+mj-lt"/>
                        </a:rPr>
                        <a:t>3 745</a:t>
                      </a:r>
                      <a:endParaRPr lang="sv-SE" sz="1400" b="1" i="0" u="none" strike="noStrike" dirty="0">
                        <a:effectLst/>
                        <a:latin typeface="+mj-lt"/>
                      </a:endParaRPr>
                    </a:p>
                  </a:txBody>
                  <a:tcPr marL="11340" marR="11340" marT="113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sv-SE" sz="1400" b="0" i="0" u="none" strike="noStrike" dirty="0">
                        <a:effectLst/>
                        <a:latin typeface="+mj-lt"/>
                      </a:endParaRPr>
                    </a:p>
                  </a:txBody>
                  <a:tcPr marL="11340" marR="11340" marT="113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35802">
                <a:tc>
                  <a:txBody>
                    <a:bodyPr/>
                    <a:lstStyle/>
                    <a:p>
                      <a:pPr algn="l" fontAlgn="ctr"/>
                      <a:endParaRPr lang="sv-SE" sz="1400" b="0" i="0" u="none" strike="noStrike">
                        <a:effectLst/>
                        <a:latin typeface="+mj-lt"/>
                      </a:endParaRPr>
                    </a:p>
                  </a:txBody>
                  <a:tcPr marL="11340" marR="11340" marT="113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1400" b="1" i="0" u="none" strike="noStrike" dirty="0" smtClean="0">
                          <a:effectLst/>
                          <a:latin typeface="+mj-lt"/>
                        </a:rPr>
                        <a:t>Övrig kraftvärme, värmekraft</a:t>
                      </a:r>
                      <a:endParaRPr lang="sv-SE" sz="1400" b="1" i="0" u="none" strike="noStrike" dirty="0">
                        <a:effectLst/>
                        <a:latin typeface="+mj-lt"/>
                      </a:endParaRPr>
                    </a:p>
                  </a:txBody>
                  <a:tcPr marL="11340" marR="11340" marT="113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v-SE" sz="1400" b="1" i="0" u="none" strike="noStrike" dirty="0" smtClean="0">
                          <a:effectLst/>
                          <a:latin typeface="+mj-lt"/>
                        </a:rPr>
                        <a:t>282</a:t>
                      </a:r>
                      <a:endParaRPr lang="sv-SE" sz="1400" b="1" i="0" u="none" strike="noStrike" dirty="0">
                        <a:effectLst/>
                        <a:latin typeface="+mj-lt"/>
                      </a:endParaRPr>
                    </a:p>
                  </a:txBody>
                  <a:tcPr marL="11340" marR="11340" marT="113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v-SE" sz="1400" b="1" i="0" u="none" strike="noStrike" dirty="0" smtClean="0">
                          <a:effectLst/>
                          <a:latin typeface="+mj-lt"/>
                        </a:rPr>
                        <a:t>579</a:t>
                      </a:r>
                      <a:endParaRPr lang="sv-SE" sz="1400" b="1" i="0" u="none" strike="noStrike" dirty="0">
                        <a:effectLst/>
                        <a:latin typeface="+mj-lt"/>
                      </a:endParaRPr>
                    </a:p>
                  </a:txBody>
                  <a:tcPr marL="11340" marR="11340" marT="113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v-SE" sz="1400" b="1" i="0" u="none" strike="noStrike" dirty="0">
                          <a:effectLst/>
                          <a:latin typeface="+mj-lt"/>
                        </a:rPr>
                        <a:t>4 </a:t>
                      </a:r>
                      <a:r>
                        <a:rPr lang="sv-SE" sz="1400" b="1" i="0" u="none" strike="noStrike" dirty="0" smtClean="0">
                          <a:effectLst/>
                          <a:latin typeface="+mj-lt"/>
                        </a:rPr>
                        <a:t>306</a:t>
                      </a:r>
                      <a:endParaRPr lang="sv-SE" sz="1400" b="1" i="0" u="none" strike="noStrike" dirty="0">
                        <a:effectLst/>
                        <a:latin typeface="+mj-lt"/>
                      </a:endParaRPr>
                    </a:p>
                  </a:txBody>
                  <a:tcPr marL="11340" marR="11340" marT="113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v-SE" sz="1400" b="1" i="0" u="none" strike="noStrike" dirty="0">
                          <a:effectLst/>
                          <a:latin typeface="+mj-lt"/>
                        </a:rPr>
                        <a:t>2 </a:t>
                      </a:r>
                      <a:r>
                        <a:rPr lang="sv-SE" sz="1400" b="1" i="0" u="none" strike="noStrike" dirty="0" smtClean="0">
                          <a:effectLst/>
                          <a:latin typeface="+mj-lt"/>
                        </a:rPr>
                        <a:t>846</a:t>
                      </a:r>
                      <a:endParaRPr lang="sv-SE" sz="1400" b="1" i="0" u="none" strike="noStrike" dirty="0">
                        <a:effectLst/>
                        <a:latin typeface="+mj-lt"/>
                      </a:endParaRPr>
                    </a:p>
                  </a:txBody>
                  <a:tcPr marL="11340" marR="11340" marT="113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v-SE" sz="1400" b="1" i="0" u="none" strike="noStrike" dirty="0" smtClean="0">
                          <a:effectLst/>
                          <a:latin typeface="+mj-lt"/>
                        </a:rPr>
                        <a:t>8 013</a:t>
                      </a:r>
                      <a:endParaRPr lang="sv-SE" sz="1400" b="1" i="0" u="none" strike="noStrike" dirty="0">
                        <a:effectLst/>
                        <a:latin typeface="+mj-lt"/>
                      </a:endParaRPr>
                    </a:p>
                  </a:txBody>
                  <a:tcPr marL="11340" marR="11340" marT="113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sv-SE" sz="1400" b="0" i="0" u="none" strike="noStrike" dirty="0">
                        <a:effectLst/>
                        <a:latin typeface="+mj-lt"/>
                      </a:endParaRPr>
                    </a:p>
                  </a:txBody>
                  <a:tcPr marL="11340" marR="11340" marT="113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6987">
                <a:tc>
                  <a:txBody>
                    <a:bodyPr/>
                    <a:lstStyle/>
                    <a:p>
                      <a:pPr algn="l" fontAlgn="ctr"/>
                      <a:endParaRPr lang="sv-SE" sz="1400" b="0" i="0" u="none" strike="noStrike">
                        <a:effectLst/>
                        <a:latin typeface="+mj-lt"/>
                      </a:endParaRPr>
                    </a:p>
                  </a:txBody>
                  <a:tcPr marL="11340" marR="11340" marT="113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1400" b="0" i="0" u="none" strike="noStrike">
                          <a:effectLst/>
                          <a:latin typeface="+mj-lt"/>
                        </a:rPr>
                        <a:t>Kraftvärme, fjärrvärmesystem</a:t>
                      </a:r>
                    </a:p>
                  </a:txBody>
                  <a:tcPr marL="135972" marR="11340" marT="113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v-SE" sz="1400" b="0" i="0" u="none" strike="noStrike">
                          <a:effectLst/>
                          <a:latin typeface="+mj-lt"/>
                        </a:rPr>
                        <a:t>160</a:t>
                      </a:r>
                    </a:p>
                  </a:txBody>
                  <a:tcPr marL="11340" marR="11340" marT="113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v-SE" sz="1400" b="0" i="0" u="none" strike="noStrike" dirty="0" smtClean="0">
                          <a:effectLst/>
                          <a:latin typeface="+mj-lt"/>
                        </a:rPr>
                        <a:t>263</a:t>
                      </a:r>
                      <a:endParaRPr lang="sv-SE" sz="1400" b="0" i="0" u="none" strike="noStrike" dirty="0">
                        <a:effectLst/>
                        <a:latin typeface="+mj-lt"/>
                      </a:endParaRPr>
                    </a:p>
                  </a:txBody>
                  <a:tcPr marL="11340" marR="11340" marT="113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v-SE" sz="1400" b="0" i="0" u="none" strike="noStrike" dirty="0">
                          <a:effectLst/>
                          <a:latin typeface="+mj-lt"/>
                        </a:rPr>
                        <a:t>2 </a:t>
                      </a:r>
                      <a:r>
                        <a:rPr lang="sv-SE" sz="1400" b="0" i="0" u="none" strike="noStrike" dirty="0" smtClean="0">
                          <a:effectLst/>
                          <a:latin typeface="+mj-lt"/>
                        </a:rPr>
                        <a:t>219</a:t>
                      </a:r>
                      <a:endParaRPr lang="sv-SE" sz="1400" b="0" i="0" u="none" strike="noStrike" dirty="0">
                        <a:effectLst/>
                        <a:latin typeface="+mj-lt"/>
                      </a:endParaRPr>
                    </a:p>
                  </a:txBody>
                  <a:tcPr marL="11340" marR="11340" marT="113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v-SE" sz="1400" b="0" i="0" u="none" strike="noStrike" dirty="0" smtClean="0">
                          <a:effectLst/>
                          <a:latin typeface="+mj-lt"/>
                        </a:rPr>
                        <a:t>929</a:t>
                      </a:r>
                      <a:endParaRPr lang="sv-SE" sz="1400" b="0" i="0" u="none" strike="noStrike" dirty="0">
                        <a:effectLst/>
                        <a:latin typeface="+mj-lt"/>
                      </a:endParaRPr>
                    </a:p>
                  </a:txBody>
                  <a:tcPr marL="11340" marR="11340" marT="113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v-SE" sz="1400" b="0" i="0" u="none" strike="noStrike" dirty="0">
                          <a:effectLst/>
                          <a:latin typeface="+mj-lt"/>
                        </a:rPr>
                        <a:t>3 </a:t>
                      </a:r>
                      <a:r>
                        <a:rPr lang="sv-SE" sz="1400" b="0" i="0" u="none" strike="noStrike" dirty="0" smtClean="0">
                          <a:effectLst/>
                          <a:latin typeface="+mj-lt"/>
                        </a:rPr>
                        <a:t>571</a:t>
                      </a:r>
                      <a:endParaRPr lang="sv-SE" sz="1400" b="0" i="0" u="none" strike="noStrike" dirty="0">
                        <a:effectLst/>
                        <a:latin typeface="+mj-lt"/>
                      </a:endParaRPr>
                    </a:p>
                  </a:txBody>
                  <a:tcPr marL="11340" marR="11340" marT="113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sv-SE" sz="1400" b="0" i="0" u="none" strike="noStrike" dirty="0">
                        <a:effectLst/>
                        <a:latin typeface="+mj-lt"/>
                      </a:endParaRPr>
                    </a:p>
                  </a:txBody>
                  <a:tcPr marL="11340" marR="11340" marT="113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1934">
                <a:tc>
                  <a:txBody>
                    <a:bodyPr/>
                    <a:lstStyle/>
                    <a:p>
                      <a:pPr algn="l" fontAlgn="ctr"/>
                      <a:endParaRPr lang="sv-SE" sz="1400" b="0" i="0" u="none" strike="noStrike">
                        <a:effectLst/>
                        <a:latin typeface="+mj-lt"/>
                      </a:endParaRPr>
                    </a:p>
                  </a:txBody>
                  <a:tcPr marL="11340" marR="11340" marT="113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1400" b="0" i="0" u="none" strike="noStrike" dirty="0">
                          <a:effectLst/>
                          <a:latin typeface="+mj-lt"/>
                        </a:rPr>
                        <a:t>Kraftvärme, industrin</a:t>
                      </a:r>
                    </a:p>
                  </a:txBody>
                  <a:tcPr marL="135972" marR="11340" marT="113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v-SE" sz="1400" b="0" i="0" u="none" strike="noStrike">
                          <a:effectLst/>
                          <a:latin typeface="+mj-lt"/>
                        </a:rPr>
                        <a:t>122</a:t>
                      </a:r>
                    </a:p>
                  </a:txBody>
                  <a:tcPr marL="11340" marR="11340" marT="113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v-SE" sz="1400" b="0" i="0" u="none" strike="noStrike" dirty="0" smtClean="0">
                          <a:effectLst/>
                          <a:latin typeface="+mj-lt"/>
                        </a:rPr>
                        <a:t>316</a:t>
                      </a:r>
                      <a:endParaRPr lang="sv-SE" sz="1400" b="0" i="0" u="none" strike="noStrike" dirty="0">
                        <a:effectLst/>
                        <a:latin typeface="+mj-lt"/>
                      </a:endParaRPr>
                    </a:p>
                  </a:txBody>
                  <a:tcPr marL="11340" marR="11340" marT="113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v-SE" sz="1400" b="0" i="0" u="none" strike="noStrike" dirty="0" smtClean="0">
                          <a:effectLst/>
                          <a:latin typeface="+mj-lt"/>
                        </a:rPr>
                        <a:t>602</a:t>
                      </a:r>
                      <a:endParaRPr lang="sv-SE" sz="1400" b="0" i="0" u="none" strike="noStrike" dirty="0">
                        <a:effectLst/>
                        <a:latin typeface="+mj-lt"/>
                      </a:endParaRPr>
                    </a:p>
                  </a:txBody>
                  <a:tcPr marL="11340" marR="11340" marT="113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v-SE" sz="1400" b="0" i="0" u="none" strike="noStrike">
                          <a:effectLst/>
                          <a:latin typeface="+mj-lt"/>
                        </a:rPr>
                        <a:t>335</a:t>
                      </a:r>
                    </a:p>
                  </a:txBody>
                  <a:tcPr marL="11340" marR="11340" marT="113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v-SE" sz="1400" b="0" i="0" u="none" strike="noStrike" dirty="0">
                          <a:effectLst/>
                          <a:latin typeface="+mj-lt"/>
                        </a:rPr>
                        <a:t>1 </a:t>
                      </a:r>
                      <a:r>
                        <a:rPr lang="sv-SE" sz="1400" b="0" i="0" u="none" strike="noStrike" dirty="0" smtClean="0">
                          <a:effectLst/>
                          <a:latin typeface="+mj-lt"/>
                        </a:rPr>
                        <a:t>375</a:t>
                      </a:r>
                      <a:endParaRPr lang="sv-SE" sz="1400" b="0" i="0" u="none" strike="noStrike" dirty="0">
                        <a:effectLst/>
                        <a:latin typeface="+mj-lt"/>
                      </a:endParaRPr>
                    </a:p>
                  </a:txBody>
                  <a:tcPr marL="11340" marR="11340" marT="113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sv-SE" sz="1400" b="0" i="0" u="none" strike="noStrike" dirty="0">
                        <a:effectLst/>
                        <a:latin typeface="+mj-lt"/>
                      </a:endParaRPr>
                    </a:p>
                  </a:txBody>
                  <a:tcPr marL="11340" marR="11340" marT="113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1934">
                <a:tc>
                  <a:txBody>
                    <a:bodyPr/>
                    <a:lstStyle/>
                    <a:p>
                      <a:pPr algn="l" fontAlgn="ctr"/>
                      <a:endParaRPr lang="sv-SE" sz="1400" b="0" i="0" u="none" strike="noStrike">
                        <a:effectLst/>
                        <a:latin typeface="+mj-lt"/>
                      </a:endParaRPr>
                    </a:p>
                  </a:txBody>
                  <a:tcPr marL="11340" marR="11340" marT="113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1400" b="0" i="0" u="none" strike="noStrike" dirty="0">
                          <a:effectLst/>
                          <a:latin typeface="+mj-lt"/>
                        </a:rPr>
                        <a:t>Kondenskraft</a:t>
                      </a:r>
                    </a:p>
                  </a:txBody>
                  <a:tcPr marL="135972" marR="11340" marT="113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sv-SE" sz="1400" b="0" i="0" u="none" strike="noStrike">
                        <a:effectLst/>
                        <a:latin typeface="+mj-lt"/>
                      </a:endParaRPr>
                    </a:p>
                  </a:txBody>
                  <a:tcPr marL="11340" marR="11340" marT="113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sv-SE" sz="1400" b="0" i="0" u="none" strike="noStrike">
                        <a:effectLst/>
                        <a:latin typeface="+mj-lt"/>
                      </a:endParaRPr>
                    </a:p>
                  </a:txBody>
                  <a:tcPr marL="11340" marR="11340" marT="113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v-SE" sz="1400" b="0" i="0" u="none" strike="noStrike" dirty="0" smtClean="0">
                          <a:effectLst/>
                          <a:latin typeface="+mj-lt"/>
                        </a:rPr>
                        <a:t>493</a:t>
                      </a:r>
                      <a:endParaRPr lang="sv-SE" sz="1400" b="0" i="0" u="none" strike="noStrike" dirty="0">
                        <a:effectLst/>
                        <a:latin typeface="+mj-lt"/>
                      </a:endParaRPr>
                    </a:p>
                  </a:txBody>
                  <a:tcPr marL="11340" marR="11340" marT="113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v-SE" sz="1400" b="0" i="0" u="none" strike="noStrike">
                          <a:effectLst/>
                          <a:latin typeface="+mj-lt"/>
                        </a:rPr>
                        <a:t>1 005</a:t>
                      </a:r>
                    </a:p>
                  </a:txBody>
                  <a:tcPr marL="11340" marR="11340" marT="113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v-SE" sz="1400" b="0" i="0" u="none" strike="noStrike" dirty="0">
                          <a:effectLst/>
                          <a:latin typeface="+mj-lt"/>
                        </a:rPr>
                        <a:t>1 </a:t>
                      </a:r>
                      <a:r>
                        <a:rPr lang="sv-SE" sz="1400" b="0" i="0" u="none" strike="noStrike" dirty="0" smtClean="0">
                          <a:effectLst/>
                          <a:latin typeface="+mj-lt"/>
                        </a:rPr>
                        <a:t>498</a:t>
                      </a:r>
                      <a:endParaRPr lang="sv-SE" sz="1400" b="0" i="0" u="none" strike="noStrike" dirty="0">
                        <a:effectLst/>
                        <a:latin typeface="+mj-lt"/>
                      </a:endParaRPr>
                    </a:p>
                  </a:txBody>
                  <a:tcPr marL="11340" marR="11340" marT="113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sv-SE" sz="1400" b="0" i="0" u="none" strike="noStrike" dirty="0">
                        <a:effectLst/>
                        <a:latin typeface="+mj-lt"/>
                      </a:endParaRPr>
                    </a:p>
                  </a:txBody>
                  <a:tcPr marL="11340" marR="11340" marT="113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1934">
                <a:tc>
                  <a:txBody>
                    <a:bodyPr/>
                    <a:lstStyle/>
                    <a:p>
                      <a:pPr algn="l" fontAlgn="ctr"/>
                      <a:endParaRPr lang="sv-SE" sz="1400" b="0" i="0" u="none" strike="noStrike">
                        <a:effectLst/>
                        <a:latin typeface="+mj-lt"/>
                      </a:endParaRPr>
                    </a:p>
                  </a:txBody>
                  <a:tcPr marL="11340" marR="11340" marT="113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1400" b="0" i="0" u="none" strike="noStrike" dirty="0">
                          <a:effectLst/>
                          <a:latin typeface="+mj-lt"/>
                        </a:rPr>
                        <a:t>Gasturbiner</a:t>
                      </a:r>
                    </a:p>
                  </a:txBody>
                  <a:tcPr marL="135972" marR="11340" marT="113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sv-SE" sz="1400" b="0" i="0" u="none" strike="noStrike">
                        <a:effectLst/>
                        <a:latin typeface="+mj-lt"/>
                      </a:endParaRPr>
                    </a:p>
                  </a:txBody>
                  <a:tcPr marL="11340" marR="11340" marT="113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sv-SE" sz="1400" b="0" i="0" u="none" strike="noStrike">
                        <a:effectLst/>
                        <a:latin typeface="+mj-lt"/>
                      </a:endParaRPr>
                    </a:p>
                  </a:txBody>
                  <a:tcPr marL="11340" marR="11340" marT="113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v-SE" sz="1400" b="0" i="0" u="none" strike="noStrike" dirty="0" smtClean="0">
                          <a:effectLst/>
                          <a:latin typeface="+mj-lt"/>
                        </a:rPr>
                        <a:t>992</a:t>
                      </a:r>
                      <a:endParaRPr lang="sv-SE" sz="1400" b="0" i="0" u="none" strike="noStrike" dirty="0">
                        <a:effectLst/>
                        <a:latin typeface="+mj-lt"/>
                      </a:endParaRPr>
                    </a:p>
                  </a:txBody>
                  <a:tcPr marL="11340" marR="11340" marT="113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v-SE" sz="1400" b="0" i="0" u="none" strike="noStrike" dirty="0">
                          <a:effectLst/>
                          <a:latin typeface="+mj-lt"/>
                        </a:rPr>
                        <a:t>577</a:t>
                      </a:r>
                    </a:p>
                  </a:txBody>
                  <a:tcPr marL="11340" marR="11340" marT="113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v-SE" sz="1400" b="0" i="0" u="none" strike="noStrike" dirty="0">
                          <a:effectLst/>
                          <a:latin typeface="+mj-lt"/>
                        </a:rPr>
                        <a:t>1 </a:t>
                      </a:r>
                      <a:r>
                        <a:rPr lang="sv-SE" sz="1400" b="0" i="0" u="none" strike="noStrike" dirty="0" smtClean="0">
                          <a:effectLst/>
                          <a:latin typeface="+mj-lt"/>
                        </a:rPr>
                        <a:t>569</a:t>
                      </a:r>
                      <a:endParaRPr lang="sv-SE" sz="1400" b="0" i="0" u="none" strike="noStrike" dirty="0">
                        <a:effectLst/>
                        <a:latin typeface="+mj-lt"/>
                      </a:endParaRPr>
                    </a:p>
                  </a:txBody>
                  <a:tcPr marL="11340" marR="11340" marT="113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sv-SE" sz="1400" b="0" i="0" u="none" strike="noStrike" dirty="0">
                        <a:effectLst/>
                        <a:latin typeface="+mj-lt"/>
                      </a:endParaRPr>
                    </a:p>
                  </a:txBody>
                  <a:tcPr marL="11340" marR="11340" marT="113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1934">
                <a:tc>
                  <a:txBody>
                    <a:bodyPr/>
                    <a:lstStyle/>
                    <a:p>
                      <a:pPr algn="l" fontAlgn="ctr"/>
                      <a:endParaRPr lang="sv-SE" sz="1400" b="1" i="0" u="none" strike="noStrike">
                        <a:effectLst/>
                        <a:latin typeface="+mj-lt"/>
                      </a:endParaRPr>
                    </a:p>
                  </a:txBody>
                  <a:tcPr marL="11340" marR="11340" marT="113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1400" b="1" i="0" u="none" strike="noStrike" dirty="0" smtClean="0">
                          <a:effectLst/>
                          <a:latin typeface="+mj-lt"/>
                        </a:rPr>
                        <a:t>Solkraft</a:t>
                      </a:r>
                      <a:endParaRPr lang="sv-SE" sz="1400" b="1" i="0" u="none" strike="noStrike" dirty="0">
                        <a:effectLst/>
                        <a:latin typeface="+mj-lt"/>
                      </a:endParaRPr>
                    </a:p>
                  </a:txBody>
                  <a:tcPr marL="12067" marR="12067" marT="120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v-SE" sz="1400" b="1" i="0" u="none" strike="noStrike" dirty="0" err="1" smtClean="0">
                          <a:effectLst/>
                          <a:latin typeface="+mj-lt"/>
                        </a:rPr>
                        <a:t>i.u</a:t>
                      </a:r>
                      <a:endParaRPr lang="sv-SE" sz="1400" b="1" i="0" u="none" strike="noStrike" dirty="0">
                        <a:effectLst/>
                        <a:latin typeface="+mj-lt"/>
                      </a:endParaRPr>
                    </a:p>
                  </a:txBody>
                  <a:tcPr marL="11340" marR="11340" marT="113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400" b="1" i="0" u="none" strike="noStrike" dirty="0" err="1" smtClean="0">
                          <a:effectLst/>
                          <a:latin typeface="+mj-lt"/>
                        </a:rPr>
                        <a:t>i.u</a:t>
                      </a:r>
                      <a:endParaRPr lang="sv-SE" sz="1400" b="1" i="0" u="none" strike="noStrike" dirty="0" smtClean="0">
                        <a:effectLst/>
                        <a:latin typeface="+mj-lt"/>
                      </a:endParaRPr>
                    </a:p>
                  </a:txBody>
                  <a:tcPr marL="11340" marR="11340" marT="113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400" b="1" i="0" u="none" strike="noStrike" dirty="0" err="1" smtClean="0">
                          <a:effectLst/>
                          <a:latin typeface="+mj-lt"/>
                        </a:rPr>
                        <a:t>i.u</a:t>
                      </a:r>
                      <a:endParaRPr lang="sv-SE" sz="1400" b="1" i="0" u="none" strike="noStrike" dirty="0" smtClean="0">
                        <a:effectLst/>
                        <a:latin typeface="+mj-lt"/>
                      </a:endParaRPr>
                    </a:p>
                  </a:txBody>
                  <a:tcPr marL="11340" marR="11340" marT="113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400" b="1" i="0" u="none" strike="noStrike" dirty="0" err="1" smtClean="0">
                          <a:effectLst/>
                          <a:latin typeface="+mj-lt"/>
                        </a:rPr>
                        <a:t>i.u</a:t>
                      </a:r>
                      <a:endParaRPr lang="sv-SE" sz="1400" b="1" i="0" u="none" strike="noStrike" dirty="0" smtClean="0">
                        <a:effectLst/>
                        <a:latin typeface="+mj-lt"/>
                      </a:endParaRPr>
                    </a:p>
                  </a:txBody>
                  <a:tcPr marL="11340" marR="11340" marT="113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v-SE" sz="1400" b="1" i="0" u="none" strike="noStrike" dirty="0" smtClean="0">
                          <a:effectLst/>
                          <a:latin typeface="+mj-lt"/>
                        </a:rPr>
                        <a:t>24</a:t>
                      </a:r>
                      <a:endParaRPr lang="sv-SE" sz="1400" b="1" i="0" u="none" strike="noStrike" dirty="0">
                        <a:effectLst/>
                        <a:latin typeface="+mj-lt"/>
                      </a:endParaRPr>
                    </a:p>
                  </a:txBody>
                  <a:tcPr marL="11340" marR="11340" marT="113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sv-SE" sz="1400" b="1" i="0" u="none" strike="noStrike" dirty="0">
                        <a:effectLst/>
                        <a:latin typeface="+mj-lt"/>
                      </a:endParaRPr>
                    </a:p>
                  </a:txBody>
                  <a:tcPr marL="11340" marR="11340" marT="113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1934">
                <a:tc>
                  <a:txBody>
                    <a:bodyPr/>
                    <a:lstStyle/>
                    <a:p>
                      <a:pPr algn="l" fontAlgn="ctr"/>
                      <a:endParaRPr lang="sv-SE" sz="1400" b="1" i="0" u="none" strike="noStrike">
                        <a:effectLst/>
                        <a:latin typeface="+mj-lt"/>
                      </a:endParaRPr>
                    </a:p>
                  </a:txBody>
                  <a:tcPr marL="11340" marR="11340" marT="113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1400" b="1" i="0" u="none" strike="noStrike" dirty="0">
                          <a:effectLst/>
                          <a:latin typeface="+mj-lt"/>
                        </a:rPr>
                        <a:t>Övrigt</a:t>
                      </a:r>
                    </a:p>
                  </a:txBody>
                  <a:tcPr marL="12067" marR="12067" marT="120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v-SE" sz="1400" b="1" i="0" u="none" strike="noStrike"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marL="11340" marR="11340" marT="113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v-SE" sz="1400" b="1" i="0" u="none" strike="noStrike" dirty="0"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marL="11340" marR="11340" marT="113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v-SE" sz="1400" b="1" i="0" u="none" strike="noStrike"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marL="11340" marR="11340" marT="113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v-SE" sz="1400" b="1" i="0" u="none" strike="noStrike">
                          <a:effectLst/>
                          <a:latin typeface="+mj-lt"/>
                        </a:rPr>
                        <a:t>2</a:t>
                      </a:r>
                    </a:p>
                  </a:txBody>
                  <a:tcPr marL="11340" marR="11340" marT="113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v-SE" sz="1400" b="1" i="0" u="none" strike="noStrike">
                          <a:effectLst/>
                          <a:latin typeface="+mj-lt"/>
                        </a:rPr>
                        <a:t>5</a:t>
                      </a:r>
                    </a:p>
                  </a:txBody>
                  <a:tcPr marL="11340" marR="11340" marT="113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sv-SE" sz="1400" b="1" i="0" u="none" strike="noStrike" dirty="0">
                        <a:effectLst/>
                        <a:latin typeface="+mj-lt"/>
                      </a:endParaRPr>
                    </a:p>
                  </a:txBody>
                  <a:tcPr marL="11340" marR="11340" marT="113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1934">
                <a:tc>
                  <a:txBody>
                    <a:bodyPr/>
                    <a:lstStyle/>
                    <a:p>
                      <a:pPr algn="l" fontAlgn="ctr"/>
                      <a:endParaRPr lang="sv-SE" sz="1400" b="0" i="0" u="none" strike="noStrike">
                        <a:effectLst/>
                        <a:latin typeface="+mj-lt"/>
                      </a:endParaRPr>
                    </a:p>
                  </a:txBody>
                  <a:tcPr marL="11340" marR="11340" marT="113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1400" b="1" i="0" u="none" strike="noStrike">
                          <a:effectLst/>
                          <a:latin typeface="+mj-lt"/>
                        </a:rPr>
                        <a:t>Hela riket</a:t>
                      </a:r>
                    </a:p>
                  </a:txBody>
                  <a:tcPr marL="11340" marR="11340" marT="1134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v-SE" sz="1400" b="1" i="0" u="none" strike="noStrike" dirty="0">
                          <a:effectLst/>
                          <a:latin typeface="+mj-lt"/>
                        </a:rPr>
                        <a:t>5 </a:t>
                      </a:r>
                      <a:r>
                        <a:rPr lang="sv-SE" sz="1400" b="1" i="0" u="none" strike="noStrike" dirty="0" smtClean="0">
                          <a:effectLst/>
                          <a:latin typeface="+mj-lt"/>
                        </a:rPr>
                        <a:t>900</a:t>
                      </a:r>
                      <a:endParaRPr lang="sv-SE" sz="1400" b="1" i="0" u="none" strike="noStrike" dirty="0">
                        <a:effectLst/>
                        <a:latin typeface="+mj-lt"/>
                      </a:endParaRPr>
                    </a:p>
                  </a:txBody>
                  <a:tcPr marL="11340" marR="11340" marT="1134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v-SE" sz="1400" b="1" i="0" u="none" strike="noStrike" dirty="0">
                          <a:effectLst/>
                          <a:latin typeface="+mj-lt"/>
                        </a:rPr>
                        <a:t>9 </a:t>
                      </a:r>
                      <a:r>
                        <a:rPr lang="sv-SE" sz="1400" b="1" i="0" u="none" strike="noStrike" dirty="0" smtClean="0">
                          <a:effectLst/>
                          <a:latin typeface="+mj-lt"/>
                        </a:rPr>
                        <a:t>258</a:t>
                      </a:r>
                      <a:endParaRPr lang="sv-SE" sz="1400" b="1" i="0" u="none" strike="noStrike" dirty="0">
                        <a:effectLst/>
                        <a:latin typeface="+mj-lt"/>
                      </a:endParaRPr>
                    </a:p>
                  </a:txBody>
                  <a:tcPr marL="11340" marR="11340" marT="1134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v-SE" sz="1400" b="1" i="0" u="none" strike="noStrike" dirty="0">
                          <a:effectLst/>
                          <a:latin typeface="+mj-lt"/>
                        </a:rPr>
                        <a:t>17 </a:t>
                      </a:r>
                      <a:r>
                        <a:rPr lang="sv-SE" sz="1400" b="1" i="0" u="none" strike="noStrike" dirty="0" smtClean="0">
                          <a:effectLst/>
                          <a:latin typeface="+mj-lt"/>
                        </a:rPr>
                        <a:t>825</a:t>
                      </a:r>
                      <a:endParaRPr lang="sv-SE" sz="1400" b="1" i="0" u="none" strike="noStrike" dirty="0">
                        <a:effectLst/>
                        <a:latin typeface="+mj-lt"/>
                      </a:endParaRPr>
                    </a:p>
                  </a:txBody>
                  <a:tcPr marL="11340" marR="11340" marT="1134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v-SE" sz="1400" b="1" i="0" u="none" strike="noStrike" dirty="0">
                          <a:effectLst/>
                          <a:latin typeface="+mj-lt"/>
                        </a:rPr>
                        <a:t>4 </a:t>
                      </a:r>
                      <a:r>
                        <a:rPr lang="sv-SE" sz="1400" b="1" i="0" u="none" strike="noStrike" dirty="0" smtClean="0">
                          <a:effectLst/>
                          <a:latin typeface="+mj-lt"/>
                        </a:rPr>
                        <a:t>341</a:t>
                      </a:r>
                      <a:endParaRPr lang="sv-SE" sz="1400" b="1" i="0" u="none" strike="noStrike" dirty="0">
                        <a:effectLst/>
                        <a:latin typeface="+mj-lt"/>
                      </a:endParaRPr>
                    </a:p>
                  </a:txBody>
                  <a:tcPr marL="11340" marR="11340" marT="1134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v-SE" sz="1400" b="1" i="0" u="none" strike="noStrike" dirty="0" smtClean="0">
                          <a:effectLst/>
                          <a:latin typeface="+mj-lt"/>
                        </a:rPr>
                        <a:t>37 353</a:t>
                      </a:r>
                      <a:endParaRPr lang="sv-SE" sz="1400" b="1" i="0" u="none" strike="noStrike" dirty="0">
                        <a:effectLst/>
                        <a:latin typeface="+mj-lt"/>
                      </a:endParaRPr>
                    </a:p>
                  </a:txBody>
                  <a:tcPr marL="11340" marR="11340" marT="1134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sv-SE" sz="1400" b="0" i="0" u="none" strike="noStrike" dirty="0">
                        <a:effectLst/>
                        <a:latin typeface="+mj-lt"/>
                      </a:endParaRPr>
                    </a:p>
                  </a:txBody>
                  <a:tcPr marL="11340" marR="11340" marT="113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2" name="textruta 1"/>
          <p:cNvSpPr txBox="1"/>
          <p:nvPr/>
        </p:nvSpPr>
        <p:spPr>
          <a:xfrm>
            <a:off x="565146" y="5301208"/>
            <a:ext cx="20882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00" dirty="0" err="1" smtClean="0">
                <a:latin typeface="+mj-lt"/>
                <a:ea typeface="Verdana" pitchFamily="34" charset="0"/>
                <a:cs typeface="Verdana" pitchFamily="34" charset="0"/>
              </a:rPr>
              <a:t>i.u</a:t>
            </a:r>
            <a:r>
              <a:rPr lang="sv-SE" sz="1000" dirty="0" smtClean="0">
                <a:latin typeface="+mj-lt"/>
                <a:ea typeface="Verdana" pitchFamily="34" charset="0"/>
                <a:cs typeface="Verdana" pitchFamily="34" charset="0"/>
              </a:rPr>
              <a:t> = ingen uppgift</a:t>
            </a:r>
            <a:endParaRPr lang="sv-SE" sz="1000" dirty="0">
              <a:latin typeface="+mj-lt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Svensk Energi_mall_v14">
  <a:themeElements>
    <a:clrScheme name="SvenskEnergi färger ver1.1">
      <a:dk1>
        <a:srgbClr val="000000"/>
      </a:dk1>
      <a:lt1>
        <a:sysClr val="window" lastClr="FFFFFF"/>
      </a:lt1>
      <a:dk2>
        <a:srgbClr val="000000"/>
      </a:dk2>
      <a:lt2>
        <a:srgbClr val="FFFFFF"/>
      </a:lt2>
      <a:accent1>
        <a:srgbClr val="7AB800"/>
      </a:accent1>
      <a:accent2>
        <a:srgbClr val="00B9E4"/>
      </a:accent2>
      <a:accent3>
        <a:srgbClr val="FFBC00"/>
      </a:accent3>
      <a:accent4>
        <a:srgbClr val="1F497D"/>
      </a:accent4>
      <a:accent5>
        <a:srgbClr val="D16309"/>
      </a:accent5>
      <a:accent6>
        <a:srgbClr val="444444"/>
      </a:accent6>
      <a:hlink>
        <a:srgbClr val="1F497D"/>
      </a:hlink>
      <a:folHlink>
        <a:srgbClr val="44444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0000"/>
          </a:lnSpc>
          <a:spcBef>
            <a:spcPts val="600"/>
          </a:spcBef>
          <a:defRPr sz="2000" dirty="0" smtClean="0">
            <a:solidFill>
              <a:schemeClr val="accent6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Svensk Energi_pptmall09</Template>
  <TotalTime>944</TotalTime>
  <Words>556</Words>
  <Application>Microsoft Office PowerPoint</Application>
  <PresentationFormat>Bildspel på skärmen (4:3)</PresentationFormat>
  <Paragraphs>201</Paragraphs>
  <Slides>44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Bildrubriker</vt:lpstr>
      </vt:variant>
      <vt:variant>
        <vt:i4>44</vt:i4>
      </vt:variant>
    </vt:vector>
  </HeadingPairs>
  <TitlesOfParts>
    <vt:vector size="45" baseType="lpstr">
      <vt:lpstr>Svensk Energi_mall_v14</vt:lpstr>
      <vt:lpstr>Elåret 2012</vt:lpstr>
      <vt:lpstr>Elåret 2012</vt:lpstr>
      <vt:lpstr>Elåret 2012</vt:lpstr>
      <vt:lpstr>Elåret 2012</vt:lpstr>
      <vt:lpstr>Elåret 2012</vt:lpstr>
      <vt:lpstr>Elåret 2012</vt:lpstr>
      <vt:lpstr>Elåret 2012</vt:lpstr>
      <vt:lpstr>Elåret 2012</vt:lpstr>
      <vt:lpstr>Elåret 2012</vt:lpstr>
      <vt:lpstr>Elåret 2012</vt:lpstr>
      <vt:lpstr>Elåret 2012</vt:lpstr>
      <vt:lpstr>Elåret 2012</vt:lpstr>
      <vt:lpstr>Elåret 2012</vt:lpstr>
      <vt:lpstr>Elåret 2012</vt:lpstr>
      <vt:lpstr>Elåret 2012</vt:lpstr>
      <vt:lpstr>Elåret 2012</vt:lpstr>
      <vt:lpstr>Elåret 2012</vt:lpstr>
      <vt:lpstr>Elåret 2012</vt:lpstr>
      <vt:lpstr>Elåret 2012</vt:lpstr>
      <vt:lpstr>Elåret 2012</vt:lpstr>
      <vt:lpstr>Elåret 2012</vt:lpstr>
      <vt:lpstr>Elåret 2012</vt:lpstr>
      <vt:lpstr>Elåret 2012</vt:lpstr>
      <vt:lpstr>Elåret 2012</vt:lpstr>
      <vt:lpstr>Elåret 2012</vt:lpstr>
      <vt:lpstr>Elåret 2012</vt:lpstr>
      <vt:lpstr>Elåret 2012</vt:lpstr>
      <vt:lpstr>Elåret 2012</vt:lpstr>
      <vt:lpstr>Elåret 2012</vt:lpstr>
      <vt:lpstr>Elåret 2012</vt:lpstr>
      <vt:lpstr>Elåret 2012</vt:lpstr>
      <vt:lpstr>Elåret 2012</vt:lpstr>
      <vt:lpstr>Elåret 2012</vt:lpstr>
      <vt:lpstr>Elåret 2012</vt:lpstr>
      <vt:lpstr>Elåret 2012</vt:lpstr>
      <vt:lpstr>Elåret 2012</vt:lpstr>
      <vt:lpstr>Elåret 2012</vt:lpstr>
      <vt:lpstr>Elåret 2012</vt:lpstr>
      <vt:lpstr>Elåret 2012</vt:lpstr>
      <vt:lpstr>Elåret 2012</vt:lpstr>
      <vt:lpstr>Elåret 2012</vt:lpstr>
      <vt:lpstr>Elåret 2012</vt:lpstr>
      <vt:lpstr>Elåret 2012</vt:lpstr>
      <vt:lpstr>Elåret 2012</vt:lpstr>
    </vt:vector>
  </TitlesOfParts>
  <Company>formiograf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Bild 1</dc:title>
  <dc:creator>Maria Nylen</dc:creator>
  <dc:description>SVE600 v1.0_x000d_
2005-11-15</dc:description>
  <cp:lastModifiedBy>Acer formiograf</cp:lastModifiedBy>
  <cp:revision>97</cp:revision>
  <dcterms:created xsi:type="dcterms:W3CDTF">2006-04-19T11:54:42Z</dcterms:created>
  <dcterms:modified xsi:type="dcterms:W3CDTF">2013-05-18T05:14:11Z</dcterms:modified>
</cp:coreProperties>
</file>