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47"/>
  </p:notesMasterIdLst>
  <p:handoutMasterIdLst>
    <p:handoutMasterId r:id="rId48"/>
  </p:handoutMasterIdLst>
  <p:sldIdLst>
    <p:sldId id="530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21" r:id="rId23"/>
    <p:sldId id="400" r:id="rId24"/>
    <p:sldId id="401" r:id="rId25"/>
    <p:sldId id="402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377" r:id="rId44"/>
    <p:sldId id="378" r:id="rId45"/>
    <p:sldId id="379" r:id="rId46"/>
  </p:sldIdLst>
  <p:sldSz cx="12192000" cy="6858000"/>
  <p:notesSz cx="6794500" cy="9906000"/>
  <p:custDataLst>
    <p:tags r:id="rId4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3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3" userDrawn="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E5CAC"/>
    <a:srgbClr val="E456B8"/>
    <a:srgbClr val="E8D6F1"/>
    <a:srgbClr val="D1ADE2"/>
    <a:srgbClr val="AE70CC"/>
    <a:srgbClr val="E4E4E4"/>
    <a:srgbClr val="C9C9C9"/>
    <a:srgbClr val="A0A0A0"/>
    <a:srgbClr val="FACCE5"/>
    <a:srgbClr val="F599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2270" autoAdjust="0"/>
  </p:normalViewPr>
  <p:slideViewPr>
    <p:cSldViewPr snapToGrid="0">
      <p:cViewPr varScale="1">
        <p:scale>
          <a:sx n="65" d="100"/>
          <a:sy n="65" d="100"/>
        </p:scale>
        <p:origin x="-864" y="-108"/>
      </p:cViewPr>
      <p:guideLst>
        <p:guide orient="horz" pos="34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6510"/>
    </p:cViewPr>
  </p:sorterViewPr>
  <p:notesViewPr>
    <p:cSldViewPr snapToGrid="0">
      <p:cViewPr varScale="1">
        <p:scale>
          <a:sx n="74" d="100"/>
          <a:sy n="74" d="100"/>
        </p:scale>
        <p:origin x="4044" y="54"/>
      </p:cViewPr>
      <p:guideLst>
        <p:guide orient="horz" pos="3113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794" y="398163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A84BB2-F219-4185-B8F5-C77C5991B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2">
            <a:extLst>
              <a:ext uri="{FF2B5EF4-FFF2-40B4-BE49-F238E27FC236}">
                <a16:creationId xmlns:a16="http://schemas.microsoft.com/office/drawing/2014/main" xmlns="" id="{BC45170F-9D74-4AD8-B758-8A8C6D5601AB}"/>
              </a:ext>
            </a:extLst>
          </p:cNvPr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495AB9EE-73E2-4222-BC5C-976F879ACF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663667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9953-6436-4979-A6AF-C7617BF863E4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56AB7F-2BD3-45BD-91F2-1D751B3F5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11" name="Rektangel 2">
            <a:extLst>
              <a:ext uri="{FF2B5EF4-FFF2-40B4-BE49-F238E27FC236}">
                <a16:creationId xmlns:a16="http://schemas.microsoft.com/office/drawing/2014/main" xmlns="" id="{F18D9FC0-7AA9-4FDD-B113-722444C059D0}"/>
              </a:ext>
            </a:extLst>
          </p:cNvPr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862897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EA2616-0374-4428-BC2D-C6948AB4F4BF}"/>
              </a:ext>
            </a:extLst>
          </p:cNvPr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6311071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B629D2-ED89-4B12-9467-6DA34E2BF9D2}"/>
              </a:ext>
            </a:extLst>
          </p:cNvPr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8090313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53F1-B7A6-401B-859E-38FE1A6AB865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49886E-AE7C-4291-AC1F-C878EBE65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1202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265056624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55276659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E561-B2A0-43B9-9354-226792DEECED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19981497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DE6A-55C0-4C4F-9889-E916206BDB1A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374141973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EE0-6A93-4FB9-9FC7-180F4AD0D5F1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297138154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33C8-A0FD-45C5-9E43-7A861BFCA182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71941712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8B7883-EA9E-4997-B9C3-81F6422F3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2">
            <a:extLst>
              <a:ext uri="{FF2B5EF4-FFF2-40B4-BE49-F238E27FC236}">
                <a16:creationId xmlns:a16="http://schemas.microsoft.com/office/drawing/2014/main" xmlns="" id="{73349B18-5BFC-49B7-9111-E5CE149A4F90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C89C26A3-5A66-41E6-9EC3-E843E3C7A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591263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33C8-A0FD-45C5-9E43-7A861BFCA182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369489323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4850-2293-41F1-A61E-ECCACB155422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118917638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685E-4E95-44AE-A301-FED29A26EE66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328167539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28DA-D5FF-42EC-9A76-0EC123CFEE27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xmlns="" val="13462219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>
        <p15:guide id="3" orient="horz" pos="3566" userDrawn="1">
          <p15:clr>
            <a:srgbClr val="FBAE40"/>
          </p15:clr>
        </p15:guide>
        <p15:guide id="4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093F-E990-4792-97AC-F74F724B44DB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0851C871-71C6-491E-B785-DCB7C5477815}"/>
              </a:ext>
            </a:extLst>
          </p:cNvPr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94828013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1704-48A5-41F8-84B0-5E897C1E0A4C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3811692D-C911-44DB-B3E4-6233449C8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5092303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1500-D09C-4F3D-ACA4-F72F11D2F411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57A0BC-3078-4C89-B5D7-039D3C99EA5A}"/>
              </a:ext>
            </a:extLst>
          </p:cNvPr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2527583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E4FFEB-89B7-4F5B-BBE1-38BE9F2FCE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2">
            <a:extLst>
              <a:ext uri="{FF2B5EF4-FFF2-40B4-BE49-F238E27FC236}">
                <a16:creationId xmlns:a16="http://schemas.microsoft.com/office/drawing/2014/main" xmlns="" id="{C400E1F7-BD24-4BA7-9153-984B37AC03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3619972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691D6D-7DC9-4843-AA09-743110C40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2">
            <a:extLst>
              <a:ext uri="{FF2B5EF4-FFF2-40B4-BE49-F238E27FC236}">
                <a16:creationId xmlns:a16="http://schemas.microsoft.com/office/drawing/2014/main" xmlns="" id="{9784C77F-43C1-4C06-9D8E-2133A1998C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2E8D500A-6E29-419F-B0F5-18996E78F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06811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15224A-F374-461A-BB93-469996F23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2">
            <a:extLst>
              <a:ext uri="{FF2B5EF4-FFF2-40B4-BE49-F238E27FC236}">
                <a16:creationId xmlns:a16="http://schemas.microsoft.com/office/drawing/2014/main" xmlns="" id="{99276E9B-8918-4F78-8B40-8420E18AFF1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0" name="Bildobjekt 7">
            <a:extLst>
              <a:ext uri="{FF2B5EF4-FFF2-40B4-BE49-F238E27FC236}">
                <a16:creationId xmlns:a16="http://schemas.microsoft.com/office/drawing/2014/main" xmlns="" id="{F0EBE402-D771-4380-B5D1-AC585F0DC1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97805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BAAC77-0160-4A94-8442-AF9039C85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2">
            <a:extLst>
              <a:ext uri="{FF2B5EF4-FFF2-40B4-BE49-F238E27FC236}">
                <a16:creationId xmlns:a16="http://schemas.microsoft.com/office/drawing/2014/main" xmlns="" id="{EEE689C5-C3C1-4867-A510-F853C553ECF3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grpSp>
        <p:nvGrpSpPr>
          <p:cNvPr id="14" name="Grupp 1">
            <a:extLst>
              <a:ext uri="{FF2B5EF4-FFF2-40B4-BE49-F238E27FC236}">
                <a16:creationId xmlns:a16="http://schemas.microsoft.com/office/drawing/2014/main" xmlns="" id="{13698AEF-C2F2-404C-A5D3-C4721255DB9F}"/>
              </a:ext>
            </a:extLst>
          </p:cNvPr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15" name="Bildobjekt 7">
              <a:extLst>
                <a:ext uri="{FF2B5EF4-FFF2-40B4-BE49-F238E27FC236}">
                  <a16:creationId xmlns:a16="http://schemas.microsoft.com/office/drawing/2014/main" xmlns="" id="{53B892A7-5F3A-4EBA-8C2C-7F16E1C7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Bildobjekt 7">
              <a:extLst>
                <a:ext uri="{FF2B5EF4-FFF2-40B4-BE49-F238E27FC236}">
                  <a16:creationId xmlns:a16="http://schemas.microsoft.com/office/drawing/2014/main" xmlns="" id="{046EC1B3-B5B6-4204-8B8D-3B06DBA18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Bildobjekt 8">
              <a:extLst>
                <a:ext uri="{FF2B5EF4-FFF2-40B4-BE49-F238E27FC236}">
                  <a16:creationId xmlns:a16="http://schemas.microsoft.com/office/drawing/2014/main" xmlns="" id="{0118C7F5-09AE-461A-B1E3-39DE93E9C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741996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264B55-17F5-49E2-94CD-BFB4F7D88D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xmlns="" id="{9F0D97F9-950B-4C64-AF8A-5C84E4458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06072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E9AA96-E282-4C49-8DAB-98257C66C855}"/>
              </a:ext>
            </a:extLst>
          </p:cNvPr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ED958F4-F9C3-4AC3-9A46-90274AD59F86}"/>
              </a:ext>
            </a:extLst>
          </p:cNvPr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EE613C0-5735-4E95-8B33-A3D3510644CD}"/>
              </a:ext>
            </a:extLst>
          </p:cNvPr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1C3E4E7-C6CB-463A-8EE6-63750431D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5DEA709-F9B4-427D-973A-9CB7647532E2}"/>
                </a:ext>
              </a:extLst>
            </p:cNvPr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26BCD0-63EB-4C24-B819-FC3F27DDEECE}"/>
              </a:ext>
            </a:extLst>
          </p:cNvPr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8D08BDF-70DB-4883-9433-F1CA2BF2220A}"/>
              </a:ext>
            </a:extLst>
          </p:cNvPr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356921-446C-4B1A-9E5E-68F4FDB8CE29}"/>
              </a:ext>
            </a:extLst>
          </p:cNvPr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xmlns="" val="28557569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E493-614E-4316-9FA4-16A02AB44C5F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DBAFD3-6207-46F0-9F98-7087D94E1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11" name="Rektangel 2">
            <a:extLst>
              <a:ext uri="{FF2B5EF4-FFF2-40B4-BE49-F238E27FC236}">
                <a16:creationId xmlns:a16="http://schemas.microsoft.com/office/drawing/2014/main" xmlns="" id="{9BDC7E27-8210-4FF4-AEB8-D0896A6D9DC7}"/>
              </a:ext>
            </a:extLst>
          </p:cNvPr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860167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3CEB9-1A02-46A5-938A-C50509ED9724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1">
            <a:extLst>
              <a:ext uri="{FF2B5EF4-FFF2-40B4-BE49-F238E27FC236}">
                <a16:creationId xmlns:a16="http://schemas.microsoft.com/office/drawing/2014/main" xmlns="" id="{E049ACDC-AC66-4F34-AC5A-8DB3EAE08880}"/>
              </a:ext>
            </a:extLst>
          </p:cNvPr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>
            <a:extLst>
              <a:ext uri="{FF2B5EF4-FFF2-40B4-BE49-F238E27FC236}">
                <a16:creationId xmlns:a16="http://schemas.microsoft.com/office/drawing/2014/main" xmlns="" id="{12DBCF55-CFAA-413B-A441-A4EBBD32185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277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</p:sldLayoutIdLst>
  <p:transition spd="med">
    <p:fade/>
  </p:transition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0" orient="horz" pos="970" userDrawn="1">
          <p15:clr>
            <a:srgbClr val="F26B43"/>
          </p15:clr>
        </p15:guide>
        <p15:guide id="11" pos="438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6652" userDrawn="1">
          <p15:clr>
            <a:srgbClr val="F26B43"/>
          </p15:clr>
        </p15:guide>
        <p15:guide id="14" orient="horz" pos="1084" userDrawn="1">
          <p15:clr>
            <a:srgbClr val="F26B43"/>
          </p15:clr>
        </p15:guide>
        <p15:guide id="15" orient="horz" pos="3838" userDrawn="1">
          <p15:clr>
            <a:srgbClr val="F26B43"/>
          </p15:clr>
        </p15:guide>
        <p15:guide id="16" pos="1028" userDrawn="1">
          <p15:clr>
            <a:srgbClr val="F26B43"/>
          </p15:clr>
        </p15:guide>
        <p15:guide id="17" orient="horz" pos="4002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1328DA-D5FF-42EC-9A76-0EC123CFEE27}" type="datetime1">
              <a:rPr lang="sv-SE" smtClean="0"/>
              <a:pPr>
                <a:defRPr/>
              </a:pPr>
              <a:t>2021-04-28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pic>
        <p:nvPicPr>
          <p:cNvPr id="7" name="Platshållare för innehåll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6965" y="1969469"/>
            <a:ext cx="6862587" cy="24780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Kärnkraftsproduktion i Sverige</a:t>
            </a:r>
            <a:br>
              <a:rPr lang="sv-SE" dirty="0"/>
            </a:br>
            <a:r>
              <a:rPr lang="sv-SE" sz="2400" dirty="0"/>
              <a:t>Rullande summa 52 veckor (årsvärde)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00" y="1066800"/>
            <a:ext cx="8026400" cy="57023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Kärnkraftsproduktion i Sverige</a:t>
            </a:r>
            <a:br>
              <a:rPr lang="sv-SE" dirty="0"/>
            </a:br>
            <a:r>
              <a:rPr lang="sv-SE" sz="2400" dirty="0"/>
              <a:t>Ackumulerat från årets början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168400"/>
            <a:ext cx="4902200" cy="6134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Vindkraftsproduktion i Sverige</a:t>
            </a:r>
            <a:br>
              <a:rPr lang="sv-SE" dirty="0"/>
            </a:br>
            <a:r>
              <a:rPr lang="sv-SE" sz="2400" dirty="0"/>
              <a:t>Veckovis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0" y="1130300"/>
            <a:ext cx="7861300" cy="558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Vindkraftsproduktion i Sverige</a:t>
            </a:r>
            <a:br>
              <a:rPr lang="sv-SE" dirty="0"/>
            </a:br>
            <a:r>
              <a:rPr lang="sv-SE" sz="2400" dirty="0"/>
              <a:t>Rullande summa 52 veckor (årsvärde)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1333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Vindkraftsproduktion i Sverige</a:t>
            </a:r>
            <a:br>
              <a:rPr lang="sv-SE" dirty="0"/>
            </a:br>
            <a:r>
              <a:rPr lang="sv-SE" dirty="0"/>
              <a:t>ackumulerat från årets början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700" y="1257300"/>
            <a:ext cx="4787900" cy="599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Övrig värmekraftsproduktion i Sverige</a:t>
            </a:r>
            <a:br>
              <a:rPr lang="sv-SE" dirty="0"/>
            </a:br>
            <a:r>
              <a:rPr lang="sv-SE" sz="2400" dirty="0"/>
              <a:t>Veckovis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600" y="1104900"/>
            <a:ext cx="7950200" cy="5651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Övrig värmekraftsproduktion i Sverige</a:t>
            </a:r>
            <a:br>
              <a:rPr lang="sv-SE" dirty="0"/>
            </a:br>
            <a:r>
              <a:rPr lang="sv-SE" sz="2400" dirty="0"/>
              <a:t>Rullande summa 52 veckor (årsvärde)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181100"/>
            <a:ext cx="7810500" cy="5549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Övrig värmekraftsproduktion i Sverige</a:t>
            </a:r>
            <a:br>
              <a:rPr lang="sv-SE" dirty="0"/>
            </a:br>
            <a:r>
              <a:rPr lang="sv-SE" sz="2400" dirty="0"/>
              <a:t>Ackumulerat från årets början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168400"/>
            <a:ext cx="48641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Total elkraftsproduktion i Sverige</a:t>
            </a:r>
            <a:br>
              <a:rPr lang="sv-SE" dirty="0"/>
            </a:br>
            <a:r>
              <a:rPr lang="sv-SE" sz="2400" dirty="0"/>
              <a:t>Veckovis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208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Total elkraftsproduktion i Sverige </a:t>
            </a:r>
            <a:br>
              <a:rPr lang="sv-SE" dirty="0"/>
            </a:br>
            <a:r>
              <a:rPr lang="sv-SE" sz="2400" dirty="0"/>
              <a:t>Rullande summa 52 veckor (årsvärde)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1219200"/>
            <a:ext cx="7734300" cy="5499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tillrinning i Sverige (ej spillkorrigerad)</a:t>
            </a:r>
            <a:br>
              <a:rPr lang="sv-SE" dirty="0"/>
            </a:br>
            <a:r>
              <a:rPr lang="sv-SE" sz="2400" dirty="0"/>
              <a:t>10 %, Median och 90 % sannolikhet </a:t>
            </a:r>
            <a:r>
              <a:rPr lang="sv-SE" sz="2400" dirty="0" smtClean="0"/>
              <a:t>1960-2020</a:t>
            </a:r>
            <a:endParaRPr lang="sv-SE" sz="24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3081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Total elkraftsproduktion i Sverige</a:t>
            </a:r>
            <a:br>
              <a:rPr lang="sv-SE" dirty="0"/>
            </a:br>
            <a:r>
              <a:rPr lang="sv-SE" sz="2400" dirty="0"/>
              <a:t>Ackumulerat från årets början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1409700"/>
            <a:ext cx="4584700" cy="5753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elkraftsproduktion i Sverige,</a:t>
            </a:r>
            <a:br>
              <a:rPr lang="sv-SE" dirty="0"/>
            </a:br>
            <a:r>
              <a:rPr lang="sv-SE" sz="2400" dirty="0"/>
              <a:t>Veckovis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1104900"/>
            <a:ext cx="7975600" cy="5676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Elproduktion per kraftslag</a:t>
            </a:r>
            <a:br>
              <a:rPr lang="sv-SE" dirty="0"/>
            </a:br>
            <a:r>
              <a:rPr lang="sv-SE" sz="2400" dirty="0"/>
              <a:t>Total elanvändning och netto import/export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3208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Total elanvändning inkl. förluster i Sverige</a:t>
            </a:r>
            <a:br>
              <a:rPr lang="sv-SE" dirty="0"/>
            </a:br>
            <a:r>
              <a:rPr lang="sv-SE" sz="2400" dirty="0"/>
              <a:t>Veckovis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208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elanvändning i Sverige </a:t>
            </a:r>
            <a:br>
              <a:rPr lang="sv-SE" dirty="0"/>
            </a:br>
            <a:r>
              <a:rPr lang="sv-SE" sz="2400" dirty="0"/>
              <a:t>Rullande summa 52 veckor (årsvärde)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600" y="13208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Total elanvändning inkl. förluster i Sverige</a:t>
            </a:r>
            <a:br>
              <a:rPr lang="sv-SE" dirty="0"/>
            </a:br>
            <a:r>
              <a:rPr lang="sv-SE" sz="2400" dirty="0"/>
              <a:t>Ackumulerat från årets början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231900"/>
            <a:ext cx="4800600" cy="6007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Netto kraftflöden till och ifrån Sverige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Svenska kraftnät </a:t>
            </a: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13081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2" name="Grupp 6"/>
          <p:cNvGrpSpPr/>
          <p:nvPr/>
        </p:nvGrpSpPr>
        <p:grpSpPr>
          <a:xfrm>
            <a:off x="2053557" y="2246611"/>
            <a:ext cx="719139" cy="3045666"/>
            <a:chOff x="159512" y="1907334"/>
            <a:chExt cx="719138" cy="3045666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519082" y="1907334"/>
              <a:ext cx="0" cy="304566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v-SE" dirty="0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59512" y="2362200"/>
              <a:ext cx="719138" cy="4318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sv-SE" sz="1467" dirty="0">
                  <a:solidFill>
                    <a:schemeClr val="bg1"/>
                  </a:solidFill>
                </a:rPr>
                <a:t>Till Sverige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59512" y="4038600"/>
              <a:ext cx="719138" cy="4318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sv-SE" sz="1467" dirty="0">
                  <a:solidFill>
                    <a:schemeClr val="bg1"/>
                  </a:solidFill>
                </a:rPr>
                <a:t>Från Sverige</a:t>
              </a:r>
            </a:p>
          </p:txBody>
        </p:sp>
      </p:grpSp>
    </p:spTree>
  </p:cSld>
  <p:clrMapOvr>
    <a:masterClrMapping/>
  </p:clrMapOvr>
  <p:transition spd="med" advTm="5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Netto kraftflöden till och ifrån Sverige </a:t>
            </a:r>
            <a:br>
              <a:rPr lang="sv-SE" dirty="0"/>
            </a:br>
            <a:r>
              <a:rPr lang="sv-SE" sz="2400" dirty="0"/>
              <a:t>Summa 52 veckor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Svenska kraftnät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13208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10053638" cy="981075"/>
          </a:xfrm>
        </p:spPr>
        <p:txBody>
          <a:bodyPr/>
          <a:lstStyle/>
          <a:p>
            <a:r>
              <a:rPr lang="sv-SE" dirty="0"/>
              <a:t>Totala ackumulerade nettoflöden till och ifrån Sverige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Svenska kraftnät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1384300"/>
            <a:ext cx="4648200" cy="58293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Netto kraftflöden till och ifrån Sverige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Svenska kraftnät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1511300"/>
            <a:ext cx="6616700" cy="4699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Total tillrinning i Sverige (ej spillkorrigerad) </a:t>
            </a:r>
            <a:br>
              <a:rPr lang="sv-SE" dirty="0"/>
            </a:br>
            <a:r>
              <a:rPr lang="sv-SE" sz="2400" dirty="0"/>
              <a:t>Ackumulerat från årets början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700" y="1536700"/>
            <a:ext cx="44450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9705975" cy="981075"/>
          </a:xfrm>
        </p:spPr>
        <p:txBody>
          <a:bodyPr/>
          <a:lstStyle/>
          <a:p>
            <a:r>
              <a:rPr lang="sv-SE" dirty="0"/>
              <a:t>Elpris Nord Pool system resp. </a:t>
            </a:r>
            <a:r>
              <a:rPr lang="sv-SE" dirty="0" err="1"/>
              <a:t>elområden</a:t>
            </a:r>
            <a:r>
              <a:rPr lang="sv-SE" dirty="0"/>
              <a:t> Sverige </a:t>
            </a:r>
            <a:r>
              <a:rPr lang="sv-SE" sz="2400" dirty="0"/>
              <a:t>Timvärden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Nord Pool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104900"/>
            <a:ext cx="7950200" cy="5651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Elpris Nord Pool, Systempris,</a:t>
            </a:r>
            <a:br>
              <a:rPr lang="sv-SE" dirty="0"/>
            </a:br>
            <a:r>
              <a:rPr lang="sv-SE" dirty="0"/>
              <a:t>dygnsmedel, samt max – min intervall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Nord Pool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1130300"/>
            <a:ext cx="79375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Elpris Nord Pool, Systempris</a:t>
            </a:r>
            <a:br>
              <a:rPr lang="sv-SE" dirty="0"/>
            </a:br>
            <a:r>
              <a:rPr lang="sv-SE" sz="2400" dirty="0"/>
              <a:t>Veckomedel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Nord Pool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079500"/>
            <a:ext cx="8013700" cy="57023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9864725" cy="981075"/>
          </a:xfrm>
        </p:spPr>
        <p:txBody>
          <a:bodyPr/>
          <a:lstStyle/>
          <a:p>
            <a:r>
              <a:rPr lang="sv-SE" dirty="0"/>
              <a:t>Nord Pool, priser och omsättning,</a:t>
            </a:r>
            <a:br>
              <a:rPr lang="sv-SE" dirty="0"/>
            </a:br>
            <a:r>
              <a:rPr lang="sv-SE" dirty="0"/>
              <a:t>tidigare veckomedelvärden samt senaste timvärden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Nord Pool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77900"/>
            <a:ext cx="8191500" cy="58293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NASDAQ </a:t>
            </a:r>
            <a:r>
              <a:rPr lang="sv-SE" dirty="0" err="1"/>
              <a:t>Commodities</a:t>
            </a:r>
            <a:r>
              <a:rPr lang="sv-SE" dirty="0"/>
              <a:t> terminspriser</a:t>
            </a:r>
            <a:br>
              <a:rPr lang="sv-SE" dirty="0"/>
            </a:br>
            <a:r>
              <a:rPr lang="sv-SE" sz="2400" dirty="0"/>
              <a:t>Kvartal </a:t>
            </a:r>
            <a:r>
              <a:rPr lang="sv-SE" sz="2400" dirty="0" smtClean="0"/>
              <a:t>2021 och 2022 </a:t>
            </a:r>
            <a:r>
              <a:rPr lang="sv-SE" sz="2400" dirty="0"/>
              <a:t>samt helåret </a:t>
            </a:r>
            <a:r>
              <a:rPr lang="sv-SE" sz="2400" dirty="0" smtClean="0"/>
              <a:t>2022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NASDAQ Commodities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079500"/>
            <a:ext cx="8013700" cy="57023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10553700" cy="981075"/>
          </a:xfrm>
        </p:spPr>
        <p:txBody>
          <a:bodyPr/>
          <a:lstStyle/>
          <a:p>
            <a:r>
              <a:rPr lang="sv-SE" dirty="0"/>
              <a:t>NASDAQ Commodities handel med CO</a:t>
            </a:r>
            <a:r>
              <a:rPr lang="sv-SE" baseline="-25000" dirty="0"/>
              <a:t>2</a:t>
            </a:r>
            <a:r>
              <a:rPr lang="sv-SE" dirty="0"/>
              <a:t> utsläppsrätter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NASDAQ Commodities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57300"/>
            <a:ext cx="7734300" cy="5499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SKM elcertifikatpris vid forwardhandel</a:t>
            </a:r>
            <a:br>
              <a:rPr lang="sv-SE" dirty="0"/>
            </a:br>
            <a:r>
              <a:rPr lang="sv-SE" sz="2400" dirty="0"/>
              <a:t>Veckomedelvärde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SKM – Svensk Kraftmäkling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081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SKM elcertifikatpris vid </a:t>
            </a:r>
            <a:r>
              <a:rPr lang="sv-SE" dirty="0" err="1"/>
              <a:t>spothandel</a:t>
            </a:r>
            <a:r>
              <a:rPr lang="sv-SE" dirty="0"/>
              <a:t/>
            </a:r>
            <a:br>
              <a:rPr lang="sv-SE" dirty="0"/>
            </a:br>
            <a:r>
              <a:rPr lang="sv-SE" sz="2400" dirty="0"/>
              <a:t>Veckomedelvärde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SKM – Svensk Kraftmäkling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300" y="1333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8939213" cy="981075"/>
          </a:xfrm>
        </p:spPr>
        <p:txBody>
          <a:bodyPr/>
          <a:lstStyle/>
          <a:p>
            <a:r>
              <a:rPr lang="sv-SE" dirty="0"/>
              <a:t>EEX och Nord Pool </a:t>
            </a:r>
            <a:r>
              <a:rPr lang="sv-SE" dirty="0" err="1"/>
              <a:t>spotpris</a:t>
            </a:r>
            <a:r>
              <a:rPr lang="sv-SE" dirty="0"/>
              <a:t> samt det nordiska</a:t>
            </a:r>
            <a:br>
              <a:rPr lang="sv-SE" dirty="0"/>
            </a:br>
            <a:r>
              <a:rPr lang="sv-SE" dirty="0" err="1"/>
              <a:t>elflödet</a:t>
            </a:r>
            <a:r>
              <a:rPr lang="sv-SE" dirty="0"/>
              <a:t> till och från Tyskland, timvärden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 EPEX Spot och Nord Pool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13335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1049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900" y="12954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EEX och Nord Pool </a:t>
            </a:r>
            <a:r>
              <a:rPr lang="sv-SE" dirty="0" err="1"/>
              <a:t>spotpris</a:t>
            </a:r>
            <a:r>
              <a:rPr lang="sv-SE" dirty="0"/>
              <a:t> samt det nordiska</a:t>
            </a:r>
            <a:br>
              <a:rPr lang="sv-SE" dirty="0"/>
            </a:br>
            <a:r>
              <a:rPr lang="sv-SE" dirty="0" err="1"/>
              <a:t>elflödet</a:t>
            </a:r>
            <a:r>
              <a:rPr lang="sv-SE" dirty="0"/>
              <a:t> till och från Tyskland, timvärden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 EPEX Spot och Nord Pool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Total fyllnadsgrad i Sveriges vattenmagasin</a:t>
            </a:r>
            <a:br>
              <a:rPr lang="sv-SE" dirty="0"/>
            </a:br>
            <a:r>
              <a:rPr lang="sv-SE" sz="2400" dirty="0"/>
              <a:t>100 % = 33,7 TWh  Max, min och medel </a:t>
            </a:r>
            <a:r>
              <a:rPr lang="sv-SE" sz="2400" dirty="0" smtClean="0"/>
              <a:t>1960-2020</a:t>
            </a:r>
            <a:endParaRPr lang="sv-SE" sz="24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63" y="1319213"/>
            <a:ext cx="7596187" cy="53990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 Nord Pool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400" y="1104900"/>
            <a:ext cx="7988300" cy="5676900"/>
          </a:xfrm>
          <a:prstGeom prst="rect">
            <a:avLst/>
          </a:prstGeom>
          <a:noFill/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6" y="539750"/>
            <a:ext cx="11039474" cy="981075"/>
          </a:xfrm>
        </p:spPr>
        <p:txBody>
          <a:bodyPr/>
          <a:lstStyle/>
          <a:p>
            <a:r>
              <a:rPr lang="sv-SE" dirty="0"/>
              <a:t>Områdespriser avvikelse jämfört med Stockholm </a:t>
            </a:r>
            <a:r>
              <a:rPr lang="sv-SE" sz="2800" dirty="0"/>
              <a:t>(</a:t>
            </a:r>
            <a:r>
              <a:rPr lang="sv-SE" sz="2800" dirty="0" err="1"/>
              <a:t>Elområde</a:t>
            </a:r>
            <a:r>
              <a:rPr lang="sv-SE" sz="2800" dirty="0"/>
              <a:t> 3)</a:t>
            </a:r>
            <a:br>
              <a:rPr lang="sv-SE" sz="2800" dirty="0"/>
            </a:br>
            <a:r>
              <a:rPr lang="sv-SE" sz="2400" dirty="0"/>
              <a:t>Dygnsmedelvärde</a:t>
            </a:r>
            <a:endParaRPr lang="sv-SE" dirty="0"/>
          </a:p>
        </p:txBody>
      </p:sp>
    </p:spTree>
  </p:cSld>
  <p:clrMapOvr>
    <a:masterClrMapping/>
  </p:clrMapOvr>
  <p:transition spd="med" advTm="5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41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11072813" cy="981075"/>
          </a:xfrm>
        </p:spPr>
        <p:txBody>
          <a:bodyPr/>
          <a:lstStyle/>
          <a:p>
            <a:r>
              <a:rPr lang="sv-SE" dirty="0"/>
              <a:t>Områdespriser avvikelse jämfört med Nord Pool systempris </a:t>
            </a:r>
            <a:r>
              <a:rPr lang="sv-SE" sz="2400" dirty="0"/>
              <a:t>Dygnsmedelvärde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 Nord Pool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00" y="1143000"/>
            <a:ext cx="79375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42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NASDAQ Commodities, svenska EPAD-kontrakt</a:t>
            </a:r>
            <a:br>
              <a:rPr lang="sv-SE" dirty="0"/>
            </a:br>
            <a:r>
              <a:rPr lang="sv-SE" dirty="0"/>
              <a:t>år </a:t>
            </a:r>
            <a:r>
              <a:rPr lang="sv-SE" dirty="0" smtClean="0"/>
              <a:t>2020 </a:t>
            </a:r>
            <a:r>
              <a:rPr lang="sv-SE" dirty="0"/>
              <a:t>och </a:t>
            </a:r>
            <a:r>
              <a:rPr lang="sv-SE" dirty="0" smtClean="0"/>
              <a:t>2021 </a:t>
            </a:r>
            <a:r>
              <a:rPr lang="sv-SE" dirty="0"/>
              <a:t>i förhållande till systempris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NASDAQ Commodities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13208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43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11091863" cy="981075"/>
          </a:xfrm>
        </p:spPr>
        <p:txBody>
          <a:bodyPr/>
          <a:lstStyle/>
          <a:p>
            <a:r>
              <a:rPr lang="sv-SE" dirty="0"/>
              <a:t>Områdespriser avvikelse jämfört med Stockholm </a:t>
            </a:r>
            <a:r>
              <a:rPr lang="sv-SE" sz="2800" dirty="0"/>
              <a:t>(</a:t>
            </a:r>
            <a:r>
              <a:rPr lang="sv-SE" sz="2800" dirty="0" err="1"/>
              <a:t>Elområde</a:t>
            </a:r>
            <a:r>
              <a:rPr lang="sv-SE" sz="2800" dirty="0"/>
              <a:t> 3)</a:t>
            </a:r>
            <a:r>
              <a:rPr lang="sv-SE" dirty="0"/>
              <a:t> </a:t>
            </a:r>
            <a:r>
              <a:rPr lang="sv-SE" sz="2400" dirty="0"/>
              <a:t>Dygnsmedelvärde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 Nord Pool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1154588"/>
            <a:ext cx="7929565" cy="5636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44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11136313" cy="981075"/>
          </a:xfrm>
        </p:spPr>
        <p:txBody>
          <a:bodyPr/>
          <a:lstStyle/>
          <a:p>
            <a:r>
              <a:rPr lang="sv-SE" dirty="0"/>
              <a:t>Områdespriser avvikelse jämfört med Nord Pool systempris </a:t>
            </a:r>
            <a:r>
              <a:rPr lang="sv-SE" sz="2400" dirty="0"/>
              <a:t>Dygnsmedelvärde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 Nord Pool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553" y="1079500"/>
            <a:ext cx="8067005" cy="57356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45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NASDAQ </a:t>
            </a:r>
            <a:r>
              <a:rPr lang="sv-SE" dirty="0" err="1"/>
              <a:t>Commodities</a:t>
            </a:r>
            <a:r>
              <a:rPr lang="sv-SE" dirty="0"/>
              <a:t/>
            </a:r>
            <a:br>
              <a:rPr lang="sv-SE" dirty="0"/>
            </a:br>
            <a:r>
              <a:rPr lang="sv-SE" sz="2000" dirty="0"/>
              <a:t>Svenska </a:t>
            </a:r>
            <a:r>
              <a:rPr lang="sv-SE" sz="2000" dirty="0" err="1"/>
              <a:t>EPAD-kontraktår</a:t>
            </a:r>
            <a:r>
              <a:rPr lang="sv-SE" sz="2000" dirty="0"/>
              <a:t> </a:t>
            </a:r>
            <a:r>
              <a:rPr lang="sv-SE" sz="2000" dirty="0" smtClean="0"/>
              <a:t> 2021 </a:t>
            </a:r>
            <a:r>
              <a:rPr lang="sv-SE" sz="2000" dirty="0"/>
              <a:t>i förhållande till systempris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NASDAQ Commodities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49" y="1206500"/>
            <a:ext cx="7809137" cy="5556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39750"/>
            <a:ext cx="10134600" cy="981075"/>
          </a:xfrm>
        </p:spPr>
        <p:txBody>
          <a:bodyPr/>
          <a:lstStyle/>
          <a:p>
            <a:r>
              <a:rPr lang="sv-SE" dirty="0"/>
              <a:t>Fyllnadsgrad i Sveriges vattenmagasin per </a:t>
            </a:r>
            <a:r>
              <a:rPr lang="sv-SE" dirty="0" err="1"/>
              <a:t>elområde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00" y="1308100"/>
            <a:ext cx="7581900" cy="539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Vattenkraftsproduktion i Sverige</a:t>
            </a:r>
            <a:br>
              <a:rPr lang="sv-SE" dirty="0"/>
            </a:br>
            <a:r>
              <a:rPr lang="sv-SE" sz="2400" dirty="0"/>
              <a:t>Veckovis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1016000"/>
            <a:ext cx="8115300" cy="5765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Vattenkraftsproduktion i Sverige</a:t>
            </a:r>
            <a:br>
              <a:rPr lang="sv-SE" dirty="0"/>
            </a:br>
            <a:r>
              <a:rPr lang="sv-SE" sz="2400" dirty="0"/>
              <a:t>Rullande summa 52 veckor (årsvärde)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1193800"/>
            <a:ext cx="7810500" cy="5549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Vattenkraftsproduktion i Sverige</a:t>
            </a:r>
            <a:br>
              <a:rPr lang="sv-SE" dirty="0"/>
            </a:br>
            <a:r>
              <a:rPr lang="sv-SE" sz="2400" dirty="0"/>
              <a:t>Ackumulerat från årets början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0" y="1270000"/>
            <a:ext cx="4762500" cy="5969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10620375" y="6516000"/>
            <a:ext cx="679450" cy="177800"/>
          </a:xfrm>
        </p:spPr>
        <p:txBody>
          <a:bodyPr/>
          <a:lstStyle/>
          <a:p>
            <a:fld id="{E3839002-AC44-4C71-9087-0FC0913CA811}" type="datetime1">
              <a:rPr lang="sv-SE" smtClean="0"/>
              <a:pPr/>
              <a:t>2021-04-28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2016000" y="6516000"/>
            <a:ext cx="8100000" cy="177800"/>
          </a:xfrm>
        </p:spPr>
        <p:txBody>
          <a:bodyPr/>
          <a:lstStyle/>
          <a:p>
            <a:r>
              <a:rPr lang="sv-SE" dirty="0"/>
              <a:t>Kraftläget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>
          <a:xfrm>
            <a:off x="11472863" y="6516000"/>
            <a:ext cx="358775" cy="179388"/>
          </a:xfrm>
        </p:spPr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Kärnkraftsproduktion i Sverige</a:t>
            </a:r>
            <a:br>
              <a:rPr lang="sv-SE" dirty="0"/>
            </a:br>
            <a:r>
              <a:rPr lang="sv-SE" sz="2400" dirty="0"/>
              <a:t>Veckovis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/>
          <a:lstStyle/>
          <a:p>
            <a:r>
              <a:rPr lang="sv-SE" dirty="0"/>
              <a:t>Källa: Energiföretagen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914400"/>
            <a:ext cx="82550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5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rgbClr val="FFFFFF"/>
      </a:lt1>
      <a:dk2>
        <a:srgbClr val="777777"/>
      </a:dk2>
      <a:lt2>
        <a:srgbClr val="FFFFFF"/>
      </a:lt2>
      <a:accent1>
        <a:srgbClr val="E6007E"/>
      </a:accent1>
      <a:accent2>
        <a:srgbClr val="777777"/>
      </a:accent2>
      <a:accent3>
        <a:srgbClr val="8B33B7"/>
      </a:accent3>
      <a:accent4>
        <a:srgbClr val="F06BB3"/>
      </a:accent4>
      <a:accent5>
        <a:srgbClr val="A0A0A0"/>
      </a:accent5>
      <a:accent6>
        <a:srgbClr val="AE70C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custClrLst>
    <a:custClr name="Custom Color 1">
      <a:srgbClr val="E6007E"/>
    </a:custClr>
    <a:custClr name="Custom Color 2">
      <a:srgbClr val="777777"/>
    </a:custClr>
    <a:custClr name="Custom Color 3">
      <a:srgbClr val="8B33B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F06BB3"/>
    </a:custClr>
    <a:custClr name="Custom Color 12">
      <a:srgbClr val="A0A0A0"/>
    </a:custClr>
    <a:custClr name="Custom Color 13">
      <a:srgbClr val="AE70C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F599CB"/>
    </a:custClr>
    <a:custClr name="Custom Color 22">
      <a:srgbClr val="C9C9C9"/>
    </a:custClr>
    <a:custClr name="Custom Color 23">
      <a:srgbClr val="D1ADE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31">
      <a:srgbClr val="FACCE5"/>
    </a:custClr>
    <a:custClr name="Custom Color 32">
      <a:srgbClr val="E4E4E4"/>
    </a:custClr>
    <a:custClr name="Custom Color 33">
      <a:srgbClr val="E8D6F1"/>
    </a:custClr>
  </a:custClrLst>
  <a:extLst>
    <a:ext uri="{05A4C25C-085E-4340-85A3-A5531E510DB2}">
      <thm15:themeFamily xmlns:thm15="http://schemas.microsoft.com/office/thememl/2012/main" xmlns="" name="Energiföretagen_mall_v2" id="{B657FCBB-AC82-4F8F-BA25-530510030456}" vid="{8F083692-679D-481C-8548-B7192A6B72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Energiföretagen_mall_v2</Template>
  <TotalTime>785</TotalTime>
  <Words>532</Words>
  <Application>Microsoft Office PowerPoint</Application>
  <PresentationFormat>Anpassad</PresentationFormat>
  <Paragraphs>225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6" baseType="lpstr">
      <vt:lpstr>Energiföretagen_mall_v2</vt:lpstr>
      <vt:lpstr>Bild 1</vt:lpstr>
      <vt:lpstr>Total tillrinning i Sverige (ej spillkorrigerad) 10 %, Median och 90 % sannolikhet 1960-2020</vt:lpstr>
      <vt:lpstr>Total tillrinning i Sverige (ej spillkorrigerad)  Ackumulerat från årets början</vt:lpstr>
      <vt:lpstr>Total fyllnadsgrad i Sveriges vattenmagasin 100 % = 33,7 TWh  Max, min och medel 1960-2020</vt:lpstr>
      <vt:lpstr>Fyllnadsgrad i Sveriges vattenmagasin per elområde</vt:lpstr>
      <vt:lpstr>Vattenkraftsproduktion i Sverige Veckovis</vt:lpstr>
      <vt:lpstr>Vattenkraftsproduktion i Sverige Rullande summa 52 veckor (årsvärde)</vt:lpstr>
      <vt:lpstr>Vattenkraftsproduktion i Sverige Ackumulerat från årets början</vt:lpstr>
      <vt:lpstr>Kärnkraftsproduktion i Sverige Veckovis</vt:lpstr>
      <vt:lpstr>Kärnkraftsproduktion i Sverige Rullande summa 52 veckor (årsvärde)</vt:lpstr>
      <vt:lpstr>Kärnkraftsproduktion i Sverige Ackumulerat från årets början</vt:lpstr>
      <vt:lpstr>Vindkraftsproduktion i Sverige Veckovis</vt:lpstr>
      <vt:lpstr>Vindkraftsproduktion i Sverige Rullande summa 52 veckor (årsvärde)</vt:lpstr>
      <vt:lpstr>Vindkraftsproduktion i Sverige ackumulerat från årets början</vt:lpstr>
      <vt:lpstr>Övrig värmekraftsproduktion i Sverige Veckovis</vt:lpstr>
      <vt:lpstr>Övrig värmekraftsproduktion i Sverige Rullande summa 52 veckor (årsvärde)</vt:lpstr>
      <vt:lpstr>Övrig värmekraftsproduktion i Sverige Ackumulerat från årets början</vt:lpstr>
      <vt:lpstr>Total elkraftsproduktion i Sverige Veckovis</vt:lpstr>
      <vt:lpstr>Total elkraftsproduktion i Sverige  Rullande summa 52 veckor (årsvärde)</vt:lpstr>
      <vt:lpstr>Total elkraftsproduktion i Sverige Ackumulerat från årets början</vt:lpstr>
      <vt:lpstr>Total elkraftsproduktion i Sverige, Veckovis</vt:lpstr>
      <vt:lpstr>Elproduktion per kraftslag Total elanvändning och netto import/export</vt:lpstr>
      <vt:lpstr>Total elanvändning inkl. förluster i Sverige Veckovis</vt:lpstr>
      <vt:lpstr>Total elanvändning i Sverige  Rullande summa 52 veckor (årsvärde)</vt:lpstr>
      <vt:lpstr>Total elanvändning inkl. förluster i Sverige Ackumulerat från årets början</vt:lpstr>
      <vt:lpstr>Netto kraftflöden till och ifrån Sverige </vt:lpstr>
      <vt:lpstr>Netto kraftflöden till och ifrån Sverige  Summa 52 veckor </vt:lpstr>
      <vt:lpstr>Totala ackumulerade nettoflöden till och ifrån Sverige</vt:lpstr>
      <vt:lpstr>Netto kraftflöden till och ifrån Sverige </vt:lpstr>
      <vt:lpstr>Elpris Nord Pool system resp. elområden Sverige Timvärden </vt:lpstr>
      <vt:lpstr>Elpris Nord Pool, Systempris, dygnsmedel, samt max – min intervall </vt:lpstr>
      <vt:lpstr>Elpris Nord Pool, Systempris Veckomedel</vt:lpstr>
      <vt:lpstr>Nord Pool, priser och omsättning, tidigare veckomedelvärden samt senaste timvärden</vt:lpstr>
      <vt:lpstr>NASDAQ Commodities terminspriser Kvartal 2021 och 2022 samt helåret 2022</vt:lpstr>
      <vt:lpstr>NASDAQ Commodities handel med CO2 utsläppsrätter </vt:lpstr>
      <vt:lpstr>SKM elcertifikatpris vid forwardhandel Veckomedelvärde</vt:lpstr>
      <vt:lpstr>SKM elcertifikatpris vid spothandel Veckomedelvärde</vt:lpstr>
      <vt:lpstr>EEX och Nord Pool spotpris samt det nordiska elflödet till och från Tyskland, timvärden</vt:lpstr>
      <vt:lpstr>EEX och Nord Pool spotpris samt det nordiska elflödet till och från Tyskland, timvärden</vt:lpstr>
      <vt:lpstr>Områdespriser avvikelse jämfört med Stockholm (Elområde 3) Dygnsmedelvärde</vt:lpstr>
      <vt:lpstr>Områdespriser avvikelse jämfört med Nord Pool systempris Dygnsmedelvärde</vt:lpstr>
      <vt:lpstr>NASDAQ Commodities, svenska EPAD-kontrakt år 2020 och 2021 i förhållande till systempris</vt:lpstr>
      <vt:lpstr>Områdespriser avvikelse jämfört med Stockholm (Elområde 3) Dygnsmedelvärde</vt:lpstr>
      <vt:lpstr>Områdespriser avvikelse jämfört med Nord Pool systempris Dygnsmedelvärde</vt:lpstr>
      <vt:lpstr>NASDAQ Commodities Svenska EPAD-kontraktår  2021 i förhållande till systempris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Stenbeck</dc:creator>
  <cp:lastModifiedBy>Stat Statistik</cp:lastModifiedBy>
  <cp:revision>120</cp:revision>
  <cp:lastPrinted>2016-09-19T08:50:12Z</cp:lastPrinted>
  <dcterms:created xsi:type="dcterms:W3CDTF">2017-08-17T09:59:06Z</dcterms:created>
  <dcterms:modified xsi:type="dcterms:W3CDTF">2021-04-28T13:25:53Z</dcterms:modified>
</cp:coreProperties>
</file>