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8"/>
  </p:notesMasterIdLst>
  <p:sldIdLst>
    <p:sldId id="306" r:id="rId2"/>
    <p:sldId id="257" r:id="rId3"/>
    <p:sldId id="258" r:id="rId4"/>
    <p:sldId id="259" r:id="rId5"/>
    <p:sldId id="260" r:id="rId6"/>
    <p:sldId id="288" r:id="rId7"/>
    <p:sldId id="261" r:id="rId8"/>
    <p:sldId id="298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8" r:id="rId22"/>
    <p:sldId id="307" r:id="rId23"/>
    <p:sldId id="304" r:id="rId24"/>
    <p:sldId id="272" r:id="rId25"/>
    <p:sldId id="273" r:id="rId26"/>
    <p:sldId id="274" r:id="rId27"/>
    <p:sldId id="299" r:id="rId28"/>
    <p:sldId id="295" r:id="rId29"/>
    <p:sldId id="292" r:id="rId30"/>
    <p:sldId id="275" r:id="rId31"/>
    <p:sldId id="290" r:id="rId32"/>
    <p:sldId id="291" r:id="rId33"/>
    <p:sldId id="276" r:id="rId34"/>
    <p:sldId id="277" r:id="rId35"/>
    <p:sldId id="278" r:id="rId36"/>
    <p:sldId id="309" r:id="rId37"/>
    <p:sldId id="279" r:id="rId38"/>
    <p:sldId id="280" r:id="rId39"/>
    <p:sldId id="281" r:id="rId40"/>
    <p:sldId id="282" r:id="rId41"/>
    <p:sldId id="283" r:id="rId42"/>
    <p:sldId id="297" r:id="rId43"/>
    <p:sldId id="284" r:id="rId44"/>
    <p:sldId id="286" r:id="rId45"/>
    <p:sldId id="301" r:id="rId46"/>
    <p:sldId id="294" r:id="rId47"/>
  </p:sldIdLst>
  <p:sldSz cx="9144000" cy="6858000" type="screen4x3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91" d="100"/>
          <a:sy n="91" d="100"/>
        </p:scale>
        <p:origin x="-108" y="-324"/>
      </p:cViewPr>
      <p:guideLst>
        <p:guide orient="horz" pos="6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24091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047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 smtClean="0"/>
              <a:t>Click to edit Master text styles</a:t>
            </a:r>
          </a:p>
          <a:p>
            <a:pPr lvl="1"/>
            <a:r>
              <a:rPr lang="sv-SE" noProof="0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mtClean="0"/>
              <a:t>The Electricity Year 2014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mtClean="0"/>
              <a:t>Diagram from the publication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1356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Number of supplier switches per year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Statistics Sweden</a:t>
            </a:r>
            <a:endParaRPr lang="sv-SE" dirty="0"/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617"/>
          <a:stretch/>
        </p:blipFill>
        <p:spPr bwMode="auto">
          <a:xfrm>
            <a:off x="2246101" y="1559021"/>
            <a:ext cx="4555293" cy="39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Customer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, </a:t>
            </a:r>
            <a:r>
              <a:rPr lang="sv-SE" dirty="0" err="1"/>
              <a:t>January</a:t>
            </a:r>
            <a:r>
              <a:rPr lang="sv-SE" dirty="0"/>
              <a:t> </a:t>
            </a:r>
            <a:r>
              <a:rPr lang="sv-SE" dirty="0" smtClean="0"/>
              <a:t>2001–2015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Statistics</a:t>
            </a:r>
            <a:r>
              <a:rPr lang="sv-SE" dirty="0" smtClean="0"/>
              <a:t> Sweden</a:t>
            </a:r>
            <a:endParaRPr lang="sv-SE" dirty="0"/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749" y="1470022"/>
            <a:ext cx="4561318" cy="40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Breakdown of total electricity price for a single-</a:t>
            </a:r>
            <a:br>
              <a:rPr lang="en-US" dirty="0"/>
            </a:br>
            <a:r>
              <a:rPr lang="en-US" dirty="0"/>
              <a:t>family home with electrical heating and a variable rate contract, current prices, in January of each year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76" y="1760491"/>
            <a:ext cx="4195047" cy="4055212"/>
          </a:xfrm>
          <a:prstGeom prst="rect">
            <a:avLst/>
          </a:prstGeom>
        </p:spPr>
      </p:pic>
      <p:sp>
        <p:nvSpPr>
          <p:cNvPr id="6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474065" y="5866799"/>
            <a:ext cx="5141732" cy="181155"/>
          </a:xfrm>
        </p:spPr>
        <p:txBody>
          <a:bodyPr/>
          <a:lstStyle/>
          <a:p>
            <a:r>
              <a:rPr lang="en-US" dirty="0"/>
              <a:t>Sources: Swedish Energy Agency, Statistics Sweden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energy supply in Sweden</a:t>
            </a:r>
            <a:r>
              <a:rPr lang="sv-SE" dirty="0"/>
              <a:t> </a:t>
            </a:r>
            <a:r>
              <a:rPr lang="sv-SE" dirty="0" smtClean="0"/>
              <a:t>1973–2014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526" y="1488460"/>
            <a:ext cx="4410947" cy="41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supplied energy in relation to GNP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1973–2014 (</a:t>
            </a:r>
            <a:r>
              <a:rPr lang="sv-SE" dirty="0"/>
              <a:t>1995 </a:t>
            </a:r>
            <a:r>
              <a:rPr lang="sv-SE" dirty="0" err="1" smtClean="0"/>
              <a:t>prices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033" y="1701923"/>
            <a:ext cx="4129934" cy="40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Electricity usage per GNP SEK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1970–2014 </a:t>
            </a:r>
            <a:r>
              <a:rPr lang="sv-SE" dirty="0"/>
              <a:t>(1995 </a:t>
            </a:r>
            <a:r>
              <a:rPr lang="sv-SE" dirty="0" err="1" smtClean="0"/>
              <a:t>prices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693607"/>
            <a:ext cx="4320480" cy="397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Breakdown of electricity usage </a:t>
            </a:r>
            <a:br>
              <a:rPr lang="en-US" dirty="0"/>
            </a:br>
            <a:r>
              <a:rPr lang="en-US" dirty="0"/>
              <a:t>by sector </a:t>
            </a:r>
            <a:r>
              <a:rPr lang="sv-SE" dirty="0" smtClean="0"/>
              <a:t>1970–2014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5025" y="1621944"/>
            <a:ext cx="4313949" cy="41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Industrial electricity usage in relation to value </a:t>
            </a:r>
            <a:br>
              <a:rPr lang="en-US" dirty="0"/>
            </a:br>
            <a:r>
              <a:rPr lang="en-US" dirty="0"/>
              <a:t>added </a:t>
            </a:r>
            <a:r>
              <a:rPr lang="sv-SE" dirty="0" smtClean="0"/>
              <a:t>1970–2014 </a:t>
            </a:r>
            <a:r>
              <a:rPr lang="sv-SE" dirty="0"/>
              <a:t>(1991 </a:t>
            </a:r>
            <a:r>
              <a:rPr lang="sv-SE" dirty="0" err="1" smtClean="0"/>
              <a:t>prices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4534" y="1568016"/>
            <a:ext cx="4489714" cy="41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Household electricity usage by application </a:t>
            </a:r>
            <a:br>
              <a:rPr lang="en-US" dirty="0"/>
            </a:br>
            <a:r>
              <a:rPr lang="en-US" dirty="0"/>
              <a:t>(results for 2007)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74065" y="5866799"/>
            <a:ext cx="5141732" cy="181155"/>
          </a:xfrm>
        </p:spPr>
        <p:txBody>
          <a:bodyPr/>
          <a:lstStyle/>
          <a:p>
            <a:r>
              <a:rPr lang="sv-SE" dirty="0"/>
              <a:t>Source: Swedish Energy Agency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79"/>
          <a:stretch/>
        </p:blipFill>
        <p:spPr bwMode="auto">
          <a:xfrm>
            <a:off x="2145836" y="1680840"/>
            <a:ext cx="4814751" cy="398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902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electricity supply in Sweden </a:t>
            </a:r>
            <a:r>
              <a:rPr lang="sv-SE" dirty="0" smtClean="0"/>
              <a:t>1950–2014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03"/>
          <a:stretch/>
        </p:blipFill>
        <p:spPr bwMode="auto">
          <a:xfrm>
            <a:off x="2408282" y="1528059"/>
            <a:ext cx="4253775" cy="41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Trading on the spot and forward markets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915" y="1340768"/>
            <a:ext cx="4558168" cy="41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Normalized electricity production mix in </a:t>
            </a:r>
            <a:br>
              <a:rPr lang="en-US" dirty="0"/>
            </a:br>
            <a:r>
              <a:rPr lang="en-US" dirty="0"/>
              <a:t>the Nordic region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329" y="1687565"/>
            <a:ext cx="4659341" cy="340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50" y="1587520"/>
            <a:ext cx="4361300" cy="411416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/>
          <a:lstStyle/>
          <a:p>
            <a:pPr algn="ctr"/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different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in Sweden (</a:t>
            </a:r>
            <a:r>
              <a:rPr lang="sv-SE" dirty="0" err="1" smtClean="0"/>
              <a:t>capacity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89806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56"/>
          <a:stretch/>
        </p:blipFill>
        <p:spPr>
          <a:xfrm>
            <a:off x="2483768" y="1608054"/>
            <a:ext cx="4126038" cy="408930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/>
          <a:lstStyle/>
          <a:p>
            <a:pPr algn="ctr"/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different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in Sweden (</a:t>
            </a:r>
            <a:r>
              <a:rPr lang="sv-SE" dirty="0" err="1" smtClean="0"/>
              <a:t>electricity</a:t>
            </a:r>
            <a:r>
              <a:rPr lang="sv-SE" dirty="0" smtClean="0"/>
              <a:t> generation)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281795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Breakdown of installed power capacity and annual electricity production for different power types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" r="618"/>
          <a:stretch/>
        </p:blipFill>
        <p:spPr bwMode="auto">
          <a:xfrm>
            <a:off x="2009225" y="1773420"/>
            <a:ext cx="5062136" cy="3622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557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Runoff variations in relation to median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>1960–2014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433" y="1611447"/>
            <a:ext cx="4098762" cy="40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188640"/>
            <a:ext cx="9148017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Runoff variations in the power-generating rivers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2483" y="1484784"/>
            <a:ext cx="4019033" cy="40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Storage levels in the regulating reservoirs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428" y="1584979"/>
            <a:ext cx="4453144" cy="394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199" y="1727105"/>
            <a:ext cx="4397117" cy="38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Storage levels in the regulating reservoirs in </a:t>
            </a:r>
            <a:r>
              <a:rPr lang="en-US" dirty="0" smtClean="0"/>
              <a:t>2014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 bidding areas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9269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Energy industry gross investment in current prices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Statistics</a:t>
            </a:r>
            <a:r>
              <a:rPr lang="sv-SE" dirty="0"/>
              <a:t> Sweden</a:t>
            </a:r>
          </a:p>
        </p:txBody>
      </p:sp>
      <p:pic>
        <p:nvPicPr>
          <p:cNvPr id="3686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284" y="1534868"/>
            <a:ext cx="4173431" cy="407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Installed wind power capacity in MW for </a:t>
            </a:r>
            <a:br>
              <a:rPr lang="en-US" dirty="0"/>
            </a:br>
            <a:r>
              <a:rPr lang="en-US" dirty="0"/>
              <a:t>the past </a:t>
            </a:r>
            <a:r>
              <a:rPr lang="en-US" dirty="0" smtClean="0"/>
              <a:t>13 </a:t>
            </a:r>
            <a:r>
              <a:rPr lang="en-US" dirty="0"/>
              <a:t>years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850" y="1624170"/>
            <a:ext cx="4210299" cy="40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/>
              <a:t>Electricity usage in the Nordic region since 1996, </a:t>
            </a:r>
            <a:r>
              <a:rPr lang="en-US" dirty="0" err="1"/>
              <a:t>TWh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244" y="1482288"/>
            <a:ext cx="4325511" cy="42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Average monthly generation of wind power </a:t>
            </a:r>
            <a:br>
              <a:rPr lang="en-US" dirty="0"/>
            </a:br>
            <a:r>
              <a:rPr lang="en-US" dirty="0"/>
              <a:t>for the past ten years in relation to the </a:t>
            </a:r>
            <a:br>
              <a:rPr lang="en-US" dirty="0"/>
            </a:br>
            <a:r>
              <a:rPr lang="en-US" dirty="0"/>
              <a:t>annual electricity usage profile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8411" y="1901967"/>
            <a:ext cx="4027177" cy="404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Installed power generation capacity in </a:t>
            </a:r>
            <a:br>
              <a:rPr lang="en-US" dirty="0"/>
            </a:br>
            <a:r>
              <a:rPr lang="en-US" dirty="0"/>
              <a:t>cogeneration district heating (at left) and </a:t>
            </a:r>
            <a:br>
              <a:rPr lang="en-US" dirty="0"/>
            </a:br>
            <a:r>
              <a:rPr lang="en-US" dirty="0"/>
              <a:t>industrial back-pressure plants </a:t>
            </a:r>
            <a:r>
              <a:rPr lang="sv-SE" dirty="0" smtClean="0"/>
              <a:t>2002–2014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329" y="2091213"/>
            <a:ext cx="7293340" cy="32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Power production by fuel type in </a:t>
            </a:r>
            <a:br>
              <a:rPr lang="en-US" dirty="0"/>
            </a:br>
            <a:r>
              <a:rPr lang="en-US" dirty="0"/>
              <a:t>cogeneration district heating and </a:t>
            </a:r>
            <a:br>
              <a:rPr lang="en-US" dirty="0"/>
            </a:br>
            <a:r>
              <a:rPr lang="en-US" dirty="0"/>
              <a:t>industrial back-pressure plants </a:t>
            </a:r>
            <a:r>
              <a:rPr lang="sv-SE" dirty="0" smtClean="0"/>
              <a:t>2002–2014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577" y="2124510"/>
            <a:ext cx="7172846" cy="336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Development of renewable </a:t>
            </a:r>
            <a:br>
              <a:rPr lang="en-US" dirty="0"/>
            </a:br>
            <a:r>
              <a:rPr lang="en-US" dirty="0"/>
              <a:t>electricity generation </a:t>
            </a:r>
            <a:r>
              <a:rPr lang="sv-SE" dirty="0" smtClean="0"/>
              <a:t>2007–2014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478" y="1699935"/>
            <a:ext cx="4359042" cy="39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Ownership of generation capacity, values for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" t="864" r="-1241" b="864"/>
          <a:stretch/>
        </p:blipFill>
        <p:spPr bwMode="auto">
          <a:xfrm>
            <a:off x="2466143" y="1556792"/>
            <a:ext cx="4211712" cy="36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Changes in ownership of </a:t>
            </a:r>
            <a:br>
              <a:rPr lang="en-US" dirty="0"/>
            </a:br>
            <a:r>
              <a:rPr lang="en-US" dirty="0"/>
              <a:t>electricity generation </a:t>
            </a:r>
            <a:r>
              <a:rPr lang="sv-SE" dirty="0" smtClean="0"/>
              <a:t>1996–2014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965" y="1544760"/>
            <a:ext cx="4158068" cy="41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Five largest electricity producers in Sweden – </a:t>
            </a:r>
            <a:br>
              <a:rPr lang="en-US" dirty="0"/>
            </a:br>
            <a:r>
              <a:rPr lang="en-US" dirty="0"/>
              <a:t>production in Nordic region in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486" y="1752352"/>
            <a:ext cx="4379028" cy="37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/>
              <a:t>Electricity generation and usage in Sweden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v-SE" dirty="0" smtClean="0"/>
              <a:t>2012–2014, TWh</a:t>
            </a:r>
            <a:r>
              <a:rPr lang="sv-SE" dirty="0"/>
              <a:t> </a:t>
            </a:r>
            <a:r>
              <a:rPr lang="en-US" dirty="0"/>
              <a:t>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672" y="1650462"/>
            <a:ext cx="3760655" cy="410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Electricity generation and usage in Nordic region </a:t>
            </a:r>
            <a:r>
              <a:rPr lang="sv-SE" dirty="0" smtClean="0"/>
              <a:t>2012–2014, </a:t>
            </a:r>
            <a:r>
              <a:rPr lang="en-US" dirty="0" err="1"/>
              <a:t>TWh</a:t>
            </a:r>
            <a:r>
              <a:rPr lang="en-US" dirty="0"/>
              <a:t> 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</a:t>
            </a:r>
            <a:r>
              <a:rPr lang="sv-SE" dirty="0" smtClean="0"/>
              <a:t>Pool </a:t>
            </a:r>
            <a:r>
              <a:rPr lang="sv-SE" dirty="0" err="1" smtClean="0"/>
              <a:t>Spot</a:t>
            </a:r>
            <a:endParaRPr lang="sv-SE" dirty="0"/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108" y="1643160"/>
            <a:ext cx="3951783" cy="409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Hourly load profile for electricity usage with </a:t>
            </a:r>
            <a:br>
              <a:rPr lang="en-US" dirty="0"/>
            </a:br>
            <a:r>
              <a:rPr lang="en-US" dirty="0"/>
              <a:t>peak demand in </a:t>
            </a:r>
            <a:r>
              <a:rPr lang="en-US" dirty="0" smtClean="0"/>
              <a:t>2014 </a:t>
            </a:r>
            <a:r>
              <a:rPr lang="en-US" dirty="0"/>
              <a:t>and typical 24-hour period </a:t>
            </a:r>
            <a:br>
              <a:rPr lang="en-US" dirty="0"/>
            </a:br>
            <a:r>
              <a:rPr lang="en-US" dirty="0"/>
              <a:t>in winter and summer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Sources</a:t>
            </a:r>
            <a:r>
              <a:rPr lang="sv-SE" dirty="0"/>
              <a:t>: Svenska </a:t>
            </a:r>
            <a:r>
              <a:rPr lang="sv-SE" dirty="0" smtClean="0"/>
              <a:t>kraftnät</a:t>
            </a:r>
            <a:r>
              <a:rPr lang="sv-SE" dirty="0"/>
              <a:t>,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654" y="1870136"/>
            <a:ext cx="4264149" cy="41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Electricity spot prices on Nord Pool Spot and EEX (German electricity price)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Sources: Nord Pool Spot, </a:t>
            </a:r>
            <a:r>
              <a:rPr lang="nl-NL" dirty="0" smtClean="0"/>
              <a:t>EEX</a:t>
            </a:r>
            <a:endParaRPr lang="nl-NL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5654" y="1484784"/>
            <a:ext cx="4662664" cy="42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Net flow of electricity to and from Sweden per country in </a:t>
            </a:r>
            <a:r>
              <a:rPr lang="sv-SE" dirty="0" smtClean="0"/>
              <a:t>2014, </a:t>
            </a:r>
            <a:r>
              <a:rPr lang="en-US" dirty="0" err="1"/>
              <a:t>GWh</a:t>
            </a:r>
            <a:r>
              <a:rPr lang="en-US" dirty="0"/>
              <a:t> per week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Svenska </a:t>
            </a:r>
            <a:r>
              <a:rPr lang="sv-SE" dirty="0" smtClean="0"/>
              <a:t>kraftnät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377" y="1628799"/>
            <a:ext cx="4523245" cy="417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Airborne emissions of NO</a:t>
            </a:r>
            <a:r>
              <a:rPr lang="en-US" baseline="-25000" dirty="0"/>
              <a:t>x</a:t>
            </a:r>
            <a:r>
              <a:rPr lang="en-US" dirty="0"/>
              <a:t> and SO</a:t>
            </a:r>
            <a:r>
              <a:rPr lang="en-US" baseline="-25000" dirty="0"/>
              <a:t>2</a:t>
            </a:r>
            <a:r>
              <a:rPr lang="en-US" dirty="0"/>
              <a:t> from electricity production </a:t>
            </a:r>
            <a:r>
              <a:rPr lang="sv-SE" dirty="0" smtClean="0"/>
              <a:t>2000</a:t>
            </a:r>
            <a:r>
              <a:rPr lang="sv-SE" dirty="0"/>
              <a:t>−</a:t>
            </a:r>
            <a:r>
              <a:rPr lang="sv-SE" dirty="0" smtClean="0"/>
              <a:t>2013</a:t>
            </a:r>
            <a:r>
              <a:rPr lang="en-US" dirty="0" smtClean="0"/>
              <a:t>, </a:t>
            </a:r>
            <a:r>
              <a:rPr lang="en-US" dirty="0" err="1"/>
              <a:t>tonnes</a:t>
            </a:r>
            <a:r>
              <a:rPr lang="en-US" dirty="0"/>
              <a:t> per year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Environmental Protection Agency, </a:t>
            </a:r>
            <a:r>
              <a:rPr lang="en-US" dirty="0" err="1"/>
              <a:t>Swedenergy</a:t>
            </a:r>
            <a:r>
              <a:rPr lang="en-US" dirty="0"/>
              <a:t> </a:t>
            </a:r>
            <a:endParaRPr lang="sv-SE" dirty="0"/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518" y="1611177"/>
            <a:ext cx="4339722" cy="402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/>
              <a:t>Electricity production in CHP plants</a:t>
            </a:r>
            <a:r>
              <a:rPr lang="sv-SE" dirty="0" smtClean="0"/>
              <a:t>, </a:t>
            </a:r>
            <a:r>
              <a:rPr lang="sv-SE" dirty="0" err="1" smtClean="0"/>
              <a:t>TWh/year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1026" name="Picture 2" descr="Infogad bil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4448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Airborne emissions of CO</a:t>
            </a:r>
            <a:r>
              <a:rPr lang="en-US" baseline="-25000" dirty="0"/>
              <a:t>2</a:t>
            </a:r>
            <a:r>
              <a:rPr lang="en-US" dirty="0"/>
              <a:t> from electricity </a:t>
            </a:r>
            <a:br>
              <a:rPr lang="en-US" dirty="0"/>
            </a:br>
            <a:r>
              <a:rPr lang="en-US" dirty="0"/>
              <a:t>production in </a:t>
            </a:r>
            <a:r>
              <a:rPr lang="sv-SE" dirty="0" smtClean="0"/>
              <a:t>2001−2013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Environmental Protection Agency, </a:t>
            </a:r>
            <a:r>
              <a:rPr lang="en-US" dirty="0" err="1"/>
              <a:t>Swedenergy</a:t>
            </a:r>
            <a:endParaRPr lang="sv-SE" dirty="0"/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848" y="1499375"/>
            <a:ext cx="4021133" cy="41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Amount of SF6 and SF6 </a:t>
            </a:r>
            <a:r>
              <a:rPr lang="en-US" dirty="0"/>
              <a:t>leakage (% of total </a:t>
            </a:r>
            <a:r>
              <a:rPr lang="en-US" dirty="0" smtClean="0"/>
              <a:t>usage) </a:t>
            </a:r>
            <a:r>
              <a:rPr lang="en-US" dirty="0"/>
              <a:t>in production and transmission </a:t>
            </a:r>
            <a:r>
              <a:rPr lang="en-US" dirty="0" smtClean="0"/>
              <a:t>operations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911" y="1759014"/>
            <a:ext cx="4410178" cy="372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/>
          <a:lstStyle/>
          <a:p>
            <a:pPr algn="ctr"/>
            <a:r>
              <a:rPr lang="en-US" dirty="0"/>
              <a:t>Development of electricity </a:t>
            </a:r>
            <a:r>
              <a:rPr lang="en-US" dirty="0" smtClean="0"/>
              <a:t>tax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(energy tax on electricity) since </a:t>
            </a:r>
            <a:r>
              <a:rPr lang="sv-SE" dirty="0" smtClean="0"/>
              <a:t>1951</a:t>
            </a:r>
            <a:r>
              <a:rPr lang="en-US" dirty="0" smtClean="0"/>
              <a:t>*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Sweden, Swedish Energy Agency </a:t>
            </a:r>
            <a:endParaRPr lang="sv-SE" dirty="0"/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403" y="1530379"/>
            <a:ext cx="4058821" cy="42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Continuity of supply in </a:t>
            </a:r>
            <a:r>
              <a:rPr lang="en-US" dirty="0"/>
              <a:t>the </a:t>
            </a:r>
            <a:br>
              <a:rPr lang="en-US" dirty="0"/>
            </a:br>
            <a:r>
              <a:rPr lang="en-US" dirty="0" smtClean="0"/>
              <a:t>Swedish </a:t>
            </a:r>
            <a:r>
              <a:rPr lang="en-US" dirty="0"/>
              <a:t>electricity networks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</a:t>
            </a:r>
            <a:r>
              <a:rPr lang="sv-SE" dirty="0" err="1"/>
              <a:t>Swedenergy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881" y="1554962"/>
            <a:ext cx="4439204" cy="4250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Electricity spot price, forward price and price of </a:t>
            </a:r>
            <a:br>
              <a:rPr lang="en-US" dirty="0"/>
            </a:br>
            <a:r>
              <a:rPr lang="en-US" dirty="0"/>
              <a:t>emission allowances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Spot</a:t>
            </a:r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624"/>
          <a:stretch/>
        </p:blipFill>
        <p:spPr bwMode="auto">
          <a:xfrm>
            <a:off x="2181845" y="1640645"/>
            <a:ext cx="4780310" cy="40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Price of emission allowances on </a:t>
            </a:r>
            <a:br>
              <a:rPr lang="en-US" dirty="0"/>
            </a:br>
            <a:r>
              <a:rPr lang="en-US" dirty="0"/>
              <a:t>NASDAQ OMX 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Source: Nord Pool Spot</a:t>
            </a:r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2275" y="1723782"/>
            <a:ext cx="3899448" cy="39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Price of emission allowances and price differences between the Nordic region and Germany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Sources: Nord Pool Spot, EEX</a:t>
            </a:r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264" y="1529402"/>
            <a:ext cx="4301919" cy="410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en-US" dirty="0"/>
              <a:t>Hourly area prices in Sweden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Nord </a:t>
            </a:r>
            <a:r>
              <a:rPr lang="sv-SE" dirty="0"/>
              <a:t>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6942" y="1328974"/>
            <a:ext cx="3830115" cy="43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Source: </a:t>
            </a:r>
            <a:r>
              <a:rPr lang="sv-SE" dirty="0" err="1" smtClean="0"/>
              <a:t>Swedenergy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5323668"/>
              </p:ext>
            </p:extLst>
          </p:nvPr>
        </p:nvGraphicFramePr>
        <p:xfrm>
          <a:off x="1187624" y="980728"/>
          <a:ext cx="6768001" cy="3918295"/>
        </p:xfrm>
        <a:graphic>
          <a:graphicData uri="http://schemas.openxmlformats.org/drawingml/2006/table">
            <a:tbl>
              <a:tblPr/>
              <a:tblGrid>
                <a:gridCol w="75527"/>
                <a:gridCol w="2588769"/>
                <a:gridCol w="864096"/>
                <a:gridCol w="852666"/>
                <a:gridCol w="875526"/>
                <a:gridCol w="665418"/>
                <a:gridCol w="770472"/>
                <a:gridCol w="7552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Installed capacity by bidding area on 1 </a:t>
                      </a:r>
                      <a:r>
                        <a:rPr lang="en-US" sz="1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january</a:t>
                      </a:r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2015, </a:t>
                      </a:r>
                      <a:r>
                        <a:rPr lang="sv-S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Luleå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Sundsvall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Stockholm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Malmö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Sverige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Hydropower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5,176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8,040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2,591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348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16,155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Nuclear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9,528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9,528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Wind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478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1,467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1,986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1,489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5,420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Other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thermal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282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586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4,625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2,868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8,361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CHP,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district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heating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system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270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2 300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951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3,681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CHP,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industrial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316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602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1,375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Condensing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743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1,005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1,748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Gas </a:t>
                      </a:r>
                      <a:r>
                        <a:rPr lang="sv-SE" sz="1400" b="0" i="0" u="none" strike="noStrike" dirty="0" err="1" smtClean="0">
                          <a:effectLst/>
                          <a:latin typeface="+mj-lt"/>
                        </a:rPr>
                        <a:t>turbines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980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577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1,557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Solar </a:t>
                      </a: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power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n.d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79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Other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Entire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 country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5,937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10,094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18,731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4,707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39,549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87624" y="494116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>
                <a:ea typeface="Verdana" pitchFamily="34" charset="0"/>
                <a:cs typeface="Verdana" pitchFamily="34" charset="0"/>
              </a:rPr>
              <a:t>n.d</a:t>
            </a:r>
            <a:r>
              <a:rPr lang="sv-SE" sz="1000" dirty="0">
                <a:ea typeface="Verdana" pitchFamily="34" charset="0"/>
                <a:cs typeface="Verdana" pitchFamily="34" charset="0"/>
              </a:rPr>
              <a:t>.= no data </a:t>
            </a:r>
            <a:r>
              <a:rPr lang="sv-SE" sz="1000" dirty="0" err="1">
                <a:ea typeface="Verdana" pitchFamily="34" charset="0"/>
                <a:cs typeface="Verdana" pitchFamily="34" charset="0"/>
              </a:rPr>
              <a:t>available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1287</TotalTime>
  <Words>640</Words>
  <Application>Microsoft Office PowerPoint</Application>
  <PresentationFormat>Bildspel på skärmen (4:3)</PresentationFormat>
  <Paragraphs>167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Svensk Energi_mall_v14</vt:lpstr>
      <vt:lpstr>The Electricity Year 2014</vt:lpstr>
      <vt:lpstr>Trading on the spot and forward markets</vt:lpstr>
      <vt:lpstr>Electricity usage in the Nordic region since 1996, TWh</vt:lpstr>
      <vt:lpstr>Electricity spot prices on Nord Pool Spot and EEX (German electricity price)</vt:lpstr>
      <vt:lpstr>Electricity spot price, forward price and price of  emission allowances</vt:lpstr>
      <vt:lpstr>Price of emission allowances on  NASDAQ OMX commodities</vt:lpstr>
      <vt:lpstr>Price of emission allowances and price differences between the Nordic region and Germany</vt:lpstr>
      <vt:lpstr>Hourly area prices in Sweden</vt:lpstr>
      <vt:lpstr>Bild 9</vt:lpstr>
      <vt:lpstr>Number of supplier switches per year</vt:lpstr>
      <vt:lpstr>Customer mobility, January 2001–2015</vt:lpstr>
      <vt:lpstr>Breakdown of total electricity price for a single- family home with electrical heating and a variable rate contract, current prices, in January of each year</vt:lpstr>
      <vt:lpstr>Total energy supply in Sweden 1973–2014</vt:lpstr>
      <vt:lpstr>Total supplied energy in relation to GNP 1973–2014 (1995 prices)</vt:lpstr>
      <vt:lpstr>Electricity usage per GNP SEK 1970–2014 (1995 prices)</vt:lpstr>
      <vt:lpstr>Breakdown of electricity usage  by sector 1970–2014</vt:lpstr>
      <vt:lpstr>Industrial electricity usage in relation to value  added 1970–2014 (1991 prices)</vt:lpstr>
      <vt:lpstr>Household electricity usage by application  (results for 2007)</vt:lpstr>
      <vt:lpstr>Total electricity supply in Sweden 1950–2014</vt:lpstr>
      <vt:lpstr>Normalized electricity production mix in  the Nordic region</vt:lpstr>
      <vt:lpstr>Development of different power types in Sweden (capacity)</vt:lpstr>
      <vt:lpstr>Development of different power types in Sweden (electricity generation)</vt:lpstr>
      <vt:lpstr>Breakdown of installed power capacity and annual electricity production for different power types 2014</vt:lpstr>
      <vt:lpstr>Runoff variations in relation to median value  1960–2014</vt:lpstr>
      <vt:lpstr>Runoff variations in the power-generating rivers</vt:lpstr>
      <vt:lpstr>Storage levels in the regulating reservoirs</vt:lpstr>
      <vt:lpstr>Storage levels in the regulating reservoirs in 2014  by bidding areas</vt:lpstr>
      <vt:lpstr>Energy industry gross investment in current prices</vt:lpstr>
      <vt:lpstr>Installed wind power capacity in MW for  the past 13 years</vt:lpstr>
      <vt:lpstr>Average monthly generation of wind power  for the past ten years in relation to the  annual electricity usage profile </vt:lpstr>
      <vt:lpstr>Installed power generation capacity in  cogeneration district heating (at left) and  industrial back-pressure plants 2002–2014</vt:lpstr>
      <vt:lpstr>Power production by fuel type in  cogeneration district heating and  industrial back-pressure plants 2002–2014</vt:lpstr>
      <vt:lpstr>Development of renewable  electricity generation 2007–2014</vt:lpstr>
      <vt:lpstr>Ownership of generation capacity, values for 2014</vt:lpstr>
      <vt:lpstr>Changes in ownership of  electricity generation 1996–2014</vt:lpstr>
      <vt:lpstr>Five largest electricity producers in Sweden –  production in Nordic region in 2014</vt:lpstr>
      <vt:lpstr>Electricity generation and usage in Sweden  2012–2014, TWh per week</vt:lpstr>
      <vt:lpstr>Electricity generation and usage in Nordic region 2012–2014, TWh per week</vt:lpstr>
      <vt:lpstr>Hourly load profile for electricity usage with  peak demand in 2014 and typical 24-hour period  in winter and summer</vt:lpstr>
      <vt:lpstr>Net flow of electricity to and from Sweden per country in 2014, GWh per week</vt:lpstr>
      <vt:lpstr>Airborne emissions of NOx and SO2 from electricity production 2000−2013, tonnes per year</vt:lpstr>
      <vt:lpstr>Electricity production in CHP plants, TWh/year</vt:lpstr>
      <vt:lpstr>Airborne emissions of CO2 from electricity  production in 2001−2013</vt:lpstr>
      <vt:lpstr>Amount of SF6 and SF6 leakage (% of total usage) in production and transmission operations</vt:lpstr>
      <vt:lpstr>Development of electricity tax (energy tax on electricity) since 1951* </vt:lpstr>
      <vt:lpstr>Continuity of supply in the  Swedish electricity networks</vt:lpstr>
    </vt:vector>
  </TitlesOfParts>
  <Company>formiograf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Kalle Lindholm</cp:lastModifiedBy>
  <cp:revision>157</cp:revision>
  <dcterms:created xsi:type="dcterms:W3CDTF">2006-04-19T11:54:42Z</dcterms:created>
  <dcterms:modified xsi:type="dcterms:W3CDTF">2015-09-14T05:57:05Z</dcterms:modified>
</cp:coreProperties>
</file>