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96" r:id="rId3"/>
    <p:sldId id="297" r:id="rId4"/>
    <p:sldId id="298" r:id="rId5"/>
    <p:sldId id="299" r:id="rId6"/>
    <p:sldId id="300" r:id="rId7"/>
    <p:sldId id="302" r:id="rId8"/>
    <p:sldId id="303" r:id="rId9"/>
    <p:sldId id="307" r:id="rId10"/>
    <p:sldId id="304" r:id="rId11"/>
    <p:sldId id="305" r:id="rId12"/>
    <p:sldId id="306" r:id="rId13"/>
    <p:sldId id="295" r:id="rId14"/>
  </p:sldIdLst>
  <p:sldSz cx="12192000" cy="6858000"/>
  <p:notesSz cx="6794500" cy="9931400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4" userDrawn="1">
          <p15:clr>
            <a:srgbClr val="A4A3A4"/>
          </p15:clr>
        </p15:guide>
        <p15:guide id="2" orient="horz" pos="3788" userDrawn="1">
          <p15:clr>
            <a:srgbClr val="A4A3A4"/>
          </p15:clr>
        </p15:guide>
        <p15:guide id="6" orient="horz" pos="753" userDrawn="1">
          <p15:clr>
            <a:srgbClr val="A4A3A4"/>
          </p15:clr>
        </p15:guide>
        <p15:guide id="7" orient="horz" pos="4046" userDrawn="1">
          <p15:clr>
            <a:srgbClr val="A4A3A4"/>
          </p15:clr>
        </p15:guide>
        <p15:guide id="10" pos="6403" userDrawn="1">
          <p15:clr>
            <a:srgbClr val="A4A3A4"/>
          </p15:clr>
        </p15:guide>
        <p15:guide id="11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161" autoAdjust="0"/>
  </p:normalViewPr>
  <p:slideViewPr>
    <p:cSldViewPr snapToGrid="0" showGuides="1">
      <p:cViewPr varScale="1">
        <p:scale>
          <a:sx n="111" d="100"/>
          <a:sy n="111" d="100"/>
        </p:scale>
        <p:origin x="474" y="96"/>
      </p:cViewPr>
      <p:guideLst>
        <p:guide orient="horz" pos="1014"/>
        <p:guide orient="horz" pos="3788"/>
        <p:guide orient="horz" pos="753"/>
        <p:guide orient="horz" pos="4046"/>
        <p:guide pos="6403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04" y="-108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0470253718361"/>
          <c:y val="0.2168739242062907"/>
          <c:w val="0.75232863079615064"/>
          <c:h val="0.664006130216889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0.99969699999999995</c:v>
                </c:pt>
                <c:pt idx="1">
                  <c:v>0.99973599999999996</c:v>
                </c:pt>
                <c:pt idx="2">
                  <c:v>0.99967499999999998</c:v>
                </c:pt>
                <c:pt idx="3">
                  <c:v>0.99984300000000004</c:v>
                </c:pt>
                <c:pt idx="4">
                  <c:v>0.99800299999999997</c:v>
                </c:pt>
                <c:pt idx="5">
                  <c:v>0.999753</c:v>
                </c:pt>
                <c:pt idx="6">
                  <c:v>0.99938000000000005</c:v>
                </c:pt>
                <c:pt idx="7">
                  <c:v>0.99976200000000004</c:v>
                </c:pt>
                <c:pt idx="8">
                  <c:v>0.99986699999999995</c:v>
                </c:pt>
                <c:pt idx="9">
                  <c:v>0.99983500000000003</c:v>
                </c:pt>
                <c:pt idx="10">
                  <c:v>0.99961800000000001</c:v>
                </c:pt>
                <c:pt idx="11">
                  <c:v>0.99980000000000002</c:v>
                </c:pt>
                <c:pt idx="12">
                  <c:v>0.99970000000000003</c:v>
                </c:pt>
                <c:pt idx="13">
                  <c:v>0.99985999999999997</c:v>
                </c:pt>
                <c:pt idx="14">
                  <c:v>0.99976100000000001</c:v>
                </c:pt>
                <c:pt idx="15">
                  <c:v>0.99985999999999997</c:v>
                </c:pt>
                <c:pt idx="16">
                  <c:v>0.99985400000000002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B-4EF6-9569-410DEB2C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255040"/>
        <c:axId val="125256832"/>
      </c:lineChart>
      <c:catAx>
        <c:axId val="12525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sv-SE"/>
          </a:p>
        </c:txPr>
        <c:crossAx val="125256832"/>
        <c:crosses val="autoZero"/>
        <c:auto val="1"/>
        <c:lblAlgn val="ctr"/>
        <c:lblOffset val="0"/>
        <c:noMultiLvlLbl val="0"/>
      </c:catAx>
      <c:valAx>
        <c:axId val="125256832"/>
        <c:scaling>
          <c:orientation val="minMax"/>
          <c:max val="1"/>
          <c:min val="0.9974999999999995"/>
        </c:scaling>
        <c:delete val="0"/>
        <c:axPos val="l"/>
        <c:majorGridlines>
          <c:spPr>
            <a:ln w="12700">
              <a:solidFill>
                <a:srgbClr val="666666"/>
              </a:solidFill>
            </a:ln>
            <a:effectLst/>
          </c:spPr>
        </c:majorGridlines>
        <c:numFmt formatCode="0.0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sv-SE"/>
          </a:p>
        </c:txPr>
        <c:crossAx val="1252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9803708255697E-2"/>
          <c:y val="9.7849782640134109E-2"/>
          <c:w val="0.8113883318730043"/>
          <c:h val="0.80265699059927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DARWin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numRef>
              <c:f>(Sheet1!$C$1:$R$1,Sheet1!$R$1:$S$1)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(Sheet1!$C$2:$R$2,Sheet1!$R$2:$S$2)</c:f>
              <c:numCache>
                <c:formatCode>General</c:formatCode>
                <c:ptCount val="17"/>
                <c:pt idx="0">
                  <c:v>1.19</c:v>
                </c:pt>
                <c:pt idx="1">
                  <c:v>1.0900000000000001</c:v>
                </c:pt>
                <c:pt idx="2">
                  <c:v>1.1499999999999999</c:v>
                </c:pt>
                <c:pt idx="3">
                  <c:v>0.79</c:v>
                </c:pt>
                <c:pt idx="4">
                  <c:v>1.25</c:v>
                </c:pt>
                <c:pt idx="5">
                  <c:v>0.98</c:v>
                </c:pt>
                <c:pt idx="6">
                  <c:v>1.21</c:v>
                </c:pt>
                <c:pt idx="7">
                  <c:v>1.0900000000000001</c:v>
                </c:pt>
                <c:pt idx="8">
                  <c:v>0.87</c:v>
                </c:pt>
                <c:pt idx="9">
                  <c:v>1.1000000000000001</c:v>
                </c:pt>
                <c:pt idx="10">
                  <c:v>1.42</c:v>
                </c:pt>
                <c:pt idx="11">
                  <c:v>1.18</c:v>
                </c:pt>
                <c:pt idx="12">
                  <c:v>1.07</c:v>
                </c:pt>
                <c:pt idx="13">
                  <c:v>1.01</c:v>
                </c:pt>
                <c:pt idx="14">
                  <c:v>0.97</c:v>
                </c:pt>
                <c:pt idx="15">
                  <c:v>0.8</c:v>
                </c:pt>
                <c:pt idx="1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46EB-9406-6C23AE670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25258752"/>
        <c:axId val="125260544"/>
      </c:barChart>
      <c:catAx>
        <c:axId val="125258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25260544"/>
        <c:crosses val="autoZero"/>
        <c:auto val="1"/>
        <c:lblAlgn val="ctr"/>
        <c:lblOffset val="0"/>
        <c:noMultiLvlLbl val="0"/>
      </c:catAx>
      <c:valAx>
        <c:axId val="125260544"/>
        <c:scaling>
          <c:orientation val="minMax"/>
        </c:scaling>
        <c:delete val="0"/>
        <c:axPos val="l"/>
        <c:majorGridlines>
          <c:spPr>
            <a:ln w="12700">
              <a:solidFill>
                <a:srgbClr val="666666"/>
              </a:solidFill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2525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05192722116256"/>
          <c:y val="2.0853133105000872E-2"/>
          <c:w val="0.38805756475752951"/>
          <c:h val="6.7352685859763881E-2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65400786813528E-2"/>
          <c:y val="9.4479721137202141E-2"/>
          <c:w val="0.7941168929686625"/>
          <c:h val="0.74866082164003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DARWin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numRef>
              <c:f>(Sheet1!$C$1:$R$1,Sheet1!$R$1:$S$1)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(Sheet1!$C$2:$R$2,Sheet1!$R$2:$S$2)</c:f>
              <c:numCache>
                <c:formatCode>General</c:formatCode>
                <c:ptCount val="17"/>
                <c:pt idx="0">
                  <c:v>124.9</c:v>
                </c:pt>
                <c:pt idx="1">
                  <c:v>106.4</c:v>
                </c:pt>
                <c:pt idx="2">
                  <c:v>124.9</c:v>
                </c:pt>
                <c:pt idx="3">
                  <c:v>76.099999999999994</c:v>
                </c:pt>
                <c:pt idx="4">
                  <c:v>1028.3</c:v>
                </c:pt>
                <c:pt idx="5">
                  <c:v>92.9</c:v>
                </c:pt>
                <c:pt idx="6">
                  <c:v>308.2</c:v>
                </c:pt>
                <c:pt idx="7">
                  <c:v>115.16</c:v>
                </c:pt>
                <c:pt idx="8">
                  <c:v>61.17</c:v>
                </c:pt>
                <c:pt idx="9">
                  <c:v>76.78</c:v>
                </c:pt>
                <c:pt idx="10">
                  <c:v>184.78</c:v>
                </c:pt>
                <c:pt idx="11">
                  <c:v>80.400000000000006</c:v>
                </c:pt>
                <c:pt idx="12">
                  <c:v>178.6</c:v>
                </c:pt>
                <c:pt idx="13">
                  <c:v>74.7</c:v>
                </c:pt>
                <c:pt idx="14">
                  <c:v>119</c:v>
                </c:pt>
                <c:pt idx="15">
                  <c:v>60.88</c:v>
                </c:pt>
                <c:pt idx="16">
                  <c:v>62.021700000000003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6-4781-83C1-AB96722F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574208"/>
        <c:axId val="130575744"/>
      </c:barChart>
      <c:catAx>
        <c:axId val="13057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30575744"/>
        <c:crosses val="autoZero"/>
        <c:auto val="1"/>
        <c:lblAlgn val="ctr"/>
        <c:lblOffset val="0"/>
        <c:noMultiLvlLbl val="0"/>
      </c:catAx>
      <c:valAx>
        <c:axId val="130575744"/>
        <c:scaling>
          <c:orientation val="minMax"/>
          <c:max val="400"/>
        </c:scaling>
        <c:delete val="0"/>
        <c:axPos val="l"/>
        <c:majorGridlines>
          <c:spPr>
            <a:ln w="12700">
              <a:solidFill>
                <a:srgbClr val="666666"/>
              </a:solidFill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sv-SE"/>
          </a:p>
        </c:txPr>
        <c:crossAx val="130574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6639706444461435"/>
          <c:y val="0"/>
          <c:w val="0.22568234609210094"/>
          <c:h val="8.3010860310796353E-2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49568688648962E-2"/>
          <c:y val="2.2444595317477615E-2"/>
          <c:w val="0.90164829822930093"/>
          <c:h val="0.94960628503984124"/>
        </c:manualLayout>
      </c:layout>
      <c:lineChart>
        <c:grouping val="standard"/>
        <c:varyColors val="0"/>
        <c:ser>
          <c:idx val="0"/>
          <c:order val="0"/>
          <c:tx>
            <c:strRef>
              <c:f>'\\energi.local\Energi\SvenskEnergi\_Stab\Allman_Regioner\DARWin\Företagsdata\2013\[Oplanerat lokal 2013.xlsx]Blad2'!$B$2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[1]Blad2!$A$4:$A$15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[1]Blad2!$C$4:$C$15</c:f>
              <c:numCache>
                <c:formatCode>General</c:formatCode>
                <c:ptCount val="12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2.9169</c:v>
                </c:pt>
                <c:pt idx="4">
                  <c:v>4</c:v>
                </c:pt>
                <c:pt idx="5">
                  <c:v>7.1025</c:v>
                </c:pt>
                <c:pt idx="6">
                  <c:v>9</c:v>
                </c:pt>
                <c:pt idx="7">
                  <c:v>5</c:v>
                </c:pt>
                <c:pt idx="8">
                  <c:v>3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D-44C8-8E3B-57C80F45E718}"/>
            </c:ext>
          </c:extLst>
        </c:ser>
        <c:ser>
          <c:idx val="1"/>
          <c:order val="1"/>
          <c:tx>
            <c:strRef>
              <c:f>'\\energi.local\Energi\SvenskEnergi\_Stab\Allman_Regioner\DARWin\Företagsdata\2013\[Oplanerat lokal 2013.xlsx]Blad2'!$K$2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[1]Blad2!$A$4:$A$15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[1]Blad2!$L$4:$L$15</c:f>
              <c:numCache>
                <c:formatCode>General</c:formatCode>
                <c:ptCount val="12"/>
                <c:pt idx="0">
                  <c:v>6</c:v>
                </c:pt>
                <c:pt idx="1">
                  <c:v>11.4527</c:v>
                </c:pt>
                <c:pt idx="2">
                  <c:v>4</c:v>
                </c:pt>
                <c:pt idx="3">
                  <c:v>13.3104</c:v>
                </c:pt>
                <c:pt idx="4">
                  <c:v>5</c:v>
                </c:pt>
                <c:pt idx="5">
                  <c:v>12.3157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9">
                  <c:v>3.7355</c:v>
                </c:pt>
                <c:pt idx="10">
                  <c:v>28</c:v>
                </c:pt>
                <c:pt idx="11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D-44C8-8E3B-57C80F45E718}"/>
            </c:ext>
          </c:extLst>
        </c:ser>
        <c:ser>
          <c:idx val="2"/>
          <c:order val="2"/>
          <c:tx>
            <c:strRef>
              <c:f>'\\energi.local\Energi\SvenskEnergi\_Stab\Allman_Regioner\DARWin\Företagsdata\2013\[Oplanerat lokal 2013.xlsx]Blad2'!$T$2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[1]Blad2!$A$4:$A$15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[1]Blad2!$U$4:$U$15</c:f>
              <c:numCache>
                <c:formatCode>General</c:formatCode>
                <c:ptCount val="12"/>
                <c:pt idx="0">
                  <c:v>13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6.1913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18.9801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D-44C8-8E3B-57C80F45E718}"/>
            </c:ext>
          </c:extLst>
        </c:ser>
        <c:ser>
          <c:idx val="3"/>
          <c:order val="3"/>
          <c:tx>
            <c:strRef>
              <c:f>'\\energi.local\Energi\SvenskEnergi\_Stab\Allman_Regioner\DARWin\Företagsdata\2013\[Oplanerat lokal 2013.xlsx]Blad2'!$AC$2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[1]Blad2!$A$4:$A$15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[1]Blad2!$AD$4:$AD$15</c:f>
              <c:numCache>
                <c:formatCode>General</c:formatCode>
                <c:ptCount val="12"/>
                <c:pt idx="0">
                  <c:v>4.5768000000000004</c:v>
                </c:pt>
                <c:pt idx="1">
                  <c:v>4.2611999999999997</c:v>
                </c:pt>
                <c:pt idx="2">
                  <c:v>2.8384</c:v>
                </c:pt>
                <c:pt idx="3">
                  <c:v>4.8459000000000003</c:v>
                </c:pt>
                <c:pt idx="4">
                  <c:v>4.0418000000000003</c:v>
                </c:pt>
                <c:pt idx="5">
                  <c:v>8.3287999999999993</c:v>
                </c:pt>
                <c:pt idx="6">
                  <c:v>6.0663</c:v>
                </c:pt>
                <c:pt idx="7">
                  <c:v>4.7723000000000004</c:v>
                </c:pt>
                <c:pt idx="8">
                  <c:v>4.4314999999999998</c:v>
                </c:pt>
                <c:pt idx="9">
                  <c:v>31.2135</c:v>
                </c:pt>
                <c:pt idx="10">
                  <c:v>32.706200000000003</c:v>
                </c:pt>
                <c:pt idx="11">
                  <c:v>70.521500000000003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FD-44C8-8E3B-57C80F45E718}"/>
            </c:ext>
          </c:extLst>
        </c:ser>
        <c:ser>
          <c:idx val="4"/>
          <c:order val="4"/>
          <c:tx>
            <c:v>2014</c:v>
          </c:tx>
          <c:val>
            <c:numRef>
              <c:f>Blad2!$AM$4:$AM$15</c:f>
              <c:numCache>
                <c:formatCode>General</c:formatCode>
                <c:ptCount val="12"/>
                <c:pt idx="0">
                  <c:v>4.7176999999999998</c:v>
                </c:pt>
                <c:pt idx="1">
                  <c:v>4.0895000000000001</c:v>
                </c:pt>
                <c:pt idx="2">
                  <c:v>6.2407000000000004</c:v>
                </c:pt>
                <c:pt idx="3">
                  <c:v>2.4496000000000002</c:v>
                </c:pt>
                <c:pt idx="4">
                  <c:v>4.6064999999999996</c:v>
                </c:pt>
                <c:pt idx="5">
                  <c:v>5.4135999999999997</c:v>
                </c:pt>
                <c:pt idx="6">
                  <c:v>13.224299999999999</c:v>
                </c:pt>
                <c:pt idx="7">
                  <c:v>10.1995</c:v>
                </c:pt>
                <c:pt idx="8">
                  <c:v>6.8341000000000003</c:v>
                </c:pt>
                <c:pt idx="9">
                  <c:v>6.4560000000000004</c:v>
                </c:pt>
                <c:pt idx="10">
                  <c:v>3.6859000000000002</c:v>
                </c:pt>
                <c:pt idx="11">
                  <c:v>4.9824000000000002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FD-44C8-8E3B-57C80F45E718}"/>
            </c:ext>
          </c:extLst>
        </c:ser>
        <c:ser>
          <c:idx val="5"/>
          <c:order val="5"/>
          <c:tx>
            <c:v>2015</c:v>
          </c:tx>
          <c:val>
            <c:numRef>
              <c:f>Blad2!$AV$4:$AV$15</c:f>
              <c:numCache>
                <c:formatCode>General</c:formatCode>
                <c:ptCount val="12"/>
                <c:pt idx="0">
                  <c:v>29.773199999999999</c:v>
                </c:pt>
                <c:pt idx="1">
                  <c:v>5.4268999999999998</c:v>
                </c:pt>
                <c:pt idx="2">
                  <c:v>3.7930999999999999</c:v>
                </c:pt>
                <c:pt idx="3">
                  <c:v>4.5662000000000003</c:v>
                </c:pt>
                <c:pt idx="4">
                  <c:v>3.4260999999999999</c:v>
                </c:pt>
                <c:pt idx="5">
                  <c:v>7.8117999999999999</c:v>
                </c:pt>
                <c:pt idx="6">
                  <c:v>8.6911000000000005</c:v>
                </c:pt>
                <c:pt idx="7">
                  <c:v>5.2323000000000004</c:v>
                </c:pt>
                <c:pt idx="8">
                  <c:v>4.5899000000000001</c:v>
                </c:pt>
                <c:pt idx="9">
                  <c:v>6.1889000000000003</c:v>
                </c:pt>
                <c:pt idx="10">
                  <c:v>30.2514</c:v>
                </c:pt>
                <c:pt idx="11">
                  <c:v>20.5014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FD-44C8-8E3B-57C80F45E718}"/>
            </c:ext>
          </c:extLst>
        </c:ser>
        <c:ser>
          <c:idx val="6"/>
          <c:order val="6"/>
          <c:tx>
            <c:v>2016</c:v>
          </c:tx>
          <c:val>
            <c:numRef>
              <c:f>Blad2!$BE$4:$BE$15</c:f>
              <c:numCache>
                <c:formatCode>General</c:formatCode>
                <c:ptCount val="12"/>
                <c:pt idx="0">
                  <c:v>6.3358999999999996</c:v>
                </c:pt>
                <c:pt idx="1">
                  <c:v>4.1845999999999997</c:v>
                </c:pt>
                <c:pt idx="2">
                  <c:v>2.8050999999999999</c:v>
                </c:pt>
                <c:pt idx="3">
                  <c:v>4.0151000000000003</c:v>
                </c:pt>
                <c:pt idx="4">
                  <c:v>4.8277000000000001</c:v>
                </c:pt>
                <c:pt idx="5">
                  <c:v>12.994300000000001</c:v>
                </c:pt>
                <c:pt idx="6">
                  <c:v>6.9450000000000003</c:v>
                </c:pt>
                <c:pt idx="7">
                  <c:v>8.0683000000000007</c:v>
                </c:pt>
                <c:pt idx="8">
                  <c:v>4.5369999999999999</c:v>
                </c:pt>
                <c:pt idx="9">
                  <c:v>4.7350000000000003</c:v>
                </c:pt>
                <c:pt idx="10">
                  <c:v>9.5328999999999997</c:v>
                </c:pt>
                <c:pt idx="11">
                  <c:v>5.8798000000000004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FD-44C8-8E3B-57C80F45E718}"/>
            </c:ext>
          </c:extLst>
        </c:ser>
        <c:ser>
          <c:idx val="7"/>
          <c:order val="7"/>
          <c:tx>
            <c:strRef>
              <c:f>Blad2!$BM$2</c:f>
              <c:strCache>
                <c:ptCount val="1"/>
                <c:pt idx="0">
                  <c:v>2017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50800">
                <a:solidFill>
                  <a:srgbClr val="FF0000"/>
                </a:solidFill>
                <a:bevel/>
              </a:ln>
            </c:spPr>
          </c:marker>
          <c:val>
            <c:numRef>
              <c:f>Blad2!$BN$4:$BN$15</c:f>
              <c:numCache>
                <c:formatCode>General</c:formatCode>
                <c:ptCount val="12"/>
                <c:pt idx="0">
                  <c:v>8.5310000000000006</c:v>
                </c:pt>
                <c:pt idx="1">
                  <c:v>3.2803</c:v>
                </c:pt>
                <c:pt idx="2">
                  <c:v>5.1273999999999997</c:v>
                </c:pt>
                <c:pt idx="3">
                  <c:v>5.5422000000000002</c:v>
                </c:pt>
                <c:pt idx="4">
                  <c:v>5.5174000000000003</c:v>
                </c:pt>
                <c:pt idx="5">
                  <c:v>8.3589000000000002</c:v>
                </c:pt>
                <c:pt idx="6">
                  <c:v>7.1185999999999998</c:v>
                </c:pt>
                <c:pt idx="7">
                  <c:v>6.7614999999999998</c:v>
                </c:pt>
                <c:pt idx="8">
                  <c:v>4.3013000000000003</c:v>
                </c:pt>
                <c:pt idx="9">
                  <c:v>6.6619000000000002</c:v>
                </c:pt>
                <c:pt idx="10">
                  <c:v>8.0525000000000002</c:v>
                </c:pt>
                <c:pt idx="11">
                  <c:v>7.5372000000000003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FD-44C8-8E3B-57C80F45E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66304"/>
        <c:axId val="97280384"/>
      </c:lineChart>
      <c:catAx>
        <c:axId val="9726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280384"/>
        <c:crosses val="autoZero"/>
        <c:auto val="1"/>
        <c:lblAlgn val="ctr"/>
        <c:lblOffset val="100"/>
        <c:noMultiLvlLbl val="0"/>
      </c:catAx>
      <c:valAx>
        <c:axId val="97280384"/>
        <c:scaling>
          <c:orientation val="minMax"/>
          <c:max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97266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1331454540573E-2"/>
          <c:y val="5.2390748031496133E-2"/>
          <c:w val="0.92564458120667104"/>
          <c:h val="0.60500147637795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14.38552926</c:v>
                </c:pt>
                <c:pt idx="1">
                  <c:v>20.13097673</c:v>
                </c:pt>
                <c:pt idx="2">
                  <c:v>8.4453208689999997</c:v>
                </c:pt>
                <c:pt idx="3">
                  <c:v>11.90719642</c:v>
                </c:pt>
                <c:pt idx="4">
                  <c:v>1.1539585160000001</c:v>
                </c:pt>
                <c:pt idx="5">
                  <c:v>6.2493913719999998</c:v>
                </c:pt>
                <c:pt idx="6">
                  <c:v>8.0338883999999999E-2</c:v>
                </c:pt>
                <c:pt idx="7">
                  <c:v>7.4520401209999996</c:v>
                </c:pt>
                <c:pt idx="8">
                  <c:v>30.19524783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6-4257-A4B0-3452A6684D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13.621980568678135</c:v>
                </c:pt>
                <c:pt idx="1">
                  <c:v>19.221855780372582</c:v>
                </c:pt>
                <c:pt idx="2">
                  <c:v>10.201443978964257</c:v>
                </c:pt>
                <c:pt idx="3">
                  <c:v>17.338889384080577</c:v>
                </c:pt>
                <c:pt idx="4">
                  <c:v>1.343702647294768</c:v>
                </c:pt>
                <c:pt idx="5">
                  <c:v>4.6929316338354576</c:v>
                </c:pt>
                <c:pt idx="6">
                  <c:v>7.3535965772350484E-2</c:v>
                </c:pt>
                <c:pt idx="7">
                  <c:v>11.986362420893128</c:v>
                </c:pt>
                <c:pt idx="8">
                  <c:v>21.519297620108745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6-4257-A4B0-3452A6684D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8.2654929902586911</c:v>
                </c:pt>
                <c:pt idx="1">
                  <c:v>40.345639494621501</c:v>
                </c:pt>
                <c:pt idx="2">
                  <c:v>7.7222572752035212</c:v>
                </c:pt>
                <c:pt idx="3">
                  <c:v>15.018236099783014</c:v>
                </c:pt>
                <c:pt idx="4">
                  <c:v>0.91257444483772177</c:v>
                </c:pt>
                <c:pt idx="5">
                  <c:v>3.0501223434542402</c:v>
                </c:pt>
                <c:pt idx="6">
                  <c:v>3.6933872978255178E-2</c:v>
                </c:pt>
                <c:pt idx="7">
                  <c:v>7.2636616857235188</c:v>
                </c:pt>
                <c:pt idx="8">
                  <c:v>17.385081793139534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6-4257-A4B0-3452A6684D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13.044797633046315</c:v>
                </c:pt>
                <c:pt idx="1">
                  <c:v>16.062284262033909</c:v>
                </c:pt>
                <c:pt idx="2">
                  <c:v>9.9248947388385229</c:v>
                </c:pt>
                <c:pt idx="3">
                  <c:v>22.990554944429693</c:v>
                </c:pt>
                <c:pt idx="4">
                  <c:v>1.3352046428706899</c:v>
                </c:pt>
                <c:pt idx="5">
                  <c:v>4.3868300269316842</c:v>
                </c:pt>
                <c:pt idx="6">
                  <c:v>4.3621742593786747E-2</c:v>
                </c:pt>
                <c:pt idx="7">
                  <c:v>13.166179873307287</c:v>
                </c:pt>
                <c:pt idx="8">
                  <c:v>19.045632135948111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6-4257-A4B0-3452A6684D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5.11449335</c:v>
                </c:pt>
                <c:pt idx="1">
                  <c:v>36.229565639999997</c:v>
                </c:pt>
                <c:pt idx="2">
                  <c:v>8.1265140089999992</c:v>
                </c:pt>
                <c:pt idx="3">
                  <c:v>18.26561238</c:v>
                </c:pt>
                <c:pt idx="4">
                  <c:v>1.220348279</c:v>
                </c:pt>
                <c:pt idx="5">
                  <c:v>2.5397260689999999</c:v>
                </c:pt>
                <c:pt idx="6">
                  <c:v>3.3517681000000001E-2</c:v>
                </c:pt>
                <c:pt idx="7">
                  <c:v>11.970382559999999</c:v>
                </c:pt>
                <c:pt idx="8">
                  <c:v>16.499840030000001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6-4257-A4B0-3452A6684D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7.116223441677219</c:v>
                </c:pt>
                <c:pt idx="1">
                  <c:v>26.032432812719854</c:v>
                </c:pt>
                <c:pt idx="2">
                  <c:v>8.9841001829182492</c:v>
                </c:pt>
                <c:pt idx="3">
                  <c:v>20.965245532573519</c:v>
                </c:pt>
                <c:pt idx="4">
                  <c:v>1.9399887434923313</c:v>
                </c:pt>
                <c:pt idx="5">
                  <c:v>1.8028000562825381</c:v>
                </c:pt>
                <c:pt idx="6">
                  <c:v>2.4623610524834669E-2</c:v>
                </c:pt>
                <c:pt idx="7">
                  <c:v>12.788448009005208</c:v>
                </c:pt>
                <c:pt idx="8">
                  <c:v>20.346137610806249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6-4257-A4B0-3452A6684D8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9.7184321508310596</c:v>
                </c:pt>
                <c:pt idx="1">
                  <c:v>9.5592491524022165</c:v>
                </c:pt>
                <c:pt idx="2">
                  <c:v>10.971223021582734</c:v>
                </c:pt>
                <c:pt idx="3">
                  <c:v>25.816588108823286</c:v>
                </c:pt>
                <c:pt idx="4">
                  <c:v>1.9370710328289094</c:v>
                </c:pt>
                <c:pt idx="5">
                  <c:v>2.7412552716447531</c:v>
                </c:pt>
                <c:pt idx="6">
                  <c:v>5.3750103365583397E-2</c:v>
                </c:pt>
                <c:pt idx="7">
                  <c:v>9.8879517075994379</c:v>
                </c:pt>
                <c:pt idx="8">
                  <c:v>19.004796163069546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6-4257-A4B0-3452A6684D8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8.0066980898040185</c:v>
                </c:pt>
                <c:pt idx="1">
                  <c:v>15.182336889109402</c:v>
                </c:pt>
                <c:pt idx="2">
                  <c:v>11.574878028611593</c:v>
                </c:pt>
                <c:pt idx="3">
                  <c:v>25.926155627222357</c:v>
                </c:pt>
                <c:pt idx="4">
                  <c:v>1.885388241131233</c:v>
                </c:pt>
                <c:pt idx="5">
                  <c:v>6.964773009178864</c:v>
                </c:pt>
                <c:pt idx="6">
                  <c:v>5.5817415033490449E-2</c:v>
                </c:pt>
                <c:pt idx="7">
                  <c:v>14.343008351939138</c:v>
                </c:pt>
                <c:pt idx="8">
                  <c:v>29.182171504175969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E6-4257-A4B0-3452A6684D8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9.7329033325064085</c:v>
                </c:pt>
                <c:pt idx="1">
                  <c:v>32.465062432812367</c:v>
                </c:pt>
                <c:pt idx="2">
                  <c:v>11.680310923674853</c:v>
                </c:pt>
                <c:pt idx="3">
                  <c:v>25.241875465145124</c:v>
                </c:pt>
                <c:pt idx="4">
                  <c:v>1.7634168527247169</c:v>
                </c:pt>
                <c:pt idx="5">
                  <c:v>1.4471181675349376</c:v>
                </c:pt>
                <c:pt idx="6">
                  <c:v>4.3413545026048127E-2</c:v>
                </c:pt>
                <c:pt idx="7">
                  <c:v>10.297279417845035</c:v>
                </c:pt>
                <c:pt idx="8">
                  <c:v>28.413131563714543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E6-4257-A4B0-3452A6684D8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0">
                  <c:v>4.8602497312494828</c:v>
                </c:pt>
                <c:pt idx="1">
                  <c:v>15.258827420821962</c:v>
                </c:pt>
                <c:pt idx="2">
                  <c:v>11.481849003555777</c:v>
                </c:pt>
                <c:pt idx="3">
                  <c:v>24.512114446373936</c:v>
                </c:pt>
                <c:pt idx="4">
                  <c:v>1.5649549326056396</c:v>
                </c:pt>
                <c:pt idx="5">
                  <c:v>1.6621185809972712</c:v>
                </c:pt>
                <c:pt idx="6">
                  <c:v>5.5817415033490449E-2</c:v>
                </c:pt>
                <c:pt idx="7">
                  <c:v>9.9768461093194407</c:v>
                </c:pt>
                <c:pt idx="8">
                  <c:v>27.584139584883815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E6-4257-A4B0-3452A6684D8B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6.1647233936988339</c:v>
                </c:pt>
                <c:pt idx="1">
                  <c:v>22.769370710328289</c:v>
                </c:pt>
                <c:pt idx="2">
                  <c:v>11.039444306623666</c:v>
                </c:pt>
                <c:pt idx="3">
                  <c:v>24.611345406433475</c:v>
                </c:pt>
                <c:pt idx="4">
                  <c:v>1.5690895559414539</c:v>
                </c:pt>
                <c:pt idx="5">
                  <c:v>0.98197304225585047</c:v>
                </c:pt>
                <c:pt idx="6">
                  <c:v>5.78847267013975E-2</c:v>
                </c:pt>
                <c:pt idx="7">
                  <c:v>9.5923261390887298</c:v>
                </c:pt>
                <c:pt idx="8">
                  <c:v>23.213842718928309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E6-4257-A4B0-3452A6684D8B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0">
                  <c:v>14.30266217434632</c:v>
                </c:pt>
                <c:pt idx="1">
                  <c:v>10.468371850234897</c:v>
                </c:pt>
                <c:pt idx="2">
                  <c:v>12.309590471219096</c:v>
                </c:pt>
                <c:pt idx="3">
                  <c:v>21.854980306553408</c:v>
                </c:pt>
                <c:pt idx="4">
                  <c:v>1.5636122051914774</c:v>
                </c:pt>
                <c:pt idx="5">
                  <c:v>1.1507616381151236</c:v>
                </c:pt>
                <c:pt idx="6">
                  <c:v>8.3044654296967682E-2</c:v>
                </c:pt>
                <c:pt idx="7">
                  <c:v>5.4050206425283545</c:v>
                </c:pt>
                <c:pt idx="8">
                  <c:v>32.861956057514355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E6-4257-A4B0-3452A6684D8B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0">
                  <c:v>2.5876010781671162</c:v>
                </c:pt>
                <c:pt idx="1">
                  <c:v>25.341419586702607</c:v>
                </c:pt>
                <c:pt idx="2">
                  <c:v>14.074573225516621</c:v>
                </c:pt>
                <c:pt idx="3">
                  <c:v>24.658580413297397</c:v>
                </c:pt>
                <c:pt idx="4">
                  <c:v>1.7542677448337824</c:v>
                </c:pt>
                <c:pt idx="5">
                  <c:v>1.4555256064690028</c:v>
                </c:pt>
                <c:pt idx="6">
                  <c:v>7.637017070979335E-2</c:v>
                </c:pt>
                <c:pt idx="7">
                  <c:v>3.479335130278526</c:v>
                </c:pt>
                <c:pt idx="8">
                  <c:v>26.572327044025158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E6-4257-A4B0-3452A6684D8B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4.8264868819901743</c:v>
                </c:pt>
                <c:pt idx="1">
                  <c:v>11.508309814989024</c:v>
                </c:pt>
                <c:pt idx="2">
                  <c:v>18.603010348071496</c:v>
                </c:pt>
                <c:pt idx="3">
                  <c:v>23.884185220027177</c:v>
                </c:pt>
                <c:pt idx="4">
                  <c:v>1.7638758231420508</c:v>
                </c:pt>
                <c:pt idx="5">
                  <c:v>3.1854290791261626</c:v>
                </c:pt>
                <c:pt idx="6">
                  <c:v>4.1810389881885651E-2</c:v>
                </c:pt>
                <c:pt idx="7">
                  <c:v>2.9188878436291419</c:v>
                </c:pt>
                <c:pt idx="8">
                  <c:v>33.268004599142884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C-43BE-9F14-74A71786D2A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Åska</c:v>
                </c:pt>
                <c:pt idx="1">
                  <c:v>Övrigt väder</c:v>
                </c:pt>
                <c:pt idx="2">
                  <c:v>Åverkan</c:v>
                </c:pt>
                <c:pt idx="3">
                  <c:v>Material/metod</c:v>
                </c:pt>
                <c:pt idx="4">
                  <c:v>Personal</c:v>
                </c:pt>
                <c:pt idx="5">
                  <c:v>Överlast</c:v>
                </c:pt>
                <c:pt idx="6">
                  <c:v>Återvändande last</c:v>
                </c:pt>
                <c:pt idx="7">
                  <c:v>Säkringsbrott</c:v>
                </c:pt>
                <c:pt idx="8">
                  <c:v>Okänd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0">
                  <c:v>2.8298051120808827</c:v>
                </c:pt>
                <c:pt idx="1">
                  <c:v>11.56859024747242</c:v>
                </c:pt>
                <c:pt idx="2">
                  <c:v>21.006695036998888</c:v>
                </c:pt>
                <c:pt idx="3">
                  <c:v>25.41674572412111</c:v>
                </c:pt>
                <c:pt idx="4">
                  <c:v>2.4205133765212916</c:v>
                </c:pt>
                <c:pt idx="5">
                  <c:v>2.0979589624047921</c:v>
                </c:pt>
                <c:pt idx="6">
                  <c:v>0.10029002791857534</c:v>
                </c:pt>
                <c:pt idx="7">
                  <c:v>2.8216734881955925</c:v>
                </c:pt>
                <c:pt idx="8">
                  <c:v>31.737728024286447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0-485A-B597-370C7D83F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83680"/>
        <c:axId val="131662592"/>
      </c:barChart>
      <c:catAx>
        <c:axId val="1317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662592"/>
        <c:crosses val="autoZero"/>
        <c:auto val="1"/>
        <c:lblAlgn val="ctr"/>
        <c:lblOffset val="0"/>
        <c:noMultiLvlLbl val="0"/>
      </c:catAx>
      <c:valAx>
        <c:axId val="131662592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>
                  <a:lumMod val="60000"/>
                  <a:lumOff val="40000"/>
                </a:srgb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78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1547718250523723E-2"/>
          <c:y val="1.8749999999999999E-2"/>
          <c:w val="0.60892102890147404"/>
          <c:h val="3.9712647772696869E-2"/>
        </c:manualLayout>
      </c:layout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1.6888408856595809</c:v>
                </c:pt>
                <c:pt idx="1">
                  <c:v>4.3595660071677544</c:v>
                </c:pt>
                <c:pt idx="2">
                  <c:v>2.2116942412489569</c:v>
                </c:pt>
                <c:pt idx="3">
                  <c:v>22.98100054003633</c:v>
                </c:pt>
                <c:pt idx="4">
                  <c:v>2.4596200108007267</c:v>
                </c:pt>
                <c:pt idx="5">
                  <c:v>3.505326721979479</c:v>
                </c:pt>
                <c:pt idx="6">
                  <c:v>13.788109381903874</c:v>
                </c:pt>
                <c:pt idx="7">
                  <c:v>5.2309882664833811</c:v>
                </c:pt>
                <c:pt idx="8">
                  <c:v>18.699985271736463</c:v>
                </c:pt>
                <c:pt idx="9">
                  <c:v>25.07486867298346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2-4DE1-9A32-A8CE1F2EB8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1.8489848277082319</c:v>
                </c:pt>
                <c:pt idx="1">
                  <c:v>5.3987702923873133</c:v>
                </c:pt>
                <c:pt idx="2">
                  <c:v>1.8910072101561464</c:v>
                </c:pt>
                <c:pt idx="3">
                  <c:v>22.402353253417083</c:v>
                </c:pt>
                <c:pt idx="4">
                  <c:v>4.2840713053479007</c:v>
                </c:pt>
                <c:pt idx="5">
                  <c:v>3.2158181094351304</c:v>
                </c:pt>
                <c:pt idx="6">
                  <c:v>14.345114345114347</c:v>
                </c:pt>
                <c:pt idx="7">
                  <c:v>5.4629097182288673</c:v>
                </c:pt>
                <c:pt idx="8">
                  <c:v>18.438979077276947</c:v>
                </c:pt>
                <c:pt idx="9">
                  <c:v>22.711991860928034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2-4DE1-9A32-A8CE1F2EB8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1.5625476851710562</c:v>
                </c:pt>
                <c:pt idx="1">
                  <c:v>3.6225470748008664</c:v>
                </c:pt>
                <c:pt idx="2">
                  <c:v>1.3229773857844784</c:v>
                </c:pt>
                <c:pt idx="3">
                  <c:v>36.913663136692406</c:v>
                </c:pt>
                <c:pt idx="4">
                  <c:v>4.4785912656025877</c:v>
                </c:pt>
                <c:pt idx="5">
                  <c:v>4.2878505813776062</c:v>
                </c:pt>
                <c:pt idx="6">
                  <c:v>10.21301919614246</c:v>
                </c:pt>
                <c:pt idx="7">
                  <c:v>4.1993469038972133</c:v>
                </c:pt>
                <c:pt idx="8">
                  <c:v>13.90423291726432</c:v>
                </c:pt>
                <c:pt idx="9">
                  <c:v>19.495223853267007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2-4DE1-9A32-A8CE1F2EB8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1.7357242965465196</c:v>
                </c:pt>
                <c:pt idx="1">
                  <c:v>4.7507816149782585</c:v>
                </c:pt>
                <c:pt idx="2">
                  <c:v>2.2298487080892659</c:v>
                </c:pt>
                <c:pt idx="3">
                  <c:v>19.25468070578934</c:v>
                </c:pt>
                <c:pt idx="4">
                  <c:v>3.5145721781004062</c:v>
                </c:pt>
                <c:pt idx="5">
                  <c:v>2.6125705250296476</c:v>
                </c:pt>
                <c:pt idx="6">
                  <c:v>15.621518668918677</c:v>
                </c:pt>
                <c:pt idx="7">
                  <c:v>5.8396521364142737</c:v>
                </c:pt>
                <c:pt idx="8">
                  <c:v>17.170374097099938</c:v>
                </c:pt>
                <c:pt idx="9">
                  <c:v>27.270277069033671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2-4DE1-9A32-A8CE1F2EB8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1.57990158</c:v>
                </c:pt>
                <c:pt idx="1">
                  <c:v>3.1674208140000002</c:v>
                </c:pt>
                <c:pt idx="2">
                  <c:v>2.2807258099999999</c:v>
                </c:pt>
                <c:pt idx="3">
                  <c:v>31.503572680000001</c:v>
                </c:pt>
                <c:pt idx="4">
                  <c:v>5.1282051280000003</c:v>
                </c:pt>
                <c:pt idx="5">
                  <c:v>3.9505157149999999</c:v>
                </c:pt>
                <c:pt idx="6">
                  <c:v>12.252235779999999</c:v>
                </c:pt>
                <c:pt idx="7">
                  <c:v>4.3268278560000004</c:v>
                </c:pt>
                <c:pt idx="8">
                  <c:v>9.5632036809999992</c:v>
                </c:pt>
                <c:pt idx="9">
                  <c:v>26.24739095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2-4DE1-9A32-A8CE1F2EB8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1.1912512537171616</c:v>
                </c:pt>
                <c:pt idx="1">
                  <c:v>2.8734317537963436</c:v>
                </c:pt>
                <c:pt idx="2">
                  <c:v>1.933803733877637</c:v>
                </c:pt>
                <c:pt idx="3">
                  <c:v>23.409758758424097</c:v>
                </c:pt>
                <c:pt idx="4">
                  <c:v>4.0048565043726132</c:v>
                </c:pt>
                <c:pt idx="5">
                  <c:v>2.5725396350583307</c:v>
                </c:pt>
                <c:pt idx="6">
                  <c:v>12.984110784606992</c:v>
                </c:pt>
                <c:pt idx="7">
                  <c:v>5.1556368883179955</c:v>
                </c:pt>
                <c:pt idx="8">
                  <c:v>14.703242948390843</c:v>
                </c:pt>
                <c:pt idx="9">
                  <c:v>31.215357815276874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2-4DE1-9A32-A8CE1F2EB8B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2.939820364803305</c:v>
                </c:pt>
                <c:pt idx="1">
                  <c:v>4.1404621825491965</c:v>
                </c:pt>
                <c:pt idx="2">
                  <c:v>3.5834824145626234</c:v>
                </c:pt>
                <c:pt idx="3">
                  <c:v>19.481381752457537</c:v>
                </c:pt>
                <c:pt idx="4">
                  <c:v>4.4115748510724622</c:v>
                </c:pt>
                <c:pt idx="5">
                  <c:v>0.82809243650983932</c:v>
                </c:pt>
                <c:pt idx="6">
                  <c:v>16.224341122443334</c:v>
                </c:pt>
                <c:pt idx="7">
                  <c:v>6.6007635418011468</c:v>
                </c:pt>
                <c:pt idx="8">
                  <c:v>15.626786669371645</c:v>
                </c:pt>
                <c:pt idx="9">
                  <c:v>26.163294664428911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2-4DE1-9A32-A8CE1F2EB8B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E62-4DE1-9A32-A8CE1F2EB8B2}"/>
              </c:ext>
            </c:extLst>
          </c:dPt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2.1451913004049596</c:v>
                </c:pt>
                <c:pt idx="1">
                  <c:v>3.8228809981706462</c:v>
                </c:pt>
                <c:pt idx="2">
                  <c:v>3.7634660787716747</c:v>
                </c:pt>
                <c:pt idx="3">
                  <c:v>19.34737401691762</c:v>
                </c:pt>
                <c:pt idx="4">
                  <c:v>1.7996466375846274</c:v>
                </c:pt>
                <c:pt idx="5">
                  <c:v>1.9841455978235378</c:v>
                </c:pt>
                <c:pt idx="6">
                  <c:v>16.869146457776317</c:v>
                </c:pt>
                <c:pt idx="7">
                  <c:v>8.6245446159138162</c:v>
                </c:pt>
                <c:pt idx="8">
                  <c:v>15.830948918804822</c:v>
                </c:pt>
                <c:pt idx="9">
                  <c:v>25.812655377831984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62-4DE1-9A32-A8CE1F2EB8B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2.2193988962560049</c:v>
                </c:pt>
                <c:pt idx="1">
                  <c:v>3.2913804740540757</c:v>
                </c:pt>
                <c:pt idx="2">
                  <c:v>3.0306639668612112</c:v>
                </c:pt>
                <c:pt idx="3">
                  <c:v>22.592342610606</c:v>
                </c:pt>
                <c:pt idx="4">
                  <c:v>4.0470613146993824</c:v>
                </c:pt>
                <c:pt idx="5">
                  <c:v>2.907584600521433</c:v>
                </c:pt>
                <c:pt idx="6">
                  <c:v>16.175010918330884</c:v>
                </c:pt>
                <c:pt idx="7">
                  <c:v>5.7979645584362309</c:v>
                </c:pt>
                <c:pt idx="8">
                  <c:v>10.909066846653696</c:v>
                </c:pt>
                <c:pt idx="9">
                  <c:v>29.029525813581081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62-4DE1-9A32-A8CE1F2EB8B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Sheet1!$K$2:$K$11</c:f>
              <c:numCache>
                <c:formatCode>General</c:formatCode>
                <c:ptCount val="10"/>
                <c:pt idx="0">
                  <c:v>1.8123469301579258</c:v>
                </c:pt>
                <c:pt idx="1">
                  <c:v>2.981167131154463</c:v>
                </c:pt>
                <c:pt idx="2">
                  <c:v>3.574022464318892</c:v>
                </c:pt>
                <c:pt idx="3">
                  <c:v>19.312558060974581</c:v>
                </c:pt>
                <c:pt idx="4">
                  <c:v>3.1196689468794863</c:v>
                </c:pt>
                <c:pt idx="5">
                  <c:v>2.8325310362300482</c:v>
                </c:pt>
                <c:pt idx="6">
                  <c:v>19.505109365763026</c:v>
                </c:pt>
                <c:pt idx="7">
                  <c:v>6.7291613883962498</c:v>
                </c:pt>
                <c:pt idx="8">
                  <c:v>12.483742927117641</c:v>
                </c:pt>
                <c:pt idx="9">
                  <c:v>27.649691749007687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62-4DE1-9A32-A8CE1F2EB8B2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Sheet1!$L$2:$L$11</c:f>
              <c:numCache>
                <c:formatCode>General</c:formatCode>
                <c:ptCount val="10"/>
                <c:pt idx="0">
                  <c:v>1.7042285864252205</c:v>
                </c:pt>
                <c:pt idx="1">
                  <c:v>2.9426237575041827</c:v>
                </c:pt>
                <c:pt idx="2">
                  <c:v>2.4866318931863662</c:v>
                </c:pt>
                <c:pt idx="3">
                  <c:v>20.952662139553194</c:v>
                </c:pt>
                <c:pt idx="4">
                  <c:v>4.9470196502968866</c:v>
                </c:pt>
                <c:pt idx="5">
                  <c:v>2.9672276350752878</c:v>
                </c:pt>
                <c:pt idx="6">
                  <c:v>20.657415608699932</c:v>
                </c:pt>
                <c:pt idx="7">
                  <c:v>6.0689564675392838</c:v>
                </c:pt>
                <c:pt idx="8">
                  <c:v>11.601548404028476</c:v>
                </c:pt>
                <c:pt idx="9">
                  <c:v>25.671685857691173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62-4DE1-9A32-A8CE1F2EB8B2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Sheet1!$M$2:$M$11</c:f>
              <c:numCache>
                <c:formatCode>General</c:formatCode>
                <c:ptCount val="10"/>
                <c:pt idx="0">
                  <c:v>3.4621601763409262</c:v>
                </c:pt>
                <c:pt idx="1">
                  <c:v>5.5929463629684051</c:v>
                </c:pt>
                <c:pt idx="2">
                  <c:v>4.8288023512123441</c:v>
                </c:pt>
                <c:pt idx="3">
                  <c:v>14.736223365172668</c:v>
                </c:pt>
                <c:pt idx="4">
                  <c:v>3.8883174136664214</c:v>
                </c:pt>
                <c:pt idx="5">
                  <c:v>2.8155767817781046</c:v>
                </c:pt>
                <c:pt idx="6">
                  <c:v>21.246142542248347</c:v>
                </c:pt>
                <c:pt idx="7">
                  <c:v>10.833210874357091</c:v>
                </c:pt>
                <c:pt idx="8">
                  <c:v>16.649522409992652</c:v>
                </c:pt>
                <c:pt idx="9">
                  <c:v>21.063923585598822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62-4DE1-9A32-A8CE1F2EB8B2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Sheet1!$N$2:$N$11</c:f>
              <c:numCache>
                <c:formatCode>General</c:formatCode>
                <c:ptCount val="10"/>
                <c:pt idx="0">
                  <c:v>1.8884100805450894</c:v>
                </c:pt>
                <c:pt idx="1">
                  <c:v>3.4902872098007807</c:v>
                </c:pt>
                <c:pt idx="2">
                  <c:v>2.8089253886244161</c:v>
                </c:pt>
                <c:pt idx="3">
                  <c:v>17.128804458181982</c:v>
                </c:pt>
                <c:pt idx="4">
                  <c:v>5.9923741623987548</c:v>
                </c:pt>
                <c:pt idx="5">
                  <c:v>4.0182298129639236</c:v>
                </c:pt>
                <c:pt idx="6">
                  <c:v>17.471741533740946</c:v>
                </c:pt>
                <c:pt idx="7">
                  <c:v>9.295399679624575</c:v>
                </c:pt>
                <c:pt idx="8">
                  <c:v>7.7228526949890579</c:v>
                </c:pt>
                <c:pt idx="9">
                  <c:v>30.182974979130471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E62-4DE1-9A32-A8CE1F2EB8B2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Sheet1!$O$2:$O$11</c:f>
              <c:numCache>
                <c:formatCode>General</c:formatCode>
                <c:ptCount val="10"/>
                <c:pt idx="0">
                  <c:v>1.666404241</c:v>
                </c:pt>
                <c:pt idx="1">
                  <c:v>3.4036634650000002</c:v>
                </c:pt>
                <c:pt idx="2">
                  <c:v>3.0074004090000002</c:v>
                </c:pt>
                <c:pt idx="3">
                  <c:v>11.00089225</c:v>
                </c:pt>
                <c:pt idx="4">
                  <c:v>3.7028289509999999</c:v>
                </c:pt>
                <c:pt idx="5">
                  <c:v>2.8289508209999998</c:v>
                </c:pt>
                <c:pt idx="6">
                  <c:v>21.450690179999999</c:v>
                </c:pt>
                <c:pt idx="7">
                  <c:v>10.024668030000001</c:v>
                </c:pt>
                <c:pt idx="8">
                  <c:v>11.3971553</c:v>
                </c:pt>
                <c:pt idx="9">
                  <c:v>31.51734635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6-416E-A266-4C66C45E50C8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Transformatorstation</c:v>
                </c:pt>
                <c:pt idx="1">
                  <c:v>Stolpstation</c:v>
                </c:pt>
                <c:pt idx="2">
                  <c:v>Nätstation</c:v>
                </c:pt>
                <c:pt idx="3">
                  <c:v>Oisolerad luftledning</c:v>
                </c:pt>
                <c:pt idx="4">
                  <c:v>Isolerad luftledning</c:v>
                </c:pt>
                <c:pt idx="5">
                  <c:v>Hängkabel</c:v>
                </c:pt>
                <c:pt idx="6">
                  <c:v>Jordkabel</c:v>
                </c:pt>
                <c:pt idx="7">
                  <c:v>Avgrenings- eller kabelskåp</c:v>
                </c:pt>
                <c:pt idx="8">
                  <c:v>Säkrings- eller apparatlåda</c:v>
                </c:pt>
                <c:pt idx="9">
                  <c:v>Okänd</c:v>
                </c:pt>
              </c:strCache>
            </c:strRef>
          </c:cat>
          <c:val>
            <c:numRef>
              <c:f>Sheet1!$P$2:$P$11</c:f>
              <c:numCache>
                <c:formatCode>General</c:formatCode>
                <c:ptCount val="10"/>
                <c:pt idx="0">
                  <c:v>1.6331828137252251</c:v>
                </c:pt>
                <c:pt idx="1">
                  <c:v>3.2393261768920856</c:v>
                </c:pt>
                <c:pt idx="2">
                  <c:v>3.2122867263337205</c:v>
                </c:pt>
                <c:pt idx="3">
                  <c:v>11.180812805883784</c:v>
                </c:pt>
                <c:pt idx="4">
                  <c:v>3.3555958142930531</c:v>
                </c:pt>
                <c:pt idx="5">
                  <c:v>3.2095827812778843</c:v>
                </c:pt>
                <c:pt idx="6">
                  <c:v>23.88935456831517</c:v>
                </c:pt>
                <c:pt idx="7">
                  <c:v>10.372333234188682</c:v>
                </c:pt>
                <c:pt idx="8">
                  <c:v>13.314225454938756</c:v>
                </c:pt>
                <c:pt idx="9">
                  <c:v>26.349944569126354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6-40DB-B587-634DD5796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50240"/>
        <c:axId val="131851776"/>
      </c:barChart>
      <c:catAx>
        <c:axId val="1318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851776"/>
        <c:crosses val="autoZero"/>
        <c:auto val="1"/>
        <c:lblAlgn val="ctr"/>
        <c:lblOffset val="0"/>
        <c:noMultiLvlLbl val="0"/>
      </c:catAx>
      <c:valAx>
        <c:axId val="131851776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>
                  <a:lumMod val="60000"/>
                  <a:lumOff val="40000"/>
                </a:srgb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18502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35307171969357"/>
          <c:y val="0.10592488822332792"/>
          <c:w val="0.86177339621165261"/>
          <c:h val="0.7282009994149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787</c:v>
                </c:pt>
                <c:pt idx="1">
                  <c:v>1821</c:v>
                </c:pt>
                <c:pt idx="2">
                  <c:v>5241</c:v>
                </c:pt>
                <c:pt idx="3">
                  <c:v>12702</c:v>
                </c:pt>
                <c:pt idx="4">
                  <c:v>13518</c:v>
                </c:pt>
                <c:pt idx="5">
                  <c:v>2141</c:v>
                </c:pt>
                <c:pt idx="6">
                  <c:v>1443</c:v>
                </c:pt>
                <c:pt idx="7">
                  <c:v>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3-4764-99BC-80761B4412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1064</c:v>
                </c:pt>
                <c:pt idx="1">
                  <c:v>2508</c:v>
                </c:pt>
                <c:pt idx="2">
                  <c:v>5098</c:v>
                </c:pt>
                <c:pt idx="3">
                  <c:v>12919</c:v>
                </c:pt>
                <c:pt idx="4">
                  <c:v>14706</c:v>
                </c:pt>
                <c:pt idx="5">
                  <c:v>2077</c:v>
                </c:pt>
                <c:pt idx="6">
                  <c:v>1061</c:v>
                </c:pt>
                <c:pt idx="7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764-99BC-80761B4412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1713</c:v>
                </c:pt>
                <c:pt idx="1">
                  <c:v>3404</c:v>
                </c:pt>
                <c:pt idx="2">
                  <c:v>5650</c:v>
                </c:pt>
                <c:pt idx="3">
                  <c:v>14401</c:v>
                </c:pt>
                <c:pt idx="4">
                  <c:v>18827</c:v>
                </c:pt>
                <c:pt idx="5">
                  <c:v>3491</c:v>
                </c:pt>
                <c:pt idx="6">
                  <c:v>3377</c:v>
                </c:pt>
                <c:pt idx="7">
                  <c:v>10888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764-99BC-80761B4412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1467</c:v>
                </c:pt>
                <c:pt idx="1">
                  <c:v>2901</c:v>
                </c:pt>
                <c:pt idx="2">
                  <c:v>5504</c:v>
                </c:pt>
                <c:pt idx="3">
                  <c:v>15095</c:v>
                </c:pt>
                <c:pt idx="4">
                  <c:v>19166</c:v>
                </c:pt>
                <c:pt idx="5">
                  <c:v>2920</c:v>
                </c:pt>
                <c:pt idx="6">
                  <c:v>1254</c:v>
                </c:pt>
                <c:pt idx="7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3-4764-99BC-80761B4412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1889</c:v>
                </c:pt>
                <c:pt idx="1">
                  <c:v>3492</c:v>
                </c:pt>
                <c:pt idx="2">
                  <c:v>5954</c:v>
                </c:pt>
                <c:pt idx="3">
                  <c:v>15556</c:v>
                </c:pt>
                <c:pt idx="4">
                  <c:v>20924</c:v>
                </c:pt>
                <c:pt idx="5">
                  <c:v>4076</c:v>
                </c:pt>
                <c:pt idx="6">
                  <c:v>3256</c:v>
                </c:pt>
                <c:pt idx="7">
                  <c:v>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3-4764-99BC-80761B4412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1693</c:v>
                </c:pt>
                <c:pt idx="1">
                  <c:v>3183</c:v>
                </c:pt>
                <c:pt idx="2">
                  <c:v>5583</c:v>
                </c:pt>
                <c:pt idx="3">
                  <c:v>15434</c:v>
                </c:pt>
                <c:pt idx="4">
                  <c:v>20338</c:v>
                </c:pt>
                <c:pt idx="5">
                  <c:v>3327</c:v>
                </c:pt>
                <c:pt idx="6">
                  <c:v>2045</c:v>
                </c:pt>
                <c:pt idx="7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A3-4764-99BC-80761B4412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1603</c:v>
                </c:pt>
                <c:pt idx="1">
                  <c:v>2679</c:v>
                </c:pt>
                <c:pt idx="2">
                  <c:v>5186</c:v>
                </c:pt>
                <c:pt idx="3">
                  <c:v>15093</c:v>
                </c:pt>
                <c:pt idx="4">
                  <c:v>18413</c:v>
                </c:pt>
                <c:pt idx="5">
                  <c:v>2192</c:v>
                </c:pt>
                <c:pt idx="6">
                  <c:v>954</c:v>
                </c:pt>
                <c:pt idx="7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3-4764-99BC-80761B44129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0">
                  <c:v>2222</c:v>
                </c:pt>
                <c:pt idx="1">
                  <c:v>3597</c:v>
                </c:pt>
                <c:pt idx="2">
                  <c:v>6179</c:v>
                </c:pt>
                <c:pt idx="3">
                  <c:v>18448</c:v>
                </c:pt>
                <c:pt idx="4">
                  <c:v>23707</c:v>
                </c:pt>
                <c:pt idx="5">
                  <c:v>3030</c:v>
                </c:pt>
                <c:pt idx="6">
                  <c:v>919</c:v>
                </c:pt>
                <c:pt idx="7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3-4764-99BC-80761B44129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>
                  <c:v>2540</c:v>
                </c:pt>
                <c:pt idx="1">
                  <c:v>3821</c:v>
                </c:pt>
                <c:pt idx="2">
                  <c:v>5583</c:v>
                </c:pt>
                <c:pt idx="3">
                  <c:v>15956</c:v>
                </c:pt>
                <c:pt idx="4">
                  <c:v>23562</c:v>
                </c:pt>
                <c:pt idx="5">
                  <c:v>4444</c:v>
                </c:pt>
                <c:pt idx="6">
                  <c:v>2653</c:v>
                </c:pt>
                <c:pt idx="7">
                  <c:v>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3-4764-99BC-80761B44129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>
                  <a:lumMod val="50000"/>
                </a:srgb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>
                  <c:v>1952</c:v>
                </c:pt>
                <c:pt idx="1">
                  <c:v>3141</c:v>
                </c:pt>
                <c:pt idx="2">
                  <c:v>5094</c:v>
                </c:pt>
                <c:pt idx="3">
                  <c:v>15347</c:v>
                </c:pt>
                <c:pt idx="4">
                  <c:v>20081</c:v>
                </c:pt>
                <c:pt idx="5">
                  <c:v>2769</c:v>
                </c:pt>
                <c:pt idx="6">
                  <c:v>826</c:v>
                </c:pt>
                <c:pt idx="7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3-4764-99BC-80761B44129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3 - &lt; 10 min</c:v>
                </c:pt>
                <c:pt idx="1">
                  <c:v>10 - &lt; 30 min</c:v>
                </c:pt>
                <c:pt idx="2">
                  <c:v>30 - &lt; 60 min</c:v>
                </c:pt>
                <c:pt idx="3">
                  <c:v>1 - &lt; 2 tim</c:v>
                </c:pt>
                <c:pt idx="4">
                  <c:v>2 - &lt; 6 tim</c:v>
                </c:pt>
                <c:pt idx="5">
                  <c:v>6 - &lt; 12 tim</c:v>
                </c:pt>
                <c:pt idx="6">
                  <c:v>12 - &lt; 24 tim</c:v>
                </c:pt>
                <c:pt idx="7">
                  <c:v>&gt;= 24 tim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>
                  <c:v>2077</c:v>
                </c:pt>
                <c:pt idx="1">
                  <c:v>3118</c:v>
                </c:pt>
                <c:pt idx="2">
                  <c:v>5110</c:v>
                </c:pt>
                <c:pt idx="3">
                  <c:v>14854</c:v>
                </c:pt>
                <c:pt idx="4">
                  <c:v>18983</c:v>
                </c:pt>
                <c:pt idx="5">
                  <c:v>2865</c:v>
                </c:pt>
                <c:pt idx="6">
                  <c:v>2062</c:v>
                </c:pt>
                <c:pt idx="7">
                  <c:v>3203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3-4764-99BC-80761B44129D}"/>
            </c:ext>
          </c:extLst>
        </c:ser>
        <c:ser>
          <c:idx val="11"/>
          <c:order val="11"/>
          <c:tx>
            <c:v>2014</c:v>
          </c:tx>
          <c:invertIfNegative val="0"/>
          <c:val>
            <c:numRef>
              <c:f>Sheet1!$M$2:$M$9</c:f>
              <c:numCache>
                <c:formatCode>General</c:formatCode>
                <c:ptCount val="8"/>
                <c:pt idx="0">
                  <c:v>1788</c:v>
                </c:pt>
                <c:pt idx="1">
                  <c:v>2571</c:v>
                </c:pt>
                <c:pt idx="2">
                  <c:v>4048</c:v>
                </c:pt>
                <c:pt idx="3">
                  <c:v>13105</c:v>
                </c:pt>
                <c:pt idx="4">
                  <c:v>19055</c:v>
                </c:pt>
                <c:pt idx="5">
                  <c:v>2775</c:v>
                </c:pt>
                <c:pt idx="6">
                  <c:v>879</c:v>
                </c:pt>
                <c:pt idx="7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A3-4764-99BC-80761B44129D}"/>
            </c:ext>
          </c:extLst>
        </c:ser>
        <c:ser>
          <c:idx val="12"/>
          <c:order val="12"/>
          <c:tx>
            <c:v>2015</c:v>
          </c:tx>
          <c:invertIfNegative val="0"/>
          <c:val>
            <c:numRef>
              <c:f>Sheet1!$N$2:$N$9</c:f>
              <c:numCache>
                <c:formatCode>General</c:formatCode>
                <c:ptCount val="8"/>
                <c:pt idx="0">
                  <c:v>1351</c:v>
                </c:pt>
                <c:pt idx="1">
                  <c:v>2273</c:v>
                </c:pt>
                <c:pt idx="2">
                  <c:v>4184</c:v>
                </c:pt>
                <c:pt idx="3">
                  <c:v>13155</c:v>
                </c:pt>
                <c:pt idx="4">
                  <c:v>19302</c:v>
                </c:pt>
                <c:pt idx="5">
                  <c:v>3040</c:v>
                </c:pt>
                <c:pt idx="6">
                  <c:v>1829</c:v>
                </c:pt>
                <c:pt idx="7">
                  <c:v>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3-4764-99BC-80761B44129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val>
            <c:numRef>
              <c:f>Sheet1!$O$2:$O$9</c:f>
              <c:numCache>
                <c:formatCode>General</c:formatCode>
                <c:ptCount val="8"/>
                <c:pt idx="0">
                  <c:v>1369</c:v>
                </c:pt>
                <c:pt idx="1">
                  <c:v>1908</c:v>
                </c:pt>
                <c:pt idx="2">
                  <c:v>3777</c:v>
                </c:pt>
                <c:pt idx="3">
                  <c:v>12646</c:v>
                </c:pt>
                <c:pt idx="4">
                  <c:v>17347</c:v>
                </c:pt>
                <c:pt idx="5">
                  <c:v>2153</c:v>
                </c:pt>
                <c:pt idx="6">
                  <c:v>659</c:v>
                </c:pt>
                <c:pt idx="7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C-4CBD-BAAC-2705D75D77F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val>
            <c:numRef>
              <c:f>Sheet1!$P$2:$P$9</c:f>
              <c:numCache>
                <c:formatCode>General</c:formatCode>
                <c:ptCount val="8"/>
                <c:pt idx="0">
                  <c:v>1449</c:v>
                </c:pt>
                <c:pt idx="1">
                  <c:v>2260</c:v>
                </c:pt>
                <c:pt idx="2">
                  <c:v>4073</c:v>
                </c:pt>
                <c:pt idx="3">
                  <c:v>13034</c:v>
                </c:pt>
                <c:pt idx="4">
                  <c:v>19142</c:v>
                </c:pt>
                <c:pt idx="5">
                  <c:v>2611</c:v>
                </c:pt>
                <c:pt idx="6">
                  <c:v>1007</c:v>
                </c:pt>
                <c:pt idx="7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42D0-98E6-BBCB8DE1E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71744"/>
        <c:axId val="133964928"/>
      </c:barChart>
      <c:catAx>
        <c:axId val="1346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3964928"/>
        <c:crosses val="autoZero"/>
        <c:auto val="1"/>
        <c:lblAlgn val="ctr"/>
        <c:lblOffset val="0"/>
        <c:noMultiLvlLbl val="0"/>
      </c:catAx>
      <c:valAx>
        <c:axId val="133964928"/>
        <c:scaling>
          <c:orientation val="minMax"/>
        </c:scaling>
        <c:delete val="0"/>
        <c:axPos val="l"/>
        <c:majorGridlines>
          <c:spPr>
            <a:ln w="6350">
              <a:solidFill>
                <a:srgbClr val="666666"/>
              </a:solidFill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sv-SE"/>
          </a:p>
        </c:txPr>
        <c:crossAx val="1346717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53998214028926E-2"/>
          <c:y val="4.8314782686062548E-2"/>
          <c:w val="0.9285714285714286"/>
          <c:h val="0.79540229885057467"/>
        </c:manualLayout>
      </c:layout>
      <c:lineChart>
        <c:grouping val="standard"/>
        <c:varyColors val="0"/>
        <c:ser>
          <c:idx val="0"/>
          <c:order val="0"/>
          <c:tx>
            <c:strRef>
              <c:f>Blad3!$C$1</c:f>
              <c:strCache>
                <c:ptCount val="1"/>
                <c:pt idx="0">
                  <c:v>SAIDI (minuter)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Blad3!$A$2:$A$29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Blad3!$C$2:$C$29</c:f>
              <c:numCache>
                <c:formatCode>General</c:formatCode>
                <c:ptCount val="28"/>
                <c:pt idx="0">
                  <c:v>35.03</c:v>
                </c:pt>
                <c:pt idx="1">
                  <c:v>42.2</c:v>
                </c:pt>
                <c:pt idx="2">
                  <c:v>20.11</c:v>
                </c:pt>
                <c:pt idx="3">
                  <c:v>67</c:v>
                </c:pt>
                <c:pt idx="4">
                  <c:v>46.34</c:v>
                </c:pt>
                <c:pt idx="5">
                  <c:v>21.03</c:v>
                </c:pt>
                <c:pt idx="6">
                  <c:v>26.65</c:v>
                </c:pt>
                <c:pt idx="7">
                  <c:v>379.48</c:v>
                </c:pt>
                <c:pt idx="8">
                  <c:v>25.61</c:v>
                </c:pt>
                <c:pt idx="9">
                  <c:v>120.39</c:v>
                </c:pt>
                <c:pt idx="10">
                  <c:v>73.25</c:v>
                </c:pt>
                <c:pt idx="11">
                  <c:v>146.49</c:v>
                </c:pt>
                <c:pt idx="12">
                  <c:v>24.19</c:v>
                </c:pt>
                <c:pt idx="13">
                  <c:v>18.73</c:v>
                </c:pt>
                <c:pt idx="14">
                  <c:v>29.77</c:v>
                </c:pt>
                <c:pt idx="15">
                  <c:v>63.38</c:v>
                </c:pt>
                <c:pt idx="16">
                  <c:v>29.23</c:v>
                </c:pt>
                <c:pt idx="17" formatCode="#,##0.00">
                  <c:v>81</c:v>
                </c:pt>
                <c:pt idx="18" formatCode="#,##0.00">
                  <c:v>12.59</c:v>
                </c:pt>
                <c:pt idx="19">
                  <c:v>11</c:v>
                </c:pt>
                <c:pt idx="20">
                  <c:v>53</c:v>
                </c:pt>
                <c:pt idx="21">
                  <c:v>88</c:v>
                </c:pt>
                <c:pt idx="22">
                  <c:v>23.7547</c:v>
                </c:pt>
                <c:pt idx="23">
                  <c:v>17</c:v>
                </c:pt>
                <c:pt idx="24">
                  <c:v>15.390499999999999</c:v>
                </c:pt>
                <c:pt idx="25">
                  <c:v>19.735700000000001</c:v>
                </c:pt>
                <c:pt idx="26">
                  <c:v>35.930799999999998</c:v>
                </c:pt>
                <c:pt idx="27">
                  <c:v>23.283000000000001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A5-4FE7-91FF-9C631EA5E702}"/>
            </c:ext>
          </c:extLst>
        </c:ser>
        <c:ser>
          <c:idx val="1"/>
          <c:order val="1"/>
          <c:tx>
            <c:strRef>
              <c:f>Blad3!$D$1</c:f>
              <c:strCache>
                <c:ptCount val="1"/>
                <c:pt idx="0">
                  <c:v>CAIDI (minuter)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Blad3!$A$2:$A$29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Blad3!$D$2:$D$29</c:f>
              <c:numCache>
                <c:formatCode>General</c:formatCode>
                <c:ptCount val="28"/>
                <c:pt idx="0">
                  <c:v>49.41</c:v>
                </c:pt>
                <c:pt idx="1">
                  <c:v>69</c:v>
                </c:pt>
                <c:pt idx="2">
                  <c:v>117.87</c:v>
                </c:pt>
                <c:pt idx="3">
                  <c:v>93.59</c:v>
                </c:pt>
                <c:pt idx="4">
                  <c:v>86.25</c:v>
                </c:pt>
                <c:pt idx="5">
                  <c:v>30.54</c:v>
                </c:pt>
                <c:pt idx="6">
                  <c:v>38.26</c:v>
                </c:pt>
                <c:pt idx="7">
                  <c:v>193.82</c:v>
                </c:pt>
                <c:pt idx="8">
                  <c:v>70.78</c:v>
                </c:pt>
                <c:pt idx="9">
                  <c:v>185.08</c:v>
                </c:pt>
                <c:pt idx="10">
                  <c:v>92.26</c:v>
                </c:pt>
                <c:pt idx="11">
                  <c:v>171.04</c:v>
                </c:pt>
                <c:pt idx="12">
                  <c:v>38.75</c:v>
                </c:pt>
                <c:pt idx="13">
                  <c:v>51.94</c:v>
                </c:pt>
                <c:pt idx="14">
                  <c:v>48.85</c:v>
                </c:pt>
                <c:pt idx="15">
                  <c:v>54.38</c:v>
                </c:pt>
                <c:pt idx="16">
                  <c:v>37.47</c:v>
                </c:pt>
                <c:pt idx="17">
                  <c:v>49.390243902439025</c:v>
                </c:pt>
                <c:pt idx="18">
                  <c:v>21.34</c:v>
                </c:pt>
                <c:pt idx="19">
                  <c:v>54</c:v>
                </c:pt>
                <c:pt idx="20">
                  <c:v>49</c:v>
                </c:pt>
                <c:pt idx="21">
                  <c:v>50.8399</c:v>
                </c:pt>
                <c:pt idx="22">
                  <c:v>35</c:v>
                </c:pt>
                <c:pt idx="23">
                  <c:v>21</c:v>
                </c:pt>
                <c:pt idx="24">
                  <c:v>17.111999999999998</c:v>
                </c:pt>
                <c:pt idx="25">
                  <c:v>16.028300000000002</c:v>
                </c:pt>
                <c:pt idx="26">
                  <c:v>36.9191</c:v>
                </c:pt>
                <c:pt idx="27">
                  <c:v>32.901000000000003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5-4FE7-91FF-9C631EA5E702}"/>
            </c:ext>
          </c:extLst>
        </c:ser>
        <c:ser>
          <c:idx val="2"/>
          <c:order val="2"/>
          <c:tx>
            <c:strRef>
              <c:f>Blad3!$E$1</c:f>
              <c:strCache>
                <c:ptCount val="1"/>
                <c:pt idx="0">
                  <c:v>SAIFI*100 (antal)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Blad3!$A$2:$A$29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Blad3!$E$2:$E$29</c:f>
              <c:numCache>
                <c:formatCode>General</c:formatCode>
                <c:ptCount val="28"/>
                <c:pt idx="0">
                  <c:v>70.899999999999892</c:v>
                </c:pt>
                <c:pt idx="1">
                  <c:v>60.529999999999895</c:v>
                </c:pt>
                <c:pt idx="2">
                  <c:v>17.1999999999999</c:v>
                </c:pt>
                <c:pt idx="3">
                  <c:v>72.499999999999901</c:v>
                </c:pt>
                <c:pt idx="4">
                  <c:v>53.7</c:v>
                </c:pt>
                <c:pt idx="5">
                  <c:v>68.899999999999892</c:v>
                </c:pt>
                <c:pt idx="6">
                  <c:v>69.699999999999889</c:v>
                </c:pt>
                <c:pt idx="7">
                  <c:v>195.79999999999998</c:v>
                </c:pt>
                <c:pt idx="8">
                  <c:v>36.199999999999896</c:v>
                </c:pt>
                <c:pt idx="9">
                  <c:v>65</c:v>
                </c:pt>
                <c:pt idx="10">
                  <c:v>79.400000000000006</c:v>
                </c:pt>
                <c:pt idx="11">
                  <c:v>85.599999999999895</c:v>
                </c:pt>
                <c:pt idx="12">
                  <c:v>62.4</c:v>
                </c:pt>
                <c:pt idx="13">
                  <c:v>36.059999999999896</c:v>
                </c:pt>
                <c:pt idx="14">
                  <c:v>60.940000000000005</c:v>
                </c:pt>
                <c:pt idx="15">
                  <c:v>116.56</c:v>
                </c:pt>
                <c:pt idx="16">
                  <c:v>78.010000000000005</c:v>
                </c:pt>
                <c:pt idx="17">
                  <c:v>164</c:v>
                </c:pt>
                <c:pt idx="18">
                  <c:v>59</c:v>
                </c:pt>
                <c:pt idx="19">
                  <c:v>21.299999999999901</c:v>
                </c:pt>
                <c:pt idx="20">
                  <c:v>108.27</c:v>
                </c:pt>
                <c:pt idx="21">
                  <c:v>174.18</c:v>
                </c:pt>
                <c:pt idx="22">
                  <c:v>67.179999999999893</c:v>
                </c:pt>
                <c:pt idx="23">
                  <c:v>83.599999999999895</c:v>
                </c:pt>
                <c:pt idx="24">
                  <c:v>89.94</c:v>
                </c:pt>
                <c:pt idx="25">
                  <c:v>123.13000000000001</c:v>
                </c:pt>
                <c:pt idx="26">
                  <c:v>97.32</c:v>
                </c:pt>
                <c:pt idx="27">
                  <c:v>70.77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5-4FE7-91FF-9C631EA5E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08544"/>
        <c:axId val="90948352"/>
      </c:lineChart>
      <c:catAx>
        <c:axId val="909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9094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9483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909085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800003024026238"/>
          <c:y val="0.93781082885911315"/>
          <c:w val="0.35935477041584946"/>
          <c:h val="3.042839983985053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0.43333</cdr:x>
      <cdr:y>0.48303</cdr:y>
    </cdr:from>
    <cdr:to>
      <cdr:x>0.5357</cdr:x>
      <cdr:y>0.57085</cdr:y>
    </cdr:to>
    <cdr:sp macro="" textlink="">
      <cdr:nvSpPr>
        <cdr:cNvPr id="3" name="textruta 7"/>
        <cdr:cNvSpPr txBox="1"/>
      </cdr:nvSpPr>
      <cdr:spPr>
        <a:xfrm xmlns:a="http://schemas.openxmlformats.org/drawingml/2006/main">
          <a:off x="3962335" y="2539085"/>
          <a:ext cx="936071" cy="461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v-SE" sz="2400" dirty="0"/>
            <a:t>Per</a:t>
          </a:r>
        </a:p>
      </cdr:txBody>
    </cdr:sp>
  </cdr:relSizeAnchor>
  <cdr:relSizeAnchor xmlns:cdr="http://schemas.openxmlformats.org/drawingml/2006/chartDrawing">
    <cdr:from>
      <cdr:x>0.52484</cdr:x>
      <cdr:y>0.40068</cdr:y>
    </cdr:from>
    <cdr:to>
      <cdr:x>0.65472</cdr:x>
      <cdr:y>0.48851</cdr:y>
    </cdr:to>
    <cdr:sp macro="" textlink="">
      <cdr:nvSpPr>
        <cdr:cNvPr id="4" name="textruta 7"/>
        <cdr:cNvSpPr txBox="1"/>
      </cdr:nvSpPr>
      <cdr:spPr>
        <a:xfrm xmlns:a="http://schemas.openxmlformats.org/drawingml/2006/main">
          <a:off x="4799105" y="2106211"/>
          <a:ext cx="1187623" cy="4616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v-SE" sz="2400" dirty="0"/>
            <a:t>Dagmar</a:t>
          </a:r>
        </a:p>
      </cdr:txBody>
    </cdr:sp>
  </cdr:relSizeAnchor>
  <cdr:relSizeAnchor xmlns:cdr="http://schemas.openxmlformats.org/drawingml/2006/chartDrawing">
    <cdr:from>
      <cdr:x>0.34485</cdr:x>
      <cdr:y>0.74925</cdr:y>
    </cdr:from>
    <cdr:to>
      <cdr:x>0.43538</cdr:x>
      <cdr:y>0.77877</cdr:y>
    </cdr:to>
    <cdr:sp macro="" textlink="">
      <cdr:nvSpPr>
        <cdr:cNvPr id="6" name="Rak pil 5"/>
        <cdr:cNvSpPr/>
      </cdr:nvSpPr>
      <cdr:spPr>
        <a:xfrm xmlns:a="http://schemas.openxmlformats.org/drawingml/2006/main" flipH="1" flipV="1">
          <a:off x="4204355" y="4597086"/>
          <a:ext cx="1103798" cy="18115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0.43067</cdr:x>
      <cdr:y>0.38991</cdr:y>
    </cdr:from>
    <cdr:to>
      <cdr:x>0.45984</cdr:x>
      <cdr:y>0.50343</cdr:y>
    </cdr:to>
    <cdr:sp macro="" textlink="">
      <cdr:nvSpPr>
        <cdr:cNvPr id="7" name="Rak pil 6"/>
        <cdr:cNvSpPr/>
      </cdr:nvSpPr>
      <cdr:spPr>
        <a:xfrm xmlns:a="http://schemas.openxmlformats.org/drawingml/2006/main" flipH="1" flipV="1">
          <a:off x="5250730" y="2392332"/>
          <a:ext cx="355639" cy="6965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chemeClr val="bg1">
              <a:lumMod val="6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0.59083</cdr:x>
      <cdr:y>0.32076</cdr:y>
    </cdr:from>
    <cdr:to>
      <cdr:x>0.60696</cdr:x>
      <cdr:y>0.41818</cdr:y>
    </cdr:to>
    <cdr:sp macro="" textlink="">
      <cdr:nvSpPr>
        <cdr:cNvPr id="8" name="Rak pil 7"/>
        <cdr:cNvSpPr/>
      </cdr:nvSpPr>
      <cdr:spPr>
        <a:xfrm xmlns:a="http://schemas.openxmlformats.org/drawingml/2006/main" flipV="1">
          <a:off x="7203400" y="1968051"/>
          <a:ext cx="196642" cy="5977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chemeClr val="bg1">
              <a:lumMod val="6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0.68899</cdr:x>
      <cdr:y>0.30387</cdr:y>
    </cdr:from>
    <cdr:to>
      <cdr:x>0.6982</cdr:x>
      <cdr:y>0.48361</cdr:y>
    </cdr:to>
    <cdr:sp macro="" textlink="">
      <cdr:nvSpPr>
        <cdr:cNvPr id="9" name="Rak pil 8"/>
        <cdr:cNvSpPr/>
      </cdr:nvSpPr>
      <cdr:spPr>
        <a:xfrm xmlns:a="http://schemas.openxmlformats.org/drawingml/2006/main" flipV="1">
          <a:off x="8400166" y="1864431"/>
          <a:ext cx="112238" cy="110281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chemeClr val="bg1">
              <a:lumMod val="6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Calibri"/>
            </a:defRPr>
          </a:lvl1pPr>
          <a:lvl2pPr marL="457200" indent="0">
            <a:defRPr sz="1100">
              <a:solidFill>
                <a:srgbClr val="000000"/>
              </a:solidFill>
              <a:latin typeface="Calibri"/>
            </a:defRPr>
          </a:lvl2pPr>
          <a:lvl3pPr marL="914400" indent="0">
            <a:defRPr sz="1100">
              <a:solidFill>
                <a:srgbClr val="000000"/>
              </a:solidFill>
              <a:latin typeface="Calibri"/>
            </a:defRPr>
          </a:lvl3pPr>
          <a:lvl4pPr marL="1371600" indent="0">
            <a:defRPr sz="1100">
              <a:solidFill>
                <a:srgbClr val="000000"/>
              </a:solidFill>
              <a:latin typeface="Calibri"/>
            </a:defRPr>
          </a:lvl4pPr>
          <a:lvl5pPr marL="1828800" indent="0">
            <a:defRPr sz="1100">
              <a:solidFill>
                <a:srgbClr val="000000"/>
              </a:solidFill>
              <a:latin typeface="Calibri"/>
            </a:defRPr>
          </a:lvl5pPr>
          <a:lvl6pPr marL="2286000" indent="0">
            <a:defRPr sz="1100">
              <a:solidFill>
                <a:srgbClr val="000000"/>
              </a:solidFill>
              <a:latin typeface="Calibri"/>
            </a:defRPr>
          </a:lvl6pPr>
          <a:lvl7pPr marL="2743200" indent="0">
            <a:defRPr sz="1100">
              <a:solidFill>
                <a:srgbClr val="000000"/>
              </a:solidFill>
              <a:latin typeface="Calibri"/>
            </a:defRPr>
          </a:lvl7pPr>
          <a:lvl8pPr marL="3200400" indent="0">
            <a:defRPr sz="1100">
              <a:solidFill>
                <a:srgbClr val="000000"/>
              </a:solidFill>
              <a:latin typeface="Calibri"/>
            </a:defRPr>
          </a:lvl8pPr>
          <a:lvl9pPr marL="3657600" indent="0">
            <a:defRPr sz="11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0.60432</cdr:x>
      <cdr:y>0.48297</cdr:y>
    </cdr:from>
    <cdr:to>
      <cdr:x>0.7875</cdr:x>
      <cdr:y>0.61998</cdr:y>
    </cdr:to>
    <cdr:sp macro="" textlink="">
      <cdr:nvSpPr>
        <cdr:cNvPr id="10" name="textruta 7"/>
        <cdr:cNvSpPr txBox="1"/>
      </cdr:nvSpPr>
      <cdr:spPr>
        <a:xfrm xmlns:a="http://schemas.openxmlformats.org/drawingml/2006/main">
          <a:off x="7367869" y="2538775"/>
          <a:ext cx="2233331" cy="7202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85000"/>
            </a:lnSpc>
          </a:pPr>
          <a:r>
            <a:rPr lang="sv-SE" sz="2400" dirty="0"/>
            <a:t>Simone, Hilde, Sven och Ivar</a:t>
          </a:r>
        </a:p>
      </cdr:txBody>
    </cdr:sp>
  </cdr:relSizeAnchor>
  <cdr:relSizeAnchor xmlns:cdr="http://schemas.openxmlformats.org/drawingml/2006/chartDrawing">
    <cdr:from>
      <cdr:x>0.77372</cdr:x>
      <cdr:y>0.41572</cdr:y>
    </cdr:from>
    <cdr:to>
      <cdr:x>0.96822</cdr:x>
      <cdr:y>0.58427</cdr:y>
    </cdr:to>
    <cdr:sp macro="" textlink="">
      <cdr:nvSpPr>
        <cdr:cNvPr id="11" name="textruta 7"/>
        <cdr:cNvSpPr txBox="1"/>
      </cdr:nvSpPr>
      <cdr:spPr>
        <a:xfrm xmlns:a="http://schemas.openxmlformats.org/drawingml/2006/main">
          <a:off x="9433198" y="2550732"/>
          <a:ext cx="2371344" cy="10341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85000"/>
            </a:lnSpc>
          </a:pPr>
          <a:r>
            <a:rPr lang="sv-SE" sz="2400" dirty="0"/>
            <a:t>Egon, Gorm, Freja, Helga plus </a:t>
          </a:r>
          <a:r>
            <a:rPr lang="sv-SE" sz="2400" dirty="0" err="1"/>
            <a:t>islast</a:t>
          </a:r>
          <a:r>
            <a:rPr lang="sv-SE" sz="2400" dirty="0"/>
            <a:t> i norr</a:t>
          </a:r>
        </a:p>
      </cdr:txBody>
    </cdr:sp>
  </cdr:relSizeAnchor>
  <cdr:relSizeAnchor xmlns:cdr="http://schemas.openxmlformats.org/drawingml/2006/chartDrawing">
    <cdr:from>
      <cdr:x>0.78737</cdr:x>
      <cdr:y>0.28851</cdr:y>
    </cdr:from>
    <cdr:to>
      <cdr:x>0.83686</cdr:x>
      <cdr:y>0.4134</cdr:y>
    </cdr:to>
    <cdr:sp macro="" textlink="">
      <cdr:nvSpPr>
        <cdr:cNvPr id="12" name="Rak pil 11"/>
        <cdr:cNvSpPr/>
      </cdr:nvSpPr>
      <cdr:spPr>
        <a:xfrm xmlns:a="http://schemas.openxmlformats.org/drawingml/2006/main" flipH="1" flipV="1">
          <a:off x="9599584" y="1770163"/>
          <a:ext cx="603411" cy="7663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" lastClr="FFFFFF">
              <a:lumMod val="6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Calibri"/>
            </a:defRPr>
          </a:lvl1pPr>
          <a:lvl2pPr marL="457200" indent="0">
            <a:defRPr sz="1100">
              <a:solidFill>
                <a:srgbClr val="000000"/>
              </a:solidFill>
              <a:latin typeface="Calibri"/>
            </a:defRPr>
          </a:lvl2pPr>
          <a:lvl3pPr marL="914400" indent="0">
            <a:defRPr sz="1100">
              <a:solidFill>
                <a:srgbClr val="000000"/>
              </a:solidFill>
              <a:latin typeface="Calibri"/>
            </a:defRPr>
          </a:lvl3pPr>
          <a:lvl4pPr marL="1371600" indent="0">
            <a:defRPr sz="1100">
              <a:solidFill>
                <a:srgbClr val="000000"/>
              </a:solidFill>
              <a:latin typeface="Calibri"/>
            </a:defRPr>
          </a:lvl4pPr>
          <a:lvl5pPr marL="1828800" indent="0">
            <a:defRPr sz="1100">
              <a:solidFill>
                <a:srgbClr val="000000"/>
              </a:solidFill>
              <a:latin typeface="Calibri"/>
            </a:defRPr>
          </a:lvl5pPr>
          <a:lvl6pPr marL="2286000" indent="0">
            <a:defRPr sz="1100">
              <a:solidFill>
                <a:srgbClr val="000000"/>
              </a:solidFill>
              <a:latin typeface="Calibri"/>
            </a:defRPr>
          </a:lvl6pPr>
          <a:lvl7pPr marL="2743200" indent="0">
            <a:defRPr sz="1100">
              <a:solidFill>
                <a:srgbClr val="000000"/>
              </a:solidFill>
              <a:latin typeface="Calibri"/>
            </a:defRPr>
          </a:lvl7pPr>
          <a:lvl8pPr marL="3200400" indent="0">
            <a:defRPr sz="1100">
              <a:solidFill>
                <a:srgbClr val="000000"/>
              </a:solidFill>
              <a:latin typeface="Calibri"/>
            </a:defRPr>
          </a:lvl8pPr>
          <a:lvl9pPr marL="3657600" indent="0">
            <a:defRPr sz="11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4F7B-2609-4215-B6E3-D19518A1DFD0}" type="datetimeFigureOut">
              <a:rPr lang="sv-SE" smtClean="0"/>
              <a:pPr/>
              <a:t>2019-01-17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FB4B-A6E4-429A-B614-9FCD66E123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51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407988"/>
            <a:ext cx="2735262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1043" y="2040849"/>
            <a:ext cx="6072414" cy="7145696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4844" y="9391174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028906E9-0A84-4AE6-AE4C-FB9A6749B6E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4997"/>
            <a:ext cx="5192486" cy="575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74328" y="9418465"/>
            <a:ext cx="1082126" cy="332083"/>
            <a:chOff x="214312" y="6751638"/>
            <a:chExt cx="8489951" cy="2598737"/>
          </a:xfrm>
          <a:solidFill>
            <a:srgbClr val="00B9E4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63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66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56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A534-BE2D-4E3D-9E05-8239D82791A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16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96B1-D5F8-48DA-80A8-888AD2CCEE8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34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DEB10-1E78-4E03-AC3F-DC2495C3C5B8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5750" cy="37338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284" tIns="43642" rIns="87284" bIns="43642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63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5C70B-34AB-444D-B0B4-A894F728FAC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6125"/>
            <a:ext cx="6637338" cy="37338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44" y="4729233"/>
            <a:ext cx="4982421" cy="4480828"/>
          </a:xfrm>
          <a:noFill/>
          <a:ln/>
        </p:spPr>
        <p:txBody>
          <a:bodyPr lIns="87363" tIns="43681" rIns="87363" bIns="43681"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21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407988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1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foto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5" y="4373008"/>
            <a:ext cx="11017250" cy="973732"/>
          </a:xfrm>
          <a:noFill/>
        </p:spPr>
        <p:txBody>
          <a:bodyPr lIns="180000" rIns="180000" anchor="b" anchorCtr="0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5418441"/>
            <a:ext cx="11017250" cy="590052"/>
          </a:xfrm>
          <a:noFill/>
        </p:spPr>
        <p:txBody>
          <a:bodyPr lIns="180000" rIns="18000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sv-SE" noProof="0" dirty="0"/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01" y="1191940"/>
            <a:ext cx="3061398" cy="1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0" y="1368185"/>
            <a:ext cx="5797899" cy="1447800"/>
          </a:xfrm>
          <a:solidFill>
            <a:schemeClr val="accent2"/>
          </a:solidFill>
        </p:spPr>
        <p:txBody>
          <a:bodyPr lIns="180000" rIns="288000" anchor="ctr" anchorCtr="0"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7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1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8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3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5028660"/>
            <a:ext cx="12192000" cy="655638"/>
          </a:xfrm>
          <a:solidFill>
            <a:schemeClr val="accent2">
              <a:alpha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noProof="0"/>
              <a:t>Kontaktinformation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2087713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4077072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13" y="3245351"/>
            <a:ext cx="2296134" cy="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1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622" y="2178658"/>
            <a:ext cx="5770756" cy="20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ärga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555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988087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med foto gul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7979833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20152" y="1"/>
            <a:ext cx="3371849" cy="6157912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2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797983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i två kolumner med horisontal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3428999"/>
            <a:ext cx="12192000" cy="2728913"/>
          </a:xfrm>
        </p:spPr>
        <p:txBody>
          <a:bodyPr tIns="684000" anchor="ctr" anchorCtr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72661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2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2019-01-15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2017 rev.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279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1138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72" y="2120901"/>
            <a:ext cx="5386917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81138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20901"/>
            <a:ext cx="5389033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2019-01-15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2017 rev.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554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2017 rev.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790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n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DARWin 2017 rev.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737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1642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245474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7375" y="4075739"/>
            <a:ext cx="3360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7" name="Rectangle 6"/>
          <p:cNvSpPr/>
          <p:nvPr userDrawn="1"/>
        </p:nvSpPr>
        <p:spPr>
          <a:xfrm>
            <a:off x="4415576" y="4075739"/>
            <a:ext cx="336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244625" y="4075739"/>
            <a:ext cx="336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87375" y="4196701"/>
            <a:ext cx="3359151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576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244625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34175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4785"/>
            <a:ext cx="109728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/>
              <a:t>Click to edit Master text styles</a:t>
            </a:r>
          </a:p>
          <a:p>
            <a:pPr lvl="1"/>
            <a:r>
              <a:rPr lang="sv-SE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9585" y="6330293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7806" y="6324393"/>
            <a:ext cx="617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429" y="6324393"/>
            <a:ext cx="600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5" name="Rak 8"/>
          <p:cNvCxnSpPr/>
          <p:nvPr userDrawn="1"/>
        </p:nvCxnSpPr>
        <p:spPr>
          <a:xfrm>
            <a:off x="0" y="6166131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" y="6302394"/>
            <a:ext cx="1023082" cy="3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50" r:id="rId3"/>
    <p:sldLayoutId id="2147483660" r:id="rId4"/>
    <p:sldLayoutId id="2147483663" r:id="rId5"/>
    <p:sldLayoutId id="2147483652" r:id="rId6"/>
    <p:sldLayoutId id="2147483653" r:id="rId7"/>
    <p:sldLayoutId id="2147483654" r:id="rId8"/>
    <p:sldLayoutId id="2147483666" r:id="rId9"/>
    <p:sldLayoutId id="2147483651" r:id="rId10"/>
    <p:sldLayoutId id="2147483655" r:id="rId11"/>
    <p:sldLayoutId id="2147483681" r:id="rId12"/>
    <p:sldLayoutId id="2147483675" r:id="rId13"/>
    <p:sldLayoutId id="2147483667" r:id="rId14"/>
    <p:sldLayoutId id="2147483676" r:id="rId15"/>
    <p:sldLayoutId id="2147483677" r:id="rId16"/>
    <p:sldLayoutId id="2147483664" r:id="rId17"/>
    <p:sldLayoutId id="2147483682" r:id="rId18"/>
    <p:sldLayoutId id="21474836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879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DARWin</a:t>
            </a:r>
            <a:r>
              <a:rPr lang="sv-SE" dirty="0">
                <a:solidFill>
                  <a:schemeClr val="tx1"/>
                </a:solidFill>
              </a:rPr>
              <a:t>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Matz Tapper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2BBF63-DD1E-496B-9158-00656A415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87" y="3609717"/>
            <a:ext cx="4267200" cy="2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Antal ersatta kunder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Energimarknadsinspektionen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13626" y="1485075"/>
            <a:ext cx="732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v-SE" sz="2000" dirty="0"/>
              <a:t>Antal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85974" y="1885185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Verdana" pitchFamily="34" charset="0"/>
              </a:rPr>
              <a:t>12 – 24 timmar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905763" y="188518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Verdana" pitchFamily="34" charset="0"/>
              </a:rPr>
              <a:t>&gt; 24 timmar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79689"/>
              </p:ext>
            </p:extLst>
          </p:nvPr>
        </p:nvGraphicFramePr>
        <p:xfrm>
          <a:off x="957263" y="1331640"/>
          <a:ext cx="10075862" cy="518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7816948" imgH="2717660" progId="Excel.Sheet.8">
                  <p:embed/>
                </p:oleObj>
              </mc:Choice>
              <mc:Fallback>
                <p:oleObj name="Worksheet" r:id="rId4" imgW="7816948" imgH="271766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331640"/>
                        <a:ext cx="10075862" cy="51882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7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88640"/>
            <a:ext cx="7979832" cy="1143000"/>
          </a:xfrm>
        </p:spPr>
        <p:txBody>
          <a:bodyPr/>
          <a:lstStyle/>
          <a:p>
            <a:r>
              <a:rPr lang="sv-SE" dirty="0"/>
              <a:t>En trendanalys för </a:t>
            </a:r>
            <a:br>
              <a:rPr lang="sv-SE" dirty="0"/>
            </a:br>
            <a:r>
              <a:rPr lang="sv-SE" dirty="0"/>
              <a:t>ett enskilt företag 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mindre elnätsföretag i Mellansverige</a:t>
            </a:r>
          </a:p>
          <a:p>
            <a:endParaRPr lang="sv-SE" dirty="0"/>
          </a:p>
          <a:p>
            <a:r>
              <a:rPr lang="sv-SE" dirty="0"/>
              <a:t>Tätort med omgivande landsbygd</a:t>
            </a:r>
          </a:p>
          <a:p>
            <a:r>
              <a:rPr lang="sv-SE" dirty="0"/>
              <a:t>Lång tradition med avbrottsstatistik</a:t>
            </a:r>
          </a:p>
          <a:p>
            <a:pPr lvl="1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4294967295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66971"/>
          <a:stretch/>
        </p:blipFill>
        <p:spPr/>
      </p:pic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/>
          <a:lstStyle/>
          <a:p>
            <a:fld id="{B7295A05-A32E-4B88-81C7-6C90751D1EF7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sv-SE"/>
          </a:p>
          <a:p>
            <a:endParaRPr lang="sv-SE" dirty="0"/>
          </a:p>
        </p:txBody>
      </p:sp>
      <p:graphicFrame>
        <p:nvGraphicFramePr>
          <p:cNvPr id="1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86526"/>
              </p:ext>
            </p:extLst>
          </p:nvPr>
        </p:nvGraphicFramePr>
        <p:xfrm>
          <a:off x="878587" y="3224006"/>
          <a:ext cx="6800189" cy="1818109"/>
        </p:xfrm>
        <a:graphic>
          <a:graphicData uri="http://schemas.openxmlformats.org/drawingml/2006/table">
            <a:tbl>
              <a:tblPr/>
              <a:tblGrid>
                <a:gridCol w="416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33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i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Medelvärden</a:t>
                      </a:r>
                      <a:endParaRPr lang="sv-SE" sz="18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84000" marR="384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1990-2017</a:t>
                      </a:r>
                    </a:p>
                  </a:txBody>
                  <a:tcPr marL="384000" marR="384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SAIFI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SAIDI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55,34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92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0" i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CAIDI</a:t>
                      </a:r>
                    </a:p>
                  </a:txBody>
                  <a:tcPr marL="384000" marR="384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64,74</a:t>
                      </a:r>
                    </a:p>
                  </a:txBody>
                  <a:tcPr marL="384000" marR="384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188640"/>
            <a:ext cx="10972800" cy="621405"/>
          </a:xfrm>
        </p:spPr>
        <p:txBody>
          <a:bodyPr/>
          <a:lstStyle/>
          <a:p>
            <a:r>
              <a:rPr lang="sv-SE" dirty="0"/>
              <a:t>Trendkurva för avbrottsfrekvens och avbrottstid (enskilt företag)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5A05-A32E-4B88-81C7-6C90751D1EF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1993"/>
              </p:ext>
            </p:extLst>
          </p:nvPr>
        </p:nvGraphicFramePr>
        <p:xfrm>
          <a:off x="258792" y="618191"/>
          <a:ext cx="11671540" cy="562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2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</p:spTree>
    <p:extLst>
      <p:ext uri="{BB962C8B-B14F-4D97-AF65-F5344CB8AC3E}">
        <p14:creationId xmlns:p14="http://schemas.microsoft.com/office/powerpoint/2010/main" val="10527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85 elnätsföretag lämnade data</a:t>
            </a:r>
          </a:p>
          <a:p>
            <a:r>
              <a:rPr lang="sv-SE" dirty="0"/>
              <a:t>85% av kundunderlaget ingår</a:t>
            </a:r>
          </a:p>
          <a:p>
            <a:r>
              <a:rPr lang="sv-SE" dirty="0"/>
              <a:t>Leveranssäkerheten var 99,985% (nästan 99,99%)</a:t>
            </a:r>
          </a:p>
          <a:p>
            <a:r>
              <a:rPr lang="sv-SE" dirty="0"/>
              <a:t>Grävskadorna ökar fortsatt</a:t>
            </a:r>
          </a:p>
          <a:p>
            <a:pPr lvl="1"/>
            <a:r>
              <a:rPr lang="sv-SE" dirty="0"/>
              <a:t>6,7 minuters avbrott för medelkunden (5,9 2016)</a:t>
            </a:r>
          </a:p>
          <a:p>
            <a:pPr lvl="1"/>
            <a:r>
              <a:rPr lang="sv-SE" dirty="0"/>
              <a:t>77 minuters medelavbrottstid för drabbad kund </a:t>
            </a:r>
          </a:p>
          <a:p>
            <a:r>
              <a:rPr lang="sv-SE" dirty="0"/>
              <a:t>Inga större oväder och lite avbrottsersättningar</a:t>
            </a:r>
          </a:p>
          <a:p>
            <a:r>
              <a:rPr lang="sv-SE" dirty="0"/>
              <a:t>Mer kundkonsekvenser av störningar i regionnäten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2019-01-15</a:t>
            </a:r>
            <a:endParaRPr lang="sv-S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1155666F-BC26-4DD3-BEF1-AFEA783DB43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2017 – Ett relativt bra år…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ABE34D-B865-4669-8BC8-136EBFE6E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5245C13-87D1-4B42-9C0A-448F03E67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9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597744"/>
          </a:xfrm>
        </p:spPr>
        <p:txBody>
          <a:bodyPr/>
          <a:lstStyle/>
          <a:p>
            <a:r>
              <a:rPr lang="sv-SE" dirty="0"/>
              <a:t>Leveranssäkerhet i de svenska elnäten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7" name="Chart 2047"/>
          <p:cNvGraphicFramePr/>
          <p:nvPr>
            <p:extLst>
              <p:ext uri="{D42A27DB-BD31-4B8C-83A1-F6EECF244321}">
                <p14:modId xmlns:p14="http://schemas.microsoft.com/office/powerpoint/2010/main" val="3259184202"/>
              </p:ext>
            </p:extLst>
          </p:nvPr>
        </p:nvGraphicFramePr>
        <p:xfrm>
          <a:off x="0" y="237745"/>
          <a:ext cx="12192000" cy="613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5345765" y="476259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Gudrun</a:t>
            </a:r>
          </a:p>
        </p:txBody>
      </p:sp>
    </p:spTree>
    <p:extLst>
      <p:ext uri="{BB962C8B-B14F-4D97-AF65-F5344CB8AC3E}">
        <p14:creationId xmlns:p14="http://schemas.microsoft.com/office/powerpoint/2010/main" val="20125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/>
              <a:t>Genomsnittlig avbrottsfrekvens</a:t>
            </a:r>
            <a:br>
              <a:rPr lang="sv-SE" dirty="0"/>
            </a:br>
            <a:r>
              <a:rPr lang="sv-SE" dirty="0"/>
              <a:t>i lokalnät, SAIFI, driftstörningar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93451"/>
              </p:ext>
            </p:extLst>
          </p:nvPr>
        </p:nvGraphicFramePr>
        <p:xfrm>
          <a:off x="787400" y="1572769"/>
          <a:ext cx="11336867" cy="42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07136" y="1555250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600" dirty="0"/>
              <a:t>Avbrott per år</a:t>
            </a:r>
          </a:p>
        </p:txBody>
      </p:sp>
    </p:spTree>
    <p:extLst>
      <p:ext uri="{BB962C8B-B14F-4D97-AF65-F5344CB8AC3E}">
        <p14:creationId xmlns:p14="http://schemas.microsoft.com/office/powerpoint/2010/main" val="17902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 avbrottstid i lokalnät, </a:t>
            </a:r>
            <a:br>
              <a:rPr lang="sv-SE" dirty="0"/>
            </a:br>
            <a:r>
              <a:rPr lang="sv-SE" dirty="0"/>
              <a:t>SAIDI, driftstörningar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6177"/>
              </p:ext>
            </p:extLst>
          </p:nvPr>
        </p:nvGraphicFramePr>
        <p:xfrm>
          <a:off x="855133" y="1517904"/>
          <a:ext cx="11336867" cy="461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05239" y="1559144"/>
            <a:ext cx="1407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600" dirty="0"/>
              <a:t>Minuter per år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0693" y="1313953"/>
            <a:ext cx="836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600" dirty="0"/>
              <a:t>1028</a:t>
            </a:r>
          </a:p>
        </p:txBody>
      </p:sp>
      <p:cxnSp>
        <p:nvCxnSpPr>
          <p:cNvPr id="13" name="Rak pil 12"/>
          <p:cNvCxnSpPr/>
          <p:nvPr/>
        </p:nvCxnSpPr>
        <p:spPr>
          <a:xfrm flipH="1">
            <a:off x="4212499" y="1483230"/>
            <a:ext cx="722376" cy="4297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31971" y="0"/>
            <a:ext cx="10972800" cy="780176"/>
          </a:xfrm>
        </p:spPr>
        <p:txBody>
          <a:bodyPr/>
          <a:lstStyle/>
          <a:p>
            <a:r>
              <a:rPr lang="sv-SE" dirty="0"/>
              <a:t>Fördelningen av SAIDI över året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5A05-A32E-4B88-81C7-6C90751D1EF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770" y="639229"/>
            <a:ext cx="9484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Minuter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AC612C-B442-4486-A477-2B2A49A1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5047"/>
              </p:ext>
            </p:extLst>
          </p:nvPr>
        </p:nvGraphicFramePr>
        <p:xfrm>
          <a:off x="157770" y="888521"/>
          <a:ext cx="12034230" cy="497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1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12269670"/>
              </p:ext>
            </p:extLst>
          </p:nvPr>
        </p:nvGraphicFramePr>
        <p:xfrm>
          <a:off x="310897" y="886969"/>
          <a:ext cx="11737256" cy="57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533736"/>
          </a:xfrm>
        </p:spPr>
        <p:txBody>
          <a:bodyPr/>
          <a:lstStyle/>
          <a:p>
            <a:r>
              <a:rPr lang="sv-SE" dirty="0"/>
              <a:t>Procentuell fördelning mellan olika felorsaker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841" y="743884"/>
            <a:ext cx="3497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522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39072621"/>
              </p:ext>
            </p:extLst>
          </p:nvPr>
        </p:nvGraphicFramePr>
        <p:xfrm>
          <a:off x="137160" y="877824"/>
          <a:ext cx="11914632" cy="517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698328"/>
          </a:xfrm>
        </p:spPr>
        <p:txBody>
          <a:bodyPr/>
          <a:lstStyle/>
          <a:p>
            <a:r>
              <a:rPr lang="sv-SE" dirty="0"/>
              <a:t>Procentuell fördelning mellan olika anläggningsdelar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287" y="942252"/>
            <a:ext cx="3497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89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2" y="188640"/>
            <a:ext cx="10972800" cy="570312"/>
          </a:xfrm>
        </p:spPr>
        <p:txBody>
          <a:bodyPr>
            <a:normAutofit/>
          </a:bodyPr>
          <a:lstStyle/>
          <a:p>
            <a:pPr eaLnBrk="1" hangingPunct="1"/>
            <a:r>
              <a:rPr lang="sv-SE" dirty="0"/>
              <a:t>Driftstörningarnas varaktighetsfördelning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2019-01-15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DARWin 2017 rev.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Energiföretagen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93656618"/>
              </p:ext>
            </p:extLst>
          </p:nvPr>
        </p:nvGraphicFramePr>
        <p:xfrm>
          <a:off x="128016" y="731520"/>
          <a:ext cx="11951208" cy="532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691023" y="814236"/>
            <a:ext cx="6750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Antal</a:t>
            </a:r>
          </a:p>
        </p:txBody>
      </p:sp>
    </p:spTree>
    <p:extLst>
      <p:ext uri="{BB962C8B-B14F-4D97-AF65-F5344CB8AC3E}">
        <p14:creationId xmlns:p14="http://schemas.microsoft.com/office/powerpoint/2010/main" val="5507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</p:tagLst>
</file>

<file path=ppt/theme/theme1.xml><?xml version="1.0" encoding="utf-8"?>
<a:theme xmlns:a="http://schemas.openxmlformats.org/drawingml/2006/main" name="Energiföretagen_mall_v1">
  <a:themeElements>
    <a:clrScheme name="ENERGI FÖRETAGEN colo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6007E"/>
      </a:accent1>
      <a:accent2>
        <a:srgbClr val="009FE3"/>
      </a:accent2>
      <a:accent3>
        <a:srgbClr val="66CC33"/>
      </a:accent3>
      <a:accent4>
        <a:srgbClr val="FF671F"/>
      </a:accent4>
      <a:accent5>
        <a:srgbClr val="9B26B6"/>
      </a:accent5>
      <a:accent6>
        <a:srgbClr val="000000"/>
      </a:accent6>
      <a:hlink>
        <a:srgbClr val="FFE500"/>
      </a:hlink>
      <a:folHlink>
        <a:srgbClr val="8E8E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venskEnergi färger ver1.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D16309"/>
    </a:accent5>
    <a:accent6>
      <a:srgbClr val="444444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venskEnergi Colors 2013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444444"/>
    </a:accent5>
    <a:accent6>
      <a:srgbClr val="D16309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venskEnergi Colors 2013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444444"/>
    </a:accent5>
    <a:accent6>
      <a:srgbClr val="D16309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venskEnergi Colors 2013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7AB800"/>
    </a:accent1>
    <a:accent2>
      <a:srgbClr val="00B9E4"/>
    </a:accent2>
    <a:accent3>
      <a:srgbClr val="FFBC00"/>
    </a:accent3>
    <a:accent4>
      <a:srgbClr val="1F497D"/>
    </a:accent4>
    <a:accent5>
      <a:srgbClr val="444444"/>
    </a:accent5>
    <a:accent6>
      <a:srgbClr val="D16309"/>
    </a:accent6>
    <a:hlink>
      <a:srgbClr val="1F497D"/>
    </a:hlink>
    <a:folHlink>
      <a:srgbClr val="44444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2688</TotalTime>
  <Words>263</Words>
  <Application>Microsoft Office PowerPoint</Application>
  <PresentationFormat>Bredbild</PresentationFormat>
  <Paragraphs>100</Paragraphs>
  <Slides>13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Energiföretagen_mall_v1</vt:lpstr>
      <vt:lpstr>Worksheet</vt:lpstr>
      <vt:lpstr>DARWin 2017</vt:lpstr>
      <vt:lpstr>2017 – Ett relativt bra år…</vt:lpstr>
      <vt:lpstr>Leveranssäkerhet i de svenska elnäten</vt:lpstr>
      <vt:lpstr>Genomsnittlig avbrottsfrekvens i lokalnät, SAIFI, driftstörningar</vt:lpstr>
      <vt:lpstr>Genomsnittlig avbrottstid i lokalnät,  SAIDI, driftstörningar</vt:lpstr>
      <vt:lpstr>Fördelningen av SAIDI över året</vt:lpstr>
      <vt:lpstr>Procentuell fördelning mellan olika felorsaker </vt:lpstr>
      <vt:lpstr>Procentuell fördelning mellan olika anläggningsdelar </vt:lpstr>
      <vt:lpstr>Driftstörningarnas varaktighetsfördelning </vt:lpstr>
      <vt:lpstr>Antal ersatta kunder</vt:lpstr>
      <vt:lpstr>En trendanalys för  ett enskilt företag </vt:lpstr>
      <vt:lpstr>Trendkurva för avbrottsfrekvens och avbrottstid (enskilt företag)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Niklas Mossvik</dc:creator>
  <cp:lastModifiedBy>Matz Tapper</cp:lastModifiedBy>
  <cp:revision>75</cp:revision>
  <cp:lastPrinted>2018-12-04T15:00:57Z</cp:lastPrinted>
  <dcterms:created xsi:type="dcterms:W3CDTF">2013-02-19T13:54:49Z</dcterms:created>
  <dcterms:modified xsi:type="dcterms:W3CDTF">2019-01-17T15:11:30Z</dcterms:modified>
</cp:coreProperties>
</file>